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0" r:id="rId2"/>
    <p:sldId id="427" r:id="rId3"/>
    <p:sldId id="388" r:id="rId4"/>
    <p:sldId id="267" r:id="rId5"/>
    <p:sldId id="392" r:id="rId6"/>
    <p:sldId id="297" r:id="rId7"/>
    <p:sldId id="257" r:id="rId8"/>
    <p:sldId id="393" r:id="rId9"/>
    <p:sldId id="277" r:id="rId10"/>
    <p:sldId id="325" r:id="rId11"/>
    <p:sldId id="326" r:id="rId12"/>
    <p:sldId id="423" r:id="rId13"/>
    <p:sldId id="418" r:id="rId14"/>
    <p:sldId id="295" r:id="rId15"/>
    <p:sldId id="280" r:id="rId16"/>
    <p:sldId id="426" r:id="rId17"/>
    <p:sldId id="428" r:id="rId18"/>
    <p:sldId id="327" r:id="rId19"/>
    <p:sldId id="355" r:id="rId20"/>
    <p:sldId id="330" r:id="rId21"/>
    <p:sldId id="315" r:id="rId22"/>
    <p:sldId id="416" r:id="rId23"/>
    <p:sldId id="417" r:id="rId24"/>
    <p:sldId id="421" r:id="rId25"/>
    <p:sldId id="300" r:id="rId26"/>
    <p:sldId id="4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206" autoAdjust="0"/>
  </p:normalViewPr>
  <p:slideViewPr>
    <p:cSldViewPr>
      <p:cViewPr>
        <p:scale>
          <a:sx n="85" d="100"/>
          <a:sy n="85" d="100"/>
        </p:scale>
        <p:origin x="49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8D752-DACE-4BA2-A64B-DE910E3875A6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7EC1-8A75-4CFD-8BCE-927055DD3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C85C7-7EA4-49DD-B4B3-962EA082EB40}" type="datetimeFigureOut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E44B-E7BB-4C14-BAA1-3F3257535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2D3F1-F2EC-4FA3-8C8B-024966772AAB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8E92D-969B-4B1A-9EBA-544E15B734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DB974-B0BF-41C2-B458-B02421C3C80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76115" lvl="1" indent="-221728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4297A-135F-4998-958C-B81AEA57F7A7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8C8B5-BE8B-4030-BA78-5FFFB83EB72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8D5A-7EA0-43E7-A804-BC6E8C0B86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8D5A-7EA0-43E7-A804-BC6E8C0B86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36 unregulated watersheds with longer </a:t>
            </a:r>
            <a:r>
              <a:rPr lang="en-US" dirty="0" err="1" smtClean="0"/>
              <a:t>streamflow</a:t>
            </a:r>
            <a:r>
              <a:rPr lang="en-US" dirty="0" smtClean="0"/>
              <a:t> record (1971-2009) selected from initial pool of 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8D5A-7EA0-43E7-A804-BC6E8C0B86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E44B-E7BB-4C14-BAA1-3F3257535B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8D5A-7EA0-43E7-A804-BC6E8C0B86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6C07-9C43-465F-88B3-C1DA5C1F9D26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93D-9335-48CC-AD8E-CD76255D8EEC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0646-032C-482D-B514-07542CF66A98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58B0-124C-454F-A6C1-3DE4BB68BCE7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CD4D-49C8-4FF8-8A7D-A6D2AF7502C2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CCA2-E5F1-430A-8B3B-1BE3010E6EA9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03D8-6AF5-4D39-8373-258A204A3032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3CC-FE9A-4712-A18E-45899E32C58B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01B3-D9D5-4195-9C4F-3A79C36CCEF5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0728-5EB1-4065-A587-C4CCF6CE5DA6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733C-8997-42C5-8998-89BB10FCC42A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7608-F64B-495E-B2F7-FDD6337C686F}" type="datetime1">
              <a:rPr lang="en-US" smtClean="0"/>
              <a:pPr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17D3-E6A2-4810-87C8-9D09BCC33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296400" cy="1927225"/>
          </a:xfrm>
        </p:spPr>
        <p:txBody>
          <a:bodyPr>
            <a:normAutofit fontScale="90000"/>
          </a:bodyPr>
          <a:lstStyle/>
          <a:p>
            <a:r>
              <a:rPr lang="en-US" sz="3900" b="1" dirty="0" smtClean="0"/>
              <a:t>Sensitivity of Oregon's Watersheds to Streamflow Changes due to Climate Warming: A</a:t>
            </a:r>
            <a:br>
              <a:rPr lang="en-US" sz="3900" b="1" dirty="0" smtClean="0"/>
            </a:br>
            <a:r>
              <a:rPr lang="en-US" sz="3900" b="1" dirty="0" err="1" smtClean="0"/>
              <a:t>Geohydrological</a:t>
            </a:r>
            <a:r>
              <a:rPr lang="en-US" sz="3900" b="1" dirty="0" smtClean="0"/>
              <a:t> Approach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676400" y="2667000"/>
            <a:ext cx="6553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Mohammad Safeeq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i="1" dirty="0" smtClean="0">
                <a:solidFill>
                  <a:srgbClr val="000066"/>
                </a:solidFill>
              </a:rPr>
              <a:t>Department of Geosciences, Oregon State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Gordon E. Grant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i="1" dirty="0" smtClean="0">
                <a:solidFill>
                  <a:srgbClr val="000066"/>
                </a:solidFill>
              </a:rPr>
              <a:t>USDA Forest Service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i="1" dirty="0" smtClean="0">
                <a:solidFill>
                  <a:srgbClr val="000066"/>
                </a:solidFill>
              </a:rPr>
              <a:t>PNW Research Station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dirty="0" smtClean="0">
              <a:solidFill>
                <a:srgbClr val="000066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Sarah Lewis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 of Geosciences, Oregon State University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0066"/>
                </a:solidFill>
              </a:rPr>
              <a:t>Cristina </a:t>
            </a:r>
            <a:r>
              <a:rPr lang="en-US" sz="3200" b="1" dirty="0" err="1" smtClean="0">
                <a:solidFill>
                  <a:srgbClr val="000066"/>
                </a:solidFill>
              </a:rPr>
              <a:t>Tague</a:t>
            </a:r>
            <a:endParaRPr lang="en-US" sz="3200" b="1" dirty="0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i="1" dirty="0" smtClean="0">
                <a:solidFill>
                  <a:srgbClr val="000066"/>
                </a:solidFill>
              </a:rPr>
              <a:t>Bren School, University of California, Santa Barbara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88912"/>
            <a:ext cx="8077200" cy="58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Basins with high BFI show greater sensitivity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6239470"/>
            <a:ext cx="8153400" cy="923330"/>
            <a:chOff x="838200" y="6211669"/>
            <a:chExt cx="8153400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7162800" y="6211669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</a:p>
            <a:p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05001" y="1600201"/>
            <a:ext cx="2971800" cy="1752600"/>
            <a:chOff x="0" y="1947863"/>
            <a:chExt cx="6675437" cy="483393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947863"/>
              <a:ext cx="6675437" cy="48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1524000" y="2514600"/>
              <a:ext cx="8382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4419600"/>
              <a:ext cx="8382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5000" y="2057400"/>
              <a:ext cx="1524000" cy="63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C00000"/>
                  </a:solidFill>
                </a:rPr>
                <a:t>Sensitivity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8599" y="3962401"/>
              <a:ext cx="1524000" cy="63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rgbClr val="C00000"/>
                  </a:solidFill>
                </a:rPr>
                <a:t>Sensitivity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86772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Basins with low k show greater sensitivity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6211669"/>
            <a:ext cx="8153400" cy="646331"/>
            <a:chOff x="838200" y="6211669"/>
            <a:chExt cx="81534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71628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82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ndscape_hydro_filter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9550"/>
            <a:ext cx="4899025" cy="5962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410200" y="12192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Filter 1:Timing and Magnitude of Recharge</a:t>
            </a:r>
          </a:p>
          <a:p>
            <a:pPr marL="342900" indent="-342900">
              <a:defRPr/>
            </a:pPr>
            <a:endParaRPr lang="en-US" sz="2800" dirty="0">
              <a:solidFill>
                <a:srgbClr val="008000"/>
              </a:solidFill>
              <a:latin typeface="Trebuchet MS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Filter 2: Drainage Efficiency</a:t>
            </a:r>
          </a:p>
          <a:p>
            <a:pPr marL="342900" indent="-342900">
              <a:defRPr/>
            </a:pPr>
            <a:endParaRPr lang="en-US" sz="2800" dirty="0">
              <a:solidFill>
                <a:srgbClr val="333300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5791200"/>
            <a:ext cx="1601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Tague &amp; Grant,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278687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CT for summer low flows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2098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North Santiam River  below Boulder Cr (Snowmelt dominated)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133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00"/>
                </a:solidFill>
              </a:rPr>
              <a:t>Luckiamute</a:t>
            </a:r>
            <a:r>
              <a:rPr lang="en-US" dirty="0" smtClean="0">
                <a:solidFill>
                  <a:srgbClr val="006600"/>
                </a:solidFill>
              </a:rPr>
              <a:t> River near </a:t>
            </a:r>
            <a:r>
              <a:rPr lang="en-US" dirty="0" err="1" smtClean="0">
                <a:solidFill>
                  <a:srgbClr val="006600"/>
                </a:solidFill>
              </a:rPr>
              <a:t>Suver</a:t>
            </a:r>
            <a:r>
              <a:rPr lang="en-US" dirty="0" smtClean="0">
                <a:solidFill>
                  <a:srgbClr val="006600"/>
                </a:solidFill>
              </a:rPr>
              <a:t> (Rain dominated)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4724400"/>
            <a:ext cx="9906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71800" y="4191000"/>
            <a:ext cx="9906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724400" y="4800600"/>
            <a:ext cx="762000" cy="152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724400" y="4191000"/>
            <a:ext cx="762000" cy="152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0400" y="4648200"/>
            <a:ext cx="11430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4953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006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March 17</a:t>
            </a: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rot="10800000" flipV="1">
            <a:off x="4648200" y="1708666"/>
            <a:ext cx="15240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7000" y="144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February 7</a:t>
            </a:r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3886200" y="1632466"/>
            <a:ext cx="76200" cy="424934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54037"/>
            <a:ext cx="8675687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Basins with intermediate CT show greater sensitivity with respect to BFI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&lt;150 days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&gt;200 days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" y="6239470"/>
            <a:ext cx="8153400" cy="923330"/>
            <a:chOff x="838200" y="6211669"/>
            <a:chExt cx="8153400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7162800" y="6211669"/>
              <a:ext cx="1828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</a:p>
            <a:p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4876800"/>
            <a:ext cx="1828800" cy="1143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718985">
            <a:off x="5725805" y="1642884"/>
            <a:ext cx="2834014" cy="478839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099496">
            <a:off x="5328859" y="3788849"/>
            <a:ext cx="3670211" cy="205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998637">
            <a:off x="4280994" y="5343399"/>
            <a:ext cx="1436207" cy="28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4037"/>
            <a:ext cx="8675687" cy="63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Basins with intermediate CT show greater sensitivity with respect to 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6211669"/>
            <a:ext cx="8153400" cy="646331"/>
            <a:chOff x="838200" y="6211669"/>
            <a:chExt cx="81534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1628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748759">
            <a:off x="5401718" y="5432311"/>
            <a:ext cx="20819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959805">
            <a:off x="2195662" y="3531102"/>
            <a:ext cx="3746624" cy="33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Empirical data supports the theory developed in </a:t>
            </a:r>
            <a:r>
              <a:rPr lang="en-US" dirty="0" err="1" smtClean="0"/>
              <a:t>Tague</a:t>
            </a:r>
            <a:r>
              <a:rPr lang="en-US" dirty="0" smtClean="0"/>
              <a:t> and Grant, 2009</a:t>
            </a:r>
          </a:p>
          <a:p>
            <a:r>
              <a:rPr lang="en-US" dirty="0" smtClean="0"/>
              <a:t>Late season streamflow sensitivity driven both by precipitation regime (rain </a:t>
            </a:r>
            <a:r>
              <a:rPr lang="en-US" dirty="0" err="1" smtClean="0"/>
              <a:t>vs</a:t>
            </a:r>
            <a:r>
              <a:rPr lang="en-US" dirty="0" smtClean="0"/>
              <a:t> snow) and drainage efficiency</a:t>
            </a:r>
          </a:p>
          <a:p>
            <a:r>
              <a:rPr lang="en-US" dirty="0" smtClean="0"/>
              <a:t>Relationship between drainage efficiency and low flow sensitivity is strongest for intermediate CT basins with significant variability.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 A: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we characterize the summer streamflow sensitivity to climate change using key watershed controls of drainage efficiency and snowmelt timing?</a:t>
            </a:r>
          </a:p>
          <a:p>
            <a:r>
              <a:rPr lang="en-US" sz="2600" dirty="0" smtClean="0"/>
              <a:t>Part B: </a:t>
            </a:r>
          </a:p>
          <a:p>
            <a:pPr lvl="1"/>
            <a:r>
              <a:rPr lang="en-US" sz="2600" dirty="0" smtClean="0"/>
              <a:t>How does the sensitivity analysis derived from empirical data correspond with that derived from regional scale hydrologic modeling?</a:t>
            </a:r>
          </a:p>
          <a:p>
            <a:pPr lvl="1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sensitivities derived from empirical and VIC simulated streamflow data 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718185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838200" y="6211669"/>
            <a:ext cx="8153400" cy="646331"/>
            <a:chOff x="838200" y="6211669"/>
            <a:chExt cx="815340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1628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sensitivities derived from empirical and VIC simulated streamflow data </a:t>
            </a:r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941513"/>
            <a:ext cx="718185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72200" y="2057400"/>
            <a:ext cx="1781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Calibrated basins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6211669"/>
            <a:ext cx="8153400" cy="646331"/>
            <a:chOff x="838200" y="6211669"/>
            <a:chExt cx="81534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71628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47244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a theoretical model of streamflow sensitivity to warming</a:t>
            </a:r>
          </a:p>
          <a:p>
            <a:pPr eaLnBrk="1" hangingPunct="1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Apply this model to long-term data from basins across western US; examine empirical trends in streamflow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Explore sensitivity to warming across basins across Oregon</a:t>
            </a:r>
          </a:p>
          <a:p>
            <a:pPr eaLnBrk="1" hangingPunct="1"/>
            <a:r>
              <a:rPr lang="en-US" sz="2800" dirty="0" smtClean="0">
                <a:solidFill>
                  <a:srgbClr val="002060"/>
                </a:solidFill>
              </a:rPr>
              <a:t>Compare with downscaled models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9219" name="Picture 3" descr="menu-g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0"/>
            <a:ext cx="4276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105400" y="3276600"/>
            <a:ext cx="19812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Today’s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50" y="1941513"/>
            <a:ext cx="718185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sensitivities derived from empirical and VIC simulated streamflow data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2133600"/>
            <a:ext cx="209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Un-calibrated basins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6211669"/>
            <a:ext cx="8153400" cy="646331"/>
            <a:chOff x="838200" y="6211669"/>
            <a:chExt cx="81534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71628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6211669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 does not capture the distinction in behaviors of basins with low and high drainage efficiency</a:t>
            </a:r>
          </a:p>
          <a:p>
            <a:endParaRPr lang="en-US" dirty="0" smtClean="0"/>
          </a:p>
          <a:p>
            <a:r>
              <a:rPr lang="en-US" dirty="0" smtClean="0"/>
              <a:t>In un-calibrated basins VIC </a:t>
            </a:r>
            <a:r>
              <a:rPr lang="en-US" dirty="0" smtClean="0">
                <a:solidFill>
                  <a:srgbClr val="FF0000"/>
                </a:solidFill>
              </a:rPr>
              <a:t>under predicts the sensitivity in low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over predicts in high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basins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2590800" cy="1752600"/>
          </a:xfrm>
        </p:spPr>
        <p:txBody>
          <a:bodyPr/>
          <a:lstStyle/>
          <a:p>
            <a:pPr algn="r"/>
            <a:r>
              <a:rPr lang="en-US" sz="2400" smtClean="0"/>
              <a:t>Oregon Hydrologic Landscape Classification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275" y="3352800"/>
            <a:ext cx="9026525" cy="3289300"/>
          </a:xfrm>
        </p:spPr>
      </p:pic>
      <p:pic>
        <p:nvPicPr>
          <p:cNvPr id="36868" name="Picture 3" descr="HLRs_40x42_v6_with_units_DRAF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2362200" y="6400800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1600">
                <a:solidFill>
                  <a:srgbClr val="3C3C3C"/>
                </a:solidFill>
                <a:latin typeface="Tahoma" pitchFamily="34" charset="0"/>
              </a:rPr>
              <a:t>Oregon Hydrologic Landscapes Map from EPA, Wigington in review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38400" y="3048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2400" kern="0" dirty="0">
                <a:solidFill>
                  <a:srgbClr val="00003C"/>
                </a:solidFill>
                <a:latin typeface="Georgia" pitchFamily="-109" charset="0"/>
                <a:ea typeface="+mj-ea"/>
                <a:cs typeface="+mj-cs"/>
              </a:rPr>
              <a:t>Oregon Hydrologic Landscape Classification</a:t>
            </a:r>
          </a:p>
        </p:txBody>
      </p:sp>
      <p:pic>
        <p:nvPicPr>
          <p:cNvPr id="36871" name="Picture 2" descr="landscape_hydro_filter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2817813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914400"/>
            <a:ext cx="8932863" cy="5867400"/>
          </a:xfrm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191000" cy="838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err="1" smtClean="0">
                <a:latin typeface="+mn-lt"/>
              </a:rPr>
              <a:t>Centroid</a:t>
            </a:r>
            <a:r>
              <a:rPr lang="en-US" sz="2800" dirty="0" smtClean="0">
                <a:latin typeface="+mn-lt"/>
              </a:rPr>
              <a:t> of timing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4400" y="228600"/>
            <a:ext cx="4114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Recession constant,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 Slides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 descr="DSC01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362200" y="6248400"/>
            <a:ext cx="274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Trebuchet MS" pitchFamily="34" charset="0"/>
              </a:rPr>
              <a:t>www.fsl.orst.edu/wpg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Recession constants calculated using events&gt;15 days vs. using MRC analysis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81200"/>
            <a:ext cx="4407805" cy="43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3345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basins based on CT</a:t>
            </a:r>
            <a:endParaRPr lang="en-US" dirty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3651457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2057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1447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1066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299466" y="21775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Frequency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457200" y="6096000"/>
            <a:ext cx="8229600" cy="570131"/>
            <a:chOff x="838200" y="6211669"/>
            <a:chExt cx="8153402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6079673" y="6211669"/>
              <a:ext cx="2911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6211669"/>
              <a:ext cx="276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A:</a:t>
            </a:r>
          </a:p>
          <a:p>
            <a:pPr lvl="1"/>
            <a:r>
              <a:rPr lang="en-US" dirty="0" smtClean="0"/>
              <a:t>Can we characterize the summer streamflow sensitivity to climate change using key watershed controls of drainage efficiency and snowmelt timing?</a:t>
            </a:r>
          </a:p>
          <a:p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Part B: </a:t>
            </a:r>
          </a:p>
          <a:p>
            <a:pPr lvl="1"/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How does the sensitivity analysis derived from empirical data correspond with that derived from regional scale hydrologic modeling?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Streamflow Sensitivity to Climate Change: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“Top-down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Approach 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4572000" y="1752600"/>
            <a:ext cx="3810000" cy="274320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1752600"/>
            <a:ext cx="213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GCM with greenhouse forcing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Downscalling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/regionalization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Hydrologic Model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Future Projection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Streamflow Sensitivity to Climate Change: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“Top-down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Approach :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“Bottom-up” Approach: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4572000" y="1752600"/>
            <a:ext cx="3810000" cy="274320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1752600"/>
            <a:ext cx="213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GCM with greenhouse forcing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Downscalling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/regionalization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Hydrologic Model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Future Projection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1" name="Isosceles Triangle 10"/>
          <p:cNvSpPr/>
          <p:nvPr/>
        </p:nvSpPr>
        <p:spPr>
          <a:xfrm>
            <a:off x="1219200" y="2971800"/>
            <a:ext cx="3810000" cy="2743200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2600" y="32766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Future Projection</a:t>
            </a: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Hydro-climatic models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Regionalization of Controls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Identify “Key”  Controls</a:t>
            </a: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Sensitivity derived from empirical data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32766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Future Projection</a:t>
            </a: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Hydro-climatic models</a:t>
            </a: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Regionalization of Controls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Identify “Key”  Controls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Sensitivity derived from empirical data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low-flow sensitivity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1947863"/>
            <a:ext cx="6675437" cy="4833937"/>
            <a:chOff x="0" y="1947863"/>
            <a:chExt cx="6675437" cy="4833937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47863"/>
              <a:ext cx="6675437" cy="483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Oval 5"/>
            <p:cNvSpPr/>
            <p:nvPr/>
          </p:nvSpPr>
          <p:spPr>
            <a:xfrm>
              <a:off x="1524000" y="2514600"/>
              <a:ext cx="8382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4419600"/>
              <a:ext cx="8382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2057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Sensitivity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8600" y="39624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Sensitivity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19800" y="3505200"/>
            <a:ext cx="312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649788"/>
            <a:r>
              <a:rPr lang="en-US" sz="2000" dirty="0" smtClean="0">
                <a:solidFill>
                  <a:srgbClr val="006600"/>
                </a:solidFill>
              </a:rPr>
              <a:t>Low Aquifer Permeability (South Santiam </a:t>
            </a:r>
            <a:r>
              <a:rPr lang="en-US" sz="2000" dirty="0" err="1" smtClean="0">
                <a:solidFill>
                  <a:srgbClr val="006600"/>
                </a:solidFill>
              </a:rPr>
              <a:t>Quartzville</a:t>
            </a:r>
            <a:r>
              <a:rPr lang="en-US" sz="2000" dirty="0" smtClean="0">
                <a:solidFill>
                  <a:srgbClr val="006600"/>
                </a:solidFill>
              </a:rPr>
              <a:t>)</a:t>
            </a:r>
            <a:endParaRPr lang="en-US" sz="2000" dirty="0">
              <a:solidFill>
                <a:srgbClr val="006600"/>
              </a:solidFill>
            </a:endParaRPr>
          </a:p>
          <a:p>
            <a:pPr algn="r" defTabSz="4649788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 bwMode="auto">
          <a:xfrm>
            <a:off x="5334000" y="1600200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649788"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High Aquifer Permeability (McKenzie </a:t>
            </a:r>
            <a:r>
              <a:rPr lang="en-US" sz="2000" dirty="0">
                <a:solidFill>
                  <a:srgbClr val="0070C0"/>
                </a:solidFill>
              </a:rPr>
              <a:t>at Clear </a:t>
            </a:r>
            <a:r>
              <a:rPr lang="en-US" sz="2000" dirty="0" smtClean="0">
                <a:solidFill>
                  <a:srgbClr val="0070C0"/>
                </a:solidFill>
              </a:rPr>
              <a:t>Lake)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Aquifer permeability of selected watersheds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26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828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BFI = </a:t>
            </a:r>
            <a:r>
              <a:rPr lang="en-US" sz="3200" dirty="0" smtClean="0">
                <a:solidFill>
                  <a:srgbClr val="00B0F0"/>
                </a:solidFill>
              </a:rPr>
              <a:t>area under light blue</a:t>
            </a:r>
            <a:r>
              <a:rPr lang="en-US" sz="3200" dirty="0" smtClean="0"/>
              <a:t> /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Area under dark blue line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Extracting metrics from hydrograph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19940"/>
            <a:ext cx="5257800" cy="343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9600"/>
            <a:ext cx="4191416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781800" y="6096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00B0F0"/>
                </a:solidFill>
              </a:rPr>
              <a:t>Baseflow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separated using USGS method by  Wahl &amp; Wahl (1988)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438900" y="1562100"/>
            <a:ext cx="7620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9942" y="3810000"/>
            <a:ext cx="390405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6858000" y="4648200"/>
            <a:ext cx="1905000" cy="914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3886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recession constant = k=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 discharge/time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25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00200"/>
            <a:ext cx="3380689" cy="198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Recession constant and BFI explains the variability in aquifer permeability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17D3-E6A2-4810-87C8-9D09BCC335D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29200" y="6019800"/>
            <a:ext cx="3886201" cy="646331"/>
            <a:chOff x="838200" y="6211669"/>
            <a:chExt cx="8153402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5954061" y="6211669"/>
              <a:ext cx="3037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6211669"/>
              <a:ext cx="3517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352800"/>
            <a:ext cx="4495799" cy="253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371600"/>
            <a:ext cx="3711575" cy="217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228600" y="5943600"/>
            <a:ext cx="4267201" cy="646331"/>
            <a:chOff x="838200" y="6211669"/>
            <a:chExt cx="8153402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6079673" y="6211669"/>
              <a:ext cx="2911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Fast/Shallow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6211669"/>
              <a:ext cx="2766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Slow/Deep groundwater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700</Words>
  <Application>Microsoft Office PowerPoint</Application>
  <PresentationFormat>On-screen Show (4:3)</PresentationFormat>
  <Paragraphs>220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Sensitivity of Oregon's Watersheds to Streamflow Changes due to Climate Warming: A Geohydrological Approach </vt:lpstr>
      <vt:lpstr>Today’s menu</vt:lpstr>
      <vt:lpstr>Key questions</vt:lpstr>
      <vt:lpstr>Streamflow Sensitivity to Climate Change: Approach</vt:lpstr>
      <vt:lpstr>Streamflow Sensitivity to Climate Change: Approach</vt:lpstr>
      <vt:lpstr>Definition of low-flow sensitivity</vt:lpstr>
      <vt:lpstr>Aquifer permeability of selected watersheds</vt:lpstr>
      <vt:lpstr>Extracting metrics from hydrograph</vt:lpstr>
      <vt:lpstr>Recession constant and BFI explains the variability in aquifer permeability</vt:lpstr>
      <vt:lpstr>Basins with high BFI show greater sensitivity</vt:lpstr>
      <vt:lpstr>Basins with low k show greater sensitivity</vt:lpstr>
      <vt:lpstr>Slide 12</vt:lpstr>
      <vt:lpstr>Implications of CT for summer low flows</vt:lpstr>
      <vt:lpstr>Basins with intermediate CT show greater sensitivity with respect to BFI</vt:lpstr>
      <vt:lpstr>Basins with intermediate CT show greater sensitivity with respect to k</vt:lpstr>
      <vt:lpstr>Conclusions</vt:lpstr>
      <vt:lpstr>Key questions</vt:lpstr>
      <vt:lpstr>Comparing sensitivities derived from empirical and VIC simulated streamflow data </vt:lpstr>
      <vt:lpstr>Comparing sensitivities derived from empirical and VIC simulated streamflow data </vt:lpstr>
      <vt:lpstr>Comparing sensitivities derived from empirical and VIC simulated streamflow data </vt:lpstr>
      <vt:lpstr>Conclusions</vt:lpstr>
      <vt:lpstr>Oregon Hydrologic Landscape Classification</vt:lpstr>
      <vt:lpstr>Centroid of timing</vt:lpstr>
      <vt:lpstr>Extra Slides</vt:lpstr>
      <vt:lpstr>Comparison of Recession constants calculated using events&gt;15 days vs. using MRC analysis</vt:lpstr>
      <vt:lpstr>Distribution of basins based on CT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safeeqm</dc:creator>
  <cp:lastModifiedBy>Safeeq</cp:lastModifiedBy>
  <cp:revision>252</cp:revision>
  <dcterms:created xsi:type="dcterms:W3CDTF">2011-02-15T23:10:22Z</dcterms:created>
  <dcterms:modified xsi:type="dcterms:W3CDTF">2011-05-24T17:51:01Z</dcterms:modified>
</cp:coreProperties>
</file>