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vml" ContentType="application/vnd.openxmlformats-officedocument.vmlDrawing"/>
  <Default Extension="rels" ContentType="application/vnd.openxmlformats-package.relationships+xml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79" r:id="rId6"/>
    <p:sldId id="263" r:id="rId7"/>
    <p:sldId id="285" r:id="rId8"/>
    <p:sldId id="281" r:id="rId9"/>
    <p:sldId id="282" r:id="rId10"/>
    <p:sldId id="283" r:id="rId11"/>
    <p:sldId id="264" r:id="rId12"/>
    <p:sldId id="284" r:id="rId13"/>
    <p:sldId id="286" r:id="rId14"/>
    <p:sldId id="288" r:id="rId15"/>
    <p:sldId id="289" r:id="rId16"/>
    <p:sldId id="260" r:id="rId17"/>
    <p:sldId id="261" r:id="rId18"/>
    <p:sldId id="262" r:id="rId19"/>
    <p:sldId id="290" r:id="rId20"/>
    <p:sldId id="267" r:id="rId21"/>
    <p:sldId id="268" r:id="rId22"/>
    <p:sldId id="269" r:id="rId23"/>
    <p:sldId id="293" r:id="rId24"/>
    <p:sldId id="270" r:id="rId25"/>
    <p:sldId id="265" r:id="rId26"/>
    <p:sldId id="277" r:id="rId27"/>
    <p:sldId id="271" r:id="rId28"/>
    <p:sldId id="278" r:id="rId29"/>
    <p:sldId id="294" r:id="rId30"/>
    <p:sldId id="272" r:id="rId31"/>
    <p:sldId id="296" r:id="rId32"/>
    <p:sldId id="273" r:id="rId33"/>
    <p:sldId id="297" r:id="rId34"/>
    <p:sldId id="274" r:id="rId35"/>
    <p:sldId id="298" r:id="rId36"/>
    <p:sldId id="275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  <a:srgbClr val="5E5E5E"/>
    <a:srgbClr val="929000"/>
    <a:srgbClr val="9437FF"/>
    <a:srgbClr val="17884D"/>
    <a:srgbClr val="179298"/>
    <a:srgbClr val="005493"/>
    <a:srgbClr val="D883FF"/>
    <a:srgbClr val="01189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88"/>
    <p:restoredTop sz="94690"/>
  </p:normalViewPr>
  <p:slideViewPr>
    <p:cSldViewPr snapToGrid="0" snapToObjects="1">
      <p:cViewPr varScale="1">
        <p:scale>
          <a:sx n="85" d="100"/>
          <a:sy n="85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file://localhost/Users/Cesar/Downloads/9-24-2015%20PBStdtomatoER+PBSmgfp5ER%20Data%20CJ_jf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oleObject" Target="file://localhost/Users/Cesar/Downloads/9-24-2015%20PBStdtomatoER+PBSmgfp5ER%20Data%20CJ_j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localhost/Users/Cesar/Downloads/5.12.16%20bombardment_jf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localhost/Users/Cesar/Downloads/5.12.16%20bombardment_jf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localhost/Users/Cesar/Downloads/9-24-2015%20PBStdtomatoER+PBSmgfp5ER%20Data%20CJ_jf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localhost/Users/Cesar/Downloads/9-24-2015%20PBStdtomatoER+PBSmgfp5ER%20Data%20CJ_j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40742956656"/>
          <c:y val="0.0660259496779085"/>
          <c:w val="0.772918514086689"/>
          <c:h val="0.86794810064418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17884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5493"/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Sheet1!$A$1:$A$2</c:f>
              <c:numCache>
                <c:formatCode>General</c:formatCode>
                <c:ptCount val="2"/>
                <c:pt idx="0">
                  <c:v>15.0</c:v>
                </c:pt>
                <c:pt idx="1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2x35</a:t>
            </a:r>
            <a:r>
              <a:rPr lang="en-US" sz="2000" baseline="0"/>
              <a:t> Promoter Mean Ratio (Red/Green) Comparison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'[9-24-2015 PBStdtomatoER+PBSmgfp5ER Data CJ_jf.xlsx]Sheet4'!$C$1,'[9-24-2015 PBStdtomatoER+PBSmgfp5ER Data CJ_jf.xlsx]Sheet4'!$C$2</c:f>
                <c:numCache>
                  <c:formatCode>General</c:formatCode>
                  <c:ptCount val="2"/>
                  <c:pt idx="0">
                    <c:v>0.4496</c:v>
                  </c:pt>
                  <c:pt idx="1">
                    <c:v>0.4177</c:v>
                  </c:pt>
                </c:numCache>
              </c:numRef>
            </c:plus>
            <c:minus>
              <c:numRef>
                <c:f>'[9-24-2015 PBStdtomatoER+PBSmgfp5ER Data CJ_jf.xlsx]Sheet4'!$C$1,'[9-24-2015 PBStdtomatoER+PBSmgfp5ER Data CJ_jf.xlsx]Sheet4'!$C$2</c:f>
                <c:numCache>
                  <c:formatCode>General</c:formatCode>
                  <c:ptCount val="2"/>
                  <c:pt idx="0">
                    <c:v>0.4496</c:v>
                  </c:pt>
                  <c:pt idx="1">
                    <c:v>0.4177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'[9-24-2015 PBStdtomatoER+PBSmgfp5ER Data CJ_jf.xlsx]Sheet4'!$A$1:$A$2</c:f>
              <c:strCache>
                <c:ptCount val="2"/>
                <c:pt idx="0">
                  <c:v>2x35s-tdTomatoER vs 2x35s-mgfpER (5-12-16)</c:v>
                </c:pt>
                <c:pt idx="1">
                  <c:v>2x35s-tdTomatoER vs 2x35s-mgfpER (9-24-15)</c:v>
                </c:pt>
              </c:strCache>
            </c:strRef>
          </c:cat>
          <c:val>
            <c:numRef>
              <c:f>'[9-24-2015 PBStdtomatoER+PBSmgfp5ER Data CJ_jf.xlsx]Sheet4'!$B$1:$B$2</c:f>
              <c:numCache>
                <c:formatCode>General</c:formatCode>
                <c:ptCount val="2"/>
                <c:pt idx="0">
                  <c:v>2.027</c:v>
                </c:pt>
                <c:pt idx="1">
                  <c:v>1.1921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3625872"/>
        <c:axId val="-2143622528"/>
      </c:barChart>
      <c:catAx>
        <c:axId val="-214362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22528"/>
        <c:crosses val="autoZero"/>
        <c:auto val="1"/>
        <c:lblAlgn val="ctr"/>
        <c:lblOffset val="100"/>
        <c:noMultiLvlLbl val="0"/>
      </c:catAx>
      <c:valAx>
        <c:axId val="-214362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2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2x35</a:t>
            </a:r>
            <a:r>
              <a:rPr lang="en-US" sz="2000" baseline="0"/>
              <a:t> Promoter Mean Ratio (Red/Green) Comparison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'[9-24-2015 PBStdtomatoER+PBSmgfp5ER Data CJ_jf.xlsx]Sheet4'!$C$1,'[9-24-2015 PBStdtomatoER+PBSmgfp5ER Data CJ_jf.xlsx]Sheet4'!$C$2</c:f>
                <c:numCache>
                  <c:formatCode>General</c:formatCode>
                  <c:ptCount val="2"/>
                  <c:pt idx="0">
                    <c:v>0.4496</c:v>
                  </c:pt>
                  <c:pt idx="1">
                    <c:v>0.4177</c:v>
                  </c:pt>
                </c:numCache>
              </c:numRef>
            </c:plus>
            <c:minus>
              <c:numRef>
                <c:f>'[9-24-2015 PBStdtomatoER+PBSmgfp5ER Data CJ_jf.xlsx]Sheet4'!$C$1,'[9-24-2015 PBStdtomatoER+PBSmgfp5ER Data CJ_jf.xlsx]Sheet4'!$C$2</c:f>
                <c:numCache>
                  <c:formatCode>General</c:formatCode>
                  <c:ptCount val="2"/>
                  <c:pt idx="0">
                    <c:v>0.4496</c:v>
                  </c:pt>
                  <c:pt idx="1">
                    <c:v>0.4177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'[9-24-2015 PBStdtomatoER+PBSmgfp5ER Data CJ_jf.xlsx]Sheet4'!$A$1:$A$2</c:f>
              <c:strCache>
                <c:ptCount val="2"/>
                <c:pt idx="0">
                  <c:v>2x35s-tdTomatoER vs 2x35s-mgfpER (5-12-16)</c:v>
                </c:pt>
                <c:pt idx="1">
                  <c:v>2x35s-tdTomatoER vs 2x35s-mgfpER (9-24-15)</c:v>
                </c:pt>
              </c:strCache>
            </c:strRef>
          </c:cat>
          <c:val>
            <c:numRef>
              <c:f>'[9-24-2015 PBStdtomatoER+PBSmgfp5ER Data CJ_jf.xlsx]Sheet4'!$B$1:$B$2</c:f>
              <c:numCache>
                <c:formatCode>General</c:formatCode>
                <c:ptCount val="2"/>
                <c:pt idx="0">
                  <c:v>2.027</c:v>
                </c:pt>
                <c:pt idx="1">
                  <c:v>1.1921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4800352"/>
        <c:axId val="-2144741552"/>
      </c:barChart>
      <c:catAx>
        <c:axId val="-21448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41552"/>
        <c:crosses val="autoZero"/>
        <c:auto val="1"/>
        <c:lblAlgn val="ctr"/>
        <c:lblOffset val="100"/>
        <c:noMultiLvlLbl val="0"/>
      </c:catAx>
      <c:valAx>
        <c:axId val="-2144741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80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D883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5493"/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Sheet1!$A$1:$A$2</c:f>
              <c:numCache>
                <c:formatCode>General</c:formatCode>
                <c:ptCount val="2"/>
                <c:pt idx="0">
                  <c:v>15.0</c:v>
                </c:pt>
                <c:pt idx="1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D883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5493"/>
              </a:solidFill>
              <a:ln w="19050">
                <a:solidFill>
                  <a:schemeClr val="lt1"/>
                </a:solidFill>
              </a:ln>
              <a:effectLst/>
            </c:spPr>
          </c:dPt>
          <c:val>
            <c:numRef>
              <c:f>Sheet1!$A$1:$A$2</c:f>
              <c:numCache>
                <c:formatCode>General</c:formatCode>
                <c:ptCount val="2"/>
                <c:pt idx="0">
                  <c:v>15.0</c:v>
                </c:pt>
                <c:pt idx="1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val>
            <c:numRef>
              <c:f>[Workbook1]Sheet1!$A$1:$A$2</c:f>
              <c:numCache>
                <c:formatCode>General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ysClr val="windowText" lastClr="000000"/>
            </a:solidFill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val>
            <c:numRef>
              <c:f>[Workbook1]Sheet1!$A$1:$A$2</c:f>
              <c:numCache>
                <c:formatCode>General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Mean Density Ratios (Red/Green)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521B93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'[5.12.16 bombardment_jf.xlsx]Sheet2'!$R$21,'[5.12.16 bombardment_jf.xlsx]Sheet2'!$R$42</c:f>
                <c:numCache>
                  <c:formatCode>General</c:formatCode>
                  <c:ptCount val="2"/>
                  <c:pt idx="0">
                    <c:v>0.417783952884206</c:v>
                  </c:pt>
                  <c:pt idx="1">
                    <c:v>0.080177944936945</c:v>
                  </c:pt>
                </c:numCache>
              </c:numRef>
            </c:plus>
            <c:minus>
              <c:numRef>
                <c:f>'[5.12.16 bombardment_jf.xlsx]Sheet2'!$R$21,'[5.12.16 bombardment_jf.xlsx]Sheet2'!$R$42</c:f>
                <c:numCache>
                  <c:formatCode>General</c:formatCode>
                  <c:ptCount val="2"/>
                  <c:pt idx="0">
                    <c:v>0.417783952884206</c:v>
                  </c:pt>
                  <c:pt idx="1">
                    <c:v>0.080177944936945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'[5.12.16 bombardment_jf.xlsx]Sheet2'!$P$46:$P$47</c:f>
              <c:strCache>
                <c:ptCount val="2"/>
                <c:pt idx="0">
                  <c:v>2x35s-tdTomatoER vs 2x35s-mgfpER</c:v>
                </c:pt>
                <c:pt idx="1">
                  <c:v>Act1TSS-tdTomatoER vs Act1TSS-mgfpER</c:v>
                </c:pt>
              </c:strCache>
            </c:strRef>
          </c:cat>
          <c:val>
            <c:numRef>
              <c:f>'[5.12.16 bombardment_jf.xlsx]Sheet2'!$Q$46:$Q$47</c:f>
              <c:numCache>
                <c:formatCode>General</c:formatCode>
                <c:ptCount val="2"/>
                <c:pt idx="0">
                  <c:v>1.192158049382026</c:v>
                </c:pt>
                <c:pt idx="1">
                  <c:v>0.499474633177445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4761120"/>
        <c:axId val="-2144757776"/>
      </c:barChart>
      <c:catAx>
        <c:axId val="-214476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57776"/>
        <c:crosses val="autoZero"/>
        <c:auto val="1"/>
        <c:lblAlgn val="ctr"/>
        <c:lblOffset val="100"/>
        <c:noMultiLvlLbl val="0"/>
      </c:catAx>
      <c:valAx>
        <c:axId val="-214475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6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Mean Density Ratios (Red/Green)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521B93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'[5.12.16 bombardment_jf.xlsx]Sheet2'!$R$21,'[5.12.16 bombardment_jf.xlsx]Sheet2'!$R$42</c:f>
                <c:numCache>
                  <c:formatCode>General</c:formatCode>
                  <c:ptCount val="2"/>
                  <c:pt idx="0">
                    <c:v>0.417783952884206</c:v>
                  </c:pt>
                  <c:pt idx="1">
                    <c:v>0.080177944936945</c:v>
                  </c:pt>
                </c:numCache>
              </c:numRef>
            </c:plus>
            <c:minus>
              <c:numRef>
                <c:f>'[5.12.16 bombardment_jf.xlsx]Sheet2'!$R$21,'[5.12.16 bombardment_jf.xlsx]Sheet2'!$R$42</c:f>
                <c:numCache>
                  <c:formatCode>General</c:formatCode>
                  <c:ptCount val="2"/>
                  <c:pt idx="0">
                    <c:v>0.417783952884206</c:v>
                  </c:pt>
                  <c:pt idx="1">
                    <c:v>0.080177944936945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'[5.12.16 bombardment_jf.xlsx]Sheet2'!$P$46:$P$47</c:f>
              <c:strCache>
                <c:ptCount val="2"/>
                <c:pt idx="0">
                  <c:v>2x35s-tdTomatoER vs 2x35s-mgfpER</c:v>
                </c:pt>
                <c:pt idx="1">
                  <c:v>Act1TSS-tdTomatoER vs Act1TSS-mgfpER</c:v>
                </c:pt>
              </c:strCache>
            </c:strRef>
          </c:cat>
          <c:val>
            <c:numRef>
              <c:f>'[5.12.16 bombardment_jf.xlsx]Sheet2'!$Q$46:$Q$47</c:f>
              <c:numCache>
                <c:formatCode>General</c:formatCode>
                <c:ptCount val="2"/>
                <c:pt idx="0">
                  <c:v>1.192158049382026</c:v>
                </c:pt>
                <c:pt idx="1">
                  <c:v>0.499474633177445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3827456"/>
        <c:axId val="-2143824112"/>
      </c:barChart>
      <c:catAx>
        <c:axId val="-214382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824112"/>
        <c:crosses val="autoZero"/>
        <c:auto val="1"/>
        <c:lblAlgn val="ctr"/>
        <c:lblOffset val="100"/>
        <c:noMultiLvlLbl val="0"/>
      </c:catAx>
      <c:valAx>
        <c:axId val="-214382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82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Mean Ratios (Red/Green)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6A7BC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'[9-24-2015 PBStdtomatoER+PBSmgfp5ER Data CJ_jf.xlsx]Sheet2'!$L$50:$L$51</c:f>
                <c:numCache>
                  <c:formatCode>General</c:formatCode>
                  <c:ptCount val="2"/>
                  <c:pt idx="0">
                    <c:v>0.73938358199367</c:v>
                  </c:pt>
                  <c:pt idx="1">
                    <c:v>0.286279247548455</c:v>
                  </c:pt>
                </c:numCache>
              </c:numRef>
            </c:plus>
            <c:minus>
              <c:numRef>
                <c:f>'[9-24-2015 PBStdtomatoER+PBSmgfp5ER Data CJ_jf.xlsx]Sheet2'!$L$50:$L$51</c:f>
                <c:numCache>
                  <c:formatCode>General</c:formatCode>
                  <c:ptCount val="2"/>
                  <c:pt idx="0">
                    <c:v>0.73938358199367</c:v>
                  </c:pt>
                  <c:pt idx="1">
                    <c:v>0.286279247548455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'[9-24-2015 PBStdtomatoER+PBSmgfp5ER Data CJ_jf.xlsx]Sheet2'!$I$50:$I$51</c:f>
              <c:strCache>
                <c:ptCount val="2"/>
                <c:pt idx="0">
                  <c:v>2x35s-tdTomatoER vs Act1TSS-mgfpER</c:v>
                </c:pt>
                <c:pt idx="1">
                  <c:v>2x35s-tdTomatoER vs 2x35s-mgfpER</c:v>
                </c:pt>
              </c:strCache>
            </c:strRef>
          </c:cat>
          <c:val>
            <c:numRef>
              <c:f>'[9-24-2015 PBStdtomatoER+PBSmgfp5ER Data CJ_jf.xlsx]Sheet2'!$J$50:$J$51</c:f>
              <c:numCache>
                <c:formatCode>General</c:formatCode>
                <c:ptCount val="2"/>
                <c:pt idx="0">
                  <c:v>2.957534327974681</c:v>
                </c:pt>
                <c:pt idx="1">
                  <c:v>2.027560190799707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3745120"/>
        <c:axId val="-2143741776"/>
      </c:barChart>
      <c:catAx>
        <c:axId val="-2143745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741776"/>
        <c:crosses val="autoZero"/>
        <c:auto val="1"/>
        <c:lblAlgn val="ctr"/>
        <c:lblOffset val="100"/>
        <c:noMultiLvlLbl val="0"/>
      </c:catAx>
      <c:valAx>
        <c:axId val="-214374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Average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74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Mean Ratios (Red/Green)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6A7BC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'[9-24-2015 PBStdtomatoER+PBSmgfp5ER Data CJ_jf.xlsx]Sheet2'!$L$50:$L$51</c:f>
                <c:numCache>
                  <c:formatCode>General</c:formatCode>
                  <c:ptCount val="2"/>
                  <c:pt idx="0">
                    <c:v>0.73938358199367</c:v>
                  </c:pt>
                  <c:pt idx="1">
                    <c:v>0.286279247548455</c:v>
                  </c:pt>
                </c:numCache>
              </c:numRef>
            </c:plus>
            <c:minus>
              <c:numRef>
                <c:f>'[9-24-2015 PBStdtomatoER+PBSmgfp5ER Data CJ_jf.xlsx]Sheet2'!$L$50:$L$51</c:f>
                <c:numCache>
                  <c:formatCode>General</c:formatCode>
                  <c:ptCount val="2"/>
                  <c:pt idx="0">
                    <c:v>0.73938358199367</c:v>
                  </c:pt>
                  <c:pt idx="1">
                    <c:v>0.286279247548455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'[9-24-2015 PBStdtomatoER+PBSmgfp5ER Data CJ_jf.xlsx]Sheet2'!$I$50:$I$51</c:f>
              <c:strCache>
                <c:ptCount val="2"/>
                <c:pt idx="0">
                  <c:v>2x35s-tdTomatoER vs Act1TSS-mgfpER</c:v>
                </c:pt>
                <c:pt idx="1">
                  <c:v>2x35s-tdTomatoER vs 2x35s-mgfpER</c:v>
                </c:pt>
              </c:strCache>
            </c:strRef>
          </c:cat>
          <c:val>
            <c:numRef>
              <c:f>'[9-24-2015 PBStdtomatoER+PBSmgfp5ER Data CJ_jf.xlsx]Sheet2'!$J$50:$J$51</c:f>
              <c:numCache>
                <c:formatCode>General</c:formatCode>
                <c:ptCount val="2"/>
                <c:pt idx="0">
                  <c:v>2.957534327974681</c:v>
                </c:pt>
                <c:pt idx="1">
                  <c:v>2.027560190799707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3686640"/>
        <c:axId val="-2143683296"/>
      </c:barChart>
      <c:catAx>
        <c:axId val="-2143686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83296"/>
        <c:crosses val="autoZero"/>
        <c:auto val="1"/>
        <c:lblAlgn val="ctr"/>
        <c:lblOffset val="100"/>
        <c:noMultiLvlLbl val="0"/>
      </c:catAx>
      <c:valAx>
        <c:axId val="-214368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Average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8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8F215-3B1C-AE46-B678-4E84970E0105}" type="datetimeFigureOut">
              <a:rPr lang="en-US" smtClean="0"/>
              <a:t>9/2/16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95EC0-07B1-C54D-B48A-D31F12EF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Helps</a:t>
            </a:r>
            <a:r>
              <a:rPr lang="en-US" baseline="0" dirty="0" smtClean="0"/>
              <a:t> define location to START transcription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very complex</a:t>
            </a:r>
            <a:r>
              <a:rPr lang="en-US" baseline="0" dirty="0" smtClean="0"/>
              <a:t> – multiple TF binding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8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2x35S-null construct has no </a:t>
            </a:r>
            <a:r>
              <a:rPr lang="en-US" dirty="0" err="1" smtClean="0"/>
              <a:t>tdTomato</a:t>
            </a:r>
            <a:r>
              <a:rPr lang="en-US" dirty="0" smtClean="0"/>
              <a:t>-ER,</a:t>
            </a:r>
            <a:r>
              <a:rPr lang="en-US" baseline="0" dirty="0" smtClean="0"/>
              <a:t> just the 2x35S promoter.  This shows that the bombardment alone does not induce </a:t>
            </a:r>
            <a:r>
              <a:rPr lang="en-US" baseline="0" smtClean="0"/>
              <a:t>red fluorescence.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EABA-5F32-DF4B-879B-2E571DA57B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3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2x35S-null construct has no </a:t>
            </a:r>
            <a:r>
              <a:rPr lang="en-US" dirty="0" err="1" smtClean="0"/>
              <a:t>tdTomato</a:t>
            </a:r>
            <a:r>
              <a:rPr lang="en-US" dirty="0" smtClean="0"/>
              <a:t>-ER,</a:t>
            </a:r>
            <a:r>
              <a:rPr lang="en-US" baseline="0" dirty="0" smtClean="0"/>
              <a:t> just the 2x35S promoter.  This shows that the bombardment alone does not induce red fluorescence.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EABA-5F32-DF4B-879B-2E571DA57B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Helps</a:t>
            </a:r>
            <a:r>
              <a:rPr lang="en-US" baseline="0" dirty="0" smtClean="0"/>
              <a:t> define location to START transcription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Helps</a:t>
            </a:r>
            <a:r>
              <a:rPr lang="en-US" baseline="0" dirty="0" smtClean="0"/>
              <a:t> define location to START transcription -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29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Enhancer – increases transcription</a:t>
            </a:r>
            <a:r>
              <a:rPr lang="en-US" baseline="0" dirty="0" smtClean="0"/>
              <a:t>, usually under specific conditions –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under heat stress, only in leaves,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Silencer</a:t>
            </a:r>
            <a:r>
              <a:rPr lang="en-US" baseline="0" dirty="0" smtClean="0"/>
              <a:t> is the opposite of an enhancer, will decrease transcription under certain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1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very complex</a:t>
            </a:r>
            <a:r>
              <a:rPr lang="en-US" baseline="0" dirty="0" smtClean="0"/>
              <a:t> – multiple TF binding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2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9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very complex</a:t>
            </a:r>
            <a:r>
              <a:rPr lang="en-US" baseline="0" dirty="0" smtClean="0"/>
              <a:t> – multiple TF binding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very complex</a:t>
            </a:r>
            <a:r>
              <a:rPr lang="en-US" baseline="0" dirty="0" smtClean="0"/>
              <a:t> – multiple TF binding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95EC0-07B1-C54D-B48A-D31F12EF16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3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1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8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5807-0AEB-5746-B16B-A6450A0A33B1}" type="datetimeFigureOut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F80D-3379-224B-BEEF-105192624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Microsoft_Excel_Worksheet4.xlsx"/><Relationship Id="rId6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5.bin"/><Relationship Id="rId5" Type="http://schemas.openxmlformats.org/officeDocument/2006/relationships/package" Target="../embeddings/Microsoft_Excel_Worksheet5.xlsx"/><Relationship Id="rId6" Type="http://schemas.openxmlformats.org/officeDocument/2006/relationships/image" Target="../media/image1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Regulatory DNA Through Molecular </a:t>
            </a:r>
            <a:r>
              <a:rPr lang="en-US" dirty="0"/>
              <a:t>C</a:t>
            </a:r>
            <a:r>
              <a:rPr lang="en-US" dirty="0" smtClean="0"/>
              <a:t>loning and Transient </a:t>
            </a:r>
            <a:r>
              <a:rPr lang="en-US" dirty="0"/>
              <a:t>T</a:t>
            </a:r>
            <a:r>
              <a:rPr lang="en-US" dirty="0" smtClean="0"/>
              <a:t>ransformation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Cesar Juarez*, Zuzana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Vejlupkova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 John Fowler,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Department of Botany and Plant Pathology, Oregon State University, Corvallis 97331, OR, USA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082914"/>
            <a:ext cx="1667933" cy="1662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762" y="4991826"/>
            <a:ext cx="1753461" cy="17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876"/>
            <a:ext cx="10515600" cy="1325563"/>
          </a:xfrm>
        </p:spPr>
        <p:txBody>
          <a:bodyPr/>
          <a:lstStyle/>
          <a:p>
            <a:r>
              <a:rPr lang="en-US" i="1" u="sng" dirty="0" smtClean="0"/>
              <a:t>Cis</a:t>
            </a:r>
            <a:r>
              <a:rPr lang="en-US" u="sng" dirty="0" smtClean="0"/>
              <a:t>-Regulatory Modules (CRMs)</a:t>
            </a:r>
            <a:endParaRPr lang="en-US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800" y="3829192"/>
            <a:ext cx="2763129" cy="2834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EXAMPLES</a:t>
            </a:r>
          </a:p>
          <a:p>
            <a:r>
              <a:rPr lang="en-US" dirty="0" smtClean="0"/>
              <a:t>Promoters</a:t>
            </a:r>
          </a:p>
          <a:p>
            <a:endParaRPr lang="en-US" dirty="0"/>
          </a:p>
          <a:p>
            <a:r>
              <a:rPr lang="en-US" dirty="0" smtClean="0"/>
              <a:t>Enhancers</a:t>
            </a:r>
          </a:p>
          <a:p>
            <a:endParaRPr lang="en-US" dirty="0"/>
          </a:p>
          <a:p>
            <a:r>
              <a:rPr lang="en-US" dirty="0" smtClean="0"/>
              <a:t>Silencers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290" y="1511489"/>
            <a:ext cx="91132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DNA sequences that dictate the expression of genes by influencing </a:t>
            </a:r>
            <a:r>
              <a:rPr lang="en-US" sz="3200" b="1" dirty="0" smtClean="0"/>
              <a:t>transcription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i="1" dirty="0" smtClean="0"/>
              <a:t>Cis</a:t>
            </a:r>
            <a:r>
              <a:rPr lang="en-US" sz="3200" dirty="0" smtClean="0"/>
              <a:t> = on the same DNA strand as the influenced gene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97929" y="4700211"/>
            <a:ext cx="6019800" cy="28980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5531428" y="4471611"/>
            <a:ext cx="1143000" cy="340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6901758" y="4357311"/>
            <a:ext cx="915035" cy="457200"/>
          </a:xfrm>
          <a:prstGeom prst="bentArrow">
            <a:avLst>
              <a:gd name="adj1" fmla="val 4095"/>
              <a:gd name="adj2" fmla="val 8880"/>
              <a:gd name="adj3" fmla="val 26852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931728" y="4471611"/>
            <a:ext cx="1371600" cy="342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Text Box 45"/>
          <p:cNvSpPr txBox="1"/>
          <p:nvPr/>
        </p:nvSpPr>
        <p:spPr>
          <a:xfrm>
            <a:off x="4197929" y="4471611"/>
            <a:ext cx="1143000" cy="340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C00000"/>
                </a:solidFill>
                <a:effectLst/>
                <a:ea typeface="Calibri" charset="0"/>
                <a:cs typeface="Times New Roman" charset="0"/>
              </a:rPr>
              <a:t>Silencer</a:t>
            </a:r>
            <a:endParaRPr lang="en-US" sz="1200" b="1" dirty="0">
              <a:solidFill>
                <a:srgbClr val="C00000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1058" y="4009946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- - -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V="1">
            <a:off x="4727518" y="3310434"/>
            <a:ext cx="2353469" cy="1022674"/>
          </a:xfrm>
          <a:custGeom>
            <a:avLst/>
            <a:gdLst>
              <a:gd name="connsiteX0" fmla="*/ 3601 w 990351"/>
              <a:gd name="connsiteY0" fmla="*/ 118323 h 645153"/>
              <a:gd name="connsiteX1" fmla="*/ 142146 w 990351"/>
              <a:gd name="connsiteY1" fmla="*/ 644795 h 645153"/>
              <a:gd name="connsiteX2" fmla="*/ 931855 w 990351"/>
              <a:gd name="connsiteY2" fmla="*/ 49050 h 645153"/>
              <a:gd name="connsiteX3" fmla="*/ 931855 w 990351"/>
              <a:gd name="connsiteY3" fmla="*/ 35195 h 645153"/>
              <a:gd name="connsiteX0" fmla="*/ 3601 w 931855"/>
              <a:gd name="connsiteY0" fmla="*/ 69273 h 596103"/>
              <a:gd name="connsiteX1" fmla="*/ 142146 w 931855"/>
              <a:gd name="connsiteY1" fmla="*/ 595745 h 596103"/>
              <a:gd name="connsiteX2" fmla="*/ 931855 w 931855"/>
              <a:gd name="connsiteY2" fmla="*/ 0 h 596103"/>
              <a:gd name="connsiteX0" fmla="*/ 9733 w 1144586"/>
              <a:gd name="connsiteY0" fmla="*/ 0 h 526829"/>
              <a:gd name="connsiteX1" fmla="*/ 148278 w 1144586"/>
              <a:gd name="connsiteY1" fmla="*/ 526472 h 526829"/>
              <a:gd name="connsiteX2" fmla="*/ 1144586 w 1144586"/>
              <a:gd name="connsiteY2" fmla="*/ 79462 h 526829"/>
              <a:gd name="connsiteX0" fmla="*/ 5983 w 1159618"/>
              <a:gd name="connsiteY0" fmla="*/ 0 h 610499"/>
              <a:gd name="connsiteX1" fmla="*/ 163310 w 1159618"/>
              <a:gd name="connsiteY1" fmla="*/ 609102 h 610499"/>
              <a:gd name="connsiteX2" fmla="*/ 1159618 w 1159618"/>
              <a:gd name="connsiteY2" fmla="*/ 162092 h 610499"/>
              <a:gd name="connsiteX0" fmla="*/ 3757 w 1063483"/>
              <a:gd name="connsiteY0" fmla="*/ 0 h 609937"/>
              <a:gd name="connsiteX1" fmla="*/ 161084 w 1063483"/>
              <a:gd name="connsiteY1" fmla="*/ 609102 h 609937"/>
              <a:gd name="connsiteX2" fmla="*/ 1063483 w 1063483"/>
              <a:gd name="connsiteY2" fmla="*/ 129040 h 60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483" h="609937">
                <a:moveTo>
                  <a:pt x="3757" y="0"/>
                </a:moveTo>
                <a:cubicBezTo>
                  <a:pt x="-4325" y="269008"/>
                  <a:pt x="-15537" y="587595"/>
                  <a:pt x="161084" y="609102"/>
                </a:cubicBezTo>
                <a:cubicBezTo>
                  <a:pt x="337705" y="630609"/>
                  <a:pt x="931865" y="230640"/>
                  <a:pt x="1063483" y="12904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CRMs work as combinations of Transcription Factor (TF) binding sites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82036" y="4970208"/>
            <a:ext cx="8469438" cy="40773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4087409" y="469188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988124" y="4603105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207325" y="4664884"/>
            <a:ext cx="1929748" cy="482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 Box 45"/>
          <p:cNvSpPr txBox="1"/>
          <p:nvPr/>
        </p:nvSpPr>
        <p:spPr>
          <a:xfrm>
            <a:off x="1939140" y="527832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17884D"/>
                </a:solidFill>
                <a:effectLst/>
                <a:ea typeface="Calibri" charset="0"/>
                <a:cs typeface="Times New Roman" charset="0"/>
              </a:rPr>
              <a:t>Enhancer</a:t>
            </a:r>
            <a:endParaRPr lang="en-US" sz="1200" b="1">
              <a:solidFill>
                <a:srgbClr val="17884D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7360" y="425004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17884D"/>
                </a:solidFill>
              </a:rPr>
              <a:t>+ + +</a:t>
            </a:r>
            <a:endParaRPr lang="en-US" sz="2400" b="1">
              <a:solidFill>
                <a:srgbClr val="17884D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2743201" y="3373232"/>
            <a:ext cx="3352800" cy="1022674"/>
          </a:xfrm>
          <a:custGeom>
            <a:avLst/>
            <a:gdLst>
              <a:gd name="connsiteX0" fmla="*/ 3601 w 990351"/>
              <a:gd name="connsiteY0" fmla="*/ 118323 h 645153"/>
              <a:gd name="connsiteX1" fmla="*/ 142146 w 990351"/>
              <a:gd name="connsiteY1" fmla="*/ 644795 h 645153"/>
              <a:gd name="connsiteX2" fmla="*/ 931855 w 990351"/>
              <a:gd name="connsiteY2" fmla="*/ 49050 h 645153"/>
              <a:gd name="connsiteX3" fmla="*/ 931855 w 990351"/>
              <a:gd name="connsiteY3" fmla="*/ 35195 h 645153"/>
              <a:gd name="connsiteX0" fmla="*/ 3601 w 931855"/>
              <a:gd name="connsiteY0" fmla="*/ 69273 h 596103"/>
              <a:gd name="connsiteX1" fmla="*/ 142146 w 931855"/>
              <a:gd name="connsiteY1" fmla="*/ 595745 h 596103"/>
              <a:gd name="connsiteX2" fmla="*/ 931855 w 931855"/>
              <a:gd name="connsiteY2" fmla="*/ 0 h 596103"/>
              <a:gd name="connsiteX0" fmla="*/ 9733 w 1144586"/>
              <a:gd name="connsiteY0" fmla="*/ 0 h 526829"/>
              <a:gd name="connsiteX1" fmla="*/ 148278 w 1144586"/>
              <a:gd name="connsiteY1" fmla="*/ 526472 h 526829"/>
              <a:gd name="connsiteX2" fmla="*/ 1144586 w 1144586"/>
              <a:gd name="connsiteY2" fmla="*/ 79462 h 526829"/>
              <a:gd name="connsiteX0" fmla="*/ 5983 w 1159618"/>
              <a:gd name="connsiteY0" fmla="*/ 0 h 610499"/>
              <a:gd name="connsiteX1" fmla="*/ 163310 w 1159618"/>
              <a:gd name="connsiteY1" fmla="*/ 609102 h 610499"/>
              <a:gd name="connsiteX2" fmla="*/ 1159618 w 1159618"/>
              <a:gd name="connsiteY2" fmla="*/ 162092 h 610499"/>
              <a:gd name="connsiteX0" fmla="*/ 3757 w 1063483"/>
              <a:gd name="connsiteY0" fmla="*/ 0 h 609937"/>
              <a:gd name="connsiteX1" fmla="*/ 161084 w 1063483"/>
              <a:gd name="connsiteY1" fmla="*/ 609102 h 609937"/>
              <a:gd name="connsiteX2" fmla="*/ 1063483 w 1063483"/>
              <a:gd name="connsiteY2" fmla="*/ 129040 h 60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483" h="609937">
                <a:moveTo>
                  <a:pt x="3757" y="0"/>
                </a:moveTo>
                <a:cubicBezTo>
                  <a:pt x="-4325" y="269008"/>
                  <a:pt x="-15537" y="587595"/>
                  <a:pt x="161084" y="609102"/>
                </a:cubicBezTo>
                <a:cubicBezTo>
                  <a:pt x="337705" y="630609"/>
                  <a:pt x="931865" y="230640"/>
                  <a:pt x="1063483" y="129040"/>
                </a:cubicBezTo>
              </a:path>
            </a:pathLst>
          </a:custGeom>
          <a:noFill/>
          <a:ln w="38100">
            <a:solidFill>
              <a:srgbClr val="17884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21270" y="5068833"/>
            <a:ext cx="257696" cy="213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7738" y="5072855"/>
            <a:ext cx="257696" cy="2135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3008" y="5072856"/>
            <a:ext cx="257696" cy="213585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CRMs work as combinations of Transcription Factor (TF) binding sites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82036" y="4970208"/>
            <a:ext cx="8469438" cy="40773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4087409" y="469188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988124" y="4603105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207325" y="4664884"/>
            <a:ext cx="1929748" cy="482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 Box 45"/>
          <p:cNvSpPr txBox="1"/>
          <p:nvPr/>
        </p:nvSpPr>
        <p:spPr>
          <a:xfrm>
            <a:off x="1939140" y="524466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17884D"/>
                </a:solidFill>
                <a:effectLst/>
                <a:ea typeface="Calibri" charset="0"/>
                <a:cs typeface="Times New Roman" charset="0"/>
              </a:rPr>
              <a:t>Enhancer</a:t>
            </a:r>
            <a:endParaRPr lang="en-US" sz="1200" b="1">
              <a:solidFill>
                <a:srgbClr val="17884D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7360" y="425004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17884D"/>
                </a:solidFill>
              </a:rPr>
              <a:t>+ + +</a:t>
            </a:r>
            <a:endParaRPr lang="en-US" sz="2400" b="1">
              <a:solidFill>
                <a:srgbClr val="17884D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2743201" y="3373232"/>
            <a:ext cx="3352800" cy="1022674"/>
          </a:xfrm>
          <a:custGeom>
            <a:avLst/>
            <a:gdLst>
              <a:gd name="connsiteX0" fmla="*/ 3601 w 990351"/>
              <a:gd name="connsiteY0" fmla="*/ 118323 h 645153"/>
              <a:gd name="connsiteX1" fmla="*/ 142146 w 990351"/>
              <a:gd name="connsiteY1" fmla="*/ 644795 h 645153"/>
              <a:gd name="connsiteX2" fmla="*/ 931855 w 990351"/>
              <a:gd name="connsiteY2" fmla="*/ 49050 h 645153"/>
              <a:gd name="connsiteX3" fmla="*/ 931855 w 990351"/>
              <a:gd name="connsiteY3" fmla="*/ 35195 h 645153"/>
              <a:gd name="connsiteX0" fmla="*/ 3601 w 931855"/>
              <a:gd name="connsiteY0" fmla="*/ 69273 h 596103"/>
              <a:gd name="connsiteX1" fmla="*/ 142146 w 931855"/>
              <a:gd name="connsiteY1" fmla="*/ 595745 h 596103"/>
              <a:gd name="connsiteX2" fmla="*/ 931855 w 931855"/>
              <a:gd name="connsiteY2" fmla="*/ 0 h 596103"/>
              <a:gd name="connsiteX0" fmla="*/ 9733 w 1144586"/>
              <a:gd name="connsiteY0" fmla="*/ 0 h 526829"/>
              <a:gd name="connsiteX1" fmla="*/ 148278 w 1144586"/>
              <a:gd name="connsiteY1" fmla="*/ 526472 h 526829"/>
              <a:gd name="connsiteX2" fmla="*/ 1144586 w 1144586"/>
              <a:gd name="connsiteY2" fmla="*/ 79462 h 526829"/>
              <a:gd name="connsiteX0" fmla="*/ 5983 w 1159618"/>
              <a:gd name="connsiteY0" fmla="*/ 0 h 610499"/>
              <a:gd name="connsiteX1" fmla="*/ 163310 w 1159618"/>
              <a:gd name="connsiteY1" fmla="*/ 609102 h 610499"/>
              <a:gd name="connsiteX2" fmla="*/ 1159618 w 1159618"/>
              <a:gd name="connsiteY2" fmla="*/ 162092 h 610499"/>
              <a:gd name="connsiteX0" fmla="*/ 3757 w 1063483"/>
              <a:gd name="connsiteY0" fmla="*/ 0 h 609937"/>
              <a:gd name="connsiteX1" fmla="*/ 161084 w 1063483"/>
              <a:gd name="connsiteY1" fmla="*/ 609102 h 609937"/>
              <a:gd name="connsiteX2" fmla="*/ 1063483 w 1063483"/>
              <a:gd name="connsiteY2" fmla="*/ 129040 h 60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483" h="609937">
                <a:moveTo>
                  <a:pt x="3757" y="0"/>
                </a:moveTo>
                <a:cubicBezTo>
                  <a:pt x="-4325" y="269008"/>
                  <a:pt x="-15537" y="587595"/>
                  <a:pt x="161084" y="609102"/>
                </a:cubicBezTo>
                <a:cubicBezTo>
                  <a:pt x="337705" y="630609"/>
                  <a:pt x="931865" y="230640"/>
                  <a:pt x="1063483" y="129040"/>
                </a:cubicBezTo>
              </a:path>
            </a:pathLst>
          </a:custGeom>
          <a:noFill/>
          <a:ln w="38100">
            <a:solidFill>
              <a:srgbClr val="17884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21270" y="5068833"/>
            <a:ext cx="257696" cy="213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7738" y="5072855"/>
            <a:ext cx="257696" cy="2135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3008" y="5072856"/>
            <a:ext cx="257696" cy="213585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020110" y="4194910"/>
            <a:ext cx="609282" cy="918991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6846" y="4215638"/>
            <a:ext cx="609282" cy="91899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81945" y="4205388"/>
            <a:ext cx="609282" cy="9189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plants, CRMs are not well understood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82036" y="4970208"/>
            <a:ext cx="8469438" cy="40773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4087409" y="469188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988124" y="4603105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207325" y="4664884"/>
            <a:ext cx="1929748" cy="482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 Box 45"/>
          <p:cNvSpPr txBox="1"/>
          <p:nvPr/>
        </p:nvSpPr>
        <p:spPr>
          <a:xfrm>
            <a:off x="1939140" y="527832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17884D"/>
                </a:solidFill>
                <a:effectLst/>
                <a:ea typeface="Calibri" charset="0"/>
                <a:cs typeface="Times New Roman" charset="0"/>
              </a:rPr>
              <a:t>Enhancer</a:t>
            </a:r>
            <a:endParaRPr lang="en-US" sz="1200" b="1">
              <a:solidFill>
                <a:srgbClr val="17884D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1270" y="5068833"/>
            <a:ext cx="257696" cy="213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7738" y="5072855"/>
            <a:ext cx="257696" cy="2135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3008" y="5072856"/>
            <a:ext cx="257696" cy="213585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2970" y="5962647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? ? </a:t>
            </a:r>
            <a:r>
              <a:rPr lang="en-US" sz="4000" b="1" smtClean="0"/>
              <a:t>?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7172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plants, CRMs are not well understood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82036" y="4970208"/>
            <a:ext cx="8469438" cy="40773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4087409" y="469188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988124" y="4603105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207325" y="4664884"/>
            <a:ext cx="1929748" cy="482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 Box 45"/>
          <p:cNvSpPr txBox="1"/>
          <p:nvPr/>
        </p:nvSpPr>
        <p:spPr>
          <a:xfrm>
            <a:off x="1939140" y="527832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17884D"/>
                </a:solidFill>
                <a:effectLst/>
                <a:ea typeface="Calibri" charset="0"/>
                <a:cs typeface="Times New Roman" charset="0"/>
              </a:rPr>
              <a:t>Enhancer</a:t>
            </a:r>
            <a:endParaRPr lang="en-US" sz="1200" b="1">
              <a:solidFill>
                <a:srgbClr val="17884D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1270" y="5068833"/>
            <a:ext cx="257696" cy="213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7738" y="5072855"/>
            <a:ext cx="257696" cy="2135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3008" y="5072856"/>
            <a:ext cx="257696" cy="213585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2970" y="5962647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? ? </a:t>
            </a:r>
            <a:r>
              <a:rPr lang="en-US" sz="4000" b="1" smtClean="0"/>
              <a:t>?</a:t>
            </a:r>
            <a:endParaRPr lang="en-US" sz="4000" b="1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30094" y="1607651"/>
            <a:ext cx="7821042" cy="283484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Huge variety of CRMs</a:t>
            </a:r>
          </a:p>
          <a:p>
            <a:endParaRPr lang="en-US" sz="3200" dirty="0" smtClean="0"/>
          </a:p>
          <a:p>
            <a:r>
              <a:rPr lang="en-US" sz="3200" dirty="0" smtClean="0"/>
              <a:t>Difficult to predict from DNA sequence alone</a:t>
            </a:r>
          </a:p>
          <a:p>
            <a:endParaRPr lang="en-US" sz="3200" dirty="0"/>
          </a:p>
          <a:p>
            <a:r>
              <a:rPr lang="en-US" sz="3200" dirty="0" smtClean="0"/>
              <a:t>Effects on gene expression are unclear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2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My project </a:t>
            </a:r>
            <a:r>
              <a:rPr lang="en-US" dirty="0" smtClean="0"/>
              <a:t>was to help characterize CRMs in plants 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82036" y="4970208"/>
            <a:ext cx="8469438" cy="40773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4087409" y="4691880"/>
            <a:ext cx="1608122" cy="478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988124" y="4603105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207325" y="4664884"/>
            <a:ext cx="1929748" cy="482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REPORTER</a:t>
            </a:r>
            <a:endParaRPr lang="en-US" sz="2400" b="1" dirty="0">
              <a:solidFill>
                <a:schemeClr val="bg1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 Box 45"/>
          <p:cNvSpPr txBox="1"/>
          <p:nvPr/>
        </p:nvSpPr>
        <p:spPr>
          <a:xfrm>
            <a:off x="1939140" y="5278320"/>
            <a:ext cx="1608122" cy="78110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  <a:effectLst/>
                <a:ea typeface="Calibri" charset="0"/>
                <a:cs typeface="Times New Roman" charset="0"/>
              </a:rPr>
              <a:t>Candidate CRM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21270" y="5068833"/>
            <a:ext cx="257696" cy="213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7738" y="5072855"/>
            <a:ext cx="257696" cy="2135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73008" y="5072856"/>
            <a:ext cx="257696" cy="213585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2970" y="6059424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? ? </a:t>
            </a:r>
            <a:r>
              <a:rPr lang="en-US" sz="4000" b="1" smtClean="0"/>
              <a:t>?</a:t>
            </a:r>
            <a:endParaRPr lang="en-US" sz="4000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992756"/>
            <a:ext cx="10515600" cy="22465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Molecular cloning to test candidate CRMs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Collaborators </a:t>
            </a:r>
            <a:r>
              <a:rPr lang="en-US" dirty="0"/>
              <a:t>in the lab of Mike Freeling, UC Berkeley</a:t>
            </a:r>
          </a:p>
          <a:p>
            <a:endParaRPr lang="en-US" dirty="0" smtClean="0"/>
          </a:p>
          <a:p>
            <a:r>
              <a:rPr lang="en-US" dirty="0" smtClean="0"/>
              <a:t>Establish semi-</a:t>
            </a:r>
            <a:r>
              <a:rPr lang="en-US" i="1" dirty="0" smtClean="0"/>
              <a:t>in vivo </a:t>
            </a:r>
            <a:r>
              <a:rPr lang="en-US" dirty="0" smtClean="0"/>
              <a:t>method of measuring transcriptional activity of a CRM in a reporter plasmid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I. Molecular Cloning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Plasmid</a:t>
            </a:r>
          </a:p>
          <a:p>
            <a:endParaRPr lang="en-US" dirty="0"/>
          </a:p>
          <a:p>
            <a:r>
              <a:rPr lang="en-US" dirty="0" smtClean="0"/>
              <a:t>Restriction Digest</a:t>
            </a:r>
          </a:p>
          <a:p>
            <a:endParaRPr lang="en-US" dirty="0"/>
          </a:p>
          <a:p>
            <a:r>
              <a:rPr lang="en-US" dirty="0" smtClean="0"/>
              <a:t>Ligation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7" r="8877" b="193"/>
          <a:stretch/>
        </p:blipFill>
        <p:spPr>
          <a:xfrm>
            <a:off x="6222610" y="668965"/>
            <a:ext cx="4778326" cy="57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7880" cy="1325563"/>
          </a:xfrm>
        </p:spPr>
        <p:txBody>
          <a:bodyPr/>
          <a:lstStyle/>
          <a:p>
            <a:r>
              <a:rPr lang="en-US" dirty="0" smtClean="0"/>
              <a:t>Plasmid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34376" y="534572"/>
            <a:ext cx="3165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Restriction Digest</a:t>
            </a:r>
            <a:endParaRPr lang="en-US" sz="4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70277" y="534572"/>
            <a:ext cx="2686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+mj-lt"/>
              </a:rPr>
              <a:t>Ligation </a:t>
            </a:r>
            <a:endParaRPr lang="en-US" sz="4400">
              <a:latin typeface="+mj-lt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915563"/>
              </p:ext>
            </p:extLst>
          </p:nvPr>
        </p:nvGraphicFramePr>
        <p:xfrm>
          <a:off x="8058911" y="3530723"/>
          <a:ext cx="2807970" cy="2500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773228"/>
              </p:ext>
            </p:extLst>
          </p:nvPr>
        </p:nvGraphicFramePr>
        <p:xfrm>
          <a:off x="4234376" y="2106988"/>
          <a:ext cx="2204466" cy="1819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/>
          <p:cNvSpPr/>
          <p:nvPr/>
        </p:nvSpPr>
        <p:spPr>
          <a:xfrm>
            <a:off x="5769895" y="2533942"/>
            <a:ext cx="287743" cy="244501"/>
          </a:xfrm>
          <a:prstGeom prst="ellipse">
            <a:avLst/>
          </a:prstGeom>
          <a:solidFill>
            <a:srgbClr val="20A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281745" y="3926644"/>
            <a:ext cx="241231" cy="663644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56048" y="4864608"/>
            <a:ext cx="860943" cy="146304"/>
          </a:xfrm>
          <a:prstGeom prst="rect">
            <a:avLst/>
          </a:prstGeom>
          <a:solidFill>
            <a:srgbClr val="D8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7799" y="5599996"/>
            <a:ext cx="2377440" cy="146304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87576" y="2387638"/>
            <a:ext cx="859536" cy="146304"/>
          </a:xfrm>
          <a:prstGeom prst="rect">
            <a:avLst/>
          </a:prstGeom>
          <a:solidFill>
            <a:srgbClr val="178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03055" y="2198227"/>
            <a:ext cx="283464" cy="246888"/>
          </a:xfrm>
          <a:prstGeom prst="ellipse">
            <a:avLst/>
          </a:prstGeom>
          <a:solidFill>
            <a:srgbClr val="20A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28624" y="3041970"/>
            <a:ext cx="2377440" cy="146304"/>
          </a:xfrm>
          <a:prstGeom prst="rect">
            <a:avLst/>
          </a:prstGeom>
          <a:solidFill>
            <a:srgbClr val="005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603223"/>
              </p:ext>
            </p:extLst>
          </p:nvPr>
        </p:nvGraphicFramePr>
        <p:xfrm>
          <a:off x="664406" y="2828778"/>
          <a:ext cx="2807970" cy="2500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riangle 9"/>
          <p:cNvSpPr/>
          <p:nvPr/>
        </p:nvSpPr>
        <p:spPr>
          <a:xfrm>
            <a:off x="9363504" y="3364812"/>
            <a:ext cx="198783" cy="331822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 rot="3114855">
            <a:off x="10413887" y="3913180"/>
            <a:ext cx="201168" cy="329184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426548209"/>
              </p:ext>
            </p:extLst>
          </p:nvPr>
        </p:nvGraphicFramePr>
        <p:xfrm>
          <a:off x="1364566" y="2363788"/>
          <a:ext cx="1853565" cy="167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14" y="439772"/>
            <a:ext cx="6390103" cy="1325563"/>
          </a:xfrm>
        </p:spPr>
        <p:txBody>
          <a:bodyPr/>
          <a:lstStyle/>
          <a:p>
            <a:r>
              <a:rPr lang="en-US" dirty="0" smtClean="0"/>
              <a:t>Golden Gate Cloning </a:t>
            </a:r>
            <a:endParaRPr lang="en-US" dirty="0"/>
          </a:p>
        </p:txBody>
      </p:sp>
      <p:sp>
        <p:nvSpPr>
          <p:cNvPr id="5" name="Text Box 131"/>
          <p:cNvSpPr txBox="1"/>
          <p:nvPr/>
        </p:nvSpPr>
        <p:spPr>
          <a:xfrm>
            <a:off x="1199466" y="2118823"/>
            <a:ext cx="6281420" cy="298259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1291" y="4368946"/>
            <a:ext cx="910590" cy="1060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rot="3551699">
            <a:off x="2733626" y="2721121"/>
            <a:ext cx="45720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2282141" y="2453151"/>
            <a:ext cx="45720" cy="274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2738706" y="4254011"/>
            <a:ext cx="45085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827481" y="4254646"/>
            <a:ext cx="45085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69946" y="4366406"/>
            <a:ext cx="570230" cy="109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56281" y="4436891"/>
            <a:ext cx="548640" cy="450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0856" y="4367041"/>
            <a:ext cx="137160" cy="450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3427681" y="4250201"/>
            <a:ext cx="45085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4686251" y="4253376"/>
            <a:ext cx="45085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0681" y="4367676"/>
            <a:ext cx="137160" cy="450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12111" y="3569481"/>
            <a:ext cx="1714500" cy="114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99081" y="3651396"/>
            <a:ext cx="1828800" cy="45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69946" y="2883681"/>
            <a:ext cx="786130" cy="114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60726" y="2999251"/>
            <a:ext cx="895985" cy="45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013111759"/>
              </p:ext>
            </p:extLst>
          </p:nvPr>
        </p:nvGraphicFramePr>
        <p:xfrm>
          <a:off x="5484446" y="2766206"/>
          <a:ext cx="1715770" cy="160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/>
          <p:cNvSpPr/>
          <p:nvPr/>
        </p:nvSpPr>
        <p:spPr>
          <a:xfrm>
            <a:off x="3770581" y="2878601"/>
            <a:ext cx="914400" cy="45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4495391" y="2839716"/>
            <a:ext cx="4572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84881" y="4364501"/>
            <a:ext cx="548640" cy="450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13381" y="3564401"/>
            <a:ext cx="1828800" cy="45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 Box 113"/>
          <p:cNvSpPr txBox="1"/>
          <p:nvPr/>
        </p:nvSpPr>
        <p:spPr>
          <a:xfrm>
            <a:off x="4433521" y="5183651"/>
            <a:ext cx="3382644" cy="69024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ea typeface="Calibri" charset="0"/>
                <a:cs typeface="Times New Roman" charset="0"/>
              </a:rPr>
              <a:t>       = Golden Gate Cloning site</a:t>
            </a:r>
          </a:p>
        </p:txBody>
      </p:sp>
      <p:sp>
        <p:nvSpPr>
          <p:cNvPr id="29" name="Rectangle 28"/>
          <p:cNvSpPr/>
          <p:nvPr/>
        </p:nvSpPr>
        <p:spPr>
          <a:xfrm flipH="1">
            <a:off x="4801899" y="5313826"/>
            <a:ext cx="4572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Text Box 115"/>
          <p:cNvSpPr txBox="1"/>
          <p:nvPr/>
        </p:nvSpPr>
        <p:spPr>
          <a:xfrm>
            <a:off x="1872566" y="3017748"/>
            <a:ext cx="800100" cy="2286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charset="0"/>
                <a:cs typeface="Times New Roman" charset="0"/>
              </a:rPr>
              <a:t>Vector</a:t>
            </a:r>
          </a:p>
        </p:txBody>
      </p:sp>
      <p:sp>
        <p:nvSpPr>
          <p:cNvPr id="31" name="Text Box 117"/>
          <p:cNvSpPr txBox="1"/>
          <p:nvPr/>
        </p:nvSpPr>
        <p:spPr>
          <a:xfrm>
            <a:off x="1639838" y="4501116"/>
            <a:ext cx="1376045" cy="21026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charset="0"/>
                <a:cs typeface="Times New Roman" charset="0"/>
              </a:rPr>
              <a:t>PCR product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69846" y="3336436"/>
            <a:ext cx="342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66671" y="4370216"/>
            <a:ext cx="342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913581" y="4024141"/>
            <a:ext cx="45720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142181" y="3338341"/>
            <a:ext cx="342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633046" y="1849901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84527" y="563579"/>
            <a:ext cx="29260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Type IIs restriction enzymes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Cut just outside of the recognition site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Eliminate the recognition site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Allows for simultaneous restriction digest and ligation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Final product is formed in one step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3775554" y="2849261"/>
            <a:ext cx="4572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1808" y="5258433"/>
            <a:ext cx="2243328" cy="2231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193" y="604568"/>
            <a:ext cx="7197933" cy="1325563"/>
          </a:xfrm>
        </p:spPr>
        <p:txBody>
          <a:bodyPr>
            <a:normAutofit/>
          </a:bodyPr>
          <a:lstStyle/>
          <a:p>
            <a:r>
              <a:rPr lang="en-US" u="sng" dirty="0" smtClean="0"/>
              <a:t>My goal: </a:t>
            </a:r>
            <a:r>
              <a:rPr lang="en-US" dirty="0" smtClean="0"/>
              <a:t>Golden Gate Cloning site in Reporter plasmid </a:t>
            </a:r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215089" y="3296684"/>
            <a:ext cx="8469438" cy="40773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Bent Arrow 39"/>
          <p:cNvSpPr/>
          <p:nvPr/>
        </p:nvSpPr>
        <p:spPr>
          <a:xfrm>
            <a:off x="4621177" y="2929581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Text Box 67"/>
          <p:cNvSpPr txBox="1"/>
          <p:nvPr/>
        </p:nvSpPr>
        <p:spPr>
          <a:xfrm>
            <a:off x="5840378" y="2991360"/>
            <a:ext cx="1929748" cy="482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REPORTER</a:t>
            </a:r>
            <a:endParaRPr lang="en-US" sz="2400" b="1" dirty="0">
              <a:solidFill>
                <a:schemeClr val="bg1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3" name="Text Box 45"/>
          <p:cNvSpPr txBox="1"/>
          <p:nvPr/>
        </p:nvSpPr>
        <p:spPr>
          <a:xfrm>
            <a:off x="1742625" y="5656419"/>
            <a:ext cx="1608122" cy="78110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  <a:effectLst/>
                <a:ea typeface="Calibri" charset="0"/>
                <a:cs typeface="Times New Roman" charset="0"/>
              </a:rPr>
              <a:t>Candidate CRM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41313" y="5263206"/>
            <a:ext cx="257696" cy="21358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477781" y="5263206"/>
            <a:ext cx="257696" cy="2135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93051" y="5263206"/>
            <a:ext cx="257696" cy="213585"/>
          </a:xfrm>
          <a:prstGeom prst="rect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flipH="1">
            <a:off x="2914298" y="3246439"/>
            <a:ext cx="74422" cy="490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0" name="Rectangle 49"/>
          <p:cNvSpPr/>
          <p:nvPr/>
        </p:nvSpPr>
        <p:spPr>
          <a:xfrm flipH="1">
            <a:off x="2194461" y="3255984"/>
            <a:ext cx="74422" cy="490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 flipH="1">
            <a:off x="3686977" y="5122562"/>
            <a:ext cx="74422" cy="490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2" name="Rectangle 51"/>
          <p:cNvSpPr/>
          <p:nvPr/>
        </p:nvSpPr>
        <p:spPr>
          <a:xfrm flipH="1">
            <a:off x="1511835" y="5122563"/>
            <a:ext cx="74422" cy="490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817368" y="3919605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Ease insertion of Candidate CRMs</a:t>
            </a:r>
          </a:p>
        </p:txBody>
      </p:sp>
      <p:sp>
        <p:nvSpPr>
          <p:cNvPr id="4" name="Down Arrow 3"/>
          <p:cNvSpPr/>
          <p:nvPr/>
        </p:nvSpPr>
        <p:spPr>
          <a:xfrm flipV="1">
            <a:off x="2433706" y="3840288"/>
            <a:ext cx="345845" cy="11669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3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68040" cy="1325563"/>
          </a:xfrm>
        </p:spPr>
        <p:txBody>
          <a:bodyPr/>
          <a:lstStyle/>
          <a:p>
            <a:r>
              <a:rPr lang="en-US" dirty="0" smtClean="0"/>
              <a:t>Fowler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89542" cy="4351338"/>
          </a:xfrm>
        </p:spPr>
        <p:txBody>
          <a:bodyPr/>
          <a:lstStyle/>
          <a:p>
            <a:r>
              <a:rPr lang="en-US" dirty="0" smtClean="0"/>
              <a:t>Focus: Molecular mechanisms that control cellular morphogenesis and plant development. </a:t>
            </a:r>
          </a:p>
          <a:p>
            <a:endParaRPr lang="en-US" dirty="0" smtClean="0"/>
          </a:p>
          <a:p>
            <a:r>
              <a:rPr lang="en-US" dirty="0" smtClean="0"/>
              <a:t>Arabidopsis</a:t>
            </a:r>
          </a:p>
          <a:p>
            <a:endParaRPr lang="en-US" dirty="0"/>
          </a:p>
          <a:p>
            <a:r>
              <a:rPr lang="en-US" dirty="0" smtClean="0"/>
              <a:t>Maize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83" y="2578196"/>
            <a:ext cx="5150827" cy="3863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5239" y="6225873"/>
            <a:ext cx="19431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>
                <a:solidFill>
                  <a:schemeClr val="bg2">
                    <a:lumMod val="50000"/>
                  </a:schemeClr>
                </a:solidFill>
              </a:rPr>
              <a:t>Christensen 2012</a:t>
            </a:r>
            <a:endParaRPr lang="en-US" sz="8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88456" y="136811"/>
            <a:ext cx="692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Golden Gate Cloning Construct</a:t>
            </a:r>
            <a:endParaRPr lang="en-US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877" y="2039816"/>
            <a:ext cx="39811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Initial attempts worked, but</a:t>
            </a:r>
            <a:r>
              <a:rPr lang="is-IS" sz="2400" dirty="0" smtClean="0"/>
              <a:t>… 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Map of plasmid was incorrect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New scheme was devised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9519" y="1744394"/>
            <a:ext cx="279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pBSSK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42141" y="1744394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pBSKS</a:t>
            </a:r>
            <a:endParaRPr lang="en-US" dirty="0"/>
          </a:p>
        </p:txBody>
      </p:sp>
      <p:sp>
        <p:nvSpPr>
          <p:cNvPr id="3" name="Donut 2"/>
          <p:cNvSpPr/>
          <p:nvPr/>
        </p:nvSpPr>
        <p:spPr>
          <a:xfrm>
            <a:off x="4748106" y="2496510"/>
            <a:ext cx="2051148" cy="2133600"/>
          </a:xfrm>
          <a:prstGeom prst="donut">
            <a:avLst>
              <a:gd name="adj" fmla="val 109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813039" y="2496510"/>
            <a:ext cx="2051148" cy="2133600"/>
          </a:xfrm>
          <a:prstGeom prst="donut">
            <a:avLst>
              <a:gd name="adj" fmla="val 109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266484" flipH="1">
            <a:off x="5619538" y="2289788"/>
            <a:ext cx="146304" cy="55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35013" flipH="1">
            <a:off x="6070039" y="2335345"/>
            <a:ext cx="146304" cy="55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35013" flipH="1">
            <a:off x="9160007" y="2335345"/>
            <a:ext cx="146304" cy="55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1266484" flipH="1">
            <a:off x="8734540" y="2285108"/>
            <a:ext cx="146304" cy="55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3601" y="635254"/>
            <a:ext cx="10255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First Step</a:t>
            </a:r>
            <a:r>
              <a:rPr lang="en-US" sz="4000" smtClean="0">
                <a:latin typeface="+mj-lt"/>
              </a:rPr>
              <a:t>: </a:t>
            </a:r>
          </a:p>
          <a:p>
            <a:r>
              <a:rPr lang="en-US" sz="4000" i="1" dirty="0" err="1" smtClean="0">
                <a:latin typeface="+mj-lt"/>
              </a:rPr>
              <a:t>LacZ</a:t>
            </a:r>
            <a:r>
              <a:rPr lang="en-US" sz="4000" dirty="0" smtClean="0">
                <a:latin typeface="+mj-lt"/>
              </a:rPr>
              <a:t> fragment with Golden Gate sites cloned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30573" y="2455824"/>
            <a:ext cx="10315379" cy="40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88456" y="136811"/>
            <a:ext cx="692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Golden Gate Cloning Construct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948" y="1764155"/>
            <a:ext cx="3940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LacZ Fragment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Successfully cloned into TA cloning vector.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Next step is to clone into pGG_Min_Red1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3464" b="26761"/>
          <a:stretch/>
        </p:blipFill>
        <p:spPr bwMode="auto">
          <a:xfrm>
            <a:off x="7527485" y="2115848"/>
            <a:ext cx="4176835" cy="2580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r="6585" b="2202"/>
          <a:stretch/>
        </p:blipFill>
        <p:spPr bwMode="auto">
          <a:xfrm rot="5400000">
            <a:off x="4542289" y="2134032"/>
            <a:ext cx="2580078" cy="2543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17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48384" y="136811"/>
            <a:ext cx="796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+mj-lt"/>
              </a:rPr>
              <a:t>Final Golden </a:t>
            </a:r>
            <a:r>
              <a:rPr lang="en-US" sz="4000" dirty="0" smtClean="0">
                <a:latin typeface="+mj-lt"/>
              </a:rPr>
              <a:t>Gate Cloning Construct</a:t>
            </a:r>
            <a:endParaRPr lang="en-US" sz="40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79469" y="1123999"/>
            <a:ext cx="5987561" cy="193152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1" y="3222283"/>
            <a:ext cx="3777303" cy="363571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r="3792" b="-1"/>
          <a:stretch/>
        </p:blipFill>
        <p:spPr bwMode="auto">
          <a:xfrm>
            <a:off x="7358729" y="1741512"/>
            <a:ext cx="4684541" cy="4363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97370" y="1556846"/>
            <a:ext cx="269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LacZ Fragment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842603" y="3336525"/>
            <a:ext cx="795998" cy="40718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88456" y="136811"/>
            <a:ext cx="69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II. Biolistic Transformation with fluorescent reporter genes</a:t>
            </a:r>
            <a:endParaRPr lang="en-US" sz="40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98191" y="2250831"/>
            <a:ext cx="3423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2x35S promoter</a:t>
            </a:r>
          </a:p>
          <a:p>
            <a:pPr marL="285750" indent="-285750">
              <a:buFont typeface="Arial" charset="0"/>
              <a:buChar char="•"/>
            </a:pPr>
            <a:endParaRPr lang="en-US" sz="3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Act1TSS promoter</a:t>
            </a:r>
            <a:endParaRPr lang="en-US" sz="3600" dirty="0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74524"/>
              </p:ext>
            </p:extLst>
          </p:nvPr>
        </p:nvGraphicFramePr>
        <p:xfrm>
          <a:off x="535744" y="1433121"/>
          <a:ext cx="7696903" cy="312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Document" r:id="rId4" imgW="5943600" imgH="2413000" progId="Word.Document.12">
                  <p:embed/>
                </p:oleObj>
              </mc:Choice>
              <mc:Fallback>
                <p:oleObj name="Document" r:id="rId4" imgW="5943600" imgH="2413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5744" y="1433121"/>
                        <a:ext cx="7696903" cy="312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2834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Biolistic transformation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24061" cy="4351338"/>
          </a:xfrm>
        </p:spPr>
        <p:txBody>
          <a:bodyPr/>
          <a:lstStyle/>
          <a:p>
            <a:r>
              <a:rPr lang="en-US" dirty="0" smtClean="0"/>
              <a:t>Immature leaves (~1 month old)</a:t>
            </a:r>
          </a:p>
          <a:p>
            <a:r>
              <a:rPr lang="en-US" dirty="0" smtClean="0"/>
              <a:t>Tungsten particles </a:t>
            </a:r>
          </a:p>
          <a:p>
            <a:r>
              <a:rPr lang="en-US" dirty="0" smtClean="0"/>
              <a:t>Co-bombardment</a:t>
            </a:r>
          </a:p>
          <a:p>
            <a:r>
              <a:rPr lang="en-US" dirty="0" smtClean="0"/>
              <a:t>Fluorescent microscope</a:t>
            </a:r>
          </a:p>
        </p:txBody>
      </p:sp>
      <p:graphicFrame>
        <p:nvGraphicFramePr>
          <p:cNvPr id="256" name="Object 2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380603"/>
              </p:ext>
            </p:extLst>
          </p:nvPr>
        </p:nvGraphicFramePr>
        <p:xfrm>
          <a:off x="6567170" y="601663"/>
          <a:ext cx="6007100" cy="55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Document" r:id="rId4" imgW="6007100" imgH="5575300" progId="Word.Document.12">
                  <p:embed/>
                </p:oleObj>
              </mc:Choice>
              <mc:Fallback>
                <p:oleObj name="Document" r:id="rId4" imgW="6007100" imgH="557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67170" y="601663"/>
                        <a:ext cx="6007100" cy="557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7096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3" r="371"/>
          <a:stretch/>
        </p:blipFill>
        <p:spPr>
          <a:xfrm>
            <a:off x="0" y="-1"/>
            <a:ext cx="3959532" cy="389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0" r="-494"/>
          <a:stretch/>
        </p:blipFill>
        <p:spPr>
          <a:xfrm>
            <a:off x="7403967" y="548"/>
            <a:ext cx="4788033" cy="3893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145" y="4078888"/>
            <a:ext cx="4508831" cy="2631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0632" y="203936"/>
            <a:ext cx="2931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Fluorescing Cells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514689" y="1386977"/>
            <a:ext cx="158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mgfpER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6797134" y="1554371"/>
            <a:ext cx="361744" cy="26161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45524" y="2356848"/>
            <a:ext cx="225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tdTomatoER</a:t>
            </a:r>
            <a:endParaRPr lang="en-US" sz="2800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4082077" y="2508464"/>
            <a:ext cx="371936" cy="219988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96028" y="4974955"/>
            <a:ext cx="2851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ER = targeted </a:t>
            </a:r>
            <a:r>
              <a:rPr lang="en-US" sz="2800" smtClean="0"/>
              <a:t>to endoplasmic reticulum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19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88456" y="136811"/>
            <a:ext cx="692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Transformation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691903"/>
              </p:ext>
            </p:extLst>
          </p:nvPr>
        </p:nvGraphicFramePr>
        <p:xfrm>
          <a:off x="532129" y="844697"/>
          <a:ext cx="6023415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Document" r:id="rId4" imgW="6007100" imgH="5956300" progId="Word.Document.12">
                  <p:embed/>
                </p:oleObj>
              </mc:Choice>
              <mc:Fallback>
                <p:oleObj name="Document" r:id="rId4" imgW="6007100" imgH="595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129" y="844697"/>
                        <a:ext cx="6023415" cy="595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949439" y="1622244"/>
            <a:ext cx="46986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Co-bombardment assay with two different set of plasmids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Green fluorescent reporter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Red fluorescent reporter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Measure by ratio (red/green)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03901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263891"/>
              </p:ext>
            </p:extLst>
          </p:nvPr>
        </p:nvGraphicFramePr>
        <p:xfrm>
          <a:off x="1470307" y="1428574"/>
          <a:ext cx="6018733" cy="461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Worksheet" r:id="rId5" imgW="3911600" imgH="2997200" progId="Excel.Sheet.12">
                  <p:embed/>
                </p:oleObj>
              </mc:Choice>
              <mc:Fallback>
                <p:oleObj name="Worksheet" r:id="rId5" imgW="3911600" imgH="2997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307" y="1428574"/>
                        <a:ext cx="6018733" cy="461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41987" y="212036"/>
            <a:ext cx="5096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/>
              <a:t>Negative Control Experiment</a:t>
            </a:r>
          </a:p>
          <a:p>
            <a:pPr algn="ctr"/>
            <a:r>
              <a:rPr lang="en-US" sz="2800" b="1" dirty="0"/>
              <a:t>Zuzana </a:t>
            </a:r>
            <a:r>
              <a:rPr lang="en-US" sz="2800" b="1" dirty="0" err="1"/>
              <a:t>Vejlupkova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49544" y="6241206"/>
            <a:ext cx="7260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Same day, </a:t>
            </a:r>
            <a:r>
              <a:rPr lang="en-US" sz="3200" smtClean="0"/>
              <a:t>side-by-side co-bombardments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26167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263891"/>
              </p:ext>
            </p:extLst>
          </p:nvPr>
        </p:nvGraphicFramePr>
        <p:xfrm>
          <a:off x="1470307" y="1428574"/>
          <a:ext cx="6018733" cy="461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Worksheet" r:id="rId5" imgW="3911600" imgH="2997200" progId="Excel.Sheet.12">
                  <p:embed/>
                </p:oleObj>
              </mc:Choice>
              <mc:Fallback>
                <p:oleObj name="Worksheet" r:id="rId5" imgW="3911600" imgH="2997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0307" y="1428574"/>
                        <a:ext cx="6018733" cy="4611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41987" y="212036"/>
            <a:ext cx="5096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/>
              <a:t>Negative Control Experiment</a:t>
            </a:r>
          </a:p>
          <a:p>
            <a:pPr algn="ctr"/>
            <a:r>
              <a:rPr lang="en-US" sz="2800" b="1" dirty="0"/>
              <a:t>Zuzana </a:t>
            </a:r>
            <a:r>
              <a:rPr lang="en-US" sz="2800" b="1" dirty="0" err="1"/>
              <a:t>Vejlupkova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49544" y="6241206"/>
            <a:ext cx="7260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Same day, </a:t>
            </a:r>
            <a:r>
              <a:rPr lang="en-US" sz="3200" smtClean="0"/>
              <a:t>side-by-side co-bombardments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8338704" y="1915064"/>
            <a:ext cx="35654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Conclusion:</a:t>
            </a:r>
          </a:p>
          <a:p>
            <a:endParaRPr lang="en-US" sz="3200" dirty="0"/>
          </a:p>
          <a:p>
            <a:r>
              <a:rPr lang="en-US" sz="3200" dirty="0" smtClean="0"/>
              <a:t>Without a reporter the bombardment does not induce red fluorescence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611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5276" y="294786"/>
            <a:ext cx="3926058" cy="1325563"/>
          </a:xfrm>
        </p:spPr>
        <p:txBody>
          <a:bodyPr/>
          <a:lstStyle/>
          <a:p>
            <a:pPr algn="r"/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307" y="2183057"/>
            <a:ext cx="4071425" cy="4351338"/>
          </a:xfrm>
        </p:spPr>
        <p:txBody>
          <a:bodyPr/>
          <a:lstStyle/>
          <a:p>
            <a:r>
              <a:rPr lang="en-US" dirty="0" smtClean="0"/>
              <a:t>Biology background</a:t>
            </a:r>
          </a:p>
          <a:p>
            <a:r>
              <a:rPr lang="en-US" dirty="0" smtClean="0"/>
              <a:t>Molecular cloning</a:t>
            </a:r>
          </a:p>
          <a:p>
            <a:r>
              <a:rPr lang="en-US" dirty="0" smtClean="0"/>
              <a:t>Golden Gate Cloning</a:t>
            </a:r>
          </a:p>
          <a:p>
            <a:r>
              <a:rPr lang="en-US" i="1" dirty="0" smtClean="0"/>
              <a:t>Cis</a:t>
            </a:r>
            <a:r>
              <a:rPr lang="en-US" dirty="0" smtClean="0"/>
              <a:t>-Regulatory Modules</a:t>
            </a:r>
          </a:p>
          <a:p>
            <a:r>
              <a:rPr lang="en-US" dirty="0" smtClean="0"/>
              <a:t>Biolistic Transformation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3"/>
          <a:stretch/>
        </p:blipFill>
        <p:spPr>
          <a:xfrm>
            <a:off x="703385" y="358598"/>
            <a:ext cx="5251101" cy="61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61846" y="245186"/>
            <a:ext cx="874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Transformation </a:t>
            </a:r>
            <a:r>
              <a:rPr lang="en-US" sz="4000" smtClean="0">
                <a:latin typeface="+mj-lt"/>
              </a:rPr>
              <a:t>– Experiment 1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73837425"/>
              </p:ext>
            </p:extLst>
          </p:nvPr>
        </p:nvGraphicFramePr>
        <p:xfrm>
          <a:off x="764699" y="1173989"/>
          <a:ext cx="7594947" cy="46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0738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661846" y="245186"/>
            <a:ext cx="874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Transformation </a:t>
            </a:r>
            <a:r>
              <a:rPr lang="en-US" sz="4000" smtClean="0">
                <a:latin typeface="+mj-lt"/>
              </a:rPr>
              <a:t>– Experiment 1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73837425"/>
              </p:ext>
            </p:extLst>
          </p:nvPr>
        </p:nvGraphicFramePr>
        <p:xfrm>
          <a:off x="764699" y="1173989"/>
          <a:ext cx="7594947" cy="46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45737" y="1897811"/>
            <a:ext cx="34430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Conclusion: </a:t>
            </a:r>
          </a:p>
          <a:p>
            <a:endParaRPr lang="en-US" sz="3200" dirty="0"/>
          </a:p>
          <a:p>
            <a:r>
              <a:rPr lang="en-US" sz="3200" dirty="0" smtClean="0"/>
              <a:t>Unexpected difference between the two promoter transcription levels</a:t>
            </a:r>
          </a:p>
          <a:p>
            <a:endParaRPr lang="en-US" sz="3200" dirty="0"/>
          </a:p>
          <a:p>
            <a:r>
              <a:rPr lang="en-US" sz="3200" dirty="0" smtClean="0"/>
              <a:t>P=0.006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9928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25526891"/>
              </p:ext>
            </p:extLst>
          </p:nvPr>
        </p:nvGraphicFramePr>
        <p:xfrm>
          <a:off x="712938" y="1112675"/>
          <a:ext cx="7344133" cy="461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88455" y="136811"/>
            <a:ext cx="8487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</a:t>
            </a:r>
            <a:r>
              <a:rPr lang="en-US" sz="4000" smtClean="0">
                <a:latin typeface="+mj-lt"/>
              </a:rPr>
              <a:t>Transformation – Experiment 2</a:t>
            </a:r>
            <a:endParaRPr lang="en-US" sz="4000" dirty="0"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1401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25526891"/>
              </p:ext>
            </p:extLst>
          </p:nvPr>
        </p:nvGraphicFramePr>
        <p:xfrm>
          <a:off x="712938" y="1112675"/>
          <a:ext cx="7344133" cy="461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88455" y="136811"/>
            <a:ext cx="8487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</a:t>
            </a:r>
            <a:r>
              <a:rPr lang="en-US" sz="4000" smtClean="0">
                <a:latin typeface="+mj-lt"/>
              </a:rPr>
              <a:t>Transformation – Experiment 2</a:t>
            </a:r>
            <a:endParaRPr lang="en-US" sz="4000" dirty="0"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545738" y="1931677"/>
            <a:ext cx="36462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Conclusion:</a:t>
            </a:r>
          </a:p>
          <a:p>
            <a:endParaRPr lang="en-US" sz="3200" dirty="0"/>
          </a:p>
          <a:p>
            <a:r>
              <a:rPr lang="en-US" sz="3200" dirty="0" smtClean="0"/>
              <a:t>While differences are present in ratios a p-value of 0.076 does not indicate a significant difference. 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9340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3193" y="288635"/>
            <a:ext cx="10725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Transformation – Comparison </a:t>
            </a:r>
            <a:r>
              <a:rPr lang="en-US" sz="4000" dirty="0" err="1" smtClean="0">
                <a:latin typeface="+mj-lt"/>
              </a:rPr>
              <a:t>Expts</a:t>
            </a:r>
            <a:r>
              <a:rPr lang="en-US" sz="4000" dirty="0" smtClean="0">
                <a:latin typeface="+mj-lt"/>
              </a:rPr>
              <a:t> 1 &amp; 2</a:t>
            </a:r>
            <a:endParaRPr lang="en-US" sz="40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33312594"/>
              </p:ext>
            </p:extLst>
          </p:nvPr>
        </p:nvGraphicFramePr>
        <p:xfrm>
          <a:off x="593498" y="1260886"/>
          <a:ext cx="6926278" cy="451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4032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3193" y="288635"/>
            <a:ext cx="10725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Biolistic Transformation – Comparison </a:t>
            </a:r>
            <a:r>
              <a:rPr lang="en-US" sz="4000" dirty="0" err="1" smtClean="0">
                <a:latin typeface="+mj-lt"/>
              </a:rPr>
              <a:t>Expts</a:t>
            </a:r>
            <a:r>
              <a:rPr lang="en-US" sz="4000" dirty="0" smtClean="0">
                <a:latin typeface="+mj-lt"/>
              </a:rPr>
              <a:t> 1 &amp; 2</a:t>
            </a:r>
            <a:endParaRPr lang="en-US" sz="40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947203" cy="7321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</a:t>
            </a:r>
            <a:endParaRPr lang="en-US" sz="32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33312594"/>
              </p:ext>
            </p:extLst>
          </p:nvPr>
        </p:nvGraphicFramePr>
        <p:xfrm>
          <a:off x="593498" y="1260886"/>
          <a:ext cx="6926278" cy="4518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50400" y="1913576"/>
            <a:ext cx="35160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</a:t>
            </a:r>
            <a:r>
              <a:rPr lang="en-US" sz="3200" b="1" dirty="0" smtClean="0"/>
              <a:t>:</a:t>
            </a:r>
          </a:p>
          <a:p>
            <a:endParaRPr lang="en-US" sz="3200" b="1" dirty="0"/>
          </a:p>
          <a:p>
            <a:r>
              <a:rPr lang="en-US" sz="3200" dirty="0" smtClean="0"/>
              <a:t>Different days can produce different results.</a:t>
            </a:r>
          </a:p>
          <a:p>
            <a:endParaRPr lang="en-US" sz="3200" dirty="0"/>
          </a:p>
          <a:p>
            <a:r>
              <a:rPr lang="en-US" sz="3200" dirty="0"/>
              <a:t>p</a:t>
            </a:r>
            <a:r>
              <a:rPr lang="en-US" sz="3200" dirty="0" smtClean="0"/>
              <a:t>= 0.014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971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11043" cy="1325563"/>
          </a:xfrm>
        </p:spPr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4975" cy="4351338"/>
          </a:xfrm>
        </p:spPr>
        <p:txBody>
          <a:bodyPr/>
          <a:lstStyle/>
          <a:p>
            <a:r>
              <a:rPr lang="en-US" dirty="0" smtClean="0"/>
              <a:t>Construct Golden Gate Cloning vector</a:t>
            </a:r>
          </a:p>
          <a:p>
            <a:endParaRPr lang="en-US" dirty="0" smtClean="0"/>
          </a:p>
          <a:p>
            <a:r>
              <a:rPr lang="en-US" dirty="0" smtClean="0"/>
              <a:t>Improve biolistic transformation method in Fowler lab</a:t>
            </a:r>
          </a:p>
          <a:p>
            <a:endParaRPr lang="en-US" dirty="0" smtClean="0"/>
          </a:p>
          <a:p>
            <a:r>
              <a:rPr lang="en-US" dirty="0" smtClean="0"/>
              <a:t>Characterize various CRMs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664"/>
            <a:ext cx="4225815" cy="4587875"/>
          </a:xfrm>
        </p:spPr>
        <p:txBody>
          <a:bodyPr>
            <a:noAutofit/>
          </a:bodyPr>
          <a:lstStyle/>
          <a:p>
            <a:r>
              <a:rPr lang="en-US" sz="2000" dirty="0" smtClean="0"/>
              <a:t>Fowler lab</a:t>
            </a:r>
          </a:p>
          <a:p>
            <a:endParaRPr lang="en-US" sz="2000" dirty="0"/>
          </a:p>
          <a:p>
            <a:r>
              <a:rPr lang="en-US" sz="2000" dirty="0" smtClean="0"/>
              <a:t>BRR program</a:t>
            </a:r>
          </a:p>
          <a:p>
            <a:endParaRPr lang="en-US" sz="2000" dirty="0"/>
          </a:p>
          <a:p>
            <a:r>
              <a:rPr lang="en-US" sz="2000" dirty="0" smtClean="0"/>
              <a:t>Bioenergy minor program</a:t>
            </a:r>
          </a:p>
          <a:p>
            <a:r>
              <a:rPr lang="en-US" sz="2000" dirty="0" smtClean="0"/>
              <a:t>Funding from: </a:t>
            </a:r>
            <a:r>
              <a:rPr lang="en-US" altLang="en-US" sz="1800" dirty="0"/>
              <a:t>Agriculture and Food Research Initiative Grant no </a:t>
            </a:r>
            <a:r>
              <a:rPr lang="is-IS" altLang="en-US" sz="1800" dirty="0"/>
              <a:t>2014-67013-21661</a:t>
            </a:r>
            <a:r>
              <a:rPr lang="en-US" altLang="en-US" sz="1800" dirty="0"/>
              <a:t> from the USDA National Institute of Food and Agriculture (Fowler lab </a:t>
            </a:r>
            <a:r>
              <a:rPr lang="en-US" altLang="en-US" sz="1800" dirty="0" smtClean="0"/>
              <a:t>support)</a:t>
            </a:r>
          </a:p>
          <a:p>
            <a:r>
              <a:rPr lang="en-US" altLang="en-US" sz="1800" dirty="0" smtClean="0"/>
              <a:t>Botany </a:t>
            </a:r>
            <a:r>
              <a:rPr lang="en-US" altLang="en-US" sz="1800" dirty="0"/>
              <a:t>&amp; Plant Pathology - </a:t>
            </a:r>
            <a:r>
              <a:rPr lang="en-US" sz="1800" dirty="0"/>
              <a:t>Ernest and Pauline </a:t>
            </a:r>
            <a:r>
              <a:rPr lang="en-US" sz="1800" dirty="0" err="1"/>
              <a:t>Jaworski</a:t>
            </a:r>
            <a:r>
              <a:rPr lang="en-US" sz="1800" dirty="0"/>
              <a:t> Fund for Summer Research </a:t>
            </a:r>
            <a:r>
              <a:rPr lang="en-US" sz="1800" dirty="0" smtClean="0"/>
              <a:t>Experiences</a:t>
            </a:r>
          </a:p>
          <a:p>
            <a:r>
              <a:rPr lang="en-US" sz="1800" dirty="0" smtClean="0"/>
              <a:t>Bioenergy </a:t>
            </a:r>
            <a:r>
              <a:rPr lang="en-US" sz="1800" dirty="0"/>
              <a:t>Education Project Internship and Research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503" y="1690688"/>
            <a:ext cx="6881813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5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8" y="365125"/>
            <a:ext cx="10515600" cy="1325563"/>
          </a:xfrm>
        </p:spPr>
        <p:txBody>
          <a:bodyPr/>
          <a:lstStyle/>
          <a:p>
            <a:r>
              <a:rPr lang="en-US" u="sng" dirty="0" smtClean="0"/>
              <a:t>Central Dogma of Molecular Biology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343337" y="2879647"/>
            <a:ext cx="1589649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DNA</a:t>
            </a:r>
            <a:endParaRPr lang="en-US" sz="2400" b="1" dirty="0"/>
          </a:p>
        </p:txBody>
      </p:sp>
      <p:sp>
        <p:nvSpPr>
          <p:cNvPr id="7" name="Right Arrow 6"/>
          <p:cNvSpPr/>
          <p:nvPr/>
        </p:nvSpPr>
        <p:spPr>
          <a:xfrm>
            <a:off x="4242476" y="2879647"/>
            <a:ext cx="7315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3486" y="2879647"/>
            <a:ext cx="1364566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RNA</a:t>
            </a:r>
            <a:endParaRPr lang="en-US" sz="2400" b="1" dirty="0"/>
          </a:p>
        </p:txBody>
      </p:sp>
      <p:sp>
        <p:nvSpPr>
          <p:cNvPr id="9" name="Right Arrow 8"/>
          <p:cNvSpPr/>
          <p:nvPr/>
        </p:nvSpPr>
        <p:spPr>
          <a:xfrm>
            <a:off x="6985676" y="2879647"/>
            <a:ext cx="80185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25158" y="2896280"/>
            <a:ext cx="1350498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Protein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63637" y="3750701"/>
            <a:ext cx="2478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Transcription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14954" y="3750701"/>
            <a:ext cx="2270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Translation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501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337" y="2879647"/>
            <a:ext cx="1589649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DNA</a:t>
            </a:r>
            <a:endParaRPr lang="en-US" sz="2400" b="1" dirty="0"/>
          </a:p>
        </p:txBody>
      </p:sp>
      <p:sp>
        <p:nvSpPr>
          <p:cNvPr id="7" name="Right Arrow 6"/>
          <p:cNvSpPr/>
          <p:nvPr/>
        </p:nvSpPr>
        <p:spPr>
          <a:xfrm>
            <a:off x="4242476" y="2879647"/>
            <a:ext cx="7315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3486" y="2879647"/>
            <a:ext cx="1364566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RNA</a:t>
            </a:r>
            <a:endParaRPr lang="en-US" sz="2400" b="1" dirty="0"/>
          </a:p>
        </p:txBody>
      </p:sp>
      <p:sp>
        <p:nvSpPr>
          <p:cNvPr id="9" name="Right Arrow 8"/>
          <p:cNvSpPr/>
          <p:nvPr/>
        </p:nvSpPr>
        <p:spPr>
          <a:xfrm>
            <a:off x="6985676" y="2879647"/>
            <a:ext cx="80185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25158" y="2896280"/>
            <a:ext cx="1350498" cy="4616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Protein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63637" y="3750701"/>
            <a:ext cx="2478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Transcription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14954" y="3750701"/>
            <a:ext cx="2270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Translation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9833" y="4985826"/>
            <a:ext cx="678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How is </a:t>
            </a:r>
            <a:r>
              <a:rPr lang="en-US" sz="3600" smtClean="0"/>
              <a:t>gene expression controlled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12" name="Oval 11"/>
          <p:cNvSpPr/>
          <p:nvPr/>
        </p:nvSpPr>
        <p:spPr>
          <a:xfrm>
            <a:off x="3034145" y="3560618"/>
            <a:ext cx="2907963" cy="969653"/>
          </a:xfrm>
          <a:prstGeom prst="ellipse">
            <a:avLst/>
          </a:prstGeom>
          <a:noFill/>
          <a:ln w="57150">
            <a:solidFill>
              <a:srgbClr val="179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268" y="365125"/>
            <a:ext cx="10515600" cy="1325563"/>
          </a:xfrm>
        </p:spPr>
        <p:txBody>
          <a:bodyPr/>
          <a:lstStyle/>
          <a:p>
            <a:r>
              <a:rPr lang="en-US" u="sng" dirty="0" smtClean="0"/>
              <a:t>Central Dogma of Molecular Biology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552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876"/>
            <a:ext cx="10515600" cy="1325563"/>
          </a:xfrm>
        </p:spPr>
        <p:txBody>
          <a:bodyPr/>
          <a:lstStyle/>
          <a:p>
            <a:r>
              <a:rPr lang="en-US" i="1" u="sng" dirty="0" smtClean="0"/>
              <a:t>Cis</a:t>
            </a:r>
            <a:r>
              <a:rPr lang="en-US" u="sng" dirty="0" smtClean="0"/>
              <a:t>-Regulatory Modules (CRMs)</a:t>
            </a:r>
            <a:endParaRPr lang="en-US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693290" y="1511489"/>
            <a:ext cx="91132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DNA sequences that dictate the expression of genes by influencing </a:t>
            </a:r>
            <a:r>
              <a:rPr lang="en-US" sz="3200" b="1" dirty="0" smtClean="0"/>
              <a:t>transcription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i="1" dirty="0" smtClean="0"/>
              <a:t>Cis</a:t>
            </a:r>
            <a:r>
              <a:rPr lang="en-US" sz="3200" dirty="0" smtClean="0"/>
              <a:t> = on the same DNA strand as the influenced gene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97929" y="4700211"/>
            <a:ext cx="6019800" cy="28980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Bent Arrow 6"/>
          <p:cNvSpPr/>
          <p:nvPr/>
        </p:nvSpPr>
        <p:spPr>
          <a:xfrm>
            <a:off x="6901758" y="4357311"/>
            <a:ext cx="915035" cy="457200"/>
          </a:xfrm>
          <a:prstGeom prst="ben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931728" y="4471611"/>
            <a:ext cx="1371600" cy="342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876"/>
            <a:ext cx="10515600" cy="1325563"/>
          </a:xfrm>
        </p:spPr>
        <p:txBody>
          <a:bodyPr/>
          <a:lstStyle/>
          <a:p>
            <a:r>
              <a:rPr lang="en-US" i="1" u="sng" dirty="0" smtClean="0"/>
              <a:t>Cis</a:t>
            </a:r>
            <a:r>
              <a:rPr lang="en-US" u="sng" dirty="0" smtClean="0"/>
              <a:t>-Regulatory Modules (CRMs)</a:t>
            </a:r>
            <a:endParaRPr lang="en-US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800" y="3879677"/>
            <a:ext cx="2763129" cy="2834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EXAMPLES</a:t>
            </a:r>
          </a:p>
          <a:p>
            <a:r>
              <a:rPr lang="en-US" dirty="0" smtClean="0"/>
              <a:t>Promoters</a:t>
            </a:r>
          </a:p>
          <a:p>
            <a:endParaRPr lang="en-US" dirty="0"/>
          </a:p>
          <a:p>
            <a:r>
              <a:rPr lang="en-US" dirty="0" smtClean="0"/>
              <a:t>Enhancers</a:t>
            </a:r>
          </a:p>
          <a:p>
            <a:endParaRPr lang="en-US" dirty="0"/>
          </a:p>
          <a:p>
            <a:r>
              <a:rPr lang="en-US" dirty="0" smtClean="0"/>
              <a:t>Silencers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290" y="1511489"/>
            <a:ext cx="91132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DNA sequences that dictate the expression of genes by influencing </a:t>
            </a:r>
            <a:r>
              <a:rPr lang="en-US" sz="3200" b="1" dirty="0" smtClean="0"/>
              <a:t>transcription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i="1" dirty="0" smtClean="0"/>
              <a:t>Cis</a:t>
            </a:r>
            <a:r>
              <a:rPr lang="en-US" sz="3200" dirty="0" smtClean="0"/>
              <a:t> = on the same DNA strand as the influenced gene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97929" y="4700211"/>
            <a:ext cx="6019800" cy="28980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Bent Arrow 6"/>
          <p:cNvSpPr/>
          <p:nvPr/>
        </p:nvSpPr>
        <p:spPr>
          <a:xfrm>
            <a:off x="6901758" y="4357311"/>
            <a:ext cx="915035" cy="457200"/>
          </a:xfrm>
          <a:prstGeom prst="ben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931728" y="4471611"/>
            <a:ext cx="1371600" cy="342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3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876"/>
            <a:ext cx="10515600" cy="1325563"/>
          </a:xfrm>
        </p:spPr>
        <p:txBody>
          <a:bodyPr/>
          <a:lstStyle/>
          <a:p>
            <a:r>
              <a:rPr lang="en-US" i="1" u="sng" dirty="0" smtClean="0"/>
              <a:t>Cis</a:t>
            </a:r>
            <a:r>
              <a:rPr lang="en-US" u="sng" dirty="0" smtClean="0"/>
              <a:t>-Regulatory Modules (CRMs)</a:t>
            </a:r>
            <a:endParaRPr lang="en-US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800" y="3829192"/>
            <a:ext cx="2763129" cy="2834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EXAMPLES</a:t>
            </a:r>
          </a:p>
          <a:p>
            <a:r>
              <a:rPr lang="en-US" dirty="0" smtClean="0"/>
              <a:t>Promoters</a:t>
            </a:r>
          </a:p>
          <a:p>
            <a:endParaRPr lang="en-US" dirty="0"/>
          </a:p>
          <a:p>
            <a:r>
              <a:rPr lang="en-US" dirty="0" smtClean="0"/>
              <a:t>Enhancers</a:t>
            </a:r>
          </a:p>
          <a:p>
            <a:endParaRPr lang="en-US" dirty="0"/>
          </a:p>
          <a:p>
            <a:r>
              <a:rPr lang="en-US" dirty="0" smtClean="0"/>
              <a:t>Silencers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290" y="1511489"/>
            <a:ext cx="91132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DNA sequences that dictate the expression of genes by influencing </a:t>
            </a:r>
            <a:r>
              <a:rPr lang="en-US" sz="3200" b="1" dirty="0" smtClean="0"/>
              <a:t>transcription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i="1" dirty="0" smtClean="0"/>
              <a:t>Cis</a:t>
            </a:r>
            <a:r>
              <a:rPr lang="en-US" sz="3200" dirty="0" smtClean="0"/>
              <a:t> = on the same DNA strand as the influenced gene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97929" y="4700211"/>
            <a:ext cx="6019800" cy="28980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5531428" y="4471611"/>
            <a:ext cx="1143000" cy="340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6901758" y="4357311"/>
            <a:ext cx="915035" cy="457200"/>
          </a:xfrm>
          <a:prstGeom prst="ben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931728" y="4471611"/>
            <a:ext cx="1371600" cy="342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911407" y="4924038"/>
            <a:ext cx="990351" cy="645153"/>
          </a:xfrm>
          <a:custGeom>
            <a:avLst/>
            <a:gdLst>
              <a:gd name="connsiteX0" fmla="*/ 3601 w 990351"/>
              <a:gd name="connsiteY0" fmla="*/ 118323 h 645153"/>
              <a:gd name="connsiteX1" fmla="*/ 142146 w 990351"/>
              <a:gd name="connsiteY1" fmla="*/ 644795 h 645153"/>
              <a:gd name="connsiteX2" fmla="*/ 931855 w 990351"/>
              <a:gd name="connsiteY2" fmla="*/ 49050 h 645153"/>
              <a:gd name="connsiteX3" fmla="*/ 931855 w 990351"/>
              <a:gd name="connsiteY3" fmla="*/ 35195 h 64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351" h="645153">
                <a:moveTo>
                  <a:pt x="3601" y="118323"/>
                </a:moveTo>
                <a:cubicBezTo>
                  <a:pt x="-4481" y="387331"/>
                  <a:pt x="-12563" y="656340"/>
                  <a:pt x="142146" y="644795"/>
                </a:cubicBezTo>
                <a:cubicBezTo>
                  <a:pt x="296855" y="633250"/>
                  <a:pt x="800237" y="150650"/>
                  <a:pt x="931855" y="49050"/>
                </a:cubicBezTo>
                <a:cubicBezTo>
                  <a:pt x="1063473" y="-52550"/>
                  <a:pt x="931855" y="35195"/>
                  <a:pt x="931855" y="35195"/>
                </a:cubicBezTo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876"/>
            <a:ext cx="10515600" cy="1325563"/>
          </a:xfrm>
        </p:spPr>
        <p:txBody>
          <a:bodyPr/>
          <a:lstStyle/>
          <a:p>
            <a:r>
              <a:rPr lang="en-US" i="1" u="sng" dirty="0" smtClean="0"/>
              <a:t>Cis</a:t>
            </a:r>
            <a:r>
              <a:rPr lang="en-US" u="sng" dirty="0" smtClean="0"/>
              <a:t>-Regulatory Modules (CRMs)</a:t>
            </a:r>
            <a:endParaRPr lang="en-US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800" y="3829192"/>
            <a:ext cx="2763129" cy="2834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EXAMPLES</a:t>
            </a:r>
          </a:p>
          <a:p>
            <a:r>
              <a:rPr lang="en-US" dirty="0" smtClean="0"/>
              <a:t>Promoters</a:t>
            </a:r>
          </a:p>
          <a:p>
            <a:endParaRPr lang="en-US" dirty="0"/>
          </a:p>
          <a:p>
            <a:r>
              <a:rPr lang="en-US" dirty="0" smtClean="0"/>
              <a:t>Enhancers</a:t>
            </a:r>
          </a:p>
          <a:p>
            <a:endParaRPr lang="en-US" dirty="0"/>
          </a:p>
          <a:p>
            <a:r>
              <a:rPr lang="en-US" dirty="0" smtClean="0"/>
              <a:t>Silencers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290" y="1511489"/>
            <a:ext cx="91132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DNA sequences that dictate the expression of genes by influencing </a:t>
            </a:r>
            <a:r>
              <a:rPr lang="en-US" sz="3200" b="1" dirty="0" smtClean="0"/>
              <a:t>transcription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endParaRPr lang="en-US" sz="1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200" i="1" dirty="0" smtClean="0"/>
              <a:t>Cis</a:t>
            </a:r>
            <a:r>
              <a:rPr lang="en-US" sz="3200" dirty="0" smtClean="0"/>
              <a:t> = on the same DNA strand as the influenced gene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97929" y="4700211"/>
            <a:ext cx="6019800" cy="28980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Box 45"/>
          <p:cNvSpPr txBox="1"/>
          <p:nvPr/>
        </p:nvSpPr>
        <p:spPr>
          <a:xfrm>
            <a:off x="5531428" y="4471611"/>
            <a:ext cx="1143000" cy="340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charset="0"/>
                <a:cs typeface="Times New Roman" charset="0"/>
              </a:rPr>
              <a:t>Promoter</a:t>
            </a:r>
            <a:endParaRPr lang="en-US" sz="120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6901758" y="4357311"/>
            <a:ext cx="915035" cy="457200"/>
          </a:xfrm>
          <a:prstGeom prst="bentArrow">
            <a:avLst>
              <a:gd name="adj1" fmla="val 46302"/>
              <a:gd name="adj2" fmla="val 44527"/>
              <a:gd name="adj3" fmla="val 25000"/>
              <a:gd name="adj4" fmla="val 4375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67"/>
          <p:cNvSpPr txBox="1"/>
          <p:nvPr/>
        </p:nvSpPr>
        <p:spPr>
          <a:xfrm>
            <a:off x="7931728" y="4471611"/>
            <a:ext cx="1371600" cy="342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effectLst/>
                <a:ea typeface="Calibri" charset="0"/>
                <a:cs typeface="Times New Roman" charset="0"/>
              </a:rPr>
              <a:t>Gene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0" name="Text Box 45"/>
          <p:cNvSpPr txBox="1"/>
          <p:nvPr/>
        </p:nvSpPr>
        <p:spPr>
          <a:xfrm>
            <a:off x="4197929" y="4471611"/>
            <a:ext cx="1143000" cy="340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smtClean="0">
                <a:solidFill>
                  <a:srgbClr val="17884D"/>
                </a:solidFill>
                <a:effectLst/>
                <a:ea typeface="Calibri" charset="0"/>
                <a:cs typeface="Times New Roman" charset="0"/>
              </a:rPr>
              <a:t>Enhancer</a:t>
            </a:r>
            <a:endParaRPr lang="en-US" sz="1200" b="1">
              <a:solidFill>
                <a:srgbClr val="17884D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1058" y="4009946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17884D"/>
                </a:solidFill>
              </a:rPr>
              <a:t>+ + +</a:t>
            </a:r>
            <a:endParaRPr lang="en-US" sz="2400" b="1">
              <a:solidFill>
                <a:srgbClr val="17884D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flipV="1">
            <a:off x="4727518" y="3310434"/>
            <a:ext cx="2353469" cy="1022674"/>
          </a:xfrm>
          <a:custGeom>
            <a:avLst/>
            <a:gdLst>
              <a:gd name="connsiteX0" fmla="*/ 3601 w 990351"/>
              <a:gd name="connsiteY0" fmla="*/ 118323 h 645153"/>
              <a:gd name="connsiteX1" fmla="*/ 142146 w 990351"/>
              <a:gd name="connsiteY1" fmla="*/ 644795 h 645153"/>
              <a:gd name="connsiteX2" fmla="*/ 931855 w 990351"/>
              <a:gd name="connsiteY2" fmla="*/ 49050 h 645153"/>
              <a:gd name="connsiteX3" fmla="*/ 931855 w 990351"/>
              <a:gd name="connsiteY3" fmla="*/ 35195 h 645153"/>
              <a:gd name="connsiteX0" fmla="*/ 3601 w 931855"/>
              <a:gd name="connsiteY0" fmla="*/ 69273 h 596103"/>
              <a:gd name="connsiteX1" fmla="*/ 142146 w 931855"/>
              <a:gd name="connsiteY1" fmla="*/ 595745 h 596103"/>
              <a:gd name="connsiteX2" fmla="*/ 931855 w 931855"/>
              <a:gd name="connsiteY2" fmla="*/ 0 h 596103"/>
              <a:gd name="connsiteX0" fmla="*/ 9733 w 1144586"/>
              <a:gd name="connsiteY0" fmla="*/ 0 h 526829"/>
              <a:gd name="connsiteX1" fmla="*/ 148278 w 1144586"/>
              <a:gd name="connsiteY1" fmla="*/ 526472 h 526829"/>
              <a:gd name="connsiteX2" fmla="*/ 1144586 w 1144586"/>
              <a:gd name="connsiteY2" fmla="*/ 79462 h 526829"/>
              <a:gd name="connsiteX0" fmla="*/ 5983 w 1159618"/>
              <a:gd name="connsiteY0" fmla="*/ 0 h 610499"/>
              <a:gd name="connsiteX1" fmla="*/ 163310 w 1159618"/>
              <a:gd name="connsiteY1" fmla="*/ 609102 h 610499"/>
              <a:gd name="connsiteX2" fmla="*/ 1159618 w 1159618"/>
              <a:gd name="connsiteY2" fmla="*/ 162092 h 610499"/>
              <a:gd name="connsiteX0" fmla="*/ 3757 w 1063483"/>
              <a:gd name="connsiteY0" fmla="*/ 0 h 609937"/>
              <a:gd name="connsiteX1" fmla="*/ 161084 w 1063483"/>
              <a:gd name="connsiteY1" fmla="*/ 609102 h 609937"/>
              <a:gd name="connsiteX2" fmla="*/ 1063483 w 1063483"/>
              <a:gd name="connsiteY2" fmla="*/ 129040 h 60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483" h="609937">
                <a:moveTo>
                  <a:pt x="3757" y="0"/>
                </a:moveTo>
                <a:cubicBezTo>
                  <a:pt x="-4325" y="269008"/>
                  <a:pt x="-15537" y="587595"/>
                  <a:pt x="161084" y="609102"/>
                </a:cubicBezTo>
                <a:cubicBezTo>
                  <a:pt x="337705" y="630609"/>
                  <a:pt x="931865" y="230640"/>
                  <a:pt x="1063483" y="129040"/>
                </a:cubicBezTo>
              </a:path>
            </a:pathLst>
          </a:custGeom>
          <a:noFill/>
          <a:ln w="38100">
            <a:solidFill>
              <a:srgbClr val="17884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967</Words>
  <Application>Microsoft Macintosh PowerPoint</Application>
  <PresentationFormat>Widescreen</PresentationFormat>
  <Paragraphs>275</Paragraphs>
  <Slides>37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Office Theme</vt:lpstr>
      <vt:lpstr>Document</vt:lpstr>
      <vt:lpstr>Worksheet</vt:lpstr>
      <vt:lpstr>Understanding Regulatory DNA Through Molecular Cloning and Transient Transformation</vt:lpstr>
      <vt:lpstr>Fowler Lab</vt:lpstr>
      <vt:lpstr>Topics Covered</vt:lpstr>
      <vt:lpstr>Central Dogma of Molecular Biology</vt:lpstr>
      <vt:lpstr>Central Dogma of Molecular Biology</vt:lpstr>
      <vt:lpstr>Cis-Regulatory Modules (CRMs)</vt:lpstr>
      <vt:lpstr>Cis-Regulatory Modules (CRMs)</vt:lpstr>
      <vt:lpstr>Cis-Regulatory Modules (CRMs)</vt:lpstr>
      <vt:lpstr>Cis-Regulatory Modules (CRMs)</vt:lpstr>
      <vt:lpstr>Cis-Regulatory Modules (CRMs)</vt:lpstr>
      <vt:lpstr>CRMs work as combinations of Transcription Factor (TF) binding sites</vt:lpstr>
      <vt:lpstr>CRMs work as combinations of Transcription Factor (TF) binding sites</vt:lpstr>
      <vt:lpstr>In plants, CRMs are not well understood </vt:lpstr>
      <vt:lpstr>In plants, CRMs are not well understood </vt:lpstr>
      <vt:lpstr>My project was to help characterize CRMs in plants </vt:lpstr>
      <vt:lpstr>I. Molecular Cloning</vt:lpstr>
      <vt:lpstr>Plasmid</vt:lpstr>
      <vt:lpstr>Golden Gate Cloning </vt:lpstr>
      <vt:lpstr>My goal: Golden Gate Cloning site in Reporter plasmid </vt:lpstr>
      <vt:lpstr>Results </vt:lpstr>
      <vt:lpstr>Results </vt:lpstr>
      <vt:lpstr>Results </vt:lpstr>
      <vt:lpstr>Results </vt:lpstr>
      <vt:lpstr>Results </vt:lpstr>
      <vt:lpstr>Biolistic transformation </vt:lpstr>
      <vt:lpstr>PowerPoint Presentation</vt:lpstr>
      <vt:lpstr>Results </vt:lpstr>
      <vt:lpstr>PowerPoint Presentation</vt:lpstr>
      <vt:lpstr>PowerPoint Presentation</vt:lpstr>
      <vt:lpstr>Results </vt:lpstr>
      <vt:lpstr>Results </vt:lpstr>
      <vt:lpstr>Results </vt:lpstr>
      <vt:lpstr>Results </vt:lpstr>
      <vt:lpstr>Results </vt:lpstr>
      <vt:lpstr>Results </vt:lpstr>
      <vt:lpstr>Future</vt:lpstr>
      <vt:lpstr>Acknowledgements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Regulatory DNA Through Molecular Cloning and Transient Transformation</dc:title>
  <dc:creator>Microsoft Office User</dc:creator>
  <cp:lastModifiedBy>Microsoft Office User</cp:lastModifiedBy>
  <cp:revision>78</cp:revision>
  <dcterms:created xsi:type="dcterms:W3CDTF">2016-08-26T21:31:42Z</dcterms:created>
  <dcterms:modified xsi:type="dcterms:W3CDTF">2016-09-02T23:12:43Z</dcterms:modified>
</cp:coreProperties>
</file>