
<file path=[Content_Types].xml><?xml version="1.0" encoding="utf-8"?>
<Types xmlns="http://schemas.openxmlformats.org/package/2006/content-types">
  <Default Extension="xml" ContentType="application/xml"/>
  <Default Extension="docx" ContentType="application/vnd.openxmlformats-officedocument.wordprocessingml.document"/>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handoutMasterIdLst>
    <p:handoutMasterId r:id="rId4"/>
  </p:handoutMasterIdLst>
  <p:sldIdLst>
    <p:sldId id="256" r:id="rId2"/>
  </p:sldIdLst>
  <p:sldSz cx="43891200" cy="32918400"/>
  <p:notesSz cx="9296400" cy="7010400"/>
  <p:defaultTextStyle>
    <a:defPPr>
      <a:defRPr lang="en-US"/>
    </a:defPPr>
    <a:lvl1pPr algn="l" rtl="0" fontAlgn="base">
      <a:spcBef>
        <a:spcPct val="0"/>
      </a:spcBef>
      <a:spcAft>
        <a:spcPct val="0"/>
      </a:spcAft>
      <a:defRPr sz="1900" kern="1200">
        <a:solidFill>
          <a:schemeClr val="tx1"/>
        </a:solidFill>
        <a:latin typeface="Times New Roman" pitchFamily="18" charset="0"/>
        <a:ea typeface="ＭＳ Ｐゴシック" charset="-128"/>
        <a:cs typeface="+mn-cs"/>
      </a:defRPr>
    </a:lvl1pPr>
    <a:lvl2pPr marL="366713" indent="90488" algn="l" rtl="0" fontAlgn="base">
      <a:spcBef>
        <a:spcPct val="0"/>
      </a:spcBef>
      <a:spcAft>
        <a:spcPct val="0"/>
      </a:spcAft>
      <a:defRPr sz="1900" kern="1200">
        <a:solidFill>
          <a:schemeClr val="tx1"/>
        </a:solidFill>
        <a:latin typeface="Times New Roman" pitchFamily="18" charset="0"/>
        <a:ea typeface="ＭＳ Ｐゴシック" charset="-128"/>
        <a:cs typeface="+mn-cs"/>
      </a:defRPr>
    </a:lvl2pPr>
    <a:lvl3pPr marL="736600" indent="177800" algn="l" rtl="0" fontAlgn="base">
      <a:spcBef>
        <a:spcPct val="0"/>
      </a:spcBef>
      <a:spcAft>
        <a:spcPct val="0"/>
      </a:spcAft>
      <a:defRPr sz="1900" kern="1200">
        <a:solidFill>
          <a:schemeClr val="tx1"/>
        </a:solidFill>
        <a:latin typeface="Times New Roman" pitchFamily="18" charset="0"/>
        <a:ea typeface="ＭＳ Ｐゴシック" charset="-128"/>
        <a:cs typeface="+mn-cs"/>
      </a:defRPr>
    </a:lvl3pPr>
    <a:lvl4pPr marL="1104900" indent="266700" algn="l" rtl="0" fontAlgn="base">
      <a:spcBef>
        <a:spcPct val="0"/>
      </a:spcBef>
      <a:spcAft>
        <a:spcPct val="0"/>
      </a:spcAft>
      <a:defRPr sz="1900" kern="1200">
        <a:solidFill>
          <a:schemeClr val="tx1"/>
        </a:solidFill>
        <a:latin typeface="Times New Roman" pitchFamily="18" charset="0"/>
        <a:ea typeface="ＭＳ Ｐゴシック" charset="-128"/>
        <a:cs typeface="+mn-cs"/>
      </a:defRPr>
    </a:lvl4pPr>
    <a:lvl5pPr marL="1474788" indent="354013" algn="l" rtl="0" fontAlgn="base">
      <a:spcBef>
        <a:spcPct val="0"/>
      </a:spcBef>
      <a:spcAft>
        <a:spcPct val="0"/>
      </a:spcAft>
      <a:defRPr sz="1900" kern="1200">
        <a:solidFill>
          <a:schemeClr val="tx1"/>
        </a:solidFill>
        <a:latin typeface="Times New Roman" pitchFamily="18" charset="0"/>
        <a:ea typeface="ＭＳ Ｐゴシック" charset="-128"/>
        <a:cs typeface="+mn-cs"/>
      </a:defRPr>
    </a:lvl5pPr>
    <a:lvl6pPr marL="2286000" algn="l" defTabSz="914400" rtl="0" eaLnBrk="1" latinLnBrk="0" hangingPunct="1">
      <a:defRPr sz="1900" kern="1200">
        <a:solidFill>
          <a:schemeClr val="tx1"/>
        </a:solidFill>
        <a:latin typeface="Times New Roman" pitchFamily="18" charset="0"/>
        <a:ea typeface="ＭＳ Ｐゴシック" charset="-128"/>
        <a:cs typeface="+mn-cs"/>
      </a:defRPr>
    </a:lvl6pPr>
    <a:lvl7pPr marL="2743200" algn="l" defTabSz="914400" rtl="0" eaLnBrk="1" latinLnBrk="0" hangingPunct="1">
      <a:defRPr sz="1900" kern="1200">
        <a:solidFill>
          <a:schemeClr val="tx1"/>
        </a:solidFill>
        <a:latin typeface="Times New Roman" pitchFamily="18" charset="0"/>
        <a:ea typeface="ＭＳ Ｐゴシック" charset="-128"/>
        <a:cs typeface="+mn-cs"/>
      </a:defRPr>
    </a:lvl7pPr>
    <a:lvl8pPr marL="3200400" algn="l" defTabSz="914400" rtl="0" eaLnBrk="1" latinLnBrk="0" hangingPunct="1">
      <a:defRPr sz="1900" kern="1200">
        <a:solidFill>
          <a:schemeClr val="tx1"/>
        </a:solidFill>
        <a:latin typeface="Times New Roman" pitchFamily="18" charset="0"/>
        <a:ea typeface="ＭＳ Ｐゴシック" charset="-128"/>
        <a:cs typeface="+mn-cs"/>
      </a:defRPr>
    </a:lvl8pPr>
    <a:lvl9pPr marL="3657600" algn="l" defTabSz="914400" rtl="0" eaLnBrk="1" latinLnBrk="0" hangingPunct="1">
      <a:defRPr sz="1900" kern="1200">
        <a:solidFill>
          <a:schemeClr val="tx1"/>
        </a:solidFill>
        <a:latin typeface="Times New Roman" pitchFamily="18"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gan McClelland" initials="MM" lastIdx="4" clrIdx="0"/>
  <p:cmAuthor id="1" name="Aya Bukres" initials="" lastIdx="4" clrIdx="1"/>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93978A"/>
    <a:srgbClr val="B6AFA1"/>
    <a:srgbClr val="48382D"/>
    <a:srgbClr val="D74520"/>
    <a:srgbClr val="8B4518"/>
    <a:srgbClr val="FFFFFF"/>
    <a:srgbClr val="00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snapVertSplitter="1" vertBarState="minimized">
    <p:restoredLeft sz="15591" autoAdjust="0"/>
    <p:restoredTop sz="94646" autoAdjust="0"/>
  </p:normalViewPr>
  <p:slideViewPr>
    <p:cSldViewPr>
      <p:cViewPr>
        <p:scale>
          <a:sx n="32" d="100"/>
          <a:sy n="32" d="100"/>
        </p:scale>
        <p:origin x="-664" y="928"/>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4-30T09:34:43.361" idx="1">
    <p:pos x="5871" y="9937"/>
    <p:text>i copied the results from the discussion to the abstract</p:text>
  </p:cm>
  <p:cm authorId="1" dt="2015-04-30T17:26:52.645" idx="2">
    <p:pos x="11606" y="10255"/>
    <p:text>see my comment on the next column - i think you just looked at overall number of moves right?
</p:text>
  </p:cm>
  <p:cm authorId="1" dt="2015-04-30T17:29:13.195" idx="3">
    <p:pos x="19478" y="6013"/>
    <p:text/>
  </p:cm>
  <p:cm authorId="1" dt="2015-04-30T17:29:18.930" idx="4">
    <p:pos x="19680" y="4624"/>
    <p:text>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4059238" cy="347663"/>
          </a:xfrm>
          <a:prstGeom prst="rect">
            <a:avLst/>
          </a:prstGeom>
          <a:noFill/>
          <a:ln>
            <a:noFill/>
          </a:ln>
          <a:effectLst/>
          <a:extLst/>
        </p:spPr>
        <p:txBody>
          <a:bodyPr vert="horz" wrap="square" lIns="91366" tIns="45683" rIns="91366" bIns="45683" numCol="1" anchor="t" anchorCtr="0" compatLnSpc="1">
            <a:prstTxWarp prst="textNoShape">
              <a:avLst/>
            </a:prstTxWarp>
          </a:bodyPr>
          <a:lstStyle>
            <a:lvl1pPr algn="l">
              <a:defRPr sz="1200">
                <a:latin typeface="Times New Roman" pitchFamily="18" charset="0"/>
                <a:ea typeface="+mn-ea"/>
                <a:cs typeface="+mn-cs"/>
              </a:defRPr>
            </a:lvl1pPr>
          </a:lstStyle>
          <a:p>
            <a:pPr>
              <a:defRPr/>
            </a:pPr>
            <a:endParaRPr lang="en-US"/>
          </a:p>
        </p:txBody>
      </p:sp>
      <p:sp>
        <p:nvSpPr>
          <p:cNvPr id="11267" name="Rectangle 3"/>
          <p:cNvSpPr>
            <a:spLocks noGrp="1" noChangeArrowheads="1"/>
          </p:cNvSpPr>
          <p:nvPr>
            <p:ph type="dt" sz="quarter" idx="1"/>
          </p:nvPr>
        </p:nvSpPr>
        <p:spPr bwMode="auto">
          <a:xfrm>
            <a:off x="5278438" y="0"/>
            <a:ext cx="4056062" cy="347663"/>
          </a:xfrm>
          <a:prstGeom prst="rect">
            <a:avLst/>
          </a:prstGeom>
          <a:noFill/>
          <a:ln>
            <a:noFill/>
          </a:ln>
          <a:effectLst/>
          <a:extLst/>
        </p:spPr>
        <p:txBody>
          <a:bodyPr vert="horz" wrap="square" lIns="91366" tIns="45683" rIns="91366" bIns="45683"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a:p>
        </p:txBody>
      </p:sp>
      <p:sp>
        <p:nvSpPr>
          <p:cNvPr id="11268" name="Rectangle 4"/>
          <p:cNvSpPr>
            <a:spLocks noGrp="1" noChangeArrowheads="1"/>
          </p:cNvSpPr>
          <p:nvPr>
            <p:ph type="ftr" sz="quarter" idx="2"/>
          </p:nvPr>
        </p:nvSpPr>
        <p:spPr bwMode="auto">
          <a:xfrm>
            <a:off x="0" y="6669088"/>
            <a:ext cx="4059238" cy="349250"/>
          </a:xfrm>
          <a:prstGeom prst="rect">
            <a:avLst/>
          </a:prstGeom>
          <a:noFill/>
          <a:ln>
            <a:noFill/>
          </a:ln>
          <a:effectLst/>
          <a:extLst/>
        </p:spPr>
        <p:txBody>
          <a:bodyPr vert="horz" wrap="square" lIns="91366" tIns="45683" rIns="91366" bIns="45683" numCol="1" anchor="b" anchorCtr="0" compatLnSpc="1">
            <a:prstTxWarp prst="textNoShape">
              <a:avLst/>
            </a:prstTxWarp>
          </a:bodyPr>
          <a:lstStyle>
            <a:lvl1pPr algn="l">
              <a:defRPr sz="1200">
                <a:latin typeface="Times New Roman" pitchFamily="18" charset="0"/>
                <a:ea typeface="+mn-ea"/>
                <a:cs typeface="+mn-cs"/>
              </a:defRPr>
            </a:lvl1pPr>
          </a:lstStyle>
          <a:p>
            <a:pPr>
              <a:defRPr/>
            </a:pPr>
            <a:endParaRPr lang="en-US"/>
          </a:p>
        </p:txBody>
      </p:sp>
      <p:sp>
        <p:nvSpPr>
          <p:cNvPr id="11269" name="Rectangle 5"/>
          <p:cNvSpPr>
            <a:spLocks noGrp="1" noChangeArrowheads="1"/>
          </p:cNvSpPr>
          <p:nvPr>
            <p:ph type="sldNum" sz="quarter" idx="3"/>
          </p:nvPr>
        </p:nvSpPr>
        <p:spPr bwMode="auto">
          <a:xfrm>
            <a:off x="5278438" y="6669088"/>
            <a:ext cx="4056062" cy="349250"/>
          </a:xfrm>
          <a:prstGeom prst="rect">
            <a:avLst/>
          </a:prstGeom>
          <a:noFill/>
          <a:ln>
            <a:noFill/>
          </a:ln>
          <a:effectLst/>
          <a:extLst/>
        </p:spPr>
        <p:txBody>
          <a:bodyPr vert="horz" wrap="square" lIns="91366" tIns="45683" rIns="91366" bIns="45683" numCol="1" anchor="b" anchorCtr="0" compatLnSpc="1">
            <a:prstTxWarp prst="textNoShape">
              <a:avLst/>
            </a:prstTxWarp>
          </a:bodyPr>
          <a:lstStyle>
            <a:lvl1pPr algn="r">
              <a:defRPr sz="1200"/>
            </a:lvl1pPr>
          </a:lstStyle>
          <a:p>
            <a:fld id="{60A0A05E-8566-4CC4-95E4-C095AF634CE1}" type="slidenum">
              <a:rPr lang="en-US"/>
              <a:pPr/>
              <a:t>‹#›</a:t>
            </a:fld>
            <a:endParaRPr lang="en-US"/>
          </a:p>
        </p:txBody>
      </p:sp>
    </p:spTree>
    <p:extLst>
      <p:ext uri="{BB962C8B-B14F-4D97-AF65-F5344CB8AC3E}">
        <p14:creationId xmlns:p14="http://schemas.microsoft.com/office/powerpoint/2010/main" val="956749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DCBF7C44-9E1D-C240-8981-261A60F42D50}" type="datetimeFigureOut">
              <a:rPr lang="en-US" smtClean="0"/>
              <a:t>10/2/15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30575"/>
            <a:ext cx="7435850" cy="31543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7975"/>
            <a:ext cx="4029075" cy="350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lIns="91440" tIns="45720" rIns="91440" bIns="45720" rtlCol="0" anchor="b"/>
          <a:lstStyle>
            <a:lvl1pPr algn="r">
              <a:defRPr sz="1200"/>
            </a:lvl1pPr>
          </a:lstStyle>
          <a:p>
            <a:fld id="{0EA8CFFB-F8FA-ED49-9AFC-BEB9D5B86DD5}" type="slidenum">
              <a:rPr lang="en-US" smtClean="0"/>
              <a:t>‹#›</a:t>
            </a:fld>
            <a:endParaRPr lang="en-US"/>
          </a:p>
        </p:txBody>
      </p:sp>
    </p:spTree>
    <p:extLst>
      <p:ext uri="{BB962C8B-B14F-4D97-AF65-F5344CB8AC3E}">
        <p14:creationId xmlns:p14="http://schemas.microsoft.com/office/powerpoint/2010/main" val="6602351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A8CFFB-F8FA-ED49-9AFC-BEB9D5B86DD5}" type="slidenum">
              <a:rPr lang="en-US" smtClean="0"/>
              <a:t>1</a:t>
            </a:fld>
            <a:endParaRPr lang="en-US"/>
          </a:p>
        </p:txBody>
      </p:sp>
    </p:spTree>
    <p:extLst>
      <p:ext uri="{BB962C8B-B14F-4D97-AF65-F5344CB8AC3E}">
        <p14:creationId xmlns:p14="http://schemas.microsoft.com/office/powerpoint/2010/main" val="1752306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a:prstGeom prst="rect">
            <a:avLst/>
          </a:prstGeom>
        </p:spPr>
        <p:txBody>
          <a:bodyPr/>
          <a:lstStyle>
            <a:lvl1pPr marL="0" indent="0" algn="ctr">
              <a:buNone/>
              <a:defRPr>
                <a:solidFill>
                  <a:schemeClr val="tx1">
                    <a:tint val="75000"/>
                  </a:schemeClr>
                </a:solidFill>
              </a:defRPr>
            </a:lvl1pPr>
            <a:lvl2pPr marL="2193362" indent="0" algn="ctr">
              <a:buNone/>
              <a:defRPr>
                <a:solidFill>
                  <a:schemeClr val="tx1">
                    <a:tint val="75000"/>
                  </a:schemeClr>
                </a:solidFill>
              </a:defRPr>
            </a:lvl2pPr>
            <a:lvl3pPr marL="4386728" indent="0" algn="ctr">
              <a:buNone/>
              <a:defRPr>
                <a:solidFill>
                  <a:schemeClr val="tx1">
                    <a:tint val="75000"/>
                  </a:schemeClr>
                </a:solidFill>
              </a:defRPr>
            </a:lvl3pPr>
            <a:lvl4pPr marL="6580091" indent="0" algn="ctr">
              <a:buNone/>
              <a:defRPr>
                <a:solidFill>
                  <a:schemeClr val="tx1">
                    <a:tint val="75000"/>
                  </a:schemeClr>
                </a:solidFill>
              </a:defRPr>
            </a:lvl4pPr>
            <a:lvl5pPr marL="8773457" indent="0" algn="ctr">
              <a:buNone/>
              <a:defRPr>
                <a:solidFill>
                  <a:schemeClr val="tx1">
                    <a:tint val="75000"/>
                  </a:schemeClr>
                </a:solidFill>
              </a:defRPr>
            </a:lvl5pPr>
            <a:lvl6pPr marL="10966824" indent="0" algn="ctr">
              <a:buNone/>
              <a:defRPr>
                <a:solidFill>
                  <a:schemeClr val="tx1">
                    <a:tint val="75000"/>
                  </a:schemeClr>
                </a:solidFill>
              </a:defRPr>
            </a:lvl6pPr>
            <a:lvl7pPr marL="13160185" indent="0" algn="ctr">
              <a:buNone/>
              <a:defRPr>
                <a:solidFill>
                  <a:schemeClr val="tx1">
                    <a:tint val="75000"/>
                  </a:schemeClr>
                </a:solidFill>
              </a:defRPr>
            </a:lvl7pPr>
            <a:lvl8pPr marL="15353547" indent="0" algn="ctr">
              <a:buNone/>
              <a:defRPr>
                <a:solidFill>
                  <a:schemeClr val="tx1">
                    <a:tint val="75000"/>
                  </a:schemeClr>
                </a:solidFill>
              </a:defRPr>
            </a:lvl8pPr>
            <a:lvl9pPr marL="1754691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C69017E8-FE3E-4082-A8AE-655E0467CE2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195513" y="7680325"/>
            <a:ext cx="39500175" cy="217249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E350A823-5517-4340-9A5B-53FA28055E9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5"/>
            <a:ext cx="28895040" cy="2808732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BBA2FD66-5A18-47BA-AD93-3A14E4036A1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195513" y="7680325"/>
            <a:ext cx="39500175" cy="217249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3CCB58BB-657E-4B2E-A88C-272171E715B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a:prstGeom prst="rect">
            <a:avLst/>
          </a:prstGeo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30"/>
            <a:ext cx="37307520" cy="7200898"/>
          </a:xfrm>
          <a:prstGeom prst="rect">
            <a:avLst/>
          </a:prstGeom>
        </p:spPr>
        <p:txBody>
          <a:bodyPr anchor="b"/>
          <a:lstStyle>
            <a:lvl1pPr marL="0" indent="0">
              <a:buNone/>
              <a:defRPr sz="9600">
                <a:solidFill>
                  <a:schemeClr val="tx1">
                    <a:tint val="75000"/>
                  </a:schemeClr>
                </a:solidFill>
              </a:defRPr>
            </a:lvl1pPr>
            <a:lvl2pPr marL="2193362" indent="0">
              <a:buNone/>
              <a:defRPr sz="8600">
                <a:solidFill>
                  <a:schemeClr val="tx1">
                    <a:tint val="75000"/>
                  </a:schemeClr>
                </a:solidFill>
              </a:defRPr>
            </a:lvl2pPr>
            <a:lvl3pPr marL="4386728" indent="0">
              <a:buNone/>
              <a:defRPr sz="7700">
                <a:solidFill>
                  <a:schemeClr val="tx1">
                    <a:tint val="75000"/>
                  </a:schemeClr>
                </a:solidFill>
              </a:defRPr>
            </a:lvl3pPr>
            <a:lvl4pPr marL="6580091" indent="0">
              <a:buNone/>
              <a:defRPr sz="6700">
                <a:solidFill>
                  <a:schemeClr val="tx1">
                    <a:tint val="75000"/>
                  </a:schemeClr>
                </a:solidFill>
              </a:defRPr>
            </a:lvl4pPr>
            <a:lvl5pPr marL="8773457" indent="0">
              <a:buNone/>
              <a:defRPr sz="6700">
                <a:solidFill>
                  <a:schemeClr val="tx1">
                    <a:tint val="75000"/>
                  </a:schemeClr>
                </a:solidFill>
              </a:defRPr>
            </a:lvl5pPr>
            <a:lvl6pPr marL="10966824" indent="0">
              <a:buNone/>
              <a:defRPr sz="6700">
                <a:solidFill>
                  <a:schemeClr val="tx1">
                    <a:tint val="75000"/>
                  </a:schemeClr>
                </a:solidFill>
              </a:defRPr>
            </a:lvl6pPr>
            <a:lvl7pPr marL="13160185" indent="0">
              <a:buNone/>
              <a:defRPr sz="6700">
                <a:solidFill>
                  <a:schemeClr val="tx1">
                    <a:tint val="75000"/>
                  </a:schemeClr>
                </a:solidFill>
              </a:defRPr>
            </a:lvl7pPr>
            <a:lvl8pPr marL="15353547" indent="0">
              <a:buNone/>
              <a:defRPr sz="6700">
                <a:solidFill>
                  <a:schemeClr val="tx1">
                    <a:tint val="75000"/>
                  </a:schemeClr>
                </a:solidFill>
              </a:defRPr>
            </a:lvl8pPr>
            <a:lvl9pPr marL="17546913"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621072CE-66D8-42F4-BD55-68379655928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8"/>
            <a:ext cx="19385280" cy="2172462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8"/>
            <a:ext cx="19385280" cy="21724622"/>
          </a:xfrm>
          <a:prstGeom prst="rect">
            <a:avLst/>
          </a:prstGeo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8205AC9F-CDFE-4E58-AEFD-A4B03A2D592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3"/>
            <a:ext cx="19392903" cy="3070858"/>
          </a:xfrm>
          <a:prstGeom prst="rect">
            <a:avLst/>
          </a:prstGeom>
        </p:spPr>
        <p:txBody>
          <a:bodyPr anchor="b"/>
          <a:lstStyle>
            <a:lvl1pPr marL="0" indent="0">
              <a:buNone/>
              <a:defRPr sz="11500" b="1"/>
            </a:lvl1pPr>
            <a:lvl2pPr marL="2193362" indent="0">
              <a:buNone/>
              <a:defRPr sz="9600" b="1"/>
            </a:lvl2pPr>
            <a:lvl3pPr marL="4386728" indent="0">
              <a:buNone/>
              <a:defRPr sz="8600" b="1"/>
            </a:lvl3pPr>
            <a:lvl4pPr marL="6580091" indent="0">
              <a:buNone/>
              <a:defRPr sz="7700" b="1"/>
            </a:lvl4pPr>
            <a:lvl5pPr marL="8773457" indent="0">
              <a:buNone/>
              <a:defRPr sz="7700" b="1"/>
            </a:lvl5pPr>
            <a:lvl6pPr marL="10966824" indent="0">
              <a:buNone/>
              <a:defRPr sz="7700" b="1"/>
            </a:lvl6pPr>
            <a:lvl7pPr marL="13160185" indent="0">
              <a:buNone/>
              <a:defRPr sz="7700" b="1"/>
            </a:lvl7pPr>
            <a:lvl8pPr marL="15353547" indent="0">
              <a:buNone/>
              <a:defRPr sz="7700" b="1"/>
            </a:lvl8pPr>
            <a:lvl9pPr marL="17546913"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1"/>
            <a:ext cx="19392903"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7" y="7368543"/>
            <a:ext cx="19400520" cy="3070858"/>
          </a:xfrm>
          <a:prstGeom prst="rect">
            <a:avLst/>
          </a:prstGeom>
        </p:spPr>
        <p:txBody>
          <a:bodyPr anchor="b"/>
          <a:lstStyle>
            <a:lvl1pPr marL="0" indent="0">
              <a:buNone/>
              <a:defRPr sz="11500" b="1"/>
            </a:lvl1pPr>
            <a:lvl2pPr marL="2193362" indent="0">
              <a:buNone/>
              <a:defRPr sz="9600" b="1"/>
            </a:lvl2pPr>
            <a:lvl3pPr marL="4386728" indent="0">
              <a:buNone/>
              <a:defRPr sz="8600" b="1"/>
            </a:lvl3pPr>
            <a:lvl4pPr marL="6580091" indent="0">
              <a:buNone/>
              <a:defRPr sz="7700" b="1"/>
            </a:lvl4pPr>
            <a:lvl5pPr marL="8773457" indent="0">
              <a:buNone/>
              <a:defRPr sz="7700" b="1"/>
            </a:lvl5pPr>
            <a:lvl6pPr marL="10966824" indent="0">
              <a:buNone/>
              <a:defRPr sz="7700" b="1"/>
            </a:lvl6pPr>
            <a:lvl7pPr marL="13160185" indent="0">
              <a:buNone/>
              <a:defRPr sz="7700" b="1"/>
            </a:lvl7pPr>
            <a:lvl8pPr marL="15353547" indent="0">
              <a:buNone/>
              <a:defRPr sz="7700" b="1"/>
            </a:lvl8pPr>
            <a:lvl9pPr marL="17546913"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7" y="10439401"/>
            <a:ext cx="19400520" cy="18966182"/>
          </a:xfrm>
          <a:prstGeom prst="rect">
            <a:avLst/>
          </a:prstGeo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8"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9"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2A8CEB71-BA2C-436B-8A15-939ED9AE023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5513" y="1317625"/>
            <a:ext cx="39500175" cy="54864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4"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5"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26E5F665-C026-4476-8A67-4F7C50F77C3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3"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4"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BA7CEB09-997D-428A-8D2B-E0C2838A499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3" cy="5577840"/>
          </a:xfrm>
          <a:prstGeom prst="rect">
            <a:avLst/>
          </a:prstGeo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8"/>
            <a:ext cx="24536400" cy="28094942"/>
          </a:xfrm>
          <a:prstGeom prst="rect">
            <a:avLst/>
          </a:prstGeom>
        </p:spPr>
        <p:txBody>
          <a:bodyPr/>
          <a:lstStyle>
            <a:lvl1pPr>
              <a:defRPr sz="153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7" y="6888488"/>
            <a:ext cx="14439903" cy="22517102"/>
          </a:xfrm>
          <a:prstGeom prst="rect">
            <a:avLst/>
          </a:prstGeom>
        </p:spPr>
        <p:txBody>
          <a:bodyPr/>
          <a:lstStyle>
            <a:lvl1pPr marL="0" indent="0">
              <a:buNone/>
              <a:defRPr sz="6700"/>
            </a:lvl1pPr>
            <a:lvl2pPr marL="2193362" indent="0">
              <a:buNone/>
              <a:defRPr sz="5700"/>
            </a:lvl2pPr>
            <a:lvl3pPr marL="4386728" indent="0">
              <a:buNone/>
              <a:defRPr sz="4800"/>
            </a:lvl3pPr>
            <a:lvl4pPr marL="6580091" indent="0">
              <a:buNone/>
              <a:defRPr sz="4300"/>
            </a:lvl4pPr>
            <a:lvl5pPr marL="8773457" indent="0">
              <a:buNone/>
              <a:defRPr sz="4300"/>
            </a:lvl5pPr>
            <a:lvl6pPr marL="10966824" indent="0">
              <a:buNone/>
              <a:defRPr sz="4300"/>
            </a:lvl6pPr>
            <a:lvl7pPr marL="13160185" indent="0">
              <a:buNone/>
              <a:defRPr sz="4300"/>
            </a:lvl7pPr>
            <a:lvl8pPr marL="15353547" indent="0">
              <a:buNone/>
              <a:defRPr sz="4300"/>
            </a:lvl8pPr>
            <a:lvl9pPr marL="17546913" indent="0">
              <a:buNone/>
              <a:defRPr sz="4300"/>
            </a:lvl9pPr>
          </a:lstStyle>
          <a:p>
            <a:pPr lvl="0"/>
            <a:r>
              <a:rPr lang="en-US" smtClean="0"/>
              <a:t>Click to edit Master text styles</a:t>
            </a:r>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31ACBB5F-88B5-43C5-A417-076634BD1A8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2"/>
          </a:xfrm>
          <a:prstGeom prst="rect">
            <a:avLst/>
          </a:prstGeo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a:prstGeom prst="rect">
            <a:avLst/>
          </a:prstGeom>
        </p:spPr>
        <p:txBody>
          <a:bodyPr rtlCol="0">
            <a:normAutofit/>
          </a:bodyPr>
          <a:lstStyle>
            <a:lvl1pPr marL="0" indent="0">
              <a:buNone/>
              <a:defRPr sz="15300"/>
            </a:lvl1pPr>
            <a:lvl2pPr marL="2193362" indent="0">
              <a:buNone/>
              <a:defRPr sz="13400"/>
            </a:lvl2pPr>
            <a:lvl3pPr marL="4386728" indent="0">
              <a:buNone/>
              <a:defRPr sz="11500"/>
            </a:lvl3pPr>
            <a:lvl4pPr marL="6580091" indent="0">
              <a:buNone/>
              <a:defRPr sz="9600"/>
            </a:lvl4pPr>
            <a:lvl5pPr marL="8773457" indent="0">
              <a:buNone/>
              <a:defRPr sz="9600"/>
            </a:lvl5pPr>
            <a:lvl6pPr marL="10966824" indent="0">
              <a:buNone/>
              <a:defRPr sz="9600"/>
            </a:lvl6pPr>
            <a:lvl7pPr marL="13160185" indent="0">
              <a:buNone/>
              <a:defRPr sz="9600"/>
            </a:lvl7pPr>
            <a:lvl8pPr marL="15353547" indent="0">
              <a:buNone/>
              <a:defRPr sz="9600"/>
            </a:lvl8pPr>
            <a:lvl9pPr marL="17546913" indent="0">
              <a:buNone/>
              <a:defRPr sz="9600"/>
            </a:lvl9pPr>
          </a:lstStyle>
          <a:p>
            <a:pPr lvl="0"/>
            <a:r>
              <a:rPr lang="en-US" noProof="0" smtClean="0"/>
              <a:t>Click icon to add picture</a:t>
            </a:r>
          </a:p>
        </p:txBody>
      </p:sp>
      <p:sp>
        <p:nvSpPr>
          <p:cNvPr id="4" name="Text Placeholder 3"/>
          <p:cNvSpPr>
            <a:spLocks noGrp="1"/>
          </p:cNvSpPr>
          <p:nvPr>
            <p:ph type="body" sz="half" idx="2"/>
          </p:nvPr>
        </p:nvSpPr>
        <p:spPr>
          <a:xfrm>
            <a:off x="8602983" y="25763223"/>
            <a:ext cx="26334720" cy="3863338"/>
          </a:xfrm>
          <a:prstGeom prst="rect">
            <a:avLst/>
          </a:prstGeom>
        </p:spPr>
        <p:txBody>
          <a:bodyPr/>
          <a:lstStyle>
            <a:lvl1pPr marL="0" indent="0">
              <a:buNone/>
              <a:defRPr sz="6700"/>
            </a:lvl1pPr>
            <a:lvl2pPr marL="2193362" indent="0">
              <a:buNone/>
              <a:defRPr sz="5700"/>
            </a:lvl2pPr>
            <a:lvl3pPr marL="4386728" indent="0">
              <a:buNone/>
              <a:defRPr sz="4800"/>
            </a:lvl3pPr>
            <a:lvl4pPr marL="6580091" indent="0">
              <a:buNone/>
              <a:defRPr sz="4300"/>
            </a:lvl4pPr>
            <a:lvl5pPr marL="8773457" indent="0">
              <a:buNone/>
              <a:defRPr sz="4300"/>
            </a:lvl5pPr>
            <a:lvl6pPr marL="10966824" indent="0">
              <a:buNone/>
              <a:defRPr sz="4300"/>
            </a:lvl6pPr>
            <a:lvl7pPr marL="13160185" indent="0">
              <a:buNone/>
              <a:defRPr sz="4300"/>
            </a:lvl7pPr>
            <a:lvl8pPr marL="15353547" indent="0">
              <a:buNone/>
              <a:defRPr sz="4300"/>
            </a:lvl8pPr>
            <a:lvl9pPr marL="17546913" indent="0">
              <a:buNone/>
              <a:defRPr sz="4300"/>
            </a:lvl9pPr>
          </a:lstStyle>
          <a:p>
            <a:pPr lvl="0"/>
            <a:r>
              <a:rPr lang="en-US" smtClean="0"/>
              <a:t>Click to edit Master text styles</a:t>
            </a:r>
          </a:p>
        </p:txBody>
      </p:sp>
      <p:sp>
        <p:nvSpPr>
          <p:cNvPr id="5" name="Date Placeholder 3"/>
          <p:cNvSpPr>
            <a:spLocks noGrp="1"/>
          </p:cNvSpPr>
          <p:nvPr>
            <p:ph type="dt" sz="half" idx="10"/>
          </p:nvPr>
        </p:nvSpPr>
        <p:spPr>
          <a:xfrm>
            <a:off x="2195513" y="30510163"/>
            <a:ext cx="102393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6" name="Footer Placeholder 4"/>
          <p:cNvSpPr>
            <a:spLocks noGrp="1"/>
          </p:cNvSpPr>
          <p:nvPr>
            <p:ph type="ftr" sz="quarter" idx="11"/>
          </p:nvPr>
        </p:nvSpPr>
        <p:spPr>
          <a:xfrm>
            <a:off x="14997113" y="30510163"/>
            <a:ext cx="13896975" cy="1752600"/>
          </a:xfrm>
          <a:prstGeom prst="rect">
            <a:avLst/>
          </a:prstGeom>
        </p:spPr>
        <p:txBody>
          <a:bodyPr/>
          <a:lstStyle>
            <a:lvl1pPr algn="ctr">
              <a:defRPr>
                <a:latin typeface="Times New Roman"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31456313" y="30510163"/>
            <a:ext cx="10239375" cy="175260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0DB3A794-1B61-4B6B-96B0-8E20C45F736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a:spLocks noChangeArrowheads="1"/>
          </p:cNvSpPr>
          <p:nvPr/>
        </p:nvSpPr>
        <p:spPr bwMode="auto">
          <a:xfrm>
            <a:off x="-14288" y="-82550"/>
            <a:ext cx="43905488" cy="33000950"/>
          </a:xfrm>
          <a:prstGeom prst="rect">
            <a:avLst/>
          </a:prstGeom>
          <a:solidFill>
            <a:srgbClr val="FFFFFF"/>
          </a:solidFill>
          <a:ln w="9525">
            <a:noFill/>
            <a:miter lim="800000"/>
            <a:headEnd/>
            <a:tailEnd/>
          </a:ln>
          <a:effectLst>
            <a:outerShdw dist="23000" dir="5400000" rotWithShape="0">
              <a:srgbClr val="808080">
                <a:alpha val="34999"/>
              </a:srgbClr>
            </a:outerShdw>
          </a:effectLst>
        </p:spPr>
        <p:txBody>
          <a:bodyPr anchor="ctr"/>
          <a:lstStyle/>
          <a:p>
            <a:pPr algn="ctr">
              <a:defRPr/>
            </a:pPr>
            <a:r>
              <a:rPr lang="en-US" dirty="0">
                <a:solidFill>
                  <a:schemeClr val="lt1"/>
                </a:solidFill>
                <a:latin typeface="+mn-lt"/>
                <a:ea typeface="+mn-ea"/>
              </a:rPr>
              <a:t>v</a:t>
            </a:r>
          </a:p>
        </p:txBody>
      </p:sp>
      <p:sp>
        <p:nvSpPr>
          <p:cNvPr id="5" name="Rectangle 4"/>
          <p:cNvSpPr/>
          <p:nvPr/>
        </p:nvSpPr>
        <p:spPr>
          <a:xfrm>
            <a:off x="838200" y="838200"/>
            <a:ext cx="42291000" cy="31318200"/>
          </a:xfrm>
          <a:prstGeom prst="rect">
            <a:avLst/>
          </a:prstGeom>
          <a:noFill/>
          <a:ln w="190500">
            <a:solidFill>
              <a:srgbClr val="93978A"/>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1029" name="Picture 8"/>
          <p:cNvPicPr>
            <a:picLocks noChangeAspect="1"/>
          </p:cNvPicPr>
          <p:nvPr/>
        </p:nvPicPr>
        <p:blipFill>
          <a:blip r:embed="rId13" cstate="print"/>
          <a:srcRect/>
          <a:stretch>
            <a:fillRect/>
          </a:stretch>
        </p:blipFill>
        <p:spPr bwMode="auto">
          <a:xfrm>
            <a:off x="38100000" y="29260800"/>
            <a:ext cx="5448300" cy="2362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4384675" rtl="0" eaLnBrk="1" fontAlgn="base" hangingPunct="1">
        <a:spcBef>
          <a:spcPct val="0"/>
        </a:spcBef>
        <a:spcAft>
          <a:spcPct val="0"/>
        </a:spcAft>
        <a:defRPr sz="21100" kern="1200">
          <a:solidFill>
            <a:schemeClr val="tx1"/>
          </a:solidFill>
          <a:latin typeface="+mj-lt"/>
          <a:ea typeface="ＭＳ Ｐゴシック" charset="0"/>
          <a:cs typeface="ＭＳ Ｐゴシック" charset="0"/>
        </a:defRPr>
      </a:lvl1pPr>
      <a:lvl2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2pPr>
      <a:lvl3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3pPr>
      <a:lvl4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4pPr>
      <a:lvl5pPr algn="ctr" defTabSz="4384675" rtl="0" eaLnBrk="1" fontAlgn="base" hangingPunct="1">
        <a:spcBef>
          <a:spcPct val="0"/>
        </a:spcBef>
        <a:spcAft>
          <a:spcPct val="0"/>
        </a:spcAft>
        <a:defRPr sz="21100">
          <a:solidFill>
            <a:schemeClr val="tx1"/>
          </a:solidFill>
          <a:latin typeface="Calibri" pitchFamily="34" charset="0"/>
          <a:ea typeface="ＭＳ Ｐゴシック" charset="0"/>
          <a:cs typeface="ＭＳ Ｐゴシック" charset="0"/>
        </a:defRPr>
      </a:lvl5pPr>
      <a:lvl6pPr marL="369235" algn="ctr" defTabSz="4385945" rtl="0" eaLnBrk="1" fontAlgn="base" hangingPunct="1">
        <a:spcBef>
          <a:spcPct val="0"/>
        </a:spcBef>
        <a:spcAft>
          <a:spcPct val="0"/>
        </a:spcAft>
        <a:defRPr sz="21100">
          <a:solidFill>
            <a:schemeClr val="tx1"/>
          </a:solidFill>
          <a:latin typeface="Calibri" pitchFamily="34" charset="0"/>
        </a:defRPr>
      </a:lvl6pPr>
      <a:lvl7pPr marL="738469" algn="ctr" defTabSz="4385945" rtl="0" eaLnBrk="1" fontAlgn="base" hangingPunct="1">
        <a:spcBef>
          <a:spcPct val="0"/>
        </a:spcBef>
        <a:spcAft>
          <a:spcPct val="0"/>
        </a:spcAft>
        <a:defRPr sz="21100">
          <a:solidFill>
            <a:schemeClr val="tx1"/>
          </a:solidFill>
          <a:latin typeface="Calibri" pitchFamily="34" charset="0"/>
        </a:defRPr>
      </a:lvl7pPr>
      <a:lvl8pPr marL="1107704" algn="ctr" defTabSz="4385945" rtl="0" eaLnBrk="1" fontAlgn="base" hangingPunct="1">
        <a:spcBef>
          <a:spcPct val="0"/>
        </a:spcBef>
        <a:spcAft>
          <a:spcPct val="0"/>
        </a:spcAft>
        <a:defRPr sz="21100">
          <a:solidFill>
            <a:schemeClr val="tx1"/>
          </a:solidFill>
          <a:latin typeface="Calibri" pitchFamily="34" charset="0"/>
        </a:defRPr>
      </a:lvl8pPr>
      <a:lvl9pPr marL="1476939" algn="ctr" defTabSz="4385945" rtl="0" eaLnBrk="1" fontAlgn="base" hangingPunct="1">
        <a:spcBef>
          <a:spcPct val="0"/>
        </a:spcBef>
        <a:spcAft>
          <a:spcPct val="0"/>
        </a:spcAft>
        <a:defRPr sz="21100">
          <a:solidFill>
            <a:schemeClr val="tx1"/>
          </a:solidFill>
          <a:latin typeface="Calibri" pitchFamily="34" charset="0"/>
        </a:defRPr>
      </a:lvl9pPr>
    </p:titleStyle>
    <p:bodyStyle>
      <a:lvl1pPr marL="1644650" indent="-1644650" algn="l" defTabSz="4384675" rtl="0" eaLnBrk="1" fontAlgn="base" hangingPunct="1">
        <a:spcBef>
          <a:spcPct val="20000"/>
        </a:spcBef>
        <a:spcAft>
          <a:spcPct val="0"/>
        </a:spcAft>
        <a:buFont typeface="Arial" pitchFamily="34" charset="0"/>
        <a:buChar char="•"/>
        <a:defRPr sz="15300" kern="1200">
          <a:solidFill>
            <a:schemeClr val="tx1"/>
          </a:solidFill>
          <a:latin typeface="+mn-lt"/>
          <a:ea typeface="ＭＳ Ｐゴシック" charset="0"/>
          <a:cs typeface="ＭＳ Ｐゴシック" charset="0"/>
        </a:defRPr>
      </a:lvl1pPr>
      <a:lvl2pPr marL="3563938" indent="-1370013" algn="l" defTabSz="4384675" rtl="0" eaLnBrk="1" fontAlgn="base" hangingPunct="1">
        <a:spcBef>
          <a:spcPct val="20000"/>
        </a:spcBef>
        <a:spcAft>
          <a:spcPct val="0"/>
        </a:spcAft>
        <a:buFont typeface="Arial" pitchFamily="34" charset="0"/>
        <a:buChar char="–"/>
        <a:defRPr sz="13400" kern="1200">
          <a:solidFill>
            <a:schemeClr val="tx1"/>
          </a:solidFill>
          <a:latin typeface="+mn-lt"/>
          <a:ea typeface="ＭＳ Ｐゴシック" charset="0"/>
          <a:cs typeface="+mn-cs"/>
        </a:defRPr>
      </a:lvl2pPr>
      <a:lvl3pPr marL="5483225" indent="-1095375" algn="l" defTabSz="4384675" rtl="0" eaLnBrk="1" fontAlgn="base" hangingPunct="1">
        <a:spcBef>
          <a:spcPct val="20000"/>
        </a:spcBef>
        <a:spcAft>
          <a:spcPct val="0"/>
        </a:spcAft>
        <a:buFont typeface="Arial" pitchFamily="34" charset="0"/>
        <a:buChar char="•"/>
        <a:defRPr sz="11500" kern="1200">
          <a:solidFill>
            <a:schemeClr val="tx1"/>
          </a:solidFill>
          <a:latin typeface="+mn-lt"/>
          <a:ea typeface="ＭＳ Ｐゴシック" charset="0"/>
          <a:cs typeface="+mn-cs"/>
        </a:defRPr>
      </a:lvl3pPr>
      <a:lvl4pPr marL="7675563" indent="-1095375" algn="l" defTabSz="4384675" rtl="0" eaLnBrk="1" fontAlgn="base" hangingPunct="1">
        <a:spcBef>
          <a:spcPct val="20000"/>
        </a:spcBef>
        <a:spcAft>
          <a:spcPct val="0"/>
        </a:spcAft>
        <a:buFont typeface="Arial" pitchFamily="34" charset="0"/>
        <a:buChar char="–"/>
        <a:defRPr sz="9600" kern="1200">
          <a:solidFill>
            <a:schemeClr val="tx1"/>
          </a:solidFill>
          <a:latin typeface="+mn-lt"/>
          <a:ea typeface="ＭＳ Ｐゴシック" charset="0"/>
          <a:cs typeface="+mn-cs"/>
        </a:defRPr>
      </a:lvl4pPr>
      <a:lvl5pPr marL="9867900" indent="-1095375" algn="l" defTabSz="4384675" rtl="0" eaLnBrk="1" fontAlgn="base" hangingPunct="1">
        <a:spcBef>
          <a:spcPct val="20000"/>
        </a:spcBef>
        <a:spcAft>
          <a:spcPct val="0"/>
        </a:spcAft>
        <a:buFont typeface="Arial" pitchFamily="34" charset="0"/>
        <a:buChar char="»"/>
        <a:defRPr sz="9600" kern="1200">
          <a:solidFill>
            <a:schemeClr val="tx1"/>
          </a:solidFill>
          <a:latin typeface="+mn-lt"/>
          <a:ea typeface="ＭＳ Ｐゴシック" charset="0"/>
          <a:cs typeface="+mn-cs"/>
        </a:defRPr>
      </a:lvl5pPr>
      <a:lvl6pPr marL="12063502"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56869"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0231"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43597" indent="-1096684" algn="l" defTabSz="4386728"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6728" rtl="0" eaLnBrk="1" latinLnBrk="0" hangingPunct="1">
        <a:defRPr sz="8600" kern="1200">
          <a:solidFill>
            <a:schemeClr val="tx1"/>
          </a:solidFill>
          <a:latin typeface="+mn-lt"/>
          <a:ea typeface="+mn-ea"/>
          <a:cs typeface="+mn-cs"/>
        </a:defRPr>
      </a:lvl1pPr>
      <a:lvl2pPr marL="2193362" algn="l" defTabSz="4386728" rtl="0" eaLnBrk="1" latinLnBrk="0" hangingPunct="1">
        <a:defRPr sz="8600" kern="1200">
          <a:solidFill>
            <a:schemeClr val="tx1"/>
          </a:solidFill>
          <a:latin typeface="+mn-lt"/>
          <a:ea typeface="+mn-ea"/>
          <a:cs typeface="+mn-cs"/>
        </a:defRPr>
      </a:lvl2pPr>
      <a:lvl3pPr marL="4386728" algn="l" defTabSz="4386728" rtl="0" eaLnBrk="1" latinLnBrk="0" hangingPunct="1">
        <a:defRPr sz="8600" kern="1200">
          <a:solidFill>
            <a:schemeClr val="tx1"/>
          </a:solidFill>
          <a:latin typeface="+mn-lt"/>
          <a:ea typeface="+mn-ea"/>
          <a:cs typeface="+mn-cs"/>
        </a:defRPr>
      </a:lvl3pPr>
      <a:lvl4pPr marL="6580091" algn="l" defTabSz="4386728" rtl="0" eaLnBrk="1" latinLnBrk="0" hangingPunct="1">
        <a:defRPr sz="8600" kern="1200">
          <a:solidFill>
            <a:schemeClr val="tx1"/>
          </a:solidFill>
          <a:latin typeface="+mn-lt"/>
          <a:ea typeface="+mn-ea"/>
          <a:cs typeface="+mn-cs"/>
        </a:defRPr>
      </a:lvl4pPr>
      <a:lvl5pPr marL="8773457" algn="l" defTabSz="4386728" rtl="0" eaLnBrk="1" latinLnBrk="0" hangingPunct="1">
        <a:defRPr sz="8600" kern="1200">
          <a:solidFill>
            <a:schemeClr val="tx1"/>
          </a:solidFill>
          <a:latin typeface="+mn-lt"/>
          <a:ea typeface="+mn-ea"/>
          <a:cs typeface="+mn-cs"/>
        </a:defRPr>
      </a:lvl5pPr>
      <a:lvl6pPr marL="10966824" algn="l" defTabSz="4386728" rtl="0" eaLnBrk="1" latinLnBrk="0" hangingPunct="1">
        <a:defRPr sz="8600" kern="1200">
          <a:solidFill>
            <a:schemeClr val="tx1"/>
          </a:solidFill>
          <a:latin typeface="+mn-lt"/>
          <a:ea typeface="+mn-ea"/>
          <a:cs typeface="+mn-cs"/>
        </a:defRPr>
      </a:lvl6pPr>
      <a:lvl7pPr marL="13160185" algn="l" defTabSz="4386728" rtl="0" eaLnBrk="1" latinLnBrk="0" hangingPunct="1">
        <a:defRPr sz="8600" kern="1200">
          <a:solidFill>
            <a:schemeClr val="tx1"/>
          </a:solidFill>
          <a:latin typeface="+mn-lt"/>
          <a:ea typeface="+mn-ea"/>
          <a:cs typeface="+mn-cs"/>
        </a:defRPr>
      </a:lvl7pPr>
      <a:lvl8pPr marL="15353547" algn="l" defTabSz="4386728" rtl="0" eaLnBrk="1" latinLnBrk="0" hangingPunct="1">
        <a:defRPr sz="8600" kern="1200">
          <a:solidFill>
            <a:schemeClr val="tx1"/>
          </a:solidFill>
          <a:latin typeface="+mn-lt"/>
          <a:ea typeface="+mn-ea"/>
          <a:cs typeface="+mn-cs"/>
        </a:defRPr>
      </a:lvl8pPr>
      <a:lvl9pPr marL="17546913" algn="l" defTabSz="4386728"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package" Target="../embeddings/Microsoft_Word_Document1.docx"/><Relationship Id="rId5" Type="http://schemas.openxmlformats.org/officeDocument/2006/relationships/image" Target="../media/image2.emf"/><Relationship Id="rId6" Type="http://schemas.openxmlformats.org/officeDocument/2006/relationships/comments" Target="../comments/comment1.xml"/><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4000"/>
          </a:schemeClr>
        </a:solidFill>
        <a:effectLst/>
      </p:bgPr>
    </p:bg>
    <p:spTree>
      <p:nvGrpSpPr>
        <p:cNvPr id="1" name=""/>
        <p:cNvGrpSpPr/>
        <p:nvPr/>
      </p:nvGrpSpPr>
      <p:grpSpPr>
        <a:xfrm>
          <a:off x="0" y="0"/>
          <a:ext cx="0" cy="0"/>
          <a:chOff x="0" y="0"/>
          <a:chExt cx="0" cy="0"/>
        </a:xfrm>
      </p:grpSpPr>
      <p:sp>
        <p:nvSpPr>
          <p:cNvPr id="13" name="Rectangle 12"/>
          <p:cNvSpPr/>
          <p:nvPr/>
        </p:nvSpPr>
        <p:spPr>
          <a:xfrm>
            <a:off x="1219200" y="27889200"/>
            <a:ext cx="36499800" cy="3962400"/>
          </a:xfrm>
          <a:prstGeom prst="rect">
            <a:avLst/>
          </a:prstGeom>
          <a:solidFill>
            <a:srgbClr val="B6AFA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sz="5400" dirty="0">
              <a:solidFill>
                <a:srgbClr val="8B4518"/>
              </a:solidFill>
              <a:latin typeface="Arial" pitchFamily="34" charset="0"/>
              <a:cs typeface="Arial" pitchFamily="34" charset="0"/>
            </a:endParaRPr>
          </a:p>
        </p:txBody>
      </p:sp>
      <p:sp>
        <p:nvSpPr>
          <p:cNvPr id="22" name="Rectangle 21"/>
          <p:cNvSpPr/>
          <p:nvPr/>
        </p:nvSpPr>
        <p:spPr>
          <a:xfrm>
            <a:off x="22707600" y="6324600"/>
            <a:ext cx="10363200" cy="12268200"/>
          </a:xfrm>
          <a:prstGeom prst="rect">
            <a:avLst/>
          </a:prstGeom>
          <a:solidFill>
            <a:srgbClr val="B6AFA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endParaRPr lang="en-US" sz="2000" dirty="0">
              <a:solidFill>
                <a:srgbClr val="8B4518"/>
              </a:solidFill>
              <a:latin typeface="Arial" pitchFamily="34" charset="0"/>
              <a:cs typeface="Arial" pitchFamily="34" charset="0"/>
            </a:endParaRPr>
          </a:p>
        </p:txBody>
      </p:sp>
      <p:sp>
        <p:nvSpPr>
          <p:cNvPr id="25" name="Rectangle 24"/>
          <p:cNvSpPr/>
          <p:nvPr/>
        </p:nvSpPr>
        <p:spPr>
          <a:xfrm>
            <a:off x="1219200" y="6248400"/>
            <a:ext cx="10439400" cy="21564600"/>
          </a:xfrm>
          <a:prstGeom prst="rect">
            <a:avLst/>
          </a:prstGeom>
          <a:solidFill>
            <a:srgbClr val="B6AFA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457200" indent="-457200">
              <a:lnSpc>
                <a:spcPct val="120000"/>
              </a:lnSpc>
              <a:spcBef>
                <a:spcPts val="1200"/>
              </a:spcBef>
              <a:buFont typeface="Wingdings" pitchFamily="2" charset="2"/>
              <a:buChar char="v"/>
            </a:pPr>
            <a:endParaRPr lang="en-US" sz="2000" dirty="0">
              <a:solidFill>
                <a:schemeClr val="bg2"/>
              </a:solidFill>
              <a:latin typeface="Arial" pitchFamily="34" charset="0"/>
              <a:cs typeface="Arial" pitchFamily="34" charset="0"/>
            </a:endParaRPr>
          </a:p>
        </p:txBody>
      </p:sp>
      <p:sp>
        <p:nvSpPr>
          <p:cNvPr id="13314" name="TextBox 3"/>
          <p:cNvSpPr txBox="1">
            <a:spLocks noChangeArrowheads="1"/>
          </p:cNvSpPr>
          <p:nvPr/>
        </p:nvSpPr>
        <p:spPr bwMode="auto">
          <a:xfrm>
            <a:off x="1524000" y="2209800"/>
            <a:ext cx="41148000" cy="3724097"/>
          </a:xfrm>
          <a:prstGeom prst="rect">
            <a:avLst/>
          </a:prstGeom>
          <a:noFill/>
          <a:ln w="9525">
            <a:noFill/>
            <a:miter lim="800000"/>
            <a:headEnd/>
            <a:tailEnd/>
          </a:ln>
        </p:spPr>
        <p:txBody>
          <a:bodyPr>
            <a:spAutoFit/>
          </a:bodyPr>
          <a:lstStyle/>
          <a:p>
            <a:r>
              <a:rPr lang="en-US" sz="8800" b="1" dirty="0" smtClean="0">
                <a:solidFill>
                  <a:srgbClr val="FF0000"/>
                </a:solidFill>
                <a:latin typeface="Times"/>
                <a:cs typeface="Times"/>
              </a:rPr>
              <a:t>Relations between Parental Marital Status, Residential Mobility, and Children’s Academic Achievement and Self-Regulation in Kindergarten </a:t>
            </a:r>
          </a:p>
          <a:p>
            <a:r>
              <a:rPr lang="en-US" sz="6000" dirty="0" smtClean="0">
                <a:solidFill>
                  <a:srgbClr val="000000"/>
                </a:solidFill>
                <a:latin typeface="Arial"/>
                <a:cs typeface="Arial"/>
              </a:rPr>
              <a:t>Aya Bukres, </a:t>
            </a:r>
            <a:r>
              <a:rPr lang="en-US" sz="6000" dirty="0">
                <a:solidFill>
                  <a:srgbClr val="000000"/>
                </a:solidFill>
                <a:latin typeface="Arial" pitchFamily="34" charset="0"/>
                <a:cs typeface="Arial" pitchFamily="34" charset="0"/>
              </a:rPr>
              <a:t>Megan M. McClelland, Ph.D., </a:t>
            </a:r>
            <a:r>
              <a:rPr lang="en-US" sz="6000" dirty="0" smtClean="0">
                <a:solidFill>
                  <a:srgbClr val="000000"/>
                </a:solidFill>
                <a:latin typeface="Arial" pitchFamily="34" charset="0"/>
                <a:cs typeface="Arial" pitchFamily="34" charset="0"/>
              </a:rPr>
              <a:t>Alexis Tracy, M.S. </a:t>
            </a:r>
            <a:endParaRPr lang="en-US" sz="6000" dirty="0" smtClean="0">
              <a:solidFill>
                <a:srgbClr val="000000"/>
              </a:solidFill>
              <a:latin typeface="Arial"/>
              <a:cs typeface="Arial"/>
            </a:endParaRPr>
          </a:p>
        </p:txBody>
      </p:sp>
      <p:cxnSp>
        <p:nvCxnSpPr>
          <p:cNvPr id="6" name="Straight Connector 5"/>
          <p:cNvCxnSpPr>
            <a:cxnSpLocks noChangeShapeType="1"/>
          </p:cNvCxnSpPr>
          <p:nvPr/>
        </p:nvCxnSpPr>
        <p:spPr bwMode="auto">
          <a:xfrm>
            <a:off x="1676400" y="2057400"/>
            <a:ext cx="40157400" cy="0"/>
          </a:xfrm>
          <a:prstGeom prst="line">
            <a:avLst/>
          </a:prstGeom>
          <a:noFill/>
          <a:ln w="25400">
            <a:solidFill>
              <a:srgbClr val="93978A"/>
            </a:solidFill>
            <a:round/>
            <a:headEnd/>
            <a:tailEnd/>
          </a:ln>
          <a:effectLst>
            <a:outerShdw dist="20000" dir="5400000" rotWithShape="0">
              <a:srgbClr val="808080">
                <a:alpha val="37999"/>
              </a:srgbClr>
            </a:outerShdw>
          </a:effectLst>
        </p:spPr>
      </p:cxnSp>
      <p:sp>
        <p:nvSpPr>
          <p:cNvPr id="13316" name="TextBox 6"/>
          <p:cNvSpPr txBox="1">
            <a:spLocks noChangeArrowheads="1"/>
          </p:cNvSpPr>
          <p:nvPr/>
        </p:nvSpPr>
        <p:spPr bwMode="auto">
          <a:xfrm>
            <a:off x="1524000" y="990600"/>
            <a:ext cx="35356800" cy="1016000"/>
          </a:xfrm>
          <a:prstGeom prst="rect">
            <a:avLst/>
          </a:prstGeom>
          <a:noFill/>
          <a:ln w="9525">
            <a:noFill/>
            <a:miter lim="800000"/>
            <a:headEnd/>
            <a:tailEnd/>
          </a:ln>
        </p:spPr>
        <p:txBody>
          <a:bodyPr>
            <a:spAutoFit/>
          </a:bodyPr>
          <a:lstStyle/>
          <a:p>
            <a:r>
              <a:rPr lang="en-US" sz="6000" b="1" dirty="0" smtClean="0">
                <a:solidFill>
                  <a:srgbClr val="000000"/>
                </a:solidFill>
                <a:latin typeface="Calibri"/>
                <a:cs typeface="Calibri"/>
              </a:rPr>
              <a:t>COLLEGE OF PUBLIC HEALTH AND HUMAN SCIENCES</a:t>
            </a:r>
            <a:endParaRPr lang="en-US" sz="6000" b="1" dirty="0">
              <a:solidFill>
                <a:srgbClr val="000000"/>
              </a:solidFill>
              <a:latin typeface="Calibri"/>
              <a:cs typeface="Calibri"/>
            </a:endParaRPr>
          </a:p>
        </p:txBody>
      </p:sp>
      <p:sp>
        <p:nvSpPr>
          <p:cNvPr id="10" name="TextBox 9"/>
          <p:cNvSpPr txBox="1"/>
          <p:nvPr/>
        </p:nvSpPr>
        <p:spPr>
          <a:xfrm>
            <a:off x="1447800" y="6248400"/>
            <a:ext cx="9982200" cy="21790589"/>
          </a:xfrm>
          <a:prstGeom prst="rect">
            <a:avLst/>
          </a:prstGeom>
          <a:noFill/>
        </p:spPr>
        <p:txBody>
          <a:bodyPr>
            <a:spAutoFit/>
          </a:bodyPr>
          <a:lstStyle/>
          <a:p>
            <a:pPr algn="ctr"/>
            <a:r>
              <a:rPr lang="en-US" sz="5400" dirty="0" smtClean="0">
                <a:solidFill>
                  <a:srgbClr val="8B4518"/>
                </a:solidFill>
                <a:latin typeface="Arial" pitchFamily="34" charset="0"/>
                <a:cs typeface="Arial" pitchFamily="34" charset="0"/>
              </a:rPr>
              <a:t>Abstract</a:t>
            </a:r>
          </a:p>
          <a:p>
            <a:pPr marL="685800" indent="-685800">
              <a:buFont typeface="Wingdings" charset="2"/>
              <a:buChar char="v"/>
            </a:pPr>
            <a:r>
              <a:rPr lang="en-US" sz="3200" dirty="0" smtClean="0">
                <a:solidFill>
                  <a:srgbClr val="000000"/>
                </a:solidFill>
                <a:latin typeface="Arial" pitchFamily="34" charset="0"/>
                <a:cs typeface="Arial" pitchFamily="34" charset="0"/>
              </a:rPr>
              <a:t>Children’s self-regulation and academic achievement are important factors in predicting </a:t>
            </a:r>
            <a:r>
              <a:rPr lang="en-US" sz="3200" dirty="0">
                <a:solidFill>
                  <a:srgbClr val="000000"/>
                </a:solidFill>
                <a:latin typeface="Arial" pitchFamily="34" charset="0"/>
                <a:cs typeface="Arial" pitchFamily="34" charset="0"/>
              </a:rPr>
              <a:t>school readiness </a:t>
            </a:r>
            <a:r>
              <a:rPr lang="en-US" sz="3200" dirty="0" smtClean="0">
                <a:solidFill>
                  <a:srgbClr val="000000"/>
                </a:solidFill>
                <a:latin typeface="Arial" pitchFamily="34" charset="0"/>
                <a:cs typeface="Arial" pitchFamily="34" charset="0"/>
              </a:rPr>
              <a:t>and later </a:t>
            </a:r>
            <a:r>
              <a:rPr lang="en-US" sz="3200" smtClean="0">
                <a:solidFill>
                  <a:srgbClr val="000000"/>
                </a:solidFill>
                <a:latin typeface="Arial" pitchFamily="34" charset="0"/>
                <a:cs typeface="Arial" pitchFamily="34" charset="0"/>
              </a:rPr>
              <a:t>academic </a:t>
            </a:r>
            <a:r>
              <a:rPr lang="en-US" sz="3200" smtClean="0">
                <a:solidFill>
                  <a:srgbClr val="000000"/>
                </a:solidFill>
                <a:latin typeface="Arial" pitchFamily="34" charset="0"/>
                <a:cs typeface="Arial" pitchFamily="34" charset="0"/>
              </a:rPr>
              <a:t>outcomes.</a:t>
            </a:r>
            <a:endParaRPr lang="en-US" sz="3200" dirty="0" smtClean="0">
              <a:solidFill>
                <a:srgbClr val="000000"/>
              </a:solidFill>
              <a:latin typeface="Arial" pitchFamily="34" charset="0"/>
              <a:cs typeface="Arial" pitchFamily="34" charset="0"/>
            </a:endParaRPr>
          </a:p>
          <a:p>
            <a:pPr marL="457200" indent="-457200">
              <a:buFont typeface="Wingdings" charset="2"/>
              <a:buChar char="v"/>
            </a:pPr>
            <a:endParaRPr lang="en-US" sz="3200" dirty="0">
              <a:solidFill>
                <a:srgbClr val="000000"/>
              </a:solidFill>
              <a:latin typeface="Arial"/>
              <a:cs typeface="Arial"/>
            </a:endParaRPr>
          </a:p>
          <a:p>
            <a:pPr marL="457200" indent="-457200">
              <a:buFont typeface="Wingdings" charset="2"/>
              <a:buChar char="v"/>
            </a:pPr>
            <a:r>
              <a:rPr lang="en-US" sz="3200" dirty="0" smtClean="0">
                <a:solidFill>
                  <a:srgbClr val="000000"/>
                </a:solidFill>
                <a:latin typeface="Arial"/>
                <a:cs typeface="Arial"/>
              </a:rPr>
              <a:t>This study examined relationships between parental marital status and residential mobility on children’s academic achievement and self-regulation in kindergarten.</a:t>
            </a:r>
          </a:p>
          <a:p>
            <a:pPr marL="457200" indent="-457200">
              <a:buFont typeface="Wingdings" charset="2"/>
              <a:buChar char="v"/>
            </a:pPr>
            <a:endParaRPr lang="en-US" sz="3200" dirty="0">
              <a:solidFill>
                <a:srgbClr val="000000"/>
              </a:solidFill>
              <a:latin typeface="Arial"/>
              <a:cs typeface="Arial"/>
            </a:endParaRPr>
          </a:p>
          <a:p>
            <a:pPr marL="457200" indent="-457200">
              <a:buFont typeface="Wingdings" charset="2"/>
              <a:buChar char="v"/>
            </a:pPr>
            <a:r>
              <a:rPr lang="en-US" sz="3200" dirty="0">
                <a:solidFill>
                  <a:srgbClr val="000000"/>
                </a:solidFill>
                <a:latin typeface="Arial"/>
                <a:cs typeface="Arial"/>
              </a:rPr>
              <a:t>Using a diverse sample of 131 kindergarten children, results indicated that the number of family moves was related to lower literacy skills at the beginning of kindergarten</a:t>
            </a:r>
          </a:p>
          <a:p>
            <a:endParaRPr lang="en-US" sz="3200" dirty="0">
              <a:solidFill>
                <a:srgbClr val="000000"/>
              </a:solidFill>
              <a:latin typeface="Arial"/>
              <a:cs typeface="Arial"/>
            </a:endParaRPr>
          </a:p>
          <a:p>
            <a:pPr marL="457200" indent="-457200">
              <a:buFont typeface="Wingdings" charset="2"/>
              <a:buChar char="v"/>
            </a:pPr>
            <a:r>
              <a:rPr lang="en-US" sz="3200" dirty="0">
                <a:solidFill>
                  <a:srgbClr val="000000"/>
                </a:solidFill>
                <a:latin typeface="Arial"/>
                <a:cs typeface="Arial"/>
              </a:rPr>
              <a:t>In addition, being a single parent was significantly related to lower self-regulation in children</a:t>
            </a:r>
            <a:r>
              <a:rPr lang="en-US" sz="3200" dirty="0" smtClean="0">
                <a:solidFill>
                  <a:srgbClr val="000000"/>
                </a:solidFill>
                <a:latin typeface="Arial"/>
                <a:cs typeface="Arial"/>
              </a:rPr>
              <a:t>.</a:t>
            </a:r>
            <a:endParaRPr lang="en-US" sz="3200" dirty="0">
              <a:solidFill>
                <a:srgbClr val="000000"/>
              </a:solidFill>
              <a:latin typeface="Arial"/>
              <a:cs typeface="Arial"/>
            </a:endParaRPr>
          </a:p>
          <a:p>
            <a:pPr algn="ctr"/>
            <a:endParaRPr lang="en-US" sz="5400" dirty="0" smtClean="0">
              <a:solidFill>
                <a:srgbClr val="8B4518"/>
              </a:solidFill>
              <a:latin typeface="Arial" pitchFamily="34" charset="0"/>
              <a:cs typeface="Arial" pitchFamily="34" charset="0"/>
            </a:endParaRPr>
          </a:p>
          <a:p>
            <a:pPr algn="ctr"/>
            <a:r>
              <a:rPr lang="en-US" sz="5400" dirty="0" smtClean="0">
                <a:solidFill>
                  <a:srgbClr val="8B4518"/>
                </a:solidFill>
                <a:latin typeface="Arial" pitchFamily="34" charset="0"/>
                <a:cs typeface="Arial" pitchFamily="34" charset="0"/>
              </a:rPr>
              <a:t>Introduction</a:t>
            </a:r>
            <a:endParaRPr lang="en-US" sz="3200" dirty="0" smtClean="0">
              <a:solidFill>
                <a:srgbClr val="000000"/>
              </a:solidFill>
              <a:latin typeface="Arial"/>
              <a:cs typeface="Arial"/>
            </a:endParaRPr>
          </a:p>
          <a:p>
            <a:pPr marL="457200" indent="-457200">
              <a:buFont typeface="Wingdings" charset="2"/>
              <a:buChar char="v"/>
            </a:pPr>
            <a:r>
              <a:rPr lang="en-US" sz="3200" dirty="0" smtClean="0">
                <a:solidFill>
                  <a:schemeClr val="bg2"/>
                </a:solidFill>
                <a:latin typeface="Arial"/>
                <a:cs typeface="Arial"/>
              </a:rPr>
              <a:t>Self-regulation includes the ability to pay attention, remember instructions and demonstrate self-control (</a:t>
            </a:r>
            <a:r>
              <a:rPr lang="en-US" sz="3200" dirty="0" err="1" smtClean="0">
                <a:solidFill>
                  <a:schemeClr val="bg2"/>
                </a:solidFill>
                <a:latin typeface="Arial"/>
                <a:cs typeface="Arial"/>
              </a:rPr>
              <a:t>Baumeister</a:t>
            </a:r>
            <a:r>
              <a:rPr lang="en-US" sz="3200" dirty="0" smtClean="0">
                <a:solidFill>
                  <a:schemeClr val="bg2"/>
                </a:solidFill>
                <a:latin typeface="Arial"/>
                <a:cs typeface="Arial"/>
              </a:rPr>
              <a:t> &amp; </a:t>
            </a:r>
            <a:r>
              <a:rPr lang="en-US" sz="3200" dirty="0" err="1" smtClean="0">
                <a:solidFill>
                  <a:schemeClr val="bg2"/>
                </a:solidFill>
                <a:latin typeface="Arial"/>
                <a:cs typeface="Arial"/>
              </a:rPr>
              <a:t>Vohs</a:t>
            </a:r>
            <a:r>
              <a:rPr lang="en-US" sz="3200" dirty="0" smtClean="0">
                <a:solidFill>
                  <a:schemeClr val="bg2"/>
                </a:solidFill>
                <a:latin typeface="Arial"/>
                <a:cs typeface="Arial"/>
              </a:rPr>
              <a:t>, 2004; Blair, 2002; McClelland, Cameron, </a:t>
            </a:r>
            <a:r>
              <a:rPr lang="en-US" sz="3200" dirty="0" err="1" smtClean="0">
                <a:solidFill>
                  <a:schemeClr val="bg2"/>
                </a:solidFill>
                <a:latin typeface="Arial"/>
                <a:cs typeface="Arial"/>
              </a:rPr>
              <a:t>Wanless</a:t>
            </a:r>
            <a:r>
              <a:rPr lang="en-US" sz="3200" dirty="0" smtClean="0">
                <a:solidFill>
                  <a:schemeClr val="bg2"/>
                </a:solidFill>
                <a:latin typeface="Arial"/>
                <a:cs typeface="Arial"/>
              </a:rPr>
              <a:t>, &amp; Murray, 2007)</a:t>
            </a:r>
          </a:p>
          <a:p>
            <a:pPr marL="457200" indent="-457200">
              <a:buFont typeface="Wingdings" charset="2"/>
              <a:buChar char="v"/>
            </a:pPr>
            <a:endParaRPr lang="en-US" sz="3200" dirty="0">
              <a:solidFill>
                <a:schemeClr val="bg2"/>
              </a:solidFill>
              <a:latin typeface="Arial"/>
              <a:cs typeface="Arial"/>
            </a:endParaRPr>
          </a:p>
          <a:p>
            <a:pPr marL="457200" lvl="0" indent="-457200">
              <a:buFont typeface="Wingdings" charset="2"/>
              <a:buChar char="v"/>
            </a:pPr>
            <a:r>
              <a:rPr lang="en-US" sz="3200" dirty="0" smtClean="0">
                <a:solidFill>
                  <a:srgbClr val="000000"/>
                </a:solidFill>
                <a:latin typeface="Arial"/>
                <a:cs typeface="Arial"/>
              </a:rPr>
              <a:t>Residential </a:t>
            </a:r>
            <a:r>
              <a:rPr lang="en-US" sz="3200" dirty="0">
                <a:solidFill>
                  <a:srgbClr val="000000"/>
                </a:solidFill>
                <a:latin typeface="Arial"/>
                <a:cs typeface="Arial"/>
              </a:rPr>
              <a:t>mobility is an important determinant of the quality of the home environment for young children, as it often causes chaos and disruptions to daily routines and social networks related to family stress and instability (Evans &amp; </a:t>
            </a:r>
            <a:r>
              <a:rPr lang="en-US" sz="3200" dirty="0" err="1">
                <a:solidFill>
                  <a:srgbClr val="000000"/>
                </a:solidFill>
                <a:latin typeface="Arial"/>
                <a:cs typeface="Arial"/>
              </a:rPr>
              <a:t>Wachs</a:t>
            </a:r>
            <a:r>
              <a:rPr lang="en-US" sz="3200" dirty="0">
                <a:solidFill>
                  <a:srgbClr val="000000"/>
                </a:solidFill>
                <a:latin typeface="Arial"/>
                <a:cs typeface="Arial"/>
              </a:rPr>
              <a:t>, 2010) </a:t>
            </a:r>
          </a:p>
          <a:p>
            <a:pPr marL="457200" indent="-457200">
              <a:buFont typeface="Wingdings" charset="2"/>
              <a:buChar char="v"/>
            </a:pPr>
            <a:endParaRPr lang="en-US" sz="3200" dirty="0" smtClean="0">
              <a:solidFill>
                <a:srgbClr val="000000"/>
              </a:solidFill>
              <a:latin typeface="Arial"/>
              <a:cs typeface="Arial"/>
            </a:endParaRPr>
          </a:p>
          <a:p>
            <a:pPr marL="457200" indent="-457200">
              <a:buFont typeface="Wingdings" charset="2"/>
              <a:buChar char="v"/>
            </a:pPr>
            <a:r>
              <a:rPr lang="en-US" sz="3200" dirty="0" smtClean="0">
                <a:solidFill>
                  <a:srgbClr val="000000"/>
                </a:solidFill>
                <a:latin typeface="Arial"/>
                <a:cs typeface="Arial"/>
              </a:rPr>
              <a:t>As a result, children who experience residential mobility early in life are more likely to struggle with self-regulation (Schmitt, Finders, McClelland, 2014) and academic achievement </a:t>
            </a:r>
            <a:r>
              <a:rPr lang="en-US" sz="3200" dirty="0">
                <a:solidFill>
                  <a:srgbClr val="000000"/>
                </a:solidFill>
                <a:latin typeface="Arial"/>
                <a:cs typeface="Arial"/>
              </a:rPr>
              <a:t>(</a:t>
            </a:r>
            <a:r>
              <a:rPr lang="en-US" sz="3200" dirty="0" err="1">
                <a:solidFill>
                  <a:srgbClr val="000000"/>
                </a:solidFill>
                <a:latin typeface="Arial"/>
                <a:cs typeface="Arial"/>
              </a:rPr>
              <a:t>Cutuli</a:t>
            </a:r>
            <a:r>
              <a:rPr lang="en-US" sz="3200" dirty="0">
                <a:solidFill>
                  <a:srgbClr val="000000"/>
                </a:solidFill>
                <a:latin typeface="Arial"/>
                <a:cs typeface="Arial"/>
              </a:rPr>
              <a:t> et al., 2013; </a:t>
            </a:r>
            <a:r>
              <a:rPr lang="en-US" sz="3200" dirty="0" err="1">
                <a:solidFill>
                  <a:srgbClr val="000000"/>
                </a:solidFill>
                <a:latin typeface="Arial"/>
                <a:cs typeface="Arial"/>
              </a:rPr>
              <a:t>Herbers</a:t>
            </a:r>
            <a:r>
              <a:rPr lang="en-US" sz="3200" dirty="0">
                <a:solidFill>
                  <a:srgbClr val="000000"/>
                </a:solidFill>
                <a:latin typeface="Arial"/>
                <a:cs typeface="Arial"/>
              </a:rPr>
              <a:t> et al., 2012; </a:t>
            </a:r>
            <a:r>
              <a:rPr lang="en-US" sz="3200" dirty="0" err="1">
                <a:solidFill>
                  <a:srgbClr val="000000"/>
                </a:solidFill>
                <a:latin typeface="Arial"/>
                <a:cs typeface="Arial"/>
              </a:rPr>
              <a:t>Masten</a:t>
            </a:r>
            <a:r>
              <a:rPr lang="en-US" sz="3200" dirty="0">
                <a:solidFill>
                  <a:srgbClr val="000000"/>
                </a:solidFill>
                <a:latin typeface="Arial"/>
                <a:cs typeface="Arial"/>
              </a:rPr>
              <a:t> et al., 1997; </a:t>
            </a:r>
            <a:r>
              <a:rPr lang="en-US" sz="3200" dirty="0" err="1">
                <a:solidFill>
                  <a:srgbClr val="000000"/>
                </a:solidFill>
                <a:latin typeface="Arial"/>
                <a:cs typeface="Arial"/>
              </a:rPr>
              <a:t>Obradovic</a:t>
            </a:r>
            <a:r>
              <a:rPr lang="en-US" sz="3200" dirty="0">
                <a:solidFill>
                  <a:srgbClr val="000000"/>
                </a:solidFill>
                <a:latin typeface="Arial"/>
                <a:cs typeface="Arial"/>
              </a:rPr>
              <a:t> et al., 2009; </a:t>
            </a:r>
            <a:r>
              <a:rPr lang="en-US" sz="3200" dirty="0" err="1">
                <a:solidFill>
                  <a:srgbClr val="000000"/>
                </a:solidFill>
                <a:latin typeface="Arial"/>
                <a:cs typeface="Arial"/>
              </a:rPr>
              <a:t>Pribesh</a:t>
            </a:r>
            <a:r>
              <a:rPr lang="en-US" sz="3200" dirty="0">
                <a:solidFill>
                  <a:srgbClr val="000000"/>
                </a:solidFill>
                <a:latin typeface="Arial"/>
                <a:cs typeface="Arial"/>
              </a:rPr>
              <a:t> &amp; Downey, 1999; </a:t>
            </a:r>
            <a:r>
              <a:rPr lang="en-US" sz="3200" dirty="0" err="1">
                <a:solidFill>
                  <a:srgbClr val="000000"/>
                </a:solidFill>
                <a:latin typeface="Arial"/>
                <a:cs typeface="Arial"/>
              </a:rPr>
              <a:t>Voight</a:t>
            </a:r>
            <a:r>
              <a:rPr lang="en-US" sz="3200" dirty="0">
                <a:solidFill>
                  <a:srgbClr val="000000"/>
                </a:solidFill>
                <a:latin typeface="Arial"/>
                <a:cs typeface="Arial"/>
              </a:rPr>
              <a:t> et al., 2012</a:t>
            </a:r>
            <a:r>
              <a:rPr lang="en-US" sz="3200" dirty="0" smtClean="0">
                <a:solidFill>
                  <a:srgbClr val="000000"/>
                </a:solidFill>
                <a:latin typeface="Arial"/>
                <a:cs typeface="Arial"/>
              </a:rPr>
              <a:t>)</a:t>
            </a:r>
          </a:p>
          <a:p>
            <a:pPr marL="457200" lvl="0" indent="-457200">
              <a:buFont typeface="Wingdings" charset="2"/>
              <a:buChar char="v"/>
            </a:pPr>
            <a:endParaRPr lang="en-US" sz="3200" dirty="0">
              <a:solidFill>
                <a:srgbClr val="000000"/>
              </a:solidFill>
              <a:latin typeface="Arial"/>
              <a:cs typeface="Arial"/>
            </a:endParaRPr>
          </a:p>
          <a:p>
            <a:pPr marL="457200" lvl="0" indent="-457200">
              <a:buFont typeface="Wingdings" charset="2"/>
              <a:buChar char="v"/>
            </a:pPr>
            <a:r>
              <a:rPr lang="en-US" sz="3200" dirty="0" smtClean="0">
                <a:solidFill>
                  <a:srgbClr val="000000"/>
                </a:solidFill>
                <a:latin typeface="Arial"/>
                <a:cs typeface="Arial"/>
              </a:rPr>
              <a:t>In addition, children </a:t>
            </a:r>
            <a:r>
              <a:rPr lang="en-US" sz="3200" dirty="0">
                <a:solidFill>
                  <a:srgbClr val="000000"/>
                </a:solidFill>
                <a:latin typeface="Arial"/>
                <a:cs typeface="Arial"/>
              </a:rPr>
              <a:t>living in single-parent families </a:t>
            </a:r>
            <a:r>
              <a:rPr lang="en-US" sz="3200" dirty="0" smtClean="0">
                <a:solidFill>
                  <a:srgbClr val="000000"/>
                </a:solidFill>
                <a:latin typeface="Arial"/>
                <a:cs typeface="Arial"/>
              </a:rPr>
              <a:t>are more likely to have </a:t>
            </a:r>
            <a:r>
              <a:rPr lang="en-US" sz="3200" dirty="0">
                <a:solidFill>
                  <a:srgbClr val="000000"/>
                </a:solidFill>
                <a:latin typeface="Arial"/>
                <a:cs typeface="Arial"/>
              </a:rPr>
              <a:t>lower self-regulation than children living in married parent families </a:t>
            </a:r>
            <a:endParaRPr lang="en-US" sz="3200" dirty="0" smtClean="0">
              <a:solidFill>
                <a:srgbClr val="000000"/>
              </a:solidFill>
              <a:latin typeface="Arial"/>
              <a:cs typeface="Arial"/>
            </a:endParaRPr>
          </a:p>
        </p:txBody>
      </p:sp>
      <p:sp>
        <p:nvSpPr>
          <p:cNvPr id="11" name="Rectangle 10"/>
          <p:cNvSpPr/>
          <p:nvPr/>
        </p:nvSpPr>
        <p:spPr>
          <a:xfrm>
            <a:off x="12039600" y="6248400"/>
            <a:ext cx="10287000" cy="13411200"/>
          </a:xfrm>
          <a:prstGeom prst="rect">
            <a:avLst/>
          </a:prstGeom>
          <a:solidFill>
            <a:srgbClr val="B6AFA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457200" indent="-457200">
              <a:lnSpc>
                <a:spcPct val="120000"/>
              </a:lnSpc>
              <a:spcBef>
                <a:spcPts val="1200"/>
              </a:spcBef>
              <a:buFont typeface="Wingdings" pitchFamily="2" charset="2"/>
              <a:buChar char="v"/>
            </a:pPr>
            <a:endParaRPr lang="en-US" sz="2000" dirty="0">
              <a:solidFill>
                <a:schemeClr val="bg2"/>
              </a:solidFill>
              <a:latin typeface="Arial" pitchFamily="34" charset="0"/>
              <a:cs typeface="Arial" pitchFamily="34" charset="0"/>
            </a:endParaRPr>
          </a:p>
        </p:txBody>
      </p:sp>
      <p:sp>
        <p:nvSpPr>
          <p:cNvPr id="14" name="Rectangle 13"/>
          <p:cNvSpPr/>
          <p:nvPr/>
        </p:nvSpPr>
        <p:spPr>
          <a:xfrm>
            <a:off x="33375600" y="6324600"/>
            <a:ext cx="9448800" cy="21412200"/>
          </a:xfrm>
          <a:prstGeom prst="rect">
            <a:avLst/>
          </a:prstGeom>
          <a:solidFill>
            <a:srgbClr val="B6AFA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21" name="TextBox 20"/>
          <p:cNvSpPr txBox="1"/>
          <p:nvPr/>
        </p:nvSpPr>
        <p:spPr>
          <a:xfrm>
            <a:off x="33375600" y="6172200"/>
            <a:ext cx="9982200" cy="923330"/>
          </a:xfrm>
          <a:prstGeom prst="rect">
            <a:avLst/>
          </a:prstGeom>
          <a:noFill/>
        </p:spPr>
        <p:txBody>
          <a:bodyPr>
            <a:spAutoFit/>
          </a:bodyPr>
          <a:lstStyle/>
          <a:p>
            <a:pPr algn="ctr"/>
            <a:r>
              <a:rPr lang="en-US" sz="5400" dirty="0">
                <a:solidFill>
                  <a:srgbClr val="8B4518"/>
                </a:solidFill>
                <a:latin typeface="Arial" pitchFamily="34" charset="0"/>
                <a:cs typeface="Arial" pitchFamily="34" charset="0"/>
              </a:rPr>
              <a:t>Summary/Conclusion</a:t>
            </a:r>
          </a:p>
        </p:txBody>
      </p:sp>
      <p:sp>
        <p:nvSpPr>
          <p:cNvPr id="7" name="TextBox 6"/>
          <p:cNvSpPr txBox="1"/>
          <p:nvPr/>
        </p:nvSpPr>
        <p:spPr>
          <a:xfrm>
            <a:off x="12573000" y="6324600"/>
            <a:ext cx="9448800" cy="6971139"/>
          </a:xfrm>
          <a:prstGeom prst="rect">
            <a:avLst/>
          </a:prstGeom>
          <a:noFill/>
        </p:spPr>
        <p:txBody>
          <a:bodyPr wrap="square" rtlCol="0">
            <a:spAutoFit/>
          </a:bodyPr>
          <a:lstStyle/>
          <a:p>
            <a:r>
              <a:rPr lang="en-US" sz="5400" dirty="0">
                <a:solidFill>
                  <a:srgbClr val="8B4518"/>
                </a:solidFill>
                <a:latin typeface="Arial" pitchFamily="34" charset="0"/>
                <a:cs typeface="Arial" pitchFamily="34" charset="0"/>
              </a:rPr>
              <a:t>Study Design/Methods </a:t>
            </a:r>
            <a:r>
              <a:rPr lang="en-US" sz="5400" dirty="0" smtClean="0">
                <a:solidFill>
                  <a:srgbClr val="8B4518"/>
                </a:solidFill>
                <a:latin typeface="Arial" pitchFamily="34" charset="0"/>
                <a:cs typeface="Arial" pitchFamily="34" charset="0"/>
              </a:rPr>
              <a:t>Used</a:t>
            </a:r>
          </a:p>
          <a:p>
            <a:pPr marL="457200" indent="-457200">
              <a:buFont typeface="Wingdings" charset="2"/>
              <a:buChar char="v"/>
            </a:pPr>
            <a:r>
              <a:rPr lang="en-US" sz="3200" dirty="0" smtClean="0">
                <a:solidFill>
                  <a:schemeClr val="bg2"/>
                </a:solidFill>
                <a:latin typeface="Arial" pitchFamily="34" charset="0"/>
                <a:cs typeface="Arial" pitchFamily="34" charset="0"/>
              </a:rPr>
              <a:t>My </a:t>
            </a:r>
            <a:r>
              <a:rPr lang="en-US" sz="3200" dirty="0">
                <a:solidFill>
                  <a:schemeClr val="bg2"/>
                </a:solidFill>
                <a:latin typeface="Arial" pitchFamily="34" charset="0"/>
                <a:cs typeface="Arial" pitchFamily="34" charset="0"/>
              </a:rPr>
              <a:t>URAP project was part of Dr. McClelland’s </a:t>
            </a:r>
            <a:r>
              <a:rPr lang="en-US" sz="3200" i="1" dirty="0">
                <a:solidFill>
                  <a:schemeClr val="bg2"/>
                </a:solidFill>
                <a:latin typeface="Arial" pitchFamily="34" charset="0"/>
                <a:cs typeface="Arial" pitchFamily="34" charset="0"/>
              </a:rPr>
              <a:t>Touch Your Toes! Kindergarten Readiness Study</a:t>
            </a:r>
            <a:r>
              <a:rPr lang="en-US" sz="3200" dirty="0">
                <a:solidFill>
                  <a:schemeClr val="bg2"/>
                </a:solidFill>
                <a:latin typeface="Arial" pitchFamily="34" charset="0"/>
                <a:cs typeface="Arial" pitchFamily="34" charset="0"/>
              </a:rPr>
              <a:t>.  Dr. McClelland’s study </a:t>
            </a:r>
            <a:r>
              <a:rPr lang="en-US" sz="3200" dirty="0" smtClean="0">
                <a:solidFill>
                  <a:schemeClr val="bg2"/>
                </a:solidFill>
                <a:latin typeface="Arial" pitchFamily="34" charset="0"/>
                <a:cs typeface="Arial" pitchFamily="34" charset="0"/>
              </a:rPr>
              <a:t>examines the </a:t>
            </a:r>
            <a:r>
              <a:rPr lang="en-US" sz="3200" dirty="0">
                <a:solidFill>
                  <a:schemeClr val="bg2"/>
                </a:solidFill>
                <a:latin typeface="Arial" pitchFamily="34" charset="0"/>
                <a:cs typeface="Arial" pitchFamily="34" charset="0"/>
              </a:rPr>
              <a:t>reliability and validity of the HTKS assessment as a tool for determining self-regulation and Kindergarten </a:t>
            </a:r>
            <a:r>
              <a:rPr lang="en-US" sz="3200" dirty="0" smtClean="0">
                <a:solidFill>
                  <a:schemeClr val="bg2"/>
                </a:solidFill>
                <a:latin typeface="Arial" pitchFamily="34" charset="0"/>
                <a:cs typeface="Arial" pitchFamily="34" charset="0"/>
              </a:rPr>
              <a:t>readiness in young children.</a:t>
            </a:r>
          </a:p>
          <a:p>
            <a:pPr marL="457200" indent="-457200">
              <a:buFont typeface="Wingdings" charset="2"/>
              <a:buChar char="v"/>
            </a:pPr>
            <a:endParaRPr lang="en-US" sz="3200" dirty="0">
              <a:solidFill>
                <a:schemeClr val="bg2"/>
              </a:solidFill>
              <a:latin typeface="Arial" pitchFamily="34" charset="0"/>
              <a:cs typeface="Arial" pitchFamily="34" charset="0"/>
            </a:endParaRPr>
          </a:p>
          <a:p>
            <a:pPr marL="457200" indent="-457200">
              <a:buFont typeface="Wingdings" charset="2"/>
              <a:buChar char="v"/>
            </a:pPr>
            <a:r>
              <a:rPr lang="en-US" sz="3200" dirty="0" smtClean="0">
                <a:solidFill>
                  <a:schemeClr val="bg2"/>
                </a:solidFill>
                <a:latin typeface="Arial" pitchFamily="34" charset="0"/>
                <a:cs typeface="Arial" pitchFamily="34" charset="0"/>
              </a:rPr>
              <a:t>For this project, we analyzed the data collected on 131 children in the fall of the kindergarten year.  </a:t>
            </a:r>
            <a:endParaRPr lang="en-US" sz="3200" b="1" dirty="0">
              <a:solidFill>
                <a:schemeClr val="bg2"/>
              </a:solidFill>
              <a:latin typeface="Arial" pitchFamily="34" charset="0"/>
              <a:cs typeface="Arial" pitchFamily="34" charset="0"/>
            </a:endParaRPr>
          </a:p>
          <a:p>
            <a:endParaRPr lang="en-US" sz="5400" dirty="0">
              <a:solidFill>
                <a:srgbClr val="8B4518"/>
              </a:solidFill>
              <a:latin typeface="Arial" pitchFamily="34" charset="0"/>
              <a:cs typeface="Arial" pitchFamily="34" charset="0"/>
            </a:endParaRPr>
          </a:p>
          <a:p>
            <a:endParaRPr lang="en-US" dirty="0"/>
          </a:p>
        </p:txBody>
      </p:sp>
      <p:sp>
        <p:nvSpPr>
          <p:cNvPr id="8" name="TextBox 7"/>
          <p:cNvSpPr txBox="1"/>
          <p:nvPr/>
        </p:nvSpPr>
        <p:spPr>
          <a:xfrm>
            <a:off x="13106400" y="12192000"/>
            <a:ext cx="7703446" cy="1215718"/>
          </a:xfrm>
          <a:prstGeom prst="rect">
            <a:avLst/>
          </a:prstGeom>
          <a:noFill/>
        </p:spPr>
        <p:txBody>
          <a:bodyPr wrap="square" rtlCol="0">
            <a:spAutoFit/>
          </a:bodyPr>
          <a:lstStyle/>
          <a:p>
            <a:pPr algn="ctr"/>
            <a:r>
              <a:rPr lang="en-US" sz="5400" dirty="0">
                <a:solidFill>
                  <a:srgbClr val="8B4518"/>
                </a:solidFill>
                <a:latin typeface="Arial" pitchFamily="34" charset="0"/>
                <a:cs typeface="Arial" pitchFamily="34" charset="0"/>
              </a:rPr>
              <a:t>Goals of the Study</a:t>
            </a:r>
          </a:p>
          <a:p>
            <a:endParaRPr lang="en-US" dirty="0"/>
          </a:p>
        </p:txBody>
      </p:sp>
      <p:sp>
        <p:nvSpPr>
          <p:cNvPr id="12" name="TextBox 11"/>
          <p:cNvSpPr txBox="1"/>
          <p:nvPr/>
        </p:nvSpPr>
        <p:spPr>
          <a:xfrm>
            <a:off x="24460200" y="6248400"/>
            <a:ext cx="6164822" cy="923330"/>
          </a:xfrm>
          <a:prstGeom prst="rect">
            <a:avLst/>
          </a:prstGeom>
          <a:noFill/>
        </p:spPr>
        <p:txBody>
          <a:bodyPr wrap="square" rtlCol="0">
            <a:spAutoFit/>
          </a:bodyPr>
          <a:lstStyle/>
          <a:p>
            <a:pPr algn="ctr"/>
            <a:r>
              <a:rPr lang="en-US" sz="5400" dirty="0">
                <a:solidFill>
                  <a:srgbClr val="8B4518"/>
                </a:solidFill>
                <a:latin typeface="Arial" pitchFamily="34" charset="0"/>
                <a:cs typeface="Arial" pitchFamily="34" charset="0"/>
              </a:rPr>
              <a:t>Results</a:t>
            </a:r>
          </a:p>
        </p:txBody>
      </p:sp>
      <p:sp>
        <p:nvSpPr>
          <p:cNvPr id="15" name="TextBox 14"/>
          <p:cNvSpPr txBox="1"/>
          <p:nvPr/>
        </p:nvSpPr>
        <p:spPr>
          <a:xfrm>
            <a:off x="1447800" y="27813000"/>
            <a:ext cx="26670000" cy="3939541"/>
          </a:xfrm>
          <a:prstGeom prst="rect">
            <a:avLst/>
          </a:prstGeom>
          <a:noFill/>
        </p:spPr>
        <p:txBody>
          <a:bodyPr wrap="square" rtlCol="0">
            <a:spAutoFit/>
          </a:bodyPr>
          <a:lstStyle/>
          <a:p>
            <a:r>
              <a:rPr lang="en-US" sz="5400" dirty="0" smtClean="0">
                <a:solidFill>
                  <a:srgbClr val="8B4518"/>
                </a:solidFill>
                <a:latin typeface="Arial"/>
                <a:cs typeface="Arial"/>
              </a:rPr>
              <a:t>Acknowledgements</a:t>
            </a:r>
            <a:endParaRPr lang="en-US" sz="5400" dirty="0" smtClean="0">
              <a:latin typeface="Arial"/>
              <a:cs typeface="Arial"/>
            </a:endParaRPr>
          </a:p>
          <a:p>
            <a:pPr>
              <a:buFont typeface="Wingdings" pitchFamily="2" charset="2"/>
              <a:buChar char="v"/>
            </a:pPr>
            <a:r>
              <a:rPr lang="en-US" sz="2800" dirty="0" smtClean="0">
                <a:solidFill>
                  <a:schemeClr val="bg2">
                    <a:lumMod val="95000"/>
                    <a:lumOff val="5000"/>
                  </a:schemeClr>
                </a:solidFill>
                <a:latin typeface="Arial" pitchFamily="34" charset="0"/>
                <a:cs typeface="Arial" pitchFamily="34" charset="0"/>
              </a:rPr>
              <a:t>I would </a:t>
            </a:r>
            <a:r>
              <a:rPr lang="en-US" sz="2800" dirty="0">
                <a:solidFill>
                  <a:schemeClr val="bg2">
                    <a:lumMod val="95000"/>
                    <a:lumOff val="5000"/>
                  </a:schemeClr>
                </a:solidFill>
                <a:latin typeface="Arial" pitchFamily="34" charset="0"/>
                <a:cs typeface="Arial" pitchFamily="34" charset="0"/>
              </a:rPr>
              <a:t>like to thank the College of Public Health &amp; Human Sciences and the Undergraduate Research Award Program for support and funding for this study</a:t>
            </a:r>
            <a:r>
              <a:rPr lang="en-US" sz="2800" dirty="0" smtClean="0">
                <a:solidFill>
                  <a:schemeClr val="bg2">
                    <a:lumMod val="95000"/>
                    <a:lumOff val="5000"/>
                  </a:schemeClr>
                </a:solidFill>
                <a:latin typeface="Arial" pitchFamily="34" charset="0"/>
                <a:cs typeface="Arial" pitchFamily="34" charset="0"/>
              </a:rPr>
              <a:t>.</a:t>
            </a:r>
          </a:p>
          <a:p>
            <a:pPr>
              <a:buFont typeface="Wingdings" pitchFamily="2" charset="2"/>
              <a:buChar char="v"/>
            </a:pPr>
            <a:endParaRPr lang="en-US" sz="2800" dirty="0">
              <a:solidFill>
                <a:schemeClr val="bg2">
                  <a:lumMod val="95000"/>
                  <a:lumOff val="5000"/>
                </a:schemeClr>
              </a:solidFill>
              <a:latin typeface="Arial" pitchFamily="34" charset="0"/>
              <a:cs typeface="Arial" pitchFamily="34" charset="0"/>
            </a:endParaRPr>
          </a:p>
          <a:p>
            <a:pPr>
              <a:buFont typeface="Wingdings" pitchFamily="2" charset="2"/>
              <a:buChar char="v"/>
            </a:pPr>
            <a:r>
              <a:rPr lang="en-US" sz="2800" dirty="0">
                <a:solidFill>
                  <a:schemeClr val="bg2">
                    <a:lumMod val="95000"/>
                    <a:lumOff val="5000"/>
                  </a:schemeClr>
                </a:solidFill>
                <a:latin typeface="Arial" pitchFamily="34" charset="0"/>
                <a:cs typeface="Arial" pitchFamily="34" charset="0"/>
              </a:rPr>
              <a:t>I would like to thank </a:t>
            </a:r>
            <a:r>
              <a:rPr lang="en-US" sz="2800" dirty="0" smtClean="0">
                <a:solidFill>
                  <a:schemeClr val="bg2">
                    <a:lumMod val="95000"/>
                    <a:lumOff val="5000"/>
                  </a:schemeClr>
                </a:solidFill>
                <a:latin typeface="Arial" pitchFamily="34" charset="0"/>
                <a:cs typeface="Arial" pitchFamily="34" charset="0"/>
              </a:rPr>
              <a:t>Dr</a:t>
            </a:r>
            <a:r>
              <a:rPr lang="en-US" sz="2800" dirty="0">
                <a:solidFill>
                  <a:schemeClr val="bg2">
                    <a:lumMod val="95000"/>
                    <a:lumOff val="5000"/>
                  </a:schemeClr>
                </a:solidFill>
                <a:latin typeface="Arial" pitchFamily="34" charset="0"/>
                <a:cs typeface="Arial" pitchFamily="34" charset="0"/>
              </a:rPr>
              <a:t>. Megan McClelland </a:t>
            </a:r>
            <a:r>
              <a:rPr lang="en-US" sz="2800" dirty="0" smtClean="0">
                <a:solidFill>
                  <a:schemeClr val="bg2">
                    <a:lumMod val="95000"/>
                    <a:lumOff val="5000"/>
                  </a:schemeClr>
                </a:solidFill>
                <a:latin typeface="Arial" pitchFamily="34" charset="0"/>
                <a:cs typeface="Arial" pitchFamily="34" charset="0"/>
              </a:rPr>
              <a:t>and Alexis Tracy for </a:t>
            </a:r>
            <a:r>
              <a:rPr lang="en-US" sz="2800" dirty="0">
                <a:solidFill>
                  <a:schemeClr val="bg2">
                    <a:lumMod val="95000"/>
                    <a:lumOff val="5000"/>
                  </a:schemeClr>
                </a:solidFill>
                <a:latin typeface="Arial" pitchFamily="34" charset="0"/>
                <a:cs typeface="Arial" pitchFamily="34" charset="0"/>
              </a:rPr>
              <a:t>their advice, support, and guidance throughout this research experience</a:t>
            </a:r>
            <a:r>
              <a:rPr lang="en-US" sz="2800" dirty="0" smtClean="0">
                <a:solidFill>
                  <a:schemeClr val="bg2">
                    <a:lumMod val="95000"/>
                    <a:lumOff val="5000"/>
                  </a:schemeClr>
                </a:solidFill>
                <a:latin typeface="Arial" pitchFamily="34" charset="0"/>
                <a:cs typeface="Arial" pitchFamily="34" charset="0"/>
              </a:rPr>
              <a:t>.</a:t>
            </a:r>
          </a:p>
          <a:p>
            <a:pPr>
              <a:buFont typeface="Wingdings" pitchFamily="2" charset="2"/>
              <a:buChar char="v"/>
            </a:pPr>
            <a:endParaRPr lang="en-US" sz="2800" dirty="0">
              <a:solidFill>
                <a:schemeClr val="bg2">
                  <a:lumMod val="95000"/>
                  <a:lumOff val="5000"/>
                </a:schemeClr>
              </a:solidFill>
              <a:latin typeface="Arial" pitchFamily="34" charset="0"/>
              <a:cs typeface="Arial" pitchFamily="34" charset="0"/>
            </a:endParaRPr>
          </a:p>
          <a:p>
            <a:pPr>
              <a:buFont typeface="Wingdings" pitchFamily="2" charset="2"/>
              <a:buChar char="v"/>
            </a:pPr>
            <a:r>
              <a:rPr lang="en-US" sz="2800" dirty="0">
                <a:solidFill>
                  <a:schemeClr val="bg2">
                    <a:lumMod val="95000"/>
                    <a:lumOff val="5000"/>
                  </a:schemeClr>
                </a:solidFill>
                <a:latin typeface="Arial" pitchFamily="34" charset="0"/>
                <a:cs typeface="Arial" pitchFamily="34" charset="0"/>
              </a:rPr>
              <a:t>I would also like to thank the team of research assistants who have volunteered their time and contributed to the Touch your Toes! Kindergarten Readiness Study</a:t>
            </a:r>
            <a:r>
              <a:rPr lang="en-US" sz="2800" dirty="0" smtClean="0">
                <a:solidFill>
                  <a:schemeClr val="bg2">
                    <a:lumMod val="95000"/>
                    <a:lumOff val="5000"/>
                  </a:schemeClr>
                </a:solidFill>
                <a:latin typeface="Arial" pitchFamily="34" charset="0"/>
                <a:cs typeface="Arial" pitchFamily="34" charset="0"/>
              </a:rPr>
              <a:t>.</a:t>
            </a:r>
          </a:p>
          <a:p>
            <a:endParaRPr lang="en-US" sz="2800" dirty="0">
              <a:solidFill>
                <a:schemeClr val="bg2">
                  <a:lumMod val="95000"/>
                  <a:lumOff val="5000"/>
                </a:schemeClr>
              </a:solidFill>
              <a:latin typeface="Arial" pitchFamily="34" charset="0"/>
              <a:cs typeface="Arial" pitchFamily="34" charset="0"/>
            </a:endParaRPr>
          </a:p>
          <a:p>
            <a:pPr>
              <a:buFont typeface="Wingdings" pitchFamily="2" charset="2"/>
              <a:buChar char="v"/>
            </a:pPr>
            <a:r>
              <a:rPr lang="en-US" sz="2800" dirty="0">
                <a:solidFill>
                  <a:schemeClr val="bg2">
                    <a:lumMod val="95000"/>
                    <a:lumOff val="5000"/>
                  </a:schemeClr>
                </a:solidFill>
                <a:latin typeface="Arial" pitchFamily="34" charset="0"/>
                <a:cs typeface="Arial" pitchFamily="34" charset="0"/>
              </a:rPr>
              <a:t>Thank you to the teachers, parents and children who are involved and have been part of the </a:t>
            </a:r>
            <a:r>
              <a:rPr lang="en-US" sz="2800" dirty="0" smtClean="0">
                <a:solidFill>
                  <a:schemeClr val="bg2">
                    <a:lumMod val="95000"/>
                    <a:lumOff val="5000"/>
                  </a:schemeClr>
                </a:solidFill>
                <a:latin typeface="Arial" pitchFamily="34" charset="0"/>
                <a:cs typeface="Arial" pitchFamily="34" charset="0"/>
              </a:rPr>
              <a:t>study. </a:t>
            </a:r>
            <a:endParaRPr lang="en-US" sz="2800" dirty="0">
              <a:latin typeface="Arial"/>
              <a:cs typeface="Arial"/>
            </a:endParaRPr>
          </a:p>
        </p:txBody>
      </p:sp>
      <p:sp>
        <p:nvSpPr>
          <p:cNvPr id="16" name="TextBox 15"/>
          <p:cNvSpPr txBox="1"/>
          <p:nvPr/>
        </p:nvSpPr>
        <p:spPr>
          <a:xfrm>
            <a:off x="34137600" y="17068800"/>
            <a:ext cx="8229600" cy="10618293"/>
          </a:xfrm>
          <a:prstGeom prst="rect">
            <a:avLst/>
          </a:prstGeom>
          <a:noFill/>
        </p:spPr>
        <p:txBody>
          <a:bodyPr wrap="square" rtlCol="0">
            <a:spAutoFit/>
          </a:bodyPr>
          <a:lstStyle/>
          <a:p>
            <a:pPr algn="ctr"/>
            <a:endParaRPr lang="en-US" sz="5400" dirty="0" smtClean="0">
              <a:solidFill>
                <a:srgbClr val="8B4518"/>
              </a:solidFill>
              <a:latin typeface="Arial"/>
              <a:cs typeface="Arial"/>
            </a:endParaRPr>
          </a:p>
          <a:p>
            <a:pPr algn="ctr"/>
            <a:r>
              <a:rPr lang="en-US" sz="5400" dirty="0" smtClean="0">
                <a:solidFill>
                  <a:srgbClr val="8B4518"/>
                </a:solidFill>
                <a:latin typeface="Arial"/>
                <a:cs typeface="Arial"/>
              </a:rPr>
              <a:t>References</a:t>
            </a:r>
            <a:endParaRPr lang="en-US" sz="5400" dirty="0">
              <a:solidFill>
                <a:schemeClr val="tx1">
                  <a:lumMod val="50000"/>
                </a:schemeClr>
              </a:solidFill>
              <a:latin typeface="Arial"/>
              <a:cs typeface="Arial"/>
            </a:endParaRPr>
          </a:p>
          <a:p>
            <a:pPr marL="514350" indent="-514350">
              <a:buFont typeface="+mj-lt"/>
              <a:buAutoNum type="arabicPeriod"/>
            </a:pPr>
            <a:r>
              <a:rPr lang="en-US" sz="3200" dirty="0">
                <a:solidFill>
                  <a:srgbClr val="000000"/>
                </a:solidFill>
                <a:latin typeface="Arial"/>
                <a:cs typeface="Arial"/>
              </a:rPr>
              <a:t>Schmitt, S. A., Finders, J. K., McClelland, M.M. (2014</a:t>
            </a:r>
            <a:r>
              <a:rPr lang="en-US" sz="3200" dirty="0" smtClean="0">
                <a:solidFill>
                  <a:srgbClr val="000000"/>
                </a:solidFill>
                <a:latin typeface="Arial"/>
                <a:cs typeface="Arial"/>
              </a:rPr>
              <a:t>). </a:t>
            </a:r>
            <a:r>
              <a:rPr lang="en-US" sz="3200" dirty="0">
                <a:solidFill>
                  <a:srgbClr val="000000"/>
                </a:solidFill>
                <a:latin typeface="Arial"/>
                <a:cs typeface="Arial"/>
              </a:rPr>
              <a:t>Residential Mobility, Inhibitory Control, and Academic Achievement in Preschool </a:t>
            </a:r>
            <a:r>
              <a:rPr lang="en-US" sz="3200" i="1" dirty="0">
                <a:solidFill>
                  <a:srgbClr val="000000"/>
                </a:solidFill>
                <a:latin typeface="Arial"/>
                <a:cs typeface="Arial"/>
              </a:rPr>
              <a:t>Early Education and Development</a:t>
            </a:r>
            <a:r>
              <a:rPr lang="en-US" sz="3200" dirty="0">
                <a:solidFill>
                  <a:srgbClr val="000000"/>
                </a:solidFill>
                <a:latin typeface="Arial"/>
                <a:cs typeface="Arial"/>
              </a:rPr>
              <a:t>, 1-</a:t>
            </a:r>
            <a:r>
              <a:rPr lang="en-US" sz="3200" dirty="0" smtClean="0">
                <a:solidFill>
                  <a:srgbClr val="000000"/>
                </a:solidFill>
                <a:latin typeface="Arial"/>
                <a:cs typeface="Arial"/>
              </a:rPr>
              <a:t>21</a:t>
            </a:r>
          </a:p>
          <a:p>
            <a:pPr marL="514350" indent="-514350">
              <a:buFont typeface="+mj-lt"/>
              <a:buAutoNum type="arabicPeriod"/>
            </a:pPr>
            <a:endParaRPr lang="en-US" sz="3200" dirty="0" smtClean="0">
              <a:solidFill>
                <a:srgbClr val="000000"/>
              </a:solidFill>
              <a:latin typeface="Arial"/>
              <a:cs typeface="Arial"/>
            </a:endParaRPr>
          </a:p>
          <a:p>
            <a:pPr marL="514350" indent="-514350">
              <a:buFont typeface="+mj-lt"/>
              <a:buAutoNum type="arabicPeriod"/>
            </a:pPr>
            <a:r>
              <a:rPr lang="en-US" sz="3200" dirty="0" smtClean="0">
                <a:solidFill>
                  <a:srgbClr val="000000"/>
                </a:solidFill>
                <a:latin typeface="Arial"/>
                <a:cs typeface="Arial"/>
              </a:rPr>
              <a:t>Blair</a:t>
            </a:r>
            <a:r>
              <a:rPr lang="en-US" sz="3200" dirty="0">
                <a:solidFill>
                  <a:srgbClr val="000000"/>
                </a:solidFill>
                <a:latin typeface="Arial"/>
                <a:cs typeface="Arial"/>
              </a:rPr>
              <a:t>, C. &amp; Raver, C.C. (2012). Child Development in the Context of Adversity, </a:t>
            </a:r>
            <a:r>
              <a:rPr lang="en-US" sz="3200" i="1" dirty="0">
                <a:solidFill>
                  <a:srgbClr val="000000"/>
                </a:solidFill>
                <a:latin typeface="Arial"/>
                <a:cs typeface="Arial"/>
              </a:rPr>
              <a:t>American Psychologist</a:t>
            </a:r>
            <a:r>
              <a:rPr lang="en-US" sz="3200" dirty="0">
                <a:solidFill>
                  <a:srgbClr val="000000"/>
                </a:solidFill>
                <a:latin typeface="Arial"/>
                <a:cs typeface="Arial"/>
              </a:rPr>
              <a:t>, </a:t>
            </a:r>
            <a:r>
              <a:rPr lang="en-US" sz="3200" dirty="0" smtClean="0">
                <a:solidFill>
                  <a:srgbClr val="000000"/>
                </a:solidFill>
                <a:latin typeface="Arial"/>
                <a:cs typeface="Arial"/>
              </a:rPr>
              <a:t>309</a:t>
            </a:r>
            <a:r>
              <a:rPr lang="en-US" sz="3200" smtClean="0">
                <a:solidFill>
                  <a:srgbClr val="000000"/>
                </a:solidFill>
                <a:latin typeface="Arial"/>
                <a:cs typeface="Arial"/>
              </a:rPr>
              <a:t>-318</a:t>
            </a:r>
            <a:r>
              <a:rPr lang="en-US" sz="3200" dirty="0">
                <a:solidFill>
                  <a:srgbClr val="000000"/>
                </a:solidFill>
                <a:latin typeface="Arial"/>
                <a:cs typeface="Arial"/>
              </a:rPr>
              <a:t> </a:t>
            </a:r>
            <a:endParaRPr lang="en-US" sz="3200" dirty="0" smtClean="0">
              <a:solidFill>
                <a:srgbClr val="000000"/>
              </a:solidFill>
              <a:latin typeface="Arial"/>
              <a:cs typeface="Arial"/>
            </a:endParaRPr>
          </a:p>
          <a:p>
            <a:pPr marL="514350" indent="-514350">
              <a:buFont typeface="+mj-lt"/>
              <a:buAutoNum type="arabicPeriod"/>
            </a:pPr>
            <a:endParaRPr lang="en-US" sz="3200" dirty="0" smtClean="0">
              <a:solidFill>
                <a:srgbClr val="000000"/>
              </a:solidFill>
              <a:latin typeface="Arial"/>
              <a:cs typeface="Arial"/>
            </a:endParaRPr>
          </a:p>
          <a:p>
            <a:pPr marL="514350" indent="-514350">
              <a:buFont typeface="+mj-lt"/>
              <a:buAutoNum type="arabicPeriod"/>
            </a:pPr>
            <a:r>
              <a:rPr lang="en-US" sz="3200" dirty="0" err="1">
                <a:solidFill>
                  <a:srgbClr val="000000"/>
                </a:solidFill>
                <a:latin typeface="Arial"/>
                <a:cs typeface="Arial"/>
              </a:rPr>
              <a:t>Wanless</a:t>
            </a:r>
            <a:r>
              <a:rPr lang="en-US" sz="3200" dirty="0">
                <a:solidFill>
                  <a:srgbClr val="000000"/>
                </a:solidFill>
                <a:latin typeface="Arial"/>
                <a:cs typeface="Arial"/>
              </a:rPr>
              <a:t>, S.B., McClelland, M.M., </a:t>
            </a:r>
            <a:r>
              <a:rPr lang="en-US" sz="3200" dirty="0" err="1">
                <a:solidFill>
                  <a:srgbClr val="000000"/>
                </a:solidFill>
                <a:latin typeface="Arial"/>
                <a:cs typeface="Arial"/>
              </a:rPr>
              <a:t>Tominey</a:t>
            </a:r>
            <a:r>
              <a:rPr lang="en-US" sz="3200" dirty="0">
                <a:solidFill>
                  <a:srgbClr val="000000"/>
                </a:solidFill>
                <a:latin typeface="Arial"/>
                <a:cs typeface="Arial"/>
              </a:rPr>
              <a:t>, S.L., </a:t>
            </a:r>
            <a:r>
              <a:rPr lang="en-US" sz="3200" dirty="0" err="1">
                <a:solidFill>
                  <a:srgbClr val="000000"/>
                </a:solidFill>
                <a:latin typeface="Arial"/>
                <a:cs typeface="Arial"/>
              </a:rPr>
              <a:t>Acock</a:t>
            </a:r>
            <a:r>
              <a:rPr lang="en-US" sz="3200" dirty="0">
                <a:solidFill>
                  <a:srgbClr val="000000"/>
                </a:solidFill>
                <a:latin typeface="Arial"/>
                <a:cs typeface="Arial"/>
              </a:rPr>
              <a:t>, A.C., (2011). The Influence of Demographic Risk Factors on Children’s Behavioral Regulation in Prekindergarten and Kindergarten </a:t>
            </a:r>
            <a:r>
              <a:rPr lang="en-US" sz="3200" i="1" dirty="0">
                <a:solidFill>
                  <a:srgbClr val="000000"/>
                </a:solidFill>
                <a:latin typeface="Arial"/>
                <a:cs typeface="Arial"/>
              </a:rPr>
              <a:t>Early Education and Development</a:t>
            </a:r>
            <a:r>
              <a:rPr lang="en-US" sz="3200" dirty="0">
                <a:solidFill>
                  <a:srgbClr val="000000"/>
                </a:solidFill>
                <a:latin typeface="Arial"/>
                <a:cs typeface="Arial"/>
              </a:rPr>
              <a:t>, 22(3), 461-488</a:t>
            </a:r>
          </a:p>
          <a:p>
            <a:pPr marL="514350" indent="-514350">
              <a:buFont typeface="+mj-lt"/>
              <a:buAutoNum type="arabicPeriod"/>
            </a:pPr>
            <a:endParaRPr lang="en-US" sz="3200" dirty="0">
              <a:solidFill>
                <a:srgbClr val="000000"/>
              </a:solidFill>
              <a:latin typeface="Arial"/>
              <a:cs typeface="Arial"/>
            </a:endParaRPr>
          </a:p>
        </p:txBody>
      </p:sp>
      <p:sp>
        <p:nvSpPr>
          <p:cNvPr id="17" name="TextBox 16"/>
          <p:cNvSpPr txBox="1"/>
          <p:nvPr/>
        </p:nvSpPr>
        <p:spPr>
          <a:xfrm>
            <a:off x="14687918" y="9387508"/>
            <a:ext cx="184666" cy="384721"/>
          </a:xfrm>
          <a:prstGeom prst="rect">
            <a:avLst/>
          </a:prstGeom>
          <a:noFill/>
        </p:spPr>
        <p:txBody>
          <a:bodyPr wrap="none" rtlCol="0">
            <a:spAutoFit/>
          </a:bodyPr>
          <a:lstStyle/>
          <a:p>
            <a:endParaRPr lang="en-US" dirty="0"/>
          </a:p>
        </p:txBody>
      </p:sp>
      <p:sp>
        <p:nvSpPr>
          <p:cNvPr id="18" name="TextBox 17"/>
          <p:cNvSpPr txBox="1"/>
          <p:nvPr/>
        </p:nvSpPr>
        <p:spPr>
          <a:xfrm>
            <a:off x="-5797863" y="3699782"/>
            <a:ext cx="184666" cy="384721"/>
          </a:xfrm>
          <a:prstGeom prst="rect">
            <a:avLst/>
          </a:prstGeom>
          <a:noFill/>
        </p:spPr>
        <p:txBody>
          <a:bodyPr wrap="none" rtlCol="0">
            <a:spAutoFit/>
          </a:bodyPr>
          <a:lstStyle/>
          <a:p>
            <a:endParaRPr lang="en-US" dirty="0"/>
          </a:p>
        </p:txBody>
      </p:sp>
      <p:sp>
        <p:nvSpPr>
          <p:cNvPr id="19" name="TextBox 18"/>
          <p:cNvSpPr txBox="1"/>
          <p:nvPr/>
        </p:nvSpPr>
        <p:spPr>
          <a:xfrm>
            <a:off x="12649200" y="13030200"/>
            <a:ext cx="9144000" cy="6786472"/>
          </a:xfrm>
          <a:prstGeom prst="rect">
            <a:avLst/>
          </a:prstGeom>
          <a:noFill/>
        </p:spPr>
        <p:txBody>
          <a:bodyPr wrap="square" rtlCol="0">
            <a:spAutoFit/>
          </a:bodyPr>
          <a:lstStyle/>
          <a:p>
            <a:r>
              <a:rPr lang="en-US" sz="3200" dirty="0">
                <a:solidFill>
                  <a:schemeClr val="bg2"/>
                </a:solidFill>
                <a:latin typeface="Arial" pitchFamily="34" charset="0"/>
                <a:cs typeface="Arial" pitchFamily="34" charset="0"/>
              </a:rPr>
              <a:t>The present study examined the following </a:t>
            </a:r>
            <a:r>
              <a:rPr lang="en-US" sz="3200" dirty="0" smtClean="0">
                <a:solidFill>
                  <a:schemeClr val="bg2"/>
                </a:solidFill>
                <a:latin typeface="Arial" pitchFamily="34" charset="0"/>
                <a:cs typeface="Arial" pitchFamily="34" charset="0"/>
              </a:rPr>
              <a:t>research question:</a:t>
            </a:r>
          </a:p>
          <a:p>
            <a:endParaRPr lang="en-US" sz="3200" dirty="0" smtClean="0">
              <a:solidFill>
                <a:schemeClr val="bg2"/>
              </a:solidFill>
              <a:latin typeface="Arial" pitchFamily="34" charset="0"/>
              <a:cs typeface="Arial" pitchFamily="34" charset="0"/>
            </a:endParaRPr>
          </a:p>
          <a:p>
            <a:pPr marL="457200" indent="-457200">
              <a:buFont typeface="Wingdings" charset="2"/>
              <a:buChar char="v"/>
            </a:pPr>
            <a:r>
              <a:rPr lang="en-US" sz="3200" dirty="0" smtClean="0">
                <a:solidFill>
                  <a:srgbClr val="000000"/>
                </a:solidFill>
                <a:latin typeface="Arial"/>
                <a:cs typeface="Arial"/>
              </a:rPr>
              <a:t>Does </a:t>
            </a:r>
            <a:r>
              <a:rPr lang="en-US" sz="3200" dirty="0">
                <a:solidFill>
                  <a:srgbClr val="000000"/>
                </a:solidFill>
                <a:latin typeface="Arial"/>
                <a:cs typeface="Arial"/>
              </a:rPr>
              <a:t>parental marital status and residential mobility significantly relate to children’s academic achievement and self-regulation in the fall of kindergarten? </a:t>
            </a:r>
            <a:endParaRPr lang="en-US" sz="3200" dirty="0" smtClean="0">
              <a:solidFill>
                <a:srgbClr val="000000"/>
              </a:solidFill>
              <a:latin typeface="Arial"/>
              <a:cs typeface="Arial"/>
            </a:endParaRPr>
          </a:p>
          <a:p>
            <a:endParaRPr lang="en-US" sz="3200" dirty="0" smtClean="0">
              <a:solidFill>
                <a:schemeClr val="bg2"/>
              </a:solidFill>
              <a:latin typeface="Arial" pitchFamily="34" charset="0"/>
              <a:cs typeface="Arial" pitchFamily="34" charset="0"/>
            </a:endParaRPr>
          </a:p>
          <a:p>
            <a:pPr marL="457200" indent="-457200">
              <a:buFont typeface="Wingdings" charset="2"/>
              <a:buChar char="v"/>
            </a:pPr>
            <a:r>
              <a:rPr lang="en-US" sz="3200" dirty="0" smtClean="0">
                <a:solidFill>
                  <a:schemeClr val="bg2"/>
                </a:solidFill>
                <a:latin typeface="Arial" pitchFamily="34" charset="0"/>
                <a:cs typeface="Arial" pitchFamily="34" charset="0"/>
              </a:rPr>
              <a:t>I predicted that children who had moved more than three times or who lived in a single-parent household would have more difficulty regulating their behavior and have lower academic achievement </a:t>
            </a:r>
            <a:endParaRPr lang="en-US" sz="3200" dirty="0">
              <a:solidFill>
                <a:schemeClr val="bg2"/>
              </a:solidFill>
              <a:latin typeface="Arial" pitchFamily="34" charset="0"/>
              <a:cs typeface="Arial" pitchFamily="34" charset="0"/>
            </a:endParaRPr>
          </a:p>
          <a:p>
            <a:endParaRPr lang="en-US" dirty="0"/>
          </a:p>
        </p:txBody>
      </p:sp>
      <p:sp>
        <p:nvSpPr>
          <p:cNvPr id="20" name="TextBox 19"/>
          <p:cNvSpPr txBox="1"/>
          <p:nvPr/>
        </p:nvSpPr>
        <p:spPr>
          <a:xfrm>
            <a:off x="33909000" y="7162800"/>
            <a:ext cx="8610600" cy="10433627"/>
          </a:xfrm>
          <a:prstGeom prst="rect">
            <a:avLst/>
          </a:prstGeom>
          <a:noFill/>
        </p:spPr>
        <p:txBody>
          <a:bodyPr wrap="square" rtlCol="0">
            <a:spAutoFit/>
          </a:bodyPr>
          <a:lstStyle/>
          <a:p>
            <a:r>
              <a:rPr lang="en-US" sz="3200" dirty="0" smtClean="0">
                <a:solidFill>
                  <a:srgbClr val="000000"/>
                </a:solidFill>
                <a:latin typeface="Arial"/>
                <a:cs typeface="Arial"/>
              </a:rPr>
              <a:t>Results indicated that relationships </a:t>
            </a:r>
            <a:r>
              <a:rPr lang="en-US" sz="3200" dirty="0">
                <a:solidFill>
                  <a:srgbClr val="000000"/>
                </a:solidFill>
                <a:latin typeface="Arial"/>
                <a:cs typeface="Arial"/>
              </a:rPr>
              <a:t>between parental marital status and residential mobility, and children’s academic achievement and self-regulation in the fall of </a:t>
            </a:r>
            <a:r>
              <a:rPr lang="en-US" sz="3200" dirty="0" smtClean="0">
                <a:solidFill>
                  <a:srgbClr val="000000"/>
                </a:solidFill>
                <a:latin typeface="Arial"/>
                <a:cs typeface="Arial"/>
              </a:rPr>
              <a:t>kindergarten</a:t>
            </a:r>
            <a:r>
              <a:rPr lang="en-US" sz="3200" dirty="0">
                <a:solidFill>
                  <a:srgbClr val="000000"/>
                </a:solidFill>
                <a:latin typeface="Arial"/>
                <a:cs typeface="Arial"/>
              </a:rPr>
              <a:t> </a:t>
            </a:r>
            <a:r>
              <a:rPr lang="en-US" sz="3200" dirty="0" smtClean="0">
                <a:solidFill>
                  <a:srgbClr val="000000"/>
                </a:solidFill>
                <a:latin typeface="Arial"/>
                <a:cs typeface="Arial"/>
              </a:rPr>
              <a:t>were significant. </a:t>
            </a:r>
          </a:p>
          <a:p>
            <a:endParaRPr lang="en-US" sz="3200" dirty="0" smtClean="0">
              <a:solidFill>
                <a:srgbClr val="000000"/>
              </a:solidFill>
              <a:latin typeface="Arial"/>
              <a:cs typeface="Arial"/>
            </a:endParaRPr>
          </a:p>
          <a:p>
            <a:pPr marL="457200" indent="-457200">
              <a:buFont typeface="Wingdings" charset="2"/>
              <a:buChar char="v"/>
            </a:pPr>
            <a:r>
              <a:rPr lang="en-US" sz="3200" dirty="0" smtClean="0">
                <a:solidFill>
                  <a:srgbClr val="000000"/>
                </a:solidFill>
                <a:latin typeface="Arial"/>
                <a:cs typeface="Arial"/>
              </a:rPr>
              <a:t>Using </a:t>
            </a:r>
            <a:r>
              <a:rPr lang="en-US" sz="3200" dirty="0">
                <a:solidFill>
                  <a:srgbClr val="000000"/>
                </a:solidFill>
                <a:latin typeface="Arial"/>
                <a:cs typeface="Arial"/>
              </a:rPr>
              <a:t>a diverse sample of 131 kindergarten children, results indicated that the </a:t>
            </a:r>
            <a:r>
              <a:rPr lang="en-US" sz="3200" i="1" dirty="0" smtClean="0">
                <a:solidFill>
                  <a:srgbClr val="000000"/>
                </a:solidFill>
                <a:latin typeface="Arial"/>
                <a:cs typeface="Arial"/>
              </a:rPr>
              <a:t>moving three or more times </a:t>
            </a:r>
            <a:r>
              <a:rPr lang="en-US" sz="3200" i="1" dirty="0">
                <a:solidFill>
                  <a:srgbClr val="000000"/>
                </a:solidFill>
                <a:latin typeface="Arial"/>
                <a:cs typeface="Arial"/>
              </a:rPr>
              <a:t>was related to lower literacy skills</a:t>
            </a:r>
            <a:r>
              <a:rPr lang="en-US" sz="3200" dirty="0">
                <a:solidFill>
                  <a:srgbClr val="000000"/>
                </a:solidFill>
                <a:latin typeface="Arial"/>
                <a:cs typeface="Arial"/>
              </a:rPr>
              <a:t> at the beginning of </a:t>
            </a:r>
            <a:r>
              <a:rPr lang="en-US" sz="3200" dirty="0" smtClean="0">
                <a:solidFill>
                  <a:srgbClr val="000000"/>
                </a:solidFill>
                <a:latin typeface="Arial"/>
                <a:cs typeface="Arial"/>
              </a:rPr>
              <a:t>kindergarten.</a:t>
            </a:r>
          </a:p>
          <a:p>
            <a:endParaRPr lang="en-US" sz="3200" dirty="0" smtClean="0">
              <a:solidFill>
                <a:srgbClr val="000000"/>
              </a:solidFill>
              <a:latin typeface="Arial"/>
              <a:cs typeface="Arial"/>
            </a:endParaRPr>
          </a:p>
          <a:p>
            <a:pPr marL="457200" indent="-457200">
              <a:buFont typeface="Wingdings" charset="2"/>
              <a:buChar char="v"/>
            </a:pPr>
            <a:r>
              <a:rPr lang="en-US" sz="3200" dirty="0" smtClean="0">
                <a:solidFill>
                  <a:srgbClr val="000000"/>
                </a:solidFill>
                <a:latin typeface="Arial"/>
                <a:cs typeface="Arial"/>
              </a:rPr>
              <a:t>In </a:t>
            </a:r>
            <a:r>
              <a:rPr lang="en-US" sz="3200" dirty="0">
                <a:solidFill>
                  <a:srgbClr val="000000"/>
                </a:solidFill>
                <a:latin typeface="Arial"/>
                <a:cs typeface="Arial"/>
              </a:rPr>
              <a:t>addition, </a:t>
            </a:r>
            <a:r>
              <a:rPr lang="en-US" sz="3200" i="1" dirty="0">
                <a:solidFill>
                  <a:srgbClr val="000000"/>
                </a:solidFill>
                <a:latin typeface="Arial"/>
                <a:cs typeface="Arial"/>
              </a:rPr>
              <a:t>being a single parent was significantly related to lower self-regulation in children.</a:t>
            </a:r>
            <a:r>
              <a:rPr lang="en-US" sz="3200" dirty="0">
                <a:solidFill>
                  <a:srgbClr val="000000"/>
                </a:solidFill>
                <a:latin typeface="Arial"/>
                <a:cs typeface="Arial"/>
              </a:rPr>
              <a:t> </a:t>
            </a:r>
            <a:endParaRPr lang="en-US" sz="3200" dirty="0" smtClean="0">
              <a:solidFill>
                <a:srgbClr val="000000"/>
              </a:solidFill>
              <a:latin typeface="Arial"/>
              <a:cs typeface="Arial"/>
            </a:endParaRPr>
          </a:p>
          <a:p>
            <a:pPr marL="457200" indent="-457200">
              <a:buFont typeface="Wingdings" charset="2"/>
              <a:buChar char="v"/>
            </a:pPr>
            <a:endParaRPr lang="en-US" sz="3200" dirty="0">
              <a:solidFill>
                <a:srgbClr val="000000"/>
              </a:solidFill>
              <a:latin typeface="Arial"/>
              <a:cs typeface="Arial"/>
            </a:endParaRPr>
          </a:p>
          <a:p>
            <a:pPr marL="457200" indent="-457200">
              <a:buFont typeface="Wingdings" charset="2"/>
              <a:buChar char="v"/>
            </a:pPr>
            <a:r>
              <a:rPr lang="en-US" sz="3200" dirty="0" smtClean="0">
                <a:solidFill>
                  <a:srgbClr val="000000"/>
                </a:solidFill>
                <a:latin typeface="Arial"/>
                <a:cs typeface="Arial"/>
              </a:rPr>
              <a:t>Neither </a:t>
            </a:r>
            <a:r>
              <a:rPr lang="en-US" sz="3200" dirty="0">
                <a:solidFill>
                  <a:srgbClr val="000000"/>
                </a:solidFill>
                <a:latin typeface="Arial"/>
                <a:cs typeface="Arial"/>
              </a:rPr>
              <a:t>family moves nor being a single parent was related to a child’s math score at the fall of kindergarten, although</a:t>
            </a:r>
            <a:r>
              <a:rPr lang="en-US" sz="3200" i="1" dirty="0">
                <a:solidFill>
                  <a:srgbClr val="000000"/>
                </a:solidFill>
                <a:latin typeface="Arial"/>
                <a:cs typeface="Arial"/>
              </a:rPr>
              <a:t> stronger self-regulation was related to stronger math skills</a:t>
            </a:r>
          </a:p>
        </p:txBody>
      </p:sp>
      <p:sp>
        <p:nvSpPr>
          <p:cNvPr id="23" name="TextBox 22"/>
          <p:cNvSpPr txBox="1"/>
          <p:nvPr/>
        </p:nvSpPr>
        <p:spPr>
          <a:xfrm>
            <a:off x="24903200" y="8227874"/>
            <a:ext cx="184666" cy="384721"/>
          </a:xfrm>
          <a:prstGeom prst="rect">
            <a:avLst/>
          </a:prstGeom>
          <a:noFill/>
        </p:spPr>
        <p:txBody>
          <a:bodyPr wrap="none" rtlCol="0">
            <a:spAutoFit/>
          </a:bodyPr>
          <a:lstStyle/>
          <a:p>
            <a:endParaRPr lang="en-US" dirty="0"/>
          </a:p>
        </p:txBody>
      </p:sp>
      <p:sp>
        <p:nvSpPr>
          <p:cNvPr id="24" name="TextBox 23"/>
          <p:cNvSpPr txBox="1"/>
          <p:nvPr/>
        </p:nvSpPr>
        <p:spPr>
          <a:xfrm>
            <a:off x="23164801" y="7315200"/>
            <a:ext cx="9372600" cy="10926070"/>
          </a:xfrm>
          <a:prstGeom prst="rect">
            <a:avLst/>
          </a:prstGeom>
          <a:noFill/>
        </p:spPr>
        <p:txBody>
          <a:bodyPr wrap="square" rtlCol="0">
            <a:spAutoFit/>
          </a:bodyPr>
          <a:lstStyle/>
          <a:p>
            <a:pPr lvl="1" indent="0"/>
            <a:r>
              <a:rPr lang="en-US" sz="3200" dirty="0" smtClean="0">
                <a:solidFill>
                  <a:srgbClr val="000000"/>
                </a:solidFill>
                <a:latin typeface="Arial"/>
                <a:cs typeface="Arial"/>
              </a:rPr>
              <a:t>Results of regressions indicated that when </a:t>
            </a:r>
          </a:p>
          <a:p>
            <a:pPr lvl="1" indent="0"/>
            <a:r>
              <a:rPr lang="en-US" sz="3200" dirty="0" smtClean="0">
                <a:solidFill>
                  <a:srgbClr val="000000"/>
                </a:solidFill>
                <a:latin typeface="Arial"/>
                <a:cs typeface="Arial"/>
              </a:rPr>
              <a:t>controlling for child age, parent education, English language learner status and income:</a:t>
            </a:r>
          </a:p>
          <a:p>
            <a:pPr lvl="1" indent="0"/>
            <a:endParaRPr lang="en-US" sz="3200" dirty="0" smtClean="0">
              <a:solidFill>
                <a:srgbClr val="000000"/>
              </a:solidFill>
              <a:latin typeface="Arial"/>
              <a:cs typeface="Arial"/>
            </a:endParaRPr>
          </a:p>
          <a:p>
            <a:pPr marL="457200" indent="-457200">
              <a:buFont typeface="Wingdings" charset="2"/>
              <a:buChar char="v"/>
            </a:pPr>
            <a:r>
              <a:rPr lang="en-US" sz="3200" i="1" dirty="0" smtClean="0">
                <a:solidFill>
                  <a:srgbClr val="000000"/>
                </a:solidFill>
                <a:latin typeface="Arial"/>
                <a:cs typeface="Arial"/>
              </a:rPr>
              <a:t>Children who had moved three or more times </a:t>
            </a:r>
            <a:r>
              <a:rPr lang="en-US" sz="3200" dirty="0" smtClean="0">
                <a:solidFill>
                  <a:srgbClr val="000000"/>
                </a:solidFill>
                <a:latin typeface="Arial"/>
                <a:cs typeface="Arial"/>
              </a:rPr>
              <a:t>had significantly </a:t>
            </a:r>
            <a:r>
              <a:rPr lang="en-US" sz="3200" dirty="0">
                <a:solidFill>
                  <a:srgbClr val="000000"/>
                </a:solidFill>
                <a:latin typeface="Arial"/>
                <a:cs typeface="Arial"/>
              </a:rPr>
              <a:t>related to </a:t>
            </a:r>
            <a:r>
              <a:rPr lang="en-US" sz="3200" dirty="0" smtClean="0">
                <a:solidFill>
                  <a:srgbClr val="000000"/>
                </a:solidFill>
                <a:latin typeface="Arial"/>
                <a:cs typeface="Arial"/>
              </a:rPr>
              <a:t>lower literacy </a:t>
            </a:r>
            <a:r>
              <a:rPr lang="en-US" sz="3200" dirty="0">
                <a:solidFill>
                  <a:srgbClr val="000000"/>
                </a:solidFill>
                <a:latin typeface="Arial"/>
                <a:cs typeface="Arial"/>
              </a:rPr>
              <a:t>at the fall of </a:t>
            </a:r>
            <a:r>
              <a:rPr lang="en-US" sz="3200" dirty="0" smtClean="0">
                <a:solidFill>
                  <a:srgbClr val="000000"/>
                </a:solidFill>
                <a:latin typeface="Arial"/>
                <a:cs typeface="Arial"/>
              </a:rPr>
              <a:t>Kindergarten. </a:t>
            </a:r>
            <a:r>
              <a:rPr lang="en-US" sz="3200" dirty="0">
                <a:solidFill>
                  <a:srgbClr val="000000"/>
                </a:solidFill>
                <a:latin typeface="Arial"/>
                <a:cs typeface="Arial"/>
              </a:rPr>
              <a:t>H</a:t>
            </a:r>
            <a:r>
              <a:rPr lang="en-US" sz="3200" dirty="0" smtClean="0">
                <a:solidFill>
                  <a:srgbClr val="000000"/>
                </a:solidFill>
                <a:latin typeface="Arial"/>
                <a:cs typeface="Arial"/>
              </a:rPr>
              <a:t>aving a </a:t>
            </a:r>
            <a:r>
              <a:rPr lang="en-US" sz="3200" dirty="0">
                <a:solidFill>
                  <a:srgbClr val="000000"/>
                </a:solidFill>
                <a:latin typeface="Arial"/>
                <a:cs typeface="Arial"/>
              </a:rPr>
              <a:t>single </a:t>
            </a:r>
            <a:r>
              <a:rPr lang="en-US" sz="3200" dirty="0" smtClean="0">
                <a:solidFill>
                  <a:srgbClr val="000000"/>
                </a:solidFill>
                <a:latin typeface="Arial"/>
                <a:cs typeface="Arial"/>
              </a:rPr>
              <a:t>parent was not significantly related to lower literacy skills.</a:t>
            </a:r>
          </a:p>
          <a:p>
            <a:pPr marL="457200" indent="-457200">
              <a:buFont typeface="Wingdings" charset="2"/>
              <a:buChar char="v"/>
            </a:pPr>
            <a:endParaRPr lang="en-US" sz="3200" b="1" dirty="0" smtClean="0">
              <a:solidFill>
                <a:srgbClr val="000000"/>
              </a:solidFill>
              <a:latin typeface="Arial"/>
              <a:cs typeface="Arial"/>
            </a:endParaRPr>
          </a:p>
          <a:p>
            <a:pPr marL="457200" lvl="0" indent="-457200">
              <a:buFont typeface="Wingdings" charset="2"/>
              <a:buChar char="v"/>
            </a:pPr>
            <a:r>
              <a:rPr lang="en-US" sz="3200" dirty="0" smtClean="0">
                <a:solidFill>
                  <a:srgbClr val="000000"/>
                </a:solidFill>
                <a:latin typeface="Arial"/>
                <a:cs typeface="Arial"/>
              </a:rPr>
              <a:t>Neither the </a:t>
            </a:r>
            <a:r>
              <a:rPr lang="en-US" sz="3200" dirty="0">
                <a:solidFill>
                  <a:srgbClr val="000000"/>
                </a:solidFill>
                <a:latin typeface="Arial"/>
                <a:cs typeface="Arial"/>
              </a:rPr>
              <a:t>n</a:t>
            </a:r>
            <a:r>
              <a:rPr lang="en-US" sz="3200" dirty="0" smtClean="0">
                <a:solidFill>
                  <a:srgbClr val="000000"/>
                </a:solidFill>
                <a:latin typeface="Arial"/>
                <a:cs typeface="Arial"/>
              </a:rPr>
              <a:t>umber </a:t>
            </a:r>
            <a:r>
              <a:rPr lang="en-US" sz="3200" dirty="0">
                <a:solidFill>
                  <a:srgbClr val="000000"/>
                </a:solidFill>
                <a:latin typeface="Arial"/>
                <a:cs typeface="Arial"/>
              </a:rPr>
              <a:t>of family moves </a:t>
            </a:r>
            <a:r>
              <a:rPr lang="en-US" sz="3200" dirty="0" smtClean="0">
                <a:solidFill>
                  <a:srgbClr val="000000"/>
                </a:solidFill>
                <a:latin typeface="Arial"/>
                <a:cs typeface="Arial"/>
              </a:rPr>
              <a:t>nor being </a:t>
            </a:r>
            <a:r>
              <a:rPr lang="en-US" sz="3200" dirty="0">
                <a:solidFill>
                  <a:srgbClr val="000000"/>
                </a:solidFill>
                <a:latin typeface="Arial"/>
                <a:cs typeface="Arial"/>
              </a:rPr>
              <a:t>a single parent </a:t>
            </a:r>
            <a:r>
              <a:rPr lang="en-US" sz="3200" dirty="0" smtClean="0">
                <a:solidFill>
                  <a:srgbClr val="000000"/>
                </a:solidFill>
                <a:latin typeface="Arial"/>
                <a:cs typeface="Arial"/>
              </a:rPr>
              <a:t>were significantly </a:t>
            </a:r>
            <a:r>
              <a:rPr lang="en-US" sz="3200" dirty="0">
                <a:solidFill>
                  <a:srgbClr val="000000"/>
                </a:solidFill>
                <a:latin typeface="Arial"/>
                <a:cs typeface="Arial"/>
              </a:rPr>
              <a:t>related to a child’s math score at the fall of Kindergarten. </a:t>
            </a:r>
            <a:endParaRPr lang="en-US" sz="3200" dirty="0" smtClean="0">
              <a:solidFill>
                <a:srgbClr val="000000"/>
              </a:solidFill>
              <a:latin typeface="Arial"/>
              <a:cs typeface="Arial"/>
            </a:endParaRPr>
          </a:p>
          <a:p>
            <a:pPr marL="457200" lvl="0" indent="-457200">
              <a:buFont typeface="Wingdings" charset="2"/>
              <a:buChar char="v"/>
            </a:pPr>
            <a:endParaRPr lang="en-US" sz="3200" i="1" dirty="0" smtClean="0">
              <a:solidFill>
                <a:srgbClr val="000000"/>
              </a:solidFill>
              <a:latin typeface="Arial"/>
              <a:cs typeface="Arial"/>
            </a:endParaRPr>
          </a:p>
          <a:p>
            <a:pPr marL="457200" lvl="0" indent="-457200">
              <a:buFont typeface="Wingdings" charset="2"/>
              <a:buChar char="v"/>
            </a:pPr>
            <a:r>
              <a:rPr lang="en-US" sz="3200" i="1" dirty="0" smtClean="0">
                <a:solidFill>
                  <a:srgbClr val="000000"/>
                </a:solidFill>
                <a:latin typeface="Arial"/>
                <a:cs typeface="Arial"/>
              </a:rPr>
              <a:t>Being </a:t>
            </a:r>
            <a:r>
              <a:rPr lang="en-US" sz="3200" i="1" dirty="0">
                <a:solidFill>
                  <a:srgbClr val="000000"/>
                </a:solidFill>
                <a:latin typeface="Arial"/>
                <a:cs typeface="Arial"/>
              </a:rPr>
              <a:t>a single parent </a:t>
            </a:r>
            <a:r>
              <a:rPr lang="en-US" sz="3200" dirty="0" smtClean="0">
                <a:solidFill>
                  <a:srgbClr val="000000"/>
                </a:solidFill>
                <a:latin typeface="Arial"/>
                <a:cs typeface="Arial"/>
              </a:rPr>
              <a:t>was </a:t>
            </a:r>
            <a:r>
              <a:rPr lang="en-US" sz="3200" dirty="0">
                <a:solidFill>
                  <a:srgbClr val="000000"/>
                </a:solidFill>
                <a:latin typeface="Arial"/>
                <a:cs typeface="Arial"/>
              </a:rPr>
              <a:t>significantly and negatively related to a child’s </a:t>
            </a:r>
            <a:r>
              <a:rPr lang="en-US" sz="3200" dirty="0" smtClean="0">
                <a:solidFill>
                  <a:srgbClr val="000000"/>
                </a:solidFill>
                <a:latin typeface="Arial"/>
                <a:cs typeface="Arial"/>
              </a:rPr>
              <a:t>self</a:t>
            </a:r>
            <a:r>
              <a:rPr lang="en-US" sz="3200" dirty="0">
                <a:solidFill>
                  <a:srgbClr val="000000"/>
                </a:solidFill>
                <a:latin typeface="Arial"/>
                <a:cs typeface="Arial"/>
              </a:rPr>
              <a:t>-</a:t>
            </a:r>
            <a:r>
              <a:rPr lang="en-US" sz="3200" dirty="0" smtClean="0">
                <a:solidFill>
                  <a:srgbClr val="000000"/>
                </a:solidFill>
                <a:latin typeface="Arial"/>
                <a:cs typeface="Arial"/>
              </a:rPr>
              <a:t>regulation (on the Day </a:t>
            </a:r>
            <a:r>
              <a:rPr lang="en-US" sz="3200" dirty="0">
                <a:solidFill>
                  <a:srgbClr val="000000"/>
                </a:solidFill>
                <a:latin typeface="Arial"/>
                <a:cs typeface="Arial"/>
              </a:rPr>
              <a:t>N</a:t>
            </a:r>
            <a:r>
              <a:rPr lang="en-US" sz="3200" dirty="0" smtClean="0">
                <a:solidFill>
                  <a:srgbClr val="000000"/>
                </a:solidFill>
                <a:latin typeface="Arial"/>
                <a:cs typeface="Arial"/>
              </a:rPr>
              <a:t>ight measure) in </a:t>
            </a:r>
            <a:r>
              <a:rPr lang="en-US" sz="3200" dirty="0">
                <a:solidFill>
                  <a:srgbClr val="000000"/>
                </a:solidFill>
                <a:latin typeface="Arial"/>
                <a:cs typeface="Arial"/>
              </a:rPr>
              <a:t>the fall of </a:t>
            </a:r>
            <a:r>
              <a:rPr lang="en-US" sz="3200" dirty="0" smtClean="0">
                <a:solidFill>
                  <a:srgbClr val="000000"/>
                </a:solidFill>
                <a:latin typeface="Arial"/>
                <a:cs typeface="Arial"/>
              </a:rPr>
              <a:t>kindergarten.</a:t>
            </a:r>
            <a:endParaRPr lang="en-US" sz="3200" dirty="0">
              <a:solidFill>
                <a:srgbClr val="000000"/>
              </a:solidFill>
              <a:latin typeface="Arial"/>
              <a:cs typeface="Arial"/>
            </a:endParaRPr>
          </a:p>
          <a:p>
            <a:pPr marL="457200" lvl="0" indent="-457200">
              <a:buFont typeface="Wingdings" charset="2"/>
              <a:buChar char="v"/>
            </a:pPr>
            <a:endParaRPr lang="en-US" sz="3200" i="1" dirty="0" smtClean="0">
              <a:solidFill>
                <a:srgbClr val="000000"/>
              </a:solidFill>
              <a:latin typeface="Arial"/>
              <a:cs typeface="Arial"/>
            </a:endParaRPr>
          </a:p>
          <a:p>
            <a:pPr marL="457200" lvl="0" indent="-457200">
              <a:buFont typeface="Wingdings" charset="2"/>
              <a:buChar char="v"/>
            </a:pPr>
            <a:r>
              <a:rPr lang="en-US" sz="3200" dirty="0" smtClean="0">
                <a:solidFill>
                  <a:srgbClr val="000000"/>
                </a:solidFill>
                <a:latin typeface="Arial"/>
                <a:cs typeface="Arial"/>
              </a:rPr>
              <a:t>Although not a primary focus of the study, </a:t>
            </a:r>
            <a:r>
              <a:rPr lang="en-US" sz="3200" i="1" dirty="0">
                <a:solidFill>
                  <a:srgbClr val="000000"/>
                </a:solidFill>
                <a:latin typeface="Arial"/>
                <a:cs typeface="Arial"/>
              </a:rPr>
              <a:t>s</a:t>
            </a:r>
            <a:r>
              <a:rPr lang="en-US" sz="3200" i="1" dirty="0" smtClean="0">
                <a:solidFill>
                  <a:srgbClr val="000000"/>
                </a:solidFill>
                <a:latin typeface="Arial"/>
                <a:cs typeface="Arial"/>
              </a:rPr>
              <a:t>tronger </a:t>
            </a:r>
            <a:r>
              <a:rPr lang="en-US" sz="3200" i="1" dirty="0">
                <a:solidFill>
                  <a:srgbClr val="000000"/>
                </a:solidFill>
                <a:latin typeface="Arial"/>
                <a:cs typeface="Arial"/>
              </a:rPr>
              <a:t>self-regulation </a:t>
            </a:r>
            <a:r>
              <a:rPr lang="en-US" sz="3200" i="1" dirty="0" smtClean="0">
                <a:solidFill>
                  <a:srgbClr val="000000"/>
                </a:solidFill>
                <a:latin typeface="Arial"/>
                <a:cs typeface="Arial"/>
              </a:rPr>
              <a:t>on the HTKS and Day Night measures </a:t>
            </a:r>
            <a:r>
              <a:rPr lang="en-US" sz="3200" dirty="0" smtClean="0">
                <a:solidFill>
                  <a:srgbClr val="000000"/>
                </a:solidFill>
                <a:latin typeface="Arial"/>
                <a:cs typeface="Arial"/>
              </a:rPr>
              <a:t>were significantly related </a:t>
            </a:r>
            <a:r>
              <a:rPr lang="en-US" sz="3200" dirty="0">
                <a:solidFill>
                  <a:srgbClr val="000000"/>
                </a:solidFill>
                <a:latin typeface="Arial"/>
                <a:cs typeface="Arial"/>
              </a:rPr>
              <a:t>to stronger math skills. </a:t>
            </a:r>
          </a:p>
        </p:txBody>
      </p:sp>
      <p:graphicFrame>
        <p:nvGraphicFramePr>
          <p:cNvPr id="26" name="Table 25"/>
          <p:cNvGraphicFramePr>
            <a:graphicFrameLocks noGrp="1"/>
          </p:cNvGraphicFramePr>
          <p:nvPr>
            <p:extLst>
              <p:ext uri="{D42A27DB-BD31-4B8C-83A1-F6EECF244321}">
                <p14:modId xmlns:p14="http://schemas.microsoft.com/office/powerpoint/2010/main" val="1899774967"/>
              </p:ext>
            </p:extLst>
          </p:nvPr>
        </p:nvGraphicFramePr>
        <p:xfrm>
          <a:off x="12192000" y="20802600"/>
          <a:ext cx="9905999" cy="6659644"/>
        </p:xfrm>
        <a:graphic>
          <a:graphicData uri="http://schemas.openxmlformats.org/drawingml/2006/table">
            <a:tbl>
              <a:tblPr firstRow="1" firstCol="1" bandRow="1">
                <a:tableStyleId>{10A1B5D5-9B99-4C35-A422-299274C87663}</a:tableStyleId>
              </a:tblPr>
              <a:tblGrid>
                <a:gridCol w="2640199"/>
                <a:gridCol w="1627001"/>
                <a:gridCol w="1371600"/>
                <a:gridCol w="1143000"/>
                <a:gridCol w="1143000"/>
                <a:gridCol w="1143000"/>
                <a:gridCol w="838199"/>
              </a:tblGrid>
              <a:tr h="215587">
                <a:tc>
                  <a:txBody>
                    <a:bodyPr/>
                    <a:lstStyle/>
                    <a:p>
                      <a:pPr algn="r"/>
                      <a:endParaRPr lang="en-US" sz="3200" b="1" dirty="0">
                        <a:solidFill>
                          <a:srgbClr val="000000"/>
                        </a:solidFill>
                      </a:endParaRPr>
                    </a:p>
                  </a:txBody>
                  <a:tcPr/>
                </a:tc>
                <a:tc>
                  <a:txBody>
                    <a:bodyPr/>
                    <a:lstStyle/>
                    <a:p>
                      <a:pPr algn="ctr"/>
                      <a:r>
                        <a:rPr lang="en-US" sz="3200" dirty="0" smtClean="0">
                          <a:solidFill>
                            <a:srgbClr val="000000"/>
                          </a:solidFill>
                        </a:rPr>
                        <a:t>1.</a:t>
                      </a:r>
                      <a:endParaRPr lang="en-US" sz="3200" b="1" dirty="0">
                        <a:solidFill>
                          <a:srgbClr val="000000"/>
                        </a:solidFill>
                      </a:endParaRPr>
                    </a:p>
                  </a:txBody>
                  <a:tcPr/>
                </a:tc>
                <a:tc>
                  <a:txBody>
                    <a:bodyPr/>
                    <a:lstStyle/>
                    <a:p>
                      <a:pPr algn="ctr"/>
                      <a:r>
                        <a:rPr lang="en-US" sz="3200" dirty="0" smtClean="0">
                          <a:solidFill>
                            <a:srgbClr val="000000"/>
                          </a:solidFill>
                        </a:rPr>
                        <a:t>2.</a:t>
                      </a:r>
                      <a:endParaRPr lang="en-US" sz="3200" b="1" dirty="0">
                        <a:solidFill>
                          <a:srgbClr val="000000"/>
                        </a:solidFill>
                      </a:endParaRPr>
                    </a:p>
                  </a:txBody>
                  <a:tcPr/>
                </a:tc>
                <a:tc>
                  <a:txBody>
                    <a:bodyPr/>
                    <a:lstStyle/>
                    <a:p>
                      <a:pPr algn="ctr"/>
                      <a:r>
                        <a:rPr lang="en-US" sz="3200" dirty="0" smtClean="0">
                          <a:solidFill>
                            <a:srgbClr val="000000"/>
                          </a:solidFill>
                        </a:rPr>
                        <a:t>3.</a:t>
                      </a:r>
                      <a:endParaRPr lang="en-US" sz="3200" b="1" dirty="0">
                        <a:solidFill>
                          <a:srgbClr val="000000"/>
                        </a:solidFill>
                      </a:endParaRPr>
                    </a:p>
                  </a:txBody>
                  <a:tcPr/>
                </a:tc>
                <a:tc>
                  <a:txBody>
                    <a:bodyPr/>
                    <a:lstStyle/>
                    <a:p>
                      <a:pPr algn="ctr"/>
                      <a:r>
                        <a:rPr lang="en-US" sz="3200" dirty="0" smtClean="0">
                          <a:solidFill>
                            <a:srgbClr val="000000"/>
                          </a:solidFill>
                        </a:rPr>
                        <a:t>4.</a:t>
                      </a:r>
                      <a:endParaRPr lang="en-US" sz="3200" b="1" dirty="0">
                        <a:solidFill>
                          <a:srgbClr val="000000"/>
                        </a:solidFill>
                      </a:endParaRPr>
                    </a:p>
                  </a:txBody>
                  <a:tcPr/>
                </a:tc>
                <a:tc>
                  <a:txBody>
                    <a:bodyPr/>
                    <a:lstStyle/>
                    <a:p>
                      <a:pPr algn="ctr"/>
                      <a:r>
                        <a:rPr lang="en-US" sz="3200" dirty="0" smtClean="0">
                          <a:solidFill>
                            <a:srgbClr val="000000"/>
                          </a:solidFill>
                        </a:rPr>
                        <a:t>5.</a:t>
                      </a:r>
                      <a:endParaRPr lang="en-US" sz="3200" b="1" dirty="0">
                        <a:solidFill>
                          <a:srgbClr val="000000"/>
                        </a:solidFill>
                      </a:endParaRPr>
                    </a:p>
                  </a:txBody>
                  <a:tcPr/>
                </a:tc>
                <a:tc>
                  <a:txBody>
                    <a:bodyPr/>
                    <a:lstStyle/>
                    <a:p>
                      <a:pPr algn="ctr"/>
                      <a:r>
                        <a:rPr lang="en-US" sz="3200" b="1" dirty="0" smtClean="0">
                          <a:solidFill>
                            <a:srgbClr val="000000"/>
                          </a:solidFill>
                        </a:rPr>
                        <a:t>6.</a:t>
                      </a:r>
                      <a:endParaRPr lang="en-US" sz="3200" b="1" dirty="0">
                        <a:solidFill>
                          <a:srgbClr val="000000"/>
                        </a:solidFill>
                      </a:endParaRPr>
                    </a:p>
                  </a:txBody>
                  <a:tcPr/>
                </a:tc>
              </a:tr>
              <a:tr h="1016749">
                <a:tc>
                  <a:txBody>
                    <a:bodyPr/>
                    <a:lstStyle/>
                    <a:p>
                      <a:r>
                        <a:rPr lang="en-US" sz="3200" dirty="0" smtClean="0">
                          <a:latin typeface="Arial"/>
                          <a:cs typeface="Arial"/>
                        </a:rPr>
                        <a:t>1.</a:t>
                      </a:r>
                      <a:r>
                        <a:rPr lang="en-US" sz="3200" baseline="0" dirty="0" smtClean="0">
                          <a:latin typeface="Arial"/>
                          <a:cs typeface="Arial"/>
                        </a:rPr>
                        <a:t> Single</a:t>
                      </a:r>
                      <a:endParaRPr lang="en-US" sz="3200" b="1" dirty="0">
                        <a:solidFill>
                          <a:srgbClr val="000000"/>
                        </a:solidFill>
                        <a:latin typeface="Arial"/>
                        <a:cs typeface="Arial"/>
                      </a:endParaRPr>
                    </a:p>
                  </a:txBody>
                  <a:tcPr/>
                </a:tc>
                <a:tc>
                  <a:txBody>
                    <a:bodyPr/>
                    <a:lstStyle/>
                    <a:p>
                      <a:pPr algn="ctr"/>
                      <a:r>
                        <a:rPr lang="en-US" sz="3200" dirty="0" smtClean="0"/>
                        <a:t>--</a:t>
                      </a:r>
                      <a:endParaRPr lang="en-US" sz="3200" dirty="0"/>
                    </a:p>
                  </a:txBody>
                  <a:tcPr/>
                </a:tc>
                <a:tc>
                  <a:txBody>
                    <a:bodyPr/>
                    <a:lstStyle/>
                    <a:p>
                      <a:pPr algn="ctr"/>
                      <a:endParaRPr lang="en-US" sz="3200" dirty="0"/>
                    </a:p>
                  </a:txBody>
                  <a:tcPr/>
                </a:tc>
                <a:tc>
                  <a:txBody>
                    <a:bodyPr/>
                    <a:lstStyle/>
                    <a:p>
                      <a:pPr algn="ctr"/>
                      <a:endParaRPr lang="en-US" sz="3200" dirty="0"/>
                    </a:p>
                  </a:txBody>
                  <a:tcPr/>
                </a:tc>
                <a:tc>
                  <a:txBody>
                    <a:bodyPr/>
                    <a:lstStyle/>
                    <a:p>
                      <a:pPr algn="ctr"/>
                      <a:endParaRPr lang="en-US" sz="3200" dirty="0"/>
                    </a:p>
                  </a:txBody>
                  <a:tcPr/>
                </a:tc>
                <a:tc>
                  <a:txBody>
                    <a:bodyPr/>
                    <a:lstStyle/>
                    <a:p>
                      <a:pPr algn="ctr"/>
                      <a:endParaRPr lang="en-US" sz="3200" dirty="0"/>
                    </a:p>
                  </a:txBody>
                  <a:tcPr/>
                </a:tc>
                <a:tc>
                  <a:txBody>
                    <a:bodyPr/>
                    <a:lstStyle/>
                    <a:p>
                      <a:pPr algn="ctr"/>
                      <a:endParaRPr lang="en-US" sz="3200" dirty="0"/>
                    </a:p>
                  </a:txBody>
                  <a:tcPr/>
                </a:tc>
              </a:tr>
              <a:tr h="846626">
                <a:tc>
                  <a:txBody>
                    <a:bodyPr/>
                    <a:lstStyle/>
                    <a:p>
                      <a:r>
                        <a:rPr lang="en-US" sz="3200" dirty="0" smtClean="0">
                          <a:latin typeface="Arial"/>
                          <a:cs typeface="Arial"/>
                        </a:rPr>
                        <a:t>2.</a:t>
                      </a:r>
                      <a:r>
                        <a:rPr lang="en-US" sz="3200" baseline="0" dirty="0" smtClean="0">
                          <a:latin typeface="Arial"/>
                          <a:cs typeface="Arial"/>
                        </a:rPr>
                        <a:t> Moves</a:t>
                      </a:r>
                      <a:endParaRPr lang="en-US" sz="3200" b="1" dirty="0">
                        <a:solidFill>
                          <a:srgbClr val="000000"/>
                        </a:solidFill>
                        <a:latin typeface="Arial"/>
                        <a:cs typeface="Arial"/>
                      </a:endParaRPr>
                    </a:p>
                  </a:txBody>
                  <a:tcPr/>
                </a:tc>
                <a:tc>
                  <a:txBody>
                    <a:bodyPr/>
                    <a:lstStyle/>
                    <a:p>
                      <a:pPr algn="ctr"/>
                      <a:r>
                        <a:rPr lang="en-US" sz="3200" dirty="0" smtClean="0"/>
                        <a:t>0.09</a:t>
                      </a:r>
                      <a:endParaRPr lang="en-US" sz="3200" dirty="0"/>
                    </a:p>
                  </a:txBody>
                  <a:tcPr/>
                </a:tc>
                <a:tc>
                  <a:txBody>
                    <a:bodyPr/>
                    <a:lstStyle/>
                    <a:p>
                      <a:pPr algn="ctr"/>
                      <a:r>
                        <a:rPr lang="en-US" sz="3200" dirty="0" smtClean="0"/>
                        <a:t>--</a:t>
                      </a:r>
                      <a:endParaRPr lang="en-US" sz="3200" dirty="0"/>
                    </a:p>
                  </a:txBody>
                  <a:tcPr/>
                </a:tc>
                <a:tc>
                  <a:txBody>
                    <a:bodyPr/>
                    <a:lstStyle/>
                    <a:p>
                      <a:pPr algn="ctr"/>
                      <a:endParaRPr lang="en-US" sz="3200" dirty="0"/>
                    </a:p>
                  </a:txBody>
                  <a:tcPr/>
                </a:tc>
                <a:tc>
                  <a:txBody>
                    <a:bodyPr/>
                    <a:lstStyle/>
                    <a:p>
                      <a:pPr algn="ctr"/>
                      <a:endParaRPr lang="en-US" sz="3200" dirty="0"/>
                    </a:p>
                  </a:txBody>
                  <a:tcPr/>
                </a:tc>
                <a:tc>
                  <a:txBody>
                    <a:bodyPr/>
                    <a:lstStyle/>
                    <a:p>
                      <a:pPr algn="ctr"/>
                      <a:endParaRPr lang="en-US" sz="3200"/>
                    </a:p>
                  </a:txBody>
                  <a:tcPr/>
                </a:tc>
                <a:tc>
                  <a:txBody>
                    <a:bodyPr/>
                    <a:lstStyle/>
                    <a:p>
                      <a:pPr algn="ctr"/>
                      <a:endParaRPr lang="en-US" sz="3200"/>
                    </a:p>
                  </a:txBody>
                  <a:tcPr/>
                </a:tc>
              </a:tr>
              <a:tr h="1016749">
                <a:tc>
                  <a:txBody>
                    <a:bodyPr/>
                    <a:lstStyle/>
                    <a:p>
                      <a:r>
                        <a:rPr lang="en-US" sz="3200" dirty="0" smtClean="0">
                          <a:latin typeface="Arial"/>
                          <a:cs typeface="Arial"/>
                        </a:rPr>
                        <a:t>3. Letter</a:t>
                      </a:r>
                      <a:r>
                        <a:rPr lang="en-US" sz="3200" baseline="0" dirty="0" smtClean="0">
                          <a:latin typeface="Arial"/>
                          <a:cs typeface="Arial"/>
                        </a:rPr>
                        <a:t> Word</a:t>
                      </a:r>
                      <a:endParaRPr lang="en-US" sz="3200" b="1" dirty="0">
                        <a:solidFill>
                          <a:srgbClr val="000000"/>
                        </a:solidFill>
                        <a:latin typeface="Arial"/>
                        <a:cs typeface="Arial"/>
                      </a:endParaRPr>
                    </a:p>
                  </a:txBody>
                  <a:tcPr/>
                </a:tc>
                <a:tc>
                  <a:txBody>
                    <a:bodyPr/>
                    <a:lstStyle/>
                    <a:p>
                      <a:pPr algn="ctr"/>
                      <a:r>
                        <a:rPr lang="en-US" sz="3200" dirty="0" smtClean="0"/>
                        <a:t>-0.02</a:t>
                      </a:r>
                      <a:endParaRPr lang="en-US" sz="3200" dirty="0"/>
                    </a:p>
                  </a:txBody>
                  <a:tcPr/>
                </a:tc>
                <a:tc>
                  <a:txBody>
                    <a:bodyPr/>
                    <a:lstStyle/>
                    <a:p>
                      <a:pPr algn="ctr"/>
                      <a:r>
                        <a:rPr lang="en-US" sz="3200" dirty="0" smtClean="0"/>
                        <a:t>-0.17*</a:t>
                      </a:r>
                      <a:endParaRPr lang="en-US" sz="3200" dirty="0"/>
                    </a:p>
                  </a:txBody>
                  <a:tcPr/>
                </a:tc>
                <a:tc>
                  <a:txBody>
                    <a:bodyPr/>
                    <a:lstStyle/>
                    <a:p>
                      <a:pPr algn="ctr"/>
                      <a:r>
                        <a:rPr lang="en-US" sz="3200" dirty="0" smtClean="0"/>
                        <a:t>--</a:t>
                      </a:r>
                      <a:endParaRPr lang="en-US" sz="3200" dirty="0"/>
                    </a:p>
                  </a:txBody>
                  <a:tcPr/>
                </a:tc>
                <a:tc>
                  <a:txBody>
                    <a:bodyPr/>
                    <a:lstStyle/>
                    <a:p>
                      <a:pPr algn="ctr"/>
                      <a:endParaRPr lang="en-US" sz="3200" dirty="0"/>
                    </a:p>
                  </a:txBody>
                  <a:tcPr/>
                </a:tc>
                <a:tc>
                  <a:txBody>
                    <a:bodyPr/>
                    <a:lstStyle/>
                    <a:p>
                      <a:pPr algn="ctr"/>
                      <a:endParaRPr lang="en-US" sz="3200"/>
                    </a:p>
                  </a:txBody>
                  <a:tcPr/>
                </a:tc>
                <a:tc>
                  <a:txBody>
                    <a:bodyPr/>
                    <a:lstStyle/>
                    <a:p>
                      <a:pPr algn="ctr"/>
                      <a:endParaRPr lang="en-US" sz="3200" dirty="0"/>
                    </a:p>
                  </a:txBody>
                  <a:tcPr/>
                </a:tc>
              </a:tr>
              <a:tr h="1016749">
                <a:tc>
                  <a:txBody>
                    <a:bodyPr/>
                    <a:lstStyle/>
                    <a:p>
                      <a:r>
                        <a:rPr lang="en-US" sz="3200" dirty="0" smtClean="0">
                          <a:latin typeface="Arial"/>
                          <a:cs typeface="Arial"/>
                        </a:rPr>
                        <a:t>4. Applied</a:t>
                      </a:r>
                      <a:r>
                        <a:rPr lang="en-US" sz="3200" baseline="0" dirty="0" smtClean="0">
                          <a:latin typeface="Arial"/>
                          <a:cs typeface="Arial"/>
                        </a:rPr>
                        <a:t> Problems</a:t>
                      </a:r>
                      <a:endParaRPr lang="en-US" sz="3200" b="1" dirty="0">
                        <a:solidFill>
                          <a:srgbClr val="000000"/>
                        </a:solidFill>
                        <a:latin typeface="Arial"/>
                        <a:cs typeface="Arial"/>
                      </a:endParaRPr>
                    </a:p>
                  </a:txBody>
                  <a:tcPr/>
                </a:tc>
                <a:tc>
                  <a:txBody>
                    <a:bodyPr/>
                    <a:lstStyle/>
                    <a:p>
                      <a:pPr algn="ctr"/>
                      <a:r>
                        <a:rPr lang="en-US" sz="3200" dirty="0" smtClean="0"/>
                        <a:t>-0.03</a:t>
                      </a:r>
                      <a:endParaRPr lang="en-US" sz="3200" dirty="0"/>
                    </a:p>
                  </a:txBody>
                  <a:tcPr/>
                </a:tc>
                <a:tc>
                  <a:txBody>
                    <a:bodyPr/>
                    <a:lstStyle/>
                    <a:p>
                      <a:pPr algn="ctr"/>
                      <a:r>
                        <a:rPr lang="en-US" sz="3200" dirty="0" smtClean="0"/>
                        <a:t>0.04</a:t>
                      </a:r>
                      <a:endParaRPr lang="en-US" sz="3200" dirty="0"/>
                    </a:p>
                  </a:txBody>
                  <a:tcPr/>
                </a:tc>
                <a:tc>
                  <a:txBody>
                    <a:bodyPr/>
                    <a:lstStyle/>
                    <a:p>
                      <a:pPr algn="ctr"/>
                      <a:r>
                        <a:rPr lang="en-US" sz="3200" dirty="0" smtClean="0"/>
                        <a:t>0.47*</a:t>
                      </a:r>
                      <a:endParaRPr lang="en-US" sz="3200" dirty="0"/>
                    </a:p>
                  </a:txBody>
                  <a:tcPr/>
                </a:tc>
                <a:tc>
                  <a:txBody>
                    <a:bodyPr/>
                    <a:lstStyle/>
                    <a:p>
                      <a:pPr algn="ctr"/>
                      <a:r>
                        <a:rPr lang="en-US" sz="3200" dirty="0" smtClean="0"/>
                        <a:t>--</a:t>
                      </a:r>
                      <a:endParaRPr lang="en-US" sz="3200" dirty="0"/>
                    </a:p>
                  </a:txBody>
                  <a:tcPr/>
                </a:tc>
                <a:tc>
                  <a:txBody>
                    <a:bodyPr/>
                    <a:lstStyle/>
                    <a:p>
                      <a:pPr algn="ctr"/>
                      <a:endParaRPr lang="en-US" sz="3200" dirty="0"/>
                    </a:p>
                  </a:txBody>
                  <a:tcPr/>
                </a:tc>
                <a:tc>
                  <a:txBody>
                    <a:bodyPr/>
                    <a:lstStyle/>
                    <a:p>
                      <a:pPr algn="ctr"/>
                      <a:endParaRPr lang="en-US" sz="3200" dirty="0"/>
                    </a:p>
                  </a:txBody>
                  <a:tcPr/>
                </a:tc>
              </a:tr>
              <a:tr h="1016749">
                <a:tc>
                  <a:txBody>
                    <a:bodyPr/>
                    <a:lstStyle/>
                    <a:p>
                      <a:r>
                        <a:rPr lang="en-US" sz="3200" dirty="0" smtClean="0">
                          <a:latin typeface="Arial"/>
                          <a:cs typeface="Arial"/>
                        </a:rPr>
                        <a:t>5. Day/Night</a:t>
                      </a:r>
                      <a:r>
                        <a:rPr lang="en-US" sz="3200" baseline="0" dirty="0" smtClean="0">
                          <a:latin typeface="Arial"/>
                          <a:cs typeface="Arial"/>
                        </a:rPr>
                        <a:t> Stroop</a:t>
                      </a:r>
                      <a:endParaRPr lang="en-US" sz="3200" b="1" dirty="0">
                        <a:solidFill>
                          <a:srgbClr val="000000"/>
                        </a:solidFill>
                        <a:latin typeface="Arial"/>
                        <a:cs typeface="Arial"/>
                      </a:endParaRPr>
                    </a:p>
                  </a:txBody>
                  <a:tcPr/>
                </a:tc>
                <a:tc>
                  <a:txBody>
                    <a:bodyPr/>
                    <a:lstStyle/>
                    <a:p>
                      <a:pPr algn="ctr"/>
                      <a:r>
                        <a:rPr lang="en-US" sz="3200" dirty="0" smtClean="0"/>
                        <a:t>-0.17*</a:t>
                      </a:r>
                      <a:endParaRPr lang="en-US" sz="3200" dirty="0"/>
                    </a:p>
                  </a:txBody>
                  <a:tcPr/>
                </a:tc>
                <a:tc>
                  <a:txBody>
                    <a:bodyPr/>
                    <a:lstStyle/>
                    <a:p>
                      <a:pPr algn="ctr"/>
                      <a:r>
                        <a:rPr lang="en-US" sz="3200" dirty="0" smtClean="0"/>
                        <a:t>-0.01</a:t>
                      </a:r>
                      <a:endParaRPr lang="en-US" sz="3200" dirty="0"/>
                    </a:p>
                  </a:txBody>
                  <a:tcPr/>
                </a:tc>
                <a:tc>
                  <a:txBody>
                    <a:bodyPr/>
                    <a:lstStyle/>
                    <a:p>
                      <a:pPr algn="ctr"/>
                      <a:r>
                        <a:rPr lang="en-US" sz="3200" dirty="0" smtClean="0"/>
                        <a:t>0.24*</a:t>
                      </a:r>
                      <a:endParaRPr lang="en-US" sz="3200" dirty="0"/>
                    </a:p>
                  </a:txBody>
                  <a:tcPr/>
                </a:tc>
                <a:tc>
                  <a:txBody>
                    <a:bodyPr/>
                    <a:lstStyle/>
                    <a:p>
                      <a:pPr algn="ctr"/>
                      <a:r>
                        <a:rPr lang="en-US" sz="3200" dirty="0" smtClean="0"/>
                        <a:t>0.34*</a:t>
                      </a:r>
                      <a:endParaRPr lang="en-US" sz="3200" dirty="0"/>
                    </a:p>
                  </a:txBody>
                  <a:tcPr/>
                </a:tc>
                <a:tc>
                  <a:txBody>
                    <a:bodyPr/>
                    <a:lstStyle/>
                    <a:p>
                      <a:pPr algn="ctr"/>
                      <a:r>
                        <a:rPr lang="en-US" sz="3200" dirty="0" smtClean="0"/>
                        <a:t>--</a:t>
                      </a:r>
                      <a:endParaRPr lang="en-US" sz="3200" dirty="0"/>
                    </a:p>
                  </a:txBody>
                  <a:tcPr/>
                </a:tc>
                <a:tc>
                  <a:txBody>
                    <a:bodyPr/>
                    <a:lstStyle/>
                    <a:p>
                      <a:pPr algn="ctr"/>
                      <a:endParaRPr lang="en-US" sz="3200" dirty="0"/>
                    </a:p>
                  </a:txBody>
                  <a:tcPr/>
                </a:tc>
              </a:tr>
              <a:tr h="1016749">
                <a:tc>
                  <a:txBody>
                    <a:bodyPr/>
                    <a:lstStyle/>
                    <a:p>
                      <a:r>
                        <a:rPr lang="en-US" sz="3200" dirty="0" smtClean="0">
                          <a:latin typeface="Arial"/>
                          <a:cs typeface="Arial"/>
                        </a:rPr>
                        <a:t>6. HTKS</a:t>
                      </a:r>
                      <a:r>
                        <a:rPr lang="en-US" sz="3200" baseline="0" dirty="0" smtClean="0">
                          <a:latin typeface="Arial"/>
                          <a:cs typeface="Arial"/>
                        </a:rPr>
                        <a:t> </a:t>
                      </a:r>
                      <a:endParaRPr lang="en-US" sz="3200" b="1" dirty="0">
                        <a:solidFill>
                          <a:srgbClr val="000000"/>
                        </a:solidFill>
                        <a:latin typeface="Arial"/>
                        <a:cs typeface="Arial"/>
                      </a:endParaRPr>
                    </a:p>
                  </a:txBody>
                  <a:tcPr/>
                </a:tc>
                <a:tc>
                  <a:txBody>
                    <a:bodyPr/>
                    <a:lstStyle/>
                    <a:p>
                      <a:pPr algn="ctr"/>
                      <a:r>
                        <a:rPr lang="en-US" sz="3200" dirty="0" smtClean="0"/>
                        <a:t>-0.01</a:t>
                      </a:r>
                      <a:endParaRPr lang="en-US" sz="3200" dirty="0"/>
                    </a:p>
                  </a:txBody>
                  <a:tcPr/>
                </a:tc>
                <a:tc>
                  <a:txBody>
                    <a:bodyPr/>
                    <a:lstStyle/>
                    <a:p>
                      <a:pPr algn="ctr"/>
                      <a:r>
                        <a:rPr lang="en-US" sz="3200" dirty="0" smtClean="0"/>
                        <a:t>-0.05</a:t>
                      </a:r>
                      <a:endParaRPr lang="en-US" sz="3200" dirty="0"/>
                    </a:p>
                  </a:txBody>
                  <a:tcPr/>
                </a:tc>
                <a:tc>
                  <a:txBody>
                    <a:bodyPr/>
                    <a:lstStyle/>
                    <a:p>
                      <a:pPr algn="ctr"/>
                      <a:r>
                        <a:rPr lang="en-US" sz="3200" dirty="0" smtClean="0"/>
                        <a:t>0.32*</a:t>
                      </a:r>
                      <a:endParaRPr lang="en-US" sz="3200" dirty="0"/>
                    </a:p>
                  </a:txBody>
                  <a:tcPr/>
                </a:tc>
                <a:tc>
                  <a:txBody>
                    <a:bodyPr/>
                    <a:lstStyle/>
                    <a:p>
                      <a:pPr algn="ctr"/>
                      <a:r>
                        <a:rPr lang="en-US" sz="3200" dirty="0" smtClean="0"/>
                        <a:t>0.60*</a:t>
                      </a:r>
                      <a:endParaRPr lang="en-US" sz="3200" dirty="0"/>
                    </a:p>
                  </a:txBody>
                  <a:tcPr/>
                </a:tc>
                <a:tc>
                  <a:txBody>
                    <a:bodyPr/>
                    <a:lstStyle/>
                    <a:p>
                      <a:pPr algn="ctr"/>
                      <a:r>
                        <a:rPr lang="en-US" sz="3200" dirty="0" smtClean="0"/>
                        <a:t>0.30*</a:t>
                      </a:r>
                      <a:endParaRPr lang="en-US" sz="3200" dirty="0"/>
                    </a:p>
                  </a:txBody>
                  <a:tcPr/>
                </a:tc>
                <a:tc>
                  <a:txBody>
                    <a:bodyPr/>
                    <a:lstStyle/>
                    <a:p>
                      <a:pPr algn="ctr"/>
                      <a:r>
                        <a:rPr lang="en-US" sz="3200" dirty="0" smtClean="0"/>
                        <a:t>--</a:t>
                      </a:r>
                      <a:endParaRPr lang="en-US" sz="3200" dirty="0"/>
                    </a:p>
                  </a:txBody>
                  <a:tcPr/>
                </a:tc>
              </a:tr>
            </a:tbl>
          </a:graphicData>
        </a:graphic>
      </p:graphicFrame>
      <p:sp>
        <p:nvSpPr>
          <p:cNvPr id="5" name="TextBox 4"/>
          <p:cNvSpPr txBox="1"/>
          <p:nvPr/>
        </p:nvSpPr>
        <p:spPr>
          <a:xfrm>
            <a:off x="22783800" y="18059400"/>
            <a:ext cx="8780750" cy="1446550"/>
          </a:xfrm>
          <a:prstGeom prst="rect">
            <a:avLst/>
          </a:prstGeom>
          <a:noFill/>
        </p:spPr>
        <p:txBody>
          <a:bodyPr wrap="none" rtlCol="0">
            <a:spAutoFit/>
          </a:bodyPr>
          <a:lstStyle/>
          <a:p>
            <a:endParaRPr lang="en-US" sz="4400" dirty="0" smtClean="0">
              <a:solidFill>
                <a:schemeClr val="bg2"/>
              </a:solidFill>
            </a:endParaRPr>
          </a:p>
          <a:p>
            <a:r>
              <a:rPr lang="en-US" sz="4400" b="1" dirty="0" smtClean="0">
                <a:solidFill>
                  <a:schemeClr val="bg2"/>
                </a:solidFill>
                <a:latin typeface="Arial"/>
                <a:cs typeface="Arial"/>
              </a:rPr>
              <a:t>Table 2. </a:t>
            </a:r>
            <a:r>
              <a:rPr lang="en-US" sz="4400" b="1" i="1" dirty="0" smtClean="0">
                <a:solidFill>
                  <a:schemeClr val="bg2"/>
                </a:solidFill>
                <a:latin typeface="Arial"/>
                <a:cs typeface="Arial"/>
              </a:rPr>
              <a:t>Results of Regressions</a:t>
            </a:r>
            <a:endParaRPr lang="en-US" sz="4400" i="1" dirty="0">
              <a:solidFill>
                <a:schemeClr val="bg2"/>
              </a:solidFill>
              <a:latin typeface="Arial"/>
              <a:cs typeface="Arial"/>
            </a:endParaRPr>
          </a:p>
        </p:txBody>
      </p:sp>
      <p:sp>
        <p:nvSpPr>
          <p:cNvPr id="9" name="TextBox 8"/>
          <p:cNvSpPr txBox="1"/>
          <p:nvPr/>
        </p:nvSpPr>
        <p:spPr>
          <a:xfrm>
            <a:off x="12192000" y="19888200"/>
            <a:ext cx="5833004" cy="769441"/>
          </a:xfrm>
          <a:prstGeom prst="rect">
            <a:avLst/>
          </a:prstGeom>
          <a:noFill/>
        </p:spPr>
        <p:txBody>
          <a:bodyPr wrap="none" rtlCol="0">
            <a:spAutoFit/>
          </a:bodyPr>
          <a:lstStyle/>
          <a:p>
            <a:r>
              <a:rPr lang="en-US" sz="4400" b="1" dirty="0" smtClean="0">
                <a:solidFill>
                  <a:srgbClr val="000000"/>
                </a:solidFill>
                <a:latin typeface="Arial"/>
                <a:cs typeface="Arial"/>
              </a:rPr>
              <a:t>Table 1. </a:t>
            </a:r>
            <a:r>
              <a:rPr lang="en-US" sz="4400" b="1" i="1" dirty="0" smtClean="0">
                <a:solidFill>
                  <a:srgbClr val="000000"/>
                </a:solidFill>
                <a:latin typeface="Arial"/>
                <a:cs typeface="Arial"/>
              </a:rPr>
              <a:t>Correlations</a:t>
            </a:r>
            <a:endParaRPr lang="en-US" sz="4400" b="1" i="1" dirty="0">
              <a:solidFill>
                <a:srgbClr val="000000"/>
              </a:solidFill>
              <a:latin typeface="Arial"/>
              <a:cs typeface="Arial"/>
            </a:endParaRPr>
          </a:p>
        </p:txBody>
      </p:sp>
      <p:sp>
        <p:nvSpPr>
          <p:cNvPr id="2" name="TextBox 1"/>
          <p:cNvSpPr txBox="1"/>
          <p:nvPr/>
        </p:nvSpPr>
        <p:spPr>
          <a:xfrm>
            <a:off x="23575334" y="20437584"/>
            <a:ext cx="184666" cy="384721"/>
          </a:xfrm>
          <a:prstGeom prst="rect">
            <a:avLst/>
          </a:prstGeom>
          <a:noFill/>
        </p:spPr>
        <p:txBody>
          <a:bodyPr wrap="none" rtlCol="0">
            <a:spAutoFit/>
          </a:bodyPr>
          <a:lstStyle/>
          <a:p>
            <a:endParaRPr lang="en-US" dirty="0"/>
          </a:p>
        </p:txBody>
      </p:sp>
      <p:sp>
        <p:nvSpPr>
          <p:cNvPr id="27" name="TextBox 26"/>
          <p:cNvSpPr txBox="1"/>
          <p:nvPr/>
        </p:nvSpPr>
        <p:spPr>
          <a:xfrm>
            <a:off x="23178443" y="20596323"/>
            <a:ext cx="184666" cy="384721"/>
          </a:xfrm>
          <a:prstGeom prst="rect">
            <a:avLst/>
          </a:prstGeom>
          <a:noFill/>
        </p:spPr>
        <p:txBody>
          <a:bodyPr wrap="none" rtlCol="0">
            <a:spAutoFit/>
          </a:bodyPr>
          <a:lstStyle/>
          <a:p>
            <a:endParaRPr lang="en-US" dirty="0"/>
          </a:p>
        </p:txBody>
      </p:sp>
      <p:sp>
        <p:nvSpPr>
          <p:cNvPr id="13315" name="TextBox 13314"/>
          <p:cNvSpPr txBox="1"/>
          <p:nvPr/>
        </p:nvSpPr>
        <p:spPr>
          <a:xfrm>
            <a:off x="24513354" y="22093427"/>
            <a:ext cx="184666" cy="384721"/>
          </a:xfrm>
          <a:prstGeom prst="rect">
            <a:avLst/>
          </a:prstGeom>
          <a:noFill/>
        </p:spPr>
        <p:txBody>
          <a:bodyPr wrap="none" rtlCol="0">
            <a:spAutoFit/>
          </a:bodyPr>
          <a:lstStyle/>
          <a:p>
            <a:endParaRPr lang="en-US" dirty="0"/>
          </a:p>
        </p:txBody>
      </p:sp>
      <p:graphicFrame>
        <p:nvGraphicFramePr>
          <p:cNvPr id="13317" name="Object 13316"/>
          <p:cNvGraphicFramePr>
            <a:graphicFrameLocks noChangeAspect="1"/>
          </p:cNvGraphicFramePr>
          <p:nvPr>
            <p:extLst>
              <p:ext uri="{D42A27DB-BD31-4B8C-83A1-F6EECF244321}">
                <p14:modId xmlns:p14="http://schemas.microsoft.com/office/powerpoint/2010/main" val="1465332054"/>
              </p:ext>
            </p:extLst>
          </p:nvPr>
        </p:nvGraphicFramePr>
        <p:xfrm>
          <a:off x="22631400" y="19735800"/>
          <a:ext cx="11952288" cy="7713662"/>
        </p:xfrm>
        <a:graphic>
          <a:graphicData uri="http://schemas.openxmlformats.org/presentationml/2006/ole">
            <mc:AlternateContent xmlns:mc="http://schemas.openxmlformats.org/markup-compatibility/2006">
              <mc:Choice xmlns:v="urn:schemas-microsoft-com:vml" Requires="v">
                <p:oleObj spid="_x0000_s1059" name="Document" r:id="rId4" imgW="6045200" imgH="2946400" progId="Word.Document.12">
                  <p:embed/>
                </p:oleObj>
              </mc:Choice>
              <mc:Fallback>
                <p:oleObj name="Document" r:id="rId4" imgW="6045200" imgH="2946400" progId="Word.Document.12">
                  <p:embed/>
                  <p:pic>
                    <p:nvPicPr>
                      <p:cNvPr id="0" name=""/>
                      <p:cNvPicPr/>
                      <p:nvPr/>
                    </p:nvPicPr>
                    <p:blipFill>
                      <a:blip r:embed="rId5"/>
                      <a:stretch>
                        <a:fillRect/>
                      </a:stretch>
                    </p:blipFill>
                    <p:spPr>
                      <a:xfrm>
                        <a:off x="22631400" y="19735800"/>
                        <a:ext cx="11952288" cy="7713662"/>
                      </a:xfrm>
                      <a:prstGeom prst="rect">
                        <a:avLst/>
                      </a:prstGeom>
                    </p:spPr>
                  </p:pic>
                </p:oleObj>
              </mc:Fallback>
            </mc:AlternateContent>
          </a:graphicData>
        </a:graphic>
      </p:graphicFrame>
    </p:spTree>
  </p:cSld>
  <p:clrMapOvr>
    <a:overrideClrMapping bg1="dk2" tx1="lt1" bg2="dk1"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cience_research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science_research_01</Template>
  <TotalTime>28059</TotalTime>
  <Words>957</Words>
  <Application>Microsoft Macintosh PowerPoint</Application>
  <PresentationFormat>Custom</PresentationFormat>
  <Paragraphs>101</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science_research_01</vt:lpstr>
      <vt:lpstr>Document</vt:lpstr>
      <vt:lpstr>PowerPoint Presentation</vt:lpstr>
    </vt:vector>
  </TitlesOfParts>
  <Company>Oregon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stroppek</dc:creator>
  <cp:lastModifiedBy>Aya Bukres</cp:lastModifiedBy>
  <cp:revision>64</cp:revision>
  <cp:lastPrinted>2011-10-05T18:33:00Z</cp:lastPrinted>
  <dcterms:created xsi:type="dcterms:W3CDTF">2011-10-28T20:07:08Z</dcterms:created>
  <dcterms:modified xsi:type="dcterms:W3CDTF">2015-10-02T17:43:13Z</dcterms:modified>
</cp:coreProperties>
</file>