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handoutMasterIdLst>
    <p:handoutMasterId r:id="rId37"/>
  </p:handoutMasterIdLst>
  <p:sldIdLst>
    <p:sldId id="256" r:id="rId2"/>
    <p:sldId id="302" r:id="rId3"/>
    <p:sldId id="261" r:id="rId4"/>
    <p:sldId id="271" r:id="rId5"/>
    <p:sldId id="275" r:id="rId6"/>
    <p:sldId id="277" r:id="rId7"/>
    <p:sldId id="278" r:id="rId8"/>
    <p:sldId id="263" r:id="rId9"/>
    <p:sldId id="279" r:id="rId10"/>
    <p:sldId id="280" r:id="rId11"/>
    <p:sldId id="281" r:id="rId12"/>
    <p:sldId id="282" r:id="rId13"/>
    <p:sldId id="284" r:id="rId14"/>
    <p:sldId id="285" r:id="rId15"/>
    <p:sldId id="286" r:id="rId16"/>
    <p:sldId id="288" r:id="rId17"/>
    <p:sldId id="287" r:id="rId18"/>
    <p:sldId id="260" r:id="rId19"/>
    <p:sldId id="289" r:id="rId20"/>
    <p:sldId id="291" r:id="rId21"/>
    <p:sldId id="295" r:id="rId22"/>
    <p:sldId id="298" r:id="rId23"/>
    <p:sldId id="264" r:id="rId24"/>
    <p:sldId id="294" r:id="rId25"/>
    <p:sldId id="292" r:id="rId26"/>
    <p:sldId id="266" r:id="rId27"/>
    <p:sldId id="293" r:id="rId28"/>
    <p:sldId id="300" r:id="rId29"/>
    <p:sldId id="301" r:id="rId30"/>
    <p:sldId id="297" r:id="rId31"/>
    <p:sldId id="257" r:id="rId32"/>
    <p:sldId id="290" r:id="rId33"/>
    <p:sldId id="267" r:id="rId34"/>
    <p:sldId id="299"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39459" autoAdjust="0"/>
  </p:normalViewPr>
  <p:slideViewPr>
    <p:cSldViewPr showGuides="1">
      <p:cViewPr>
        <p:scale>
          <a:sx n="100" d="100"/>
          <a:sy n="100" d="100"/>
        </p:scale>
        <p:origin x="-636" y="7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Goergenk\Local%20Settings\Temp\buy%20request%20fnal%20survey%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Goergenk\Local%20Settings\Temp\buy%20request%20fnal%20survey%20data.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Goergenk\Local%20Settings\Temp\buy%20request%20fnal%20survey%20data.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
          <c:y val="0.12834224598930491"/>
          <c:w val="0.94994717432472864"/>
          <c:h val="0.68204577034822877"/>
        </c:manualLayout>
      </c:layout>
      <c:barChart>
        <c:barDir val="col"/>
        <c:grouping val="clustered"/>
        <c:ser>
          <c:idx val="0"/>
          <c:order val="0"/>
          <c:tx>
            <c:strRef>
              <c:f>Sheet1!$B$1</c:f>
              <c:strCache>
                <c:ptCount val="1"/>
                <c:pt idx="0">
                  <c:v>Series 1</c:v>
                </c:pt>
              </c:strCache>
            </c:strRef>
          </c:tx>
          <c:dLbls>
            <c:dLbl>
              <c:idx val="0"/>
              <c:layout>
                <c:manualLayout>
                  <c:x val="0"/>
                  <c:y val="0.11250000000000021"/>
                </c:manualLayout>
              </c:layout>
              <c:showVal val="1"/>
            </c:dLbl>
            <c:dLbl>
              <c:idx val="1"/>
              <c:layout>
                <c:manualLayout>
                  <c:x val="7.6388006448121266E-17"/>
                  <c:y val="0.10625000000000002"/>
                </c:manualLayout>
              </c:layout>
              <c:showVal val="1"/>
            </c:dLbl>
            <c:showVal val="1"/>
          </c:dLbls>
          <c:cat>
            <c:strRef>
              <c:f>Sheet1!$A$2:$A$3</c:f>
              <c:strCache>
                <c:ptCount val="2"/>
                <c:pt idx="0">
                  <c:v>Just in Time</c:v>
                </c:pt>
                <c:pt idx="1">
                  <c:v>Just in Case</c:v>
                </c:pt>
              </c:strCache>
            </c:strRef>
          </c:cat>
          <c:val>
            <c:numRef>
              <c:f>Sheet1!$B$2:$B$3</c:f>
              <c:numCache>
                <c:formatCode>General</c:formatCode>
                <c:ptCount val="2"/>
                <c:pt idx="0">
                  <c:v>1.61</c:v>
                </c:pt>
                <c:pt idx="1">
                  <c:v>0.51</c:v>
                </c:pt>
              </c:numCache>
            </c:numRef>
          </c:val>
        </c:ser>
        <c:dLbls>
          <c:showVal val="1"/>
        </c:dLbls>
        <c:axId val="84648320"/>
        <c:axId val="84649856"/>
      </c:barChart>
      <c:catAx>
        <c:axId val="84648320"/>
        <c:scaling>
          <c:orientation val="minMax"/>
        </c:scaling>
        <c:axPos val="b"/>
        <c:tickLblPos val="nextTo"/>
        <c:crossAx val="84649856"/>
        <c:crosses val="autoZero"/>
        <c:auto val="1"/>
        <c:lblAlgn val="ctr"/>
        <c:lblOffset val="100"/>
      </c:catAx>
      <c:valAx>
        <c:axId val="84649856"/>
        <c:scaling>
          <c:orientation val="minMax"/>
        </c:scaling>
        <c:delete val="1"/>
        <c:axPos val="l"/>
        <c:numFmt formatCode="General" sourceLinked="1"/>
        <c:majorTickMark val="none"/>
        <c:tickLblPos val="none"/>
        <c:crossAx val="84648320"/>
        <c:crosses val="autoZero"/>
        <c:crossBetween val="between"/>
      </c:valAx>
      <c:spPr>
        <a:noFill/>
        <a:ln w="25400">
          <a:noFill/>
        </a:ln>
      </c:spPr>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3200" dirty="0" smtClean="0"/>
              <a:t>Circulation</a:t>
            </a:r>
            <a:r>
              <a:rPr lang="en-US" sz="3200" baseline="0" dirty="0" smtClean="0"/>
              <a:t> Evaluation by Frequency</a:t>
            </a:r>
            <a:endParaRPr lang="en-US" sz="3200" dirty="0"/>
          </a:p>
        </c:rich>
      </c:tx>
      <c:layout/>
    </c:title>
    <c:view3D>
      <c:rAngAx val="1"/>
    </c:view3D>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1 or less</c:v>
                </c:pt>
              </c:strCache>
            </c:strRef>
          </c:tx>
          <c:dLbls>
            <c:showVal val="1"/>
          </c:dLbls>
          <c:cat>
            <c:strRef>
              <c:f>Sheet1!$A$2:$A$3</c:f>
              <c:strCache>
                <c:ptCount val="2"/>
                <c:pt idx="0">
                  <c:v>Just in Time</c:v>
                </c:pt>
                <c:pt idx="1">
                  <c:v>Just in Case</c:v>
                </c:pt>
              </c:strCache>
            </c:strRef>
          </c:cat>
          <c:val>
            <c:numRef>
              <c:f>Sheet1!$B$2:$B$3</c:f>
              <c:numCache>
                <c:formatCode>0%</c:formatCode>
                <c:ptCount val="2"/>
                <c:pt idx="0">
                  <c:v>0.64000000000000212</c:v>
                </c:pt>
                <c:pt idx="1">
                  <c:v>0.92</c:v>
                </c:pt>
              </c:numCache>
            </c:numRef>
          </c:val>
        </c:ser>
        <c:ser>
          <c:idx val="1"/>
          <c:order val="1"/>
          <c:tx>
            <c:strRef>
              <c:f>Sheet1!$C$1</c:f>
              <c:strCache>
                <c:ptCount val="1"/>
                <c:pt idx="0">
                  <c:v>2 or more</c:v>
                </c:pt>
              </c:strCache>
            </c:strRef>
          </c:tx>
          <c:dLbls>
            <c:showVal val="1"/>
          </c:dLbls>
          <c:cat>
            <c:strRef>
              <c:f>Sheet1!$A$2:$A$3</c:f>
              <c:strCache>
                <c:ptCount val="2"/>
                <c:pt idx="0">
                  <c:v>Just in Time</c:v>
                </c:pt>
                <c:pt idx="1">
                  <c:v>Just in Case</c:v>
                </c:pt>
              </c:strCache>
            </c:strRef>
          </c:cat>
          <c:val>
            <c:numRef>
              <c:f>Sheet1!$C$2:$C$3</c:f>
              <c:numCache>
                <c:formatCode>0%</c:formatCode>
                <c:ptCount val="2"/>
                <c:pt idx="0">
                  <c:v>0.35000000000000031</c:v>
                </c:pt>
                <c:pt idx="1">
                  <c:v>7.1999999999999995E-2</c:v>
                </c:pt>
              </c:numCache>
            </c:numRef>
          </c:val>
        </c:ser>
        <c:ser>
          <c:idx val="2"/>
          <c:order val="2"/>
          <c:tx>
            <c:strRef>
              <c:f>Sheet1!$D$1</c:f>
              <c:strCache>
                <c:ptCount val="1"/>
                <c:pt idx="0">
                  <c:v>3 or more</c:v>
                </c:pt>
              </c:strCache>
            </c:strRef>
          </c:tx>
          <c:dLbls>
            <c:showVal val="1"/>
          </c:dLbls>
          <c:cat>
            <c:strRef>
              <c:f>Sheet1!$A$2:$A$3</c:f>
              <c:strCache>
                <c:ptCount val="2"/>
                <c:pt idx="0">
                  <c:v>Just in Time</c:v>
                </c:pt>
                <c:pt idx="1">
                  <c:v>Just in Case</c:v>
                </c:pt>
              </c:strCache>
            </c:strRef>
          </c:cat>
          <c:val>
            <c:numRef>
              <c:f>Sheet1!$D$2:$D$3</c:f>
              <c:numCache>
                <c:formatCode>0%</c:formatCode>
                <c:ptCount val="2"/>
                <c:pt idx="0">
                  <c:v>0.16</c:v>
                </c:pt>
                <c:pt idx="1">
                  <c:v>1.6000000000000021E-2</c:v>
                </c:pt>
              </c:numCache>
            </c:numRef>
          </c:val>
        </c:ser>
        <c:shape val="cylinder"/>
        <c:axId val="84712832"/>
        <c:axId val="84731008"/>
        <c:axId val="0"/>
      </c:bar3DChart>
      <c:catAx>
        <c:axId val="84712832"/>
        <c:scaling>
          <c:orientation val="minMax"/>
        </c:scaling>
        <c:axPos val="b"/>
        <c:tickLblPos val="nextTo"/>
        <c:crossAx val="84731008"/>
        <c:crosses val="autoZero"/>
        <c:auto val="1"/>
        <c:lblAlgn val="ctr"/>
        <c:lblOffset val="100"/>
      </c:catAx>
      <c:valAx>
        <c:axId val="84731008"/>
        <c:scaling>
          <c:orientation val="minMax"/>
        </c:scaling>
        <c:delete val="1"/>
        <c:axPos val="l"/>
        <c:numFmt formatCode="0%" sourceLinked="1"/>
        <c:tickLblPos val="none"/>
        <c:crossAx val="84712832"/>
        <c:crosses val="autoZero"/>
        <c:crossBetween val="between"/>
      </c:valAx>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0"/>
  <c:chart>
    <c:title>
      <c:tx>
        <c:rich>
          <a:bodyPr/>
          <a:lstStyle/>
          <a:p>
            <a:pPr>
              <a:defRPr/>
            </a:pPr>
            <a:r>
              <a:rPr lang="en-US" sz="3200" dirty="0"/>
              <a:t>Will You Borrow This Item Again?</a:t>
            </a:r>
          </a:p>
        </c:rich>
      </c:tx>
      <c:layout/>
    </c:title>
    <c:view3D>
      <c:rotX val="30"/>
      <c:perspective val="30"/>
    </c:view3D>
    <c:plotArea>
      <c:layout>
        <c:manualLayout>
          <c:layoutTarget val="inner"/>
          <c:xMode val="edge"/>
          <c:yMode val="edge"/>
          <c:x val="4.5079270394231034E-2"/>
          <c:y val="0.24730202554597241"/>
          <c:w val="0.95492072960576913"/>
          <c:h val="0.71676567014807813"/>
        </c:manualLayout>
      </c:layout>
      <c:pie3DChart>
        <c:varyColors val="1"/>
        <c:ser>
          <c:idx val="0"/>
          <c:order val="0"/>
          <c:dLbls>
            <c:dLbl>
              <c:idx val="0"/>
              <c:layout>
                <c:manualLayout>
                  <c:x val="-0.21856060606060609"/>
                  <c:y val="-0.12129563896301079"/>
                </c:manualLayout>
              </c:layout>
              <c:tx>
                <c:rich>
                  <a:bodyPr/>
                  <a:lstStyle/>
                  <a:p>
                    <a:r>
                      <a:rPr lang="en-US" sz="3600" b="1" dirty="0"/>
                      <a:t>Yes
56%</a:t>
                    </a:r>
                  </a:p>
                </c:rich>
              </c:tx>
              <c:showCatName val="1"/>
              <c:showPercent val="1"/>
            </c:dLbl>
            <c:dLbl>
              <c:idx val="1"/>
              <c:layout>
                <c:manualLayout>
                  <c:x val="0.12885932819003684"/>
                  <c:y val="-0.21484094035899479"/>
                </c:manualLayout>
              </c:layout>
              <c:showCatName val="1"/>
              <c:showPercent val="1"/>
            </c:dLbl>
            <c:dLbl>
              <c:idx val="2"/>
              <c:layout>
                <c:manualLayout>
                  <c:x val="0.21609036559824052"/>
                  <c:y val="7.4027446522749854E-2"/>
                </c:manualLayout>
              </c:layout>
              <c:tx>
                <c:rich>
                  <a:bodyPr/>
                  <a:lstStyle/>
                  <a:p>
                    <a:r>
                      <a:rPr lang="en-US" sz="2000" b="1" dirty="0"/>
                      <a:t>Maybe
34%</a:t>
                    </a:r>
                  </a:p>
                </c:rich>
              </c:tx>
              <c:showCatName val="1"/>
              <c:showPercent val="1"/>
            </c:dLbl>
            <c:showCatName val="1"/>
            <c:showPercent val="1"/>
          </c:dLbls>
          <c:cat>
            <c:strRef>
              <c:f>Sheet1!$B$10:$D$10</c:f>
              <c:strCache>
                <c:ptCount val="3"/>
                <c:pt idx="0">
                  <c:v>Yes</c:v>
                </c:pt>
                <c:pt idx="1">
                  <c:v>No</c:v>
                </c:pt>
                <c:pt idx="2">
                  <c:v>Maybe</c:v>
                </c:pt>
              </c:strCache>
            </c:strRef>
          </c:cat>
          <c:val>
            <c:numRef>
              <c:f>Sheet1!$B$11:$D$11</c:f>
              <c:numCache>
                <c:formatCode>0.0%</c:formatCode>
                <c:ptCount val="3"/>
                <c:pt idx="0">
                  <c:v>0.56499999999999995</c:v>
                </c:pt>
                <c:pt idx="1">
                  <c:v>9.7000000000000045E-2</c:v>
                </c:pt>
                <c:pt idx="2">
                  <c:v>0.33900000000000313</c:v>
                </c:pt>
              </c:numCache>
            </c:numRef>
          </c:val>
        </c:ser>
        <c:dLbls>
          <c:showCatName val="1"/>
          <c:showPercent val="1"/>
        </c:dLbls>
      </c:pie3D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lgn="ctr">
              <a:defRPr/>
            </a:pPr>
            <a:r>
              <a:rPr lang="en-US" sz="3200" dirty="0" smtClean="0"/>
              <a:t>Recommend Title or </a:t>
            </a:r>
          </a:p>
          <a:p>
            <a:pPr algn="ctr">
              <a:defRPr/>
            </a:pPr>
            <a:r>
              <a:rPr lang="en-US" sz="3200" dirty="0" smtClean="0"/>
              <a:t>Add to Reading</a:t>
            </a:r>
            <a:r>
              <a:rPr lang="en-US" sz="3200" baseline="0" dirty="0" smtClean="0"/>
              <a:t> List?</a:t>
            </a:r>
            <a:endParaRPr lang="en-US" sz="3200" dirty="0"/>
          </a:p>
        </c:rich>
      </c:tx>
      <c:layout>
        <c:manualLayout>
          <c:xMode val="edge"/>
          <c:yMode val="edge"/>
          <c:x val="0.28245652887139105"/>
          <c:y val="0"/>
        </c:manualLayout>
      </c:layout>
    </c:title>
    <c:view3D>
      <c:rotX val="30"/>
      <c:perspective val="30"/>
    </c:view3D>
    <c:plotArea>
      <c:layout>
        <c:manualLayout>
          <c:layoutTarget val="inner"/>
          <c:xMode val="edge"/>
          <c:yMode val="edge"/>
          <c:x val="4.1666666666666664E-2"/>
          <c:y val="0.26547298775153222"/>
          <c:w val="0.91666666666666652"/>
          <c:h val="0.7100956911636076"/>
        </c:manualLayout>
      </c:layout>
      <c:pie3DChart>
        <c:varyColors val="1"/>
        <c:ser>
          <c:idx val="0"/>
          <c:order val="0"/>
          <c:dLbls>
            <c:dLbl>
              <c:idx val="0"/>
              <c:layout>
                <c:manualLayout>
                  <c:x val="-0.18593681649168894"/>
                  <c:y val="-0.11578991838348976"/>
                </c:manualLayout>
              </c:layout>
              <c:tx>
                <c:rich>
                  <a:bodyPr/>
                  <a:lstStyle/>
                  <a:p>
                    <a:r>
                      <a:rPr lang="en-US" sz="3600" b="1" dirty="0"/>
                      <a:t>Yes
54%</a:t>
                    </a:r>
                  </a:p>
                </c:rich>
              </c:tx>
              <c:showCatName val="1"/>
              <c:showPercent val="1"/>
            </c:dLbl>
            <c:dLbl>
              <c:idx val="1"/>
              <c:layout>
                <c:manualLayout>
                  <c:x val="0.1383344269466317"/>
                  <c:y val="-0.22498759572861615"/>
                </c:manualLayout>
              </c:layout>
              <c:tx>
                <c:rich>
                  <a:bodyPr/>
                  <a:lstStyle/>
                  <a:p>
                    <a:r>
                      <a:rPr lang="en-US" sz="2000" dirty="0"/>
                      <a:t>No
12%</a:t>
                    </a:r>
                  </a:p>
                </c:rich>
              </c:tx>
              <c:showCatName val="1"/>
              <c:showPercent val="1"/>
            </c:dLbl>
            <c:dLbl>
              <c:idx val="2"/>
              <c:layout>
                <c:manualLayout>
                  <c:x val="0.20642306430446244"/>
                  <c:y val="5.5732211555747847E-2"/>
                </c:manualLayout>
              </c:layout>
              <c:tx>
                <c:rich>
                  <a:bodyPr/>
                  <a:lstStyle/>
                  <a:p>
                    <a:r>
                      <a:rPr lang="en-US" sz="2000" b="1" dirty="0"/>
                      <a:t>Maybe
34%</a:t>
                    </a:r>
                  </a:p>
                </c:rich>
              </c:tx>
              <c:showCatName val="1"/>
              <c:showPercent val="1"/>
            </c:dLbl>
            <c:showCatName val="1"/>
            <c:showPercent val="1"/>
          </c:dLbls>
          <c:cat>
            <c:strRef>
              <c:f>Sheet1!$B$13:$D$13</c:f>
              <c:strCache>
                <c:ptCount val="3"/>
                <c:pt idx="0">
                  <c:v>Yes</c:v>
                </c:pt>
                <c:pt idx="1">
                  <c:v>No</c:v>
                </c:pt>
                <c:pt idx="2">
                  <c:v>Maybe</c:v>
                </c:pt>
              </c:strCache>
            </c:strRef>
          </c:cat>
          <c:val>
            <c:numRef>
              <c:f>Sheet1!$B$12:$D$12</c:f>
              <c:numCache>
                <c:formatCode>0.0%</c:formatCode>
                <c:ptCount val="3"/>
                <c:pt idx="0">
                  <c:v>0.54100000000000004</c:v>
                </c:pt>
                <c:pt idx="1">
                  <c:v>0.11500000000000002</c:v>
                </c:pt>
                <c:pt idx="2">
                  <c:v>0.34400000000000031</c:v>
                </c:pt>
              </c:numCache>
            </c:numRef>
          </c:val>
        </c:ser>
        <c:dLbls>
          <c:showCatName val="1"/>
          <c:showPercent val="1"/>
        </c:dLbls>
      </c:pie3DChart>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7606651780467814E-2"/>
          <c:y val="0.13616530490400486"/>
          <c:w val="0.90049057101638486"/>
          <c:h val="0.71675303372126098"/>
        </c:manualLayout>
      </c:layout>
      <c:barChart>
        <c:barDir val="bar"/>
        <c:grouping val="stacked"/>
        <c:ser>
          <c:idx val="0"/>
          <c:order val="0"/>
          <c:spPr>
            <a:solidFill>
              <a:srgbClr val="F79646">
                <a:lumMod val="75000"/>
              </a:srgbClr>
            </a:solidFill>
          </c:spPr>
          <c:dLbls>
            <c:numFmt formatCode="#,##0.00" sourceLinked="0"/>
            <c:txPr>
              <a:bodyPr/>
              <a:lstStyle/>
              <a:p>
                <a:pPr>
                  <a:defRPr sz="2000" b="1"/>
                </a:pPr>
                <a:endParaRPr lang="en-US"/>
              </a:p>
            </c:txPr>
            <c:dLblPos val="inEnd"/>
            <c:showVal val="1"/>
          </c:dLbls>
          <c:cat>
            <c:strRef>
              <c:f>Sheet1!$D$3</c:f>
              <c:strCache>
                <c:ptCount val="1"/>
                <c:pt idx="0">
                  <c:v>Statement</c:v>
                </c:pt>
              </c:strCache>
            </c:strRef>
          </c:cat>
          <c:val>
            <c:numRef>
              <c:f>Sheet1!$B$4:$B$7</c:f>
              <c:numCache>
                <c:formatCode>General</c:formatCode>
                <c:ptCount val="4"/>
                <c:pt idx="0">
                  <c:v>4.72</c:v>
                </c:pt>
                <c:pt idx="1">
                  <c:v>4.7699999999999996</c:v>
                </c:pt>
                <c:pt idx="2">
                  <c:v>4.7300000000000004</c:v>
                </c:pt>
                <c:pt idx="3">
                  <c:v>4.7300000000000004</c:v>
                </c:pt>
              </c:numCache>
            </c:numRef>
          </c:val>
        </c:ser>
        <c:overlap val="100"/>
        <c:axId val="70590848"/>
        <c:axId val="70592384"/>
      </c:barChart>
      <c:catAx>
        <c:axId val="70590848"/>
        <c:scaling>
          <c:orientation val="minMax"/>
        </c:scaling>
        <c:delete val="1"/>
        <c:axPos val="l"/>
        <c:numFmt formatCode="General" sourceLinked="1"/>
        <c:tickLblPos val="none"/>
        <c:crossAx val="70592384"/>
        <c:crosses val="autoZero"/>
        <c:auto val="1"/>
        <c:lblAlgn val="ctr"/>
        <c:lblOffset val="100"/>
      </c:catAx>
      <c:valAx>
        <c:axId val="70592384"/>
        <c:scaling>
          <c:orientation val="minMax"/>
          <c:max val="5"/>
          <c:min val="0"/>
        </c:scaling>
        <c:axPos val="b"/>
        <c:title>
          <c:tx>
            <c:rich>
              <a:bodyPr/>
              <a:lstStyle/>
              <a:p>
                <a:pPr>
                  <a:defRPr sz="3200"/>
                </a:pPr>
                <a:r>
                  <a:rPr lang="en-US" sz="3200" dirty="0" smtClean="0"/>
                  <a:t>Patron Satisfaction</a:t>
                </a:r>
                <a:endParaRPr lang="en-US" sz="3200" dirty="0"/>
              </a:p>
            </c:rich>
          </c:tx>
          <c:layout>
            <c:manualLayout>
              <c:xMode val="edge"/>
              <c:yMode val="edge"/>
              <c:x val="0.27440687826392901"/>
              <c:y val="1.3278422434037861E-2"/>
            </c:manualLayout>
          </c:layout>
        </c:title>
        <c:numFmt formatCode="General" sourceLinked="1"/>
        <c:tickLblPos val="nextTo"/>
        <c:txPr>
          <a:bodyPr/>
          <a:lstStyle/>
          <a:p>
            <a:pPr>
              <a:defRPr sz="1400" b="1" i="0" baseline="0"/>
            </a:pPr>
            <a:endParaRPr lang="en-US"/>
          </a:p>
        </c:txPr>
        <c:crossAx val="70590848"/>
        <c:crosses val="autoZero"/>
        <c:crossBetween val="between"/>
        <c:majorUnit val="1"/>
      </c:valAx>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Open Feedback</c:v>
                </c:pt>
              </c:strCache>
            </c:strRef>
          </c:tx>
          <c:dLbls>
            <c:dLbl>
              <c:idx val="2"/>
              <c:layout>
                <c:manualLayout>
                  <c:x val="-0.30401234567901375"/>
                  <c:y val="-0.17116799231456378"/>
                </c:manualLayout>
              </c:layout>
              <c:tx>
                <c:rich>
                  <a:bodyPr/>
                  <a:lstStyle/>
                  <a:p>
                    <a:r>
                      <a:rPr lang="en-US" sz="1400" dirty="0" smtClean="0"/>
                      <a:t>66.7%</a:t>
                    </a:r>
                  </a:p>
                  <a:p>
                    <a:endParaRPr lang="en-US" sz="1400" dirty="0"/>
                  </a:p>
                </c:rich>
              </c:tx>
              <c:showVal val="1"/>
            </c:dLbl>
            <c:dLbl>
              <c:idx val="3"/>
              <c:layout>
                <c:manualLayout>
                  <c:x val="0.30401234567901375"/>
                  <c:y val="-5.0508587896100833E-2"/>
                </c:manualLayout>
              </c:layout>
              <c:tx>
                <c:rich>
                  <a:bodyPr/>
                  <a:lstStyle/>
                  <a:p>
                    <a:r>
                      <a:rPr lang="en-US" sz="1400" dirty="0"/>
                      <a:t>5.5%</a:t>
                    </a:r>
                  </a:p>
                </c:rich>
              </c:tx>
              <c:showVal val="1"/>
            </c:dLbl>
            <c:txPr>
              <a:bodyPr/>
              <a:lstStyle/>
              <a:p>
                <a:pPr>
                  <a:defRPr b="0"/>
                </a:pPr>
                <a:endParaRPr lang="en-US"/>
              </a:p>
            </c:txPr>
            <c:showVal val="1"/>
            <c:showLeaderLines val="1"/>
          </c:dLbls>
          <c:cat>
            <c:strRef>
              <c:f>Sheet1!$A$2:$A$5</c:f>
              <c:strCache>
                <c:ptCount val="4"/>
                <c:pt idx="0">
                  <c:v>Qualified</c:v>
                </c:pt>
                <c:pt idx="1">
                  <c:v>Negative</c:v>
                </c:pt>
                <c:pt idx="2">
                  <c:v>Problems</c:v>
                </c:pt>
                <c:pt idx="3">
                  <c:v>Postive</c:v>
                </c:pt>
              </c:strCache>
            </c:strRef>
          </c:cat>
          <c:val>
            <c:numRef>
              <c:f>Sheet1!$B$2:$B$5</c:f>
              <c:numCache>
                <c:formatCode>0.0%</c:formatCode>
                <c:ptCount val="4"/>
                <c:pt idx="0">
                  <c:v>0.25</c:v>
                </c:pt>
                <c:pt idx="1">
                  <c:v>2.8000000000000001E-2</c:v>
                </c:pt>
                <c:pt idx="2">
                  <c:v>5.5000000000000014E-2</c:v>
                </c:pt>
                <c:pt idx="3">
                  <c:v>0.66700000000000248</c:v>
                </c:pt>
              </c:numCache>
            </c:numRef>
          </c:val>
        </c:ser>
        <c:firstSliceAng val="0"/>
        <c:holeSize val="50"/>
      </c:doughnutChart>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E99F1-669C-4740-9948-7E681CB3E9B8}" type="doc">
      <dgm:prSet loTypeId="urn:microsoft.com/office/officeart/2005/8/layout/hProcess9" loCatId="process" qsTypeId="urn:microsoft.com/office/officeart/2005/8/quickstyle/simple1" qsCatId="simple" csTypeId="urn:microsoft.com/office/officeart/2005/8/colors/accent1_2" csCatId="accent1" phldr="1"/>
      <dgm:spPr/>
    </dgm:pt>
    <dgm:pt modelId="{8D7495B9-640E-4B2D-BE54-4FD4EEDDC356}">
      <dgm:prSet phldrT="[Text]"/>
      <dgm:spPr>
        <a:solidFill>
          <a:schemeClr val="tx1"/>
        </a:solidFill>
        <a:ln>
          <a:solidFill>
            <a:schemeClr val="bg1"/>
          </a:solidFill>
        </a:ln>
      </dgm:spPr>
      <dgm:t>
        <a:bodyPr/>
        <a:lstStyle/>
        <a:p>
          <a:r>
            <a:rPr lang="en-US" b="1" baseline="0" dirty="0" smtClean="0">
              <a:solidFill>
                <a:schemeClr val="bg1"/>
              </a:solidFill>
            </a:rPr>
            <a:t>ILL Request</a:t>
          </a:r>
          <a:endParaRPr lang="en-US" b="1" baseline="0" dirty="0">
            <a:solidFill>
              <a:schemeClr val="bg1"/>
            </a:solidFill>
          </a:endParaRPr>
        </a:p>
      </dgm:t>
    </dgm:pt>
    <dgm:pt modelId="{6FB3A6BA-0D23-4FD7-AA40-4365779B88B8}" type="parTrans" cxnId="{8E25BB5E-53B4-4276-9358-4864AD957AF3}">
      <dgm:prSet/>
      <dgm:spPr/>
      <dgm:t>
        <a:bodyPr/>
        <a:lstStyle/>
        <a:p>
          <a:endParaRPr lang="en-US"/>
        </a:p>
      </dgm:t>
    </dgm:pt>
    <dgm:pt modelId="{DC0BB075-1E88-4CAC-9834-3B093BBCDC3D}" type="sibTrans" cxnId="{8E25BB5E-53B4-4276-9358-4864AD957AF3}">
      <dgm:prSet/>
      <dgm:spPr/>
      <dgm:t>
        <a:bodyPr/>
        <a:lstStyle/>
        <a:p>
          <a:endParaRPr lang="en-US"/>
        </a:p>
      </dgm:t>
    </dgm:pt>
    <dgm:pt modelId="{22A27B30-C32D-40C7-B56D-A2F0D64401A0}">
      <dgm:prSet phldrT="[Text]"/>
      <dgm:spPr>
        <a:solidFill>
          <a:schemeClr val="tx1"/>
        </a:solidFill>
        <a:ln>
          <a:solidFill>
            <a:schemeClr val="bg1"/>
          </a:solidFill>
        </a:ln>
      </dgm:spPr>
      <dgm:t>
        <a:bodyPr/>
        <a:lstStyle/>
        <a:p>
          <a:r>
            <a:rPr lang="en-US" b="1" dirty="0" smtClean="0">
              <a:solidFill>
                <a:schemeClr val="bg1"/>
              </a:solidFill>
            </a:rPr>
            <a:t>Acquisitions</a:t>
          </a:r>
          <a:endParaRPr lang="en-US" b="1" dirty="0">
            <a:solidFill>
              <a:schemeClr val="bg1"/>
            </a:solidFill>
          </a:endParaRPr>
        </a:p>
      </dgm:t>
    </dgm:pt>
    <dgm:pt modelId="{EBBF85DF-8C98-4F75-8331-48BEE92FA408}" type="parTrans" cxnId="{FE9FCF5D-375B-4471-9E85-E351605DD3EB}">
      <dgm:prSet/>
      <dgm:spPr/>
      <dgm:t>
        <a:bodyPr/>
        <a:lstStyle/>
        <a:p>
          <a:endParaRPr lang="en-US"/>
        </a:p>
      </dgm:t>
    </dgm:pt>
    <dgm:pt modelId="{9A1C9C5E-70FB-4702-B8A7-6C3D7A2687A8}" type="sibTrans" cxnId="{FE9FCF5D-375B-4471-9E85-E351605DD3EB}">
      <dgm:prSet/>
      <dgm:spPr/>
      <dgm:t>
        <a:bodyPr/>
        <a:lstStyle/>
        <a:p>
          <a:endParaRPr lang="en-US"/>
        </a:p>
      </dgm:t>
    </dgm:pt>
    <dgm:pt modelId="{592C4003-A19F-4869-880E-10C1D3B49594}">
      <dgm:prSet phldrT="[Text]"/>
      <dgm:spPr>
        <a:solidFill>
          <a:schemeClr val="tx1"/>
        </a:solidFill>
        <a:ln>
          <a:solidFill>
            <a:schemeClr val="bg1"/>
          </a:solidFill>
        </a:ln>
      </dgm:spPr>
      <dgm:t>
        <a:bodyPr/>
        <a:lstStyle/>
        <a:p>
          <a:r>
            <a:rPr lang="en-US" b="1" dirty="0" smtClean="0">
              <a:solidFill>
                <a:schemeClr val="bg1"/>
              </a:solidFill>
            </a:rPr>
            <a:t>Cataloging</a:t>
          </a:r>
          <a:endParaRPr lang="en-US" b="1" dirty="0">
            <a:solidFill>
              <a:schemeClr val="bg1"/>
            </a:solidFill>
          </a:endParaRPr>
        </a:p>
      </dgm:t>
    </dgm:pt>
    <dgm:pt modelId="{D40EDBDD-D038-48B7-805C-FB89813B60C5}" type="parTrans" cxnId="{2FBE59ED-C796-46AC-B119-A43FF474BCE5}">
      <dgm:prSet/>
      <dgm:spPr/>
      <dgm:t>
        <a:bodyPr/>
        <a:lstStyle/>
        <a:p>
          <a:endParaRPr lang="en-US"/>
        </a:p>
      </dgm:t>
    </dgm:pt>
    <dgm:pt modelId="{11F7A2A6-E7EB-4292-93DB-1DF2C3319BA5}" type="sibTrans" cxnId="{2FBE59ED-C796-46AC-B119-A43FF474BCE5}">
      <dgm:prSet/>
      <dgm:spPr/>
      <dgm:t>
        <a:bodyPr/>
        <a:lstStyle/>
        <a:p>
          <a:endParaRPr lang="en-US"/>
        </a:p>
      </dgm:t>
    </dgm:pt>
    <dgm:pt modelId="{CC56B3F2-EF6F-48A1-8735-8DAF8067A679}">
      <dgm:prSet/>
      <dgm:spPr>
        <a:solidFill>
          <a:schemeClr val="tx1"/>
        </a:solidFill>
        <a:ln>
          <a:solidFill>
            <a:schemeClr val="bg1"/>
          </a:solidFill>
        </a:ln>
      </dgm:spPr>
      <dgm:t>
        <a:bodyPr/>
        <a:lstStyle/>
        <a:p>
          <a:r>
            <a:rPr lang="en-US" b="1" dirty="0" smtClean="0">
              <a:solidFill>
                <a:schemeClr val="bg1"/>
              </a:solidFill>
            </a:rPr>
            <a:t>Circulation</a:t>
          </a:r>
          <a:endParaRPr lang="en-US" b="1" dirty="0">
            <a:solidFill>
              <a:schemeClr val="bg1"/>
            </a:solidFill>
          </a:endParaRPr>
        </a:p>
      </dgm:t>
    </dgm:pt>
    <dgm:pt modelId="{4020714E-D023-4EB7-BD34-DBE0AAE2EBC2}" type="parTrans" cxnId="{60D38FDE-5CE6-4E90-8B03-AB3710C91146}">
      <dgm:prSet/>
      <dgm:spPr/>
      <dgm:t>
        <a:bodyPr/>
        <a:lstStyle/>
        <a:p>
          <a:endParaRPr lang="en-US"/>
        </a:p>
      </dgm:t>
    </dgm:pt>
    <dgm:pt modelId="{6658E09C-BBC8-4DFA-ABFA-BA40788E4002}" type="sibTrans" cxnId="{60D38FDE-5CE6-4E90-8B03-AB3710C91146}">
      <dgm:prSet/>
      <dgm:spPr/>
      <dgm:t>
        <a:bodyPr/>
        <a:lstStyle/>
        <a:p>
          <a:endParaRPr lang="en-US"/>
        </a:p>
      </dgm:t>
    </dgm:pt>
    <dgm:pt modelId="{F97C8A84-926C-47A2-BAA5-298BCF41E364}">
      <dgm:prSet/>
      <dgm:spPr>
        <a:solidFill>
          <a:schemeClr val="tx1"/>
        </a:solidFill>
        <a:ln>
          <a:solidFill>
            <a:schemeClr val="bg1"/>
          </a:solidFill>
        </a:ln>
      </dgm:spPr>
      <dgm:t>
        <a:bodyPr/>
        <a:lstStyle/>
        <a:p>
          <a:r>
            <a:rPr lang="en-US" b="1" dirty="0" smtClean="0">
              <a:solidFill>
                <a:schemeClr val="bg1"/>
              </a:solidFill>
            </a:rPr>
            <a:t>Collection Maintenance</a:t>
          </a:r>
          <a:endParaRPr lang="en-US" b="1" dirty="0">
            <a:solidFill>
              <a:schemeClr val="bg1"/>
            </a:solidFill>
          </a:endParaRPr>
        </a:p>
      </dgm:t>
    </dgm:pt>
    <dgm:pt modelId="{D06366D4-9EE7-4266-9ACF-5126F416618D}" type="parTrans" cxnId="{8AB0D8BD-95A7-4605-A501-8D511AA748E4}">
      <dgm:prSet/>
      <dgm:spPr/>
      <dgm:t>
        <a:bodyPr/>
        <a:lstStyle/>
        <a:p>
          <a:endParaRPr lang="en-US"/>
        </a:p>
      </dgm:t>
    </dgm:pt>
    <dgm:pt modelId="{1F8C6541-5B77-44F2-B8A1-CDFCC2B76E5B}" type="sibTrans" cxnId="{8AB0D8BD-95A7-4605-A501-8D511AA748E4}">
      <dgm:prSet/>
      <dgm:spPr/>
      <dgm:t>
        <a:bodyPr/>
        <a:lstStyle/>
        <a:p>
          <a:endParaRPr lang="en-US"/>
        </a:p>
      </dgm:t>
    </dgm:pt>
    <dgm:pt modelId="{1FF7DCBF-2844-4987-AE01-81BEF37D2610}" type="pres">
      <dgm:prSet presAssocID="{D05E99F1-669C-4740-9948-7E681CB3E9B8}" presName="CompostProcess" presStyleCnt="0">
        <dgm:presLayoutVars>
          <dgm:dir/>
          <dgm:resizeHandles val="exact"/>
        </dgm:presLayoutVars>
      </dgm:prSet>
      <dgm:spPr/>
    </dgm:pt>
    <dgm:pt modelId="{177743D3-11C2-46DB-8C6A-56A6315CD528}" type="pres">
      <dgm:prSet presAssocID="{D05E99F1-669C-4740-9948-7E681CB3E9B8}" presName="arrow" presStyleLbl="bgShp" presStyleIdx="0" presStyleCnt="1"/>
      <dgm:spPr>
        <a:solidFill>
          <a:schemeClr val="accent1"/>
        </a:solidFill>
        <a:ln>
          <a:solidFill>
            <a:schemeClr val="bg1"/>
          </a:solidFill>
        </a:ln>
      </dgm:spPr>
    </dgm:pt>
    <dgm:pt modelId="{D760231A-66DE-40FC-9CBA-9B5F5BAC30EE}" type="pres">
      <dgm:prSet presAssocID="{D05E99F1-669C-4740-9948-7E681CB3E9B8}" presName="linearProcess" presStyleCnt="0"/>
      <dgm:spPr/>
    </dgm:pt>
    <dgm:pt modelId="{091DF526-6C3B-496E-90EA-FC9C0E6AC139}" type="pres">
      <dgm:prSet presAssocID="{8D7495B9-640E-4B2D-BE54-4FD4EEDDC356}" presName="textNode" presStyleLbl="node1" presStyleIdx="0" presStyleCnt="5">
        <dgm:presLayoutVars>
          <dgm:bulletEnabled val="1"/>
        </dgm:presLayoutVars>
      </dgm:prSet>
      <dgm:spPr/>
      <dgm:t>
        <a:bodyPr/>
        <a:lstStyle/>
        <a:p>
          <a:endParaRPr lang="en-US"/>
        </a:p>
      </dgm:t>
    </dgm:pt>
    <dgm:pt modelId="{27184FE6-1E43-4EB3-B46E-9B22624444D0}" type="pres">
      <dgm:prSet presAssocID="{DC0BB075-1E88-4CAC-9834-3B093BBCDC3D}" presName="sibTrans" presStyleCnt="0"/>
      <dgm:spPr/>
    </dgm:pt>
    <dgm:pt modelId="{4CCA2118-DE19-4B61-98BC-25B0382A6A81}" type="pres">
      <dgm:prSet presAssocID="{22A27B30-C32D-40C7-B56D-A2F0D64401A0}" presName="textNode" presStyleLbl="node1" presStyleIdx="1" presStyleCnt="5">
        <dgm:presLayoutVars>
          <dgm:bulletEnabled val="1"/>
        </dgm:presLayoutVars>
      </dgm:prSet>
      <dgm:spPr/>
      <dgm:t>
        <a:bodyPr/>
        <a:lstStyle/>
        <a:p>
          <a:endParaRPr lang="en-US"/>
        </a:p>
      </dgm:t>
    </dgm:pt>
    <dgm:pt modelId="{F39E3DAA-8AAF-4292-A298-6637DD8CD676}" type="pres">
      <dgm:prSet presAssocID="{9A1C9C5E-70FB-4702-B8A7-6C3D7A2687A8}" presName="sibTrans" presStyleCnt="0"/>
      <dgm:spPr/>
    </dgm:pt>
    <dgm:pt modelId="{4AB73670-7BBE-428E-9A40-33AEC9C1D4CC}" type="pres">
      <dgm:prSet presAssocID="{592C4003-A19F-4869-880E-10C1D3B49594}" presName="textNode" presStyleLbl="node1" presStyleIdx="2" presStyleCnt="5">
        <dgm:presLayoutVars>
          <dgm:bulletEnabled val="1"/>
        </dgm:presLayoutVars>
      </dgm:prSet>
      <dgm:spPr/>
      <dgm:t>
        <a:bodyPr/>
        <a:lstStyle/>
        <a:p>
          <a:endParaRPr lang="en-US"/>
        </a:p>
      </dgm:t>
    </dgm:pt>
    <dgm:pt modelId="{7CA25851-0FB1-44C6-9BD6-7E1DFEE7DD97}" type="pres">
      <dgm:prSet presAssocID="{11F7A2A6-E7EB-4292-93DB-1DF2C3319BA5}" presName="sibTrans" presStyleCnt="0"/>
      <dgm:spPr/>
    </dgm:pt>
    <dgm:pt modelId="{DB99DF2E-CEB2-4032-BB6E-F3DEEAA9CE0C}" type="pres">
      <dgm:prSet presAssocID="{CC56B3F2-EF6F-48A1-8735-8DAF8067A679}" presName="textNode" presStyleLbl="node1" presStyleIdx="3" presStyleCnt="5">
        <dgm:presLayoutVars>
          <dgm:bulletEnabled val="1"/>
        </dgm:presLayoutVars>
      </dgm:prSet>
      <dgm:spPr/>
      <dgm:t>
        <a:bodyPr/>
        <a:lstStyle/>
        <a:p>
          <a:endParaRPr lang="en-US"/>
        </a:p>
      </dgm:t>
    </dgm:pt>
    <dgm:pt modelId="{D551052F-63DE-4894-B464-847CD049F596}" type="pres">
      <dgm:prSet presAssocID="{6658E09C-BBC8-4DFA-ABFA-BA40788E4002}" presName="sibTrans" presStyleCnt="0"/>
      <dgm:spPr/>
    </dgm:pt>
    <dgm:pt modelId="{0F4CCCB9-E7D6-4FE7-89AA-977386693A6F}" type="pres">
      <dgm:prSet presAssocID="{F97C8A84-926C-47A2-BAA5-298BCF41E364}" presName="textNode" presStyleLbl="node1" presStyleIdx="4" presStyleCnt="5">
        <dgm:presLayoutVars>
          <dgm:bulletEnabled val="1"/>
        </dgm:presLayoutVars>
      </dgm:prSet>
      <dgm:spPr/>
      <dgm:t>
        <a:bodyPr/>
        <a:lstStyle/>
        <a:p>
          <a:endParaRPr lang="en-US"/>
        </a:p>
      </dgm:t>
    </dgm:pt>
  </dgm:ptLst>
  <dgm:cxnLst>
    <dgm:cxn modelId="{5DE1A92C-022E-4522-A87A-F1761FE97ECD}" type="presOf" srcId="{592C4003-A19F-4869-880E-10C1D3B49594}" destId="{4AB73670-7BBE-428E-9A40-33AEC9C1D4CC}" srcOrd="0" destOrd="0" presId="urn:microsoft.com/office/officeart/2005/8/layout/hProcess9"/>
    <dgm:cxn modelId="{F4B0196A-0327-4769-88D1-0FECBE5AEBFE}" type="presOf" srcId="{F97C8A84-926C-47A2-BAA5-298BCF41E364}" destId="{0F4CCCB9-E7D6-4FE7-89AA-977386693A6F}" srcOrd="0" destOrd="0" presId="urn:microsoft.com/office/officeart/2005/8/layout/hProcess9"/>
    <dgm:cxn modelId="{8AB0D8BD-95A7-4605-A501-8D511AA748E4}" srcId="{D05E99F1-669C-4740-9948-7E681CB3E9B8}" destId="{F97C8A84-926C-47A2-BAA5-298BCF41E364}" srcOrd="4" destOrd="0" parTransId="{D06366D4-9EE7-4266-9ACF-5126F416618D}" sibTransId="{1F8C6541-5B77-44F2-B8A1-CDFCC2B76E5B}"/>
    <dgm:cxn modelId="{FE9FCF5D-375B-4471-9E85-E351605DD3EB}" srcId="{D05E99F1-669C-4740-9948-7E681CB3E9B8}" destId="{22A27B30-C32D-40C7-B56D-A2F0D64401A0}" srcOrd="1" destOrd="0" parTransId="{EBBF85DF-8C98-4F75-8331-48BEE92FA408}" sibTransId="{9A1C9C5E-70FB-4702-B8A7-6C3D7A2687A8}"/>
    <dgm:cxn modelId="{0A085C3B-42F8-4AB7-A34B-072AB5C97672}" type="presOf" srcId="{D05E99F1-669C-4740-9948-7E681CB3E9B8}" destId="{1FF7DCBF-2844-4987-AE01-81BEF37D2610}" srcOrd="0" destOrd="0" presId="urn:microsoft.com/office/officeart/2005/8/layout/hProcess9"/>
    <dgm:cxn modelId="{2FBE59ED-C796-46AC-B119-A43FF474BCE5}" srcId="{D05E99F1-669C-4740-9948-7E681CB3E9B8}" destId="{592C4003-A19F-4869-880E-10C1D3B49594}" srcOrd="2" destOrd="0" parTransId="{D40EDBDD-D038-48B7-805C-FB89813B60C5}" sibTransId="{11F7A2A6-E7EB-4292-93DB-1DF2C3319BA5}"/>
    <dgm:cxn modelId="{60D38FDE-5CE6-4E90-8B03-AB3710C91146}" srcId="{D05E99F1-669C-4740-9948-7E681CB3E9B8}" destId="{CC56B3F2-EF6F-48A1-8735-8DAF8067A679}" srcOrd="3" destOrd="0" parTransId="{4020714E-D023-4EB7-BD34-DBE0AAE2EBC2}" sibTransId="{6658E09C-BBC8-4DFA-ABFA-BA40788E4002}"/>
    <dgm:cxn modelId="{8E25BB5E-53B4-4276-9358-4864AD957AF3}" srcId="{D05E99F1-669C-4740-9948-7E681CB3E9B8}" destId="{8D7495B9-640E-4B2D-BE54-4FD4EEDDC356}" srcOrd="0" destOrd="0" parTransId="{6FB3A6BA-0D23-4FD7-AA40-4365779B88B8}" sibTransId="{DC0BB075-1E88-4CAC-9834-3B093BBCDC3D}"/>
    <dgm:cxn modelId="{74AF7752-B09B-4CE6-AD76-515F7078D480}" type="presOf" srcId="{22A27B30-C32D-40C7-B56D-A2F0D64401A0}" destId="{4CCA2118-DE19-4B61-98BC-25B0382A6A81}" srcOrd="0" destOrd="0" presId="urn:microsoft.com/office/officeart/2005/8/layout/hProcess9"/>
    <dgm:cxn modelId="{FBC2ACB2-64BF-4358-8291-F06835FC44D0}" type="presOf" srcId="{CC56B3F2-EF6F-48A1-8735-8DAF8067A679}" destId="{DB99DF2E-CEB2-4032-BB6E-F3DEEAA9CE0C}" srcOrd="0" destOrd="0" presId="urn:microsoft.com/office/officeart/2005/8/layout/hProcess9"/>
    <dgm:cxn modelId="{CB61DAE8-F87A-4645-BCB2-115948A1AC05}" type="presOf" srcId="{8D7495B9-640E-4B2D-BE54-4FD4EEDDC356}" destId="{091DF526-6C3B-496E-90EA-FC9C0E6AC139}" srcOrd="0" destOrd="0" presId="urn:microsoft.com/office/officeart/2005/8/layout/hProcess9"/>
    <dgm:cxn modelId="{008304C9-41C0-4B53-9A05-BDEC4FB22EBC}" type="presParOf" srcId="{1FF7DCBF-2844-4987-AE01-81BEF37D2610}" destId="{177743D3-11C2-46DB-8C6A-56A6315CD528}" srcOrd="0" destOrd="0" presId="urn:microsoft.com/office/officeart/2005/8/layout/hProcess9"/>
    <dgm:cxn modelId="{A74E0C47-CCDD-417C-9F15-21C0362D64DB}" type="presParOf" srcId="{1FF7DCBF-2844-4987-AE01-81BEF37D2610}" destId="{D760231A-66DE-40FC-9CBA-9B5F5BAC30EE}" srcOrd="1" destOrd="0" presId="urn:microsoft.com/office/officeart/2005/8/layout/hProcess9"/>
    <dgm:cxn modelId="{9B91704F-804C-4256-B47A-ECB3DEC796FB}" type="presParOf" srcId="{D760231A-66DE-40FC-9CBA-9B5F5BAC30EE}" destId="{091DF526-6C3B-496E-90EA-FC9C0E6AC139}" srcOrd="0" destOrd="0" presId="urn:microsoft.com/office/officeart/2005/8/layout/hProcess9"/>
    <dgm:cxn modelId="{8A29C718-0276-4550-AFBD-71B4D5D61333}" type="presParOf" srcId="{D760231A-66DE-40FC-9CBA-9B5F5BAC30EE}" destId="{27184FE6-1E43-4EB3-B46E-9B22624444D0}" srcOrd="1" destOrd="0" presId="urn:microsoft.com/office/officeart/2005/8/layout/hProcess9"/>
    <dgm:cxn modelId="{3D700EBB-BFE0-4B8E-8F92-924CA5AC529A}" type="presParOf" srcId="{D760231A-66DE-40FC-9CBA-9B5F5BAC30EE}" destId="{4CCA2118-DE19-4B61-98BC-25B0382A6A81}" srcOrd="2" destOrd="0" presId="urn:microsoft.com/office/officeart/2005/8/layout/hProcess9"/>
    <dgm:cxn modelId="{445FD371-38C9-407D-BCCE-128960A586F8}" type="presParOf" srcId="{D760231A-66DE-40FC-9CBA-9B5F5BAC30EE}" destId="{F39E3DAA-8AAF-4292-A298-6637DD8CD676}" srcOrd="3" destOrd="0" presId="urn:microsoft.com/office/officeart/2005/8/layout/hProcess9"/>
    <dgm:cxn modelId="{438666CC-7D95-4310-A5D1-5B7C7EAD0360}" type="presParOf" srcId="{D760231A-66DE-40FC-9CBA-9B5F5BAC30EE}" destId="{4AB73670-7BBE-428E-9A40-33AEC9C1D4CC}" srcOrd="4" destOrd="0" presId="urn:microsoft.com/office/officeart/2005/8/layout/hProcess9"/>
    <dgm:cxn modelId="{BD1E354B-FADB-4C38-AF10-A0D35C88CFAC}" type="presParOf" srcId="{D760231A-66DE-40FC-9CBA-9B5F5BAC30EE}" destId="{7CA25851-0FB1-44C6-9BD6-7E1DFEE7DD97}" srcOrd="5" destOrd="0" presId="urn:microsoft.com/office/officeart/2005/8/layout/hProcess9"/>
    <dgm:cxn modelId="{998B17CC-9F1C-4170-BB7F-AA545EB019D0}" type="presParOf" srcId="{D760231A-66DE-40FC-9CBA-9B5F5BAC30EE}" destId="{DB99DF2E-CEB2-4032-BB6E-F3DEEAA9CE0C}" srcOrd="6" destOrd="0" presId="urn:microsoft.com/office/officeart/2005/8/layout/hProcess9"/>
    <dgm:cxn modelId="{1DF7A8E1-1C1A-4797-AEDE-237010A91F33}" type="presParOf" srcId="{D760231A-66DE-40FC-9CBA-9B5F5BAC30EE}" destId="{D551052F-63DE-4894-B464-847CD049F596}" srcOrd="7" destOrd="0" presId="urn:microsoft.com/office/officeart/2005/8/layout/hProcess9"/>
    <dgm:cxn modelId="{F0D721BF-87D0-456F-A8A4-19FB7910DF85}" type="presParOf" srcId="{D760231A-66DE-40FC-9CBA-9B5F5BAC30EE}" destId="{0F4CCCB9-E7D6-4FE7-89AA-977386693A6F}"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7743D3-11C2-46DB-8C6A-56A6315CD528}">
      <dsp:nvSpPr>
        <dsp:cNvPr id="0" name=""/>
        <dsp:cNvSpPr/>
      </dsp:nvSpPr>
      <dsp:spPr>
        <a:xfrm>
          <a:off x="497204" y="0"/>
          <a:ext cx="5634990" cy="4216400"/>
        </a:xfrm>
        <a:prstGeom prst="rightArrow">
          <a:avLst/>
        </a:prstGeom>
        <a:solidFill>
          <a:schemeClr val="accent1"/>
        </a:solidFill>
        <a:ln>
          <a:solidFill>
            <a:schemeClr val="bg1"/>
          </a:solidFill>
        </a:ln>
        <a:effectLst/>
      </dsp:spPr>
      <dsp:style>
        <a:lnRef idx="0">
          <a:scrgbClr r="0" g="0" b="0"/>
        </a:lnRef>
        <a:fillRef idx="1">
          <a:scrgbClr r="0" g="0" b="0"/>
        </a:fillRef>
        <a:effectRef idx="0">
          <a:scrgbClr r="0" g="0" b="0"/>
        </a:effectRef>
        <a:fontRef idx="minor"/>
      </dsp:style>
    </dsp:sp>
    <dsp:sp modelId="{091DF526-6C3B-496E-90EA-FC9C0E6AC139}">
      <dsp:nvSpPr>
        <dsp:cNvPr id="0" name=""/>
        <dsp:cNvSpPr/>
      </dsp:nvSpPr>
      <dsp:spPr>
        <a:xfrm>
          <a:off x="2913"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rPr>
            <a:t>ILL Request</a:t>
          </a:r>
          <a:endParaRPr lang="en-US" sz="1400" b="1" kern="1200" baseline="0" dirty="0">
            <a:solidFill>
              <a:schemeClr val="bg1"/>
            </a:solidFill>
          </a:endParaRPr>
        </a:p>
      </dsp:txBody>
      <dsp:txXfrm>
        <a:off x="2913" y="1264919"/>
        <a:ext cx="1273764" cy="1686560"/>
      </dsp:txXfrm>
    </dsp:sp>
    <dsp:sp modelId="{4CCA2118-DE19-4B61-98BC-25B0382A6A81}">
      <dsp:nvSpPr>
        <dsp:cNvPr id="0" name=""/>
        <dsp:cNvSpPr/>
      </dsp:nvSpPr>
      <dsp:spPr>
        <a:xfrm>
          <a:off x="1340365"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Acquisitions</a:t>
          </a:r>
          <a:endParaRPr lang="en-US" sz="1400" b="1" kern="1200" dirty="0">
            <a:solidFill>
              <a:schemeClr val="bg1"/>
            </a:solidFill>
          </a:endParaRPr>
        </a:p>
      </dsp:txBody>
      <dsp:txXfrm>
        <a:off x="1340365" y="1264919"/>
        <a:ext cx="1273764" cy="1686560"/>
      </dsp:txXfrm>
    </dsp:sp>
    <dsp:sp modelId="{4AB73670-7BBE-428E-9A40-33AEC9C1D4CC}">
      <dsp:nvSpPr>
        <dsp:cNvPr id="0" name=""/>
        <dsp:cNvSpPr/>
      </dsp:nvSpPr>
      <dsp:spPr>
        <a:xfrm>
          <a:off x="2677817"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Cataloging</a:t>
          </a:r>
          <a:endParaRPr lang="en-US" sz="1400" b="1" kern="1200" dirty="0">
            <a:solidFill>
              <a:schemeClr val="bg1"/>
            </a:solidFill>
          </a:endParaRPr>
        </a:p>
      </dsp:txBody>
      <dsp:txXfrm>
        <a:off x="2677817" y="1264919"/>
        <a:ext cx="1273764" cy="1686560"/>
      </dsp:txXfrm>
    </dsp:sp>
    <dsp:sp modelId="{DB99DF2E-CEB2-4032-BB6E-F3DEEAA9CE0C}">
      <dsp:nvSpPr>
        <dsp:cNvPr id="0" name=""/>
        <dsp:cNvSpPr/>
      </dsp:nvSpPr>
      <dsp:spPr>
        <a:xfrm>
          <a:off x="4015270"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Circulation</a:t>
          </a:r>
          <a:endParaRPr lang="en-US" sz="1400" b="1" kern="1200" dirty="0">
            <a:solidFill>
              <a:schemeClr val="bg1"/>
            </a:solidFill>
          </a:endParaRPr>
        </a:p>
      </dsp:txBody>
      <dsp:txXfrm>
        <a:off x="4015270" y="1264919"/>
        <a:ext cx="1273764" cy="1686560"/>
      </dsp:txXfrm>
    </dsp:sp>
    <dsp:sp modelId="{0F4CCCB9-E7D6-4FE7-89AA-977386693A6F}">
      <dsp:nvSpPr>
        <dsp:cNvPr id="0" name=""/>
        <dsp:cNvSpPr/>
      </dsp:nvSpPr>
      <dsp:spPr>
        <a:xfrm>
          <a:off x="5352722"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Collection Maintenance</a:t>
          </a:r>
          <a:endParaRPr lang="en-US" sz="1400" b="1" kern="1200" dirty="0">
            <a:solidFill>
              <a:schemeClr val="bg1"/>
            </a:solidFill>
          </a:endParaRPr>
        </a:p>
      </dsp:txBody>
      <dsp:txXfrm>
        <a:off x="5352722" y="1264919"/>
        <a:ext cx="1273764" cy="16865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0.65823</cdr:x>
      <cdr:y>0.25668</cdr:y>
    </cdr:from>
    <cdr:to>
      <cdr:x>0.80823</cdr:x>
      <cdr:y>0.35043</cdr:y>
    </cdr:to>
    <cdr:sp macro="" textlink="">
      <cdr:nvSpPr>
        <cdr:cNvPr id="3" name="TextBox 2"/>
        <cdr:cNvSpPr txBox="1"/>
      </cdr:nvSpPr>
      <cdr:spPr>
        <a:xfrm xmlns:a="http://schemas.openxmlformats.org/drawingml/2006/main">
          <a:off x="3962400" y="1219200"/>
          <a:ext cx="902970" cy="4452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chemeClr val="tx1"/>
              </a:solidFill>
            </a:rPr>
            <a:t> 215%</a:t>
          </a:r>
          <a:endParaRPr lang="en-US" sz="2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cdr:x>
      <cdr:y>0.27397</cdr:y>
    </cdr:from>
    <cdr:to>
      <cdr:x>0.375</cdr:x>
      <cdr:y>0.43836</cdr:y>
    </cdr:to>
    <cdr:sp macro="" textlink="">
      <cdr:nvSpPr>
        <cdr:cNvPr id="2" name="TextBox 1"/>
        <cdr:cNvSpPr txBox="1"/>
      </cdr:nvSpPr>
      <cdr:spPr>
        <a:xfrm xmlns:a="http://schemas.openxmlformats.org/drawingml/2006/main">
          <a:off x="1828800" y="152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0.19918</cdr:x>
      <cdr:y>0.68627</cdr:y>
    </cdr:from>
    <cdr:to>
      <cdr:x>0.3963</cdr:x>
      <cdr:y>1</cdr:y>
    </cdr:to>
    <cdr:sp macro="" textlink="">
      <cdr:nvSpPr>
        <cdr:cNvPr id="2" name="TextBox 1"/>
        <cdr:cNvSpPr txBox="1"/>
      </cdr:nvSpPr>
      <cdr:spPr>
        <a:xfrm xmlns:a="http://schemas.openxmlformats.org/drawingml/2006/main">
          <a:off x="923926" y="28098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0.08247</cdr:x>
      <cdr:y>0.18421</cdr:y>
    </cdr:from>
    <cdr:to>
      <cdr:x>0.36082</cdr:x>
      <cdr:y>0.25</cdr:y>
    </cdr:to>
    <cdr:sp macro="" textlink="">
      <cdr:nvSpPr>
        <cdr:cNvPr id="9" name="TextBox 8"/>
        <cdr:cNvSpPr txBox="1"/>
      </cdr:nvSpPr>
      <cdr:spPr>
        <a:xfrm xmlns:a="http://schemas.openxmlformats.org/drawingml/2006/main">
          <a:off x="609599" y="1066800"/>
          <a:ext cx="2057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Testing program like Buy Request</a:t>
          </a:r>
          <a:endParaRPr lang="en-US" sz="2000" dirty="0">
            <a:solidFill>
              <a:schemeClr val="tx1"/>
            </a:solidFill>
          </a:endParaRPr>
        </a:p>
      </cdr:txBody>
    </cdr:sp>
  </cdr:relSizeAnchor>
  <cdr:relSizeAnchor xmlns:cdr="http://schemas.openxmlformats.org/drawingml/2006/chartDrawing">
    <cdr:from>
      <cdr:x>0.15464</cdr:x>
      <cdr:y>0.40789</cdr:y>
    </cdr:from>
    <cdr:to>
      <cdr:x>0.27835</cdr:x>
      <cdr:y>0.44737</cdr:y>
    </cdr:to>
    <cdr:sp macro="" textlink="">
      <cdr:nvSpPr>
        <cdr:cNvPr id="11" name="TextBox 10"/>
        <cdr:cNvSpPr txBox="1"/>
      </cdr:nvSpPr>
      <cdr:spPr>
        <a:xfrm xmlns:a="http://schemas.openxmlformats.org/drawingml/2006/main">
          <a:off x="1142999" y="23622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0.08247</cdr:x>
      <cdr:y>0.36842</cdr:y>
    </cdr:from>
    <cdr:to>
      <cdr:x>0.39175</cdr:x>
      <cdr:y>0.43421</cdr:y>
    </cdr:to>
    <cdr:sp macro="" textlink="">
      <cdr:nvSpPr>
        <cdr:cNvPr id="12" name="TextBox 11"/>
        <cdr:cNvSpPr txBox="1"/>
      </cdr:nvSpPr>
      <cdr:spPr>
        <a:xfrm xmlns:a="http://schemas.openxmlformats.org/drawingml/2006/main">
          <a:off x="609599" y="2133600"/>
          <a:ext cx="2286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Item available for borrowing</a:t>
          </a:r>
          <a:endParaRPr lang="en-US" sz="2000" dirty="0">
            <a:solidFill>
              <a:schemeClr val="tx1"/>
            </a:solidFill>
          </a:endParaRPr>
        </a:p>
      </cdr:txBody>
    </cdr:sp>
  </cdr:relSizeAnchor>
  <cdr:relSizeAnchor xmlns:cdr="http://schemas.openxmlformats.org/drawingml/2006/chartDrawing">
    <cdr:from>
      <cdr:x>0.08247</cdr:x>
      <cdr:y>0.55263</cdr:y>
    </cdr:from>
    <cdr:to>
      <cdr:x>0.34021</cdr:x>
      <cdr:y>0.61842</cdr:y>
    </cdr:to>
    <cdr:sp macro="" textlink="">
      <cdr:nvSpPr>
        <cdr:cNvPr id="13" name="TextBox 12"/>
        <cdr:cNvSpPr txBox="1"/>
      </cdr:nvSpPr>
      <cdr:spPr>
        <a:xfrm xmlns:a="http://schemas.openxmlformats.org/drawingml/2006/main">
          <a:off x="609599" y="3200400"/>
          <a:ext cx="1905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Delivery time met needs</a:t>
          </a:r>
          <a:endParaRPr lang="en-US" sz="2000" dirty="0">
            <a:solidFill>
              <a:schemeClr val="tx1"/>
            </a:solidFill>
          </a:endParaRPr>
        </a:p>
      </cdr:txBody>
    </cdr:sp>
  </cdr:relSizeAnchor>
  <cdr:relSizeAnchor xmlns:cdr="http://schemas.openxmlformats.org/drawingml/2006/chartDrawing">
    <cdr:from>
      <cdr:x>0.08247</cdr:x>
      <cdr:y>0.73684</cdr:y>
    </cdr:from>
    <cdr:to>
      <cdr:x>0.40206</cdr:x>
      <cdr:y>0.80263</cdr:y>
    </cdr:to>
    <cdr:sp macro="" textlink="">
      <cdr:nvSpPr>
        <cdr:cNvPr id="14" name="TextBox 13"/>
        <cdr:cNvSpPr txBox="1"/>
      </cdr:nvSpPr>
      <cdr:spPr>
        <a:xfrm xmlns:a="http://schemas.openxmlformats.org/drawingml/2006/main">
          <a:off x="609599" y="4267200"/>
          <a:ext cx="2362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Title purchased by OSU Libraries</a:t>
          </a:r>
          <a:endParaRPr lang="en-US" sz="20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E00A6D-BF28-4D00-8169-CA70868AAE3D}" type="datetimeFigureOut">
              <a:rPr lang="en-US" smtClean="0"/>
              <a:pPr/>
              <a:t>6/1/2010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FC92A7D-A734-43B4-8687-52053E996F2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E1E191-EADB-43A5-BF10-9E5FE6EA4E0B}" type="datetimeFigureOut">
              <a:rPr lang="en-US" smtClean="0"/>
              <a:pPr/>
              <a:t>6/1/2010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238CA5-4F3E-438B-9048-2B77338BB6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smtClean="0"/>
              <a:t>Kerri]  Buy Request is the moniker for the year-long pilot of purchase on demand we conducted at OSU.</a:t>
            </a:r>
          </a:p>
          <a:p>
            <a:r>
              <a:rPr lang="en-US" baseline="0" dirty="0" smtClean="0"/>
              <a:t>Today</a:t>
            </a:r>
            <a:r>
              <a:rPr lang="en-US" baseline="0" dirty="0" smtClean="0"/>
              <a:t>, Uta and I will briefly go over the start up process of the pilot, share the results of our data, discuss what’s next, and address your questions.  You also have been given a handout with some of the details that are in our presentation.</a:t>
            </a:r>
          </a:p>
          <a:p>
            <a:endParaRPr lang="en-US" baseline="0" dirty="0" smtClean="0"/>
          </a:p>
          <a:p>
            <a:r>
              <a:rPr lang="en-US" baseline="0" dirty="0" smtClean="0"/>
              <a:t>Who </a:t>
            </a:r>
            <a:r>
              <a:rPr lang="en-US" baseline="0" dirty="0" smtClean="0"/>
              <a:t>here has heard of purchase on demand or just in time acquisitions?  (Define briefly if no one has)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a:t>
            </a:r>
            <a:r>
              <a:rPr lang="en-US" dirty="0" smtClean="0"/>
              <a:t>This</a:t>
            </a:r>
            <a:r>
              <a:rPr lang="en-US" baseline="0" dirty="0" smtClean="0"/>
              <a:t> represents the </a:t>
            </a:r>
            <a:r>
              <a:rPr lang="en-US" dirty="0" smtClean="0"/>
              <a:t>basic</a:t>
            </a:r>
            <a:r>
              <a:rPr lang="en-US" baseline="0" dirty="0" smtClean="0"/>
              <a:t> </a:t>
            </a:r>
            <a:r>
              <a:rPr lang="en-US" baseline="0" dirty="0" smtClean="0"/>
              <a:t>workflow of our pilot and the units that were impacted.  ILL staff used the criteria to determine which requests were to be purchased.  Acquisitions checked to make sure the title wasn’t already ordered.  Once the item was received by cataloging, they processed it within 24 hours and delivered it to circulation.  Circ staff placed the holds on the items for the patrons and our ILS sent out the hold email notices.  The circ staff would check the items out using our established loan periods for faculty and graduates.  Once the item was returned, </a:t>
            </a:r>
            <a:r>
              <a:rPr lang="en-US" baseline="0" dirty="0" smtClean="0"/>
              <a:t>collection management </a:t>
            </a:r>
            <a:r>
              <a:rPr lang="en-US" baseline="0" dirty="0" smtClean="0"/>
              <a:t>staff would shelve it in our stacks.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Uta] </a:t>
            </a:r>
            <a:r>
              <a:rPr lang="en-US" sz="1200" kern="1200" dirty="0" smtClean="0">
                <a:solidFill>
                  <a:schemeClr val="tx1"/>
                </a:solidFill>
                <a:latin typeface="+mn-lt"/>
                <a:ea typeface="+mn-ea"/>
                <a:cs typeface="+mn-cs"/>
              </a:rPr>
              <a:t>So in order to say whether or not this pilot was meeting some of the overarching goals we had for it such as meeting researchers’ point of need requests and enhancing the current and future value of the collection, we needed data.  One of the first things we looked at was circulation </a:t>
            </a:r>
            <a:r>
              <a:rPr lang="en-US" sz="1200" kern="1200" dirty="0" smtClean="0">
                <a:solidFill>
                  <a:schemeClr val="tx1"/>
                </a:solidFill>
                <a:latin typeface="+mn-lt"/>
                <a:ea typeface="+mn-ea"/>
                <a:cs typeface="+mn-cs"/>
              </a:rPr>
              <a:t>statistics taking</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view that </a:t>
            </a:r>
            <a:r>
              <a:rPr lang="en-US" sz="1200" kern="1200" dirty="0" smtClean="0">
                <a:solidFill>
                  <a:schemeClr val="tx1"/>
                </a:solidFill>
                <a:latin typeface="+mn-lt"/>
                <a:ea typeface="+mn-ea"/>
                <a:cs typeface="+mn-cs"/>
              </a:rPr>
              <a:t>if the items were circulating, it meant they were meeting research needs and thus of value to the collection.  We knew from our lit review that the Buy Request items, those purchased just in time so to speak, tended to circulate at a higher rate than those purchased in traditional ways, the just in case model.  We were not disappointed.  The numbers please…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238CA5-4F3E-438B-9048-2B77338BB65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Uta]  At </a:t>
            </a:r>
            <a:r>
              <a:rPr lang="en-US" sz="1200" kern="1200" dirty="0" smtClean="0">
                <a:solidFill>
                  <a:schemeClr val="tx1"/>
                </a:solidFill>
                <a:latin typeface="+mn-lt"/>
                <a:ea typeface="+mn-ea"/>
                <a:cs typeface="+mn-cs"/>
              </a:rPr>
              <a:t>the one year mark in </a:t>
            </a:r>
            <a:r>
              <a:rPr lang="en-US" sz="1200" kern="1200" dirty="0" smtClean="0">
                <a:solidFill>
                  <a:schemeClr val="tx1"/>
                </a:solidFill>
                <a:latin typeface="+mn-lt"/>
                <a:ea typeface="+mn-ea"/>
                <a:cs typeface="+mn-cs"/>
              </a:rPr>
              <a:t>mid-February (the pilot</a:t>
            </a:r>
            <a:r>
              <a:rPr lang="en-US" sz="1200" kern="1200" baseline="0" dirty="0" smtClean="0">
                <a:solidFill>
                  <a:schemeClr val="tx1"/>
                </a:solidFill>
                <a:latin typeface="+mn-lt"/>
                <a:ea typeface="+mn-ea"/>
                <a:cs typeface="+mn-cs"/>
              </a:rPr>
              <a:t> was conducted from mid-February 2009 to mid-February 2010)</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just in time purchases had, on average, 1.6 circulations per </a:t>
            </a:r>
            <a:r>
              <a:rPr lang="en-US" sz="1200" kern="1200" dirty="0" smtClean="0">
                <a:solidFill>
                  <a:schemeClr val="tx1"/>
                </a:solidFill>
                <a:latin typeface="+mn-lt"/>
                <a:ea typeface="+mn-ea"/>
                <a:cs typeface="+mn-cs"/>
              </a:rPr>
              <a:t>item.</a:t>
            </a:r>
            <a:r>
              <a:rPr lang="en-US" sz="1200" kern="1200" baseline="0" dirty="0" smtClean="0">
                <a:solidFill>
                  <a:schemeClr val="tx1"/>
                </a:solidFill>
                <a:latin typeface="+mn-lt"/>
                <a:ea typeface="+mn-ea"/>
                <a:cs typeface="+mn-cs"/>
              </a:rPr>
              <a:t>  A </a:t>
            </a:r>
            <a:r>
              <a:rPr lang="en-US" sz="1200" kern="1200" dirty="0" smtClean="0">
                <a:solidFill>
                  <a:schemeClr val="tx1"/>
                </a:solidFill>
                <a:latin typeface="+mn-lt"/>
                <a:ea typeface="+mn-ea"/>
                <a:cs typeface="+mn-cs"/>
              </a:rPr>
              <a:t>total </a:t>
            </a:r>
            <a:r>
              <a:rPr lang="en-US" sz="1200" kern="1200" dirty="0" smtClean="0">
                <a:solidFill>
                  <a:schemeClr val="tx1"/>
                </a:solidFill>
                <a:latin typeface="+mn-lt"/>
                <a:ea typeface="+mn-ea"/>
                <a:cs typeface="+mn-cs"/>
              </a:rPr>
              <a:t>of 190 items </a:t>
            </a:r>
            <a:r>
              <a:rPr lang="en-US" sz="1200" kern="1200" dirty="0" smtClean="0">
                <a:solidFill>
                  <a:schemeClr val="tx1"/>
                </a:solidFill>
                <a:latin typeface="+mn-lt"/>
                <a:ea typeface="+mn-ea"/>
                <a:cs typeface="+mn-cs"/>
              </a:rPr>
              <a:t>were purchased </a:t>
            </a:r>
            <a:r>
              <a:rPr lang="en-US" sz="1200" kern="1200" dirty="0" smtClean="0">
                <a:solidFill>
                  <a:schemeClr val="tx1"/>
                </a:solidFill>
                <a:latin typeface="+mn-lt"/>
                <a:ea typeface="+mn-ea"/>
                <a:cs typeface="+mn-cs"/>
              </a:rPr>
              <a:t>over the </a:t>
            </a:r>
            <a:r>
              <a:rPr lang="en-US" sz="1200" kern="1200" dirty="0" smtClean="0">
                <a:solidFill>
                  <a:schemeClr val="tx1"/>
                </a:solidFill>
                <a:latin typeface="+mn-lt"/>
                <a:ea typeface="+mn-ea"/>
                <a:cs typeface="+mn-cs"/>
              </a:rPr>
              <a:t>year,</a:t>
            </a:r>
            <a:r>
              <a:rPr lang="en-US" sz="1200" kern="1200" baseline="0" dirty="0" smtClean="0">
                <a:solidFill>
                  <a:schemeClr val="tx1"/>
                </a:solidFill>
                <a:latin typeface="+mn-lt"/>
                <a:ea typeface="+mn-ea"/>
                <a:cs typeface="+mn-cs"/>
              </a:rPr>
              <a:t> and these generated a total of </a:t>
            </a:r>
            <a:r>
              <a:rPr lang="en-US" sz="1200" kern="1200" dirty="0" smtClean="0">
                <a:solidFill>
                  <a:schemeClr val="tx1"/>
                </a:solidFill>
                <a:latin typeface="+mn-lt"/>
                <a:ea typeface="+mn-ea"/>
                <a:cs typeface="+mn-cs"/>
              </a:rPr>
              <a:t>305 circulations.  </a:t>
            </a:r>
            <a:r>
              <a:rPr lang="en-US" sz="1200" kern="1200" dirty="0" smtClean="0">
                <a:solidFill>
                  <a:schemeClr val="tx1"/>
                </a:solidFill>
                <a:latin typeface="+mn-lt"/>
                <a:ea typeface="+mn-ea"/>
                <a:cs typeface="+mn-cs"/>
              </a:rPr>
              <a:t>Circulation counts at the one year</a:t>
            </a:r>
            <a:r>
              <a:rPr lang="en-US" sz="1200" kern="1200" baseline="0" dirty="0" smtClean="0">
                <a:solidFill>
                  <a:schemeClr val="tx1"/>
                </a:solidFill>
                <a:latin typeface="+mn-lt"/>
                <a:ea typeface="+mn-ea"/>
                <a:cs typeface="+mn-cs"/>
              </a:rPr>
              <a:t> mark </a:t>
            </a:r>
            <a:r>
              <a:rPr lang="en-US" sz="1200" kern="1200" dirty="0" smtClean="0">
                <a:solidFill>
                  <a:schemeClr val="tx1"/>
                </a:solidFill>
                <a:latin typeface="+mn-lt"/>
                <a:ea typeface="+mn-ea"/>
                <a:cs typeface="+mn-cs"/>
              </a:rPr>
              <a:t>ranged from </a:t>
            </a:r>
            <a:r>
              <a:rPr lang="en-US" sz="1200" kern="1200" dirty="0" smtClean="0">
                <a:solidFill>
                  <a:schemeClr val="tx1"/>
                </a:solidFill>
                <a:latin typeface="+mn-lt"/>
                <a:ea typeface="+mn-ea"/>
                <a:cs typeface="+mn-cs"/>
              </a:rPr>
              <a:t>0</a:t>
            </a:r>
            <a:r>
              <a:rPr lang="en-US" sz="1200" kern="1200" baseline="0" dirty="0" smtClean="0">
                <a:solidFill>
                  <a:schemeClr val="tx1"/>
                </a:solidFill>
                <a:latin typeface="+mn-lt"/>
                <a:ea typeface="+mn-ea"/>
                <a:cs typeface="+mn-cs"/>
              </a:rPr>
              <a:t> (we did have some patrons who never picked up their items) to a high of 6</a:t>
            </a:r>
            <a:r>
              <a:rPr lang="en-US" sz="1200" kern="1200" dirty="0" smtClean="0">
                <a:solidFill>
                  <a:schemeClr val="tx1"/>
                </a:solidFill>
                <a:latin typeface="+mn-lt"/>
                <a:ea typeface="+mn-ea"/>
                <a:cs typeface="+mn-cs"/>
              </a:rPr>
              <a:t>.  While 1.6 circs</a:t>
            </a:r>
            <a:r>
              <a:rPr lang="en-US" sz="1200" kern="1200" baseline="0" dirty="0" smtClean="0">
                <a:solidFill>
                  <a:schemeClr val="tx1"/>
                </a:solidFill>
                <a:latin typeface="+mn-lt"/>
                <a:ea typeface="+mn-ea"/>
                <a:cs typeface="+mn-cs"/>
              </a:rPr>
              <a:t> may not seem like an impressive number…</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238CA5-4F3E-438B-9048-2B77338BB65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Uta]  Compare</a:t>
            </a:r>
            <a:r>
              <a:rPr lang="en-US" sz="1200" kern="1200" baseline="0" dirty="0" smtClean="0">
                <a:solidFill>
                  <a:schemeClr val="tx1"/>
                </a:solidFill>
                <a:latin typeface="+mn-lt"/>
                <a:ea typeface="+mn-ea"/>
                <a:cs typeface="+mn-cs"/>
              </a:rPr>
              <a:t> it</a:t>
            </a:r>
            <a:r>
              <a:rPr lang="en-US" sz="1200" kern="1200" dirty="0" smtClean="0">
                <a:solidFill>
                  <a:schemeClr val="tx1"/>
                </a:solidFill>
                <a:latin typeface="+mn-lt"/>
                <a:ea typeface="+mn-ea"/>
                <a:cs typeface="+mn-cs"/>
              </a:rPr>
              <a:t> to 0.5, the average circulations per item</a:t>
            </a:r>
            <a:r>
              <a:rPr lang="en-US" sz="1200" kern="1200" baseline="0" dirty="0" smtClean="0">
                <a:solidFill>
                  <a:schemeClr val="tx1"/>
                </a:solidFill>
                <a:latin typeface="+mn-lt"/>
                <a:ea typeface="+mn-ea"/>
                <a:cs typeface="+mn-cs"/>
              </a:rPr>
              <a:t> for just in case purchases, those items added to the collection through traditional collection development </a:t>
            </a:r>
            <a:r>
              <a:rPr lang="en-US" sz="1200" kern="1200" dirty="0" smtClean="0">
                <a:solidFill>
                  <a:schemeClr val="tx1"/>
                </a:solidFill>
                <a:latin typeface="+mn-lt"/>
                <a:ea typeface="+mn-ea"/>
                <a:cs typeface="+mn-cs"/>
              </a:rPr>
              <a:t>channels.</a:t>
            </a:r>
            <a:r>
              <a:rPr lang="en-US" sz="1200" kern="1200" baseline="0" dirty="0" smtClean="0">
                <a:solidFill>
                  <a:schemeClr val="tx1"/>
                </a:solidFill>
                <a:latin typeface="+mn-lt"/>
                <a:ea typeface="+mn-ea"/>
                <a:cs typeface="+mn-cs"/>
              </a:rPr>
              <a:t>  This is based on analysis of the approximately 6800 items added to the collection during the same time period as the pilot (actually about 85% of those records, since 15% of the records were quite a mess).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Uta] </a:t>
            </a:r>
            <a:r>
              <a:rPr lang="en-US" sz="1200" kern="1200" dirty="0" smtClean="0">
                <a:solidFill>
                  <a:schemeClr val="tx1"/>
                </a:solidFill>
                <a:latin typeface="+mn-lt"/>
                <a:ea typeface="+mn-ea"/>
                <a:cs typeface="+mn-cs"/>
              </a:rPr>
              <a:t>Giving some visual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context to these numbers, we have a substantial increase in borrowing of the just in time items over the just in case items.  Increase of 215% or 3.15 times more circulation.  This is consistent with what</a:t>
            </a:r>
            <a:r>
              <a:rPr lang="en-US" sz="1200" kern="1200" baseline="0" dirty="0" smtClean="0">
                <a:solidFill>
                  <a:schemeClr val="tx1"/>
                </a:solidFill>
                <a:latin typeface="+mn-lt"/>
                <a:ea typeface="+mn-ea"/>
                <a:cs typeface="+mn-cs"/>
              </a:rPr>
              <a:t> is being reported in the literature</a:t>
            </a:r>
            <a:r>
              <a:rPr lang="en-US" sz="1200" kern="1200" baseline="0" dirty="0" smtClean="0">
                <a:solidFill>
                  <a:schemeClr val="tx1"/>
                </a:solidFill>
                <a:latin typeface="+mn-lt"/>
                <a:ea typeface="+mn-ea"/>
                <a:cs typeface="+mn-cs"/>
              </a:rPr>
              <a:t>.  Just a note…while I don’t have the vertical axis shown on this graph, the proportions are correct.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a:r>
            <a:r>
              <a:rPr lang="en-US" dirty="0" smtClean="0"/>
              <a:t>Uta]</a:t>
            </a:r>
            <a:r>
              <a:rPr lang="en-US" baseline="0" dirty="0" smtClean="0"/>
              <a:t>  </a:t>
            </a:r>
            <a:r>
              <a:rPr lang="en-US" sz="1200" kern="1200" dirty="0" smtClean="0">
                <a:solidFill>
                  <a:schemeClr val="tx1"/>
                </a:solidFill>
                <a:latin typeface="+mn-lt"/>
                <a:ea typeface="+mn-ea"/>
                <a:cs typeface="+mn-cs"/>
              </a:rPr>
              <a:t>We </a:t>
            </a:r>
            <a:r>
              <a:rPr lang="en-US" sz="1200" kern="1200" dirty="0" smtClean="0">
                <a:solidFill>
                  <a:schemeClr val="tx1"/>
                </a:solidFill>
                <a:latin typeface="+mn-lt"/>
                <a:ea typeface="+mn-ea"/>
                <a:cs typeface="+mn-cs"/>
              </a:rPr>
              <a:t>wanted a little better idea of what was going on with circulation counts, so we looked at circulation frequency and </a:t>
            </a:r>
            <a:r>
              <a:rPr lang="en-US" sz="1200" kern="1200" dirty="0" smtClean="0">
                <a:solidFill>
                  <a:schemeClr val="tx1"/>
                </a:solidFill>
                <a:latin typeface="+mn-lt"/>
                <a:ea typeface="+mn-ea"/>
                <a:cs typeface="+mn-cs"/>
              </a:rPr>
              <a:t>found </a:t>
            </a:r>
            <a:r>
              <a:rPr lang="en-US" sz="1200" kern="1200" dirty="0" smtClean="0">
                <a:solidFill>
                  <a:schemeClr val="tx1"/>
                </a:solidFill>
                <a:latin typeface="+mn-lt"/>
                <a:ea typeface="+mn-ea"/>
                <a:cs typeface="+mn-cs"/>
              </a:rPr>
              <a:t>some interesting things.  Not surprisingly in both categories of purchasing, 0-1 circulations per item dominates, though it is much higher with the just in case </a:t>
            </a:r>
            <a:r>
              <a:rPr lang="en-US" sz="1200" kern="1200" dirty="0" smtClean="0">
                <a:solidFill>
                  <a:schemeClr val="tx1"/>
                </a:solidFill>
                <a:latin typeface="+mn-lt"/>
                <a:ea typeface="+mn-ea"/>
                <a:cs typeface="+mn-cs"/>
              </a:rPr>
              <a:t>items </a:t>
            </a:r>
            <a:r>
              <a:rPr lang="en-US" sz="1200" kern="1200" dirty="0" smtClean="0">
                <a:solidFill>
                  <a:schemeClr val="tx1"/>
                </a:solidFill>
                <a:latin typeface="+mn-lt"/>
                <a:ea typeface="+mn-ea"/>
                <a:cs typeface="+mn-cs"/>
              </a:rPr>
              <a:t>than</a:t>
            </a:r>
            <a:r>
              <a:rPr lang="en-US" sz="1200" kern="1200" baseline="0" dirty="0" smtClean="0">
                <a:solidFill>
                  <a:schemeClr val="tx1"/>
                </a:solidFill>
                <a:latin typeface="+mn-lt"/>
                <a:ea typeface="+mn-ea"/>
                <a:cs typeface="+mn-cs"/>
              </a:rPr>
              <a:t> with </a:t>
            </a:r>
            <a:r>
              <a:rPr lang="en-US" sz="1200" kern="1200" dirty="0" smtClean="0">
                <a:solidFill>
                  <a:schemeClr val="tx1"/>
                </a:solidFill>
                <a:latin typeface="+mn-lt"/>
                <a:ea typeface="+mn-ea"/>
                <a:cs typeface="+mn-cs"/>
              </a:rPr>
              <a:t>just in time items.  What really stands out is that just in time purchases do have a much higher percentage of multiple circulations.  We did consider the possibility that some of that activity was driven by renewals, especially in the category of 3 or more circulations.  But it turns out that 89% of the circulations in this category are unique circulations.  This is indicating to us that these items are of value to patrons beyond the patron who originated the request, once again showing us that these items are of value to the collection.  In just a moment I’ll present some patron behavior that has impact here.</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Uta]  </a:t>
            </a:r>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addition to looking at circulation statistics, we wanted to get direct feedback from patrons receiving material through this pilot program.  If they were satisfied, what contributed to that satisfaction?  And beyond mere satisfaction ratings, how important were the items to these individual researchers.  So we asked Buy Request patrons to complete an online survey about the pilot.  62 patrons responded to the survey</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This is around a 30% response rate given that we purchased 190 items and there were a few patrons for whom we purchased multiple requests. There </a:t>
            </a:r>
            <a:r>
              <a:rPr lang="en-US" sz="1200" kern="1200" baseline="0" dirty="0" smtClean="0">
                <a:solidFill>
                  <a:schemeClr val="tx1"/>
                </a:solidFill>
                <a:latin typeface="+mn-lt"/>
                <a:ea typeface="+mn-ea"/>
                <a:cs typeface="+mn-cs"/>
              </a:rPr>
              <a:t>is no shortage of programs describing various aspects of purchase on demand programs, but very little of that literature address patron response besides the summary “it was well-received” comment</a:t>
            </a:r>
            <a:r>
              <a:rPr lang="en-US" sz="1200" kern="1200" baseline="0" dirty="0" smtClean="0">
                <a:solidFill>
                  <a:schemeClr val="tx1"/>
                </a:solidFill>
                <a:latin typeface="+mn-lt"/>
                <a:ea typeface="+mn-ea"/>
                <a:cs typeface="+mn-cs"/>
              </a:rPr>
              <a:t>.  So this is where our project will contribute to the literature.</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238CA5-4F3E-438B-9048-2B77338BB65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r>
              <a:rPr lang="en-US" baseline="0" dirty="0" smtClean="0"/>
              <a:t> </a:t>
            </a:r>
            <a:r>
              <a:rPr lang="en-US" baseline="0" dirty="0" smtClean="0"/>
              <a:t> </a:t>
            </a:r>
            <a:r>
              <a:rPr lang="en-US" sz="1200" kern="1200" dirty="0" smtClean="0">
                <a:solidFill>
                  <a:schemeClr val="tx1"/>
                </a:solidFill>
                <a:latin typeface="+mn-lt"/>
                <a:ea typeface="+mn-ea"/>
                <a:cs typeface="+mn-cs"/>
              </a:rPr>
              <a:t>We </a:t>
            </a:r>
            <a:r>
              <a:rPr lang="en-US" sz="1200" kern="1200" dirty="0" smtClean="0">
                <a:solidFill>
                  <a:schemeClr val="tx1"/>
                </a:solidFill>
                <a:latin typeface="+mn-lt"/>
                <a:ea typeface="+mn-ea"/>
                <a:cs typeface="+mn-cs"/>
              </a:rPr>
              <a:t>asked two questions about borrowing that help us understand the circulation number we looked at previously and which provide some indication of the importance of these items to individual researchers.  First we asked if they would borrow the item again.  We are asking this after they have received the item and have had time with it.  Only 10% of our patrons indicated that they would not borrow the item again.  So…the item was of significant interest that they requested it in the first place and now they are telling us that it is important enough that they will check it out again (keep in mind that graduate students have loan periods from 90 days</a:t>
            </a:r>
            <a:r>
              <a:rPr lang="en-US" sz="1200" kern="1200" baseline="0" dirty="0" smtClean="0">
                <a:solidFill>
                  <a:schemeClr val="tx1"/>
                </a:solidFill>
                <a:latin typeface="+mn-lt"/>
                <a:ea typeface="+mn-ea"/>
                <a:cs typeface="+mn-cs"/>
              </a:rPr>
              <a:t> and our faculty have loan periods of </a:t>
            </a:r>
            <a:r>
              <a:rPr lang="en-US" sz="1200" kern="1200" dirty="0" smtClean="0">
                <a:solidFill>
                  <a:schemeClr val="tx1"/>
                </a:solidFill>
                <a:latin typeface="+mn-lt"/>
                <a:ea typeface="+mn-ea"/>
                <a:cs typeface="+mn-cs"/>
              </a:rPr>
              <a:t>120 days…not insignificant periods).  This behavior may explain one piece of the increased multiple circulations for just in time purchases, though</a:t>
            </a:r>
            <a:r>
              <a:rPr lang="en-US" sz="1200" kern="1200" baseline="0" dirty="0" smtClean="0">
                <a:solidFill>
                  <a:schemeClr val="tx1"/>
                </a:solidFill>
                <a:latin typeface="+mn-lt"/>
                <a:ea typeface="+mn-ea"/>
                <a:cs typeface="+mn-cs"/>
              </a:rPr>
              <a:t> remember that only 11% are driven by renewals thus far…this will likely increase as time passes.</a:t>
            </a:r>
            <a:endParaRPr lang="en-US" sz="1200" kern="1200" dirty="0" smtClean="0">
              <a:solidFill>
                <a:schemeClr val="tx1"/>
              </a:solidFill>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Uta] </a:t>
            </a:r>
            <a:r>
              <a:rPr lang="en-US" sz="1200" kern="1200" dirty="0" smtClean="0">
                <a:solidFill>
                  <a:schemeClr val="tx1"/>
                </a:solidFill>
                <a:latin typeface="+mn-lt"/>
                <a:ea typeface="+mn-ea"/>
                <a:cs typeface="+mn-cs"/>
              </a:rPr>
              <a:t>The second piece that helps explain the increased multiple circulations and maybe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gets at some of what’s behind the high number of unique circulations is the response to the question about whether they would recommend the title to colleagues or students or add it to a course reading list?  Once again, only a small percentage of our buy request patrons indicated that they would not do this…the majority would.  So not only is the purchased item important to that researcher, but now they are indicting that it is will be useful to others as well.  How’s that for adding items of value to the collection?  They told us what they needed, we bought it, they AND others are using it….AND we have data to back that up.  Good value for our collection dollars.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Uta]  </a:t>
            </a:r>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four questions that we asked related to patron satisfaction first of all showed us that patrons were highly satisfied with the pilot project. </a:t>
            </a:r>
            <a:r>
              <a:rPr lang="en-US" sz="1200" kern="1200" dirty="0" smtClean="0">
                <a:solidFill>
                  <a:schemeClr val="tx1"/>
                </a:solidFill>
                <a:latin typeface="+mn-lt"/>
                <a:ea typeface="+mn-ea"/>
                <a:cs typeface="+mn-cs"/>
              </a:rPr>
              <a:t>Are you beginning to see a trend here? On </a:t>
            </a:r>
            <a:r>
              <a:rPr lang="en-US" sz="1200" kern="1200" dirty="0" smtClean="0">
                <a:solidFill>
                  <a:schemeClr val="tx1"/>
                </a:solidFill>
                <a:latin typeface="+mn-lt"/>
                <a:ea typeface="+mn-ea"/>
                <a:cs typeface="+mn-cs"/>
              </a:rPr>
              <a:t>a scale of 1 being very unsatisfied and 5 being very satisfied, patrons gave us an overall rating of 4.74.  The fact that we were able to deliver the items quickly was obviously very important, but all of these aspects contribute to the overall</a:t>
            </a:r>
            <a:r>
              <a:rPr lang="en-US" sz="1200" kern="1200" baseline="0" dirty="0" smtClean="0">
                <a:solidFill>
                  <a:schemeClr val="tx1"/>
                </a:solidFill>
                <a:latin typeface="+mn-lt"/>
                <a:ea typeface="+mn-ea"/>
                <a:cs typeface="+mn-cs"/>
              </a:rPr>
              <a:t> satisfaction </a:t>
            </a:r>
            <a:r>
              <a:rPr lang="en-US" sz="1200" kern="1200" dirty="0" smtClean="0">
                <a:solidFill>
                  <a:schemeClr val="tx1"/>
                </a:solidFill>
                <a:latin typeface="+mn-lt"/>
                <a:ea typeface="+mn-ea"/>
                <a:cs typeface="+mn-cs"/>
              </a:rPr>
              <a:t>and should be kept in mind when piloting any new service.  It’s not just quick service that counts.  Trying new things is important and enhancing services, or </a:t>
            </a:r>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this case, collections, </a:t>
            </a:r>
            <a:r>
              <a:rPr lang="en-US" sz="1200" kern="120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also important to our patrons.  So with that said, were there any issues? Yes, as a matter of fact there were.</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[Uta] </a:t>
            </a:r>
            <a:r>
              <a:rPr lang="en-US" sz="1000" dirty="0" smtClean="0"/>
              <a:t> </a:t>
            </a:r>
            <a:r>
              <a:rPr lang="en-US" sz="1200" kern="1200" dirty="0" smtClean="0">
                <a:solidFill>
                  <a:schemeClr val="tx1"/>
                </a:solidFill>
                <a:latin typeface="+mn-lt"/>
                <a:ea typeface="+mn-ea"/>
                <a:cs typeface="+mn-cs"/>
              </a:rPr>
              <a:t>We </a:t>
            </a:r>
            <a:r>
              <a:rPr lang="en-US" sz="1200" kern="1200" dirty="0" smtClean="0">
                <a:solidFill>
                  <a:schemeClr val="tx1"/>
                </a:solidFill>
                <a:latin typeface="+mn-lt"/>
                <a:ea typeface="+mn-ea"/>
                <a:cs typeface="+mn-cs"/>
              </a:rPr>
              <a:t>rounded out the survey by asking patrons to provide any other feedback they wished us to have. 36 patrons responded with comments.  Content analysis revealed that the majority of the comments were unequivocally positive.   The next largest category of comment was what we identified as qualified.  In other words, the patron expressed support for the program, but also expressed some measure of concern.  Very few of the comments were </a:t>
            </a:r>
            <a:r>
              <a:rPr lang="en-US" sz="1200" kern="1200" dirty="0" smtClean="0">
                <a:solidFill>
                  <a:schemeClr val="tx1"/>
                </a:solidFill>
                <a:latin typeface="+mn-lt"/>
                <a:ea typeface="+mn-ea"/>
                <a:cs typeface="+mn-cs"/>
              </a:rPr>
              <a:t>negative (in fact, we</a:t>
            </a:r>
            <a:r>
              <a:rPr lang="en-US" sz="1200" kern="1200" baseline="0" dirty="0" smtClean="0">
                <a:solidFill>
                  <a:schemeClr val="tx1"/>
                </a:solidFill>
                <a:latin typeface="+mn-lt"/>
                <a:ea typeface="+mn-ea"/>
                <a:cs typeface="+mn-cs"/>
              </a:rPr>
              <a:t> received only one negative comment)</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a few patrons noted technical issues with the </a:t>
            </a:r>
            <a:r>
              <a:rPr lang="en-US" sz="1200" kern="1200" dirty="0" smtClean="0">
                <a:solidFill>
                  <a:schemeClr val="tx1"/>
                </a:solidFill>
                <a:latin typeface="+mn-lt"/>
                <a:ea typeface="+mn-ea"/>
                <a:cs typeface="+mn-cs"/>
              </a:rPr>
              <a:t>survey (and we did get the underlying issues</a:t>
            </a:r>
            <a:r>
              <a:rPr lang="en-US" sz="1200" kern="1200" baseline="0" dirty="0" smtClean="0">
                <a:solidFill>
                  <a:schemeClr val="tx1"/>
                </a:solidFill>
                <a:latin typeface="+mn-lt"/>
                <a:ea typeface="+mn-ea"/>
                <a:cs typeface="+mn-cs"/>
              </a:rPr>
              <a:t> sorted out)</a:t>
            </a:r>
            <a:r>
              <a:rPr lang="en-US" sz="1200" kern="1200" dirty="0" smtClean="0">
                <a:solidFill>
                  <a:schemeClr val="tx1"/>
                </a:solidFill>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238CA5-4F3E-438B-9048-2B77338BB65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Uta]  Let’s </a:t>
            </a:r>
            <a:r>
              <a:rPr lang="en-US" sz="1200" kern="1200" dirty="0" smtClean="0">
                <a:solidFill>
                  <a:schemeClr val="tx1"/>
                </a:solidFill>
                <a:latin typeface="+mn-lt"/>
                <a:ea typeface="+mn-ea"/>
                <a:cs typeface="+mn-cs"/>
              </a:rPr>
              <a:t>start with the positive comments, as a colleague of ours is fond of saying…the warm and fuzzy feedback.  It’s fun to read and heartwarming to know we’ve made a difference in the lives of</a:t>
            </a:r>
            <a:r>
              <a:rPr lang="en-US" sz="1200" kern="1200" baseline="0" dirty="0" smtClean="0">
                <a:solidFill>
                  <a:schemeClr val="tx1"/>
                </a:solidFill>
                <a:latin typeface="+mn-lt"/>
                <a:ea typeface="+mn-ea"/>
                <a:cs typeface="+mn-cs"/>
              </a:rPr>
              <a:t> our graduate students and faculty</a:t>
            </a:r>
            <a:r>
              <a:rPr lang="en-US" sz="1200" kern="1200" dirty="0" smtClean="0">
                <a:solidFill>
                  <a:schemeClr val="tx1"/>
                </a:solidFill>
                <a:latin typeface="+mn-lt"/>
                <a:ea typeface="+mn-ea"/>
                <a:cs typeface="+mn-cs"/>
              </a:rPr>
              <a:t>.  But the content of the feedback is also informative about the ways in which programs like this support our faculty and grads. And it does provide evidence that they understand the financial implications of making these items a permanent part of our collection and supports the data we have that these items will get future use.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238CA5-4F3E-438B-9048-2B77338BB65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smtClean="0"/>
              <a:t>Uta] </a:t>
            </a:r>
            <a:r>
              <a:rPr lang="en-US" sz="1200" kern="1200" dirty="0" smtClean="0">
                <a:solidFill>
                  <a:schemeClr val="tx1"/>
                </a:solidFill>
                <a:latin typeface="+mn-lt"/>
                <a:ea typeface="+mn-ea"/>
                <a:cs typeface="+mn-cs"/>
              </a:rPr>
              <a:t>But what about that negative comment.  </a:t>
            </a:r>
            <a:r>
              <a:rPr lang="en-US" sz="1200" kern="1200" dirty="0" smtClean="0">
                <a:solidFill>
                  <a:schemeClr val="tx1"/>
                </a:solidFill>
                <a:latin typeface="+mn-lt"/>
                <a:ea typeface="+mn-ea"/>
                <a:cs typeface="+mn-cs"/>
              </a:rPr>
              <a:t>Before I talk about this one, take </a:t>
            </a:r>
            <a:r>
              <a:rPr lang="en-US" sz="1200" kern="1200" dirty="0" smtClean="0">
                <a:solidFill>
                  <a:schemeClr val="tx1"/>
                </a:solidFill>
                <a:latin typeface="+mn-lt"/>
                <a:ea typeface="+mn-ea"/>
                <a:cs typeface="+mn-cs"/>
              </a:rPr>
              <a:t>a moment to read </a:t>
            </a:r>
            <a:r>
              <a:rPr lang="en-US" sz="1200" kern="1200" dirty="0" smtClean="0">
                <a:solidFill>
                  <a:schemeClr val="tx1"/>
                </a:solidFill>
                <a:latin typeface="+mn-lt"/>
                <a:ea typeface="+mn-ea"/>
                <a:cs typeface="+mn-cs"/>
              </a:rPr>
              <a:t>it. </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Uta]  </a:t>
            </a:r>
            <a:r>
              <a:rPr lang="en-US" sz="1200" kern="1200" dirty="0" smtClean="0">
                <a:solidFill>
                  <a:schemeClr val="tx1"/>
                </a:solidFill>
                <a:latin typeface="+mn-lt"/>
                <a:ea typeface="+mn-ea"/>
                <a:cs typeface="+mn-cs"/>
              </a:rPr>
              <a:t>I </a:t>
            </a:r>
            <a:r>
              <a:rPr lang="en-US" sz="1200" kern="1200" dirty="0" smtClean="0">
                <a:solidFill>
                  <a:schemeClr val="tx1"/>
                </a:solidFill>
                <a:latin typeface="+mn-lt"/>
                <a:ea typeface="+mn-ea"/>
                <a:cs typeface="+mn-cs"/>
              </a:rPr>
              <a:t>have to take issue with this  lone negative comment.</a:t>
            </a:r>
            <a:r>
              <a:rPr lang="en-US" sz="1200" kern="1200" baseline="0" dirty="0" smtClean="0">
                <a:solidFill>
                  <a:schemeClr val="tx1"/>
                </a:solidFill>
                <a:latin typeface="+mn-lt"/>
                <a:ea typeface="+mn-ea"/>
                <a:cs typeface="+mn-cs"/>
              </a:rPr>
              <a:t>  The patron </a:t>
            </a:r>
            <a:r>
              <a:rPr lang="en-US" dirty="0" smtClean="0"/>
              <a:t>noted “The Library has gaping holes (POINT OUT HOLE IN PHOTO) in its collection…” which I</a:t>
            </a:r>
            <a:r>
              <a:rPr lang="en-US" baseline="0" dirty="0" smtClean="0"/>
              <a:t> don’t dispute…well maybe a little…GAPING is a strong word.  But I would suggest that it is programs like Buy Request or just in time purchasing that </a:t>
            </a:r>
            <a:r>
              <a:rPr lang="en-US" baseline="0" dirty="0" smtClean="0"/>
              <a:t>helps fill </a:t>
            </a:r>
            <a:r>
              <a:rPr lang="en-US" baseline="0" dirty="0" smtClean="0"/>
              <a:t>some of those </a:t>
            </a:r>
            <a:r>
              <a:rPr lang="en-US" baseline="0" dirty="0" smtClean="0"/>
              <a:t>holes, at least in </a:t>
            </a:r>
            <a:r>
              <a:rPr lang="en-US" baseline="0" dirty="0" smtClean="0"/>
              <a:t>the short term.  </a:t>
            </a:r>
            <a:r>
              <a:rPr lang="en-US" baseline="0" dirty="0" smtClean="0"/>
              <a:t>In the longer term, collection development decisions can and should be guided by the trends we see in this kind of requesting…we should build up collections in areas where a lot of requesting is taking place.  But back to the comment…the criteria we used screened for scholarly material, so we know this material is being used for research and thus of value to our collection. I wish I knew who left this comment in order to have the chance to discuss the program with him or her.  I would say that the purchasing </a:t>
            </a:r>
            <a:r>
              <a:rPr lang="en-US" baseline="0" dirty="0" smtClean="0"/>
              <a:t>of materials in this way is </a:t>
            </a:r>
            <a:r>
              <a:rPr lang="en-US" i="1" baseline="0" dirty="0" smtClean="0"/>
              <a:t>very</a:t>
            </a:r>
            <a:r>
              <a:rPr lang="en-US" baseline="0" dirty="0" smtClean="0"/>
              <a:t> focused on those areas of direct and immediate interest to our patrons and that these purchases are </a:t>
            </a:r>
            <a:r>
              <a:rPr lang="en-US" baseline="0" dirty="0" smtClean="0"/>
              <a:t>the very </a:t>
            </a:r>
            <a:r>
              <a:rPr lang="en-US" i="1" baseline="0" dirty="0" smtClean="0"/>
              <a:t>opposite</a:t>
            </a:r>
            <a:r>
              <a:rPr lang="en-US" baseline="0" dirty="0" smtClean="0"/>
              <a:t> of random</a:t>
            </a:r>
            <a:r>
              <a:rPr lang="en-US" baseline="0" dirty="0" smtClean="0"/>
              <a:t>.   By the way, I </a:t>
            </a:r>
            <a:r>
              <a:rPr lang="en-US" baseline="0" dirty="0" smtClean="0"/>
              <a:t>must confess that this photo was staged, but opportunity to highlight this issue was too good to pass up.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000" dirty="0" smtClean="0"/>
              <a:t> </a:t>
            </a:r>
          </a:p>
          <a:p>
            <a:pPr lvl="1"/>
            <a:endParaRPr lang="en-US" sz="1000"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Uta] </a:t>
            </a:r>
            <a:r>
              <a:rPr lang="en-US" sz="1200" kern="1200" dirty="0" smtClean="0">
                <a:solidFill>
                  <a:schemeClr val="tx1"/>
                </a:solidFill>
                <a:latin typeface="+mn-lt"/>
                <a:ea typeface="+mn-ea"/>
                <a:cs typeface="+mn-cs"/>
              </a:rPr>
              <a:t>The qualified comments were, to us, some of the more interesting one and the ones that lead us to consider what kind of changes we can implement to effect positive change in the future.   These are the comments in orange.   One patron asked about the criteria we used when converting the request to a purchase.  A valid question and one that came up in various forms several times.  We did not share this information with our patrons, partly so that requesting habits would not change and we could obtain “clean” data but also because we did not want the system “gamed”.  The other type of qualified comment that was most predominant was one where patrons indicated that the program was useful but that they wanted a say in what was converted to purchase. </a:t>
            </a:r>
            <a:r>
              <a:rPr lang="en-US" sz="1200" kern="1200" dirty="0" smtClean="0">
                <a:solidFill>
                  <a:schemeClr val="tx1"/>
                </a:solidFill>
                <a:latin typeface="+mn-lt"/>
                <a:ea typeface="+mn-ea"/>
                <a:cs typeface="+mn-cs"/>
              </a:rPr>
              <a:t>Getting </a:t>
            </a:r>
            <a:r>
              <a:rPr lang="en-US" sz="1200" kern="1200" dirty="0" smtClean="0">
                <a:solidFill>
                  <a:schemeClr val="tx1"/>
                </a:solidFill>
                <a:latin typeface="+mn-lt"/>
                <a:ea typeface="+mn-ea"/>
                <a:cs typeface="+mn-cs"/>
              </a:rPr>
              <a:t>our patron’s input on whether or not to purchase an ILL request is certainly an option and actually makes a lot of sense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Given that beneficiaries of just in time purchasing at this point is faculty and grad student researchers, they have subject expertise that we can tap into for making these purchase decisions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Katina referred to this yesterday morning in her keynote and it plays an important role here. </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in fact, there are tools being developed right now that allow us to gather just that type of information to make more informed purchasing vs. loan decisions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So Kerri will take back over and bring us up to speed on Future Moves.</a:t>
            </a:r>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dirty="0" smtClean="0"/>
              <a:t> </a:t>
            </a:r>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smtClean="0"/>
              <a:t>Kerri]  Our </a:t>
            </a:r>
            <a:r>
              <a:rPr lang="en-US" dirty="0" smtClean="0"/>
              <a:t>pilot will be made a permanent service beginning</a:t>
            </a:r>
            <a:r>
              <a:rPr lang="en-US" baseline="0" dirty="0" smtClean="0"/>
              <a:t> July 1, 2010, but we are already looking at ways to move beyond our model and incorporate some of what we heard from the survey responses.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smtClean="0"/>
              <a:t>Kerri] GIST (Getting It System Took Kit) was developed</a:t>
            </a:r>
            <a:r>
              <a:rPr lang="en-US" baseline="0" dirty="0" smtClean="0"/>
              <a:t> </a:t>
            </a:r>
            <a:r>
              <a:rPr lang="en-US" baseline="0" dirty="0" smtClean="0"/>
              <a:t>by the Information Delivery Services (IDS) Project in New York to capitalize on the established workflow of Acquisitions and ILL to assist with buy </a:t>
            </a:r>
            <a:r>
              <a:rPr lang="en-US" baseline="0" dirty="0" err="1" smtClean="0"/>
              <a:t>vs</a:t>
            </a:r>
            <a:r>
              <a:rPr lang="en-US" baseline="0" dirty="0" smtClean="0"/>
              <a:t> borrow. (http://toolkit.idsproject.org/doku.php?id=wiki:gist)</a:t>
            </a:r>
          </a:p>
          <a:p>
            <a:endParaRPr lang="en-US" baseline="0" dirty="0" smtClean="0"/>
          </a:p>
          <a:p>
            <a:r>
              <a:rPr lang="en-US" baseline="0" dirty="0" smtClean="0"/>
              <a:t>This </a:t>
            </a:r>
            <a:r>
              <a:rPr lang="en-US" baseline="0" dirty="0" smtClean="0"/>
              <a:t>is </a:t>
            </a:r>
            <a:r>
              <a:rPr lang="en-US" baseline="0" dirty="0" smtClean="0"/>
              <a:t>free, customizable, and works with ILLiad 8.0.</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a:r>
            <a:r>
              <a:rPr lang="en-US" dirty="0" smtClean="0"/>
              <a:t>Kerri]  </a:t>
            </a:r>
            <a:r>
              <a:rPr lang="en-US" baseline="0" dirty="0" smtClean="0"/>
              <a:t>One </a:t>
            </a:r>
            <a:r>
              <a:rPr lang="en-US" baseline="0" dirty="0" smtClean="0"/>
              <a:t>stop requesting removes the uncertainty from the user, and allows acquisition and ILL staff to work together to get the material to the user in the best interest of the library’s collection. </a:t>
            </a:r>
          </a:p>
          <a:p>
            <a:pPr defTabSz="931774">
              <a:defRPr/>
            </a:pPr>
            <a:endParaRPr lang="en-US" baseline="0" dirty="0" smtClean="0"/>
          </a:p>
          <a:p>
            <a:pPr defTabSz="931774">
              <a:defRPr/>
            </a:pPr>
            <a:r>
              <a:rPr lang="en-US" baseline="0" dirty="0" smtClean="0"/>
              <a:t>As our institutions move to have </a:t>
            </a:r>
            <a:r>
              <a:rPr lang="en-US" baseline="0" dirty="0" smtClean="0"/>
              <a:t>one-stop </a:t>
            </a:r>
            <a:r>
              <a:rPr lang="en-US" baseline="0" dirty="0" smtClean="0"/>
              <a:t>discovery, we need to think about initiating </a:t>
            </a:r>
            <a:r>
              <a:rPr lang="en-US" baseline="0" dirty="0" smtClean="0"/>
              <a:t>one-stop </a:t>
            </a:r>
            <a:r>
              <a:rPr lang="en-US" baseline="0" dirty="0" smtClean="0"/>
              <a:t>requesting.  The patron wants something and regardless of where it is held (our catalog, consortium, ILL), there is only one place to submit the request.  We then let the system of staff mediate getting the information to our patron.</a:t>
            </a:r>
          </a:p>
          <a:p>
            <a:pPr defTabSz="931774">
              <a:defRPr/>
            </a:pPr>
            <a:endParaRPr lang="en-US" baseline="0" dirty="0" smtClean="0"/>
          </a:p>
          <a:p>
            <a:pPr defTabSz="931774">
              <a:defRPr/>
            </a:pP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a:t>
            </a:r>
            <a:r>
              <a:rPr lang="en-US" baseline="0" dirty="0" smtClean="0"/>
              <a:t>Collaboration made easy!</a:t>
            </a:r>
            <a:endParaRPr lang="en-US" dirty="0" smtClean="0"/>
          </a:p>
          <a:p>
            <a:endParaRPr lang="en-US" dirty="0" smtClean="0"/>
          </a:p>
          <a:p>
            <a:r>
              <a:rPr lang="en-US" dirty="0" smtClean="0"/>
              <a:t>Free, customizable, flexible, and brings together the best of purchase</a:t>
            </a:r>
            <a:r>
              <a:rPr lang="en-US" baseline="0" dirty="0" smtClean="0"/>
              <a:t> on demand while addressing concerns for patron input into purchasing decisions.</a:t>
            </a:r>
          </a:p>
          <a:p>
            <a:endParaRPr lang="en-US" baseline="0" dirty="0" smtClean="0"/>
          </a:p>
          <a:p>
            <a:r>
              <a:rPr lang="en-US" baseline="0" dirty="0" smtClean="0"/>
              <a:t>At this point, it requires the use of ILLiad 8.0.  For those who don’t use ILLiad, it provides a model for incorporating ILL requests into acquisitions to enhance collections.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smtClean="0"/>
              <a:t>Kerri] </a:t>
            </a:r>
            <a:r>
              <a:rPr lang="en-US" dirty="0" smtClean="0"/>
              <a:t>Ginny Sylvester and Marcia Anderson at ASU are working with Coutts to load bibliographic records for</a:t>
            </a:r>
            <a:r>
              <a:rPr lang="en-US" baseline="0" dirty="0" smtClean="0"/>
              <a:t> approval plan type books into their catalog.  When a patron discovers the record in the catalog, clicks through to request it (authenticates), the book is purchased.  If Coutts does the technical processing, the book arrives in about 2 weeks.  If the library opts to do the processing, the item is delivered sooner.  They are still working out the bugs to get this started, so no data exists to recommend this model, but libraries experiences with patron driven acquisition of </a:t>
            </a:r>
            <a:r>
              <a:rPr lang="en-US" baseline="0" dirty="0" err="1" smtClean="0"/>
              <a:t>ebooks</a:t>
            </a:r>
            <a:r>
              <a:rPr lang="en-US" baseline="0" dirty="0" smtClean="0"/>
              <a:t> and purchase on demand would make this a potential gold star procedure.</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[Kerri] </a:t>
            </a:r>
            <a:r>
              <a:rPr lang="en-US" dirty="0" smtClean="0"/>
              <a:t> Way</a:t>
            </a:r>
            <a:r>
              <a:rPr lang="en-US" baseline="0" dirty="0" smtClean="0"/>
              <a:t> </a:t>
            </a:r>
            <a:r>
              <a:rPr lang="en-US" baseline="0" dirty="0" smtClean="0"/>
              <a:t>back in 2008, I attended an ALA preconference called “Throw off your policies and expose your resources”.  I came back from that with a lot of enthusiasm to expose our library’s resources.  We extended our ILL loan period to 8 weeks with a renewal and increased the types of formats we’d send out.  A task force was charged to come up with a pilot plan for purchasing from ILL loan requests.  You may ask how purchasing would expose our resources.  Well, instead of borrowing items with loan periods of 3-8 weeks, we could buy the material and have it available to check out to faculty for 6 months with 1 renewal and the item would then be available for others.</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 </a:t>
            </a:r>
            <a:r>
              <a:rPr lang="en-US" dirty="0" smtClean="0"/>
              <a:t> No </a:t>
            </a:r>
            <a:r>
              <a:rPr lang="en-US" dirty="0" smtClean="0"/>
              <a:t>program is perfect and we’re continually working to improve the value and relevance of the collection for our users. Just in time purchasing</a:t>
            </a:r>
            <a:r>
              <a:rPr lang="en-US" baseline="0" dirty="0" smtClean="0"/>
              <a:t> through programs like Buy Request is one way to do this.  So let me leave you with a positive message from Oregon State University faculty and graduate student patrons.  They are clearly satisfied and tell us that…</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 </a:t>
            </a:r>
            <a:r>
              <a:rPr lang="en-US" dirty="0" smtClean="0"/>
              <a:t> Buy </a:t>
            </a:r>
            <a:r>
              <a:rPr lang="en-US" dirty="0" smtClean="0"/>
              <a:t>Request is a “great book purchase program.”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Our </a:t>
            </a:r>
            <a:r>
              <a:rPr lang="en-US" dirty="0" smtClean="0"/>
              <a:t>first step in setting</a:t>
            </a:r>
            <a:r>
              <a:rPr lang="en-US" baseline="0" dirty="0" smtClean="0"/>
              <a:t> up the pilot was to review the literature.  We are not the first, nor the last, to consider this service.  We also were able to get feedback from some of our peer institutions.  From this, we were able to create a set of criteria by which items would be considered for purchase.  The subject librarians gave a final review.</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2943" indent="-232943"/>
            <a:r>
              <a:rPr lang="en-US" dirty="0" smtClean="0"/>
              <a:t>[Kerri]</a:t>
            </a:r>
          </a:p>
          <a:p>
            <a:pPr marL="232943" indent="-232943">
              <a:buAutoNum type="arabicPeriod"/>
            </a:pPr>
            <a:r>
              <a:rPr lang="en-US" dirty="0" smtClean="0"/>
              <a:t>Faculty and Graduate requests</a:t>
            </a:r>
            <a:r>
              <a:rPr lang="en-US" baseline="0" dirty="0" smtClean="0"/>
              <a:t> for “new” books (2004+)</a:t>
            </a:r>
          </a:p>
          <a:p>
            <a:pPr lvl="1">
              <a:buNone/>
            </a:pP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2943" indent="-232943"/>
            <a:r>
              <a:rPr lang="en-US" dirty="0" smtClean="0"/>
              <a:t>[Kerri]</a:t>
            </a:r>
          </a:p>
          <a:p>
            <a:pPr marL="232943" marR="0" indent="-232943"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$150 price limit – so science books can be purchased</a:t>
            </a:r>
          </a:p>
          <a:p>
            <a:pPr marL="232943" indent="-232943">
              <a:buAutoNum type="arabicPeriod"/>
            </a:pP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2943" indent="-232943"/>
            <a:r>
              <a:rPr lang="en-US" dirty="0" smtClean="0"/>
              <a:t>[Kerri]</a:t>
            </a:r>
          </a:p>
          <a:p>
            <a:pPr marL="232943" indent="-232943">
              <a:buAutoNum type="arabicPeriod"/>
            </a:pPr>
            <a:r>
              <a:rPr lang="en-US" baseline="0" dirty="0" smtClean="0"/>
              <a:t>Amazon prime – 2 day shipping on in stock items for $79/year</a:t>
            </a:r>
          </a:p>
          <a:p>
            <a:pPr marL="232943" indent="-232943"/>
            <a:endParaRPr lang="en-US" dirty="0" smtClean="0"/>
          </a:p>
          <a:p>
            <a:r>
              <a:rPr lang="en-US" dirty="0" smtClean="0"/>
              <a:t> - </a:t>
            </a:r>
            <a:r>
              <a:rPr lang="en-US" b="1" dirty="0" smtClean="0">
                <a:solidFill>
                  <a:srgbClr val="C00000"/>
                </a:solidFill>
              </a:rPr>
              <a:t>Items not owned by OSU Libraries and held by only 1 Summit library</a:t>
            </a:r>
            <a:r>
              <a:rPr lang="en-US" b="0" dirty="0" smtClean="0">
                <a:solidFill>
                  <a:srgbClr val="C00000"/>
                </a:solidFill>
              </a:rPr>
              <a:t> </a:t>
            </a:r>
            <a:r>
              <a:rPr lang="en-US" b="1" dirty="0" smtClean="0">
                <a:solidFill>
                  <a:srgbClr val="C00000"/>
                </a:solidFill>
              </a:rPr>
              <a:t>(adding</a:t>
            </a:r>
            <a:r>
              <a:rPr lang="en-US" b="1" baseline="0" dirty="0" smtClean="0">
                <a:solidFill>
                  <a:srgbClr val="C00000"/>
                </a:solidFill>
              </a:rPr>
              <a:t> to our consortium holdings)</a:t>
            </a:r>
            <a:r>
              <a:rPr lang="en-US" b="1" dirty="0" smtClean="0"/>
              <a:t> </a:t>
            </a:r>
            <a:r>
              <a:rPr lang="en-US" dirty="0" smtClean="0"/>
              <a:t>in which the library lists the item as "local use only" or checked out will be candidates based on the following criteria:</a:t>
            </a:r>
          </a:p>
          <a:p>
            <a:r>
              <a:rPr lang="en-US" dirty="0" smtClean="0"/>
              <a:t>English language</a:t>
            </a:r>
          </a:p>
          <a:p>
            <a:r>
              <a:rPr lang="en-US" dirty="0" smtClean="0"/>
              <a:t>$150 max cost</a:t>
            </a:r>
          </a:p>
          <a:p>
            <a:r>
              <a:rPr lang="en-US" dirty="0" smtClean="0"/>
              <a:t>Faculty and graduate requests</a:t>
            </a:r>
          </a:p>
          <a:p>
            <a:r>
              <a:rPr lang="en-US" dirty="0" smtClean="0"/>
              <a:t>Published within the last 5 years</a:t>
            </a:r>
          </a:p>
          <a:p>
            <a:r>
              <a:rPr lang="en-US" dirty="0" smtClean="0"/>
              <a:t>Available to ship within 2 days</a:t>
            </a:r>
          </a:p>
          <a:p>
            <a:r>
              <a:rPr lang="en-US" dirty="0" smtClean="0"/>
              <a:t>Monographs</a:t>
            </a:r>
          </a:p>
          <a:p>
            <a:r>
              <a:rPr lang="en-US" dirty="0" smtClean="0"/>
              <a:t>scholarly material</a:t>
            </a:r>
          </a:p>
          <a:p>
            <a:r>
              <a:rPr lang="en-US" dirty="0" smtClean="0"/>
              <a:t>monograph series acceptable</a:t>
            </a:r>
          </a:p>
          <a:p>
            <a:r>
              <a:rPr lang="en-US" dirty="0" smtClean="0"/>
              <a:t>no textbooks</a:t>
            </a:r>
          </a:p>
          <a:p>
            <a:r>
              <a:rPr lang="en-US" dirty="0" smtClean="0"/>
              <a:t>no e-books</a:t>
            </a:r>
          </a:p>
          <a:p>
            <a:r>
              <a:rPr lang="en-US" dirty="0" smtClean="0"/>
              <a:t>no standards or conferences</a:t>
            </a:r>
          </a:p>
          <a:p>
            <a:r>
              <a:rPr lang="en-US" dirty="0" smtClean="0"/>
              <a:t>no award winning fiction</a:t>
            </a:r>
          </a:p>
          <a:p>
            <a:r>
              <a:rPr lang="en-US" dirty="0" smtClean="0"/>
              <a:t>no microform/film</a:t>
            </a:r>
          </a:p>
          <a:p>
            <a:r>
              <a:rPr lang="en-US" dirty="0" smtClean="0"/>
              <a:t>no dissertations</a:t>
            </a:r>
          </a:p>
          <a:p>
            <a:r>
              <a:rPr lang="en-US" dirty="0" smtClean="0"/>
              <a:t>no A/V</a:t>
            </a:r>
          </a:p>
          <a:p>
            <a:r>
              <a:rPr lang="en-US" dirty="0" smtClean="0"/>
              <a:t>paperback acceptable</a:t>
            </a:r>
          </a:p>
          <a:p>
            <a:r>
              <a:rPr lang="en-US" dirty="0" smtClean="0"/>
              <a:t>high quality used acceptable</a:t>
            </a:r>
          </a:p>
          <a:p>
            <a:pPr lvl="1">
              <a:buNone/>
            </a:pP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Now we needed to get our ducks in a row.  The funding</a:t>
            </a:r>
            <a:r>
              <a:rPr lang="en-US" baseline="0" dirty="0" smtClean="0"/>
              <a:t> came from an unrestricted gift fund.  Based on the previous years ILL requests, we asked for an initial $10,000 for the pilot.  We needed to ask for another $3,000 so that we could finish out the year.  We piggy backed on existing procedures established for “Rush” acquisitions and made some slight modification to ILLiad to enable efficient communication.  We also set up criteria for evaluating the success of the program which will be discussed shortly.</a:t>
            </a:r>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One of the important elements</a:t>
            </a:r>
            <a:r>
              <a:rPr lang="en-US" baseline="0" dirty="0" smtClean="0"/>
              <a:t> of this service had to be quick turn around.  I didn’t want my customers waiting for a purchase we could’ve borrowed faster.  This meant having seamless handoffs and trusting different units to “run” with the request to meet our 5 day </a:t>
            </a:r>
            <a:r>
              <a:rPr lang="en-US" baseline="0" dirty="0" smtClean="0"/>
              <a:t>turn around time.  </a:t>
            </a:r>
            <a:r>
              <a:rPr lang="en-US" baseline="0" dirty="0" smtClean="0"/>
              <a:t>We couldn’t have done this without collaboration among the different library units.</a:t>
            </a: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5A74-24B0-4D8D-A39E-AE3DF5D8ACA6}"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5A74-24B0-4D8D-A39E-AE3DF5D8ACA6}"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5A74-24B0-4D8D-A39E-AE3DF5D8ACA6}" type="datetimeFigureOut">
              <a:rPr lang="en-US" smtClean="0"/>
              <a:pPr/>
              <a:t>6/1/2010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5A74-24B0-4D8D-A39E-AE3DF5D8ACA6}" type="datetimeFigureOut">
              <a:rPr lang="en-US" smtClean="0"/>
              <a:pPr/>
              <a:t>6/1/2010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5A74-24B0-4D8D-A39E-AE3DF5D8ACA6}" type="datetimeFigureOut">
              <a:rPr lang="en-US" smtClean="0"/>
              <a:pPr/>
              <a:t>6/1/2010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5A74-24B0-4D8D-A39E-AE3DF5D8ACA6}"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5A74-24B0-4D8D-A39E-AE3DF5D8ACA6}"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B5A74-24B0-4D8D-A39E-AE3DF5D8ACA6}" type="datetimeFigureOut">
              <a:rPr lang="en-US" smtClean="0"/>
              <a:pPr/>
              <a:t>6/1/2010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A8988-70DE-434E-9BC0-92DA2CA54B7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dsproject.org/Tools/GIST.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toolkit.idsproject.org/doku.php?id=gist:workflow:map" TargetMode="External"/><Relationship Id="rId3" Type="http://schemas.openxmlformats.org/officeDocument/2006/relationships/hyperlink" Target="http://www.flickr.com/photos/mattcarman/1573507091/" TargetMode="External"/><Relationship Id="rId7" Type="http://schemas.openxmlformats.org/officeDocument/2006/relationships/hyperlink" Target="http://toolkit.idsproject.org/lib/exe/fetch.php?cache=&amp;media=gist:implementation:install:image01.p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idsproject.org/Tools/GIST.aspx" TargetMode="External"/><Relationship Id="rId5" Type="http://schemas.openxmlformats.org/officeDocument/2006/relationships/hyperlink" Target="http://www.flickr.com/photos/fossilmike/438214403" TargetMode="External"/><Relationship Id="rId10" Type="http://schemas.openxmlformats.org/officeDocument/2006/relationships/hyperlink" Target="http://www.couttsinfo.com/" TargetMode="External"/><Relationship Id="rId4" Type="http://schemas.openxmlformats.org/officeDocument/2006/relationships/hyperlink" Target="http://www.flickr.com/photos/malingering/227816239/" TargetMode="External"/><Relationship Id="rId9" Type="http://schemas.openxmlformats.org/officeDocument/2006/relationships/hyperlink" Target="http://commguide.asu.edu/downloads/logo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3657600"/>
          </a:xfrm>
        </p:spPr>
        <p:txBody>
          <a:bodyPr>
            <a:normAutofit/>
          </a:bodyPr>
          <a:lstStyle/>
          <a:p>
            <a:pPr algn="l"/>
            <a:r>
              <a:rPr lang="en-US" sz="6000" i="1"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t>Buy Request:</a:t>
            </a:r>
            <a:r>
              <a:rPr lang="en-US" sz="4900" i="1"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t/>
            </a:r>
            <a:br>
              <a:rPr lang="en-US" sz="4900" i="1"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br>
            <a:r>
              <a:rPr lang="en-US" sz="4000" cap="none" dirty="0" smtClean="0">
                <a:solidFill>
                  <a:schemeClr val="accent1"/>
                </a:solidFill>
              </a:rPr>
              <a:t>Just in Time v. Just in Case at OSU Libraries</a:t>
            </a:r>
            <a:r>
              <a:rPr lang="en-US"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t/>
            </a:r>
            <a:br>
              <a:rPr lang="en-US"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br>
            <a:endParaRPr lang="en-US" dirty="0">
              <a:solidFill>
                <a:schemeClr val="accent1"/>
              </a:solidFill>
              <a:latin typeface="+mn-lt"/>
            </a:endParaRPr>
          </a:p>
        </p:txBody>
      </p:sp>
      <p:sp>
        <p:nvSpPr>
          <p:cNvPr id="3" name="Subtitle 2"/>
          <p:cNvSpPr>
            <a:spLocks noGrp="1"/>
          </p:cNvSpPr>
          <p:nvPr>
            <p:ph type="subTitle" idx="1"/>
          </p:nvPr>
        </p:nvSpPr>
        <p:spPr>
          <a:xfrm>
            <a:off x="685800" y="5410200"/>
            <a:ext cx="7772400" cy="1219200"/>
          </a:xfrm>
        </p:spPr>
        <p:txBody>
          <a:bodyPr>
            <a:noAutofit/>
          </a:bodyPr>
          <a:lstStyle/>
          <a:p>
            <a:pPr algn="r"/>
            <a:r>
              <a:rPr lang="en-US" sz="2400" dirty="0" smtClean="0"/>
              <a:t>Uta Hussong-Christian</a:t>
            </a:r>
          </a:p>
          <a:p>
            <a:pPr algn="r"/>
            <a:r>
              <a:rPr lang="en-US" sz="2400" dirty="0" smtClean="0"/>
              <a:t>Kerri Goergen-Doll</a:t>
            </a:r>
          </a:p>
          <a:p>
            <a:pPr algn="r"/>
            <a:r>
              <a:rPr lang="en-US" sz="2400" dirty="0" smtClean="0"/>
              <a:t>Timberline 2010</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257300" y="1320800"/>
          <a:ext cx="6629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457200" y="685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Patron</a:t>
            </a:r>
            <a:endParaRPr lang="en-US" b="1" dirty="0"/>
          </a:p>
        </p:txBody>
      </p:sp>
      <p:cxnSp>
        <p:nvCxnSpPr>
          <p:cNvPr id="13" name="Straight Arrow Connector 12"/>
          <p:cNvCxnSpPr/>
          <p:nvPr/>
        </p:nvCxnSpPr>
        <p:spPr>
          <a:xfrm rot="16200000" flipH="1">
            <a:off x="647700" y="1943100"/>
            <a:ext cx="914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239000" y="53340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Patron</a:t>
            </a:r>
            <a:endParaRPr lang="en-US" b="1" dirty="0"/>
          </a:p>
        </p:txBody>
      </p:sp>
      <p:cxnSp>
        <p:nvCxnSpPr>
          <p:cNvPr id="18" name="Straight Arrow Connector 17"/>
          <p:cNvCxnSpPr/>
          <p:nvPr/>
        </p:nvCxnSpPr>
        <p:spPr>
          <a:xfrm rot="16200000" flipH="1">
            <a:off x="6438900" y="45339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The Numbers, Please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212" y="1790700"/>
            <a:ext cx="3457576" cy="3276600"/>
          </a:xfrm>
        </p:spPr>
        <p:txBody>
          <a:bodyPr>
            <a:noAutofit/>
          </a:bodyPr>
          <a:lstStyle/>
          <a:p>
            <a:pPr>
              <a:buNone/>
            </a:pPr>
            <a:r>
              <a:rPr lang="en-US" sz="20000" dirty="0" smtClean="0"/>
              <a:t>1.6</a:t>
            </a:r>
            <a:endParaRPr lang="en-US" sz="20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2667000"/>
            <a:ext cx="1828799" cy="1524000"/>
          </a:xfrm>
        </p:spPr>
        <p:txBody>
          <a:bodyPr>
            <a:noAutofit/>
          </a:bodyPr>
          <a:lstStyle/>
          <a:p>
            <a:pPr>
              <a:buNone/>
            </a:pPr>
            <a:r>
              <a:rPr lang="en-US" sz="9600" dirty="0" smtClean="0"/>
              <a:t>0.5</a:t>
            </a:r>
            <a:endParaRPr lang="en-US" sz="9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p Arrow 6"/>
          <p:cNvSpPr/>
          <p:nvPr/>
        </p:nvSpPr>
        <p:spPr>
          <a:xfrm>
            <a:off x="5257800" y="2133600"/>
            <a:ext cx="1295400" cy="205740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p:cNvGraphicFramePr/>
          <p:nvPr/>
        </p:nvGraphicFramePr>
        <p:xfrm>
          <a:off x="1524000" y="1143000"/>
          <a:ext cx="6019800"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1933569" y="381000"/>
            <a:ext cx="5276861" cy="9144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solidFill>
                  <a:sysClr val="window" lastClr="FFFFFF"/>
                </a:solidFill>
              </a:rPr>
              <a:t>Average Circulation  per Item</a:t>
            </a:r>
            <a:endParaRPr lang="en-US" sz="3200" b="1" dirty="0">
              <a:solidFill>
                <a:sysClr val="window" lastClr="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
          <a:ext cx="8229600" cy="58975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Talk to Us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838200" y="457200"/>
          <a:ext cx="7467600" cy="5562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914400" y="533400"/>
          <a:ext cx="7315200"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876300" y="533400"/>
          <a:ext cx="73914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OSU</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Located in Corvallis, OR</a:t>
            </a:r>
          </a:p>
          <a:p>
            <a:r>
              <a:rPr lang="en-US" dirty="0" smtClean="0"/>
              <a:t>Land, Sea, Sun, &amp; Space grant university</a:t>
            </a:r>
          </a:p>
          <a:p>
            <a:r>
              <a:rPr lang="en-US" dirty="0" smtClean="0"/>
              <a:t>~$250M in funded research</a:t>
            </a:r>
          </a:p>
          <a:p>
            <a:r>
              <a:rPr lang="en-US" dirty="0" smtClean="0"/>
              <a:t>OSUL=Valley, Guin, Cascades</a:t>
            </a:r>
          </a:p>
          <a:p>
            <a:r>
              <a:rPr lang="en-US" dirty="0" smtClean="0"/>
              <a:t>~1.4M volumes in all subject areas</a:t>
            </a:r>
          </a:p>
          <a:p>
            <a:pPr lvl="1"/>
            <a:r>
              <a:rPr lang="en-US" dirty="0" smtClean="0"/>
              <a:t>14,000 serials</a:t>
            </a:r>
          </a:p>
          <a:p>
            <a:pPr lvl="1"/>
            <a:r>
              <a:rPr lang="en-US" dirty="0" smtClean="0"/>
              <a:t>500,000 maps &amp; </a:t>
            </a:r>
            <a:r>
              <a:rPr lang="en-US" dirty="0" err="1" smtClean="0"/>
              <a:t>gov’t</a:t>
            </a:r>
            <a:r>
              <a:rPr lang="en-US" dirty="0" smtClean="0"/>
              <a:t> documents</a:t>
            </a:r>
            <a:endParaRPr lang="en-US" dirty="0"/>
          </a:p>
          <a:p>
            <a:r>
              <a:rPr lang="en-US" dirty="0" smtClean="0"/>
              <a:t>18,067 undergrads / 3,902 grads</a:t>
            </a:r>
          </a:p>
          <a:p>
            <a:r>
              <a:rPr lang="en-US" dirty="0" smtClean="0"/>
              <a:t>3, 481 faculty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Feedback</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76600" y="3657600"/>
            <a:ext cx="1459823" cy="369332"/>
          </a:xfrm>
          <a:prstGeom prst="rect">
            <a:avLst/>
          </a:prstGeom>
          <a:noFill/>
        </p:spPr>
        <p:txBody>
          <a:bodyPr wrap="none" rtlCol="0">
            <a:spAutoFit/>
          </a:bodyPr>
          <a:lstStyle/>
          <a:p>
            <a:r>
              <a:rPr lang="en-US" dirty="0" smtClean="0"/>
              <a:t>36 comments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09600" y="533400"/>
            <a:ext cx="2819400" cy="3505200"/>
          </a:xfrm>
          <a:prstGeom prst="wedgeEllipseCallout">
            <a:avLst>
              <a:gd name="adj1" fmla="val 74484"/>
              <a:gd name="adj2" fmla="val 45073"/>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 think this is a great idea! Balancing (expected repeated) shipping costs against acquisition cost is a smart way of optimizing the library budget, which I think will pay off in the medium and long run.”</a:t>
            </a:r>
            <a:endParaRPr lang="en-US" sz="1600" b="1" dirty="0"/>
          </a:p>
        </p:txBody>
      </p:sp>
      <p:sp>
        <p:nvSpPr>
          <p:cNvPr id="9" name="Oval Callout 8"/>
          <p:cNvSpPr/>
          <p:nvPr/>
        </p:nvSpPr>
        <p:spPr>
          <a:xfrm>
            <a:off x="4419600" y="4191000"/>
            <a:ext cx="3810000" cy="2286000"/>
          </a:xfrm>
          <a:prstGeom prst="wedgeEllipseCallout">
            <a:avLst>
              <a:gd name="adj1" fmla="val -33659"/>
              <a:gd name="adj2" fmla="val -65655"/>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ha[s] facilitate[d] my dissertation writing because this book is key to my investigation. Other colleagues are plan[n]</a:t>
            </a:r>
            <a:r>
              <a:rPr lang="en-US" sz="1600" b="1" dirty="0" err="1" smtClean="0"/>
              <a:t>ing</a:t>
            </a:r>
            <a:r>
              <a:rPr lang="en-US" sz="1600" b="1" dirty="0" smtClean="0"/>
              <a:t> to use it and I will definitely use it for a graduate course.”</a:t>
            </a:r>
            <a:endParaRPr lang="en-US" sz="1600" b="1" dirty="0"/>
          </a:p>
        </p:txBody>
      </p:sp>
      <p:sp>
        <p:nvSpPr>
          <p:cNvPr id="13" name="Oval Callout 12"/>
          <p:cNvSpPr/>
          <p:nvPr/>
        </p:nvSpPr>
        <p:spPr>
          <a:xfrm>
            <a:off x="4343400" y="304800"/>
            <a:ext cx="2895600" cy="2286000"/>
          </a:xfrm>
          <a:prstGeom prst="wedgeEllipseCallout">
            <a:avLst>
              <a:gd name="adj1" fmla="val -38746"/>
              <a:gd name="adj2" fmla="val 84459"/>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is a dream come true: something is needed but is not available ... and then you make it available. Please go on, if at all possible!”   </a:t>
            </a:r>
            <a:endParaRPr lang="en-US" sz="1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676400" y="1447800"/>
            <a:ext cx="6248400" cy="3962400"/>
          </a:xfrm>
          <a:prstGeom prst="wedgeEllipseCallout">
            <a:avLst>
              <a:gd name="adj1" fmla="val -47342"/>
              <a:gd name="adj2" fmla="val 4687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don't think 'a buy on demand program' is good way to purchase library items. You end up purchasing books without knowing if it was requested with teaching, research, or some other reason entirely. The library has gaping holes in its collection in all areas that are of interest to me. Filling these areas seems more important to me than randomly purchasing books.”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833.JPG"/>
          <p:cNvPicPr>
            <a:picLocks noGrp="1" noChangeAspect="1"/>
          </p:cNvPicPr>
          <p:nvPr>
            <p:ph idx="1"/>
          </p:nvPr>
        </p:nvPicPr>
        <p:blipFill>
          <a:blip r:embed="rId3" cstate="print"/>
          <a:stretch>
            <a:fillRect/>
          </a:stretch>
        </p:blipFill>
        <p:spPr>
          <a:xfrm>
            <a:off x="0" y="36513"/>
            <a:ext cx="9095316" cy="682148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52400" y="152400"/>
            <a:ext cx="2819400" cy="3505200"/>
          </a:xfrm>
          <a:prstGeom prst="wedgeEllipseCallout">
            <a:avLst>
              <a:gd name="adj1" fmla="val 74484"/>
              <a:gd name="adj2" fmla="val 45073"/>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 think this is a great idea! Balancing (expected repeated) shipping costs against acquisition cost is a smart way of optimizing the library budget, which I think will pay off in the medium and long run.”</a:t>
            </a:r>
            <a:endParaRPr lang="en-US" sz="1600" b="1" dirty="0"/>
          </a:p>
        </p:txBody>
      </p:sp>
      <p:sp>
        <p:nvSpPr>
          <p:cNvPr id="7" name="Oval Callout 6"/>
          <p:cNvSpPr/>
          <p:nvPr/>
        </p:nvSpPr>
        <p:spPr>
          <a:xfrm>
            <a:off x="762000" y="4191000"/>
            <a:ext cx="2590800" cy="2133600"/>
          </a:xfrm>
          <a:prstGeom prst="wedgeEllipseCallout">
            <a:avLst>
              <a:gd name="adj1" fmla="val 88074"/>
              <a:gd name="adj2" fmla="val -60631"/>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“How do you decide which items to buy? I cannot be sure this system is useful unless I know your criteria.”</a:t>
            </a:r>
            <a:endParaRPr lang="en-US" sz="1600" b="1" dirty="0"/>
          </a:p>
        </p:txBody>
      </p:sp>
      <p:sp>
        <p:nvSpPr>
          <p:cNvPr id="9" name="Oval Callout 8"/>
          <p:cNvSpPr/>
          <p:nvPr/>
        </p:nvSpPr>
        <p:spPr>
          <a:xfrm>
            <a:off x="4419600" y="4191000"/>
            <a:ext cx="3810000" cy="2286000"/>
          </a:xfrm>
          <a:prstGeom prst="wedgeEllipseCallout">
            <a:avLst>
              <a:gd name="adj1" fmla="val -33659"/>
              <a:gd name="adj2" fmla="val -65655"/>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ha[s] facilitate[d] my dissertation writing because this book is key to my investigation. Other colleagues are plan[n]</a:t>
            </a:r>
            <a:r>
              <a:rPr lang="en-US" sz="1600" b="1" dirty="0" err="1" smtClean="0"/>
              <a:t>ing</a:t>
            </a:r>
            <a:r>
              <a:rPr lang="en-US" sz="1600" b="1" dirty="0" smtClean="0"/>
              <a:t> to use it and I will definitely use it for a graduate course.”</a:t>
            </a:r>
            <a:endParaRPr lang="en-US" sz="1600" b="1" dirty="0"/>
          </a:p>
        </p:txBody>
      </p:sp>
      <p:sp>
        <p:nvSpPr>
          <p:cNvPr id="13" name="Oval Callout 12"/>
          <p:cNvSpPr/>
          <p:nvPr/>
        </p:nvSpPr>
        <p:spPr>
          <a:xfrm>
            <a:off x="3124200" y="304800"/>
            <a:ext cx="2895600" cy="2286000"/>
          </a:xfrm>
          <a:prstGeom prst="wedgeEllipseCallout">
            <a:avLst>
              <a:gd name="adj1" fmla="val 18491"/>
              <a:gd name="adj2" fmla="val 87376"/>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is a dream come true: something is needed but is not available ... and then you make it available. Please go on, if at all possible!”   </a:t>
            </a:r>
            <a:endParaRPr lang="en-US" sz="1600" b="1" dirty="0"/>
          </a:p>
        </p:txBody>
      </p:sp>
      <p:sp>
        <p:nvSpPr>
          <p:cNvPr id="14" name="Oval Callout 13"/>
          <p:cNvSpPr/>
          <p:nvPr/>
        </p:nvSpPr>
        <p:spPr>
          <a:xfrm>
            <a:off x="6096000" y="0"/>
            <a:ext cx="3048000" cy="4114800"/>
          </a:xfrm>
          <a:prstGeom prst="wedgeEllipseCallout">
            <a:avLst>
              <a:gd name="adj1" fmla="val -60217"/>
              <a:gd name="adj2" fmla="val 38990"/>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Biggest suggestion I have is to ASK the borrower of a book if they would like it to be purchased. While I appreciate getting the book, I really just wanted to take a look at it for some basic information and to see if it was worth buying in the first place. It probably did not need to be purchased and will likely not be used again.</a:t>
            </a:r>
            <a:endParaRPr lang="en-US" sz="1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57500"/>
            <a:ext cx="8229600" cy="1143000"/>
          </a:xfrm>
        </p:spPr>
        <p:txBody>
          <a:bodyPr/>
          <a:lstStyle/>
          <a:p>
            <a:r>
              <a:rPr lang="en-US" dirty="0" smtClean="0"/>
              <a:t>Future Moves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3"/>
          </p:cNvPr>
          <p:cNvPicPr>
            <a:picLocks noGrp="1" noChangeAspect="1" noChangeArrowheads="1"/>
          </p:cNvPicPr>
          <p:nvPr>
            <p:ph idx="1"/>
          </p:nvPr>
        </p:nvPicPr>
        <p:blipFill>
          <a:blip r:embed="rId4" cstate="print"/>
          <a:srcRect/>
          <a:stretch>
            <a:fillRect/>
          </a:stretch>
        </p:blipFill>
        <p:spPr bwMode="auto">
          <a:xfrm>
            <a:off x="1443455" y="1600200"/>
            <a:ext cx="6257090" cy="4686300"/>
          </a:xfrm>
          <a:prstGeom prst="rect">
            <a:avLst/>
          </a:prstGeom>
          <a:noFill/>
          <a:ln w="9525">
            <a:noFill/>
            <a:miter lim="800000"/>
            <a:headEnd/>
            <a:tailEnd/>
          </a:ln>
        </p:spPr>
      </p:pic>
      <p:sp>
        <p:nvSpPr>
          <p:cNvPr id="5" name="TextBox 4"/>
          <p:cNvSpPr txBox="1"/>
          <p:nvPr/>
        </p:nvSpPr>
        <p:spPr>
          <a:xfrm>
            <a:off x="2286000" y="609600"/>
            <a:ext cx="4572000" cy="584775"/>
          </a:xfrm>
          <a:prstGeom prst="rect">
            <a:avLst/>
          </a:prstGeom>
          <a:noFill/>
        </p:spPr>
        <p:txBody>
          <a:bodyPr wrap="square" rtlCol="0">
            <a:spAutoFit/>
          </a:bodyPr>
          <a:lstStyle/>
          <a:p>
            <a:pPr algn="ctr"/>
            <a:r>
              <a:rPr lang="en-US" sz="3200" b="1" dirty="0" smtClean="0"/>
              <a:t>Getting It System Toolkit</a:t>
            </a:r>
            <a:endParaRPr lang="en-US"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535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553642" y="533400"/>
            <a:ext cx="6036716" cy="559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Goergenk\Local Settings\Temporary Internet Files\Content.IE5\UF99EIVD\MC900057374[1].wmf"/>
          <p:cNvPicPr>
            <a:picLocks noChangeAspect="1" noChangeArrowheads="1"/>
          </p:cNvPicPr>
          <p:nvPr/>
        </p:nvPicPr>
        <p:blipFill>
          <a:blip r:embed="rId3" cstate="print"/>
          <a:srcRect/>
          <a:stretch>
            <a:fillRect/>
          </a:stretch>
        </p:blipFill>
        <p:spPr bwMode="auto">
          <a:xfrm>
            <a:off x="3780129" y="2549804"/>
            <a:ext cx="1583741" cy="1758391"/>
          </a:xfrm>
          <a:prstGeom prst="rect">
            <a:avLst/>
          </a:prstGeom>
          <a:noFill/>
        </p:spPr>
      </p:pic>
      <p:pic>
        <p:nvPicPr>
          <p:cNvPr id="3075" name="Picture 3" descr="C:\Documents and Settings\Goergenk\Local Settings\Temporary Internet Files\Content.IE5\UF99EIVD\MC900057374[1].wmf"/>
          <p:cNvPicPr>
            <a:picLocks noChangeAspect="1" noChangeArrowheads="1"/>
          </p:cNvPicPr>
          <p:nvPr/>
        </p:nvPicPr>
        <p:blipFill>
          <a:blip r:embed="rId3" cstate="print"/>
          <a:srcRect/>
          <a:stretch>
            <a:fillRect/>
          </a:stretch>
        </p:blipFill>
        <p:spPr bwMode="auto">
          <a:xfrm>
            <a:off x="3780129" y="2549804"/>
            <a:ext cx="1583741" cy="1758391"/>
          </a:xfrm>
          <a:prstGeom prst="rect">
            <a:avLst/>
          </a:prstGeom>
          <a:noFill/>
        </p:spPr>
      </p:pic>
      <p:sp>
        <p:nvSpPr>
          <p:cNvPr id="7" name="Title 6"/>
          <p:cNvSpPr>
            <a:spLocks noGrp="1"/>
          </p:cNvSpPr>
          <p:nvPr>
            <p:ph type="title"/>
          </p:nvPr>
        </p:nvSpPr>
        <p:spPr>
          <a:xfrm>
            <a:off x="457200" y="304800"/>
            <a:ext cx="8229600" cy="1143000"/>
          </a:xfrm>
        </p:spPr>
        <p:txBody>
          <a:bodyPr/>
          <a:lstStyle/>
          <a:p>
            <a:r>
              <a:rPr lang="en-US" b="1" dirty="0" smtClean="0"/>
              <a:t>“Print Streaming”</a:t>
            </a:r>
            <a:endParaRPr lang="en-US" b="1" dirty="0"/>
          </a:p>
        </p:txBody>
      </p:sp>
      <p:pic>
        <p:nvPicPr>
          <p:cNvPr id="3079" name="Picture 7"/>
          <p:cNvPicPr>
            <a:picLocks noChangeAspect="1" noChangeArrowheads="1"/>
          </p:cNvPicPr>
          <p:nvPr/>
        </p:nvPicPr>
        <p:blipFill>
          <a:blip r:embed="rId4" cstate="print"/>
          <a:srcRect/>
          <a:stretch>
            <a:fillRect/>
          </a:stretch>
        </p:blipFill>
        <p:spPr bwMode="auto">
          <a:xfrm>
            <a:off x="3886200" y="4038600"/>
            <a:ext cx="1733550" cy="895350"/>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2438400" y="2133600"/>
            <a:ext cx="4692316"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93821" y="-914399"/>
            <a:ext cx="6356358" cy="7879080"/>
          </a:xfrm>
          <a:prstGeom prst="rect">
            <a:avLst/>
          </a:prstGeom>
          <a:noFill/>
          <a:scene3d>
            <a:camera prst="orthographicFront">
              <a:rot lat="17400000" lon="0" rev="0"/>
            </a:camera>
            <a:lightRig rig="threePt" dir="t"/>
          </a:scene3d>
        </p:spPr>
        <p:txBody>
          <a:bodyPr wrap="square" lIns="91440" tIns="45720" rIns="91440" bIns="45720">
            <a:spAutoFit/>
            <a:scene3d>
              <a:camera prst="orthographicFront">
                <a:rot lat="1740000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A</a:t>
            </a:r>
            <a:endPar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Long</a:t>
            </a: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Time </a:t>
            </a:r>
          </a:p>
          <a:p>
            <a:pPr algn="ctr"/>
            <a:endPar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Ago…</a:t>
            </a:r>
          </a:p>
          <a:p>
            <a:pPr algn="ctr"/>
            <a:endPar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8"/>
            <a:ext cx="8229600" cy="4525963"/>
          </a:xfrm>
        </p:spPr>
        <p:txBody>
          <a:bodyPr>
            <a:normAutofit/>
          </a:bodyPr>
          <a:lstStyle/>
          <a:p>
            <a:pPr algn="ctr">
              <a:buNone/>
            </a:pPr>
            <a:endParaRPr lang="en-US" sz="4400" dirty="0" smtClean="0"/>
          </a:p>
          <a:p>
            <a:pPr algn="ctr">
              <a:buNone/>
            </a:pPr>
            <a:endParaRPr lang="en-US" sz="4400" dirty="0" smtClean="0"/>
          </a:p>
          <a:p>
            <a:pPr algn="ctr">
              <a:buNone/>
            </a:pPr>
            <a:r>
              <a:rPr lang="en-US" sz="4400" dirty="0" smtClean="0"/>
              <a:t>Questions for us?</a:t>
            </a:r>
            <a:endParaRPr lang="en-US" sz="4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It’s (Almost) All Good!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y_request_feedback.png"/>
          <p:cNvPicPr>
            <a:picLocks noChangeAspect="1"/>
          </p:cNvPicPr>
          <p:nvPr/>
        </p:nvPicPr>
        <p:blipFill>
          <a:blip r:embed="rId3" cstate="print"/>
          <a:stretch>
            <a:fillRect/>
          </a:stretch>
        </p:blipFill>
        <p:spPr>
          <a:xfrm>
            <a:off x="573675" y="838200"/>
            <a:ext cx="7996650" cy="5181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Credits</a:t>
            </a:r>
            <a:endParaRPr lang="en-US" dirty="0"/>
          </a:p>
        </p:txBody>
      </p:sp>
      <p:sp>
        <p:nvSpPr>
          <p:cNvPr id="3" name="Content Placeholder 2"/>
          <p:cNvSpPr>
            <a:spLocks noGrp="1"/>
          </p:cNvSpPr>
          <p:nvPr>
            <p:ph idx="1"/>
          </p:nvPr>
        </p:nvSpPr>
        <p:spPr>
          <a:xfrm>
            <a:off x="457200" y="1295400"/>
            <a:ext cx="8153400" cy="4953000"/>
          </a:xfrm>
        </p:spPr>
        <p:txBody>
          <a:bodyPr>
            <a:normAutofit fontScale="77500" lnSpcReduction="20000"/>
          </a:bodyPr>
          <a:lstStyle/>
          <a:p>
            <a:r>
              <a:rPr lang="en-US" sz="2000" dirty="0" smtClean="0"/>
              <a:t>Check </a:t>
            </a:r>
            <a:r>
              <a:rPr lang="en-US" sz="2000" dirty="0" err="1" smtClean="0"/>
              <a:t>Chk</a:t>
            </a:r>
            <a:r>
              <a:rPr lang="en-US" sz="2000" dirty="0" smtClean="0"/>
              <a:t> </a:t>
            </a:r>
          </a:p>
          <a:p>
            <a:pPr lvl="1"/>
            <a:r>
              <a:rPr lang="en-US" sz="1600" dirty="0" smtClean="0">
                <a:hlinkClick r:id="rId3"/>
              </a:rPr>
              <a:t>http://www.flickr.com/photos/mattcarman/1573507091/</a:t>
            </a:r>
            <a:endParaRPr lang="en-US" sz="1600" dirty="0" smtClean="0"/>
          </a:p>
          <a:p>
            <a:pPr lvl="1"/>
            <a:r>
              <a:rPr lang="en-US" sz="1600" dirty="0" err="1" smtClean="0"/>
              <a:t>Flickr</a:t>
            </a:r>
            <a:r>
              <a:rPr lang="en-US" sz="1600" dirty="0" smtClean="0"/>
              <a:t> user Matt Carman, Some rights reserved</a:t>
            </a:r>
          </a:p>
          <a:p>
            <a:pPr lvl="1"/>
            <a:endParaRPr lang="en-US" sz="1600" dirty="0" smtClean="0"/>
          </a:p>
          <a:p>
            <a:r>
              <a:rPr lang="en-US" sz="2000" dirty="0" smtClean="0"/>
              <a:t>‘Ducks in a Row’</a:t>
            </a:r>
          </a:p>
          <a:p>
            <a:pPr lvl="1"/>
            <a:r>
              <a:rPr lang="en-US" sz="1600" dirty="0" smtClean="0">
                <a:hlinkClick r:id="rId4"/>
              </a:rPr>
              <a:t>http://www.flickr.com/photos/malingering/227816239/</a:t>
            </a:r>
            <a:endParaRPr lang="en-US" sz="1600" dirty="0" smtClean="0"/>
          </a:p>
          <a:p>
            <a:pPr lvl="1"/>
            <a:r>
              <a:rPr lang="en-US" sz="1600" dirty="0" err="1" smtClean="0"/>
              <a:t>Flickr</a:t>
            </a:r>
            <a:r>
              <a:rPr lang="en-US" sz="1600" dirty="0" smtClean="0"/>
              <a:t> user Malingering, Some rights reserved</a:t>
            </a:r>
          </a:p>
          <a:p>
            <a:endParaRPr lang="en-US" sz="2000" dirty="0" smtClean="0"/>
          </a:p>
          <a:p>
            <a:r>
              <a:rPr lang="en-US" sz="2000" dirty="0" smtClean="0"/>
              <a:t>56th Annual TSU Relays, Texas Southern University, Houston, Texas 2007.03.24</a:t>
            </a:r>
          </a:p>
          <a:p>
            <a:pPr lvl="1"/>
            <a:r>
              <a:rPr lang="en-US" sz="1600" dirty="0" smtClean="0">
                <a:hlinkClick r:id="rId5"/>
              </a:rPr>
              <a:t>http://www.flickr.com/photos/fossilmike/438214403</a:t>
            </a:r>
            <a:endParaRPr lang="en-US" sz="1600" dirty="0" smtClean="0"/>
          </a:p>
          <a:p>
            <a:pPr lvl="1"/>
            <a:r>
              <a:rPr lang="en-US" sz="1600" dirty="0" err="1" smtClean="0"/>
              <a:t>Flickr</a:t>
            </a:r>
            <a:r>
              <a:rPr lang="en-US" sz="1600" dirty="0" smtClean="0"/>
              <a:t> user </a:t>
            </a:r>
            <a:r>
              <a:rPr lang="en-US" sz="1600" dirty="0" err="1" smtClean="0"/>
              <a:t>fossilmike</a:t>
            </a:r>
            <a:r>
              <a:rPr lang="en-US" sz="1600" dirty="0" smtClean="0"/>
              <a:t>, Some rights reserved</a:t>
            </a:r>
          </a:p>
          <a:p>
            <a:pPr lvl="1">
              <a:buNone/>
            </a:pPr>
            <a:endParaRPr lang="en-US" sz="1600" dirty="0" smtClean="0"/>
          </a:p>
          <a:p>
            <a:r>
              <a:rPr lang="en-US" sz="2000" dirty="0" smtClean="0"/>
              <a:t>Collection Development Gaps</a:t>
            </a:r>
          </a:p>
          <a:p>
            <a:pPr lvl="1"/>
            <a:r>
              <a:rPr lang="en-US" sz="1600" dirty="0" smtClean="0"/>
              <a:t>Uta Hussong-Christian, Some rights reserved</a:t>
            </a:r>
          </a:p>
          <a:p>
            <a:pPr lvl="1"/>
            <a:endParaRPr lang="en-US" sz="1600" dirty="0" smtClean="0"/>
          </a:p>
          <a:p>
            <a:r>
              <a:rPr lang="en-US" sz="2000" dirty="0" smtClean="0"/>
              <a:t>Getting It System Toolkit</a:t>
            </a:r>
          </a:p>
          <a:p>
            <a:pPr lvl="1"/>
            <a:r>
              <a:rPr lang="en-US" sz="1600" dirty="0" smtClean="0">
                <a:hlinkClick r:id="rId6"/>
              </a:rPr>
              <a:t>http://idsproject.org/Tools/GIST.aspx</a:t>
            </a:r>
            <a:endParaRPr lang="en-US" sz="1600" dirty="0" smtClean="0"/>
          </a:p>
          <a:p>
            <a:pPr lvl="1"/>
            <a:r>
              <a:rPr lang="en-US" sz="1600" dirty="0" smtClean="0">
                <a:hlinkClick r:id="rId7"/>
              </a:rPr>
              <a:t>http://toolkit.idsproject.org/lib/exe/fetch.php?cache=&amp;media=gist:implementation:install:image01.png</a:t>
            </a:r>
            <a:endParaRPr lang="en-US" sz="1600" dirty="0" smtClean="0"/>
          </a:p>
          <a:p>
            <a:pPr lvl="1"/>
            <a:r>
              <a:rPr lang="en-US" sz="1600" u="sng" dirty="0" smtClean="0">
                <a:hlinkClick r:id="rId8"/>
              </a:rPr>
              <a:t>http://toolkit.idsproject.org/doku.php?id=gist:workflow:map</a:t>
            </a:r>
            <a:endParaRPr lang="en-US" sz="1600" u="sng" dirty="0" smtClean="0"/>
          </a:p>
          <a:p>
            <a:r>
              <a:rPr lang="en-US" sz="2000" dirty="0" smtClean="0"/>
              <a:t>ASU Logo</a:t>
            </a:r>
          </a:p>
          <a:p>
            <a:pPr lvl="1"/>
            <a:r>
              <a:rPr lang="en-US" sz="1600" dirty="0" smtClean="0">
                <a:hlinkClick r:id="rId9"/>
              </a:rPr>
              <a:t>http://commguide.asu.edu/downloads/logos</a:t>
            </a:r>
            <a:endParaRPr lang="en-US" sz="1600" dirty="0" smtClean="0"/>
          </a:p>
          <a:p>
            <a:r>
              <a:rPr lang="en-US" sz="2000" dirty="0" smtClean="0"/>
              <a:t>Coutts logo</a:t>
            </a:r>
          </a:p>
          <a:p>
            <a:pPr lvl="1"/>
            <a:r>
              <a:rPr lang="en-US" sz="1600" dirty="0" smtClean="0">
                <a:hlinkClick r:id="rId10"/>
              </a:rPr>
              <a:t>http://www.couttsinfo.com/</a:t>
            </a:r>
            <a:endParaRPr lang="en-US" sz="1600" dirty="0" smtClean="0"/>
          </a:p>
          <a:p>
            <a:pPr lvl="1">
              <a:buNone/>
            </a:pPr>
            <a:endParaRPr lang="en-US" sz="1600" dirty="0" smtClean="0"/>
          </a:p>
          <a:p>
            <a:endParaRPr lang="en-US" sz="2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86400"/>
          </a:xfrm>
        </p:spPr>
        <p:txBody>
          <a:bodyPr>
            <a:normAutofit/>
          </a:bodyPr>
          <a:lstStyle/>
          <a:p>
            <a:pPr>
              <a:buNone/>
            </a:pPr>
            <a:endParaRPr lang="en-US" dirty="0" smtClean="0"/>
          </a:p>
          <a:p>
            <a:pPr>
              <a:buNone/>
            </a:pPr>
            <a:endParaRPr lang="en-US" dirty="0" smtClean="0"/>
          </a:p>
          <a:p>
            <a:pPr>
              <a:buNone/>
            </a:pPr>
            <a:endParaRPr lang="en-US" sz="2000" dirty="0" smtClean="0"/>
          </a:p>
          <a:p>
            <a:pPr>
              <a:buNone/>
            </a:pPr>
            <a:endParaRPr lang="en-US" sz="2000" dirty="0" smtClean="0"/>
          </a:p>
          <a:p>
            <a:pPr>
              <a:buNone/>
            </a:pPr>
            <a:r>
              <a:rPr lang="en-US" sz="3600" dirty="0" smtClean="0"/>
              <a:t>uta.hussong-christian@oregonstate.edu</a:t>
            </a:r>
          </a:p>
          <a:p>
            <a:pPr>
              <a:buNone/>
            </a:pPr>
            <a:endParaRPr lang="en-US" sz="3600" dirty="0" smtClean="0"/>
          </a:p>
          <a:p>
            <a:pPr>
              <a:buNone/>
            </a:pPr>
            <a:r>
              <a:rPr lang="en-US" sz="3600" dirty="0" smtClean="0"/>
              <a:t>kerri.goergen-doll@oregonstate.edu</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38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chemeClr val="tx1"/>
                </a:solidFill>
                <a:effectLst/>
                <a:uLnTx/>
                <a:uFillTx/>
                <a:latin typeface="+mj-lt"/>
                <a:ea typeface="+mj-ea"/>
                <a:cs typeface="+mj-cs"/>
              </a:rPr>
              <a:t>Criteria</a:t>
            </a:r>
            <a:endParaRPr kumimoji="0" lang="en-US" sz="7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73507091_f917f02fe7.jpg"/>
          <p:cNvPicPr>
            <a:picLocks noGrp="1" noChangeAspect="1"/>
          </p:cNvPicPr>
          <p:nvPr>
            <p:ph idx="1"/>
          </p:nvPr>
        </p:nvPicPr>
        <p:blipFill>
          <a:blip r:embed="rId3" cstate="print"/>
          <a:stretch>
            <a:fillRect/>
          </a:stretch>
        </p:blipFill>
        <p:spPr>
          <a:xfrm>
            <a:off x="2438400" y="990600"/>
            <a:ext cx="5583767" cy="4187825"/>
          </a:xfrm>
        </p:spPr>
      </p:pic>
      <p:sp>
        <p:nvSpPr>
          <p:cNvPr id="8" name="TextBox 7"/>
          <p:cNvSpPr txBox="1"/>
          <p:nvPr/>
        </p:nvSpPr>
        <p:spPr>
          <a:xfrm>
            <a:off x="2743200" y="4343400"/>
            <a:ext cx="2286000" cy="369332"/>
          </a:xfrm>
          <a:prstGeom prst="rect">
            <a:avLst/>
          </a:prstGeom>
          <a:noFill/>
        </p:spPr>
        <p:txBody>
          <a:bodyPr wrap="square" rtlCol="0">
            <a:spAutoFit/>
          </a:bodyPr>
          <a:lstStyle/>
          <a:p>
            <a:r>
              <a:rPr lang="en-US" dirty="0" smtClean="0">
                <a:solidFill>
                  <a:schemeClr val="accent1"/>
                </a:solidFill>
              </a:rPr>
              <a:t>faculty/grad requests</a:t>
            </a:r>
            <a:endParaRPr lang="en-US" dirty="0">
              <a:solidFill>
                <a:schemeClr val="accent1"/>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73507091_f917f02fe7.jpg"/>
          <p:cNvPicPr>
            <a:picLocks noGrp="1" noChangeAspect="1"/>
          </p:cNvPicPr>
          <p:nvPr>
            <p:ph idx="1"/>
          </p:nvPr>
        </p:nvPicPr>
        <p:blipFill>
          <a:blip r:embed="rId3" cstate="print"/>
          <a:stretch>
            <a:fillRect/>
          </a:stretch>
        </p:blipFill>
        <p:spPr>
          <a:xfrm>
            <a:off x="2438400" y="990600"/>
            <a:ext cx="5583767" cy="4187825"/>
          </a:xfrm>
        </p:spPr>
      </p:pic>
      <p:pic>
        <p:nvPicPr>
          <p:cNvPr id="6" name="Content Placeholder 3" descr="1573507091_f917f02fe7.jpg"/>
          <p:cNvPicPr>
            <a:picLocks noChangeAspect="1"/>
          </p:cNvPicPr>
          <p:nvPr/>
        </p:nvPicPr>
        <p:blipFill>
          <a:blip r:embed="rId3" cstate="print"/>
          <a:stretch>
            <a:fillRect/>
          </a:stretch>
        </p:blipFill>
        <p:spPr>
          <a:xfrm>
            <a:off x="0" y="533400"/>
            <a:ext cx="3251200" cy="2438400"/>
          </a:xfrm>
          <a:prstGeom prst="rect">
            <a:avLst/>
          </a:prstGeom>
        </p:spPr>
      </p:pic>
      <p:sp>
        <p:nvSpPr>
          <p:cNvPr id="9" name="TextBox 8"/>
          <p:cNvSpPr txBox="1"/>
          <p:nvPr/>
        </p:nvSpPr>
        <p:spPr>
          <a:xfrm>
            <a:off x="152400" y="2514600"/>
            <a:ext cx="1033937" cy="369332"/>
          </a:xfrm>
          <a:prstGeom prst="rect">
            <a:avLst/>
          </a:prstGeom>
          <a:noFill/>
        </p:spPr>
        <p:txBody>
          <a:bodyPr wrap="none" rtlCol="0">
            <a:spAutoFit/>
          </a:bodyPr>
          <a:lstStyle/>
          <a:p>
            <a:r>
              <a:rPr lang="en-US" dirty="0" smtClean="0">
                <a:solidFill>
                  <a:schemeClr val="accent1"/>
                </a:solidFill>
              </a:rPr>
              <a:t>$150 cap</a:t>
            </a:r>
            <a:endParaRPr lang="en-US" dirty="0">
              <a:solidFill>
                <a:schemeClr val="accent1"/>
              </a:solidFill>
            </a:endParaRPr>
          </a:p>
        </p:txBody>
      </p:sp>
      <p:sp>
        <p:nvSpPr>
          <p:cNvPr id="8" name="TextBox 7"/>
          <p:cNvSpPr txBox="1"/>
          <p:nvPr/>
        </p:nvSpPr>
        <p:spPr>
          <a:xfrm>
            <a:off x="2743200" y="4343400"/>
            <a:ext cx="2286000" cy="369332"/>
          </a:xfrm>
          <a:prstGeom prst="rect">
            <a:avLst/>
          </a:prstGeom>
          <a:noFill/>
        </p:spPr>
        <p:txBody>
          <a:bodyPr wrap="square" rtlCol="0">
            <a:spAutoFit/>
          </a:bodyPr>
          <a:lstStyle/>
          <a:p>
            <a:r>
              <a:rPr lang="en-US" dirty="0" smtClean="0">
                <a:solidFill>
                  <a:schemeClr val="accent1"/>
                </a:solidFill>
              </a:rPr>
              <a:t>faculty/grad requests</a:t>
            </a:r>
            <a:endParaRPr lang="en-US" dirty="0">
              <a:solidFill>
                <a:schemeClr val="accent1"/>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73507091_f917f02fe7.jpg"/>
          <p:cNvPicPr>
            <a:picLocks noGrp="1" noChangeAspect="1"/>
          </p:cNvPicPr>
          <p:nvPr>
            <p:ph idx="1"/>
          </p:nvPr>
        </p:nvPicPr>
        <p:blipFill>
          <a:blip r:embed="rId3" cstate="print"/>
          <a:stretch>
            <a:fillRect/>
          </a:stretch>
        </p:blipFill>
        <p:spPr>
          <a:xfrm>
            <a:off x="2438400" y="990600"/>
            <a:ext cx="5583767" cy="4187825"/>
          </a:xfrm>
        </p:spPr>
      </p:pic>
      <p:pic>
        <p:nvPicPr>
          <p:cNvPr id="10" name="Content Placeholder 3" descr="1573507091_f917f02fe7.jpg"/>
          <p:cNvPicPr>
            <a:picLocks noChangeAspect="1"/>
          </p:cNvPicPr>
          <p:nvPr/>
        </p:nvPicPr>
        <p:blipFill>
          <a:blip r:embed="rId3" cstate="print"/>
          <a:stretch>
            <a:fillRect/>
          </a:stretch>
        </p:blipFill>
        <p:spPr>
          <a:xfrm>
            <a:off x="5892800" y="4267200"/>
            <a:ext cx="3251200" cy="2438400"/>
          </a:xfrm>
          <a:prstGeom prst="rect">
            <a:avLst/>
          </a:prstGeom>
        </p:spPr>
      </p:pic>
      <p:sp>
        <p:nvSpPr>
          <p:cNvPr id="11" name="TextBox 10"/>
          <p:cNvSpPr txBox="1"/>
          <p:nvPr/>
        </p:nvSpPr>
        <p:spPr>
          <a:xfrm>
            <a:off x="6096000" y="6248400"/>
            <a:ext cx="920188" cy="369332"/>
          </a:xfrm>
          <a:prstGeom prst="rect">
            <a:avLst/>
          </a:prstGeom>
          <a:noFill/>
        </p:spPr>
        <p:txBody>
          <a:bodyPr wrap="none" rtlCol="0">
            <a:spAutoFit/>
          </a:bodyPr>
          <a:lstStyle/>
          <a:p>
            <a:r>
              <a:rPr lang="en-US" dirty="0" err="1" smtClean="0">
                <a:solidFill>
                  <a:schemeClr val="accent1"/>
                </a:solidFill>
              </a:rPr>
              <a:t>amazon</a:t>
            </a:r>
            <a:endParaRPr lang="en-US" dirty="0">
              <a:solidFill>
                <a:schemeClr val="accent1"/>
              </a:solidFill>
            </a:endParaRPr>
          </a:p>
        </p:txBody>
      </p:sp>
      <p:pic>
        <p:nvPicPr>
          <p:cNvPr id="6" name="Content Placeholder 3" descr="1573507091_f917f02fe7.jpg"/>
          <p:cNvPicPr>
            <a:picLocks noChangeAspect="1"/>
          </p:cNvPicPr>
          <p:nvPr/>
        </p:nvPicPr>
        <p:blipFill>
          <a:blip r:embed="rId3" cstate="print"/>
          <a:stretch>
            <a:fillRect/>
          </a:stretch>
        </p:blipFill>
        <p:spPr>
          <a:xfrm>
            <a:off x="0" y="533400"/>
            <a:ext cx="3251200" cy="2438400"/>
          </a:xfrm>
          <a:prstGeom prst="rect">
            <a:avLst/>
          </a:prstGeom>
        </p:spPr>
      </p:pic>
      <p:sp>
        <p:nvSpPr>
          <p:cNvPr id="9" name="TextBox 8"/>
          <p:cNvSpPr txBox="1"/>
          <p:nvPr/>
        </p:nvSpPr>
        <p:spPr>
          <a:xfrm>
            <a:off x="152400" y="2514600"/>
            <a:ext cx="1033937" cy="369332"/>
          </a:xfrm>
          <a:prstGeom prst="rect">
            <a:avLst/>
          </a:prstGeom>
          <a:noFill/>
        </p:spPr>
        <p:txBody>
          <a:bodyPr wrap="none" rtlCol="0">
            <a:spAutoFit/>
          </a:bodyPr>
          <a:lstStyle/>
          <a:p>
            <a:r>
              <a:rPr lang="en-US" dirty="0" smtClean="0">
                <a:solidFill>
                  <a:schemeClr val="accent1"/>
                </a:solidFill>
              </a:rPr>
              <a:t>$150 cap</a:t>
            </a:r>
            <a:endParaRPr lang="en-US" dirty="0">
              <a:solidFill>
                <a:schemeClr val="accent1"/>
              </a:solidFill>
            </a:endParaRPr>
          </a:p>
        </p:txBody>
      </p:sp>
      <p:sp>
        <p:nvSpPr>
          <p:cNvPr id="8" name="TextBox 7"/>
          <p:cNvSpPr txBox="1"/>
          <p:nvPr/>
        </p:nvSpPr>
        <p:spPr>
          <a:xfrm>
            <a:off x="2743200" y="4343400"/>
            <a:ext cx="2286000" cy="369332"/>
          </a:xfrm>
          <a:prstGeom prst="rect">
            <a:avLst/>
          </a:prstGeom>
          <a:noFill/>
        </p:spPr>
        <p:txBody>
          <a:bodyPr wrap="square" rtlCol="0">
            <a:spAutoFit/>
          </a:bodyPr>
          <a:lstStyle/>
          <a:p>
            <a:r>
              <a:rPr lang="en-US" dirty="0" smtClean="0">
                <a:solidFill>
                  <a:schemeClr val="accent1"/>
                </a:solidFill>
              </a:rPr>
              <a:t>faculty/grad requests</a:t>
            </a:r>
            <a:endParaRPr lang="en-US" dirty="0">
              <a:solidFill>
                <a:schemeClr val="accent1"/>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7816239_84fa20197e_o.jpg"/>
          <p:cNvPicPr>
            <a:picLocks noGrp="1" noChangeAspect="1"/>
          </p:cNvPicPr>
          <p:nvPr>
            <p:ph idx="1"/>
          </p:nvPr>
        </p:nvPicPr>
        <p:blipFill>
          <a:blip r:embed="rId3" cstate="print"/>
          <a:stretch>
            <a:fillRect/>
          </a:stretch>
        </p:blipFill>
        <p:spPr>
          <a:xfrm>
            <a:off x="0" y="0"/>
            <a:ext cx="9144000" cy="703659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28787" y="594845"/>
            <a:ext cx="5686425" cy="5668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2162</TotalTime>
  <Words>3782</Words>
  <Application>Microsoft Office PowerPoint</Application>
  <PresentationFormat>On-screen Show (4:3)</PresentationFormat>
  <Paragraphs>217</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Buy Request: Just in Time v. Just in Case at OSU Libraries </vt:lpstr>
      <vt:lpstr>About OSU</vt:lpstr>
      <vt:lpstr>Slide 3</vt:lpstr>
      <vt:lpstr>Slide 4</vt:lpstr>
      <vt:lpstr>Slide 5</vt:lpstr>
      <vt:lpstr>Slide 6</vt:lpstr>
      <vt:lpstr>Slide 7</vt:lpstr>
      <vt:lpstr>Slide 8</vt:lpstr>
      <vt:lpstr>Slide 9</vt:lpstr>
      <vt:lpstr>Slide 10</vt:lpstr>
      <vt:lpstr>The Numbers, Please</vt:lpstr>
      <vt:lpstr>Slide 12</vt:lpstr>
      <vt:lpstr>Slide 13</vt:lpstr>
      <vt:lpstr>Slide 14</vt:lpstr>
      <vt:lpstr>Slide 15</vt:lpstr>
      <vt:lpstr>Talk to Us</vt:lpstr>
      <vt:lpstr>Slide 17</vt:lpstr>
      <vt:lpstr>Slide 18</vt:lpstr>
      <vt:lpstr>Slide 19</vt:lpstr>
      <vt:lpstr>Feedback</vt:lpstr>
      <vt:lpstr>Slide 21</vt:lpstr>
      <vt:lpstr>Slide 22</vt:lpstr>
      <vt:lpstr>Slide 23</vt:lpstr>
      <vt:lpstr>Slide 24</vt:lpstr>
      <vt:lpstr>Future Moves</vt:lpstr>
      <vt:lpstr>Slide 26</vt:lpstr>
      <vt:lpstr>Slide 27</vt:lpstr>
      <vt:lpstr>Slide 28</vt:lpstr>
      <vt:lpstr>“Print Streaming”</vt:lpstr>
      <vt:lpstr>Slide 30</vt:lpstr>
      <vt:lpstr>It’s (Almost) All Good!</vt:lpstr>
      <vt:lpstr>Slide 32</vt:lpstr>
      <vt:lpstr>Photo Credits</vt:lpstr>
      <vt:lpstr>Slide 34</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Uta Hussong</dc:creator>
  <cp:lastModifiedBy>Uta Hussong</cp:lastModifiedBy>
  <cp:revision>252</cp:revision>
  <dcterms:created xsi:type="dcterms:W3CDTF">2009-10-16T22:01:10Z</dcterms:created>
  <dcterms:modified xsi:type="dcterms:W3CDTF">2010-06-01T13:00:17Z</dcterms:modified>
</cp:coreProperties>
</file>