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microsoft.com/office/2006/relationships/ui/userCustomization" Target="userCustomization/customUI.xml"/><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43891200" cy="32918400"/>
  <p:notesSz cx="7010400" cy="12039600"/>
  <p:custDataLst>
    <p:tags r:id="rId4"/>
  </p:custDataLst>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han" initials="N" lastIdx="7" clrIdx="0"/>
  <p:cmAuthor id="1" name="Eric2" initials="E"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45" autoAdjust="0"/>
    <p:restoredTop sz="94104" autoAdjust="0"/>
  </p:normalViewPr>
  <p:slideViewPr>
    <p:cSldViewPr snapToGrid="0">
      <p:cViewPr varScale="1">
        <p:scale>
          <a:sx n="14" d="100"/>
          <a:sy n="14" d="100"/>
        </p:scale>
        <p:origin x="1962" y="9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198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601980"/>
          </a:xfrm>
          <a:prstGeom prst="rect">
            <a:avLst/>
          </a:prstGeom>
        </p:spPr>
        <p:txBody>
          <a:bodyPr vert="horz" lIns="93177" tIns="46589" rIns="93177" bIns="46589" rtlCol="0"/>
          <a:lstStyle>
            <a:lvl1pPr algn="r">
              <a:defRPr sz="1200"/>
            </a:lvl1pPr>
          </a:lstStyle>
          <a:p>
            <a:fld id="{058E0488-7FD7-4BD4-A40A-B8B732918004}" type="datetimeFigureOut">
              <a:rPr lang="en-US" smtClean="0"/>
              <a:pPr/>
              <a:t>5/28/2014</a:t>
            </a:fld>
            <a:endParaRPr lang="en-US"/>
          </a:p>
        </p:txBody>
      </p:sp>
      <p:sp>
        <p:nvSpPr>
          <p:cNvPr id="4" name="Slide Image Placeholder 3"/>
          <p:cNvSpPr>
            <a:spLocks noGrp="1" noRot="1" noChangeAspect="1"/>
          </p:cNvSpPr>
          <p:nvPr>
            <p:ph type="sldImg" idx="2"/>
          </p:nvPr>
        </p:nvSpPr>
        <p:spPr>
          <a:xfrm>
            <a:off x="495300" y="903288"/>
            <a:ext cx="6019800" cy="45148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5718810"/>
            <a:ext cx="5608320" cy="541782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1"/>
            <a:ext cx="3037840" cy="60198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11435531"/>
            <a:ext cx="3037840" cy="601980"/>
          </a:xfrm>
          <a:prstGeom prst="rect">
            <a:avLst/>
          </a:prstGeom>
        </p:spPr>
        <p:txBody>
          <a:bodyPr vert="horz" lIns="93177" tIns="46589" rIns="93177" bIns="46589" rtlCol="0" anchor="b"/>
          <a:lstStyle>
            <a:lvl1pPr algn="r">
              <a:defRPr sz="1200"/>
            </a:lvl1pPr>
          </a:lstStyle>
          <a:p>
            <a:fld id="{C50825B3-ED36-42FB-BBDC-821DA51CBDC4}" type="slidenum">
              <a:rPr lang="en-US" smtClean="0"/>
              <a:pPr/>
              <a:t>‹#›</a:t>
            </a:fld>
            <a:endParaRPr lang="en-US"/>
          </a:p>
        </p:txBody>
      </p:sp>
    </p:spTree>
    <p:extLst>
      <p:ext uri="{BB962C8B-B14F-4D97-AF65-F5344CB8AC3E}">
        <p14:creationId xmlns:p14="http://schemas.microsoft.com/office/powerpoint/2010/main" val="4146454123"/>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0825B3-ED36-42FB-BBDC-821DA51CBDC4}" type="slidenum">
              <a:rPr lang="en-US" smtClean="0"/>
              <a:pPr/>
              <a:t>1</a:t>
            </a:fld>
            <a:endParaRPr lang="en-US"/>
          </a:p>
        </p:txBody>
      </p:sp>
    </p:spTree>
    <p:extLst>
      <p:ext uri="{BB962C8B-B14F-4D97-AF65-F5344CB8AC3E}">
        <p14:creationId xmlns:p14="http://schemas.microsoft.com/office/powerpoint/2010/main" val="237111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1721EE-7A40-47E1-B83C-E78113344EB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721EE-7A40-47E1-B83C-E78113344EB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721EE-7A40-47E1-B83C-E78113344EB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721EE-7A40-47E1-B83C-E78113344EB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721EE-7A40-47E1-B83C-E78113344EB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1721EE-7A40-47E1-B83C-E78113344EB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1721EE-7A40-47E1-B83C-E78113344EB3}"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1721EE-7A40-47E1-B83C-E78113344EB3}" type="datetimeFigureOut">
              <a:rPr lang="en-US" smtClean="0"/>
              <a:pPr/>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721EE-7A40-47E1-B83C-E78113344EB3}"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721EE-7A40-47E1-B83C-E78113344EB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721EE-7A40-47E1-B83C-E78113344EB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B7DD-CDE7-460F-BE71-FAEB5CE9BC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431721EE-7A40-47E1-B83C-E78113344EB3}" type="datetimeFigureOut">
              <a:rPr lang="en-US" smtClean="0"/>
              <a:pPr/>
              <a:t>5/28/2014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A44B7DD-CDE7-460F-BE71-FAEB5CE9BC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wmf"/><Relationship Id="rId10" Type="http://schemas.openxmlformats.org/officeDocument/2006/relationships/image" Target="../media/image7.emf"/><Relationship Id="rId4" Type="http://schemas.openxmlformats.org/officeDocument/2006/relationships/image" Target="../media/image1.emf"/><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TextBox 452"/>
          <p:cNvSpPr txBox="1"/>
          <p:nvPr/>
        </p:nvSpPr>
        <p:spPr>
          <a:xfrm>
            <a:off x="28956000" y="3514518"/>
            <a:ext cx="14630400" cy="27157680"/>
          </a:xfrm>
          <a:prstGeom prst="rect">
            <a:avLst/>
          </a:prstGeom>
          <a:noFill/>
          <a:ln>
            <a:solidFill>
              <a:srgbClr val="0000CC"/>
            </a:solidFill>
          </a:ln>
          <a:effectLst>
            <a:glow rad="63500">
              <a:schemeClr val="accent5">
                <a:satMod val="175000"/>
                <a:alpha val="40000"/>
              </a:schemeClr>
            </a:glow>
          </a:effectLst>
        </p:spPr>
        <p:txBody>
          <a:bodyPr wrap="square" lIns="438912" tIns="219456" rIns="438912" bIns="219456" rtlCol="0">
            <a:spAutoFit/>
          </a:bodyPr>
          <a:lstStyle/>
          <a:p>
            <a:pPr>
              <a:spcBef>
                <a:spcPts val="2400"/>
              </a:spcBef>
            </a:pPr>
            <a:r>
              <a:rPr lang="en-US" sz="3600" dirty="0" smtClean="0"/>
              <a:t>Overall, </a:t>
            </a:r>
            <a:r>
              <a:rPr lang="en-US" sz="3600" i="1" dirty="0" smtClean="0"/>
              <a:t>d</a:t>
            </a:r>
            <a:r>
              <a:rPr lang="en-US" sz="3600" i="1" dirty="0"/>
              <a:t>’</a:t>
            </a:r>
            <a:r>
              <a:rPr lang="en-US" sz="3600" dirty="0"/>
              <a:t> was </a:t>
            </a:r>
            <a:r>
              <a:rPr lang="en-US" sz="3600" dirty="0" smtClean="0"/>
              <a:t>significantly higher </a:t>
            </a:r>
            <a:r>
              <a:rPr lang="en-US" sz="3600" dirty="0"/>
              <a:t>for previous studied angry faces than happy faces, </a:t>
            </a:r>
            <a:r>
              <a:rPr lang="en-US" sz="3600" i="1" dirty="0" smtClean="0"/>
              <a:t>F</a:t>
            </a:r>
            <a:r>
              <a:rPr lang="en-US" sz="3600" dirty="0" smtClean="0"/>
              <a:t>(1,70)=6.97, </a:t>
            </a:r>
            <a:r>
              <a:rPr lang="en-US" sz="3600" i="1" dirty="0"/>
              <a:t>p</a:t>
            </a:r>
            <a:r>
              <a:rPr lang="en-US" sz="3600" dirty="0"/>
              <a:t>&lt;.</a:t>
            </a:r>
            <a:r>
              <a:rPr lang="en-US" sz="3600" dirty="0" smtClean="0"/>
              <a:t>05, confirming Grady </a:t>
            </a:r>
            <a:r>
              <a:rPr lang="en-US" sz="3600" dirty="0"/>
              <a:t>et al.’s (</a:t>
            </a:r>
            <a:r>
              <a:rPr lang="en-US" sz="3600" dirty="0" smtClean="0"/>
              <a:t>2007) finding </a:t>
            </a:r>
            <a:r>
              <a:rPr lang="en-US" sz="3600" dirty="0"/>
              <a:t>of memory </a:t>
            </a:r>
            <a:r>
              <a:rPr lang="en-US" sz="3600" dirty="0" smtClean="0"/>
              <a:t>facilitation by </a:t>
            </a:r>
            <a:r>
              <a:rPr lang="en-US" sz="3600" dirty="0"/>
              <a:t>negative emotions. </a:t>
            </a:r>
            <a:r>
              <a:rPr lang="en-US" sz="3600" dirty="0" smtClean="0"/>
              <a:t>The interaction between emotion and age group was not significant, </a:t>
            </a:r>
            <a:r>
              <a:rPr lang="en-US" sz="3600" i="1" dirty="0" smtClean="0"/>
              <a:t>F</a:t>
            </a:r>
            <a:r>
              <a:rPr lang="en-US" sz="3600" dirty="0" smtClean="0"/>
              <a:t>(1,70)=2.73, </a:t>
            </a:r>
            <a:r>
              <a:rPr lang="en-US" sz="3600" i="1" dirty="0" smtClean="0"/>
              <a:t>p</a:t>
            </a:r>
            <a:r>
              <a:rPr lang="en-US" sz="3600" dirty="0" smtClean="0"/>
              <a:t>=0.10. However, whereas younger adults showed significant </a:t>
            </a:r>
            <a:r>
              <a:rPr lang="en-US" sz="3600" dirty="0"/>
              <a:t>memory </a:t>
            </a:r>
            <a:r>
              <a:rPr lang="en-US" sz="3600" dirty="0" smtClean="0"/>
              <a:t>facilitation for </a:t>
            </a:r>
            <a:r>
              <a:rPr lang="en-US" sz="3600" dirty="0"/>
              <a:t>angry faces (</a:t>
            </a:r>
            <a:r>
              <a:rPr lang="en-US" sz="3600" i="1" dirty="0"/>
              <a:t>d’</a:t>
            </a:r>
            <a:r>
              <a:rPr lang="en-US" sz="3600" dirty="0"/>
              <a:t>=</a:t>
            </a:r>
            <a:r>
              <a:rPr lang="en-US" sz="3600" dirty="0" smtClean="0"/>
              <a:t>1.38</a:t>
            </a:r>
            <a:r>
              <a:rPr lang="en-US" sz="3600" dirty="0"/>
              <a:t>) than happy faces (</a:t>
            </a:r>
            <a:r>
              <a:rPr lang="en-US" sz="3600" i="1" dirty="0"/>
              <a:t>d</a:t>
            </a:r>
            <a:r>
              <a:rPr lang="en-US" sz="3600" i="1" dirty="0" smtClean="0"/>
              <a:t>’</a:t>
            </a:r>
            <a:r>
              <a:rPr lang="en-US" sz="3600" dirty="0" smtClean="0"/>
              <a:t>=0.91), </a:t>
            </a:r>
            <a:r>
              <a:rPr lang="en-US" sz="3600" i="1" dirty="0" smtClean="0"/>
              <a:t>t</a:t>
            </a:r>
            <a:r>
              <a:rPr lang="en-US" sz="3600" dirty="0" smtClean="0"/>
              <a:t>(35)=3.62, </a:t>
            </a:r>
            <a:r>
              <a:rPr lang="en-US" sz="3600" i="1" dirty="0"/>
              <a:t>p</a:t>
            </a:r>
            <a:r>
              <a:rPr lang="en-US" sz="3600" dirty="0"/>
              <a:t>&lt;.</a:t>
            </a:r>
            <a:r>
              <a:rPr lang="en-US" sz="3600" dirty="0" smtClean="0"/>
              <a:t>001, </a:t>
            </a:r>
            <a:r>
              <a:rPr lang="en-US" sz="3600" dirty="0"/>
              <a:t>o</a:t>
            </a:r>
            <a:r>
              <a:rPr lang="en-US" sz="3600" dirty="0" smtClean="0"/>
              <a:t>lder adults did not (</a:t>
            </a:r>
            <a:r>
              <a:rPr lang="en-US" sz="3600" i="1" dirty="0" smtClean="0"/>
              <a:t>d</a:t>
            </a:r>
            <a:r>
              <a:rPr lang="en-US" sz="3600" i="1" dirty="0"/>
              <a:t>’</a:t>
            </a:r>
            <a:r>
              <a:rPr lang="en-US" sz="3600" dirty="0"/>
              <a:t>=</a:t>
            </a:r>
            <a:r>
              <a:rPr lang="en-US" sz="3600" dirty="0" smtClean="0"/>
              <a:t>0.93 </a:t>
            </a:r>
            <a:r>
              <a:rPr lang="en-US" sz="3600" dirty="0"/>
              <a:t>vs. </a:t>
            </a:r>
            <a:r>
              <a:rPr lang="en-US" sz="3600" i="1" dirty="0"/>
              <a:t>d’</a:t>
            </a:r>
            <a:r>
              <a:rPr lang="en-US" sz="3600" dirty="0"/>
              <a:t>=</a:t>
            </a:r>
            <a:r>
              <a:rPr lang="en-US" sz="3600" dirty="0" smtClean="0"/>
              <a:t>0.78, </a:t>
            </a:r>
            <a:r>
              <a:rPr lang="en-US" sz="3600" dirty="0"/>
              <a:t>respectively), </a:t>
            </a:r>
            <a:r>
              <a:rPr lang="en-US" sz="3600" i="1" dirty="0" smtClean="0"/>
              <a:t>t</a:t>
            </a:r>
            <a:r>
              <a:rPr lang="en-US" sz="3600" dirty="0" smtClean="0"/>
              <a:t>(35)=1.62</a:t>
            </a:r>
            <a:r>
              <a:rPr lang="en-US" sz="3600" dirty="0"/>
              <a:t>, </a:t>
            </a:r>
            <a:r>
              <a:rPr lang="en-US" sz="3600" i="1" dirty="0"/>
              <a:t>p</a:t>
            </a:r>
            <a:r>
              <a:rPr lang="en-US" sz="3600" dirty="0"/>
              <a:t>=.</a:t>
            </a:r>
            <a:r>
              <a:rPr lang="en-US" sz="3600" dirty="0" smtClean="0"/>
              <a:t>11, replicating Grady et al.</a:t>
            </a:r>
            <a:endParaRPr lang="en-US" sz="3600" dirty="0"/>
          </a:p>
          <a:p>
            <a:pPr algn="ctr">
              <a:spcBef>
                <a:spcPts val="2400"/>
              </a:spcBef>
            </a:pPr>
            <a:r>
              <a:rPr lang="en-US" sz="4800" b="1" u="sng" dirty="0" smtClean="0"/>
              <a:t>Experiment </a:t>
            </a:r>
            <a:r>
              <a:rPr lang="en-US" sz="4800" b="1" u="sng" dirty="0"/>
              <a:t>2 </a:t>
            </a:r>
            <a:r>
              <a:rPr lang="en-US" sz="4800" b="1" u="sng" dirty="0" smtClean="0"/>
              <a:t>(29 </a:t>
            </a:r>
            <a:r>
              <a:rPr lang="en-US" sz="4800" b="1" u="sng" dirty="0"/>
              <a:t>younger; </a:t>
            </a:r>
            <a:r>
              <a:rPr lang="en-US" sz="4800" b="1" u="sng" dirty="0" smtClean="0"/>
              <a:t>15 </a:t>
            </a:r>
            <a:r>
              <a:rPr lang="en-US" sz="4800" b="1" u="sng" dirty="0"/>
              <a:t>older)</a:t>
            </a:r>
          </a:p>
          <a:p>
            <a:pPr>
              <a:spcBef>
                <a:spcPts val="2400"/>
              </a:spcBef>
            </a:pPr>
            <a:r>
              <a:rPr lang="en-US" sz="3600" dirty="0" smtClean="0"/>
              <a:t>Experiment 2 examined whether </a:t>
            </a:r>
            <a:r>
              <a:rPr lang="en-US" sz="3600" dirty="0"/>
              <a:t>memory facilitation for angry faces </a:t>
            </a:r>
            <a:r>
              <a:rPr lang="en-US" sz="3600" dirty="0" smtClean="0"/>
              <a:t>reflects a generally improved memory for that person’s identity, or whether it is specific to the features of the picture viewed.  Thus, only neutral faces were used in the recognition task.  </a:t>
            </a:r>
          </a:p>
          <a:p>
            <a:pPr>
              <a:spcBef>
                <a:spcPts val="2400"/>
              </a:spcBef>
            </a:pPr>
            <a:r>
              <a:rPr lang="en-US" sz="3600" dirty="0" smtClean="0"/>
              <a:t> </a:t>
            </a:r>
          </a:p>
          <a:p>
            <a:pPr>
              <a:spcBef>
                <a:spcPts val="2400"/>
              </a:spcBef>
            </a:pPr>
            <a:endParaRPr lang="en-US" sz="3600" dirty="0" smtClean="0"/>
          </a:p>
          <a:p>
            <a:pPr algn="ctr">
              <a:spcBef>
                <a:spcPts val="2400"/>
              </a:spcBef>
            </a:pPr>
            <a:endParaRPr lang="en-US" sz="1200" b="1" u="sng" dirty="0" smtClean="0"/>
          </a:p>
          <a:p>
            <a:pPr algn="ctr">
              <a:spcBef>
                <a:spcPts val="2400"/>
              </a:spcBef>
            </a:pPr>
            <a:endParaRPr lang="en-US" sz="1200" b="1" u="sng" dirty="0"/>
          </a:p>
          <a:p>
            <a:pPr algn="ctr">
              <a:spcBef>
                <a:spcPts val="2400"/>
              </a:spcBef>
            </a:pPr>
            <a:endParaRPr lang="en-US" sz="1200" b="1" u="sng" dirty="0" smtClean="0"/>
          </a:p>
          <a:p>
            <a:pPr algn="ctr">
              <a:spcBef>
                <a:spcPts val="2400"/>
              </a:spcBef>
            </a:pPr>
            <a:r>
              <a:rPr lang="en-US" sz="4800" b="1" u="sng" dirty="0" smtClean="0"/>
              <a:t>Results and Discussion</a:t>
            </a:r>
          </a:p>
          <a:p>
            <a:pPr>
              <a:spcBef>
                <a:spcPts val="2400"/>
              </a:spcBef>
            </a:pPr>
            <a:endParaRPr lang="en-US" sz="3600" dirty="0" smtClean="0"/>
          </a:p>
          <a:p>
            <a:pPr>
              <a:spcBef>
                <a:spcPts val="2400"/>
              </a:spcBef>
            </a:pPr>
            <a:endParaRPr lang="en-US" sz="3600" dirty="0"/>
          </a:p>
          <a:p>
            <a:pPr>
              <a:spcBef>
                <a:spcPts val="2400"/>
              </a:spcBef>
            </a:pPr>
            <a:endParaRPr lang="en-US" sz="3600" dirty="0" smtClean="0"/>
          </a:p>
          <a:p>
            <a:pPr>
              <a:spcBef>
                <a:spcPts val="2400"/>
              </a:spcBef>
            </a:pPr>
            <a:endParaRPr lang="en-US" sz="3600" dirty="0" smtClean="0"/>
          </a:p>
          <a:p>
            <a:pPr>
              <a:spcBef>
                <a:spcPts val="2400"/>
              </a:spcBef>
            </a:pPr>
            <a:endParaRPr lang="en-US" sz="3600" dirty="0" smtClean="0"/>
          </a:p>
          <a:p>
            <a:pPr>
              <a:spcBef>
                <a:spcPts val="2400"/>
              </a:spcBef>
            </a:pPr>
            <a:r>
              <a:rPr lang="en-US" sz="3600" dirty="0" smtClean="0"/>
              <a:t>In contrast to Experiment 1, </a:t>
            </a:r>
            <a:r>
              <a:rPr lang="en-US" sz="3600" i="1" dirty="0" smtClean="0"/>
              <a:t>d</a:t>
            </a:r>
            <a:r>
              <a:rPr lang="en-US" sz="3600" i="1" dirty="0"/>
              <a:t>’</a:t>
            </a:r>
            <a:r>
              <a:rPr lang="en-US" sz="3600" dirty="0"/>
              <a:t> was </a:t>
            </a:r>
            <a:r>
              <a:rPr lang="en-US" sz="3600" dirty="0" smtClean="0"/>
              <a:t>not significantly </a:t>
            </a:r>
            <a:r>
              <a:rPr lang="en-US" sz="3600" dirty="0"/>
              <a:t>higher for </a:t>
            </a:r>
            <a:r>
              <a:rPr lang="en-US" sz="3600" dirty="0" smtClean="0"/>
              <a:t>previously </a:t>
            </a:r>
            <a:r>
              <a:rPr lang="en-US" sz="3600" dirty="0"/>
              <a:t>studied angry faces than happy faces, </a:t>
            </a:r>
            <a:r>
              <a:rPr lang="en-US" sz="3600" i="1" dirty="0" smtClean="0"/>
              <a:t>F</a:t>
            </a:r>
            <a:r>
              <a:rPr lang="en-US" sz="3600" dirty="0" smtClean="0"/>
              <a:t>(1,42)&lt;1.08, </a:t>
            </a:r>
            <a:r>
              <a:rPr lang="en-US" sz="3600" i="1" dirty="0" smtClean="0"/>
              <a:t>p</a:t>
            </a:r>
            <a:r>
              <a:rPr lang="en-US" sz="3600" dirty="0" smtClean="0"/>
              <a:t>=.31. </a:t>
            </a:r>
            <a:r>
              <a:rPr lang="en-US" sz="3600" dirty="0"/>
              <a:t>Replicating </a:t>
            </a:r>
            <a:r>
              <a:rPr lang="en-US" sz="3600" dirty="0" smtClean="0"/>
              <a:t>Herdener et al.’s (under review) findings, </a:t>
            </a:r>
            <a:r>
              <a:rPr lang="en-US" sz="3600" dirty="0"/>
              <a:t>younger </a:t>
            </a:r>
            <a:r>
              <a:rPr lang="en-US" sz="3600" dirty="0" smtClean="0"/>
              <a:t>adults showed no </a:t>
            </a:r>
            <a:r>
              <a:rPr lang="en-US" sz="3600" dirty="0"/>
              <a:t>memory </a:t>
            </a:r>
            <a:r>
              <a:rPr lang="en-US" sz="3600" dirty="0" smtClean="0"/>
              <a:t>facilitation for negative emotion, </a:t>
            </a:r>
            <a:r>
              <a:rPr lang="en-US" sz="3600" i="1" dirty="0" smtClean="0"/>
              <a:t>t</a:t>
            </a:r>
            <a:r>
              <a:rPr lang="en-US" sz="3600" dirty="0" smtClean="0"/>
              <a:t>(28)&lt;-1.57</a:t>
            </a:r>
            <a:r>
              <a:rPr lang="en-US" sz="3600" dirty="0"/>
              <a:t>, </a:t>
            </a:r>
            <a:r>
              <a:rPr lang="en-US" sz="3600" i="1" dirty="0" smtClean="0"/>
              <a:t>p=</a:t>
            </a:r>
            <a:r>
              <a:rPr lang="en-US" sz="3600" dirty="0" smtClean="0"/>
              <a:t>.13. Likewise, older adults showed no memory facilitation for negative emotion, </a:t>
            </a:r>
            <a:r>
              <a:rPr lang="en-US" sz="3600" i="1" dirty="0" smtClean="0"/>
              <a:t>t</a:t>
            </a:r>
            <a:r>
              <a:rPr lang="en-US" sz="3600" dirty="0" smtClean="0"/>
              <a:t>&lt;1. </a:t>
            </a:r>
          </a:p>
          <a:p>
            <a:pPr algn="ctr">
              <a:spcBef>
                <a:spcPts val="2400"/>
              </a:spcBef>
            </a:pPr>
            <a:r>
              <a:rPr lang="en-US" sz="4800" b="1" u="sng" dirty="0" smtClean="0"/>
              <a:t>General Discussion</a:t>
            </a:r>
          </a:p>
          <a:p>
            <a:pPr>
              <a:spcBef>
                <a:spcPts val="2400"/>
              </a:spcBef>
            </a:pPr>
            <a:r>
              <a:rPr lang="en-US" sz="3600" dirty="0" smtClean="0"/>
              <a:t>For younger adults, we found memory facilitation by angry faces, relative to happy faces, when the exact same face picture – showing the same emotion – was used at both study and test (Experiment 1), but not when neutral faces were used at test (Experiment 2). This finding suggests that negative emotional expressions improve memory for the specific features of that specific image, without improving general memory for that person’s identity.  For older adults, however, we found no memory facilitation by angry faces in both experiments. </a:t>
            </a:r>
          </a:p>
          <a:p>
            <a:pPr>
              <a:spcBef>
                <a:spcPts val="2400"/>
              </a:spcBef>
            </a:pPr>
            <a:r>
              <a:rPr lang="en-US" sz="3600" dirty="0" smtClean="0"/>
              <a:t>The memory enhancement triggered by negative emotional expressions is not preserved in old age.</a:t>
            </a:r>
          </a:p>
        </p:txBody>
      </p:sp>
      <p:pic>
        <p:nvPicPr>
          <p:cNvPr id="459" name="Picture 458"/>
          <p:cNvPicPr preferRelativeResize="0">
            <a:picLocks/>
          </p:cNvPicPr>
          <p:nvPr/>
        </p:nvPicPr>
        <p:blipFill>
          <a:blip r:embed="rId4"/>
          <a:stretch>
            <a:fillRect/>
          </a:stretch>
        </p:blipFill>
        <p:spPr>
          <a:xfrm>
            <a:off x="31240270" y="15715341"/>
            <a:ext cx="9276922" cy="4313625"/>
          </a:xfrm>
          <a:prstGeom prst="rect">
            <a:avLst/>
          </a:prstGeom>
        </p:spPr>
      </p:pic>
      <p:sp>
        <p:nvSpPr>
          <p:cNvPr id="452" name="TextBox 451"/>
          <p:cNvSpPr txBox="1"/>
          <p:nvPr/>
        </p:nvSpPr>
        <p:spPr>
          <a:xfrm>
            <a:off x="14668500" y="3514518"/>
            <a:ext cx="14173200" cy="27168682"/>
          </a:xfrm>
          <a:prstGeom prst="rect">
            <a:avLst/>
          </a:prstGeom>
          <a:noFill/>
          <a:ln>
            <a:solidFill>
              <a:srgbClr val="0000CC"/>
            </a:solidFill>
          </a:ln>
          <a:effectLst>
            <a:glow rad="63500">
              <a:schemeClr val="accent5">
                <a:satMod val="175000"/>
                <a:alpha val="40000"/>
              </a:schemeClr>
            </a:glow>
          </a:effectLst>
        </p:spPr>
        <p:txBody>
          <a:bodyPr wrap="square" lIns="438912" tIns="219456" rIns="438912" bIns="219456" rtlCol="0">
            <a:noAutofit/>
          </a:bodyPr>
          <a:lstStyle/>
          <a:p>
            <a:pPr algn="ctr">
              <a:spcBef>
                <a:spcPts val="2400"/>
              </a:spcBef>
            </a:pPr>
            <a:r>
              <a:rPr lang="en-US" sz="4800" b="1" u="sng" dirty="0" smtClean="0"/>
              <a:t>Sensitivity as an Index of Memory Facilitation</a:t>
            </a:r>
            <a:endParaRPr lang="en-US" sz="4800" dirty="0"/>
          </a:p>
          <a:p>
            <a:pPr>
              <a:spcBef>
                <a:spcPts val="2400"/>
              </a:spcBef>
            </a:pPr>
            <a:r>
              <a:rPr lang="en-US" sz="3600" dirty="0"/>
              <a:t>We </a:t>
            </a:r>
            <a:r>
              <a:rPr lang="en-US" sz="3600" dirty="0" smtClean="0"/>
              <a:t>used </a:t>
            </a:r>
            <a:r>
              <a:rPr lang="en-US" sz="3600" i="1" dirty="0" smtClean="0"/>
              <a:t>d’</a:t>
            </a:r>
            <a:r>
              <a:rPr lang="en-US" sz="3600" dirty="0" smtClean="0"/>
              <a:t> from signal detection theory (Green &amp; </a:t>
            </a:r>
            <a:r>
              <a:rPr lang="en-US" sz="3600" dirty="0" err="1" smtClean="0"/>
              <a:t>Swets</a:t>
            </a:r>
            <a:r>
              <a:rPr lang="en-US" sz="3600" dirty="0" smtClean="0"/>
              <a:t>, 1966), as a measure of participants’ sensitivity to detect target presence, independent of any </a:t>
            </a:r>
            <a:r>
              <a:rPr lang="en-US" sz="3600" dirty="0"/>
              <a:t>strategic </a:t>
            </a:r>
            <a:r>
              <a:rPr lang="en-US" sz="3600" dirty="0" smtClean="0"/>
              <a:t>differences in decision criterion (i.e., a predisposition to say ‘yes’ vs. ‘no’).  </a:t>
            </a:r>
            <a:endParaRPr lang="en-US" sz="3600" dirty="0"/>
          </a:p>
          <a:p>
            <a:pPr>
              <a:spcBef>
                <a:spcPts val="2400"/>
              </a:spcBef>
            </a:pPr>
            <a:endParaRPr lang="en-US" sz="3600" dirty="0" smtClean="0"/>
          </a:p>
          <a:p>
            <a:pPr>
              <a:spcBef>
                <a:spcPts val="2400"/>
              </a:spcBef>
            </a:pPr>
            <a:endParaRPr lang="en-US" sz="3600" dirty="0" smtClean="0"/>
          </a:p>
          <a:p>
            <a:pPr>
              <a:spcBef>
                <a:spcPts val="2400"/>
              </a:spcBef>
            </a:pPr>
            <a:endParaRPr lang="en-US" sz="3600" dirty="0"/>
          </a:p>
          <a:p>
            <a:pPr>
              <a:spcBef>
                <a:spcPts val="2400"/>
              </a:spcBef>
            </a:pPr>
            <a:endParaRPr lang="en-US" sz="1200" dirty="0" smtClean="0"/>
          </a:p>
          <a:p>
            <a:pPr>
              <a:spcBef>
                <a:spcPts val="2400"/>
              </a:spcBef>
            </a:pPr>
            <a:endParaRPr lang="en-US" sz="1200" dirty="0"/>
          </a:p>
          <a:p>
            <a:pPr>
              <a:spcBef>
                <a:spcPts val="2400"/>
              </a:spcBef>
            </a:pPr>
            <a:r>
              <a:rPr lang="en-US" sz="3600" i="1" dirty="0" smtClean="0"/>
              <a:t>d</a:t>
            </a:r>
            <a:r>
              <a:rPr lang="en-US" sz="3600" i="1" dirty="0"/>
              <a:t>’ </a:t>
            </a:r>
            <a:r>
              <a:rPr lang="en-US" sz="3600" dirty="0" smtClean="0"/>
              <a:t>takes both </a:t>
            </a:r>
            <a:r>
              <a:rPr lang="en-US" sz="3600" b="1" dirty="0" smtClean="0"/>
              <a:t>hit</a:t>
            </a:r>
            <a:r>
              <a:rPr lang="en-US" sz="3600" dirty="0" smtClean="0"/>
              <a:t> rate (saying the </a:t>
            </a:r>
            <a:r>
              <a:rPr lang="en-US" sz="3600" dirty="0"/>
              <a:t>target </a:t>
            </a:r>
            <a:r>
              <a:rPr lang="en-US" sz="3600" dirty="0" smtClean="0"/>
              <a:t>present when it really </a:t>
            </a:r>
            <a:r>
              <a:rPr lang="en-US" sz="3600" u="sng" dirty="0"/>
              <a:t>was</a:t>
            </a:r>
            <a:r>
              <a:rPr lang="en-US" sz="3600" dirty="0"/>
              <a:t> </a:t>
            </a:r>
            <a:r>
              <a:rPr lang="en-US" sz="3600" dirty="0" smtClean="0"/>
              <a:t>there) and </a:t>
            </a:r>
            <a:r>
              <a:rPr lang="en-US" sz="3600" b="1" dirty="0" smtClean="0"/>
              <a:t>false alarm</a:t>
            </a:r>
            <a:r>
              <a:rPr lang="en-US" sz="3600" dirty="0" smtClean="0"/>
              <a:t> rate (saying the target was present when it was </a:t>
            </a:r>
            <a:r>
              <a:rPr lang="en-US" sz="3600" u="sng" dirty="0" smtClean="0"/>
              <a:t>not</a:t>
            </a:r>
            <a:r>
              <a:rPr lang="en-US" sz="3600" dirty="0" smtClean="0"/>
              <a:t> there) into account.  It is </a:t>
            </a:r>
            <a:r>
              <a:rPr lang="en-US" sz="3600" dirty="0"/>
              <a:t>calculated as:</a:t>
            </a:r>
          </a:p>
          <a:p>
            <a:pPr indent="1419225">
              <a:spcBef>
                <a:spcPts val="2800"/>
              </a:spcBef>
            </a:pPr>
            <a:r>
              <a:rPr lang="en-US" sz="3600" i="1" dirty="0" smtClean="0">
                <a:solidFill>
                  <a:srgbClr val="FF0000"/>
                </a:solidFill>
              </a:rPr>
              <a:t>                  </a:t>
            </a:r>
            <a:r>
              <a:rPr lang="en-US" sz="3600" b="1" i="1" dirty="0" smtClean="0">
                <a:solidFill>
                  <a:srgbClr val="FF0000"/>
                </a:solidFill>
              </a:rPr>
              <a:t>d</a:t>
            </a:r>
            <a:r>
              <a:rPr lang="en-US" sz="3600" b="1" i="1" dirty="0">
                <a:solidFill>
                  <a:srgbClr val="FF0000"/>
                </a:solidFill>
              </a:rPr>
              <a:t>'</a:t>
            </a:r>
            <a:r>
              <a:rPr lang="en-US" sz="3600" b="1" dirty="0">
                <a:solidFill>
                  <a:srgbClr val="FF0000"/>
                </a:solidFill>
              </a:rPr>
              <a:t> = </a:t>
            </a:r>
            <a:r>
              <a:rPr lang="en-US" sz="3600" b="1" i="1" dirty="0" smtClean="0">
                <a:solidFill>
                  <a:srgbClr val="FF0000"/>
                </a:solidFill>
              </a:rPr>
              <a:t>Z</a:t>
            </a:r>
            <a:r>
              <a:rPr lang="en-US" sz="3600" b="1" dirty="0" smtClean="0">
                <a:solidFill>
                  <a:srgbClr val="FF0000"/>
                </a:solidFill>
              </a:rPr>
              <a:t>(Hit Rate</a:t>
            </a:r>
            <a:r>
              <a:rPr lang="en-US" sz="3600" b="1" dirty="0">
                <a:solidFill>
                  <a:srgbClr val="FF0000"/>
                </a:solidFill>
              </a:rPr>
              <a:t>) - </a:t>
            </a:r>
            <a:r>
              <a:rPr lang="en-US" sz="3600" b="1" i="1" dirty="0" smtClean="0">
                <a:solidFill>
                  <a:srgbClr val="FF0000"/>
                </a:solidFill>
              </a:rPr>
              <a:t>Z</a:t>
            </a:r>
            <a:r>
              <a:rPr lang="en-US" sz="3600" b="1" dirty="0" smtClean="0">
                <a:solidFill>
                  <a:srgbClr val="FF0000"/>
                </a:solidFill>
              </a:rPr>
              <a:t>(False Alarm Rate)</a:t>
            </a:r>
          </a:p>
          <a:p>
            <a:pPr algn="ctr">
              <a:spcBef>
                <a:spcPts val="2400"/>
              </a:spcBef>
            </a:pPr>
            <a:r>
              <a:rPr lang="en-US" sz="4800" b="1" u="sng" dirty="0" smtClean="0"/>
              <a:t>Experiment 1 (36 younger; 36 older)</a:t>
            </a:r>
          </a:p>
          <a:p>
            <a:pPr>
              <a:spcBef>
                <a:spcPts val="2400"/>
              </a:spcBef>
            </a:pPr>
            <a:r>
              <a:rPr lang="en-US" sz="3600" dirty="0" smtClean="0"/>
              <a:t>Experiment </a:t>
            </a:r>
            <a:r>
              <a:rPr lang="en-US" sz="3600" dirty="0"/>
              <a:t>1 </a:t>
            </a:r>
            <a:r>
              <a:rPr lang="en-US" sz="3600" dirty="0" smtClean="0"/>
              <a:t>replicated Grady et al.’s (2007) study but used </a:t>
            </a:r>
            <a:r>
              <a:rPr lang="en-US" sz="3600" i="1" dirty="0" smtClean="0"/>
              <a:t>d’</a:t>
            </a:r>
            <a:r>
              <a:rPr lang="en-US" sz="3600" dirty="0" smtClean="0"/>
              <a:t> as a measure of memory facilitation.  Both study and recognition test sessions contained angry and happy faces; the emotion of a face at test always matched the emotion at study.  Half of the faces in the recognition test were previously studied (same identity, same emotion; [Old]) whereas the other half were not (different identity; [New]).</a:t>
            </a:r>
          </a:p>
          <a:p>
            <a:pPr>
              <a:spcBef>
                <a:spcPts val="2400"/>
              </a:spcBef>
            </a:pPr>
            <a:endParaRPr lang="en-US" sz="3600" dirty="0"/>
          </a:p>
          <a:p>
            <a:pPr>
              <a:spcBef>
                <a:spcPts val="2400"/>
              </a:spcBef>
            </a:pPr>
            <a:endParaRPr lang="en-US" sz="3600" dirty="0" smtClean="0"/>
          </a:p>
          <a:p>
            <a:pPr>
              <a:spcBef>
                <a:spcPts val="2400"/>
              </a:spcBef>
            </a:pPr>
            <a:endParaRPr lang="en-US" sz="3600" dirty="0"/>
          </a:p>
          <a:p>
            <a:pPr>
              <a:spcBef>
                <a:spcPts val="2400"/>
              </a:spcBef>
            </a:pPr>
            <a:endParaRPr lang="en-US" sz="1200" b="1" dirty="0" smtClean="0"/>
          </a:p>
          <a:p>
            <a:pPr>
              <a:spcBef>
                <a:spcPts val="2400"/>
              </a:spcBef>
            </a:pPr>
            <a:r>
              <a:rPr lang="en-US" sz="3600" b="1" dirty="0" smtClean="0"/>
              <a:t>Hit:</a:t>
            </a:r>
            <a:r>
              <a:rPr lang="en-US" sz="3600" dirty="0" smtClean="0"/>
              <a:t> </a:t>
            </a:r>
            <a:r>
              <a:rPr lang="en-US" sz="3600" u="sng" dirty="0" smtClean="0"/>
              <a:t>correctly</a:t>
            </a:r>
            <a:r>
              <a:rPr lang="en-US" sz="3600" dirty="0" smtClean="0"/>
              <a:t> identifying a previously studied face as “old.”  </a:t>
            </a:r>
          </a:p>
          <a:p>
            <a:pPr>
              <a:spcBef>
                <a:spcPts val="2400"/>
              </a:spcBef>
            </a:pPr>
            <a:r>
              <a:rPr lang="en-US" sz="3600" b="1" dirty="0" smtClean="0"/>
              <a:t>False alarm:</a:t>
            </a:r>
            <a:r>
              <a:rPr lang="en-US" sz="3600" dirty="0" smtClean="0"/>
              <a:t> </a:t>
            </a:r>
            <a:r>
              <a:rPr lang="en-US" sz="3600" u="sng" dirty="0" smtClean="0"/>
              <a:t>incorrectly</a:t>
            </a:r>
            <a:r>
              <a:rPr lang="en-US" sz="3600" dirty="0" smtClean="0"/>
              <a:t> identified </a:t>
            </a:r>
            <a:r>
              <a:rPr lang="en-US" sz="3600" dirty="0"/>
              <a:t>a</a:t>
            </a:r>
            <a:r>
              <a:rPr lang="en-US" sz="3600" dirty="0" smtClean="0"/>
              <a:t> new face as “old”.  </a:t>
            </a:r>
          </a:p>
          <a:p>
            <a:pPr>
              <a:spcBef>
                <a:spcPts val="2400"/>
              </a:spcBef>
            </a:pPr>
            <a:r>
              <a:rPr lang="en-US" sz="3600" dirty="0" smtClean="0"/>
              <a:t>Following Grady </a:t>
            </a:r>
            <a:r>
              <a:rPr lang="en-US" sz="3600" dirty="0"/>
              <a:t>et </a:t>
            </a:r>
            <a:r>
              <a:rPr lang="en-US" sz="3600" dirty="0" smtClean="0"/>
              <a:t>al. (2007), we expected </a:t>
            </a:r>
            <a:r>
              <a:rPr lang="en-US" sz="3600" dirty="0"/>
              <a:t>higher </a:t>
            </a:r>
            <a:r>
              <a:rPr lang="en-US" sz="3600" i="1" dirty="0"/>
              <a:t>d’ </a:t>
            </a:r>
            <a:r>
              <a:rPr lang="en-US" sz="3600" dirty="0" smtClean="0"/>
              <a:t> for angry faces than happy faces for younger adults, but no difference for older adults. </a:t>
            </a:r>
            <a:endParaRPr lang="en-US" sz="3600" dirty="0"/>
          </a:p>
          <a:p>
            <a:pPr algn="ctr">
              <a:spcBef>
                <a:spcPts val="2400"/>
              </a:spcBef>
            </a:pPr>
            <a:r>
              <a:rPr lang="en-US" sz="4800" b="1" u="sng" dirty="0"/>
              <a:t>Results and Discussion</a:t>
            </a:r>
          </a:p>
          <a:p>
            <a:endParaRPr lang="en-US" sz="3200" dirty="0"/>
          </a:p>
          <a:p>
            <a:endParaRPr lang="en-US" sz="3200" dirty="0"/>
          </a:p>
          <a:p>
            <a:endParaRPr lang="en-US" sz="3200" dirty="0"/>
          </a:p>
          <a:p>
            <a:endParaRPr lang="en-US" sz="3200" dirty="0"/>
          </a:p>
          <a:p>
            <a:endParaRPr lang="en-US" sz="3200" dirty="0"/>
          </a:p>
          <a:p>
            <a:endParaRPr lang="en-US" sz="3200" dirty="0"/>
          </a:p>
          <a:p>
            <a:pPr>
              <a:spcBef>
                <a:spcPts val="2400"/>
              </a:spcBef>
            </a:pPr>
            <a:endParaRPr lang="en-US" sz="3600" b="1" u="sng" dirty="0"/>
          </a:p>
          <a:p>
            <a:pPr algn="ctr">
              <a:spcBef>
                <a:spcPts val="2400"/>
              </a:spcBef>
            </a:pPr>
            <a:endParaRPr lang="en-US" sz="4800" b="1" u="sng" dirty="0" smtClean="0"/>
          </a:p>
          <a:p>
            <a:pPr algn="ctr">
              <a:spcBef>
                <a:spcPts val="2400"/>
              </a:spcBef>
            </a:pPr>
            <a:endParaRPr lang="en-US" sz="4800" b="1" u="sng" dirty="0"/>
          </a:p>
          <a:p>
            <a:pPr algn="ctr">
              <a:spcBef>
                <a:spcPts val="2400"/>
              </a:spcBef>
            </a:pPr>
            <a:endParaRPr lang="en-US" sz="4800" b="1" u="sng" dirty="0" smtClean="0"/>
          </a:p>
          <a:p>
            <a:pPr algn="ctr">
              <a:spcBef>
                <a:spcPts val="2400"/>
              </a:spcBef>
            </a:pPr>
            <a:endParaRPr lang="en-US" sz="4800" b="1" u="sng" dirty="0"/>
          </a:p>
          <a:p>
            <a:pPr algn="ctr">
              <a:spcBef>
                <a:spcPts val="2400"/>
              </a:spcBef>
            </a:pPr>
            <a:endParaRPr lang="en-US" sz="4800" b="1" u="sng" dirty="0" smtClean="0"/>
          </a:p>
          <a:p>
            <a:pPr algn="ctr">
              <a:spcBef>
                <a:spcPts val="2400"/>
              </a:spcBef>
            </a:pPr>
            <a:endParaRPr lang="en-US" sz="4800" b="1" u="sng" dirty="0"/>
          </a:p>
        </p:txBody>
      </p:sp>
      <p:sp>
        <p:nvSpPr>
          <p:cNvPr id="6" name="Rectangle 5"/>
          <p:cNvSpPr/>
          <p:nvPr/>
        </p:nvSpPr>
        <p:spPr>
          <a:xfrm>
            <a:off x="1523999" y="139700"/>
            <a:ext cx="41423895" cy="3367076"/>
          </a:xfrm>
          <a:prstGeom prst="rect">
            <a:avLst/>
          </a:prstGeom>
          <a:noFill/>
        </p:spPr>
        <p:txBody>
          <a:bodyPr wrap="square" lIns="438912" tIns="219456" rIns="438912" bIns="219456">
            <a:spAutoFit/>
          </a:bodyPr>
          <a:lstStyle/>
          <a:p>
            <a:pPr algn="ctr"/>
            <a:r>
              <a:rPr lang="en-US" sz="6000" b="1" dirty="0" smtClean="0">
                <a:latin typeface="Georgia" pitchFamily="18" charset="0"/>
              </a:rPr>
              <a:t>Age-Related Memory Change for Emotional Faces: Are Older Adults More Prone to Forget Angry Faces?  </a:t>
            </a:r>
          </a:p>
          <a:p>
            <a:pPr algn="ctr"/>
            <a:endParaRPr lang="en-US" sz="2800" b="1" dirty="0" smtClean="0">
              <a:latin typeface="Georgia" pitchFamily="18" charset="0"/>
            </a:endParaRPr>
          </a:p>
          <a:p>
            <a:pPr algn="ctr"/>
            <a:r>
              <a:rPr lang="en-US" sz="5400" b="1" dirty="0" smtClean="0">
                <a:latin typeface="Georgia" pitchFamily="18" charset="0"/>
              </a:rPr>
              <a:t>Alison Burros, Kallie MacKay, Jennifer </a:t>
            </a:r>
            <a:r>
              <a:rPr lang="en-US" sz="5400" b="1" dirty="0" err="1" smtClean="0">
                <a:latin typeface="Georgia" pitchFamily="18" charset="0"/>
              </a:rPr>
              <a:t>Hwee</a:t>
            </a:r>
            <a:r>
              <a:rPr lang="en-US" sz="5400" b="1" dirty="0" smtClean="0">
                <a:latin typeface="Georgia" pitchFamily="18" charset="0"/>
              </a:rPr>
              <a:t>, &amp; Dr. Mei-</a:t>
            </a:r>
            <a:r>
              <a:rPr lang="en-US" sz="5400" b="1" dirty="0" err="1" smtClean="0">
                <a:latin typeface="Georgia" pitchFamily="18" charset="0"/>
              </a:rPr>
              <a:t>Ching</a:t>
            </a:r>
            <a:r>
              <a:rPr lang="en-US" sz="5400" b="1" dirty="0" smtClean="0">
                <a:latin typeface="Georgia" pitchFamily="18" charset="0"/>
              </a:rPr>
              <a:t> Lien</a:t>
            </a:r>
            <a:endParaRPr lang="en-US" sz="5400" b="1" dirty="0">
              <a:latin typeface="Georgia" pitchFamily="18" charset="0"/>
            </a:endParaRPr>
          </a:p>
          <a:p>
            <a:pPr algn="ctr"/>
            <a:r>
              <a:rPr lang="en-US" sz="4800" b="1" i="1" dirty="0">
                <a:latin typeface="Georgia" pitchFamily="18" charset="0"/>
              </a:rPr>
              <a:t>S</a:t>
            </a:r>
            <a:r>
              <a:rPr lang="en-US" sz="4800" b="1" i="1" dirty="0" smtClean="0">
                <a:latin typeface="Georgia" pitchFamily="18" charset="0"/>
              </a:rPr>
              <a:t>chool of Psychological Science, College of Liberal Arts</a:t>
            </a:r>
            <a:endParaRPr lang="en-US" sz="48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Georgia" pitchFamily="18" charset="0"/>
            </a:endParaRPr>
          </a:p>
        </p:txBody>
      </p:sp>
      <p:sp>
        <p:nvSpPr>
          <p:cNvPr id="3" name="TextBox 2"/>
          <p:cNvSpPr txBox="1"/>
          <p:nvPr/>
        </p:nvSpPr>
        <p:spPr>
          <a:xfrm>
            <a:off x="277210" y="3514518"/>
            <a:ext cx="14302390" cy="29099082"/>
          </a:xfrm>
          <a:prstGeom prst="rect">
            <a:avLst/>
          </a:prstGeom>
          <a:noFill/>
          <a:ln>
            <a:solidFill>
              <a:srgbClr val="0000CC"/>
            </a:solidFill>
          </a:ln>
          <a:effectLst>
            <a:glow rad="63500">
              <a:schemeClr val="accent5">
                <a:satMod val="175000"/>
                <a:alpha val="40000"/>
              </a:schemeClr>
            </a:glow>
          </a:effectLst>
        </p:spPr>
        <p:txBody>
          <a:bodyPr wrap="square" lIns="438912" tIns="219456" rIns="438912" bIns="219456" rtlCol="0">
            <a:noAutofit/>
          </a:bodyPr>
          <a:lstStyle/>
          <a:p>
            <a:pPr algn="ctr">
              <a:spcBef>
                <a:spcPts val="2400"/>
              </a:spcBef>
            </a:pPr>
            <a:r>
              <a:rPr lang="en-US" sz="4800" b="1" u="sng" dirty="0" smtClean="0"/>
              <a:t>Introduction </a:t>
            </a:r>
          </a:p>
          <a:p>
            <a:pPr>
              <a:spcBef>
                <a:spcPts val="2400"/>
              </a:spcBef>
            </a:pPr>
            <a:r>
              <a:rPr lang="en-US" sz="3600" dirty="0" smtClean="0"/>
              <a:t>How does facial emotion influence memory?  And does this influence change as we age?  </a:t>
            </a:r>
          </a:p>
          <a:p>
            <a:pPr>
              <a:spcBef>
                <a:spcPts val="2400"/>
              </a:spcBef>
            </a:pPr>
            <a:r>
              <a:rPr lang="en-US" sz="3600" dirty="0" smtClean="0"/>
              <a:t>Addressing these issues, Grady </a:t>
            </a:r>
            <a:r>
              <a:rPr lang="en-US" sz="3600" dirty="0"/>
              <a:t>et al. (2007</a:t>
            </a:r>
            <a:r>
              <a:rPr lang="en-US" sz="3600" dirty="0" smtClean="0"/>
              <a:t>) had participants judge the emotional expression  of faces (negative, positive, vs. neutral), not knowing that their memory of those faces would be tested later.  After 15 minutes, participants were asked to discriminate between previously studied and non-studied faces (Old vs. New). The authors found no difference between positive and neutral expressions.  </a:t>
            </a:r>
            <a:r>
              <a:rPr lang="en-US" sz="3600" b="1" dirty="0" smtClean="0"/>
              <a:t>Younger adults showed better face recognition accuracy for negatively-</a:t>
            </a:r>
            <a:r>
              <a:rPr lang="en-US" sz="3600" b="1" dirty="0" err="1" smtClean="0"/>
              <a:t>valenced</a:t>
            </a:r>
            <a:r>
              <a:rPr lang="en-US" sz="3600" b="1" dirty="0" smtClean="0"/>
              <a:t> </a:t>
            </a:r>
            <a:r>
              <a:rPr lang="en-US" sz="3600" b="1" dirty="0"/>
              <a:t>emotions </a:t>
            </a:r>
            <a:r>
              <a:rPr lang="en-US" sz="3600" b="1" dirty="0" smtClean="0"/>
              <a:t>(angry </a:t>
            </a:r>
            <a:r>
              <a:rPr lang="en-US" sz="3600" b="1" dirty="0"/>
              <a:t>faces) than </a:t>
            </a:r>
            <a:r>
              <a:rPr lang="en-US" sz="3600" b="1" dirty="0" smtClean="0"/>
              <a:t>other emotions (happy and neutral).  Older adults, however, showed no such memory enhancement.</a:t>
            </a:r>
            <a:r>
              <a:rPr lang="en-US" sz="3600" dirty="0" smtClean="0"/>
              <a:t>  One interpretation is that older adults are less sensitive to emotion due to the age-related decline in amygdala and ventromedial prefrontal cortex.</a:t>
            </a:r>
          </a:p>
          <a:p>
            <a:pPr>
              <a:spcBef>
                <a:spcPts val="2400"/>
              </a:spcBef>
            </a:pPr>
            <a:r>
              <a:rPr lang="en-US" sz="3600" dirty="0" smtClean="0"/>
              <a:t>We wished to see whether this surprising finding can be replicated. We also wished to address an important limitation of Grady et al. (</a:t>
            </a:r>
            <a:r>
              <a:rPr lang="en-US" sz="3600" dirty="0"/>
              <a:t>2007</a:t>
            </a:r>
            <a:r>
              <a:rPr lang="en-US" sz="3600" dirty="0" smtClean="0"/>
              <a:t>): </a:t>
            </a:r>
            <a:r>
              <a:rPr lang="en-US" sz="3600" dirty="0"/>
              <a:t>the study and test faces were always identical, expressing the same </a:t>
            </a:r>
            <a:r>
              <a:rPr lang="en-US" sz="3600" dirty="0" smtClean="0"/>
              <a:t>emotion.  In </a:t>
            </a:r>
            <a:r>
              <a:rPr lang="en-US" sz="3600" dirty="0"/>
              <a:t>real-world settings, we need to be able to identify faces despite changes in </a:t>
            </a:r>
            <a:r>
              <a:rPr lang="en-US" sz="3600" dirty="0" smtClean="0"/>
              <a:t>viewing conditions and/or emotional </a:t>
            </a:r>
            <a:r>
              <a:rPr lang="en-US" sz="3600" dirty="0"/>
              <a:t>expression (e.g. when eyewitnesses view </a:t>
            </a:r>
            <a:r>
              <a:rPr lang="en-US" sz="3600" dirty="0" err="1"/>
              <a:t>mugshots</a:t>
            </a:r>
            <a:r>
              <a:rPr lang="en-US" sz="3600" dirty="0"/>
              <a:t> showing neutral emotion after witnessing someone commit a crime with a negative emotional expression). </a:t>
            </a:r>
            <a:r>
              <a:rPr lang="en-US" sz="3600" dirty="0" smtClean="0"/>
              <a:t> In a study of younger adults, Herdener, Lien, Burros, Ruthruff, and Allen (under review) recently found enhanced </a:t>
            </a:r>
            <a:r>
              <a:rPr lang="en-US" sz="3600" dirty="0"/>
              <a:t>memory of angry faces, relative to happy faces, </a:t>
            </a:r>
            <a:r>
              <a:rPr lang="en-US" sz="3600" u="sng" dirty="0" smtClean="0"/>
              <a:t>only</a:t>
            </a:r>
            <a:r>
              <a:rPr lang="en-US" sz="3600" dirty="0" smtClean="0"/>
              <a:t> when </a:t>
            </a:r>
            <a:r>
              <a:rPr lang="en-US" sz="3600" dirty="0"/>
              <a:t>the exact same face </a:t>
            </a:r>
            <a:r>
              <a:rPr lang="en-US" sz="3600" dirty="0" smtClean="0"/>
              <a:t>was repeated </a:t>
            </a:r>
            <a:r>
              <a:rPr lang="en-US" sz="3600" dirty="0"/>
              <a:t>during the later recognition </a:t>
            </a:r>
            <a:r>
              <a:rPr lang="en-US" sz="3600" dirty="0" smtClean="0"/>
              <a:t>test.  They concluded that memory enhancement applies only to the specific features shown in a specific image, not to general representations of identity.</a:t>
            </a:r>
          </a:p>
          <a:p>
            <a:pPr algn="ctr">
              <a:spcBef>
                <a:spcPts val="2400"/>
              </a:spcBef>
            </a:pPr>
            <a:r>
              <a:rPr lang="en-US" sz="4800" b="1" u="sng" dirty="0" smtClean="0"/>
              <a:t>The </a:t>
            </a:r>
            <a:r>
              <a:rPr lang="en-US" sz="4800" b="1" u="sng" dirty="0"/>
              <a:t>Present Study</a:t>
            </a:r>
          </a:p>
          <a:p>
            <a:pPr>
              <a:spcBef>
                <a:spcPts val="2400"/>
              </a:spcBef>
            </a:pPr>
            <a:r>
              <a:rPr lang="en-US" sz="3600" dirty="0" smtClean="0"/>
              <a:t>We assessed age-related differences in memory for face identity and how it </a:t>
            </a:r>
            <a:r>
              <a:rPr lang="en-US" sz="3600" dirty="0"/>
              <a:t>i</a:t>
            </a:r>
            <a:r>
              <a:rPr lang="en-US" sz="3600" dirty="0" smtClean="0"/>
              <a:t>s modulated by emotional expression. </a:t>
            </a:r>
          </a:p>
          <a:p>
            <a:pPr algn="ctr">
              <a:spcBef>
                <a:spcPts val="2400"/>
              </a:spcBef>
            </a:pPr>
            <a:r>
              <a:rPr lang="en-US" sz="4800" b="1" u="sng" dirty="0" smtClean="0"/>
              <a:t>Experimental Design</a:t>
            </a:r>
            <a:endParaRPr lang="en-US" sz="4800" b="1" u="sng" dirty="0"/>
          </a:p>
          <a:p>
            <a:pPr>
              <a:spcBef>
                <a:spcPts val="2400"/>
              </a:spcBef>
            </a:pPr>
            <a:r>
              <a:rPr lang="en-US" sz="3600" dirty="0" smtClean="0"/>
              <a:t>Our study utilized an incidental learning task, similar to Grady et al. (2007), in that participants were not told that they needed to remember the faces. Each participant completed 3 consecutive phases: study, distraction, and then recognition.</a:t>
            </a:r>
          </a:p>
          <a:p>
            <a:pPr>
              <a:spcBef>
                <a:spcPts val="2400"/>
              </a:spcBef>
            </a:pPr>
            <a:r>
              <a:rPr lang="en-US" sz="3600" b="1" dirty="0" smtClean="0"/>
              <a:t>Study Phase</a:t>
            </a:r>
            <a:r>
              <a:rPr lang="en-US" sz="3600" dirty="0" smtClean="0"/>
              <a:t>: Participants performed a gender identification task, quickly indicating the gender of a face (pressing the key labeled “M” for male and the key labeled “F” key for female).  They were not informed that they would later be tested on the faces.  A total of 100 different face images were used (50 female, 50 male), half angry and half happy. </a:t>
            </a:r>
          </a:p>
          <a:p>
            <a:pPr>
              <a:spcBef>
                <a:spcPts val="2400"/>
              </a:spcBef>
            </a:pPr>
            <a:r>
              <a:rPr lang="en-US" sz="3600" b="1" dirty="0" smtClean="0"/>
              <a:t>Distraction Phase</a:t>
            </a:r>
            <a:r>
              <a:rPr lang="en-US" sz="3600" dirty="0" smtClean="0"/>
              <a:t>: Participants performed a simple matching-pairs game on an iPad for 20 min.  </a:t>
            </a:r>
          </a:p>
          <a:p>
            <a:pPr>
              <a:spcBef>
                <a:spcPts val="2400"/>
              </a:spcBef>
            </a:pPr>
            <a:r>
              <a:rPr lang="en-US" sz="3600" b="1" dirty="0" smtClean="0"/>
              <a:t>Recognition Phase</a:t>
            </a:r>
            <a:r>
              <a:rPr lang="en-US" sz="3600" dirty="0" smtClean="0"/>
              <a:t>: Participants viewed a face and pressed the key labeled “Y” if it was previously studied (“Old”) or the key labeled “N” if it was “New”.  A total of 200 different face images (100 females, 100 males) were used; half were “new” and half were “old”.</a:t>
            </a:r>
          </a:p>
          <a:p>
            <a:pPr>
              <a:spcBef>
                <a:spcPts val="2400"/>
              </a:spcBef>
            </a:pPr>
            <a:endParaRPr lang="en-US" sz="3600" dirty="0" smtClean="0"/>
          </a:p>
        </p:txBody>
      </p:sp>
      <p:pic>
        <p:nvPicPr>
          <p:cNvPr id="317" name="Picture 253" descr="pc_wm_v_2c"/>
          <p:cNvPicPr>
            <a:picLocks noChangeAspect="1" noChangeArrowheads="1"/>
          </p:cNvPicPr>
          <p:nvPr/>
        </p:nvPicPr>
        <p:blipFill>
          <a:blip r:embed="rId5" cstate="print"/>
          <a:srcRect/>
          <a:stretch>
            <a:fillRect/>
          </a:stretch>
        </p:blipFill>
        <p:spPr bwMode="auto">
          <a:xfrm>
            <a:off x="395926" y="1362305"/>
            <a:ext cx="1972094" cy="2074933"/>
          </a:xfrm>
          <a:prstGeom prst="rect">
            <a:avLst/>
          </a:prstGeom>
          <a:noFill/>
        </p:spPr>
      </p:pic>
      <p:grpSp>
        <p:nvGrpSpPr>
          <p:cNvPr id="2" name="Group 1"/>
          <p:cNvGrpSpPr/>
          <p:nvPr/>
        </p:nvGrpSpPr>
        <p:grpSpPr>
          <a:xfrm>
            <a:off x="15287733" y="18046619"/>
            <a:ext cx="13456361" cy="3036449"/>
            <a:chOff x="15071833" y="19535694"/>
            <a:chExt cx="13456361" cy="3036449"/>
          </a:xfrm>
        </p:grpSpPr>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80068" y="20120469"/>
              <a:ext cx="152400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15986" y="20120469"/>
              <a:ext cx="152400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18104068" y="21053919"/>
              <a:ext cx="601191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15976600" y="19535694"/>
              <a:ext cx="2773854" cy="584775"/>
            </a:xfrm>
            <a:prstGeom prst="rect">
              <a:avLst/>
            </a:prstGeom>
            <a:noFill/>
          </p:spPr>
          <p:txBody>
            <a:bodyPr wrap="square" rtlCol="0">
              <a:spAutoFit/>
            </a:bodyPr>
            <a:lstStyle/>
            <a:p>
              <a:pPr algn="ctr"/>
              <a:r>
                <a:rPr lang="en-US" sz="3200" dirty="0" smtClean="0"/>
                <a:t>Study</a:t>
              </a:r>
              <a:endParaRPr lang="en-US" sz="3200" dirty="0"/>
            </a:p>
          </p:txBody>
        </p:sp>
        <p:sp>
          <p:nvSpPr>
            <p:cNvPr id="9" name="TextBox 8"/>
            <p:cNvSpPr txBox="1"/>
            <p:nvPr/>
          </p:nvSpPr>
          <p:spPr>
            <a:xfrm>
              <a:off x="19490557" y="20044269"/>
              <a:ext cx="4051737" cy="1077218"/>
            </a:xfrm>
            <a:prstGeom prst="rect">
              <a:avLst/>
            </a:prstGeom>
            <a:noFill/>
          </p:spPr>
          <p:txBody>
            <a:bodyPr wrap="square" rtlCol="0">
              <a:spAutoFit/>
            </a:bodyPr>
            <a:lstStyle/>
            <a:p>
              <a:pPr algn="ctr"/>
              <a:r>
                <a:rPr lang="en-US" sz="3200" dirty="0" smtClean="0"/>
                <a:t>Distraction</a:t>
              </a:r>
            </a:p>
            <a:p>
              <a:pPr algn="ctr"/>
              <a:r>
                <a:rPr lang="en-US" sz="3200" dirty="0" smtClean="0"/>
                <a:t>20 min</a:t>
              </a:r>
              <a:endParaRPr lang="en-US" sz="3200" dirty="0"/>
            </a:p>
          </p:txBody>
        </p:sp>
        <p:sp>
          <p:nvSpPr>
            <p:cNvPr id="10" name="TextBox 9"/>
            <p:cNvSpPr txBox="1"/>
            <p:nvPr/>
          </p:nvSpPr>
          <p:spPr>
            <a:xfrm>
              <a:off x="24703742" y="19556304"/>
              <a:ext cx="3058511" cy="584775"/>
            </a:xfrm>
            <a:prstGeom prst="rect">
              <a:avLst/>
            </a:prstGeom>
            <a:noFill/>
          </p:spPr>
          <p:txBody>
            <a:bodyPr wrap="square" rtlCol="0">
              <a:spAutoFit/>
            </a:bodyPr>
            <a:lstStyle/>
            <a:p>
              <a:pPr algn="ctr"/>
              <a:r>
                <a:rPr lang="en-US" sz="3200" dirty="0" smtClean="0"/>
                <a:t>Recognition Test</a:t>
              </a:r>
              <a:endParaRPr lang="en-US" sz="3200" dirty="0"/>
            </a:p>
          </p:txBody>
        </p:sp>
        <p:sp>
          <p:nvSpPr>
            <p:cNvPr id="11" name="TextBox 10"/>
            <p:cNvSpPr txBox="1"/>
            <p:nvPr/>
          </p:nvSpPr>
          <p:spPr>
            <a:xfrm>
              <a:off x="15071833" y="21987368"/>
              <a:ext cx="4540469" cy="584775"/>
            </a:xfrm>
            <a:prstGeom prst="rect">
              <a:avLst/>
            </a:prstGeom>
            <a:noFill/>
          </p:spPr>
          <p:txBody>
            <a:bodyPr wrap="square" rtlCol="0">
              <a:spAutoFit/>
            </a:bodyPr>
            <a:lstStyle/>
            <a:p>
              <a:pPr algn="ctr"/>
              <a:r>
                <a:rPr lang="en-US" sz="3200" dirty="0" smtClean="0"/>
                <a:t>Gender Identification Task</a:t>
              </a:r>
              <a:endParaRPr lang="en-US" sz="3200" dirty="0"/>
            </a:p>
          </p:txBody>
        </p:sp>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07240" y="20120469"/>
              <a:ext cx="1514475"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24768119" y="20775818"/>
              <a:ext cx="2396358" cy="584775"/>
            </a:xfrm>
            <a:prstGeom prst="rect">
              <a:avLst/>
            </a:prstGeom>
            <a:noFill/>
          </p:spPr>
          <p:txBody>
            <a:bodyPr wrap="square" rtlCol="0">
              <a:spAutoFit/>
            </a:bodyPr>
            <a:lstStyle/>
            <a:p>
              <a:pPr algn="ctr"/>
              <a:r>
                <a:rPr lang="en-US" sz="3200" dirty="0" smtClean="0"/>
                <a:t>-or-</a:t>
              </a:r>
              <a:endParaRPr lang="en-US" sz="3200" dirty="0"/>
            </a:p>
          </p:txBody>
        </p:sp>
        <p:sp>
          <p:nvSpPr>
            <p:cNvPr id="13" name="TextBox 12"/>
            <p:cNvSpPr txBox="1"/>
            <p:nvPr/>
          </p:nvSpPr>
          <p:spPr>
            <a:xfrm>
              <a:off x="23679807" y="21987367"/>
              <a:ext cx="2396358" cy="584775"/>
            </a:xfrm>
            <a:prstGeom prst="rect">
              <a:avLst/>
            </a:prstGeom>
            <a:noFill/>
          </p:spPr>
          <p:txBody>
            <a:bodyPr wrap="square" rtlCol="0">
              <a:spAutoFit/>
            </a:bodyPr>
            <a:lstStyle/>
            <a:p>
              <a:pPr algn="ctr"/>
              <a:r>
                <a:rPr lang="en-US" sz="3200" dirty="0" smtClean="0"/>
                <a:t>Old</a:t>
              </a:r>
              <a:endParaRPr lang="en-US" sz="3200" dirty="0"/>
            </a:p>
          </p:txBody>
        </p:sp>
        <p:sp>
          <p:nvSpPr>
            <p:cNvPr id="14" name="TextBox 13"/>
            <p:cNvSpPr txBox="1"/>
            <p:nvPr/>
          </p:nvSpPr>
          <p:spPr>
            <a:xfrm>
              <a:off x="25800760" y="21987366"/>
              <a:ext cx="2727434" cy="584775"/>
            </a:xfrm>
            <a:prstGeom prst="rect">
              <a:avLst/>
            </a:prstGeom>
            <a:noFill/>
          </p:spPr>
          <p:txBody>
            <a:bodyPr wrap="square" rtlCol="0">
              <a:spAutoFit/>
            </a:bodyPr>
            <a:lstStyle/>
            <a:p>
              <a:pPr algn="ctr"/>
              <a:r>
                <a:rPr lang="en-US" sz="3200" dirty="0" smtClean="0"/>
                <a:t>New</a:t>
              </a:r>
              <a:endParaRPr lang="en-US" sz="3200" dirty="0"/>
            </a:p>
          </p:txBody>
        </p:sp>
      </p:grpSp>
      <p:grpSp>
        <p:nvGrpSpPr>
          <p:cNvPr id="20" name="Group 19"/>
          <p:cNvGrpSpPr/>
          <p:nvPr/>
        </p:nvGrpSpPr>
        <p:grpSpPr>
          <a:xfrm>
            <a:off x="29627347" y="11680268"/>
            <a:ext cx="13472948" cy="3098307"/>
            <a:chOff x="29665447" y="7850708"/>
            <a:chExt cx="13472948" cy="3098307"/>
          </a:xfrm>
        </p:grpSpPr>
        <p:sp>
          <p:nvSpPr>
            <p:cNvPr id="22" name="TextBox 21"/>
            <p:cNvSpPr txBox="1"/>
            <p:nvPr/>
          </p:nvSpPr>
          <p:spPr>
            <a:xfrm>
              <a:off x="30832096" y="7850708"/>
              <a:ext cx="2207172" cy="584775"/>
            </a:xfrm>
            <a:prstGeom prst="rect">
              <a:avLst/>
            </a:prstGeom>
            <a:noFill/>
          </p:spPr>
          <p:txBody>
            <a:bodyPr wrap="square" rtlCol="0">
              <a:spAutoFit/>
            </a:bodyPr>
            <a:lstStyle/>
            <a:p>
              <a:pPr algn="ctr"/>
              <a:r>
                <a:rPr lang="en-US" sz="3200" dirty="0" smtClean="0"/>
                <a:t>Study</a:t>
              </a:r>
              <a:endParaRPr lang="en-US" sz="3200" dirty="0"/>
            </a:p>
          </p:txBody>
        </p:sp>
        <p:sp>
          <p:nvSpPr>
            <p:cNvPr id="26" name="TextBox 25"/>
            <p:cNvSpPr txBox="1"/>
            <p:nvPr/>
          </p:nvSpPr>
          <p:spPr>
            <a:xfrm>
              <a:off x="39047244" y="7888536"/>
              <a:ext cx="3058511" cy="584775"/>
            </a:xfrm>
            <a:prstGeom prst="rect">
              <a:avLst/>
            </a:prstGeom>
            <a:noFill/>
          </p:spPr>
          <p:txBody>
            <a:bodyPr wrap="square" rtlCol="0">
              <a:spAutoFit/>
            </a:bodyPr>
            <a:lstStyle/>
            <a:p>
              <a:pPr algn="ctr"/>
              <a:r>
                <a:rPr lang="en-US" sz="3200" dirty="0" smtClean="0"/>
                <a:t>Recognition Test</a:t>
              </a:r>
              <a:endParaRPr lang="en-US" sz="3200" dirty="0"/>
            </a:p>
          </p:txBody>
        </p:sp>
        <p:grpSp>
          <p:nvGrpSpPr>
            <p:cNvPr id="19" name="Group 18"/>
            <p:cNvGrpSpPr/>
            <p:nvPr/>
          </p:nvGrpSpPr>
          <p:grpSpPr>
            <a:xfrm>
              <a:off x="29665447" y="8416433"/>
              <a:ext cx="13472948" cy="2532582"/>
              <a:chOff x="29665447" y="8149733"/>
              <a:chExt cx="13472948" cy="2532582"/>
            </a:xfrm>
          </p:grpSpPr>
          <p:pic>
            <p:nvPicPr>
              <p:cNvPr id="2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173682" y="8230640"/>
                <a:ext cx="152400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Straight Arrow Connector 23"/>
              <p:cNvCxnSpPr/>
              <p:nvPr/>
            </p:nvCxnSpPr>
            <p:spPr>
              <a:xfrm>
                <a:off x="32697682" y="9152650"/>
                <a:ext cx="601191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33677772" y="8168783"/>
                <a:ext cx="4051737" cy="1077218"/>
              </a:xfrm>
              <a:prstGeom prst="rect">
                <a:avLst/>
              </a:prstGeom>
              <a:noFill/>
            </p:spPr>
            <p:txBody>
              <a:bodyPr wrap="square" rtlCol="0">
                <a:spAutoFit/>
              </a:bodyPr>
              <a:lstStyle/>
              <a:p>
                <a:pPr algn="ctr"/>
                <a:r>
                  <a:rPr lang="en-US" sz="3200" dirty="0" smtClean="0"/>
                  <a:t>Distraction</a:t>
                </a:r>
              </a:p>
              <a:p>
                <a:pPr algn="ctr"/>
                <a:r>
                  <a:rPr lang="en-US" sz="3200" dirty="0" smtClean="0"/>
                  <a:t>20min</a:t>
                </a:r>
                <a:endParaRPr lang="en-US" sz="3200" dirty="0"/>
              </a:p>
            </p:txBody>
          </p:sp>
          <p:sp>
            <p:nvSpPr>
              <p:cNvPr id="27" name="TextBox 26"/>
              <p:cNvSpPr txBox="1"/>
              <p:nvPr/>
            </p:nvSpPr>
            <p:spPr>
              <a:xfrm>
                <a:off x="38268658" y="10097540"/>
                <a:ext cx="2396358" cy="584775"/>
              </a:xfrm>
              <a:prstGeom prst="rect">
                <a:avLst/>
              </a:prstGeom>
              <a:noFill/>
            </p:spPr>
            <p:txBody>
              <a:bodyPr wrap="square" rtlCol="0">
                <a:spAutoFit/>
              </a:bodyPr>
              <a:lstStyle/>
              <a:p>
                <a:pPr algn="ctr"/>
                <a:r>
                  <a:rPr lang="en-US" sz="3200" dirty="0" smtClean="0"/>
                  <a:t>Old</a:t>
                </a:r>
                <a:endParaRPr lang="en-US" sz="3200" dirty="0"/>
              </a:p>
            </p:txBody>
          </p:sp>
          <p:sp>
            <p:nvSpPr>
              <p:cNvPr id="28" name="TextBox 27"/>
              <p:cNvSpPr txBox="1"/>
              <p:nvPr/>
            </p:nvSpPr>
            <p:spPr>
              <a:xfrm>
                <a:off x="40410961" y="10097539"/>
                <a:ext cx="2727434" cy="584775"/>
              </a:xfrm>
              <a:prstGeom prst="rect">
                <a:avLst/>
              </a:prstGeom>
              <a:noFill/>
            </p:spPr>
            <p:txBody>
              <a:bodyPr wrap="square" rtlCol="0">
                <a:spAutoFit/>
              </a:bodyPr>
              <a:lstStyle/>
              <a:p>
                <a:pPr algn="ctr"/>
                <a:r>
                  <a:rPr lang="en-US" sz="3200" dirty="0" smtClean="0"/>
                  <a:t>New</a:t>
                </a:r>
                <a:endParaRPr lang="en-US" sz="3200" dirty="0"/>
              </a:p>
            </p:txBody>
          </p:sp>
          <p:sp>
            <p:nvSpPr>
              <p:cNvPr id="29" name="TextBox 28"/>
              <p:cNvSpPr txBox="1"/>
              <p:nvPr/>
            </p:nvSpPr>
            <p:spPr>
              <a:xfrm>
                <a:off x="29665447" y="10097540"/>
                <a:ext cx="4540469" cy="584775"/>
              </a:xfrm>
              <a:prstGeom prst="rect">
                <a:avLst/>
              </a:prstGeom>
              <a:noFill/>
            </p:spPr>
            <p:txBody>
              <a:bodyPr wrap="square" rtlCol="0">
                <a:spAutoFit/>
              </a:bodyPr>
              <a:lstStyle/>
              <a:p>
                <a:pPr algn="ctr"/>
                <a:r>
                  <a:rPr lang="en-US" sz="3200" dirty="0" smtClean="0"/>
                  <a:t>Gender Identification Task</a:t>
                </a:r>
                <a:endParaRPr lang="en-US" sz="3200" dirty="0"/>
              </a:p>
            </p:txBody>
          </p:sp>
          <p:pic>
            <p:nvPicPr>
              <p:cNvPr id="1030"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709600" y="8168783"/>
                <a:ext cx="151447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39378320" y="8871702"/>
                <a:ext cx="2396358" cy="584775"/>
              </a:xfrm>
              <a:prstGeom prst="rect">
                <a:avLst/>
              </a:prstGeom>
              <a:noFill/>
            </p:spPr>
            <p:txBody>
              <a:bodyPr wrap="square" rtlCol="0">
                <a:spAutoFit/>
              </a:bodyPr>
              <a:lstStyle/>
              <a:p>
                <a:pPr algn="ctr"/>
                <a:r>
                  <a:rPr lang="en-US" sz="3200" dirty="0" smtClean="0"/>
                  <a:t>-or-</a:t>
                </a:r>
                <a:endParaRPr lang="en-US" sz="3200" dirty="0"/>
              </a:p>
            </p:txBody>
          </p:sp>
          <p:pic>
            <p:nvPicPr>
              <p:cNvPr id="1031"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017440" y="8149733"/>
                <a:ext cx="1514475" cy="188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graphicFrame>
        <p:nvGraphicFramePr>
          <p:cNvPr id="36" name="Table 35"/>
          <p:cNvGraphicFramePr>
            <a:graphicFrameLocks noGrp="1"/>
          </p:cNvGraphicFramePr>
          <p:nvPr>
            <p:extLst>
              <p:ext uri="{D42A27DB-BD31-4B8C-83A1-F6EECF244321}">
                <p14:modId xmlns:p14="http://schemas.microsoft.com/office/powerpoint/2010/main" val="3080503004"/>
              </p:ext>
            </p:extLst>
          </p:nvPr>
        </p:nvGraphicFramePr>
        <p:xfrm>
          <a:off x="17119600" y="7113015"/>
          <a:ext cx="9804399" cy="3339169"/>
        </p:xfrm>
        <a:graphic>
          <a:graphicData uri="http://schemas.openxmlformats.org/drawingml/2006/table">
            <a:tbl>
              <a:tblPr firstRow="1" bandRow="1">
                <a:tableStyleId>{5C22544A-7EE6-4342-B048-85BDC9FD1C3A}</a:tableStyleId>
              </a:tblPr>
              <a:tblGrid>
                <a:gridCol w="1044693"/>
                <a:gridCol w="1524821"/>
                <a:gridCol w="3335546"/>
                <a:gridCol w="3899339"/>
              </a:tblGrid>
              <a:tr h="640209">
                <a:tc rowSpan="2" gridSpan="2">
                  <a:txBody>
                    <a:bodyPr/>
                    <a:lstStyle/>
                    <a:p>
                      <a:pPr algn="ctr"/>
                      <a:endParaRPr lang="en-US" sz="3600" dirty="0">
                        <a:solidFill>
                          <a:sysClr val="windowText" lastClr="000000"/>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3600" dirty="0" smtClean="0">
                          <a:solidFill>
                            <a:sysClr val="windowText" lastClr="000000"/>
                          </a:solidFill>
                        </a:rPr>
                        <a:t>Reality</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1176">
                <a:tc gridSpan="2" v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Target </a:t>
                      </a:r>
                      <a:r>
                        <a:rPr lang="en-US" sz="3600" baseline="0" dirty="0" smtClean="0">
                          <a:solidFill>
                            <a:sysClr val="windowText" lastClr="000000"/>
                          </a:solidFill>
                        </a:rPr>
                        <a:t>Present</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Target Absent</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58892">
                <a:tc rowSpan="2">
                  <a:txBody>
                    <a:bodyPr/>
                    <a:lstStyle/>
                    <a:p>
                      <a:pPr algn="ctr"/>
                      <a:r>
                        <a:rPr lang="en-US" sz="3600" b="1" dirty="0" smtClean="0">
                          <a:solidFill>
                            <a:sysClr val="windowText" lastClr="000000"/>
                          </a:solidFill>
                        </a:rPr>
                        <a:t>Response</a:t>
                      </a:r>
                      <a:endParaRPr lang="en-US" sz="3600" b="1" dirty="0">
                        <a:solidFill>
                          <a:sysClr val="windowText" lastClr="0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Yes</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Hit</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ysClr val="windowText" lastClr="000000"/>
                          </a:solidFill>
                        </a:rPr>
                        <a:t>False Alarm</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58892">
                <a:tc v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No</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dirty="0" smtClean="0">
                          <a:solidFill>
                            <a:sysClr val="windowText" lastClr="000000"/>
                          </a:solidFill>
                        </a:rPr>
                        <a:t>Miss</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ysClr val="windowText" lastClr="000000"/>
                          </a:solidFill>
                        </a:rPr>
                        <a:t>Correct Rejection</a:t>
                      </a:r>
                      <a:endParaRPr lang="en-US"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6" name="TextBox 45"/>
          <p:cNvSpPr txBox="1"/>
          <p:nvPr/>
        </p:nvSpPr>
        <p:spPr>
          <a:xfrm>
            <a:off x="14688734" y="30766162"/>
            <a:ext cx="28935766" cy="1889748"/>
          </a:xfrm>
          <a:prstGeom prst="rect">
            <a:avLst/>
          </a:prstGeom>
          <a:noFill/>
          <a:ln>
            <a:solidFill>
              <a:srgbClr val="0000CC"/>
            </a:solidFill>
          </a:ln>
          <a:effectLst>
            <a:glow rad="63500">
              <a:schemeClr val="accent5">
                <a:satMod val="175000"/>
                <a:alpha val="40000"/>
              </a:schemeClr>
            </a:glow>
          </a:effectLst>
        </p:spPr>
        <p:txBody>
          <a:bodyPr wrap="square" lIns="438912" tIns="219456" rIns="438912" bIns="219456" rtlCol="0">
            <a:spAutoFit/>
          </a:bodyPr>
          <a:lstStyle/>
          <a:p>
            <a:pPr algn="ctr"/>
            <a:r>
              <a:rPr lang="en-US" sz="2800" b="1" u="sng" dirty="0" smtClean="0"/>
              <a:t>References</a:t>
            </a:r>
          </a:p>
          <a:p>
            <a:r>
              <a:rPr lang="en-US" sz="2200" dirty="0" smtClean="0"/>
              <a:t>Green</a:t>
            </a:r>
            <a:r>
              <a:rPr lang="en-US" sz="2200" dirty="0"/>
              <a:t>, D.M., </a:t>
            </a:r>
            <a:r>
              <a:rPr lang="en-US" sz="2200" dirty="0" err="1"/>
              <a:t>Swets</a:t>
            </a:r>
            <a:r>
              <a:rPr lang="en-US" sz="2200" dirty="0"/>
              <a:t> J.A. (1966) </a:t>
            </a:r>
            <a:r>
              <a:rPr lang="en-US" sz="2200" i="1" dirty="0"/>
              <a:t>Signal Detection Theory and Psychophysics</a:t>
            </a:r>
            <a:r>
              <a:rPr lang="en-US" sz="2200" dirty="0"/>
              <a:t>. New York: Wiley. </a:t>
            </a:r>
            <a:endParaRPr lang="en-US" sz="2200" dirty="0" smtClean="0"/>
          </a:p>
          <a:p>
            <a:pPr marL="473075" indent="-473075"/>
            <a:r>
              <a:rPr lang="en-US" sz="2200" dirty="0" smtClean="0"/>
              <a:t>Grady, C. L, </a:t>
            </a:r>
            <a:r>
              <a:rPr lang="en-US" sz="2200" dirty="0" err="1" smtClean="0"/>
              <a:t>Hongwanishkul</a:t>
            </a:r>
            <a:r>
              <a:rPr lang="en-US" sz="2200" dirty="0" smtClean="0"/>
              <a:t>, D., </a:t>
            </a:r>
            <a:r>
              <a:rPr lang="en-US" sz="2200" dirty="0" err="1" smtClean="0"/>
              <a:t>Keightley</a:t>
            </a:r>
            <a:r>
              <a:rPr lang="en-US" sz="2200" dirty="0" smtClean="0"/>
              <a:t>, M., Lee, W., &amp; Hasher, L. (2007). The effect of age on memory for emotional faces. </a:t>
            </a:r>
            <a:r>
              <a:rPr lang="en-US" sz="2200" i="1" dirty="0" smtClean="0"/>
              <a:t> Neuropsychology, 21,</a:t>
            </a:r>
            <a:r>
              <a:rPr lang="en-US" sz="2200" dirty="0" smtClean="0"/>
              <a:t> 371-380.</a:t>
            </a:r>
          </a:p>
          <a:p>
            <a:pPr marL="473075" indent="-473075"/>
            <a:r>
              <a:rPr lang="en-US" sz="2200" dirty="0" err="1"/>
              <a:t>Herdener</a:t>
            </a:r>
            <a:r>
              <a:rPr lang="en-US" sz="2200" dirty="0"/>
              <a:t>, N., Lien, M.-C., </a:t>
            </a:r>
            <a:r>
              <a:rPr lang="en-US" sz="2200" dirty="0" smtClean="0"/>
              <a:t>Burros</a:t>
            </a:r>
            <a:r>
              <a:rPr lang="en-US" sz="2200" dirty="0"/>
              <a:t>, A., </a:t>
            </a:r>
            <a:r>
              <a:rPr lang="en-US" sz="2200" dirty="0" err="1"/>
              <a:t>Ruthruff</a:t>
            </a:r>
            <a:r>
              <a:rPr lang="en-US" sz="2200" dirty="0"/>
              <a:t>, E., &amp; Allen, P. A. (under review). Show me the emotion: The effect of emotional valence on memory for face </a:t>
            </a:r>
            <a:r>
              <a:rPr lang="en-US" sz="2200" dirty="0" smtClean="0"/>
              <a:t>identity</a:t>
            </a:r>
            <a:r>
              <a:rPr lang="en-US" sz="2200" i="1" dirty="0" smtClean="0"/>
              <a:t>.  Memory &amp; Cognition. </a:t>
            </a:r>
          </a:p>
        </p:txBody>
      </p:sp>
      <p:pic>
        <p:nvPicPr>
          <p:cNvPr id="47" name="Picture 253" descr="pc_wm_v_2c"/>
          <p:cNvPicPr>
            <a:picLocks noChangeAspect="1" noChangeArrowheads="1"/>
          </p:cNvPicPr>
          <p:nvPr/>
        </p:nvPicPr>
        <p:blipFill>
          <a:blip r:embed="rId5" cstate="print"/>
          <a:srcRect/>
          <a:stretch>
            <a:fillRect/>
          </a:stretch>
        </p:blipFill>
        <p:spPr bwMode="auto">
          <a:xfrm>
            <a:off x="41669572" y="1285169"/>
            <a:ext cx="1972094" cy="2074933"/>
          </a:xfrm>
          <a:prstGeom prst="rect">
            <a:avLst/>
          </a:prstGeom>
          <a:noFill/>
        </p:spPr>
      </p:pic>
      <p:grpSp>
        <p:nvGrpSpPr>
          <p:cNvPr id="458" name="Group 457"/>
          <p:cNvGrpSpPr/>
          <p:nvPr/>
        </p:nvGrpSpPr>
        <p:grpSpPr>
          <a:xfrm>
            <a:off x="16414017" y="25577529"/>
            <a:ext cx="11888436" cy="5071435"/>
            <a:chOff x="16668017" y="25806129"/>
            <a:chExt cx="11888436" cy="5071435"/>
          </a:xfrm>
        </p:grpSpPr>
        <p:pic>
          <p:nvPicPr>
            <p:cNvPr id="455" name="Picture 454"/>
            <p:cNvPicPr>
              <a:picLocks noChangeAspect="1"/>
            </p:cNvPicPr>
            <p:nvPr/>
          </p:nvPicPr>
          <p:blipFill>
            <a:blip r:embed="rId10"/>
            <a:stretch>
              <a:fillRect/>
            </a:stretch>
          </p:blipFill>
          <p:spPr>
            <a:xfrm>
              <a:off x="16668017" y="26556809"/>
              <a:ext cx="9329593" cy="4320755"/>
            </a:xfrm>
            <a:prstGeom prst="rect">
              <a:avLst/>
            </a:prstGeom>
          </p:spPr>
        </p:pic>
        <p:sp>
          <p:nvSpPr>
            <p:cNvPr id="42" name="TextBox 41"/>
            <p:cNvSpPr txBox="1"/>
            <p:nvPr/>
          </p:nvSpPr>
          <p:spPr>
            <a:xfrm>
              <a:off x="25826034" y="28662736"/>
              <a:ext cx="1726755" cy="1384995"/>
            </a:xfrm>
            <a:prstGeom prst="rect">
              <a:avLst/>
            </a:prstGeom>
            <a:solidFill>
              <a:schemeClr val="bg1"/>
            </a:solidFill>
          </p:spPr>
          <p:txBody>
            <a:bodyPr wrap="none" rtlCol="0">
              <a:spAutoFit/>
            </a:bodyPr>
            <a:lstStyle/>
            <a:p>
              <a:pPr algn="ctr"/>
              <a:r>
                <a:rPr lang="en-US" sz="2800" i="1" dirty="0" smtClean="0"/>
                <a:t>*p</a:t>
              </a:r>
              <a:r>
                <a:rPr lang="en-US" sz="2800" dirty="0" smtClean="0"/>
                <a:t>&lt;.05</a:t>
              </a:r>
            </a:p>
            <a:p>
              <a:pPr algn="ctr"/>
              <a:r>
                <a:rPr lang="en-US" sz="2800" i="1" dirty="0" smtClean="0"/>
                <a:t>**p</a:t>
              </a:r>
              <a:r>
                <a:rPr lang="en-US" sz="2800" dirty="0"/>
                <a:t>&lt;.</a:t>
              </a:r>
              <a:r>
                <a:rPr lang="en-US" sz="2800" dirty="0" smtClean="0"/>
                <a:t>01</a:t>
              </a:r>
            </a:p>
            <a:p>
              <a:pPr algn="ctr"/>
              <a:r>
                <a:rPr lang="en-US" sz="2800" i="1" dirty="0" smtClean="0"/>
                <a:t>***p</a:t>
              </a:r>
              <a:r>
                <a:rPr lang="en-US" sz="2800" dirty="0"/>
                <a:t>&lt;.001</a:t>
              </a:r>
              <a:endParaRPr lang="en-US" sz="2800" dirty="0" smtClean="0"/>
            </a:p>
          </p:txBody>
        </p:sp>
        <p:sp>
          <p:nvSpPr>
            <p:cNvPr id="16" name="Right Bracket 15"/>
            <p:cNvSpPr/>
            <p:nvPr/>
          </p:nvSpPr>
          <p:spPr>
            <a:xfrm rot="16200000">
              <a:off x="19957324" y="25459200"/>
              <a:ext cx="287810" cy="1436766"/>
            </a:xfrm>
            <a:prstGeom prst="rightBracket">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8981079" y="26565166"/>
              <a:ext cx="914033" cy="584775"/>
            </a:xfrm>
            <a:prstGeom prst="rect">
              <a:avLst/>
            </a:prstGeom>
            <a:noFill/>
          </p:spPr>
          <p:txBody>
            <a:bodyPr wrap="none" rtlCol="0">
              <a:spAutoFit/>
            </a:bodyPr>
            <a:lstStyle/>
            <a:p>
              <a:r>
                <a:rPr lang="en-US" sz="3200" dirty="0" smtClean="0"/>
                <a:t>1.38</a:t>
              </a:r>
              <a:endParaRPr lang="en-US" sz="3200" dirty="0"/>
            </a:p>
          </p:txBody>
        </p:sp>
        <p:sp>
          <p:nvSpPr>
            <p:cNvPr id="51" name="TextBox 50"/>
            <p:cNvSpPr txBox="1"/>
            <p:nvPr/>
          </p:nvSpPr>
          <p:spPr>
            <a:xfrm>
              <a:off x="22844161" y="27381149"/>
              <a:ext cx="914033" cy="584775"/>
            </a:xfrm>
            <a:prstGeom prst="rect">
              <a:avLst/>
            </a:prstGeom>
            <a:noFill/>
          </p:spPr>
          <p:txBody>
            <a:bodyPr wrap="none" rtlCol="0">
              <a:spAutoFit/>
            </a:bodyPr>
            <a:lstStyle/>
            <a:p>
              <a:r>
                <a:rPr lang="en-US" sz="3200" dirty="0" smtClean="0"/>
                <a:t>0.93</a:t>
              </a:r>
              <a:endParaRPr lang="en-US" sz="3200" dirty="0"/>
            </a:p>
          </p:txBody>
        </p:sp>
        <p:sp>
          <p:nvSpPr>
            <p:cNvPr id="37" name="TextBox 36"/>
            <p:cNvSpPr txBox="1"/>
            <p:nvPr/>
          </p:nvSpPr>
          <p:spPr>
            <a:xfrm>
              <a:off x="20185207" y="27485662"/>
              <a:ext cx="914033" cy="584775"/>
            </a:xfrm>
            <a:prstGeom prst="rect">
              <a:avLst/>
            </a:prstGeom>
            <a:noFill/>
          </p:spPr>
          <p:txBody>
            <a:bodyPr wrap="none" rtlCol="0">
              <a:spAutoFit/>
            </a:bodyPr>
            <a:lstStyle/>
            <a:p>
              <a:r>
                <a:rPr lang="en-US" sz="3200" dirty="0" smtClean="0"/>
                <a:t>0.91</a:t>
              </a:r>
              <a:endParaRPr lang="en-US" sz="3200" dirty="0"/>
            </a:p>
          </p:txBody>
        </p:sp>
        <p:sp>
          <p:nvSpPr>
            <p:cNvPr id="52" name="TextBox 51"/>
            <p:cNvSpPr txBox="1"/>
            <p:nvPr/>
          </p:nvSpPr>
          <p:spPr>
            <a:xfrm>
              <a:off x="24085358" y="27712952"/>
              <a:ext cx="914033" cy="584775"/>
            </a:xfrm>
            <a:prstGeom prst="rect">
              <a:avLst/>
            </a:prstGeom>
            <a:noFill/>
          </p:spPr>
          <p:txBody>
            <a:bodyPr wrap="none" rtlCol="0">
              <a:spAutoFit/>
            </a:bodyPr>
            <a:lstStyle/>
            <a:p>
              <a:r>
                <a:rPr lang="en-US" sz="3200" dirty="0" smtClean="0"/>
                <a:t>0.78</a:t>
              </a:r>
              <a:endParaRPr lang="en-US" sz="3200" dirty="0"/>
            </a:p>
          </p:txBody>
        </p:sp>
        <p:sp>
          <p:nvSpPr>
            <p:cNvPr id="39" name="TextBox 38"/>
            <p:cNvSpPr txBox="1"/>
            <p:nvPr/>
          </p:nvSpPr>
          <p:spPr>
            <a:xfrm>
              <a:off x="19740567" y="25811373"/>
              <a:ext cx="800219" cy="584775"/>
            </a:xfrm>
            <a:prstGeom prst="rect">
              <a:avLst/>
            </a:prstGeom>
            <a:solidFill>
              <a:schemeClr val="bg1"/>
            </a:solidFill>
          </p:spPr>
          <p:txBody>
            <a:bodyPr wrap="none" rtlCol="0">
              <a:spAutoFit/>
            </a:bodyPr>
            <a:lstStyle/>
            <a:p>
              <a:r>
                <a:rPr lang="en-US" sz="3200" i="1" dirty="0" smtClean="0"/>
                <a:t>***</a:t>
              </a:r>
              <a:endParaRPr lang="en-US" sz="3200" dirty="0"/>
            </a:p>
          </p:txBody>
        </p:sp>
        <p:pic>
          <p:nvPicPr>
            <p:cNvPr id="454" name="Picture 453"/>
            <p:cNvPicPr>
              <a:picLocks noChangeAspect="1"/>
            </p:cNvPicPr>
            <p:nvPr/>
          </p:nvPicPr>
          <p:blipFill>
            <a:blip r:embed="rId11"/>
            <a:stretch>
              <a:fillRect/>
            </a:stretch>
          </p:blipFill>
          <p:spPr>
            <a:xfrm>
              <a:off x="26557995" y="26685206"/>
              <a:ext cx="1265030" cy="876190"/>
            </a:xfrm>
            <a:prstGeom prst="rect">
              <a:avLst/>
            </a:prstGeom>
          </p:spPr>
        </p:pic>
        <p:sp>
          <p:nvSpPr>
            <p:cNvPr id="58" name="TextBox 57"/>
            <p:cNvSpPr txBox="1"/>
            <p:nvPr/>
          </p:nvSpPr>
          <p:spPr>
            <a:xfrm>
              <a:off x="25688424" y="25806129"/>
              <a:ext cx="2868029" cy="954107"/>
            </a:xfrm>
            <a:prstGeom prst="rect">
              <a:avLst/>
            </a:prstGeom>
            <a:solidFill>
              <a:schemeClr val="bg1"/>
            </a:solidFill>
          </p:spPr>
          <p:txBody>
            <a:bodyPr wrap="none" rtlCol="0">
              <a:spAutoFit/>
            </a:bodyPr>
            <a:lstStyle/>
            <a:p>
              <a:pPr algn="ctr"/>
              <a:r>
                <a:rPr lang="en-US" sz="2800" dirty="0" smtClean="0"/>
                <a:t>Previously Studied</a:t>
              </a:r>
            </a:p>
            <a:p>
              <a:pPr algn="ctr"/>
              <a:r>
                <a:rPr lang="en-US" sz="2800" dirty="0" smtClean="0"/>
                <a:t>Face Emotion</a:t>
              </a:r>
              <a:endParaRPr lang="en-US" sz="2800" dirty="0"/>
            </a:p>
          </p:txBody>
        </p:sp>
        <p:sp>
          <p:nvSpPr>
            <p:cNvPr id="59" name="Right Bracket 58"/>
            <p:cNvSpPr/>
            <p:nvPr/>
          </p:nvSpPr>
          <p:spPr>
            <a:xfrm rot="16200000">
              <a:off x="21274977" y="24763847"/>
              <a:ext cx="216474" cy="3492735"/>
            </a:xfrm>
            <a:prstGeom prst="rightBracket">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21277881" y="26196854"/>
              <a:ext cx="595035" cy="584775"/>
            </a:xfrm>
            <a:prstGeom prst="rect">
              <a:avLst/>
            </a:prstGeom>
            <a:solidFill>
              <a:schemeClr val="bg1"/>
            </a:solidFill>
          </p:spPr>
          <p:txBody>
            <a:bodyPr wrap="none" rtlCol="0">
              <a:spAutoFit/>
            </a:bodyPr>
            <a:lstStyle/>
            <a:p>
              <a:r>
                <a:rPr lang="en-US" sz="3200" i="1" dirty="0" smtClean="0"/>
                <a:t>**</a:t>
              </a:r>
              <a:endParaRPr lang="en-US" sz="3200" dirty="0"/>
            </a:p>
          </p:txBody>
        </p:sp>
        <p:sp>
          <p:nvSpPr>
            <p:cNvPr id="61" name="Right Bracket 60"/>
            <p:cNvSpPr/>
            <p:nvPr/>
          </p:nvSpPr>
          <p:spPr>
            <a:xfrm rot="16200000">
              <a:off x="22460249" y="25092536"/>
              <a:ext cx="233084" cy="3868425"/>
            </a:xfrm>
            <a:prstGeom prst="rightBracket">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TextBox 63"/>
            <p:cNvSpPr txBox="1"/>
            <p:nvPr/>
          </p:nvSpPr>
          <p:spPr>
            <a:xfrm>
              <a:off x="22208174" y="26621487"/>
              <a:ext cx="389850" cy="584775"/>
            </a:xfrm>
            <a:prstGeom prst="rect">
              <a:avLst/>
            </a:prstGeom>
            <a:solidFill>
              <a:schemeClr val="bg1"/>
            </a:solidFill>
          </p:spPr>
          <p:txBody>
            <a:bodyPr wrap="none" rtlCol="0">
              <a:spAutoFit/>
            </a:bodyPr>
            <a:lstStyle/>
            <a:p>
              <a:r>
                <a:rPr lang="en-US" sz="3200" i="1" dirty="0" smtClean="0"/>
                <a:t>*</a:t>
              </a:r>
              <a:endParaRPr lang="en-US" sz="3200" dirty="0"/>
            </a:p>
          </p:txBody>
        </p:sp>
      </p:grpSp>
      <p:sp>
        <p:nvSpPr>
          <p:cNvPr id="66" name="TextBox 65"/>
          <p:cNvSpPr txBox="1"/>
          <p:nvPr/>
        </p:nvSpPr>
        <p:spPr>
          <a:xfrm>
            <a:off x="33606371" y="17247876"/>
            <a:ext cx="914033" cy="584775"/>
          </a:xfrm>
          <a:prstGeom prst="rect">
            <a:avLst/>
          </a:prstGeom>
          <a:noFill/>
        </p:spPr>
        <p:txBody>
          <a:bodyPr wrap="none" rtlCol="0">
            <a:spAutoFit/>
          </a:bodyPr>
          <a:lstStyle/>
          <a:p>
            <a:r>
              <a:rPr lang="en-US" sz="3200" dirty="0" smtClean="0"/>
              <a:t>0.63</a:t>
            </a:r>
            <a:endParaRPr lang="en-US" sz="3200" dirty="0"/>
          </a:p>
        </p:txBody>
      </p:sp>
      <p:pic>
        <p:nvPicPr>
          <p:cNvPr id="68" name="Picture 67"/>
          <p:cNvPicPr>
            <a:picLocks noChangeAspect="1"/>
          </p:cNvPicPr>
          <p:nvPr/>
        </p:nvPicPr>
        <p:blipFill>
          <a:blip r:embed="rId11"/>
          <a:stretch>
            <a:fillRect/>
          </a:stretch>
        </p:blipFill>
        <p:spPr>
          <a:xfrm>
            <a:off x="41055546" y="17291028"/>
            <a:ext cx="1265030" cy="876190"/>
          </a:xfrm>
          <a:prstGeom prst="rect">
            <a:avLst/>
          </a:prstGeom>
        </p:spPr>
      </p:pic>
      <p:sp>
        <p:nvSpPr>
          <p:cNvPr id="69" name="TextBox 68"/>
          <p:cNvSpPr txBox="1"/>
          <p:nvPr/>
        </p:nvSpPr>
        <p:spPr>
          <a:xfrm>
            <a:off x="40185975" y="16411951"/>
            <a:ext cx="2868029" cy="954107"/>
          </a:xfrm>
          <a:prstGeom prst="rect">
            <a:avLst/>
          </a:prstGeom>
          <a:solidFill>
            <a:schemeClr val="bg1"/>
          </a:solidFill>
        </p:spPr>
        <p:txBody>
          <a:bodyPr wrap="none" rtlCol="0">
            <a:spAutoFit/>
          </a:bodyPr>
          <a:lstStyle/>
          <a:p>
            <a:pPr algn="ctr"/>
            <a:r>
              <a:rPr lang="en-US" sz="2800" dirty="0" smtClean="0"/>
              <a:t>Previously Studied</a:t>
            </a:r>
          </a:p>
          <a:p>
            <a:pPr algn="ctr"/>
            <a:r>
              <a:rPr lang="en-US" sz="2800" dirty="0" smtClean="0"/>
              <a:t>Face Emotion</a:t>
            </a:r>
            <a:endParaRPr lang="en-US" sz="2800" dirty="0"/>
          </a:p>
        </p:txBody>
      </p:sp>
      <p:sp>
        <p:nvSpPr>
          <p:cNvPr id="71" name="TextBox 70"/>
          <p:cNvSpPr txBox="1"/>
          <p:nvPr/>
        </p:nvSpPr>
        <p:spPr>
          <a:xfrm>
            <a:off x="34747099" y="16943076"/>
            <a:ext cx="914033" cy="584775"/>
          </a:xfrm>
          <a:prstGeom prst="rect">
            <a:avLst/>
          </a:prstGeom>
          <a:noFill/>
        </p:spPr>
        <p:txBody>
          <a:bodyPr wrap="none" rtlCol="0">
            <a:spAutoFit/>
          </a:bodyPr>
          <a:lstStyle/>
          <a:p>
            <a:r>
              <a:rPr lang="en-US" sz="3200" dirty="0" smtClean="0"/>
              <a:t>0.81</a:t>
            </a:r>
            <a:endParaRPr lang="en-US" sz="3200" dirty="0"/>
          </a:p>
        </p:txBody>
      </p:sp>
      <p:sp>
        <p:nvSpPr>
          <p:cNvPr id="72" name="TextBox 71"/>
          <p:cNvSpPr txBox="1"/>
          <p:nvPr/>
        </p:nvSpPr>
        <p:spPr>
          <a:xfrm>
            <a:off x="37390534" y="17537210"/>
            <a:ext cx="914033" cy="584775"/>
          </a:xfrm>
          <a:prstGeom prst="rect">
            <a:avLst/>
          </a:prstGeom>
          <a:noFill/>
        </p:spPr>
        <p:txBody>
          <a:bodyPr wrap="none" rtlCol="0">
            <a:spAutoFit/>
          </a:bodyPr>
          <a:lstStyle/>
          <a:p>
            <a:r>
              <a:rPr lang="en-US" sz="3200" dirty="0" smtClean="0"/>
              <a:t>0.54</a:t>
            </a:r>
            <a:endParaRPr lang="en-US" sz="3200" dirty="0"/>
          </a:p>
        </p:txBody>
      </p:sp>
      <p:sp>
        <p:nvSpPr>
          <p:cNvPr id="73" name="TextBox 72"/>
          <p:cNvSpPr txBox="1"/>
          <p:nvPr/>
        </p:nvSpPr>
        <p:spPr>
          <a:xfrm>
            <a:off x="38531218" y="17344892"/>
            <a:ext cx="914033" cy="584775"/>
          </a:xfrm>
          <a:prstGeom prst="rect">
            <a:avLst/>
          </a:prstGeom>
          <a:noFill/>
        </p:spPr>
        <p:txBody>
          <a:bodyPr wrap="none" rtlCol="0">
            <a:spAutoFit/>
          </a:bodyPr>
          <a:lstStyle/>
          <a:p>
            <a:r>
              <a:rPr lang="en-US" sz="3200" dirty="0" smtClean="0"/>
              <a:t>0.61</a:t>
            </a:r>
            <a:endParaRPr lang="en-US" sz="3200"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Fals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9dcf1d0d-1faa-40bf-8d43-460f371a8683"/>
  <p:tag name="TPFULLVERSION" val="4.5.1.2243"/>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5075</TotalTime>
  <Words>1215</Words>
  <Application>Microsoft Office PowerPoint</Application>
  <PresentationFormat>Custom</PresentationFormat>
  <Paragraphs>112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Mei-Ching Lien</dc:creator>
  <cp:lastModifiedBy>Jennifer</cp:lastModifiedBy>
  <cp:revision>258</cp:revision>
  <cp:lastPrinted>2014-05-08T19:49:33Z</cp:lastPrinted>
  <dcterms:created xsi:type="dcterms:W3CDTF">2011-10-26T02:07:34Z</dcterms:created>
  <dcterms:modified xsi:type="dcterms:W3CDTF">2014-05-29T04:39:05Z</dcterms:modified>
</cp:coreProperties>
</file>

<file path=userCustomization/customUI.xml><?xml version="1.0" encoding="utf-8"?>
<mso:customUI xmlns:mso="http://schemas.microsoft.com/office/2006/01/customui">
  <mso:ribbon>
    <mso:qat>
      <mso:documentControls>
        <mso:control idQ="mso:SlideBackgroundFormatDialog" visible="true"/>
        <mso:control idQ="mso:ObjectFormatDialog" visible="true"/>
      </mso:documentControls>
    </mso:qat>
  </mso:ribbon>
</mso:customUI>
</file>