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263" y="-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218AC-29D7-4A21-812B-DA01B3ECDE1C}" type="datetimeFigureOut">
              <a:rPr lang="en-US" smtClean="0"/>
              <a:t>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7AA4B-8CF8-4A4C-B8F0-B88890C509C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04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14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24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34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44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75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85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96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06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16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26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63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93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031EA-367C-40F2-BBB8-2E2E00D406B1}" type="datetimeFigureOut">
              <a:rPr lang="en-US" smtClean="0"/>
              <a:t>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031EA-367C-40F2-BBB8-2E2E00D406B1}" type="datetimeFigureOut">
              <a:rPr lang="en-US" smtClean="0"/>
              <a:t>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031EA-367C-40F2-BBB8-2E2E00D406B1}" type="datetimeFigureOut">
              <a:rPr lang="en-US" smtClean="0"/>
              <a:t>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058280C4-B3AD-40EA-8A4D-8D7FA1B31CBC}" type="datetime1">
              <a:rPr lang="en-US"/>
              <a:pPr>
                <a:defRPr/>
              </a:pPr>
              <a:t>2/5/2009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A4757A-FE6B-4283-80A3-D9BF5A50EC0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031EA-367C-40F2-BBB8-2E2E00D406B1}" type="datetimeFigureOut">
              <a:rPr lang="en-US" smtClean="0"/>
              <a:t>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031EA-367C-40F2-BBB8-2E2E00D406B1}" type="datetimeFigureOut">
              <a:rPr lang="en-US" smtClean="0"/>
              <a:t>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2031EA-367C-40F2-BBB8-2E2E00D406B1}" type="datetimeFigureOut">
              <a:rPr lang="en-US" smtClean="0"/>
              <a:t>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031EA-367C-40F2-BBB8-2E2E00D406B1}" type="datetimeFigureOut">
              <a:rPr lang="en-US" smtClean="0"/>
              <a:t>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031EA-367C-40F2-BBB8-2E2E00D406B1}" type="datetimeFigureOut">
              <a:rPr lang="en-US" smtClean="0"/>
              <a:t>2/5/2009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031EA-367C-40F2-BBB8-2E2E00D406B1}" type="datetimeFigureOut">
              <a:rPr lang="en-US" smtClean="0"/>
              <a:t>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031EA-367C-40F2-BBB8-2E2E00D406B1}" type="datetimeFigureOut">
              <a:rPr lang="en-US" smtClean="0"/>
              <a:t>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031EA-367C-40F2-BBB8-2E2E00D406B1}" type="datetimeFigureOut">
              <a:rPr lang="en-US" smtClean="0"/>
              <a:t>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5A984-2304-4A1D-8E57-442D19E5E9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031EA-367C-40F2-BBB8-2E2E00D406B1}" type="datetimeFigureOut">
              <a:rPr lang="en-US" smtClean="0"/>
              <a:t>2/5/2009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5A984-2304-4A1D-8E57-442D19E5E9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noChangeArrowheads="1"/>
          </p:cNvPicPr>
          <p:nvPr/>
        </p:nvPicPr>
        <p:blipFill>
          <a:blip r:embed="rId2"/>
          <a:srcRect/>
          <a:stretch>
            <a:fillRect/>
          </a:stretch>
        </p:blipFill>
        <p:spPr bwMode="auto">
          <a:xfrm>
            <a:off x="0" y="685800"/>
            <a:ext cx="9144000" cy="456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604838" y="274638"/>
            <a:ext cx="8229600" cy="1143000"/>
          </a:xfrm>
        </p:spPr>
        <p:txBody>
          <a:bodyPr/>
          <a:lstStyle/>
          <a:p>
            <a:pPr>
              <a:defRPr/>
            </a:pPr>
            <a:r>
              <a:rPr lang="en-US" dirty="0">
                <a:solidFill>
                  <a:schemeClr val="tx1">
                    <a:lumMod val="50000"/>
                  </a:schemeClr>
                </a:solidFill>
                <a:latin typeface="Times New Roman" pitchFamily="18" charset="0"/>
                <a:cs typeface="+mj-cs"/>
              </a:rPr>
              <a:t>Manufacturing Powerhouse</a:t>
            </a:r>
          </a:p>
        </p:txBody>
      </p:sp>
      <p:pic>
        <p:nvPicPr>
          <p:cNvPr id="87043" name="Picture 5" descr="_EastPortlandwaterfront1898"/>
          <p:cNvPicPr>
            <a:picLocks noGrp="1" noChangeAspect="1" noChangeArrowheads="1"/>
          </p:cNvPicPr>
          <p:nvPr>
            <p:ph idx="1"/>
          </p:nvPr>
        </p:nvPicPr>
        <p:blipFill>
          <a:blip r:embed="rId3"/>
          <a:srcRect/>
          <a:stretch>
            <a:fillRect/>
          </a:stretch>
        </p:blipFill>
        <p:spPr>
          <a:xfrm>
            <a:off x="604838" y="1219200"/>
            <a:ext cx="7932737" cy="47085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533400" y="123825"/>
            <a:ext cx="8229600" cy="1143000"/>
          </a:xfrm>
        </p:spPr>
        <p:txBody>
          <a:bodyPr/>
          <a:lstStyle/>
          <a:p>
            <a:pPr>
              <a:defRPr/>
            </a:pPr>
            <a:r>
              <a:rPr lang="en-US" sz="4000" dirty="0">
                <a:solidFill>
                  <a:schemeClr val="tx1">
                    <a:lumMod val="50000"/>
                  </a:schemeClr>
                </a:solidFill>
                <a:latin typeface="Times New Roman" pitchFamily="18" charset="0"/>
                <a:cs typeface="+mj-cs"/>
              </a:rPr>
              <a:t>Financial Center </a:t>
            </a:r>
          </a:p>
        </p:txBody>
      </p:sp>
      <p:sp>
        <p:nvSpPr>
          <p:cNvPr id="78851" name="Rectangle 3"/>
          <p:cNvSpPr>
            <a:spLocks noGrp="1"/>
          </p:cNvSpPr>
          <p:nvPr>
            <p:ph type="body" sz="half" idx="1"/>
          </p:nvPr>
        </p:nvSpPr>
        <p:spPr>
          <a:xfrm>
            <a:off x="457200" y="1600200"/>
            <a:ext cx="4038600" cy="4114800"/>
          </a:xfrm>
        </p:spPr>
        <p:txBody>
          <a:bodyPr>
            <a:normAutofit lnSpcReduction="10000"/>
          </a:bodyPr>
          <a:lstStyle/>
          <a:p>
            <a:pPr>
              <a:buFont typeface="Arial" charset="0"/>
              <a:buNone/>
              <a:defRPr/>
            </a:pPr>
            <a:r>
              <a:rPr lang="en-US" sz="1800" dirty="0">
                <a:latin typeface="Times New Roman" pitchFamily="18" charset="0"/>
                <a:cs typeface="+mn-cs"/>
              </a:rPr>
              <a:t>      </a:t>
            </a:r>
            <a:r>
              <a:rPr lang="en-US" sz="1800" dirty="0">
                <a:solidFill>
                  <a:schemeClr val="tx1">
                    <a:lumMod val="50000"/>
                  </a:schemeClr>
                </a:solidFill>
                <a:latin typeface="Times New Roman" pitchFamily="18" charset="0"/>
                <a:cs typeface="+mn-cs"/>
              </a:rPr>
              <a:t>Banks across the U.S. voted in 1913 for their preferred city for branch bank of the new Federal Reserve Baking System. 191 banks in Oregon and Washington submitted their first choice.</a:t>
            </a:r>
          </a:p>
          <a:p>
            <a:pPr>
              <a:buFont typeface="Arial" charset="0"/>
              <a:buNone/>
              <a:defRPr/>
            </a:pPr>
            <a:r>
              <a:rPr lang="en-US" sz="1800" dirty="0">
                <a:latin typeface="Times New Roman" pitchFamily="18" charset="0"/>
                <a:cs typeface="+mn-cs"/>
              </a:rPr>
              <a:t>			</a:t>
            </a:r>
          </a:p>
          <a:p>
            <a:pPr>
              <a:buFont typeface="Arial" charset="0"/>
              <a:buNone/>
              <a:defRPr/>
            </a:pPr>
            <a:r>
              <a:rPr lang="en-US" sz="1800" dirty="0">
                <a:latin typeface="Times New Roman" pitchFamily="18" charset="0"/>
                <a:cs typeface="+mn-cs"/>
              </a:rPr>
              <a:t>			</a:t>
            </a:r>
            <a:r>
              <a:rPr lang="en-US" sz="1800" dirty="0">
                <a:solidFill>
                  <a:srgbClr val="FF0000"/>
                </a:solidFill>
                <a:latin typeface="Times New Roman" pitchFamily="18" charset="0"/>
                <a:cs typeface="+mn-cs"/>
              </a:rPr>
              <a:t>75 picked Portland</a:t>
            </a:r>
          </a:p>
          <a:p>
            <a:pPr>
              <a:buFont typeface="Arial" charset="0"/>
              <a:buNone/>
              <a:defRPr/>
            </a:pPr>
            <a:r>
              <a:rPr lang="en-US" sz="1800" dirty="0">
                <a:latin typeface="Times New Roman" pitchFamily="18" charset="0"/>
                <a:cs typeface="+mn-cs"/>
              </a:rPr>
              <a:t>			</a:t>
            </a:r>
            <a:r>
              <a:rPr lang="en-US" sz="1800" dirty="0">
                <a:solidFill>
                  <a:schemeClr val="tx1">
                    <a:lumMod val="50000"/>
                  </a:schemeClr>
                </a:solidFill>
                <a:latin typeface="Times New Roman" pitchFamily="18" charset="0"/>
                <a:cs typeface="+mn-cs"/>
              </a:rPr>
              <a:t>40 picked Seattle</a:t>
            </a:r>
          </a:p>
          <a:p>
            <a:pPr>
              <a:buFont typeface="Arial" charset="0"/>
              <a:buNone/>
              <a:defRPr/>
            </a:pPr>
            <a:r>
              <a:rPr lang="en-US" sz="1800" dirty="0">
                <a:solidFill>
                  <a:schemeClr val="tx1">
                    <a:lumMod val="50000"/>
                  </a:schemeClr>
                </a:solidFill>
                <a:latin typeface="Times New Roman" pitchFamily="18" charset="0"/>
                <a:cs typeface="+mn-cs"/>
              </a:rPr>
              <a:t>			32 picked San Francisco</a:t>
            </a:r>
          </a:p>
          <a:p>
            <a:pPr>
              <a:buFont typeface="Arial" charset="0"/>
              <a:buNone/>
              <a:defRPr/>
            </a:pPr>
            <a:r>
              <a:rPr lang="en-US" sz="1800" dirty="0">
                <a:solidFill>
                  <a:schemeClr val="tx1">
                    <a:lumMod val="50000"/>
                  </a:schemeClr>
                </a:solidFill>
                <a:latin typeface="Times New Roman" pitchFamily="18" charset="0"/>
                <a:cs typeface="+mn-cs"/>
              </a:rPr>
              <a:t>			26 picked Spokane</a:t>
            </a:r>
          </a:p>
          <a:p>
            <a:pPr>
              <a:buFont typeface="Arial" charset="0"/>
              <a:buNone/>
              <a:defRPr/>
            </a:pPr>
            <a:r>
              <a:rPr lang="en-US" sz="1800" dirty="0">
                <a:solidFill>
                  <a:schemeClr val="tx1">
                    <a:lumMod val="50000"/>
                  </a:schemeClr>
                </a:solidFill>
                <a:latin typeface="Times New Roman" pitchFamily="18" charset="0"/>
                <a:cs typeface="+mn-cs"/>
              </a:rPr>
              <a:t>			18 picked other cities</a:t>
            </a:r>
          </a:p>
          <a:p>
            <a:pPr>
              <a:buFont typeface="Arial" charset="0"/>
              <a:buNone/>
              <a:defRPr/>
            </a:pPr>
            <a:r>
              <a:rPr lang="en-US" sz="1800" dirty="0">
                <a:latin typeface="Times New Roman" pitchFamily="18" charset="0"/>
                <a:cs typeface="+mn-cs"/>
              </a:rPr>
              <a:t>	</a:t>
            </a:r>
          </a:p>
          <a:p>
            <a:pPr>
              <a:buFont typeface="Arial" charset="0"/>
              <a:buNone/>
              <a:defRPr/>
            </a:pPr>
            <a:endParaRPr lang="en-US" sz="1800" dirty="0">
              <a:latin typeface="Times New Roman" pitchFamily="18" charset="0"/>
              <a:cs typeface="+mn-cs"/>
            </a:endParaRPr>
          </a:p>
        </p:txBody>
      </p:sp>
      <p:sp>
        <p:nvSpPr>
          <p:cNvPr id="88068" name="Rectangle 16"/>
          <p:cNvSpPr>
            <a:spLocks noGrp="1"/>
          </p:cNvSpPr>
          <p:nvPr>
            <p:ph type="body" sz="half" idx="2"/>
          </p:nvPr>
        </p:nvSpPr>
        <p:spPr>
          <a:xfrm>
            <a:off x="4724400" y="1063625"/>
            <a:ext cx="4038600" cy="4525963"/>
          </a:xfrm>
        </p:spPr>
        <p:txBody>
          <a:bodyPr/>
          <a:lstStyle/>
          <a:p>
            <a:endParaRPr lang="en-US" smtClean="0">
              <a:ea typeface="ＭＳ Ｐゴシック" pitchFamily="28" charset="-128"/>
            </a:endParaRPr>
          </a:p>
        </p:txBody>
      </p:sp>
      <p:pic>
        <p:nvPicPr>
          <p:cNvPr id="88069" name="Picture 15" descr="downtown"/>
          <p:cNvPicPr>
            <a:picLocks noGrp="1" noChangeAspect="1" noChangeArrowheads="1"/>
          </p:cNvPicPr>
          <p:nvPr>
            <p:ph sz="half" idx="4294967295"/>
          </p:nvPr>
        </p:nvPicPr>
        <p:blipFill>
          <a:blip r:embed="rId3"/>
          <a:srcRect/>
          <a:stretch>
            <a:fillRect/>
          </a:stretch>
        </p:blipFill>
        <p:spPr>
          <a:xfrm>
            <a:off x="4724400" y="1266825"/>
            <a:ext cx="3886200" cy="43227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idx="4294967295"/>
          </p:nvPr>
        </p:nvSpPr>
        <p:spPr>
          <a:xfrm>
            <a:off x="0" y="274638"/>
            <a:ext cx="8229600" cy="5851525"/>
          </a:xfrm>
        </p:spPr>
        <p:txBody>
          <a:bodyPr/>
          <a:lstStyle/>
          <a:p>
            <a:pPr algn="ctr">
              <a:buFont typeface="Arial" charset="0"/>
              <a:buNone/>
              <a:defRPr/>
            </a:pPr>
            <a:r>
              <a:rPr lang="en-US" dirty="0">
                <a:solidFill>
                  <a:schemeClr val="tx1">
                    <a:lumMod val="50000"/>
                  </a:schemeClr>
                </a:solidFill>
                <a:latin typeface="Times New Roman" pitchFamily="18" charset="0"/>
                <a:cs typeface="+mn-cs"/>
              </a:rPr>
              <a:t>Oregon Cities in 1920: </a:t>
            </a:r>
          </a:p>
          <a:p>
            <a:pPr algn="ctr">
              <a:buFont typeface="Arial" charset="0"/>
              <a:buNone/>
              <a:defRPr/>
            </a:pPr>
            <a:r>
              <a:rPr lang="en-US" dirty="0">
                <a:solidFill>
                  <a:schemeClr val="tx1">
                    <a:lumMod val="50000"/>
                  </a:schemeClr>
                </a:solidFill>
                <a:latin typeface="Times New Roman" pitchFamily="18" charset="0"/>
                <a:cs typeface="+mn-cs"/>
              </a:rPr>
              <a:t>Rank Size Model and Actual Populations</a:t>
            </a:r>
          </a:p>
        </p:txBody>
      </p:sp>
      <p:sp>
        <p:nvSpPr>
          <p:cNvPr id="8196" name="Rectangle 3"/>
          <p:cNvSpPr>
            <a:spLocks noChangeArrowheads="1"/>
          </p:cNvSpPr>
          <p:nvPr/>
        </p:nvSpPr>
        <p:spPr bwMode="auto">
          <a:xfrm>
            <a:off x="1471613" y="1033463"/>
            <a:ext cx="4457700" cy="0"/>
          </a:xfrm>
          <a:prstGeom prst="rect">
            <a:avLst/>
          </a:prstGeom>
          <a:noFill/>
          <a:ln w="9525">
            <a:noFill/>
            <a:miter lim="800000"/>
            <a:headEnd/>
            <a:tailEnd/>
          </a:ln>
        </p:spPr>
        <p:txBody>
          <a:bodyPr wrap="none">
            <a:spAutoFit/>
          </a:bodyPr>
          <a:lstStyle/>
          <a:p>
            <a:endParaRPr lang="en-US"/>
          </a:p>
        </p:txBody>
      </p:sp>
      <p:graphicFrame>
        <p:nvGraphicFramePr>
          <p:cNvPr id="8194" name="Object 2"/>
          <p:cNvGraphicFramePr>
            <a:graphicFrameLocks noChangeAspect="1"/>
          </p:cNvGraphicFramePr>
          <p:nvPr/>
        </p:nvGraphicFramePr>
        <p:xfrm>
          <a:off x="1471613" y="1335088"/>
          <a:ext cx="6200775" cy="4791075"/>
        </p:xfrm>
        <a:graphic>
          <a:graphicData uri="http://schemas.openxmlformats.org/presentationml/2006/ole">
            <p:oleObj spid="_x0000_s1026" name="Chart" r:id="rId4" imgW="9534525" imgH="5657850" progId="Excel.Sheet.8">
              <p:embed/>
            </p:oleObj>
          </a:graphicData>
        </a:graphic>
      </p:graphicFrame>
      <p:graphicFrame>
        <p:nvGraphicFramePr>
          <p:cNvPr id="152581" name="Group 5"/>
          <p:cNvGraphicFramePr>
            <a:graphicFrameLocks noGrp="1"/>
          </p:cNvGraphicFramePr>
          <p:nvPr/>
        </p:nvGraphicFramePr>
        <p:xfrm>
          <a:off x="1471613" y="1033463"/>
          <a:ext cx="6224587" cy="4224338"/>
        </p:xfrm>
        <a:graphic>
          <a:graphicData uri="http://schemas.openxmlformats.org/drawingml/2006/table">
            <a:tbl>
              <a:tblPr/>
              <a:tblGrid>
                <a:gridCol w="6224587"/>
              </a:tblGrid>
              <a:tr h="4224338">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a typeface="ＭＳ Ｐゴシック" charset="-128"/>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8199" name="Rectangle 11"/>
          <p:cNvSpPr>
            <a:spLocks noChangeArrowheads="1"/>
          </p:cNvSpPr>
          <p:nvPr/>
        </p:nvSpPr>
        <p:spPr bwMode="auto">
          <a:xfrm>
            <a:off x="5672138" y="5165725"/>
            <a:ext cx="741362" cy="274638"/>
          </a:xfrm>
          <a:prstGeom prst="rect">
            <a:avLst/>
          </a:prstGeom>
          <a:noFill/>
          <a:ln w="9525">
            <a:noFill/>
            <a:miter lim="800000"/>
            <a:headEnd/>
            <a:tailEnd/>
          </a:ln>
        </p:spPr>
        <p:txBody>
          <a:bodyPr wrap="none"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0425" algn="r"/>
              </a:tabLst>
            </a:pPr>
            <a:r>
              <a:rPr lang="en-US" sz="1200">
                <a:latin typeface="Calibri" pitchFamily="34" charset="0"/>
                <a:ea typeface="Times New Roman" pitchFamily="18" charset="0"/>
                <a:cs typeface="Shruti" pitchFamily="2"/>
              </a:rPr>
              <a:t>Figure 1</a:t>
            </a:r>
            <a:endParaRPr lang="en-US">
              <a:latin typeface="Calibri" pitchFamily="34" charset="0"/>
              <a:ea typeface="Times New Roman" pitchFamily="18" charset="0"/>
              <a:cs typeface="Shruti" pitchFamily="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Medford"/>
          <p:cNvPicPr>
            <a:picLocks noGrp="1" noChangeAspect="1" noChangeArrowheads="1"/>
          </p:cNvPicPr>
          <p:nvPr>
            <p:ph/>
          </p:nvPr>
        </p:nvPicPr>
        <p:blipFill>
          <a:blip r:embed="rId3"/>
          <a:srcRect/>
          <a:stretch>
            <a:fillRect/>
          </a:stretch>
        </p:blipFill>
        <p:spPr>
          <a:xfrm>
            <a:off x="457200" y="604838"/>
            <a:ext cx="8229600" cy="51911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descr="KlamathFalls"/>
          <p:cNvPicPr>
            <a:picLocks noGrp="1" noChangeAspect="1" noChangeArrowheads="1"/>
          </p:cNvPicPr>
          <p:nvPr>
            <p:ph/>
          </p:nvPr>
        </p:nvPicPr>
        <p:blipFill>
          <a:blip r:embed="rId3"/>
          <a:srcRect/>
          <a:stretch>
            <a:fillRect/>
          </a:stretch>
        </p:blipFill>
        <p:spPr>
          <a:xfrm>
            <a:off x="0" y="0"/>
            <a:ext cx="9144000" cy="65722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descr="GrantsPass"/>
          <p:cNvPicPr>
            <a:picLocks noGrp="1" noChangeAspect="1" noChangeArrowheads="1"/>
          </p:cNvPicPr>
          <p:nvPr>
            <p:ph/>
          </p:nvPr>
        </p:nvPicPr>
        <p:blipFill>
          <a:blip r:embed="rId3"/>
          <a:srcRect/>
          <a:stretch>
            <a:fillRect/>
          </a:stretch>
        </p:blipFill>
        <p:spPr>
          <a:xfrm>
            <a:off x="457200" y="1406525"/>
            <a:ext cx="8229600" cy="35861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p:txBody>
          <a:bodyPr>
            <a:normAutofit fontScale="90000"/>
          </a:bodyPr>
          <a:lstStyle/>
          <a:p>
            <a:pPr>
              <a:defRPr/>
            </a:pPr>
            <a:r>
              <a:rPr lang="en-US" sz="4000" dirty="0">
                <a:solidFill>
                  <a:schemeClr val="tx1">
                    <a:lumMod val="50000"/>
                  </a:schemeClr>
                </a:solidFill>
                <a:latin typeface="Times New Roman" pitchFamily="18" charset="0"/>
                <a:cs typeface="+mj-cs"/>
              </a:rPr>
              <a:t>Oregon</a:t>
            </a:r>
            <a:r>
              <a:rPr lang="en-US" sz="4000" dirty="0">
                <a:solidFill>
                  <a:schemeClr val="tx1">
                    <a:lumMod val="50000"/>
                  </a:schemeClr>
                </a:solidFill>
                <a:cs typeface="+mj-cs"/>
              </a:rPr>
              <a:t>’</a:t>
            </a:r>
            <a:r>
              <a:rPr lang="en-US" sz="4000" dirty="0">
                <a:solidFill>
                  <a:schemeClr val="tx1">
                    <a:lumMod val="50000"/>
                  </a:schemeClr>
                </a:solidFill>
                <a:latin typeface="Times New Roman" pitchFamily="18" charset="0"/>
                <a:cs typeface="+mj-cs"/>
              </a:rPr>
              <a:t>s Largest Cities: 1940 and 1960</a:t>
            </a:r>
            <a:endParaRPr lang="en-US" sz="4000" dirty="0">
              <a:solidFill>
                <a:schemeClr val="tx1">
                  <a:lumMod val="50000"/>
                </a:schemeClr>
              </a:solidFill>
              <a:cs typeface="+mj-cs"/>
            </a:endParaRPr>
          </a:p>
        </p:txBody>
      </p:sp>
      <p:sp>
        <p:nvSpPr>
          <p:cNvPr id="174083" name="Rectangle 3"/>
          <p:cNvSpPr>
            <a:spLocks noGrp="1"/>
          </p:cNvSpPr>
          <p:nvPr>
            <p:ph sz="half" idx="1"/>
          </p:nvPr>
        </p:nvSpPr>
        <p:spPr/>
        <p:txBody>
          <a:bodyPr>
            <a:normAutofit lnSpcReduction="10000"/>
          </a:bodyPr>
          <a:lstStyle/>
          <a:p>
            <a:pPr>
              <a:buFont typeface="Arial" charset="0"/>
              <a:buNone/>
              <a:defRPr/>
            </a:pPr>
            <a:r>
              <a:rPr lang="en-US" dirty="0">
                <a:solidFill>
                  <a:schemeClr val="tx1">
                    <a:lumMod val="50000"/>
                  </a:schemeClr>
                </a:solidFill>
                <a:latin typeface="Times New Roman" pitchFamily="18" charset="0"/>
                <a:cs typeface="+mn-cs"/>
              </a:rPr>
              <a:t>Portland	        305,294</a:t>
            </a:r>
          </a:p>
          <a:p>
            <a:pPr>
              <a:buFont typeface="Arial" charset="0"/>
              <a:buNone/>
              <a:defRPr/>
            </a:pPr>
            <a:r>
              <a:rPr lang="en-US" dirty="0">
                <a:solidFill>
                  <a:schemeClr val="tx1">
                    <a:lumMod val="50000"/>
                  </a:schemeClr>
                </a:solidFill>
                <a:latin typeface="Times New Roman" pitchFamily="18" charset="0"/>
                <a:cs typeface="+mn-cs"/>
              </a:rPr>
              <a:t>Salem			     30,908</a:t>
            </a:r>
          </a:p>
          <a:p>
            <a:pPr>
              <a:buFont typeface="Arial" charset="0"/>
              <a:buNone/>
              <a:defRPr/>
            </a:pPr>
            <a:r>
              <a:rPr lang="en-US" dirty="0">
                <a:solidFill>
                  <a:schemeClr val="tx1">
                    <a:lumMod val="50000"/>
                  </a:schemeClr>
                </a:solidFill>
                <a:latin typeface="Times New Roman" pitchFamily="18" charset="0"/>
                <a:cs typeface="+mn-cs"/>
              </a:rPr>
              <a:t>Eugene              20,838</a:t>
            </a:r>
          </a:p>
          <a:p>
            <a:pPr>
              <a:buFont typeface="Arial" charset="0"/>
              <a:buNone/>
              <a:defRPr/>
            </a:pPr>
            <a:r>
              <a:rPr lang="en-US" dirty="0">
                <a:solidFill>
                  <a:schemeClr val="tx1">
                    <a:lumMod val="50000"/>
                  </a:schemeClr>
                </a:solidFill>
                <a:latin typeface="Times New Roman" pitchFamily="18" charset="0"/>
                <a:cs typeface="+mn-cs"/>
              </a:rPr>
              <a:t>Klamath Falls   16,497</a:t>
            </a:r>
          </a:p>
          <a:p>
            <a:pPr>
              <a:buFont typeface="Arial" charset="0"/>
              <a:buNone/>
              <a:defRPr/>
            </a:pPr>
            <a:r>
              <a:rPr lang="en-US" dirty="0">
                <a:solidFill>
                  <a:schemeClr val="tx1">
                    <a:lumMod val="50000"/>
                  </a:schemeClr>
                </a:solidFill>
                <a:latin typeface="Times New Roman" pitchFamily="18" charset="0"/>
                <a:cs typeface="+mn-cs"/>
              </a:rPr>
              <a:t>Medford		     11,281</a:t>
            </a:r>
          </a:p>
        </p:txBody>
      </p:sp>
      <p:sp>
        <p:nvSpPr>
          <p:cNvPr id="174084" name="Rectangle 4"/>
          <p:cNvSpPr>
            <a:spLocks noGrp="1"/>
          </p:cNvSpPr>
          <p:nvPr>
            <p:ph sz="half" idx="2"/>
          </p:nvPr>
        </p:nvSpPr>
        <p:spPr/>
        <p:txBody>
          <a:bodyPr>
            <a:normAutofit lnSpcReduction="10000"/>
          </a:bodyPr>
          <a:lstStyle/>
          <a:p>
            <a:pPr>
              <a:buFont typeface="Arial" charset="0"/>
              <a:buNone/>
              <a:defRPr/>
            </a:pPr>
            <a:r>
              <a:rPr lang="en-US" dirty="0">
                <a:solidFill>
                  <a:schemeClr val="tx1">
                    <a:lumMod val="50000"/>
                  </a:schemeClr>
                </a:solidFill>
                <a:latin typeface="Times New Roman" pitchFamily="18" charset="0"/>
                <a:cs typeface="+mn-cs"/>
              </a:rPr>
              <a:t>Portland 		728,088</a:t>
            </a:r>
          </a:p>
          <a:p>
            <a:pPr>
              <a:buFont typeface="Arial" charset="0"/>
              <a:buNone/>
              <a:defRPr/>
            </a:pPr>
            <a:r>
              <a:rPr lang="en-US" dirty="0">
                <a:solidFill>
                  <a:schemeClr val="tx1">
                    <a:lumMod val="50000"/>
                  </a:schemeClr>
                </a:solidFill>
                <a:latin typeface="Times New Roman" pitchFamily="18" charset="0"/>
                <a:cs typeface="+mn-cs"/>
              </a:rPr>
              <a:t>Eugene		162,890</a:t>
            </a:r>
          </a:p>
          <a:p>
            <a:pPr>
              <a:buFont typeface="Arial" charset="0"/>
              <a:buNone/>
              <a:defRPr/>
            </a:pPr>
            <a:r>
              <a:rPr lang="en-US" dirty="0">
                <a:solidFill>
                  <a:schemeClr val="tx1">
                    <a:lumMod val="50000"/>
                  </a:schemeClr>
                </a:solidFill>
                <a:latin typeface="Times New Roman" pitchFamily="18" charset="0"/>
                <a:cs typeface="+mn-cs"/>
              </a:rPr>
              <a:t>Salem			 48,142</a:t>
            </a:r>
          </a:p>
          <a:p>
            <a:pPr>
              <a:buFont typeface="Arial" charset="0"/>
              <a:buNone/>
              <a:defRPr/>
            </a:pPr>
            <a:r>
              <a:rPr lang="en-US" dirty="0">
                <a:solidFill>
                  <a:schemeClr val="tx1">
                    <a:lumMod val="50000"/>
                  </a:schemeClr>
                </a:solidFill>
                <a:latin typeface="Times New Roman" pitchFamily="18" charset="0"/>
                <a:cs typeface="+mn-cs"/>
              </a:rPr>
              <a:t>Medford        24.425</a:t>
            </a:r>
          </a:p>
          <a:p>
            <a:pPr>
              <a:buFont typeface="Arial" charset="0"/>
              <a:buNone/>
              <a:defRPr/>
            </a:pPr>
            <a:r>
              <a:rPr lang="en-US" dirty="0">
                <a:solidFill>
                  <a:schemeClr val="tx1">
                    <a:lumMod val="50000"/>
                  </a:schemeClr>
                </a:solidFill>
                <a:latin typeface="Times New Roman" pitchFamily="18" charset="0"/>
                <a:cs typeface="+mn-cs"/>
              </a:rPr>
              <a:t>Corvallis       20,669</a:t>
            </a:r>
          </a:p>
          <a:p>
            <a:pPr>
              <a:buFont typeface="Arial" pitchFamily="34" charset="0"/>
              <a:buChar char="•"/>
              <a:defRPr/>
            </a:pPr>
            <a:endParaRPr lang="en-US" dirty="0">
              <a:solidFill>
                <a:schemeClr val="tx1">
                  <a:lumMod val="50000"/>
                </a:schemeClr>
              </a:solidFill>
              <a:latin typeface="Times New Roman" pitchFamily="18" charset="0"/>
              <a:cs typeface="+mn-cs"/>
            </a:endParaRPr>
          </a:p>
          <a:p>
            <a:pPr>
              <a:buFont typeface="Arial" pitchFamily="34" charset="0"/>
              <a:buChar char="•"/>
              <a:defRPr/>
            </a:pPr>
            <a:r>
              <a:rPr lang="en-US" sz="2000" dirty="0">
                <a:solidFill>
                  <a:schemeClr val="tx1">
                    <a:lumMod val="50000"/>
                  </a:schemeClr>
                </a:solidFill>
                <a:latin typeface="Times New Roman" pitchFamily="18" charset="0"/>
                <a:cs typeface="+mn-cs"/>
              </a:rPr>
              <a:t>Portland and Eugene 1960 are metropolitan area populations</a:t>
            </a:r>
          </a:p>
          <a:p>
            <a:pPr>
              <a:buFont typeface="Arial" pitchFamily="34" charset="0"/>
              <a:buChar char="•"/>
              <a:defRPr/>
            </a:pPr>
            <a:endParaRPr lang="en-US" dirty="0">
              <a:solidFill>
                <a:schemeClr val="tx1">
                  <a:lumMod val="50000"/>
                </a:schemeClr>
              </a:solidFill>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p:cNvSpPr>
          <p:nvPr>
            <p:ph type="title"/>
          </p:nvPr>
        </p:nvSpPr>
        <p:spPr/>
        <p:txBody>
          <a:bodyPr/>
          <a:lstStyle/>
          <a:p>
            <a:r>
              <a:rPr lang="en-US" sz="3200" smtClean="0">
                <a:latin typeface="Times New Roman" pitchFamily="18" charset="0"/>
                <a:ea typeface="ＭＳ Ｐゴシック" pitchFamily="28" charset="-128"/>
              </a:rPr>
              <a:t>The Common Culture of Natural Resources:</a:t>
            </a:r>
            <a:r>
              <a:rPr lang="en-US" sz="4000" smtClean="0">
                <a:latin typeface="Times New Roman" pitchFamily="18" charset="0"/>
                <a:ea typeface="ＭＳ Ｐゴシック" pitchFamily="28" charset="-128"/>
              </a:rPr>
              <a:t> </a:t>
            </a:r>
            <a:r>
              <a:rPr lang="en-US" sz="2800" smtClean="0">
                <a:latin typeface="Times New Roman" pitchFamily="18" charset="0"/>
                <a:ea typeface="ＭＳ Ｐゴシック" pitchFamily="28" charset="-128"/>
              </a:rPr>
              <a:t>Estacada 1949 and Portland 1959</a:t>
            </a:r>
          </a:p>
        </p:txBody>
      </p:sp>
      <p:pic>
        <p:nvPicPr>
          <p:cNvPr id="93187" name="Picture 7" descr="estacada"/>
          <p:cNvPicPr>
            <a:picLocks noGrp="1" noChangeAspect="1" noChangeArrowheads="1"/>
          </p:cNvPicPr>
          <p:nvPr>
            <p:ph sz="half" idx="1"/>
          </p:nvPr>
        </p:nvPicPr>
        <p:blipFill>
          <a:blip r:embed="rId3"/>
          <a:srcRect/>
          <a:stretch>
            <a:fillRect/>
          </a:stretch>
        </p:blipFill>
        <p:spPr>
          <a:xfrm>
            <a:off x="304800" y="1417638"/>
            <a:ext cx="4716463" cy="3802062"/>
          </a:xfrm>
        </p:spPr>
      </p:pic>
      <p:pic>
        <p:nvPicPr>
          <p:cNvPr id="93188" name="Picture 8" descr="paulbunyan"/>
          <p:cNvPicPr>
            <a:picLocks noGrp="1" noChangeAspect="1" noChangeArrowheads="1"/>
          </p:cNvPicPr>
          <p:nvPr>
            <p:ph sz="half" idx="2"/>
          </p:nvPr>
        </p:nvPicPr>
        <p:blipFill>
          <a:blip r:embed="rId4"/>
          <a:srcRect/>
          <a:stretch>
            <a:fillRect/>
          </a:stretch>
        </p:blipFill>
        <p:spPr>
          <a:xfrm>
            <a:off x="5334000" y="2514600"/>
            <a:ext cx="3446463" cy="314801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p:nvPr>
        </p:nvSpPr>
        <p:spPr/>
        <p:txBody>
          <a:bodyPr/>
          <a:lstStyle/>
          <a:p>
            <a:pPr>
              <a:defRPr/>
            </a:pPr>
            <a:r>
              <a:rPr lang="en-US" sz="4000" dirty="0">
                <a:solidFill>
                  <a:schemeClr val="tx1">
                    <a:lumMod val="50000"/>
                  </a:schemeClr>
                </a:solidFill>
                <a:latin typeface="Times New Roman" pitchFamily="18" charset="0"/>
                <a:cs typeface="+mj-cs"/>
              </a:rPr>
              <a:t>The New Economy of Leisure: </a:t>
            </a:r>
            <a:br>
              <a:rPr lang="en-US" sz="4000" dirty="0">
                <a:solidFill>
                  <a:schemeClr val="tx1">
                    <a:lumMod val="50000"/>
                  </a:schemeClr>
                </a:solidFill>
                <a:latin typeface="Times New Roman" pitchFamily="18" charset="0"/>
                <a:cs typeface="+mj-cs"/>
              </a:rPr>
            </a:br>
            <a:r>
              <a:rPr lang="en-US" sz="2800" dirty="0">
                <a:solidFill>
                  <a:schemeClr val="tx1">
                    <a:lumMod val="50000"/>
                  </a:schemeClr>
                </a:solidFill>
                <a:latin typeface="Times New Roman" pitchFamily="18" charset="0"/>
                <a:cs typeface="+mj-cs"/>
              </a:rPr>
              <a:t>The Columbia River Scenic Highway</a:t>
            </a:r>
          </a:p>
        </p:txBody>
      </p:sp>
      <p:pic>
        <p:nvPicPr>
          <p:cNvPr id="94211" name="Picture 5" descr="colriverhighway"/>
          <p:cNvPicPr>
            <a:picLocks noGrp="1" noChangeAspect="1" noChangeArrowheads="1"/>
          </p:cNvPicPr>
          <p:nvPr>
            <p:ph idx="1"/>
          </p:nvPr>
        </p:nvPicPr>
        <p:blipFill>
          <a:blip r:embed="rId3"/>
          <a:srcRect/>
          <a:stretch>
            <a:fillRect/>
          </a:stretch>
        </p:blipFill>
        <p:spPr>
          <a:xfrm>
            <a:off x="1066800" y="1524000"/>
            <a:ext cx="6705600" cy="4267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normAutofit fontScale="90000"/>
          </a:bodyPr>
          <a:lstStyle/>
          <a:p>
            <a:pPr>
              <a:defRPr/>
            </a:pPr>
            <a:r>
              <a:rPr lang="en-US" sz="4000" dirty="0">
                <a:solidFill>
                  <a:schemeClr val="tx1">
                    <a:lumMod val="50000"/>
                  </a:schemeClr>
                </a:solidFill>
                <a:latin typeface="Times New Roman" pitchFamily="18" charset="0"/>
                <a:cs typeface="+mj-cs"/>
              </a:rPr>
              <a:t>Oregon</a:t>
            </a:r>
            <a:r>
              <a:rPr lang="en-US" sz="4000" dirty="0">
                <a:solidFill>
                  <a:schemeClr val="tx1">
                    <a:lumMod val="50000"/>
                  </a:schemeClr>
                </a:solidFill>
                <a:cs typeface="+mj-cs"/>
              </a:rPr>
              <a:t>’</a:t>
            </a:r>
            <a:r>
              <a:rPr lang="en-US" sz="4000" dirty="0">
                <a:solidFill>
                  <a:schemeClr val="tx1">
                    <a:lumMod val="50000"/>
                  </a:schemeClr>
                </a:solidFill>
                <a:latin typeface="Times New Roman" pitchFamily="18" charset="0"/>
                <a:cs typeface="+mj-cs"/>
              </a:rPr>
              <a:t>s Metropolitan Areas, </a:t>
            </a:r>
            <a:br>
              <a:rPr lang="en-US" sz="4000" dirty="0">
                <a:solidFill>
                  <a:schemeClr val="tx1">
                    <a:lumMod val="50000"/>
                  </a:schemeClr>
                </a:solidFill>
                <a:latin typeface="Times New Roman" pitchFamily="18" charset="0"/>
                <a:cs typeface="+mj-cs"/>
              </a:rPr>
            </a:br>
            <a:r>
              <a:rPr lang="en-US" sz="4000" dirty="0">
                <a:solidFill>
                  <a:schemeClr val="tx1">
                    <a:lumMod val="50000"/>
                  </a:schemeClr>
                </a:solidFill>
                <a:latin typeface="Times New Roman" pitchFamily="18" charset="0"/>
                <a:cs typeface="+mj-cs"/>
              </a:rPr>
              <a:t>1980 and 2007</a:t>
            </a:r>
          </a:p>
        </p:txBody>
      </p:sp>
      <p:sp>
        <p:nvSpPr>
          <p:cNvPr id="46083" name="Rectangle 3"/>
          <p:cNvSpPr>
            <a:spLocks noGrp="1"/>
          </p:cNvSpPr>
          <p:nvPr>
            <p:ph type="body" sz="half" idx="1"/>
          </p:nvPr>
        </p:nvSpPr>
        <p:spPr>
          <a:xfrm>
            <a:off x="457200" y="2332038"/>
            <a:ext cx="4038600" cy="3687762"/>
          </a:xfrm>
        </p:spPr>
        <p:txBody>
          <a:bodyPr/>
          <a:lstStyle/>
          <a:p>
            <a:pPr>
              <a:buFont typeface="Arial" charset="0"/>
              <a:buNone/>
              <a:defRPr/>
            </a:pPr>
            <a:r>
              <a:rPr lang="en-US" dirty="0">
                <a:solidFill>
                  <a:schemeClr val="tx1">
                    <a:lumMod val="50000"/>
                  </a:schemeClr>
                </a:solidFill>
                <a:latin typeface="Times New Roman" pitchFamily="18" charset="0"/>
                <a:cs typeface="+mn-cs"/>
              </a:rPr>
              <a:t>Portland	1,050,750</a:t>
            </a:r>
          </a:p>
          <a:p>
            <a:pPr>
              <a:buFont typeface="Arial" charset="0"/>
              <a:buNone/>
              <a:defRPr/>
            </a:pPr>
            <a:r>
              <a:rPr lang="en-US" dirty="0">
                <a:solidFill>
                  <a:schemeClr val="tx1">
                    <a:lumMod val="50000"/>
                  </a:schemeClr>
                </a:solidFill>
                <a:latin typeface="Times New Roman" pitchFamily="18" charset="0"/>
                <a:cs typeface="+mn-cs"/>
              </a:rPr>
              <a:t>Eugene	   275,226</a:t>
            </a:r>
          </a:p>
          <a:p>
            <a:pPr>
              <a:buFont typeface="Arial" charset="0"/>
              <a:buNone/>
              <a:defRPr/>
            </a:pPr>
            <a:r>
              <a:rPr lang="en-US" dirty="0">
                <a:solidFill>
                  <a:schemeClr val="tx1">
                    <a:lumMod val="50000"/>
                  </a:schemeClr>
                </a:solidFill>
                <a:latin typeface="Times New Roman" pitchFamily="18" charset="0"/>
                <a:cs typeface="+mn-cs"/>
              </a:rPr>
              <a:t>Salem		   249,895</a:t>
            </a:r>
          </a:p>
          <a:p>
            <a:pPr>
              <a:buFont typeface="Arial" charset="0"/>
              <a:buNone/>
              <a:defRPr/>
            </a:pPr>
            <a:r>
              <a:rPr lang="en-US" dirty="0">
                <a:solidFill>
                  <a:schemeClr val="tx1">
                    <a:lumMod val="50000"/>
                  </a:schemeClr>
                </a:solidFill>
                <a:latin typeface="Times New Roman" pitchFamily="18" charset="0"/>
                <a:cs typeface="+mn-cs"/>
              </a:rPr>
              <a:t>Medford	   132,456</a:t>
            </a:r>
          </a:p>
        </p:txBody>
      </p:sp>
      <p:sp>
        <p:nvSpPr>
          <p:cNvPr id="46084" name="Rectangle 4"/>
          <p:cNvSpPr>
            <a:spLocks noGrp="1"/>
          </p:cNvSpPr>
          <p:nvPr>
            <p:ph type="body" sz="half" idx="2"/>
          </p:nvPr>
        </p:nvSpPr>
        <p:spPr>
          <a:xfrm>
            <a:off x="4572000" y="2332038"/>
            <a:ext cx="4038600" cy="4525962"/>
          </a:xfrm>
        </p:spPr>
        <p:txBody>
          <a:bodyPr/>
          <a:lstStyle/>
          <a:p>
            <a:pPr>
              <a:buFont typeface="Arial" charset="0"/>
              <a:buNone/>
              <a:defRPr/>
            </a:pPr>
            <a:r>
              <a:rPr lang="en-US" dirty="0">
                <a:solidFill>
                  <a:schemeClr val="tx1">
                    <a:lumMod val="50000"/>
                  </a:schemeClr>
                </a:solidFill>
                <a:latin typeface="Times New Roman" pitchFamily="18" charset="0"/>
                <a:cs typeface="+mn-cs"/>
              </a:rPr>
              <a:t>Portland    1,734,000</a:t>
            </a:r>
          </a:p>
          <a:p>
            <a:pPr>
              <a:buFont typeface="Arial" charset="0"/>
              <a:buNone/>
              <a:defRPr/>
            </a:pPr>
            <a:r>
              <a:rPr lang="en-US" dirty="0">
                <a:solidFill>
                  <a:schemeClr val="tx1">
                    <a:lumMod val="50000"/>
                  </a:schemeClr>
                </a:solidFill>
                <a:latin typeface="Times New Roman" pitchFamily="18" charset="0"/>
                <a:cs typeface="+mn-cs"/>
              </a:rPr>
              <a:t>Salem           378,520</a:t>
            </a:r>
          </a:p>
          <a:p>
            <a:pPr>
              <a:buFont typeface="Arial" charset="0"/>
              <a:buNone/>
              <a:defRPr/>
            </a:pPr>
            <a:r>
              <a:rPr lang="en-US" dirty="0">
                <a:solidFill>
                  <a:schemeClr val="tx1">
                    <a:lumMod val="50000"/>
                  </a:schemeClr>
                </a:solidFill>
                <a:latin typeface="Times New Roman" pitchFamily="18" charset="0"/>
                <a:cs typeface="+mn-cs"/>
              </a:rPr>
              <a:t>Eugene	    343,140</a:t>
            </a:r>
          </a:p>
          <a:p>
            <a:pPr>
              <a:buFont typeface="Arial" charset="0"/>
              <a:buNone/>
              <a:defRPr/>
            </a:pPr>
            <a:r>
              <a:rPr lang="en-US" dirty="0">
                <a:solidFill>
                  <a:schemeClr val="tx1">
                    <a:lumMod val="50000"/>
                  </a:schemeClr>
                </a:solidFill>
                <a:latin typeface="Times New Roman" pitchFamily="18" charset="0"/>
                <a:cs typeface="+mn-cs"/>
              </a:rPr>
              <a:t>Medford       202,310</a:t>
            </a:r>
          </a:p>
          <a:p>
            <a:pPr>
              <a:buFont typeface="Arial" charset="0"/>
              <a:buNone/>
              <a:defRPr/>
            </a:pPr>
            <a:r>
              <a:rPr lang="en-US" dirty="0">
                <a:solidFill>
                  <a:schemeClr val="tx1">
                    <a:lumMod val="50000"/>
                  </a:schemeClr>
                </a:solidFill>
                <a:latin typeface="Times New Roman" pitchFamily="18" charset="0"/>
                <a:cs typeface="+mn-cs"/>
              </a:rPr>
              <a:t>Bend		    160,810</a:t>
            </a:r>
          </a:p>
          <a:p>
            <a:pPr>
              <a:buFont typeface="Arial" charset="0"/>
              <a:buNone/>
              <a:defRPr/>
            </a:pPr>
            <a:r>
              <a:rPr lang="en-US" dirty="0">
                <a:solidFill>
                  <a:schemeClr val="tx1">
                    <a:lumMod val="50000"/>
                  </a:schemeClr>
                </a:solidFill>
                <a:latin typeface="Times New Roman" pitchFamily="18" charset="0"/>
                <a:cs typeface="+mn-cs"/>
              </a:rPr>
              <a:t>Corvallis        78.153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14400" y="1447800"/>
            <a:ext cx="7543800" cy="1905000"/>
          </a:xfrm>
        </p:spPr>
        <p:txBody>
          <a:bodyPr>
            <a:normAutofit fontScale="90000"/>
          </a:bodyPr>
          <a:lstStyle/>
          <a:p>
            <a:pPr>
              <a:defRPr/>
            </a:pPr>
            <a:r>
              <a:rPr lang="en-US" sz="4000" dirty="0" smtClean="0">
                <a:solidFill>
                  <a:schemeClr val="tx1">
                    <a:lumMod val="50000"/>
                  </a:schemeClr>
                </a:solidFill>
                <a:latin typeface="Times New Roman" pitchFamily="18" charset="0"/>
                <a:cs typeface="+mj-cs"/>
              </a:rPr>
              <a:t>From Urban Frontier to Metropolitan Region: Oregon</a:t>
            </a:r>
            <a:r>
              <a:rPr lang="en-US" sz="4000" dirty="0" smtClean="0">
                <a:solidFill>
                  <a:schemeClr val="tx1">
                    <a:lumMod val="50000"/>
                  </a:schemeClr>
                </a:solidFill>
                <a:cs typeface="+mj-cs"/>
              </a:rPr>
              <a:t>’</a:t>
            </a:r>
            <a:r>
              <a:rPr lang="en-US" sz="4000" dirty="0" smtClean="0">
                <a:solidFill>
                  <a:schemeClr val="tx1">
                    <a:lumMod val="50000"/>
                  </a:schemeClr>
                </a:solidFill>
                <a:latin typeface="Times New Roman" pitchFamily="18" charset="0"/>
                <a:cs typeface="+mj-cs"/>
              </a:rPr>
              <a:t>s Cities from 1870 to 20</a:t>
            </a:r>
            <a:r>
              <a:rPr lang="en-US" sz="4000" dirty="0" smtClean="0">
                <a:latin typeface="Times New Roman" pitchFamily="18" charset="0"/>
                <a:cs typeface="+mj-cs"/>
              </a:rPr>
              <a:t>08</a:t>
            </a:r>
          </a:p>
        </p:txBody>
      </p:sp>
      <p:sp>
        <p:nvSpPr>
          <p:cNvPr id="3" name="Subtitle 2"/>
          <p:cNvSpPr>
            <a:spLocks noGrp="1"/>
          </p:cNvSpPr>
          <p:nvPr>
            <p:ph type="subTitle" idx="1"/>
          </p:nvPr>
        </p:nvSpPr>
        <p:spPr>
          <a:xfrm>
            <a:off x="2057400" y="3203575"/>
            <a:ext cx="5029200" cy="1752600"/>
          </a:xfrm>
        </p:spPr>
        <p:txBody>
          <a:bodyPr/>
          <a:lstStyle/>
          <a:p>
            <a:pPr>
              <a:lnSpc>
                <a:spcPct val="80000"/>
              </a:lnSpc>
              <a:buFont typeface="Arial" pitchFamily="34" charset="0"/>
              <a:buNone/>
              <a:defRPr/>
            </a:pPr>
            <a:endParaRPr lang="en-US" sz="2000" dirty="0" smtClean="0">
              <a:solidFill>
                <a:schemeClr val="tx1"/>
              </a:solidFill>
              <a:latin typeface="Times New Roman" pitchFamily="18" charset="0"/>
              <a:cs typeface="+mn-cs"/>
            </a:endParaRPr>
          </a:p>
          <a:p>
            <a:pPr>
              <a:lnSpc>
                <a:spcPct val="80000"/>
              </a:lnSpc>
              <a:buFont typeface="Arial" pitchFamily="34" charset="0"/>
              <a:buNone/>
              <a:defRPr/>
            </a:pPr>
            <a:endParaRPr lang="en-US" sz="2000" dirty="0" smtClean="0">
              <a:solidFill>
                <a:schemeClr val="tx1"/>
              </a:solidFill>
              <a:latin typeface="Times New Roman" pitchFamily="18" charset="0"/>
              <a:cs typeface="+mn-cs"/>
            </a:endParaRPr>
          </a:p>
          <a:p>
            <a:pPr>
              <a:lnSpc>
                <a:spcPct val="80000"/>
              </a:lnSpc>
              <a:buFont typeface="Arial" pitchFamily="34" charset="0"/>
              <a:buNone/>
              <a:defRPr/>
            </a:pPr>
            <a:r>
              <a:rPr lang="en-US" sz="2000" dirty="0" smtClean="0">
                <a:solidFill>
                  <a:schemeClr val="tx1">
                    <a:lumMod val="50000"/>
                  </a:schemeClr>
                </a:solidFill>
                <a:latin typeface="Times New Roman" pitchFamily="18" charset="0"/>
                <a:cs typeface="+mn-cs"/>
              </a:rPr>
              <a:t>Carl Abbott</a:t>
            </a:r>
          </a:p>
          <a:p>
            <a:pPr>
              <a:lnSpc>
                <a:spcPct val="80000"/>
              </a:lnSpc>
              <a:buFont typeface="Arial" pitchFamily="34" charset="0"/>
              <a:buNone/>
              <a:defRPr/>
            </a:pPr>
            <a:r>
              <a:rPr lang="en-US" sz="2000" dirty="0" smtClean="0">
                <a:solidFill>
                  <a:schemeClr val="tx1">
                    <a:lumMod val="50000"/>
                  </a:schemeClr>
                </a:solidFill>
                <a:latin typeface="Times New Roman" pitchFamily="18" charset="0"/>
                <a:cs typeface="+mn-cs"/>
              </a:rPr>
              <a:t>Portland State University</a:t>
            </a:r>
          </a:p>
          <a:p>
            <a:pPr>
              <a:lnSpc>
                <a:spcPct val="80000"/>
              </a:lnSpc>
              <a:buFont typeface="Arial" pitchFamily="34" charset="0"/>
              <a:buNone/>
              <a:defRPr/>
            </a:pPr>
            <a:r>
              <a:rPr lang="en-US" sz="2000" dirty="0" smtClean="0">
                <a:solidFill>
                  <a:schemeClr val="tx1">
                    <a:lumMod val="50000"/>
                  </a:schemeClr>
                </a:solidFill>
                <a:latin typeface="Times New Roman" pitchFamily="18" charset="0"/>
                <a:cs typeface="+mn-cs"/>
              </a:rPr>
              <a:t>abbottc@pdx.edu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title"/>
          </p:nvPr>
        </p:nvSpPr>
        <p:spPr>
          <a:xfrm>
            <a:off x="457200" y="228600"/>
            <a:ext cx="8229600" cy="914400"/>
          </a:xfrm>
        </p:spPr>
        <p:txBody>
          <a:bodyPr/>
          <a:lstStyle/>
          <a:p>
            <a:pPr>
              <a:defRPr/>
            </a:pPr>
            <a:r>
              <a:rPr lang="en-US" dirty="0">
                <a:solidFill>
                  <a:schemeClr val="tx1">
                    <a:lumMod val="50000"/>
                  </a:schemeClr>
                </a:solidFill>
                <a:latin typeface="Times New Roman" pitchFamily="18" charset="0"/>
                <a:cs typeface="+mj-cs"/>
              </a:rPr>
              <a:t>Metropolitan Counties</a:t>
            </a:r>
          </a:p>
        </p:txBody>
      </p:sp>
      <p:pic>
        <p:nvPicPr>
          <p:cNvPr id="96259" name="Picture 3" descr="MetroAreasOR"/>
          <p:cNvPicPr>
            <a:picLocks noGrp="1" noChangeAspect="1" noChangeArrowheads="1"/>
          </p:cNvPicPr>
          <p:nvPr>
            <p:ph idx="1"/>
          </p:nvPr>
        </p:nvPicPr>
        <p:blipFill>
          <a:blip r:embed="rId3"/>
          <a:srcRect/>
          <a:stretch>
            <a:fillRect/>
          </a:stretch>
        </p:blipFill>
        <p:spPr>
          <a:xfrm>
            <a:off x="457200" y="1143000"/>
            <a:ext cx="8229600" cy="4648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pPr>
              <a:defRPr/>
            </a:pPr>
            <a:r>
              <a:rPr lang="en-US" sz="4000" dirty="0">
                <a:solidFill>
                  <a:schemeClr val="tx1">
                    <a:lumMod val="50000"/>
                  </a:schemeClr>
                </a:solidFill>
                <a:latin typeface="Times New Roman" pitchFamily="18" charset="0"/>
                <a:cs typeface="+mj-cs"/>
              </a:rPr>
              <a:t>Oregon catches up in the 20</a:t>
            </a:r>
            <a:r>
              <a:rPr lang="en-US" sz="4000" baseline="30000" dirty="0">
                <a:solidFill>
                  <a:schemeClr val="tx1">
                    <a:lumMod val="50000"/>
                  </a:schemeClr>
                </a:solidFill>
                <a:latin typeface="Times New Roman" pitchFamily="18" charset="0"/>
                <a:cs typeface="+mj-cs"/>
              </a:rPr>
              <a:t>th</a:t>
            </a:r>
            <a:r>
              <a:rPr lang="en-US" sz="4000" dirty="0">
                <a:solidFill>
                  <a:schemeClr val="tx1">
                    <a:lumMod val="50000"/>
                  </a:schemeClr>
                </a:solidFill>
                <a:latin typeface="Times New Roman" pitchFamily="18" charset="0"/>
                <a:cs typeface="+mj-cs"/>
              </a:rPr>
              <a:t> century</a:t>
            </a:r>
          </a:p>
        </p:txBody>
      </p:sp>
      <p:sp>
        <p:nvSpPr>
          <p:cNvPr id="87043" name="Rectangle 3"/>
          <p:cNvSpPr>
            <a:spLocks noGrp="1"/>
          </p:cNvSpPr>
          <p:nvPr>
            <p:ph type="body" idx="1"/>
          </p:nvPr>
        </p:nvSpPr>
        <p:spPr>
          <a:xfrm>
            <a:off x="457200" y="1600200"/>
            <a:ext cx="8229600" cy="4114800"/>
          </a:xfrm>
        </p:spPr>
        <p:txBody>
          <a:bodyPr/>
          <a:lstStyle/>
          <a:p>
            <a:pPr>
              <a:buFont typeface="Arial" pitchFamily="34" charset="0"/>
              <a:buChar char="•"/>
              <a:defRPr/>
            </a:pPr>
            <a:r>
              <a:rPr lang="en-US" dirty="0">
                <a:solidFill>
                  <a:schemeClr val="tx1">
                    <a:lumMod val="50000"/>
                  </a:schemeClr>
                </a:solidFill>
                <a:latin typeface="Times New Roman" pitchFamily="18" charset="0"/>
                <a:cs typeface="+mn-cs"/>
              </a:rPr>
              <a:t>In 1920, Portland was </a:t>
            </a:r>
            <a:r>
              <a:rPr lang="en-US" i="1" dirty="0">
                <a:solidFill>
                  <a:srgbClr val="1F34FD"/>
                </a:solidFill>
                <a:latin typeface="Times New Roman" pitchFamily="18" charset="0"/>
                <a:cs typeface="+mn-cs"/>
              </a:rPr>
              <a:t>twice</a:t>
            </a:r>
            <a:r>
              <a:rPr lang="en-US" dirty="0">
                <a:solidFill>
                  <a:schemeClr val="tx1">
                    <a:lumMod val="50000"/>
                  </a:schemeClr>
                </a:solidFill>
                <a:latin typeface="Times New Roman" pitchFamily="18" charset="0"/>
                <a:cs typeface="+mn-cs"/>
              </a:rPr>
              <a:t> as large as the next </a:t>
            </a:r>
            <a:r>
              <a:rPr lang="en-US" dirty="0">
                <a:solidFill>
                  <a:srgbClr val="1F34FD"/>
                </a:solidFill>
                <a:latin typeface="Times New Roman" pitchFamily="18" charset="0"/>
                <a:cs typeface="+mn-cs"/>
              </a:rPr>
              <a:t>twenty </a:t>
            </a:r>
            <a:r>
              <a:rPr lang="en-US" dirty="0">
                <a:solidFill>
                  <a:schemeClr val="tx1">
                    <a:lumMod val="50000"/>
                  </a:schemeClr>
                </a:solidFill>
                <a:latin typeface="Times New Roman" pitchFamily="18" charset="0"/>
                <a:cs typeface="+mn-cs"/>
              </a:rPr>
              <a:t>cities combined.</a:t>
            </a:r>
          </a:p>
          <a:p>
            <a:pPr>
              <a:buFont typeface="Arial" pitchFamily="34" charset="0"/>
              <a:buChar char="•"/>
              <a:defRPr/>
            </a:pPr>
            <a:r>
              <a:rPr lang="en-US" dirty="0">
                <a:solidFill>
                  <a:schemeClr val="tx1">
                    <a:lumMod val="50000"/>
                  </a:schemeClr>
                </a:solidFill>
                <a:latin typeface="Times New Roman" pitchFamily="18" charset="0"/>
                <a:cs typeface="+mn-cs"/>
              </a:rPr>
              <a:t>In 1960, Portland was twice as large as the next </a:t>
            </a:r>
            <a:r>
              <a:rPr lang="en-US" dirty="0">
                <a:solidFill>
                  <a:srgbClr val="1F34FD"/>
                </a:solidFill>
                <a:latin typeface="Times New Roman" pitchFamily="18" charset="0"/>
                <a:cs typeface="+mn-cs"/>
              </a:rPr>
              <a:t>twelve</a:t>
            </a:r>
            <a:r>
              <a:rPr lang="en-US" dirty="0">
                <a:latin typeface="Times New Roman" pitchFamily="18" charset="0"/>
                <a:cs typeface="+mn-cs"/>
              </a:rPr>
              <a:t> </a:t>
            </a:r>
            <a:r>
              <a:rPr lang="en-US" dirty="0">
                <a:solidFill>
                  <a:schemeClr val="tx1">
                    <a:lumMod val="50000"/>
                  </a:schemeClr>
                </a:solidFill>
                <a:latin typeface="Times New Roman" pitchFamily="18" charset="0"/>
                <a:cs typeface="+mn-cs"/>
              </a:rPr>
              <a:t>cities.</a:t>
            </a:r>
          </a:p>
          <a:p>
            <a:pPr>
              <a:buFont typeface="Arial" pitchFamily="34" charset="0"/>
              <a:buChar char="•"/>
              <a:defRPr/>
            </a:pPr>
            <a:r>
              <a:rPr lang="en-US" dirty="0">
                <a:solidFill>
                  <a:schemeClr val="tx1">
                    <a:lumMod val="50000"/>
                  </a:schemeClr>
                </a:solidFill>
                <a:latin typeface="Times New Roman" pitchFamily="18" charset="0"/>
                <a:cs typeface="+mn-cs"/>
              </a:rPr>
              <a:t>In 2007, the Portland metro area was twice as large as the next</a:t>
            </a:r>
            <a:r>
              <a:rPr lang="en-US" dirty="0">
                <a:solidFill>
                  <a:srgbClr val="1F34FD"/>
                </a:solidFill>
                <a:latin typeface="Times New Roman" pitchFamily="18" charset="0"/>
                <a:cs typeface="+mn-cs"/>
              </a:rPr>
              <a:t> two </a:t>
            </a:r>
            <a:r>
              <a:rPr lang="en-US" dirty="0">
                <a:solidFill>
                  <a:schemeClr val="tx1">
                    <a:lumMod val="50000"/>
                  </a:schemeClr>
                </a:solidFill>
                <a:latin typeface="Times New Roman" pitchFamily="18" charset="0"/>
                <a:cs typeface="+mn-cs"/>
              </a:rPr>
              <a:t>metro areas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nvPr>
        </p:nvSpPr>
        <p:spPr/>
        <p:txBody>
          <a:bodyPr/>
          <a:lstStyle/>
          <a:p>
            <a:pPr>
              <a:defRPr/>
            </a:pPr>
            <a:r>
              <a:rPr lang="en-US" dirty="0">
                <a:solidFill>
                  <a:schemeClr val="tx1">
                    <a:lumMod val="50000"/>
                  </a:schemeClr>
                </a:solidFill>
                <a:latin typeface="Times New Roman" pitchFamily="18" charset="0"/>
                <a:cs typeface="+mj-cs"/>
              </a:rPr>
              <a:t>Portland of the Future: 1920s Style</a:t>
            </a:r>
          </a:p>
        </p:txBody>
      </p:sp>
      <p:pic>
        <p:nvPicPr>
          <p:cNvPr id="98307" name="Picture 6" descr="portland1920s (2)"/>
          <p:cNvPicPr>
            <a:picLocks noGrp="1" noChangeAspect="1" noChangeArrowheads="1"/>
          </p:cNvPicPr>
          <p:nvPr>
            <p:ph sz="half" idx="1"/>
          </p:nvPr>
        </p:nvPicPr>
        <p:blipFill>
          <a:blip r:embed="rId3"/>
          <a:srcRect/>
          <a:stretch>
            <a:fillRect/>
          </a:stretch>
        </p:blipFill>
        <p:spPr>
          <a:xfrm>
            <a:off x="638175" y="1219200"/>
            <a:ext cx="4010025" cy="4525963"/>
          </a:xfrm>
        </p:spPr>
      </p:pic>
      <p:sp>
        <p:nvSpPr>
          <p:cNvPr id="95239" name="Rectangle 7"/>
          <p:cNvSpPr>
            <a:spLocks noGrp="1"/>
          </p:cNvSpPr>
          <p:nvPr>
            <p:ph sz="half" idx="2"/>
          </p:nvPr>
        </p:nvSpPr>
        <p:spPr/>
        <p:txBody>
          <a:bodyPr/>
          <a:lstStyle/>
          <a:p>
            <a:pPr>
              <a:buFont typeface="Arial" pitchFamily="34" charset="0"/>
              <a:buChar char="•"/>
              <a:defRPr/>
            </a:pPr>
            <a:r>
              <a:rPr lang="en-US" sz="2400" dirty="0">
                <a:solidFill>
                  <a:schemeClr val="tx1">
                    <a:lumMod val="50000"/>
                  </a:schemeClr>
                </a:solidFill>
                <a:latin typeface="Times New Roman" pitchFamily="18" charset="0"/>
                <a:cs typeface="+mn-cs"/>
              </a:rPr>
              <a:t>Skyscrapers for finance and professional  services</a:t>
            </a:r>
          </a:p>
          <a:p>
            <a:pPr>
              <a:buFont typeface="Arial" pitchFamily="34" charset="0"/>
              <a:buChar char="•"/>
              <a:defRPr/>
            </a:pPr>
            <a:r>
              <a:rPr lang="en-US" sz="2400" dirty="0">
                <a:solidFill>
                  <a:schemeClr val="tx1">
                    <a:lumMod val="50000"/>
                  </a:schemeClr>
                </a:solidFill>
                <a:latin typeface="Times New Roman" pitchFamily="18" charset="0"/>
                <a:cs typeface="+mn-cs"/>
              </a:rPr>
              <a:t>Intermodal transportation hub</a:t>
            </a:r>
          </a:p>
          <a:p>
            <a:pPr>
              <a:buFont typeface="Arial" pitchFamily="34" charset="0"/>
              <a:buChar char="•"/>
              <a:defRPr/>
            </a:pPr>
            <a:r>
              <a:rPr lang="en-US" sz="2400" dirty="0">
                <a:solidFill>
                  <a:schemeClr val="tx1">
                    <a:lumMod val="50000"/>
                  </a:schemeClr>
                </a:solidFill>
                <a:latin typeface="Times New Roman" pitchFamily="18" charset="0"/>
                <a:cs typeface="+mn-cs"/>
              </a:rPr>
              <a:t>Global connections and the promise of the Pacific Rim.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a:xfrm>
            <a:off x="533400" y="152400"/>
            <a:ext cx="8229600" cy="1143000"/>
          </a:xfrm>
        </p:spPr>
        <p:txBody>
          <a:bodyPr/>
          <a:lstStyle/>
          <a:p>
            <a:pPr>
              <a:defRPr/>
            </a:pPr>
            <a:r>
              <a:rPr lang="en-US" dirty="0">
                <a:solidFill>
                  <a:schemeClr val="tx1">
                    <a:lumMod val="50000"/>
                  </a:schemeClr>
                </a:solidFill>
                <a:latin typeface="Times New Roman" pitchFamily="18" charset="0"/>
                <a:cs typeface="+mj-cs"/>
              </a:rPr>
              <a:t>Two Conclusions</a:t>
            </a:r>
          </a:p>
        </p:txBody>
      </p:sp>
      <p:sp>
        <p:nvSpPr>
          <p:cNvPr id="160772" name="Rectangle 4"/>
          <p:cNvSpPr>
            <a:spLocks noGrp="1"/>
          </p:cNvSpPr>
          <p:nvPr>
            <p:ph type="body" sz="half" idx="1"/>
          </p:nvPr>
        </p:nvSpPr>
        <p:spPr/>
        <p:txBody>
          <a:bodyPr/>
          <a:lstStyle/>
          <a:p>
            <a:pPr>
              <a:buFont typeface="Arial" pitchFamily="34" charset="0"/>
              <a:buChar char="•"/>
              <a:defRPr/>
            </a:pPr>
            <a:r>
              <a:rPr lang="en-US" dirty="0" smtClean="0">
                <a:solidFill>
                  <a:schemeClr val="tx1">
                    <a:lumMod val="50000"/>
                  </a:schemeClr>
                </a:solidFill>
                <a:latin typeface="Times New Roman" pitchFamily="18" charset="0"/>
                <a:cs typeface="+mn-cs"/>
              </a:rPr>
              <a:t>What</a:t>
            </a:r>
            <a:r>
              <a:rPr lang="en-US" dirty="0" smtClean="0">
                <a:solidFill>
                  <a:schemeClr val="tx1">
                    <a:lumMod val="50000"/>
                  </a:schemeClr>
                </a:solidFill>
                <a:cs typeface="+mn-cs"/>
              </a:rPr>
              <a:t>’</a:t>
            </a:r>
            <a:r>
              <a:rPr lang="en-US" dirty="0" smtClean="0">
                <a:solidFill>
                  <a:schemeClr val="tx1">
                    <a:lumMod val="50000"/>
                  </a:schemeClr>
                </a:solidFill>
                <a:latin typeface="Times New Roman" pitchFamily="18" charset="0"/>
                <a:cs typeface="+mn-cs"/>
              </a:rPr>
              <a:t>s stayed the same?</a:t>
            </a:r>
          </a:p>
          <a:p>
            <a:pPr>
              <a:buFont typeface="Arial" pitchFamily="34" charset="0"/>
              <a:buChar char="•"/>
              <a:defRPr/>
            </a:pPr>
            <a:endParaRPr lang="en-US" dirty="0">
              <a:solidFill>
                <a:schemeClr val="tx1">
                  <a:lumMod val="50000"/>
                </a:schemeClr>
              </a:solidFill>
              <a:latin typeface="Times New Roman" pitchFamily="18" charset="0"/>
              <a:cs typeface="+mn-cs"/>
            </a:endParaRPr>
          </a:p>
          <a:p>
            <a:pPr>
              <a:buFont typeface="Arial" pitchFamily="34" charset="0"/>
              <a:buChar char="•"/>
              <a:defRPr/>
            </a:pPr>
            <a:r>
              <a:rPr lang="en-US" dirty="0" smtClean="0">
                <a:solidFill>
                  <a:schemeClr val="tx1">
                    <a:lumMod val="50000"/>
                  </a:schemeClr>
                </a:solidFill>
                <a:latin typeface="Times New Roman" pitchFamily="18" charset="0"/>
                <a:cs typeface="+mn-cs"/>
              </a:rPr>
              <a:t>Portland</a:t>
            </a:r>
            <a:r>
              <a:rPr lang="en-US" dirty="0" smtClean="0">
                <a:solidFill>
                  <a:schemeClr val="tx1">
                    <a:lumMod val="50000"/>
                  </a:schemeClr>
                </a:solidFill>
                <a:cs typeface="+mn-cs"/>
              </a:rPr>
              <a:t>’</a:t>
            </a:r>
            <a:r>
              <a:rPr lang="en-US" dirty="0" smtClean="0">
                <a:solidFill>
                  <a:schemeClr val="tx1">
                    <a:lumMod val="50000"/>
                  </a:schemeClr>
                </a:solidFill>
                <a:latin typeface="Times New Roman" pitchFamily="18" charset="0"/>
                <a:cs typeface="+mn-cs"/>
              </a:rPr>
              <a:t>s fundamental services for Oregon were the same in the 1870s, the 1920s, and today. </a:t>
            </a:r>
            <a:endParaRPr lang="en-US" baseline="30000" dirty="0">
              <a:solidFill>
                <a:schemeClr val="tx1">
                  <a:lumMod val="50000"/>
                </a:schemeClr>
              </a:solidFill>
              <a:latin typeface="Times New Roman" pitchFamily="18" charset="0"/>
              <a:cs typeface="+mn-cs"/>
            </a:endParaRPr>
          </a:p>
        </p:txBody>
      </p:sp>
      <p:sp>
        <p:nvSpPr>
          <p:cNvPr id="160774" name="Rectangle 6"/>
          <p:cNvSpPr>
            <a:spLocks noGrp="1"/>
          </p:cNvSpPr>
          <p:nvPr>
            <p:ph type="body" sz="half" idx="2"/>
          </p:nvPr>
        </p:nvSpPr>
        <p:spPr>
          <a:xfrm>
            <a:off x="4648200" y="1600200"/>
            <a:ext cx="4038600" cy="4114800"/>
          </a:xfrm>
        </p:spPr>
        <p:txBody>
          <a:bodyPr/>
          <a:lstStyle/>
          <a:p>
            <a:pPr>
              <a:buFont typeface="Arial" pitchFamily="34" charset="0"/>
              <a:buChar char="•"/>
              <a:defRPr/>
            </a:pPr>
            <a:r>
              <a:rPr lang="en-US" dirty="0">
                <a:solidFill>
                  <a:schemeClr val="tx1">
                    <a:lumMod val="50000"/>
                  </a:schemeClr>
                </a:solidFill>
                <a:latin typeface="Times New Roman" pitchFamily="18" charset="0"/>
                <a:cs typeface="+mn-cs"/>
              </a:rPr>
              <a:t>What</a:t>
            </a:r>
            <a:r>
              <a:rPr lang="en-US" dirty="0">
                <a:solidFill>
                  <a:schemeClr val="tx1">
                    <a:lumMod val="50000"/>
                  </a:schemeClr>
                </a:solidFill>
                <a:cs typeface="+mn-cs"/>
              </a:rPr>
              <a:t>’</a:t>
            </a:r>
            <a:r>
              <a:rPr lang="en-US" dirty="0">
                <a:solidFill>
                  <a:schemeClr val="tx1">
                    <a:lumMod val="50000"/>
                  </a:schemeClr>
                </a:solidFill>
                <a:latin typeface="Times New Roman" pitchFamily="18" charset="0"/>
                <a:cs typeface="+mn-cs"/>
              </a:rPr>
              <a:t>s changed?</a:t>
            </a:r>
          </a:p>
          <a:p>
            <a:pPr>
              <a:buFont typeface="Arial" pitchFamily="34" charset="0"/>
              <a:buChar char="•"/>
              <a:defRPr/>
            </a:pPr>
            <a:endParaRPr lang="en-US" dirty="0">
              <a:solidFill>
                <a:schemeClr val="tx1">
                  <a:lumMod val="50000"/>
                </a:schemeClr>
              </a:solidFill>
              <a:latin typeface="Times New Roman" pitchFamily="18" charset="0"/>
              <a:cs typeface="+mn-cs"/>
            </a:endParaRPr>
          </a:p>
          <a:p>
            <a:pPr>
              <a:buFont typeface="Arial" pitchFamily="34" charset="0"/>
              <a:buChar char="•"/>
              <a:defRPr/>
            </a:pPr>
            <a:r>
              <a:rPr lang="en-US" dirty="0">
                <a:solidFill>
                  <a:schemeClr val="tx1">
                    <a:lumMod val="50000"/>
                  </a:schemeClr>
                </a:solidFill>
                <a:latin typeface="Times New Roman" pitchFamily="18" charset="0"/>
                <a:cs typeface="+mn-cs"/>
              </a:rPr>
              <a:t>Oregon</a:t>
            </a:r>
            <a:r>
              <a:rPr lang="en-US" dirty="0">
                <a:solidFill>
                  <a:schemeClr val="tx1">
                    <a:lumMod val="50000"/>
                  </a:schemeClr>
                </a:solidFill>
                <a:cs typeface="+mn-cs"/>
              </a:rPr>
              <a:t>’</a:t>
            </a:r>
            <a:r>
              <a:rPr lang="en-US" dirty="0">
                <a:solidFill>
                  <a:schemeClr val="tx1">
                    <a:lumMod val="50000"/>
                  </a:schemeClr>
                </a:solidFill>
                <a:latin typeface="Times New Roman" pitchFamily="18" charset="0"/>
                <a:cs typeface="+mn-cs"/>
              </a:rPr>
              <a:t>s system of cities is far more equally balanced than it was a century ago.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r>
              <a:rPr lang="en-US" dirty="0">
                <a:solidFill>
                  <a:schemeClr val="tx1">
                    <a:lumMod val="50000"/>
                  </a:schemeClr>
                </a:solidFill>
                <a:latin typeface="Times New Roman" pitchFamily="18" charset="0"/>
                <a:cs typeface="+mj-cs"/>
              </a:rPr>
              <a:t>Three Eras of Oregon Cities</a:t>
            </a:r>
          </a:p>
        </p:txBody>
      </p:sp>
      <p:sp>
        <p:nvSpPr>
          <p:cNvPr id="28676" name="Rectangle 4"/>
          <p:cNvSpPr>
            <a:spLocks noGrp="1"/>
          </p:cNvSpPr>
          <p:nvPr>
            <p:ph type="body" idx="1"/>
          </p:nvPr>
        </p:nvSpPr>
        <p:spPr/>
        <p:txBody>
          <a:bodyPr/>
          <a:lstStyle/>
          <a:p>
            <a:pPr>
              <a:buFont typeface="Arial" pitchFamily="34" charset="0"/>
              <a:buChar char="•"/>
              <a:defRPr/>
            </a:pPr>
            <a:endParaRPr lang="en-US" dirty="0">
              <a:latin typeface="Times New Roman" pitchFamily="18" charset="0"/>
              <a:cs typeface="+mn-cs"/>
            </a:endParaRPr>
          </a:p>
          <a:p>
            <a:pPr>
              <a:buFont typeface="Arial" pitchFamily="34" charset="0"/>
              <a:buChar char="•"/>
              <a:defRPr/>
            </a:pPr>
            <a:r>
              <a:rPr lang="en-US" dirty="0">
                <a:solidFill>
                  <a:schemeClr val="tx1">
                    <a:lumMod val="50000"/>
                  </a:schemeClr>
                </a:solidFill>
                <a:latin typeface="Times New Roman" pitchFamily="18" charset="0"/>
                <a:cs typeface="+mn-cs"/>
              </a:rPr>
              <a:t>Portland ascendant: 1870-1920</a:t>
            </a:r>
          </a:p>
          <a:p>
            <a:pPr>
              <a:buFont typeface="Arial" pitchFamily="34" charset="0"/>
              <a:buChar char="•"/>
              <a:defRPr/>
            </a:pPr>
            <a:endParaRPr lang="en-US" dirty="0">
              <a:solidFill>
                <a:schemeClr val="tx1">
                  <a:lumMod val="50000"/>
                </a:schemeClr>
              </a:solidFill>
              <a:latin typeface="Times New Roman" pitchFamily="18" charset="0"/>
              <a:cs typeface="+mn-cs"/>
            </a:endParaRPr>
          </a:p>
          <a:p>
            <a:pPr>
              <a:buFont typeface="Arial" pitchFamily="34" charset="0"/>
              <a:buChar char="•"/>
              <a:defRPr/>
            </a:pPr>
            <a:r>
              <a:rPr lang="en-US" dirty="0">
                <a:solidFill>
                  <a:schemeClr val="tx1">
                    <a:lumMod val="50000"/>
                  </a:schemeClr>
                </a:solidFill>
                <a:latin typeface="Times New Roman" pitchFamily="18" charset="0"/>
                <a:cs typeface="+mn-cs"/>
              </a:rPr>
              <a:t>Oregon in balance: 1920-1970</a:t>
            </a:r>
          </a:p>
          <a:p>
            <a:pPr>
              <a:buFont typeface="Arial" pitchFamily="34" charset="0"/>
              <a:buChar char="•"/>
              <a:defRPr/>
            </a:pPr>
            <a:endParaRPr lang="en-US" dirty="0">
              <a:solidFill>
                <a:schemeClr val="tx1">
                  <a:lumMod val="50000"/>
                </a:schemeClr>
              </a:solidFill>
              <a:latin typeface="Times New Roman" pitchFamily="18" charset="0"/>
              <a:cs typeface="+mn-cs"/>
            </a:endParaRPr>
          </a:p>
          <a:p>
            <a:pPr>
              <a:buFont typeface="Arial" pitchFamily="34" charset="0"/>
              <a:buChar char="•"/>
              <a:defRPr/>
            </a:pPr>
            <a:r>
              <a:rPr lang="en-US" dirty="0">
                <a:solidFill>
                  <a:schemeClr val="tx1">
                    <a:lumMod val="50000"/>
                  </a:schemeClr>
                </a:solidFill>
                <a:latin typeface="Times New Roman" pitchFamily="18" charset="0"/>
                <a:cs typeface="+mn-cs"/>
              </a:rPr>
              <a:t>The long arm of the metropolis: 1970-2008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fade">
                                      <p:cBhvr>
                                        <p:cTn id="12" dur="2000"/>
                                        <p:tgtEl>
                                          <p:spTgt spid="28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6">
                                            <p:txEl>
                                              <p:pRg st="3" end="3"/>
                                            </p:txEl>
                                          </p:spTgt>
                                        </p:tgtEl>
                                        <p:attrNameLst>
                                          <p:attrName>style.visibility</p:attrName>
                                        </p:attrNameLst>
                                      </p:cBhvr>
                                      <p:to>
                                        <p:strVal val="visible"/>
                                      </p:to>
                                    </p:set>
                                    <p:animEffect transition="in" filter="fade">
                                      <p:cBhvr>
                                        <p:cTn id="17" dur="2000"/>
                                        <p:tgtEl>
                                          <p:spTgt spid="2867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6">
                                            <p:txEl>
                                              <p:pRg st="5" end="5"/>
                                            </p:txEl>
                                          </p:spTgt>
                                        </p:tgtEl>
                                        <p:attrNameLst>
                                          <p:attrName>style.visibility</p:attrName>
                                        </p:attrNameLst>
                                      </p:cBhvr>
                                      <p:to>
                                        <p:strVal val="visible"/>
                                      </p:to>
                                    </p:set>
                                    <p:animEffect transition="in" filter="fade">
                                      <p:cBhvr>
                                        <p:cTn id="22" dur="2000"/>
                                        <p:tgtEl>
                                          <p:spTgt spid="286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pPr>
              <a:defRPr/>
            </a:pPr>
            <a:r>
              <a:rPr lang="en-US" sz="4000" dirty="0">
                <a:solidFill>
                  <a:schemeClr val="tx1">
                    <a:lumMod val="50000"/>
                  </a:schemeClr>
                </a:solidFill>
                <a:latin typeface="Times New Roman" pitchFamily="18" charset="0"/>
                <a:cs typeface="+mj-cs"/>
              </a:rPr>
              <a:t>Who</a:t>
            </a:r>
            <a:r>
              <a:rPr lang="en-US" sz="4000" dirty="0">
                <a:solidFill>
                  <a:schemeClr val="tx1">
                    <a:lumMod val="50000"/>
                  </a:schemeClr>
                </a:solidFill>
                <a:cs typeface="+mj-cs"/>
              </a:rPr>
              <a:t>’</a:t>
            </a:r>
            <a:r>
              <a:rPr lang="en-US" sz="4000" dirty="0">
                <a:solidFill>
                  <a:schemeClr val="tx1">
                    <a:lumMod val="50000"/>
                  </a:schemeClr>
                </a:solidFill>
                <a:latin typeface="Times New Roman" pitchFamily="18" charset="0"/>
                <a:cs typeface="+mj-cs"/>
              </a:rPr>
              <a:t>s on first?</a:t>
            </a:r>
          </a:p>
        </p:txBody>
      </p:sp>
      <p:sp>
        <p:nvSpPr>
          <p:cNvPr id="61443" name="Rectangle 3"/>
          <p:cNvSpPr>
            <a:spLocks noGrp="1"/>
          </p:cNvSpPr>
          <p:nvPr>
            <p:ph type="body" idx="1"/>
          </p:nvPr>
        </p:nvSpPr>
        <p:spPr>
          <a:xfrm>
            <a:off x="457200" y="1295400"/>
            <a:ext cx="8229600" cy="4495800"/>
          </a:xfrm>
        </p:spPr>
        <p:txBody>
          <a:bodyPr/>
          <a:lstStyle/>
          <a:p>
            <a:pPr>
              <a:buFont typeface="Arial" charset="0"/>
              <a:buNone/>
              <a:defRPr/>
            </a:pPr>
            <a:r>
              <a:rPr lang="en-US" sz="2400" dirty="0">
                <a:solidFill>
                  <a:srgbClr val="1F34FD"/>
                </a:solidFill>
                <a:latin typeface="Times New Roman" pitchFamily="18" charset="0"/>
                <a:cs typeface="+mn-cs"/>
              </a:rPr>
              <a:t>Portland</a:t>
            </a:r>
            <a:r>
              <a:rPr lang="en-US" sz="2400" dirty="0">
                <a:solidFill>
                  <a:schemeClr val="accent1">
                    <a:lumMod val="75000"/>
                  </a:schemeClr>
                </a:solidFill>
                <a:latin typeface="Times New Roman" pitchFamily="18" charset="0"/>
                <a:cs typeface="+mn-cs"/>
              </a:rPr>
              <a:t> </a:t>
            </a:r>
            <a:r>
              <a:rPr lang="en-US" sz="2400" dirty="0">
                <a:solidFill>
                  <a:schemeClr val="tx1">
                    <a:lumMod val="50000"/>
                  </a:schemeClr>
                </a:solidFill>
                <a:latin typeface="Times New Roman" pitchFamily="18" charset="0"/>
                <a:cs typeface="+mn-cs"/>
              </a:rPr>
              <a:t>has been Oregon</a:t>
            </a:r>
            <a:r>
              <a:rPr lang="en-US" sz="2400" dirty="0">
                <a:solidFill>
                  <a:schemeClr val="tx1">
                    <a:lumMod val="50000"/>
                  </a:schemeClr>
                </a:solidFill>
                <a:cs typeface="+mn-cs"/>
              </a:rPr>
              <a:t>’</a:t>
            </a:r>
            <a:r>
              <a:rPr lang="en-US" sz="2400" dirty="0">
                <a:solidFill>
                  <a:schemeClr val="tx1">
                    <a:lumMod val="50000"/>
                  </a:schemeClr>
                </a:solidFill>
                <a:latin typeface="Times New Roman" pitchFamily="18" charset="0"/>
                <a:cs typeface="+mn-cs"/>
              </a:rPr>
              <a:t>s largest city through the entire era of statehood.</a:t>
            </a:r>
          </a:p>
          <a:p>
            <a:pPr>
              <a:buFont typeface="Arial" charset="0"/>
              <a:buNone/>
              <a:defRPr/>
            </a:pPr>
            <a:endParaRPr lang="en-US" sz="2400" dirty="0">
              <a:latin typeface="Times New Roman" pitchFamily="18" charset="0"/>
              <a:cs typeface="+mn-cs"/>
            </a:endParaRPr>
          </a:p>
          <a:p>
            <a:pPr>
              <a:buFont typeface="Arial" charset="0"/>
              <a:buNone/>
              <a:defRPr/>
            </a:pPr>
            <a:r>
              <a:rPr lang="en-US" sz="2400" dirty="0">
                <a:latin typeface="Times New Roman" pitchFamily="18" charset="0"/>
                <a:cs typeface="+mn-cs"/>
              </a:rPr>
              <a:t> </a:t>
            </a:r>
            <a:r>
              <a:rPr lang="en-US" sz="2400" dirty="0">
                <a:solidFill>
                  <a:schemeClr val="tx1">
                    <a:lumMod val="50000"/>
                  </a:schemeClr>
                </a:solidFill>
                <a:latin typeface="Times New Roman" pitchFamily="18" charset="0"/>
                <a:cs typeface="+mn-cs"/>
              </a:rPr>
              <a:t>Three cities have occupied second place</a:t>
            </a:r>
            <a:r>
              <a:rPr lang="en-US" sz="2400" dirty="0">
                <a:latin typeface="Times New Roman" pitchFamily="18" charset="0"/>
                <a:cs typeface="+mn-cs"/>
              </a:rPr>
              <a:t>: </a:t>
            </a:r>
            <a:r>
              <a:rPr lang="en-US" sz="2400" dirty="0">
                <a:solidFill>
                  <a:srgbClr val="1F34FD"/>
                </a:solidFill>
                <a:latin typeface="Times New Roman" pitchFamily="18" charset="0"/>
                <a:cs typeface="+mn-cs"/>
              </a:rPr>
              <a:t>Salem, Astoria</a:t>
            </a:r>
            <a:r>
              <a:rPr lang="en-US" sz="2400" dirty="0">
                <a:latin typeface="Times New Roman" pitchFamily="18" charset="0"/>
                <a:cs typeface="+mn-cs"/>
              </a:rPr>
              <a:t>, </a:t>
            </a:r>
            <a:r>
              <a:rPr lang="en-US" sz="2400" dirty="0">
                <a:solidFill>
                  <a:schemeClr val="tx1">
                    <a:lumMod val="50000"/>
                  </a:schemeClr>
                </a:solidFill>
                <a:latin typeface="Times New Roman" pitchFamily="18" charset="0"/>
                <a:cs typeface="+mn-cs"/>
              </a:rPr>
              <a:t>and </a:t>
            </a:r>
            <a:r>
              <a:rPr lang="en-US" sz="2400" dirty="0">
                <a:solidFill>
                  <a:srgbClr val="1F34FD"/>
                </a:solidFill>
                <a:latin typeface="Times New Roman" pitchFamily="18" charset="0"/>
                <a:cs typeface="+mn-cs"/>
              </a:rPr>
              <a:t>Eugene</a:t>
            </a:r>
            <a:r>
              <a:rPr lang="en-US" sz="2400" dirty="0" smtClean="0">
                <a:latin typeface="Times New Roman" pitchFamily="18" charset="0"/>
                <a:cs typeface="+mn-cs"/>
              </a:rPr>
              <a:t>.</a:t>
            </a:r>
          </a:p>
          <a:p>
            <a:pPr>
              <a:buFont typeface="Arial" charset="0"/>
              <a:buNone/>
              <a:defRPr/>
            </a:pPr>
            <a:endParaRPr lang="en-US" sz="2400" dirty="0">
              <a:latin typeface="Times New Roman" pitchFamily="18" charset="0"/>
              <a:cs typeface="+mn-cs"/>
            </a:endParaRPr>
          </a:p>
          <a:p>
            <a:pPr>
              <a:buFont typeface="Arial" charset="0"/>
              <a:buNone/>
              <a:defRPr/>
            </a:pPr>
            <a:r>
              <a:rPr lang="en-US" sz="2400" dirty="0">
                <a:solidFill>
                  <a:schemeClr val="tx1">
                    <a:lumMod val="50000"/>
                  </a:schemeClr>
                </a:solidFill>
                <a:latin typeface="Times New Roman" pitchFamily="18" charset="0"/>
                <a:cs typeface="+mn-cs"/>
              </a:rPr>
              <a:t>Ten additional cities have traded off among the top five. In chronological order they are</a:t>
            </a:r>
            <a:r>
              <a:rPr lang="en-US" sz="2400" dirty="0">
                <a:latin typeface="Times New Roman" pitchFamily="18" charset="0"/>
                <a:cs typeface="+mn-cs"/>
              </a:rPr>
              <a:t>: </a:t>
            </a:r>
            <a:r>
              <a:rPr lang="en-US" sz="2400" dirty="0">
                <a:solidFill>
                  <a:srgbClr val="1F34FD"/>
                </a:solidFill>
                <a:latin typeface="Times New Roman" pitchFamily="18" charset="0"/>
                <a:cs typeface="+mn-cs"/>
              </a:rPr>
              <a:t>Oregon City, Jacksonville, The Dalles, Albany, Baker City, Pendleton, Medford, Klamath Falls, Corvallis, </a:t>
            </a:r>
            <a:r>
              <a:rPr lang="en-US" sz="2400" dirty="0">
                <a:solidFill>
                  <a:schemeClr val="tx1">
                    <a:lumMod val="50000"/>
                  </a:schemeClr>
                </a:solidFill>
                <a:latin typeface="Times New Roman" pitchFamily="18" charset="0"/>
                <a:cs typeface="+mn-cs"/>
              </a:rPr>
              <a:t>and</a:t>
            </a:r>
            <a:r>
              <a:rPr lang="en-US" sz="2400" dirty="0">
                <a:solidFill>
                  <a:srgbClr val="1F34FD"/>
                </a:solidFill>
                <a:latin typeface="Times New Roman" pitchFamily="18" charset="0"/>
                <a:cs typeface="+mn-cs"/>
              </a:rPr>
              <a:t> Bend.</a:t>
            </a:r>
          </a:p>
          <a:p>
            <a:pPr>
              <a:buFont typeface="Arial" pitchFamily="34" charset="0"/>
              <a:buChar char="•"/>
              <a:defRPr/>
            </a:pPr>
            <a:endParaRPr lang="en-US" sz="2400" dirty="0">
              <a:latin typeface="Times New Roman" pitchFamily="18"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Astoria"/>
          <p:cNvPicPr>
            <a:picLocks noGrp="1" noChangeAspect="1" noChangeArrowheads="1"/>
          </p:cNvPicPr>
          <p:nvPr>
            <p:ph/>
          </p:nvPr>
        </p:nvPicPr>
        <p:blipFill>
          <a:blip r:embed="rId3"/>
          <a:srcRect/>
          <a:stretch>
            <a:fillRect/>
          </a:stretch>
        </p:blipFill>
        <p:spPr>
          <a:xfrm>
            <a:off x="457200" y="781050"/>
            <a:ext cx="8229600" cy="48387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BakerCity"/>
          <p:cNvPicPr>
            <a:picLocks noGrp="1" noChangeAspect="1" noChangeArrowheads="1"/>
          </p:cNvPicPr>
          <p:nvPr>
            <p:ph/>
          </p:nvPr>
        </p:nvPicPr>
        <p:blipFill>
          <a:blip r:embed="rId3"/>
          <a:srcRect/>
          <a:stretch>
            <a:fillRect/>
          </a:stretch>
        </p:blipFill>
        <p:spPr>
          <a:xfrm>
            <a:off x="1208088" y="615950"/>
            <a:ext cx="6488112" cy="41846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pPr>
              <a:defRPr/>
            </a:pPr>
            <a:r>
              <a:rPr lang="en-US" dirty="0">
                <a:solidFill>
                  <a:schemeClr val="tx1">
                    <a:lumMod val="50000"/>
                  </a:schemeClr>
                </a:solidFill>
                <a:latin typeface="Times New Roman" pitchFamily="18" charset="0"/>
                <a:cs typeface="+mj-cs"/>
              </a:rPr>
              <a:t>Portland: Gateway to the Northwest</a:t>
            </a:r>
          </a:p>
        </p:txBody>
      </p:sp>
      <p:pic>
        <p:nvPicPr>
          <p:cNvPr id="83971" name="Picture 5" descr="0013"/>
          <p:cNvPicPr>
            <a:picLocks noGrp="1" noChangeAspect="1" noChangeArrowheads="1"/>
          </p:cNvPicPr>
          <p:nvPr>
            <p:ph idx="1"/>
          </p:nvPr>
        </p:nvPicPr>
        <p:blipFill>
          <a:blip r:embed="rId3" cstate="print"/>
          <a:srcRect/>
          <a:stretch>
            <a:fillRect/>
          </a:stretch>
        </p:blipFill>
        <p:spPr>
          <a:xfrm>
            <a:off x="1828800" y="2005013"/>
            <a:ext cx="5486400" cy="37147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r>
              <a:rPr lang="en-US" smtClean="0">
                <a:latin typeface="Times New Roman" pitchFamily="18" charset="0"/>
                <a:ea typeface="ＭＳ Ｐゴシック" pitchFamily="28" charset="-128"/>
              </a:rPr>
              <a:t>Transportation Center</a:t>
            </a:r>
          </a:p>
        </p:txBody>
      </p:sp>
      <p:pic>
        <p:nvPicPr>
          <p:cNvPr id="84995" name="Picture 5" descr="PortlandHarbor1899P260"/>
          <p:cNvPicPr>
            <a:picLocks noGrp="1" noChangeAspect="1" noChangeArrowheads="1"/>
          </p:cNvPicPr>
          <p:nvPr>
            <p:ph idx="1"/>
          </p:nvPr>
        </p:nvPicPr>
        <p:blipFill>
          <a:blip r:embed="rId3"/>
          <a:srcRect/>
          <a:stretch>
            <a:fillRect/>
          </a:stretch>
        </p:blipFill>
        <p:spPr>
          <a:xfrm>
            <a:off x="2551113" y="2057400"/>
            <a:ext cx="4040187" cy="34686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pPr>
              <a:defRPr/>
            </a:pPr>
            <a:r>
              <a:rPr lang="en-US" dirty="0">
                <a:solidFill>
                  <a:schemeClr val="tx1">
                    <a:lumMod val="50000"/>
                  </a:schemeClr>
                </a:solidFill>
                <a:latin typeface="Times New Roman" pitchFamily="18" charset="0"/>
                <a:cs typeface="+mj-cs"/>
              </a:rPr>
              <a:t>Transportation Center</a:t>
            </a:r>
          </a:p>
        </p:txBody>
      </p:sp>
      <p:pic>
        <p:nvPicPr>
          <p:cNvPr id="86019" name="Picture 5" descr="PortlandHarbor1899P260"/>
          <p:cNvPicPr>
            <a:picLocks noGrp="1" noChangeAspect="1" noChangeArrowheads="1"/>
          </p:cNvPicPr>
          <p:nvPr>
            <p:ph idx="1"/>
          </p:nvPr>
        </p:nvPicPr>
        <p:blipFill>
          <a:blip r:embed="rId3"/>
          <a:srcRect/>
          <a:stretch>
            <a:fillRect/>
          </a:stretch>
        </p:blipFill>
        <p:spPr>
          <a:xfrm>
            <a:off x="2551113" y="2057400"/>
            <a:ext cx="4040187" cy="346868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339</Words>
  <Application>Microsoft Office PowerPoint</Application>
  <PresentationFormat>On-screen Show (4:3)</PresentationFormat>
  <Paragraphs>77</Paragraphs>
  <Slides>23</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Chart</vt:lpstr>
      <vt:lpstr>Slide 1</vt:lpstr>
      <vt:lpstr>From Urban Frontier to Metropolitan Region: Oregon’s Cities from 1870 to 2008</vt:lpstr>
      <vt:lpstr>Three Eras of Oregon Cities</vt:lpstr>
      <vt:lpstr>Who’s on first?</vt:lpstr>
      <vt:lpstr>Slide 5</vt:lpstr>
      <vt:lpstr>Slide 6</vt:lpstr>
      <vt:lpstr>Portland: Gateway to the Northwest</vt:lpstr>
      <vt:lpstr>Transportation Center</vt:lpstr>
      <vt:lpstr>Transportation Center</vt:lpstr>
      <vt:lpstr>Manufacturing Powerhouse</vt:lpstr>
      <vt:lpstr>Financial Center </vt:lpstr>
      <vt:lpstr>Slide 12</vt:lpstr>
      <vt:lpstr>Slide 13</vt:lpstr>
      <vt:lpstr>Slide 14</vt:lpstr>
      <vt:lpstr>Slide 15</vt:lpstr>
      <vt:lpstr>Oregon’s Largest Cities: 1940 and 1960</vt:lpstr>
      <vt:lpstr>The Common Culture of Natural Resources: Estacada 1949 and Portland 1959</vt:lpstr>
      <vt:lpstr>The New Economy of Leisure:  The Columbia River Scenic Highway</vt:lpstr>
      <vt:lpstr>Oregon’s Metropolitan Areas,  1980 and 2007</vt:lpstr>
      <vt:lpstr>Metropolitan Counties</vt:lpstr>
      <vt:lpstr>Oregon catches up in the 20th century</vt:lpstr>
      <vt:lpstr>Portland of the Future: 1920s Style</vt:lpstr>
      <vt:lpstr>Two Conclusions</vt:lpstr>
    </vt:vector>
  </TitlesOfParts>
  <Company>Oregon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cp:revision>
  <dcterms:created xsi:type="dcterms:W3CDTF">2009-02-05T21:54:36Z</dcterms:created>
  <dcterms:modified xsi:type="dcterms:W3CDTF">2009-02-05T21:56:38Z</dcterms:modified>
</cp:coreProperties>
</file>