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6" r:id="rId3"/>
    <p:sldId id="258" r:id="rId4"/>
    <p:sldId id="259" r:id="rId5"/>
    <p:sldId id="260" r:id="rId6"/>
    <p:sldId id="262" r:id="rId7"/>
    <p:sldId id="263" r:id="rId8"/>
    <p:sldId id="264" r:id="rId9"/>
    <p:sldId id="266" r:id="rId10"/>
    <p:sldId id="268" r:id="rId11"/>
    <p:sldId id="269" r:id="rId12"/>
    <p:sldId id="270" r:id="rId13"/>
    <p:sldId id="272" r:id="rId14"/>
    <p:sldId id="275" r:id="rId15"/>
    <p:sldId id="276" r:id="rId16"/>
    <p:sldId id="278"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820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1" d="100"/>
          <a:sy n="61" d="100"/>
        </p:scale>
        <p:origin x="-677" y="-3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2B3B2-991E-4204-98F5-63F69457EF9A}" type="datetimeFigureOut">
              <a:rPr lang="en-US" smtClean="0"/>
              <a:pPr/>
              <a:t>5/16/2009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EEAF7A-C3E2-40AD-BEA9-7B8CD5EC1F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Like many academic libraries we became interested in capturing our student research as soon as students began using word processors to produce their theses and dissertations. In the late 1990s, inspired by Virginia Tech, we began some very tentative conversations with our graduate school, but nothing really got off the ground. In, 2004, however, we were investigating institutional repositories and felt like theses and dissertations were a natural fit for the IR.</a:t>
            </a:r>
            <a:endParaRPr lang="en-US" dirty="0"/>
          </a:p>
        </p:txBody>
      </p:sp>
      <p:sp>
        <p:nvSpPr>
          <p:cNvPr id="4" name="Slide Number Placeholder 3"/>
          <p:cNvSpPr>
            <a:spLocks noGrp="1"/>
          </p:cNvSpPr>
          <p:nvPr>
            <p:ph type="sldNum" sz="quarter" idx="10"/>
          </p:nvPr>
        </p:nvSpPr>
        <p:spPr/>
        <p:txBody>
          <a:bodyPr/>
          <a:lstStyle/>
          <a:p>
            <a:fld id="{9FEEAF7A-C3E2-40AD-BEA9-7B8CD5EC1FD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library technician batch imports the records into WorldCat where she finishes creating and editing the metadata. Although the process works fairly smoothly and saves us a lot of time there are still some corrections and additions that need to be made. We make some changes to the punctuation, add pagination, illustration, and bibliographic information and add a local subject heading with the department name. After uploading the records in WorldCat and attaching our holdings, the library technician then downloads the records into our local catalog. </a:t>
            </a:r>
          </a:p>
          <a:p>
            <a:endParaRPr lang="en-US" dirty="0"/>
          </a:p>
        </p:txBody>
      </p:sp>
      <p:sp>
        <p:nvSpPr>
          <p:cNvPr id="4" name="Slide Number Placeholder 3"/>
          <p:cNvSpPr>
            <a:spLocks noGrp="1"/>
          </p:cNvSpPr>
          <p:nvPr>
            <p:ph type="sldNum" sz="quarter" idx="10"/>
          </p:nvPr>
        </p:nvSpPr>
        <p:spPr/>
        <p:txBody>
          <a:bodyPr/>
          <a:lstStyle/>
          <a:p>
            <a:fld id="{9FEEAF7A-C3E2-40AD-BEA9-7B8CD5EC1FD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Although we don’t actively encourage it, students can restrict access to their thesis for a specified time period, most often one year. The student has to have their request approved by the Graduate School, after which, the library technician edits the Read Policy in DSpace and creates a tickler to remind us to remove the restriction after the specified time period is over, using an order record attached to the bibliographic record in our ILS. </a:t>
            </a:r>
          </a:p>
          <a:p>
            <a:endParaRPr lang="en-US" dirty="0"/>
          </a:p>
        </p:txBody>
      </p:sp>
      <p:sp>
        <p:nvSpPr>
          <p:cNvPr id="4" name="Slide Number Placeholder 3"/>
          <p:cNvSpPr>
            <a:spLocks noGrp="1"/>
          </p:cNvSpPr>
          <p:nvPr>
            <p:ph type="sldNum" sz="quarter" idx="10"/>
          </p:nvPr>
        </p:nvSpPr>
        <p:spPr/>
        <p:txBody>
          <a:bodyPr/>
          <a:lstStyle/>
          <a:p>
            <a:fld id="{9FEEAF7A-C3E2-40AD-BEA9-7B8CD5EC1FD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Moving from a print workflow to a (mostly) electronic workflow (remember, we still require students to submit one print copy for archival purposes) has saved the OSUL more than $2000 per year, a reduction of more than 20 percent. The majority of these savings are a result of graduate students providing metadata and no longer sending out t/</a:t>
            </a:r>
            <a:r>
              <a:rPr lang="en-US" sz="1200" kern="1200" dirty="0" err="1" smtClean="0">
                <a:solidFill>
                  <a:schemeClr val="tx1"/>
                </a:solidFill>
                <a:latin typeface="+mn-lt"/>
                <a:ea typeface="+mn-ea"/>
                <a:cs typeface="+mn-cs"/>
              </a:rPr>
              <a:t>ds</a:t>
            </a:r>
            <a:r>
              <a:rPr lang="en-US" sz="1200" kern="1200" dirty="0" smtClean="0">
                <a:solidFill>
                  <a:schemeClr val="tx1"/>
                </a:solidFill>
                <a:latin typeface="+mn-lt"/>
                <a:ea typeface="+mn-ea"/>
                <a:cs typeface="+mn-cs"/>
              </a:rPr>
              <a:t> for binding – the one print copy we require is placed in a storage envelope rather than being bound. </a:t>
            </a:r>
          </a:p>
          <a:p>
            <a:endParaRPr lang="en-US" dirty="0"/>
          </a:p>
        </p:txBody>
      </p:sp>
      <p:sp>
        <p:nvSpPr>
          <p:cNvPr id="4" name="Slide Number Placeholder 3"/>
          <p:cNvSpPr>
            <a:spLocks noGrp="1"/>
          </p:cNvSpPr>
          <p:nvPr>
            <p:ph type="sldNum" sz="quarter" idx="10"/>
          </p:nvPr>
        </p:nvSpPr>
        <p:spPr/>
        <p:txBody>
          <a:bodyPr/>
          <a:lstStyle/>
          <a:p>
            <a:fld id="{9FEEAF7A-C3E2-40AD-BEA9-7B8CD5EC1FD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continue to evaluate our workflow, however, looking for other ways to economize the process. Discontinuing subject analysis and no longer requiring a print copy are two options we discuss on a regular basis, but at this time, we’re not willing to let go of either one.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643AEEE-0637-4345-9D89-3C6852FEF9C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Earlier this year we added another procedure to our ETD workflow when we began digitizing theses and dissertations as they’re requested through ILL. These are older t/</a:t>
            </a:r>
            <a:r>
              <a:rPr lang="en-US" sz="1200" kern="1200" dirty="0" err="1" smtClean="0">
                <a:solidFill>
                  <a:schemeClr val="tx1"/>
                </a:solidFill>
                <a:latin typeface="+mn-lt"/>
                <a:ea typeface="+mn-ea"/>
                <a:cs typeface="+mn-cs"/>
              </a:rPr>
              <a:t>ds</a:t>
            </a:r>
            <a:r>
              <a:rPr lang="en-US" sz="1200" kern="1200" dirty="0" smtClean="0">
                <a:solidFill>
                  <a:schemeClr val="tx1"/>
                </a:solidFill>
                <a:latin typeface="+mn-lt"/>
                <a:ea typeface="+mn-ea"/>
                <a:cs typeface="+mn-cs"/>
              </a:rPr>
              <a:t> created before the electronic submission process was required. An ILL Specialist forwards any email request for a t/d to the Digital Production Unit where it’s printed out and passed on to a student scanner. The student retrieves the circulating copy from the stacks, debinds it, and scans it. After ocring and compressing the file the student scanner submits the item to the ETD Collection using the same method our </a:t>
            </a:r>
            <a:r>
              <a:rPr lang="en-US" sz="1200" kern="1200" dirty="0" err="1" smtClean="0">
                <a:solidFill>
                  <a:schemeClr val="tx1"/>
                </a:solidFill>
                <a:latin typeface="+mn-lt"/>
                <a:ea typeface="+mn-ea"/>
                <a:cs typeface="+mn-cs"/>
              </a:rPr>
              <a:t>P.h.D</a:t>
            </a:r>
            <a:r>
              <a:rPr lang="en-US" sz="1200" kern="1200" dirty="0" smtClean="0">
                <a:solidFill>
                  <a:schemeClr val="tx1"/>
                </a:solidFill>
                <a:latin typeface="+mn-lt"/>
                <a:ea typeface="+mn-ea"/>
                <a:cs typeface="+mn-cs"/>
              </a:rPr>
              <a:t>. and Master’s students do.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EEAF7A-C3E2-40AD-BEA9-7B8CD5EC1FD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After the student scanner enters the correct metadata, attaches the pdf created during digitization, and submits it all to SA, a library technician again takes over (the graduate school doesn’t play a part in this process). The library technician reviews the student-created metadata and uploads the item to SA. Because these are older theses and dissertations, they’ve already been added to our catalog and WorldCat, and the library technician doesn’t need to add anything more to the records other than the handle. She also sends the handle to the ILL Specialist who passes it on to the patron who requested the item. </a:t>
            </a:r>
            <a:r>
              <a:rPr lang="en-US" sz="1200" kern="1200" dirty="0" err="1" smtClean="0">
                <a:solidFill>
                  <a:schemeClr val="tx1"/>
                </a:solidFill>
                <a:latin typeface="+mn-lt"/>
                <a:ea typeface="+mn-ea"/>
                <a:cs typeface="+mn-cs"/>
              </a:rPr>
              <a:t>Consortial</a:t>
            </a:r>
            <a:r>
              <a:rPr lang="en-US" sz="1200" kern="1200" dirty="0" smtClean="0">
                <a:solidFill>
                  <a:schemeClr val="tx1"/>
                </a:solidFill>
                <a:latin typeface="+mn-lt"/>
                <a:ea typeface="+mn-ea"/>
                <a:cs typeface="+mn-cs"/>
              </a:rPr>
              <a:t> lending agreements require us to deliver requested items within three days, but we’ve been able to get the vast majority of our t/d requests out within 24 hours, if not faster. </a:t>
            </a:r>
          </a:p>
          <a:p>
            <a:r>
              <a:rPr lang="en-US" sz="1200" kern="1200" dirty="0" smtClean="0">
                <a:solidFill>
                  <a:schemeClr val="tx1"/>
                </a:solidFill>
                <a:latin typeface="+mn-lt"/>
                <a:ea typeface="+mn-ea"/>
                <a:cs typeface="+mn-cs"/>
              </a:rPr>
              <a:t>We also use this same procedure for theses and dissertations requested through other sources: OSU staff and faculty, OSU alumni, and national and international researchers. The only difference is we email the url directly to the patron making the request. This service of digitizing theses and dissertations on-demand has been a huge hit with our ILL staff, patrons, and OSU alumni. ILL staff figure we’re saving them thousands of dollars in postage alone, patrons are thrilled to receive their request in such a timely manner, and past students are now emailing us, asking if we’ll digitize their work – we even had a student offer to send us a pdf of his thesis so we didn’t have to do the scanning.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We’ve also had family members request we digitize their parent’s or grandparent’s research and they’ve been some of the most appreciative patrons we’ve had. While this is kind of a stretch from our original intention for providing this service, we think it goes a long way in promoting goodwill with people who may not otherwise have any reason to notice or care about the OSU Library.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EEAF7A-C3E2-40AD-BEA9-7B8CD5EC1FD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Our ETD Collection is our largest and, probably, most popular collection. We currently have over 2600 items in the collection, which is just under 25% of the total number of items in ScholarsArchive@OSU. We spent a good amount of time this past year digitizing ~1000 Forestry t/</a:t>
            </a:r>
            <a:r>
              <a:rPr lang="en-US" sz="1200" kern="1200" dirty="0" err="1" smtClean="0">
                <a:solidFill>
                  <a:schemeClr val="tx1"/>
                </a:solidFill>
                <a:latin typeface="+mn-lt"/>
                <a:ea typeface="+mn-ea"/>
                <a:cs typeface="+mn-cs"/>
              </a:rPr>
              <a:t>ds</a:t>
            </a:r>
            <a:r>
              <a:rPr lang="en-US" sz="1200" kern="1200" dirty="0" smtClean="0">
                <a:solidFill>
                  <a:schemeClr val="tx1"/>
                </a:solidFill>
                <a:latin typeface="+mn-lt"/>
                <a:ea typeface="+mn-ea"/>
                <a:cs typeface="+mn-cs"/>
              </a:rPr>
              <a:t> that had been sitting around in filing cabinets and storerooms and are working on digitizing any t/</a:t>
            </a:r>
            <a:r>
              <a:rPr lang="en-US" sz="1200" kern="1200" dirty="0" err="1" smtClean="0">
                <a:solidFill>
                  <a:schemeClr val="tx1"/>
                </a:solidFill>
                <a:latin typeface="+mn-lt"/>
                <a:ea typeface="+mn-ea"/>
                <a:cs typeface="+mn-cs"/>
              </a:rPr>
              <a:t>ds</a:t>
            </a:r>
            <a:r>
              <a:rPr lang="en-US" sz="1200" kern="1200" dirty="0" smtClean="0">
                <a:solidFill>
                  <a:schemeClr val="tx1"/>
                </a:solidFill>
                <a:latin typeface="+mn-lt"/>
                <a:ea typeface="+mn-ea"/>
                <a:cs typeface="+mn-cs"/>
              </a:rPr>
              <a:t> we don’t have in SA so we’ll eventually have the entire t/d collection online.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As you can see, from the Goggle Analytics screen, we get visitors from around the world, many of whom are downloading our t/</a:t>
            </a:r>
            <a:r>
              <a:rPr lang="en-US" sz="1200" kern="1200" dirty="0" err="1" smtClean="0">
                <a:solidFill>
                  <a:schemeClr val="tx1"/>
                </a:solidFill>
                <a:latin typeface="+mn-lt"/>
                <a:ea typeface="+mn-ea"/>
                <a:cs typeface="+mn-cs"/>
              </a:rPr>
              <a:t>ds</a:t>
            </a:r>
            <a:r>
              <a:rPr lang="en-US" sz="1200" kern="1200" dirty="0" smtClean="0">
                <a:solidFill>
                  <a:schemeClr val="tx1"/>
                </a:solidFill>
                <a:latin typeface="+mn-lt"/>
                <a:ea typeface="+mn-ea"/>
                <a:cs typeface="+mn-cs"/>
              </a:rPr>
              <a:t>. I’ve personally fielded requests from scientists in Brazil, Belgrade, Italy, and India looking for information contained in our t/</a:t>
            </a:r>
            <a:r>
              <a:rPr lang="en-US" sz="1200" kern="1200" dirty="0" err="1" smtClean="0">
                <a:solidFill>
                  <a:schemeClr val="tx1"/>
                </a:solidFill>
                <a:latin typeface="+mn-lt"/>
                <a:ea typeface="+mn-ea"/>
                <a:cs typeface="+mn-cs"/>
              </a:rPr>
              <a:t>ds</a:t>
            </a:r>
            <a:r>
              <a:rPr lang="en-US" sz="1200" kern="1200" dirty="0" smtClean="0">
                <a:solidFill>
                  <a:schemeClr val="tx1"/>
                </a:solidFill>
                <a:latin typeface="+mn-lt"/>
                <a:ea typeface="+mn-ea"/>
                <a:cs typeface="+mn-cs"/>
              </a:rPr>
              <a:t>. We digitized a research paper for a researcher who had been looking for specific information for more than ten years. This is one of the most satisfying aspects of my job.</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While we’re pleased with our successes, as I stated before, we’re continually looking for ways to improve and economize our workflows. In addition to possibly discontinuing subject analysis and requiring an additional print copy we’re still playing around with the order of fields in the submission process (placing the items the library’s responsible for last) and editing the instructions. We’re especially interested in reusing and mapping the MARC data from our catalog into DSpace, but haven’t yet figured out how to do it so if anyone out there knows how to do this we’d love to hear from you.</a:t>
            </a:r>
          </a:p>
          <a:p>
            <a:r>
              <a:rPr lang="en-US" sz="1200" kern="1200" smtClean="0">
                <a:solidFill>
                  <a:schemeClr val="tx1"/>
                </a:solidFill>
                <a:latin typeface="+mn-lt"/>
                <a:ea typeface="+mn-ea"/>
                <a:cs typeface="+mn-cs"/>
              </a:rPr>
              <a:t> </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643AEEE-0637-4345-9D89-3C6852FEF9C3}"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Hi, I’m Sue Kunda, and I’m the Digital Production Librarian at Oregon State University. When I sent in my abstract for this presentation I think I might have been a little ambitious and even though my parents have always said I talk too fast, I don’t think even I could talk fast enough to get everything in. So what I decided to do was talk, in general terms, about some of the things we’re doing at OSU with our ETD collection and leave time at the end for any specific questions you may have about our processes and procedures.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Like many academic libraries we became interested in capturing our student research in the late 1990s. Inspired by Virginia Tech we began some very tentative conversations with our graduate school just before the turn of the century, but nothing got off the ground until around 2004. At that time we were investigating institutional repositories and felt like theses and dissertations were a natural fit for the IR.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EEAF7A-C3E2-40AD-BEA9-7B8CD5EC1FD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started with one interested department on campus, in 2005 – appropriately enough, the school of Electrical Engineering and Computer Science. There were so few problems with the workflow and process that all departments on campus agreed to require both </a:t>
            </a:r>
            <a:r>
              <a:rPr lang="en-US" sz="1200" kern="1200" dirty="0" err="1" smtClean="0">
                <a:solidFill>
                  <a:schemeClr val="tx1"/>
                </a:solidFill>
                <a:latin typeface="+mn-lt"/>
                <a:ea typeface="+mn-ea"/>
                <a:cs typeface="+mn-cs"/>
              </a:rPr>
              <a:t>P.h.D</a:t>
            </a:r>
            <a:r>
              <a:rPr lang="en-US" sz="1200" kern="1200" dirty="0" smtClean="0">
                <a:solidFill>
                  <a:schemeClr val="tx1"/>
                </a:solidFill>
                <a:latin typeface="+mn-lt"/>
                <a:ea typeface="+mn-ea"/>
                <a:cs typeface="+mn-cs"/>
              </a:rPr>
              <a:t>. and Master’s students, beginning in July 2006 and January 2007 respectively, to submit their research to ScholarsArchive@OSU.</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EEAF7A-C3E2-40AD-BEA9-7B8CD5EC1FD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of the first things we had to do when creating our ETD workflow was change the DSpace form.  We created a data dictionary based on the Networked Digital Library of Theses and </a:t>
            </a:r>
            <a:r>
              <a:rPr lang="en-US" sz="1200" kern="1200" dirty="0" err="1" smtClean="0">
                <a:solidFill>
                  <a:schemeClr val="tx1"/>
                </a:solidFill>
                <a:latin typeface="+mn-lt"/>
                <a:ea typeface="+mn-ea"/>
                <a:cs typeface="+mn-cs"/>
              </a:rPr>
              <a:t>Disssertations</a:t>
            </a:r>
            <a:r>
              <a:rPr lang="en-US" sz="1200" kern="1200" dirty="0" smtClean="0">
                <a:solidFill>
                  <a:schemeClr val="tx1"/>
                </a:solidFill>
                <a:latin typeface="+mn-lt"/>
                <a:ea typeface="+mn-ea"/>
                <a:cs typeface="+mn-cs"/>
              </a:rPr>
              <a:t> ETD metadata standards, but also created elements that seemed to make sense for this particular collection (degree.name, </a:t>
            </a:r>
            <a:r>
              <a:rPr lang="en-US" sz="1200" kern="1200" dirty="0" err="1" smtClean="0">
                <a:solidFill>
                  <a:schemeClr val="tx1"/>
                </a:solidFill>
                <a:latin typeface="+mn-lt"/>
                <a:ea typeface="+mn-ea"/>
                <a:cs typeface="+mn-cs"/>
              </a:rPr>
              <a:t>degree.level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degree.discipline</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degree.level</a:t>
            </a:r>
            <a:r>
              <a:rPr lang="en-US" sz="1200" kern="1200" dirty="0" smtClean="0">
                <a:solidFill>
                  <a:schemeClr val="tx1"/>
                </a:solidFill>
                <a:latin typeface="+mn-lt"/>
                <a:ea typeface="+mn-ea"/>
                <a:cs typeface="+mn-cs"/>
              </a:rPr>
              <a:t>) We then modified the submission form to include these changes to the standard DSpace Dublin Core. We also revised the instructions on the submission form based on usability studies conducted by our head of Technical Services, and co-developed an online instruction guide with the Graduate School. We feel both measures cut down on the amount of time we have to spend troubleshooting student difficulties.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EEAF7A-C3E2-40AD-BEA9-7B8CD5EC1FD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Our workflow begins with the student logging in to SA, which automatically registers him/her with the ETD collection. An LDAP modification which profiles users and then automatically places them into the appropriate DSpace communities was developed at OSU and is currently being used by other academic institutions using DSpace. The student enters the appropriate metadata into the submission form and attaches the file of his/her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EEAF7A-C3E2-40AD-BEA9-7B8CD5EC1FD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Students also have the option of attaching a Creative Commons license and they agree to the graduate school’s license, which is different from the standard license in DSpace. This license, of course, gives OSU various non-exclusive rights, such as translating, reproducing, distributing, and archiving the item. The student then submits the record and file to SA.</a:t>
            </a:r>
          </a:p>
          <a:p>
            <a:r>
              <a:rPr lang="en-US" sz="1200" kern="1200" dirty="0" smtClean="0">
                <a:solidFill>
                  <a:schemeClr val="tx1"/>
                </a:solidFill>
                <a:latin typeface="+mn-lt"/>
                <a:ea typeface="+mn-ea"/>
                <a:cs typeface="+mn-cs"/>
              </a:rPr>
              <a:t>The graduate school’s thesis editor then checks the submission against the paper copy, making sure the pretext pages are identical in both copies and paging is correct. She approves (or rejects) the document and the library takes over from there. Just a note here: Even though students submit their theses or dissertation electronically, we still require a print version for archival purposes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EEAF7A-C3E2-40AD-BEA9-7B8CD5EC1FD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of two library technicians pulls the thesis or dissertation from the work file, reviews the student-created metadata, adds Library of Congress Subject Headings, and does a final upload of the record into ScholarsArchive. DSpace automatically generates structural and administrative metadata, and an email is automatically sent to the student and the graduate school with the url of the item.</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EEAF7A-C3E2-40AD-BEA9-7B8CD5EC1FD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Approximately once a week, depending on the number of t/</a:t>
            </a:r>
            <a:r>
              <a:rPr lang="en-US" sz="1200" kern="1200" dirty="0" err="1" smtClean="0">
                <a:solidFill>
                  <a:schemeClr val="tx1"/>
                </a:solidFill>
                <a:latin typeface="+mn-lt"/>
                <a:ea typeface="+mn-ea"/>
                <a:cs typeface="+mn-cs"/>
              </a:rPr>
              <a:t>ds</a:t>
            </a:r>
            <a:r>
              <a:rPr lang="en-US" sz="1200" kern="1200" dirty="0" smtClean="0">
                <a:solidFill>
                  <a:schemeClr val="tx1"/>
                </a:solidFill>
                <a:latin typeface="+mn-lt"/>
                <a:ea typeface="+mn-ea"/>
                <a:cs typeface="+mn-cs"/>
              </a:rPr>
              <a:t> being submitted, a library technician uses a modified version of MarcEdit, a cataloging utility developed at OSU, to map the DSpace Dublin Core metadata to MARC. She enters the appropriate information, which includes the server address (with the </a:t>
            </a:r>
            <a:r>
              <a:rPr lang="en-US" sz="1200" kern="1200" dirty="0" err="1" smtClean="0">
                <a:solidFill>
                  <a:schemeClr val="tx1"/>
                </a:solidFill>
                <a:latin typeface="+mn-lt"/>
                <a:ea typeface="+mn-ea"/>
                <a:cs typeface="+mn-cs"/>
              </a:rPr>
              <a:t>oai</a:t>
            </a:r>
            <a:r>
              <a:rPr lang="en-US" sz="1200" kern="1200" dirty="0" smtClean="0">
                <a:solidFill>
                  <a:schemeClr val="tx1"/>
                </a:solidFill>
                <a:latin typeface="+mn-lt"/>
                <a:ea typeface="+mn-ea"/>
                <a:cs typeface="+mn-cs"/>
              </a:rPr>
              <a:t> request), the set name (which is the handle for our ETD Collection), the metadata type (Dublin Core), and the Crosswalk Path. She enters the dates she wants to search on (bringing up anything that’s been edited in this collection during that time period) and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EEAF7A-C3E2-40AD-BEA9-7B8CD5EC1FD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MarcEditor</a:t>
            </a:r>
            <a:r>
              <a:rPr lang="en-US" sz="1200" kern="1200" dirty="0" smtClean="0">
                <a:solidFill>
                  <a:schemeClr val="tx1"/>
                </a:solidFill>
                <a:latin typeface="+mn-lt"/>
                <a:ea typeface="+mn-ea"/>
                <a:cs typeface="+mn-cs"/>
              </a:rPr>
              <a:t> then translates the DC to MARC.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EEAF7A-C3E2-40AD-BEA9-7B8CD5EC1FD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69F5A5-E159-4F38-8BD8-90B3E63918B2}" type="datetimeFigureOut">
              <a:rPr lang="en-US" smtClean="0"/>
              <a:pPr/>
              <a:t>5/16/2009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0132C-FE87-4559-89ED-D7B120C8F8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9F5A5-E159-4F38-8BD8-90B3E63918B2}" type="datetimeFigureOut">
              <a:rPr lang="en-US" smtClean="0"/>
              <a:pPr/>
              <a:t>5/16/2009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0132C-FE87-4559-89ED-D7B120C8F8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9F5A5-E159-4F38-8BD8-90B3E63918B2}" type="datetimeFigureOut">
              <a:rPr lang="en-US" smtClean="0"/>
              <a:pPr/>
              <a:t>5/16/2009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0132C-FE87-4559-89ED-D7B120C8F8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9F5A5-E159-4F38-8BD8-90B3E63918B2}" type="datetimeFigureOut">
              <a:rPr lang="en-US" smtClean="0"/>
              <a:pPr/>
              <a:t>5/16/2009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0132C-FE87-4559-89ED-D7B120C8F8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69F5A5-E159-4F38-8BD8-90B3E63918B2}" type="datetimeFigureOut">
              <a:rPr lang="en-US" smtClean="0"/>
              <a:pPr/>
              <a:t>5/16/2009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0132C-FE87-4559-89ED-D7B120C8F8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69F5A5-E159-4F38-8BD8-90B3E63918B2}" type="datetimeFigureOut">
              <a:rPr lang="en-US" smtClean="0"/>
              <a:pPr/>
              <a:t>5/16/2009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0132C-FE87-4559-89ED-D7B120C8F8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69F5A5-E159-4F38-8BD8-90B3E63918B2}" type="datetimeFigureOut">
              <a:rPr lang="en-US" smtClean="0"/>
              <a:pPr/>
              <a:t>5/16/2009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30132C-FE87-4559-89ED-D7B120C8F8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69F5A5-E159-4F38-8BD8-90B3E63918B2}" type="datetimeFigureOut">
              <a:rPr lang="en-US" smtClean="0"/>
              <a:pPr/>
              <a:t>5/16/2009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30132C-FE87-4559-89ED-D7B120C8F8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9F5A5-E159-4F38-8BD8-90B3E63918B2}" type="datetimeFigureOut">
              <a:rPr lang="en-US" smtClean="0"/>
              <a:pPr/>
              <a:t>5/16/2009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30132C-FE87-4559-89ED-D7B120C8F8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69F5A5-E159-4F38-8BD8-90B3E63918B2}" type="datetimeFigureOut">
              <a:rPr lang="en-US" smtClean="0"/>
              <a:pPr/>
              <a:t>5/16/2009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0132C-FE87-4559-89ED-D7B120C8F8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69F5A5-E159-4F38-8BD8-90B3E63918B2}" type="datetimeFigureOut">
              <a:rPr lang="en-US" smtClean="0"/>
              <a:pPr/>
              <a:t>5/16/2009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0132C-FE87-4559-89ED-D7B120C8F8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A820A"/>
            </a:gs>
            <a:gs pos="100000">
              <a:schemeClr val="accent1">
                <a:lumMod val="40000"/>
                <a:lumOff val="60000"/>
              </a:schemeClr>
            </a:gs>
            <a:gs pos="100000">
              <a:schemeClr val="accent1">
                <a:lumMod val="40000"/>
                <a:lumOff val="60000"/>
              </a:schemeClr>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9F5A5-E159-4F38-8BD8-90B3E63918B2}" type="datetimeFigureOut">
              <a:rPr lang="en-US" smtClean="0"/>
              <a:pPr/>
              <a:t>5/16/2009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0132C-FE87-4559-89ED-D7B120C8F8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ir.library.oregonstate.edu/jspui/" TargetMode="External"/><Relationship Id="rId2" Type="http://schemas.openxmlformats.org/officeDocument/2006/relationships/hyperlink" Target="http://hdl.handle.net/1957/11396"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Grp="1" noChangeAspect="1" noChangeArrowheads="1"/>
          </p:cNvPicPr>
          <p:nvPr>
            <p:ph idx="1"/>
          </p:nvPr>
        </p:nvPicPr>
        <p:blipFill>
          <a:blip r:embed="rId3">
            <a:lum/>
          </a:blip>
          <a:srcRect/>
          <a:stretch>
            <a:fillRect/>
          </a:stretch>
        </p:blipFill>
        <p:spPr bwMode="auto">
          <a:xfrm>
            <a:off x="152400" y="152400"/>
            <a:ext cx="8839200" cy="657224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3500000" scaled="1"/>
            <a:tileRect/>
          </a:gradFill>
          <a:ln w="38100">
            <a:solidFill>
              <a:schemeClr val="tx1"/>
            </a:solidFill>
            <a:miter lim="800000"/>
            <a:headEnd/>
            <a:tailEnd/>
          </a:ln>
        </p:spPr>
      </p:pic>
      <p:sp>
        <p:nvSpPr>
          <p:cNvPr id="12" name="Rectangle 11"/>
          <p:cNvSpPr/>
          <p:nvPr/>
        </p:nvSpPr>
        <p:spPr>
          <a:xfrm>
            <a:off x="2209800" y="457200"/>
            <a:ext cx="6519029" cy="646331"/>
          </a:xfrm>
          <a:prstGeom prst="rect">
            <a:avLst/>
          </a:prstGeom>
        </p:spPr>
        <p:txBody>
          <a:bodyPr wrap="none">
            <a:spAutoFit/>
          </a:bodyPr>
          <a:lstStyle/>
          <a:p>
            <a:r>
              <a:rPr lang="en-US" sz="3600" dirty="0" smtClean="0">
                <a:latin typeface="+mj-lt"/>
              </a:rPr>
              <a:t>THESES AND DISSERTATIONS LIVE:</a:t>
            </a:r>
            <a:endParaRPr lang="en-US" sz="3600" dirty="0">
              <a:latin typeface="+mj-lt"/>
            </a:endParaRPr>
          </a:p>
        </p:txBody>
      </p:sp>
      <p:sp>
        <p:nvSpPr>
          <p:cNvPr id="13" name="Rectangle 12"/>
          <p:cNvSpPr/>
          <p:nvPr/>
        </p:nvSpPr>
        <p:spPr>
          <a:xfrm>
            <a:off x="3657600" y="1066800"/>
            <a:ext cx="4572000" cy="830997"/>
          </a:xfrm>
          <a:prstGeom prst="rect">
            <a:avLst/>
          </a:prstGeom>
        </p:spPr>
        <p:txBody>
          <a:bodyPr wrap="square">
            <a:spAutoFit/>
          </a:bodyPr>
          <a:lstStyle/>
          <a:p>
            <a:pPr algn="ctr"/>
            <a:r>
              <a:rPr lang="en-US" sz="2400" dirty="0" smtClean="0">
                <a:cs typeface="Arial" pitchFamily="34" charset="0"/>
              </a:rPr>
              <a:t>Oregon State University Library’s </a:t>
            </a:r>
          </a:p>
          <a:p>
            <a:pPr algn="ctr"/>
            <a:r>
              <a:rPr lang="en-US" sz="2400" dirty="0" smtClean="0">
                <a:cs typeface="Arial" pitchFamily="34" charset="0"/>
              </a:rPr>
              <a:t>ETD Metadata Workflow</a:t>
            </a:r>
            <a:endParaRPr lang="en-US" sz="2400" dirty="0">
              <a:cs typeface="Arial" pitchFamily="34" charset="0"/>
            </a:endParaRPr>
          </a:p>
        </p:txBody>
      </p:sp>
      <p:sp>
        <p:nvSpPr>
          <p:cNvPr id="15" name="TextBox 14"/>
          <p:cNvSpPr txBox="1"/>
          <p:nvPr/>
        </p:nvSpPr>
        <p:spPr>
          <a:xfrm>
            <a:off x="6629400" y="5638800"/>
            <a:ext cx="2057400" cy="923330"/>
          </a:xfrm>
          <a:prstGeom prst="rect">
            <a:avLst/>
          </a:prstGeom>
          <a:noFill/>
        </p:spPr>
        <p:txBody>
          <a:bodyPr wrap="square" rtlCol="0">
            <a:spAutoFit/>
          </a:bodyPr>
          <a:lstStyle/>
          <a:p>
            <a:r>
              <a:rPr lang="en-US" b="1" dirty="0" smtClean="0">
                <a:solidFill>
                  <a:schemeClr val="bg1"/>
                </a:solidFill>
                <a:latin typeface="+mj-lt"/>
              </a:rPr>
              <a:t>Sue Kunda</a:t>
            </a:r>
          </a:p>
          <a:p>
            <a:r>
              <a:rPr lang="en-US" b="1" dirty="0" smtClean="0">
                <a:solidFill>
                  <a:schemeClr val="bg1"/>
                </a:solidFill>
                <a:latin typeface="+mj-lt"/>
              </a:rPr>
              <a:t>Open Repositories</a:t>
            </a:r>
          </a:p>
          <a:p>
            <a:r>
              <a:rPr lang="en-US" b="1" dirty="0" smtClean="0">
                <a:solidFill>
                  <a:schemeClr val="bg1"/>
                </a:solidFill>
                <a:latin typeface="+mj-lt"/>
              </a:rPr>
              <a:t>May 20,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ve_File_results.png"/>
          <p:cNvPicPr>
            <a:picLocks noGrp="1" noChangeAspect="1"/>
          </p:cNvPicPr>
          <p:nvPr>
            <p:ph idx="1"/>
          </p:nvPr>
        </p:nvPicPr>
        <p:blipFill>
          <a:blip r:embed="rId3"/>
          <a:stretch>
            <a:fillRect/>
          </a:stretch>
        </p:blipFill>
        <p:spPr>
          <a:xfrm>
            <a:off x="152400" y="1612228"/>
            <a:ext cx="8839200" cy="5024480"/>
          </a:xfrm>
          <a:ln w="28575">
            <a:solidFill>
              <a:schemeClr val="tx1"/>
            </a:solidFill>
          </a:ln>
        </p:spPr>
      </p:pic>
      <p:sp>
        <p:nvSpPr>
          <p:cNvPr id="5" name="Title 1"/>
          <p:cNvSpPr>
            <a:spLocks noGrp="1"/>
          </p:cNvSpPr>
          <p:nvPr>
            <p:ph type="title"/>
          </p:nvPr>
        </p:nvSpPr>
        <p:spPr>
          <a:xfrm>
            <a:off x="0" y="0"/>
            <a:ext cx="9144000" cy="1417638"/>
          </a:xfrm>
          <a:solidFill>
            <a:schemeClr val="tx1"/>
          </a:solidFill>
        </p:spPr>
        <p:txBody>
          <a:bodyPr/>
          <a:lstStyle/>
          <a:p>
            <a:r>
              <a:rPr lang="en-US" dirty="0" smtClean="0">
                <a:solidFill>
                  <a:srgbClr val="FA820A"/>
                </a:solidFill>
              </a:rPr>
              <a:t>Batch Import into WorldCat</a:t>
            </a:r>
            <a:endParaRPr lang="en-US" dirty="0">
              <a:solidFill>
                <a:srgbClr val="FA820A"/>
              </a:solidFill>
            </a:endParaRPr>
          </a:p>
        </p:txBody>
      </p:sp>
      <p:cxnSp>
        <p:nvCxnSpPr>
          <p:cNvPr id="6" name="Straight Connector 5"/>
          <p:cNvCxnSpPr/>
          <p:nvPr/>
        </p:nvCxnSpPr>
        <p:spPr>
          <a:xfrm>
            <a:off x="0" y="1219200"/>
            <a:ext cx="9144000" cy="158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Tickler.png"/>
          <p:cNvPicPr>
            <a:picLocks noGrp="1" noChangeAspect="1"/>
          </p:cNvPicPr>
          <p:nvPr>
            <p:ph idx="1"/>
          </p:nvPr>
        </p:nvPicPr>
        <p:blipFill>
          <a:blip r:embed="rId3"/>
          <a:stretch>
            <a:fillRect/>
          </a:stretch>
        </p:blipFill>
        <p:spPr>
          <a:xfrm>
            <a:off x="609600" y="1600200"/>
            <a:ext cx="7760301" cy="4920128"/>
          </a:xfrm>
          <a:prstGeom prst="rect">
            <a:avLst/>
          </a:prstGeom>
          <a:ln w="57150">
            <a:solidFill>
              <a:schemeClr val="tx1"/>
            </a:solidFill>
          </a:ln>
        </p:spPr>
      </p:pic>
      <p:sp>
        <p:nvSpPr>
          <p:cNvPr id="5" name="Title 1"/>
          <p:cNvSpPr>
            <a:spLocks noGrp="1"/>
          </p:cNvSpPr>
          <p:nvPr>
            <p:ph type="title"/>
          </p:nvPr>
        </p:nvSpPr>
        <p:spPr>
          <a:xfrm>
            <a:off x="0" y="0"/>
            <a:ext cx="9144000" cy="1143000"/>
          </a:xfrm>
          <a:solidFill>
            <a:schemeClr val="tx1"/>
          </a:solidFill>
        </p:spPr>
        <p:txBody>
          <a:bodyPr/>
          <a:lstStyle/>
          <a:p>
            <a:r>
              <a:rPr lang="en-US" dirty="0" smtClean="0">
                <a:solidFill>
                  <a:srgbClr val="FA820A"/>
                </a:solidFill>
              </a:rPr>
              <a:t>Tickler Created in Order Record</a:t>
            </a:r>
            <a:endParaRPr lang="en-US" dirty="0">
              <a:solidFill>
                <a:srgbClr val="FA820A"/>
              </a:solidFill>
            </a:endParaRPr>
          </a:p>
        </p:txBody>
      </p:sp>
      <p:cxnSp>
        <p:nvCxnSpPr>
          <p:cNvPr id="6" name="Straight Connector 5"/>
          <p:cNvCxnSpPr/>
          <p:nvPr/>
        </p:nvCxnSpPr>
        <p:spPr>
          <a:xfrm>
            <a:off x="0" y="1066800"/>
            <a:ext cx="9144000" cy="158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143000"/>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PIM6160.JPG"/>
          <p:cNvPicPr>
            <a:picLocks noGrp="1" noChangeAspect="1"/>
          </p:cNvPicPr>
          <p:nvPr>
            <p:ph idx="1"/>
          </p:nvPr>
        </p:nvPicPr>
        <p:blipFill>
          <a:blip r:embed="rId3" cstate="print"/>
          <a:stretch>
            <a:fillRect/>
          </a:stretch>
        </p:blipFill>
        <p:spPr>
          <a:xfrm>
            <a:off x="609600" y="1396242"/>
            <a:ext cx="7848600" cy="5156957"/>
          </a:xfrm>
          <a:prstGeom prst="rect">
            <a:avLst/>
          </a:prstGeom>
          <a:ln w="57150">
            <a:solidFill>
              <a:schemeClr val="tx1"/>
            </a:solidFill>
          </a:ln>
        </p:spPr>
      </p:pic>
      <p:sp>
        <p:nvSpPr>
          <p:cNvPr id="5" name="Title 1"/>
          <p:cNvSpPr>
            <a:spLocks noGrp="1"/>
          </p:cNvSpPr>
          <p:nvPr>
            <p:ph type="title"/>
          </p:nvPr>
        </p:nvSpPr>
        <p:spPr>
          <a:xfrm>
            <a:off x="0" y="0"/>
            <a:ext cx="9144000" cy="1143000"/>
          </a:xfrm>
          <a:solidFill>
            <a:schemeClr val="tx1"/>
          </a:solidFill>
        </p:spPr>
        <p:txBody>
          <a:bodyPr/>
          <a:lstStyle/>
          <a:p>
            <a:r>
              <a:rPr lang="en-US" dirty="0" smtClean="0">
                <a:solidFill>
                  <a:srgbClr val="FA820A"/>
                </a:solidFill>
              </a:rPr>
              <a:t>Print vs. Electronic Workflow</a:t>
            </a:r>
            <a:endParaRPr lang="en-US" dirty="0">
              <a:solidFill>
                <a:srgbClr val="FA820A"/>
              </a:solidFill>
            </a:endParaRPr>
          </a:p>
        </p:txBody>
      </p:sp>
      <p:cxnSp>
        <p:nvCxnSpPr>
          <p:cNvPr id="6" name="Straight Connector 5"/>
          <p:cNvCxnSpPr/>
          <p:nvPr/>
        </p:nvCxnSpPr>
        <p:spPr>
          <a:xfrm>
            <a:off x="0" y="1066800"/>
            <a:ext cx="9144000" cy="158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143000"/>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0"/>
            <a:ext cx="9144000" cy="1219200"/>
          </a:xfrm>
          <a:solidFill>
            <a:schemeClr val="tx1"/>
          </a:solidFill>
        </p:spPr>
        <p:txBody>
          <a:bodyPr>
            <a:normAutofit fontScale="90000"/>
          </a:bodyPr>
          <a:lstStyle/>
          <a:p>
            <a:r>
              <a:rPr lang="en-US" dirty="0" smtClean="0">
                <a:solidFill>
                  <a:srgbClr val="FA820A"/>
                </a:solidFill>
              </a:rPr>
              <a:t>Should We Discontinue These Practices?</a:t>
            </a:r>
            <a:endParaRPr lang="en-US" dirty="0">
              <a:solidFill>
                <a:srgbClr val="FA820A"/>
              </a:solidFill>
            </a:endParaRPr>
          </a:p>
        </p:txBody>
      </p:sp>
      <p:pic>
        <p:nvPicPr>
          <p:cNvPr id="1026" name="Picture 2"/>
          <p:cNvPicPr>
            <a:picLocks noGrp="1" noChangeAspect="1" noChangeArrowheads="1"/>
          </p:cNvPicPr>
          <p:nvPr>
            <p:ph sz="half" idx="1"/>
          </p:nvPr>
        </p:nvPicPr>
        <p:blipFill>
          <a:blip r:embed="rId3"/>
          <a:srcRect/>
          <a:stretch>
            <a:fillRect/>
          </a:stretch>
        </p:blipFill>
        <p:spPr bwMode="auto">
          <a:xfrm>
            <a:off x="381000" y="1524000"/>
            <a:ext cx="3505200" cy="4321945"/>
          </a:xfrm>
          <a:prstGeom prst="rect">
            <a:avLst/>
          </a:prstGeom>
          <a:noFill/>
          <a:ln w="57150">
            <a:solidFill>
              <a:schemeClr val="tx1"/>
            </a:solidFill>
            <a:miter lim="800000"/>
            <a:headEnd/>
            <a:tailEnd/>
          </a:ln>
        </p:spPr>
      </p:pic>
      <p:pic>
        <p:nvPicPr>
          <p:cNvPr id="1027" name="Picture 3"/>
          <p:cNvPicPr>
            <a:picLocks noGrp="1" noChangeAspect="1" noChangeArrowheads="1"/>
          </p:cNvPicPr>
          <p:nvPr>
            <p:ph sz="half" idx="2"/>
          </p:nvPr>
        </p:nvPicPr>
        <p:blipFill>
          <a:blip r:embed="rId4"/>
          <a:srcRect/>
          <a:stretch>
            <a:fillRect/>
          </a:stretch>
        </p:blipFill>
        <p:spPr bwMode="auto">
          <a:xfrm>
            <a:off x="4648200" y="1524001"/>
            <a:ext cx="3984071" cy="4343400"/>
          </a:xfrm>
          <a:prstGeom prst="rect">
            <a:avLst/>
          </a:prstGeom>
          <a:noFill/>
          <a:ln w="57150">
            <a:solidFill>
              <a:schemeClr val="tx1"/>
            </a:solidFill>
            <a:miter lim="800000"/>
            <a:headEnd/>
            <a:tailEnd/>
          </a:ln>
        </p:spPr>
      </p:pic>
      <p:cxnSp>
        <p:nvCxnSpPr>
          <p:cNvPr id="6" name="Straight Connector 5"/>
          <p:cNvCxnSpPr/>
          <p:nvPr/>
        </p:nvCxnSpPr>
        <p:spPr>
          <a:xfrm>
            <a:off x="0" y="1066800"/>
            <a:ext cx="91440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6019800"/>
            <a:ext cx="3581400" cy="523220"/>
          </a:xfrm>
          <a:prstGeom prst="rect">
            <a:avLst/>
          </a:prstGeom>
          <a:noFill/>
        </p:spPr>
        <p:txBody>
          <a:bodyPr wrap="square" rtlCol="0">
            <a:spAutoFit/>
          </a:bodyPr>
          <a:lstStyle/>
          <a:p>
            <a:pPr algn="ctr"/>
            <a:r>
              <a:rPr lang="en-US" sz="2800" dirty="0" smtClean="0"/>
              <a:t>Assigning LCSH</a:t>
            </a:r>
            <a:endParaRPr lang="en-US" sz="2800" dirty="0"/>
          </a:p>
        </p:txBody>
      </p:sp>
      <p:sp>
        <p:nvSpPr>
          <p:cNvPr id="14" name="TextBox 13"/>
          <p:cNvSpPr txBox="1"/>
          <p:nvPr/>
        </p:nvSpPr>
        <p:spPr>
          <a:xfrm>
            <a:off x="4572000" y="6019800"/>
            <a:ext cx="4038600" cy="523220"/>
          </a:xfrm>
          <a:prstGeom prst="rect">
            <a:avLst/>
          </a:prstGeom>
          <a:noFill/>
        </p:spPr>
        <p:txBody>
          <a:bodyPr wrap="square" rtlCol="0">
            <a:spAutoFit/>
          </a:bodyPr>
          <a:lstStyle/>
          <a:p>
            <a:pPr algn="ctr"/>
            <a:r>
              <a:rPr lang="en-US" sz="2800" dirty="0" smtClean="0"/>
              <a:t>Requiring Print Copies</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IM6149.JPG"/>
          <p:cNvPicPr>
            <a:picLocks noChangeAspect="1"/>
          </p:cNvPicPr>
          <p:nvPr/>
        </p:nvPicPr>
        <p:blipFill>
          <a:blip r:embed="rId3" cstate="print">
            <a:lum/>
          </a:blip>
          <a:stretch>
            <a:fillRect/>
          </a:stretch>
        </p:blipFill>
        <p:spPr>
          <a:xfrm>
            <a:off x="609600" y="3733800"/>
            <a:ext cx="3733800" cy="2895600"/>
          </a:xfrm>
          <a:prstGeom prst="rect">
            <a:avLst/>
          </a:prstGeom>
          <a:ln w="38100">
            <a:solidFill>
              <a:schemeClr val="tx1"/>
            </a:solidFill>
          </a:ln>
        </p:spPr>
      </p:pic>
      <p:pic>
        <p:nvPicPr>
          <p:cNvPr id="3" name="Picture 7" descr="scanner.png"/>
          <p:cNvPicPr>
            <a:picLocks noChangeAspect="1"/>
          </p:cNvPicPr>
          <p:nvPr/>
        </p:nvPicPr>
        <p:blipFill>
          <a:blip r:embed="rId4"/>
          <a:srcRect/>
          <a:stretch>
            <a:fillRect/>
          </a:stretch>
        </p:blipFill>
        <p:spPr bwMode="auto">
          <a:xfrm>
            <a:off x="4724400" y="3733800"/>
            <a:ext cx="3668486" cy="2895600"/>
          </a:xfrm>
          <a:prstGeom prst="rect">
            <a:avLst/>
          </a:prstGeom>
          <a:noFill/>
          <a:ln w="38100">
            <a:solidFill>
              <a:schemeClr val="tx1"/>
            </a:solidFill>
            <a:miter lim="800000"/>
            <a:headEnd/>
            <a:tailEnd/>
          </a:ln>
        </p:spPr>
      </p:pic>
      <p:pic>
        <p:nvPicPr>
          <p:cNvPr id="5" name="Picture 4" descr="ILLRequest.png"/>
          <p:cNvPicPr>
            <a:picLocks noChangeAspect="1"/>
          </p:cNvPicPr>
          <p:nvPr/>
        </p:nvPicPr>
        <p:blipFill>
          <a:blip r:embed="rId5"/>
          <a:stretch>
            <a:fillRect/>
          </a:stretch>
        </p:blipFill>
        <p:spPr>
          <a:xfrm>
            <a:off x="457200" y="1371600"/>
            <a:ext cx="8229600" cy="2084319"/>
          </a:xfrm>
          <a:prstGeom prst="rect">
            <a:avLst/>
          </a:prstGeom>
          <a:ln w="28575">
            <a:solidFill>
              <a:schemeClr val="tx1"/>
            </a:solidFill>
          </a:ln>
        </p:spPr>
      </p:pic>
      <p:sp>
        <p:nvSpPr>
          <p:cNvPr id="6" name="TextBox 5"/>
          <p:cNvSpPr txBox="1"/>
          <p:nvPr/>
        </p:nvSpPr>
        <p:spPr>
          <a:xfrm>
            <a:off x="0" y="0"/>
            <a:ext cx="9144000" cy="1200329"/>
          </a:xfrm>
          <a:prstGeom prst="rect">
            <a:avLst/>
          </a:prstGeom>
          <a:solidFill>
            <a:schemeClr val="tx1"/>
          </a:solidFill>
        </p:spPr>
        <p:txBody>
          <a:bodyPr wrap="square" rtlCol="0">
            <a:spAutoFit/>
          </a:bodyPr>
          <a:lstStyle/>
          <a:p>
            <a:pPr algn="ctr"/>
            <a:endParaRPr lang="en-US" sz="800" dirty="0" smtClean="0">
              <a:solidFill>
                <a:srgbClr val="FA820A"/>
              </a:solidFill>
            </a:endParaRPr>
          </a:p>
          <a:p>
            <a:pPr algn="ctr"/>
            <a:r>
              <a:rPr lang="en-US" sz="3600" dirty="0" smtClean="0">
                <a:solidFill>
                  <a:srgbClr val="FA820A"/>
                </a:solidFill>
              </a:rPr>
              <a:t>On-Demand Theses/Dissertation Digitization</a:t>
            </a:r>
            <a:endParaRPr lang="en-US" dirty="0" smtClean="0">
              <a:solidFill>
                <a:srgbClr val="FA820A"/>
              </a:solidFill>
            </a:endParaRPr>
          </a:p>
          <a:p>
            <a:pPr algn="ctr"/>
            <a:endParaRPr lang="en-US" sz="1200" dirty="0">
              <a:solidFill>
                <a:srgbClr val="FA820A"/>
              </a:solidFill>
            </a:endParaRPr>
          </a:p>
          <a:p>
            <a:pPr algn="ctr"/>
            <a:endParaRPr lang="en-US" sz="1600" dirty="0" smtClean="0">
              <a:solidFill>
                <a:srgbClr val="FA820A"/>
              </a:solidFill>
            </a:endParaRPr>
          </a:p>
        </p:txBody>
      </p:sp>
      <p:cxnSp>
        <p:nvCxnSpPr>
          <p:cNvPr id="7" name="Straight Connector 6"/>
          <p:cNvCxnSpPr/>
          <p:nvPr/>
        </p:nvCxnSpPr>
        <p:spPr>
          <a:xfrm>
            <a:off x="0" y="1066800"/>
            <a:ext cx="9144000" cy="158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IM6147.JPG"/>
          <p:cNvPicPr>
            <a:picLocks noChangeAspect="1"/>
          </p:cNvPicPr>
          <p:nvPr/>
        </p:nvPicPr>
        <p:blipFill>
          <a:blip r:embed="rId3" cstate="print"/>
          <a:stretch>
            <a:fillRect/>
          </a:stretch>
        </p:blipFill>
        <p:spPr>
          <a:xfrm>
            <a:off x="228600" y="228600"/>
            <a:ext cx="8704288" cy="6400800"/>
          </a:xfrm>
          <a:prstGeom prst="rect">
            <a:avLst/>
          </a:prstGeom>
          <a:ln w="57150">
            <a:solidFill>
              <a:schemeClr val="tx1"/>
            </a:solidFill>
          </a:ln>
        </p:spPr>
      </p:pic>
      <p:sp>
        <p:nvSpPr>
          <p:cNvPr id="3" name="TextBox 2"/>
          <p:cNvSpPr txBox="1"/>
          <p:nvPr/>
        </p:nvSpPr>
        <p:spPr>
          <a:xfrm>
            <a:off x="4267200" y="4114800"/>
            <a:ext cx="4419600" cy="2251065"/>
          </a:xfrm>
          <a:prstGeom prst="rect">
            <a:avLst/>
          </a:prstGeom>
          <a:noFill/>
        </p:spPr>
        <p:txBody>
          <a:bodyPr wrap="square" rtlCol="0">
            <a:spAutoFit/>
          </a:bodyPr>
          <a:lstStyle/>
          <a:p>
            <a:pPr>
              <a:lnSpc>
                <a:spcPct val="150000"/>
              </a:lnSpc>
              <a:buFont typeface="Wingdings" pitchFamily="2" charset="2"/>
              <a:buChar char="§"/>
            </a:pPr>
            <a:r>
              <a:rPr lang="en-US" sz="2400" dirty="0" smtClean="0">
                <a:solidFill>
                  <a:schemeClr val="bg1"/>
                </a:solidFill>
              </a:rPr>
              <a:t>  Reviews Metadata</a:t>
            </a:r>
            <a:endParaRPr lang="en-US" sz="800" dirty="0" smtClean="0">
              <a:solidFill>
                <a:schemeClr val="bg1"/>
              </a:solidFill>
            </a:endParaRPr>
          </a:p>
          <a:p>
            <a:pPr>
              <a:lnSpc>
                <a:spcPct val="150000"/>
              </a:lnSpc>
              <a:buFont typeface="Wingdings" pitchFamily="2" charset="2"/>
              <a:buChar char="§"/>
            </a:pPr>
            <a:r>
              <a:rPr lang="en-US" sz="2400" dirty="0" smtClean="0">
                <a:solidFill>
                  <a:schemeClr val="bg1"/>
                </a:solidFill>
              </a:rPr>
              <a:t>  Uploads T/D to ScholarsArchive</a:t>
            </a:r>
          </a:p>
          <a:p>
            <a:pPr>
              <a:lnSpc>
                <a:spcPct val="150000"/>
              </a:lnSpc>
              <a:buFont typeface="Wingdings" pitchFamily="2" charset="2"/>
              <a:buChar char="§"/>
            </a:pPr>
            <a:r>
              <a:rPr lang="en-US" sz="2400" dirty="0" smtClean="0">
                <a:solidFill>
                  <a:schemeClr val="bg1"/>
                </a:solidFill>
              </a:rPr>
              <a:t>  Adds Handle to Catalog Record</a:t>
            </a:r>
          </a:p>
          <a:p>
            <a:pPr>
              <a:lnSpc>
                <a:spcPct val="150000"/>
              </a:lnSpc>
              <a:buFont typeface="Wingdings" pitchFamily="2" charset="2"/>
              <a:buChar char="§"/>
            </a:pPr>
            <a:r>
              <a:rPr lang="en-US" sz="2400" dirty="0" smtClean="0">
                <a:solidFill>
                  <a:schemeClr val="bg1"/>
                </a:solidFill>
              </a:rPr>
              <a:t>  Sends Handle to ILL</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TDHomePage.png"/>
          <p:cNvPicPr>
            <a:picLocks noChangeAspect="1"/>
          </p:cNvPicPr>
          <p:nvPr/>
        </p:nvPicPr>
        <p:blipFill>
          <a:blip r:embed="rId3"/>
          <a:stretch>
            <a:fillRect/>
          </a:stretch>
        </p:blipFill>
        <p:spPr>
          <a:xfrm>
            <a:off x="228600" y="1371600"/>
            <a:ext cx="4343400" cy="5265099"/>
          </a:xfrm>
          <a:prstGeom prst="rect">
            <a:avLst/>
          </a:prstGeom>
          <a:ln w="38100">
            <a:solidFill>
              <a:schemeClr val="tx1"/>
            </a:solidFill>
          </a:ln>
        </p:spPr>
      </p:pic>
      <p:pic>
        <p:nvPicPr>
          <p:cNvPr id="9" name="Picture 8" descr="WorldMap.png"/>
          <p:cNvPicPr>
            <a:picLocks noChangeAspect="1"/>
          </p:cNvPicPr>
          <p:nvPr/>
        </p:nvPicPr>
        <p:blipFill>
          <a:blip r:embed="rId4"/>
          <a:stretch>
            <a:fillRect/>
          </a:stretch>
        </p:blipFill>
        <p:spPr>
          <a:xfrm>
            <a:off x="4876800" y="1371600"/>
            <a:ext cx="4038600" cy="5257800"/>
          </a:xfrm>
          <a:prstGeom prst="rect">
            <a:avLst/>
          </a:prstGeom>
          <a:ln w="38100">
            <a:solidFill>
              <a:schemeClr val="tx1"/>
            </a:solidFill>
          </a:ln>
        </p:spPr>
      </p:pic>
      <p:sp>
        <p:nvSpPr>
          <p:cNvPr id="4" name="Title 1"/>
          <p:cNvSpPr txBox="1">
            <a:spLocks/>
          </p:cNvSpPr>
          <p:nvPr/>
        </p:nvSpPr>
        <p:spPr>
          <a:xfrm>
            <a:off x="0" y="1"/>
            <a:ext cx="9144000" cy="1142999"/>
          </a:xfrm>
          <a:prstGeom prst="rect">
            <a:avLst/>
          </a:prstGeom>
          <a:solidFill>
            <a:schemeClr val="tx1"/>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A820A"/>
                </a:solidFill>
                <a:effectLst/>
                <a:uLnTx/>
                <a:uFillTx/>
                <a:latin typeface="+mj-lt"/>
                <a:ea typeface="+mj-ea"/>
                <a:cs typeface="+mj-cs"/>
              </a:rPr>
              <a:t>ETD</a:t>
            </a:r>
            <a:r>
              <a:rPr kumimoji="0" lang="en-US" sz="4400" b="0" i="0" u="none" strike="noStrike" kern="1200" cap="none" spc="0" normalizeH="0" noProof="0" dirty="0" smtClean="0">
                <a:ln>
                  <a:noFill/>
                </a:ln>
                <a:solidFill>
                  <a:srgbClr val="FA820A"/>
                </a:solidFill>
                <a:effectLst/>
                <a:uLnTx/>
                <a:uFillTx/>
                <a:latin typeface="+mj-lt"/>
                <a:ea typeface="+mj-ea"/>
                <a:cs typeface="+mj-cs"/>
              </a:rPr>
              <a:t> Collection is Large </a:t>
            </a:r>
            <a:r>
              <a:rPr kumimoji="0" lang="en-US" sz="4400" b="0" i="1" u="none" strike="noStrike" kern="1200" cap="none" spc="0" normalizeH="0" noProof="0" dirty="0" smtClean="0">
                <a:ln>
                  <a:noFill/>
                </a:ln>
                <a:solidFill>
                  <a:srgbClr val="FA820A"/>
                </a:solidFill>
                <a:effectLst/>
                <a:uLnTx/>
                <a:uFillTx/>
                <a:latin typeface="+mj-lt"/>
                <a:ea typeface="+mj-ea"/>
                <a:cs typeface="+mj-cs"/>
              </a:rPr>
              <a:t>and</a:t>
            </a:r>
            <a:r>
              <a:rPr kumimoji="0" lang="en-US" sz="4400" b="0" u="none" strike="noStrike" kern="1200" cap="none" spc="0" normalizeH="0" noProof="0" dirty="0" smtClean="0">
                <a:ln>
                  <a:noFill/>
                </a:ln>
                <a:solidFill>
                  <a:srgbClr val="FA820A"/>
                </a:solidFill>
                <a:effectLst/>
                <a:uLnTx/>
                <a:uFillTx/>
                <a:latin typeface="+mj-lt"/>
                <a:ea typeface="+mj-ea"/>
                <a:cs typeface="+mj-cs"/>
              </a:rPr>
              <a:t> Popular</a:t>
            </a:r>
            <a:endParaRPr kumimoji="0" lang="en-US" sz="4400" b="0" i="0" u="none" strike="noStrike" kern="1200" cap="none" spc="0" normalizeH="0" baseline="0" noProof="0" dirty="0">
              <a:ln>
                <a:noFill/>
              </a:ln>
              <a:solidFill>
                <a:srgbClr val="FA820A"/>
              </a:solidFill>
              <a:effectLst/>
              <a:uLnTx/>
              <a:uFillTx/>
              <a:latin typeface="+mj-lt"/>
              <a:ea typeface="+mj-ea"/>
              <a:cs typeface="+mj-cs"/>
            </a:endParaRPr>
          </a:p>
        </p:txBody>
      </p:sp>
      <p:cxnSp>
        <p:nvCxnSpPr>
          <p:cNvPr id="5" name="Straight Connector 4"/>
          <p:cNvCxnSpPr/>
          <p:nvPr/>
        </p:nvCxnSpPr>
        <p:spPr>
          <a:xfrm>
            <a:off x="0" y="990600"/>
            <a:ext cx="9144000" cy="158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a:solidFill>
            <a:schemeClr val="tx1"/>
          </a:solidFill>
        </p:spPr>
        <p:txBody>
          <a:bodyPr wrap="square">
            <a:spAutoFit/>
          </a:bodyPr>
          <a:lstStyle/>
          <a:p>
            <a:pPr algn="ctr"/>
            <a:r>
              <a:rPr lang="en-US" sz="5400" dirty="0" smtClean="0">
                <a:solidFill>
                  <a:srgbClr val="FA820A"/>
                </a:solidFill>
              </a:rPr>
              <a:t>References</a:t>
            </a:r>
            <a:r>
              <a:rPr lang="en-US" dirty="0" smtClean="0">
                <a:solidFill>
                  <a:srgbClr val="FA820A"/>
                </a:solidFill>
              </a:rPr>
              <a:t> </a:t>
            </a:r>
          </a:p>
          <a:p>
            <a:pPr algn="ctr"/>
            <a:endParaRPr lang="en-US" dirty="0" smtClean="0">
              <a:solidFill>
                <a:srgbClr val="FA820A"/>
              </a:solidFill>
            </a:endParaRPr>
          </a:p>
        </p:txBody>
      </p:sp>
      <p:cxnSp>
        <p:nvCxnSpPr>
          <p:cNvPr id="7" name="Straight Connector 6"/>
          <p:cNvCxnSpPr/>
          <p:nvPr/>
        </p:nvCxnSpPr>
        <p:spPr>
          <a:xfrm>
            <a:off x="0" y="1066800"/>
            <a:ext cx="9144000" cy="158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1524000"/>
            <a:ext cx="8763000" cy="5139869"/>
          </a:xfrm>
          <a:prstGeom prst="rect">
            <a:avLst/>
          </a:prstGeom>
          <a:noFill/>
        </p:spPr>
        <p:txBody>
          <a:bodyPr wrap="square" rtlCol="0">
            <a:spAutoFit/>
          </a:bodyPr>
          <a:lstStyle/>
          <a:p>
            <a:pPr>
              <a:buFont typeface="Wingdings" pitchFamily="2" charset="2"/>
              <a:buChar char="§"/>
            </a:pPr>
            <a:r>
              <a:rPr lang="en-US" sz="2800" dirty="0" smtClean="0"/>
              <a:t>  Boock, M. &amp; Kunda, S. (2009). Electronic thesis and dissertation metadata workflow at Oregon State Libraries, Cataloging and Classification Quarterly, 47 (3-4), 297-308. </a:t>
            </a:r>
            <a:r>
              <a:rPr lang="en-US" sz="2800" dirty="0" smtClean="0">
                <a:hlinkClick r:id="rId2"/>
              </a:rPr>
              <a:t>http://hdl.handle.net/1957/11396</a:t>
            </a:r>
            <a:endParaRPr lang="en-US" sz="2800" dirty="0" smtClean="0"/>
          </a:p>
          <a:p>
            <a:pPr>
              <a:buFont typeface="Wingdings" pitchFamily="2" charset="2"/>
              <a:buChar char="§"/>
            </a:pPr>
            <a:endParaRPr lang="en-US" sz="2800" dirty="0" smtClean="0"/>
          </a:p>
          <a:p>
            <a:pPr>
              <a:buFont typeface="Wingdings" pitchFamily="2" charset="2"/>
              <a:buChar char="§"/>
            </a:pPr>
            <a:r>
              <a:rPr lang="en-US" sz="2800" dirty="0" smtClean="0"/>
              <a:t>  ScholarsArchive@OSU. </a:t>
            </a:r>
            <a:r>
              <a:rPr lang="en-US" sz="2800" dirty="0" smtClean="0">
                <a:hlinkClick r:id="rId3"/>
              </a:rPr>
              <a:t>https://ir.library.oregonstate.edu/jspui/</a:t>
            </a:r>
            <a:endParaRPr lang="en-US" sz="2800" dirty="0" smtClean="0"/>
          </a:p>
          <a:p>
            <a:pPr>
              <a:buFont typeface="Wingdings" pitchFamily="2" charset="2"/>
              <a:buChar char="§"/>
            </a:pPr>
            <a:endParaRPr lang="en-US" sz="2800" dirty="0" smtClean="0"/>
          </a:p>
          <a:p>
            <a:pPr>
              <a:buFont typeface="Wingdings" pitchFamily="2" charset="2"/>
              <a:buChar char="§"/>
            </a:pPr>
            <a:r>
              <a:rPr lang="en-US" sz="2800" dirty="0" smtClean="0"/>
              <a:t>  MarcEdit. http://oregonstate.edu/~reeset/marcedit/html/index.php</a:t>
            </a:r>
          </a:p>
          <a:p>
            <a:endParaRPr lang="en-US" sz="2400" dirty="0" smtClean="0"/>
          </a:p>
          <a:p>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a:solidFill>
            <a:schemeClr val="tx1"/>
          </a:solidFill>
        </p:spPr>
        <p:txBody>
          <a:bodyPr/>
          <a:lstStyle/>
          <a:p>
            <a:r>
              <a:rPr lang="en-US" dirty="0" smtClean="0">
                <a:solidFill>
                  <a:srgbClr val="FA820A"/>
                </a:solidFill>
              </a:rPr>
              <a:t>T/Ds Natural Fit for IR</a:t>
            </a:r>
            <a:endParaRPr lang="en-US" dirty="0">
              <a:solidFill>
                <a:srgbClr val="FA820A"/>
              </a:solidFill>
            </a:endParaRPr>
          </a:p>
        </p:txBody>
      </p:sp>
      <p:sp>
        <p:nvSpPr>
          <p:cNvPr id="3" name="Subtitle 2"/>
          <p:cNvSpPr>
            <a:spLocks noGrp="1"/>
          </p:cNvSpPr>
          <p:nvPr>
            <p:ph type="subTitle" idx="1"/>
          </p:nvPr>
        </p:nvSpPr>
        <p:spPr>
          <a:xfrm>
            <a:off x="685800" y="2286000"/>
            <a:ext cx="8077200" cy="3581400"/>
          </a:xfrm>
        </p:spPr>
        <p:txBody>
          <a:bodyPr>
            <a:normAutofit/>
          </a:bodyPr>
          <a:lstStyle/>
          <a:p>
            <a:pPr algn="l">
              <a:buFont typeface="Wingdings" pitchFamily="2" charset="2"/>
              <a:buChar char="§"/>
            </a:pPr>
            <a:r>
              <a:rPr lang="en-US" dirty="0" smtClean="0">
                <a:solidFill>
                  <a:schemeClr val="tx1"/>
                </a:solidFill>
              </a:rPr>
              <a:t>  T/Ds Represent OSU Research</a:t>
            </a:r>
          </a:p>
          <a:p>
            <a:pPr algn="l">
              <a:buFont typeface="Wingdings" pitchFamily="2" charset="2"/>
              <a:buChar char="§"/>
            </a:pPr>
            <a:endParaRPr lang="en-US" dirty="0" smtClean="0">
              <a:solidFill>
                <a:schemeClr val="tx1"/>
              </a:solidFill>
            </a:endParaRPr>
          </a:p>
          <a:p>
            <a:pPr algn="l">
              <a:buFont typeface="Wingdings" pitchFamily="2" charset="2"/>
              <a:buChar char="§"/>
            </a:pPr>
            <a:r>
              <a:rPr lang="en-US" dirty="0" smtClean="0">
                <a:solidFill>
                  <a:schemeClr val="tx1"/>
                </a:solidFill>
              </a:rPr>
              <a:t>  Graduate School/Library Shared Philosophy</a:t>
            </a:r>
          </a:p>
          <a:p>
            <a:pPr algn="l">
              <a:buFont typeface="Wingdings" pitchFamily="2" charset="2"/>
              <a:buChar char="§"/>
            </a:pPr>
            <a:endParaRPr lang="en-US" dirty="0" smtClean="0">
              <a:solidFill>
                <a:schemeClr val="tx1"/>
              </a:solidFill>
            </a:endParaRPr>
          </a:p>
          <a:p>
            <a:pPr algn="l">
              <a:buFont typeface="Wingdings" pitchFamily="2" charset="2"/>
              <a:buChar char="§"/>
            </a:pPr>
            <a:r>
              <a:rPr lang="en-US" dirty="0" smtClean="0">
                <a:solidFill>
                  <a:schemeClr val="tx1"/>
                </a:solidFill>
              </a:rPr>
              <a:t>  Guaranteed Content Growth</a:t>
            </a:r>
            <a:endParaRPr lang="en-US" dirty="0">
              <a:solidFill>
                <a:schemeClr val="tx1"/>
              </a:solidFill>
            </a:endParaRPr>
          </a:p>
        </p:txBody>
      </p:sp>
      <p:cxnSp>
        <p:nvCxnSpPr>
          <p:cNvPr id="5" name="Straight Connector 4"/>
          <p:cNvCxnSpPr/>
          <p:nvPr/>
        </p:nvCxnSpPr>
        <p:spPr>
          <a:xfrm>
            <a:off x="0" y="1143000"/>
            <a:ext cx="9144000" cy="158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2192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ECS.png"/>
          <p:cNvPicPr>
            <a:picLocks noGrp="1" noChangeAspect="1"/>
          </p:cNvPicPr>
          <p:nvPr>
            <p:ph idx="1"/>
          </p:nvPr>
        </p:nvPicPr>
        <p:blipFill>
          <a:blip r:embed="rId3"/>
          <a:stretch>
            <a:fillRect/>
          </a:stretch>
        </p:blipFill>
        <p:spPr>
          <a:xfrm>
            <a:off x="685800" y="152400"/>
            <a:ext cx="7772400" cy="6444204"/>
          </a:xfrm>
          <a:ln w="19050">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TDDD1.png"/>
          <p:cNvPicPr>
            <a:picLocks noGrp="1" noChangeAspect="1"/>
          </p:cNvPicPr>
          <p:nvPr>
            <p:ph idx="1"/>
          </p:nvPr>
        </p:nvPicPr>
        <p:blipFill>
          <a:blip r:embed="rId3"/>
          <a:stretch>
            <a:fillRect/>
          </a:stretch>
        </p:blipFill>
        <p:spPr>
          <a:xfrm>
            <a:off x="76200" y="1752600"/>
            <a:ext cx="4391861" cy="4525963"/>
          </a:xfrm>
          <a:ln w="38100">
            <a:solidFill>
              <a:schemeClr val="tx1"/>
            </a:solidFill>
          </a:ln>
        </p:spPr>
      </p:pic>
      <p:pic>
        <p:nvPicPr>
          <p:cNvPr id="6" name="Picture 5" descr="ETDDD2.png"/>
          <p:cNvPicPr>
            <a:picLocks noChangeAspect="1"/>
          </p:cNvPicPr>
          <p:nvPr/>
        </p:nvPicPr>
        <p:blipFill>
          <a:blip r:embed="rId4"/>
          <a:stretch>
            <a:fillRect/>
          </a:stretch>
        </p:blipFill>
        <p:spPr>
          <a:xfrm>
            <a:off x="4648200" y="1752600"/>
            <a:ext cx="4397022" cy="4495800"/>
          </a:xfrm>
          <a:prstGeom prst="rect">
            <a:avLst/>
          </a:prstGeom>
          <a:ln w="38100">
            <a:solidFill>
              <a:schemeClr val="tx1"/>
            </a:solidFill>
          </a:ln>
        </p:spPr>
      </p:pic>
      <p:sp>
        <p:nvSpPr>
          <p:cNvPr id="5" name="Title 1"/>
          <p:cNvSpPr>
            <a:spLocks noGrp="1"/>
          </p:cNvSpPr>
          <p:nvPr>
            <p:ph type="title"/>
          </p:nvPr>
        </p:nvSpPr>
        <p:spPr>
          <a:xfrm>
            <a:off x="0" y="0"/>
            <a:ext cx="9144000" cy="1219200"/>
          </a:xfrm>
          <a:solidFill>
            <a:schemeClr val="tx1"/>
          </a:solidFill>
        </p:spPr>
        <p:txBody>
          <a:bodyPr/>
          <a:lstStyle/>
          <a:p>
            <a:r>
              <a:rPr lang="en-US" dirty="0" smtClean="0">
                <a:solidFill>
                  <a:srgbClr val="FA820A"/>
                </a:solidFill>
              </a:rPr>
              <a:t>ETD Data Dictionary</a:t>
            </a:r>
            <a:endParaRPr lang="en-US" dirty="0">
              <a:solidFill>
                <a:srgbClr val="FA820A"/>
              </a:solidFill>
            </a:endParaRPr>
          </a:p>
        </p:txBody>
      </p:sp>
      <p:cxnSp>
        <p:nvCxnSpPr>
          <p:cNvPr id="7" name="Straight Connector 6"/>
          <p:cNvCxnSpPr/>
          <p:nvPr/>
        </p:nvCxnSpPr>
        <p:spPr>
          <a:xfrm>
            <a:off x="0" y="12954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219200"/>
            <a:ext cx="9144000" cy="158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holarsArchiveLogIn.png"/>
          <p:cNvPicPr>
            <a:picLocks noGrp="1" noChangeAspect="1"/>
          </p:cNvPicPr>
          <p:nvPr>
            <p:ph idx="1"/>
          </p:nvPr>
        </p:nvPicPr>
        <p:blipFill>
          <a:blip r:embed="rId3"/>
          <a:stretch>
            <a:fillRect/>
          </a:stretch>
        </p:blipFill>
        <p:spPr>
          <a:xfrm>
            <a:off x="609600" y="228600"/>
            <a:ext cx="7850036" cy="6400800"/>
          </a:xfrm>
          <a:ln w="57150">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4800" y="6019800"/>
            <a:ext cx="3886200" cy="639762"/>
          </a:xfrm>
        </p:spPr>
        <p:txBody>
          <a:bodyPr/>
          <a:lstStyle/>
          <a:p>
            <a:r>
              <a:rPr lang="en-US" dirty="0" smtClean="0"/>
              <a:t>Creative Commons License	</a:t>
            </a:r>
            <a:endParaRPr lang="en-US" dirty="0"/>
          </a:p>
        </p:txBody>
      </p:sp>
      <p:pic>
        <p:nvPicPr>
          <p:cNvPr id="9" name="Content Placeholder 8" descr="CCLicense.png"/>
          <p:cNvPicPr>
            <a:picLocks noGrp="1" noChangeAspect="1"/>
          </p:cNvPicPr>
          <p:nvPr>
            <p:ph sz="half" idx="2"/>
          </p:nvPr>
        </p:nvPicPr>
        <p:blipFill>
          <a:blip r:embed="rId3"/>
          <a:stretch>
            <a:fillRect/>
          </a:stretch>
        </p:blipFill>
        <p:spPr>
          <a:xfrm>
            <a:off x="304800" y="1524000"/>
            <a:ext cx="4026324" cy="4495800"/>
          </a:xfrm>
          <a:ln w="28575">
            <a:solidFill>
              <a:schemeClr val="tx1"/>
            </a:solidFill>
          </a:ln>
        </p:spPr>
      </p:pic>
      <p:sp>
        <p:nvSpPr>
          <p:cNvPr id="7" name="Text Placeholder 6"/>
          <p:cNvSpPr>
            <a:spLocks noGrp="1"/>
          </p:cNvSpPr>
          <p:nvPr>
            <p:ph type="body" sz="quarter" idx="3"/>
          </p:nvPr>
        </p:nvSpPr>
        <p:spPr>
          <a:xfrm>
            <a:off x="4724400" y="3810000"/>
            <a:ext cx="4041775" cy="639762"/>
          </a:xfrm>
        </p:spPr>
        <p:txBody>
          <a:bodyPr/>
          <a:lstStyle/>
          <a:p>
            <a:pPr algn="ctr"/>
            <a:r>
              <a:rPr lang="en-US" dirty="0" smtClean="0"/>
              <a:t>Graduate School License</a:t>
            </a:r>
            <a:endParaRPr lang="en-US" dirty="0"/>
          </a:p>
        </p:txBody>
      </p:sp>
      <p:pic>
        <p:nvPicPr>
          <p:cNvPr id="10" name="Content Placeholder 9" descr="License.png"/>
          <p:cNvPicPr>
            <a:picLocks noGrp="1" noChangeAspect="1"/>
          </p:cNvPicPr>
          <p:nvPr>
            <p:ph sz="quarter" idx="4"/>
          </p:nvPr>
        </p:nvPicPr>
        <p:blipFill>
          <a:blip r:embed="rId4"/>
          <a:stretch>
            <a:fillRect/>
          </a:stretch>
        </p:blipFill>
        <p:spPr>
          <a:xfrm>
            <a:off x="4800600" y="1828800"/>
            <a:ext cx="4041775" cy="1887152"/>
          </a:xfrm>
          <a:ln w="28575">
            <a:solidFill>
              <a:schemeClr val="tx1"/>
            </a:solidFill>
          </a:ln>
        </p:spPr>
      </p:pic>
      <p:sp>
        <p:nvSpPr>
          <p:cNvPr id="8" name="Title 1"/>
          <p:cNvSpPr txBox="1">
            <a:spLocks/>
          </p:cNvSpPr>
          <p:nvPr/>
        </p:nvSpPr>
        <p:spPr>
          <a:xfrm>
            <a:off x="0" y="0"/>
            <a:ext cx="9144000" cy="1219200"/>
          </a:xfrm>
          <a:prstGeom prst="rect">
            <a:avLst/>
          </a:prstGeom>
          <a:solidFill>
            <a:schemeClr val="tx1"/>
          </a:solidFill>
          <a:ln w="28575">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A820A"/>
                </a:solidFill>
                <a:effectLst/>
                <a:uLnTx/>
                <a:uFillTx/>
                <a:latin typeface="+mj-lt"/>
                <a:ea typeface="+mj-ea"/>
                <a:cs typeface="+mj-cs"/>
              </a:rPr>
              <a:t>ScholarsArchive Licenses</a:t>
            </a:r>
            <a:endParaRPr kumimoji="0" lang="en-US" sz="4400" b="0" i="0" u="none" strike="noStrike" kern="1200" cap="none" spc="0" normalizeH="0" baseline="0" noProof="0" dirty="0">
              <a:ln>
                <a:noFill/>
              </a:ln>
              <a:solidFill>
                <a:srgbClr val="FA820A"/>
              </a:solidFill>
              <a:effectLst/>
              <a:uLnTx/>
              <a:uFillTx/>
              <a:latin typeface="+mj-lt"/>
              <a:ea typeface="+mj-ea"/>
              <a:cs typeface="+mj-cs"/>
            </a:endParaRPr>
          </a:p>
        </p:txBody>
      </p:sp>
      <p:cxnSp>
        <p:nvCxnSpPr>
          <p:cNvPr id="15" name="Straight Connector 14"/>
          <p:cNvCxnSpPr/>
          <p:nvPr/>
        </p:nvCxnSpPr>
        <p:spPr>
          <a:xfrm>
            <a:off x="0" y="1143000"/>
            <a:ext cx="9144000" cy="158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HPIM6147.JPG"/>
          <p:cNvPicPr>
            <a:picLocks noGrp="1" noChangeAspect="1"/>
          </p:cNvPicPr>
          <p:nvPr>
            <p:ph sz="half" idx="1"/>
          </p:nvPr>
        </p:nvPicPr>
        <p:blipFill>
          <a:blip r:embed="rId3" cstate="print">
            <a:lum bright="10000"/>
          </a:blip>
          <a:stretch>
            <a:fillRect/>
          </a:stretch>
        </p:blipFill>
        <p:spPr>
          <a:xfrm>
            <a:off x="228600" y="304800"/>
            <a:ext cx="8610600" cy="6324600"/>
          </a:xfrm>
          <a:ln w="28575">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descr="MarcEditHarvester.png"/>
          <p:cNvPicPr>
            <a:picLocks noGrp="1" noChangeAspect="1"/>
          </p:cNvPicPr>
          <p:nvPr>
            <p:ph idx="1"/>
          </p:nvPr>
        </p:nvPicPr>
        <p:blipFill>
          <a:blip r:embed="rId3"/>
          <a:stretch>
            <a:fillRect/>
          </a:stretch>
        </p:blipFill>
        <p:spPr>
          <a:xfrm>
            <a:off x="914400" y="228600"/>
            <a:ext cx="7167309" cy="6408863"/>
          </a:xfrm>
          <a:ln w="28575">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lstStyle/>
          <a:p>
            <a:endParaRPr lang="en-US" dirty="0"/>
          </a:p>
        </p:txBody>
      </p:sp>
      <p:sp>
        <p:nvSpPr>
          <p:cNvPr id="3" name="Text Placeholder 2"/>
          <p:cNvSpPr>
            <a:spLocks noGrp="1"/>
          </p:cNvSpPr>
          <p:nvPr>
            <p:ph type="body" idx="1"/>
          </p:nvPr>
        </p:nvSpPr>
        <p:spPr>
          <a:xfrm>
            <a:off x="228600" y="6096000"/>
            <a:ext cx="3810000" cy="639762"/>
          </a:xfrm>
        </p:spPr>
        <p:txBody>
          <a:bodyPr/>
          <a:lstStyle/>
          <a:p>
            <a:pPr algn="ctr"/>
            <a:r>
              <a:rPr lang="en-US" dirty="0" smtClean="0">
                <a:latin typeface="+mj-lt"/>
              </a:rPr>
              <a:t>Dublin Core Record</a:t>
            </a:r>
            <a:endParaRPr lang="en-US" dirty="0">
              <a:latin typeface="+mj-lt"/>
            </a:endParaRPr>
          </a:p>
        </p:txBody>
      </p:sp>
      <p:pic>
        <p:nvPicPr>
          <p:cNvPr id="7" name="Content Placeholder 6" descr="DSpaceRecord.png"/>
          <p:cNvPicPr>
            <a:picLocks noGrp="1" noChangeAspect="1"/>
          </p:cNvPicPr>
          <p:nvPr>
            <p:ph sz="half" idx="2"/>
          </p:nvPr>
        </p:nvPicPr>
        <p:blipFill>
          <a:blip r:embed="rId3"/>
          <a:stretch>
            <a:fillRect/>
          </a:stretch>
        </p:blipFill>
        <p:spPr>
          <a:xfrm>
            <a:off x="228600" y="1524000"/>
            <a:ext cx="3657600" cy="4588498"/>
          </a:xfrm>
          <a:ln w="28575">
            <a:solidFill>
              <a:schemeClr val="tx1"/>
            </a:solidFill>
          </a:ln>
        </p:spPr>
      </p:pic>
      <p:sp>
        <p:nvSpPr>
          <p:cNvPr id="5" name="Text Placeholder 4"/>
          <p:cNvSpPr>
            <a:spLocks noGrp="1"/>
          </p:cNvSpPr>
          <p:nvPr>
            <p:ph type="body" sz="quarter" idx="3"/>
          </p:nvPr>
        </p:nvSpPr>
        <p:spPr>
          <a:xfrm>
            <a:off x="4267200" y="5257800"/>
            <a:ext cx="4572000" cy="639762"/>
          </a:xfrm>
        </p:spPr>
        <p:txBody>
          <a:bodyPr/>
          <a:lstStyle/>
          <a:p>
            <a:pPr algn="ctr"/>
            <a:r>
              <a:rPr lang="en-US" dirty="0" smtClean="0"/>
              <a:t>MARC Record </a:t>
            </a:r>
            <a:endParaRPr lang="en-US" dirty="0"/>
          </a:p>
        </p:txBody>
      </p:sp>
      <p:pic>
        <p:nvPicPr>
          <p:cNvPr id="8" name="Content Placeholder 7" descr="MarcEditorScreen.png"/>
          <p:cNvPicPr>
            <a:picLocks noGrp="1" noChangeAspect="1"/>
          </p:cNvPicPr>
          <p:nvPr>
            <p:ph sz="quarter" idx="4"/>
          </p:nvPr>
        </p:nvPicPr>
        <p:blipFill>
          <a:blip r:embed="rId4"/>
          <a:stretch>
            <a:fillRect/>
          </a:stretch>
        </p:blipFill>
        <p:spPr>
          <a:xfrm>
            <a:off x="4267200" y="1828800"/>
            <a:ext cx="4585814" cy="3429000"/>
          </a:xfrm>
          <a:ln w="28575">
            <a:solidFill>
              <a:schemeClr val="tx1"/>
            </a:solidFill>
          </a:ln>
        </p:spPr>
      </p:pic>
      <p:sp>
        <p:nvSpPr>
          <p:cNvPr id="9" name="Title 1"/>
          <p:cNvSpPr txBox="1">
            <a:spLocks/>
          </p:cNvSpPr>
          <p:nvPr/>
        </p:nvSpPr>
        <p:spPr>
          <a:xfrm>
            <a:off x="0" y="0"/>
            <a:ext cx="9144000" cy="1371600"/>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A820A"/>
                </a:solidFill>
                <a:effectLst/>
                <a:uLnTx/>
                <a:uFillTx/>
                <a:latin typeface="+mj-lt"/>
                <a:ea typeface="+mj-ea"/>
                <a:cs typeface="+mj-cs"/>
              </a:rPr>
              <a:t>MarcEdit Translation</a:t>
            </a:r>
            <a:endParaRPr kumimoji="0" lang="en-US" sz="4400" b="0" i="0" u="none" strike="noStrike" kern="1200" cap="none" spc="0" normalizeH="0" baseline="0" noProof="0" dirty="0">
              <a:ln>
                <a:noFill/>
              </a:ln>
              <a:solidFill>
                <a:srgbClr val="FA820A"/>
              </a:solidFill>
              <a:effectLst/>
              <a:uLnTx/>
              <a:uFillTx/>
              <a:latin typeface="+mj-lt"/>
              <a:ea typeface="+mj-ea"/>
              <a:cs typeface="+mj-cs"/>
            </a:endParaRPr>
          </a:p>
        </p:txBody>
      </p:sp>
      <p:cxnSp>
        <p:nvCxnSpPr>
          <p:cNvPr id="10" name="Straight Connector 9"/>
          <p:cNvCxnSpPr/>
          <p:nvPr/>
        </p:nvCxnSpPr>
        <p:spPr>
          <a:xfrm>
            <a:off x="0" y="1219200"/>
            <a:ext cx="9144000" cy="158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1740</Words>
  <Application>Microsoft Office PowerPoint</Application>
  <PresentationFormat>On-screen Show (4:3)</PresentationFormat>
  <Paragraphs>83</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T/Ds Natural Fit for IR</vt:lpstr>
      <vt:lpstr>Slide 3</vt:lpstr>
      <vt:lpstr>ETD Data Dictionary</vt:lpstr>
      <vt:lpstr>Slide 5</vt:lpstr>
      <vt:lpstr>Slide 6</vt:lpstr>
      <vt:lpstr>Slide 7</vt:lpstr>
      <vt:lpstr>Slide 8</vt:lpstr>
      <vt:lpstr>Slide 9</vt:lpstr>
      <vt:lpstr>Batch Import into WorldCat</vt:lpstr>
      <vt:lpstr>Tickler Created in Order Record</vt:lpstr>
      <vt:lpstr>Print vs. Electronic Workflow</vt:lpstr>
      <vt:lpstr>Should We Discontinue These Practices?</vt:lpstr>
      <vt:lpstr>Slide 14</vt:lpstr>
      <vt:lpstr>Slide 15</vt:lpstr>
      <vt:lpstr>Slide 16</vt:lpstr>
      <vt:lpstr>Slide 17</vt:lpstr>
    </vt:vector>
  </TitlesOfParts>
  <Company>Oregon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30</cp:revision>
  <dcterms:created xsi:type="dcterms:W3CDTF">2009-05-16T00:00:23Z</dcterms:created>
  <dcterms:modified xsi:type="dcterms:W3CDTF">2009-05-16T23:59:01Z</dcterms:modified>
</cp:coreProperties>
</file>