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1"/>
  </p:notesMasterIdLst>
  <p:handoutMasterIdLst>
    <p:handoutMasterId r:id="rId32"/>
  </p:handoutMasterIdLst>
  <p:sldIdLst>
    <p:sldId id="257" r:id="rId2"/>
    <p:sldId id="300" r:id="rId3"/>
    <p:sldId id="298" r:id="rId4"/>
    <p:sldId id="344" r:id="rId5"/>
    <p:sldId id="373" r:id="rId6"/>
    <p:sldId id="369" r:id="rId7"/>
    <p:sldId id="374" r:id="rId8"/>
    <p:sldId id="301" r:id="rId9"/>
    <p:sldId id="372" r:id="rId10"/>
    <p:sldId id="312" r:id="rId11"/>
    <p:sldId id="302" r:id="rId12"/>
    <p:sldId id="348" r:id="rId13"/>
    <p:sldId id="349" r:id="rId14"/>
    <p:sldId id="352" r:id="rId15"/>
    <p:sldId id="353" r:id="rId16"/>
    <p:sldId id="354" r:id="rId17"/>
    <p:sldId id="355" r:id="rId18"/>
    <p:sldId id="356" r:id="rId19"/>
    <p:sldId id="350" r:id="rId20"/>
    <p:sldId id="357" r:id="rId21"/>
    <p:sldId id="297" r:id="rId22"/>
    <p:sldId id="360" r:id="rId23"/>
    <p:sldId id="362" r:id="rId24"/>
    <p:sldId id="364" r:id="rId25"/>
    <p:sldId id="365" r:id="rId26"/>
    <p:sldId id="375" r:id="rId27"/>
    <p:sldId id="361" r:id="rId28"/>
    <p:sldId id="295" r:id="rId29"/>
    <p:sldId id="376" r:id="rId30"/>
  </p:sldIdLst>
  <p:sldSz cx="9144000" cy="6858000" type="screen4x3"/>
  <p:notesSz cx="6858000" cy="9296400"/>
  <p:defaultTextStyle>
    <a:defPPr>
      <a:defRPr lang="en-US"/>
    </a:defPPr>
    <a:lvl1pPr algn="l" rtl="0" fontAlgn="base">
      <a:spcBef>
        <a:spcPct val="0"/>
      </a:spcBef>
      <a:spcAft>
        <a:spcPct val="0"/>
      </a:spcAft>
      <a:defRPr sz="4200" kern="1200">
        <a:solidFill>
          <a:schemeClr val="tx2"/>
        </a:solidFill>
        <a:latin typeface="Arial" charset="0"/>
        <a:ea typeface="+mn-ea"/>
        <a:cs typeface="+mn-cs"/>
      </a:defRPr>
    </a:lvl1pPr>
    <a:lvl2pPr marL="457200" algn="l" rtl="0" fontAlgn="base">
      <a:spcBef>
        <a:spcPct val="0"/>
      </a:spcBef>
      <a:spcAft>
        <a:spcPct val="0"/>
      </a:spcAft>
      <a:defRPr sz="4200" kern="1200">
        <a:solidFill>
          <a:schemeClr val="tx2"/>
        </a:solidFill>
        <a:latin typeface="Arial" charset="0"/>
        <a:ea typeface="+mn-ea"/>
        <a:cs typeface="+mn-cs"/>
      </a:defRPr>
    </a:lvl2pPr>
    <a:lvl3pPr marL="914400" algn="l" rtl="0" fontAlgn="base">
      <a:spcBef>
        <a:spcPct val="0"/>
      </a:spcBef>
      <a:spcAft>
        <a:spcPct val="0"/>
      </a:spcAft>
      <a:defRPr sz="4200" kern="1200">
        <a:solidFill>
          <a:schemeClr val="tx2"/>
        </a:solidFill>
        <a:latin typeface="Arial" charset="0"/>
        <a:ea typeface="+mn-ea"/>
        <a:cs typeface="+mn-cs"/>
      </a:defRPr>
    </a:lvl3pPr>
    <a:lvl4pPr marL="1371600" algn="l" rtl="0" fontAlgn="base">
      <a:spcBef>
        <a:spcPct val="0"/>
      </a:spcBef>
      <a:spcAft>
        <a:spcPct val="0"/>
      </a:spcAft>
      <a:defRPr sz="4200" kern="1200">
        <a:solidFill>
          <a:schemeClr val="tx2"/>
        </a:solidFill>
        <a:latin typeface="Arial" charset="0"/>
        <a:ea typeface="+mn-ea"/>
        <a:cs typeface="+mn-cs"/>
      </a:defRPr>
    </a:lvl4pPr>
    <a:lvl5pPr marL="1828800" algn="l" rtl="0" fontAlgn="base">
      <a:spcBef>
        <a:spcPct val="0"/>
      </a:spcBef>
      <a:spcAft>
        <a:spcPct val="0"/>
      </a:spcAft>
      <a:defRPr sz="4200" kern="1200">
        <a:solidFill>
          <a:schemeClr val="tx2"/>
        </a:solidFill>
        <a:latin typeface="Arial" charset="0"/>
        <a:ea typeface="+mn-ea"/>
        <a:cs typeface="+mn-cs"/>
      </a:defRPr>
    </a:lvl5pPr>
    <a:lvl6pPr marL="2286000" algn="l" defTabSz="914400" rtl="0" eaLnBrk="1" latinLnBrk="0" hangingPunct="1">
      <a:defRPr sz="4200" kern="1200">
        <a:solidFill>
          <a:schemeClr val="tx2"/>
        </a:solidFill>
        <a:latin typeface="Arial" charset="0"/>
        <a:ea typeface="+mn-ea"/>
        <a:cs typeface="+mn-cs"/>
      </a:defRPr>
    </a:lvl6pPr>
    <a:lvl7pPr marL="2743200" algn="l" defTabSz="914400" rtl="0" eaLnBrk="1" latinLnBrk="0" hangingPunct="1">
      <a:defRPr sz="4200" kern="1200">
        <a:solidFill>
          <a:schemeClr val="tx2"/>
        </a:solidFill>
        <a:latin typeface="Arial" charset="0"/>
        <a:ea typeface="+mn-ea"/>
        <a:cs typeface="+mn-cs"/>
      </a:defRPr>
    </a:lvl7pPr>
    <a:lvl8pPr marL="3200400" algn="l" defTabSz="914400" rtl="0" eaLnBrk="1" latinLnBrk="0" hangingPunct="1">
      <a:defRPr sz="4200" kern="1200">
        <a:solidFill>
          <a:schemeClr val="tx2"/>
        </a:solidFill>
        <a:latin typeface="Arial" charset="0"/>
        <a:ea typeface="+mn-ea"/>
        <a:cs typeface="+mn-cs"/>
      </a:defRPr>
    </a:lvl8pPr>
    <a:lvl9pPr marL="3657600" algn="l" defTabSz="914400" rtl="0" eaLnBrk="1" latinLnBrk="0" hangingPunct="1">
      <a:defRPr sz="42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81261" autoAdjust="0"/>
  </p:normalViewPr>
  <p:slideViewPr>
    <p:cSldViewPr snapToGrid="0">
      <p:cViewPr>
        <p:scale>
          <a:sx n="66" d="100"/>
          <a:sy n="66" d="100"/>
        </p:scale>
        <p:origin x="-2202" y="-630"/>
      </p:cViewPr>
      <p:guideLst>
        <p:guide orient="horz" pos="215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75" d="100"/>
        <a:sy n="75" d="100"/>
      </p:scale>
      <p:origin x="0" y="0"/>
    </p:cViewPr>
  </p:notesTextViewPr>
  <p:notesViewPr>
    <p:cSldViewPr snapToGrid="0">
      <p:cViewPr varScale="1">
        <p:scale>
          <a:sx n="67" d="100"/>
          <a:sy n="67" d="100"/>
        </p:scale>
        <p:origin x="-1932" y="-12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3" Type="http://schemas.openxmlformats.org/officeDocument/2006/relationships/slide" Target="slides/slide3.xml"/><Relationship Id="rId21" Type="http://schemas.openxmlformats.org/officeDocument/2006/relationships/slide" Target="slides/slide25.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 Type="http://schemas.openxmlformats.org/officeDocument/2006/relationships/slide" Target="slides/slide2.xml"/><Relationship Id="rId16" Type="http://schemas.openxmlformats.org/officeDocument/2006/relationships/slide" Target="slides/slide20.xml"/><Relationship Id="rId20" Type="http://schemas.openxmlformats.org/officeDocument/2006/relationships/slide" Target="slides/slide24.xml"/><Relationship Id="rId1" Type="http://schemas.openxmlformats.org/officeDocument/2006/relationships/slide" Target="slides/slide1.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9.xml"/><Relationship Id="rId5" Type="http://schemas.openxmlformats.org/officeDocument/2006/relationships/slide" Target="slides/slide8.xml"/><Relationship Id="rId15" Type="http://schemas.openxmlformats.org/officeDocument/2006/relationships/slide" Target="slides/slide19.xml"/><Relationship Id="rId23" Type="http://schemas.openxmlformats.org/officeDocument/2006/relationships/slide" Target="slides/slide28.xml"/><Relationship Id="rId10" Type="http://schemas.openxmlformats.org/officeDocument/2006/relationships/slide" Target="slides/slide14.xml"/><Relationship Id="rId19" Type="http://schemas.openxmlformats.org/officeDocument/2006/relationships/slide" Target="slides/slide23.xml"/><Relationship Id="rId4" Type="http://schemas.openxmlformats.org/officeDocument/2006/relationships/slide" Target="slides/slide4.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defTabSz="923925">
              <a:defRPr sz="1200">
                <a:solidFill>
                  <a:schemeClr val="tx1"/>
                </a:solidFill>
              </a:defRPr>
            </a:lvl1pPr>
          </a:lstStyle>
          <a:p>
            <a:pPr>
              <a:defRPr/>
            </a:pPr>
            <a:endParaRPr lang="en-US" dirty="0"/>
          </a:p>
        </p:txBody>
      </p:sp>
      <p:sp>
        <p:nvSpPr>
          <p:cNvPr id="299011"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algn="r" defTabSz="923925">
              <a:defRPr sz="1200">
                <a:solidFill>
                  <a:schemeClr val="tx1"/>
                </a:solidFill>
              </a:defRPr>
            </a:lvl1pPr>
          </a:lstStyle>
          <a:p>
            <a:pPr>
              <a:defRPr/>
            </a:pPr>
            <a:endParaRPr lang="en-US" dirty="0"/>
          </a:p>
        </p:txBody>
      </p:sp>
      <p:sp>
        <p:nvSpPr>
          <p:cNvPr id="299012"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defTabSz="923925">
              <a:defRPr sz="1200">
                <a:solidFill>
                  <a:schemeClr val="tx1"/>
                </a:solidFill>
              </a:defRPr>
            </a:lvl1pPr>
          </a:lstStyle>
          <a:p>
            <a:pPr>
              <a:defRPr/>
            </a:pPr>
            <a:endParaRPr lang="en-US" dirty="0"/>
          </a:p>
        </p:txBody>
      </p:sp>
      <p:sp>
        <p:nvSpPr>
          <p:cNvPr id="299013" name="Rectangle 5"/>
          <p:cNvSpPr>
            <a:spLocks noGrp="1" noChangeArrowheads="1"/>
          </p:cNvSpPr>
          <p:nvPr>
            <p:ph type="sldNum" sz="quarter" idx="3"/>
          </p:nvPr>
        </p:nvSpPr>
        <p:spPr bwMode="auto">
          <a:xfrm>
            <a:off x="2066925" y="8832850"/>
            <a:ext cx="2971800" cy="463550"/>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algn="ctr" defTabSz="923925">
              <a:defRPr sz="1200">
                <a:solidFill>
                  <a:schemeClr val="tx1"/>
                </a:solidFill>
              </a:defRPr>
            </a:lvl1pPr>
          </a:lstStyle>
          <a:p>
            <a:pPr>
              <a:defRPr/>
            </a:pPr>
            <a:fld id="{E2B6C826-8555-4145-BCEF-F61DD9775F5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defTabSz="923925">
              <a:defRPr sz="1200">
                <a:solidFill>
                  <a:schemeClr val="tx1"/>
                </a:solidFill>
              </a:defRPr>
            </a:lvl1pPr>
          </a:lstStyle>
          <a:p>
            <a:pPr>
              <a:defRPr/>
            </a:pPr>
            <a:endParaRPr lang="en-US" dirty="0"/>
          </a:p>
        </p:txBody>
      </p:sp>
      <p:sp>
        <p:nvSpPr>
          <p:cNvPr id="297987"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lvl1pPr algn="r" defTabSz="923925">
              <a:defRPr sz="1200">
                <a:solidFill>
                  <a:schemeClr val="tx1"/>
                </a:solidFill>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06488" y="698500"/>
            <a:ext cx="4648200" cy="3486150"/>
          </a:xfrm>
          <a:prstGeom prst="rect">
            <a:avLst/>
          </a:prstGeom>
          <a:noFill/>
          <a:ln w="9525">
            <a:solidFill>
              <a:srgbClr val="000000"/>
            </a:solidFill>
            <a:miter lim="800000"/>
            <a:headEnd/>
            <a:tailEnd/>
          </a:ln>
        </p:spPr>
      </p:sp>
      <p:sp>
        <p:nvSpPr>
          <p:cNvPr id="297989"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2288" tIns="46145" rIns="92288"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990"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defTabSz="923925">
              <a:defRPr sz="1200">
                <a:solidFill>
                  <a:schemeClr val="tx1"/>
                </a:solidFill>
              </a:defRPr>
            </a:lvl1pPr>
          </a:lstStyle>
          <a:p>
            <a:pPr>
              <a:defRPr/>
            </a:pPr>
            <a:endParaRPr lang="en-US" dirty="0"/>
          </a:p>
        </p:txBody>
      </p:sp>
      <p:sp>
        <p:nvSpPr>
          <p:cNvPr id="297991" name="Rectangle 7"/>
          <p:cNvSpPr>
            <a:spLocks noGrp="1" noChangeArrowheads="1"/>
          </p:cNvSpPr>
          <p:nvPr>
            <p:ph type="sldNum" sz="quarter" idx="5"/>
          </p:nvPr>
        </p:nvSpPr>
        <p:spPr bwMode="auto">
          <a:xfrm>
            <a:off x="0" y="8831263"/>
            <a:ext cx="6856413" cy="463550"/>
          </a:xfrm>
          <a:prstGeom prst="rect">
            <a:avLst/>
          </a:prstGeom>
          <a:noFill/>
          <a:ln w="9525">
            <a:noFill/>
            <a:miter lim="800000"/>
            <a:headEnd/>
            <a:tailEnd/>
          </a:ln>
          <a:effectLst/>
        </p:spPr>
        <p:txBody>
          <a:bodyPr vert="horz" wrap="square" lIns="92288" tIns="46145" rIns="92288" bIns="46145" numCol="1" anchor="b" anchorCtr="0" compatLnSpc="1">
            <a:prstTxWarp prst="textNoShape">
              <a:avLst/>
            </a:prstTxWarp>
          </a:bodyPr>
          <a:lstStyle>
            <a:lvl1pPr algn="ctr" defTabSz="923925">
              <a:defRPr sz="1200">
                <a:solidFill>
                  <a:schemeClr val="tx1"/>
                </a:solidFill>
              </a:defRPr>
            </a:lvl1pPr>
          </a:lstStyle>
          <a:p>
            <a:pPr>
              <a:defRPr/>
            </a:pPr>
            <a:fld id="{CC304D27-C4A1-42BA-81B1-045CFB21C3B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CE6A056-41C9-4317-BF4F-DD9E30850538}" type="slidenum">
              <a:rPr lang="en-US" smtClean="0"/>
              <a:pPr/>
              <a:t>1</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A1F172B-8CA8-4291-A849-81C4190F4AFD}" type="slidenum">
              <a:rPr lang="en-US" smtClean="0"/>
              <a:pPr/>
              <a:t>11</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smtClean="0"/>
              <a:t>Set up of zones.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C5FDA7B-0EAF-427D-833B-E12F017B2B1D}" type="slidenum">
              <a:rPr lang="en-US" smtClean="0"/>
              <a:pPr/>
              <a:t>12</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05D116-61E0-46AD-92A4-1D756B325886}" type="slidenum">
              <a:rPr lang="en-US" smtClean="0"/>
              <a:pPr/>
              <a:t>13</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z="1000" dirty="0" smtClean="0"/>
              <a:t>Operational rules are hierarchical</a:t>
            </a:r>
          </a:p>
          <a:p>
            <a:pPr eaLnBrk="1" hangingPunct="1"/>
            <a:r>
              <a:rPr lang="en-US" sz="1000" dirty="0" smtClean="0"/>
              <a:t>Pool divided into zones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2689129-8E0E-4704-A76C-4824E5CC3113}" type="slidenum">
              <a:rPr lang="en-US" smtClean="0"/>
              <a:pPr/>
              <a:t>14</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20FF07C-2F19-43E4-B0E1-1638D3C5429D}" type="slidenum">
              <a:rPr lang="en-US" smtClean="0"/>
              <a:pPr/>
              <a:t>15</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79A30D2-9604-4D86-888E-6AB41CF6279A}" type="slidenum">
              <a:rPr lang="en-US" smtClean="0"/>
              <a:pPr/>
              <a:t>16</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F794D69-12B1-4259-A45E-834E49759159}" type="slidenum">
              <a:rPr lang="en-US" smtClean="0"/>
              <a:pPr/>
              <a:t>17</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16A1C08-6C05-494B-8CB8-063741898811}" type="slidenum">
              <a:rPr lang="en-US" smtClean="0"/>
              <a:pPr/>
              <a:t>18</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F6FD7CA-AF68-4730-8BED-A43129975813}" type="slidenum">
              <a:rPr lang="en-US" smtClean="0"/>
              <a:pPr/>
              <a:t>19</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000" dirty="0" smtClean="0"/>
              <a:t>State variable can represent complex or abstract concepts that effect the model release decisions.  </a:t>
            </a:r>
          </a:p>
          <a:p>
            <a:pPr eaLnBrk="1" hangingPunct="1"/>
            <a:endParaRPr lang="en-US" sz="1000" dirty="0" smtClean="0"/>
          </a:p>
          <a:p>
            <a:pPr eaLnBrk="1" hangingPunct="1"/>
            <a:r>
              <a:rPr lang="en-US" sz="1000" dirty="0" smtClean="0"/>
              <a:t>We will show you an example of how we used it in our Willamette Basin model. (BIOP Ramping Rates)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90AA1FF-1DB8-4EFC-B844-7DEB13B46327}" type="slidenum">
              <a:rPr lang="en-US" smtClean="0"/>
              <a:pPr/>
              <a:t>20</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19B7AD2-20CC-4D03-B25E-CF7A4C3F0374}" type="slidenum">
              <a:rPr lang="en-US" smtClean="0"/>
              <a:pPr/>
              <a:t>2</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4FBFE83-C0B6-4B2A-A86A-5441738DF66B}" type="slidenum">
              <a:rPr lang="en-US" smtClean="0"/>
              <a:pPr/>
              <a:t>21</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In the Simulation Window, you</a:t>
            </a:r>
            <a:r>
              <a:rPr lang="en-US" baseline="0" dirty="0" smtClean="0"/>
              <a:t> select the time window of the forecast and the alternative you want to run.</a:t>
            </a:r>
          </a:p>
          <a:p>
            <a:pPr eaLnBrk="1" hangingPunct="1"/>
            <a:endParaRPr lang="en-US" baseline="0" dirty="0" smtClean="0"/>
          </a:p>
          <a:p>
            <a:pPr eaLnBrk="1" hangingPunct="1"/>
            <a:r>
              <a:rPr lang="en-US" baseline="0" dirty="0" smtClean="0"/>
              <a:t>A forecast has 3 parts:  the lookback time, the forecast time, and the end time</a:t>
            </a:r>
          </a:p>
          <a:p>
            <a:pPr eaLnBrk="1" hangingPunct="1"/>
            <a:endParaRPr lang="en-US" baseline="0" dirty="0" smtClean="0"/>
          </a:p>
          <a:p>
            <a:pPr eaLnBrk="1" hangingPunct="1"/>
            <a:r>
              <a:rPr lang="en-US" baseline="0" dirty="0" smtClean="0"/>
              <a:t>For the 2006 event:</a:t>
            </a:r>
          </a:p>
          <a:p>
            <a:pPr eaLnBrk="1" hangingPunct="1"/>
            <a:endParaRPr lang="en-US" baseline="0" dirty="0" smtClean="0"/>
          </a:p>
          <a:p>
            <a:pPr eaLnBrk="1" hangingPunct="1"/>
            <a:r>
              <a:rPr lang="en-US" baseline="0" dirty="0" smtClean="0"/>
              <a:t>The forecast time was a ten day period from Dec 25 at 12:00 to Jan 5 at 1:00pm</a:t>
            </a:r>
          </a:p>
          <a:p>
            <a:pPr eaLnBrk="1" hangingPunct="1"/>
            <a:endParaRPr lang="en-US" baseline="0" dirty="0" smtClean="0"/>
          </a:p>
          <a:p>
            <a:pPr eaLnBrk="1" hangingPunct="1"/>
            <a:r>
              <a:rPr lang="en-US" baseline="0" dirty="0" smtClean="0"/>
              <a:t>The lookback time began on Dec. 18th</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DCF4C7E-E13E-40F6-9F78-1432C0A6CA58}" type="slidenum">
              <a:rPr lang="en-US" smtClean="0"/>
              <a:pPr/>
              <a:t>22</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A decision report is produced for each simulation run.</a:t>
            </a:r>
            <a:r>
              <a:rPr lang="en-US" baseline="0" dirty="0" smtClean="0"/>
              <a:t>  The table lists what rule is being used at each time step, but not always the easiest thing to read.</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334FCEA-D1D1-40B3-BAF1-9A1F58F41245}" type="slidenum">
              <a:rPr lang="en-US" smtClean="0"/>
              <a:pPr/>
              <a:t>23</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Salem and Harrisburg are the 2 main gages that control the releases from the dams.</a:t>
            </a:r>
          </a:p>
          <a:p>
            <a:pPr eaLnBrk="1" hangingPunct="1"/>
            <a:endParaRPr lang="en-US" dirty="0" smtClean="0"/>
          </a:p>
          <a:p>
            <a:pPr eaLnBrk="1" hangingPunct="1"/>
            <a:r>
              <a:rPr lang="en-US" dirty="0" smtClean="0"/>
              <a:t>Lookback, Start of Simulation, Simulation</a:t>
            </a:r>
          </a:p>
          <a:p>
            <a:pPr eaLnBrk="1" hangingPunct="1"/>
            <a:endParaRPr lang="en-US" dirty="0" smtClean="0"/>
          </a:p>
          <a:p>
            <a:pPr eaLnBrk="1" hangingPunct="1"/>
            <a:r>
              <a:rPr lang="en-US" dirty="0" smtClean="0"/>
              <a:t>Downstream Rule</a:t>
            </a:r>
          </a:p>
          <a:p>
            <a:pPr eaLnBrk="1" hangingPunct="1"/>
            <a:endParaRPr lang="en-US" dirty="0" smtClean="0"/>
          </a:p>
          <a:p>
            <a:pPr eaLnBrk="1" hangingPunct="1"/>
            <a:r>
              <a:rPr lang="en-US" dirty="0" smtClean="0"/>
              <a:t>Colors</a:t>
            </a:r>
            <a:r>
              <a:rPr lang="en-US" baseline="0" dirty="0" smtClean="0"/>
              <a:t> of Graph</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DEC5E00-1E05-4A2F-A43C-307408473342}" type="slidenum">
              <a:rPr lang="en-US" smtClean="0"/>
              <a:pPr/>
              <a:t>24</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071C8A1-FC8C-4738-AF0D-44A5BBDEDD0F}" type="slidenum">
              <a:rPr lang="en-US" smtClean="0"/>
              <a:pPr/>
              <a:t>25</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7DD53A9-BC30-4C7F-9687-A6C85A8322FE}" type="slidenum">
              <a:rPr lang="en-US" smtClean="0"/>
              <a:pPr/>
              <a:t>27</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i="1" kern="1200" dirty="0" smtClean="0">
                <a:solidFill>
                  <a:schemeClr val="tx1"/>
                </a:solidFill>
                <a:latin typeface="Arial" charset="0"/>
                <a:ea typeface="+mn-ea"/>
                <a:cs typeface="+mn-cs"/>
              </a:rPr>
              <a:t>Rule Decision Example - Detroit: </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Figure 6 of Detroit releases also shows the rules that are triggered during different times in the simulation.  The first 12 hours of simulation show how the BIOP ramping rates function.  During the “No Decrease Ramping”, no flow change is allowed because during the previous 24 hours the downstream river stage has risen more than 0.5 feet, which can be seen in the BCLOmaxDailyRamping variable.  At about 8 hours into the simulation, the downstream 24 hour river stage change becomes less than 0.5 feet and therefore allows the release to increase, which triggers the Increase rate of change rule until it reaches the 10,000 cfs max flow.  At the start of the 29</a:t>
            </a:r>
            <a:r>
              <a:rPr lang="en-US" sz="1200" kern="1200" baseline="30000" dirty="0" smtClean="0">
                <a:solidFill>
                  <a:schemeClr val="tx1"/>
                </a:solidFill>
                <a:latin typeface="Arial" charset="0"/>
                <a:ea typeface="+mn-ea"/>
                <a:cs typeface="+mn-cs"/>
              </a:rPr>
              <a:t>th</a:t>
            </a:r>
            <a:r>
              <a:rPr lang="en-US" sz="1200" kern="1200" dirty="0" smtClean="0">
                <a:solidFill>
                  <a:schemeClr val="tx1"/>
                </a:solidFill>
                <a:latin typeface="Arial" charset="0"/>
                <a:ea typeface="+mn-ea"/>
                <a:cs typeface="+mn-cs"/>
              </a:rPr>
              <a:t> December the Salem downstream rule is triggered and it drops the release down to the minimum flow of 1,000 cfs.  The Salem downstream rule stays triggered until the 3</a:t>
            </a:r>
            <a:r>
              <a:rPr lang="en-US" sz="1200" kern="1200" baseline="30000" dirty="0" smtClean="0">
                <a:solidFill>
                  <a:schemeClr val="tx1"/>
                </a:solidFill>
                <a:latin typeface="Arial" charset="0"/>
                <a:ea typeface="+mn-ea"/>
                <a:cs typeface="+mn-cs"/>
              </a:rPr>
              <a:t>rd</a:t>
            </a:r>
            <a:r>
              <a:rPr lang="en-US" sz="1200" kern="1200" dirty="0" smtClean="0">
                <a:solidFill>
                  <a:schemeClr val="tx1"/>
                </a:solidFill>
                <a:latin typeface="Arial" charset="0"/>
                <a:ea typeface="+mn-ea"/>
                <a:cs typeface="+mn-cs"/>
              </a:rPr>
              <a:t> January at midday and then goes through the BIOP ramping rate rules of increase ramping when the previous 24 hour downstream river stage change is less than 0.5 feet and the no rate of change rule if the 24 hour river stage change is greater than 1 foot.  </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8024982-0F7B-4F56-ABDB-51A5F3BDB04D}" type="slidenum">
              <a:rPr lang="en-US" smtClean="0"/>
              <a:pPr/>
              <a:t>28</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t>Developed Willamette Basin HEC-ResSim model on CWMS</a:t>
            </a:r>
            <a:r>
              <a:rPr lang="en-US" baseline="0" dirty="0" smtClean="0"/>
              <a:t> platform, so can use real-time data, and can have multiple users</a:t>
            </a:r>
          </a:p>
          <a:p>
            <a:pPr eaLnBrk="1" hangingPunct="1"/>
            <a:endParaRPr lang="en-US" baseline="0" dirty="0" smtClean="0"/>
          </a:p>
          <a:p>
            <a:pPr eaLnBrk="1" hangingPunct="1"/>
            <a:r>
              <a:rPr lang="en-US" baseline="0" dirty="0" smtClean="0"/>
              <a:t>ResSim is a powerful tool </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0" y="8831263"/>
            <a:ext cx="6856413" cy="463550"/>
          </a:xfrm>
          <a:prstGeom prst="rect">
            <a:avLst/>
          </a:prstGeom>
          <a:noFill/>
          <a:ln w="9525">
            <a:noFill/>
            <a:miter lim="800000"/>
            <a:headEnd/>
            <a:tailEnd/>
          </a:ln>
        </p:spPr>
        <p:txBody>
          <a:bodyPr lIns="92288" tIns="46145" rIns="92288" bIns="46145" anchor="b"/>
          <a:lstStyle/>
          <a:p>
            <a:pPr algn="ctr" defTabSz="923925"/>
            <a:fld id="{3C115C7E-B856-41BA-9434-D649DC74A7E4}" type="slidenum">
              <a:rPr lang="en-US" sz="1200">
                <a:solidFill>
                  <a:schemeClr val="tx1"/>
                </a:solidFill>
              </a:rPr>
              <a:pPr algn="ctr" defTabSz="923925"/>
              <a:t>29</a:t>
            </a:fld>
            <a:endParaRPr lang="en-US" sz="1200" dirty="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C54FA68-64AE-4638-B971-DF01CAB0C097}" type="slidenum">
              <a:rPr lang="en-US" smtClean="0"/>
              <a:pPr/>
              <a:t>3</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spcBef>
                <a:spcPct val="0"/>
              </a:spcBef>
              <a:buFont typeface="Wingdings" pitchFamily="2" charset="2"/>
              <a:buChar char="§"/>
            </a:pPr>
            <a:r>
              <a:rPr lang="en-US" dirty="0" smtClean="0"/>
              <a:t>CWMS stands for the Corps Watershed Management System.  Real</a:t>
            </a:r>
            <a:r>
              <a:rPr lang="en-US" baseline="0" dirty="0" smtClean="0"/>
              <a:t> time decision support for water management.</a:t>
            </a:r>
            <a:endParaRPr lang="en-US" dirty="0" smtClean="0"/>
          </a:p>
          <a:p>
            <a:pPr>
              <a:buFont typeface="Wingdings" pitchFamily="2" charset="2"/>
              <a:buChar char="§"/>
            </a:pPr>
            <a:r>
              <a:rPr lang="en-US" dirty="0" smtClean="0"/>
              <a:t>The</a:t>
            </a:r>
            <a:r>
              <a:rPr lang="en-US" baseline="0" dirty="0" smtClean="0"/>
              <a:t> Army Corps of Engineers</a:t>
            </a:r>
            <a:r>
              <a:rPr lang="en-US" dirty="0" smtClean="0"/>
              <a:t> is responsible for round-the-clock monitoring and operation of more than 700 CE reservoir, lock and dam and other water control projects, and during flood operations this responsibility expands to include an additional 120+ Section 7 projects.</a:t>
            </a:r>
          </a:p>
          <a:p>
            <a:pPr>
              <a:buFont typeface="Wingdings" pitchFamily="2" charset="2"/>
              <a:buChar char="§"/>
            </a:pPr>
            <a:r>
              <a:rPr lang="en-US" dirty="0" smtClean="0"/>
              <a:t>Water control management provides critical information and hydrologic decision making that are fundamental to achievement of the full range of benefits from all our projects. </a:t>
            </a:r>
          </a:p>
          <a:p>
            <a:pPr eaLnBrk="1" hangingPunct="1">
              <a:spcBef>
                <a:spcPct val="0"/>
              </a:spcBef>
              <a:buFont typeface="Wingdings" pitchFamily="2" charset="2"/>
              <a:buChar char="§"/>
            </a:pPr>
            <a:r>
              <a:rPr lang="en-US" dirty="0" smtClean="0"/>
              <a:t>It’s more than just a modeling program like HMS or RAS—it is a</a:t>
            </a:r>
            <a:r>
              <a:rPr lang="en-US" baseline="0" dirty="0" smtClean="0"/>
              <a:t> comprehensive,</a:t>
            </a:r>
            <a:r>
              <a:rPr lang="en-US" dirty="0" smtClean="0"/>
              <a:t> an integrated system of hardware, software, and communication resources for real time water decision support.  </a:t>
            </a:r>
          </a:p>
          <a:p>
            <a:pPr eaLnBrk="1" hangingPunct="1">
              <a:spcBef>
                <a:spcPct val="0"/>
              </a:spcBef>
              <a:buFont typeface="Wingdings" pitchFamily="2" charset="2"/>
              <a:buChar char="§"/>
            </a:pPr>
            <a:r>
              <a:rPr lang="en-US" dirty="0" smtClean="0"/>
              <a:t>The major components are database, data acquisition (observations), and modeling (which produce the forecasts).  </a:t>
            </a:r>
          </a:p>
          <a:p>
            <a:pPr eaLnBrk="1" hangingPunct="1">
              <a:spcBef>
                <a:spcPct val="0"/>
              </a:spcBef>
              <a:buFont typeface="Wingdings" pitchFamily="2" charset="2"/>
              <a:buChar char="§"/>
            </a:pPr>
            <a:r>
              <a:rPr lang="en-US" dirty="0" smtClean="0"/>
              <a:t>CWMS has been around for awhile, and version 2.0 is currently being deployed by HEC.  </a:t>
            </a:r>
          </a:p>
          <a:p>
            <a:pPr eaLnBrk="1" hangingPunct="1">
              <a:spcBef>
                <a:spcPct val="0"/>
              </a:spcBef>
              <a:buFont typeface="Wingdings" pitchFamily="2" charset="2"/>
              <a:buChar char="§"/>
            </a:pPr>
            <a:r>
              <a:rPr lang="en-US" dirty="0" smtClean="0"/>
              <a:t>WEST was involved in the deployment of the LA, Omaha, Portland, and Mobile District CWMS models.</a:t>
            </a:r>
          </a:p>
          <a:p>
            <a:endParaRPr lang="en-US" sz="2800" dirty="0" smtClean="0"/>
          </a:p>
          <a:p>
            <a:r>
              <a:rPr lang="en-US" sz="2800" dirty="0" smtClean="0"/>
              <a:t>Data Acquisition (Observations)</a:t>
            </a:r>
          </a:p>
          <a:p>
            <a:pPr lvl="1"/>
            <a:r>
              <a:rPr lang="en-US" sz="2400" dirty="0" smtClean="0"/>
              <a:t>Collects real-time data from data streams</a:t>
            </a:r>
          </a:p>
          <a:p>
            <a:pPr lvl="1"/>
            <a:r>
              <a:rPr lang="en-US" sz="2400" dirty="0" smtClean="0"/>
              <a:t>Decodes, validates, and transforms the raw data </a:t>
            </a:r>
            <a:endParaRPr lang="en-US" dirty="0" smtClean="0"/>
          </a:p>
          <a:p>
            <a:endParaRPr lang="en-US" sz="2800" dirty="0" smtClean="0"/>
          </a:p>
          <a:p>
            <a:r>
              <a:rPr lang="en-US" sz="2800" dirty="0" smtClean="0"/>
              <a:t>Database – ResSim model gets data from the NWRFC</a:t>
            </a:r>
          </a:p>
          <a:p>
            <a:pPr lvl="1"/>
            <a:r>
              <a:rPr lang="en-US" sz="2400" dirty="0" smtClean="0"/>
              <a:t>Stores hydromet data in Oracle DBMS</a:t>
            </a:r>
            <a:endParaRPr lang="en-US" sz="900" dirty="0" smtClean="0"/>
          </a:p>
          <a:p>
            <a:pPr lvl="1"/>
            <a:r>
              <a:rPr lang="en-US" sz="2400" dirty="0" smtClean="0"/>
              <a:t>Manages retrieval and display of same </a:t>
            </a:r>
          </a:p>
          <a:p>
            <a:pPr lvl="1">
              <a:buFontTx/>
              <a:buNone/>
            </a:pPr>
            <a:endParaRPr lang="en-US" sz="900" dirty="0" smtClean="0"/>
          </a:p>
          <a:p>
            <a:r>
              <a:rPr lang="en-US" sz="2800" dirty="0" smtClean="0"/>
              <a:t>Modeling (Forecasts)</a:t>
            </a:r>
          </a:p>
          <a:p>
            <a:pPr lvl="1"/>
            <a:r>
              <a:rPr lang="en-US" sz="2400" dirty="0" smtClean="0"/>
              <a:t>Manages model configurations for watersheds</a:t>
            </a:r>
          </a:p>
          <a:p>
            <a:pPr lvl="1"/>
            <a:r>
              <a:rPr lang="en-US" sz="2400" dirty="0" smtClean="0"/>
              <a:t>Runs models for operational forecasts</a:t>
            </a:r>
            <a:endParaRPr lang="en-US" dirty="0" smtClean="0"/>
          </a:p>
          <a:p>
            <a:pPr eaLnBrk="1" hangingPunct="1">
              <a:spcBef>
                <a:spcPct val="0"/>
              </a:spcBef>
              <a:buFont typeface="Wingdings" pitchFamily="2" charset="2"/>
              <a:buChar char="§"/>
            </a:pPr>
            <a:endParaRPr lang="en-US" dirty="0" smtClean="0"/>
          </a:p>
          <a:p>
            <a:pPr>
              <a:buFontTx/>
              <a:buChar cha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406F00-CE68-460A-A493-4DA89B350A3C}" type="slidenum">
              <a:rPr lang="en-US" smtClean="0"/>
              <a:pPr/>
              <a:t>4</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spcBef>
                <a:spcPct val="0"/>
              </a:spcBef>
            </a:pPr>
            <a:r>
              <a:rPr lang="en-US" dirty="0" smtClean="0"/>
              <a:t>These are the modeling possibilities in CWMS…</a:t>
            </a:r>
          </a:p>
          <a:p>
            <a:pPr eaLnBrk="1" hangingPunct="1">
              <a:spcBef>
                <a:spcPct val="0"/>
              </a:spcBef>
            </a:pPr>
            <a:endParaRPr lang="en-US" dirty="0" smtClean="0"/>
          </a:p>
          <a:p>
            <a:pPr eaLnBrk="1" hangingPunct="1">
              <a:spcBef>
                <a:spcPct val="0"/>
              </a:spcBef>
            </a:pPr>
            <a:r>
              <a:rPr lang="en-US" dirty="0" smtClean="0"/>
              <a:t>HEC-HMS – The purpose</a:t>
            </a:r>
            <a:r>
              <a:rPr lang="en-US" baseline="0" dirty="0" smtClean="0"/>
              <a:t> of HMS is to simulate a precipitation event using observed or forecasted precipitation data in order to compute the runoff from that event.   Computes runoff from observed and forecasted precipitation data.</a:t>
            </a:r>
          </a:p>
          <a:p>
            <a:pPr eaLnBrk="1" hangingPunct="1">
              <a:spcBef>
                <a:spcPct val="0"/>
              </a:spcBef>
            </a:pPr>
            <a:r>
              <a:rPr lang="en-US" baseline="0" dirty="0" smtClean="0"/>
              <a:t>Computes forecasted flows.</a:t>
            </a:r>
          </a:p>
          <a:p>
            <a:pPr eaLnBrk="1" hangingPunct="1">
              <a:spcBef>
                <a:spcPct val="0"/>
              </a:spcBef>
            </a:pPr>
            <a:endParaRPr lang="en-US" baseline="0" dirty="0" smtClean="0"/>
          </a:p>
          <a:p>
            <a:pPr eaLnBrk="1" hangingPunct="1">
              <a:spcBef>
                <a:spcPct val="0"/>
              </a:spcBef>
            </a:pPr>
            <a:r>
              <a:rPr lang="en-US" baseline="0" dirty="0" smtClean="0"/>
              <a:t>HEC-ResSim – main purpose of ResSim is to simulate the operation of a reservoir or system of reservoirs.</a:t>
            </a:r>
          </a:p>
          <a:p>
            <a:pPr eaLnBrk="1" hangingPunct="1">
              <a:spcBef>
                <a:spcPct val="0"/>
              </a:spcBef>
            </a:pPr>
            <a:r>
              <a:rPr lang="en-US" baseline="0" dirty="0" smtClean="0"/>
              <a:t>Simulates reservoir operations and downstream flows from HMS input.</a:t>
            </a:r>
          </a:p>
          <a:p>
            <a:pPr eaLnBrk="1" hangingPunct="1">
              <a:spcBef>
                <a:spcPct val="0"/>
              </a:spcBef>
            </a:pPr>
            <a:endParaRPr lang="en-US" baseline="0" dirty="0" smtClean="0"/>
          </a:p>
          <a:p>
            <a:pPr eaLnBrk="1" hangingPunct="1">
              <a:spcBef>
                <a:spcPct val="0"/>
              </a:spcBef>
            </a:pPr>
            <a:r>
              <a:rPr lang="en-US" baseline="0" dirty="0" smtClean="0"/>
              <a:t>HEC-RAS – Analyzes river hydraulics to compute water depth, velocity, and inundation boundaries.</a:t>
            </a:r>
          </a:p>
          <a:p>
            <a:pPr eaLnBrk="1" hangingPunct="1">
              <a:spcBef>
                <a:spcPct val="0"/>
              </a:spcBef>
            </a:pPr>
            <a:r>
              <a:rPr lang="en-US" baseline="0" dirty="0" smtClean="0"/>
              <a:t>Computes stages and inundation areas from the ResSim input.</a:t>
            </a:r>
          </a:p>
          <a:p>
            <a:pPr eaLnBrk="1" hangingPunct="1">
              <a:spcBef>
                <a:spcPct val="0"/>
              </a:spcBef>
            </a:pPr>
            <a:endParaRPr lang="en-US" baseline="0" dirty="0" smtClean="0"/>
          </a:p>
          <a:p>
            <a:pPr eaLnBrk="1" hangingPunct="1">
              <a:spcBef>
                <a:spcPct val="0"/>
              </a:spcBef>
            </a:pPr>
            <a:r>
              <a:rPr lang="en-US" baseline="0" dirty="0" smtClean="0"/>
              <a:t>HEC-FIA – Economic/Impact Analysis.  Computes damages and benefits for different scenarios.</a:t>
            </a:r>
          </a:p>
          <a:p>
            <a:pPr eaLnBrk="1" hangingPunct="1">
              <a:spcBef>
                <a:spcPct val="0"/>
              </a:spcBef>
            </a:pPr>
            <a:r>
              <a:rPr lang="en-US" baseline="0" dirty="0" smtClean="0"/>
              <a:t>Computes damages and impacts from RAS stages or ResSim flows.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Only the HEC-ResSim component was developed for the Willamette Basin, but the watershed was setup so that in the future HMS, RAS, and FIA could be added.  Purpose of watershed setup is to provide a common framework for watershed creation and definition.</a:t>
            </a:r>
          </a:p>
          <a:p>
            <a:endParaRPr lang="en-US" dirty="0" smtClean="0"/>
          </a:p>
          <a:p>
            <a:r>
              <a:rPr lang="en-US" dirty="0" smtClean="0"/>
              <a:t>User Interface:  CAVI = Control and Visualization Interface</a:t>
            </a:r>
          </a:p>
          <a:p>
            <a:endParaRPr lang="en-US" dirty="0" smtClean="0"/>
          </a:p>
          <a:p>
            <a:r>
              <a:rPr lang="en-US" dirty="0" smtClean="0"/>
              <a:t>Executes and controls various models</a:t>
            </a:r>
          </a:p>
          <a:p>
            <a:r>
              <a:rPr lang="en-US" dirty="0" smtClean="0"/>
              <a:t>Can choose what models to use</a:t>
            </a:r>
          </a:p>
          <a:p>
            <a:r>
              <a:rPr lang="en-US" dirty="0" smtClean="0"/>
              <a:t>Can set model parameters</a:t>
            </a:r>
          </a:p>
          <a:p>
            <a:r>
              <a:rPr lang="en-US" dirty="0" smtClean="0"/>
              <a:t>Visualize</a:t>
            </a:r>
            <a:r>
              <a:rPr lang="en-US" baseline="0" dirty="0" smtClean="0"/>
              <a:t> results</a:t>
            </a:r>
          </a:p>
          <a:p>
            <a:r>
              <a:rPr lang="en-US" baseline="0" dirty="0" smtClean="0"/>
              <a:t>Can generate and compare alternatives.</a:t>
            </a:r>
            <a:endParaRPr lang="en-US" dirty="0" smtClean="0"/>
          </a:p>
        </p:txBody>
      </p:sp>
      <p:sp>
        <p:nvSpPr>
          <p:cNvPr id="47108" name="Slide Number Placeholder 3"/>
          <p:cNvSpPr>
            <a:spLocks noGrp="1"/>
          </p:cNvSpPr>
          <p:nvPr>
            <p:ph type="sldNum" sz="quarter" idx="5"/>
          </p:nvPr>
        </p:nvSpPr>
        <p:spPr>
          <a:noFill/>
        </p:spPr>
        <p:txBody>
          <a:bodyPr/>
          <a:lstStyle/>
          <a:p>
            <a:fld id="{CC42E556-36CA-4151-A792-0DAA4D182BFF}"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1000" dirty="0" smtClean="0"/>
              <a:t>For reservoirs you need to define the physical characteristics of the pool, set up a hierarchical outlet structure, and also set up the operational plans.</a:t>
            </a:r>
          </a:p>
          <a:p>
            <a:pPr>
              <a:lnSpc>
                <a:spcPct val="80000"/>
              </a:lnSpc>
            </a:pPr>
            <a:r>
              <a:rPr lang="en-US" sz="1000" dirty="0" smtClean="0"/>
              <a:t>Junctions and control points will have inflow, observed, and stage lookup data.</a:t>
            </a:r>
          </a:p>
          <a:p>
            <a:pPr>
              <a:lnSpc>
                <a:spcPct val="80000"/>
              </a:lnSpc>
            </a:pPr>
            <a:r>
              <a:rPr lang="en-US" sz="1000" dirty="0" smtClean="0"/>
              <a:t>Routing Reaches are defined with Muskingham-Cunge and provide connectivity and hydrologic routing.</a:t>
            </a:r>
          </a:p>
          <a:p>
            <a:pPr>
              <a:lnSpc>
                <a:spcPct val="80000"/>
              </a:lnSpc>
            </a:pPr>
            <a:r>
              <a:rPr lang="en-US" sz="1000" dirty="0" smtClean="0"/>
              <a:t>A Guide Curve is a seasonal or variable target pool elevation.  The basic guide curve operation is that within physical limits, the model wants to get the reservoir pool elevation to the guide curve as fast as possible.</a:t>
            </a:r>
          </a:p>
          <a:p>
            <a:pPr>
              <a:lnSpc>
                <a:spcPct val="80000"/>
              </a:lnSpc>
            </a:pPr>
            <a:r>
              <a:rPr lang="en-US" sz="1000" dirty="0" smtClean="0"/>
              <a:t>The Zones divide the storage pool into operational zones.  A prioritized set of rules within each zone limits or over-rides basic guide curve operation.</a:t>
            </a:r>
          </a:p>
          <a:p>
            <a:pPr>
              <a:lnSpc>
                <a:spcPct val="80000"/>
              </a:lnSpc>
            </a:pPr>
            <a:r>
              <a:rPr lang="en-US" sz="1000" dirty="0" smtClean="0"/>
              <a:t>In general, rules involve:</a:t>
            </a:r>
          </a:p>
          <a:p>
            <a:pPr>
              <a:lnSpc>
                <a:spcPct val="80000"/>
              </a:lnSpc>
            </a:pPr>
            <a:r>
              <a:rPr lang="en-US" sz="1000" dirty="0" smtClean="0"/>
              <a:t>Complex Local and Downstream Flow Objectives</a:t>
            </a:r>
          </a:p>
          <a:p>
            <a:pPr>
              <a:lnSpc>
                <a:spcPct val="80000"/>
              </a:lnSpc>
            </a:pPr>
            <a:r>
              <a:rPr lang="en-US" sz="1000" dirty="0" smtClean="0"/>
              <a:t>Release or Pool elevation Rates of Change</a:t>
            </a:r>
          </a:p>
          <a:p>
            <a:pPr>
              <a:lnSpc>
                <a:spcPct val="80000"/>
              </a:lnSpc>
            </a:pPr>
            <a:r>
              <a:rPr lang="en-US" sz="1000" dirty="0" smtClean="0"/>
              <a:t>Emergency Gate Regulation and Induced Surcharge</a:t>
            </a:r>
          </a:p>
          <a:p>
            <a:pPr>
              <a:lnSpc>
                <a:spcPct val="80000"/>
              </a:lnSpc>
            </a:pPr>
            <a:r>
              <a:rPr lang="en-US" sz="1000" dirty="0" smtClean="0"/>
              <a:t>Local and System Hydropower requirements</a:t>
            </a:r>
          </a:p>
          <a:p>
            <a:pPr>
              <a:lnSpc>
                <a:spcPct val="80000"/>
              </a:lnSpc>
            </a:pPr>
            <a:r>
              <a:rPr lang="en-US" sz="1000" dirty="0" smtClean="0"/>
              <a:t>Parallel and Tandem Reservoir Systems</a:t>
            </a:r>
          </a:p>
          <a:p>
            <a:pPr>
              <a:lnSpc>
                <a:spcPct val="80000"/>
              </a:lnSpc>
            </a:pPr>
            <a:r>
              <a:rPr lang="en-US" sz="1000" dirty="0" smtClean="0"/>
              <a:t>User-Scripted release objectives</a:t>
            </a:r>
          </a:p>
          <a:p>
            <a:pPr>
              <a:lnSpc>
                <a:spcPct val="80000"/>
              </a:lnSpc>
            </a:pPr>
            <a:r>
              <a:rPr lang="en-US" sz="1000" dirty="0" smtClean="0"/>
              <a:t>If-Blocks, include additional constraints of the use of one or more rules</a:t>
            </a:r>
          </a:p>
          <a:p>
            <a:pPr>
              <a:lnSpc>
                <a:spcPct val="80000"/>
              </a:lnSpc>
            </a:pPr>
            <a:r>
              <a:rPr lang="en-US" sz="1000" dirty="0" smtClean="0"/>
              <a:t> </a:t>
            </a:r>
          </a:p>
          <a:p>
            <a:pPr>
              <a:lnSpc>
                <a:spcPct val="80000"/>
              </a:lnSpc>
            </a:pPr>
            <a:r>
              <a:rPr lang="en-US" sz="1000" dirty="0" smtClean="0"/>
              <a:t>ResSim Alternatives – for the reservoir network, select one operation plan per reservoir, define the initial conditions by setting the lookback period, and connect the time series of flows to the inflow locations.</a:t>
            </a:r>
          </a:p>
          <a:p>
            <a:pPr>
              <a:lnSpc>
                <a:spcPct val="80000"/>
              </a:lnSpc>
            </a:pPr>
            <a:r>
              <a:rPr lang="en-US" sz="1000" dirty="0" smtClean="0"/>
              <a:t>A Simulation or Forecast can be set up by selecting a specified Time Window and select alternative to be consider.</a:t>
            </a:r>
          </a:p>
          <a:p>
            <a:pPr>
              <a:lnSpc>
                <a:spcPct val="80000"/>
              </a:lnSpc>
            </a:pPr>
            <a:endParaRPr lang="en-US" sz="1000" dirty="0" smtClean="0"/>
          </a:p>
        </p:txBody>
      </p:sp>
      <p:sp>
        <p:nvSpPr>
          <p:cNvPr id="48132" name="Slide Number Placeholder 3"/>
          <p:cNvSpPr>
            <a:spLocks noGrp="1"/>
          </p:cNvSpPr>
          <p:nvPr>
            <p:ph type="sldNum" sz="quarter" idx="5"/>
          </p:nvPr>
        </p:nvSpPr>
        <p:spPr>
          <a:noFill/>
        </p:spPr>
        <p:txBody>
          <a:bodyPr/>
          <a:lstStyle/>
          <a:p>
            <a:fld id="{543E3AAE-A4AB-4FA4-81BC-8C0EC6C4FFC2}" type="slidenum">
              <a:rPr lang="en-US" smtClean="0"/>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AE4AF68-7C04-4429-906E-63589A9FAB4A}" type="slidenum">
              <a:rPr lang="en-US" smtClean="0"/>
              <a:pPr/>
              <a:t>8</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1000" dirty="0" smtClean="0"/>
              <a:t>70 percent of Oregon resident’s live in the Willamette Basin.  Central part of State’s ecomomy.</a:t>
            </a:r>
          </a:p>
          <a:p>
            <a:r>
              <a:rPr lang="en-US" sz="1000" dirty="0" smtClean="0"/>
              <a:t>Objectives for Reservoir operation and water allocation are……     Recently, there has been a shift in the objective priority.   Flood Control is still #1, but hydropower is being superseded by fisheries.  </a:t>
            </a:r>
          </a:p>
          <a:p>
            <a:endParaRPr lang="en-US" sz="1000" dirty="0" smtClean="0"/>
          </a:p>
          <a:p>
            <a:r>
              <a:rPr lang="en-US" sz="1000" dirty="0" smtClean="0"/>
              <a:t>Currently, Portland District had a daily time step model used for seasonal</a:t>
            </a:r>
            <a:r>
              <a:rPr lang="en-US" sz="1000" baseline="0" dirty="0" smtClean="0"/>
              <a:t> planning.  Wanted to have a model with hourly time –step to link to NWRFC forecast data for real-time operations</a:t>
            </a:r>
            <a:endParaRPr lang="en-US" sz="1000" dirty="0" smtClean="0"/>
          </a:p>
          <a:p>
            <a:pPr eaLnBrk="1" hangingPunct="1"/>
            <a:endParaRPr lang="en-US" sz="1000" dirty="0" smtClean="0"/>
          </a:p>
          <a:p>
            <a:pPr eaLnBrk="1" hangingPunct="1"/>
            <a:r>
              <a:rPr lang="en-US" sz="1000" dirty="0" smtClean="0"/>
              <a:t>Army Corps wants their own forecast model.  Currently the Corps works closely with the NWRFC (their forecasting model)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Concerns about fish population have led to 2008 Willamette Basin Biological Opinion </a:t>
            </a:r>
          </a:p>
          <a:p>
            <a:r>
              <a:rPr lang="en-US" dirty="0" smtClean="0"/>
              <a:t>The National Marine Fisheries Services (NMFS) completed a consultation with the US Army Corps of Engineers and other agencies  on the impact of the Willamette River Basin Project on species listed for protection under the Endangered Species Act.  </a:t>
            </a:r>
          </a:p>
          <a:p>
            <a:pPr eaLnBrk="1" hangingPunct="1">
              <a:spcBef>
                <a:spcPct val="0"/>
              </a:spcBef>
            </a:pPr>
            <a:r>
              <a:rPr lang="en-US" dirty="0" smtClean="0"/>
              <a:t>Flow recommendations are based on correlations between flow and water temperature during the juvenile steelhead out-migration and subsequent adult returns</a:t>
            </a:r>
          </a:p>
          <a:p>
            <a:endParaRPr lang="en-US" dirty="0" smtClean="0"/>
          </a:p>
          <a:p>
            <a:r>
              <a:rPr lang="en-US" dirty="0" smtClean="0"/>
              <a:t>In addition to the normal operation of the Willamette Project for flood</a:t>
            </a:r>
          </a:p>
          <a:p>
            <a:r>
              <a:rPr lang="en-US" dirty="0" smtClean="0"/>
              <a:t>control, hydropower, in-stream water rights, irrigation, and summer flow augmentation, the</a:t>
            </a:r>
          </a:p>
          <a:p>
            <a:r>
              <a:rPr lang="en-US" dirty="0" smtClean="0"/>
              <a:t>Willamette Project will be operated to maintain spring mainstem flows based on the Oregon</a:t>
            </a:r>
          </a:p>
          <a:p>
            <a:r>
              <a:rPr lang="en-US" dirty="0" smtClean="0"/>
              <a:t>Department of Fish and Wildlife (ODFW) minimum flow objectives for juvenile winter</a:t>
            </a:r>
          </a:p>
          <a:p>
            <a:r>
              <a:rPr lang="en-US" dirty="0" smtClean="0"/>
              <a:t>steelhead, as requested and submitted to the Corps of Engineers (Corps) by National Marine</a:t>
            </a:r>
          </a:p>
          <a:p>
            <a:r>
              <a:rPr lang="en-US" dirty="0" smtClean="0"/>
              <a:t>Fisheries Service (NMFS) in the 2008 Willamette Biological Opinion. </a:t>
            </a:r>
          </a:p>
          <a:p>
            <a:r>
              <a:rPr lang="en-US" dirty="0" smtClean="0"/>
              <a:t>d. In the past few years, the Corps has adopted mainstem Willamette River flow targets at</a:t>
            </a:r>
          </a:p>
          <a:p>
            <a:r>
              <a:rPr lang="en-US" dirty="0" smtClean="0"/>
              <a:t>Salem from April through June based on recommendations from NMFS and ODFW (through</a:t>
            </a:r>
          </a:p>
          <a:p>
            <a:r>
              <a:rPr lang="en-US" dirty="0" smtClean="0"/>
              <a:t>OWRD). The flow recommendations are based on correlations between flow and water</a:t>
            </a:r>
          </a:p>
          <a:p>
            <a:r>
              <a:rPr lang="en-US" dirty="0" smtClean="0"/>
              <a:t>temperature during the juvenile steelhead out-migration and subsequent adult returns. Upper</a:t>
            </a:r>
          </a:p>
          <a:p>
            <a:r>
              <a:rPr lang="en-US" dirty="0" smtClean="0"/>
              <a:t>Willamette River (UWR) winter steelhead is listed as "threatened" under the ESA. </a:t>
            </a:r>
          </a:p>
        </p:txBody>
      </p:sp>
      <p:sp>
        <p:nvSpPr>
          <p:cNvPr id="51204" name="Slide Number Placeholder 3"/>
          <p:cNvSpPr>
            <a:spLocks noGrp="1"/>
          </p:cNvSpPr>
          <p:nvPr>
            <p:ph type="sldNum" sz="quarter" idx="5"/>
          </p:nvPr>
        </p:nvSpPr>
        <p:spPr>
          <a:noFill/>
        </p:spPr>
        <p:txBody>
          <a:bodyPr/>
          <a:lstStyle/>
          <a:p>
            <a:fld id="{9775D5E9-30D3-489D-A55B-C09D2CB1446F}" type="slidenum">
              <a:rPr lang="en-US" smtClean="0"/>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9C72C90-E378-4D7E-8B75-BFB9419CDBA4}" type="slidenum">
              <a:rPr lang="en-US" smtClean="0"/>
              <a:pPr/>
              <a:t>10</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1000" dirty="0" smtClean="0"/>
              <a:t>Local inflows for junction points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accent1"/>
              </a:solidFill>
              <a:ln w="9525">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grpSp>
        <p:nvGrpSpPr>
          <p:cNvPr id="13" name="Group 13"/>
          <p:cNvGrpSpPr>
            <a:grpSpLocks/>
          </p:cNvGrpSpPr>
          <p:nvPr/>
        </p:nvGrpSpPr>
        <p:grpSpPr bwMode="auto">
          <a:xfrm>
            <a:off x="0" y="1212850"/>
            <a:ext cx="1765300" cy="844550"/>
            <a:chOff x="177" y="256"/>
            <a:chExt cx="1112" cy="532"/>
          </a:xfrm>
        </p:grpSpPr>
        <p:pic>
          <p:nvPicPr>
            <p:cNvPr id="14" name="Picture 14" descr="transparentlogo"/>
            <p:cNvPicPr>
              <a:picLocks noChangeAspect="1" noChangeArrowheads="1"/>
            </p:cNvPicPr>
            <p:nvPr/>
          </p:nvPicPr>
          <p:blipFill>
            <a:blip r:embed="rId2" cstate="print"/>
            <a:srcRect/>
            <a:stretch>
              <a:fillRect/>
            </a:stretch>
          </p:blipFill>
          <p:spPr bwMode="auto">
            <a:xfrm>
              <a:off x="353" y="256"/>
              <a:ext cx="762" cy="415"/>
            </a:xfrm>
            <a:prstGeom prst="rect">
              <a:avLst/>
            </a:prstGeom>
            <a:noFill/>
            <a:ln w="9525">
              <a:noFill/>
              <a:miter lim="800000"/>
              <a:headEnd/>
              <a:tailEnd/>
            </a:ln>
          </p:spPr>
        </p:pic>
        <p:sp>
          <p:nvSpPr>
            <p:cNvPr id="15" name="Text Box 15"/>
            <p:cNvSpPr txBox="1">
              <a:spLocks noChangeArrowheads="1"/>
            </p:cNvSpPr>
            <p:nvPr/>
          </p:nvSpPr>
          <p:spPr bwMode="auto">
            <a:xfrm>
              <a:off x="177" y="653"/>
              <a:ext cx="1112" cy="13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50000"/>
                </a:spcBef>
                <a:buClr>
                  <a:srgbClr val="FFFF66"/>
                </a:buClr>
                <a:defRPr/>
              </a:pPr>
              <a:r>
                <a:rPr lang="en-US" sz="900" dirty="0">
                  <a:solidFill>
                    <a:schemeClr val="bg2"/>
                  </a:solidFill>
                </a:rPr>
                <a:t>www.westconsultants.com</a:t>
              </a:r>
            </a:p>
          </p:txBody>
        </p:sp>
      </p:grpSp>
      <p:pic>
        <p:nvPicPr>
          <p:cNvPr id="16" name="Picture 16" descr="CorpsRedCastle"/>
          <p:cNvPicPr>
            <a:picLocks noChangeAspect="1" noChangeArrowheads="1"/>
          </p:cNvPicPr>
          <p:nvPr/>
        </p:nvPicPr>
        <p:blipFill>
          <a:blip r:embed="rId3" cstate="print"/>
          <a:srcRect/>
          <a:stretch>
            <a:fillRect/>
          </a:stretch>
        </p:blipFill>
        <p:spPr bwMode="auto">
          <a:xfrm>
            <a:off x="152400" y="6096000"/>
            <a:ext cx="609600" cy="496888"/>
          </a:xfrm>
          <a:prstGeom prst="rect">
            <a:avLst/>
          </a:prstGeom>
          <a:noFill/>
          <a:ln w="9525">
            <a:noFill/>
            <a:miter lim="800000"/>
            <a:headEnd/>
            <a:tailEnd/>
          </a:ln>
        </p:spPr>
      </p:pic>
      <p:sp>
        <p:nvSpPr>
          <p:cNvPr id="17" name="Text Box 17"/>
          <p:cNvSpPr txBox="1">
            <a:spLocks noChangeArrowheads="1"/>
          </p:cNvSpPr>
          <p:nvPr/>
        </p:nvSpPr>
        <p:spPr bwMode="auto">
          <a:xfrm>
            <a:off x="1143000" y="6172200"/>
            <a:ext cx="7620000" cy="336550"/>
          </a:xfrm>
          <a:prstGeom prst="rect">
            <a:avLst/>
          </a:prstGeom>
          <a:noFill/>
          <a:ln w="9525">
            <a:noFill/>
            <a:miter lim="800000"/>
            <a:headEnd/>
            <a:tailEnd/>
          </a:ln>
          <a:effectLst/>
        </p:spPr>
        <p:txBody>
          <a:bodyPr>
            <a:spAutoFit/>
          </a:bodyPr>
          <a:lstStyle/>
          <a:p>
            <a:pPr>
              <a:spcBef>
                <a:spcPct val="50000"/>
              </a:spcBef>
              <a:defRPr/>
            </a:pPr>
            <a:endParaRPr lang="en-US" sz="1600" dirty="0">
              <a:solidFill>
                <a:schemeClr val="tx1"/>
              </a:solidFill>
            </a:endParaRPr>
          </a:p>
        </p:txBody>
      </p:sp>
      <p:grpSp>
        <p:nvGrpSpPr>
          <p:cNvPr id="18" name="Group 18"/>
          <p:cNvGrpSpPr>
            <a:grpSpLocks/>
          </p:cNvGrpSpPr>
          <p:nvPr/>
        </p:nvGrpSpPr>
        <p:grpSpPr bwMode="auto">
          <a:xfrm>
            <a:off x="0" y="1212850"/>
            <a:ext cx="1765300" cy="844550"/>
            <a:chOff x="177" y="256"/>
            <a:chExt cx="1112" cy="532"/>
          </a:xfrm>
        </p:grpSpPr>
        <p:pic>
          <p:nvPicPr>
            <p:cNvPr id="19" name="Picture 19" descr="transparentlogo"/>
            <p:cNvPicPr>
              <a:picLocks noChangeAspect="1" noChangeArrowheads="1"/>
            </p:cNvPicPr>
            <p:nvPr/>
          </p:nvPicPr>
          <p:blipFill>
            <a:blip r:embed="rId2" cstate="print"/>
            <a:srcRect/>
            <a:stretch>
              <a:fillRect/>
            </a:stretch>
          </p:blipFill>
          <p:spPr bwMode="auto">
            <a:xfrm>
              <a:off x="353" y="256"/>
              <a:ext cx="762" cy="415"/>
            </a:xfrm>
            <a:prstGeom prst="rect">
              <a:avLst/>
            </a:prstGeom>
            <a:noFill/>
            <a:ln w="9525">
              <a:noFill/>
              <a:miter lim="800000"/>
              <a:headEnd/>
              <a:tailEnd/>
            </a:ln>
          </p:spPr>
        </p:pic>
        <p:sp>
          <p:nvSpPr>
            <p:cNvPr id="20" name="Text Box 20"/>
            <p:cNvSpPr txBox="1">
              <a:spLocks noChangeArrowheads="1"/>
            </p:cNvSpPr>
            <p:nvPr/>
          </p:nvSpPr>
          <p:spPr bwMode="auto">
            <a:xfrm>
              <a:off x="177" y="653"/>
              <a:ext cx="1112" cy="13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50000"/>
                </a:spcBef>
                <a:buClr>
                  <a:srgbClr val="FFFF66"/>
                </a:buClr>
                <a:defRPr/>
              </a:pPr>
              <a:r>
                <a:rPr lang="en-US" sz="900" dirty="0">
                  <a:solidFill>
                    <a:schemeClr val="bg2"/>
                  </a:solidFill>
                </a:rPr>
                <a:t>www.westconsultants.com</a:t>
              </a:r>
            </a:p>
          </p:txBody>
        </p:sp>
      </p:grpSp>
      <p:pic>
        <p:nvPicPr>
          <p:cNvPr id="21" name="Picture 21" descr="CorpsRedCastle"/>
          <p:cNvPicPr>
            <a:picLocks noChangeAspect="1" noChangeArrowheads="1"/>
          </p:cNvPicPr>
          <p:nvPr/>
        </p:nvPicPr>
        <p:blipFill>
          <a:blip r:embed="rId3" cstate="print"/>
          <a:srcRect/>
          <a:stretch>
            <a:fillRect/>
          </a:stretch>
        </p:blipFill>
        <p:spPr bwMode="auto">
          <a:xfrm>
            <a:off x="152400" y="6096000"/>
            <a:ext cx="609600" cy="496888"/>
          </a:xfrm>
          <a:prstGeom prst="rect">
            <a:avLst/>
          </a:prstGeom>
          <a:noFill/>
          <a:ln w="9525">
            <a:noFill/>
            <a:miter lim="800000"/>
            <a:headEnd/>
            <a:tailEnd/>
          </a:ln>
        </p:spPr>
      </p:pic>
      <p:sp>
        <p:nvSpPr>
          <p:cNvPr id="22" name="Text Box 22"/>
          <p:cNvSpPr txBox="1">
            <a:spLocks noChangeArrowheads="1"/>
          </p:cNvSpPr>
          <p:nvPr/>
        </p:nvSpPr>
        <p:spPr bwMode="auto">
          <a:xfrm>
            <a:off x="1143000" y="6172200"/>
            <a:ext cx="7620000" cy="336550"/>
          </a:xfrm>
          <a:prstGeom prst="rect">
            <a:avLst/>
          </a:prstGeom>
          <a:noFill/>
          <a:ln w="9525">
            <a:noFill/>
            <a:miter lim="800000"/>
            <a:headEnd/>
            <a:tailEnd/>
          </a:ln>
          <a:effectLst/>
        </p:spPr>
        <p:txBody>
          <a:bodyPr>
            <a:spAutoFit/>
          </a:bodyPr>
          <a:lstStyle/>
          <a:p>
            <a:pPr>
              <a:spcBef>
                <a:spcPct val="50000"/>
              </a:spcBef>
              <a:defRPr/>
            </a:pPr>
            <a:endParaRPr lang="en-US" sz="1600" dirty="0">
              <a:solidFill>
                <a:schemeClr val="tx1"/>
              </a:solidFill>
            </a:endParaRPr>
          </a:p>
        </p:txBody>
      </p:sp>
      <p:grpSp>
        <p:nvGrpSpPr>
          <p:cNvPr id="23" name="Group 23"/>
          <p:cNvGrpSpPr>
            <a:grpSpLocks/>
          </p:cNvGrpSpPr>
          <p:nvPr userDrawn="1"/>
        </p:nvGrpSpPr>
        <p:grpSpPr bwMode="auto">
          <a:xfrm>
            <a:off x="0" y="1212850"/>
            <a:ext cx="1765300" cy="844550"/>
            <a:chOff x="177" y="256"/>
            <a:chExt cx="1112" cy="532"/>
          </a:xfrm>
        </p:grpSpPr>
        <p:pic>
          <p:nvPicPr>
            <p:cNvPr id="24" name="Picture 24" descr="transparentlogo"/>
            <p:cNvPicPr>
              <a:picLocks noChangeAspect="1" noChangeArrowheads="1"/>
            </p:cNvPicPr>
            <p:nvPr/>
          </p:nvPicPr>
          <p:blipFill>
            <a:blip r:embed="rId2" cstate="print"/>
            <a:srcRect/>
            <a:stretch>
              <a:fillRect/>
            </a:stretch>
          </p:blipFill>
          <p:spPr bwMode="auto">
            <a:xfrm>
              <a:off x="353" y="256"/>
              <a:ext cx="762" cy="415"/>
            </a:xfrm>
            <a:prstGeom prst="rect">
              <a:avLst/>
            </a:prstGeom>
            <a:noFill/>
            <a:ln w="9525">
              <a:noFill/>
              <a:miter lim="800000"/>
              <a:headEnd/>
              <a:tailEnd/>
            </a:ln>
          </p:spPr>
        </p:pic>
        <p:sp>
          <p:nvSpPr>
            <p:cNvPr id="25" name="Text Box 25"/>
            <p:cNvSpPr txBox="1">
              <a:spLocks noChangeArrowheads="1"/>
            </p:cNvSpPr>
            <p:nvPr/>
          </p:nvSpPr>
          <p:spPr bwMode="auto">
            <a:xfrm>
              <a:off x="177" y="653"/>
              <a:ext cx="1112" cy="13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50000"/>
                </a:spcBef>
                <a:buClr>
                  <a:srgbClr val="FFFF66"/>
                </a:buClr>
                <a:defRPr/>
              </a:pPr>
              <a:r>
                <a:rPr lang="en-US" sz="900" dirty="0">
                  <a:solidFill>
                    <a:schemeClr val="bg2"/>
                  </a:solidFill>
                </a:rPr>
                <a:t>www.westconsultants.com</a:t>
              </a:r>
            </a:p>
          </p:txBody>
        </p:sp>
      </p:grpSp>
      <p:pic>
        <p:nvPicPr>
          <p:cNvPr id="26" name="Picture 26" descr="CorpsRedCastle"/>
          <p:cNvPicPr>
            <a:picLocks noChangeAspect="1" noChangeArrowheads="1"/>
          </p:cNvPicPr>
          <p:nvPr userDrawn="1"/>
        </p:nvPicPr>
        <p:blipFill>
          <a:blip r:embed="rId3" cstate="print"/>
          <a:srcRect/>
          <a:stretch>
            <a:fillRect/>
          </a:stretch>
        </p:blipFill>
        <p:spPr bwMode="auto">
          <a:xfrm>
            <a:off x="152400" y="6096000"/>
            <a:ext cx="609600" cy="496888"/>
          </a:xfrm>
          <a:prstGeom prst="rect">
            <a:avLst/>
          </a:prstGeom>
          <a:noFill/>
          <a:ln w="9525">
            <a:noFill/>
            <a:miter lim="800000"/>
            <a:headEnd/>
            <a:tailEnd/>
          </a:ln>
        </p:spPr>
      </p:pic>
      <p:sp>
        <p:nvSpPr>
          <p:cNvPr id="27" name="Text Box 27"/>
          <p:cNvSpPr txBox="1">
            <a:spLocks noChangeArrowheads="1"/>
          </p:cNvSpPr>
          <p:nvPr userDrawn="1"/>
        </p:nvSpPr>
        <p:spPr bwMode="auto">
          <a:xfrm>
            <a:off x="1143000" y="6172200"/>
            <a:ext cx="7620000" cy="336550"/>
          </a:xfrm>
          <a:prstGeom prst="rect">
            <a:avLst/>
          </a:prstGeom>
          <a:noFill/>
          <a:ln w="9525">
            <a:noFill/>
            <a:miter lim="800000"/>
            <a:headEnd/>
            <a:tailEnd/>
          </a:ln>
          <a:effectLst/>
        </p:spPr>
        <p:txBody>
          <a:bodyPr>
            <a:spAutoFit/>
          </a:bodyPr>
          <a:lstStyle/>
          <a:p>
            <a:pPr>
              <a:spcBef>
                <a:spcPct val="50000"/>
              </a:spcBef>
              <a:defRPr/>
            </a:pPr>
            <a:endParaRPr lang="en-US" sz="1600" dirty="0">
              <a:solidFill>
                <a:schemeClr val="tx1"/>
              </a:solidFill>
            </a:endParaRPr>
          </a:p>
        </p:txBody>
      </p:sp>
      <p:sp>
        <p:nvSpPr>
          <p:cNvPr id="374795" name="Rectangle 11"/>
          <p:cNvSpPr>
            <a:spLocks noGrp="1" noChangeArrowheads="1"/>
          </p:cNvSpPr>
          <p:nvPr>
            <p:ph type="ctrTitle"/>
          </p:nvPr>
        </p:nvSpPr>
        <p:spPr>
          <a:xfrm>
            <a:off x="2057400" y="1143000"/>
            <a:ext cx="6629400" cy="2209800"/>
          </a:xfrm>
        </p:spPr>
        <p:txBody>
          <a:bodyPr/>
          <a:lstStyle>
            <a:lvl1pPr>
              <a:defRPr sz="4400" b="1"/>
            </a:lvl1pPr>
          </a:lstStyle>
          <a:p>
            <a:r>
              <a:rPr lang="en-US"/>
              <a:t>Click to edit Master title style</a:t>
            </a:r>
          </a:p>
        </p:txBody>
      </p:sp>
      <p:sp>
        <p:nvSpPr>
          <p:cNvPr id="374796" name="Rectangle 12"/>
          <p:cNvSpPr>
            <a:spLocks noGrp="1" noChangeArrowheads="1"/>
          </p:cNvSpPr>
          <p:nvPr>
            <p:ph type="subTitle" idx="1"/>
          </p:nvPr>
        </p:nvSpPr>
        <p:spPr>
          <a:xfrm>
            <a:off x="1371600" y="3962400"/>
            <a:ext cx="6858000" cy="1600200"/>
          </a:xfrm>
        </p:spPr>
        <p:txBody>
          <a:bodyPr anchor="ctr"/>
          <a:lstStyle>
            <a:lvl1pPr marL="0" indent="0" algn="ctr">
              <a:buFont typeface="SymbolPS" pitchFamily="82" charset="2"/>
              <a:buNone/>
              <a:defRPr sz="2400">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FBB3AC7-4B66-411B-8AB8-74CA1439F7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B88BF34-170B-4B0F-B49E-7A8AB43869B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655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5548773-BFB7-474C-8E43-EC7BC689406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655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600200"/>
            <a:ext cx="3810000" cy="4530725"/>
          </a:xfrm>
        </p:spPr>
        <p:txBody>
          <a:bodyPr/>
          <a:lstStyle/>
          <a:p>
            <a:pPr lvl="0"/>
            <a:endParaRPr lang="en-US" noProof="0" dirty="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C1E930C7-671E-4C77-A6D2-31CCFA4734B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87AF9DA-82BD-454B-B75B-E68F9D4924A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30D1A6E-CDAD-4ADC-9D49-844C26B6DA0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1FED1DF3-8E2F-4756-9666-304CE0E1E2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2547E18B-6EA8-4D48-8A93-BAA959D446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CF511025-D1E5-4B73-9560-2620D5EA9C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05223D5-1398-47C2-9C50-4DE041CAD2B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0FB6FBB-7056-45BF-A6E3-2A97CEE137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6390F86-AC04-41E4-ADE9-D26482767C9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37376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nvGrpSpPr>
            <p:cNvPr id="1046" name="Group 4"/>
            <p:cNvGrpSpPr>
              <a:grpSpLocks/>
            </p:cNvGrpSpPr>
            <p:nvPr/>
          </p:nvGrpSpPr>
          <p:grpSpPr bwMode="auto">
            <a:xfrm>
              <a:off x="240" y="893"/>
              <a:ext cx="5232" cy="115"/>
              <a:chOff x="240" y="893"/>
              <a:chExt cx="5232" cy="115"/>
            </a:xfrm>
          </p:grpSpPr>
          <p:sp>
            <p:nvSpPr>
              <p:cNvPr id="373765" name="Rectangle 5"/>
              <p:cNvSpPr>
                <a:spLocks noChangeArrowheads="1"/>
              </p:cNvSpPr>
              <p:nvPr/>
            </p:nvSpPr>
            <p:spPr bwMode="auto">
              <a:xfrm>
                <a:off x="4320" y="893"/>
                <a:ext cx="1152" cy="115"/>
              </a:xfrm>
              <a:prstGeom prst="rect">
                <a:avLst/>
              </a:prstGeom>
              <a:solidFill>
                <a:schemeClr val="accent1"/>
              </a:solidFill>
              <a:ln w="9525">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37376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1027" name="Rectangle 7"/>
          <p:cNvSpPr>
            <a:spLocks noGrp="1" noChangeArrowheads="1"/>
          </p:cNvSpPr>
          <p:nvPr>
            <p:ph type="title"/>
          </p:nvPr>
        </p:nvSpPr>
        <p:spPr bwMode="auto">
          <a:xfrm>
            <a:off x="914400" y="277813"/>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pPr>
              <a:defRPr/>
            </a:pPr>
            <a:endParaRPr lang="en-US" dirty="0"/>
          </a:p>
        </p:txBody>
      </p:sp>
      <p:sp>
        <p:nvSpPr>
          <p:cNvPr id="37377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pPr>
              <a:defRPr/>
            </a:pPr>
            <a:endParaRPr lang="en-US" dirty="0"/>
          </a:p>
        </p:txBody>
      </p:sp>
      <p:sp>
        <p:nvSpPr>
          <p:cNvPr id="37377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9BBA6BB7-E88F-4FDF-A81B-7F09F251D1EE}" type="slidenum">
              <a:rPr lang="en-US"/>
              <a:pPr>
                <a:defRPr/>
              </a:pPr>
              <a:t>‹#›</a:t>
            </a:fld>
            <a:endParaRPr lang="en-US" dirty="0"/>
          </a:p>
        </p:txBody>
      </p:sp>
      <p:sp>
        <p:nvSpPr>
          <p:cNvPr id="37377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grpSp>
        <p:nvGrpSpPr>
          <p:cNvPr id="1033" name="Group 13"/>
          <p:cNvGrpSpPr>
            <a:grpSpLocks/>
          </p:cNvGrpSpPr>
          <p:nvPr/>
        </p:nvGrpSpPr>
        <p:grpSpPr bwMode="auto">
          <a:xfrm>
            <a:off x="7378700" y="381000"/>
            <a:ext cx="1765300" cy="844550"/>
            <a:chOff x="177" y="256"/>
            <a:chExt cx="1112" cy="532"/>
          </a:xfrm>
        </p:grpSpPr>
        <p:pic>
          <p:nvPicPr>
            <p:cNvPr id="1043" name="Picture 14" descr="transparentlogo"/>
            <p:cNvPicPr>
              <a:picLocks noChangeAspect="1" noChangeArrowheads="1"/>
            </p:cNvPicPr>
            <p:nvPr/>
          </p:nvPicPr>
          <p:blipFill>
            <a:blip r:embed="rId15" cstate="print"/>
            <a:srcRect/>
            <a:stretch>
              <a:fillRect/>
            </a:stretch>
          </p:blipFill>
          <p:spPr bwMode="auto">
            <a:xfrm>
              <a:off x="353" y="256"/>
              <a:ext cx="762" cy="415"/>
            </a:xfrm>
            <a:prstGeom prst="rect">
              <a:avLst/>
            </a:prstGeom>
            <a:noFill/>
            <a:ln w="9525">
              <a:noFill/>
              <a:miter lim="800000"/>
              <a:headEnd/>
              <a:tailEnd/>
            </a:ln>
          </p:spPr>
        </p:pic>
        <p:sp>
          <p:nvSpPr>
            <p:cNvPr id="373775" name="Text Box 15"/>
            <p:cNvSpPr txBox="1">
              <a:spLocks noChangeArrowheads="1"/>
            </p:cNvSpPr>
            <p:nvPr/>
          </p:nvSpPr>
          <p:spPr bwMode="auto">
            <a:xfrm>
              <a:off x="177" y="653"/>
              <a:ext cx="1112" cy="13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50000"/>
                </a:spcBef>
                <a:buClr>
                  <a:srgbClr val="FFFF66"/>
                </a:buClr>
                <a:defRPr/>
              </a:pPr>
              <a:r>
                <a:rPr lang="en-US" sz="900" dirty="0">
                  <a:solidFill>
                    <a:schemeClr val="bg2"/>
                  </a:solidFill>
                </a:rPr>
                <a:t>www.westconsultants.com</a:t>
              </a:r>
            </a:p>
          </p:txBody>
        </p:sp>
      </p:grpSp>
      <p:grpSp>
        <p:nvGrpSpPr>
          <p:cNvPr id="1034" name="Group 16"/>
          <p:cNvGrpSpPr>
            <a:grpSpLocks/>
          </p:cNvGrpSpPr>
          <p:nvPr/>
        </p:nvGrpSpPr>
        <p:grpSpPr bwMode="auto">
          <a:xfrm>
            <a:off x="7378700" y="381000"/>
            <a:ext cx="1765300" cy="844550"/>
            <a:chOff x="177" y="256"/>
            <a:chExt cx="1112" cy="532"/>
          </a:xfrm>
        </p:grpSpPr>
        <p:pic>
          <p:nvPicPr>
            <p:cNvPr id="1041" name="Picture 17" descr="transparentlogo"/>
            <p:cNvPicPr>
              <a:picLocks noChangeAspect="1" noChangeArrowheads="1"/>
            </p:cNvPicPr>
            <p:nvPr/>
          </p:nvPicPr>
          <p:blipFill>
            <a:blip r:embed="rId15" cstate="print"/>
            <a:srcRect/>
            <a:stretch>
              <a:fillRect/>
            </a:stretch>
          </p:blipFill>
          <p:spPr bwMode="auto">
            <a:xfrm>
              <a:off x="353" y="256"/>
              <a:ext cx="762" cy="415"/>
            </a:xfrm>
            <a:prstGeom prst="rect">
              <a:avLst/>
            </a:prstGeom>
            <a:noFill/>
            <a:ln w="9525">
              <a:noFill/>
              <a:miter lim="800000"/>
              <a:headEnd/>
              <a:tailEnd/>
            </a:ln>
          </p:spPr>
        </p:pic>
        <p:sp>
          <p:nvSpPr>
            <p:cNvPr id="373778" name="Text Box 18"/>
            <p:cNvSpPr txBox="1">
              <a:spLocks noChangeArrowheads="1"/>
            </p:cNvSpPr>
            <p:nvPr/>
          </p:nvSpPr>
          <p:spPr bwMode="auto">
            <a:xfrm>
              <a:off x="177" y="653"/>
              <a:ext cx="1112" cy="13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50000"/>
                </a:spcBef>
                <a:buClr>
                  <a:srgbClr val="FFFF66"/>
                </a:buClr>
                <a:defRPr/>
              </a:pPr>
              <a:r>
                <a:rPr lang="en-US" sz="900" dirty="0">
                  <a:solidFill>
                    <a:schemeClr val="bg2"/>
                  </a:solidFill>
                </a:rPr>
                <a:t>www.westconsultants.com</a:t>
              </a:r>
            </a:p>
          </p:txBody>
        </p:sp>
      </p:grpSp>
      <p:grpSp>
        <p:nvGrpSpPr>
          <p:cNvPr id="1035" name="Group 19"/>
          <p:cNvGrpSpPr>
            <a:grpSpLocks/>
          </p:cNvGrpSpPr>
          <p:nvPr/>
        </p:nvGrpSpPr>
        <p:grpSpPr bwMode="auto">
          <a:xfrm>
            <a:off x="7378700" y="374650"/>
            <a:ext cx="1765300" cy="844550"/>
            <a:chOff x="177" y="256"/>
            <a:chExt cx="1112" cy="532"/>
          </a:xfrm>
        </p:grpSpPr>
        <p:pic>
          <p:nvPicPr>
            <p:cNvPr id="1039" name="Picture 20" descr="transparentlogo"/>
            <p:cNvPicPr>
              <a:picLocks noChangeAspect="1" noChangeArrowheads="1"/>
            </p:cNvPicPr>
            <p:nvPr/>
          </p:nvPicPr>
          <p:blipFill>
            <a:blip r:embed="rId15" cstate="print"/>
            <a:srcRect/>
            <a:stretch>
              <a:fillRect/>
            </a:stretch>
          </p:blipFill>
          <p:spPr bwMode="auto">
            <a:xfrm>
              <a:off x="353" y="256"/>
              <a:ext cx="762" cy="415"/>
            </a:xfrm>
            <a:prstGeom prst="rect">
              <a:avLst/>
            </a:prstGeom>
            <a:noFill/>
            <a:ln w="9525">
              <a:noFill/>
              <a:miter lim="800000"/>
              <a:headEnd/>
              <a:tailEnd/>
            </a:ln>
          </p:spPr>
        </p:pic>
        <p:sp>
          <p:nvSpPr>
            <p:cNvPr id="373781" name="Text Box 21"/>
            <p:cNvSpPr txBox="1">
              <a:spLocks noChangeArrowheads="1"/>
            </p:cNvSpPr>
            <p:nvPr/>
          </p:nvSpPr>
          <p:spPr bwMode="auto">
            <a:xfrm>
              <a:off x="177" y="653"/>
              <a:ext cx="1112" cy="13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50000"/>
                </a:spcBef>
                <a:buClr>
                  <a:srgbClr val="FFFF66"/>
                </a:buClr>
                <a:defRPr/>
              </a:pPr>
              <a:r>
                <a:rPr lang="en-US" sz="900" dirty="0">
                  <a:solidFill>
                    <a:schemeClr val="bg2"/>
                  </a:solidFill>
                </a:rPr>
                <a:t>www.westconsultants.com</a:t>
              </a:r>
            </a:p>
          </p:txBody>
        </p:sp>
      </p:grpSp>
      <p:grpSp>
        <p:nvGrpSpPr>
          <p:cNvPr id="1036" name="Group 22"/>
          <p:cNvGrpSpPr>
            <a:grpSpLocks/>
          </p:cNvGrpSpPr>
          <p:nvPr userDrawn="1"/>
        </p:nvGrpSpPr>
        <p:grpSpPr bwMode="auto">
          <a:xfrm>
            <a:off x="7378700" y="381000"/>
            <a:ext cx="1765300" cy="844550"/>
            <a:chOff x="177" y="256"/>
            <a:chExt cx="1112" cy="532"/>
          </a:xfrm>
        </p:grpSpPr>
        <p:pic>
          <p:nvPicPr>
            <p:cNvPr id="1037" name="Picture 23" descr="transparentlogo"/>
            <p:cNvPicPr>
              <a:picLocks noChangeAspect="1" noChangeArrowheads="1"/>
            </p:cNvPicPr>
            <p:nvPr/>
          </p:nvPicPr>
          <p:blipFill>
            <a:blip r:embed="rId15" cstate="print"/>
            <a:srcRect/>
            <a:stretch>
              <a:fillRect/>
            </a:stretch>
          </p:blipFill>
          <p:spPr bwMode="auto">
            <a:xfrm>
              <a:off x="353" y="256"/>
              <a:ext cx="762" cy="415"/>
            </a:xfrm>
            <a:prstGeom prst="rect">
              <a:avLst/>
            </a:prstGeom>
            <a:noFill/>
            <a:ln w="9525">
              <a:noFill/>
              <a:miter lim="800000"/>
              <a:headEnd/>
              <a:tailEnd/>
            </a:ln>
          </p:spPr>
        </p:pic>
        <p:sp>
          <p:nvSpPr>
            <p:cNvPr id="373784" name="Text Box 24"/>
            <p:cNvSpPr txBox="1">
              <a:spLocks noChangeArrowheads="1"/>
            </p:cNvSpPr>
            <p:nvPr/>
          </p:nvSpPr>
          <p:spPr bwMode="auto">
            <a:xfrm>
              <a:off x="177" y="653"/>
              <a:ext cx="1112" cy="13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spcBef>
                  <a:spcPct val="50000"/>
                </a:spcBef>
                <a:buClr>
                  <a:srgbClr val="FFFF66"/>
                </a:buClr>
                <a:defRPr/>
              </a:pPr>
              <a:r>
                <a:rPr lang="en-US" sz="900" dirty="0">
                  <a:solidFill>
                    <a:schemeClr val="bg2"/>
                  </a:solidFill>
                </a:rPr>
                <a:t>www.westconsultants.com</a:t>
              </a:r>
            </a:p>
          </p:txBody>
        </p:sp>
      </p:grpSp>
    </p:spTree>
  </p:cSld>
  <p:clrMap bg1="lt1" tx1="dk1" bg2="lt2" tx2="dk2" accent1="accent1" accent2="accent2" accent3="accent3" accent4="accent4" accent5="accent5" accent6="accent6" hlink="hlink" folHlink="folHlink"/>
  <p:sldLayoutIdLst>
    <p:sldLayoutId id="2147483870"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30000"/>
        </a:spcBef>
        <a:spcAft>
          <a:spcPct val="20000"/>
        </a:spcAft>
        <a:buClr>
          <a:srgbClr val="EE9724"/>
        </a:buClr>
        <a:buFont typeface="SymbolPS" pitchFamily="82" charset="2"/>
        <a:buChar char="l"/>
        <a:defRPr sz="2000">
          <a:solidFill>
            <a:schemeClr val="tx1"/>
          </a:solidFill>
          <a:latin typeface="+mn-lt"/>
          <a:ea typeface="+mn-ea"/>
          <a:cs typeface="+mn-cs"/>
        </a:defRPr>
      </a:lvl1pPr>
      <a:lvl2pPr marL="742950" indent="-285750" algn="l" rtl="0" eaLnBrk="0" fontAlgn="base" hangingPunct="0">
        <a:spcBef>
          <a:spcPct val="10000"/>
        </a:spcBef>
        <a:spcAft>
          <a:spcPct val="20000"/>
        </a:spcAft>
        <a:buClr>
          <a:srgbClr val="EE9724"/>
        </a:buClr>
        <a:buSzPct val="85000"/>
        <a:buFont typeface="Wingdings" pitchFamily="2" charset="2"/>
        <a:buChar char="n"/>
        <a:defRPr sz="2000">
          <a:solidFill>
            <a:schemeClr val="tx1"/>
          </a:solidFill>
          <a:latin typeface="+mn-lt"/>
        </a:defRPr>
      </a:lvl2pPr>
      <a:lvl3pPr marL="1143000" indent="-228600" algn="l" rtl="0" eaLnBrk="0" fontAlgn="base" hangingPunct="0">
        <a:spcBef>
          <a:spcPct val="10000"/>
        </a:spcBef>
        <a:spcAft>
          <a:spcPct val="20000"/>
        </a:spcAft>
        <a:buClr>
          <a:srgbClr val="EE9724"/>
        </a:buClr>
        <a:buSzPct val="85000"/>
        <a:buFont typeface="Wingdings 3" pitchFamily="18" charset="2"/>
        <a:buChar char="u"/>
        <a:defRPr>
          <a:solidFill>
            <a:schemeClr val="tx1"/>
          </a:solidFill>
          <a:latin typeface="+mn-lt"/>
        </a:defRPr>
      </a:lvl3pPr>
      <a:lvl4pPr marL="1600200" indent="-228600" algn="l" rtl="0" eaLnBrk="0" fontAlgn="base" hangingPunct="0">
        <a:spcBef>
          <a:spcPct val="20000"/>
        </a:spcBef>
        <a:spcAft>
          <a:spcPct val="0"/>
        </a:spcAft>
        <a:buClr>
          <a:srgbClr val="EE9724"/>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EE9724"/>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rgbClr val="EE9724"/>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EE9724"/>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EE9724"/>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EE9724"/>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DAAD43CF-E1B7-444F-9FD7-341AB9D55E61}" type="slidenum">
              <a:rPr lang="en-US" smtClean="0"/>
              <a:pPr/>
              <a:t>1</a:t>
            </a:fld>
            <a:endParaRPr lang="en-US" dirty="0" smtClean="0"/>
          </a:p>
        </p:txBody>
      </p:sp>
      <p:sp>
        <p:nvSpPr>
          <p:cNvPr id="3075" name="Rectangle 6"/>
          <p:cNvSpPr>
            <a:spLocks noGrp="1" noChangeArrowheads="1"/>
          </p:cNvSpPr>
          <p:nvPr>
            <p:ph type="title"/>
          </p:nvPr>
        </p:nvSpPr>
        <p:spPr>
          <a:xfrm>
            <a:off x="825500" y="1689100"/>
            <a:ext cx="8026400" cy="24638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b="1" dirty="0" smtClean="0">
                <a:effectLst>
                  <a:outerShdw blurRad="38100" dist="38100" dir="2700000" algn="tl">
                    <a:srgbClr val="000000"/>
                  </a:outerShdw>
                </a:effectLst>
              </a:rPr>
              <a:t>Real Time Flood Forecasting for the Willamette Basin using </a:t>
            </a:r>
            <a:br>
              <a:rPr lang="en-US" sz="4000" b="1" dirty="0" smtClean="0">
                <a:effectLst>
                  <a:outerShdw blurRad="38100" dist="38100" dir="2700000" algn="tl">
                    <a:srgbClr val="000000"/>
                  </a:outerShdw>
                </a:effectLst>
              </a:rPr>
            </a:br>
            <a:r>
              <a:rPr lang="en-US" sz="4000" b="1" dirty="0" smtClean="0">
                <a:effectLst>
                  <a:outerShdw blurRad="38100" dist="38100" dir="2700000" algn="tl">
                    <a:srgbClr val="000000"/>
                  </a:outerShdw>
                </a:effectLst>
              </a:rPr>
              <a:t>HEC-CWMS / ResSim Modeling</a:t>
            </a:r>
            <a:r>
              <a:rPr lang="en-US" dirty="0" smtClean="0"/>
              <a:t/>
            </a:r>
            <a:br>
              <a:rPr lang="en-US" dirty="0" smtClean="0"/>
            </a:br>
            <a:r>
              <a:rPr lang="en-US" dirty="0" smtClean="0"/>
              <a:t/>
            </a:r>
            <a:br>
              <a:rPr lang="en-US" dirty="0" smtClean="0"/>
            </a:br>
            <a:r>
              <a:rPr lang="en-US" sz="2400" dirty="0" smtClean="0"/>
              <a:t>By: Shali Bogavelli and Dan Christensen</a:t>
            </a:r>
            <a:r>
              <a:rPr lang="en-US" dirty="0" smtClean="0"/>
              <a:t/>
            </a:r>
            <a:br>
              <a:rPr lang="en-US" dirty="0" smtClean="0"/>
            </a:br>
            <a:r>
              <a:rPr lang="en-US" sz="2400" dirty="0" smtClean="0"/>
              <a:t>sbogavelli@westconsultants.com</a:t>
            </a:r>
            <a:r>
              <a:rPr lang="en-US" dirty="0" smtClean="0"/>
              <a:t/>
            </a:r>
            <a:br>
              <a:rPr lang="en-US" dirty="0" smtClean="0"/>
            </a:br>
            <a:r>
              <a:rPr lang="en-US" dirty="0" smtClean="0"/>
              <a:t/>
            </a:r>
            <a:br>
              <a:rPr lang="en-US" dirty="0" smtClean="0"/>
            </a:br>
            <a:r>
              <a:rPr lang="en-US" sz="1600" dirty="0" smtClean="0"/>
              <a:t>May 25, 2010</a:t>
            </a:r>
            <a:br>
              <a:rPr lang="en-US" sz="1600" dirty="0" smtClean="0"/>
            </a:br>
            <a:r>
              <a:rPr lang="en-US" sz="1600" dirty="0" smtClean="0"/>
              <a:t>Corvallis, 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6AD07F45-B930-485A-B81E-D6D3ABCDE381}" type="slidenum">
              <a:rPr lang="en-US" smtClean="0"/>
              <a:pPr/>
              <a:t>10</a:t>
            </a:fld>
            <a:endParaRPr lang="en-US" dirty="0" smtClean="0"/>
          </a:p>
        </p:txBody>
      </p:sp>
      <p:sp>
        <p:nvSpPr>
          <p:cNvPr id="14339" name="Rectangle 6"/>
          <p:cNvSpPr>
            <a:spLocks noGrp="1" noChangeArrowheads="1"/>
          </p:cNvSpPr>
          <p:nvPr>
            <p:ph type="title"/>
          </p:nvPr>
        </p:nvSpPr>
        <p:spPr>
          <a:xfrm>
            <a:off x="762000" y="203200"/>
            <a:ext cx="6553200" cy="941388"/>
          </a:xfrm>
        </p:spPr>
        <p:txBody>
          <a:bodyPr/>
          <a:lstStyle/>
          <a:p>
            <a:pPr eaLnBrk="1" hangingPunct="1"/>
            <a:r>
              <a:rPr lang="en-US" dirty="0" smtClean="0"/>
              <a:t>ResSim Watershed Setup</a:t>
            </a:r>
          </a:p>
        </p:txBody>
      </p:sp>
      <p:sp>
        <p:nvSpPr>
          <p:cNvPr id="7" name="TextBox 6"/>
          <p:cNvSpPr txBox="1"/>
          <p:nvPr/>
        </p:nvSpPr>
        <p:spPr>
          <a:xfrm>
            <a:off x="635000" y="1485900"/>
            <a:ext cx="8305800" cy="4499693"/>
          </a:xfrm>
          <a:prstGeom prst="rect">
            <a:avLst/>
          </a:prstGeom>
          <a:noFill/>
        </p:spPr>
        <p:txBody>
          <a:bodyPr>
            <a:spAutoFit/>
          </a:bodyPr>
          <a:lstStyle/>
          <a:p>
            <a:pPr>
              <a:defRPr/>
            </a:pPr>
            <a:r>
              <a:rPr lang="en-US" sz="3200" dirty="0"/>
              <a:t>Where you define…</a:t>
            </a:r>
          </a:p>
          <a:p>
            <a:pPr marL="285750" indent="-285750" eaLnBrk="0" hangingPunct="0">
              <a:spcBef>
                <a:spcPct val="10000"/>
              </a:spcBef>
              <a:spcAft>
                <a:spcPct val="20000"/>
              </a:spcAft>
              <a:buClr>
                <a:srgbClr val="EE9724"/>
              </a:buClr>
              <a:buSzPct val="100000"/>
              <a:buFont typeface="Wingdings" pitchFamily="2" charset="2"/>
              <a:buChar char="§"/>
              <a:defRPr/>
            </a:pPr>
            <a:r>
              <a:rPr lang="en-US" sz="2400" kern="0" dirty="0">
                <a:solidFill>
                  <a:srgbClr val="000000"/>
                </a:solidFill>
                <a:latin typeface="Arial"/>
              </a:rPr>
              <a:t>Background images (shapefiles)</a:t>
            </a:r>
          </a:p>
          <a:p>
            <a:pPr marL="285750" indent="-285750" eaLnBrk="0" hangingPunct="0">
              <a:spcBef>
                <a:spcPct val="10000"/>
              </a:spcBef>
              <a:spcAft>
                <a:spcPct val="20000"/>
              </a:spcAft>
              <a:buClr>
                <a:srgbClr val="EE9724"/>
              </a:buClr>
              <a:buSzPct val="100000"/>
              <a:buFont typeface="Wingdings" pitchFamily="2" charset="2"/>
              <a:buChar char="§"/>
              <a:defRPr/>
            </a:pPr>
            <a:r>
              <a:rPr lang="en-US" sz="2400" kern="0" dirty="0">
                <a:solidFill>
                  <a:srgbClr val="000000"/>
                </a:solidFill>
                <a:latin typeface="Arial"/>
              </a:rPr>
              <a:t>Stream Alignment:  reach elements, nodes, and junctions</a:t>
            </a:r>
          </a:p>
          <a:p>
            <a:pPr marL="285750" indent="-285750" eaLnBrk="0" hangingPunct="0">
              <a:spcBef>
                <a:spcPct val="10000"/>
              </a:spcBef>
              <a:spcAft>
                <a:spcPct val="20000"/>
              </a:spcAft>
              <a:buClr>
                <a:srgbClr val="EE9724"/>
              </a:buClr>
              <a:buSzPct val="100000"/>
              <a:buFont typeface="Wingdings" pitchFamily="2" charset="2"/>
              <a:buChar char="§"/>
              <a:defRPr/>
            </a:pPr>
            <a:r>
              <a:rPr lang="en-US" sz="2400" kern="0" dirty="0">
                <a:solidFill>
                  <a:srgbClr val="000000"/>
                </a:solidFill>
                <a:latin typeface="Arial"/>
              </a:rPr>
              <a:t>Project Elements:  reservoirs, diversions, levees, storage areas</a:t>
            </a:r>
          </a:p>
          <a:p>
            <a:pPr marL="285750" indent="-285750" eaLnBrk="0" hangingPunct="0">
              <a:spcBef>
                <a:spcPct val="10000"/>
              </a:spcBef>
              <a:spcAft>
                <a:spcPct val="20000"/>
              </a:spcAft>
              <a:buClr>
                <a:srgbClr val="EE9724"/>
              </a:buClr>
              <a:buSzPct val="100000"/>
              <a:buFont typeface="Wingdings" pitchFamily="2" charset="2"/>
              <a:buChar char="§"/>
              <a:defRPr/>
            </a:pPr>
            <a:r>
              <a:rPr lang="en-US" sz="2400" kern="0" dirty="0">
                <a:solidFill>
                  <a:srgbClr val="000000"/>
                </a:solidFill>
                <a:latin typeface="Arial"/>
              </a:rPr>
              <a:t>Computation points: points of interest (gages, confluences)</a:t>
            </a:r>
          </a:p>
          <a:p>
            <a:pPr marL="285750" indent="-285750" eaLnBrk="0" hangingPunct="0">
              <a:spcBef>
                <a:spcPct val="10000"/>
              </a:spcBef>
              <a:spcAft>
                <a:spcPct val="20000"/>
              </a:spcAft>
              <a:buClr>
                <a:srgbClr val="EE9724"/>
              </a:buClr>
              <a:buSzPct val="100000"/>
              <a:buFont typeface="Wingdings" pitchFamily="2" charset="2"/>
              <a:buChar char="§"/>
              <a:defRPr/>
            </a:pPr>
            <a:r>
              <a:rPr lang="en-US" sz="2400" kern="0" dirty="0">
                <a:solidFill>
                  <a:srgbClr val="000000"/>
                </a:solidFill>
                <a:latin typeface="Arial"/>
              </a:rPr>
              <a:t>Configurations:</a:t>
            </a:r>
          </a:p>
          <a:p>
            <a:pPr marL="742950" lvl="1" indent="-285750" eaLnBrk="0" hangingPunct="0">
              <a:spcBef>
                <a:spcPct val="10000"/>
              </a:spcBef>
              <a:spcAft>
                <a:spcPct val="20000"/>
              </a:spcAft>
              <a:buClr>
                <a:srgbClr val="EE9724"/>
              </a:buClr>
              <a:buSzPct val="100000"/>
              <a:buFont typeface="Wingdings" pitchFamily="2" charset="2"/>
              <a:buChar char="§"/>
              <a:defRPr/>
            </a:pPr>
            <a:r>
              <a:rPr lang="en-US" sz="2400" kern="0" dirty="0">
                <a:solidFill>
                  <a:srgbClr val="000000"/>
                </a:solidFill>
                <a:latin typeface="Arial"/>
              </a:rPr>
              <a:t>Physical arrangement of elements that will be used to make a ResSim Network (ResSim model). </a:t>
            </a:r>
            <a:endParaRPr lang="en-US" sz="2400" dirty="0"/>
          </a:p>
        </p:txBody>
      </p:sp>
      <p:pic>
        <p:nvPicPr>
          <p:cNvPr id="10246" name="Picture 6"/>
          <p:cNvPicPr>
            <a:picLocks noChangeAspect="1" noChangeArrowheads="1"/>
          </p:cNvPicPr>
          <p:nvPr/>
        </p:nvPicPr>
        <p:blipFill>
          <a:blip r:embed="rId3" cstate="print"/>
          <a:srcRect/>
          <a:stretch>
            <a:fillRect/>
          </a:stretch>
        </p:blipFill>
        <p:spPr bwMode="auto">
          <a:xfrm>
            <a:off x="1846263" y="41275"/>
            <a:ext cx="5202237" cy="681672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50B59D56-F079-4304-AFAC-CD2492784DC0}" type="slidenum">
              <a:rPr lang="en-US" smtClean="0"/>
              <a:pPr/>
              <a:t>11</a:t>
            </a:fld>
            <a:endParaRPr lang="en-US" dirty="0" smtClean="0"/>
          </a:p>
        </p:txBody>
      </p:sp>
      <p:sp>
        <p:nvSpPr>
          <p:cNvPr id="15363" name="Content Placeholder 4"/>
          <p:cNvSpPr>
            <a:spLocks noGrp="1"/>
          </p:cNvSpPr>
          <p:nvPr>
            <p:ph idx="1"/>
          </p:nvPr>
        </p:nvSpPr>
        <p:spPr/>
        <p:txBody>
          <a:bodyPr/>
          <a:lstStyle/>
          <a:p>
            <a:pPr eaLnBrk="1" hangingPunct="1">
              <a:buFont typeface="Wingdings" pitchFamily="2" charset="2"/>
              <a:buChar char="§"/>
            </a:pPr>
            <a:r>
              <a:rPr lang="en-US" dirty="0" smtClean="0"/>
              <a:t>Create the ResSim model elements</a:t>
            </a:r>
          </a:p>
          <a:p>
            <a:pPr lvl="1" eaLnBrk="1" hangingPunct="1">
              <a:buFont typeface="Wingdings" pitchFamily="2" charset="2"/>
              <a:buChar char="§"/>
            </a:pPr>
            <a:r>
              <a:rPr lang="en-US" dirty="0" smtClean="0"/>
              <a:t>Automatically from configuration and manually</a:t>
            </a:r>
          </a:p>
          <a:p>
            <a:pPr eaLnBrk="1" hangingPunct="1">
              <a:buFont typeface="Wingdings" pitchFamily="2" charset="2"/>
              <a:buChar char="§"/>
            </a:pPr>
            <a:r>
              <a:rPr lang="en-US" dirty="0" smtClean="0"/>
              <a:t>Define Routing Reaches</a:t>
            </a:r>
          </a:p>
          <a:p>
            <a:pPr eaLnBrk="1" hangingPunct="1">
              <a:buFont typeface="Wingdings" pitchFamily="2" charset="2"/>
              <a:buChar char="§"/>
            </a:pPr>
            <a:r>
              <a:rPr lang="en-US" dirty="0" smtClean="0"/>
              <a:t>Assign parameters</a:t>
            </a:r>
          </a:p>
          <a:p>
            <a:pPr lvl="1" eaLnBrk="1" hangingPunct="1">
              <a:buFont typeface="Wingdings" pitchFamily="2" charset="2"/>
              <a:buChar char="§"/>
            </a:pPr>
            <a:r>
              <a:rPr lang="en-US" dirty="0" smtClean="0"/>
              <a:t>Physical parameters (outlets, storage curves, routing)</a:t>
            </a:r>
          </a:p>
          <a:p>
            <a:pPr lvl="1" eaLnBrk="1" hangingPunct="1">
              <a:buFont typeface="Wingdings" pitchFamily="2" charset="2"/>
              <a:buChar char="§"/>
            </a:pPr>
            <a:r>
              <a:rPr lang="en-US" dirty="0" smtClean="0"/>
              <a:t>Reservoir rule operations</a:t>
            </a:r>
          </a:p>
          <a:p>
            <a:pPr eaLnBrk="1" hangingPunct="1">
              <a:buFont typeface="Wingdings" pitchFamily="2" charset="2"/>
              <a:buChar char="§"/>
            </a:pPr>
            <a:r>
              <a:rPr lang="en-US" dirty="0" smtClean="0"/>
              <a:t>Define Alternatives</a:t>
            </a:r>
          </a:p>
          <a:p>
            <a:pPr lvl="1" eaLnBrk="1" hangingPunct="1">
              <a:buFont typeface="Wingdings" pitchFamily="2" charset="2"/>
              <a:buChar char="§"/>
            </a:pPr>
            <a:r>
              <a:rPr lang="en-US" dirty="0" smtClean="0"/>
              <a:t>Assign a set of reservoir rule operations</a:t>
            </a:r>
          </a:p>
          <a:p>
            <a:pPr lvl="1" eaLnBrk="1" hangingPunct="1">
              <a:buFont typeface="Wingdings" pitchFamily="2" charset="2"/>
              <a:buChar char="§"/>
            </a:pPr>
            <a:r>
              <a:rPr lang="en-US" dirty="0" smtClean="0"/>
              <a:t>Assign computation timestep</a:t>
            </a:r>
          </a:p>
          <a:p>
            <a:pPr lvl="1" eaLnBrk="1" hangingPunct="1">
              <a:buFont typeface="Wingdings" pitchFamily="2" charset="2"/>
              <a:buChar char="§"/>
            </a:pPr>
            <a:r>
              <a:rPr lang="en-US" dirty="0" smtClean="0"/>
              <a:t>Assign input data (lookback, initial conditions, &amp; observed)</a:t>
            </a:r>
          </a:p>
          <a:p>
            <a:pPr>
              <a:buFont typeface="Wingdings" pitchFamily="2" charset="2"/>
              <a:buChar char="§"/>
            </a:pPr>
            <a:endParaRPr lang="en-US" dirty="0" smtClean="0"/>
          </a:p>
        </p:txBody>
      </p:sp>
      <p:sp>
        <p:nvSpPr>
          <p:cNvPr id="15364" name="Title 5"/>
          <p:cNvSpPr>
            <a:spLocks noGrp="1"/>
          </p:cNvSpPr>
          <p:nvPr>
            <p:ph type="title"/>
          </p:nvPr>
        </p:nvSpPr>
        <p:spPr/>
        <p:txBody>
          <a:bodyPr/>
          <a:lstStyle/>
          <a:p>
            <a:r>
              <a:rPr lang="en-US" dirty="0" smtClean="0"/>
              <a:t>ResSim Network</a:t>
            </a:r>
          </a:p>
        </p:txBody>
      </p:sp>
      <p:pic>
        <p:nvPicPr>
          <p:cNvPr id="11269" name="Picture 5"/>
          <p:cNvPicPr>
            <a:picLocks noChangeAspect="1" noChangeArrowheads="1"/>
          </p:cNvPicPr>
          <p:nvPr/>
        </p:nvPicPr>
        <p:blipFill>
          <a:blip r:embed="rId3" cstate="print"/>
          <a:srcRect/>
          <a:stretch>
            <a:fillRect/>
          </a:stretch>
        </p:blipFill>
        <p:spPr bwMode="auto">
          <a:xfrm>
            <a:off x="1468438" y="0"/>
            <a:ext cx="6127750" cy="685800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3A489F58-4658-4627-AE9A-18D3A6F3DFA6}" type="slidenum">
              <a:rPr lang="en-US" smtClean="0"/>
              <a:pPr/>
              <a:t>12</a:t>
            </a:fld>
            <a:endParaRPr lang="en-US" dirty="0" smtClean="0"/>
          </a:p>
        </p:txBody>
      </p:sp>
      <p:sp>
        <p:nvSpPr>
          <p:cNvPr id="17411" name="Title 5"/>
          <p:cNvSpPr>
            <a:spLocks noGrp="1"/>
          </p:cNvSpPr>
          <p:nvPr>
            <p:ph type="title"/>
          </p:nvPr>
        </p:nvSpPr>
        <p:spPr>
          <a:xfrm>
            <a:off x="812800" y="-203200"/>
            <a:ext cx="6553200" cy="1143000"/>
          </a:xfrm>
        </p:spPr>
        <p:txBody>
          <a:bodyPr/>
          <a:lstStyle/>
          <a:p>
            <a:r>
              <a:rPr lang="en-US" dirty="0" smtClean="0"/>
              <a:t>Physical Data</a:t>
            </a:r>
          </a:p>
        </p:txBody>
      </p:sp>
      <p:sp>
        <p:nvSpPr>
          <p:cNvPr id="17412" name="Content Placeholder 5"/>
          <p:cNvSpPr>
            <a:spLocks noGrp="1"/>
          </p:cNvSpPr>
          <p:nvPr>
            <p:ph idx="1"/>
          </p:nvPr>
        </p:nvSpPr>
        <p:spPr/>
        <p:txBody>
          <a:bodyPr/>
          <a:lstStyle/>
          <a:p>
            <a:endParaRPr lang="en-US" dirty="0" smtClean="0"/>
          </a:p>
        </p:txBody>
      </p:sp>
      <p:pic>
        <p:nvPicPr>
          <p:cNvPr id="17413" name="Picture 2"/>
          <p:cNvPicPr>
            <a:picLocks noChangeAspect="1" noChangeArrowheads="1"/>
          </p:cNvPicPr>
          <p:nvPr/>
        </p:nvPicPr>
        <p:blipFill>
          <a:blip r:embed="rId3" cstate="print"/>
          <a:srcRect/>
          <a:stretch>
            <a:fillRect/>
          </a:stretch>
        </p:blipFill>
        <p:spPr bwMode="auto">
          <a:xfrm>
            <a:off x="254000" y="638175"/>
            <a:ext cx="8712200" cy="6219825"/>
          </a:xfrm>
          <a:prstGeom prst="rect">
            <a:avLst/>
          </a:prstGeom>
          <a:noFill/>
          <a:ln w="9525" algn="ctr">
            <a:noFill/>
            <a:miter lim="800000"/>
            <a:headEnd/>
            <a:tailEnd/>
          </a:ln>
        </p:spPr>
      </p:pic>
      <p:pic>
        <p:nvPicPr>
          <p:cNvPr id="49155" name="Picture 3"/>
          <p:cNvPicPr>
            <a:picLocks noChangeAspect="1" noChangeArrowheads="1"/>
          </p:cNvPicPr>
          <p:nvPr/>
        </p:nvPicPr>
        <p:blipFill>
          <a:blip r:embed="rId4" cstate="print"/>
          <a:srcRect/>
          <a:stretch>
            <a:fillRect/>
          </a:stretch>
        </p:blipFill>
        <p:spPr bwMode="auto">
          <a:xfrm>
            <a:off x="266700" y="630238"/>
            <a:ext cx="8715375" cy="6227762"/>
          </a:xfrm>
          <a:prstGeom prst="rect">
            <a:avLst/>
          </a:prstGeom>
          <a:noFill/>
          <a:ln w="9525" algn="ctr">
            <a:noFill/>
            <a:miter lim="800000"/>
            <a:headEnd/>
            <a:tailEnd/>
          </a:ln>
        </p:spPr>
      </p:pic>
      <p:pic>
        <p:nvPicPr>
          <p:cNvPr id="49156" name="Picture 4"/>
          <p:cNvPicPr>
            <a:picLocks noChangeAspect="1" noChangeArrowheads="1"/>
          </p:cNvPicPr>
          <p:nvPr/>
        </p:nvPicPr>
        <p:blipFill>
          <a:blip r:embed="rId5" cstate="print"/>
          <a:srcRect/>
          <a:stretch>
            <a:fillRect/>
          </a:stretch>
        </p:blipFill>
        <p:spPr bwMode="auto">
          <a:xfrm>
            <a:off x="254000" y="628650"/>
            <a:ext cx="8724900" cy="6245225"/>
          </a:xfrm>
          <a:prstGeom prst="rect">
            <a:avLst/>
          </a:prstGeom>
          <a:noFill/>
          <a:ln w="9525" algn="ctr">
            <a:noFill/>
            <a:miter lim="800000"/>
            <a:headEnd/>
            <a:tailEnd/>
          </a:ln>
        </p:spPr>
      </p:pic>
      <p:pic>
        <p:nvPicPr>
          <p:cNvPr id="49157" name="Picture 5"/>
          <p:cNvPicPr>
            <a:picLocks noChangeAspect="1" noChangeArrowheads="1"/>
          </p:cNvPicPr>
          <p:nvPr/>
        </p:nvPicPr>
        <p:blipFill>
          <a:blip r:embed="rId6" cstate="print"/>
          <a:srcRect/>
          <a:stretch>
            <a:fillRect/>
          </a:stretch>
        </p:blipFill>
        <p:spPr bwMode="auto">
          <a:xfrm>
            <a:off x="241300" y="627063"/>
            <a:ext cx="8724900" cy="6246812"/>
          </a:xfrm>
          <a:prstGeom prst="rect">
            <a:avLst/>
          </a:prstGeom>
          <a:noFill/>
          <a:ln w="9525" algn="ctr">
            <a:noFill/>
            <a:miter lim="800000"/>
            <a:headEnd/>
            <a:tailEnd/>
          </a:ln>
        </p:spPr>
      </p:pic>
      <p:pic>
        <p:nvPicPr>
          <p:cNvPr id="49158" name="Picture 6"/>
          <p:cNvPicPr>
            <a:picLocks noChangeAspect="1" noChangeArrowheads="1"/>
          </p:cNvPicPr>
          <p:nvPr/>
        </p:nvPicPr>
        <p:blipFill>
          <a:blip r:embed="rId7" cstate="print"/>
          <a:srcRect/>
          <a:stretch>
            <a:fillRect/>
          </a:stretch>
        </p:blipFill>
        <p:spPr bwMode="auto">
          <a:xfrm>
            <a:off x="241300" y="623888"/>
            <a:ext cx="8724900" cy="6248400"/>
          </a:xfrm>
          <a:prstGeom prst="rect">
            <a:avLst/>
          </a:prstGeom>
          <a:noFill/>
          <a:ln w="9525" algn="ctr">
            <a:noFill/>
            <a:miter lim="800000"/>
            <a:headEnd/>
            <a:tailEnd/>
          </a:ln>
        </p:spPr>
      </p:pic>
      <p:pic>
        <p:nvPicPr>
          <p:cNvPr id="49159" name="Picture 7"/>
          <p:cNvPicPr>
            <a:picLocks noChangeAspect="1" noChangeArrowheads="1"/>
          </p:cNvPicPr>
          <p:nvPr/>
        </p:nvPicPr>
        <p:blipFill>
          <a:blip r:embed="rId8" cstate="print"/>
          <a:srcRect/>
          <a:stretch>
            <a:fillRect/>
          </a:stretch>
        </p:blipFill>
        <p:spPr bwMode="auto">
          <a:xfrm>
            <a:off x="254000" y="627063"/>
            <a:ext cx="8712200" cy="623093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2A755325-9428-4DBA-9885-AE7680677DF2}" type="slidenum">
              <a:rPr lang="en-US" smtClean="0"/>
              <a:pPr/>
              <a:t>13</a:t>
            </a:fld>
            <a:endParaRPr lang="en-US" dirty="0" smtClean="0"/>
          </a:p>
        </p:txBody>
      </p:sp>
      <p:sp>
        <p:nvSpPr>
          <p:cNvPr id="18435" name="Title 5"/>
          <p:cNvSpPr>
            <a:spLocks noGrp="1"/>
          </p:cNvSpPr>
          <p:nvPr>
            <p:ph type="title"/>
          </p:nvPr>
        </p:nvSpPr>
        <p:spPr>
          <a:xfrm>
            <a:off x="863600" y="-241300"/>
            <a:ext cx="6553200" cy="1143000"/>
          </a:xfrm>
        </p:spPr>
        <p:txBody>
          <a:bodyPr/>
          <a:lstStyle/>
          <a:p>
            <a:r>
              <a:rPr lang="en-US" dirty="0" smtClean="0"/>
              <a:t>Reservoir Operation</a:t>
            </a:r>
          </a:p>
        </p:txBody>
      </p:sp>
      <p:sp>
        <p:nvSpPr>
          <p:cNvPr id="18436" name="Content Placeholder 5"/>
          <p:cNvSpPr>
            <a:spLocks noGrp="1"/>
          </p:cNvSpPr>
          <p:nvPr>
            <p:ph idx="1"/>
          </p:nvPr>
        </p:nvSpPr>
        <p:spPr/>
        <p:txBody>
          <a:bodyPr/>
          <a:lstStyle/>
          <a:p>
            <a:endParaRPr lang="en-US" dirty="0" smtClean="0"/>
          </a:p>
        </p:txBody>
      </p:sp>
      <p:pic>
        <p:nvPicPr>
          <p:cNvPr id="18437" name="Picture 2"/>
          <p:cNvPicPr>
            <a:picLocks noChangeAspect="1" noChangeArrowheads="1"/>
          </p:cNvPicPr>
          <p:nvPr/>
        </p:nvPicPr>
        <p:blipFill>
          <a:blip r:embed="rId3" cstate="print"/>
          <a:srcRect/>
          <a:stretch>
            <a:fillRect/>
          </a:stretch>
        </p:blipFill>
        <p:spPr bwMode="auto">
          <a:xfrm>
            <a:off x="266700" y="635000"/>
            <a:ext cx="8670925" cy="62071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266700" y="641350"/>
            <a:ext cx="8674100" cy="6203950"/>
          </a:xfrm>
          <a:prstGeom prst="rect">
            <a:avLst/>
          </a:prstGeom>
          <a:noFill/>
          <a:ln w="9525" algn="ctr">
            <a:noFill/>
            <a:miter lim="800000"/>
            <a:headEnd/>
            <a:tailEnd/>
          </a:ln>
        </p:spPr>
      </p:pic>
      <p:sp>
        <p:nvSpPr>
          <p:cNvPr id="20483" name="Slide Number Placeholder 5"/>
          <p:cNvSpPr>
            <a:spLocks noGrp="1"/>
          </p:cNvSpPr>
          <p:nvPr>
            <p:ph type="sldNum" sz="quarter" idx="12"/>
          </p:nvPr>
        </p:nvSpPr>
        <p:spPr>
          <a:noFill/>
        </p:spPr>
        <p:txBody>
          <a:bodyPr/>
          <a:lstStyle/>
          <a:p>
            <a:fld id="{EAA6E22E-3296-49F5-9DF1-DDEB493BA91D}" type="slidenum">
              <a:rPr lang="en-US" smtClean="0"/>
              <a:pPr/>
              <a:t>14</a:t>
            </a:fld>
            <a:endParaRPr lang="en-US" dirty="0" smtClean="0"/>
          </a:p>
        </p:txBody>
      </p:sp>
      <p:sp>
        <p:nvSpPr>
          <p:cNvPr id="20484" name="Title 5"/>
          <p:cNvSpPr>
            <a:spLocks noGrp="1"/>
          </p:cNvSpPr>
          <p:nvPr>
            <p:ph type="title"/>
          </p:nvPr>
        </p:nvSpPr>
        <p:spPr>
          <a:xfrm>
            <a:off x="863600" y="-241300"/>
            <a:ext cx="6553200" cy="1143000"/>
          </a:xfrm>
        </p:spPr>
        <p:txBody>
          <a:bodyPr/>
          <a:lstStyle/>
          <a:p>
            <a:r>
              <a:rPr lang="en-US" dirty="0" smtClean="0"/>
              <a:t>Min and Max Flow Rules</a:t>
            </a:r>
          </a:p>
        </p:txBody>
      </p:sp>
      <p:sp>
        <p:nvSpPr>
          <p:cNvPr id="20485" name="Content Placeholder 5"/>
          <p:cNvSpPr>
            <a:spLocks noGrp="1"/>
          </p:cNvSpPr>
          <p:nvPr>
            <p:ph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54000" y="639763"/>
            <a:ext cx="8686800" cy="6215062"/>
          </a:xfrm>
          <a:prstGeom prst="rect">
            <a:avLst/>
          </a:prstGeom>
          <a:noFill/>
          <a:ln w="9525" algn="ctr">
            <a:noFill/>
            <a:miter lim="800000"/>
            <a:headEnd/>
            <a:tailEnd/>
          </a:ln>
        </p:spPr>
      </p:pic>
      <p:sp>
        <p:nvSpPr>
          <p:cNvPr id="21507" name="Slide Number Placeholder 5"/>
          <p:cNvSpPr>
            <a:spLocks noGrp="1"/>
          </p:cNvSpPr>
          <p:nvPr>
            <p:ph type="sldNum" sz="quarter" idx="12"/>
          </p:nvPr>
        </p:nvSpPr>
        <p:spPr>
          <a:noFill/>
        </p:spPr>
        <p:txBody>
          <a:bodyPr/>
          <a:lstStyle/>
          <a:p>
            <a:fld id="{FAF36C2B-50CF-42EA-B13A-B3FFF897AC7D}" type="slidenum">
              <a:rPr lang="en-US" smtClean="0"/>
              <a:pPr/>
              <a:t>15</a:t>
            </a:fld>
            <a:endParaRPr lang="en-US" dirty="0" smtClean="0"/>
          </a:p>
        </p:txBody>
      </p:sp>
      <p:sp>
        <p:nvSpPr>
          <p:cNvPr id="21508" name="Title 5"/>
          <p:cNvSpPr>
            <a:spLocks noGrp="1"/>
          </p:cNvSpPr>
          <p:nvPr>
            <p:ph type="title"/>
          </p:nvPr>
        </p:nvSpPr>
        <p:spPr>
          <a:xfrm>
            <a:off x="812800" y="-292100"/>
            <a:ext cx="6883400" cy="1143000"/>
          </a:xfrm>
        </p:spPr>
        <p:txBody>
          <a:bodyPr/>
          <a:lstStyle/>
          <a:p>
            <a:r>
              <a:rPr lang="en-US" dirty="0" smtClean="0"/>
              <a:t>Flow Rate of Change Rules</a:t>
            </a:r>
          </a:p>
        </p:txBody>
      </p:sp>
      <p:sp>
        <p:nvSpPr>
          <p:cNvPr id="21509" name="Content Placeholder 5"/>
          <p:cNvSpPr>
            <a:spLocks noGrp="1"/>
          </p:cNvSpPr>
          <p:nvPr>
            <p:ph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254000" y="641350"/>
            <a:ext cx="8686800" cy="6213475"/>
          </a:xfrm>
          <a:prstGeom prst="rect">
            <a:avLst/>
          </a:prstGeom>
          <a:noFill/>
          <a:ln w="9525" algn="ctr">
            <a:noFill/>
            <a:miter lim="800000"/>
            <a:headEnd/>
            <a:tailEnd/>
          </a:ln>
        </p:spPr>
      </p:pic>
      <p:sp>
        <p:nvSpPr>
          <p:cNvPr id="22531" name="Slide Number Placeholder 5"/>
          <p:cNvSpPr>
            <a:spLocks noGrp="1"/>
          </p:cNvSpPr>
          <p:nvPr>
            <p:ph type="sldNum" sz="quarter" idx="12"/>
          </p:nvPr>
        </p:nvSpPr>
        <p:spPr>
          <a:noFill/>
        </p:spPr>
        <p:txBody>
          <a:bodyPr/>
          <a:lstStyle/>
          <a:p>
            <a:fld id="{C8886AE2-4ED7-4327-BE60-CF37AFF17D08}" type="slidenum">
              <a:rPr lang="en-US" smtClean="0"/>
              <a:pPr/>
              <a:t>16</a:t>
            </a:fld>
            <a:endParaRPr lang="en-US" dirty="0" smtClean="0"/>
          </a:p>
        </p:txBody>
      </p:sp>
      <p:sp>
        <p:nvSpPr>
          <p:cNvPr id="22532" name="Title 5"/>
          <p:cNvSpPr>
            <a:spLocks noGrp="1"/>
          </p:cNvSpPr>
          <p:nvPr>
            <p:ph type="title"/>
          </p:nvPr>
        </p:nvSpPr>
        <p:spPr>
          <a:xfrm>
            <a:off x="863600" y="-241300"/>
            <a:ext cx="6883400" cy="1143000"/>
          </a:xfrm>
        </p:spPr>
        <p:txBody>
          <a:bodyPr/>
          <a:lstStyle/>
          <a:p>
            <a:r>
              <a:rPr lang="en-US" dirty="0" smtClean="0"/>
              <a:t>Downstream Rules</a:t>
            </a:r>
          </a:p>
        </p:txBody>
      </p:sp>
      <p:sp>
        <p:nvSpPr>
          <p:cNvPr id="22533" name="Content Placeholder 5"/>
          <p:cNvSpPr>
            <a:spLocks noGrp="1"/>
          </p:cNvSpPr>
          <p:nvPr>
            <p:ph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254000" y="630238"/>
            <a:ext cx="8699500" cy="6221412"/>
          </a:xfrm>
          <a:prstGeom prst="rect">
            <a:avLst/>
          </a:prstGeom>
          <a:noFill/>
          <a:ln w="9525" algn="ctr">
            <a:noFill/>
            <a:miter lim="800000"/>
            <a:headEnd/>
            <a:tailEnd/>
          </a:ln>
        </p:spPr>
      </p:pic>
      <p:sp>
        <p:nvSpPr>
          <p:cNvPr id="23555" name="Slide Number Placeholder 5"/>
          <p:cNvSpPr>
            <a:spLocks noGrp="1"/>
          </p:cNvSpPr>
          <p:nvPr>
            <p:ph type="sldNum" sz="quarter" idx="12"/>
          </p:nvPr>
        </p:nvSpPr>
        <p:spPr>
          <a:noFill/>
        </p:spPr>
        <p:txBody>
          <a:bodyPr/>
          <a:lstStyle/>
          <a:p>
            <a:fld id="{75B44680-173A-47F5-8FF4-CC2214EA5586}" type="slidenum">
              <a:rPr lang="en-US" smtClean="0"/>
              <a:pPr/>
              <a:t>17</a:t>
            </a:fld>
            <a:endParaRPr lang="en-US" dirty="0" smtClean="0"/>
          </a:p>
        </p:txBody>
      </p:sp>
      <p:sp>
        <p:nvSpPr>
          <p:cNvPr id="23556" name="Title 5"/>
          <p:cNvSpPr>
            <a:spLocks noGrp="1"/>
          </p:cNvSpPr>
          <p:nvPr>
            <p:ph type="title"/>
          </p:nvPr>
        </p:nvSpPr>
        <p:spPr>
          <a:xfrm>
            <a:off x="863600" y="-241300"/>
            <a:ext cx="6553200" cy="1143000"/>
          </a:xfrm>
        </p:spPr>
        <p:txBody>
          <a:bodyPr/>
          <a:lstStyle/>
          <a:p>
            <a:r>
              <a:rPr lang="en-US" dirty="0" smtClean="0"/>
              <a:t>Observed Data</a:t>
            </a:r>
          </a:p>
        </p:txBody>
      </p:sp>
      <p:sp>
        <p:nvSpPr>
          <p:cNvPr id="23557" name="Content Placeholder 5"/>
          <p:cNvSpPr>
            <a:spLocks noGrp="1"/>
          </p:cNvSpPr>
          <p:nvPr>
            <p:ph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54000" y="639763"/>
            <a:ext cx="8720138" cy="6218237"/>
          </a:xfrm>
          <a:prstGeom prst="rect">
            <a:avLst/>
          </a:prstGeom>
          <a:noFill/>
          <a:ln w="9525" algn="ctr">
            <a:noFill/>
            <a:miter lim="800000"/>
            <a:headEnd/>
            <a:tailEnd/>
          </a:ln>
        </p:spPr>
      </p:pic>
      <p:sp>
        <p:nvSpPr>
          <p:cNvPr id="24579" name="Slide Number Placeholder 5"/>
          <p:cNvSpPr>
            <a:spLocks noGrp="1"/>
          </p:cNvSpPr>
          <p:nvPr>
            <p:ph type="sldNum" sz="quarter" idx="12"/>
          </p:nvPr>
        </p:nvSpPr>
        <p:spPr>
          <a:noFill/>
        </p:spPr>
        <p:txBody>
          <a:bodyPr/>
          <a:lstStyle/>
          <a:p>
            <a:fld id="{BB899A92-F905-45C4-B31A-AA05D9149C35}" type="slidenum">
              <a:rPr lang="en-US" smtClean="0"/>
              <a:pPr/>
              <a:t>18</a:t>
            </a:fld>
            <a:endParaRPr lang="en-US" dirty="0" smtClean="0"/>
          </a:p>
        </p:txBody>
      </p:sp>
      <p:sp>
        <p:nvSpPr>
          <p:cNvPr id="24580" name="Title 5"/>
          <p:cNvSpPr>
            <a:spLocks noGrp="1"/>
          </p:cNvSpPr>
          <p:nvPr>
            <p:ph type="title"/>
          </p:nvPr>
        </p:nvSpPr>
        <p:spPr>
          <a:xfrm>
            <a:off x="863600" y="-241300"/>
            <a:ext cx="6553200" cy="1143000"/>
          </a:xfrm>
        </p:spPr>
        <p:txBody>
          <a:bodyPr/>
          <a:lstStyle/>
          <a:p>
            <a:r>
              <a:rPr lang="en-US" dirty="0" smtClean="0"/>
              <a:t>Routing Reaches</a:t>
            </a:r>
          </a:p>
        </p:txBody>
      </p:sp>
      <p:sp>
        <p:nvSpPr>
          <p:cNvPr id="24581" name="Content Placeholder 5"/>
          <p:cNvSpPr>
            <a:spLocks noGrp="1"/>
          </p:cNvSpPr>
          <p:nvPr>
            <p:ph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61D8E244-AE05-4EBA-ADD4-8BCFCB7484AA}" type="slidenum">
              <a:rPr lang="en-US" smtClean="0"/>
              <a:pPr/>
              <a:t>19</a:t>
            </a:fld>
            <a:endParaRPr lang="en-US" dirty="0" smtClean="0"/>
          </a:p>
        </p:txBody>
      </p:sp>
      <p:sp>
        <p:nvSpPr>
          <p:cNvPr id="25603" name="Content Placeholder 4"/>
          <p:cNvSpPr>
            <a:spLocks noGrp="1"/>
          </p:cNvSpPr>
          <p:nvPr>
            <p:ph idx="1"/>
          </p:nvPr>
        </p:nvSpPr>
        <p:spPr>
          <a:xfrm>
            <a:off x="876300" y="1638300"/>
            <a:ext cx="7772400" cy="4530725"/>
          </a:xfrm>
        </p:spPr>
        <p:txBody>
          <a:bodyPr/>
          <a:lstStyle/>
          <a:p>
            <a:pPr eaLnBrk="1" hangingPunct="1">
              <a:buFont typeface="Wingdings" pitchFamily="2" charset="2"/>
              <a:buChar char="§"/>
            </a:pPr>
            <a:r>
              <a:rPr lang="en-US" dirty="0" smtClean="0"/>
              <a:t>State Variables are user-defined (scripted) model variables for each time step.</a:t>
            </a:r>
          </a:p>
          <a:p>
            <a:pPr lvl="1" eaLnBrk="1" hangingPunct="1">
              <a:buFont typeface="Wingdings" pitchFamily="2" charset="2"/>
              <a:buChar char="§"/>
            </a:pPr>
            <a:r>
              <a:rPr lang="en-US" dirty="0" smtClean="0"/>
              <a:t>SV can be a function of internally computed ResSim model variables or from external variables (dss files)</a:t>
            </a:r>
          </a:p>
          <a:p>
            <a:pPr eaLnBrk="1" hangingPunct="1">
              <a:buFont typeface="Wingdings" pitchFamily="2" charset="2"/>
              <a:buChar char="§"/>
            </a:pPr>
            <a:r>
              <a:rPr lang="en-US" dirty="0" smtClean="0"/>
              <a:t>Examples:</a:t>
            </a:r>
          </a:p>
          <a:p>
            <a:pPr lvl="1" eaLnBrk="1" hangingPunct="1">
              <a:buFont typeface="Wingdings" pitchFamily="2" charset="2"/>
              <a:buChar char="§"/>
            </a:pPr>
            <a:r>
              <a:rPr lang="en-US" dirty="0" smtClean="0"/>
              <a:t>BiOp flows: rate of change rules as a function of downstream river stage conditions</a:t>
            </a:r>
          </a:p>
          <a:p>
            <a:pPr lvl="1" eaLnBrk="1" hangingPunct="1">
              <a:buFont typeface="Wingdings" pitchFamily="2" charset="2"/>
              <a:buChar char="§"/>
            </a:pPr>
            <a:r>
              <a:rPr lang="en-US" dirty="0" smtClean="0"/>
              <a:t>Releases based on reservoir pool temperature</a:t>
            </a:r>
          </a:p>
          <a:p>
            <a:pPr lvl="1" eaLnBrk="1" hangingPunct="1"/>
            <a:endParaRPr lang="en-US" dirty="0" smtClean="0"/>
          </a:p>
          <a:p>
            <a:endParaRPr lang="en-US" dirty="0" smtClean="0"/>
          </a:p>
        </p:txBody>
      </p:sp>
      <p:sp>
        <p:nvSpPr>
          <p:cNvPr id="25604" name="Title 5"/>
          <p:cNvSpPr>
            <a:spLocks noGrp="1"/>
          </p:cNvSpPr>
          <p:nvPr>
            <p:ph type="title"/>
          </p:nvPr>
        </p:nvSpPr>
        <p:spPr>
          <a:xfrm>
            <a:off x="876300" y="-76200"/>
            <a:ext cx="6553200" cy="1143000"/>
          </a:xfrm>
        </p:spPr>
        <p:txBody>
          <a:bodyPr/>
          <a:lstStyle/>
          <a:p>
            <a:r>
              <a:rPr lang="en-US" dirty="0" smtClean="0"/>
              <a:t>State Variables / Scripts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190E3AA1-3172-46B2-B5E6-FE2F5FD4E518}" type="slidenum">
              <a:rPr lang="en-US" smtClean="0"/>
              <a:pPr/>
              <a:t>2</a:t>
            </a:fld>
            <a:endParaRPr lang="en-US" dirty="0" smtClean="0"/>
          </a:p>
        </p:txBody>
      </p:sp>
      <p:sp>
        <p:nvSpPr>
          <p:cNvPr id="4099" name="Rectangle 6"/>
          <p:cNvSpPr>
            <a:spLocks noGrp="1" noChangeArrowheads="1"/>
          </p:cNvSpPr>
          <p:nvPr>
            <p:ph type="title"/>
          </p:nvPr>
        </p:nvSpPr>
        <p:spPr>
          <a:xfrm>
            <a:off x="914400" y="192088"/>
            <a:ext cx="6553200" cy="1143000"/>
          </a:xfrm>
        </p:spPr>
        <p:txBody>
          <a:bodyPr/>
          <a:lstStyle/>
          <a:p>
            <a:pPr eaLnBrk="1" hangingPunct="1"/>
            <a:r>
              <a:rPr lang="en-US" dirty="0" smtClean="0"/>
              <a:t>Presentation Overview</a:t>
            </a:r>
          </a:p>
        </p:txBody>
      </p:sp>
      <p:sp>
        <p:nvSpPr>
          <p:cNvPr id="4100" name="Content Placeholder 9"/>
          <p:cNvSpPr>
            <a:spLocks noGrp="1"/>
          </p:cNvSpPr>
          <p:nvPr>
            <p:ph idx="1"/>
          </p:nvPr>
        </p:nvSpPr>
        <p:spPr>
          <a:xfrm>
            <a:off x="901700" y="1676400"/>
            <a:ext cx="7772400" cy="5359400"/>
          </a:xfrm>
        </p:spPr>
        <p:txBody>
          <a:bodyPr/>
          <a:lstStyle/>
          <a:p>
            <a:pPr eaLnBrk="1" hangingPunct="1">
              <a:buFont typeface="Wingdings" pitchFamily="2" charset="2"/>
              <a:buChar char="§"/>
            </a:pPr>
            <a:r>
              <a:rPr lang="en-US" sz="2800" dirty="0" smtClean="0"/>
              <a:t>Summary of HEC CWMS &amp; ResSim</a:t>
            </a:r>
          </a:p>
          <a:p>
            <a:pPr eaLnBrk="1" hangingPunct="1">
              <a:buFont typeface="Wingdings" pitchFamily="2" charset="2"/>
              <a:buChar char="§"/>
            </a:pPr>
            <a:r>
              <a:rPr lang="en-US" sz="2800" dirty="0" smtClean="0"/>
              <a:t>Overview of Willamette Basin</a:t>
            </a:r>
          </a:p>
          <a:p>
            <a:pPr eaLnBrk="1" hangingPunct="1">
              <a:buFont typeface="Wingdings" pitchFamily="2" charset="2"/>
              <a:buChar char="§"/>
            </a:pPr>
            <a:r>
              <a:rPr lang="en-US" sz="2800" dirty="0" smtClean="0"/>
              <a:t>ResSim Model Inputs</a:t>
            </a:r>
          </a:p>
          <a:p>
            <a:pPr lvl="2" eaLnBrk="1" hangingPunct="1">
              <a:buSzTx/>
              <a:buFont typeface="Wingdings" pitchFamily="2" charset="2"/>
              <a:buChar char="§"/>
            </a:pPr>
            <a:r>
              <a:rPr lang="en-US" sz="2600" dirty="0" smtClean="0"/>
              <a:t>Physical Data	</a:t>
            </a:r>
          </a:p>
          <a:p>
            <a:pPr lvl="2" eaLnBrk="1" hangingPunct="1">
              <a:buSzTx/>
              <a:buFont typeface="Wingdings" pitchFamily="2" charset="2"/>
              <a:buChar char="§"/>
            </a:pPr>
            <a:r>
              <a:rPr lang="en-US" sz="2600" dirty="0" smtClean="0"/>
              <a:t>Reservoir Operation Rules</a:t>
            </a:r>
          </a:p>
          <a:p>
            <a:pPr lvl="2" eaLnBrk="1" hangingPunct="1">
              <a:buSzTx/>
              <a:buFont typeface="Wingdings" pitchFamily="2" charset="2"/>
              <a:buChar char="§"/>
            </a:pPr>
            <a:r>
              <a:rPr lang="en-US" sz="2600" dirty="0" smtClean="0"/>
              <a:t>State Variables / Scripts</a:t>
            </a:r>
          </a:p>
          <a:p>
            <a:pPr eaLnBrk="1" hangingPunct="1">
              <a:buFont typeface="Wingdings" pitchFamily="2" charset="2"/>
              <a:buChar char="§"/>
            </a:pPr>
            <a:r>
              <a:rPr lang="en-US" sz="2800" dirty="0" smtClean="0"/>
              <a:t>Model Results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BA9C537F-C5FD-4C78-9944-EEE146D89D5F}" type="slidenum">
              <a:rPr lang="en-US" smtClean="0"/>
              <a:pPr/>
              <a:t>20</a:t>
            </a:fld>
            <a:endParaRPr lang="en-US" dirty="0" smtClean="0"/>
          </a:p>
        </p:txBody>
      </p:sp>
      <p:sp>
        <p:nvSpPr>
          <p:cNvPr id="26627" name="Content Placeholder 4"/>
          <p:cNvSpPr>
            <a:spLocks noGrp="1"/>
          </p:cNvSpPr>
          <p:nvPr>
            <p:ph idx="1"/>
          </p:nvPr>
        </p:nvSpPr>
        <p:spPr/>
        <p:txBody>
          <a:bodyPr/>
          <a:lstStyle/>
          <a:p>
            <a:endParaRPr lang="en-US" dirty="0" smtClean="0"/>
          </a:p>
        </p:txBody>
      </p:sp>
      <p:sp>
        <p:nvSpPr>
          <p:cNvPr id="26628" name="Title 5"/>
          <p:cNvSpPr>
            <a:spLocks noGrp="1"/>
          </p:cNvSpPr>
          <p:nvPr>
            <p:ph type="title"/>
          </p:nvPr>
        </p:nvSpPr>
        <p:spPr>
          <a:xfrm>
            <a:off x="876300" y="-76200"/>
            <a:ext cx="6553200" cy="1143000"/>
          </a:xfrm>
        </p:spPr>
        <p:txBody>
          <a:bodyPr/>
          <a:lstStyle/>
          <a:p>
            <a:r>
              <a:rPr lang="en-US" dirty="0" smtClean="0"/>
              <a:t>State Variable BiOp Rates</a:t>
            </a:r>
          </a:p>
        </p:txBody>
      </p:sp>
      <p:pic>
        <p:nvPicPr>
          <p:cNvPr id="26629" name="Picture 4"/>
          <p:cNvPicPr>
            <a:picLocks noChangeAspect="1" noChangeArrowheads="1"/>
          </p:cNvPicPr>
          <p:nvPr/>
        </p:nvPicPr>
        <p:blipFill>
          <a:blip r:embed="rId3" cstate="print"/>
          <a:srcRect/>
          <a:stretch>
            <a:fillRect/>
          </a:stretch>
        </p:blipFill>
        <p:spPr bwMode="auto">
          <a:xfrm>
            <a:off x="12700" y="1852613"/>
            <a:ext cx="9131300" cy="36464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29897529-2E88-40E5-BCD9-4DA9DBFE81B6}" type="slidenum">
              <a:rPr lang="en-US" smtClean="0"/>
              <a:pPr/>
              <a:t>21</a:t>
            </a:fld>
            <a:endParaRPr lang="en-US" dirty="0" smtClean="0"/>
          </a:p>
        </p:txBody>
      </p:sp>
      <p:sp>
        <p:nvSpPr>
          <p:cNvPr id="29699" name="Rectangle 4"/>
          <p:cNvSpPr>
            <a:spLocks noGrp="1" noChangeArrowheads="1"/>
          </p:cNvSpPr>
          <p:nvPr>
            <p:ph type="title"/>
          </p:nvPr>
        </p:nvSpPr>
        <p:spPr>
          <a:xfrm>
            <a:off x="596900" y="-190500"/>
            <a:ext cx="6858000" cy="1143000"/>
          </a:xfrm>
        </p:spPr>
        <p:txBody>
          <a:bodyPr/>
          <a:lstStyle/>
          <a:p>
            <a:pPr eaLnBrk="1" hangingPunct="1"/>
            <a:r>
              <a:rPr lang="en-US" dirty="0" smtClean="0"/>
              <a:t>Simulation Results</a:t>
            </a:r>
          </a:p>
        </p:txBody>
      </p:sp>
      <p:pic>
        <p:nvPicPr>
          <p:cNvPr id="29700" name="Picture 6"/>
          <p:cNvPicPr>
            <a:picLocks noChangeAspect="1" noChangeArrowheads="1"/>
          </p:cNvPicPr>
          <p:nvPr/>
        </p:nvPicPr>
        <p:blipFill>
          <a:blip r:embed="rId3" cstate="print"/>
          <a:srcRect l="2411" t="1430" r="58214" b="4857"/>
          <a:stretch>
            <a:fillRect/>
          </a:stretch>
        </p:blipFill>
        <p:spPr bwMode="auto">
          <a:xfrm>
            <a:off x="508000" y="839788"/>
            <a:ext cx="8091488" cy="60182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47E9C542-0C8F-4509-BC62-C17759CCFE48}" type="slidenum">
              <a:rPr lang="en-US" smtClean="0"/>
              <a:pPr/>
              <a:t>22</a:t>
            </a:fld>
            <a:endParaRPr lang="en-US" dirty="0" smtClean="0"/>
          </a:p>
        </p:txBody>
      </p:sp>
      <p:sp>
        <p:nvSpPr>
          <p:cNvPr id="30723" name="Rectangle 4"/>
          <p:cNvSpPr>
            <a:spLocks noGrp="1" noChangeArrowheads="1"/>
          </p:cNvSpPr>
          <p:nvPr>
            <p:ph type="title"/>
          </p:nvPr>
        </p:nvSpPr>
        <p:spPr>
          <a:xfrm>
            <a:off x="596900" y="-50800"/>
            <a:ext cx="6858000" cy="1143000"/>
          </a:xfrm>
        </p:spPr>
        <p:txBody>
          <a:bodyPr/>
          <a:lstStyle/>
          <a:p>
            <a:pPr eaLnBrk="1" hangingPunct="1"/>
            <a:r>
              <a:rPr lang="en-US" dirty="0" smtClean="0"/>
              <a:t>Decision Report</a:t>
            </a:r>
          </a:p>
        </p:txBody>
      </p:sp>
      <p:pic>
        <p:nvPicPr>
          <p:cNvPr id="30724" name="Picture 2"/>
          <p:cNvPicPr>
            <a:picLocks noChangeAspect="1" noChangeArrowheads="1"/>
          </p:cNvPicPr>
          <p:nvPr/>
        </p:nvPicPr>
        <p:blipFill>
          <a:blip r:embed="rId3" cstate="print"/>
          <a:srcRect/>
          <a:stretch>
            <a:fillRect/>
          </a:stretch>
        </p:blipFill>
        <p:spPr bwMode="auto">
          <a:xfrm>
            <a:off x="0" y="1255713"/>
            <a:ext cx="9177338" cy="53355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0735D995-4EB8-4CA4-B7D3-48D95EDFA005}" type="slidenum">
              <a:rPr lang="en-US" smtClean="0"/>
              <a:pPr/>
              <a:t>23</a:t>
            </a:fld>
            <a:endParaRPr lang="en-US" dirty="0" smtClean="0"/>
          </a:p>
        </p:txBody>
      </p:sp>
      <p:sp>
        <p:nvSpPr>
          <p:cNvPr id="31747" name="Rectangle 4"/>
          <p:cNvSpPr>
            <a:spLocks noGrp="1" noChangeArrowheads="1"/>
          </p:cNvSpPr>
          <p:nvPr>
            <p:ph type="title"/>
          </p:nvPr>
        </p:nvSpPr>
        <p:spPr>
          <a:xfrm>
            <a:off x="596900" y="-190500"/>
            <a:ext cx="6858000" cy="1143000"/>
          </a:xfrm>
        </p:spPr>
        <p:txBody>
          <a:bodyPr/>
          <a:lstStyle/>
          <a:p>
            <a:pPr eaLnBrk="1" hangingPunct="1"/>
            <a:r>
              <a:rPr lang="en-US" dirty="0" smtClean="0"/>
              <a:t>Simulation Results (Salem)</a:t>
            </a:r>
          </a:p>
        </p:txBody>
      </p:sp>
      <p:pic>
        <p:nvPicPr>
          <p:cNvPr id="31748" name="Picture 3"/>
          <p:cNvPicPr>
            <a:picLocks noChangeAspect="1" noChangeArrowheads="1"/>
          </p:cNvPicPr>
          <p:nvPr/>
        </p:nvPicPr>
        <p:blipFill>
          <a:blip r:embed="rId3" cstate="print"/>
          <a:srcRect/>
          <a:stretch>
            <a:fillRect/>
          </a:stretch>
        </p:blipFill>
        <p:spPr bwMode="auto">
          <a:xfrm>
            <a:off x="0" y="869950"/>
            <a:ext cx="9124950" cy="5988050"/>
          </a:xfrm>
          <a:prstGeom prst="rect">
            <a:avLst/>
          </a:prstGeom>
          <a:noFill/>
          <a:ln w="9525" algn="ctr">
            <a:noFill/>
            <a:miter lim="800000"/>
            <a:headEnd/>
            <a:tailEnd/>
          </a:ln>
        </p:spPr>
      </p:pic>
      <p:cxnSp>
        <p:nvCxnSpPr>
          <p:cNvPr id="31751" name="Straight Connector 9"/>
          <p:cNvCxnSpPr>
            <a:cxnSpLocks noChangeShapeType="1"/>
          </p:cNvCxnSpPr>
          <p:nvPr/>
        </p:nvCxnSpPr>
        <p:spPr bwMode="auto">
          <a:xfrm>
            <a:off x="855663" y="4254500"/>
            <a:ext cx="7650162" cy="0"/>
          </a:xfrm>
          <a:prstGeom prst="line">
            <a:avLst/>
          </a:prstGeom>
          <a:noFill/>
          <a:ln w="9525" algn="ctr">
            <a:solidFill>
              <a:schemeClr val="tx1"/>
            </a:solidFill>
            <a:round/>
            <a:headEnd/>
            <a:tailEnd/>
          </a:ln>
        </p:spPr>
      </p:cxnSp>
      <p:sp>
        <p:nvSpPr>
          <p:cNvPr id="31752" name="TextBox 12"/>
          <p:cNvSpPr txBox="1">
            <a:spLocks noChangeArrowheads="1"/>
          </p:cNvSpPr>
          <p:nvPr/>
        </p:nvSpPr>
        <p:spPr bwMode="auto">
          <a:xfrm>
            <a:off x="1335088" y="3995738"/>
            <a:ext cx="2125662" cy="261937"/>
          </a:xfrm>
          <a:prstGeom prst="rect">
            <a:avLst/>
          </a:prstGeom>
          <a:noFill/>
          <a:ln w="9525">
            <a:noFill/>
            <a:miter lim="800000"/>
            <a:headEnd/>
            <a:tailEnd/>
          </a:ln>
        </p:spPr>
        <p:txBody>
          <a:bodyPr>
            <a:spAutoFit/>
          </a:bodyPr>
          <a:lstStyle/>
          <a:p>
            <a:r>
              <a:rPr lang="en-US" sz="1100" dirty="0">
                <a:solidFill>
                  <a:schemeClr val="tx1"/>
                </a:solidFill>
              </a:rPr>
              <a:t>90Kcfs Downstream Rule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28FD0674-7343-4C87-AAC3-2631BE508C6D}" type="slidenum">
              <a:rPr lang="en-US" smtClean="0"/>
              <a:pPr/>
              <a:t>24</a:t>
            </a:fld>
            <a:endParaRPr lang="en-US" dirty="0" smtClean="0"/>
          </a:p>
        </p:txBody>
      </p:sp>
      <p:sp>
        <p:nvSpPr>
          <p:cNvPr id="32771" name="Rectangle 4"/>
          <p:cNvSpPr>
            <a:spLocks noGrp="1" noChangeArrowheads="1"/>
          </p:cNvSpPr>
          <p:nvPr>
            <p:ph type="title"/>
          </p:nvPr>
        </p:nvSpPr>
        <p:spPr>
          <a:xfrm>
            <a:off x="596900" y="-190500"/>
            <a:ext cx="7302500" cy="1143000"/>
          </a:xfrm>
        </p:spPr>
        <p:txBody>
          <a:bodyPr/>
          <a:lstStyle/>
          <a:p>
            <a:pPr eaLnBrk="1" hangingPunct="1"/>
            <a:r>
              <a:rPr lang="en-US" sz="4000" dirty="0" smtClean="0"/>
              <a:t>Simulation Results (Harrisburg)</a:t>
            </a:r>
          </a:p>
        </p:txBody>
      </p:sp>
      <p:pic>
        <p:nvPicPr>
          <p:cNvPr id="32772" name="Picture 3"/>
          <p:cNvPicPr>
            <a:picLocks noChangeAspect="1" noChangeArrowheads="1"/>
          </p:cNvPicPr>
          <p:nvPr/>
        </p:nvPicPr>
        <p:blipFill>
          <a:blip r:embed="rId3" cstate="print"/>
          <a:srcRect/>
          <a:stretch>
            <a:fillRect/>
          </a:stretch>
        </p:blipFill>
        <p:spPr bwMode="auto">
          <a:xfrm>
            <a:off x="49213" y="711200"/>
            <a:ext cx="9018587" cy="6134100"/>
          </a:xfrm>
          <a:prstGeom prst="rect">
            <a:avLst/>
          </a:prstGeom>
          <a:noFill/>
          <a:ln w="9525" algn="ctr">
            <a:noFill/>
            <a:miter lim="800000"/>
            <a:headEnd/>
            <a:tailEnd/>
          </a:ln>
        </p:spPr>
      </p:pic>
      <p:cxnSp>
        <p:nvCxnSpPr>
          <p:cNvPr id="32775" name="Straight Connector 9"/>
          <p:cNvCxnSpPr>
            <a:cxnSpLocks noChangeShapeType="1"/>
          </p:cNvCxnSpPr>
          <p:nvPr/>
        </p:nvCxnSpPr>
        <p:spPr bwMode="auto">
          <a:xfrm>
            <a:off x="958850" y="4778375"/>
            <a:ext cx="7650163" cy="0"/>
          </a:xfrm>
          <a:prstGeom prst="line">
            <a:avLst/>
          </a:prstGeom>
          <a:noFill/>
          <a:ln w="9525" algn="ctr">
            <a:solidFill>
              <a:schemeClr val="tx1"/>
            </a:solidFill>
            <a:round/>
            <a:headEnd/>
            <a:tailEnd/>
          </a:ln>
        </p:spPr>
      </p:cxnSp>
      <p:sp>
        <p:nvSpPr>
          <p:cNvPr id="32776" name="TextBox 12"/>
          <p:cNvSpPr txBox="1">
            <a:spLocks noChangeArrowheads="1"/>
          </p:cNvSpPr>
          <p:nvPr/>
        </p:nvSpPr>
        <p:spPr bwMode="auto">
          <a:xfrm>
            <a:off x="1438275" y="4519613"/>
            <a:ext cx="2125663" cy="261937"/>
          </a:xfrm>
          <a:prstGeom prst="rect">
            <a:avLst/>
          </a:prstGeom>
          <a:noFill/>
          <a:ln w="9525">
            <a:noFill/>
            <a:miter lim="800000"/>
            <a:headEnd/>
            <a:tailEnd/>
          </a:ln>
        </p:spPr>
        <p:txBody>
          <a:bodyPr>
            <a:spAutoFit/>
          </a:bodyPr>
          <a:lstStyle/>
          <a:p>
            <a:r>
              <a:rPr lang="en-US" sz="1100" dirty="0">
                <a:solidFill>
                  <a:schemeClr val="tx1"/>
                </a:solidFill>
              </a:rPr>
              <a:t>42.5 Kcfs Downstream Rule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98DFD960-5031-4F0E-BC9E-9302C7F94429}" type="slidenum">
              <a:rPr lang="en-US" smtClean="0"/>
              <a:pPr/>
              <a:t>25</a:t>
            </a:fld>
            <a:endParaRPr lang="en-US" dirty="0" smtClean="0"/>
          </a:p>
        </p:txBody>
      </p:sp>
      <p:sp>
        <p:nvSpPr>
          <p:cNvPr id="33795" name="Rectangle 4"/>
          <p:cNvSpPr>
            <a:spLocks noGrp="1" noChangeArrowheads="1"/>
          </p:cNvSpPr>
          <p:nvPr>
            <p:ph type="title"/>
          </p:nvPr>
        </p:nvSpPr>
        <p:spPr>
          <a:xfrm>
            <a:off x="596900" y="-190500"/>
            <a:ext cx="6858000" cy="1143000"/>
          </a:xfrm>
        </p:spPr>
        <p:txBody>
          <a:bodyPr/>
          <a:lstStyle/>
          <a:p>
            <a:pPr eaLnBrk="1" hangingPunct="1"/>
            <a:r>
              <a:rPr lang="en-US" dirty="0" smtClean="0"/>
              <a:t>Simulation Results (Vida)</a:t>
            </a:r>
          </a:p>
        </p:txBody>
      </p:sp>
      <p:pic>
        <p:nvPicPr>
          <p:cNvPr id="33796" name="Picture 2"/>
          <p:cNvPicPr>
            <a:picLocks noChangeAspect="1" noChangeArrowheads="1"/>
          </p:cNvPicPr>
          <p:nvPr/>
        </p:nvPicPr>
        <p:blipFill>
          <a:blip r:embed="rId3" cstate="print"/>
          <a:srcRect/>
          <a:stretch>
            <a:fillRect/>
          </a:stretch>
        </p:blipFill>
        <p:spPr bwMode="auto">
          <a:xfrm>
            <a:off x="190500" y="844550"/>
            <a:ext cx="8705850" cy="6013450"/>
          </a:xfrm>
          <a:prstGeom prst="rect">
            <a:avLst/>
          </a:prstGeom>
          <a:noFill/>
          <a:ln w="9525" algn="ctr">
            <a:noFill/>
            <a:miter lim="800000"/>
            <a:headEnd/>
            <a:tailEnd/>
          </a:ln>
        </p:spPr>
      </p:pic>
      <p:cxnSp>
        <p:nvCxnSpPr>
          <p:cNvPr id="33799" name="Straight Connector 9"/>
          <p:cNvCxnSpPr>
            <a:cxnSpLocks noChangeShapeType="1"/>
          </p:cNvCxnSpPr>
          <p:nvPr/>
        </p:nvCxnSpPr>
        <p:spPr bwMode="auto">
          <a:xfrm>
            <a:off x="987425" y="4545013"/>
            <a:ext cx="7650163" cy="0"/>
          </a:xfrm>
          <a:prstGeom prst="line">
            <a:avLst/>
          </a:prstGeom>
          <a:noFill/>
          <a:ln w="9525" algn="ctr">
            <a:solidFill>
              <a:schemeClr val="tx1"/>
            </a:solidFill>
            <a:round/>
            <a:headEnd/>
            <a:tailEnd/>
          </a:ln>
        </p:spPr>
      </p:cxnSp>
      <p:sp>
        <p:nvSpPr>
          <p:cNvPr id="33800" name="TextBox 12"/>
          <p:cNvSpPr txBox="1">
            <a:spLocks noChangeArrowheads="1"/>
          </p:cNvSpPr>
          <p:nvPr/>
        </p:nvSpPr>
        <p:spPr bwMode="auto">
          <a:xfrm>
            <a:off x="1466850" y="4286250"/>
            <a:ext cx="2125663" cy="261938"/>
          </a:xfrm>
          <a:prstGeom prst="rect">
            <a:avLst/>
          </a:prstGeom>
          <a:noFill/>
          <a:ln w="9525">
            <a:noFill/>
            <a:miter lim="800000"/>
            <a:headEnd/>
            <a:tailEnd/>
          </a:ln>
        </p:spPr>
        <p:txBody>
          <a:bodyPr>
            <a:spAutoFit/>
          </a:bodyPr>
          <a:lstStyle/>
          <a:p>
            <a:r>
              <a:rPr lang="en-US" sz="1100" dirty="0">
                <a:solidFill>
                  <a:schemeClr val="tx1"/>
                </a:solidFill>
              </a:rPr>
              <a:t>14.5 Kcfs Downstream Rule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14400" y="-192088"/>
            <a:ext cx="6553200" cy="1143001"/>
          </a:xfrm>
        </p:spPr>
        <p:txBody>
          <a:bodyPr/>
          <a:lstStyle/>
          <a:p>
            <a:r>
              <a:rPr lang="en-US" sz="3800" dirty="0" smtClean="0"/>
              <a:t>Detroit Dam and Salem Gage</a:t>
            </a:r>
          </a:p>
        </p:txBody>
      </p:sp>
      <p:sp>
        <p:nvSpPr>
          <p:cNvPr id="94211" name="Rectangle 3"/>
          <p:cNvSpPr>
            <a:spLocks noGrp="1" noChangeArrowheads="1"/>
          </p:cNvSpPr>
          <p:nvPr>
            <p:ph type="body" idx="1"/>
          </p:nvPr>
        </p:nvSpPr>
        <p:spPr/>
        <p:txBody>
          <a:bodyPr/>
          <a:lstStyle/>
          <a:p>
            <a:endParaRPr lang="en-US" dirty="0" smtClean="0"/>
          </a:p>
        </p:txBody>
      </p:sp>
      <p:pic>
        <p:nvPicPr>
          <p:cNvPr id="94212" name="Picture 4"/>
          <p:cNvPicPr>
            <a:picLocks noChangeAspect="1" noChangeArrowheads="1"/>
          </p:cNvPicPr>
          <p:nvPr/>
        </p:nvPicPr>
        <p:blipFill>
          <a:blip r:embed="rId2" cstate="print"/>
          <a:srcRect/>
          <a:stretch>
            <a:fillRect/>
          </a:stretch>
        </p:blipFill>
        <p:spPr bwMode="auto">
          <a:xfrm>
            <a:off x="139700" y="582613"/>
            <a:ext cx="8834438" cy="62753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E8FF4580-ED46-496A-BF03-E18222AA94E6}" type="slidenum">
              <a:rPr lang="en-US" smtClean="0"/>
              <a:pPr/>
              <a:t>27</a:t>
            </a:fld>
            <a:endParaRPr lang="en-US" dirty="0" smtClean="0"/>
          </a:p>
        </p:txBody>
      </p:sp>
      <p:sp>
        <p:nvSpPr>
          <p:cNvPr id="36867" name="Rectangle 4"/>
          <p:cNvSpPr>
            <a:spLocks noGrp="1" noChangeArrowheads="1"/>
          </p:cNvSpPr>
          <p:nvPr>
            <p:ph type="title"/>
          </p:nvPr>
        </p:nvSpPr>
        <p:spPr>
          <a:xfrm>
            <a:off x="596900" y="-266700"/>
            <a:ext cx="7289800" cy="1143000"/>
          </a:xfrm>
        </p:spPr>
        <p:txBody>
          <a:bodyPr/>
          <a:lstStyle/>
          <a:p>
            <a:pPr eaLnBrk="1" hangingPunct="1"/>
            <a:r>
              <a:rPr lang="en-US" dirty="0" smtClean="0"/>
              <a:t>Detroit Dam and Salem Gage</a:t>
            </a:r>
          </a:p>
        </p:txBody>
      </p:sp>
      <p:pic>
        <p:nvPicPr>
          <p:cNvPr id="36868" name="Picture 4"/>
          <p:cNvPicPr>
            <a:picLocks noChangeAspect="1" noChangeArrowheads="1"/>
          </p:cNvPicPr>
          <p:nvPr/>
        </p:nvPicPr>
        <p:blipFill>
          <a:blip r:embed="rId3" cstate="print"/>
          <a:srcRect/>
          <a:stretch>
            <a:fillRect/>
          </a:stretch>
        </p:blipFill>
        <p:spPr bwMode="auto">
          <a:xfrm>
            <a:off x="139700" y="582613"/>
            <a:ext cx="8834438" cy="6275387"/>
          </a:xfrm>
          <a:prstGeom prst="rect">
            <a:avLst/>
          </a:prstGeom>
          <a:noFill/>
          <a:ln w="9525" algn="ctr">
            <a:noFill/>
            <a:miter lim="800000"/>
            <a:headEnd/>
            <a:tailEnd/>
          </a:ln>
        </p:spPr>
      </p:pic>
      <p:cxnSp>
        <p:nvCxnSpPr>
          <p:cNvPr id="36869" name="Straight Connector 9"/>
          <p:cNvCxnSpPr>
            <a:cxnSpLocks noChangeShapeType="1"/>
          </p:cNvCxnSpPr>
          <p:nvPr/>
        </p:nvCxnSpPr>
        <p:spPr bwMode="auto">
          <a:xfrm>
            <a:off x="739775" y="5241925"/>
            <a:ext cx="7650163" cy="0"/>
          </a:xfrm>
          <a:prstGeom prst="line">
            <a:avLst/>
          </a:prstGeom>
          <a:noFill/>
          <a:ln w="9525" algn="ctr">
            <a:solidFill>
              <a:schemeClr val="tx1"/>
            </a:solidFill>
            <a:round/>
            <a:headEnd/>
            <a:tailEnd/>
          </a:ln>
        </p:spPr>
      </p:cxnSp>
      <p:sp>
        <p:nvSpPr>
          <p:cNvPr id="36870" name="TextBox 12"/>
          <p:cNvSpPr txBox="1">
            <a:spLocks noChangeArrowheads="1"/>
          </p:cNvSpPr>
          <p:nvPr/>
        </p:nvSpPr>
        <p:spPr bwMode="auto">
          <a:xfrm>
            <a:off x="1219200" y="4983163"/>
            <a:ext cx="2125663" cy="261937"/>
          </a:xfrm>
          <a:prstGeom prst="rect">
            <a:avLst/>
          </a:prstGeom>
          <a:noFill/>
          <a:ln w="9525">
            <a:noFill/>
            <a:miter lim="800000"/>
            <a:headEnd/>
            <a:tailEnd/>
          </a:ln>
        </p:spPr>
        <p:txBody>
          <a:bodyPr>
            <a:spAutoFit/>
          </a:bodyPr>
          <a:lstStyle/>
          <a:p>
            <a:r>
              <a:rPr lang="en-US" sz="1100" dirty="0">
                <a:solidFill>
                  <a:schemeClr val="tx1"/>
                </a:solidFill>
              </a:rPr>
              <a:t>90Kcfs Downstream Rule</a:t>
            </a:r>
          </a:p>
        </p:txBody>
      </p:sp>
      <p:sp>
        <p:nvSpPr>
          <p:cNvPr id="36874" name="TextBox 12"/>
          <p:cNvSpPr txBox="1">
            <a:spLocks noChangeArrowheads="1"/>
          </p:cNvSpPr>
          <p:nvPr/>
        </p:nvSpPr>
        <p:spPr bwMode="auto">
          <a:xfrm>
            <a:off x="2425700" y="2684463"/>
            <a:ext cx="1604963" cy="428625"/>
          </a:xfrm>
          <a:prstGeom prst="rect">
            <a:avLst/>
          </a:prstGeom>
          <a:noFill/>
          <a:ln w="9525">
            <a:noFill/>
            <a:miter lim="800000"/>
            <a:headEnd/>
            <a:tailEnd/>
          </a:ln>
        </p:spPr>
        <p:txBody>
          <a:bodyPr>
            <a:spAutoFit/>
          </a:bodyPr>
          <a:lstStyle/>
          <a:p>
            <a:r>
              <a:rPr lang="en-US" sz="1100" dirty="0">
                <a:solidFill>
                  <a:schemeClr val="tx1"/>
                </a:solidFill>
              </a:rPr>
              <a:t>No Rate of Change Allowed (BiOp rules)</a:t>
            </a:r>
          </a:p>
        </p:txBody>
      </p:sp>
      <p:sp>
        <p:nvSpPr>
          <p:cNvPr id="36876" name="TextBox 12"/>
          <p:cNvSpPr txBox="1">
            <a:spLocks noChangeArrowheads="1"/>
          </p:cNvSpPr>
          <p:nvPr/>
        </p:nvSpPr>
        <p:spPr bwMode="auto">
          <a:xfrm>
            <a:off x="4521200" y="2595563"/>
            <a:ext cx="1350963" cy="260350"/>
          </a:xfrm>
          <a:prstGeom prst="rect">
            <a:avLst/>
          </a:prstGeom>
          <a:noFill/>
          <a:ln w="9525">
            <a:noFill/>
            <a:miter lim="800000"/>
            <a:headEnd/>
            <a:tailEnd/>
          </a:ln>
        </p:spPr>
        <p:txBody>
          <a:bodyPr>
            <a:spAutoFit/>
          </a:bodyPr>
          <a:lstStyle/>
          <a:p>
            <a:r>
              <a:rPr lang="en-US" sz="1100" dirty="0">
                <a:solidFill>
                  <a:schemeClr val="tx1"/>
                </a:solidFill>
              </a:rPr>
              <a:t>Max Flood Flow </a:t>
            </a:r>
          </a:p>
        </p:txBody>
      </p:sp>
      <p:sp>
        <p:nvSpPr>
          <p:cNvPr id="36877" name="TextBox 12"/>
          <p:cNvSpPr txBox="1">
            <a:spLocks noChangeArrowheads="1"/>
          </p:cNvSpPr>
          <p:nvPr/>
        </p:nvSpPr>
        <p:spPr bwMode="auto">
          <a:xfrm>
            <a:off x="5994400" y="2417763"/>
            <a:ext cx="1922463" cy="260350"/>
          </a:xfrm>
          <a:prstGeom prst="rect">
            <a:avLst/>
          </a:prstGeom>
          <a:noFill/>
          <a:ln w="9525">
            <a:noFill/>
            <a:miter lim="800000"/>
            <a:headEnd/>
            <a:tailEnd/>
          </a:ln>
        </p:spPr>
        <p:txBody>
          <a:bodyPr>
            <a:spAutoFit/>
          </a:bodyPr>
          <a:lstStyle/>
          <a:p>
            <a:r>
              <a:rPr lang="en-US" sz="1100" dirty="0">
                <a:solidFill>
                  <a:schemeClr val="tx1"/>
                </a:solidFill>
              </a:rPr>
              <a:t>Salem Downstream: Min</a:t>
            </a:r>
          </a:p>
        </p:txBody>
      </p:sp>
      <p:sp>
        <p:nvSpPr>
          <p:cNvPr id="36878" name="TextBox 12"/>
          <p:cNvSpPr txBox="1">
            <a:spLocks noChangeArrowheads="1"/>
          </p:cNvSpPr>
          <p:nvPr/>
        </p:nvSpPr>
        <p:spPr bwMode="auto">
          <a:xfrm>
            <a:off x="3352800" y="2239963"/>
            <a:ext cx="1858963" cy="428625"/>
          </a:xfrm>
          <a:prstGeom prst="rect">
            <a:avLst/>
          </a:prstGeom>
          <a:noFill/>
          <a:ln w="9525">
            <a:noFill/>
            <a:miter lim="800000"/>
            <a:headEnd/>
            <a:tailEnd/>
          </a:ln>
        </p:spPr>
        <p:txBody>
          <a:bodyPr>
            <a:spAutoFit/>
          </a:bodyPr>
          <a:lstStyle/>
          <a:p>
            <a:r>
              <a:rPr lang="en-US" sz="1100" dirty="0">
                <a:solidFill>
                  <a:schemeClr val="tx1"/>
                </a:solidFill>
              </a:rPr>
              <a:t>Increase Rate of Change Allowed (BiOp rules)</a:t>
            </a:r>
          </a:p>
        </p:txBody>
      </p:sp>
      <p:sp>
        <p:nvSpPr>
          <p:cNvPr id="36881" name="Line 17"/>
          <p:cNvSpPr>
            <a:spLocks noChangeShapeType="1"/>
          </p:cNvSpPr>
          <p:nvPr/>
        </p:nvSpPr>
        <p:spPr bwMode="auto">
          <a:xfrm>
            <a:off x="4762500" y="2794000"/>
            <a:ext cx="254000" cy="254000"/>
          </a:xfrm>
          <a:prstGeom prst="line">
            <a:avLst/>
          </a:prstGeom>
          <a:noFill/>
          <a:ln w="9525">
            <a:solidFill>
              <a:schemeClr val="tx1"/>
            </a:solidFill>
            <a:round/>
            <a:headEnd/>
            <a:tailEnd type="triangle" w="med" len="med"/>
          </a:ln>
          <a:effectLst/>
        </p:spPr>
        <p:txBody>
          <a:bodyPr anchor="ctr"/>
          <a:lstStyle/>
          <a:p>
            <a:endParaRPr lang="en-US" dirty="0"/>
          </a:p>
        </p:txBody>
      </p:sp>
      <p:sp>
        <p:nvSpPr>
          <p:cNvPr id="36882" name="Line 18"/>
          <p:cNvSpPr>
            <a:spLocks noChangeShapeType="1"/>
          </p:cNvSpPr>
          <p:nvPr/>
        </p:nvSpPr>
        <p:spPr bwMode="auto">
          <a:xfrm>
            <a:off x="3822700" y="2654300"/>
            <a:ext cx="444500" cy="469900"/>
          </a:xfrm>
          <a:prstGeom prst="line">
            <a:avLst/>
          </a:prstGeom>
          <a:noFill/>
          <a:ln w="9525">
            <a:solidFill>
              <a:schemeClr val="tx1"/>
            </a:solidFill>
            <a:round/>
            <a:headEnd/>
            <a:tailEnd type="triangle" w="med" len="med"/>
          </a:ln>
          <a:effectLst/>
        </p:spPr>
        <p:txBody>
          <a:bodyPr anchor="ctr"/>
          <a:lstStyle/>
          <a:p>
            <a:endParaRPr lang="en-US" dirty="0"/>
          </a:p>
        </p:txBody>
      </p:sp>
      <p:sp>
        <p:nvSpPr>
          <p:cNvPr id="36883" name="Line 19"/>
          <p:cNvSpPr>
            <a:spLocks noChangeShapeType="1"/>
          </p:cNvSpPr>
          <p:nvPr/>
        </p:nvSpPr>
        <p:spPr bwMode="auto">
          <a:xfrm>
            <a:off x="3771900" y="2870200"/>
            <a:ext cx="355600" cy="279400"/>
          </a:xfrm>
          <a:prstGeom prst="line">
            <a:avLst/>
          </a:prstGeom>
          <a:noFill/>
          <a:ln w="9525">
            <a:solidFill>
              <a:schemeClr val="tx1"/>
            </a:solidFill>
            <a:round/>
            <a:headEnd/>
            <a:tailEnd type="triangle" w="med" len="med"/>
          </a:ln>
          <a:effectLst/>
        </p:spPr>
        <p:txBody>
          <a:bodyPr anchor="ctr"/>
          <a:lstStyle/>
          <a:p>
            <a:endParaRPr lang="en-US" dirty="0"/>
          </a:p>
        </p:txBody>
      </p:sp>
      <p:sp>
        <p:nvSpPr>
          <p:cNvPr id="36884" name="TextBox 12"/>
          <p:cNvSpPr txBox="1">
            <a:spLocks noChangeArrowheads="1"/>
          </p:cNvSpPr>
          <p:nvPr/>
        </p:nvSpPr>
        <p:spPr bwMode="auto">
          <a:xfrm>
            <a:off x="7539038" y="2659063"/>
            <a:ext cx="1604962" cy="260350"/>
          </a:xfrm>
          <a:prstGeom prst="rect">
            <a:avLst/>
          </a:prstGeom>
          <a:noFill/>
          <a:ln w="9525">
            <a:noFill/>
            <a:miter lim="800000"/>
            <a:headEnd/>
            <a:tailEnd/>
          </a:ln>
        </p:spPr>
        <p:txBody>
          <a:bodyPr>
            <a:spAutoFit/>
          </a:bodyPr>
          <a:lstStyle/>
          <a:p>
            <a:r>
              <a:rPr lang="en-US" sz="1100" dirty="0">
                <a:solidFill>
                  <a:schemeClr val="tx1"/>
                </a:solidFill>
              </a:rPr>
              <a:t>No Rate of Change</a:t>
            </a:r>
          </a:p>
        </p:txBody>
      </p:sp>
      <p:sp>
        <p:nvSpPr>
          <p:cNvPr id="36885" name="TextBox 12"/>
          <p:cNvSpPr txBox="1">
            <a:spLocks noChangeArrowheads="1"/>
          </p:cNvSpPr>
          <p:nvPr/>
        </p:nvSpPr>
        <p:spPr bwMode="auto">
          <a:xfrm>
            <a:off x="6878638" y="2874963"/>
            <a:ext cx="1147762" cy="260350"/>
          </a:xfrm>
          <a:prstGeom prst="rect">
            <a:avLst/>
          </a:prstGeom>
          <a:noFill/>
          <a:ln w="9525">
            <a:noFill/>
            <a:miter lim="800000"/>
            <a:headEnd/>
            <a:tailEnd/>
          </a:ln>
        </p:spPr>
        <p:txBody>
          <a:bodyPr>
            <a:spAutoFit/>
          </a:bodyPr>
          <a:lstStyle/>
          <a:p>
            <a:r>
              <a:rPr lang="en-US" sz="1100" dirty="0">
                <a:solidFill>
                  <a:schemeClr val="tx1"/>
                </a:solidFill>
              </a:rPr>
              <a:t>Increase Rate</a:t>
            </a:r>
          </a:p>
        </p:txBody>
      </p:sp>
      <p:sp>
        <p:nvSpPr>
          <p:cNvPr id="36886" name="Line 22"/>
          <p:cNvSpPr>
            <a:spLocks noChangeShapeType="1"/>
          </p:cNvSpPr>
          <p:nvPr/>
        </p:nvSpPr>
        <p:spPr bwMode="auto">
          <a:xfrm>
            <a:off x="8174038" y="2895600"/>
            <a:ext cx="444500" cy="469900"/>
          </a:xfrm>
          <a:prstGeom prst="line">
            <a:avLst/>
          </a:prstGeom>
          <a:noFill/>
          <a:ln w="9525">
            <a:solidFill>
              <a:schemeClr val="tx1"/>
            </a:solidFill>
            <a:round/>
            <a:headEnd/>
            <a:tailEnd type="triangle" w="med" len="med"/>
          </a:ln>
          <a:effectLst/>
        </p:spPr>
        <p:txBody>
          <a:bodyPr anchor="ctr"/>
          <a:lstStyle/>
          <a:p>
            <a:endParaRPr lang="en-US" dirty="0"/>
          </a:p>
        </p:txBody>
      </p:sp>
      <p:sp>
        <p:nvSpPr>
          <p:cNvPr id="36887" name="Line 23"/>
          <p:cNvSpPr>
            <a:spLocks noChangeShapeType="1"/>
          </p:cNvSpPr>
          <p:nvPr/>
        </p:nvSpPr>
        <p:spPr bwMode="auto">
          <a:xfrm>
            <a:off x="7742238" y="3086100"/>
            <a:ext cx="546100" cy="330200"/>
          </a:xfrm>
          <a:prstGeom prst="line">
            <a:avLst/>
          </a:prstGeom>
          <a:noFill/>
          <a:ln w="9525">
            <a:solidFill>
              <a:schemeClr val="tx1"/>
            </a:solidFill>
            <a:round/>
            <a:headEnd/>
            <a:tailEnd type="triangle" w="med" len="med"/>
          </a:ln>
          <a:effectLst/>
        </p:spPr>
        <p:txBody>
          <a:bodyPr anchor="ctr"/>
          <a:lstStyle/>
          <a:p>
            <a:endParaRPr lang="en-US" dirty="0"/>
          </a:p>
        </p:txBody>
      </p:sp>
      <p:sp>
        <p:nvSpPr>
          <p:cNvPr id="36888" name="Line 24"/>
          <p:cNvSpPr>
            <a:spLocks noChangeShapeType="1"/>
          </p:cNvSpPr>
          <p:nvPr/>
        </p:nvSpPr>
        <p:spPr bwMode="auto">
          <a:xfrm flipH="1">
            <a:off x="5676900" y="2616200"/>
            <a:ext cx="2552700" cy="0"/>
          </a:xfrm>
          <a:prstGeom prst="line">
            <a:avLst/>
          </a:prstGeom>
          <a:noFill/>
          <a:ln w="9525">
            <a:solidFill>
              <a:schemeClr val="tx1"/>
            </a:solidFill>
            <a:round/>
            <a:headEnd type="triangle" w="med" len="med"/>
            <a:tailEnd type="triangle" w="med" len="med"/>
          </a:ln>
          <a:effectLst/>
        </p:spPr>
        <p:txBody>
          <a:bodyPr anchor="ct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AC893E17-25FE-45A8-98E8-CE76E170FFBC}" type="slidenum">
              <a:rPr lang="en-US" smtClean="0"/>
              <a:pPr/>
              <a:t>28</a:t>
            </a:fld>
            <a:endParaRPr lang="en-US" dirty="0" smtClean="0"/>
          </a:p>
        </p:txBody>
      </p:sp>
      <p:sp>
        <p:nvSpPr>
          <p:cNvPr id="40963" name="Rectangle 4"/>
          <p:cNvSpPr>
            <a:spLocks noGrp="1" noChangeArrowheads="1"/>
          </p:cNvSpPr>
          <p:nvPr>
            <p:ph type="title"/>
          </p:nvPr>
        </p:nvSpPr>
        <p:spPr>
          <a:xfrm>
            <a:off x="647700" y="277813"/>
            <a:ext cx="6819900" cy="1143000"/>
          </a:xfrm>
        </p:spPr>
        <p:txBody>
          <a:bodyPr/>
          <a:lstStyle/>
          <a:p>
            <a:pPr eaLnBrk="1" hangingPunct="1"/>
            <a:r>
              <a:rPr lang="en-US" dirty="0" smtClean="0"/>
              <a:t>Summary</a:t>
            </a:r>
          </a:p>
        </p:txBody>
      </p:sp>
      <p:sp>
        <p:nvSpPr>
          <p:cNvPr id="40964" name="Content Placeholder 2"/>
          <p:cNvSpPr>
            <a:spLocks noGrp="1"/>
          </p:cNvSpPr>
          <p:nvPr>
            <p:ph idx="1"/>
          </p:nvPr>
        </p:nvSpPr>
        <p:spPr>
          <a:xfrm>
            <a:off x="850900" y="1600200"/>
            <a:ext cx="7772400" cy="4530725"/>
          </a:xfrm>
        </p:spPr>
        <p:txBody>
          <a:bodyPr/>
          <a:lstStyle/>
          <a:p>
            <a:pPr>
              <a:buFont typeface="Wingdings" pitchFamily="2" charset="2"/>
              <a:buChar char="§"/>
            </a:pPr>
            <a:r>
              <a:rPr lang="en-US" sz="2800" dirty="0" smtClean="0"/>
              <a:t>Willamette Basin HEC-ResSim model developed for use with real time forecast data</a:t>
            </a:r>
          </a:p>
          <a:p>
            <a:pPr>
              <a:buFont typeface="Wingdings" pitchFamily="2" charset="2"/>
              <a:buChar char="§"/>
            </a:pPr>
            <a:r>
              <a:rPr lang="en-US" sz="2800" dirty="0" smtClean="0"/>
              <a:t>ResSim is a powerful tool for simulating reservoir release operations</a:t>
            </a:r>
          </a:p>
          <a:p>
            <a:pPr lvl="1">
              <a:buFont typeface="Wingdings" pitchFamily="2" charset="2"/>
              <a:buChar char="§"/>
            </a:pPr>
            <a:r>
              <a:rPr lang="en-US" sz="2800" dirty="0" smtClean="0"/>
              <a:t>Hierarchal rules : many rules for different types of releases</a:t>
            </a:r>
          </a:p>
          <a:p>
            <a:pPr lvl="1">
              <a:buFont typeface="Wingdings" pitchFamily="2" charset="2"/>
              <a:buChar char="§"/>
            </a:pPr>
            <a:r>
              <a:rPr lang="en-US" sz="2800" dirty="0" smtClean="0"/>
              <a:t>State Variables and Scripts : flexibility; user defined model variables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6781800" y="6248400"/>
            <a:ext cx="1905000" cy="457200"/>
          </a:xfrm>
          <a:prstGeom prst="rect">
            <a:avLst/>
          </a:prstGeom>
          <a:noFill/>
          <a:ln w="9525">
            <a:noFill/>
            <a:miter lim="800000"/>
            <a:headEnd/>
            <a:tailEnd/>
          </a:ln>
        </p:spPr>
        <p:txBody>
          <a:bodyPr/>
          <a:lstStyle/>
          <a:p>
            <a:pPr algn="r"/>
            <a:fld id="{B98CC402-FC2E-432F-8850-1202608F4425}" type="slidenum">
              <a:rPr lang="en-US" sz="1000">
                <a:solidFill>
                  <a:schemeClr val="tx1"/>
                </a:solidFill>
              </a:rPr>
              <a:pPr algn="r"/>
              <a:t>29</a:t>
            </a:fld>
            <a:endParaRPr lang="en-US" sz="1000" dirty="0">
              <a:solidFill>
                <a:schemeClr val="tx1"/>
              </a:solidFill>
            </a:endParaRPr>
          </a:p>
        </p:txBody>
      </p:sp>
      <p:sp>
        <p:nvSpPr>
          <p:cNvPr id="3075" name="Rectangle 6"/>
          <p:cNvSpPr>
            <a:spLocks noGrp="1" noChangeArrowheads="1"/>
          </p:cNvSpPr>
          <p:nvPr>
            <p:ph type="title" idx="4294967295"/>
          </p:nvPr>
        </p:nvSpPr>
        <p:spPr>
          <a:xfrm>
            <a:off x="825500" y="1689100"/>
            <a:ext cx="8026400" cy="2463800"/>
          </a:xfrm>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b="1" dirty="0" smtClean="0">
                <a:effectLst>
                  <a:outerShdw blurRad="38100" dist="38100" dir="2700000" algn="tl">
                    <a:srgbClr val="000000"/>
                  </a:outerShdw>
                </a:effectLst>
              </a:rPr>
              <a:t>Questions?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sbogavelli@westconsultants.com</a:t>
            </a:r>
            <a:br>
              <a:rPr lang="en-US" sz="2400" dirty="0" smtClean="0"/>
            </a:br>
            <a:r>
              <a:rPr lang="en-US" sz="2400" dirty="0" smtClean="0"/>
              <a:t>dchristensen@westconsultants.com</a:t>
            </a:r>
            <a:r>
              <a:rPr lang="en-US" dirty="0" smtClean="0"/>
              <a:t/>
            </a:r>
            <a:br>
              <a:rPr lang="en-US" dirty="0" smtClean="0"/>
            </a:br>
            <a:r>
              <a:rPr lang="en-US" dirty="0" smtClean="0"/>
              <a:t/>
            </a:r>
            <a:br>
              <a:rPr lang="en-US" dirty="0" smtClean="0"/>
            </a:b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66C23791-E442-48DD-A0FE-63DA734DDDCA}" type="slidenum">
              <a:rPr lang="en-US" smtClean="0"/>
              <a:pPr/>
              <a:t>3</a:t>
            </a:fld>
            <a:endParaRPr lang="en-US" dirty="0" smtClean="0"/>
          </a:p>
        </p:txBody>
      </p:sp>
      <p:sp>
        <p:nvSpPr>
          <p:cNvPr id="5123" name="Rectangle 6"/>
          <p:cNvSpPr>
            <a:spLocks noGrp="1" noChangeArrowheads="1"/>
          </p:cNvSpPr>
          <p:nvPr>
            <p:ph type="title"/>
          </p:nvPr>
        </p:nvSpPr>
        <p:spPr>
          <a:xfrm>
            <a:off x="736600" y="215900"/>
            <a:ext cx="6553200" cy="941388"/>
          </a:xfrm>
        </p:spPr>
        <p:txBody>
          <a:bodyPr/>
          <a:lstStyle/>
          <a:p>
            <a:pPr eaLnBrk="1" hangingPunct="1"/>
            <a:r>
              <a:rPr lang="en-US" dirty="0" smtClean="0"/>
              <a:t>HEC CWMS Summary</a:t>
            </a:r>
          </a:p>
        </p:txBody>
      </p:sp>
      <p:sp>
        <p:nvSpPr>
          <p:cNvPr id="5124" name="Content Placeholder 4"/>
          <p:cNvSpPr>
            <a:spLocks noGrp="1"/>
          </p:cNvSpPr>
          <p:nvPr>
            <p:ph idx="1"/>
          </p:nvPr>
        </p:nvSpPr>
        <p:spPr/>
        <p:txBody>
          <a:bodyPr/>
          <a:lstStyle/>
          <a:p>
            <a:pPr>
              <a:buFont typeface="Wingdings" pitchFamily="2" charset="2"/>
              <a:buChar char="§"/>
            </a:pPr>
            <a:r>
              <a:rPr lang="en-US" sz="2400" dirty="0" smtClean="0"/>
              <a:t>Corps Watershed Management System</a:t>
            </a:r>
          </a:p>
          <a:p>
            <a:pPr lvl="1">
              <a:buSzTx/>
              <a:buFont typeface="Wingdings" pitchFamily="2" charset="2"/>
              <a:buChar char="§"/>
            </a:pPr>
            <a:r>
              <a:rPr lang="en-US" sz="2400" dirty="0" smtClean="0"/>
              <a:t>An integrated system of hardware, software, and communication resources supporting the Corps’ real time water control mission</a:t>
            </a:r>
          </a:p>
          <a:p>
            <a:pPr>
              <a:buFont typeface="Wingdings" pitchFamily="2" charset="2"/>
              <a:buChar char="§"/>
            </a:pPr>
            <a:r>
              <a:rPr lang="en-US" sz="2400" dirty="0" smtClean="0"/>
              <a:t>Major components:</a:t>
            </a:r>
          </a:p>
          <a:p>
            <a:pPr lvl="1">
              <a:buSzTx/>
              <a:buFont typeface="Wingdings" pitchFamily="2" charset="2"/>
              <a:buChar char="§"/>
            </a:pPr>
            <a:r>
              <a:rPr lang="en-US" sz="2400" dirty="0" smtClean="0"/>
              <a:t>data acquisition (observations)</a:t>
            </a:r>
          </a:p>
          <a:p>
            <a:pPr lvl="1">
              <a:buSzTx/>
              <a:buFont typeface="Wingdings" pitchFamily="2" charset="2"/>
              <a:buChar char="§"/>
            </a:pPr>
            <a:r>
              <a:rPr lang="en-US" sz="2400" dirty="0" smtClean="0"/>
              <a:t>database </a:t>
            </a:r>
          </a:p>
          <a:p>
            <a:pPr lvl="1">
              <a:buSzTx/>
              <a:buFont typeface="Wingdings" pitchFamily="2" charset="2"/>
              <a:buChar char="§"/>
            </a:pPr>
            <a:r>
              <a:rPr lang="en-US" sz="2400" dirty="0" smtClean="0"/>
              <a:t>modeling (forecasts)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64E4253E-E355-4237-BD1F-389F99AD5301}" type="slidenum">
              <a:rPr lang="en-US" smtClean="0"/>
              <a:pPr/>
              <a:t>4</a:t>
            </a:fld>
            <a:endParaRPr lang="en-US" dirty="0" smtClean="0"/>
          </a:p>
        </p:txBody>
      </p:sp>
      <p:sp>
        <p:nvSpPr>
          <p:cNvPr id="6147" name="Rectangle 6"/>
          <p:cNvSpPr>
            <a:spLocks noGrp="1" noChangeArrowheads="1"/>
          </p:cNvSpPr>
          <p:nvPr>
            <p:ph type="title"/>
          </p:nvPr>
        </p:nvSpPr>
        <p:spPr>
          <a:xfrm>
            <a:off x="736600" y="215900"/>
            <a:ext cx="6553200" cy="941388"/>
          </a:xfrm>
        </p:spPr>
        <p:txBody>
          <a:bodyPr/>
          <a:lstStyle/>
          <a:p>
            <a:pPr eaLnBrk="1" hangingPunct="1"/>
            <a:r>
              <a:rPr lang="en-US" dirty="0" smtClean="0"/>
              <a:t>HEC CWMS Summary</a:t>
            </a:r>
          </a:p>
        </p:txBody>
      </p:sp>
      <p:sp>
        <p:nvSpPr>
          <p:cNvPr id="6148" name="Content Placeholder 4"/>
          <p:cNvSpPr>
            <a:spLocks noGrp="1"/>
          </p:cNvSpPr>
          <p:nvPr>
            <p:ph idx="1"/>
          </p:nvPr>
        </p:nvSpPr>
        <p:spPr/>
        <p:txBody>
          <a:bodyPr/>
          <a:lstStyle/>
          <a:p>
            <a:pPr>
              <a:buFont typeface="Wingdings" pitchFamily="2" charset="2"/>
              <a:buChar char="§"/>
            </a:pPr>
            <a:r>
              <a:rPr lang="en-US" sz="2800" dirty="0" smtClean="0"/>
              <a:t>Models used in CWMS</a:t>
            </a:r>
          </a:p>
          <a:p>
            <a:pPr lvl="1">
              <a:buFont typeface="Wingdings" pitchFamily="2" charset="2"/>
              <a:buChar char="§"/>
            </a:pPr>
            <a:r>
              <a:rPr lang="en-US" sz="2800" dirty="0" smtClean="0"/>
              <a:t>HEC-HMS - Hydrology</a:t>
            </a:r>
          </a:p>
          <a:p>
            <a:pPr lvl="1">
              <a:buFont typeface="Wingdings" pitchFamily="2" charset="2"/>
              <a:buChar char="§"/>
            </a:pPr>
            <a:r>
              <a:rPr lang="en-US" sz="2800" dirty="0" smtClean="0"/>
              <a:t>HEC-ResSim – Reservoir Simulation</a:t>
            </a:r>
          </a:p>
          <a:p>
            <a:pPr lvl="1">
              <a:buFont typeface="Wingdings" pitchFamily="2" charset="2"/>
              <a:buChar char="§"/>
            </a:pPr>
            <a:r>
              <a:rPr lang="en-US" sz="2800" dirty="0" smtClean="0"/>
              <a:t>HEC-RAS - Hydraulics</a:t>
            </a:r>
          </a:p>
          <a:p>
            <a:pPr lvl="1">
              <a:buFont typeface="Wingdings" pitchFamily="2" charset="2"/>
              <a:buChar char="§"/>
            </a:pPr>
            <a:r>
              <a:rPr lang="en-US" sz="2800" dirty="0" smtClean="0"/>
              <a:t>HEC-FIA - Flood Impact Analysis </a:t>
            </a:r>
          </a:p>
          <a:p>
            <a:pPr>
              <a:buNone/>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12800" y="404813"/>
            <a:ext cx="6553200" cy="1143000"/>
          </a:xfrm>
        </p:spPr>
        <p:txBody>
          <a:bodyPr/>
          <a:lstStyle/>
          <a:p>
            <a:r>
              <a:rPr lang="en-US" dirty="0" smtClean="0"/>
              <a:t>Integrated Watershed Modeling Shared Features</a:t>
            </a:r>
            <a:br>
              <a:rPr lang="en-US" dirty="0" smtClean="0"/>
            </a:br>
            <a:endParaRPr lang="en-US" dirty="0" smtClean="0"/>
          </a:p>
        </p:txBody>
      </p:sp>
      <p:sp>
        <p:nvSpPr>
          <p:cNvPr id="7171" name="Content Placeholder 2"/>
          <p:cNvSpPr>
            <a:spLocks noGrp="1"/>
          </p:cNvSpPr>
          <p:nvPr>
            <p:ph idx="1"/>
          </p:nvPr>
        </p:nvSpPr>
        <p:spPr>
          <a:xfrm>
            <a:off x="850900" y="1600200"/>
            <a:ext cx="7772400" cy="4530725"/>
          </a:xfrm>
        </p:spPr>
        <p:txBody>
          <a:bodyPr/>
          <a:lstStyle/>
          <a:p>
            <a:pPr>
              <a:buFont typeface="Wingdings" pitchFamily="2" charset="2"/>
              <a:buChar char="§"/>
            </a:pPr>
            <a:r>
              <a:rPr lang="en-US" sz="3200" dirty="0" smtClean="0"/>
              <a:t>User Interface</a:t>
            </a:r>
          </a:p>
          <a:p>
            <a:pPr>
              <a:buFont typeface="Wingdings" pitchFamily="2" charset="2"/>
              <a:buChar char="§"/>
            </a:pPr>
            <a:r>
              <a:rPr lang="en-US" sz="3200" dirty="0" smtClean="0"/>
              <a:t>Map Background</a:t>
            </a:r>
          </a:p>
          <a:p>
            <a:pPr>
              <a:buFont typeface="Wingdings" pitchFamily="2" charset="2"/>
              <a:buChar char="§"/>
            </a:pPr>
            <a:r>
              <a:rPr lang="en-US" sz="3200" dirty="0" smtClean="0"/>
              <a:t>Stream Alignment</a:t>
            </a:r>
          </a:p>
          <a:p>
            <a:pPr>
              <a:buFont typeface="Wingdings" pitchFamily="2" charset="2"/>
              <a:buChar char="§"/>
            </a:pPr>
            <a:r>
              <a:rPr lang="en-US" sz="3200" dirty="0" smtClean="0"/>
              <a:t>Modeling Layers</a:t>
            </a:r>
          </a:p>
          <a:p>
            <a:pPr lvl="2">
              <a:buSzTx/>
              <a:buFont typeface="Wingdings" pitchFamily="2" charset="2"/>
              <a:buChar char="§"/>
            </a:pPr>
            <a:r>
              <a:rPr lang="en-US" sz="3000" dirty="0" smtClean="0"/>
              <a:t>Projects</a:t>
            </a:r>
          </a:p>
          <a:p>
            <a:pPr lvl="2">
              <a:buSzTx/>
              <a:buFont typeface="Wingdings" pitchFamily="2" charset="2"/>
              <a:buChar char="§"/>
            </a:pPr>
            <a:r>
              <a:rPr lang="en-US" sz="3000" dirty="0" smtClean="0"/>
              <a:t>Computation Points</a:t>
            </a:r>
          </a:p>
          <a:p>
            <a:pPr>
              <a:buFont typeface="Wingdings" pitchFamily="2" charset="2"/>
              <a:buChar char="§"/>
            </a:pPr>
            <a:endParaRPr lang="en-US" sz="3200" dirty="0" smtClean="0"/>
          </a:p>
        </p:txBody>
      </p:sp>
      <p:sp>
        <p:nvSpPr>
          <p:cNvPr id="7172" name="Slide Number Placeholder 3"/>
          <p:cNvSpPr>
            <a:spLocks noGrp="1"/>
          </p:cNvSpPr>
          <p:nvPr>
            <p:ph type="sldNum" sz="quarter" idx="12"/>
          </p:nvPr>
        </p:nvSpPr>
        <p:spPr>
          <a:noFill/>
        </p:spPr>
        <p:txBody>
          <a:bodyPr/>
          <a:lstStyle/>
          <a:p>
            <a:fld id="{F7893348-2E9A-4D04-B685-68C2E8E3885D}"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WHAT is HEC ResSim?</a:t>
            </a:r>
          </a:p>
        </p:txBody>
      </p:sp>
      <p:sp>
        <p:nvSpPr>
          <p:cNvPr id="8195" name="Content Placeholder 2"/>
          <p:cNvSpPr>
            <a:spLocks noGrp="1"/>
          </p:cNvSpPr>
          <p:nvPr>
            <p:ph idx="1"/>
          </p:nvPr>
        </p:nvSpPr>
        <p:spPr/>
        <p:txBody>
          <a:bodyPr/>
          <a:lstStyle/>
          <a:p>
            <a:pPr>
              <a:buFont typeface="Wingdings" pitchFamily="2" charset="2"/>
              <a:buChar char="§"/>
            </a:pPr>
            <a:r>
              <a:rPr lang="en-US" sz="3200" dirty="0" smtClean="0"/>
              <a:t>HEC’s model to simulate reservoir operations (releases)</a:t>
            </a:r>
          </a:p>
          <a:p>
            <a:pPr>
              <a:buFont typeface="Wingdings" pitchFamily="2" charset="2"/>
              <a:buChar char="§"/>
            </a:pPr>
            <a:r>
              <a:rPr lang="en-US" sz="3200" dirty="0" smtClean="0"/>
              <a:t>It can </a:t>
            </a:r>
            <a:r>
              <a:rPr lang="en-US" sz="3200" dirty="0" smtClean="0">
                <a:solidFill>
                  <a:srgbClr val="FF00FF"/>
                </a:solidFill>
              </a:rPr>
              <a:t>simulate the operation of a reservoir</a:t>
            </a:r>
            <a:r>
              <a:rPr lang="en-US" sz="3200" dirty="0" smtClean="0"/>
              <a:t> or reservoir system for an observed, synthetic, or predicted flow event </a:t>
            </a:r>
            <a:r>
              <a:rPr lang="en-US" sz="3200" dirty="0" smtClean="0">
                <a:solidFill>
                  <a:srgbClr val="FF00FF"/>
                </a:solidFill>
              </a:rPr>
              <a:t>using a defined operation scheme</a:t>
            </a:r>
            <a:r>
              <a:rPr lang="en-US" sz="3200" dirty="0" smtClean="0"/>
              <a:t>.</a:t>
            </a:r>
          </a:p>
          <a:p>
            <a:pPr lvl="1">
              <a:buSzTx/>
              <a:buFont typeface="Wingdings" pitchFamily="2" charset="2"/>
              <a:buChar char="§"/>
            </a:pPr>
            <a:endParaRPr lang="en-US" sz="3200" dirty="0" smtClean="0"/>
          </a:p>
        </p:txBody>
      </p:sp>
      <p:sp>
        <p:nvSpPr>
          <p:cNvPr id="8196" name="Slide Number Placeholder 3"/>
          <p:cNvSpPr>
            <a:spLocks noGrp="1"/>
          </p:cNvSpPr>
          <p:nvPr>
            <p:ph type="sldNum" sz="quarter" idx="12"/>
          </p:nvPr>
        </p:nvSpPr>
        <p:spPr>
          <a:noFill/>
        </p:spPr>
        <p:txBody>
          <a:bodyPr/>
          <a:lstStyle/>
          <a:p>
            <a:fld id="{79E0D16E-FB69-44E1-B4F6-3B52380A5186}"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ResSim Overview</a:t>
            </a:r>
          </a:p>
        </p:txBody>
      </p:sp>
      <p:sp>
        <p:nvSpPr>
          <p:cNvPr id="10243" name="Content Placeholder 2"/>
          <p:cNvSpPr>
            <a:spLocks noGrp="1"/>
          </p:cNvSpPr>
          <p:nvPr>
            <p:ph idx="1"/>
          </p:nvPr>
        </p:nvSpPr>
        <p:spPr/>
        <p:txBody>
          <a:bodyPr/>
          <a:lstStyle/>
          <a:p>
            <a:pPr>
              <a:buSzPct val="100000"/>
              <a:buFont typeface="Wingdings" pitchFamily="2" charset="2"/>
              <a:buChar char="§"/>
            </a:pPr>
            <a:r>
              <a:rPr lang="en-US" sz="3200" dirty="0" smtClean="0"/>
              <a:t>Watershed Setup</a:t>
            </a:r>
          </a:p>
          <a:p>
            <a:pPr>
              <a:buSzPct val="100000"/>
              <a:buFont typeface="Wingdings" pitchFamily="2" charset="2"/>
              <a:buChar char="§"/>
            </a:pPr>
            <a:r>
              <a:rPr lang="en-US" sz="3200" dirty="0" smtClean="0"/>
              <a:t>Reservoir Network</a:t>
            </a:r>
          </a:p>
          <a:p>
            <a:pPr>
              <a:buSzPct val="100000"/>
              <a:buFont typeface="Wingdings" pitchFamily="2" charset="2"/>
              <a:buChar char="§"/>
            </a:pPr>
            <a:r>
              <a:rPr lang="en-US" sz="3200" dirty="0" smtClean="0"/>
              <a:t>Simulation </a:t>
            </a:r>
          </a:p>
          <a:p>
            <a:endParaRPr lang="en-US" dirty="0" smtClean="0"/>
          </a:p>
        </p:txBody>
      </p:sp>
      <p:sp>
        <p:nvSpPr>
          <p:cNvPr id="10244" name="Slide Number Placeholder 3"/>
          <p:cNvSpPr>
            <a:spLocks noGrp="1"/>
          </p:cNvSpPr>
          <p:nvPr>
            <p:ph type="sldNum" sz="quarter" idx="12"/>
          </p:nvPr>
        </p:nvSpPr>
        <p:spPr>
          <a:noFill/>
        </p:spPr>
        <p:txBody>
          <a:bodyPr/>
          <a:lstStyle/>
          <a:p>
            <a:fld id="{6E33B9A3-ED3F-4ADB-BBE7-2F2914AD2476}"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247EA2FD-26FD-429F-8188-46CAE491D491}" type="slidenum">
              <a:rPr lang="en-US" smtClean="0"/>
              <a:pPr/>
              <a:t>8</a:t>
            </a:fld>
            <a:endParaRPr lang="en-US" dirty="0" smtClean="0"/>
          </a:p>
        </p:txBody>
      </p:sp>
      <p:sp>
        <p:nvSpPr>
          <p:cNvPr id="11267" name="Rectangle 6"/>
          <p:cNvSpPr>
            <a:spLocks noGrp="1" noChangeArrowheads="1"/>
          </p:cNvSpPr>
          <p:nvPr>
            <p:ph type="title"/>
          </p:nvPr>
        </p:nvSpPr>
        <p:spPr>
          <a:xfrm>
            <a:off x="673100" y="-127000"/>
            <a:ext cx="6946900" cy="941388"/>
          </a:xfrm>
        </p:spPr>
        <p:txBody>
          <a:bodyPr/>
          <a:lstStyle/>
          <a:p>
            <a:pPr eaLnBrk="1" hangingPunct="1"/>
            <a:r>
              <a:rPr lang="en-US" dirty="0" smtClean="0"/>
              <a:t>Willamette Basin Overview</a:t>
            </a:r>
          </a:p>
        </p:txBody>
      </p:sp>
      <p:sp>
        <p:nvSpPr>
          <p:cNvPr id="11268" name="Content Placeholder 4"/>
          <p:cNvSpPr>
            <a:spLocks noGrp="1"/>
          </p:cNvSpPr>
          <p:nvPr>
            <p:ph idx="1"/>
          </p:nvPr>
        </p:nvSpPr>
        <p:spPr>
          <a:xfrm>
            <a:off x="5080000" y="1574800"/>
            <a:ext cx="4064000" cy="5283200"/>
          </a:xfrm>
        </p:spPr>
        <p:txBody>
          <a:bodyPr/>
          <a:lstStyle/>
          <a:p>
            <a:pPr>
              <a:buFont typeface="Wingdings" pitchFamily="2" charset="2"/>
              <a:buChar char="§"/>
            </a:pPr>
            <a:r>
              <a:rPr lang="en-US" dirty="0" smtClean="0"/>
              <a:t>Area:  11,500 mi</a:t>
            </a:r>
            <a:r>
              <a:rPr lang="en-US" baseline="30000" dirty="0" smtClean="0"/>
              <a:t>2</a:t>
            </a:r>
            <a:r>
              <a:rPr lang="en-US" dirty="0" smtClean="0"/>
              <a:t>; 13</a:t>
            </a:r>
            <a:r>
              <a:rPr lang="en-US" baseline="30000" dirty="0" smtClean="0"/>
              <a:t>th</a:t>
            </a:r>
            <a:r>
              <a:rPr lang="en-US" dirty="0" smtClean="0"/>
              <a:t> largest river in lower 48 states.</a:t>
            </a:r>
            <a:endParaRPr lang="en-US" baseline="30000" dirty="0" smtClean="0"/>
          </a:p>
          <a:p>
            <a:pPr>
              <a:buFont typeface="Wingdings" pitchFamily="2" charset="2"/>
              <a:buChar char="§"/>
            </a:pPr>
            <a:r>
              <a:rPr lang="en-US" dirty="0" smtClean="0"/>
              <a:t>13 Army Corps Dam : 2 are re-regulating dams</a:t>
            </a:r>
          </a:p>
          <a:p>
            <a:pPr>
              <a:buFont typeface="Wingdings" pitchFamily="2" charset="2"/>
              <a:buChar char="§"/>
            </a:pPr>
            <a:r>
              <a:rPr lang="en-US" dirty="0" smtClean="0"/>
              <a:t>Dam operation objectives</a:t>
            </a:r>
          </a:p>
          <a:p>
            <a:pPr lvl="1">
              <a:buSzPct val="100000"/>
              <a:buFont typeface="Wingdings" pitchFamily="2" charset="2"/>
              <a:buChar char="§"/>
            </a:pPr>
            <a:r>
              <a:rPr lang="en-US" dirty="0" smtClean="0"/>
              <a:t>Flood control</a:t>
            </a:r>
          </a:p>
          <a:p>
            <a:pPr lvl="1">
              <a:buSzPct val="100000"/>
              <a:buFont typeface="Wingdings" pitchFamily="2" charset="2"/>
              <a:buChar char="§"/>
            </a:pPr>
            <a:r>
              <a:rPr lang="en-US" dirty="0" smtClean="0"/>
              <a:t>Hydropower</a:t>
            </a:r>
          </a:p>
          <a:p>
            <a:pPr lvl="1">
              <a:buSzPct val="100000"/>
              <a:buFont typeface="Wingdings" pitchFamily="2" charset="2"/>
              <a:buChar char="§"/>
            </a:pPr>
            <a:r>
              <a:rPr lang="en-US" dirty="0" smtClean="0"/>
              <a:t>Water Quality</a:t>
            </a:r>
          </a:p>
          <a:p>
            <a:pPr lvl="1">
              <a:buSzPct val="100000"/>
              <a:buFont typeface="Wingdings" pitchFamily="2" charset="2"/>
              <a:buChar char="§"/>
            </a:pPr>
            <a:r>
              <a:rPr lang="en-US" dirty="0" smtClean="0"/>
              <a:t>Fisheries</a:t>
            </a:r>
          </a:p>
          <a:p>
            <a:pPr lvl="1">
              <a:buSzPct val="100000"/>
              <a:buFont typeface="Wingdings" pitchFamily="2" charset="2"/>
              <a:buChar char="§"/>
            </a:pPr>
            <a:r>
              <a:rPr lang="en-US" dirty="0" smtClean="0"/>
              <a:t>Irrigation</a:t>
            </a:r>
          </a:p>
          <a:p>
            <a:pPr lvl="1">
              <a:buSzPct val="100000"/>
              <a:buFont typeface="Wingdings" pitchFamily="2" charset="2"/>
              <a:buChar char="§"/>
            </a:pPr>
            <a:r>
              <a:rPr lang="en-US" dirty="0" smtClean="0"/>
              <a:t>Summer flow augmentation (summer recreation)</a:t>
            </a:r>
          </a:p>
          <a:p>
            <a:endParaRPr lang="en-US" dirty="0" smtClean="0"/>
          </a:p>
        </p:txBody>
      </p:sp>
      <p:pic>
        <p:nvPicPr>
          <p:cNvPr id="11269" name="Picture 5"/>
          <p:cNvPicPr>
            <a:picLocks noChangeAspect="1" noChangeArrowheads="1"/>
          </p:cNvPicPr>
          <p:nvPr/>
        </p:nvPicPr>
        <p:blipFill>
          <a:blip r:embed="rId3" cstate="print"/>
          <a:srcRect/>
          <a:stretch>
            <a:fillRect/>
          </a:stretch>
        </p:blipFill>
        <p:spPr bwMode="auto">
          <a:xfrm>
            <a:off x="0" y="774700"/>
            <a:ext cx="5029200"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46100" y="112713"/>
            <a:ext cx="7124700" cy="1143000"/>
          </a:xfrm>
        </p:spPr>
        <p:txBody>
          <a:bodyPr/>
          <a:lstStyle/>
          <a:p>
            <a:r>
              <a:rPr lang="en-US" dirty="0" smtClean="0"/>
              <a:t>Willamette Biological Opinion</a:t>
            </a:r>
          </a:p>
        </p:txBody>
      </p:sp>
      <p:sp>
        <p:nvSpPr>
          <p:cNvPr id="13315" name="Content Placeholder 2"/>
          <p:cNvSpPr>
            <a:spLocks noGrp="1"/>
          </p:cNvSpPr>
          <p:nvPr>
            <p:ph idx="1"/>
          </p:nvPr>
        </p:nvSpPr>
        <p:spPr/>
        <p:txBody>
          <a:bodyPr/>
          <a:lstStyle/>
          <a:p>
            <a:pPr>
              <a:buFont typeface="Wingdings" pitchFamily="2" charset="2"/>
              <a:buChar char="§"/>
            </a:pPr>
            <a:r>
              <a:rPr lang="en-US" sz="3200" dirty="0" smtClean="0"/>
              <a:t>2008 Willamette Biological Opinion (BiOp)</a:t>
            </a:r>
          </a:p>
          <a:p>
            <a:pPr lvl="1">
              <a:buFont typeface="Wingdings" pitchFamily="2" charset="2"/>
              <a:buChar char="§"/>
            </a:pPr>
            <a:r>
              <a:rPr lang="en-US" sz="3200" dirty="0" smtClean="0"/>
              <a:t>National Marine Fisheries Service</a:t>
            </a:r>
          </a:p>
          <a:p>
            <a:pPr>
              <a:buFont typeface="Wingdings" pitchFamily="2" charset="2"/>
              <a:buChar char="§"/>
            </a:pPr>
            <a:r>
              <a:rPr lang="en-US" sz="3200" dirty="0" smtClean="0"/>
              <a:t>Adopted mainstem Willamette River flow targets at Salem for April through June</a:t>
            </a:r>
          </a:p>
          <a:p>
            <a:pPr>
              <a:buFont typeface="Wingdings" pitchFamily="2" charset="2"/>
              <a:buChar char="§"/>
            </a:pPr>
            <a:r>
              <a:rPr lang="en-US" sz="3200" dirty="0" smtClean="0"/>
              <a:t>Minimum flow rules</a:t>
            </a:r>
          </a:p>
          <a:p>
            <a:pPr>
              <a:buFont typeface="Wingdings" pitchFamily="2" charset="2"/>
              <a:buChar char="§"/>
            </a:pPr>
            <a:r>
              <a:rPr lang="en-US" sz="3200" dirty="0" smtClean="0"/>
              <a:t>Ramping Rates</a:t>
            </a:r>
          </a:p>
        </p:txBody>
      </p:sp>
      <p:sp>
        <p:nvSpPr>
          <p:cNvPr id="13316" name="Slide Number Placeholder 3"/>
          <p:cNvSpPr>
            <a:spLocks noGrp="1"/>
          </p:cNvSpPr>
          <p:nvPr>
            <p:ph type="sldNum" sz="quarter" idx="12"/>
          </p:nvPr>
        </p:nvSpPr>
        <p:spPr>
          <a:noFill/>
        </p:spPr>
        <p:txBody>
          <a:bodyPr/>
          <a:lstStyle/>
          <a:p>
            <a:fld id="{67F2FDAF-7B99-4FC5-8D32-F4044A700653}" type="slidenum">
              <a:rPr lang="en-US" smtClean="0"/>
              <a:pPr/>
              <a:t>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Steady RAS">
  <a:themeElements>
    <a:clrScheme name="Template Steady RAS 11">
      <a:dk1>
        <a:srgbClr val="000000"/>
      </a:dk1>
      <a:lt1>
        <a:srgbClr val="D9F0FA"/>
      </a:lt1>
      <a:dk2>
        <a:srgbClr val="6FA279"/>
      </a:dk2>
      <a:lt2>
        <a:srgbClr val="000099"/>
      </a:lt2>
      <a:accent1>
        <a:srgbClr val="99CCFF"/>
      </a:accent1>
      <a:accent2>
        <a:srgbClr val="FFFF66"/>
      </a:accent2>
      <a:accent3>
        <a:srgbClr val="E9F6FC"/>
      </a:accent3>
      <a:accent4>
        <a:srgbClr val="000000"/>
      </a:accent4>
      <a:accent5>
        <a:srgbClr val="CAE2FF"/>
      </a:accent5>
      <a:accent6>
        <a:srgbClr val="E7E75C"/>
      </a:accent6>
      <a:hlink>
        <a:srgbClr val="5A84D8"/>
      </a:hlink>
      <a:folHlink>
        <a:srgbClr val="000099"/>
      </a:folHlink>
    </a:clrScheme>
    <a:fontScheme name="Template Steady R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chemeClr val="tx2"/>
            </a:solidFill>
            <a:effectLst/>
            <a:latin typeface="Arial" charset="0"/>
          </a:defRPr>
        </a:defPPr>
      </a:lstStyle>
    </a:lnDef>
  </a:objectDefaults>
  <a:extraClrSchemeLst>
    <a:extraClrScheme>
      <a:clrScheme name="Template Steady R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Template Steady R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Template Steady R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Template Steady R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Template Steady R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Template Steady R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Template Steady R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Template Steady R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Template Steady R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Template Steady R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Template Steady RAS 11">
        <a:dk1>
          <a:srgbClr val="000000"/>
        </a:dk1>
        <a:lt1>
          <a:srgbClr val="D9F0FA"/>
        </a:lt1>
        <a:dk2>
          <a:srgbClr val="6FA279"/>
        </a:dk2>
        <a:lt2>
          <a:srgbClr val="000099"/>
        </a:lt2>
        <a:accent1>
          <a:srgbClr val="99CCFF"/>
        </a:accent1>
        <a:accent2>
          <a:srgbClr val="FFFF66"/>
        </a:accent2>
        <a:accent3>
          <a:srgbClr val="E9F6FC"/>
        </a:accent3>
        <a:accent4>
          <a:srgbClr val="000000"/>
        </a:accent4>
        <a:accent5>
          <a:srgbClr val="CAE2FF"/>
        </a:accent5>
        <a:accent6>
          <a:srgbClr val="E7E75C"/>
        </a:accent6>
        <a:hlink>
          <a:srgbClr val="5A84D8"/>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C:\Projects\BasicRAS\Lectures - PowerPoint\Updates Apr2004\Template Steady RAS.pot</Template>
  <TotalTime>4673</TotalTime>
  <Words>1960</Words>
  <Application>Microsoft Office PowerPoint</Application>
  <PresentationFormat>On-screen Show (4:3)</PresentationFormat>
  <Paragraphs>270</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Template Steady RAS</vt:lpstr>
      <vt:lpstr>   Real Time Flood Forecasting for the Willamette Basin using  HEC-CWMS / ResSim Modeling  By: Shali Bogavelli and Dan Christensen sbogavelli@westconsultants.com  May 25, 2010 Corvallis, OR</vt:lpstr>
      <vt:lpstr>Presentation Overview</vt:lpstr>
      <vt:lpstr>HEC CWMS Summary</vt:lpstr>
      <vt:lpstr>HEC CWMS Summary</vt:lpstr>
      <vt:lpstr>Integrated Watershed Modeling Shared Features </vt:lpstr>
      <vt:lpstr>WHAT is HEC ResSim?</vt:lpstr>
      <vt:lpstr>ResSim Overview</vt:lpstr>
      <vt:lpstr>Willamette Basin Overview</vt:lpstr>
      <vt:lpstr>Willamette Biological Opinion</vt:lpstr>
      <vt:lpstr>ResSim Watershed Setup</vt:lpstr>
      <vt:lpstr>ResSim Network</vt:lpstr>
      <vt:lpstr>Physical Data</vt:lpstr>
      <vt:lpstr>Reservoir Operation</vt:lpstr>
      <vt:lpstr>Min and Max Flow Rules</vt:lpstr>
      <vt:lpstr>Flow Rate of Change Rules</vt:lpstr>
      <vt:lpstr>Downstream Rules</vt:lpstr>
      <vt:lpstr>Observed Data</vt:lpstr>
      <vt:lpstr>Routing Reaches</vt:lpstr>
      <vt:lpstr>State Variables / Scripts</vt:lpstr>
      <vt:lpstr>State Variable BiOp Rates</vt:lpstr>
      <vt:lpstr>Simulation Results</vt:lpstr>
      <vt:lpstr>Decision Report</vt:lpstr>
      <vt:lpstr>Simulation Results (Salem)</vt:lpstr>
      <vt:lpstr>Simulation Results (Harrisburg)</vt:lpstr>
      <vt:lpstr>Simulation Results (Vida)</vt:lpstr>
      <vt:lpstr>Detroit Dam and Salem Gage</vt:lpstr>
      <vt:lpstr>Detroit Dam and Salem Gage</vt:lpstr>
      <vt:lpstr>Summary</vt:lpstr>
      <vt:lpstr>     Questions?    sbogavelli@westconsultants.com dchristensen@westconsultants.com  </vt:lpstr>
    </vt:vector>
  </TitlesOfParts>
  <Company>WEST Consultants,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HEC-RAS and HEC-HMS Review</dc:title>
  <dc:creator>Christopher Goodell, WEST Consultants</dc:creator>
  <cp:lastModifiedBy>Shali Bogavelli</cp:lastModifiedBy>
  <cp:revision>302</cp:revision>
  <cp:lastPrinted>1601-01-01T00:00:00Z</cp:lastPrinted>
  <dcterms:created xsi:type="dcterms:W3CDTF">2002-12-13T16:45:03Z</dcterms:created>
  <dcterms:modified xsi:type="dcterms:W3CDTF">2011-05-25T15:22:55Z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