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1" r:id="rId4"/>
    <p:sldId id="262" r:id="rId5"/>
    <p:sldId id="273" r:id="rId6"/>
    <p:sldId id="258" r:id="rId7"/>
    <p:sldId id="263" r:id="rId8"/>
    <p:sldId id="259" r:id="rId9"/>
    <p:sldId id="265" r:id="rId10"/>
    <p:sldId id="264" r:id="rId11"/>
    <p:sldId id="260" r:id="rId12"/>
    <p:sldId id="270" r:id="rId13"/>
    <p:sldId id="271" r:id="rId14"/>
    <p:sldId id="272" r:id="rId15"/>
    <p:sldId id="266" r:id="rId16"/>
    <p:sldId id="274" r:id="rId17"/>
    <p:sldId id="269" r:id="rId18"/>
    <p:sldId id="267" r:id="rId19"/>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80628" autoAdjust="0"/>
  </p:normalViewPr>
  <p:slideViewPr>
    <p:cSldViewPr>
      <p:cViewPr>
        <p:scale>
          <a:sx n="50" d="100"/>
          <a:sy n="50" d="100"/>
        </p:scale>
        <p:origin x="-1638" y="-222"/>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69265"/>
          </a:xfrm>
          <a:prstGeom prst="rect">
            <a:avLst/>
          </a:prstGeom>
        </p:spPr>
        <p:txBody>
          <a:bodyPr vert="horz" lIns="94192" tIns="47096" rIns="94192" bIns="47096" rtlCol="0"/>
          <a:lstStyle>
            <a:lvl1pPr algn="r">
              <a:defRPr sz="1200"/>
            </a:lvl1pPr>
          </a:lstStyle>
          <a:p>
            <a:fld id="{374F0B26-FC7A-4A74-BEB7-33E8BF04ED29}" type="datetimeFigureOut">
              <a:rPr lang="en-US" smtClean="0"/>
              <a:t>5/25/2011</a:t>
            </a:fld>
            <a:endParaRPr lang="en-US"/>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2" tIns="47096" rIns="94192" bIns="4709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lIns="94192" tIns="47096" rIns="94192" bIns="47096" rtlCol="0" anchor="b"/>
          <a:lstStyle>
            <a:lvl1pPr algn="r">
              <a:defRPr sz="1200"/>
            </a:lvl1pPr>
          </a:lstStyle>
          <a:p>
            <a:fld id="{616CF731-305B-44FB-A03A-20B94B69F9EF}" type="slidenum">
              <a:rPr lang="en-US" smtClean="0"/>
              <a:t>‹#›</a:t>
            </a:fld>
            <a:endParaRPr lang="en-US"/>
          </a:p>
        </p:txBody>
      </p:sp>
    </p:spTree>
    <p:extLst>
      <p:ext uri="{BB962C8B-B14F-4D97-AF65-F5344CB8AC3E}">
        <p14:creationId xmlns:p14="http://schemas.microsoft.com/office/powerpoint/2010/main" val="403339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CF731-305B-44FB-A03A-20B94B69F9EF}" type="slidenum">
              <a:rPr lang="en-US" smtClean="0"/>
              <a:t>1</a:t>
            </a:fld>
            <a:endParaRPr lang="en-US"/>
          </a:p>
        </p:txBody>
      </p:sp>
    </p:spTree>
    <p:extLst>
      <p:ext uri="{BB962C8B-B14F-4D97-AF65-F5344CB8AC3E}">
        <p14:creationId xmlns:p14="http://schemas.microsoft.com/office/powerpoint/2010/main" val="122821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 513 advocates for broad participation in achieving natural resource management objectives. The ecosystem-based approach requires synergy between existing natural resource policies, government agencies, private entities and citizens in order to be successful. Furthermore, SB 513 advocates for public-private partnerships to develop new incentive-based market mechanisms that will achieve shared conservation and restoration objectives. SB 513 blurs the line between policymaking and implementation and involves a plurality of actors in both processes. The complex arrangement proposed through SB 513 policies lays the groundwork for network governance in state-wide natural resource management activities.</a:t>
            </a:r>
            <a:endParaRPr lang="en-US" dirty="0" smtClean="0"/>
          </a:p>
          <a:p>
            <a:endParaRPr lang="en-US" baseline="0" dirty="0" smtClean="0"/>
          </a:p>
          <a:p>
            <a:r>
              <a:rPr lang="en-US" baseline="0" dirty="0" smtClean="0"/>
              <a:t>So does SB 513 have the potential to improve democratic accountability?</a:t>
            </a:r>
          </a:p>
        </p:txBody>
      </p:sp>
      <p:sp>
        <p:nvSpPr>
          <p:cNvPr id="4" name="Slide Number Placeholder 3"/>
          <p:cNvSpPr>
            <a:spLocks noGrp="1"/>
          </p:cNvSpPr>
          <p:nvPr>
            <p:ph type="sldNum" sz="quarter" idx="10"/>
          </p:nvPr>
        </p:nvSpPr>
        <p:spPr/>
        <p:txBody>
          <a:bodyPr/>
          <a:lstStyle/>
          <a:p>
            <a:fld id="{616CF731-305B-44FB-A03A-20B94B69F9EF}" type="slidenum">
              <a:rPr lang="en-US" smtClean="0"/>
              <a:t>10</a:t>
            </a:fld>
            <a:endParaRPr lang="en-US"/>
          </a:p>
        </p:txBody>
      </p:sp>
    </p:spTree>
    <p:extLst>
      <p:ext uri="{BB962C8B-B14F-4D97-AF65-F5344CB8AC3E}">
        <p14:creationId xmlns:p14="http://schemas.microsoft.com/office/powerpoint/2010/main" val="334480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Democratic accountability is a central concern of public administration theorists since it links the policies and actions of government to the political will of the citizens. </a:t>
            </a:r>
          </a:p>
          <a:p>
            <a:endParaRPr lang="en-US" dirty="0"/>
          </a:p>
          <a:p>
            <a:pPr defTabSz="941923">
              <a:defRPr/>
            </a:pPr>
            <a:r>
              <a:rPr lang="en-US" dirty="0"/>
              <a:t>Emergence of complex governance networks has posed a challenge to traditional theories of democratic accountability, which were based on clearly defined institutions and chains of command. </a:t>
            </a:r>
            <a:r>
              <a:rPr lang="en-US" dirty="0" smtClean="0"/>
              <a:t>“The design and implementation of public policy […] no longer resides with a single governmental unit acting alone, […] but has been supplanted by often quite complex governance networks comprised of a plurality of actors”</a:t>
            </a:r>
          </a:p>
          <a:p>
            <a:endParaRPr lang="en-US" dirty="0"/>
          </a:p>
          <a:p>
            <a:r>
              <a:rPr lang="en-US" dirty="0"/>
              <a:t>Edward Weber proposes these three measures of democratic accountability that I use to assess SB 513.</a:t>
            </a:r>
          </a:p>
          <a:p>
            <a:endParaRPr lang="en-US" dirty="0"/>
          </a:p>
          <a:p>
            <a:r>
              <a:rPr lang="en-US" dirty="0"/>
              <a:t>EXTRA FLUFF!</a:t>
            </a:r>
          </a:p>
          <a:p>
            <a:endParaRPr lang="en-US" dirty="0"/>
          </a:p>
          <a:p>
            <a:pPr defTabSz="941923">
              <a:defRPr/>
            </a:pPr>
            <a:r>
              <a:rPr lang="en-US" dirty="0"/>
              <a:t>Public administration theorists such as Woodrow Wilson, Herbert Simon and Luther </a:t>
            </a:r>
            <a:r>
              <a:rPr lang="en-US" dirty="0" err="1"/>
              <a:t>Gulick</a:t>
            </a:r>
            <a:r>
              <a:rPr lang="en-US" dirty="0"/>
              <a:t>, asserted that a professional public administration constructed on principles of efficiency, centralized authority, hierarchy of command, divisions of labor and scientific management would increase accountability and promote effective delivery of public services and goods so long as it was sufficiently isolated from political influence. This theory was predicated upon the strict separation of politics and administration where public agencies obediently carried out the will of the state that was expressed by elected officials. </a:t>
            </a:r>
            <a:r>
              <a:rPr lang="en-US" dirty="0" smtClean="0"/>
              <a:t>“Democracy, if it were to survive, could not afford to ignore the lessons of centralization, hierarchy and discipline” (Frederickson et al. 46)</a:t>
            </a:r>
            <a:endParaRPr lang="en-US" dirty="0"/>
          </a:p>
          <a:p>
            <a:endParaRPr lang="en-US" dirty="0"/>
          </a:p>
          <a:p>
            <a:r>
              <a:rPr lang="en-US" dirty="0"/>
              <a:t>The new public administration theorists contended that bureaucrats need to practice equitable distribution of goods and services as opposed to equal distribution, since equal does not always translate into fair. Social equity could be enhanced by increasing public participation development and implementation of policies, making bureaucratic agencies more representatives of the communities they seek to serve, or by improving the ethical decision-making ability of bureaucrats at all levels of governance. The new public administration made accountability more bi-directional, with the public agencies serving as the intermediary between politicians and the citizenry. </a:t>
            </a:r>
          </a:p>
          <a:p>
            <a:pPr defTabSz="941923">
              <a:defRPr/>
            </a:pPr>
            <a:r>
              <a:rPr lang="en-US" dirty="0"/>
              <a:t>Proponents of the new public management sought to reinvent government so that it would “work better and cost less” (</a:t>
            </a:r>
            <a:r>
              <a:rPr lang="en-US" dirty="0" err="1"/>
              <a:t>Denhardt</a:t>
            </a:r>
            <a:r>
              <a:rPr lang="en-US" dirty="0"/>
              <a:t>, 141) by promoting market solutions to public problems. New public management is predicated on the following core issues: productivity, marketization, service orientation, decentralization, policy and accountability (Frederickson, 215). Accountability is achieved by better connecting government with citizens to “improve customer satisfaction with public services” and through decentralization measures which sought to place policy making processes and policy implementation closer to the affected citizens (Frederickson et.al., 215). “The “closeness” translates into government more responsive to citizen demands and better able to provide solutions suited to the geographical, social, or economic particularities of a [region]” (Weber, 470). </a:t>
            </a:r>
          </a:p>
          <a:p>
            <a:endParaRPr lang="en-US" dirty="0"/>
          </a:p>
          <a:p>
            <a:r>
              <a:rPr lang="en-US" dirty="0"/>
              <a:t>According to the new public theorists, the issue of accountability in public administration is increasingly complex; “it involves the balancing of competing norms and responsibilities within a complicated web of external controls, professional standards, citizen preferences, moral issues, public law, and ultimately the public interest” (191).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16CF731-305B-44FB-A03A-20B94B69F9EF}" type="slidenum">
              <a:rPr lang="en-US" smtClean="0"/>
              <a:t>11</a:t>
            </a:fld>
            <a:endParaRPr lang="en-US"/>
          </a:p>
        </p:txBody>
      </p:sp>
    </p:spTree>
    <p:extLst>
      <p:ext uri="{BB962C8B-B14F-4D97-AF65-F5344CB8AC3E}">
        <p14:creationId xmlns:p14="http://schemas.microsoft.com/office/powerpoint/2010/main" val="1756205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measure political responsiveness?</a:t>
            </a:r>
          </a:p>
          <a:p>
            <a:pPr marL="176611" indent="-176611">
              <a:buFont typeface="Arial" pitchFamily="34" charset="0"/>
              <a:buChar char="•"/>
            </a:pPr>
            <a:r>
              <a:rPr lang="en-US" dirty="0" smtClean="0"/>
              <a:t>Are all interests</a:t>
            </a:r>
            <a:r>
              <a:rPr lang="en-US" baseline="0" dirty="0" smtClean="0"/>
              <a:t> represented?</a:t>
            </a:r>
          </a:p>
          <a:p>
            <a:pPr marL="176611" indent="-176611">
              <a:buFont typeface="Arial" pitchFamily="34" charset="0"/>
              <a:buChar char="•"/>
            </a:pPr>
            <a:r>
              <a:rPr lang="en-US" baseline="0" dirty="0" smtClean="0"/>
              <a:t>What is the structure of the network? Do some organizations have a disproportionate amount of power and influence?</a:t>
            </a:r>
          </a:p>
          <a:p>
            <a:pPr marL="647572" lvl="1" indent="-176611">
              <a:buFont typeface="Arial" pitchFamily="34" charset="0"/>
              <a:buChar char="•"/>
            </a:pPr>
            <a:r>
              <a:rPr lang="en-US" baseline="0" dirty="0" smtClean="0"/>
              <a:t>Social network analysis</a:t>
            </a:r>
          </a:p>
          <a:p>
            <a:pPr marL="176611" indent="-176611">
              <a:buFont typeface="Arial" pitchFamily="34" charset="0"/>
              <a:buChar char="•"/>
            </a:pPr>
            <a:r>
              <a:rPr lang="en-US" baseline="0" dirty="0" smtClean="0"/>
              <a:t>One of the challenges in network governance is that you need a certain amount of cohesion in terms of shared values and norms, but too much “group think” can stifle innovation</a:t>
            </a:r>
          </a:p>
        </p:txBody>
      </p:sp>
      <p:sp>
        <p:nvSpPr>
          <p:cNvPr id="4" name="Slide Number Placeholder 3"/>
          <p:cNvSpPr>
            <a:spLocks noGrp="1"/>
          </p:cNvSpPr>
          <p:nvPr>
            <p:ph type="sldNum" sz="quarter" idx="10"/>
          </p:nvPr>
        </p:nvSpPr>
        <p:spPr/>
        <p:txBody>
          <a:bodyPr/>
          <a:lstStyle/>
          <a:p>
            <a:fld id="{616CF731-305B-44FB-A03A-20B94B69F9EF}" type="slidenum">
              <a:rPr lang="en-US" smtClean="0"/>
              <a:t>12</a:t>
            </a:fld>
            <a:endParaRPr lang="en-US"/>
          </a:p>
        </p:txBody>
      </p:sp>
    </p:spTree>
    <p:extLst>
      <p:ext uri="{BB962C8B-B14F-4D97-AF65-F5344CB8AC3E}">
        <p14:creationId xmlns:p14="http://schemas.microsoft.com/office/powerpoint/2010/main" val="55998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with a regulation may not always achieve the intended results, especially when dealing with complex and dynamic natural resource issues. For instance, mandated forest management practices that were meant to protect the spotted owl under the Endangered Species Act have resulted in “habitat so crowded with undergrowth [that] it is unsuitable for the owl” (459). In addition, wetland mitigation required under the Clean Water Act rarely results in creation of high functioning wetlands because there is a focus on acreage, which is easy to measure, rather than wetland functions. </a:t>
            </a:r>
          </a:p>
          <a:p>
            <a:endParaRPr lang="en-US" dirty="0"/>
          </a:p>
          <a:p>
            <a:r>
              <a:rPr lang="en-US" dirty="0"/>
              <a:t>The most significant potential impediments to administrative performance are the present lack of an institutionally recognized lead entity and limited funding. </a:t>
            </a:r>
          </a:p>
          <a:p>
            <a:endParaRPr lang="en-US" dirty="0"/>
          </a:p>
          <a:p>
            <a:r>
              <a:rPr lang="en-US" dirty="0"/>
              <a:t>How can we measure administrative performance?</a:t>
            </a:r>
          </a:p>
          <a:p>
            <a:endParaRPr lang="en-US" dirty="0"/>
          </a:p>
        </p:txBody>
      </p:sp>
      <p:sp>
        <p:nvSpPr>
          <p:cNvPr id="4" name="Slide Number Placeholder 3"/>
          <p:cNvSpPr>
            <a:spLocks noGrp="1"/>
          </p:cNvSpPr>
          <p:nvPr>
            <p:ph type="sldNum" sz="quarter" idx="10"/>
          </p:nvPr>
        </p:nvSpPr>
        <p:spPr/>
        <p:txBody>
          <a:bodyPr/>
          <a:lstStyle/>
          <a:p>
            <a:fld id="{616CF731-305B-44FB-A03A-20B94B69F9EF}" type="slidenum">
              <a:rPr lang="en-US" smtClean="0"/>
              <a:t>13</a:t>
            </a:fld>
            <a:endParaRPr lang="en-US"/>
          </a:p>
        </p:txBody>
      </p:sp>
    </p:spTree>
    <p:extLst>
      <p:ext uri="{BB962C8B-B14F-4D97-AF65-F5344CB8AC3E}">
        <p14:creationId xmlns:p14="http://schemas.microsoft.com/office/powerpoint/2010/main" val="1603094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normative dimension of accountability is concerned primarily with the question of who benefits from implementation of policies. According to the SB 513 policy recommendations, restoration and conservation projects should result in benefits to the participating individual, the local economy, public agencies, and society at large. The report to the State Legislature recognizes that “maintaining sustainable rural landscapes is important to Oregonians, and that landowners need assistance to maintain ecological values on the land” (OSB 2010, 10). </a:t>
            </a:r>
          </a:p>
          <a:p>
            <a:endParaRPr lang="en-US" dirty="0"/>
          </a:p>
          <a:p>
            <a:r>
              <a:rPr lang="en-US" dirty="0"/>
              <a:t>The SB 513 working group recommends that a group of diverse stakeholders develop standard operating procedures so that if public funds are used to develop or invest in ecosystem service markets, the public will “be able to see the benefit of the purchase” (16). </a:t>
            </a:r>
          </a:p>
          <a:p>
            <a:endParaRPr lang="en-US" dirty="0"/>
          </a:p>
          <a:p>
            <a:pPr defTabSz="941923">
              <a:defRPr/>
            </a:pPr>
            <a:r>
              <a:rPr lang="en-US" dirty="0"/>
              <a:t>SB 513 has the potential to benefit public agencies and private entities through cost-savings measures, individual landowners through income diversification, rural economies through economic development and job growth, as well as the greater citizenry through improved ecosystem services. The SB 513 working group does not do an adequate assessment of potential tradeoffs that could occur; rather it focuses on the benefits that could be received by all parties. Potential social inequities may develop, however, if mitigation efforts and consequent economic benefits are not applied in the community most negatively impacted by public or private actions. If the benefits are transferred outside of the impacted community, then the impacted community will experience a disproportionate amount of the negative externalities associated with development. Communities that are situated in the least ecologically desirable locations may also experience undue development pressures. The SB 513 working group advocates for proper government oversight of any ecosystem services market rather than a “free-market” approach to ensure equitable distribution of financial incentives and ecosystem services.  Social inequities may also be prevented if impacted communities are involved in decision-making and program development from the onset.</a:t>
            </a:r>
          </a:p>
          <a:p>
            <a:endParaRPr lang="en-US" dirty="0"/>
          </a:p>
        </p:txBody>
      </p:sp>
      <p:sp>
        <p:nvSpPr>
          <p:cNvPr id="4" name="Slide Number Placeholder 3"/>
          <p:cNvSpPr>
            <a:spLocks noGrp="1"/>
          </p:cNvSpPr>
          <p:nvPr>
            <p:ph type="sldNum" sz="quarter" idx="10"/>
          </p:nvPr>
        </p:nvSpPr>
        <p:spPr/>
        <p:txBody>
          <a:bodyPr/>
          <a:lstStyle/>
          <a:p>
            <a:fld id="{616CF731-305B-44FB-A03A-20B94B69F9EF}" type="slidenum">
              <a:rPr lang="en-US" smtClean="0"/>
              <a:t>14</a:t>
            </a:fld>
            <a:endParaRPr lang="en-US"/>
          </a:p>
        </p:txBody>
      </p:sp>
    </p:spTree>
    <p:extLst>
      <p:ext uri="{BB962C8B-B14F-4D97-AF65-F5344CB8AC3E}">
        <p14:creationId xmlns:p14="http://schemas.microsoft.com/office/powerpoint/2010/main" val="107471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conclude that successful implementation of the SB 513 policies has the ability to improve democratic accountability of natural resource managers and professionals by advancing the principles embodied in network governance, ecosystem-management and adaptive management.</a:t>
            </a:r>
          </a:p>
        </p:txBody>
      </p:sp>
      <p:sp>
        <p:nvSpPr>
          <p:cNvPr id="4" name="Slide Number Placeholder 3"/>
          <p:cNvSpPr>
            <a:spLocks noGrp="1"/>
          </p:cNvSpPr>
          <p:nvPr>
            <p:ph type="sldNum" sz="quarter" idx="10"/>
          </p:nvPr>
        </p:nvSpPr>
        <p:spPr/>
        <p:txBody>
          <a:bodyPr/>
          <a:lstStyle/>
          <a:p>
            <a:fld id="{616CF731-305B-44FB-A03A-20B94B69F9EF}" type="slidenum">
              <a:rPr lang="en-US" smtClean="0"/>
              <a:t>15</a:t>
            </a:fld>
            <a:endParaRPr lang="en-US"/>
          </a:p>
        </p:txBody>
      </p:sp>
    </p:spTree>
    <p:extLst>
      <p:ext uri="{BB962C8B-B14F-4D97-AF65-F5344CB8AC3E}">
        <p14:creationId xmlns:p14="http://schemas.microsoft.com/office/powerpoint/2010/main" val="639430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CF731-305B-44FB-A03A-20B94B69F9EF}" type="slidenum">
              <a:rPr lang="en-US" smtClean="0"/>
              <a:t>16</a:t>
            </a:fld>
            <a:endParaRPr lang="en-US"/>
          </a:p>
        </p:txBody>
      </p:sp>
    </p:spTree>
    <p:extLst>
      <p:ext uri="{BB962C8B-B14F-4D97-AF65-F5344CB8AC3E}">
        <p14:creationId xmlns:p14="http://schemas.microsoft.com/office/powerpoint/2010/main" val="3469191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CF731-305B-44FB-A03A-20B94B69F9EF}" type="slidenum">
              <a:rPr lang="en-US" smtClean="0"/>
              <a:t>17</a:t>
            </a:fld>
            <a:endParaRPr lang="en-US"/>
          </a:p>
        </p:txBody>
      </p:sp>
    </p:spTree>
    <p:extLst>
      <p:ext uri="{BB962C8B-B14F-4D97-AF65-F5344CB8AC3E}">
        <p14:creationId xmlns:p14="http://schemas.microsoft.com/office/powerpoint/2010/main" val="3555755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CF731-305B-44FB-A03A-20B94B69F9EF}" type="slidenum">
              <a:rPr lang="en-US" smtClean="0"/>
              <a:t>18</a:t>
            </a:fld>
            <a:endParaRPr lang="en-US"/>
          </a:p>
        </p:txBody>
      </p:sp>
    </p:spTree>
    <p:extLst>
      <p:ext uri="{BB962C8B-B14F-4D97-AF65-F5344CB8AC3E}">
        <p14:creationId xmlns:p14="http://schemas.microsoft.com/office/powerpoint/2010/main" val="194116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CF731-305B-44FB-A03A-20B94B69F9EF}" type="slidenum">
              <a:rPr lang="en-US" smtClean="0"/>
              <a:t>2</a:t>
            </a:fld>
            <a:endParaRPr lang="en-US"/>
          </a:p>
        </p:txBody>
      </p:sp>
    </p:spTree>
    <p:extLst>
      <p:ext uri="{BB962C8B-B14F-4D97-AF65-F5344CB8AC3E}">
        <p14:creationId xmlns:p14="http://schemas.microsoft.com/office/powerpoint/2010/main" val="781965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CF731-305B-44FB-A03A-20B94B69F9EF}" type="slidenum">
              <a:rPr lang="en-US" smtClean="0"/>
              <a:t>3</a:t>
            </a:fld>
            <a:endParaRPr lang="en-US"/>
          </a:p>
        </p:txBody>
      </p:sp>
    </p:spTree>
    <p:extLst>
      <p:ext uri="{BB962C8B-B14F-4D97-AF65-F5344CB8AC3E}">
        <p14:creationId xmlns:p14="http://schemas.microsoft.com/office/powerpoint/2010/main" val="237123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CF731-305B-44FB-A03A-20B94B69F9EF}" type="slidenum">
              <a:rPr lang="en-US" smtClean="0"/>
              <a:t>4</a:t>
            </a:fld>
            <a:endParaRPr lang="en-US"/>
          </a:p>
        </p:txBody>
      </p:sp>
    </p:spTree>
    <p:extLst>
      <p:ext uri="{BB962C8B-B14F-4D97-AF65-F5344CB8AC3E}">
        <p14:creationId xmlns:p14="http://schemas.microsoft.com/office/powerpoint/2010/main" val="248888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CF731-305B-44FB-A03A-20B94B69F9EF}" type="slidenum">
              <a:rPr lang="en-US" smtClean="0"/>
              <a:t>5</a:t>
            </a:fld>
            <a:endParaRPr lang="en-US"/>
          </a:p>
        </p:txBody>
      </p:sp>
    </p:spTree>
    <p:extLst>
      <p:ext uri="{BB962C8B-B14F-4D97-AF65-F5344CB8AC3E}">
        <p14:creationId xmlns:p14="http://schemas.microsoft.com/office/powerpoint/2010/main" val="2835177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vs. institution.</a:t>
            </a:r>
          </a:p>
          <a:p>
            <a:pPr defTabSz="941923">
              <a:defRPr/>
            </a:pPr>
            <a:r>
              <a:rPr lang="en-US" dirty="0"/>
              <a:t>The idea is that, in order to cope with the complexity of natural resource systems, institutional arrangements and related management systems should incorporate different actors from different areas of society – including private and civil actors as well as public actors. Maximizing the management and exchange of resources between actors, including information, human resources, fiscal resources.</a:t>
            </a:r>
          </a:p>
          <a:p>
            <a:r>
              <a:rPr lang="en-US" dirty="0"/>
              <a:t>The State is just </a:t>
            </a:r>
            <a:r>
              <a:rPr lang="en-US" i="1" dirty="0"/>
              <a:t>one </a:t>
            </a:r>
            <a:r>
              <a:rPr lang="en-US" dirty="0"/>
              <a:t>of many actors involved in the governance processes.</a:t>
            </a:r>
          </a:p>
          <a:p>
            <a:r>
              <a:rPr lang="en-US" dirty="0"/>
              <a:t>Necessity of working at multiple scales depending on the problem at hand – federal, state, regional, local – also recognizing the regulatory and economic constraints at each level.</a:t>
            </a:r>
          </a:p>
          <a:p>
            <a:r>
              <a:rPr lang="en-US" dirty="0"/>
              <a:t>Recognizing the need for these linkages in the development and interpretation of the policies as well as implementation.</a:t>
            </a:r>
          </a:p>
          <a:p>
            <a:r>
              <a:rPr lang="en-US" dirty="0"/>
              <a:t>Fully utilizing all available policy tools – see next slide.</a:t>
            </a:r>
          </a:p>
          <a:p>
            <a:endParaRPr lang="en-US" dirty="0"/>
          </a:p>
        </p:txBody>
      </p:sp>
      <p:sp>
        <p:nvSpPr>
          <p:cNvPr id="4" name="Slide Number Placeholder 3"/>
          <p:cNvSpPr>
            <a:spLocks noGrp="1"/>
          </p:cNvSpPr>
          <p:nvPr>
            <p:ph type="sldNum" sz="quarter" idx="10"/>
          </p:nvPr>
        </p:nvSpPr>
        <p:spPr/>
        <p:txBody>
          <a:bodyPr/>
          <a:lstStyle/>
          <a:p>
            <a:fld id="{616CF731-305B-44FB-A03A-20B94B69F9EF}" type="slidenum">
              <a:rPr lang="en-US" smtClean="0"/>
              <a:t>6</a:t>
            </a:fld>
            <a:endParaRPr lang="en-US"/>
          </a:p>
        </p:txBody>
      </p:sp>
    </p:spTree>
    <p:extLst>
      <p:ext uri="{BB962C8B-B14F-4D97-AF65-F5344CB8AC3E}">
        <p14:creationId xmlns:p14="http://schemas.microsoft.com/office/powerpoint/2010/main" val="329425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CF731-305B-44FB-A03A-20B94B69F9EF}" type="slidenum">
              <a:rPr lang="en-US" smtClean="0"/>
              <a:t>7</a:t>
            </a:fld>
            <a:endParaRPr lang="en-US"/>
          </a:p>
        </p:txBody>
      </p:sp>
    </p:spTree>
    <p:extLst>
      <p:ext uri="{BB962C8B-B14F-4D97-AF65-F5344CB8AC3E}">
        <p14:creationId xmlns:p14="http://schemas.microsoft.com/office/powerpoint/2010/main" val="198029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dirty="0"/>
              <a:t>SB 513 explicitly recognizes ecosystem management as a priority of the state and acknowledges the role that the private sector must play in furthering the state’s conservation and restoration goals. This represents a fundamental shift from traditional natural resource management, which presented government agencies as the “ultimate promoters, providers, and guarantors of essential goods, services and opportunities to their citizens” (Durant, 177). SB 513 also explicitly acknowledges the role that adaptive management must play in natural resource management decision. Adaptive management is defined in the Bill as “the processes of implementing programs in a scientifically based, systematically structured approach that tests and monitors assumptions and predictions in management activities and then uses the resulting information to improve programs and management activities” (1). </a:t>
            </a:r>
          </a:p>
          <a:p>
            <a:endParaRPr lang="en-US" dirty="0"/>
          </a:p>
        </p:txBody>
      </p:sp>
      <p:sp>
        <p:nvSpPr>
          <p:cNvPr id="4" name="Slide Number Placeholder 3"/>
          <p:cNvSpPr>
            <a:spLocks noGrp="1"/>
          </p:cNvSpPr>
          <p:nvPr>
            <p:ph type="sldNum" sz="quarter" idx="10"/>
          </p:nvPr>
        </p:nvSpPr>
        <p:spPr/>
        <p:txBody>
          <a:bodyPr/>
          <a:lstStyle/>
          <a:p>
            <a:fld id="{616CF731-305B-44FB-A03A-20B94B69F9EF}" type="slidenum">
              <a:rPr lang="en-US" smtClean="0"/>
              <a:t>8</a:t>
            </a:fld>
            <a:endParaRPr lang="en-US"/>
          </a:p>
        </p:txBody>
      </p:sp>
    </p:spTree>
    <p:extLst>
      <p:ext uri="{BB962C8B-B14F-4D97-AF65-F5344CB8AC3E}">
        <p14:creationId xmlns:p14="http://schemas.microsoft.com/office/powerpoint/2010/main" val="1462880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CF731-305B-44FB-A03A-20B94B69F9EF}" type="slidenum">
              <a:rPr lang="en-US" smtClean="0"/>
              <a:t>9</a:t>
            </a:fld>
            <a:endParaRPr lang="en-US"/>
          </a:p>
        </p:txBody>
      </p:sp>
    </p:spTree>
    <p:extLst>
      <p:ext uri="{BB962C8B-B14F-4D97-AF65-F5344CB8AC3E}">
        <p14:creationId xmlns:p14="http://schemas.microsoft.com/office/powerpoint/2010/main" val="1932696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35B374CF-D7FB-48FB-BB16-41A1F39E7784}" type="datetime1">
              <a:rPr lang="en-US" smtClean="0"/>
              <a:t>5/25/2011</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16A25E24-9202-4488-B9A4-B22CF495E6FC}" type="datetime1">
              <a:rPr lang="en-US" smtClean="0"/>
              <a:t>5/25/2011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A7CB45E2-735B-448E-B5AC-CC2D95890EDE}" type="datetime1">
              <a:rPr lang="en-US" smtClean="0"/>
              <a:t>5/25/2011</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E7E6370-5376-4540-B538-1CCF08E39302}" type="datetime1">
              <a:rPr lang="en-US" smtClean="0"/>
              <a:t>5/25/2011</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9AF9D7B6-A4F8-4188-B8E1-25BC236CBFA7}" type="datetime1">
              <a:rPr lang="en-US" smtClean="0"/>
              <a:t>5/25/2011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C145834A-FCE2-4086-9B1B-49C45CFCE325}" type="datetime1">
              <a:rPr lang="en-US" smtClean="0"/>
              <a:t>5/25/2011</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9556B189-A229-4201-821F-E98F30CD983D}" type="datetime1">
              <a:rPr lang="en-US" smtClean="0"/>
              <a:t>5/25/2011</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1E393F6A-76F7-47BC-B914-D7FCF264DE93}" type="datetime1">
              <a:rPr lang="en-US" smtClean="0"/>
              <a:t>5/25/2011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192E3ED5-A378-4B95-814E-8483B0647298}" type="datetime1">
              <a:rPr lang="en-US" smtClean="0"/>
              <a:t>5/25/2011</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516BB096-EBE5-4672-A6B3-450F3DF949BB}" type="datetime1">
              <a:rPr lang="en-US" smtClean="0"/>
              <a:t>5/25/2011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AF20D9EC-186A-4163-9B14-D97F34844B7A}" type="datetime1">
              <a:rPr lang="en-US" smtClean="0"/>
              <a:t>5/25/2011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068D8369-E615-4A9F-A101-8E647E3CD6E6}" type="datetime1">
              <a:rPr lang="en-US" smtClean="0"/>
              <a:t>5/25/2011</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10.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219200"/>
            <a:ext cx="6477000" cy="4648200"/>
          </a:xfrm>
        </p:spPr>
        <p:txBody>
          <a:bodyPr anchor="t" anchorCtr="0">
            <a:normAutofit/>
          </a:bodyPr>
          <a:lstStyle/>
          <a:p>
            <a:r>
              <a:rPr lang="en-US" dirty="0" smtClean="0"/>
              <a:t>Managing for Ecosystem Services Through Governance Networks: </a:t>
            </a:r>
            <a:r>
              <a:rPr lang="en-US" sz="3600" dirty="0" smtClean="0"/>
              <a:t>An Analysis of Oregon Senate Bill 513</a:t>
            </a:r>
            <a:endParaRPr lang="en-US" sz="3600" dirty="0"/>
          </a:p>
        </p:txBody>
      </p:sp>
      <p:sp>
        <p:nvSpPr>
          <p:cNvPr id="3" name="Subtitle 2"/>
          <p:cNvSpPr>
            <a:spLocks noGrp="1"/>
          </p:cNvSpPr>
          <p:nvPr>
            <p:ph type="subTitle" idx="1"/>
          </p:nvPr>
        </p:nvSpPr>
        <p:spPr/>
        <p:txBody>
          <a:bodyPr/>
          <a:lstStyle/>
          <a:p>
            <a:r>
              <a:rPr lang="en-US" dirty="0" smtClean="0"/>
              <a:t>Harmony Paulsen, Oregon State University</a:t>
            </a:r>
            <a:endParaRPr lang="en-US" dirty="0"/>
          </a:p>
        </p:txBody>
      </p:sp>
      <p:sp>
        <p:nvSpPr>
          <p:cNvPr id="4" name="Slide Number Placeholder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a:t>
            </a:fld>
            <a:endParaRPr kumimoji="0" lang="en-US" dirty="0">
              <a:solidFill>
                <a:schemeClr val="tx2"/>
              </a:solidFill>
            </a:endParaRPr>
          </a:p>
        </p:txBody>
      </p:sp>
    </p:spTree>
    <p:extLst>
      <p:ext uri="{BB962C8B-B14F-4D97-AF65-F5344CB8AC3E}">
        <p14:creationId xmlns:p14="http://schemas.microsoft.com/office/powerpoint/2010/main" val="3004561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Oregon Senate Bill (SB) 513</a:t>
            </a:r>
          </a:p>
        </p:txBody>
      </p:sp>
      <p:sp>
        <p:nvSpPr>
          <p:cNvPr id="3" name="Content Placeholder 2"/>
          <p:cNvSpPr>
            <a:spLocks noGrp="1"/>
          </p:cNvSpPr>
          <p:nvPr>
            <p:ph sz="quarter" idx="1"/>
          </p:nvPr>
        </p:nvSpPr>
        <p:spPr/>
        <p:txBody>
          <a:bodyPr/>
          <a:lstStyle/>
          <a:p>
            <a:r>
              <a:rPr lang="en-US" dirty="0" smtClean="0"/>
              <a:t>Ecosystem Services Markets Working Group</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94996"/>
            <a:ext cx="1038225" cy="11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171700"/>
            <a:ext cx="1333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051" y="2294997"/>
            <a:ext cx="1246549" cy="903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259226"/>
            <a:ext cx="1197493" cy="113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2105025"/>
            <a:ext cx="112750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0508" y="2411204"/>
            <a:ext cx="1691892" cy="8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 y="3512292"/>
            <a:ext cx="1039625" cy="136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71600" y="3505200"/>
            <a:ext cx="1548425" cy="47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23070" y="3526050"/>
            <a:ext cx="1134630" cy="135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3457329"/>
            <a:ext cx="1419471" cy="141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15271" y="3483499"/>
            <a:ext cx="1003437" cy="145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51494" y="2105025"/>
            <a:ext cx="1387092" cy="138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5"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399" y="5334000"/>
            <a:ext cx="1956741"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 name="Picture 2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3123" y="5257800"/>
            <a:ext cx="2147477" cy="107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9" name="Picture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65722" y="5257800"/>
            <a:ext cx="2138362" cy="66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0" name="Picture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8425" y="5812686"/>
            <a:ext cx="1228800" cy="104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1" name="Picture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54033" y="6019800"/>
            <a:ext cx="2361740" cy="79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08749" y="4876800"/>
            <a:ext cx="2214562"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2" name="Picture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04084" y="3302207"/>
            <a:ext cx="1340828" cy="2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p:cNvPicPr/>
          <p:nvPr/>
        </p:nvPicPr>
        <p:blipFill rotWithShape="1">
          <a:blip r:embed="rId22"/>
          <a:srcRect l="13141" t="24230" r="68269" b="59236"/>
          <a:stretch/>
        </p:blipFill>
        <p:spPr bwMode="auto">
          <a:xfrm>
            <a:off x="1247836" y="4724400"/>
            <a:ext cx="2028764" cy="796816"/>
          </a:xfrm>
          <a:prstGeom prst="rect">
            <a:avLst/>
          </a:prstGeom>
          <a:ln>
            <a:noFill/>
          </a:ln>
          <a:extLst>
            <a:ext uri="{53640926-AAD7-44D8-BBD7-CCE9431645EC}">
              <a14:shadowObscured xmlns:a14="http://schemas.microsoft.com/office/drawing/2010/main"/>
            </a:ext>
          </a:extLst>
        </p:spPr>
      </p:pic>
      <p:pic>
        <p:nvPicPr>
          <p:cNvPr id="32" name="Picture 1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295400" y="4038600"/>
            <a:ext cx="1953327" cy="738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3" name="Picture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29450" y="6248400"/>
            <a:ext cx="18097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4" name="Picture 2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39000" y="5294236"/>
            <a:ext cx="1671606" cy="4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10</a:t>
            </a:fld>
            <a:endParaRPr kumimoji="0" lang="en-US" dirty="0">
              <a:solidFill>
                <a:srgbClr val="FFFFFF"/>
              </a:solidFill>
            </a:endParaRPr>
          </a:p>
        </p:txBody>
      </p:sp>
    </p:spTree>
    <p:extLst>
      <p:ext uri="{BB962C8B-B14F-4D97-AF65-F5344CB8AC3E}">
        <p14:creationId xmlns:p14="http://schemas.microsoft.com/office/powerpoint/2010/main" val="1092843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Democratic Accountability</a:t>
            </a:r>
            <a:endParaRPr lang="en-US" dirty="0"/>
          </a:p>
        </p:txBody>
      </p:sp>
      <p:sp>
        <p:nvSpPr>
          <p:cNvPr id="3" name="Content Placeholder 2"/>
          <p:cNvSpPr>
            <a:spLocks noGrp="1"/>
          </p:cNvSpPr>
          <p:nvPr>
            <p:ph sz="quarter" idx="1"/>
          </p:nvPr>
        </p:nvSpPr>
        <p:spPr>
          <a:xfrm>
            <a:off x="612648" y="1600200"/>
            <a:ext cx="8074152" cy="5257800"/>
          </a:xfrm>
        </p:spPr>
        <p:txBody>
          <a:bodyPr>
            <a:normAutofit fontScale="92500" lnSpcReduction="10000"/>
          </a:bodyPr>
          <a:lstStyle/>
          <a:p>
            <a:r>
              <a:rPr lang="en-US" sz="3600" dirty="0" smtClean="0"/>
              <a:t>Political Responsiveness</a:t>
            </a:r>
          </a:p>
          <a:p>
            <a:pPr lvl="1"/>
            <a:r>
              <a:rPr lang="en-US" sz="3200" dirty="0" smtClean="0"/>
              <a:t>Political decisions correspond </a:t>
            </a:r>
            <a:r>
              <a:rPr lang="en-US" sz="3200" dirty="0"/>
              <a:t>with </a:t>
            </a:r>
            <a:r>
              <a:rPr lang="en-US" sz="3200" dirty="0" smtClean="0"/>
              <a:t>public demands</a:t>
            </a:r>
          </a:p>
          <a:p>
            <a:r>
              <a:rPr lang="en-US" sz="3600" dirty="0"/>
              <a:t>A</a:t>
            </a:r>
            <a:r>
              <a:rPr lang="en-US" sz="3600" dirty="0" smtClean="0"/>
              <a:t>dministrative Performance</a:t>
            </a:r>
          </a:p>
          <a:p>
            <a:pPr lvl="1"/>
            <a:r>
              <a:rPr lang="en-US" sz="3200" dirty="0" smtClean="0"/>
              <a:t>Promises connect with outcomes</a:t>
            </a:r>
          </a:p>
          <a:p>
            <a:pPr lvl="1"/>
            <a:r>
              <a:rPr lang="en-US" sz="3200" dirty="0" smtClean="0"/>
              <a:t>Efficiency and effectiveness in achieving outcomes</a:t>
            </a:r>
          </a:p>
          <a:p>
            <a:r>
              <a:rPr lang="en-US" sz="3600" dirty="0" smtClean="0"/>
              <a:t>Normative Considerations</a:t>
            </a:r>
            <a:endParaRPr lang="en-US" sz="3600" dirty="0"/>
          </a:p>
          <a:p>
            <a:pPr lvl="1"/>
            <a:r>
              <a:rPr lang="en-US" sz="3200" dirty="0" smtClean="0"/>
              <a:t>Equitable allocation of goods and services</a:t>
            </a:r>
          </a:p>
          <a:p>
            <a:pPr marL="365760" lvl="1" indent="0">
              <a:buNone/>
            </a:pPr>
            <a:endParaRPr lang="en-US" sz="1200" dirty="0"/>
          </a:p>
          <a:p>
            <a:pPr marL="365760" lvl="1" indent="0">
              <a:buNone/>
            </a:pPr>
            <a:r>
              <a:rPr lang="en-US" sz="3100" i="1" dirty="0" smtClean="0"/>
              <a:t>(Weber 1999)</a:t>
            </a:r>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11</a:t>
            </a:fld>
            <a:endParaRPr kumimoji="0" lang="en-US" dirty="0">
              <a:solidFill>
                <a:srgbClr val="FFFFFF"/>
              </a:solidFill>
            </a:endParaRPr>
          </a:p>
        </p:txBody>
      </p:sp>
    </p:spTree>
    <p:extLst>
      <p:ext uri="{BB962C8B-B14F-4D97-AF65-F5344CB8AC3E}">
        <p14:creationId xmlns:p14="http://schemas.microsoft.com/office/powerpoint/2010/main" val="2005128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Responsiveness</a:t>
            </a:r>
            <a:endParaRPr lang="en-US" dirty="0"/>
          </a:p>
        </p:txBody>
      </p:sp>
      <p:sp>
        <p:nvSpPr>
          <p:cNvPr id="3" name="Content Placeholder 2"/>
          <p:cNvSpPr>
            <a:spLocks noGrp="1"/>
          </p:cNvSpPr>
          <p:nvPr>
            <p:ph sz="quarter" idx="1"/>
          </p:nvPr>
        </p:nvSpPr>
        <p:spPr>
          <a:xfrm>
            <a:off x="152400" y="1600200"/>
            <a:ext cx="5515649" cy="5105400"/>
          </a:xfrm>
        </p:spPr>
        <p:txBody>
          <a:bodyPr>
            <a:normAutofit/>
          </a:bodyPr>
          <a:lstStyle/>
          <a:p>
            <a:r>
              <a:rPr lang="en-US" sz="3000" dirty="0"/>
              <a:t>How can we measure political responsiveness</a:t>
            </a:r>
            <a:r>
              <a:rPr lang="en-US" sz="3000" dirty="0" smtClean="0"/>
              <a:t>?</a:t>
            </a:r>
          </a:p>
          <a:p>
            <a:pPr marL="0" indent="0">
              <a:buNone/>
            </a:pPr>
            <a:endParaRPr lang="en-US" sz="1600" dirty="0"/>
          </a:p>
          <a:p>
            <a:r>
              <a:rPr lang="en-US" sz="3000" dirty="0" smtClean="0"/>
              <a:t>State Legislature</a:t>
            </a:r>
          </a:p>
          <a:p>
            <a:pPr lvl="1"/>
            <a:r>
              <a:rPr lang="en-US" sz="2700" dirty="0" smtClean="0"/>
              <a:t>Legislative approval</a:t>
            </a:r>
          </a:p>
          <a:p>
            <a:pPr lvl="1"/>
            <a:r>
              <a:rPr lang="en-US" sz="2700" dirty="0" smtClean="0"/>
              <a:t>Reports to the Legislature</a:t>
            </a:r>
          </a:p>
          <a:p>
            <a:r>
              <a:rPr lang="en-US" sz="3000" dirty="0" smtClean="0"/>
              <a:t>Representative bureaucracies</a:t>
            </a:r>
          </a:p>
          <a:p>
            <a:r>
              <a:rPr lang="en-US" sz="3000" dirty="0" smtClean="0"/>
              <a:t>Public review and comment</a:t>
            </a:r>
          </a:p>
          <a:p>
            <a:r>
              <a:rPr lang="en-US" sz="3000" dirty="0" smtClean="0"/>
              <a:t>Involvement of public, private and civil </a:t>
            </a:r>
            <a:r>
              <a:rPr lang="en-US" sz="3000" dirty="0"/>
              <a:t>s</a:t>
            </a:r>
            <a:r>
              <a:rPr lang="en-US" sz="3000" dirty="0" smtClean="0"/>
              <a:t>takeholders</a:t>
            </a:r>
          </a:p>
          <a:p>
            <a:endParaRPr lang="en-US" sz="3200" dirty="0"/>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049" y="2743200"/>
            <a:ext cx="332355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20449" y="5334000"/>
            <a:ext cx="3323551" cy="307777"/>
          </a:xfrm>
          <a:prstGeom prst="rect">
            <a:avLst/>
          </a:prstGeom>
          <a:noFill/>
        </p:spPr>
        <p:txBody>
          <a:bodyPr wrap="square" rtlCol="0">
            <a:spAutoFit/>
          </a:bodyPr>
          <a:lstStyle/>
          <a:p>
            <a:r>
              <a:rPr lang="en-US" sz="1400" dirty="0" smtClean="0"/>
              <a:t>Source: Ben Sargent, www.statesman.com</a:t>
            </a:r>
            <a:endParaRPr lang="en-US" sz="1400" dirty="0"/>
          </a:p>
        </p:txBody>
      </p:sp>
      <p:sp>
        <p:nvSpPr>
          <p:cNvPr id="5" name="Slide Number Placeholder 4"/>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12</a:t>
            </a:fld>
            <a:endParaRPr kumimoji="0" lang="en-US" dirty="0">
              <a:solidFill>
                <a:srgbClr val="FFFFFF"/>
              </a:solidFill>
            </a:endParaRPr>
          </a:p>
        </p:txBody>
      </p:sp>
    </p:spTree>
    <p:extLst>
      <p:ext uri="{BB962C8B-B14F-4D97-AF65-F5344CB8AC3E}">
        <p14:creationId xmlns:p14="http://schemas.microsoft.com/office/powerpoint/2010/main" val="305441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Performance</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533" y="3657600"/>
            <a:ext cx="2556913" cy="218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52400" y="1600200"/>
            <a:ext cx="6858000" cy="5257800"/>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3200" dirty="0"/>
              <a:t>How can we measure administrative performance</a:t>
            </a:r>
            <a:r>
              <a:rPr lang="en-US" sz="3200" dirty="0" smtClean="0"/>
              <a:t>?</a:t>
            </a:r>
          </a:p>
          <a:p>
            <a:pPr marL="0" indent="0">
              <a:buNone/>
            </a:pPr>
            <a:endParaRPr lang="en-US" sz="1700" dirty="0"/>
          </a:p>
          <a:p>
            <a:r>
              <a:rPr lang="en-US" sz="3200" dirty="0" smtClean="0"/>
              <a:t>Shared conservation goals and priorities</a:t>
            </a:r>
          </a:p>
          <a:p>
            <a:pPr lvl="1"/>
            <a:r>
              <a:rPr lang="en-US" sz="2800" dirty="0" smtClean="0"/>
              <a:t>More strategic investment of resources</a:t>
            </a:r>
          </a:p>
          <a:p>
            <a:r>
              <a:rPr lang="en-US" sz="3200" dirty="0" smtClean="0"/>
              <a:t>Emphasis on outcomes vs. compliance</a:t>
            </a:r>
          </a:p>
          <a:p>
            <a:r>
              <a:rPr lang="en-US" sz="3200" dirty="0" smtClean="0"/>
              <a:t>Use of incentive-based policy tools</a:t>
            </a:r>
          </a:p>
          <a:p>
            <a:r>
              <a:rPr lang="en-US" sz="3200" dirty="0" smtClean="0"/>
              <a:t>Pilot projects</a:t>
            </a:r>
          </a:p>
          <a:p>
            <a:r>
              <a:rPr lang="en-US" sz="3200" dirty="0" smtClean="0"/>
              <a:t>Measurement/monitoring parameters</a:t>
            </a:r>
          </a:p>
          <a:p>
            <a:endParaRPr lang="en-US" dirty="0" smtClean="0"/>
          </a:p>
          <a:p>
            <a:endParaRPr lang="en-US" dirty="0" smtClean="0"/>
          </a:p>
        </p:txBody>
      </p:sp>
      <p:sp>
        <p:nvSpPr>
          <p:cNvPr id="5" name="TextBox 4"/>
          <p:cNvSpPr txBox="1"/>
          <p:nvPr/>
        </p:nvSpPr>
        <p:spPr>
          <a:xfrm>
            <a:off x="7010400" y="5846233"/>
            <a:ext cx="2133600" cy="523220"/>
          </a:xfrm>
          <a:prstGeom prst="rect">
            <a:avLst/>
          </a:prstGeom>
          <a:noFill/>
        </p:spPr>
        <p:txBody>
          <a:bodyPr wrap="square" rtlCol="0">
            <a:spAutoFit/>
          </a:bodyPr>
          <a:lstStyle/>
          <a:p>
            <a:r>
              <a:rPr lang="en-US" sz="1400" dirty="0" smtClean="0"/>
              <a:t>Source: http</a:t>
            </a:r>
            <a:r>
              <a:rPr lang="en-US" sz="1400" dirty="0"/>
              <a:t>://</a:t>
            </a:r>
            <a:r>
              <a:rPr lang="en-US" sz="1400" dirty="0" smtClean="0"/>
              <a:t>www.110 pounds.com</a:t>
            </a:r>
            <a:r>
              <a:rPr lang="en-US" sz="1400" dirty="0"/>
              <a:t>/?p=12504 </a:t>
            </a:r>
          </a:p>
        </p:txBody>
      </p:sp>
      <p:sp>
        <p:nvSpPr>
          <p:cNvPr id="7" name="Slide Number Placeholder 6"/>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13</a:t>
            </a:fld>
            <a:endParaRPr kumimoji="0" lang="en-US" dirty="0">
              <a:solidFill>
                <a:srgbClr val="FFFFFF"/>
              </a:solidFill>
            </a:endParaRPr>
          </a:p>
        </p:txBody>
      </p:sp>
    </p:spTree>
    <p:extLst>
      <p:ext uri="{BB962C8B-B14F-4D97-AF65-F5344CB8AC3E}">
        <p14:creationId xmlns:p14="http://schemas.microsoft.com/office/powerpoint/2010/main" val="789468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Normative Considerations</a:t>
            </a:r>
            <a:endParaRPr lang="en-US" dirty="0"/>
          </a:p>
        </p:txBody>
      </p:sp>
      <p:sp>
        <p:nvSpPr>
          <p:cNvPr id="3" name="Content Placeholder 2"/>
          <p:cNvSpPr>
            <a:spLocks noGrp="1"/>
          </p:cNvSpPr>
          <p:nvPr>
            <p:ph sz="quarter" idx="1"/>
          </p:nvPr>
        </p:nvSpPr>
        <p:spPr>
          <a:xfrm>
            <a:off x="152400" y="1600200"/>
            <a:ext cx="8613648" cy="5257800"/>
          </a:xfrm>
        </p:spPr>
        <p:txBody>
          <a:bodyPr>
            <a:normAutofit lnSpcReduction="10000"/>
          </a:bodyPr>
          <a:lstStyle/>
          <a:p>
            <a:r>
              <a:rPr lang="en-US" sz="3000" dirty="0" smtClean="0"/>
              <a:t>How can we measure issues of equity?</a:t>
            </a:r>
          </a:p>
          <a:p>
            <a:endParaRPr lang="en-US" sz="1600" dirty="0"/>
          </a:p>
          <a:p>
            <a:r>
              <a:rPr lang="en-US" sz="3000" dirty="0" smtClean="0"/>
              <a:t>Benefits to land-owners, rural communities, public agencies, private companies and the general public</a:t>
            </a:r>
          </a:p>
          <a:p>
            <a:pPr lvl="1"/>
            <a:r>
              <a:rPr lang="en-US" dirty="0" smtClean="0"/>
              <a:t>For </a:t>
            </a:r>
            <a:r>
              <a:rPr lang="en-US" dirty="0"/>
              <a:t>every $1 million dollars spent on restoration projects, over twice that amount of money, plus numerous jobs will be returned to the community (OSB 2010, 8</a:t>
            </a:r>
            <a:r>
              <a:rPr lang="en-US" dirty="0" smtClean="0"/>
              <a:t>)</a:t>
            </a:r>
          </a:p>
          <a:p>
            <a:pPr lvl="1"/>
            <a:r>
              <a:rPr lang="en-US" dirty="0" smtClean="0"/>
              <a:t>Significant cost-savings</a:t>
            </a:r>
          </a:p>
          <a:p>
            <a:r>
              <a:rPr lang="en-US" sz="3000" dirty="0" smtClean="0"/>
              <a:t>Ecosystem improvements</a:t>
            </a:r>
          </a:p>
          <a:p>
            <a:r>
              <a:rPr lang="en-US" sz="3000" dirty="0" smtClean="0"/>
              <a:t>Proper government oversight</a:t>
            </a:r>
          </a:p>
          <a:p>
            <a:r>
              <a:rPr lang="en-US" sz="3000" dirty="0" smtClean="0"/>
              <a:t>Sufficient public involvement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648200"/>
            <a:ext cx="259412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06874" y="6477000"/>
            <a:ext cx="3203726" cy="307777"/>
          </a:xfrm>
          <a:prstGeom prst="rect">
            <a:avLst/>
          </a:prstGeom>
          <a:noFill/>
        </p:spPr>
        <p:txBody>
          <a:bodyPr wrap="square" rtlCol="0">
            <a:spAutoFit/>
          </a:bodyPr>
          <a:lstStyle/>
          <a:p>
            <a:r>
              <a:rPr lang="en-US" sz="1400" dirty="0"/>
              <a:t>Source: http://ssatdirect.com/Equity.aspx</a:t>
            </a:r>
          </a:p>
        </p:txBody>
      </p:sp>
      <p:sp>
        <p:nvSpPr>
          <p:cNvPr id="5" name="Slide Number Placeholder 4"/>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14</a:t>
            </a:fld>
            <a:endParaRPr kumimoji="0" lang="en-US" dirty="0">
              <a:solidFill>
                <a:srgbClr val="FFFFFF"/>
              </a:solidFill>
            </a:endParaRPr>
          </a:p>
        </p:txBody>
      </p:sp>
    </p:spTree>
    <p:extLst>
      <p:ext uri="{BB962C8B-B14F-4D97-AF65-F5344CB8AC3E}">
        <p14:creationId xmlns:p14="http://schemas.microsoft.com/office/powerpoint/2010/main" val="1666905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for Water Management</a:t>
            </a:r>
            <a:endParaRPr lang="en-US" dirty="0"/>
          </a:p>
        </p:txBody>
      </p:sp>
      <p:sp>
        <p:nvSpPr>
          <p:cNvPr id="3" name="Content Placeholder 2"/>
          <p:cNvSpPr>
            <a:spLocks noGrp="1"/>
          </p:cNvSpPr>
          <p:nvPr>
            <p:ph sz="quarter" idx="1"/>
          </p:nvPr>
        </p:nvSpPr>
        <p:spPr>
          <a:xfrm>
            <a:off x="0" y="1600200"/>
            <a:ext cx="6997340" cy="4876800"/>
          </a:xfrm>
        </p:spPr>
        <p:txBody>
          <a:bodyPr>
            <a:normAutofit/>
          </a:bodyPr>
          <a:lstStyle/>
          <a:p>
            <a:r>
              <a:rPr lang="en-US" sz="3200" dirty="0" smtClean="0"/>
              <a:t>Focus on managing for ecosystem services</a:t>
            </a:r>
          </a:p>
          <a:p>
            <a:r>
              <a:rPr lang="en-US" sz="3200" dirty="0" smtClean="0"/>
              <a:t>Market-based mechanisms</a:t>
            </a:r>
          </a:p>
          <a:p>
            <a:r>
              <a:rPr lang="en-US" sz="3200" dirty="0" smtClean="0"/>
              <a:t>Increased inter-agency coordination</a:t>
            </a:r>
          </a:p>
          <a:p>
            <a:r>
              <a:rPr lang="en-US" sz="3200" dirty="0" smtClean="0"/>
              <a:t>Greater involvement from other private and civil actors in policy development    and implementation</a:t>
            </a:r>
          </a:p>
        </p:txBody>
      </p:sp>
      <p:sp>
        <p:nvSpPr>
          <p:cNvPr id="4" name="Slide Number Placeholder 3"/>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15</a:t>
            </a:fld>
            <a:endParaRPr kumimoji="0" lang="en-US" dirty="0">
              <a:solidFill>
                <a:srgbClr val="FFFFFF"/>
              </a:solidFill>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340" y="2497596"/>
            <a:ext cx="2007319" cy="301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0" y="5528593"/>
            <a:ext cx="2286000" cy="523220"/>
          </a:xfrm>
          <a:prstGeom prst="rect">
            <a:avLst/>
          </a:prstGeom>
          <a:noFill/>
        </p:spPr>
        <p:txBody>
          <a:bodyPr wrap="square" rtlCol="0">
            <a:spAutoFit/>
          </a:bodyPr>
          <a:lstStyle/>
          <a:p>
            <a:r>
              <a:rPr lang="en-US" sz="1400" dirty="0"/>
              <a:t>Source: http://anwish.wordpress.com</a:t>
            </a:r>
          </a:p>
        </p:txBody>
      </p:sp>
    </p:spTree>
    <p:extLst>
      <p:ext uri="{BB962C8B-B14F-4D97-AF65-F5344CB8AC3E}">
        <p14:creationId xmlns:p14="http://schemas.microsoft.com/office/powerpoint/2010/main" val="2296120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Forward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16</a:t>
            </a:fld>
            <a:endParaRPr kumimoji="0" lang="en-US" dirty="0">
              <a:solidFill>
                <a:srgbClr val="FFFFFF"/>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343400"/>
            <a:ext cx="3200400" cy="211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txBox="1">
            <a:spLocks/>
          </p:cNvSpPr>
          <p:nvPr/>
        </p:nvSpPr>
        <p:spPr>
          <a:xfrm>
            <a:off x="304800" y="1752600"/>
            <a:ext cx="8613648"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3000" dirty="0" smtClean="0"/>
              <a:t>Continue to foster networks</a:t>
            </a:r>
          </a:p>
          <a:p>
            <a:r>
              <a:rPr lang="en-US" sz="3000" dirty="0" smtClean="0"/>
              <a:t>Identify shared objectives and priorities</a:t>
            </a:r>
          </a:p>
          <a:p>
            <a:r>
              <a:rPr lang="en-US" sz="3000" dirty="0" smtClean="0"/>
              <a:t>Measure democratic accountability</a:t>
            </a:r>
          </a:p>
          <a:p>
            <a:pPr lvl="1"/>
            <a:r>
              <a:rPr lang="en-US" sz="2700" dirty="0" smtClean="0"/>
              <a:t>Qualitative and quantitative measures </a:t>
            </a:r>
          </a:p>
          <a:p>
            <a:pPr lvl="1"/>
            <a:r>
              <a:rPr lang="en-US" sz="2700" dirty="0" smtClean="0"/>
              <a:t>Temporal considerations</a:t>
            </a:r>
          </a:p>
          <a:p>
            <a:r>
              <a:rPr lang="en-US" sz="3000" dirty="0" smtClean="0"/>
              <a:t>Fully utilize all available policy tools</a:t>
            </a:r>
          </a:p>
        </p:txBody>
      </p:sp>
      <p:sp>
        <p:nvSpPr>
          <p:cNvPr id="6" name="TextBox 5"/>
          <p:cNvSpPr txBox="1"/>
          <p:nvPr/>
        </p:nvSpPr>
        <p:spPr>
          <a:xfrm>
            <a:off x="5867400" y="6461975"/>
            <a:ext cx="2971800" cy="307777"/>
          </a:xfrm>
          <a:prstGeom prst="rect">
            <a:avLst/>
          </a:prstGeom>
          <a:noFill/>
        </p:spPr>
        <p:txBody>
          <a:bodyPr wrap="square" rtlCol="0">
            <a:spAutoFit/>
          </a:bodyPr>
          <a:lstStyle/>
          <a:p>
            <a:r>
              <a:rPr lang="en-US" sz="1400" dirty="0"/>
              <a:t>Source: http://eagereyes.org/blog/</a:t>
            </a:r>
          </a:p>
        </p:txBody>
      </p:sp>
    </p:spTree>
    <p:extLst>
      <p:ext uri="{BB962C8B-B14F-4D97-AF65-F5344CB8AC3E}">
        <p14:creationId xmlns:p14="http://schemas.microsoft.com/office/powerpoint/2010/main" val="1497348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a:xfrm>
            <a:off x="0" y="1600200"/>
            <a:ext cx="9144000" cy="4953000"/>
          </a:xfrm>
        </p:spPr>
        <p:txBody>
          <a:bodyPr>
            <a:noAutofit/>
          </a:bodyPr>
          <a:lstStyle/>
          <a:p>
            <a:r>
              <a:rPr lang="en-US" sz="1800" dirty="0" err="1" smtClean="0"/>
              <a:t>Denhardt</a:t>
            </a:r>
            <a:r>
              <a:rPr lang="en-US" sz="1800" dirty="0"/>
              <a:t>, R. (2008). </a:t>
            </a:r>
            <a:r>
              <a:rPr lang="en-US" sz="1800" i="1" dirty="0"/>
              <a:t>Theories of Public Organization</a:t>
            </a:r>
            <a:r>
              <a:rPr lang="en-US" sz="1800" dirty="0"/>
              <a:t>. Boston, MA: Wadsworth</a:t>
            </a:r>
            <a:r>
              <a:rPr lang="en-US" sz="1800" dirty="0" smtClean="0"/>
              <a:t>.</a:t>
            </a:r>
            <a:endParaRPr lang="en-US" sz="1800" dirty="0"/>
          </a:p>
          <a:p>
            <a:r>
              <a:rPr lang="en-US" sz="1800" dirty="0"/>
              <a:t>Durant, R., C. Young-</a:t>
            </a:r>
            <a:r>
              <a:rPr lang="en-US" sz="1800" dirty="0" err="1"/>
              <a:t>Pyoung</a:t>
            </a:r>
            <a:r>
              <a:rPr lang="en-US" sz="1800" dirty="0"/>
              <a:t>, K. </a:t>
            </a:r>
            <a:r>
              <a:rPr lang="en-US" sz="1800" dirty="0" err="1"/>
              <a:t>Byungseob</a:t>
            </a:r>
            <a:r>
              <a:rPr lang="en-US" sz="1800" dirty="0"/>
              <a:t>, and L. </a:t>
            </a:r>
            <a:r>
              <a:rPr lang="en-US" sz="1800" dirty="0" err="1"/>
              <a:t>Seongjong</a:t>
            </a:r>
            <a:r>
              <a:rPr lang="en-US" sz="1800" dirty="0"/>
              <a:t>. (2004). Toward a New Governance </a:t>
            </a:r>
            <a:r>
              <a:rPr lang="en-US" sz="1800" dirty="0" smtClean="0"/>
              <a:t>Paradigm </a:t>
            </a:r>
            <a:r>
              <a:rPr lang="en-US" sz="1800" dirty="0"/>
              <a:t>for Environmental and Natural Resources Management in the 21</a:t>
            </a:r>
            <a:r>
              <a:rPr lang="en-US" sz="1800" baseline="30000" dirty="0"/>
              <a:t>st</a:t>
            </a:r>
            <a:r>
              <a:rPr lang="en-US" sz="1800" dirty="0"/>
              <a:t> Century? </a:t>
            </a:r>
            <a:r>
              <a:rPr lang="en-US" sz="1800" i="1" dirty="0"/>
              <a:t>Administration and Society.</a:t>
            </a:r>
            <a:r>
              <a:rPr lang="en-US" sz="1800" dirty="0"/>
              <a:t> 35 (6): 643-682</a:t>
            </a:r>
            <a:r>
              <a:rPr lang="en-US" sz="1800" dirty="0" smtClean="0"/>
              <a:t>.</a:t>
            </a:r>
            <a:endParaRPr lang="en-US" sz="1800" dirty="0"/>
          </a:p>
          <a:p>
            <a:r>
              <a:rPr lang="en-US" sz="1800" dirty="0"/>
              <a:t>Frederickson, G. and K. Smith. (2003). </a:t>
            </a:r>
            <a:r>
              <a:rPr lang="en-US" sz="1800" i="1" dirty="0"/>
              <a:t>The Public Administration Theory Primer</a:t>
            </a:r>
            <a:r>
              <a:rPr lang="en-US" sz="1800" dirty="0"/>
              <a:t>. Boulder, CO: </a:t>
            </a:r>
            <a:r>
              <a:rPr lang="en-US" sz="1800" dirty="0" smtClean="0"/>
              <a:t>Westview </a:t>
            </a:r>
            <a:r>
              <a:rPr lang="en-US" sz="1800" dirty="0"/>
              <a:t>Press</a:t>
            </a:r>
            <a:r>
              <a:rPr lang="en-US" sz="1800" dirty="0" smtClean="0"/>
              <a:t>.</a:t>
            </a:r>
            <a:endParaRPr lang="en-US" sz="1800" dirty="0"/>
          </a:p>
          <a:p>
            <a:r>
              <a:rPr lang="en-US" sz="1800" dirty="0" err="1" smtClean="0"/>
              <a:t>Klijn</a:t>
            </a:r>
            <a:r>
              <a:rPr lang="en-US" sz="1800" dirty="0"/>
              <a:t>, E., J. </a:t>
            </a:r>
            <a:r>
              <a:rPr lang="en-US" sz="1800" dirty="0" err="1"/>
              <a:t>Edelenbos</a:t>
            </a:r>
            <a:r>
              <a:rPr lang="en-US" sz="1800" dirty="0"/>
              <a:t> and B. </a:t>
            </a:r>
            <a:r>
              <a:rPr lang="en-US" sz="1800" dirty="0" err="1"/>
              <a:t>Steijn</a:t>
            </a:r>
            <a:r>
              <a:rPr lang="en-US" sz="1800" dirty="0"/>
              <a:t>. (2010). Trust in Governance Networks: Its Impacts on </a:t>
            </a:r>
            <a:r>
              <a:rPr lang="en-US" sz="1800" dirty="0" smtClean="0"/>
              <a:t>Outcomes. </a:t>
            </a:r>
            <a:r>
              <a:rPr lang="en-US" sz="1800" i="1" dirty="0" smtClean="0"/>
              <a:t>Administration </a:t>
            </a:r>
            <a:r>
              <a:rPr lang="en-US" sz="1800" i="1" dirty="0"/>
              <a:t>&amp; Society.</a:t>
            </a:r>
            <a:r>
              <a:rPr lang="en-US" sz="1800" dirty="0"/>
              <a:t> 42 (2): 193-221</a:t>
            </a:r>
            <a:r>
              <a:rPr lang="en-US" sz="1800" dirty="0" smtClean="0"/>
              <a:t>.</a:t>
            </a:r>
            <a:endParaRPr lang="en-US" sz="1800" dirty="0"/>
          </a:p>
          <a:p>
            <a:r>
              <a:rPr lang="en-US" sz="1800" dirty="0" smtClean="0"/>
              <a:t>Oregon </a:t>
            </a:r>
            <a:r>
              <a:rPr lang="en-US" sz="1800" dirty="0"/>
              <a:t>Sustainability Board (OSB). (2010). </a:t>
            </a:r>
            <a:r>
              <a:rPr lang="en-US" sz="1800" i="1" dirty="0"/>
              <a:t>Senate Bill 513 Ecosystem Services and Markets: DRAFT </a:t>
            </a:r>
            <a:r>
              <a:rPr lang="en-US" sz="1800" i="1" dirty="0" smtClean="0"/>
              <a:t>Report </a:t>
            </a:r>
            <a:r>
              <a:rPr lang="en-US" sz="1800" i="1" dirty="0"/>
              <a:t>from the Oregon Sustainability Board to the 2011 Legislative Assembly</a:t>
            </a:r>
            <a:r>
              <a:rPr lang="en-US" sz="1800" dirty="0" smtClean="0"/>
              <a:t>.</a:t>
            </a:r>
          </a:p>
          <a:p>
            <a:r>
              <a:rPr lang="en-US" sz="1800" dirty="0"/>
              <a:t>Weber, E. (1999). The Question of Accountability in Historical Perspective: From Jackson to </a:t>
            </a:r>
            <a:r>
              <a:rPr lang="en-US" sz="1800" dirty="0" smtClean="0"/>
              <a:t>Contemporary </a:t>
            </a:r>
            <a:r>
              <a:rPr lang="en-US" sz="1800" dirty="0"/>
              <a:t>Grassroots Ecosystem Management. </a:t>
            </a:r>
            <a:r>
              <a:rPr lang="en-US" sz="1800" i="1" dirty="0"/>
              <a:t>Administration &amp; Society</a:t>
            </a:r>
            <a:r>
              <a:rPr lang="en-US" sz="1800" dirty="0"/>
              <a:t>. 31 (4): 451-494</a:t>
            </a:r>
            <a:r>
              <a:rPr lang="en-US" sz="1800" dirty="0" smtClean="0"/>
              <a:t>.</a:t>
            </a:r>
          </a:p>
          <a:p>
            <a:r>
              <a:rPr lang="en-US" sz="1800" dirty="0"/>
              <a:t> </a:t>
            </a:r>
            <a:r>
              <a:rPr lang="en-US" sz="1800" dirty="0" smtClean="0"/>
              <a:t>Schneider, A. and H. Ingram (1990. Behavioral assumptions of policy tools. Journal of Politics 52(2): 510-529.</a:t>
            </a:r>
            <a:endParaRPr lang="en-US" sz="1800" dirty="0"/>
          </a:p>
          <a:p>
            <a:r>
              <a:rPr lang="en-US" sz="1800" dirty="0"/>
              <a:t>Senate Bill (SB) 513. 75</a:t>
            </a:r>
            <a:r>
              <a:rPr lang="en-US" sz="1800" baseline="30000" dirty="0"/>
              <a:t>th</a:t>
            </a:r>
            <a:r>
              <a:rPr lang="en-US" sz="1800" dirty="0"/>
              <a:t> Oregon Legislative Assembly. (2009).</a:t>
            </a:r>
          </a:p>
          <a:p>
            <a:endParaRPr lang="en-US" sz="1900" dirty="0"/>
          </a:p>
        </p:txBody>
      </p:sp>
      <p:sp>
        <p:nvSpPr>
          <p:cNvPr id="4" name="Slide Number Placeholder 3"/>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17</a:t>
            </a:fld>
            <a:endParaRPr kumimoji="0" lang="en-US" dirty="0">
              <a:solidFill>
                <a:srgbClr val="FFFFFF"/>
              </a:solidFill>
            </a:endParaRPr>
          </a:p>
        </p:txBody>
      </p:sp>
    </p:spTree>
    <p:extLst>
      <p:ext uri="{BB962C8B-B14F-4D97-AF65-F5344CB8AC3E}">
        <p14:creationId xmlns:p14="http://schemas.microsoft.com/office/powerpoint/2010/main" val="1716110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p:txBody>
          <a:bodyPr>
            <a:normAutofit lnSpcReduction="10000"/>
          </a:bodyPr>
          <a:lstStyle/>
          <a:p>
            <a:pPr marL="0" indent="0" algn="ctr">
              <a:buNone/>
            </a:pPr>
            <a:endParaRPr lang="en-US" sz="6000" dirty="0" smtClean="0"/>
          </a:p>
          <a:p>
            <a:pPr marL="0" indent="0" algn="ctr">
              <a:buNone/>
            </a:pPr>
            <a:r>
              <a:rPr lang="en-US" sz="8000" dirty="0" smtClean="0"/>
              <a:t>Questions?</a:t>
            </a:r>
          </a:p>
          <a:p>
            <a:pPr marL="0" indent="0" algn="ctr">
              <a:buNone/>
            </a:pPr>
            <a:endParaRPr lang="en-US" sz="8000" dirty="0"/>
          </a:p>
          <a:p>
            <a:pPr marL="0" indent="0" algn="ctr">
              <a:buNone/>
            </a:pPr>
            <a:r>
              <a:rPr lang="en-US" sz="2800" dirty="0" smtClean="0"/>
              <a:t>Harmony Paulsen</a:t>
            </a:r>
          </a:p>
          <a:p>
            <a:pPr marL="0" indent="0" algn="ctr">
              <a:buNone/>
            </a:pPr>
            <a:r>
              <a:rPr lang="en-US" sz="2800" dirty="0" smtClean="0"/>
              <a:t>paulsenh@geo.oregonstate.edu</a:t>
            </a:r>
            <a:endParaRPr lang="en-US" sz="2800" dirty="0"/>
          </a:p>
        </p:txBody>
      </p:sp>
      <p:sp>
        <p:nvSpPr>
          <p:cNvPr id="4" name="Slide Number Placeholder 3"/>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18</a:t>
            </a:fld>
            <a:endParaRPr kumimoji="0" lang="en-US" dirty="0">
              <a:solidFill>
                <a:srgbClr val="FFFFFF"/>
              </a:solidFill>
            </a:endParaRPr>
          </a:p>
        </p:txBody>
      </p:sp>
    </p:spTree>
    <p:extLst>
      <p:ext uri="{BB962C8B-B14F-4D97-AF65-F5344CB8AC3E}">
        <p14:creationId xmlns:p14="http://schemas.microsoft.com/office/powerpoint/2010/main" val="607294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a:xfrm>
            <a:off x="612648" y="1600200"/>
            <a:ext cx="8153400" cy="4953000"/>
          </a:xfrm>
        </p:spPr>
        <p:txBody>
          <a:bodyPr>
            <a:normAutofit/>
          </a:bodyPr>
          <a:lstStyle/>
          <a:p>
            <a:r>
              <a:rPr lang="en-US" sz="3200" dirty="0" smtClean="0"/>
              <a:t>Research Question</a:t>
            </a:r>
          </a:p>
          <a:p>
            <a:r>
              <a:rPr lang="en-US" sz="3200" dirty="0" smtClean="0"/>
              <a:t>Challenges in Natural Resources Management</a:t>
            </a:r>
          </a:p>
          <a:p>
            <a:r>
              <a:rPr lang="en-US" sz="3200" dirty="0" smtClean="0"/>
              <a:t>Network Governance</a:t>
            </a:r>
          </a:p>
          <a:p>
            <a:r>
              <a:rPr lang="en-US" sz="3200" dirty="0"/>
              <a:t>Policy </a:t>
            </a:r>
            <a:r>
              <a:rPr lang="en-US" sz="3200" dirty="0" smtClean="0"/>
              <a:t>Tools</a:t>
            </a:r>
          </a:p>
          <a:p>
            <a:r>
              <a:rPr lang="en-US" sz="3200" dirty="0" smtClean="0"/>
              <a:t>Oregon Senate Bill 513</a:t>
            </a:r>
          </a:p>
          <a:p>
            <a:r>
              <a:rPr lang="en-US" sz="3200" dirty="0" smtClean="0"/>
              <a:t>Democratic Accountability</a:t>
            </a:r>
          </a:p>
          <a:p>
            <a:r>
              <a:rPr lang="en-US" sz="3200" dirty="0" smtClean="0"/>
              <a:t>Implications for Water Management</a:t>
            </a:r>
          </a:p>
        </p:txBody>
      </p:sp>
      <p:sp>
        <p:nvSpPr>
          <p:cNvPr id="4" name="Slide Number Placeholder 3"/>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2</a:t>
            </a:fld>
            <a:endParaRPr kumimoji="0" lang="en-US" dirty="0">
              <a:solidFill>
                <a:srgbClr val="FFFFFF"/>
              </a:solidFill>
            </a:endParaRPr>
          </a:p>
        </p:txBody>
      </p:sp>
    </p:spTree>
    <p:extLst>
      <p:ext uri="{BB962C8B-B14F-4D97-AF65-F5344CB8AC3E}">
        <p14:creationId xmlns:p14="http://schemas.microsoft.com/office/powerpoint/2010/main" val="4113099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3" name="Content Placeholder 2"/>
          <p:cNvSpPr>
            <a:spLocks noGrp="1"/>
          </p:cNvSpPr>
          <p:nvPr>
            <p:ph sz="quarter" idx="1"/>
          </p:nvPr>
        </p:nvSpPr>
        <p:spPr/>
        <p:txBody>
          <a:bodyPr>
            <a:normAutofit/>
          </a:bodyPr>
          <a:lstStyle/>
          <a:p>
            <a:r>
              <a:rPr lang="en-US" sz="4000" dirty="0" smtClean="0"/>
              <a:t>Does implementation of the Oregon Senate Bill </a:t>
            </a:r>
            <a:r>
              <a:rPr lang="en-US" sz="4000" smtClean="0"/>
              <a:t>513 policies </a:t>
            </a:r>
            <a:r>
              <a:rPr lang="en-US" sz="4000" dirty="0" smtClean="0"/>
              <a:t>improve </a:t>
            </a:r>
            <a:r>
              <a:rPr lang="en-US" sz="4000" dirty="0"/>
              <a:t>the </a:t>
            </a:r>
            <a:r>
              <a:rPr lang="en-US" sz="4000" dirty="0" smtClean="0"/>
              <a:t>democratic accountability </a:t>
            </a:r>
            <a:r>
              <a:rPr lang="en-US" sz="4000" dirty="0"/>
              <a:t>of natural resource managers and professionals in Oregon?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267200"/>
            <a:ext cx="2766579" cy="236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3</a:t>
            </a:fld>
            <a:endParaRPr kumimoji="0" lang="en-US" dirty="0">
              <a:solidFill>
                <a:srgbClr val="FFFFFF"/>
              </a:solidFill>
            </a:endParaRPr>
          </a:p>
        </p:txBody>
      </p:sp>
    </p:spTree>
    <p:extLst>
      <p:ext uri="{BB962C8B-B14F-4D97-AF65-F5344CB8AC3E}">
        <p14:creationId xmlns:p14="http://schemas.microsoft.com/office/powerpoint/2010/main" val="1662442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in Natural Resources Management</a:t>
            </a:r>
            <a:endParaRPr lang="en-US" dirty="0"/>
          </a:p>
        </p:txBody>
      </p:sp>
      <p:sp>
        <p:nvSpPr>
          <p:cNvPr id="3" name="Content Placeholder 2"/>
          <p:cNvSpPr>
            <a:spLocks noGrp="1"/>
          </p:cNvSpPr>
          <p:nvPr>
            <p:ph sz="quarter" idx="1"/>
          </p:nvPr>
        </p:nvSpPr>
        <p:spPr>
          <a:xfrm>
            <a:off x="228600" y="1600200"/>
            <a:ext cx="7010400" cy="5105400"/>
          </a:xfrm>
        </p:spPr>
        <p:txBody>
          <a:bodyPr>
            <a:normAutofit fontScale="92500" lnSpcReduction="20000"/>
          </a:bodyPr>
          <a:lstStyle/>
          <a:p>
            <a:r>
              <a:rPr lang="en-US" sz="3200" dirty="0" smtClean="0"/>
              <a:t>Non-point </a:t>
            </a:r>
            <a:r>
              <a:rPr lang="en-US" sz="3200" dirty="0"/>
              <a:t>s</a:t>
            </a:r>
            <a:r>
              <a:rPr lang="en-US" sz="3200" dirty="0" smtClean="0"/>
              <a:t>ource </a:t>
            </a:r>
            <a:r>
              <a:rPr lang="en-US" sz="3200" dirty="0"/>
              <a:t>p</a:t>
            </a:r>
            <a:r>
              <a:rPr lang="en-US" sz="3200" dirty="0" smtClean="0"/>
              <a:t>ollution</a:t>
            </a:r>
          </a:p>
          <a:p>
            <a:r>
              <a:rPr lang="en-US" sz="3200" dirty="0" smtClean="0"/>
              <a:t>Private property rights protection</a:t>
            </a:r>
          </a:p>
          <a:p>
            <a:r>
              <a:rPr lang="en-US" sz="3200" dirty="0" smtClean="0"/>
              <a:t>Waning political popularity for authority tools</a:t>
            </a:r>
          </a:p>
          <a:p>
            <a:r>
              <a:rPr lang="en-US" sz="3200" dirty="0" smtClean="0"/>
              <a:t>Institutional and regulatory “silos”</a:t>
            </a:r>
          </a:p>
          <a:p>
            <a:pPr lvl="1"/>
            <a:r>
              <a:rPr lang="en-US" sz="2800" dirty="0" smtClean="0"/>
              <a:t>Endangered Species Act Example</a:t>
            </a:r>
          </a:p>
          <a:p>
            <a:pPr lvl="2"/>
            <a:r>
              <a:rPr lang="en-US" sz="2600" dirty="0" smtClean="0"/>
              <a:t>Species specific approach </a:t>
            </a:r>
          </a:p>
          <a:p>
            <a:pPr lvl="2"/>
            <a:r>
              <a:rPr lang="en-US" sz="2600" dirty="0" smtClean="0"/>
              <a:t>US FWS within the Department of Interior oversees protection of terrestrial </a:t>
            </a:r>
            <a:r>
              <a:rPr lang="en-US" sz="2600" dirty="0"/>
              <a:t>species and freshwater </a:t>
            </a:r>
            <a:r>
              <a:rPr lang="en-US" sz="2600" dirty="0" smtClean="0"/>
              <a:t>fish</a:t>
            </a:r>
          </a:p>
          <a:p>
            <a:pPr lvl="2"/>
            <a:r>
              <a:rPr lang="en-US" sz="2600" dirty="0" smtClean="0"/>
              <a:t>NMFS within the Department of Commerce oversees protection of marine species and </a:t>
            </a:r>
            <a:r>
              <a:rPr lang="en-US" sz="2600" dirty="0" err="1" smtClean="0"/>
              <a:t>anadromous</a:t>
            </a:r>
            <a:r>
              <a:rPr lang="en-US" sz="2600" dirty="0" smtClean="0"/>
              <a:t> fish</a:t>
            </a:r>
          </a:p>
          <a:p>
            <a:pPr lvl="1"/>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599" y="1752600"/>
            <a:ext cx="15335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781" y="4467224"/>
            <a:ext cx="2217959"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4</a:t>
            </a:fld>
            <a:endParaRPr kumimoji="0" lang="en-US" dirty="0">
              <a:solidFill>
                <a:srgbClr val="FFFFFF"/>
              </a:solidFill>
            </a:endParaRPr>
          </a:p>
        </p:txBody>
      </p:sp>
      <p:sp>
        <p:nvSpPr>
          <p:cNvPr id="9" name="TextBox 8"/>
          <p:cNvSpPr txBox="1"/>
          <p:nvPr/>
        </p:nvSpPr>
        <p:spPr>
          <a:xfrm>
            <a:off x="6097931" y="6476999"/>
            <a:ext cx="3274669" cy="307777"/>
          </a:xfrm>
          <a:prstGeom prst="rect">
            <a:avLst/>
          </a:prstGeom>
          <a:noFill/>
        </p:spPr>
        <p:txBody>
          <a:bodyPr wrap="square" rtlCol="0">
            <a:spAutoFit/>
          </a:bodyPr>
          <a:lstStyle/>
          <a:p>
            <a:r>
              <a:rPr lang="en-US" sz="1400" dirty="0"/>
              <a:t>Source: </a:t>
            </a:r>
            <a:r>
              <a:rPr lang="en-US" sz="1400" dirty="0" smtClean="0"/>
              <a:t>http</a:t>
            </a:r>
            <a:r>
              <a:rPr lang="en-US" sz="1400" dirty="0"/>
              <a:t>://basiceating.blogspot.com</a:t>
            </a:r>
          </a:p>
        </p:txBody>
      </p:sp>
    </p:spTree>
    <p:extLst>
      <p:ext uri="{BB962C8B-B14F-4D97-AF65-F5344CB8AC3E}">
        <p14:creationId xmlns:p14="http://schemas.microsoft.com/office/powerpoint/2010/main" val="3428463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Challenges in Natural Resources Management</a:t>
            </a:r>
          </a:p>
        </p:txBody>
      </p:sp>
      <p:sp>
        <p:nvSpPr>
          <p:cNvPr id="3" name="Content Placeholder 2"/>
          <p:cNvSpPr>
            <a:spLocks noGrp="1"/>
          </p:cNvSpPr>
          <p:nvPr>
            <p:ph sz="quarter" idx="1"/>
          </p:nvPr>
        </p:nvSpPr>
        <p:spPr/>
        <p:txBody>
          <a:bodyPr/>
          <a:lstStyle/>
          <a:p>
            <a:r>
              <a:rPr lang="en-US" sz="3200" dirty="0" smtClean="0"/>
              <a:t>“The </a:t>
            </a:r>
            <a:r>
              <a:rPr lang="en-US" sz="3200" dirty="0"/>
              <a:t>environmental problems that remain are largely beyond [the earlier regulatory paradigm’s] ability to address efficiently, effectively, equitably, and </a:t>
            </a:r>
            <a:r>
              <a:rPr lang="en-US" sz="3200" dirty="0" smtClean="0"/>
              <a:t>accountably.” </a:t>
            </a:r>
          </a:p>
          <a:p>
            <a:endParaRPr lang="en-US" dirty="0"/>
          </a:p>
          <a:p>
            <a:pPr marL="0" indent="0">
              <a:buNone/>
            </a:pPr>
            <a:r>
              <a:rPr lang="en-US" i="1" dirty="0"/>
              <a:t> </a:t>
            </a:r>
            <a:r>
              <a:rPr lang="en-US" i="1" dirty="0" smtClean="0"/>
              <a:t>   (Durant 2004, </a:t>
            </a:r>
            <a:r>
              <a:rPr lang="en-US" i="1" dirty="0"/>
              <a:t>644</a:t>
            </a:r>
            <a:r>
              <a:rPr lang="en-US" i="1" dirty="0" smtClean="0"/>
              <a:t>)</a:t>
            </a:r>
            <a:endParaRPr lang="en-US" i="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6" y="3962400"/>
            <a:ext cx="3352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67200" y="6248400"/>
            <a:ext cx="4114800" cy="523220"/>
          </a:xfrm>
          <a:prstGeom prst="rect">
            <a:avLst/>
          </a:prstGeom>
          <a:noFill/>
        </p:spPr>
        <p:txBody>
          <a:bodyPr wrap="square" rtlCol="0">
            <a:spAutoFit/>
          </a:bodyPr>
          <a:lstStyle/>
          <a:p>
            <a:r>
              <a:rPr lang="en-US" sz="1400" dirty="0"/>
              <a:t>Source: http://pdsgroup.wordpress.com/tag/top-down/</a:t>
            </a:r>
          </a:p>
        </p:txBody>
      </p:sp>
      <p:sp>
        <p:nvSpPr>
          <p:cNvPr id="5" name="Slide Number Placeholder 4"/>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5</a:t>
            </a:fld>
            <a:endParaRPr kumimoji="0" lang="en-US" dirty="0">
              <a:solidFill>
                <a:srgbClr val="FFFFFF"/>
              </a:solidFill>
            </a:endParaRPr>
          </a:p>
        </p:txBody>
      </p:sp>
    </p:spTree>
    <p:extLst>
      <p:ext uri="{BB962C8B-B14F-4D97-AF65-F5344CB8AC3E}">
        <p14:creationId xmlns:p14="http://schemas.microsoft.com/office/powerpoint/2010/main" val="2358346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Governance	</a:t>
            </a:r>
            <a:endParaRPr lang="en-US" dirty="0"/>
          </a:p>
        </p:txBody>
      </p:sp>
      <p:sp>
        <p:nvSpPr>
          <p:cNvPr id="3" name="Content Placeholder 2"/>
          <p:cNvSpPr>
            <a:spLocks noGrp="1"/>
          </p:cNvSpPr>
          <p:nvPr>
            <p:ph sz="quarter" idx="1"/>
          </p:nvPr>
        </p:nvSpPr>
        <p:spPr>
          <a:xfrm>
            <a:off x="457200" y="1600200"/>
            <a:ext cx="6400800" cy="5257800"/>
          </a:xfrm>
        </p:spPr>
        <p:txBody>
          <a:bodyPr>
            <a:normAutofit fontScale="92500" lnSpcReduction="10000"/>
          </a:bodyPr>
          <a:lstStyle/>
          <a:p>
            <a:r>
              <a:rPr lang="en-US" sz="3200" dirty="0" smtClean="0"/>
              <a:t>Governance networks</a:t>
            </a:r>
          </a:p>
          <a:p>
            <a:pPr lvl="1"/>
            <a:r>
              <a:rPr lang="en-US" sz="3200" dirty="0"/>
              <a:t>Governance vs. government</a:t>
            </a:r>
          </a:p>
          <a:p>
            <a:pPr lvl="1"/>
            <a:r>
              <a:rPr lang="en-US" sz="3200" dirty="0" smtClean="0"/>
              <a:t>Multi-actor structures</a:t>
            </a:r>
          </a:p>
          <a:p>
            <a:pPr lvl="1"/>
            <a:r>
              <a:rPr lang="en-US" sz="3200" dirty="0" smtClean="0"/>
              <a:t>Public, private and civil actors</a:t>
            </a:r>
          </a:p>
          <a:p>
            <a:pPr lvl="1"/>
            <a:r>
              <a:rPr lang="en-US" sz="3200" dirty="0"/>
              <a:t>Reorientation of the State</a:t>
            </a:r>
          </a:p>
          <a:p>
            <a:pPr lvl="1"/>
            <a:r>
              <a:rPr lang="en-US" sz="3200" dirty="0" smtClean="0"/>
              <a:t>Cross-scale linkages</a:t>
            </a:r>
          </a:p>
          <a:p>
            <a:pPr lvl="1"/>
            <a:r>
              <a:rPr lang="en-US" sz="3200" dirty="0" smtClean="0"/>
              <a:t>Exchange of resources</a:t>
            </a:r>
          </a:p>
          <a:p>
            <a:pPr lvl="1"/>
            <a:r>
              <a:rPr lang="en-US" sz="3200" dirty="0" smtClean="0"/>
              <a:t>Policy development and implementation</a:t>
            </a:r>
          </a:p>
          <a:p>
            <a:pPr lvl="1"/>
            <a:r>
              <a:rPr lang="en-US" sz="3200" dirty="0"/>
              <a:t>F</a:t>
            </a:r>
            <a:r>
              <a:rPr lang="en-US" sz="3200" dirty="0" smtClean="0"/>
              <a:t>ull </a:t>
            </a:r>
            <a:r>
              <a:rPr lang="en-US" sz="3200" dirty="0"/>
              <a:t>range of policy tools</a:t>
            </a:r>
          </a:p>
          <a:p>
            <a:pPr lvl="1"/>
            <a:endParaRPr lang="en-US" dirty="0" smtClean="0"/>
          </a:p>
          <a:p>
            <a:endParaRPr lang="en-US" dirty="0" smtClean="0"/>
          </a:p>
          <a:p>
            <a:endParaRPr lang="en-US" dirty="0"/>
          </a:p>
          <a:p>
            <a:endParaRPr lang="en-US" dirty="0" smtClean="0"/>
          </a:p>
          <a:p>
            <a:endParaRPr lang="en-US" dirty="0"/>
          </a:p>
        </p:txBody>
      </p:sp>
      <p:sp>
        <p:nvSpPr>
          <p:cNvPr id="4" name="TextBox 3"/>
          <p:cNvSpPr txBox="1"/>
          <p:nvPr/>
        </p:nvSpPr>
        <p:spPr>
          <a:xfrm>
            <a:off x="6400800" y="3951816"/>
            <a:ext cx="2743200" cy="307777"/>
          </a:xfrm>
          <a:prstGeom prst="rect">
            <a:avLst/>
          </a:prstGeom>
          <a:noFill/>
        </p:spPr>
        <p:txBody>
          <a:bodyPr wrap="square" rtlCol="0">
            <a:spAutoFit/>
          </a:bodyPr>
          <a:lstStyle/>
          <a:p>
            <a:r>
              <a:rPr lang="en-US" sz="1400" dirty="0"/>
              <a:t>Source: http://www.ctsearch.com</a:t>
            </a:r>
          </a:p>
        </p:txBody>
      </p:sp>
      <p:sp>
        <p:nvSpPr>
          <p:cNvPr id="8" name="TextBox 7"/>
          <p:cNvSpPr txBox="1"/>
          <p:nvPr/>
        </p:nvSpPr>
        <p:spPr>
          <a:xfrm>
            <a:off x="6400800" y="6107668"/>
            <a:ext cx="2590800" cy="523220"/>
          </a:xfrm>
          <a:prstGeom prst="rect">
            <a:avLst/>
          </a:prstGeom>
          <a:noFill/>
        </p:spPr>
        <p:txBody>
          <a:bodyPr wrap="square" rtlCol="0">
            <a:spAutoFit/>
          </a:bodyPr>
          <a:lstStyle/>
          <a:p>
            <a:r>
              <a:rPr lang="en-US" sz="1400" dirty="0"/>
              <a:t>Source: https://</a:t>
            </a:r>
            <a:r>
              <a:rPr lang="en-US" sz="1400" dirty="0" smtClean="0"/>
              <a:t>www.usa-serve.com/Services</a:t>
            </a:r>
            <a:endParaRPr lang="en-US" sz="1400"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101" y="1833032"/>
            <a:ext cx="1965658" cy="2110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6</a:t>
            </a:fld>
            <a:endParaRPr kumimoji="0" lang="en-US" dirty="0">
              <a:solidFill>
                <a:srgbClr val="FFFFFF"/>
              </a:solidFill>
            </a:endParaRPr>
          </a:p>
        </p:txBody>
      </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4259593"/>
            <a:ext cx="23114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604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Policy Tools</a:t>
            </a:r>
            <a:endParaRPr lang="en-US" dirty="0"/>
          </a:p>
        </p:txBody>
      </p:sp>
      <p:pic>
        <p:nvPicPr>
          <p:cNvPr id="6" name="Picture 5"/>
          <p:cNvPicPr/>
          <p:nvPr/>
        </p:nvPicPr>
        <p:blipFill rotWithShape="1">
          <a:blip r:embed="rId3">
            <a:extLst>
              <a:ext uri="{28A0092B-C50C-407E-A947-70E740481C1C}">
                <a14:useLocalDpi xmlns:a14="http://schemas.microsoft.com/office/drawing/2010/main" val="0"/>
              </a:ext>
            </a:extLst>
          </a:blip>
          <a:srcRect l="4647" t="5384" r="11218" b="3768"/>
          <a:stretch/>
        </p:blipFill>
        <p:spPr bwMode="auto">
          <a:xfrm>
            <a:off x="838201" y="1500187"/>
            <a:ext cx="7391399" cy="5205413"/>
          </a:xfrm>
          <a:prstGeom prst="rect">
            <a:avLst/>
          </a:prstGeom>
          <a:noFill/>
          <a:ln>
            <a:noFill/>
          </a:ln>
          <a:effectLst/>
          <a:extLst>
            <a:ext uri="{53640926-AAD7-44D8-BBD7-CCE9431645EC}">
              <a14:shadowObscured xmlns:a14="http://schemas.microsoft.com/office/drawing/2010/main"/>
            </a:ext>
          </a:extLst>
        </p:spPr>
      </p:pic>
      <p:sp>
        <p:nvSpPr>
          <p:cNvPr id="4" name="Rectangle 3"/>
          <p:cNvSpPr/>
          <p:nvPr/>
        </p:nvSpPr>
        <p:spPr>
          <a:xfrm>
            <a:off x="7239000" y="1500187"/>
            <a:ext cx="1295400" cy="100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77000" y="1600200"/>
            <a:ext cx="2514600" cy="646331"/>
          </a:xfrm>
          <a:prstGeom prst="rect">
            <a:avLst/>
          </a:prstGeom>
          <a:noFill/>
        </p:spPr>
        <p:txBody>
          <a:bodyPr wrap="square" rtlCol="0">
            <a:spAutoFit/>
          </a:bodyPr>
          <a:lstStyle/>
          <a:p>
            <a:r>
              <a:rPr lang="en-US" dirty="0" smtClean="0"/>
              <a:t>Adapted from Schneider and Ingram (1990)</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7</a:t>
            </a:fld>
            <a:endParaRPr kumimoji="0" lang="en-US" dirty="0">
              <a:solidFill>
                <a:srgbClr val="FFFFFF"/>
              </a:solidFill>
            </a:endParaRPr>
          </a:p>
        </p:txBody>
      </p:sp>
    </p:spTree>
    <p:extLst>
      <p:ext uri="{BB962C8B-B14F-4D97-AF65-F5344CB8AC3E}">
        <p14:creationId xmlns:p14="http://schemas.microsoft.com/office/powerpoint/2010/main" val="1776976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Oregon Senate Bill (SB) 513</a:t>
            </a:r>
          </a:p>
        </p:txBody>
      </p:sp>
      <p:sp>
        <p:nvSpPr>
          <p:cNvPr id="3" name="Content Placeholder 2"/>
          <p:cNvSpPr>
            <a:spLocks noGrp="1"/>
          </p:cNvSpPr>
          <p:nvPr>
            <p:ph sz="quarter" idx="1"/>
          </p:nvPr>
        </p:nvSpPr>
        <p:spPr/>
        <p:txBody>
          <a:bodyPr>
            <a:normAutofit lnSpcReduction="10000"/>
          </a:bodyPr>
          <a:lstStyle/>
          <a:p>
            <a:r>
              <a:rPr lang="en-US" sz="3600" dirty="0"/>
              <a:t>P</a:t>
            </a:r>
            <a:r>
              <a:rPr lang="en-US" sz="3600" dirty="0" smtClean="0"/>
              <a:t>assed </a:t>
            </a:r>
            <a:r>
              <a:rPr lang="en-US" sz="3600" dirty="0"/>
              <a:t>by the 75</a:t>
            </a:r>
            <a:r>
              <a:rPr lang="en-US" sz="3600" baseline="30000" dirty="0"/>
              <a:t>th</a:t>
            </a:r>
            <a:r>
              <a:rPr lang="en-US" sz="3600" dirty="0"/>
              <a:t> Oregon Legislative Assembly in 2009</a:t>
            </a:r>
            <a:endParaRPr lang="en-US" sz="3600" dirty="0" smtClean="0"/>
          </a:p>
          <a:p>
            <a:r>
              <a:rPr lang="en-US" sz="3600" dirty="0" smtClean="0"/>
              <a:t>Emphasizes ecosystem-based approach to natural resource management</a:t>
            </a:r>
          </a:p>
          <a:p>
            <a:pPr lvl="1"/>
            <a:r>
              <a:rPr lang="en-US" sz="3300" dirty="0" smtClean="0"/>
              <a:t>Managing for ecosystem services</a:t>
            </a:r>
          </a:p>
          <a:p>
            <a:r>
              <a:rPr lang="en-US" sz="3600" dirty="0" smtClean="0"/>
              <a:t>Encourages development of ecosystem </a:t>
            </a:r>
            <a:r>
              <a:rPr lang="en-US" sz="3600" dirty="0"/>
              <a:t>service markets </a:t>
            </a:r>
            <a:endParaRPr lang="en-US" sz="3600" dirty="0" smtClean="0"/>
          </a:p>
          <a:p>
            <a:r>
              <a:rPr lang="en-US" sz="3600" dirty="0" smtClean="0"/>
              <a:t>Promotes adaptive management</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8</a:t>
            </a:fld>
            <a:endParaRPr kumimoji="0" lang="en-US" dirty="0">
              <a:solidFill>
                <a:srgbClr val="FFFFFF"/>
              </a:solidFill>
            </a:endParaRPr>
          </a:p>
        </p:txBody>
      </p:sp>
    </p:spTree>
    <p:extLst>
      <p:ext uri="{BB962C8B-B14F-4D97-AF65-F5344CB8AC3E}">
        <p14:creationId xmlns:p14="http://schemas.microsoft.com/office/powerpoint/2010/main" val="3760723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Senate Bill (SB) 513</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4936067"/>
            <a:ext cx="2540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
          </p:nvPr>
        </p:nvSpPr>
        <p:spPr>
          <a:xfrm>
            <a:off x="1320800" y="1600200"/>
            <a:ext cx="7670800" cy="4800600"/>
          </a:xfrm>
        </p:spPr>
        <p:txBody>
          <a:bodyPr>
            <a:normAutofit lnSpcReduction="10000"/>
          </a:bodyPr>
          <a:lstStyle/>
          <a:p>
            <a:r>
              <a:rPr lang="en-US" sz="3200" dirty="0"/>
              <a:t>Natural resources management and economic development “efforts are generally fragmented, uncoordinated and often work at cross-purposes.”</a:t>
            </a:r>
          </a:p>
          <a:p>
            <a:r>
              <a:rPr lang="en-US" sz="3200" dirty="0"/>
              <a:t>“New or improved regulatory schemes and increased public awareness will make additional natural resources available to protect and enhance ecosystem services</a:t>
            </a:r>
            <a:r>
              <a:rPr lang="en-US" sz="3200" dirty="0" smtClean="0"/>
              <a:t>.”</a:t>
            </a:r>
          </a:p>
          <a:p>
            <a:endParaRPr lang="en-US" sz="3200" dirty="0"/>
          </a:p>
          <a:p>
            <a:pPr marL="2423160" lvl="7" indent="0">
              <a:buNone/>
            </a:pPr>
            <a:r>
              <a:rPr lang="en-US" sz="2900" i="1" dirty="0" smtClean="0"/>
              <a:t>(SB 513 2009, 1)</a:t>
            </a:r>
            <a:endParaRPr lang="en-US" sz="2900" i="1" dirty="0"/>
          </a:p>
        </p:txBody>
      </p:sp>
      <p:sp>
        <p:nvSpPr>
          <p:cNvPr id="6" name="Content Placeholder 2"/>
          <p:cNvSpPr txBox="1">
            <a:spLocks/>
          </p:cNvSpPr>
          <p:nvPr/>
        </p:nvSpPr>
        <p:spPr>
          <a:xfrm>
            <a:off x="381000" y="1600200"/>
            <a:ext cx="8763000"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en-US" sz="3200" dirty="0"/>
          </a:p>
        </p:txBody>
      </p:sp>
      <p:sp>
        <p:nvSpPr>
          <p:cNvPr id="5" name="Slide Number Placeholder 4"/>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9</a:t>
            </a:fld>
            <a:endParaRPr kumimoji="0" lang="en-US" dirty="0">
              <a:solidFill>
                <a:srgbClr val="FFFFFF"/>
              </a:solidFill>
            </a:endParaRPr>
          </a:p>
        </p:txBody>
      </p:sp>
    </p:spTree>
    <p:extLst>
      <p:ext uri="{BB962C8B-B14F-4D97-AF65-F5344CB8AC3E}">
        <p14:creationId xmlns:p14="http://schemas.microsoft.com/office/powerpoint/2010/main" val="24862564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803</TotalTime>
  <Words>2326</Words>
  <Application>Microsoft Office PowerPoint</Application>
  <PresentationFormat>On-screen Show (4:3)</PresentationFormat>
  <Paragraphs>203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Median</vt:lpstr>
      <vt:lpstr>Managing for Ecosystem Services Through Governance Networks: An Analysis of Oregon Senate Bill 513</vt:lpstr>
      <vt:lpstr>Overview</vt:lpstr>
      <vt:lpstr>Research Question</vt:lpstr>
      <vt:lpstr>Challenges in Natural Resources Management</vt:lpstr>
      <vt:lpstr>Challenges in Natural Resources Management</vt:lpstr>
      <vt:lpstr>Network Governance </vt:lpstr>
      <vt:lpstr>Potential Policy Tools</vt:lpstr>
      <vt:lpstr>Oregon Senate Bill (SB) 513</vt:lpstr>
      <vt:lpstr>Oregon Senate Bill (SB) 513</vt:lpstr>
      <vt:lpstr>Oregon Senate Bill (SB) 513</vt:lpstr>
      <vt:lpstr>Democratic Accountability</vt:lpstr>
      <vt:lpstr>Political Responsiveness</vt:lpstr>
      <vt:lpstr>Administrative Performance</vt:lpstr>
      <vt:lpstr>Normative Considerations</vt:lpstr>
      <vt:lpstr>Implications for Water Management</vt:lpstr>
      <vt:lpstr>Path Forward</vt:lpstr>
      <vt:lpstr>References</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for Ecosystem Services Through Governance Networks: An Analysis of Oregon Senate Bill 513</dc:title>
  <dc:creator>Harmony</dc:creator>
  <cp:lastModifiedBy>Harmony</cp:lastModifiedBy>
  <cp:revision>29</cp:revision>
  <cp:lastPrinted>2011-05-25T15:02:44Z</cp:lastPrinted>
  <dcterms:created xsi:type="dcterms:W3CDTF">2011-05-24T18:45:23Z</dcterms:created>
  <dcterms:modified xsi:type="dcterms:W3CDTF">2011-05-25T16:46:21Z</dcterms:modified>
</cp:coreProperties>
</file>