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Default Extension="pdf" ContentType="application/pdf"/>
  <Default Extension="gif" ContentType="image/gif"/>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p:restoredLeft sz="15620"/>
    <p:restoredTop sz="94660"/>
  </p:normalViewPr>
  <p:slideViewPr>
    <p:cSldViewPr snapToGrid="0" snapToObjects="1">
      <p:cViewPr>
        <p:scale>
          <a:sx n="150" d="100"/>
          <a:sy n="150" d="100"/>
        </p:scale>
        <p:origin x="152" y="26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580814-C4B9-694F-9F57-F1FB8CDECDAE}" type="datetimeFigureOut">
              <a:rPr lang="en-US" smtClean="0"/>
              <a:pPr/>
              <a:t>5/25/12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176FE-23C4-7841-83A8-15AD9CBDF4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8176FE-23C4-7841-83A8-15AD9CBDF49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FC4ACE-F4AC-2E4B-A8B1-A5608CA573B7}" type="datetimeFigureOut">
              <a:rPr lang="en-US" smtClean="0"/>
              <a:pPr/>
              <a:t>5/25/12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C4ACE-F4AC-2E4B-A8B1-A5608CA573B7}" type="datetimeFigureOut">
              <a:rPr lang="en-US" smtClean="0"/>
              <a:pPr/>
              <a:t>5/25/12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C4ACE-F4AC-2E4B-A8B1-A5608CA573B7}" type="datetimeFigureOut">
              <a:rPr lang="en-US" smtClean="0"/>
              <a:pPr/>
              <a:t>5/25/12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C4ACE-F4AC-2E4B-A8B1-A5608CA573B7}" type="datetimeFigureOut">
              <a:rPr lang="en-US" smtClean="0"/>
              <a:pPr/>
              <a:t>5/25/12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C4ACE-F4AC-2E4B-A8B1-A5608CA573B7}" type="datetimeFigureOut">
              <a:rPr lang="en-US" smtClean="0"/>
              <a:pPr/>
              <a:t>5/25/12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FC4ACE-F4AC-2E4B-A8B1-A5608CA573B7}" type="datetimeFigureOut">
              <a:rPr lang="en-US" smtClean="0"/>
              <a:pPr/>
              <a:t>5/25/12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FC4ACE-F4AC-2E4B-A8B1-A5608CA573B7}" type="datetimeFigureOut">
              <a:rPr lang="en-US" smtClean="0"/>
              <a:pPr/>
              <a:t>5/25/12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FC4ACE-F4AC-2E4B-A8B1-A5608CA573B7}" type="datetimeFigureOut">
              <a:rPr lang="en-US" smtClean="0"/>
              <a:pPr/>
              <a:t>5/25/12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C4ACE-F4AC-2E4B-A8B1-A5608CA573B7}" type="datetimeFigureOut">
              <a:rPr lang="en-US" smtClean="0"/>
              <a:pPr/>
              <a:t>5/25/12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C4ACE-F4AC-2E4B-A8B1-A5608CA573B7}" type="datetimeFigureOut">
              <a:rPr lang="en-US" smtClean="0"/>
              <a:pPr/>
              <a:t>5/25/12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C4ACE-F4AC-2E4B-A8B1-A5608CA573B7}" type="datetimeFigureOut">
              <a:rPr lang="en-US" smtClean="0"/>
              <a:pPr/>
              <a:t>5/25/12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46554-D5FA-764D-8069-BA323D8791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C4ACE-F4AC-2E4B-A8B1-A5608CA573B7}" type="datetimeFigureOut">
              <a:rPr lang="en-US" smtClean="0"/>
              <a:pPr/>
              <a:t>5/25/12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46554-D5FA-764D-8069-BA323D8791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df"/><Relationship Id="rId5" Type="http://schemas.openxmlformats.org/officeDocument/2006/relationships/image" Target="../media/image3.png"/><Relationship Id="rId6" Type="http://schemas.openxmlformats.org/officeDocument/2006/relationships/image" Target="../media/image3.jpeg"/><Relationship Id="rId7" Type="http://schemas.openxmlformats.org/officeDocument/2006/relationships/image" Target="../media/image4.gif"/><Relationship Id="rId8"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18" name="Picture 17" descr="iStock_000011120507XSmall.jpg"/>
          <p:cNvPicPr>
            <a:picLocks noChangeAspect="1"/>
          </p:cNvPicPr>
          <p:nvPr/>
        </p:nvPicPr>
        <p:blipFill>
          <a:blip r:embed="rId3">
            <a:grayscl/>
          </a:blip>
          <a:srcRect/>
          <a:stretch>
            <a:fillRect/>
          </a:stretch>
        </p:blipFill>
        <p:spPr>
          <a:xfrm>
            <a:off x="4737808" y="5574125"/>
            <a:ext cx="1704494" cy="1170060"/>
          </a:xfrm>
          <a:prstGeom prst="rect">
            <a:avLst/>
          </a:prstGeom>
        </p:spPr>
      </p:pic>
      <p:sp>
        <p:nvSpPr>
          <p:cNvPr id="10" name="TextBox 9"/>
          <p:cNvSpPr txBox="1"/>
          <p:nvPr/>
        </p:nvSpPr>
        <p:spPr>
          <a:xfrm>
            <a:off x="7125992" y="5574635"/>
            <a:ext cx="1872613" cy="1169551"/>
          </a:xfrm>
          <a:prstGeom prst="rect">
            <a:avLst/>
          </a:prstGeom>
          <a:solidFill>
            <a:schemeClr val="bg1"/>
          </a:solidFill>
          <a:ln>
            <a:solidFill>
              <a:schemeClr val="tx1"/>
            </a:solidFill>
          </a:ln>
          <a:effectLst>
            <a:outerShdw blurRad="40005" dist="19939" dir="5400000" algn="tl"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en-US" sz="700" dirty="0" smtClean="0">
                <a:solidFill>
                  <a:schemeClr val="tx1"/>
                </a:solidFill>
                <a:latin typeface="Times New Roman"/>
              </a:rPr>
              <a:t>For further information, </a:t>
            </a:r>
          </a:p>
          <a:p>
            <a:pPr algn="r"/>
            <a:r>
              <a:rPr lang="en-US" sz="700" dirty="0" smtClean="0">
                <a:solidFill>
                  <a:schemeClr val="tx1"/>
                </a:solidFill>
                <a:latin typeface="Times New Roman"/>
              </a:rPr>
              <a:t>please contact:</a:t>
            </a:r>
          </a:p>
          <a:p>
            <a:pPr algn="r"/>
            <a:r>
              <a:rPr lang="en-US" sz="700" dirty="0" smtClean="0">
                <a:solidFill>
                  <a:schemeClr val="tx1"/>
                </a:solidFill>
                <a:latin typeface="Times New Roman"/>
              </a:rPr>
              <a:t>Alyssa Hersh</a:t>
            </a:r>
          </a:p>
          <a:p>
            <a:pPr algn="r"/>
            <a:r>
              <a:rPr lang="en-US" sz="700" dirty="0" smtClean="0">
                <a:solidFill>
                  <a:schemeClr val="tx1"/>
                </a:solidFill>
                <a:latin typeface="Times New Roman"/>
              </a:rPr>
              <a:t>College of Public Health</a:t>
            </a:r>
          </a:p>
          <a:p>
            <a:pPr algn="r"/>
            <a:r>
              <a:rPr lang="en-US" sz="700" dirty="0" smtClean="0">
                <a:solidFill>
                  <a:schemeClr val="tx1"/>
                </a:solidFill>
                <a:latin typeface="Times New Roman"/>
              </a:rPr>
              <a:t>And Human Sciences</a:t>
            </a:r>
          </a:p>
          <a:p>
            <a:pPr algn="r"/>
            <a:r>
              <a:rPr lang="en-US" sz="700" dirty="0" err="1" smtClean="0">
                <a:solidFill>
                  <a:schemeClr val="tx1"/>
                </a:solidFill>
                <a:latin typeface="Times New Roman"/>
              </a:rPr>
              <a:t>Hallie</a:t>
            </a:r>
            <a:r>
              <a:rPr lang="en-US" sz="700" dirty="0" smtClean="0">
                <a:solidFill>
                  <a:schemeClr val="tx1"/>
                </a:solidFill>
                <a:latin typeface="Times New Roman"/>
              </a:rPr>
              <a:t> E. Ford Center</a:t>
            </a:r>
          </a:p>
          <a:p>
            <a:pPr algn="r"/>
            <a:r>
              <a:rPr lang="en-US" sz="700" dirty="0" err="1" smtClean="0">
                <a:solidFill>
                  <a:schemeClr val="tx1"/>
                </a:solidFill>
                <a:latin typeface="Times New Roman"/>
              </a:rPr>
              <a:t>hersha@onid.orst.edu</a:t>
            </a:r>
            <a:endParaRPr lang="en-US" sz="700" dirty="0" smtClean="0">
              <a:solidFill>
                <a:schemeClr val="tx1"/>
              </a:solidFill>
              <a:latin typeface="Times New Roman"/>
            </a:endParaRPr>
          </a:p>
          <a:p>
            <a:pPr algn="r"/>
            <a:endParaRPr lang="en-US" sz="700" dirty="0" smtClean="0">
              <a:solidFill>
                <a:schemeClr val="tx1"/>
              </a:solidFill>
              <a:latin typeface="Times New Roman"/>
              <a:cs typeface="Times New Roman"/>
            </a:endParaRPr>
          </a:p>
          <a:p>
            <a:pPr algn="r"/>
            <a:endParaRPr lang="en-US" sz="700" dirty="0" smtClean="0">
              <a:solidFill>
                <a:schemeClr val="tx1"/>
              </a:solidFill>
              <a:latin typeface="Times New Roman"/>
              <a:cs typeface="Times New Roman"/>
            </a:endParaRPr>
          </a:p>
          <a:p>
            <a:pPr algn="r"/>
            <a:endParaRPr lang="en-US" sz="700" dirty="0" smtClean="0">
              <a:solidFill>
                <a:schemeClr val="tx1"/>
              </a:solidFill>
              <a:latin typeface="Times New Roman"/>
              <a:cs typeface="Times New Roman"/>
            </a:endParaRPr>
          </a:p>
        </p:txBody>
      </p:sp>
      <p:sp>
        <p:nvSpPr>
          <p:cNvPr id="16" name="Rectangle 15"/>
          <p:cNvSpPr/>
          <p:nvPr/>
        </p:nvSpPr>
        <p:spPr>
          <a:xfrm>
            <a:off x="0" y="0"/>
            <a:ext cx="9144000" cy="10033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99582" y="0"/>
            <a:ext cx="8334133" cy="892552"/>
          </a:xfrm>
          <a:prstGeom prst="rect">
            <a:avLst/>
          </a:prstGeom>
          <a:noFill/>
          <a:ln>
            <a:noFill/>
          </a:ln>
          <a:effectLst>
            <a:outerShdw blurRad="40005" dist="19939" dir="5400000" algn="tl"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000" dirty="0" smtClean="0">
                <a:solidFill>
                  <a:schemeClr val="bg1"/>
                </a:solidFill>
                <a:latin typeface="Times New Roman"/>
                <a:cs typeface="Times New Roman"/>
              </a:rPr>
              <a:t>The role of champions in the adoption and implementation of Project RESPECT, an evidence-based behavioral HIV/STI intervention</a:t>
            </a:r>
          </a:p>
          <a:p>
            <a:pPr algn="ctr"/>
            <a:r>
              <a:rPr lang="en-US" sz="1200" dirty="0" smtClean="0">
                <a:solidFill>
                  <a:schemeClr val="bg1"/>
                </a:solidFill>
                <a:latin typeface="Times New Roman"/>
                <a:cs typeface="Times New Roman"/>
              </a:rPr>
              <a:t>Alyssa R. Hersh, M.M. Dolcini, PhD, Joseph Catania, PhD</a:t>
            </a:r>
            <a:endParaRPr lang="en-US" sz="1200" dirty="0">
              <a:solidFill>
                <a:schemeClr val="bg1"/>
              </a:solidFill>
              <a:latin typeface="Times New Roman"/>
              <a:cs typeface="Times New Roman"/>
            </a:endParaRPr>
          </a:p>
        </p:txBody>
      </p:sp>
      <p:sp>
        <p:nvSpPr>
          <p:cNvPr id="8" name="TextBox 7"/>
          <p:cNvSpPr txBox="1"/>
          <p:nvPr/>
        </p:nvSpPr>
        <p:spPr>
          <a:xfrm>
            <a:off x="194741" y="1184320"/>
            <a:ext cx="2611959" cy="3308599"/>
          </a:xfrm>
          <a:prstGeom prst="rect">
            <a:avLst/>
          </a:prstGeom>
          <a:solidFill>
            <a:schemeClr val="bg1"/>
          </a:solidFill>
          <a:ln>
            <a:solidFill>
              <a:schemeClr val="tx1"/>
            </a:solidFill>
          </a:ln>
          <a:effectLst>
            <a:outerShdw blurRad="40005" dist="19939" dir="5400000" algn="tl"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100" b="1" dirty="0" smtClean="0">
                <a:solidFill>
                  <a:schemeClr val="tx1"/>
                </a:solidFill>
                <a:latin typeface="Times New Roman"/>
                <a:cs typeface="Times New Roman"/>
              </a:rPr>
              <a:t>BACKGROUND</a:t>
            </a:r>
          </a:p>
          <a:p>
            <a:pPr algn="ctr"/>
            <a:endParaRPr lang="en-US" sz="900" b="1" dirty="0" smtClean="0">
              <a:solidFill>
                <a:schemeClr val="tx1"/>
              </a:solidFill>
              <a:latin typeface="Times New Roman"/>
              <a:cs typeface="Times New Roman"/>
            </a:endParaRPr>
          </a:p>
          <a:p>
            <a:pPr lvl="0">
              <a:buFont typeface="Arial"/>
              <a:buChar char="•"/>
            </a:pPr>
            <a:r>
              <a:rPr lang="en-US" sz="900" dirty="0" smtClean="0">
                <a:solidFill>
                  <a:schemeClr val="tx1"/>
                </a:solidFill>
                <a:latin typeface="Times New Roman"/>
                <a:cs typeface="Times New Roman"/>
              </a:rPr>
              <a:t>Project RESPECT is an evidence-based behavioral HIV/STI intervention that is being disseminated by the CDC. It includes brief counseling and testing. </a:t>
            </a:r>
          </a:p>
          <a:p>
            <a:pPr lvl="0">
              <a:buFont typeface="Arial"/>
              <a:buChar char="•"/>
            </a:pPr>
            <a:endParaRPr lang="en-US" sz="900" dirty="0" smtClean="0">
              <a:solidFill>
                <a:schemeClr val="tx1"/>
              </a:solidFill>
              <a:latin typeface="Times New Roman"/>
              <a:cs typeface="Times New Roman"/>
            </a:endParaRPr>
          </a:p>
          <a:p>
            <a:pPr lvl="0">
              <a:buFont typeface="Arial"/>
              <a:buChar char="•"/>
            </a:pPr>
            <a:r>
              <a:rPr lang="en-US" sz="900" dirty="0" smtClean="0">
                <a:solidFill>
                  <a:schemeClr val="tx1"/>
                </a:solidFill>
                <a:latin typeface="Times New Roman"/>
                <a:cs typeface="Times New Roman"/>
              </a:rPr>
              <a:t>Translational research investigates the implementation and dissemination of interventions, like RESPECT, into real-world settings.</a:t>
            </a:r>
          </a:p>
          <a:p>
            <a:pPr lvl="0">
              <a:buFont typeface="Arial"/>
              <a:buChar char="•"/>
            </a:pPr>
            <a:endParaRPr lang="en-US" sz="900" dirty="0" smtClean="0">
              <a:solidFill>
                <a:schemeClr val="tx1"/>
              </a:solidFill>
              <a:latin typeface="Times New Roman"/>
              <a:cs typeface="Times New Roman"/>
            </a:endParaRPr>
          </a:p>
          <a:p>
            <a:pPr>
              <a:buFont typeface="Arial"/>
              <a:buChar char="•"/>
            </a:pPr>
            <a:r>
              <a:rPr lang="en-US" sz="900" dirty="0" smtClean="0">
                <a:solidFill>
                  <a:schemeClr val="tx1"/>
                </a:solidFill>
                <a:latin typeface="Times New Roman"/>
                <a:cs typeface="Times New Roman"/>
              </a:rPr>
              <a:t>When programs are translated, agencies may benefit from having a champion to help with integration into the agency.</a:t>
            </a:r>
          </a:p>
          <a:p>
            <a:pPr lvl="0">
              <a:buFont typeface="Arial"/>
              <a:buChar char="•"/>
            </a:pPr>
            <a:endParaRPr lang="en-US" sz="900" dirty="0" smtClean="0">
              <a:solidFill>
                <a:schemeClr val="tx1"/>
              </a:solidFill>
              <a:latin typeface="Times New Roman"/>
              <a:cs typeface="Times New Roman"/>
            </a:endParaRPr>
          </a:p>
          <a:p>
            <a:pPr lvl="0">
              <a:buFont typeface="Arial"/>
              <a:buChar char="•"/>
            </a:pPr>
            <a:r>
              <a:rPr lang="en-US" sz="900" dirty="0" smtClean="0">
                <a:solidFill>
                  <a:schemeClr val="tx1"/>
                </a:solidFill>
                <a:latin typeface="Times New Roman"/>
                <a:cs typeface="Times New Roman"/>
              </a:rPr>
              <a:t>A champion is a person who motivates other members of the agency when an innovation is introduced, and can also play a crucial role in the adoption of the intervention and problem-solving.</a:t>
            </a:r>
          </a:p>
          <a:p>
            <a:pPr lvl="0"/>
            <a:endParaRPr lang="en-US" sz="900" dirty="0" smtClean="0">
              <a:solidFill>
                <a:schemeClr val="tx1"/>
              </a:solidFill>
              <a:latin typeface="Times New Roman"/>
              <a:cs typeface="Times New Roman"/>
            </a:endParaRPr>
          </a:p>
          <a:p>
            <a:pPr>
              <a:buFont typeface="Arial"/>
              <a:buChar char="•"/>
            </a:pPr>
            <a:r>
              <a:rPr lang="en-US" sz="900" dirty="0" smtClean="0">
                <a:solidFill>
                  <a:schemeClr val="tx1"/>
                </a:solidFill>
                <a:latin typeface="Times New Roman"/>
                <a:cs typeface="Times New Roman"/>
              </a:rPr>
              <a:t>The goal of this research is to determine if agencies have champions and to examine the role of champions in the adoption and implementation of Project RESPECT.</a:t>
            </a:r>
          </a:p>
        </p:txBody>
      </p:sp>
      <p:sp>
        <p:nvSpPr>
          <p:cNvPr id="9" name="TextBox 8"/>
          <p:cNvSpPr txBox="1"/>
          <p:nvPr/>
        </p:nvSpPr>
        <p:spPr>
          <a:xfrm>
            <a:off x="2971800" y="1184320"/>
            <a:ext cx="6026805" cy="2893100"/>
          </a:xfrm>
          <a:prstGeom prst="rect">
            <a:avLst/>
          </a:prstGeom>
          <a:solidFill>
            <a:schemeClr val="bg1"/>
          </a:solidFill>
          <a:ln>
            <a:solidFill>
              <a:schemeClr val="tx1"/>
            </a:solidFill>
          </a:ln>
          <a:effectLst>
            <a:outerShdw blurRad="40005" dist="19939" dir="5400000" algn="tl"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100" b="1" dirty="0" smtClean="0">
                <a:solidFill>
                  <a:schemeClr val="tx1"/>
                </a:solidFill>
                <a:latin typeface="Times New Roman"/>
                <a:cs typeface="Times New Roman"/>
              </a:rPr>
              <a:t>PRELIMINARY FINDINGS</a:t>
            </a:r>
          </a:p>
          <a:p>
            <a:r>
              <a:rPr lang="en-US" sz="900" b="1" dirty="0" smtClean="0">
                <a:solidFill>
                  <a:schemeClr val="tx1"/>
                </a:solidFill>
                <a:latin typeface="Times New Roman"/>
                <a:cs typeface="Times New Roman"/>
              </a:rPr>
              <a:t>CHAMPIONS</a:t>
            </a:r>
          </a:p>
          <a:p>
            <a:pPr>
              <a:buFont typeface="Arial"/>
              <a:buChar char="•"/>
            </a:pPr>
            <a:r>
              <a:rPr lang="en-US" sz="900" dirty="0" smtClean="0">
                <a:solidFill>
                  <a:schemeClr val="tx1"/>
                </a:solidFill>
                <a:latin typeface="Times New Roman"/>
                <a:cs typeface="Times New Roman"/>
              </a:rPr>
              <a:t>Two thirds of</a:t>
            </a:r>
            <a:r>
              <a:rPr lang="en-US" sz="900" dirty="0" smtClean="0">
                <a:solidFill>
                  <a:schemeClr val="tx1"/>
                </a:solidFill>
                <a:latin typeface="Times New Roman"/>
                <a:cs typeface="Times New Roman"/>
              </a:rPr>
              <a:t> </a:t>
            </a:r>
            <a:r>
              <a:rPr lang="en-US" sz="900" dirty="0" smtClean="0">
                <a:solidFill>
                  <a:schemeClr val="tx1"/>
                </a:solidFill>
                <a:latin typeface="Times New Roman"/>
                <a:cs typeface="Times New Roman"/>
              </a:rPr>
              <a:t>respondents</a:t>
            </a:r>
            <a:r>
              <a:rPr lang="en-US" sz="900" dirty="0" smtClean="0">
                <a:solidFill>
                  <a:schemeClr val="tx1"/>
                </a:solidFill>
                <a:latin typeface="Times New Roman"/>
                <a:cs typeface="Times New Roman"/>
              </a:rPr>
              <a:t> identified champions in their agencies.</a:t>
            </a: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r>
              <a:rPr lang="en-US" sz="900" b="1" dirty="0" smtClean="0">
                <a:solidFill>
                  <a:schemeClr val="tx1"/>
                </a:solidFill>
                <a:latin typeface="Times New Roman"/>
                <a:cs typeface="Times New Roman"/>
              </a:rPr>
              <a:t>PROGRAM ADOPTION</a:t>
            </a:r>
          </a:p>
          <a:p>
            <a:pPr>
              <a:buFont typeface="Arial"/>
              <a:buChar char="•"/>
            </a:pPr>
            <a:r>
              <a:rPr lang="en-US" sz="900" dirty="0" smtClean="0">
                <a:solidFill>
                  <a:schemeClr val="tx1"/>
                </a:solidFill>
                <a:latin typeface="Times New Roman"/>
                <a:cs typeface="Times New Roman"/>
              </a:rPr>
              <a:t>Most respondents</a:t>
            </a:r>
            <a:r>
              <a:rPr lang="en-US" sz="900" dirty="0" smtClean="0">
                <a:solidFill>
                  <a:schemeClr val="tx1"/>
                </a:solidFill>
                <a:latin typeface="Times New Roman"/>
                <a:cs typeface="Times New Roman"/>
              </a:rPr>
              <a:t> (7/10) who </a:t>
            </a:r>
            <a:r>
              <a:rPr lang="en-US" sz="900" dirty="0" smtClean="0">
                <a:solidFill>
                  <a:schemeClr val="tx1"/>
                </a:solidFill>
                <a:latin typeface="Times New Roman"/>
                <a:cs typeface="Times New Roman"/>
              </a:rPr>
              <a:t>identified themselves as the champion of their </a:t>
            </a:r>
            <a:r>
              <a:rPr lang="en-US" sz="900" dirty="0" smtClean="0">
                <a:solidFill>
                  <a:schemeClr val="tx1"/>
                </a:solidFill>
                <a:latin typeface="Times New Roman"/>
                <a:cs typeface="Times New Roman"/>
              </a:rPr>
              <a:t>agencies </a:t>
            </a:r>
            <a:r>
              <a:rPr lang="en-US" sz="900" dirty="0" smtClean="0">
                <a:solidFill>
                  <a:schemeClr val="tx1"/>
                </a:solidFill>
                <a:latin typeface="Times New Roman"/>
                <a:cs typeface="Times New Roman"/>
              </a:rPr>
              <a:t>also were integral in the decision to adopt RESPECT for their agencies</a:t>
            </a:r>
            <a:r>
              <a:rPr lang="en-US" sz="900" dirty="0" smtClean="0">
                <a:solidFill>
                  <a:schemeClr val="tx1"/>
                </a:solidFill>
                <a:latin typeface="Times New Roman"/>
                <a:cs typeface="Times New Roman"/>
              </a:rPr>
              <a:t>.</a:t>
            </a: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pPr>
              <a:buFont typeface="Arial"/>
              <a:buChar char="•"/>
            </a:pPr>
            <a:endParaRPr lang="en-US" sz="900" dirty="0" smtClean="0">
              <a:solidFill>
                <a:schemeClr val="tx1"/>
              </a:solidFill>
              <a:latin typeface="Times New Roman"/>
              <a:cs typeface="Times New Roman"/>
            </a:endParaRPr>
          </a:p>
          <a:p>
            <a:pPr>
              <a:buFont typeface="Arial"/>
              <a:buChar char="•"/>
            </a:pPr>
            <a:r>
              <a:rPr lang="en-US" sz="900" dirty="0" smtClean="0">
                <a:solidFill>
                  <a:schemeClr val="tx1"/>
                </a:solidFill>
                <a:latin typeface="Times New Roman"/>
                <a:cs typeface="Times New Roman"/>
              </a:rPr>
              <a:t>Agencies with mandated and voluntary program adoption were found to be equally likely to have a champion. 7/12 mandated and 12/18 voluntary adoption agencies identified champions.</a:t>
            </a:r>
          </a:p>
        </p:txBody>
      </p:sp>
      <p:sp>
        <p:nvSpPr>
          <p:cNvPr id="11" name="TextBox 10"/>
          <p:cNvSpPr txBox="1">
            <a:spLocks/>
          </p:cNvSpPr>
          <p:nvPr/>
        </p:nvSpPr>
        <p:spPr>
          <a:xfrm>
            <a:off x="194741" y="4651306"/>
            <a:ext cx="2611959" cy="2092880"/>
          </a:xfrm>
          <a:prstGeom prst="rect">
            <a:avLst/>
          </a:prstGeom>
          <a:solidFill>
            <a:schemeClr val="bg1"/>
          </a:solidFill>
          <a:ln>
            <a:solidFill>
              <a:schemeClr val="tx1"/>
            </a:solidFill>
          </a:ln>
          <a:effectLst>
            <a:outerShdw blurRad="40005" dist="19939" dir="5400000" algn="tl"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rtlCol="0" anchor="t">
            <a:spAutoFit/>
          </a:bodyPr>
          <a:lstStyle/>
          <a:p>
            <a:pPr algn="ctr"/>
            <a:r>
              <a:rPr lang="en-US" sz="1100" b="1" dirty="0" smtClean="0">
                <a:solidFill>
                  <a:schemeClr val="tx1"/>
                </a:solidFill>
                <a:latin typeface="Times New Roman"/>
                <a:cs typeface="Times New Roman"/>
              </a:rPr>
              <a:t>METHOD OF ANALYSIS</a:t>
            </a:r>
            <a:endParaRPr lang="en-US" sz="850" b="1" dirty="0" smtClean="0">
              <a:solidFill>
                <a:schemeClr val="tx1"/>
              </a:solidFill>
              <a:latin typeface="Times New Roman"/>
              <a:cs typeface="Times New Roman"/>
            </a:endParaRPr>
          </a:p>
          <a:p>
            <a:pPr algn="ctr"/>
            <a:endParaRPr lang="en-US" sz="850" b="1" dirty="0" smtClean="0">
              <a:solidFill>
                <a:schemeClr val="tx1"/>
              </a:solidFill>
              <a:latin typeface="Times New Roman"/>
              <a:cs typeface="Times New Roman"/>
            </a:endParaRPr>
          </a:p>
          <a:p>
            <a:pPr lvl="0">
              <a:buFont typeface="Arial"/>
              <a:buChar char="•"/>
            </a:pPr>
            <a:r>
              <a:rPr lang="en-US" sz="850" dirty="0" smtClean="0">
                <a:solidFill>
                  <a:schemeClr val="tx1"/>
                </a:solidFill>
                <a:latin typeface="Times New Roman"/>
                <a:cs typeface="Times New Roman"/>
              </a:rPr>
              <a:t>Using a purposive sample, data were collected from thirty agencies implementing RESPECT. The agencies were selected to provide variation in geographic location (urban or rural) and agency type (Department of Public Health or Community-Based Organization).</a:t>
            </a:r>
          </a:p>
          <a:p>
            <a:pPr lvl="0">
              <a:buFont typeface="Arial"/>
              <a:buChar char="•"/>
            </a:pPr>
            <a:endParaRPr lang="en-US" sz="850" dirty="0" smtClean="0">
              <a:solidFill>
                <a:schemeClr val="tx1"/>
              </a:solidFill>
              <a:latin typeface="Times New Roman"/>
              <a:cs typeface="Times New Roman"/>
            </a:endParaRPr>
          </a:p>
          <a:p>
            <a:pPr>
              <a:buFont typeface="Arial"/>
              <a:buChar char="•"/>
            </a:pPr>
            <a:r>
              <a:rPr lang="en-US" sz="850" dirty="0" smtClean="0">
                <a:solidFill>
                  <a:schemeClr val="tx1"/>
                </a:solidFill>
                <a:latin typeface="Times New Roman"/>
                <a:cs typeface="Times New Roman"/>
              </a:rPr>
              <a:t>Interviews with agency leaders (e.g. Executive Directors and Program Managers) provided data for the current analyses.</a:t>
            </a:r>
          </a:p>
          <a:p>
            <a:pPr>
              <a:buFont typeface="Arial"/>
              <a:buChar char="•"/>
            </a:pPr>
            <a:endParaRPr lang="en-US" sz="850" dirty="0" smtClean="0">
              <a:solidFill>
                <a:schemeClr val="tx1"/>
              </a:solidFill>
              <a:latin typeface="Times New Roman"/>
              <a:cs typeface="Times New Roman"/>
            </a:endParaRPr>
          </a:p>
          <a:p>
            <a:pPr>
              <a:buFont typeface="Arial"/>
              <a:buChar char="•"/>
            </a:pPr>
            <a:r>
              <a:rPr lang="en-US" sz="850" dirty="0" smtClean="0">
                <a:solidFill>
                  <a:schemeClr val="tx1"/>
                </a:solidFill>
                <a:latin typeface="Times New Roman"/>
                <a:cs typeface="Times New Roman"/>
              </a:rPr>
              <a:t>A set of questions was extracted that pertained to the presence of a champion and voluntary versus mandated adoption of the intervention.</a:t>
            </a:r>
          </a:p>
        </p:txBody>
      </p:sp>
      <p:pic>
        <p:nvPicPr>
          <p:cNvPr id="14" name="Picture 13" descr="Vertical-black.eps"/>
          <p:cNvPicPr>
            <a:picLocks noChangeAspect="1"/>
          </p:cNvPicPr>
          <p:nvPr/>
        </p:nvPicPr>
        <mc:AlternateContent xmlns:ma="http://schemas.microsoft.com/office/mac/drawingml/2008/main">
          <mc:Choice Requires="ma">
            <p:blipFill>
              <a:blip r:embed="rId4"/>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5"/>
              <a:stretch>
                <a:fillRect/>
              </a:stretch>
            </p:blipFill>
          </mc:Fallback>
        </mc:AlternateContent>
        <p:spPr>
          <a:xfrm>
            <a:off x="7283900" y="5620479"/>
            <a:ext cx="671416" cy="708717"/>
          </a:xfrm>
          <a:prstGeom prst="rect">
            <a:avLst/>
          </a:prstGeom>
        </p:spPr>
      </p:pic>
      <p:sp>
        <p:nvSpPr>
          <p:cNvPr id="15" name="TextBox 14"/>
          <p:cNvSpPr txBox="1"/>
          <p:nvPr/>
        </p:nvSpPr>
        <p:spPr>
          <a:xfrm>
            <a:off x="7125992" y="6329196"/>
            <a:ext cx="1872613" cy="415498"/>
          </a:xfrm>
          <a:prstGeom prst="rect">
            <a:avLst/>
          </a:prstGeom>
          <a:noFill/>
        </p:spPr>
        <p:txBody>
          <a:bodyPr wrap="square" rtlCol="0">
            <a:spAutoFit/>
          </a:bodyPr>
          <a:lstStyle/>
          <a:p>
            <a:r>
              <a:rPr lang="en-US" sz="700" dirty="0" smtClean="0">
                <a:latin typeface="Times New Roman"/>
              </a:rPr>
              <a:t>Acknowledgements: This project is funded by an NIMH (R01-MH085502) award to Dolcini, M. M. (PI).</a:t>
            </a:r>
          </a:p>
        </p:txBody>
      </p:sp>
      <p:pic>
        <p:nvPicPr>
          <p:cNvPr id="19" name="Picture 18" descr="CNphoto4.jpg"/>
          <p:cNvPicPr>
            <a:picLocks noChangeAspect="1"/>
          </p:cNvPicPr>
          <p:nvPr/>
        </p:nvPicPr>
        <p:blipFill>
          <a:blip r:embed="rId6">
            <a:grayscl/>
          </a:blip>
          <a:stretch>
            <a:fillRect/>
          </a:stretch>
        </p:blipFill>
        <p:spPr>
          <a:xfrm>
            <a:off x="2971800" y="5574635"/>
            <a:ext cx="879599" cy="1169551"/>
          </a:xfrm>
          <a:prstGeom prst="rect">
            <a:avLst/>
          </a:prstGeom>
        </p:spPr>
      </p:pic>
      <p:sp>
        <p:nvSpPr>
          <p:cNvPr id="22" name="TextBox 21"/>
          <p:cNvSpPr txBox="1"/>
          <p:nvPr/>
        </p:nvSpPr>
        <p:spPr>
          <a:xfrm>
            <a:off x="2971800" y="4186047"/>
            <a:ext cx="6026805" cy="1231106"/>
          </a:xfrm>
          <a:prstGeom prst="rect">
            <a:avLst/>
          </a:prstGeom>
          <a:solidFill>
            <a:schemeClr val="bg1"/>
          </a:solidFill>
          <a:ln>
            <a:solidFill>
              <a:schemeClr val="tx1"/>
            </a:solidFill>
          </a:ln>
          <a:effectLst>
            <a:outerShdw blurRad="40005" dist="19939" dir="5400000" algn="tl"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rtlCol="0" anchor="t">
            <a:spAutoFit/>
          </a:bodyPr>
          <a:lstStyle/>
          <a:p>
            <a:pPr algn="ctr"/>
            <a:r>
              <a:rPr lang="en-US" sz="1100" b="1" dirty="0" smtClean="0">
                <a:solidFill>
                  <a:schemeClr val="tx1"/>
                </a:solidFill>
                <a:latin typeface="Times New Roman"/>
                <a:cs typeface="Times New Roman"/>
              </a:rPr>
              <a:t>DISCUSSION</a:t>
            </a:r>
          </a:p>
          <a:p>
            <a:pPr>
              <a:buFont typeface="Arial"/>
              <a:buChar char="•"/>
            </a:pPr>
            <a:r>
              <a:rPr lang="en-US" sz="900" dirty="0" smtClean="0">
                <a:solidFill>
                  <a:schemeClr val="tx1"/>
                </a:solidFill>
                <a:latin typeface="Times New Roman"/>
                <a:cs typeface="Times New Roman"/>
              </a:rPr>
              <a:t>Agencies with both mandated and voluntary program adoption had champions, which suggests that strong internal support may facilitate implementation.</a:t>
            </a:r>
          </a:p>
          <a:p>
            <a:pPr>
              <a:buFont typeface="Arial"/>
              <a:buChar char="•"/>
            </a:pPr>
            <a:endParaRPr lang="en-US" sz="900" dirty="0" smtClean="0">
              <a:solidFill>
                <a:schemeClr val="tx1"/>
              </a:solidFill>
              <a:latin typeface="Times New Roman"/>
              <a:cs typeface="Times New Roman"/>
            </a:endParaRPr>
          </a:p>
          <a:p>
            <a:pPr>
              <a:buFont typeface="Arial"/>
              <a:buChar char="•"/>
            </a:pPr>
            <a:r>
              <a:rPr lang="en-US" sz="900" dirty="0" smtClean="0">
                <a:solidFill>
                  <a:schemeClr val="tx1"/>
                </a:solidFill>
                <a:latin typeface="Times New Roman"/>
                <a:cs typeface="Times New Roman"/>
              </a:rPr>
              <a:t>Prior research suggests that champions are key to the adoption and sustainability of programs, and that they also play an important role in the motivation of staff and problem-solving.</a:t>
            </a:r>
          </a:p>
          <a:p>
            <a:pPr>
              <a:buFont typeface="Arial"/>
              <a:buChar char="•"/>
            </a:pPr>
            <a:endParaRPr lang="en-US" sz="900" dirty="0" smtClean="0">
              <a:solidFill>
                <a:schemeClr val="tx1"/>
              </a:solidFill>
              <a:latin typeface="Times New Roman"/>
              <a:cs typeface="Times New Roman"/>
            </a:endParaRPr>
          </a:p>
          <a:p>
            <a:pPr>
              <a:buFont typeface="Arial"/>
              <a:buChar char="•"/>
            </a:pPr>
            <a:r>
              <a:rPr lang="en-US" sz="900" dirty="0" smtClean="0">
                <a:solidFill>
                  <a:schemeClr val="tx1"/>
                </a:solidFill>
                <a:latin typeface="Times New Roman"/>
                <a:cs typeface="Times New Roman"/>
              </a:rPr>
              <a:t>Our future work will examine the role of champions in staff morale and program fidelity.</a:t>
            </a:r>
          </a:p>
        </p:txBody>
      </p:sp>
      <p:pic>
        <p:nvPicPr>
          <p:cNvPr id="23" name="Picture 22" descr="logo_RESPECT.gif"/>
          <p:cNvPicPr>
            <a:picLocks noChangeAspect="1"/>
          </p:cNvPicPr>
          <p:nvPr/>
        </p:nvPicPr>
        <p:blipFill>
          <a:blip r:embed="rId7">
            <a:grayscl/>
          </a:blip>
          <a:stretch>
            <a:fillRect/>
          </a:stretch>
        </p:blipFill>
        <p:spPr>
          <a:xfrm>
            <a:off x="3851399" y="5574125"/>
            <a:ext cx="886409" cy="1170060"/>
          </a:xfrm>
          <a:prstGeom prst="rect">
            <a:avLst/>
          </a:prstGeom>
        </p:spPr>
      </p:pic>
      <p:sp>
        <p:nvSpPr>
          <p:cNvPr id="20" name="Rectangle 19"/>
          <p:cNvSpPr/>
          <p:nvPr/>
        </p:nvSpPr>
        <p:spPr>
          <a:xfrm>
            <a:off x="3564468" y="1710267"/>
            <a:ext cx="5169248" cy="643466"/>
          </a:xfrm>
          <a:prstGeom prst="rect">
            <a:avLst/>
          </a:prstGeom>
          <a:solidFill>
            <a:schemeClr val="accent2">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700" dirty="0" smtClean="0">
                <a:solidFill>
                  <a:srgbClr val="000000"/>
                </a:solidFill>
                <a:latin typeface="Times New Roman"/>
                <a:cs typeface="Times New Roman"/>
              </a:rPr>
              <a:t>I: And is there a person who’s been particularly effective in keeping personnel motivated and enthusiastic about RESPECT? </a:t>
            </a:r>
          </a:p>
          <a:p>
            <a:r>
              <a:rPr lang="en-US" sz="700" dirty="0" smtClean="0">
                <a:solidFill>
                  <a:srgbClr val="000000"/>
                </a:solidFill>
                <a:latin typeface="Times New Roman"/>
                <a:cs typeface="Times New Roman"/>
              </a:rPr>
              <a:t>R: Yeah, that’s me. I’m the RESPECT cheerleader. Ra Ra Ra. </a:t>
            </a:r>
          </a:p>
          <a:p>
            <a:endParaRPr lang="en-US" sz="700" dirty="0" smtClean="0">
              <a:solidFill>
                <a:srgbClr val="000000"/>
              </a:solidFill>
              <a:latin typeface="Times New Roman"/>
              <a:cs typeface="Times New Roman"/>
            </a:endParaRPr>
          </a:p>
          <a:p>
            <a:r>
              <a:rPr lang="en-US" sz="700" dirty="0" smtClean="0">
                <a:solidFill>
                  <a:srgbClr val="000000"/>
                </a:solidFill>
                <a:latin typeface="Times New Roman"/>
                <a:cs typeface="Times New Roman"/>
              </a:rPr>
              <a:t>I: And is there a person who has been particularly effective in keeping personnel motivated and enthusiastic about RESPECT?</a:t>
            </a:r>
          </a:p>
          <a:p>
            <a:r>
              <a:rPr lang="en-US" sz="700" dirty="0" smtClean="0">
                <a:solidFill>
                  <a:srgbClr val="000000"/>
                </a:solidFill>
                <a:latin typeface="Times New Roman"/>
                <a:cs typeface="Times New Roman"/>
              </a:rPr>
              <a:t>R: Oh absolutely. I think [X] has been out front and center on that.</a:t>
            </a:r>
          </a:p>
        </p:txBody>
      </p:sp>
      <p:sp>
        <p:nvSpPr>
          <p:cNvPr id="21" name="Rectangle 20"/>
          <p:cNvSpPr/>
          <p:nvPr/>
        </p:nvSpPr>
        <p:spPr>
          <a:xfrm>
            <a:off x="3564468" y="2819400"/>
            <a:ext cx="5169247" cy="880533"/>
          </a:xfrm>
          <a:prstGeom prst="rect">
            <a:avLst/>
          </a:prstGeom>
          <a:solidFill>
            <a:schemeClr val="accent2">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700" dirty="0" smtClean="0">
                <a:solidFill>
                  <a:schemeClr val="tx1"/>
                </a:solidFill>
                <a:latin typeface="Times New Roman"/>
                <a:cs typeface="Times New Roman"/>
              </a:rPr>
              <a:t>I: And so the decision to select RESPECT, just so that I’m understanding this very clearly, was, it was not mandated by any other organization. It was a voluntary decision by you and your organization.</a:t>
            </a:r>
          </a:p>
          <a:p>
            <a:r>
              <a:rPr lang="en-US" sz="700" dirty="0" smtClean="0">
                <a:solidFill>
                  <a:schemeClr val="tx1"/>
                </a:solidFill>
                <a:latin typeface="Times New Roman"/>
                <a:cs typeface="Times New Roman"/>
              </a:rPr>
              <a:t>R: Mm-</a:t>
            </a:r>
            <a:r>
              <a:rPr lang="en-US" sz="700" dirty="0" smtClean="0">
                <a:solidFill>
                  <a:schemeClr val="tx1"/>
                </a:solidFill>
                <a:latin typeface="Times New Roman"/>
                <a:cs typeface="Times New Roman"/>
              </a:rPr>
              <a:t>hmm… </a:t>
            </a:r>
            <a:r>
              <a:rPr lang="en-US" sz="700" dirty="0" smtClean="0">
                <a:solidFill>
                  <a:schemeClr val="tx1"/>
                </a:solidFill>
                <a:latin typeface="Times New Roman"/>
                <a:cs typeface="Times New Roman"/>
              </a:rPr>
              <a:t>And then I just brought it forth to our team after I slaved over it.</a:t>
            </a:r>
          </a:p>
          <a:p>
            <a:endParaRPr lang="en-US" sz="700" dirty="0" smtClean="0">
              <a:solidFill>
                <a:schemeClr val="tx1"/>
              </a:solidFill>
              <a:latin typeface="Times New Roman"/>
              <a:cs typeface="Times New Roman"/>
            </a:endParaRPr>
          </a:p>
          <a:p>
            <a:r>
              <a:rPr lang="en-US" sz="700" dirty="0" smtClean="0">
                <a:solidFill>
                  <a:schemeClr val="tx1"/>
                </a:solidFill>
                <a:latin typeface="Times New Roman"/>
                <a:cs typeface="Times New Roman"/>
              </a:rPr>
              <a:t>I: And was the decision to add RESPECT made primarily by yourself, a management team, an agency-wide workgroup or staff management, an outside advisory group, or was someone else involved?</a:t>
            </a:r>
          </a:p>
          <a:p>
            <a:r>
              <a:rPr lang="en-US" sz="700" dirty="0" smtClean="0">
                <a:solidFill>
                  <a:schemeClr val="tx1"/>
                </a:solidFill>
                <a:latin typeface="Times New Roman"/>
                <a:cs typeface="Times New Roman"/>
              </a:rPr>
              <a:t>R: Primarily myself…It fits for our agency. I’m the only one that has any HIV experience in a management position in the agency.</a:t>
            </a:r>
          </a:p>
        </p:txBody>
      </p:sp>
      <p:pic>
        <p:nvPicPr>
          <p:cNvPr id="17" name="Picture 16" descr="iStock_000001256567small-200x3001.jpg"/>
          <p:cNvPicPr>
            <a:picLocks noChangeAspect="1"/>
          </p:cNvPicPr>
          <p:nvPr/>
        </p:nvPicPr>
        <p:blipFill>
          <a:blip r:embed="rId8">
            <a:grayscl/>
          </a:blip>
          <a:stretch>
            <a:fillRect/>
          </a:stretch>
        </p:blipFill>
        <p:spPr>
          <a:xfrm>
            <a:off x="6346291" y="5574634"/>
            <a:ext cx="779701" cy="116955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16490</TotalTime>
  <Words>661</Words>
  <Application>Microsoft Macintosh PowerPoint</Application>
  <PresentationFormat>On-screen Show (4:3)</PresentationFormat>
  <Paragraphs>64</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Oregon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Alyssa Hersh</dc:creator>
  <cp:lastModifiedBy>Alyssa Hersh</cp:lastModifiedBy>
  <cp:revision>33</cp:revision>
  <dcterms:created xsi:type="dcterms:W3CDTF">2012-05-25T18:39:47Z</dcterms:created>
  <dcterms:modified xsi:type="dcterms:W3CDTF">2012-05-25T18:53:05Z</dcterms:modified>
</cp:coreProperties>
</file>