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18" r:id="rId1"/>
  </p:sldMasterIdLst>
  <p:notesMasterIdLst>
    <p:notesMasterId r:id="rId29"/>
  </p:notesMasterIdLst>
  <p:handoutMasterIdLst>
    <p:handoutMasterId r:id="rId30"/>
  </p:handoutMasterIdLst>
  <p:sldIdLst>
    <p:sldId id="317" r:id="rId2"/>
    <p:sldId id="284" r:id="rId3"/>
    <p:sldId id="300" r:id="rId4"/>
    <p:sldId id="302" r:id="rId5"/>
    <p:sldId id="301" r:id="rId6"/>
    <p:sldId id="303" r:id="rId7"/>
    <p:sldId id="304" r:id="rId8"/>
    <p:sldId id="270" r:id="rId9"/>
    <p:sldId id="278" r:id="rId10"/>
    <p:sldId id="316" r:id="rId11"/>
    <p:sldId id="271" r:id="rId12"/>
    <p:sldId id="280" r:id="rId13"/>
    <p:sldId id="272" r:id="rId14"/>
    <p:sldId id="274" r:id="rId15"/>
    <p:sldId id="275" r:id="rId16"/>
    <p:sldId id="305" r:id="rId17"/>
    <p:sldId id="315" r:id="rId18"/>
    <p:sldId id="318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20" charset="0"/>
        <a:ea typeface="ＭＳ Ｐゴシック" pitchFamily="-120" charset="-128"/>
        <a:cs typeface="ＭＳ Ｐゴシック" pitchFamily="-120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20" charset="0"/>
        <a:ea typeface="ＭＳ Ｐゴシック" pitchFamily="-120" charset="-128"/>
        <a:cs typeface="ＭＳ Ｐゴシック" pitchFamily="-120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20" charset="0"/>
        <a:ea typeface="ＭＳ Ｐゴシック" pitchFamily="-120" charset="-128"/>
        <a:cs typeface="ＭＳ Ｐゴシック" pitchFamily="-120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20" charset="0"/>
        <a:ea typeface="ＭＳ Ｐゴシック" pitchFamily="-120" charset="-128"/>
        <a:cs typeface="ＭＳ Ｐゴシック" pitchFamily="-120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20" charset="0"/>
        <a:ea typeface="ＭＳ Ｐゴシック" pitchFamily="-120" charset="-128"/>
        <a:cs typeface="ＭＳ Ｐゴシック" pitchFamily="-120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20" charset="0"/>
        <a:ea typeface="ＭＳ Ｐゴシック" pitchFamily="-120" charset="-128"/>
        <a:cs typeface="ＭＳ Ｐゴシック" pitchFamily="-120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20" charset="0"/>
        <a:ea typeface="ＭＳ Ｐゴシック" pitchFamily="-120" charset="-128"/>
        <a:cs typeface="ＭＳ Ｐゴシック" pitchFamily="-120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20" charset="0"/>
        <a:ea typeface="ＭＳ Ｐゴシック" pitchFamily="-120" charset="-128"/>
        <a:cs typeface="ＭＳ Ｐゴシック" pitchFamily="-120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20" charset="0"/>
        <a:ea typeface="ＭＳ Ｐゴシック" pitchFamily="-120" charset="-128"/>
        <a:cs typeface="ＭＳ Ｐゴシック" pitchFamily="-120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5E1B"/>
    <a:srgbClr val="000000"/>
    <a:srgbClr val="3E3633"/>
    <a:srgbClr val="FE9202"/>
    <a:srgbClr val="434343"/>
    <a:srgbClr val="2E2E2E"/>
    <a:srgbClr val="3D3E38"/>
    <a:srgbClr val="292929"/>
    <a:srgbClr val="D7591A"/>
    <a:srgbClr val="D8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25" autoAdjust="0"/>
    <p:restoredTop sz="88184" autoAdjust="0"/>
  </p:normalViewPr>
  <p:slideViewPr>
    <p:cSldViewPr snapToGrid="0" snapToObjects="1">
      <p:cViewPr varScale="1">
        <p:scale>
          <a:sx n="80" d="100"/>
          <a:sy n="80" d="100"/>
        </p:scale>
        <p:origin x="-8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DC289E0-1291-421F-84AE-F86905E2ED4C}" type="datetime1">
              <a:rPr lang="en-US"/>
              <a:pPr>
                <a:defRPr/>
              </a:pPr>
              <a:t>6/1/2012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4B34E7F-B39A-48BE-BA74-5199E5561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80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648850-869B-4B20-A2DA-B5EB3CFA0A55}" type="datetime1">
              <a:rPr lang="en-US"/>
              <a:pPr>
                <a:defRPr/>
              </a:pPr>
              <a:t>6/1/2012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969295F-3825-471A-8B35-A0F4FD661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219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20" charset="-128"/>
        <a:cs typeface="ＭＳ Ｐゴシック" pitchFamily="-120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20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20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20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2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Needs more HP logo, maybe a</a:t>
            </a:r>
            <a:r>
              <a:rPr lang="en-US" baseline="0" dirty="0" smtClean="0"/>
              <a:t> more </a:t>
            </a:r>
            <a:r>
              <a:rPr lang="en-US" baseline="0" smtClean="0"/>
              <a:t>direct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39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Meghan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79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Meghan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75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Meghan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79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Meghan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79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Meghan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79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Travis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Handheld Printer presentation goes here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68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Spencer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79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Spencer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79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Spencer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86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Spencer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5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Presenter: Bill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57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Spencer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52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Cloud Diagnostic Engine”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Context-aware medical reports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200" dirty="0" smtClean="0"/>
              <a:t>Information pertinent to assay/diagnostic goal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91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Still in work;</a:t>
            </a:r>
            <a:r>
              <a:rPr lang="en-US" baseline="0" dirty="0" smtClean="0"/>
              <a:t> each application needs to ‘pop’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Spencer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91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Spencer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749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42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Working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194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3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 Bill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42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 Bill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46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 Bill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51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 Bill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75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 Bill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34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Meghan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79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Meghan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9295F-3825-471A-8B35-A0F4FD661CD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79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1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200400"/>
            <a:ext cx="7315200" cy="2057400"/>
          </a:xfrm>
        </p:spPr>
        <p:txBody>
          <a:bodyPr/>
          <a:lstStyle>
            <a:lvl1pPr algn="l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5303520"/>
            <a:ext cx="5486400" cy="914400"/>
          </a:xfrm>
        </p:spPr>
        <p:txBody>
          <a:bodyPr/>
          <a:lstStyle>
            <a:lvl1pPr marL="0" indent="0" algn="l">
              <a:buFont typeface="Times" pitchFamily="-96" charset="0"/>
              <a:buNone/>
              <a:defRPr sz="2400"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w/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4343400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400"/>
            </a:lvl1pPr>
            <a:lvl2pPr marL="682625" indent="-230188">
              <a:buFont typeface="Arial"/>
              <a:buChar char="•"/>
              <a:defRPr sz="2000"/>
            </a:lvl2pPr>
            <a:lvl3pPr marL="914400" indent="-228600">
              <a:buFont typeface="Arial"/>
              <a:buChar char="•"/>
              <a:defRPr/>
            </a:lvl3pPr>
            <a:lvl4pPr marL="1143000" indent="-228600">
              <a:defRPr/>
            </a:lvl4pPr>
            <a:lvl5pPr marL="1144588" indent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1BBA771-85B7-407A-A11C-1B9F4C931508}" type="datetime4">
              <a:rPr lang="en-US" smtClean="0"/>
              <a:pPr/>
              <a:t>June 1, 2012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09843-6252-4957-AE3E-43B662EB29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800600" y="1371600"/>
            <a:ext cx="3886200" cy="4343400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no bullets and thumbn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486400" cy="4343400"/>
          </a:xfrm>
        </p:spPr>
        <p:txBody>
          <a:bodyPr/>
          <a:lstStyle>
            <a:lvl1pPr marL="0" algn="l">
              <a:buFontTx/>
              <a:buNone/>
              <a:defRPr sz="2400"/>
            </a:lvl1pPr>
            <a:lvl2pPr marL="0">
              <a:buFontTx/>
              <a:buNone/>
              <a:defRPr sz="2000"/>
            </a:lvl2pPr>
            <a:lvl3pPr marL="0">
              <a:buFontTx/>
              <a:buNone/>
              <a:defRPr/>
            </a:lvl3pPr>
            <a:lvl4pPr marL="0">
              <a:buFontTx/>
              <a:buNone/>
              <a:defRPr/>
            </a:lvl4pPr>
            <a:lvl5pPr marL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460DDE0-FBCD-46A2-B38D-BCF8DEF2F8C9}" type="datetime4">
              <a:rPr lang="en-US" smtClean="0"/>
              <a:pPr/>
              <a:t>June 1, 2012</a:t>
            </a:fld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38181549-B86B-4305-ACA6-AD2FC0E28D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172200" y="1371600"/>
            <a:ext cx="2514600" cy="2057400"/>
          </a:xfrm>
        </p:spPr>
        <p:txBody>
          <a:bodyPr>
            <a:normAutofit/>
          </a:bodyPr>
          <a:lstStyle>
            <a:lvl1pPr marL="3175" indent="-3175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172200" y="3657600"/>
            <a:ext cx="2514600" cy="2057400"/>
          </a:xfrm>
        </p:spPr>
        <p:txBody>
          <a:bodyPr>
            <a:normAutofit/>
          </a:bodyPr>
          <a:lstStyle>
            <a:lvl1pPr marL="0" indent="0">
              <a:buNone/>
              <a:defRPr lang="en-US" sz="2400" kern="1200" noProof="0" dirty="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w/number and thumbn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486400" cy="4343400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400"/>
            </a:lvl1pPr>
            <a:lvl2pPr marL="682625" indent="-230188">
              <a:buFont typeface="Arial"/>
              <a:buChar char="•"/>
              <a:defRPr sz="2000"/>
            </a:lvl2pPr>
            <a:lvl3pPr marL="914400" indent="-228600">
              <a:buFont typeface="Arial"/>
              <a:buChar char="•"/>
              <a:defRPr/>
            </a:lvl3pPr>
            <a:lvl4pPr marL="1143000" indent="-228600">
              <a:defRPr/>
            </a:lvl4pPr>
            <a:lvl5pPr marL="1144588" indent="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072C227-A792-4F3B-9755-DCAC94B27D10}" type="datetime4">
              <a:rPr lang="en-US" smtClean="0"/>
              <a:pPr/>
              <a:t>June 1, 2012</a:t>
            </a:fld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75D30569-A42F-4CD7-BFE4-152A7B4BE1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172200" y="1371600"/>
            <a:ext cx="2514600" cy="2057400"/>
          </a:xfrm>
        </p:spPr>
        <p:txBody>
          <a:bodyPr>
            <a:normAutofit/>
          </a:bodyPr>
          <a:lstStyle>
            <a:lvl1pPr marL="3175" indent="-3175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172200" y="3657600"/>
            <a:ext cx="2514600" cy="2057400"/>
          </a:xfrm>
        </p:spPr>
        <p:txBody>
          <a:bodyPr>
            <a:normAutofit/>
          </a:bodyPr>
          <a:lstStyle>
            <a:lvl1pPr marL="0" indent="0">
              <a:buNone/>
              <a:defRPr lang="en-US" sz="2400" kern="1200" noProof="0" dirty="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005072" cy="4343400"/>
          </a:xfrm>
        </p:spPr>
        <p:txBody>
          <a:bodyPr/>
          <a:lstStyle>
            <a:lvl1pPr marL="228600" indent="-228600">
              <a:buFont typeface="Arial"/>
              <a:buChar char="•"/>
              <a:defRPr sz="2400"/>
            </a:lvl1pPr>
            <a:lvl2pPr marL="457200" indent="-228600">
              <a:buFont typeface="Arial"/>
              <a:buChar char="•"/>
              <a:defRPr sz="2000"/>
            </a:lvl2pPr>
            <a:lvl3pPr marL="685800" indent="-228600">
              <a:buFont typeface="Arial"/>
              <a:buChar char="•"/>
              <a:defRPr/>
            </a:lvl3pPr>
            <a:lvl4pPr marL="914400" indent="-228600">
              <a:buFont typeface="Arial"/>
              <a:buChar char="•"/>
              <a:defRPr/>
            </a:lvl4pPr>
            <a:lvl5pPr marL="914400" indent="0">
              <a:buFont typeface="Arial"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690872" y="1371600"/>
            <a:ext cx="4005072" cy="4343400"/>
          </a:xfrm>
        </p:spPr>
        <p:txBody>
          <a:bodyPr/>
          <a:lstStyle>
            <a:lvl1pPr marL="228600" indent="-228600">
              <a:buFont typeface="Arial"/>
              <a:buChar char="•"/>
              <a:defRPr sz="2400"/>
            </a:lvl1pPr>
            <a:lvl2pPr marL="457200" indent="-228600">
              <a:buFont typeface="Arial"/>
              <a:buChar char="•"/>
              <a:defRPr sz="2000"/>
            </a:lvl2pPr>
            <a:lvl3pPr marL="685800" indent="-228600">
              <a:buFont typeface="Arial"/>
              <a:buChar char="•"/>
              <a:defRPr/>
            </a:lvl3pPr>
            <a:lvl4pPr marL="914400" indent="-228600">
              <a:buFont typeface="Arial"/>
              <a:buChar char="•"/>
              <a:defRPr/>
            </a:lvl4pPr>
            <a:lvl5pPr marL="914400" indent="0">
              <a:buFont typeface="Arial"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B6E5E0EF-A5E7-4541-8639-E8F8E6486E78}" type="datetime4">
              <a:rPr lang="en-US" smtClean="0"/>
              <a:pPr/>
              <a:t>June 1, 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E6C5F-384B-4D60-931E-91823DE50B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005072" cy="4343400"/>
          </a:xfrm>
        </p:spPr>
        <p:txBody>
          <a:bodyPr/>
          <a:lstStyle>
            <a:lvl1pPr marL="0" algn="l">
              <a:buFontTx/>
              <a:buNone/>
              <a:defRPr sz="2400"/>
            </a:lvl1pPr>
            <a:lvl2pPr marL="0">
              <a:buFontTx/>
              <a:buNone/>
              <a:defRPr sz="2000"/>
            </a:lvl2pPr>
            <a:lvl3pPr marL="0">
              <a:buFontTx/>
              <a:buNone/>
              <a:defRPr/>
            </a:lvl3pPr>
            <a:lvl4pPr marL="0">
              <a:buFontTx/>
              <a:buNone/>
              <a:defRPr/>
            </a:lvl4pPr>
            <a:lvl5pPr marL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90872" y="1371600"/>
            <a:ext cx="4005072" cy="4343400"/>
          </a:xfrm>
        </p:spPr>
        <p:txBody>
          <a:bodyPr/>
          <a:lstStyle>
            <a:lvl1pPr marL="0" algn="l">
              <a:buFontTx/>
              <a:buNone/>
              <a:defRPr sz="2400"/>
            </a:lvl1pPr>
            <a:lvl2pPr marL="0">
              <a:buFontTx/>
              <a:buNone/>
              <a:defRPr sz="2000"/>
            </a:lvl2pPr>
            <a:lvl3pPr marL="0">
              <a:buFontTx/>
              <a:buNone/>
              <a:defRPr/>
            </a:lvl3pPr>
            <a:lvl4pPr marL="0">
              <a:buFontTx/>
              <a:buNone/>
              <a:defRPr/>
            </a:lvl4pPr>
            <a:lvl5pPr marL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93A95A4E-36DC-456E-A15B-217B2097F065}" type="datetime4">
              <a:rPr lang="en-US" smtClean="0"/>
              <a:pPr/>
              <a:t>June 1, 2012</a:t>
            </a:fld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773DF-758C-4031-B33D-9288070E53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/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005072" cy="4343400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400"/>
            </a:lvl1pPr>
            <a:lvl2pPr marL="682625" indent="-230188">
              <a:buFont typeface="Arial"/>
              <a:buChar char="•"/>
              <a:defRPr sz="2000"/>
            </a:lvl2pPr>
            <a:lvl3pPr marL="920750" indent="-228600">
              <a:buFont typeface="Arial"/>
              <a:buChar char="•"/>
              <a:defRPr/>
            </a:lvl3pPr>
            <a:lvl4pPr marL="1143000" indent="-228600">
              <a:defRPr/>
            </a:lvl4pPr>
            <a:lvl5pPr marL="1143000" indent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690872" y="1371600"/>
            <a:ext cx="4005072" cy="4343400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400"/>
            </a:lvl1pPr>
            <a:lvl2pPr marL="682625" indent="-230188">
              <a:buFont typeface="Arial"/>
              <a:buChar char="•"/>
              <a:defRPr sz="2000"/>
            </a:lvl2pPr>
            <a:lvl3pPr marL="920750" indent="-228600">
              <a:buFont typeface="Arial"/>
              <a:buChar char="•"/>
              <a:defRPr/>
            </a:lvl3pPr>
            <a:lvl4pPr marL="1143000" indent="-228600">
              <a:defRPr/>
            </a:lvl4pPr>
            <a:lvl5pPr marL="1143000" indent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8500F3DA-9FA2-4510-A4F7-52FD8D07940D}" type="datetime4">
              <a:rPr lang="en-US" smtClean="0"/>
              <a:pPr/>
              <a:t>June 1, 2012</a:t>
            </a:fld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F60D7-4CA3-4847-85BD-9EE87D3525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9E0228-6A07-47DB-AB88-BD4D86CF9F04}" type="datetime4">
              <a:rPr lang="en-US" smtClean="0"/>
              <a:pPr/>
              <a:t>June 1, 2012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8578F4D-5054-4CF5-83FC-370822D1F6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 No Ta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1BFD8B9-33C6-442D-9E13-4164BA76C1A5}" type="datetime4">
              <a:rPr lang="en-US" smtClean="0"/>
              <a:pPr/>
              <a:t>June 1, 2012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8337-0073-4BC0-BF59-65BAC05B6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3400"/>
          </a:xfrm>
        </p:spPr>
        <p:txBody>
          <a:bodyPr/>
          <a:lstStyle>
            <a:lvl1pPr marL="228600" indent="-228600">
              <a:buFont typeface="Arial"/>
              <a:buChar char="•"/>
              <a:defRPr sz="2400"/>
            </a:lvl1pPr>
            <a:lvl2pPr marL="457200" indent="-228600">
              <a:buFont typeface="Arial"/>
              <a:buChar char="•"/>
              <a:defRPr sz="2000"/>
            </a:lvl2pPr>
            <a:lvl3pPr marL="685800" indent="-228600">
              <a:buFont typeface="Arial"/>
              <a:buChar char="•"/>
              <a:defRPr/>
            </a:lvl3pPr>
            <a:lvl4pPr marL="914400" indent="-228600">
              <a:defRPr/>
            </a:lvl4pPr>
            <a:lvl5pPr marL="914400" indent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4888F7-1344-4E51-AE8A-17C6A6CE5AF6}" type="datetime4">
              <a:rPr lang="en-US" smtClean="0"/>
              <a:pPr/>
              <a:t>June 1, 2012</a:t>
            </a:fld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9A5B68-86DF-4A65-B9D9-0532120D57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4343400"/>
          </a:xfrm>
        </p:spPr>
        <p:txBody>
          <a:bodyPr/>
          <a:lstStyle>
            <a:lvl1pPr marL="228600" indent="-228600">
              <a:buFont typeface="Arial"/>
              <a:buChar char="•"/>
              <a:defRPr sz="2400"/>
            </a:lvl1pPr>
            <a:lvl2pPr marL="457200" indent="-228600">
              <a:buFont typeface="Arial"/>
              <a:buChar char="•"/>
              <a:defRPr sz="2000"/>
            </a:lvl2pPr>
            <a:lvl3pPr marL="685800" indent="-228600">
              <a:buFont typeface="Arial"/>
              <a:buChar char="•"/>
              <a:defRPr/>
            </a:lvl3pPr>
            <a:lvl4pPr marL="914400" indent="-228600">
              <a:buFont typeface="Arial"/>
              <a:buChar char="•"/>
              <a:defRPr/>
            </a:lvl4pPr>
            <a:lvl5pPr marL="917575" indent="1588">
              <a:buFont typeface="Arial"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800600" y="1371600"/>
            <a:ext cx="3886200" cy="4343400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345F3C90-D975-4425-A0D0-7852CA2114CC}" type="datetime4">
              <a:rPr lang="en-US" smtClean="0"/>
              <a:pPr/>
              <a:t>June 1, 2012</a:t>
            </a:fld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C9C85-4F9D-44CA-B4BF-4588509695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w/bullets and thumbn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486400" cy="4343400"/>
          </a:xfrm>
        </p:spPr>
        <p:txBody>
          <a:bodyPr/>
          <a:lstStyle>
            <a:lvl1pPr marL="228600" indent="-228600">
              <a:buFont typeface="Arial"/>
              <a:buChar char="•"/>
              <a:defRPr sz="2400"/>
            </a:lvl1pPr>
            <a:lvl2pPr marL="457200" indent="-228600">
              <a:buFont typeface="Arial"/>
              <a:buChar char="•"/>
              <a:defRPr sz="2000"/>
            </a:lvl2pPr>
            <a:lvl3pPr marL="685800" indent="-228600">
              <a:buFont typeface="Arial"/>
              <a:buChar char="•"/>
              <a:defRPr/>
            </a:lvl3pPr>
            <a:lvl4pPr marL="914400" indent="-228600">
              <a:buFont typeface="Arial"/>
              <a:buChar char="•"/>
              <a:defRPr/>
            </a:lvl4pPr>
            <a:lvl5pPr marL="917575" indent="1588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172200" y="1371600"/>
            <a:ext cx="2514600" cy="2057400"/>
          </a:xfrm>
        </p:spPr>
        <p:txBody>
          <a:bodyPr>
            <a:normAutofit/>
          </a:bodyPr>
          <a:lstStyle>
            <a:lvl1pPr marL="3175" indent="-3175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172200" y="3657600"/>
            <a:ext cx="2514600" cy="2057400"/>
          </a:xfrm>
        </p:spPr>
        <p:txBody>
          <a:bodyPr>
            <a:normAutofit/>
          </a:bodyPr>
          <a:lstStyle>
            <a:lvl1pPr marL="0" indent="0">
              <a:buNone/>
              <a:defRPr lang="en-US" sz="2400" kern="1200" noProof="0" dirty="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A12DCED-D40C-4129-8498-3E7F50B98570}" type="datetime4">
              <a:rPr lang="en-US" smtClean="0"/>
              <a:pPr/>
              <a:t>June 1, 2012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F8726632-DDC5-49F7-8595-1C250A74DA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wid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" y="1371599"/>
            <a:ext cx="8229600" cy="4343400"/>
          </a:xfrm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502D921-F7E6-4877-8D65-303712F4DBCC}" type="datetime4">
              <a:rPr lang="en-US" smtClean="0"/>
              <a:pPr/>
              <a:t>June 1, 2012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AAA59-464B-41EE-A147-1CBCDE0409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9E0228-6A07-47DB-AB88-BD4D86CF9F04}" type="datetime4">
              <a:rPr lang="en-US" smtClean="0"/>
              <a:pPr/>
              <a:t>June 1, 2012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8578F4D-5054-4CF5-83FC-370822D1F6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 width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3400"/>
          </a:xfrm>
        </p:spPr>
        <p:txBody>
          <a:bodyPr/>
          <a:lstStyle>
            <a:lvl1pPr marL="0" indent="4763">
              <a:buNone/>
              <a:defRPr sz="2400"/>
            </a:lvl1pPr>
            <a:lvl2pPr marL="0" indent="0">
              <a:spcBef>
                <a:spcPts val="900"/>
              </a:spcBef>
              <a:buNone/>
              <a:defRPr sz="2000"/>
            </a:lvl2pPr>
            <a:lvl3pPr marL="0" indent="4763">
              <a:buNone/>
              <a:defRPr/>
            </a:lvl3pPr>
            <a:lvl4pPr marL="3175" indent="-3175">
              <a:buNone/>
              <a:defRPr/>
            </a:lvl4pPr>
            <a:lvl5pPr marL="0" indent="1588" defTabSz="919163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680CFB-3989-4508-B563-18F9B4382BB6}" type="datetime4">
              <a:rPr lang="en-US" smtClean="0"/>
              <a:pPr/>
              <a:t>June 1, 2012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481C00-C6FF-4523-BD9F-709F0A205D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width w/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3400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400"/>
            </a:lvl1pPr>
            <a:lvl2pPr marL="682625" indent="-230188">
              <a:buFont typeface="Arial"/>
              <a:buChar char="•"/>
              <a:defRPr sz="2000"/>
            </a:lvl2pPr>
            <a:lvl3pPr marL="920750" indent="-228600">
              <a:buFont typeface="Arial"/>
              <a:buChar char="•"/>
              <a:defRPr/>
            </a:lvl3pPr>
            <a:lvl4pPr marL="1143000" indent="-228600">
              <a:defRPr/>
            </a:lvl4pPr>
            <a:lvl5pPr marL="1143000" indent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EA80F8-02D9-4438-B2C6-77BDF3F0771B}" type="datetime4">
              <a:rPr lang="en-US" smtClean="0"/>
              <a:pPr/>
              <a:t>June 1, 2012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B4FD05-4D16-4F98-9BEF-FF9A3A6A3D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4343400"/>
          </a:xfrm>
        </p:spPr>
        <p:txBody>
          <a:bodyPr/>
          <a:lstStyle>
            <a:lvl1pPr marL="0" algn="l">
              <a:buFontTx/>
              <a:buNone/>
              <a:defRPr sz="2400"/>
            </a:lvl1pPr>
            <a:lvl2pPr marL="0">
              <a:buFontTx/>
              <a:buNone/>
              <a:defRPr sz="2000"/>
            </a:lvl2pPr>
            <a:lvl3pPr marL="0">
              <a:buFontTx/>
              <a:buNone/>
              <a:defRPr/>
            </a:lvl3pPr>
            <a:lvl4pPr marL="0">
              <a:buFontTx/>
              <a:buNone/>
              <a:defRPr/>
            </a:lvl4pPr>
            <a:lvl5pPr marL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A57AF9C-81AC-4F6A-AFD5-25C374568661}" type="datetime4">
              <a:rPr lang="en-US" smtClean="0"/>
              <a:pPr/>
              <a:t>June 1, 2012</a:t>
            </a:fld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0624A-541B-4B3E-8A76-5D9287EAB0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800600" y="1371600"/>
            <a:ext cx="3886200" cy="4343400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9436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457200" y="6263640"/>
            <a:ext cx="2895600" cy="182562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 dirty="0">
                <a:solidFill>
                  <a:srgbClr val="FFFFFF"/>
                </a:solidFill>
                <a:latin typeface="Calibri"/>
                <a:ea typeface="+mn-ea"/>
                <a:cs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57200" y="6080760"/>
            <a:ext cx="1828800" cy="182563"/>
          </a:xfrm>
          <a:prstGeom prst="rect">
            <a:avLst/>
          </a:prstGeom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FFFFFF"/>
                </a:solidFill>
                <a:latin typeface="Calibri" pitchFamily="-120" charset="0"/>
                <a:ea typeface="Calibri" pitchFamily="-120" charset="0"/>
                <a:cs typeface="Calibri" pitchFamily="-120" charset="0"/>
              </a:defRPr>
            </a:lvl1pPr>
          </a:lstStyle>
          <a:p>
            <a:fld id="{F1BFD8B9-33C6-442D-9E13-4164BA76C1A5}" type="datetime4">
              <a:rPr lang="en-US" smtClean="0"/>
              <a:pPr/>
              <a:t>June 1, 2012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57200" y="5897880"/>
            <a:ext cx="365125" cy="182563"/>
          </a:xfrm>
          <a:prstGeom prst="rect">
            <a:avLst/>
          </a:prstGeom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FFFFFF"/>
                </a:solidFill>
                <a:latin typeface="Calibri" pitchFamily="-120" charset="0"/>
                <a:ea typeface="Calibri" pitchFamily="-120" charset="0"/>
                <a:cs typeface="Calibri" pitchFamily="-120" charset="0"/>
              </a:defRPr>
            </a:lvl1pPr>
          </a:lstStyle>
          <a:p>
            <a:fld id="{3D5D8337-0073-4BC0-BF59-65BAC05B6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8" r:id="rId3"/>
    <p:sldLayoutId id="2147483725" r:id="rId4"/>
    <p:sldLayoutId id="2147483723" r:id="rId5"/>
    <p:sldLayoutId id="2147483724" r:id="rId6"/>
    <p:sldLayoutId id="2147483721" r:id="rId7"/>
    <p:sldLayoutId id="2147483722" r:id="rId8"/>
    <p:sldLayoutId id="2147483729" r:id="rId9"/>
    <p:sldLayoutId id="2147483730" r:id="rId10"/>
    <p:sldLayoutId id="2147483726" r:id="rId11"/>
    <p:sldLayoutId id="2147483727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2400" b="1" kern="1200" dirty="0">
          <a:solidFill>
            <a:srgbClr val="FFFFFF"/>
          </a:solidFill>
          <a:latin typeface="Cambria"/>
          <a:ea typeface="+mn-ea"/>
          <a:cs typeface="Cambri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effectLst>
            <a:outerShdw blurRad="38100" dist="38100" dir="2700000" algn="tl">
              <a:srgbClr val="000000"/>
            </a:outerShdw>
          </a:effectLst>
          <a:latin typeface="Cambria" pitchFamily="-120" charset="0"/>
          <a:ea typeface="ＭＳ Ｐゴシック" pitchFamily="-9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effectLst>
            <a:outerShdw blurRad="38100" dist="38100" dir="2700000" algn="tl">
              <a:srgbClr val="000000"/>
            </a:outerShdw>
          </a:effectLst>
          <a:latin typeface="Cambria" pitchFamily="-120" charset="0"/>
          <a:ea typeface="ＭＳ Ｐゴシック" pitchFamily="-9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effectLst>
            <a:outerShdw blurRad="38100" dist="38100" dir="2700000" algn="tl">
              <a:srgbClr val="000000"/>
            </a:outerShdw>
          </a:effectLst>
          <a:latin typeface="Cambria" pitchFamily="-120" charset="0"/>
          <a:ea typeface="ＭＳ Ｐゴシック" pitchFamily="-9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effectLst>
            <a:outerShdw blurRad="38100" dist="38100" dir="2700000" algn="tl">
              <a:srgbClr val="000000"/>
            </a:outerShdw>
          </a:effectLst>
          <a:latin typeface="Cambria" pitchFamily="-120" charset="0"/>
          <a:ea typeface="ＭＳ Ｐゴシック" pitchFamily="-9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96" charset="0"/>
          <a:ea typeface="ＭＳ Ｐゴシック" pitchFamily="-9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96" charset="0"/>
          <a:ea typeface="ＭＳ Ｐゴシック" pitchFamily="-9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96" charset="0"/>
          <a:ea typeface="ＭＳ Ｐゴシック" pitchFamily="-9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96" charset="0"/>
          <a:ea typeface="ＭＳ Ｐゴシック" pitchFamily="-96" charset="-128"/>
        </a:defRPr>
      </a:lvl9pPr>
    </p:titleStyle>
    <p:bodyStyle>
      <a:lvl1pPr marL="228600" indent="-228600" algn="l" rtl="0" eaLnBrk="1" fontAlgn="base" hangingPunct="1">
        <a:spcBef>
          <a:spcPct val="20000"/>
        </a:spcBef>
        <a:spcAft>
          <a:spcPct val="0"/>
        </a:spcAft>
        <a:buClr>
          <a:srgbClr val="D7591A"/>
        </a:buClr>
        <a:buFont typeface="Arial"/>
        <a:buChar char="•"/>
        <a:defRPr lang="en-US" sz="2400" kern="1200" dirty="0">
          <a:solidFill>
            <a:schemeClr val="tx1"/>
          </a:solidFill>
          <a:latin typeface="Calibri"/>
          <a:ea typeface="+mn-ea"/>
          <a:cs typeface="Calibri"/>
        </a:defRPr>
      </a:lvl1pPr>
      <a:lvl2pPr marL="460375" indent="-228600" algn="l" rtl="0" eaLnBrk="1" fontAlgn="base" hangingPunct="1">
        <a:spcBef>
          <a:spcPct val="20000"/>
        </a:spcBef>
        <a:spcAft>
          <a:spcPct val="0"/>
        </a:spcAft>
        <a:buClr>
          <a:srgbClr val="D7591A"/>
        </a:buClr>
        <a:buFont typeface="Arial"/>
        <a:buChar char="•"/>
        <a:defRPr lang="en-US" kern="1200" dirty="0">
          <a:solidFill>
            <a:schemeClr val="tx1"/>
          </a:solidFill>
          <a:latin typeface="Calibri"/>
          <a:ea typeface="+mn-ea"/>
          <a:cs typeface="Calibri"/>
        </a:defRPr>
      </a:lvl2pPr>
      <a:lvl3pPr marL="687388" indent="-228600" algn="l" rtl="0" eaLnBrk="1" fontAlgn="base" hangingPunct="1">
        <a:spcBef>
          <a:spcPct val="20000"/>
        </a:spcBef>
        <a:spcAft>
          <a:spcPct val="0"/>
        </a:spcAft>
        <a:buClr>
          <a:srgbClr val="D7591A"/>
        </a:buClr>
        <a:buFont typeface="Arial"/>
        <a:buChar char="•"/>
        <a:defRPr lang="en-US" kern="1200" dirty="0">
          <a:solidFill>
            <a:schemeClr val="tx1"/>
          </a:solidFill>
          <a:latin typeface="Calibri"/>
          <a:ea typeface="+mn-ea"/>
          <a:cs typeface="Calibri"/>
        </a:defRPr>
      </a:lvl3pPr>
      <a:lvl4pPr marL="914400" indent="-228600" algn="l" rtl="0" eaLnBrk="1" fontAlgn="base" hangingPunct="1">
        <a:spcBef>
          <a:spcPct val="20000"/>
        </a:spcBef>
        <a:spcAft>
          <a:spcPct val="0"/>
        </a:spcAft>
        <a:buClr>
          <a:srgbClr val="D7591A"/>
        </a:buClr>
        <a:buFont typeface="Arial"/>
        <a:buChar char="•"/>
        <a:defRPr lang="en-US" kern="1200" dirty="0">
          <a:solidFill>
            <a:schemeClr val="tx1"/>
          </a:solidFill>
          <a:latin typeface="Calibri"/>
          <a:ea typeface="+mn-ea"/>
          <a:cs typeface="Calibri"/>
        </a:defRPr>
      </a:lvl4pPr>
      <a:lvl5pPr marL="914400" indent="0" algn="l" rtl="0" eaLnBrk="1" fontAlgn="base" hangingPunct="1">
        <a:spcBef>
          <a:spcPct val="20000"/>
        </a:spcBef>
        <a:spcAft>
          <a:spcPct val="0"/>
        </a:spcAft>
        <a:buFont typeface="Arial" pitchFamily="-120" charset="0"/>
        <a:defRPr lang="en-US" kern="1200" dirty="0">
          <a:solidFill>
            <a:schemeClr val="tx1"/>
          </a:solidFill>
          <a:latin typeface="Calibri"/>
          <a:ea typeface="+mn-ea"/>
          <a:cs typeface="Calibri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notesSlide" Target="../notesSlides/notesSlide16.xml"/><Relationship Id="rId7" Type="http://schemas.openxmlformats.org/officeDocument/2006/relationships/oleObject" Target="file:///L:\Dropbox\Documents\HP%20Senior%20Project\Poster%20Work\PicoLeaders%20Poster%20v1.1.vsd\Drawing\~Page-1\Sheet.194" TargetMode="External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11" Type="http://schemas.openxmlformats.org/officeDocument/2006/relationships/image" Target="../media/image41.png"/><Relationship Id="rId5" Type="http://schemas.openxmlformats.org/officeDocument/2006/relationships/image" Target="../media/image39.emf"/><Relationship Id="rId10" Type="http://schemas.openxmlformats.org/officeDocument/2006/relationships/image" Target="../media/image38.emf"/><Relationship Id="rId4" Type="http://schemas.openxmlformats.org/officeDocument/2006/relationships/image" Target="../media/image1.jpeg"/><Relationship Id="rId9" Type="http://schemas.openxmlformats.org/officeDocument/2006/relationships/oleObject" Target="file:///L:\Dropbox\Documents\HP%20Senior%20Project\Poster%20Work\PicoLeaders%20Poster%20v1.1.vsd\Drawing\~Page-1\Sheet.193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notesSlide" Target="../notesSlides/notesSlide17.xml"/><Relationship Id="rId7" Type="http://schemas.openxmlformats.org/officeDocument/2006/relationships/oleObject" Target="file:///L:\Dropbox\Documents\HP%20Senior%20Project\Poster%20Work\PicoLeaders%20Poster%20v1.1.vsd\Drawing\~Page-1\Sheet.194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8.emf"/><Relationship Id="rId4" Type="http://schemas.openxmlformats.org/officeDocument/2006/relationships/image" Target="../media/image1.jpeg"/><Relationship Id="rId9" Type="http://schemas.openxmlformats.org/officeDocument/2006/relationships/oleObject" Target="file:///L:\Dropbox\Documents\HP%20Senior%20Project\Poster%20Work\PicoLeaders%20Poster%20v1.1.vsd\Drawing\~Page-1\Sheet.19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4"/>
          <p:cNvSpPr>
            <a:spLocks noGrp="1"/>
          </p:cNvSpPr>
          <p:nvPr>
            <p:ph type="ctrTitle"/>
          </p:nvPr>
        </p:nvSpPr>
        <p:spPr>
          <a:xfrm>
            <a:off x="118753" y="3200400"/>
            <a:ext cx="8942120" cy="1282700"/>
          </a:xfrm>
        </p:spPr>
        <p:txBody>
          <a:bodyPr/>
          <a:lstStyle/>
          <a:p>
            <a:pPr algn="ctr"/>
            <a:r>
              <a:rPr lang="en-US" dirty="0" smtClean="0">
                <a:latin typeface="Cambria" pitchFamily="-120" charset="0"/>
              </a:rPr>
              <a:t>Improved Global Health through Printing &amp; Paper-based Disease Diagnostics</a:t>
            </a:r>
            <a:br>
              <a:rPr lang="en-US" dirty="0" smtClean="0">
                <a:latin typeface="Cambria" pitchFamily="-120" charset="0"/>
              </a:rPr>
            </a:br>
            <a:endParaRPr dirty="0">
              <a:latin typeface="Cambria" pitchFamily="-120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8393" y="5666903"/>
            <a:ext cx="436366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/>
              <a:t>Bill </a:t>
            </a:r>
            <a:r>
              <a:rPr lang="en-US" dirty="0" err="1"/>
              <a:t>Bedell</a:t>
            </a:r>
            <a:r>
              <a:rPr lang="en-US" dirty="0"/>
              <a:t> | Meghan </a:t>
            </a:r>
            <a:r>
              <a:rPr lang="en-US" dirty="0" smtClean="0"/>
              <a:t>Keck </a:t>
            </a:r>
          </a:p>
          <a:p>
            <a:pPr algn="ctr">
              <a:defRPr/>
            </a:pPr>
            <a:r>
              <a:rPr lang="en-US" dirty="0" smtClean="0"/>
              <a:t>Travis </a:t>
            </a:r>
            <a:r>
              <a:rPr lang="en-US" dirty="0" err="1" smtClean="0"/>
              <a:t>Heinze</a:t>
            </a:r>
            <a:r>
              <a:rPr lang="en-US" dirty="0"/>
              <a:t> </a:t>
            </a:r>
            <a:r>
              <a:rPr lang="en-US" dirty="0" smtClean="0"/>
              <a:t>| Spencer Saunders</a:t>
            </a:r>
            <a:endParaRPr dirty="0"/>
          </a:p>
        </p:txBody>
      </p:sp>
      <p:pic>
        <p:nvPicPr>
          <p:cNvPr id="5" name="Picture 3" descr="Z:\Photoshop\HP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938" y="4807350"/>
            <a:ext cx="1718495" cy="171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aundesp\Dropbox\Documents\Senior Project\Pico-Leaders Al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20" y="5142569"/>
            <a:ext cx="3810207" cy="52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5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Curves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564"/>
            <a:ext cx="4081979" cy="377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1676564"/>
            <a:ext cx="4114800" cy="37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5795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091"/>
            <a:ext cx="8229600" cy="685800"/>
          </a:xfrm>
        </p:spPr>
        <p:txBody>
          <a:bodyPr/>
          <a:lstStyle/>
          <a:p>
            <a:r>
              <a:rPr lang="en-US" dirty="0" smtClean="0"/>
              <a:t>Assay Findings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34" y="1562953"/>
            <a:ext cx="2538685" cy="2170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0025" y="593457"/>
            <a:ext cx="69437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/>
              <a:t>Surfactant smoothed printing of aqueous reagents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/>
              <a:t>Optimal print order: Reagent, </a:t>
            </a:r>
            <a:r>
              <a:rPr lang="en-US" sz="2200" i="1" dirty="0"/>
              <a:t>then </a:t>
            </a:r>
            <a:r>
              <a:rPr lang="en-US" sz="2200" dirty="0"/>
              <a:t>buffer/sample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/>
              <a:t>Known drying time vs. drop volume </a:t>
            </a:r>
            <a:r>
              <a:rPr lang="en-US" sz="2200" dirty="0" smtClean="0"/>
              <a:t>controls reaction time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6" name="Picture 2" descr="C:\Users\Travis\AppData\Local\Temp\Biliruben 450 nL 20-30% Standard, Wait 2 Days, 5 C Gamma 1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6107" y="3905250"/>
            <a:ext cx="6529514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Travis\AppData\Local\Temp\ALT Assay, 240 nL, gamma 1, 0-9 nmol,  New media 1_2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3901" y="5305425"/>
            <a:ext cx="6541719" cy="129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Brace 7"/>
          <p:cNvSpPr/>
          <p:nvPr/>
        </p:nvSpPr>
        <p:spPr bwMode="auto">
          <a:xfrm>
            <a:off x="7476527" y="4052615"/>
            <a:ext cx="180975" cy="2438400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37563" y="4948649"/>
            <a:ext cx="1611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Drop Sizes: 200 - 400 </a:t>
            </a:r>
            <a:r>
              <a:rPr lang="en-US" b="1" dirty="0" err="1" smtClean="0"/>
              <a:t>nL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0024" y="2264396"/>
            <a:ext cx="6543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sz="2200" dirty="0"/>
              <a:t>Pre-mixed reagents have short storage </a:t>
            </a:r>
            <a:r>
              <a:rPr lang="en-US" sz="2200" dirty="0" smtClean="0"/>
              <a:t>lives</a:t>
            </a:r>
            <a:endParaRPr lang="en-US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/>
              <a:t>Colorimetric response degrades over </a:t>
            </a:r>
            <a:r>
              <a:rPr lang="en-US" sz="2200" dirty="0" smtClean="0"/>
              <a:t>time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Most </a:t>
            </a:r>
            <a:r>
              <a:rPr lang="en-US" sz="2200" dirty="0"/>
              <a:t>results show signs of a “coffee ring” e</a:t>
            </a:r>
            <a:r>
              <a:rPr lang="en-US" sz="2200" dirty="0" smtClean="0"/>
              <a:t>ffect</a:t>
            </a:r>
            <a:endParaRPr lang="en-US" sz="2200" dirty="0"/>
          </a:p>
          <a:p>
            <a:pPr marL="114300" indent="-342900">
              <a:buFont typeface="Arial" pitchFamily="34" charset="0"/>
              <a:buChar char="•"/>
            </a:pPr>
            <a:r>
              <a:rPr lang="en-US" sz="2200" dirty="0" smtClean="0"/>
              <a:t>Reagent –paper reactions cause false results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2015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3794166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Wicking and agglutination for serum separation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Quantifiable colorimetric response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Standardized form for accurate reagent printing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Unique ID for data handling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Test Strip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540" y="1010013"/>
            <a:ext cx="2482538" cy="5391565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Microfluidics</a:t>
            </a:r>
            <a:endParaRPr lang="en-US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2" r="15602"/>
          <a:stretch>
            <a:fillRect/>
          </a:stretch>
        </p:blipFill>
        <p:spPr bwMode="auto">
          <a:xfrm>
            <a:off x="619123" y="973361"/>
            <a:ext cx="2617034" cy="267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390" y="995576"/>
            <a:ext cx="2686847" cy="2650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2425" y="3662861"/>
            <a:ext cx="85915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Chromatography paper is an effective media, providing fast wicking &amp; adequate colorimetric response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Hydrophobic </a:t>
            </a:r>
            <a:r>
              <a:rPr lang="en-US" sz="2000" dirty="0" smtClean="0"/>
              <a:t>ink </a:t>
            </a:r>
            <a:r>
              <a:rPr lang="en-US" sz="2000" smtClean="0"/>
              <a:t>provides </a:t>
            </a:r>
            <a:r>
              <a:rPr lang="en-US" sz="2000" smtClean="0"/>
              <a:t>barriers </a:t>
            </a:r>
            <a:r>
              <a:rPr lang="en-US" sz="2000" dirty="0" smtClean="0"/>
              <a:t>that completely permeate through paper media to prevent leaks and guide sample flow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Controlled wicking distributes equal sample volumes for multiple assays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6" y="1004292"/>
            <a:ext cx="2548744" cy="2641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38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2909"/>
            <a:ext cx="8229600" cy="685800"/>
          </a:xfrm>
        </p:spPr>
        <p:txBody>
          <a:bodyPr/>
          <a:lstStyle/>
          <a:p>
            <a:r>
              <a:rPr lang="en-US" dirty="0" smtClean="0"/>
              <a:t>Blood Separation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799"/>
            <a:ext cx="3474720" cy="5525753"/>
          </a:xfrm>
        </p:spPr>
        <p:txBody>
          <a:bodyPr/>
          <a:lstStyle/>
          <a:p>
            <a:r>
              <a:rPr lang="en-US" dirty="0" smtClean="0"/>
              <a:t>Red Blood Cells (RBC) interfere with colorimetric  response</a:t>
            </a:r>
          </a:p>
          <a:p>
            <a:endParaRPr lang="en-US" dirty="0" smtClean="0"/>
          </a:p>
          <a:p>
            <a:r>
              <a:rPr lang="en-US" dirty="0" smtClean="0"/>
              <a:t>Agglutination may be an effective method for blood separation</a:t>
            </a:r>
          </a:p>
          <a:p>
            <a:endParaRPr lang="en-US" dirty="0" smtClean="0"/>
          </a:p>
          <a:p>
            <a:r>
              <a:rPr lang="en-US" dirty="0"/>
              <a:t>Wheat-Germ-Agglutinin (WGA) </a:t>
            </a:r>
            <a:r>
              <a:rPr lang="en-US" dirty="0" smtClean="0"/>
              <a:t>is </a:t>
            </a:r>
            <a:r>
              <a:rPr lang="en-US" dirty="0"/>
              <a:t>a viable </a:t>
            </a:r>
            <a:r>
              <a:rPr lang="en-US" dirty="0" smtClean="0"/>
              <a:t>choice</a:t>
            </a:r>
          </a:p>
          <a:p>
            <a:pPr lvl="1"/>
            <a:r>
              <a:rPr lang="en-US" dirty="0" smtClean="0"/>
              <a:t>Agglutinates mammalian RBCs without lysing cells</a:t>
            </a:r>
          </a:p>
          <a:p>
            <a:pPr lvl="1"/>
            <a:r>
              <a:rPr lang="en-US" dirty="0" smtClean="0"/>
              <a:t>Relatively heat and pH stable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5" descr="http://www.battleforhealth.com/Battle_for_Health/Agglutination_files/XGYrx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8100" y="1256410"/>
            <a:ext cx="5143500" cy="4517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016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"/>
            <a:ext cx="8229600" cy="685800"/>
          </a:xfrm>
        </p:spPr>
        <p:txBody>
          <a:bodyPr/>
          <a:lstStyle/>
          <a:p>
            <a:r>
              <a:rPr lang="en-US" dirty="0" smtClean="0"/>
              <a:t>Blood Agglutination</a:t>
            </a:r>
            <a:endParaRPr lang="en-US" dirty="0"/>
          </a:p>
        </p:txBody>
      </p:sp>
      <p:pic>
        <p:nvPicPr>
          <p:cNvPr id="3" name="Picture 17" descr="Schematic illustration of the use of red blood cell (RBC) &#10;agglutination to improve efficiency of blood plasma separation from &#10;whole blood via filtration. (a) RBCs can easily pass through filters &#10;with pore size as small as ∼2.5μm because of their deformability. (b) &#10;Filters with pores smaller than 2.5μm block passage of RBCs, but small &#10;pore size diminishes the flow of separated plasma severely. (c) &#10;Agglutinated RBCs form large multi-cellular aggregates that could be &#10;filtered out using filters with large-diameter pores thus enabling &#10;higher rates of flow of separated plasma through the filters.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326207"/>
            <a:ext cx="3035236" cy="4093324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2326207"/>
            <a:ext cx="2951264" cy="409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8711" y="811093"/>
            <a:ext cx="77342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en-US" sz="2000" dirty="0" smtClean="0"/>
              <a:t>WGA </a:t>
            </a:r>
            <a:r>
              <a:rPr lang="en-US" sz="2000" dirty="0"/>
              <a:t>binds to N-</a:t>
            </a:r>
            <a:r>
              <a:rPr lang="en-US" sz="2000" dirty="0" err="1"/>
              <a:t>acetylneuraminic</a:t>
            </a:r>
            <a:r>
              <a:rPr lang="en-US" sz="2000" dirty="0"/>
              <a:t> acid on </a:t>
            </a:r>
            <a:r>
              <a:rPr lang="en-US" sz="2000" dirty="0" smtClean="0"/>
              <a:t>RBC, </a:t>
            </a:r>
            <a:r>
              <a:rPr lang="en-US" sz="2000" dirty="0"/>
              <a:t>allowing plasma to wick to the reagent </a:t>
            </a:r>
            <a:r>
              <a:rPr lang="en-US" sz="2000" dirty="0" smtClean="0"/>
              <a:t>site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2000" dirty="0"/>
              <a:t>Viable for a variety of mammalian RBC agglutination, expanding use to veterinary </a:t>
            </a:r>
            <a:r>
              <a:rPr lang="en-US" sz="2000" dirty="0" smtClean="0"/>
              <a:t>field 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8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Handheld Printing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913" y="1375525"/>
            <a:ext cx="5451894" cy="2256196"/>
          </a:xfrm>
        </p:spPr>
        <p:txBody>
          <a:bodyPr/>
          <a:lstStyle/>
          <a:p>
            <a:r>
              <a:rPr lang="en-US" dirty="0" smtClean="0"/>
              <a:t>Current device:</a:t>
            </a:r>
          </a:p>
          <a:p>
            <a:pPr lvl="1"/>
            <a:r>
              <a:rPr lang="en-US" dirty="0" smtClean="0"/>
              <a:t>Printer with replaceable cartridges</a:t>
            </a:r>
          </a:p>
          <a:p>
            <a:pPr lvl="1"/>
            <a:r>
              <a:rPr lang="en-US" dirty="0" smtClean="0"/>
              <a:t>Barcode scanner used to identify products</a:t>
            </a:r>
          </a:p>
          <a:p>
            <a:pPr lvl="1"/>
            <a:r>
              <a:rPr lang="en-US" dirty="0" smtClean="0"/>
              <a:t>Camera capable of imaging while printing</a:t>
            </a:r>
          </a:p>
          <a:p>
            <a:pPr marL="228600" lvl="1" indent="0">
              <a:buNone/>
            </a:pPr>
            <a:endParaRPr lang="en-US" sz="1800" dirty="0" smtClean="0"/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07" y="511261"/>
            <a:ext cx="1811614" cy="2635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07" y="3533353"/>
            <a:ext cx="1811614" cy="2635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>
            <a:off x="4408098" y="2044460"/>
            <a:ext cx="252754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5167223" y="2319068"/>
            <a:ext cx="1552754" cy="87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219973" y="3407445"/>
            <a:ext cx="5661633" cy="200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sz="20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20" charset="0"/>
              <a:defRPr lang="en-US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228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Future tool might incorporate</a:t>
            </a:r>
            <a:r>
              <a:rPr lang="en-US" sz="2800" dirty="0" smtClean="0"/>
              <a:t>: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Screen for basic user interface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Barcode scanners for data handling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Colorimetric scanner/imager in the device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Wireless connectivity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Reagent printer </a:t>
            </a:r>
            <a:r>
              <a:rPr lang="en-US" sz="1800" dirty="0"/>
              <a:t>with </a:t>
            </a:r>
            <a:r>
              <a:rPr lang="en-US" sz="1800" dirty="0" smtClean="0"/>
              <a:t>interchangeable reservoirs</a:t>
            </a:r>
            <a:endParaRPr lang="en-US" sz="1800" dirty="0"/>
          </a:p>
          <a:p>
            <a:pPr lvl="1"/>
            <a:endParaRPr lang="en-US" sz="1800" dirty="0" smtClean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5280316" y="5602638"/>
            <a:ext cx="1157768" cy="4262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4750231" y="4951562"/>
            <a:ext cx="1650569" cy="15383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4122549" y="4680860"/>
            <a:ext cx="2035364" cy="270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3680847" y="4179498"/>
            <a:ext cx="2607810" cy="992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5231937" y="2683278"/>
            <a:ext cx="1168863" cy="87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4122549" y="4680860"/>
            <a:ext cx="2315535" cy="9217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5160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730" y="1597660"/>
            <a:ext cx="3896035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Colorimetric Analysis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573" y="2113598"/>
            <a:ext cx="23145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348319"/>
              </p:ext>
            </p:extLst>
          </p:nvPr>
        </p:nvGraphicFramePr>
        <p:xfrm>
          <a:off x="457200" y="1280160"/>
          <a:ext cx="234315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Visio" r:id="rId7" imgW="2343133" imgH="1085940" progId="Visio.Drawing.11">
                  <p:link updateAutomatic="1"/>
                </p:oleObj>
              </mc:Choice>
              <mc:Fallback>
                <p:oleObj name="Visio" r:id="rId7" imgW="2343133" imgH="1085940" progId="Visio.Drawing.11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" y="1280160"/>
                        <a:ext cx="2343150" cy="1085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271690"/>
              </p:ext>
            </p:extLst>
          </p:nvPr>
        </p:nvGraphicFramePr>
        <p:xfrm>
          <a:off x="6343650" y="5509260"/>
          <a:ext cx="234315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Visio" r:id="rId9" imgW="2343133" imgH="1085940" progId="Visio.Drawing.11">
                  <p:link updateAutomatic="1"/>
                </p:oleObj>
              </mc:Choice>
              <mc:Fallback>
                <p:oleObj name="Visio" r:id="rId9" imgW="2343133" imgH="1085940" progId="Visio.Drawing.11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43650" y="5509260"/>
                        <a:ext cx="2343150" cy="1085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 descr="L:\Dropbox\Documents\HP Senior Project\PMF\ATP Drops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4" t="56333" r="23030"/>
          <a:stretch/>
        </p:blipFill>
        <p:spPr bwMode="auto">
          <a:xfrm>
            <a:off x="213360" y="2506980"/>
            <a:ext cx="2851858" cy="784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pic>
        <p:nvPicPr>
          <p:cNvPr id="1029" name="Picture 5" descr="L:\Dropbox\Documents\HP Senior Project\ImageProcessing\ALT Standard\0-9nM Row 1 - Response 0.6196 threshold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4994" r="5407" b="1673"/>
          <a:stretch/>
        </p:blipFill>
        <p:spPr bwMode="auto">
          <a:xfrm>
            <a:off x="6667500" y="4099560"/>
            <a:ext cx="1661556" cy="1318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18409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Colorimetric Analysis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146117"/>
              </p:ext>
            </p:extLst>
          </p:nvPr>
        </p:nvGraphicFramePr>
        <p:xfrm>
          <a:off x="198438" y="1240588"/>
          <a:ext cx="8632825" cy="576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Visio" r:id="rId5" imgW="6124454" imgH="4092660" progId="Visio.Drawing.11">
                  <p:embed/>
                </p:oleObj>
              </mc:Choice>
              <mc:Fallback>
                <p:oleObj name="Visio" r:id="rId5" imgW="6124454" imgH="409266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8438" y="1240588"/>
                        <a:ext cx="8632825" cy="576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753311"/>
              </p:ext>
            </p:extLst>
          </p:nvPr>
        </p:nvGraphicFramePr>
        <p:xfrm>
          <a:off x="1665005" y="1280160"/>
          <a:ext cx="1828800" cy="847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Visio" r:id="rId7" imgW="2343133" imgH="1085940" progId="Visio.Drawing.11">
                  <p:link updateAutomatic="1"/>
                </p:oleObj>
              </mc:Choice>
              <mc:Fallback>
                <p:oleObj name="Visio" r:id="rId7" imgW="2343133" imgH="1085940" progId="Visio.Drawing.11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65005" y="1280160"/>
                        <a:ext cx="1828800" cy="847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863169"/>
              </p:ext>
            </p:extLst>
          </p:nvPr>
        </p:nvGraphicFramePr>
        <p:xfrm>
          <a:off x="5470074" y="1280160"/>
          <a:ext cx="1828800" cy="847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Visio" r:id="rId9" imgW="2343133" imgH="1085940" progId="Visio.Drawing.11">
                  <p:link updateAutomatic="1"/>
                </p:oleObj>
              </mc:Choice>
              <mc:Fallback>
                <p:oleObj name="Visio" r:id="rId9" imgW="2343133" imgH="1085940" progId="Visio.Drawing.11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70074" y="1280160"/>
                        <a:ext cx="1828800" cy="847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8858" y="3024725"/>
            <a:ext cx="147066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rgbClr val="E35E1B"/>
                </a:solidFill>
              </a:rPr>
              <a:t>Assay Scan</a:t>
            </a:r>
            <a:endParaRPr lang="en-US" sz="1600" dirty="0">
              <a:solidFill>
                <a:srgbClr val="E35E1B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858" y="3947514"/>
            <a:ext cx="147066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rgbClr val="E35E1B"/>
                </a:solidFill>
              </a:rPr>
              <a:t>Greyscale</a:t>
            </a:r>
            <a:endParaRPr lang="en-US" sz="1600" dirty="0">
              <a:solidFill>
                <a:srgbClr val="E35E1B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8858" y="4895470"/>
            <a:ext cx="147066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rgbClr val="E35E1B"/>
                </a:solidFill>
              </a:rPr>
              <a:t>Cleaned B/W</a:t>
            </a:r>
            <a:endParaRPr lang="en-US" sz="1600" dirty="0">
              <a:solidFill>
                <a:srgbClr val="E35E1B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8858" y="5818259"/>
            <a:ext cx="147066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rgbClr val="E35E1B"/>
                </a:solidFill>
              </a:rPr>
              <a:t>Filled Drops</a:t>
            </a:r>
            <a:endParaRPr lang="en-US" sz="1600" dirty="0">
              <a:solidFill>
                <a:srgbClr val="E35E1B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16140" y="3947514"/>
            <a:ext cx="147066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 smtClean="0">
                <a:solidFill>
                  <a:srgbClr val="E35E1B"/>
                </a:solidFill>
              </a:rPr>
              <a:t>Avg. Color</a:t>
            </a:r>
            <a:endParaRPr lang="en-US" sz="1600" dirty="0">
              <a:solidFill>
                <a:srgbClr val="E35E1B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16140" y="4772360"/>
            <a:ext cx="147066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 smtClean="0">
                <a:solidFill>
                  <a:srgbClr val="E35E1B"/>
                </a:solidFill>
              </a:rPr>
              <a:t>Outlines + Original </a:t>
            </a:r>
            <a:r>
              <a:rPr lang="en-US" sz="1600" dirty="0" err="1" smtClean="0">
                <a:solidFill>
                  <a:srgbClr val="E35E1B"/>
                </a:solidFill>
              </a:rPr>
              <a:t>Img</a:t>
            </a:r>
            <a:endParaRPr lang="en-US" sz="1600" dirty="0">
              <a:solidFill>
                <a:srgbClr val="E35E1B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16140" y="5695149"/>
            <a:ext cx="147066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 smtClean="0">
                <a:solidFill>
                  <a:srgbClr val="E35E1B"/>
                </a:solidFill>
              </a:rPr>
              <a:t>Object Outlines</a:t>
            </a:r>
            <a:endParaRPr lang="en-US" sz="1600" dirty="0">
              <a:solidFill>
                <a:srgbClr val="E35E1B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09202" y="2839453"/>
            <a:ext cx="1679850" cy="705852"/>
          </a:xfrm>
          <a:prstGeom prst="rect">
            <a:avLst/>
          </a:prstGeom>
          <a:solidFill>
            <a:srgbClr val="3E3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709202" y="3545305"/>
            <a:ext cx="1679850" cy="924412"/>
          </a:xfrm>
          <a:prstGeom prst="rect">
            <a:avLst/>
          </a:prstGeom>
          <a:solidFill>
            <a:srgbClr val="3E3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697089" y="4469717"/>
            <a:ext cx="1679850" cy="942259"/>
          </a:xfrm>
          <a:prstGeom prst="rect">
            <a:avLst/>
          </a:prstGeom>
          <a:solidFill>
            <a:srgbClr val="3E3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1729413" y="5411976"/>
            <a:ext cx="1679850" cy="928486"/>
          </a:xfrm>
          <a:prstGeom prst="rect">
            <a:avLst/>
          </a:prstGeom>
          <a:solidFill>
            <a:srgbClr val="3E3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3409263" y="5416784"/>
            <a:ext cx="3806877" cy="928486"/>
          </a:xfrm>
          <a:prstGeom prst="rect">
            <a:avLst/>
          </a:prstGeom>
          <a:solidFill>
            <a:srgbClr val="3E3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528269" y="4483490"/>
            <a:ext cx="1679850" cy="928486"/>
          </a:xfrm>
          <a:prstGeom prst="rect">
            <a:avLst/>
          </a:prstGeom>
          <a:solidFill>
            <a:srgbClr val="3E3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5526221" y="3550446"/>
            <a:ext cx="1679850" cy="928486"/>
          </a:xfrm>
          <a:prstGeom prst="rect">
            <a:avLst/>
          </a:prstGeom>
          <a:solidFill>
            <a:srgbClr val="3E3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515630" y="2624840"/>
            <a:ext cx="1679850" cy="928486"/>
          </a:xfrm>
          <a:prstGeom prst="rect">
            <a:avLst/>
          </a:prstGeom>
          <a:solidFill>
            <a:srgbClr val="3E3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37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  <p:bldP spid="25" grpId="0"/>
      <p:bldP spid="27" grpId="0"/>
      <p:bldP spid="28" grpId="0"/>
      <p:bldP spid="29" grpId="0"/>
      <p:bldP spid="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457201" y="1076326"/>
            <a:ext cx="3794166" cy="5381624"/>
            <a:chOff x="457201" y="1076326"/>
            <a:chExt cx="3794166" cy="5381624"/>
          </a:xfrm>
        </p:grpSpPr>
        <p:sp>
          <p:nvSpPr>
            <p:cNvPr id="2" name="Rounded Rectangle 1"/>
            <p:cNvSpPr/>
            <p:nvPr/>
          </p:nvSpPr>
          <p:spPr bwMode="auto">
            <a:xfrm>
              <a:off x="457201" y="1076326"/>
              <a:ext cx="3794166" cy="5381624"/>
            </a:xfrm>
            <a:prstGeom prst="roundRect">
              <a:avLst/>
            </a:prstGeom>
            <a:solidFill>
              <a:srgbClr val="62626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201" y="1079557"/>
              <a:ext cx="37941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 smtClean="0">
                  <a:latin typeface="Palatino Linotype" pitchFamily="18" charset="0"/>
                </a:rPr>
                <a:t>Data Sources</a:t>
              </a:r>
              <a:endParaRPr lang="en-US" sz="2000" b="1" u="sng" dirty="0">
                <a:latin typeface="Palatino Linotype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892634" y="1076325"/>
            <a:ext cx="3844637" cy="5381625"/>
            <a:chOff x="4892634" y="1076325"/>
            <a:chExt cx="3844637" cy="5381625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4943105" y="1076325"/>
              <a:ext cx="3794166" cy="5381625"/>
            </a:xfrm>
            <a:prstGeom prst="roundRect">
              <a:avLst/>
            </a:prstGeom>
            <a:solidFill>
              <a:srgbClr val="62626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92634" y="1079557"/>
              <a:ext cx="37941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 smtClean="0">
                  <a:latin typeface="Palatino Linotype" pitchFamily="18" charset="0"/>
                </a:rPr>
                <a:t>Data Interaction</a:t>
              </a:r>
              <a:endParaRPr lang="en-US" sz="2000" b="1" u="sng" dirty="0">
                <a:latin typeface="Palatino Linotype" pitchFamily="18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685800"/>
          </a:xfrm>
        </p:spPr>
        <p:txBody>
          <a:bodyPr/>
          <a:lstStyle/>
          <a:p>
            <a:r>
              <a:rPr lang="en-US" dirty="0" smtClean="0"/>
              <a:t>The Data Ecosystem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329797" y="2889828"/>
            <a:ext cx="2199736" cy="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arrow"/>
            <a:tailEnd type="arrow"/>
          </a:ln>
          <a:effectLst/>
        </p:spPr>
      </p:cxnSp>
      <p:grpSp>
        <p:nvGrpSpPr>
          <p:cNvPr id="36" name="Group 35"/>
          <p:cNvGrpSpPr/>
          <p:nvPr/>
        </p:nvGrpSpPr>
        <p:grpSpPr>
          <a:xfrm>
            <a:off x="1540644" y="1584902"/>
            <a:ext cx="1621329" cy="2291587"/>
            <a:chOff x="1474295" y="1584903"/>
            <a:chExt cx="1621329" cy="2291587"/>
          </a:xfrm>
        </p:grpSpPr>
        <p:pic>
          <p:nvPicPr>
            <p:cNvPr id="1029" name="Picture 5" descr="C:\Users\saundesp\Dropbox\Documents\Senior Project\Gameboy Grey Righted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" t="1074" r="5809" b="10332"/>
            <a:stretch/>
          </p:blipFill>
          <p:spPr bwMode="auto">
            <a:xfrm>
              <a:off x="1558250" y="1584904"/>
              <a:ext cx="1392697" cy="22915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chemeClr val="tx2"/>
              </a:solidFill>
            </a:ln>
            <a:effectLst/>
            <a:extLst/>
          </p:spPr>
        </p:pic>
        <p:sp>
          <p:nvSpPr>
            <p:cNvPr id="9" name="TextBox 8"/>
            <p:cNvSpPr txBox="1"/>
            <p:nvPr/>
          </p:nvSpPr>
          <p:spPr>
            <a:xfrm>
              <a:off x="1474295" y="1584903"/>
              <a:ext cx="16213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Assay Device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81206" y="2280825"/>
            <a:ext cx="2317963" cy="3198300"/>
            <a:chOff x="5681206" y="2280825"/>
            <a:chExt cx="2317963" cy="3198300"/>
          </a:xfrm>
        </p:grpSpPr>
        <p:pic>
          <p:nvPicPr>
            <p:cNvPr id="1030" name="Picture 6" descr="C:\Users\saundesp\Dropbox\Documents\Senior Project\smartphone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5" t="4579" r="16867" b="31971"/>
            <a:stretch/>
          </p:blipFill>
          <p:spPr bwMode="auto">
            <a:xfrm>
              <a:off x="5681206" y="2280825"/>
              <a:ext cx="2317963" cy="31983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chemeClr val="tx2"/>
              </a:solidFill>
            </a:ln>
            <a:effectLst/>
            <a:extLst/>
          </p:spPr>
        </p:pic>
        <p:sp>
          <p:nvSpPr>
            <p:cNvPr id="20" name="TextBox 19"/>
            <p:cNvSpPr txBox="1"/>
            <p:nvPr/>
          </p:nvSpPr>
          <p:spPr>
            <a:xfrm>
              <a:off x="5681206" y="2305054"/>
              <a:ext cx="23179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User’s Smart Phone</a:t>
              </a:r>
            </a:p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(or Laptop/Tablet)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7011" y="4741666"/>
            <a:ext cx="2848597" cy="1411035"/>
            <a:chOff x="940629" y="4765928"/>
            <a:chExt cx="2848597" cy="1411035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940629" y="4765928"/>
              <a:ext cx="2848597" cy="1411035"/>
            </a:xfrm>
            <a:prstGeom prst="roundRect">
              <a:avLst>
                <a:gd name="adj" fmla="val 4282"/>
              </a:avLst>
            </a:prstGeom>
            <a:gradFill>
              <a:gsLst>
                <a:gs pos="20000">
                  <a:srgbClr val="76A0CC"/>
                </a:gs>
                <a:gs pos="100000">
                  <a:srgbClr val="5E8EC2"/>
                </a:gs>
              </a:gsLst>
              <a:lin ang="16200000" scaled="1"/>
            </a:gra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" t="3506" r="2114" b="12031"/>
            <a:stretch/>
          </p:blipFill>
          <p:spPr bwMode="auto">
            <a:xfrm>
              <a:off x="985839" y="4810124"/>
              <a:ext cx="2743200" cy="106464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noFill/>
              <a:miter lim="800000"/>
              <a:headEnd/>
              <a:tailEnd/>
            </a:ln>
            <a:effectLst/>
            <a:extLst/>
          </p:spPr>
        </p:pic>
        <p:sp>
          <p:nvSpPr>
            <p:cNvPr id="23" name="TextBox 22"/>
            <p:cNvSpPr txBox="1"/>
            <p:nvPr/>
          </p:nvSpPr>
          <p:spPr>
            <a:xfrm>
              <a:off x="995366" y="5789041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Information Repository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30" name="Straight Arrow Connector 29"/>
          <p:cNvCxnSpPr/>
          <p:nvPr/>
        </p:nvCxnSpPr>
        <p:spPr bwMode="auto">
          <a:xfrm flipV="1">
            <a:off x="3916392" y="4785862"/>
            <a:ext cx="1500997" cy="5323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2343821" y="4056033"/>
            <a:ext cx="0" cy="5693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95000"/>
              </a:schemeClr>
            </a:solidFill>
            <a:prstDash val="sysDash"/>
            <a:round/>
            <a:headEnd type="arrow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3759836" y="2457078"/>
            <a:ext cx="133965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/>
              <a:t>Local Wireless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 rot="20404411">
            <a:off x="3988435" y="4594205"/>
            <a:ext cx="1339658" cy="8638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/>
              <a:t>Internet Connection</a:t>
            </a:r>
            <a:endParaRPr lang="en-US" sz="16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0" y="2015266"/>
            <a:ext cx="736865" cy="160032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87393" y="6339185"/>
            <a:ext cx="6969215" cy="46166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GOAL: Seamless, secure data handling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86614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2" grpId="0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148941" y="1374398"/>
            <a:ext cx="2740907" cy="2963488"/>
            <a:chOff x="802145" y="1026621"/>
            <a:chExt cx="3023249" cy="32687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145" y="1026621"/>
              <a:ext cx="3023249" cy="246472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91" b="22805"/>
            <a:stretch/>
          </p:blipFill>
          <p:spPr>
            <a:xfrm>
              <a:off x="802145" y="3420091"/>
              <a:ext cx="3023249" cy="87529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171814" y="1374398"/>
            <a:ext cx="2653667" cy="2940627"/>
            <a:chOff x="6171814" y="1374398"/>
            <a:chExt cx="2653667" cy="29406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58"/>
            <a:stretch/>
          </p:blipFill>
          <p:spPr>
            <a:xfrm>
              <a:off x="6171814" y="1374398"/>
              <a:ext cx="2641986" cy="220204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814" y="3569740"/>
              <a:ext cx="2653667" cy="745285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81003" y="1374398"/>
            <a:ext cx="2531533" cy="2963488"/>
            <a:chOff x="381003" y="1374398"/>
            <a:chExt cx="2531533" cy="29634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7" r="8286"/>
            <a:stretch/>
          </p:blipFill>
          <p:spPr>
            <a:xfrm>
              <a:off x="381003" y="1374398"/>
              <a:ext cx="2531533" cy="216958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765"/>
            <a:stretch/>
          </p:blipFill>
          <p:spPr>
            <a:xfrm>
              <a:off x="381003" y="3543982"/>
              <a:ext cx="2531533" cy="79390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 Diagnostic Tool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0016" y="1389413"/>
            <a:ext cx="82771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Prints reagent/buffer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Analyzes color response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Reads data code (unique ID #)</a:t>
            </a:r>
            <a:endParaRPr lang="en-US" sz="2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Assigns: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/>
              <a:t>Assay type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/>
              <a:t>Response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/>
              <a:t>Patient ID</a:t>
            </a:r>
            <a:endParaRPr lang="en-US" sz="2400" dirty="0"/>
          </a:p>
        </p:txBody>
      </p:sp>
      <p:pic>
        <p:nvPicPr>
          <p:cNvPr id="5" name="Picture 5" descr="C:\Users\saundesp\Dropbox\Documents\Senior Project\Gameboy Grey Righte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7627" r="5809" b="10332"/>
          <a:stretch/>
        </p:blipFill>
        <p:spPr bwMode="auto">
          <a:xfrm>
            <a:off x="5828323" y="1343125"/>
            <a:ext cx="2858475" cy="4168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/>
            </a:solidFill>
          </a:ln>
          <a:effectLst/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87" y="3427562"/>
            <a:ext cx="1315425" cy="285683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4270075" y="2665562"/>
            <a:ext cx="416924" cy="107300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069746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 Cloud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0016" y="1389413"/>
            <a:ext cx="8277101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Secure Information repository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Stores/Organizes health information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/>
              <a:t>Historical Data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200" dirty="0" smtClean="0"/>
              <a:t>Patient history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200" dirty="0" smtClean="0"/>
              <a:t>Previous test results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/>
              <a:t>Demographic Data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200" dirty="0" smtClean="0"/>
              <a:t>Disease incidence rate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200" dirty="0" smtClean="0"/>
              <a:t>Analyte reference ranges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807" y="4648627"/>
            <a:ext cx="3408468" cy="170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093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User’s Smart Phone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280160"/>
            <a:ext cx="838991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Portal to data sources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/>
              <a:t>Input device for patient information (name, etc.)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Displays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Test results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/>
              <a:t>Cloud Diagnostic </a:t>
            </a:r>
            <a:r>
              <a:rPr lang="en-US" sz="2400" dirty="0" smtClean="0"/>
              <a:t>Engine</a:t>
            </a:r>
            <a:endParaRPr lang="en-US" sz="2400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200" dirty="0" smtClean="0"/>
              <a:t>previous results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200" dirty="0" smtClean="0"/>
              <a:t>related patient history information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200" dirty="0" smtClean="0"/>
              <a:t>relevant demographic data</a:t>
            </a:r>
          </a:p>
          <a:p>
            <a:pPr marL="1657350" lvl="3" indent="-285750">
              <a:buFont typeface="Arial" pitchFamily="34" charset="0"/>
              <a:buChar char="•"/>
            </a:pPr>
            <a:r>
              <a:rPr lang="en-US" sz="2200" dirty="0" smtClean="0"/>
              <a:t>disease incidence</a:t>
            </a:r>
          </a:p>
          <a:p>
            <a:pPr marL="1657350" lvl="3" indent="-285750">
              <a:buFont typeface="Arial" pitchFamily="34" charset="0"/>
              <a:buChar char="•"/>
            </a:pPr>
            <a:r>
              <a:rPr lang="en-US" sz="2200" dirty="0" smtClean="0"/>
              <a:t>reference analyte ranges 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483178" y="6049156"/>
            <a:ext cx="2326697" cy="65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843583" y="5713477"/>
            <a:ext cx="6330167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Pertinent information, enabling an </a:t>
            </a:r>
          </a:p>
          <a:p>
            <a:r>
              <a:rPr lang="en-US" sz="2000" b="1" dirty="0" smtClean="0"/>
              <a:t>informed diagnosis at point-of-care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3178" y="5686360"/>
            <a:ext cx="232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Bottom Line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6" descr="C:\Users\saundesp\Dropbox\Documents\Senior Project\smartphon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" t="14697" r="14146" b="28048"/>
          <a:stretch/>
        </p:blipFill>
        <p:spPr bwMode="auto">
          <a:xfrm>
            <a:off x="6008667" y="2191196"/>
            <a:ext cx="2838450" cy="3295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807016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5" y="2907298"/>
            <a:ext cx="9047747" cy="4042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Informatics with the Cloud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280160"/>
            <a:ext cx="83899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Centralized repository with a wealth of 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aggregate </a:t>
            </a:r>
            <a:r>
              <a:rPr lang="en-US" sz="2400" b="1" dirty="0"/>
              <a:t>non-identifying health </a:t>
            </a:r>
            <a:r>
              <a:rPr lang="en-US" sz="2400" b="1" dirty="0" smtClean="0"/>
              <a:t>information 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</a:t>
            </a:r>
            <a:r>
              <a:rPr lang="en-US" sz="2400" dirty="0" smtClean="0"/>
              <a:t>could be used for: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96779" y="3224463"/>
            <a:ext cx="8710863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>
                  <a:glow rad="228600">
                    <a:schemeClr val="tx1">
                      <a:alpha val="60000"/>
                    </a:schemeClr>
                  </a:glow>
                </a:effectLst>
              </a:rPr>
              <a:t>Epidemiological </a:t>
            </a:r>
            <a:r>
              <a:rPr lang="en-US" sz="2400" dirty="0" smtClean="0">
                <a:solidFill>
                  <a:srgbClr val="000000"/>
                </a:solidFill>
                <a:effectLst>
                  <a:glow rad="228600">
                    <a:schemeClr val="tx1">
                      <a:alpha val="60000"/>
                    </a:schemeClr>
                  </a:glow>
                </a:effectLst>
              </a:rPr>
              <a:t>studies</a:t>
            </a:r>
          </a:p>
          <a:p>
            <a:pPr marL="12573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>
                  <a:glow rad="228600">
                    <a:schemeClr val="tx1">
                      <a:alpha val="60000"/>
                    </a:schemeClr>
                  </a:glow>
                </a:effectLst>
              </a:rPr>
              <a:t>Mapping </a:t>
            </a:r>
            <a:r>
              <a:rPr lang="en-US" sz="2400" dirty="0">
                <a:solidFill>
                  <a:srgbClr val="000000"/>
                </a:solidFill>
                <a:effectLst>
                  <a:glow rad="228600">
                    <a:schemeClr val="tx1">
                      <a:alpha val="60000"/>
                    </a:schemeClr>
                  </a:glow>
                </a:effectLst>
              </a:rPr>
              <a:t>the spread of diseases</a:t>
            </a:r>
          </a:p>
          <a:p>
            <a:pPr marL="12573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>
                  <a:glow rad="228600">
                    <a:schemeClr val="tx1">
                      <a:alpha val="60000"/>
                    </a:schemeClr>
                  </a:glow>
                </a:effectLst>
              </a:rPr>
              <a:t>Incidence/prevalence </a:t>
            </a:r>
            <a:r>
              <a:rPr lang="en-US" sz="2400" dirty="0">
                <a:solidFill>
                  <a:srgbClr val="000000"/>
                </a:solidFill>
                <a:effectLst>
                  <a:glow rad="228600">
                    <a:schemeClr val="tx1">
                      <a:alpha val="60000"/>
                    </a:schemeClr>
                  </a:glow>
                </a:effectLst>
              </a:rPr>
              <a:t>rates</a:t>
            </a:r>
          </a:p>
          <a:p>
            <a:pPr marL="12573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>
                  <a:glow rad="228600">
                    <a:schemeClr val="tx1">
                      <a:alpha val="60000"/>
                    </a:schemeClr>
                  </a:glow>
                </a:effectLst>
              </a:rPr>
              <a:t>Average </a:t>
            </a:r>
            <a:r>
              <a:rPr lang="en-US" sz="2400" dirty="0">
                <a:solidFill>
                  <a:srgbClr val="000000"/>
                </a:solidFill>
                <a:effectLst>
                  <a:glow rad="228600">
                    <a:schemeClr val="tx1">
                      <a:alpha val="60000"/>
                    </a:schemeClr>
                  </a:glow>
                </a:effectLst>
              </a:rPr>
              <a:t>analyte </a:t>
            </a:r>
            <a:r>
              <a:rPr lang="en-US" sz="2400" dirty="0" smtClean="0">
                <a:solidFill>
                  <a:srgbClr val="000000"/>
                </a:solidFill>
                <a:effectLst>
                  <a:glow rad="228600">
                    <a:schemeClr val="tx1">
                      <a:alpha val="60000"/>
                    </a:schemeClr>
                  </a:glow>
                </a:effectLst>
              </a:rPr>
              <a:t>levels</a:t>
            </a:r>
            <a:endParaRPr lang="en-US" sz="2400" dirty="0">
              <a:solidFill>
                <a:srgbClr val="000000"/>
              </a:solidFill>
              <a:effectLst>
                <a:glow rad="228600">
                  <a:schemeClr val="tx1">
                    <a:alpha val="60000"/>
                  </a:schemeClr>
                </a:glow>
              </a:effectLst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>
                  <a:glow rad="228600">
                    <a:schemeClr val="tx1">
                      <a:alpha val="60000"/>
                    </a:schemeClr>
                  </a:glow>
                </a:effectLst>
              </a:rPr>
              <a:t>Planning NGO medical campaigns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>
                  <a:glow rad="228600">
                    <a:schemeClr val="tx1">
                      <a:alpha val="60000"/>
                    </a:schemeClr>
                  </a:glow>
                </a:effectLst>
              </a:rPr>
              <a:t>Assessing pharmacological priorities</a:t>
            </a:r>
            <a:endParaRPr lang="en-US" sz="2400" dirty="0">
              <a:solidFill>
                <a:srgbClr val="000000"/>
              </a:solidFill>
              <a:effectLst>
                <a:glow rad="228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5766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27611"/>
            <a:ext cx="8229600" cy="685800"/>
          </a:xfrm>
        </p:spPr>
        <p:txBody>
          <a:bodyPr/>
          <a:lstStyle/>
          <a:p>
            <a:r>
              <a:rPr lang="en-US" dirty="0" smtClean="0"/>
              <a:t>Platform Technology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199" y="1187172"/>
            <a:ext cx="8389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en-US" sz="2000" dirty="0" smtClean="0"/>
              <a:t>Printer/µPAD/Cloud: a versatile dispensing and data handling system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98" y="4569190"/>
            <a:ext cx="2155118" cy="215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74957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2400" b="1" u="sng" dirty="0" smtClean="0"/>
              <a:t>Platform for field diagnostics (POCT) development</a:t>
            </a:r>
            <a:endParaRPr lang="en-US" sz="24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2305050"/>
            <a:ext cx="523875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Some possibilities: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Rapid disease testing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Frequent monitoring of chronic conditions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Preventative medicine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Toxin testing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Non-medical assays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5502580"/>
            <a:ext cx="6185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	µPAD design flexible to best suit application</a:t>
            </a:r>
          </a:p>
          <a:p>
            <a:endParaRPr lang="en-US" sz="2200" dirty="0"/>
          </a:p>
          <a:p>
            <a:pPr algn="r"/>
            <a:r>
              <a:rPr lang="en-US" sz="2200" dirty="0" smtClean="0">
                <a:sym typeface="Wingdings" pitchFamily="2" charset="2"/>
              </a:rPr>
              <a:t>Multiplexed disease screen 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4064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Challenges/risks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Reagent degradation/shelf life</a:t>
            </a:r>
          </a:p>
          <a:p>
            <a:r>
              <a:rPr lang="en-US" dirty="0" smtClean="0"/>
              <a:t>Some assays still rely on external equipment</a:t>
            </a:r>
          </a:p>
          <a:p>
            <a:pPr lvl="1"/>
            <a:r>
              <a:rPr lang="en-US" dirty="0" smtClean="0"/>
              <a:t>Microfluidic RBC separation yet undemonstrated in our lab</a:t>
            </a:r>
          </a:p>
          <a:p>
            <a:r>
              <a:rPr lang="en-US" dirty="0" smtClean="0"/>
              <a:t>Envisioned device not fully developed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hough handheld printer demonstrated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3306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for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Looking for:</a:t>
            </a:r>
          </a:p>
          <a:p>
            <a:pPr marL="457200"/>
            <a:r>
              <a:rPr lang="en-US" dirty="0"/>
              <a:t>E</a:t>
            </a:r>
            <a:r>
              <a:rPr lang="en-US" dirty="0" smtClean="0"/>
              <a:t>nd-user input</a:t>
            </a:r>
          </a:p>
          <a:p>
            <a:pPr lvl="2"/>
            <a:r>
              <a:rPr lang="en-US" dirty="0" smtClean="0"/>
              <a:t>Customer needs</a:t>
            </a:r>
          </a:p>
          <a:p>
            <a:pPr marL="457200"/>
            <a:r>
              <a:rPr lang="en-US" dirty="0"/>
              <a:t>E</a:t>
            </a:r>
            <a:r>
              <a:rPr lang="en-US" dirty="0" smtClean="0"/>
              <a:t>xpert advice on biological assays</a:t>
            </a:r>
          </a:p>
          <a:p>
            <a:pPr marL="457200"/>
            <a:r>
              <a:rPr lang="en-US" dirty="0"/>
              <a:t>H</a:t>
            </a:r>
            <a:r>
              <a:rPr lang="en-US" dirty="0" smtClean="0"/>
              <a:t>elp standardizing assay adaptation</a:t>
            </a:r>
          </a:p>
          <a:p>
            <a:pPr indent="0">
              <a:buNone/>
            </a:pPr>
            <a:endParaRPr lang="en-US" dirty="0" smtClean="0"/>
          </a:p>
          <a:p>
            <a:pPr indent="0">
              <a:buNone/>
            </a:pPr>
            <a:r>
              <a:rPr lang="en-US" dirty="0" smtClean="0"/>
              <a:t>Work will continue this summer…</a:t>
            </a:r>
          </a:p>
          <a:p>
            <a:pPr indent="0">
              <a:buNone/>
            </a:pPr>
            <a:endParaRPr lang="en-US" dirty="0"/>
          </a:p>
        </p:txBody>
      </p:sp>
      <p:pic>
        <p:nvPicPr>
          <p:cNvPr id="9" name="Picture 3" descr="Z:\Photoshop\HP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418" y="634415"/>
            <a:ext cx="2020154" cy="202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L:\Dropbox\Documents\HP Senior Project\PMF\vet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419" y="3289702"/>
            <a:ext cx="2020153" cy="293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544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5011" y="1371600"/>
            <a:ext cx="7935563" cy="4343400"/>
          </a:xfrm>
        </p:spPr>
        <p:txBody>
          <a:bodyPr/>
          <a:lstStyle/>
          <a:p>
            <a:pPr indent="0" algn="just"/>
            <a:r>
              <a:rPr lang="en-US" dirty="0" smtClean="0"/>
              <a:t>We’d like to thank:</a:t>
            </a:r>
          </a:p>
          <a:p>
            <a:pPr marL="114300" indent="-342900" algn="just">
              <a:buFont typeface="Arial" pitchFamily="34" charset="0"/>
              <a:buChar char="•"/>
            </a:pPr>
            <a:r>
              <a:rPr lang="en-US" dirty="0" smtClean="0"/>
              <a:t>Dr. Manish </a:t>
            </a:r>
            <a:r>
              <a:rPr lang="en-US" dirty="0" err="1" smtClean="0"/>
              <a:t>Giri</a:t>
            </a:r>
            <a:r>
              <a:rPr lang="en-US" dirty="0" smtClean="0"/>
              <a:t> – Sponsor, Hewlett-Packard</a:t>
            </a:r>
          </a:p>
          <a:p>
            <a:pPr marL="114300" indent="-342900" algn="just">
              <a:buFont typeface="Arial" pitchFamily="34" charset="0"/>
              <a:buChar char="•"/>
            </a:pPr>
            <a:r>
              <a:rPr lang="en-US" dirty="0" smtClean="0"/>
              <a:t>Jim </a:t>
            </a:r>
            <a:r>
              <a:rPr lang="en-US" dirty="0" err="1" smtClean="0"/>
              <a:t>Stasiak</a:t>
            </a:r>
            <a:r>
              <a:rPr lang="en-US" dirty="0" smtClean="0"/>
              <a:t> – Sponsor, Hewlett-Packard</a:t>
            </a:r>
          </a:p>
          <a:p>
            <a:pPr marL="114300" indent="-342900" algn="just">
              <a:buFont typeface="Arial" pitchFamily="34" charset="0"/>
              <a:buChar char="•"/>
            </a:pPr>
            <a:r>
              <a:rPr lang="en-US" dirty="0" smtClean="0"/>
              <a:t>Dr. Sue </a:t>
            </a:r>
            <a:r>
              <a:rPr lang="en-US" dirty="0" err="1" smtClean="0"/>
              <a:t>Tornquist</a:t>
            </a:r>
            <a:r>
              <a:rPr lang="en-US" dirty="0" smtClean="0"/>
              <a:t> – OSU College of Veterinary Medicine</a:t>
            </a:r>
          </a:p>
          <a:p>
            <a:pPr marL="114300" indent="-342900" algn="just">
              <a:buFont typeface="Arial" pitchFamily="34" charset="0"/>
              <a:buChar char="•"/>
            </a:pPr>
            <a:r>
              <a:rPr lang="en-US" dirty="0" smtClean="0"/>
              <a:t>Dr. Jean Hall – </a:t>
            </a:r>
            <a:r>
              <a:rPr lang="en-US" dirty="0"/>
              <a:t>OSU College of Veterinary Medicine</a:t>
            </a:r>
          </a:p>
          <a:p>
            <a:pPr marL="114300" indent="-342900" algn="just">
              <a:buFont typeface="Arial" pitchFamily="34" charset="0"/>
              <a:buChar char="•"/>
            </a:pPr>
            <a:r>
              <a:rPr lang="en-US" dirty="0" smtClean="0"/>
              <a:t>Dr</a:t>
            </a:r>
            <a:r>
              <a:rPr lang="en-US" dirty="0"/>
              <a:t>. Phil Harding – Mentor, OSU</a:t>
            </a:r>
          </a:p>
          <a:p>
            <a:pPr marL="114300" indent="-342900" algn="just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559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 txBox="1">
            <a:spLocks/>
          </p:cNvSpPr>
          <p:nvPr/>
        </p:nvSpPr>
        <p:spPr bwMode="auto">
          <a:xfrm>
            <a:off x="457200" y="1371600"/>
            <a:ext cx="46291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sz="20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20" charset="0"/>
              <a:defRPr lang="en-US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228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 smtClean="0"/>
              <a:t>Biological fluids are tested for medical information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‘Point-of-care’ diagnostics are currently 30% of the industry and growing fast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Several key opportunities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Infectious disease diagnostics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Chronic health monitoring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</p:txBody>
      </p:sp>
      <p:sp>
        <p:nvSpPr>
          <p:cNvPr id="7" name="Title 7"/>
          <p:cNvSpPr txBox="1">
            <a:spLocks/>
          </p:cNvSpPr>
          <p:nvPr/>
        </p:nvSpPr>
        <p:spPr bwMode="auto">
          <a:xfrm>
            <a:off x="457200" y="59436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 kern="1200" dirty="0">
                <a:solidFill>
                  <a:srgbClr val="FFFFFF"/>
                </a:solidFill>
                <a:latin typeface="Cambria"/>
                <a:ea typeface="+mn-ea"/>
                <a:cs typeface="Cambr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-120" charset="0"/>
                <a:ea typeface="ＭＳ Ｐゴシック" pitchFamily="-9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-120" charset="0"/>
                <a:ea typeface="ＭＳ Ｐゴシック" pitchFamily="-9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-120" charset="0"/>
                <a:ea typeface="ＭＳ Ｐゴシック" pitchFamily="-9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-120" charset="0"/>
                <a:ea typeface="ＭＳ Ｐゴシック" pitchFamily="-9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96" charset="0"/>
                <a:ea typeface="ＭＳ Ｐゴシック" pitchFamily="-9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96" charset="0"/>
                <a:ea typeface="ＭＳ Ｐゴシック" pitchFamily="-9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96" charset="0"/>
                <a:ea typeface="ＭＳ Ｐゴシック" pitchFamily="-9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96" charset="0"/>
                <a:ea typeface="ＭＳ Ｐゴシック" pitchFamily="-96" charset="-128"/>
              </a:defRPr>
            </a:lvl9pPr>
          </a:lstStyle>
          <a:p>
            <a:r>
              <a:rPr lang="en-US" sz="2800" smtClean="0"/>
              <a:t>In-Vitro Diagnostics (IVD)</a:t>
            </a:r>
            <a:endParaRPr lang="en-US" sz="2800"/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" r="635"/>
          <a:stretch>
            <a:fillRect/>
          </a:stretch>
        </p:blipFill>
        <p:spPr>
          <a:xfrm>
            <a:off x="5652655" y="3537344"/>
            <a:ext cx="2929987" cy="2397262"/>
          </a:xfrm>
          <a:prstGeom prst="rect">
            <a:avLst/>
          </a:prstGeom>
        </p:spPr>
      </p:pic>
      <p:pic>
        <p:nvPicPr>
          <p:cNvPr id="9" name="Picture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4167"/>
          <a:stretch>
            <a:fillRect/>
          </a:stretch>
        </p:blipFill>
        <p:spPr>
          <a:xfrm>
            <a:off x="5652655" y="1128712"/>
            <a:ext cx="2929370" cy="239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71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Customer needs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25" y="1496448"/>
            <a:ext cx="3954008" cy="139718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>
                <a:solidFill>
                  <a:srgbClr val="FE9202"/>
                </a:solidFill>
              </a:rPr>
              <a:t>Ease of use</a:t>
            </a:r>
          </a:p>
          <a:p>
            <a:pPr marL="0" indent="0" algn="ctr">
              <a:buNone/>
            </a:pPr>
            <a:r>
              <a:rPr lang="en-US" sz="2000" dirty="0" smtClean="0"/>
              <a:t>Minimal training</a:t>
            </a:r>
          </a:p>
          <a:p>
            <a:pPr marL="0" indent="0" algn="ctr">
              <a:buNone/>
            </a:pPr>
            <a:r>
              <a:rPr lang="en-US" sz="2000" dirty="0" smtClean="0"/>
              <a:t>Few steps</a:t>
            </a:r>
          </a:p>
        </p:txBody>
      </p:sp>
      <p:sp>
        <p:nvSpPr>
          <p:cNvPr id="8" name="Rectangle 7"/>
          <p:cNvSpPr/>
          <p:nvPr/>
        </p:nvSpPr>
        <p:spPr>
          <a:xfrm>
            <a:off x="5607298" y="1370359"/>
            <a:ext cx="3598333" cy="439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ct val="20000"/>
              </a:spcBef>
              <a:buClr>
                <a:srgbClr val="D7591A"/>
              </a:buClr>
              <a:buNone/>
            </a:pPr>
            <a:r>
              <a:rPr lang="en-US" sz="2800" dirty="0">
                <a:solidFill>
                  <a:srgbClr val="FE9202"/>
                </a:solidFill>
                <a:latin typeface="Calibri"/>
                <a:ea typeface="+mn-ea"/>
                <a:cs typeface="Calibri"/>
              </a:rPr>
              <a:t>Portability</a:t>
            </a:r>
          </a:p>
          <a:p>
            <a:pPr marL="0" indent="0" algn="ctr">
              <a:buNone/>
            </a:pPr>
            <a:r>
              <a:rPr lang="en-US" sz="2000" dirty="0">
                <a:latin typeface="Calibri"/>
                <a:ea typeface="+mn-ea"/>
                <a:cs typeface="Calibri"/>
              </a:rPr>
              <a:t>Handheld</a:t>
            </a:r>
          </a:p>
          <a:p>
            <a:pPr marL="0" indent="0" algn="ctr">
              <a:buNone/>
            </a:pPr>
            <a:r>
              <a:rPr lang="en-US" sz="2000" dirty="0">
                <a:latin typeface="Calibri"/>
                <a:ea typeface="+mn-ea"/>
                <a:cs typeface="Calibri"/>
              </a:rPr>
              <a:t>Little external equipment</a:t>
            </a:r>
          </a:p>
          <a:p>
            <a:pPr marL="0" indent="0" algn="ctr">
              <a:buNone/>
            </a:pPr>
            <a:endParaRPr lang="en-US" sz="2000" dirty="0" smtClean="0">
              <a:solidFill>
                <a:srgbClr val="FE9202"/>
              </a:solidFill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rgbClr val="FE9202"/>
              </a:solidFill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rgbClr val="FE9202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rgbClr val="FE9202"/>
              </a:solidFill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rgbClr val="FE9202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rgbClr val="FE9202"/>
              </a:solidFill>
            </a:endParaRPr>
          </a:p>
          <a:p>
            <a:pPr algn="ctr">
              <a:spcBef>
                <a:spcPct val="20000"/>
              </a:spcBef>
              <a:buClr>
                <a:srgbClr val="D7591A"/>
              </a:buClr>
            </a:pPr>
            <a:r>
              <a:rPr lang="en-US" sz="2800" dirty="0" smtClean="0">
                <a:solidFill>
                  <a:srgbClr val="FE9202"/>
                </a:solidFill>
                <a:latin typeface="Calibri"/>
                <a:ea typeface="+mn-ea"/>
                <a:cs typeface="Calibri"/>
              </a:rPr>
              <a:t>High Throughput</a:t>
            </a:r>
            <a:endParaRPr lang="en-US" sz="2800" dirty="0">
              <a:solidFill>
                <a:srgbClr val="FE9202"/>
              </a:solidFill>
              <a:latin typeface="Calibri"/>
              <a:ea typeface="+mn-ea"/>
              <a:cs typeface="Calibri"/>
            </a:endParaRPr>
          </a:p>
          <a:p>
            <a:pPr algn="ctr"/>
            <a:r>
              <a:rPr lang="en-US" sz="2000" dirty="0" smtClean="0">
                <a:latin typeface="Calibri"/>
                <a:ea typeface="+mn-ea"/>
                <a:cs typeface="Calibri"/>
              </a:rPr>
              <a:t>Short procedure time</a:t>
            </a:r>
            <a:endParaRPr lang="en-US" sz="2000" dirty="0">
              <a:latin typeface="Calibri"/>
              <a:ea typeface="+mn-ea"/>
              <a:cs typeface="Calibri"/>
            </a:endParaRPr>
          </a:p>
          <a:p>
            <a:pPr algn="ctr"/>
            <a:r>
              <a:rPr lang="en-US" sz="2000" dirty="0" smtClean="0">
                <a:latin typeface="Calibri"/>
                <a:ea typeface="+mn-ea"/>
                <a:cs typeface="Calibri"/>
              </a:rPr>
              <a:t>Inherently scalable</a:t>
            </a:r>
            <a:endParaRPr lang="en-US" sz="2000" dirty="0">
              <a:latin typeface="Calibri"/>
              <a:ea typeface="+mn-ea"/>
              <a:cs typeface="Calibri"/>
            </a:endParaRPr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-206782" y="3186758"/>
            <a:ext cx="3954008" cy="137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sz="20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917575" indent="1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None/>
              <a:defRPr lang="en-US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228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dirty="0" smtClean="0">
                <a:solidFill>
                  <a:srgbClr val="FE9202"/>
                </a:solidFill>
              </a:rPr>
              <a:t>Low consumables cost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/>
              <a:t>Small scale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/>
              <a:t>Easy disposal</a:t>
            </a:r>
          </a:p>
          <a:p>
            <a:pPr marL="0" indent="0" algn="ctr">
              <a:buFont typeface="Arial"/>
              <a:buNone/>
            </a:pPr>
            <a:endParaRPr lang="en-US" sz="1200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2624194" y="2758227"/>
            <a:ext cx="3886323" cy="1389783"/>
            <a:chOff x="2624194" y="2758227"/>
            <a:chExt cx="3886323" cy="1389783"/>
          </a:xfrm>
        </p:grpSpPr>
        <p:sp>
          <p:nvSpPr>
            <p:cNvPr id="17" name="Cloud 16"/>
            <p:cNvSpPr/>
            <p:nvPr/>
          </p:nvSpPr>
          <p:spPr bwMode="auto">
            <a:xfrm>
              <a:off x="3746358" y="2893629"/>
              <a:ext cx="1458358" cy="1254381"/>
            </a:xfrm>
            <a:prstGeom prst="clou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normalizeH="0" baseline="0" dirty="0" smtClean="0">
                  <a:ln>
                    <a:noFill/>
                  </a:ln>
                  <a:solidFill>
                    <a:srgbClr val="292929"/>
                  </a:solidFill>
                  <a:effectLst/>
                  <a:latin typeface="Arial" charset="0"/>
                  <a:ea typeface="ＭＳ Ｐゴシック" pitchFamily="-96" charset="-128"/>
                </a:rPr>
                <a:t>?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29292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  <p:sp>
          <p:nvSpPr>
            <p:cNvPr id="13" name="Down Arrow 12"/>
            <p:cNvSpPr/>
            <p:nvPr/>
          </p:nvSpPr>
          <p:spPr bwMode="auto">
            <a:xfrm rot="18256450">
              <a:off x="3415818" y="2124855"/>
              <a:ext cx="287887" cy="1554631"/>
            </a:xfrm>
            <a:prstGeom prst="downArrow">
              <a:avLst>
                <a:gd name="adj1" fmla="val 50000"/>
                <a:gd name="adj2" fmla="val 125810"/>
              </a:avLst>
            </a:prstGeom>
            <a:solidFill>
              <a:schemeClr val="bg2">
                <a:lumMod val="40000"/>
                <a:lumOff val="60000"/>
              </a:schemeClr>
            </a:solidFill>
            <a:ln w="28575" cap="flat" cmpd="sng" algn="ctr">
              <a:solidFill>
                <a:srgbClr val="FE920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  <p:sp>
          <p:nvSpPr>
            <p:cNvPr id="14" name="Down Arrow 13"/>
            <p:cNvSpPr/>
            <p:nvPr/>
          </p:nvSpPr>
          <p:spPr bwMode="auto">
            <a:xfrm rot="3508971">
              <a:off x="5202288" y="2152498"/>
              <a:ext cx="287887" cy="1554631"/>
            </a:xfrm>
            <a:prstGeom prst="downArrow">
              <a:avLst>
                <a:gd name="adj1" fmla="val 50000"/>
                <a:gd name="adj2" fmla="val 125810"/>
              </a:avLst>
            </a:prstGeom>
            <a:solidFill>
              <a:schemeClr val="bg2">
                <a:lumMod val="40000"/>
                <a:lumOff val="60000"/>
              </a:schemeClr>
            </a:solidFill>
            <a:ln w="28575" cap="flat" cmpd="sng" algn="ctr">
              <a:solidFill>
                <a:srgbClr val="FE920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  <p:sp>
          <p:nvSpPr>
            <p:cNvPr id="15" name="Down Arrow 14"/>
            <p:cNvSpPr/>
            <p:nvPr/>
          </p:nvSpPr>
          <p:spPr bwMode="auto">
            <a:xfrm rot="14868901">
              <a:off x="3257566" y="3108352"/>
              <a:ext cx="287887" cy="1554631"/>
            </a:xfrm>
            <a:prstGeom prst="downArrow">
              <a:avLst>
                <a:gd name="adj1" fmla="val 50000"/>
                <a:gd name="adj2" fmla="val 125810"/>
              </a:avLst>
            </a:prstGeom>
            <a:solidFill>
              <a:schemeClr val="bg2">
                <a:lumMod val="40000"/>
                <a:lumOff val="60000"/>
              </a:schemeClr>
            </a:solidFill>
            <a:ln w="28575" cap="flat" cmpd="sng" algn="ctr">
              <a:solidFill>
                <a:srgbClr val="FE920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  <p:sp>
          <p:nvSpPr>
            <p:cNvPr id="16" name="Down Arrow 15"/>
            <p:cNvSpPr/>
            <p:nvPr/>
          </p:nvSpPr>
          <p:spPr bwMode="auto">
            <a:xfrm rot="6739872">
              <a:off x="5434550" y="3025275"/>
              <a:ext cx="287887" cy="1864047"/>
            </a:xfrm>
            <a:prstGeom prst="downArrow">
              <a:avLst>
                <a:gd name="adj1" fmla="val 50000"/>
                <a:gd name="adj2" fmla="val 125810"/>
              </a:avLst>
            </a:prstGeom>
            <a:solidFill>
              <a:schemeClr val="bg2">
                <a:lumMod val="40000"/>
                <a:lumOff val="60000"/>
              </a:schemeClr>
            </a:solidFill>
            <a:ln w="28575" cap="flat" cmpd="sng" algn="ctr">
              <a:solidFill>
                <a:srgbClr val="FE920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07757" y="3989866"/>
            <a:ext cx="3954008" cy="2563334"/>
            <a:chOff x="2407757" y="3989866"/>
            <a:chExt cx="3954008" cy="2563334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 bwMode="auto">
            <a:xfrm>
              <a:off x="2407757" y="5238147"/>
              <a:ext cx="3954008" cy="1315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7591A"/>
                </a:buClr>
                <a:buFont typeface="Arial"/>
                <a:buChar char="•"/>
                <a:defRPr lang="en-US" sz="24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457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7591A"/>
                </a:buClr>
                <a:buFont typeface="Arial"/>
                <a:buChar char="•"/>
                <a:defRPr lang="en-US" sz="20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2pPr>
              <a:lvl3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7591A"/>
                </a:buClr>
                <a:buFont typeface="Arial"/>
                <a:buChar char="•"/>
                <a:defRPr lang="en-US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3pPr>
              <a:lvl4pPr marL="914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7591A"/>
                </a:buClr>
                <a:buFont typeface="Arial"/>
                <a:buChar char="•"/>
                <a:defRPr lang="en-US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4pPr>
              <a:lvl5pPr marL="917575" indent="158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/>
                <a:buNone/>
                <a:defRPr lang="en-US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5pPr>
              <a:lvl6pPr marL="222885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68605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14325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60045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sz="2800" dirty="0" smtClean="0">
                  <a:solidFill>
                    <a:srgbClr val="FE9202"/>
                  </a:solidFill>
                </a:rPr>
                <a:t>Digital</a:t>
              </a:r>
            </a:p>
            <a:p>
              <a:pPr marL="0" indent="0" algn="ctr">
                <a:buFont typeface="Arial"/>
                <a:buNone/>
              </a:pPr>
              <a:r>
                <a:rPr lang="en-US" sz="2000" dirty="0" smtClean="0"/>
                <a:t>Automatic preparation</a:t>
              </a:r>
            </a:p>
            <a:p>
              <a:pPr marL="0" indent="0" algn="ctr">
                <a:buFont typeface="Arial"/>
                <a:buNone/>
              </a:pPr>
              <a:r>
                <a:rPr lang="en-US" sz="2000" dirty="0" smtClean="0"/>
                <a:t>Robust analysis</a:t>
              </a:r>
            </a:p>
            <a:p>
              <a:pPr marL="0" indent="0" algn="ctr">
                <a:buFont typeface="Arial"/>
                <a:buNone/>
              </a:pPr>
              <a:r>
                <a:rPr lang="en-US" sz="2000" dirty="0" smtClean="0"/>
                <a:t>Clinical informatics</a:t>
              </a:r>
            </a:p>
            <a:p>
              <a:pPr marL="0" indent="0" algn="ctr">
                <a:buFont typeface="Arial"/>
                <a:buNone/>
              </a:pPr>
              <a:endParaRPr lang="en-US" sz="2000" dirty="0" smtClean="0"/>
            </a:p>
            <a:p>
              <a:pPr marL="0" indent="0" algn="ctr">
                <a:buFont typeface="Arial"/>
                <a:buNone/>
              </a:pPr>
              <a:endParaRPr lang="en-US" sz="2000" dirty="0" smtClean="0"/>
            </a:p>
            <a:p>
              <a:pPr marL="0" indent="0" algn="ctr">
                <a:buFont typeface="Arial"/>
                <a:buNone/>
              </a:pPr>
              <a:endParaRPr lang="en-US" sz="2000" dirty="0" smtClean="0"/>
            </a:p>
            <a:p>
              <a:pPr marL="0" indent="0" algn="ctr">
                <a:buFont typeface="Arial"/>
                <a:buNone/>
              </a:pPr>
              <a:endParaRPr lang="en-US" sz="2000" dirty="0" smtClean="0"/>
            </a:p>
          </p:txBody>
        </p:sp>
        <p:sp>
          <p:nvSpPr>
            <p:cNvPr id="19" name="Down Arrow 18"/>
            <p:cNvSpPr/>
            <p:nvPr/>
          </p:nvSpPr>
          <p:spPr bwMode="auto">
            <a:xfrm rot="10800000">
              <a:off x="4259257" y="3989866"/>
              <a:ext cx="322079" cy="1177692"/>
            </a:xfrm>
            <a:prstGeom prst="downArrow">
              <a:avLst>
                <a:gd name="adj1" fmla="val 50000"/>
                <a:gd name="adj2" fmla="val 125810"/>
              </a:avLst>
            </a:prstGeom>
            <a:solidFill>
              <a:schemeClr val="bg2">
                <a:lumMod val="40000"/>
                <a:lumOff val="60000"/>
              </a:schemeClr>
            </a:solidFill>
            <a:ln w="28575" cap="flat" cmpd="sng" algn="ctr">
              <a:solidFill>
                <a:srgbClr val="FE920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933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Current Market</a:t>
            </a:r>
            <a:endParaRPr lang="en-US" sz="28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10257" y="3824887"/>
            <a:ext cx="2094805" cy="1920240"/>
          </a:xfrm>
        </p:spPr>
      </p:pic>
      <p:sp>
        <p:nvSpPr>
          <p:cNvPr id="7" name="Rectangle 6"/>
          <p:cNvSpPr/>
          <p:nvPr/>
        </p:nvSpPr>
        <p:spPr>
          <a:xfrm>
            <a:off x="5647706" y="5745127"/>
            <a:ext cx="21759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http://www.wired.com/images_blogs/wiredscience/images/2008/12/08/paperdevice.jpg</a:t>
            </a:r>
          </a:p>
        </p:txBody>
      </p:sp>
      <p:sp>
        <p:nvSpPr>
          <p:cNvPr id="14" name="Content Placeholder 8"/>
          <p:cNvSpPr txBox="1">
            <a:spLocks/>
          </p:cNvSpPr>
          <p:nvPr/>
        </p:nvSpPr>
        <p:spPr bwMode="auto">
          <a:xfrm>
            <a:off x="457200" y="1371600"/>
            <a:ext cx="5266706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sz="20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917575" indent="1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None/>
              <a:defRPr lang="en-US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228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 smtClean="0"/>
              <a:t>Veterinary Rapid Test Kits     ($5-$20)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Robust and easy to use, but </a:t>
            </a:r>
            <a:r>
              <a:rPr lang="en-US" b="1" dirty="0" smtClean="0">
                <a:solidFill>
                  <a:srgbClr val="FE9202"/>
                </a:solidFill>
              </a:rPr>
              <a:t>non-quantitative with required centrifugation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Dried blood tests             ($5.00)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Connects remote areas with central labs; accurate, but </a:t>
            </a:r>
            <a:r>
              <a:rPr lang="en-US" b="1" dirty="0" smtClean="0">
                <a:solidFill>
                  <a:srgbClr val="FE9202"/>
                </a:solidFill>
              </a:rPr>
              <a:t>notoriously slow</a:t>
            </a:r>
            <a:r>
              <a:rPr lang="en-US" dirty="0" smtClean="0">
                <a:solidFill>
                  <a:srgbClr val="FE9202"/>
                </a:solidFill>
              </a:rPr>
              <a:t/>
            </a:r>
            <a:br>
              <a:rPr lang="en-US" dirty="0" smtClean="0">
                <a:solidFill>
                  <a:srgbClr val="FE9202"/>
                </a:solidFill>
              </a:rPr>
            </a:br>
            <a:endParaRPr lang="en-US" dirty="0" smtClean="0">
              <a:solidFill>
                <a:srgbClr val="FE9202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Diagnostics For All ®       (~$0.50)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Inexpensive and versatile, but </a:t>
            </a:r>
            <a:r>
              <a:rPr lang="en-US" b="1" dirty="0" smtClean="0">
                <a:solidFill>
                  <a:srgbClr val="FE9202"/>
                </a:solidFill>
              </a:rPr>
              <a:t>non-quantitative and in limited circulation</a:t>
            </a:r>
            <a:endParaRPr lang="en-US" dirty="0" smtClean="0">
              <a:solidFill>
                <a:srgbClr val="FE9202"/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934" y="2821566"/>
            <a:ext cx="3617894" cy="740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9" b="14405"/>
          <a:stretch/>
        </p:blipFill>
        <p:spPr>
          <a:xfrm>
            <a:off x="6310257" y="728132"/>
            <a:ext cx="2358489" cy="17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3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Hewlett-Packard solution</a:t>
            </a:r>
            <a:endParaRPr lang="en-US" sz="2800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1" y="1212596"/>
            <a:ext cx="8540362" cy="410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0077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value of a diagnostic support system by HP</a:t>
            </a:r>
            <a:endParaRPr lang="en-US" sz="2800" dirty="0"/>
          </a:p>
        </p:txBody>
      </p:sp>
      <p:sp>
        <p:nvSpPr>
          <p:cNvPr id="8" name="Content Placeholder 8"/>
          <p:cNvSpPr txBox="1">
            <a:spLocks/>
          </p:cNvSpPr>
          <p:nvPr/>
        </p:nvSpPr>
        <p:spPr bwMode="auto">
          <a:xfrm>
            <a:off x="457199" y="1280160"/>
            <a:ext cx="7934325" cy="472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sz="20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7591A"/>
              </a:buClr>
              <a:buFont typeface="Arial"/>
              <a:buChar char="•"/>
              <a:defRPr lang="en-US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917575" indent="1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None/>
              <a:defRPr lang="en-US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228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FE9202"/>
                </a:solidFill>
              </a:rPr>
              <a:t>Inkjet technology </a:t>
            </a:r>
            <a:r>
              <a:rPr lang="en-US" dirty="0" smtClean="0"/>
              <a:t>for in-field reagent printing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Smaller volumes mean lower costs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Easily multiplex assays for personalized diagnoses</a:t>
            </a:r>
          </a:p>
          <a:p>
            <a:pPr lvl="1"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Automatic </a:t>
            </a:r>
            <a:r>
              <a:rPr lang="en-US" dirty="0" smtClean="0">
                <a:solidFill>
                  <a:srgbClr val="FE9202"/>
                </a:solidFill>
              </a:rPr>
              <a:t>image analysis </a:t>
            </a:r>
            <a:r>
              <a:rPr lang="en-US" dirty="0" smtClean="0"/>
              <a:t>for immediate feedback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Formerly ‘yes-or-no’ rapid tests can produce quantitative data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Images can be locally cataloged or used in…</a:t>
            </a:r>
          </a:p>
          <a:p>
            <a:pPr lvl="1"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Remote </a:t>
            </a:r>
            <a:r>
              <a:rPr lang="en-US" dirty="0" smtClean="0">
                <a:solidFill>
                  <a:srgbClr val="FE9202"/>
                </a:solidFill>
              </a:rPr>
              <a:t>data management</a:t>
            </a:r>
            <a:r>
              <a:rPr lang="en-US" dirty="0" smtClean="0"/>
              <a:t> for clinical informatics</a:t>
            </a:r>
            <a:endParaRPr lang="en-US" dirty="0" smtClean="0">
              <a:solidFill>
                <a:srgbClr val="FE9202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Diagnostic tool connects to a smartphone or laptop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Easily store patient data on the HP Cloud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 lvl="1">
              <a:buFont typeface="Wingdings" pitchFamily="2" charset="2"/>
              <a:buChar char="§"/>
            </a:pPr>
            <a:endParaRPr lang="en-US" dirty="0" smtClean="0"/>
          </a:p>
          <a:p>
            <a:pPr lvl="1"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5640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Vitro Assay Selection – Liver Health Assays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3105150" cy="4343400"/>
          </a:xfrm>
        </p:spPr>
        <p:txBody>
          <a:bodyPr/>
          <a:lstStyle/>
          <a:p>
            <a:r>
              <a:rPr lang="en-US" dirty="0" smtClean="0"/>
              <a:t>Bilirubin Assay</a:t>
            </a:r>
          </a:p>
          <a:p>
            <a:endParaRPr lang="en-US" dirty="0" smtClean="0"/>
          </a:p>
          <a:p>
            <a:r>
              <a:rPr lang="en-US" dirty="0"/>
              <a:t>Alanine </a:t>
            </a:r>
            <a:r>
              <a:rPr lang="en-US" dirty="0" smtClean="0"/>
              <a:t>Transaminase (ALT) Assay </a:t>
            </a:r>
          </a:p>
          <a:p>
            <a:endParaRPr lang="en-US" dirty="0" smtClean="0"/>
          </a:p>
          <a:p>
            <a:r>
              <a:rPr lang="en-US" dirty="0"/>
              <a:t>Alkaline </a:t>
            </a:r>
            <a:r>
              <a:rPr lang="en-US" dirty="0" smtClean="0"/>
              <a:t>Phosphatase (ALP) Assay</a:t>
            </a:r>
            <a:endParaRPr lang="en-US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093059"/>
            <a:ext cx="5632441" cy="548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21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464" y="714375"/>
            <a:ext cx="6154562" cy="1457325"/>
          </a:xfrm>
        </p:spPr>
        <p:txBody>
          <a:bodyPr/>
          <a:lstStyle/>
          <a:p>
            <a:r>
              <a:rPr lang="en-US" sz="1800" dirty="0" smtClean="0"/>
              <a:t>Printer used to dispense assay – reducing volumes by two orders of magnitude</a:t>
            </a:r>
          </a:p>
          <a:p>
            <a:r>
              <a:rPr lang="en-US" sz="1800" dirty="0" smtClean="0"/>
              <a:t>Paper vs. well plate</a:t>
            </a:r>
          </a:p>
          <a:p>
            <a:r>
              <a:rPr lang="en-US" sz="1800" dirty="0" smtClean="0"/>
              <a:t>Standard curve development</a:t>
            </a:r>
          </a:p>
          <a:p>
            <a:r>
              <a:rPr lang="en-US" sz="1800" dirty="0" smtClean="0"/>
              <a:t>Detection limits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410"/>
            <a:ext cx="8229600" cy="577215"/>
          </a:xfrm>
        </p:spPr>
        <p:txBody>
          <a:bodyPr/>
          <a:lstStyle/>
          <a:p>
            <a:r>
              <a:rPr lang="en-US" dirty="0" smtClean="0"/>
              <a:t>Adapting assays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1" y="142770"/>
            <a:ext cx="2704408" cy="2228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Travis\AppData\Local\Temp\Biliruben 450 nL 20-30% Standard Wait 1 hr Gamma 1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433" y="2597821"/>
            <a:ext cx="6541717" cy="117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Travis\Downloads\ALT Assay, 240 nL, gamma 1, 0-9 nmol,  New media 1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178" y="4114530"/>
            <a:ext cx="6541719" cy="116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88642" y="2290044"/>
            <a:ext cx="80024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Bilirubin </a:t>
            </a:r>
            <a:r>
              <a:rPr lang="en-US" sz="1400" dirty="0" smtClean="0"/>
              <a:t>Assay: 0 – 18 mg/</a:t>
            </a:r>
            <a:r>
              <a:rPr lang="en-US" sz="1400" dirty="0" err="1" smtClean="0"/>
              <a:t>dL</a:t>
            </a:r>
            <a:r>
              <a:rPr lang="en-US" sz="1400" dirty="0" smtClean="0"/>
              <a:t> bilirubin concentration in sample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6" y="5586213"/>
            <a:ext cx="6541719" cy="116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00125" y="3778229"/>
            <a:ext cx="5981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ALT Assay: 0 – 9 M pyruvate	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988642" y="5278436"/>
            <a:ext cx="6200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ALP Assay: 0 </a:t>
            </a:r>
            <a:r>
              <a:rPr lang="en-US" sz="1400" dirty="0"/>
              <a:t>–</a:t>
            </a:r>
            <a:r>
              <a:rPr lang="en-US" sz="1400" dirty="0" smtClean="0"/>
              <a:t> 0.125 M substrate, 20 </a:t>
            </a:r>
            <a:r>
              <a:rPr lang="en-US" sz="1400" dirty="0" err="1" smtClean="0"/>
              <a:t>nL</a:t>
            </a:r>
            <a:r>
              <a:rPr lang="en-US" sz="1400" dirty="0" smtClean="0"/>
              <a:t> enzyme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42739" y="4239309"/>
            <a:ext cx="156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Drop Sizes: 200 – 480 </a:t>
            </a:r>
            <a:r>
              <a:rPr lang="en-US" b="1" dirty="0" err="1" smtClean="0"/>
              <a:t>nL</a:t>
            </a:r>
            <a:endParaRPr lang="en-US" b="1" dirty="0"/>
          </a:p>
        </p:txBody>
      </p:sp>
      <p:sp>
        <p:nvSpPr>
          <p:cNvPr id="16" name="Right Brace 15"/>
          <p:cNvSpPr/>
          <p:nvPr/>
        </p:nvSpPr>
        <p:spPr bwMode="auto">
          <a:xfrm>
            <a:off x="7115261" y="2714625"/>
            <a:ext cx="171278" cy="3695700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35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2" grpId="0"/>
      <p:bldP spid="13" grpId="0"/>
      <p:bldP spid="14" grpId="0"/>
      <p:bldP spid="16" grpId="0" animBg="1"/>
    </p:bldLst>
  </p:timing>
</p:sld>
</file>

<file path=ppt/theme/theme1.xml><?xml version="1.0" encoding="utf-8"?>
<a:theme xmlns:a="http://schemas.openxmlformats.org/drawingml/2006/main" name="PBO_Light_Template">
  <a:themeElements>
    <a:clrScheme name="Custom 1">
      <a:dk1>
        <a:srgbClr val="D85A1A"/>
      </a:dk1>
      <a:lt1>
        <a:srgbClr val="FFFFFF"/>
      </a:lt1>
      <a:dk2>
        <a:srgbClr val="9D601E"/>
      </a:dk2>
      <a:lt2>
        <a:srgbClr val="ABADA4"/>
      </a:lt2>
      <a:accent1>
        <a:srgbClr val="C6C0B7"/>
      </a:accent1>
      <a:accent2>
        <a:srgbClr val="6B859E"/>
      </a:accent2>
      <a:accent3>
        <a:srgbClr val="A7C4C9"/>
      </a:accent3>
      <a:accent4>
        <a:srgbClr val="F3D08E"/>
      </a:accent4>
      <a:accent5>
        <a:srgbClr val="B3BA35"/>
      </a:accent5>
      <a:accent6>
        <a:srgbClr val="561F4B"/>
      </a:accent6>
      <a:hlink>
        <a:srgbClr val="000000"/>
      </a:hlink>
      <a:folHlink>
        <a:srgbClr val="000000"/>
      </a:folHlink>
    </a:clrScheme>
    <a:fontScheme name="Blank Presentation">
      <a:majorFont>
        <a:latin typeface="Tahoma"/>
        <a:ea typeface="ＭＳ Ｐゴシック"/>
        <a:cs typeface=""/>
      </a:majorFont>
      <a:minorFont>
        <a:latin typeface="Palatin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  <a:ea typeface="ＭＳ Ｐゴシック" pitchFamily="-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  <a:ea typeface="ＭＳ Ｐゴシック" pitchFamily="-9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PBO_Light_Template.thmx</Template>
  <TotalTime>8153</TotalTime>
  <Words>964</Words>
  <Application>Microsoft Office PowerPoint</Application>
  <PresentationFormat>On-screen Show (4:3)</PresentationFormat>
  <Paragraphs>273</Paragraphs>
  <Slides>27</Slides>
  <Notes>26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PBO_Light_Template</vt:lpstr>
      <vt:lpstr>L:\Dropbox\Documents\HP Senior Project\Poster Work\PicoLeaders Poster v1.1.vsd\Drawing\~Page-1\Sheet.194</vt:lpstr>
      <vt:lpstr>L:\Dropbox\Documents\HP Senior Project\Poster Work\PicoLeaders Poster v1.1.vsd\Drawing\~Page-1\Sheet.193</vt:lpstr>
      <vt:lpstr>L:\Dropbox\Documents\HP Senior Project\Poster Work\PicoLeaders Poster v1.1.vsd\Drawing\~Page-1\Sheet.194</vt:lpstr>
      <vt:lpstr>L:\Dropbox\Documents\HP Senior Project\Poster Work\PicoLeaders Poster v1.1.vsd\Drawing\~Page-1\Sheet.193</vt:lpstr>
      <vt:lpstr>Visio</vt:lpstr>
      <vt:lpstr>Improved Global Health through Printing &amp; Paper-based Disease Diagnostics </vt:lpstr>
      <vt:lpstr>PowerPoint Presentation</vt:lpstr>
      <vt:lpstr>PowerPoint Presentation</vt:lpstr>
      <vt:lpstr>Customer needs</vt:lpstr>
      <vt:lpstr>Current Market</vt:lpstr>
      <vt:lpstr>The Hewlett-Packard solution</vt:lpstr>
      <vt:lpstr>The value of a diagnostic support system by HP</vt:lpstr>
      <vt:lpstr>In Vitro Assay Selection – Liver Health Assays</vt:lpstr>
      <vt:lpstr>Adapting assays </vt:lpstr>
      <vt:lpstr>Standard Curves</vt:lpstr>
      <vt:lpstr>Assay Findings</vt:lpstr>
      <vt:lpstr>Potential Test Strip Design</vt:lpstr>
      <vt:lpstr>Microfluidics</vt:lpstr>
      <vt:lpstr>Blood Separation</vt:lpstr>
      <vt:lpstr>Blood Agglutination</vt:lpstr>
      <vt:lpstr>Handheld Printing</vt:lpstr>
      <vt:lpstr>Colorimetric Analysis</vt:lpstr>
      <vt:lpstr>Colorimetric Analysis</vt:lpstr>
      <vt:lpstr>The Data Ecosystem </vt:lpstr>
      <vt:lpstr>HP Diagnostic Tool</vt:lpstr>
      <vt:lpstr>HP Cloud</vt:lpstr>
      <vt:lpstr>User’s Smart Phone</vt:lpstr>
      <vt:lpstr>Informatics with the Cloud</vt:lpstr>
      <vt:lpstr>Platform Technology</vt:lpstr>
      <vt:lpstr>Challenges/risks</vt:lpstr>
      <vt:lpstr>Opportunities for Collaboration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Bill Bedell;Meghan Keck;Spencer Saunders;Travis Heinze</dc:creator>
  <cp:lastModifiedBy>Spencer Saunders</cp:lastModifiedBy>
  <cp:revision>165</cp:revision>
  <dcterms:created xsi:type="dcterms:W3CDTF">2010-01-08T17:54:30Z</dcterms:created>
  <dcterms:modified xsi:type="dcterms:W3CDTF">2012-06-01T16:01:22Z</dcterms:modified>
</cp:coreProperties>
</file>