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slideLayouts/slideLayout11.xml" ContentType="application/vnd.openxmlformats-officedocument.presentationml.slideLayout+xml"/>
  <Override PartName="/ppt/charts/chart2.xml" ContentType="application/vnd.openxmlformats-officedocument.drawingml.chart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xlsx" ContentType="application/vnd.openxmlformats-officedocument.spreadsheetml.sheet"/>
  <Override PartName="/ppt/slideMasters/slideMaster1.xml" ContentType="application/vnd.openxmlformats-officedocument.presentationml.slideMaster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36075"/>
  <p:defaultTextStyle>
    <a:defPPr>
      <a:defRPr lang="en-US"/>
    </a:defPPr>
    <a:lvl1pPr marL="0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7943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5886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23830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31773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39716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47659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55602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63545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>
    <p:restoredLeft sz="11695" autoAdjust="0"/>
    <p:restoredTop sz="96903" autoAdjust="0"/>
  </p:normalViewPr>
  <p:slideViewPr>
    <p:cSldViewPr snapToGrid="0">
      <p:cViewPr varScale="1">
        <p:scale>
          <a:sx n="22" d="100"/>
          <a:sy n="22" d="100"/>
        </p:scale>
        <p:origin x="-1456" y="-168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6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266097634412714"/>
          <c:y val="0.0602405716387376"/>
          <c:w val="0.800496743897407"/>
          <c:h val="0.632950739051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WT</c:v>
                </c:pt>
              </c:strCache>
            </c:strRef>
          </c:tx>
          <c:spPr>
            <a:solidFill>
              <a:schemeClr val="tx1"/>
            </a:solidFill>
            <a:ln w="57150">
              <a:solidFill>
                <a:schemeClr val="tx1"/>
              </a:solidFill>
            </a:ln>
          </c:spPr>
          <c:dPt>
            <c:idx val="0"/>
            <c:spPr>
              <a:solidFill>
                <a:schemeClr val="tx1"/>
              </a:solidFill>
              <a:ln w="76200">
                <a:solidFill>
                  <a:schemeClr val="tx1"/>
                </a:solidFill>
              </a:ln>
            </c:spPr>
          </c:dPt>
          <c:errBars>
            <c:errBarType val="both"/>
            <c:errValType val="cust"/>
            <c:plus>
              <c:numRef>
                <c:f>Sheet1!$K$14:$K$19</c:f>
                <c:numCache>
                  <c:formatCode>General</c:formatCode>
                  <c:ptCount val="6"/>
                  <c:pt idx="0">
                    <c:v>9.318880552191623</c:v>
                  </c:pt>
                  <c:pt idx="1">
                    <c:v>5.279673135831353</c:v>
                  </c:pt>
                  <c:pt idx="2">
                    <c:v>6.374239099088219</c:v>
                  </c:pt>
                  <c:pt idx="3">
                    <c:v>9.805945078793374</c:v>
                  </c:pt>
                  <c:pt idx="4">
                    <c:v>6.712941255785984</c:v>
                  </c:pt>
                  <c:pt idx="5">
                    <c:v>8.786047109756531</c:v>
                  </c:pt>
                </c:numCache>
              </c:numRef>
            </c:plus>
            <c:minus>
              <c:numRef>
                <c:f>Sheet1!$K$14:$K$19</c:f>
                <c:numCache>
                  <c:formatCode>General</c:formatCode>
                  <c:ptCount val="6"/>
                  <c:pt idx="0">
                    <c:v>9.318880552191623</c:v>
                  </c:pt>
                  <c:pt idx="1">
                    <c:v>5.279673135831353</c:v>
                  </c:pt>
                  <c:pt idx="2">
                    <c:v>6.374239099088219</c:v>
                  </c:pt>
                  <c:pt idx="3">
                    <c:v>9.805945078793374</c:v>
                  </c:pt>
                  <c:pt idx="4">
                    <c:v>6.712941255785984</c:v>
                  </c:pt>
                  <c:pt idx="5">
                    <c:v>8.786047109756531</c:v>
                  </c:pt>
                </c:numCache>
              </c:numRef>
            </c:minus>
          </c:errBars>
          <c:cat>
            <c:strRef>
              <c:f>Sheet1!$A$2:$A$3</c:f>
              <c:strCache>
                <c:ptCount val="2"/>
                <c:pt idx="0">
                  <c:v>LB</c:v>
                </c:pt>
                <c:pt idx="1">
                  <c:v>LB + L-lactate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197.453955477739</c:v>
                </c:pt>
                <c:pt idx="1">
                  <c:v>140.1936108168933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nqr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76200">
              <a:solidFill>
                <a:schemeClr val="tx1"/>
              </a:solidFill>
            </a:ln>
          </c:spPr>
          <c:errBars>
            <c:errBarType val="both"/>
            <c:errValType val="cust"/>
            <c:plus>
              <c:numRef>
                <c:f>Sheet1!$K$20:$K$25</c:f>
                <c:numCache>
                  <c:formatCode>General</c:formatCode>
                  <c:ptCount val="6"/>
                  <c:pt idx="0">
                    <c:v>40.24243402146683</c:v>
                  </c:pt>
                  <c:pt idx="1">
                    <c:v>19.2194643484979</c:v>
                  </c:pt>
                  <c:pt idx="2">
                    <c:v>10.87682396250944</c:v>
                  </c:pt>
                  <c:pt idx="3">
                    <c:v>35.56730173865718</c:v>
                  </c:pt>
                  <c:pt idx="4">
                    <c:v>11.69908654440374</c:v>
                  </c:pt>
                  <c:pt idx="5">
                    <c:v>11.7788032556257</c:v>
                  </c:pt>
                </c:numCache>
              </c:numRef>
            </c:plus>
            <c:minus>
              <c:numRef>
                <c:f>Sheet1!$K$20:$K$25</c:f>
                <c:numCache>
                  <c:formatCode>General</c:formatCode>
                  <c:ptCount val="6"/>
                  <c:pt idx="0">
                    <c:v>40.24243402146683</c:v>
                  </c:pt>
                  <c:pt idx="1">
                    <c:v>19.2194643484979</c:v>
                  </c:pt>
                  <c:pt idx="2">
                    <c:v>10.87682396250944</c:v>
                  </c:pt>
                  <c:pt idx="3">
                    <c:v>35.56730173865718</c:v>
                  </c:pt>
                  <c:pt idx="4">
                    <c:v>11.69908654440374</c:v>
                  </c:pt>
                  <c:pt idx="5">
                    <c:v>11.7788032556257</c:v>
                  </c:pt>
                </c:numCache>
              </c:numRef>
            </c:minus>
          </c:errBars>
          <c:cat>
            <c:strRef>
              <c:f>Sheet1!$A$2:$A$3</c:f>
              <c:strCache>
                <c:ptCount val="2"/>
                <c:pt idx="0">
                  <c:v>LB</c:v>
                </c:pt>
                <c:pt idx="1">
                  <c:v>LB + L-lactate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517.9153341253947</c:v>
                </c:pt>
                <c:pt idx="1">
                  <c:v>158.0384624012844</c:v>
                </c:pt>
              </c:numCache>
            </c:numRef>
          </c:val>
        </c:ser>
        <c:axId val="479037448"/>
        <c:axId val="479040968"/>
      </c:barChart>
      <c:catAx>
        <c:axId val="479037448"/>
        <c:scaling>
          <c:orientation val="minMax"/>
        </c:scaling>
        <c:axPos val="b"/>
        <c:tickLblPos val="nextTo"/>
        <c:spPr>
          <a:ln w="76200">
            <a:solidFill>
              <a:schemeClr val="tx1"/>
            </a:solidFill>
          </a:ln>
        </c:spPr>
        <c:txPr>
          <a:bodyPr/>
          <a:lstStyle/>
          <a:p>
            <a:pPr>
              <a:defRPr sz="3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9040968"/>
        <c:crosses val="autoZero"/>
        <c:auto val="1"/>
        <c:lblAlgn val="ctr"/>
        <c:lblOffset val="100"/>
      </c:catAx>
      <c:valAx>
        <c:axId val="479040968"/>
        <c:scaling>
          <c:orientation val="minMax"/>
          <c:max val="800.0"/>
        </c:scaling>
        <c:axPos val="l"/>
        <c:majorGridlines/>
        <c:numFmt formatCode="General" sourceLinked="1"/>
        <c:tickLblPos val="nextTo"/>
        <c:spPr>
          <a:ln w="76200">
            <a:solidFill>
              <a:schemeClr val="tx1"/>
            </a:solidFill>
          </a:ln>
        </c:spPr>
        <c:txPr>
          <a:bodyPr/>
          <a:lstStyle/>
          <a:p>
            <a:pPr>
              <a:defRPr sz="3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9037448"/>
        <c:crosses val="autoZero"/>
        <c:crossBetween val="between"/>
        <c:majorUnit val="200.0"/>
      </c:valAx>
    </c:plotArea>
    <c:legend>
      <c:legendPos val="r"/>
      <c:legendEntry>
        <c:idx val="1"/>
        <c:txPr>
          <a:bodyPr/>
          <a:lstStyle/>
          <a:p>
            <a:pPr>
              <a:defRPr sz="3200" b="1" i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15545219870652"/>
          <c:y val="0.0911206168850719"/>
          <c:w val="0.222948332301159"/>
          <c:h val="0.312044112383681"/>
        </c:manualLayout>
      </c:layout>
      <c:txPr>
        <a:bodyPr/>
        <a:lstStyle/>
        <a:p>
          <a:pPr>
            <a:defRPr sz="3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08368110236221"/>
          <c:y val="0.0583341730934345"/>
          <c:w val="0.700438908273288"/>
          <c:h val="0.78358961181896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nqr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76200">
              <a:solidFill>
                <a:schemeClr val="tx1"/>
              </a:solidFill>
            </a:ln>
          </c:spPr>
          <c:errBars>
            <c:errBarType val="both"/>
            <c:errValType val="cust"/>
            <c:plus>
              <c:numRef>
                <c:f>Sheet1!$T$22:$T$29</c:f>
                <c:numCache>
                  <c:formatCode>General</c:formatCode>
                  <c:ptCount val="8"/>
                  <c:pt idx="0">
                    <c:v>0.150013127642147</c:v>
                  </c:pt>
                  <c:pt idx="1">
                    <c:v>1.21675047875474</c:v>
                  </c:pt>
                  <c:pt idx="2">
                    <c:v>0.59284417675315</c:v>
                  </c:pt>
                  <c:pt idx="3">
                    <c:v>0.921433247275737</c:v>
                  </c:pt>
                  <c:pt idx="4">
                    <c:v>14.73591605741781</c:v>
                  </c:pt>
                  <c:pt idx="5">
                    <c:v>10.38879979421093</c:v>
                  </c:pt>
                  <c:pt idx="6">
                    <c:v>4.928164584605068</c:v>
                  </c:pt>
                  <c:pt idx="7">
                    <c:v>7.77483400245185</c:v>
                  </c:pt>
                </c:numCache>
              </c:numRef>
            </c:plus>
            <c:minus>
              <c:numRef>
                <c:f>Sheet1!$T$22:$T$29</c:f>
                <c:numCache>
                  <c:formatCode>General</c:formatCode>
                  <c:ptCount val="8"/>
                  <c:pt idx="0">
                    <c:v>0.150013127642147</c:v>
                  </c:pt>
                  <c:pt idx="1">
                    <c:v>1.21675047875474</c:v>
                  </c:pt>
                  <c:pt idx="2">
                    <c:v>0.59284417675315</c:v>
                  </c:pt>
                  <c:pt idx="3">
                    <c:v>0.921433247275737</c:v>
                  </c:pt>
                  <c:pt idx="4">
                    <c:v>14.73591605741781</c:v>
                  </c:pt>
                  <c:pt idx="5">
                    <c:v>10.38879979421093</c:v>
                  </c:pt>
                  <c:pt idx="6">
                    <c:v>4.928164584605068</c:v>
                  </c:pt>
                  <c:pt idx="7">
                    <c:v>7.77483400245185</c:v>
                  </c:pt>
                </c:numCache>
              </c:numRef>
            </c:minus>
          </c:errBars>
          <c:cat>
            <c:numRef>
              <c:f>Sheet1!$A$2:$A$9</c:f>
              <c:numCache>
                <c:formatCode>General</c:formatCode>
                <c:ptCount val="8"/>
                <c:pt idx="0">
                  <c:v>100.0</c:v>
                </c:pt>
                <c:pt idx="1">
                  <c:v>500.0</c:v>
                </c:pt>
                <c:pt idx="2">
                  <c:v>100.0</c:v>
                </c:pt>
                <c:pt idx="3">
                  <c:v>500.0</c:v>
                </c:pt>
                <c:pt idx="4">
                  <c:v>100.0</c:v>
                </c:pt>
                <c:pt idx="5">
                  <c:v>500.0</c:v>
                </c:pt>
                <c:pt idx="6">
                  <c:v>100.0</c:v>
                </c:pt>
                <c:pt idx="7">
                  <c:v>500.0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34.15378434071398</c:v>
                </c:pt>
                <c:pt idx="1">
                  <c:v>27.45665820655168</c:v>
                </c:pt>
                <c:pt idx="2">
                  <c:v>104.079641735428</c:v>
                </c:pt>
                <c:pt idx="3">
                  <c:v>102.1646239226082</c:v>
                </c:pt>
                <c:pt idx="4">
                  <c:v>29.46757878397186</c:v>
                </c:pt>
                <c:pt idx="5">
                  <c:v>32.86674089177551</c:v>
                </c:pt>
                <c:pt idx="6">
                  <c:v>83.54442843634116</c:v>
                </c:pt>
                <c:pt idx="7">
                  <c:v>79.6034224757458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nhaA</c:v>
                </c:pt>
              </c:strCache>
            </c:strRef>
          </c:tx>
          <c:spPr>
            <a:solidFill>
              <a:schemeClr val="tx1"/>
            </a:solidFill>
            <a:ln w="76200">
              <a:solidFill>
                <a:schemeClr val="tx1"/>
              </a:solidFill>
            </a:ln>
          </c:spPr>
          <c:errBars>
            <c:errBarType val="both"/>
            <c:errValType val="cust"/>
            <c:plus>
              <c:numRef>
                <c:f>Sheet1!$U$22:$U$29</c:f>
                <c:numCache>
                  <c:formatCode>General</c:formatCode>
                  <c:ptCount val="8"/>
                  <c:pt idx="0">
                    <c:v>2.333895567630863</c:v>
                  </c:pt>
                  <c:pt idx="1">
                    <c:v>1.748029232339339</c:v>
                  </c:pt>
                  <c:pt idx="2">
                    <c:v>1.817740104296616</c:v>
                  </c:pt>
                  <c:pt idx="3">
                    <c:v>0.64967162052733</c:v>
                  </c:pt>
                  <c:pt idx="4">
                    <c:v>7.872652405271033</c:v>
                  </c:pt>
                  <c:pt idx="5">
                    <c:v>4.068828896010488</c:v>
                  </c:pt>
                  <c:pt idx="6">
                    <c:v>4.943221133487394</c:v>
                  </c:pt>
                  <c:pt idx="7">
                    <c:v>2.853126941042724</c:v>
                  </c:pt>
                </c:numCache>
              </c:numRef>
            </c:plus>
            <c:minus>
              <c:numRef>
                <c:f>Sheet1!$U$22:$U$29</c:f>
                <c:numCache>
                  <c:formatCode>General</c:formatCode>
                  <c:ptCount val="8"/>
                  <c:pt idx="0">
                    <c:v>2.333895567630863</c:v>
                  </c:pt>
                  <c:pt idx="1">
                    <c:v>1.748029232339339</c:v>
                  </c:pt>
                  <c:pt idx="2">
                    <c:v>1.817740104296616</c:v>
                  </c:pt>
                  <c:pt idx="3">
                    <c:v>0.64967162052733</c:v>
                  </c:pt>
                  <c:pt idx="4">
                    <c:v>7.872652405271033</c:v>
                  </c:pt>
                  <c:pt idx="5">
                    <c:v>4.068828896010488</c:v>
                  </c:pt>
                  <c:pt idx="6">
                    <c:v>4.943221133487394</c:v>
                  </c:pt>
                  <c:pt idx="7">
                    <c:v>2.853126941042724</c:v>
                  </c:pt>
                </c:numCache>
              </c:numRef>
            </c:minus>
          </c:errBars>
          <c:cat>
            <c:numRef>
              <c:f>Sheet1!$A$2:$A$9</c:f>
              <c:numCache>
                <c:formatCode>General</c:formatCode>
                <c:ptCount val="8"/>
                <c:pt idx="0">
                  <c:v>100.0</c:v>
                </c:pt>
                <c:pt idx="1">
                  <c:v>500.0</c:v>
                </c:pt>
                <c:pt idx="2">
                  <c:v>100.0</c:v>
                </c:pt>
                <c:pt idx="3">
                  <c:v>500.0</c:v>
                </c:pt>
                <c:pt idx="4">
                  <c:v>100.0</c:v>
                </c:pt>
                <c:pt idx="5">
                  <c:v>500.0</c:v>
                </c:pt>
                <c:pt idx="6">
                  <c:v>100.0</c:v>
                </c:pt>
                <c:pt idx="7">
                  <c:v>500.0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99.92883227649166</c:v>
                </c:pt>
                <c:pt idx="1">
                  <c:v>97.53810997051653</c:v>
                </c:pt>
                <c:pt idx="2">
                  <c:v>101.497888777656</c:v>
                </c:pt>
                <c:pt idx="3">
                  <c:v>102.4545726087485</c:v>
                </c:pt>
                <c:pt idx="4">
                  <c:v>103.0916254546157</c:v>
                </c:pt>
                <c:pt idx="5">
                  <c:v>93.50237516309917</c:v>
                </c:pt>
                <c:pt idx="6">
                  <c:v>101.497888777656</c:v>
                </c:pt>
                <c:pt idx="7">
                  <c:v>102.4545726087485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nqr-nhaA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c:spPr>
          <c:errBars>
            <c:errBarType val="both"/>
            <c:errValType val="cust"/>
            <c:plus>
              <c:numRef>
                <c:f>Sheet1!$V$22:$V$29</c:f>
                <c:numCache>
                  <c:formatCode>General</c:formatCode>
                  <c:ptCount val="8"/>
                  <c:pt idx="0">
                    <c:v>10.06130210280931</c:v>
                  </c:pt>
                  <c:pt idx="1">
                    <c:v>8.82908715153486</c:v>
                  </c:pt>
                  <c:pt idx="2">
                    <c:v>2.487342394639343</c:v>
                  </c:pt>
                  <c:pt idx="3">
                    <c:v>1.416960558521734</c:v>
                  </c:pt>
                  <c:pt idx="4">
                    <c:v>2.487342394639343</c:v>
                  </c:pt>
                  <c:pt idx="5">
                    <c:v>1.416960558521734</c:v>
                  </c:pt>
                  <c:pt idx="6">
                    <c:v>8.085825808306276</c:v>
                  </c:pt>
                  <c:pt idx="7">
                    <c:v>3.789453880810004</c:v>
                  </c:pt>
                </c:numCache>
              </c:numRef>
            </c:plus>
            <c:minus>
              <c:numRef>
                <c:f>Sheet1!$V$22:$V$29</c:f>
                <c:numCache>
                  <c:formatCode>General</c:formatCode>
                  <c:ptCount val="8"/>
                  <c:pt idx="0">
                    <c:v>10.06130210280931</c:v>
                  </c:pt>
                  <c:pt idx="1">
                    <c:v>8.82908715153486</c:v>
                  </c:pt>
                  <c:pt idx="2">
                    <c:v>2.487342394639343</c:v>
                  </c:pt>
                  <c:pt idx="3">
                    <c:v>1.416960558521734</c:v>
                  </c:pt>
                  <c:pt idx="4">
                    <c:v>2.487342394639343</c:v>
                  </c:pt>
                  <c:pt idx="5">
                    <c:v>1.416960558521734</c:v>
                  </c:pt>
                  <c:pt idx="6">
                    <c:v>8.085825808306276</c:v>
                  </c:pt>
                  <c:pt idx="7">
                    <c:v>3.789453880810004</c:v>
                  </c:pt>
                </c:numCache>
              </c:numRef>
            </c:minus>
          </c:errBars>
          <c:cat>
            <c:numRef>
              <c:f>Sheet1!$A$2:$A$9</c:f>
              <c:numCache>
                <c:formatCode>General</c:formatCode>
                <c:ptCount val="8"/>
                <c:pt idx="0">
                  <c:v>100.0</c:v>
                </c:pt>
                <c:pt idx="1">
                  <c:v>500.0</c:v>
                </c:pt>
                <c:pt idx="2">
                  <c:v>100.0</c:v>
                </c:pt>
                <c:pt idx="3">
                  <c:v>500.0</c:v>
                </c:pt>
                <c:pt idx="4">
                  <c:v>100.0</c:v>
                </c:pt>
                <c:pt idx="5">
                  <c:v>500.0</c:v>
                </c:pt>
                <c:pt idx="6">
                  <c:v>100.0</c:v>
                </c:pt>
                <c:pt idx="7">
                  <c:v>500.0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17.78282109015106</c:v>
                </c:pt>
                <c:pt idx="1">
                  <c:v>12.28929476399161</c:v>
                </c:pt>
                <c:pt idx="2">
                  <c:v>95.63275730903005</c:v>
                </c:pt>
                <c:pt idx="3">
                  <c:v>66.50682506958034</c:v>
                </c:pt>
                <c:pt idx="4">
                  <c:v>19.18939476548153</c:v>
                </c:pt>
                <c:pt idx="5">
                  <c:v>13.72274054609165</c:v>
                </c:pt>
                <c:pt idx="6">
                  <c:v>50.22112516712954</c:v>
                </c:pt>
                <c:pt idx="7">
                  <c:v>16.27825169290299</c:v>
                </c:pt>
              </c:numCache>
            </c:numRef>
          </c:val>
        </c:ser>
        <c:axId val="479157272"/>
        <c:axId val="479160856"/>
      </c:barChart>
      <c:catAx>
        <c:axId val="479157272"/>
        <c:scaling>
          <c:orientation val="minMax"/>
        </c:scaling>
        <c:axPos val="b"/>
        <c:numFmt formatCode="General" sourceLinked="1"/>
        <c:tickLblPos val="nextTo"/>
        <c:spPr>
          <a:ln w="76200">
            <a:solidFill>
              <a:schemeClr val="tx1"/>
            </a:solidFill>
          </a:ln>
        </c:spPr>
        <c:txPr>
          <a:bodyPr/>
          <a:lstStyle/>
          <a:p>
            <a:pPr>
              <a:defRPr sz="3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9160856"/>
        <c:crosses val="autoZero"/>
        <c:auto val="1"/>
        <c:lblAlgn val="ctr"/>
        <c:lblOffset val="100"/>
      </c:catAx>
      <c:valAx>
        <c:axId val="479160856"/>
        <c:scaling>
          <c:orientation val="minMax"/>
        </c:scaling>
        <c:axPos val="l"/>
        <c:majorGridlines/>
        <c:numFmt formatCode="General" sourceLinked="1"/>
        <c:tickLblPos val="nextTo"/>
        <c:spPr>
          <a:ln w="76200">
            <a:solidFill>
              <a:schemeClr val="tx1"/>
            </a:solidFill>
          </a:ln>
        </c:spPr>
        <c:txPr>
          <a:bodyPr/>
          <a:lstStyle/>
          <a:p>
            <a:pPr>
              <a:defRPr sz="3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9157272"/>
        <c:crosses val="autoZero"/>
        <c:crossBetween val="between"/>
      </c:valAx>
      <c:spPr>
        <a:ln w="38100"/>
      </c:spPr>
    </c:plotArea>
    <c:legend>
      <c:legendPos val="r"/>
      <c:legendEntry>
        <c:idx val="0"/>
        <c:txPr>
          <a:bodyPr/>
          <a:lstStyle/>
          <a:p>
            <a:pPr>
              <a:defRPr sz="3200" b="1" i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200" b="1" i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200" b="1" i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13426647221295"/>
          <c:y val="0.223813948637103"/>
          <c:w val="0.185751698607579"/>
          <c:h val="0.324724502099219"/>
        </c:manualLayout>
      </c:layout>
      <c:txPr>
        <a:bodyPr/>
        <a:lstStyle/>
        <a:p>
          <a:pPr>
            <a:defRPr sz="3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WT</c:v>
                </c:pt>
              </c:strCache>
            </c:strRef>
          </c:tx>
          <c:spPr>
            <a:ln w="762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 w="76200">
                <a:solidFill>
                  <a:schemeClr val="tx1"/>
                </a:solidFill>
              </a:ln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1.9833</c:v>
                </c:pt>
                <c:pt idx="2">
                  <c:v>3.5333</c:v>
                </c:pt>
                <c:pt idx="3">
                  <c:v>4.8</c:v>
                </c:pt>
                <c:pt idx="4">
                  <c:v>5.46666000000001</c:v>
                </c:pt>
                <c:pt idx="5">
                  <c:v>6.416600000000003</c:v>
                </c:pt>
                <c:pt idx="6">
                  <c:v>7.8333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0.05</c:v>
                </c:pt>
                <c:pt idx="1">
                  <c:v>0.169667</c:v>
                </c:pt>
                <c:pt idx="2">
                  <c:v>0.511</c:v>
                </c:pt>
                <c:pt idx="3">
                  <c:v>1.06</c:v>
                </c:pt>
                <c:pt idx="4">
                  <c:v>1.284333</c:v>
                </c:pt>
                <c:pt idx="5">
                  <c:v>1.530667</c:v>
                </c:pt>
                <c:pt idx="6">
                  <c:v>1.952667000000001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nqr </c:v>
                </c:pt>
              </c:strCache>
            </c:strRef>
          </c:tx>
          <c:spPr>
            <a:ln w="76200"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 w="76200">
                <a:solidFill>
                  <a:schemeClr val="accent6"/>
                </a:solidFill>
              </a:ln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1.9833</c:v>
                </c:pt>
                <c:pt idx="2">
                  <c:v>3.5333</c:v>
                </c:pt>
                <c:pt idx="3">
                  <c:v>4.8</c:v>
                </c:pt>
                <c:pt idx="4">
                  <c:v>5.46666000000001</c:v>
                </c:pt>
                <c:pt idx="5">
                  <c:v>6.416600000000003</c:v>
                </c:pt>
                <c:pt idx="6">
                  <c:v>7.8333</c:v>
                </c:pt>
              </c:numCache>
            </c:num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0.05</c:v>
                </c:pt>
                <c:pt idx="1">
                  <c:v>0.196333</c:v>
                </c:pt>
                <c:pt idx="2">
                  <c:v>0.554332999999998</c:v>
                </c:pt>
                <c:pt idx="3">
                  <c:v>0.884</c:v>
                </c:pt>
                <c:pt idx="4">
                  <c:v>0.943</c:v>
                </c:pt>
                <c:pt idx="5">
                  <c:v>1.070667</c:v>
                </c:pt>
                <c:pt idx="6">
                  <c:v>1.353667</c:v>
                </c:pt>
              </c:numCache>
            </c:numRef>
          </c:yVal>
        </c:ser>
        <c:axId val="479286504"/>
        <c:axId val="479291896"/>
      </c:scatterChart>
      <c:valAx>
        <c:axId val="479286504"/>
        <c:scaling>
          <c:orientation val="minMax"/>
          <c:max val="8.0"/>
          <c:min val="0.0"/>
        </c:scaling>
        <c:axPos val="b"/>
        <c:numFmt formatCode="General" sourceLinked="1"/>
        <c:tickLblPos val="nextTo"/>
        <c:spPr>
          <a:ln w="76200"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479291896"/>
        <c:crosses val="autoZero"/>
        <c:crossBetween val="midCat"/>
        <c:majorUnit val="2.0"/>
      </c:valAx>
      <c:valAx>
        <c:axId val="479291896"/>
        <c:scaling>
          <c:orientation val="minMax"/>
          <c:max val="2.0"/>
        </c:scaling>
        <c:axPos val="l"/>
        <c:majorGridlines/>
        <c:numFmt formatCode="General" sourceLinked="1"/>
        <c:tickLblPos val="nextTo"/>
        <c:spPr>
          <a:ln w="76200"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479286504"/>
        <c:crosses val="autoZero"/>
        <c:crossBetween val="midCat"/>
      </c:valAx>
    </c:plotArea>
    <c:legend>
      <c:legendPos val="r"/>
      <c:legendEntry>
        <c:idx val="1"/>
        <c:txPr>
          <a:bodyPr/>
          <a:lstStyle/>
          <a:p>
            <a:pPr>
              <a:defRPr b="1" i="1"/>
            </a:pPr>
            <a:endParaRPr lang="en-US"/>
          </a:p>
        </c:txPr>
      </c:legendEntry>
      <c:layout>
        <c:manualLayout>
          <c:xMode val="edge"/>
          <c:yMode val="edge"/>
          <c:x val="0.746084480171019"/>
          <c:y val="0.406364386434279"/>
          <c:w val="0.243972295129775"/>
          <c:h val="0.387802433786686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3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7701361320491"/>
          <c:y val="0.0513000553074879"/>
          <c:w val="0.798474235218117"/>
          <c:h val="0.799300565567914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WT</c:v>
                </c:pt>
              </c:strCache>
            </c:strRef>
          </c:tx>
          <c:spPr>
            <a:ln w="76200">
              <a:solidFill>
                <a:sysClr val="windowText" lastClr="000000"/>
              </a:solidFill>
            </a:ln>
          </c:spPr>
          <c:marker>
            <c:spPr>
              <a:solidFill>
                <a:sysClr val="windowText" lastClr="000000"/>
              </a:solidFill>
              <a:ln w="76200">
                <a:solidFill>
                  <a:sysClr val="windowText" lastClr="000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  <c:pt idx="4">
                  <c:v>21.0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0.230574735587708</c:v>
                </c:pt>
                <c:pt idx="1">
                  <c:v>1.331354659541931</c:v>
                </c:pt>
                <c:pt idx="2">
                  <c:v>2.872213562052038</c:v>
                </c:pt>
                <c:pt idx="3">
                  <c:v>2.798862097891765</c:v>
                </c:pt>
                <c:pt idx="4">
                  <c:v>0.0843963855683007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nqr</c:v>
                </c:pt>
              </c:strCache>
            </c:strRef>
          </c:tx>
          <c:spPr>
            <a:ln w="76200">
              <a:solidFill>
                <a:srgbClr val="F79646"/>
              </a:solidFill>
            </a:ln>
          </c:spPr>
          <c:marker>
            <c:spPr>
              <a:solidFill>
                <a:srgbClr val="F79646"/>
              </a:solidFill>
              <a:ln w="76200">
                <a:solidFill>
                  <a:srgbClr val="F79646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  <c:pt idx="4">
                  <c:v>21.0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1.819655357165768</c:v>
                </c:pt>
                <c:pt idx="1">
                  <c:v>3.653852238994999</c:v>
                </c:pt>
                <c:pt idx="2">
                  <c:v>5.153802029455454</c:v>
                </c:pt>
                <c:pt idx="3">
                  <c:v>7.445037030524055</c:v>
                </c:pt>
                <c:pt idx="4">
                  <c:v>9.029283426344168</c:v>
                </c:pt>
              </c:numCache>
            </c:numRef>
          </c:yVal>
          <c:smooth val="1"/>
        </c:ser>
        <c:axId val="479479128"/>
        <c:axId val="479467816"/>
      </c:scatterChart>
      <c:valAx>
        <c:axId val="479479128"/>
        <c:scaling>
          <c:orientation val="minMax"/>
          <c:max val="24.0"/>
          <c:min val="0.0"/>
        </c:scaling>
        <c:axPos val="b"/>
        <c:numFmt formatCode="General" sourceLinked="1"/>
        <c:tickLblPos val="nextTo"/>
        <c:spPr>
          <a:ln w="762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3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9467816"/>
        <c:crosses val="autoZero"/>
        <c:crossBetween val="midCat"/>
        <c:majorUnit val="5.0"/>
      </c:valAx>
      <c:valAx>
        <c:axId val="479467816"/>
        <c:scaling>
          <c:orientation val="minMax"/>
          <c:min val="0.0"/>
        </c:scaling>
        <c:axPos val="l"/>
        <c:numFmt formatCode="General" sourceLinked="1"/>
        <c:tickLblPos val="nextTo"/>
        <c:spPr>
          <a:ln w="762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3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9479128"/>
        <c:crosses val="autoZero"/>
        <c:crossBetween val="midCat"/>
      </c:valAx>
    </c:plotArea>
    <c:legend>
      <c:legendPos val="r"/>
      <c:legendEntry>
        <c:idx val="1"/>
        <c:txPr>
          <a:bodyPr/>
          <a:lstStyle/>
          <a:p>
            <a:pPr>
              <a:defRPr sz="3200" b="1" i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7413215409803"/>
          <c:y val="0.276155627881178"/>
          <c:w val="0.197112629424883"/>
          <c:h val="0.283510437991499"/>
        </c:manualLayout>
      </c:layout>
      <c:txPr>
        <a:bodyPr/>
        <a:lstStyle/>
        <a:p>
          <a:pPr>
            <a:defRPr sz="3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71189982641689"/>
          <c:y val="0.123463943992278"/>
          <c:w val="0.629787749567231"/>
          <c:h val="0.700272328502703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toxT</c:v>
                </c:pt>
              </c:strCache>
            </c:strRef>
          </c:tx>
          <c:spPr>
            <a:ln w="76200">
              <a:solidFill>
                <a:srgbClr val="F79646">
                  <a:lumMod val="50000"/>
                </a:srgbClr>
              </a:solidFill>
            </a:ln>
          </c:spPr>
          <c:marker>
            <c:spPr>
              <a:solidFill>
                <a:srgbClr val="F79646">
                  <a:lumMod val="50000"/>
                </a:srgbClr>
              </a:solidFill>
              <a:ln w="76200">
                <a:solidFill>
                  <a:srgbClr val="F79646">
                    <a:lumMod val="50000"/>
                  </a:srgb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Sheet1!$K$1:$K$4</c:f>
                <c:numCache>
                  <c:formatCode>General</c:formatCode>
                  <c:ptCount val="4"/>
                  <c:pt idx="0">
                    <c:v>4.852711716894902</c:v>
                  </c:pt>
                  <c:pt idx="1">
                    <c:v>0.0436902960800517</c:v>
                  </c:pt>
                  <c:pt idx="2">
                    <c:v>0.0701325460705986</c:v>
                  </c:pt>
                  <c:pt idx="3">
                    <c:v>0.948691465774624</c:v>
                  </c:pt>
                </c:numCache>
              </c:numRef>
            </c:plus>
            <c:minus>
              <c:numRef>
                <c:f>Sheet1!$K$1:$K$4</c:f>
                <c:numCache>
                  <c:formatCode>General</c:formatCode>
                  <c:ptCount val="4"/>
                  <c:pt idx="0">
                    <c:v>4.852711716894902</c:v>
                  </c:pt>
                  <c:pt idx="1">
                    <c:v>0.0436902960800517</c:v>
                  </c:pt>
                  <c:pt idx="2">
                    <c:v>0.0701325460705986</c:v>
                  </c:pt>
                  <c:pt idx="3">
                    <c:v>0.948691465774624</c:v>
                  </c:pt>
                </c:numCache>
              </c:numRef>
            </c:minus>
          </c:errBars>
          <c:xVal>
            <c:numRef>
              <c:f>Sheet1!$A$2:$A$5</c:f>
              <c:numCache>
                <c:formatCode>General</c:formatCode>
                <c:ptCount val="4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20.1959646037572</c:v>
                </c:pt>
                <c:pt idx="1">
                  <c:v>0.393122911837487</c:v>
                </c:pt>
                <c:pt idx="2">
                  <c:v>0.545614171520986</c:v>
                </c:pt>
                <c:pt idx="3">
                  <c:v>2.191267669825922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ctxB</c:v>
                </c:pt>
              </c:strCache>
            </c:strRef>
          </c:tx>
          <c:spPr>
            <a:ln w="76200">
              <a:solidFill>
                <a:srgbClr val="F79646"/>
              </a:solidFill>
            </a:ln>
          </c:spPr>
          <c:marker>
            <c:spPr>
              <a:solidFill>
                <a:srgbClr val="F79646"/>
              </a:solidFill>
              <a:ln w="76200">
                <a:solidFill>
                  <a:srgbClr val="F79646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Sheet1!$L$1:$L$4</c:f>
                <c:numCache>
                  <c:formatCode>General</c:formatCode>
                  <c:ptCount val="4"/>
                  <c:pt idx="0">
                    <c:v>9.533350645383698</c:v>
                  </c:pt>
                  <c:pt idx="1">
                    <c:v>0.276052952285774</c:v>
                  </c:pt>
                  <c:pt idx="2">
                    <c:v>0.124122936571529</c:v>
                  </c:pt>
                  <c:pt idx="3">
                    <c:v>0.248566093642812</c:v>
                  </c:pt>
                </c:numCache>
              </c:numRef>
            </c:plus>
            <c:minus>
              <c:numRef>
                <c:f>Sheet1!$L$1:$L$4</c:f>
                <c:numCache>
                  <c:formatCode>General</c:formatCode>
                  <c:ptCount val="4"/>
                  <c:pt idx="0">
                    <c:v>9.533350645383698</c:v>
                  </c:pt>
                  <c:pt idx="1">
                    <c:v>0.276052952285774</c:v>
                  </c:pt>
                  <c:pt idx="2">
                    <c:v>0.124122936571529</c:v>
                  </c:pt>
                  <c:pt idx="3">
                    <c:v>0.248566093642812</c:v>
                  </c:pt>
                </c:numCache>
              </c:numRef>
            </c:minus>
          </c:errBars>
          <c:xVal>
            <c:numRef>
              <c:f>Sheet1!$A$2:$A$5</c:f>
              <c:numCache>
                <c:formatCode>General</c:formatCode>
                <c:ptCount val="4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52.57662556932105</c:v>
                </c:pt>
                <c:pt idx="1">
                  <c:v>1.82500370679721</c:v>
                </c:pt>
                <c:pt idx="2">
                  <c:v>0.810943243226484</c:v>
                </c:pt>
                <c:pt idx="3">
                  <c:v>0.964356115618042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tcpA</c:v>
                </c:pt>
              </c:strCache>
            </c:strRef>
          </c:tx>
          <c:spPr>
            <a:ln w="76200">
              <a:solidFill>
                <a:srgbClr val="F79646">
                  <a:lumMod val="75000"/>
                </a:srgbClr>
              </a:solidFill>
            </a:ln>
          </c:spPr>
          <c:marker>
            <c:spPr>
              <a:solidFill>
                <a:srgbClr val="F79646">
                  <a:lumMod val="75000"/>
                </a:srgbClr>
              </a:solidFill>
              <a:ln w="76200">
                <a:solidFill>
                  <a:srgbClr val="F79646">
                    <a:lumMod val="75000"/>
                  </a:srgb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Sheet1!$M$1:$M$4</c:f>
                <c:numCache>
                  <c:formatCode>General</c:formatCode>
                  <c:ptCount val="4"/>
                  <c:pt idx="0">
                    <c:v>5.390350706413016</c:v>
                  </c:pt>
                  <c:pt idx="1">
                    <c:v>0.0862060752123437</c:v>
                  </c:pt>
                  <c:pt idx="2">
                    <c:v>0.156092513961973</c:v>
                  </c:pt>
                  <c:pt idx="3">
                    <c:v>0.162785500701144</c:v>
                  </c:pt>
                </c:numCache>
              </c:numRef>
            </c:plus>
            <c:minus>
              <c:numRef>
                <c:f>Sheet1!$M$1:$M$4</c:f>
                <c:numCache>
                  <c:formatCode>General</c:formatCode>
                  <c:ptCount val="4"/>
                  <c:pt idx="0">
                    <c:v>5.390350706413016</c:v>
                  </c:pt>
                  <c:pt idx="1">
                    <c:v>0.0862060752123437</c:v>
                  </c:pt>
                  <c:pt idx="2">
                    <c:v>0.156092513961973</c:v>
                  </c:pt>
                  <c:pt idx="3">
                    <c:v>0.162785500701144</c:v>
                  </c:pt>
                </c:numCache>
              </c:numRef>
            </c:minus>
          </c:errBars>
          <c:xVal>
            <c:numRef>
              <c:f>Sheet1!$A$2:$A$5</c:f>
              <c:numCache>
                <c:formatCode>General</c:formatCode>
                <c:ptCount val="4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34.73175918000951</c:v>
                </c:pt>
                <c:pt idx="1">
                  <c:v>0.784360059042587</c:v>
                </c:pt>
                <c:pt idx="2">
                  <c:v>0.788366466381009</c:v>
                </c:pt>
                <c:pt idx="3">
                  <c:v>0.64910274975176</c:v>
                </c:pt>
              </c:numCache>
            </c:numRef>
          </c:yVal>
          <c:smooth val="1"/>
        </c:ser>
        <c:axId val="479534520"/>
        <c:axId val="479523320"/>
      </c:scatterChart>
      <c:valAx>
        <c:axId val="479534520"/>
        <c:scaling>
          <c:orientation val="minMax"/>
          <c:max val="8.0"/>
          <c:min val="0.0"/>
        </c:scaling>
        <c:axPos val="b"/>
        <c:numFmt formatCode="General" sourceLinked="1"/>
        <c:tickLblPos val="nextTo"/>
        <c:spPr>
          <a:ln w="762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3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9523320"/>
        <c:crossesAt val="0.01"/>
        <c:crossBetween val="midCat"/>
        <c:majorUnit val="2.0"/>
      </c:valAx>
      <c:valAx>
        <c:axId val="479523320"/>
        <c:scaling>
          <c:logBase val="10.0"/>
          <c:orientation val="minMax"/>
          <c:min val="0.01"/>
        </c:scaling>
        <c:axPos val="l"/>
        <c:majorGridlines/>
        <c:numFmt formatCode="General" sourceLinked="1"/>
        <c:tickLblPos val="nextTo"/>
        <c:spPr>
          <a:ln w="762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3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9534520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3200" b="1" i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200" b="1" i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200" b="1" i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584516434049205"/>
          <c:y val="0.0408022360265957"/>
          <c:w val="0.177449840192307"/>
          <c:h val="0.344913269919645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3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spPr>
              <a:solidFill>
                <a:schemeClr val="tx1"/>
              </a:solidFill>
              <a:ln w="76200"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 w="76200">
                <a:solidFill>
                  <a:schemeClr val="tx1"/>
                </a:solidFill>
              </a:ln>
            </c:spPr>
          </c:dPt>
          <c:errBars>
            <c:errBarType val="both"/>
            <c:errValType val="cust"/>
            <c:plus>
              <c:numRef>
                <c:f>Sheet1!$N$7:$N$8</c:f>
                <c:numCache>
                  <c:formatCode>General</c:formatCode>
                  <c:ptCount val="2"/>
                  <c:pt idx="0">
                    <c:v>1.602199311791053</c:v>
                  </c:pt>
                  <c:pt idx="1">
                    <c:v>0.244829998204751</c:v>
                  </c:pt>
                </c:numCache>
              </c:numRef>
            </c:plus>
            <c:minus>
              <c:numRef>
                <c:f>Sheet1!$N$7:$N$8</c:f>
                <c:numCache>
                  <c:formatCode>General</c:formatCode>
                  <c:ptCount val="2"/>
                  <c:pt idx="0">
                    <c:v>1.602199311791053</c:v>
                  </c:pt>
                  <c:pt idx="1">
                    <c:v>0.244829998204751</c:v>
                  </c:pt>
                </c:numCache>
              </c:numRef>
            </c:minus>
          </c:errBars>
          <c:cat>
            <c:strRef>
              <c:f>Sheet1!$A$2:$A$3</c:f>
              <c:strCache>
                <c:ptCount val="2"/>
                <c:pt idx="0">
                  <c:v>WT</c:v>
                </c:pt>
                <c:pt idx="1">
                  <c:v>nqr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9.024809165500848</c:v>
                </c:pt>
                <c:pt idx="1">
                  <c:v>1.846316320219157</c:v>
                </c:pt>
              </c:numCache>
            </c:numRef>
          </c:val>
        </c:ser>
        <c:axId val="479369848"/>
        <c:axId val="479437144"/>
      </c:barChart>
      <c:catAx>
        <c:axId val="479369848"/>
        <c:scaling>
          <c:orientation val="minMax"/>
        </c:scaling>
        <c:axPos val="b"/>
        <c:tickLblPos val="nextTo"/>
        <c:spPr>
          <a:ln w="76200">
            <a:solidFill>
              <a:schemeClr val="tx1"/>
            </a:solidFill>
          </a:ln>
        </c:spPr>
        <c:txPr>
          <a:bodyPr/>
          <a:lstStyle/>
          <a:p>
            <a:pPr>
              <a:defRPr lang="ja-JP" sz="3200" b="1"/>
            </a:pPr>
            <a:endParaRPr lang="en-US"/>
          </a:p>
        </c:txPr>
        <c:crossAx val="479437144"/>
        <c:crosses val="autoZero"/>
        <c:auto val="1"/>
        <c:lblAlgn val="ctr"/>
        <c:lblOffset val="100"/>
      </c:catAx>
      <c:valAx>
        <c:axId val="479437144"/>
        <c:scaling>
          <c:orientation val="minMax"/>
        </c:scaling>
        <c:axPos val="l"/>
        <c:majorGridlines/>
        <c:numFmt formatCode="General" sourceLinked="1"/>
        <c:tickLblPos val="nextTo"/>
        <c:spPr>
          <a:ln w="76200">
            <a:solidFill>
              <a:schemeClr val="tx1"/>
            </a:solidFill>
          </a:ln>
        </c:spPr>
        <c:txPr>
          <a:bodyPr/>
          <a:lstStyle/>
          <a:p>
            <a:pPr>
              <a:defRPr lang="ja-JP"/>
            </a:pPr>
            <a:endParaRPr lang="en-US"/>
          </a:p>
        </c:txPr>
        <c:crossAx val="479369848"/>
        <c:crosses val="autoZero"/>
        <c:crossBetween val="between"/>
      </c:valAx>
    </c:plotArea>
    <c:plotVisOnly val="1"/>
  </c:chart>
  <c:txPr>
    <a:bodyPr/>
    <a:lstStyle/>
    <a:p>
      <a:pPr>
        <a:defRPr sz="3600" b="1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0666185-B7D9-4C1B-9C1A-D63440FF1F4E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BDBED03-6A2F-4799-8EBA-AAB3ED39A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DB5EC31-675C-4DF1-9E4E-D746851561EB}" type="datetimeFigureOut">
              <a:rPr kumimoji="1" lang="ja-JP" altLang="en-US" smtClean="0"/>
              <a:pPr/>
              <a:t>6/13/12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11213" y="692150"/>
            <a:ext cx="538797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479C18A-FD42-44D9-95B2-38B37E4E8E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811213" y="692150"/>
            <a:ext cx="5387975" cy="346392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9C18A-FD42-44D9-95B2-38B37E4E8E9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5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1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16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22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27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33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38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44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0060" y="6324600"/>
            <a:ext cx="5530468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5988" y="6324600"/>
            <a:ext cx="16506063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1153122"/>
            <a:ext cx="43525440" cy="653796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3952229"/>
            <a:ext cx="43525440" cy="7200898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5541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5011081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1662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2215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2768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3321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3875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4429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82" y="36865560"/>
            <a:ext cx="110182660" cy="104279702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10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2082" y="36865560"/>
            <a:ext cx="110182660" cy="104279702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10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2" cy="3070858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505541" indent="0">
              <a:buNone/>
              <a:defRPr sz="11000" b="1"/>
            </a:lvl2pPr>
            <a:lvl3pPr marL="5011081" indent="0">
              <a:buNone/>
              <a:defRPr sz="9800" b="1"/>
            </a:lvl3pPr>
            <a:lvl4pPr marL="7516622" indent="0">
              <a:buNone/>
              <a:defRPr sz="8800" b="1"/>
            </a:lvl4pPr>
            <a:lvl5pPr marL="10022151" indent="0">
              <a:buNone/>
              <a:defRPr sz="8800" b="1"/>
            </a:lvl5pPr>
            <a:lvl6pPr marL="12527681" indent="0">
              <a:buNone/>
              <a:defRPr sz="8800" b="1"/>
            </a:lvl6pPr>
            <a:lvl7pPr marL="15033211" indent="0">
              <a:buNone/>
              <a:defRPr sz="8800" b="1"/>
            </a:lvl7pPr>
            <a:lvl8pPr marL="17538750" indent="0">
              <a:buNone/>
              <a:defRPr sz="8800" b="1"/>
            </a:lvl8pPr>
            <a:lvl9pPr marL="20044291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2" cy="18966182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7368542"/>
            <a:ext cx="22633940" cy="3070858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505541" indent="0">
              <a:buNone/>
              <a:defRPr sz="11000" b="1"/>
            </a:lvl2pPr>
            <a:lvl3pPr marL="5011081" indent="0">
              <a:buNone/>
              <a:defRPr sz="9800" b="1"/>
            </a:lvl3pPr>
            <a:lvl4pPr marL="7516622" indent="0">
              <a:buNone/>
              <a:defRPr sz="8800" b="1"/>
            </a:lvl4pPr>
            <a:lvl5pPr marL="10022151" indent="0">
              <a:buNone/>
              <a:defRPr sz="8800" b="1"/>
            </a:lvl5pPr>
            <a:lvl6pPr marL="12527681" indent="0">
              <a:buNone/>
              <a:defRPr sz="8800" b="1"/>
            </a:lvl6pPr>
            <a:lvl7pPr marL="15033211" indent="0">
              <a:buNone/>
              <a:defRPr sz="8800" b="1"/>
            </a:lvl7pPr>
            <a:lvl8pPr marL="17538750" indent="0">
              <a:buNone/>
              <a:defRPr sz="8800" b="1"/>
            </a:lvl8pPr>
            <a:lvl9pPr marL="20044291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0439400"/>
            <a:ext cx="22633940" cy="18966182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8" y="1310640"/>
            <a:ext cx="16846552" cy="557784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7"/>
            <a:ext cx="28625800" cy="28094942"/>
          </a:xfrm>
        </p:spPr>
        <p:txBody>
          <a:bodyPr/>
          <a:lstStyle>
            <a:lvl1pPr>
              <a:defRPr sz="17600"/>
            </a:lvl1pPr>
            <a:lvl2pPr>
              <a:defRPr sz="15300"/>
            </a:lvl2pPr>
            <a:lvl3pPr>
              <a:defRPr sz="131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8" y="6888487"/>
            <a:ext cx="16846552" cy="22517102"/>
          </a:xfrm>
        </p:spPr>
        <p:txBody>
          <a:bodyPr/>
          <a:lstStyle>
            <a:lvl1pPr marL="0" indent="0">
              <a:buNone/>
              <a:defRPr sz="7700"/>
            </a:lvl1pPr>
            <a:lvl2pPr marL="2505541" indent="0">
              <a:buNone/>
              <a:defRPr sz="6600"/>
            </a:lvl2pPr>
            <a:lvl3pPr marL="5011081" indent="0">
              <a:buNone/>
              <a:defRPr sz="5500"/>
            </a:lvl3pPr>
            <a:lvl4pPr marL="7516622" indent="0">
              <a:buNone/>
              <a:defRPr sz="4900"/>
            </a:lvl4pPr>
            <a:lvl5pPr marL="10022151" indent="0">
              <a:buNone/>
              <a:defRPr sz="4900"/>
            </a:lvl5pPr>
            <a:lvl6pPr marL="12527681" indent="0">
              <a:buNone/>
              <a:defRPr sz="4900"/>
            </a:lvl6pPr>
            <a:lvl7pPr marL="15033211" indent="0">
              <a:buNone/>
              <a:defRPr sz="4900"/>
            </a:lvl7pPr>
            <a:lvl8pPr marL="17538750" indent="0">
              <a:buNone/>
              <a:defRPr sz="4900"/>
            </a:lvl8pPr>
            <a:lvl9pPr marL="20044291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3042880"/>
            <a:ext cx="30723840" cy="2720342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941320"/>
            <a:ext cx="30723840" cy="19751040"/>
          </a:xfrm>
        </p:spPr>
        <p:txBody>
          <a:bodyPr/>
          <a:lstStyle>
            <a:lvl1pPr marL="0" indent="0">
              <a:buNone/>
              <a:defRPr sz="17600"/>
            </a:lvl1pPr>
            <a:lvl2pPr marL="2505541" indent="0">
              <a:buNone/>
              <a:defRPr sz="15300"/>
            </a:lvl2pPr>
            <a:lvl3pPr marL="5011081" indent="0">
              <a:buNone/>
              <a:defRPr sz="13100"/>
            </a:lvl3pPr>
            <a:lvl4pPr marL="7516622" indent="0">
              <a:buNone/>
              <a:defRPr sz="11000"/>
            </a:lvl4pPr>
            <a:lvl5pPr marL="10022151" indent="0">
              <a:buNone/>
              <a:defRPr sz="11000"/>
            </a:lvl5pPr>
            <a:lvl6pPr marL="12527681" indent="0">
              <a:buNone/>
              <a:defRPr sz="11000"/>
            </a:lvl6pPr>
            <a:lvl7pPr marL="15033211" indent="0">
              <a:buNone/>
              <a:defRPr sz="11000"/>
            </a:lvl7pPr>
            <a:lvl8pPr marL="17538750" indent="0">
              <a:buNone/>
              <a:defRPr sz="11000"/>
            </a:lvl8pPr>
            <a:lvl9pPr marL="20044291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5763222"/>
            <a:ext cx="30723840" cy="3863338"/>
          </a:xfrm>
        </p:spPr>
        <p:txBody>
          <a:bodyPr/>
          <a:lstStyle>
            <a:lvl1pPr marL="0" indent="0">
              <a:buNone/>
              <a:defRPr sz="7700"/>
            </a:lvl1pPr>
            <a:lvl2pPr marL="2505541" indent="0">
              <a:buNone/>
              <a:defRPr sz="6600"/>
            </a:lvl2pPr>
            <a:lvl3pPr marL="5011081" indent="0">
              <a:buNone/>
              <a:defRPr sz="5500"/>
            </a:lvl3pPr>
            <a:lvl4pPr marL="7516622" indent="0">
              <a:buNone/>
              <a:defRPr sz="4900"/>
            </a:lvl4pPr>
            <a:lvl5pPr marL="10022151" indent="0">
              <a:buNone/>
              <a:defRPr sz="4900"/>
            </a:lvl5pPr>
            <a:lvl6pPr marL="12527681" indent="0">
              <a:buNone/>
              <a:defRPr sz="4900"/>
            </a:lvl6pPr>
            <a:lvl7pPr marL="15033211" indent="0">
              <a:buNone/>
              <a:defRPr sz="4900"/>
            </a:lvl7pPr>
            <a:lvl8pPr marL="17538750" indent="0">
              <a:buNone/>
              <a:defRPr sz="4900"/>
            </a:lvl8pPr>
            <a:lvl9pPr marL="20044291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501095" tIns="250563" rIns="501095" bIns="2505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8"/>
            <a:ext cx="46085760" cy="21724622"/>
          </a:xfrm>
          <a:prstGeom prst="rect">
            <a:avLst/>
          </a:prstGeom>
        </p:spPr>
        <p:txBody>
          <a:bodyPr vert="horz" lIns="501095" tIns="250563" rIns="501095" bIns="2505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3"/>
            <a:ext cx="11948160" cy="1752600"/>
          </a:xfrm>
          <a:prstGeom prst="rect">
            <a:avLst/>
          </a:prstGeom>
        </p:spPr>
        <p:txBody>
          <a:bodyPr vert="horz" lIns="501095" tIns="250563" rIns="501095" bIns="250563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9FC3F-9F6B-43F2-A099-6C99C65E8AE1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3"/>
            <a:ext cx="16215360" cy="1752600"/>
          </a:xfrm>
          <a:prstGeom prst="rect">
            <a:avLst/>
          </a:prstGeom>
        </p:spPr>
        <p:txBody>
          <a:bodyPr vert="horz" lIns="501095" tIns="250563" rIns="501095" bIns="250563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3"/>
            <a:ext cx="11948160" cy="1752600"/>
          </a:xfrm>
          <a:prstGeom prst="rect">
            <a:avLst/>
          </a:prstGeom>
        </p:spPr>
        <p:txBody>
          <a:bodyPr vert="horz" lIns="501095" tIns="250563" rIns="501095" bIns="250563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1BA7-E28C-4617-A7A0-3CC8763B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5011081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9147" indent="-1879147" algn="l" defTabSz="5011081" rtl="0" eaLnBrk="1" latinLnBrk="0" hangingPunct="1">
        <a:spcBef>
          <a:spcPct val="20000"/>
        </a:spcBef>
        <a:buFont typeface="Arial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1491" indent="-1565950" algn="l" defTabSz="5011081" rtl="0" eaLnBrk="1" latinLnBrk="0" hangingPunct="1">
        <a:spcBef>
          <a:spcPct val="20000"/>
        </a:spcBef>
        <a:buFont typeface="Arial" pitchFamily="34" charset="0"/>
        <a:buChar char="–"/>
        <a:defRPr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63835" indent="-1252759" algn="l" defTabSz="5011081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69375" indent="-1252759" algn="l" defTabSz="5011081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4916" indent="-1252759" algn="l" defTabSz="5011081" rtl="0" eaLnBrk="1" latinLnBrk="0" hangingPunct="1">
        <a:spcBef>
          <a:spcPct val="20000"/>
        </a:spcBef>
        <a:buFont typeface="Arial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80456" indent="-1252759" algn="l" defTabSz="501108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285997" indent="-1252759" algn="l" defTabSz="501108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791527" indent="-1252759" algn="l" defTabSz="501108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297056" indent="-1252759" algn="l" defTabSz="501108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5541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1081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16622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2151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27681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33211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38750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44291" algn="l" defTabSz="5011081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7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9" Type="http://schemas.openxmlformats.org/officeDocument/2006/relationships/chart" Target="../charts/chart6.xml"/><Relationship Id="rId3" Type="http://schemas.openxmlformats.org/officeDocument/2006/relationships/image" Target="../media/image1.jpeg"/><Relationship Id="rId6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533400" y="729469"/>
            <a:ext cx="53416200" cy="2705098"/>
          </a:xfrm>
        </p:spPr>
        <p:txBody>
          <a:bodyPr>
            <a:noAutofit/>
          </a:bodyPr>
          <a:lstStyle/>
          <a:p>
            <a:r>
              <a:rPr lang="en-US" sz="10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Characterization of the Na</a:t>
            </a:r>
            <a:r>
              <a:rPr lang="en-US" sz="10500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0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-transporting </a:t>
            </a:r>
            <a:r>
              <a:rPr lang="en-US" sz="105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NADH:ubiquinone</a:t>
            </a:r>
            <a:r>
              <a:rPr lang="en-US" sz="10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0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05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oxidoreductase</a:t>
            </a:r>
            <a:r>
              <a:rPr lang="en-US" sz="10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(NQR) in </a:t>
            </a:r>
            <a:r>
              <a:rPr lang="en-US" sz="105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Vibrio</a:t>
            </a:r>
            <a:r>
              <a:rPr lang="en-US" sz="105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cholerae</a:t>
            </a:r>
            <a:endParaRPr lang="en-US" sz="105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" name="Picture 2" descr="C:\Users\haselab\AppData\Local\Temp\vetmed_v_sp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005" y="443976"/>
            <a:ext cx="3132795" cy="3899424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829834" y="16469982"/>
            <a:ext cx="1426464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Background</a:t>
            </a:r>
          </a:p>
          <a:p>
            <a:pPr algn="just"/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The Na</a:t>
            </a:r>
            <a:r>
              <a:rPr lang="en-US" altLang="ja-JP" sz="3200" b="1" baseline="300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+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translocating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NADH:ubiquinone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oxidoreductase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(NQR) is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an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unique respiratory enzyme catalyzing the electron transfer from NADH to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quinone, coupled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with the translocation of sodium ions across the membrane. A genomic analysis of </a:t>
            </a:r>
            <a:r>
              <a:rPr lang="en-US" altLang="ja-JP" sz="3200" b="1" i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Vibrio cholerae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revealed that it does not possess an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ortholog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of Complex I of the electron transport chain,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NADH:ubiquinone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oxidoreductase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(NUO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), which often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acts as the main respiratory NADH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dehydrogenase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in bacteria (1)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. This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suggests NQR plays an important role in energy metabolism in </a:t>
            </a:r>
            <a:r>
              <a:rPr lang="en-US" altLang="ja-JP" sz="3200" b="1" i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V. cholerae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. We previously reported that the inactivation of NQR either by chemical inhibition or mutation increased virulence gene expression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in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i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V</a:t>
            </a:r>
            <a:r>
              <a:rPr lang="en-US" altLang="ja-JP" sz="3200" b="1" i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. </a:t>
            </a:r>
            <a:r>
              <a:rPr lang="en-US" altLang="ja-JP" sz="3200" b="1" i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cholerae</a:t>
            </a:r>
            <a:r>
              <a:rPr lang="en-US" altLang="ja-JP" sz="3200" b="1" i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(2). However, the details of the mechanisms of the link between NQR and virulence gene expression are still unclear.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625553" y="11659731"/>
            <a:ext cx="14586415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electron transport system of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V. cholerae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possesses a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redox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driven sodium pump (NQR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 instead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of the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NADH:ubiquinone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oxidoreductase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(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NUO) found in </a:t>
            </a:r>
            <a:r>
              <a:rPr lang="en-US" altLang="ja-JP" sz="3200" b="1" i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E. coli 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and other bacteria.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</a:p>
          <a:p>
            <a:pPr algn="just"/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LDH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: lactate </a:t>
            </a:r>
            <a:r>
              <a:rPr lang="en-US" altLang="ja-JP" sz="3200" b="1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dehydrogenase</a:t>
            </a:r>
            <a:r>
              <a:rPr lang="en-US" altLang="ja-JP" sz="3200" b="1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, Q: quinone</a:t>
            </a:r>
            <a:endParaRPr lang="en-US" sz="3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4374" y="6089569"/>
            <a:ext cx="14264640" cy="10125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Abstract</a:t>
            </a:r>
          </a:p>
          <a:p>
            <a:pPr algn="just"/>
            <a:r>
              <a:rPr lang="en-US" sz="3200" b="1" dirty="0" smtClean="0">
                <a:latin typeface="Arial"/>
                <a:cs typeface="Arial"/>
              </a:rPr>
              <a:t>We previously reported that inhibition of the Na</a:t>
            </a:r>
            <a:r>
              <a:rPr lang="en-US" sz="3200" b="1" baseline="30000" dirty="0" smtClean="0">
                <a:latin typeface="Arial"/>
                <a:cs typeface="Arial"/>
              </a:rPr>
              <a:t>+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translocating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NADH:ubiquinone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oxidoreductase</a:t>
            </a:r>
            <a:r>
              <a:rPr lang="en-US" sz="3200" b="1" dirty="0" smtClean="0">
                <a:latin typeface="Arial"/>
                <a:cs typeface="Arial"/>
              </a:rPr>
              <a:t> (NQR), either by chemical inhibition or mutation, increased </a:t>
            </a:r>
            <a:r>
              <a:rPr lang="en-US" sz="3200" b="1" i="1" dirty="0" err="1" smtClean="0">
                <a:latin typeface="Arial"/>
                <a:cs typeface="Arial"/>
              </a:rPr>
              <a:t>toxT</a:t>
            </a:r>
            <a:r>
              <a:rPr lang="en-US" sz="3200" b="1" dirty="0" smtClean="0">
                <a:latin typeface="Arial"/>
                <a:cs typeface="Arial"/>
              </a:rPr>
              <a:t> transcription in </a:t>
            </a:r>
            <a:r>
              <a:rPr lang="en-US" sz="3200" b="1" i="1" dirty="0" smtClean="0">
                <a:latin typeface="Arial"/>
                <a:cs typeface="Arial"/>
              </a:rPr>
              <a:t>Vibrio cholerae</a:t>
            </a:r>
            <a:r>
              <a:rPr lang="en-US" sz="3200" b="1" dirty="0" smtClean="0">
                <a:latin typeface="Arial"/>
                <a:cs typeface="Arial"/>
              </a:rPr>
              <a:t>.  In this</a:t>
            </a:r>
            <a:r>
              <a:rPr lang="en-US" sz="3200" b="1" dirty="0" smtClean="0">
                <a:latin typeface="Arial"/>
                <a:cs typeface="Arial"/>
              </a:rPr>
              <a:t> study</a:t>
            </a:r>
            <a:r>
              <a:rPr lang="en-US" sz="3200" b="1" dirty="0" smtClean="0">
                <a:latin typeface="Arial"/>
                <a:cs typeface="Arial"/>
              </a:rPr>
              <a:t>, we revealed that the </a:t>
            </a:r>
            <a:r>
              <a:rPr lang="en-US" sz="3200" b="1" i="1" dirty="0" err="1" smtClean="0">
                <a:latin typeface="Arial"/>
                <a:cs typeface="Arial"/>
              </a:rPr>
              <a:t>nqr</a:t>
            </a:r>
            <a:r>
              <a:rPr lang="en-US" sz="3200" b="1" dirty="0" smtClean="0">
                <a:latin typeface="Arial"/>
                <a:cs typeface="Arial"/>
              </a:rPr>
              <a:t> mutant strain showed similar</a:t>
            </a:r>
            <a:r>
              <a:rPr lang="en-US" sz="3200" b="1" dirty="0" smtClean="0">
                <a:latin typeface="Arial"/>
                <a:cs typeface="Arial"/>
              </a:rPr>
              <a:t> phenotypes </a:t>
            </a:r>
            <a:r>
              <a:rPr lang="en-US" sz="3200" b="1" dirty="0" smtClean="0">
                <a:latin typeface="Arial"/>
                <a:cs typeface="Arial"/>
              </a:rPr>
              <a:t>as the </a:t>
            </a:r>
            <a:r>
              <a:rPr lang="en-US" sz="3200" b="1" i="1" dirty="0" smtClean="0">
                <a:latin typeface="Arial"/>
                <a:cs typeface="Arial"/>
              </a:rPr>
              <a:t>Escherichia coli </a:t>
            </a:r>
            <a:r>
              <a:rPr lang="en-US" sz="3200" b="1" dirty="0" smtClean="0">
                <a:latin typeface="Arial"/>
                <a:cs typeface="Arial"/>
              </a:rPr>
              <a:t>NADH </a:t>
            </a:r>
            <a:r>
              <a:rPr lang="en-US" sz="3200" b="1" dirty="0" err="1" smtClean="0">
                <a:latin typeface="Arial"/>
                <a:cs typeface="Arial"/>
              </a:rPr>
              <a:t>dehydrogenase</a:t>
            </a:r>
            <a:r>
              <a:rPr lang="en-US" sz="3200" b="1" dirty="0" smtClean="0">
                <a:latin typeface="Arial"/>
                <a:cs typeface="Arial"/>
              </a:rPr>
              <a:t> I (</a:t>
            </a:r>
            <a:r>
              <a:rPr lang="en-US" sz="3200" b="1" i="1" dirty="0" err="1" smtClean="0">
                <a:latin typeface="Arial"/>
                <a:cs typeface="Arial"/>
              </a:rPr>
              <a:t>nuo</a:t>
            </a:r>
            <a:r>
              <a:rPr lang="en-US" sz="3200" b="1" dirty="0" smtClean="0">
                <a:latin typeface="Arial"/>
                <a:cs typeface="Arial"/>
              </a:rPr>
              <a:t>) mutant</a:t>
            </a:r>
            <a:r>
              <a:rPr lang="en-US" sz="3200" b="1" dirty="0" smtClean="0">
                <a:latin typeface="Arial"/>
                <a:cs typeface="Arial"/>
              </a:rPr>
              <a:t> strain </a:t>
            </a:r>
            <a:r>
              <a:rPr lang="en-US" sz="3200" b="1" dirty="0" smtClean="0">
                <a:latin typeface="Arial"/>
                <a:cs typeface="Arial"/>
              </a:rPr>
              <a:t>(e.g. growth defect after the mid log growth phase and </a:t>
            </a:r>
            <a:r>
              <a:rPr lang="en-US" sz="3200" b="1" dirty="0" smtClean="0">
                <a:latin typeface="Arial"/>
                <a:cs typeface="Arial"/>
              </a:rPr>
              <a:t>higher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acetic </a:t>
            </a:r>
            <a:r>
              <a:rPr lang="en-US" sz="3200" b="1" dirty="0" smtClean="0">
                <a:latin typeface="Arial"/>
                <a:cs typeface="Arial"/>
              </a:rPr>
              <a:t>acid production). The increased growth and </a:t>
            </a:r>
            <a:r>
              <a:rPr lang="en-US" sz="3200" b="1" i="1" dirty="0" err="1" smtClean="0">
                <a:latin typeface="Arial"/>
                <a:cs typeface="Arial"/>
              </a:rPr>
              <a:t>toxT</a:t>
            </a:r>
            <a:r>
              <a:rPr lang="en-US" sz="3200" b="1" dirty="0" smtClean="0">
                <a:latin typeface="Arial"/>
                <a:cs typeface="Arial"/>
              </a:rPr>
              <a:t> expression in</a:t>
            </a:r>
            <a:r>
              <a:rPr lang="en-US" sz="3200" b="1" dirty="0" smtClean="0">
                <a:latin typeface="Arial"/>
                <a:cs typeface="Arial"/>
              </a:rPr>
              <a:t> the </a:t>
            </a:r>
            <a:r>
              <a:rPr lang="en-US" sz="3200" b="1" i="1" dirty="0" err="1" smtClean="0">
                <a:latin typeface="Arial"/>
                <a:cs typeface="Arial"/>
              </a:rPr>
              <a:t>nqr</a:t>
            </a:r>
            <a:r>
              <a:rPr lang="en-US" sz="3200" b="1" dirty="0" smtClean="0">
                <a:latin typeface="Arial"/>
                <a:cs typeface="Arial"/>
              </a:rPr>
              <a:t> mutant relative to the wild type strain appears to be growth</a:t>
            </a:r>
            <a:r>
              <a:rPr lang="en-US" sz="3200" b="1" dirty="0" smtClean="0">
                <a:latin typeface="Arial"/>
                <a:cs typeface="Arial"/>
              </a:rPr>
              <a:t> phase </a:t>
            </a:r>
            <a:r>
              <a:rPr lang="en-US" sz="3200" b="1" dirty="0" smtClean="0">
                <a:latin typeface="Arial"/>
                <a:cs typeface="Arial"/>
              </a:rPr>
              <a:t>dependent. However, after longer growth, </a:t>
            </a:r>
            <a:r>
              <a:rPr lang="en-US" sz="3200" b="1" dirty="0" err="1" smtClean="0">
                <a:latin typeface="Arial"/>
                <a:cs typeface="Arial"/>
              </a:rPr>
              <a:t>nqr</a:t>
            </a:r>
            <a:r>
              <a:rPr lang="en-US" sz="3200" b="1" dirty="0" smtClean="0">
                <a:latin typeface="Arial"/>
                <a:cs typeface="Arial"/>
              </a:rPr>
              <a:t> showed lower</a:t>
            </a:r>
            <a:r>
              <a:rPr lang="en-US" sz="3200" b="1" dirty="0" smtClean="0">
                <a:latin typeface="Arial"/>
                <a:cs typeface="Arial"/>
              </a:rPr>
              <a:t> amounts </a:t>
            </a:r>
            <a:r>
              <a:rPr lang="en-US" sz="3200" b="1" dirty="0" smtClean="0">
                <a:latin typeface="Arial"/>
                <a:cs typeface="Arial"/>
              </a:rPr>
              <a:t>of cholera toxin production compared to the parent strain.</a:t>
            </a:r>
            <a:r>
              <a:rPr lang="en-US" sz="3200" b="1" dirty="0" smtClean="0">
                <a:latin typeface="Arial"/>
                <a:cs typeface="Arial"/>
              </a:rPr>
              <a:t> Interestingly</a:t>
            </a:r>
            <a:r>
              <a:rPr lang="en-US" sz="3200" b="1" dirty="0" smtClean="0">
                <a:latin typeface="Arial"/>
                <a:cs typeface="Arial"/>
              </a:rPr>
              <a:t>, the </a:t>
            </a:r>
            <a:r>
              <a:rPr lang="en-US" sz="3200" b="1" i="1" dirty="0" err="1" smtClean="0">
                <a:latin typeface="Arial"/>
                <a:cs typeface="Arial"/>
              </a:rPr>
              <a:t>nqr</a:t>
            </a:r>
            <a:r>
              <a:rPr lang="en-US" sz="3200" b="1" dirty="0" smtClean="0">
                <a:latin typeface="Arial"/>
                <a:cs typeface="Arial"/>
              </a:rPr>
              <a:t> mutant strain showed a  similar level of </a:t>
            </a:r>
            <a:r>
              <a:rPr lang="en-US" sz="3200" b="1" i="1" dirty="0" err="1" smtClean="0">
                <a:latin typeface="Arial"/>
                <a:cs typeface="Arial"/>
              </a:rPr>
              <a:t>toxT</a:t>
            </a:r>
            <a:r>
              <a:rPr lang="en-US" sz="3200" b="1" dirty="0" smtClean="0">
                <a:latin typeface="Arial"/>
                <a:cs typeface="Arial"/>
              </a:rPr>
              <a:t> expression </a:t>
            </a:r>
            <a:r>
              <a:rPr lang="en-US" sz="3200" b="1" dirty="0" smtClean="0">
                <a:latin typeface="Arial"/>
                <a:cs typeface="Arial"/>
              </a:rPr>
              <a:t>in the presence of L-lactate, which is known to stimulate</a:t>
            </a:r>
            <a:r>
              <a:rPr lang="en-US" sz="3200" b="1" dirty="0" smtClean="0">
                <a:latin typeface="Arial"/>
                <a:cs typeface="Arial"/>
              </a:rPr>
              <a:t> respiration</a:t>
            </a:r>
            <a:r>
              <a:rPr lang="en-US" sz="3200" b="1" dirty="0" smtClean="0">
                <a:latin typeface="Arial"/>
                <a:cs typeface="Arial"/>
              </a:rPr>
              <a:t>. Through </a:t>
            </a:r>
            <a:r>
              <a:rPr lang="en-US" sz="3200" b="1" dirty="0" err="1" smtClean="0">
                <a:latin typeface="Arial"/>
                <a:cs typeface="Arial"/>
              </a:rPr>
              <a:t>Biolog</a:t>
            </a:r>
            <a:r>
              <a:rPr lang="en-US" sz="3200" b="1" baseline="30000" dirty="0" smtClean="0">
                <a:latin typeface="Arial"/>
                <a:cs typeface="Arial"/>
              </a:rPr>
              <a:t>® </a:t>
            </a:r>
            <a:r>
              <a:rPr lang="en-US" sz="3200" b="1" dirty="0" smtClean="0">
                <a:latin typeface="Arial"/>
                <a:cs typeface="Arial"/>
              </a:rPr>
              <a:t>Phenotype Microarray (PM) </a:t>
            </a:r>
            <a:r>
              <a:rPr lang="en-US" sz="3200" b="1" dirty="0" smtClean="0">
                <a:latin typeface="Arial"/>
                <a:cs typeface="Arial"/>
              </a:rPr>
              <a:t>analysis</a:t>
            </a:r>
            <a:r>
              <a:rPr lang="en-US" sz="3200" b="1" dirty="0" smtClean="0">
                <a:latin typeface="Arial"/>
                <a:cs typeface="Arial"/>
              </a:rPr>
              <a:t>, we found that the </a:t>
            </a:r>
            <a:r>
              <a:rPr lang="en-US" sz="3200" b="1" i="1" dirty="0" smtClean="0">
                <a:latin typeface="Arial"/>
                <a:cs typeface="Arial"/>
              </a:rPr>
              <a:t>V. cholerae </a:t>
            </a:r>
            <a:r>
              <a:rPr lang="en-US" sz="3200" b="1" i="1" dirty="0" err="1" smtClean="0">
                <a:latin typeface="Arial"/>
                <a:cs typeface="Arial"/>
              </a:rPr>
              <a:t>nqr</a:t>
            </a:r>
            <a:r>
              <a:rPr lang="en-US" sz="3200" b="1" i="1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mutant strain had defects in a broad spectrum of metabolism functions, including amino acid, carboxylic acid</a:t>
            </a:r>
            <a:r>
              <a:rPr lang="en-US" sz="3200" b="1" dirty="0" smtClean="0">
                <a:latin typeface="Arial"/>
                <a:cs typeface="Arial"/>
              </a:rPr>
              <a:t>, phosphorus</a:t>
            </a:r>
            <a:r>
              <a:rPr lang="en-US" sz="3200" b="1" dirty="0" smtClean="0">
                <a:latin typeface="Arial"/>
                <a:cs typeface="Arial"/>
              </a:rPr>
              <a:t>, and sulfur utilization, indicating an important role of</a:t>
            </a:r>
            <a:r>
              <a:rPr lang="en-US" sz="3200" b="1" dirty="0" smtClean="0">
                <a:latin typeface="Arial"/>
                <a:cs typeface="Arial"/>
              </a:rPr>
              <a:t> NQR </a:t>
            </a:r>
            <a:r>
              <a:rPr lang="en-US" sz="3200" b="1" dirty="0" smtClean="0">
                <a:latin typeface="Arial"/>
                <a:cs typeface="Arial"/>
              </a:rPr>
              <a:t>in </a:t>
            </a:r>
            <a:r>
              <a:rPr lang="en-US" sz="3200" b="1" i="1" dirty="0" smtClean="0">
                <a:latin typeface="Arial"/>
                <a:cs typeface="Arial"/>
              </a:rPr>
              <a:t>V. </a:t>
            </a:r>
            <a:r>
              <a:rPr lang="en-US" sz="3200" b="1" i="1" dirty="0" err="1" smtClean="0">
                <a:latin typeface="Arial"/>
                <a:cs typeface="Arial"/>
              </a:rPr>
              <a:t>cholerae</a:t>
            </a:r>
            <a:r>
              <a:rPr lang="en-US" sz="3200" b="1" i="1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metabolism. In addition, </a:t>
            </a:r>
            <a:r>
              <a:rPr lang="en-US" sz="3200" b="1" i="1" dirty="0" err="1" smtClean="0">
                <a:latin typeface="Arial"/>
                <a:cs typeface="Arial"/>
              </a:rPr>
              <a:t>nqr</a:t>
            </a:r>
            <a:r>
              <a:rPr lang="en-US" sz="3200" b="1" dirty="0" smtClean="0">
                <a:latin typeface="Arial"/>
                <a:cs typeface="Arial"/>
              </a:rPr>
              <a:t> mutation increased</a:t>
            </a:r>
            <a:r>
              <a:rPr lang="en-US" sz="3200" b="1" dirty="0" smtClean="0">
                <a:latin typeface="Arial"/>
                <a:cs typeface="Arial"/>
              </a:rPr>
              <a:t> osmotic </a:t>
            </a:r>
            <a:r>
              <a:rPr lang="en-US" sz="3200" b="1" dirty="0" smtClean="0">
                <a:latin typeface="Arial"/>
                <a:cs typeface="Arial"/>
              </a:rPr>
              <a:t>sensitivity in </a:t>
            </a:r>
            <a:r>
              <a:rPr lang="en-US" sz="3200" b="1" i="1" dirty="0" smtClean="0">
                <a:latin typeface="Arial"/>
                <a:cs typeface="Arial"/>
              </a:rPr>
              <a:t>V. </a:t>
            </a:r>
            <a:r>
              <a:rPr lang="en-US" sz="3200" b="1" i="1" dirty="0" err="1" smtClean="0">
                <a:latin typeface="Arial"/>
                <a:cs typeface="Arial"/>
              </a:rPr>
              <a:t>cholerae</a:t>
            </a:r>
            <a:r>
              <a:rPr lang="en-US" sz="3200" b="1" dirty="0" smtClean="0">
                <a:latin typeface="Arial"/>
                <a:cs typeface="Arial"/>
              </a:rPr>
              <a:t>. Some of the defects identified by</a:t>
            </a:r>
            <a:r>
              <a:rPr lang="en-US" sz="3200" b="1" dirty="0" smtClean="0">
                <a:latin typeface="Arial"/>
                <a:cs typeface="Arial"/>
              </a:rPr>
              <a:t> PM </a:t>
            </a:r>
            <a:r>
              <a:rPr lang="en-US" sz="3200" b="1" dirty="0" smtClean="0">
                <a:latin typeface="Arial"/>
                <a:cs typeface="Arial"/>
              </a:rPr>
              <a:t>analysis, including </a:t>
            </a:r>
            <a:r>
              <a:rPr lang="en-US" sz="3200" b="1" dirty="0" err="1" smtClean="0">
                <a:latin typeface="Arial"/>
                <a:cs typeface="Arial"/>
              </a:rPr>
              <a:t>NaCl</a:t>
            </a:r>
            <a:r>
              <a:rPr lang="en-US" sz="3200" b="1" dirty="0" smtClean="0">
                <a:latin typeface="Arial"/>
                <a:cs typeface="Arial"/>
              </a:rPr>
              <a:t> sensitivity, were restored by the addition</a:t>
            </a:r>
            <a:r>
              <a:rPr lang="en-US" sz="3200" b="1" dirty="0" smtClean="0">
                <a:latin typeface="Arial"/>
                <a:cs typeface="Arial"/>
              </a:rPr>
              <a:t> of </a:t>
            </a:r>
            <a:r>
              <a:rPr lang="en-US" sz="3200" b="1" dirty="0" smtClean="0">
                <a:latin typeface="Arial"/>
                <a:cs typeface="Arial"/>
              </a:rPr>
              <a:t>L-lactate.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80688" y="23469608"/>
            <a:ext cx="142646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Lack </a:t>
            </a:r>
            <a:r>
              <a:rPr lang="en-US" sz="3200" b="1" dirty="0" smtClean="0">
                <a:latin typeface="Arial"/>
                <a:cs typeface="Arial"/>
              </a:rPr>
              <a:t>of functional NQR affects wide ranges of </a:t>
            </a:r>
            <a:r>
              <a:rPr lang="en-US" sz="3200" b="1" i="1" dirty="0" smtClean="0">
                <a:latin typeface="Arial"/>
                <a:cs typeface="Arial"/>
              </a:rPr>
              <a:t>V. cholerae</a:t>
            </a:r>
            <a:r>
              <a:rPr lang="en-US" sz="3200" b="1" dirty="0" smtClean="0">
                <a:latin typeface="Arial"/>
                <a:cs typeface="Arial"/>
              </a:rPr>
              <a:t> metabolism, suggesting an important role for NQR</a:t>
            </a:r>
            <a:r>
              <a:rPr lang="en-US" sz="3200" b="1" dirty="0" smtClean="0">
                <a:latin typeface="Arial"/>
                <a:cs typeface="Arial"/>
              </a:rPr>
              <a:t> in </a:t>
            </a:r>
            <a:r>
              <a:rPr lang="en-US" sz="3200" b="1" i="1" dirty="0" smtClean="0">
                <a:latin typeface="Arial"/>
                <a:cs typeface="Arial"/>
              </a:rPr>
              <a:t>V. cholerae</a:t>
            </a:r>
            <a:r>
              <a:rPr lang="en-US" sz="3200" b="1" dirty="0" smtClean="0">
                <a:latin typeface="Arial"/>
                <a:cs typeface="Arial"/>
              </a:rPr>
              <a:t> metabolism.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b="1" dirty="0" smtClean="0">
                <a:latin typeface="Arial"/>
                <a:cs typeface="Arial"/>
              </a:rPr>
              <a:t> The effects of NQR on virulence gene expression are growth phase dependent.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b="1" dirty="0" smtClean="0">
                <a:latin typeface="Arial"/>
                <a:cs typeface="Arial"/>
              </a:rPr>
              <a:t> We hypothesize that </a:t>
            </a:r>
            <a:r>
              <a:rPr lang="en-US" sz="3200" b="1" dirty="0" smtClean="0">
                <a:latin typeface="Arial"/>
                <a:cs typeface="Arial"/>
              </a:rPr>
              <a:t>the changes in certain metabolic functions are</a:t>
            </a:r>
            <a:r>
              <a:rPr lang="en-US" sz="3200" b="1" dirty="0" smtClean="0">
                <a:latin typeface="Arial"/>
                <a:cs typeface="Arial"/>
              </a:rPr>
              <a:t> linked to the </a:t>
            </a:r>
            <a:r>
              <a:rPr lang="en-US" sz="3200" b="1" dirty="0" smtClean="0">
                <a:latin typeface="Arial"/>
                <a:cs typeface="Arial"/>
              </a:rPr>
              <a:t>observed changes in virulence gene expression following loss of NQR in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i="1" dirty="0" smtClean="0">
                <a:latin typeface="Arial"/>
                <a:cs typeface="Arial"/>
              </a:rPr>
              <a:t>V. </a:t>
            </a:r>
            <a:r>
              <a:rPr lang="en-US" sz="3200" b="1" i="1" dirty="0" smtClean="0">
                <a:latin typeface="Arial"/>
                <a:cs typeface="Arial"/>
              </a:rPr>
              <a:t>cholerae</a:t>
            </a:r>
            <a:r>
              <a:rPr lang="en-US" sz="3200" b="1" dirty="0" smtClean="0">
                <a:latin typeface="Arial"/>
                <a:cs typeface="Arial"/>
              </a:rPr>
              <a:t>.   </a:t>
            </a:r>
            <a:endParaRPr lang="en-US" sz="3200" b="1" dirty="0" smtClean="0"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4374" y="28245893"/>
            <a:ext cx="138779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Heidelberg, J. F., J. A.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Eisen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W. C. Nelson, R. A. Clayton, M. L. Gwinn, R. J. Dodson, D. H. Haft, E. K. Hickey, J. D. Peterson, L.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Umayam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S. R. Gill, K. E. Nelson, T. D. Read, H.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Tettelin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D. Richardson, M. D.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Ermolaeva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J.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Vamathevan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S. Bass, H. Y. Qin, I.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Dragoi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P. Sellers, L. McDonald, T.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Utterback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R. D. Fleishmann, W. C.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Nierman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O. White, S. L.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Salzberg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H. O. Smith, R. R. Colwell, J. J.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Mekalanos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J. C. Venter, and C. M. Fraser.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2000. DNA sequence of both chromosomes of the cholera pathogen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Vibrio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cholerae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Nature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:477-483.</a:t>
            </a:r>
          </a:p>
          <a:p>
            <a:pPr marL="457200" indent="-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Häse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C. C., and J. J.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Mekalanos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1999. Effects of changes in membrane sodium flux on virulence gene expression in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Vibrio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cholerae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Proc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Natl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Sci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S 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96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:3183-7.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512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6" name="Group 405"/>
          <p:cNvGrpSpPr/>
          <p:nvPr/>
        </p:nvGrpSpPr>
        <p:grpSpPr>
          <a:xfrm>
            <a:off x="18549286" y="13747802"/>
            <a:ext cx="8639456" cy="6095014"/>
            <a:chOff x="19068856" y="13747802"/>
            <a:chExt cx="8639456" cy="6095014"/>
          </a:xfrm>
        </p:grpSpPr>
        <p:grpSp>
          <p:nvGrpSpPr>
            <p:cNvPr id="405" name="Group 404"/>
            <p:cNvGrpSpPr/>
            <p:nvPr/>
          </p:nvGrpSpPr>
          <p:grpSpPr>
            <a:xfrm>
              <a:off x="19068856" y="13747802"/>
              <a:ext cx="8178249" cy="6095014"/>
              <a:chOff x="19068856" y="13747802"/>
              <a:chExt cx="8178249" cy="6095014"/>
            </a:xfrm>
          </p:grpSpPr>
          <p:graphicFrame>
            <p:nvGraphicFramePr>
              <p:cNvPr id="155" name="Chart 154"/>
              <p:cNvGraphicFramePr/>
              <p:nvPr/>
            </p:nvGraphicFramePr>
            <p:xfrm>
              <a:off x="19865229" y="15366066"/>
              <a:ext cx="7381876" cy="447675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56" name="TextBox 155"/>
              <p:cNvSpPr txBox="1"/>
              <p:nvPr/>
            </p:nvSpPr>
            <p:spPr>
              <a:xfrm rot="16200000">
                <a:off x="17123742" y="15692916"/>
                <a:ext cx="5243465" cy="1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200" b="1" dirty="0" smtClean="0">
                    <a:latin typeface="Symbol" pitchFamily="18" charset="2"/>
                    <a:cs typeface="Arial" pitchFamily="34" charset="0"/>
                  </a:rPr>
                  <a:t>b</a:t>
                </a:r>
                <a:r>
                  <a:rPr lang="en-US" altLang="ja-JP" sz="32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altLang="ja-JP" sz="3200" b="1" dirty="0" err="1" smtClean="0">
                    <a:latin typeface="Arial" pitchFamily="34" charset="0"/>
                    <a:cs typeface="Arial" pitchFamily="34" charset="0"/>
                  </a:rPr>
                  <a:t>galactosidase</a:t>
                </a:r>
                <a:r>
                  <a:rPr lang="en-US" altLang="ja-JP" sz="3200" b="1" dirty="0" smtClean="0">
                    <a:latin typeface="Arial" pitchFamily="34" charset="0"/>
                    <a:cs typeface="Arial" pitchFamily="34" charset="0"/>
                  </a:rPr>
                  <a:t> activity</a:t>
                </a:r>
              </a:p>
              <a:p>
                <a:pPr algn="ctr"/>
                <a:r>
                  <a:rPr lang="en-US" altLang="ja-JP" sz="3200" b="1" dirty="0" smtClean="0">
                    <a:latin typeface="Arial" pitchFamily="34" charset="0"/>
                    <a:cs typeface="Arial" pitchFamily="34" charset="0"/>
                  </a:rPr>
                  <a:t> (Miller units)</a:t>
                </a:r>
                <a:endParaRPr lang="ja-JP" altLang="en-US" sz="32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7" name="TextBox 156"/>
            <p:cNvSpPr txBox="1"/>
            <p:nvPr/>
          </p:nvSpPr>
          <p:spPr>
            <a:xfrm>
              <a:off x="20401183" y="14576649"/>
              <a:ext cx="730712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V. </a:t>
              </a:r>
              <a:r>
                <a:rPr lang="en-US" sz="3200" b="1" i="1" dirty="0" err="1" smtClean="0">
                  <a:latin typeface="Arial" pitchFamily="34" charset="0"/>
                  <a:cs typeface="Arial" pitchFamily="34" charset="0"/>
                </a:rPr>
                <a:t>cholerae</a:t>
              </a:r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O395N1 </a:t>
              </a:r>
              <a:r>
                <a:rPr lang="en-US" sz="3200" b="1" i="1" dirty="0" err="1" smtClean="0">
                  <a:latin typeface="Arial" pitchFamily="34" charset="0"/>
                  <a:cs typeface="Arial" pitchFamily="34" charset="0"/>
                </a:rPr>
                <a:t>toxT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::</a:t>
              </a:r>
              <a:r>
                <a:rPr lang="en-US" sz="3200" b="1" i="1" dirty="0" err="1" smtClean="0">
                  <a:latin typeface="Arial" pitchFamily="34" charset="0"/>
                  <a:cs typeface="Arial" pitchFamily="34" charset="0"/>
                </a:rPr>
                <a:t>lacZ</a:t>
              </a:r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strain</a:t>
              </a:r>
              <a:endParaRPr lang="en-US" sz="32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1" name="Rectangle 640"/>
          <p:cNvSpPr/>
          <p:nvPr/>
        </p:nvSpPr>
        <p:spPr>
          <a:xfrm>
            <a:off x="16775723" y="19803727"/>
            <a:ext cx="121385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Fig. 3. Effects of L-lactate on </a:t>
            </a:r>
            <a:r>
              <a:rPr lang="en-US" sz="40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toxT</a:t>
            </a:r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transcription.  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8" name="TextBox 647"/>
          <p:cNvSpPr txBox="1"/>
          <p:nvPr/>
        </p:nvSpPr>
        <p:spPr>
          <a:xfrm>
            <a:off x="16780149" y="20646813"/>
            <a:ext cx="1173840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nqr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mutant strain did not show increased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toxT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transcription in the presence of L-lactate.  </a:t>
            </a:r>
          </a:p>
        </p:txBody>
      </p:sp>
      <p:sp>
        <p:nvSpPr>
          <p:cNvPr id="1074" name="TextBox 1073"/>
          <p:cNvSpPr txBox="1"/>
          <p:nvPr/>
        </p:nvSpPr>
        <p:spPr>
          <a:xfrm>
            <a:off x="33231224" y="28990200"/>
            <a:ext cx="16531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Fig. 4. Affect of L-Lactate on </a:t>
            </a:r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V. </a:t>
            </a:r>
            <a:r>
              <a:rPr lang="en-US" sz="40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cholerae</a:t>
            </a:r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growth in high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media.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5" name="TextBox 1074"/>
          <p:cNvSpPr txBox="1"/>
          <p:nvPr/>
        </p:nvSpPr>
        <p:spPr>
          <a:xfrm>
            <a:off x="33096200" y="30030984"/>
            <a:ext cx="16662399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 the presence of L-lactate,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nqr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mutant strain grew similarly to wild type levels, even in the presence of high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NaCl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(500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mM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). The results indicate that the combination of NQR and the Na</a:t>
            </a:r>
            <a:r>
              <a:rPr lang="en-US" sz="32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/H</a:t>
            </a:r>
            <a:r>
              <a:rPr lang="en-US" sz="32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antiporter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NhaA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is essential for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NaCl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resistance, especially at pH 8.5.  </a:t>
            </a:r>
          </a:p>
        </p:txBody>
      </p:sp>
      <p:graphicFrame>
        <p:nvGraphicFramePr>
          <p:cNvPr id="1057" name="Chart 1056"/>
          <p:cNvGraphicFramePr/>
          <p:nvPr/>
        </p:nvGraphicFramePr>
        <p:xfrm>
          <a:off x="35913425" y="21742570"/>
          <a:ext cx="12578349" cy="602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59" name="TextBox 1058"/>
          <p:cNvSpPr txBox="1"/>
          <p:nvPr/>
        </p:nvSpPr>
        <p:spPr>
          <a:xfrm>
            <a:off x="34651764" y="27005617"/>
            <a:ext cx="2212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NaCl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mM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TextBox 1057"/>
          <p:cNvSpPr txBox="1"/>
          <p:nvPr/>
        </p:nvSpPr>
        <p:spPr>
          <a:xfrm rot="16200000">
            <a:off x="34635179" y="23935751"/>
            <a:ext cx="20746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Growth</a:t>
            </a: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(% of WT)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TextBox 1060"/>
          <p:cNvSpPr txBox="1"/>
          <p:nvPr/>
        </p:nvSpPr>
        <p:spPr>
          <a:xfrm>
            <a:off x="34778470" y="27662692"/>
            <a:ext cx="18678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33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mM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L-lactate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TextBox 1061"/>
          <p:cNvSpPr txBox="1"/>
          <p:nvPr/>
        </p:nvSpPr>
        <p:spPr>
          <a:xfrm>
            <a:off x="37696967" y="2766828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TextBox 1062"/>
          <p:cNvSpPr txBox="1"/>
          <p:nvPr/>
        </p:nvSpPr>
        <p:spPr>
          <a:xfrm>
            <a:off x="38774030" y="27664564"/>
            <a:ext cx="341970" cy="592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TextBox 1063"/>
          <p:cNvSpPr txBox="1"/>
          <p:nvPr/>
        </p:nvSpPr>
        <p:spPr>
          <a:xfrm>
            <a:off x="40956150" y="27668283"/>
            <a:ext cx="5220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TextBox 1064"/>
          <p:cNvSpPr txBox="1"/>
          <p:nvPr/>
        </p:nvSpPr>
        <p:spPr>
          <a:xfrm>
            <a:off x="39844743" y="2766828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TextBox 1065"/>
          <p:cNvSpPr txBox="1"/>
          <p:nvPr/>
        </p:nvSpPr>
        <p:spPr>
          <a:xfrm>
            <a:off x="42102482" y="2766828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TextBox 1066"/>
          <p:cNvSpPr txBox="1"/>
          <p:nvPr/>
        </p:nvSpPr>
        <p:spPr>
          <a:xfrm>
            <a:off x="43211295" y="2766828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TextBox 1067"/>
          <p:cNvSpPr txBox="1"/>
          <p:nvPr/>
        </p:nvSpPr>
        <p:spPr>
          <a:xfrm>
            <a:off x="45342614" y="2766828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TextBox 1068"/>
          <p:cNvSpPr txBox="1"/>
          <p:nvPr/>
        </p:nvSpPr>
        <p:spPr>
          <a:xfrm>
            <a:off x="44282008" y="2766828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TextBox 1069"/>
          <p:cNvSpPr txBox="1"/>
          <p:nvPr/>
        </p:nvSpPr>
        <p:spPr>
          <a:xfrm>
            <a:off x="38809403" y="28419012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 6.5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TextBox 1070"/>
          <p:cNvSpPr txBox="1"/>
          <p:nvPr/>
        </p:nvSpPr>
        <p:spPr>
          <a:xfrm>
            <a:off x="43279803" y="28419012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 8.5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72" name="Straight Connector 1071"/>
          <p:cNvCxnSpPr/>
          <p:nvPr/>
        </p:nvCxnSpPr>
        <p:spPr>
          <a:xfrm>
            <a:off x="37459088" y="28362437"/>
            <a:ext cx="411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Straight Connector 1072"/>
          <p:cNvCxnSpPr/>
          <p:nvPr/>
        </p:nvCxnSpPr>
        <p:spPr>
          <a:xfrm>
            <a:off x="41929488" y="28375137"/>
            <a:ext cx="411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テキスト ボックス 1369"/>
          <p:cNvSpPr txBox="1"/>
          <p:nvPr/>
        </p:nvSpPr>
        <p:spPr>
          <a:xfrm>
            <a:off x="31724600" y="16995661"/>
            <a:ext cx="18592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Fig. 2. Effects of NQR mutation on growth (A), acetate secretion (B),  virulence gene expression (C), and cholera toxin production (D).</a:t>
            </a:r>
            <a:endParaRPr kumimoji="1" lang="ja-JP" altLang="en-US" sz="40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7" name="Group 606"/>
          <p:cNvGrpSpPr/>
          <p:nvPr/>
        </p:nvGrpSpPr>
        <p:grpSpPr>
          <a:xfrm>
            <a:off x="32711986" y="6748321"/>
            <a:ext cx="7420014" cy="4453079"/>
            <a:chOff x="27862334" y="7247619"/>
            <a:chExt cx="7875466" cy="6315981"/>
          </a:xfrm>
        </p:grpSpPr>
        <p:graphicFrame>
          <p:nvGraphicFramePr>
            <p:cNvPr id="141" name="Chart 140"/>
            <p:cNvGraphicFramePr/>
            <p:nvPr/>
          </p:nvGraphicFramePr>
          <p:xfrm>
            <a:off x="28422600" y="7467600"/>
            <a:ext cx="7315200" cy="5562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43" name="TextBox 3"/>
            <p:cNvSpPr txBox="1">
              <a:spLocks noChangeArrowheads="1"/>
            </p:cNvSpPr>
            <p:nvPr/>
          </p:nvSpPr>
          <p:spPr bwMode="auto">
            <a:xfrm rot="16200000">
              <a:off x="25492989" y="9616964"/>
              <a:ext cx="5361139" cy="62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200" b="1" dirty="0" smtClean="0">
                  <a:latin typeface="Arial" pitchFamily="34" charset="0"/>
                  <a:cs typeface="Arial" pitchFamily="34" charset="0"/>
                </a:rPr>
                <a:t>Growth (O.D.</a:t>
              </a:r>
              <a:r>
                <a:rPr lang="en-US" altLang="ja-JP" sz="3200" b="1" baseline="-25000" dirty="0" smtClean="0">
                  <a:latin typeface="Arial" pitchFamily="34" charset="0"/>
                  <a:cs typeface="Arial" pitchFamily="34" charset="0"/>
                </a:rPr>
                <a:t>600</a:t>
              </a:r>
              <a:r>
                <a:rPr lang="en-US" altLang="ja-JP" sz="3200" b="1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ja-JP" altLang="en-US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1114744" y="12978825"/>
              <a:ext cx="19309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Time (hr)</a:t>
              </a:r>
              <a:endParaRPr lang="en-US" sz="32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0" name="TextBox 609"/>
          <p:cNvSpPr txBox="1"/>
          <p:nvPr/>
        </p:nvSpPr>
        <p:spPr>
          <a:xfrm>
            <a:off x="31744944" y="6466857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1" name="TextBox 610"/>
          <p:cNvSpPr txBox="1"/>
          <p:nvPr/>
        </p:nvSpPr>
        <p:spPr>
          <a:xfrm>
            <a:off x="41175335" y="6447120"/>
            <a:ext cx="603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2" name="TextBox 611"/>
          <p:cNvSpPr txBox="1"/>
          <p:nvPr/>
        </p:nvSpPr>
        <p:spPr>
          <a:xfrm>
            <a:off x="31720120" y="1132392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" name="TextBox 613"/>
          <p:cNvSpPr txBox="1"/>
          <p:nvPr/>
        </p:nvSpPr>
        <p:spPr>
          <a:xfrm>
            <a:off x="31521400" y="18408362"/>
            <a:ext cx="191516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(A)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nqr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mutant growth was similar to the wild type strain at early log growth phase but showed a growth defect after mid-log growth phase. (B)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nqr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mutant showed higher acetate excretion compared to the wild type. (C)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nqr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mutant showed higher virulence gene expression levels only at early log growth phase. (D)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nqr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mutant produced lower cholera toxin levels compared to the wild type when measured after 16 hr growth in LB at 30ºC. </a:t>
            </a:r>
          </a:p>
        </p:txBody>
      </p:sp>
      <p:sp>
        <p:nvSpPr>
          <p:cNvPr id="605" name="TextBox 604"/>
          <p:cNvSpPr txBox="1"/>
          <p:nvPr/>
        </p:nvSpPr>
        <p:spPr>
          <a:xfrm>
            <a:off x="41174498" y="11328400"/>
            <a:ext cx="608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4" name="TextBox 653"/>
          <p:cNvSpPr txBox="1"/>
          <p:nvPr/>
        </p:nvSpPr>
        <p:spPr>
          <a:xfrm>
            <a:off x="33874598" y="6376310"/>
            <a:ext cx="5202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V.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cholerae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O395N1 strain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6" name="Group 1055"/>
          <p:cNvGrpSpPr/>
          <p:nvPr/>
        </p:nvGrpSpPr>
        <p:grpSpPr>
          <a:xfrm>
            <a:off x="42201490" y="6326289"/>
            <a:ext cx="6753445" cy="5103511"/>
            <a:chOff x="41398334" y="5877103"/>
            <a:chExt cx="6455266" cy="4794071"/>
          </a:xfrm>
        </p:grpSpPr>
        <p:graphicFrame>
          <p:nvGraphicFramePr>
            <p:cNvPr id="169" name="Chart 168"/>
            <p:cNvGraphicFramePr/>
            <p:nvPr/>
          </p:nvGraphicFramePr>
          <p:xfrm>
            <a:off x="42173761" y="6606193"/>
            <a:ext cx="5679839" cy="36274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70" name="TextBox 169"/>
            <p:cNvSpPr txBox="1"/>
            <p:nvPr/>
          </p:nvSpPr>
          <p:spPr>
            <a:xfrm>
              <a:off x="44371256" y="10254261"/>
              <a:ext cx="1855225" cy="416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Time (hr)</a:t>
              </a:r>
              <a:endParaRPr lang="en-US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TextBox 3"/>
            <p:cNvSpPr txBox="1">
              <a:spLocks noChangeArrowheads="1"/>
            </p:cNvSpPr>
            <p:nvPr/>
          </p:nvSpPr>
          <p:spPr bwMode="auto">
            <a:xfrm rot="16200000">
              <a:off x="39914991" y="7962206"/>
              <a:ext cx="3468410" cy="50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200" b="1" dirty="0" smtClean="0">
                  <a:latin typeface="Arial" pitchFamily="34" charset="0"/>
                  <a:cs typeface="Arial" pitchFamily="34" charset="0"/>
                </a:rPr>
                <a:t>Acetic acid (</a:t>
              </a:r>
              <a:r>
                <a:rPr lang="en-US" altLang="ja-JP" sz="3200" b="1" dirty="0" err="1" smtClean="0">
                  <a:latin typeface="Arial" pitchFamily="34" charset="0"/>
                  <a:cs typeface="Arial" pitchFamily="34" charset="0"/>
                </a:rPr>
                <a:t>mM</a:t>
              </a:r>
              <a:r>
                <a:rPr lang="en-US" altLang="ja-JP" sz="3200" b="1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ja-JP" altLang="en-US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5" name="TextBox 654"/>
            <p:cNvSpPr txBox="1"/>
            <p:nvPr/>
          </p:nvSpPr>
          <p:spPr>
            <a:xfrm>
              <a:off x="42412263" y="5877103"/>
              <a:ext cx="5202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V. </a:t>
              </a:r>
              <a:r>
                <a:rPr lang="en-US" sz="3200" b="1" i="1" dirty="0" err="1" smtClean="0">
                  <a:latin typeface="Arial" pitchFamily="34" charset="0"/>
                  <a:cs typeface="Arial" pitchFamily="34" charset="0"/>
                </a:rPr>
                <a:t>cholerae</a:t>
              </a:r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O395N1 strain</a:t>
              </a:r>
              <a:endParaRPr lang="en-US" sz="3200" b="1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54" name="Group 1053"/>
          <p:cNvGrpSpPr/>
          <p:nvPr/>
        </p:nvGrpSpPr>
        <p:grpSpPr>
          <a:xfrm>
            <a:off x="31522676" y="11569695"/>
            <a:ext cx="8958439" cy="5028756"/>
            <a:chOff x="40381061" y="11211103"/>
            <a:chExt cx="8958439" cy="5028756"/>
          </a:xfrm>
        </p:grpSpPr>
        <p:graphicFrame>
          <p:nvGraphicFramePr>
            <p:cNvPr id="133" name="Chart 132"/>
            <p:cNvGraphicFramePr/>
            <p:nvPr/>
          </p:nvGraphicFramePr>
          <p:xfrm>
            <a:off x="41652989" y="11674476"/>
            <a:ext cx="7686511" cy="41147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35" name="TextBox 134"/>
            <p:cNvSpPr txBox="1"/>
            <p:nvPr/>
          </p:nvSpPr>
          <p:spPr>
            <a:xfrm>
              <a:off x="44834532" y="15737395"/>
              <a:ext cx="1640270" cy="50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Time (hr)</a:t>
              </a:r>
              <a:endParaRPr lang="en-US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TextBox 3"/>
            <p:cNvSpPr txBox="1">
              <a:spLocks noChangeArrowheads="1"/>
            </p:cNvSpPr>
            <p:nvPr/>
          </p:nvSpPr>
          <p:spPr bwMode="auto">
            <a:xfrm rot="16200000">
              <a:off x="39201852" y="12837206"/>
              <a:ext cx="3928078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200" b="1" dirty="0" smtClean="0">
                  <a:latin typeface="Arial" pitchFamily="34" charset="0"/>
                  <a:cs typeface="Arial" pitchFamily="34" charset="0"/>
                </a:rPr>
                <a:t>mRNA levels relative to WT     (fold change)</a:t>
              </a:r>
              <a:endParaRPr lang="ja-JP" altLang="en-US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7" name="TextBox 656"/>
            <p:cNvSpPr txBox="1"/>
            <p:nvPr/>
          </p:nvSpPr>
          <p:spPr>
            <a:xfrm>
              <a:off x="42867585" y="11211103"/>
              <a:ext cx="5202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V. </a:t>
              </a:r>
              <a:r>
                <a:rPr lang="en-US" sz="3200" b="1" i="1" dirty="0" err="1" smtClean="0">
                  <a:latin typeface="Arial" pitchFamily="34" charset="0"/>
                  <a:cs typeface="Arial" pitchFamily="34" charset="0"/>
                </a:rPr>
                <a:t>cholerae</a:t>
              </a:r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O395N1 strain</a:t>
              </a:r>
              <a:endParaRPr lang="en-US" sz="3200" b="1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3" name="Straight Connector 612"/>
            <p:cNvCxnSpPr/>
            <p:nvPr/>
          </p:nvCxnSpPr>
          <p:spPr>
            <a:xfrm flipH="1">
              <a:off x="43091100" y="13620750"/>
              <a:ext cx="5394960" cy="0"/>
            </a:xfrm>
            <a:prstGeom prst="line">
              <a:avLst/>
            </a:prstGeom>
            <a:ln w="762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9" name="TextBox 608"/>
            <p:cNvSpPr txBox="1"/>
            <p:nvPr/>
          </p:nvSpPr>
          <p:spPr>
            <a:xfrm>
              <a:off x="48449235" y="13287553"/>
              <a:ext cx="8226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WT</a:t>
              </a:r>
              <a:endParaRPr lang="en-US" sz="3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55" name="Group 1054"/>
          <p:cNvGrpSpPr/>
          <p:nvPr/>
        </p:nvGrpSpPr>
        <p:grpSpPr>
          <a:xfrm>
            <a:off x="41761287" y="11661384"/>
            <a:ext cx="6586059" cy="4733867"/>
            <a:chOff x="31794261" y="11338103"/>
            <a:chExt cx="6586059" cy="4733867"/>
          </a:xfrm>
        </p:grpSpPr>
        <p:graphicFrame>
          <p:nvGraphicFramePr>
            <p:cNvPr id="149" name="Chart 148"/>
            <p:cNvGraphicFramePr/>
            <p:nvPr/>
          </p:nvGraphicFramePr>
          <p:xfrm>
            <a:off x="32936784" y="12017376"/>
            <a:ext cx="5137816" cy="40545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656" name="TextBox 655"/>
            <p:cNvSpPr txBox="1"/>
            <p:nvPr/>
          </p:nvSpPr>
          <p:spPr>
            <a:xfrm>
              <a:off x="33177485" y="11338103"/>
              <a:ext cx="5202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V. </a:t>
              </a:r>
              <a:r>
                <a:rPr lang="en-US" sz="3200" b="1" i="1" dirty="0" err="1" smtClean="0">
                  <a:latin typeface="Arial" pitchFamily="34" charset="0"/>
                  <a:cs typeface="Arial" pitchFamily="34" charset="0"/>
                </a:rPr>
                <a:t>cholerae</a:t>
              </a:r>
              <a:r>
                <a:rPr lang="en-US" sz="32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O395N1 strain</a:t>
              </a:r>
              <a:endParaRPr lang="en-US" sz="32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2" name="TextBox 641"/>
            <p:cNvSpPr txBox="1"/>
            <p:nvPr/>
          </p:nvSpPr>
          <p:spPr>
            <a:xfrm rot="16200000">
              <a:off x="30636738" y="13244748"/>
              <a:ext cx="339226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CT production </a:t>
              </a:r>
            </a:p>
            <a:p>
              <a:pPr algn="ctr"/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3200" b="1" dirty="0" smtClean="0">
                  <a:latin typeface="Symbol" pitchFamily="18" charset="2"/>
                  <a:cs typeface="Arial" pitchFamily="34" charset="0"/>
                </a:rPr>
                <a:t>m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g/ml/O.D.600)</a:t>
              </a:r>
              <a:endParaRPr lang="en-US" sz="32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76" name="TextBox 1075"/>
          <p:cNvSpPr txBox="1"/>
          <p:nvPr/>
        </p:nvSpPr>
        <p:spPr>
          <a:xfrm>
            <a:off x="38748305" y="21171995"/>
            <a:ext cx="5202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V.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cholerae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O395N1 strain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6" name="TextBox 525"/>
          <p:cNvSpPr txBox="1"/>
          <p:nvPr/>
        </p:nvSpPr>
        <p:spPr>
          <a:xfrm>
            <a:off x="15617048" y="10814053"/>
            <a:ext cx="149894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Fig. 1. NQR in the aerobic respiration system in </a:t>
            </a:r>
            <a:r>
              <a:rPr lang="en-US" altLang="ja-JP" sz="4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V. cholerae.  </a:t>
            </a:r>
          </a:p>
          <a:p>
            <a:endParaRPr lang="en-US" sz="4400" dirty="0"/>
          </a:p>
        </p:txBody>
      </p:sp>
      <p:sp>
        <p:nvSpPr>
          <p:cNvPr id="239" name="テキスト ボックス 1369"/>
          <p:cNvSpPr txBox="1"/>
          <p:nvPr/>
        </p:nvSpPr>
        <p:spPr>
          <a:xfrm>
            <a:off x="16095075" y="22618207"/>
            <a:ext cx="141329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Table 1. </a:t>
            </a:r>
            <a:r>
              <a:rPr lang="en-US" altLang="ja-JP" sz="4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Biolog</a:t>
            </a:r>
            <a:r>
              <a:rPr lang="en-US" altLang="ja-JP" sz="4000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®</a:t>
            </a:r>
            <a:r>
              <a:rPr lang="en-US" altLang="ja-JP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Phenotype Microarray analysis</a:t>
            </a:r>
          </a:p>
          <a:p>
            <a:pPr algn="ctr"/>
            <a:r>
              <a:rPr lang="en-US" altLang="ja-JP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altLang="ja-JP" sz="4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V. cholerae </a:t>
            </a:r>
            <a:r>
              <a:rPr lang="en-US" altLang="ja-JP" sz="40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nqr</a:t>
            </a:r>
            <a:r>
              <a:rPr lang="en-US" altLang="ja-JP" sz="4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mutant. </a:t>
            </a:r>
            <a:endParaRPr kumimoji="1" lang="ja-JP" altLang="en-US" sz="40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3" name="TextBox 682"/>
          <p:cNvSpPr txBox="1"/>
          <p:nvPr/>
        </p:nvSpPr>
        <p:spPr>
          <a:xfrm>
            <a:off x="16356797" y="29377260"/>
            <a:ext cx="13778197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Arial"/>
                <a:cs typeface="Arial"/>
              </a:rPr>
              <a:t>Phenotype microarray analysis of the </a:t>
            </a:r>
            <a:r>
              <a:rPr lang="en-US" sz="3200" b="1" i="1" dirty="0" smtClean="0">
                <a:latin typeface="Arial"/>
                <a:cs typeface="Arial"/>
              </a:rPr>
              <a:t>V. cholerae </a:t>
            </a:r>
            <a:r>
              <a:rPr lang="en-US" sz="3200" b="1" i="1" dirty="0" err="1" smtClean="0">
                <a:latin typeface="Arial"/>
                <a:cs typeface="Arial"/>
              </a:rPr>
              <a:t>nqr</a:t>
            </a:r>
            <a:r>
              <a:rPr lang="en-US" sz="3200" b="1" i="1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mutant indicated defects in broad ranges of amino acid and carboxylic acid metabolism and osmotic sensitivity.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Substrates in red were confirmed by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 growth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-based assays. </a:t>
            </a:r>
            <a:endParaRPr lang="en-US" sz="3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16464270" y="24084535"/>
            <a:ext cx="1371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6743670" y="24993723"/>
            <a:ext cx="133731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C-Source	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L-Aspartic acid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L-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Proline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L-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Histidine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L-Glutamine, L-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Glutamic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acid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Gly-Glu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Acetic acid, D,L-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Malic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acid,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Fumaric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acid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Propionic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acid,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Succinic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acid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L-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Malic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acid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Mono-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Methylsuccinate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Succinamic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acid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S-Source	Glutathione	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Osmotic sensitivity	1%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5% Ethylene Glycol,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2% Sodium Sulfate, 2% Urea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6743670" y="24202178"/>
            <a:ext cx="3073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Mode of action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6464270" y="24904597"/>
            <a:ext cx="1371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16464270" y="29073423"/>
            <a:ext cx="1371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7" name="Rectangle 446"/>
          <p:cNvSpPr/>
          <p:nvPr/>
        </p:nvSpPr>
        <p:spPr>
          <a:xfrm>
            <a:off x="24471552" y="24202178"/>
            <a:ext cx="2302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Substrates</a:t>
            </a:r>
            <a:endParaRPr lang="en-US" sz="3200" dirty="0"/>
          </a:p>
        </p:txBody>
      </p:sp>
      <p:sp>
        <p:nvSpPr>
          <p:cNvPr id="460" name="Rectangle 459"/>
          <p:cNvSpPr/>
          <p:nvPr/>
        </p:nvSpPr>
        <p:spPr>
          <a:xfrm>
            <a:off x="5175092" y="3752101"/>
            <a:ext cx="41108258" cy="21368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lIns="104498" tIns="52249" rIns="104498" bIns="52249">
            <a:spAutoFit/>
          </a:bodyPr>
          <a:lstStyle/>
          <a:p>
            <a:pPr algn="ctr"/>
            <a:r>
              <a:rPr lang="en-US" sz="7200" b="1" dirty="0" smtClean="0">
                <a:latin typeface="Arial" pitchFamily="34" charset="0"/>
                <a:cs typeface="Arial" pitchFamily="34" charset="0"/>
              </a:rPr>
              <a:t>Sara R. Fassio</a:t>
            </a:r>
            <a:r>
              <a:rPr lang="en-US" sz="7200" b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7200" b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Yusuke Minato</a:t>
            </a:r>
            <a:r>
              <a:rPr lang="en-US" sz="72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, Matthew J. Quinn</a:t>
            </a:r>
            <a:r>
              <a:rPr lang="en-US" sz="7200" b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, Wyatt J. Faulkner</a:t>
            </a:r>
            <a:r>
              <a:rPr lang="en-US" sz="7200" b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and Claudia C. Häse</a:t>
            </a:r>
            <a:r>
              <a:rPr lang="en-US" sz="7200" b="1" baseline="30000" dirty="0" smtClean="0">
                <a:latin typeface="Arial" pitchFamily="34" charset="0"/>
                <a:cs typeface="Arial" pitchFamily="34" charset="0"/>
              </a:rPr>
              <a:t>1,2</a:t>
            </a:r>
            <a:endParaRPr lang="en-US" sz="7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Department of Microbiology, </a:t>
            </a:r>
            <a:r>
              <a:rPr lang="en-US" sz="6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Department of Biomedical Sciences, Oregon State University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26086120" y="6637852"/>
            <a:ext cx="640787" cy="2832539"/>
            <a:chOff x="26009920" y="6688652"/>
            <a:chExt cx="640787" cy="2832539"/>
          </a:xfrm>
        </p:grpSpPr>
        <p:cxnSp>
          <p:nvCxnSpPr>
            <p:cNvPr id="450" name="直線矢印コネクタ 77"/>
            <p:cNvCxnSpPr/>
            <p:nvPr/>
          </p:nvCxnSpPr>
          <p:spPr bwMode="auto">
            <a:xfrm rot="16200000" flipV="1">
              <a:off x="25095243" y="8356558"/>
              <a:ext cx="2307591" cy="2167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TextBox 450"/>
            <p:cNvSpPr txBox="1"/>
            <p:nvPr/>
          </p:nvSpPr>
          <p:spPr>
            <a:xfrm>
              <a:off x="26009920" y="6688652"/>
              <a:ext cx="64078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Arial"/>
                  <a:cs typeface="Arial"/>
                </a:rPr>
                <a:t>H</a:t>
              </a:r>
              <a:r>
                <a:rPr lang="en-US" sz="3200" b="1" baseline="30000" dirty="0" smtClean="0">
                  <a:latin typeface="Arial"/>
                  <a:cs typeface="Arial"/>
                </a:rPr>
                <a:t>+</a:t>
              </a:r>
              <a:endParaRPr lang="en-US" sz="3200" b="1" dirty="0">
                <a:latin typeface="Arial"/>
                <a:cs typeface="Arial"/>
              </a:endParaRPr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26873520" y="6637852"/>
            <a:ext cx="640787" cy="2832539"/>
            <a:chOff x="26009920" y="6688652"/>
            <a:chExt cx="640787" cy="2832539"/>
          </a:xfrm>
        </p:grpSpPr>
        <p:cxnSp>
          <p:nvCxnSpPr>
            <p:cNvPr id="453" name="直線矢印コネクタ 77"/>
            <p:cNvCxnSpPr/>
            <p:nvPr/>
          </p:nvCxnSpPr>
          <p:spPr bwMode="auto">
            <a:xfrm rot="16200000" flipV="1">
              <a:off x="25095243" y="8356558"/>
              <a:ext cx="2307591" cy="2167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TextBox 453"/>
            <p:cNvSpPr txBox="1"/>
            <p:nvPr/>
          </p:nvSpPr>
          <p:spPr>
            <a:xfrm>
              <a:off x="26009920" y="6688652"/>
              <a:ext cx="64078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Arial"/>
                  <a:cs typeface="Arial"/>
                </a:rPr>
                <a:t>H</a:t>
              </a:r>
              <a:r>
                <a:rPr lang="en-US" sz="3200" b="1" baseline="30000" dirty="0" smtClean="0">
                  <a:latin typeface="Arial"/>
                  <a:cs typeface="Arial"/>
                </a:rPr>
                <a:t>+</a:t>
              </a:r>
              <a:endParaRPr lang="en-US" sz="3200" b="1" dirty="0">
                <a:latin typeface="Arial"/>
                <a:cs typeface="Arial"/>
              </a:endParaRPr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27737120" y="6637852"/>
            <a:ext cx="640787" cy="2832539"/>
            <a:chOff x="26009920" y="6688652"/>
            <a:chExt cx="640787" cy="2832539"/>
          </a:xfrm>
        </p:grpSpPr>
        <p:cxnSp>
          <p:nvCxnSpPr>
            <p:cNvPr id="456" name="直線矢印コネクタ 77"/>
            <p:cNvCxnSpPr/>
            <p:nvPr/>
          </p:nvCxnSpPr>
          <p:spPr bwMode="auto">
            <a:xfrm rot="16200000" flipV="1">
              <a:off x="25095243" y="8356558"/>
              <a:ext cx="2307591" cy="2167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7" name="TextBox 456"/>
            <p:cNvSpPr txBox="1"/>
            <p:nvPr/>
          </p:nvSpPr>
          <p:spPr>
            <a:xfrm>
              <a:off x="26009920" y="6688652"/>
              <a:ext cx="64078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Arial"/>
                  <a:cs typeface="Arial"/>
                </a:rPr>
                <a:t>H</a:t>
              </a:r>
              <a:r>
                <a:rPr lang="en-US" sz="3200" b="1" baseline="30000" dirty="0" smtClean="0">
                  <a:latin typeface="Arial"/>
                  <a:cs typeface="Arial"/>
                </a:rPr>
                <a:t>+</a:t>
              </a:r>
              <a:endParaRPr lang="en-US" sz="3200" b="1" dirty="0">
                <a:latin typeface="Arial"/>
                <a:cs typeface="Arial"/>
              </a:endParaRPr>
            </a:p>
          </p:txBody>
        </p:sp>
      </p:grpSp>
      <p:grpSp>
        <p:nvGrpSpPr>
          <p:cNvPr id="462" name="Group 380"/>
          <p:cNvGrpSpPr>
            <a:grpSpLocks/>
          </p:cNvGrpSpPr>
          <p:nvPr/>
        </p:nvGrpSpPr>
        <p:grpSpPr bwMode="auto">
          <a:xfrm rot="10800000">
            <a:off x="24566113" y="8557622"/>
            <a:ext cx="229403" cy="385564"/>
            <a:chOff x="1898" y="384"/>
            <a:chExt cx="96" cy="240"/>
          </a:xfrm>
        </p:grpSpPr>
        <p:sp>
          <p:nvSpPr>
            <p:cNvPr id="122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2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63" name="Group 380"/>
          <p:cNvGrpSpPr>
            <a:grpSpLocks/>
          </p:cNvGrpSpPr>
          <p:nvPr/>
        </p:nvGrpSpPr>
        <p:grpSpPr bwMode="auto">
          <a:xfrm rot="10800000" flipV="1">
            <a:off x="24566113" y="8165868"/>
            <a:ext cx="229403" cy="385564"/>
            <a:chOff x="1898" y="384"/>
            <a:chExt cx="96" cy="240"/>
          </a:xfrm>
        </p:grpSpPr>
        <p:sp>
          <p:nvSpPr>
            <p:cNvPr id="122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2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64" name="Group 380"/>
          <p:cNvGrpSpPr>
            <a:grpSpLocks/>
          </p:cNvGrpSpPr>
          <p:nvPr/>
        </p:nvGrpSpPr>
        <p:grpSpPr bwMode="auto">
          <a:xfrm rot="10800000">
            <a:off x="24825384" y="8557622"/>
            <a:ext cx="229403" cy="385564"/>
            <a:chOff x="1898" y="384"/>
            <a:chExt cx="96" cy="240"/>
          </a:xfrm>
        </p:grpSpPr>
        <p:sp>
          <p:nvSpPr>
            <p:cNvPr id="121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1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65" name="Group 380"/>
          <p:cNvGrpSpPr>
            <a:grpSpLocks/>
          </p:cNvGrpSpPr>
          <p:nvPr/>
        </p:nvGrpSpPr>
        <p:grpSpPr bwMode="auto">
          <a:xfrm rot="10800000" flipV="1">
            <a:off x="24825384" y="8165868"/>
            <a:ext cx="229403" cy="385564"/>
            <a:chOff x="1898" y="384"/>
            <a:chExt cx="96" cy="240"/>
          </a:xfrm>
        </p:grpSpPr>
        <p:sp>
          <p:nvSpPr>
            <p:cNvPr id="121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1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66" name="Group 380"/>
          <p:cNvGrpSpPr>
            <a:grpSpLocks/>
          </p:cNvGrpSpPr>
          <p:nvPr/>
        </p:nvGrpSpPr>
        <p:grpSpPr bwMode="auto">
          <a:xfrm rot="10800000">
            <a:off x="25343925" y="8557622"/>
            <a:ext cx="229403" cy="385564"/>
            <a:chOff x="1898" y="384"/>
            <a:chExt cx="96" cy="240"/>
          </a:xfrm>
        </p:grpSpPr>
        <p:sp>
          <p:nvSpPr>
            <p:cNvPr id="1214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15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67" name="Group 380"/>
          <p:cNvGrpSpPr>
            <a:grpSpLocks/>
          </p:cNvGrpSpPr>
          <p:nvPr/>
        </p:nvGrpSpPr>
        <p:grpSpPr bwMode="auto">
          <a:xfrm rot="10800000" flipV="1">
            <a:off x="25343925" y="8165868"/>
            <a:ext cx="229403" cy="385564"/>
            <a:chOff x="1898" y="384"/>
            <a:chExt cx="96" cy="240"/>
          </a:xfrm>
        </p:grpSpPr>
        <p:sp>
          <p:nvSpPr>
            <p:cNvPr id="121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1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68" name="Group 380"/>
          <p:cNvGrpSpPr>
            <a:grpSpLocks/>
          </p:cNvGrpSpPr>
          <p:nvPr/>
        </p:nvGrpSpPr>
        <p:grpSpPr bwMode="auto">
          <a:xfrm rot="10800000">
            <a:off x="25084654" y="8557622"/>
            <a:ext cx="229403" cy="385564"/>
            <a:chOff x="1898" y="384"/>
            <a:chExt cx="96" cy="240"/>
          </a:xfrm>
        </p:grpSpPr>
        <p:sp>
          <p:nvSpPr>
            <p:cNvPr id="121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1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69" name="Group 380"/>
          <p:cNvGrpSpPr>
            <a:grpSpLocks/>
          </p:cNvGrpSpPr>
          <p:nvPr/>
        </p:nvGrpSpPr>
        <p:grpSpPr bwMode="auto">
          <a:xfrm rot="10800000" flipV="1">
            <a:off x="25084654" y="8165868"/>
            <a:ext cx="229403" cy="385564"/>
            <a:chOff x="1898" y="384"/>
            <a:chExt cx="96" cy="240"/>
          </a:xfrm>
        </p:grpSpPr>
        <p:sp>
          <p:nvSpPr>
            <p:cNvPr id="120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0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70" name="Group 380"/>
          <p:cNvGrpSpPr>
            <a:grpSpLocks/>
          </p:cNvGrpSpPr>
          <p:nvPr/>
        </p:nvGrpSpPr>
        <p:grpSpPr bwMode="auto">
          <a:xfrm rot="10800000">
            <a:off x="25603195" y="8557622"/>
            <a:ext cx="229403" cy="385564"/>
            <a:chOff x="1898" y="384"/>
            <a:chExt cx="96" cy="240"/>
          </a:xfrm>
        </p:grpSpPr>
        <p:sp>
          <p:nvSpPr>
            <p:cNvPr id="120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0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71" name="Group 380"/>
          <p:cNvGrpSpPr>
            <a:grpSpLocks/>
          </p:cNvGrpSpPr>
          <p:nvPr/>
        </p:nvGrpSpPr>
        <p:grpSpPr bwMode="auto">
          <a:xfrm rot="10800000" flipV="1">
            <a:off x="25603195" y="8165868"/>
            <a:ext cx="229403" cy="385564"/>
            <a:chOff x="1898" y="384"/>
            <a:chExt cx="96" cy="240"/>
          </a:xfrm>
        </p:grpSpPr>
        <p:sp>
          <p:nvSpPr>
            <p:cNvPr id="1204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05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73" name="Group 380"/>
          <p:cNvGrpSpPr>
            <a:grpSpLocks/>
          </p:cNvGrpSpPr>
          <p:nvPr/>
        </p:nvGrpSpPr>
        <p:grpSpPr bwMode="auto">
          <a:xfrm rot="10800000">
            <a:off x="25862465" y="8557622"/>
            <a:ext cx="229403" cy="385564"/>
            <a:chOff x="1898" y="384"/>
            <a:chExt cx="96" cy="240"/>
          </a:xfrm>
        </p:grpSpPr>
        <p:sp>
          <p:nvSpPr>
            <p:cNvPr id="120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0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75" name="Group 380"/>
          <p:cNvGrpSpPr>
            <a:grpSpLocks/>
          </p:cNvGrpSpPr>
          <p:nvPr/>
        </p:nvGrpSpPr>
        <p:grpSpPr bwMode="auto">
          <a:xfrm rot="10800000" flipV="1">
            <a:off x="25862465" y="8165868"/>
            <a:ext cx="229403" cy="385564"/>
            <a:chOff x="1898" y="384"/>
            <a:chExt cx="96" cy="240"/>
          </a:xfrm>
        </p:grpSpPr>
        <p:sp>
          <p:nvSpPr>
            <p:cNvPr id="120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0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79" name="Group 380"/>
          <p:cNvGrpSpPr>
            <a:grpSpLocks/>
          </p:cNvGrpSpPr>
          <p:nvPr/>
        </p:nvGrpSpPr>
        <p:grpSpPr bwMode="auto">
          <a:xfrm rot="10800000">
            <a:off x="26121736" y="8557622"/>
            <a:ext cx="229403" cy="385564"/>
            <a:chOff x="1898" y="384"/>
            <a:chExt cx="96" cy="240"/>
          </a:xfrm>
        </p:grpSpPr>
        <p:sp>
          <p:nvSpPr>
            <p:cNvPr id="119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9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1" name="Group 380"/>
          <p:cNvGrpSpPr>
            <a:grpSpLocks/>
          </p:cNvGrpSpPr>
          <p:nvPr/>
        </p:nvGrpSpPr>
        <p:grpSpPr bwMode="auto">
          <a:xfrm rot="10800000" flipV="1">
            <a:off x="26121736" y="8165868"/>
            <a:ext cx="229403" cy="385564"/>
            <a:chOff x="1898" y="384"/>
            <a:chExt cx="96" cy="240"/>
          </a:xfrm>
        </p:grpSpPr>
        <p:sp>
          <p:nvSpPr>
            <p:cNvPr id="119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9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2" name="Group 380"/>
          <p:cNvGrpSpPr>
            <a:grpSpLocks/>
          </p:cNvGrpSpPr>
          <p:nvPr/>
        </p:nvGrpSpPr>
        <p:grpSpPr bwMode="auto">
          <a:xfrm rot="10800000">
            <a:off x="26381006" y="8557622"/>
            <a:ext cx="229403" cy="385564"/>
            <a:chOff x="1898" y="384"/>
            <a:chExt cx="96" cy="240"/>
          </a:xfrm>
        </p:grpSpPr>
        <p:sp>
          <p:nvSpPr>
            <p:cNvPr id="1194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95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3" name="Group 380"/>
          <p:cNvGrpSpPr>
            <a:grpSpLocks/>
          </p:cNvGrpSpPr>
          <p:nvPr/>
        </p:nvGrpSpPr>
        <p:grpSpPr bwMode="auto">
          <a:xfrm rot="10800000" flipV="1">
            <a:off x="26381006" y="8165868"/>
            <a:ext cx="229403" cy="385564"/>
            <a:chOff x="1898" y="384"/>
            <a:chExt cx="96" cy="240"/>
          </a:xfrm>
        </p:grpSpPr>
        <p:sp>
          <p:nvSpPr>
            <p:cNvPr id="119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9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4" name="Group 380"/>
          <p:cNvGrpSpPr>
            <a:grpSpLocks/>
          </p:cNvGrpSpPr>
          <p:nvPr/>
        </p:nvGrpSpPr>
        <p:grpSpPr bwMode="auto">
          <a:xfrm rot="10800000">
            <a:off x="26640277" y="8557622"/>
            <a:ext cx="229403" cy="385564"/>
            <a:chOff x="1898" y="384"/>
            <a:chExt cx="96" cy="240"/>
          </a:xfrm>
        </p:grpSpPr>
        <p:sp>
          <p:nvSpPr>
            <p:cNvPr id="119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9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5" name="Group 380"/>
          <p:cNvGrpSpPr>
            <a:grpSpLocks/>
          </p:cNvGrpSpPr>
          <p:nvPr/>
        </p:nvGrpSpPr>
        <p:grpSpPr bwMode="auto">
          <a:xfrm rot="10800000" flipV="1">
            <a:off x="26640277" y="8165868"/>
            <a:ext cx="229403" cy="385564"/>
            <a:chOff x="1898" y="384"/>
            <a:chExt cx="96" cy="240"/>
          </a:xfrm>
        </p:grpSpPr>
        <p:sp>
          <p:nvSpPr>
            <p:cNvPr id="118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8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6" name="Group 380"/>
          <p:cNvGrpSpPr>
            <a:grpSpLocks/>
          </p:cNvGrpSpPr>
          <p:nvPr/>
        </p:nvGrpSpPr>
        <p:grpSpPr bwMode="auto">
          <a:xfrm rot="10800000">
            <a:off x="26899547" y="8557622"/>
            <a:ext cx="229403" cy="385564"/>
            <a:chOff x="1898" y="384"/>
            <a:chExt cx="96" cy="240"/>
          </a:xfrm>
        </p:grpSpPr>
        <p:sp>
          <p:nvSpPr>
            <p:cNvPr id="118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8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7" name="Group 380"/>
          <p:cNvGrpSpPr>
            <a:grpSpLocks/>
          </p:cNvGrpSpPr>
          <p:nvPr/>
        </p:nvGrpSpPr>
        <p:grpSpPr bwMode="auto">
          <a:xfrm rot="10800000" flipV="1">
            <a:off x="26899547" y="8165868"/>
            <a:ext cx="229403" cy="385564"/>
            <a:chOff x="1898" y="384"/>
            <a:chExt cx="96" cy="240"/>
          </a:xfrm>
        </p:grpSpPr>
        <p:sp>
          <p:nvSpPr>
            <p:cNvPr id="1184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85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8" name="Group 380"/>
          <p:cNvGrpSpPr>
            <a:grpSpLocks/>
          </p:cNvGrpSpPr>
          <p:nvPr/>
        </p:nvGrpSpPr>
        <p:grpSpPr bwMode="auto">
          <a:xfrm rot="10800000">
            <a:off x="27158818" y="8557622"/>
            <a:ext cx="229403" cy="385564"/>
            <a:chOff x="1898" y="384"/>
            <a:chExt cx="96" cy="240"/>
          </a:xfrm>
        </p:grpSpPr>
        <p:sp>
          <p:nvSpPr>
            <p:cNvPr id="118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8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89" name="Group 380"/>
          <p:cNvGrpSpPr>
            <a:grpSpLocks/>
          </p:cNvGrpSpPr>
          <p:nvPr/>
        </p:nvGrpSpPr>
        <p:grpSpPr bwMode="auto">
          <a:xfrm rot="10800000" flipV="1">
            <a:off x="27158818" y="8165868"/>
            <a:ext cx="229403" cy="385564"/>
            <a:chOff x="1898" y="384"/>
            <a:chExt cx="96" cy="240"/>
          </a:xfrm>
        </p:grpSpPr>
        <p:sp>
          <p:nvSpPr>
            <p:cNvPr id="118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8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90" name="Group 380"/>
          <p:cNvGrpSpPr>
            <a:grpSpLocks/>
          </p:cNvGrpSpPr>
          <p:nvPr/>
        </p:nvGrpSpPr>
        <p:grpSpPr bwMode="auto">
          <a:xfrm rot="10800000">
            <a:off x="27418088" y="8557622"/>
            <a:ext cx="229403" cy="385564"/>
            <a:chOff x="1898" y="384"/>
            <a:chExt cx="96" cy="240"/>
          </a:xfrm>
        </p:grpSpPr>
        <p:sp>
          <p:nvSpPr>
            <p:cNvPr id="117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91" name="Group 380"/>
          <p:cNvGrpSpPr>
            <a:grpSpLocks/>
          </p:cNvGrpSpPr>
          <p:nvPr/>
        </p:nvGrpSpPr>
        <p:grpSpPr bwMode="auto">
          <a:xfrm rot="10800000" flipV="1">
            <a:off x="27418088" y="8165868"/>
            <a:ext cx="229403" cy="385564"/>
            <a:chOff x="1898" y="384"/>
            <a:chExt cx="96" cy="240"/>
          </a:xfrm>
        </p:grpSpPr>
        <p:sp>
          <p:nvSpPr>
            <p:cNvPr id="117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92" name="Group 380"/>
          <p:cNvGrpSpPr>
            <a:grpSpLocks/>
          </p:cNvGrpSpPr>
          <p:nvPr/>
        </p:nvGrpSpPr>
        <p:grpSpPr bwMode="auto">
          <a:xfrm rot="10800000">
            <a:off x="27677358" y="8557622"/>
            <a:ext cx="229403" cy="385564"/>
            <a:chOff x="1898" y="384"/>
            <a:chExt cx="96" cy="240"/>
          </a:xfrm>
        </p:grpSpPr>
        <p:sp>
          <p:nvSpPr>
            <p:cNvPr id="1174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5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93" name="Group 380"/>
          <p:cNvGrpSpPr>
            <a:grpSpLocks/>
          </p:cNvGrpSpPr>
          <p:nvPr/>
        </p:nvGrpSpPr>
        <p:grpSpPr bwMode="auto">
          <a:xfrm rot="10800000" flipV="1">
            <a:off x="27677358" y="8165868"/>
            <a:ext cx="229403" cy="385564"/>
            <a:chOff x="1898" y="384"/>
            <a:chExt cx="96" cy="240"/>
          </a:xfrm>
        </p:grpSpPr>
        <p:sp>
          <p:nvSpPr>
            <p:cNvPr id="117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94" name="Group 380"/>
          <p:cNvGrpSpPr>
            <a:grpSpLocks/>
          </p:cNvGrpSpPr>
          <p:nvPr/>
        </p:nvGrpSpPr>
        <p:grpSpPr bwMode="auto">
          <a:xfrm rot="10800000">
            <a:off x="27936629" y="8557622"/>
            <a:ext cx="229403" cy="385564"/>
            <a:chOff x="1898" y="384"/>
            <a:chExt cx="96" cy="240"/>
          </a:xfrm>
        </p:grpSpPr>
        <p:sp>
          <p:nvSpPr>
            <p:cNvPr id="117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95" name="Group 380"/>
          <p:cNvGrpSpPr>
            <a:grpSpLocks/>
          </p:cNvGrpSpPr>
          <p:nvPr/>
        </p:nvGrpSpPr>
        <p:grpSpPr bwMode="auto">
          <a:xfrm rot="10800000" flipV="1">
            <a:off x="27936629" y="8165868"/>
            <a:ext cx="229403" cy="385564"/>
            <a:chOff x="1898" y="384"/>
            <a:chExt cx="96" cy="240"/>
          </a:xfrm>
        </p:grpSpPr>
        <p:sp>
          <p:nvSpPr>
            <p:cNvPr id="116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6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96" name="Group 380"/>
          <p:cNvGrpSpPr>
            <a:grpSpLocks/>
          </p:cNvGrpSpPr>
          <p:nvPr/>
        </p:nvGrpSpPr>
        <p:grpSpPr bwMode="auto">
          <a:xfrm rot="10800000">
            <a:off x="28195899" y="8557622"/>
            <a:ext cx="229403" cy="385564"/>
            <a:chOff x="1898" y="384"/>
            <a:chExt cx="96" cy="240"/>
          </a:xfrm>
        </p:grpSpPr>
        <p:sp>
          <p:nvSpPr>
            <p:cNvPr id="116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6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97" name="Group 380"/>
          <p:cNvGrpSpPr>
            <a:grpSpLocks/>
          </p:cNvGrpSpPr>
          <p:nvPr/>
        </p:nvGrpSpPr>
        <p:grpSpPr bwMode="auto">
          <a:xfrm rot="10800000" flipV="1">
            <a:off x="28195899" y="8165868"/>
            <a:ext cx="229403" cy="385564"/>
            <a:chOff x="1898" y="384"/>
            <a:chExt cx="96" cy="240"/>
          </a:xfrm>
        </p:grpSpPr>
        <p:sp>
          <p:nvSpPr>
            <p:cNvPr id="1164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65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1134" name="Group 380"/>
          <p:cNvGrpSpPr>
            <a:grpSpLocks/>
          </p:cNvGrpSpPr>
          <p:nvPr/>
        </p:nvGrpSpPr>
        <p:grpSpPr bwMode="auto">
          <a:xfrm rot="10800000">
            <a:off x="28455170" y="8557622"/>
            <a:ext cx="229403" cy="385564"/>
            <a:chOff x="1898" y="384"/>
            <a:chExt cx="96" cy="240"/>
          </a:xfrm>
        </p:grpSpPr>
        <p:sp>
          <p:nvSpPr>
            <p:cNvPr id="116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6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1135" name="Group 380"/>
          <p:cNvGrpSpPr>
            <a:grpSpLocks/>
          </p:cNvGrpSpPr>
          <p:nvPr/>
        </p:nvGrpSpPr>
        <p:grpSpPr bwMode="auto">
          <a:xfrm rot="10800000" flipV="1">
            <a:off x="28455170" y="8165868"/>
            <a:ext cx="229403" cy="385564"/>
            <a:chOff x="1898" y="384"/>
            <a:chExt cx="96" cy="240"/>
          </a:xfrm>
        </p:grpSpPr>
        <p:sp>
          <p:nvSpPr>
            <p:cNvPr id="116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6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1136" name="Group 380"/>
          <p:cNvGrpSpPr>
            <a:grpSpLocks/>
          </p:cNvGrpSpPr>
          <p:nvPr/>
        </p:nvGrpSpPr>
        <p:grpSpPr bwMode="auto">
          <a:xfrm rot="10800000">
            <a:off x="28714440" y="8557622"/>
            <a:ext cx="229403" cy="385564"/>
            <a:chOff x="1898" y="384"/>
            <a:chExt cx="96" cy="240"/>
          </a:xfrm>
        </p:grpSpPr>
        <p:sp>
          <p:nvSpPr>
            <p:cNvPr id="115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5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1137" name="Group 380"/>
          <p:cNvGrpSpPr>
            <a:grpSpLocks/>
          </p:cNvGrpSpPr>
          <p:nvPr/>
        </p:nvGrpSpPr>
        <p:grpSpPr bwMode="auto">
          <a:xfrm rot="10800000" flipV="1">
            <a:off x="28714440" y="8165868"/>
            <a:ext cx="229403" cy="385564"/>
            <a:chOff x="1898" y="384"/>
            <a:chExt cx="96" cy="240"/>
          </a:xfrm>
        </p:grpSpPr>
        <p:sp>
          <p:nvSpPr>
            <p:cNvPr id="115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5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1138" name="Group 380"/>
          <p:cNvGrpSpPr>
            <a:grpSpLocks/>
          </p:cNvGrpSpPr>
          <p:nvPr/>
        </p:nvGrpSpPr>
        <p:grpSpPr bwMode="auto">
          <a:xfrm rot="10800000">
            <a:off x="28973711" y="8557622"/>
            <a:ext cx="229403" cy="385564"/>
            <a:chOff x="1898" y="384"/>
            <a:chExt cx="96" cy="240"/>
          </a:xfrm>
        </p:grpSpPr>
        <p:sp>
          <p:nvSpPr>
            <p:cNvPr id="1154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55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1139" name="Group 380"/>
          <p:cNvGrpSpPr>
            <a:grpSpLocks/>
          </p:cNvGrpSpPr>
          <p:nvPr/>
        </p:nvGrpSpPr>
        <p:grpSpPr bwMode="auto">
          <a:xfrm rot="10800000" flipV="1">
            <a:off x="28973711" y="8165868"/>
            <a:ext cx="229403" cy="385564"/>
            <a:chOff x="1898" y="384"/>
            <a:chExt cx="96" cy="240"/>
          </a:xfrm>
        </p:grpSpPr>
        <p:sp>
          <p:nvSpPr>
            <p:cNvPr id="115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5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99" name="Group 368"/>
          <p:cNvGrpSpPr/>
          <p:nvPr/>
        </p:nvGrpSpPr>
        <p:grpSpPr>
          <a:xfrm>
            <a:off x="19897725" y="8163863"/>
            <a:ext cx="1785026" cy="777318"/>
            <a:chOff x="2775314" y="1761366"/>
            <a:chExt cx="938798" cy="777318"/>
          </a:xfrm>
        </p:grpSpPr>
        <p:grpSp>
          <p:nvGrpSpPr>
            <p:cNvPr id="1092" name="Group 380"/>
            <p:cNvGrpSpPr>
              <a:grpSpLocks/>
            </p:cNvGrpSpPr>
            <p:nvPr/>
          </p:nvGrpSpPr>
          <p:grpSpPr bwMode="auto">
            <a:xfrm rot="10800000">
              <a:off x="2911672" y="2153120"/>
              <a:ext cx="120650" cy="385564"/>
              <a:chOff x="1898" y="384"/>
              <a:chExt cx="96" cy="240"/>
            </a:xfrm>
          </p:grpSpPr>
          <p:sp>
            <p:nvSpPr>
              <p:cNvPr id="1132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33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093" name="Group 380"/>
            <p:cNvGrpSpPr>
              <a:grpSpLocks/>
            </p:cNvGrpSpPr>
            <p:nvPr/>
          </p:nvGrpSpPr>
          <p:grpSpPr bwMode="auto">
            <a:xfrm rot="10800000" flipV="1">
              <a:off x="2911672" y="1761366"/>
              <a:ext cx="120650" cy="385564"/>
              <a:chOff x="1898" y="384"/>
              <a:chExt cx="96" cy="240"/>
            </a:xfrm>
          </p:grpSpPr>
          <p:sp>
            <p:nvSpPr>
              <p:cNvPr id="1130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31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094" name="Group 380"/>
            <p:cNvGrpSpPr>
              <a:grpSpLocks/>
            </p:cNvGrpSpPr>
            <p:nvPr/>
          </p:nvGrpSpPr>
          <p:grpSpPr bwMode="auto">
            <a:xfrm rot="10800000">
              <a:off x="2775314" y="2153120"/>
              <a:ext cx="120650" cy="385564"/>
              <a:chOff x="1898" y="384"/>
              <a:chExt cx="96" cy="240"/>
            </a:xfrm>
          </p:grpSpPr>
          <p:sp>
            <p:nvSpPr>
              <p:cNvPr id="1128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29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095" name="Group 380"/>
            <p:cNvGrpSpPr>
              <a:grpSpLocks/>
            </p:cNvGrpSpPr>
            <p:nvPr/>
          </p:nvGrpSpPr>
          <p:grpSpPr bwMode="auto">
            <a:xfrm rot="10800000" flipV="1">
              <a:off x="2775314" y="1761366"/>
              <a:ext cx="120650" cy="385564"/>
              <a:chOff x="1898" y="384"/>
              <a:chExt cx="96" cy="240"/>
            </a:xfrm>
          </p:grpSpPr>
          <p:sp>
            <p:nvSpPr>
              <p:cNvPr id="1126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27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096" name="Group 380"/>
            <p:cNvGrpSpPr>
              <a:grpSpLocks/>
            </p:cNvGrpSpPr>
            <p:nvPr/>
          </p:nvGrpSpPr>
          <p:grpSpPr bwMode="auto">
            <a:xfrm rot="10800000">
              <a:off x="3048030" y="2153120"/>
              <a:ext cx="120650" cy="385564"/>
              <a:chOff x="1898" y="384"/>
              <a:chExt cx="96" cy="240"/>
            </a:xfrm>
          </p:grpSpPr>
          <p:sp>
            <p:nvSpPr>
              <p:cNvPr id="1124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25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097" name="Group 380"/>
            <p:cNvGrpSpPr>
              <a:grpSpLocks/>
            </p:cNvGrpSpPr>
            <p:nvPr/>
          </p:nvGrpSpPr>
          <p:grpSpPr bwMode="auto">
            <a:xfrm rot="10800000" flipV="1">
              <a:off x="3048030" y="1761366"/>
              <a:ext cx="120650" cy="385564"/>
              <a:chOff x="1898" y="384"/>
              <a:chExt cx="96" cy="240"/>
            </a:xfrm>
          </p:grpSpPr>
          <p:sp>
            <p:nvSpPr>
              <p:cNvPr id="1122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23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098" name="Group 380"/>
            <p:cNvGrpSpPr>
              <a:grpSpLocks/>
            </p:cNvGrpSpPr>
            <p:nvPr/>
          </p:nvGrpSpPr>
          <p:grpSpPr bwMode="auto">
            <a:xfrm rot="10800000">
              <a:off x="3184388" y="2153120"/>
              <a:ext cx="120650" cy="385564"/>
              <a:chOff x="1898" y="384"/>
              <a:chExt cx="96" cy="240"/>
            </a:xfrm>
          </p:grpSpPr>
          <p:sp>
            <p:nvSpPr>
              <p:cNvPr id="1120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21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099" name="Group 380"/>
            <p:cNvGrpSpPr>
              <a:grpSpLocks/>
            </p:cNvGrpSpPr>
            <p:nvPr/>
          </p:nvGrpSpPr>
          <p:grpSpPr bwMode="auto">
            <a:xfrm rot="10800000" flipV="1">
              <a:off x="3184388" y="1761366"/>
              <a:ext cx="120650" cy="385564"/>
              <a:chOff x="1898" y="384"/>
              <a:chExt cx="96" cy="240"/>
            </a:xfrm>
          </p:grpSpPr>
          <p:sp>
            <p:nvSpPr>
              <p:cNvPr id="1118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19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100" name="Group 380"/>
            <p:cNvGrpSpPr>
              <a:grpSpLocks/>
            </p:cNvGrpSpPr>
            <p:nvPr/>
          </p:nvGrpSpPr>
          <p:grpSpPr bwMode="auto">
            <a:xfrm rot="10800000">
              <a:off x="3320746" y="2153120"/>
              <a:ext cx="120650" cy="385564"/>
              <a:chOff x="1898" y="384"/>
              <a:chExt cx="96" cy="240"/>
            </a:xfrm>
          </p:grpSpPr>
          <p:sp>
            <p:nvSpPr>
              <p:cNvPr id="1116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17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101" name="Group 380"/>
            <p:cNvGrpSpPr>
              <a:grpSpLocks/>
            </p:cNvGrpSpPr>
            <p:nvPr/>
          </p:nvGrpSpPr>
          <p:grpSpPr bwMode="auto">
            <a:xfrm rot="10800000" flipV="1">
              <a:off x="3320746" y="1761366"/>
              <a:ext cx="120650" cy="385564"/>
              <a:chOff x="1898" y="384"/>
              <a:chExt cx="96" cy="240"/>
            </a:xfrm>
          </p:grpSpPr>
          <p:sp>
            <p:nvSpPr>
              <p:cNvPr id="1114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15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102" name="Group 380"/>
            <p:cNvGrpSpPr>
              <a:grpSpLocks/>
            </p:cNvGrpSpPr>
            <p:nvPr/>
          </p:nvGrpSpPr>
          <p:grpSpPr bwMode="auto">
            <a:xfrm rot="10800000">
              <a:off x="3457104" y="2153120"/>
              <a:ext cx="120650" cy="385564"/>
              <a:chOff x="1898" y="384"/>
              <a:chExt cx="96" cy="240"/>
            </a:xfrm>
          </p:grpSpPr>
          <p:sp>
            <p:nvSpPr>
              <p:cNvPr id="1112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13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103" name="Group 380"/>
            <p:cNvGrpSpPr>
              <a:grpSpLocks/>
            </p:cNvGrpSpPr>
            <p:nvPr/>
          </p:nvGrpSpPr>
          <p:grpSpPr bwMode="auto">
            <a:xfrm rot="10800000" flipV="1">
              <a:off x="3457104" y="1761366"/>
              <a:ext cx="120650" cy="385564"/>
              <a:chOff x="1898" y="384"/>
              <a:chExt cx="96" cy="240"/>
            </a:xfrm>
          </p:grpSpPr>
          <p:sp>
            <p:nvSpPr>
              <p:cNvPr id="1110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11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104" name="Group 380"/>
            <p:cNvGrpSpPr>
              <a:grpSpLocks/>
            </p:cNvGrpSpPr>
            <p:nvPr/>
          </p:nvGrpSpPr>
          <p:grpSpPr bwMode="auto">
            <a:xfrm rot="10800000">
              <a:off x="3593462" y="2153120"/>
              <a:ext cx="120650" cy="385564"/>
              <a:chOff x="1898" y="384"/>
              <a:chExt cx="96" cy="240"/>
            </a:xfrm>
          </p:grpSpPr>
          <p:sp>
            <p:nvSpPr>
              <p:cNvPr id="1108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09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105" name="Group 380"/>
            <p:cNvGrpSpPr>
              <a:grpSpLocks/>
            </p:cNvGrpSpPr>
            <p:nvPr/>
          </p:nvGrpSpPr>
          <p:grpSpPr bwMode="auto">
            <a:xfrm rot="10800000" flipV="1">
              <a:off x="3593462" y="1761366"/>
              <a:ext cx="120650" cy="385564"/>
              <a:chOff x="1898" y="384"/>
              <a:chExt cx="96" cy="240"/>
            </a:xfrm>
          </p:grpSpPr>
          <p:sp>
            <p:nvSpPr>
              <p:cNvPr id="1106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107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</p:grpSp>
      <p:grpSp>
        <p:nvGrpSpPr>
          <p:cNvPr id="500" name="Group 380"/>
          <p:cNvGrpSpPr>
            <a:grpSpLocks/>
          </p:cNvGrpSpPr>
          <p:nvPr/>
        </p:nvGrpSpPr>
        <p:grpSpPr bwMode="auto">
          <a:xfrm rot="10800000">
            <a:off x="21712618" y="8557622"/>
            <a:ext cx="229403" cy="385564"/>
            <a:chOff x="1898" y="384"/>
            <a:chExt cx="96" cy="240"/>
          </a:xfrm>
        </p:grpSpPr>
        <p:sp>
          <p:nvSpPr>
            <p:cNvPr id="109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9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1" name="Group 380"/>
          <p:cNvGrpSpPr>
            <a:grpSpLocks/>
          </p:cNvGrpSpPr>
          <p:nvPr/>
        </p:nvGrpSpPr>
        <p:grpSpPr bwMode="auto">
          <a:xfrm rot="10800000" flipV="1">
            <a:off x="21712618" y="8165868"/>
            <a:ext cx="229403" cy="385564"/>
            <a:chOff x="1898" y="384"/>
            <a:chExt cx="96" cy="240"/>
          </a:xfrm>
        </p:grpSpPr>
        <p:sp>
          <p:nvSpPr>
            <p:cNvPr id="108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8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2" name="Group 380"/>
          <p:cNvGrpSpPr>
            <a:grpSpLocks/>
          </p:cNvGrpSpPr>
          <p:nvPr/>
        </p:nvGrpSpPr>
        <p:grpSpPr bwMode="auto">
          <a:xfrm rot="10800000">
            <a:off x="21971888" y="8557622"/>
            <a:ext cx="229403" cy="385564"/>
            <a:chOff x="1898" y="384"/>
            <a:chExt cx="96" cy="240"/>
          </a:xfrm>
        </p:grpSpPr>
        <p:sp>
          <p:nvSpPr>
            <p:cNvPr id="108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8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3" name="Group 380"/>
          <p:cNvGrpSpPr>
            <a:grpSpLocks/>
          </p:cNvGrpSpPr>
          <p:nvPr/>
        </p:nvGrpSpPr>
        <p:grpSpPr bwMode="auto">
          <a:xfrm rot="10800000" flipV="1">
            <a:off x="21971888" y="8165868"/>
            <a:ext cx="229403" cy="385564"/>
            <a:chOff x="1898" y="384"/>
            <a:chExt cx="96" cy="240"/>
          </a:xfrm>
        </p:grpSpPr>
        <p:sp>
          <p:nvSpPr>
            <p:cNvPr id="1084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85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4" name="Group 380"/>
          <p:cNvGrpSpPr>
            <a:grpSpLocks/>
          </p:cNvGrpSpPr>
          <p:nvPr/>
        </p:nvGrpSpPr>
        <p:grpSpPr bwMode="auto">
          <a:xfrm rot="10800000">
            <a:off x="22231159" y="8557622"/>
            <a:ext cx="229403" cy="385564"/>
            <a:chOff x="1898" y="384"/>
            <a:chExt cx="96" cy="240"/>
          </a:xfrm>
        </p:grpSpPr>
        <p:sp>
          <p:nvSpPr>
            <p:cNvPr id="108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83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5" name="Group 380"/>
          <p:cNvGrpSpPr>
            <a:grpSpLocks/>
          </p:cNvGrpSpPr>
          <p:nvPr/>
        </p:nvGrpSpPr>
        <p:grpSpPr bwMode="auto">
          <a:xfrm rot="10800000" flipV="1">
            <a:off x="22231159" y="8165868"/>
            <a:ext cx="229403" cy="385564"/>
            <a:chOff x="1898" y="384"/>
            <a:chExt cx="96" cy="240"/>
          </a:xfrm>
        </p:grpSpPr>
        <p:sp>
          <p:nvSpPr>
            <p:cNvPr id="108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8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6" name="Group 380"/>
          <p:cNvGrpSpPr>
            <a:grpSpLocks/>
          </p:cNvGrpSpPr>
          <p:nvPr/>
        </p:nvGrpSpPr>
        <p:grpSpPr bwMode="auto">
          <a:xfrm rot="10800000">
            <a:off x="22490429" y="8557622"/>
            <a:ext cx="229403" cy="385564"/>
            <a:chOff x="1898" y="384"/>
            <a:chExt cx="96" cy="240"/>
          </a:xfrm>
        </p:grpSpPr>
        <p:sp>
          <p:nvSpPr>
            <p:cNvPr id="107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7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7" name="Group 380"/>
          <p:cNvGrpSpPr>
            <a:grpSpLocks/>
          </p:cNvGrpSpPr>
          <p:nvPr/>
        </p:nvGrpSpPr>
        <p:grpSpPr bwMode="auto">
          <a:xfrm rot="10800000" flipV="1">
            <a:off x="22490429" y="8165868"/>
            <a:ext cx="229403" cy="385564"/>
            <a:chOff x="1898" y="384"/>
            <a:chExt cx="96" cy="240"/>
          </a:xfrm>
        </p:grpSpPr>
        <p:sp>
          <p:nvSpPr>
            <p:cNvPr id="699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7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8" name="Group 380"/>
          <p:cNvGrpSpPr>
            <a:grpSpLocks/>
          </p:cNvGrpSpPr>
          <p:nvPr/>
        </p:nvGrpSpPr>
        <p:grpSpPr bwMode="auto">
          <a:xfrm rot="10800000">
            <a:off x="22749699" y="8557622"/>
            <a:ext cx="229403" cy="385564"/>
            <a:chOff x="1898" y="384"/>
            <a:chExt cx="96" cy="240"/>
          </a:xfrm>
        </p:grpSpPr>
        <p:sp>
          <p:nvSpPr>
            <p:cNvPr id="697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98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09" name="Group 380"/>
          <p:cNvGrpSpPr>
            <a:grpSpLocks/>
          </p:cNvGrpSpPr>
          <p:nvPr/>
        </p:nvGrpSpPr>
        <p:grpSpPr bwMode="auto">
          <a:xfrm rot="10800000" flipV="1">
            <a:off x="22749699" y="8165868"/>
            <a:ext cx="229403" cy="385564"/>
            <a:chOff x="1898" y="384"/>
            <a:chExt cx="96" cy="240"/>
          </a:xfrm>
        </p:grpSpPr>
        <p:sp>
          <p:nvSpPr>
            <p:cNvPr id="695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96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0" name="Group 380"/>
          <p:cNvGrpSpPr>
            <a:grpSpLocks/>
          </p:cNvGrpSpPr>
          <p:nvPr/>
        </p:nvGrpSpPr>
        <p:grpSpPr bwMode="auto">
          <a:xfrm rot="10800000">
            <a:off x="23008970" y="8557622"/>
            <a:ext cx="229403" cy="385564"/>
            <a:chOff x="1898" y="384"/>
            <a:chExt cx="96" cy="240"/>
          </a:xfrm>
        </p:grpSpPr>
        <p:sp>
          <p:nvSpPr>
            <p:cNvPr id="693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94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1" name="Group 380"/>
          <p:cNvGrpSpPr>
            <a:grpSpLocks/>
          </p:cNvGrpSpPr>
          <p:nvPr/>
        </p:nvGrpSpPr>
        <p:grpSpPr bwMode="auto">
          <a:xfrm rot="10800000" flipV="1">
            <a:off x="23008970" y="8165868"/>
            <a:ext cx="229403" cy="385564"/>
            <a:chOff x="1898" y="384"/>
            <a:chExt cx="96" cy="240"/>
          </a:xfrm>
        </p:grpSpPr>
        <p:sp>
          <p:nvSpPr>
            <p:cNvPr id="691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92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2" name="Group 380"/>
          <p:cNvGrpSpPr>
            <a:grpSpLocks/>
          </p:cNvGrpSpPr>
          <p:nvPr/>
        </p:nvGrpSpPr>
        <p:grpSpPr bwMode="auto">
          <a:xfrm rot="10800000">
            <a:off x="23268240" y="8557622"/>
            <a:ext cx="229403" cy="385564"/>
            <a:chOff x="1898" y="384"/>
            <a:chExt cx="96" cy="240"/>
          </a:xfrm>
        </p:grpSpPr>
        <p:sp>
          <p:nvSpPr>
            <p:cNvPr id="685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86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3" name="Group 380"/>
          <p:cNvGrpSpPr>
            <a:grpSpLocks/>
          </p:cNvGrpSpPr>
          <p:nvPr/>
        </p:nvGrpSpPr>
        <p:grpSpPr bwMode="auto">
          <a:xfrm rot="10800000" flipV="1">
            <a:off x="23268240" y="8165868"/>
            <a:ext cx="229403" cy="385564"/>
            <a:chOff x="1898" y="384"/>
            <a:chExt cx="96" cy="240"/>
          </a:xfrm>
        </p:grpSpPr>
        <p:sp>
          <p:nvSpPr>
            <p:cNvPr id="682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84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4" name="Group 380"/>
          <p:cNvGrpSpPr>
            <a:grpSpLocks/>
          </p:cNvGrpSpPr>
          <p:nvPr/>
        </p:nvGrpSpPr>
        <p:grpSpPr bwMode="auto">
          <a:xfrm rot="10800000">
            <a:off x="23527511" y="8557622"/>
            <a:ext cx="229403" cy="385564"/>
            <a:chOff x="1898" y="384"/>
            <a:chExt cx="96" cy="240"/>
          </a:xfrm>
        </p:grpSpPr>
        <p:sp>
          <p:nvSpPr>
            <p:cNvPr id="680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81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5" name="Group 380"/>
          <p:cNvGrpSpPr>
            <a:grpSpLocks/>
          </p:cNvGrpSpPr>
          <p:nvPr/>
        </p:nvGrpSpPr>
        <p:grpSpPr bwMode="auto">
          <a:xfrm rot="10800000" flipV="1">
            <a:off x="23527511" y="8165868"/>
            <a:ext cx="229403" cy="385564"/>
            <a:chOff x="1898" y="384"/>
            <a:chExt cx="96" cy="240"/>
          </a:xfrm>
        </p:grpSpPr>
        <p:sp>
          <p:nvSpPr>
            <p:cNvPr id="67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79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6" name="Group 380"/>
          <p:cNvGrpSpPr>
            <a:grpSpLocks/>
          </p:cNvGrpSpPr>
          <p:nvPr/>
        </p:nvGrpSpPr>
        <p:grpSpPr bwMode="auto">
          <a:xfrm rot="10800000">
            <a:off x="23786781" y="8557622"/>
            <a:ext cx="229403" cy="385564"/>
            <a:chOff x="1898" y="384"/>
            <a:chExt cx="96" cy="240"/>
          </a:xfrm>
        </p:grpSpPr>
        <p:sp>
          <p:nvSpPr>
            <p:cNvPr id="675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76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7" name="Group 380"/>
          <p:cNvGrpSpPr>
            <a:grpSpLocks/>
          </p:cNvGrpSpPr>
          <p:nvPr/>
        </p:nvGrpSpPr>
        <p:grpSpPr bwMode="auto">
          <a:xfrm rot="10800000" flipV="1">
            <a:off x="23786781" y="8165868"/>
            <a:ext cx="229403" cy="385564"/>
            <a:chOff x="1898" y="384"/>
            <a:chExt cx="96" cy="240"/>
          </a:xfrm>
        </p:grpSpPr>
        <p:sp>
          <p:nvSpPr>
            <p:cNvPr id="673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74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8" name="Group 380"/>
          <p:cNvGrpSpPr>
            <a:grpSpLocks/>
          </p:cNvGrpSpPr>
          <p:nvPr/>
        </p:nvGrpSpPr>
        <p:grpSpPr bwMode="auto">
          <a:xfrm rot="10800000">
            <a:off x="24046051" y="8557622"/>
            <a:ext cx="229403" cy="385564"/>
            <a:chOff x="1898" y="384"/>
            <a:chExt cx="96" cy="240"/>
          </a:xfrm>
        </p:grpSpPr>
        <p:sp>
          <p:nvSpPr>
            <p:cNvPr id="671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72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19" name="Group 380"/>
          <p:cNvGrpSpPr>
            <a:grpSpLocks/>
          </p:cNvGrpSpPr>
          <p:nvPr/>
        </p:nvGrpSpPr>
        <p:grpSpPr bwMode="auto">
          <a:xfrm rot="10800000" flipV="1">
            <a:off x="24046051" y="8165868"/>
            <a:ext cx="229403" cy="385564"/>
            <a:chOff x="1898" y="384"/>
            <a:chExt cx="96" cy="240"/>
          </a:xfrm>
        </p:grpSpPr>
        <p:sp>
          <p:nvSpPr>
            <p:cNvPr id="668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70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20" name="Group 380"/>
          <p:cNvGrpSpPr>
            <a:grpSpLocks/>
          </p:cNvGrpSpPr>
          <p:nvPr/>
        </p:nvGrpSpPr>
        <p:grpSpPr bwMode="auto">
          <a:xfrm rot="10800000">
            <a:off x="24305318" y="8557622"/>
            <a:ext cx="229403" cy="385564"/>
            <a:chOff x="1898" y="384"/>
            <a:chExt cx="96" cy="240"/>
          </a:xfrm>
        </p:grpSpPr>
        <p:sp>
          <p:nvSpPr>
            <p:cNvPr id="666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67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21" name="Group 380"/>
          <p:cNvGrpSpPr>
            <a:grpSpLocks/>
          </p:cNvGrpSpPr>
          <p:nvPr/>
        </p:nvGrpSpPr>
        <p:grpSpPr bwMode="auto">
          <a:xfrm rot="10800000" flipV="1">
            <a:off x="24305318" y="8165868"/>
            <a:ext cx="229403" cy="385564"/>
            <a:chOff x="1898" y="384"/>
            <a:chExt cx="96" cy="240"/>
          </a:xfrm>
        </p:grpSpPr>
        <p:sp>
          <p:nvSpPr>
            <p:cNvPr id="663" name="Oval 381"/>
            <p:cNvSpPr>
              <a:spLocks noChangeArrowheads="1"/>
            </p:cNvSpPr>
            <p:nvPr/>
          </p:nvSpPr>
          <p:spPr bwMode="auto">
            <a:xfrm>
              <a:off x="1898" y="384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664" name="Rectangle 382"/>
            <p:cNvSpPr>
              <a:spLocks noChangeArrowheads="1"/>
            </p:cNvSpPr>
            <p:nvPr/>
          </p:nvSpPr>
          <p:spPr bwMode="auto">
            <a:xfrm>
              <a:off x="1922" y="480"/>
              <a:ext cx="47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523" name="Group 369"/>
          <p:cNvGrpSpPr/>
          <p:nvPr/>
        </p:nvGrpSpPr>
        <p:grpSpPr>
          <a:xfrm>
            <a:off x="18082834" y="8163863"/>
            <a:ext cx="1785026" cy="777318"/>
            <a:chOff x="2775314" y="1761366"/>
            <a:chExt cx="938798" cy="777318"/>
          </a:xfrm>
        </p:grpSpPr>
        <p:grpSp>
          <p:nvGrpSpPr>
            <p:cNvPr id="571" name="Group 380"/>
            <p:cNvGrpSpPr>
              <a:grpSpLocks/>
            </p:cNvGrpSpPr>
            <p:nvPr/>
          </p:nvGrpSpPr>
          <p:grpSpPr bwMode="auto">
            <a:xfrm rot="10800000">
              <a:off x="2911672" y="2153120"/>
              <a:ext cx="120650" cy="385564"/>
              <a:chOff x="1898" y="384"/>
              <a:chExt cx="96" cy="240"/>
            </a:xfrm>
          </p:grpSpPr>
          <p:sp>
            <p:nvSpPr>
              <p:cNvPr id="619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620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72" name="Group 380"/>
            <p:cNvGrpSpPr>
              <a:grpSpLocks/>
            </p:cNvGrpSpPr>
            <p:nvPr/>
          </p:nvGrpSpPr>
          <p:grpSpPr bwMode="auto">
            <a:xfrm rot="10800000" flipV="1">
              <a:off x="2911672" y="1761366"/>
              <a:ext cx="120650" cy="385564"/>
              <a:chOff x="1898" y="384"/>
              <a:chExt cx="96" cy="240"/>
            </a:xfrm>
          </p:grpSpPr>
          <p:sp>
            <p:nvSpPr>
              <p:cNvPr id="617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618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73" name="Group 380"/>
            <p:cNvGrpSpPr>
              <a:grpSpLocks/>
            </p:cNvGrpSpPr>
            <p:nvPr/>
          </p:nvGrpSpPr>
          <p:grpSpPr bwMode="auto">
            <a:xfrm rot="10800000">
              <a:off x="2775314" y="2153120"/>
              <a:ext cx="120650" cy="385564"/>
              <a:chOff x="1898" y="384"/>
              <a:chExt cx="96" cy="240"/>
            </a:xfrm>
          </p:grpSpPr>
          <p:sp>
            <p:nvSpPr>
              <p:cNvPr id="615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616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74" name="Group 380"/>
            <p:cNvGrpSpPr>
              <a:grpSpLocks/>
            </p:cNvGrpSpPr>
            <p:nvPr/>
          </p:nvGrpSpPr>
          <p:grpSpPr bwMode="auto">
            <a:xfrm rot="10800000" flipV="1">
              <a:off x="2775314" y="1761366"/>
              <a:ext cx="120650" cy="385564"/>
              <a:chOff x="1898" y="384"/>
              <a:chExt cx="96" cy="240"/>
            </a:xfrm>
          </p:grpSpPr>
          <p:sp>
            <p:nvSpPr>
              <p:cNvPr id="606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608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75" name="Group 380"/>
            <p:cNvGrpSpPr>
              <a:grpSpLocks/>
            </p:cNvGrpSpPr>
            <p:nvPr/>
          </p:nvGrpSpPr>
          <p:grpSpPr bwMode="auto">
            <a:xfrm rot="10800000">
              <a:off x="3048030" y="2153120"/>
              <a:ext cx="120650" cy="385564"/>
              <a:chOff x="1898" y="384"/>
              <a:chExt cx="96" cy="240"/>
            </a:xfrm>
          </p:grpSpPr>
          <p:sp>
            <p:nvSpPr>
              <p:cNvPr id="603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604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76" name="Group 380"/>
            <p:cNvGrpSpPr>
              <a:grpSpLocks/>
            </p:cNvGrpSpPr>
            <p:nvPr/>
          </p:nvGrpSpPr>
          <p:grpSpPr bwMode="auto">
            <a:xfrm rot="10800000" flipV="1">
              <a:off x="3048030" y="1761366"/>
              <a:ext cx="120650" cy="385564"/>
              <a:chOff x="1898" y="384"/>
              <a:chExt cx="96" cy="240"/>
            </a:xfrm>
          </p:grpSpPr>
          <p:sp>
            <p:nvSpPr>
              <p:cNvPr id="601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602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77" name="Group 380"/>
            <p:cNvGrpSpPr>
              <a:grpSpLocks/>
            </p:cNvGrpSpPr>
            <p:nvPr/>
          </p:nvGrpSpPr>
          <p:grpSpPr bwMode="auto">
            <a:xfrm rot="10800000">
              <a:off x="3184388" y="2153120"/>
              <a:ext cx="120650" cy="385564"/>
              <a:chOff x="1898" y="384"/>
              <a:chExt cx="96" cy="240"/>
            </a:xfrm>
          </p:grpSpPr>
          <p:sp>
            <p:nvSpPr>
              <p:cNvPr id="599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600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78" name="Group 380"/>
            <p:cNvGrpSpPr>
              <a:grpSpLocks/>
            </p:cNvGrpSpPr>
            <p:nvPr/>
          </p:nvGrpSpPr>
          <p:grpSpPr bwMode="auto">
            <a:xfrm rot="10800000" flipV="1">
              <a:off x="3184388" y="1761366"/>
              <a:ext cx="120650" cy="385564"/>
              <a:chOff x="1898" y="384"/>
              <a:chExt cx="96" cy="240"/>
            </a:xfrm>
          </p:grpSpPr>
          <p:sp>
            <p:nvSpPr>
              <p:cNvPr id="597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98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79" name="Group 380"/>
            <p:cNvGrpSpPr>
              <a:grpSpLocks/>
            </p:cNvGrpSpPr>
            <p:nvPr/>
          </p:nvGrpSpPr>
          <p:grpSpPr bwMode="auto">
            <a:xfrm rot="10800000">
              <a:off x="3320746" y="2153120"/>
              <a:ext cx="120650" cy="385564"/>
              <a:chOff x="1898" y="384"/>
              <a:chExt cx="96" cy="240"/>
            </a:xfrm>
          </p:grpSpPr>
          <p:sp>
            <p:nvSpPr>
              <p:cNvPr id="595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96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80" name="Group 380"/>
            <p:cNvGrpSpPr>
              <a:grpSpLocks/>
            </p:cNvGrpSpPr>
            <p:nvPr/>
          </p:nvGrpSpPr>
          <p:grpSpPr bwMode="auto">
            <a:xfrm rot="10800000" flipV="1">
              <a:off x="3320746" y="1761366"/>
              <a:ext cx="120650" cy="385564"/>
              <a:chOff x="1898" y="384"/>
              <a:chExt cx="96" cy="240"/>
            </a:xfrm>
          </p:grpSpPr>
          <p:sp>
            <p:nvSpPr>
              <p:cNvPr id="593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94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81" name="Group 380"/>
            <p:cNvGrpSpPr>
              <a:grpSpLocks/>
            </p:cNvGrpSpPr>
            <p:nvPr/>
          </p:nvGrpSpPr>
          <p:grpSpPr bwMode="auto">
            <a:xfrm rot="10800000">
              <a:off x="3457104" y="2153120"/>
              <a:ext cx="120650" cy="385564"/>
              <a:chOff x="1898" y="384"/>
              <a:chExt cx="96" cy="240"/>
            </a:xfrm>
          </p:grpSpPr>
          <p:sp>
            <p:nvSpPr>
              <p:cNvPr id="591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92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82" name="Group 380"/>
            <p:cNvGrpSpPr>
              <a:grpSpLocks/>
            </p:cNvGrpSpPr>
            <p:nvPr/>
          </p:nvGrpSpPr>
          <p:grpSpPr bwMode="auto">
            <a:xfrm rot="10800000" flipV="1">
              <a:off x="3457104" y="1761366"/>
              <a:ext cx="120650" cy="385564"/>
              <a:chOff x="1898" y="384"/>
              <a:chExt cx="96" cy="240"/>
            </a:xfrm>
          </p:grpSpPr>
          <p:sp>
            <p:nvSpPr>
              <p:cNvPr id="589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90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83" name="Group 380"/>
            <p:cNvGrpSpPr>
              <a:grpSpLocks/>
            </p:cNvGrpSpPr>
            <p:nvPr/>
          </p:nvGrpSpPr>
          <p:grpSpPr bwMode="auto">
            <a:xfrm rot="10800000">
              <a:off x="3593462" y="2153120"/>
              <a:ext cx="120650" cy="385564"/>
              <a:chOff x="1898" y="384"/>
              <a:chExt cx="96" cy="240"/>
            </a:xfrm>
          </p:grpSpPr>
          <p:sp>
            <p:nvSpPr>
              <p:cNvPr id="587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88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84" name="Group 380"/>
            <p:cNvGrpSpPr>
              <a:grpSpLocks/>
            </p:cNvGrpSpPr>
            <p:nvPr/>
          </p:nvGrpSpPr>
          <p:grpSpPr bwMode="auto">
            <a:xfrm rot="10800000" flipV="1">
              <a:off x="3593462" y="1761366"/>
              <a:ext cx="120650" cy="385564"/>
              <a:chOff x="1898" y="384"/>
              <a:chExt cx="96" cy="240"/>
            </a:xfrm>
          </p:grpSpPr>
          <p:sp>
            <p:nvSpPr>
              <p:cNvPr id="585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86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</p:grpSp>
      <p:grpSp>
        <p:nvGrpSpPr>
          <p:cNvPr id="524" name="Group 446"/>
          <p:cNvGrpSpPr/>
          <p:nvPr/>
        </p:nvGrpSpPr>
        <p:grpSpPr>
          <a:xfrm>
            <a:off x="16252690" y="8163863"/>
            <a:ext cx="1785026" cy="777318"/>
            <a:chOff x="2775314" y="1761366"/>
            <a:chExt cx="938798" cy="777318"/>
          </a:xfrm>
        </p:grpSpPr>
        <p:grpSp>
          <p:nvGrpSpPr>
            <p:cNvPr id="525" name="Group 380"/>
            <p:cNvGrpSpPr>
              <a:grpSpLocks/>
            </p:cNvGrpSpPr>
            <p:nvPr/>
          </p:nvGrpSpPr>
          <p:grpSpPr bwMode="auto">
            <a:xfrm rot="10800000">
              <a:off x="2911672" y="2153120"/>
              <a:ext cx="120650" cy="385564"/>
              <a:chOff x="1898" y="384"/>
              <a:chExt cx="96" cy="240"/>
            </a:xfrm>
          </p:grpSpPr>
          <p:sp>
            <p:nvSpPr>
              <p:cNvPr id="569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70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28" name="Group 380"/>
            <p:cNvGrpSpPr>
              <a:grpSpLocks/>
            </p:cNvGrpSpPr>
            <p:nvPr/>
          </p:nvGrpSpPr>
          <p:grpSpPr bwMode="auto">
            <a:xfrm rot="10800000" flipV="1">
              <a:off x="2911672" y="1761366"/>
              <a:ext cx="120650" cy="385564"/>
              <a:chOff x="1898" y="384"/>
              <a:chExt cx="96" cy="240"/>
            </a:xfrm>
          </p:grpSpPr>
          <p:sp>
            <p:nvSpPr>
              <p:cNvPr id="567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68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29" name="Group 380"/>
            <p:cNvGrpSpPr>
              <a:grpSpLocks/>
            </p:cNvGrpSpPr>
            <p:nvPr/>
          </p:nvGrpSpPr>
          <p:grpSpPr bwMode="auto">
            <a:xfrm rot="10800000">
              <a:off x="2775314" y="2153120"/>
              <a:ext cx="120650" cy="385564"/>
              <a:chOff x="1898" y="384"/>
              <a:chExt cx="96" cy="240"/>
            </a:xfrm>
          </p:grpSpPr>
          <p:sp>
            <p:nvSpPr>
              <p:cNvPr id="565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66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30" name="Group 380"/>
            <p:cNvGrpSpPr>
              <a:grpSpLocks/>
            </p:cNvGrpSpPr>
            <p:nvPr/>
          </p:nvGrpSpPr>
          <p:grpSpPr bwMode="auto">
            <a:xfrm rot="10800000" flipV="1">
              <a:off x="2775314" y="1761366"/>
              <a:ext cx="120650" cy="385564"/>
              <a:chOff x="1898" y="384"/>
              <a:chExt cx="96" cy="240"/>
            </a:xfrm>
          </p:grpSpPr>
          <p:sp>
            <p:nvSpPr>
              <p:cNvPr id="563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64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31" name="Group 380"/>
            <p:cNvGrpSpPr>
              <a:grpSpLocks/>
            </p:cNvGrpSpPr>
            <p:nvPr/>
          </p:nvGrpSpPr>
          <p:grpSpPr bwMode="auto">
            <a:xfrm rot="10800000">
              <a:off x="3048030" y="2153120"/>
              <a:ext cx="120650" cy="385564"/>
              <a:chOff x="1898" y="384"/>
              <a:chExt cx="96" cy="240"/>
            </a:xfrm>
          </p:grpSpPr>
          <p:sp>
            <p:nvSpPr>
              <p:cNvPr id="561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62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32" name="Group 380"/>
            <p:cNvGrpSpPr>
              <a:grpSpLocks/>
            </p:cNvGrpSpPr>
            <p:nvPr/>
          </p:nvGrpSpPr>
          <p:grpSpPr bwMode="auto">
            <a:xfrm rot="10800000" flipV="1">
              <a:off x="3048030" y="1761366"/>
              <a:ext cx="120650" cy="385564"/>
              <a:chOff x="1898" y="384"/>
              <a:chExt cx="96" cy="240"/>
            </a:xfrm>
          </p:grpSpPr>
          <p:sp>
            <p:nvSpPr>
              <p:cNvPr id="559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60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33" name="Group 380"/>
            <p:cNvGrpSpPr>
              <a:grpSpLocks/>
            </p:cNvGrpSpPr>
            <p:nvPr/>
          </p:nvGrpSpPr>
          <p:grpSpPr bwMode="auto">
            <a:xfrm rot="10800000">
              <a:off x="3184388" y="2153120"/>
              <a:ext cx="120650" cy="385564"/>
              <a:chOff x="1898" y="384"/>
              <a:chExt cx="96" cy="240"/>
            </a:xfrm>
          </p:grpSpPr>
          <p:sp>
            <p:nvSpPr>
              <p:cNvPr id="557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58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34" name="Group 380"/>
            <p:cNvGrpSpPr>
              <a:grpSpLocks/>
            </p:cNvGrpSpPr>
            <p:nvPr/>
          </p:nvGrpSpPr>
          <p:grpSpPr bwMode="auto">
            <a:xfrm rot="10800000" flipV="1">
              <a:off x="3184388" y="1761366"/>
              <a:ext cx="120650" cy="385564"/>
              <a:chOff x="1898" y="384"/>
              <a:chExt cx="96" cy="240"/>
            </a:xfrm>
          </p:grpSpPr>
          <p:sp>
            <p:nvSpPr>
              <p:cNvPr id="555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56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35" name="Group 380"/>
            <p:cNvGrpSpPr>
              <a:grpSpLocks/>
            </p:cNvGrpSpPr>
            <p:nvPr/>
          </p:nvGrpSpPr>
          <p:grpSpPr bwMode="auto">
            <a:xfrm rot="10800000">
              <a:off x="3320746" y="2153120"/>
              <a:ext cx="120650" cy="385564"/>
              <a:chOff x="1898" y="384"/>
              <a:chExt cx="96" cy="240"/>
            </a:xfrm>
          </p:grpSpPr>
          <p:sp>
            <p:nvSpPr>
              <p:cNvPr id="553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54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38" name="Group 380"/>
            <p:cNvGrpSpPr>
              <a:grpSpLocks/>
            </p:cNvGrpSpPr>
            <p:nvPr/>
          </p:nvGrpSpPr>
          <p:grpSpPr bwMode="auto">
            <a:xfrm rot="10800000" flipV="1">
              <a:off x="3320746" y="1761366"/>
              <a:ext cx="120650" cy="385564"/>
              <a:chOff x="1898" y="384"/>
              <a:chExt cx="96" cy="240"/>
            </a:xfrm>
          </p:grpSpPr>
          <p:sp>
            <p:nvSpPr>
              <p:cNvPr id="551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52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39" name="Group 380"/>
            <p:cNvGrpSpPr>
              <a:grpSpLocks/>
            </p:cNvGrpSpPr>
            <p:nvPr/>
          </p:nvGrpSpPr>
          <p:grpSpPr bwMode="auto">
            <a:xfrm rot="10800000">
              <a:off x="3457104" y="2153120"/>
              <a:ext cx="120650" cy="385564"/>
              <a:chOff x="1898" y="384"/>
              <a:chExt cx="96" cy="240"/>
            </a:xfrm>
          </p:grpSpPr>
          <p:sp>
            <p:nvSpPr>
              <p:cNvPr id="549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50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40" name="Group 380"/>
            <p:cNvGrpSpPr>
              <a:grpSpLocks/>
            </p:cNvGrpSpPr>
            <p:nvPr/>
          </p:nvGrpSpPr>
          <p:grpSpPr bwMode="auto">
            <a:xfrm rot="10800000" flipV="1">
              <a:off x="3457104" y="1761366"/>
              <a:ext cx="120650" cy="385564"/>
              <a:chOff x="1898" y="384"/>
              <a:chExt cx="96" cy="240"/>
            </a:xfrm>
          </p:grpSpPr>
          <p:sp>
            <p:nvSpPr>
              <p:cNvPr id="547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48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41" name="Group 380"/>
            <p:cNvGrpSpPr>
              <a:grpSpLocks/>
            </p:cNvGrpSpPr>
            <p:nvPr/>
          </p:nvGrpSpPr>
          <p:grpSpPr bwMode="auto">
            <a:xfrm rot="10800000">
              <a:off x="3593462" y="2153120"/>
              <a:ext cx="120650" cy="385564"/>
              <a:chOff x="1898" y="384"/>
              <a:chExt cx="96" cy="240"/>
            </a:xfrm>
          </p:grpSpPr>
          <p:sp>
            <p:nvSpPr>
              <p:cNvPr id="545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46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42" name="Group 380"/>
            <p:cNvGrpSpPr>
              <a:grpSpLocks/>
            </p:cNvGrpSpPr>
            <p:nvPr/>
          </p:nvGrpSpPr>
          <p:grpSpPr bwMode="auto">
            <a:xfrm rot="10800000" flipV="1">
              <a:off x="3593462" y="1761366"/>
              <a:ext cx="120650" cy="385564"/>
              <a:chOff x="1898" y="384"/>
              <a:chExt cx="96" cy="240"/>
            </a:xfrm>
          </p:grpSpPr>
          <p:sp>
            <p:nvSpPr>
              <p:cNvPr id="543" name="Oval 381"/>
              <p:cNvSpPr>
                <a:spLocks noChangeArrowheads="1"/>
              </p:cNvSpPr>
              <p:nvPr/>
            </p:nvSpPr>
            <p:spPr bwMode="auto">
              <a:xfrm>
                <a:off x="1898" y="38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544" name="Rectangle 382"/>
              <p:cNvSpPr>
                <a:spLocks noChangeArrowheads="1"/>
              </p:cNvSpPr>
              <p:nvPr/>
            </p:nvSpPr>
            <p:spPr bwMode="auto">
              <a:xfrm>
                <a:off x="1922" y="480"/>
                <a:ext cx="47" cy="144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 algn="ctr"/>
                <a:endParaRPr lang="en-US" b="1"/>
              </a:p>
            </p:txBody>
          </p:sp>
        </p:grpSp>
      </p:grpSp>
      <p:cxnSp>
        <p:nvCxnSpPr>
          <p:cNvPr id="1224" name="直線矢印コネクタ 77"/>
          <p:cNvCxnSpPr/>
          <p:nvPr/>
        </p:nvCxnSpPr>
        <p:spPr bwMode="auto">
          <a:xfrm rot="5400000" flipH="1" flipV="1">
            <a:off x="19788790" y="8519829"/>
            <a:ext cx="1981200" cy="2152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5" name="テキスト ボックス 78"/>
          <p:cNvSpPr txBox="1">
            <a:spLocks noChangeArrowheads="1"/>
          </p:cNvSpPr>
          <p:nvPr/>
        </p:nvSpPr>
        <p:spPr bwMode="auto">
          <a:xfrm>
            <a:off x="20457521" y="7006590"/>
            <a:ext cx="8691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altLang="ja-JP" sz="32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ja-JP" altLang="en-US" sz="32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" name="テキスト ボックス 87"/>
          <p:cNvSpPr txBox="1">
            <a:spLocks noChangeArrowheads="1"/>
          </p:cNvSpPr>
          <p:nvPr/>
        </p:nvSpPr>
        <p:spPr bwMode="auto">
          <a:xfrm>
            <a:off x="19575338" y="9752975"/>
            <a:ext cx="1304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3200" b="1" dirty="0" smtClean="0">
                <a:latin typeface="Arial" pitchFamily="34" charset="0"/>
                <a:cs typeface="Arial" pitchFamily="34" charset="0"/>
              </a:rPr>
              <a:t>NADH</a:t>
            </a:r>
            <a:endParaRPr lang="ja-JP" alt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" name="U ターン矢印 118"/>
          <p:cNvSpPr/>
          <p:nvPr/>
        </p:nvSpPr>
        <p:spPr bwMode="auto">
          <a:xfrm>
            <a:off x="20348646" y="9178290"/>
            <a:ext cx="932769" cy="448535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320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28" name="テキスト ボックス 87"/>
          <p:cNvSpPr txBox="1">
            <a:spLocks noChangeArrowheads="1"/>
          </p:cNvSpPr>
          <p:nvPr/>
        </p:nvSpPr>
        <p:spPr bwMode="auto">
          <a:xfrm>
            <a:off x="20884295" y="9775200"/>
            <a:ext cx="1174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3200" b="1" dirty="0">
                <a:latin typeface="Arial" pitchFamily="34" charset="0"/>
                <a:cs typeface="Arial" pitchFamily="34" charset="0"/>
              </a:rPr>
              <a:t>NAD</a:t>
            </a:r>
            <a:r>
              <a:rPr lang="en-US" altLang="ja-JP" sz="3200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ja-JP" altLang="en-US" sz="32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1" name="角丸四角形 75"/>
          <p:cNvSpPr/>
          <p:nvPr/>
        </p:nvSpPr>
        <p:spPr bwMode="auto">
          <a:xfrm>
            <a:off x="25515813" y="7966225"/>
            <a:ext cx="3173487" cy="11862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Terminal </a:t>
            </a:r>
            <a:r>
              <a:rPr lang="en-US" altLang="ja-JP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oxidases</a:t>
            </a:r>
            <a:endParaRPr lang="ja-JP" alt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" name="角丸四角形 75"/>
          <p:cNvSpPr/>
          <p:nvPr/>
        </p:nvSpPr>
        <p:spPr bwMode="auto">
          <a:xfrm>
            <a:off x="20088225" y="8174991"/>
            <a:ext cx="1374683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NQR</a:t>
            </a:r>
            <a:endParaRPr lang="ja-JP" alt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3" name="Rounded Rectangle 1232"/>
          <p:cNvSpPr/>
          <p:nvPr/>
        </p:nvSpPr>
        <p:spPr>
          <a:xfrm>
            <a:off x="16832943" y="7829550"/>
            <a:ext cx="2322286" cy="13398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0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/H</a:t>
            </a:r>
            <a:r>
              <a:rPr lang="en-US" sz="30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antiporters</a:t>
            </a:r>
            <a:endParaRPr lang="en-US" sz="3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4" name="TextBox 1233"/>
          <p:cNvSpPr txBox="1"/>
          <p:nvPr/>
        </p:nvSpPr>
        <p:spPr>
          <a:xfrm>
            <a:off x="16640495" y="9933502"/>
            <a:ext cx="6096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H</a:t>
            </a:r>
            <a:r>
              <a:rPr lang="en-US" sz="3200" b="1" baseline="30000" dirty="0" smtClean="0">
                <a:latin typeface="Arial"/>
                <a:cs typeface="Arial"/>
              </a:rPr>
              <a:t>+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1235" name="テキスト ボックス 78"/>
          <p:cNvSpPr txBox="1">
            <a:spLocks noChangeArrowheads="1"/>
          </p:cNvSpPr>
          <p:nvPr/>
        </p:nvSpPr>
        <p:spPr bwMode="auto">
          <a:xfrm>
            <a:off x="18640311" y="6530340"/>
            <a:ext cx="826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3200" b="1" dirty="0">
                <a:latin typeface="Arial" pitchFamily="34" charset="0"/>
                <a:cs typeface="Arial" pitchFamily="34" charset="0"/>
              </a:rPr>
              <a:t>Na</a:t>
            </a:r>
            <a:r>
              <a:rPr lang="en-US" altLang="ja-JP" sz="3200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ja-JP" altLang="en-US" sz="3200" b="1" baseline="30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36" name="Straight Arrow Connector 1235"/>
          <p:cNvCxnSpPr/>
          <p:nvPr/>
        </p:nvCxnSpPr>
        <p:spPr>
          <a:xfrm rot="5400000" flipH="1" flipV="1">
            <a:off x="23436996" y="6674812"/>
            <a:ext cx="0" cy="3735506"/>
          </a:xfrm>
          <a:prstGeom prst="straightConnector1">
            <a:avLst/>
          </a:prstGeom>
          <a:ln w="1016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7" name="Oval 1236"/>
          <p:cNvSpPr/>
          <p:nvPr/>
        </p:nvSpPr>
        <p:spPr>
          <a:xfrm>
            <a:off x="22021800" y="7975600"/>
            <a:ext cx="1803400" cy="1066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Q Pool</a:t>
            </a:r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38" name="Oval 1237"/>
          <p:cNvSpPr/>
          <p:nvPr/>
        </p:nvSpPr>
        <p:spPr>
          <a:xfrm>
            <a:off x="23571200" y="8839200"/>
            <a:ext cx="1701800" cy="711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LDH</a:t>
            </a:r>
            <a:endParaRPr lang="en-US" sz="3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41" name="TextBox 1240"/>
          <p:cNvSpPr txBox="1"/>
          <p:nvPr/>
        </p:nvSpPr>
        <p:spPr>
          <a:xfrm>
            <a:off x="22088475" y="10083800"/>
            <a:ext cx="2004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L-Lactate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1242" name="TextBox 1241"/>
          <p:cNvSpPr txBox="1"/>
          <p:nvPr/>
        </p:nvSpPr>
        <p:spPr>
          <a:xfrm>
            <a:off x="24247475" y="10083800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Pyruvate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1246" name="Curved Down Arrow 1245"/>
          <p:cNvSpPr/>
          <p:nvPr/>
        </p:nvSpPr>
        <p:spPr>
          <a:xfrm>
            <a:off x="26314636" y="9212777"/>
            <a:ext cx="1583233" cy="514350"/>
          </a:xfrm>
          <a:prstGeom prst="curvedDownArrow">
            <a:avLst>
              <a:gd name="adj1" fmla="val 7986"/>
              <a:gd name="adj2" fmla="val 2262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7" name="TextBox 1246"/>
          <p:cNvSpPr txBox="1"/>
          <p:nvPr/>
        </p:nvSpPr>
        <p:spPr>
          <a:xfrm>
            <a:off x="26104962" y="9803327"/>
            <a:ext cx="5262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O</a:t>
            </a:r>
            <a:r>
              <a:rPr lang="en-US" sz="3200" b="1" baseline="-25000" dirty="0" smtClean="0">
                <a:latin typeface="Arial"/>
                <a:cs typeface="Arial"/>
              </a:rPr>
              <a:t>2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1245" name="TextBox 1244"/>
          <p:cNvSpPr txBox="1"/>
          <p:nvPr/>
        </p:nvSpPr>
        <p:spPr>
          <a:xfrm>
            <a:off x="27612634" y="9803327"/>
            <a:ext cx="7639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H</a:t>
            </a:r>
            <a:r>
              <a:rPr lang="en-US" sz="3200" b="1" baseline="-25000" dirty="0" smtClean="0">
                <a:latin typeface="Arial"/>
                <a:cs typeface="Arial"/>
              </a:rPr>
              <a:t>2</a:t>
            </a:r>
            <a:r>
              <a:rPr lang="en-US" sz="3200" b="1" dirty="0" smtClean="0">
                <a:latin typeface="Arial"/>
                <a:cs typeface="Arial"/>
              </a:rPr>
              <a:t>O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1249" name="TextBox 1248"/>
          <p:cNvSpPr txBox="1"/>
          <p:nvPr/>
        </p:nvSpPr>
        <p:spPr>
          <a:xfrm>
            <a:off x="29249928" y="7961940"/>
            <a:ext cx="22589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Inner</a:t>
            </a: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membrane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0" name="Curved Down Arrow 1249"/>
          <p:cNvSpPr/>
          <p:nvPr/>
        </p:nvSpPr>
        <p:spPr>
          <a:xfrm>
            <a:off x="23171386" y="9593777"/>
            <a:ext cx="1583233" cy="514350"/>
          </a:xfrm>
          <a:prstGeom prst="curvedDownArrow">
            <a:avLst>
              <a:gd name="adj1" fmla="val 7986"/>
              <a:gd name="adj2" fmla="val 2262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  <a:tailEnd type="none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61" name="Straight Connector 1260"/>
          <p:cNvCxnSpPr/>
          <p:nvPr/>
        </p:nvCxnSpPr>
        <p:spPr>
          <a:xfrm>
            <a:off x="16945321" y="7199086"/>
            <a:ext cx="0" cy="2801257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Straight Connector 1261"/>
          <p:cNvCxnSpPr/>
          <p:nvPr/>
        </p:nvCxnSpPr>
        <p:spPr>
          <a:xfrm>
            <a:off x="19053770" y="7199086"/>
            <a:ext cx="0" cy="2801257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11241</TotalTime>
  <Words>1341</Words>
  <Application>Microsoft Office PowerPoint</Application>
  <PresentationFormat>Custom</PresentationFormat>
  <Paragraphs>92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Characterization of the Na+-transporting NADH:ubiquinone  oxidoreductase (NQR) in Vibrio cholerae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Yusuke</dc:creator>
  <cp:lastModifiedBy>Sara Fassio</cp:lastModifiedBy>
  <cp:revision>105</cp:revision>
  <dcterms:created xsi:type="dcterms:W3CDTF">2012-06-14T00:58:18Z</dcterms:created>
  <dcterms:modified xsi:type="dcterms:W3CDTF">2012-06-14T01:22:09Z</dcterms:modified>
</cp:coreProperties>
</file>