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2"/>
  </p:notesMasterIdLst>
  <p:sldIdLst>
    <p:sldId id="256" r:id="rId2"/>
    <p:sldId id="307" r:id="rId3"/>
    <p:sldId id="299" r:id="rId4"/>
    <p:sldId id="306" r:id="rId5"/>
    <p:sldId id="280" r:id="rId6"/>
    <p:sldId id="258" r:id="rId7"/>
    <p:sldId id="278" r:id="rId8"/>
    <p:sldId id="269" r:id="rId9"/>
    <p:sldId id="300" r:id="rId10"/>
    <p:sldId id="265" r:id="rId11"/>
    <p:sldId id="270" r:id="rId12"/>
    <p:sldId id="301" r:id="rId13"/>
    <p:sldId id="268" r:id="rId14"/>
    <p:sldId id="267" r:id="rId15"/>
    <p:sldId id="310" r:id="rId16"/>
    <p:sldId id="311" r:id="rId17"/>
    <p:sldId id="283" r:id="rId18"/>
    <p:sldId id="285" r:id="rId19"/>
    <p:sldId id="287" r:id="rId20"/>
    <p:sldId id="302" r:id="rId21"/>
    <p:sldId id="304" r:id="rId22"/>
    <p:sldId id="289" r:id="rId23"/>
    <p:sldId id="291" r:id="rId24"/>
    <p:sldId id="293" r:id="rId25"/>
    <p:sldId id="295" r:id="rId26"/>
    <p:sldId id="308" r:id="rId27"/>
    <p:sldId id="309" r:id="rId28"/>
    <p:sldId id="274" r:id="rId29"/>
    <p:sldId id="261"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1883" autoAdjust="0"/>
  </p:normalViewPr>
  <p:slideViewPr>
    <p:cSldViewPr>
      <p:cViewPr>
        <p:scale>
          <a:sx n="64" d="100"/>
          <a:sy n="64" d="100"/>
        </p:scale>
        <p:origin x="-1350" y="-6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E497F-96A8-4A48-B0FA-8DCE6193C8D8}" type="datetimeFigureOut">
              <a:rPr lang="en-US" smtClean="0"/>
              <a:pPr/>
              <a:t>5/28/2013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674B2-103F-4699-83E0-5A467F137433}" type="slidenum">
              <a:rPr lang="en-US" smtClean="0"/>
              <a:pPr/>
              <a:t>‹#›</a:t>
            </a:fld>
            <a:endParaRPr lang="en-US"/>
          </a:p>
        </p:txBody>
      </p:sp>
    </p:spTree>
    <p:extLst>
      <p:ext uri="{BB962C8B-B14F-4D97-AF65-F5344CB8AC3E}">
        <p14:creationId xmlns:p14="http://schemas.microsoft.com/office/powerpoint/2010/main" val="58070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lifesci.ucsb.edu/eemb/labs/kuris/pubs/lafferty2012howtopre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http://www.lifesci.ucsb.edu/eemb/labs/kuris/pubs/lafferty2012howtopres.pdf</a:t>
            </a:r>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Tree Frogs, 1</a:t>
            </a:r>
            <a:r>
              <a:rPr lang="en-US" baseline="0" dirty="0" smtClean="0"/>
              <a:t> Toad Species, 2 True Frogs</a:t>
            </a:r>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10</a:t>
            </a:fld>
            <a:endParaRPr lang="en-US"/>
          </a:p>
        </p:txBody>
      </p:sp>
    </p:spTree>
    <p:extLst>
      <p:ext uri="{BB962C8B-B14F-4D97-AF65-F5344CB8AC3E}">
        <p14:creationId xmlns:p14="http://schemas.microsoft.com/office/powerpoint/2010/main" val="83444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Exposure group refers to when they are exposed to pesticides,</a:t>
            </a:r>
            <a:r>
              <a:rPr lang="en-US" sz="1200" baseline="0" dirty="0" smtClean="0"/>
              <a:t> NOT </a:t>
            </a:r>
            <a:r>
              <a:rPr lang="en-US" sz="1200" baseline="0" dirty="0" err="1" smtClean="0"/>
              <a:t>Bd</a:t>
            </a:r>
            <a:endParaRPr lang="en-US" sz="1200" baseline="0" dirty="0" smtClean="0"/>
          </a:p>
          <a:p>
            <a:endParaRPr lang="en-US" dirty="0" smtClean="0"/>
          </a:p>
          <a:p>
            <a:r>
              <a:rPr lang="en-US" dirty="0" smtClean="0"/>
              <a:t>5sp X 5 pest X</a:t>
            </a:r>
            <a:r>
              <a:rPr lang="en-US" baseline="0" dirty="0" smtClean="0"/>
              <a:t> 2Bd x 2 exposures = 100treatments.</a:t>
            </a:r>
          </a:p>
          <a:p>
            <a:r>
              <a:rPr lang="en-US" baseline="0" dirty="0" smtClean="0"/>
              <a:t>25 reps/each = 2500 animals</a:t>
            </a:r>
          </a:p>
          <a:p>
            <a:r>
              <a:rPr lang="en-US" baseline="0" dirty="0" smtClean="0"/>
              <a:t>2015 = actual number</a:t>
            </a:r>
          </a:p>
          <a:p>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11</a:t>
            </a:fld>
            <a:endParaRPr lang="en-US"/>
          </a:p>
        </p:txBody>
      </p:sp>
    </p:spTree>
    <p:extLst>
      <p:ext uri="{BB962C8B-B14F-4D97-AF65-F5344CB8AC3E}">
        <p14:creationId xmlns:p14="http://schemas.microsoft.com/office/powerpoint/2010/main" val="114422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a:t>
            </a:r>
            <a:r>
              <a:rPr lang="en-US" baseline="0" dirty="0" smtClean="0"/>
              <a:t> weight and SVL</a:t>
            </a:r>
          </a:p>
          <a:p>
            <a:endParaRPr lang="en-US" baseline="0" dirty="0" smtClean="0"/>
          </a:p>
          <a:p>
            <a:r>
              <a:rPr lang="en-US" baseline="0" dirty="0" smtClean="0"/>
              <a:t>Source of animals = Pittsburgh</a:t>
            </a:r>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13</a:t>
            </a:fld>
            <a:endParaRPr lang="en-US"/>
          </a:p>
        </p:txBody>
      </p:sp>
    </p:spTree>
    <p:extLst>
      <p:ext uri="{BB962C8B-B14F-4D97-AF65-F5344CB8AC3E}">
        <p14:creationId xmlns:p14="http://schemas.microsoft.com/office/powerpoint/2010/main" val="157389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Plate</a:t>
            </a:r>
            <a:r>
              <a:rPr lang="en-US" baseline="0" dirty="0" smtClean="0"/>
              <a:t> with 15mL water and 10mL inoculate…</a:t>
            </a:r>
            <a:endParaRPr lang="en-US" dirty="0" smtClean="0"/>
          </a:p>
          <a:p>
            <a:r>
              <a:rPr lang="en-US" dirty="0" smtClean="0"/>
              <a:t>Each plate is marked with their pesticide treatment group, exposure group, and if they’ve been exposed to </a:t>
            </a:r>
            <a:r>
              <a:rPr lang="en-US" dirty="0" err="1" smtClean="0"/>
              <a:t>Bd</a:t>
            </a:r>
            <a:r>
              <a:rPr lang="en-US" dirty="0" smtClean="0"/>
              <a:t> (</a:t>
            </a:r>
            <a:r>
              <a:rPr lang="en-US" dirty="0" err="1" smtClean="0"/>
              <a:t>chytrid</a:t>
            </a:r>
            <a:r>
              <a:rPr lang="en-US" baseline="0" dirty="0" smtClean="0"/>
              <a:t> fungus) </a:t>
            </a:r>
            <a:r>
              <a:rPr lang="en-US" dirty="0" smtClean="0"/>
              <a:t>or</a:t>
            </a:r>
            <a:r>
              <a:rPr lang="en-US" baseline="0" dirty="0" smtClean="0"/>
              <a:t> not</a:t>
            </a:r>
          </a:p>
          <a:p>
            <a:endParaRPr lang="en-US" baseline="0" dirty="0" smtClean="0"/>
          </a:p>
          <a:p>
            <a:r>
              <a:rPr lang="en-US" baseline="0" dirty="0" smtClean="0"/>
              <a:t>Daily monitoring protocol, feeding, water changes, etc.</a:t>
            </a:r>
          </a:p>
          <a:p>
            <a:r>
              <a:rPr lang="en-US" baseline="0" dirty="0" smtClean="0"/>
              <a:t>Each animal is kept in the lab for 2 weeks</a:t>
            </a:r>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14</a:t>
            </a:fld>
            <a:endParaRPr lang="en-US"/>
          </a:p>
        </p:txBody>
      </p:sp>
    </p:spTree>
    <p:extLst>
      <p:ext uri="{BB962C8B-B14F-4D97-AF65-F5344CB8AC3E}">
        <p14:creationId xmlns:p14="http://schemas.microsoft.com/office/powerpoint/2010/main" val="242199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explain pesticide controls… </a:t>
            </a:r>
            <a:r>
              <a:rPr lang="en-US" dirty="0" err="1" smtClean="0"/>
              <a:t>Bd</a:t>
            </a:r>
            <a:r>
              <a:rPr lang="en-US" dirty="0" smtClean="0"/>
              <a:t> vs. No </a:t>
            </a:r>
            <a:r>
              <a:rPr lang="en-US" dirty="0" err="1" smtClean="0"/>
              <a:t>Bd</a:t>
            </a:r>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15</a:t>
            </a:fld>
            <a:endParaRPr lang="en-US"/>
          </a:p>
        </p:txBody>
      </p:sp>
    </p:spTree>
    <p:extLst>
      <p:ext uri="{BB962C8B-B14F-4D97-AF65-F5344CB8AC3E}">
        <p14:creationId xmlns:p14="http://schemas.microsoft.com/office/powerpoint/2010/main" val="257675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Pesticide groups added 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Stepwise pattern of mortality</a:t>
            </a:r>
            <a:endParaRPr lang="en-US" dirty="0" smtClean="0"/>
          </a:p>
          <a:p>
            <a:endParaRPr lang="en-US" dirty="0" smtClean="0"/>
          </a:p>
          <a:p>
            <a:r>
              <a:rPr lang="en-US" dirty="0" smtClean="0"/>
              <a:t>P-value= </a:t>
            </a:r>
            <a:r>
              <a:rPr lang="en-US" dirty="0" err="1" smtClean="0"/>
              <a:t>Bd</a:t>
            </a:r>
            <a:r>
              <a:rPr lang="en-US" dirty="0" smtClean="0"/>
              <a:t> exposed</a:t>
            </a:r>
            <a:r>
              <a:rPr lang="en-US" baseline="0" dirty="0" smtClean="0"/>
              <a:t> animals were shown to have a statistically significant difference in survival rate than animals not exposed to </a:t>
            </a:r>
            <a:r>
              <a:rPr lang="en-US" baseline="0" dirty="0" err="1" smtClean="0"/>
              <a:t>Bd</a:t>
            </a:r>
            <a:r>
              <a:rPr lang="en-US" baseline="0" dirty="0" smtClean="0"/>
              <a:t> (&lt;0.05) </a:t>
            </a:r>
            <a:endParaRPr lang="en-US" dirty="0" smtClean="0"/>
          </a:p>
          <a:p>
            <a:r>
              <a:rPr lang="en-US" dirty="0" smtClean="0"/>
              <a:t>HR</a:t>
            </a:r>
            <a:r>
              <a:rPr lang="en-US" baseline="0" dirty="0" smtClean="0"/>
              <a:t> (Hazard ratio)= Compares the slopes of the lines over time (</a:t>
            </a:r>
            <a:r>
              <a:rPr lang="en-US" baseline="0" dirty="0" err="1" smtClean="0"/>
              <a:t>Bd</a:t>
            </a:r>
            <a:r>
              <a:rPr lang="en-US" baseline="0" dirty="0" smtClean="0"/>
              <a:t> vs. No </a:t>
            </a:r>
            <a:r>
              <a:rPr lang="en-US" baseline="0" dirty="0" err="1" smtClean="0"/>
              <a:t>Bd</a:t>
            </a:r>
            <a:r>
              <a:rPr lang="en-US" baseline="0" dirty="0" smtClean="0"/>
              <a:t>) and finds a RATE of mortality, not just an overall mortality at the end. The animals exposed to </a:t>
            </a:r>
            <a:r>
              <a:rPr lang="en-US" baseline="0" dirty="0" err="1" smtClean="0"/>
              <a:t>Bd</a:t>
            </a:r>
            <a:r>
              <a:rPr lang="en-US" baseline="0" dirty="0" smtClean="0"/>
              <a:t> are 38.84 times more at risk than those that were not exposed.</a:t>
            </a:r>
          </a:p>
          <a:p>
            <a:endParaRPr lang="en-US" baseline="0" dirty="0" smtClean="0"/>
          </a:p>
        </p:txBody>
      </p:sp>
      <p:sp>
        <p:nvSpPr>
          <p:cNvPr id="4" name="Slide Number Placeholder 3"/>
          <p:cNvSpPr>
            <a:spLocks noGrp="1"/>
          </p:cNvSpPr>
          <p:nvPr>
            <p:ph type="sldNum" sz="quarter" idx="10"/>
          </p:nvPr>
        </p:nvSpPr>
        <p:spPr/>
        <p:txBody>
          <a:bodyPr/>
          <a:lstStyle/>
          <a:p>
            <a:fld id="{FD6674B2-103F-4699-83E0-5A467F137433}" type="slidenum">
              <a:rPr lang="en-US" smtClean="0"/>
              <a:pPr/>
              <a:t>16</a:t>
            </a:fld>
            <a:endParaRPr lang="en-US"/>
          </a:p>
        </p:txBody>
      </p:sp>
    </p:spTree>
    <p:extLst>
      <p:ext uri="{BB962C8B-B14F-4D97-AF65-F5344CB8AC3E}">
        <p14:creationId xmlns:p14="http://schemas.microsoft.com/office/powerpoint/2010/main" val="89855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25</a:t>
            </a:fld>
            <a:endParaRPr lang="en-US"/>
          </a:p>
        </p:txBody>
      </p:sp>
    </p:spTree>
    <p:extLst>
      <p:ext uri="{BB962C8B-B14F-4D97-AF65-F5344CB8AC3E}">
        <p14:creationId xmlns:p14="http://schemas.microsoft.com/office/powerpoint/2010/main" val="386342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Tree frogs= spring peepers and pacific</a:t>
            </a:r>
            <a:r>
              <a:rPr lang="en-US" baseline="0" dirty="0" smtClean="0">
                <a:effectLst/>
              </a:rPr>
              <a:t> tree frogs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Toads=Western Toads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True frogs= leopard frogs, cascades frogs</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We don't know why toads are more susceptible. It could have something to do with amount of keratin in the skin, or how they regulate water uptake. Keep in mind that </a:t>
            </a:r>
            <a:r>
              <a:rPr lang="en-US" dirty="0" err="1" smtClean="0">
                <a:effectLst/>
              </a:rPr>
              <a:t>Bd</a:t>
            </a:r>
            <a:r>
              <a:rPr lang="en-US" dirty="0" smtClean="0">
                <a:effectLst/>
              </a:rPr>
              <a:t> infection disrupts osmotic balance of amphibians, causing cardiac arrest (check out </a:t>
            </a:r>
            <a:r>
              <a:rPr lang="en-US" dirty="0" err="1" smtClean="0">
                <a:effectLst/>
              </a:rPr>
              <a:t>Voyles</a:t>
            </a:r>
            <a:r>
              <a:rPr lang="en-US" dirty="0" smtClean="0">
                <a:effectLst/>
              </a:rPr>
              <a:t> 2009 for more on that). Lots of people have looked at western toads and </a:t>
            </a:r>
            <a:r>
              <a:rPr lang="en-US" dirty="0" err="1" smtClean="0">
                <a:effectLst/>
              </a:rPr>
              <a:t>Bd</a:t>
            </a:r>
            <a:r>
              <a:rPr lang="en-US" dirty="0" smtClean="0">
                <a:effectLst/>
              </a:rPr>
              <a:t> (mostly fieldwork) and found them to be very susceptible. </a:t>
            </a:r>
          </a:p>
          <a:p>
            <a:endParaRPr lang="en-US" dirty="0" smtClean="0">
              <a:effectLst/>
            </a:endParaRPr>
          </a:p>
          <a:p>
            <a:r>
              <a:rPr lang="en-US" dirty="0" smtClean="0">
                <a:effectLst/>
              </a:rPr>
              <a:t>The multispecies project showed the some species within the genus </a:t>
            </a:r>
            <a:r>
              <a:rPr lang="en-US" dirty="0" err="1" smtClean="0">
                <a:effectLst/>
              </a:rPr>
              <a:t>Rana</a:t>
            </a:r>
            <a:r>
              <a:rPr lang="en-US" dirty="0" smtClean="0">
                <a:effectLst/>
              </a:rPr>
              <a:t> (true frogs) are less susceptible to </a:t>
            </a:r>
            <a:r>
              <a:rPr lang="en-US" dirty="0" err="1" smtClean="0">
                <a:effectLst/>
              </a:rPr>
              <a:t>Bd</a:t>
            </a:r>
            <a:r>
              <a:rPr lang="en-US" dirty="0" smtClean="0">
                <a:effectLst/>
              </a:rPr>
              <a:t> than species within other genera. But there were species of true frogs that showed higher susceptibility too, like </a:t>
            </a:r>
            <a:r>
              <a:rPr lang="en-US" dirty="0" err="1" smtClean="0">
                <a:effectLst/>
              </a:rPr>
              <a:t>Rana</a:t>
            </a:r>
            <a:r>
              <a:rPr lang="en-US" dirty="0" smtClean="0">
                <a:effectLst/>
              </a:rPr>
              <a:t> </a:t>
            </a:r>
            <a:r>
              <a:rPr lang="en-US" dirty="0" err="1" smtClean="0">
                <a:effectLst/>
              </a:rPr>
              <a:t>pipiens</a:t>
            </a:r>
            <a:r>
              <a:rPr lang="en-US" dirty="0" smtClean="0">
                <a:effectLst/>
              </a:rPr>
              <a:t> in that experiment. It's certainly possible that size has a lot to do with susceptibility, and the </a:t>
            </a:r>
            <a:r>
              <a:rPr lang="en-US" dirty="0" err="1" smtClean="0">
                <a:effectLst/>
              </a:rPr>
              <a:t>Rana</a:t>
            </a:r>
            <a:r>
              <a:rPr lang="en-US" dirty="0" smtClean="0">
                <a:effectLst/>
              </a:rPr>
              <a:t> are usually bigger. </a:t>
            </a:r>
          </a:p>
        </p:txBody>
      </p:sp>
      <p:sp>
        <p:nvSpPr>
          <p:cNvPr id="4" name="Slide Number Placeholder 3"/>
          <p:cNvSpPr>
            <a:spLocks noGrp="1"/>
          </p:cNvSpPr>
          <p:nvPr>
            <p:ph type="sldNum" sz="quarter" idx="10"/>
          </p:nvPr>
        </p:nvSpPr>
        <p:spPr/>
        <p:txBody>
          <a:bodyPr/>
          <a:lstStyle/>
          <a:p>
            <a:fld id="{FD6674B2-103F-4699-83E0-5A467F137433}" type="slidenum">
              <a:rPr lang="en-US" smtClean="0"/>
              <a:pPr/>
              <a:t>26</a:t>
            </a:fld>
            <a:endParaRPr lang="en-US"/>
          </a:p>
        </p:txBody>
      </p:sp>
    </p:spTree>
    <p:extLst>
      <p:ext uri="{BB962C8B-B14F-4D97-AF65-F5344CB8AC3E}">
        <p14:creationId xmlns:p14="http://schemas.microsoft.com/office/powerpoint/2010/main" val="306474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publication that studied </a:t>
            </a:r>
            <a:r>
              <a:rPr lang="en-US" dirty="0" err="1" smtClean="0">
                <a:effectLst/>
              </a:rPr>
              <a:t>Bd</a:t>
            </a:r>
            <a:r>
              <a:rPr lang="en-US" dirty="0" smtClean="0">
                <a:effectLst/>
              </a:rPr>
              <a:t> independent of a host stated that they found results that suggested</a:t>
            </a:r>
            <a:r>
              <a:rPr lang="en-US" baseline="0" dirty="0" smtClean="0">
                <a:effectLst/>
              </a:rPr>
              <a:t> that p</a:t>
            </a:r>
            <a:r>
              <a:rPr lang="en-US" dirty="0" smtClean="0">
                <a:effectLst/>
              </a:rPr>
              <a:t>esticides can</a:t>
            </a:r>
            <a:r>
              <a:rPr lang="en-US" baseline="0" dirty="0" smtClean="0">
                <a:effectLst/>
              </a:rPr>
              <a:t> </a:t>
            </a:r>
            <a:r>
              <a:rPr lang="en-US" dirty="0" smtClean="0">
                <a:effectLst/>
              </a:rPr>
              <a:t>inhibit </a:t>
            </a:r>
            <a:r>
              <a:rPr lang="en-US" dirty="0" err="1" smtClean="0">
                <a:effectLst/>
              </a:rPr>
              <a:t>Bd</a:t>
            </a:r>
            <a:r>
              <a:rPr lang="en-US" dirty="0" smtClean="0">
                <a:effectLst/>
              </a:rPr>
              <a:t> zoospore production. It’s possible that our </a:t>
            </a:r>
            <a:r>
              <a:rPr lang="en-US" dirty="0" err="1" smtClean="0">
                <a:effectLst/>
              </a:rPr>
              <a:t>metamorph</a:t>
            </a:r>
            <a:r>
              <a:rPr lang="en-US" dirty="0" smtClean="0">
                <a:effectLst/>
              </a:rPr>
              <a:t> exposed pacific tree frogs still had</a:t>
            </a:r>
            <a:r>
              <a:rPr lang="en-US" baseline="0" dirty="0" smtClean="0">
                <a:effectLst/>
              </a:rPr>
              <a:t> remnants of the pesticides on their skin and it could have gotten into the water in the petri dish and killed the Bd. </a:t>
            </a:r>
          </a:p>
          <a:p>
            <a:endParaRPr lang="en-US" baseline="0" dirty="0" smtClean="0">
              <a:effectLst/>
            </a:endParaRPr>
          </a:p>
          <a:p>
            <a:r>
              <a:rPr lang="en-US" baseline="0" dirty="0" smtClean="0">
                <a:effectLst/>
              </a:rPr>
              <a:t>BUT other </a:t>
            </a:r>
            <a:r>
              <a:rPr lang="en-US" baseline="0" dirty="0" err="1" smtClean="0">
                <a:effectLst/>
              </a:rPr>
              <a:t>metamorph</a:t>
            </a:r>
            <a:r>
              <a:rPr lang="en-US" baseline="0" dirty="0" smtClean="0">
                <a:effectLst/>
              </a:rPr>
              <a:t> exposed frogs did not show this result, so it is up for speculation.</a:t>
            </a:r>
          </a:p>
          <a:p>
            <a:endParaRPr lang="en-US" baseline="0" dirty="0" smtClean="0">
              <a:effectLst/>
            </a:endParaRPr>
          </a:p>
          <a:p>
            <a:r>
              <a:rPr lang="en-US" baseline="0" dirty="0" smtClean="0">
                <a:effectLst/>
              </a:rPr>
              <a:t>Snout vent length affect</a:t>
            </a:r>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27</a:t>
            </a:fld>
            <a:endParaRPr lang="en-US"/>
          </a:p>
        </p:txBody>
      </p:sp>
    </p:spTree>
    <p:extLst>
      <p:ext uri="{BB962C8B-B14F-4D97-AF65-F5344CB8AC3E}">
        <p14:creationId xmlns:p14="http://schemas.microsoft.com/office/powerpoint/2010/main" val="304527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 SVL</a:t>
            </a:r>
          </a:p>
          <a:p>
            <a:r>
              <a:rPr lang="en-US" dirty="0" err="1" smtClean="0"/>
              <a:t>qPCR</a:t>
            </a:r>
            <a:r>
              <a:rPr lang="en-US" dirty="0" smtClean="0"/>
              <a:t> (Quantitative PCR) to measure pathogen load</a:t>
            </a:r>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28</a:t>
            </a:fld>
            <a:endParaRPr lang="en-US"/>
          </a:p>
        </p:txBody>
      </p:sp>
    </p:spTree>
    <p:extLst>
      <p:ext uri="{BB962C8B-B14F-4D97-AF65-F5344CB8AC3E}">
        <p14:creationId xmlns:p14="http://schemas.microsoft.com/office/powerpoint/2010/main" val="260186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“Some people think we’re in the midst of the 6</a:t>
            </a:r>
            <a:r>
              <a:rPr lang="en-US" baseline="30000" dirty="0" smtClean="0">
                <a:effectLst/>
              </a:rPr>
              <a:t>th</a:t>
            </a:r>
            <a:r>
              <a:rPr lang="en-US" dirty="0" smtClean="0">
                <a:effectLst/>
              </a:rPr>
              <a:t> mass extinction…”</a:t>
            </a:r>
          </a:p>
          <a:p>
            <a:endParaRPr lang="en-US" dirty="0" smtClean="0">
              <a:effectLst/>
            </a:endParaRPr>
          </a:p>
          <a:p>
            <a:r>
              <a:rPr lang="en-US" dirty="0" smtClean="0">
                <a:effectLst/>
              </a:rPr>
              <a:t>Mass extinction is defined as over 75%</a:t>
            </a:r>
            <a:r>
              <a:rPr lang="en-US" baseline="0" dirty="0" smtClean="0">
                <a:effectLst/>
              </a:rPr>
              <a:t> of species going extinct.</a:t>
            </a:r>
            <a:endParaRPr lang="en-US" dirty="0" smtClean="0">
              <a:effectLst/>
            </a:endParaRPr>
          </a:p>
          <a:p>
            <a:r>
              <a:rPr lang="en-US" dirty="0" smtClean="0">
                <a:effectLst/>
              </a:rPr>
              <a:t>The last great extinction occurred 65 million years ago, when the dinosaurs were wiped out.</a:t>
            </a:r>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2</a:t>
            </a:fld>
            <a:endParaRPr lang="en-US"/>
          </a:p>
        </p:txBody>
      </p:sp>
    </p:spTree>
    <p:extLst>
      <p:ext uri="{BB962C8B-B14F-4D97-AF65-F5344CB8AC3E}">
        <p14:creationId xmlns:p14="http://schemas.microsoft.com/office/powerpoint/2010/main" val="3979955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Why should we care??</a:t>
            </a:r>
          </a:p>
          <a:p>
            <a:endParaRPr lang="en-US" sz="2600" dirty="0" smtClean="0"/>
          </a:p>
          <a:p>
            <a:r>
              <a:rPr lang="en-US" sz="2600" dirty="0" err="1" smtClean="0"/>
              <a:t>Chytridiomycosis</a:t>
            </a:r>
            <a:r>
              <a:rPr lang="en-US" sz="2600" dirty="0" smtClean="0"/>
              <a:t> is an EID</a:t>
            </a:r>
          </a:p>
          <a:p>
            <a:endParaRPr lang="en-US" sz="2600" dirty="0" smtClean="0"/>
          </a:p>
          <a:p>
            <a:r>
              <a:rPr lang="en-US" sz="2600" dirty="0" smtClean="0"/>
              <a:t>-The potential to offer new insights into the spread of infectious disease. </a:t>
            </a:r>
          </a:p>
          <a:p>
            <a:pPr lvl="1"/>
            <a:r>
              <a:rPr lang="en-US" sz="2000" dirty="0" smtClean="0"/>
              <a:t>-All organisms, including humans are exposed to pesticides and pathogens.  What we learn about amphibians can tell us generally about how simultaneous exposure to both pathogens and pesticides may affect organisms, including humans. </a:t>
            </a:r>
          </a:p>
          <a:p>
            <a:r>
              <a:rPr lang="en-US" sz="2200" dirty="0" smtClean="0"/>
              <a:t>-Amphibians are animals that are integral parts of ecosystems. Disappearing amphibians may affect whole ecosystems because they are food for a variety of animals and they consume plants and other animals, including many insect pests. </a:t>
            </a:r>
          </a:p>
          <a:p>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29</a:t>
            </a:fld>
            <a:endParaRPr lang="en-US"/>
          </a:p>
        </p:txBody>
      </p:sp>
    </p:spTree>
    <p:extLst>
      <p:ext uri="{BB962C8B-B14F-4D97-AF65-F5344CB8AC3E}">
        <p14:creationId xmlns:p14="http://schemas.microsoft.com/office/powerpoint/2010/main" val="894935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6674B2-103F-4699-83E0-5A467F137433}" type="slidenum">
              <a:rPr lang="en-US" smtClean="0"/>
              <a:pPr/>
              <a:t>30</a:t>
            </a:fld>
            <a:endParaRPr lang="en-US"/>
          </a:p>
        </p:txBody>
      </p:sp>
    </p:spTree>
    <p:extLst>
      <p:ext uri="{BB962C8B-B14F-4D97-AF65-F5344CB8AC3E}">
        <p14:creationId xmlns:p14="http://schemas.microsoft.com/office/powerpoint/2010/main" val="134282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Factors can act in isolation, but INTERACTIONS</a:t>
            </a:r>
            <a:r>
              <a:rPr lang="en-US" baseline="0" dirty="0" smtClean="0"/>
              <a:t> are what we’re examining with this project</a:t>
            </a:r>
            <a:endParaRPr lang="en-US" dirty="0" smtClean="0"/>
          </a:p>
          <a:p>
            <a:endParaRPr lang="en-US" dirty="0" smtClean="0"/>
          </a:p>
          <a:p>
            <a:r>
              <a:rPr lang="en-US" dirty="0" smtClean="0"/>
              <a:t>Several possible causes of amphibian population declines have been proposed: Habitat loss/fragmentation, large-scale</a:t>
            </a:r>
            <a:r>
              <a:rPr lang="en-US" baseline="0" dirty="0" smtClean="0"/>
              <a:t> atmospheric changes, contaminants, invasive species, overharvest, and parasites and pathogens. </a:t>
            </a:r>
          </a:p>
          <a:p>
            <a:r>
              <a:rPr lang="en-US" baseline="0" dirty="0" smtClean="0"/>
              <a:t>However, we are just beginning to understand how interactions with other species may modify these stressors.</a:t>
            </a:r>
          </a:p>
          <a:p>
            <a:endParaRPr lang="en-US" dirty="0"/>
          </a:p>
        </p:txBody>
      </p:sp>
      <p:sp>
        <p:nvSpPr>
          <p:cNvPr id="4" name="Slide Number Placeholder 3"/>
          <p:cNvSpPr>
            <a:spLocks noGrp="1"/>
          </p:cNvSpPr>
          <p:nvPr>
            <p:ph type="sldNum" sz="quarter" idx="10"/>
          </p:nvPr>
        </p:nvSpPr>
        <p:spPr/>
        <p:txBody>
          <a:bodyPr/>
          <a:lstStyle/>
          <a:p>
            <a:fld id="{77BE8D4C-DABA-4B1C-A909-354F24DF558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one-third (32%) of the world’s amphibian species are threatened, representing 1,856 species. Amphibians have existed on earth for over 300 million years, yet in just the last two decades there have been an alarming number of extinctions, nearly 168 species are believed to have gone extinct and at least 2,469 (43%) more have populations that are declining. </a:t>
            </a:r>
            <a:endParaRPr lang="en-US" dirty="0"/>
          </a:p>
        </p:txBody>
      </p:sp>
      <p:sp>
        <p:nvSpPr>
          <p:cNvPr id="4" name="Slide Number Placeholder 3"/>
          <p:cNvSpPr>
            <a:spLocks noGrp="1"/>
          </p:cNvSpPr>
          <p:nvPr>
            <p:ph type="sldNum" sz="quarter" idx="10"/>
          </p:nvPr>
        </p:nvSpPr>
        <p:spPr/>
        <p:txBody>
          <a:bodyPr/>
          <a:lstStyle/>
          <a:p>
            <a:fld id="{FD6674B2-103F-4699-83E0-5A467F137433}" type="slidenum">
              <a:rPr lang="en-US" smtClean="0"/>
              <a:pPr/>
              <a:t>4</a:t>
            </a:fld>
            <a:endParaRPr lang="en-US"/>
          </a:p>
        </p:txBody>
      </p:sp>
    </p:spTree>
    <p:extLst>
      <p:ext uri="{BB962C8B-B14F-4D97-AF65-F5344CB8AC3E}">
        <p14:creationId xmlns:p14="http://schemas.microsoft.com/office/powerpoint/2010/main" val="215978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5ABB910-1318-470D-AC8A-84518972CB40}" type="slidenum">
              <a:rPr lang="en-US" smtClean="0"/>
              <a:pPr/>
              <a:t>5</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A recent study has shown that relative to mammals and birds, amphibians are proportionally more threatened/endangered.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dirty="0" smtClean="0"/>
              <a:t>Amphibians offer an ideal system for studying the interaction of contaminants (e.g., pesticides) and pathogens.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2400" dirty="0" smtClean="0"/>
              <a:t>Live in and out of water and are therefore more susceptible to terrestrial and water-borne stressors.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2400" dirty="0" smtClean="0"/>
              <a:t>Have permeable skin and unshelled eggs which make them hypersensitive to the environment. </a:t>
            </a:r>
          </a:p>
        </p:txBody>
      </p:sp>
      <p:sp>
        <p:nvSpPr>
          <p:cNvPr id="4" name="Slide Number Placeholder 3"/>
          <p:cNvSpPr>
            <a:spLocks noGrp="1"/>
          </p:cNvSpPr>
          <p:nvPr>
            <p:ph type="sldNum" sz="quarter" idx="10"/>
          </p:nvPr>
        </p:nvSpPr>
        <p:spPr/>
        <p:txBody>
          <a:bodyPr/>
          <a:lstStyle/>
          <a:p>
            <a:fld id="{FD6674B2-103F-4699-83E0-5A467F137433}" type="slidenum">
              <a:rPr lang="en-US" smtClean="0"/>
              <a:pPr/>
              <a:t>6</a:t>
            </a:fld>
            <a:endParaRPr lang="en-US"/>
          </a:p>
        </p:txBody>
      </p:sp>
    </p:spTree>
    <p:extLst>
      <p:ext uri="{BB962C8B-B14F-4D97-AF65-F5344CB8AC3E}">
        <p14:creationId xmlns:p14="http://schemas.microsoft.com/office/powerpoint/2010/main" val="135885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b="1" dirty="0" smtClean="0"/>
              <a:t>pathogen</a:t>
            </a:r>
            <a:r>
              <a:rPr lang="en-US" sz="1200" dirty="0" smtClean="0"/>
              <a:t> we are STUDYING is </a:t>
            </a:r>
            <a:r>
              <a:rPr lang="en-US" sz="1200" dirty="0" err="1" smtClean="0"/>
              <a:t>batrachochytrium</a:t>
            </a:r>
            <a:r>
              <a:rPr lang="en-US" sz="1200" dirty="0" smtClean="0"/>
              <a:t> </a:t>
            </a:r>
            <a:r>
              <a:rPr lang="en-US" sz="1200" dirty="0" err="1" smtClean="0"/>
              <a:t>dendrobatidis</a:t>
            </a:r>
            <a:r>
              <a:rPr lang="en-US" sz="1200" baseline="0" dirty="0" smtClean="0"/>
              <a:t> (Otherwise known as </a:t>
            </a:r>
            <a:r>
              <a:rPr lang="en-US" sz="1200" baseline="0" dirty="0" err="1" smtClean="0"/>
              <a:t>Bd</a:t>
            </a:r>
            <a:r>
              <a:rPr lang="en-US" sz="1200" baseline="0" dirty="0" smtClean="0"/>
              <a: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sporangia of </a:t>
            </a:r>
            <a:r>
              <a:rPr lang="en-US" dirty="0" err="1" smtClean="0"/>
              <a:t>Bd</a:t>
            </a:r>
            <a:r>
              <a:rPr lang="en-US" dirty="0" smtClean="0"/>
              <a:t> release their zoospores</a:t>
            </a:r>
            <a:r>
              <a:rPr lang="en-US" baseline="0" dirty="0" smtClean="0"/>
              <a:t> once they come in contact with water.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zoospore reaches its host, it forms a cyst underneath the surface of the skin, and initiates the reproductive portion of its life cycle.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zoospores </a:t>
            </a:r>
            <a:r>
              <a:rPr lang="en-US" dirty="0" smtClean="0">
                <a:effectLst/>
              </a:rPr>
              <a:t>disrupt</a:t>
            </a:r>
            <a:r>
              <a:rPr lang="en-US" baseline="0" dirty="0" smtClean="0">
                <a:effectLst/>
              </a:rPr>
              <a:t> the</a:t>
            </a:r>
            <a:r>
              <a:rPr lang="en-US" dirty="0" smtClean="0">
                <a:effectLst/>
              </a:rPr>
              <a:t> osmotic balance of amphibians and cause cardiac arrest.</a:t>
            </a: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err="1" smtClean="0"/>
              <a:t>Batrachochytrium</a:t>
            </a:r>
            <a:r>
              <a:rPr lang="en-US" sz="1200" i="1" dirty="0" smtClean="0"/>
              <a:t> </a:t>
            </a:r>
            <a:r>
              <a:rPr lang="en-US" sz="1200" i="1" dirty="0" err="1" smtClean="0"/>
              <a:t>dendrobatidis</a:t>
            </a:r>
            <a:r>
              <a:rPr lang="en-US" sz="1200" dirty="0" smtClean="0"/>
              <a:t> (</a:t>
            </a:r>
            <a:r>
              <a:rPr lang="en-US" sz="1200" dirty="0" err="1" smtClean="0"/>
              <a:t>Bd</a:t>
            </a:r>
            <a:r>
              <a:rPr lang="en-US" sz="1200" dirty="0" smtClean="0"/>
              <a:t>) </a:t>
            </a:r>
            <a:r>
              <a:rPr lang="en-US" sz="1200" b="1" dirty="0" smtClean="0"/>
              <a:t>has received considerable attention as one of the causes of declining amphibian populations</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However, there are amphibian populations with the presence of these pathogens without amphibians showing symptoms of disease or experiencing population declines. Therefore, co-factors such as pesticides and pathogens may be involved.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smtClean="0"/>
          </a:p>
          <a:p>
            <a:r>
              <a:rPr lang="en-US" baseline="0" dirty="0" smtClean="0"/>
              <a:t>It is a fungal pathogen of amphibians</a:t>
            </a:r>
          </a:p>
          <a:p>
            <a:r>
              <a:rPr lang="en-US" baseline="0" dirty="0" smtClean="0"/>
              <a:t>Causes the disease </a:t>
            </a:r>
            <a:r>
              <a:rPr lang="en-US" baseline="0" dirty="0" err="1" smtClean="0"/>
              <a:t>chytridiomycosis</a:t>
            </a:r>
            <a:endParaRPr lang="en-US" baseline="0" dirty="0" smtClean="0"/>
          </a:p>
          <a:p>
            <a:r>
              <a:rPr lang="en-US" baseline="0" dirty="0" smtClean="0"/>
              <a:t>Infects the keratinized tissue of the adult frogs’ skin and the mouth part of tadpoles.</a:t>
            </a:r>
          </a:p>
          <a:p>
            <a:endParaRPr lang="en-US" baseline="0" dirty="0" smtClean="0"/>
          </a:p>
          <a:p>
            <a:r>
              <a:rPr lang="en-US" baseline="0" dirty="0" smtClean="0"/>
              <a:t>Most information on mortality comes from studies on post-metamorphic stages, but </a:t>
            </a:r>
            <a:r>
              <a:rPr lang="en-US" baseline="0" dirty="0" err="1" smtClean="0"/>
              <a:t>chytridiomycosis</a:t>
            </a:r>
            <a:r>
              <a:rPr lang="en-US" baseline="0" dirty="0" smtClean="0"/>
              <a:t> can have numerous </a:t>
            </a:r>
            <a:r>
              <a:rPr lang="en-US" baseline="0" dirty="0" err="1" smtClean="0"/>
              <a:t>sublethal</a:t>
            </a:r>
            <a:r>
              <a:rPr lang="en-US" baseline="0" dirty="0" smtClean="0"/>
              <a:t> effects on tadpoles, such as delayed metamorphosis and reduced growth rate, and tadpoles can also serve as important reservoirs of the pathogen.</a:t>
            </a:r>
            <a:endParaRPr lang="en-US" dirty="0"/>
          </a:p>
        </p:txBody>
      </p:sp>
      <p:sp>
        <p:nvSpPr>
          <p:cNvPr id="4" name="Slide Number Placeholder 3"/>
          <p:cNvSpPr>
            <a:spLocks noGrp="1"/>
          </p:cNvSpPr>
          <p:nvPr>
            <p:ph type="sldNum" sz="quarter" idx="10"/>
          </p:nvPr>
        </p:nvSpPr>
        <p:spPr/>
        <p:txBody>
          <a:bodyPr/>
          <a:lstStyle/>
          <a:p>
            <a:fld id="{77BE8D4C-DABA-4B1C-A909-354F24DF558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Pesticides and pathogens</a:t>
            </a:r>
            <a:r>
              <a:rPr lang="en-US" sz="1200" baseline="0" dirty="0" smtClean="0"/>
              <a:t> h</a:t>
            </a:r>
            <a:r>
              <a:rPr lang="en-US" sz="1200" dirty="0" smtClean="0"/>
              <a:t>ave been studied</a:t>
            </a:r>
            <a:r>
              <a:rPr lang="en-US" sz="1200" baseline="0" dirty="0" smtClean="0"/>
              <a:t> separately, but never together. We chose to study these stressors interactions together because environmental contaminants alter properties of skin, organ systems, and their the immune system- which may make them more susceptible to pathogens.</a:t>
            </a:r>
            <a:endParaRPr lang="en-US" sz="1200" dirty="0" smtClean="0"/>
          </a:p>
        </p:txBody>
      </p:sp>
      <p:sp>
        <p:nvSpPr>
          <p:cNvPr id="4" name="Slide Number Placeholder 3"/>
          <p:cNvSpPr>
            <a:spLocks noGrp="1"/>
          </p:cNvSpPr>
          <p:nvPr>
            <p:ph type="sldNum" sz="quarter" idx="10"/>
          </p:nvPr>
        </p:nvSpPr>
        <p:spPr/>
        <p:txBody>
          <a:bodyPr/>
          <a:lstStyle/>
          <a:p>
            <a:fld id="{FD6674B2-103F-4699-83E0-5A467F137433}" type="slidenum">
              <a:rPr lang="en-US" smtClean="0"/>
              <a:pPr/>
              <a:t>8</a:t>
            </a:fld>
            <a:endParaRPr lang="en-US"/>
          </a:p>
        </p:txBody>
      </p:sp>
    </p:spTree>
    <p:extLst>
      <p:ext uri="{BB962C8B-B14F-4D97-AF65-F5344CB8AC3E}">
        <p14:creationId xmlns:p14="http://schemas.microsoft.com/office/powerpoint/2010/main" val="482380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200" dirty="0" smtClean="0"/>
          </a:p>
        </p:txBody>
      </p:sp>
      <p:sp>
        <p:nvSpPr>
          <p:cNvPr id="4" name="Slide Number Placeholder 3"/>
          <p:cNvSpPr>
            <a:spLocks noGrp="1"/>
          </p:cNvSpPr>
          <p:nvPr>
            <p:ph type="sldNum" sz="quarter" idx="10"/>
          </p:nvPr>
        </p:nvSpPr>
        <p:spPr/>
        <p:txBody>
          <a:bodyPr/>
          <a:lstStyle/>
          <a:p>
            <a:fld id="{FD6674B2-103F-4699-83E0-5A467F137433}" type="slidenum">
              <a:rPr lang="en-US" smtClean="0"/>
              <a:pPr/>
              <a:t>9</a:t>
            </a:fld>
            <a:endParaRPr lang="en-US"/>
          </a:p>
        </p:txBody>
      </p:sp>
    </p:spTree>
    <p:extLst>
      <p:ext uri="{BB962C8B-B14F-4D97-AF65-F5344CB8AC3E}">
        <p14:creationId xmlns:p14="http://schemas.microsoft.com/office/powerpoint/2010/main" val="399135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2951C6C-A157-47DD-8964-2A005C5BB579}" type="datetimeFigureOut">
              <a:rPr lang="en-US" smtClean="0"/>
              <a:pPr/>
              <a:t>5/28/2013</a:t>
            </a:fld>
            <a:endParaRPr lang="en-US"/>
          </a:p>
        </p:txBody>
      </p:sp>
      <p:sp>
        <p:nvSpPr>
          <p:cNvPr id="8" name="Slide Number Placeholder 7"/>
          <p:cNvSpPr>
            <a:spLocks noGrp="1"/>
          </p:cNvSpPr>
          <p:nvPr>
            <p:ph type="sldNum" sz="quarter" idx="11"/>
          </p:nvPr>
        </p:nvSpPr>
        <p:spPr/>
        <p:txBody>
          <a:bodyPr/>
          <a:lstStyle/>
          <a:p>
            <a:fld id="{9DC5AB8A-EC51-496F-949A-96B47479A13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51C6C-A157-47DD-8964-2A005C5BB579}" type="datetimeFigureOut">
              <a:rPr lang="en-US" smtClean="0"/>
              <a:pPr/>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5AB8A-EC51-496F-949A-96B47479A1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51C6C-A157-47DD-8964-2A005C5BB579}" type="datetimeFigureOut">
              <a:rPr lang="en-US" smtClean="0"/>
              <a:pPr/>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5AB8A-EC51-496F-949A-96B47479A1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2951C6C-A157-47DD-8964-2A005C5BB579}" type="datetimeFigureOut">
              <a:rPr lang="en-US" smtClean="0"/>
              <a:pPr/>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5AB8A-EC51-496F-949A-96B47479A1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51C6C-A157-47DD-8964-2A005C5BB579}" type="datetimeFigureOut">
              <a:rPr lang="en-US" smtClean="0"/>
              <a:pPr/>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5AB8A-EC51-496F-949A-96B47479A136}"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2951C6C-A157-47DD-8964-2A005C5BB579}" type="datetimeFigureOut">
              <a:rPr lang="en-US" smtClean="0"/>
              <a:pPr/>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5AB8A-EC51-496F-949A-96B47479A136}"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2951C6C-A157-47DD-8964-2A005C5BB579}" type="datetimeFigureOut">
              <a:rPr lang="en-US" smtClean="0"/>
              <a:pPr/>
              <a:t>5/28/2013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5AB8A-EC51-496F-949A-96B47479A136}"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951C6C-A157-47DD-8964-2A005C5BB579}" type="datetimeFigureOut">
              <a:rPr lang="en-US" smtClean="0"/>
              <a:pPr/>
              <a:t>5/28/2013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5AB8A-EC51-496F-949A-96B47479A1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51C6C-A157-47DD-8964-2A005C5BB579}" type="datetimeFigureOut">
              <a:rPr lang="en-US" smtClean="0"/>
              <a:pPr/>
              <a:t>5/28/2013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5AB8A-EC51-496F-949A-96B47479A1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51C6C-A157-47DD-8964-2A005C5BB579}" type="datetimeFigureOut">
              <a:rPr lang="en-US" smtClean="0"/>
              <a:pPr/>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5AB8A-EC51-496F-949A-96B47479A1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51C6C-A157-47DD-8964-2A005C5BB579}" type="datetimeFigureOut">
              <a:rPr lang="en-US" smtClean="0"/>
              <a:pPr/>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5AB8A-EC51-496F-949A-96B47479A1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2951C6C-A157-47DD-8964-2A005C5BB579}" type="datetimeFigureOut">
              <a:rPr lang="en-US" smtClean="0"/>
              <a:pPr/>
              <a:t>5/28/2013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DC5AB8A-EC51-496F-949A-96B47479A136}"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6.emf"/><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6.emf"/><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6.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6.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6.emf"/><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44.emf"/><Relationship Id="rId7"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2.emf"/><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971800"/>
            <a:ext cx="7117180" cy="1470025"/>
          </a:xfrm>
        </p:spPr>
        <p:txBody>
          <a:bodyPr>
            <a:noAutofit/>
          </a:bodyPr>
          <a:lstStyle/>
          <a:p>
            <a:r>
              <a:rPr lang="en-US" sz="4800" dirty="0" smtClean="0"/>
              <a:t>The Ecology of Disease and Anthropogenic Stressors in Amphibians</a:t>
            </a:r>
            <a:endParaRPr lang="en-US" sz="4800" dirty="0"/>
          </a:p>
        </p:txBody>
      </p:sp>
      <p:sp>
        <p:nvSpPr>
          <p:cNvPr id="3" name="Subtitle 2"/>
          <p:cNvSpPr>
            <a:spLocks noGrp="1"/>
          </p:cNvSpPr>
          <p:nvPr>
            <p:ph type="subTitle" idx="1"/>
          </p:nvPr>
        </p:nvSpPr>
        <p:spPr>
          <a:xfrm>
            <a:off x="1009442" y="4472580"/>
            <a:ext cx="7143958" cy="1394820"/>
          </a:xfrm>
        </p:spPr>
        <p:txBody>
          <a:bodyPr>
            <a:normAutofit/>
          </a:bodyPr>
          <a:lstStyle/>
          <a:p>
            <a:r>
              <a:rPr lang="en-US" dirty="0" smtClean="0"/>
              <a:t>By Kellie French</a:t>
            </a:r>
          </a:p>
          <a:p>
            <a:r>
              <a:rPr lang="en-US" dirty="0" smtClean="0"/>
              <a:t>Mentor: Dr. Andrew </a:t>
            </a:r>
            <a:r>
              <a:rPr lang="en-US" dirty="0" err="1" smtClean="0"/>
              <a:t>Blaustein</a:t>
            </a:r>
            <a:endParaRPr lang="en-US" dirty="0" smtClean="0"/>
          </a:p>
          <a:p>
            <a:r>
              <a:rPr lang="en-US" dirty="0" smtClean="0"/>
              <a:t>Department: Zoology</a:t>
            </a:r>
            <a:endParaRPr lang="en-US" dirty="0"/>
          </a:p>
        </p:txBody>
      </p:sp>
    </p:spTree>
    <p:extLst>
      <p:ext uri="{BB962C8B-B14F-4D97-AF65-F5344CB8AC3E}">
        <p14:creationId xmlns:p14="http://schemas.microsoft.com/office/powerpoint/2010/main" val="234263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5105400" cy="924475"/>
          </a:xfrm>
        </p:spPr>
        <p:txBody>
          <a:bodyPr>
            <a:normAutofit fontScale="90000"/>
          </a:bodyPr>
          <a:lstStyle/>
          <a:p>
            <a:r>
              <a:rPr lang="en-US" dirty="0" smtClean="0"/>
              <a:t>Our Amphibians</a:t>
            </a:r>
            <a:endParaRPr lang="en-US" dirty="0"/>
          </a:p>
        </p:txBody>
      </p:sp>
      <p:sp>
        <p:nvSpPr>
          <p:cNvPr id="4" name="TextBox 3"/>
          <p:cNvSpPr txBox="1"/>
          <p:nvPr/>
        </p:nvSpPr>
        <p:spPr>
          <a:xfrm>
            <a:off x="1390404" y="3011269"/>
            <a:ext cx="1962396" cy="646331"/>
          </a:xfrm>
          <a:prstGeom prst="rect">
            <a:avLst/>
          </a:prstGeom>
          <a:noFill/>
        </p:spPr>
        <p:txBody>
          <a:bodyPr wrap="none" rtlCol="0">
            <a:spAutoFit/>
          </a:bodyPr>
          <a:lstStyle/>
          <a:p>
            <a:pPr algn="ctr"/>
            <a:r>
              <a:rPr lang="en-US" dirty="0" smtClean="0"/>
              <a:t>Spring peepers</a:t>
            </a:r>
          </a:p>
          <a:p>
            <a:pPr algn="ctr"/>
            <a:r>
              <a:rPr lang="en-US" i="1" dirty="0" err="1" smtClean="0"/>
              <a:t>Pseudacris</a:t>
            </a:r>
            <a:r>
              <a:rPr lang="en-US" i="1" dirty="0" smtClean="0"/>
              <a:t> crucifer</a:t>
            </a:r>
            <a:endParaRPr lang="en-US" i="1" dirty="0"/>
          </a:p>
        </p:txBody>
      </p:sp>
      <p:pic>
        <p:nvPicPr>
          <p:cNvPr id="2052" name="Picture 4" descr="http://www.generalexotics.com/images/pacifictreefro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045" y="228600"/>
            <a:ext cx="3598355" cy="26921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2895600"/>
            <a:ext cx="1974002" cy="646331"/>
          </a:xfrm>
          <a:prstGeom prst="rect">
            <a:avLst/>
          </a:prstGeom>
          <a:noFill/>
        </p:spPr>
        <p:txBody>
          <a:bodyPr wrap="none" rtlCol="0">
            <a:spAutoFit/>
          </a:bodyPr>
          <a:lstStyle/>
          <a:p>
            <a:pPr algn="ctr"/>
            <a:r>
              <a:rPr lang="en-US" dirty="0" smtClean="0"/>
              <a:t>Pacific Tree Frogs</a:t>
            </a:r>
          </a:p>
          <a:p>
            <a:pPr algn="ctr"/>
            <a:r>
              <a:rPr lang="en-US" i="1" dirty="0" err="1" smtClean="0"/>
              <a:t>Pseudacris</a:t>
            </a:r>
            <a:r>
              <a:rPr lang="en-US" i="1" dirty="0" smtClean="0"/>
              <a:t> </a:t>
            </a:r>
            <a:r>
              <a:rPr lang="en-US" i="1" dirty="0" err="1" smtClean="0"/>
              <a:t>regilla</a:t>
            </a:r>
            <a:endParaRPr lang="en-US" i="1" dirty="0" smtClean="0"/>
          </a:p>
        </p:txBody>
      </p:sp>
      <p:pic>
        <p:nvPicPr>
          <p:cNvPr id="2054" name="Picture 6" descr="http://t3.gstatic.com/images?q=tbn:ANd9GcTSeRDrD-NGO8Tg_RD0SRuAC5KQvIrZ7UhZRWf5ukWmSM3yo7v6xKyFT2Vtw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711" y="3694331"/>
            <a:ext cx="3002889" cy="22492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99385" y="5943600"/>
            <a:ext cx="1758815" cy="646331"/>
          </a:xfrm>
          <a:prstGeom prst="rect">
            <a:avLst/>
          </a:prstGeom>
          <a:noFill/>
        </p:spPr>
        <p:txBody>
          <a:bodyPr wrap="none" rtlCol="0">
            <a:spAutoFit/>
          </a:bodyPr>
          <a:lstStyle/>
          <a:p>
            <a:pPr algn="ctr"/>
            <a:r>
              <a:rPr lang="en-US" dirty="0" smtClean="0"/>
              <a:t>Cascades Frogs</a:t>
            </a:r>
          </a:p>
          <a:p>
            <a:pPr algn="ctr"/>
            <a:r>
              <a:rPr lang="en-US" i="1" dirty="0" err="1" smtClean="0"/>
              <a:t>Rana</a:t>
            </a:r>
            <a:r>
              <a:rPr lang="en-US" i="1" dirty="0" smtClean="0"/>
              <a:t> </a:t>
            </a:r>
            <a:r>
              <a:rPr lang="en-US" i="1" dirty="0" err="1" smtClean="0"/>
              <a:t>cascadae</a:t>
            </a:r>
            <a:endParaRPr lang="en-US" i="1" dirty="0"/>
          </a:p>
        </p:txBody>
      </p:sp>
      <p:pic>
        <p:nvPicPr>
          <p:cNvPr id="2056" name="Picture 8" descr="http://share3.esd105.wednet.edu/rsandelin/fieldguide/animalpages/amphians/Amphibain%20pics/Western%20T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716122"/>
            <a:ext cx="2621010" cy="23798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2150" y="6059269"/>
            <a:ext cx="1756250" cy="646331"/>
          </a:xfrm>
          <a:prstGeom prst="rect">
            <a:avLst/>
          </a:prstGeom>
          <a:noFill/>
        </p:spPr>
        <p:txBody>
          <a:bodyPr wrap="none" rtlCol="0">
            <a:spAutoFit/>
          </a:bodyPr>
          <a:lstStyle/>
          <a:p>
            <a:pPr algn="ctr"/>
            <a:r>
              <a:rPr lang="en-US" dirty="0" smtClean="0"/>
              <a:t>Western Toads</a:t>
            </a:r>
          </a:p>
          <a:p>
            <a:pPr algn="ctr"/>
            <a:r>
              <a:rPr lang="en-US" i="1" dirty="0" err="1" smtClean="0"/>
              <a:t>Anaxyrus</a:t>
            </a:r>
            <a:r>
              <a:rPr lang="en-US" i="1" dirty="0" smtClean="0"/>
              <a:t> </a:t>
            </a:r>
            <a:r>
              <a:rPr lang="en-US" i="1" dirty="0" err="1" smtClean="0"/>
              <a:t>boreas</a:t>
            </a:r>
            <a:endParaRPr lang="en-US" i="1"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0508" y="3829053"/>
            <a:ext cx="3076892" cy="219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28828" y="5983069"/>
            <a:ext cx="1628972" cy="646331"/>
          </a:xfrm>
          <a:prstGeom prst="rect">
            <a:avLst/>
          </a:prstGeom>
          <a:noFill/>
        </p:spPr>
        <p:txBody>
          <a:bodyPr wrap="none" rtlCol="0">
            <a:spAutoFit/>
          </a:bodyPr>
          <a:lstStyle/>
          <a:p>
            <a:pPr algn="ctr"/>
            <a:r>
              <a:rPr lang="en-US" dirty="0" smtClean="0"/>
              <a:t>Leopard frogs</a:t>
            </a:r>
          </a:p>
          <a:p>
            <a:pPr algn="ctr"/>
            <a:r>
              <a:rPr lang="en-US" i="1" dirty="0" err="1" smtClean="0"/>
              <a:t>Rana</a:t>
            </a:r>
            <a:r>
              <a:rPr lang="en-US" i="1" dirty="0" smtClean="0"/>
              <a:t> </a:t>
            </a:r>
            <a:r>
              <a:rPr lang="en-US" i="1" dirty="0" err="1" smtClean="0"/>
              <a:t>pipens</a:t>
            </a:r>
            <a:endParaRPr lang="en-US" i="1" dirty="0"/>
          </a:p>
        </p:txBody>
      </p:sp>
      <p:pic>
        <p:nvPicPr>
          <p:cNvPr id="1026" name="Picture 2" descr="http://www.ct.gov/dep/lib/dep/wildlife/images/nongame/amphibian_reptile_book/frogs/northernspringpeep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172" y="914400"/>
            <a:ext cx="3552628" cy="213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p:cNvPicPr>
            <a:picLocks noChangeAspect="1" noChangeArrowheads="1"/>
          </p:cNvPicPr>
          <p:nvPr/>
        </p:nvPicPr>
        <p:blipFill>
          <a:blip r:embed="rId3"/>
          <a:srcRect l="25111" t="55899" r="49255" b="14581"/>
          <a:stretch>
            <a:fillRect/>
          </a:stretch>
        </p:blipFill>
        <p:spPr bwMode="auto">
          <a:xfrm>
            <a:off x="7584113" y="2225433"/>
            <a:ext cx="1483687" cy="1355967"/>
          </a:xfrm>
          <a:prstGeom prst="rect">
            <a:avLst/>
          </a:prstGeom>
          <a:noFill/>
          <a:ln w="9525">
            <a:noFill/>
            <a:miter lim="800000"/>
            <a:headEnd/>
            <a:tailEnd/>
          </a:ln>
        </p:spPr>
      </p:pic>
      <p:sp>
        <p:nvSpPr>
          <p:cNvPr id="8" name="Rectangle 7"/>
          <p:cNvSpPr/>
          <p:nvPr/>
        </p:nvSpPr>
        <p:spPr>
          <a:xfrm>
            <a:off x="7311982" y="3676471"/>
            <a:ext cx="2060618" cy="1200329"/>
          </a:xfrm>
          <a:prstGeom prst="rect">
            <a:avLst/>
          </a:prstGeom>
        </p:spPr>
        <p:txBody>
          <a:bodyPr wrap="square">
            <a:spAutoFit/>
          </a:bodyPr>
          <a:lstStyle/>
          <a:p>
            <a:pPr>
              <a:lnSpc>
                <a:spcPct val="150000"/>
              </a:lnSpc>
            </a:pPr>
            <a:r>
              <a:rPr lang="en-US" u="sng" dirty="0" smtClean="0"/>
              <a:t>2 </a:t>
            </a:r>
            <a:r>
              <a:rPr lang="en-US" u="sng" dirty="0" err="1" smtClean="0"/>
              <a:t>Bd</a:t>
            </a:r>
            <a:r>
              <a:rPr lang="en-US" u="sng" dirty="0" smtClean="0"/>
              <a:t> Treatments</a:t>
            </a:r>
            <a:endParaRPr lang="en-US" u="sng" dirty="0"/>
          </a:p>
          <a:p>
            <a:pPr>
              <a:lnSpc>
                <a:spcPct val="150000"/>
              </a:lnSpc>
              <a:buFont typeface="Arial" pitchFamily="34" charset="0"/>
              <a:buChar char="•"/>
            </a:pPr>
            <a:r>
              <a:rPr lang="en-US" dirty="0"/>
              <a:t> </a:t>
            </a:r>
            <a:r>
              <a:rPr lang="en-US" dirty="0" smtClean="0"/>
              <a:t>Present</a:t>
            </a:r>
            <a:endParaRPr lang="en-US" dirty="0"/>
          </a:p>
          <a:p>
            <a:pPr>
              <a:buFont typeface="Arial" pitchFamily="34" charset="0"/>
              <a:buChar char="•"/>
            </a:pPr>
            <a:r>
              <a:rPr lang="en-US" dirty="0"/>
              <a:t> </a:t>
            </a:r>
            <a:r>
              <a:rPr lang="en-US" dirty="0" smtClean="0"/>
              <a:t>Absent</a:t>
            </a:r>
            <a:endParaRPr lang="en-US" dirty="0"/>
          </a:p>
        </p:txBody>
      </p:sp>
      <p:sp>
        <p:nvSpPr>
          <p:cNvPr id="10" name="Rectangle 9"/>
          <p:cNvSpPr/>
          <p:nvPr/>
        </p:nvSpPr>
        <p:spPr>
          <a:xfrm>
            <a:off x="381000" y="152400"/>
            <a:ext cx="8458200" cy="1569660"/>
          </a:xfrm>
          <a:prstGeom prst="rect">
            <a:avLst/>
          </a:prstGeom>
        </p:spPr>
        <p:txBody>
          <a:bodyPr wrap="square">
            <a:spAutoFit/>
          </a:bodyPr>
          <a:lstStyle/>
          <a:p>
            <a:pPr lvl="0" algn="ctr">
              <a:spcBef>
                <a:spcPct val="0"/>
              </a:spcBef>
              <a:defRPr/>
            </a:pPr>
            <a:r>
              <a:rPr lang="en-US" sz="4800" dirty="0">
                <a:solidFill>
                  <a:schemeClr val="tx2"/>
                </a:solidFill>
                <a:effectLst>
                  <a:outerShdw blurRad="38100" dist="38100" dir="2700000" algn="tl">
                    <a:srgbClr val="000000">
                      <a:alpha val="43137"/>
                    </a:srgbClr>
                  </a:outerShdw>
                </a:effectLst>
              </a:rPr>
              <a:t>Experimental design: </a:t>
            </a:r>
            <a:endParaRPr lang="en-US" sz="4800" dirty="0" smtClean="0">
              <a:solidFill>
                <a:schemeClr val="tx2"/>
              </a:solidFill>
              <a:effectLst>
                <a:outerShdw blurRad="38100" dist="38100" dir="2700000" algn="tl">
                  <a:srgbClr val="000000">
                    <a:alpha val="43137"/>
                  </a:srgbClr>
                </a:outerShdw>
              </a:effectLst>
            </a:endParaRPr>
          </a:p>
          <a:p>
            <a:pPr lvl="0" algn="ctr">
              <a:spcBef>
                <a:spcPct val="0"/>
              </a:spcBef>
              <a:defRPr/>
            </a:pPr>
            <a:r>
              <a:rPr lang="en-US" sz="4800" dirty="0" smtClean="0">
                <a:solidFill>
                  <a:schemeClr val="tx2"/>
                </a:solidFill>
                <a:effectLst>
                  <a:outerShdw blurRad="38100" dist="38100" dir="2700000" algn="tl">
                    <a:srgbClr val="000000">
                      <a:alpha val="43137"/>
                    </a:srgbClr>
                  </a:outerShdw>
                </a:effectLst>
              </a:rPr>
              <a:t>5 x 5 </a:t>
            </a:r>
            <a:r>
              <a:rPr lang="en-US" sz="4800" dirty="0">
                <a:solidFill>
                  <a:schemeClr val="tx2"/>
                </a:solidFill>
                <a:effectLst>
                  <a:outerShdw blurRad="38100" dist="38100" dir="2700000" algn="tl">
                    <a:srgbClr val="000000">
                      <a:alpha val="43137"/>
                    </a:srgbClr>
                  </a:outerShdw>
                </a:effectLst>
              </a:rPr>
              <a:t>x 2 x 2 factorial</a:t>
            </a:r>
          </a:p>
        </p:txBody>
      </p:sp>
      <p:sp>
        <p:nvSpPr>
          <p:cNvPr id="16" name="TextBox 15"/>
          <p:cNvSpPr txBox="1"/>
          <p:nvPr/>
        </p:nvSpPr>
        <p:spPr>
          <a:xfrm>
            <a:off x="7086600" y="2644914"/>
            <a:ext cx="450764" cy="707886"/>
          </a:xfrm>
          <a:prstGeom prst="rect">
            <a:avLst/>
          </a:prstGeom>
          <a:noFill/>
        </p:spPr>
        <p:txBody>
          <a:bodyPr wrap="none" rtlCol="0">
            <a:spAutoFit/>
          </a:bodyPr>
          <a:lstStyle/>
          <a:p>
            <a:r>
              <a:rPr lang="en-US" sz="4000" dirty="0" smtClean="0"/>
              <a:t>X</a:t>
            </a:r>
            <a:endParaRPr lang="en-US" sz="4000" dirty="0"/>
          </a:p>
        </p:txBody>
      </p:sp>
      <p:sp>
        <p:nvSpPr>
          <p:cNvPr id="18" name="TextBox 17"/>
          <p:cNvSpPr txBox="1"/>
          <p:nvPr/>
        </p:nvSpPr>
        <p:spPr>
          <a:xfrm>
            <a:off x="4654636" y="2644914"/>
            <a:ext cx="450764" cy="707886"/>
          </a:xfrm>
          <a:prstGeom prst="rect">
            <a:avLst/>
          </a:prstGeom>
          <a:noFill/>
        </p:spPr>
        <p:txBody>
          <a:bodyPr wrap="none" rtlCol="0">
            <a:spAutoFit/>
          </a:bodyPr>
          <a:lstStyle/>
          <a:p>
            <a:r>
              <a:rPr lang="en-US" sz="4000" dirty="0" smtClean="0"/>
              <a:t>X</a:t>
            </a:r>
            <a:endParaRPr lang="en-US" sz="4000" dirty="0"/>
          </a:p>
        </p:txBody>
      </p:sp>
      <p:sp>
        <p:nvSpPr>
          <p:cNvPr id="19" name="TextBox 18"/>
          <p:cNvSpPr txBox="1"/>
          <p:nvPr/>
        </p:nvSpPr>
        <p:spPr>
          <a:xfrm>
            <a:off x="1752600" y="2568714"/>
            <a:ext cx="450764" cy="707886"/>
          </a:xfrm>
          <a:prstGeom prst="rect">
            <a:avLst/>
          </a:prstGeom>
          <a:noFill/>
        </p:spPr>
        <p:txBody>
          <a:bodyPr wrap="none" rtlCol="0">
            <a:spAutoFit/>
          </a:bodyPr>
          <a:lstStyle/>
          <a:p>
            <a:r>
              <a:rPr lang="en-US" sz="4000" dirty="0" smtClean="0"/>
              <a:t>X</a:t>
            </a:r>
            <a:endParaRPr lang="en-US" sz="4000" dirty="0"/>
          </a:p>
        </p:txBody>
      </p:sp>
      <p:pic>
        <p:nvPicPr>
          <p:cNvPr id="2050" name="Picture 2" descr="http://www.scientificillustrator.com/art/amphibian/leopard-f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212688"/>
            <a:ext cx="1714708" cy="152111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88050" y="3690878"/>
            <a:ext cx="2094732" cy="2585323"/>
          </a:xfrm>
          <a:prstGeom prst="rect">
            <a:avLst/>
          </a:prstGeom>
        </p:spPr>
        <p:txBody>
          <a:bodyPr wrap="square">
            <a:spAutoFit/>
          </a:bodyPr>
          <a:lstStyle/>
          <a:p>
            <a:pPr>
              <a:lnSpc>
                <a:spcPct val="150000"/>
              </a:lnSpc>
            </a:pPr>
            <a:r>
              <a:rPr lang="en-US" u="sng" dirty="0" smtClean="0"/>
              <a:t>5 Species of Frogs</a:t>
            </a:r>
            <a:endParaRPr lang="en-US" u="sng" dirty="0"/>
          </a:p>
          <a:p>
            <a:pPr>
              <a:lnSpc>
                <a:spcPct val="150000"/>
              </a:lnSpc>
              <a:buFont typeface="Arial" pitchFamily="34" charset="0"/>
              <a:buChar char="•"/>
            </a:pPr>
            <a:r>
              <a:rPr lang="en-US" dirty="0"/>
              <a:t> Spring </a:t>
            </a:r>
            <a:r>
              <a:rPr lang="en-US" dirty="0" smtClean="0"/>
              <a:t>Peepers</a:t>
            </a:r>
          </a:p>
          <a:p>
            <a:pPr>
              <a:buFont typeface="Arial" pitchFamily="34" charset="0"/>
              <a:buChar char="•"/>
            </a:pPr>
            <a:r>
              <a:rPr lang="en-US" dirty="0" smtClean="0"/>
              <a:t> Pacific Tree Frogs</a:t>
            </a:r>
          </a:p>
          <a:p>
            <a:pPr>
              <a:buFont typeface="Arial" pitchFamily="34" charset="0"/>
              <a:buChar char="•"/>
            </a:pPr>
            <a:r>
              <a:rPr lang="en-US" dirty="0" smtClean="0"/>
              <a:t> Western Toads </a:t>
            </a:r>
          </a:p>
          <a:p>
            <a:pPr>
              <a:buFont typeface="Arial" pitchFamily="34" charset="0"/>
              <a:buChar char="•"/>
            </a:pPr>
            <a:r>
              <a:rPr lang="en-US" dirty="0" smtClean="0"/>
              <a:t> Leopard Frogs</a:t>
            </a:r>
          </a:p>
          <a:p>
            <a:pPr>
              <a:buFont typeface="Arial" pitchFamily="34" charset="0"/>
              <a:buChar char="•"/>
            </a:pPr>
            <a:r>
              <a:rPr lang="en-US" dirty="0" smtClean="0"/>
              <a:t> Cascades Frogs</a:t>
            </a:r>
          </a:p>
          <a:p>
            <a:pPr>
              <a:buFont typeface="Arial" pitchFamily="34" charset="0"/>
              <a:buChar char="•"/>
            </a:pPr>
            <a:endParaRPr lang="en-US" dirty="0" smtClean="0"/>
          </a:p>
          <a:p>
            <a:pPr>
              <a:buFont typeface="Arial" pitchFamily="34" charset="0"/>
              <a:buChar char="•"/>
            </a:pPr>
            <a:endParaRPr lang="en-US" dirty="0"/>
          </a:p>
        </p:txBody>
      </p:sp>
      <p:pic>
        <p:nvPicPr>
          <p:cNvPr id="2052" name="Picture 4" descr="http://t1.gstatic.com/images?q=tbn:ANd9GcS8Ma8Q8eeohG9D9tFM3xHm6ZoxrzFhMmgMBQ3Eo05rz5pY4t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2060309"/>
            <a:ext cx="2400300" cy="15972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0.gstatic.com/images?q=tbn:ANd9GcQ7-on5LYIYWJulPwUsgupMs490BosoPL6mYR8KVuKLwwB1rT3o&amp;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069239"/>
            <a:ext cx="1954049" cy="166456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435182" y="3614678"/>
            <a:ext cx="2444836" cy="2585323"/>
          </a:xfrm>
          <a:prstGeom prst="rect">
            <a:avLst/>
          </a:prstGeom>
        </p:spPr>
        <p:txBody>
          <a:bodyPr wrap="square">
            <a:spAutoFit/>
          </a:bodyPr>
          <a:lstStyle/>
          <a:p>
            <a:pPr>
              <a:lnSpc>
                <a:spcPct val="150000"/>
              </a:lnSpc>
            </a:pPr>
            <a:r>
              <a:rPr lang="en-US" u="sng" dirty="0" smtClean="0"/>
              <a:t>5 Pesticide Treatments</a:t>
            </a:r>
            <a:endParaRPr lang="en-US" u="sng" dirty="0"/>
          </a:p>
          <a:p>
            <a:pPr>
              <a:lnSpc>
                <a:spcPct val="150000"/>
              </a:lnSpc>
              <a:buFont typeface="Arial" pitchFamily="34" charset="0"/>
              <a:buChar char="•"/>
            </a:pPr>
            <a:r>
              <a:rPr lang="en-US" dirty="0"/>
              <a:t> </a:t>
            </a:r>
            <a:r>
              <a:rPr lang="en-US" dirty="0" smtClean="0"/>
              <a:t>High Herbicide</a:t>
            </a:r>
          </a:p>
          <a:p>
            <a:pPr>
              <a:buFont typeface="Arial" pitchFamily="34" charset="0"/>
              <a:buChar char="•"/>
            </a:pPr>
            <a:r>
              <a:rPr lang="en-US" dirty="0" smtClean="0"/>
              <a:t> Low Herbicide</a:t>
            </a:r>
          </a:p>
          <a:p>
            <a:pPr>
              <a:buFont typeface="Arial" pitchFamily="34" charset="0"/>
              <a:buChar char="•"/>
            </a:pPr>
            <a:r>
              <a:rPr lang="en-US" dirty="0" smtClean="0"/>
              <a:t> High Insecticide</a:t>
            </a:r>
          </a:p>
          <a:p>
            <a:pPr>
              <a:buFont typeface="Arial" pitchFamily="34" charset="0"/>
              <a:buChar char="•"/>
            </a:pPr>
            <a:r>
              <a:rPr lang="en-US" dirty="0" smtClean="0"/>
              <a:t> Low Insecticide</a:t>
            </a:r>
          </a:p>
          <a:p>
            <a:pPr>
              <a:buFont typeface="Arial" pitchFamily="34" charset="0"/>
              <a:buChar char="•"/>
            </a:pPr>
            <a:r>
              <a:rPr lang="en-US" dirty="0" smtClean="0"/>
              <a:t> Control</a:t>
            </a:r>
          </a:p>
          <a:p>
            <a:pPr>
              <a:buFont typeface="Arial" pitchFamily="34" charset="0"/>
              <a:buChar char="•"/>
            </a:pPr>
            <a:endParaRPr lang="en-US" dirty="0" smtClean="0"/>
          </a:p>
          <a:p>
            <a:pPr>
              <a:buFont typeface="Arial" pitchFamily="34" charset="0"/>
              <a:buChar char="•"/>
            </a:pPr>
            <a:endParaRPr lang="en-US" dirty="0"/>
          </a:p>
        </p:txBody>
      </p:sp>
      <p:sp>
        <p:nvSpPr>
          <p:cNvPr id="24" name="Rectangle 23"/>
          <p:cNvSpPr/>
          <p:nvPr/>
        </p:nvSpPr>
        <p:spPr>
          <a:xfrm>
            <a:off x="5121729" y="3683675"/>
            <a:ext cx="2094732" cy="1754326"/>
          </a:xfrm>
          <a:prstGeom prst="rect">
            <a:avLst/>
          </a:prstGeom>
        </p:spPr>
        <p:txBody>
          <a:bodyPr wrap="square">
            <a:spAutoFit/>
          </a:bodyPr>
          <a:lstStyle/>
          <a:p>
            <a:pPr>
              <a:lnSpc>
                <a:spcPct val="150000"/>
              </a:lnSpc>
            </a:pPr>
            <a:r>
              <a:rPr lang="en-US" u="sng" dirty="0" smtClean="0"/>
              <a:t>2 Exposure Stages</a:t>
            </a:r>
            <a:endParaRPr lang="en-US" u="sng" dirty="0"/>
          </a:p>
          <a:p>
            <a:pPr>
              <a:lnSpc>
                <a:spcPct val="150000"/>
              </a:lnSpc>
              <a:buFont typeface="Arial" pitchFamily="34" charset="0"/>
              <a:buChar char="•"/>
            </a:pPr>
            <a:r>
              <a:rPr lang="en-US" dirty="0"/>
              <a:t> </a:t>
            </a:r>
            <a:r>
              <a:rPr lang="en-US" dirty="0" smtClean="0"/>
              <a:t>Tadpole Exposed</a:t>
            </a:r>
          </a:p>
          <a:p>
            <a:pPr>
              <a:buFont typeface="Arial" pitchFamily="34" charset="0"/>
              <a:buChar char="•"/>
            </a:pPr>
            <a:r>
              <a:rPr lang="en-US" dirty="0" smtClean="0"/>
              <a:t> </a:t>
            </a:r>
            <a:r>
              <a:rPr lang="en-US" dirty="0" err="1" smtClean="0"/>
              <a:t>Metamorph</a:t>
            </a:r>
            <a:endParaRPr lang="en-US" dirty="0" smtClean="0"/>
          </a:p>
          <a:p>
            <a:r>
              <a:rPr lang="en-US" dirty="0" smtClean="0"/>
              <a:t>  Exposed</a:t>
            </a:r>
          </a:p>
          <a:p>
            <a:pPr>
              <a:buFont typeface="Arial" pitchFamily="34" charset="0"/>
              <a:buChar char="•"/>
            </a:pPr>
            <a:endParaRPr lang="en-US" dirty="0"/>
          </a:p>
        </p:txBody>
      </p:sp>
    </p:spTree>
    <p:extLst>
      <p:ext uri="{BB962C8B-B14F-4D97-AF65-F5344CB8AC3E}">
        <p14:creationId xmlns:p14="http://schemas.microsoft.com/office/powerpoint/2010/main" val="133116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3914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898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llie\AppData\Local\Microsoft\Windows\Temporary Internet Files\Content.IE5\KJ5SER1L\IMG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450" y="152400"/>
            <a:ext cx="485775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425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89355"/>
            <a:ext cx="7830312" cy="5859045"/>
          </a:xfrm>
          <a:prstGeom prst="rect">
            <a:avLst/>
          </a:prstGeom>
        </p:spPr>
      </p:pic>
    </p:spTree>
    <p:extLst>
      <p:ext uri="{BB962C8B-B14F-4D97-AF65-F5344CB8AC3E}">
        <p14:creationId xmlns:p14="http://schemas.microsoft.com/office/powerpoint/2010/main" val="862758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685800" y="685800"/>
            <a:ext cx="7706633" cy="5916746"/>
          </a:xfrm>
          <a:prstGeom prst="rect">
            <a:avLst/>
          </a:prstGeom>
          <a:noFill/>
          <a:ln w="9525">
            <a:noFill/>
            <a:miter lim="800000"/>
            <a:headEnd/>
            <a:tailEnd/>
          </a:ln>
          <a:effectLst/>
        </p:spPr>
      </p:pic>
      <p:sp>
        <p:nvSpPr>
          <p:cNvPr id="5" name="Rectangle 4"/>
          <p:cNvSpPr/>
          <p:nvPr/>
        </p:nvSpPr>
        <p:spPr>
          <a:xfrm>
            <a:off x="1447800" y="4953000"/>
            <a:ext cx="3200400" cy="646331"/>
          </a:xfrm>
          <a:prstGeom prst="rect">
            <a:avLst/>
          </a:prstGeom>
        </p:spPr>
        <p:txBody>
          <a:bodyPr wrap="square">
            <a:spAutoFit/>
          </a:bodyPr>
          <a:lstStyle/>
          <a:p>
            <a:r>
              <a:rPr lang="en-US" dirty="0" err="1" smtClean="0"/>
              <a:t>Bd</a:t>
            </a:r>
            <a:r>
              <a:rPr lang="en-US" dirty="0" smtClean="0"/>
              <a:t>		dashed</a:t>
            </a:r>
          </a:p>
          <a:p>
            <a:r>
              <a:rPr lang="en-US" dirty="0" smtClean="0"/>
              <a:t>No </a:t>
            </a:r>
            <a:r>
              <a:rPr lang="en-US" dirty="0" err="1" smtClean="0"/>
              <a:t>Bd</a:t>
            </a:r>
            <a:r>
              <a:rPr lang="en-US" dirty="0" smtClean="0"/>
              <a:t>		solid</a:t>
            </a:r>
          </a:p>
        </p:txBody>
      </p:sp>
      <p:sp>
        <p:nvSpPr>
          <p:cNvPr id="6" name="TextBox 5"/>
          <p:cNvSpPr txBox="1"/>
          <p:nvPr/>
        </p:nvSpPr>
        <p:spPr>
          <a:xfrm>
            <a:off x="1219200" y="849868"/>
            <a:ext cx="7059048" cy="369332"/>
          </a:xfrm>
          <a:prstGeom prst="rect">
            <a:avLst/>
          </a:prstGeom>
          <a:noFill/>
        </p:spPr>
        <p:txBody>
          <a:bodyPr wrap="none" rtlCol="0">
            <a:spAutoFit/>
          </a:bodyPr>
          <a:lstStyle/>
          <a:p>
            <a:r>
              <a:rPr lang="en-US" dirty="0" smtClean="0"/>
              <a:t>Spring Peepers, tadpole exposure (showing pesticide controls only)</a:t>
            </a:r>
            <a:endParaRPr lang="en-US" dirty="0"/>
          </a:p>
        </p:txBody>
      </p:sp>
      <p:pic>
        <p:nvPicPr>
          <p:cNvPr id="7" name="Picture 2" descr="http://www.ct.gov/dep/lib/dep/wildlife/images/nongame/amphibian_reptile_book/frogs/northernspringpee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090" y="2438400"/>
            <a:ext cx="3840110" cy="2311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00017" y="65782"/>
            <a:ext cx="2412840" cy="1077218"/>
          </a:xfrm>
          <a:prstGeom prst="rect">
            <a:avLst/>
          </a:prstGeom>
          <a:noFill/>
        </p:spPr>
        <p:txBody>
          <a:bodyPr wrap="none" rtlCol="0">
            <a:spAutoFit/>
          </a:bodyPr>
          <a:lstStyle/>
          <a:p>
            <a:pPr algn="ctr"/>
            <a:r>
              <a:rPr lang="en-US" sz="5400" dirty="0" smtClean="0">
                <a:solidFill>
                  <a:schemeClr val="tx2"/>
                </a:solidFill>
                <a:effectLst>
                  <a:outerShdw blurRad="38100" dist="38100" dir="2700000" algn="tl">
                    <a:srgbClr val="000000">
                      <a:alpha val="43137"/>
                    </a:srgbClr>
                  </a:outerShdw>
                </a:effectLst>
              </a:rPr>
              <a:t>Results</a:t>
            </a:r>
          </a:p>
          <a:p>
            <a:pPr algn="ctr"/>
            <a:endParaRPr lang="en-US" sz="1000" b="1" dirty="0" smtClean="0"/>
          </a:p>
        </p:txBody>
      </p:sp>
      <p:sp>
        <p:nvSpPr>
          <p:cNvPr id="9" name="TextBox 8"/>
          <p:cNvSpPr txBox="1"/>
          <p:nvPr/>
        </p:nvSpPr>
        <p:spPr>
          <a:xfrm rot="10800000">
            <a:off x="528934" y="2743199"/>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
        <p:nvSpPr>
          <p:cNvPr id="10" name="TextBox 9"/>
          <p:cNvSpPr txBox="1"/>
          <p:nvPr/>
        </p:nvSpPr>
        <p:spPr>
          <a:xfrm>
            <a:off x="4053053" y="6172200"/>
            <a:ext cx="1661947" cy="369332"/>
          </a:xfrm>
          <a:prstGeom prst="rect">
            <a:avLst/>
          </a:prstGeom>
          <a:solidFill>
            <a:schemeClr val="bg1"/>
          </a:solidFill>
        </p:spPr>
        <p:txBody>
          <a:bodyPr wrap="square" rtlCol="0">
            <a:spAutoFit/>
          </a:bodyPr>
          <a:lstStyle/>
          <a:p>
            <a:r>
              <a:rPr lang="en-US" dirty="0" smtClean="0"/>
              <a:t>Time (days)</a:t>
            </a:r>
            <a:endParaRPr lang="en-US" dirty="0"/>
          </a:p>
        </p:txBody>
      </p:sp>
    </p:spTree>
    <p:extLst>
      <p:ext uri="{BB962C8B-B14F-4D97-AF65-F5344CB8AC3E}">
        <p14:creationId xmlns:p14="http://schemas.microsoft.com/office/powerpoint/2010/main" val="333910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681333" y="533400"/>
            <a:ext cx="7472067" cy="6156414"/>
            <a:chOff x="515596" y="703183"/>
            <a:chExt cx="8018804" cy="6156414"/>
          </a:xfrm>
        </p:grpSpPr>
        <p:pic>
          <p:nvPicPr>
            <p:cNvPr id="3074" name="Picture 2"/>
            <p:cNvPicPr>
              <a:picLocks noChangeAspect="1" noChangeArrowheads="1"/>
            </p:cNvPicPr>
            <p:nvPr/>
          </p:nvPicPr>
          <p:blipFill>
            <a:blip r:embed="rId3"/>
            <a:srcRect/>
            <a:stretch>
              <a:fillRect/>
            </a:stretch>
          </p:blipFill>
          <p:spPr bwMode="auto">
            <a:xfrm>
              <a:off x="515596" y="703183"/>
              <a:ext cx="8018804" cy="6156414"/>
            </a:xfrm>
            <a:prstGeom prst="rect">
              <a:avLst/>
            </a:prstGeom>
            <a:noFill/>
            <a:ln w="9525">
              <a:noFill/>
              <a:miter lim="800000"/>
              <a:headEnd/>
              <a:tailEnd/>
            </a:ln>
            <a:effectLst/>
          </p:spPr>
        </p:pic>
        <p:grpSp>
          <p:nvGrpSpPr>
            <p:cNvPr id="24" name="Group 23"/>
            <p:cNvGrpSpPr/>
            <p:nvPr/>
          </p:nvGrpSpPr>
          <p:grpSpPr>
            <a:xfrm>
              <a:off x="1371600" y="4064675"/>
              <a:ext cx="2992245" cy="2031325"/>
              <a:chOff x="5257800" y="1806476"/>
              <a:chExt cx="2992245" cy="2031325"/>
            </a:xfrm>
          </p:grpSpPr>
          <p:sp>
            <p:nvSpPr>
              <p:cNvPr id="25" name="TextBox 24"/>
              <p:cNvSpPr txBox="1"/>
              <p:nvPr/>
            </p:nvSpPr>
            <p:spPr>
              <a:xfrm>
                <a:off x="5257800" y="1806476"/>
                <a:ext cx="2712603" cy="2031325"/>
              </a:xfrm>
              <a:prstGeom prst="rect">
                <a:avLst/>
              </a:prstGeom>
              <a:noFill/>
            </p:spPr>
            <p:txBody>
              <a:bodyPr wrap="none" rtlCol="0">
                <a:spAutoFit/>
              </a:bodyPr>
              <a:lstStyle/>
              <a:p>
                <a:r>
                  <a:rPr lang="en-US" dirty="0" smtClean="0"/>
                  <a:t>Control</a:t>
                </a:r>
              </a:p>
              <a:p>
                <a:r>
                  <a:rPr lang="en-US" dirty="0" smtClean="0"/>
                  <a:t>High herbicide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26" name="Picture 2"/>
              <p:cNvPicPr>
                <a:picLocks noChangeAspect="1" noChangeArrowheads="1"/>
              </p:cNvPicPr>
              <p:nvPr/>
            </p:nvPicPr>
            <p:blipFill>
              <a:blip r:embed="rId4"/>
              <a:srcRect/>
              <a:stretch>
                <a:fillRect/>
              </a:stretch>
            </p:blipFill>
            <p:spPr bwMode="auto">
              <a:xfrm>
                <a:off x="7335644" y="1958876"/>
                <a:ext cx="914399" cy="76200"/>
              </a:xfrm>
              <a:prstGeom prst="rect">
                <a:avLst/>
              </a:prstGeom>
              <a:noFill/>
              <a:ln w="9525">
                <a:noFill/>
                <a:miter lim="800000"/>
                <a:headEnd/>
                <a:tailEnd/>
              </a:ln>
              <a:effectLst/>
            </p:spPr>
          </p:pic>
          <p:pic>
            <p:nvPicPr>
              <p:cNvPr id="27" name="Picture 3"/>
              <p:cNvPicPr>
                <a:picLocks noChangeAspect="1" noChangeArrowheads="1"/>
              </p:cNvPicPr>
              <p:nvPr/>
            </p:nvPicPr>
            <p:blipFill>
              <a:blip r:embed="rId5"/>
              <a:srcRect/>
              <a:stretch>
                <a:fillRect/>
              </a:stretch>
            </p:blipFill>
            <p:spPr bwMode="auto">
              <a:xfrm flipV="1">
                <a:off x="7335645" y="2235968"/>
                <a:ext cx="914400" cy="76200"/>
              </a:xfrm>
              <a:prstGeom prst="rect">
                <a:avLst/>
              </a:prstGeom>
              <a:noFill/>
              <a:ln w="9525">
                <a:noFill/>
                <a:miter lim="800000"/>
                <a:headEnd/>
                <a:tailEnd/>
              </a:ln>
              <a:effectLst/>
            </p:spPr>
          </p:pic>
          <p:pic>
            <p:nvPicPr>
              <p:cNvPr id="28" name="Picture 5"/>
              <p:cNvPicPr>
                <a:picLocks noChangeAspect="1" noChangeArrowheads="1"/>
              </p:cNvPicPr>
              <p:nvPr/>
            </p:nvPicPr>
            <p:blipFill>
              <a:blip r:embed="rId6"/>
              <a:srcRect/>
              <a:stretch>
                <a:fillRect/>
              </a:stretch>
            </p:blipFill>
            <p:spPr bwMode="auto">
              <a:xfrm>
                <a:off x="7335644" y="2782456"/>
                <a:ext cx="914400" cy="76200"/>
              </a:xfrm>
              <a:prstGeom prst="rect">
                <a:avLst/>
              </a:prstGeom>
              <a:noFill/>
              <a:ln w="9525">
                <a:noFill/>
                <a:miter lim="800000"/>
                <a:headEnd/>
                <a:tailEnd/>
              </a:ln>
              <a:effectLst/>
            </p:spPr>
          </p:pic>
          <p:pic>
            <p:nvPicPr>
              <p:cNvPr id="29" name="Picture 2"/>
              <p:cNvPicPr>
                <a:picLocks noChangeAspect="1" noChangeArrowheads="1"/>
              </p:cNvPicPr>
              <p:nvPr/>
            </p:nvPicPr>
            <p:blipFill>
              <a:blip r:embed="rId7"/>
              <a:srcRect/>
              <a:stretch>
                <a:fillRect/>
              </a:stretch>
            </p:blipFill>
            <p:spPr bwMode="auto">
              <a:xfrm>
                <a:off x="7335644" y="2514600"/>
                <a:ext cx="914400" cy="76200"/>
              </a:xfrm>
              <a:prstGeom prst="rect">
                <a:avLst/>
              </a:prstGeom>
              <a:noFill/>
              <a:ln w="9525">
                <a:noFill/>
                <a:miter lim="800000"/>
                <a:headEnd/>
                <a:tailEnd/>
              </a:ln>
              <a:effectLst/>
            </p:spPr>
          </p:pic>
        </p:grpSp>
      </p:grpSp>
      <p:sp>
        <p:nvSpPr>
          <p:cNvPr id="2" name="Rectangle 1"/>
          <p:cNvSpPr/>
          <p:nvPr/>
        </p:nvSpPr>
        <p:spPr>
          <a:xfrm>
            <a:off x="4419601" y="4760893"/>
            <a:ext cx="3581399" cy="954107"/>
          </a:xfrm>
          <a:prstGeom prst="rect">
            <a:avLst/>
          </a:prstGeom>
        </p:spPr>
        <p:txBody>
          <a:bodyPr wrap="square">
            <a:spAutoFit/>
          </a:bodyPr>
          <a:lstStyle/>
          <a:p>
            <a:pPr>
              <a:buNone/>
            </a:pPr>
            <a:r>
              <a:rPr lang="en-US" sz="2800" dirty="0" err="1"/>
              <a:t>Bd</a:t>
            </a:r>
            <a:r>
              <a:rPr lang="en-US" sz="2800" dirty="0"/>
              <a:t> effect: </a:t>
            </a:r>
            <a:r>
              <a:rPr lang="en-US" sz="2800" dirty="0" smtClean="0"/>
              <a:t>p&lt; 0.01</a:t>
            </a:r>
          </a:p>
          <a:p>
            <a:pPr>
              <a:buNone/>
            </a:pPr>
            <a:r>
              <a:rPr lang="en-US" sz="2800" dirty="0"/>
              <a:t>	 </a:t>
            </a:r>
            <a:r>
              <a:rPr lang="en-US" sz="2800" dirty="0" smtClean="0"/>
              <a:t>      HR: 38.84</a:t>
            </a:r>
            <a:endParaRPr lang="en-US" sz="2800" dirty="0"/>
          </a:p>
        </p:txBody>
      </p:sp>
      <p:sp>
        <p:nvSpPr>
          <p:cNvPr id="7" name="TextBox 6"/>
          <p:cNvSpPr txBox="1"/>
          <p:nvPr/>
        </p:nvSpPr>
        <p:spPr>
          <a:xfrm>
            <a:off x="2819400" y="609600"/>
            <a:ext cx="3840109" cy="369332"/>
          </a:xfrm>
          <a:prstGeom prst="rect">
            <a:avLst/>
          </a:prstGeom>
          <a:solidFill>
            <a:schemeClr val="bg1"/>
          </a:solidFill>
        </p:spPr>
        <p:txBody>
          <a:bodyPr wrap="square" rtlCol="0">
            <a:spAutoFit/>
          </a:bodyPr>
          <a:lstStyle/>
          <a:p>
            <a:r>
              <a:rPr lang="en-US" dirty="0" smtClean="0"/>
              <a:t>Spring Peepers (tadpole exposure)</a:t>
            </a:r>
            <a:endParaRPr lang="en-US" dirty="0"/>
          </a:p>
        </p:txBody>
      </p:sp>
      <p:sp>
        <p:nvSpPr>
          <p:cNvPr id="17" name="TextBox 16"/>
          <p:cNvSpPr txBox="1"/>
          <p:nvPr/>
        </p:nvSpPr>
        <p:spPr>
          <a:xfrm>
            <a:off x="3748253" y="6151602"/>
            <a:ext cx="1661947" cy="369332"/>
          </a:xfrm>
          <a:prstGeom prst="rect">
            <a:avLst/>
          </a:prstGeom>
          <a:solidFill>
            <a:schemeClr val="bg1"/>
          </a:solidFill>
        </p:spPr>
        <p:txBody>
          <a:bodyPr wrap="square" rtlCol="0">
            <a:spAutoFit/>
          </a:bodyPr>
          <a:lstStyle/>
          <a:p>
            <a:r>
              <a:rPr lang="en-US" dirty="0" smtClean="0"/>
              <a:t>Time (days)</a:t>
            </a:r>
            <a:endParaRPr lang="en-US" dirty="0"/>
          </a:p>
        </p:txBody>
      </p:sp>
      <p:sp>
        <p:nvSpPr>
          <p:cNvPr id="19" name="TextBox 18"/>
          <p:cNvSpPr txBox="1"/>
          <p:nvPr/>
        </p:nvSpPr>
        <p:spPr>
          <a:xfrm rot="10800000">
            <a:off x="533400" y="2743199"/>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Tree>
    <p:extLst>
      <p:ext uri="{BB962C8B-B14F-4D97-AF65-F5344CB8AC3E}">
        <p14:creationId xmlns:p14="http://schemas.microsoft.com/office/powerpoint/2010/main" val="1208821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499276"/>
            <a:ext cx="7289800" cy="5596724"/>
          </a:xfrm>
          <a:prstGeom prst="rect">
            <a:avLst/>
          </a:prstGeom>
          <a:noFill/>
          <a:ln w="9525">
            <a:noFill/>
            <a:miter lim="800000"/>
            <a:headEnd/>
            <a:tailEnd/>
          </a:ln>
          <a:effectLst/>
        </p:spPr>
      </p:pic>
      <p:grpSp>
        <p:nvGrpSpPr>
          <p:cNvPr id="5" name="Group 4"/>
          <p:cNvGrpSpPr/>
          <p:nvPr/>
        </p:nvGrpSpPr>
        <p:grpSpPr>
          <a:xfrm>
            <a:off x="1524000" y="3254276"/>
            <a:ext cx="2819400" cy="2308324"/>
            <a:chOff x="1066800" y="1600200"/>
            <a:chExt cx="2819400" cy="2308324"/>
          </a:xfrm>
        </p:grpSpPr>
        <p:sp>
          <p:nvSpPr>
            <p:cNvPr id="6" name="TextBox 5"/>
            <p:cNvSpPr txBox="1"/>
            <p:nvPr/>
          </p:nvSpPr>
          <p:spPr>
            <a:xfrm>
              <a:off x="1066800" y="1600200"/>
              <a:ext cx="2712602" cy="2308324"/>
            </a:xfrm>
            <a:prstGeom prst="rect">
              <a:avLst/>
            </a:prstGeom>
            <a:noFill/>
          </p:spPr>
          <p:txBody>
            <a:bodyPr wrap="none" rtlCol="0">
              <a:spAutoFit/>
            </a:bodyPr>
            <a:lstStyle/>
            <a:p>
              <a:r>
                <a:rPr lang="en-US" dirty="0" smtClean="0"/>
                <a:t>Control</a:t>
              </a:r>
            </a:p>
            <a:p>
              <a:r>
                <a:rPr lang="en-US" dirty="0" smtClean="0"/>
                <a:t>High herbicide</a:t>
              </a:r>
            </a:p>
            <a:p>
              <a:r>
                <a:rPr lang="en-US" dirty="0" smtClean="0"/>
                <a:t>High insecticide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7" name="Picture 2"/>
            <p:cNvPicPr>
              <a:picLocks noChangeAspect="1" noChangeArrowheads="1"/>
            </p:cNvPicPr>
            <p:nvPr/>
          </p:nvPicPr>
          <p:blipFill>
            <a:blip r:embed="rId3"/>
            <a:srcRect/>
            <a:stretch>
              <a:fillRect/>
            </a:stretch>
          </p:blipFill>
          <p:spPr bwMode="auto">
            <a:xfrm>
              <a:off x="2971800" y="1752600"/>
              <a:ext cx="914400" cy="7620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flipV="1">
              <a:off x="2971800" y="2029692"/>
              <a:ext cx="914400" cy="76200"/>
            </a:xfrm>
            <a:prstGeom prst="rect">
              <a:avLst/>
            </a:prstGeom>
            <a:noFill/>
            <a:ln w="9525">
              <a:noFill/>
              <a:miter lim="800000"/>
              <a:headEnd/>
              <a:tailEnd/>
            </a:ln>
            <a:effectLst/>
          </p:spPr>
        </p:pic>
        <p:pic>
          <p:nvPicPr>
            <p:cNvPr id="9" name="Picture 4"/>
            <p:cNvPicPr>
              <a:picLocks noChangeAspect="1" noChangeArrowheads="1"/>
            </p:cNvPicPr>
            <p:nvPr/>
          </p:nvPicPr>
          <p:blipFill>
            <a:blip r:embed="rId5"/>
            <a:srcRect/>
            <a:stretch>
              <a:fillRect/>
            </a:stretch>
          </p:blipFill>
          <p:spPr bwMode="auto">
            <a:xfrm>
              <a:off x="2971800" y="2322944"/>
              <a:ext cx="914400" cy="76200"/>
            </a:xfrm>
            <a:prstGeom prst="rect">
              <a:avLst/>
            </a:prstGeom>
            <a:noFill/>
            <a:ln w="9525">
              <a:noFill/>
              <a:miter lim="800000"/>
              <a:headEnd/>
              <a:tailEnd/>
            </a:ln>
            <a:effectLst/>
          </p:spPr>
        </p:pic>
        <p:pic>
          <p:nvPicPr>
            <p:cNvPr id="10" name="Picture 5"/>
            <p:cNvPicPr>
              <a:picLocks noChangeAspect="1" noChangeArrowheads="1"/>
            </p:cNvPicPr>
            <p:nvPr/>
          </p:nvPicPr>
          <p:blipFill>
            <a:blip r:embed="rId6"/>
            <a:srcRect/>
            <a:stretch>
              <a:fillRect/>
            </a:stretch>
          </p:blipFill>
          <p:spPr bwMode="auto">
            <a:xfrm>
              <a:off x="2971800" y="2847108"/>
              <a:ext cx="914400" cy="76200"/>
            </a:xfrm>
            <a:prstGeom prst="rect">
              <a:avLst/>
            </a:prstGeom>
            <a:noFill/>
            <a:ln w="9525">
              <a:noFill/>
              <a:miter lim="800000"/>
              <a:headEnd/>
              <a:tailEnd/>
            </a:ln>
            <a:effectLst/>
          </p:spPr>
        </p:pic>
        <p:pic>
          <p:nvPicPr>
            <p:cNvPr id="11" name="Picture 2"/>
            <p:cNvPicPr>
              <a:picLocks noChangeAspect="1" noChangeArrowheads="1"/>
            </p:cNvPicPr>
            <p:nvPr/>
          </p:nvPicPr>
          <p:blipFill>
            <a:blip r:embed="rId7"/>
            <a:srcRect/>
            <a:stretch>
              <a:fillRect/>
            </a:stretch>
          </p:blipFill>
          <p:spPr bwMode="auto">
            <a:xfrm>
              <a:off x="2971800" y="2590800"/>
              <a:ext cx="914400" cy="76200"/>
            </a:xfrm>
            <a:prstGeom prst="rect">
              <a:avLst/>
            </a:prstGeom>
            <a:noFill/>
            <a:ln w="9525">
              <a:noFill/>
              <a:miter lim="800000"/>
              <a:headEnd/>
              <a:tailEnd/>
            </a:ln>
            <a:effectLst/>
          </p:spPr>
        </p:pic>
      </p:grpSp>
      <p:sp>
        <p:nvSpPr>
          <p:cNvPr id="12" name="TextBox 11"/>
          <p:cNvSpPr txBox="1"/>
          <p:nvPr/>
        </p:nvSpPr>
        <p:spPr>
          <a:xfrm>
            <a:off x="2895600" y="228600"/>
            <a:ext cx="4064254" cy="369332"/>
          </a:xfrm>
          <a:prstGeom prst="rect">
            <a:avLst/>
          </a:prstGeom>
          <a:noFill/>
        </p:spPr>
        <p:txBody>
          <a:bodyPr wrap="none" rtlCol="0">
            <a:spAutoFit/>
          </a:bodyPr>
          <a:lstStyle/>
          <a:p>
            <a:r>
              <a:rPr lang="en-US" i="1" dirty="0" err="1" smtClean="0"/>
              <a:t>Pseudacris</a:t>
            </a:r>
            <a:r>
              <a:rPr lang="en-US" i="1" dirty="0" smtClean="0"/>
              <a:t> crucifer</a:t>
            </a:r>
            <a:r>
              <a:rPr lang="en-US" dirty="0" smtClean="0"/>
              <a:t>, </a:t>
            </a:r>
            <a:r>
              <a:rPr lang="en-US" dirty="0" err="1" smtClean="0"/>
              <a:t>metamorph</a:t>
            </a:r>
            <a:r>
              <a:rPr lang="en-US" dirty="0" smtClean="0"/>
              <a:t> exposure</a:t>
            </a:r>
            <a:endParaRPr lang="en-US" dirty="0"/>
          </a:p>
        </p:txBody>
      </p:sp>
      <p:sp>
        <p:nvSpPr>
          <p:cNvPr id="13" name="Rectangle 12"/>
          <p:cNvSpPr/>
          <p:nvPr/>
        </p:nvSpPr>
        <p:spPr>
          <a:xfrm>
            <a:off x="4343401" y="4267200"/>
            <a:ext cx="3581399" cy="954107"/>
          </a:xfrm>
          <a:prstGeom prst="rect">
            <a:avLst/>
          </a:prstGeom>
        </p:spPr>
        <p:txBody>
          <a:bodyPr wrap="square">
            <a:spAutoFit/>
          </a:bodyPr>
          <a:lstStyle/>
          <a:p>
            <a:pPr>
              <a:buNone/>
            </a:pPr>
            <a:r>
              <a:rPr lang="en-US" sz="2800" dirty="0" err="1"/>
              <a:t>Bd</a:t>
            </a:r>
            <a:r>
              <a:rPr lang="en-US" sz="2800" dirty="0"/>
              <a:t> effect: </a:t>
            </a:r>
            <a:r>
              <a:rPr lang="en-US" sz="2800" dirty="0" smtClean="0"/>
              <a:t>p&lt; 0.01</a:t>
            </a:r>
          </a:p>
          <a:p>
            <a:pPr>
              <a:buNone/>
            </a:pPr>
            <a:r>
              <a:rPr lang="en-US" sz="2800" dirty="0"/>
              <a:t>	 </a:t>
            </a:r>
            <a:r>
              <a:rPr lang="en-US" sz="2800" dirty="0" smtClean="0"/>
              <a:t>      HR: 18.737</a:t>
            </a:r>
            <a:endParaRPr lang="en-US" sz="2800" dirty="0"/>
          </a:p>
        </p:txBody>
      </p:sp>
      <p:sp>
        <p:nvSpPr>
          <p:cNvPr id="14" name="TextBox 13"/>
          <p:cNvSpPr txBox="1"/>
          <p:nvPr/>
        </p:nvSpPr>
        <p:spPr>
          <a:xfrm>
            <a:off x="2666599" y="304800"/>
            <a:ext cx="4420001" cy="369332"/>
          </a:xfrm>
          <a:prstGeom prst="rect">
            <a:avLst/>
          </a:prstGeom>
          <a:solidFill>
            <a:schemeClr val="bg1"/>
          </a:solidFill>
        </p:spPr>
        <p:txBody>
          <a:bodyPr wrap="square" rtlCol="0">
            <a:spAutoFit/>
          </a:bodyPr>
          <a:lstStyle/>
          <a:p>
            <a:r>
              <a:rPr lang="en-US" dirty="0" smtClean="0"/>
              <a:t>Spring Peepers (</a:t>
            </a:r>
            <a:r>
              <a:rPr lang="en-US" dirty="0" err="1" smtClean="0"/>
              <a:t>metamorph</a:t>
            </a:r>
            <a:r>
              <a:rPr lang="en-US" dirty="0" smtClean="0"/>
              <a:t> exposure)</a:t>
            </a:r>
            <a:endParaRPr lang="en-US" dirty="0"/>
          </a:p>
        </p:txBody>
      </p:sp>
      <p:sp>
        <p:nvSpPr>
          <p:cNvPr id="15" name="TextBox 14"/>
          <p:cNvSpPr txBox="1"/>
          <p:nvPr/>
        </p:nvSpPr>
        <p:spPr>
          <a:xfrm>
            <a:off x="3976853" y="5638800"/>
            <a:ext cx="1661947" cy="369332"/>
          </a:xfrm>
          <a:prstGeom prst="rect">
            <a:avLst/>
          </a:prstGeom>
          <a:solidFill>
            <a:schemeClr val="bg1"/>
          </a:solidFill>
        </p:spPr>
        <p:txBody>
          <a:bodyPr wrap="square" rtlCol="0">
            <a:spAutoFit/>
          </a:bodyPr>
          <a:lstStyle/>
          <a:p>
            <a:r>
              <a:rPr lang="en-US" dirty="0" smtClean="0"/>
              <a:t>Time (days)</a:t>
            </a:r>
            <a:endParaRPr lang="en-US" dirty="0"/>
          </a:p>
        </p:txBody>
      </p:sp>
      <p:sp>
        <p:nvSpPr>
          <p:cNvPr id="17" name="TextBox 16"/>
          <p:cNvSpPr txBox="1"/>
          <p:nvPr/>
        </p:nvSpPr>
        <p:spPr>
          <a:xfrm rot="10800000">
            <a:off x="757535" y="2438400"/>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Tree>
    <p:extLst>
      <p:ext uri="{BB962C8B-B14F-4D97-AF65-F5344CB8AC3E}">
        <p14:creationId xmlns:p14="http://schemas.microsoft.com/office/powerpoint/2010/main" val="2776697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54149" y="838200"/>
            <a:ext cx="7046851" cy="5410200"/>
          </a:xfrm>
          <a:prstGeom prst="rect">
            <a:avLst/>
          </a:prstGeom>
          <a:noFill/>
          <a:ln w="9525">
            <a:noFill/>
            <a:miter lim="800000"/>
            <a:headEnd/>
            <a:tailEnd/>
          </a:ln>
          <a:effectLst/>
        </p:spPr>
      </p:pic>
      <p:sp>
        <p:nvSpPr>
          <p:cNvPr id="5" name="TextBox 4"/>
          <p:cNvSpPr txBox="1"/>
          <p:nvPr/>
        </p:nvSpPr>
        <p:spPr>
          <a:xfrm>
            <a:off x="2895600" y="457200"/>
            <a:ext cx="3556102" cy="369332"/>
          </a:xfrm>
          <a:prstGeom prst="rect">
            <a:avLst/>
          </a:prstGeom>
          <a:noFill/>
        </p:spPr>
        <p:txBody>
          <a:bodyPr wrap="none" rtlCol="0">
            <a:spAutoFit/>
          </a:bodyPr>
          <a:lstStyle/>
          <a:p>
            <a:r>
              <a:rPr lang="en-US" i="1" dirty="0" err="1" smtClean="0"/>
              <a:t>Pseudacris</a:t>
            </a:r>
            <a:r>
              <a:rPr lang="en-US" i="1" dirty="0" smtClean="0"/>
              <a:t> </a:t>
            </a:r>
            <a:r>
              <a:rPr lang="en-US" i="1" dirty="0" err="1" smtClean="0"/>
              <a:t>regilla</a:t>
            </a:r>
            <a:r>
              <a:rPr lang="en-US" dirty="0" smtClean="0"/>
              <a:t>, tadpole exposure</a:t>
            </a:r>
            <a:endParaRPr lang="en-US" dirty="0"/>
          </a:p>
        </p:txBody>
      </p:sp>
      <p:grpSp>
        <p:nvGrpSpPr>
          <p:cNvPr id="6" name="Group 5"/>
          <p:cNvGrpSpPr/>
          <p:nvPr/>
        </p:nvGrpSpPr>
        <p:grpSpPr>
          <a:xfrm>
            <a:off x="1524000" y="3683675"/>
            <a:ext cx="2819400" cy="2031325"/>
            <a:chOff x="5257800" y="1806476"/>
            <a:chExt cx="2819400" cy="2031325"/>
          </a:xfrm>
        </p:grpSpPr>
        <p:sp>
          <p:nvSpPr>
            <p:cNvPr id="7" name="TextBox 6"/>
            <p:cNvSpPr txBox="1"/>
            <p:nvPr/>
          </p:nvSpPr>
          <p:spPr>
            <a:xfrm>
              <a:off x="5257800" y="1806476"/>
              <a:ext cx="2712602" cy="2031325"/>
            </a:xfrm>
            <a:prstGeom prst="rect">
              <a:avLst/>
            </a:prstGeom>
            <a:noFill/>
          </p:spPr>
          <p:txBody>
            <a:bodyPr wrap="none" rtlCol="0">
              <a:spAutoFit/>
            </a:bodyPr>
            <a:lstStyle/>
            <a:p>
              <a:r>
                <a:rPr lang="en-US" dirty="0" smtClean="0"/>
                <a:t>Control</a:t>
              </a:r>
            </a:p>
            <a:p>
              <a:r>
                <a:rPr lang="en-US" dirty="0" smtClean="0"/>
                <a:t>High herbicide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8" name="Picture 2"/>
            <p:cNvPicPr>
              <a:picLocks noChangeAspect="1" noChangeArrowheads="1"/>
            </p:cNvPicPr>
            <p:nvPr/>
          </p:nvPicPr>
          <p:blipFill>
            <a:blip r:embed="rId3"/>
            <a:srcRect/>
            <a:stretch>
              <a:fillRect/>
            </a:stretch>
          </p:blipFill>
          <p:spPr bwMode="auto">
            <a:xfrm>
              <a:off x="7162800" y="1958876"/>
              <a:ext cx="9144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flipV="1">
              <a:off x="7162800" y="2235968"/>
              <a:ext cx="914400" cy="76200"/>
            </a:xfrm>
            <a:prstGeom prst="rect">
              <a:avLst/>
            </a:prstGeom>
            <a:noFill/>
            <a:ln w="9525">
              <a:noFill/>
              <a:miter lim="800000"/>
              <a:headEnd/>
              <a:tailEnd/>
            </a:ln>
            <a:effectLst/>
          </p:spPr>
        </p:pic>
        <p:pic>
          <p:nvPicPr>
            <p:cNvPr id="10" name="Picture 5"/>
            <p:cNvPicPr>
              <a:picLocks noChangeAspect="1" noChangeArrowheads="1"/>
            </p:cNvPicPr>
            <p:nvPr/>
          </p:nvPicPr>
          <p:blipFill>
            <a:blip r:embed="rId5"/>
            <a:srcRect/>
            <a:stretch>
              <a:fillRect/>
            </a:stretch>
          </p:blipFill>
          <p:spPr bwMode="auto">
            <a:xfrm>
              <a:off x="7162800" y="2782456"/>
              <a:ext cx="914400" cy="76200"/>
            </a:xfrm>
            <a:prstGeom prst="rect">
              <a:avLst/>
            </a:prstGeom>
            <a:noFill/>
            <a:ln w="9525">
              <a:noFill/>
              <a:miter lim="800000"/>
              <a:headEnd/>
              <a:tailEnd/>
            </a:ln>
            <a:effectLst/>
          </p:spPr>
        </p:pic>
        <p:pic>
          <p:nvPicPr>
            <p:cNvPr id="11" name="Picture 2"/>
            <p:cNvPicPr>
              <a:picLocks noChangeAspect="1" noChangeArrowheads="1"/>
            </p:cNvPicPr>
            <p:nvPr/>
          </p:nvPicPr>
          <p:blipFill>
            <a:blip r:embed="rId6"/>
            <a:srcRect/>
            <a:stretch>
              <a:fillRect/>
            </a:stretch>
          </p:blipFill>
          <p:spPr bwMode="auto">
            <a:xfrm>
              <a:off x="7162800" y="2514600"/>
              <a:ext cx="914400" cy="76200"/>
            </a:xfrm>
            <a:prstGeom prst="rect">
              <a:avLst/>
            </a:prstGeom>
            <a:noFill/>
            <a:ln w="9525">
              <a:noFill/>
              <a:miter lim="800000"/>
              <a:headEnd/>
              <a:tailEnd/>
            </a:ln>
            <a:effectLst/>
          </p:spPr>
        </p:pic>
      </p:grpSp>
      <p:sp>
        <p:nvSpPr>
          <p:cNvPr id="12" name="Rectangle 11"/>
          <p:cNvSpPr/>
          <p:nvPr/>
        </p:nvSpPr>
        <p:spPr>
          <a:xfrm>
            <a:off x="4800601" y="4303693"/>
            <a:ext cx="2895599" cy="954107"/>
          </a:xfrm>
          <a:prstGeom prst="rect">
            <a:avLst/>
          </a:prstGeom>
        </p:spPr>
        <p:txBody>
          <a:bodyPr wrap="square">
            <a:spAutoFit/>
          </a:bodyPr>
          <a:lstStyle/>
          <a:p>
            <a:pPr>
              <a:buNone/>
            </a:pPr>
            <a:r>
              <a:rPr lang="en-US" sz="2800" dirty="0" err="1"/>
              <a:t>Bd</a:t>
            </a:r>
            <a:r>
              <a:rPr lang="en-US" sz="2800" dirty="0"/>
              <a:t> effect: </a:t>
            </a:r>
            <a:r>
              <a:rPr lang="en-US" sz="2800" dirty="0" smtClean="0"/>
              <a:t>p&lt; 0.01</a:t>
            </a:r>
          </a:p>
          <a:p>
            <a:pPr>
              <a:buNone/>
            </a:pPr>
            <a:r>
              <a:rPr lang="en-US" sz="2800" dirty="0" smtClean="0"/>
              <a:t>HR: 38.105</a:t>
            </a:r>
            <a:endParaRPr lang="en-US" sz="2800" dirty="0"/>
          </a:p>
        </p:txBody>
      </p:sp>
      <p:sp>
        <p:nvSpPr>
          <p:cNvPr id="15" name="TextBox 14"/>
          <p:cNvSpPr txBox="1"/>
          <p:nvPr/>
        </p:nvSpPr>
        <p:spPr>
          <a:xfrm>
            <a:off x="2742799" y="545068"/>
            <a:ext cx="4267601" cy="369332"/>
          </a:xfrm>
          <a:prstGeom prst="rect">
            <a:avLst/>
          </a:prstGeom>
          <a:solidFill>
            <a:schemeClr val="bg1"/>
          </a:solidFill>
        </p:spPr>
        <p:txBody>
          <a:bodyPr wrap="square" rtlCol="0">
            <a:spAutoFit/>
          </a:bodyPr>
          <a:lstStyle/>
          <a:p>
            <a:r>
              <a:rPr lang="en-US" dirty="0" smtClean="0"/>
              <a:t>Pacific Tree Frogs (tadpole exposure)</a:t>
            </a:r>
            <a:endParaRPr lang="en-US" dirty="0"/>
          </a:p>
        </p:txBody>
      </p:sp>
      <p:sp>
        <p:nvSpPr>
          <p:cNvPr id="16" name="TextBox 15"/>
          <p:cNvSpPr txBox="1"/>
          <p:nvPr/>
        </p:nvSpPr>
        <p:spPr>
          <a:xfrm>
            <a:off x="3900653" y="5791200"/>
            <a:ext cx="1661947" cy="369332"/>
          </a:xfrm>
          <a:prstGeom prst="rect">
            <a:avLst/>
          </a:prstGeom>
          <a:solidFill>
            <a:schemeClr val="bg1"/>
          </a:solidFill>
        </p:spPr>
        <p:txBody>
          <a:bodyPr wrap="square" rtlCol="0">
            <a:spAutoFit/>
          </a:bodyPr>
          <a:lstStyle/>
          <a:p>
            <a:r>
              <a:rPr lang="en-US" dirty="0" smtClean="0"/>
              <a:t>Time (days)</a:t>
            </a:r>
            <a:endParaRPr lang="en-US" dirty="0"/>
          </a:p>
        </p:txBody>
      </p:sp>
      <p:sp>
        <p:nvSpPr>
          <p:cNvPr id="18" name="TextBox 17"/>
          <p:cNvSpPr txBox="1"/>
          <p:nvPr/>
        </p:nvSpPr>
        <p:spPr>
          <a:xfrm rot="10800000">
            <a:off x="757535" y="2590800"/>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Tree>
    <p:extLst>
      <p:ext uri="{BB962C8B-B14F-4D97-AF65-F5344CB8AC3E}">
        <p14:creationId xmlns:p14="http://schemas.microsoft.com/office/powerpoint/2010/main" val="1960585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33400" y="740165"/>
            <a:ext cx="7670800" cy="5889235"/>
          </a:xfrm>
          <a:prstGeom prst="rect">
            <a:avLst/>
          </a:prstGeom>
          <a:noFill/>
          <a:ln w="9525">
            <a:noFill/>
            <a:miter lim="800000"/>
            <a:headEnd/>
            <a:tailEnd/>
          </a:ln>
          <a:effectLst/>
        </p:spPr>
      </p:pic>
      <p:sp>
        <p:nvSpPr>
          <p:cNvPr id="5" name="TextBox 4"/>
          <p:cNvSpPr txBox="1"/>
          <p:nvPr/>
        </p:nvSpPr>
        <p:spPr>
          <a:xfrm>
            <a:off x="2286000" y="685800"/>
            <a:ext cx="3950825" cy="369332"/>
          </a:xfrm>
          <a:prstGeom prst="rect">
            <a:avLst/>
          </a:prstGeom>
          <a:noFill/>
        </p:spPr>
        <p:txBody>
          <a:bodyPr wrap="none" rtlCol="0">
            <a:spAutoFit/>
          </a:bodyPr>
          <a:lstStyle/>
          <a:p>
            <a:r>
              <a:rPr lang="en-US" i="1" dirty="0" err="1" smtClean="0"/>
              <a:t>Pseudacris</a:t>
            </a:r>
            <a:r>
              <a:rPr lang="en-US" i="1" dirty="0" smtClean="0"/>
              <a:t> </a:t>
            </a:r>
            <a:r>
              <a:rPr lang="en-US" i="1" dirty="0" err="1" smtClean="0"/>
              <a:t>regilla</a:t>
            </a:r>
            <a:r>
              <a:rPr lang="en-US" dirty="0" smtClean="0"/>
              <a:t>, </a:t>
            </a:r>
            <a:r>
              <a:rPr lang="en-US" dirty="0" err="1" smtClean="0"/>
              <a:t>metamorph</a:t>
            </a:r>
            <a:r>
              <a:rPr lang="en-US" dirty="0" smtClean="0"/>
              <a:t> exposure</a:t>
            </a:r>
            <a:endParaRPr lang="en-US" dirty="0"/>
          </a:p>
        </p:txBody>
      </p:sp>
      <p:grpSp>
        <p:nvGrpSpPr>
          <p:cNvPr id="6" name="Group 5"/>
          <p:cNvGrpSpPr/>
          <p:nvPr/>
        </p:nvGrpSpPr>
        <p:grpSpPr>
          <a:xfrm>
            <a:off x="1143000" y="3711476"/>
            <a:ext cx="2819400" cy="2308324"/>
            <a:chOff x="1066800" y="1600200"/>
            <a:chExt cx="2819400" cy="2308324"/>
          </a:xfrm>
        </p:grpSpPr>
        <p:sp>
          <p:nvSpPr>
            <p:cNvPr id="7" name="TextBox 6"/>
            <p:cNvSpPr txBox="1"/>
            <p:nvPr/>
          </p:nvSpPr>
          <p:spPr>
            <a:xfrm>
              <a:off x="1066800" y="1600200"/>
              <a:ext cx="2712602" cy="2308324"/>
            </a:xfrm>
            <a:prstGeom prst="rect">
              <a:avLst/>
            </a:prstGeom>
            <a:noFill/>
          </p:spPr>
          <p:txBody>
            <a:bodyPr wrap="none" rtlCol="0">
              <a:spAutoFit/>
            </a:bodyPr>
            <a:lstStyle/>
            <a:p>
              <a:r>
                <a:rPr lang="en-US" dirty="0" smtClean="0"/>
                <a:t>Control</a:t>
              </a:r>
            </a:p>
            <a:p>
              <a:r>
                <a:rPr lang="en-US" dirty="0" smtClean="0"/>
                <a:t>High herbicide</a:t>
              </a:r>
            </a:p>
            <a:p>
              <a:r>
                <a:rPr lang="en-US" dirty="0" smtClean="0"/>
                <a:t>High insecticide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8" name="Picture 2"/>
            <p:cNvPicPr>
              <a:picLocks noChangeAspect="1" noChangeArrowheads="1"/>
            </p:cNvPicPr>
            <p:nvPr/>
          </p:nvPicPr>
          <p:blipFill>
            <a:blip r:embed="rId3"/>
            <a:srcRect/>
            <a:stretch>
              <a:fillRect/>
            </a:stretch>
          </p:blipFill>
          <p:spPr bwMode="auto">
            <a:xfrm>
              <a:off x="2971800" y="1752600"/>
              <a:ext cx="9144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flipV="1">
              <a:off x="2971800" y="2029692"/>
              <a:ext cx="914400" cy="76200"/>
            </a:xfrm>
            <a:prstGeom prst="rect">
              <a:avLst/>
            </a:prstGeom>
            <a:noFill/>
            <a:ln w="9525">
              <a:noFill/>
              <a:miter lim="800000"/>
              <a:headEnd/>
              <a:tailEnd/>
            </a:ln>
            <a:effectLst/>
          </p:spPr>
        </p:pic>
        <p:pic>
          <p:nvPicPr>
            <p:cNvPr id="10" name="Picture 4"/>
            <p:cNvPicPr>
              <a:picLocks noChangeAspect="1" noChangeArrowheads="1"/>
            </p:cNvPicPr>
            <p:nvPr/>
          </p:nvPicPr>
          <p:blipFill>
            <a:blip r:embed="rId5"/>
            <a:srcRect/>
            <a:stretch>
              <a:fillRect/>
            </a:stretch>
          </p:blipFill>
          <p:spPr bwMode="auto">
            <a:xfrm>
              <a:off x="2971800" y="2322944"/>
              <a:ext cx="914400" cy="76200"/>
            </a:xfrm>
            <a:prstGeom prst="rect">
              <a:avLst/>
            </a:prstGeom>
            <a:noFill/>
            <a:ln w="9525">
              <a:noFill/>
              <a:miter lim="800000"/>
              <a:headEnd/>
              <a:tailEnd/>
            </a:ln>
            <a:effectLst/>
          </p:spPr>
        </p:pic>
        <p:pic>
          <p:nvPicPr>
            <p:cNvPr id="11" name="Picture 5"/>
            <p:cNvPicPr>
              <a:picLocks noChangeAspect="1" noChangeArrowheads="1"/>
            </p:cNvPicPr>
            <p:nvPr/>
          </p:nvPicPr>
          <p:blipFill>
            <a:blip r:embed="rId6"/>
            <a:srcRect/>
            <a:stretch>
              <a:fillRect/>
            </a:stretch>
          </p:blipFill>
          <p:spPr bwMode="auto">
            <a:xfrm>
              <a:off x="2971800" y="2847108"/>
              <a:ext cx="914400" cy="76200"/>
            </a:xfrm>
            <a:prstGeom prst="rect">
              <a:avLst/>
            </a:prstGeom>
            <a:noFill/>
            <a:ln w="9525">
              <a:noFill/>
              <a:miter lim="800000"/>
              <a:headEnd/>
              <a:tailEnd/>
            </a:ln>
            <a:effectLst/>
          </p:spPr>
        </p:pic>
        <p:pic>
          <p:nvPicPr>
            <p:cNvPr id="12" name="Picture 2"/>
            <p:cNvPicPr>
              <a:picLocks noChangeAspect="1" noChangeArrowheads="1"/>
            </p:cNvPicPr>
            <p:nvPr/>
          </p:nvPicPr>
          <p:blipFill>
            <a:blip r:embed="rId7"/>
            <a:srcRect/>
            <a:stretch>
              <a:fillRect/>
            </a:stretch>
          </p:blipFill>
          <p:spPr bwMode="auto">
            <a:xfrm>
              <a:off x="2971800" y="2590800"/>
              <a:ext cx="914400" cy="76200"/>
            </a:xfrm>
            <a:prstGeom prst="rect">
              <a:avLst/>
            </a:prstGeom>
            <a:noFill/>
            <a:ln w="9525">
              <a:noFill/>
              <a:miter lim="800000"/>
              <a:headEnd/>
              <a:tailEnd/>
            </a:ln>
            <a:effectLst/>
          </p:spPr>
        </p:pic>
      </p:grpSp>
      <p:sp>
        <p:nvSpPr>
          <p:cNvPr id="13" name="Rectangle 12"/>
          <p:cNvSpPr/>
          <p:nvPr/>
        </p:nvSpPr>
        <p:spPr>
          <a:xfrm>
            <a:off x="4419600" y="4608493"/>
            <a:ext cx="3581399" cy="954107"/>
          </a:xfrm>
          <a:prstGeom prst="rect">
            <a:avLst/>
          </a:prstGeom>
        </p:spPr>
        <p:txBody>
          <a:bodyPr wrap="square">
            <a:spAutoFit/>
          </a:bodyPr>
          <a:lstStyle/>
          <a:p>
            <a:pPr>
              <a:buNone/>
            </a:pPr>
            <a:r>
              <a:rPr lang="en-US" sz="2800" dirty="0" err="1"/>
              <a:t>Bd</a:t>
            </a:r>
            <a:r>
              <a:rPr lang="en-US" sz="2800" dirty="0"/>
              <a:t> effect: </a:t>
            </a:r>
            <a:r>
              <a:rPr lang="en-US" sz="2800" dirty="0" smtClean="0"/>
              <a:t>p&lt; 0.01</a:t>
            </a:r>
            <a:endParaRPr lang="en-US" sz="2800" dirty="0"/>
          </a:p>
          <a:p>
            <a:pPr>
              <a:buNone/>
            </a:pPr>
            <a:r>
              <a:rPr lang="en-US" sz="2800" dirty="0" smtClean="0"/>
              <a:t>HR</a:t>
            </a:r>
            <a:r>
              <a:rPr lang="en-US" sz="2800" dirty="0"/>
              <a:t>: 58.415</a:t>
            </a:r>
          </a:p>
        </p:txBody>
      </p:sp>
      <p:sp>
        <p:nvSpPr>
          <p:cNvPr id="14" name="TextBox 13"/>
          <p:cNvSpPr txBox="1"/>
          <p:nvPr/>
        </p:nvSpPr>
        <p:spPr>
          <a:xfrm>
            <a:off x="2361799" y="762000"/>
            <a:ext cx="4420001" cy="369332"/>
          </a:xfrm>
          <a:prstGeom prst="rect">
            <a:avLst/>
          </a:prstGeom>
          <a:solidFill>
            <a:schemeClr val="bg1"/>
          </a:solidFill>
        </p:spPr>
        <p:txBody>
          <a:bodyPr wrap="square" rtlCol="0">
            <a:spAutoFit/>
          </a:bodyPr>
          <a:lstStyle/>
          <a:p>
            <a:r>
              <a:rPr lang="en-US" dirty="0" smtClean="0"/>
              <a:t>Pacific Tree Frogs (</a:t>
            </a:r>
            <a:r>
              <a:rPr lang="en-US" dirty="0" err="1" smtClean="0"/>
              <a:t>metamorph</a:t>
            </a:r>
            <a:r>
              <a:rPr lang="en-US" dirty="0" smtClean="0"/>
              <a:t> exposure)</a:t>
            </a:r>
            <a:endParaRPr lang="en-US" dirty="0"/>
          </a:p>
        </p:txBody>
      </p:sp>
      <p:sp>
        <p:nvSpPr>
          <p:cNvPr id="16" name="TextBox 15"/>
          <p:cNvSpPr txBox="1"/>
          <p:nvPr/>
        </p:nvSpPr>
        <p:spPr>
          <a:xfrm rot="10800000">
            <a:off x="381000" y="2743199"/>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
        <p:nvSpPr>
          <p:cNvPr id="15" name="TextBox 14"/>
          <p:cNvSpPr txBox="1"/>
          <p:nvPr/>
        </p:nvSpPr>
        <p:spPr>
          <a:xfrm>
            <a:off x="3810000" y="6107668"/>
            <a:ext cx="1661947" cy="369332"/>
          </a:xfrm>
          <a:prstGeom prst="rect">
            <a:avLst/>
          </a:prstGeom>
          <a:solidFill>
            <a:schemeClr val="bg1"/>
          </a:solidFill>
        </p:spPr>
        <p:txBody>
          <a:bodyPr wrap="square" rtlCol="0">
            <a:spAutoFit/>
          </a:bodyPr>
          <a:lstStyle/>
          <a:p>
            <a:r>
              <a:rPr lang="en-US" dirty="0" smtClean="0"/>
              <a:t>Time (days)</a:t>
            </a:r>
            <a:endParaRPr lang="en-US" dirty="0"/>
          </a:p>
        </p:txBody>
      </p:sp>
    </p:spTree>
    <p:extLst>
      <p:ext uri="{BB962C8B-B14F-4D97-AF65-F5344CB8AC3E}">
        <p14:creationId xmlns:p14="http://schemas.microsoft.com/office/powerpoint/2010/main" val="3908929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Sixth Mass Extinction?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51" y="1524000"/>
            <a:ext cx="7527049" cy="485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25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457200"/>
            <a:ext cx="3472746" cy="369332"/>
          </a:xfrm>
          <a:prstGeom prst="rect">
            <a:avLst/>
          </a:prstGeom>
          <a:noFill/>
        </p:spPr>
        <p:txBody>
          <a:bodyPr wrap="none" rtlCol="0">
            <a:spAutoFit/>
          </a:bodyPr>
          <a:lstStyle/>
          <a:p>
            <a:r>
              <a:rPr lang="en-US" i="1" dirty="0" err="1" smtClean="0"/>
              <a:t>Anaxyrus</a:t>
            </a:r>
            <a:r>
              <a:rPr lang="en-US" i="1" dirty="0" smtClean="0"/>
              <a:t> </a:t>
            </a:r>
            <a:r>
              <a:rPr lang="en-US" i="1" dirty="0" err="1" smtClean="0"/>
              <a:t>boreas</a:t>
            </a:r>
            <a:r>
              <a:rPr lang="en-US" dirty="0" smtClean="0"/>
              <a:t>, tadpole exposure</a:t>
            </a:r>
            <a:endParaRPr lang="en-US" dirty="0"/>
          </a:p>
        </p:txBody>
      </p:sp>
      <p:pic>
        <p:nvPicPr>
          <p:cNvPr id="1026" name="Picture 2"/>
          <p:cNvPicPr>
            <a:picLocks noChangeAspect="1" noChangeArrowheads="1"/>
          </p:cNvPicPr>
          <p:nvPr/>
        </p:nvPicPr>
        <p:blipFill>
          <a:blip r:embed="rId2"/>
          <a:srcRect/>
          <a:stretch>
            <a:fillRect/>
          </a:stretch>
        </p:blipFill>
        <p:spPr bwMode="auto">
          <a:xfrm>
            <a:off x="457200" y="457200"/>
            <a:ext cx="8039365" cy="6172200"/>
          </a:xfrm>
          <a:prstGeom prst="rect">
            <a:avLst/>
          </a:prstGeom>
          <a:noFill/>
          <a:ln w="9525">
            <a:noFill/>
            <a:miter lim="800000"/>
            <a:headEnd/>
            <a:tailEnd/>
          </a:ln>
          <a:effectLst/>
        </p:spPr>
      </p:pic>
      <p:grpSp>
        <p:nvGrpSpPr>
          <p:cNvPr id="5" name="Group 4"/>
          <p:cNvGrpSpPr/>
          <p:nvPr/>
        </p:nvGrpSpPr>
        <p:grpSpPr>
          <a:xfrm>
            <a:off x="1143000" y="3988475"/>
            <a:ext cx="2819400" cy="2031325"/>
            <a:chOff x="5257800" y="1806476"/>
            <a:chExt cx="2819400" cy="2031325"/>
          </a:xfrm>
        </p:grpSpPr>
        <p:sp>
          <p:nvSpPr>
            <p:cNvPr id="6" name="TextBox 5"/>
            <p:cNvSpPr txBox="1"/>
            <p:nvPr/>
          </p:nvSpPr>
          <p:spPr>
            <a:xfrm>
              <a:off x="5257800" y="1806476"/>
              <a:ext cx="2712602" cy="2031325"/>
            </a:xfrm>
            <a:prstGeom prst="rect">
              <a:avLst/>
            </a:prstGeom>
            <a:noFill/>
          </p:spPr>
          <p:txBody>
            <a:bodyPr wrap="none" rtlCol="0">
              <a:spAutoFit/>
            </a:bodyPr>
            <a:lstStyle/>
            <a:p>
              <a:r>
                <a:rPr lang="en-US" dirty="0" smtClean="0"/>
                <a:t>Control</a:t>
              </a:r>
            </a:p>
            <a:p>
              <a:r>
                <a:rPr lang="en-US" dirty="0" smtClean="0"/>
                <a:t>High herbicide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7" name="Picture 2"/>
            <p:cNvPicPr>
              <a:picLocks noChangeAspect="1" noChangeArrowheads="1"/>
            </p:cNvPicPr>
            <p:nvPr/>
          </p:nvPicPr>
          <p:blipFill>
            <a:blip r:embed="rId3"/>
            <a:srcRect/>
            <a:stretch>
              <a:fillRect/>
            </a:stretch>
          </p:blipFill>
          <p:spPr bwMode="auto">
            <a:xfrm>
              <a:off x="7162800" y="1958876"/>
              <a:ext cx="914400" cy="7620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flipV="1">
              <a:off x="7162800" y="2235968"/>
              <a:ext cx="914400" cy="76200"/>
            </a:xfrm>
            <a:prstGeom prst="rect">
              <a:avLst/>
            </a:prstGeom>
            <a:noFill/>
            <a:ln w="9525">
              <a:noFill/>
              <a:miter lim="800000"/>
              <a:headEnd/>
              <a:tailEnd/>
            </a:ln>
            <a:effectLst/>
          </p:spPr>
        </p:pic>
        <p:pic>
          <p:nvPicPr>
            <p:cNvPr id="9" name="Picture 5"/>
            <p:cNvPicPr>
              <a:picLocks noChangeAspect="1" noChangeArrowheads="1"/>
            </p:cNvPicPr>
            <p:nvPr/>
          </p:nvPicPr>
          <p:blipFill>
            <a:blip r:embed="rId5"/>
            <a:srcRect/>
            <a:stretch>
              <a:fillRect/>
            </a:stretch>
          </p:blipFill>
          <p:spPr bwMode="auto">
            <a:xfrm>
              <a:off x="7162800" y="2782456"/>
              <a:ext cx="914400" cy="76200"/>
            </a:xfrm>
            <a:prstGeom prst="rect">
              <a:avLst/>
            </a:prstGeom>
            <a:noFill/>
            <a:ln w="9525">
              <a:noFill/>
              <a:miter lim="800000"/>
              <a:headEnd/>
              <a:tailEnd/>
            </a:ln>
            <a:effectLst/>
          </p:spPr>
        </p:pic>
        <p:pic>
          <p:nvPicPr>
            <p:cNvPr id="10" name="Picture 2"/>
            <p:cNvPicPr>
              <a:picLocks noChangeAspect="1" noChangeArrowheads="1"/>
            </p:cNvPicPr>
            <p:nvPr/>
          </p:nvPicPr>
          <p:blipFill>
            <a:blip r:embed="rId6"/>
            <a:srcRect/>
            <a:stretch>
              <a:fillRect/>
            </a:stretch>
          </p:blipFill>
          <p:spPr bwMode="auto">
            <a:xfrm>
              <a:off x="7162800" y="2514600"/>
              <a:ext cx="914400" cy="76200"/>
            </a:xfrm>
            <a:prstGeom prst="rect">
              <a:avLst/>
            </a:prstGeom>
            <a:noFill/>
            <a:ln w="9525">
              <a:noFill/>
              <a:miter lim="800000"/>
              <a:headEnd/>
              <a:tailEnd/>
            </a:ln>
            <a:effectLst/>
          </p:spPr>
        </p:pic>
      </p:grpSp>
      <p:sp>
        <p:nvSpPr>
          <p:cNvPr id="11" name="TextBox 10"/>
          <p:cNvSpPr txBox="1"/>
          <p:nvPr/>
        </p:nvSpPr>
        <p:spPr>
          <a:xfrm>
            <a:off x="2742799" y="533400"/>
            <a:ext cx="3840109" cy="369332"/>
          </a:xfrm>
          <a:prstGeom prst="rect">
            <a:avLst/>
          </a:prstGeom>
          <a:solidFill>
            <a:schemeClr val="bg1"/>
          </a:solidFill>
        </p:spPr>
        <p:txBody>
          <a:bodyPr wrap="square" rtlCol="0">
            <a:spAutoFit/>
          </a:bodyPr>
          <a:lstStyle/>
          <a:p>
            <a:r>
              <a:rPr lang="en-US" dirty="0" smtClean="0"/>
              <a:t>Western Toads (tadpole exposure)</a:t>
            </a:r>
            <a:endParaRPr lang="en-US" dirty="0"/>
          </a:p>
        </p:txBody>
      </p:sp>
      <p:sp>
        <p:nvSpPr>
          <p:cNvPr id="13" name="Rectangle 12"/>
          <p:cNvSpPr/>
          <p:nvPr/>
        </p:nvSpPr>
        <p:spPr>
          <a:xfrm>
            <a:off x="1295400" y="2551093"/>
            <a:ext cx="3048000" cy="954107"/>
          </a:xfrm>
          <a:prstGeom prst="rect">
            <a:avLst/>
          </a:prstGeom>
        </p:spPr>
        <p:txBody>
          <a:bodyPr wrap="square">
            <a:spAutoFit/>
          </a:bodyPr>
          <a:lstStyle/>
          <a:p>
            <a:r>
              <a:rPr lang="en-US" sz="2800" dirty="0" err="1"/>
              <a:t>Bd</a:t>
            </a:r>
            <a:r>
              <a:rPr lang="en-US" sz="2800" dirty="0"/>
              <a:t> effect: </a:t>
            </a:r>
            <a:r>
              <a:rPr lang="en-US" sz="2800" dirty="0" smtClean="0"/>
              <a:t>p&lt;0.01</a:t>
            </a:r>
            <a:endParaRPr lang="en-US" sz="2800" dirty="0"/>
          </a:p>
          <a:p>
            <a:pPr>
              <a:buNone/>
            </a:pPr>
            <a:r>
              <a:rPr lang="en-US" sz="2800" dirty="0" smtClean="0"/>
              <a:t>HR </a:t>
            </a:r>
            <a:r>
              <a:rPr lang="en-US" sz="2800" dirty="0"/>
              <a:t>= 279.9</a:t>
            </a:r>
          </a:p>
        </p:txBody>
      </p:sp>
      <p:sp>
        <p:nvSpPr>
          <p:cNvPr id="16" name="TextBox 15"/>
          <p:cNvSpPr txBox="1"/>
          <p:nvPr/>
        </p:nvSpPr>
        <p:spPr>
          <a:xfrm>
            <a:off x="3900653" y="6107668"/>
            <a:ext cx="1661947" cy="369332"/>
          </a:xfrm>
          <a:prstGeom prst="rect">
            <a:avLst/>
          </a:prstGeom>
          <a:solidFill>
            <a:schemeClr val="bg1"/>
          </a:solidFill>
        </p:spPr>
        <p:txBody>
          <a:bodyPr wrap="square" rtlCol="0">
            <a:spAutoFit/>
          </a:bodyPr>
          <a:lstStyle/>
          <a:p>
            <a:r>
              <a:rPr lang="en-US" dirty="0" smtClean="0"/>
              <a:t>Time (days)</a:t>
            </a:r>
            <a:endParaRPr lang="en-US" dirty="0"/>
          </a:p>
        </p:txBody>
      </p:sp>
      <p:sp>
        <p:nvSpPr>
          <p:cNvPr id="17" name="TextBox 16"/>
          <p:cNvSpPr txBox="1"/>
          <p:nvPr/>
        </p:nvSpPr>
        <p:spPr>
          <a:xfrm rot="10800000">
            <a:off x="376534" y="2743199"/>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Tree>
    <p:extLst>
      <p:ext uri="{BB962C8B-B14F-4D97-AF65-F5344CB8AC3E}">
        <p14:creationId xmlns:p14="http://schemas.microsoft.com/office/powerpoint/2010/main" val="336017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457200"/>
            <a:ext cx="3867469" cy="369332"/>
          </a:xfrm>
          <a:prstGeom prst="rect">
            <a:avLst/>
          </a:prstGeom>
          <a:noFill/>
        </p:spPr>
        <p:txBody>
          <a:bodyPr wrap="none" rtlCol="0">
            <a:spAutoFit/>
          </a:bodyPr>
          <a:lstStyle/>
          <a:p>
            <a:r>
              <a:rPr lang="en-US" i="1" dirty="0" err="1" smtClean="0"/>
              <a:t>Anaxyrus</a:t>
            </a:r>
            <a:r>
              <a:rPr lang="en-US" i="1" dirty="0" smtClean="0"/>
              <a:t> </a:t>
            </a:r>
            <a:r>
              <a:rPr lang="en-US" i="1" dirty="0" err="1" smtClean="0"/>
              <a:t>boreas</a:t>
            </a:r>
            <a:r>
              <a:rPr lang="en-US" dirty="0" smtClean="0"/>
              <a:t>, </a:t>
            </a:r>
            <a:r>
              <a:rPr lang="en-US" dirty="0" err="1" smtClean="0"/>
              <a:t>metamorph</a:t>
            </a:r>
            <a:r>
              <a:rPr lang="en-US" dirty="0" smtClean="0"/>
              <a:t> exposure</a:t>
            </a:r>
            <a:endParaRPr lang="en-US" dirty="0"/>
          </a:p>
        </p:txBody>
      </p:sp>
      <p:pic>
        <p:nvPicPr>
          <p:cNvPr id="2050" name="Picture 2"/>
          <p:cNvPicPr>
            <a:picLocks noChangeAspect="1" noChangeArrowheads="1"/>
          </p:cNvPicPr>
          <p:nvPr/>
        </p:nvPicPr>
        <p:blipFill>
          <a:blip r:embed="rId2"/>
          <a:srcRect/>
          <a:stretch>
            <a:fillRect/>
          </a:stretch>
        </p:blipFill>
        <p:spPr bwMode="auto">
          <a:xfrm>
            <a:off x="457200" y="228600"/>
            <a:ext cx="8217191" cy="6308725"/>
          </a:xfrm>
          <a:prstGeom prst="rect">
            <a:avLst/>
          </a:prstGeom>
          <a:noFill/>
          <a:ln w="9525">
            <a:noFill/>
            <a:miter lim="800000"/>
            <a:headEnd/>
            <a:tailEnd/>
          </a:ln>
          <a:effectLst/>
        </p:spPr>
      </p:pic>
      <p:grpSp>
        <p:nvGrpSpPr>
          <p:cNvPr id="5" name="Group 4"/>
          <p:cNvGrpSpPr/>
          <p:nvPr/>
        </p:nvGrpSpPr>
        <p:grpSpPr>
          <a:xfrm>
            <a:off x="1143000" y="3559076"/>
            <a:ext cx="2819400" cy="2308324"/>
            <a:chOff x="1066800" y="1600200"/>
            <a:chExt cx="2819400" cy="2308324"/>
          </a:xfrm>
        </p:grpSpPr>
        <p:sp>
          <p:nvSpPr>
            <p:cNvPr id="6" name="TextBox 5"/>
            <p:cNvSpPr txBox="1"/>
            <p:nvPr/>
          </p:nvSpPr>
          <p:spPr>
            <a:xfrm>
              <a:off x="1066800" y="1600200"/>
              <a:ext cx="2712602" cy="2308324"/>
            </a:xfrm>
            <a:prstGeom prst="rect">
              <a:avLst/>
            </a:prstGeom>
            <a:noFill/>
          </p:spPr>
          <p:txBody>
            <a:bodyPr wrap="none" rtlCol="0">
              <a:spAutoFit/>
            </a:bodyPr>
            <a:lstStyle/>
            <a:p>
              <a:r>
                <a:rPr lang="en-US" dirty="0" smtClean="0"/>
                <a:t>Control</a:t>
              </a:r>
            </a:p>
            <a:p>
              <a:r>
                <a:rPr lang="en-US" dirty="0" smtClean="0"/>
                <a:t>High herbicide</a:t>
              </a:r>
            </a:p>
            <a:p>
              <a:r>
                <a:rPr lang="en-US" dirty="0" smtClean="0"/>
                <a:t>High insecticide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7" name="Picture 2"/>
            <p:cNvPicPr>
              <a:picLocks noChangeAspect="1" noChangeArrowheads="1"/>
            </p:cNvPicPr>
            <p:nvPr/>
          </p:nvPicPr>
          <p:blipFill>
            <a:blip r:embed="rId3"/>
            <a:srcRect/>
            <a:stretch>
              <a:fillRect/>
            </a:stretch>
          </p:blipFill>
          <p:spPr bwMode="auto">
            <a:xfrm>
              <a:off x="2971800" y="1752600"/>
              <a:ext cx="914400" cy="7620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flipV="1">
              <a:off x="2971800" y="2029692"/>
              <a:ext cx="914400" cy="76200"/>
            </a:xfrm>
            <a:prstGeom prst="rect">
              <a:avLst/>
            </a:prstGeom>
            <a:noFill/>
            <a:ln w="9525">
              <a:noFill/>
              <a:miter lim="800000"/>
              <a:headEnd/>
              <a:tailEnd/>
            </a:ln>
            <a:effectLst/>
          </p:spPr>
        </p:pic>
        <p:pic>
          <p:nvPicPr>
            <p:cNvPr id="9" name="Picture 4"/>
            <p:cNvPicPr>
              <a:picLocks noChangeAspect="1" noChangeArrowheads="1"/>
            </p:cNvPicPr>
            <p:nvPr/>
          </p:nvPicPr>
          <p:blipFill>
            <a:blip r:embed="rId5"/>
            <a:srcRect/>
            <a:stretch>
              <a:fillRect/>
            </a:stretch>
          </p:blipFill>
          <p:spPr bwMode="auto">
            <a:xfrm>
              <a:off x="2971800" y="2322944"/>
              <a:ext cx="914400" cy="76200"/>
            </a:xfrm>
            <a:prstGeom prst="rect">
              <a:avLst/>
            </a:prstGeom>
            <a:noFill/>
            <a:ln w="9525">
              <a:noFill/>
              <a:miter lim="800000"/>
              <a:headEnd/>
              <a:tailEnd/>
            </a:ln>
            <a:effectLst/>
          </p:spPr>
        </p:pic>
        <p:pic>
          <p:nvPicPr>
            <p:cNvPr id="10" name="Picture 5"/>
            <p:cNvPicPr>
              <a:picLocks noChangeAspect="1" noChangeArrowheads="1"/>
            </p:cNvPicPr>
            <p:nvPr/>
          </p:nvPicPr>
          <p:blipFill>
            <a:blip r:embed="rId6"/>
            <a:srcRect/>
            <a:stretch>
              <a:fillRect/>
            </a:stretch>
          </p:blipFill>
          <p:spPr bwMode="auto">
            <a:xfrm>
              <a:off x="2971800" y="2847108"/>
              <a:ext cx="914400" cy="76200"/>
            </a:xfrm>
            <a:prstGeom prst="rect">
              <a:avLst/>
            </a:prstGeom>
            <a:noFill/>
            <a:ln w="9525">
              <a:noFill/>
              <a:miter lim="800000"/>
              <a:headEnd/>
              <a:tailEnd/>
            </a:ln>
            <a:effectLst/>
          </p:spPr>
        </p:pic>
        <p:pic>
          <p:nvPicPr>
            <p:cNvPr id="11" name="Picture 2"/>
            <p:cNvPicPr>
              <a:picLocks noChangeAspect="1" noChangeArrowheads="1"/>
            </p:cNvPicPr>
            <p:nvPr/>
          </p:nvPicPr>
          <p:blipFill>
            <a:blip r:embed="rId7"/>
            <a:srcRect/>
            <a:stretch>
              <a:fillRect/>
            </a:stretch>
          </p:blipFill>
          <p:spPr bwMode="auto">
            <a:xfrm>
              <a:off x="2971800" y="2590800"/>
              <a:ext cx="914400" cy="76200"/>
            </a:xfrm>
            <a:prstGeom prst="rect">
              <a:avLst/>
            </a:prstGeom>
            <a:noFill/>
            <a:ln w="9525">
              <a:noFill/>
              <a:miter lim="800000"/>
              <a:headEnd/>
              <a:tailEnd/>
            </a:ln>
            <a:effectLst/>
          </p:spPr>
        </p:pic>
      </p:grpSp>
      <p:sp>
        <p:nvSpPr>
          <p:cNvPr id="13" name="TextBox 12"/>
          <p:cNvSpPr txBox="1"/>
          <p:nvPr/>
        </p:nvSpPr>
        <p:spPr>
          <a:xfrm>
            <a:off x="2742799" y="468868"/>
            <a:ext cx="4191401" cy="369332"/>
          </a:xfrm>
          <a:prstGeom prst="rect">
            <a:avLst/>
          </a:prstGeom>
          <a:solidFill>
            <a:schemeClr val="bg1"/>
          </a:solidFill>
        </p:spPr>
        <p:txBody>
          <a:bodyPr wrap="square" rtlCol="0">
            <a:spAutoFit/>
          </a:bodyPr>
          <a:lstStyle/>
          <a:p>
            <a:r>
              <a:rPr lang="en-US" dirty="0" smtClean="0"/>
              <a:t>Western Toads (</a:t>
            </a:r>
            <a:r>
              <a:rPr lang="en-US" dirty="0" err="1" smtClean="0"/>
              <a:t>metamorph</a:t>
            </a:r>
            <a:r>
              <a:rPr lang="en-US" dirty="0" smtClean="0"/>
              <a:t> exposure)</a:t>
            </a:r>
            <a:endParaRPr lang="en-US" dirty="0"/>
          </a:p>
        </p:txBody>
      </p:sp>
      <p:sp>
        <p:nvSpPr>
          <p:cNvPr id="14" name="Rectangle 13"/>
          <p:cNvSpPr/>
          <p:nvPr/>
        </p:nvSpPr>
        <p:spPr>
          <a:xfrm>
            <a:off x="1371600" y="1908406"/>
            <a:ext cx="3124200" cy="1077218"/>
          </a:xfrm>
          <a:prstGeom prst="rect">
            <a:avLst/>
          </a:prstGeom>
        </p:spPr>
        <p:txBody>
          <a:bodyPr wrap="square">
            <a:spAutoFit/>
          </a:bodyPr>
          <a:lstStyle/>
          <a:p>
            <a:r>
              <a:rPr lang="en-US" sz="3200" dirty="0" err="1"/>
              <a:t>Bd</a:t>
            </a:r>
            <a:r>
              <a:rPr lang="en-US" sz="3200" dirty="0"/>
              <a:t> </a:t>
            </a:r>
            <a:r>
              <a:rPr lang="en-US" sz="3200" dirty="0" smtClean="0"/>
              <a:t>effect: p&lt;0.01</a:t>
            </a:r>
          </a:p>
          <a:p>
            <a:r>
              <a:rPr lang="en-US" sz="3200" dirty="0" smtClean="0"/>
              <a:t>HR </a:t>
            </a:r>
            <a:r>
              <a:rPr lang="en-US" sz="3200" dirty="0"/>
              <a:t>= 27.97</a:t>
            </a:r>
          </a:p>
        </p:txBody>
      </p:sp>
      <p:sp>
        <p:nvSpPr>
          <p:cNvPr id="17" name="TextBox 16"/>
          <p:cNvSpPr txBox="1"/>
          <p:nvPr/>
        </p:nvSpPr>
        <p:spPr>
          <a:xfrm>
            <a:off x="3976853" y="5943600"/>
            <a:ext cx="1661947" cy="369332"/>
          </a:xfrm>
          <a:prstGeom prst="rect">
            <a:avLst/>
          </a:prstGeom>
          <a:solidFill>
            <a:schemeClr val="bg1"/>
          </a:solidFill>
        </p:spPr>
        <p:txBody>
          <a:bodyPr wrap="square" rtlCol="0">
            <a:spAutoFit/>
          </a:bodyPr>
          <a:lstStyle/>
          <a:p>
            <a:r>
              <a:rPr lang="en-US" dirty="0" smtClean="0"/>
              <a:t>Time (days)</a:t>
            </a:r>
            <a:endParaRPr lang="en-US" dirty="0"/>
          </a:p>
        </p:txBody>
      </p:sp>
      <p:sp>
        <p:nvSpPr>
          <p:cNvPr id="18" name="TextBox 17"/>
          <p:cNvSpPr txBox="1"/>
          <p:nvPr/>
        </p:nvSpPr>
        <p:spPr>
          <a:xfrm rot="10800000">
            <a:off x="381000" y="2743199"/>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Tree>
    <p:extLst>
      <p:ext uri="{BB962C8B-B14F-4D97-AF65-F5344CB8AC3E}">
        <p14:creationId xmlns:p14="http://schemas.microsoft.com/office/powerpoint/2010/main" val="274264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14400" y="685800"/>
            <a:ext cx="7146102" cy="5486400"/>
          </a:xfrm>
          <a:prstGeom prst="rect">
            <a:avLst/>
          </a:prstGeom>
          <a:noFill/>
          <a:ln w="9525">
            <a:noFill/>
            <a:miter lim="800000"/>
            <a:headEnd/>
            <a:tailEnd/>
          </a:ln>
          <a:effectLst/>
        </p:spPr>
      </p:pic>
      <p:sp>
        <p:nvSpPr>
          <p:cNvPr id="5" name="TextBox 4"/>
          <p:cNvSpPr txBox="1"/>
          <p:nvPr/>
        </p:nvSpPr>
        <p:spPr>
          <a:xfrm>
            <a:off x="2895600" y="457200"/>
            <a:ext cx="3121688" cy="369332"/>
          </a:xfrm>
          <a:prstGeom prst="rect">
            <a:avLst/>
          </a:prstGeom>
          <a:noFill/>
        </p:spPr>
        <p:txBody>
          <a:bodyPr wrap="none" rtlCol="0">
            <a:spAutoFit/>
          </a:bodyPr>
          <a:lstStyle/>
          <a:p>
            <a:r>
              <a:rPr lang="en-US" i="1" dirty="0" err="1" smtClean="0"/>
              <a:t>Rana</a:t>
            </a:r>
            <a:r>
              <a:rPr lang="en-US" i="1" dirty="0" smtClean="0"/>
              <a:t> </a:t>
            </a:r>
            <a:r>
              <a:rPr lang="en-US" i="1" dirty="0" err="1" smtClean="0"/>
              <a:t>pipiens</a:t>
            </a:r>
            <a:r>
              <a:rPr lang="en-US" dirty="0" smtClean="0"/>
              <a:t>, tadpole exposure</a:t>
            </a:r>
            <a:endParaRPr lang="en-US" dirty="0"/>
          </a:p>
        </p:txBody>
      </p:sp>
      <p:grpSp>
        <p:nvGrpSpPr>
          <p:cNvPr id="6" name="Group 5"/>
          <p:cNvGrpSpPr/>
          <p:nvPr/>
        </p:nvGrpSpPr>
        <p:grpSpPr>
          <a:xfrm>
            <a:off x="1524000" y="3657600"/>
            <a:ext cx="2819400" cy="2031325"/>
            <a:chOff x="5257800" y="1806476"/>
            <a:chExt cx="2819400" cy="2031325"/>
          </a:xfrm>
        </p:grpSpPr>
        <p:sp>
          <p:nvSpPr>
            <p:cNvPr id="7" name="TextBox 6"/>
            <p:cNvSpPr txBox="1"/>
            <p:nvPr/>
          </p:nvSpPr>
          <p:spPr>
            <a:xfrm>
              <a:off x="5257800" y="1806476"/>
              <a:ext cx="2712602" cy="2031325"/>
            </a:xfrm>
            <a:prstGeom prst="rect">
              <a:avLst/>
            </a:prstGeom>
            <a:noFill/>
          </p:spPr>
          <p:txBody>
            <a:bodyPr wrap="none" rtlCol="0">
              <a:spAutoFit/>
            </a:bodyPr>
            <a:lstStyle/>
            <a:p>
              <a:r>
                <a:rPr lang="en-US" dirty="0" smtClean="0"/>
                <a:t>Control</a:t>
              </a:r>
            </a:p>
            <a:p>
              <a:r>
                <a:rPr lang="en-US" dirty="0" smtClean="0"/>
                <a:t>High herbicide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8" name="Picture 2"/>
            <p:cNvPicPr>
              <a:picLocks noChangeAspect="1" noChangeArrowheads="1"/>
            </p:cNvPicPr>
            <p:nvPr/>
          </p:nvPicPr>
          <p:blipFill>
            <a:blip r:embed="rId3"/>
            <a:srcRect/>
            <a:stretch>
              <a:fillRect/>
            </a:stretch>
          </p:blipFill>
          <p:spPr bwMode="auto">
            <a:xfrm>
              <a:off x="7162800" y="1958876"/>
              <a:ext cx="9144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flipV="1">
              <a:off x="7162800" y="2235968"/>
              <a:ext cx="914400" cy="76200"/>
            </a:xfrm>
            <a:prstGeom prst="rect">
              <a:avLst/>
            </a:prstGeom>
            <a:noFill/>
            <a:ln w="9525">
              <a:noFill/>
              <a:miter lim="800000"/>
              <a:headEnd/>
              <a:tailEnd/>
            </a:ln>
            <a:effectLst/>
          </p:spPr>
        </p:pic>
        <p:pic>
          <p:nvPicPr>
            <p:cNvPr id="10" name="Picture 5"/>
            <p:cNvPicPr>
              <a:picLocks noChangeAspect="1" noChangeArrowheads="1"/>
            </p:cNvPicPr>
            <p:nvPr/>
          </p:nvPicPr>
          <p:blipFill>
            <a:blip r:embed="rId5"/>
            <a:srcRect/>
            <a:stretch>
              <a:fillRect/>
            </a:stretch>
          </p:blipFill>
          <p:spPr bwMode="auto">
            <a:xfrm>
              <a:off x="7162800" y="2782456"/>
              <a:ext cx="914400" cy="76200"/>
            </a:xfrm>
            <a:prstGeom prst="rect">
              <a:avLst/>
            </a:prstGeom>
            <a:noFill/>
            <a:ln w="9525">
              <a:noFill/>
              <a:miter lim="800000"/>
              <a:headEnd/>
              <a:tailEnd/>
            </a:ln>
            <a:effectLst/>
          </p:spPr>
        </p:pic>
        <p:pic>
          <p:nvPicPr>
            <p:cNvPr id="11" name="Picture 2"/>
            <p:cNvPicPr>
              <a:picLocks noChangeAspect="1" noChangeArrowheads="1"/>
            </p:cNvPicPr>
            <p:nvPr/>
          </p:nvPicPr>
          <p:blipFill>
            <a:blip r:embed="rId6"/>
            <a:srcRect/>
            <a:stretch>
              <a:fillRect/>
            </a:stretch>
          </p:blipFill>
          <p:spPr bwMode="auto">
            <a:xfrm>
              <a:off x="7162800" y="2514600"/>
              <a:ext cx="914400" cy="76200"/>
            </a:xfrm>
            <a:prstGeom prst="rect">
              <a:avLst/>
            </a:prstGeom>
            <a:noFill/>
            <a:ln w="9525">
              <a:noFill/>
              <a:miter lim="800000"/>
              <a:headEnd/>
              <a:tailEnd/>
            </a:ln>
            <a:effectLst/>
          </p:spPr>
        </p:pic>
      </p:grpSp>
      <p:sp>
        <p:nvSpPr>
          <p:cNvPr id="12" name="TextBox 11"/>
          <p:cNvSpPr txBox="1"/>
          <p:nvPr/>
        </p:nvSpPr>
        <p:spPr>
          <a:xfrm>
            <a:off x="2742799" y="533400"/>
            <a:ext cx="3840109" cy="369332"/>
          </a:xfrm>
          <a:prstGeom prst="rect">
            <a:avLst/>
          </a:prstGeom>
          <a:solidFill>
            <a:schemeClr val="bg1"/>
          </a:solidFill>
        </p:spPr>
        <p:txBody>
          <a:bodyPr wrap="square" rtlCol="0">
            <a:spAutoFit/>
          </a:bodyPr>
          <a:lstStyle/>
          <a:p>
            <a:r>
              <a:rPr lang="en-US" dirty="0" smtClean="0"/>
              <a:t>Leopard Frogs (tadpole exposure)</a:t>
            </a:r>
            <a:endParaRPr lang="en-US" dirty="0"/>
          </a:p>
        </p:txBody>
      </p:sp>
      <p:sp>
        <p:nvSpPr>
          <p:cNvPr id="14" name="TextBox 13"/>
          <p:cNvSpPr txBox="1"/>
          <p:nvPr/>
        </p:nvSpPr>
        <p:spPr>
          <a:xfrm>
            <a:off x="3900653" y="5715000"/>
            <a:ext cx="1661947" cy="369332"/>
          </a:xfrm>
          <a:prstGeom prst="rect">
            <a:avLst/>
          </a:prstGeom>
          <a:solidFill>
            <a:schemeClr val="bg1"/>
          </a:solidFill>
        </p:spPr>
        <p:txBody>
          <a:bodyPr wrap="square" rtlCol="0">
            <a:spAutoFit/>
          </a:bodyPr>
          <a:lstStyle/>
          <a:p>
            <a:r>
              <a:rPr lang="en-US" dirty="0" smtClean="0"/>
              <a:t>Time (days)</a:t>
            </a:r>
            <a:endParaRPr lang="en-US" dirty="0"/>
          </a:p>
        </p:txBody>
      </p:sp>
      <p:sp>
        <p:nvSpPr>
          <p:cNvPr id="15" name="TextBox 14"/>
          <p:cNvSpPr txBox="1"/>
          <p:nvPr/>
        </p:nvSpPr>
        <p:spPr>
          <a:xfrm rot="10800000">
            <a:off x="681333" y="2743199"/>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Tree>
    <p:extLst>
      <p:ext uri="{BB962C8B-B14F-4D97-AF65-F5344CB8AC3E}">
        <p14:creationId xmlns:p14="http://schemas.microsoft.com/office/powerpoint/2010/main" val="24008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85800" y="762000"/>
            <a:ext cx="7443857" cy="5715000"/>
          </a:xfrm>
          <a:prstGeom prst="rect">
            <a:avLst/>
          </a:prstGeom>
          <a:noFill/>
          <a:ln w="9525">
            <a:noFill/>
            <a:miter lim="800000"/>
            <a:headEnd/>
            <a:tailEnd/>
          </a:ln>
          <a:effectLst/>
        </p:spPr>
      </p:pic>
      <p:sp>
        <p:nvSpPr>
          <p:cNvPr id="5" name="TextBox 4"/>
          <p:cNvSpPr txBox="1"/>
          <p:nvPr/>
        </p:nvSpPr>
        <p:spPr>
          <a:xfrm>
            <a:off x="2895600" y="457200"/>
            <a:ext cx="3516412" cy="369332"/>
          </a:xfrm>
          <a:prstGeom prst="rect">
            <a:avLst/>
          </a:prstGeom>
          <a:noFill/>
        </p:spPr>
        <p:txBody>
          <a:bodyPr wrap="none" rtlCol="0">
            <a:spAutoFit/>
          </a:bodyPr>
          <a:lstStyle/>
          <a:p>
            <a:r>
              <a:rPr lang="en-US" i="1" dirty="0" err="1" smtClean="0"/>
              <a:t>Rana</a:t>
            </a:r>
            <a:r>
              <a:rPr lang="en-US" i="1" dirty="0" smtClean="0"/>
              <a:t> </a:t>
            </a:r>
            <a:r>
              <a:rPr lang="en-US" i="1" dirty="0" err="1" smtClean="0"/>
              <a:t>pipiens</a:t>
            </a:r>
            <a:r>
              <a:rPr lang="en-US" dirty="0" smtClean="0"/>
              <a:t>, </a:t>
            </a:r>
            <a:r>
              <a:rPr lang="en-US" dirty="0" err="1" smtClean="0"/>
              <a:t>metamorph</a:t>
            </a:r>
            <a:r>
              <a:rPr lang="en-US" dirty="0" smtClean="0"/>
              <a:t> exposure</a:t>
            </a:r>
            <a:endParaRPr lang="en-US" dirty="0"/>
          </a:p>
        </p:txBody>
      </p:sp>
      <p:grpSp>
        <p:nvGrpSpPr>
          <p:cNvPr id="6" name="Group 5"/>
          <p:cNvGrpSpPr/>
          <p:nvPr/>
        </p:nvGrpSpPr>
        <p:grpSpPr>
          <a:xfrm>
            <a:off x="1371600" y="3581400"/>
            <a:ext cx="2819400" cy="2308324"/>
            <a:chOff x="1066800" y="1600200"/>
            <a:chExt cx="2819400" cy="2308324"/>
          </a:xfrm>
        </p:grpSpPr>
        <p:sp>
          <p:nvSpPr>
            <p:cNvPr id="7" name="TextBox 6"/>
            <p:cNvSpPr txBox="1"/>
            <p:nvPr/>
          </p:nvSpPr>
          <p:spPr>
            <a:xfrm>
              <a:off x="1066800" y="1600200"/>
              <a:ext cx="2712602" cy="2308324"/>
            </a:xfrm>
            <a:prstGeom prst="rect">
              <a:avLst/>
            </a:prstGeom>
            <a:noFill/>
          </p:spPr>
          <p:txBody>
            <a:bodyPr wrap="none" rtlCol="0">
              <a:spAutoFit/>
            </a:bodyPr>
            <a:lstStyle/>
            <a:p>
              <a:r>
                <a:rPr lang="en-US" dirty="0" smtClean="0"/>
                <a:t>Control</a:t>
              </a:r>
            </a:p>
            <a:p>
              <a:r>
                <a:rPr lang="en-US" dirty="0" smtClean="0"/>
                <a:t>High herbicide</a:t>
              </a:r>
            </a:p>
            <a:p>
              <a:r>
                <a:rPr lang="en-US" dirty="0" smtClean="0"/>
                <a:t>High insecticide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8" name="Picture 2"/>
            <p:cNvPicPr>
              <a:picLocks noChangeAspect="1" noChangeArrowheads="1"/>
            </p:cNvPicPr>
            <p:nvPr/>
          </p:nvPicPr>
          <p:blipFill>
            <a:blip r:embed="rId3"/>
            <a:srcRect/>
            <a:stretch>
              <a:fillRect/>
            </a:stretch>
          </p:blipFill>
          <p:spPr bwMode="auto">
            <a:xfrm>
              <a:off x="2971800" y="1752600"/>
              <a:ext cx="9144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flipV="1">
              <a:off x="2971800" y="2029692"/>
              <a:ext cx="914400" cy="76200"/>
            </a:xfrm>
            <a:prstGeom prst="rect">
              <a:avLst/>
            </a:prstGeom>
            <a:noFill/>
            <a:ln w="9525">
              <a:noFill/>
              <a:miter lim="800000"/>
              <a:headEnd/>
              <a:tailEnd/>
            </a:ln>
            <a:effectLst/>
          </p:spPr>
        </p:pic>
        <p:pic>
          <p:nvPicPr>
            <p:cNvPr id="10" name="Picture 4"/>
            <p:cNvPicPr>
              <a:picLocks noChangeAspect="1" noChangeArrowheads="1"/>
            </p:cNvPicPr>
            <p:nvPr/>
          </p:nvPicPr>
          <p:blipFill>
            <a:blip r:embed="rId5"/>
            <a:srcRect/>
            <a:stretch>
              <a:fillRect/>
            </a:stretch>
          </p:blipFill>
          <p:spPr bwMode="auto">
            <a:xfrm>
              <a:off x="2971800" y="2322944"/>
              <a:ext cx="914400" cy="76200"/>
            </a:xfrm>
            <a:prstGeom prst="rect">
              <a:avLst/>
            </a:prstGeom>
            <a:noFill/>
            <a:ln w="9525">
              <a:noFill/>
              <a:miter lim="800000"/>
              <a:headEnd/>
              <a:tailEnd/>
            </a:ln>
            <a:effectLst/>
          </p:spPr>
        </p:pic>
        <p:pic>
          <p:nvPicPr>
            <p:cNvPr id="11" name="Picture 5"/>
            <p:cNvPicPr>
              <a:picLocks noChangeAspect="1" noChangeArrowheads="1"/>
            </p:cNvPicPr>
            <p:nvPr/>
          </p:nvPicPr>
          <p:blipFill>
            <a:blip r:embed="rId6"/>
            <a:srcRect/>
            <a:stretch>
              <a:fillRect/>
            </a:stretch>
          </p:blipFill>
          <p:spPr bwMode="auto">
            <a:xfrm>
              <a:off x="2971800" y="2847108"/>
              <a:ext cx="914400" cy="76200"/>
            </a:xfrm>
            <a:prstGeom prst="rect">
              <a:avLst/>
            </a:prstGeom>
            <a:noFill/>
            <a:ln w="9525">
              <a:noFill/>
              <a:miter lim="800000"/>
              <a:headEnd/>
              <a:tailEnd/>
            </a:ln>
            <a:effectLst/>
          </p:spPr>
        </p:pic>
        <p:pic>
          <p:nvPicPr>
            <p:cNvPr id="12" name="Picture 2"/>
            <p:cNvPicPr>
              <a:picLocks noChangeAspect="1" noChangeArrowheads="1"/>
            </p:cNvPicPr>
            <p:nvPr/>
          </p:nvPicPr>
          <p:blipFill>
            <a:blip r:embed="rId7"/>
            <a:srcRect/>
            <a:stretch>
              <a:fillRect/>
            </a:stretch>
          </p:blipFill>
          <p:spPr bwMode="auto">
            <a:xfrm>
              <a:off x="2971800" y="2590800"/>
              <a:ext cx="914400" cy="76200"/>
            </a:xfrm>
            <a:prstGeom prst="rect">
              <a:avLst/>
            </a:prstGeom>
            <a:noFill/>
            <a:ln w="9525">
              <a:noFill/>
              <a:miter lim="800000"/>
              <a:headEnd/>
              <a:tailEnd/>
            </a:ln>
            <a:effectLst/>
          </p:spPr>
        </p:pic>
      </p:grpSp>
      <p:sp>
        <p:nvSpPr>
          <p:cNvPr id="13" name="TextBox 12"/>
          <p:cNvSpPr txBox="1"/>
          <p:nvPr/>
        </p:nvSpPr>
        <p:spPr>
          <a:xfrm>
            <a:off x="2742799" y="533400"/>
            <a:ext cx="4191401" cy="369332"/>
          </a:xfrm>
          <a:prstGeom prst="rect">
            <a:avLst/>
          </a:prstGeom>
          <a:solidFill>
            <a:schemeClr val="bg1"/>
          </a:solidFill>
        </p:spPr>
        <p:txBody>
          <a:bodyPr wrap="square" rtlCol="0">
            <a:spAutoFit/>
          </a:bodyPr>
          <a:lstStyle/>
          <a:p>
            <a:r>
              <a:rPr lang="en-US" dirty="0" smtClean="0"/>
              <a:t>Leopard Frogs (</a:t>
            </a:r>
            <a:r>
              <a:rPr lang="en-US" dirty="0" err="1" smtClean="0"/>
              <a:t>metamorph</a:t>
            </a:r>
            <a:r>
              <a:rPr lang="en-US" dirty="0" smtClean="0"/>
              <a:t> exposure)</a:t>
            </a:r>
            <a:endParaRPr lang="en-US" dirty="0"/>
          </a:p>
        </p:txBody>
      </p:sp>
      <p:sp>
        <p:nvSpPr>
          <p:cNvPr id="14" name="TextBox 13"/>
          <p:cNvSpPr txBox="1"/>
          <p:nvPr/>
        </p:nvSpPr>
        <p:spPr>
          <a:xfrm>
            <a:off x="3976853" y="5943600"/>
            <a:ext cx="1661947" cy="369332"/>
          </a:xfrm>
          <a:prstGeom prst="rect">
            <a:avLst/>
          </a:prstGeom>
          <a:solidFill>
            <a:schemeClr val="bg1"/>
          </a:solidFill>
        </p:spPr>
        <p:txBody>
          <a:bodyPr wrap="square" rtlCol="0">
            <a:spAutoFit/>
          </a:bodyPr>
          <a:lstStyle/>
          <a:p>
            <a:r>
              <a:rPr lang="en-US" dirty="0" smtClean="0"/>
              <a:t>Time (days)</a:t>
            </a:r>
            <a:endParaRPr lang="en-US" dirty="0"/>
          </a:p>
        </p:txBody>
      </p:sp>
      <p:sp>
        <p:nvSpPr>
          <p:cNvPr id="15" name="TextBox 14"/>
          <p:cNvSpPr txBox="1"/>
          <p:nvPr/>
        </p:nvSpPr>
        <p:spPr>
          <a:xfrm rot="10800000">
            <a:off x="528934" y="2743199"/>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Tree>
    <p:extLst>
      <p:ext uri="{BB962C8B-B14F-4D97-AF65-F5344CB8AC3E}">
        <p14:creationId xmlns:p14="http://schemas.microsoft.com/office/powerpoint/2010/main" val="3311154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457200"/>
            <a:ext cx="3323923" cy="369332"/>
          </a:xfrm>
          <a:prstGeom prst="rect">
            <a:avLst/>
          </a:prstGeom>
          <a:noFill/>
        </p:spPr>
        <p:txBody>
          <a:bodyPr wrap="none" rtlCol="0">
            <a:spAutoFit/>
          </a:bodyPr>
          <a:lstStyle/>
          <a:p>
            <a:r>
              <a:rPr lang="en-US" i="1" dirty="0" err="1" smtClean="0"/>
              <a:t>Rana</a:t>
            </a:r>
            <a:r>
              <a:rPr lang="en-US" i="1" dirty="0" smtClean="0"/>
              <a:t> </a:t>
            </a:r>
            <a:r>
              <a:rPr lang="en-US" i="1" dirty="0" err="1" smtClean="0"/>
              <a:t>cascadae</a:t>
            </a:r>
            <a:r>
              <a:rPr lang="en-US" dirty="0" smtClean="0"/>
              <a:t>, tadpole exposure</a:t>
            </a:r>
            <a:endParaRPr lang="en-US" dirty="0"/>
          </a:p>
        </p:txBody>
      </p:sp>
      <p:pic>
        <p:nvPicPr>
          <p:cNvPr id="8194" name="Picture 2"/>
          <p:cNvPicPr>
            <a:picLocks noChangeAspect="1" noChangeArrowheads="1"/>
          </p:cNvPicPr>
          <p:nvPr/>
        </p:nvPicPr>
        <p:blipFill>
          <a:blip r:embed="rId2"/>
          <a:srcRect/>
          <a:stretch>
            <a:fillRect/>
          </a:stretch>
        </p:blipFill>
        <p:spPr bwMode="auto">
          <a:xfrm>
            <a:off x="990600" y="762000"/>
            <a:ext cx="7245354" cy="5562600"/>
          </a:xfrm>
          <a:prstGeom prst="rect">
            <a:avLst/>
          </a:prstGeom>
          <a:noFill/>
          <a:ln w="9525">
            <a:noFill/>
            <a:miter lim="800000"/>
            <a:headEnd/>
            <a:tailEnd/>
          </a:ln>
          <a:effectLst/>
        </p:spPr>
      </p:pic>
      <p:grpSp>
        <p:nvGrpSpPr>
          <p:cNvPr id="6" name="Group 5"/>
          <p:cNvGrpSpPr/>
          <p:nvPr/>
        </p:nvGrpSpPr>
        <p:grpSpPr>
          <a:xfrm>
            <a:off x="1600200" y="3482876"/>
            <a:ext cx="2819400" cy="2308324"/>
            <a:chOff x="1066800" y="1600200"/>
            <a:chExt cx="2819400" cy="2308324"/>
          </a:xfrm>
        </p:grpSpPr>
        <p:sp>
          <p:nvSpPr>
            <p:cNvPr id="7" name="TextBox 6"/>
            <p:cNvSpPr txBox="1"/>
            <p:nvPr/>
          </p:nvSpPr>
          <p:spPr>
            <a:xfrm>
              <a:off x="1066800" y="1600200"/>
              <a:ext cx="2712602" cy="2308324"/>
            </a:xfrm>
            <a:prstGeom prst="rect">
              <a:avLst/>
            </a:prstGeom>
            <a:noFill/>
          </p:spPr>
          <p:txBody>
            <a:bodyPr wrap="none" rtlCol="0">
              <a:spAutoFit/>
            </a:bodyPr>
            <a:lstStyle/>
            <a:p>
              <a:r>
                <a:rPr lang="en-US" dirty="0" smtClean="0"/>
                <a:t>Control</a:t>
              </a:r>
            </a:p>
            <a:p>
              <a:r>
                <a:rPr lang="en-US" dirty="0" smtClean="0"/>
                <a:t>High herbicide</a:t>
              </a:r>
            </a:p>
            <a:p>
              <a:r>
                <a:rPr lang="en-US" dirty="0" smtClean="0"/>
                <a:t>High insecticide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8" name="Picture 2"/>
            <p:cNvPicPr>
              <a:picLocks noChangeAspect="1" noChangeArrowheads="1"/>
            </p:cNvPicPr>
            <p:nvPr/>
          </p:nvPicPr>
          <p:blipFill>
            <a:blip r:embed="rId3"/>
            <a:srcRect/>
            <a:stretch>
              <a:fillRect/>
            </a:stretch>
          </p:blipFill>
          <p:spPr bwMode="auto">
            <a:xfrm>
              <a:off x="2971800" y="1752600"/>
              <a:ext cx="9144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flipV="1">
              <a:off x="2971800" y="2029692"/>
              <a:ext cx="914400" cy="76200"/>
            </a:xfrm>
            <a:prstGeom prst="rect">
              <a:avLst/>
            </a:prstGeom>
            <a:noFill/>
            <a:ln w="9525">
              <a:noFill/>
              <a:miter lim="800000"/>
              <a:headEnd/>
              <a:tailEnd/>
            </a:ln>
            <a:effectLst/>
          </p:spPr>
        </p:pic>
        <p:pic>
          <p:nvPicPr>
            <p:cNvPr id="10" name="Picture 4"/>
            <p:cNvPicPr>
              <a:picLocks noChangeAspect="1" noChangeArrowheads="1"/>
            </p:cNvPicPr>
            <p:nvPr/>
          </p:nvPicPr>
          <p:blipFill>
            <a:blip r:embed="rId5"/>
            <a:srcRect/>
            <a:stretch>
              <a:fillRect/>
            </a:stretch>
          </p:blipFill>
          <p:spPr bwMode="auto">
            <a:xfrm>
              <a:off x="2971800" y="2322944"/>
              <a:ext cx="914400" cy="76200"/>
            </a:xfrm>
            <a:prstGeom prst="rect">
              <a:avLst/>
            </a:prstGeom>
            <a:noFill/>
            <a:ln w="9525">
              <a:noFill/>
              <a:miter lim="800000"/>
              <a:headEnd/>
              <a:tailEnd/>
            </a:ln>
            <a:effectLst/>
          </p:spPr>
        </p:pic>
        <p:pic>
          <p:nvPicPr>
            <p:cNvPr id="11" name="Picture 5"/>
            <p:cNvPicPr>
              <a:picLocks noChangeAspect="1" noChangeArrowheads="1"/>
            </p:cNvPicPr>
            <p:nvPr/>
          </p:nvPicPr>
          <p:blipFill>
            <a:blip r:embed="rId6"/>
            <a:srcRect/>
            <a:stretch>
              <a:fillRect/>
            </a:stretch>
          </p:blipFill>
          <p:spPr bwMode="auto">
            <a:xfrm>
              <a:off x="2971800" y="2847108"/>
              <a:ext cx="914400" cy="76200"/>
            </a:xfrm>
            <a:prstGeom prst="rect">
              <a:avLst/>
            </a:prstGeom>
            <a:noFill/>
            <a:ln w="9525">
              <a:noFill/>
              <a:miter lim="800000"/>
              <a:headEnd/>
              <a:tailEnd/>
            </a:ln>
            <a:effectLst/>
          </p:spPr>
        </p:pic>
        <p:pic>
          <p:nvPicPr>
            <p:cNvPr id="12" name="Picture 2"/>
            <p:cNvPicPr>
              <a:picLocks noChangeAspect="1" noChangeArrowheads="1"/>
            </p:cNvPicPr>
            <p:nvPr/>
          </p:nvPicPr>
          <p:blipFill>
            <a:blip r:embed="rId7"/>
            <a:srcRect/>
            <a:stretch>
              <a:fillRect/>
            </a:stretch>
          </p:blipFill>
          <p:spPr bwMode="auto">
            <a:xfrm>
              <a:off x="2971800" y="2590800"/>
              <a:ext cx="914400" cy="76200"/>
            </a:xfrm>
            <a:prstGeom prst="rect">
              <a:avLst/>
            </a:prstGeom>
            <a:noFill/>
            <a:ln w="9525">
              <a:noFill/>
              <a:miter lim="800000"/>
              <a:headEnd/>
              <a:tailEnd/>
            </a:ln>
            <a:effectLst/>
          </p:spPr>
        </p:pic>
      </p:grpSp>
      <p:sp>
        <p:nvSpPr>
          <p:cNvPr id="13" name="TextBox 12"/>
          <p:cNvSpPr txBox="1"/>
          <p:nvPr/>
        </p:nvSpPr>
        <p:spPr>
          <a:xfrm>
            <a:off x="2742799" y="533400"/>
            <a:ext cx="3840109" cy="369332"/>
          </a:xfrm>
          <a:prstGeom prst="rect">
            <a:avLst/>
          </a:prstGeom>
          <a:solidFill>
            <a:schemeClr val="bg1"/>
          </a:solidFill>
        </p:spPr>
        <p:txBody>
          <a:bodyPr wrap="square" rtlCol="0">
            <a:spAutoFit/>
          </a:bodyPr>
          <a:lstStyle/>
          <a:p>
            <a:r>
              <a:rPr lang="en-US" dirty="0" smtClean="0"/>
              <a:t>Cascades Frogs (tadpole exposure)</a:t>
            </a:r>
            <a:endParaRPr lang="en-US" dirty="0"/>
          </a:p>
        </p:txBody>
      </p:sp>
      <p:sp>
        <p:nvSpPr>
          <p:cNvPr id="14" name="TextBox 13"/>
          <p:cNvSpPr txBox="1"/>
          <p:nvPr/>
        </p:nvSpPr>
        <p:spPr>
          <a:xfrm>
            <a:off x="3962400" y="5879068"/>
            <a:ext cx="1661947" cy="369332"/>
          </a:xfrm>
          <a:prstGeom prst="rect">
            <a:avLst/>
          </a:prstGeom>
          <a:solidFill>
            <a:schemeClr val="bg1"/>
          </a:solidFill>
        </p:spPr>
        <p:txBody>
          <a:bodyPr wrap="square" rtlCol="0">
            <a:spAutoFit/>
          </a:bodyPr>
          <a:lstStyle/>
          <a:p>
            <a:r>
              <a:rPr lang="en-US" dirty="0" smtClean="0"/>
              <a:t>Time (days)</a:t>
            </a:r>
            <a:endParaRPr lang="en-US" dirty="0"/>
          </a:p>
        </p:txBody>
      </p:sp>
      <p:sp>
        <p:nvSpPr>
          <p:cNvPr id="15" name="TextBox 14"/>
          <p:cNvSpPr txBox="1"/>
          <p:nvPr/>
        </p:nvSpPr>
        <p:spPr>
          <a:xfrm rot="10800000">
            <a:off x="833735" y="2667000"/>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Tree>
    <p:extLst>
      <p:ext uri="{BB962C8B-B14F-4D97-AF65-F5344CB8AC3E}">
        <p14:creationId xmlns:p14="http://schemas.microsoft.com/office/powerpoint/2010/main" val="996940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457200"/>
            <a:ext cx="3718647" cy="369332"/>
          </a:xfrm>
          <a:prstGeom prst="rect">
            <a:avLst/>
          </a:prstGeom>
          <a:noFill/>
        </p:spPr>
        <p:txBody>
          <a:bodyPr wrap="none" rtlCol="0">
            <a:spAutoFit/>
          </a:bodyPr>
          <a:lstStyle/>
          <a:p>
            <a:r>
              <a:rPr lang="en-US" i="1" dirty="0" err="1" smtClean="0"/>
              <a:t>Rana</a:t>
            </a:r>
            <a:r>
              <a:rPr lang="en-US" i="1" dirty="0" smtClean="0"/>
              <a:t> </a:t>
            </a:r>
            <a:r>
              <a:rPr lang="en-US" i="1" dirty="0" err="1" smtClean="0"/>
              <a:t>cascadae</a:t>
            </a:r>
            <a:r>
              <a:rPr lang="en-US" dirty="0" smtClean="0"/>
              <a:t>, </a:t>
            </a:r>
            <a:r>
              <a:rPr lang="en-US" dirty="0" err="1" smtClean="0"/>
              <a:t>metamorph</a:t>
            </a:r>
            <a:r>
              <a:rPr lang="en-US" dirty="0" smtClean="0"/>
              <a:t> exposure</a:t>
            </a:r>
            <a:endParaRPr lang="en-US" dirty="0"/>
          </a:p>
        </p:txBody>
      </p:sp>
      <p:pic>
        <p:nvPicPr>
          <p:cNvPr id="9218" name="Picture 2"/>
          <p:cNvPicPr>
            <a:picLocks noChangeAspect="1" noChangeArrowheads="1"/>
          </p:cNvPicPr>
          <p:nvPr/>
        </p:nvPicPr>
        <p:blipFill>
          <a:blip r:embed="rId3"/>
          <a:srcRect/>
          <a:stretch>
            <a:fillRect/>
          </a:stretch>
        </p:blipFill>
        <p:spPr bwMode="auto">
          <a:xfrm>
            <a:off x="838200" y="533400"/>
            <a:ext cx="7344605" cy="5638799"/>
          </a:xfrm>
          <a:prstGeom prst="rect">
            <a:avLst/>
          </a:prstGeom>
          <a:noFill/>
          <a:ln w="9525">
            <a:noFill/>
            <a:miter lim="800000"/>
            <a:headEnd/>
            <a:tailEnd/>
          </a:ln>
          <a:effectLst/>
        </p:spPr>
      </p:pic>
      <p:grpSp>
        <p:nvGrpSpPr>
          <p:cNvPr id="6" name="Group 5"/>
          <p:cNvGrpSpPr/>
          <p:nvPr/>
        </p:nvGrpSpPr>
        <p:grpSpPr>
          <a:xfrm>
            <a:off x="1447800" y="3200400"/>
            <a:ext cx="2819400" cy="2308324"/>
            <a:chOff x="1066800" y="1600200"/>
            <a:chExt cx="2819400" cy="2308324"/>
          </a:xfrm>
        </p:grpSpPr>
        <p:sp>
          <p:nvSpPr>
            <p:cNvPr id="7" name="TextBox 6"/>
            <p:cNvSpPr txBox="1"/>
            <p:nvPr/>
          </p:nvSpPr>
          <p:spPr>
            <a:xfrm>
              <a:off x="1066800" y="1600200"/>
              <a:ext cx="2712602" cy="2308324"/>
            </a:xfrm>
            <a:prstGeom prst="rect">
              <a:avLst/>
            </a:prstGeom>
            <a:noFill/>
          </p:spPr>
          <p:txBody>
            <a:bodyPr wrap="none" rtlCol="0">
              <a:spAutoFit/>
            </a:bodyPr>
            <a:lstStyle/>
            <a:p>
              <a:r>
                <a:rPr lang="en-US" dirty="0" smtClean="0"/>
                <a:t>Control</a:t>
              </a:r>
            </a:p>
            <a:p>
              <a:r>
                <a:rPr lang="en-US" dirty="0" smtClean="0"/>
                <a:t>High herbicide</a:t>
              </a:r>
            </a:p>
            <a:p>
              <a:r>
                <a:rPr lang="en-US" dirty="0" smtClean="0"/>
                <a:t>High insecticide</a:t>
              </a:r>
            </a:p>
            <a:p>
              <a:r>
                <a:rPr lang="en-US" dirty="0" smtClean="0"/>
                <a:t>Low herbicide</a:t>
              </a:r>
            </a:p>
            <a:p>
              <a:r>
                <a:rPr lang="en-US" dirty="0" smtClean="0"/>
                <a:t>Low insecticide</a:t>
              </a:r>
            </a:p>
            <a:p>
              <a:r>
                <a:rPr lang="en-US" dirty="0" err="1" smtClean="0"/>
                <a:t>Bd</a:t>
              </a:r>
              <a:r>
                <a:rPr lang="en-US" dirty="0" smtClean="0"/>
                <a:t>		dashed</a:t>
              </a:r>
            </a:p>
            <a:p>
              <a:r>
                <a:rPr lang="en-US" dirty="0" smtClean="0"/>
                <a:t>No </a:t>
              </a:r>
              <a:r>
                <a:rPr lang="en-US" dirty="0" err="1" smtClean="0"/>
                <a:t>Bd</a:t>
              </a:r>
              <a:r>
                <a:rPr lang="en-US" dirty="0" smtClean="0"/>
                <a:t>		solid</a:t>
              </a:r>
            </a:p>
            <a:p>
              <a:endParaRPr lang="en-US" dirty="0"/>
            </a:p>
          </p:txBody>
        </p:sp>
        <p:pic>
          <p:nvPicPr>
            <p:cNvPr id="8" name="Picture 2"/>
            <p:cNvPicPr>
              <a:picLocks noChangeAspect="1" noChangeArrowheads="1"/>
            </p:cNvPicPr>
            <p:nvPr/>
          </p:nvPicPr>
          <p:blipFill>
            <a:blip r:embed="rId4"/>
            <a:srcRect/>
            <a:stretch>
              <a:fillRect/>
            </a:stretch>
          </p:blipFill>
          <p:spPr bwMode="auto">
            <a:xfrm>
              <a:off x="2971800" y="1752600"/>
              <a:ext cx="9144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5"/>
            <a:srcRect/>
            <a:stretch>
              <a:fillRect/>
            </a:stretch>
          </p:blipFill>
          <p:spPr bwMode="auto">
            <a:xfrm flipV="1">
              <a:off x="2971800" y="2029692"/>
              <a:ext cx="914400" cy="76200"/>
            </a:xfrm>
            <a:prstGeom prst="rect">
              <a:avLst/>
            </a:prstGeom>
            <a:noFill/>
            <a:ln w="9525">
              <a:noFill/>
              <a:miter lim="800000"/>
              <a:headEnd/>
              <a:tailEnd/>
            </a:ln>
            <a:effectLst/>
          </p:spPr>
        </p:pic>
        <p:pic>
          <p:nvPicPr>
            <p:cNvPr id="10" name="Picture 4"/>
            <p:cNvPicPr>
              <a:picLocks noChangeAspect="1" noChangeArrowheads="1"/>
            </p:cNvPicPr>
            <p:nvPr/>
          </p:nvPicPr>
          <p:blipFill>
            <a:blip r:embed="rId6"/>
            <a:srcRect/>
            <a:stretch>
              <a:fillRect/>
            </a:stretch>
          </p:blipFill>
          <p:spPr bwMode="auto">
            <a:xfrm>
              <a:off x="2971800" y="2322944"/>
              <a:ext cx="914400" cy="76200"/>
            </a:xfrm>
            <a:prstGeom prst="rect">
              <a:avLst/>
            </a:prstGeom>
            <a:noFill/>
            <a:ln w="9525">
              <a:noFill/>
              <a:miter lim="800000"/>
              <a:headEnd/>
              <a:tailEnd/>
            </a:ln>
            <a:effectLst/>
          </p:spPr>
        </p:pic>
        <p:pic>
          <p:nvPicPr>
            <p:cNvPr id="11" name="Picture 5"/>
            <p:cNvPicPr>
              <a:picLocks noChangeAspect="1" noChangeArrowheads="1"/>
            </p:cNvPicPr>
            <p:nvPr/>
          </p:nvPicPr>
          <p:blipFill>
            <a:blip r:embed="rId7"/>
            <a:srcRect/>
            <a:stretch>
              <a:fillRect/>
            </a:stretch>
          </p:blipFill>
          <p:spPr bwMode="auto">
            <a:xfrm>
              <a:off x="2971800" y="2847108"/>
              <a:ext cx="914400" cy="76200"/>
            </a:xfrm>
            <a:prstGeom prst="rect">
              <a:avLst/>
            </a:prstGeom>
            <a:noFill/>
            <a:ln w="9525">
              <a:noFill/>
              <a:miter lim="800000"/>
              <a:headEnd/>
              <a:tailEnd/>
            </a:ln>
            <a:effectLst/>
          </p:spPr>
        </p:pic>
        <p:pic>
          <p:nvPicPr>
            <p:cNvPr id="12" name="Picture 2"/>
            <p:cNvPicPr>
              <a:picLocks noChangeAspect="1" noChangeArrowheads="1"/>
            </p:cNvPicPr>
            <p:nvPr/>
          </p:nvPicPr>
          <p:blipFill>
            <a:blip r:embed="rId8"/>
            <a:srcRect/>
            <a:stretch>
              <a:fillRect/>
            </a:stretch>
          </p:blipFill>
          <p:spPr bwMode="auto">
            <a:xfrm>
              <a:off x="2971800" y="2590800"/>
              <a:ext cx="914400" cy="76200"/>
            </a:xfrm>
            <a:prstGeom prst="rect">
              <a:avLst/>
            </a:prstGeom>
            <a:noFill/>
            <a:ln w="9525">
              <a:noFill/>
              <a:miter lim="800000"/>
              <a:headEnd/>
              <a:tailEnd/>
            </a:ln>
            <a:effectLst/>
          </p:spPr>
        </p:pic>
      </p:grpSp>
      <p:sp>
        <p:nvSpPr>
          <p:cNvPr id="13" name="TextBox 12"/>
          <p:cNvSpPr txBox="1"/>
          <p:nvPr/>
        </p:nvSpPr>
        <p:spPr>
          <a:xfrm>
            <a:off x="2742799" y="533400"/>
            <a:ext cx="4420001" cy="369332"/>
          </a:xfrm>
          <a:prstGeom prst="rect">
            <a:avLst/>
          </a:prstGeom>
          <a:solidFill>
            <a:schemeClr val="bg1"/>
          </a:solidFill>
        </p:spPr>
        <p:txBody>
          <a:bodyPr wrap="square" rtlCol="0">
            <a:spAutoFit/>
          </a:bodyPr>
          <a:lstStyle/>
          <a:p>
            <a:r>
              <a:rPr lang="en-US" dirty="0" smtClean="0"/>
              <a:t>Cascades Frogs (</a:t>
            </a:r>
            <a:r>
              <a:rPr lang="en-US" dirty="0" err="1" smtClean="0"/>
              <a:t>metamorph</a:t>
            </a:r>
            <a:r>
              <a:rPr lang="en-US" dirty="0" smtClean="0"/>
              <a:t> exposure)</a:t>
            </a:r>
            <a:endParaRPr lang="en-US" dirty="0"/>
          </a:p>
        </p:txBody>
      </p:sp>
      <p:sp>
        <p:nvSpPr>
          <p:cNvPr id="14" name="TextBox 13"/>
          <p:cNvSpPr txBox="1"/>
          <p:nvPr/>
        </p:nvSpPr>
        <p:spPr>
          <a:xfrm>
            <a:off x="3976853" y="5726668"/>
            <a:ext cx="1661947" cy="369332"/>
          </a:xfrm>
          <a:prstGeom prst="rect">
            <a:avLst/>
          </a:prstGeom>
          <a:solidFill>
            <a:schemeClr val="bg1"/>
          </a:solidFill>
        </p:spPr>
        <p:txBody>
          <a:bodyPr wrap="square" rtlCol="0">
            <a:spAutoFit/>
          </a:bodyPr>
          <a:lstStyle/>
          <a:p>
            <a:r>
              <a:rPr lang="en-US" dirty="0" smtClean="0"/>
              <a:t>Time (days)</a:t>
            </a:r>
            <a:endParaRPr lang="en-US" dirty="0"/>
          </a:p>
        </p:txBody>
      </p:sp>
      <p:sp>
        <p:nvSpPr>
          <p:cNvPr id="15" name="TextBox 14"/>
          <p:cNvSpPr txBox="1"/>
          <p:nvPr/>
        </p:nvSpPr>
        <p:spPr>
          <a:xfrm rot="10800000">
            <a:off x="681333" y="2362200"/>
            <a:ext cx="461665" cy="1524000"/>
          </a:xfrm>
          <a:prstGeom prst="rect">
            <a:avLst/>
          </a:prstGeom>
          <a:solidFill>
            <a:schemeClr val="bg1"/>
          </a:solidFill>
        </p:spPr>
        <p:txBody>
          <a:bodyPr vert="eaVert" wrap="square" rtlCol="0">
            <a:spAutoFit/>
          </a:bodyPr>
          <a:lstStyle/>
          <a:p>
            <a:r>
              <a:rPr lang="en-US" dirty="0" smtClean="0"/>
              <a:t>Survival Rate</a:t>
            </a:r>
            <a:endParaRPr lang="en-US" dirty="0"/>
          </a:p>
        </p:txBody>
      </p:sp>
    </p:spTree>
    <p:extLst>
      <p:ext uri="{BB962C8B-B14F-4D97-AF65-F5344CB8AC3E}">
        <p14:creationId xmlns:p14="http://schemas.microsoft.com/office/powerpoint/2010/main" val="1975537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Summary of Results</a:t>
            </a:r>
            <a:endParaRPr lang="en-US" dirty="0"/>
          </a:p>
        </p:txBody>
      </p:sp>
      <p:sp>
        <p:nvSpPr>
          <p:cNvPr id="3" name="Content Placeholder 2"/>
          <p:cNvSpPr>
            <a:spLocks noGrp="1"/>
          </p:cNvSpPr>
          <p:nvPr>
            <p:ph idx="1"/>
          </p:nvPr>
        </p:nvSpPr>
        <p:spPr>
          <a:xfrm>
            <a:off x="457200" y="1447800"/>
            <a:ext cx="8229600" cy="4800600"/>
          </a:xfrm>
        </p:spPr>
        <p:txBody>
          <a:bodyPr>
            <a:noAutofit/>
          </a:bodyPr>
          <a:lstStyle/>
          <a:p>
            <a:r>
              <a:rPr lang="en-US" sz="3600" dirty="0" smtClean="0">
                <a:latin typeface="+mn-lt"/>
              </a:rPr>
              <a:t>3 of 5 species showed significant mortality</a:t>
            </a:r>
          </a:p>
          <a:p>
            <a:r>
              <a:rPr lang="en-US" sz="3600" dirty="0" smtClean="0">
                <a:latin typeface="+mn-lt"/>
              </a:rPr>
              <a:t>Similarities between tree frogs</a:t>
            </a:r>
          </a:p>
          <a:p>
            <a:pPr marL="742950" lvl="2" indent="-342900">
              <a:buFont typeface="Courier New" pitchFamily="49" charset="0"/>
              <a:buChar char="o"/>
            </a:pPr>
            <a:r>
              <a:rPr lang="en-US" sz="2400" dirty="0">
                <a:latin typeface="+mn-lt"/>
              </a:rPr>
              <a:t>Showed </a:t>
            </a:r>
            <a:r>
              <a:rPr lang="en-US" sz="2400" dirty="0" err="1">
                <a:latin typeface="+mn-lt"/>
              </a:rPr>
              <a:t>Bd</a:t>
            </a:r>
            <a:r>
              <a:rPr lang="en-US" sz="2400" dirty="0">
                <a:latin typeface="+mn-lt"/>
              </a:rPr>
              <a:t> effect with significant </a:t>
            </a:r>
            <a:r>
              <a:rPr lang="en-US" sz="2400" dirty="0" smtClean="0">
                <a:latin typeface="+mn-lt"/>
              </a:rPr>
              <a:t>p-value</a:t>
            </a:r>
          </a:p>
          <a:p>
            <a:r>
              <a:rPr lang="en-US" sz="3600" dirty="0" smtClean="0">
                <a:latin typeface="+mn-lt"/>
              </a:rPr>
              <a:t>Toads showed increased susceptibility (High HR)</a:t>
            </a:r>
          </a:p>
          <a:p>
            <a:r>
              <a:rPr lang="en-US" sz="3600" dirty="0" smtClean="0">
                <a:latin typeface="+mn-lt"/>
              </a:rPr>
              <a:t>True frogs had no significant effects</a:t>
            </a:r>
          </a:p>
          <a:p>
            <a:pPr marL="742950" lvl="2" indent="-342900">
              <a:buFont typeface="Courier New" pitchFamily="49" charset="0"/>
              <a:buChar char="o"/>
            </a:pPr>
            <a:r>
              <a:rPr lang="en-US" sz="2400" dirty="0">
                <a:latin typeface="+mn-lt"/>
              </a:rPr>
              <a:t>Very little </a:t>
            </a:r>
            <a:r>
              <a:rPr lang="en-US" sz="2400" dirty="0" smtClean="0">
                <a:latin typeface="+mn-lt"/>
              </a:rPr>
              <a:t>mortality</a:t>
            </a:r>
          </a:p>
        </p:txBody>
      </p:sp>
    </p:spTree>
    <p:extLst>
      <p:ext uri="{BB962C8B-B14F-4D97-AF65-F5344CB8AC3E}">
        <p14:creationId xmlns:p14="http://schemas.microsoft.com/office/powerpoint/2010/main" val="87979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Summary of Results</a:t>
            </a:r>
            <a:endParaRPr lang="en-US" dirty="0"/>
          </a:p>
        </p:txBody>
      </p:sp>
      <p:sp>
        <p:nvSpPr>
          <p:cNvPr id="3" name="Content Placeholder 2"/>
          <p:cNvSpPr>
            <a:spLocks noGrp="1"/>
          </p:cNvSpPr>
          <p:nvPr>
            <p:ph idx="1"/>
          </p:nvPr>
        </p:nvSpPr>
        <p:spPr/>
        <p:txBody>
          <a:bodyPr>
            <a:normAutofit/>
          </a:bodyPr>
          <a:lstStyle/>
          <a:p>
            <a:r>
              <a:rPr lang="en-US" sz="4400" dirty="0">
                <a:latin typeface="+mn-lt"/>
              </a:rPr>
              <a:t>Other </a:t>
            </a:r>
            <a:r>
              <a:rPr lang="en-US" sz="4400" dirty="0" smtClean="0">
                <a:latin typeface="+mn-lt"/>
              </a:rPr>
              <a:t>interesting effects</a:t>
            </a:r>
            <a:r>
              <a:rPr lang="en-US" sz="4400" dirty="0">
                <a:latin typeface="+mn-lt"/>
              </a:rPr>
              <a:t>:</a:t>
            </a:r>
          </a:p>
          <a:p>
            <a:pPr lvl="1"/>
            <a:r>
              <a:rPr lang="en-US" sz="3200" dirty="0">
                <a:latin typeface="+mn-lt"/>
              </a:rPr>
              <a:t>Pesticide effect in </a:t>
            </a:r>
            <a:r>
              <a:rPr lang="en-US" sz="3200" dirty="0" err="1">
                <a:latin typeface="+mn-lt"/>
              </a:rPr>
              <a:t>metamorph</a:t>
            </a:r>
            <a:r>
              <a:rPr lang="en-US" sz="3200" dirty="0">
                <a:latin typeface="+mn-lt"/>
              </a:rPr>
              <a:t> exposed </a:t>
            </a:r>
            <a:r>
              <a:rPr lang="en-US" sz="3200" dirty="0" smtClean="0">
                <a:latin typeface="+mn-lt"/>
              </a:rPr>
              <a:t>Pacific Tree </a:t>
            </a:r>
            <a:r>
              <a:rPr lang="en-US" sz="3200" dirty="0">
                <a:latin typeface="+mn-lt"/>
              </a:rPr>
              <a:t>F</a:t>
            </a:r>
            <a:r>
              <a:rPr lang="en-US" sz="3200" dirty="0" smtClean="0">
                <a:latin typeface="+mn-lt"/>
              </a:rPr>
              <a:t>rogs</a:t>
            </a:r>
            <a:endParaRPr lang="en-US" sz="3200" dirty="0">
              <a:latin typeface="+mn-lt"/>
            </a:endParaRPr>
          </a:p>
          <a:p>
            <a:pPr lvl="2"/>
            <a:r>
              <a:rPr lang="en-US" sz="3200" dirty="0">
                <a:latin typeface="+mn-lt"/>
              </a:rPr>
              <a:t>High insecticide: p=0.0023, HR=0.239</a:t>
            </a:r>
          </a:p>
          <a:p>
            <a:pPr lvl="1"/>
            <a:r>
              <a:rPr lang="en-US" sz="3200" dirty="0">
                <a:latin typeface="+mn-lt"/>
              </a:rPr>
              <a:t>SVL effect in </a:t>
            </a:r>
            <a:r>
              <a:rPr lang="en-US" sz="3200" dirty="0" err="1">
                <a:latin typeface="+mn-lt"/>
              </a:rPr>
              <a:t>metamorph</a:t>
            </a:r>
            <a:r>
              <a:rPr lang="en-US" sz="3200" dirty="0">
                <a:latin typeface="+mn-lt"/>
              </a:rPr>
              <a:t> exposed </a:t>
            </a:r>
            <a:r>
              <a:rPr lang="en-US" sz="3200" dirty="0" smtClean="0">
                <a:latin typeface="+mn-lt"/>
              </a:rPr>
              <a:t>Leopard </a:t>
            </a:r>
            <a:r>
              <a:rPr lang="en-US" sz="3200" dirty="0">
                <a:latin typeface="+mn-lt"/>
              </a:rPr>
              <a:t>F</a:t>
            </a:r>
            <a:r>
              <a:rPr lang="en-US" sz="3200" dirty="0" smtClean="0">
                <a:latin typeface="+mn-lt"/>
              </a:rPr>
              <a:t>rogs</a:t>
            </a:r>
            <a:endParaRPr lang="en-US" sz="3200" dirty="0">
              <a:latin typeface="+mn-lt"/>
            </a:endParaRPr>
          </a:p>
          <a:p>
            <a:pPr lvl="2"/>
            <a:r>
              <a:rPr lang="en-US" sz="3200" dirty="0">
                <a:latin typeface="+mn-lt"/>
              </a:rPr>
              <a:t>p=0.000048, HR = 0.44</a:t>
            </a:r>
          </a:p>
          <a:p>
            <a:endParaRPr lang="en-US" dirty="0"/>
          </a:p>
        </p:txBody>
      </p:sp>
    </p:spTree>
    <p:extLst>
      <p:ext uri="{BB962C8B-B14F-4D97-AF65-F5344CB8AC3E}">
        <p14:creationId xmlns:p14="http://schemas.microsoft.com/office/powerpoint/2010/main" val="106776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effectLst>
                  <a:outerShdw blurRad="38100" dist="38100" dir="2700000" algn="tl">
                    <a:srgbClr val="000000">
                      <a:alpha val="43137"/>
                    </a:srgbClr>
                  </a:outerShdw>
                </a:effectLst>
              </a:rPr>
              <a:t>What’s next?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46237"/>
            <a:ext cx="8229600" cy="4525963"/>
          </a:xfrm>
        </p:spPr>
        <p:txBody>
          <a:bodyPr>
            <a:normAutofit/>
          </a:bodyPr>
          <a:lstStyle/>
          <a:p>
            <a:r>
              <a:rPr lang="en-US" sz="3200" dirty="0" smtClean="0">
                <a:latin typeface="+mn-lt"/>
              </a:rPr>
              <a:t>Mass &amp; SVL after death</a:t>
            </a:r>
          </a:p>
          <a:p>
            <a:r>
              <a:rPr lang="en-US" sz="3200" dirty="0" err="1" smtClean="0">
                <a:latin typeface="+mn-lt"/>
              </a:rPr>
              <a:t>qPCR</a:t>
            </a:r>
            <a:endParaRPr lang="en-US" sz="3200" dirty="0">
              <a:latin typeface="+mn-lt"/>
            </a:endParaRPr>
          </a:p>
        </p:txBody>
      </p:sp>
      <p:pic>
        <p:nvPicPr>
          <p:cNvPr id="3074" name="Picture 2" descr="http://t3.gstatic.com/images?q=tbn:ANd9GcSw9O8LhQpM0h1_gOwZ9jNmnEApDTARerpUtx3pd9cJQbFz_hVn&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048" y="2362200"/>
            <a:ext cx="4781352"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0.gstatic.com/images?q=tbn:ANd9GcQ7huBJYbaj-OX6PdfqE3sKCINAnQSQItxOf2OeW1F3zkeNn6D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78045"/>
            <a:ext cx="2438400" cy="3370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0"/>
            <a:ext cx="7125113" cy="924475"/>
          </a:xfrm>
        </p:spPr>
        <p:txBody>
          <a:bodyPr/>
          <a:lstStyle/>
          <a:p>
            <a:pPr algn="ctr"/>
            <a:r>
              <a:rPr lang="en-US" dirty="0"/>
              <a:t>B</a:t>
            </a:r>
            <a:r>
              <a:rPr lang="en-US" dirty="0" smtClean="0"/>
              <a:t>enefits </a:t>
            </a:r>
            <a:r>
              <a:rPr lang="en-US" dirty="0"/>
              <a:t>to </a:t>
            </a:r>
            <a:r>
              <a:rPr lang="en-US" dirty="0" smtClean="0"/>
              <a:t>Society</a:t>
            </a:r>
            <a:endParaRPr lang="en-US" dirty="0"/>
          </a:p>
        </p:txBody>
      </p:sp>
      <p:sp>
        <p:nvSpPr>
          <p:cNvPr id="3" name="Content Placeholder 2"/>
          <p:cNvSpPr>
            <a:spLocks noGrp="1"/>
          </p:cNvSpPr>
          <p:nvPr>
            <p:ph idx="1"/>
          </p:nvPr>
        </p:nvSpPr>
        <p:spPr>
          <a:xfrm>
            <a:off x="152400" y="1752600"/>
            <a:ext cx="4800600" cy="5181599"/>
          </a:xfrm>
        </p:spPr>
        <p:txBody>
          <a:bodyPr>
            <a:noAutofit/>
          </a:bodyPr>
          <a:lstStyle/>
          <a:p>
            <a:r>
              <a:rPr lang="en-US" sz="2800" dirty="0">
                <a:latin typeface="+mn-lt"/>
              </a:rPr>
              <a:t>Disappearing amphibians may affect whole </a:t>
            </a:r>
            <a:r>
              <a:rPr lang="en-US" sz="2800" dirty="0" smtClean="0">
                <a:latin typeface="+mn-lt"/>
              </a:rPr>
              <a:t>ecosystems</a:t>
            </a:r>
          </a:p>
          <a:p>
            <a:r>
              <a:rPr lang="en-US" sz="2800" dirty="0" smtClean="0">
                <a:latin typeface="+mn-lt"/>
              </a:rPr>
              <a:t>The potential </a:t>
            </a:r>
            <a:r>
              <a:rPr lang="en-US" sz="2800" dirty="0">
                <a:latin typeface="+mn-lt"/>
              </a:rPr>
              <a:t>to offer new insights into the spread of infectious </a:t>
            </a:r>
            <a:r>
              <a:rPr lang="en-US" sz="2800" dirty="0" smtClean="0">
                <a:latin typeface="+mn-lt"/>
              </a:rPr>
              <a:t>disease</a:t>
            </a:r>
            <a:endParaRPr lang="en-US" sz="2800" dirty="0">
              <a:latin typeface="+mn-lt"/>
            </a:endParaRPr>
          </a:p>
          <a:p>
            <a:pPr lvl="1"/>
            <a:r>
              <a:rPr lang="en-US" sz="2400" dirty="0" smtClean="0">
                <a:latin typeface="+mn-lt"/>
              </a:rPr>
              <a:t>All </a:t>
            </a:r>
            <a:r>
              <a:rPr lang="en-US" sz="2400" dirty="0">
                <a:latin typeface="+mn-lt"/>
              </a:rPr>
              <a:t>organisms, including humans are exposed to pesticides and pathogens.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799"/>
            <a:ext cx="39624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37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01696"/>
            <a:ext cx="8078888" cy="1060704"/>
          </a:xfrm>
        </p:spPr>
        <p:txBody>
          <a:bodyPr>
            <a:noAutofit/>
          </a:bodyPr>
          <a:lstStyle/>
          <a:p>
            <a:pPr algn="ctr">
              <a:buNone/>
            </a:pPr>
            <a:r>
              <a:rPr lang="en-US" sz="3200" dirty="0" smtClean="0"/>
              <a:t>Can interactions between these factors modify their effects?</a:t>
            </a:r>
            <a:endParaRPr lang="en-US" sz="3200" dirty="0"/>
          </a:p>
        </p:txBody>
      </p:sp>
      <p:pic>
        <p:nvPicPr>
          <p:cNvPr id="4" name="Picture 6" descr="pesticide"/>
          <p:cNvPicPr>
            <a:picLocks noChangeAspect="1" noChangeArrowheads="1"/>
          </p:cNvPicPr>
          <p:nvPr/>
        </p:nvPicPr>
        <p:blipFill>
          <a:blip r:embed="rId3" cstate="print"/>
          <a:srcRect/>
          <a:stretch>
            <a:fillRect/>
          </a:stretch>
        </p:blipFill>
        <p:spPr>
          <a:xfrm>
            <a:off x="5867400" y="0"/>
            <a:ext cx="3276600" cy="2819400"/>
          </a:xfrm>
          <a:prstGeom prst="rect">
            <a:avLst/>
          </a:prstGeom>
          <a:noFill/>
        </p:spPr>
      </p:pic>
      <p:pic>
        <p:nvPicPr>
          <p:cNvPr id="8199" name="Picture 7"/>
          <p:cNvPicPr>
            <a:picLocks noChangeAspect="1" noChangeArrowheads="1"/>
          </p:cNvPicPr>
          <p:nvPr/>
        </p:nvPicPr>
        <p:blipFill>
          <a:blip r:embed="rId4" cstate="print"/>
          <a:srcRect/>
          <a:stretch>
            <a:fillRect/>
          </a:stretch>
        </p:blipFill>
        <p:spPr bwMode="auto">
          <a:xfrm>
            <a:off x="2895600" y="0"/>
            <a:ext cx="3009900" cy="2819400"/>
          </a:xfrm>
          <a:prstGeom prst="rect">
            <a:avLst/>
          </a:prstGeom>
          <a:noFill/>
          <a:ln w="9525">
            <a:noFill/>
            <a:miter lim="800000"/>
            <a:headEnd/>
            <a:tailEnd/>
          </a:ln>
        </p:spPr>
      </p:pic>
      <p:grpSp>
        <p:nvGrpSpPr>
          <p:cNvPr id="2" name="Group 10"/>
          <p:cNvGrpSpPr/>
          <p:nvPr/>
        </p:nvGrpSpPr>
        <p:grpSpPr>
          <a:xfrm>
            <a:off x="5867400" y="4038600"/>
            <a:ext cx="3352801" cy="2863394"/>
            <a:chOff x="0" y="1447800"/>
            <a:chExt cx="2451127" cy="2399578"/>
          </a:xfrm>
        </p:grpSpPr>
        <p:pic>
          <p:nvPicPr>
            <p:cNvPr id="12" name="Picture 4"/>
            <p:cNvPicPr>
              <a:picLocks noChangeAspect="1" noChangeArrowheads="1"/>
            </p:cNvPicPr>
            <p:nvPr/>
          </p:nvPicPr>
          <p:blipFill>
            <a:blip r:embed="rId5" cstate="print"/>
            <a:srcRect/>
            <a:stretch>
              <a:fillRect/>
            </a:stretch>
          </p:blipFill>
          <p:spPr bwMode="auto">
            <a:xfrm>
              <a:off x="0" y="1447800"/>
              <a:ext cx="2419013" cy="2362200"/>
            </a:xfrm>
            <a:prstGeom prst="rect">
              <a:avLst/>
            </a:prstGeom>
            <a:noFill/>
            <a:ln w="9525">
              <a:noFill/>
              <a:miter lim="800000"/>
              <a:headEnd/>
              <a:tailEnd/>
            </a:ln>
          </p:spPr>
        </p:pic>
        <p:sp>
          <p:nvSpPr>
            <p:cNvPr id="13" name="TextBox 12"/>
            <p:cNvSpPr txBox="1"/>
            <p:nvPr/>
          </p:nvSpPr>
          <p:spPr>
            <a:xfrm>
              <a:off x="1562276" y="3615248"/>
              <a:ext cx="888851" cy="232130"/>
            </a:xfrm>
            <a:prstGeom prst="rect">
              <a:avLst/>
            </a:prstGeom>
            <a:noFill/>
          </p:spPr>
          <p:txBody>
            <a:bodyPr wrap="none" rtlCol="0">
              <a:spAutoFit/>
            </a:bodyPr>
            <a:lstStyle/>
            <a:p>
              <a:r>
                <a:rPr lang="en-US" sz="1200" dirty="0" smtClean="0">
                  <a:solidFill>
                    <a:schemeClr val="bg1"/>
                  </a:solidFill>
                </a:rPr>
                <a:t>Joyce </a:t>
              </a:r>
              <a:r>
                <a:rPr lang="en-US" sz="1200" dirty="0" err="1" smtClean="0">
                  <a:solidFill>
                    <a:schemeClr val="bg1"/>
                  </a:solidFill>
                </a:rPr>
                <a:t>Longcore</a:t>
              </a:r>
              <a:endParaRPr lang="en-US" sz="1200" dirty="0">
                <a:solidFill>
                  <a:schemeClr val="bg1"/>
                </a:solidFill>
              </a:endParaRPr>
            </a:p>
          </p:txBody>
        </p:sp>
      </p:grpSp>
      <p:pic>
        <p:nvPicPr>
          <p:cNvPr id="8195" name="Picture 3"/>
          <p:cNvPicPr>
            <a:picLocks noChangeAspect="1" noChangeArrowheads="1"/>
          </p:cNvPicPr>
          <p:nvPr/>
        </p:nvPicPr>
        <p:blipFill>
          <a:blip r:embed="rId6" cstate="print"/>
          <a:srcRect/>
          <a:stretch>
            <a:fillRect/>
          </a:stretch>
        </p:blipFill>
        <p:spPr bwMode="auto">
          <a:xfrm>
            <a:off x="0" y="0"/>
            <a:ext cx="2895600" cy="2819400"/>
          </a:xfrm>
          <a:prstGeom prst="rect">
            <a:avLst/>
          </a:prstGeom>
          <a:noFill/>
          <a:ln w="9525">
            <a:noFill/>
            <a:miter lim="800000"/>
            <a:headEnd/>
            <a:tailEnd/>
          </a:ln>
        </p:spPr>
      </p:pic>
      <p:pic>
        <p:nvPicPr>
          <p:cNvPr id="27649" name="Picture 1"/>
          <p:cNvPicPr>
            <a:picLocks noChangeAspect="1" noChangeArrowheads="1"/>
          </p:cNvPicPr>
          <p:nvPr/>
        </p:nvPicPr>
        <p:blipFill>
          <a:blip r:embed="rId7" cstate="print"/>
          <a:srcRect/>
          <a:stretch>
            <a:fillRect/>
          </a:stretch>
        </p:blipFill>
        <p:spPr bwMode="auto">
          <a:xfrm>
            <a:off x="0" y="4038600"/>
            <a:ext cx="2819400" cy="2819400"/>
          </a:xfrm>
          <a:prstGeom prst="rect">
            <a:avLst/>
          </a:prstGeom>
          <a:noFill/>
          <a:ln w="9525">
            <a:noFill/>
            <a:miter lim="800000"/>
            <a:headEnd/>
            <a:tailEnd/>
          </a:ln>
        </p:spPr>
      </p:pic>
      <p:pic>
        <p:nvPicPr>
          <p:cNvPr id="29698" name="Picture 2" descr="http://smithsonianscience.org/wordpress/wp-content/uploads/2009/11/frog-legs-at-market.JPG"/>
          <p:cNvPicPr>
            <a:picLocks noChangeAspect="1" noChangeArrowheads="1"/>
          </p:cNvPicPr>
          <p:nvPr/>
        </p:nvPicPr>
        <p:blipFill>
          <a:blip r:embed="rId8"/>
          <a:srcRect l="11944" t="8507"/>
          <a:stretch>
            <a:fillRect/>
          </a:stretch>
        </p:blipFill>
        <p:spPr bwMode="auto">
          <a:xfrm>
            <a:off x="2819400" y="4038600"/>
            <a:ext cx="3076574" cy="2819399"/>
          </a:xfrm>
          <a:prstGeom prst="rect">
            <a:avLst/>
          </a:prstGeom>
          <a:noFill/>
        </p:spPr>
      </p:pic>
    </p:spTree>
    <p:extLst>
      <p:ext uri="{BB962C8B-B14F-4D97-AF65-F5344CB8AC3E}">
        <p14:creationId xmlns:p14="http://schemas.microsoft.com/office/powerpoint/2010/main" val="300695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t>Acknowledgements</a:t>
            </a:r>
            <a:endParaRPr lang="en-US" dirty="0"/>
          </a:p>
        </p:txBody>
      </p:sp>
      <p:sp>
        <p:nvSpPr>
          <p:cNvPr id="3" name="Content Placeholder 2"/>
          <p:cNvSpPr>
            <a:spLocks noGrp="1"/>
          </p:cNvSpPr>
          <p:nvPr>
            <p:ph idx="1"/>
          </p:nvPr>
        </p:nvSpPr>
        <p:spPr>
          <a:xfrm>
            <a:off x="933243" y="1511163"/>
            <a:ext cx="4248357" cy="4051437"/>
          </a:xfrm>
        </p:spPr>
        <p:txBody>
          <a:bodyPr>
            <a:normAutofit fontScale="92500" lnSpcReduction="20000"/>
          </a:bodyPr>
          <a:lstStyle/>
          <a:p>
            <a:r>
              <a:rPr lang="en-US" dirty="0" smtClean="0">
                <a:latin typeface="+mn-lt"/>
              </a:rPr>
              <a:t>Howard Hughes Medical Institute </a:t>
            </a:r>
          </a:p>
          <a:p>
            <a:r>
              <a:rPr lang="en-US" dirty="0" smtClean="0">
                <a:latin typeface="+mn-lt"/>
              </a:rPr>
              <a:t>Undergraduate Research, Innovation, Scholarship &amp; Creativity (URISC): Start Program</a:t>
            </a:r>
          </a:p>
          <a:p>
            <a:r>
              <a:rPr lang="en-US" dirty="0" smtClean="0">
                <a:latin typeface="+mn-lt"/>
              </a:rPr>
              <a:t>Oregon State University Honors College</a:t>
            </a:r>
          </a:p>
          <a:p>
            <a:r>
              <a:rPr lang="en-US" dirty="0" smtClean="0">
                <a:latin typeface="+mn-lt"/>
              </a:rPr>
              <a:t>Dr. Andrew </a:t>
            </a:r>
            <a:r>
              <a:rPr lang="en-US" dirty="0" err="1" smtClean="0">
                <a:latin typeface="+mn-lt"/>
              </a:rPr>
              <a:t>Blaustein’s</a:t>
            </a:r>
            <a:r>
              <a:rPr lang="en-US" dirty="0" smtClean="0">
                <a:latin typeface="+mn-lt"/>
              </a:rPr>
              <a:t> Research Lab </a:t>
            </a:r>
          </a:p>
          <a:p>
            <a:r>
              <a:rPr lang="en-US" dirty="0" smtClean="0">
                <a:latin typeface="+mn-lt"/>
              </a:rPr>
              <a:t>Dr. Rick </a:t>
            </a:r>
            <a:r>
              <a:rPr lang="en-US" dirty="0" err="1" smtClean="0">
                <a:latin typeface="+mn-lt"/>
              </a:rPr>
              <a:t>Relyea’s</a:t>
            </a:r>
            <a:r>
              <a:rPr lang="en-US" dirty="0" smtClean="0">
                <a:latin typeface="+mn-lt"/>
              </a:rPr>
              <a:t> lab at University of Pittsburgh</a:t>
            </a:r>
          </a:p>
          <a:p>
            <a:r>
              <a:rPr lang="en-US" dirty="0" smtClean="0">
                <a:latin typeface="+mn-lt"/>
              </a:rPr>
              <a:t>Dr. Kevin Ahern</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82" y="1524000"/>
            <a:ext cx="351311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67400"/>
            <a:ext cx="62571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http://www.american-school-search.com/images/logo/oregon-state-universit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424795"/>
            <a:ext cx="2442605" cy="244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03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phibiaweb.org/images/gaa_global_threatened_spec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7475"/>
            <a:ext cx="8551190" cy="47847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212725"/>
            <a:ext cx="8229600" cy="930275"/>
          </a:xfrm>
        </p:spPr>
        <p:txBody>
          <a:bodyPr/>
          <a:lstStyle/>
          <a:p>
            <a:r>
              <a:rPr lang="en-US" sz="4400" dirty="0" smtClean="0"/>
              <a:t>Amphibian Population Declines</a:t>
            </a:r>
            <a:endParaRPr lang="en-US" sz="4400" dirty="0"/>
          </a:p>
        </p:txBody>
      </p:sp>
    </p:spTree>
    <p:extLst>
      <p:ext uri="{BB962C8B-B14F-4D97-AF65-F5344CB8AC3E}">
        <p14:creationId xmlns:p14="http://schemas.microsoft.com/office/powerpoint/2010/main" val="428694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838200" y="4267200"/>
            <a:ext cx="74676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8195" name="Rectangle 6"/>
          <p:cNvSpPr>
            <a:spLocks noChangeArrowheads="1"/>
          </p:cNvSpPr>
          <p:nvPr/>
        </p:nvSpPr>
        <p:spPr bwMode="auto">
          <a:xfrm>
            <a:off x="5816600" y="4343400"/>
            <a:ext cx="2413000" cy="1016000"/>
          </a:xfrm>
          <a:prstGeom prst="rect">
            <a:avLst/>
          </a:prstGeom>
          <a:noFill/>
          <a:ln w="9525">
            <a:noFill/>
            <a:miter lim="800000"/>
            <a:headEnd/>
            <a:tailEnd/>
          </a:ln>
        </p:spPr>
        <p:txBody>
          <a:bodyPr/>
          <a:lstStyle/>
          <a:p>
            <a:pPr>
              <a:spcBef>
                <a:spcPct val="20000"/>
              </a:spcBef>
            </a:pPr>
            <a:r>
              <a:rPr lang="en-US" sz="2800">
                <a:solidFill>
                  <a:schemeClr val="bg1"/>
                </a:solidFill>
              </a:rPr>
              <a:t>7.4% (427)</a:t>
            </a:r>
          </a:p>
        </p:txBody>
      </p:sp>
      <p:sp>
        <p:nvSpPr>
          <p:cNvPr id="8196" name="Rectangle 7"/>
          <p:cNvSpPr>
            <a:spLocks noChangeArrowheads="1"/>
          </p:cNvSpPr>
          <p:nvPr/>
        </p:nvSpPr>
        <p:spPr bwMode="auto">
          <a:xfrm>
            <a:off x="3403600" y="4343400"/>
            <a:ext cx="2413000" cy="1016000"/>
          </a:xfrm>
          <a:prstGeom prst="rect">
            <a:avLst/>
          </a:prstGeom>
          <a:noFill/>
          <a:ln w="9525">
            <a:noFill/>
            <a:miter lim="800000"/>
            <a:headEnd/>
            <a:tailEnd/>
          </a:ln>
        </p:spPr>
        <p:txBody>
          <a:bodyPr/>
          <a:lstStyle/>
          <a:p>
            <a:pPr>
              <a:spcBef>
                <a:spcPct val="20000"/>
              </a:spcBef>
            </a:pPr>
            <a:r>
              <a:rPr lang="en-US" sz="2800">
                <a:solidFill>
                  <a:schemeClr val="bg1"/>
                </a:solidFill>
              </a:rPr>
              <a:t>33% (1856)</a:t>
            </a:r>
          </a:p>
        </p:txBody>
      </p:sp>
      <p:sp>
        <p:nvSpPr>
          <p:cNvPr id="8197" name="Rectangle 8"/>
          <p:cNvSpPr>
            <a:spLocks noChangeArrowheads="1"/>
          </p:cNvSpPr>
          <p:nvPr/>
        </p:nvSpPr>
        <p:spPr bwMode="auto">
          <a:xfrm>
            <a:off x="990600" y="4343400"/>
            <a:ext cx="2413000" cy="1016000"/>
          </a:xfrm>
          <a:prstGeom prst="rect">
            <a:avLst/>
          </a:prstGeom>
          <a:noFill/>
          <a:ln w="9525">
            <a:noFill/>
            <a:miter lim="800000"/>
            <a:headEnd/>
            <a:tailEnd/>
          </a:ln>
        </p:spPr>
        <p:txBody>
          <a:bodyPr/>
          <a:lstStyle/>
          <a:p>
            <a:pPr>
              <a:spcBef>
                <a:spcPct val="20000"/>
              </a:spcBef>
            </a:pPr>
            <a:r>
              <a:rPr lang="en-US" sz="2800" dirty="0">
                <a:solidFill>
                  <a:schemeClr val="bg1"/>
                </a:solidFill>
              </a:rPr>
              <a:t>Amphibians</a:t>
            </a:r>
          </a:p>
        </p:txBody>
      </p:sp>
      <p:sp>
        <p:nvSpPr>
          <p:cNvPr id="8198" name="Rectangle 9"/>
          <p:cNvSpPr>
            <a:spLocks noChangeArrowheads="1"/>
          </p:cNvSpPr>
          <p:nvPr/>
        </p:nvSpPr>
        <p:spPr bwMode="auto">
          <a:xfrm>
            <a:off x="5816600" y="3327400"/>
            <a:ext cx="2413000" cy="1016000"/>
          </a:xfrm>
          <a:prstGeom prst="rect">
            <a:avLst/>
          </a:prstGeom>
          <a:noFill/>
          <a:ln w="9525">
            <a:noFill/>
            <a:miter lim="800000"/>
            <a:headEnd/>
            <a:tailEnd/>
          </a:ln>
        </p:spPr>
        <p:txBody>
          <a:bodyPr/>
          <a:lstStyle/>
          <a:p>
            <a:pPr>
              <a:spcBef>
                <a:spcPct val="20000"/>
              </a:spcBef>
            </a:pPr>
            <a:r>
              <a:rPr lang="en-US" sz="2800"/>
              <a:t>1.8% (179)</a:t>
            </a:r>
          </a:p>
        </p:txBody>
      </p:sp>
      <p:sp>
        <p:nvSpPr>
          <p:cNvPr id="8199" name="Rectangle 10"/>
          <p:cNvSpPr>
            <a:spLocks noChangeArrowheads="1"/>
          </p:cNvSpPr>
          <p:nvPr/>
        </p:nvSpPr>
        <p:spPr bwMode="auto">
          <a:xfrm>
            <a:off x="3403600" y="3327400"/>
            <a:ext cx="2413000" cy="1016000"/>
          </a:xfrm>
          <a:prstGeom prst="rect">
            <a:avLst/>
          </a:prstGeom>
          <a:noFill/>
          <a:ln w="9525">
            <a:noFill/>
            <a:miter lim="800000"/>
            <a:headEnd/>
            <a:tailEnd/>
          </a:ln>
        </p:spPr>
        <p:txBody>
          <a:bodyPr/>
          <a:lstStyle/>
          <a:p>
            <a:pPr>
              <a:spcBef>
                <a:spcPct val="20000"/>
              </a:spcBef>
            </a:pPr>
            <a:r>
              <a:rPr lang="en-US" sz="2800"/>
              <a:t>12% (1211)</a:t>
            </a:r>
          </a:p>
        </p:txBody>
      </p:sp>
      <p:sp>
        <p:nvSpPr>
          <p:cNvPr id="8200" name="Rectangle 11"/>
          <p:cNvSpPr>
            <a:spLocks noChangeArrowheads="1"/>
          </p:cNvSpPr>
          <p:nvPr/>
        </p:nvSpPr>
        <p:spPr bwMode="auto">
          <a:xfrm>
            <a:off x="990600" y="3327400"/>
            <a:ext cx="2413000" cy="1016000"/>
          </a:xfrm>
          <a:prstGeom prst="rect">
            <a:avLst/>
          </a:prstGeom>
          <a:noFill/>
          <a:ln w="9525">
            <a:noFill/>
            <a:miter lim="800000"/>
            <a:headEnd/>
            <a:tailEnd/>
          </a:ln>
        </p:spPr>
        <p:txBody>
          <a:bodyPr/>
          <a:lstStyle/>
          <a:p>
            <a:pPr>
              <a:spcBef>
                <a:spcPct val="20000"/>
              </a:spcBef>
            </a:pPr>
            <a:r>
              <a:rPr lang="en-US" sz="2800"/>
              <a:t>Birds</a:t>
            </a:r>
          </a:p>
        </p:txBody>
      </p:sp>
      <p:sp>
        <p:nvSpPr>
          <p:cNvPr id="8201" name="Rectangle 12"/>
          <p:cNvSpPr>
            <a:spLocks noChangeArrowheads="1"/>
          </p:cNvSpPr>
          <p:nvPr/>
        </p:nvSpPr>
        <p:spPr bwMode="auto">
          <a:xfrm>
            <a:off x="5816600" y="2311400"/>
            <a:ext cx="2413000" cy="1016000"/>
          </a:xfrm>
          <a:prstGeom prst="rect">
            <a:avLst/>
          </a:prstGeom>
          <a:noFill/>
          <a:ln w="9525">
            <a:noFill/>
            <a:miter lim="800000"/>
            <a:headEnd/>
            <a:tailEnd/>
          </a:ln>
        </p:spPr>
        <p:txBody>
          <a:bodyPr/>
          <a:lstStyle/>
          <a:p>
            <a:pPr>
              <a:spcBef>
                <a:spcPct val="20000"/>
              </a:spcBef>
            </a:pPr>
            <a:r>
              <a:rPr lang="en-US" sz="2800"/>
              <a:t>3.8% (184)</a:t>
            </a:r>
          </a:p>
        </p:txBody>
      </p:sp>
      <p:sp>
        <p:nvSpPr>
          <p:cNvPr id="8202" name="Rectangle 13"/>
          <p:cNvSpPr>
            <a:spLocks noChangeArrowheads="1"/>
          </p:cNvSpPr>
          <p:nvPr/>
        </p:nvSpPr>
        <p:spPr bwMode="auto">
          <a:xfrm>
            <a:off x="3403600" y="2311400"/>
            <a:ext cx="2413000" cy="1016000"/>
          </a:xfrm>
          <a:prstGeom prst="rect">
            <a:avLst/>
          </a:prstGeom>
          <a:noFill/>
          <a:ln w="9525">
            <a:noFill/>
            <a:miter lim="800000"/>
            <a:headEnd/>
            <a:tailEnd/>
          </a:ln>
        </p:spPr>
        <p:txBody>
          <a:bodyPr/>
          <a:lstStyle/>
          <a:p>
            <a:pPr>
              <a:spcBef>
                <a:spcPct val="20000"/>
              </a:spcBef>
            </a:pPr>
            <a:r>
              <a:rPr lang="en-US" sz="2800" dirty="0"/>
              <a:t>23% (1130)</a:t>
            </a:r>
          </a:p>
        </p:txBody>
      </p:sp>
      <p:sp>
        <p:nvSpPr>
          <p:cNvPr id="8203" name="Rectangle 14"/>
          <p:cNvSpPr>
            <a:spLocks noChangeArrowheads="1"/>
          </p:cNvSpPr>
          <p:nvPr/>
        </p:nvSpPr>
        <p:spPr bwMode="auto">
          <a:xfrm>
            <a:off x="990600" y="2311400"/>
            <a:ext cx="2413000" cy="1016000"/>
          </a:xfrm>
          <a:prstGeom prst="rect">
            <a:avLst/>
          </a:prstGeom>
          <a:noFill/>
          <a:ln w="9525">
            <a:noFill/>
            <a:miter lim="800000"/>
            <a:headEnd/>
            <a:tailEnd/>
          </a:ln>
        </p:spPr>
        <p:txBody>
          <a:bodyPr/>
          <a:lstStyle/>
          <a:p>
            <a:pPr>
              <a:spcBef>
                <a:spcPct val="20000"/>
              </a:spcBef>
            </a:pPr>
            <a:r>
              <a:rPr lang="en-US" sz="2800"/>
              <a:t>Mammals</a:t>
            </a:r>
          </a:p>
        </p:txBody>
      </p:sp>
      <p:sp>
        <p:nvSpPr>
          <p:cNvPr id="8204" name="Rectangle 15"/>
          <p:cNvSpPr>
            <a:spLocks noChangeArrowheads="1"/>
          </p:cNvSpPr>
          <p:nvPr/>
        </p:nvSpPr>
        <p:spPr bwMode="auto">
          <a:xfrm>
            <a:off x="5816600" y="1295400"/>
            <a:ext cx="2413000" cy="1016000"/>
          </a:xfrm>
          <a:prstGeom prst="rect">
            <a:avLst/>
          </a:prstGeom>
          <a:noFill/>
          <a:ln w="9525">
            <a:noFill/>
            <a:miter lim="800000"/>
            <a:headEnd/>
            <a:tailEnd/>
          </a:ln>
        </p:spPr>
        <p:txBody>
          <a:bodyPr/>
          <a:lstStyle/>
          <a:p>
            <a:pPr>
              <a:spcBef>
                <a:spcPct val="20000"/>
              </a:spcBef>
            </a:pPr>
            <a:r>
              <a:rPr lang="en-US" sz="2800"/>
              <a:t>Endangered</a:t>
            </a:r>
          </a:p>
        </p:txBody>
      </p:sp>
      <p:sp>
        <p:nvSpPr>
          <p:cNvPr id="8205" name="Rectangle 16"/>
          <p:cNvSpPr>
            <a:spLocks noChangeArrowheads="1"/>
          </p:cNvSpPr>
          <p:nvPr/>
        </p:nvSpPr>
        <p:spPr bwMode="auto">
          <a:xfrm>
            <a:off x="3403600" y="1295400"/>
            <a:ext cx="2413000" cy="1016000"/>
          </a:xfrm>
          <a:prstGeom prst="rect">
            <a:avLst/>
          </a:prstGeom>
          <a:noFill/>
          <a:ln w="9525">
            <a:noFill/>
            <a:miter lim="800000"/>
            <a:headEnd/>
            <a:tailEnd/>
          </a:ln>
        </p:spPr>
        <p:txBody>
          <a:bodyPr/>
          <a:lstStyle/>
          <a:p>
            <a:pPr>
              <a:spcBef>
                <a:spcPct val="20000"/>
              </a:spcBef>
            </a:pPr>
            <a:r>
              <a:rPr lang="en-US" sz="2800"/>
              <a:t>Threatened</a:t>
            </a:r>
          </a:p>
        </p:txBody>
      </p:sp>
      <p:sp>
        <p:nvSpPr>
          <p:cNvPr id="8206" name="Rectangle 17"/>
          <p:cNvSpPr>
            <a:spLocks noChangeArrowheads="1"/>
          </p:cNvSpPr>
          <p:nvPr/>
        </p:nvSpPr>
        <p:spPr bwMode="auto">
          <a:xfrm>
            <a:off x="990600" y="1295400"/>
            <a:ext cx="2413000" cy="1016000"/>
          </a:xfrm>
          <a:prstGeom prst="rect">
            <a:avLst/>
          </a:prstGeom>
          <a:noFill/>
          <a:ln w="9525">
            <a:noFill/>
            <a:miter lim="800000"/>
            <a:headEnd/>
            <a:tailEnd/>
          </a:ln>
        </p:spPr>
        <p:txBody>
          <a:bodyPr/>
          <a:lstStyle/>
          <a:p>
            <a:pPr>
              <a:spcBef>
                <a:spcPct val="20000"/>
              </a:spcBef>
            </a:pPr>
            <a:r>
              <a:rPr lang="en-US" sz="2800" dirty="0"/>
              <a:t>Group</a:t>
            </a:r>
          </a:p>
        </p:txBody>
      </p:sp>
      <p:sp>
        <p:nvSpPr>
          <p:cNvPr id="8207" name="Line 18"/>
          <p:cNvSpPr>
            <a:spLocks noChangeShapeType="1"/>
          </p:cNvSpPr>
          <p:nvPr/>
        </p:nvSpPr>
        <p:spPr bwMode="auto">
          <a:xfrm>
            <a:off x="990600" y="1295400"/>
            <a:ext cx="7239000" cy="0"/>
          </a:xfrm>
          <a:prstGeom prst="line">
            <a:avLst/>
          </a:prstGeom>
          <a:noFill/>
          <a:ln w="12700">
            <a:solidFill>
              <a:schemeClr val="tx1"/>
            </a:solidFill>
            <a:round/>
            <a:headEnd/>
            <a:tailEnd/>
          </a:ln>
        </p:spPr>
        <p:txBody>
          <a:bodyPr/>
          <a:lstStyle/>
          <a:p>
            <a:endParaRPr lang="en-US"/>
          </a:p>
        </p:txBody>
      </p:sp>
      <p:sp>
        <p:nvSpPr>
          <p:cNvPr id="8208" name="Line 19"/>
          <p:cNvSpPr>
            <a:spLocks noChangeShapeType="1"/>
          </p:cNvSpPr>
          <p:nvPr/>
        </p:nvSpPr>
        <p:spPr bwMode="auto">
          <a:xfrm>
            <a:off x="990600" y="5359400"/>
            <a:ext cx="7239000" cy="0"/>
          </a:xfrm>
          <a:prstGeom prst="line">
            <a:avLst/>
          </a:prstGeom>
          <a:noFill/>
          <a:ln w="12700">
            <a:solidFill>
              <a:schemeClr val="tx1"/>
            </a:solidFill>
            <a:round/>
            <a:headEnd/>
            <a:tailEnd/>
          </a:ln>
        </p:spPr>
        <p:txBody>
          <a:bodyPr/>
          <a:lstStyle/>
          <a:p>
            <a:endParaRPr lang="en-US"/>
          </a:p>
        </p:txBody>
      </p:sp>
      <p:sp>
        <p:nvSpPr>
          <p:cNvPr id="8209" name="Line 20"/>
          <p:cNvSpPr>
            <a:spLocks noChangeShapeType="1"/>
          </p:cNvSpPr>
          <p:nvPr/>
        </p:nvSpPr>
        <p:spPr bwMode="auto">
          <a:xfrm>
            <a:off x="990600" y="1295400"/>
            <a:ext cx="0" cy="1016000"/>
          </a:xfrm>
          <a:prstGeom prst="line">
            <a:avLst/>
          </a:prstGeom>
          <a:noFill/>
          <a:ln w="28575" cap="sq">
            <a:noFill/>
            <a:round/>
            <a:headEnd/>
            <a:tailEnd/>
          </a:ln>
        </p:spPr>
        <p:txBody>
          <a:bodyPr/>
          <a:lstStyle/>
          <a:p>
            <a:endParaRPr lang="en-US"/>
          </a:p>
        </p:txBody>
      </p:sp>
      <p:sp>
        <p:nvSpPr>
          <p:cNvPr id="8210" name="Line 21"/>
          <p:cNvSpPr>
            <a:spLocks noChangeShapeType="1"/>
          </p:cNvSpPr>
          <p:nvPr/>
        </p:nvSpPr>
        <p:spPr bwMode="auto">
          <a:xfrm>
            <a:off x="8229600" y="1295400"/>
            <a:ext cx="0" cy="1016000"/>
          </a:xfrm>
          <a:prstGeom prst="line">
            <a:avLst/>
          </a:prstGeom>
          <a:noFill/>
          <a:ln w="28575" cap="sq">
            <a:noFill/>
            <a:round/>
            <a:headEnd/>
            <a:tailEnd/>
          </a:ln>
        </p:spPr>
        <p:txBody>
          <a:bodyPr/>
          <a:lstStyle/>
          <a:p>
            <a:endParaRPr lang="en-US"/>
          </a:p>
        </p:txBody>
      </p:sp>
      <p:sp>
        <p:nvSpPr>
          <p:cNvPr id="8211" name="Line 22"/>
          <p:cNvSpPr>
            <a:spLocks noChangeShapeType="1"/>
          </p:cNvSpPr>
          <p:nvPr/>
        </p:nvSpPr>
        <p:spPr bwMode="auto">
          <a:xfrm>
            <a:off x="990600" y="2311400"/>
            <a:ext cx="0" cy="1016000"/>
          </a:xfrm>
          <a:prstGeom prst="line">
            <a:avLst/>
          </a:prstGeom>
          <a:noFill/>
          <a:ln w="28575" cap="sq">
            <a:noFill/>
            <a:round/>
            <a:headEnd/>
            <a:tailEnd/>
          </a:ln>
        </p:spPr>
        <p:txBody>
          <a:bodyPr/>
          <a:lstStyle/>
          <a:p>
            <a:endParaRPr lang="en-US"/>
          </a:p>
        </p:txBody>
      </p:sp>
      <p:sp>
        <p:nvSpPr>
          <p:cNvPr id="8212" name="Line 23"/>
          <p:cNvSpPr>
            <a:spLocks noChangeShapeType="1"/>
          </p:cNvSpPr>
          <p:nvPr/>
        </p:nvSpPr>
        <p:spPr bwMode="auto">
          <a:xfrm>
            <a:off x="8229600" y="2311400"/>
            <a:ext cx="0" cy="1016000"/>
          </a:xfrm>
          <a:prstGeom prst="line">
            <a:avLst/>
          </a:prstGeom>
          <a:noFill/>
          <a:ln w="28575" cap="sq">
            <a:noFill/>
            <a:round/>
            <a:headEnd/>
            <a:tailEnd/>
          </a:ln>
        </p:spPr>
        <p:txBody>
          <a:bodyPr/>
          <a:lstStyle/>
          <a:p>
            <a:endParaRPr lang="en-US"/>
          </a:p>
        </p:txBody>
      </p:sp>
      <p:sp>
        <p:nvSpPr>
          <p:cNvPr id="8213" name="Line 24"/>
          <p:cNvSpPr>
            <a:spLocks noChangeShapeType="1"/>
          </p:cNvSpPr>
          <p:nvPr/>
        </p:nvSpPr>
        <p:spPr bwMode="auto">
          <a:xfrm>
            <a:off x="990600" y="3327400"/>
            <a:ext cx="0" cy="1016000"/>
          </a:xfrm>
          <a:prstGeom prst="line">
            <a:avLst/>
          </a:prstGeom>
          <a:noFill/>
          <a:ln w="28575" cap="sq">
            <a:noFill/>
            <a:round/>
            <a:headEnd/>
            <a:tailEnd/>
          </a:ln>
        </p:spPr>
        <p:txBody>
          <a:bodyPr/>
          <a:lstStyle/>
          <a:p>
            <a:endParaRPr lang="en-US"/>
          </a:p>
        </p:txBody>
      </p:sp>
      <p:sp>
        <p:nvSpPr>
          <p:cNvPr id="8214" name="Line 25"/>
          <p:cNvSpPr>
            <a:spLocks noChangeShapeType="1"/>
          </p:cNvSpPr>
          <p:nvPr/>
        </p:nvSpPr>
        <p:spPr bwMode="auto">
          <a:xfrm>
            <a:off x="8229600" y="3327400"/>
            <a:ext cx="0" cy="1016000"/>
          </a:xfrm>
          <a:prstGeom prst="line">
            <a:avLst/>
          </a:prstGeom>
          <a:noFill/>
          <a:ln w="28575" cap="sq">
            <a:noFill/>
            <a:round/>
            <a:headEnd/>
            <a:tailEnd/>
          </a:ln>
        </p:spPr>
        <p:txBody>
          <a:bodyPr/>
          <a:lstStyle/>
          <a:p>
            <a:endParaRPr lang="en-US"/>
          </a:p>
        </p:txBody>
      </p:sp>
      <p:sp>
        <p:nvSpPr>
          <p:cNvPr id="8215" name="Line 26"/>
          <p:cNvSpPr>
            <a:spLocks noChangeShapeType="1"/>
          </p:cNvSpPr>
          <p:nvPr/>
        </p:nvSpPr>
        <p:spPr bwMode="auto">
          <a:xfrm>
            <a:off x="990600" y="4343400"/>
            <a:ext cx="0" cy="1016000"/>
          </a:xfrm>
          <a:prstGeom prst="line">
            <a:avLst/>
          </a:prstGeom>
          <a:noFill/>
          <a:ln w="28575" cap="sq">
            <a:noFill/>
            <a:round/>
            <a:headEnd/>
            <a:tailEnd/>
          </a:ln>
        </p:spPr>
        <p:txBody>
          <a:bodyPr/>
          <a:lstStyle/>
          <a:p>
            <a:endParaRPr lang="en-US"/>
          </a:p>
        </p:txBody>
      </p:sp>
      <p:sp>
        <p:nvSpPr>
          <p:cNvPr id="8216" name="Line 27"/>
          <p:cNvSpPr>
            <a:spLocks noChangeShapeType="1"/>
          </p:cNvSpPr>
          <p:nvPr/>
        </p:nvSpPr>
        <p:spPr bwMode="auto">
          <a:xfrm>
            <a:off x="8229600" y="4343400"/>
            <a:ext cx="0" cy="1016000"/>
          </a:xfrm>
          <a:prstGeom prst="line">
            <a:avLst/>
          </a:prstGeom>
          <a:noFill/>
          <a:ln w="28575" cap="sq">
            <a:noFill/>
            <a:round/>
            <a:headEnd/>
            <a:tailEnd/>
          </a:ln>
        </p:spPr>
        <p:txBody>
          <a:bodyPr/>
          <a:lstStyle/>
          <a:p>
            <a:endParaRPr lang="en-US"/>
          </a:p>
        </p:txBody>
      </p:sp>
      <p:sp>
        <p:nvSpPr>
          <p:cNvPr id="8217" name="Line 28"/>
          <p:cNvSpPr>
            <a:spLocks noChangeShapeType="1"/>
          </p:cNvSpPr>
          <p:nvPr/>
        </p:nvSpPr>
        <p:spPr bwMode="auto">
          <a:xfrm>
            <a:off x="990600" y="2311400"/>
            <a:ext cx="7239000" cy="0"/>
          </a:xfrm>
          <a:prstGeom prst="line">
            <a:avLst/>
          </a:prstGeom>
          <a:noFill/>
          <a:ln w="12700">
            <a:solidFill>
              <a:schemeClr val="tx1"/>
            </a:solidFill>
            <a:round/>
            <a:headEnd/>
            <a:tailEnd/>
          </a:ln>
        </p:spPr>
        <p:txBody>
          <a:bodyPr/>
          <a:lstStyle/>
          <a:p>
            <a:endParaRPr lang="en-US"/>
          </a:p>
        </p:txBody>
      </p:sp>
      <p:sp>
        <p:nvSpPr>
          <p:cNvPr id="8218" name="Text Box 29"/>
          <p:cNvSpPr txBox="1">
            <a:spLocks noChangeArrowheads="1"/>
          </p:cNvSpPr>
          <p:nvPr/>
        </p:nvSpPr>
        <p:spPr bwMode="auto">
          <a:xfrm>
            <a:off x="4470400" y="5462588"/>
            <a:ext cx="4482317" cy="461665"/>
          </a:xfrm>
          <a:prstGeom prst="rect">
            <a:avLst/>
          </a:prstGeom>
          <a:noFill/>
          <a:ln w="9525">
            <a:noFill/>
            <a:miter lim="800000"/>
            <a:headEnd/>
            <a:tailEnd/>
          </a:ln>
        </p:spPr>
        <p:txBody>
          <a:bodyPr wrap="none">
            <a:spAutoFit/>
          </a:bodyPr>
          <a:lstStyle/>
          <a:p>
            <a:r>
              <a:rPr lang="en-US" sz="2400"/>
              <a:t>Stuart et al. 2004. </a:t>
            </a:r>
            <a:r>
              <a:rPr lang="en-US" sz="2400" b="1"/>
              <a:t>Science</a:t>
            </a:r>
          </a:p>
        </p:txBody>
      </p:sp>
      <p:sp>
        <p:nvSpPr>
          <p:cNvPr id="8219" name="Text Box 30"/>
          <p:cNvSpPr txBox="1">
            <a:spLocks noChangeArrowheads="1"/>
          </p:cNvSpPr>
          <p:nvPr/>
        </p:nvSpPr>
        <p:spPr bwMode="auto">
          <a:xfrm>
            <a:off x="152400" y="273050"/>
            <a:ext cx="8448147" cy="677108"/>
          </a:xfrm>
          <a:prstGeom prst="rect">
            <a:avLst/>
          </a:prstGeom>
          <a:noFill/>
          <a:ln w="9525">
            <a:noFill/>
            <a:miter lim="800000"/>
            <a:headEnd/>
            <a:tailEnd/>
          </a:ln>
        </p:spPr>
        <p:txBody>
          <a:bodyPr wrap="none">
            <a:spAutoFit/>
          </a:bodyPr>
          <a:lstStyle/>
          <a:p>
            <a:r>
              <a:rPr lang="en-US" sz="3800" dirty="0">
                <a:solidFill>
                  <a:schemeClr val="tx2"/>
                </a:solidFill>
                <a:effectLst>
                  <a:outerShdw blurRad="38100" dist="38100" dir="2700000" algn="tl">
                    <a:srgbClr val="000000">
                      <a:alpha val="43137"/>
                    </a:srgbClr>
                  </a:outerShdw>
                </a:effectLst>
              </a:rPr>
              <a:t>Global amphibian </a:t>
            </a:r>
            <a:r>
              <a:rPr lang="en-US" sz="3800" dirty="0" smtClean="0">
                <a:solidFill>
                  <a:schemeClr val="tx2"/>
                </a:solidFill>
                <a:effectLst>
                  <a:outerShdw blurRad="38100" dist="38100" dir="2700000" algn="tl">
                    <a:srgbClr val="000000">
                      <a:alpha val="43137"/>
                    </a:srgbClr>
                  </a:outerShdw>
                </a:effectLst>
              </a:rPr>
              <a:t>population declines</a:t>
            </a:r>
            <a:endParaRPr lang="en-US" sz="38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4913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ctr"/>
            <a:r>
              <a:rPr lang="en-US" dirty="0" smtClean="0"/>
              <a:t>Why study amphibians?</a:t>
            </a:r>
            <a:endParaRPr lang="en-US" dirty="0"/>
          </a:p>
        </p:txBody>
      </p:sp>
      <p:sp>
        <p:nvSpPr>
          <p:cNvPr id="3" name="Content Placeholder 2"/>
          <p:cNvSpPr>
            <a:spLocks noGrp="1"/>
          </p:cNvSpPr>
          <p:nvPr>
            <p:ph idx="1"/>
          </p:nvPr>
        </p:nvSpPr>
        <p:spPr>
          <a:xfrm>
            <a:off x="533400" y="1371600"/>
            <a:ext cx="5486400" cy="4051437"/>
          </a:xfrm>
        </p:spPr>
        <p:txBody>
          <a:bodyPr>
            <a:noAutofit/>
          </a:bodyPr>
          <a:lstStyle/>
          <a:p>
            <a:r>
              <a:rPr lang="en-US" sz="3200" dirty="0" smtClean="0"/>
              <a:t>Offer </a:t>
            </a:r>
            <a:r>
              <a:rPr lang="en-US" sz="3200" dirty="0"/>
              <a:t>an ideal system for studying the interaction of contaminants (e.g., pesticides) and </a:t>
            </a:r>
            <a:r>
              <a:rPr lang="en-US" sz="3200" dirty="0" smtClean="0"/>
              <a:t>pathogens</a:t>
            </a:r>
          </a:p>
          <a:p>
            <a:pPr lvl="1"/>
            <a:r>
              <a:rPr lang="en-US" sz="2800" dirty="0"/>
              <a:t>L</a:t>
            </a:r>
            <a:r>
              <a:rPr lang="en-US" sz="2800" dirty="0" smtClean="0"/>
              <a:t>ive </a:t>
            </a:r>
            <a:r>
              <a:rPr lang="en-US" sz="2800" dirty="0"/>
              <a:t>in and out of water </a:t>
            </a:r>
          </a:p>
          <a:p>
            <a:pPr lvl="2"/>
            <a:r>
              <a:rPr lang="en-US" sz="2400" dirty="0"/>
              <a:t>M</a:t>
            </a:r>
            <a:r>
              <a:rPr lang="en-US" sz="2400" dirty="0" smtClean="0"/>
              <a:t>ore </a:t>
            </a:r>
            <a:r>
              <a:rPr lang="en-US" sz="2400" dirty="0"/>
              <a:t>susceptible to terrestrial and water-borne </a:t>
            </a:r>
            <a:r>
              <a:rPr lang="en-US" sz="2400" dirty="0" smtClean="0"/>
              <a:t>stressors </a:t>
            </a:r>
          </a:p>
          <a:p>
            <a:pPr lvl="1"/>
            <a:r>
              <a:rPr lang="en-US" sz="2800" dirty="0"/>
              <a:t>P</a:t>
            </a:r>
            <a:r>
              <a:rPr lang="en-US" sz="2800" dirty="0" smtClean="0"/>
              <a:t>ermeable </a:t>
            </a:r>
            <a:r>
              <a:rPr lang="en-US" sz="2800" dirty="0"/>
              <a:t>skin and unshelled </a:t>
            </a:r>
            <a:r>
              <a:rPr lang="en-US" sz="2800" dirty="0" smtClean="0"/>
              <a:t>eggs</a:t>
            </a:r>
          </a:p>
        </p:txBody>
      </p:sp>
      <p:pic>
        <p:nvPicPr>
          <p:cNvPr id="3074" name="Picture 2" descr="http://images.mudfooted.com/glass_fr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43200"/>
            <a:ext cx="32004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95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372599" cy="1600200"/>
          </a:xfrm>
        </p:spPr>
        <p:txBody>
          <a:bodyPr>
            <a:noAutofit/>
          </a:bodyPr>
          <a:lstStyle/>
          <a:p>
            <a:r>
              <a:rPr lang="en-US" sz="4800" i="1" dirty="0" err="1" smtClean="0">
                <a:latin typeface="+mn-lt"/>
              </a:rPr>
              <a:t>Batrachochytrium</a:t>
            </a:r>
            <a:r>
              <a:rPr lang="en-US" sz="4800" i="1" dirty="0" smtClean="0">
                <a:latin typeface="+mn-lt"/>
              </a:rPr>
              <a:t> </a:t>
            </a:r>
            <a:r>
              <a:rPr lang="en-US" sz="4800" i="1" dirty="0" err="1" smtClean="0">
                <a:latin typeface="+mn-lt"/>
              </a:rPr>
              <a:t>dendrobatidis</a:t>
            </a:r>
            <a:r>
              <a:rPr lang="en-US" sz="4800" i="1" dirty="0" smtClean="0">
                <a:latin typeface="+mn-lt"/>
              </a:rPr>
              <a:t> </a:t>
            </a:r>
            <a:r>
              <a:rPr lang="en-US" sz="4800" dirty="0" smtClean="0">
                <a:latin typeface="+mn-lt"/>
              </a:rPr>
              <a:t>(</a:t>
            </a:r>
            <a:r>
              <a:rPr lang="en-US" sz="4800" dirty="0" err="1" smtClean="0">
                <a:latin typeface="+mn-lt"/>
              </a:rPr>
              <a:t>Bd</a:t>
            </a:r>
            <a:r>
              <a:rPr lang="en-US" sz="4800" dirty="0" smtClean="0">
                <a:latin typeface="+mn-lt"/>
              </a:rPr>
              <a:t>)</a:t>
            </a:r>
            <a:endParaRPr lang="en-US" sz="4800" dirty="0">
              <a:latin typeface="+mn-lt"/>
            </a:endParaRPr>
          </a:p>
        </p:txBody>
      </p:sp>
      <p:pic>
        <p:nvPicPr>
          <p:cNvPr id="5122" name="Picture 2"/>
          <p:cNvPicPr>
            <a:picLocks noGrp="1" noChangeAspect="1" noChangeArrowheads="1"/>
          </p:cNvPicPr>
          <p:nvPr>
            <p:ph idx="1"/>
          </p:nvPr>
        </p:nvPicPr>
        <p:blipFill>
          <a:blip r:embed="rId3" cstate="print"/>
          <a:srcRect l="3200" t="3491" r="3200" b="6982"/>
          <a:stretch>
            <a:fillRect/>
          </a:stretch>
        </p:blipFill>
        <p:spPr bwMode="auto">
          <a:xfrm>
            <a:off x="3352800" y="1524000"/>
            <a:ext cx="2446020" cy="2362200"/>
          </a:xfrm>
          <a:prstGeom prst="rect">
            <a:avLst/>
          </a:prstGeom>
          <a:noFill/>
          <a:ln w="9525">
            <a:noFill/>
            <a:miter lim="800000"/>
            <a:headEnd/>
            <a:tailEnd/>
          </a:ln>
        </p:spPr>
      </p:pic>
      <p:grpSp>
        <p:nvGrpSpPr>
          <p:cNvPr id="3" name="Group 14"/>
          <p:cNvGrpSpPr/>
          <p:nvPr/>
        </p:nvGrpSpPr>
        <p:grpSpPr>
          <a:xfrm>
            <a:off x="152400" y="1506081"/>
            <a:ext cx="2454296" cy="2380119"/>
            <a:chOff x="0" y="1447800"/>
            <a:chExt cx="2454296" cy="2380119"/>
          </a:xfrm>
        </p:grpSpPr>
        <p:pic>
          <p:nvPicPr>
            <p:cNvPr id="5124" name="Picture 4"/>
            <p:cNvPicPr>
              <a:picLocks noChangeAspect="1" noChangeArrowheads="1"/>
            </p:cNvPicPr>
            <p:nvPr/>
          </p:nvPicPr>
          <p:blipFill>
            <a:blip r:embed="rId4" cstate="print"/>
            <a:srcRect/>
            <a:stretch>
              <a:fillRect/>
            </a:stretch>
          </p:blipFill>
          <p:spPr bwMode="auto">
            <a:xfrm>
              <a:off x="0" y="1447800"/>
              <a:ext cx="2419013" cy="2362200"/>
            </a:xfrm>
            <a:prstGeom prst="rect">
              <a:avLst/>
            </a:prstGeom>
            <a:noFill/>
            <a:ln w="9525">
              <a:noFill/>
              <a:miter lim="800000"/>
              <a:headEnd/>
              <a:tailEnd/>
            </a:ln>
          </p:spPr>
        </p:pic>
        <p:sp>
          <p:nvSpPr>
            <p:cNvPr id="10" name="TextBox 9"/>
            <p:cNvSpPr txBox="1"/>
            <p:nvPr/>
          </p:nvSpPr>
          <p:spPr>
            <a:xfrm>
              <a:off x="1322832" y="3550920"/>
              <a:ext cx="1131464" cy="276999"/>
            </a:xfrm>
            <a:prstGeom prst="rect">
              <a:avLst/>
            </a:prstGeom>
            <a:noFill/>
          </p:spPr>
          <p:txBody>
            <a:bodyPr wrap="none" rtlCol="0">
              <a:spAutoFit/>
            </a:bodyPr>
            <a:lstStyle/>
            <a:p>
              <a:r>
                <a:rPr lang="en-US" sz="1200" dirty="0" smtClean="0">
                  <a:solidFill>
                    <a:schemeClr val="bg1"/>
                  </a:solidFill>
                </a:rPr>
                <a:t>Joyce </a:t>
              </a:r>
              <a:r>
                <a:rPr lang="en-US" sz="1200" dirty="0" err="1" smtClean="0">
                  <a:solidFill>
                    <a:schemeClr val="bg1"/>
                  </a:solidFill>
                </a:rPr>
                <a:t>Longcore</a:t>
              </a:r>
              <a:endParaRPr lang="en-US" sz="1200" dirty="0">
                <a:solidFill>
                  <a:schemeClr val="bg1"/>
                </a:solidFill>
              </a:endParaRPr>
            </a:p>
          </p:txBody>
        </p:sp>
      </p:grpSp>
      <p:pic>
        <p:nvPicPr>
          <p:cNvPr id="5126" name="Picture 6"/>
          <p:cNvPicPr>
            <a:picLocks noChangeAspect="1" noChangeArrowheads="1"/>
          </p:cNvPicPr>
          <p:nvPr/>
        </p:nvPicPr>
        <p:blipFill>
          <a:blip r:embed="rId5" cstate="print"/>
          <a:srcRect/>
          <a:stretch>
            <a:fillRect/>
          </a:stretch>
        </p:blipFill>
        <p:spPr bwMode="auto">
          <a:xfrm>
            <a:off x="6553200" y="1524000"/>
            <a:ext cx="2448289" cy="2362200"/>
          </a:xfrm>
          <a:prstGeom prst="rect">
            <a:avLst/>
          </a:prstGeom>
          <a:noFill/>
          <a:ln w="9525">
            <a:noFill/>
            <a:miter lim="800000"/>
            <a:headEnd/>
            <a:tailEnd/>
          </a:ln>
        </p:spPr>
      </p:pic>
      <p:sp>
        <p:nvSpPr>
          <p:cNvPr id="12" name="TextBox 11"/>
          <p:cNvSpPr txBox="1"/>
          <p:nvPr/>
        </p:nvSpPr>
        <p:spPr>
          <a:xfrm>
            <a:off x="6516624" y="3331464"/>
            <a:ext cx="1233711" cy="276999"/>
          </a:xfrm>
          <a:prstGeom prst="rect">
            <a:avLst/>
          </a:prstGeom>
          <a:noFill/>
        </p:spPr>
        <p:txBody>
          <a:bodyPr wrap="square" rtlCol="0">
            <a:spAutoFit/>
          </a:bodyPr>
          <a:lstStyle/>
          <a:p>
            <a:r>
              <a:rPr lang="en-US" sz="1200" dirty="0" smtClean="0">
                <a:solidFill>
                  <a:schemeClr val="bg1"/>
                </a:solidFill>
              </a:rPr>
              <a:t>Joyce </a:t>
            </a:r>
            <a:r>
              <a:rPr lang="en-US" sz="1200" dirty="0" err="1" smtClean="0">
                <a:solidFill>
                  <a:schemeClr val="bg1"/>
                </a:solidFill>
              </a:rPr>
              <a:t>Longcore</a:t>
            </a:r>
            <a:endParaRPr lang="en-US" sz="1200" dirty="0">
              <a:solidFill>
                <a:schemeClr val="bg1"/>
              </a:solidFill>
            </a:endParaRPr>
          </a:p>
        </p:txBody>
      </p:sp>
      <p:cxnSp>
        <p:nvCxnSpPr>
          <p:cNvPr id="17" name="Straight Arrow Connector 16"/>
          <p:cNvCxnSpPr/>
          <p:nvPr/>
        </p:nvCxnSpPr>
        <p:spPr>
          <a:xfrm>
            <a:off x="2819400" y="2362200"/>
            <a:ext cx="457200" cy="158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19800" y="2331720"/>
            <a:ext cx="457200" cy="158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4191000"/>
            <a:ext cx="7201010" cy="1815882"/>
          </a:xfrm>
          <a:prstGeom prst="rect">
            <a:avLst/>
          </a:prstGeom>
          <a:noFill/>
        </p:spPr>
        <p:txBody>
          <a:bodyPr wrap="none" rtlCol="0">
            <a:spAutoFit/>
          </a:bodyPr>
          <a:lstStyle/>
          <a:p>
            <a:pPr>
              <a:buFont typeface="Arial" pitchFamily="34" charset="0"/>
              <a:buChar char="•"/>
            </a:pPr>
            <a:r>
              <a:rPr lang="en-US" sz="2800" dirty="0" smtClean="0"/>
              <a:t> Implicated </a:t>
            </a:r>
            <a:r>
              <a:rPr lang="en-US" sz="2800" dirty="0"/>
              <a:t>in population declines globally</a:t>
            </a:r>
          </a:p>
          <a:p>
            <a:pPr>
              <a:buFont typeface="Arial" pitchFamily="34" charset="0"/>
              <a:buChar char="•"/>
            </a:pPr>
            <a:r>
              <a:rPr lang="en-US" sz="2800" dirty="0" smtClean="0"/>
              <a:t> Fungal pathogen of amphibians</a:t>
            </a:r>
          </a:p>
          <a:p>
            <a:pPr>
              <a:buFont typeface="Arial" pitchFamily="34" charset="0"/>
              <a:buChar char="•"/>
            </a:pPr>
            <a:r>
              <a:rPr lang="en-US" sz="2800" dirty="0" smtClean="0"/>
              <a:t> Causes </a:t>
            </a:r>
            <a:r>
              <a:rPr lang="en-US" sz="2800" dirty="0" err="1" smtClean="0"/>
              <a:t>chytridiomycosis</a:t>
            </a:r>
            <a:endParaRPr lang="en-US" sz="2800" dirty="0" smtClean="0"/>
          </a:p>
          <a:p>
            <a:pPr>
              <a:buFont typeface="Arial" pitchFamily="34" charset="0"/>
              <a:buChar char="•"/>
            </a:pPr>
            <a:r>
              <a:rPr lang="en-US" sz="2800" dirty="0" smtClean="0"/>
              <a:t> Infects keratinized tissue</a:t>
            </a:r>
          </a:p>
        </p:txBody>
      </p:sp>
      <p:pic>
        <p:nvPicPr>
          <p:cNvPr id="4100" name="Picture 4" descr="http://t3.gstatic.com/images?q=tbn:ANd9GcQPDsqnIXWHdJKaBJ55RnTNqaQ4a7sXpYjmPrfqpBd5Zkm8MyAGp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4743449"/>
            <a:ext cx="2628900" cy="17335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6661458" y="4770329"/>
            <a:ext cx="474726" cy="657224"/>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7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Goal</a:t>
            </a:r>
            <a:endParaRPr lang="en-US" dirty="0"/>
          </a:p>
        </p:txBody>
      </p:sp>
      <p:sp>
        <p:nvSpPr>
          <p:cNvPr id="3" name="Content Placeholder 2"/>
          <p:cNvSpPr>
            <a:spLocks noGrp="1"/>
          </p:cNvSpPr>
          <p:nvPr>
            <p:ph idx="1"/>
          </p:nvPr>
        </p:nvSpPr>
        <p:spPr>
          <a:xfrm>
            <a:off x="990600" y="1731161"/>
            <a:ext cx="7753558" cy="3831439"/>
          </a:xfrm>
        </p:spPr>
        <p:txBody>
          <a:bodyPr>
            <a:normAutofit/>
          </a:bodyPr>
          <a:lstStyle/>
          <a:p>
            <a:pPr marL="0" indent="0">
              <a:buNone/>
            </a:pPr>
            <a:r>
              <a:rPr lang="en-US" sz="3500" dirty="0"/>
              <a:t>T</a:t>
            </a:r>
            <a:r>
              <a:rPr lang="en-US" sz="3500" dirty="0" smtClean="0"/>
              <a:t>o </a:t>
            </a:r>
            <a:r>
              <a:rPr lang="en-US" sz="3500" dirty="0"/>
              <a:t>examine the separate and combined impacts of pathogens and pesticides on </a:t>
            </a:r>
            <a:r>
              <a:rPr lang="en-US" sz="3500" dirty="0" smtClean="0"/>
              <a:t>five </a:t>
            </a:r>
            <a:r>
              <a:rPr lang="en-US" sz="3500" dirty="0"/>
              <a:t>species of </a:t>
            </a:r>
            <a:r>
              <a:rPr lang="en-US" sz="3500" dirty="0" smtClean="0"/>
              <a:t>amphibians. </a:t>
            </a:r>
          </a:p>
          <a:p>
            <a:pPr marL="0" indent="0">
              <a:buNone/>
            </a:pPr>
            <a:endParaRPr lang="en-US" sz="3000" dirty="0"/>
          </a:p>
        </p:txBody>
      </p:sp>
      <p:pic>
        <p:nvPicPr>
          <p:cNvPr id="5124" name="Picture 4" descr="http://www.karch.ch/karch/d/ath/chytri/media/img_chy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4086225"/>
            <a:ext cx="3476625" cy="2238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4221540"/>
            <a:ext cx="838200" cy="1569660"/>
          </a:xfrm>
          <a:prstGeom prst="rect">
            <a:avLst/>
          </a:prstGeom>
          <a:noFill/>
        </p:spPr>
        <p:txBody>
          <a:bodyPr wrap="square" rtlCol="0">
            <a:spAutoFit/>
          </a:bodyPr>
          <a:lstStyle/>
          <a:p>
            <a:r>
              <a:rPr lang="en-US" sz="9600" dirty="0" smtClean="0"/>
              <a:t>+</a:t>
            </a:r>
            <a:endParaRPr lang="en-US" sz="3200" dirty="0"/>
          </a:p>
        </p:txBody>
      </p:sp>
      <p:pic>
        <p:nvPicPr>
          <p:cNvPr id="5126" name="Picture 6" descr="http://www.rightinginjustice.com/media/2011/06/roundup-weed-ki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3581400"/>
            <a:ext cx="2381250" cy="277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083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0"/>
            <a:ext cx="7125113" cy="924475"/>
          </a:xfrm>
        </p:spPr>
        <p:txBody>
          <a:bodyPr/>
          <a:lstStyle/>
          <a:p>
            <a:pPr algn="ctr"/>
            <a:r>
              <a:rPr lang="en-US" dirty="0" smtClean="0"/>
              <a:t>Hypothesis</a:t>
            </a:r>
            <a:endParaRPr lang="en-US" dirty="0"/>
          </a:p>
        </p:txBody>
      </p:sp>
      <p:sp>
        <p:nvSpPr>
          <p:cNvPr id="3" name="Content Placeholder 2"/>
          <p:cNvSpPr>
            <a:spLocks noGrp="1"/>
          </p:cNvSpPr>
          <p:nvPr>
            <p:ph idx="1"/>
          </p:nvPr>
        </p:nvSpPr>
        <p:spPr>
          <a:xfrm>
            <a:off x="1009442" y="1676400"/>
            <a:ext cx="7753557" cy="4191000"/>
          </a:xfrm>
        </p:spPr>
        <p:txBody>
          <a:bodyPr>
            <a:noAutofit/>
          </a:bodyPr>
          <a:lstStyle/>
          <a:p>
            <a:pPr marL="0" indent="0">
              <a:buNone/>
            </a:pPr>
            <a:r>
              <a:rPr lang="en-US" sz="2800" dirty="0" smtClean="0"/>
              <a:t>Ecologically relevant </a:t>
            </a:r>
            <a:r>
              <a:rPr lang="en-US" sz="2800" dirty="0"/>
              <a:t>concentrations of pesticide mixtures </a:t>
            </a:r>
            <a:r>
              <a:rPr lang="en-US" sz="2800" dirty="0" smtClean="0"/>
              <a:t>will increase susceptibility of metamorphic </a:t>
            </a:r>
            <a:r>
              <a:rPr lang="en-US" sz="2800" dirty="0"/>
              <a:t>amphibians </a:t>
            </a:r>
            <a:r>
              <a:rPr lang="en-US" sz="2800" dirty="0" smtClean="0"/>
              <a:t>to a pathogen (</a:t>
            </a:r>
            <a:r>
              <a:rPr lang="en-US" sz="2800" i="1" dirty="0" err="1" smtClean="0"/>
              <a:t>Bd</a:t>
            </a:r>
            <a:r>
              <a:rPr lang="en-US" sz="2800" dirty="0" smtClean="0"/>
              <a:t>).</a:t>
            </a:r>
          </a:p>
          <a:p>
            <a:pPr marL="0" indent="0">
              <a:buNone/>
            </a:pPr>
            <a:endParaRPr lang="en-US" sz="1100" dirty="0" smtClean="0"/>
          </a:p>
          <a:p>
            <a:pPr marL="0" indent="0">
              <a:buNone/>
            </a:pPr>
            <a:r>
              <a:rPr lang="en-US" sz="2800" dirty="0" smtClean="0"/>
              <a:t>Specifically, exposure </a:t>
            </a:r>
            <a:r>
              <a:rPr lang="en-US" sz="2800" dirty="0"/>
              <a:t>to the contaminants in the larval and metamorphic stages will </a:t>
            </a:r>
            <a:endParaRPr lang="en-US" sz="2800" dirty="0" smtClean="0"/>
          </a:p>
          <a:p>
            <a:pPr marL="0" indent="0"/>
            <a:r>
              <a:rPr lang="en-US" sz="2800" dirty="0" smtClean="0"/>
              <a:t> increase mortality</a:t>
            </a:r>
          </a:p>
          <a:p>
            <a:pPr marL="0" indent="0"/>
            <a:r>
              <a:rPr lang="en-US" sz="2800" dirty="0" smtClean="0"/>
              <a:t> increase </a:t>
            </a:r>
            <a:r>
              <a:rPr lang="en-US" sz="2800" dirty="0"/>
              <a:t>pathogen </a:t>
            </a:r>
            <a:r>
              <a:rPr lang="en-US" sz="2800" dirty="0" smtClean="0"/>
              <a:t>load</a:t>
            </a:r>
          </a:p>
          <a:p>
            <a:pPr marL="0" indent="0"/>
            <a:r>
              <a:rPr lang="en-US" sz="2800" dirty="0" smtClean="0"/>
              <a:t> decrease growth</a:t>
            </a:r>
          </a:p>
        </p:txBody>
      </p:sp>
    </p:spTree>
    <p:extLst>
      <p:ext uri="{BB962C8B-B14F-4D97-AF65-F5344CB8AC3E}">
        <p14:creationId xmlns:p14="http://schemas.microsoft.com/office/powerpoint/2010/main" val="145588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10235</TotalTime>
  <Words>1855</Words>
  <Application>Microsoft Office PowerPoint</Application>
  <PresentationFormat>On-screen Show (4:3)</PresentationFormat>
  <Paragraphs>322</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Executive</vt:lpstr>
      <vt:lpstr>The Ecology of Disease and Anthropogenic Stressors in Amphibians</vt:lpstr>
      <vt:lpstr>Sixth Mass Extinction?</vt:lpstr>
      <vt:lpstr>PowerPoint Presentation</vt:lpstr>
      <vt:lpstr>Amphibian Population Declines</vt:lpstr>
      <vt:lpstr>PowerPoint Presentation</vt:lpstr>
      <vt:lpstr>Why study amphibians?</vt:lpstr>
      <vt:lpstr>Batrachochytrium dendrobatidis (Bd)</vt:lpstr>
      <vt:lpstr>Our Goal</vt:lpstr>
      <vt:lpstr>Hypothesis</vt:lpstr>
      <vt:lpstr>Our Amphibians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Results</vt:lpstr>
      <vt:lpstr>Summary of Results</vt:lpstr>
      <vt:lpstr>What’s next?</vt:lpstr>
      <vt:lpstr>Benefits to Society</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Ecology of Disease and Anthropogenic Stressors in Amphibians</dc:title>
  <dc:creator>Kellie</dc:creator>
  <cp:lastModifiedBy>French, Kellie Marie - ONID</cp:lastModifiedBy>
  <cp:revision>89</cp:revision>
  <dcterms:created xsi:type="dcterms:W3CDTF">2012-06-26T22:01:22Z</dcterms:created>
  <dcterms:modified xsi:type="dcterms:W3CDTF">2013-05-28T17:08:47Z</dcterms:modified>
</cp:coreProperties>
</file>