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56" r:id="rId2"/>
    <p:sldId id="257" r:id="rId3"/>
    <p:sldId id="282" r:id="rId4"/>
    <p:sldId id="284" r:id="rId5"/>
    <p:sldId id="262" r:id="rId6"/>
    <p:sldId id="270" r:id="rId7"/>
    <p:sldId id="271" r:id="rId8"/>
    <p:sldId id="273" r:id="rId9"/>
    <p:sldId id="283" r:id="rId10"/>
    <p:sldId id="267" r:id="rId11"/>
    <p:sldId id="258" r:id="rId12"/>
    <p:sldId id="259" r:id="rId13"/>
    <p:sldId id="280" r:id="rId14"/>
    <p:sldId id="269" r:id="rId15"/>
    <p:sldId id="275" r:id="rId16"/>
    <p:sldId id="268" r:id="rId17"/>
    <p:sldId id="276" r:id="rId18"/>
    <p:sldId id="263" r:id="rId19"/>
    <p:sldId id="278" r:id="rId20"/>
    <p:sldId id="285" r:id="rId21"/>
    <p:sldId id="277" r:id="rId22"/>
    <p:sldId id="279" r:id="rId23"/>
    <p:sldId id="264" r:id="rId24"/>
    <p:sldId id="274" r:id="rId25"/>
    <p:sldId id="261" r:id="rId26"/>
    <p:sldId id="266" r:id="rId27"/>
    <p:sldId id="281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 autoAdjust="0"/>
    <p:restoredTop sz="82897" autoAdjust="0"/>
  </p:normalViewPr>
  <p:slideViewPr>
    <p:cSldViewPr snapToGrid="0" snapToObjects="1">
      <p:cViewPr>
        <p:scale>
          <a:sx n="100" d="100"/>
          <a:sy n="100" d="100"/>
        </p:scale>
        <p:origin x="-228" y="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utledgp:Documents:July%2026%20ELA%20Data%20(Tom's%20Experiment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utledgp:Documents:July%205%20Electrolyte%20Leakage%20Assay%20(NES%20vs%20nes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utledgp:Documents:ELA%20of%20Cordycepin,%20April%2019,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Electrolyte Leakage Assay of Various </a:t>
            </a:r>
            <a:r>
              <a:rPr lang="en-US" dirty="0" err="1" smtClean="0">
                <a:solidFill>
                  <a:srgbClr val="FFFFFF"/>
                </a:solidFill>
              </a:rPr>
              <a:t>Victorin</a:t>
            </a:r>
            <a:r>
              <a:rPr lang="en-US" dirty="0" smtClean="0">
                <a:solidFill>
                  <a:srgbClr val="FFFFFF"/>
                </a:solidFill>
              </a:rPr>
              <a:t> Concentrations</a:t>
            </a:r>
            <a:endParaRPr lang="en-US" dirty="0">
              <a:solidFill>
                <a:srgbClr val="FFFFFF"/>
              </a:solidFill>
            </a:endParaRPr>
          </a:p>
        </c:rich>
      </c:tx>
      <c:layout>
        <c:manualLayout>
          <c:xMode val="edge"/>
          <c:yMode val="edge"/>
          <c:x val="9.1306590967974499E-2"/>
          <c:y val="2.4284633754578601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5"/>
          <c:order val="0"/>
          <c:tx>
            <c:v>1000 ng/ml</c:v>
          </c:tx>
          <c:spPr>
            <a:ln w="28575" cmpd="sng">
              <a:solidFill>
                <a:srgbClr val="0000FF"/>
              </a:solidFill>
            </a:ln>
            <a:effectLst/>
          </c:spPr>
          <c:marker>
            <c:symbol val="square"/>
            <c:size val="5"/>
            <c:spPr>
              <a:ln w="28575" cmpd="sng">
                <a:solidFill>
                  <a:srgbClr val="0000FF"/>
                </a:solidFill>
              </a:ln>
              <a:effectLst/>
            </c:spPr>
          </c:marker>
          <c:val>
            <c:numRef>
              <c:f>Sheet1!$P$2:$P$7</c:f>
              <c:numCache>
                <c:formatCode>General</c:formatCode>
                <c:ptCount val="6"/>
                <c:pt idx="0">
                  <c:v>0</c:v>
                </c:pt>
                <c:pt idx="1">
                  <c:v>49.133299999999998</c:v>
                </c:pt>
                <c:pt idx="2">
                  <c:v>94.533299999999997</c:v>
                </c:pt>
                <c:pt idx="3">
                  <c:v>112.4</c:v>
                </c:pt>
                <c:pt idx="4">
                  <c:v>120.1</c:v>
                </c:pt>
                <c:pt idx="5">
                  <c:v>127.86669999999999</c:v>
                </c:pt>
              </c:numCache>
            </c:numRef>
          </c:val>
          <c:smooth val="0"/>
        </c:ser>
        <c:ser>
          <c:idx val="4"/>
          <c:order val="1"/>
          <c:tx>
            <c:v>316 ng/ml</c:v>
          </c:tx>
          <c:spPr>
            <a:ln w="28575" cmpd="sng">
              <a:solidFill>
                <a:srgbClr val="FF0000"/>
              </a:solidFill>
            </a:ln>
            <a:effectLst/>
          </c:spPr>
          <c:marker>
            <c:symbol val="diamond"/>
            <c:size val="5"/>
            <c:spPr>
              <a:ln w="28575" cmpd="sng">
                <a:solidFill>
                  <a:srgbClr val="FF0000"/>
                </a:solidFill>
              </a:ln>
              <a:effectLst/>
            </c:spPr>
          </c:marker>
          <c:val>
            <c:numRef>
              <c:f>Sheet1!$O$2:$O$7</c:f>
              <c:numCache>
                <c:formatCode>General</c:formatCode>
                <c:ptCount val="6"/>
                <c:pt idx="0">
                  <c:v>0</c:v>
                </c:pt>
                <c:pt idx="1">
                  <c:v>26.433299999999999</c:v>
                </c:pt>
                <c:pt idx="2">
                  <c:v>55.2667</c:v>
                </c:pt>
                <c:pt idx="3">
                  <c:v>72.866699999999994</c:v>
                </c:pt>
                <c:pt idx="4">
                  <c:v>87.2333</c:v>
                </c:pt>
                <c:pt idx="5">
                  <c:v>98.2667</c:v>
                </c:pt>
              </c:numCache>
            </c:numRef>
          </c:val>
          <c:smooth val="0"/>
        </c:ser>
        <c:ser>
          <c:idx val="3"/>
          <c:order val="2"/>
          <c:tx>
            <c:v>100 ng/ml</c:v>
          </c:tx>
          <c:spPr>
            <a:ln w="28575" cmpd="sng">
              <a:solidFill>
                <a:srgbClr val="FFFF00"/>
              </a:solidFill>
            </a:ln>
            <a:effectLst/>
          </c:spPr>
          <c:marker>
            <c:spPr>
              <a:ln w="28575" cmpd="sng">
                <a:solidFill>
                  <a:srgbClr val="FFFF00"/>
                </a:solidFill>
              </a:ln>
              <a:effectLst/>
            </c:spPr>
          </c:marker>
          <c:val>
            <c:numRef>
              <c:f>Sheet1!$N$2:$N$7</c:f>
              <c:numCache>
                <c:formatCode>General</c:formatCode>
                <c:ptCount val="6"/>
                <c:pt idx="0">
                  <c:v>0</c:v>
                </c:pt>
                <c:pt idx="1">
                  <c:v>20.399999999999999</c:v>
                </c:pt>
                <c:pt idx="2">
                  <c:v>38.666699999999999</c:v>
                </c:pt>
                <c:pt idx="3">
                  <c:v>55.466670000000001</c:v>
                </c:pt>
                <c:pt idx="4">
                  <c:v>71.5</c:v>
                </c:pt>
                <c:pt idx="5">
                  <c:v>86.933300000000003</c:v>
                </c:pt>
              </c:numCache>
            </c:numRef>
          </c:val>
          <c:smooth val="0"/>
        </c:ser>
        <c:ser>
          <c:idx val="2"/>
          <c:order val="3"/>
          <c:tx>
            <c:v>31.6 ng/ml</c:v>
          </c:tx>
          <c:spPr>
            <a:ln w="28575" cmpd="sng"/>
            <a:effectLst/>
          </c:spPr>
          <c:marker>
            <c:spPr>
              <a:ln w="28575" cmpd="sng"/>
              <a:effectLst/>
            </c:spPr>
          </c:marker>
          <c:cat>
            <c:numRef>
              <c:f>Sheet1!$J$2:$J$7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Sheet1!$M$2:$M$7</c:f>
              <c:numCache>
                <c:formatCode>General</c:formatCode>
                <c:ptCount val="6"/>
                <c:pt idx="0">
                  <c:v>0</c:v>
                </c:pt>
                <c:pt idx="1">
                  <c:v>11.933299999999999</c:v>
                </c:pt>
                <c:pt idx="2">
                  <c:v>23.9</c:v>
                </c:pt>
                <c:pt idx="3">
                  <c:v>31.7</c:v>
                </c:pt>
                <c:pt idx="4">
                  <c:v>39.433300000000003</c:v>
                </c:pt>
                <c:pt idx="5">
                  <c:v>49.433300000000003</c:v>
                </c:pt>
              </c:numCache>
            </c:numRef>
          </c:val>
          <c:smooth val="0"/>
        </c:ser>
        <c:ser>
          <c:idx val="1"/>
          <c:order val="4"/>
          <c:tx>
            <c:v>10 ng/ml</c:v>
          </c:tx>
          <c:spPr>
            <a:ln w="28575" cmpd="sng"/>
            <a:effectLst/>
          </c:spPr>
          <c:marker>
            <c:spPr>
              <a:ln w="28575" cmpd="sng"/>
              <a:effectLst/>
            </c:spPr>
          </c:marker>
          <c:cat>
            <c:numRef>
              <c:f>Sheet1!$J$2:$J$7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Sheet1!$L$2:$L$7</c:f>
              <c:numCache>
                <c:formatCode>General</c:formatCode>
                <c:ptCount val="6"/>
                <c:pt idx="0">
                  <c:v>0</c:v>
                </c:pt>
                <c:pt idx="1">
                  <c:v>16.399999999999999</c:v>
                </c:pt>
                <c:pt idx="2">
                  <c:v>29.966670000000001</c:v>
                </c:pt>
                <c:pt idx="3">
                  <c:v>39.266669999999998</c:v>
                </c:pt>
                <c:pt idx="4">
                  <c:v>48.566670000000002</c:v>
                </c:pt>
                <c:pt idx="5">
                  <c:v>59.332999999999998</c:v>
                </c:pt>
              </c:numCache>
            </c:numRef>
          </c:val>
          <c:smooth val="0"/>
        </c:ser>
        <c:ser>
          <c:idx val="0"/>
          <c:order val="5"/>
          <c:tx>
            <c:v>H2O Control</c:v>
          </c:tx>
          <c:spPr>
            <a:ln w="28575" cmpd="sng">
              <a:solidFill>
                <a:srgbClr val="000000"/>
              </a:solidFill>
            </a:ln>
            <a:effectLst/>
          </c:spPr>
          <c:marker>
            <c:spPr>
              <a:ln w="28575" cmpd="sng">
                <a:solidFill>
                  <a:srgbClr val="000000"/>
                </a:solidFill>
              </a:ln>
              <a:effectLst/>
            </c:spPr>
          </c:marker>
          <c:cat>
            <c:numRef>
              <c:f>Sheet1!$J$2:$J$7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Sheet1!$K$2:$K$7</c:f>
              <c:numCache>
                <c:formatCode>General</c:formatCode>
                <c:ptCount val="6"/>
                <c:pt idx="0">
                  <c:v>0</c:v>
                </c:pt>
                <c:pt idx="1">
                  <c:v>7.5</c:v>
                </c:pt>
                <c:pt idx="2">
                  <c:v>10.9</c:v>
                </c:pt>
                <c:pt idx="3">
                  <c:v>15.533300000000001</c:v>
                </c:pt>
                <c:pt idx="4">
                  <c:v>19.533300000000001</c:v>
                </c:pt>
                <c:pt idx="5">
                  <c:v>27.833300000000001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36288"/>
        <c:axId val="136790784"/>
      </c:lineChart>
      <c:catAx>
        <c:axId val="133036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Time (Hours)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</a:defRPr>
            </a:pPr>
            <a:endParaRPr lang="en-US"/>
          </a:p>
        </c:txPr>
        <c:crossAx val="136790784"/>
        <c:crosses val="autoZero"/>
        <c:auto val="1"/>
        <c:lblAlgn val="ctr"/>
        <c:lblOffset val="100"/>
        <c:noMultiLvlLbl val="0"/>
      </c:catAx>
      <c:valAx>
        <c:axId val="136790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rgbClr val="000000"/>
                    </a:solidFill>
                  </a:defRPr>
                </a:pPr>
                <a:r>
                  <a:rPr lang="it-IT" sz="1400">
                    <a:solidFill>
                      <a:srgbClr val="000000"/>
                    </a:solidFill>
                  </a:rPr>
                  <a:t>Microsiemens (μS 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FFFFFF"/>
                </a:solidFill>
              </a:defRPr>
            </a:pPr>
            <a:endParaRPr lang="en-US"/>
          </a:p>
        </c:txPr>
        <c:crossAx val="1330362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Electrolyte Leakage </a:t>
            </a:r>
            <a:r>
              <a:rPr lang="en-US" dirty="0" smtClean="0">
                <a:solidFill>
                  <a:srgbClr val="FFFFFF"/>
                </a:solidFill>
              </a:rPr>
              <a:t>Assay</a:t>
            </a:r>
            <a:r>
              <a:rPr lang="en-US" baseline="0" dirty="0" smtClean="0">
                <a:solidFill>
                  <a:srgbClr val="FFFFFF"/>
                </a:solidFill>
              </a:rPr>
              <a:t> NES </a:t>
            </a:r>
            <a:r>
              <a:rPr lang="en-US" baseline="0" dirty="0" err="1" smtClean="0">
                <a:solidFill>
                  <a:srgbClr val="FFFFFF"/>
                </a:solidFill>
              </a:rPr>
              <a:t>vs</a:t>
            </a:r>
            <a:r>
              <a:rPr lang="en-US" baseline="0" dirty="0" smtClean="0">
                <a:solidFill>
                  <a:srgbClr val="FFFFFF"/>
                </a:solidFill>
              </a:rPr>
              <a:t> </a:t>
            </a:r>
            <a:r>
              <a:rPr lang="en-US" baseline="0" dirty="0" err="1" smtClean="0">
                <a:solidFill>
                  <a:srgbClr val="FFFFFF"/>
                </a:solidFill>
              </a:rPr>
              <a:t>nes</a:t>
            </a:r>
            <a:r>
              <a:rPr lang="en-US" baseline="0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nes/Tox</c:v>
          </c:tx>
          <c:spPr>
            <a:ln w="28575" cmpd="sng">
              <a:solidFill>
                <a:srgbClr val="0000FF"/>
              </a:solidFill>
            </a:ln>
            <a:effectLst/>
          </c:spPr>
          <c:marker>
            <c:spPr>
              <a:ln w="28575" cmpd="sng">
                <a:solidFill>
                  <a:srgbClr val="0000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Sheet1!$H$23:$H$27</c:f>
                <c:numCache>
                  <c:formatCode>General</c:formatCode>
                  <c:ptCount val="5"/>
                  <c:pt idx="0">
                    <c:v>2.0651876428063569</c:v>
                  </c:pt>
                  <c:pt idx="1">
                    <c:v>3.478936619140979</c:v>
                  </c:pt>
                  <c:pt idx="2">
                    <c:v>4.5130920664218674</c:v>
                  </c:pt>
                  <c:pt idx="3">
                    <c:v>7.8590711919412151</c:v>
                  </c:pt>
                  <c:pt idx="4">
                    <c:v>11.512949231191801</c:v>
                  </c:pt>
                </c:numCache>
              </c:numRef>
            </c:plus>
            <c:minus>
              <c:numRef>
                <c:f>Sheet1!$H$23:$H$27</c:f>
                <c:numCache>
                  <c:formatCode>General</c:formatCode>
                  <c:ptCount val="5"/>
                  <c:pt idx="0">
                    <c:v>2.0651876428063569</c:v>
                  </c:pt>
                  <c:pt idx="1">
                    <c:v>3.478936619140979</c:v>
                  </c:pt>
                  <c:pt idx="2">
                    <c:v>4.5130920664218674</c:v>
                  </c:pt>
                  <c:pt idx="3">
                    <c:v>7.8590711919412151</c:v>
                  </c:pt>
                  <c:pt idx="4">
                    <c:v>11.512949231191801</c:v>
                  </c:pt>
                </c:numCache>
              </c:numRef>
            </c:minus>
          </c:errBars>
          <c:cat>
            <c:numRef>
              <c:f>Sheet1!$A$23:$A$27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Sheet1!$I$23:$I$27</c:f>
              <c:numCache>
                <c:formatCode>General</c:formatCode>
                <c:ptCount val="5"/>
                <c:pt idx="0">
                  <c:v>0</c:v>
                </c:pt>
                <c:pt idx="1">
                  <c:v>15.24</c:v>
                </c:pt>
                <c:pt idx="2">
                  <c:v>34.76</c:v>
                </c:pt>
                <c:pt idx="3">
                  <c:v>52.1</c:v>
                </c:pt>
                <c:pt idx="4">
                  <c:v>68.739999999999995</c:v>
                </c:pt>
              </c:numCache>
            </c:numRef>
          </c:val>
          <c:smooth val="0"/>
        </c:ser>
        <c:ser>
          <c:idx val="2"/>
          <c:order val="1"/>
          <c:tx>
            <c:v>NES/Tox</c:v>
          </c:tx>
          <c:spPr>
            <a:ln w="28575" cmpd="sng">
              <a:solidFill>
                <a:srgbClr val="FF0000"/>
              </a:solidFill>
            </a:ln>
            <a:effectLst/>
          </c:spPr>
          <c:marker>
            <c:spPr>
              <a:ln w="28575" cmpd="sng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Sheet1!$H$16:$H$20</c:f>
                <c:numCache>
                  <c:formatCode>General</c:formatCode>
                  <c:ptCount val="5"/>
                  <c:pt idx="0">
                    <c:v>1.6634301909007081</c:v>
                  </c:pt>
                  <c:pt idx="1">
                    <c:v>2.0474374227311558</c:v>
                  </c:pt>
                  <c:pt idx="2">
                    <c:v>2.7291024165465099</c:v>
                  </c:pt>
                  <c:pt idx="3">
                    <c:v>5.870093696015422</c:v>
                  </c:pt>
                  <c:pt idx="4">
                    <c:v>9.8031627549481026</c:v>
                  </c:pt>
                </c:numCache>
              </c:numRef>
            </c:plus>
            <c:minus>
              <c:numRef>
                <c:f>Sheet1!$H$16:$H$20</c:f>
                <c:numCache>
                  <c:formatCode>General</c:formatCode>
                  <c:ptCount val="5"/>
                  <c:pt idx="0">
                    <c:v>1.6634301909007081</c:v>
                  </c:pt>
                  <c:pt idx="1">
                    <c:v>2.0474374227311558</c:v>
                  </c:pt>
                  <c:pt idx="2">
                    <c:v>2.7291024165465099</c:v>
                  </c:pt>
                  <c:pt idx="3">
                    <c:v>5.870093696015422</c:v>
                  </c:pt>
                  <c:pt idx="4">
                    <c:v>9.8031627549481026</c:v>
                  </c:pt>
                </c:numCache>
              </c:numRef>
            </c:minus>
          </c:errBars>
          <c:cat>
            <c:numRef>
              <c:f>Sheet1!$A$23:$A$27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Sheet1!$I$16:$I$20</c:f>
              <c:numCache>
                <c:formatCode>General</c:formatCode>
                <c:ptCount val="5"/>
                <c:pt idx="0">
                  <c:v>0</c:v>
                </c:pt>
                <c:pt idx="1">
                  <c:v>11</c:v>
                </c:pt>
                <c:pt idx="2">
                  <c:v>30.27999999999999</c:v>
                </c:pt>
                <c:pt idx="3">
                  <c:v>48.58</c:v>
                </c:pt>
                <c:pt idx="4">
                  <c:v>59.24</c:v>
                </c:pt>
              </c:numCache>
            </c:numRef>
          </c:val>
          <c:smooth val="0"/>
        </c:ser>
        <c:ser>
          <c:idx val="1"/>
          <c:order val="2"/>
          <c:tx>
            <c:v>nes/H20</c:v>
          </c:tx>
          <c:spPr>
            <a:ln w="28575" cmpd="sng"/>
            <a:effectLst/>
          </c:spPr>
          <c:marker>
            <c:spPr>
              <a:ln w="28575" cmpd="sng"/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Sheet1!$H$9:$H$13</c:f>
                <c:numCache>
                  <c:formatCode>General</c:formatCode>
                  <c:ptCount val="5"/>
                  <c:pt idx="0">
                    <c:v>0.81547532151500501</c:v>
                  </c:pt>
                  <c:pt idx="1">
                    <c:v>1.291123541726352</c:v>
                  </c:pt>
                  <c:pt idx="2">
                    <c:v>1.3971399357258381</c:v>
                  </c:pt>
                  <c:pt idx="3">
                    <c:v>1.3371611720357439</c:v>
                  </c:pt>
                  <c:pt idx="4">
                    <c:v>1.636154026979125</c:v>
                  </c:pt>
                </c:numCache>
              </c:numRef>
            </c:plus>
            <c:minus>
              <c:numRef>
                <c:f>Sheet1!$H$9:$H$13</c:f>
                <c:numCache>
                  <c:formatCode>General</c:formatCode>
                  <c:ptCount val="5"/>
                  <c:pt idx="0">
                    <c:v>0.81547532151500501</c:v>
                  </c:pt>
                  <c:pt idx="1">
                    <c:v>1.291123541726352</c:v>
                  </c:pt>
                  <c:pt idx="2">
                    <c:v>1.3971399357258381</c:v>
                  </c:pt>
                  <c:pt idx="3">
                    <c:v>1.3371611720357439</c:v>
                  </c:pt>
                  <c:pt idx="4">
                    <c:v>1.636154026979125</c:v>
                  </c:pt>
                </c:numCache>
              </c:numRef>
            </c:minus>
          </c:errBars>
          <c:cat>
            <c:numRef>
              <c:f>Sheet1!$A$23:$A$27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Sheet1!$I$9:$I$13</c:f>
              <c:numCache>
                <c:formatCode>General</c:formatCode>
                <c:ptCount val="5"/>
                <c:pt idx="0">
                  <c:v>0</c:v>
                </c:pt>
                <c:pt idx="1">
                  <c:v>11.32</c:v>
                </c:pt>
                <c:pt idx="2">
                  <c:v>16.62</c:v>
                </c:pt>
                <c:pt idx="3">
                  <c:v>20.739999999999991</c:v>
                </c:pt>
                <c:pt idx="4">
                  <c:v>24.31999999999999</c:v>
                </c:pt>
              </c:numCache>
            </c:numRef>
          </c:val>
          <c:smooth val="0"/>
        </c:ser>
        <c:ser>
          <c:idx val="0"/>
          <c:order val="3"/>
          <c:tx>
            <c:v>NES/H20</c:v>
          </c:tx>
          <c:spPr>
            <a:ln w="28575" cmpd="sng"/>
            <a:effectLst/>
          </c:spPr>
          <c:marker>
            <c:spPr>
              <a:ln w="28575" cmpd="sng"/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Sheet1!$H$2:$H$6</c:f>
                <c:numCache>
                  <c:formatCode>General</c:formatCode>
                  <c:ptCount val="5"/>
                  <c:pt idx="0">
                    <c:v>1.647118696390768</c:v>
                  </c:pt>
                  <c:pt idx="1">
                    <c:v>2.7969626382917658</c:v>
                  </c:pt>
                  <c:pt idx="2">
                    <c:v>2.7915945264311279</c:v>
                  </c:pt>
                  <c:pt idx="3">
                    <c:v>2.46819772303598</c:v>
                  </c:pt>
                  <c:pt idx="4">
                    <c:v>2.7371518043396859</c:v>
                  </c:pt>
                </c:numCache>
              </c:numRef>
            </c:plus>
            <c:minus>
              <c:numRef>
                <c:f>Sheet1!$H$2:$H$6</c:f>
                <c:numCache>
                  <c:formatCode>General</c:formatCode>
                  <c:ptCount val="5"/>
                  <c:pt idx="0">
                    <c:v>1.647118696390768</c:v>
                  </c:pt>
                  <c:pt idx="1">
                    <c:v>2.7969626382917658</c:v>
                  </c:pt>
                  <c:pt idx="2">
                    <c:v>2.7915945264311279</c:v>
                  </c:pt>
                  <c:pt idx="3">
                    <c:v>2.46819772303598</c:v>
                  </c:pt>
                  <c:pt idx="4">
                    <c:v>2.7371518043396859</c:v>
                  </c:pt>
                </c:numCache>
              </c:numRef>
            </c:minus>
          </c:errBars>
          <c:cat>
            <c:numRef>
              <c:f>Sheet1!$A$23:$A$27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Sheet1!$I$2:$I$6</c:f>
              <c:numCache>
                <c:formatCode>General</c:formatCode>
                <c:ptCount val="5"/>
                <c:pt idx="0">
                  <c:v>0</c:v>
                </c:pt>
                <c:pt idx="1">
                  <c:v>7.4999999999999982</c:v>
                </c:pt>
                <c:pt idx="2">
                  <c:v>13</c:v>
                </c:pt>
                <c:pt idx="3">
                  <c:v>18.079999999999998</c:v>
                </c:pt>
                <c:pt idx="4">
                  <c:v>23.18000000000001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37376"/>
        <c:axId val="136847744"/>
      </c:lineChart>
      <c:catAx>
        <c:axId val="136837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rgbClr val="000000"/>
                    </a:solidFill>
                  </a:defRPr>
                </a:pPr>
                <a:r>
                  <a:rPr lang="en-US" sz="1400" dirty="0">
                    <a:solidFill>
                      <a:srgbClr val="000000"/>
                    </a:solidFill>
                  </a:rPr>
                  <a:t>Time 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(Hours)</a:t>
                </a:r>
                <a:endParaRPr lang="en-US" sz="1400" dirty="0">
                  <a:solidFill>
                    <a:srgbClr val="000000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</a:defRPr>
            </a:pPr>
            <a:endParaRPr lang="en-US"/>
          </a:p>
        </c:txPr>
        <c:crossAx val="136847744"/>
        <c:crosses val="autoZero"/>
        <c:auto val="1"/>
        <c:lblAlgn val="ctr"/>
        <c:lblOffset val="100"/>
        <c:noMultiLvlLbl val="0"/>
      </c:catAx>
      <c:valAx>
        <c:axId val="13684774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rgbClr val="000000"/>
                    </a:solidFill>
                  </a:defRPr>
                </a:pPr>
                <a:r>
                  <a:rPr lang="en-US" sz="1400">
                    <a:solidFill>
                      <a:srgbClr val="000000"/>
                    </a:solidFill>
                  </a:rPr>
                  <a:t>Microsiemens (</a:t>
                </a:r>
                <a:r>
                  <a:rPr lang="el-GR" sz="1400">
                    <a:solidFill>
                      <a:srgbClr val="000000"/>
                    </a:solidFill>
                  </a:rPr>
                  <a:t>μS</a:t>
                </a:r>
                <a:r>
                  <a:rPr lang="en-US" sz="1400">
                    <a:solidFill>
                      <a:srgbClr val="000000"/>
                    </a:solidFill>
                  </a:rPr>
                  <a:t>)</a:t>
                </a:r>
                <a:r>
                  <a:rPr lang="el-GR" sz="1400">
                    <a:solidFill>
                      <a:srgbClr val="000000"/>
                    </a:solidFill>
                  </a:rPr>
                  <a:t> </a:t>
                </a:r>
                <a:endParaRPr lang="en-US" sz="1400">
                  <a:solidFill>
                    <a:srgbClr val="000000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FFFFFF"/>
                </a:solidFill>
              </a:defRPr>
            </a:pPr>
            <a:endParaRPr lang="en-US"/>
          </a:p>
        </c:txPr>
        <c:crossAx val="1368373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FFFFFF"/>
                </a:solidFill>
                <a:latin typeface="Arial"/>
                <a:cs typeface="Arial"/>
              </a:defRPr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Electrolyte</a:t>
            </a:r>
            <a:r>
              <a:rPr lang="en-US" sz="1800" baseline="0" dirty="0">
                <a:solidFill>
                  <a:srgbClr val="FFFFFF"/>
                </a:solidFill>
                <a:latin typeface="Arial"/>
                <a:cs typeface="Arial"/>
              </a:rPr>
              <a:t> Leakage Assay using </a:t>
            </a:r>
            <a:r>
              <a:rPr lang="en-US" sz="1800" baseline="0" dirty="0" err="1">
                <a:solidFill>
                  <a:srgbClr val="FFFFFF"/>
                </a:solidFill>
                <a:latin typeface="Arial"/>
                <a:cs typeface="Arial"/>
              </a:rPr>
              <a:t>Cordycepin</a:t>
            </a:r>
            <a:r>
              <a:rPr lang="en-US" sz="1800" baseline="0" dirty="0">
                <a:solidFill>
                  <a:srgbClr val="FFFFFF"/>
                </a:solidFill>
                <a:latin typeface="Arial"/>
                <a:cs typeface="Arial"/>
              </a:rPr>
              <a:t> (50 </a:t>
            </a:r>
            <a:r>
              <a:rPr lang="en-US" sz="1800" b="1" i="0" u="none" strike="noStrike" baseline="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μg</a:t>
            </a:r>
            <a:r>
              <a:rPr lang="en-US" sz="1800" b="1" i="0" u="none" strike="noStrike" baseline="0" dirty="0">
                <a:solidFill>
                  <a:srgbClr val="FFFFFF"/>
                </a:solidFill>
                <a:effectLst/>
                <a:latin typeface="Arial"/>
                <a:cs typeface="Arial"/>
              </a:rPr>
              <a:t>/mL</a:t>
            </a:r>
            <a:r>
              <a:rPr lang="en-US" sz="1800" b="1" i="0" u="none" strike="noStrike" baseline="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)</a:t>
            </a:r>
            <a:endParaRPr lang="en-US" sz="1800" b="1" i="0" u="none" strike="noStrike" baseline="0" dirty="0">
              <a:solidFill>
                <a:srgbClr val="FFFFFF"/>
              </a:solidFill>
              <a:effectLst/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7.8393264299292997E-2"/>
          <c:y val="4.7808764940239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202491929888094E-2"/>
          <c:y val="0.205046480743692"/>
          <c:w val="0.66424748875755901"/>
          <c:h val="0.66737522351538703"/>
        </c:manualLayout>
      </c:layout>
      <c:lineChart>
        <c:grouping val="standard"/>
        <c:varyColors val="0"/>
        <c:ser>
          <c:idx val="3"/>
          <c:order val="0"/>
          <c:tx>
            <c:v>Cordycepin (50 μg/mL) + Victorin</c:v>
          </c:tx>
          <c:spPr>
            <a:ln w="38100" cmpd="sng">
              <a:solidFill>
                <a:schemeClr val="tx1"/>
              </a:solidFill>
            </a:ln>
            <a:effectLst/>
          </c:spPr>
          <c:marker>
            <c:spPr>
              <a:ln w="38100" cmpd="sng">
                <a:solidFill>
                  <a:schemeClr val="tx1"/>
                </a:solidFill>
              </a:ln>
              <a:effectLst/>
            </c:spPr>
          </c:marker>
          <c:val>
            <c:numRef>
              <c:f>Sheet1!$G$25:$G$29</c:f>
              <c:numCache>
                <c:formatCode>General</c:formatCode>
                <c:ptCount val="5"/>
                <c:pt idx="0">
                  <c:v>0</c:v>
                </c:pt>
                <c:pt idx="1">
                  <c:v>9.9666666666666703</c:v>
                </c:pt>
                <c:pt idx="2">
                  <c:v>22.866666666666671</c:v>
                </c:pt>
                <c:pt idx="3">
                  <c:v>33.566666666666627</c:v>
                </c:pt>
                <c:pt idx="4">
                  <c:v>43.533333333333317</c:v>
                </c:pt>
              </c:numCache>
            </c:numRef>
          </c:val>
          <c:smooth val="0"/>
        </c:ser>
        <c:ser>
          <c:idx val="1"/>
          <c:order val="1"/>
          <c:tx>
            <c:v>H2O + Victorin</c:v>
          </c:tx>
          <c:spPr>
            <a:ln w="38100" cmpd="sng"/>
            <a:effectLst/>
          </c:spPr>
          <c:marker>
            <c:spPr>
              <a:ln w="38100" cmpd="sng"/>
              <a:effectLst/>
            </c:spPr>
          </c:marker>
          <c:val>
            <c:numRef>
              <c:f>Sheet1!$G$10:$G$14</c:f>
              <c:numCache>
                <c:formatCode>General</c:formatCode>
                <c:ptCount val="5"/>
                <c:pt idx="0">
                  <c:v>0</c:v>
                </c:pt>
                <c:pt idx="1">
                  <c:v>10.53333333333333</c:v>
                </c:pt>
                <c:pt idx="2">
                  <c:v>22.166666666666661</c:v>
                </c:pt>
                <c:pt idx="3">
                  <c:v>32.86666666666661</c:v>
                </c:pt>
                <c:pt idx="4">
                  <c:v>43.033333333333331</c:v>
                </c:pt>
              </c:numCache>
            </c:numRef>
          </c:val>
          <c:smooth val="0"/>
        </c:ser>
        <c:ser>
          <c:idx val="0"/>
          <c:order val="2"/>
          <c:tx>
            <c:v>H2O only</c:v>
          </c:tx>
          <c:spPr>
            <a:ln w="38100" cmpd="sng"/>
            <a:effectLst/>
          </c:spPr>
          <c:marker>
            <c:spPr>
              <a:ln w="38100" cmpd="sng"/>
              <a:effectLst/>
            </c:spPr>
          </c:marker>
          <c:cat>
            <c:numRef>
              <c:f>Sheet1!$A$3:$A$7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cat>
          <c:val>
            <c:numRef>
              <c:f>Sheet1!$G$3:$G$7</c:f>
              <c:numCache>
                <c:formatCode>General</c:formatCode>
                <c:ptCount val="5"/>
                <c:pt idx="0">
                  <c:v>0</c:v>
                </c:pt>
                <c:pt idx="1">
                  <c:v>3.1333333333333329</c:v>
                </c:pt>
                <c:pt idx="2">
                  <c:v>6.3666666666666636</c:v>
                </c:pt>
                <c:pt idx="3">
                  <c:v>7.8000000000000007</c:v>
                </c:pt>
                <c:pt idx="4">
                  <c:v>9.633333333333324</c:v>
                </c:pt>
              </c:numCache>
            </c:numRef>
          </c:val>
          <c:smooth val="0"/>
        </c:ser>
        <c:ser>
          <c:idx val="2"/>
          <c:order val="3"/>
          <c:tx>
            <c:v>Cordycepin (50 μg/mL) + H2O</c:v>
          </c:tx>
          <c:spPr>
            <a:ln w="38100" cmpd="sng"/>
            <a:effectLst/>
          </c:spPr>
          <c:marker>
            <c:spPr>
              <a:ln w="38100" cmpd="sng"/>
              <a:effectLst/>
            </c:spPr>
          </c:marker>
          <c:val>
            <c:numRef>
              <c:f>Sheet1!$G$18:$G$22</c:f>
              <c:numCache>
                <c:formatCode>General</c:formatCode>
                <c:ptCount val="5"/>
                <c:pt idx="0">
                  <c:v>0</c:v>
                </c:pt>
                <c:pt idx="1">
                  <c:v>2.7666666666666662</c:v>
                </c:pt>
                <c:pt idx="2">
                  <c:v>3.8333333333333321</c:v>
                </c:pt>
                <c:pt idx="3">
                  <c:v>5.3333333333333321</c:v>
                </c:pt>
                <c:pt idx="4">
                  <c:v>7.0666666666666664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89312"/>
        <c:axId val="137000064"/>
      </c:lineChart>
      <c:catAx>
        <c:axId val="136989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Arial"/>
                    <a:cs typeface="Arial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Arial"/>
                    <a:cs typeface="Arial"/>
                  </a:rPr>
                  <a:t>Time (Hours)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137000064"/>
        <c:crosses val="autoZero"/>
        <c:auto val="1"/>
        <c:lblAlgn val="ctr"/>
        <c:lblOffset val="100"/>
        <c:noMultiLvlLbl val="0"/>
      </c:catAx>
      <c:valAx>
        <c:axId val="137000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rgbClr val="000000"/>
                    </a:solidFill>
                    <a:latin typeface="Arial"/>
                    <a:cs typeface="Arial"/>
                  </a:defRPr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cs typeface="Arial"/>
                  </a:rPr>
                  <a:t>Microsiemens (</a:t>
                </a:r>
                <a:r>
                  <a:rPr lang="en-US" sz="1400" b="1" i="0" u="none" strike="noStrike" baseline="0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μS)</a:t>
                </a:r>
                <a:endParaRPr lang="en-US" sz="140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FFFFFF"/>
                </a:solidFill>
                <a:latin typeface="Arial"/>
                <a:cs typeface="Arial"/>
              </a:defRPr>
            </a:pPr>
            <a:endParaRPr lang="en-US"/>
          </a:p>
        </c:txPr>
        <c:crossAx val="136989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953111987916198"/>
          <c:y val="0.35390009515742799"/>
          <c:w val="0.25893634739858801"/>
          <c:h val="0.446781482991917"/>
        </c:manualLayout>
      </c:layout>
      <c:overlay val="0"/>
      <c:txPr>
        <a:bodyPr/>
        <a:lstStyle/>
        <a:p>
          <a:pPr>
            <a:defRPr sz="1400">
              <a:solidFill>
                <a:srgbClr val="FFFFFF"/>
              </a:solidFill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94395-EBD5-2C41-A79A-F13971855765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DE3E4-58BD-1641-879A-5EEA496FE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4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Basics</a:t>
            </a:r>
            <a:r>
              <a:rPr lang="en-US" baseline="0" dirty="0" smtClean="0"/>
              <a:t> of plant immunity</a:t>
            </a:r>
          </a:p>
          <a:p>
            <a:r>
              <a:rPr lang="en-US" baseline="0" dirty="0" smtClean="0"/>
              <a:t>	components of Pathogen that are hard to change, cell wall, flagellum, secreted enzymes</a:t>
            </a:r>
          </a:p>
          <a:p>
            <a:r>
              <a:rPr lang="en-US" baseline="0" dirty="0" smtClean="0"/>
              <a:t>Successful pathogen must suppress this immunity to infect the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59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tag: NES tag- prevent accumulation of LOV1 in Nucleus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nes</a:t>
            </a:r>
            <a:r>
              <a:rPr lang="en-US" dirty="0" smtClean="0"/>
              <a:t> as control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tag</a:t>
            </a:r>
            <a:r>
              <a:rPr lang="en-US" baseline="0" dirty="0" smtClean="0"/>
              <a:t>: CBL tag- Anchor LOV1 irreversibly to plasma membrane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mCBL</a:t>
            </a:r>
            <a:r>
              <a:rPr lang="en-US" baseline="0" dirty="0" smtClean="0"/>
              <a:t> as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87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 err="1" smtClean="0"/>
              <a:t>tumefaciens</a:t>
            </a:r>
            <a:r>
              <a:rPr lang="en-US" baseline="0" dirty="0" smtClean="0"/>
              <a:t> has ability to insert own genes into host chromosome and have it produce those genes.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Researchers have found a way to insert their own genes </a:t>
            </a:r>
          </a:p>
          <a:p>
            <a:pPr marL="457200" lvl="1" indent="0">
              <a:buNone/>
            </a:pPr>
            <a:r>
              <a:rPr lang="en-US" baseline="0" dirty="0" smtClean="0"/>
              <a:t>Can transiently express proteins in N. </a:t>
            </a:r>
            <a:r>
              <a:rPr lang="en-US" baseline="0" dirty="0" err="1" smtClean="0"/>
              <a:t>benthi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err="1" smtClean="0"/>
              <a:t>electroporated</a:t>
            </a:r>
            <a:r>
              <a:rPr lang="en-US" baseline="0" dirty="0" smtClean="0"/>
              <a:t> this vector into Agrobacterium, then selected for </a:t>
            </a:r>
            <a:r>
              <a:rPr lang="en-US" baseline="0" dirty="0" err="1" smtClean="0"/>
              <a:t>transformants</a:t>
            </a:r>
            <a:r>
              <a:rPr lang="en-US" baseline="0" dirty="0" smtClean="0"/>
              <a:t> using kanamycin, picked singles colonies and grew them up, activated virulence using </a:t>
            </a:r>
            <a:r>
              <a:rPr lang="en-US" baseline="0" dirty="0" err="1" smtClean="0"/>
              <a:t>acetosyingone</a:t>
            </a:r>
            <a:r>
              <a:rPr lang="en-US" baseline="0" dirty="0" smtClean="0"/>
              <a:t>, and injected them into three week old leaves of tobacco.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1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direct phenotypic</a:t>
            </a:r>
            <a:r>
              <a:rPr lang="en-US" baseline="0" dirty="0" smtClean="0"/>
              <a:t> response experiment was run to observe if nuclear export of LOV1 exhibited as much sensitivity to </a:t>
            </a:r>
            <a:r>
              <a:rPr lang="en-US" baseline="0" dirty="0" err="1" smtClean="0"/>
              <a:t>victorin</a:t>
            </a:r>
            <a:r>
              <a:rPr lang="en-US" baseline="0" dirty="0" smtClean="0"/>
              <a:t> as WT-LOV1. This image shows that although LOV1 was not allowed into the nucleus, it was still able to recognize </a:t>
            </a:r>
            <a:r>
              <a:rPr lang="en-US" baseline="0" dirty="0" err="1" smtClean="0"/>
              <a:t>victorin</a:t>
            </a:r>
            <a:r>
              <a:rPr lang="en-US" baseline="0" dirty="0" smtClean="0"/>
              <a:t> and carry out its programmed cell death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independent approach was used to</a:t>
            </a:r>
            <a:r>
              <a:rPr lang="en-US" baseline="0" dirty="0" smtClean="0"/>
              <a:t> determine if gene reprogramming is required for LOV1 function of cell death, we used the transcriptional inhibitor </a:t>
            </a:r>
            <a:r>
              <a:rPr lang="en-US" baseline="0" dirty="0" err="1" smtClean="0"/>
              <a:t>Cordycepin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Transcriptional reprogramming not required for LOV1 to exert its function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both of these data show the same results, this reinforces the idea that LOV1 is not required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observe these proteins while they were exerting their effects, we used confocal microscopy.</a:t>
            </a:r>
            <a:r>
              <a:rPr lang="en-US" baseline="0" dirty="0" smtClean="0"/>
              <a:t> YFP tag was fused to protein to allow observation of where this fluorescence occurs.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3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image shows</a:t>
            </a:r>
            <a:r>
              <a:rPr lang="en-US" baseline="0" dirty="0" smtClean="0"/>
              <a:t> LOV1 localizing in the plasma membrane of </a:t>
            </a:r>
            <a:r>
              <a:rPr lang="en-US" i="1" baseline="0" dirty="0" smtClean="0"/>
              <a:t>N. </a:t>
            </a:r>
            <a:r>
              <a:rPr lang="en-US" i="1" baseline="0" dirty="0" err="1" smtClean="0"/>
              <a:t>benthamiana</a:t>
            </a:r>
            <a:r>
              <a:rPr lang="en-US" i="1" baseline="0" dirty="0" smtClean="0"/>
              <a:t> </a:t>
            </a:r>
            <a:r>
              <a:rPr lang="en-US" i="0" baseline="0" dirty="0" smtClean="0"/>
              <a:t>cells. Red dots represent the </a:t>
            </a:r>
            <a:r>
              <a:rPr lang="en-US" i="0" baseline="0" dirty="0" err="1" smtClean="0"/>
              <a:t>autofluoresence</a:t>
            </a:r>
            <a:r>
              <a:rPr lang="en-US" i="0" baseline="0" dirty="0" smtClean="0"/>
              <a:t> of </a:t>
            </a:r>
            <a:r>
              <a:rPr lang="en-US" i="0" baseline="0" dirty="0" err="1" smtClean="0"/>
              <a:t>choloplasts</a:t>
            </a:r>
            <a:endParaRPr lang="en-US" i="0" baseline="0" dirty="0" smtClean="0"/>
          </a:p>
          <a:p>
            <a:endParaRPr lang="en-US" i="0" baseline="0" dirty="0" smtClean="0"/>
          </a:p>
          <a:p>
            <a:endParaRPr lang="en-US" i="0" baseline="0" dirty="0" smtClean="0"/>
          </a:p>
          <a:p>
            <a:r>
              <a:rPr lang="en-US" i="0" baseline="0" dirty="0" smtClean="0"/>
              <a:t>To test if LOV1 could function solely from the plasma membrane, a phenotype response was conducted to observe if CBL-LOV1 was sensitive to </a:t>
            </a:r>
            <a:r>
              <a:rPr lang="en-US" i="0" baseline="0" dirty="0" err="1" smtClean="0"/>
              <a:t>victorin</a:t>
            </a:r>
            <a:r>
              <a:rPr lang="en-US" i="0" baseline="0" dirty="0" smtClean="0"/>
              <a:t>, and able to carry out programmed cell death.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43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these results, we conclude</a:t>
            </a:r>
          </a:p>
          <a:p>
            <a:r>
              <a:rPr lang="en-US" dirty="0" smtClean="0"/>
              <a:t>	LOV1 excluded</a:t>
            </a:r>
            <a:r>
              <a:rPr lang="en-US" baseline="0" dirty="0" smtClean="0"/>
              <a:t> from the nucleus is as sensitive to LOV1 being allowed to translocate to nucleus</a:t>
            </a:r>
          </a:p>
          <a:p>
            <a:r>
              <a:rPr lang="en-US" baseline="0" dirty="0" smtClean="0"/>
              <a:t>		-Implies LOV1 does not require nuclear localization to exert its effects</a:t>
            </a:r>
          </a:p>
          <a:p>
            <a:r>
              <a:rPr lang="en-US" baseline="0" dirty="0" smtClean="0"/>
              <a:t>Our data working with the </a:t>
            </a:r>
            <a:r>
              <a:rPr lang="en-US" baseline="0" dirty="0" err="1" smtClean="0"/>
              <a:t>cordycepin</a:t>
            </a:r>
            <a:r>
              <a:rPr lang="en-US" baseline="0" dirty="0" smtClean="0"/>
              <a:t> inhibitor showed that there was no change in cell death when transcription was inhibited, compared to the control. </a:t>
            </a:r>
          </a:p>
          <a:p>
            <a:r>
              <a:rPr lang="en-US" baseline="0" dirty="0" smtClean="0"/>
              <a:t>	-LOV1 does not induce transcriptional reprogramming to exert its effects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Using confocal microscopy, we established LOV1 resides in the plasma membrane before its activation, so that may be where it becomes activated.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CBL-LOV1 data shows that LOV1 can be irreversibly tethered to the membrane and still able to exert its function.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Our overall conclusion from this study is that LOV1 is activated and functions solely from the plasma membrane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8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One thing we didn’t get a handle on was where LOV1 was during the cell death process. Couldn’t visualize it for a bunch of technical problems, so we’ve been trying to assess cell death by mitochondrial movement. Just recently we had a good result showing that once the mitochondria stopped moving, LOV1 was still observed in the plasma membrane, but due to clarity of video and photos, I decided not to show you today.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Mitochondria</a:t>
            </a:r>
            <a:r>
              <a:rPr lang="en-US" baseline="0" dirty="0" smtClean="0"/>
              <a:t> stop functioning and moving Is the first step in cell death.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case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biotrophs</a:t>
            </a:r>
            <a:r>
              <a:rPr lang="en-US" baseline="0" dirty="0" smtClean="0"/>
              <a:t>, they are called </a:t>
            </a:r>
            <a:r>
              <a:rPr lang="en-US" baseline="0" dirty="0" err="1" smtClean="0"/>
              <a:t>biotrophs</a:t>
            </a:r>
            <a:r>
              <a:rPr lang="en-US" baseline="0" dirty="0" smtClean="0"/>
              <a:t> because they can only live on living host tissue, if host cell dies, this prevents their infection, because they need living cells to interact with to get nutrients.</a:t>
            </a:r>
          </a:p>
          <a:p>
            <a:r>
              <a:rPr lang="en-US" baseline="0" dirty="0" smtClean="0"/>
              <a:t>-One of the common defense responses mediated by these resistance proteins is to cause cell death of the host cell, this confers resistance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Necrotrophs</a:t>
            </a:r>
            <a:r>
              <a:rPr lang="en-US" baseline="0" dirty="0" smtClean="0"/>
              <a:t> on the other hand love dead tissue so they try to kill their host tissue, if a resistance protein causes cell death this can be beneficial to a </a:t>
            </a:r>
            <a:r>
              <a:rPr lang="en-US" baseline="0" dirty="0" err="1" smtClean="0"/>
              <a:t>necrotroph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effector we</a:t>
            </a:r>
            <a:r>
              <a:rPr lang="fr-FR" baseline="0" dirty="0" smtClean="0"/>
              <a:t>’</a:t>
            </a:r>
            <a:r>
              <a:rPr lang="en-US" baseline="0" dirty="0" smtClean="0"/>
              <a:t>re working on was originally described in a </a:t>
            </a:r>
            <a:r>
              <a:rPr lang="en-US" baseline="0" dirty="0" err="1" smtClean="0"/>
              <a:t>necrotroph</a:t>
            </a:r>
            <a:r>
              <a:rPr lang="en-US" baseline="0" dirty="0" smtClean="0"/>
              <a:t> called C. </a:t>
            </a:r>
            <a:r>
              <a:rPr lang="en-US" baseline="0" dirty="0" err="1" smtClean="0"/>
              <a:t>victoriae</a:t>
            </a:r>
            <a:r>
              <a:rPr lang="en-US" baseline="0" dirty="0" smtClean="0"/>
              <a:t> which makes this effector precisely because it causes cell death and is able to take advantage of it.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That’s the system we’re working on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Coke-li-</a:t>
            </a:r>
            <a:r>
              <a:rPr lang="en-US" dirty="0" err="1" smtClean="0"/>
              <a:t>ob</a:t>
            </a:r>
            <a:r>
              <a:rPr lang="en-US" dirty="0" smtClean="0"/>
              <a:t>-</a:t>
            </a:r>
            <a:r>
              <a:rPr lang="en-US" dirty="0" err="1" smtClean="0"/>
              <a:t>olous</a:t>
            </a:r>
            <a:r>
              <a:rPr lang="en-US" dirty="0" smtClean="0"/>
              <a:t> </a:t>
            </a:r>
            <a:r>
              <a:rPr lang="en-US" dirty="0" err="1" smtClean="0"/>
              <a:t>victoriae</a:t>
            </a:r>
            <a:r>
              <a:rPr lang="en-US" dirty="0" smtClean="0"/>
              <a:t>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75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Coke-li-</a:t>
            </a:r>
            <a:r>
              <a:rPr lang="en-US" dirty="0" err="1" smtClean="0"/>
              <a:t>ob</a:t>
            </a:r>
            <a:r>
              <a:rPr lang="en-US" dirty="0" smtClean="0"/>
              <a:t>-</a:t>
            </a:r>
            <a:r>
              <a:rPr lang="en-US" dirty="0" err="1" smtClean="0"/>
              <a:t>olous</a:t>
            </a:r>
            <a:r>
              <a:rPr lang="en-US" dirty="0" smtClean="0"/>
              <a:t> </a:t>
            </a:r>
            <a:r>
              <a:rPr lang="en-US" dirty="0" err="1" smtClean="0"/>
              <a:t>victoriae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Spores of C. </a:t>
            </a:r>
            <a:r>
              <a:rPr lang="en-US" dirty="0" err="1" smtClean="0"/>
              <a:t>victoriae</a:t>
            </a:r>
            <a:r>
              <a:rPr lang="en-US" dirty="0" smtClean="0"/>
              <a:t> have so much </a:t>
            </a:r>
            <a:r>
              <a:rPr lang="en-US" dirty="0" err="1" smtClean="0"/>
              <a:t>victorin</a:t>
            </a:r>
            <a:r>
              <a:rPr lang="en-US" dirty="0" smtClean="0"/>
              <a:t> in them, we</a:t>
            </a:r>
            <a:r>
              <a:rPr lang="en-US" baseline="0" dirty="0" smtClean="0"/>
              <a:t> have to wash them before we put them on sensitive plant</a:t>
            </a:r>
          </a:p>
          <a:p>
            <a:r>
              <a:rPr lang="en-US" baseline="0" dirty="0" smtClean="0"/>
              <a:t>	Produces a lot of </a:t>
            </a:r>
            <a:r>
              <a:rPr lang="en-US" baseline="0" dirty="0" err="1" smtClean="0"/>
              <a:t>victorin</a:t>
            </a:r>
            <a:endParaRPr lang="en-US" baseline="0" dirty="0" smtClean="0"/>
          </a:p>
          <a:p>
            <a:r>
              <a:rPr lang="en-US" baseline="0" dirty="0" smtClean="0"/>
              <a:t>	Enough to kill and then invade, repeat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Purify </a:t>
            </a:r>
            <a:r>
              <a:rPr lang="en-US" baseline="0" dirty="0" err="1" smtClean="0"/>
              <a:t>victorin</a:t>
            </a:r>
            <a:r>
              <a:rPr lang="en-US" baseline="0" dirty="0" smtClean="0"/>
              <a:t> through 3 different columns, HPLC, Gravity flow column, High resolution HPLC</a:t>
            </a:r>
          </a:p>
          <a:p>
            <a:r>
              <a:rPr lang="en-US" baseline="0" dirty="0" smtClean="0"/>
              <a:t>Grow for 3 weeks, Purify, blah blah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9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review this with…</a:t>
            </a:r>
          </a:p>
          <a:p>
            <a:endParaRPr lang="en-US" dirty="0" smtClean="0"/>
          </a:p>
          <a:p>
            <a:r>
              <a:rPr lang="en-US" dirty="0" smtClean="0"/>
              <a:t>Pattern Recognition Receptors</a:t>
            </a:r>
            <a:r>
              <a:rPr lang="en-US" baseline="0" dirty="0" smtClean="0"/>
              <a:t> (PRR)</a:t>
            </a:r>
          </a:p>
          <a:p>
            <a:r>
              <a:rPr lang="en-US" baseline="0" dirty="0" smtClean="0"/>
              <a:t>	Bacterial Lipopolysaccharide, an endotoxin found on the cell membrane of a bacterium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B)</a:t>
            </a:r>
            <a:r>
              <a:rPr lang="en-US" baseline="0" dirty="0" smtClean="0"/>
              <a:t> These effectors can either block the signal or block the output of the signal</a:t>
            </a:r>
          </a:p>
          <a:p>
            <a:r>
              <a:rPr lang="en-US" baseline="0" dirty="0" smtClean="0"/>
              <a:t>	Anti-microbial compounds</a:t>
            </a:r>
          </a:p>
          <a:p>
            <a:r>
              <a:rPr lang="en-US" baseline="0" dirty="0" smtClean="0"/>
              <a:t>	Programmed cell death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Phytoalexins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C) What I’ve been working on for my project is how ONE of these R-proteins work, and how it recognizes the effector, </a:t>
            </a:r>
            <a:r>
              <a:rPr lang="en-US" baseline="0" dirty="0" err="1" smtClean="0"/>
              <a:t>victorin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	We call that R-protein LOV1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5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LOV1 gene</a:t>
            </a:r>
            <a:r>
              <a:rPr lang="en-US" baseline="0" dirty="0" smtClean="0"/>
              <a:t> identified and isolated in Arabidopsis thaliana, LOV1 stands for ********, and encodes for a resistance protein that guards TRX-h5, and becomes activated when </a:t>
            </a:r>
            <a:r>
              <a:rPr lang="en-US" baseline="0" dirty="0" err="1" smtClean="0"/>
              <a:t>victorin</a:t>
            </a:r>
            <a:r>
              <a:rPr lang="en-US" baseline="0" dirty="0" smtClean="0"/>
              <a:t> binds to TRX-H5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8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walk you through how this works very</a:t>
            </a:r>
            <a:r>
              <a:rPr lang="en-US" baseline="0" dirty="0" smtClean="0"/>
              <a:t> briefly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</a:t>
            </a:r>
            <a:r>
              <a:rPr lang="en-US" baseline="0" dirty="0" smtClean="0"/>
              <a:t> this work was conducted in Arabidopsis, we also thought we could do transient expression in N. </a:t>
            </a:r>
            <a:r>
              <a:rPr lang="en-US" baseline="0" dirty="0" err="1" smtClean="0"/>
              <a:t>benthi</a:t>
            </a:r>
            <a:r>
              <a:rPr lang="en-US" baseline="0" dirty="0" smtClean="0"/>
              <a:t> which is the system I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-This whole system is shown to work with transient expression of LOV1 and TRX-h5</a:t>
            </a:r>
            <a:r>
              <a:rPr lang="en-US" baseline="0" dirty="0" smtClean="0"/>
              <a:t> together</a:t>
            </a:r>
          </a:p>
          <a:p>
            <a:r>
              <a:rPr lang="en-US" baseline="0" dirty="0" smtClean="0"/>
              <a:t>-</a:t>
            </a:r>
            <a:r>
              <a:rPr lang="en-US" dirty="0" smtClean="0"/>
              <a:t>N.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Benthi</a:t>
            </a:r>
            <a:r>
              <a:rPr lang="en-US" baseline="0" dirty="0" smtClean="0"/>
              <a:t> leaves expressing these two proteins together causes sensitivity to </a:t>
            </a:r>
            <a:r>
              <a:rPr lang="en-US" baseline="0" dirty="0" err="1" smtClean="0"/>
              <a:t>victorin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Cauliflower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moasic</a:t>
            </a:r>
            <a:r>
              <a:rPr lang="en-US" baseline="0" dirty="0" smtClean="0"/>
              <a:t> virus 35s promoter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74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2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Genetic</a:t>
            </a:r>
            <a:r>
              <a:rPr lang="en-US" baseline="0" dirty="0" smtClean="0"/>
              <a:t> constructs were made to study if these constructs affected the ability of LOV1 to carry out programmed cell death function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constructs were studied by use of electrolyte leakage assay to quantitatively assess their ability to carry out programmed cell death</a:t>
            </a:r>
          </a:p>
          <a:p>
            <a:r>
              <a:rPr lang="en-US" baseline="0" dirty="0" smtClean="0"/>
              <a:t>And further examined using a phenotypic response to provide a qualitative assessment</a:t>
            </a:r>
          </a:p>
          <a:p>
            <a:r>
              <a:rPr lang="en-US" baseline="0" dirty="0" smtClean="0"/>
              <a:t>To observe how these constructs were localizing in the cells, fluorescent microscopy was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E3E4-58BD-1641-879A-5EEA496FEC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D66D23-60D1-2A48-9E8A-B850301BDCF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D200C88-C6FE-CD4E-9C76-2DEF5EA25F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94383"/>
            <a:ext cx="9035535" cy="188829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Looking for LOV: Location of LOV1 function in </a:t>
            </a:r>
            <a:r>
              <a:rPr lang="en-US" sz="3200" i="1" dirty="0" err="1" smtClean="0">
                <a:solidFill>
                  <a:srgbClr val="FFFFFF"/>
                </a:solidFill>
                <a:latin typeface="Arial"/>
                <a:cs typeface="Arial"/>
              </a:rPr>
              <a:t>Nicotiana</a:t>
            </a:r>
            <a:r>
              <a:rPr lang="en-US" sz="3200" i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Arial"/>
                <a:cs typeface="Arial"/>
              </a:rPr>
              <a:t>benthamiana</a:t>
            </a:r>
            <a:r>
              <a:rPr lang="en-US" sz="3200" i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cells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36" y="3740035"/>
            <a:ext cx="9021264" cy="987552"/>
          </a:xfrm>
        </p:spPr>
        <p:txBody>
          <a:bodyPr/>
          <a:lstStyle/>
          <a:p>
            <a:pPr algn="ctr"/>
            <a:r>
              <a:rPr lang="en-US" sz="2000" dirty="0" smtClean="0"/>
              <a:t>By:</a:t>
            </a:r>
          </a:p>
          <a:p>
            <a:pPr algn="ctr"/>
            <a:r>
              <a:rPr lang="en-US" sz="2000" dirty="0" smtClean="0"/>
              <a:t>Patrick Rutledge</a:t>
            </a:r>
            <a:r>
              <a:rPr lang="en-US" sz="2000" baseline="30000" dirty="0" smtClean="0"/>
              <a:t>1</a:t>
            </a:r>
            <a:endParaRPr lang="en-US" sz="2000" dirty="0" smtClean="0"/>
          </a:p>
          <a:p>
            <a:pPr algn="ctr"/>
            <a:r>
              <a:rPr lang="en-US" sz="2000" dirty="0" smtClean="0"/>
              <a:t>Dr. Jennifer Lorang</a:t>
            </a:r>
            <a:r>
              <a:rPr lang="en-US" sz="2000" baseline="30000" dirty="0" smtClean="0"/>
              <a:t>2,3</a:t>
            </a:r>
            <a:r>
              <a:rPr lang="en-US" sz="2000" dirty="0" smtClean="0"/>
              <a:t>, Dr. Marc Curtis</a:t>
            </a:r>
            <a:r>
              <a:rPr lang="en-US" sz="2000" baseline="30000" dirty="0" smtClean="0"/>
              <a:t>2,3</a:t>
            </a:r>
            <a:r>
              <a:rPr lang="en-US" sz="2000" dirty="0" smtClean="0"/>
              <a:t>, Dr. Thomas Wolpert</a:t>
            </a:r>
            <a:r>
              <a:rPr lang="en-US" sz="2000" baseline="30000" dirty="0" smtClean="0"/>
              <a:t>2,3</a:t>
            </a:r>
            <a:endParaRPr lang="en-US" sz="2000" dirty="0" smtClean="0"/>
          </a:p>
          <a:p>
            <a:pPr algn="ctr"/>
            <a:r>
              <a:rPr lang="en-US" sz="1400" dirty="0" err="1"/>
              <a:t>BioResource</a:t>
            </a:r>
            <a:r>
              <a:rPr lang="en-US" sz="1400" dirty="0"/>
              <a:t> Research</a:t>
            </a:r>
            <a:r>
              <a:rPr lang="en-US" sz="1400" baseline="30000" dirty="0"/>
              <a:t>1</a:t>
            </a:r>
            <a:r>
              <a:rPr lang="en-US" sz="1400" dirty="0"/>
              <a:t>, Botany and Plant Pathology</a:t>
            </a:r>
            <a:r>
              <a:rPr lang="en-US" sz="1400" baseline="30000" dirty="0"/>
              <a:t>2</a:t>
            </a:r>
            <a:r>
              <a:rPr lang="en-US" sz="1400" dirty="0"/>
              <a:t>, Center for Genome Research and Biocomputing</a:t>
            </a:r>
            <a:r>
              <a:rPr lang="en-US" sz="1400" baseline="30000" dirty="0"/>
              <a:t>3</a:t>
            </a:r>
            <a:r>
              <a:rPr lang="en-US" sz="1400" dirty="0"/>
              <a:t>, Oregon State University, Corvallis, Oregon 97331</a:t>
            </a:r>
          </a:p>
        </p:txBody>
      </p:sp>
    </p:spTree>
    <p:extLst>
      <p:ext uri="{BB962C8B-B14F-4D97-AF65-F5344CB8AC3E}">
        <p14:creationId xmlns:p14="http://schemas.microsoft.com/office/powerpoint/2010/main" val="18321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-50699" r="31533" b="50840"/>
          <a:stretch/>
        </p:blipFill>
        <p:spPr>
          <a:xfrm>
            <a:off x="662634" y="-3497894"/>
            <a:ext cx="7675506" cy="8887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558" y="5538585"/>
            <a:ext cx="8564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Phenotypic cell death response exhibited only when LOV1 + TRX-h5 expressed together 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609600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Arial"/>
                <a:cs typeface="Arial"/>
              </a:rPr>
              <a:t>Nicotiana</a:t>
            </a:r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latin typeface="Arial"/>
                <a:cs typeface="Arial"/>
              </a:rPr>
              <a:t>benthamiana</a:t>
            </a:r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leaves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Research Objectives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smtClean="0"/>
              <a:t>Overall Objective</a:t>
            </a:r>
            <a:r>
              <a:rPr lang="en-US" sz="2000" dirty="0" smtClean="0"/>
              <a:t>: Understanding where LOV1 protein exerts its effects to regulate </a:t>
            </a:r>
            <a:r>
              <a:rPr lang="en-US" sz="2000" dirty="0"/>
              <a:t>cell </a:t>
            </a:r>
            <a:r>
              <a:rPr lang="en-US" sz="2000" dirty="0" smtClean="0"/>
              <a:t>death</a:t>
            </a:r>
          </a:p>
          <a:p>
            <a:pPr lvl="1"/>
            <a:r>
              <a:rPr lang="en-US" sz="1800" dirty="0" smtClean="0"/>
              <a:t>R proteins present in all plants, and even humans!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ome </a:t>
            </a:r>
            <a:r>
              <a:rPr lang="en-US" sz="1800" dirty="0"/>
              <a:t>R proteins translocate to the nucleus, </a:t>
            </a:r>
            <a:r>
              <a:rPr lang="en-US" sz="1800" dirty="0" smtClean="0"/>
              <a:t>study attempts to show LOV1 </a:t>
            </a:r>
            <a:r>
              <a:rPr lang="en-US" sz="1800" dirty="0"/>
              <a:t>can function solely in the plasma membrane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2000" b="1" dirty="0" smtClean="0"/>
              <a:t>Specific Objectives: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/>
              <a:t>Quantifying </a:t>
            </a:r>
            <a:r>
              <a:rPr lang="en-US" sz="2000" dirty="0"/>
              <a:t>a specific </a:t>
            </a:r>
            <a:r>
              <a:rPr lang="en-US" sz="2000" dirty="0" err="1"/>
              <a:t>victorin</a:t>
            </a:r>
            <a:r>
              <a:rPr lang="en-US" sz="2000" dirty="0"/>
              <a:t> concentration to run effective time courses of cell </a:t>
            </a:r>
            <a:r>
              <a:rPr lang="en-US" sz="2000" dirty="0" smtClean="0"/>
              <a:t>death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Clarifying where LOV1 protein is activated in </a:t>
            </a:r>
            <a:r>
              <a:rPr lang="en-US" sz="2000" i="1" dirty="0"/>
              <a:t>N. </a:t>
            </a:r>
            <a:r>
              <a:rPr lang="en-US" sz="2000" i="1" dirty="0" err="1"/>
              <a:t>benthamiana</a:t>
            </a:r>
            <a:r>
              <a:rPr lang="en-US" sz="2000" i="1" dirty="0"/>
              <a:t> </a:t>
            </a:r>
            <a:r>
              <a:rPr lang="en-US" sz="2000" dirty="0" smtClean="0"/>
              <a:t>cells</a:t>
            </a: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Understanding where LOV1 localizes and functions </a:t>
            </a:r>
            <a:r>
              <a:rPr lang="en-US" sz="2000" dirty="0" smtClean="0"/>
              <a:t>after activation of </a:t>
            </a:r>
            <a:r>
              <a:rPr lang="en-US" sz="2000" dirty="0"/>
              <a:t>cell death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15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88" y="1942426"/>
            <a:ext cx="8132412" cy="4721160"/>
          </a:xfrm>
        </p:spPr>
        <p:txBody>
          <a:bodyPr>
            <a:normAutofit/>
          </a:bodyPr>
          <a:lstStyle/>
          <a:p>
            <a:pPr marL="764170" indent="-764170">
              <a:buFont typeface="Arial"/>
              <a:buChar char="•"/>
            </a:pPr>
            <a:r>
              <a:rPr lang="en-US" dirty="0" smtClean="0"/>
              <a:t>Various </a:t>
            </a:r>
            <a:r>
              <a:rPr lang="en-US" dirty="0"/>
              <a:t>genetic tags engineered onto LOV1</a:t>
            </a:r>
          </a:p>
          <a:p>
            <a:pPr marL="1107070" lvl="1" indent="-764170">
              <a:buFont typeface="Arial"/>
              <a:buChar char="•"/>
            </a:pPr>
            <a:r>
              <a:rPr lang="en-US" dirty="0"/>
              <a:t>Nuclear </a:t>
            </a:r>
            <a:r>
              <a:rPr lang="en-US" dirty="0" smtClean="0"/>
              <a:t>Export </a:t>
            </a:r>
            <a:r>
              <a:rPr lang="en-US" dirty="0"/>
              <a:t>Signal (NES) and mutant NES (</a:t>
            </a:r>
            <a:r>
              <a:rPr lang="en-US" dirty="0" err="1"/>
              <a:t>nes</a:t>
            </a:r>
            <a:r>
              <a:rPr lang="en-US" dirty="0"/>
              <a:t>)</a:t>
            </a:r>
          </a:p>
          <a:p>
            <a:pPr marL="1107070" lvl="1" indent="-764170">
              <a:buFont typeface="Arial"/>
              <a:buChar char="•"/>
            </a:pPr>
            <a:r>
              <a:rPr lang="en-US" dirty="0"/>
              <a:t>CBL &amp; </a:t>
            </a:r>
            <a:r>
              <a:rPr lang="en-US" dirty="0" err="1"/>
              <a:t>mCBL</a:t>
            </a:r>
            <a:endParaRPr lang="en-US" dirty="0"/>
          </a:p>
          <a:p>
            <a:pPr marL="764170" indent="-764170">
              <a:buFont typeface="Arial"/>
              <a:buChar char="•"/>
            </a:pPr>
            <a:r>
              <a:rPr lang="en-US" dirty="0" smtClean="0"/>
              <a:t>Electrolyte </a:t>
            </a:r>
            <a:r>
              <a:rPr lang="en-US" dirty="0"/>
              <a:t>leakage assays (ELAs) </a:t>
            </a:r>
            <a:r>
              <a:rPr lang="en-US" dirty="0" smtClean="0"/>
              <a:t>of </a:t>
            </a:r>
            <a:r>
              <a:rPr lang="en-US" dirty="0"/>
              <a:t>tobacco using various concentrations of </a:t>
            </a:r>
            <a:r>
              <a:rPr lang="en-US" dirty="0" err="1"/>
              <a:t>victorin</a:t>
            </a:r>
            <a:r>
              <a:rPr lang="en-US" dirty="0"/>
              <a:t> </a:t>
            </a:r>
            <a:r>
              <a:rPr lang="en-US" dirty="0" smtClean="0"/>
              <a:t>solution</a:t>
            </a:r>
            <a:endParaRPr lang="en-US" dirty="0"/>
          </a:p>
          <a:p>
            <a:pPr marL="764170" indent="-764170">
              <a:buFont typeface="Arial"/>
              <a:buChar char="•"/>
            </a:pPr>
            <a:r>
              <a:rPr lang="en-US" dirty="0"/>
              <a:t>Direct phenotype response</a:t>
            </a:r>
          </a:p>
          <a:p>
            <a:pPr marL="764170" indent="-764170">
              <a:buFont typeface="Arial"/>
              <a:buChar char="•"/>
            </a:pPr>
            <a:r>
              <a:rPr lang="en-US" dirty="0" smtClean="0"/>
              <a:t>Fluorescent </a:t>
            </a:r>
            <a:r>
              <a:rPr lang="en-US" dirty="0"/>
              <a:t>microscopy on light and confocal </a:t>
            </a:r>
            <a:r>
              <a:rPr lang="en-US" dirty="0" smtClean="0"/>
              <a:t>microscopes</a:t>
            </a:r>
          </a:p>
        </p:txBody>
      </p:sp>
      <p:pic>
        <p:nvPicPr>
          <p:cNvPr id="4" name="Picture 3" descr="n benthi infil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08" y="24378241"/>
            <a:ext cx="5268413" cy="401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Genetic Constructs of LOV1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3" y="1797125"/>
            <a:ext cx="7612064" cy="4182035"/>
          </a:xfrm>
        </p:spPr>
        <p:txBody>
          <a:bodyPr>
            <a:normAutofit/>
          </a:bodyPr>
          <a:lstStyle/>
          <a:p>
            <a:r>
              <a:rPr lang="en-US" sz="2000" dirty="0"/>
              <a:t>NES &amp; </a:t>
            </a:r>
            <a:r>
              <a:rPr lang="en-US" sz="2000" dirty="0" err="1"/>
              <a:t>nes</a:t>
            </a:r>
            <a:r>
              <a:rPr lang="en-US" sz="2000" dirty="0"/>
              <a:t> tags fused to C-</a:t>
            </a:r>
            <a:r>
              <a:rPr lang="en-US" sz="2000" dirty="0" smtClean="0"/>
              <a:t>terminal</a:t>
            </a:r>
          </a:p>
          <a:p>
            <a:pPr lvl="1"/>
            <a:r>
              <a:rPr lang="en-US" sz="1800" dirty="0" smtClean="0"/>
              <a:t>NES-LOV1 prevents localization to nucleus</a:t>
            </a:r>
          </a:p>
          <a:p>
            <a:pPr lvl="1"/>
            <a:r>
              <a:rPr lang="en-US" sz="1800" dirty="0"/>
              <a:t>n</a:t>
            </a:r>
            <a:r>
              <a:rPr lang="en-US" sz="1800" dirty="0" smtClean="0"/>
              <a:t>es-LOV1 as control</a:t>
            </a:r>
            <a:endParaRPr lang="en-US" sz="1800" dirty="0"/>
          </a:p>
          <a:p>
            <a:r>
              <a:rPr lang="en-US" sz="2000" dirty="0" smtClean="0"/>
              <a:t>CBL &amp; </a:t>
            </a:r>
            <a:r>
              <a:rPr lang="en-US" sz="2000" dirty="0" err="1" smtClean="0"/>
              <a:t>mCBL</a:t>
            </a:r>
            <a:r>
              <a:rPr lang="en-US" sz="2000" dirty="0" smtClean="0"/>
              <a:t> tags fused to N-terminal of LOV1</a:t>
            </a:r>
          </a:p>
          <a:p>
            <a:pPr lvl="1"/>
            <a:r>
              <a:rPr lang="en-US" sz="1800" dirty="0" smtClean="0"/>
              <a:t>CBL-LOV1 irreversibly tethers LOV1 to plasma membrane</a:t>
            </a:r>
          </a:p>
          <a:p>
            <a:pPr lvl="1"/>
            <a:r>
              <a:rPr lang="en-US" sz="1800" dirty="0" smtClean="0"/>
              <a:t>mCBL-LOV1 as control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584609"/>
              </p:ext>
            </p:extLst>
          </p:nvPr>
        </p:nvGraphicFramePr>
        <p:xfrm>
          <a:off x="330200" y="4559300"/>
          <a:ext cx="8610600" cy="213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954"/>
                <a:gridCol w="7835646"/>
              </a:tblGrid>
              <a:tr h="546983">
                <a:tc>
                  <a:txBody>
                    <a:bodyPr/>
                    <a:lstStyle/>
                    <a:p>
                      <a:r>
                        <a:rPr lang="fi-FI" sz="16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NES</a:t>
                      </a:r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5'-atggacgagctgtacaagaacgagcttgctcttaagttggctggacttgatattaacaag-3'</a:t>
                      </a:r>
                      <a:r>
                        <a:rPr lang="fi-FI" sz="1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1800" b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2887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nes</a:t>
                      </a:r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5'-atggacgagctgtacaagaacgagctt</a:t>
                      </a:r>
                      <a:r>
                        <a:rPr lang="fi-FI" sz="18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gctcttaa</a:t>
                      </a:r>
                      <a:r>
                        <a:rPr lang="fi-FI" sz="18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ggca</a:t>
                      </a:r>
                      <a:r>
                        <a:rPr lang="fi-FI" sz="1800" b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gctgga</a:t>
                      </a:r>
                      <a:r>
                        <a:rPr lang="fi-FI" sz="18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gca</a:t>
                      </a:r>
                      <a:r>
                        <a:rPr lang="fi-FI" sz="1800" b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gatgc</a:t>
                      </a:r>
                      <a:r>
                        <a:rPr lang="fi-FI" sz="180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taacaag-3’</a:t>
                      </a:r>
                      <a:r>
                        <a:rPr lang="fi-FI" sz="18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/>
                </a:tc>
              </a:tr>
              <a:tr h="5288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CBL</a:t>
                      </a:r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5’-atgggctgcttccactcaaaggcagcaaaagaattt-3’</a:t>
                      </a:r>
                    </a:p>
                  </a:txBody>
                  <a:tcPr/>
                </a:tc>
              </a:tr>
              <a:tr h="52887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mCBL</a:t>
                      </a:r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5’-atg</a:t>
                      </a:r>
                      <a:r>
                        <a:rPr lang="fi-FI" sz="1800" b="1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gcc</a:t>
                      </a:r>
                      <a:r>
                        <a:rPr lang="fi-FI" sz="1800" b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fi-FI" sz="18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gcttccactcaaaggcagcaaaagaattt-3’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91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800"/>
            <a:ext cx="6946900" cy="380959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941675"/>
            <a:ext cx="3670300" cy="2743548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-12700" y="6667500"/>
            <a:ext cx="20196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latin typeface="Arial"/>
                <a:cs typeface="Arial"/>
              </a:rPr>
              <a:t>www.lifesciencesfoundation.org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599" y="3941675"/>
            <a:ext cx="2312291" cy="2725825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5414702" y="6685223"/>
            <a:ext cx="1317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>
                <a:latin typeface="Arial"/>
                <a:cs typeface="Arial"/>
              </a:rPr>
              <a:t>microbewiki.kenyon.edu 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75500" y="186203"/>
            <a:ext cx="214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Mechanism of </a:t>
            </a:r>
            <a:r>
              <a:rPr lang="en-US" sz="1400" i="1" dirty="0" smtClean="0">
                <a:solidFill>
                  <a:srgbClr val="FFFFFF"/>
                </a:solidFill>
                <a:latin typeface="Arial"/>
                <a:cs typeface="Arial"/>
              </a:rPr>
              <a:t>A. </a:t>
            </a:r>
            <a:r>
              <a:rPr lang="en-US" sz="1400" i="1" dirty="0" err="1" smtClean="0">
                <a:solidFill>
                  <a:srgbClr val="FFFFFF"/>
                </a:solidFill>
                <a:latin typeface="Arial"/>
                <a:cs typeface="Arial"/>
              </a:rPr>
              <a:t>tumefaciens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infection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3490" y="4549623"/>
            <a:ext cx="2488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Tumors produced by </a:t>
            </a:r>
            <a:r>
              <a:rPr lang="en-US" sz="1400" i="1" dirty="0" smtClean="0">
                <a:solidFill>
                  <a:srgbClr val="FFFFFF"/>
                </a:solidFill>
                <a:latin typeface="Arial"/>
                <a:cs typeface="Arial"/>
              </a:rPr>
              <a:t>A. </a:t>
            </a:r>
            <a:r>
              <a:rPr lang="en-US" sz="1400" i="1" dirty="0" err="1" smtClean="0">
                <a:solidFill>
                  <a:srgbClr val="FFFFFF"/>
                </a:solidFill>
                <a:latin typeface="Arial"/>
                <a:cs typeface="Arial"/>
              </a:rPr>
              <a:t>tumefaciens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infection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24700" y="1130300"/>
            <a:ext cx="210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Nature’s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“genetic engineer”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3580" y="3660335"/>
            <a:ext cx="115112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00" dirty="0" err="1">
                <a:latin typeface="Arial"/>
                <a:cs typeface="Arial"/>
              </a:rPr>
              <a:t>www.nepadbiosafety.net</a:t>
            </a:r>
            <a:endParaRPr lang="en-US" sz="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9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(1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7049" y="415923"/>
            <a:ext cx="3086099" cy="230505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5" name="Picture 4" descr="photo (7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783" y="420417"/>
            <a:ext cx="3121585" cy="2331554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750" y="970230"/>
            <a:ext cx="2012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Genetic variations of LOV1</a:t>
            </a:r>
          </a:p>
          <a:p>
            <a:pPr algn="ctr"/>
            <a:endParaRPr lang="en-US" sz="1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TRX-h5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993900" y="1606550"/>
            <a:ext cx="914400" cy="393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499100" y="1631950"/>
            <a:ext cx="901700" cy="393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/>
          <p:cNvSpPr/>
          <p:nvPr/>
        </p:nvSpPr>
        <p:spPr>
          <a:xfrm>
            <a:off x="768350" y="1577975"/>
            <a:ext cx="368300" cy="31115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7216213" y="3579152"/>
            <a:ext cx="642474" cy="393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hoto (10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1" y="4165830"/>
            <a:ext cx="3549650" cy="232387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426199" y="6488211"/>
            <a:ext cx="2560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Infiltration Solution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photo (6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" y="4135339"/>
            <a:ext cx="4292721" cy="2254693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16" name="Right Arrow 15"/>
          <p:cNvSpPr/>
          <p:nvPr/>
        </p:nvSpPr>
        <p:spPr>
          <a:xfrm rot="10800000">
            <a:off x="4476750" y="5099050"/>
            <a:ext cx="901700" cy="393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4400" y="646281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3 week old tobacco plants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88776" y="4809351"/>
            <a:ext cx="840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Injection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9150" y="3146987"/>
            <a:ext cx="159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Incubated 3 days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(30 °C)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91350" y="3149598"/>
            <a:ext cx="148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Grown overnight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9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6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48416"/>
            <a:ext cx="3939856" cy="2069356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229100" y="2117772"/>
            <a:ext cx="12700" cy="1943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187778" y="2130472"/>
            <a:ext cx="3028622" cy="193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41800" y="2130472"/>
            <a:ext cx="3175000" cy="2314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photo (5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14095" r="13750" b="15055"/>
          <a:stretch/>
        </p:blipFill>
        <p:spPr>
          <a:xfrm>
            <a:off x="2663825" y="4124372"/>
            <a:ext cx="3130550" cy="2134209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32" name="Picture 31" descr="IMG_5207.JP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8309" r="5208" b="21459"/>
          <a:stretch/>
        </p:blipFill>
        <p:spPr>
          <a:xfrm>
            <a:off x="6048375" y="4518072"/>
            <a:ext cx="3036021" cy="1489028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720974" y="6282323"/>
            <a:ext cx="303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Electrolyte Leakage Assay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6273800"/>
            <a:ext cx="2232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Confocal Microscopy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4300" y="6282323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Phenotypic Response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38556" y="293468"/>
            <a:ext cx="2277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Infiltrated tobacco leaves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6" y="4131846"/>
            <a:ext cx="2172199" cy="215047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41" name="Rectangle 40"/>
          <p:cNvSpPr/>
          <p:nvPr/>
        </p:nvSpPr>
        <p:spPr>
          <a:xfrm>
            <a:off x="0" y="663044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http://</a:t>
            </a:r>
            <a:r>
              <a:rPr lang="en-US" sz="800" dirty="0" err="1">
                <a:latin typeface="Arial"/>
                <a:cs typeface="Arial"/>
              </a:rPr>
              <a:t>www.vmrf.org</a:t>
            </a:r>
            <a:r>
              <a:rPr lang="en-US" sz="800" dirty="0">
                <a:latin typeface="Arial"/>
                <a:cs typeface="Arial"/>
              </a:rPr>
              <a:t>/</a:t>
            </a:r>
            <a:r>
              <a:rPr lang="en-US" sz="800" dirty="0" err="1">
                <a:latin typeface="Arial"/>
                <a:cs typeface="Arial"/>
              </a:rPr>
              <a:t>researchcenters</a:t>
            </a:r>
            <a:r>
              <a:rPr lang="en-US" sz="800" dirty="0">
                <a:latin typeface="Arial"/>
                <a:cs typeface="Arial"/>
              </a:rPr>
              <a:t>/confocal/</a:t>
            </a:r>
            <a:r>
              <a:rPr lang="en-US" sz="800" dirty="0" err="1">
                <a:latin typeface="Arial"/>
                <a:cs typeface="Arial"/>
              </a:rPr>
              <a:t>instrumentation.html</a:t>
            </a:r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452" y="698500"/>
            <a:ext cx="3823354" cy="1475502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Electrolyte Leakage Assay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8046" y="2688318"/>
            <a:ext cx="3823354" cy="3165175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Method of quantifying cell death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Wells contain water and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 leaf discs per well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Replicates of 3-5 wells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epeatable using different genetic constructs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Useful comparison of protein’s functionality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 descr="photo (12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880" r="19028"/>
          <a:stretch/>
        </p:blipFill>
        <p:spPr>
          <a:xfrm>
            <a:off x="584200" y="128631"/>
            <a:ext cx="3060700" cy="293065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0" name="Picture 9" descr="photo (5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14095" r="13750" b="15055"/>
          <a:stretch/>
        </p:blipFill>
        <p:spPr>
          <a:xfrm>
            <a:off x="466294" y="1867571"/>
            <a:ext cx="3496106" cy="238342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1" name="Picture 10" descr="photo (8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025650"/>
            <a:ext cx="3267506" cy="3827843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952500" y="323850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Leaf discs randomized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200" y="4282058"/>
            <a:ext cx="302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Discs put into separate wells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900" y="6001435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Conductivity meter used to measure ion leakage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5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2188" y="0"/>
            <a:ext cx="238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Results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4992" y="5879524"/>
            <a:ext cx="5967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Graph 1: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Victorin mediated cell death in </a:t>
            </a:r>
            <a:r>
              <a:rPr lang="en-US" sz="1400" i="1" dirty="0">
                <a:solidFill>
                  <a:srgbClr val="FFFFFF"/>
                </a:solidFill>
                <a:latin typeface="Arial"/>
                <a:cs typeface="Arial"/>
              </a:rPr>
              <a:t>N. </a:t>
            </a:r>
            <a:r>
              <a:rPr lang="en-US" sz="1400" i="1" dirty="0" err="1">
                <a:solidFill>
                  <a:srgbClr val="FFFFFF"/>
                </a:solidFill>
                <a:latin typeface="Arial"/>
                <a:cs typeface="Arial"/>
              </a:rPr>
              <a:t>benthamiana</a:t>
            </a:r>
            <a:r>
              <a:rPr lang="en-US" sz="14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transiently expressing LOV1.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The amount of cell death induced by 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is directly correlated with the amount of electrolyte leakage.</a:t>
            </a:r>
            <a:endParaRPr lang="en-US" sz="2000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98551950"/>
              </p:ext>
            </p:extLst>
          </p:nvPr>
        </p:nvGraphicFramePr>
        <p:xfrm>
          <a:off x="177800" y="969644"/>
          <a:ext cx="8877300" cy="470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3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7000" y="5676627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Graph 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2: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nuclear exclusion signal (NES) was fused to LOV1. As a control, a mutant NES (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nes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) was also fused to LOV1. Treatment with 384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/ml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concentration shows no significant difference in cell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death.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1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909971"/>
              </p:ext>
            </p:extLst>
          </p:nvPr>
        </p:nvGraphicFramePr>
        <p:xfrm>
          <a:off x="425450" y="806450"/>
          <a:ext cx="8464550" cy="4743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37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4" y="2070846"/>
            <a:ext cx="8025624" cy="4182035"/>
          </a:xfrm>
        </p:spPr>
        <p:txBody>
          <a:bodyPr>
            <a:normAutofit fontScale="92500"/>
          </a:bodyPr>
          <a:lstStyle/>
          <a:p>
            <a:pPr marL="342900" lvl="1" indent="-342900">
              <a:spcBef>
                <a:spcPts val="2000"/>
              </a:spcBef>
            </a:pPr>
            <a:r>
              <a:rPr lang="en-US" sz="2400" dirty="0"/>
              <a:t>Plants able to recognize and confer resistance to pathogens in two </a:t>
            </a:r>
            <a:r>
              <a:rPr lang="en-US" sz="2400" dirty="0" smtClean="0"/>
              <a:t>ways</a:t>
            </a:r>
          </a:p>
          <a:p>
            <a:pPr marL="349250" lvl="2" indent="0">
              <a:spcBef>
                <a:spcPts val="2000"/>
              </a:spcBef>
              <a:buNone/>
            </a:pPr>
            <a:r>
              <a:rPr lang="en-US" dirty="0" smtClean="0"/>
              <a:t>1) Recognition of pathogen </a:t>
            </a:r>
            <a:r>
              <a:rPr lang="en-US" dirty="0"/>
              <a:t>associated molecular patterns (PAMPs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Successful pathogens must suppress immunity in host</a:t>
            </a:r>
          </a:p>
          <a:p>
            <a:pPr lvl="1"/>
            <a:r>
              <a:rPr lang="en-US" dirty="0" smtClean="0"/>
              <a:t>Inhibit pathways or molecules involved in defense response by using effectors</a:t>
            </a:r>
          </a:p>
          <a:p>
            <a:pPr marL="342900" lvl="1" indent="-342900">
              <a:spcBef>
                <a:spcPts val="2000"/>
              </a:spcBef>
            </a:pPr>
            <a:r>
              <a:rPr lang="en-US" dirty="0" smtClean="0"/>
              <a:t>2</a:t>
            </a:r>
            <a:r>
              <a:rPr lang="en-US" dirty="0"/>
              <a:t>) Recognition of effectors by resistance proteins</a:t>
            </a:r>
          </a:p>
          <a:p>
            <a:r>
              <a:rPr lang="en-US" dirty="0" smtClean="0">
                <a:latin typeface="Arial"/>
                <a:cs typeface="Arial"/>
              </a:rPr>
              <a:t>Plants have evolved to produce resistance proteins that “guard” molecules targeted by pathogen effectors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6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. benthi leaf cell dea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06" y="272342"/>
            <a:ext cx="2716493" cy="5625094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52840" y="5927136"/>
            <a:ext cx="4935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Phenotype 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response to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An example of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induced cell death in </a:t>
            </a:r>
            <a:r>
              <a:rPr lang="en-US" sz="1400" i="1" dirty="0">
                <a:solidFill>
                  <a:srgbClr val="FFFFFF"/>
                </a:solidFill>
                <a:latin typeface="Arial"/>
                <a:cs typeface="Arial"/>
              </a:rPr>
              <a:t>N. </a:t>
            </a:r>
            <a:r>
              <a:rPr lang="en-US" sz="1400" i="1" dirty="0" err="1">
                <a:solidFill>
                  <a:srgbClr val="FFFFFF"/>
                </a:solidFill>
                <a:latin typeface="Arial"/>
                <a:cs typeface="Arial"/>
              </a:rPr>
              <a:t>benthamiana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transiently expressing NES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LOV1 + TRX-h5. 2 hours post-infiltration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9807" y="605818"/>
            <a:ext cx="784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1600" baseline="-25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6307" y="3303387"/>
            <a:ext cx="913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1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206572"/>
              </p:ext>
            </p:extLst>
          </p:nvPr>
        </p:nvGraphicFramePr>
        <p:xfrm>
          <a:off x="209550" y="695325"/>
          <a:ext cx="8705850" cy="478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93800" y="5722610"/>
            <a:ext cx="6565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Graph 3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: Transcriptional inhibitor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ordycepin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used to determine further transcription of downstream defense genes needed for hypersensitive-response function. Treatment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with 384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/ml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concentration shows no significant difference in cell death.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15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Confocal </a:t>
            </a:r>
            <a:r>
              <a:rPr lang="en-US" dirty="0" smtClean="0"/>
              <a:t>Microscopy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1074" y="1919288"/>
            <a:ext cx="6791325" cy="4183062"/>
          </a:xfrm>
        </p:spPr>
        <p:txBody>
          <a:bodyPr>
            <a:normAutofit/>
          </a:bodyPr>
          <a:lstStyle/>
          <a:p>
            <a:r>
              <a:rPr lang="en-US" dirty="0" smtClean="0"/>
              <a:t>To operate, need to take classes</a:t>
            </a:r>
          </a:p>
          <a:p>
            <a:pPr lvl="1"/>
            <a:r>
              <a:rPr lang="en-US" dirty="0" smtClean="0"/>
              <a:t>Microscopes cost over $300,000!</a:t>
            </a:r>
          </a:p>
          <a:p>
            <a:r>
              <a:rPr lang="en-US" dirty="0" smtClean="0"/>
              <a:t>Yellow Fluorescence Protein (YFP) fused onto C-terminal of LOV1</a:t>
            </a:r>
          </a:p>
          <a:p>
            <a:pPr lvl="1"/>
            <a:r>
              <a:rPr lang="en-US" dirty="0" smtClean="0"/>
              <a:t>Allows for detection and tracking by use of UV-irradiation</a:t>
            </a:r>
          </a:p>
          <a:p>
            <a:r>
              <a:rPr lang="en-US" dirty="0" smtClean="0"/>
              <a:t>Can be used to observe localization of genetic constructs of LOV1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 in the membrane.tif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28" y="324031"/>
            <a:ext cx="5245572" cy="524557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10828" y="5807301"/>
            <a:ext cx="5677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LOV1 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localizes to the plasma membrane.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Confocal microscopy of yellow fluorescence protein (YFP) tagged LOV1 shows protein localizing to the plasma membrane of </a:t>
            </a:r>
            <a:r>
              <a:rPr lang="en-US" sz="1400" i="1" dirty="0">
                <a:solidFill>
                  <a:srgbClr val="FFFFFF"/>
                </a:solidFill>
                <a:latin typeface="Arial"/>
                <a:cs typeface="Arial"/>
              </a:rPr>
              <a:t>N. </a:t>
            </a:r>
            <a:r>
              <a:rPr lang="en-US" sz="1400" i="1" dirty="0" err="1">
                <a:solidFill>
                  <a:srgbClr val="FFFFFF"/>
                </a:solidFill>
                <a:latin typeface="Arial"/>
                <a:cs typeface="Arial"/>
              </a:rPr>
              <a:t>benthamiana</a:t>
            </a:r>
            <a:r>
              <a:rPr lang="en-US" sz="14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cells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07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8309" r="5208" b="21459"/>
          <a:stretch/>
        </p:blipFill>
        <p:spPr>
          <a:xfrm>
            <a:off x="956668" y="540273"/>
            <a:ext cx="7275947" cy="356851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38300" y="4223090"/>
            <a:ext cx="5727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Phenotype 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response to </a:t>
            </a:r>
            <a:r>
              <a:rPr lang="en-US" sz="1400" b="1" dirty="0" err="1" smtClean="0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CBL construct designed to irreversibly tether LOV1 to plasma membrane. 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mCBL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acts as control for testing protein functionality. 30 hours post-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infilitration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1500" y="3485735"/>
            <a:ext cx="88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CBL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0" y="349578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mCBL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4647" y="349578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WT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Discussion/Conclusion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600" dirty="0" smtClean="0"/>
              <a:t>LOV1 </a:t>
            </a:r>
            <a:r>
              <a:rPr lang="en-US" sz="2600" dirty="0"/>
              <a:t>tagged with a functional NES is </a:t>
            </a:r>
            <a:r>
              <a:rPr lang="en-US" sz="2600" b="1" dirty="0"/>
              <a:t>as sensitive </a:t>
            </a:r>
            <a:r>
              <a:rPr lang="en-US" sz="2600" dirty="0"/>
              <a:t>to </a:t>
            </a:r>
            <a:r>
              <a:rPr lang="en-US" sz="2600" dirty="0" err="1"/>
              <a:t>victorin</a:t>
            </a:r>
            <a:r>
              <a:rPr lang="en-US" sz="2600" dirty="0"/>
              <a:t> as LOV1 tagged with a nonfunctional NES (</a:t>
            </a:r>
            <a:r>
              <a:rPr lang="en-US" sz="2600" dirty="0" err="1"/>
              <a:t>nes</a:t>
            </a:r>
            <a:r>
              <a:rPr lang="en-US" sz="2600" dirty="0"/>
              <a:t>). </a:t>
            </a:r>
            <a:endParaRPr lang="en-US" sz="2600" dirty="0" smtClean="0"/>
          </a:p>
          <a:p>
            <a:pPr marL="800100" lvl="1" indent="-457200" algn="just">
              <a:buFont typeface="Arial"/>
              <a:buChar char="•"/>
            </a:pPr>
            <a:r>
              <a:rPr lang="en-US" dirty="0" smtClean="0"/>
              <a:t>Implies </a:t>
            </a:r>
            <a:r>
              <a:rPr lang="en-US" dirty="0"/>
              <a:t>LOV1 does not need to translocate to the nucleus to confer sensitivity to </a:t>
            </a:r>
            <a:r>
              <a:rPr lang="en-US" dirty="0" err="1"/>
              <a:t>victorin</a:t>
            </a:r>
            <a:r>
              <a:rPr lang="en-US" dirty="0" smtClean="0"/>
              <a:t>.</a:t>
            </a:r>
            <a:endParaRPr lang="en-US" dirty="0"/>
          </a:p>
          <a:p>
            <a:pPr marL="457200" indent="-457200" algn="just">
              <a:buFont typeface="Arial"/>
              <a:buChar char="•"/>
            </a:pPr>
            <a:r>
              <a:rPr lang="en-US" sz="2600" dirty="0"/>
              <a:t>Transcription of other defense genes after programmed cell death begins is not required.</a:t>
            </a:r>
          </a:p>
          <a:p>
            <a:pPr marL="457200" indent="-457200" algn="just">
              <a:buFont typeface="Arial"/>
              <a:buChar char="•"/>
            </a:pPr>
            <a:r>
              <a:rPr lang="en-US" sz="2600" dirty="0" smtClean="0"/>
              <a:t>YFP </a:t>
            </a:r>
            <a:r>
              <a:rPr lang="en-US" sz="2600" dirty="0"/>
              <a:t>tagged LOV1 localizes to the plasma </a:t>
            </a:r>
            <a:r>
              <a:rPr lang="en-US" sz="2600" dirty="0" smtClean="0"/>
              <a:t>membrane.</a:t>
            </a:r>
          </a:p>
          <a:p>
            <a:pPr marL="457200" indent="-457200" algn="just">
              <a:buFont typeface="Arial"/>
              <a:buChar char="•"/>
            </a:pPr>
            <a:r>
              <a:rPr lang="en-US" sz="2600" dirty="0" smtClean="0"/>
              <a:t>LOV1 tethered to plasma membrane still functional throughout </a:t>
            </a:r>
            <a:r>
              <a:rPr lang="en-US" sz="2600" dirty="0"/>
              <a:t>a </a:t>
            </a:r>
            <a:r>
              <a:rPr lang="en-US" sz="2600" dirty="0" err="1"/>
              <a:t>victorin</a:t>
            </a:r>
            <a:r>
              <a:rPr lang="en-US" sz="2600" dirty="0"/>
              <a:t>-induced cell-death time </a:t>
            </a:r>
            <a:r>
              <a:rPr lang="en-US" sz="2600" dirty="0" smtClean="0"/>
              <a:t>course.</a:t>
            </a:r>
          </a:p>
          <a:p>
            <a:pPr marL="800100" lvl="1" indent="-457200" algn="just">
              <a:buFont typeface="Arial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7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Experiments</a:t>
            </a:r>
            <a:endParaRPr lang="en-US" dirty="0"/>
          </a:p>
        </p:txBody>
      </p:sp>
      <p:pic>
        <p:nvPicPr>
          <p:cNvPr id="4" name="Picture 3" descr="Patrick (1)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94" y="1969872"/>
            <a:ext cx="3532992" cy="35329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14494" y="5667964"/>
            <a:ext cx="360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Fluorescent tagging of mitochondria using </a:t>
            </a:r>
            <a:r>
              <a:rPr lang="en-US" sz="1400" dirty="0" err="1" smtClean="0">
                <a:solidFill>
                  <a:schemeClr val="bg1"/>
                </a:solidFill>
                <a:latin typeface="Arial"/>
                <a:cs typeface="Arial"/>
              </a:rPr>
              <a:t>Tetramethyl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/>
                <a:cs typeface="Arial"/>
              </a:rPr>
              <a:t>Rhodamine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(TMRM) dye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00" y="2579585"/>
            <a:ext cx="4445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Mitochondrial dye experiments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More accurate cell death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indication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Electrolyte Leakage Assays using CBL &amp;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mCBL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thanks to:</a:t>
            </a:r>
          </a:p>
          <a:p>
            <a:pPr lvl="1"/>
            <a:r>
              <a:rPr lang="en-US" dirty="0" smtClean="0"/>
              <a:t>Dr. Thomas </a:t>
            </a:r>
            <a:r>
              <a:rPr lang="en-US" dirty="0" err="1" smtClean="0"/>
              <a:t>Wolpert</a:t>
            </a:r>
            <a:r>
              <a:rPr lang="en-US" dirty="0" smtClean="0"/>
              <a:t>, Dr. Jennifer </a:t>
            </a:r>
            <a:r>
              <a:rPr lang="en-US" dirty="0" err="1" smtClean="0"/>
              <a:t>Lorang</a:t>
            </a:r>
            <a:r>
              <a:rPr lang="en-US" dirty="0" smtClean="0"/>
              <a:t>, Dr. Marc Curtis</a:t>
            </a:r>
          </a:p>
          <a:p>
            <a:pPr lvl="1"/>
            <a:r>
              <a:rPr lang="en-US" dirty="0" smtClean="0"/>
              <a:t>BRR advisor Wanda </a:t>
            </a:r>
            <a:r>
              <a:rPr lang="en-US" dirty="0" err="1" smtClean="0"/>
              <a:t>Crannell</a:t>
            </a:r>
            <a:endParaRPr lang="en-US" dirty="0" smtClean="0"/>
          </a:p>
          <a:p>
            <a:pPr lvl="1"/>
            <a:r>
              <a:rPr lang="en-US" dirty="0" smtClean="0"/>
              <a:t>BRR director Kate Field</a:t>
            </a:r>
          </a:p>
          <a:p>
            <a:pPr lvl="1"/>
            <a:r>
              <a:rPr lang="en-US" dirty="0" smtClean="0"/>
              <a:t>E.R. </a:t>
            </a:r>
            <a:r>
              <a:rPr lang="en-US" dirty="0" err="1" smtClean="0"/>
              <a:t>Jackman</a:t>
            </a:r>
            <a:r>
              <a:rPr lang="en-US" dirty="0" smtClean="0"/>
              <a:t> Internship Support Group</a:t>
            </a:r>
          </a:p>
          <a:p>
            <a:pPr lvl="1"/>
            <a:r>
              <a:rPr lang="en-US" dirty="0" smtClean="0"/>
              <a:t>Audience!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660400"/>
            <a:ext cx="8478789" cy="529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9439" y="5679301"/>
            <a:ext cx="2044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latin typeface="Arial"/>
                <a:cs typeface="Arial"/>
              </a:rPr>
              <a:t>biologyarticle.blogspot.com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0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Virulence Effectors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Secreted by both </a:t>
            </a:r>
            <a:r>
              <a:rPr lang="en-US" dirty="0" err="1" smtClean="0"/>
              <a:t>biotrophic</a:t>
            </a:r>
            <a:r>
              <a:rPr lang="en-US" dirty="0" smtClean="0"/>
              <a:t> and </a:t>
            </a:r>
            <a:r>
              <a:rPr lang="en-US" dirty="0" err="1" smtClean="0"/>
              <a:t>necrotrophic</a:t>
            </a:r>
            <a:r>
              <a:rPr lang="en-US" dirty="0" smtClean="0"/>
              <a:t> pathogens</a:t>
            </a:r>
          </a:p>
          <a:p>
            <a:pPr lvl="2"/>
            <a:r>
              <a:rPr lang="en-US" b="1" dirty="0" err="1" smtClean="0"/>
              <a:t>Biotrophs</a:t>
            </a:r>
            <a:r>
              <a:rPr lang="en-US" dirty="0" smtClean="0"/>
              <a:t>- Can only live and replicate on living hosts</a:t>
            </a:r>
          </a:p>
          <a:p>
            <a:pPr lvl="2"/>
            <a:r>
              <a:rPr lang="en-US" b="1" dirty="0" err="1" smtClean="0"/>
              <a:t>Necrotrophs</a:t>
            </a:r>
            <a:r>
              <a:rPr lang="en-US" dirty="0" smtClean="0"/>
              <a:t>- Kills living cells of host and feeds on dead tissue</a:t>
            </a:r>
          </a:p>
          <a:p>
            <a:r>
              <a:rPr lang="en-US" dirty="0" smtClean="0"/>
              <a:t>Virulence effector, </a:t>
            </a:r>
            <a:r>
              <a:rPr lang="en-US" b="1" dirty="0" err="1" smtClean="0"/>
              <a:t>victorin</a:t>
            </a:r>
            <a:r>
              <a:rPr lang="en-US" dirty="0" smtClean="0"/>
              <a:t>, secreted by </a:t>
            </a:r>
            <a:r>
              <a:rPr lang="en-US" i="1" dirty="0" err="1" smtClean="0"/>
              <a:t>Cochliobolus</a:t>
            </a:r>
            <a:r>
              <a:rPr lang="en-US" i="1" dirty="0" smtClean="0"/>
              <a:t> </a:t>
            </a:r>
            <a:r>
              <a:rPr lang="en-US" i="1" dirty="0" err="1" smtClean="0"/>
              <a:t>victoriae</a:t>
            </a: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24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se et al. 2009 figu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0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6900" y="631190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Pieterse</a:t>
            </a:r>
            <a:r>
              <a:rPr lang="en-US" dirty="0" smtClean="0"/>
              <a:t> et al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3932" y="1791078"/>
            <a:ext cx="3887068" cy="4762311"/>
          </a:xfrm>
          <a:effectLst/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Isolated 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LOV1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L</a:t>
            </a:r>
            <a:r>
              <a:rPr lang="en-US" sz="1600" dirty="0">
                <a:solidFill>
                  <a:schemeClr val="tx1"/>
                </a:solidFill>
                <a:effectLst/>
              </a:rPr>
              <a:t>ocus 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O</a:t>
            </a:r>
            <a:r>
              <a:rPr lang="en-US" sz="1600" dirty="0">
                <a:solidFill>
                  <a:schemeClr val="tx1"/>
                </a:solidFill>
                <a:effectLst/>
              </a:rPr>
              <a:t>rchestrating </a:t>
            </a:r>
            <a:r>
              <a:rPr lang="en-US" sz="2000" b="1" dirty="0" err="1">
                <a:solidFill>
                  <a:schemeClr val="tx1"/>
                </a:solidFill>
                <a:effectLst/>
              </a:rPr>
              <a:t>V</a:t>
            </a:r>
            <a:r>
              <a:rPr lang="en-US" sz="1600" dirty="0" err="1">
                <a:solidFill>
                  <a:schemeClr val="tx1"/>
                </a:solidFill>
                <a:effectLst/>
              </a:rPr>
              <a:t>ictorin</a:t>
            </a:r>
            <a:r>
              <a:rPr lang="en-US" sz="1600" dirty="0">
                <a:solidFill>
                  <a:schemeClr val="tx1"/>
                </a:solidFill>
                <a:effectLst/>
              </a:rPr>
              <a:t> Effects </a:t>
            </a:r>
            <a:r>
              <a:rPr lang="en-US" sz="2000" dirty="0">
                <a:solidFill>
                  <a:schemeClr val="tx1"/>
                </a:solidFill>
                <a:effectLst/>
              </a:rPr>
              <a:t>1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effectLst/>
              </a:rPr>
              <a:t>Encodes for resistance (R) protein that “guards” </a:t>
            </a:r>
            <a:r>
              <a:rPr lang="en-US" sz="1600" dirty="0" err="1">
                <a:solidFill>
                  <a:schemeClr val="tx1"/>
                </a:solidFill>
                <a:effectLst/>
              </a:rPr>
              <a:t>thioredoxin</a:t>
            </a:r>
            <a:r>
              <a:rPr lang="en-US" sz="1600" dirty="0">
                <a:solidFill>
                  <a:schemeClr val="tx1"/>
                </a:solidFill>
                <a:effectLst/>
              </a:rPr>
              <a:t> 5 (TRX-h5)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200150" lvl="2" indent="-285750">
              <a:buFont typeface="Arial"/>
              <a:buChar char="•"/>
            </a:pPr>
            <a:endParaRPr lang="en-US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9" name="Picture Placeholder 8" descr="a_thaliana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" b="3604"/>
          <a:stretch>
            <a:fillRect/>
          </a:stretch>
        </p:blipFill>
        <p:spPr>
          <a:xfrm>
            <a:off x="4229100" y="1334690"/>
            <a:ext cx="4852474" cy="3377010"/>
          </a:xfrm>
        </p:spPr>
      </p:pic>
      <p:sp>
        <p:nvSpPr>
          <p:cNvPr id="4" name="TextBox 3"/>
          <p:cNvSpPr txBox="1"/>
          <p:nvPr/>
        </p:nvSpPr>
        <p:spPr>
          <a:xfrm>
            <a:off x="5081330" y="4807316"/>
            <a:ext cx="304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Arabidopsis thaliana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0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939" y="577836"/>
            <a:ext cx="8177155" cy="5835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15968" y="3441722"/>
            <a:ext cx="2982593" cy="292513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27818" y="4562473"/>
            <a:ext cx="1699049" cy="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201033" y="5290433"/>
            <a:ext cx="8134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0646" y="4291603"/>
            <a:ext cx="131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Defense genes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4099" y="5024991"/>
            <a:ext cx="1027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TRX-h5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9088" y="5835159"/>
            <a:ext cx="15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NUCLEUS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4684" y="970287"/>
            <a:ext cx="984683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9712" y="970287"/>
            <a:ext cx="902567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4568" y="970287"/>
            <a:ext cx="906193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15968" y="970287"/>
            <a:ext cx="949007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284" y="2184330"/>
            <a:ext cx="960185" cy="30479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6647" y="2155593"/>
            <a:ext cx="1056039" cy="33353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3558" y="2176001"/>
            <a:ext cx="897988" cy="269921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684" y="970287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9712" y="951458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4568" y="951458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7883" y="948480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3783" y="2117137"/>
            <a:ext cx="114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0549" y="2140135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02408" y="2133194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27195" y="1446908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83558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9176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38942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6647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44298" y="1446908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22551" y="1477015"/>
            <a:ext cx="48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</a:p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1874" y="1485157"/>
            <a:ext cx="48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</a:p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22618" y="1770582"/>
            <a:ext cx="309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83558" y="1762156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70021" y="1789956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3783" y="175938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38942" y="1779509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54531" y="1747887"/>
            <a:ext cx="309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070310" y="1279151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55096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504109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196653" y="1276875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63338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687948" y="1279151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72737" y="1276875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946474" y="1964940"/>
            <a:ext cx="5115" cy="229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494413" y="1988920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157424" y="1290747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579456" y="1953786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702219" y="196533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63338" y="197445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03910" y="199922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946474" y="1673766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211995" y="1664898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863338" y="1690122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694132" y="1676542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572737" y="1665357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494413" y="1695369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7-Point Star 87"/>
          <p:cNvSpPr/>
          <p:nvPr/>
        </p:nvSpPr>
        <p:spPr>
          <a:xfrm>
            <a:off x="2146534" y="4724400"/>
            <a:ext cx="2077615" cy="1603696"/>
          </a:xfrm>
          <a:prstGeom prst="star7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337600" y="5343486"/>
            <a:ext cx="179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Salicylic Acid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90" name="Striped Right Arrow 89"/>
          <p:cNvSpPr/>
          <p:nvPr/>
        </p:nvSpPr>
        <p:spPr>
          <a:xfrm rot="20974629">
            <a:off x="3965883" y="5138600"/>
            <a:ext cx="1947961" cy="111869"/>
          </a:xfrm>
          <a:prstGeom prst="striped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6250454" y="5307368"/>
            <a:ext cx="0" cy="3004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50454" y="5602604"/>
            <a:ext cx="54324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Chord 98"/>
          <p:cNvSpPr/>
          <p:nvPr/>
        </p:nvSpPr>
        <p:spPr>
          <a:xfrm rot="12369062">
            <a:off x="4030048" y="4194165"/>
            <a:ext cx="535230" cy="832902"/>
          </a:xfrm>
          <a:prstGeom prst="chord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0" name="Chord 99"/>
          <p:cNvSpPr/>
          <p:nvPr/>
        </p:nvSpPr>
        <p:spPr>
          <a:xfrm rot="12369062">
            <a:off x="4252565" y="3255392"/>
            <a:ext cx="529398" cy="854116"/>
          </a:xfrm>
          <a:prstGeom prst="chord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67484" y="4562473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10295" y="4291603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HS-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043188" y="3303222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014646" y="359768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 rot="16565403">
            <a:off x="4126733" y="3447562"/>
            <a:ext cx="81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TRX-h5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 rot="16565403">
            <a:off x="3910097" y="4361045"/>
            <a:ext cx="81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TRX-h5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652995" y="1455009"/>
            <a:ext cx="18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660268" y="1758091"/>
            <a:ext cx="18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538269" y="1745392"/>
            <a:ext cx="18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528586" y="1452494"/>
            <a:ext cx="18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821307" y="1781422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829224" y="1455807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169665" y="1762083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69665" y="1456723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14986" y="1776572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918328" y="1447283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462400" y="1456307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453313" y="1791158"/>
            <a:ext cx="1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6" name="Right Arrow 125"/>
          <p:cNvSpPr/>
          <p:nvPr/>
        </p:nvSpPr>
        <p:spPr>
          <a:xfrm rot="4050479">
            <a:off x="4655917" y="3147731"/>
            <a:ext cx="1741840" cy="189069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853084" y="4293265"/>
            <a:ext cx="623782" cy="2616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  <a:latin typeface="Arial"/>
                <a:cs typeface="Arial"/>
              </a:rPr>
              <a:t>NPR1</a:t>
            </a:r>
            <a:endParaRPr lang="en-US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861550" y="4083201"/>
            <a:ext cx="315193" cy="21544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TF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>
            <a:off x="5974487" y="4552703"/>
            <a:ext cx="0" cy="3004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5974487" y="4847939"/>
            <a:ext cx="54324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495300" y="76200"/>
            <a:ext cx="3851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Leaf Cell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822149" y="4151926"/>
            <a:ext cx="2871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RESISTANCE!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93694" y="948480"/>
            <a:ext cx="177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CYTOPLASM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7291432" y="6627168"/>
            <a:ext cx="1852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Design credit: Thomas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cs typeface="Arial"/>
              </a:rPr>
              <a:t>Wolpert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8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C 0.0158 -0.00301 0.03108 -0.00973 0.04705 -0.01412 C 0.07119 -0.02824 0.08751 -0.04167 0.09983 -0.07524 C 0.10191 -0.08866 0.10556 -0.10139 0.1073 -0.11505 C 0.1066 -0.14422 0.10782 -0.16297 0.10087 -0.18774 C 0.09983 -0.19746 0.09601 -0.20324 0.09393 -0.21204 C 0.09098 -0.22153 0.08993 -0.23519 0.08195 -0.23866 C 0.07344 -0.24815 0.06233 -0.26366 0.0507 -0.26436 C 0.0382 -0.26528 0.02553 -0.26528 0.0132 -0.26551 C 0.01025 -0.26551 0.00764 -0.26551 0.00504 -0.26551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1328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1.85185E-6 C 0.01424 -0.00301 0.0309 -0.00972 0.04826 -0.01412 C 0.07465 -0.02847 0.09236 -0.04213 0.10608 -0.07616 C 0.10833 -0.08981 0.11215 -0.10278 0.11389 -0.11643 C 0.11319 -0.14606 0.11441 -0.16504 0.10694 -0.19028 C 0.10556 -0.2 0.10191 -0.20602 0.09931 -0.21481 C 0.09635 -0.22454 0.09531 -0.23842 0.08646 -0.2419 C 0.07708 -0.25139 0.06493 -0.26713 0.05243 -0.26782 C 0.03872 -0.26875 0.02483 -0.26875 0.01146 -0.26898 C 0.00833 -0.26921 0.00538 -0.26898 0.00243 -0.26898 " pathEditMode="relative" rAng="0" ptsTypes="fffffffffA">
                                      <p:cBhvr>
                                        <p:cTn id="7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8" y="-1347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C 0.01736 -0.00301 0.03368 -0.00996 0.05087 -0.01436 C 0.07691 -0.02871 0.09427 -0.04236 0.10799 -0.07662 C 0.11007 -0.09028 0.11389 -0.10324 0.11562 -0.11713 C 0.11493 -0.14676 0.11597 -0.16574 0.10885 -0.19098 C 0.10764 -0.20093 0.10382 -0.20695 0.10121 -0.21574 C 0.09826 -0.22547 0.09705 -0.23959 0.08854 -0.24306 C 0.07934 -0.25255 0.06736 -0.26829 0.05486 -0.26898 C 0.04132 -0.26991 0.02778 -0.26991 0.01441 -0.27014 C 0.01146 -0.27037 0.00868 -0.27014 0.00573 -0.27014 " pathEditMode="relative" rAng="0" ptsTypes="fffffffffA">
                                      <p:cBhvr>
                                        <p:cTn id="7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-1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9 3.33333E-6 C 0.01094 -0.00301 0.02778 -0.00973 0.04514 -0.01389 C 0.07171 -0.02801 0.08924 -0.04121 0.10313 -0.075 C 0.10539 -0.0882 0.10921 -0.10093 0.11094 -0.11436 C 0.11025 -0.14352 0.11129 -0.16204 0.104 -0.18681 C 0.10278 -0.1963 0.09896 -0.20232 0.09636 -0.21088 C 0.09341 -0.22037 0.09202 -0.23426 0.08351 -0.2375 C 0.07414 -0.24676 0.06198 -0.26227 0.04931 -0.26297 C 0.03542 -0.26389 0.02171 -0.26389 0.00799 -0.26412 C 0.00504 -0.26436 0.00209 -0.26412 -0.00086 -0.26412 " pathEditMode="relative" rAng="0" ptsTypes="fffffffffA">
                                      <p:cBhvr>
                                        <p:cTn id="7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3333 -0.00231 0.06771 -0.00833 0.1 -0.0199 C 0.11198 -0.02453 0.12292 -0.03055 0.13542 -0.03264 C 0.14549 -0.03865 0.15573 -0.04583 0.16632 -0.05139 C 0.17344 -0.05555 0.18854 -0.05949 0.19601 -0.06643 C 0.21163 -0.08125 0.22222 -0.09953 0.23281 -0.11875 C 0.23646 -0.12685 0.24236 -0.13495 0.24496 -0.14352 C 0.24913 -0.15856 0.25087 -0.17361 0.25417 -0.18865 C 0.25833 -0.22754 0.25538 -0.19699 0.25417 -0.28588 C 0.25399 -0.30578 0.26042 -0.36713 0.24167 -0.39074 C 0.23559 -0.39861 0.2276 -0.40254 0.21996 -0.40717 C 0.21059 -0.41296 0.20868 -0.41319 0.19601 -0.41319 " pathEditMode="relative" rAng="0" ptsTypes="fffffffffffA">
                                      <p:cBhvr>
                                        <p:cTn id="8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206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C 0.03386 -0.00232 0.06893 -0.00834 0.10174 -0.01991 C 0.11372 -0.02454 0.125 -0.03056 0.13785 -0.03264 C 0.14809 -0.03866 0.15868 -0.04561 0.16927 -0.05139 C 0.17639 -0.05556 0.19184 -0.05949 0.19965 -0.06621 C 0.21545 -0.08125 0.22622 -0.09954 0.23663 -0.11875 C 0.24097 -0.12662 0.24688 -0.13473 0.24948 -0.14352 C 0.25365 -0.15834 0.25538 -0.17338 0.25886 -0.18843 C 0.26302 -0.22709 0.25972 -0.19676 0.25886 -0.28565 C 0.25834 -0.30556 0.26511 -0.36667 0.24601 -0.39051 C 0.23993 -0.39815 0.23177 -0.40209 0.22413 -0.40672 C 0.21441 -0.4125 0.21233 -0.41273 0.19965 -0.41273 " pathEditMode="relative" rAng="0" ptsTypes="fffffffffffA">
                                      <p:cBhvr>
                                        <p:cTn id="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2064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C 0.03195 -0.00232 0.06545 -0.00833 0.0967 -0.01968 C 0.10851 -0.02408 0.11893 -0.03009 0.13108 -0.03218 C 0.1408 -0.03796 0.15104 -0.04491 0.16111 -0.05046 C 0.16806 -0.05463 0.18247 -0.05833 0.18993 -0.06528 C 0.20521 -0.07963 0.21545 -0.09769 0.22552 -0.11621 C 0.22934 -0.12408 0.2349 -0.13195 0.2375 -0.14051 C 0.24132 -0.15509 0.24306 -0.16968 0.24618 -0.18426 C 0.25035 -0.22222 0.24757 -0.19259 0.24618 -0.2794 C 0.24601 -0.29884 0.25261 -0.3588 0.2342 -0.38195 C 0.2283 -0.38935 0.22066 -0.39329 0.2132 -0.39792 C 0.20382 -0.40347 0.20191 -0.40347 0.18993 -0.40347 " pathEditMode="relative" rAng="0" ptsTypes="fffffffffffA">
                                      <p:cBhvr>
                                        <p:cTn id="8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22" y="-2018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C 0.03263 -0.00208 0.06631 -0.0081 0.09774 -0.01921 C 0.10954 -0.02338 0.12013 -0.02916 0.13263 -0.03102 C 0.14253 -0.03703 0.15225 -0.04352 0.16267 -0.04907 C 0.16961 -0.05301 0.18437 -0.05671 0.19184 -0.06319 C 0.20729 -0.07754 0.21736 -0.09491 0.22777 -0.11296 C 0.23142 -0.12083 0.23732 -0.12847 0.23975 -0.1368 C 0.24375 -0.15116 0.24548 -0.16528 0.24861 -0.17963 C 0.25295 -0.21643 0.25 -0.1875 0.24861 -0.27222 C 0.24843 -0.2912 0.25486 -0.34953 0.23645 -0.37199 C 0.23055 -0.37916 0.22274 -0.3831 0.2151 -0.3875 C 0.2059 -0.39305 0.20399 -0.39305 0.19184 -0.39305 " pathEditMode="relative" rAng="0" ptsTypes="fffffffffffA">
                                      <p:cBhvr>
                                        <p:cTn id="8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/>
      <p:bldP spid="89" grpId="1"/>
      <p:bldP spid="90" grpId="0" animBg="1"/>
      <p:bldP spid="90" grpId="1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/>
      <p:bldP spid="101" grpId="1"/>
      <p:bldP spid="101" grpId="2"/>
      <p:bldP spid="102" grpId="0"/>
      <p:bldP spid="102" grpId="1"/>
      <p:bldP spid="102" grpId="2"/>
      <p:bldP spid="103" grpId="0"/>
      <p:bldP spid="103" grpId="1"/>
      <p:bldP spid="103" grpId="2"/>
      <p:bldP spid="104" grpId="0"/>
      <p:bldP spid="104" grpId="1"/>
      <p:bldP spid="104" grpId="2"/>
      <p:bldP spid="105" grpId="0"/>
      <p:bldP spid="105" grpId="1"/>
      <p:bldP spid="105" grpId="2"/>
      <p:bldP spid="106" grpId="0"/>
      <p:bldP spid="106" grpId="1"/>
      <p:bldP spid="106" grpId="2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0" grpId="0"/>
      <p:bldP spid="126" grpId="0" animBg="1"/>
      <p:bldP spid="126" grpId="1" animBg="1"/>
      <p:bldP spid="128" grpId="0" animBg="1"/>
      <p:bldP spid="129" grpId="0" animBg="1"/>
      <p:bldP spid="1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939" y="577836"/>
            <a:ext cx="8177155" cy="5835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09449" y="3737486"/>
            <a:ext cx="2689113" cy="262936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27818" y="4562473"/>
            <a:ext cx="1699049" cy="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201033" y="5290433"/>
            <a:ext cx="8134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0646" y="4291603"/>
            <a:ext cx="131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Defense genes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4099" y="5024991"/>
            <a:ext cx="1027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TRX-h5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9088" y="5835159"/>
            <a:ext cx="15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NUCLEUS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4684" y="970287"/>
            <a:ext cx="984683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9712" y="970287"/>
            <a:ext cx="902567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4568" y="970287"/>
            <a:ext cx="906193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15968" y="970287"/>
            <a:ext cx="949007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284" y="2184330"/>
            <a:ext cx="960185" cy="30479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6647" y="2155593"/>
            <a:ext cx="1056039" cy="33353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3558" y="2176001"/>
            <a:ext cx="897988" cy="269921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684" y="970287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9712" y="951458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4568" y="951458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7883" y="948480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3783" y="2117137"/>
            <a:ext cx="114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0549" y="2140135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02408" y="2133194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27195" y="1446908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83558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9176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38942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6647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44298" y="1446908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22551" y="1477015"/>
            <a:ext cx="48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</a:p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1874" y="1485157"/>
            <a:ext cx="48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</a:p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22618" y="1770582"/>
            <a:ext cx="309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83558" y="1762156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70021" y="1789956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3783" y="175938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38942" y="1779509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54531" y="1747887"/>
            <a:ext cx="309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070310" y="1279151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55096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504109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196653" y="1276875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63338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687948" y="1279151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72737" y="1276875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946474" y="1964940"/>
            <a:ext cx="5115" cy="229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494413" y="1988920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157424" y="1290747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579456" y="1953786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702219" y="196533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63338" y="197445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03910" y="199922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946474" y="1673766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211995" y="1664898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863338" y="1690122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694132" y="1676542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572737" y="1665357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494413" y="1695369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7-Point Star 87"/>
          <p:cNvSpPr/>
          <p:nvPr/>
        </p:nvSpPr>
        <p:spPr>
          <a:xfrm>
            <a:off x="2146534" y="4724400"/>
            <a:ext cx="2077615" cy="1603696"/>
          </a:xfrm>
          <a:prstGeom prst="star7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341843" y="5389684"/>
            <a:ext cx="160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Salicylic Acid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0" name="Striped Right Arrow 89"/>
          <p:cNvSpPr/>
          <p:nvPr/>
        </p:nvSpPr>
        <p:spPr>
          <a:xfrm rot="20974629">
            <a:off x="3965883" y="5138600"/>
            <a:ext cx="1947961" cy="111869"/>
          </a:xfrm>
          <a:prstGeom prst="striped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6250454" y="5307368"/>
            <a:ext cx="0" cy="3004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50454" y="5602604"/>
            <a:ext cx="54324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Chord 98"/>
          <p:cNvSpPr/>
          <p:nvPr/>
        </p:nvSpPr>
        <p:spPr>
          <a:xfrm rot="12369062">
            <a:off x="4022446" y="4194164"/>
            <a:ext cx="535230" cy="832902"/>
          </a:xfrm>
          <a:prstGeom prst="chord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0" name="Chord 99"/>
          <p:cNvSpPr/>
          <p:nvPr/>
        </p:nvSpPr>
        <p:spPr>
          <a:xfrm rot="12369062">
            <a:off x="4252565" y="3255392"/>
            <a:ext cx="529398" cy="854116"/>
          </a:xfrm>
          <a:prstGeom prst="chord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67484" y="4562473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14528" y="4291603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HS-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043188" y="3303222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014646" y="359768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 rot="16565403">
            <a:off x="4126733" y="3447562"/>
            <a:ext cx="81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TRX-h5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 rot="16565403">
            <a:off x="3910097" y="4361045"/>
            <a:ext cx="81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TRX-h5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95300" y="76200"/>
            <a:ext cx="3851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Leaf Cell +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93694" y="948480"/>
            <a:ext cx="177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CYTOPLASM</a:t>
            </a:r>
            <a:endParaRPr lang="en-US" dirty="0"/>
          </a:p>
        </p:txBody>
      </p:sp>
      <p:sp>
        <p:nvSpPr>
          <p:cNvPr id="2" name="Explosion 2 1"/>
          <p:cNvSpPr/>
          <p:nvPr/>
        </p:nvSpPr>
        <p:spPr>
          <a:xfrm>
            <a:off x="1070310" y="3164993"/>
            <a:ext cx="354164" cy="362520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Explosion 2 90"/>
          <p:cNvSpPr/>
          <p:nvPr/>
        </p:nvSpPr>
        <p:spPr>
          <a:xfrm>
            <a:off x="1295534" y="3527513"/>
            <a:ext cx="311449" cy="34716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Explosion 2 91"/>
          <p:cNvSpPr/>
          <p:nvPr/>
        </p:nvSpPr>
        <p:spPr>
          <a:xfrm rot="17860595">
            <a:off x="1455855" y="3810807"/>
            <a:ext cx="390326" cy="371649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xplosion 2 92"/>
          <p:cNvSpPr/>
          <p:nvPr/>
        </p:nvSpPr>
        <p:spPr>
          <a:xfrm rot="18587595">
            <a:off x="1611269" y="4198840"/>
            <a:ext cx="308252" cy="383074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1178" y="3212414"/>
            <a:ext cx="24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291054" y="3575225"/>
            <a:ext cx="24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495256" y="3863775"/>
            <a:ext cx="24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617575" y="4253503"/>
            <a:ext cx="24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402" y="2921000"/>
            <a:ext cx="165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Inhibition of TRX-h5!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2" name="Right Arrow 121"/>
          <p:cNvSpPr/>
          <p:nvPr/>
        </p:nvSpPr>
        <p:spPr>
          <a:xfrm rot="4050479">
            <a:off x="5059048" y="3143106"/>
            <a:ext cx="1741840" cy="189069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7" name="Multiply 26"/>
          <p:cNvSpPr/>
          <p:nvPr/>
        </p:nvSpPr>
        <p:spPr>
          <a:xfrm rot="19984185">
            <a:off x="5434462" y="2428985"/>
            <a:ext cx="982854" cy="1432564"/>
          </a:xfrm>
          <a:prstGeom prst="mathMultiply">
            <a:avLst/>
          </a:prstGeom>
          <a:solidFill>
            <a:srgbClr val="F83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16625" y="5490494"/>
            <a:ext cx="363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Plant is SUSCEPTIBLE, immune response is compromised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291432" y="6627168"/>
            <a:ext cx="1852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Design credit: Thomas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cs typeface="Arial"/>
              </a:rPr>
              <a:t>Wolpert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92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757 -0.0796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-398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27152 -0.078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23889 0.011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55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23645 0.0060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/>
      <p:bldP spid="89" grpId="1"/>
      <p:bldP spid="90" grpId="0" animBg="1"/>
      <p:bldP spid="90" grpId="1" animBg="1"/>
      <p:bldP spid="99" grpId="0" animBg="1"/>
      <p:bldP spid="100" grpId="0" animBg="1"/>
      <p:bldP spid="101" grpId="0"/>
      <p:bldP spid="102" grpId="0"/>
      <p:bldP spid="103" grpId="0"/>
      <p:bldP spid="104" grpId="0"/>
      <p:bldP spid="105" grpId="0"/>
      <p:bldP spid="106" grpId="0"/>
      <p:bldP spid="2" grpId="0" animBg="1"/>
      <p:bldP spid="91" grpId="0" animBg="1"/>
      <p:bldP spid="92" grpId="0" animBg="1"/>
      <p:bldP spid="92" grpId="1" animBg="1"/>
      <p:bldP spid="93" grpId="0" animBg="1"/>
      <p:bldP spid="93" grpId="1" animBg="1"/>
      <p:bldP spid="3" grpId="0"/>
      <p:bldP spid="107" grpId="0"/>
      <p:bldP spid="116" grpId="0"/>
      <p:bldP spid="116" grpId="1"/>
      <p:bldP spid="121" grpId="0"/>
      <p:bldP spid="121" grpId="1"/>
      <p:bldP spid="6" grpId="0"/>
      <p:bldP spid="122" grpId="2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939" y="558786"/>
            <a:ext cx="8177155" cy="5835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72738" y="3708400"/>
            <a:ext cx="2625824" cy="264575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27818" y="4562473"/>
            <a:ext cx="1699049" cy="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201033" y="5290433"/>
            <a:ext cx="8134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0646" y="4291603"/>
            <a:ext cx="131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Defense genes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4099" y="5024991"/>
            <a:ext cx="1027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TRX-h5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9088" y="5835159"/>
            <a:ext cx="15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NUCLEUS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4684" y="970287"/>
            <a:ext cx="984683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9712" y="970287"/>
            <a:ext cx="902567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4568" y="970287"/>
            <a:ext cx="906193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15968" y="970287"/>
            <a:ext cx="949007" cy="27110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4284" y="2184330"/>
            <a:ext cx="960185" cy="30479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6647" y="2155593"/>
            <a:ext cx="1056039" cy="33353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3558" y="2176001"/>
            <a:ext cx="897988" cy="269921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684" y="970287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79712" y="951458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4568" y="951458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7883" y="948480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3783" y="2117137"/>
            <a:ext cx="114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0549" y="2140135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02408" y="2133194"/>
            <a:ext cx="98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NPR1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27195" y="1446908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83558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9176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38942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6647" y="145543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44298" y="1446908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22551" y="1477015"/>
            <a:ext cx="48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</a:p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1874" y="1485157"/>
            <a:ext cx="48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</a:p>
          <a:p>
            <a:r>
              <a:rPr lang="en-US" sz="1200" dirty="0" smtClean="0">
                <a:latin typeface="Arial"/>
                <a:cs typeface="Arial"/>
              </a:rPr>
              <a:t>H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22618" y="1770582"/>
            <a:ext cx="309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83558" y="1762156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70021" y="1789956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3783" y="1759380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38942" y="1779509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54531" y="1747887"/>
            <a:ext cx="309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070310" y="1279151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55096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504109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196653" y="1276875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63338" y="1278064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687948" y="1279151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72737" y="1276875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946474" y="1964940"/>
            <a:ext cx="5115" cy="229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494413" y="1988920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157424" y="1290747"/>
            <a:ext cx="0" cy="24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579456" y="1953786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702219" y="196533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63338" y="197445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03910" y="1999222"/>
            <a:ext cx="0" cy="1954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946474" y="1673766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211995" y="1664898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863338" y="1690122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694132" y="1676542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572737" y="1665357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494413" y="1695369"/>
            <a:ext cx="0" cy="1712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7-Point Star 87"/>
          <p:cNvSpPr/>
          <p:nvPr/>
        </p:nvSpPr>
        <p:spPr>
          <a:xfrm>
            <a:off x="2146534" y="4724400"/>
            <a:ext cx="2077615" cy="1603696"/>
          </a:xfrm>
          <a:prstGeom prst="star7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409666" y="5394133"/>
            <a:ext cx="160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Salicylic Acid</a:t>
            </a:r>
          </a:p>
        </p:txBody>
      </p:sp>
      <p:sp>
        <p:nvSpPr>
          <p:cNvPr id="90" name="Striped Right Arrow 89"/>
          <p:cNvSpPr/>
          <p:nvPr/>
        </p:nvSpPr>
        <p:spPr>
          <a:xfrm rot="20974629">
            <a:off x="3965883" y="5138600"/>
            <a:ext cx="1947961" cy="111869"/>
          </a:xfrm>
          <a:prstGeom prst="striped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6250454" y="5307368"/>
            <a:ext cx="0" cy="3004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50454" y="5602604"/>
            <a:ext cx="54324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Chord 98"/>
          <p:cNvSpPr/>
          <p:nvPr/>
        </p:nvSpPr>
        <p:spPr>
          <a:xfrm rot="12369062">
            <a:off x="1422223" y="4546170"/>
            <a:ext cx="535230" cy="832902"/>
          </a:xfrm>
          <a:prstGeom prst="chord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202282" y="4916695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HS-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222614" y="4593289"/>
            <a:ext cx="485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HS-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 rot="16565403">
            <a:off x="1442648" y="4697818"/>
            <a:ext cx="81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TRX-h5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95299" y="76200"/>
            <a:ext cx="6519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Leaf Cell + LOV1 +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Victorin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93694" y="948480"/>
            <a:ext cx="177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CYTOPLASM</a:t>
            </a:r>
            <a:endParaRPr lang="en-US" dirty="0"/>
          </a:p>
        </p:txBody>
      </p:sp>
      <p:sp>
        <p:nvSpPr>
          <p:cNvPr id="92" name="Explosion 2 91"/>
          <p:cNvSpPr/>
          <p:nvPr/>
        </p:nvSpPr>
        <p:spPr>
          <a:xfrm rot="17860595">
            <a:off x="1332140" y="3042794"/>
            <a:ext cx="390326" cy="371649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xplosion 2 92"/>
          <p:cNvSpPr/>
          <p:nvPr/>
        </p:nvSpPr>
        <p:spPr>
          <a:xfrm rot="18587595">
            <a:off x="1939706" y="3484540"/>
            <a:ext cx="308252" cy="383074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1401555" y="3107266"/>
            <a:ext cx="24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955083" y="3544500"/>
            <a:ext cx="24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7939" y="4291603"/>
            <a:ext cx="239461" cy="131624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19905738">
            <a:off x="514224" y="4482301"/>
            <a:ext cx="650792" cy="16017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rot="10975316">
            <a:off x="808722" y="5281256"/>
            <a:ext cx="566091" cy="33978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87400" y="3943651"/>
            <a:ext cx="310057" cy="9165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87972" y="4894848"/>
            <a:ext cx="310057" cy="9165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5400000">
            <a:off x="442557" y="4318186"/>
            <a:ext cx="1027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CC domain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354174" y="5330017"/>
            <a:ext cx="1220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LRR domain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08" name="Oval 107"/>
          <p:cNvSpPr/>
          <p:nvPr/>
        </p:nvSpPr>
        <p:spPr>
          <a:xfrm rot="16200000">
            <a:off x="1379071" y="5138081"/>
            <a:ext cx="310057" cy="9165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1048142" y="5455961"/>
            <a:ext cx="1220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LRR domain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0" name="Oval 109"/>
          <p:cNvSpPr/>
          <p:nvPr/>
        </p:nvSpPr>
        <p:spPr>
          <a:xfrm rot="16200000">
            <a:off x="1367193" y="3942558"/>
            <a:ext cx="310057" cy="9165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048142" y="4257494"/>
            <a:ext cx="1027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CC domain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0" name="Lightning Bolt 59"/>
          <p:cNvSpPr/>
          <p:nvPr/>
        </p:nvSpPr>
        <p:spPr>
          <a:xfrm rot="20872054">
            <a:off x="2543602" y="3395021"/>
            <a:ext cx="2692724" cy="1845744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320379" y="4065364"/>
            <a:ext cx="1171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Hypersensitive Response (HR) 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59673" y="5007679"/>
            <a:ext cx="2979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Successfully kills off </a:t>
            </a:r>
            <a:r>
              <a:rPr lang="en-US" dirty="0" err="1" smtClean="0">
                <a:latin typeface="Arial"/>
                <a:cs typeface="Arial"/>
              </a:rPr>
              <a:t>biotrophs</a:t>
            </a:r>
            <a:r>
              <a:rPr lang="en-US" dirty="0" smtClean="0">
                <a:latin typeface="Arial"/>
                <a:cs typeface="Arial"/>
              </a:rPr>
              <a:t>, but </a:t>
            </a:r>
            <a:r>
              <a:rPr lang="en-US" dirty="0" err="1" smtClean="0">
                <a:latin typeface="Arial"/>
                <a:cs typeface="Arial"/>
              </a:rPr>
              <a:t>necrotrophs</a:t>
            </a:r>
            <a:r>
              <a:rPr lang="en-US" dirty="0" smtClean="0">
                <a:latin typeface="Arial"/>
                <a:cs typeface="Arial"/>
              </a:rPr>
              <a:t> able to take advantage of cell death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 rot="5400000">
            <a:off x="124254" y="4804135"/>
            <a:ext cx="1105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ADP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91432" y="6627168"/>
            <a:ext cx="1852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Design credit: Thomas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cs typeface="Arial"/>
              </a:rPr>
              <a:t>Wolpert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 rot="5400000">
            <a:off x="121515" y="4797592"/>
            <a:ext cx="1105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ATP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2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362 0.21666 " pathEditMode="relative" ptsTypes="AA">
                                      <p:cBhvr>
                                        <p:cTn id="7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362 0.21666 " pathEditMode="relative" ptsTypes="AA">
                                      <p:cBhvr>
                                        <p:cTn id="7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/>
      <p:bldP spid="89" grpId="1"/>
      <p:bldP spid="90" grpId="0" animBg="1"/>
      <p:bldP spid="90" grpId="1" animBg="1"/>
      <p:bldP spid="99" grpId="0" animBg="1"/>
      <p:bldP spid="101" grpId="0"/>
      <p:bldP spid="102" grpId="0"/>
      <p:bldP spid="106" grpId="0"/>
      <p:bldP spid="92" grpId="0" animBg="1"/>
      <p:bldP spid="92" grpId="1" animBg="1"/>
      <p:bldP spid="93" grpId="0" animBg="1"/>
      <p:bldP spid="116" grpId="0"/>
      <p:bldP spid="116" grpId="1"/>
      <p:bldP spid="121" grpId="0"/>
      <p:bldP spid="26" grpId="0" animBg="1"/>
      <p:bldP spid="95" grpId="0" animBg="1"/>
      <p:bldP spid="35" grpId="0"/>
      <p:bldP spid="50" grpId="0"/>
      <p:bldP spid="108" grpId="0" animBg="1"/>
      <p:bldP spid="109" grpId="0"/>
      <p:bldP spid="110" grpId="0" animBg="1"/>
      <p:bldP spid="111" grpId="0"/>
      <p:bldP spid="60" grpId="0" animBg="1"/>
      <p:bldP spid="61" grpId="0"/>
      <p:bldP spid="63" grpId="0"/>
      <p:bldP spid="91" grpId="0"/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Nicotiana</a:t>
            </a:r>
            <a:r>
              <a:rPr lang="en-US" i="1" dirty="0" smtClean="0"/>
              <a:t> </a:t>
            </a:r>
            <a:r>
              <a:rPr lang="en-US" i="1" dirty="0" err="1" smtClean="0"/>
              <a:t>benthamiana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 relative to tobacco</a:t>
            </a:r>
          </a:p>
          <a:p>
            <a:pPr lvl="1"/>
            <a:r>
              <a:rPr lang="en-US" dirty="0" smtClean="0"/>
              <a:t>Not for smoking!</a:t>
            </a:r>
          </a:p>
          <a:p>
            <a:r>
              <a:rPr lang="en-US" dirty="0" smtClean="0"/>
              <a:t>Model organism used to study plant disease</a:t>
            </a:r>
          </a:p>
          <a:p>
            <a:r>
              <a:rPr lang="en-US" dirty="0" smtClean="0"/>
              <a:t>Able to transiently express proteins</a:t>
            </a:r>
          </a:p>
          <a:p>
            <a:pPr lvl="1"/>
            <a:r>
              <a:rPr lang="en-US" dirty="0" smtClean="0"/>
              <a:t>Very susceptible to </a:t>
            </a:r>
            <a:r>
              <a:rPr lang="en-US" i="1" dirty="0" smtClean="0"/>
              <a:t>Agrobacterium </a:t>
            </a:r>
            <a:endParaRPr lang="en-US" dirty="0" smtClean="0"/>
          </a:p>
          <a:p>
            <a:pPr lvl="1"/>
            <a:r>
              <a:rPr lang="en-US" dirty="0" smtClean="0"/>
              <a:t>Allows for study of protein localization and interactions</a:t>
            </a:r>
          </a:p>
          <a:p>
            <a:pPr lvl="1"/>
            <a:r>
              <a:rPr lang="en-US" dirty="0" smtClean="0"/>
              <a:t>Study of plant immunity and defense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430" y="1714500"/>
            <a:ext cx="2860870" cy="4538381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70800" y="6037437"/>
            <a:ext cx="1079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n.wikikpedia.org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5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12561</TotalTime>
  <Words>1923</Words>
  <Application>Microsoft Office PowerPoint</Application>
  <PresentationFormat>On-screen Show (4:3)</PresentationFormat>
  <Paragraphs>377</Paragraphs>
  <Slides>28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Habitat</vt:lpstr>
      <vt:lpstr>Looking for LOV: Location of LOV1 function in Nicotiana benthamiana cells</vt:lpstr>
      <vt:lpstr>Introduction</vt:lpstr>
      <vt:lpstr>Virulence Effectors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Nicotiana benthamiana</vt:lpstr>
      <vt:lpstr>PowerPoint Presentation</vt:lpstr>
      <vt:lpstr>Research Objectives</vt:lpstr>
      <vt:lpstr>Methods</vt:lpstr>
      <vt:lpstr>Genetic Constructs of LOV1</vt:lpstr>
      <vt:lpstr>PowerPoint Presentation</vt:lpstr>
      <vt:lpstr>PowerPoint Presentation</vt:lpstr>
      <vt:lpstr>PowerPoint Presentation</vt:lpstr>
      <vt:lpstr>Electrolyte Leakage Assay</vt:lpstr>
      <vt:lpstr>PowerPoint Presentation</vt:lpstr>
      <vt:lpstr>PowerPoint Presentation</vt:lpstr>
      <vt:lpstr>PowerPoint Presentation</vt:lpstr>
      <vt:lpstr>PowerPoint Presentation</vt:lpstr>
      <vt:lpstr>Confocal Microscopy</vt:lpstr>
      <vt:lpstr>PowerPoint Presentation</vt:lpstr>
      <vt:lpstr>PowerPoint Presentation</vt:lpstr>
      <vt:lpstr>Discussion/Conclusion </vt:lpstr>
      <vt:lpstr>Future Experiments</vt:lpstr>
      <vt:lpstr>Acknowledgements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for LOV: Functionality of LOV1 based on location in Nicotiana benthamiana cells</dc:title>
  <dc:creator>Patrick Rutledge</dc:creator>
  <cp:lastModifiedBy>Wanda Crannell</cp:lastModifiedBy>
  <cp:revision>120</cp:revision>
  <dcterms:created xsi:type="dcterms:W3CDTF">2013-02-18T07:28:19Z</dcterms:created>
  <dcterms:modified xsi:type="dcterms:W3CDTF">2013-06-11T22:45:11Z</dcterms:modified>
</cp:coreProperties>
</file>