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0" r:id="rId3"/>
    <p:sldId id="320" r:id="rId4"/>
    <p:sldId id="290" r:id="rId5"/>
    <p:sldId id="295" r:id="rId6"/>
    <p:sldId id="304" r:id="rId7"/>
    <p:sldId id="292" r:id="rId8"/>
    <p:sldId id="293" r:id="rId9"/>
    <p:sldId id="316" r:id="rId10"/>
    <p:sldId id="284" r:id="rId11"/>
    <p:sldId id="306" r:id="rId12"/>
    <p:sldId id="317" r:id="rId13"/>
    <p:sldId id="318" r:id="rId14"/>
    <p:sldId id="322" r:id="rId15"/>
    <p:sldId id="276" r:id="rId16"/>
    <p:sldId id="277" r:id="rId17"/>
    <p:sldId id="278" r:id="rId18"/>
    <p:sldId id="307" r:id="rId19"/>
    <p:sldId id="315" r:id="rId20"/>
    <p:sldId id="308" r:id="rId21"/>
    <p:sldId id="280" r:id="rId22"/>
    <p:sldId id="319" r:id="rId23"/>
    <p:sldId id="321" r:id="rId24"/>
    <p:sldId id="264" r:id="rId25"/>
    <p:sldId id="271" r:id="rId26"/>
    <p:sldId id="262"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FDDED"/>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447" autoAdjust="0"/>
  </p:normalViewPr>
  <p:slideViewPr>
    <p:cSldViewPr>
      <p:cViewPr>
        <p:scale>
          <a:sx n="81" d="100"/>
          <a:sy n="81" d="100"/>
        </p:scale>
        <p:origin x="-1242" y="1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D3439-74A7-B242-A2E0-8469DE7BDBDD}" type="doc">
      <dgm:prSet loTypeId="urn:microsoft.com/office/officeart/2005/8/layout/hProcess4" loCatId="" qsTypeId="urn:microsoft.com/office/officeart/2005/8/quickstyle/simple4" qsCatId="simple" csTypeId="urn:microsoft.com/office/officeart/2005/8/colors/accent1_2" csCatId="accent1" phldr="1"/>
      <dgm:spPr/>
    </dgm:pt>
    <dgm:pt modelId="{6FD50B6D-9FBC-234C-BD1E-2D92243663A6}">
      <dgm:prSet phldrT="[Text]"/>
      <dgm:spPr/>
      <dgm:t>
        <a:bodyPr/>
        <a:lstStyle/>
        <a:p>
          <a:r>
            <a:rPr lang="en-US" dirty="0" smtClean="0"/>
            <a:t>Fall 2012</a:t>
          </a:r>
          <a:endParaRPr lang="en-US" dirty="0"/>
        </a:p>
      </dgm:t>
    </dgm:pt>
    <dgm:pt modelId="{EBF236DB-96FE-1348-8B0A-6227B42E1FAA}" type="parTrans" cxnId="{71D1803D-6832-144E-A6E9-B57316F1EE4D}">
      <dgm:prSet/>
      <dgm:spPr/>
      <dgm:t>
        <a:bodyPr/>
        <a:lstStyle/>
        <a:p>
          <a:endParaRPr lang="en-US"/>
        </a:p>
      </dgm:t>
    </dgm:pt>
    <dgm:pt modelId="{F9BD00B7-E33F-2A49-B326-C497F62C9D7A}" type="sibTrans" cxnId="{71D1803D-6832-144E-A6E9-B57316F1EE4D}">
      <dgm:prSet/>
      <dgm:spPr/>
      <dgm:t>
        <a:bodyPr/>
        <a:lstStyle/>
        <a:p>
          <a:endParaRPr lang="en-US"/>
        </a:p>
      </dgm:t>
    </dgm:pt>
    <dgm:pt modelId="{4D56C531-3464-1B46-8316-D52641ECAA5F}">
      <dgm:prSet phldrT="[Text]"/>
      <dgm:spPr/>
      <dgm:t>
        <a:bodyPr/>
        <a:lstStyle/>
        <a:p>
          <a:r>
            <a:rPr lang="en-US" dirty="0" smtClean="0"/>
            <a:t>Spring 2013</a:t>
          </a:r>
          <a:endParaRPr lang="en-US" dirty="0"/>
        </a:p>
      </dgm:t>
    </dgm:pt>
    <dgm:pt modelId="{58783388-CAB1-1E4D-92BB-217C295A19D2}" type="parTrans" cxnId="{ED012DB4-EEDF-434D-919F-D13BD8766C06}">
      <dgm:prSet/>
      <dgm:spPr/>
      <dgm:t>
        <a:bodyPr/>
        <a:lstStyle/>
        <a:p>
          <a:endParaRPr lang="en-US"/>
        </a:p>
      </dgm:t>
    </dgm:pt>
    <dgm:pt modelId="{F9B4D5FA-1CA4-6A43-BA49-5EEC65CCCF10}" type="sibTrans" cxnId="{ED012DB4-EEDF-434D-919F-D13BD8766C06}">
      <dgm:prSet/>
      <dgm:spPr/>
      <dgm:t>
        <a:bodyPr/>
        <a:lstStyle/>
        <a:p>
          <a:endParaRPr lang="en-US"/>
        </a:p>
      </dgm:t>
    </dgm:pt>
    <dgm:pt modelId="{A7FC2E56-35F3-AE45-A48D-45C4BC25E954}">
      <dgm:prSet phldrT="[Text]"/>
      <dgm:spPr/>
      <dgm:t>
        <a:bodyPr/>
        <a:lstStyle/>
        <a:p>
          <a:r>
            <a:rPr lang="en-US" dirty="0" smtClean="0"/>
            <a:t>Fall 2013</a:t>
          </a:r>
          <a:endParaRPr lang="en-US" dirty="0"/>
        </a:p>
      </dgm:t>
    </dgm:pt>
    <dgm:pt modelId="{3920B583-7E03-8143-92AA-2341E458C48E}" type="parTrans" cxnId="{524996E8-05D3-9747-9FEA-41EDE8B59770}">
      <dgm:prSet/>
      <dgm:spPr/>
      <dgm:t>
        <a:bodyPr/>
        <a:lstStyle/>
        <a:p>
          <a:endParaRPr lang="en-US"/>
        </a:p>
      </dgm:t>
    </dgm:pt>
    <dgm:pt modelId="{10F827CD-5066-E749-A473-9F4738894474}" type="sibTrans" cxnId="{524996E8-05D3-9747-9FEA-41EDE8B59770}">
      <dgm:prSet/>
      <dgm:spPr/>
      <dgm:t>
        <a:bodyPr/>
        <a:lstStyle/>
        <a:p>
          <a:endParaRPr lang="en-US"/>
        </a:p>
      </dgm:t>
    </dgm:pt>
    <dgm:pt modelId="{A377926C-8549-9349-84A3-701A48276991}" type="pres">
      <dgm:prSet presAssocID="{BA7D3439-74A7-B242-A2E0-8469DE7BDBDD}" presName="Name0" presStyleCnt="0">
        <dgm:presLayoutVars>
          <dgm:dir/>
          <dgm:animLvl val="lvl"/>
          <dgm:resizeHandles val="exact"/>
        </dgm:presLayoutVars>
      </dgm:prSet>
      <dgm:spPr/>
    </dgm:pt>
    <dgm:pt modelId="{A6402C67-D210-A240-A31F-EA54E1172892}" type="pres">
      <dgm:prSet presAssocID="{BA7D3439-74A7-B242-A2E0-8469DE7BDBDD}" presName="tSp" presStyleCnt="0"/>
      <dgm:spPr/>
    </dgm:pt>
    <dgm:pt modelId="{DBA4939E-C331-1D47-AB8A-28445B54C58F}" type="pres">
      <dgm:prSet presAssocID="{BA7D3439-74A7-B242-A2E0-8469DE7BDBDD}" presName="bSp" presStyleCnt="0"/>
      <dgm:spPr/>
    </dgm:pt>
    <dgm:pt modelId="{46AFCEA9-4824-D54A-96EF-ADBBD05D44B2}" type="pres">
      <dgm:prSet presAssocID="{BA7D3439-74A7-B242-A2E0-8469DE7BDBDD}" presName="process" presStyleCnt="0"/>
      <dgm:spPr/>
    </dgm:pt>
    <dgm:pt modelId="{56C337CE-ECB1-AD48-8CE8-02DC6C692B75}" type="pres">
      <dgm:prSet presAssocID="{6FD50B6D-9FBC-234C-BD1E-2D92243663A6}" presName="composite1" presStyleCnt="0"/>
      <dgm:spPr/>
    </dgm:pt>
    <dgm:pt modelId="{7281222F-F4D0-094E-8EA7-78B795BFDCFC}" type="pres">
      <dgm:prSet presAssocID="{6FD50B6D-9FBC-234C-BD1E-2D92243663A6}" presName="dummyNode1" presStyleLbl="node1" presStyleIdx="0" presStyleCnt="3"/>
      <dgm:spPr/>
    </dgm:pt>
    <dgm:pt modelId="{24070123-D3AD-4943-9772-F128F188A129}" type="pres">
      <dgm:prSet presAssocID="{6FD50B6D-9FBC-234C-BD1E-2D92243663A6}" presName="childNode1" presStyleLbl="bgAcc1" presStyleIdx="0" presStyleCnt="3">
        <dgm:presLayoutVars>
          <dgm:bulletEnabled val="1"/>
        </dgm:presLayoutVars>
      </dgm:prSet>
      <dgm:spPr/>
    </dgm:pt>
    <dgm:pt modelId="{CCADF0CC-9B4A-5341-8663-0AE07C076085}" type="pres">
      <dgm:prSet presAssocID="{6FD50B6D-9FBC-234C-BD1E-2D92243663A6}" presName="childNode1tx" presStyleLbl="bgAcc1" presStyleIdx="0" presStyleCnt="3">
        <dgm:presLayoutVars>
          <dgm:bulletEnabled val="1"/>
        </dgm:presLayoutVars>
      </dgm:prSet>
      <dgm:spPr/>
    </dgm:pt>
    <dgm:pt modelId="{E88F9526-0F0B-7A4C-8CAC-B80C8CC194A2}" type="pres">
      <dgm:prSet presAssocID="{6FD50B6D-9FBC-234C-BD1E-2D92243663A6}" presName="parentNode1" presStyleLbl="node1" presStyleIdx="0" presStyleCnt="3">
        <dgm:presLayoutVars>
          <dgm:chMax val="1"/>
          <dgm:bulletEnabled val="1"/>
        </dgm:presLayoutVars>
      </dgm:prSet>
      <dgm:spPr/>
      <dgm:t>
        <a:bodyPr/>
        <a:lstStyle/>
        <a:p>
          <a:endParaRPr lang="en-US"/>
        </a:p>
      </dgm:t>
    </dgm:pt>
    <dgm:pt modelId="{B8197202-BE86-5644-B60C-F7444AE6E832}" type="pres">
      <dgm:prSet presAssocID="{6FD50B6D-9FBC-234C-BD1E-2D92243663A6}" presName="connSite1" presStyleCnt="0"/>
      <dgm:spPr/>
    </dgm:pt>
    <dgm:pt modelId="{BDB6A8CF-B79A-504B-B0DC-1BE73CB4D99B}" type="pres">
      <dgm:prSet presAssocID="{F9BD00B7-E33F-2A49-B326-C497F62C9D7A}" presName="Name9" presStyleLbl="sibTrans2D1" presStyleIdx="0" presStyleCnt="2"/>
      <dgm:spPr/>
      <dgm:t>
        <a:bodyPr/>
        <a:lstStyle/>
        <a:p>
          <a:endParaRPr lang="en-US"/>
        </a:p>
      </dgm:t>
    </dgm:pt>
    <dgm:pt modelId="{2ED047F3-25F8-4845-96AE-EACF7724DA44}" type="pres">
      <dgm:prSet presAssocID="{4D56C531-3464-1B46-8316-D52641ECAA5F}" presName="composite2" presStyleCnt="0"/>
      <dgm:spPr/>
    </dgm:pt>
    <dgm:pt modelId="{59998529-B6F6-9545-858E-90B864096E55}" type="pres">
      <dgm:prSet presAssocID="{4D56C531-3464-1B46-8316-D52641ECAA5F}" presName="dummyNode2" presStyleLbl="node1" presStyleIdx="0" presStyleCnt="3"/>
      <dgm:spPr/>
    </dgm:pt>
    <dgm:pt modelId="{7DA279FE-8AF6-754F-8D17-EA7638D7ED13}" type="pres">
      <dgm:prSet presAssocID="{4D56C531-3464-1B46-8316-D52641ECAA5F}" presName="childNode2" presStyleLbl="bgAcc1" presStyleIdx="1" presStyleCnt="3">
        <dgm:presLayoutVars>
          <dgm:bulletEnabled val="1"/>
        </dgm:presLayoutVars>
      </dgm:prSet>
      <dgm:spPr/>
    </dgm:pt>
    <dgm:pt modelId="{040BA34F-634B-5347-AAE6-9FD04368E7C8}" type="pres">
      <dgm:prSet presAssocID="{4D56C531-3464-1B46-8316-D52641ECAA5F}" presName="childNode2tx" presStyleLbl="bgAcc1" presStyleIdx="1" presStyleCnt="3">
        <dgm:presLayoutVars>
          <dgm:bulletEnabled val="1"/>
        </dgm:presLayoutVars>
      </dgm:prSet>
      <dgm:spPr/>
    </dgm:pt>
    <dgm:pt modelId="{6526CDB9-32E6-214C-8C99-A42A1EA4AC22}" type="pres">
      <dgm:prSet presAssocID="{4D56C531-3464-1B46-8316-D52641ECAA5F}" presName="parentNode2" presStyleLbl="node1" presStyleIdx="1" presStyleCnt="3">
        <dgm:presLayoutVars>
          <dgm:chMax val="0"/>
          <dgm:bulletEnabled val="1"/>
        </dgm:presLayoutVars>
      </dgm:prSet>
      <dgm:spPr/>
      <dgm:t>
        <a:bodyPr/>
        <a:lstStyle/>
        <a:p>
          <a:endParaRPr lang="en-US"/>
        </a:p>
      </dgm:t>
    </dgm:pt>
    <dgm:pt modelId="{5E680647-C82C-DA44-BA26-4AC05B5A782F}" type="pres">
      <dgm:prSet presAssocID="{4D56C531-3464-1B46-8316-D52641ECAA5F}" presName="connSite2" presStyleCnt="0"/>
      <dgm:spPr/>
    </dgm:pt>
    <dgm:pt modelId="{E7DB8C23-2CD0-D045-A05F-C6136E2650DC}" type="pres">
      <dgm:prSet presAssocID="{F9B4D5FA-1CA4-6A43-BA49-5EEC65CCCF10}" presName="Name18" presStyleLbl="sibTrans2D1" presStyleIdx="1" presStyleCnt="2"/>
      <dgm:spPr/>
      <dgm:t>
        <a:bodyPr/>
        <a:lstStyle/>
        <a:p>
          <a:endParaRPr lang="en-US"/>
        </a:p>
      </dgm:t>
    </dgm:pt>
    <dgm:pt modelId="{0D8AC573-C723-F44E-82A8-D7D0A636AA3C}" type="pres">
      <dgm:prSet presAssocID="{A7FC2E56-35F3-AE45-A48D-45C4BC25E954}" presName="composite1" presStyleCnt="0"/>
      <dgm:spPr/>
    </dgm:pt>
    <dgm:pt modelId="{B8B15128-7472-134E-B5A2-90F96B3DF6CE}" type="pres">
      <dgm:prSet presAssocID="{A7FC2E56-35F3-AE45-A48D-45C4BC25E954}" presName="dummyNode1" presStyleLbl="node1" presStyleIdx="1" presStyleCnt="3"/>
      <dgm:spPr/>
    </dgm:pt>
    <dgm:pt modelId="{A7761738-9F15-A047-BEF4-B7CCF77E7344}" type="pres">
      <dgm:prSet presAssocID="{A7FC2E56-35F3-AE45-A48D-45C4BC25E954}" presName="childNode1" presStyleLbl="bgAcc1" presStyleIdx="2" presStyleCnt="3">
        <dgm:presLayoutVars>
          <dgm:bulletEnabled val="1"/>
        </dgm:presLayoutVars>
      </dgm:prSet>
      <dgm:spPr/>
    </dgm:pt>
    <dgm:pt modelId="{C65FB6B3-CE55-C940-BEF3-9D3BDDA59095}" type="pres">
      <dgm:prSet presAssocID="{A7FC2E56-35F3-AE45-A48D-45C4BC25E954}" presName="childNode1tx" presStyleLbl="bgAcc1" presStyleIdx="2" presStyleCnt="3">
        <dgm:presLayoutVars>
          <dgm:bulletEnabled val="1"/>
        </dgm:presLayoutVars>
      </dgm:prSet>
      <dgm:spPr/>
    </dgm:pt>
    <dgm:pt modelId="{0E9CFD57-780E-734C-AEE3-E2D8997BFA80}" type="pres">
      <dgm:prSet presAssocID="{A7FC2E56-35F3-AE45-A48D-45C4BC25E954}" presName="parentNode1" presStyleLbl="node1" presStyleIdx="2" presStyleCnt="3">
        <dgm:presLayoutVars>
          <dgm:chMax val="1"/>
          <dgm:bulletEnabled val="1"/>
        </dgm:presLayoutVars>
      </dgm:prSet>
      <dgm:spPr/>
      <dgm:t>
        <a:bodyPr/>
        <a:lstStyle/>
        <a:p>
          <a:endParaRPr lang="en-US"/>
        </a:p>
      </dgm:t>
    </dgm:pt>
    <dgm:pt modelId="{E3D17705-60E5-FA4F-A0A6-5B9360E13794}" type="pres">
      <dgm:prSet presAssocID="{A7FC2E56-35F3-AE45-A48D-45C4BC25E954}" presName="connSite1" presStyleCnt="0"/>
      <dgm:spPr/>
    </dgm:pt>
  </dgm:ptLst>
  <dgm:cxnLst>
    <dgm:cxn modelId="{6D6B3D88-F792-D549-8FDA-7918C9F52A50}" type="presOf" srcId="{BA7D3439-74A7-B242-A2E0-8469DE7BDBDD}" destId="{A377926C-8549-9349-84A3-701A48276991}" srcOrd="0" destOrd="0" presId="urn:microsoft.com/office/officeart/2005/8/layout/hProcess4"/>
    <dgm:cxn modelId="{2D83DCC1-A9E5-9148-8F78-354B0C718798}" type="presOf" srcId="{4D56C531-3464-1B46-8316-D52641ECAA5F}" destId="{6526CDB9-32E6-214C-8C99-A42A1EA4AC22}" srcOrd="0" destOrd="0" presId="urn:microsoft.com/office/officeart/2005/8/layout/hProcess4"/>
    <dgm:cxn modelId="{ED012DB4-EEDF-434D-919F-D13BD8766C06}" srcId="{BA7D3439-74A7-B242-A2E0-8469DE7BDBDD}" destId="{4D56C531-3464-1B46-8316-D52641ECAA5F}" srcOrd="1" destOrd="0" parTransId="{58783388-CAB1-1E4D-92BB-217C295A19D2}" sibTransId="{F9B4D5FA-1CA4-6A43-BA49-5EEC65CCCF10}"/>
    <dgm:cxn modelId="{47611492-14F6-7A41-97DD-D34496EABB7A}" type="presOf" srcId="{A7FC2E56-35F3-AE45-A48D-45C4BC25E954}" destId="{0E9CFD57-780E-734C-AEE3-E2D8997BFA80}" srcOrd="0" destOrd="0" presId="urn:microsoft.com/office/officeart/2005/8/layout/hProcess4"/>
    <dgm:cxn modelId="{124E900E-4426-A043-9E90-C66B5CC80D0B}" type="presOf" srcId="{F9B4D5FA-1CA4-6A43-BA49-5EEC65CCCF10}" destId="{E7DB8C23-2CD0-D045-A05F-C6136E2650DC}" srcOrd="0" destOrd="0" presId="urn:microsoft.com/office/officeart/2005/8/layout/hProcess4"/>
    <dgm:cxn modelId="{71D1803D-6832-144E-A6E9-B57316F1EE4D}" srcId="{BA7D3439-74A7-B242-A2E0-8469DE7BDBDD}" destId="{6FD50B6D-9FBC-234C-BD1E-2D92243663A6}" srcOrd="0" destOrd="0" parTransId="{EBF236DB-96FE-1348-8B0A-6227B42E1FAA}" sibTransId="{F9BD00B7-E33F-2A49-B326-C497F62C9D7A}"/>
    <dgm:cxn modelId="{5EEA48AC-F637-4B48-88CD-CCE4948755D4}" type="presOf" srcId="{F9BD00B7-E33F-2A49-B326-C497F62C9D7A}" destId="{BDB6A8CF-B79A-504B-B0DC-1BE73CB4D99B}" srcOrd="0" destOrd="0" presId="urn:microsoft.com/office/officeart/2005/8/layout/hProcess4"/>
    <dgm:cxn modelId="{524996E8-05D3-9747-9FEA-41EDE8B59770}" srcId="{BA7D3439-74A7-B242-A2E0-8469DE7BDBDD}" destId="{A7FC2E56-35F3-AE45-A48D-45C4BC25E954}" srcOrd="2" destOrd="0" parTransId="{3920B583-7E03-8143-92AA-2341E458C48E}" sibTransId="{10F827CD-5066-E749-A473-9F4738894474}"/>
    <dgm:cxn modelId="{8432827E-8A39-454B-8F86-6E6B203048F2}" type="presOf" srcId="{6FD50B6D-9FBC-234C-BD1E-2D92243663A6}" destId="{E88F9526-0F0B-7A4C-8CAC-B80C8CC194A2}" srcOrd="0" destOrd="0" presId="urn:microsoft.com/office/officeart/2005/8/layout/hProcess4"/>
    <dgm:cxn modelId="{12AAC79E-0C5E-6B4D-AE0F-5711CECF04C2}" type="presParOf" srcId="{A377926C-8549-9349-84A3-701A48276991}" destId="{A6402C67-D210-A240-A31F-EA54E1172892}" srcOrd="0" destOrd="0" presId="urn:microsoft.com/office/officeart/2005/8/layout/hProcess4"/>
    <dgm:cxn modelId="{95204988-88BD-F642-ABCA-8CC387AB25B2}" type="presParOf" srcId="{A377926C-8549-9349-84A3-701A48276991}" destId="{DBA4939E-C331-1D47-AB8A-28445B54C58F}" srcOrd="1" destOrd="0" presId="urn:microsoft.com/office/officeart/2005/8/layout/hProcess4"/>
    <dgm:cxn modelId="{54D76429-9B43-9A4B-8398-E257407D4CAF}" type="presParOf" srcId="{A377926C-8549-9349-84A3-701A48276991}" destId="{46AFCEA9-4824-D54A-96EF-ADBBD05D44B2}" srcOrd="2" destOrd="0" presId="urn:microsoft.com/office/officeart/2005/8/layout/hProcess4"/>
    <dgm:cxn modelId="{29141EB4-2D9A-1E46-89D4-4D4DBA39BA40}" type="presParOf" srcId="{46AFCEA9-4824-D54A-96EF-ADBBD05D44B2}" destId="{56C337CE-ECB1-AD48-8CE8-02DC6C692B75}" srcOrd="0" destOrd="0" presId="urn:microsoft.com/office/officeart/2005/8/layout/hProcess4"/>
    <dgm:cxn modelId="{4736DBAA-6154-E447-80F1-3BD57432C393}" type="presParOf" srcId="{56C337CE-ECB1-AD48-8CE8-02DC6C692B75}" destId="{7281222F-F4D0-094E-8EA7-78B795BFDCFC}" srcOrd="0" destOrd="0" presId="urn:microsoft.com/office/officeart/2005/8/layout/hProcess4"/>
    <dgm:cxn modelId="{3BD09253-0058-FB47-8DB9-FF660972EB16}" type="presParOf" srcId="{56C337CE-ECB1-AD48-8CE8-02DC6C692B75}" destId="{24070123-D3AD-4943-9772-F128F188A129}" srcOrd="1" destOrd="0" presId="urn:microsoft.com/office/officeart/2005/8/layout/hProcess4"/>
    <dgm:cxn modelId="{1C4117F5-FBE3-0145-A79A-7C80C18A327E}" type="presParOf" srcId="{56C337CE-ECB1-AD48-8CE8-02DC6C692B75}" destId="{CCADF0CC-9B4A-5341-8663-0AE07C076085}" srcOrd="2" destOrd="0" presId="urn:microsoft.com/office/officeart/2005/8/layout/hProcess4"/>
    <dgm:cxn modelId="{5DF87A14-9718-2647-9248-988F9C915407}" type="presParOf" srcId="{56C337CE-ECB1-AD48-8CE8-02DC6C692B75}" destId="{E88F9526-0F0B-7A4C-8CAC-B80C8CC194A2}" srcOrd="3" destOrd="0" presId="urn:microsoft.com/office/officeart/2005/8/layout/hProcess4"/>
    <dgm:cxn modelId="{FB9DA719-82F3-9D41-B11E-C0D42ED9FD7A}" type="presParOf" srcId="{56C337CE-ECB1-AD48-8CE8-02DC6C692B75}" destId="{B8197202-BE86-5644-B60C-F7444AE6E832}" srcOrd="4" destOrd="0" presId="urn:microsoft.com/office/officeart/2005/8/layout/hProcess4"/>
    <dgm:cxn modelId="{7E227E9A-0599-424A-929D-8223B0754FAB}" type="presParOf" srcId="{46AFCEA9-4824-D54A-96EF-ADBBD05D44B2}" destId="{BDB6A8CF-B79A-504B-B0DC-1BE73CB4D99B}" srcOrd="1" destOrd="0" presId="urn:microsoft.com/office/officeart/2005/8/layout/hProcess4"/>
    <dgm:cxn modelId="{0F99444B-CEA7-9549-9110-0AE9088F85B9}" type="presParOf" srcId="{46AFCEA9-4824-D54A-96EF-ADBBD05D44B2}" destId="{2ED047F3-25F8-4845-96AE-EACF7724DA44}" srcOrd="2" destOrd="0" presId="urn:microsoft.com/office/officeart/2005/8/layout/hProcess4"/>
    <dgm:cxn modelId="{5A50A05F-F63F-F844-AFC4-09EE3B3C2F89}" type="presParOf" srcId="{2ED047F3-25F8-4845-96AE-EACF7724DA44}" destId="{59998529-B6F6-9545-858E-90B864096E55}" srcOrd="0" destOrd="0" presId="urn:microsoft.com/office/officeart/2005/8/layout/hProcess4"/>
    <dgm:cxn modelId="{FB79DBB7-8CB6-DA4E-BB18-4C2A2D500EFA}" type="presParOf" srcId="{2ED047F3-25F8-4845-96AE-EACF7724DA44}" destId="{7DA279FE-8AF6-754F-8D17-EA7638D7ED13}" srcOrd="1" destOrd="0" presId="urn:microsoft.com/office/officeart/2005/8/layout/hProcess4"/>
    <dgm:cxn modelId="{4BE05C65-6C2F-8A40-BC1E-BAFAD645380F}" type="presParOf" srcId="{2ED047F3-25F8-4845-96AE-EACF7724DA44}" destId="{040BA34F-634B-5347-AAE6-9FD04368E7C8}" srcOrd="2" destOrd="0" presId="urn:microsoft.com/office/officeart/2005/8/layout/hProcess4"/>
    <dgm:cxn modelId="{68CD60C4-F09D-0947-95A5-D42F705257AB}" type="presParOf" srcId="{2ED047F3-25F8-4845-96AE-EACF7724DA44}" destId="{6526CDB9-32E6-214C-8C99-A42A1EA4AC22}" srcOrd="3" destOrd="0" presId="urn:microsoft.com/office/officeart/2005/8/layout/hProcess4"/>
    <dgm:cxn modelId="{1E947322-F094-8044-8A6B-8A4A039BA401}" type="presParOf" srcId="{2ED047F3-25F8-4845-96AE-EACF7724DA44}" destId="{5E680647-C82C-DA44-BA26-4AC05B5A782F}" srcOrd="4" destOrd="0" presId="urn:microsoft.com/office/officeart/2005/8/layout/hProcess4"/>
    <dgm:cxn modelId="{90A98A7B-AEB1-ED46-BF83-7E938F2765BD}" type="presParOf" srcId="{46AFCEA9-4824-D54A-96EF-ADBBD05D44B2}" destId="{E7DB8C23-2CD0-D045-A05F-C6136E2650DC}" srcOrd="3" destOrd="0" presId="urn:microsoft.com/office/officeart/2005/8/layout/hProcess4"/>
    <dgm:cxn modelId="{018EEA0E-EDB2-3642-8C4A-C1AEC9634076}" type="presParOf" srcId="{46AFCEA9-4824-D54A-96EF-ADBBD05D44B2}" destId="{0D8AC573-C723-F44E-82A8-D7D0A636AA3C}" srcOrd="4" destOrd="0" presId="urn:microsoft.com/office/officeart/2005/8/layout/hProcess4"/>
    <dgm:cxn modelId="{E12A5624-8DEE-134F-A3C5-A1A9291268F7}" type="presParOf" srcId="{0D8AC573-C723-F44E-82A8-D7D0A636AA3C}" destId="{B8B15128-7472-134E-B5A2-90F96B3DF6CE}" srcOrd="0" destOrd="0" presId="urn:microsoft.com/office/officeart/2005/8/layout/hProcess4"/>
    <dgm:cxn modelId="{69E8D23F-DF5B-0941-AAE8-81D9CCC426F9}" type="presParOf" srcId="{0D8AC573-C723-F44E-82A8-D7D0A636AA3C}" destId="{A7761738-9F15-A047-BEF4-B7CCF77E7344}" srcOrd="1" destOrd="0" presId="urn:microsoft.com/office/officeart/2005/8/layout/hProcess4"/>
    <dgm:cxn modelId="{FF6B2259-EB74-2D48-B3C7-A6E31F86A491}" type="presParOf" srcId="{0D8AC573-C723-F44E-82A8-D7D0A636AA3C}" destId="{C65FB6B3-CE55-C940-BEF3-9D3BDDA59095}" srcOrd="2" destOrd="0" presId="urn:microsoft.com/office/officeart/2005/8/layout/hProcess4"/>
    <dgm:cxn modelId="{D7E7ED8B-4102-234F-B70A-9FD41C4F5FCC}" type="presParOf" srcId="{0D8AC573-C723-F44E-82A8-D7D0A636AA3C}" destId="{0E9CFD57-780E-734C-AEE3-E2D8997BFA80}" srcOrd="3" destOrd="0" presId="urn:microsoft.com/office/officeart/2005/8/layout/hProcess4"/>
    <dgm:cxn modelId="{45BFE319-76B0-3B4F-BEDE-E68EAA502579}" type="presParOf" srcId="{0D8AC573-C723-F44E-82A8-D7D0A636AA3C}" destId="{E3D17705-60E5-FA4F-A0A6-5B9360E1379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0D7D2-FF5D-4FE1-8859-AA386141AA55}" type="doc">
      <dgm:prSet loTypeId="urn:microsoft.com/office/officeart/2005/8/layout/rings+Icon" loCatId="officeonline" qsTypeId="urn:microsoft.com/office/officeart/2005/8/quickstyle/simple4" qsCatId="simple" csTypeId="urn:microsoft.com/office/officeart/2005/8/colors/accent1_3" csCatId="accent1" phldr="1"/>
      <dgm:spPr/>
    </dgm:pt>
    <dgm:pt modelId="{DD7672B1-A50B-49E3-ACE3-12164E841E78}">
      <dgm:prSet phldrT="[Text]"/>
      <dgm:spPr/>
      <dgm:t>
        <a:bodyPr/>
        <a:lstStyle/>
        <a:p>
          <a:r>
            <a:rPr lang="en-US" dirty="0" err="1" smtClean="0"/>
            <a:t>Ecampus</a:t>
          </a:r>
          <a:endParaRPr lang="en-US" dirty="0"/>
        </a:p>
      </dgm:t>
    </dgm:pt>
    <dgm:pt modelId="{C9E3B068-33F9-47A8-B379-AD90E382738B}" type="parTrans" cxnId="{B77C3ADB-8BF9-4062-9A6E-1C26596EF3C5}">
      <dgm:prSet/>
      <dgm:spPr/>
      <dgm:t>
        <a:bodyPr/>
        <a:lstStyle/>
        <a:p>
          <a:endParaRPr lang="en-US"/>
        </a:p>
      </dgm:t>
    </dgm:pt>
    <dgm:pt modelId="{620E8774-3FC1-4F01-9B46-C81CD783487C}" type="sibTrans" cxnId="{B77C3ADB-8BF9-4062-9A6E-1C26596EF3C5}">
      <dgm:prSet/>
      <dgm:spPr/>
      <dgm:t>
        <a:bodyPr/>
        <a:lstStyle/>
        <a:p>
          <a:endParaRPr lang="en-US"/>
        </a:p>
      </dgm:t>
    </dgm:pt>
    <dgm:pt modelId="{669DB2F1-7FAD-48E9-9E62-F5F15178A8CA}">
      <dgm:prSet phldrT="[Text]"/>
      <dgm:spPr/>
      <dgm:t>
        <a:bodyPr/>
        <a:lstStyle/>
        <a:p>
          <a:r>
            <a:rPr lang="en-US" dirty="0" smtClean="0"/>
            <a:t>Status</a:t>
          </a:r>
          <a:endParaRPr lang="en-US" dirty="0"/>
        </a:p>
      </dgm:t>
    </dgm:pt>
    <dgm:pt modelId="{2E891DF5-2534-4392-868B-9E3B89A248F4}" type="parTrans" cxnId="{FCD1150F-C6D2-4EAA-AE4C-15D5398104BA}">
      <dgm:prSet/>
      <dgm:spPr/>
      <dgm:t>
        <a:bodyPr/>
        <a:lstStyle/>
        <a:p>
          <a:endParaRPr lang="en-US"/>
        </a:p>
      </dgm:t>
    </dgm:pt>
    <dgm:pt modelId="{0BCB0595-09C2-44F1-8069-6154DBAAF4A6}" type="sibTrans" cxnId="{FCD1150F-C6D2-4EAA-AE4C-15D5398104BA}">
      <dgm:prSet/>
      <dgm:spPr/>
      <dgm:t>
        <a:bodyPr/>
        <a:lstStyle/>
        <a:p>
          <a:endParaRPr lang="en-US"/>
        </a:p>
      </dgm:t>
    </dgm:pt>
    <dgm:pt modelId="{0E238346-A4EF-4A7D-90E9-D532178DA01A}">
      <dgm:prSet phldrT="[Text]"/>
      <dgm:spPr/>
      <dgm:t>
        <a:bodyPr/>
        <a:lstStyle/>
        <a:p>
          <a:r>
            <a:rPr lang="en-US" dirty="0" smtClean="0"/>
            <a:t>Type of use</a:t>
          </a:r>
          <a:endParaRPr lang="en-US" dirty="0"/>
        </a:p>
      </dgm:t>
    </dgm:pt>
    <dgm:pt modelId="{AEB8991E-58A1-4F67-9A7C-CE3E36635084}" type="parTrans" cxnId="{59384A99-21EB-4D25-8C07-6DD4740EEF4D}">
      <dgm:prSet/>
      <dgm:spPr/>
      <dgm:t>
        <a:bodyPr/>
        <a:lstStyle/>
        <a:p>
          <a:endParaRPr lang="en-US"/>
        </a:p>
      </dgm:t>
    </dgm:pt>
    <dgm:pt modelId="{8CC0443C-2FF4-443E-8E81-C35C6DD6EBEB}" type="sibTrans" cxnId="{59384A99-21EB-4D25-8C07-6DD4740EEF4D}">
      <dgm:prSet/>
      <dgm:spPr/>
      <dgm:t>
        <a:bodyPr/>
        <a:lstStyle/>
        <a:p>
          <a:endParaRPr lang="en-US"/>
        </a:p>
      </dgm:t>
    </dgm:pt>
    <dgm:pt modelId="{7EB4EB58-EAD1-4D87-9EB0-C1B137A626E1}" type="pres">
      <dgm:prSet presAssocID="{8FA0D7D2-FF5D-4FE1-8859-AA386141AA55}" presName="Name0" presStyleCnt="0">
        <dgm:presLayoutVars>
          <dgm:chMax val="7"/>
          <dgm:dir/>
          <dgm:resizeHandles val="exact"/>
        </dgm:presLayoutVars>
      </dgm:prSet>
      <dgm:spPr/>
    </dgm:pt>
    <dgm:pt modelId="{A1FFE24F-D552-4FFF-8AF1-989D60AE8D62}" type="pres">
      <dgm:prSet presAssocID="{8FA0D7D2-FF5D-4FE1-8859-AA386141AA55}" presName="ellipse1" presStyleLbl="vennNode1" presStyleIdx="0" presStyleCnt="3" custScaleY="91699" custLinFactNeighborX="26429" custLinFactNeighborY="-1042">
        <dgm:presLayoutVars>
          <dgm:bulletEnabled val="1"/>
        </dgm:presLayoutVars>
      </dgm:prSet>
      <dgm:spPr/>
      <dgm:t>
        <a:bodyPr/>
        <a:lstStyle/>
        <a:p>
          <a:endParaRPr lang="en-US"/>
        </a:p>
      </dgm:t>
    </dgm:pt>
    <dgm:pt modelId="{1D5A8EFB-ACA7-4E88-9872-ED76B1FFA2B7}" type="pres">
      <dgm:prSet presAssocID="{8FA0D7D2-FF5D-4FE1-8859-AA386141AA55}" presName="ellipse2" presStyleLbl="vennNode1" presStyleIdx="1" presStyleCnt="3" custLinFactNeighborX="12479" custLinFactNeighborY="-14602">
        <dgm:presLayoutVars>
          <dgm:bulletEnabled val="1"/>
        </dgm:presLayoutVars>
      </dgm:prSet>
      <dgm:spPr/>
      <dgm:t>
        <a:bodyPr/>
        <a:lstStyle/>
        <a:p>
          <a:endParaRPr lang="en-US"/>
        </a:p>
      </dgm:t>
    </dgm:pt>
    <dgm:pt modelId="{154C6A74-04F4-4B1E-ACC6-6BD8D78DE14D}" type="pres">
      <dgm:prSet presAssocID="{8FA0D7D2-FF5D-4FE1-8859-AA386141AA55}" presName="ellipse3" presStyleLbl="vennNode1" presStyleIdx="2" presStyleCnt="3" custLinFactNeighborX="6064">
        <dgm:presLayoutVars>
          <dgm:bulletEnabled val="1"/>
        </dgm:presLayoutVars>
      </dgm:prSet>
      <dgm:spPr/>
      <dgm:t>
        <a:bodyPr/>
        <a:lstStyle/>
        <a:p>
          <a:endParaRPr lang="en-US"/>
        </a:p>
      </dgm:t>
    </dgm:pt>
  </dgm:ptLst>
  <dgm:cxnLst>
    <dgm:cxn modelId="{B77C3ADB-8BF9-4062-9A6E-1C26596EF3C5}" srcId="{8FA0D7D2-FF5D-4FE1-8859-AA386141AA55}" destId="{DD7672B1-A50B-49E3-ACE3-12164E841E78}" srcOrd="0" destOrd="0" parTransId="{C9E3B068-33F9-47A8-B379-AD90E382738B}" sibTransId="{620E8774-3FC1-4F01-9B46-C81CD783487C}"/>
    <dgm:cxn modelId="{F7BFE09B-845D-4FBE-AA85-A64A23B72E09}" type="presOf" srcId="{8FA0D7D2-FF5D-4FE1-8859-AA386141AA55}" destId="{7EB4EB58-EAD1-4D87-9EB0-C1B137A626E1}" srcOrd="0" destOrd="0" presId="urn:microsoft.com/office/officeart/2005/8/layout/rings+Icon"/>
    <dgm:cxn modelId="{BA116C5B-1F91-4D4F-9EAA-F0550F00B219}" type="presOf" srcId="{0E238346-A4EF-4A7D-90E9-D532178DA01A}" destId="{154C6A74-04F4-4B1E-ACC6-6BD8D78DE14D}" srcOrd="0" destOrd="0" presId="urn:microsoft.com/office/officeart/2005/8/layout/rings+Icon"/>
    <dgm:cxn modelId="{605A5079-73A7-4F9C-822A-2A179644C5F6}" type="presOf" srcId="{DD7672B1-A50B-49E3-ACE3-12164E841E78}" destId="{A1FFE24F-D552-4FFF-8AF1-989D60AE8D62}" srcOrd="0" destOrd="0" presId="urn:microsoft.com/office/officeart/2005/8/layout/rings+Icon"/>
    <dgm:cxn modelId="{9BA8EE6D-ED6F-47B5-80AC-E70D497E479C}" type="presOf" srcId="{669DB2F1-7FAD-48E9-9E62-F5F15178A8CA}" destId="{1D5A8EFB-ACA7-4E88-9872-ED76B1FFA2B7}" srcOrd="0" destOrd="0" presId="urn:microsoft.com/office/officeart/2005/8/layout/rings+Icon"/>
    <dgm:cxn modelId="{FCD1150F-C6D2-4EAA-AE4C-15D5398104BA}" srcId="{8FA0D7D2-FF5D-4FE1-8859-AA386141AA55}" destId="{669DB2F1-7FAD-48E9-9E62-F5F15178A8CA}" srcOrd="1" destOrd="0" parTransId="{2E891DF5-2534-4392-868B-9E3B89A248F4}" sibTransId="{0BCB0595-09C2-44F1-8069-6154DBAAF4A6}"/>
    <dgm:cxn modelId="{59384A99-21EB-4D25-8C07-6DD4740EEF4D}" srcId="{8FA0D7D2-FF5D-4FE1-8859-AA386141AA55}" destId="{0E238346-A4EF-4A7D-90E9-D532178DA01A}" srcOrd="2" destOrd="0" parTransId="{AEB8991E-58A1-4F67-9A7C-CE3E36635084}" sibTransId="{8CC0443C-2FF4-443E-8E81-C35C6DD6EBEB}"/>
    <dgm:cxn modelId="{118FBFE8-A248-4DA2-B13D-71F069A3A40E}" type="presParOf" srcId="{7EB4EB58-EAD1-4D87-9EB0-C1B137A626E1}" destId="{A1FFE24F-D552-4FFF-8AF1-989D60AE8D62}" srcOrd="0" destOrd="0" presId="urn:microsoft.com/office/officeart/2005/8/layout/rings+Icon"/>
    <dgm:cxn modelId="{75C654DC-32DE-459D-92A4-FE2FB2209438}" type="presParOf" srcId="{7EB4EB58-EAD1-4D87-9EB0-C1B137A626E1}" destId="{1D5A8EFB-ACA7-4E88-9872-ED76B1FFA2B7}" srcOrd="1" destOrd="0" presId="urn:microsoft.com/office/officeart/2005/8/layout/rings+Icon"/>
    <dgm:cxn modelId="{4F7252B1-33C4-48D2-84F6-303BC2D8E208}" type="presParOf" srcId="{7EB4EB58-EAD1-4D87-9EB0-C1B137A626E1}" destId="{154C6A74-04F4-4B1E-ACC6-6BD8D78DE14D}"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70123-D3AD-4943-9772-F128F188A129}">
      <dsp:nvSpPr>
        <dsp:cNvPr id="0" name=""/>
        <dsp:cNvSpPr/>
      </dsp:nvSpPr>
      <dsp:spPr>
        <a:xfrm>
          <a:off x="612" y="1489358"/>
          <a:ext cx="2393677" cy="19742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B6A8CF-B79A-504B-B0DC-1BE73CB4D99B}">
      <dsp:nvSpPr>
        <dsp:cNvPr id="0" name=""/>
        <dsp:cNvSpPr/>
      </dsp:nvSpPr>
      <dsp:spPr>
        <a:xfrm>
          <a:off x="1358861" y="2006494"/>
          <a:ext cx="2570462" cy="2570462"/>
        </a:xfrm>
        <a:prstGeom prst="leftCircularArrow">
          <a:avLst>
            <a:gd name="adj1" fmla="val 2887"/>
            <a:gd name="adj2" fmla="val 353000"/>
            <a:gd name="adj3" fmla="val 2128511"/>
            <a:gd name="adj4" fmla="val 9024489"/>
            <a:gd name="adj5" fmla="val 3368"/>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8F9526-0F0B-7A4C-8CAC-B80C8CC194A2}">
      <dsp:nvSpPr>
        <dsp:cNvPr id="0" name=""/>
        <dsp:cNvSpPr/>
      </dsp:nvSpPr>
      <dsp:spPr>
        <a:xfrm>
          <a:off x="532540" y="3040580"/>
          <a:ext cx="2127713" cy="84612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Fall 2012</a:t>
          </a:r>
          <a:endParaRPr lang="en-US" sz="3200" kern="1200" dirty="0"/>
        </a:p>
      </dsp:txBody>
      <dsp:txXfrm>
        <a:off x="557322" y="3065362"/>
        <a:ext cx="2078149" cy="796557"/>
      </dsp:txXfrm>
    </dsp:sp>
    <dsp:sp modelId="{7DA279FE-8AF6-754F-8D17-EA7638D7ED13}">
      <dsp:nvSpPr>
        <dsp:cNvPr id="0" name=""/>
        <dsp:cNvSpPr/>
      </dsp:nvSpPr>
      <dsp:spPr>
        <a:xfrm>
          <a:off x="3013579" y="1489358"/>
          <a:ext cx="2393677" cy="19742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DB8C23-2CD0-D045-A05F-C6136E2650DC}">
      <dsp:nvSpPr>
        <dsp:cNvPr id="0" name=""/>
        <dsp:cNvSpPr/>
      </dsp:nvSpPr>
      <dsp:spPr>
        <a:xfrm>
          <a:off x="4351881" y="298633"/>
          <a:ext cx="2876321" cy="2876321"/>
        </a:xfrm>
        <a:prstGeom prst="circularArrow">
          <a:avLst>
            <a:gd name="adj1" fmla="val 2580"/>
            <a:gd name="adj2" fmla="val 313212"/>
            <a:gd name="adj3" fmla="val 19511278"/>
            <a:gd name="adj4" fmla="val 12575511"/>
            <a:gd name="adj5" fmla="val 30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26CDB9-32E6-214C-8C99-A42A1EA4AC22}">
      <dsp:nvSpPr>
        <dsp:cNvPr id="0" name=""/>
        <dsp:cNvSpPr/>
      </dsp:nvSpPr>
      <dsp:spPr>
        <a:xfrm>
          <a:off x="3545507" y="1066297"/>
          <a:ext cx="2127713" cy="84612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Spring 2013</a:t>
          </a:r>
          <a:endParaRPr lang="en-US" sz="3200" kern="1200" dirty="0"/>
        </a:p>
      </dsp:txBody>
      <dsp:txXfrm>
        <a:off x="3570289" y="1091079"/>
        <a:ext cx="2078149" cy="796557"/>
      </dsp:txXfrm>
    </dsp:sp>
    <dsp:sp modelId="{A7761738-9F15-A047-BEF4-B7CCF77E7344}">
      <dsp:nvSpPr>
        <dsp:cNvPr id="0" name=""/>
        <dsp:cNvSpPr/>
      </dsp:nvSpPr>
      <dsp:spPr>
        <a:xfrm>
          <a:off x="6026546" y="1489358"/>
          <a:ext cx="2393677" cy="19742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9CFD57-780E-734C-AEE3-E2D8997BFA80}">
      <dsp:nvSpPr>
        <dsp:cNvPr id="0" name=""/>
        <dsp:cNvSpPr/>
      </dsp:nvSpPr>
      <dsp:spPr>
        <a:xfrm>
          <a:off x="6558474" y="3040580"/>
          <a:ext cx="2127713" cy="84612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Fall 2013</a:t>
          </a:r>
          <a:endParaRPr lang="en-US" sz="3200" kern="1200" dirty="0"/>
        </a:p>
      </dsp:txBody>
      <dsp:txXfrm>
        <a:off x="6583256" y="3065362"/>
        <a:ext cx="2078149" cy="796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E24F-D552-4FFF-8AF1-989D60AE8D62}">
      <dsp:nvSpPr>
        <dsp:cNvPr id="0" name=""/>
        <dsp:cNvSpPr/>
      </dsp:nvSpPr>
      <dsp:spPr>
        <a:xfrm>
          <a:off x="1634489" y="98046"/>
          <a:ext cx="3154199" cy="2892327"/>
        </a:xfrm>
        <a:prstGeom prst="ellipse">
          <a:avLst/>
        </a:prstGeom>
        <a:gradFill rotWithShape="0">
          <a:gsLst>
            <a:gs pos="0">
              <a:schemeClr val="accent1">
                <a:shade val="80000"/>
                <a:alpha val="50000"/>
                <a:hueOff val="0"/>
                <a:satOff val="0"/>
                <a:lumOff val="0"/>
                <a:alphaOff val="0"/>
                <a:shade val="51000"/>
                <a:satMod val="130000"/>
              </a:schemeClr>
            </a:gs>
            <a:gs pos="80000">
              <a:schemeClr val="accent1">
                <a:shade val="80000"/>
                <a:alpha val="50000"/>
                <a:hueOff val="0"/>
                <a:satOff val="0"/>
                <a:lumOff val="0"/>
                <a:alphaOff val="0"/>
                <a:shade val="93000"/>
                <a:satMod val="130000"/>
              </a:schemeClr>
            </a:gs>
            <a:gs pos="100000">
              <a:schemeClr val="accent1">
                <a:shade val="80000"/>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err="1" smtClean="0"/>
            <a:t>Ecampus</a:t>
          </a:r>
          <a:endParaRPr lang="en-US" sz="4100" kern="1200" dirty="0"/>
        </a:p>
      </dsp:txBody>
      <dsp:txXfrm>
        <a:off x="2096411" y="521617"/>
        <a:ext cx="2230355" cy="2045185"/>
      </dsp:txXfrm>
    </dsp:sp>
    <dsp:sp modelId="{1D5A8EFB-ACA7-4E88-9872-ED76B1FFA2B7}">
      <dsp:nvSpPr>
        <dsp:cNvPr id="0" name=""/>
        <dsp:cNvSpPr/>
      </dsp:nvSpPr>
      <dsp:spPr>
        <a:xfrm>
          <a:off x="2817972" y="1643076"/>
          <a:ext cx="3154199" cy="3154154"/>
        </a:xfrm>
        <a:prstGeom prst="ellipse">
          <a:avLst/>
        </a:prstGeom>
        <a:gradFill rotWithShape="0">
          <a:gsLst>
            <a:gs pos="0">
              <a:schemeClr val="accent1">
                <a:shade val="80000"/>
                <a:alpha val="50000"/>
                <a:hueOff val="153123"/>
                <a:satOff val="-2196"/>
                <a:lumOff val="12807"/>
                <a:alphaOff val="0"/>
                <a:shade val="51000"/>
                <a:satMod val="130000"/>
              </a:schemeClr>
            </a:gs>
            <a:gs pos="80000">
              <a:schemeClr val="accent1">
                <a:shade val="80000"/>
                <a:alpha val="50000"/>
                <a:hueOff val="153123"/>
                <a:satOff val="-2196"/>
                <a:lumOff val="12807"/>
                <a:alphaOff val="0"/>
                <a:shade val="93000"/>
                <a:satMod val="130000"/>
              </a:schemeClr>
            </a:gs>
            <a:gs pos="100000">
              <a:schemeClr val="accent1">
                <a:shade val="80000"/>
                <a:alpha val="50000"/>
                <a:hueOff val="153123"/>
                <a:satOff val="-2196"/>
                <a:lumOff val="1280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Status</a:t>
          </a:r>
          <a:endParaRPr lang="en-US" sz="4100" kern="1200" dirty="0"/>
        </a:p>
      </dsp:txBody>
      <dsp:txXfrm>
        <a:off x="3279894" y="2104991"/>
        <a:ext cx="2230355" cy="2230324"/>
      </dsp:txXfrm>
    </dsp:sp>
    <dsp:sp modelId="{154C6A74-04F4-4B1E-ACC6-6BD8D78DE14D}">
      <dsp:nvSpPr>
        <dsp:cNvPr id="0" name=""/>
        <dsp:cNvSpPr/>
      </dsp:nvSpPr>
      <dsp:spPr>
        <a:xfrm>
          <a:off x="4237205" y="0"/>
          <a:ext cx="3154199" cy="3154154"/>
        </a:xfrm>
        <a:prstGeom prst="ellipse">
          <a:avLst/>
        </a:prstGeom>
        <a:gradFill rotWithShape="0">
          <a:gsLst>
            <a:gs pos="0">
              <a:schemeClr val="accent1">
                <a:shade val="80000"/>
                <a:alpha val="50000"/>
                <a:hueOff val="306246"/>
                <a:satOff val="-4392"/>
                <a:lumOff val="25615"/>
                <a:alphaOff val="0"/>
                <a:shade val="51000"/>
                <a:satMod val="130000"/>
              </a:schemeClr>
            </a:gs>
            <a:gs pos="80000">
              <a:schemeClr val="accent1">
                <a:shade val="80000"/>
                <a:alpha val="50000"/>
                <a:hueOff val="306246"/>
                <a:satOff val="-4392"/>
                <a:lumOff val="25615"/>
                <a:alphaOff val="0"/>
                <a:shade val="93000"/>
                <a:satMod val="130000"/>
              </a:schemeClr>
            </a:gs>
            <a:gs pos="100000">
              <a:schemeClr val="accent1">
                <a:shade val="80000"/>
                <a:alpha val="50000"/>
                <a:hueOff val="306246"/>
                <a:satOff val="-4392"/>
                <a:lumOff val="2561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Type of use</a:t>
          </a:r>
          <a:endParaRPr lang="en-US" sz="4100" kern="1200" dirty="0"/>
        </a:p>
      </dsp:txBody>
      <dsp:txXfrm>
        <a:off x="4699127" y="461915"/>
        <a:ext cx="2230355" cy="22303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AE9A4-CF3E-4618-A970-1851B209C354}" type="datetimeFigureOut">
              <a:rPr lang="en-US" smtClean="0"/>
              <a:t>11/15/2013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1197B-17D5-4D1C-8E2E-00045A39BAE4}" type="slidenum">
              <a:rPr lang="en-US" smtClean="0"/>
              <a:t>‹#›</a:t>
            </a:fld>
            <a:endParaRPr lang="en-US"/>
          </a:p>
        </p:txBody>
      </p:sp>
    </p:spTree>
    <p:extLst>
      <p:ext uri="{BB962C8B-B14F-4D97-AF65-F5344CB8AC3E}">
        <p14:creationId xmlns:p14="http://schemas.microsoft.com/office/powerpoint/2010/main" val="2341424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lib.ewubd.edu/vufind/Record/EWUL1233/Detail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ithub.com/reeset/ic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journalindicators.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dirty="0" smtClean="0"/>
              <a:t>Thank you for coming; in right place; I’ll be talking about a project the 3 of us have been working on to test a point of use survey tool.  </a:t>
            </a:r>
            <a:r>
              <a:rPr lang="en-US" sz="1050" b="0" dirty="0" smtClean="0"/>
              <a:t>Rick </a:t>
            </a:r>
            <a:r>
              <a:rPr lang="en-US" sz="1050" b="0" dirty="0" smtClean="0"/>
              <a:t>is joining us via video and Terry was not able to come.</a:t>
            </a:r>
            <a:r>
              <a:rPr lang="en-US" sz="1050" b="0" baseline="0" dirty="0" smtClean="0"/>
              <a:t> So what I hope to do is present for about 20 minutes and then leave the rest of the time for questions and discussions. We’ll </a:t>
            </a:r>
            <a:r>
              <a:rPr lang="en-US" sz="1050" b="0" baseline="0" dirty="0" smtClean="0"/>
              <a:t>kick </a:t>
            </a:r>
            <a:r>
              <a:rPr lang="en-US" sz="1050" b="0" baseline="0" dirty="0" smtClean="0"/>
              <a:t>it off with Rick’s short introductory remarks</a:t>
            </a:r>
            <a:r>
              <a:rPr lang="en-US" sz="1050" b="0" baseline="0" dirty="0" smtClean="0"/>
              <a:t>.</a:t>
            </a:r>
            <a:endParaRPr lang="en-US" sz="1050" dirty="0" smtClean="0"/>
          </a:p>
        </p:txBody>
      </p:sp>
      <p:sp>
        <p:nvSpPr>
          <p:cNvPr id="4" name="Slide Number Placeholder 3"/>
          <p:cNvSpPr>
            <a:spLocks noGrp="1"/>
          </p:cNvSpPr>
          <p:nvPr>
            <p:ph type="sldNum" sz="quarter" idx="10"/>
          </p:nvPr>
        </p:nvSpPr>
        <p:spPr/>
        <p:txBody>
          <a:bodyPr/>
          <a:lstStyle/>
          <a:p>
            <a:fld id="{A871197B-17D5-4D1C-8E2E-00045A39BAE4}" type="slidenum">
              <a:rPr lang="en-US" smtClean="0"/>
              <a:t>1</a:t>
            </a:fld>
            <a:endParaRPr lang="en-US"/>
          </a:p>
        </p:txBody>
      </p:sp>
    </p:spTree>
    <p:extLst>
      <p:ext uri="{BB962C8B-B14F-4D97-AF65-F5344CB8AC3E}">
        <p14:creationId xmlns:p14="http://schemas.microsoft.com/office/powerpoint/2010/main" val="206910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a:t>
            </a:r>
            <a:r>
              <a:rPr lang="en-US" baseline="0" dirty="0" smtClean="0"/>
              <a:t>did we learn? </a:t>
            </a:r>
            <a:r>
              <a:rPr lang="en-US" dirty="0" smtClean="0"/>
              <a:t>In our test run with Elsevier journals last year we focused on our UTL list </a:t>
            </a:r>
            <a:r>
              <a:rPr lang="en-US" baseline="0" dirty="0" smtClean="0"/>
              <a:t>under the thinking that since these are our must have journals we hoped to capture from users why these journals are so key to their teaching and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smtClean="0"/>
              <a:t>survey was posted for one month and j</a:t>
            </a:r>
            <a:r>
              <a:rPr lang="en-US" dirty="0" smtClean="0"/>
              <a:t>ust over 70 titles</a:t>
            </a:r>
            <a:r>
              <a:rPr lang="en-US" baseline="0" dirty="0" smtClean="0"/>
              <a:t> were targeted. We received 170 unique responses and </a:t>
            </a:r>
            <a:r>
              <a:rPr lang="en-US" dirty="0" smtClean="0"/>
              <a:t>186 unique articles were accessed.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asked demographic questions such as status, department affiliation and qualitative questions about impact such as what impact does having access to this resource have and what does access to this resource enable you to do. We also asked respondents to place a monetary value on the item they wanted.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t>
            </a:r>
            <a:r>
              <a:rPr lang="en-US" baseline="0" dirty="0" smtClean="0"/>
              <a:t>this round we </a:t>
            </a:r>
            <a:r>
              <a:rPr lang="en-US" baseline="0" dirty="0" smtClean="0"/>
              <a:t>got </a:t>
            </a:r>
            <a:r>
              <a:rPr lang="en-US" baseline="0" dirty="0" smtClean="0"/>
              <a:t>great feedback that I think contributes to the larger question of collections and impact. Comments such as </a:t>
            </a:r>
            <a:r>
              <a:rPr lang="en-US" sz="1200" b="0" i="0" u="none" strike="noStrike" kern="1200" dirty="0" smtClean="0">
                <a:solidFill>
                  <a:schemeClr val="tx1"/>
                </a:solidFill>
                <a:effectLst/>
                <a:latin typeface="+mn-lt"/>
                <a:ea typeface="+mn-ea"/>
                <a:cs typeface="+mn-cs"/>
              </a:rPr>
              <a:t>“electronic </a:t>
            </a:r>
            <a:r>
              <a:rPr lang="en-US" sz="1200" b="0" i="0" u="none" strike="noStrike" kern="1200" dirty="0" smtClean="0">
                <a:solidFill>
                  <a:schemeClr val="tx1"/>
                </a:solidFill>
                <a:effectLst/>
                <a:latin typeface="+mn-lt"/>
                <a:ea typeface="+mn-ea"/>
                <a:cs typeface="+mn-cs"/>
              </a:rPr>
              <a:t>access to library resources helps a lot.</a:t>
            </a:r>
            <a:r>
              <a:rPr lang="en-US" dirty="0" smtClean="0"/>
              <a:t> </a:t>
            </a:r>
            <a:r>
              <a:rPr lang="en-US" sz="1200" b="0" i="0" u="none" strike="noStrike" kern="1200" dirty="0" smtClean="0">
                <a:solidFill>
                  <a:schemeClr val="tx1"/>
                </a:solidFill>
                <a:effectLst/>
                <a:latin typeface="+mn-lt"/>
                <a:ea typeface="+mn-ea"/>
                <a:cs typeface="+mn-cs"/>
              </a:rPr>
              <a:t>I need to complete a term </a:t>
            </a:r>
            <a:r>
              <a:rPr lang="en-US" sz="1200" b="0" i="0" u="none" strike="noStrike" kern="1200" dirty="0" smtClean="0">
                <a:solidFill>
                  <a:schemeClr val="tx1"/>
                </a:solidFill>
                <a:effectLst/>
                <a:latin typeface="+mn-lt"/>
                <a:ea typeface="+mn-ea"/>
                <a:cs typeface="+mn-cs"/>
              </a:rPr>
              <a:t>paper”</a:t>
            </a:r>
            <a:r>
              <a:rPr lang="en-US" dirty="0" smtClean="0"/>
              <a:t>  and</a:t>
            </a:r>
            <a:r>
              <a:rPr lang="en-US" baseline="0" dirty="0" smtClean="0"/>
              <a:t> “they </a:t>
            </a:r>
            <a:r>
              <a:rPr lang="en-US" baseline="0" dirty="0" smtClean="0"/>
              <a:t>have been critical in the construction of my graduate thesis. When access to certain documents is denied it has a material impact on the quality of the writing and causes significant </a:t>
            </a:r>
            <a:r>
              <a:rPr lang="en-US" baseline="0" dirty="0" smtClean="0"/>
              <a:t>frustration” </a:t>
            </a:r>
            <a:r>
              <a:rPr lang="en-US" baseline="0" dirty="0" smtClean="0"/>
              <a:t>clearly show that users see value in the resources. </a:t>
            </a:r>
          </a:p>
          <a:p>
            <a:endParaRPr lang="en-US" baseline="0" dirty="0" smtClean="0"/>
          </a:p>
          <a:p>
            <a:r>
              <a:rPr lang="en-US" baseline="0" dirty="0" smtClean="0"/>
              <a:t>This </a:t>
            </a:r>
            <a:r>
              <a:rPr lang="en-US" baseline="0" dirty="0" smtClean="0"/>
              <a:t>is pretty </a:t>
            </a:r>
            <a:r>
              <a:rPr lang="en-US" baseline="0" dirty="0" smtClean="0"/>
              <a:t>fantastic, right? We’re </a:t>
            </a:r>
            <a:r>
              <a:rPr lang="en-US" baseline="0" dirty="0" smtClean="0"/>
              <a:t>able to </a:t>
            </a:r>
            <a:r>
              <a:rPr lang="en-US" baseline="0" dirty="0" smtClean="0"/>
              <a:t>get </a:t>
            </a:r>
            <a:r>
              <a:rPr lang="en-US" baseline="0" dirty="0" smtClean="0"/>
              <a:t>real-time sentiment at the article level </a:t>
            </a:r>
            <a:r>
              <a:rPr lang="en-US" baseline="0" dirty="0" smtClean="0"/>
              <a:t>about its importance. Unfortunately </a:t>
            </a:r>
            <a:r>
              <a:rPr lang="en-US" baseline="0" dirty="0" smtClean="0"/>
              <a:t>there was just one hitch with this round—because we had it on at all times, </a:t>
            </a:r>
            <a:r>
              <a:rPr lang="en-US" baseline="0" dirty="0" smtClean="0"/>
              <a:t>as you </a:t>
            </a:r>
            <a:r>
              <a:rPr lang="en-US" baseline="0" dirty="0" smtClean="0"/>
              <a:t>might have </a:t>
            </a:r>
            <a:r>
              <a:rPr lang="en-US" baseline="0" dirty="0" smtClean="0"/>
              <a:t>guessed, some </a:t>
            </a:r>
            <a:r>
              <a:rPr lang="en-US" baseline="0" dirty="0" smtClean="0"/>
              <a:t>respondents encountered the survey several times…and we all know this is definitely not ideal. This led to a little frustration and several duplicates. </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871197B-17D5-4D1C-8E2E-00045A39BAE4}" type="slidenum">
              <a:rPr lang="en-US" smtClean="0"/>
              <a:t>10</a:t>
            </a:fld>
            <a:endParaRPr lang="en-US"/>
          </a:p>
        </p:txBody>
      </p:sp>
    </p:spTree>
    <p:extLst>
      <p:ext uri="{BB962C8B-B14F-4D97-AF65-F5344CB8AC3E}">
        <p14:creationId xmlns:p14="http://schemas.microsoft.com/office/powerpoint/2010/main" val="168137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round 2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this round we focused our efforts on reducing duplication.</a:t>
            </a:r>
            <a:r>
              <a:rPr lang="en-US" baseline="0" dirty="0" smtClean="0"/>
              <a:t> This was handled through a combination of survey design changes and </a:t>
            </a:r>
            <a:r>
              <a:rPr lang="en-US" baseline="0" dirty="0" smtClean="0"/>
              <a:t>if-then </a:t>
            </a:r>
            <a:r>
              <a:rPr lang="en-US" baseline="0" dirty="0" smtClean="0"/>
              <a:t>statements that Terry added to the code about which IP addresses would see the survey and when. </a:t>
            </a:r>
            <a:r>
              <a:rPr lang="en-US" baseline="0" dirty="0" smtClean="0"/>
              <a:t>Instead </a:t>
            </a:r>
            <a:r>
              <a:rPr lang="en-US" baseline="0" dirty="0" smtClean="0"/>
              <a:t>of being displayed at every journal selection; in the info commons </a:t>
            </a:r>
            <a:r>
              <a:rPr lang="en-US" baseline="0" dirty="0" smtClean="0"/>
              <a:t>it </a:t>
            </a:r>
            <a:r>
              <a:rPr lang="en-US" baseline="0" dirty="0" smtClean="0"/>
              <a:t>was displayed once every 60 minutes and for other IP addresses once every 24 hours.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stuck with the 1 month duration and several of the same questions. </a:t>
            </a:r>
            <a:r>
              <a:rPr lang="en-US" baseline="0" dirty="0" smtClean="0"/>
              <a:t> We </a:t>
            </a:r>
            <a:r>
              <a:rPr lang="en-US" baseline="0" dirty="0" smtClean="0"/>
              <a:t>c</a:t>
            </a:r>
            <a:r>
              <a:rPr lang="en-US" dirty="0" smtClean="0"/>
              <a:t>hanged</a:t>
            </a:r>
            <a:r>
              <a:rPr lang="en-US" baseline="0" dirty="0" smtClean="0"/>
              <a:t> journals which I’ll go into in a </a:t>
            </a:r>
            <a:r>
              <a:rPr lang="en-US" baseline="0" dirty="0" smtClean="0"/>
              <a:t>moment.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11</a:t>
            </a:fld>
            <a:endParaRPr lang="en-US"/>
          </a:p>
        </p:txBody>
      </p:sp>
    </p:spTree>
    <p:extLst>
      <p:ext uri="{BB962C8B-B14F-4D97-AF65-F5344CB8AC3E}">
        <p14:creationId xmlns:p14="http://schemas.microsoft.com/office/powerpoint/2010/main" val="374540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One of the questions we changed was </a:t>
            </a:r>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you had to pay for this article out of your own funds, how much would you be willing to pay for immediate access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t>
            </a:r>
            <a:r>
              <a:rPr lang="en-US" dirty="0" smtClean="0"/>
              <a:t>the first round </a:t>
            </a:r>
            <a:r>
              <a:rPr lang="en-US" dirty="0" smtClean="0"/>
              <a:t>we </a:t>
            </a:r>
            <a:r>
              <a:rPr lang="en-US" baseline="0" dirty="0" smtClean="0"/>
              <a:t>tried using </a:t>
            </a:r>
            <a:r>
              <a:rPr lang="en-US" baseline="0" dirty="0" smtClean="0"/>
              <a:t>a scale where the respondent could move it to make their selection. </a:t>
            </a:r>
            <a:r>
              <a:rPr lang="en-US" baseline="0" dirty="0" smtClean="0"/>
              <a:t>However, the </a:t>
            </a:r>
            <a:r>
              <a:rPr lang="en-US" baseline="0" dirty="0" smtClean="0"/>
              <a:t>vast majority left it at </a:t>
            </a:r>
            <a:r>
              <a:rPr lang="en-US" baseline="0" dirty="0" smtClean="0"/>
              <a:t>$0, the default, </a:t>
            </a:r>
            <a:r>
              <a:rPr lang="en-US" baseline="0" dirty="0" smtClean="0"/>
              <a:t>so most didn’t actively respond to the question or maybe they did and they wouldn’t pay for </a:t>
            </a:r>
            <a:r>
              <a:rPr lang="en-US" baseline="0" dirty="0" smtClean="0"/>
              <a:t>it. The </a:t>
            </a:r>
            <a:r>
              <a:rPr lang="en-US" baseline="0" dirty="0" smtClean="0"/>
              <a:t>next highest dollar amount was $5. Of course we think that’s interesting because we know how much those Elsevier journals cost.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Wide</a:t>
            </a:r>
            <a:r>
              <a:rPr lang="en-US" baseline="0" dirty="0" smtClean="0"/>
              <a:t> </a:t>
            </a:r>
            <a:r>
              <a:rPr lang="en-US" baseline="0" dirty="0" smtClean="0"/>
              <a:t>ranging </a:t>
            </a:r>
            <a:r>
              <a:rPr lang="en-US" baseline="0" dirty="0" smtClean="0"/>
              <a:t>responses with most </a:t>
            </a:r>
            <a:r>
              <a:rPr lang="en-US" baseline="0" dirty="0" smtClean="0"/>
              <a:t>at $0 the default; then $5 (19); $1 (10); $15 (7) and $70 (4)</a:t>
            </a:r>
          </a:p>
          <a:p>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12</a:t>
            </a:fld>
            <a:endParaRPr lang="en-US"/>
          </a:p>
        </p:txBody>
      </p:sp>
    </p:spTree>
    <p:extLst>
      <p:ext uri="{BB962C8B-B14F-4D97-AF65-F5344CB8AC3E}">
        <p14:creationId xmlns:p14="http://schemas.microsoft.com/office/powerpoint/2010/main" val="213053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For round 2 we focused on </a:t>
            </a:r>
            <a:r>
              <a:rPr lang="en-US" sz="1200" kern="1200" dirty="0" smtClean="0">
                <a:solidFill>
                  <a:schemeClr val="tx1"/>
                </a:solidFill>
                <a:effectLst/>
                <a:latin typeface="+mn-lt"/>
                <a:ea typeface="+mn-ea"/>
                <a:cs typeface="+mn-cs"/>
              </a:rPr>
              <a:t>JSTOR articles </a:t>
            </a:r>
            <a:r>
              <a:rPr lang="en-US" sz="1200" kern="1200" dirty="0" smtClean="0">
                <a:solidFill>
                  <a:schemeClr val="tx1"/>
                </a:solidFill>
                <a:effectLst/>
                <a:latin typeface="+mn-lt"/>
                <a:ea typeface="+mn-ea"/>
                <a:cs typeface="+mn-cs"/>
              </a:rPr>
              <a:t>and as a point of </a:t>
            </a:r>
            <a:r>
              <a:rPr lang="en-US" sz="1200" kern="1200" dirty="0" smtClean="0">
                <a:solidFill>
                  <a:schemeClr val="tx1"/>
                </a:solidFill>
                <a:effectLst/>
                <a:latin typeface="+mn-lt"/>
                <a:ea typeface="+mn-ea"/>
                <a:cs typeface="+mn-cs"/>
              </a:rPr>
              <a:t>comparison.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71197B-17D5-4D1C-8E2E-00045A39BAE4}" type="slidenum">
              <a:rPr lang="en-US" smtClean="0"/>
              <a:t>13</a:t>
            </a:fld>
            <a:endParaRPr lang="en-US"/>
          </a:p>
        </p:txBody>
      </p:sp>
    </p:spTree>
    <p:extLst>
      <p:ext uri="{BB962C8B-B14F-4D97-AF65-F5344CB8AC3E}">
        <p14:creationId xmlns:p14="http://schemas.microsoft.com/office/powerpoint/2010/main" val="213053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83</a:t>
            </a:r>
            <a:r>
              <a:rPr lang="en-US" baseline="0" dirty="0" smtClean="0"/>
              <a:t>% of all of our respondents regardless of which campus the person identifies </a:t>
            </a:r>
            <a:r>
              <a:rPr lang="en-US" baseline="0" dirty="0" smtClean="0"/>
              <a:t>with </a:t>
            </a:r>
            <a:r>
              <a:rPr lang="en-US" baseline="0" dirty="0" smtClean="0"/>
              <a:t>indicated they </a:t>
            </a:r>
            <a:r>
              <a:rPr lang="en-US" dirty="0" smtClean="0"/>
              <a:t>valued</a:t>
            </a:r>
            <a:r>
              <a:rPr lang="en-US" baseline="0" dirty="0" smtClean="0"/>
              <a:t> the journal article at just $</a:t>
            </a:r>
            <a:r>
              <a:rPr lang="en-US" baseline="0" dirty="0" smtClean="0"/>
              <a:t>1 despite the response choices </a:t>
            </a:r>
            <a:r>
              <a:rPr lang="en-US" i="0" baseline="0" dirty="0" smtClean="0"/>
              <a:t>being lower than in the previous round. It </a:t>
            </a:r>
            <a:r>
              <a:rPr lang="en-US" i="0" baseline="0" dirty="0" smtClean="0"/>
              <a:t>could be that the majority </a:t>
            </a:r>
            <a:r>
              <a:rPr lang="en-US" i="0" baseline="0" dirty="0" smtClean="0"/>
              <a:t>in this round also left </a:t>
            </a:r>
            <a:r>
              <a:rPr lang="en-US" i="0" baseline="0" dirty="0" smtClean="0"/>
              <a:t>the response at the </a:t>
            </a:r>
            <a:r>
              <a:rPr lang="en-US" i="0" baseline="0" dirty="0" smtClean="0"/>
              <a:t>default</a:t>
            </a:r>
            <a:r>
              <a:rPr lang="en-US" i="0" baseline="0" dirty="0" smtClean="0"/>
              <a:t>. </a:t>
            </a:r>
            <a:r>
              <a:rPr lang="en-US" i="0" baseline="0" dirty="0" smtClean="0"/>
              <a:t>Obviously, this </a:t>
            </a:r>
            <a:r>
              <a:rPr lang="en-US" i="0" baseline="0" dirty="0" smtClean="0"/>
              <a:t>is a question we’ll have to continue to play with…I think there are too many other factors at play to </a:t>
            </a:r>
            <a:r>
              <a:rPr lang="en-US" i="0" baseline="0" dirty="0" smtClean="0"/>
              <a:t>feel </a:t>
            </a:r>
            <a:r>
              <a:rPr lang="en-US" i="0" baseline="0" dirty="0" smtClean="0"/>
              <a:t>comfortable with how to interpret the responses. </a:t>
            </a:r>
          </a:p>
        </p:txBody>
      </p:sp>
      <p:sp>
        <p:nvSpPr>
          <p:cNvPr id="4" name="Slide Number Placeholder 3"/>
          <p:cNvSpPr>
            <a:spLocks noGrp="1"/>
          </p:cNvSpPr>
          <p:nvPr>
            <p:ph type="sldNum" sz="quarter" idx="10"/>
          </p:nvPr>
        </p:nvSpPr>
        <p:spPr/>
        <p:txBody>
          <a:bodyPr/>
          <a:lstStyle/>
          <a:p>
            <a:fld id="{A871197B-17D5-4D1C-8E2E-00045A39BAE4}" type="slidenum">
              <a:rPr lang="en-US" smtClean="0"/>
              <a:t>14</a:t>
            </a:fld>
            <a:endParaRPr lang="en-US"/>
          </a:p>
        </p:txBody>
      </p:sp>
    </p:spTree>
    <p:extLst>
      <p:ext uri="{BB962C8B-B14F-4D97-AF65-F5344CB8AC3E}">
        <p14:creationId xmlns:p14="http://schemas.microsoft.com/office/powerpoint/2010/main" val="220808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second round the library focused on JSTOR journals because we were able to acquire 3 collections due to a generous gift from OSU’s </a:t>
            </a:r>
            <a:r>
              <a:rPr lang="en-US" dirty="0" err="1" smtClean="0"/>
              <a:t>Ecampus</a:t>
            </a:r>
            <a:r>
              <a:rPr lang="en-US" dirty="0" smtClean="0"/>
              <a:t> department. Like other institutions, </a:t>
            </a:r>
            <a:r>
              <a:rPr lang="en-US" dirty="0" err="1" smtClean="0"/>
              <a:t>Ecampus</a:t>
            </a:r>
            <a:r>
              <a:rPr lang="en-US" dirty="0" smtClean="0"/>
              <a:t> has seen significant growth, they now offer over</a:t>
            </a:r>
            <a:r>
              <a:rPr lang="en-US" baseline="0" dirty="0" smtClean="0"/>
              <a:t> 30 degrees and students receive </a:t>
            </a:r>
            <a:r>
              <a:rPr lang="en-US" dirty="0" smtClean="0"/>
              <a:t>the same diploma as on-campus students. Also on-campus students can take </a:t>
            </a:r>
            <a:r>
              <a:rPr lang="en-US" dirty="0" err="1" smtClean="0"/>
              <a:t>Ecampus</a:t>
            </a:r>
            <a:r>
              <a:rPr lang="en-US" dirty="0" smtClean="0"/>
              <a:t> </a:t>
            </a:r>
            <a:r>
              <a:rPr lang="en-US" dirty="0" smtClean="0"/>
              <a:t>courses alongside their in-person</a:t>
            </a:r>
            <a:r>
              <a:rPr lang="en-US" baseline="0" dirty="0" smtClean="0"/>
              <a:t> courses. So…</a:t>
            </a:r>
            <a:r>
              <a:rPr lang="en-US" baseline="0" dirty="0" err="1" smtClean="0"/>
              <a:t>e-resources</a:t>
            </a:r>
            <a:r>
              <a:rPr lang="en-US" baseline="0" dirty="0" smtClean="0"/>
              <a:t> are obviously very beneficial to students. When </a:t>
            </a:r>
            <a:r>
              <a:rPr lang="en-US" baseline="0" dirty="0" err="1" smtClean="0"/>
              <a:t>Ecampus</a:t>
            </a:r>
            <a:r>
              <a:rPr lang="en-US" baseline="0" dirty="0" smtClean="0"/>
              <a:t> </a:t>
            </a:r>
            <a:r>
              <a:rPr lang="en-US" baseline="0" dirty="0" smtClean="0"/>
              <a:t>gifted the library they asked us to share information about the impact of their gift.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15</a:t>
            </a:fld>
            <a:endParaRPr lang="en-US"/>
          </a:p>
        </p:txBody>
      </p:sp>
    </p:spTree>
    <p:extLst>
      <p:ext uri="{BB962C8B-B14F-4D97-AF65-F5344CB8AC3E}">
        <p14:creationId xmlns:p14="http://schemas.microsoft.com/office/powerpoint/2010/main" val="215859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t>
            </a:r>
            <a:r>
              <a:rPr lang="en-US" dirty="0" err="1" smtClean="0"/>
              <a:t>ecampus</a:t>
            </a:r>
            <a:r>
              <a:rPr lang="en-US" dirty="0" smtClean="0"/>
              <a:t> gift we added JSTOR Arts &amp; Sciences III, V &amp; VI this fall. By October we had the survey</a:t>
            </a:r>
            <a:r>
              <a:rPr lang="en-US" baseline="0" dirty="0" smtClean="0"/>
              <a:t> up and running. In response to our 9 questions we got 77 good responses. So let me say something about the response rate. While 77 responses out of the 55,000+ responses is quite paltry and obviously not statistically significant the intent was to first test the software and second to go through intentional survey design iterations…to get closer to linking student success to collection development efforts. In other words we intend to repeat this survey over the course of the next year and beyond. As we run the survey over time responses will be added to this set of 77; and with that accumulation we’ll be able to better see across time what our users say about library </a:t>
            </a:r>
            <a:r>
              <a:rPr lang="en-US" baseline="0" dirty="0" err="1" smtClean="0"/>
              <a:t>e-resources</a:t>
            </a:r>
            <a:r>
              <a:rPr lang="en-US" baseline="0" dirty="0" smtClean="0"/>
              <a:t>. </a:t>
            </a:r>
          </a:p>
          <a:p>
            <a:r>
              <a:rPr lang="en-US" dirty="0" smtClean="0"/>
              <a:t>/ 55,694 transactions</a:t>
            </a:r>
            <a:r>
              <a:rPr lang="en-US" baseline="0" dirty="0" smtClean="0"/>
              <a:t>  </a:t>
            </a:r>
            <a:r>
              <a:rPr lang="en-US" dirty="0" smtClean="0"/>
              <a:t>14,177 unique IPs</a:t>
            </a:r>
          </a:p>
          <a:p>
            <a:endParaRPr lang="en-US" baseline="0" dirty="0" smtClean="0"/>
          </a:p>
          <a:p>
            <a:r>
              <a:rPr lang="en-US" baseline="0" dirty="0" smtClean="0"/>
              <a:t>If you are familiar with JSTOR’s collections—you’ll recognize these as the major areas of content for Arts &amp; Sciences 3,5 and 6. I thought it was interesting that </a:t>
            </a:r>
            <a:r>
              <a:rPr lang="en-US" baseline="0" dirty="0" smtClean="0"/>
              <a:t>other most </a:t>
            </a:r>
            <a:r>
              <a:rPr lang="en-US" baseline="0" dirty="0" smtClean="0"/>
              <a:t>accessed journals were </a:t>
            </a:r>
            <a:r>
              <a:rPr lang="en-US" b="0" dirty="0" smtClean="0">
                <a:hlinkClick r:id="rId3"/>
              </a:rPr>
              <a:t>7=Journal </a:t>
            </a:r>
            <a:r>
              <a:rPr lang="en-US" b="0" dirty="0" smtClean="0">
                <a:hlinkClick r:id="rId3"/>
              </a:rPr>
              <a:t>of Anthropological </a:t>
            </a:r>
            <a:r>
              <a:rPr lang="en-US" b="0" dirty="0" smtClean="0">
                <a:hlinkClick r:id="rId3"/>
              </a:rPr>
              <a:t>Research</a:t>
            </a:r>
            <a:r>
              <a:rPr lang="en-US" b="0" dirty="0" smtClean="0"/>
              <a:t> and 5</a:t>
            </a:r>
            <a:r>
              <a:rPr lang="en-US" b="0" dirty="0" smtClean="0"/>
              <a:t>= Journal</a:t>
            </a:r>
            <a:r>
              <a:rPr lang="en-US" b="0" baseline="0" dirty="0" smtClean="0"/>
              <a:t> of Applied </a:t>
            </a:r>
            <a:r>
              <a:rPr lang="en-US" b="0" baseline="0" dirty="0" smtClean="0"/>
              <a:t>Ecology.</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871197B-17D5-4D1C-8E2E-00045A39BAE4}" type="slidenum">
              <a:rPr lang="en-US" smtClean="0"/>
              <a:t>16</a:t>
            </a:fld>
            <a:endParaRPr lang="en-US"/>
          </a:p>
        </p:txBody>
      </p:sp>
    </p:spTree>
    <p:extLst>
      <p:ext uri="{BB962C8B-B14F-4D97-AF65-F5344CB8AC3E}">
        <p14:creationId xmlns:p14="http://schemas.microsoft.com/office/powerpoint/2010/main" val="325527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 discrete </a:t>
            </a:r>
            <a:r>
              <a:rPr lang="en-US" dirty="0" smtClean="0"/>
              <a:t>goal of</a:t>
            </a:r>
            <a:r>
              <a:rPr lang="en-US" baseline="0" dirty="0" smtClean="0"/>
              <a:t> demonstrating to </a:t>
            </a:r>
            <a:r>
              <a:rPr lang="en-US" baseline="0" dirty="0" err="1" smtClean="0"/>
              <a:t>Ecampus</a:t>
            </a:r>
            <a:r>
              <a:rPr lang="en-US" baseline="0" dirty="0" smtClean="0"/>
              <a:t> </a:t>
            </a:r>
            <a:r>
              <a:rPr lang="en-US" baseline="0" dirty="0" smtClean="0"/>
              <a:t>the value of their investment; in 1 month their investment, which was substantial, </a:t>
            </a:r>
            <a:r>
              <a:rPr lang="en-US" baseline="0" dirty="0" smtClean="0"/>
              <a:t>is already </a:t>
            </a:r>
            <a:r>
              <a:rPr lang="en-US" baseline="0" dirty="0" smtClean="0"/>
              <a:t>seeing </a:t>
            </a:r>
            <a:r>
              <a:rPr lang="en-US" baseline="0" dirty="0" smtClean="0"/>
              <a:t>returns.</a:t>
            </a:r>
            <a:endParaRPr lang="en-US" dirty="0" smtClean="0"/>
          </a:p>
          <a:p>
            <a:endParaRPr lang="en-US" dirty="0" smtClean="0"/>
          </a:p>
          <a:p>
            <a:r>
              <a:rPr lang="en-US" dirty="0" smtClean="0"/>
              <a:t>17 of the respondents were using the resource for an </a:t>
            </a:r>
            <a:r>
              <a:rPr lang="en-US" dirty="0" err="1" smtClean="0"/>
              <a:t>Ecampus</a:t>
            </a:r>
            <a:r>
              <a:rPr lang="en-US" dirty="0" smtClean="0"/>
              <a:t> </a:t>
            </a:r>
            <a:r>
              <a:rPr lang="en-US" dirty="0" smtClean="0"/>
              <a:t>course; so </a:t>
            </a:r>
            <a:r>
              <a:rPr lang="en-US" dirty="0" smtClean="0"/>
              <a:t>that’s</a:t>
            </a:r>
            <a:r>
              <a:rPr lang="en-US" baseline="0" dirty="0" smtClean="0"/>
              <a:t> </a:t>
            </a:r>
            <a:r>
              <a:rPr lang="en-US" baseline="0" dirty="0" smtClean="0"/>
              <a:t>just 22%. </a:t>
            </a:r>
            <a:endParaRPr lang="en-US" dirty="0" smtClean="0"/>
          </a:p>
          <a:p>
            <a:r>
              <a:rPr lang="en-US" dirty="0" smtClean="0"/>
              <a:t>2 were unsure and 3 left</a:t>
            </a:r>
            <a:r>
              <a:rPr lang="en-US" baseline="0" dirty="0" smtClean="0"/>
              <a:t> this field blank</a:t>
            </a:r>
          </a:p>
          <a:p>
            <a:r>
              <a:rPr lang="en-US" baseline="0" dirty="0" smtClean="0"/>
              <a:t>What else did we learn?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71197B-17D5-4D1C-8E2E-00045A39BAE4}" type="slidenum">
              <a:rPr lang="en-US" smtClean="0"/>
              <a:t>17</a:t>
            </a:fld>
            <a:endParaRPr lang="en-US"/>
          </a:p>
        </p:txBody>
      </p:sp>
    </p:spTree>
    <p:extLst>
      <p:ext uri="{BB962C8B-B14F-4D97-AF65-F5344CB8AC3E}">
        <p14:creationId xmlns:p14="http://schemas.microsoft.com/office/powerpoint/2010/main" val="2976702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learned that of the </a:t>
            </a:r>
            <a:r>
              <a:rPr lang="en-US" dirty="0" err="1" smtClean="0"/>
              <a:t>Ecampus</a:t>
            </a:r>
            <a:r>
              <a:rPr lang="en-US" dirty="0" smtClean="0"/>
              <a:t> </a:t>
            </a:r>
            <a:r>
              <a:rPr lang="en-US" dirty="0" smtClean="0"/>
              <a:t>usage…the majority</a:t>
            </a:r>
            <a:r>
              <a:rPr lang="en-US" baseline="0" dirty="0" smtClean="0"/>
              <a:t> of respondents students and the majority is for their assignment/homework.  I think this gets us towards the impact that </a:t>
            </a:r>
            <a:r>
              <a:rPr lang="en-US" baseline="0" dirty="0" err="1" smtClean="0"/>
              <a:t>Ecampus</a:t>
            </a:r>
            <a:r>
              <a:rPr lang="en-US" baseline="0" dirty="0" smtClean="0"/>
              <a:t> would want to see—they invested in library resources and students used them for their assignment. </a:t>
            </a:r>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18</a:t>
            </a:fld>
            <a:endParaRPr lang="en-US"/>
          </a:p>
        </p:txBody>
      </p:sp>
    </p:spTree>
    <p:extLst>
      <p:ext uri="{BB962C8B-B14F-4D97-AF65-F5344CB8AC3E}">
        <p14:creationId xmlns:p14="http://schemas.microsoft.com/office/powerpoint/2010/main" val="3105834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a:t>
            </a:r>
            <a:r>
              <a:rPr lang="en-US" dirty="0" err="1" smtClean="0"/>
              <a:t>Ecampus</a:t>
            </a:r>
            <a:r>
              <a:rPr lang="en-US" dirty="0" smtClean="0"/>
              <a:t> </a:t>
            </a:r>
            <a:r>
              <a:rPr lang="en-US" dirty="0" smtClean="0"/>
              <a:t>respondents said that the article</a:t>
            </a:r>
            <a:r>
              <a:rPr lang="en-US" baseline="0" dirty="0" smtClean="0"/>
              <a:t> at hand was core to their purpose, be it their assignment or homework, their research or teaching. So this gives one lens to see how our users value our collections. And while numbers are great to see; most </a:t>
            </a:r>
            <a:r>
              <a:rPr lang="en-US" baseline="0" dirty="0" smtClean="0"/>
              <a:t>of us also really </a:t>
            </a:r>
            <a:r>
              <a:rPr lang="en-US" baseline="0" dirty="0" smtClean="0"/>
              <a:t>love to see comments like </a:t>
            </a:r>
            <a:r>
              <a:rPr lang="en-US" baseline="0" dirty="0" smtClean="0"/>
              <a:t>these:</a:t>
            </a:r>
            <a:endParaRPr lang="en-US" dirty="0" smtClean="0"/>
          </a:p>
          <a:p>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19</a:t>
            </a:fld>
            <a:endParaRPr lang="en-US"/>
          </a:p>
        </p:txBody>
      </p:sp>
    </p:spTree>
    <p:extLst>
      <p:ext uri="{BB962C8B-B14F-4D97-AF65-F5344CB8AC3E}">
        <p14:creationId xmlns:p14="http://schemas.microsoft.com/office/powerpoint/2010/main" val="212243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Hello, my name is Rick Stoddart and I am the assessment librarian at Oregon State University Libraries &amp; Press. My apologies for not being there in person but I wanted to be able to share with you my role in this project with Jane and Terry. It is great to collaborate on this project as we all have different interests from creating technology to deploy the survey, uncovering patron feedback that can inform collection development and management, and to my interest as an assessment library  to articulating library and collection value to our stakeholders in areas such as student learning &amp; success and faculty productivity. Of course we all have the ultimate goal in this project to make a more effective and better library.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a:t>
            </a:r>
            <a:r>
              <a:rPr lang="en-US" baseline="0" dirty="0" smtClean="0"/>
              <a:t> like this round out the numbers and add a human element that we can easily relate to and understand. We can visualize faculty and students at work and maybe it’s this image that helps administrator’s understand the impact/ the value that library collections bring to our institutions.</a:t>
            </a:r>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20</a:t>
            </a:fld>
            <a:endParaRPr lang="en-US"/>
          </a:p>
        </p:txBody>
      </p:sp>
    </p:spTree>
    <p:extLst>
      <p:ext uri="{BB962C8B-B14F-4D97-AF65-F5344CB8AC3E}">
        <p14:creationId xmlns:p14="http://schemas.microsoft.com/office/powerpoint/2010/main" val="2900860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forward</a:t>
            </a:r>
            <a:r>
              <a:rPr lang="en-US" baseline="0" dirty="0" smtClean="0"/>
              <a:t> we have a few changes we’d like to make to the survey….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871197B-17D5-4D1C-8E2E-00045A39BAE4}" type="slidenum">
              <a:rPr lang="en-US" smtClean="0"/>
              <a:t>21</a:t>
            </a:fld>
            <a:endParaRPr lang="en-US"/>
          </a:p>
        </p:txBody>
      </p:sp>
    </p:spTree>
    <p:extLst>
      <p:ext uri="{BB962C8B-B14F-4D97-AF65-F5344CB8AC3E}">
        <p14:creationId xmlns:p14="http://schemas.microsoft.com/office/powerpoint/2010/main" val="297670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smtClean="0"/>
              <a:t>institutions that have </a:t>
            </a:r>
            <a:r>
              <a:rPr lang="en-US" dirty="0" err="1" smtClean="0"/>
              <a:t>Qualtrics</a:t>
            </a:r>
            <a:r>
              <a:rPr lang="en-US" dirty="0" smtClean="0"/>
              <a:t>,</a:t>
            </a:r>
            <a:r>
              <a:rPr lang="en-US" baseline="0" dirty="0" smtClean="0"/>
              <a:t> you may already know that it includes a pop-up distribution option that looks very nice. Can paste code into your web site; Includes animation and of course the full backend of </a:t>
            </a:r>
            <a:r>
              <a:rPr lang="en-US" baseline="0" dirty="0" err="1" smtClean="0"/>
              <a:t>Qualtrics</a:t>
            </a:r>
            <a:r>
              <a:rPr lang="en-US" baseline="0" dirty="0" smtClean="0"/>
              <a:t>. However </a:t>
            </a:r>
            <a:r>
              <a:rPr lang="en-US" baseline="0" dirty="0" smtClean="0"/>
              <a:t>where this differs is what causes the survey to pop-up; with </a:t>
            </a:r>
            <a:r>
              <a:rPr lang="en-US" baseline="0" dirty="0" err="1" smtClean="0"/>
              <a:t>Qualtrics</a:t>
            </a:r>
            <a:r>
              <a:rPr lang="en-US" baseline="0" dirty="0" smtClean="0"/>
              <a:t> you would have to figure out how to launch the survey at the journal level. </a:t>
            </a:r>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22</a:t>
            </a:fld>
            <a:endParaRPr lang="en-US"/>
          </a:p>
        </p:txBody>
      </p:sp>
    </p:spTree>
    <p:extLst>
      <p:ext uri="{BB962C8B-B14F-4D97-AF65-F5344CB8AC3E}">
        <p14:creationId xmlns:p14="http://schemas.microsoft.com/office/powerpoint/2010/main" val="243386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Here’s where the initial code release is stored: </a:t>
            </a:r>
            <a:r>
              <a:rPr lang="en-US" sz="1200" u="sng" kern="1200" dirty="0" smtClean="0">
                <a:solidFill>
                  <a:schemeClr val="tx1"/>
                </a:solidFill>
                <a:latin typeface="+mn-lt"/>
                <a:ea typeface="+mn-ea"/>
                <a:cs typeface="+mn-cs"/>
                <a:hlinkClick r:id="rId3"/>
              </a:rPr>
              <a:t>https://github.com/reeset/ics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871197B-17D5-4D1C-8E2E-00045A39BAE4}" type="slidenum">
              <a:rPr lang="en-US" smtClean="0"/>
              <a:t>23</a:t>
            </a:fld>
            <a:endParaRPr lang="en-US"/>
          </a:p>
        </p:txBody>
      </p:sp>
    </p:spTree>
    <p:extLst>
      <p:ext uri="{BB962C8B-B14F-4D97-AF65-F5344CB8AC3E}">
        <p14:creationId xmlns:p14="http://schemas.microsoft.com/office/powerpoint/2010/main" val="2092121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 survey at your institution? Interested in data aggregation.</a:t>
            </a:r>
          </a:p>
        </p:txBody>
      </p:sp>
      <p:sp>
        <p:nvSpPr>
          <p:cNvPr id="4" name="Slide Number Placeholder 3"/>
          <p:cNvSpPr>
            <a:spLocks noGrp="1"/>
          </p:cNvSpPr>
          <p:nvPr>
            <p:ph type="sldNum" sz="quarter" idx="10"/>
          </p:nvPr>
        </p:nvSpPr>
        <p:spPr/>
        <p:txBody>
          <a:bodyPr/>
          <a:lstStyle/>
          <a:p>
            <a:fld id="{A871197B-17D5-4D1C-8E2E-00045A39BAE4}" type="slidenum">
              <a:rPr lang="en-US" smtClean="0"/>
              <a:t>24</a:t>
            </a:fld>
            <a:endParaRPr lang="en-US"/>
          </a:p>
        </p:txBody>
      </p:sp>
    </p:spTree>
    <p:extLst>
      <p:ext uri="{BB962C8B-B14F-4D97-AF65-F5344CB8AC3E}">
        <p14:creationId xmlns:p14="http://schemas.microsoft.com/office/powerpoint/2010/main" val="3860623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25</a:t>
            </a:fld>
            <a:endParaRPr lang="en-US"/>
          </a:p>
        </p:txBody>
      </p:sp>
    </p:spTree>
    <p:extLst>
      <p:ext uri="{BB962C8B-B14F-4D97-AF65-F5344CB8AC3E}">
        <p14:creationId xmlns:p14="http://schemas.microsoft.com/office/powerpoint/2010/main" val="2173566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26</a:t>
            </a:fld>
            <a:endParaRPr lang="en-US"/>
          </a:p>
        </p:txBody>
      </p:sp>
    </p:spTree>
    <p:extLst>
      <p:ext uri="{BB962C8B-B14F-4D97-AF65-F5344CB8AC3E}">
        <p14:creationId xmlns:p14="http://schemas.microsoft.com/office/powerpoint/2010/main" val="325294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 </a:t>
            </a:r>
            <a:r>
              <a:rPr lang="en-US" baseline="0" dirty="0" smtClean="0"/>
              <a:t> </a:t>
            </a:r>
            <a:r>
              <a:rPr lang="en-US" dirty="0" smtClean="0"/>
              <a:t>annually reviews serials and databases </a:t>
            </a:r>
            <a:r>
              <a:rPr lang="en-US" baseline="0" dirty="0" smtClean="0"/>
              <a:t>to make obvious cuts primarily based on cost per use…in the past few years this data has been rounded out by metrics suggested by Wilson and Li at California Digital Library. We took up their concepts of Utility which includes </a:t>
            </a:r>
            <a:r>
              <a:rPr lang="en-US" dirty="0" smtClean="0"/>
              <a:t>(usage and citations), </a:t>
            </a:r>
            <a:r>
              <a:rPr lang="en-US" i="1" dirty="0" smtClean="0"/>
              <a:t>Quality</a:t>
            </a:r>
            <a:r>
              <a:rPr lang="en-US" dirty="0" smtClean="0"/>
              <a:t> (Impact Factor;1 SNIP 2) and </a:t>
            </a:r>
            <a:r>
              <a:rPr lang="en-US" i="1" dirty="0" smtClean="0"/>
              <a:t>Cost Effectiveness</a:t>
            </a:r>
            <a:r>
              <a:rPr lang="en-US" dirty="0" smtClean="0"/>
              <a:t> (cost per use; cost per SNIP). In addition</a:t>
            </a:r>
            <a:r>
              <a:rPr lang="en-US" baseline="0" dirty="0" smtClean="0"/>
              <a:t> to the </a:t>
            </a:r>
            <a:r>
              <a:rPr lang="en-US" dirty="0" smtClean="0"/>
              <a:t>annual serial and database</a:t>
            </a:r>
            <a:r>
              <a:rPr lang="en-US" baseline="0" dirty="0" smtClean="0"/>
              <a:t> </a:t>
            </a:r>
            <a:r>
              <a:rPr lang="en-US" dirty="0" smtClean="0"/>
              <a:t>review</a:t>
            </a:r>
            <a:r>
              <a:rPr lang="en-US" baseline="0" dirty="0" smtClean="0"/>
              <a:t> we our collections are assess when program and degree reviews come up.</a:t>
            </a:r>
            <a:endParaRPr lang="en-US" dirty="0" smtClean="0"/>
          </a:p>
          <a:p>
            <a:endParaRPr lang="en-US" dirty="0" smtClean="0"/>
          </a:p>
          <a:p>
            <a:r>
              <a:rPr lang="en-US" dirty="0" smtClean="0"/>
              <a:t>What was missing was qualitative data linking student success to CD efforts. Do our</a:t>
            </a:r>
            <a:r>
              <a:rPr lang="en-US" baseline="0" dirty="0" smtClean="0"/>
              <a:t> collections contribute to their success? How? Could we establish a link between library collections and student success similar to the University of </a:t>
            </a:r>
            <a:r>
              <a:rPr lang="en-US" baseline="0" dirty="0" err="1" smtClean="0"/>
              <a:t>Huddersfield’s</a:t>
            </a:r>
            <a:r>
              <a:rPr lang="en-US" baseline="0" dirty="0" smtClean="0"/>
              <a:t> just released article reporting on their finding of “a</a:t>
            </a:r>
            <a:r>
              <a:rPr lang="en-US" sz="1200" b="0" i="0" u="none" strike="noStrike" kern="1200" baseline="0" dirty="0" smtClean="0">
                <a:solidFill>
                  <a:schemeClr val="tx1"/>
                </a:solidFill>
                <a:latin typeface="+mn-lt"/>
                <a:ea typeface="+mn-ea"/>
                <a:cs typeface="+mn-cs"/>
              </a:rPr>
              <a:t> statistically significant relationship between student attainment and…e-resources use and book borrowing </a:t>
            </a:r>
            <a:r>
              <a:rPr lang="en-US" sz="1200" b="0" i="0" u="none" strike="noStrike" kern="1200" baseline="0" dirty="0" smtClean="0">
                <a:solidFill>
                  <a:schemeClr val="tx1"/>
                </a:solidFill>
                <a:latin typeface="+mn-lt"/>
                <a:ea typeface="+mn-ea"/>
                <a:cs typeface="+mn-cs"/>
              </a:rPr>
              <a:t>statistics” </a:t>
            </a:r>
            <a:r>
              <a:rPr lang="en-US" sz="1200" b="0" i="0" u="sng" strike="noStrike" kern="1200" baseline="0" dirty="0" smtClean="0">
                <a:solidFill>
                  <a:schemeClr val="tx1"/>
                </a:solidFill>
                <a:latin typeface="+mn-lt"/>
                <a:ea typeface="+mn-ea"/>
                <a:cs typeface="+mn-cs"/>
              </a:rPr>
              <a:t>while </a:t>
            </a:r>
            <a:r>
              <a:rPr lang="en-US" sz="1200" b="0" i="0" u="sng" strike="noStrike" kern="1200" baseline="0" dirty="0" err="1" smtClean="0">
                <a:solidFill>
                  <a:schemeClr val="tx1"/>
                </a:solidFill>
                <a:latin typeface="+mn-lt"/>
                <a:ea typeface="+mn-ea"/>
                <a:cs typeface="+mn-cs"/>
              </a:rPr>
              <a:t>Huddersfield</a:t>
            </a:r>
            <a:r>
              <a:rPr lang="en-US" sz="1200" b="0" i="0" u="sng" strike="noStrike" kern="1200" baseline="0" dirty="0" smtClean="0">
                <a:solidFill>
                  <a:schemeClr val="tx1"/>
                </a:solidFill>
                <a:latin typeface="+mn-lt"/>
                <a:ea typeface="+mn-ea"/>
                <a:cs typeface="+mn-cs"/>
              </a:rPr>
              <a:t> </a:t>
            </a:r>
            <a:r>
              <a:rPr lang="en-US" sz="1200" b="0" i="0" u="sng" strike="noStrike" kern="1200" baseline="0" dirty="0" err="1" smtClean="0">
                <a:solidFill>
                  <a:schemeClr val="tx1"/>
                </a:solidFill>
                <a:latin typeface="+mn-lt"/>
                <a:ea typeface="+mn-ea"/>
                <a:cs typeface="+mn-cs"/>
              </a:rPr>
              <a:t>hasen’t</a:t>
            </a:r>
            <a:r>
              <a:rPr lang="en-US" sz="1200" b="0" i="0" u="sng" strike="noStrike" kern="1200" baseline="0" dirty="0" smtClean="0">
                <a:solidFill>
                  <a:schemeClr val="tx1"/>
                </a:solidFill>
                <a:latin typeface="+mn-lt"/>
                <a:ea typeface="+mn-ea"/>
                <a:cs typeface="+mn-cs"/>
              </a:rPr>
              <a:t> yet proven a causal relationship between student success and library use; at OSU libraries we hoped our experiment with a in-house created point of use survey would make an in-road into this area</a:t>
            </a:r>
            <a:r>
              <a:rPr lang="en-US" sz="1200" b="0" i="0" u="sng" strike="noStrike" kern="1200" baseline="0" dirty="0" smtClean="0">
                <a:solidFill>
                  <a:schemeClr val="tx1"/>
                </a:solidFill>
                <a:latin typeface="+mn-lt"/>
                <a:ea typeface="+mn-ea"/>
                <a:cs typeface="+mn-cs"/>
              </a:rPr>
              <a:t>.</a:t>
            </a:r>
            <a:endParaRPr lang="en-US" sz="1200" b="0" i="0" u="sng" strike="noStrike" kern="1200" baseline="0" dirty="0" smtClean="0">
              <a:solidFill>
                <a:schemeClr val="tx1"/>
              </a:solidFill>
              <a:latin typeface="+mn-lt"/>
              <a:ea typeface="+mn-ea"/>
              <a:cs typeface="+mn-cs"/>
            </a:endParaRPr>
          </a:p>
          <a:p>
            <a:endParaRPr lang="en-US" sz="1200" b="0" i="0" u="sng" strike="noStrike" kern="1200" baseline="0" dirty="0" smtClean="0">
              <a:solidFill>
                <a:schemeClr val="tx1"/>
              </a:solidFill>
              <a:latin typeface="+mn-lt"/>
              <a:ea typeface="+mn-ea"/>
              <a:cs typeface="+mn-cs"/>
            </a:endParaRPr>
          </a:p>
          <a:p>
            <a:r>
              <a:rPr lang="en-US" dirty="0" smtClean="0"/>
              <a:t>Stone, Graham and </a:t>
            </a:r>
            <a:r>
              <a:rPr lang="en-US" dirty="0" err="1" smtClean="0"/>
              <a:t>Ramsden</a:t>
            </a:r>
            <a:r>
              <a:rPr lang="en-US" dirty="0" smtClean="0"/>
              <a:t>, Bryony (2013) Library Impact Data Project: looking for the link between library usage and student attainment. </a:t>
            </a:r>
            <a:r>
              <a:rPr lang="en-US" b="0" i="1" dirty="0" smtClean="0"/>
              <a:t>College and Research Libraries</a:t>
            </a:r>
            <a:r>
              <a:rPr lang="en-US" dirty="0" smtClean="0"/>
              <a:t>, 74 (6). pp. 546-559. Web.</a:t>
            </a:r>
            <a:r>
              <a:rPr lang="en-US" baseline="0" dirty="0" smtClean="0"/>
              <a:t> http://crl.acrl.org/content/early/2012/11/08/crl12-406.full.pdf. </a:t>
            </a:r>
          </a:p>
          <a:p>
            <a:endParaRPr lang="en-US" baseline="0" dirty="0" smtClean="0"/>
          </a:p>
          <a:p>
            <a:r>
              <a:rPr lang="en-US" baseline="0" dirty="0" smtClean="0"/>
              <a:t>Wilson, Jacqueline and Li, Chan (2012) Calculating Scholarly Journal Value Through Objective Metrics. </a:t>
            </a:r>
            <a:r>
              <a:rPr lang="en-US" i="1" baseline="0" dirty="0" smtClean="0"/>
              <a:t>CDLINFO News</a:t>
            </a:r>
            <a:r>
              <a:rPr lang="en-US" baseline="0" dirty="0" smtClean="0"/>
              <a:t>, February 13, 2012. Web. http://www.cdlib.org/cdlinfo/2012/02/13/calculating-scholarly-journal-value-through-objective-metrics/.</a:t>
            </a:r>
            <a:endParaRPr lang="en-US" dirty="0" smtClean="0"/>
          </a:p>
          <a:p>
            <a:endParaRPr lang="en-US" dirty="0" smtClean="0"/>
          </a:p>
          <a:p>
            <a:r>
              <a:rPr lang="en-US" dirty="0" smtClean="0"/>
              <a:t>Impact </a:t>
            </a:r>
            <a:r>
              <a:rPr lang="en-US" dirty="0" smtClean="0"/>
              <a:t>Factor is a measure of the frequency with which the “average article” in a journal has been cited in a particular year or period. </a:t>
            </a:r>
            <a:r>
              <a:rPr lang="en-US" dirty="0" smtClean="0"/>
              <a:t/>
            </a:r>
            <a:br>
              <a:rPr lang="en-US" dirty="0" smtClean="0"/>
            </a:br>
            <a:r>
              <a:rPr lang="en-US" dirty="0" smtClean="0"/>
              <a:t>Thomson Reuters (2013) The Thomson</a:t>
            </a:r>
            <a:r>
              <a:rPr lang="en-US" baseline="0" dirty="0" smtClean="0"/>
              <a:t> Reuters Impact Factor. </a:t>
            </a:r>
            <a:r>
              <a:rPr lang="en-US" i="1" baseline="0" dirty="0" smtClean="0"/>
              <a:t>Web of Knowledge. </a:t>
            </a:r>
            <a:r>
              <a:rPr lang="en-US" baseline="0" dirty="0" smtClean="0"/>
              <a:t>Web. </a:t>
            </a:r>
            <a:r>
              <a:rPr lang="en-US" dirty="0" smtClean="0"/>
              <a:t>http://wokinfo.com/essays/impact-factor/. </a:t>
            </a:r>
          </a:p>
          <a:p>
            <a:endParaRPr lang="en-US" dirty="0" smtClean="0"/>
          </a:p>
          <a:p>
            <a:r>
              <a:rPr lang="en-US" dirty="0" smtClean="0"/>
              <a:t>SNIP: Source Normalized Impact per Paper (</a:t>
            </a:r>
            <a:r>
              <a:rPr lang="en-US" baseline="0" dirty="0" smtClean="0">
                <a:hlinkClick r:id="rId3"/>
              </a:rPr>
              <a:t>SNIP</a:t>
            </a:r>
            <a:r>
              <a:rPr lang="en-US" dirty="0" smtClean="0"/>
              <a:t>) measures contextual citation impact by weighting citations based on the total number of citations in a subject field. </a:t>
            </a:r>
            <a:endParaRPr lang="en-US" dirty="0" smtClean="0"/>
          </a:p>
          <a:p>
            <a:r>
              <a:rPr lang="en-US" dirty="0" smtClean="0"/>
              <a:t>Elsevier B.</a:t>
            </a:r>
            <a:r>
              <a:rPr lang="en-US" baseline="0" dirty="0" smtClean="0"/>
              <a:t>V. (2013) About SNIP. Journal M3trics. October 18, 2012. Web. http://www.journalmetrics.com/snip.php.</a:t>
            </a:r>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3</a:t>
            </a:fld>
            <a:endParaRPr lang="en-US"/>
          </a:p>
        </p:txBody>
      </p:sp>
    </p:spTree>
    <p:extLst>
      <p:ext uri="{BB962C8B-B14F-4D97-AF65-F5344CB8AC3E}">
        <p14:creationId xmlns:p14="http://schemas.microsoft.com/office/powerpoint/2010/main" val="2839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OSUL&amp;P </a:t>
            </a:r>
            <a:r>
              <a:rPr lang="en-US" dirty="0" smtClean="0"/>
              <a:t>had experience with point of use surveys</a:t>
            </a:r>
            <a:r>
              <a:rPr lang="en-US" baseline="0" dirty="0" smtClean="0"/>
              <a:t> from it’s experience with </a:t>
            </a:r>
            <a:r>
              <a:rPr lang="en-US" dirty="0" smtClean="0"/>
              <a:t>MINES—which was used </a:t>
            </a:r>
            <a:r>
              <a:rPr lang="en-US" baseline="0" dirty="0" smtClean="0"/>
              <a:t>to learn about research funded and non-funded use of our </a:t>
            </a:r>
            <a:r>
              <a:rPr lang="en-US" baseline="0" dirty="0" err="1" smtClean="0"/>
              <a:t>e-resources</a:t>
            </a:r>
            <a:r>
              <a:rPr lang="en-US" baseline="0" dirty="0" smtClean="0"/>
              <a:t>. This helped the library develop a cost-recovery model for funded research. To conduct </a:t>
            </a:r>
            <a:r>
              <a:rPr lang="en-US" dirty="0" smtClean="0"/>
              <a:t>MINES the library needed to develop the </a:t>
            </a:r>
            <a:r>
              <a:rPr lang="en-US" baseline="0" dirty="0" smtClean="0"/>
              <a:t>technical infrastructure—so in our case that meant using our proxy server to run the survey. Since our programmer, </a:t>
            </a:r>
            <a:r>
              <a:rPr lang="en-US" dirty="0" smtClean="0"/>
              <a:t>Terry Reese,</a:t>
            </a:r>
            <a:r>
              <a:rPr lang="en-US" baseline="0" dirty="0" smtClean="0"/>
              <a:t> had implemented the infrastructure for MINES, it became apparent that he could develop a similar survey application for other library purposes. </a:t>
            </a:r>
          </a:p>
          <a:p>
            <a:endParaRPr lang="en-US" baseline="0" dirty="0" smtClean="0"/>
          </a:p>
        </p:txBody>
      </p:sp>
      <p:sp>
        <p:nvSpPr>
          <p:cNvPr id="4" name="Slide Number Placeholder 3"/>
          <p:cNvSpPr>
            <a:spLocks noGrp="1"/>
          </p:cNvSpPr>
          <p:nvPr>
            <p:ph type="sldNum" sz="quarter" idx="10"/>
          </p:nvPr>
        </p:nvSpPr>
        <p:spPr/>
        <p:txBody>
          <a:bodyPr/>
          <a:lstStyle/>
          <a:p>
            <a:fld id="{A871197B-17D5-4D1C-8E2E-00045A39BAE4}" type="slidenum">
              <a:rPr lang="en-US" smtClean="0"/>
              <a:t>4</a:t>
            </a:fld>
            <a:endParaRPr lang="en-US"/>
          </a:p>
        </p:txBody>
      </p:sp>
    </p:spTree>
    <p:extLst>
      <p:ext uri="{BB962C8B-B14F-4D97-AF65-F5344CB8AC3E}">
        <p14:creationId xmlns:p14="http://schemas.microsoft.com/office/powerpoint/2010/main" val="142156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year Terry created the code, </a:t>
            </a:r>
            <a:r>
              <a:rPr lang="en-US" baseline="0" dirty="0" smtClean="0"/>
              <a:t>and the following spring we ran our first test with our Elsevier UTL unique title list and this Fall after revisions to the software, the survey and the survey design we tested it again. </a:t>
            </a:r>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5</a:t>
            </a:fld>
            <a:endParaRPr lang="en-US"/>
          </a:p>
        </p:txBody>
      </p:sp>
    </p:spTree>
    <p:extLst>
      <p:ext uri="{BB962C8B-B14F-4D97-AF65-F5344CB8AC3E}">
        <p14:creationId xmlns:p14="http://schemas.microsoft.com/office/powerpoint/2010/main" val="293585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iteration of the </a:t>
            </a:r>
            <a:r>
              <a:rPr lang="en-US" dirty="0" smtClean="0"/>
              <a:t>survey, </a:t>
            </a:r>
            <a:r>
              <a:rPr lang="en-US" dirty="0" smtClean="0"/>
              <a:t>users</a:t>
            </a:r>
            <a:r>
              <a:rPr lang="en-US" baseline="0" dirty="0" smtClean="0"/>
              <a:t> encountered it if they went through our </a:t>
            </a:r>
            <a:r>
              <a:rPr lang="en-US" baseline="0" dirty="0" smtClean="0"/>
              <a:t>e-journal </a:t>
            </a:r>
            <a:r>
              <a:rPr lang="en-US" baseline="0" dirty="0" smtClean="0"/>
              <a:t>list or through a database or discovery tool. Once the user selected a targeted resource, a journal we selected to target, then </a:t>
            </a:r>
            <a:r>
              <a:rPr lang="en-US" baseline="0" dirty="0" smtClean="0"/>
              <a:t>the…</a:t>
            </a:r>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6</a:t>
            </a:fld>
            <a:endParaRPr lang="en-US"/>
          </a:p>
        </p:txBody>
      </p:sp>
    </p:spTree>
    <p:extLst>
      <p:ext uri="{BB962C8B-B14F-4D97-AF65-F5344CB8AC3E}">
        <p14:creationId xmlns:p14="http://schemas.microsoft.com/office/powerpoint/2010/main" val="195065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IRB and survey displayed.</a:t>
            </a:r>
            <a:r>
              <a:rPr lang="en-US" baseline="0" dirty="0" smtClean="0"/>
              <a:t> </a:t>
            </a:r>
            <a:r>
              <a:rPr lang="en-US" baseline="0" dirty="0" smtClean="0"/>
              <a:t>Once </a:t>
            </a:r>
            <a:r>
              <a:rPr lang="en-US" baseline="0" dirty="0" smtClean="0"/>
              <a:t>they completed the </a:t>
            </a:r>
            <a:r>
              <a:rPr lang="en-US" baseline="0" dirty="0" smtClean="0"/>
              <a:t>survey…</a:t>
            </a:r>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7</a:t>
            </a:fld>
            <a:endParaRPr lang="en-US"/>
          </a:p>
        </p:txBody>
      </p:sp>
    </p:spTree>
    <p:extLst>
      <p:ext uri="{BB962C8B-B14F-4D97-AF65-F5344CB8AC3E}">
        <p14:creationId xmlns:p14="http://schemas.microsoft.com/office/powerpoint/2010/main" val="29953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user was directed to their intended article. For anyone who didn’t want to respond to the survey they were</a:t>
            </a:r>
            <a:r>
              <a:rPr lang="en-US" baseline="0" dirty="0" smtClean="0"/>
              <a:t> able to choose to not respond and they were also immediately presented with their </a:t>
            </a:r>
            <a:r>
              <a:rPr lang="en-US" dirty="0" smtClean="0"/>
              <a:t>intended article.</a:t>
            </a:r>
            <a:endParaRPr lang="en-US" baseline="0" dirty="0" smtClean="0"/>
          </a:p>
        </p:txBody>
      </p:sp>
      <p:sp>
        <p:nvSpPr>
          <p:cNvPr id="4" name="Slide Number Placeholder 3"/>
          <p:cNvSpPr>
            <a:spLocks noGrp="1"/>
          </p:cNvSpPr>
          <p:nvPr>
            <p:ph type="sldNum" sz="quarter" idx="10"/>
          </p:nvPr>
        </p:nvSpPr>
        <p:spPr/>
        <p:txBody>
          <a:bodyPr/>
          <a:lstStyle/>
          <a:p>
            <a:fld id="{A871197B-17D5-4D1C-8E2E-00045A39BAE4}" type="slidenum">
              <a:rPr lang="en-US" smtClean="0"/>
              <a:t>8</a:t>
            </a:fld>
            <a:endParaRPr lang="en-US"/>
          </a:p>
        </p:txBody>
      </p:sp>
    </p:spTree>
    <p:extLst>
      <p:ext uri="{BB962C8B-B14F-4D97-AF65-F5344CB8AC3E}">
        <p14:creationId xmlns:p14="http://schemas.microsoft.com/office/powerpoint/2010/main" val="265155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earlier we</a:t>
            </a:r>
            <a:r>
              <a:rPr lang="en-US" baseline="0" dirty="0" smtClean="0"/>
              <a:t> used our proxy server, in our case, </a:t>
            </a:r>
            <a:r>
              <a:rPr lang="en-US" baseline="0" dirty="0" err="1" smtClean="0"/>
              <a:t>EZProxy</a:t>
            </a:r>
            <a:r>
              <a:rPr lang="en-US" baseline="0" dirty="0" smtClean="0"/>
              <a:t>, to implement MINES. So for this survey infrastructure another proxy was deployed, a public proxy server on Apache. I’ll explain this diagram and the workflow superficially and recommend Terry’s article published in Ariadne for further details and obviously he can be contacted directly. </a:t>
            </a:r>
            <a:r>
              <a:rPr lang="en-US" baseline="0" dirty="0" smtClean="0"/>
              <a:t>We’re </a:t>
            </a:r>
            <a:r>
              <a:rPr lang="en-US" baseline="0" dirty="0" smtClean="0"/>
              <a:t>all familiar with using a proxy server from off-campus where you log in prior to getting to your article; that’s what is meant in our case by public proxy. In this workflow; an Apache proxy is added which encompasses the private proxy; this becomes the public proxy and plays the key job of a decision engine. Based on the context, the public proxy recognizes the users request for an article; determines if the person should be displayed a survey; displays the survey when appropriate and when not; sends the person to their article. For the most part this works well and as I share survey results some of the tweaks that needed to be made will become apparent.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71197B-17D5-4D1C-8E2E-00045A39BAE4}" type="slidenum">
              <a:rPr lang="en-US" smtClean="0"/>
              <a:t>9</a:t>
            </a:fld>
            <a:endParaRPr lang="en-US"/>
          </a:p>
        </p:txBody>
      </p:sp>
    </p:spTree>
    <p:extLst>
      <p:ext uri="{BB962C8B-B14F-4D97-AF65-F5344CB8AC3E}">
        <p14:creationId xmlns:p14="http://schemas.microsoft.com/office/powerpoint/2010/main" val="213591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F860C8-02F8-4139-9868-70E542C7B7FC}"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42601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860C8-02F8-4139-9868-70E542C7B7FC}"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162164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860C8-02F8-4139-9868-70E542C7B7FC}"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140039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860C8-02F8-4139-9868-70E542C7B7FC}"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109388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860C8-02F8-4139-9868-70E542C7B7FC}" type="datetimeFigureOut">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231462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F860C8-02F8-4139-9868-70E542C7B7FC}"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372750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F860C8-02F8-4139-9868-70E542C7B7FC}" type="datetimeFigureOut">
              <a:rPr lang="en-US" smtClean="0"/>
              <a:t>11/15/2013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420457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F860C8-02F8-4139-9868-70E542C7B7FC}" type="datetimeFigureOut">
              <a:rPr lang="en-US" smtClean="0"/>
              <a:t>11/15/2013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418341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860C8-02F8-4139-9868-70E542C7B7FC}" type="datetimeFigureOut">
              <a:rPr lang="en-US" smtClean="0"/>
              <a:t>11/15/2013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28092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860C8-02F8-4139-9868-70E542C7B7FC}"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250435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860C8-02F8-4139-9868-70E542C7B7FC}" type="datetimeFigureOut">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33C5F-3134-4820-BFDD-64F1B0005478}" type="slidenum">
              <a:rPr lang="en-US" smtClean="0"/>
              <a:t>‹#›</a:t>
            </a:fld>
            <a:endParaRPr lang="en-US"/>
          </a:p>
        </p:txBody>
      </p:sp>
    </p:spTree>
    <p:extLst>
      <p:ext uri="{BB962C8B-B14F-4D97-AF65-F5344CB8AC3E}">
        <p14:creationId xmlns:p14="http://schemas.microsoft.com/office/powerpoint/2010/main" val="71175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860C8-02F8-4139-9868-70E542C7B7FC}" type="datetimeFigureOut">
              <a:rPr lang="en-US" smtClean="0"/>
              <a:t>11/15/2013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33C5F-3134-4820-BFDD-64F1B0005478}" type="slidenum">
              <a:rPr lang="en-US" smtClean="0"/>
              <a:t>‹#›</a:t>
            </a:fld>
            <a:endParaRPr lang="en-US"/>
          </a:p>
        </p:txBody>
      </p:sp>
    </p:spTree>
    <p:extLst>
      <p:ext uri="{BB962C8B-B14F-4D97-AF65-F5344CB8AC3E}">
        <p14:creationId xmlns:p14="http://schemas.microsoft.com/office/powerpoint/2010/main" val="29386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elsevier.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flickr.com/photos/rychlepozick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campus.oregonstate.edu/services/graduatio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qualtrics.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qualtrics.com/"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reeset/ic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flickr.com/photos/dia-a-di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flickr.com/photos/oberazz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ecampus.oregonstate.edu/about/learn-more/students/graduation2012/graduation-program.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minesforlibraries.org/home"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sciencedirect.com/science/article/pii/S0362331913000761" TargetMode="External"/><Relationship Id="rId4" Type="http://schemas.openxmlformats.org/officeDocument/2006/relationships/hyperlink" Target="http://www.elsevier.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ariadne.ac.uk/issue71/ree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Nuanced and Timely:</a:t>
            </a:r>
            <a:br>
              <a:rPr lang="en-US" dirty="0" smtClean="0"/>
            </a:br>
            <a:r>
              <a:rPr lang="en-US" dirty="0" smtClean="0"/>
              <a:t>Capturing Collections Feedback at Point of Use</a:t>
            </a:r>
            <a:endParaRPr lang="en-US" dirty="0"/>
          </a:p>
        </p:txBody>
      </p:sp>
      <p:sp>
        <p:nvSpPr>
          <p:cNvPr id="3" name="Subtitle 2"/>
          <p:cNvSpPr>
            <a:spLocks noGrp="1"/>
          </p:cNvSpPr>
          <p:nvPr>
            <p:ph type="subTitle" idx="1"/>
          </p:nvPr>
        </p:nvSpPr>
        <p:spPr>
          <a:xfrm>
            <a:off x="1371600" y="4057651"/>
            <a:ext cx="6477000" cy="1962149"/>
          </a:xfrm>
        </p:spPr>
        <p:txBody>
          <a:bodyPr>
            <a:normAutofit fontScale="92500" lnSpcReduction="20000"/>
          </a:bodyPr>
          <a:lstStyle/>
          <a:p>
            <a:r>
              <a:rPr lang="en-US" dirty="0" smtClean="0">
                <a:solidFill>
                  <a:srgbClr val="4D4D4D"/>
                </a:solidFill>
              </a:rPr>
              <a:t>Jane Nichols, OSUL&amp;P</a:t>
            </a:r>
          </a:p>
          <a:p>
            <a:r>
              <a:rPr lang="en-US" dirty="0" smtClean="0">
                <a:solidFill>
                  <a:srgbClr val="4D4D4D"/>
                </a:solidFill>
              </a:rPr>
              <a:t>Rick Stoddart, OSUL&amp;P</a:t>
            </a:r>
          </a:p>
          <a:p>
            <a:r>
              <a:rPr lang="en-US" dirty="0" smtClean="0">
                <a:solidFill>
                  <a:srgbClr val="4D4D4D"/>
                </a:solidFill>
              </a:rPr>
              <a:t>Terry Reese, </a:t>
            </a:r>
            <a:r>
              <a:rPr lang="en-US" dirty="0" smtClean="0">
                <a:solidFill>
                  <a:srgbClr val="4D4D4D"/>
                </a:solidFill>
              </a:rPr>
              <a:t>OSU</a:t>
            </a:r>
          </a:p>
          <a:p>
            <a:r>
              <a:rPr lang="en-US" dirty="0" smtClean="0">
                <a:solidFill>
                  <a:srgbClr val="4D4D4D"/>
                </a:solidFill>
              </a:rPr>
              <a:t>33rd Annual Charleston Conference</a:t>
            </a:r>
            <a:endParaRPr lang="en-US" dirty="0">
              <a:solidFill>
                <a:srgbClr val="4D4D4D"/>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053" y="5848349"/>
            <a:ext cx="2068547"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6096000"/>
            <a:ext cx="28384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212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6301" cy="118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txBox="1">
            <a:spLocks/>
          </p:cNvSpPr>
          <p:nvPr/>
        </p:nvSpPr>
        <p:spPr>
          <a:xfrm>
            <a:off x="609600" y="2286000"/>
            <a:ext cx="4038600" cy="2667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1 month- all hours</a:t>
            </a:r>
          </a:p>
          <a:p>
            <a:pPr marL="0" indent="0">
              <a:buNone/>
            </a:pPr>
            <a:r>
              <a:rPr lang="en-US" dirty="0" smtClean="0"/>
              <a:t>8 questions</a:t>
            </a:r>
          </a:p>
          <a:p>
            <a:pPr marL="0" indent="0">
              <a:buNone/>
            </a:pPr>
            <a:r>
              <a:rPr lang="en-US" dirty="0" smtClean="0"/>
              <a:t>170 responses</a:t>
            </a:r>
          </a:p>
          <a:p>
            <a:pPr marL="0" indent="0">
              <a:buNone/>
            </a:pPr>
            <a:r>
              <a:rPr lang="en-US" dirty="0" smtClean="0"/>
              <a:t>70+ journals </a:t>
            </a:r>
          </a:p>
        </p:txBody>
      </p:sp>
      <p:sp>
        <p:nvSpPr>
          <p:cNvPr id="4" name="Title 1"/>
          <p:cNvSpPr txBox="1">
            <a:spLocks/>
          </p:cNvSpPr>
          <p:nvPr/>
        </p:nvSpPr>
        <p:spPr>
          <a:xfrm>
            <a:off x="457200" y="533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Survey Round 1</a:t>
            </a:r>
            <a:endParaRPr lang="en-US" dirty="0"/>
          </a:p>
        </p:txBody>
      </p:sp>
      <p:sp>
        <p:nvSpPr>
          <p:cNvPr id="5" name="Rectangle 4"/>
          <p:cNvSpPr/>
          <p:nvPr/>
        </p:nvSpPr>
        <p:spPr>
          <a:xfrm>
            <a:off x="6705150" y="6544160"/>
            <a:ext cx="2404313" cy="276999"/>
          </a:xfrm>
          <a:prstGeom prst="rect">
            <a:avLst/>
          </a:prstGeom>
        </p:spPr>
        <p:txBody>
          <a:bodyPr wrap="none">
            <a:spAutoFit/>
          </a:bodyPr>
          <a:lstStyle/>
          <a:p>
            <a:r>
              <a:rPr lang="en-US" sz="1200" dirty="0"/>
              <a:t>Retrieved from © 2013 </a:t>
            </a:r>
            <a:r>
              <a:rPr lang="en-US" sz="1200" dirty="0">
                <a:hlinkClick r:id="rId4"/>
              </a:rPr>
              <a:t>Elsevier B.V.</a:t>
            </a:r>
            <a:endParaRPr lang="en-US" sz="1200" i="1" dirty="0"/>
          </a:p>
        </p:txBody>
      </p:sp>
    </p:spTree>
    <p:extLst>
      <p:ext uri="{BB962C8B-B14F-4D97-AF65-F5344CB8AC3E}">
        <p14:creationId xmlns:p14="http://schemas.microsoft.com/office/powerpoint/2010/main" val="2936951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Round 2</a:t>
            </a:r>
            <a:endParaRPr lang="en-US" dirty="0"/>
          </a:p>
        </p:txBody>
      </p:sp>
      <p:sp>
        <p:nvSpPr>
          <p:cNvPr id="3" name="Text Placeholder 2"/>
          <p:cNvSpPr>
            <a:spLocks noGrp="1"/>
          </p:cNvSpPr>
          <p:nvPr>
            <p:ph type="body" idx="1"/>
          </p:nvPr>
        </p:nvSpPr>
        <p:spPr>
          <a:xfrm>
            <a:off x="836612" y="1611313"/>
            <a:ext cx="4040188" cy="639762"/>
          </a:xfrm>
        </p:spPr>
        <p:txBody>
          <a:bodyPr/>
          <a:lstStyle/>
          <a:p>
            <a:r>
              <a:rPr lang="en-US" sz="2800" dirty="0" smtClean="0"/>
              <a:t>Changes</a:t>
            </a:r>
            <a:endParaRPr lang="en-US" sz="2800" dirty="0"/>
          </a:p>
        </p:txBody>
      </p:sp>
      <p:sp>
        <p:nvSpPr>
          <p:cNvPr id="4" name="Content Placeholder 3"/>
          <p:cNvSpPr>
            <a:spLocks noGrp="1"/>
          </p:cNvSpPr>
          <p:nvPr>
            <p:ph sz="half" idx="2"/>
          </p:nvPr>
        </p:nvSpPr>
        <p:spPr>
          <a:xfrm>
            <a:off x="836612" y="2288200"/>
            <a:ext cx="4040188" cy="2960688"/>
          </a:xfrm>
        </p:spPr>
        <p:txBody>
          <a:bodyPr>
            <a:normAutofit/>
          </a:bodyPr>
          <a:lstStyle/>
          <a:p>
            <a:pPr marL="0" lvl="0" indent="0">
              <a:buNone/>
            </a:pPr>
            <a:r>
              <a:rPr lang="en-US" sz="2800" dirty="0" smtClean="0"/>
              <a:t>Information Commons: </a:t>
            </a:r>
            <a:br>
              <a:rPr lang="en-US" sz="2800" dirty="0" smtClean="0"/>
            </a:br>
            <a:r>
              <a:rPr lang="en-US" sz="2800" dirty="0" smtClean="0"/>
              <a:t>once every </a:t>
            </a:r>
            <a:r>
              <a:rPr lang="en-US" sz="2800" dirty="0"/>
              <a:t>60 </a:t>
            </a:r>
            <a:r>
              <a:rPr lang="en-US" sz="2800" dirty="0" smtClean="0"/>
              <a:t>minutes</a:t>
            </a:r>
            <a:endParaRPr lang="en-US" sz="2800" dirty="0"/>
          </a:p>
          <a:p>
            <a:pPr marL="0" indent="0">
              <a:buNone/>
            </a:pPr>
            <a:r>
              <a:rPr lang="en-US" sz="2800" dirty="0" smtClean="0"/>
              <a:t>Other IP addresses:</a:t>
            </a:r>
            <a:br>
              <a:rPr lang="en-US" sz="2800" dirty="0" smtClean="0"/>
            </a:br>
            <a:r>
              <a:rPr lang="en-US" sz="2800" dirty="0" smtClean="0"/>
              <a:t>once </a:t>
            </a:r>
            <a:r>
              <a:rPr lang="en-US" sz="2800" dirty="0"/>
              <a:t>every 24 </a:t>
            </a:r>
            <a:r>
              <a:rPr lang="en-US" sz="2800" dirty="0" smtClean="0"/>
              <a:t>hours</a:t>
            </a:r>
          </a:p>
          <a:p>
            <a:pPr marL="0" indent="0">
              <a:buNone/>
            </a:pPr>
            <a:r>
              <a:rPr lang="en-US" sz="2800" dirty="0"/>
              <a:t>JSTOR </a:t>
            </a:r>
            <a:endParaRPr lang="en-US" sz="2800" dirty="0" smtClean="0"/>
          </a:p>
        </p:txBody>
      </p:sp>
      <p:sp>
        <p:nvSpPr>
          <p:cNvPr id="5" name="Text Placeholder 4"/>
          <p:cNvSpPr>
            <a:spLocks noGrp="1"/>
          </p:cNvSpPr>
          <p:nvPr>
            <p:ph type="body" sz="quarter" idx="3"/>
          </p:nvPr>
        </p:nvSpPr>
        <p:spPr>
          <a:xfrm>
            <a:off x="5102225" y="1535113"/>
            <a:ext cx="4041775" cy="639762"/>
          </a:xfrm>
        </p:spPr>
        <p:txBody>
          <a:bodyPr/>
          <a:lstStyle/>
          <a:p>
            <a:r>
              <a:rPr lang="en-US" sz="2800" dirty="0" smtClean="0"/>
              <a:t>Kept</a:t>
            </a:r>
            <a:endParaRPr lang="en-US" sz="2800" dirty="0"/>
          </a:p>
        </p:txBody>
      </p:sp>
      <p:sp>
        <p:nvSpPr>
          <p:cNvPr id="6" name="Content Placeholder 5"/>
          <p:cNvSpPr>
            <a:spLocks noGrp="1"/>
          </p:cNvSpPr>
          <p:nvPr>
            <p:ph sz="quarter" idx="4"/>
          </p:nvPr>
        </p:nvSpPr>
        <p:spPr>
          <a:xfrm>
            <a:off x="5102225" y="2174875"/>
            <a:ext cx="4041775" cy="3951288"/>
          </a:xfrm>
        </p:spPr>
        <p:txBody>
          <a:bodyPr>
            <a:normAutofit/>
          </a:bodyPr>
          <a:lstStyle/>
          <a:p>
            <a:pPr marL="0" indent="0">
              <a:buNone/>
            </a:pPr>
            <a:r>
              <a:rPr lang="en-US" sz="2800" dirty="0" smtClean="0"/>
              <a:t>1 </a:t>
            </a:r>
            <a:r>
              <a:rPr lang="en-US" sz="2800" dirty="0"/>
              <a:t>month</a:t>
            </a:r>
          </a:p>
          <a:p>
            <a:pPr marL="0" indent="0">
              <a:buNone/>
            </a:pPr>
            <a:r>
              <a:rPr lang="en-US" sz="2800" dirty="0" smtClean="0"/>
              <a:t>Some questions</a:t>
            </a:r>
            <a:endParaRPr lang="en-US" sz="2800" dirty="0"/>
          </a:p>
        </p:txBody>
      </p:sp>
    </p:spTree>
    <p:extLst>
      <p:ext uri="{BB962C8B-B14F-4D97-AF65-F5344CB8AC3E}">
        <p14:creationId xmlns:p14="http://schemas.microsoft.com/office/powerpoint/2010/main" val="1892402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a:bodyPr>
          <a:lstStyle/>
          <a:p>
            <a:r>
              <a:rPr lang="en-US" dirty="0" smtClean="0"/>
              <a:t>$ Value-Elsevier</a:t>
            </a:r>
            <a:endParaRPr lang="en-US" dirty="0"/>
          </a:p>
        </p:txBody>
      </p:sp>
      <p:grpSp>
        <p:nvGrpSpPr>
          <p:cNvPr id="7" name="Group 6"/>
          <p:cNvGrpSpPr/>
          <p:nvPr/>
        </p:nvGrpSpPr>
        <p:grpSpPr>
          <a:xfrm>
            <a:off x="990600" y="2907268"/>
            <a:ext cx="7239000" cy="445532"/>
            <a:chOff x="762000" y="5943600"/>
            <a:chExt cx="7239000" cy="445532"/>
          </a:xfrm>
        </p:grpSpPr>
        <p:cxnSp>
          <p:nvCxnSpPr>
            <p:cNvPr id="8" name="Straight Connector 7"/>
            <p:cNvCxnSpPr/>
            <p:nvPr/>
          </p:nvCxnSpPr>
          <p:spPr>
            <a:xfrm>
              <a:off x="914400" y="5943600"/>
              <a:ext cx="6705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6019800"/>
              <a:ext cx="7239000" cy="369332"/>
            </a:xfrm>
            <a:prstGeom prst="rect">
              <a:avLst/>
            </a:prstGeom>
            <a:noFill/>
          </p:spPr>
          <p:txBody>
            <a:bodyPr wrap="square" rtlCol="0">
              <a:spAutoFit/>
            </a:bodyPr>
            <a:lstStyle/>
            <a:p>
              <a:r>
                <a:rPr lang="en-US" dirty="0" smtClean="0"/>
                <a:t>$1	$10 	$20	$30	$40	$50	$60	$70</a:t>
              </a:r>
              <a:endParaRPr lang="en-US" dirty="0"/>
            </a:p>
          </p:txBody>
        </p:sp>
      </p:grpSp>
      <p:sp>
        <p:nvSpPr>
          <p:cNvPr id="10" name="TextBox 9"/>
          <p:cNvSpPr txBox="1"/>
          <p:nvPr/>
        </p:nvSpPr>
        <p:spPr>
          <a:xfrm>
            <a:off x="2931724" y="3339821"/>
            <a:ext cx="184666" cy="369332"/>
          </a:xfrm>
          <a:prstGeom prst="rect">
            <a:avLst/>
          </a:prstGeom>
          <a:noFill/>
        </p:spPr>
        <p:txBody>
          <a:bodyPr wrap="none" rtlCol="0">
            <a:spAutoFit/>
          </a:bodyPr>
          <a:lstStyle/>
          <a:p>
            <a:endParaRPr lang="en-US" dirty="0"/>
          </a:p>
        </p:txBody>
      </p:sp>
      <p:sp>
        <p:nvSpPr>
          <p:cNvPr id="12" name="Merge 11"/>
          <p:cNvSpPr/>
          <p:nvPr/>
        </p:nvSpPr>
        <p:spPr>
          <a:xfrm>
            <a:off x="914400" y="2667000"/>
            <a:ext cx="381000" cy="381000"/>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081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dirty="0" smtClean="0"/>
              <a:t>$ Value-JSTOR</a:t>
            </a:r>
            <a:endParaRPr lang="en-US" dirty="0"/>
          </a:p>
        </p:txBody>
      </p:sp>
      <p:sp>
        <p:nvSpPr>
          <p:cNvPr id="6" name="Content Placeholder 5"/>
          <p:cNvSpPr>
            <a:spLocks noGrp="1"/>
          </p:cNvSpPr>
          <p:nvPr>
            <p:ph sz="quarter" idx="4"/>
          </p:nvPr>
        </p:nvSpPr>
        <p:spPr>
          <a:xfrm>
            <a:off x="2971800" y="2286000"/>
            <a:ext cx="2743200" cy="2971800"/>
          </a:xfrm>
        </p:spPr>
        <p:txBody>
          <a:bodyPr>
            <a:normAutofit/>
          </a:bodyPr>
          <a:lstStyle/>
          <a:p>
            <a:pPr>
              <a:buFont typeface="Wingdings" charset="2"/>
              <a:buChar char="q"/>
            </a:pPr>
            <a:r>
              <a:rPr lang="en-US" dirty="0"/>
              <a:t>$0-$1</a:t>
            </a:r>
          </a:p>
          <a:p>
            <a:pPr>
              <a:buFont typeface="Wingdings" charset="2"/>
              <a:buChar char="q"/>
            </a:pPr>
            <a:r>
              <a:rPr lang="en-US" dirty="0"/>
              <a:t>$1-$5</a:t>
            </a:r>
          </a:p>
          <a:p>
            <a:pPr>
              <a:buFont typeface="Wingdings" charset="2"/>
              <a:buChar char="q"/>
            </a:pPr>
            <a:r>
              <a:rPr lang="en-US" dirty="0"/>
              <a:t>$2-$6</a:t>
            </a:r>
          </a:p>
          <a:p>
            <a:pPr>
              <a:buFont typeface="Wingdings" charset="2"/>
              <a:buChar char="q"/>
            </a:pPr>
            <a:r>
              <a:rPr lang="en-US" dirty="0"/>
              <a:t>$6-$10</a:t>
            </a:r>
          </a:p>
          <a:p>
            <a:pPr>
              <a:buFont typeface="Wingdings" charset="2"/>
              <a:buChar char="q"/>
            </a:pPr>
            <a:r>
              <a:rPr lang="en-US" dirty="0"/>
              <a:t>$11-$15</a:t>
            </a:r>
          </a:p>
          <a:p>
            <a:pPr>
              <a:buFont typeface="Wingdings" charset="2"/>
              <a:buChar char="q"/>
            </a:pPr>
            <a:r>
              <a:rPr lang="en-US" dirty="0" smtClean="0"/>
              <a:t>More </a:t>
            </a:r>
            <a:r>
              <a:rPr lang="en-US" dirty="0"/>
              <a:t>than $15</a:t>
            </a:r>
          </a:p>
        </p:txBody>
      </p:sp>
      <p:sp>
        <p:nvSpPr>
          <p:cNvPr id="10" name="TextBox 9"/>
          <p:cNvSpPr txBox="1"/>
          <p:nvPr/>
        </p:nvSpPr>
        <p:spPr>
          <a:xfrm>
            <a:off x="2931724" y="33398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68255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cholsj\AppData\Local\Temp\4845364085_1b69a3e5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047750"/>
            <a:ext cx="6350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cholsj\AppData\Local\Temp\4845364085_1b69a3e5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047750"/>
            <a:ext cx="6350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icholsj\AppData\Local\Temp\4845364085_1b69a3e5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047750"/>
            <a:ext cx="635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5939135"/>
            <a:ext cx="2667000" cy="461665"/>
          </a:xfrm>
          <a:prstGeom prst="rect">
            <a:avLst/>
          </a:prstGeom>
          <a:noFill/>
        </p:spPr>
        <p:txBody>
          <a:bodyPr wrap="square" rtlCol="0">
            <a:spAutoFit/>
          </a:bodyPr>
          <a:lstStyle/>
          <a:p>
            <a:pPr algn="r"/>
            <a:r>
              <a:rPr lang="en-US" sz="1200" dirty="0" smtClean="0"/>
              <a:t>Some </a:t>
            </a:r>
            <a:r>
              <a:rPr lang="en-US" sz="1200" dirty="0"/>
              <a:t>rights </a:t>
            </a:r>
            <a:r>
              <a:rPr lang="en-US" sz="1200" dirty="0" smtClean="0"/>
              <a:t>reserved by</a:t>
            </a:r>
            <a:br>
              <a:rPr lang="en-US" sz="1200" dirty="0" smtClean="0"/>
            </a:br>
            <a:r>
              <a:rPr lang="en-US" sz="1200" dirty="0" smtClean="0"/>
              <a:t>Flickr user </a:t>
            </a:r>
            <a:r>
              <a:rPr lang="en-US" sz="1200" dirty="0">
                <a:hlinkClick r:id="rId4"/>
              </a:rPr>
              <a:t>rychlepozicky.com</a:t>
            </a:r>
            <a:endParaRPr lang="en-US" sz="1200" dirty="0"/>
          </a:p>
        </p:txBody>
      </p:sp>
    </p:spTree>
    <p:extLst>
      <p:ext uri="{BB962C8B-B14F-4D97-AF65-F5344CB8AC3E}">
        <p14:creationId xmlns:p14="http://schemas.microsoft.com/office/powerpoint/2010/main" val="2227207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2600" y="6560403"/>
            <a:ext cx="2018053" cy="276999"/>
          </a:xfrm>
          <a:prstGeom prst="rect">
            <a:avLst/>
          </a:prstGeom>
        </p:spPr>
        <p:txBody>
          <a:bodyPr wrap="none">
            <a:spAutoFit/>
          </a:bodyPr>
          <a:lstStyle/>
          <a:p>
            <a:r>
              <a:rPr lang="en-US" sz="1200" dirty="0"/>
              <a:t>Retrieved from </a:t>
            </a:r>
            <a:r>
              <a:rPr lang="en-US" sz="1200" dirty="0" smtClean="0">
                <a:hlinkClick r:id="rId3"/>
              </a:rPr>
              <a:t>OSU </a:t>
            </a:r>
            <a:r>
              <a:rPr lang="en-US" sz="1200" dirty="0" err="1" smtClean="0">
                <a:hlinkClick r:id="rId3"/>
              </a:rPr>
              <a:t>Ecampus</a:t>
            </a:r>
            <a:endParaRPr lang="en-US" sz="1200" i="1" dirty="0"/>
          </a:p>
        </p:txBody>
      </p:sp>
      <p:pic>
        <p:nvPicPr>
          <p:cNvPr id="1026" name="Picture 2" descr="Merci Mangabat, B.S. in Environmental Scien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685" y="1447800"/>
            <a:ext cx="627016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77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4876800"/>
            <a:ext cx="4953000" cy="1600200"/>
          </a:xfrm>
        </p:spPr>
        <p:txBody>
          <a:bodyPr>
            <a:normAutofit/>
          </a:bodyPr>
          <a:lstStyle/>
          <a:p>
            <a:pPr marL="0" indent="0" algn="ctr">
              <a:buNone/>
            </a:pPr>
            <a:r>
              <a:rPr lang="en-US" dirty="0" smtClean="0"/>
              <a:t>77 responses</a:t>
            </a:r>
          </a:p>
          <a:p>
            <a:pPr marL="0" indent="0" algn="ctr">
              <a:buNone/>
            </a:pPr>
            <a:r>
              <a:rPr lang="en-US" dirty="0" smtClean="0"/>
              <a:t>48 out of 663 journals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3886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29746"/>
          <a:stretch/>
        </p:blipFill>
        <p:spPr bwMode="auto">
          <a:xfrm>
            <a:off x="1412631" y="2535115"/>
            <a:ext cx="3118338"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b="8397"/>
          <a:stretch/>
        </p:blipFill>
        <p:spPr bwMode="auto">
          <a:xfrm>
            <a:off x="7010400" y="2133600"/>
            <a:ext cx="125571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32891"/>
          <a:stretch/>
        </p:blipFill>
        <p:spPr bwMode="auto">
          <a:xfrm>
            <a:off x="3206262" y="3514725"/>
            <a:ext cx="2965938"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562600" y="6560403"/>
            <a:ext cx="3549626" cy="276999"/>
          </a:xfrm>
          <a:prstGeom prst="rect">
            <a:avLst/>
          </a:prstGeom>
        </p:spPr>
        <p:txBody>
          <a:bodyPr wrap="none">
            <a:spAutoFit/>
          </a:bodyPr>
          <a:lstStyle/>
          <a:p>
            <a:r>
              <a:rPr lang="en-US" sz="1200" dirty="0"/>
              <a:t>Retrieved from </a:t>
            </a:r>
            <a:r>
              <a:rPr lang="en-US" sz="1200" dirty="0" err="1" smtClean="0">
                <a:hlinkClick r:id="rId7"/>
              </a:rPr>
              <a:t>Qualtrics</a:t>
            </a:r>
            <a:r>
              <a:rPr lang="en-US" sz="1200" dirty="0" smtClean="0">
                <a:hlinkClick r:id="rId7"/>
              </a:rPr>
              <a:t> </a:t>
            </a:r>
            <a:r>
              <a:rPr lang="en-US" sz="1200" dirty="0" smtClean="0"/>
              <a:t> OSU Valley Library instance</a:t>
            </a:r>
            <a:endParaRPr lang="en-US" sz="1200" i="1" dirty="0"/>
          </a:p>
        </p:txBody>
      </p:sp>
    </p:spTree>
    <p:extLst>
      <p:ext uri="{BB962C8B-B14F-4D97-AF65-F5344CB8AC3E}">
        <p14:creationId xmlns:p14="http://schemas.microsoft.com/office/powerpoint/2010/main" val="2823773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0385397"/>
              </p:ext>
            </p:extLst>
          </p:nvPr>
        </p:nvGraphicFramePr>
        <p:xfrm>
          <a:off x="228600" y="685800"/>
          <a:ext cx="8001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575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2591380"/>
              </p:ext>
            </p:extLst>
          </p:nvPr>
        </p:nvGraphicFramePr>
        <p:xfrm>
          <a:off x="457200" y="762000"/>
          <a:ext cx="8229600" cy="5214915"/>
        </p:xfrm>
        <a:graphic>
          <a:graphicData uri="http://schemas.openxmlformats.org/drawingml/2006/table">
            <a:tbl>
              <a:tblPr>
                <a:tableStyleId>{5C22544A-7EE6-4342-B048-85BDC9FD1C3A}</a:tableStyleId>
              </a:tblPr>
              <a:tblGrid>
                <a:gridCol w="4204252"/>
                <a:gridCol w="1520687"/>
                <a:gridCol w="1073426"/>
                <a:gridCol w="1431235"/>
              </a:tblGrid>
              <a:tr h="821473">
                <a:tc>
                  <a:txBody>
                    <a:bodyPr/>
                    <a:lstStyle/>
                    <a:p>
                      <a:pPr algn="l" fontAlgn="b"/>
                      <a:endParaRPr lang="en-US" sz="2400" b="1" i="0"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rPr>
                        <a:t>Undergrad</a:t>
                      </a:r>
                      <a:endParaRPr lang="en-US" sz="2400" b="1" i="0" u="none" strike="noStrike" dirty="0" smtClean="0">
                        <a:solidFill>
                          <a:srgbClr val="000000"/>
                        </a:solidFill>
                        <a:effectLst/>
                        <a:latin typeface="+mn-lt"/>
                      </a:endParaRPr>
                    </a:p>
                  </a:txBody>
                  <a:tcPr marL="9525" marR="9525" marT="9525" marB="0" anchor="b"/>
                </a:tc>
                <a:tc>
                  <a:txBody>
                    <a:bodyPr/>
                    <a:lstStyle/>
                    <a:p>
                      <a:pPr algn="ctr" fontAlgn="b"/>
                      <a:r>
                        <a:rPr lang="en-US" sz="2400" u="none" strike="noStrike" dirty="0">
                          <a:effectLst/>
                        </a:rPr>
                        <a:t>Other Student</a:t>
                      </a:r>
                      <a:endParaRPr lang="en-US" sz="2400" b="1" i="0"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rPr>
                        <a:t>Faculty/</a:t>
                      </a:r>
                      <a:br>
                        <a:rPr lang="en-US" sz="2400" u="none" strike="noStrike" dirty="0" smtClean="0">
                          <a:effectLst/>
                        </a:rPr>
                      </a:br>
                      <a:r>
                        <a:rPr lang="en-US" sz="2400" u="none" strike="noStrike" dirty="0" smtClean="0">
                          <a:effectLst/>
                        </a:rPr>
                        <a:t>Instructor</a:t>
                      </a:r>
                      <a:endParaRPr lang="en-US" sz="2400" b="1" i="0" u="none" strike="noStrike" dirty="0" smtClean="0">
                        <a:solidFill>
                          <a:srgbClr val="000000"/>
                        </a:solidFill>
                        <a:effectLst/>
                        <a:latin typeface="+mn-lt"/>
                      </a:endParaRPr>
                    </a:p>
                  </a:txBody>
                  <a:tcPr marL="9525" marR="9525" marT="9525" marB="0" anchor="b"/>
                </a:tc>
              </a:tr>
              <a:tr h="707731">
                <a:tc>
                  <a:txBody>
                    <a:bodyPr/>
                    <a:lstStyle/>
                    <a:p>
                      <a:pPr algn="l" fontAlgn="b"/>
                      <a:r>
                        <a:rPr lang="en-US" sz="2400" u="none" strike="noStrike">
                          <a:effectLst/>
                        </a:rPr>
                        <a:t>Course assignment</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rgbClr val="000000"/>
                          </a:solidFill>
                          <a:effectLst/>
                          <a:latin typeface="Calibri"/>
                        </a:rPr>
                        <a:t>10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a:t>
                      </a:r>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tr>
              <a:tr h="821473">
                <a:tc>
                  <a:txBody>
                    <a:bodyPr/>
                    <a:lstStyle/>
                    <a:p>
                      <a:pPr algn="l" fontAlgn="b"/>
                      <a:r>
                        <a:rPr lang="en-US" sz="2400" u="none" strike="noStrike">
                          <a:effectLst/>
                        </a:rPr>
                        <a:t>Course assignment/Curriculum development/My research</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rgbClr val="000000"/>
                          </a:solidFill>
                          <a:effectLst/>
                          <a:latin typeface="Calibri"/>
                        </a:rPr>
                        <a:t>1</a:t>
                      </a:r>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tr>
              <a:tr h="707731">
                <a:tc>
                  <a:txBody>
                    <a:bodyPr/>
                    <a:lstStyle/>
                    <a:p>
                      <a:pPr algn="l" fontAlgn="b"/>
                      <a:r>
                        <a:rPr lang="en-US" sz="2400" u="none" strike="noStrike">
                          <a:effectLst/>
                        </a:rPr>
                        <a:t>Course assignment/My research</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rgbClr val="000000"/>
                          </a:solidFill>
                          <a:effectLst/>
                          <a:latin typeface="Calibri"/>
                        </a:rPr>
                        <a:t>2</a:t>
                      </a:r>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tr>
              <a:tr h="707731">
                <a:tc>
                  <a:txBody>
                    <a:bodyPr/>
                    <a:lstStyle/>
                    <a:p>
                      <a:pPr algn="l" fontAlgn="b"/>
                      <a:r>
                        <a:rPr lang="en-US" sz="2400" u="none" strike="noStrike">
                          <a:effectLst/>
                        </a:rPr>
                        <a:t>Curriculum development</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rgbClr val="000000"/>
                          </a:solidFill>
                          <a:effectLst/>
                          <a:latin typeface="Calibri"/>
                        </a:rPr>
                        <a:t>1</a:t>
                      </a:r>
                      <a:endParaRPr lang="en-US" sz="2400" b="0" i="0" u="none" strike="noStrike" dirty="0">
                        <a:solidFill>
                          <a:srgbClr val="000000"/>
                        </a:solidFill>
                        <a:effectLst/>
                        <a:latin typeface="Calibri"/>
                      </a:endParaRPr>
                    </a:p>
                  </a:txBody>
                  <a:tcPr marL="9525" marR="9525" marT="9525" marB="0" anchor="b"/>
                </a:tc>
              </a:tr>
              <a:tr h="707731">
                <a:tc>
                  <a:txBody>
                    <a:bodyPr/>
                    <a:lstStyle/>
                    <a:p>
                      <a:pPr algn="l" fontAlgn="b"/>
                      <a:r>
                        <a:rPr lang="en-US" sz="2400" u="none" strike="noStrike">
                          <a:effectLst/>
                        </a:rPr>
                        <a:t>My research</a:t>
                      </a:r>
                      <a:endParaRPr lang="en-US" sz="2400" b="0" i="0" u="none" strike="noStrike">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rgbClr val="000000"/>
                          </a:solidFill>
                          <a:effectLst/>
                          <a:latin typeface="Calibri"/>
                        </a:rPr>
                        <a:t>1</a:t>
                      </a:r>
                      <a:endParaRPr lang="en-US" sz="2400" b="0" i="0" u="none" strike="noStrike" dirty="0">
                        <a:solidFill>
                          <a:srgbClr val="000000"/>
                        </a:solidFill>
                        <a:effectLst/>
                        <a:latin typeface="Calibri"/>
                      </a:endParaRPr>
                    </a:p>
                  </a:txBody>
                  <a:tcPr marL="9525" marR="9525" marT="9525" marB="0" anchor="b"/>
                </a:tc>
              </a:tr>
              <a:tr h="707731">
                <a:tc>
                  <a:txBody>
                    <a:bodyPr/>
                    <a:lstStyle/>
                    <a:p>
                      <a:pPr algn="l" fontAlgn="b"/>
                      <a:r>
                        <a:rPr lang="en-US" sz="2400" u="none" strike="noStrike" dirty="0" smtClean="0">
                          <a:effectLst/>
                        </a:rPr>
                        <a:t>Total</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chemeClr val="dk1"/>
                          </a:solidFill>
                          <a:effectLst/>
                          <a:latin typeface="+mn-lt"/>
                        </a:rPr>
                        <a:t>13</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smtClean="0">
                          <a:effectLst/>
                        </a:rPr>
                        <a:t>2</a:t>
                      </a:r>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smtClean="0">
                        <a:solidFill>
                          <a:srgbClr val="000000"/>
                        </a:solidFill>
                        <a:effectLst/>
                        <a:latin typeface="Calibri"/>
                      </a:endParaRPr>
                    </a:p>
                    <a:p>
                      <a:pPr algn="ctr" fontAlgn="b"/>
                      <a:r>
                        <a:rPr lang="en-US" sz="2400" b="0" i="0" u="none" strike="noStrike" dirty="0" smtClean="0">
                          <a:solidFill>
                            <a:srgbClr val="000000"/>
                          </a:solidFill>
                          <a:effectLst/>
                          <a:latin typeface="Calibri"/>
                        </a:rPr>
                        <a:t>2</a:t>
                      </a:r>
                      <a:endParaRPr lang="en-US" sz="2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501690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nicholsj\AppData\Local\Microsoft\Windows\Temporary Internet Files\Content.IE5\0Z3F62BV\MP9004022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627" y="1863204"/>
            <a:ext cx="2088746" cy="313159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nicholsj\AppData\Local\Microsoft\Windows\Temporary Internet Files\Content.IE5\0Z3F62BV\MP90040226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85800"/>
            <a:ext cx="3482773" cy="522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03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subTitle" idx="1"/>
          </p:nvPr>
        </p:nvSpPr>
        <p:spPr>
          <a:xfrm>
            <a:off x="72851" y="579833"/>
            <a:ext cx="5606999" cy="5434800"/>
          </a:xfrm>
          <a:prstGeom prst="rect">
            <a:avLst/>
          </a:prstGeom>
        </p:spPr>
        <p:txBody>
          <a:bodyPr lIns="91425" tIns="91425" rIns="91425" bIns="91425" anchor="t" anchorCtr="0">
            <a:noAutofit/>
          </a:bodyPr>
          <a:lstStyle/>
          <a:p>
            <a:pPr lvl="0" rtl="0">
              <a:buNone/>
            </a:pPr>
            <a:r>
              <a:rPr lang="en" b="1" dirty="0">
                <a:solidFill>
                  <a:srgbClr val="000000"/>
                </a:solidFill>
                <a:latin typeface="Droid Sans"/>
                <a:ea typeface="Droid Sans"/>
                <a:cs typeface="Droid Sans"/>
                <a:sym typeface="Droid Sans"/>
              </a:rPr>
              <a:t>Hello!</a:t>
            </a:r>
          </a:p>
          <a:p>
            <a:endParaRPr lang="en" b="1" dirty="0">
              <a:solidFill>
                <a:srgbClr val="000000"/>
              </a:solidFill>
              <a:latin typeface="Droid Sans"/>
              <a:ea typeface="Droid Sans"/>
              <a:cs typeface="Droid Sans"/>
              <a:sym typeface="Droid Sans"/>
            </a:endParaRPr>
          </a:p>
          <a:p>
            <a:pPr lvl="0" rtl="0">
              <a:buNone/>
            </a:pPr>
            <a:r>
              <a:rPr lang="en" b="1" dirty="0">
                <a:solidFill>
                  <a:srgbClr val="000000"/>
                </a:solidFill>
                <a:latin typeface="Droid Sans"/>
                <a:ea typeface="Droid Sans"/>
                <a:cs typeface="Droid Sans"/>
                <a:sym typeface="Droid Sans"/>
              </a:rPr>
              <a:t>Rick Stoddart</a:t>
            </a:r>
          </a:p>
          <a:p>
            <a:pPr lvl="0" rtl="0">
              <a:buNone/>
            </a:pPr>
            <a:r>
              <a:rPr lang="en" b="1" dirty="0">
                <a:solidFill>
                  <a:srgbClr val="000000"/>
                </a:solidFill>
                <a:latin typeface="Droid Sans"/>
                <a:ea typeface="Droid Sans"/>
                <a:cs typeface="Droid Sans"/>
                <a:sym typeface="Droid Sans"/>
              </a:rPr>
              <a:t>Assessment Librarian</a:t>
            </a:r>
          </a:p>
          <a:p>
            <a:pPr lvl="0" rtl="0">
              <a:buNone/>
            </a:pPr>
            <a:r>
              <a:rPr lang="en" dirty="0">
                <a:solidFill>
                  <a:srgbClr val="000000"/>
                </a:solidFill>
                <a:latin typeface="Droid Sans"/>
                <a:ea typeface="Droid Sans"/>
                <a:cs typeface="Droid Sans"/>
                <a:sym typeface="Droid Sans"/>
              </a:rPr>
              <a:t>at</a:t>
            </a:r>
          </a:p>
          <a:p>
            <a:pPr lvl="0" rtl="0">
              <a:buNone/>
            </a:pPr>
            <a:r>
              <a:rPr lang="en" b="1" dirty="0">
                <a:solidFill>
                  <a:srgbClr val="000000"/>
                </a:solidFill>
                <a:latin typeface="Droid Sans"/>
                <a:ea typeface="Droid Sans"/>
                <a:cs typeface="Droid Sans"/>
                <a:sym typeface="Droid Sans"/>
              </a:rPr>
              <a:t>Oregon State University </a:t>
            </a:r>
          </a:p>
          <a:p>
            <a:pPr>
              <a:buNone/>
            </a:pPr>
            <a:r>
              <a:rPr lang="en" b="1" dirty="0">
                <a:solidFill>
                  <a:srgbClr val="000000"/>
                </a:solidFill>
                <a:latin typeface="Droid Sans"/>
                <a:ea typeface="Droid Sans"/>
                <a:cs typeface="Droid Sans"/>
                <a:sym typeface="Droid Sans"/>
              </a:rPr>
              <a:t>Libraries and Press</a:t>
            </a:r>
          </a:p>
        </p:txBody>
      </p:sp>
      <p:sp>
        <p:nvSpPr>
          <p:cNvPr id="24" name="Shape 24"/>
          <p:cNvSpPr/>
          <p:nvPr/>
        </p:nvSpPr>
        <p:spPr>
          <a:xfrm>
            <a:off x="5867400" y="1055552"/>
            <a:ext cx="2968498" cy="4746896"/>
          </a:xfrm>
          <a:prstGeom prst="rect">
            <a:avLst/>
          </a:prstGeom>
          <a:blipFill>
            <a:blip r:embed="rId3"/>
            <a:stretch>
              <a:fillRect/>
            </a:stretch>
          </a:blipFill>
          <a:ln w="38100" cmpd="sng">
            <a:solidFill>
              <a:schemeClr val="accent2"/>
            </a:solidFill>
          </a:ln>
        </p:spPr>
      </p:sp>
      <p:pic>
        <p:nvPicPr>
          <p:cNvPr id="4" name="Picture 3"/>
          <p:cNvPicPr>
            <a:picLocks noChangeAspect="1"/>
          </p:cNvPicPr>
          <p:nvPr/>
        </p:nvPicPr>
        <p:blipFill>
          <a:blip r:embed="rId4"/>
          <a:stretch>
            <a:fillRect/>
          </a:stretch>
        </p:blipFill>
        <p:spPr>
          <a:xfrm>
            <a:off x="80673" y="5715000"/>
            <a:ext cx="986127" cy="1066800"/>
          </a:xfrm>
          <a:prstGeom prst="rect">
            <a:avLst/>
          </a:prstGeom>
        </p:spPr>
      </p:pic>
      <p:sp>
        <p:nvSpPr>
          <p:cNvPr id="5" name="TextBox 4"/>
          <p:cNvSpPr txBox="1"/>
          <p:nvPr/>
        </p:nvSpPr>
        <p:spPr>
          <a:xfrm>
            <a:off x="4460055" y="6231641"/>
            <a:ext cx="4631632" cy="400110"/>
          </a:xfrm>
          <a:prstGeom prst="rect">
            <a:avLst/>
          </a:prstGeom>
          <a:noFill/>
        </p:spPr>
        <p:txBody>
          <a:bodyPr wrap="square" rtlCol="0">
            <a:spAutoFit/>
          </a:bodyPr>
          <a:lstStyle/>
          <a:p>
            <a:pPr algn="r"/>
            <a:r>
              <a:rPr lang="en-US" sz="1000" i="1" dirty="0"/>
              <a:t>Nuanced and Timely: Capturing Collections Feedback at Point of </a:t>
            </a:r>
            <a:r>
              <a:rPr lang="en-US" sz="1000" i="1" dirty="0" smtClean="0"/>
              <a:t>Use</a:t>
            </a:r>
          </a:p>
          <a:p>
            <a:pPr algn="r"/>
            <a:r>
              <a:rPr lang="en-US" sz="1000" dirty="0" smtClean="0"/>
              <a:t> – Charleston Conference 2013</a:t>
            </a:r>
            <a:endParaRPr lang="en" sz="1000" b="1" dirty="0">
              <a:latin typeface="Droid Sans"/>
              <a:ea typeface="Droid Sans"/>
              <a:cs typeface="Droid Sans"/>
              <a:sym typeface="Droid Sans"/>
            </a:endParaRPr>
          </a:p>
        </p:txBody>
      </p:sp>
    </p:spTree>
    <p:extLst>
      <p:ext uri="{BB962C8B-B14F-4D97-AF65-F5344CB8AC3E}">
        <p14:creationId xmlns:p14="http://schemas.microsoft.com/office/powerpoint/2010/main" val="1748512653"/>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457200" y="304800"/>
            <a:ext cx="37338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Provide important readings for my </a:t>
            </a:r>
            <a:r>
              <a:rPr lang="en-US" sz="2800" dirty="0" smtClean="0"/>
              <a:t>students</a:t>
            </a:r>
          </a:p>
          <a:p>
            <a:pPr algn="r"/>
            <a:r>
              <a:rPr lang="en-US" sz="2800" dirty="0" smtClean="0"/>
              <a:t>~faculty</a:t>
            </a:r>
            <a:endParaRPr lang="en-US" sz="2800" dirty="0"/>
          </a:p>
        </p:txBody>
      </p:sp>
      <p:sp>
        <p:nvSpPr>
          <p:cNvPr id="7" name="Rounded Rectangular Callout 6"/>
          <p:cNvSpPr/>
          <p:nvPr/>
        </p:nvSpPr>
        <p:spPr>
          <a:xfrm>
            <a:off x="952500" y="2362200"/>
            <a:ext cx="3276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2800" dirty="0"/>
              <a:t>My homework assignment</a:t>
            </a:r>
            <a:endParaRPr lang="en-US" sz="2800" dirty="0">
              <a:solidFill>
                <a:srgbClr val="000000"/>
              </a:solidFill>
            </a:endParaRPr>
          </a:p>
          <a:p>
            <a:pPr algn="ctr"/>
            <a:r>
              <a:rPr lang="en-US" sz="2800" dirty="0" smtClean="0"/>
              <a:t>~student</a:t>
            </a:r>
            <a:endParaRPr lang="en-US" sz="2800" dirty="0"/>
          </a:p>
        </p:txBody>
      </p:sp>
      <p:sp>
        <p:nvSpPr>
          <p:cNvPr id="8" name="Rounded Rectangular Callout 7"/>
          <p:cNvSpPr/>
          <p:nvPr/>
        </p:nvSpPr>
        <p:spPr>
          <a:xfrm>
            <a:off x="2590800" y="4686300"/>
            <a:ext cx="2590800" cy="1714500"/>
          </a:xfrm>
          <a:prstGeom prst="wedgeRoundRectCallout">
            <a:avLst>
              <a:gd name="adj1" fmla="val 57879"/>
              <a:gd name="adj2" fmla="val -367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Complete class </a:t>
            </a:r>
            <a:r>
              <a:rPr lang="en-US" sz="2800" dirty="0" smtClean="0"/>
              <a:t>assignments</a:t>
            </a:r>
          </a:p>
          <a:p>
            <a:pPr algn="ctr"/>
            <a:r>
              <a:rPr lang="en-US" sz="2800" dirty="0" smtClean="0"/>
              <a:t>~student</a:t>
            </a:r>
            <a:endParaRPr lang="en-US" sz="2800" dirty="0"/>
          </a:p>
        </p:txBody>
      </p:sp>
      <p:sp>
        <p:nvSpPr>
          <p:cNvPr id="9" name="Rounded Rectangular Callout 8"/>
          <p:cNvSpPr/>
          <p:nvPr/>
        </p:nvSpPr>
        <p:spPr>
          <a:xfrm>
            <a:off x="114300" y="5372100"/>
            <a:ext cx="2209800" cy="1409700"/>
          </a:xfrm>
          <a:prstGeom prst="wedgeRoundRectCallout">
            <a:avLst>
              <a:gd name="adj1" fmla="val 34870"/>
              <a:gd name="adj2" fmla="val -589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Learn</a:t>
            </a:r>
          </a:p>
          <a:p>
            <a:pPr algn="ctr"/>
            <a:r>
              <a:rPr lang="en-US" sz="2800" dirty="0" smtClean="0"/>
              <a:t>~student</a:t>
            </a:r>
            <a:endParaRPr lang="en-US" sz="2800" dirty="0"/>
          </a:p>
        </p:txBody>
      </p:sp>
      <p:sp>
        <p:nvSpPr>
          <p:cNvPr id="10" name="Rounded Rectangular Callout 9"/>
          <p:cNvSpPr/>
          <p:nvPr/>
        </p:nvSpPr>
        <p:spPr>
          <a:xfrm>
            <a:off x="5562600" y="3581400"/>
            <a:ext cx="3276600" cy="2209800"/>
          </a:xfrm>
          <a:prstGeom prst="wedgeRoundRectCallout">
            <a:avLst>
              <a:gd name="adj1" fmla="val -42658"/>
              <a:gd name="adj2" fmla="val 593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2800" dirty="0"/>
              <a:t>W</a:t>
            </a:r>
            <a:r>
              <a:rPr lang="en-US" sz="2800" dirty="0" smtClean="0"/>
              <a:t>rite </a:t>
            </a:r>
            <a:r>
              <a:rPr lang="en-US" sz="2800" dirty="0"/>
              <a:t>my research paper for the end of the </a:t>
            </a:r>
            <a:r>
              <a:rPr lang="en-US" sz="2800" dirty="0" smtClean="0"/>
              <a:t>term ~student</a:t>
            </a:r>
            <a:endParaRPr lang="en-US" sz="2800" dirty="0">
              <a:solidFill>
                <a:srgbClr val="000000"/>
              </a:solidFill>
            </a:endParaRPr>
          </a:p>
        </p:txBody>
      </p:sp>
      <p:sp>
        <p:nvSpPr>
          <p:cNvPr id="11" name="Rounded Rectangular Callout 10"/>
          <p:cNvSpPr/>
          <p:nvPr/>
        </p:nvSpPr>
        <p:spPr>
          <a:xfrm>
            <a:off x="5105400" y="609600"/>
            <a:ext cx="3733800" cy="2209800"/>
          </a:xfrm>
          <a:prstGeom prst="wedgeRoundRectCallout">
            <a:avLst>
              <a:gd name="adj1" fmla="val -31924"/>
              <a:gd name="adj2" fmla="val 635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2800" dirty="0"/>
              <a:t>Complete my assignments in the way expected using well sourced </a:t>
            </a:r>
            <a:r>
              <a:rPr lang="en-US" sz="2800" dirty="0" smtClean="0"/>
              <a:t>journals. </a:t>
            </a:r>
          </a:p>
          <a:p>
            <a:pPr algn="r" fontAlgn="b"/>
            <a:r>
              <a:rPr lang="en-US" sz="2800" dirty="0" smtClean="0"/>
              <a:t>~student</a:t>
            </a:r>
            <a:endParaRPr lang="en-US" sz="2800" dirty="0">
              <a:solidFill>
                <a:srgbClr val="000000"/>
              </a:solidFill>
            </a:endParaRPr>
          </a:p>
        </p:txBody>
      </p:sp>
    </p:spTree>
    <p:extLst>
      <p:ext uri="{BB962C8B-B14F-4D97-AF65-F5344CB8AC3E}">
        <p14:creationId xmlns:p14="http://schemas.microsoft.com/office/powerpoint/2010/main" val="3217997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Survey design</a:t>
            </a:r>
          </a:p>
          <a:p>
            <a:pPr lvl="1"/>
            <a:r>
              <a:rPr lang="en-US" dirty="0" smtClean="0"/>
              <a:t>Fewer questions</a:t>
            </a:r>
          </a:p>
          <a:p>
            <a:pPr lvl="1"/>
            <a:r>
              <a:rPr lang="en-US" dirty="0" smtClean="0"/>
              <a:t>Alternate questions</a:t>
            </a:r>
          </a:p>
          <a:p>
            <a:pPr lvl="1"/>
            <a:r>
              <a:rPr lang="en-US" dirty="0" smtClean="0"/>
              <a:t>Explore if capturing data from proxy server would could work</a:t>
            </a:r>
          </a:p>
          <a:p>
            <a:pPr lvl="1"/>
            <a:r>
              <a:rPr lang="en-US" dirty="0" smtClean="0"/>
              <a:t>See if we can get usage data that is meaningful</a:t>
            </a:r>
          </a:p>
          <a:p>
            <a:pPr lvl="1"/>
            <a:r>
              <a:rPr lang="en-US" dirty="0" smtClean="0"/>
              <a:t>Consider working more closely </a:t>
            </a:r>
            <a:r>
              <a:rPr lang="en-US" dirty="0" smtClean="0"/>
              <a:t>with </a:t>
            </a:r>
            <a:r>
              <a:rPr lang="en-US" dirty="0" err="1"/>
              <a:t>E</a:t>
            </a:r>
            <a:r>
              <a:rPr lang="en-US" dirty="0" err="1" smtClean="0"/>
              <a:t>campus</a:t>
            </a:r>
            <a:r>
              <a:rPr lang="en-US" dirty="0" smtClean="0"/>
              <a:t> </a:t>
            </a:r>
            <a:r>
              <a:rPr lang="en-US" dirty="0" smtClean="0"/>
              <a:t>on questions</a:t>
            </a:r>
            <a:endParaRPr lang="en-US" dirty="0"/>
          </a:p>
        </p:txBody>
      </p:sp>
    </p:spTree>
    <p:extLst>
      <p:ext uri="{BB962C8B-B14F-4D97-AF65-F5344CB8AC3E}">
        <p14:creationId xmlns:p14="http://schemas.microsoft.com/office/powerpoint/2010/main" val="4236052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1-08 at 6.13.18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795" t="4931" r="36357" b="44835"/>
          <a:stretch/>
        </p:blipFill>
        <p:spPr>
          <a:xfrm>
            <a:off x="152400" y="990600"/>
            <a:ext cx="8706309" cy="4419600"/>
          </a:xfr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303" y="4648200"/>
            <a:ext cx="164269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562600" y="6560403"/>
            <a:ext cx="3549626" cy="276999"/>
          </a:xfrm>
          <a:prstGeom prst="rect">
            <a:avLst/>
          </a:prstGeom>
        </p:spPr>
        <p:txBody>
          <a:bodyPr wrap="none">
            <a:spAutoFit/>
          </a:bodyPr>
          <a:lstStyle/>
          <a:p>
            <a:r>
              <a:rPr lang="en-US" sz="1200" dirty="0"/>
              <a:t>Retrieved from </a:t>
            </a:r>
            <a:r>
              <a:rPr lang="en-US" sz="1200" dirty="0" err="1" smtClean="0">
                <a:hlinkClick r:id="rId5"/>
              </a:rPr>
              <a:t>Qualtrics</a:t>
            </a:r>
            <a:r>
              <a:rPr lang="en-US" sz="1200" dirty="0" smtClean="0">
                <a:hlinkClick r:id="rId5"/>
              </a:rPr>
              <a:t> </a:t>
            </a:r>
            <a:r>
              <a:rPr lang="en-US" sz="1200" dirty="0" smtClean="0"/>
              <a:t> OSU Valley Library instance</a:t>
            </a:r>
            <a:endParaRPr lang="en-US" sz="1200" i="1" dirty="0"/>
          </a:p>
        </p:txBody>
      </p:sp>
    </p:spTree>
    <p:extLst>
      <p:ext uri="{BB962C8B-B14F-4D97-AF65-F5344CB8AC3E}">
        <p14:creationId xmlns:p14="http://schemas.microsoft.com/office/powerpoint/2010/main" val="13223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823062"/>
            <a:ext cx="6248400" cy="349138"/>
          </a:xfrm>
        </p:spPr>
        <p:txBody>
          <a:bodyPr>
            <a:noAutofit/>
          </a:bodyPr>
          <a:lstStyle/>
          <a:p>
            <a:pPr algn="l"/>
            <a:r>
              <a:rPr lang="en-US" sz="3200" dirty="0" smtClean="0"/>
              <a:t>Code: </a:t>
            </a:r>
            <a:r>
              <a:rPr lang="en-US" sz="3200" u="sng" dirty="0" smtClean="0">
                <a:hlinkClick r:id="rId3"/>
              </a:rPr>
              <a:t>https</a:t>
            </a:r>
            <a:r>
              <a:rPr lang="en-US" sz="3200" u="sng" dirty="0">
                <a:hlinkClick r:id="rId3"/>
              </a:rPr>
              <a:t>://</a:t>
            </a:r>
            <a:r>
              <a:rPr lang="en-US" sz="3200" u="sng" dirty="0" smtClean="0">
                <a:hlinkClick r:id="rId3"/>
              </a:rPr>
              <a:t>github.com/reeset/ics</a:t>
            </a:r>
            <a:endParaRPr lang="en-US" sz="3200" dirty="0"/>
          </a:p>
        </p:txBody>
      </p:sp>
      <p:pic>
        <p:nvPicPr>
          <p:cNvPr id="4" name="Content Placeholder 3" descr="Screen shot 2013-11-08 at 10.31.32 AM.png"/>
          <p:cNvPicPr>
            <a:picLocks noGrp="1" noChangeAspect="1"/>
          </p:cNvPicPr>
          <p:nvPr>
            <p:ph idx="1"/>
          </p:nvPr>
        </p:nvPicPr>
        <p:blipFill rotWithShape="1">
          <a:blip r:embed="rId4">
            <a:extLst>
              <a:ext uri="{28A0092B-C50C-407E-A947-70E740481C1C}">
                <a14:useLocalDpi xmlns:a14="http://schemas.microsoft.com/office/drawing/2010/main" val="0"/>
              </a:ext>
            </a:extLst>
          </a:blip>
          <a:srcRect l="922" t="11681" r="28973" b="10485"/>
          <a:stretch/>
        </p:blipFill>
        <p:spPr>
          <a:xfrm>
            <a:off x="990600" y="685800"/>
            <a:ext cx="7239359" cy="5023451"/>
          </a:xfrm>
        </p:spPr>
      </p:pic>
      <p:sp>
        <p:nvSpPr>
          <p:cNvPr id="3" name="Rectangle 2"/>
          <p:cNvSpPr/>
          <p:nvPr/>
        </p:nvSpPr>
        <p:spPr>
          <a:xfrm>
            <a:off x="6842685" y="6560403"/>
            <a:ext cx="2270686" cy="276999"/>
          </a:xfrm>
          <a:prstGeom prst="rect">
            <a:avLst/>
          </a:prstGeom>
        </p:spPr>
        <p:txBody>
          <a:bodyPr wrap="none">
            <a:spAutoFit/>
          </a:bodyPr>
          <a:lstStyle/>
          <a:p>
            <a:r>
              <a:rPr lang="en-US" sz="1200" dirty="0"/>
              <a:t>Retrieved from </a:t>
            </a:r>
            <a:r>
              <a:rPr lang="en-US" sz="1200" dirty="0" err="1" smtClean="0">
                <a:hlinkClick r:id="rId3"/>
              </a:rPr>
              <a:t>GitHub</a:t>
            </a:r>
            <a:r>
              <a:rPr lang="en-US" sz="1200" dirty="0" smtClean="0"/>
              <a:t>, </a:t>
            </a:r>
            <a:r>
              <a:rPr lang="en-US" sz="1200" i="1" dirty="0" err="1" smtClean="0"/>
              <a:t>reeset</a:t>
            </a:r>
            <a:r>
              <a:rPr lang="en-US" sz="1200" i="1" dirty="0" smtClean="0"/>
              <a:t>/</a:t>
            </a:r>
            <a:r>
              <a:rPr lang="en-US" sz="1200" i="1" dirty="0" err="1" smtClean="0"/>
              <a:t>ics</a:t>
            </a:r>
            <a:endParaRPr lang="en-US" sz="1200" i="1" dirty="0"/>
          </a:p>
        </p:txBody>
      </p:sp>
    </p:spTree>
    <p:extLst>
      <p:ext uri="{BB962C8B-B14F-4D97-AF65-F5344CB8AC3E}">
        <p14:creationId xmlns:p14="http://schemas.microsoft.com/office/powerpoint/2010/main" val="20696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000" y="1308100"/>
            <a:ext cx="6350000" cy="4229100"/>
          </a:xfrm>
          <a:prstGeom prst="rect">
            <a:avLst/>
          </a:prstGeom>
        </p:spPr>
      </p:pic>
      <p:sp>
        <p:nvSpPr>
          <p:cNvPr id="4" name="TextBox 3"/>
          <p:cNvSpPr txBox="1"/>
          <p:nvPr/>
        </p:nvSpPr>
        <p:spPr>
          <a:xfrm>
            <a:off x="5105400" y="5744588"/>
            <a:ext cx="2667000" cy="461665"/>
          </a:xfrm>
          <a:prstGeom prst="rect">
            <a:avLst/>
          </a:prstGeom>
          <a:noFill/>
        </p:spPr>
        <p:txBody>
          <a:bodyPr wrap="square" rtlCol="0">
            <a:spAutoFit/>
          </a:bodyPr>
          <a:lstStyle/>
          <a:p>
            <a:pPr algn="r"/>
            <a:r>
              <a:rPr lang="en-US" sz="1200" dirty="0" smtClean="0"/>
              <a:t>Some </a:t>
            </a:r>
            <a:r>
              <a:rPr lang="en-US" sz="1200" dirty="0"/>
              <a:t>rights </a:t>
            </a:r>
            <a:r>
              <a:rPr lang="en-US" sz="1200" dirty="0" smtClean="0"/>
              <a:t>reserved by</a:t>
            </a:r>
            <a:br>
              <a:rPr lang="en-US" sz="1200" dirty="0" smtClean="0"/>
            </a:br>
            <a:r>
              <a:rPr lang="en-US" sz="1200" dirty="0" smtClean="0"/>
              <a:t>Flickr user </a:t>
            </a:r>
            <a:r>
              <a:rPr lang="en-US" sz="1200" dirty="0" err="1">
                <a:hlinkClick r:id="rId4"/>
              </a:rPr>
              <a:t>puntxote</a:t>
            </a:r>
            <a:endParaRPr lang="en-US" sz="1200" dirty="0"/>
          </a:p>
        </p:txBody>
      </p:sp>
    </p:spTree>
    <p:extLst>
      <p:ext uri="{BB962C8B-B14F-4D97-AF65-F5344CB8AC3E}">
        <p14:creationId xmlns:p14="http://schemas.microsoft.com/office/powerpoint/2010/main" val="1239544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cholsj\AppData\Local\Temp\318947873_12028f1b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928" y="1066799"/>
            <a:ext cx="6396872" cy="49639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6015335"/>
            <a:ext cx="2667000" cy="461665"/>
          </a:xfrm>
          <a:prstGeom prst="rect">
            <a:avLst/>
          </a:prstGeom>
          <a:noFill/>
        </p:spPr>
        <p:txBody>
          <a:bodyPr wrap="square" rtlCol="0">
            <a:spAutoFit/>
          </a:bodyPr>
          <a:lstStyle/>
          <a:p>
            <a:pPr algn="r"/>
            <a:r>
              <a:rPr lang="en-US" sz="1200" dirty="0" smtClean="0"/>
              <a:t>Some </a:t>
            </a:r>
            <a:r>
              <a:rPr lang="en-US" sz="1200" dirty="0"/>
              <a:t>rights </a:t>
            </a:r>
            <a:r>
              <a:rPr lang="en-US" sz="1200" dirty="0" smtClean="0"/>
              <a:t>reserved by</a:t>
            </a:r>
            <a:br>
              <a:rPr lang="en-US" sz="1200" dirty="0" smtClean="0"/>
            </a:br>
            <a:r>
              <a:rPr lang="en-US" sz="1200" dirty="0" smtClean="0"/>
              <a:t>Flickr </a:t>
            </a:r>
            <a:r>
              <a:rPr lang="en-US" sz="1200" dirty="0" smtClean="0"/>
              <a:t>user  </a:t>
            </a:r>
            <a:r>
              <a:rPr lang="en-US" sz="1200" dirty="0" err="1">
                <a:hlinkClick r:id="rId4"/>
              </a:rPr>
              <a:t>Oberazzi</a:t>
            </a:r>
            <a:r>
              <a:rPr lang="en-US" sz="1200" dirty="0">
                <a:hlinkClick r:id="rId4"/>
              </a:rPr>
              <a:t> </a:t>
            </a:r>
            <a:endParaRPr lang="en-US" sz="1200" dirty="0"/>
          </a:p>
        </p:txBody>
      </p:sp>
    </p:spTree>
    <p:extLst>
      <p:ext uri="{BB962C8B-B14F-4D97-AF65-F5344CB8AC3E}">
        <p14:creationId xmlns:p14="http://schemas.microsoft.com/office/powerpoint/2010/main" val="3993761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676400"/>
            <a:ext cx="4343400" cy="1524000"/>
          </a:xfrm>
        </p:spPr>
        <p:txBody>
          <a:bodyPr>
            <a:normAutofit fontScale="85000" lnSpcReduction="10000"/>
          </a:bodyPr>
          <a:lstStyle/>
          <a:p>
            <a:pPr marL="0" indent="0">
              <a:buNone/>
            </a:pPr>
            <a:r>
              <a:rPr lang="en-US" b="1" dirty="0" smtClean="0"/>
              <a:t>Jane Nichols</a:t>
            </a:r>
          </a:p>
          <a:p>
            <a:pPr marL="0" indent="0">
              <a:buNone/>
            </a:pPr>
            <a:r>
              <a:rPr lang="en-US" sz="2800" dirty="0" smtClean="0"/>
              <a:t>Collection Development Librarian</a:t>
            </a:r>
          </a:p>
          <a:p>
            <a:pPr marL="0" indent="0">
              <a:buNone/>
            </a:pPr>
            <a:r>
              <a:rPr lang="en-US" sz="2800" dirty="0" smtClean="0"/>
              <a:t>jane.nichols@oregonstate.edu</a:t>
            </a:r>
            <a:endParaRPr lang="en-US" sz="2800"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053" y="5848349"/>
            <a:ext cx="2068547"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6096000"/>
            <a:ext cx="28384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228600" y="2514600"/>
            <a:ext cx="37338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Terry Reese</a:t>
            </a:r>
          </a:p>
          <a:p>
            <a:pPr marL="0" indent="0">
              <a:buFont typeface="Arial" panose="020B0604020202020204" pitchFamily="34" charset="0"/>
              <a:buNone/>
            </a:pPr>
            <a:r>
              <a:rPr lang="en-US" sz="2400" dirty="0" smtClean="0"/>
              <a:t>Head, Digital Initiatives</a:t>
            </a:r>
          </a:p>
          <a:p>
            <a:pPr marL="0" indent="0">
              <a:buNone/>
            </a:pPr>
            <a:r>
              <a:rPr lang="en-US" sz="2400" dirty="0"/>
              <a:t>reese.2179@osu.edu</a:t>
            </a:r>
            <a:endParaRPr lang="en-US" sz="2400" dirty="0" smtClean="0"/>
          </a:p>
          <a:p>
            <a:pPr marL="0" indent="0">
              <a:buFont typeface="Arial" panose="020B0604020202020204" pitchFamily="34" charset="0"/>
              <a:buNone/>
            </a:pPr>
            <a:endParaRPr lang="en-US" sz="2400" dirty="0"/>
          </a:p>
        </p:txBody>
      </p:sp>
      <p:sp>
        <p:nvSpPr>
          <p:cNvPr id="8" name="Content Placeholder 2"/>
          <p:cNvSpPr txBox="1">
            <a:spLocks/>
          </p:cNvSpPr>
          <p:nvPr/>
        </p:nvSpPr>
        <p:spPr>
          <a:xfrm>
            <a:off x="4566138" y="3429000"/>
            <a:ext cx="4730262" cy="1524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t>Rick Stoddart</a:t>
            </a:r>
          </a:p>
          <a:p>
            <a:pPr marL="0" indent="0">
              <a:buFont typeface="Arial" panose="020B0604020202020204" pitchFamily="34" charset="0"/>
              <a:buNone/>
            </a:pPr>
            <a:r>
              <a:rPr lang="en-US" sz="2800" dirty="0" smtClean="0"/>
              <a:t>Assessment Librarian</a:t>
            </a:r>
          </a:p>
          <a:p>
            <a:pPr marL="0" indent="0">
              <a:buFont typeface="Arial" panose="020B0604020202020204" pitchFamily="34" charset="0"/>
              <a:buNone/>
            </a:pPr>
            <a:r>
              <a:rPr lang="en-US" sz="2800" dirty="0" smtClean="0"/>
              <a:t>richard.stoddart@oregonstate.edu</a:t>
            </a:r>
          </a:p>
        </p:txBody>
      </p:sp>
    </p:spTree>
    <p:extLst>
      <p:ext uri="{BB962C8B-B14F-4D97-AF65-F5344CB8AC3E}">
        <p14:creationId xmlns:p14="http://schemas.microsoft.com/office/powerpoint/2010/main" val="1196896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0065" t="2360" r="5186" b="2590"/>
          <a:stretch/>
        </p:blipFill>
        <p:spPr>
          <a:xfrm>
            <a:off x="257766" y="228599"/>
            <a:ext cx="8686800" cy="6331803"/>
          </a:xfrm>
          <a:prstGeom prst="rect">
            <a:avLst/>
          </a:prstGeom>
        </p:spPr>
      </p:pic>
      <p:sp>
        <p:nvSpPr>
          <p:cNvPr id="3" name="Rectangle 2"/>
          <p:cNvSpPr/>
          <p:nvPr/>
        </p:nvSpPr>
        <p:spPr>
          <a:xfrm>
            <a:off x="6821147" y="6560403"/>
            <a:ext cx="2018053" cy="276999"/>
          </a:xfrm>
          <a:prstGeom prst="rect">
            <a:avLst/>
          </a:prstGeom>
        </p:spPr>
        <p:txBody>
          <a:bodyPr wrap="none">
            <a:spAutoFit/>
          </a:bodyPr>
          <a:lstStyle/>
          <a:p>
            <a:r>
              <a:rPr lang="en-US" sz="1200" dirty="0"/>
              <a:t>Retrieved </a:t>
            </a:r>
            <a:r>
              <a:rPr lang="en-US" sz="1200" dirty="0" smtClean="0"/>
              <a:t>from OSU </a:t>
            </a:r>
            <a:r>
              <a:rPr lang="en-US" sz="1200" dirty="0" err="1" smtClean="0">
                <a:hlinkClick r:id="rId4"/>
              </a:rPr>
              <a:t>Ecampus</a:t>
            </a:r>
            <a:endParaRPr lang="en-US" sz="1200" i="1" dirty="0"/>
          </a:p>
        </p:txBody>
      </p:sp>
    </p:spTree>
    <p:extLst>
      <p:ext uri="{BB962C8B-B14F-4D97-AF65-F5344CB8AC3E}">
        <p14:creationId xmlns:p14="http://schemas.microsoft.com/office/powerpoint/2010/main" val="1444367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722" y="2895600"/>
            <a:ext cx="5658678"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00800" y="6324600"/>
            <a:ext cx="2462469" cy="369332"/>
          </a:xfrm>
          <a:prstGeom prst="rect">
            <a:avLst/>
          </a:prstGeom>
        </p:spPr>
        <p:txBody>
          <a:bodyPr wrap="none">
            <a:spAutoFit/>
          </a:bodyPr>
          <a:lstStyle/>
          <a:p>
            <a:r>
              <a:rPr lang="en-US" sz="1200" dirty="0"/>
              <a:t>Retrieved from </a:t>
            </a:r>
            <a:r>
              <a:rPr lang="en-US" sz="1200" dirty="0" smtClean="0">
                <a:hlinkClick r:id="rId4"/>
              </a:rPr>
              <a:t>MINES </a:t>
            </a:r>
            <a:r>
              <a:rPr lang="en-US" sz="1200" dirty="0">
                <a:hlinkClick r:id="rId4"/>
              </a:rPr>
              <a:t>for </a:t>
            </a:r>
            <a:r>
              <a:rPr lang="en-US" sz="1200" dirty="0" smtClean="0">
                <a:hlinkClick r:id="rId4"/>
              </a:rPr>
              <a:t>Libraries</a:t>
            </a:r>
            <a:r>
              <a:rPr lang="en-US" dirty="0" smtClean="0"/>
              <a:t>®</a:t>
            </a:r>
            <a:endParaRPr lang="en-US" sz="1200" i="1" dirty="0"/>
          </a:p>
        </p:txBody>
      </p:sp>
    </p:spTree>
    <p:extLst>
      <p:ext uri="{BB962C8B-B14F-4D97-AF65-F5344CB8AC3E}">
        <p14:creationId xmlns:p14="http://schemas.microsoft.com/office/powerpoint/2010/main" val="93857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70446607"/>
              </p:ext>
            </p:extLst>
          </p:nvPr>
        </p:nvGraphicFramePr>
        <p:xfrm>
          <a:off x="152400" y="9906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9600" y="2773362"/>
            <a:ext cx="2057400" cy="1200329"/>
          </a:xfrm>
          <a:prstGeom prst="rect">
            <a:avLst/>
          </a:prstGeom>
          <a:noFill/>
        </p:spPr>
        <p:txBody>
          <a:bodyPr wrap="square" rtlCol="0">
            <a:spAutoFit/>
          </a:bodyPr>
          <a:lstStyle/>
          <a:p>
            <a:pPr lvl="0"/>
            <a:r>
              <a:rPr lang="en-US" sz="3600" dirty="0" smtClean="0"/>
              <a:t>Code</a:t>
            </a:r>
          </a:p>
          <a:p>
            <a:pPr lvl="0"/>
            <a:r>
              <a:rPr lang="en-US" sz="3600" dirty="0" smtClean="0"/>
              <a:t>created</a:t>
            </a:r>
            <a:endParaRPr lang="en-US" sz="3600" dirty="0"/>
          </a:p>
        </p:txBody>
      </p:sp>
      <p:sp>
        <p:nvSpPr>
          <p:cNvPr id="6" name="TextBox 5"/>
          <p:cNvSpPr txBox="1"/>
          <p:nvPr/>
        </p:nvSpPr>
        <p:spPr>
          <a:xfrm>
            <a:off x="3352800" y="2944633"/>
            <a:ext cx="2057400" cy="1200329"/>
          </a:xfrm>
          <a:prstGeom prst="rect">
            <a:avLst/>
          </a:prstGeom>
          <a:noFill/>
        </p:spPr>
        <p:txBody>
          <a:bodyPr wrap="square" rtlCol="0">
            <a:spAutoFit/>
          </a:bodyPr>
          <a:lstStyle/>
          <a:p>
            <a:pPr lvl="0"/>
            <a:r>
              <a:rPr lang="en-US" sz="3600" dirty="0"/>
              <a:t>Test with </a:t>
            </a:r>
            <a:r>
              <a:rPr lang="en-US" sz="3600" dirty="0" smtClean="0"/>
              <a:t>Elsevier</a:t>
            </a:r>
            <a:endParaRPr lang="en-US" sz="3600" dirty="0"/>
          </a:p>
        </p:txBody>
      </p:sp>
      <p:sp>
        <p:nvSpPr>
          <p:cNvPr id="7" name="TextBox 6"/>
          <p:cNvSpPr txBox="1"/>
          <p:nvPr/>
        </p:nvSpPr>
        <p:spPr>
          <a:xfrm>
            <a:off x="6400800" y="2620962"/>
            <a:ext cx="2209800" cy="1200329"/>
          </a:xfrm>
          <a:prstGeom prst="rect">
            <a:avLst/>
          </a:prstGeom>
          <a:noFill/>
        </p:spPr>
        <p:txBody>
          <a:bodyPr wrap="square" rtlCol="0">
            <a:spAutoFit/>
          </a:bodyPr>
          <a:lstStyle/>
          <a:p>
            <a:pPr lvl="0"/>
            <a:r>
              <a:rPr lang="en-US" sz="3600" dirty="0"/>
              <a:t>Test with </a:t>
            </a:r>
            <a:r>
              <a:rPr lang="en-US" sz="3600" dirty="0" smtClean="0"/>
              <a:t>JSTOR</a:t>
            </a:r>
            <a:endParaRPr lang="en-US" sz="3600" dirty="0"/>
          </a:p>
        </p:txBody>
      </p:sp>
    </p:spTree>
    <p:extLst>
      <p:ext uri="{BB962C8B-B14F-4D97-AF65-F5344CB8AC3E}">
        <p14:creationId xmlns:p14="http://schemas.microsoft.com/office/powerpoint/2010/main" val="4293951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741378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8839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0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0"/>
            <a:ext cx="8820150" cy="701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919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942975"/>
            <a:ext cx="789622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29200" y="6560403"/>
            <a:ext cx="4114800" cy="276999"/>
          </a:xfrm>
          <a:prstGeom prst="rect">
            <a:avLst/>
          </a:prstGeom>
        </p:spPr>
        <p:txBody>
          <a:bodyPr wrap="square">
            <a:spAutoFit/>
          </a:bodyPr>
          <a:lstStyle/>
          <a:p>
            <a:r>
              <a:rPr lang="en-US" sz="1200" dirty="0"/>
              <a:t>Retrieved from © 2013 </a:t>
            </a:r>
            <a:r>
              <a:rPr lang="en-US" sz="1200" dirty="0">
                <a:hlinkClick r:id="rId4"/>
              </a:rPr>
              <a:t>Elsevier B.V</a:t>
            </a:r>
            <a:r>
              <a:rPr lang="en-US" sz="1200" dirty="0" smtClean="0">
                <a:hlinkClick r:id="rId4"/>
              </a:rPr>
              <a:t>.</a:t>
            </a:r>
            <a:r>
              <a:rPr lang="en-US" sz="1200" dirty="0" smtClean="0"/>
              <a:t> </a:t>
            </a:r>
            <a:r>
              <a:rPr lang="en-US" sz="1200" dirty="0" smtClean="0">
                <a:hlinkClick r:id="rId5"/>
              </a:rPr>
              <a:t>The Social Science Journal</a:t>
            </a:r>
            <a:endParaRPr lang="en-US" sz="1200" i="1" dirty="0"/>
          </a:p>
        </p:txBody>
      </p:sp>
    </p:spTree>
    <p:extLst>
      <p:ext uri="{BB962C8B-B14F-4D97-AF65-F5344CB8AC3E}">
        <p14:creationId xmlns:p14="http://schemas.microsoft.com/office/powerpoint/2010/main" val="95715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805"/>
          <a:stretch/>
        </p:blipFill>
        <p:spPr bwMode="auto">
          <a:xfrm>
            <a:off x="292830" y="609600"/>
            <a:ext cx="8643441" cy="569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5230" y="1676400"/>
            <a:ext cx="1219200" cy="369332"/>
          </a:xfrm>
          <a:prstGeom prst="rect">
            <a:avLst/>
          </a:prstGeom>
          <a:noFill/>
        </p:spPr>
        <p:txBody>
          <a:bodyPr wrap="square" rtlCol="0">
            <a:spAutoFit/>
          </a:bodyPr>
          <a:lstStyle/>
          <a:p>
            <a:r>
              <a:rPr lang="en-US" dirty="0" smtClean="0"/>
              <a:t>(Apache)</a:t>
            </a:r>
            <a:endParaRPr lang="en-US" dirty="0"/>
          </a:p>
        </p:txBody>
      </p:sp>
      <p:sp>
        <p:nvSpPr>
          <p:cNvPr id="4" name="Rectangle 3"/>
          <p:cNvSpPr/>
          <p:nvPr/>
        </p:nvSpPr>
        <p:spPr>
          <a:xfrm>
            <a:off x="0" y="6211669"/>
            <a:ext cx="4114800" cy="646331"/>
          </a:xfrm>
          <a:prstGeom prst="rect">
            <a:avLst/>
          </a:prstGeom>
        </p:spPr>
        <p:txBody>
          <a:bodyPr wrap="square">
            <a:spAutoFit/>
          </a:bodyPr>
          <a:lstStyle/>
          <a:p>
            <a:r>
              <a:rPr lang="en-US" sz="1200" dirty="0"/>
              <a:t>Terry Reese. "Improving Evaluation of Resources through Injected Feedback Surveys". July 2013, </a:t>
            </a:r>
            <a:r>
              <a:rPr lang="en-US" sz="1200" i="1" dirty="0"/>
              <a:t>Ariadne</a:t>
            </a:r>
            <a:r>
              <a:rPr lang="en-US" sz="1200" dirty="0"/>
              <a:t> Issue 71 </a:t>
            </a:r>
            <a:r>
              <a:rPr lang="en-US" sz="1200" dirty="0">
                <a:hlinkClick r:id="rId4"/>
              </a:rPr>
              <a:t>http://www.ariadne.ac.uk/issue71/reese</a:t>
            </a:r>
            <a:endParaRPr lang="en-US" sz="1200" i="1" dirty="0"/>
          </a:p>
        </p:txBody>
      </p:sp>
    </p:spTree>
    <p:extLst>
      <p:ext uri="{BB962C8B-B14F-4D97-AF65-F5344CB8AC3E}">
        <p14:creationId xmlns:p14="http://schemas.microsoft.com/office/powerpoint/2010/main" val="8996245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Nuanced and Timely: Capturing Collections Feedback at Point of Use&amp;quot;&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 - &amp;quot;Rick&amp;quot;&quot;/&gt;&lt;property id=&quot;20307&quot; value=&quot;289&quot;/&gt;&lt;/object&gt;&lt;object type=&quot;3&quot; unique_id=&quot;10007&quot;&gt;&lt;property id=&quot;20148&quot; value=&quot;5&quot;/&gt;&lt;property id=&quot;20300&quot; value=&quot;Slide 4&quot;/&gt;&lt;property id=&quot;20307&quot; value=&quot;283&quot;/&gt;&lt;/object&gt;&lt;object type=&quot;3&quot; unique_id=&quot;10008&quot;&gt;&lt;property id=&quot;20148&quot; value=&quot;5&quot;/&gt;&lt;property id=&quot;20300&quot; value=&quot;Slide 5&quot;/&gt;&lt;property id=&quot;20307&quot; value=&quot;290&quot;/&gt;&lt;/object&gt;&lt;object type=&quot;3&quot; unique_id=&quot;10009&quot;&gt;&lt;property id=&quot;20148&quot; value=&quot;5&quot;/&gt;&lt;property id=&quot;20300&quot; value=&quot;Slide 8&quot;/&gt;&lt;property id=&quot;20307&quot; value=&quot;291&quot;/&gt;&lt;/object&gt;&lt;object type=&quot;3&quot; unique_id=&quot;10010&quot;&gt;&lt;property id=&quot;20148&quot; value=&quot;5&quot;/&gt;&lt;property id=&quot;20300&quot; value=&quot;Slide 9&quot;/&gt;&lt;property id=&quot;20307&quot; value=&quot;292&quot;/&gt;&lt;/object&gt;&lt;object type=&quot;3&quot; unique_id=&quot;10011&quot;&gt;&lt;property id=&quot;20148&quot; value=&quot;5&quot;/&gt;&lt;property id=&quot;20300&quot; value=&quot;Slide 10&quot;/&gt;&lt;property id=&quot;20307&quot; value=&quot;293&quot;/&gt;&lt;/object&gt;&lt;object type=&quot;3&quot; unique_id=&quot;10012&quot;&gt;&lt;property id=&quot;20148&quot; value=&quot;5&quot;/&gt;&lt;property id=&quot;20300&quot; value=&quot;Slide 11&quot;/&gt;&lt;property id=&quot;20307&quot; value=&quot;294&quot;/&gt;&lt;/object&gt;&lt;object type=&quot;3&quot; unique_id=&quot;10013&quot;&gt;&lt;property id=&quot;20148&quot; value=&quot;5&quot;/&gt;&lt;property id=&quot;20300&quot; value=&quot;Slide 6&quot;/&gt;&lt;property id=&quot;20307&quot; value=&quot;295&quot;/&gt;&lt;/object&gt;&lt;object type=&quot;3&quot; unique_id=&quot;10014&quot;&gt;&lt;property id=&quot;20148&quot; value=&quot;5&quot;/&gt;&lt;property id=&quot;20300&quot; value=&quot;Slide 7&quot;/&gt;&lt;property id=&quot;20307&quot; value=&quot;284&quot;/&gt;&lt;/object&gt;&lt;object type=&quot;3&quot; unique_id=&quot;10015&quot;&gt;&lt;property id=&quot;20148&quot; value=&quot;5&quot;/&gt;&lt;property id=&quot;20300&quot; value=&quot;Slide 12 - &amp;quot;Changes&amp;quot;&quot;/&gt;&lt;property id=&quot;20307&quot; value=&quot;285&quot;/&gt;&lt;/object&gt;&lt;object type=&quot;3&quot; unique_id=&quot;10016&quot;&gt;&lt;property id=&quot;20148&quot; value=&quot;5&quot;/&gt;&lt;property id=&quot;20300&quot; value=&quot;Slide 13&quot;/&gt;&lt;property id=&quot;20307&quot; value=&quot;276&quot;/&gt;&lt;/object&gt;&lt;object type=&quot;3&quot; unique_id=&quot;10017&quot;&gt;&lt;property id=&quot;20148&quot; value=&quot;5&quot;/&gt;&lt;property id=&quot;20300&quot; value=&quot;Slide 14&quot;/&gt;&lt;property id=&quot;20307&quot; value=&quot;277&quot;/&gt;&lt;/object&gt;&lt;object type=&quot;3&quot; unique_id=&quot;10018&quot;&gt;&lt;property id=&quot;20148&quot; value=&quot;5&quot;/&gt;&lt;property id=&quot;20300&quot; value=&quot;Slide 15 - &amp;quot;What we wanted to know&amp;quot;&quot;/&gt;&lt;property id=&quot;20307&quot; value=&quot;278&quot;/&gt;&lt;/object&gt;&lt;object type=&quot;3&quot; unique_id=&quot;10022&quot;&gt;&lt;property id=&quot;20148&quot; value=&quot;5&quot;/&gt;&lt;property id=&quot;20300&quot; value=&quot;Slide 18 - &amp;quot;Lessons Learned&amp;quot;&quot;/&gt;&lt;property id=&quot;20307&quot; value=&quot;280&quot;/&gt;&lt;/object&gt;&lt;object type=&quot;3&quot; unique_id=&quot;10023&quot;&gt;&lt;property id=&quot;20148&quot; value=&quot;5&quot;/&gt;&lt;property id=&quot;20300&quot; value=&quot;Slide 19&quot;/&gt;&lt;property id=&quot;20307&quot; value=&quot;263&quot;/&gt;&lt;/object&gt;&lt;object type=&quot;3&quot; unique_id=&quot;10024&quot;&gt;&lt;property id=&quot;20148&quot; value=&quot;5&quot;/&gt;&lt;property id=&quot;20300&quot; value=&quot;Slide 20&quot;/&gt;&lt;property id=&quot;20307&quot; value=&quot;265&quot;/&gt;&lt;/object&gt;&lt;object type=&quot;3&quot; unique_id=&quot;10025&quot;&gt;&lt;property id=&quot;20148&quot; value=&quot;5&quot;/&gt;&lt;property id=&quot;20300&quot; value=&quot;Slide 21&quot;/&gt;&lt;property id=&quot;20307&quot; value=&quot;266&quot;/&gt;&lt;/object&gt;&lt;object type=&quot;3&quot; unique_id=&quot;10026&quot;&gt;&lt;property id=&quot;20148&quot; value=&quot;5&quot;/&gt;&lt;property id=&quot;20300&quot; value=&quot;Slide 22&quot;/&gt;&lt;property id=&quot;20307&quot; value=&quot;267&quot;/&gt;&lt;/object&gt;&lt;object type=&quot;3&quot; unique_id=&quot;10027&quot;&gt;&lt;property id=&quot;20148&quot; value=&quot;5&quot;/&gt;&lt;property id=&quot;20300&quot; value=&quot;Slide 23&quot;/&gt;&lt;property id=&quot;20307&quot; value=&quot;269&quot;/&gt;&lt;/object&gt;&lt;object type=&quot;3&quot; unique_id=&quot;10028&quot;&gt;&lt;property id=&quot;20148&quot; value=&quot;5&quot;/&gt;&lt;property id=&quot;20300&quot; value=&quot;Slide 24&quot;/&gt;&lt;property id=&quot;20307&quot; value=&quot;270&quot;/&gt;&lt;/object&gt;&lt;object type=&quot;3&quot; unique_id=&quot;10029&quot;&gt;&lt;property id=&quot;20148&quot; value=&quot;5&quot;/&gt;&lt;property id=&quot;20300&quot; value=&quot;Slide 25 - &amp;quot;Partner?&amp;quot;&quot;/&gt;&lt;property id=&quot;20307&quot; value=&quot;264&quot;/&gt;&lt;/object&gt;&lt;object type=&quot;3&quot; unique_id=&quot;10030&quot;&gt;&lt;property id=&quot;20148&quot; value=&quot;5&quot;/&gt;&lt;property id=&quot;20300&quot; value=&quot;Slide 26 - &amp;quot;Questions?&amp;quot;&quot;/&gt;&lt;property id=&quot;20307&quot; value=&quot;271&quot;/&gt;&lt;/object&gt;&lt;object type=&quot;3&quot; unique_id=&quot;10031&quot;&gt;&lt;property id=&quot;20148&quot; value=&quot;5&quot;/&gt;&lt;property id=&quot;20300&quot; value=&quot;Slide 27 - &amp;quot;Contact Us&amp;quot;&quot;/&gt;&lt;property id=&quot;20307&quot; value=&quot;262&quot;/&gt;&lt;/object&gt;&lt;object type=&quot;3&quot; unique_id=&quot;10156&quot;&gt;&lt;property id=&quot;20148&quot; value=&quot;5&quot;/&gt;&lt;property id=&quot;20300&quot; value=&quot;Slide 16&quot;/&gt;&lt;property id=&quot;20307&quot; value=&quot;298&quot;/&gt;&lt;/object&gt;&lt;object type=&quot;3&quot; unique_id=&quot;10157&quot;&gt;&lt;property id=&quot;20148&quot; value=&quot;5&quot;/&gt;&lt;property id=&quot;20300&quot; value=&quot;Slide 17&quot;/&gt;&lt;property id=&quot;20307&quot; value=&quot;299&quot;/&gt;&lt;/object&gt;&lt;/object&gt;&lt;object type=&quot;8&quot; unique_id=&quot;1006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TotalTime>
  <Words>2569</Words>
  <Application>Microsoft Office PowerPoint</Application>
  <PresentationFormat>On-screen Show (4:3)</PresentationFormat>
  <Paragraphs>194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Nuanced and Timely: Capturing Collections Feedback at Point of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Round 2</vt:lpstr>
      <vt:lpstr>$ Value-Elsevier</vt:lpstr>
      <vt:lpstr>$ Value-JSTOR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lpstr>PowerPoint Presentation</vt:lpstr>
      <vt:lpstr>Code: https://github.com/reeset/ics</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Nuanced and Timely: Capturing Collections Feedback at Point of Use</dc:title>
  <dc:creator>Community Network</dc:creator>
  <cp:lastModifiedBy>Community Network</cp:lastModifiedBy>
  <cp:revision>177</cp:revision>
  <dcterms:created xsi:type="dcterms:W3CDTF">2013-10-10T23:14:51Z</dcterms:created>
  <dcterms:modified xsi:type="dcterms:W3CDTF">2013-11-15T22:13:36Z</dcterms:modified>
</cp:coreProperties>
</file>