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handoutMasterIdLst>
    <p:handoutMasterId r:id="rId4"/>
  </p:handoutMasterIdLst>
  <p:sldIdLst>
    <p:sldId id="256" r:id="rId2"/>
  </p:sldIdLst>
  <p:sldSz cx="43891200" cy="32918400"/>
  <p:notesSz cx="9296400" cy="7010400"/>
  <p:defaultTextStyle>
    <a:defPPr>
      <a:defRPr lang="en-US"/>
    </a:defPPr>
    <a:lvl1pPr algn="l" rtl="0" fontAlgn="base">
      <a:spcBef>
        <a:spcPct val="0"/>
      </a:spcBef>
      <a:spcAft>
        <a:spcPct val="0"/>
      </a:spcAft>
      <a:defRPr sz="1900" kern="1200">
        <a:solidFill>
          <a:schemeClr val="tx1"/>
        </a:solidFill>
        <a:latin typeface="Times New Roman" pitchFamily="18" charset="0"/>
        <a:ea typeface="ＭＳ Ｐゴシック" charset="-128"/>
        <a:cs typeface="+mn-cs"/>
      </a:defRPr>
    </a:lvl1pPr>
    <a:lvl2pPr marL="366713" indent="90488" algn="l" rtl="0" fontAlgn="base">
      <a:spcBef>
        <a:spcPct val="0"/>
      </a:spcBef>
      <a:spcAft>
        <a:spcPct val="0"/>
      </a:spcAft>
      <a:defRPr sz="1900" kern="1200">
        <a:solidFill>
          <a:schemeClr val="tx1"/>
        </a:solidFill>
        <a:latin typeface="Times New Roman" pitchFamily="18" charset="0"/>
        <a:ea typeface="ＭＳ Ｐゴシック" charset="-128"/>
        <a:cs typeface="+mn-cs"/>
      </a:defRPr>
    </a:lvl2pPr>
    <a:lvl3pPr marL="736600" indent="177800" algn="l" rtl="0" fontAlgn="base">
      <a:spcBef>
        <a:spcPct val="0"/>
      </a:spcBef>
      <a:spcAft>
        <a:spcPct val="0"/>
      </a:spcAft>
      <a:defRPr sz="1900" kern="1200">
        <a:solidFill>
          <a:schemeClr val="tx1"/>
        </a:solidFill>
        <a:latin typeface="Times New Roman" pitchFamily="18" charset="0"/>
        <a:ea typeface="ＭＳ Ｐゴシック" charset="-128"/>
        <a:cs typeface="+mn-cs"/>
      </a:defRPr>
    </a:lvl3pPr>
    <a:lvl4pPr marL="1104900" indent="266700" algn="l" rtl="0" fontAlgn="base">
      <a:spcBef>
        <a:spcPct val="0"/>
      </a:spcBef>
      <a:spcAft>
        <a:spcPct val="0"/>
      </a:spcAft>
      <a:defRPr sz="1900" kern="1200">
        <a:solidFill>
          <a:schemeClr val="tx1"/>
        </a:solidFill>
        <a:latin typeface="Times New Roman" pitchFamily="18" charset="0"/>
        <a:ea typeface="ＭＳ Ｐゴシック" charset="-128"/>
        <a:cs typeface="+mn-cs"/>
      </a:defRPr>
    </a:lvl4pPr>
    <a:lvl5pPr marL="1474788" indent="354013" algn="l" rtl="0" fontAlgn="base">
      <a:spcBef>
        <a:spcPct val="0"/>
      </a:spcBef>
      <a:spcAft>
        <a:spcPct val="0"/>
      </a:spcAft>
      <a:defRPr sz="1900" kern="1200">
        <a:solidFill>
          <a:schemeClr val="tx1"/>
        </a:solidFill>
        <a:latin typeface="Times New Roman" pitchFamily="18" charset="0"/>
        <a:ea typeface="ＭＳ Ｐゴシック" charset="-128"/>
        <a:cs typeface="+mn-cs"/>
      </a:defRPr>
    </a:lvl5pPr>
    <a:lvl6pPr marL="2286000" algn="l" defTabSz="914400" rtl="0" eaLnBrk="1" latinLnBrk="0" hangingPunct="1">
      <a:defRPr sz="1900" kern="1200">
        <a:solidFill>
          <a:schemeClr val="tx1"/>
        </a:solidFill>
        <a:latin typeface="Times New Roman" pitchFamily="18" charset="0"/>
        <a:ea typeface="ＭＳ Ｐゴシック" charset="-128"/>
        <a:cs typeface="+mn-cs"/>
      </a:defRPr>
    </a:lvl6pPr>
    <a:lvl7pPr marL="2743200" algn="l" defTabSz="914400" rtl="0" eaLnBrk="1" latinLnBrk="0" hangingPunct="1">
      <a:defRPr sz="1900" kern="1200">
        <a:solidFill>
          <a:schemeClr val="tx1"/>
        </a:solidFill>
        <a:latin typeface="Times New Roman" pitchFamily="18" charset="0"/>
        <a:ea typeface="ＭＳ Ｐゴシック" charset="-128"/>
        <a:cs typeface="+mn-cs"/>
      </a:defRPr>
    </a:lvl7pPr>
    <a:lvl8pPr marL="3200400" algn="l" defTabSz="914400" rtl="0" eaLnBrk="1" latinLnBrk="0" hangingPunct="1">
      <a:defRPr sz="1900" kern="1200">
        <a:solidFill>
          <a:schemeClr val="tx1"/>
        </a:solidFill>
        <a:latin typeface="Times New Roman" pitchFamily="18" charset="0"/>
        <a:ea typeface="ＭＳ Ｐゴシック" charset="-128"/>
        <a:cs typeface="+mn-cs"/>
      </a:defRPr>
    </a:lvl8pPr>
    <a:lvl9pPr marL="3657600" algn="l" defTabSz="914400" rtl="0" eaLnBrk="1" latinLnBrk="0" hangingPunct="1">
      <a:defRPr sz="19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3978A"/>
    <a:srgbClr val="B6AFA1"/>
    <a:srgbClr val="48382D"/>
    <a:srgbClr val="D74520"/>
    <a:srgbClr val="8B4518"/>
    <a:srgbClr val="FF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369" autoAdjust="0"/>
  </p:normalViewPr>
  <p:slideViewPr>
    <p:cSldViewPr>
      <p:cViewPr>
        <p:scale>
          <a:sx n="54" d="100"/>
          <a:sy n="54" d="100"/>
        </p:scale>
        <p:origin x="6186" y="7308"/>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Owner\Documents\Poster%20Data.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Owner\Documents\Poster%20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Owner\Documents\Poster%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solidFill>
                  <a:schemeClr val="bg2"/>
                </a:solidFill>
              </a:defRPr>
            </a:pPr>
            <a:r>
              <a:rPr lang="en-US" sz="2400" dirty="0" smtClean="0">
                <a:solidFill>
                  <a:schemeClr val="bg2"/>
                </a:solidFill>
              </a:rPr>
              <a:t>Pre-Intervention TGMD-2 Scores</a:t>
            </a:r>
            <a:endParaRPr lang="en-US" sz="2400" dirty="0">
              <a:solidFill>
                <a:schemeClr val="bg2"/>
              </a:solidFill>
            </a:endParaRPr>
          </a:p>
        </c:rich>
      </c:tx>
      <c:layout/>
      <c:overlay val="1"/>
    </c:title>
    <c:autoTitleDeleted val="0"/>
    <c:plotArea>
      <c:layout>
        <c:manualLayout>
          <c:layoutTarget val="inner"/>
          <c:xMode val="edge"/>
          <c:yMode val="edge"/>
          <c:x val="0.13575418307086601"/>
          <c:y val="4.8822672394148801E-2"/>
          <c:w val="0.64333902655550401"/>
          <c:h val="0.73982126266589898"/>
        </c:manualLayout>
      </c:layout>
      <c:barChart>
        <c:barDir val="col"/>
        <c:grouping val="clustered"/>
        <c:varyColors val="0"/>
        <c:ser>
          <c:idx val="1"/>
          <c:order val="0"/>
          <c:tx>
            <c:strRef>
              <c:f>Sheet1!$M$21</c:f>
              <c:strCache>
                <c:ptCount val="1"/>
                <c:pt idx="0">
                  <c:v>Locomotor Total</c:v>
                </c:pt>
              </c:strCache>
            </c:strRef>
          </c:tx>
          <c:spPr>
            <a:solidFill>
              <a:schemeClr val="accent2">
                <a:lumMod val="75000"/>
              </a:schemeClr>
            </a:solidFill>
          </c:spPr>
          <c:invertIfNegative val="0"/>
          <c:val>
            <c:numRef>
              <c:f>Sheet1!$M$22:$M$26</c:f>
              <c:numCache>
                <c:formatCode>General</c:formatCode>
                <c:ptCount val="5"/>
                <c:pt idx="0">
                  <c:v>42</c:v>
                </c:pt>
                <c:pt idx="1">
                  <c:v>31</c:v>
                </c:pt>
                <c:pt idx="2">
                  <c:v>5</c:v>
                </c:pt>
                <c:pt idx="3">
                  <c:v>21</c:v>
                </c:pt>
                <c:pt idx="4">
                  <c:v>0</c:v>
                </c:pt>
              </c:numCache>
            </c:numRef>
          </c:val>
        </c:ser>
        <c:ser>
          <c:idx val="2"/>
          <c:order val="1"/>
          <c:tx>
            <c:strRef>
              <c:f>Sheet1!$O$21</c:f>
              <c:strCache>
                <c:ptCount val="1"/>
                <c:pt idx="0">
                  <c:v>Object Control Total </c:v>
                </c:pt>
              </c:strCache>
            </c:strRef>
          </c:tx>
          <c:spPr>
            <a:solidFill>
              <a:schemeClr val="accent3">
                <a:lumMod val="75000"/>
              </a:schemeClr>
            </a:solidFill>
          </c:spPr>
          <c:invertIfNegative val="0"/>
          <c:val>
            <c:numRef>
              <c:f>Sheet1!$O$22:$O$26</c:f>
              <c:numCache>
                <c:formatCode>General</c:formatCode>
                <c:ptCount val="5"/>
                <c:pt idx="0">
                  <c:v>48</c:v>
                </c:pt>
                <c:pt idx="1">
                  <c:v>38</c:v>
                </c:pt>
                <c:pt idx="2">
                  <c:v>13</c:v>
                </c:pt>
                <c:pt idx="3">
                  <c:v>20</c:v>
                </c:pt>
                <c:pt idx="4">
                  <c:v>19</c:v>
                </c:pt>
              </c:numCache>
            </c:numRef>
          </c:val>
        </c:ser>
        <c:ser>
          <c:idx val="3"/>
          <c:order val="2"/>
          <c:tx>
            <c:strRef>
              <c:f>Sheet1!$Q$21</c:f>
              <c:strCache>
                <c:ptCount val="1"/>
                <c:pt idx="0">
                  <c:v>Gross Motor Skills Total </c:v>
                </c:pt>
              </c:strCache>
            </c:strRef>
          </c:tx>
          <c:spPr>
            <a:solidFill>
              <a:schemeClr val="accent5">
                <a:lumMod val="50000"/>
              </a:schemeClr>
            </a:solidFill>
          </c:spPr>
          <c:invertIfNegative val="0"/>
          <c:val>
            <c:numRef>
              <c:f>Sheet1!$Q$22:$Q$26</c:f>
              <c:numCache>
                <c:formatCode>General</c:formatCode>
                <c:ptCount val="5"/>
                <c:pt idx="0">
                  <c:v>90</c:v>
                </c:pt>
                <c:pt idx="1">
                  <c:v>69</c:v>
                </c:pt>
                <c:pt idx="2">
                  <c:v>18</c:v>
                </c:pt>
                <c:pt idx="3">
                  <c:v>41</c:v>
                </c:pt>
                <c:pt idx="4">
                  <c:v>19</c:v>
                </c:pt>
              </c:numCache>
            </c:numRef>
          </c:val>
        </c:ser>
        <c:dLbls>
          <c:showLegendKey val="0"/>
          <c:showVal val="0"/>
          <c:showCatName val="0"/>
          <c:showSerName val="0"/>
          <c:showPercent val="0"/>
          <c:showBubbleSize val="0"/>
        </c:dLbls>
        <c:gapWidth val="150"/>
        <c:axId val="39354368"/>
        <c:axId val="39356288"/>
      </c:barChart>
      <c:catAx>
        <c:axId val="39354368"/>
        <c:scaling>
          <c:orientation val="minMax"/>
        </c:scaling>
        <c:delete val="0"/>
        <c:axPos val="b"/>
        <c:title>
          <c:tx>
            <c:rich>
              <a:bodyPr/>
              <a:lstStyle/>
              <a:p>
                <a:pPr>
                  <a:defRPr sz="2400">
                    <a:solidFill>
                      <a:schemeClr val="bg2"/>
                    </a:solidFill>
                  </a:defRPr>
                </a:pPr>
                <a:r>
                  <a:rPr lang="en-US" sz="2400">
                    <a:solidFill>
                      <a:schemeClr val="bg2"/>
                    </a:solidFill>
                  </a:rPr>
                  <a:t>Participant </a:t>
                </a:r>
              </a:p>
            </c:rich>
          </c:tx>
          <c:layout>
            <c:manualLayout>
              <c:xMode val="edge"/>
              <c:yMode val="edge"/>
              <c:x val="0.389687837733519"/>
              <c:y val="0.89695522639505798"/>
            </c:manualLayout>
          </c:layout>
          <c:overlay val="0"/>
        </c:title>
        <c:majorTickMark val="out"/>
        <c:minorTickMark val="none"/>
        <c:tickLblPos val="nextTo"/>
        <c:spPr>
          <a:ln>
            <a:solidFill>
              <a:schemeClr val="bg2"/>
            </a:solidFill>
          </a:ln>
        </c:spPr>
        <c:txPr>
          <a:bodyPr/>
          <a:lstStyle/>
          <a:p>
            <a:pPr>
              <a:defRPr sz="2400">
                <a:solidFill>
                  <a:schemeClr val="bg2"/>
                </a:solidFill>
              </a:defRPr>
            </a:pPr>
            <a:endParaRPr lang="en-US"/>
          </a:p>
        </c:txPr>
        <c:crossAx val="39356288"/>
        <c:crosses val="autoZero"/>
        <c:auto val="1"/>
        <c:lblAlgn val="ctr"/>
        <c:lblOffset val="100"/>
        <c:noMultiLvlLbl val="0"/>
      </c:catAx>
      <c:valAx>
        <c:axId val="39356288"/>
        <c:scaling>
          <c:orientation val="minMax"/>
        </c:scaling>
        <c:delete val="0"/>
        <c:axPos val="l"/>
        <c:title>
          <c:tx>
            <c:rich>
              <a:bodyPr rot="-5400000" vert="horz"/>
              <a:lstStyle/>
              <a:p>
                <a:pPr>
                  <a:defRPr sz="2400">
                    <a:solidFill>
                      <a:schemeClr val="bg2"/>
                    </a:solidFill>
                  </a:defRPr>
                </a:pPr>
                <a:r>
                  <a:rPr lang="en-US" sz="2400" dirty="0" smtClean="0">
                    <a:solidFill>
                      <a:schemeClr val="bg2"/>
                    </a:solidFill>
                  </a:rPr>
                  <a:t>TGMD-2 </a:t>
                </a:r>
                <a:r>
                  <a:rPr lang="en-US" sz="2400" dirty="0">
                    <a:solidFill>
                      <a:schemeClr val="bg2"/>
                    </a:solidFill>
                  </a:rPr>
                  <a:t>Score</a:t>
                </a:r>
              </a:p>
            </c:rich>
          </c:tx>
          <c:layout/>
          <c:overlay val="0"/>
        </c:title>
        <c:numFmt formatCode="General" sourceLinked="1"/>
        <c:majorTickMark val="out"/>
        <c:minorTickMark val="none"/>
        <c:tickLblPos val="nextTo"/>
        <c:spPr>
          <a:ln>
            <a:solidFill>
              <a:schemeClr val="bg2"/>
            </a:solidFill>
          </a:ln>
        </c:spPr>
        <c:txPr>
          <a:bodyPr/>
          <a:lstStyle/>
          <a:p>
            <a:pPr>
              <a:defRPr sz="2400">
                <a:solidFill>
                  <a:schemeClr val="bg2"/>
                </a:solidFill>
              </a:defRPr>
            </a:pPr>
            <a:endParaRPr lang="en-US"/>
          </a:p>
        </c:txPr>
        <c:crossAx val="39354368"/>
        <c:crosses val="autoZero"/>
        <c:crossBetween val="between"/>
      </c:valAx>
    </c:plotArea>
    <c:legend>
      <c:legendPos val="r"/>
      <c:layout>
        <c:manualLayout>
          <c:xMode val="edge"/>
          <c:yMode val="edge"/>
          <c:x val="0.67345395244712103"/>
          <c:y val="0.15107042900391801"/>
          <c:w val="0.31799897714991499"/>
          <c:h val="0.25290466702165498"/>
        </c:manualLayout>
      </c:layout>
      <c:overlay val="0"/>
      <c:txPr>
        <a:bodyPr/>
        <a:lstStyle/>
        <a:p>
          <a:pPr>
            <a:defRPr sz="2400">
              <a:solidFill>
                <a:schemeClr val="bg2"/>
              </a:solidFill>
            </a:defRPr>
          </a:pPr>
          <a:endParaRPr lang="en-US"/>
        </a:p>
      </c:txPr>
    </c:legend>
    <c:plotVisOnly val="1"/>
    <c:dispBlanksAs val="gap"/>
    <c:showDLblsOverMax val="0"/>
  </c:chart>
  <c:spPr>
    <a:ln>
      <a:solidFill>
        <a:srgbClr val="000000"/>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dirty="0"/>
              <a:t>Post-Intervention </a:t>
            </a:r>
            <a:r>
              <a:rPr lang="en-US" sz="2400" dirty="0" smtClean="0"/>
              <a:t>TGMD-2 </a:t>
            </a:r>
            <a:r>
              <a:rPr lang="en-US" sz="2400" dirty="0"/>
              <a:t>Scores</a:t>
            </a:r>
          </a:p>
        </c:rich>
      </c:tx>
      <c:layout/>
      <c:overlay val="1"/>
    </c:title>
    <c:autoTitleDeleted val="0"/>
    <c:plotArea>
      <c:layout>
        <c:manualLayout>
          <c:layoutTarget val="inner"/>
          <c:xMode val="edge"/>
          <c:yMode val="edge"/>
          <c:x val="0.12928122615246901"/>
          <c:y val="5.0912961755341601E-2"/>
          <c:w val="0.65592336900954196"/>
          <c:h val="0.75130871998452597"/>
        </c:manualLayout>
      </c:layout>
      <c:barChart>
        <c:barDir val="col"/>
        <c:grouping val="clustered"/>
        <c:varyColors val="0"/>
        <c:ser>
          <c:idx val="3"/>
          <c:order val="0"/>
          <c:tx>
            <c:strRef>
              <c:f>Sheet1!$U$21</c:f>
              <c:strCache>
                <c:ptCount val="1"/>
                <c:pt idx="0">
                  <c:v>Locomotor Total</c:v>
                </c:pt>
              </c:strCache>
            </c:strRef>
          </c:tx>
          <c:spPr>
            <a:solidFill>
              <a:schemeClr val="accent2">
                <a:lumMod val="75000"/>
              </a:schemeClr>
            </a:solidFill>
          </c:spPr>
          <c:invertIfNegative val="0"/>
          <c:val>
            <c:numRef>
              <c:f>Sheet1!$U$22:$U$25</c:f>
              <c:numCache>
                <c:formatCode>General</c:formatCode>
                <c:ptCount val="4"/>
                <c:pt idx="0">
                  <c:v>47</c:v>
                </c:pt>
                <c:pt idx="1">
                  <c:v>36</c:v>
                </c:pt>
                <c:pt idx="2">
                  <c:v>14</c:v>
                </c:pt>
                <c:pt idx="3">
                  <c:v>0</c:v>
                </c:pt>
              </c:numCache>
            </c:numRef>
          </c:val>
        </c:ser>
        <c:ser>
          <c:idx val="0"/>
          <c:order val="1"/>
          <c:tx>
            <c:strRef>
              <c:f>Sheet1!$V$21</c:f>
              <c:strCache>
                <c:ptCount val="1"/>
                <c:pt idx="0">
                  <c:v>Object Control Total</c:v>
                </c:pt>
              </c:strCache>
            </c:strRef>
          </c:tx>
          <c:spPr>
            <a:solidFill>
              <a:schemeClr val="accent3">
                <a:lumMod val="75000"/>
              </a:schemeClr>
            </a:solidFill>
          </c:spPr>
          <c:invertIfNegative val="0"/>
          <c:dPt>
            <c:idx val="0"/>
            <c:invertIfNegative val="0"/>
            <c:bubble3D val="0"/>
          </c:dPt>
          <c:val>
            <c:numRef>
              <c:f>Sheet1!$V$22:$V$25</c:f>
              <c:numCache>
                <c:formatCode>General</c:formatCode>
                <c:ptCount val="4"/>
                <c:pt idx="0">
                  <c:v>40</c:v>
                </c:pt>
                <c:pt idx="1">
                  <c:v>37</c:v>
                </c:pt>
                <c:pt idx="2">
                  <c:v>25</c:v>
                </c:pt>
                <c:pt idx="3">
                  <c:v>13</c:v>
                </c:pt>
              </c:numCache>
            </c:numRef>
          </c:val>
        </c:ser>
        <c:ser>
          <c:idx val="1"/>
          <c:order val="2"/>
          <c:tx>
            <c:strRef>
              <c:f>Sheet1!$W$21</c:f>
              <c:strCache>
                <c:ptCount val="1"/>
                <c:pt idx="0">
                  <c:v>Gross Motor Skills Total</c:v>
                </c:pt>
              </c:strCache>
            </c:strRef>
          </c:tx>
          <c:spPr>
            <a:solidFill>
              <a:schemeClr val="accent5">
                <a:lumMod val="50000"/>
              </a:schemeClr>
            </a:solidFill>
          </c:spPr>
          <c:invertIfNegative val="0"/>
          <c:val>
            <c:numRef>
              <c:f>Sheet1!$W$22:$W$25</c:f>
              <c:numCache>
                <c:formatCode>General</c:formatCode>
                <c:ptCount val="4"/>
                <c:pt idx="0">
                  <c:v>87</c:v>
                </c:pt>
                <c:pt idx="1">
                  <c:v>73</c:v>
                </c:pt>
                <c:pt idx="2">
                  <c:v>39</c:v>
                </c:pt>
                <c:pt idx="3">
                  <c:v>13</c:v>
                </c:pt>
              </c:numCache>
            </c:numRef>
          </c:val>
        </c:ser>
        <c:dLbls>
          <c:showLegendKey val="0"/>
          <c:showVal val="0"/>
          <c:showCatName val="0"/>
          <c:showSerName val="0"/>
          <c:showPercent val="0"/>
          <c:showBubbleSize val="0"/>
        </c:dLbls>
        <c:gapWidth val="150"/>
        <c:axId val="39743872"/>
        <c:axId val="39745792"/>
      </c:barChart>
      <c:catAx>
        <c:axId val="39743872"/>
        <c:scaling>
          <c:orientation val="minMax"/>
        </c:scaling>
        <c:delete val="0"/>
        <c:axPos val="b"/>
        <c:title>
          <c:tx>
            <c:rich>
              <a:bodyPr/>
              <a:lstStyle/>
              <a:p>
                <a:pPr>
                  <a:defRPr sz="2400"/>
                </a:pPr>
                <a:r>
                  <a:rPr lang="en-US" sz="2400"/>
                  <a:t>Participant</a:t>
                </a:r>
              </a:p>
            </c:rich>
          </c:tx>
          <c:layout>
            <c:manualLayout>
              <c:xMode val="edge"/>
              <c:yMode val="edge"/>
              <c:x val="0.386990021035715"/>
              <c:y val="0.90853916325169803"/>
            </c:manualLayout>
          </c:layout>
          <c:overlay val="0"/>
        </c:title>
        <c:majorTickMark val="out"/>
        <c:minorTickMark val="none"/>
        <c:tickLblPos val="nextTo"/>
        <c:spPr>
          <a:ln>
            <a:solidFill>
              <a:schemeClr val="bg2"/>
            </a:solidFill>
          </a:ln>
        </c:spPr>
        <c:txPr>
          <a:bodyPr/>
          <a:lstStyle/>
          <a:p>
            <a:pPr>
              <a:defRPr sz="2400"/>
            </a:pPr>
            <a:endParaRPr lang="en-US"/>
          </a:p>
        </c:txPr>
        <c:crossAx val="39745792"/>
        <c:crosses val="autoZero"/>
        <c:auto val="0"/>
        <c:lblAlgn val="ctr"/>
        <c:lblOffset val="100"/>
        <c:noMultiLvlLbl val="0"/>
      </c:catAx>
      <c:valAx>
        <c:axId val="39745792"/>
        <c:scaling>
          <c:orientation val="minMax"/>
        </c:scaling>
        <c:delete val="0"/>
        <c:axPos val="l"/>
        <c:title>
          <c:tx>
            <c:rich>
              <a:bodyPr rot="-5400000" vert="horz"/>
              <a:lstStyle/>
              <a:p>
                <a:pPr>
                  <a:defRPr sz="2400"/>
                </a:pPr>
                <a:r>
                  <a:rPr lang="en-US" sz="2400" dirty="0" smtClean="0"/>
                  <a:t>TGMD-2 </a:t>
                </a:r>
                <a:r>
                  <a:rPr lang="en-US" sz="2400" dirty="0"/>
                  <a:t>Score</a:t>
                </a:r>
              </a:p>
            </c:rich>
          </c:tx>
          <c:layout/>
          <c:overlay val="0"/>
        </c:title>
        <c:numFmt formatCode="General" sourceLinked="1"/>
        <c:majorTickMark val="out"/>
        <c:minorTickMark val="none"/>
        <c:tickLblPos val="nextTo"/>
        <c:spPr>
          <a:ln>
            <a:solidFill>
              <a:schemeClr val="bg2"/>
            </a:solidFill>
          </a:ln>
        </c:spPr>
        <c:txPr>
          <a:bodyPr/>
          <a:lstStyle/>
          <a:p>
            <a:pPr>
              <a:defRPr sz="2400"/>
            </a:pPr>
            <a:endParaRPr lang="en-US"/>
          </a:p>
        </c:txPr>
        <c:crossAx val="39743872"/>
        <c:crosses val="autoZero"/>
        <c:crossBetween val="between"/>
      </c:valAx>
    </c:plotArea>
    <c:legend>
      <c:legendPos val="r"/>
      <c:layout>
        <c:manualLayout>
          <c:xMode val="edge"/>
          <c:yMode val="edge"/>
          <c:x val="0.66160907739430797"/>
          <c:y val="0.15664178452764099"/>
          <c:w val="0.32840340601840301"/>
          <c:h val="0.27210479880317601"/>
        </c:manualLayout>
      </c:layout>
      <c:overlay val="0"/>
      <c:txPr>
        <a:bodyPr/>
        <a:lstStyle/>
        <a:p>
          <a:pPr>
            <a:defRPr sz="2400"/>
          </a:pPr>
          <a:endParaRPr lang="en-US"/>
        </a:p>
      </c:txPr>
    </c:legend>
    <c:plotVisOnly val="1"/>
    <c:dispBlanksAs val="gap"/>
    <c:showDLblsOverMax val="0"/>
  </c:chart>
  <c:spPr>
    <a:ln>
      <a:solidFill>
        <a:schemeClr val="bg2"/>
      </a:solidFill>
    </a:ln>
  </c:spPr>
  <c:txPr>
    <a:bodyPr/>
    <a:lstStyle/>
    <a:p>
      <a:pPr>
        <a:defRPr>
          <a:solidFill>
            <a:sysClr val="windowText" lastClr="000000"/>
          </a:solidFill>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2400">
              <a:solidFill>
                <a:schemeClr val="bg2"/>
              </a:solidFill>
            </a:defRPr>
          </a:pPr>
          <a:endParaRPr lang="en-US"/>
        </a:p>
      </c:txPr>
    </c:title>
    <c:autoTitleDeleted val="0"/>
    <c:plotArea>
      <c:layout>
        <c:manualLayout>
          <c:layoutTarget val="inner"/>
          <c:xMode val="edge"/>
          <c:yMode val="edge"/>
          <c:x val="0.14200387743340101"/>
          <c:y val="0.15492838244090301"/>
          <c:w val="0.65765781510229304"/>
          <c:h val="0.60623637952621801"/>
        </c:manualLayout>
      </c:layout>
      <c:barChart>
        <c:barDir val="col"/>
        <c:grouping val="clustered"/>
        <c:varyColors val="0"/>
        <c:ser>
          <c:idx val="0"/>
          <c:order val="0"/>
          <c:tx>
            <c:strRef>
              <c:f>Sheet1!$T$21</c:f>
              <c:strCache>
                <c:ptCount val="1"/>
                <c:pt idx="0">
                  <c:v>Physical Activity Total</c:v>
                </c:pt>
              </c:strCache>
            </c:strRef>
          </c:tx>
          <c:spPr>
            <a:solidFill>
              <a:schemeClr val="accent4"/>
            </a:solidFill>
          </c:spPr>
          <c:invertIfNegative val="0"/>
          <c:val>
            <c:numRef>
              <c:f>Sheet1!$T$22:$T$25</c:f>
              <c:numCache>
                <c:formatCode>General</c:formatCode>
                <c:ptCount val="4"/>
                <c:pt idx="0">
                  <c:v>30</c:v>
                </c:pt>
                <c:pt idx="1">
                  <c:v>54</c:v>
                </c:pt>
                <c:pt idx="2">
                  <c:v>45</c:v>
                </c:pt>
                <c:pt idx="3">
                  <c:v>7</c:v>
                </c:pt>
              </c:numCache>
            </c:numRef>
          </c:val>
        </c:ser>
        <c:dLbls>
          <c:showLegendKey val="0"/>
          <c:showVal val="0"/>
          <c:showCatName val="0"/>
          <c:showSerName val="0"/>
          <c:showPercent val="0"/>
          <c:showBubbleSize val="0"/>
        </c:dLbls>
        <c:gapWidth val="150"/>
        <c:axId val="39767040"/>
        <c:axId val="39777408"/>
      </c:barChart>
      <c:catAx>
        <c:axId val="39767040"/>
        <c:scaling>
          <c:orientation val="minMax"/>
        </c:scaling>
        <c:delete val="0"/>
        <c:axPos val="b"/>
        <c:title>
          <c:tx>
            <c:rich>
              <a:bodyPr/>
              <a:lstStyle/>
              <a:p>
                <a:pPr>
                  <a:defRPr sz="2400">
                    <a:solidFill>
                      <a:schemeClr val="bg2"/>
                    </a:solidFill>
                  </a:defRPr>
                </a:pPr>
                <a:r>
                  <a:rPr lang="en-US" sz="2400" dirty="0" smtClean="0">
                    <a:solidFill>
                      <a:schemeClr val="bg2"/>
                    </a:solidFill>
                  </a:rPr>
                  <a:t>Participant</a:t>
                </a:r>
                <a:endParaRPr lang="en-US" sz="2400" dirty="0">
                  <a:solidFill>
                    <a:schemeClr val="bg2"/>
                  </a:solidFill>
                </a:endParaRPr>
              </a:p>
            </c:rich>
          </c:tx>
          <c:layout/>
          <c:overlay val="0"/>
        </c:title>
        <c:majorTickMark val="out"/>
        <c:minorTickMark val="none"/>
        <c:tickLblPos val="nextTo"/>
        <c:spPr>
          <a:ln>
            <a:solidFill>
              <a:schemeClr val="bg2"/>
            </a:solidFill>
          </a:ln>
        </c:spPr>
        <c:txPr>
          <a:bodyPr/>
          <a:lstStyle/>
          <a:p>
            <a:pPr>
              <a:defRPr sz="2400">
                <a:solidFill>
                  <a:schemeClr val="bg2"/>
                </a:solidFill>
              </a:defRPr>
            </a:pPr>
            <a:endParaRPr lang="en-US"/>
          </a:p>
        </c:txPr>
        <c:crossAx val="39777408"/>
        <c:crosses val="autoZero"/>
        <c:auto val="1"/>
        <c:lblAlgn val="ctr"/>
        <c:lblOffset val="100"/>
        <c:noMultiLvlLbl val="0"/>
      </c:catAx>
      <c:valAx>
        <c:axId val="39777408"/>
        <c:scaling>
          <c:orientation val="minMax"/>
        </c:scaling>
        <c:delete val="0"/>
        <c:axPos val="l"/>
        <c:title>
          <c:tx>
            <c:rich>
              <a:bodyPr rot="-5400000" vert="horz"/>
              <a:lstStyle/>
              <a:p>
                <a:pPr>
                  <a:defRPr sz="2200">
                    <a:solidFill>
                      <a:schemeClr val="bg2"/>
                    </a:solidFill>
                  </a:defRPr>
                </a:pPr>
                <a:r>
                  <a:rPr lang="en-US" sz="2200" dirty="0" smtClean="0">
                    <a:solidFill>
                      <a:schemeClr val="bg2"/>
                    </a:solidFill>
                  </a:rPr>
                  <a:t>Number</a:t>
                </a:r>
                <a:r>
                  <a:rPr lang="en-US" sz="2200" baseline="0" dirty="0" smtClean="0">
                    <a:solidFill>
                      <a:schemeClr val="bg2"/>
                    </a:solidFill>
                  </a:rPr>
                  <a:t> of Days Exercises  were Completed</a:t>
                </a:r>
                <a:endParaRPr lang="en-US" sz="2200" dirty="0">
                  <a:solidFill>
                    <a:schemeClr val="bg2"/>
                  </a:solidFill>
                </a:endParaRPr>
              </a:p>
            </c:rich>
          </c:tx>
          <c:layout/>
          <c:overlay val="0"/>
        </c:title>
        <c:numFmt formatCode="General" sourceLinked="1"/>
        <c:majorTickMark val="out"/>
        <c:minorTickMark val="none"/>
        <c:tickLblPos val="nextTo"/>
        <c:spPr>
          <a:ln>
            <a:solidFill>
              <a:schemeClr val="bg2"/>
            </a:solidFill>
          </a:ln>
        </c:spPr>
        <c:txPr>
          <a:bodyPr/>
          <a:lstStyle/>
          <a:p>
            <a:pPr>
              <a:defRPr sz="2400">
                <a:solidFill>
                  <a:schemeClr val="bg2"/>
                </a:solidFill>
              </a:defRPr>
            </a:pPr>
            <a:endParaRPr lang="en-US"/>
          </a:p>
        </c:txPr>
        <c:crossAx val="39767040"/>
        <c:crosses val="autoZero"/>
        <c:crossBetween val="between"/>
      </c:valAx>
    </c:plotArea>
    <c:legend>
      <c:legendPos val="r"/>
      <c:layout>
        <c:manualLayout>
          <c:xMode val="edge"/>
          <c:yMode val="edge"/>
          <c:x val="0.68807372047739201"/>
          <c:y val="0.27980082290768199"/>
          <c:w val="0.29843762355951597"/>
          <c:h val="9.3589484736331996E-2"/>
        </c:manualLayout>
      </c:layout>
      <c:overlay val="0"/>
      <c:txPr>
        <a:bodyPr/>
        <a:lstStyle/>
        <a:p>
          <a:pPr>
            <a:defRPr sz="2400">
              <a:solidFill>
                <a:schemeClr val="bg2"/>
              </a:solidFill>
            </a:defRPr>
          </a:pPr>
          <a:endParaRPr lang="en-US"/>
        </a:p>
      </c:txPr>
    </c:legend>
    <c:plotVisOnly val="1"/>
    <c:dispBlanksAs val="gap"/>
    <c:showDLblsOverMax val="0"/>
  </c:chart>
  <c:spPr>
    <a:ln>
      <a:solidFill>
        <a:schemeClr val="bg2"/>
      </a:solid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0.67228</cdr:x>
      <cdr:y>0.82859</cdr:y>
    </cdr:from>
    <cdr:to>
      <cdr:x>0.72437</cdr:x>
      <cdr:y>0.90939</cdr:y>
    </cdr:to>
    <cdr:sp macro="" textlink="">
      <cdr:nvSpPr>
        <cdr:cNvPr id="2" name="TextBox 1"/>
        <cdr:cNvSpPr txBox="1"/>
      </cdr:nvSpPr>
      <cdr:spPr>
        <a:xfrm xmlns:a="http://schemas.openxmlformats.org/drawingml/2006/main">
          <a:off x="6838950" y="4060884"/>
          <a:ext cx="529896" cy="396026"/>
        </a:xfrm>
        <a:prstGeom xmlns:a="http://schemas.openxmlformats.org/drawingml/2006/main" prst="rect">
          <a:avLst/>
        </a:prstGeom>
        <a:solidFill xmlns:a="http://schemas.openxmlformats.org/drawingml/2006/main">
          <a:schemeClr val="tx1">
            <a:lumMod val="95000"/>
          </a:schemeClr>
        </a:solidFill>
      </cdr:spPr>
      <cdr:txBody>
        <a:bodyPr xmlns:a="http://schemas.openxmlformats.org/drawingml/2006/main" vertOverflow="clip" wrap="square" rtlCol="0"/>
        <a:lstStyle xmlns:a="http://schemas.openxmlformats.org/drawingml/2006/main"/>
        <a:p xmlns:a="http://schemas.openxmlformats.org/drawingml/2006/main">
          <a:r>
            <a:rPr lang="en-US" sz="2400" dirty="0"/>
            <a:t>5</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4059238" cy="347663"/>
          </a:xfrm>
          <a:prstGeom prst="rect">
            <a:avLst/>
          </a:prstGeom>
          <a:noFill/>
          <a:ln>
            <a:noFill/>
          </a:ln>
          <a:effectLst/>
          <a:extLst/>
        </p:spPr>
        <p:txBody>
          <a:bodyPr vert="horz" wrap="square" lIns="91366" tIns="45683" rIns="91366" bIns="45683" numCol="1" anchor="t" anchorCtr="0" compatLnSpc="1">
            <a:prstTxWarp prst="textNoShape">
              <a:avLst/>
            </a:prstTxWarp>
          </a:bodyPr>
          <a:lstStyle>
            <a:lvl1pPr algn="l">
              <a:defRPr sz="1200">
                <a:latin typeface="Times New Roman" pitchFamily="18" charset="0"/>
                <a:ea typeface="+mn-ea"/>
                <a:cs typeface="+mn-cs"/>
              </a:defRPr>
            </a:lvl1pPr>
          </a:lstStyle>
          <a:p>
            <a:pPr>
              <a:defRPr/>
            </a:pPr>
            <a:endParaRPr lang="en-US"/>
          </a:p>
        </p:txBody>
      </p:sp>
      <p:sp>
        <p:nvSpPr>
          <p:cNvPr id="11267" name="Rectangle 3"/>
          <p:cNvSpPr>
            <a:spLocks noGrp="1" noChangeArrowheads="1"/>
          </p:cNvSpPr>
          <p:nvPr>
            <p:ph type="dt" sz="quarter" idx="1"/>
          </p:nvPr>
        </p:nvSpPr>
        <p:spPr bwMode="auto">
          <a:xfrm>
            <a:off x="5278438" y="0"/>
            <a:ext cx="4056062" cy="347663"/>
          </a:xfrm>
          <a:prstGeom prst="rect">
            <a:avLst/>
          </a:prstGeom>
          <a:noFill/>
          <a:ln>
            <a:noFill/>
          </a:ln>
          <a:effectLst/>
          <a:extLst/>
        </p:spPr>
        <p:txBody>
          <a:bodyPr vert="horz" wrap="square" lIns="91366" tIns="45683" rIns="91366" bIns="45683"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en-US"/>
          </a:p>
        </p:txBody>
      </p:sp>
      <p:sp>
        <p:nvSpPr>
          <p:cNvPr id="11268" name="Rectangle 4"/>
          <p:cNvSpPr>
            <a:spLocks noGrp="1" noChangeArrowheads="1"/>
          </p:cNvSpPr>
          <p:nvPr>
            <p:ph type="ftr" sz="quarter" idx="2"/>
          </p:nvPr>
        </p:nvSpPr>
        <p:spPr bwMode="auto">
          <a:xfrm>
            <a:off x="0" y="6669088"/>
            <a:ext cx="4059238" cy="349250"/>
          </a:xfrm>
          <a:prstGeom prst="rect">
            <a:avLst/>
          </a:prstGeom>
          <a:noFill/>
          <a:ln>
            <a:noFill/>
          </a:ln>
          <a:effectLst/>
          <a:extLst/>
        </p:spPr>
        <p:txBody>
          <a:bodyPr vert="horz" wrap="square" lIns="91366" tIns="45683" rIns="91366" bIns="45683" numCol="1" anchor="b" anchorCtr="0" compatLnSpc="1">
            <a:prstTxWarp prst="textNoShape">
              <a:avLst/>
            </a:prstTxWarp>
          </a:bodyPr>
          <a:lstStyle>
            <a:lvl1pPr algn="l">
              <a:defRPr sz="1200">
                <a:latin typeface="Times New Roman" pitchFamily="18" charset="0"/>
                <a:ea typeface="+mn-ea"/>
                <a:cs typeface="+mn-cs"/>
              </a:defRPr>
            </a:lvl1pPr>
          </a:lstStyle>
          <a:p>
            <a:pPr>
              <a:defRPr/>
            </a:pPr>
            <a:endParaRPr lang="en-US"/>
          </a:p>
        </p:txBody>
      </p:sp>
      <p:sp>
        <p:nvSpPr>
          <p:cNvPr id="11269" name="Rectangle 5"/>
          <p:cNvSpPr>
            <a:spLocks noGrp="1" noChangeArrowheads="1"/>
          </p:cNvSpPr>
          <p:nvPr>
            <p:ph type="sldNum" sz="quarter" idx="3"/>
          </p:nvPr>
        </p:nvSpPr>
        <p:spPr bwMode="auto">
          <a:xfrm>
            <a:off x="5278438" y="6669088"/>
            <a:ext cx="4056062" cy="349250"/>
          </a:xfrm>
          <a:prstGeom prst="rect">
            <a:avLst/>
          </a:prstGeom>
          <a:noFill/>
          <a:ln>
            <a:noFill/>
          </a:ln>
          <a:effectLst/>
          <a:extLst/>
        </p:spPr>
        <p:txBody>
          <a:bodyPr vert="horz" wrap="square" lIns="91366" tIns="45683" rIns="91366" bIns="45683" numCol="1" anchor="b" anchorCtr="0" compatLnSpc="1">
            <a:prstTxWarp prst="textNoShape">
              <a:avLst/>
            </a:prstTxWarp>
          </a:bodyPr>
          <a:lstStyle>
            <a:lvl1pPr algn="r">
              <a:defRPr sz="1200"/>
            </a:lvl1pPr>
          </a:lstStyle>
          <a:p>
            <a:fld id="{60A0A05E-8566-4CC4-95E4-C095AF634CE1}" type="slidenum">
              <a:rPr lang="en-US"/>
              <a:pPr/>
              <a:t>‹#›</a:t>
            </a:fld>
            <a:endParaRPr lang="en-US"/>
          </a:p>
        </p:txBody>
      </p:sp>
    </p:spTree>
    <p:extLst>
      <p:ext uri="{BB962C8B-B14F-4D97-AF65-F5344CB8AC3E}">
        <p14:creationId xmlns:p14="http://schemas.microsoft.com/office/powerpoint/2010/main" val="2739762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0DCFC721-D3CC-4C97-A38F-801DC10AF4CE}" type="datetimeFigureOut">
              <a:rPr lang="en-US" smtClean="0"/>
              <a:t>5/19/2014</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3330575"/>
            <a:ext cx="7435850" cy="31543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7975"/>
            <a:ext cx="4029075" cy="3508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738" y="6657975"/>
            <a:ext cx="4029075" cy="350838"/>
          </a:xfrm>
          <a:prstGeom prst="rect">
            <a:avLst/>
          </a:prstGeom>
        </p:spPr>
        <p:txBody>
          <a:bodyPr vert="horz" lIns="91440" tIns="45720" rIns="91440" bIns="45720" rtlCol="0" anchor="b"/>
          <a:lstStyle>
            <a:lvl1pPr algn="r">
              <a:defRPr sz="1200"/>
            </a:lvl1pPr>
          </a:lstStyle>
          <a:p>
            <a:fld id="{40B0F9CB-06BC-49FA-896C-A779E5D5709D}" type="slidenum">
              <a:rPr lang="en-US" smtClean="0"/>
              <a:t>‹#›</a:t>
            </a:fld>
            <a:endParaRPr lang="en-US"/>
          </a:p>
        </p:txBody>
      </p:sp>
    </p:spTree>
    <p:extLst>
      <p:ext uri="{BB962C8B-B14F-4D97-AF65-F5344CB8AC3E}">
        <p14:creationId xmlns:p14="http://schemas.microsoft.com/office/powerpoint/2010/main" val="3349094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a:t>
            </a:r>
            <a:r>
              <a:rPr lang="en-US" baseline="0" dirty="0" smtClean="0"/>
              <a:t> Data:</a:t>
            </a:r>
          </a:p>
          <a:p>
            <a:endParaRPr lang="en-US" baseline="0" smtClean="0"/>
          </a:p>
          <a:p>
            <a:endParaRPr lang="en-US" dirty="0"/>
          </a:p>
        </p:txBody>
      </p:sp>
      <p:sp>
        <p:nvSpPr>
          <p:cNvPr id="4" name="Slide Number Placeholder 3"/>
          <p:cNvSpPr>
            <a:spLocks noGrp="1"/>
          </p:cNvSpPr>
          <p:nvPr>
            <p:ph type="sldNum" sz="quarter" idx="10"/>
          </p:nvPr>
        </p:nvSpPr>
        <p:spPr/>
        <p:txBody>
          <a:bodyPr/>
          <a:lstStyle/>
          <a:p>
            <a:fld id="{40B0F9CB-06BC-49FA-896C-A779E5D5709D}" type="slidenum">
              <a:rPr lang="en-US" smtClean="0"/>
              <a:t>1</a:t>
            </a:fld>
            <a:endParaRPr lang="en-US"/>
          </a:p>
        </p:txBody>
      </p:sp>
    </p:spTree>
    <p:extLst>
      <p:ext uri="{BB962C8B-B14F-4D97-AF65-F5344CB8AC3E}">
        <p14:creationId xmlns:p14="http://schemas.microsoft.com/office/powerpoint/2010/main" val="2582195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a:prstGeom prst="rect">
            <a:avLst/>
          </a:prstGeom>
        </p:spPr>
        <p:txBody>
          <a:bodyPr/>
          <a:lstStyle>
            <a:lvl1pPr marL="0" indent="0" algn="ctr">
              <a:buNone/>
              <a:defRPr>
                <a:solidFill>
                  <a:schemeClr val="tx1">
                    <a:tint val="75000"/>
                  </a:schemeClr>
                </a:solidFill>
              </a:defRPr>
            </a:lvl1pPr>
            <a:lvl2pPr marL="2193362" indent="0" algn="ctr">
              <a:buNone/>
              <a:defRPr>
                <a:solidFill>
                  <a:schemeClr val="tx1">
                    <a:tint val="75000"/>
                  </a:schemeClr>
                </a:solidFill>
              </a:defRPr>
            </a:lvl2pPr>
            <a:lvl3pPr marL="4386728" indent="0" algn="ctr">
              <a:buNone/>
              <a:defRPr>
                <a:solidFill>
                  <a:schemeClr val="tx1">
                    <a:tint val="75000"/>
                  </a:schemeClr>
                </a:solidFill>
              </a:defRPr>
            </a:lvl3pPr>
            <a:lvl4pPr marL="6580091" indent="0" algn="ctr">
              <a:buNone/>
              <a:defRPr>
                <a:solidFill>
                  <a:schemeClr val="tx1">
                    <a:tint val="75000"/>
                  </a:schemeClr>
                </a:solidFill>
              </a:defRPr>
            </a:lvl4pPr>
            <a:lvl5pPr marL="8773457" indent="0" algn="ctr">
              <a:buNone/>
              <a:defRPr>
                <a:solidFill>
                  <a:schemeClr val="tx1">
                    <a:tint val="75000"/>
                  </a:schemeClr>
                </a:solidFill>
              </a:defRPr>
            </a:lvl5pPr>
            <a:lvl6pPr marL="10966824" indent="0" algn="ctr">
              <a:buNone/>
              <a:defRPr>
                <a:solidFill>
                  <a:schemeClr val="tx1">
                    <a:tint val="75000"/>
                  </a:schemeClr>
                </a:solidFill>
              </a:defRPr>
            </a:lvl6pPr>
            <a:lvl7pPr marL="13160185" indent="0" algn="ctr">
              <a:buNone/>
              <a:defRPr>
                <a:solidFill>
                  <a:schemeClr val="tx1">
                    <a:tint val="75000"/>
                  </a:schemeClr>
                </a:solidFill>
              </a:defRPr>
            </a:lvl7pPr>
            <a:lvl8pPr marL="15353547" indent="0" algn="ctr">
              <a:buNone/>
              <a:defRPr>
                <a:solidFill>
                  <a:schemeClr val="tx1">
                    <a:tint val="75000"/>
                  </a:schemeClr>
                </a:solidFill>
              </a:defRPr>
            </a:lvl8pPr>
            <a:lvl9pPr marL="1754691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C69017E8-FE3E-4082-A8AE-655E0467CE2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195513" y="7680325"/>
            <a:ext cx="39500175" cy="217249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E350A823-5517-4340-9A5B-53FA28055E9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BBA2FD66-5A18-47BA-AD93-3A14E4036A1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195513" y="7680325"/>
            <a:ext cx="39500175" cy="217249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3CCB58BB-657E-4B2E-A88C-272171E715B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2"/>
            <a:ext cx="37307520" cy="6537960"/>
          </a:xfrm>
          <a:prstGeom prst="rect">
            <a:avLst/>
          </a:prstGeo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3952230"/>
            <a:ext cx="37307520" cy="7200898"/>
          </a:xfrm>
          <a:prstGeom prst="rect">
            <a:avLst/>
          </a:prstGeom>
        </p:spPr>
        <p:txBody>
          <a:bodyPr anchor="b"/>
          <a:lstStyle>
            <a:lvl1pPr marL="0" indent="0">
              <a:buNone/>
              <a:defRPr sz="9600">
                <a:solidFill>
                  <a:schemeClr val="tx1">
                    <a:tint val="75000"/>
                  </a:schemeClr>
                </a:solidFill>
              </a:defRPr>
            </a:lvl1pPr>
            <a:lvl2pPr marL="2193362" indent="0">
              <a:buNone/>
              <a:defRPr sz="8600">
                <a:solidFill>
                  <a:schemeClr val="tx1">
                    <a:tint val="75000"/>
                  </a:schemeClr>
                </a:solidFill>
              </a:defRPr>
            </a:lvl2pPr>
            <a:lvl3pPr marL="4386728" indent="0">
              <a:buNone/>
              <a:defRPr sz="7700">
                <a:solidFill>
                  <a:schemeClr val="tx1">
                    <a:tint val="75000"/>
                  </a:schemeClr>
                </a:solidFill>
              </a:defRPr>
            </a:lvl3pPr>
            <a:lvl4pPr marL="6580091" indent="0">
              <a:buNone/>
              <a:defRPr sz="6700">
                <a:solidFill>
                  <a:schemeClr val="tx1">
                    <a:tint val="75000"/>
                  </a:schemeClr>
                </a:solidFill>
              </a:defRPr>
            </a:lvl4pPr>
            <a:lvl5pPr marL="8773457" indent="0">
              <a:buNone/>
              <a:defRPr sz="6700">
                <a:solidFill>
                  <a:schemeClr val="tx1">
                    <a:tint val="75000"/>
                  </a:schemeClr>
                </a:solidFill>
              </a:defRPr>
            </a:lvl5pPr>
            <a:lvl6pPr marL="10966824" indent="0">
              <a:buNone/>
              <a:defRPr sz="6700">
                <a:solidFill>
                  <a:schemeClr val="tx1">
                    <a:tint val="75000"/>
                  </a:schemeClr>
                </a:solidFill>
              </a:defRPr>
            </a:lvl6pPr>
            <a:lvl7pPr marL="13160185" indent="0">
              <a:buNone/>
              <a:defRPr sz="6700">
                <a:solidFill>
                  <a:schemeClr val="tx1">
                    <a:tint val="75000"/>
                  </a:schemeClr>
                </a:solidFill>
              </a:defRPr>
            </a:lvl7pPr>
            <a:lvl8pPr marL="15353547" indent="0">
              <a:buNone/>
              <a:defRPr sz="6700">
                <a:solidFill>
                  <a:schemeClr val="tx1">
                    <a:tint val="75000"/>
                  </a:schemeClr>
                </a:solidFill>
              </a:defRPr>
            </a:lvl8pPr>
            <a:lvl9pPr marL="17546913"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621072CE-66D8-42F4-BD55-68379655928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8"/>
            <a:ext cx="19385280" cy="21724622"/>
          </a:xfrm>
          <a:prstGeom prst="rect">
            <a:avLst/>
          </a:prstGeo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8"/>
            <a:ext cx="19385280" cy="21724622"/>
          </a:xfrm>
          <a:prstGeom prst="rect">
            <a:avLst/>
          </a:prstGeo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8205AC9F-CDFE-4E58-AEFD-A4B03A2D592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3"/>
            <a:ext cx="19392903" cy="3070858"/>
          </a:xfrm>
          <a:prstGeom prst="rect">
            <a:avLst/>
          </a:prstGeom>
        </p:spPr>
        <p:txBody>
          <a:bodyPr anchor="b"/>
          <a:lstStyle>
            <a:lvl1pPr marL="0" indent="0">
              <a:buNone/>
              <a:defRPr sz="11500" b="1"/>
            </a:lvl1pPr>
            <a:lvl2pPr marL="2193362" indent="0">
              <a:buNone/>
              <a:defRPr sz="9600" b="1"/>
            </a:lvl2pPr>
            <a:lvl3pPr marL="4386728" indent="0">
              <a:buNone/>
              <a:defRPr sz="8600" b="1"/>
            </a:lvl3pPr>
            <a:lvl4pPr marL="6580091" indent="0">
              <a:buNone/>
              <a:defRPr sz="7700" b="1"/>
            </a:lvl4pPr>
            <a:lvl5pPr marL="8773457" indent="0">
              <a:buNone/>
              <a:defRPr sz="7700" b="1"/>
            </a:lvl5pPr>
            <a:lvl6pPr marL="10966824" indent="0">
              <a:buNone/>
              <a:defRPr sz="7700" b="1"/>
            </a:lvl6pPr>
            <a:lvl7pPr marL="13160185" indent="0">
              <a:buNone/>
              <a:defRPr sz="7700" b="1"/>
            </a:lvl7pPr>
            <a:lvl8pPr marL="15353547" indent="0">
              <a:buNone/>
              <a:defRPr sz="7700" b="1"/>
            </a:lvl8pPr>
            <a:lvl9pPr marL="17546913"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1"/>
            <a:ext cx="19392903" cy="18966182"/>
          </a:xfrm>
          <a:prstGeom prst="rect">
            <a:avLst/>
          </a:prstGeo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7" y="7368543"/>
            <a:ext cx="19400520" cy="3070858"/>
          </a:xfrm>
          <a:prstGeom prst="rect">
            <a:avLst/>
          </a:prstGeom>
        </p:spPr>
        <p:txBody>
          <a:bodyPr anchor="b"/>
          <a:lstStyle>
            <a:lvl1pPr marL="0" indent="0">
              <a:buNone/>
              <a:defRPr sz="11500" b="1"/>
            </a:lvl1pPr>
            <a:lvl2pPr marL="2193362" indent="0">
              <a:buNone/>
              <a:defRPr sz="9600" b="1"/>
            </a:lvl2pPr>
            <a:lvl3pPr marL="4386728" indent="0">
              <a:buNone/>
              <a:defRPr sz="8600" b="1"/>
            </a:lvl3pPr>
            <a:lvl4pPr marL="6580091" indent="0">
              <a:buNone/>
              <a:defRPr sz="7700" b="1"/>
            </a:lvl4pPr>
            <a:lvl5pPr marL="8773457" indent="0">
              <a:buNone/>
              <a:defRPr sz="7700" b="1"/>
            </a:lvl5pPr>
            <a:lvl6pPr marL="10966824" indent="0">
              <a:buNone/>
              <a:defRPr sz="7700" b="1"/>
            </a:lvl6pPr>
            <a:lvl7pPr marL="13160185" indent="0">
              <a:buNone/>
              <a:defRPr sz="7700" b="1"/>
            </a:lvl7pPr>
            <a:lvl8pPr marL="15353547" indent="0">
              <a:buNone/>
              <a:defRPr sz="7700" b="1"/>
            </a:lvl8pPr>
            <a:lvl9pPr marL="17546913"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7" y="10439401"/>
            <a:ext cx="19400520" cy="18966182"/>
          </a:xfrm>
          <a:prstGeom prst="rect">
            <a:avLst/>
          </a:prstGeo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8"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9"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2A8CEB71-BA2C-436B-8A15-939ED9AE023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4"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26E5F665-C026-4476-8A67-4F7C50F77C3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3"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4"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BA7CEB09-997D-428A-8D2B-E0C2838A499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3" cy="5577840"/>
          </a:xfrm>
          <a:prstGeom prst="rect">
            <a:avLst/>
          </a:prstGeo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8"/>
            <a:ext cx="24536400" cy="28094942"/>
          </a:xfrm>
          <a:prstGeom prst="rect">
            <a:avLst/>
          </a:prstGeom>
        </p:spPr>
        <p:txBody>
          <a:bodyPr/>
          <a:lstStyle>
            <a:lvl1pPr>
              <a:defRPr sz="153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7" y="6888488"/>
            <a:ext cx="14439903" cy="22517102"/>
          </a:xfrm>
          <a:prstGeom prst="rect">
            <a:avLst/>
          </a:prstGeom>
        </p:spPr>
        <p:txBody>
          <a:bodyPr/>
          <a:lstStyle>
            <a:lvl1pPr marL="0" indent="0">
              <a:buNone/>
              <a:defRPr sz="6700"/>
            </a:lvl1pPr>
            <a:lvl2pPr marL="2193362" indent="0">
              <a:buNone/>
              <a:defRPr sz="5700"/>
            </a:lvl2pPr>
            <a:lvl3pPr marL="4386728" indent="0">
              <a:buNone/>
              <a:defRPr sz="4800"/>
            </a:lvl3pPr>
            <a:lvl4pPr marL="6580091" indent="0">
              <a:buNone/>
              <a:defRPr sz="4300"/>
            </a:lvl4pPr>
            <a:lvl5pPr marL="8773457" indent="0">
              <a:buNone/>
              <a:defRPr sz="4300"/>
            </a:lvl5pPr>
            <a:lvl6pPr marL="10966824" indent="0">
              <a:buNone/>
              <a:defRPr sz="4300"/>
            </a:lvl6pPr>
            <a:lvl7pPr marL="13160185" indent="0">
              <a:buNone/>
              <a:defRPr sz="4300"/>
            </a:lvl7pPr>
            <a:lvl8pPr marL="15353547" indent="0">
              <a:buNone/>
              <a:defRPr sz="4300"/>
            </a:lvl8pPr>
            <a:lvl9pPr marL="17546913" indent="0">
              <a:buNone/>
              <a:defRPr sz="4300"/>
            </a:lvl9pPr>
          </a:lstStyle>
          <a:p>
            <a:pPr lvl="0"/>
            <a:r>
              <a:rPr lang="en-US" smtClean="0"/>
              <a:t>Click to edit Master text styles</a:t>
            </a:r>
          </a:p>
        </p:txBody>
      </p:sp>
      <p:sp>
        <p:nvSpPr>
          <p:cNvPr id="5"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31ACBB5F-88B5-43C5-A417-076634BD1A8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2"/>
          </a:xfrm>
          <a:prstGeom prst="rect">
            <a:avLst/>
          </a:prstGeo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a:prstGeom prst="rect">
            <a:avLst/>
          </a:prstGeom>
        </p:spPr>
        <p:txBody>
          <a:bodyPr rtlCol="0">
            <a:normAutofit/>
          </a:bodyPr>
          <a:lstStyle>
            <a:lvl1pPr marL="0" indent="0">
              <a:buNone/>
              <a:defRPr sz="15300"/>
            </a:lvl1pPr>
            <a:lvl2pPr marL="2193362" indent="0">
              <a:buNone/>
              <a:defRPr sz="13400"/>
            </a:lvl2pPr>
            <a:lvl3pPr marL="4386728" indent="0">
              <a:buNone/>
              <a:defRPr sz="11500"/>
            </a:lvl3pPr>
            <a:lvl4pPr marL="6580091" indent="0">
              <a:buNone/>
              <a:defRPr sz="9600"/>
            </a:lvl4pPr>
            <a:lvl5pPr marL="8773457" indent="0">
              <a:buNone/>
              <a:defRPr sz="9600"/>
            </a:lvl5pPr>
            <a:lvl6pPr marL="10966824" indent="0">
              <a:buNone/>
              <a:defRPr sz="9600"/>
            </a:lvl6pPr>
            <a:lvl7pPr marL="13160185" indent="0">
              <a:buNone/>
              <a:defRPr sz="9600"/>
            </a:lvl7pPr>
            <a:lvl8pPr marL="15353547" indent="0">
              <a:buNone/>
              <a:defRPr sz="9600"/>
            </a:lvl8pPr>
            <a:lvl9pPr marL="17546913" indent="0">
              <a:buNone/>
              <a:defRPr sz="9600"/>
            </a:lvl9pPr>
          </a:lstStyle>
          <a:p>
            <a:pPr lvl="0"/>
            <a:r>
              <a:rPr lang="en-US" noProof="0" smtClean="0"/>
              <a:t>Click icon to add picture</a:t>
            </a:r>
          </a:p>
        </p:txBody>
      </p:sp>
      <p:sp>
        <p:nvSpPr>
          <p:cNvPr id="4" name="Text Placeholder 3"/>
          <p:cNvSpPr>
            <a:spLocks noGrp="1"/>
          </p:cNvSpPr>
          <p:nvPr>
            <p:ph type="body" sz="half" idx="2"/>
          </p:nvPr>
        </p:nvSpPr>
        <p:spPr>
          <a:xfrm>
            <a:off x="8602983" y="25763223"/>
            <a:ext cx="26334720" cy="3863338"/>
          </a:xfrm>
          <a:prstGeom prst="rect">
            <a:avLst/>
          </a:prstGeom>
        </p:spPr>
        <p:txBody>
          <a:bodyPr/>
          <a:lstStyle>
            <a:lvl1pPr marL="0" indent="0">
              <a:buNone/>
              <a:defRPr sz="6700"/>
            </a:lvl1pPr>
            <a:lvl2pPr marL="2193362" indent="0">
              <a:buNone/>
              <a:defRPr sz="5700"/>
            </a:lvl2pPr>
            <a:lvl3pPr marL="4386728" indent="0">
              <a:buNone/>
              <a:defRPr sz="4800"/>
            </a:lvl3pPr>
            <a:lvl4pPr marL="6580091" indent="0">
              <a:buNone/>
              <a:defRPr sz="4300"/>
            </a:lvl4pPr>
            <a:lvl5pPr marL="8773457" indent="0">
              <a:buNone/>
              <a:defRPr sz="4300"/>
            </a:lvl5pPr>
            <a:lvl6pPr marL="10966824" indent="0">
              <a:buNone/>
              <a:defRPr sz="4300"/>
            </a:lvl6pPr>
            <a:lvl7pPr marL="13160185" indent="0">
              <a:buNone/>
              <a:defRPr sz="4300"/>
            </a:lvl7pPr>
            <a:lvl8pPr marL="15353547" indent="0">
              <a:buNone/>
              <a:defRPr sz="4300"/>
            </a:lvl8pPr>
            <a:lvl9pPr marL="17546913" indent="0">
              <a:buNone/>
              <a:defRPr sz="4300"/>
            </a:lvl9pPr>
          </a:lstStyle>
          <a:p>
            <a:pPr lvl="0"/>
            <a:r>
              <a:rPr lang="en-US" smtClean="0"/>
              <a:t>Click to edit Master text styles</a:t>
            </a:r>
          </a:p>
        </p:txBody>
      </p:sp>
      <p:sp>
        <p:nvSpPr>
          <p:cNvPr id="5"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0DB3A794-1B61-4B6B-96B0-8E20C45F736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a:spLocks noChangeArrowheads="1"/>
          </p:cNvSpPr>
          <p:nvPr/>
        </p:nvSpPr>
        <p:spPr bwMode="auto">
          <a:xfrm>
            <a:off x="-14288" y="-82550"/>
            <a:ext cx="43905488" cy="33000950"/>
          </a:xfrm>
          <a:prstGeom prst="rect">
            <a:avLst/>
          </a:prstGeom>
          <a:solidFill>
            <a:srgbClr val="FFFFFF"/>
          </a:solidFill>
          <a:ln w="9525">
            <a:no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v</a:t>
            </a:r>
          </a:p>
        </p:txBody>
      </p:sp>
      <p:sp>
        <p:nvSpPr>
          <p:cNvPr id="8" name="Rectangle 7"/>
          <p:cNvSpPr/>
          <p:nvPr/>
        </p:nvSpPr>
        <p:spPr>
          <a:xfrm>
            <a:off x="762000" y="28270200"/>
            <a:ext cx="42443400" cy="3962400"/>
          </a:xfrm>
          <a:prstGeom prst="rect">
            <a:avLst/>
          </a:prstGeom>
          <a:solidFill>
            <a:srgbClr val="B6AFA1">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838200" y="838200"/>
            <a:ext cx="42291000" cy="31318200"/>
          </a:xfrm>
          <a:prstGeom prst="rect">
            <a:avLst/>
          </a:prstGeom>
          <a:noFill/>
          <a:ln w="190500">
            <a:solidFill>
              <a:srgbClr val="93978A"/>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1029" name="Picture 8"/>
          <p:cNvPicPr>
            <a:picLocks noChangeAspect="1"/>
          </p:cNvPicPr>
          <p:nvPr/>
        </p:nvPicPr>
        <p:blipFill>
          <a:blip r:embed="rId13" cstate="print"/>
          <a:srcRect/>
          <a:stretch>
            <a:fillRect/>
          </a:stretch>
        </p:blipFill>
        <p:spPr bwMode="auto">
          <a:xfrm>
            <a:off x="38100000" y="29032200"/>
            <a:ext cx="5448300" cy="2362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defTabSz="4384675" rtl="0" eaLnBrk="1" fontAlgn="base" hangingPunct="1">
        <a:spcBef>
          <a:spcPct val="0"/>
        </a:spcBef>
        <a:spcAft>
          <a:spcPct val="0"/>
        </a:spcAft>
        <a:defRPr sz="21100" kern="1200">
          <a:solidFill>
            <a:schemeClr val="tx1"/>
          </a:solidFill>
          <a:latin typeface="+mj-lt"/>
          <a:ea typeface="ＭＳ Ｐゴシック" charset="0"/>
          <a:cs typeface="ＭＳ Ｐゴシック" charset="0"/>
        </a:defRPr>
      </a:lvl1pPr>
      <a:lvl2pPr algn="ctr" defTabSz="4384675" rtl="0" eaLnBrk="1" fontAlgn="base" hangingPunct="1">
        <a:spcBef>
          <a:spcPct val="0"/>
        </a:spcBef>
        <a:spcAft>
          <a:spcPct val="0"/>
        </a:spcAft>
        <a:defRPr sz="21100">
          <a:solidFill>
            <a:schemeClr val="tx1"/>
          </a:solidFill>
          <a:latin typeface="Calibri" pitchFamily="34" charset="0"/>
          <a:ea typeface="ＭＳ Ｐゴシック" charset="0"/>
          <a:cs typeface="ＭＳ Ｐゴシック" charset="0"/>
        </a:defRPr>
      </a:lvl2pPr>
      <a:lvl3pPr algn="ctr" defTabSz="4384675" rtl="0" eaLnBrk="1" fontAlgn="base" hangingPunct="1">
        <a:spcBef>
          <a:spcPct val="0"/>
        </a:spcBef>
        <a:spcAft>
          <a:spcPct val="0"/>
        </a:spcAft>
        <a:defRPr sz="21100">
          <a:solidFill>
            <a:schemeClr val="tx1"/>
          </a:solidFill>
          <a:latin typeface="Calibri" pitchFamily="34" charset="0"/>
          <a:ea typeface="ＭＳ Ｐゴシック" charset="0"/>
          <a:cs typeface="ＭＳ Ｐゴシック" charset="0"/>
        </a:defRPr>
      </a:lvl3pPr>
      <a:lvl4pPr algn="ctr" defTabSz="4384675" rtl="0" eaLnBrk="1" fontAlgn="base" hangingPunct="1">
        <a:spcBef>
          <a:spcPct val="0"/>
        </a:spcBef>
        <a:spcAft>
          <a:spcPct val="0"/>
        </a:spcAft>
        <a:defRPr sz="21100">
          <a:solidFill>
            <a:schemeClr val="tx1"/>
          </a:solidFill>
          <a:latin typeface="Calibri" pitchFamily="34" charset="0"/>
          <a:ea typeface="ＭＳ Ｐゴシック" charset="0"/>
          <a:cs typeface="ＭＳ Ｐゴシック" charset="0"/>
        </a:defRPr>
      </a:lvl4pPr>
      <a:lvl5pPr algn="ctr" defTabSz="4384675" rtl="0" eaLnBrk="1" fontAlgn="base" hangingPunct="1">
        <a:spcBef>
          <a:spcPct val="0"/>
        </a:spcBef>
        <a:spcAft>
          <a:spcPct val="0"/>
        </a:spcAft>
        <a:defRPr sz="21100">
          <a:solidFill>
            <a:schemeClr val="tx1"/>
          </a:solidFill>
          <a:latin typeface="Calibri" pitchFamily="34" charset="0"/>
          <a:ea typeface="ＭＳ Ｐゴシック" charset="0"/>
          <a:cs typeface="ＭＳ Ｐゴシック" charset="0"/>
        </a:defRPr>
      </a:lvl5pPr>
      <a:lvl6pPr marL="369235" algn="ctr" defTabSz="4385945" rtl="0" eaLnBrk="1" fontAlgn="base" hangingPunct="1">
        <a:spcBef>
          <a:spcPct val="0"/>
        </a:spcBef>
        <a:spcAft>
          <a:spcPct val="0"/>
        </a:spcAft>
        <a:defRPr sz="21100">
          <a:solidFill>
            <a:schemeClr val="tx1"/>
          </a:solidFill>
          <a:latin typeface="Calibri" pitchFamily="34" charset="0"/>
        </a:defRPr>
      </a:lvl6pPr>
      <a:lvl7pPr marL="738469" algn="ctr" defTabSz="4385945" rtl="0" eaLnBrk="1" fontAlgn="base" hangingPunct="1">
        <a:spcBef>
          <a:spcPct val="0"/>
        </a:spcBef>
        <a:spcAft>
          <a:spcPct val="0"/>
        </a:spcAft>
        <a:defRPr sz="21100">
          <a:solidFill>
            <a:schemeClr val="tx1"/>
          </a:solidFill>
          <a:latin typeface="Calibri" pitchFamily="34" charset="0"/>
        </a:defRPr>
      </a:lvl7pPr>
      <a:lvl8pPr marL="1107704" algn="ctr" defTabSz="4385945" rtl="0" eaLnBrk="1" fontAlgn="base" hangingPunct="1">
        <a:spcBef>
          <a:spcPct val="0"/>
        </a:spcBef>
        <a:spcAft>
          <a:spcPct val="0"/>
        </a:spcAft>
        <a:defRPr sz="21100">
          <a:solidFill>
            <a:schemeClr val="tx1"/>
          </a:solidFill>
          <a:latin typeface="Calibri" pitchFamily="34" charset="0"/>
        </a:defRPr>
      </a:lvl8pPr>
      <a:lvl9pPr marL="1476939" algn="ctr" defTabSz="4385945" rtl="0" eaLnBrk="1" fontAlgn="base" hangingPunct="1">
        <a:spcBef>
          <a:spcPct val="0"/>
        </a:spcBef>
        <a:spcAft>
          <a:spcPct val="0"/>
        </a:spcAft>
        <a:defRPr sz="21100">
          <a:solidFill>
            <a:schemeClr val="tx1"/>
          </a:solidFill>
          <a:latin typeface="Calibri" pitchFamily="34" charset="0"/>
        </a:defRPr>
      </a:lvl9pPr>
    </p:titleStyle>
    <p:bodyStyle>
      <a:lvl1pPr marL="1644650" indent="-1644650" algn="l" defTabSz="4384675" rtl="0" eaLnBrk="1" fontAlgn="base" hangingPunct="1">
        <a:spcBef>
          <a:spcPct val="20000"/>
        </a:spcBef>
        <a:spcAft>
          <a:spcPct val="0"/>
        </a:spcAft>
        <a:buFont typeface="Arial" pitchFamily="34" charset="0"/>
        <a:buChar char="•"/>
        <a:defRPr sz="15300" kern="1200">
          <a:solidFill>
            <a:schemeClr val="tx1"/>
          </a:solidFill>
          <a:latin typeface="+mn-lt"/>
          <a:ea typeface="ＭＳ Ｐゴシック" charset="0"/>
          <a:cs typeface="ＭＳ Ｐゴシック" charset="0"/>
        </a:defRPr>
      </a:lvl1pPr>
      <a:lvl2pPr marL="3563938" indent="-1370013" algn="l" defTabSz="4384675" rtl="0" eaLnBrk="1" fontAlgn="base" hangingPunct="1">
        <a:spcBef>
          <a:spcPct val="20000"/>
        </a:spcBef>
        <a:spcAft>
          <a:spcPct val="0"/>
        </a:spcAft>
        <a:buFont typeface="Arial" pitchFamily="34" charset="0"/>
        <a:buChar char="–"/>
        <a:defRPr sz="13400" kern="1200">
          <a:solidFill>
            <a:schemeClr val="tx1"/>
          </a:solidFill>
          <a:latin typeface="+mn-lt"/>
          <a:ea typeface="ＭＳ Ｐゴシック" charset="0"/>
          <a:cs typeface="+mn-cs"/>
        </a:defRPr>
      </a:lvl2pPr>
      <a:lvl3pPr marL="5483225" indent="-1095375" algn="l" defTabSz="4384675" rtl="0" eaLnBrk="1" fontAlgn="base" hangingPunct="1">
        <a:spcBef>
          <a:spcPct val="20000"/>
        </a:spcBef>
        <a:spcAft>
          <a:spcPct val="0"/>
        </a:spcAft>
        <a:buFont typeface="Arial" pitchFamily="34" charset="0"/>
        <a:buChar char="•"/>
        <a:defRPr sz="11500" kern="1200">
          <a:solidFill>
            <a:schemeClr val="tx1"/>
          </a:solidFill>
          <a:latin typeface="+mn-lt"/>
          <a:ea typeface="ＭＳ Ｐゴシック" charset="0"/>
          <a:cs typeface="+mn-cs"/>
        </a:defRPr>
      </a:lvl3pPr>
      <a:lvl4pPr marL="7675563" indent="-1095375" algn="l" defTabSz="4384675" rtl="0" eaLnBrk="1" fontAlgn="base" hangingPunct="1">
        <a:spcBef>
          <a:spcPct val="20000"/>
        </a:spcBef>
        <a:spcAft>
          <a:spcPct val="0"/>
        </a:spcAft>
        <a:buFont typeface="Arial" pitchFamily="34" charset="0"/>
        <a:buChar char="–"/>
        <a:defRPr sz="9600" kern="1200">
          <a:solidFill>
            <a:schemeClr val="tx1"/>
          </a:solidFill>
          <a:latin typeface="+mn-lt"/>
          <a:ea typeface="ＭＳ Ｐゴシック" charset="0"/>
          <a:cs typeface="+mn-cs"/>
        </a:defRPr>
      </a:lvl4pPr>
      <a:lvl5pPr marL="9867900" indent="-1095375" algn="l" defTabSz="4384675" rtl="0" eaLnBrk="1" fontAlgn="base" hangingPunct="1">
        <a:spcBef>
          <a:spcPct val="20000"/>
        </a:spcBef>
        <a:spcAft>
          <a:spcPct val="0"/>
        </a:spcAft>
        <a:buFont typeface="Arial" pitchFamily="34" charset="0"/>
        <a:buChar char="»"/>
        <a:defRPr sz="9600" kern="1200">
          <a:solidFill>
            <a:schemeClr val="tx1"/>
          </a:solidFill>
          <a:latin typeface="+mn-lt"/>
          <a:ea typeface="ＭＳ Ｐゴシック" charset="0"/>
          <a:cs typeface="+mn-cs"/>
        </a:defRPr>
      </a:lvl5pPr>
      <a:lvl6pPr marL="12063502"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56869"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0231"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43597"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6728" rtl="0" eaLnBrk="1" latinLnBrk="0" hangingPunct="1">
        <a:defRPr sz="8600" kern="1200">
          <a:solidFill>
            <a:schemeClr val="tx1"/>
          </a:solidFill>
          <a:latin typeface="+mn-lt"/>
          <a:ea typeface="+mn-ea"/>
          <a:cs typeface="+mn-cs"/>
        </a:defRPr>
      </a:lvl1pPr>
      <a:lvl2pPr marL="2193362" algn="l" defTabSz="4386728" rtl="0" eaLnBrk="1" latinLnBrk="0" hangingPunct="1">
        <a:defRPr sz="8600" kern="1200">
          <a:solidFill>
            <a:schemeClr val="tx1"/>
          </a:solidFill>
          <a:latin typeface="+mn-lt"/>
          <a:ea typeface="+mn-ea"/>
          <a:cs typeface="+mn-cs"/>
        </a:defRPr>
      </a:lvl2pPr>
      <a:lvl3pPr marL="4386728" algn="l" defTabSz="4386728" rtl="0" eaLnBrk="1" latinLnBrk="0" hangingPunct="1">
        <a:defRPr sz="8600" kern="1200">
          <a:solidFill>
            <a:schemeClr val="tx1"/>
          </a:solidFill>
          <a:latin typeface="+mn-lt"/>
          <a:ea typeface="+mn-ea"/>
          <a:cs typeface="+mn-cs"/>
        </a:defRPr>
      </a:lvl3pPr>
      <a:lvl4pPr marL="6580091" algn="l" defTabSz="4386728" rtl="0" eaLnBrk="1" latinLnBrk="0" hangingPunct="1">
        <a:defRPr sz="8600" kern="1200">
          <a:solidFill>
            <a:schemeClr val="tx1"/>
          </a:solidFill>
          <a:latin typeface="+mn-lt"/>
          <a:ea typeface="+mn-ea"/>
          <a:cs typeface="+mn-cs"/>
        </a:defRPr>
      </a:lvl4pPr>
      <a:lvl5pPr marL="8773457" algn="l" defTabSz="4386728" rtl="0" eaLnBrk="1" latinLnBrk="0" hangingPunct="1">
        <a:defRPr sz="8600" kern="1200">
          <a:solidFill>
            <a:schemeClr val="tx1"/>
          </a:solidFill>
          <a:latin typeface="+mn-lt"/>
          <a:ea typeface="+mn-ea"/>
          <a:cs typeface="+mn-cs"/>
        </a:defRPr>
      </a:lvl5pPr>
      <a:lvl6pPr marL="10966824" algn="l" defTabSz="4386728" rtl="0" eaLnBrk="1" latinLnBrk="0" hangingPunct="1">
        <a:defRPr sz="8600" kern="1200">
          <a:solidFill>
            <a:schemeClr val="tx1"/>
          </a:solidFill>
          <a:latin typeface="+mn-lt"/>
          <a:ea typeface="+mn-ea"/>
          <a:cs typeface="+mn-cs"/>
        </a:defRPr>
      </a:lvl6pPr>
      <a:lvl7pPr marL="13160185" algn="l" defTabSz="4386728" rtl="0" eaLnBrk="1" latinLnBrk="0" hangingPunct="1">
        <a:defRPr sz="8600" kern="1200">
          <a:solidFill>
            <a:schemeClr val="tx1"/>
          </a:solidFill>
          <a:latin typeface="+mn-lt"/>
          <a:ea typeface="+mn-ea"/>
          <a:cs typeface="+mn-cs"/>
        </a:defRPr>
      </a:lvl7pPr>
      <a:lvl8pPr marL="15353547" algn="l" defTabSz="4386728" rtl="0" eaLnBrk="1" latinLnBrk="0" hangingPunct="1">
        <a:defRPr sz="8600" kern="1200">
          <a:solidFill>
            <a:schemeClr val="tx1"/>
          </a:solidFill>
          <a:latin typeface="+mn-lt"/>
          <a:ea typeface="+mn-ea"/>
          <a:cs typeface="+mn-cs"/>
        </a:defRPr>
      </a:lvl8pPr>
      <a:lvl9pPr marL="17546913" algn="l" defTabSz="4386728"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4000"/>
          </a:schemeClr>
        </a:solidFill>
        <a:effectLst/>
      </p:bgPr>
    </p:bg>
    <p:spTree>
      <p:nvGrpSpPr>
        <p:cNvPr id="1" name=""/>
        <p:cNvGrpSpPr/>
        <p:nvPr/>
      </p:nvGrpSpPr>
      <p:grpSpPr>
        <a:xfrm>
          <a:off x="0" y="0"/>
          <a:ext cx="0" cy="0"/>
          <a:chOff x="0" y="0"/>
          <a:chExt cx="0" cy="0"/>
        </a:xfrm>
      </p:grpSpPr>
      <p:sp>
        <p:nvSpPr>
          <p:cNvPr id="28" name="Rectangle 27"/>
          <p:cNvSpPr/>
          <p:nvPr/>
        </p:nvSpPr>
        <p:spPr>
          <a:xfrm>
            <a:off x="33299400" y="7343447"/>
            <a:ext cx="9372600" cy="2059025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22097999" y="7343447"/>
            <a:ext cx="10706101" cy="2059025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11048998" y="7312967"/>
            <a:ext cx="10706101" cy="2059025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1447800" y="7312967"/>
            <a:ext cx="8991600" cy="2059025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TextBox 3"/>
          <p:cNvSpPr txBox="1">
            <a:spLocks noChangeArrowheads="1"/>
          </p:cNvSpPr>
          <p:nvPr/>
        </p:nvSpPr>
        <p:spPr bwMode="auto">
          <a:xfrm>
            <a:off x="1524000" y="2460625"/>
            <a:ext cx="41148000" cy="4431983"/>
          </a:xfrm>
          <a:prstGeom prst="rect">
            <a:avLst/>
          </a:prstGeom>
          <a:solidFill>
            <a:schemeClr val="tx1">
              <a:lumMod val="85000"/>
            </a:schemeClr>
          </a:solidFill>
          <a:ln w="9525">
            <a:noFill/>
            <a:miter lim="800000"/>
            <a:headEnd/>
            <a:tailEnd/>
          </a:ln>
        </p:spPr>
        <p:txBody>
          <a:bodyPr>
            <a:spAutoFit/>
          </a:bodyPr>
          <a:lstStyle/>
          <a:p>
            <a:pPr algn="ctr"/>
            <a:r>
              <a:rPr lang="en-US" sz="10500" b="1" dirty="0" smtClean="0">
                <a:solidFill>
                  <a:srgbClr val="000000"/>
                </a:solidFill>
                <a:latin typeface="Soho Std" pitchFamily="18" charset="0"/>
              </a:rPr>
              <a:t>Effect of Physical Activity with Family Dog on Gross Motor Skills of Children with Cerebral Palsy (CP)</a:t>
            </a:r>
          </a:p>
          <a:p>
            <a:r>
              <a:rPr lang="en-US" sz="7200" dirty="0" smtClean="0">
                <a:solidFill>
                  <a:schemeClr val="accent2">
                    <a:lumMod val="50000"/>
                  </a:schemeClr>
                </a:solidFill>
                <a:latin typeface="LeituraSans-Grot 3" charset="0"/>
              </a:rPr>
              <a:t>Haylee </a:t>
            </a:r>
            <a:r>
              <a:rPr lang="en-US" sz="7200" dirty="0" err="1" smtClean="0">
                <a:solidFill>
                  <a:schemeClr val="accent2">
                    <a:lumMod val="50000"/>
                  </a:schemeClr>
                </a:solidFill>
                <a:latin typeface="LeituraSans-Grot 3" charset="0"/>
              </a:rPr>
              <a:t>Winden</a:t>
            </a:r>
            <a:r>
              <a:rPr lang="en-US" sz="7200" dirty="0" smtClean="0">
                <a:solidFill>
                  <a:schemeClr val="accent2">
                    <a:lumMod val="50000"/>
                  </a:schemeClr>
                </a:solidFill>
                <a:latin typeface="LeituraSans-Grot 3" charset="0"/>
              </a:rPr>
              <a:t>, Amanda </a:t>
            </a:r>
            <a:r>
              <a:rPr lang="en-US" sz="7200" dirty="0" err="1" smtClean="0">
                <a:solidFill>
                  <a:schemeClr val="accent2">
                    <a:lumMod val="50000"/>
                  </a:schemeClr>
                </a:solidFill>
                <a:latin typeface="LeituraSans-Grot 3" charset="0"/>
              </a:rPr>
              <a:t>Tepfer</a:t>
            </a:r>
            <a:r>
              <a:rPr lang="en-US" sz="7200" dirty="0" smtClean="0">
                <a:solidFill>
                  <a:schemeClr val="accent2">
                    <a:lumMod val="50000"/>
                  </a:schemeClr>
                </a:solidFill>
                <a:latin typeface="LeituraSans-Grot 3" charset="0"/>
              </a:rPr>
              <a:t>, Wendy </a:t>
            </a:r>
            <a:r>
              <a:rPr lang="en-US" sz="7200" dirty="0" err="1" smtClean="0">
                <a:solidFill>
                  <a:schemeClr val="accent2">
                    <a:lumMod val="50000"/>
                  </a:schemeClr>
                </a:solidFill>
                <a:latin typeface="LeituraSans-Grot 3" charset="0"/>
              </a:rPr>
              <a:t>Baltzer</a:t>
            </a:r>
            <a:r>
              <a:rPr lang="en-US" sz="7200" dirty="0">
                <a:solidFill>
                  <a:schemeClr val="accent2">
                    <a:lumMod val="50000"/>
                  </a:schemeClr>
                </a:solidFill>
                <a:latin typeface="LeituraSans-Grot 3" charset="0"/>
              </a:rPr>
              <a:t>, DVM, PhD, </a:t>
            </a:r>
            <a:r>
              <a:rPr lang="en-US" sz="7200" dirty="0" smtClean="0">
                <a:solidFill>
                  <a:schemeClr val="accent2">
                    <a:lumMod val="50000"/>
                  </a:schemeClr>
                </a:solidFill>
                <a:latin typeface="LeituraSans-Grot 3" charset="0"/>
              </a:rPr>
              <a:t>DACVS and Megan MacDonald, PhD</a:t>
            </a:r>
            <a:endParaRPr lang="en-US" sz="7200" dirty="0">
              <a:solidFill>
                <a:schemeClr val="accent2">
                  <a:lumMod val="50000"/>
                </a:schemeClr>
              </a:solidFill>
              <a:latin typeface="LeituraSans-Grot 3" charset="0"/>
            </a:endParaRPr>
          </a:p>
        </p:txBody>
      </p:sp>
      <p:cxnSp>
        <p:nvCxnSpPr>
          <p:cNvPr id="6" name="Straight Connector 5"/>
          <p:cNvCxnSpPr>
            <a:cxnSpLocks noChangeShapeType="1"/>
          </p:cNvCxnSpPr>
          <p:nvPr/>
        </p:nvCxnSpPr>
        <p:spPr bwMode="auto">
          <a:xfrm>
            <a:off x="1676400" y="2057400"/>
            <a:ext cx="40157400" cy="0"/>
          </a:xfrm>
          <a:prstGeom prst="line">
            <a:avLst/>
          </a:prstGeom>
          <a:noFill/>
          <a:ln w="25400">
            <a:solidFill>
              <a:srgbClr val="93978A"/>
            </a:solidFill>
            <a:round/>
            <a:headEnd/>
            <a:tailEnd/>
          </a:ln>
          <a:effectLst>
            <a:outerShdw dist="20000" dir="5400000" rotWithShape="0">
              <a:srgbClr val="808080">
                <a:alpha val="37999"/>
              </a:srgbClr>
            </a:outerShdw>
          </a:effectLst>
        </p:spPr>
      </p:cxnSp>
      <p:sp>
        <p:nvSpPr>
          <p:cNvPr id="13316" name="TextBox 6"/>
          <p:cNvSpPr txBox="1">
            <a:spLocks noChangeArrowheads="1"/>
          </p:cNvSpPr>
          <p:nvPr/>
        </p:nvSpPr>
        <p:spPr bwMode="auto">
          <a:xfrm>
            <a:off x="1524000" y="990600"/>
            <a:ext cx="35356800" cy="1016000"/>
          </a:xfrm>
          <a:prstGeom prst="rect">
            <a:avLst/>
          </a:prstGeom>
          <a:noFill/>
          <a:ln w="9525">
            <a:noFill/>
            <a:miter lim="800000"/>
            <a:headEnd/>
            <a:tailEnd/>
          </a:ln>
        </p:spPr>
        <p:txBody>
          <a:bodyPr>
            <a:spAutoFit/>
          </a:bodyPr>
          <a:lstStyle/>
          <a:p>
            <a:r>
              <a:rPr lang="en-US" sz="6000" b="1" dirty="0" smtClean="0">
                <a:solidFill>
                  <a:srgbClr val="000000"/>
                </a:solidFill>
                <a:latin typeface="LeituraSans-Grot 1" charset="0"/>
              </a:rPr>
              <a:t>COLLEGE OF PUBLIC HEALTH AND HUMAN SCIENCES</a:t>
            </a:r>
            <a:endParaRPr lang="en-US" sz="6000" b="1" dirty="0">
              <a:solidFill>
                <a:srgbClr val="000000"/>
              </a:solidFill>
              <a:latin typeface="LeituraSans-Grot 1" charset="0"/>
            </a:endParaRPr>
          </a:p>
        </p:txBody>
      </p:sp>
      <p:sp>
        <p:nvSpPr>
          <p:cNvPr id="10" name="TextBox 9"/>
          <p:cNvSpPr txBox="1"/>
          <p:nvPr/>
        </p:nvSpPr>
        <p:spPr>
          <a:xfrm>
            <a:off x="1524000" y="7312967"/>
            <a:ext cx="8991600" cy="20405586"/>
          </a:xfrm>
          <a:prstGeom prst="rect">
            <a:avLst/>
          </a:prstGeom>
          <a:noFill/>
          <a:ln>
            <a:noFill/>
          </a:ln>
        </p:spPr>
        <p:txBody>
          <a:bodyPr wrap="square">
            <a:spAutoFit/>
          </a:bodyPr>
          <a:lstStyle/>
          <a:p>
            <a:r>
              <a:rPr lang="en-US" sz="5000" dirty="0" smtClean="0">
                <a:solidFill>
                  <a:schemeClr val="accent1">
                    <a:lumMod val="50000"/>
                  </a:schemeClr>
                </a:solidFill>
                <a:latin typeface="LeituraSans-Grot 3" charset="0"/>
              </a:rPr>
              <a:t>Introduction</a:t>
            </a:r>
            <a:endParaRPr lang="en-US" sz="5000" dirty="0">
              <a:solidFill>
                <a:schemeClr val="accent1">
                  <a:lumMod val="50000"/>
                </a:schemeClr>
              </a:solidFill>
              <a:latin typeface="LeituraSans-Grot 3" charset="0"/>
            </a:endParaRPr>
          </a:p>
          <a:p>
            <a:r>
              <a:rPr lang="en-US" sz="3000" dirty="0" smtClean="0">
                <a:solidFill>
                  <a:srgbClr val="000000"/>
                </a:solidFill>
                <a:latin typeface="LeituraSans-Grot 2" charset="0"/>
              </a:rPr>
              <a:t>Cerebral palsy is a permanent neurodevelopmental disorder that affects physical activity level as well as perception and cognition and is often accompanied by secondary disorders (Rosenbaum, 2006). In order to gain the most health benefits, research shows that meeting the physical activity requirements of strength and cardiorespiratory training should be combined with a focus on decreasing sedentary activity as well (</a:t>
            </a:r>
            <a:r>
              <a:rPr lang="en-US" sz="3000" dirty="0" err="1" smtClean="0">
                <a:solidFill>
                  <a:srgbClr val="000000"/>
                </a:solidFill>
                <a:latin typeface="LeituraSans-Grot 2" charset="0"/>
              </a:rPr>
              <a:t>Verschuren</a:t>
            </a:r>
            <a:r>
              <a:rPr lang="en-US" sz="3000" dirty="0" smtClean="0">
                <a:solidFill>
                  <a:srgbClr val="000000"/>
                </a:solidFill>
                <a:latin typeface="LeituraSans-Grot 2" charset="0"/>
              </a:rPr>
              <a:t> et al., 2014). As alternative therapies such as swimming and horseback riding can provide additional incentive for a child to follow a repetitive therapy routine, it is thought that therapy with a family dog could provide similar motivation (</a:t>
            </a:r>
            <a:r>
              <a:rPr lang="en-US" sz="3000" dirty="0" err="1" smtClean="0">
                <a:solidFill>
                  <a:srgbClr val="000000"/>
                </a:solidFill>
                <a:latin typeface="LeituraSans-Grot 2" charset="0"/>
              </a:rPr>
              <a:t>Bertoti</a:t>
            </a:r>
            <a:r>
              <a:rPr lang="en-US" sz="3000" dirty="0" smtClean="0">
                <a:solidFill>
                  <a:srgbClr val="000000"/>
                </a:solidFill>
                <a:latin typeface="LeituraSans-Grot 2" charset="0"/>
              </a:rPr>
              <a:t>, 1988). Since a child’s ability to perform normal activity affects their ability to socialize, a lifestyle with regular physical activity may increase overall quality of life for children with cerebral palsy (</a:t>
            </a:r>
            <a:r>
              <a:rPr lang="en-US" sz="3000" dirty="0" err="1" smtClean="0">
                <a:solidFill>
                  <a:srgbClr val="000000"/>
                </a:solidFill>
                <a:latin typeface="LeituraSans-Grot 2" charset="0"/>
              </a:rPr>
              <a:t>Neves</a:t>
            </a:r>
            <a:r>
              <a:rPr lang="en-US" sz="3000" dirty="0" smtClean="0">
                <a:solidFill>
                  <a:srgbClr val="000000"/>
                </a:solidFill>
                <a:latin typeface="LeituraSans-Grot 2" charset="0"/>
              </a:rPr>
              <a:t> dos Santos, 2013). </a:t>
            </a:r>
          </a:p>
          <a:p>
            <a:endParaRPr lang="en-US" sz="3000" dirty="0" smtClean="0">
              <a:solidFill>
                <a:srgbClr val="000000"/>
              </a:solidFill>
              <a:latin typeface="LeituraSans-Grot 2" charset="0"/>
            </a:endParaRPr>
          </a:p>
          <a:p>
            <a:r>
              <a:rPr lang="en-US" sz="3000" dirty="0" smtClean="0">
                <a:solidFill>
                  <a:srgbClr val="000000"/>
                </a:solidFill>
                <a:latin typeface="LeituraSans-Grot 2" charset="0"/>
              </a:rPr>
              <a:t>The purpose of this exploratory study was to examine the effect of an exercise-based physical activity program with a family dog on gross motor skills of children with cerebral palsy. </a:t>
            </a:r>
          </a:p>
          <a:p>
            <a:endParaRPr lang="en-US" sz="3000" dirty="0">
              <a:solidFill>
                <a:srgbClr val="000000"/>
              </a:solidFill>
              <a:latin typeface="LeituraSans-Grot 2" charset="0"/>
            </a:endParaRPr>
          </a:p>
          <a:p>
            <a:r>
              <a:rPr lang="en-US" sz="5000" dirty="0" smtClean="0">
                <a:solidFill>
                  <a:schemeClr val="accent1">
                    <a:lumMod val="50000"/>
                  </a:schemeClr>
                </a:solidFill>
                <a:latin typeface="LeituraSans-Grot 3" charset="0"/>
              </a:rPr>
              <a:t>Study Design</a:t>
            </a:r>
            <a:endParaRPr lang="en-US" sz="5000" dirty="0">
              <a:solidFill>
                <a:schemeClr val="accent1">
                  <a:lumMod val="50000"/>
                </a:schemeClr>
              </a:solidFill>
              <a:latin typeface="LeituraSans-Grot 3" charset="0"/>
            </a:endParaRPr>
          </a:p>
          <a:p>
            <a:r>
              <a:rPr lang="en-US" sz="3000" dirty="0">
                <a:solidFill>
                  <a:srgbClr val="000000"/>
                </a:solidFill>
                <a:latin typeface="LeituraSans-Grot 2" charset="0"/>
              </a:rPr>
              <a:t>C</a:t>
            </a:r>
            <a:r>
              <a:rPr lang="en-US" sz="3000" dirty="0" smtClean="0">
                <a:solidFill>
                  <a:srgbClr val="000000"/>
                </a:solidFill>
                <a:latin typeface="LeituraSans-Grot 2" charset="0"/>
              </a:rPr>
              <a:t>hildren ages 5-15 years old completed the TGMD-2 assessment before and after an eight week intervention treatment. Three participants had a Gross Motor Function Measure (GMFM) of level 1, one at level 2, and one at level 3. One participant left the study before completing the intervention.</a:t>
            </a:r>
          </a:p>
          <a:p>
            <a:r>
              <a:rPr lang="en-US" sz="5000" dirty="0" smtClean="0">
                <a:solidFill>
                  <a:schemeClr val="accent1">
                    <a:lumMod val="50000"/>
                  </a:schemeClr>
                </a:solidFill>
                <a:latin typeface="LeituraSans-Grot 2"/>
              </a:rPr>
              <a:t>Procedures</a:t>
            </a:r>
            <a:r>
              <a:rPr lang="en-US" sz="5000" dirty="0">
                <a:solidFill>
                  <a:schemeClr val="accent1">
                    <a:lumMod val="50000"/>
                  </a:schemeClr>
                </a:solidFill>
                <a:latin typeface="LeituraSans-Grot 2"/>
              </a:rPr>
              <a:t>:</a:t>
            </a:r>
          </a:p>
          <a:p>
            <a:pPr marL="514350" lvl="0" indent="-514350">
              <a:buFont typeface="+mj-lt"/>
              <a:buAutoNum type="arabicPeriod"/>
            </a:pPr>
            <a:r>
              <a:rPr lang="en-US" sz="3000" dirty="0" smtClean="0">
                <a:solidFill>
                  <a:schemeClr val="bg2"/>
                </a:solidFill>
                <a:latin typeface="LeituraSans-Grot 2"/>
              </a:rPr>
              <a:t>The </a:t>
            </a:r>
            <a:r>
              <a:rPr lang="en-US" sz="3000" dirty="0">
                <a:solidFill>
                  <a:schemeClr val="bg2"/>
                </a:solidFill>
                <a:latin typeface="LeituraSans-Grot 2"/>
              </a:rPr>
              <a:t>following descriptive </a:t>
            </a:r>
            <a:r>
              <a:rPr lang="en-US" sz="3000" dirty="0" smtClean="0">
                <a:solidFill>
                  <a:schemeClr val="bg2"/>
                </a:solidFill>
                <a:latin typeface="LeituraSans-Grot 2"/>
              </a:rPr>
              <a:t>assessments were completed.</a:t>
            </a:r>
            <a:endParaRPr lang="en-US" sz="3000" dirty="0">
              <a:solidFill>
                <a:schemeClr val="bg2"/>
              </a:solidFill>
              <a:latin typeface="LeituraSans-Grot 2"/>
            </a:endParaRPr>
          </a:p>
          <a:p>
            <a:pPr marL="1193800" lvl="2" indent="-457200">
              <a:buFont typeface="Arial" panose="020B0604020202020204" pitchFamily="34" charset="0"/>
              <a:buChar char="•"/>
            </a:pPr>
            <a:r>
              <a:rPr lang="en-US" sz="3000" dirty="0" smtClean="0">
                <a:solidFill>
                  <a:schemeClr val="bg2"/>
                </a:solidFill>
                <a:latin typeface="LeituraSans-Grot 2"/>
              </a:rPr>
              <a:t>Demographic Questionnaire</a:t>
            </a:r>
          </a:p>
          <a:p>
            <a:pPr marL="1193800" lvl="2" indent="-457200">
              <a:buFont typeface="Arial" panose="020B0604020202020204" pitchFamily="34" charset="0"/>
              <a:buChar char="•"/>
            </a:pPr>
            <a:r>
              <a:rPr lang="en-US" sz="3000" dirty="0" smtClean="0">
                <a:solidFill>
                  <a:schemeClr val="bg2"/>
                </a:solidFill>
                <a:latin typeface="LeituraSans-Grot 2"/>
              </a:rPr>
              <a:t>Self-reported </a:t>
            </a:r>
            <a:r>
              <a:rPr lang="en-US" sz="3000" dirty="0">
                <a:solidFill>
                  <a:schemeClr val="bg2"/>
                </a:solidFill>
                <a:latin typeface="LeituraSans-Grot 2"/>
              </a:rPr>
              <a:t>and parent-reported quality of life surveys</a:t>
            </a:r>
          </a:p>
          <a:p>
            <a:pPr marL="514350" lvl="0" indent="-514350">
              <a:buFont typeface="+mj-lt"/>
              <a:buAutoNum type="arabicPeriod"/>
            </a:pPr>
            <a:r>
              <a:rPr lang="en-US" sz="3000" dirty="0" smtClean="0">
                <a:solidFill>
                  <a:schemeClr val="bg2"/>
                </a:solidFill>
                <a:latin typeface="LeituraSans-Grot 2"/>
              </a:rPr>
              <a:t>The Test of Gross Motor Development (TGMD-2) was used to assess gross motor skills at baseline.</a:t>
            </a:r>
            <a:endParaRPr lang="en-US" sz="3000" dirty="0">
              <a:solidFill>
                <a:schemeClr val="bg2"/>
              </a:solidFill>
              <a:latin typeface="LeituraSans-Grot 2"/>
            </a:endParaRPr>
          </a:p>
        </p:txBody>
      </p:sp>
      <p:sp>
        <p:nvSpPr>
          <p:cNvPr id="40" name="TextBox 39"/>
          <p:cNvSpPr txBox="1"/>
          <p:nvPr/>
        </p:nvSpPr>
        <p:spPr>
          <a:xfrm>
            <a:off x="11328400" y="15022472"/>
            <a:ext cx="9982200" cy="923330"/>
          </a:xfrm>
          <a:prstGeom prst="rect">
            <a:avLst/>
          </a:prstGeom>
          <a:noFill/>
        </p:spPr>
        <p:txBody>
          <a:bodyPr>
            <a:spAutoFit/>
          </a:bodyPr>
          <a:lstStyle/>
          <a:p>
            <a:r>
              <a:rPr lang="en-US" sz="5400" dirty="0" smtClean="0">
                <a:solidFill>
                  <a:schemeClr val="accent1">
                    <a:lumMod val="50000"/>
                  </a:schemeClr>
                </a:solidFill>
                <a:latin typeface="LeituraSans-Grot 3" charset="0"/>
              </a:rPr>
              <a:t>Results</a:t>
            </a:r>
            <a:endParaRPr lang="en-US" sz="5400" dirty="0">
              <a:solidFill>
                <a:schemeClr val="accent1">
                  <a:lumMod val="50000"/>
                </a:schemeClr>
              </a:solidFill>
              <a:latin typeface="LeituraSans-Grot 3" charset="0"/>
            </a:endParaRPr>
          </a:p>
        </p:txBody>
      </p:sp>
      <p:sp>
        <p:nvSpPr>
          <p:cNvPr id="21" name="TextBox 20"/>
          <p:cNvSpPr txBox="1"/>
          <p:nvPr/>
        </p:nvSpPr>
        <p:spPr>
          <a:xfrm>
            <a:off x="33299400" y="7315200"/>
            <a:ext cx="9486900" cy="16204436"/>
          </a:xfrm>
          <a:prstGeom prst="rect">
            <a:avLst/>
          </a:prstGeom>
          <a:noFill/>
        </p:spPr>
        <p:txBody>
          <a:bodyPr wrap="square">
            <a:spAutoFit/>
          </a:bodyPr>
          <a:lstStyle/>
          <a:p>
            <a:r>
              <a:rPr lang="en-US" sz="5400" dirty="0" smtClean="0">
                <a:solidFill>
                  <a:schemeClr val="accent1">
                    <a:lumMod val="50000"/>
                  </a:schemeClr>
                </a:solidFill>
                <a:latin typeface="LeituraSans-Grot 3" charset="0"/>
              </a:rPr>
              <a:t>Conclusion</a:t>
            </a:r>
            <a:endParaRPr lang="en-US" sz="5400" dirty="0">
              <a:solidFill>
                <a:schemeClr val="accent1">
                  <a:lumMod val="50000"/>
                </a:schemeClr>
              </a:solidFill>
              <a:latin typeface="LeituraSans-Grot 3" charset="0"/>
            </a:endParaRPr>
          </a:p>
          <a:p>
            <a:pPr marL="457200" indent="-457200">
              <a:lnSpc>
                <a:spcPct val="90000"/>
              </a:lnSpc>
              <a:buFont typeface="Arial" panose="020B0604020202020204" pitchFamily="34" charset="0"/>
              <a:buChar char="•"/>
            </a:pPr>
            <a:r>
              <a:rPr lang="en-US" sz="3000" dirty="0" smtClean="0">
                <a:solidFill>
                  <a:srgbClr val="000000"/>
                </a:solidFill>
                <a:latin typeface="LeituraSans-Grot 2" charset="0"/>
              </a:rPr>
              <a:t>No relationship was found between the amount of time the child spent with the dog and improvement of gross motor skill scores. Also, the amount of time spent with the dog each week does not directly indicate that the child was completing their exercises during that time.</a:t>
            </a:r>
          </a:p>
          <a:p>
            <a:pPr marL="457200" indent="-457200">
              <a:lnSpc>
                <a:spcPct val="90000"/>
              </a:lnSpc>
              <a:buFont typeface="Arial" panose="020B0604020202020204" pitchFamily="34" charset="0"/>
              <a:buChar char="•"/>
            </a:pPr>
            <a:r>
              <a:rPr lang="en-US" sz="3000" dirty="0" smtClean="0">
                <a:solidFill>
                  <a:srgbClr val="000000"/>
                </a:solidFill>
                <a:latin typeface="LeituraSans-Grot 2" charset="0"/>
              </a:rPr>
              <a:t>Results show that all TGMD-2 measurements increased between pre-intervention and post-intervention assessments; however, the increase was not statistically significant.</a:t>
            </a:r>
          </a:p>
          <a:p>
            <a:pPr marL="457200" indent="-457200">
              <a:lnSpc>
                <a:spcPct val="90000"/>
              </a:lnSpc>
              <a:buFont typeface="Arial" panose="020B0604020202020204" pitchFamily="34" charset="0"/>
              <a:buChar char="•"/>
            </a:pPr>
            <a:r>
              <a:rPr lang="en-US" sz="3000" dirty="0" smtClean="0">
                <a:solidFill>
                  <a:srgbClr val="000000"/>
                </a:solidFill>
                <a:latin typeface="LeituraSans-Grot 2" charset="0"/>
              </a:rPr>
              <a:t>These findings are important for understanding how to adjust procedures in order to support more representative results. </a:t>
            </a:r>
            <a:endParaRPr lang="en-US" sz="2000" dirty="0">
              <a:solidFill>
                <a:srgbClr val="000000"/>
              </a:solidFill>
              <a:latin typeface="LeituraSans-Grot 2" charset="0"/>
            </a:endParaRPr>
          </a:p>
          <a:p>
            <a:r>
              <a:rPr lang="en-US" sz="5400" dirty="0" smtClean="0">
                <a:solidFill>
                  <a:schemeClr val="accent1">
                    <a:lumMod val="50000"/>
                  </a:schemeClr>
                </a:solidFill>
                <a:latin typeface="LeituraSans-Grot 2" charset="0"/>
              </a:rPr>
              <a:t>References</a:t>
            </a:r>
            <a:endParaRPr lang="en-US" sz="2400" i="1" dirty="0">
              <a:solidFill>
                <a:srgbClr val="000000"/>
              </a:solidFill>
              <a:latin typeface="LeituraSans-Grot 2" charset="0"/>
            </a:endParaRPr>
          </a:p>
          <a:p>
            <a:pPr marL="457200" indent="-457200">
              <a:buAutoNum type="arabicPeriod"/>
            </a:pPr>
            <a:r>
              <a:rPr lang="en-US" sz="2400" dirty="0" smtClean="0">
                <a:solidFill>
                  <a:srgbClr val="000000"/>
                </a:solidFill>
                <a:latin typeface="LeituraSans-Grot 2"/>
              </a:rPr>
              <a:t>Rosenbaum, P.  (2006). A report: the definition and classification of cerebral palsy </a:t>
            </a:r>
            <a:r>
              <a:rPr lang="en-US" sz="2400" i="1" dirty="0" smtClean="0">
                <a:solidFill>
                  <a:srgbClr val="000000"/>
                </a:solidFill>
                <a:latin typeface="LeituraSans-Grot 2"/>
              </a:rPr>
              <a:t>Developmental Medicine and Child Neurology </a:t>
            </a:r>
            <a:r>
              <a:rPr lang="en-US" sz="2400" dirty="0" smtClean="0">
                <a:solidFill>
                  <a:srgbClr val="000000"/>
                </a:solidFill>
                <a:latin typeface="LeituraSans-Grot 2"/>
              </a:rPr>
              <a:t>49(109), 8-14. Web. 15 Apr. 2014.</a:t>
            </a:r>
          </a:p>
          <a:p>
            <a:pPr marL="457200" indent="-457200">
              <a:buFontTx/>
              <a:buAutoNum type="arabicPeriod"/>
            </a:pPr>
            <a:r>
              <a:rPr lang="en-US" sz="2400" dirty="0" err="1">
                <a:solidFill>
                  <a:schemeClr val="bg2"/>
                </a:solidFill>
                <a:latin typeface="LeituraSans-Grot 2"/>
              </a:rPr>
              <a:t>Verschuren</a:t>
            </a:r>
            <a:r>
              <a:rPr lang="en-US" sz="2400" dirty="0">
                <a:solidFill>
                  <a:schemeClr val="bg2"/>
                </a:solidFill>
                <a:latin typeface="LeituraSans-Grot 2"/>
              </a:rPr>
              <a:t>, O</a:t>
            </a:r>
            <a:r>
              <a:rPr lang="en-US" sz="2400" dirty="0" smtClean="0">
                <a:solidFill>
                  <a:schemeClr val="bg2"/>
                </a:solidFill>
                <a:latin typeface="LeituraSans-Grot 2"/>
              </a:rPr>
              <a:t>, </a:t>
            </a:r>
            <a:r>
              <a:rPr lang="en-US" sz="2400" dirty="0">
                <a:solidFill>
                  <a:schemeClr val="bg2"/>
                </a:solidFill>
                <a:latin typeface="LeituraSans-Grot 2"/>
              </a:rPr>
              <a:t>et al</a:t>
            </a:r>
            <a:r>
              <a:rPr lang="en-US" sz="2400" dirty="0" smtClean="0">
                <a:solidFill>
                  <a:schemeClr val="bg2"/>
                </a:solidFill>
                <a:latin typeface="LeituraSans-Grot 2"/>
              </a:rPr>
              <a:t>. (2014). Health-enhancing </a:t>
            </a:r>
            <a:r>
              <a:rPr lang="en-US" sz="2400" dirty="0">
                <a:solidFill>
                  <a:schemeClr val="bg2"/>
                </a:solidFill>
                <a:latin typeface="LeituraSans-Grot 2"/>
              </a:rPr>
              <a:t>p</a:t>
            </a:r>
            <a:r>
              <a:rPr lang="en-US" sz="2400" dirty="0" smtClean="0">
                <a:solidFill>
                  <a:schemeClr val="bg2"/>
                </a:solidFill>
                <a:latin typeface="LeituraSans-Grot 2"/>
              </a:rPr>
              <a:t>hysical </a:t>
            </a:r>
            <a:r>
              <a:rPr lang="en-US" sz="2400" dirty="0">
                <a:solidFill>
                  <a:schemeClr val="bg2"/>
                </a:solidFill>
                <a:latin typeface="LeituraSans-Grot 2"/>
              </a:rPr>
              <a:t>a</a:t>
            </a:r>
            <a:r>
              <a:rPr lang="en-US" sz="2400" dirty="0" smtClean="0">
                <a:solidFill>
                  <a:schemeClr val="bg2"/>
                </a:solidFill>
                <a:latin typeface="LeituraSans-Grot 2"/>
              </a:rPr>
              <a:t>ctivity </a:t>
            </a:r>
            <a:r>
              <a:rPr lang="en-US" sz="2400" dirty="0">
                <a:solidFill>
                  <a:schemeClr val="bg2"/>
                </a:solidFill>
                <a:latin typeface="LeituraSans-Grot 2"/>
              </a:rPr>
              <a:t>in </a:t>
            </a:r>
            <a:r>
              <a:rPr lang="en-US" sz="2400" dirty="0" smtClean="0">
                <a:solidFill>
                  <a:schemeClr val="bg2"/>
                </a:solidFill>
                <a:latin typeface="LeituraSans-Grot 2"/>
              </a:rPr>
              <a:t>children </a:t>
            </a:r>
            <a:r>
              <a:rPr lang="en-US" sz="2400" dirty="0">
                <a:solidFill>
                  <a:schemeClr val="bg2"/>
                </a:solidFill>
                <a:latin typeface="LeituraSans-Grot 2"/>
              </a:rPr>
              <a:t>w</a:t>
            </a:r>
            <a:r>
              <a:rPr lang="en-US" sz="2400" dirty="0" smtClean="0">
                <a:solidFill>
                  <a:schemeClr val="bg2"/>
                </a:solidFill>
                <a:latin typeface="LeituraSans-Grot 2"/>
              </a:rPr>
              <a:t>ith cerebral </a:t>
            </a:r>
            <a:r>
              <a:rPr lang="en-US" sz="2400" dirty="0">
                <a:solidFill>
                  <a:schemeClr val="bg2"/>
                </a:solidFill>
                <a:latin typeface="LeituraSans-Grot 2"/>
              </a:rPr>
              <a:t>p</a:t>
            </a:r>
            <a:r>
              <a:rPr lang="en-US" sz="2400" dirty="0" smtClean="0">
                <a:solidFill>
                  <a:schemeClr val="bg2"/>
                </a:solidFill>
                <a:latin typeface="LeituraSans-Grot 2"/>
              </a:rPr>
              <a:t>alsy</a:t>
            </a:r>
            <a:r>
              <a:rPr lang="en-US" sz="2400" dirty="0">
                <a:solidFill>
                  <a:schemeClr val="bg2"/>
                </a:solidFill>
                <a:latin typeface="LeituraSans-Grot 2"/>
              </a:rPr>
              <a:t>: More of the </a:t>
            </a:r>
            <a:r>
              <a:rPr lang="en-US" sz="2400" dirty="0" smtClean="0">
                <a:solidFill>
                  <a:schemeClr val="bg2"/>
                </a:solidFill>
                <a:latin typeface="LeituraSans-Grot 2"/>
              </a:rPr>
              <a:t>same </a:t>
            </a:r>
            <a:r>
              <a:rPr lang="en-US" sz="2400" dirty="0">
                <a:solidFill>
                  <a:schemeClr val="bg2"/>
                </a:solidFill>
                <a:latin typeface="LeituraSans-Grot 2"/>
              </a:rPr>
              <a:t>i</a:t>
            </a:r>
            <a:r>
              <a:rPr lang="en-US" sz="2400" dirty="0" smtClean="0">
                <a:solidFill>
                  <a:schemeClr val="bg2"/>
                </a:solidFill>
                <a:latin typeface="LeituraSans-Grot 2"/>
              </a:rPr>
              <a:t>s </a:t>
            </a:r>
            <a:r>
              <a:rPr lang="en-US" sz="2400" dirty="0">
                <a:solidFill>
                  <a:schemeClr val="bg2"/>
                </a:solidFill>
                <a:latin typeface="LeituraSans-Grot 2"/>
              </a:rPr>
              <a:t>n</a:t>
            </a:r>
            <a:r>
              <a:rPr lang="en-US" sz="2400" dirty="0" smtClean="0">
                <a:solidFill>
                  <a:schemeClr val="bg2"/>
                </a:solidFill>
                <a:latin typeface="LeituraSans-Grot 2"/>
              </a:rPr>
              <a:t>ot enough. </a:t>
            </a:r>
            <a:r>
              <a:rPr lang="en-US" sz="2400" i="1" dirty="0" smtClean="0">
                <a:solidFill>
                  <a:schemeClr val="bg2"/>
                </a:solidFill>
                <a:latin typeface="LeituraSans-Grot 2"/>
              </a:rPr>
              <a:t>Physical Therapy, </a:t>
            </a:r>
            <a:r>
              <a:rPr lang="en-US" sz="2400" dirty="0" smtClean="0">
                <a:solidFill>
                  <a:schemeClr val="bg2"/>
                </a:solidFill>
                <a:latin typeface="LeituraSans-Grot 2"/>
              </a:rPr>
              <a:t>94(2), </a:t>
            </a:r>
            <a:r>
              <a:rPr lang="en-US" sz="2400" dirty="0">
                <a:solidFill>
                  <a:schemeClr val="bg2"/>
                </a:solidFill>
                <a:latin typeface="LeituraSans-Grot 2"/>
              </a:rPr>
              <a:t>297-305. Web. 15 Apr. 2014</a:t>
            </a:r>
            <a:r>
              <a:rPr lang="en-US" sz="2400" dirty="0" smtClean="0">
                <a:solidFill>
                  <a:schemeClr val="bg2"/>
                </a:solidFill>
                <a:latin typeface="LeituraSans-Grot 2"/>
              </a:rPr>
              <a:t>.</a:t>
            </a:r>
            <a:endParaRPr lang="en-US" sz="2400" dirty="0">
              <a:solidFill>
                <a:schemeClr val="bg2"/>
              </a:solidFill>
              <a:latin typeface="LeituraSans-Grot 2"/>
            </a:endParaRPr>
          </a:p>
          <a:p>
            <a:pPr marL="457200" indent="-457200">
              <a:buFontTx/>
              <a:buAutoNum type="arabicPeriod"/>
            </a:pPr>
            <a:r>
              <a:rPr lang="en-US" sz="2400" dirty="0" err="1">
                <a:solidFill>
                  <a:schemeClr val="bg2"/>
                </a:solidFill>
                <a:latin typeface="LeituraSans-Grot 2"/>
              </a:rPr>
              <a:t>Bertoti</a:t>
            </a:r>
            <a:r>
              <a:rPr lang="en-US" sz="2400" dirty="0">
                <a:solidFill>
                  <a:schemeClr val="bg2"/>
                </a:solidFill>
                <a:latin typeface="LeituraSans-Grot 2"/>
              </a:rPr>
              <a:t>, </a:t>
            </a:r>
            <a:r>
              <a:rPr lang="en-US" sz="2400" dirty="0" smtClean="0">
                <a:solidFill>
                  <a:schemeClr val="bg2"/>
                </a:solidFill>
                <a:latin typeface="LeituraSans-Grot 2"/>
              </a:rPr>
              <a:t>D.B. (1988). Effect </a:t>
            </a:r>
            <a:r>
              <a:rPr lang="en-US" sz="2400" dirty="0">
                <a:solidFill>
                  <a:schemeClr val="bg2"/>
                </a:solidFill>
                <a:latin typeface="LeituraSans-Grot 2"/>
              </a:rPr>
              <a:t>of </a:t>
            </a:r>
            <a:r>
              <a:rPr lang="en-US" sz="2400" dirty="0" smtClean="0">
                <a:solidFill>
                  <a:schemeClr val="bg2"/>
                </a:solidFill>
                <a:latin typeface="LeituraSans-Grot 2"/>
              </a:rPr>
              <a:t>therapeutic </a:t>
            </a:r>
            <a:r>
              <a:rPr lang="en-US" sz="2400" dirty="0">
                <a:solidFill>
                  <a:schemeClr val="bg2"/>
                </a:solidFill>
                <a:latin typeface="LeituraSans-Grot 2"/>
              </a:rPr>
              <a:t>h</a:t>
            </a:r>
            <a:r>
              <a:rPr lang="en-US" sz="2400" dirty="0" smtClean="0">
                <a:solidFill>
                  <a:schemeClr val="bg2"/>
                </a:solidFill>
                <a:latin typeface="LeituraSans-Grot 2"/>
              </a:rPr>
              <a:t>orseback </a:t>
            </a:r>
            <a:r>
              <a:rPr lang="en-US" sz="2400" dirty="0">
                <a:solidFill>
                  <a:schemeClr val="bg2"/>
                </a:solidFill>
                <a:latin typeface="LeituraSans-Grot 2"/>
              </a:rPr>
              <a:t>r</a:t>
            </a:r>
            <a:r>
              <a:rPr lang="en-US" sz="2400" dirty="0" smtClean="0">
                <a:solidFill>
                  <a:schemeClr val="bg2"/>
                </a:solidFill>
                <a:latin typeface="LeituraSans-Grot 2"/>
              </a:rPr>
              <a:t>iding </a:t>
            </a:r>
            <a:r>
              <a:rPr lang="en-US" sz="2400" dirty="0">
                <a:solidFill>
                  <a:schemeClr val="bg2"/>
                </a:solidFill>
                <a:latin typeface="LeituraSans-Grot 2"/>
              </a:rPr>
              <a:t>on </a:t>
            </a:r>
            <a:r>
              <a:rPr lang="en-US" sz="2400" dirty="0" smtClean="0">
                <a:solidFill>
                  <a:schemeClr val="bg2"/>
                </a:solidFill>
                <a:latin typeface="LeituraSans-Grot 2"/>
              </a:rPr>
              <a:t>posture </a:t>
            </a:r>
            <a:r>
              <a:rPr lang="en-US" sz="2400" dirty="0">
                <a:solidFill>
                  <a:schemeClr val="bg2"/>
                </a:solidFill>
                <a:latin typeface="LeituraSans-Grot 2"/>
              </a:rPr>
              <a:t>in </a:t>
            </a:r>
            <a:r>
              <a:rPr lang="en-US" sz="2400" dirty="0" smtClean="0">
                <a:solidFill>
                  <a:schemeClr val="bg2"/>
                </a:solidFill>
                <a:latin typeface="LeituraSans-Grot 2"/>
              </a:rPr>
              <a:t>children </a:t>
            </a:r>
            <a:r>
              <a:rPr lang="en-US" sz="2400" dirty="0">
                <a:solidFill>
                  <a:schemeClr val="bg2"/>
                </a:solidFill>
                <a:latin typeface="LeituraSans-Grot 2"/>
              </a:rPr>
              <a:t>with </a:t>
            </a:r>
            <a:r>
              <a:rPr lang="en-US" sz="2400" dirty="0" smtClean="0">
                <a:solidFill>
                  <a:schemeClr val="bg2"/>
                </a:solidFill>
                <a:latin typeface="LeituraSans-Grot 2"/>
              </a:rPr>
              <a:t>cerebral palsy.  </a:t>
            </a:r>
            <a:r>
              <a:rPr lang="en-US" sz="2400" i="1" dirty="0" smtClean="0">
                <a:solidFill>
                  <a:schemeClr val="bg2"/>
                </a:solidFill>
                <a:latin typeface="LeituraSans-Grot 2"/>
              </a:rPr>
              <a:t>Physical </a:t>
            </a:r>
            <a:r>
              <a:rPr lang="en-US" sz="2400" i="1" dirty="0">
                <a:solidFill>
                  <a:schemeClr val="bg2"/>
                </a:solidFill>
                <a:latin typeface="LeituraSans-Grot 2"/>
              </a:rPr>
              <a:t>Therapy </a:t>
            </a:r>
            <a:r>
              <a:rPr lang="en-US" sz="2400" i="1" dirty="0" smtClean="0">
                <a:solidFill>
                  <a:schemeClr val="bg2"/>
                </a:solidFill>
                <a:latin typeface="LeituraSans-Grot 2"/>
              </a:rPr>
              <a:t>, </a:t>
            </a:r>
            <a:r>
              <a:rPr lang="en-US" sz="2400" dirty="0" smtClean="0">
                <a:solidFill>
                  <a:schemeClr val="bg2"/>
                </a:solidFill>
                <a:latin typeface="LeituraSans-Grot 2"/>
              </a:rPr>
              <a:t>68(10), 1505-1512</a:t>
            </a:r>
            <a:r>
              <a:rPr lang="en-US" sz="2400" dirty="0">
                <a:solidFill>
                  <a:schemeClr val="bg2"/>
                </a:solidFill>
                <a:latin typeface="LeituraSans-Grot 2"/>
              </a:rPr>
              <a:t>. Web. 15 Apr. 2014</a:t>
            </a:r>
            <a:r>
              <a:rPr lang="en-US" sz="2400" dirty="0" smtClean="0">
                <a:solidFill>
                  <a:schemeClr val="bg2"/>
                </a:solidFill>
                <a:latin typeface="LeituraSans-Grot 2"/>
              </a:rPr>
              <a:t>.</a:t>
            </a:r>
          </a:p>
          <a:p>
            <a:pPr marL="457200" indent="-457200">
              <a:buFontTx/>
              <a:buAutoNum type="arabicPeriod"/>
            </a:pPr>
            <a:r>
              <a:rPr lang="en-US" sz="2400" dirty="0" err="1">
                <a:solidFill>
                  <a:schemeClr val="bg2"/>
                </a:solidFill>
                <a:latin typeface="LeituraSans-Grot 2"/>
              </a:rPr>
              <a:t>Neves</a:t>
            </a:r>
            <a:r>
              <a:rPr lang="en-US" sz="2400" dirty="0">
                <a:solidFill>
                  <a:schemeClr val="bg2"/>
                </a:solidFill>
                <a:latin typeface="LeituraSans-Grot 2"/>
              </a:rPr>
              <a:t> dos Santos, </a:t>
            </a:r>
            <a:r>
              <a:rPr lang="en-US" sz="2400" dirty="0" smtClean="0">
                <a:solidFill>
                  <a:schemeClr val="bg2"/>
                </a:solidFill>
                <a:latin typeface="LeituraSans-Grot 2"/>
              </a:rPr>
              <a:t>A. (2013). Sit-to-stand </a:t>
            </a:r>
            <a:r>
              <a:rPr lang="en-US" sz="2400" dirty="0">
                <a:solidFill>
                  <a:schemeClr val="bg2"/>
                </a:solidFill>
                <a:latin typeface="LeituraSans-Grot 2"/>
              </a:rPr>
              <a:t>movement in children with hemiplegic cerebral palsy: Relationship with knee extensor torque and social </a:t>
            </a:r>
            <a:r>
              <a:rPr lang="en-US" sz="2400" dirty="0" smtClean="0">
                <a:solidFill>
                  <a:schemeClr val="bg2"/>
                </a:solidFill>
                <a:latin typeface="LeituraSans-Grot 2"/>
              </a:rPr>
              <a:t>participation. </a:t>
            </a:r>
            <a:r>
              <a:rPr lang="en-US" sz="2400" i="1" dirty="0" smtClean="0">
                <a:solidFill>
                  <a:schemeClr val="bg2"/>
                </a:solidFill>
                <a:latin typeface="LeituraSans-Grot 2"/>
              </a:rPr>
              <a:t>Elsevier</a:t>
            </a:r>
            <a:r>
              <a:rPr lang="en-US" sz="2400" dirty="0">
                <a:solidFill>
                  <a:schemeClr val="bg2"/>
                </a:solidFill>
                <a:latin typeface="LeituraSans-Grot 2"/>
              </a:rPr>
              <a:t> </a:t>
            </a:r>
            <a:r>
              <a:rPr lang="en-US" sz="2400" dirty="0" smtClean="0">
                <a:solidFill>
                  <a:schemeClr val="bg2"/>
                </a:solidFill>
                <a:latin typeface="LeituraSans-Grot 2"/>
              </a:rPr>
              <a:t>34(6), 2023-2032</a:t>
            </a:r>
            <a:r>
              <a:rPr lang="en-US" sz="2400" dirty="0">
                <a:solidFill>
                  <a:schemeClr val="bg2"/>
                </a:solidFill>
                <a:latin typeface="LeituraSans-Grot 2"/>
              </a:rPr>
              <a:t>. </a:t>
            </a:r>
          </a:p>
          <a:p>
            <a:pPr marL="457200" indent="-457200">
              <a:buAutoNum type="arabicPeriod"/>
            </a:pPr>
            <a:r>
              <a:rPr lang="en-US" sz="2400" dirty="0">
                <a:solidFill>
                  <a:schemeClr val="bg2"/>
                </a:solidFill>
                <a:latin typeface="LeituraSans-Grot 2"/>
              </a:rPr>
              <a:t>Ulrich, </a:t>
            </a:r>
            <a:r>
              <a:rPr lang="en-US" sz="2400" dirty="0" smtClean="0">
                <a:solidFill>
                  <a:schemeClr val="bg2"/>
                </a:solidFill>
                <a:latin typeface="LeituraSans-Grot 2"/>
              </a:rPr>
              <a:t>D.A. (2000). </a:t>
            </a:r>
            <a:r>
              <a:rPr lang="en-US" sz="2400" i="1" dirty="0" smtClean="0">
                <a:solidFill>
                  <a:schemeClr val="bg2"/>
                </a:solidFill>
                <a:latin typeface="LeituraSans-Grot 2"/>
              </a:rPr>
              <a:t>Test </a:t>
            </a:r>
            <a:r>
              <a:rPr lang="en-US" sz="2400" i="1" dirty="0">
                <a:solidFill>
                  <a:schemeClr val="bg2"/>
                </a:solidFill>
                <a:latin typeface="LeituraSans-Grot 2"/>
              </a:rPr>
              <a:t>of Gross Motor Development </a:t>
            </a:r>
            <a:r>
              <a:rPr lang="en-US" sz="2400" dirty="0">
                <a:solidFill>
                  <a:schemeClr val="bg2"/>
                </a:solidFill>
                <a:latin typeface="LeituraSans-Grot 2"/>
              </a:rPr>
              <a:t>. 2nd ed. 2000. Print</a:t>
            </a:r>
            <a:r>
              <a:rPr lang="en-US" sz="2400" dirty="0" smtClean="0">
                <a:solidFill>
                  <a:schemeClr val="bg2"/>
                </a:solidFill>
                <a:latin typeface="LeituraSans-Grot 2"/>
              </a:rPr>
              <a:t>.</a:t>
            </a:r>
            <a:endParaRPr lang="en-US" sz="2000" dirty="0">
              <a:solidFill>
                <a:srgbClr val="000000"/>
              </a:solidFill>
              <a:latin typeface="LeituraSans-Grot 2" charset="0"/>
            </a:endParaRPr>
          </a:p>
          <a:p>
            <a:r>
              <a:rPr lang="en-US" sz="5400" dirty="0" smtClean="0">
                <a:solidFill>
                  <a:schemeClr val="accent1">
                    <a:lumMod val="50000"/>
                  </a:schemeClr>
                </a:solidFill>
                <a:latin typeface="LeituraSans-Grot 2" charset="0"/>
              </a:rPr>
              <a:t>Acknowledgements</a:t>
            </a:r>
          </a:p>
          <a:p>
            <a:r>
              <a:rPr lang="en-US" sz="2400" dirty="0" smtClean="0">
                <a:solidFill>
                  <a:srgbClr val="000000"/>
                </a:solidFill>
                <a:latin typeface="LeituraSans-Grot 2" charset="0"/>
              </a:rPr>
              <a:t>A special thanks to the following:</a:t>
            </a:r>
          </a:p>
          <a:p>
            <a:pPr marL="342900" indent="-342900">
              <a:buFont typeface="Wingdings" panose="05000000000000000000" pitchFamily="2" charset="2"/>
              <a:buChar char="q"/>
            </a:pPr>
            <a:r>
              <a:rPr lang="en-US" sz="2400" dirty="0" smtClean="0">
                <a:solidFill>
                  <a:srgbClr val="000000"/>
                </a:solidFill>
                <a:latin typeface="LeituraSans-Grot 2" charset="0"/>
              </a:rPr>
              <a:t>Undergraduate Research, Scholarship, and the Arts (URSA ENGAGE)</a:t>
            </a:r>
          </a:p>
          <a:p>
            <a:pPr marL="342900" indent="-342900">
              <a:buFont typeface="Wingdings" panose="05000000000000000000" pitchFamily="2" charset="2"/>
              <a:buChar char="q"/>
            </a:pPr>
            <a:r>
              <a:rPr lang="en-US" sz="2400" dirty="0" smtClean="0">
                <a:solidFill>
                  <a:srgbClr val="000000"/>
                </a:solidFill>
                <a:latin typeface="LeituraSans-Grot 2" charset="0"/>
              </a:rPr>
              <a:t>Oregon State University Division of Health Sciences</a:t>
            </a:r>
          </a:p>
          <a:p>
            <a:pPr marL="342900" indent="-342900">
              <a:buFont typeface="Wingdings" panose="05000000000000000000" pitchFamily="2" charset="2"/>
              <a:buChar char="q"/>
            </a:pPr>
            <a:r>
              <a:rPr lang="en-US" sz="2400" dirty="0" smtClean="0">
                <a:solidFill>
                  <a:srgbClr val="000000"/>
                </a:solidFill>
                <a:latin typeface="LeituraSans-Grot 2" charset="0"/>
              </a:rPr>
              <a:t>Amanda </a:t>
            </a:r>
            <a:r>
              <a:rPr lang="en-US" sz="2400" dirty="0" err="1" smtClean="0">
                <a:solidFill>
                  <a:srgbClr val="000000"/>
                </a:solidFill>
                <a:latin typeface="LeituraSans-Grot 2" charset="0"/>
              </a:rPr>
              <a:t>Tepfer</a:t>
            </a:r>
            <a:endParaRPr lang="en-US" sz="2400" dirty="0" smtClean="0">
              <a:solidFill>
                <a:srgbClr val="000000"/>
              </a:solidFill>
              <a:latin typeface="LeituraSans-Grot 2" charset="0"/>
            </a:endParaRPr>
          </a:p>
          <a:p>
            <a:pPr marL="342900" indent="-342900">
              <a:buFont typeface="Wingdings" panose="05000000000000000000" pitchFamily="2" charset="2"/>
              <a:buChar char="q"/>
            </a:pPr>
            <a:r>
              <a:rPr lang="en-US" sz="2400" dirty="0" smtClean="0">
                <a:solidFill>
                  <a:srgbClr val="000000"/>
                </a:solidFill>
                <a:latin typeface="LeituraSans-Grot 2" charset="0"/>
              </a:rPr>
              <a:t>Dr. Wendy </a:t>
            </a:r>
            <a:r>
              <a:rPr lang="en-US" sz="2400" dirty="0" err="1" smtClean="0">
                <a:solidFill>
                  <a:srgbClr val="000000"/>
                </a:solidFill>
                <a:latin typeface="LeituraSans-Grot 2" charset="0"/>
              </a:rPr>
              <a:t>Baltzer</a:t>
            </a:r>
            <a:r>
              <a:rPr lang="en-US" sz="2400" dirty="0" smtClean="0">
                <a:solidFill>
                  <a:srgbClr val="000000"/>
                </a:solidFill>
                <a:latin typeface="LeituraSans-Grot 2" charset="0"/>
              </a:rPr>
              <a:t>, </a:t>
            </a:r>
            <a:r>
              <a:rPr lang="en-US" sz="2400" dirty="0">
                <a:solidFill>
                  <a:schemeClr val="bg2"/>
                </a:solidFill>
                <a:latin typeface="LeituraSans-Grot 1"/>
              </a:rPr>
              <a:t>DVM, PhD, DACVS</a:t>
            </a:r>
            <a:r>
              <a:rPr lang="en-US" sz="2400" dirty="0" smtClean="0">
                <a:solidFill>
                  <a:schemeClr val="bg2"/>
                </a:solidFill>
                <a:latin typeface="LeituraSans-Grot 1"/>
              </a:rPr>
              <a:t> </a:t>
            </a:r>
            <a:r>
              <a:rPr lang="en-US" sz="2400" dirty="0" smtClean="0">
                <a:solidFill>
                  <a:srgbClr val="000000"/>
                </a:solidFill>
                <a:latin typeface="LeituraSans-Grot 2" charset="0"/>
              </a:rPr>
              <a:t>(PI) and Megan MacDonald, PhD. (Co-PI)</a:t>
            </a:r>
          </a:p>
          <a:p>
            <a:endParaRPr lang="en-US" sz="3000" dirty="0">
              <a:solidFill>
                <a:srgbClr val="000000"/>
              </a:solidFill>
              <a:latin typeface="LeituraSans-Grot 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985761783"/>
              </p:ext>
            </p:extLst>
          </p:nvPr>
        </p:nvGraphicFramePr>
        <p:xfrm>
          <a:off x="11265176" y="16439493"/>
          <a:ext cx="10311845" cy="3579462"/>
        </p:xfrm>
        <a:graphic>
          <a:graphicData uri="http://schemas.openxmlformats.org/drawingml/2006/table">
            <a:tbl>
              <a:tblPr>
                <a:tableStyleId>{5C22544A-7EE6-4342-B048-85BDC9FD1C3A}</a:tableStyleId>
              </a:tblPr>
              <a:tblGrid>
                <a:gridCol w="2510404"/>
                <a:gridCol w="1401965"/>
                <a:gridCol w="1485063"/>
                <a:gridCol w="1569505"/>
                <a:gridCol w="1485063"/>
                <a:gridCol w="1859845"/>
              </a:tblGrid>
              <a:tr h="772892">
                <a:tc>
                  <a:txBody>
                    <a:bodyPr/>
                    <a:lstStyle/>
                    <a:p>
                      <a:pPr marL="0" marR="0">
                        <a:spcBef>
                          <a:spcPts val="0"/>
                        </a:spcBef>
                        <a:spcAft>
                          <a:spcPts val="0"/>
                        </a:spcAft>
                      </a:pPr>
                      <a:r>
                        <a:rPr lang="en-US" sz="2400" dirty="0">
                          <a:solidFill>
                            <a:sysClr val="windowText" lastClr="000000"/>
                          </a:solidFill>
                          <a:effectLst/>
                          <a:latin typeface="LeituraSans-Grot 2"/>
                        </a:rPr>
                        <a:t> </a:t>
                      </a:r>
                      <a:endParaRPr lang="en-US" sz="2400" dirty="0" smtClean="0">
                        <a:solidFill>
                          <a:sysClr val="windowText" lastClr="000000"/>
                        </a:solidFill>
                        <a:effectLst/>
                        <a:latin typeface="LeituraSans-Grot 2"/>
                      </a:endParaRPr>
                    </a:p>
                    <a:p>
                      <a:pPr marL="0" marR="0">
                        <a:spcBef>
                          <a:spcPts val="0"/>
                        </a:spcBef>
                        <a:spcAft>
                          <a:spcPts val="0"/>
                        </a:spcAft>
                      </a:pPr>
                      <a:endParaRPr lang="en-US" sz="2400" dirty="0">
                        <a:solidFill>
                          <a:sysClr val="windowText" lastClr="000000"/>
                        </a:solidFill>
                        <a:effectLst/>
                        <a:latin typeface="LeituraSans-Grot 2"/>
                        <a:ea typeface="MS Mincho"/>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ctr">
                        <a:lnSpc>
                          <a:spcPts val="1600"/>
                        </a:lnSpc>
                        <a:spcBef>
                          <a:spcPts val="0"/>
                        </a:spcBef>
                        <a:spcAft>
                          <a:spcPts val="0"/>
                        </a:spcAft>
                      </a:pPr>
                      <a:r>
                        <a:rPr lang="en-US" sz="2400" dirty="0">
                          <a:solidFill>
                            <a:sysClr val="windowText" lastClr="000000"/>
                          </a:solidFill>
                          <a:effectLst/>
                          <a:latin typeface="LeituraSans-Grot 2"/>
                        </a:rPr>
                        <a:t>N</a:t>
                      </a:r>
                      <a:endParaRPr lang="en-US" sz="2400" dirty="0">
                        <a:solidFill>
                          <a:sysClr val="windowText" lastClr="000000"/>
                        </a:solidFill>
                        <a:effectLst/>
                        <a:latin typeface="LeituraSans-Grot 2"/>
                        <a:ea typeface="MS Mincho"/>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ctr">
                        <a:lnSpc>
                          <a:spcPts val="1600"/>
                        </a:lnSpc>
                        <a:spcBef>
                          <a:spcPts val="0"/>
                        </a:spcBef>
                        <a:spcAft>
                          <a:spcPts val="0"/>
                        </a:spcAft>
                      </a:pPr>
                      <a:r>
                        <a:rPr lang="en-US" sz="2400" dirty="0">
                          <a:solidFill>
                            <a:sysClr val="windowText" lastClr="000000"/>
                          </a:solidFill>
                          <a:effectLst/>
                          <a:latin typeface="LeituraSans-Grot 2"/>
                        </a:rPr>
                        <a:t>Minimum</a:t>
                      </a:r>
                      <a:endParaRPr lang="en-US" sz="2400" dirty="0">
                        <a:solidFill>
                          <a:sysClr val="windowText" lastClr="000000"/>
                        </a:solidFill>
                        <a:effectLst/>
                        <a:latin typeface="LeituraSans-Grot 2"/>
                        <a:ea typeface="MS Mincho"/>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ctr">
                        <a:lnSpc>
                          <a:spcPts val="1600"/>
                        </a:lnSpc>
                        <a:spcBef>
                          <a:spcPts val="0"/>
                        </a:spcBef>
                        <a:spcAft>
                          <a:spcPts val="0"/>
                        </a:spcAft>
                      </a:pPr>
                      <a:r>
                        <a:rPr lang="en-US" sz="2400" dirty="0">
                          <a:solidFill>
                            <a:sysClr val="windowText" lastClr="000000"/>
                          </a:solidFill>
                          <a:effectLst/>
                          <a:latin typeface="LeituraSans-Grot 2"/>
                        </a:rPr>
                        <a:t>Maximum</a:t>
                      </a:r>
                      <a:endParaRPr lang="en-US" sz="2400" dirty="0">
                        <a:solidFill>
                          <a:sysClr val="windowText" lastClr="000000"/>
                        </a:solidFill>
                        <a:effectLst/>
                        <a:latin typeface="LeituraSans-Grot 2"/>
                        <a:ea typeface="MS Mincho"/>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ctr">
                        <a:lnSpc>
                          <a:spcPts val="1600"/>
                        </a:lnSpc>
                        <a:spcBef>
                          <a:spcPts val="0"/>
                        </a:spcBef>
                        <a:spcAft>
                          <a:spcPts val="0"/>
                        </a:spcAft>
                      </a:pPr>
                      <a:r>
                        <a:rPr lang="en-US" sz="2400" dirty="0">
                          <a:solidFill>
                            <a:sysClr val="windowText" lastClr="000000"/>
                          </a:solidFill>
                          <a:effectLst/>
                          <a:latin typeface="LeituraSans-Grot 2"/>
                        </a:rPr>
                        <a:t>Mean</a:t>
                      </a:r>
                      <a:endParaRPr lang="en-US" sz="2400" dirty="0">
                        <a:solidFill>
                          <a:sysClr val="windowText" lastClr="000000"/>
                        </a:solidFill>
                        <a:effectLst/>
                        <a:latin typeface="LeituraSans-Grot 2"/>
                        <a:ea typeface="MS Mincho"/>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ctr">
                        <a:lnSpc>
                          <a:spcPts val="1600"/>
                        </a:lnSpc>
                        <a:spcBef>
                          <a:spcPts val="0"/>
                        </a:spcBef>
                        <a:spcAft>
                          <a:spcPts val="0"/>
                        </a:spcAft>
                      </a:pPr>
                      <a:r>
                        <a:rPr lang="en-US" sz="2400" dirty="0">
                          <a:solidFill>
                            <a:sysClr val="windowText" lastClr="000000"/>
                          </a:solidFill>
                          <a:effectLst/>
                          <a:latin typeface="LeituraSans-Grot 2"/>
                        </a:rPr>
                        <a:t>Std. </a:t>
                      </a:r>
                      <a:endParaRPr lang="en-US" sz="2400" dirty="0" smtClean="0">
                        <a:solidFill>
                          <a:sysClr val="windowText" lastClr="000000"/>
                        </a:solidFill>
                        <a:effectLst/>
                        <a:latin typeface="LeituraSans-Grot 2"/>
                      </a:endParaRPr>
                    </a:p>
                    <a:p>
                      <a:pPr marL="38100" marR="38100" algn="ctr">
                        <a:lnSpc>
                          <a:spcPts val="1600"/>
                        </a:lnSpc>
                        <a:spcBef>
                          <a:spcPts val="0"/>
                        </a:spcBef>
                        <a:spcAft>
                          <a:spcPts val="0"/>
                        </a:spcAft>
                      </a:pPr>
                      <a:endParaRPr lang="en-US" sz="2400" dirty="0" smtClean="0">
                        <a:solidFill>
                          <a:sysClr val="windowText" lastClr="000000"/>
                        </a:solidFill>
                        <a:effectLst/>
                        <a:latin typeface="LeituraSans-Grot 2"/>
                      </a:endParaRPr>
                    </a:p>
                    <a:p>
                      <a:pPr marL="38100" marR="38100" algn="ctr">
                        <a:lnSpc>
                          <a:spcPts val="1600"/>
                        </a:lnSpc>
                        <a:spcBef>
                          <a:spcPts val="0"/>
                        </a:spcBef>
                        <a:spcAft>
                          <a:spcPts val="0"/>
                        </a:spcAft>
                      </a:pPr>
                      <a:r>
                        <a:rPr lang="en-US" sz="2400" dirty="0" smtClean="0">
                          <a:solidFill>
                            <a:sysClr val="windowText" lastClr="000000"/>
                          </a:solidFill>
                          <a:effectLst/>
                          <a:latin typeface="LeituraSans-Grot 2"/>
                        </a:rPr>
                        <a:t>Deviation</a:t>
                      </a:r>
                      <a:endParaRPr lang="en-US" sz="2400" dirty="0">
                        <a:solidFill>
                          <a:sysClr val="windowText" lastClr="000000"/>
                        </a:solidFill>
                        <a:effectLst/>
                        <a:latin typeface="LeituraSans-Grot 2"/>
                        <a:ea typeface="MS Mincho"/>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86950">
                <a:tc>
                  <a:txBody>
                    <a:bodyPr/>
                    <a:lstStyle/>
                    <a:p>
                      <a:pPr marL="38100" marR="38100">
                        <a:lnSpc>
                          <a:spcPts val="1600"/>
                        </a:lnSpc>
                        <a:spcBef>
                          <a:spcPts val="0"/>
                        </a:spcBef>
                        <a:spcAft>
                          <a:spcPts val="0"/>
                        </a:spcAft>
                      </a:pPr>
                      <a:endParaRPr lang="en-US" sz="2400" dirty="0" smtClean="0">
                        <a:solidFill>
                          <a:sysClr val="windowText" lastClr="000000"/>
                        </a:solidFill>
                        <a:effectLst/>
                        <a:latin typeface="LeituraSans-Grot 2"/>
                      </a:endParaRPr>
                    </a:p>
                    <a:p>
                      <a:pPr marL="38100" marR="38100">
                        <a:lnSpc>
                          <a:spcPts val="1600"/>
                        </a:lnSpc>
                        <a:spcBef>
                          <a:spcPts val="0"/>
                        </a:spcBef>
                        <a:spcAft>
                          <a:spcPts val="0"/>
                        </a:spcAft>
                      </a:pPr>
                      <a:r>
                        <a:rPr lang="en-US" sz="2400" dirty="0" smtClean="0">
                          <a:solidFill>
                            <a:sysClr val="windowText" lastClr="000000"/>
                          </a:solidFill>
                          <a:effectLst/>
                          <a:latin typeface="LeituraSans-Grot 2"/>
                        </a:rPr>
                        <a:t>Age </a:t>
                      </a:r>
                      <a:r>
                        <a:rPr lang="en-US" sz="2400" dirty="0">
                          <a:solidFill>
                            <a:sysClr val="windowText" lastClr="000000"/>
                          </a:solidFill>
                          <a:effectLst/>
                          <a:latin typeface="LeituraSans-Grot 2"/>
                        </a:rPr>
                        <a:t>(years)</a:t>
                      </a:r>
                      <a:endParaRPr lang="en-US" sz="2400" dirty="0">
                        <a:solidFill>
                          <a:sysClr val="windowText" lastClr="000000"/>
                        </a:solidFill>
                        <a:effectLst/>
                        <a:latin typeface="LeituraSans-Grot 2"/>
                        <a:ea typeface="MS Mincho"/>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solidFill>
                            <a:sysClr val="windowText" lastClr="000000"/>
                          </a:solidFill>
                          <a:effectLst/>
                          <a:latin typeface="LeituraSans-Grot 2"/>
                        </a:rPr>
                        <a:t>5</a:t>
                      </a:r>
                      <a:endParaRPr lang="en-US" sz="2400" dirty="0">
                        <a:solidFill>
                          <a:sysClr val="windowText" lastClr="000000"/>
                        </a:solidFill>
                        <a:effectLst/>
                        <a:latin typeface="LeituraSans-Grot 2"/>
                        <a:ea typeface="MS Mincho"/>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solidFill>
                            <a:sysClr val="windowText" lastClr="000000"/>
                          </a:solidFill>
                          <a:effectLst/>
                          <a:latin typeface="LeituraSans-Grot 2"/>
                        </a:rPr>
                        <a:t>5.50</a:t>
                      </a:r>
                      <a:endParaRPr lang="en-US" sz="2400" dirty="0">
                        <a:solidFill>
                          <a:sysClr val="windowText" lastClr="000000"/>
                        </a:solidFill>
                        <a:effectLst/>
                        <a:latin typeface="LeituraSans-Grot 2"/>
                        <a:ea typeface="MS Mincho"/>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a:solidFill>
                            <a:sysClr val="windowText" lastClr="000000"/>
                          </a:solidFill>
                          <a:effectLst/>
                          <a:latin typeface="LeituraSans-Grot 2"/>
                        </a:rPr>
                        <a:t>14.91</a:t>
                      </a:r>
                      <a:endParaRPr lang="en-US" sz="2400">
                        <a:solidFill>
                          <a:sysClr val="windowText" lastClr="000000"/>
                        </a:solidFill>
                        <a:effectLst/>
                        <a:latin typeface="LeituraSans-Grot 2"/>
                        <a:ea typeface="MS Mincho"/>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a:solidFill>
                            <a:sysClr val="windowText" lastClr="000000"/>
                          </a:solidFill>
                          <a:effectLst/>
                          <a:latin typeface="LeituraSans-Grot 2"/>
                        </a:rPr>
                        <a:t>10.9640</a:t>
                      </a:r>
                      <a:endParaRPr lang="en-US" sz="2400">
                        <a:solidFill>
                          <a:sysClr val="windowText" lastClr="000000"/>
                        </a:solidFill>
                        <a:effectLst/>
                        <a:latin typeface="LeituraSans-Grot 2"/>
                        <a:ea typeface="MS Mincho"/>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a:solidFill>
                            <a:sysClr val="windowText" lastClr="000000"/>
                          </a:solidFill>
                          <a:effectLst/>
                          <a:latin typeface="LeituraSans-Grot 2"/>
                        </a:rPr>
                        <a:t>3.91749</a:t>
                      </a:r>
                      <a:endParaRPr lang="en-US" sz="2400">
                        <a:solidFill>
                          <a:sysClr val="windowText" lastClr="000000"/>
                        </a:solidFill>
                        <a:effectLst/>
                        <a:latin typeface="LeituraSans-Grot 2"/>
                        <a:ea typeface="MS Mincho"/>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86950">
                <a:tc>
                  <a:txBody>
                    <a:bodyPr/>
                    <a:lstStyle/>
                    <a:p>
                      <a:pPr marL="38100" marR="38100">
                        <a:lnSpc>
                          <a:spcPts val="1600"/>
                        </a:lnSpc>
                        <a:spcBef>
                          <a:spcPts val="0"/>
                        </a:spcBef>
                        <a:spcAft>
                          <a:spcPts val="0"/>
                        </a:spcAft>
                      </a:pPr>
                      <a:endParaRPr lang="en-US" sz="2400" dirty="0" smtClean="0">
                        <a:solidFill>
                          <a:sysClr val="windowText" lastClr="000000"/>
                        </a:solidFill>
                        <a:effectLst/>
                        <a:latin typeface="LeituraSans-Grot 2"/>
                      </a:endParaRPr>
                    </a:p>
                    <a:p>
                      <a:pPr marL="38100" marR="38100">
                        <a:lnSpc>
                          <a:spcPts val="1600"/>
                        </a:lnSpc>
                        <a:spcBef>
                          <a:spcPts val="0"/>
                        </a:spcBef>
                        <a:spcAft>
                          <a:spcPts val="0"/>
                        </a:spcAft>
                      </a:pPr>
                      <a:r>
                        <a:rPr lang="en-US" sz="2400" dirty="0" err="1" smtClean="0">
                          <a:solidFill>
                            <a:sysClr val="windowText" lastClr="000000"/>
                          </a:solidFill>
                          <a:effectLst/>
                          <a:latin typeface="LeituraSans-Grot 2"/>
                        </a:rPr>
                        <a:t>Locomotor</a:t>
                      </a:r>
                      <a:r>
                        <a:rPr lang="en-US" sz="2400" dirty="0" smtClean="0">
                          <a:solidFill>
                            <a:sysClr val="windowText" lastClr="000000"/>
                          </a:solidFill>
                          <a:effectLst/>
                          <a:latin typeface="LeituraSans-Grot 2"/>
                        </a:rPr>
                        <a:t> </a:t>
                      </a:r>
                      <a:r>
                        <a:rPr lang="en-US" sz="2400" dirty="0">
                          <a:solidFill>
                            <a:sysClr val="windowText" lastClr="000000"/>
                          </a:solidFill>
                          <a:effectLst/>
                          <a:latin typeface="LeituraSans-Grot 2"/>
                        </a:rPr>
                        <a:t>Total</a:t>
                      </a:r>
                      <a:endParaRPr lang="en-US" sz="2400" dirty="0">
                        <a:solidFill>
                          <a:sysClr val="windowText" lastClr="000000"/>
                        </a:solidFill>
                        <a:effectLst/>
                        <a:latin typeface="LeituraSans-Grot 2"/>
                        <a:ea typeface="MS Mincho"/>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solidFill>
                            <a:sysClr val="windowText" lastClr="000000"/>
                          </a:solidFill>
                          <a:effectLst/>
                          <a:latin typeface="LeituraSans-Grot 2"/>
                        </a:rPr>
                        <a:t>4</a:t>
                      </a:r>
                      <a:endParaRPr lang="en-US" sz="2400" dirty="0">
                        <a:solidFill>
                          <a:sysClr val="windowText" lastClr="000000"/>
                        </a:solidFill>
                        <a:effectLst/>
                        <a:latin typeface="LeituraSans-Grot 2"/>
                        <a:ea typeface="MS Mincho"/>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solidFill>
                            <a:sysClr val="windowText" lastClr="000000"/>
                          </a:solidFill>
                          <a:effectLst/>
                          <a:latin typeface="LeituraSans-Grot 2"/>
                        </a:rPr>
                        <a:t>5.0</a:t>
                      </a:r>
                      <a:endParaRPr lang="en-US" sz="2400" dirty="0">
                        <a:solidFill>
                          <a:sysClr val="windowText" lastClr="000000"/>
                        </a:solidFill>
                        <a:effectLst/>
                        <a:latin typeface="LeituraSans-Grot 2"/>
                        <a:ea typeface="MS Mincho"/>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solidFill>
                            <a:sysClr val="windowText" lastClr="000000"/>
                          </a:solidFill>
                          <a:effectLst/>
                          <a:latin typeface="LeituraSans-Grot 2"/>
                        </a:rPr>
                        <a:t>42.0</a:t>
                      </a:r>
                      <a:endParaRPr lang="en-US" sz="2400" dirty="0">
                        <a:solidFill>
                          <a:sysClr val="windowText" lastClr="000000"/>
                        </a:solidFill>
                        <a:effectLst/>
                        <a:latin typeface="LeituraSans-Grot 2"/>
                        <a:ea typeface="MS Mincho"/>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a:solidFill>
                            <a:sysClr val="windowText" lastClr="000000"/>
                          </a:solidFill>
                          <a:effectLst/>
                          <a:latin typeface="LeituraSans-Grot 2"/>
                        </a:rPr>
                        <a:t>24.750</a:t>
                      </a:r>
                      <a:endParaRPr lang="en-US" sz="2400">
                        <a:solidFill>
                          <a:sysClr val="windowText" lastClr="000000"/>
                        </a:solidFill>
                        <a:effectLst/>
                        <a:latin typeface="LeituraSans-Grot 2"/>
                        <a:ea typeface="MS Mincho"/>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solidFill>
                            <a:sysClr val="windowText" lastClr="000000"/>
                          </a:solidFill>
                          <a:effectLst/>
                          <a:latin typeface="LeituraSans-Grot 2"/>
                        </a:rPr>
                        <a:t>15.7136</a:t>
                      </a:r>
                      <a:endParaRPr lang="en-US" sz="2400" dirty="0">
                        <a:solidFill>
                          <a:sysClr val="windowText" lastClr="000000"/>
                        </a:solidFill>
                        <a:effectLst/>
                        <a:latin typeface="LeituraSans-Grot 2"/>
                        <a:ea typeface="MS Mincho"/>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916335">
                <a:tc>
                  <a:txBody>
                    <a:bodyPr/>
                    <a:lstStyle/>
                    <a:p>
                      <a:pPr marL="38100" marR="38100">
                        <a:lnSpc>
                          <a:spcPts val="1600"/>
                        </a:lnSpc>
                        <a:spcBef>
                          <a:spcPts val="0"/>
                        </a:spcBef>
                        <a:spcAft>
                          <a:spcPts val="0"/>
                        </a:spcAft>
                      </a:pPr>
                      <a:endParaRPr lang="en-US" sz="2400" dirty="0" smtClean="0">
                        <a:solidFill>
                          <a:sysClr val="windowText" lastClr="000000"/>
                        </a:solidFill>
                        <a:effectLst/>
                        <a:latin typeface="LeituraSans-Grot 2"/>
                      </a:endParaRPr>
                    </a:p>
                    <a:p>
                      <a:pPr marL="38100" marR="38100">
                        <a:lnSpc>
                          <a:spcPts val="1600"/>
                        </a:lnSpc>
                        <a:spcBef>
                          <a:spcPts val="0"/>
                        </a:spcBef>
                        <a:spcAft>
                          <a:spcPts val="0"/>
                        </a:spcAft>
                      </a:pPr>
                      <a:r>
                        <a:rPr lang="en-US" sz="2400" dirty="0" smtClean="0">
                          <a:solidFill>
                            <a:sysClr val="windowText" lastClr="000000"/>
                          </a:solidFill>
                          <a:effectLst/>
                          <a:latin typeface="LeituraSans-Grot 2"/>
                        </a:rPr>
                        <a:t>Object </a:t>
                      </a:r>
                      <a:r>
                        <a:rPr lang="en-US" sz="2400" dirty="0">
                          <a:solidFill>
                            <a:sysClr val="windowText" lastClr="000000"/>
                          </a:solidFill>
                          <a:effectLst/>
                          <a:latin typeface="LeituraSans-Grot 2"/>
                        </a:rPr>
                        <a:t>Control </a:t>
                      </a:r>
                      <a:endParaRPr lang="en-US" sz="2400" dirty="0" smtClean="0">
                        <a:solidFill>
                          <a:sysClr val="windowText" lastClr="000000"/>
                        </a:solidFill>
                        <a:effectLst/>
                        <a:latin typeface="LeituraSans-Grot 2"/>
                      </a:endParaRPr>
                    </a:p>
                    <a:p>
                      <a:pPr marL="38100" marR="38100">
                        <a:lnSpc>
                          <a:spcPts val="1600"/>
                        </a:lnSpc>
                        <a:spcBef>
                          <a:spcPts val="0"/>
                        </a:spcBef>
                        <a:spcAft>
                          <a:spcPts val="0"/>
                        </a:spcAft>
                      </a:pPr>
                      <a:endParaRPr lang="en-US" sz="2400" dirty="0" smtClean="0">
                        <a:solidFill>
                          <a:sysClr val="windowText" lastClr="000000"/>
                        </a:solidFill>
                        <a:effectLst/>
                        <a:latin typeface="LeituraSans-Grot 2"/>
                      </a:endParaRPr>
                    </a:p>
                    <a:p>
                      <a:pPr marL="38100" marR="38100">
                        <a:lnSpc>
                          <a:spcPts val="1600"/>
                        </a:lnSpc>
                        <a:spcBef>
                          <a:spcPts val="0"/>
                        </a:spcBef>
                        <a:spcAft>
                          <a:spcPts val="0"/>
                        </a:spcAft>
                      </a:pPr>
                      <a:r>
                        <a:rPr lang="en-US" sz="2400" dirty="0" smtClean="0">
                          <a:solidFill>
                            <a:sysClr val="windowText" lastClr="000000"/>
                          </a:solidFill>
                          <a:effectLst/>
                          <a:latin typeface="LeituraSans-Grot 2"/>
                        </a:rPr>
                        <a:t>Total</a:t>
                      </a:r>
                      <a:endParaRPr lang="en-US" sz="2400" dirty="0">
                        <a:solidFill>
                          <a:sysClr val="windowText" lastClr="000000"/>
                        </a:solidFill>
                        <a:effectLst/>
                        <a:latin typeface="LeituraSans-Grot 2"/>
                        <a:ea typeface="MS Mincho"/>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solidFill>
                            <a:sysClr val="windowText" lastClr="000000"/>
                          </a:solidFill>
                          <a:effectLst/>
                          <a:latin typeface="LeituraSans-Grot 2"/>
                        </a:rPr>
                        <a:t>5</a:t>
                      </a:r>
                      <a:endParaRPr lang="en-US" sz="2400" dirty="0">
                        <a:solidFill>
                          <a:sysClr val="windowText" lastClr="000000"/>
                        </a:solidFill>
                        <a:effectLst/>
                        <a:latin typeface="LeituraSans-Grot 2"/>
                        <a:ea typeface="MS Mincho"/>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solidFill>
                            <a:sysClr val="windowText" lastClr="000000"/>
                          </a:solidFill>
                          <a:effectLst/>
                          <a:latin typeface="LeituraSans-Grot 2"/>
                        </a:rPr>
                        <a:t>13.0</a:t>
                      </a:r>
                      <a:endParaRPr lang="en-US" sz="2400" dirty="0">
                        <a:solidFill>
                          <a:sysClr val="windowText" lastClr="000000"/>
                        </a:solidFill>
                        <a:effectLst/>
                        <a:latin typeface="LeituraSans-Grot 2"/>
                        <a:ea typeface="MS Mincho"/>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solidFill>
                            <a:sysClr val="windowText" lastClr="000000"/>
                          </a:solidFill>
                          <a:effectLst/>
                          <a:latin typeface="LeituraSans-Grot 2"/>
                        </a:rPr>
                        <a:t>48.0</a:t>
                      </a:r>
                      <a:endParaRPr lang="en-US" sz="2400" dirty="0">
                        <a:solidFill>
                          <a:sysClr val="windowText" lastClr="000000"/>
                        </a:solidFill>
                        <a:effectLst/>
                        <a:latin typeface="LeituraSans-Grot 2"/>
                        <a:ea typeface="MS Mincho"/>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a:solidFill>
                            <a:sysClr val="windowText" lastClr="000000"/>
                          </a:solidFill>
                          <a:effectLst/>
                          <a:latin typeface="LeituraSans-Grot 2"/>
                        </a:rPr>
                        <a:t>27.600</a:t>
                      </a:r>
                      <a:endParaRPr lang="en-US" sz="2400">
                        <a:solidFill>
                          <a:sysClr val="windowText" lastClr="000000"/>
                        </a:solidFill>
                        <a:effectLst/>
                        <a:latin typeface="LeituraSans-Grot 2"/>
                        <a:ea typeface="MS Mincho"/>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a:solidFill>
                            <a:sysClr val="windowText" lastClr="000000"/>
                          </a:solidFill>
                          <a:effectLst/>
                          <a:latin typeface="LeituraSans-Grot 2"/>
                        </a:rPr>
                        <a:t>14.7411</a:t>
                      </a:r>
                      <a:endParaRPr lang="en-US" sz="2400">
                        <a:solidFill>
                          <a:sysClr val="windowText" lastClr="000000"/>
                        </a:solidFill>
                        <a:effectLst/>
                        <a:latin typeface="LeituraSans-Grot 2"/>
                        <a:ea typeface="MS Mincho"/>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916335">
                <a:tc>
                  <a:txBody>
                    <a:bodyPr/>
                    <a:lstStyle/>
                    <a:p>
                      <a:pPr marL="38100" marR="38100">
                        <a:lnSpc>
                          <a:spcPts val="1600"/>
                        </a:lnSpc>
                        <a:spcBef>
                          <a:spcPts val="0"/>
                        </a:spcBef>
                        <a:spcAft>
                          <a:spcPts val="0"/>
                        </a:spcAft>
                      </a:pPr>
                      <a:endParaRPr lang="en-US" sz="2400" dirty="0" smtClean="0">
                        <a:solidFill>
                          <a:sysClr val="windowText" lastClr="000000"/>
                        </a:solidFill>
                        <a:effectLst/>
                        <a:latin typeface="LeituraSans-Grot 2"/>
                      </a:endParaRPr>
                    </a:p>
                    <a:p>
                      <a:pPr marL="38100" marR="38100">
                        <a:lnSpc>
                          <a:spcPts val="1600"/>
                        </a:lnSpc>
                        <a:spcBef>
                          <a:spcPts val="0"/>
                        </a:spcBef>
                        <a:spcAft>
                          <a:spcPts val="0"/>
                        </a:spcAft>
                      </a:pPr>
                      <a:r>
                        <a:rPr lang="en-US" sz="2400" dirty="0" smtClean="0">
                          <a:solidFill>
                            <a:sysClr val="windowText" lastClr="000000"/>
                          </a:solidFill>
                          <a:effectLst/>
                          <a:latin typeface="LeituraSans-Grot 2"/>
                        </a:rPr>
                        <a:t>Total </a:t>
                      </a:r>
                      <a:r>
                        <a:rPr lang="en-US" sz="2400" dirty="0">
                          <a:solidFill>
                            <a:sysClr val="windowText" lastClr="000000"/>
                          </a:solidFill>
                          <a:effectLst/>
                          <a:latin typeface="LeituraSans-Grot 2"/>
                        </a:rPr>
                        <a:t>Motor Skills </a:t>
                      </a:r>
                      <a:endParaRPr lang="en-US" sz="2400" dirty="0" smtClean="0">
                        <a:solidFill>
                          <a:sysClr val="windowText" lastClr="000000"/>
                        </a:solidFill>
                        <a:effectLst/>
                        <a:latin typeface="LeituraSans-Grot 2"/>
                      </a:endParaRPr>
                    </a:p>
                    <a:p>
                      <a:pPr marL="38100" marR="38100">
                        <a:lnSpc>
                          <a:spcPts val="1600"/>
                        </a:lnSpc>
                        <a:spcBef>
                          <a:spcPts val="0"/>
                        </a:spcBef>
                        <a:spcAft>
                          <a:spcPts val="0"/>
                        </a:spcAft>
                      </a:pPr>
                      <a:endParaRPr lang="en-US" sz="2400" dirty="0" smtClean="0">
                        <a:solidFill>
                          <a:sysClr val="windowText" lastClr="000000"/>
                        </a:solidFill>
                        <a:effectLst/>
                        <a:latin typeface="LeituraSans-Grot 2"/>
                      </a:endParaRPr>
                    </a:p>
                    <a:p>
                      <a:pPr marL="38100" marR="38100">
                        <a:lnSpc>
                          <a:spcPts val="1600"/>
                        </a:lnSpc>
                        <a:spcBef>
                          <a:spcPts val="0"/>
                        </a:spcBef>
                        <a:spcAft>
                          <a:spcPts val="0"/>
                        </a:spcAft>
                      </a:pPr>
                      <a:r>
                        <a:rPr lang="en-US" sz="2400" dirty="0" smtClean="0">
                          <a:solidFill>
                            <a:sysClr val="windowText" lastClr="000000"/>
                          </a:solidFill>
                          <a:effectLst/>
                          <a:latin typeface="LeituraSans-Grot 2"/>
                        </a:rPr>
                        <a:t>Score</a:t>
                      </a:r>
                      <a:endParaRPr lang="en-US" sz="2400" dirty="0">
                        <a:solidFill>
                          <a:sysClr val="windowText" lastClr="000000"/>
                        </a:solidFill>
                        <a:effectLst/>
                        <a:latin typeface="LeituraSans-Grot 2"/>
                        <a:ea typeface="MS Mincho"/>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a:solidFill>
                            <a:sysClr val="windowText" lastClr="000000"/>
                          </a:solidFill>
                          <a:effectLst/>
                          <a:latin typeface="LeituraSans-Grot 2"/>
                        </a:rPr>
                        <a:t>5</a:t>
                      </a:r>
                      <a:endParaRPr lang="en-US" sz="2400">
                        <a:solidFill>
                          <a:sysClr val="windowText" lastClr="000000"/>
                        </a:solidFill>
                        <a:effectLst/>
                        <a:latin typeface="LeituraSans-Grot 2"/>
                        <a:ea typeface="MS Mincho"/>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solidFill>
                            <a:sysClr val="windowText" lastClr="000000"/>
                          </a:solidFill>
                          <a:effectLst/>
                          <a:latin typeface="LeituraSans-Grot 2"/>
                        </a:rPr>
                        <a:t>18.0</a:t>
                      </a:r>
                      <a:endParaRPr lang="en-US" sz="2400" dirty="0">
                        <a:solidFill>
                          <a:sysClr val="windowText" lastClr="000000"/>
                        </a:solidFill>
                        <a:effectLst/>
                        <a:latin typeface="LeituraSans-Grot 2"/>
                        <a:ea typeface="MS Mincho"/>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solidFill>
                            <a:sysClr val="windowText" lastClr="000000"/>
                          </a:solidFill>
                          <a:effectLst/>
                          <a:latin typeface="LeituraSans-Grot 2"/>
                        </a:rPr>
                        <a:t>90.0</a:t>
                      </a:r>
                      <a:endParaRPr lang="en-US" sz="2400" dirty="0">
                        <a:solidFill>
                          <a:sysClr val="windowText" lastClr="000000"/>
                        </a:solidFill>
                        <a:effectLst/>
                        <a:latin typeface="LeituraSans-Grot 2"/>
                        <a:ea typeface="MS Mincho"/>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solidFill>
                            <a:sysClr val="windowText" lastClr="000000"/>
                          </a:solidFill>
                          <a:effectLst/>
                          <a:latin typeface="LeituraSans-Grot 2"/>
                        </a:rPr>
                        <a:t>47.400</a:t>
                      </a:r>
                      <a:endParaRPr lang="en-US" sz="2400" dirty="0">
                        <a:solidFill>
                          <a:sysClr val="windowText" lastClr="000000"/>
                        </a:solidFill>
                        <a:effectLst/>
                        <a:latin typeface="LeituraSans-Grot 2"/>
                        <a:ea typeface="MS Mincho"/>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solidFill>
                            <a:sysClr val="windowText" lastClr="000000"/>
                          </a:solidFill>
                          <a:effectLst/>
                          <a:latin typeface="LeituraSans-Grot 2"/>
                        </a:rPr>
                        <a:t>31.5959</a:t>
                      </a:r>
                      <a:endParaRPr lang="en-US" sz="2400" dirty="0">
                        <a:solidFill>
                          <a:sysClr val="windowText" lastClr="000000"/>
                        </a:solidFill>
                        <a:effectLst/>
                        <a:latin typeface="LeituraSans-Grot 2"/>
                        <a:ea typeface="MS Mincho"/>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86724508"/>
              </p:ext>
            </p:extLst>
          </p:nvPr>
        </p:nvGraphicFramePr>
        <p:xfrm>
          <a:off x="11353800" y="21702338"/>
          <a:ext cx="10182807" cy="4910588"/>
        </p:xfrm>
        <a:graphic>
          <a:graphicData uri="http://schemas.openxmlformats.org/drawingml/2006/table">
            <a:tbl>
              <a:tblPr>
                <a:tableStyleId>{5C22544A-7EE6-4342-B048-85BDC9FD1C3A}</a:tableStyleId>
              </a:tblPr>
              <a:tblGrid>
                <a:gridCol w="2444134"/>
                <a:gridCol w="1363804"/>
                <a:gridCol w="1446102"/>
                <a:gridCol w="1527095"/>
                <a:gridCol w="1446102"/>
                <a:gridCol w="1955570"/>
              </a:tblGrid>
              <a:tr h="818431">
                <a:tc>
                  <a:txBody>
                    <a:bodyPr/>
                    <a:lstStyle/>
                    <a:p>
                      <a:pPr marL="0" marR="0">
                        <a:spcBef>
                          <a:spcPts val="0"/>
                        </a:spcBef>
                        <a:spcAft>
                          <a:spcPts val="0"/>
                        </a:spcAft>
                      </a:pPr>
                      <a:r>
                        <a:rPr lang="en-US" sz="2400" dirty="0">
                          <a:effectLst/>
                          <a:latin typeface="LeituraSans-Grot 2"/>
                        </a:rPr>
                        <a:t> </a:t>
                      </a:r>
                      <a:endParaRPr lang="en-US" sz="2400" dirty="0">
                        <a:effectLst/>
                        <a:latin typeface="LeituraSans-Grot 2"/>
                        <a:ea typeface="MS Mincho"/>
                        <a:cs typeface="Times New Roman"/>
                      </a:endParaRPr>
                    </a:p>
                  </a:txBody>
                  <a:tcPr marL="0" marR="0" marT="0" marB="0" anchor="b">
                    <a:solidFill>
                      <a:schemeClr val="accent1">
                        <a:lumMod val="20000"/>
                        <a:lumOff val="80000"/>
                      </a:schemeClr>
                    </a:solidFill>
                  </a:tcPr>
                </a:tc>
                <a:tc>
                  <a:txBody>
                    <a:bodyPr/>
                    <a:lstStyle/>
                    <a:p>
                      <a:pPr marL="38100" marR="38100" algn="ctr">
                        <a:lnSpc>
                          <a:spcPts val="1600"/>
                        </a:lnSpc>
                        <a:spcBef>
                          <a:spcPts val="0"/>
                        </a:spcBef>
                        <a:spcAft>
                          <a:spcPts val="0"/>
                        </a:spcAft>
                      </a:pPr>
                      <a:endParaRPr lang="en-US" sz="2400" dirty="0" smtClean="0">
                        <a:effectLst/>
                        <a:latin typeface="LeituraSans-Grot 2"/>
                      </a:endParaRPr>
                    </a:p>
                    <a:p>
                      <a:pPr marL="38100" marR="38100" algn="ctr">
                        <a:lnSpc>
                          <a:spcPts val="1600"/>
                        </a:lnSpc>
                        <a:spcBef>
                          <a:spcPts val="0"/>
                        </a:spcBef>
                        <a:spcAft>
                          <a:spcPts val="0"/>
                        </a:spcAft>
                      </a:pPr>
                      <a:r>
                        <a:rPr lang="en-US" sz="2400" dirty="0" smtClean="0">
                          <a:effectLst/>
                          <a:latin typeface="LeituraSans-Grot 2"/>
                        </a:rPr>
                        <a:t>N</a:t>
                      </a:r>
                      <a:endParaRPr lang="en-US" sz="2400" dirty="0">
                        <a:effectLst/>
                        <a:latin typeface="LeituraSans-Grot 2"/>
                        <a:ea typeface="MS Mincho"/>
                        <a:cs typeface="Times New Roman"/>
                      </a:endParaRPr>
                    </a:p>
                  </a:txBody>
                  <a:tcPr marL="0" marR="0" marT="0" marB="0" anchor="b">
                    <a:solidFill>
                      <a:schemeClr val="accent1">
                        <a:lumMod val="20000"/>
                        <a:lumOff val="80000"/>
                      </a:schemeClr>
                    </a:solidFill>
                  </a:tcPr>
                </a:tc>
                <a:tc>
                  <a:txBody>
                    <a:bodyPr/>
                    <a:lstStyle/>
                    <a:p>
                      <a:pPr marL="38100" marR="38100" algn="ctr">
                        <a:lnSpc>
                          <a:spcPts val="1600"/>
                        </a:lnSpc>
                        <a:spcBef>
                          <a:spcPts val="0"/>
                        </a:spcBef>
                        <a:spcAft>
                          <a:spcPts val="0"/>
                        </a:spcAft>
                      </a:pPr>
                      <a:r>
                        <a:rPr lang="en-US" sz="2400" dirty="0">
                          <a:effectLst/>
                          <a:latin typeface="LeituraSans-Grot 2"/>
                        </a:rPr>
                        <a:t>Minimum</a:t>
                      </a:r>
                      <a:endParaRPr lang="en-US" sz="2400" dirty="0">
                        <a:effectLst/>
                        <a:latin typeface="LeituraSans-Grot 2"/>
                        <a:ea typeface="MS Mincho"/>
                        <a:cs typeface="Times New Roman"/>
                      </a:endParaRPr>
                    </a:p>
                  </a:txBody>
                  <a:tcPr marL="0" marR="0" marT="0" marB="0" anchor="b">
                    <a:solidFill>
                      <a:schemeClr val="accent1">
                        <a:lumMod val="20000"/>
                        <a:lumOff val="80000"/>
                      </a:schemeClr>
                    </a:solidFill>
                  </a:tcPr>
                </a:tc>
                <a:tc>
                  <a:txBody>
                    <a:bodyPr/>
                    <a:lstStyle/>
                    <a:p>
                      <a:pPr marL="38100" marR="38100" algn="ctr">
                        <a:lnSpc>
                          <a:spcPts val="1600"/>
                        </a:lnSpc>
                        <a:spcBef>
                          <a:spcPts val="0"/>
                        </a:spcBef>
                        <a:spcAft>
                          <a:spcPts val="0"/>
                        </a:spcAft>
                      </a:pPr>
                      <a:r>
                        <a:rPr lang="en-US" sz="2400" dirty="0">
                          <a:effectLst/>
                          <a:latin typeface="LeituraSans-Grot 2"/>
                        </a:rPr>
                        <a:t>Maximum</a:t>
                      </a:r>
                      <a:endParaRPr lang="en-US" sz="2400" dirty="0">
                        <a:effectLst/>
                        <a:latin typeface="LeituraSans-Grot 2"/>
                        <a:ea typeface="MS Mincho"/>
                        <a:cs typeface="Times New Roman"/>
                      </a:endParaRPr>
                    </a:p>
                  </a:txBody>
                  <a:tcPr marL="0" marR="0" marT="0" marB="0" anchor="b">
                    <a:solidFill>
                      <a:schemeClr val="accent1">
                        <a:lumMod val="20000"/>
                        <a:lumOff val="80000"/>
                      </a:schemeClr>
                    </a:solidFill>
                  </a:tcPr>
                </a:tc>
                <a:tc>
                  <a:txBody>
                    <a:bodyPr/>
                    <a:lstStyle/>
                    <a:p>
                      <a:pPr marL="38100" marR="38100" algn="ctr">
                        <a:lnSpc>
                          <a:spcPts val="1600"/>
                        </a:lnSpc>
                        <a:spcBef>
                          <a:spcPts val="0"/>
                        </a:spcBef>
                        <a:spcAft>
                          <a:spcPts val="0"/>
                        </a:spcAft>
                      </a:pPr>
                      <a:r>
                        <a:rPr lang="en-US" sz="2400">
                          <a:effectLst/>
                          <a:latin typeface="LeituraSans-Grot 2"/>
                        </a:rPr>
                        <a:t>Mean</a:t>
                      </a:r>
                      <a:endParaRPr lang="en-US" sz="2400">
                        <a:effectLst/>
                        <a:latin typeface="LeituraSans-Grot 2"/>
                        <a:ea typeface="MS Mincho"/>
                        <a:cs typeface="Times New Roman"/>
                      </a:endParaRPr>
                    </a:p>
                  </a:txBody>
                  <a:tcPr marL="0" marR="0" marT="0" marB="0" anchor="b">
                    <a:solidFill>
                      <a:schemeClr val="accent1">
                        <a:lumMod val="20000"/>
                        <a:lumOff val="80000"/>
                      </a:schemeClr>
                    </a:solidFill>
                  </a:tcPr>
                </a:tc>
                <a:tc>
                  <a:txBody>
                    <a:bodyPr/>
                    <a:lstStyle/>
                    <a:p>
                      <a:pPr marL="38100" marR="38100" algn="ctr">
                        <a:lnSpc>
                          <a:spcPts val="1600"/>
                        </a:lnSpc>
                        <a:spcBef>
                          <a:spcPts val="0"/>
                        </a:spcBef>
                        <a:spcAft>
                          <a:spcPts val="0"/>
                        </a:spcAft>
                      </a:pPr>
                      <a:r>
                        <a:rPr lang="en-US" sz="2400">
                          <a:effectLst/>
                          <a:latin typeface="LeituraSans-Grot 2"/>
                        </a:rPr>
                        <a:t>Std. Deviation</a:t>
                      </a:r>
                      <a:endParaRPr lang="en-US" sz="2400">
                        <a:effectLst/>
                        <a:latin typeface="LeituraSans-Grot 2"/>
                        <a:ea typeface="MS Mincho"/>
                        <a:cs typeface="Times New Roman"/>
                      </a:endParaRPr>
                    </a:p>
                  </a:txBody>
                  <a:tcPr marL="0" marR="0" marT="0" marB="0" anchor="b">
                    <a:solidFill>
                      <a:schemeClr val="accent1">
                        <a:lumMod val="20000"/>
                        <a:lumOff val="80000"/>
                      </a:schemeClr>
                    </a:solidFill>
                  </a:tcPr>
                </a:tc>
              </a:tr>
              <a:tr h="553674">
                <a:tc>
                  <a:txBody>
                    <a:bodyPr/>
                    <a:lstStyle/>
                    <a:p>
                      <a:pPr marL="38100" marR="38100">
                        <a:lnSpc>
                          <a:spcPts val="1600"/>
                        </a:lnSpc>
                        <a:spcBef>
                          <a:spcPts val="0"/>
                        </a:spcBef>
                        <a:spcAft>
                          <a:spcPts val="0"/>
                        </a:spcAft>
                      </a:pPr>
                      <a:endParaRPr lang="en-US" sz="2400" dirty="0" smtClean="0">
                        <a:effectLst/>
                        <a:latin typeface="LeituraSans-Grot 2"/>
                      </a:endParaRPr>
                    </a:p>
                    <a:p>
                      <a:pPr marL="38100" marR="38100">
                        <a:lnSpc>
                          <a:spcPts val="1600"/>
                        </a:lnSpc>
                        <a:spcBef>
                          <a:spcPts val="0"/>
                        </a:spcBef>
                        <a:spcAft>
                          <a:spcPts val="0"/>
                        </a:spcAft>
                      </a:pPr>
                      <a:r>
                        <a:rPr lang="en-US" sz="2400" dirty="0" smtClean="0">
                          <a:effectLst/>
                          <a:latin typeface="LeituraSans-Grot 2"/>
                        </a:rPr>
                        <a:t>Age </a:t>
                      </a:r>
                      <a:r>
                        <a:rPr lang="en-US" sz="2400" dirty="0">
                          <a:effectLst/>
                          <a:latin typeface="LeituraSans-Grot 2"/>
                        </a:rPr>
                        <a:t>(</a:t>
                      </a:r>
                      <a:r>
                        <a:rPr lang="en-US" sz="2400" dirty="0" err="1">
                          <a:effectLst/>
                          <a:latin typeface="LeituraSans-Grot 2"/>
                        </a:rPr>
                        <a:t>yr</a:t>
                      </a:r>
                      <a:r>
                        <a:rPr lang="en-US" sz="2400" dirty="0">
                          <a:effectLst/>
                          <a:latin typeface="LeituraSans-Grot 2"/>
                        </a:rPr>
                        <a:t>)</a:t>
                      </a:r>
                      <a:endParaRPr lang="en-US" sz="2400" dirty="0">
                        <a:effectLst/>
                        <a:latin typeface="LeituraSans-Grot 2"/>
                        <a:ea typeface="MS Mincho"/>
                        <a:cs typeface="Times New Roman"/>
                      </a:endParaRPr>
                    </a:p>
                  </a:txBody>
                  <a:tcPr marL="0" marR="0" marT="0" marB="0">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effectLst/>
                          <a:latin typeface="LeituraSans-Grot 2"/>
                        </a:rPr>
                        <a:t>4</a:t>
                      </a:r>
                      <a:endParaRPr lang="en-US" sz="2400" dirty="0">
                        <a:effectLst/>
                        <a:latin typeface="LeituraSans-Grot 2"/>
                        <a:ea typeface="MS Mincho"/>
                        <a:cs typeface="Times New Roman"/>
                      </a:endParaRPr>
                    </a:p>
                  </a:txBody>
                  <a:tcPr marL="0" marR="0" marT="0" marB="0" anchor="ctr">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effectLst/>
                          <a:latin typeface="LeituraSans-Grot 2"/>
                        </a:rPr>
                        <a:t>9.58</a:t>
                      </a:r>
                      <a:endParaRPr lang="en-US" sz="2400" dirty="0">
                        <a:effectLst/>
                        <a:latin typeface="LeituraSans-Grot 2"/>
                        <a:ea typeface="MS Mincho"/>
                        <a:cs typeface="Times New Roman"/>
                      </a:endParaRPr>
                    </a:p>
                  </a:txBody>
                  <a:tcPr marL="0" marR="0" marT="0" marB="0" anchor="ctr">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effectLst/>
                          <a:latin typeface="LeituraSans-Grot 2"/>
                        </a:rPr>
                        <a:t>15.25</a:t>
                      </a:r>
                      <a:endParaRPr lang="en-US" sz="2400" dirty="0">
                        <a:effectLst/>
                        <a:latin typeface="LeituraSans-Grot 2"/>
                        <a:ea typeface="MS Mincho"/>
                        <a:cs typeface="Times New Roman"/>
                      </a:endParaRPr>
                    </a:p>
                  </a:txBody>
                  <a:tcPr marL="0" marR="0" marT="0" marB="0" anchor="ctr">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effectLst/>
                          <a:latin typeface="LeituraSans-Grot 2"/>
                        </a:rPr>
                        <a:t>12.6275</a:t>
                      </a:r>
                      <a:endParaRPr lang="en-US" sz="2400" dirty="0">
                        <a:effectLst/>
                        <a:latin typeface="LeituraSans-Grot 2"/>
                        <a:ea typeface="MS Mincho"/>
                        <a:cs typeface="Times New Roman"/>
                      </a:endParaRPr>
                    </a:p>
                  </a:txBody>
                  <a:tcPr marL="0" marR="0" marT="0" marB="0" anchor="ctr">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a:effectLst/>
                          <a:latin typeface="LeituraSans-Grot 2"/>
                        </a:rPr>
                        <a:t>2.88625</a:t>
                      </a:r>
                      <a:endParaRPr lang="en-US" sz="2400">
                        <a:effectLst/>
                        <a:latin typeface="LeituraSans-Grot 2"/>
                        <a:ea typeface="MS Mincho"/>
                        <a:cs typeface="Times New Roman"/>
                      </a:endParaRPr>
                    </a:p>
                  </a:txBody>
                  <a:tcPr marL="0" marR="0" marT="0" marB="0" anchor="ctr">
                    <a:solidFill>
                      <a:schemeClr val="accent1">
                        <a:lumMod val="20000"/>
                        <a:lumOff val="80000"/>
                      </a:schemeClr>
                    </a:solidFill>
                  </a:tcPr>
                </a:tc>
              </a:tr>
              <a:tr h="553674">
                <a:tc>
                  <a:txBody>
                    <a:bodyPr/>
                    <a:lstStyle/>
                    <a:p>
                      <a:pPr marL="38100" marR="38100">
                        <a:lnSpc>
                          <a:spcPts val="1600"/>
                        </a:lnSpc>
                        <a:spcBef>
                          <a:spcPts val="0"/>
                        </a:spcBef>
                        <a:spcAft>
                          <a:spcPts val="0"/>
                        </a:spcAft>
                      </a:pPr>
                      <a:endParaRPr lang="en-US" sz="2400" dirty="0" smtClean="0">
                        <a:effectLst/>
                        <a:latin typeface="LeituraSans-Grot 2"/>
                      </a:endParaRPr>
                    </a:p>
                    <a:p>
                      <a:pPr marL="38100" marR="38100">
                        <a:lnSpc>
                          <a:spcPts val="1600"/>
                        </a:lnSpc>
                        <a:spcBef>
                          <a:spcPts val="0"/>
                        </a:spcBef>
                        <a:spcAft>
                          <a:spcPts val="0"/>
                        </a:spcAft>
                      </a:pPr>
                      <a:r>
                        <a:rPr lang="en-US" sz="2400" dirty="0" err="1" smtClean="0">
                          <a:effectLst/>
                          <a:latin typeface="LeituraSans-Grot 2"/>
                        </a:rPr>
                        <a:t>Locomotor</a:t>
                      </a:r>
                      <a:r>
                        <a:rPr lang="en-US" sz="2400" dirty="0" smtClean="0">
                          <a:effectLst/>
                          <a:latin typeface="LeituraSans-Grot 2"/>
                        </a:rPr>
                        <a:t> </a:t>
                      </a:r>
                      <a:r>
                        <a:rPr lang="en-US" sz="2400" dirty="0">
                          <a:effectLst/>
                          <a:latin typeface="LeituraSans-Grot 2"/>
                        </a:rPr>
                        <a:t>Total</a:t>
                      </a:r>
                      <a:endParaRPr lang="en-US" sz="2400" dirty="0">
                        <a:effectLst/>
                        <a:latin typeface="LeituraSans-Grot 2"/>
                        <a:ea typeface="MS Mincho"/>
                        <a:cs typeface="Times New Roman"/>
                      </a:endParaRPr>
                    </a:p>
                  </a:txBody>
                  <a:tcPr marL="0" marR="0" marT="0" marB="0">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a:effectLst/>
                          <a:latin typeface="LeituraSans-Grot 2"/>
                        </a:rPr>
                        <a:t>3</a:t>
                      </a:r>
                      <a:endParaRPr lang="en-US" sz="2400">
                        <a:effectLst/>
                        <a:latin typeface="LeituraSans-Grot 2"/>
                        <a:ea typeface="MS Mincho"/>
                        <a:cs typeface="Times New Roman"/>
                      </a:endParaRPr>
                    </a:p>
                  </a:txBody>
                  <a:tcPr marL="0" marR="0" marT="0" marB="0" anchor="ctr">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effectLst/>
                          <a:latin typeface="LeituraSans-Grot 2"/>
                        </a:rPr>
                        <a:t>14.0</a:t>
                      </a:r>
                      <a:endParaRPr lang="en-US" sz="2400" dirty="0">
                        <a:effectLst/>
                        <a:latin typeface="LeituraSans-Grot 2"/>
                        <a:ea typeface="MS Mincho"/>
                        <a:cs typeface="Times New Roman"/>
                      </a:endParaRPr>
                    </a:p>
                  </a:txBody>
                  <a:tcPr marL="0" marR="0" marT="0" marB="0" anchor="ctr">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effectLst/>
                          <a:latin typeface="LeituraSans-Grot 2"/>
                        </a:rPr>
                        <a:t>47.0</a:t>
                      </a:r>
                      <a:endParaRPr lang="en-US" sz="2400" dirty="0">
                        <a:effectLst/>
                        <a:latin typeface="LeituraSans-Grot 2"/>
                        <a:ea typeface="MS Mincho"/>
                        <a:cs typeface="Times New Roman"/>
                      </a:endParaRPr>
                    </a:p>
                  </a:txBody>
                  <a:tcPr marL="0" marR="0" marT="0" marB="0" anchor="ctr">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effectLst/>
                          <a:latin typeface="LeituraSans-Grot 2"/>
                        </a:rPr>
                        <a:t>32.333</a:t>
                      </a:r>
                      <a:endParaRPr lang="en-US" sz="2400" dirty="0">
                        <a:effectLst/>
                        <a:latin typeface="LeituraSans-Grot 2"/>
                        <a:ea typeface="MS Mincho"/>
                        <a:cs typeface="Times New Roman"/>
                      </a:endParaRPr>
                    </a:p>
                  </a:txBody>
                  <a:tcPr marL="0" marR="0" marT="0" marB="0" anchor="ctr">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a:effectLst/>
                          <a:latin typeface="LeituraSans-Grot 2"/>
                        </a:rPr>
                        <a:t>16.8028</a:t>
                      </a:r>
                      <a:endParaRPr lang="en-US" sz="2400">
                        <a:effectLst/>
                        <a:latin typeface="LeituraSans-Grot 2"/>
                        <a:ea typeface="MS Mincho"/>
                        <a:cs typeface="Times New Roman"/>
                      </a:endParaRPr>
                    </a:p>
                  </a:txBody>
                  <a:tcPr marL="0" marR="0" marT="0" marB="0" anchor="ctr">
                    <a:solidFill>
                      <a:schemeClr val="accent1">
                        <a:lumMod val="20000"/>
                        <a:lumOff val="80000"/>
                      </a:schemeClr>
                    </a:solidFill>
                  </a:tcPr>
                </a:tc>
              </a:tr>
              <a:tr h="818431">
                <a:tc>
                  <a:txBody>
                    <a:bodyPr/>
                    <a:lstStyle/>
                    <a:p>
                      <a:pPr marL="38100" marR="38100">
                        <a:lnSpc>
                          <a:spcPts val="1600"/>
                        </a:lnSpc>
                        <a:spcBef>
                          <a:spcPts val="0"/>
                        </a:spcBef>
                        <a:spcAft>
                          <a:spcPts val="0"/>
                        </a:spcAft>
                      </a:pPr>
                      <a:endParaRPr lang="en-US" sz="2400" dirty="0" smtClean="0">
                        <a:effectLst/>
                        <a:latin typeface="LeituraSans-Grot 2"/>
                      </a:endParaRPr>
                    </a:p>
                    <a:p>
                      <a:pPr marL="38100" marR="38100">
                        <a:lnSpc>
                          <a:spcPts val="1600"/>
                        </a:lnSpc>
                        <a:spcBef>
                          <a:spcPts val="0"/>
                        </a:spcBef>
                        <a:spcAft>
                          <a:spcPts val="0"/>
                        </a:spcAft>
                      </a:pPr>
                      <a:r>
                        <a:rPr lang="en-US" sz="2400" dirty="0" smtClean="0">
                          <a:effectLst/>
                          <a:latin typeface="LeituraSans-Grot 2"/>
                        </a:rPr>
                        <a:t>Object </a:t>
                      </a:r>
                      <a:r>
                        <a:rPr lang="en-US" sz="2400" dirty="0">
                          <a:effectLst/>
                          <a:latin typeface="LeituraSans-Grot 2"/>
                        </a:rPr>
                        <a:t>Control </a:t>
                      </a:r>
                      <a:endParaRPr lang="en-US" sz="2400" dirty="0" smtClean="0">
                        <a:effectLst/>
                        <a:latin typeface="LeituraSans-Grot 2"/>
                      </a:endParaRPr>
                    </a:p>
                    <a:p>
                      <a:pPr marL="38100" marR="38100">
                        <a:lnSpc>
                          <a:spcPts val="1600"/>
                        </a:lnSpc>
                        <a:spcBef>
                          <a:spcPts val="0"/>
                        </a:spcBef>
                        <a:spcAft>
                          <a:spcPts val="0"/>
                        </a:spcAft>
                      </a:pPr>
                      <a:endParaRPr lang="en-US" sz="2400" dirty="0" smtClean="0">
                        <a:effectLst/>
                        <a:latin typeface="LeituraSans-Grot 2"/>
                      </a:endParaRPr>
                    </a:p>
                    <a:p>
                      <a:pPr marL="38100" marR="38100">
                        <a:lnSpc>
                          <a:spcPts val="1600"/>
                        </a:lnSpc>
                        <a:spcBef>
                          <a:spcPts val="0"/>
                        </a:spcBef>
                        <a:spcAft>
                          <a:spcPts val="0"/>
                        </a:spcAft>
                      </a:pPr>
                      <a:r>
                        <a:rPr lang="en-US" sz="2400" dirty="0" smtClean="0">
                          <a:effectLst/>
                          <a:latin typeface="LeituraSans-Grot 2"/>
                        </a:rPr>
                        <a:t>Total</a:t>
                      </a:r>
                      <a:endParaRPr lang="en-US" sz="2400" dirty="0">
                        <a:effectLst/>
                        <a:latin typeface="LeituraSans-Grot 2"/>
                        <a:ea typeface="MS Mincho"/>
                        <a:cs typeface="Times New Roman"/>
                      </a:endParaRPr>
                    </a:p>
                  </a:txBody>
                  <a:tcPr marL="0" marR="0" marT="0" marB="0">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effectLst/>
                          <a:latin typeface="LeituraSans-Grot 2"/>
                        </a:rPr>
                        <a:t>4</a:t>
                      </a:r>
                      <a:endParaRPr lang="en-US" sz="2400" dirty="0">
                        <a:effectLst/>
                        <a:latin typeface="LeituraSans-Grot 2"/>
                        <a:ea typeface="MS Mincho"/>
                        <a:cs typeface="Times New Roman"/>
                      </a:endParaRPr>
                    </a:p>
                  </a:txBody>
                  <a:tcPr marL="0" marR="0" marT="0" marB="0" anchor="ctr">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effectLst/>
                          <a:latin typeface="LeituraSans-Grot 2"/>
                        </a:rPr>
                        <a:t>13.0</a:t>
                      </a:r>
                      <a:endParaRPr lang="en-US" sz="2400" dirty="0">
                        <a:effectLst/>
                        <a:latin typeface="LeituraSans-Grot 2"/>
                        <a:ea typeface="MS Mincho"/>
                        <a:cs typeface="Times New Roman"/>
                      </a:endParaRPr>
                    </a:p>
                  </a:txBody>
                  <a:tcPr marL="0" marR="0" marT="0" marB="0" anchor="ctr">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effectLst/>
                          <a:latin typeface="LeituraSans-Grot 2"/>
                        </a:rPr>
                        <a:t>40.0</a:t>
                      </a:r>
                      <a:endParaRPr lang="en-US" sz="2400" dirty="0">
                        <a:effectLst/>
                        <a:latin typeface="LeituraSans-Grot 2"/>
                        <a:ea typeface="MS Mincho"/>
                        <a:cs typeface="Times New Roman"/>
                      </a:endParaRPr>
                    </a:p>
                  </a:txBody>
                  <a:tcPr marL="0" marR="0" marT="0" marB="0" anchor="ctr">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effectLst/>
                          <a:latin typeface="LeituraSans-Grot 2"/>
                        </a:rPr>
                        <a:t>28.750</a:t>
                      </a:r>
                      <a:endParaRPr lang="en-US" sz="2400" dirty="0">
                        <a:effectLst/>
                        <a:latin typeface="LeituraSans-Grot 2"/>
                        <a:ea typeface="MS Mincho"/>
                        <a:cs typeface="Times New Roman"/>
                      </a:endParaRPr>
                    </a:p>
                  </a:txBody>
                  <a:tcPr marL="0" marR="0" marT="0" marB="0" anchor="ctr">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effectLst/>
                          <a:latin typeface="LeituraSans-Grot 2"/>
                        </a:rPr>
                        <a:t>12.3390</a:t>
                      </a:r>
                      <a:endParaRPr lang="en-US" sz="2400" dirty="0">
                        <a:effectLst/>
                        <a:latin typeface="LeituraSans-Grot 2"/>
                        <a:ea typeface="MS Mincho"/>
                        <a:cs typeface="Times New Roman"/>
                      </a:endParaRPr>
                    </a:p>
                  </a:txBody>
                  <a:tcPr marL="0" marR="0" marT="0" marB="0" anchor="ctr">
                    <a:solidFill>
                      <a:schemeClr val="accent1">
                        <a:lumMod val="20000"/>
                        <a:lumOff val="80000"/>
                      </a:schemeClr>
                    </a:solidFill>
                  </a:tcPr>
                </a:tc>
              </a:tr>
              <a:tr h="1083189">
                <a:tc>
                  <a:txBody>
                    <a:bodyPr/>
                    <a:lstStyle/>
                    <a:p>
                      <a:pPr marL="38100" marR="38100">
                        <a:lnSpc>
                          <a:spcPts val="1600"/>
                        </a:lnSpc>
                        <a:spcBef>
                          <a:spcPts val="0"/>
                        </a:spcBef>
                        <a:spcAft>
                          <a:spcPts val="0"/>
                        </a:spcAft>
                      </a:pPr>
                      <a:endParaRPr lang="en-US" sz="2400" dirty="0" smtClean="0">
                        <a:effectLst/>
                        <a:latin typeface="LeituraSans-Grot 2"/>
                      </a:endParaRPr>
                    </a:p>
                    <a:p>
                      <a:pPr marL="38100" marR="38100">
                        <a:lnSpc>
                          <a:spcPts val="1600"/>
                        </a:lnSpc>
                        <a:spcBef>
                          <a:spcPts val="0"/>
                        </a:spcBef>
                        <a:spcAft>
                          <a:spcPts val="0"/>
                        </a:spcAft>
                      </a:pPr>
                      <a:r>
                        <a:rPr lang="en-US" sz="2400" dirty="0" smtClean="0">
                          <a:effectLst/>
                          <a:latin typeface="LeituraSans-Grot 2"/>
                        </a:rPr>
                        <a:t>Total </a:t>
                      </a:r>
                      <a:r>
                        <a:rPr lang="en-US" sz="2400" dirty="0">
                          <a:effectLst/>
                          <a:latin typeface="LeituraSans-Grot 2"/>
                        </a:rPr>
                        <a:t>Motor Skills </a:t>
                      </a:r>
                      <a:endParaRPr lang="en-US" sz="2400" dirty="0" smtClean="0">
                        <a:effectLst/>
                        <a:latin typeface="LeituraSans-Grot 2"/>
                      </a:endParaRPr>
                    </a:p>
                    <a:p>
                      <a:pPr marL="38100" marR="38100">
                        <a:lnSpc>
                          <a:spcPts val="1600"/>
                        </a:lnSpc>
                        <a:spcBef>
                          <a:spcPts val="0"/>
                        </a:spcBef>
                        <a:spcAft>
                          <a:spcPts val="0"/>
                        </a:spcAft>
                      </a:pPr>
                      <a:endParaRPr lang="en-US" sz="2400" dirty="0" smtClean="0">
                        <a:effectLst/>
                        <a:latin typeface="LeituraSans-Grot 2"/>
                      </a:endParaRPr>
                    </a:p>
                    <a:p>
                      <a:pPr marL="38100" marR="38100">
                        <a:lnSpc>
                          <a:spcPts val="1600"/>
                        </a:lnSpc>
                        <a:spcBef>
                          <a:spcPts val="0"/>
                        </a:spcBef>
                        <a:spcAft>
                          <a:spcPts val="0"/>
                        </a:spcAft>
                      </a:pPr>
                      <a:r>
                        <a:rPr lang="en-US" sz="2400" dirty="0" smtClean="0">
                          <a:effectLst/>
                          <a:latin typeface="LeituraSans-Grot 2"/>
                        </a:rPr>
                        <a:t>Score</a:t>
                      </a:r>
                      <a:endParaRPr lang="en-US" sz="2400" dirty="0">
                        <a:effectLst/>
                        <a:latin typeface="LeituraSans-Grot 2"/>
                        <a:ea typeface="MS Mincho"/>
                        <a:cs typeface="Times New Roman"/>
                      </a:endParaRPr>
                    </a:p>
                  </a:txBody>
                  <a:tcPr marL="0" marR="0" marT="0" marB="0">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a:effectLst/>
                          <a:latin typeface="LeituraSans-Grot 2"/>
                        </a:rPr>
                        <a:t>4</a:t>
                      </a:r>
                      <a:endParaRPr lang="en-US" sz="2400">
                        <a:effectLst/>
                        <a:latin typeface="LeituraSans-Grot 2"/>
                        <a:ea typeface="MS Mincho"/>
                        <a:cs typeface="Times New Roman"/>
                      </a:endParaRPr>
                    </a:p>
                  </a:txBody>
                  <a:tcPr marL="0" marR="0" marT="0" marB="0" anchor="ctr">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effectLst/>
                          <a:latin typeface="LeituraSans-Grot 2"/>
                        </a:rPr>
                        <a:t>13.0</a:t>
                      </a:r>
                      <a:endParaRPr lang="en-US" sz="2400" dirty="0">
                        <a:effectLst/>
                        <a:latin typeface="LeituraSans-Grot 2"/>
                        <a:ea typeface="MS Mincho"/>
                        <a:cs typeface="Times New Roman"/>
                      </a:endParaRPr>
                    </a:p>
                  </a:txBody>
                  <a:tcPr marL="0" marR="0" marT="0" marB="0" anchor="ctr">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effectLst/>
                          <a:latin typeface="LeituraSans-Grot 2"/>
                        </a:rPr>
                        <a:t>87.0</a:t>
                      </a:r>
                      <a:endParaRPr lang="en-US" sz="2400" dirty="0">
                        <a:effectLst/>
                        <a:latin typeface="LeituraSans-Grot 2"/>
                        <a:ea typeface="MS Mincho"/>
                        <a:cs typeface="Times New Roman"/>
                      </a:endParaRPr>
                    </a:p>
                  </a:txBody>
                  <a:tcPr marL="0" marR="0" marT="0" marB="0" anchor="ctr">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effectLst/>
                          <a:latin typeface="LeituraSans-Grot 2"/>
                        </a:rPr>
                        <a:t>53.000</a:t>
                      </a:r>
                      <a:endParaRPr lang="en-US" sz="2400" dirty="0">
                        <a:effectLst/>
                        <a:latin typeface="LeituraSans-Grot 2"/>
                        <a:ea typeface="MS Mincho"/>
                        <a:cs typeface="Times New Roman"/>
                      </a:endParaRPr>
                    </a:p>
                  </a:txBody>
                  <a:tcPr marL="0" marR="0" marT="0" marB="0" anchor="ctr">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effectLst/>
                          <a:latin typeface="LeituraSans-Grot 2"/>
                        </a:rPr>
                        <a:t>33.4265</a:t>
                      </a:r>
                      <a:endParaRPr lang="en-US" sz="2400" dirty="0">
                        <a:effectLst/>
                        <a:latin typeface="LeituraSans-Grot 2"/>
                        <a:ea typeface="MS Mincho"/>
                        <a:cs typeface="Times New Roman"/>
                      </a:endParaRPr>
                    </a:p>
                  </a:txBody>
                  <a:tcPr marL="0" marR="0" marT="0" marB="0" anchor="ctr">
                    <a:solidFill>
                      <a:schemeClr val="accent1">
                        <a:lumMod val="20000"/>
                        <a:lumOff val="80000"/>
                      </a:schemeClr>
                    </a:solidFill>
                  </a:tcPr>
                </a:tc>
              </a:tr>
              <a:tr h="1083189">
                <a:tc>
                  <a:txBody>
                    <a:bodyPr/>
                    <a:lstStyle/>
                    <a:p>
                      <a:pPr marL="38100" marR="38100">
                        <a:lnSpc>
                          <a:spcPts val="1600"/>
                        </a:lnSpc>
                        <a:spcBef>
                          <a:spcPts val="0"/>
                        </a:spcBef>
                        <a:spcAft>
                          <a:spcPts val="0"/>
                        </a:spcAft>
                      </a:pPr>
                      <a:endParaRPr lang="en-US" sz="2400" dirty="0" smtClean="0">
                        <a:effectLst/>
                        <a:latin typeface="LeituraSans-Grot 2"/>
                        <a:ea typeface="MS Mincho"/>
                        <a:cs typeface="Times New Roman"/>
                      </a:endParaRPr>
                    </a:p>
                    <a:p>
                      <a:pPr marL="38100" marR="38100">
                        <a:lnSpc>
                          <a:spcPts val="1600"/>
                        </a:lnSpc>
                        <a:spcBef>
                          <a:spcPts val="0"/>
                        </a:spcBef>
                        <a:spcAft>
                          <a:spcPts val="0"/>
                        </a:spcAft>
                      </a:pPr>
                      <a:r>
                        <a:rPr lang="en-US" sz="2400" dirty="0" smtClean="0">
                          <a:effectLst/>
                          <a:latin typeface="LeituraSans-Grot 2"/>
                          <a:ea typeface="MS Mincho"/>
                          <a:cs typeface="Times New Roman"/>
                        </a:rPr>
                        <a:t>Physical</a:t>
                      </a:r>
                      <a:r>
                        <a:rPr lang="en-US" sz="2400" baseline="0" dirty="0" smtClean="0">
                          <a:effectLst/>
                          <a:latin typeface="LeituraSans-Grot 2"/>
                          <a:ea typeface="MS Mincho"/>
                          <a:cs typeface="Times New Roman"/>
                        </a:rPr>
                        <a:t> Activity </a:t>
                      </a:r>
                    </a:p>
                    <a:p>
                      <a:pPr marL="38100" marR="38100">
                        <a:lnSpc>
                          <a:spcPts val="1600"/>
                        </a:lnSpc>
                        <a:spcBef>
                          <a:spcPts val="0"/>
                        </a:spcBef>
                        <a:spcAft>
                          <a:spcPts val="0"/>
                        </a:spcAft>
                      </a:pPr>
                      <a:endParaRPr lang="en-US" sz="2400" baseline="0" dirty="0" smtClean="0">
                        <a:effectLst/>
                        <a:latin typeface="LeituraSans-Grot 2"/>
                        <a:ea typeface="MS Mincho"/>
                        <a:cs typeface="Times New Roman"/>
                      </a:endParaRPr>
                    </a:p>
                    <a:p>
                      <a:pPr marL="38100" marR="38100">
                        <a:lnSpc>
                          <a:spcPts val="1600"/>
                        </a:lnSpc>
                        <a:spcBef>
                          <a:spcPts val="0"/>
                        </a:spcBef>
                        <a:spcAft>
                          <a:spcPts val="0"/>
                        </a:spcAft>
                      </a:pPr>
                      <a:r>
                        <a:rPr lang="en-US" sz="2400" baseline="0" dirty="0" smtClean="0">
                          <a:effectLst/>
                          <a:latin typeface="LeituraSans-Grot 2"/>
                          <a:ea typeface="MS Mincho"/>
                          <a:cs typeface="Times New Roman"/>
                        </a:rPr>
                        <a:t>Total </a:t>
                      </a:r>
                      <a:endParaRPr lang="en-US" sz="2400" dirty="0">
                        <a:effectLst/>
                        <a:latin typeface="LeituraSans-Grot 2"/>
                        <a:ea typeface="MS Mincho"/>
                        <a:cs typeface="Times New Roman"/>
                      </a:endParaRPr>
                    </a:p>
                  </a:txBody>
                  <a:tcPr marL="0" marR="0" marT="0" marB="0">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effectLst/>
                          <a:latin typeface="LeituraSans-Grot 2"/>
                        </a:rPr>
                        <a:t>4</a:t>
                      </a:r>
                      <a:endParaRPr lang="en-US" sz="2400" dirty="0">
                        <a:effectLst/>
                        <a:latin typeface="LeituraSans-Grot 2"/>
                        <a:ea typeface="MS Mincho"/>
                        <a:cs typeface="Times New Roman"/>
                      </a:endParaRPr>
                    </a:p>
                  </a:txBody>
                  <a:tcPr marL="0" marR="0" marT="0" marB="0" anchor="ctr">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effectLst/>
                          <a:latin typeface="LeituraSans-Grot 2"/>
                        </a:rPr>
                        <a:t>7.0</a:t>
                      </a:r>
                      <a:endParaRPr lang="en-US" sz="2400" dirty="0">
                        <a:effectLst/>
                        <a:latin typeface="LeituraSans-Grot 2"/>
                        <a:ea typeface="MS Mincho"/>
                        <a:cs typeface="Times New Roman"/>
                      </a:endParaRPr>
                    </a:p>
                  </a:txBody>
                  <a:tcPr marL="0" marR="0" marT="0" marB="0" anchor="ctr">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effectLst/>
                          <a:latin typeface="LeituraSans-Grot 2"/>
                        </a:rPr>
                        <a:t>54.0</a:t>
                      </a:r>
                      <a:endParaRPr lang="en-US" sz="2400" dirty="0">
                        <a:effectLst/>
                        <a:latin typeface="LeituraSans-Grot 2"/>
                        <a:ea typeface="MS Mincho"/>
                        <a:cs typeface="Times New Roman"/>
                      </a:endParaRPr>
                    </a:p>
                  </a:txBody>
                  <a:tcPr marL="0" marR="0" marT="0" marB="0" anchor="ctr">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effectLst/>
                          <a:latin typeface="LeituraSans-Grot 2"/>
                        </a:rPr>
                        <a:t>34.000</a:t>
                      </a:r>
                      <a:endParaRPr lang="en-US" sz="2400" dirty="0">
                        <a:effectLst/>
                        <a:latin typeface="LeituraSans-Grot 2"/>
                        <a:ea typeface="MS Mincho"/>
                        <a:cs typeface="Times New Roman"/>
                      </a:endParaRPr>
                    </a:p>
                  </a:txBody>
                  <a:tcPr marL="0" marR="0" marT="0" marB="0" anchor="ctr">
                    <a:solidFill>
                      <a:schemeClr val="accent1">
                        <a:lumMod val="20000"/>
                        <a:lumOff val="80000"/>
                      </a:schemeClr>
                    </a:solidFill>
                  </a:tcPr>
                </a:tc>
                <a:tc>
                  <a:txBody>
                    <a:bodyPr/>
                    <a:lstStyle/>
                    <a:p>
                      <a:pPr marL="38100" marR="38100" algn="r">
                        <a:lnSpc>
                          <a:spcPts val="1600"/>
                        </a:lnSpc>
                        <a:spcBef>
                          <a:spcPts val="0"/>
                        </a:spcBef>
                        <a:spcAft>
                          <a:spcPts val="0"/>
                        </a:spcAft>
                      </a:pPr>
                      <a:r>
                        <a:rPr lang="en-US" sz="2400" dirty="0">
                          <a:effectLst/>
                          <a:latin typeface="LeituraSans-Grot 2"/>
                        </a:rPr>
                        <a:t>20.5426</a:t>
                      </a:r>
                      <a:endParaRPr lang="en-US" sz="2400" dirty="0">
                        <a:effectLst/>
                        <a:latin typeface="LeituraSans-Grot 2"/>
                        <a:ea typeface="MS Mincho"/>
                        <a:cs typeface="Times New Roman"/>
                      </a:endParaRPr>
                    </a:p>
                  </a:txBody>
                  <a:tcPr marL="0" marR="0" marT="0" marB="0" anchor="ctr">
                    <a:solidFill>
                      <a:schemeClr val="accent1">
                        <a:lumMod val="20000"/>
                        <a:lumOff val="80000"/>
                      </a:schemeClr>
                    </a:solidFill>
                  </a:tcPr>
                </a:tc>
              </a:tr>
            </a:tbl>
          </a:graphicData>
        </a:graphic>
      </p:graphicFrame>
      <p:graphicFrame>
        <p:nvGraphicFramePr>
          <p:cNvPr id="20" name="Chart 19"/>
          <p:cNvGraphicFramePr>
            <a:graphicFrameLocks/>
          </p:cNvGraphicFramePr>
          <p:nvPr>
            <p:extLst>
              <p:ext uri="{D42A27DB-BD31-4B8C-83A1-F6EECF244321}">
                <p14:modId xmlns:p14="http://schemas.microsoft.com/office/powerpoint/2010/main" val="293083087"/>
              </p:ext>
            </p:extLst>
          </p:nvPr>
        </p:nvGraphicFramePr>
        <p:xfrm>
          <a:off x="22269450" y="8856297"/>
          <a:ext cx="10363200" cy="508830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1049001" y="7343447"/>
            <a:ext cx="10706100" cy="7848302"/>
          </a:xfrm>
          <a:prstGeom prst="rect">
            <a:avLst/>
          </a:prstGeom>
          <a:noFill/>
        </p:spPr>
        <p:txBody>
          <a:bodyPr wrap="square" rtlCol="0">
            <a:spAutoFit/>
          </a:bodyPr>
          <a:lstStyle/>
          <a:p>
            <a:r>
              <a:rPr lang="en-US" sz="5400" dirty="0" smtClean="0">
                <a:solidFill>
                  <a:schemeClr val="accent1">
                    <a:lumMod val="50000"/>
                  </a:schemeClr>
                </a:solidFill>
                <a:latin typeface="LeituraSans-Grot 2"/>
              </a:rPr>
              <a:t>Procedures cont’d…</a:t>
            </a:r>
          </a:p>
          <a:p>
            <a:pPr marL="954088" lvl="0" indent="-436563"/>
            <a:r>
              <a:rPr lang="en-US" sz="3000" dirty="0" smtClean="0">
                <a:solidFill>
                  <a:schemeClr val="bg2"/>
                </a:solidFill>
                <a:latin typeface="LeituraSans-Grot 2"/>
              </a:rPr>
              <a:t>3.  An </a:t>
            </a:r>
            <a:r>
              <a:rPr lang="en-US" sz="3000" dirty="0">
                <a:solidFill>
                  <a:schemeClr val="bg2"/>
                </a:solidFill>
                <a:latin typeface="LeituraSans-Grot 2"/>
              </a:rPr>
              <a:t>8 week </a:t>
            </a:r>
            <a:r>
              <a:rPr lang="en-US" sz="3000" dirty="0" smtClean="0">
                <a:solidFill>
                  <a:schemeClr val="bg2"/>
                </a:solidFill>
                <a:latin typeface="LeituraSans-Grot 2"/>
              </a:rPr>
              <a:t>intervention at OSU included exercises </a:t>
            </a:r>
            <a:r>
              <a:rPr lang="en-US" sz="3000" dirty="0">
                <a:solidFill>
                  <a:schemeClr val="bg2"/>
                </a:solidFill>
                <a:latin typeface="LeituraSans-Grot 2"/>
              </a:rPr>
              <a:t>that the child performed with the family dog:</a:t>
            </a:r>
          </a:p>
          <a:p>
            <a:pPr marL="1343025" lvl="3" indent="-457200">
              <a:buFont typeface="Arial" panose="020B0604020202020204" pitchFamily="34" charset="0"/>
              <a:buChar char="•"/>
            </a:pPr>
            <a:r>
              <a:rPr lang="en-US" sz="3000" dirty="0">
                <a:solidFill>
                  <a:schemeClr val="bg2"/>
                </a:solidFill>
                <a:latin typeface="LeituraSans-Grot 2"/>
              </a:rPr>
              <a:t>Sit-to-stand</a:t>
            </a:r>
          </a:p>
          <a:p>
            <a:pPr marL="1322388" lvl="3" indent="-436563">
              <a:buFont typeface="Arial" panose="020B0604020202020204" pitchFamily="34" charset="0"/>
              <a:buChar char="•"/>
            </a:pPr>
            <a:r>
              <a:rPr lang="en-US" sz="3000" dirty="0">
                <a:solidFill>
                  <a:schemeClr val="bg2"/>
                </a:solidFill>
                <a:latin typeface="LeituraSans-Grot 2"/>
              </a:rPr>
              <a:t>Tossing a ball</a:t>
            </a:r>
          </a:p>
          <a:p>
            <a:pPr marL="1322388" lvl="3" indent="-436563">
              <a:buFont typeface="Arial" panose="020B0604020202020204" pitchFamily="34" charset="0"/>
              <a:buChar char="•"/>
            </a:pPr>
            <a:r>
              <a:rPr lang="en-US" sz="3000" dirty="0" smtClean="0">
                <a:solidFill>
                  <a:schemeClr val="bg2"/>
                </a:solidFill>
                <a:latin typeface="LeituraSans-Grot 2"/>
              </a:rPr>
              <a:t>Walking </a:t>
            </a:r>
          </a:p>
          <a:p>
            <a:pPr marL="1322388" lvl="3" indent="-436563">
              <a:buFont typeface="Arial" panose="020B0604020202020204" pitchFamily="34" charset="0"/>
              <a:buChar char="•"/>
            </a:pPr>
            <a:r>
              <a:rPr lang="en-US" sz="3000" dirty="0">
                <a:solidFill>
                  <a:schemeClr val="bg2"/>
                </a:solidFill>
                <a:latin typeface="LeituraSans-Grot 2"/>
              </a:rPr>
              <a:t>B</a:t>
            </a:r>
            <a:r>
              <a:rPr lang="en-US" sz="3000" dirty="0" smtClean="0">
                <a:solidFill>
                  <a:schemeClr val="bg2"/>
                </a:solidFill>
                <a:latin typeface="LeituraSans-Grot 2"/>
              </a:rPr>
              <a:t>rushing</a:t>
            </a:r>
          </a:p>
          <a:p>
            <a:pPr marL="517525" lvl="2" indent="0"/>
            <a:r>
              <a:rPr lang="en-US" sz="3000" dirty="0" smtClean="0">
                <a:solidFill>
                  <a:schemeClr val="bg2"/>
                </a:solidFill>
                <a:latin typeface="LeituraSans-Grot 2"/>
              </a:rPr>
              <a:t>Families </a:t>
            </a:r>
            <a:r>
              <a:rPr lang="en-US" sz="3000" dirty="0">
                <a:solidFill>
                  <a:schemeClr val="bg2"/>
                </a:solidFill>
                <a:latin typeface="LeituraSans-Grot 2"/>
              </a:rPr>
              <a:t>were </a:t>
            </a:r>
            <a:r>
              <a:rPr lang="en-US" sz="3000" dirty="0" smtClean="0">
                <a:solidFill>
                  <a:schemeClr val="bg2"/>
                </a:solidFill>
                <a:latin typeface="LeituraSans-Grot 2"/>
              </a:rPr>
              <a:t>also asked </a:t>
            </a:r>
            <a:r>
              <a:rPr lang="en-US" sz="3000" dirty="0">
                <a:solidFill>
                  <a:schemeClr val="bg2"/>
                </a:solidFill>
                <a:latin typeface="LeituraSans-Grot 2"/>
              </a:rPr>
              <a:t>to </a:t>
            </a:r>
            <a:r>
              <a:rPr lang="en-US" sz="3000" dirty="0" smtClean="0">
                <a:solidFill>
                  <a:schemeClr val="bg2"/>
                </a:solidFill>
                <a:latin typeface="LeituraSans-Grot 2"/>
              </a:rPr>
              <a:t>complete an activity log at home that recorded </a:t>
            </a:r>
            <a:r>
              <a:rPr lang="en-US" sz="3000" dirty="0">
                <a:solidFill>
                  <a:schemeClr val="bg2"/>
                </a:solidFill>
                <a:latin typeface="LeituraSans-Grot 2"/>
              </a:rPr>
              <a:t>the time spent with the dog and the number of times the child completed their exercises each week</a:t>
            </a:r>
            <a:r>
              <a:rPr lang="en-US" sz="3000" dirty="0" smtClean="0">
                <a:solidFill>
                  <a:schemeClr val="bg2"/>
                </a:solidFill>
                <a:latin typeface="LeituraSans-Grot 2"/>
              </a:rPr>
              <a:t>.</a:t>
            </a:r>
            <a:endParaRPr lang="en-US" sz="3000" dirty="0">
              <a:solidFill>
                <a:schemeClr val="bg2"/>
              </a:solidFill>
              <a:latin typeface="LeituraSans-Grot 2"/>
            </a:endParaRPr>
          </a:p>
          <a:p>
            <a:r>
              <a:rPr lang="en-US" sz="3000" dirty="0" smtClean="0">
                <a:solidFill>
                  <a:schemeClr val="bg2"/>
                </a:solidFill>
                <a:latin typeface="LeituraSans-Grot 2"/>
              </a:rPr>
              <a:t>	</a:t>
            </a:r>
          </a:p>
          <a:p>
            <a:pPr lvl="0"/>
            <a:r>
              <a:rPr lang="en-US" sz="3000" dirty="0" smtClean="0">
                <a:solidFill>
                  <a:schemeClr val="bg2"/>
                </a:solidFill>
                <a:latin typeface="LeituraSans-Grot 2"/>
              </a:rPr>
              <a:t>4. A </a:t>
            </a:r>
            <a:r>
              <a:rPr lang="en-US" sz="3000" dirty="0">
                <a:solidFill>
                  <a:schemeClr val="bg2"/>
                </a:solidFill>
                <a:latin typeface="LeituraSans-Grot 2"/>
              </a:rPr>
              <a:t>post-intervention TGMD-2 test was completed.</a:t>
            </a:r>
          </a:p>
          <a:p>
            <a:endParaRPr lang="en-US" sz="3000" dirty="0">
              <a:solidFill>
                <a:srgbClr val="000000"/>
              </a:solidFill>
              <a:latin typeface="LeituraSans-Grot 2"/>
            </a:endParaRPr>
          </a:p>
          <a:p>
            <a:r>
              <a:rPr lang="en-US" sz="3000" dirty="0">
                <a:solidFill>
                  <a:srgbClr val="000000"/>
                </a:solidFill>
                <a:latin typeface="LeituraSans-Grot 2"/>
              </a:rPr>
              <a:t>The </a:t>
            </a:r>
            <a:r>
              <a:rPr lang="en-US" sz="3000" dirty="0" smtClean="0">
                <a:solidFill>
                  <a:srgbClr val="000000"/>
                </a:solidFill>
                <a:latin typeface="LeituraSans-Grot 2"/>
              </a:rPr>
              <a:t>TGMD-2 scores were </a:t>
            </a:r>
            <a:r>
              <a:rPr lang="en-US" sz="3000" dirty="0">
                <a:solidFill>
                  <a:srgbClr val="000000"/>
                </a:solidFill>
                <a:latin typeface="LeituraSans-Grot 2"/>
              </a:rPr>
              <a:t>analyzed and compared between time points to test for </a:t>
            </a:r>
            <a:r>
              <a:rPr lang="en-US" sz="3000" dirty="0" smtClean="0">
                <a:solidFill>
                  <a:srgbClr val="000000"/>
                </a:solidFill>
                <a:latin typeface="LeituraSans-Grot 2"/>
              </a:rPr>
              <a:t>improvement.</a:t>
            </a:r>
            <a:endParaRPr lang="en-US" dirty="0">
              <a:solidFill>
                <a:schemeClr val="bg2"/>
              </a:solidFill>
            </a:endParaRPr>
          </a:p>
        </p:txBody>
      </p:sp>
      <p:sp>
        <p:nvSpPr>
          <p:cNvPr id="8" name="TextBox 7"/>
          <p:cNvSpPr txBox="1"/>
          <p:nvPr/>
        </p:nvSpPr>
        <p:spPr>
          <a:xfrm>
            <a:off x="11699031" y="20144992"/>
            <a:ext cx="8682135" cy="461665"/>
          </a:xfrm>
          <a:prstGeom prst="rect">
            <a:avLst/>
          </a:prstGeom>
          <a:noFill/>
        </p:spPr>
        <p:txBody>
          <a:bodyPr wrap="square" rtlCol="0">
            <a:spAutoFit/>
          </a:bodyPr>
          <a:lstStyle/>
          <a:p>
            <a:pPr algn="ctr"/>
            <a:r>
              <a:rPr lang="en-US" sz="2400" dirty="0" smtClean="0">
                <a:solidFill>
                  <a:schemeClr val="bg2"/>
                </a:solidFill>
                <a:latin typeface="LeituraSans-Grot 2"/>
              </a:rPr>
              <a:t>Pre-intervention descriptive statistics</a:t>
            </a:r>
            <a:r>
              <a:rPr lang="en-US" dirty="0" smtClean="0">
                <a:solidFill>
                  <a:schemeClr val="bg2"/>
                </a:solidFill>
              </a:rPr>
              <a:t>.</a:t>
            </a:r>
            <a:endParaRPr lang="en-US" dirty="0">
              <a:solidFill>
                <a:schemeClr val="bg2"/>
              </a:solidFill>
            </a:endParaRPr>
          </a:p>
        </p:txBody>
      </p:sp>
      <p:sp>
        <p:nvSpPr>
          <p:cNvPr id="9" name="TextBox 8"/>
          <p:cNvSpPr txBox="1"/>
          <p:nvPr/>
        </p:nvSpPr>
        <p:spPr>
          <a:xfrm>
            <a:off x="11048998" y="15977828"/>
            <a:ext cx="2514600" cy="461665"/>
          </a:xfrm>
          <a:prstGeom prst="rect">
            <a:avLst/>
          </a:prstGeom>
          <a:noFill/>
        </p:spPr>
        <p:txBody>
          <a:bodyPr wrap="square" rtlCol="0">
            <a:spAutoFit/>
          </a:bodyPr>
          <a:lstStyle/>
          <a:p>
            <a:r>
              <a:rPr lang="en-US" sz="2400" dirty="0" smtClean="0">
                <a:solidFill>
                  <a:schemeClr val="bg2"/>
                </a:solidFill>
                <a:latin typeface="LeituraSans-Grot 2"/>
              </a:rPr>
              <a:t>Table 1</a:t>
            </a:r>
            <a:endParaRPr lang="en-US" sz="2400" dirty="0">
              <a:solidFill>
                <a:schemeClr val="bg2"/>
              </a:solidFill>
              <a:latin typeface="LeituraSans-Grot 2"/>
            </a:endParaRPr>
          </a:p>
        </p:txBody>
      </p:sp>
      <p:sp>
        <p:nvSpPr>
          <p:cNvPr id="12" name="TextBox 11"/>
          <p:cNvSpPr txBox="1"/>
          <p:nvPr/>
        </p:nvSpPr>
        <p:spPr>
          <a:xfrm>
            <a:off x="11049000" y="20878800"/>
            <a:ext cx="1905000" cy="461665"/>
          </a:xfrm>
          <a:prstGeom prst="rect">
            <a:avLst/>
          </a:prstGeom>
          <a:noFill/>
        </p:spPr>
        <p:txBody>
          <a:bodyPr wrap="square" rtlCol="0">
            <a:spAutoFit/>
          </a:bodyPr>
          <a:lstStyle/>
          <a:p>
            <a:r>
              <a:rPr lang="en-US" sz="2400" dirty="0" smtClean="0">
                <a:solidFill>
                  <a:schemeClr val="bg2"/>
                </a:solidFill>
                <a:latin typeface="LeituraSans-Grot 2"/>
              </a:rPr>
              <a:t>Table 2</a:t>
            </a:r>
            <a:endParaRPr lang="en-US" sz="2400" dirty="0">
              <a:solidFill>
                <a:schemeClr val="bg2"/>
              </a:solidFill>
              <a:latin typeface="LeituraSans-Grot 2"/>
            </a:endParaRPr>
          </a:p>
        </p:txBody>
      </p:sp>
      <p:sp>
        <p:nvSpPr>
          <p:cNvPr id="15" name="TextBox 14"/>
          <p:cNvSpPr txBox="1"/>
          <p:nvPr/>
        </p:nvSpPr>
        <p:spPr>
          <a:xfrm>
            <a:off x="11353800" y="26738894"/>
            <a:ext cx="10134599" cy="1200329"/>
          </a:xfrm>
          <a:prstGeom prst="rect">
            <a:avLst/>
          </a:prstGeom>
          <a:noFill/>
        </p:spPr>
        <p:txBody>
          <a:bodyPr wrap="square" rtlCol="0">
            <a:spAutoFit/>
          </a:bodyPr>
          <a:lstStyle/>
          <a:p>
            <a:pPr algn="ctr"/>
            <a:r>
              <a:rPr lang="en-US" sz="2400" dirty="0" smtClean="0">
                <a:solidFill>
                  <a:schemeClr val="bg2"/>
                </a:solidFill>
                <a:latin typeface="LeituraSans-Grot 2"/>
              </a:rPr>
              <a:t>Post-intervention descriptive statistics. Physical activity is measured as the number of times the child completed their exercises over the 8 week intervention.</a:t>
            </a:r>
            <a:endParaRPr lang="en-US" sz="2400" dirty="0">
              <a:solidFill>
                <a:schemeClr val="bg2"/>
              </a:solidFill>
              <a:latin typeface="LeituraSans-Grot 2"/>
            </a:endParaRPr>
          </a:p>
        </p:txBody>
      </p:sp>
      <p:sp>
        <p:nvSpPr>
          <p:cNvPr id="16" name="TextBox 15"/>
          <p:cNvSpPr txBox="1"/>
          <p:nvPr/>
        </p:nvSpPr>
        <p:spPr>
          <a:xfrm>
            <a:off x="22123400" y="7312967"/>
            <a:ext cx="5918200" cy="923330"/>
          </a:xfrm>
          <a:prstGeom prst="rect">
            <a:avLst/>
          </a:prstGeom>
          <a:noFill/>
        </p:spPr>
        <p:txBody>
          <a:bodyPr wrap="square" rtlCol="0">
            <a:spAutoFit/>
          </a:bodyPr>
          <a:lstStyle/>
          <a:p>
            <a:r>
              <a:rPr lang="en-US" sz="5400" dirty="0" smtClean="0">
                <a:solidFill>
                  <a:schemeClr val="accent1">
                    <a:lumMod val="50000"/>
                  </a:schemeClr>
                </a:solidFill>
                <a:latin typeface="LeituraSans-Grot 2"/>
              </a:rPr>
              <a:t>Results cont’d…</a:t>
            </a:r>
            <a:endParaRPr lang="en-US" sz="5400" dirty="0">
              <a:solidFill>
                <a:schemeClr val="accent1">
                  <a:lumMod val="50000"/>
                </a:schemeClr>
              </a:solidFill>
              <a:latin typeface="LeituraSans-Grot 2"/>
            </a:endParaRPr>
          </a:p>
        </p:txBody>
      </p:sp>
      <p:sp>
        <p:nvSpPr>
          <p:cNvPr id="17" name="TextBox 16"/>
          <p:cNvSpPr txBox="1"/>
          <p:nvPr/>
        </p:nvSpPr>
        <p:spPr>
          <a:xfrm>
            <a:off x="22098000" y="8236297"/>
            <a:ext cx="1562100" cy="461665"/>
          </a:xfrm>
          <a:prstGeom prst="rect">
            <a:avLst/>
          </a:prstGeom>
          <a:noFill/>
        </p:spPr>
        <p:txBody>
          <a:bodyPr wrap="square" rtlCol="0">
            <a:spAutoFit/>
          </a:bodyPr>
          <a:lstStyle/>
          <a:p>
            <a:r>
              <a:rPr lang="en-US" sz="2400" dirty="0" smtClean="0">
                <a:solidFill>
                  <a:schemeClr val="bg2"/>
                </a:solidFill>
                <a:latin typeface="LeituraSans-Grot 2"/>
              </a:rPr>
              <a:t>Figure </a:t>
            </a:r>
            <a:r>
              <a:rPr lang="en-US" sz="2400" dirty="0">
                <a:solidFill>
                  <a:schemeClr val="bg2"/>
                </a:solidFill>
                <a:latin typeface="LeituraSans-Grot 2"/>
              </a:rPr>
              <a:t>1</a:t>
            </a:r>
            <a:endParaRPr lang="en-US" sz="2400" dirty="0" smtClean="0">
              <a:solidFill>
                <a:schemeClr val="bg2"/>
              </a:solidFill>
              <a:latin typeface="LeituraSans-Grot 2"/>
            </a:endParaRPr>
          </a:p>
        </p:txBody>
      </p:sp>
      <p:sp>
        <p:nvSpPr>
          <p:cNvPr id="18" name="TextBox 17"/>
          <p:cNvSpPr txBox="1"/>
          <p:nvPr/>
        </p:nvSpPr>
        <p:spPr>
          <a:xfrm>
            <a:off x="22061905" y="14020800"/>
            <a:ext cx="10706100" cy="461665"/>
          </a:xfrm>
          <a:prstGeom prst="rect">
            <a:avLst/>
          </a:prstGeom>
          <a:noFill/>
        </p:spPr>
        <p:txBody>
          <a:bodyPr wrap="square" rtlCol="0">
            <a:spAutoFit/>
          </a:bodyPr>
          <a:lstStyle/>
          <a:p>
            <a:pPr algn="ctr"/>
            <a:r>
              <a:rPr lang="en-US" sz="2400" dirty="0" smtClean="0">
                <a:solidFill>
                  <a:schemeClr val="bg2"/>
                </a:solidFill>
                <a:latin typeface="LeituraSans-Grot 2"/>
              </a:rPr>
              <a:t>A bar graph of three TGMD-2 measurements for each of the five participants.</a:t>
            </a:r>
          </a:p>
        </p:txBody>
      </p:sp>
      <p:sp>
        <p:nvSpPr>
          <p:cNvPr id="19" name="TextBox 18"/>
          <p:cNvSpPr txBox="1"/>
          <p:nvPr/>
        </p:nvSpPr>
        <p:spPr>
          <a:xfrm>
            <a:off x="22126074" y="15161427"/>
            <a:ext cx="1981200" cy="461665"/>
          </a:xfrm>
          <a:prstGeom prst="rect">
            <a:avLst/>
          </a:prstGeom>
          <a:noFill/>
        </p:spPr>
        <p:txBody>
          <a:bodyPr wrap="square" rtlCol="0">
            <a:spAutoFit/>
          </a:bodyPr>
          <a:lstStyle/>
          <a:p>
            <a:r>
              <a:rPr lang="en-US" sz="2400" dirty="0" smtClean="0">
                <a:solidFill>
                  <a:schemeClr val="bg2"/>
                </a:solidFill>
                <a:latin typeface="LeituraSans-Grot 2"/>
              </a:rPr>
              <a:t>Figure 2</a:t>
            </a:r>
            <a:endParaRPr lang="en-US" sz="2400" dirty="0">
              <a:solidFill>
                <a:schemeClr val="bg2"/>
              </a:solidFill>
              <a:latin typeface="LeituraSans-Grot 2"/>
            </a:endParaRPr>
          </a:p>
        </p:txBody>
      </p:sp>
      <p:sp>
        <p:nvSpPr>
          <p:cNvPr id="23" name="TextBox 22"/>
          <p:cNvSpPr txBox="1"/>
          <p:nvPr/>
        </p:nvSpPr>
        <p:spPr>
          <a:xfrm>
            <a:off x="22097999" y="20694133"/>
            <a:ext cx="10706100" cy="830997"/>
          </a:xfrm>
          <a:prstGeom prst="rect">
            <a:avLst/>
          </a:prstGeom>
          <a:noFill/>
        </p:spPr>
        <p:txBody>
          <a:bodyPr wrap="square" rtlCol="0">
            <a:spAutoFit/>
          </a:bodyPr>
          <a:lstStyle/>
          <a:p>
            <a:pPr algn="ctr"/>
            <a:r>
              <a:rPr lang="en-US" sz="2400" dirty="0" smtClean="0">
                <a:solidFill>
                  <a:schemeClr val="bg2"/>
                </a:solidFill>
                <a:latin typeface="LeituraSans-Grot 2"/>
              </a:rPr>
              <a:t>A bar graph of three TGMD-2 measurements for each participant after the 8-week exercise intervention.</a:t>
            </a:r>
            <a:endParaRPr lang="en-US" sz="2800" dirty="0">
              <a:solidFill>
                <a:schemeClr val="bg2"/>
              </a:solidFill>
              <a:latin typeface="LeituraSans-Grot 2"/>
            </a:endParaRPr>
          </a:p>
        </p:txBody>
      </p:sp>
      <p:sp>
        <p:nvSpPr>
          <p:cNvPr id="2" name="TextBox 1"/>
          <p:cNvSpPr txBox="1"/>
          <p:nvPr/>
        </p:nvSpPr>
        <p:spPr>
          <a:xfrm>
            <a:off x="22421850" y="14637751"/>
            <a:ext cx="10058400" cy="384721"/>
          </a:xfrm>
          <a:prstGeom prst="rect">
            <a:avLst/>
          </a:prstGeom>
          <a:noFill/>
        </p:spPr>
        <p:txBody>
          <a:bodyPr wrap="square" rtlCol="0">
            <a:spAutoFit/>
          </a:bodyPr>
          <a:lstStyle/>
          <a:p>
            <a:r>
              <a:rPr lang="en-US" dirty="0" smtClean="0">
                <a:solidFill>
                  <a:srgbClr val="000000"/>
                </a:solidFill>
              </a:rPr>
              <a:t>*Participant 5 used a manual wheelchair and did not complete locomotor portion of assessment</a:t>
            </a:r>
            <a:endParaRPr lang="en-US" dirty="0">
              <a:solidFill>
                <a:srgbClr val="000000"/>
              </a:solidFill>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884371" y="23430316"/>
            <a:ext cx="5894749" cy="3908929"/>
          </a:xfrm>
          <a:prstGeom prst="rect">
            <a:avLst/>
          </a:prstGeom>
        </p:spPr>
      </p:pic>
      <p:sp>
        <p:nvSpPr>
          <p:cNvPr id="11" name="TextBox 10"/>
          <p:cNvSpPr txBox="1"/>
          <p:nvPr/>
        </p:nvSpPr>
        <p:spPr>
          <a:xfrm>
            <a:off x="33261300" y="27355294"/>
            <a:ext cx="9410700" cy="461665"/>
          </a:xfrm>
          <a:prstGeom prst="rect">
            <a:avLst/>
          </a:prstGeom>
          <a:noFill/>
        </p:spPr>
        <p:txBody>
          <a:bodyPr wrap="square" rtlCol="0">
            <a:spAutoFit/>
          </a:bodyPr>
          <a:lstStyle/>
          <a:p>
            <a:r>
              <a:rPr lang="en-US" sz="2400" dirty="0" smtClean="0">
                <a:solidFill>
                  <a:schemeClr val="bg2"/>
                </a:solidFill>
                <a:latin typeface="LeituraSans-Grot 1"/>
              </a:rPr>
              <a:t>A participant demonstrates her exercises as part of the intervention.</a:t>
            </a:r>
            <a:endParaRPr lang="en-US" sz="2400" dirty="0">
              <a:solidFill>
                <a:schemeClr val="bg2"/>
              </a:solidFill>
              <a:latin typeface="LeituraSans-Grot 1"/>
            </a:endParaRPr>
          </a:p>
        </p:txBody>
      </p:sp>
      <p:sp>
        <p:nvSpPr>
          <p:cNvPr id="13" name="TextBox 12"/>
          <p:cNvSpPr txBox="1"/>
          <p:nvPr/>
        </p:nvSpPr>
        <p:spPr>
          <a:xfrm>
            <a:off x="33501886" y="23077509"/>
            <a:ext cx="1752600" cy="461665"/>
          </a:xfrm>
          <a:prstGeom prst="rect">
            <a:avLst/>
          </a:prstGeom>
          <a:noFill/>
        </p:spPr>
        <p:txBody>
          <a:bodyPr wrap="square" rtlCol="0">
            <a:spAutoFit/>
          </a:bodyPr>
          <a:lstStyle/>
          <a:p>
            <a:r>
              <a:rPr lang="en-US" sz="2400" smtClean="0">
                <a:solidFill>
                  <a:schemeClr val="bg2"/>
                </a:solidFill>
                <a:latin typeface="LeituraSans-Grot 1"/>
              </a:rPr>
              <a:t>Figure 4</a:t>
            </a:r>
            <a:endParaRPr lang="en-US" sz="2400" dirty="0">
              <a:solidFill>
                <a:schemeClr val="bg2"/>
              </a:solidFill>
              <a:latin typeface="LeituraSans-Grot 1"/>
            </a:endParaRPr>
          </a:p>
        </p:txBody>
      </p:sp>
      <p:graphicFrame>
        <p:nvGraphicFramePr>
          <p:cNvPr id="30" name="Chart 29"/>
          <p:cNvGraphicFramePr>
            <a:graphicFrameLocks/>
          </p:cNvGraphicFramePr>
          <p:nvPr>
            <p:extLst>
              <p:ext uri="{D42A27DB-BD31-4B8C-83A1-F6EECF244321}">
                <p14:modId xmlns:p14="http://schemas.microsoft.com/office/powerpoint/2010/main" val="2332702179"/>
              </p:ext>
            </p:extLst>
          </p:nvPr>
        </p:nvGraphicFramePr>
        <p:xfrm>
          <a:off x="22421850" y="15722176"/>
          <a:ext cx="10172699" cy="490097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1" name="Chart 30"/>
          <p:cNvGraphicFramePr>
            <a:graphicFrameLocks/>
          </p:cNvGraphicFramePr>
          <p:nvPr>
            <p:extLst>
              <p:ext uri="{D42A27DB-BD31-4B8C-83A1-F6EECF244321}">
                <p14:modId xmlns:p14="http://schemas.microsoft.com/office/powerpoint/2010/main" val="1743193521"/>
              </p:ext>
            </p:extLst>
          </p:nvPr>
        </p:nvGraphicFramePr>
        <p:xfrm>
          <a:off x="22272624" y="21989150"/>
          <a:ext cx="10356851" cy="4749743"/>
        </p:xfrm>
        <a:graphic>
          <a:graphicData uri="http://schemas.openxmlformats.org/drawingml/2006/chart">
            <c:chart xmlns:c="http://schemas.openxmlformats.org/drawingml/2006/chart" xmlns:r="http://schemas.openxmlformats.org/officeDocument/2006/relationships" r:id="rId6"/>
          </a:graphicData>
        </a:graphic>
      </p:graphicFrame>
      <p:sp>
        <p:nvSpPr>
          <p:cNvPr id="14" name="TextBox 13"/>
          <p:cNvSpPr txBox="1"/>
          <p:nvPr/>
        </p:nvSpPr>
        <p:spPr>
          <a:xfrm>
            <a:off x="22166414" y="21527486"/>
            <a:ext cx="1343526" cy="461665"/>
          </a:xfrm>
          <a:prstGeom prst="rect">
            <a:avLst/>
          </a:prstGeom>
          <a:noFill/>
        </p:spPr>
        <p:txBody>
          <a:bodyPr wrap="square" rtlCol="0">
            <a:spAutoFit/>
          </a:bodyPr>
          <a:lstStyle/>
          <a:p>
            <a:r>
              <a:rPr lang="en-US" sz="2400" dirty="0" smtClean="0">
                <a:solidFill>
                  <a:schemeClr val="bg2"/>
                </a:solidFill>
                <a:latin typeface="LeituraSans-Grot 1"/>
              </a:rPr>
              <a:t>Figure</a:t>
            </a:r>
            <a:r>
              <a:rPr lang="en-US" sz="2400" dirty="0" smtClean="0">
                <a:solidFill>
                  <a:schemeClr val="bg2"/>
                </a:solidFill>
                <a:latin typeface="+mj-lt"/>
              </a:rPr>
              <a:t> </a:t>
            </a:r>
            <a:r>
              <a:rPr lang="en-US" sz="2400" dirty="0">
                <a:solidFill>
                  <a:schemeClr val="bg2"/>
                </a:solidFill>
                <a:latin typeface="LeituraSans-Grot 1"/>
              </a:rPr>
              <a:t>3</a:t>
            </a:r>
          </a:p>
        </p:txBody>
      </p:sp>
      <p:sp>
        <p:nvSpPr>
          <p:cNvPr id="24" name="TextBox 23"/>
          <p:cNvSpPr txBox="1"/>
          <p:nvPr/>
        </p:nvSpPr>
        <p:spPr>
          <a:xfrm>
            <a:off x="22166414" y="26887556"/>
            <a:ext cx="10601591" cy="1200329"/>
          </a:xfrm>
          <a:prstGeom prst="rect">
            <a:avLst/>
          </a:prstGeom>
          <a:noFill/>
        </p:spPr>
        <p:txBody>
          <a:bodyPr wrap="square" rtlCol="0">
            <a:spAutoFit/>
          </a:bodyPr>
          <a:lstStyle/>
          <a:p>
            <a:pPr algn="ctr"/>
            <a:r>
              <a:rPr lang="en-US" sz="2400" dirty="0" smtClean="0">
                <a:solidFill>
                  <a:schemeClr val="bg2"/>
                </a:solidFill>
                <a:latin typeface="LeituraSans-Grot 2"/>
              </a:rPr>
              <a:t>A bar graph detailing physical activity totals during the intervention period according to the number of days that each participant reported completion of exercises. </a:t>
            </a:r>
            <a:endParaRPr lang="en-US" dirty="0"/>
          </a:p>
        </p:txBody>
      </p:sp>
      <p:sp>
        <p:nvSpPr>
          <p:cNvPr id="22" name="Rectangle 21"/>
          <p:cNvSpPr/>
          <p:nvPr/>
        </p:nvSpPr>
        <p:spPr>
          <a:xfrm>
            <a:off x="29143569" y="25614922"/>
            <a:ext cx="1066800" cy="685800"/>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2"/>
                </a:solidFill>
              </a:rPr>
              <a:t>5</a:t>
            </a:r>
            <a:endParaRPr lang="en-US" sz="2400" dirty="0">
              <a:solidFill>
                <a:schemeClr val="bg2"/>
              </a:solidFill>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science_research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science_research_01</Template>
  <TotalTime>1070</TotalTime>
  <Words>849</Words>
  <Application>Microsoft Office PowerPoint</Application>
  <PresentationFormat>Custom</PresentationFormat>
  <Paragraphs>158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science_research_01</vt:lpstr>
      <vt:lpstr>PowerPoint Presentation</vt:lpstr>
    </vt:vector>
  </TitlesOfParts>
  <Company>Oregon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stroppek</dc:creator>
  <cp:lastModifiedBy>Owner</cp:lastModifiedBy>
  <cp:revision>49</cp:revision>
  <cp:lastPrinted>2011-10-05T18:33:00Z</cp:lastPrinted>
  <dcterms:created xsi:type="dcterms:W3CDTF">2011-10-28T20:07:08Z</dcterms:created>
  <dcterms:modified xsi:type="dcterms:W3CDTF">2014-05-20T03:45:48Z</dcterms:modified>
</cp:coreProperties>
</file>