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3"/>
  </p:handoutMasterIdLst>
  <p:sldIdLst>
    <p:sldId id="256" r:id="rId2"/>
  </p:sldIdLst>
  <p:sldSz cx="43891200" cy="32918400"/>
  <p:notesSz cx="9296400" cy="7010400"/>
  <p:defaultTextStyle>
    <a:defPPr>
      <a:defRPr lang="en-US"/>
    </a:defPPr>
    <a:lvl1pPr algn="l" rtl="0" fontAlgn="base">
      <a:spcBef>
        <a:spcPct val="0"/>
      </a:spcBef>
      <a:spcAft>
        <a:spcPct val="0"/>
      </a:spcAft>
      <a:defRPr sz="1900" kern="1200">
        <a:solidFill>
          <a:schemeClr val="tx1"/>
        </a:solidFill>
        <a:latin typeface="Times New Roman" pitchFamily="18" charset="0"/>
        <a:ea typeface="ＭＳ Ｐゴシック" pitchFamily="34" charset="-128"/>
        <a:cs typeface="+mn-cs"/>
      </a:defRPr>
    </a:lvl1pPr>
    <a:lvl2pPr marL="366713" indent="90488" algn="l" rtl="0" fontAlgn="base">
      <a:spcBef>
        <a:spcPct val="0"/>
      </a:spcBef>
      <a:spcAft>
        <a:spcPct val="0"/>
      </a:spcAft>
      <a:defRPr sz="1900" kern="1200">
        <a:solidFill>
          <a:schemeClr val="tx1"/>
        </a:solidFill>
        <a:latin typeface="Times New Roman" pitchFamily="18" charset="0"/>
        <a:ea typeface="ＭＳ Ｐゴシック" pitchFamily="34" charset="-128"/>
        <a:cs typeface="+mn-cs"/>
      </a:defRPr>
    </a:lvl2pPr>
    <a:lvl3pPr marL="736600" indent="177800" algn="l" rtl="0" fontAlgn="base">
      <a:spcBef>
        <a:spcPct val="0"/>
      </a:spcBef>
      <a:spcAft>
        <a:spcPct val="0"/>
      </a:spcAft>
      <a:defRPr sz="1900" kern="1200">
        <a:solidFill>
          <a:schemeClr val="tx1"/>
        </a:solidFill>
        <a:latin typeface="Times New Roman" pitchFamily="18" charset="0"/>
        <a:ea typeface="ＭＳ Ｐゴシック" pitchFamily="34" charset="-128"/>
        <a:cs typeface="+mn-cs"/>
      </a:defRPr>
    </a:lvl3pPr>
    <a:lvl4pPr marL="1104900" indent="266700" algn="l" rtl="0" fontAlgn="base">
      <a:spcBef>
        <a:spcPct val="0"/>
      </a:spcBef>
      <a:spcAft>
        <a:spcPct val="0"/>
      </a:spcAft>
      <a:defRPr sz="1900" kern="1200">
        <a:solidFill>
          <a:schemeClr val="tx1"/>
        </a:solidFill>
        <a:latin typeface="Times New Roman" pitchFamily="18" charset="0"/>
        <a:ea typeface="ＭＳ Ｐゴシック" pitchFamily="34" charset="-128"/>
        <a:cs typeface="+mn-cs"/>
      </a:defRPr>
    </a:lvl4pPr>
    <a:lvl5pPr marL="1474788" indent="354013" algn="l" rtl="0" fontAlgn="base">
      <a:spcBef>
        <a:spcPct val="0"/>
      </a:spcBef>
      <a:spcAft>
        <a:spcPct val="0"/>
      </a:spcAft>
      <a:defRPr sz="19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9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19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19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19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00"/>
    <a:srgbClr val="93978A"/>
    <a:srgbClr val="B6AFA1"/>
    <a:srgbClr val="48382D"/>
    <a:srgbClr val="D74520"/>
    <a:srgbClr val="8B4518"/>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3" d="100"/>
          <a:sy n="23" d="100"/>
        </p:scale>
        <p:origin x="-1854" y="-18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Sheet1!$C$26</c:f>
              <c:strCache>
                <c:ptCount val="1"/>
                <c:pt idx="0">
                  <c:v>Pre-Test</c:v>
                </c:pt>
              </c:strCache>
            </c:strRef>
          </c:tx>
          <c:invertIfNegative val="0"/>
          <c:cat>
            <c:strRef>
              <c:f>Sheet1!$B$27:$B$29</c:f>
              <c:strCache>
                <c:ptCount val="3"/>
                <c:pt idx="0">
                  <c:v>Research Design</c:v>
                </c:pt>
                <c:pt idx="1">
                  <c:v>Add New Concept</c:v>
                </c:pt>
                <c:pt idx="2">
                  <c:v>Graph Interpretation</c:v>
                </c:pt>
              </c:strCache>
            </c:strRef>
          </c:cat>
          <c:val>
            <c:numRef>
              <c:f>Sheet1!$C$27:$C$29</c:f>
              <c:numCache>
                <c:formatCode>General</c:formatCode>
                <c:ptCount val="3"/>
                <c:pt idx="0">
                  <c:v>32</c:v>
                </c:pt>
                <c:pt idx="1">
                  <c:v>35</c:v>
                </c:pt>
                <c:pt idx="2">
                  <c:v>38</c:v>
                </c:pt>
              </c:numCache>
            </c:numRef>
          </c:val>
        </c:ser>
        <c:ser>
          <c:idx val="1"/>
          <c:order val="1"/>
          <c:tx>
            <c:strRef>
              <c:f>Sheet1!$D$26</c:f>
              <c:strCache>
                <c:ptCount val="1"/>
                <c:pt idx="0">
                  <c:v>Midterm</c:v>
                </c:pt>
              </c:strCache>
            </c:strRef>
          </c:tx>
          <c:invertIfNegative val="0"/>
          <c:cat>
            <c:strRef>
              <c:f>Sheet1!$B$27:$B$29</c:f>
              <c:strCache>
                <c:ptCount val="3"/>
                <c:pt idx="0">
                  <c:v>Research Design</c:v>
                </c:pt>
                <c:pt idx="1">
                  <c:v>Add New Concept</c:v>
                </c:pt>
                <c:pt idx="2">
                  <c:v>Graph Interpretation</c:v>
                </c:pt>
              </c:strCache>
            </c:strRef>
          </c:cat>
          <c:val>
            <c:numRef>
              <c:f>Sheet1!$D$27:$D$29</c:f>
              <c:numCache>
                <c:formatCode>General</c:formatCode>
                <c:ptCount val="3"/>
                <c:pt idx="0">
                  <c:v>39</c:v>
                </c:pt>
                <c:pt idx="1">
                  <c:v>49</c:v>
                </c:pt>
                <c:pt idx="2">
                  <c:v>49</c:v>
                </c:pt>
              </c:numCache>
            </c:numRef>
          </c:val>
        </c:ser>
        <c:dLbls>
          <c:showLegendKey val="0"/>
          <c:showVal val="0"/>
          <c:showCatName val="0"/>
          <c:showSerName val="0"/>
          <c:showPercent val="0"/>
          <c:showBubbleSize val="0"/>
        </c:dLbls>
        <c:gapWidth val="150"/>
        <c:axId val="142886016"/>
        <c:axId val="142888320"/>
      </c:barChart>
      <c:catAx>
        <c:axId val="142886016"/>
        <c:scaling>
          <c:orientation val="minMax"/>
        </c:scaling>
        <c:delete val="0"/>
        <c:axPos val="b"/>
        <c:majorTickMark val="none"/>
        <c:minorTickMark val="none"/>
        <c:tickLblPos val="nextTo"/>
        <c:crossAx val="142888320"/>
        <c:crosses val="autoZero"/>
        <c:auto val="1"/>
        <c:lblAlgn val="ctr"/>
        <c:lblOffset val="100"/>
        <c:noMultiLvlLbl val="0"/>
      </c:catAx>
      <c:valAx>
        <c:axId val="142888320"/>
        <c:scaling>
          <c:orientation val="minMax"/>
        </c:scaling>
        <c:delete val="0"/>
        <c:axPos val="l"/>
        <c:majorGridlines/>
        <c:title>
          <c:tx>
            <c:rich>
              <a:bodyPr/>
              <a:lstStyle/>
              <a:p>
                <a:pPr>
                  <a:defRPr/>
                </a:pPr>
                <a:r>
                  <a:rPr lang="en-US"/>
                  <a:t>Percentage Answering Correctly</a:t>
                </a:r>
              </a:p>
            </c:rich>
          </c:tx>
          <c:layout/>
          <c:overlay val="0"/>
        </c:title>
        <c:numFmt formatCode="General" sourceLinked="1"/>
        <c:majorTickMark val="out"/>
        <c:minorTickMark val="none"/>
        <c:tickLblPos val="nextTo"/>
        <c:crossAx val="142886016"/>
        <c:crosses val="autoZero"/>
        <c:crossBetween val="between"/>
      </c:valAx>
    </c:plotArea>
    <c:legend>
      <c:legendPos val="r"/>
      <c:layout/>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4059238" cy="347663"/>
          </a:xfrm>
          <a:prstGeom prst="rect">
            <a:avLst/>
          </a:prstGeom>
          <a:noFill/>
          <a:ln>
            <a:noFill/>
          </a:ln>
          <a:effectLst/>
          <a:extLst/>
        </p:spPr>
        <p:txBody>
          <a:bodyPr vert="horz" wrap="square" lIns="91366" tIns="45683" rIns="91366" bIns="45683" numCol="1" anchor="t" anchorCtr="0" compatLnSpc="1">
            <a:prstTxWarp prst="textNoShape">
              <a:avLst/>
            </a:prstTxWarp>
          </a:bodyPr>
          <a:lstStyle>
            <a:lvl1pPr algn="l">
              <a:defRPr sz="1200">
                <a:latin typeface="Times New Roman" pitchFamily="18" charset="0"/>
                <a:ea typeface="+mn-ea"/>
                <a:cs typeface="+mn-cs"/>
              </a:defRPr>
            </a:lvl1pPr>
          </a:lstStyle>
          <a:p>
            <a:pPr>
              <a:defRPr/>
            </a:pPr>
            <a:endParaRPr lang="en-US"/>
          </a:p>
        </p:txBody>
      </p:sp>
      <p:sp>
        <p:nvSpPr>
          <p:cNvPr id="11267" name="Rectangle 3"/>
          <p:cNvSpPr>
            <a:spLocks noGrp="1" noChangeArrowheads="1"/>
          </p:cNvSpPr>
          <p:nvPr>
            <p:ph type="dt" sz="quarter" idx="1"/>
          </p:nvPr>
        </p:nvSpPr>
        <p:spPr bwMode="auto">
          <a:xfrm>
            <a:off x="5278438" y="0"/>
            <a:ext cx="4056062" cy="347663"/>
          </a:xfrm>
          <a:prstGeom prst="rect">
            <a:avLst/>
          </a:prstGeom>
          <a:noFill/>
          <a:ln>
            <a:noFill/>
          </a:ln>
          <a:effectLst/>
          <a:extLst/>
        </p:spPr>
        <p:txBody>
          <a:bodyPr vert="horz" wrap="square" lIns="91366" tIns="45683" rIns="91366" bIns="45683"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11268" name="Rectangle 4"/>
          <p:cNvSpPr>
            <a:spLocks noGrp="1" noChangeArrowheads="1"/>
          </p:cNvSpPr>
          <p:nvPr>
            <p:ph type="ftr" sz="quarter" idx="2"/>
          </p:nvPr>
        </p:nvSpPr>
        <p:spPr bwMode="auto">
          <a:xfrm>
            <a:off x="0" y="6669088"/>
            <a:ext cx="4059238" cy="349250"/>
          </a:xfrm>
          <a:prstGeom prst="rect">
            <a:avLst/>
          </a:prstGeom>
          <a:noFill/>
          <a:ln>
            <a:noFill/>
          </a:ln>
          <a:effectLst/>
          <a:extLst/>
        </p:spPr>
        <p:txBody>
          <a:bodyPr vert="horz" wrap="square" lIns="91366" tIns="45683" rIns="91366" bIns="45683" numCol="1" anchor="b" anchorCtr="0" compatLnSpc="1">
            <a:prstTxWarp prst="textNoShape">
              <a:avLst/>
            </a:prstTxWarp>
          </a:bodyPr>
          <a:lstStyle>
            <a:lvl1pPr algn="l">
              <a:defRPr sz="1200">
                <a:latin typeface="Times New Roman" pitchFamily="18" charset="0"/>
                <a:ea typeface="+mn-ea"/>
                <a:cs typeface="+mn-cs"/>
              </a:defRPr>
            </a:lvl1pPr>
          </a:lstStyle>
          <a:p>
            <a:pPr>
              <a:defRPr/>
            </a:pPr>
            <a:endParaRPr lang="en-US"/>
          </a:p>
        </p:txBody>
      </p:sp>
      <p:sp>
        <p:nvSpPr>
          <p:cNvPr id="11269" name="Rectangle 5"/>
          <p:cNvSpPr>
            <a:spLocks noGrp="1" noChangeArrowheads="1"/>
          </p:cNvSpPr>
          <p:nvPr>
            <p:ph type="sldNum" sz="quarter" idx="3"/>
          </p:nvPr>
        </p:nvSpPr>
        <p:spPr bwMode="auto">
          <a:xfrm>
            <a:off x="5278438" y="6669088"/>
            <a:ext cx="4056062" cy="349250"/>
          </a:xfrm>
          <a:prstGeom prst="rect">
            <a:avLst/>
          </a:prstGeom>
          <a:noFill/>
          <a:ln>
            <a:noFill/>
          </a:ln>
          <a:effectLst/>
          <a:extLst/>
        </p:spPr>
        <p:txBody>
          <a:bodyPr vert="horz" wrap="square" lIns="91366" tIns="45683" rIns="91366" bIns="45683" numCol="1" anchor="b" anchorCtr="0" compatLnSpc="1">
            <a:prstTxWarp prst="textNoShape">
              <a:avLst/>
            </a:prstTxWarp>
          </a:bodyPr>
          <a:lstStyle>
            <a:lvl1pPr algn="r">
              <a:defRPr sz="1200"/>
            </a:lvl1pPr>
          </a:lstStyle>
          <a:p>
            <a:fld id="{5C9E06B2-8F03-4B2E-8DFA-DBD52FB85E0F}" type="slidenum">
              <a:rPr lang="en-US" altLang="en-US"/>
              <a:pPr/>
              <a:t>‹#›</a:t>
            </a:fld>
            <a:endParaRPr lang="en-US" altLang="en-US"/>
          </a:p>
        </p:txBody>
      </p:sp>
    </p:spTree>
    <p:extLst>
      <p:ext uri="{BB962C8B-B14F-4D97-AF65-F5344CB8AC3E}">
        <p14:creationId xmlns:p14="http://schemas.microsoft.com/office/powerpoint/2010/main" val="34911595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12496800" y="21640800"/>
            <a:ext cx="8305800" cy="6111240"/>
          </a:xfrm>
          <a:prstGeom prst="rect">
            <a:avLst/>
          </a:prstGeom>
          <a:solidFill>
            <a:srgbClr val="B6AFA1"/>
          </a:solidFill>
        </p:spPr>
        <p:txBody>
          <a:bodyPr rtlCol="0">
            <a:noAutofit/>
          </a:bodyPr>
          <a:lstStyle>
            <a:lvl1pPr marL="0" indent="0">
              <a:buNone/>
              <a:defRPr sz="9600"/>
            </a:lvl1pPr>
            <a:lvl2pPr marL="2193362" indent="0">
              <a:buNone/>
              <a:defRPr sz="13400"/>
            </a:lvl2pPr>
            <a:lvl3pPr marL="4386728" indent="0">
              <a:buNone/>
              <a:defRPr sz="11500"/>
            </a:lvl3pPr>
            <a:lvl4pPr marL="6580091" indent="0">
              <a:buNone/>
              <a:defRPr sz="9600"/>
            </a:lvl4pPr>
            <a:lvl5pPr marL="8773457" indent="0">
              <a:buNone/>
              <a:defRPr sz="9600"/>
            </a:lvl5pPr>
            <a:lvl6pPr marL="10966824" indent="0">
              <a:buNone/>
              <a:defRPr sz="9600"/>
            </a:lvl6pPr>
            <a:lvl7pPr marL="13160185" indent="0">
              <a:buNone/>
              <a:defRPr sz="9600"/>
            </a:lvl7pPr>
            <a:lvl8pPr marL="15353547" indent="0">
              <a:buNone/>
              <a:defRPr sz="9600"/>
            </a:lvl8pPr>
            <a:lvl9pPr marL="17546913" indent="0">
              <a:buNone/>
              <a:defRPr sz="9600"/>
            </a:lvl9pPr>
          </a:lstStyle>
          <a:p>
            <a:pPr lvl="0"/>
            <a:r>
              <a:rPr lang="en-US" noProof="0" dirty="0" smtClean="0"/>
              <a:t>Drag picture to placeholder or click icon to add</a:t>
            </a:r>
          </a:p>
        </p:txBody>
      </p:sp>
      <p:sp>
        <p:nvSpPr>
          <p:cNvPr id="8" name="Picture Placeholder 2"/>
          <p:cNvSpPr>
            <a:spLocks noGrp="1"/>
          </p:cNvSpPr>
          <p:nvPr>
            <p:ph type="pic" idx="10"/>
          </p:nvPr>
        </p:nvSpPr>
        <p:spPr>
          <a:xfrm>
            <a:off x="23164800" y="9525000"/>
            <a:ext cx="8305800" cy="5257800"/>
          </a:xfrm>
          <a:prstGeom prst="rect">
            <a:avLst/>
          </a:prstGeom>
          <a:solidFill>
            <a:srgbClr val="B6AFA1"/>
          </a:solidFill>
        </p:spPr>
        <p:txBody>
          <a:bodyPr rtlCol="0">
            <a:noAutofit/>
          </a:bodyPr>
          <a:lstStyle>
            <a:lvl1pPr marL="0" indent="0">
              <a:buNone/>
              <a:defRPr sz="9600"/>
            </a:lvl1pPr>
            <a:lvl2pPr marL="2193362" indent="0">
              <a:buNone/>
              <a:defRPr sz="13400"/>
            </a:lvl2pPr>
            <a:lvl3pPr marL="4386728" indent="0">
              <a:buNone/>
              <a:defRPr sz="11500"/>
            </a:lvl3pPr>
            <a:lvl4pPr marL="6580091" indent="0">
              <a:buNone/>
              <a:defRPr sz="9600"/>
            </a:lvl4pPr>
            <a:lvl5pPr marL="8773457" indent="0">
              <a:buNone/>
              <a:defRPr sz="9600"/>
            </a:lvl5pPr>
            <a:lvl6pPr marL="10966824" indent="0">
              <a:buNone/>
              <a:defRPr sz="9600"/>
            </a:lvl6pPr>
            <a:lvl7pPr marL="13160185" indent="0">
              <a:buNone/>
              <a:defRPr sz="9600"/>
            </a:lvl7pPr>
            <a:lvl8pPr marL="15353547" indent="0">
              <a:buNone/>
              <a:defRPr sz="9600"/>
            </a:lvl8pPr>
            <a:lvl9pPr marL="17546913" indent="0">
              <a:buNone/>
              <a:defRPr sz="9600"/>
            </a:lvl9pPr>
          </a:lstStyle>
          <a:p>
            <a:pPr lvl="0"/>
            <a:r>
              <a:rPr lang="en-US" noProof="0" dirty="0" smtClean="0"/>
              <a:t>Drag picture to placeholder or click icon to add</a:t>
            </a:r>
          </a:p>
        </p:txBody>
      </p:sp>
      <p:sp>
        <p:nvSpPr>
          <p:cNvPr id="9" name="Picture Placeholder 2"/>
          <p:cNvSpPr>
            <a:spLocks noGrp="1"/>
          </p:cNvSpPr>
          <p:nvPr>
            <p:ph type="pic" idx="11"/>
          </p:nvPr>
        </p:nvSpPr>
        <p:spPr>
          <a:xfrm>
            <a:off x="23164800" y="15849600"/>
            <a:ext cx="8305800" cy="10744200"/>
          </a:xfrm>
          <a:prstGeom prst="rect">
            <a:avLst/>
          </a:prstGeom>
          <a:solidFill>
            <a:srgbClr val="B6AFA1"/>
          </a:solidFill>
        </p:spPr>
        <p:txBody>
          <a:bodyPr rtlCol="0">
            <a:normAutofit/>
          </a:bodyPr>
          <a:lstStyle>
            <a:lvl1pPr marL="0" indent="0">
              <a:buNone/>
              <a:defRPr sz="9600"/>
            </a:lvl1pPr>
            <a:lvl2pPr marL="2193362" indent="0">
              <a:buNone/>
              <a:defRPr sz="13400"/>
            </a:lvl2pPr>
            <a:lvl3pPr marL="4386728" indent="0">
              <a:buNone/>
              <a:defRPr sz="11500"/>
            </a:lvl3pPr>
            <a:lvl4pPr marL="6580091" indent="0">
              <a:buNone/>
              <a:defRPr sz="9600"/>
            </a:lvl4pPr>
            <a:lvl5pPr marL="8773457" indent="0">
              <a:buNone/>
              <a:defRPr sz="9600"/>
            </a:lvl5pPr>
            <a:lvl6pPr marL="10966824" indent="0">
              <a:buNone/>
              <a:defRPr sz="9600"/>
            </a:lvl6pPr>
            <a:lvl7pPr marL="13160185" indent="0">
              <a:buNone/>
              <a:defRPr sz="9600"/>
            </a:lvl7pPr>
            <a:lvl8pPr marL="15353547" indent="0">
              <a:buNone/>
              <a:defRPr sz="9600"/>
            </a:lvl8pPr>
            <a:lvl9pPr marL="17546913" indent="0">
              <a:buNone/>
              <a:defRPr sz="9600"/>
            </a:lvl9pPr>
          </a:lstStyle>
          <a:p>
            <a:pPr lvl="0"/>
            <a:r>
              <a:rPr lang="en-US" noProof="0" dirty="0" smtClean="0"/>
              <a:t>Drag picture to placeholder or click icon to add</a:t>
            </a:r>
          </a:p>
        </p:txBody>
      </p:sp>
    </p:spTree>
    <p:extLst>
      <p:ext uri="{BB962C8B-B14F-4D97-AF65-F5344CB8AC3E}">
        <p14:creationId xmlns:p14="http://schemas.microsoft.com/office/powerpoint/2010/main" val="1627952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95513" y="7680325"/>
            <a:ext cx="39500175" cy="21724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4C0B0DC8-D89C-4761-9FE2-D08F8A0F3910}" type="slidenum">
              <a:rPr lang="en-US" altLang="en-US"/>
              <a:pPr/>
              <a:t>‹#›</a:t>
            </a:fld>
            <a:endParaRPr lang="en-US" altLang="en-US"/>
          </a:p>
        </p:txBody>
      </p:sp>
    </p:spTree>
    <p:extLst>
      <p:ext uri="{BB962C8B-B14F-4D97-AF65-F5344CB8AC3E}">
        <p14:creationId xmlns:p14="http://schemas.microsoft.com/office/powerpoint/2010/main" val="696936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28C45550-FE07-4512-A13B-CFA16077A017}" type="slidenum">
              <a:rPr lang="en-US" altLang="en-US"/>
              <a:pPr/>
              <a:t>‹#›</a:t>
            </a:fld>
            <a:endParaRPr lang="en-US" altLang="en-US"/>
          </a:p>
        </p:txBody>
      </p:sp>
    </p:spTree>
    <p:extLst>
      <p:ext uri="{BB962C8B-B14F-4D97-AF65-F5344CB8AC3E}">
        <p14:creationId xmlns:p14="http://schemas.microsoft.com/office/powerpoint/2010/main" val="2071845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195513" y="7680325"/>
            <a:ext cx="39500175" cy="217249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ACE7500D-05F4-467C-AA18-A4BE539F5022}" type="slidenum">
              <a:rPr lang="en-US" altLang="en-US"/>
              <a:pPr/>
              <a:t>‹#›</a:t>
            </a:fld>
            <a:endParaRPr lang="en-US" altLang="en-US"/>
          </a:p>
        </p:txBody>
      </p:sp>
    </p:spTree>
    <p:extLst>
      <p:ext uri="{BB962C8B-B14F-4D97-AF65-F5344CB8AC3E}">
        <p14:creationId xmlns:p14="http://schemas.microsoft.com/office/powerpoint/2010/main" val="127126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a:prstGeom prst="rect">
            <a:avLst/>
          </a:prstGeo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30"/>
            <a:ext cx="37307520" cy="7200898"/>
          </a:xfrm>
          <a:prstGeom prst="rect">
            <a:avLst/>
          </a:prstGeom>
        </p:spPr>
        <p:txBody>
          <a:bodyPr anchor="b"/>
          <a:lstStyle>
            <a:lvl1pPr marL="0" indent="0">
              <a:buNone/>
              <a:defRPr sz="9600">
                <a:solidFill>
                  <a:schemeClr val="tx1">
                    <a:tint val="75000"/>
                  </a:schemeClr>
                </a:solidFill>
              </a:defRPr>
            </a:lvl1pPr>
            <a:lvl2pPr marL="2193362" indent="0">
              <a:buNone/>
              <a:defRPr sz="8600">
                <a:solidFill>
                  <a:schemeClr val="tx1">
                    <a:tint val="75000"/>
                  </a:schemeClr>
                </a:solidFill>
              </a:defRPr>
            </a:lvl2pPr>
            <a:lvl3pPr marL="4386728" indent="0">
              <a:buNone/>
              <a:defRPr sz="7700">
                <a:solidFill>
                  <a:schemeClr val="tx1">
                    <a:tint val="75000"/>
                  </a:schemeClr>
                </a:solidFill>
              </a:defRPr>
            </a:lvl3pPr>
            <a:lvl4pPr marL="6580091" indent="0">
              <a:buNone/>
              <a:defRPr sz="6700">
                <a:solidFill>
                  <a:schemeClr val="tx1">
                    <a:tint val="75000"/>
                  </a:schemeClr>
                </a:solidFill>
              </a:defRPr>
            </a:lvl4pPr>
            <a:lvl5pPr marL="8773457" indent="0">
              <a:buNone/>
              <a:defRPr sz="6700">
                <a:solidFill>
                  <a:schemeClr val="tx1">
                    <a:tint val="75000"/>
                  </a:schemeClr>
                </a:solidFill>
              </a:defRPr>
            </a:lvl5pPr>
            <a:lvl6pPr marL="10966824" indent="0">
              <a:buNone/>
              <a:defRPr sz="6700">
                <a:solidFill>
                  <a:schemeClr val="tx1">
                    <a:tint val="75000"/>
                  </a:schemeClr>
                </a:solidFill>
              </a:defRPr>
            </a:lvl6pPr>
            <a:lvl7pPr marL="13160185" indent="0">
              <a:buNone/>
              <a:defRPr sz="6700">
                <a:solidFill>
                  <a:schemeClr val="tx1">
                    <a:tint val="75000"/>
                  </a:schemeClr>
                </a:solidFill>
              </a:defRPr>
            </a:lvl7pPr>
            <a:lvl8pPr marL="15353547" indent="0">
              <a:buNone/>
              <a:defRPr sz="6700">
                <a:solidFill>
                  <a:schemeClr val="tx1">
                    <a:tint val="75000"/>
                  </a:schemeClr>
                </a:solidFill>
              </a:defRPr>
            </a:lvl8pPr>
            <a:lvl9pPr marL="17546913"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ACF7B662-C1F4-4EC7-9695-F2E2F283AFE9}" type="slidenum">
              <a:rPr lang="en-US" altLang="en-US"/>
              <a:pPr/>
              <a:t>‹#›</a:t>
            </a:fld>
            <a:endParaRPr lang="en-US" altLang="en-US"/>
          </a:p>
        </p:txBody>
      </p:sp>
    </p:spTree>
    <p:extLst>
      <p:ext uri="{BB962C8B-B14F-4D97-AF65-F5344CB8AC3E}">
        <p14:creationId xmlns:p14="http://schemas.microsoft.com/office/powerpoint/2010/main" val="1553261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8"/>
            <a:ext cx="19385280" cy="2172462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8"/>
            <a:ext cx="19385280" cy="2172462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24644EF6-1A5F-4BAC-95D5-36C2BA7A3793}" type="slidenum">
              <a:rPr lang="en-US" altLang="en-US"/>
              <a:pPr/>
              <a:t>‹#›</a:t>
            </a:fld>
            <a:endParaRPr lang="en-US" altLang="en-US"/>
          </a:p>
        </p:txBody>
      </p:sp>
    </p:spTree>
    <p:extLst>
      <p:ext uri="{BB962C8B-B14F-4D97-AF65-F5344CB8AC3E}">
        <p14:creationId xmlns:p14="http://schemas.microsoft.com/office/powerpoint/2010/main" val="2878983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3"/>
            <a:ext cx="19392903" cy="3070858"/>
          </a:xfrm>
          <a:prstGeom prst="rect">
            <a:avLst/>
          </a:prstGeom>
        </p:spPr>
        <p:txBody>
          <a:bodyPr anchor="b"/>
          <a:lstStyle>
            <a:lvl1pPr marL="0" indent="0">
              <a:buNone/>
              <a:defRPr sz="11500" b="1"/>
            </a:lvl1pPr>
            <a:lvl2pPr marL="2193362" indent="0">
              <a:buNone/>
              <a:defRPr sz="9600" b="1"/>
            </a:lvl2pPr>
            <a:lvl3pPr marL="4386728" indent="0">
              <a:buNone/>
              <a:defRPr sz="8600" b="1"/>
            </a:lvl3pPr>
            <a:lvl4pPr marL="6580091" indent="0">
              <a:buNone/>
              <a:defRPr sz="7700" b="1"/>
            </a:lvl4pPr>
            <a:lvl5pPr marL="8773457" indent="0">
              <a:buNone/>
              <a:defRPr sz="7700" b="1"/>
            </a:lvl5pPr>
            <a:lvl6pPr marL="10966824" indent="0">
              <a:buNone/>
              <a:defRPr sz="7700" b="1"/>
            </a:lvl6pPr>
            <a:lvl7pPr marL="13160185" indent="0">
              <a:buNone/>
              <a:defRPr sz="7700" b="1"/>
            </a:lvl7pPr>
            <a:lvl8pPr marL="15353547" indent="0">
              <a:buNone/>
              <a:defRPr sz="7700" b="1"/>
            </a:lvl8pPr>
            <a:lvl9pPr marL="17546913"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1"/>
            <a:ext cx="19392903"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7" y="7368543"/>
            <a:ext cx="19400520" cy="3070858"/>
          </a:xfrm>
          <a:prstGeom prst="rect">
            <a:avLst/>
          </a:prstGeom>
        </p:spPr>
        <p:txBody>
          <a:bodyPr anchor="b"/>
          <a:lstStyle>
            <a:lvl1pPr marL="0" indent="0">
              <a:buNone/>
              <a:defRPr sz="11500" b="1"/>
            </a:lvl1pPr>
            <a:lvl2pPr marL="2193362" indent="0">
              <a:buNone/>
              <a:defRPr sz="9600" b="1"/>
            </a:lvl2pPr>
            <a:lvl3pPr marL="4386728" indent="0">
              <a:buNone/>
              <a:defRPr sz="8600" b="1"/>
            </a:lvl3pPr>
            <a:lvl4pPr marL="6580091" indent="0">
              <a:buNone/>
              <a:defRPr sz="7700" b="1"/>
            </a:lvl4pPr>
            <a:lvl5pPr marL="8773457" indent="0">
              <a:buNone/>
              <a:defRPr sz="7700" b="1"/>
            </a:lvl5pPr>
            <a:lvl6pPr marL="10966824" indent="0">
              <a:buNone/>
              <a:defRPr sz="7700" b="1"/>
            </a:lvl6pPr>
            <a:lvl7pPr marL="13160185" indent="0">
              <a:buNone/>
              <a:defRPr sz="7700" b="1"/>
            </a:lvl7pPr>
            <a:lvl8pPr marL="15353547" indent="0">
              <a:buNone/>
              <a:defRPr sz="7700" b="1"/>
            </a:lvl8pPr>
            <a:lvl9pPr marL="17546913"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7" y="10439401"/>
            <a:ext cx="19400520"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8"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9"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43FC0661-6379-468E-B936-ABFAC84FC795}" type="slidenum">
              <a:rPr lang="en-US" altLang="en-US"/>
              <a:pPr/>
              <a:t>‹#›</a:t>
            </a:fld>
            <a:endParaRPr lang="en-US" altLang="en-US"/>
          </a:p>
        </p:txBody>
      </p:sp>
    </p:spTree>
    <p:extLst>
      <p:ext uri="{BB962C8B-B14F-4D97-AF65-F5344CB8AC3E}">
        <p14:creationId xmlns:p14="http://schemas.microsoft.com/office/powerpoint/2010/main" val="172231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4"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F9D8BCD0-3F0E-48C7-9ECE-0968A4917B36}" type="slidenum">
              <a:rPr lang="en-US" altLang="en-US"/>
              <a:pPr/>
              <a:t>‹#›</a:t>
            </a:fld>
            <a:endParaRPr lang="en-US" altLang="en-US"/>
          </a:p>
        </p:txBody>
      </p:sp>
    </p:spTree>
    <p:extLst>
      <p:ext uri="{BB962C8B-B14F-4D97-AF65-F5344CB8AC3E}">
        <p14:creationId xmlns:p14="http://schemas.microsoft.com/office/powerpoint/2010/main" val="1238214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3"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4"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3FF896C2-FE99-4F2C-8174-7ADB78FE2641}" type="slidenum">
              <a:rPr lang="en-US" altLang="en-US"/>
              <a:pPr/>
              <a:t>‹#›</a:t>
            </a:fld>
            <a:endParaRPr lang="en-US" altLang="en-US"/>
          </a:p>
        </p:txBody>
      </p:sp>
    </p:spTree>
    <p:extLst>
      <p:ext uri="{BB962C8B-B14F-4D97-AF65-F5344CB8AC3E}">
        <p14:creationId xmlns:p14="http://schemas.microsoft.com/office/powerpoint/2010/main" val="4263148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3" cy="5577840"/>
          </a:xfrm>
          <a:prstGeom prst="rect">
            <a:avLst/>
          </a:prstGeo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8"/>
            <a:ext cx="24536400" cy="28094942"/>
          </a:xfrm>
          <a:prstGeom prst="rect">
            <a:avLst/>
          </a:prstGeom>
        </p:spPr>
        <p:txBody>
          <a:bodyPr/>
          <a:lstStyle>
            <a:lvl1pPr>
              <a:defRPr sz="153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88"/>
            <a:ext cx="14439903" cy="22517102"/>
          </a:xfrm>
          <a:prstGeom prst="rect">
            <a:avLst/>
          </a:prstGeom>
        </p:spPr>
        <p:txBody>
          <a:bodyPr/>
          <a:lstStyle>
            <a:lvl1pPr marL="0" indent="0">
              <a:buNone/>
              <a:defRPr sz="6700"/>
            </a:lvl1pPr>
            <a:lvl2pPr marL="2193362" indent="0">
              <a:buNone/>
              <a:defRPr sz="5700"/>
            </a:lvl2pPr>
            <a:lvl3pPr marL="4386728" indent="0">
              <a:buNone/>
              <a:defRPr sz="4800"/>
            </a:lvl3pPr>
            <a:lvl4pPr marL="6580091" indent="0">
              <a:buNone/>
              <a:defRPr sz="4300"/>
            </a:lvl4pPr>
            <a:lvl5pPr marL="8773457" indent="0">
              <a:buNone/>
              <a:defRPr sz="4300"/>
            </a:lvl5pPr>
            <a:lvl6pPr marL="10966824" indent="0">
              <a:buNone/>
              <a:defRPr sz="4300"/>
            </a:lvl6pPr>
            <a:lvl7pPr marL="13160185" indent="0">
              <a:buNone/>
              <a:defRPr sz="4300"/>
            </a:lvl7pPr>
            <a:lvl8pPr marL="15353547" indent="0">
              <a:buNone/>
              <a:defRPr sz="4300"/>
            </a:lvl8pPr>
            <a:lvl9pPr marL="17546913" indent="0">
              <a:buNone/>
              <a:defRPr sz="4300"/>
            </a:lvl9pPr>
          </a:lstStyle>
          <a:p>
            <a:pPr lvl="0"/>
            <a:r>
              <a:rPr lang="en-US" smtClean="0"/>
              <a:t>Click to edit Master text styles</a:t>
            </a:r>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E49E133D-0644-407C-862C-EE2B53777A72}" type="slidenum">
              <a:rPr lang="en-US" altLang="en-US"/>
              <a:pPr/>
              <a:t>‹#›</a:t>
            </a:fld>
            <a:endParaRPr lang="en-US" altLang="en-US"/>
          </a:p>
        </p:txBody>
      </p:sp>
    </p:spTree>
    <p:extLst>
      <p:ext uri="{BB962C8B-B14F-4D97-AF65-F5344CB8AC3E}">
        <p14:creationId xmlns:p14="http://schemas.microsoft.com/office/powerpoint/2010/main" val="1914765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a:prstGeom prst="rect">
            <a:avLst/>
          </a:prstGeo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a:prstGeom prst="rect">
            <a:avLst/>
          </a:prstGeom>
        </p:spPr>
        <p:txBody>
          <a:bodyPr rtlCol="0">
            <a:normAutofit/>
          </a:bodyPr>
          <a:lstStyle>
            <a:lvl1pPr marL="0" indent="0">
              <a:buNone/>
              <a:defRPr sz="15300"/>
            </a:lvl1pPr>
            <a:lvl2pPr marL="2193362" indent="0">
              <a:buNone/>
              <a:defRPr sz="13400"/>
            </a:lvl2pPr>
            <a:lvl3pPr marL="4386728" indent="0">
              <a:buNone/>
              <a:defRPr sz="11500"/>
            </a:lvl3pPr>
            <a:lvl4pPr marL="6580091" indent="0">
              <a:buNone/>
              <a:defRPr sz="9600"/>
            </a:lvl4pPr>
            <a:lvl5pPr marL="8773457" indent="0">
              <a:buNone/>
              <a:defRPr sz="9600"/>
            </a:lvl5pPr>
            <a:lvl6pPr marL="10966824" indent="0">
              <a:buNone/>
              <a:defRPr sz="9600"/>
            </a:lvl6pPr>
            <a:lvl7pPr marL="13160185" indent="0">
              <a:buNone/>
              <a:defRPr sz="9600"/>
            </a:lvl7pPr>
            <a:lvl8pPr marL="15353547" indent="0">
              <a:buNone/>
              <a:defRPr sz="9600"/>
            </a:lvl8pPr>
            <a:lvl9pPr marL="17546913" indent="0">
              <a:buNone/>
              <a:defRPr sz="96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8602983" y="25763223"/>
            <a:ext cx="26334720" cy="3863338"/>
          </a:xfrm>
          <a:prstGeom prst="rect">
            <a:avLst/>
          </a:prstGeom>
        </p:spPr>
        <p:txBody>
          <a:bodyPr/>
          <a:lstStyle>
            <a:lvl1pPr marL="0" indent="0">
              <a:buNone/>
              <a:defRPr sz="6700"/>
            </a:lvl1pPr>
            <a:lvl2pPr marL="2193362" indent="0">
              <a:buNone/>
              <a:defRPr sz="5700"/>
            </a:lvl2pPr>
            <a:lvl3pPr marL="4386728" indent="0">
              <a:buNone/>
              <a:defRPr sz="4800"/>
            </a:lvl3pPr>
            <a:lvl4pPr marL="6580091" indent="0">
              <a:buNone/>
              <a:defRPr sz="4300"/>
            </a:lvl4pPr>
            <a:lvl5pPr marL="8773457" indent="0">
              <a:buNone/>
              <a:defRPr sz="4300"/>
            </a:lvl5pPr>
            <a:lvl6pPr marL="10966824" indent="0">
              <a:buNone/>
              <a:defRPr sz="4300"/>
            </a:lvl6pPr>
            <a:lvl7pPr marL="13160185" indent="0">
              <a:buNone/>
              <a:defRPr sz="4300"/>
            </a:lvl7pPr>
            <a:lvl8pPr marL="15353547" indent="0">
              <a:buNone/>
              <a:defRPr sz="4300"/>
            </a:lvl8pPr>
            <a:lvl9pPr marL="17546913" indent="0">
              <a:buNone/>
              <a:defRPr sz="4300"/>
            </a:lvl9pPr>
          </a:lstStyle>
          <a:p>
            <a:pPr lvl="0"/>
            <a:r>
              <a:rPr lang="en-US" smtClean="0"/>
              <a:t>Click to edit Master text styles</a:t>
            </a:r>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F141054A-12CB-4CA8-BE3A-0156FEBC3E0A}" type="slidenum">
              <a:rPr lang="en-US" altLang="en-US"/>
              <a:pPr/>
              <a:t>‹#›</a:t>
            </a:fld>
            <a:endParaRPr lang="en-US" altLang="en-US"/>
          </a:p>
        </p:txBody>
      </p:sp>
    </p:spTree>
    <p:extLst>
      <p:ext uri="{BB962C8B-B14F-4D97-AF65-F5344CB8AC3E}">
        <p14:creationId xmlns:p14="http://schemas.microsoft.com/office/powerpoint/2010/main" val="4004971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rrowheads="1"/>
          </p:cNvSpPr>
          <p:nvPr/>
        </p:nvSpPr>
        <p:spPr bwMode="auto">
          <a:xfrm>
            <a:off x="-14288" y="-82550"/>
            <a:ext cx="43905488" cy="33000950"/>
          </a:xfrm>
          <a:prstGeom prst="rect">
            <a:avLst/>
          </a:prstGeom>
          <a:solidFill>
            <a:srgbClr val="FFFFFF"/>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dirty="0">
                <a:solidFill>
                  <a:schemeClr val="lt1"/>
                </a:solidFill>
                <a:latin typeface="+mn-lt"/>
                <a:ea typeface="+mn-ea"/>
              </a:rPr>
              <a:t>v</a:t>
            </a:r>
          </a:p>
        </p:txBody>
      </p:sp>
      <p:sp>
        <p:nvSpPr>
          <p:cNvPr id="8" name="Rectangle 7"/>
          <p:cNvSpPr/>
          <p:nvPr/>
        </p:nvSpPr>
        <p:spPr>
          <a:xfrm>
            <a:off x="762000" y="7086600"/>
            <a:ext cx="42443400" cy="25146000"/>
          </a:xfrm>
          <a:prstGeom prst="rect">
            <a:avLst/>
          </a:prstGeom>
          <a:solidFill>
            <a:srgbClr val="B6AFA1">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762000" y="838200"/>
            <a:ext cx="42443400" cy="6248400"/>
          </a:xfrm>
          <a:prstGeom prst="rect">
            <a:avLst/>
          </a:prstGeom>
          <a:solidFill>
            <a:srgbClr val="93978A">
              <a:alpha val="70000"/>
            </a:srgbClr>
          </a:solidFill>
          <a:ln w="190500">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1029" name="Picture 13"/>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6780788" y="411163"/>
            <a:ext cx="4748212" cy="507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066800" y="8382000"/>
            <a:ext cx="9525000" cy="235458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 name="Rectangle 8"/>
          <p:cNvSpPr/>
          <p:nvPr/>
        </p:nvSpPr>
        <p:spPr>
          <a:xfrm>
            <a:off x="11887200" y="8382000"/>
            <a:ext cx="9525000" cy="235458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Rectangle 10"/>
          <p:cNvSpPr/>
          <p:nvPr/>
        </p:nvSpPr>
        <p:spPr>
          <a:xfrm>
            <a:off x="22631400" y="8382000"/>
            <a:ext cx="9525000" cy="235458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Rectangle 11"/>
          <p:cNvSpPr/>
          <p:nvPr/>
        </p:nvSpPr>
        <p:spPr>
          <a:xfrm>
            <a:off x="33375600" y="8382000"/>
            <a:ext cx="9525000" cy="235458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ctr" defTabSz="4384675" rtl="0" fontAlgn="base">
        <a:spcBef>
          <a:spcPct val="0"/>
        </a:spcBef>
        <a:spcAft>
          <a:spcPct val="0"/>
        </a:spcAft>
        <a:defRPr sz="21100" kern="1200">
          <a:solidFill>
            <a:schemeClr val="tx1"/>
          </a:solidFill>
          <a:latin typeface="+mj-lt"/>
          <a:ea typeface="ＭＳ Ｐゴシック" charset="0"/>
          <a:cs typeface="ＭＳ Ｐゴシック" charset="0"/>
        </a:defRPr>
      </a:lvl1pPr>
      <a:lvl2pPr algn="ctr" defTabSz="4384675" rtl="0" fontAlgn="base">
        <a:spcBef>
          <a:spcPct val="0"/>
        </a:spcBef>
        <a:spcAft>
          <a:spcPct val="0"/>
        </a:spcAft>
        <a:defRPr sz="21100">
          <a:solidFill>
            <a:schemeClr val="tx1"/>
          </a:solidFill>
          <a:latin typeface="Calibri" pitchFamily="34" charset="0"/>
          <a:ea typeface="ＭＳ Ｐゴシック" charset="0"/>
          <a:cs typeface="ＭＳ Ｐゴシック" charset="0"/>
        </a:defRPr>
      </a:lvl2pPr>
      <a:lvl3pPr algn="ctr" defTabSz="4384675" rtl="0" fontAlgn="base">
        <a:spcBef>
          <a:spcPct val="0"/>
        </a:spcBef>
        <a:spcAft>
          <a:spcPct val="0"/>
        </a:spcAft>
        <a:defRPr sz="21100">
          <a:solidFill>
            <a:schemeClr val="tx1"/>
          </a:solidFill>
          <a:latin typeface="Calibri" pitchFamily="34" charset="0"/>
          <a:ea typeface="ＭＳ Ｐゴシック" charset="0"/>
          <a:cs typeface="ＭＳ Ｐゴシック" charset="0"/>
        </a:defRPr>
      </a:lvl3pPr>
      <a:lvl4pPr algn="ctr" defTabSz="4384675" rtl="0" fontAlgn="base">
        <a:spcBef>
          <a:spcPct val="0"/>
        </a:spcBef>
        <a:spcAft>
          <a:spcPct val="0"/>
        </a:spcAft>
        <a:defRPr sz="21100">
          <a:solidFill>
            <a:schemeClr val="tx1"/>
          </a:solidFill>
          <a:latin typeface="Calibri" pitchFamily="34" charset="0"/>
          <a:ea typeface="ＭＳ Ｐゴシック" charset="0"/>
          <a:cs typeface="ＭＳ Ｐゴシック" charset="0"/>
        </a:defRPr>
      </a:lvl4pPr>
      <a:lvl5pPr algn="ctr" defTabSz="4384675" rtl="0" fontAlgn="base">
        <a:spcBef>
          <a:spcPct val="0"/>
        </a:spcBef>
        <a:spcAft>
          <a:spcPct val="0"/>
        </a:spcAft>
        <a:defRPr sz="21100">
          <a:solidFill>
            <a:schemeClr val="tx1"/>
          </a:solidFill>
          <a:latin typeface="Calibri" pitchFamily="34" charset="0"/>
          <a:ea typeface="ＭＳ Ｐゴシック" charset="0"/>
          <a:cs typeface="ＭＳ Ｐゴシック" charset="0"/>
        </a:defRPr>
      </a:lvl5pPr>
      <a:lvl6pPr marL="369235" algn="ctr" defTabSz="4385945" rtl="0" eaLnBrk="1" fontAlgn="base" hangingPunct="1">
        <a:spcBef>
          <a:spcPct val="0"/>
        </a:spcBef>
        <a:spcAft>
          <a:spcPct val="0"/>
        </a:spcAft>
        <a:defRPr sz="21100">
          <a:solidFill>
            <a:schemeClr val="tx1"/>
          </a:solidFill>
          <a:latin typeface="Calibri" pitchFamily="34" charset="0"/>
        </a:defRPr>
      </a:lvl6pPr>
      <a:lvl7pPr marL="738469" algn="ctr" defTabSz="4385945" rtl="0" eaLnBrk="1" fontAlgn="base" hangingPunct="1">
        <a:spcBef>
          <a:spcPct val="0"/>
        </a:spcBef>
        <a:spcAft>
          <a:spcPct val="0"/>
        </a:spcAft>
        <a:defRPr sz="21100">
          <a:solidFill>
            <a:schemeClr val="tx1"/>
          </a:solidFill>
          <a:latin typeface="Calibri" pitchFamily="34" charset="0"/>
        </a:defRPr>
      </a:lvl7pPr>
      <a:lvl8pPr marL="1107704" algn="ctr" defTabSz="4385945" rtl="0" eaLnBrk="1" fontAlgn="base" hangingPunct="1">
        <a:spcBef>
          <a:spcPct val="0"/>
        </a:spcBef>
        <a:spcAft>
          <a:spcPct val="0"/>
        </a:spcAft>
        <a:defRPr sz="21100">
          <a:solidFill>
            <a:schemeClr val="tx1"/>
          </a:solidFill>
          <a:latin typeface="Calibri" pitchFamily="34" charset="0"/>
        </a:defRPr>
      </a:lvl8pPr>
      <a:lvl9pPr marL="1476939" algn="ctr" defTabSz="4385945" rtl="0" eaLnBrk="1" fontAlgn="base" hangingPunct="1">
        <a:spcBef>
          <a:spcPct val="0"/>
        </a:spcBef>
        <a:spcAft>
          <a:spcPct val="0"/>
        </a:spcAft>
        <a:defRPr sz="21100">
          <a:solidFill>
            <a:schemeClr val="tx1"/>
          </a:solidFill>
          <a:latin typeface="Calibri" pitchFamily="34" charset="0"/>
        </a:defRPr>
      </a:lvl9pPr>
    </p:titleStyle>
    <p:bodyStyle>
      <a:lvl1pPr marL="1644650" indent="-1644650" algn="l" defTabSz="4384675" rtl="0" fontAlgn="base">
        <a:spcBef>
          <a:spcPct val="20000"/>
        </a:spcBef>
        <a:spcAft>
          <a:spcPct val="0"/>
        </a:spcAft>
        <a:buFont typeface="Arial" pitchFamily="34" charset="0"/>
        <a:buChar char="•"/>
        <a:defRPr sz="15300" kern="1200">
          <a:solidFill>
            <a:schemeClr val="tx1"/>
          </a:solidFill>
          <a:latin typeface="+mn-lt"/>
          <a:ea typeface="ＭＳ Ｐゴシック" charset="0"/>
          <a:cs typeface="ＭＳ Ｐゴシック" charset="0"/>
        </a:defRPr>
      </a:lvl1pPr>
      <a:lvl2pPr marL="3563938" indent="-1370013" algn="l" defTabSz="4384675" rtl="0" fontAlgn="base">
        <a:spcBef>
          <a:spcPct val="20000"/>
        </a:spcBef>
        <a:spcAft>
          <a:spcPct val="0"/>
        </a:spcAft>
        <a:buFont typeface="Arial" pitchFamily="34" charset="0"/>
        <a:buChar char="–"/>
        <a:defRPr sz="13400" kern="1200">
          <a:solidFill>
            <a:schemeClr val="tx1"/>
          </a:solidFill>
          <a:latin typeface="+mn-lt"/>
          <a:ea typeface="ＭＳ Ｐゴシック" charset="0"/>
          <a:cs typeface="+mn-cs"/>
        </a:defRPr>
      </a:lvl2pPr>
      <a:lvl3pPr marL="5483225" indent="-1095375" algn="l" defTabSz="4384675" rtl="0" fontAlgn="base">
        <a:spcBef>
          <a:spcPct val="20000"/>
        </a:spcBef>
        <a:spcAft>
          <a:spcPct val="0"/>
        </a:spcAft>
        <a:buFont typeface="Arial" pitchFamily="34" charset="0"/>
        <a:buChar char="•"/>
        <a:defRPr sz="11500" kern="1200">
          <a:solidFill>
            <a:schemeClr val="tx1"/>
          </a:solidFill>
          <a:latin typeface="+mn-lt"/>
          <a:ea typeface="ＭＳ Ｐゴシック" charset="0"/>
          <a:cs typeface="+mn-cs"/>
        </a:defRPr>
      </a:lvl3pPr>
      <a:lvl4pPr marL="7675563" indent="-1095375" algn="l" defTabSz="4384675" rtl="0" fontAlgn="base">
        <a:spcBef>
          <a:spcPct val="20000"/>
        </a:spcBef>
        <a:spcAft>
          <a:spcPct val="0"/>
        </a:spcAft>
        <a:buFont typeface="Arial" pitchFamily="34" charset="0"/>
        <a:buChar char="–"/>
        <a:defRPr sz="9600" kern="1200">
          <a:solidFill>
            <a:schemeClr val="tx1"/>
          </a:solidFill>
          <a:latin typeface="+mn-lt"/>
          <a:ea typeface="ＭＳ Ｐゴシック" charset="0"/>
          <a:cs typeface="+mn-cs"/>
        </a:defRPr>
      </a:lvl4pPr>
      <a:lvl5pPr marL="9867900" indent="-1095375" algn="l" defTabSz="4384675" rtl="0" fontAlgn="base">
        <a:spcBef>
          <a:spcPct val="20000"/>
        </a:spcBef>
        <a:spcAft>
          <a:spcPct val="0"/>
        </a:spcAft>
        <a:buFont typeface="Arial" pitchFamily="34" charset="0"/>
        <a:buChar char="»"/>
        <a:defRPr sz="9600" kern="1200">
          <a:solidFill>
            <a:schemeClr val="tx1"/>
          </a:solidFill>
          <a:latin typeface="+mn-lt"/>
          <a:ea typeface="ＭＳ Ｐゴシック" charset="0"/>
          <a:cs typeface="+mn-cs"/>
        </a:defRPr>
      </a:lvl5pPr>
      <a:lvl6pPr marL="12063502"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56869"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0231"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43597"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6728" rtl="0" eaLnBrk="1" latinLnBrk="0" hangingPunct="1">
        <a:defRPr sz="8600" kern="1200">
          <a:solidFill>
            <a:schemeClr val="tx1"/>
          </a:solidFill>
          <a:latin typeface="+mn-lt"/>
          <a:ea typeface="+mn-ea"/>
          <a:cs typeface="+mn-cs"/>
        </a:defRPr>
      </a:lvl1pPr>
      <a:lvl2pPr marL="2193362" algn="l" defTabSz="4386728" rtl="0" eaLnBrk="1" latinLnBrk="0" hangingPunct="1">
        <a:defRPr sz="8600" kern="1200">
          <a:solidFill>
            <a:schemeClr val="tx1"/>
          </a:solidFill>
          <a:latin typeface="+mn-lt"/>
          <a:ea typeface="+mn-ea"/>
          <a:cs typeface="+mn-cs"/>
        </a:defRPr>
      </a:lvl2pPr>
      <a:lvl3pPr marL="4386728" algn="l" defTabSz="4386728" rtl="0" eaLnBrk="1" latinLnBrk="0" hangingPunct="1">
        <a:defRPr sz="8600" kern="1200">
          <a:solidFill>
            <a:schemeClr val="tx1"/>
          </a:solidFill>
          <a:latin typeface="+mn-lt"/>
          <a:ea typeface="+mn-ea"/>
          <a:cs typeface="+mn-cs"/>
        </a:defRPr>
      </a:lvl3pPr>
      <a:lvl4pPr marL="6580091" algn="l" defTabSz="4386728" rtl="0" eaLnBrk="1" latinLnBrk="0" hangingPunct="1">
        <a:defRPr sz="8600" kern="1200">
          <a:solidFill>
            <a:schemeClr val="tx1"/>
          </a:solidFill>
          <a:latin typeface="+mn-lt"/>
          <a:ea typeface="+mn-ea"/>
          <a:cs typeface="+mn-cs"/>
        </a:defRPr>
      </a:lvl4pPr>
      <a:lvl5pPr marL="8773457" algn="l" defTabSz="4386728" rtl="0" eaLnBrk="1" latinLnBrk="0" hangingPunct="1">
        <a:defRPr sz="8600" kern="1200">
          <a:solidFill>
            <a:schemeClr val="tx1"/>
          </a:solidFill>
          <a:latin typeface="+mn-lt"/>
          <a:ea typeface="+mn-ea"/>
          <a:cs typeface="+mn-cs"/>
        </a:defRPr>
      </a:lvl5pPr>
      <a:lvl6pPr marL="10966824" algn="l" defTabSz="4386728" rtl="0" eaLnBrk="1" latinLnBrk="0" hangingPunct="1">
        <a:defRPr sz="8600" kern="1200">
          <a:solidFill>
            <a:schemeClr val="tx1"/>
          </a:solidFill>
          <a:latin typeface="+mn-lt"/>
          <a:ea typeface="+mn-ea"/>
          <a:cs typeface="+mn-cs"/>
        </a:defRPr>
      </a:lvl6pPr>
      <a:lvl7pPr marL="13160185" algn="l" defTabSz="4386728" rtl="0" eaLnBrk="1" latinLnBrk="0" hangingPunct="1">
        <a:defRPr sz="8600" kern="1200">
          <a:solidFill>
            <a:schemeClr val="tx1"/>
          </a:solidFill>
          <a:latin typeface="+mn-lt"/>
          <a:ea typeface="+mn-ea"/>
          <a:cs typeface="+mn-cs"/>
        </a:defRPr>
      </a:lvl7pPr>
      <a:lvl8pPr marL="15353547" algn="l" defTabSz="4386728" rtl="0" eaLnBrk="1" latinLnBrk="0" hangingPunct="1">
        <a:defRPr sz="8600" kern="1200">
          <a:solidFill>
            <a:schemeClr val="tx1"/>
          </a:solidFill>
          <a:latin typeface="+mn-lt"/>
          <a:ea typeface="+mn-ea"/>
          <a:cs typeface="+mn-cs"/>
        </a:defRPr>
      </a:lvl8pPr>
      <a:lvl9pPr marL="17546913" algn="l" defTabSz="4386728"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4000"/>
          </a:schemeClr>
        </a:solidFill>
        <a:effectLst/>
      </p:bgPr>
    </p:bg>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1524000" y="1306286"/>
            <a:ext cx="35356800" cy="6463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900">
                <a:solidFill>
                  <a:schemeClr val="tx1"/>
                </a:solidFill>
                <a:latin typeface="Times New Roman" pitchFamily="18" charset="0"/>
                <a:ea typeface="ＭＳ Ｐゴシック" pitchFamily="34" charset="-128"/>
              </a:defRPr>
            </a:lvl1pPr>
            <a:lvl2pPr marL="742950" indent="-285750" eaLnBrk="0" hangingPunct="0">
              <a:defRPr sz="1900">
                <a:solidFill>
                  <a:schemeClr val="tx1"/>
                </a:solidFill>
                <a:latin typeface="Times New Roman" pitchFamily="18" charset="0"/>
                <a:ea typeface="ＭＳ Ｐゴシック" pitchFamily="34" charset="-128"/>
              </a:defRPr>
            </a:lvl2pPr>
            <a:lvl3pPr marL="1143000" indent="-228600" eaLnBrk="0" hangingPunct="0">
              <a:defRPr sz="1900">
                <a:solidFill>
                  <a:schemeClr val="tx1"/>
                </a:solidFill>
                <a:latin typeface="Times New Roman" pitchFamily="18" charset="0"/>
                <a:ea typeface="ＭＳ Ｐゴシック" pitchFamily="34" charset="-128"/>
              </a:defRPr>
            </a:lvl3pPr>
            <a:lvl4pPr marL="1600200" indent="-228600" eaLnBrk="0" hangingPunct="0">
              <a:defRPr sz="1900">
                <a:solidFill>
                  <a:schemeClr val="tx1"/>
                </a:solidFill>
                <a:latin typeface="Times New Roman" pitchFamily="18" charset="0"/>
                <a:ea typeface="ＭＳ Ｐゴシック" pitchFamily="34" charset="-128"/>
              </a:defRPr>
            </a:lvl4pPr>
            <a:lvl5pPr marL="2057400" indent="-228600" eaLnBrk="0" hangingPunct="0">
              <a:defRPr sz="19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9pPr>
          </a:lstStyle>
          <a:p>
            <a:pPr eaLnBrk="1" hangingPunct="1"/>
            <a:r>
              <a:rPr lang="en-US" altLang="en-US" sz="10500" b="1" dirty="0" smtClean="0">
                <a:solidFill>
                  <a:srgbClr val="D74520"/>
                </a:solidFill>
                <a:latin typeface="Soho Std" charset="0"/>
              </a:rPr>
              <a:t>Multiple-Choice Testing to Teach Scientific Reasoning and Prepare Psychology Students for MCAT2015</a:t>
            </a:r>
          </a:p>
          <a:p>
            <a:pPr eaLnBrk="1" hangingPunct="1"/>
            <a:r>
              <a:rPr lang="en-US" altLang="en-US" sz="6000" dirty="0" smtClean="0">
                <a:solidFill>
                  <a:schemeClr val="bg2"/>
                </a:solidFill>
                <a:latin typeface="LeituraSans-Grot 1"/>
              </a:rPr>
              <a:t>Kathryn Becker-Blease</a:t>
            </a:r>
            <a:r>
              <a:rPr lang="en-US" altLang="en-US" sz="6000" baseline="30000" dirty="0" smtClean="0">
                <a:solidFill>
                  <a:schemeClr val="bg2"/>
                </a:solidFill>
                <a:latin typeface="LeituraSans-Grot 1"/>
              </a:rPr>
              <a:t>1</a:t>
            </a:r>
            <a:r>
              <a:rPr lang="en-US" altLang="en-US" sz="6000" dirty="0" smtClean="0">
                <a:solidFill>
                  <a:schemeClr val="bg2"/>
                </a:solidFill>
                <a:latin typeface="LeituraSans-Grot 1"/>
              </a:rPr>
              <a:t>, Courtney Stevens</a:t>
            </a:r>
            <a:r>
              <a:rPr lang="en-US" altLang="en-US" sz="6000" baseline="30000" dirty="0" smtClean="0">
                <a:solidFill>
                  <a:schemeClr val="bg2"/>
                </a:solidFill>
                <a:latin typeface="LeituraSans-Grot 1"/>
              </a:rPr>
              <a:t>2</a:t>
            </a:r>
            <a:r>
              <a:rPr lang="en-US" altLang="en-US" sz="6000" dirty="0" smtClean="0">
                <a:solidFill>
                  <a:schemeClr val="bg2"/>
                </a:solidFill>
                <a:latin typeface="LeituraSans-Grot 1"/>
              </a:rPr>
              <a:t>, Melissa Witkow</a:t>
            </a:r>
            <a:r>
              <a:rPr lang="en-US" altLang="en-US" sz="6000" baseline="30000" dirty="0" smtClean="0">
                <a:solidFill>
                  <a:schemeClr val="bg2"/>
                </a:solidFill>
                <a:latin typeface="LeituraSans-Grot 1"/>
              </a:rPr>
              <a:t>2</a:t>
            </a:r>
            <a:r>
              <a:rPr lang="en-US" altLang="en-US" sz="6000" dirty="0" smtClean="0">
                <a:solidFill>
                  <a:schemeClr val="bg2"/>
                </a:solidFill>
                <a:latin typeface="LeituraSans-Grot 1"/>
              </a:rPr>
              <a:t>, Keiko Bostwick</a:t>
            </a:r>
            <a:r>
              <a:rPr lang="en-US" altLang="en-US" sz="6000" baseline="30000" dirty="0" smtClean="0">
                <a:solidFill>
                  <a:schemeClr val="bg2"/>
                </a:solidFill>
                <a:latin typeface="LeituraSans-Grot 1"/>
              </a:rPr>
              <a:t>1</a:t>
            </a:r>
          </a:p>
          <a:p>
            <a:pPr eaLnBrk="1" hangingPunct="1"/>
            <a:endParaRPr lang="en-US" altLang="en-US" sz="6000" baseline="30000" dirty="0">
              <a:solidFill>
                <a:schemeClr val="bg2"/>
              </a:solidFill>
              <a:latin typeface="LeituraSans-Grot 1"/>
            </a:endParaRPr>
          </a:p>
          <a:p>
            <a:pPr eaLnBrk="1" hangingPunct="1"/>
            <a:r>
              <a:rPr lang="en-US" altLang="en-US" sz="4400" baseline="30000" dirty="0" smtClean="0">
                <a:solidFill>
                  <a:schemeClr val="bg2"/>
                </a:solidFill>
                <a:latin typeface="LeituraSans-Grot 1"/>
              </a:rPr>
              <a:t>1</a:t>
            </a:r>
            <a:r>
              <a:rPr lang="en-US" altLang="en-US" sz="4400" dirty="0" smtClean="0">
                <a:solidFill>
                  <a:schemeClr val="bg2"/>
                </a:solidFill>
                <a:latin typeface="LeituraSans-Grot 1"/>
              </a:rPr>
              <a:t> Oregon State University    </a:t>
            </a:r>
            <a:r>
              <a:rPr lang="en-US" altLang="en-US" sz="4400" baseline="30000" dirty="0" smtClean="0">
                <a:solidFill>
                  <a:schemeClr val="bg2"/>
                </a:solidFill>
                <a:latin typeface="LeituraSans-Grot 1"/>
              </a:rPr>
              <a:t>2</a:t>
            </a:r>
            <a:r>
              <a:rPr lang="en-US" altLang="en-US" sz="4400" dirty="0" smtClean="0">
                <a:solidFill>
                  <a:schemeClr val="bg2"/>
                </a:solidFill>
                <a:latin typeface="LeituraSans-Grot 1"/>
              </a:rPr>
              <a:t> Willamette University</a:t>
            </a:r>
            <a:r>
              <a:rPr lang="en-US" altLang="en-US" sz="4400" baseline="30000" dirty="0" smtClean="0">
                <a:solidFill>
                  <a:schemeClr val="bg2"/>
                </a:solidFill>
                <a:latin typeface="LeituraSans-Grot 1"/>
              </a:rPr>
              <a:t> </a:t>
            </a:r>
          </a:p>
          <a:p>
            <a:pPr eaLnBrk="1" hangingPunct="1"/>
            <a:endParaRPr lang="en-US" altLang="en-US" sz="6000" dirty="0" smtClean="0">
              <a:solidFill>
                <a:schemeClr val="bg2"/>
              </a:solidFill>
              <a:latin typeface="LeituraSans-Grot 1"/>
            </a:endParaRPr>
          </a:p>
        </p:txBody>
      </p:sp>
      <p:cxnSp>
        <p:nvCxnSpPr>
          <p:cNvPr id="6" name="Straight Connector 5"/>
          <p:cNvCxnSpPr>
            <a:cxnSpLocks noChangeShapeType="1"/>
          </p:cNvCxnSpPr>
          <p:nvPr/>
        </p:nvCxnSpPr>
        <p:spPr bwMode="auto">
          <a:xfrm>
            <a:off x="1447800" y="1295400"/>
            <a:ext cx="23622000" cy="0"/>
          </a:xfrm>
          <a:prstGeom prst="line">
            <a:avLst/>
          </a:prstGeom>
          <a:noFill/>
          <a:ln w="25400">
            <a:solidFill>
              <a:srgbClr val="93978A"/>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0" name="TextBox 9"/>
          <p:cNvSpPr txBox="1"/>
          <p:nvPr/>
        </p:nvSpPr>
        <p:spPr>
          <a:xfrm>
            <a:off x="1411356" y="16844622"/>
            <a:ext cx="8839200" cy="13018949"/>
          </a:xfrm>
          <a:prstGeom prst="rect">
            <a:avLst/>
          </a:prstGeom>
          <a:noFill/>
        </p:spPr>
        <p:txBody>
          <a:bodyPr wrap="square">
            <a:spAutoFit/>
          </a:bodyPr>
          <a:lstStyle>
            <a:lvl1pPr eaLnBrk="0" hangingPunct="0">
              <a:defRPr sz="1900">
                <a:solidFill>
                  <a:schemeClr val="tx1"/>
                </a:solidFill>
                <a:latin typeface="Times New Roman" pitchFamily="18" charset="0"/>
                <a:ea typeface="ＭＳ Ｐゴシック" pitchFamily="34" charset="-128"/>
              </a:defRPr>
            </a:lvl1pPr>
            <a:lvl2pPr marL="742950" indent="-285750" eaLnBrk="0" hangingPunct="0">
              <a:defRPr sz="1900">
                <a:solidFill>
                  <a:schemeClr val="tx1"/>
                </a:solidFill>
                <a:latin typeface="Times New Roman" pitchFamily="18" charset="0"/>
                <a:ea typeface="ＭＳ Ｐゴシック" pitchFamily="34" charset="-128"/>
              </a:defRPr>
            </a:lvl2pPr>
            <a:lvl3pPr marL="1143000" indent="-228600" eaLnBrk="0" hangingPunct="0">
              <a:defRPr sz="1900">
                <a:solidFill>
                  <a:schemeClr val="tx1"/>
                </a:solidFill>
                <a:latin typeface="Times New Roman" pitchFamily="18" charset="0"/>
                <a:ea typeface="ＭＳ Ｐゴシック" pitchFamily="34" charset="-128"/>
              </a:defRPr>
            </a:lvl3pPr>
            <a:lvl4pPr marL="1600200" indent="-228600" eaLnBrk="0" hangingPunct="0">
              <a:defRPr sz="1900">
                <a:solidFill>
                  <a:schemeClr val="tx1"/>
                </a:solidFill>
                <a:latin typeface="Times New Roman" pitchFamily="18" charset="0"/>
                <a:ea typeface="ＭＳ Ｐゴシック" pitchFamily="34" charset="-128"/>
              </a:defRPr>
            </a:lvl4pPr>
            <a:lvl5pPr marL="2057400" indent="-228600" eaLnBrk="0" hangingPunct="0">
              <a:defRPr sz="19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9pPr>
          </a:lstStyle>
          <a:p>
            <a:pPr eaLnBrk="1" hangingPunct="1"/>
            <a:r>
              <a:rPr lang="en-US" altLang="en-US" sz="3600" b="1" dirty="0" smtClean="0">
                <a:solidFill>
                  <a:srgbClr val="000000"/>
                </a:solidFill>
                <a:latin typeface="Calibri" panose="020F0502020204030204" pitchFamily="34" charset="0"/>
              </a:rPr>
              <a:t>Could your Introductory Psychology Student Answer This MCAT2015-style  Question? </a:t>
            </a:r>
          </a:p>
          <a:p>
            <a:pPr eaLnBrk="1" hangingPunct="1"/>
            <a:endParaRPr lang="en-US" altLang="en-US" sz="3600" dirty="0">
              <a:solidFill>
                <a:srgbClr val="000000"/>
              </a:solidFill>
              <a:latin typeface="Calibri" panose="020F0502020204030204" pitchFamily="34" charset="0"/>
            </a:endParaRPr>
          </a:p>
          <a:p>
            <a:pPr eaLnBrk="1" hangingPunct="1"/>
            <a:r>
              <a:rPr lang="en-US" altLang="en-US" sz="3600" dirty="0" smtClean="0">
                <a:solidFill>
                  <a:srgbClr val="000000"/>
                </a:solidFill>
                <a:cs typeface="Times New Roman" panose="02020603050405020304" pitchFamily="18" charset="0"/>
              </a:rPr>
              <a:t>Read this passage and answer the following questions</a:t>
            </a:r>
            <a:r>
              <a:rPr lang="en-US" altLang="en-US" sz="3600" dirty="0" smtClean="0">
                <a:solidFill>
                  <a:srgbClr val="000000"/>
                </a:solidFill>
                <a:cs typeface="Times New Roman" panose="02020603050405020304" pitchFamily="18" charset="0"/>
              </a:rPr>
              <a:t>. </a:t>
            </a:r>
            <a:endParaRPr lang="en-US" altLang="en-US" sz="3600" dirty="0" smtClean="0">
              <a:solidFill>
                <a:srgbClr val="000000"/>
              </a:solidFill>
              <a:cs typeface="Times New Roman" panose="02020603050405020304" pitchFamily="18" charset="0"/>
            </a:endParaRPr>
          </a:p>
          <a:p>
            <a:r>
              <a:rPr lang="en-US" sz="3600" dirty="0" smtClean="0">
                <a:solidFill>
                  <a:srgbClr val="000000"/>
                </a:solidFill>
              </a:rPr>
              <a:t> </a:t>
            </a:r>
          </a:p>
          <a:p>
            <a:r>
              <a:rPr lang="en-US" sz="3600" dirty="0" smtClean="0">
                <a:solidFill>
                  <a:srgbClr val="000000"/>
                </a:solidFill>
              </a:rPr>
              <a:t>…In a study designed to examine the impact of psychological stress on the immune system, participants completed two self-report measures in order to assess experienced stress versus perceived stress. One measure obtained the number of stressful life events the participant had experienced over the last year. The second measure assessed the extent to which the participant perceived life events as stressful. After the participants gave their informed consent and the stress-related information was collected, participants were quarantined and exposed to the common cold virus and their symptoms were monitored. ….</a:t>
            </a:r>
          </a:p>
          <a:p>
            <a:pPr eaLnBrk="1" hangingPunct="1"/>
            <a:endParaRPr lang="en-US" altLang="en-US" sz="3600" dirty="0" smtClean="0">
              <a:solidFill>
                <a:srgbClr val="000000"/>
              </a:solidFill>
              <a:latin typeface="LeituraSans-Grot 3" charset="0"/>
            </a:endParaRPr>
          </a:p>
          <a:p>
            <a:pPr eaLnBrk="1" hangingPunct="1"/>
            <a:endParaRPr lang="en-US" altLang="en-US" sz="5400" dirty="0">
              <a:solidFill>
                <a:srgbClr val="000000"/>
              </a:solidFill>
              <a:latin typeface="LeituraSans-Grot 3" charset="0"/>
            </a:endParaRPr>
          </a:p>
          <a:p>
            <a:pPr eaLnBrk="1" hangingPunct="1">
              <a:buFont typeface="Arial" pitchFamily="34" charset="0"/>
              <a:buChar char="•"/>
            </a:pPr>
            <a:endParaRPr lang="en-US" altLang="en-US" sz="3000" dirty="0">
              <a:solidFill>
                <a:srgbClr val="000000"/>
              </a:solidFill>
              <a:latin typeface="LeituraSans-Grot 2" charset="0"/>
            </a:endParaRPr>
          </a:p>
        </p:txBody>
      </p:sp>
      <p:sp>
        <p:nvSpPr>
          <p:cNvPr id="13323" name="TextBox 19"/>
          <p:cNvSpPr txBox="1">
            <a:spLocks noChangeArrowheads="1"/>
          </p:cNvSpPr>
          <p:nvPr/>
        </p:nvSpPr>
        <p:spPr bwMode="auto">
          <a:xfrm>
            <a:off x="23159970" y="18378283"/>
            <a:ext cx="836543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900">
                <a:solidFill>
                  <a:schemeClr val="tx1"/>
                </a:solidFill>
                <a:latin typeface="Times New Roman" pitchFamily="18" charset="0"/>
                <a:ea typeface="ＭＳ Ｐゴシック" pitchFamily="34" charset="-128"/>
              </a:defRPr>
            </a:lvl1pPr>
            <a:lvl2pPr marL="742950" indent="-285750" eaLnBrk="0" hangingPunct="0">
              <a:defRPr sz="1900">
                <a:solidFill>
                  <a:schemeClr val="tx1"/>
                </a:solidFill>
                <a:latin typeface="Times New Roman" pitchFamily="18" charset="0"/>
                <a:ea typeface="ＭＳ Ｐゴシック" pitchFamily="34" charset="-128"/>
              </a:defRPr>
            </a:lvl2pPr>
            <a:lvl3pPr marL="1143000" indent="-228600" eaLnBrk="0" hangingPunct="0">
              <a:defRPr sz="1900">
                <a:solidFill>
                  <a:schemeClr val="tx1"/>
                </a:solidFill>
                <a:latin typeface="Times New Roman" pitchFamily="18" charset="0"/>
                <a:ea typeface="ＭＳ Ｐゴシック" pitchFamily="34" charset="-128"/>
              </a:defRPr>
            </a:lvl3pPr>
            <a:lvl4pPr marL="1600200" indent="-228600" eaLnBrk="0" hangingPunct="0">
              <a:defRPr sz="1900">
                <a:solidFill>
                  <a:schemeClr val="tx1"/>
                </a:solidFill>
                <a:latin typeface="Times New Roman" pitchFamily="18" charset="0"/>
                <a:ea typeface="ＭＳ Ｐゴシック" pitchFamily="34" charset="-128"/>
              </a:defRPr>
            </a:lvl4pPr>
            <a:lvl5pPr marL="2057400" indent="-228600" eaLnBrk="0" hangingPunct="0">
              <a:defRPr sz="19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9pPr>
          </a:lstStyle>
          <a:p>
            <a:pPr algn="ctr"/>
            <a:r>
              <a:rPr lang="en-US" sz="3600" b="1" dirty="0" smtClean="0">
                <a:solidFill>
                  <a:srgbClr val="000000"/>
                </a:solidFill>
                <a:latin typeface="+mn-lt"/>
              </a:rPr>
              <a:t>More Students Answered the MCAT-style Questions Correctly on the Midterm Compared to Pre-Test</a:t>
            </a:r>
            <a:endParaRPr lang="en-US" sz="3600" b="1" dirty="0">
              <a:solidFill>
                <a:srgbClr val="000000"/>
              </a:solidFill>
              <a:latin typeface="+mn-lt"/>
            </a:endParaRPr>
          </a:p>
        </p:txBody>
      </p:sp>
      <p:sp>
        <p:nvSpPr>
          <p:cNvPr id="21" name="TextBox 20"/>
          <p:cNvSpPr txBox="1"/>
          <p:nvPr/>
        </p:nvSpPr>
        <p:spPr>
          <a:xfrm>
            <a:off x="33604200" y="8453799"/>
            <a:ext cx="9144000" cy="23083242"/>
          </a:xfrm>
          <a:prstGeom prst="rect">
            <a:avLst/>
          </a:prstGeom>
          <a:noFill/>
        </p:spPr>
        <p:txBody>
          <a:bodyPr wrap="square">
            <a:spAutoFit/>
          </a:bodyPr>
          <a:lstStyle>
            <a:lvl1pPr eaLnBrk="0" hangingPunct="0">
              <a:defRPr sz="1900">
                <a:solidFill>
                  <a:schemeClr val="tx1"/>
                </a:solidFill>
                <a:latin typeface="Times New Roman" pitchFamily="18" charset="0"/>
                <a:ea typeface="ＭＳ Ｐゴシック" pitchFamily="34" charset="-128"/>
              </a:defRPr>
            </a:lvl1pPr>
            <a:lvl2pPr eaLnBrk="0" hangingPunct="0">
              <a:defRPr sz="1900">
                <a:solidFill>
                  <a:schemeClr val="tx1"/>
                </a:solidFill>
                <a:latin typeface="Times New Roman" pitchFamily="18" charset="0"/>
                <a:ea typeface="ＭＳ Ｐゴシック" pitchFamily="34" charset="-128"/>
              </a:defRPr>
            </a:lvl2pPr>
            <a:lvl3pPr marL="1143000" indent="-228600" eaLnBrk="0" hangingPunct="0">
              <a:defRPr sz="1900">
                <a:solidFill>
                  <a:schemeClr val="tx1"/>
                </a:solidFill>
                <a:latin typeface="Times New Roman" pitchFamily="18" charset="0"/>
                <a:ea typeface="ＭＳ Ｐゴシック" pitchFamily="34" charset="-128"/>
              </a:defRPr>
            </a:lvl3pPr>
            <a:lvl4pPr marL="1600200" indent="-228600" eaLnBrk="0" hangingPunct="0">
              <a:defRPr sz="1900">
                <a:solidFill>
                  <a:schemeClr val="tx1"/>
                </a:solidFill>
                <a:latin typeface="Times New Roman" pitchFamily="18" charset="0"/>
                <a:ea typeface="ＭＳ Ｐゴシック" pitchFamily="34" charset="-128"/>
              </a:defRPr>
            </a:lvl4pPr>
            <a:lvl5pPr marL="2057400" indent="-228600" eaLnBrk="0" hangingPunct="0">
              <a:defRPr sz="19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9pPr>
          </a:lstStyle>
          <a:p>
            <a:pPr algn="ctr" eaLnBrk="1" hangingPunct="1"/>
            <a:r>
              <a:rPr lang="en-US" altLang="en-US" sz="3600" b="1" dirty="0" smtClean="0">
                <a:solidFill>
                  <a:srgbClr val="000000"/>
                </a:solidFill>
                <a:latin typeface="+mj-lt"/>
              </a:rPr>
              <a:t>IMPLICATIONS</a:t>
            </a:r>
          </a:p>
          <a:p>
            <a:pPr eaLnBrk="1" hangingPunct="1"/>
            <a:r>
              <a:rPr lang="en-US" altLang="en-US" sz="3600" dirty="0">
                <a:solidFill>
                  <a:srgbClr val="000000"/>
                </a:solidFill>
                <a:latin typeface="+mn-lt"/>
              </a:rPr>
              <a:t>This pilot study indicates that it is feasible to teach and assess  high level research design and data reasoning in Introductory Psychology using multiple choice tests. </a:t>
            </a:r>
          </a:p>
          <a:p>
            <a:pPr eaLnBrk="1" hangingPunct="1"/>
            <a:endParaRPr lang="en-US" altLang="en-US" sz="3600" dirty="0" smtClean="0">
              <a:solidFill>
                <a:srgbClr val="000000"/>
              </a:solidFill>
              <a:latin typeface="+mn-lt"/>
            </a:endParaRPr>
          </a:p>
          <a:p>
            <a:pPr lvl="0" eaLnBrk="1" hangingPunct="1"/>
            <a:r>
              <a:rPr lang="en-US" altLang="en-US" sz="3600" dirty="0" smtClean="0">
                <a:solidFill>
                  <a:srgbClr val="000000"/>
                </a:solidFill>
                <a:latin typeface="+mn-lt"/>
              </a:rPr>
              <a:t>Preliminary results suggest that </a:t>
            </a:r>
            <a:r>
              <a:rPr lang="en-US" altLang="en-US" sz="3600" dirty="0">
                <a:solidFill>
                  <a:srgbClr val="000000"/>
                </a:solidFill>
                <a:latin typeface="+mn-lt"/>
              </a:rPr>
              <a:t>a</a:t>
            </a:r>
            <a:r>
              <a:rPr lang="en-US" sz="3600" dirty="0" smtClean="0">
                <a:solidFill>
                  <a:srgbClr val="000000"/>
                </a:solidFill>
                <a:latin typeface="+mn-lt"/>
              </a:rPr>
              <a:t>bout </a:t>
            </a:r>
            <a:r>
              <a:rPr lang="en-US" sz="3600" dirty="0">
                <a:solidFill>
                  <a:srgbClr val="000000"/>
                </a:solidFill>
                <a:latin typeface="+mn-lt"/>
              </a:rPr>
              <a:t>half the class would benefit from remedial instruction in basic reading comprehension and graph reading, and this should be a target of more intensive interventions for selected students. </a:t>
            </a:r>
            <a:r>
              <a:rPr lang="en-US" sz="3600" dirty="0" smtClean="0">
                <a:solidFill>
                  <a:srgbClr val="000000"/>
                </a:solidFill>
                <a:latin typeface="+mn-lt"/>
              </a:rPr>
              <a:t>All students will likely </a:t>
            </a:r>
            <a:r>
              <a:rPr lang="en-US" sz="3600" dirty="0" smtClean="0">
                <a:solidFill>
                  <a:srgbClr val="000000"/>
                </a:solidFill>
                <a:latin typeface="+mn-lt"/>
              </a:rPr>
              <a:t>require more instruction and/or explicit feedback, and should be one target of a more intensive intervention for all students.</a:t>
            </a:r>
          </a:p>
          <a:p>
            <a:pPr lvl="0" eaLnBrk="1" hangingPunct="1"/>
            <a:endParaRPr lang="en-US" sz="3600" dirty="0">
              <a:solidFill>
                <a:srgbClr val="000000"/>
              </a:solidFill>
              <a:latin typeface="+mn-lt"/>
            </a:endParaRPr>
          </a:p>
          <a:p>
            <a:pPr lvl="0" eaLnBrk="1" hangingPunct="1"/>
            <a:r>
              <a:rPr lang="en-US" sz="3600" dirty="0" smtClean="0">
                <a:solidFill>
                  <a:srgbClr val="000000"/>
                </a:solidFill>
                <a:latin typeface="+mn-lt"/>
              </a:rPr>
              <a:t>Additional research is needed to identify students’ areas of difficulty and to develop teaching methods that target those areas.</a:t>
            </a:r>
          </a:p>
          <a:p>
            <a:pPr eaLnBrk="1" hangingPunct="1"/>
            <a:endParaRPr lang="en-US" altLang="en-US" sz="2200" dirty="0" smtClean="0">
              <a:solidFill>
                <a:srgbClr val="000000"/>
              </a:solidFill>
              <a:latin typeface="LeituraSans-Grot 2" charset="0"/>
            </a:endParaRPr>
          </a:p>
          <a:p>
            <a:pPr algn="ctr" eaLnBrk="1" hangingPunct="1"/>
            <a:r>
              <a:rPr lang="en-US" altLang="en-US" sz="3600" b="1" dirty="0" smtClean="0">
                <a:solidFill>
                  <a:srgbClr val="000000"/>
                </a:solidFill>
                <a:latin typeface="+mn-lt"/>
              </a:rPr>
              <a:t>FUTURE RESEARCH</a:t>
            </a:r>
          </a:p>
          <a:p>
            <a:pPr eaLnBrk="1" hangingPunct="1"/>
            <a:endParaRPr lang="en-US" altLang="en-US" sz="2000" dirty="0" smtClean="0">
              <a:solidFill>
                <a:srgbClr val="000000"/>
              </a:solidFill>
              <a:latin typeface="LeituraSans-Grot 2" charset="0"/>
            </a:endParaRPr>
          </a:p>
          <a:p>
            <a:pPr algn="ctr" eaLnBrk="1" hangingPunct="1"/>
            <a:r>
              <a:rPr lang="en-US" altLang="en-US" sz="3600" b="1" dirty="0" smtClean="0">
                <a:solidFill>
                  <a:srgbClr val="000000"/>
                </a:solidFill>
                <a:latin typeface="+mn-lt"/>
              </a:rPr>
              <a:t>REFERENCES</a:t>
            </a:r>
          </a:p>
          <a:p>
            <a:r>
              <a:rPr lang="en-US" sz="2800" dirty="0" smtClean="0">
                <a:solidFill>
                  <a:srgbClr val="000000"/>
                </a:solidFill>
                <a:latin typeface="+mn-lt"/>
              </a:rPr>
              <a:t>Carpenter</a:t>
            </a:r>
            <a:r>
              <a:rPr lang="en-US" sz="2800" dirty="0">
                <a:solidFill>
                  <a:srgbClr val="000000"/>
                </a:solidFill>
                <a:latin typeface="+mn-lt"/>
              </a:rPr>
              <a:t>, S. K. (2012). Testing Enhances the Transfer of Learning. </a:t>
            </a:r>
            <a:r>
              <a:rPr lang="en-US" sz="2800" i="1" dirty="0">
                <a:solidFill>
                  <a:srgbClr val="000000"/>
                </a:solidFill>
                <a:latin typeface="+mn-lt"/>
              </a:rPr>
              <a:t>Current Directions in Psychological Science, 21</a:t>
            </a:r>
            <a:r>
              <a:rPr lang="en-US" sz="2800" dirty="0">
                <a:solidFill>
                  <a:srgbClr val="000000"/>
                </a:solidFill>
                <a:latin typeface="+mn-lt"/>
              </a:rPr>
              <a:t>(5), 279-283. </a:t>
            </a:r>
            <a:r>
              <a:rPr lang="en-US" sz="2800" dirty="0" err="1">
                <a:solidFill>
                  <a:srgbClr val="000000"/>
                </a:solidFill>
                <a:latin typeface="+mn-lt"/>
              </a:rPr>
              <a:t>doi</a:t>
            </a:r>
            <a:r>
              <a:rPr lang="en-US" sz="2800" dirty="0">
                <a:solidFill>
                  <a:srgbClr val="000000"/>
                </a:solidFill>
                <a:latin typeface="+mn-lt"/>
              </a:rPr>
              <a:t>: </a:t>
            </a:r>
            <a:r>
              <a:rPr lang="en-US" sz="2800" dirty="0" smtClean="0">
                <a:solidFill>
                  <a:srgbClr val="000000"/>
                </a:solidFill>
                <a:latin typeface="+mn-lt"/>
              </a:rPr>
              <a:t>10.1177/0963721412452728</a:t>
            </a:r>
          </a:p>
          <a:p>
            <a:endParaRPr lang="en-US" sz="2800" dirty="0">
              <a:solidFill>
                <a:srgbClr val="000000"/>
              </a:solidFill>
              <a:latin typeface="+mn-lt"/>
            </a:endParaRPr>
          </a:p>
          <a:p>
            <a:r>
              <a:rPr lang="en-US" sz="2800" dirty="0">
                <a:solidFill>
                  <a:srgbClr val="000000"/>
                </a:solidFill>
                <a:latin typeface="+mn-lt"/>
              </a:rPr>
              <a:t>Glass, A. L., &amp; Sinha, N. (2013). Multiple-Choice Questioning Is an Efficient Instructional Methodology That May Be Widely Implemented in Academic Courses to Improve Exam Performance. </a:t>
            </a:r>
            <a:r>
              <a:rPr lang="en-US" sz="2800" i="1" dirty="0">
                <a:solidFill>
                  <a:srgbClr val="000000"/>
                </a:solidFill>
                <a:latin typeface="+mn-lt"/>
              </a:rPr>
              <a:t>Current Directions in Psychological Science, 22</a:t>
            </a:r>
            <a:r>
              <a:rPr lang="en-US" sz="2800" dirty="0">
                <a:solidFill>
                  <a:srgbClr val="000000"/>
                </a:solidFill>
                <a:latin typeface="+mn-lt"/>
              </a:rPr>
              <a:t>(6), 471-477. </a:t>
            </a:r>
            <a:endParaRPr lang="en-US" sz="2800" dirty="0" smtClean="0">
              <a:solidFill>
                <a:srgbClr val="000000"/>
              </a:solidFill>
              <a:latin typeface="+mn-lt"/>
            </a:endParaRPr>
          </a:p>
          <a:p>
            <a:endParaRPr lang="en-US" sz="2800" dirty="0">
              <a:solidFill>
                <a:srgbClr val="000000"/>
              </a:solidFill>
              <a:latin typeface="+mn-lt"/>
            </a:endParaRPr>
          </a:p>
          <a:p>
            <a:r>
              <a:rPr lang="en-US" sz="2800" dirty="0">
                <a:solidFill>
                  <a:srgbClr val="000000"/>
                </a:solidFill>
                <a:latin typeface="+mn-lt"/>
              </a:rPr>
              <a:t>Little, J. L., Bjork, E. L., Bjork, R. A., &amp; </a:t>
            </a:r>
            <a:r>
              <a:rPr lang="en-US" sz="2800" dirty="0" err="1">
                <a:solidFill>
                  <a:srgbClr val="000000"/>
                </a:solidFill>
                <a:latin typeface="+mn-lt"/>
              </a:rPr>
              <a:t>Angello</a:t>
            </a:r>
            <a:r>
              <a:rPr lang="en-US" sz="2800" dirty="0">
                <a:solidFill>
                  <a:srgbClr val="000000"/>
                </a:solidFill>
                <a:latin typeface="+mn-lt"/>
              </a:rPr>
              <a:t>, G. (2012). Multiple-Choice Tests Exonerated, at Least of Some Charges: </a:t>
            </a:r>
            <a:r>
              <a:rPr lang="en-US" sz="2800" dirty="0" smtClean="0">
                <a:solidFill>
                  <a:srgbClr val="000000"/>
                </a:solidFill>
                <a:latin typeface="+mn-lt"/>
              </a:rPr>
              <a:t>Fostering </a:t>
            </a:r>
            <a:r>
              <a:rPr lang="en-US" sz="2800" dirty="0">
                <a:solidFill>
                  <a:srgbClr val="000000"/>
                </a:solidFill>
                <a:latin typeface="+mn-lt"/>
              </a:rPr>
              <a:t>Test-Induced Learning and Avoiding Test-Induced Forgetting. </a:t>
            </a:r>
            <a:r>
              <a:rPr lang="en-US" sz="2800" i="1" dirty="0">
                <a:solidFill>
                  <a:srgbClr val="000000"/>
                </a:solidFill>
                <a:latin typeface="+mn-lt"/>
              </a:rPr>
              <a:t>Psychological Science</a:t>
            </a:r>
            <a:r>
              <a:rPr lang="en-US" sz="2800" dirty="0">
                <a:solidFill>
                  <a:srgbClr val="000000"/>
                </a:solidFill>
                <a:latin typeface="+mn-lt"/>
              </a:rPr>
              <a:t>. </a:t>
            </a:r>
            <a:r>
              <a:rPr lang="en-US" sz="2800" dirty="0" err="1">
                <a:solidFill>
                  <a:srgbClr val="000000"/>
                </a:solidFill>
                <a:latin typeface="+mn-lt"/>
              </a:rPr>
              <a:t>doi</a:t>
            </a:r>
            <a:r>
              <a:rPr lang="en-US" sz="2800" dirty="0">
                <a:solidFill>
                  <a:srgbClr val="000000"/>
                </a:solidFill>
                <a:latin typeface="+mn-lt"/>
              </a:rPr>
              <a:t>: 10.1177/0956797612443370</a:t>
            </a:r>
          </a:p>
          <a:p>
            <a:pPr eaLnBrk="1" hangingPunct="1"/>
            <a:endParaRPr lang="en-US" altLang="en-US" sz="3000" dirty="0" smtClean="0">
              <a:solidFill>
                <a:srgbClr val="000000"/>
              </a:solidFill>
              <a:latin typeface="+mn-lt"/>
            </a:endParaRPr>
          </a:p>
          <a:p>
            <a:pPr algn="ctr" eaLnBrk="1" hangingPunct="1"/>
            <a:r>
              <a:rPr lang="en-US" altLang="en-US" sz="3600" b="1" dirty="0" smtClean="0">
                <a:solidFill>
                  <a:srgbClr val="000000"/>
                </a:solidFill>
                <a:latin typeface="+mn-lt"/>
              </a:rPr>
              <a:t>ACKNOWLEDGMENT</a:t>
            </a:r>
          </a:p>
          <a:p>
            <a:pPr eaLnBrk="1" hangingPunct="1"/>
            <a:r>
              <a:rPr lang="en-US" altLang="en-US" sz="3600" dirty="0" smtClean="0">
                <a:solidFill>
                  <a:srgbClr val="000000"/>
                </a:solidFill>
                <a:latin typeface="+mn-lt"/>
              </a:rPr>
              <a:t>This  </a:t>
            </a:r>
            <a:r>
              <a:rPr lang="en-US" altLang="en-US" sz="3600" dirty="0" smtClean="0">
                <a:solidFill>
                  <a:srgbClr val="000000"/>
                </a:solidFill>
                <a:latin typeface="+mn-lt"/>
              </a:rPr>
              <a:t>research was funded by a Faculty Release Time grant through the OSU Research Office.</a:t>
            </a:r>
          </a:p>
          <a:p>
            <a:pPr algn="ctr" eaLnBrk="1" hangingPunct="1"/>
            <a:endParaRPr lang="en-US" altLang="en-US" sz="3600" dirty="0" smtClean="0">
              <a:solidFill>
                <a:srgbClr val="000000"/>
              </a:solidFill>
              <a:latin typeface="+mn-lt"/>
            </a:endParaRPr>
          </a:p>
          <a:p>
            <a:pPr algn="ctr" eaLnBrk="1" hangingPunct="1"/>
            <a:r>
              <a:rPr lang="en-US" altLang="en-US" sz="3600" b="1" dirty="0" smtClean="0">
                <a:solidFill>
                  <a:srgbClr val="000000"/>
                </a:solidFill>
                <a:latin typeface="+mn-lt"/>
              </a:rPr>
              <a:t>CONTACT INFORMATION</a:t>
            </a:r>
            <a:endParaRPr lang="en-US" altLang="en-US" sz="3600" b="1" dirty="0">
              <a:solidFill>
                <a:srgbClr val="000000"/>
              </a:solidFill>
              <a:latin typeface="+mn-lt"/>
            </a:endParaRPr>
          </a:p>
          <a:p>
            <a:pPr algn="ctr" eaLnBrk="1" hangingPunct="1"/>
            <a:r>
              <a:rPr lang="en-US" altLang="en-US" sz="3600" dirty="0" smtClean="0">
                <a:solidFill>
                  <a:srgbClr val="000000"/>
                </a:solidFill>
                <a:latin typeface="+mn-lt"/>
              </a:rPr>
              <a:t>Kathryn.blease@oregonstate.edu</a:t>
            </a:r>
            <a:endParaRPr lang="en-US" altLang="en-US" sz="3600" dirty="0">
              <a:solidFill>
                <a:srgbClr val="000000"/>
              </a:solidFill>
              <a:latin typeface="+mn-lt"/>
            </a:endParaRPr>
          </a:p>
          <a:p>
            <a:pPr eaLnBrk="1" hangingPunct="1"/>
            <a:endParaRPr lang="en-US" altLang="en-US" sz="3000" dirty="0">
              <a:solidFill>
                <a:srgbClr val="000000"/>
              </a:solidFill>
              <a:latin typeface="LeituraSans-Grot 2" charset="0"/>
            </a:endParaRPr>
          </a:p>
        </p:txBody>
      </p:sp>
      <p:pic>
        <p:nvPicPr>
          <p:cNvPr id="20" name="Picture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347" y="27961270"/>
            <a:ext cx="9377217"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12496800" y="9117427"/>
            <a:ext cx="8458200" cy="22806243"/>
          </a:xfrm>
          <a:prstGeom prst="rect">
            <a:avLst/>
          </a:prstGeom>
          <a:noFill/>
        </p:spPr>
        <p:txBody>
          <a:bodyPr>
            <a:spAutoFit/>
          </a:bodyPr>
          <a:lstStyle>
            <a:lvl1pPr eaLnBrk="0" hangingPunct="0">
              <a:defRPr sz="1900">
                <a:solidFill>
                  <a:schemeClr val="tx1"/>
                </a:solidFill>
                <a:latin typeface="Times New Roman" pitchFamily="18" charset="0"/>
                <a:ea typeface="ＭＳ Ｐゴシック" pitchFamily="34" charset="-128"/>
              </a:defRPr>
            </a:lvl1pPr>
            <a:lvl2pPr marL="742950" indent="-285750" eaLnBrk="0" hangingPunct="0">
              <a:defRPr sz="1900">
                <a:solidFill>
                  <a:schemeClr val="tx1"/>
                </a:solidFill>
                <a:latin typeface="Times New Roman" pitchFamily="18" charset="0"/>
                <a:ea typeface="ＭＳ Ｐゴシック" pitchFamily="34" charset="-128"/>
              </a:defRPr>
            </a:lvl2pPr>
            <a:lvl3pPr marL="1143000" indent="-228600" eaLnBrk="0" hangingPunct="0">
              <a:defRPr sz="1900">
                <a:solidFill>
                  <a:schemeClr val="tx1"/>
                </a:solidFill>
                <a:latin typeface="Times New Roman" pitchFamily="18" charset="0"/>
                <a:ea typeface="ＭＳ Ｐゴシック" pitchFamily="34" charset="-128"/>
              </a:defRPr>
            </a:lvl3pPr>
            <a:lvl4pPr marL="1600200" indent="-228600" eaLnBrk="0" hangingPunct="0">
              <a:defRPr sz="1900">
                <a:solidFill>
                  <a:schemeClr val="tx1"/>
                </a:solidFill>
                <a:latin typeface="Times New Roman" pitchFamily="18" charset="0"/>
                <a:ea typeface="ＭＳ Ｐゴシック" pitchFamily="34" charset="-128"/>
              </a:defRPr>
            </a:lvl4pPr>
            <a:lvl5pPr marL="2057400" indent="-228600" eaLnBrk="0" hangingPunct="0">
              <a:defRPr sz="19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9pPr>
          </a:lstStyle>
          <a:p>
            <a:pPr algn="ctr"/>
            <a:r>
              <a:rPr lang="en-US" sz="3600" b="1" dirty="0" smtClean="0">
                <a:solidFill>
                  <a:srgbClr val="000000"/>
                </a:solidFill>
                <a:latin typeface="+mn-lt"/>
              </a:rPr>
              <a:t>MCAT-STYLE </a:t>
            </a:r>
            <a:r>
              <a:rPr lang="en-US" sz="3600" b="1" dirty="0" smtClean="0">
                <a:solidFill>
                  <a:srgbClr val="000000"/>
                </a:solidFill>
                <a:latin typeface="+mn-lt"/>
              </a:rPr>
              <a:t>QUESTIONS</a:t>
            </a:r>
          </a:p>
          <a:p>
            <a:pPr algn="ctr"/>
            <a:endParaRPr lang="en-US" sz="3600" b="1" dirty="0" smtClean="0">
              <a:solidFill>
                <a:srgbClr val="000000"/>
              </a:solidFill>
              <a:latin typeface="+mn-lt"/>
            </a:endParaRPr>
          </a:p>
          <a:p>
            <a:r>
              <a:rPr lang="en-US" sz="3600" b="1" dirty="0" smtClean="0">
                <a:solidFill>
                  <a:srgbClr val="000000"/>
                </a:solidFill>
                <a:latin typeface="+mn-lt"/>
              </a:rPr>
              <a:t>RESEARCH DESIGN: </a:t>
            </a:r>
            <a:r>
              <a:rPr lang="en-US" sz="3600" b="1" dirty="0" smtClean="0">
                <a:solidFill>
                  <a:srgbClr val="000000"/>
                </a:solidFill>
                <a:cs typeface="Times New Roman" panose="02020603050405020304" pitchFamily="18" charset="0"/>
              </a:rPr>
              <a:t>Which of the following changes to the study would make it possible to investigate whether there is a causal link between stress, coping styles, and immune susceptibility?</a:t>
            </a:r>
            <a:endParaRPr lang="en-US" sz="3600" dirty="0" smtClean="0">
              <a:solidFill>
                <a:srgbClr val="000000"/>
              </a:solidFill>
              <a:cs typeface="Times New Roman" panose="02020603050405020304" pitchFamily="18" charset="0"/>
            </a:endParaRPr>
          </a:p>
          <a:p>
            <a:pPr lvl="0"/>
            <a:r>
              <a:rPr lang="en-US" sz="3600" dirty="0" smtClean="0">
                <a:solidFill>
                  <a:srgbClr val="000000"/>
                </a:solidFill>
                <a:cs typeface="Times New Roman" panose="02020603050405020304" pitchFamily="18" charset="0"/>
              </a:rPr>
              <a:t>Randomly assigning participants to conditions in which they learn different coping styles prior to exposing them to a stressor. </a:t>
            </a:r>
          </a:p>
          <a:p>
            <a:pPr lvl="0"/>
            <a:endParaRPr lang="en-US" sz="3600" dirty="0" smtClean="0">
              <a:solidFill>
                <a:srgbClr val="000000"/>
              </a:solidFill>
              <a:latin typeface="+mn-lt"/>
            </a:endParaRPr>
          </a:p>
          <a:p>
            <a:pPr lvl="0"/>
            <a:r>
              <a:rPr lang="en-US" sz="3600" b="1" dirty="0" smtClean="0">
                <a:solidFill>
                  <a:srgbClr val="000000"/>
                </a:solidFill>
                <a:latin typeface="+mn-lt"/>
              </a:rPr>
              <a:t>ADD NEW CONCEPT: </a:t>
            </a:r>
            <a:r>
              <a:rPr lang="en-US" sz="3600" b="1" dirty="0" smtClean="0">
                <a:solidFill>
                  <a:srgbClr val="000000"/>
                </a:solidFill>
                <a:cs typeface="Times New Roman" panose="02020603050405020304" pitchFamily="18" charset="0"/>
              </a:rPr>
              <a:t>Which </a:t>
            </a:r>
            <a:r>
              <a:rPr lang="en-US" sz="3600" b="1" dirty="0">
                <a:solidFill>
                  <a:srgbClr val="000000"/>
                </a:solidFill>
                <a:cs typeface="Times New Roman" panose="02020603050405020304" pitchFamily="18" charset="0"/>
              </a:rPr>
              <a:t>of the following results would you predict if this study were extended to examine learned helplessness? People who develop learned helplessness: </a:t>
            </a:r>
            <a:r>
              <a:rPr lang="en-US" sz="3600" dirty="0">
                <a:solidFill>
                  <a:srgbClr val="000000"/>
                </a:solidFill>
                <a:cs typeface="Times New Roman" panose="02020603050405020304" pitchFamily="18" charset="0"/>
              </a:rPr>
              <a:t>have higher levels of cortisol</a:t>
            </a:r>
            <a:r>
              <a:rPr lang="en-US" sz="3600" dirty="0" smtClean="0">
                <a:solidFill>
                  <a:srgbClr val="000000"/>
                </a:solidFill>
                <a:cs typeface="Times New Roman" panose="02020603050405020304" pitchFamily="18" charset="0"/>
              </a:rPr>
              <a:t>.</a:t>
            </a:r>
          </a:p>
          <a:p>
            <a:pPr lvl="0"/>
            <a:r>
              <a:rPr lang="en-US" sz="3600" dirty="0" smtClean="0">
                <a:solidFill>
                  <a:srgbClr val="000000"/>
                </a:solidFill>
                <a:latin typeface="+mn-lt"/>
              </a:rPr>
              <a:t> </a:t>
            </a:r>
            <a:endParaRPr lang="en-US" sz="3600" dirty="0">
              <a:solidFill>
                <a:srgbClr val="000000"/>
              </a:solidFill>
              <a:latin typeface="+mn-lt"/>
            </a:endParaRPr>
          </a:p>
          <a:p>
            <a:pPr lvl="0"/>
            <a:r>
              <a:rPr lang="en-US" sz="3600" b="1" dirty="0" smtClean="0">
                <a:solidFill>
                  <a:srgbClr val="000000"/>
                </a:solidFill>
                <a:latin typeface="+mn-lt"/>
              </a:rPr>
              <a:t>GRAPH INTERPRETATION: </a:t>
            </a:r>
            <a:r>
              <a:rPr lang="en-US" sz="3600" b="1" dirty="0" smtClean="0">
                <a:solidFill>
                  <a:srgbClr val="000000"/>
                </a:solidFill>
                <a:cs typeface="Times New Roman" panose="02020603050405020304" pitchFamily="18" charset="0"/>
              </a:rPr>
              <a:t>Which </a:t>
            </a:r>
            <a:r>
              <a:rPr lang="en-US" sz="3600" b="1" dirty="0">
                <a:solidFill>
                  <a:srgbClr val="000000"/>
                </a:solidFill>
                <a:cs typeface="Times New Roman" panose="02020603050405020304" pitchFamily="18" charset="0"/>
              </a:rPr>
              <a:t>of the following conclusions is NOT supported by Figure 1? </a:t>
            </a:r>
            <a:r>
              <a:rPr lang="en-US" sz="3600" dirty="0">
                <a:solidFill>
                  <a:srgbClr val="000000"/>
                </a:solidFill>
                <a:cs typeface="Times New Roman" panose="02020603050405020304" pitchFamily="18" charset="0"/>
              </a:rPr>
              <a:t>Perceived stress levels are negatively associated with immune </a:t>
            </a:r>
            <a:r>
              <a:rPr lang="en-US" sz="3600" dirty="0" smtClean="0">
                <a:solidFill>
                  <a:srgbClr val="000000"/>
                </a:solidFill>
                <a:cs typeface="Times New Roman" panose="02020603050405020304" pitchFamily="18" charset="0"/>
              </a:rPr>
              <a:t>functioning</a:t>
            </a:r>
          </a:p>
          <a:p>
            <a:pPr lvl="0"/>
            <a:endParaRPr lang="en-US" sz="3600" dirty="0" smtClean="0">
              <a:solidFill>
                <a:srgbClr val="000000"/>
              </a:solidFill>
              <a:latin typeface="+mn-lt"/>
            </a:endParaRPr>
          </a:p>
          <a:p>
            <a:pPr lvl="0"/>
            <a:endParaRPr lang="en-US" sz="3600" dirty="0">
              <a:solidFill>
                <a:srgbClr val="000000"/>
              </a:solidFill>
              <a:latin typeface="+mn-lt"/>
            </a:endParaRPr>
          </a:p>
          <a:p>
            <a:pPr lvl="0"/>
            <a:endParaRPr lang="en-US" sz="3600" dirty="0">
              <a:solidFill>
                <a:srgbClr val="000000"/>
              </a:solidFill>
              <a:latin typeface="+mn-lt"/>
            </a:endParaRPr>
          </a:p>
          <a:p>
            <a:pPr lvl="0" algn="ctr"/>
            <a:r>
              <a:rPr lang="en-US" sz="3600" b="1" dirty="0" smtClean="0">
                <a:solidFill>
                  <a:srgbClr val="000000"/>
                </a:solidFill>
                <a:latin typeface="+mn-lt"/>
              </a:rPr>
              <a:t>DIAGNOSTIC QUESTIONS</a:t>
            </a:r>
          </a:p>
          <a:p>
            <a:pPr lvl="0" algn="ctr"/>
            <a:r>
              <a:rPr lang="en-US" sz="3600" b="1" dirty="0" smtClean="0">
                <a:solidFill>
                  <a:srgbClr val="000000"/>
                </a:solidFill>
                <a:latin typeface="+mn-lt"/>
              </a:rPr>
              <a:t>ADDED </a:t>
            </a:r>
            <a:r>
              <a:rPr lang="en-US" sz="3600" b="1" dirty="0" smtClean="0">
                <a:solidFill>
                  <a:srgbClr val="000000"/>
                </a:solidFill>
                <a:latin typeface="+mn-lt"/>
              </a:rPr>
              <a:t>TO THE MIDTERM </a:t>
            </a:r>
            <a:r>
              <a:rPr lang="en-US" sz="3600" b="1" dirty="0" smtClean="0">
                <a:solidFill>
                  <a:srgbClr val="000000"/>
                </a:solidFill>
                <a:latin typeface="+mn-lt"/>
              </a:rPr>
              <a:t>FOR </a:t>
            </a:r>
            <a:r>
              <a:rPr lang="en-US" sz="3600" b="1" dirty="0" smtClean="0">
                <a:solidFill>
                  <a:srgbClr val="000000"/>
                </a:solidFill>
                <a:latin typeface="+mn-lt"/>
              </a:rPr>
              <a:t>THIS STUDY</a:t>
            </a:r>
          </a:p>
          <a:p>
            <a:pPr lvl="0" algn="ctr"/>
            <a:endParaRPr lang="en-US" sz="3600" b="1" dirty="0" smtClean="0">
              <a:solidFill>
                <a:srgbClr val="000000"/>
              </a:solidFill>
              <a:latin typeface="+mn-lt"/>
            </a:endParaRPr>
          </a:p>
          <a:p>
            <a:pPr lvl="0"/>
            <a:r>
              <a:rPr lang="en-US" sz="3600" b="1" dirty="0" smtClean="0">
                <a:solidFill>
                  <a:srgbClr val="000000"/>
                </a:solidFill>
                <a:latin typeface="+mn-lt"/>
              </a:rPr>
              <a:t>READING COMPREHENSION: </a:t>
            </a:r>
            <a:r>
              <a:rPr lang="en-US" sz="3600" b="1" dirty="0">
                <a:solidFill>
                  <a:srgbClr val="000000"/>
                </a:solidFill>
                <a:cs typeface="Times New Roman" panose="02020603050405020304" pitchFamily="18" charset="0"/>
              </a:rPr>
              <a:t>In this study, "experienced stress" was measured </a:t>
            </a:r>
            <a:r>
              <a:rPr lang="en-US" sz="3600" b="1" dirty="0" smtClean="0">
                <a:solidFill>
                  <a:srgbClr val="000000"/>
                </a:solidFill>
                <a:cs typeface="Times New Roman" panose="02020603050405020304" pitchFamily="18" charset="0"/>
              </a:rPr>
              <a:t>by</a:t>
            </a:r>
          </a:p>
          <a:p>
            <a:pPr lvl="0"/>
            <a:r>
              <a:rPr lang="en-US" sz="3600" b="1" dirty="0" smtClean="0">
                <a:solidFill>
                  <a:srgbClr val="000000"/>
                </a:solidFill>
                <a:cs typeface="Times New Roman" panose="02020603050405020304" pitchFamily="18" charset="0"/>
              </a:rPr>
              <a:t> </a:t>
            </a:r>
            <a:r>
              <a:rPr lang="en-US" sz="3600" dirty="0">
                <a:solidFill>
                  <a:srgbClr val="000000"/>
                </a:solidFill>
                <a:cs typeface="Times New Roman" panose="02020603050405020304" pitchFamily="18" charset="0"/>
              </a:rPr>
              <a:t>the number of stressful life events the participant experienced in the past year.</a:t>
            </a:r>
            <a:endParaRPr lang="en-US" sz="3600" b="1" dirty="0" smtClean="0">
              <a:solidFill>
                <a:srgbClr val="000000"/>
              </a:solidFill>
              <a:cs typeface="Times New Roman" panose="02020603050405020304" pitchFamily="18" charset="0"/>
            </a:endParaRPr>
          </a:p>
          <a:p>
            <a:pPr lvl="0"/>
            <a:endParaRPr lang="en-US" sz="3600" b="1" dirty="0">
              <a:solidFill>
                <a:srgbClr val="000000"/>
              </a:solidFill>
              <a:latin typeface="+mn-lt"/>
            </a:endParaRPr>
          </a:p>
          <a:p>
            <a:pPr lvl="0"/>
            <a:r>
              <a:rPr lang="en-US" sz="3600" b="1" dirty="0" smtClean="0">
                <a:solidFill>
                  <a:srgbClr val="000000"/>
                </a:solidFill>
                <a:latin typeface="+mn-lt"/>
              </a:rPr>
              <a:t>BASIC GRAPH READING: </a:t>
            </a:r>
            <a:r>
              <a:rPr lang="en-US" sz="3600" b="1" dirty="0" smtClean="0">
                <a:solidFill>
                  <a:srgbClr val="000000"/>
                </a:solidFill>
                <a:cs typeface="Times New Roman" panose="02020603050405020304" pitchFamily="18" charset="0"/>
              </a:rPr>
              <a:t>What percent of those who reported a low level of experienced stress remained healthy (that is, did not catch a cold)?  </a:t>
            </a:r>
            <a:r>
              <a:rPr lang="en-US" sz="3600" dirty="0" smtClean="0">
                <a:solidFill>
                  <a:srgbClr val="000000"/>
                </a:solidFill>
                <a:cs typeface="Times New Roman" panose="02020603050405020304" pitchFamily="18" charset="0"/>
              </a:rPr>
              <a:t>65%</a:t>
            </a:r>
          </a:p>
          <a:p>
            <a:pPr lvl="0"/>
            <a:endParaRPr lang="en-US" sz="3600" b="1" dirty="0">
              <a:solidFill>
                <a:srgbClr val="000000"/>
              </a:solidFill>
            </a:endParaRPr>
          </a:p>
          <a:p>
            <a:pPr lvl="0"/>
            <a:endParaRPr lang="en-US" sz="3600" b="1" dirty="0">
              <a:solidFill>
                <a:srgbClr val="000000"/>
              </a:solidFill>
            </a:endParaRPr>
          </a:p>
          <a:p>
            <a:pPr lvl="0"/>
            <a:endParaRPr lang="en-US" sz="3600" b="1" dirty="0" smtClean="0">
              <a:solidFill>
                <a:srgbClr val="000000"/>
              </a:solidFill>
            </a:endParaRPr>
          </a:p>
        </p:txBody>
      </p:sp>
      <p:sp>
        <p:nvSpPr>
          <p:cNvPr id="3" name="TextBox 2"/>
          <p:cNvSpPr txBox="1"/>
          <p:nvPr/>
        </p:nvSpPr>
        <p:spPr>
          <a:xfrm>
            <a:off x="1411356" y="8453799"/>
            <a:ext cx="8875644" cy="8402300"/>
          </a:xfrm>
          <a:prstGeom prst="rect">
            <a:avLst/>
          </a:prstGeom>
          <a:noFill/>
        </p:spPr>
        <p:txBody>
          <a:bodyPr wrap="square" rtlCol="0">
            <a:spAutoFit/>
          </a:bodyPr>
          <a:lstStyle/>
          <a:p>
            <a:r>
              <a:rPr lang="en-US" sz="3600" b="1" dirty="0" smtClean="0">
                <a:solidFill>
                  <a:srgbClr val="000000"/>
                </a:solidFill>
                <a:latin typeface="+mn-lt"/>
              </a:rPr>
              <a:t>SCIENTIFIC LITERACY IN INTRO PSYCHOLOGY</a:t>
            </a:r>
          </a:p>
          <a:p>
            <a:r>
              <a:rPr lang="en-US" sz="3600" dirty="0" smtClean="0">
                <a:solidFill>
                  <a:srgbClr val="000000"/>
                </a:solidFill>
                <a:latin typeface="+mn-lt"/>
              </a:rPr>
              <a:t>In </a:t>
            </a:r>
            <a:r>
              <a:rPr lang="en-US" sz="3600" dirty="0">
                <a:solidFill>
                  <a:srgbClr val="000000"/>
                </a:solidFill>
                <a:latin typeface="+mn-lt"/>
              </a:rPr>
              <a:t>2015, the MCAT will for the first time include a section covering Introductory Psychology content and scientific literacy. How can we teach high level scientific literacy skills in large lectures? W</a:t>
            </a:r>
            <a:r>
              <a:rPr lang="en-US" sz="3600" dirty="0" smtClean="0">
                <a:solidFill>
                  <a:srgbClr val="000000"/>
                </a:solidFill>
                <a:latin typeface="+mn-lt"/>
              </a:rPr>
              <a:t>ell-designed </a:t>
            </a:r>
            <a:r>
              <a:rPr lang="en-US" sz="3600" dirty="0">
                <a:solidFill>
                  <a:srgbClr val="000000"/>
                </a:solidFill>
                <a:latin typeface="+mn-lt"/>
              </a:rPr>
              <a:t>multiple choice questions </a:t>
            </a:r>
            <a:r>
              <a:rPr lang="en-US" sz="3600" dirty="0" smtClean="0">
                <a:solidFill>
                  <a:srgbClr val="000000"/>
                </a:solidFill>
                <a:latin typeface="+mn-lt"/>
              </a:rPr>
              <a:t>can be used not </a:t>
            </a:r>
            <a:r>
              <a:rPr lang="en-US" sz="3600" dirty="0">
                <a:solidFill>
                  <a:srgbClr val="000000"/>
                </a:solidFill>
                <a:latin typeface="+mn-lt"/>
              </a:rPr>
              <a:t>only for assessment, but to teach </a:t>
            </a:r>
            <a:r>
              <a:rPr lang="en-US" sz="3600" dirty="0" smtClean="0">
                <a:solidFill>
                  <a:srgbClr val="000000"/>
                </a:solidFill>
                <a:latin typeface="+mn-lt"/>
              </a:rPr>
              <a:t>material through retrieval practice and elaboration (</a:t>
            </a:r>
            <a:r>
              <a:rPr lang="en-US" sz="3600" dirty="0">
                <a:solidFill>
                  <a:srgbClr val="000000"/>
                </a:solidFill>
                <a:latin typeface="+mn-lt"/>
              </a:rPr>
              <a:t>Carpenter, 2012; Glass &amp; Sinha, 2013; Little, Bjork, Bjork, &amp; </a:t>
            </a:r>
            <a:r>
              <a:rPr lang="en-US" sz="3600" dirty="0" err="1">
                <a:solidFill>
                  <a:srgbClr val="000000"/>
                </a:solidFill>
                <a:latin typeface="+mn-lt"/>
              </a:rPr>
              <a:t>Angello</a:t>
            </a:r>
            <a:r>
              <a:rPr lang="en-US" sz="3600" dirty="0">
                <a:solidFill>
                  <a:srgbClr val="000000"/>
                </a:solidFill>
                <a:latin typeface="+mn-lt"/>
              </a:rPr>
              <a:t>, 2012</a:t>
            </a:r>
            <a:r>
              <a:rPr lang="en-US" sz="3600" dirty="0" smtClean="0">
                <a:solidFill>
                  <a:srgbClr val="000000"/>
                </a:solidFill>
                <a:latin typeface="+mn-lt"/>
              </a:rPr>
              <a:t>). In this pilot study, we address a basic question: Is it feasible to teach higher level  research design and data-based reasoning in large sections of Introductory Psychology?</a:t>
            </a:r>
            <a:endParaRPr lang="en-US" sz="3600" dirty="0">
              <a:solidFill>
                <a:srgbClr val="000000"/>
              </a:solidFill>
              <a:latin typeface="+mn-lt"/>
            </a:endParaRPr>
          </a:p>
        </p:txBody>
      </p:sp>
      <p:sp>
        <p:nvSpPr>
          <p:cNvPr id="28" name="TextBox 27"/>
          <p:cNvSpPr txBox="1"/>
          <p:nvPr/>
        </p:nvSpPr>
        <p:spPr>
          <a:xfrm>
            <a:off x="23363571" y="25789159"/>
            <a:ext cx="8196470" cy="1200329"/>
          </a:xfrm>
          <a:prstGeom prst="rect">
            <a:avLst/>
          </a:prstGeom>
          <a:noFill/>
        </p:spPr>
        <p:txBody>
          <a:bodyPr wrap="square">
            <a:spAutoFit/>
          </a:bodyPr>
          <a:lstStyle>
            <a:lvl1pPr eaLnBrk="0" hangingPunct="0">
              <a:defRPr sz="1900">
                <a:solidFill>
                  <a:schemeClr val="tx1"/>
                </a:solidFill>
                <a:latin typeface="Times New Roman" pitchFamily="18" charset="0"/>
                <a:ea typeface="ＭＳ Ｐゴシック" pitchFamily="34" charset="-128"/>
              </a:defRPr>
            </a:lvl1pPr>
            <a:lvl2pPr marL="742950" indent="-285750" eaLnBrk="0" hangingPunct="0">
              <a:defRPr sz="1900">
                <a:solidFill>
                  <a:schemeClr val="tx1"/>
                </a:solidFill>
                <a:latin typeface="Times New Roman" pitchFamily="18" charset="0"/>
                <a:ea typeface="ＭＳ Ｐゴシック" pitchFamily="34" charset="-128"/>
              </a:defRPr>
            </a:lvl2pPr>
            <a:lvl3pPr marL="1143000" indent="-228600" eaLnBrk="0" hangingPunct="0">
              <a:defRPr sz="1900">
                <a:solidFill>
                  <a:schemeClr val="tx1"/>
                </a:solidFill>
                <a:latin typeface="Times New Roman" pitchFamily="18" charset="0"/>
                <a:ea typeface="ＭＳ Ｐゴシック" pitchFamily="34" charset="-128"/>
              </a:defRPr>
            </a:lvl3pPr>
            <a:lvl4pPr marL="1600200" indent="-228600" eaLnBrk="0" hangingPunct="0">
              <a:defRPr sz="1900">
                <a:solidFill>
                  <a:schemeClr val="tx1"/>
                </a:solidFill>
                <a:latin typeface="Times New Roman" pitchFamily="18" charset="0"/>
                <a:ea typeface="ＭＳ Ｐゴシック" pitchFamily="34" charset="-128"/>
              </a:defRPr>
            </a:lvl4pPr>
            <a:lvl5pPr marL="2057400" indent="-228600" eaLnBrk="0" hangingPunct="0">
              <a:defRPr sz="19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900">
                <a:solidFill>
                  <a:schemeClr val="tx1"/>
                </a:solidFill>
                <a:latin typeface="Times New Roman" pitchFamily="18" charset="0"/>
                <a:ea typeface="ＭＳ Ｐゴシック" pitchFamily="34" charset="-128"/>
              </a:defRPr>
            </a:lvl9pPr>
          </a:lstStyle>
          <a:p>
            <a:r>
              <a:rPr lang="en-US" sz="3600" b="1" dirty="0" smtClean="0">
                <a:solidFill>
                  <a:srgbClr val="000000"/>
                </a:solidFill>
                <a:latin typeface="+mn-lt"/>
              </a:rPr>
              <a:t>Half of Students Lacked Basic Graph </a:t>
            </a:r>
            <a:r>
              <a:rPr lang="en-US" sz="3600" b="1" dirty="0" smtClean="0">
                <a:solidFill>
                  <a:srgbClr val="000000"/>
                </a:solidFill>
                <a:latin typeface="+mn-lt"/>
              </a:rPr>
              <a:t>and </a:t>
            </a:r>
            <a:r>
              <a:rPr lang="en-US" sz="3600" b="1" dirty="0" smtClean="0">
                <a:solidFill>
                  <a:srgbClr val="000000"/>
                </a:solidFill>
                <a:latin typeface="+mn-lt"/>
              </a:rPr>
              <a:t>Reading Comprehension </a:t>
            </a:r>
            <a:r>
              <a:rPr lang="en-US" sz="3600" b="1" dirty="0" smtClean="0">
                <a:solidFill>
                  <a:srgbClr val="000000"/>
                </a:solidFill>
                <a:latin typeface="+mn-lt"/>
              </a:rPr>
              <a:t>Skills </a:t>
            </a:r>
            <a:endParaRPr lang="en-US" sz="3600" b="1" dirty="0" smtClean="0">
              <a:solidFill>
                <a:srgbClr val="000000"/>
              </a:solidFill>
              <a:latin typeface="+mn-lt"/>
            </a:endParaRPr>
          </a:p>
        </p:txBody>
      </p:sp>
      <p:pic>
        <p:nvPicPr>
          <p:cNvPr id="13332"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63571" y="27048816"/>
            <a:ext cx="8017588" cy="4819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3105165" y="17731952"/>
            <a:ext cx="8275994" cy="646331"/>
          </a:xfrm>
          <a:prstGeom prst="rect">
            <a:avLst/>
          </a:prstGeom>
          <a:noFill/>
        </p:spPr>
        <p:txBody>
          <a:bodyPr wrap="square" rtlCol="0">
            <a:spAutoFit/>
          </a:bodyPr>
          <a:lstStyle/>
          <a:p>
            <a:pPr algn="ctr"/>
            <a:r>
              <a:rPr lang="en-US" sz="3600" b="1" dirty="0" smtClean="0">
                <a:solidFill>
                  <a:srgbClr val="000000"/>
                </a:solidFill>
                <a:latin typeface="+mj-lt"/>
              </a:rPr>
              <a:t>RESULTS</a:t>
            </a:r>
            <a:endParaRPr lang="en-US" sz="3600" b="1" dirty="0">
              <a:solidFill>
                <a:srgbClr val="000000"/>
              </a:solidFill>
              <a:latin typeface="+mj-lt"/>
            </a:endParaRPr>
          </a:p>
        </p:txBody>
      </p:sp>
      <p:sp>
        <p:nvSpPr>
          <p:cNvPr id="9" name="TextBox 8"/>
          <p:cNvSpPr txBox="1"/>
          <p:nvPr/>
        </p:nvSpPr>
        <p:spPr>
          <a:xfrm>
            <a:off x="23239494" y="8453799"/>
            <a:ext cx="8107029" cy="9510296"/>
          </a:xfrm>
          <a:prstGeom prst="rect">
            <a:avLst/>
          </a:prstGeom>
          <a:noFill/>
        </p:spPr>
        <p:txBody>
          <a:bodyPr wrap="square" rtlCol="0">
            <a:spAutoFit/>
          </a:bodyPr>
          <a:lstStyle/>
          <a:p>
            <a:pPr algn="ctr"/>
            <a:r>
              <a:rPr lang="en-US" sz="3600" b="1" dirty="0" smtClean="0">
                <a:solidFill>
                  <a:srgbClr val="000000"/>
                </a:solidFill>
                <a:latin typeface="+mj-lt"/>
              </a:rPr>
              <a:t>METHOD</a:t>
            </a:r>
          </a:p>
          <a:p>
            <a:r>
              <a:rPr lang="en-US" sz="3600" dirty="0">
                <a:solidFill>
                  <a:srgbClr val="000000"/>
                </a:solidFill>
                <a:latin typeface="+mn-lt"/>
              </a:rPr>
              <a:t>212 Introductory Psychology students </a:t>
            </a:r>
            <a:r>
              <a:rPr lang="en-US" sz="3600" dirty="0" smtClean="0">
                <a:solidFill>
                  <a:srgbClr val="000000"/>
                </a:solidFill>
                <a:latin typeface="+mn-lt"/>
              </a:rPr>
              <a:t>participated . On the first day, students took a pre-test without feedback. They then took 3 practice midterms and 3 real midterms in the class. Each midterm included a </a:t>
            </a:r>
            <a:r>
              <a:rPr lang="en-US" sz="3600" dirty="0" smtClean="0">
                <a:solidFill>
                  <a:srgbClr val="000000"/>
                </a:solidFill>
                <a:latin typeface="+mn-lt"/>
              </a:rPr>
              <a:t>MCAT-style </a:t>
            </a:r>
            <a:r>
              <a:rPr lang="en-US" sz="3600" dirty="0">
                <a:solidFill>
                  <a:srgbClr val="000000"/>
                </a:solidFill>
                <a:latin typeface="+mn-lt"/>
              </a:rPr>
              <a:t>passage describing a research study with related questions</a:t>
            </a:r>
            <a:r>
              <a:rPr lang="en-US" sz="3600" dirty="0" smtClean="0">
                <a:solidFill>
                  <a:srgbClr val="000000"/>
                </a:solidFill>
                <a:latin typeface="+mn-lt"/>
              </a:rPr>
              <a:t>. </a:t>
            </a:r>
            <a:r>
              <a:rPr lang="en-US" sz="3600" dirty="0">
                <a:solidFill>
                  <a:srgbClr val="000000"/>
                </a:solidFill>
                <a:latin typeface="+mn-lt"/>
              </a:rPr>
              <a:t>The same MCAT-style question was  on the pre-test and 3</a:t>
            </a:r>
            <a:r>
              <a:rPr lang="en-US" sz="3600" baseline="30000" dirty="0">
                <a:solidFill>
                  <a:srgbClr val="000000"/>
                </a:solidFill>
                <a:latin typeface="+mn-lt"/>
              </a:rPr>
              <a:t>rd</a:t>
            </a:r>
            <a:r>
              <a:rPr lang="en-US" sz="3600" dirty="0">
                <a:solidFill>
                  <a:srgbClr val="000000"/>
                </a:solidFill>
                <a:latin typeface="+mn-lt"/>
              </a:rPr>
              <a:t> midterm. </a:t>
            </a:r>
            <a:r>
              <a:rPr lang="en-US" sz="3600" dirty="0" smtClean="0">
                <a:solidFill>
                  <a:srgbClr val="000000"/>
                </a:solidFill>
                <a:latin typeface="+mn-lt"/>
              </a:rPr>
              <a:t>Additional </a:t>
            </a:r>
            <a:r>
              <a:rPr lang="en-US" sz="3600" dirty="0">
                <a:solidFill>
                  <a:srgbClr val="000000"/>
                </a:solidFill>
                <a:latin typeface="+mn-lt"/>
              </a:rPr>
              <a:t>questions were added to this study to diagnose basic difficulty with </a:t>
            </a:r>
            <a:r>
              <a:rPr lang="en-US" sz="3600" dirty="0">
                <a:solidFill>
                  <a:srgbClr val="000000"/>
                </a:solidFill>
                <a:latin typeface="+mj-lt"/>
              </a:rPr>
              <a:t>reading comprehension and graph reading. </a:t>
            </a:r>
            <a:r>
              <a:rPr lang="en-US" sz="3600" dirty="0" smtClean="0">
                <a:solidFill>
                  <a:srgbClr val="000000"/>
                </a:solidFill>
                <a:latin typeface="+mj-lt"/>
              </a:rPr>
              <a:t>The instructor explained each answer verbally immediately after the practice test. An answer key was posted electronically  immediately after each real midterm. </a:t>
            </a:r>
            <a:endParaRPr lang="en-US" sz="3600" dirty="0" smtClean="0">
              <a:solidFill>
                <a:srgbClr val="000000"/>
              </a:solidFill>
              <a:latin typeface="+mj-lt"/>
            </a:endParaRPr>
          </a:p>
        </p:txBody>
      </p:sp>
      <p:graphicFrame>
        <p:nvGraphicFramePr>
          <p:cNvPr id="17" name="Chart 16"/>
          <p:cNvGraphicFramePr>
            <a:graphicFrameLocks/>
          </p:cNvGraphicFramePr>
          <p:nvPr>
            <p:extLst>
              <p:ext uri="{D42A27DB-BD31-4B8C-83A1-F6EECF244321}">
                <p14:modId xmlns:p14="http://schemas.microsoft.com/office/powerpoint/2010/main" val="2064509384"/>
              </p:ext>
            </p:extLst>
          </p:nvPr>
        </p:nvGraphicFramePr>
        <p:xfrm>
          <a:off x="23494447" y="20023260"/>
          <a:ext cx="7755835" cy="5765899"/>
        </p:xfrm>
        <a:graphic>
          <a:graphicData uri="http://schemas.openxmlformats.org/drawingml/2006/chart">
            <c:chart xmlns:c="http://schemas.openxmlformats.org/drawingml/2006/chart" xmlns:r="http://schemas.openxmlformats.org/officeDocument/2006/relationships" r:id="rId4"/>
          </a:graphicData>
        </a:graphic>
      </p:graphicFrame>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science_poster_48x36_hang-ta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9283</TotalTime>
  <Words>726</Words>
  <Application>Microsoft Office PowerPoint</Application>
  <PresentationFormat>Custom</PresentationFormat>
  <Paragraphs>58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science_poster_48x36_hang-tag</vt:lpstr>
      <vt:lpstr>PowerPoint Presentation</vt:lpstr>
    </vt:vector>
  </TitlesOfParts>
  <Company>County of San Diego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Jeffrey Bethel</dc:creator>
  <cp:lastModifiedBy>Support</cp:lastModifiedBy>
  <cp:revision>512</cp:revision>
  <cp:lastPrinted>2011-10-05T18:33:00Z</cp:lastPrinted>
  <dcterms:created xsi:type="dcterms:W3CDTF">2006-04-10T18:10:30Z</dcterms:created>
  <dcterms:modified xsi:type="dcterms:W3CDTF">2014-05-16T19:40:14Z</dcterms:modified>
</cp:coreProperties>
</file>