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601200" cy="7315200"/>
  <p:custDataLst>
    <p:tags r:id="rId5"/>
  </p:custDataLst>
  <p:defaultTex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10368">
          <p15:clr>
            <a:srgbClr val="A4A3A4"/>
          </p15:clr>
        </p15:guide>
        <p15:guide id="2" pos="13824">
          <p15:clr>
            <a:srgbClr val="A4A3A4"/>
          </p15:clr>
        </p15:guide>
      </p15:sldGuideLst>
    </p:ext>
    <p:ext uri="{2D200454-40CA-4A62-9FC3-DE9A4176ACB9}">
      <p15:notesGuideLst xmlns="" xmlns:p15="http://schemas.microsoft.com/office/powerpoint/2012/main">
        <p15:guide id="1" orient="horz" pos="2304">
          <p15:clr>
            <a:srgbClr val="A4A3A4"/>
          </p15:clr>
        </p15:guide>
        <p15:guide id="2" pos="30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 initials="E" lastIdx="2" clrIdx="0"/>
  <p:cmAuthor id="1" name="Eric" initials="E" lastIdx="5" clrIdx="1"/>
  <p:cmAuthor id="2" name="Mei Lien" initials="ML" lastIdx="0" clrIdx="2"/>
  <p:cmAuthor id="3" name="Eric2" initials="E" lastIdx="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6344" autoAdjust="0"/>
  </p:normalViewPr>
  <p:slideViewPr>
    <p:cSldViewPr snapToGrid="0">
      <p:cViewPr>
        <p:scale>
          <a:sx n="33" d="100"/>
          <a:sy n="33" d="100"/>
        </p:scale>
        <p:origin x="-366" y="894"/>
      </p:cViewPr>
      <p:guideLst>
        <p:guide orient="horz" pos="10368"/>
        <p:guide pos="13824"/>
      </p:guideLst>
    </p:cSldViewPr>
  </p:slideViewPr>
  <p:notesTextViewPr>
    <p:cViewPr>
      <p:scale>
        <a:sx n="100" d="100"/>
        <a:sy n="100" d="100"/>
      </p:scale>
      <p:origin x="0" y="0"/>
    </p:cViewPr>
  </p:notesTextViewPr>
  <p:sorterViewPr>
    <p:cViewPr>
      <p:scale>
        <a:sx n="33" d="100"/>
        <a:sy n="33" d="100"/>
      </p:scale>
      <p:origin x="0" y="0"/>
    </p:cViewPr>
  </p:sorterViewPr>
  <p:notesViewPr>
    <p:cSldViewPr snapToGrid="0">
      <p:cViewPr varScale="1">
        <p:scale>
          <a:sx n="99" d="100"/>
          <a:sy n="99" d="100"/>
        </p:scale>
        <p:origin x="-810" y="-90"/>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4161304" cy="365760"/>
          </a:xfrm>
          <a:prstGeom prst="rect">
            <a:avLst/>
          </a:prstGeom>
          <a:noFill/>
          <a:ln w="9525">
            <a:noFill/>
            <a:miter lim="800000"/>
            <a:headEnd/>
            <a:tailEnd/>
          </a:ln>
          <a:effectLst/>
        </p:spPr>
        <p:txBody>
          <a:bodyPr vert="horz" wrap="square" lIns="97015" tIns="48508" rIns="97015" bIns="48508"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sz="quarter" idx="1"/>
          </p:nvPr>
        </p:nvSpPr>
        <p:spPr bwMode="auto">
          <a:xfrm>
            <a:off x="5438220" y="1"/>
            <a:ext cx="4161304" cy="365760"/>
          </a:xfrm>
          <a:prstGeom prst="rect">
            <a:avLst/>
          </a:prstGeom>
          <a:noFill/>
          <a:ln w="9525">
            <a:noFill/>
            <a:miter lim="800000"/>
            <a:headEnd/>
            <a:tailEnd/>
          </a:ln>
          <a:effectLst/>
        </p:spPr>
        <p:txBody>
          <a:bodyPr vert="horz" wrap="square" lIns="97015" tIns="48508" rIns="97015" bIns="48508" numCol="1" anchor="t" anchorCtr="0" compatLnSpc="1">
            <a:prstTxWarp prst="textNoShape">
              <a:avLst/>
            </a:prstTxWarp>
          </a:bodyPr>
          <a:lstStyle>
            <a:lvl1pPr algn="r">
              <a:defRPr sz="1200"/>
            </a:lvl1pPr>
          </a:lstStyle>
          <a:p>
            <a:endParaRPr lang="en-US"/>
          </a:p>
        </p:txBody>
      </p:sp>
      <p:sp>
        <p:nvSpPr>
          <p:cNvPr id="3076" name="Rectangle 4"/>
          <p:cNvSpPr>
            <a:spLocks noGrp="1" noChangeArrowheads="1"/>
          </p:cNvSpPr>
          <p:nvPr>
            <p:ph type="ftr" sz="quarter" idx="2"/>
          </p:nvPr>
        </p:nvSpPr>
        <p:spPr bwMode="auto">
          <a:xfrm>
            <a:off x="0" y="6947748"/>
            <a:ext cx="4161304" cy="365760"/>
          </a:xfrm>
          <a:prstGeom prst="rect">
            <a:avLst/>
          </a:prstGeom>
          <a:noFill/>
          <a:ln w="9525">
            <a:noFill/>
            <a:miter lim="800000"/>
            <a:headEnd/>
            <a:tailEnd/>
          </a:ln>
          <a:effectLst/>
        </p:spPr>
        <p:txBody>
          <a:bodyPr vert="horz" wrap="square" lIns="97015" tIns="48508" rIns="97015" bIns="48508" numCol="1" anchor="b" anchorCtr="0" compatLnSpc="1">
            <a:prstTxWarp prst="textNoShape">
              <a:avLst/>
            </a:prstTxWarp>
          </a:bodyPr>
          <a:lstStyle>
            <a:lvl1pPr>
              <a:defRPr sz="1200"/>
            </a:lvl1pPr>
          </a:lstStyle>
          <a:p>
            <a:endParaRPr lang="en-US"/>
          </a:p>
        </p:txBody>
      </p:sp>
      <p:sp>
        <p:nvSpPr>
          <p:cNvPr id="3077" name="Rectangle 5"/>
          <p:cNvSpPr>
            <a:spLocks noGrp="1" noChangeArrowheads="1"/>
          </p:cNvSpPr>
          <p:nvPr>
            <p:ph type="sldNum" sz="quarter" idx="3"/>
          </p:nvPr>
        </p:nvSpPr>
        <p:spPr bwMode="auto">
          <a:xfrm>
            <a:off x="5438220" y="6947748"/>
            <a:ext cx="4161304" cy="365760"/>
          </a:xfrm>
          <a:prstGeom prst="rect">
            <a:avLst/>
          </a:prstGeom>
          <a:noFill/>
          <a:ln w="9525">
            <a:noFill/>
            <a:miter lim="800000"/>
            <a:headEnd/>
            <a:tailEnd/>
          </a:ln>
          <a:effectLst/>
        </p:spPr>
        <p:txBody>
          <a:bodyPr vert="horz" wrap="square" lIns="97015" tIns="48508" rIns="97015" bIns="48508" numCol="1" anchor="b" anchorCtr="0" compatLnSpc="1">
            <a:prstTxWarp prst="textNoShape">
              <a:avLst/>
            </a:prstTxWarp>
          </a:bodyPr>
          <a:lstStyle>
            <a:lvl1pPr algn="r">
              <a:defRPr sz="1200"/>
            </a:lvl1pPr>
          </a:lstStyle>
          <a:p>
            <a:fld id="{6BB996A7-4315-49BF-A590-FBF0F426EABC}" type="slidenum">
              <a:rPr lang="en-US"/>
              <a:pPr/>
              <a:t>‹#›</a:t>
            </a:fld>
            <a:endParaRPr lang="en-US"/>
          </a:p>
        </p:txBody>
      </p:sp>
    </p:spTree>
    <p:extLst>
      <p:ext uri="{BB962C8B-B14F-4D97-AF65-F5344CB8AC3E}">
        <p14:creationId xmlns:p14="http://schemas.microsoft.com/office/powerpoint/2010/main" val="3725557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1440" tIns="45720" rIns="91440" bIns="45720" rtlCol="0"/>
          <a:lstStyle>
            <a:lvl1pPr algn="r">
              <a:defRPr sz="1200"/>
            </a:lvl1pPr>
          </a:lstStyle>
          <a:p>
            <a:fld id="{1732A705-1EDC-49E3-B15C-309E60804BEB}" type="datetimeFigureOut">
              <a:rPr lang="en-US" smtClean="0"/>
              <a:pPr/>
              <a:t>6/5/2014</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3475038"/>
            <a:ext cx="7680325" cy="32908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51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1440" tIns="45720" rIns="91440" bIns="45720" rtlCol="0" anchor="b"/>
          <a:lstStyle>
            <a:lvl1pPr algn="r">
              <a:defRPr sz="1200"/>
            </a:lvl1pPr>
          </a:lstStyle>
          <a:p>
            <a:fld id="{BB7FA2BE-FCF3-4BB8-9E6C-37F092740999}" type="slidenum">
              <a:rPr lang="en-US" smtClean="0"/>
              <a:pPr/>
              <a:t>‹#›</a:t>
            </a:fld>
            <a:endParaRPr lang="en-US"/>
          </a:p>
        </p:txBody>
      </p:sp>
    </p:spTree>
    <p:extLst>
      <p:ext uri="{BB962C8B-B14F-4D97-AF65-F5344CB8AC3E}">
        <p14:creationId xmlns:p14="http://schemas.microsoft.com/office/powerpoint/2010/main" val="3151867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1800" y="549275"/>
            <a:ext cx="3657600" cy="27432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FA2BE-FCF3-4BB8-9E6C-37F092740999}" type="slidenum">
              <a:rPr lang="en-US" smtClean="0"/>
              <a:pPr/>
              <a:t>1</a:t>
            </a:fld>
            <a:endParaRPr lang="en-US"/>
          </a:p>
        </p:txBody>
      </p:sp>
    </p:spTree>
    <p:extLst>
      <p:ext uri="{BB962C8B-B14F-4D97-AF65-F5344CB8AC3E}">
        <p14:creationId xmlns:p14="http://schemas.microsoft.com/office/powerpoint/2010/main" val="3007731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1" y="10225863"/>
            <a:ext cx="37308064" cy="7056032"/>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136" y="18653496"/>
            <a:ext cx="30724929" cy="841301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394AFB-8868-4926-BD1D-9E34E3208D9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9AEEC2-A2B4-45C3-8F24-6DF18074FCB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667" y="1318437"/>
            <a:ext cx="9876064" cy="2808723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472" y="1318437"/>
            <a:ext cx="29497564" cy="280872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2595EA-9137-4263-8610-948D2BFB030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AC0157-C5B8-41C9-99B1-5B816ED9D69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79"/>
            <a:ext cx="37308064" cy="653769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575"/>
            <a:ext cx="37308064"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AF1E40-4D2B-4352-9DFB-EB55C0C201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472" y="7680697"/>
            <a:ext cx="19686814" cy="21724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0914" y="7680697"/>
            <a:ext cx="19686814" cy="21724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08C24E-6E22-40F9-8968-F0D0BE3A52C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5" y="1318437"/>
            <a:ext cx="39501536"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835" y="7368364"/>
            <a:ext cx="19392900" cy="30714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4835" y="10439845"/>
            <a:ext cx="19392900" cy="18965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664" y="7368364"/>
            <a:ext cx="19399704" cy="30714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664" y="10439845"/>
            <a:ext cx="19399704" cy="18965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C7B772-64E1-4E78-BDAF-C45A1DE2639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497955E-0406-46D8-A345-DFF410710E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2BEC513-B443-47C9-AB37-393325948EA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5" y="1310464"/>
            <a:ext cx="14439900" cy="557810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59968" y="1310464"/>
            <a:ext cx="24536400" cy="28095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835" y="6888569"/>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DAD78E-0C31-4070-BEED-1068E7616A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8" y="23043416"/>
            <a:ext cx="26335264" cy="271927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438" y="2941232"/>
            <a:ext cx="26335264" cy="19751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438" y="25762690"/>
            <a:ext cx="26335264" cy="38636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A8D33C-A2AA-48C7-A757-43CFD9595E4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472" y="1318437"/>
            <a:ext cx="39504257" cy="5486400"/>
          </a:xfrm>
          <a:prstGeom prst="rect">
            <a:avLst/>
          </a:prstGeom>
          <a:noFill/>
          <a:ln w="9525">
            <a:noFill/>
            <a:miter lim="800000"/>
            <a:headEnd/>
            <a:tailEnd/>
          </a:ln>
          <a:effectLst/>
        </p:spPr>
        <p:txBody>
          <a:bodyPr vert="horz" wrap="square" lIns="517285" tIns="258643" rIns="517285" bIns="25864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472" y="7680697"/>
            <a:ext cx="39504257" cy="21724975"/>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472" y="29977169"/>
            <a:ext cx="10243457" cy="2286000"/>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defTabSz="5172075">
              <a:defRPr sz="7900"/>
            </a:lvl1pPr>
          </a:lstStyle>
          <a:p>
            <a:endParaRPr lang="en-US"/>
          </a:p>
        </p:txBody>
      </p:sp>
      <p:sp>
        <p:nvSpPr>
          <p:cNvPr id="1029" name="Rectangle 5"/>
          <p:cNvSpPr>
            <a:spLocks noGrp="1" noChangeArrowheads="1"/>
          </p:cNvSpPr>
          <p:nvPr>
            <p:ph type="ftr" sz="quarter" idx="3"/>
          </p:nvPr>
        </p:nvSpPr>
        <p:spPr bwMode="auto">
          <a:xfrm>
            <a:off x="14995072" y="29977169"/>
            <a:ext cx="13901057" cy="2286000"/>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algn="ctr" defTabSz="5172075">
              <a:defRPr sz="7900"/>
            </a:lvl1pPr>
          </a:lstStyle>
          <a:p>
            <a:endParaRPr lang="en-US"/>
          </a:p>
        </p:txBody>
      </p:sp>
      <p:sp>
        <p:nvSpPr>
          <p:cNvPr id="1030" name="Rectangle 6"/>
          <p:cNvSpPr>
            <a:spLocks noGrp="1" noChangeArrowheads="1"/>
          </p:cNvSpPr>
          <p:nvPr>
            <p:ph type="sldNum" sz="quarter" idx="4"/>
          </p:nvPr>
        </p:nvSpPr>
        <p:spPr bwMode="auto">
          <a:xfrm>
            <a:off x="31454273" y="29977169"/>
            <a:ext cx="10243457" cy="2286000"/>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algn="r" defTabSz="5172075">
              <a:defRPr sz="7900"/>
            </a:lvl1pPr>
          </a:lstStyle>
          <a:p>
            <a:fld id="{5FAF1FC9-E822-4E7E-9AE1-65813087475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72075" rtl="0" fontAlgn="base">
        <a:spcBef>
          <a:spcPct val="0"/>
        </a:spcBef>
        <a:spcAft>
          <a:spcPct val="0"/>
        </a:spcAft>
        <a:defRPr sz="24900">
          <a:solidFill>
            <a:schemeClr val="tx2"/>
          </a:solidFill>
          <a:latin typeface="+mj-lt"/>
          <a:ea typeface="+mj-ea"/>
          <a:cs typeface="+mj-cs"/>
        </a:defRPr>
      </a:lvl1pPr>
      <a:lvl2pPr algn="ctr" defTabSz="5172075" rtl="0" fontAlgn="base">
        <a:spcBef>
          <a:spcPct val="0"/>
        </a:spcBef>
        <a:spcAft>
          <a:spcPct val="0"/>
        </a:spcAft>
        <a:defRPr sz="24900">
          <a:solidFill>
            <a:schemeClr val="tx2"/>
          </a:solidFill>
          <a:latin typeface="Arial" charset="0"/>
        </a:defRPr>
      </a:lvl2pPr>
      <a:lvl3pPr algn="ctr" defTabSz="5172075" rtl="0" fontAlgn="base">
        <a:spcBef>
          <a:spcPct val="0"/>
        </a:spcBef>
        <a:spcAft>
          <a:spcPct val="0"/>
        </a:spcAft>
        <a:defRPr sz="24900">
          <a:solidFill>
            <a:schemeClr val="tx2"/>
          </a:solidFill>
          <a:latin typeface="Arial" charset="0"/>
        </a:defRPr>
      </a:lvl3pPr>
      <a:lvl4pPr algn="ctr" defTabSz="5172075" rtl="0" fontAlgn="base">
        <a:spcBef>
          <a:spcPct val="0"/>
        </a:spcBef>
        <a:spcAft>
          <a:spcPct val="0"/>
        </a:spcAft>
        <a:defRPr sz="24900">
          <a:solidFill>
            <a:schemeClr val="tx2"/>
          </a:solidFill>
          <a:latin typeface="Arial" charset="0"/>
        </a:defRPr>
      </a:lvl4pPr>
      <a:lvl5pPr algn="ctr" defTabSz="5172075" rtl="0" fontAlgn="base">
        <a:spcBef>
          <a:spcPct val="0"/>
        </a:spcBef>
        <a:spcAft>
          <a:spcPct val="0"/>
        </a:spcAft>
        <a:defRPr sz="24900">
          <a:solidFill>
            <a:schemeClr val="tx2"/>
          </a:solidFill>
          <a:latin typeface="Arial" charset="0"/>
        </a:defRPr>
      </a:lvl5pPr>
      <a:lvl6pPr marL="457200" algn="ctr" defTabSz="5172075" rtl="0" fontAlgn="base">
        <a:spcBef>
          <a:spcPct val="0"/>
        </a:spcBef>
        <a:spcAft>
          <a:spcPct val="0"/>
        </a:spcAft>
        <a:defRPr sz="24900">
          <a:solidFill>
            <a:schemeClr val="tx2"/>
          </a:solidFill>
          <a:latin typeface="Arial" charset="0"/>
        </a:defRPr>
      </a:lvl6pPr>
      <a:lvl7pPr marL="914400" algn="ctr" defTabSz="5172075" rtl="0" fontAlgn="base">
        <a:spcBef>
          <a:spcPct val="0"/>
        </a:spcBef>
        <a:spcAft>
          <a:spcPct val="0"/>
        </a:spcAft>
        <a:defRPr sz="24900">
          <a:solidFill>
            <a:schemeClr val="tx2"/>
          </a:solidFill>
          <a:latin typeface="Arial" charset="0"/>
        </a:defRPr>
      </a:lvl7pPr>
      <a:lvl8pPr marL="1371600" algn="ctr" defTabSz="5172075" rtl="0" fontAlgn="base">
        <a:spcBef>
          <a:spcPct val="0"/>
        </a:spcBef>
        <a:spcAft>
          <a:spcPct val="0"/>
        </a:spcAft>
        <a:defRPr sz="24900">
          <a:solidFill>
            <a:schemeClr val="tx2"/>
          </a:solidFill>
          <a:latin typeface="Arial" charset="0"/>
        </a:defRPr>
      </a:lvl8pPr>
      <a:lvl9pPr marL="1828800" algn="ctr" defTabSz="5172075" rtl="0" fontAlgn="base">
        <a:spcBef>
          <a:spcPct val="0"/>
        </a:spcBef>
        <a:spcAft>
          <a:spcPct val="0"/>
        </a:spcAft>
        <a:defRPr sz="24900">
          <a:solidFill>
            <a:schemeClr val="tx2"/>
          </a:solidFill>
          <a:latin typeface="Arial" charset="0"/>
        </a:defRPr>
      </a:lvl9pPr>
    </p:titleStyle>
    <p:bodyStyle>
      <a:lvl1pPr marL="1939925" indent="-1939925" algn="l" defTabSz="5172075" rtl="0" fontAlgn="base">
        <a:spcBef>
          <a:spcPct val="20000"/>
        </a:spcBef>
        <a:spcAft>
          <a:spcPct val="0"/>
        </a:spcAft>
        <a:buChar char="•"/>
        <a:defRPr sz="18100">
          <a:solidFill>
            <a:schemeClr val="tx1"/>
          </a:solidFill>
          <a:latin typeface="+mn-lt"/>
          <a:ea typeface="+mn-ea"/>
          <a:cs typeface="+mn-cs"/>
        </a:defRPr>
      </a:lvl1pPr>
      <a:lvl2pPr marL="4203700" indent="-1617663" algn="l" defTabSz="5172075" rtl="0" fontAlgn="base">
        <a:spcBef>
          <a:spcPct val="20000"/>
        </a:spcBef>
        <a:spcAft>
          <a:spcPct val="0"/>
        </a:spcAft>
        <a:buChar char="–"/>
        <a:defRPr sz="15800">
          <a:solidFill>
            <a:schemeClr val="tx1"/>
          </a:solidFill>
          <a:latin typeface="+mn-lt"/>
        </a:defRPr>
      </a:lvl2pPr>
      <a:lvl3pPr marL="6465888" indent="-1293813" algn="l" defTabSz="5172075" rtl="0" fontAlgn="base">
        <a:spcBef>
          <a:spcPct val="20000"/>
        </a:spcBef>
        <a:spcAft>
          <a:spcPct val="0"/>
        </a:spcAft>
        <a:buChar char="•"/>
        <a:defRPr sz="13600">
          <a:solidFill>
            <a:schemeClr val="tx1"/>
          </a:solidFill>
          <a:latin typeface="+mn-lt"/>
        </a:defRPr>
      </a:lvl3pPr>
      <a:lvl4pPr marL="9051925" indent="-1292225" algn="l" defTabSz="5172075" rtl="0" fontAlgn="base">
        <a:spcBef>
          <a:spcPct val="20000"/>
        </a:spcBef>
        <a:spcAft>
          <a:spcPct val="0"/>
        </a:spcAft>
        <a:buChar char="–"/>
        <a:defRPr sz="11300">
          <a:solidFill>
            <a:schemeClr val="tx1"/>
          </a:solidFill>
          <a:latin typeface="+mn-lt"/>
        </a:defRPr>
      </a:lvl4pPr>
      <a:lvl5pPr marL="11639550" indent="-1293813" algn="l" defTabSz="5172075" rtl="0" fontAlgn="base">
        <a:spcBef>
          <a:spcPct val="20000"/>
        </a:spcBef>
        <a:spcAft>
          <a:spcPct val="0"/>
        </a:spcAft>
        <a:buChar char="»"/>
        <a:defRPr sz="11300">
          <a:solidFill>
            <a:schemeClr val="tx1"/>
          </a:solidFill>
          <a:latin typeface="+mn-lt"/>
        </a:defRPr>
      </a:lvl5pPr>
      <a:lvl6pPr marL="12096750" indent="-1293813" algn="l" defTabSz="5172075" rtl="0" fontAlgn="base">
        <a:spcBef>
          <a:spcPct val="20000"/>
        </a:spcBef>
        <a:spcAft>
          <a:spcPct val="0"/>
        </a:spcAft>
        <a:buChar char="»"/>
        <a:defRPr sz="11300">
          <a:solidFill>
            <a:schemeClr val="tx1"/>
          </a:solidFill>
          <a:latin typeface="+mn-lt"/>
        </a:defRPr>
      </a:lvl6pPr>
      <a:lvl7pPr marL="12553950" indent="-1293813" algn="l" defTabSz="5172075" rtl="0" fontAlgn="base">
        <a:spcBef>
          <a:spcPct val="20000"/>
        </a:spcBef>
        <a:spcAft>
          <a:spcPct val="0"/>
        </a:spcAft>
        <a:buChar char="»"/>
        <a:defRPr sz="11300">
          <a:solidFill>
            <a:schemeClr val="tx1"/>
          </a:solidFill>
          <a:latin typeface="+mn-lt"/>
        </a:defRPr>
      </a:lvl7pPr>
      <a:lvl8pPr marL="13011150" indent="-1293813" algn="l" defTabSz="5172075" rtl="0" fontAlgn="base">
        <a:spcBef>
          <a:spcPct val="20000"/>
        </a:spcBef>
        <a:spcAft>
          <a:spcPct val="0"/>
        </a:spcAft>
        <a:buChar char="»"/>
        <a:defRPr sz="11300">
          <a:solidFill>
            <a:schemeClr val="tx1"/>
          </a:solidFill>
          <a:latin typeface="+mn-lt"/>
        </a:defRPr>
      </a:lvl8pPr>
      <a:lvl9pPr marL="13468350" indent="-1293813" algn="l" defTabSz="5172075" rtl="0" fontAlgn="base">
        <a:spcBef>
          <a:spcPct val="20000"/>
        </a:spcBef>
        <a:spcAft>
          <a:spcPct val="0"/>
        </a:spcAft>
        <a:buChar char="»"/>
        <a:defRPr sz="1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emf"/><Relationship Id="rId3" Type="http://schemas.openxmlformats.org/officeDocument/2006/relationships/notesSlide" Target="../notesSlides/notesSlide1.xml"/><Relationship Id="rId7" Type="http://schemas.openxmlformats.org/officeDocument/2006/relationships/image" Target="../media/image4.png"/><Relationship Id="rId12" Type="http://schemas.openxmlformats.org/officeDocument/2006/relationships/image" Target="../media/image9.wmf"/><Relationship Id="rId2" Type="http://schemas.openxmlformats.org/officeDocument/2006/relationships/slideLayout" Target="../slideLayouts/slideLayout1.xml"/><Relationship Id="rId16" Type="http://schemas.openxmlformats.org/officeDocument/2006/relationships/image" Target="../media/image13.png"/><Relationship Id="rId1" Type="http://schemas.openxmlformats.org/officeDocument/2006/relationships/tags" Target="../tags/tag2.xml"/><Relationship Id="rId6" Type="http://schemas.openxmlformats.org/officeDocument/2006/relationships/image" Target="../media/image3.emf"/><Relationship Id="rId11" Type="http://schemas.openxmlformats.org/officeDocument/2006/relationships/image" Target="../media/image8.wmf"/><Relationship Id="rId5" Type="http://schemas.openxmlformats.org/officeDocument/2006/relationships/image" Target="../media/image2.png"/><Relationship Id="rId15" Type="http://schemas.openxmlformats.org/officeDocument/2006/relationships/image" Target="../media/image12.emf"/><Relationship Id="rId10" Type="http://schemas.openxmlformats.org/officeDocument/2006/relationships/image" Target="../media/image7.wmf"/><Relationship Id="rId4" Type="http://schemas.openxmlformats.org/officeDocument/2006/relationships/image" Target="../media/image1.wmf"/><Relationship Id="rId9" Type="http://schemas.openxmlformats.org/officeDocument/2006/relationships/image" Target="../media/image6.wmf"/><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 Box 195"/>
          <p:cNvSpPr txBox="1">
            <a:spLocks noChangeArrowheads="1"/>
          </p:cNvSpPr>
          <p:nvPr/>
        </p:nvSpPr>
        <p:spPr bwMode="auto">
          <a:xfrm>
            <a:off x="29113698" y="3884139"/>
            <a:ext cx="14303078" cy="28785312"/>
          </a:xfrm>
          <a:prstGeom prst="rect">
            <a:avLst/>
          </a:prstGeom>
          <a:noFill/>
          <a:ln w="165100" cmpd="thickThin">
            <a:solidFill>
              <a:srgbClr val="FF6600"/>
            </a:solidFill>
            <a:miter lim="800000"/>
            <a:headEnd/>
            <a:tailEnd/>
          </a:ln>
          <a:effectLst/>
        </p:spPr>
        <p:txBody>
          <a:bodyPr wrap="square">
            <a:spAutoFit/>
          </a:bodyPr>
          <a:lstStyle/>
          <a:p>
            <a:pPr marL="91440" algn="ctr" defTabSz="4859338">
              <a:spcBef>
                <a:spcPct val="50000"/>
              </a:spcBef>
            </a:pPr>
            <a:endParaRPr lang="en-US" sz="2400" b="1" u="sng" dirty="0">
              <a:latin typeface="Berlin Sans FB Demi" pitchFamily="34" charset="0"/>
            </a:endParaRPr>
          </a:p>
          <a:p>
            <a:pPr marL="91440"/>
            <a:endParaRPr lang="en-US" sz="3200" dirty="0" smtClean="0"/>
          </a:p>
          <a:p>
            <a:pPr marL="91440"/>
            <a:endParaRPr lang="en-US" sz="3200" dirty="0"/>
          </a:p>
          <a:p>
            <a:pPr marL="91440"/>
            <a:endParaRPr lang="en-US" sz="3200" dirty="0" smtClean="0"/>
          </a:p>
          <a:p>
            <a:pPr marL="91440"/>
            <a:endParaRPr lang="en-US" sz="3200" dirty="0"/>
          </a:p>
          <a:p>
            <a:pPr marL="91440"/>
            <a:endParaRPr lang="en-US" sz="3200" dirty="0"/>
          </a:p>
          <a:p>
            <a:pPr marL="91440" defTabSz="4859338">
              <a:spcBef>
                <a:spcPct val="100000"/>
              </a:spcBef>
            </a:pPr>
            <a:endParaRPr lang="en-US" sz="3200" strike="sngStrike" dirty="0"/>
          </a:p>
          <a:p>
            <a:pPr marL="91440" defTabSz="4859338">
              <a:spcBef>
                <a:spcPct val="100000"/>
              </a:spcBef>
            </a:pPr>
            <a:endParaRPr lang="en-US" sz="3200" strike="sngStrike" dirty="0"/>
          </a:p>
          <a:p>
            <a:pPr marL="91440" defTabSz="4859338">
              <a:spcBef>
                <a:spcPct val="100000"/>
              </a:spcBef>
            </a:pPr>
            <a:endParaRPr lang="en-US" sz="3200" strike="sngStrike" dirty="0"/>
          </a:p>
          <a:p>
            <a:pPr marL="91440" algn="ctr" defTabSz="4859338">
              <a:spcBef>
                <a:spcPct val="50000"/>
              </a:spcBef>
            </a:pPr>
            <a:endParaRPr lang="en-US" sz="3200" b="1" strike="sngStrike" dirty="0"/>
          </a:p>
          <a:p>
            <a:pPr marL="91440" algn="ctr" defTabSz="4859338">
              <a:spcBef>
                <a:spcPct val="50000"/>
              </a:spcBef>
            </a:pPr>
            <a:endParaRPr lang="en-US" sz="4800" b="1" u="sng" strike="sngStrike" dirty="0" smtClean="0">
              <a:latin typeface="Berlin Sans FB Demi" pitchFamily="34" charset="0"/>
            </a:endParaRPr>
          </a:p>
          <a:p>
            <a:pPr marL="91440" algn="ctr" defTabSz="4859338">
              <a:spcBef>
                <a:spcPct val="50000"/>
              </a:spcBef>
            </a:pPr>
            <a:endParaRPr lang="en-US" sz="4800" b="1" u="sng" strike="sngStrike" dirty="0">
              <a:latin typeface="Berlin Sans FB Demi" pitchFamily="34" charset="0"/>
            </a:endParaRPr>
          </a:p>
          <a:p>
            <a:pPr marL="91440" algn="ctr" defTabSz="4859338">
              <a:spcBef>
                <a:spcPct val="50000"/>
              </a:spcBef>
            </a:pPr>
            <a:endParaRPr lang="en-US" sz="4800" b="1" u="sng" strike="sngStrike" dirty="0" smtClean="0">
              <a:latin typeface="Berlin Sans FB Demi" pitchFamily="34" charset="0"/>
            </a:endParaRPr>
          </a:p>
          <a:p>
            <a:pPr marL="91440" algn="ctr" defTabSz="4859338">
              <a:spcBef>
                <a:spcPct val="50000"/>
              </a:spcBef>
            </a:pPr>
            <a:endParaRPr lang="en-US" sz="4800" b="1" u="sng" strike="sngStrike" dirty="0">
              <a:latin typeface="Berlin Sans FB Demi" pitchFamily="34" charset="0"/>
            </a:endParaRPr>
          </a:p>
          <a:p>
            <a:pPr marL="91440" algn="ctr" defTabSz="4859338">
              <a:spcBef>
                <a:spcPct val="50000"/>
              </a:spcBef>
            </a:pPr>
            <a:endParaRPr lang="en-US" sz="1200" b="1" u="sng" strike="sngStrike" dirty="0" smtClean="0">
              <a:latin typeface="Berlin Sans FB Demi" pitchFamily="34" charset="0"/>
            </a:endParaRPr>
          </a:p>
          <a:p>
            <a:pPr marL="91440" algn="ctr" defTabSz="4859338">
              <a:spcBef>
                <a:spcPct val="50000"/>
              </a:spcBef>
            </a:pPr>
            <a:endParaRPr lang="en-US" sz="1200" b="1" u="sng" strike="sngStrike" dirty="0" smtClean="0">
              <a:latin typeface="Berlin Sans FB Demi" pitchFamily="34" charset="0"/>
            </a:endParaRPr>
          </a:p>
          <a:p>
            <a:pPr marL="91440" algn="ctr" defTabSz="4859338">
              <a:spcBef>
                <a:spcPct val="50000"/>
              </a:spcBef>
            </a:pPr>
            <a:endParaRPr lang="en-US" sz="1200" b="1" u="sng" strike="sngStrike" dirty="0" smtClean="0">
              <a:latin typeface="Berlin Sans FB Demi" pitchFamily="34" charset="0"/>
            </a:endParaRPr>
          </a:p>
          <a:p>
            <a:pPr marL="91440" defTabSz="4859338">
              <a:spcBef>
                <a:spcPts val="0"/>
              </a:spcBef>
            </a:pPr>
            <a:endParaRPr lang="en-US" sz="3200" dirty="0" smtClean="0"/>
          </a:p>
          <a:p>
            <a:pPr marL="91440" defTabSz="4859338">
              <a:spcBef>
                <a:spcPts val="0"/>
              </a:spcBef>
            </a:pPr>
            <a:endParaRPr lang="en-US" sz="3200" dirty="0"/>
          </a:p>
          <a:p>
            <a:pPr marL="91440" defTabSz="4859338">
              <a:spcBef>
                <a:spcPts val="0"/>
              </a:spcBef>
            </a:pPr>
            <a:endParaRPr lang="en-US" sz="3200" dirty="0" smtClean="0"/>
          </a:p>
          <a:p>
            <a:pPr marL="91440" defTabSz="4859338">
              <a:spcBef>
                <a:spcPts val="0"/>
              </a:spcBef>
            </a:pPr>
            <a:endParaRPr lang="en-US" sz="3200" dirty="0"/>
          </a:p>
          <a:p>
            <a:pPr marL="91440" defTabSz="4859338">
              <a:spcBef>
                <a:spcPts val="0"/>
              </a:spcBef>
            </a:pPr>
            <a:endParaRPr lang="en-US" sz="3200" dirty="0" smtClean="0"/>
          </a:p>
          <a:p>
            <a:pPr marL="91440" defTabSz="4859338">
              <a:spcBef>
                <a:spcPts val="0"/>
              </a:spcBef>
            </a:pPr>
            <a:endParaRPr lang="en-US" sz="3200" dirty="0"/>
          </a:p>
          <a:p>
            <a:pPr marL="91440" defTabSz="4859338">
              <a:spcBef>
                <a:spcPts val="0"/>
              </a:spcBef>
            </a:pPr>
            <a:endParaRPr lang="en-US" sz="3200" dirty="0" smtClean="0"/>
          </a:p>
          <a:p>
            <a:pPr marL="91440" defTabSz="4859338">
              <a:spcBef>
                <a:spcPts val="0"/>
              </a:spcBef>
            </a:pPr>
            <a:r>
              <a:rPr lang="en-US" sz="3200" dirty="0" smtClean="0"/>
              <a:t>As expected, a large N400 effect was observed for all 3 word types in both experiments, |</a:t>
            </a:r>
            <a:r>
              <a:rPr lang="en-US" sz="3200" i="1" dirty="0" err="1" smtClean="0"/>
              <a:t>t</a:t>
            </a:r>
            <a:r>
              <a:rPr lang="en-US" sz="3200" dirty="0" err="1" smtClean="0"/>
              <a:t>s</a:t>
            </a:r>
            <a:r>
              <a:rPr lang="en-US" sz="3200" dirty="0" smtClean="0"/>
              <a:t>|≥7.69, </a:t>
            </a:r>
            <a:r>
              <a:rPr lang="en-US" sz="3200" i="1" dirty="0" err="1" smtClean="0"/>
              <a:t>p</a:t>
            </a:r>
            <a:r>
              <a:rPr lang="en-US" sz="3200" dirty="0" err="1" smtClean="0"/>
              <a:t>s</a:t>
            </a:r>
            <a:r>
              <a:rPr lang="en-US" sz="3200" dirty="0" smtClean="0"/>
              <a:t>&lt;.0001. In Exp1, N400 effects were not significantly different between consistent-case words and mixed-case words, </a:t>
            </a:r>
            <a:r>
              <a:rPr lang="en-US" sz="3200" i="1" dirty="0" smtClean="0"/>
              <a:t>F</a:t>
            </a:r>
            <a:r>
              <a:rPr lang="en-US" sz="3200" dirty="0" smtClean="0"/>
              <a:t>&lt;1.0. In Exp2, the LEET words produced a larger N400 effect than the consistent-case words, </a:t>
            </a:r>
            <a:r>
              <a:rPr lang="en-US" sz="3200" i="1" dirty="0" smtClean="0"/>
              <a:t>F</a:t>
            </a:r>
            <a:r>
              <a:rPr lang="en-US" sz="3200" dirty="0" smtClean="0"/>
              <a:t>(1,21)=5.20, </a:t>
            </a:r>
            <a:r>
              <a:rPr lang="en-US" sz="3200" i="1" dirty="0" smtClean="0"/>
              <a:t>p</a:t>
            </a:r>
            <a:r>
              <a:rPr lang="en-US" sz="3200" dirty="0" smtClean="0"/>
              <a:t>&lt;.</a:t>
            </a:r>
            <a:r>
              <a:rPr lang="en-US" sz="3200" dirty="0"/>
              <a:t>05, </a:t>
            </a:r>
            <a:r>
              <a:rPr lang="en-US" sz="3200" dirty="0" smtClean="0"/>
              <a:t>suggesting that LEET </a:t>
            </a:r>
            <a:r>
              <a:rPr lang="en-US" sz="3200" dirty="0"/>
              <a:t>words </a:t>
            </a:r>
            <a:r>
              <a:rPr lang="en-US" sz="3200" dirty="0" smtClean="0"/>
              <a:t>were </a:t>
            </a:r>
            <a:r>
              <a:rPr lang="en-US" sz="3200" dirty="0"/>
              <a:t>processed up to a</a:t>
            </a:r>
            <a:r>
              <a:rPr lang="en-US" sz="3200" dirty="0" smtClean="0"/>
              <a:t> semantic </a:t>
            </a:r>
            <a:r>
              <a:rPr lang="en-US" sz="3200" dirty="0"/>
              <a:t>level </a:t>
            </a:r>
            <a:r>
              <a:rPr lang="en-US" sz="3200" dirty="0" smtClean="0"/>
              <a:t>at least similar </a:t>
            </a:r>
            <a:r>
              <a:rPr lang="en-US" sz="3200" dirty="0"/>
              <a:t>to </a:t>
            </a:r>
            <a:r>
              <a:rPr lang="en-US" sz="3200" dirty="0" smtClean="0"/>
              <a:t>that of consistent-case </a:t>
            </a:r>
            <a:r>
              <a:rPr lang="en-US" sz="3200" dirty="0"/>
              <a:t>words. </a:t>
            </a:r>
            <a:endParaRPr lang="en-US" sz="3200" dirty="0" smtClean="0"/>
          </a:p>
          <a:p>
            <a:pPr marL="91440" defTabSz="4859338">
              <a:spcBef>
                <a:spcPts val="0"/>
              </a:spcBef>
            </a:pPr>
            <a:endParaRPr lang="en-US" sz="3200" dirty="0" smtClean="0"/>
          </a:p>
          <a:p>
            <a:pPr marL="91440" defTabSz="4859338">
              <a:spcBef>
                <a:spcPts val="0"/>
              </a:spcBef>
            </a:pPr>
            <a:r>
              <a:rPr lang="en-US" sz="3200" dirty="0" smtClean="0"/>
              <a:t>In Experiment 1, the N170 effect was larger for mixed-case words than consistent-case words for the O1/O2/PO7/PO8 than </a:t>
            </a:r>
            <a:r>
              <a:rPr lang="en-US" sz="3200" dirty="0"/>
              <a:t>the </a:t>
            </a:r>
            <a:r>
              <a:rPr lang="en-US" sz="3200" dirty="0" smtClean="0"/>
              <a:t>T7/T8/PT7/PT8 </a:t>
            </a:r>
            <a:r>
              <a:rPr lang="en-US" sz="3200" dirty="0"/>
              <a:t>electrode </a:t>
            </a:r>
            <a:r>
              <a:rPr lang="en-US" sz="3200" dirty="0" smtClean="0"/>
              <a:t>sites, </a:t>
            </a:r>
            <a:r>
              <a:rPr lang="en-US" sz="3200" i="1" dirty="0" smtClean="0"/>
              <a:t>F</a:t>
            </a:r>
            <a:r>
              <a:rPr lang="en-US" sz="3200" dirty="0" smtClean="0"/>
              <a:t>(1,19)=26.56, </a:t>
            </a:r>
            <a:r>
              <a:rPr lang="en-US" sz="3200" i="1" dirty="0" smtClean="0"/>
              <a:t>p</a:t>
            </a:r>
            <a:r>
              <a:rPr lang="en-US" sz="3200" dirty="0" smtClean="0"/>
              <a:t>&lt;.0001. In Experiment 2, although the N170 effect for LEET words was slightly smaller than that for consistent-case words </a:t>
            </a:r>
            <a:r>
              <a:rPr lang="en-US" sz="3200" dirty="0"/>
              <a:t>for the T7/T8/PT7/PT8 </a:t>
            </a:r>
            <a:r>
              <a:rPr lang="en-US" sz="3200" dirty="0" smtClean="0"/>
              <a:t>but not the O1/O2/PO7/PO8 electrode sites, </a:t>
            </a:r>
            <a:r>
              <a:rPr lang="en-US" sz="3200" i="1" dirty="0" smtClean="0"/>
              <a:t>F</a:t>
            </a:r>
            <a:r>
              <a:rPr lang="en-US" sz="3200" dirty="0" smtClean="0"/>
              <a:t>(1,21)=6.59, </a:t>
            </a:r>
            <a:r>
              <a:rPr lang="en-US" sz="3200" i="1" dirty="0"/>
              <a:t>p</a:t>
            </a:r>
            <a:r>
              <a:rPr lang="en-US" sz="3200" dirty="0"/>
              <a:t>&lt;.</a:t>
            </a:r>
            <a:r>
              <a:rPr lang="en-US" sz="3200" dirty="0" smtClean="0"/>
              <a:t>05, the difference in the N170 effect for both electrode sites was not significant, </a:t>
            </a:r>
            <a:r>
              <a:rPr lang="en-US" sz="3200" i="1" dirty="0" smtClean="0"/>
              <a:t>F</a:t>
            </a:r>
            <a:r>
              <a:rPr lang="en-US" sz="3200" dirty="0" smtClean="0"/>
              <a:t>s&lt;1.66, </a:t>
            </a:r>
            <a:r>
              <a:rPr lang="en-US" sz="3200" i="1" dirty="0" smtClean="0"/>
              <a:t>p</a:t>
            </a:r>
            <a:r>
              <a:rPr lang="en-US" sz="3200" dirty="0" smtClean="0"/>
              <a:t>s≥.21. </a:t>
            </a:r>
            <a:endParaRPr lang="en-US" sz="3200" dirty="0"/>
          </a:p>
          <a:p>
            <a:pPr marL="91440" defTabSz="4859338">
              <a:spcBef>
                <a:spcPts val="0"/>
              </a:spcBef>
            </a:pPr>
            <a:endParaRPr lang="en-US" sz="1100" dirty="0"/>
          </a:p>
          <a:p>
            <a:pPr marL="91440" algn="ctr" defTabSz="4859338">
              <a:spcBef>
                <a:spcPts val="0"/>
              </a:spcBef>
            </a:pPr>
            <a:r>
              <a:rPr lang="en-US" sz="4800" b="1" u="sng" dirty="0" smtClean="0">
                <a:latin typeface="Georgia" pitchFamily="18" charset="0"/>
              </a:rPr>
              <a:t>Conclusions</a:t>
            </a:r>
          </a:p>
          <a:p>
            <a:pPr marL="91440" defTabSz="4859338">
              <a:spcBef>
                <a:spcPts val="2880"/>
              </a:spcBef>
            </a:pPr>
            <a:r>
              <a:rPr lang="en-US" sz="3200" dirty="0" smtClean="0"/>
              <a:t>We used electrophysiological measures (i.e., the N400 effect and the N170) to determine whether the </a:t>
            </a:r>
            <a:r>
              <a:rPr lang="en-US" sz="3200" dirty="0"/>
              <a:t>lexical activation in LEET </a:t>
            </a:r>
            <a:r>
              <a:rPr lang="en-US" sz="3200" dirty="0" smtClean="0"/>
              <a:t>words </a:t>
            </a:r>
            <a:r>
              <a:rPr lang="en-US" sz="3200" dirty="0"/>
              <a:t>is the result of </a:t>
            </a:r>
            <a:r>
              <a:rPr lang="en-US" sz="3200" b="1" dirty="0"/>
              <a:t>analytical </a:t>
            </a:r>
            <a:r>
              <a:rPr lang="en-US" sz="3200" b="1" dirty="0" smtClean="0"/>
              <a:t>processing</a:t>
            </a:r>
            <a:r>
              <a:rPr lang="en-US" sz="3200" dirty="0" smtClean="0"/>
              <a:t> </a:t>
            </a:r>
            <a:r>
              <a:rPr lang="en-US" sz="3200" dirty="0"/>
              <a:t>or </a:t>
            </a:r>
            <a:r>
              <a:rPr lang="en-US" sz="3200" b="1" dirty="0"/>
              <a:t>holistic </a:t>
            </a:r>
            <a:r>
              <a:rPr lang="en-US" sz="3200" b="1" dirty="0" smtClean="0"/>
              <a:t>processing</a:t>
            </a:r>
            <a:r>
              <a:rPr lang="en-US" sz="3200" dirty="0" smtClean="0"/>
              <a:t>. We found that </a:t>
            </a:r>
            <a:r>
              <a:rPr lang="en-US" sz="3200" dirty="0"/>
              <a:t>LEET stimuli showed </a:t>
            </a:r>
            <a:r>
              <a:rPr lang="en-US" sz="3200" dirty="0" smtClean="0"/>
              <a:t>similar N400 effects as consistent-case and mixed-case words, suggesting that </a:t>
            </a:r>
            <a:r>
              <a:rPr lang="en-US" sz="3200" dirty="0"/>
              <a:t>LEET words can be used to access meaning, just like regular non-distorted words</a:t>
            </a:r>
            <a:r>
              <a:rPr lang="en-US" sz="3200" dirty="0" smtClean="0"/>
              <a:t>. Most importantly, while the mixed-case words produced a larger N170 effect than the consistent-case words, the LEET stimuli produced similar N170 effect as the consistent-case words.  Supporting previous studies, we conclude that the mixed-case words are processed in an analytical manner whereas the LEET words are primarily processed in a holistic manner. </a:t>
            </a:r>
            <a:endParaRPr lang="en-US" sz="3200" dirty="0"/>
          </a:p>
        </p:txBody>
      </p:sp>
      <p:sp>
        <p:nvSpPr>
          <p:cNvPr id="110" name="Text Box 195"/>
          <p:cNvSpPr txBox="1">
            <a:spLocks noChangeArrowheads="1"/>
          </p:cNvSpPr>
          <p:nvPr/>
        </p:nvSpPr>
        <p:spPr bwMode="auto">
          <a:xfrm>
            <a:off x="14662557" y="3909538"/>
            <a:ext cx="14136624" cy="26791920"/>
          </a:xfrm>
          <a:prstGeom prst="rect">
            <a:avLst/>
          </a:prstGeom>
          <a:noFill/>
          <a:ln w="161925" cmpd="thickThin">
            <a:solidFill>
              <a:srgbClr val="FF6600"/>
            </a:solidFill>
            <a:round/>
            <a:headEnd/>
            <a:tailEnd/>
          </a:ln>
          <a:effectLst/>
        </p:spPr>
        <p:txBody>
          <a:bodyPr wrap="square">
            <a:spAutoFit/>
          </a:bodyPr>
          <a:lstStyle/>
          <a:p>
            <a:pPr marL="91440" algn="ctr">
              <a:spcBef>
                <a:spcPts val="2880"/>
              </a:spcBef>
              <a:spcAft>
                <a:spcPts val="2880"/>
              </a:spcAft>
            </a:pPr>
            <a:r>
              <a:rPr lang="en-US" sz="4400" b="1" u="sng" dirty="0">
                <a:latin typeface="Georgia" pitchFamily="18" charset="0"/>
              </a:rPr>
              <a:t>N400 Effect</a:t>
            </a:r>
          </a:p>
          <a:p>
            <a:pPr marL="91440">
              <a:spcBef>
                <a:spcPts val="0"/>
              </a:spcBef>
              <a:spcAft>
                <a:spcPts val="0"/>
              </a:spcAft>
            </a:pPr>
            <a:r>
              <a:rPr lang="en-US" sz="3200" dirty="0" smtClean="0"/>
              <a:t>The N400 effect is </a:t>
            </a:r>
            <a:r>
              <a:rPr lang="en-US" sz="3200" dirty="0"/>
              <a:t>an </a:t>
            </a:r>
            <a:r>
              <a:rPr lang="en-US" sz="3200" dirty="0" smtClean="0"/>
              <a:t>ERP </a:t>
            </a:r>
            <a:r>
              <a:rPr lang="en-US" sz="3200" dirty="0"/>
              <a:t>component known to be elicited when a person notices that a stimulus is incongruent with the current semantic context </a:t>
            </a:r>
            <a:r>
              <a:rPr lang="en-US" sz="3200" dirty="0" smtClean="0"/>
              <a:t>(see Figure 1 below). The </a:t>
            </a:r>
            <a:r>
              <a:rPr lang="en-US" sz="3200" dirty="0"/>
              <a:t>N400 </a:t>
            </a:r>
            <a:r>
              <a:rPr lang="en-US" sz="3200" dirty="0" smtClean="0"/>
              <a:t>effect is </a:t>
            </a:r>
            <a:r>
              <a:rPr lang="en-US" sz="3200" dirty="0"/>
              <a:t>a negative-going wave that peaks about </a:t>
            </a:r>
            <a:r>
              <a:rPr lang="en-US" sz="3200" dirty="0" smtClean="0"/>
              <a:t>400 </a:t>
            </a:r>
            <a:r>
              <a:rPr lang="en-US" sz="3200" dirty="0" err="1" smtClean="0"/>
              <a:t>ms</a:t>
            </a:r>
            <a:r>
              <a:rPr lang="en-US" sz="3200" dirty="0" smtClean="0"/>
              <a:t> </a:t>
            </a:r>
            <a:r>
              <a:rPr lang="en-US" sz="3200" dirty="0"/>
              <a:t>after the onset of the incongruous stimulus and is often referred to as </a:t>
            </a:r>
            <a:r>
              <a:rPr lang="en-US" sz="3200" i="1" dirty="0"/>
              <a:t>mismatch </a:t>
            </a:r>
            <a:r>
              <a:rPr lang="en-US" sz="3200" i="1" dirty="0" smtClean="0"/>
              <a:t>negativity</a:t>
            </a:r>
            <a:r>
              <a:rPr lang="en-US" sz="3200" dirty="0" smtClean="0"/>
              <a:t>. Critically, the </a:t>
            </a:r>
            <a:r>
              <a:rPr lang="en-US" sz="3200" b="1" i="1" dirty="0"/>
              <a:t>N400 </a:t>
            </a:r>
            <a:r>
              <a:rPr lang="en-US" sz="3200" b="1" i="1" dirty="0" smtClean="0"/>
              <a:t>effect </a:t>
            </a:r>
            <a:r>
              <a:rPr lang="en-US" sz="3200" b="1" i="1" dirty="0"/>
              <a:t>can be elicited only when the word is identified and processed up to </a:t>
            </a:r>
            <a:r>
              <a:rPr lang="en-US" sz="3200" b="1" i="1" dirty="0" smtClean="0"/>
              <a:t>the semantic </a:t>
            </a:r>
            <a:r>
              <a:rPr lang="en-US" sz="3200" b="1" i="1" dirty="0"/>
              <a:t>level</a:t>
            </a:r>
            <a:r>
              <a:rPr lang="en-US" sz="3200" i="1" dirty="0"/>
              <a:t>.</a:t>
            </a:r>
          </a:p>
          <a:p>
            <a:pPr marL="91440"/>
            <a:endParaRPr lang="en-US" sz="3200" b="1" dirty="0" smtClean="0"/>
          </a:p>
          <a:p>
            <a:pPr marL="91440"/>
            <a:endParaRPr lang="en-US" sz="3200" b="1" dirty="0" smtClean="0"/>
          </a:p>
          <a:p>
            <a:pPr marL="91440"/>
            <a:endParaRPr lang="en-US" sz="3200" b="1" dirty="0"/>
          </a:p>
          <a:p>
            <a:pPr marL="91440"/>
            <a:endParaRPr lang="en-US" sz="3200" b="1" dirty="0" smtClean="0"/>
          </a:p>
          <a:p>
            <a:pPr marL="91440"/>
            <a:endParaRPr lang="en-US" sz="3200" b="1" dirty="0"/>
          </a:p>
          <a:p>
            <a:pPr marL="91440"/>
            <a:endParaRPr lang="en-US" sz="3200" b="1" dirty="0" smtClean="0"/>
          </a:p>
          <a:p>
            <a:pPr marL="91440"/>
            <a:endParaRPr lang="en-US" sz="3200" b="1" dirty="0"/>
          </a:p>
          <a:p>
            <a:pPr marL="91440"/>
            <a:endParaRPr lang="en-US" sz="3200" b="1" dirty="0" smtClean="0"/>
          </a:p>
          <a:p>
            <a:pPr marL="91440"/>
            <a:endParaRPr lang="en-US" sz="3200" b="1" dirty="0"/>
          </a:p>
          <a:p>
            <a:pPr marL="91440"/>
            <a:endParaRPr lang="en-US" sz="3200" b="1" dirty="0" smtClean="0"/>
          </a:p>
          <a:p>
            <a:pPr marL="91440"/>
            <a:endParaRPr lang="en-US" sz="3200" b="1" dirty="0"/>
          </a:p>
          <a:p>
            <a:pPr marL="91440"/>
            <a:endParaRPr lang="en-US" sz="3200" b="1" dirty="0" smtClean="0"/>
          </a:p>
          <a:p>
            <a:pPr marL="91440"/>
            <a:endParaRPr lang="en-US" sz="3200" b="1" dirty="0"/>
          </a:p>
          <a:p>
            <a:pPr marL="91440"/>
            <a:endParaRPr lang="en-US" sz="3200" b="1" dirty="0" smtClean="0"/>
          </a:p>
          <a:p>
            <a:pPr marL="91440"/>
            <a:endParaRPr lang="en-US" sz="3200" b="1" dirty="0"/>
          </a:p>
          <a:p>
            <a:pPr marL="91440"/>
            <a:endParaRPr lang="en-US" sz="3200" b="1" dirty="0" smtClean="0"/>
          </a:p>
          <a:p>
            <a:pPr marL="91440"/>
            <a:endParaRPr lang="en-US" sz="3200" b="1" dirty="0"/>
          </a:p>
          <a:p>
            <a:pPr marL="91440"/>
            <a:endParaRPr lang="en-US" sz="1600" b="1" dirty="0" smtClean="0"/>
          </a:p>
          <a:p>
            <a:pPr marL="91440"/>
            <a:endParaRPr lang="en-US" sz="1600" b="1" dirty="0"/>
          </a:p>
          <a:p>
            <a:pPr marL="91440"/>
            <a:endParaRPr lang="en-US" sz="1600" b="1" dirty="0" smtClean="0"/>
          </a:p>
          <a:p>
            <a:pPr marL="91440"/>
            <a:endParaRPr lang="en-US" sz="1600" b="1" dirty="0"/>
          </a:p>
          <a:p>
            <a:pPr marL="91440"/>
            <a:endParaRPr lang="en-US" sz="1600" b="1" dirty="0" smtClean="0"/>
          </a:p>
          <a:p>
            <a:pPr marL="91440"/>
            <a:endParaRPr lang="en-US" sz="1600" b="1" dirty="0"/>
          </a:p>
          <a:p>
            <a:pPr marL="91440"/>
            <a:endParaRPr lang="en-US" sz="1600" b="1" dirty="0" smtClean="0"/>
          </a:p>
          <a:p>
            <a:pPr marL="91440" algn="ctr" defTabSz="4859338">
              <a:spcBef>
                <a:spcPts val="0"/>
              </a:spcBef>
            </a:pPr>
            <a:r>
              <a:rPr lang="en-US" sz="4400" b="1" u="sng" dirty="0">
                <a:latin typeface="Georgia" pitchFamily="18" charset="0"/>
              </a:rPr>
              <a:t>N170 Effect</a:t>
            </a:r>
          </a:p>
          <a:p>
            <a:pPr marL="91440">
              <a:spcBef>
                <a:spcPts val="0"/>
              </a:spcBef>
              <a:spcAft>
                <a:spcPts val="0"/>
              </a:spcAft>
            </a:pPr>
            <a:endParaRPr lang="en-US" sz="3200" i="1" dirty="0"/>
          </a:p>
          <a:p>
            <a:pPr marL="91440">
              <a:spcBef>
                <a:spcPts val="0"/>
              </a:spcBef>
              <a:spcAft>
                <a:spcPts val="0"/>
              </a:spcAft>
            </a:pPr>
            <a:r>
              <a:rPr lang="en-US" sz="3200" dirty="0"/>
              <a:t>The N170 effect, occurring 140-240 ms after stimulus onset, is an ERP component known to </a:t>
            </a:r>
            <a:r>
              <a:rPr lang="en-US" sz="3200" dirty="0" smtClean="0"/>
              <a:t>be related </a:t>
            </a:r>
            <a:r>
              <a:rPr lang="en-US" sz="3200" dirty="0"/>
              <a:t>to structural encoding that is specialized for faces and </a:t>
            </a:r>
            <a:r>
              <a:rPr lang="en-US" sz="3200" dirty="0" smtClean="0"/>
              <a:t>words.  It reflects an </a:t>
            </a:r>
            <a:r>
              <a:rPr lang="en-US" sz="3200" dirty="0"/>
              <a:t>early process of object </a:t>
            </a:r>
            <a:r>
              <a:rPr lang="en-US" sz="3200" dirty="0" smtClean="0"/>
              <a:t>recognition based on analytical processing (features/components). </a:t>
            </a:r>
            <a:r>
              <a:rPr lang="en-US" sz="3200" dirty="0"/>
              <a:t>The effect </a:t>
            </a:r>
            <a:r>
              <a:rPr lang="en-US" sz="3200" dirty="0" smtClean="0"/>
              <a:t>occurs most </a:t>
            </a:r>
            <a:r>
              <a:rPr lang="en-US" sz="3200" dirty="0"/>
              <a:t>strongly at </a:t>
            </a:r>
            <a:r>
              <a:rPr lang="en-US" sz="3200" dirty="0" err="1"/>
              <a:t>occipito</a:t>
            </a:r>
            <a:r>
              <a:rPr lang="en-US" sz="3200" dirty="0"/>
              <a:t>-temporal sites.</a:t>
            </a:r>
            <a:endParaRPr lang="en-US" sz="1200" b="1" u="sng" dirty="0">
              <a:latin typeface="Berlin Sans FB Demi" pitchFamily="34" charset="0"/>
            </a:endParaRPr>
          </a:p>
          <a:p>
            <a:pPr marL="91440"/>
            <a:endParaRPr lang="en-US" sz="3200" b="1" dirty="0" smtClean="0"/>
          </a:p>
          <a:p>
            <a:pPr marL="91440"/>
            <a:r>
              <a:rPr lang="en-US" sz="3200" b="1" dirty="0" smtClean="0"/>
              <a:t>ERP Measures</a:t>
            </a:r>
            <a:r>
              <a:rPr lang="en-US" sz="3200" dirty="0" smtClean="0"/>
              <a:t>: The N170 effect </a:t>
            </a:r>
            <a:r>
              <a:rPr lang="en-US" sz="3200" dirty="0"/>
              <a:t>was measured between </a:t>
            </a:r>
            <a:r>
              <a:rPr lang="en-US" sz="3200" dirty="0" smtClean="0"/>
              <a:t>140-240 </a:t>
            </a:r>
            <a:r>
              <a:rPr lang="en-US" sz="3200" dirty="0" err="1"/>
              <a:t>ms</a:t>
            </a:r>
            <a:r>
              <a:rPr lang="en-US" sz="3200" dirty="0"/>
              <a:t> after target onset, relative to a 200-ms baseline period before target </a:t>
            </a:r>
            <a:r>
              <a:rPr lang="en-US" sz="3200" dirty="0" smtClean="0"/>
              <a:t>onset, averaging across the O1</a:t>
            </a:r>
            <a:r>
              <a:rPr lang="en-US" sz="3200" dirty="0"/>
              <a:t>, O2, PO7, </a:t>
            </a:r>
            <a:r>
              <a:rPr lang="en-US" sz="3200" dirty="0" smtClean="0"/>
              <a:t>PO8 electrode sites and the </a:t>
            </a:r>
            <a:r>
              <a:rPr lang="en-US" sz="3200" dirty="0"/>
              <a:t>T7, T8, P7, and </a:t>
            </a:r>
            <a:r>
              <a:rPr lang="en-US" sz="3200" dirty="0" smtClean="0"/>
              <a:t>P8 electrode sites. The </a:t>
            </a:r>
            <a:r>
              <a:rPr lang="en-US" sz="3200" dirty="0"/>
              <a:t>N400 effect (</a:t>
            </a:r>
            <a:r>
              <a:rPr lang="en-US" sz="3200" dirty="0" smtClean="0"/>
              <a:t>difference </a:t>
            </a:r>
            <a:r>
              <a:rPr lang="en-US" sz="3200" dirty="0"/>
              <a:t>in mean amplitude between unrelated and related targets) was measured between 400-600 ms after target </a:t>
            </a:r>
            <a:r>
              <a:rPr lang="en-US" sz="3200" dirty="0" smtClean="0"/>
              <a:t>onset, averaging across the P3</a:t>
            </a:r>
            <a:r>
              <a:rPr lang="en-US" sz="3200" dirty="0"/>
              <a:t>, </a:t>
            </a:r>
            <a:r>
              <a:rPr lang="en-US" sz="3200" dirty="0" err="1"/>
              <a:t>Pz</a:t>
            </a:r>
            <a:r>
              <a:rPr lang="en-US" sz="3200" dirty="0"/>
              <a:t>, and </a:t>
            </a:r>
            <a:r>
              <a:rPr lang="en-US" sz="3200" dirty="0" smtClean="0"/>
              <a:t>P4 </a:t>
            </a:r>
            <a:r>
              <a:rPr lang="en-US" sz="3200" dirty="0"/>
              <a:t>electrode sites. </a:t>
            </a:r>
            <a:endParaRPr lang="en-US" sz="3200" b="1" u="sng" dirty="0">
              <a:latin typeface="Georgia" pitchFamily="18" charset="0"/>
            </a:endParaRPr>
          </a:p>
          <a:p>
            <a:pPr marL="91440" algn="ctr">
              <a:spcBef>
                <a:spcPts val="2880"/>
              </a:spcBef>
              <a:spcAft>
                <a:spcPts val="2880"/>
              </a:spcAft>
            </a:pPr>
            <a:r>
              <a:rPr lang="en-US" sz="4800" b="1" u="sng" dirty="0" smtClean="0">
                <a:latin typeface="Georgia" pitchFamily="18" charset="0"/>
              </a:rPr>
              <a:t>Predictions</a:t>
            </a:r>
          </a:p>
          <a:p>
            <a:pPr marL="91440"/>
            <a:r>
              <a:rPr lang="en-US" sz="3200" dirty="0" smtClean="0"/>
              <a:t>We expect all word </a:t>
            </a:r>
            <a:r>
              <a:rPr lang="en-US" sz="3200" dirty="0"/>
              <a:t>types </a:t>
            </a:r>
            <a:r>
              <a:rPr lang="en-US" sz="3200" dirty="0" smtClean="0"/>
              <a:t>to produce </a:t>
            </a:r>
            <a:r>
              <a:rPr lang="en-US" sz="3200" dirty="0"/>
              <a:t>similar N400 </a:t>
            </a:r>
            <a:r>
              <a:rPr lang="en-US" sz="3200" dirty="0" smtClean="0"/>
              <a:t>effects, replicating Lien et al. (in press). We also expect the N170 effect, an index of structural encoding (letter by letter) to be larger for mixed-case words than consistent-uppercase words in Experiment 1. </a:t>
            </a:r>
          </a:p>
          <a:p>
            <a:pPr marL="91440"/>
            <a:endParaRPr lang="en-US" sz="3200" dirty="0"/>
          </a:p>
          <a:p>
            <a:pPr marL="91440"/>
            <a:r>
              <a:rPr lang="en-US" sz="3200" dirty="0"/>
              <a:t>If LEET words are read </a:t>
            </a:r>
            <a:r>
              <a:rPr lang="en-US" sz="3200" dirty="0" smtClean="0"/>
              <a:t>primarily holistically</a:t>
            </a:r>
            <a:r>
              <a:rPr lang="en-US" sz="3200" dirty="0"/>
              <a:t>, then the N170 should resemble that for consistent-uppercase </a:t>
            </a:r>
            <a:r>
              <a:rPr lang="en-US" sz="3200" dirty="0" smtClean="0"/>
              <a:t>words in Experiment 2.  </a:t>
            </a:r>
            <a:r>
              <a:rPr lang="en-US" sz="3200" dirty="0"/>
              <a:t>However, if they are read analytically, then the N170 should resemble that for mixed-case </a:t>
            </a:r>
            <a:r>
              <a:rPr lang="en-US" sz="3200" dirty="0" smtClean="0"/>
              <a:t>words.</a:t>
            </a:r>
          </a:p>
        </p:txBody>
      </p:sp>
      <p:sp>
        <p:nvSpPr>
          <p:cNvPr id="2243" name="Text Box 195"/>
          <p:cNvSpPr txBox="1">
            <a:spLocks noChangeArrowheads="1"/>
          </p:cNvSpPr>
          <p:nvPr/>
        </p:nvSpPr>
        <p:spPr bwMode="auto">
          <a:xfrm>
            <a:off x="429572" y="3909539"/>
            <a:ext cx="13922741" cy="26791920"/>
          </a:xfrm>
          <a:prstGeom prst="rect">
            <a:avLst/>
          </a:prstGeom>
          <a:noFill/>
          <a:ln w="165100" cmpd="thickThin">
            <a:solidFill>
              <a:srgbClr val="FF6600"/>
            </a:solidFill>
            <a:miter lim="800000"/>
            <a:headEnd/>
            <a:tailEnd/>
          </a:ln>
          <a:effectLst/>
        </p:spPr>
        <p:txBody>
          <a:bodyPr wrap="square">
            <a:spAutoFit/>
          </a:bodyPr>
          <a:lstStyle/>
          <a:p>
            <a:pPr algn="ctr" defTabSz="4859338">
              <a:spcBef>
                <a:spcPts val="0"/>
              </a:spcBef>
              <a:spcAft>
                <a:spcPts val="2880"/>
              </a:spcAft>
            </a:pPr>
            <a:r>
              <a:rPr lang="en-US" sz="4400" b="1" u="sng" dirty="0" smtClean="0">
                <a:latin typeface="Georgia" pitchFamily="18" charset="0"/>
              </a:rPr>
              <a:t>Introduction</a:t>
            </a:r>
          </a:p>
          <a:p>
            <a:pPr marL="177800" defTabSz="4859338">
              <a:spcBef>
                <a:spcPts val="0"/>
              </a:spcBef>
            </a:pPr>
            <a:r>
              <a:rPr lang="en-US" sz="3200" dirty="0" smtClean="0"/>
              <a:t>SMS text and email messages often use combinations of digits and letters to spell out words, known as LEET words (see example below).</a:t>
            </a:r>
          </a:p>
          <a:p>
            <a:pPr marL="177800" defTabSz="4859338">
              <a:spcBef>
                <a:spcPts val="0"/>
              </a:spcBef>
            </a:pPr>
            <a:endParaRPr lang="en-US" sz="3200" dirty="0" smtClean="0"/>
          </a:p>
          <a:p>
            <a:pPr marL="177800" defTabSz="4859338">
              <a:spcBef>
                <a:spcPts val="0"/>
              </a:spcBef>
            </a:pPr>
            <a:endParaRPr lang="en-US" sz="3200" dirty="0" smtClean="0"/>
          </a:p>
          <a:p>
            <a:pPr marL="177800" defTabSz="4859338">
              <a:spcBef>
                <a:spcPts val="0"/>
              </a:spcBef>
            </a:pPr>
            <a:endParaRPr lang="en-US" sz="3200" dirty="0"/>
          </a:p>
          <a:p>
            <a:pPr marL="177800" defTabSz="4859338">
              <a:spcBef>
                <a:spcPts val="0"/>
              </a:spcBef>
            </a:pPr>
            <a:endParaRPr lang="en-US" sz="3200" dirty="0" smtClean="0"/>
          </a:p>
          <a:p>
            <a:pPr marL="177800" defTabSz="4859338">
              <a:spcBef>
                <a:spcPts val="0"/>
              </a:spcBef>
            </a:pPr>
            <a:endParaRPr lang="en-US" sz="3200" dirty="0"/>
          </a:p>
          <a:p>
            <a:pPr marL="177800" defTabSz="4859338">
              <a:spcBef>
                <a:spcPts val="0"/>
              </a:spcBef>
            </a:pPr>
            <a:endParaRPr lang="en-US" sz="3200" dirty="0" smtClean="0"/>
          </a:p>
          <a:p>
            <a:pPr marL="177800" defTabSz="4859338">
              <a:spcBef>
                <a:spcPts val="0"/>
              </a:spcBef>
            </a:pPr>
            <a:endParaRPr lang="en-US" sz="3200" dirty="0" smtClean="0"/>
          </a:p>
          <a:p>
            <a:pPr marL="127000" indent="-36513" defTabSz="4859338">
              <a:spcBef>
                <a:spcPts val="0"/>
              </a:spcBef>
            </a:pPr>
            <a:r>
              <a:rPr lang="en-US" sz="3200" dirty="0"/>
              <a:t>Previous studies </a:t>
            </a:r>
            <a:r>
              <a:rPr lang="en-US" sz="3200" dirty="0" smtClean="0"/>
              <a:t>have suggested </a:t>
            </a:r>
            <a:r>
              <a:rPr lang="en-US" sz="3200" dirty="0"/>
              <a:t>that LEET </a:t>
            </a:r>
            <a:r>
              <a:rPr lang="en-US" sz="3200" dirty="0" smtClean="0"/>
              <a:t>words can </a:t>
            </a:r>
            <a:r>
              <a:rPr lang="en-US" sz="3200" dirty="0"/>
              <a:t>automatically activate lexical information because of their physical </a:t>
            </a:r>
            <a:r>
              <a:rPr lang="en-US" sz="3200" dirty="0" smtClean="0"/>
              <a:t>similarity to real words </a:t>
            </a:r>
            <a:r>
              <a:rPr lang="en-US" sz="3200" dirty="0"/>
              <a:t>(e.g., Perea, </a:t>
            </a:r>
            <a:r>
              <a:rPr lang="en-US" sz="3200" dirty="0" err="1"/>
              <a:t>Duñabeitia</a:t>
            </a:r>
            <a:r>
              <a:rPr lang="en-US" sz="3200" dirty="0"/>
              <a:t>, &amp; </a:t>
            </a:r>
            <a:r>
              <a:rPr lang="en-US" sz="3200" dirty="0" err="1"/>
              <a:t>Carreiras</a:t>
            </a:r>
            <a:r>
              <a:rPr lang="en-US" sz="3200" dirty="0"/>
              <a:t>, 2008</a:t>
            </a:r>
            <a:r>
              <a:rPr lang="en-US" sz="3200" dirty="0" smtClean="0"/>
              <a:t>). Lien, Allen, and Martin (in press) recently </a:t>
            </a:r>
            <a:r>
              <a:rPr lang="en-US" sz="3200" dirty="0"/>
              <a:t>used </a:t>
            </a:r>
            <a:r>
              <a:rPr lang="en-US" sz="3200" dirty="0" smtClean="0"/>
              <a:t>electrophysiological </a:t>
            </a:r>
            <a:r>
              <a:rPr lang="en-US" sz="3200" dirty="0"/>
              <a:t>measures </a:t>
            </a:r>
            <a:r>
              <a:rPr lang="en-US" sz="3200" dirty="0" smtClean="0"/>
              <a:t>(event-related </a:t>
            </a:r>
            <a:r>
              <a:rPr lang="en-US" sz="3200" dirty="0"/>
              <a:t>brain potentials; ERPs</a:t>
            </a:r>
            <a:r>
              <a:rPr lang="en-US" sz="3200" dirty="0" smtClean="0"/>
              <a:t>) to show similar lexical/semantic activation (based on the N400 effect, described below) for LEET words and regular, consistent uppercase words. </a:t>
            </a:r>
          </a:p>
          <a:p>
            <a:pPr algn="ctr">
              <a:spcBef>
                <a:spcPts val="2880"/>
              </a:spcBef>
              <a:spcAft>
                <a:spcPts val="2880"/>
              </a:spcAft>
            </a:pPr>
            <a:r>
              <a:rPr lang="en-US" sz="4800" b="1" u="sng" dirty="0" smtClean="0">
                <a:solidFill>
                  <a:srgbClr val="000000"/>
                </a:solidFill>
                <a:latin typeface="Georgia" panose="02040502050405020303" pitchFamily="18" charset="0"/>
              </a:rPr>
              <a:t>The Present Study</a:t>
            </a:r>
            <a:endParaRPr lang="en-US" sz="4800" b="1" u="sng" dirty="0">
              <a:solidFill>
                <a:srgbClr val="000000"/>
              </a:solidFill>
              <a:latin typeface="Georgia" panose="02040502050405020303" pitchFamily="18" charset="0"/>
            </a:endParaRPr>
          </a:p>
          <a:p>
            <a:pPr marL="127000" indent="-36513"/>
            <a:r>
              <a:rPr lang="en-US" sz="3200" dirty="0" smtClean="0"/>
              <a:t>The present study examined </a:t>
            </a:r>
            <a:r>
              <a:rPr lang="en-US" sz="3200" dirty="0"/>
              <a:t>whether the lexical activation in </a:t>
            </a:r>
            <a:r>
              <a:rPr lang="en-US" sz="3200" dirty="0" smtClean="0"/>
              <a:t>LEET words, relative to consistent-uppercase words, </a:t>
            </a:r>
            <a:r>
              <a:rPr lang="en-US" sz="3200" dirty="0"/>
              <a:t>is the result of </a:t>
            </a:r>
            <a:r>
              <a:rPr lang="en-US" sz="3200" b="1" dirty="0"/>
              <a:t>analytical processing </a:t>
            </a:r>
            <a:r>
              <a:rPr lang="en-US" sz="3200" dirty="0"/>
              <a:t>(using individual letters as the basic encoding unit) or </a:t>
            </a:r>
            <a:r>
              <a:rPr lang="en-US" sz="3200" b="1" dirty="0"/>
              <a:t>holistic processing</a:t>
            </a:r>
            <a:r>
              <a:rPr lang="en-US" sz="3200" dirty="0"/>
              <a:t> (using </a:t>
            </a:r>
            <a:r>
              <a:rPr lang="en-US" sz="3200" dirty="0" smtClean="0"/>
              <a:t>whole-word </a:t>
            </a:r>
            <a:r>
              <a:rPr lang="en-US" sz="3200" dirty="0"/>
              <a:t>shape as the basic encoding </a:t>
            </a:r>
            <a:r>
              <a:rPr lang="en-US" sz="3200" dirty="0" smtClean="0"/>
              <a:t>unit). We measured both the N170 and N400 effects elicited by the target word. </a:t>
            </a:r>
            <a:endParaRPr lang="en-US" sz="3200" dirty="0"/>
          </a:p>
          <a:p>
            <a:pPr marL="127000" indent="-36513"/>
            <a:r>
              <a:rPr lang="en-US" sz="3200" dirty="0" smtClean="0"/>
              <a:t>  </a:t>
            </a:r>
          </a:p>
          <a:p>
            <a:pPr marL="127000" indent="-36513"/>
            <a:r>
              <a:rPr lang="en-US" sz="3200" dirty="0" smtClean="0"/>
              <a:t>Previous studies have suggested that the lexical activation for consistent-uppercase words (e.g., READING) is triggered primarily by holistic processing and the lexical activation for mixed-case words (e.g., </a:t>
            </a:r>
            <a:r>
              <a:rPr lang="en-US" sz="3200" dirty="0" err="1" smtClean="0"/>
              <a:t>ReAdInG</a:t>
            </a:r>
            <a:r>
              <a:rPr lang="en-US" sz="3200" dirty="0" smtClean="0"/>
              <a:t>) is triggered by analytical processing (Allen, Wallace, &amp; Weber, 1995).  We first supported this conclusion using the N170 as an index of analytic vs. holistic word processing </a:t>
            </a:r>
            <a:r>
              <a:rPr lang="en-US" sz="3200" dirty="0"/>
              <a:t>in Experiment 1</a:t>
            </a:r>
            <a:r>
              <a:rPr lang="en-US" sz="3200" dirty="0" smtClean="0"/>
              <a:t>. We then compared the encoding of consistent-uppercase </a:t>
            </a:r>
            <a:r>
              <a:rPr lang="en-US" sz="3200" dirty="0"/>
              <a:t>words and </a:t>
            </a:r>
            <a:r>
              <a:rPr lang="en-US" sz="3200" dirty="0" smtClean="0"/>
              <a:t>LEET words in Experiment 2.</a:t>
            </a:r>
          </a:p>
          <a:p>
            <a:pPr marL="127000" indent="-36513" algn="ctr">
              <a:spcBef>
                <a:spcPts val="2880"/>
              </a:spcBef>
              <a:spcAft>
                <a:spcPts val="2880"/>
              </a:spcAft>
            </a:pPr>
            <a:r>
              <a:rPr lang="en-US" sz="4800" b="1" u="sng" dirty="0" smtClean="0">
                <a:latin typeface="Georgia" pitchFamily="18" charset="0"/>
              </a:rPr>
              <a:t>Experimental Design</a:t>
            </a:r>
            <a:endParaRPr lang="en-US" sz="4800" b="1" u="sng" dirty="0">
              <a:latin typeface="Georgia" pitchFamily="18" charset="0"/>
            </a:endParaRPr>
          </a:p>
          <a:p>
            <a:pPr marL="127000" indent="-36513"/>
            <a:r>
              <a:rPr lang="en-US" sz="3200" dirty="0" smtClean="0"/>
              <a:t>We </a:t>
            </a:r>
            <a:r>
              <a:rPr lang="en-US" sz="3200" dirty="0"/>
              <a:t>used a category task - determining </a:t>
            </a:r>
            <a:r>
              <a:rPr lang="en-US" sz="3200" dirty="0" smtClean="0"/>
              <a:t>whether </a:t>
            </a:r>
            <a:r>
              <a:rPr lang="en-US" sz="3200" dirty="0"/>
              <a:t>the target word was related or unrelated to a given category prior to each block. Each participant received 21 different categories (e.g., “transportation</a:t>
            </a:r>
            <a:r>
              <a:rPr lang="en-US" sz="3200" dirty="0" smtClean="0"/>
              <a:t>”). </a:t>
            </a:r>
            <a:r>
              <a:rPr lang="en-US" sz="3200" dirty="0"/>
              <a:t>Each block contained 18 related words and 18 unrelated words. Word type (</a:t>
            </a:r>
            <a:r>
              <a:rPr lang="en-US" sz="3200" dirty="0" smtClean="0"/>
              <a:t>LEET vs. consistent-uppercase </a:t>
            </a:r>
            <a:r>
              <a:rPr lang="en-US" sz="3200" dirty="0"/>
              <a:t>vs. </a:t>
            </a:r>
            <a:r>
              <a:rPr lang="en-US" sz="3200" dirty="0" smtClean="0"/>
              <a:t>mixed-case) </a:t>
            </a:r>
            <a:r>
              <a:rPr lang="en-US" sz="3200" dirty="0"/>
              <a:t>was varied within blocks</a:t>
            </a:r>
            <a:r>
              <a:rPr lang="en-US" sz="3200" dirty="0" smtClean="0"/>
              <a:t>.</a:t>
            </a:r>
          </a:p>
          <a:p>
            <a:pPr marL="91440"/>
            <a:endParaRPr lang="en-US" sz="3200" dirty="0" smtClean="0"/>
          </a:p>
          <a:p>
            <a:pPr marL="91440"/>
            <a:r>
              <a:rPr lang="en-US" sz="3200" b="1" dirty="0" smtClean="0"/>
              <a:t>Responses</a:t>
            </a:r>
            <a:r>
              <a:rPr lang="en-US" sz="3200" dirty="0"/>
              <a:t>: Press the “1” </a:t>
            </a:r>
            <a:r>
              <a:rPr lang="en-US" sz="3200" dirty="0" smtClean="0"/>
              <a:t>key for </a:t>
            </a:r>
            <a:r>
              <a:rPr lang="en-US" sz="3200" dirty="0"/>
              <a:t>related and the “5” </a:t>
            </a:r>
            <a:r>
              <a:rPr lang="en-US" sz="3200" dirty="0" smtClean="0"/>
              <a:t>key for </a:t>
            </a:r>
            <a:r>
              <a:rPr lang="en-US" sz="3200" dirty="0"/>
              <a:t>unrelated. </a:t>
            </a:r>
          </a:p>
          <a:p>
            <a:pPr marL="91440" defTabSz="4859338">
              <a:spcBef>
                <a:spcPts val="0"/>
              </a:spcBef>
            </a:pPr>
            <a:endParaRPr lang="en-US" sz="3200" dirty="0"/>
          </a:p>
          <a:p>
            <a:pPr marL="91440"/>
            <a:r>
              <a:rPr lang="en-US" sz="3200" b="1" dirty="0"/>
              <a:t>Event Sequence</a:t>
            </a:r>
            <a:r>
              <a:rPr lang="en-US" sz="3200" dirty="0"/>
              <a:t>: </a:t>
            </a:r>
            <a:r>
              <a:rPr lang="en-US" sz="3200" dirty="0" smtClean="0"/>
              <a:t>The </a:t>
            </a:r>
            <a:r>
              <a:rPr lang="en-US" sz="3200" dirty="0"/>
              <a:t>example </a:t>
            </a:r>
            <a:r>
              <a:rPr lang="en-US" sz="3200" dirty="0" smtClean="0"/>
              <a:t>below is based </a:t>
            </a:r>
            <a:r>
              <a:rPr lang="en-US" sz="3200" dirty="0"/>
              <a:t>on the “transportation” </a:t>
            </a:r>
            <a:r>
              <a:rPr lang="en-US" sz="3200" dirty="0" smtClean="0"/>
              <a:t>category (“B1K3” is like ‘bike’ so participants should press the “1” key).</a:t>
            </a:r>
            <a:endParaRPr lang="en-US" sz="3200" dirty="0"/>
          </a:p>
          <a:p>
            <a:pPr marL="91440" algn="ctr" defTabSz="4859338">
              <a:spcBef>
                <a:spcPct val="50000"/>
              </a:spcBef>
              <a:spcAft>
                <a:spcPts val="2880"/>
              </a:spcAft>
            </a:pPr>
            <a:endParaRPr lang="en-US" sz="3200" b="1" u="sng" dirty="0">
              <a:latin typeface="Georgia" pitchFamily="18" charset="0"/>
            </a:endParaRPr>
          </a:p>
          <a:p>
            <a:pPr marL="91440" algn="ctr" defTabSz="4859338">
              <a:spcBef>
                <a:spcPct val="50000"/>
              </a:spcBef>
              <a:spcAft>
                <a:spcPts val="2880"/>
              </a:spcAft>
            </a:pPr>
            <a:endParaRPr lang="en-US" sz="3200" b="1" u="sng" dirty="0">
              <a:latin typeface="Georgia" pitchFamily="18" charset="0"/>
            </a:endParaRPr>
          </a:p>
          <a:p>
            <a:pPr marL="91440" algn="ctr" defTabSz="4859338">
              <a:spcBef>
                <a:spcPts val="0"/>
              </a:spcBef>
              <a:spcAft>
                <a:spcPts val="0"/>
              </a:spcAft>
            </a:pPr>
            <a:endParaRPr lang="en-US" sz="1200" b="1" u="sng" dirty="0">
              <a:latin typeface="Georgia" pitchFamily="18" charset="0"/>
            </a:endParaRPr>
          </a:p>
          <a:p>
            <a:pPr marL="91440" algn="ctr" defTabSz="4859338">
              <a:spcBef>
                <a:spcPts val="0"/>
              </a:spcBef>
            </a:pPr>
            <a:r>
              <a:rPr lang="en-US" sz="4800" b="1" u="sng" dirty="0">
                <a:latin typeface="Georgia" pitchFamily="18" charset="0"/>
              </a:rPr>
              <a:t/>
            </a:r>
            <a:br>
              <a:rPr lang="en-US" sz="4800" b="1" u="sng" dirty="0">
                <a:latin typeface="Georgia" pitchFamily="18" charset="0"/>
              </a:rPr>
            </a:br>
            <a:endParaRPr lang="en-US" sz="1200" b="1" u="sng" dirty="0" smtClean="0">
              <a:latin typeface="Berlin Sans FB Demi" pitchFamily="34" charset="0"/>
            </a:endParaRPr>
          </a:p>
        </p:txBody>
      </p:sp>
      <p:sp>
        <p:nvSpPr>
          <p:cNvPr id="2241" name="Text Box 193"/>
          <p:cNvSpPr txBox="1">
            <a:spLocks noChangeArrowheads="1"/>
          </p:cNvSpPr>
          <p:nvPr/>
        </p:nvSpPr>
        <p:spPr bwMode="auto">
          <a:xfrm>
            <a:off x="8906807" y="0"/>
            <a:ext cx="28281086" cy="1569660"/>
          </a:xfrm>
          <a:prstGeom prst="rect">
            <a:avLst/>
          </a:prstGeom>
          <a:noFill/>
          <a:ln w="9525">
            <a:noFill/>
            <a:miter lim="800000"/>
            <a:headEnd/>
            <a:tailEnd/>
          </a:ln>
          <a:effectLst/>
        </p:spPr>
        <p:txBody>
          <a:bodyPr>
            <a:spAutoFit/>
          </a:bodyPr>
          <a:lstStyle/>
          <a:p>
            <a:pPr defTabSz="4859338">
              <a:spcBef>
                <a:spcPct val="50000"/>
              </a:spcBef>
            </a:pPr>
            <a:endParaRPr lang="en-US" sz="9600"/>
          </a:p>
        </p:txBody>
      </p:sp>
      <p:pic>
        <p:nvPicPr>
          <p:cNvPr id="2301" name="Picture 253" descr="pc_wm_v_2c"/>
          <p:cNvPicPr>
            <a:picLocks noChangeAspect="1" noChangeArrowheads="1"/>
          </p:cNvPicPr>
          <p:nvPr/>
        </p:nvPicPr>
        <p:blipFill>
          <a:blip r:embed="rId4" cstate="print"/>
          <a:srcRect/>
          <a:stretch>
            <a:fillRect/>
          </a:stretch>
        </p:blipFill>
        <p:spPr bwMode="auto">
          <a:xfrm>
            <a:off x="727447" y="549445"/>
            <a:ext cx="2710374" cy="2590799"/>
          </a:xfrm>
          <a:prstGeom prst="rect">
            <a:avLst/>
          </a:prstGeom>
          <a:noFill/>
        </p:spPr>
      </p:pic>
      <p:sp>
        <p:nvSpPr>
          <p:cNvPr id="253" name="AutoShape 308"/>
          <p:cNvSpPr>
            <a:spLocks noChangeAspect="1" noChangeArrowheads="1" noTextEdit="1"/>
          </p:cNvSpPr>
          <p:nvPr/>
        </p:nvSpPr>
        <p:spPr bwMode="auto">
          <a:xfrm>
            <a:off x="18663255" y="24885712"/>
            <a:ext cx="1603631" cy="1414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86" name="Picture 253" descr="pc_wm_v_2c"/>
          <p:cNvPicPr>
            <a:picLocks noChangeAspect="1" noChangeArrowheads="1"/>
          </p:cNvPicPr>
          <p:nvPr/>
        </p:nvPicPr>
        <p:blipFill>
          <a:blip r:embed="rId4" cstate="print"/>
          <a:srcRect/>
          <a:stretch>
            <a:fillRect/>
          </a:stretch>
        </p:blipFill>
        <p:spPr bwMode="auto">
          <a:xfrm>
            <a:off x="40468678" y="549445"/>
            <a:ext cx="2710374" cy="2590799"/>
          </a:xfrm>
          <a:prstGeom prst="rect">
            <a:avLst/>
          </a:prstGeom>
          <a:noFill/>
        </p:spPr>
      </p:pic>
      <p:sp>
        <p:nvSpPr>
          <p:cNvPr id="107" name="Text Box 194"/>
          <p:cNvSpPr txBox="1">
            <a:spLocks noChangeArrowheads="1"/>
          </p:cNvSpPr>
          <p:nvPr/>
        </p:nvSpPr>
        <p:spPr bwMode="auto">
          <a:xfrm>
            <a:off x="3104381" y="218528"/>
            <a:ext cx="38493339" cy="3508653"/>
          </a:xfrm>
          <a:prstGeom prst="rect">
            <a:avLst/>
          </a:prstGeom>
          <a:noFill/>
          <a:ln w="9525">
            <a:noFill/>
            <a:miter lim="800000"/>
            <a:headEnd/>
            <a:tailEnd/>
          </a:ln>
        </p:spPr>
        <p:txBody>
          <a:bodyPr wrap="square">
            <a:spAutoFit/>
          </a:bodyPr>
          <a:lstStyle/>
          <a:p>
            <a:pPr algn="ctr"/>
            <a:r>
              <a:rPr lang="en-US" sz="6000" b="1" dirty="0" smtClean="0">
                <a:latin typeface="Georgia" pitchFamily="18" charset="0"/>
              </a:rPr>
              <a:t>R34D1NG W0RD5 W1TH NUMB3R5: </a:t>
            </a:r>
          </a:p>
          <a:p>
            <a:pPr algn="ctr"/>
            <a:r>
              <a:rPr lang="en-US" sz="6000" b="1" dirty="0" smtClean="0">
                <a:latin typeface="Georgia" pitchFamily="18" charset="0"/>
              </a:rPr>
              <a:t>Is Lexical Activation Triggered by Holistic Processing or </a:t>
            </a:r>
            <a:r>
              <a:rPr lang="en-US" sz="6000" b="1" smtClean="0">
                <a:latin typeface="Georgia" pitchFamily="18" charset="0"/>
              </a:rPr>
              <a:t>Analytical Processing?</a:t>
            </a:r>
            <a:endParaRPr lang="en-US" sz="6000" b="1" dirty="0" smtClean="0">
              <a:latin typeface="Georgia" pitchFamily="18" charset="0"/>
            </a:endParaRPr>
          </a:p>
          <a:p>
            <a:pPr algn="ctr"/>
            <a:endParaRPr lang="en-US" sz="1600" b="1" dirty="0" smtClean="0">
              <a:latin typeface="Georgia" pitchFamily="18" charset="0"/>
            </a:endParaRPr>
          </a:p>
          <a:p>
            <a:pPr algn="ctr" defTabSz="4859338"/>
            <a:r>
              <a:rPr lang="en-US" sz="5000" b="1" dirty="0" smtClean="0">
                <a:latin typeface="Georgia" pitchFamily="18" charset="0"/>
              </a:rPr>
              <a:t>Alison Burros, Emily Sokoloff, Jody Kunigel, &amp; Dr. Mei-Ching Lien</a:t>
            </a:r>
          </a:p>
          <a:p>
            <a:pPr defTabSz="4859338"/>
            <a:r>
              <a:rPr lang="en-US" sz="3600" b="1" i="1" dirty="0" smtClean="0">
                <a:latin typeface="Georgia" pitchFamily="18" charset="0"/>
              </a:rPr>
              <a:t>                                                                                                     School of Psychological Science, College of Liberal Arts</a:t>
            </a:r>
            <a:endParaRPr lang="en-US" sz="3600" b="1" i="1" dirty="0">
              <a:latin typeface="Georgia" pitchFamily="18" charset="0"/>
            </a:endParaRPr>
          </a:p>
        </p:txBody>
      </p:sp>
      <p:sp>
        <p:nvSpPr>
          <p:cNvPr id="120" name="Text Box 213"/>
          <p:cNvSpPr txBox="1">
            <a:spLocks noChangeArrowheads="1"/>
          </p:cNvSpPr>
          <p:nvPr/>
        </p:nvSpPr>
        <p:spPr bwMode="auto">
          <a:xfrm>
            <a:off x="34897117" y="5249494"/>
            <a:ext cx="2438400" cy="646331"/>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3600" b="1" dirty="0" smtClean="0">
                <a:latin typeface="Calibri" pitchFamily="34" charset="0"/>
              </a:rPr>
              <a:t>N400 Effect</a:t>
            </a:r>
          </a:p>
        </p:txBody>
      </p:sp>
      <p:sp>
        <p:nvSpPr>
          <p:cNvPr id="69" name="Content Placeholder 2"/>
          <p:cNvSpPr txBox="1">
            <a:spLocks/>
          </p:cNvSpPr>
          <p:nvPr/>
        </p:nvSpPr>
        <p:spPr bwMode="auto">
          <a:xfrm>
            <a:off x="62148" y="6126516"/>
            <a:ext cx="14655800" cy="2797636"/>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noAutofit/>
          </a:bodyPr>
          <a:lstStyle>
            <a:lvl1pPr marL="0" indent="0" algn="ctr" defTabSz="5172075" rtl="0" fontAlgn="base">
              <a:spcBef>
                <a:spcPct val="20000"/>
              </a:spcBef>
              <a:spcAft>
                <a:spcPct val="0"/>
              </a:spcAft>
              <a:buNone/>
              <a:defRPr sz="18100">
                <a:solidFill>
                  <a:schemeClr val="tx1"/>
                </a:solidFill>
                <a:latin typeface="+mn-lt"/>
                <a:ea typeface="+mn-ea"/>
                <a:cs typeface="+mn-cs"/>
              </a:defRPr>
            </a:lvl1pPr>
            <a:lvl2pPr marL="457200" indent="0" algn="ctr" defTabSz="5172075" rtl="0" fontAlgn="base">
              <a:spcBef>
                <a:spcPct val="20000"/>
              </a:spcBef>
              <a:spcAft>
                <a:spcPct val="0"/>
              </a:spcAft>
              <a:buNone/>
              <a:defRPr sz="15800">
                <a:solidFill>
                  <a:schemeClr val="tx1"/>
                </a:solidFill>
                <a:latin typeface="+mn-lt"/>
              </a:defRPr>
            </a:lvl2pPr>
            <a:lvl3pPr marL="914400" indent="0" algn="ctr" defTabSz="5172075" rtl="0" fontAlgn="base">
              <a:spcBef>
                <a:spcPct val="20000"/>
              </a:spcBef>
              <a:spcAft>
                <a:spcPct val="0"/>
              </a:spcAft>
              <a:buNone/>
              <a:defRPr sz="13600">
                <a:solidFill>
                  <a:schemeClr val="tx1"/>
                </a:solidFill>
                <a:latin typeface="+mn-lt"/>
              </a:defRPr>
            </a:lvl3pPr>
            <a:lvl4pPr marL="1371600" indent="0" algn="ctr" defTabSz="5172075" rtl="0" fontAlgn="base">
              <a:spcBef>
                <a:spcPct val="20000"/>
              </a:spcBef>
              <a:spcAft>
                <a:spcPct val="0"/>
              </a:spcAft>
              <a:buNone/>
              <a:defRPr sz="11300">
                <a:solidFill>
                  <a:schemeClr val="tx1"/>
                </a:solidFill>
                <a:latin typeface="+mn-lt"/>
              </a:defRPr>
            </a:lvl4pPr>
            <a:lvl5pPr marL="1828800" indent="0" algn="ctr" defTabSz="5172075" rtl="0" fontAlgn="base">
              <a:spcBef>
                <a:spcPct val="20000"/>
              </a:spcBef>
              <a:spcAft>
                <a:spcPct val="0"/>
              </a:spcAft>
              <a:buNone/>
              <a:defRPr sz="11300">
                <a:solidFill>
                  <a:schemeClr val="tx1"/>
                </a:solidFill>
                <a:latin typeface="+mn-lt"/>
              </a:defRPr>
            </a:lvl5pPr>
            <a:lvl6pPr marL="2286000" indent="0" algn="ctr" defTabSz="5172075" rtl="0" fontAlgn="base">
              <a:spcBef>
                <a:spcPct val="20000"/>
              </a:spcBef>
              <a:spcAft>
                <a:spcPct val="0"/>
              </a:spcAft>
              <a:buNone/>
              <a:defRPr sz="11300">
                <a:solidFill>
                  <a:schemeClr val="tx1"/>
                </a:solidFill>
                <a:latin typeface="+mn-lt"/>
              </a:defRPr>
            </a:lvl6pPr>
            <a:lvl7pPr marL="2743200" indent="0" algn="ctr" defTabSz="5172075" rtl="0" fontAlgn="base">
              <a:spcBef>
                <a:spcPct val="20000"/>
              </a:spcBef>
              <a:spcAft>
                <a:spcPct val="0"/>
              </a:spcAft>
              <a:buNone/>
              <a:defRPr sz="11300">
                <a:solidFill>
                  <a:schemeClr val="tx1"/>
                </a:solidFill>
                <a:latin typeface="+mn-lt"/>
              </a:defRPr>
            </a:lvl7pPr>
            <a:lvl8pPr marL="3200400" indent="0" algn="ctr" defTabSz="5172075" rtl="0" fontAlgn="base">
              <a:spcBef>
                <a:spcPct val="20000"/>
              </a:spcBef>
              <a:spcAft>
                <a:spcPct val="0"/>
              </a:spcAft>
              <a:buNone/>
              <a:defRPr sz="11300">
                <a:solidFill>
                  <a:schemeClr val="tx1"/>
                </a:solidFill>
                <a:latin typeface="+mn-lt"/>
              </a:defRPr>
            </a:lvl8pPr>
            <a:lvl9pPr marL="3657600" indent="0" algn="ctr" defTabSz="5172075" rtl="0" fontAlgn="base">
              <a:spcBef>
                <a:spcPct val="20000"/>
              </a:spcBef>
              <a:spcAft>
                <a:spcPct val="0"/>
              </a:spcAft>
              <a:buNone/>
              <a:defRPr sz="11300">
                <a:solidFill>
                  <a:schemeClr val="tx1"/>
                </a:solidFill>
                <a:latin typeface="+mn-lt"/>
              </a:defRPr>
            </a:lvl9pPr>
          </a:lstStyle>
          <a:p>
            <a:pPr>
              <a:spcBef>
                <a:spcPts val="0"/>
              </a:spcBef>
            </a:pPr>
            <a:r>
              <a:rPr lang="en-CA" sz="3200" b="1" kern="0" dirty="0" smtClean="0"/>
              <a:t>7H15  M3554G3  53RV35  7O  PR0V3  H0W  0UR M1ND5  C4N  D0  4M4Z1NG  7H1NG5!  1MPR3551V3  7H1NG5!  1N  7H3  B3G1NN1NG</a:t>
            </a:r>
          </a:p>
          <a:p>
            <a:pPr>
              <a:spcBef>
                <a:spcPts val="0"/>
              </a:spcBef>
            </a:pPr>
            <a:r>
              <a:rPr lang="en-CA" sz="3200" b="1" kern="0" dirty="0" smtClean="0"/>
              <a:t>17  WA5  H4RD  BU7  N0W,  0N  7H15  LIN3   Y0UR  M1ND  1S  R34D1NG  17 4U70M471C4LLY  W17H  0U7  3V3N  7H1NK1NG  4B0U7  17,  B3  PROUD!  0NLY  C3R741N  P30PL3  C4N  R3AD  7H15.</a:t>
            </a:r>
            <a:endParaRPr lang="en-US" sz="3200" b="1" kern="0" dirty="0"/>
          </a:p>
        </p:txBody>
      </p:sp>
      <p:grpSp>
        <p:nvGrpSpPr>
          <p:cNvPr id="73" name="Group 72"/>
          <p:cNvGrpSpPr/>
          <p:nvPr/>
        </p:nvGrpSpPr>
        <p:grpSpPr>
          <a:xfrm>
            <a:off x="2709483" y="27206939"/>
            <a:ext cx="10207728" cy="3093902"/>
            <a:chOff x="16698533" y="12906739"/>
            <a:chExt cx="10207728" cy="3093902"/>
          </a:xfrm>
        </p:grpSpPr>
        <p:grpSp>
          <p:nvGrpSpPr>
            <p:cNvPr id="74" name="Group 73"/>
            <p:cNvGrpSpPr/>
            <p:nvPr/>
          </p:nvGrpSpPr>
          <p:grpSpPr>
            <a:xfrm>
              <a:off x="16792518" y="12906739"/>
              <a:ext cx="10113743" cy="2880242"/>
              <a:chOff x="16697268" y="12906739"/>
              <a:chExt cx="10113743" cy="2880242"/>
            </a:xfrm>
          </p:grpSpPr>
          <p:sp>
            <p:nvSpPr>
              <p:cNvPr id="85" name="Text Box 218"/>
              <p:cNvSpPr txBox="1">
                <a:spLocks noChangeArrowheads="1"/>
              </p:cNvSpPr>
              <p:nvPr/>
            </p:nvSpPr>
            <p:spPr bwMode="auto">
              <a:xfrm>
                <a:off x="24829811" y="15103038"/>
                <a:ext cx="1981200" cy="52322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2800" dirty="0" smtClean="0">
                    <a:latin typeface="Calibri" pitchFamily="34" charset="0"/>
                  </a:rPr>
                  <a:t>TIME</a:t>
                </a:r>
                <a:endParaRPr lang="en-US" sz="2800" dirty="0">
                  <a:latin typeface="Calibri" pitchFamily="34" charset="0"/>
                </a:endParaRPr>
              </a:p>
            </p:txBody>
          </p:sp>
          <p:grpSp>
            <p:nvGrpSpPr>
              <p:cNvPr id="90" name="Group 89"/>
              <p:cNvGrpSpPr/>
              <p:nvPr/>
            </p:nvGrpSpPr>
            <p:grpSpPr>
              <a:xfrm>
                <a:off x="18850692" y="12906739"/>
                <a:ext cx="3311087" cy="2880242"/>
                <a:chOff x="21509130" y="20114906"/>
                <a:chExt cx="3311087" cy="2880242"/>
              </a:xfrm>
            </p:grpSpPr>
            <p:sp>
              <p:nvSpPr>
                <p:cNvPr id="101" name="Text Box 213"/>
                <p:cNvSpPr txBox="1">
                  <a:spLocks noChangeArrowheads="1"/>
                </p:cNvSpPr>
                <p:nvPr/>
              </p:nvSpPr>
              <p:spPr bwMode="auto">
                <a:xfrm>
                  <a:off x="21509130" y="22461748"/>
                  <a:ext cx="2667000" cy="53340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endParaRPr lang="en-US" sz="2800" dirty="0">
                    <a:latin typeface="Calibri" pitchFamily="34" charset="0"/>
                  </a:endParaRPr>
                </a:p>
              </p:txBody>
            </p:sp>
            <p:grpSp>
              <p:nvGrpSpPr>
                <p:cNvPr id="102" name="Group 101"/>
                <p:cNvGrpSpPr/>
                <p:nvPr/>
              </p:nvGrpSpPr>
              <p:grpSpPr>
                <a:xfrm>
                  <a:off x="22204017" y="20114906"/>
                  <a:ext cx="2616200" cy="2325625"/>
                  <a:chOff x="21391217" y="18463906"/>
                  <a:chExt cx="2616200" cy="2325625"/>
                </a:xfrm>
              </p:grpSpPr>
              <p:sp>
                <p:nvSpPr>
                  <p:cNvPr id="103" name="Rectangle 102"/>
                  <p:cNvSpPr>
                    <a:spLocks noChangeArrowheads="1"/>
                  </p:cNvSpPr>
                  <p:nvPr/>
                </p:nvSpPr>
                <p:spPr bwMode="auto">
                  <a:xfrm>
                    <a:off x="21391217" y="19044019"/>
                    <a:ext cx="2616200" cy="1745512"/>
                  </a:xfrm>
                  <a:prstGeom prst="rect">
                    <a:avLst/>
                  </a:prstGeom>
                  <a:solidFill>
                    <a:schemeClr val="tx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endParaRPr lang="en-US">
                      <a:latin typeface="Calibri" pitchFamily="34" charset="0"/>
                    </a:endParaRPr>
                  </a:p>
                </p:txBody>
              </p:sp>
              <p:sp>
                <p:nvSpPr>
                  <p:cNvPr id="104" name="Text Box 207"/>
                  <p:cNvSpPr txBox="1">
                    <a:spLocks noChangeArrowheads="1"/>
                  </p:cNvSpPr>
                  <p:nvPr/>
                </p:nvSpPr>
                <p:spPr bwMode="auto">
                  <a:xfrm>
                    <a:off x="21521392" y="19685942"/>
                    <a:ext cx="2393950" cy="461665"/>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2400" b="1" dirty="0" smtClean="0">
                        <a:solidFill>
                          <a:schemeClr val="bg1"/>
                        </a:solidFill>
                        <a:latin typeface="Calibri" pitchFamily="34" charset="0"/>
                      </a:rPr>
                      <a:t>B1K3</a:t>
                    </a:r>
                    <a:endParaRPr lang="en-US" sz="2400" b="1" dirty="0">
                      <a:solidFill>
                        <a:schemeClr val="bg1"/>
                      </a:solidFill>
                      <a:latin typeface="Calibri" pitchFamily="34" charset="0"/>
                    </a:endParaRPr>
                  </a:p>
                </p:txBody>
              </p:sp>
              <p:sp>
                <p:nvSpPr>
                  <p:cNvPr id="111" name="Text Box 213"/>
                  <p:cNvSpPr txBox="1">
                    <a:spLocks noChangeArrowheads="1"/>
                  </p:cNvSpPr>
                  <p:nvPr/>
                </p:nvSpPr>
                <p:spPr bwMode="auto">
                  <a:xfrm>
                    <a:off x="21413223" y="18463906"/>
                    <a:ext cx="2438400" cy="52322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2800" dirty="0" smtClean="0">
                        <a:latin typeface="Calibri" pitchFamily="34" charset="0"/>
                      </a:rPr>
                      <a:t>Target</a:t>
                    </a:r>
                  </a:p>
                </p:txBody>
              </p:sp>
            </p:grpSp>
          </p:grpSp>
          <p:grpSp>
            <p:nvGrpSpPr>
              <p:cNvPr id="91" name="Group 90"/>
              <p:cNvGrpSpPr/>
              <p:nvPr/>
            </p:nvGrpSpPr>
            <p:grpSpPr>
              <a:xfrm>
                <a:off x="16697268" y="12985701"/>
                <a:ext cx="2438400" cy="2246753"/>
                <a:chOff x="19539856" y="19823160"/>
                <a:chExt cx="2438400" cy="2246753"/>
              </a:xfrm>
            </p:grpSpPr>
            <p:sp>
              <p:nvSpPr>
                <p:cNvPr id="99" name="Text Box 213"/>
                <p:cNvSpPr txBox="1">
                  <a:spLocks noChangeArrowheads="1"/>
                </p:cNvSpPr>
                <p:nvPr/>
              </p:nvSpPr>
              <p:spPr bwMode="auto">
                <a:xfrm>
                  <a:off x="19628544" y="19823160"/>
                  <a:ext cx="2260104" cy="954107"/>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2800" dirty="0" smtClean="0">
                      <a:latin typeface="Calibri" pitchFamily="34" charset="0"/>
                    </a:rPr>
                    <a:t>Fixation</a:t>
                  </a:r>
                </a:p>
                <a:p>
                  <a:pPr algn="ctr" defTabSz="4859338">
                    <a:spcBef>
                      <a:spcPts val="0"/>
                    </a:spcBef>
                  </a:pPr>
                  <a:endParaRPr lang="en-US" sz="2800" dirty="0">
                    <a:latin typeface="Calibri" pitchFamily="34" charset="0"/>
                  </a:endParaRPr>
                </a:p>
              </p:txBody>
            </p:sp>
            <p:sp>
              <p:nvSpPr>
                <p:cNvPr id="100" name="Rectangle 99"/>
                <p:cNvSpPr>
                  <a:spLocks noChangeArrowheads="1"/>
                </p:cNvSpPr>
                <p:nvPr/>
              </p:nvSpPr>
              <p:spPr bwMode="auto">
                <a:xfrm>
                  <a:off x="19539856" y="20324401"/>
                  <a:ext cx="2438400" cy="1745512"/>
                </a:xfrm>
                <a:prstGeom prst="rect">
                  <a:avLst/>
                </a:prstGeom>
                <a:solidFill>
                  <a:schemeClr val="tx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endParaRPr lang="en-US" dirty="0">
                    <a:latin typeface="Calibri" pitchFamily="34" charset="0"/>
                  </a:endParaRPr>
                </a:p>
              </p:txBody>
            </p:sp>
          </p:grpSp>
          <p:grpSp>
            <p:nvGrpSpPr>
              <p:cNvPr id="92" name="Group 91"/>
              <p:cNvGrpSpPr/>
              <p:nvPr/>
            </p:nvGrpSpPr>
            <p:grpSpPr>
              <a:xfrm>
                <a:off x="22545618" y="12931195"/>
                <a:ext cx="2438400" cy="2330599"/>
                <a:chOff x="25280256" y="20708234"/>
                <a:chExt cx="2438400" cy="2330599"/>
              </a:xfrm>
            </p:grpSpPr>
            <p:sp>
              <p:nvSpPr>
                <p:cNvPr id="95" name="Rectangle 94"/>
                <p:cNvSpPr>
                  <a:spLocks noChangeArrowheads="1"/>
                </p:cNvSpPr>
                <p:nvPr/>
              </p:nvSpPr>
              <p:spPr bwMode="auto">
                <a:xfrm>
                  <a:off x="25280256" y="21213401"/>
                  <a:ext cx="2438400" cy="1825432"/>
                </a:xfrm>
                <a:prstGeom prst="rect">
                  <a:avLst/>
                </a:prstGeom>
                <a:solidFill>
                  <a:schemeClr val="tx1"/>
                </a:solidFill>
                <a:ln w="9525">
                  <a:solidFill>
                    <a:schemeClr val="bg1"/>
                  </a:solidFill>
                  <a:miter lim="800000"/>
                  <a:headEnd/>
                  <a:tailEnd/>
                </a:ln>
                <a:effectLst/>
              </p:spPr>
              <p:txBody>
                <a:bodyPr wrap="none" anchor="ct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endParaRPr lang="en-US" dirty="0">
                    <a:latin typeface="Calibri" pitchFamily="34" charset="0"/>
                  </a:endParaRPr>
                </a:p>
              </p:txBody>
            </p:sp>
            <p:sp>
              <p:nvSpPr>
                <p:cNvPr id="96" name="TextBox 95"/>
                <p:cNvSpPr txBox="1"/>
                <p:nvPr/>
              </p:nvSpPr>
              <p:spPr>
                <a:xfrm>
                  <a:off x="25609550" y="20708234"/>
                  <a:ext cx="2109106" cy="523220"/>
                </a:xfrm>
                <a:prstGeom prst="rect">
                  <a:avLst/>
                </a:prstGeom>
                <a:noFill/>
              </p:spPr>
              <p:txBody>
                <a:bodyPr wrap="square" rtlCol="0">
                  <a:spAutoFit/>
                </a:bodyPr>
                <a:lstStyle/>
                <a:p>
                  <a:r>
                    <a:rPr lang="en-US" sz="2800" dirty="0" smtClean="0">
                      <a:latin typeface="Calibri" pitchFamily="34" charset="0"/>
                    </a:rPr>
                    <a:t>Feedback</a:t>
                  </a:r>
                  <a:endParaRPr lang="en-US" sz="2800" dirty="0">
                    <a:latin typeface="Calibri" pitchFamily="34" charset="0"/>
                  </a:endParaRPr>
                </a:p>
              </p:txBody>
            </p:sp>
          </p:grpSp>
          <p:sp>
            <p:nvSpPr>
              <p:cNvPr id="93" name="Text Box 206"/>
              <p:cNvSpPr txBox="1">
                <a:spLocks noChangeArrowheads="1"/>
              </p:cNvSpPr>
              <p:nvPr/>
            </p:nvSpPr>
            <p:spPr bwMode="auto">
              <a:xfrm>
                <a:off x="17359608" y="13955827"/>
                <a:ext cx="990600" cy="769441"/>
              </a:xfrm>
              <a:prstGeom prst="rect">
                <a:avLst/>
              </a:prstGeom>
              <a:noFill/>
              <a:ln w="9525">
                <a:noFill/>
                <a:miter lim="800000"/>
                <a:headEnd/>
                <a:tailEnd/>
              </a:ln>
              <a:effectLst/>
            </p:spPr>
            <p:txBody>
              <a:bodyPr>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defTabSz="4859338">
                  <a:spcBef>
                    <a:spcPct val="50000"/>
                  </a:spcBef>
                </a:pPr>
                <a:r>
                  <a:rPr lang="en-US" sz="4400" b="1" dirty="0">
                    <a:latin typeface="Calibri" pitchFamily="34" charset="0"/>
                  </a:rPr>
                  <a:t>  </a:t>
                </a:r>
                <a:r>
                  <a:rPr lang="en-US" sz="4400" b="1" dirty="0">
                    <a:solidFill>
                      <a:schemeClr val="bg1"/>
                    </a:solidFill>
                    <a:latin typeface="Calibri" pitchFamily="34" charset="0"/>
                  </a:rPr>
                  <a:t>+</a:t>
                </a:r>
              </a:p>
            </p:txBody>
          </p:sp>
          <p:cxnSp>
            <p:nvCxnSpPr>
              <p:cNvPr id="94" name="Straight Arrow Connector 93"/>
              <p:cNvCxnSpPr/>
              <p:nvPr/>
            </p:nvCxnSpPr>
            <p:spPr bwMode="auto">
              <a:xfrm flipV="1">
                <a:off x="16716047" y="15430500"/>
                <a:ext cx="8391853" cy="85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76" name="TextBox 75"/>
            <p:cNvSpPr txBox="1"/>
            <p:nvPr/>
          </p:nvSpPr>
          <p:spPr>
            <a:xfrm>
              <a:off x="16698533" y="15477421"/>
              <a:ext cx="2713418" cy="523220"/>
            </a:xfrm>
            <a:prstGeom prst="rect">
              <a:avLst/>
            </a:prstGeom>
            <a:noFill/>
          </p:spPr>
          <p:txBody>
            <a:bodyPr wrap="square" rtlCol="0">
              <a:spAutoFit/>
            </a:bodyPr>
            <a:lstStyle/>
            <a:p>
              <a:pPr algn="ctr"/>
              <a:r>
                <a:rPr lang="en-US" sz="2800" dirty="0" smtClean="0">
                  <a:latin typeface="Calibri" pitchFamily="34" charset="0"/>
                </a:rPr>
                <a:t>1,200 </a:t>
              </a:r>
              <a:r>
                <a:rPr lang="en-US" sz="2800" dirty="0" err="1" smtClean="0">
                  <a:latin typeface="Calibri" pitchFamily="34" charset="0"/>
                </a:rPr>
                <a:t>ms</a:t>
              </a:r>
              <a:endParaRPr lang="en-US" sz="2800" dirty="0">
                <a:latin typeface="Calibri" pitchFamily="34" charset="0"/>
              </a:endParaRPr>
            </a:p>
          </p:txBody>
        </p:sp>
        <p:sp>
          <p:nvSpPr>
            <p:cNvPr id="77" name="TextBox 76"/>
            <p:cNvSpPr txBox="1"/>
            <p:nvPr/>
          </p:nvSpPr>
          <p:spPr>
            <a:xfrm>
              <a:off x="19651283" y="15477421"/>
              <a:ext cx="2713418" cy="523220"/>
            </a:xfrm>
            <a:prstGeom prst="rect">
              <a:avLst/>
            </a:prstGeom>
            <a:noFill/>
          </p:spPr>
          <p:txBody>
            <a:bodyPr wrap="square" rtlCol="0">
              <a:spAutoFit/>
            </a:bodyPr>
            <a:lstStyle/>
            <a:p>
              <a:pPr algn="ctr"/>
              <a:r>
                <a:rPr lang="en-US" sz="2800" dirty="0" smtClean="0">
                  <a:latin typeface="Calibri" pitchFamily="34" charset="0"/>
                </a:rPr>
                <a:t>Until response</a:t>
              </a:r>
              <a:endParaRPr lang="en-US" sz="2800" dirty="0">
                <a:latin typeface="Calibri" pitchFamily="34" charset="0"/>
              </a:endParaRPr>
            </a:p>
          </p:txBody>
        </p:sp>
        <p:sp>
          <p:nvSpPr>
            <p:cNvPr id="78" name="TextBox 77"/>
            <p:cNvSpPr txBox="1"/>
            <p:nvPr/>
          </p:nvSpPr>
          <p:spPr>
            <a:xfrm>
              <a:off x="22508783" y="15458371"/>
              <a:ext cx="2713418" cy="523220"/>
            </a:xfrm>
            <a:prstGeom prst="rect">
              <a:avLst/>
            </a:prstGeom>
            <a:noFill/>
          </p:spPr>
          <p:txBody>
            <a:bodyPr wrap="square" rtlCol="0">
              <a:spAutoFit/>
            </a:bodyPr>
            <a:lstStyle/>
            <a:p>
              <a:pPr algn="ctr"/>
              <a:r>
                <a:rPr lang="en-US" sz="2800" dirty="0" smtClean="0">
                  <a:latin typeface="Calibri" pitchFamily="34" charset="0"/>
                </a:rPr>
                <a:t>Tone 100 </a:t>
              </a:r>
              <a:r>
                <a:rPr lang="en-US" sz="2800" dirty="0" err="1" smtClean="0">
                  <a:latin typeface="Calibri" pitchFamily="34" charset="0"/>
                </a:rPr>
                <a:t>ms</a:t>
              </a:r>
              <a:endParaRPr lang="en-US" sz="2800" dirty="0">
                <a:latin typeface="Calibri" pitchFamily="34" charset="0"/>
              </a:endParaRPr>
            </a:p>
          </p:txBody>
        </p:sp>
      </p:grpSp>
      <p:grpSp>
        <p:nvGrpSpPr>
          <p:cNvPr id="17" name="Group 16"/>
          <p:cNvGrpSpPr/>
          <p:nvPr/>
        </p:nvGrpSpPr>
        <p:grpSpPr>
          <a:xfrm>
            <a:off x="14873699" y="8402768"/>
            <a:ext cx="13755284" cy="9051642"/>
            <a:chOff x="14949899" y="8517068"/>
            <a:chExt cx="13755284" cy="9051642"/>
          </a:xfrm>
        </p:grpSpPr>
        <p:grpSp>
          <p:nvGrpSpPr>
            <p:cNvPr id="7" name="Group 6"/>
            <p:cNvGrpSpPr/>
            <p:nvPr/>
          </p:nvGrpSpPr>
          <p:grpSpPr>
            <a:xfrm>
              <a:off x="14949899" y="8517068"/>
              <a:ext cx="13755284" cy="9051642"/>
              <a:chOff x="14859000" y="8613071"/>
              <a:chExt cx="13755284" cy="9051642"/>
            </a:xfrm>
          </p:grpSpPr>
          <p:sp>
            <p:nvSpPr>
              <p:cNvPr id="202" name="TextBox 201"/>
              <p:cNvSpPr txBox="1"/>
              <p:nvPr/>
            </p:nvSpPr>
            <p:spPr>
              <a:xfrm>
                <a:off x="23377314" y="8877639"/>
                <a:ext cx="5170212" cy="3785652"/>
              </a:xfrm>
              <a:prstGeom prst="rect">
                <a:avLst/>
              </a:prstGeom>
              <a:noFill/>
            </p:spPr>
            <p:txBody>
              <a:bodyPr wrap="square" rtlCol="0">
                <a:spAutoFit/>
              </a:bodyPr>
              <a:lstStyle/>
              <a:p>
                <a:r>
                  <a:rPr lang="en-US" sz="2400" b="1" i="1" dirty="0" smtClean="0">
                    <a:latin typeface="Arial" pitchFamily="34" charset="0"/>
                    <a:cs typeface="Arial" pitchFamily="34" charset="0"/>
                  </a:rPr>
                  <a:t>Figure 1</a:t>
                </a:r>
                <a:r>
                  <a:rPr lang="en-US" sz="2400" b="1" dirty="0" smtClean="0">
                    <a:latin typeface="Arial" pitchFamily="34" charset="0"/>
                    <a:cs typeface="Arial" pitchFamily="34" charset="0"/>
                  </a:rPr>
                  <a:t>:</a:t>
                </a:r>
                <a:r>
                  <a:rPr lang="en-US" sz="2400" dirty="0" smtClean="0">
                    <a:latin typeface="Arial" pitchFamily="34" charset="0"/>
                    <a:cs typeface="Arial" pitchFamily="34" charset="0"/>
                  </a:rPr>
                  <a:t> Example event-related brain potentials where the target is semantically related to the category “Transportation” (e.g., the LEET word “B1K3”) or unrelated (e.g., the word “T4BL3”).  N400 effect is the difference waveform between unrelated and related targets.  Negative is plotted upward and time zero represents target onset. </a:t>
                </a:r>
                <a:endParaRPr lang="en-US" sz="2400" dirty="0">
                  <a:latin typeface="Arial" pitchFamily="34" charset="0"/>
                  <a:cs typeface="Arial" pitchFamily="34" charset="0"/>
                </a:endParaRPr>
              </a:p>
            </p:txBody>
          </p:sp>
          <p:pic>
            <p:nvPicPr>
              <p:cNvPr id="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59000" y="12321188"/>
                <a:ext cx="6143625" cy="534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1" name="TextBox 200"/>
              <p:cNvSpPr txBox="1"/>
              <p:nvPr/>
            </p:nvSpPr>
            <p:spPr>
              <a:xfrm>
                <a:off x="20748625" y="13578871"/>
                <a:ext cx="7865659" cy="1263518"/>
              </a:xfrm>
              <a:prstGeom prst="rect">
                <a:avLst/>
              </a:prstGeom>
              <a:noFill/>
            </p:spPr>
            <p:txBody>
              <a:bodyPr wrap="square" rtlCol="0">
                <a:spAutoFit/>
              </a:bodyPr>
              <a:lstStyle/>
              <a:p>
                <a:pPr algn="ctr"/>
                <a:r>
                  <a:rPr lang="en-US" sz="3600" i="1" dirty="0" smtClean="0">
                    <a:latin typeface="Calibri" pitchFamily="34" charset="0"/>
                  </a:rPr>
                  <a:t>N400 Effect = </a:t>
                </a:r>
              </a:p>
              <a:p>
                <a:r>
                  <a:rPr lang="en-US" sz="3600" i="1" dirty="0" smtClean="0">
                    <a:latin typeface="Calibri" pitchFamily="34" charset="0"/>
                  </a:rPr>
                  <a:t>Unrelated (mismatch) – Related (match)</a:t>
                </a:r>
                <a:endParaRPr lang="en-US" sz="3600" i="1" dirty="0">
                  <a:latin typeface="Calibri" pitchFamily="34" charset="0"/>
                </a:endParaRPr>
              </a:p>
            </p:txBody>
          </p:sp>
          <p:cxnSp>
            <p:nvCxnSpPr>
              <p:cNvPr id="11" name="Straight Arrow Connector 10"/>
              <p:cNvCxnSpPr/>
              <p:nvPr/>
            </p:nvCxnSpPr>
            <p:spPr bwMode="auto">
              <a:xfrm flipH="1">
                <a:off x="19714634" y="12265389"/>
                <a:ext cx="1287991" cy="2611391"/>
              </a:xfrm>
              <a:prstGeom prst="straightConnector1">
                <a:avLst/>
              </a:prstGeom>
              <a:solidFill>
                <a:schemeClr val="accent1"/>
              </a:solidFill>
              <a:ln w="34925" cap="flat" cmpd="sng" algn="ctr">
                <a:solidFill>
                  <a:srgbClr val="006600"/>
                </a:solidFill>
                <a:prstDash val="solid"/>
                <a:round/>
                <a:headEnd type="none" w="med" len="med"/>
                <a:tailEnd type="arrow"/>
              </a:ln>
              <a:effectLst/>
            </p:spPr>
          </p:cxnSp>
          <p:cxnSp>
            <p:nvCxnSpPr>
              <p:cNvPr id="70" name="Straight Arrow Connector 69"/>
              <p:cNvCxnSpPr/>
              <p:nvPr/>
            </p:nvCxnSpPr>
            <p:spPr bwMode="auto">
              <a:xfrm>
                <a:off x="16862345" y="11925695"/>
                <a:ext cx="124328" cy="968803"/>
              </a:xfrm>
              <a:prstGeom prst="straightConnector1">
                <a:avLst/>
              </a:prstGeom>
              <a:solidFill>
                <a:schemeClr val="accent1"/>
              </a:solidFill>
              <a:ln w="34925" cap="flat" cmpd="sng" algn="ctr">
                <a:solidFill>
                  <a:srgbClr val="C00000"/>
                </a:solidFill>
                <a:prstDash val="solid"/>
                <a:round/>
                <a:headEnd type="none" w="med" len="med"/>
                <a:tailEnd type="arrow"/>
              </a:ln>
              <a:effectLst/>
            </p:spPr>
          </p:cxnSp>
          <p:sp>
            <p:nvSpPr>
              <p:cNvPr id="75" name="TextBox 74"/>
              <p:cNvSpPr txBox="1"/>
              <p:nvPr/>
            </p:nvSpPr>
            <p:spPr>
              <a:xfrm>
                <a:off x="15202895" y="8613071"/>
                <a:ext cx="7865659" cy="523220"/>
              </a:xfrm>
              <a:prstGeom prst="rect">
                <a:avLst/>
              </a:prstGeom>
              <a:noFill/>
            </p:spPr>
            <p:txBody>
              <a:bodyPr wrap="square" rtlCol="0">
                <a:spAutoFit/>
              </a:bodyPr>
              <a:lstStyle/>
              <a:p>
                <a:pPr algn="ctr"/>
                <a:r>
                  <a:rPr lang="en-US" sz="2800" dirty="0" smtClean="0">
                    <a:latin typeface="Calibri" pitchFamily="34" charset="0"/>
                  </a:rPr>
                  <a:t>Category: Transportation</a:t>
                </a:r>
                <a:endParaRPr lang="en-US" sz="2800" dirty="0">
                  <a:latin typeface="Calibri" pitchFamily="34" charset="0"/>
                </a:endParaRPr>
              </a:p>
            </p:txBody>
          </p:sp>
          <p:grpSp>
            <p:nvGrpSpPr>
              <p:cNvPr id="79" name="Group 78"/>
              <p:cNvGrpSpPr/>
              <p:nvPr/>
            </p:nvGrpSpPr>
            <p:grpSpPr>
              <a:xfrm>
                <a:off x="21878713" y="14939279"/>
                <a:ext cx="4964723" cy="2419421"/>
                <a:chOff x="1524000" y="499379"/>
                <a:chExt cx="4964723" cy="2419421"/>
              </a:xfrm>
            </p:grpSpPr>
            <p:cxnSp>
              <p:nvCxnSpPr>
                <p:cNvPr id="80" name="Straight Connector 79"/>
                <p:cNvCxnSpPr/>
                <p:nvPr/>
              </p:nvCxnSpPr>
              <p:spPr>
                <a:xfrm flipV="1">
                  <a:off x="1535724" y="2332892"/>
                  <a:ext cx="4952999" cy="58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2198077" y="628371"/>
                  <a:ext cx="17585" cy="2139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1863970" y="499379"/>
                  <a:ext cx="425376" cy="461665"/>
                </a:xfrm>
                <a:prstGeom prst="rect">
                  <a:avLst/>
                </a:prstGeom>
                <a:noFill/>
              </p:spPr>
              <p:txBody>
                <a:bodyPr wrap="square" rtlCol="0">
                  <a:spAutoFit/>
                </a:bodyPr>
                <a:lstStyle/>
                <a:p>
                  <a:r>
                    <a:rPr lang="en-US" sz="2400" b="1" dirty="0" smtClean="0">
                      <a:sym typeface="Symbol"/>
                    </a:rPr>
                    <a:t></a:t>
                  </a:r>
                  <a:endParaRPr lang="en-US" sz="2400" b="1" dirty="0"/>
                </a:p>
              </p:txBody>
            </p:sp>
            <p:sp>
              <p:nvSpPr>
                <p:cNvPr id="83" name="TextBox 82"/>
                <p:cNvSpPr txBox="1"/>
                <p:nvPr/>
              </p:nvSpPr>
              <p:spPr>
                <a:xfrm>
                  <a:off x="1887420" y="2457135"/>
                  <a:ext cx="425376" cy="461665"/>
                </a:xfrm>
                <a:prstGeom prst="rect">
                  <a:avLst/>
                </a:prstGeom>
                <a:noFill/>
              </p:spPr>
              <p:txBody>
                <a:bodyPr wrap="square" rtlCol="0">
                  <a:spAutoFit/>
                </a:bodyPr>
                <a:lstStyle/>
                <a:p>
                  <a:r>
                    <a:rPr lang="en-US" sz="2400" b="1" dirty="0" smtClean="0">
                      <a:sym typeface="Symbol"/>
                    </a:rPr>
                    <a:t>+</a:t>
                  </a:r>
                  <a:endParaRPr lang="en-US" sz="2400" b="1" dirty="0"/>
                </a:p>
              </p:txBody>
            </p:sp>
            <p:sp>
              <p:nvSpPr>
                <p:cNvPr id="84" name="Freeform 83"/>
                <p:cNvSpPr/>
                <p:nvPr/>
              </p:nvSpPr>
              <p:spPr>
                <a:xfrm>
                  <a:off x="1524000" y="879231"/>
                  <a:ext cx="4947138" cy="1430814"/>
                </a:xfrm>
                <a:custGeom>
                  <a:avLst/>
                  <a:gdLst>
                    <a:gd name="connsiteX0" fmla="*/ 0 w 4947138"/>
                    <a:gd name="connsiteY0" fmla="*/ 1430215 h 1430814"/>
                    <a:gd name="connsiteX1" fmla="*/ 70338 w 4947138"/>
                    <a:gd name="connsiteY1" fmla="*/ 1424353 h 1430814"/>
                    <a:gd name="connsiteX2" fmla="*/ 152400 w 4947138"/>
                    <a:gd name="connsiteY2" fmla="*/ 1412630 h 1430814"/>
                    <a:gd name="connsiteX3" fmla="*/ 181707 w 4947138"/>
                    <a:gd name="connsiteY3" fmla="*/ 1406769 h 1430814"/>
                    <a:gd name="connsiteX4" fmla="*/ 644769 w 4947138"/>
                    <a:gd name="connsiteY4" fmla="*/ 1412630 h 1430814"/>
                    <a:gd name="connsiteX5" fmla="*/ 744415 w 4947138"/>
                    <a:gd name="connsiteY5" fmla="*/ 1424353 h 1430814"/>
                    <a:gd name="connsiteX6" fmla="*/ 867507 w 4947138"/>
                    <a:gd name="connsiteY6" fmla="*/ 1418492 h 1430814"/>
                    <a:gd name="connsiteX7" fmla="*/ 896815 w 4947138"/>
                    <a:gd name="connsiteY7" fmla="*/ 1412630 h 1430814"/>
                    <a:gd name="connsiteX8" fmla="*/ 984738 w 4947138"/>
                    <a:gd name="connsiteY8" fmla="*/ 1400907 h 1430814"/>
                    <a:gd name="connsiteX9" fmla="*/ 1037492 w 4947138"/>
                    <a:gd name="connsiteY9" fmla="*/ 1389184 h 1430814"/>
                    <a:gd name="connsiteX10" fmla="*/ 1342292 w 4947138"/>
                    <a:gd name="connsiteY10" fmla="*/ 1395046 h 1430814"/>
                    <a:gd name="connsiteX11" fmla="*/ 1365738 w 4947138"/>
                    <a:gd name="connsiteY11" fmla="*/ 1400907 h 1430814"/>
                    <a:gd name="connsiteX12" fmla="*/ 1688123 w 4947138"/>
                    <a:gd name="connsiteY12" fmla="*/ 1389184 h 1430814"/>
                    <a:gd name="connsiteX13" fmla="*/ 1705707 w 4947138"/>
                    <a:gd name="connsiteY13" fmla="*/ 1383323 h 1430814"/>
                    <a:gd name="connsiteX14" fmla="*/ 1793630 w 4947138"/>
                    <a:gd name="connsiteY14" fmla="*/ 1371600 h 1430814"/>
                    <a:gd name="connsiteX15" fmla="*/ 1811215 w 4947138"/>
                    <a:gd name="connsiteY15" fmla="*/ 1365738 h 1430814"/>
                    <a:gd name="connsiteX16" fmla="*/ 2063261 w 4947138"/>
                    <a:gd name="connsiteY16" fmla="*/ 1354015 h 1430814"/>
                    <a:gd name="connsiteX17" fmla="*/ 2121876 w 4947138"/>
                    <a:gd name="connsiteY17" fmla="*/ 1330569 h 1430814"/>
                    <a:gd name="connsiteX18" fmla="*/ 2139461 w 4947138"/>
                    <a:gd name="connsiteY18" fmla="*/ 1324707 h 1430814"/>
                    <a:gd name="connsiteX19" fmla="*/ 2174630 w 4947138"/>
                    <a:gd name="connsiteY19" fmla="*/ 1295400 h 1430814"/>
                    <a:gd name="connsiteX20" fmla="*/ 2192215 w 4947138"/>
                    <a:gd name="connsiteY20" fmla="*/ 1283677 h 1430814"/>
                    <a:gd name="connsiteX21" fmla="*/ 2203938 w 4947138"/>
                    <a:gd name="connsiteY21" fmla="*/ 1271953 h 1430814"/>
                    <a:gd name="connsiteX22" fmla="*/ 2227384 w 4947138"/>
                    <a:gd name="connsiteY22" fmla="*/ 1236784 h 1430814"/>
                    <a:gd name="connsiteX23" fmla="*/ 2244969 w 4947138"/>
                    <a:gd name="connsiteY23" fmla="*/ 1225061 h 1430814"/>
                    <a:gd name="connsiteX24" fmla="*/ 2250830 w 4947138"/>
                    <a:gd name="connsiteY24" fmla="*/ 1207477 h 1430814"/>
                    <a:gd name="connsiteX25" fmla="*/ 2262553 w 4947138"/>
                    <a:gd name="connsiteY25" fmla="*/ 1195753 h 1430814"/>
                    <a:gd name="connsiteX26" fmla="*/ 2274276 w 4947138"/>
                    <a:gd name="connsiteY26" fmla="*/ 1178169 h 1430814"/>
                    <a:gd name="connsiteX27" fmla="*/ 2286000 w 4947138"/>
                    <a:gd name="connsiteY27" fmla="*/ 1166446 h 1430814"/>
                    <a:gd name="connsiteX28" fmla="*/ 2309446 w 4947138"/>
                    <a:gd name="connsiteY28" fmla="*/ 1131277 h 1430814"/>
                    <a:gd name="connsiteX29" fmla="*/ 2321169 w 4947138"/>
                    <a:gd name="connsiteY29" fmla="*/ 1113692 h 1430814"/>
                    <a:gd name="connsiteX30" fmla="*/ 2338753 w 4947138"/>
                    <a:gd name="connsiteY30" fmla="*/ 1078523 h 1430814"/>
                    <a:gd name="connsiteX31" fmla="*/ 2344615 w 4947138"/>
                    <a:gd name="connsiteY31" fmla="*/ 1060938 h 1430814"/>
                    <a:gd name="connsiteX32" fmla="*/ 2356338 w 4947138"/>
                    <a:gd name="connsiteY32" fmla="*/ 1037492 h 1430814"/>
                    <a:gd name="connsiteX33" fmla="*/ 2368061 w 4947138"/>
                    <a:gd name="connsiteY33" fmla="*/ 1002323 h 1430814"/>
                    <a:gd name="connsiteX34" fmla="*/ 2391507 w 4947138"/>
                    <a:gd name="connsiteY34" fmla="*/ 955430 h 1430814"/>
                    <a:gd name="connsiteX35" fmla="*/ 2403230 w 4947138"/>
                    <a:gd name="connsiteY35" fmla="*/ 931984 h 1430814"/>
                    <a:gd name="connsiteX36" fmla="*/ 2420815 w 4947138"/>
                    <a:gd name="connsiteY36" fmla="*/ 896815 h 1430814"/>
                    <a:gd name="connsiteX37" fmla="*/ 2438400 w 4947138"/>
                    <a:gd name="connsiteY37" fmla="*/ 844061 h 1430814"/>
                    <a:gd name="connsiteX38" fmla="*/ 2444261 w 4947138"/>
                    <a:gd name="connsiteY38" fmla="*/ 826477 h 1430814"/>
                    <a:gd name="connsiteX39" fmla="*/ 2467707 w 4947138"/>
                    <a:gd name="connsiteY39" fmla="*/ 744415 h 1430814"/>
                    <a:gd name="connsiteX40" fmla="*/ 2479430 w 4947138"/>
                    <a:gd name="connsiteY40" fmla="*/ 726830 h 1430814"/>
                    <a:gd name="connsiteX41" fmla="*/ 2497015 w 4947138"/>
                    <a:gd name="connsiteY41" fmla="*/ 650630 h 1430814"/>
                    <a:gd name="connsiteX42" fmla="*/ 2502876 w 4947138"/>
                    <a:gd name="connsiteY42" fmla="*/ 586153 h 1430814"/>
                    <a:gd name="connsiteX43" fmla="*/ 2508738 w 4947138"/>
                    <a:gd name="connsiteY43" fmla="*/ 556846 h 1430814"/>
                    <a:gd name="connsiteX44" fmla="*/ 2520461 w 4947138"/>
                    <a:gd name="connsiteY44" fmla="*/ 504092 h 1430814"/>
                    <a:gd name="connsiteX45" fmla="*/ 2526323 w 4947138"/>
                    <a:gd name="connsiteY45" fmla="*/ 451338 h 1430814"/>
                    <a:gd name="connsiteX46" fmla="*/ 2538046 w 4947138"/>
                    <a:gd name="connsiteY46" fmla="*/ 416169 h 1430814"/>
                    <a:gd name="connsiteX47" fmla="*/ 2549769 w 4947138"/>
                    <a:gd name="connsiteY47" fmla="*/ 363415 h 1430814"/>
                    <a:gd name="connsiteX48" fmla="*/ 2561492 w 4947138"/>
                    <a:gd name="connsiteY48" fmla="*/ 345830 h 1430814"/>
                    <a:gd name="connsiteX49" fmla="*/ 2573215 w 4947138"/>
                    <a:gd name="connsiteY49" fmla="*/ 310661 h 1430814"/>
                    <a:gd name="connsiteX50" fmla="*/ 2579076 w 4947138"/>
                    <a:gd name="connsiteY50" fmla="*/ 293077 h 1430814"/>
                    <a:gd name="connsiteX51" fmla="*/ 2590800 w 4947138"/>
                    <a:gd name="connsiteY51" fmla="*/ 269630 h 1430814"/>
                    <a:gd name="connsiteX52" fmla="*/ 2608384 w 4947138"/>
                    <a:gd name="connsiteY52" fmla="*/ 222738 h 1430814"/>
                    <a:gd name="connsiteX53" fmla="*/ 2614246 w 4947138"/>
                    <a:gd name="connsiteY53" fmla="*/ 199292 h 1430814"/>
                    <a:gd name="connsiteX54" fmla="*/ 2637692 w 4947138"/>
                    <a:gd name="connsiteY54" fmla="*/ 152400 h 1430814"/>
                    <a:gd name="connsiteX55" fmla="*/ 2655276 w 4947138"/>
                    <a:gd name="connsiteY55" fmla="*/ 99646 h 1430814"/>
                    <a:gd name="connsiteX56" fmla="*/ 2661138 w 4947138"/>
                    <a:gd name="connsiteY56" fmla="*/ 82061 h 1430814"/>
                    <a:gd name="connsiteX57" fmla="*/ 2672861 w 4947138"/>
                    <a:gd name="connsiteY57" fmla="*/ 64477 h 1430814"/>
                    <a:gd name="connsiteX58" fmla="*/ 2678723 w 4947138"/>
                    <a:gd name="connsiteY58" fmla="*/ 46892 h 1430814"/>
                    <a:gd name="connsiteX59" fmla="*/ 2719753 w 4947138"/>
                    <a:gd name="connsiteY59" fmla="*/ 29307 h 1430814"/>
                    <a:gd name="connsiteX60" fmla="*/ 2772507 w 4947138"/>
                    <a:gd name="connsiteY60" fmla="*/ 5861 h 1430814"/>
                    <a:gd name="connsiteX61" fmla="*/ 2790092 w 4947138"/>
                    <a:gd name="connsiteY61" fmla="*/ 0 h 1430814"/>
                    <a:gd name="connsiteX62" fmla="*/ 2854569 w 4947138"/>
                    <a:gd name="connsiteY62" fmla="*/ 5861 h 1430814"/>
                    <a:gd name="connsiteX63" fmla="*/ 2889738 w 4947138"/>
                    <a:gd name="connsiteY63" fmla="*/ 17584 h 1430814"/>
                    <a:gd name="connsiteX64" fmla="*/ 2901461 w 4947138"/>
                    <a:gd name="connsiteY64" fmla="*/ 35169 h 1430814"/>
                    <a:gd name="connsiteX65" fmla="*/ 2954215 w 4947138"/>
                    <a:gd name="connsiteY65" fmla="*/ 70338 h 1430814"/>
                    <a:gd name="connsiteX66" fmla="*/ 2971800 w 4947138"/>
                    <a:gd name="connsiteY66" fmla="*/ 82061 h 1430814"/>
                    <a:gd name="connsiteX67" fmla="*/ 2989384 w 4947138"/>
                    <a:gd name="connsiteY67" fmla="*/ 93784 h 1430814"/>
                    <a:gd name="connsiteX68" fmla="*/ 3012830 w 4947138"/>
                    <a:gd name="connsiteY68" fmla="*/ 123092 h 1430814"/>
                    <a:gd name="connsiteX69" fmla="*/ 3018692 w 4947138"/>
                    <a:gd name="connsiteY69" fmla="*/ 140677 h 1430814"/>
                    <a:gd name="connsiteX70" fmla="*/ 3036276 w 4947138"/>
                    <a:gd name="connsiteY70" fmla="*/ 158261 h 1430814"/>
                    <a:gd name="connsiteX71" fmla="*/ 3059723 w 4947138"/>
                    <a:gd name="connsiteY71" fmla="*/ 187569 h 1430814"/>
                    <a:gd name="connsiteX72" fmla="*/ 3065584 w 4947138"/>
                    <a:gd name="connsiteY72" fmla="*/ 205153 h 1430814"/>
                    <a:gd name="connsiteX73" fmla="*/ 3100753 w 4947138"/>
                    <a:gd name="connsiteY73" fmla="*/ 252046 h 1430814"/>
                    <a:gd name="connsiteX74" fmla="*/ 3118338 w 4947138"/>
                    <a:gd name="connsiteY74" fmla="*/ 287215 h 1430814"/>
                    <a:gd name="connsiteX75" fmla="*/ 3130061 w 4947138"/>
                    <a:gd name="connsiteY75" fmla="*/ 322384 h 1430814"/>
                    <a:gd name="connsiteX76" fmla="*/ 3141784 w 4947138"/>
                    <a:gd name="connsiteY76" fmla="*/ 339969 h 1430814"/>
                    <a:gd name="connsiteX77" fmla="*/ 3165230 w 4947138"/>
                    <a:gd name="connsiteY77" fmla="*/ 392723 h 1430814"/>
                    <a:gd name="connsiteX78" fmla="*/ 3171092 w 4947138"/>
                    <a:gd name="connsiteY78" fmla="*/ 416169 h 1430814"/>
                    <a:gd name="connsiteX79" fmla="*/ 3182815 w 4947138"/>
                    <a:gd name="connsiteY79" fmla="*/ 439615 h 1430814"/>
                    <a:gd name="connsiteX80" fmla="*/ 3194538 w 4947138"/>
                    <a:gd name="connsiteY80" fmla="*/ 474784 h 1430814"/>
                    <a:gd name="connsiteX81" fmla="*/ 3200400 w 4947138"/>
                    <a:gd name="connsiteY81" fmla="*/ 492369 h 1430814"/>
                    <a:gd name="connsiteX82" fmla="*/ 3212123 w 4947138"/>
                    <a:gd name="connsiteY82" fmla="*/ 539261 h 1430814"/>
                    <a:gd name="connsiteX83" fmla="*/ 3217984 w 4947138"/>
                    <a:gd name="connsiteY83" fmla="*/ 562707 h 1430814"/>
                    <a:gd name="connsiteX84" fmla="*/ 3229707 w 4947138"/>
                    <a:gd name="connsiteY84" fmla="*/ 597877 h 1430814"/>
                    <a:gd name="connsiteX85" fmla="*/ 3235569 w 4947138"/>
                    <a:gd name="connsiteY85" fmla="*/ 615461 h 1430814"/>
                    <a:gd name="connsiteX86" fmla="*/ 3241430 w 4947138"/>
                    <a:gd name="connsiteY86" fmla="*/ 633046 h 1430814"/>
                    <a:gd name="connsiteX87" fmla="*/ 3259015 w 4947138"/>
                    <a:gd name="connsiteY87" fmla="*/ 668215 h 1430814"/>
                    <a:gd name="connsiteX88" fmla="*/ 3270738 w 4947138"/>
                    <a:gd name="connsiteY88" fmla="*/ 685800 h 1430814"/>
                    <a:gd name="connsiteX89" fmla="*/ 3276600 w 4947138"/>
                    <a:gd name="connsiteY89" fmla="*/ 703384 h 1430814"/>
                    <a:gd name="connsiteX90" fmla="*/ 3300046 w 4947138"/>
                    <a:gd name="connsiteY90" fmla="*/ 738553 h 1430814"/>
                    <a:gd name="connsiteX91" fmla="*/ 3317630 w 4947138"/>
                    <a:gd name="connsiteY91" fmla="*/ 773723 h 1430814"/>
                    <a:gd name="connsiteX92" fmla="*/ 3329353 w 4947138"/>
                    <a:gd name="connsiteY92" fmla="*/ 808892 h 1430814"/>
                    <a:gd name="connsiteX93" fmla="*/ 3341076 w 4947138"/>
                    <a:gd name="connsiteY93" fmla="*/ 844061 h 1430814"/>
                    <a:gd name="connsiteX94" fmla="*/ 3352800 w 4947138"/>
                    <a:gd name="connsiteY94" fmla="*/ 879230 h 1430814"/>
                    <a:gd name="connsiteX95" fmla="*/ 3364523 w 4947138"/>
                    <a:gd name="connsiteY95" fmla="*/ 896815 h 1430814"/>
                    <a:gd name="connsiteX96" fmla="*/ 3376246 w 4947138"/>
                    <a:gd name="connsiteY96" fmla="*/ 931984 h 1430814"/>
                    <a:gd name="connsiteX97" fmla="*/ 3382107 w 4947138"/>
                    <a:gd name="connsiteY97" fmla="*/ 949569 h 1430814"/>
                    <a:gd name="connsiteX98" fmla="*/ 3417276 w 4947138"/>
                    <a:gd name="connsiteY98" fmla="*/ 1002323 h 1430814"/>
                    <a:gd name="connsiteX99" fmla="*/ 3429000 w 4947138"/>
                    <a:gd name="connsiteY99" fmla="*/ 1019907 h 1430814"/>
                    <a:gd name="connsiteX100" fmla="*/ 3446584 w 4947138"/>
                    <a:gd name="connsiteY100" fmla="*/ 1037492 h 1430814"/>
                    <a:gd name="connsiteX101" fmla="*/ 3470030 w 4947138"/>
                    <a:gd name="connsiteY101" fmla="*/ 1078523 h 1430814"/>
                    <a:gd name="connsiteX102" fmla="*/ 3475892 w 4947138"/>
                    <a:gd name="connsiteY102" fmla="*/ 1101969 h 1430814"/>
                    <a:gd name="connsiteX103" fmla="*/ 3493476 w 4947138"/>
                    <a:gd name="connsiteY103" fmla="*/ 1113692 h 1430814"/>
                    <a:gd name="connsiteX104" fmla="*/ 3522784 w 4947138"/>
                    <a:gd name="connsiteY104" fmla="*/ 1137138 h 1430814"/>
                    <a:gd name="connsiteX105" fmla="*/ 3552092 w 4947138"/>
                    <a:gd name="connsiteY105" fmla="*/ 1172307 h 1430814"/>
                    <a:gd name="connsiteX106" fmla="*/ 3587261 w 4947138"/>
                    <a:gd name="connsiteY106" fmla="*/ 1184030 h 1430814"/>
                    <a:gd name="connsiteX107" fmla="*/ 3604846 w 4947138"/>
                    <a:gd name="connsiteY107" fmla="*/ 1195753 h 1430814"/>
                    <a:gd name="connsiteX108" fmla="*/ 3640015 w 4947138"/>
                    <a:gd name="connsiteY108" fmla="*/ 1207477 h 1430814"/>
                    <a:gd name="connsiteX109" fmla="*/ 3675184 w 4947138"/>
                    <a:gd name="connsiteY109" fmla="*/ 1219200 h 1430814"/>
                    <a:gd name="connsiteX110" fmla="*/ 3710353 w 4947138"/>
                    <a:gd name="connsiteY110" fmla="*/ 1230923 h 1430814"/>
                    <a:gd name="connsiteX111" fmla="*/ 3727938 w 4947138"/>
                    <a:gd name="connsiteY111" fmla="*/ 1242646 h 1430814"/>
                    <a:gd name="connsiteX112" fmla="*/ 3780692 w 4947138"/>
                    <a:gd name="connsiteY112" fmla="*/ 1254369 h 1430814"/>
                    <a:gd name="connsiteX113" fmla="*/ 3798276 w 4947138"/>
                    <a:gd name="connsiteY113" fmla="*/ 1260230 h 1430814"/>
                    <a:gd name="connsiteX114" fmla="*/ 3856892 w 4947138"/>
                    <a:gd name="connsiteY114" fmla="*/ 1266092 h 1430814"/>
                    <a:gd name="connsiteX115" fmla="*/ 3933092 w 4947138"/>
                    <a:gd name="connsiteY115" fmla="*/ 1277815 h 1430814"/>
                    <a:gd name="connsiteX116" fmla="*/ 3962400 w 4947138"/>
                    <a:gd name="connsiteY116" fmla="*/ 1283677 h 1430814"/>
                    <a:gd name="connsiteX117" fmla="*/ 3985846 w 4947138"/>
                    <a:gd name="connsiteY117" fmla="*/ 1289538 h 1430814"/>
                    <a:gd name="connsiteX118" fmla="*/ 4038600 w 4947138"/>
                    <a:gd name="connsiteY118" fmla="*/ 1295400 h 1430814"/>
                    <a:gd name="connsiteX119" fmla="*/ 4073769 w 4947138"/>
                    <a:gd name="connsiteY119" fmla="*/ 1301261 h 1430814"/>
                    <a:gd name="connsiteX120" fmla="*/ 4138246 w 4947138"/>
                    <a:gd name="connsiteY120" fmla="*/ 1312984 h 1430814"/>
                    <a:gd name="connsiteX121" fmla="*/ 4167553 w 4947138"/>
                    <a:gd name="connsiteY121" fmla="*/ 1318846 h 1430814"/>
                    <a:gd name="connsiteX122" fmla="*/ 4191000 w 4947138"/>
                    <a:gd name="connsiteY122" fmla="*/ 1324707 h 1430814"/>
                    <a:gd name="connsiteX123" fmla="*/ 4237892 w 4947138"/>
                    <a:gd name="connsiteY123" fmla="*/ 1330569 h 1430814"/>
                    <a:gd name="connsiteX124" fmla="*/ 4302369 w 4947138"/>
                    <a:gd name="connsiteY124" fmla="*/ 1342292 h 1430814"/>
                    <a:gd name="connsiteX125" fmla="*/ 4337538 w 4947138"/>
                    <a:gd name="connsiteY125" fmla="*/ 1354015 h 1430814"/>
                    <a:gd name="connsiteX126" fmla="*/ 4396153 w 4947138"/>
                    <a:gd name="connsiteY126" fmla="*/ 1359877 h 1430814"/>
                    <a:gd name="connsiteX127" fmla="*/ 4448907 w 4947138"/>
                    <a:gd name="connsiteY127" fmla="*/ 1371600 h 1430814"/>
                    <a:gd name="connsiteX128" fmla="*/ 4501661 w 4947138"/>
                    <a:gd name="connsiteY128" fmla="*/ 1377461 h 1430814"/>
                    <a:gd name="connsiteX129" fmla="*/ 4566138 w 4947138"/>
                    <a:gd name="connsiteY129" fmla="*/ 1389184 h 1430814"/>
                    <a:gd name="connsiteX130" fmla="*/ 4601307 w 4947138"/>
                    <a:gd name="connsiteY130" fmla="*/ 1395046 h 1430814"/>
                    <a:gd name="connsiteX131" fmla="*/ 4783015 w 4947138"/>
                    <a:gd name="connsiteY131" fmla="*/ 1406769 h 1430814"/>
                    <a:gd name="connsiteX132" fmla="*/ 4800600 w 4947138"/>
                    <a:gd name="connsiteY132" fmla="*/ 1412630 h 1430814"/>
                    <a:gd name="connsiteX133" fmla="*/ 4870938 w 4947138"/>
                    <a:gd name="connsiteY133" fmla="*/ 1424353 h 1430814"/>
                    <a:gd name="connsiteX134" fmla="*/ 4894384 w 4947138"/>
                    <a:gd name="connsiteY134" fmla="*/ 1430215 h 1430814"/>
                    <a:gd name="connsiteX135" fmla="*/ 4947138 w 4947138"/>
                    <a:gd name="connsiteY135" fmla="*/ 1430215 h 143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4947138" h="1430814">
                      <a:moveTo>
                        <a:pt x="0" y="1430215"/>
                      </a:moveTo>
                      <a:lnTo>
                        <a:pt x="70338" y="1424353"/>
                      </a:lnTo>
                      <a:cubicBezTo>
                        <a:pt x="98662" y="1421521"/>
                        <a:pt x="124600" y="1417685"/>
                        <a:pt x="152400" y="1412630"/>
                      </a:cubicBezTo>
                      <a:cubicBezTo>
                        <a:pt x="162202" y="1410848"/>
                        <a:pt x="171938" y="1408723"/>
                        <a:pt x="181707" y="1406769"/>
                      </a:cubicBezTo>
                      <a:lnTo>
                        <a:pt x="644769" y="1412630"/>
                      </a:lnTo>
                      <a:cubicBezTo>
                        <a:pt x="718865" y="1414223"/>
                        <a:pt x="703997" y="1410882"/>
                        <a:pt x="744415" y="1424353"/>
                      </a:cubicBezTo>
                      <a:cubicBezTo>
                        <a:pt x="785446" y="1422399"/>
                        <a:pt x="826551" y="1421642"/>
                        <a:pt x="867507" y="1418492"/>
                      </a:cubicBezTo>
                      <a:cubicBezTo>
                        <a:pt x="877440" y="1417728"/>
                        <a:pt x="887013" y="1414412"/>
                        <a:pt x="896815" y="1412630"/>
                      </a:cubicBezTo>
                      <a:cubicBezTo>
                        <a:pt x="938149" y="1405115"/>
                        <a:pt x="936975" y="1406214"/>
                        <a:pt x="984738" y="1400907"/>
                      </a:cubicBezTo>
                      <a:cubicBezTo>
                        <a:pt x="993777" y="1398647"/>
                        <a:pt x="1030055" y="1389184"/>
                        <a:pt x="1037492" y="1389184"/>
                      </a:cubicBezTo>
                      <a:cubicBezTo>
                        <a:pt x="1139111" y="1389184"/>
                        <a:pt x="1240692" y="1393092"/>
                        <a:pt x="1342292" y="1395046"/>
                      </a:cubicBezTo>
                      <a:cubicBezTo>
                        <a:pt x="1350107" y="1397000"/>
                        <a:pt x="1357682" y="1400907"/>
                        <a:pt x="1365738" y="1400907"/>
                      </a:cubicBezTo>
                      <a:cubicBezTo>
                        <a:pt x="1586170" y="1400907"/>
                        <a:pt x="1556058" y="1402391"/>
                        <a:pt x="1688123" y="1389184"/>
                      </a:cubicBezTo>
                      <a:cubicBezTo>
                        <a:pt x="1693984" y="1387230"/>
                        <a:pt x="1699713" y="1384821"/>
                        <a:pt x="1705707" y="1383323"/>
                      </a:cubicBezTo>
                      <a:cubicBezTo>
                        <a:pt x="1738087" y="1375228"/>
                        <a:pt x="1756995" y="1375263"/>
                        <a:pt x="1793630" y="1371600"/>
                      </a:cubicBezTo>
                      <a:cubicBezTo>
                        <a:pt x="1799492" y="1369646"/>
                        <a:pt x="1805221" y="1367237"/>
                        <a:pt x="1811215" y="1365738"/>
                      </a:cubicBezTo>
                      <a:cubicBezTo>
                        <a:pt x="1890514" y="1345914"/>
                        <a:pt x="2000823" y="1355658"/>
                        <a:pt x="2063261" y="1354015"/>
                      </a:cubicBezTo>
                      <a:cubicBezTo>
                        <a:pt x="2143304" y="1327334"/>
                        <a:pt x="2061508" y="1356441"/>
                        <a:pt x="2121876" y="1330569"/>
                      </a:cubicBezTo>
                      <a:cubicBezTo>
                        <a:pt x="2127555" y="1328135"/>
                        <a:pt x="2133935" y="1327470"/>
                        <a:pt x="2139461" y="1324707"/>
                      </a:cubicBezTo>
                      <a:cubicBezTo>
                        <a:pt x="2161293" y="1313791"/>
                        <a:pt x="2155183" y="1311606"/>
                        <a:pt x="2174630" y="1295400"/>
                      </a:cubicBezTo>
                      <a:cubicBezTo>
                        <a:pt x="2180042" y="1290890"/>
                        <a:pt x="2186714" y="1288078"/>
                        <a:pt x="2192215" y="1283677"/>
                      </a:cubicBezTo>
                      <a:cubicBezTo>
                        <a:pt x="2196530" y="1280225"/>
                        <a:pt x="2200622" y="1276374"/>
                        <a:pt x="2203938" y="1271953"/>
                      </a:cubicBezTo>
                      <a:cubicBezTo>
                        <a:pt x="2212391" y="1260681"/>
                        <a:pt x="2215661" y="1244599"/>
                        <a:pt x="2227384" y="1236784"/>
                      </a:cubicBezTo>
                      <a:lnTo>
                        <a:pt x="2244969" y="1225061"/>
                      </a:lnTo>
                      <a:cubicBezTo>
                        <a:pt x="2246923" y="1219200"/>
                        <a:pt x="2247651" y="1212775"/>
                        <a:pt x="2250830" y="1207477"/>
                      </a:cubicBezTo>
                      <a:cubicBezTo>
                        <a:pt x="2253673" y="1202738"/>
                        <a:pt x="2259101" y="1200069"/>
                        <a:pt x="2262553" y="1195753"/>
                      </a:cubicBezTo>
                      <a:cubicBezTo>
                        <a:pt x="2266954" y="1190252"/>
                        <a:pt x="2269875" y="1183670"/>
                        <a:pt x="2274276" y="1178169"/>
                      </a:cubicBezTo>
                      <a:cubicBezTo>
                        <a:pt x="2277729" y="1173854"/>
                        <a:pt x="2282684" y="1170867"/>
                        <a:pt x="2286000" y="1166446"/>
                      </a:cubicBezTo>
                      <a:cubicBezTo>
                        <a:pt x="2294454" y="1155175"/>
                        <a:pt x="2301631" y="1143000"/>
                        <a:pt x="2309446" y="1131277"/>
                      </a:cubicBezTo>
                      <a:lnTo>
                        <a:pt x="2321169" y="1113692"/>
                      </a:lnTo>
                      <a:cubicBezTo>
                        <a:pt x="2335899" y="1069498"/>
                        <a:pt x="2316031" y="1123966"/>
                        <a:pt x="2338753" y="1078523"/>
                      </a:cubicBezTo>
                      <a:cubicBezTo>
                        <a:pt x="2341516" y="1072997"/>
                        <a:pt x="2342181" y="1066617"/>
                        <a:pt x="2344615" y="1060938"/>
                      </a:cubicBezTo>
                      <a:cubicBezTo>
                        <a:pt x="2348057" y="1052907"/>
                        <a:pt x="2353093" y="1045605"/>
                        <a:pt x="2356338" y="1037492"/>
                      </a:cubicBezTo>
                      <a:cubicBezTo>
                        <a:pt x="2360927" y="1026019"/>
                        <a:pt x="2362535" y="1013376"/>
                        <a:pt x="2368061" y="1002323"/>
                      </a:cubicBezTo>
                      <a:lnTo>
                        <a:pt x="2391507" y="955430"/>
                      </a:lnTo>
                      <a:cubicBezTo>
                        <a:pt x="2395415" y="947615"/>
                        <a:pt x="2400467" y="940273"/>
                        <a:pt x="2403230" y="931984"/>
                      </a:cubicBezTo>
                      <a:cubicBezTo>
                        <a:pt x="2411320" y="907717"/>
                        <a:pt x="2405665" y="919541"/>
                        <a:pt x="2420815" y="896815"/>
                      </a:cubicBezTo>
                      <a:lnTo>
                        <a:pt x="2438400" y="844061"/>
                      </a:lnTo>
                      <a:cubicBezTo>
                        <a:pt x="2440354" y="838200"/>
                        <a:pt x="2442763" y="832471"/>
                        <a:pt x="2444261" y="826477"/>
                      </a:cubicBezTo>
                      <a:cubicBezTo>
                        <a:pt x="2445824" y="820223"/>
                        <a:pt x="2460979" y="754507"/>
                        <a:pt x="2467707" y="744415"/>
                      </a:cubicBezTo>
                      <a:lnTo>
                        <a:pt x="2479430" y="726830"/>
                      </a:lnTo>
                      <a:cubicBezTo>
                        <a:pt x="2493569" y="670273"/>
                        <a:pt x="2487993" y="695737"/>
                        <a:pt x="2497015" y="650630"/>
                      </a:cubicBezTo>
                      <a:cubicBezTo>
                        <a:pt x="2498969" y="629138"/>
                        <a:pt x="2500199" y="607567"/>
                        <a:pt x="2502876" y="586153"/>
                      </a:cubicBezTo>
                      <a:cubicBezTo>
                        <a:pt x="2504112" y="576267"/>
                        <a:pt x="2506577" y="566571"/>
                        <a:pt x="2508738" y="556846"/>
                      </a:cubicBezTo>
                      <a:cubicBezTo>
                        <a:pt x="2513860" y="533798"/>
                        <a:pt x="2516924" y="528855"/>
                        <a:pt x="2520461" y="504092"/>
                      </a:cubicBezTo>
                      <a:cubicBezTo>
                        <a:pt x="2522963" y="486577"/>
                        <a:pt x="2522853" y="468687"/>
                        <a:pt x="2526323" y="451338"/>
                      </a:cubicBezTo>
                      <a:cubicBezTo>
                        <a:pt x="2528746" y="439221"/>
                        <a:pt x="2538046" y="416169"/>
                        <a:pt x="2538046" y="416169"/>
                      </a:cubicBezTo>
                      <a:cubicBezTo>
                        <a:pt x="2540298" y="402656"/>
                        <a:pt x="2542553" y="377847"/>
                        <a:pt x="2549769" y="363415"/>
                      </a:cubicBezTo>
                      <a:cubicBezTo>
                        <a:pt x="2552920" y="357114"/>
                        <a:pt x="2557584" y="351692"/>
                        <a:pt x="2561492" y="345830"/>
                      </a:cubicBezTo>
                      <a:lnTo>
                        <a:pt x="2573215" y="310661"/>
                      </a:lnTo>
                      <a:cubicBezTo>
                        <a:pt x="2575169" y="304800"/>
                        <a:pt x="2576313" y="298603"/>
                        <a:pt x="2579076" y="293077"/>
                      </a:cubicBezTo>
                      <a:lnTo>
                        <a:pt x="2590800" y="269630"/>
                      </a:lnTo>
                      <a:cubicBezTo>
                        <a:pt x="2605842" y="209458"/>
                        <a:pt x="2585399" y="284030"/>
                        <a:pt x="2608384" y="222738"/>
                      </a:cubicBezTo>
                      <a:cubicBezTo>
                        <a:pt x="2611213" y="215195"/>
                        <a:pt x="2611148" y="206728"/>
                        <a:pt x="2614246" y="199292"/>
                      </a:cubicBezTo>
                      <a:cubicBezTo>
                        <a:pt x="2620967" y="183161"/>
                        <a:pt x="2632166" y="168979"/>
                        <a:pt x="2637692" y="152400"/>
                      </a:cubicBezTo>
                      <a:lnTo>
                        <a:pt x="2655276" y="99646"/>
                      </a:lnTo>
                      <a:cubicBezTo>
                        <a:pt x="2657230" y="93784"/>
                        <a:pt x="2657711" y="87202"/>
                        <a:pt x="2661138" y="82061"/>
                      </a:cubicBezTo>
                      <a:cubicBezTo>
                        <a:pt x="2665046" y="76200"/>
                        <a:pt x="2669711" y="70778"/>
                        <a:pt x="2672861" y="64477"/>
                      </a:cubicBezTo>
                      <a:cubicBezTo>
                        <a:pt x="2675624" y="58951"/>
                        <a:pt x="2674863" y="51717"/>
                        <a:pt x="2678723" y="46892"/>
                      </a:cubicBezTo>
                      <a:cubicBezTo>
                        <a:pt x="2688842" y="34242"/>
                        <a:pt x="2705674" y="32827"/>
                        <a:pt x="2719753" y="29307"/>
                      </a:cubicBezTo>
                      <a:cubicBezTo>
                        <a:pt x="2747619" y="10730"/>
                        <a:pt x="2730656" y="19811"/>
                        <a:pt x="2772507" y="5861"/>
                      </a:cubicBezTo>
                      <a:lnTo>
                        <a:pt x="2790092" y="0"/>
                      </a:lnTo>
                      <a:cubicBezTo>
                        <a:pt x="2811584" y="1954"/>
                        <a:pt x="2833316" y="2111"/>
                        <a:pt x="2854569" y="5861"/>
                      </a:cubicBezTo>
                      <a:cubicBezTo>
                        <a:pt x="2866738" y="8008"/>
                        <a:pt x="2889738" y="17584"/>
                        <a:pt x="2889738" y="17584"/>
                      </a:cubicBezTo>
                      <a:cubicBezTo>
                        <a:pt x="2893646" y="23446"/>
                        <a:pt x="2896159" y="30530"/>
                        <a:pt x="2901461" y="35169"/>
                      </a:cubicBezTo>
                      <a:cubicBezTo>
                        <a:pt x="2901465" y="35172"/>
                        <a:pt x="2945421" y="64475"/>
                        <a:pt x="2954215" y="70338"/>
                      </a:cubicBezTo>
                      <a:lnTo>
                        <a:pt x="2971800" y="82061"/>
                      </a:lnTo>
                      <a:lnTo>
                        <a:pt x="2989384" y="93784"/>
                      </a:lnTo>
                      <a:cubicBezTo>
                        <a:pt x="3004119" y="137985"/>
                        <a:pt x="2982529" y="85215"/>
                        <a:pt x="3012830" y="123092"/>
                      </a:cubicBezTo>
                      <a:cubicBezTo>
                        <a:pt x="3016690" y="127917"/>
                        <a:pt x="3015265" y="135536"/>
                        <a:pt x="3018692" y="140677"/>
                      </a:cubicBezTo>
                      <a:cubicBezTo>
                        <a:pt x="3023290" y="147574"/>
                        <a:pt x="3030415" y="152400"/>
                        <a:pt x="3036276" y="158261"/>
                      </a:cubicBezTo>
                      <a:cubicBezTo>
                        <a:pt x="3051011" y="202462"/>
                        <a:pt x="3029421" y="149692"/>
                        <a:pt x="3059723" y="187569"/>
                      </a:cubicBezTo>
                      <a:cubicBezTo>
                        <a:pt x="3063583" y="192393"/>
                        <a:pt x="3062405" y="199855"/>
                        <a:pt x="3065584" y="205153"/>
                      </a:cubicBezTo>
                      <a:cubicBezTo>
                        <a:pt x="3086415" y="239873"/>
                        <a:pt x="3076419" y="179053"/>
                        <a:pt x="3100753" y="252046"/>
                      </a:cubicBezTo>
                      <a:cubicBezTo>
                        <a:pt x="3122136" y="316188"/>
                        <a:pt x="3088031" y="219023"/>
                        <a:pt x="3118338" y="287215"/>
                      </a:cubicBezTo>
                      <a:cubicBezTo>
                        <a:pt x="3123357" y="298507"/>
                        <a:pt x="3123207" y="312102"/>
                        <a:pt x="3130061" y="322384"/>
                      </a:cubicBezTo>
                      <a:cubicBezTo>
                        <a:pt x="3133969" y="328246"/>
                        <a:pt x="3138923" y="333531"/>
                        <a:pt x="3141784" y="339969"/>
                      </a:cubicBezTo>
                      <a:cubicBezTo>
                        <a:pt x="3169686" y="402748"/>
                        <a:pt x="3138699" y="352926"/>
                        <a:pt x="3165230" y="392723"/>
                      </a:cubicBezTo>
                      <a:cubicBezTo>
                        <a:pt x="3167184" y="400538"/>
                        <a:pt x="3168263" y="408626"/>
                        <a:pt x="3171092" y="416169"/>
                      </a:cubicBezTo>
                      <a:cubicBezTo>
                        <a:pt x="3174160" y="424350"/>
                        <a:pt x="3179570" y="431502"/>
                        <a:pt x="3182815" y="439615"/>
                      </a:cubicBezTo>
                      <a:cubicBezTo>
                        <a:pt x="3187404" y="451088"/>
                        <a:pt x="3190630" y="463061"/>
                        <a:pt x="3194538" y="474784"/>
                      </a:cubicBezTo>
                      <a:cubicBezTo>
                        <a:pt x="3196492" y="480646"/>
                        <a:pt x="3198901" y="486375"/>
                        <a:pt x="3200400" y="492369"/>
                      </a:cubicBezTo>
                      <a:lnTo>
                        <a:pt x="3212123" y="539261"/>
                      </a:lnTo>
                      <a:cubicBezTo>
                        <a:pt x="3214077" y="547076"/>
                        <a:pt x="3215437" y="555065"/>
                        <a:pt x="3217984" y="562707"/>
                      </a:cubicBezTo>
                      <a:lnTo>
                        <a:pt x="3229707" y="597877"/>
                      </a:lnTo>
                      <a:lnTo>
                        <a:pt x="3235569" y="615461"/>
                      </a:lnTo>
                      <a:cubicBezTo>
                        <a:pt x="3237523" y="621323"/>
                        <a:pt x="3238003" y="627905"/>
                        <a:pt x="3241430" y="633046"/>
                      </a:cubicBezTo>
                      <a:cubicBezTo>
                        <a:pt x="3275022" y="683433"/>
                        <a:pt x="3234750" y="619685"/>
                        <a:pt x="3259015" y="668215"/>
                      </a:cubicBezTo>
                      <a:cubicBezTo>
                        <a:pt x="3262166" y="674516"/>
                        <a:pt x="3267587" y="679499"/>
                        <a:pt x="3270738" y="685800"/>
                      </a:cubicBezTo>
                      <a:cubicBezTo>
                        <a:pt x="3273501" y="691326"/>
                        <a:pt x="3273599" y="697983"/>
                        <a:pt x="3276600" y="703384"/>
                      </a:cubicBezTo>
                      <a:cubicBezTo>
                        <a:pt x="3283443" y="715700"/>
                        <a:pt x="3300046" y="738553"/>
                        <a:pt x="3300046" y="738553"/>
                      </a:cubicBezTo>
                      <a:cubicBezTo>
                        <a:pt x="3321416" y="802671"/>
                        <a:pt x="3287336" y="705562"/>
                        <a:pt x="3317630" y="773723"/>
                      </a:cubicBezTo>
                      <a:cubicBezTo>
                        <a:pt x="3322649" y="785015"/>
                        <a:pt x="3325445" y="797169"/>
                        <a:pt x="3329353" y="808892"/>
                      </a:cubicBezTo>
                      <a:lnTo>
                        <a:pt x="3341076" y="844061"/>
                      </a:lnTo>
                      <a:cubicBezTo>
                        <a:pt x="3341076" y="844062"/>
                        <a:pt x="3352799" y="879229"/>
                        <a:pt x="3352800" y="879230"/>
                      </a:cubicBezTo>
                      <a:lnTo>
                        <a:pt x="3364523" y="896815"/>
                      </a:lnTo>
                      <a:lnTo>
                        <a:pt x="3376246" y="931984"/>
                      </a:lnTo>
                      <a:cubicBezTo>
                        <a:pt x="3378200" y="937846"/>
                        <a:pt x="3378680" y="944428"/>
                        <a:pt x="3382107" y="949569"/>
                      </a:cubicBezTo>
                      <a:lnTo>
                        <a:pt x="3417276" y="1002323"/>
                      </a:lnTo>
                      <a:cubicBezTo>
                        <a:pt x="3421184" y="1008184"/>
                        <a:pt x="3424019" y="1014926"/>
                        <a:pt x="3429000" y="1019907"/>
                      </a:cubicBezTo>
                      <a:cubicBezTo>
                        <a:pt x="3434861" y="1025769"/>
                        <a:pt x="3441277" y="1031124"/>
                        <a:pt x="3446584" y="1037492"/>
                      </a:cubicBezTo>
                      <a:cubicBezTo>
                        <a:pt x="3454314" y="1046768"/>
                        <a:pt x="3466121" y="1068099"/>
                        <a:pt x="3470030" y="1078523"/>
                      </a:cubicBezTo>
                      <a:cubicBezTo>
                        <a:pt x="3472859" y="1086066"/>
                        <a:pt x="3471423" y="1095266"/>
                        <a:pt x="3475892" y="1101969"/>
                      </a:cubicBezTo>
                      <a:cubicBezTo>
                        <a:pt x="3479800" y="1107830"/>
                        <a:pt x="3487975" y="1109291"/>
                        <a:pt x="3493476" y="1113692"/>
                      </a:cubicBezTo>
                      <a:cubicBezTo>
                        <a:pt x="3535237" y="1147100"/>
                        <a:pt x="3468664" y="1101057"/>
                        <a:pt x="3522784" y="1137138"/>
                      </a:cubicBezTo>
                      <a:cubicBezTo>
                        <a:pt x="3530081" y="1148084"/>
                        <a:pt x="3540143" y="1165669"/>
                        <a:pt x="3552092" y="1172307"/>
                      </a:cubicBezTo>
                      <a:cubicBezTo>
                        <a:pt x="3562894" y="1178308"/>
                        <a:pt x="3587261" y="1184030"/>
                        <a:pt x="3587261" y="1184030"/>
                      </a:cubicBezTo>
                      <a:cubicBezTo>
                        <a:pt x="3593123" y="1187938"/>
                        <a:pt x="3598408" y="1192892"/>
                        <a:pt x="3604846" y="1195753"/>
                      </a:cubicBezTo>
                      <a:cubicBezTo>
                        <a:pt x="3616138" y="1200772"/>
                        <a:pt x="3628292" y="1203569"/>
                        <a:pt x="3640015" y="1207477"/>
                      </a:cubicBezTo>
                      <a:lnTo>
                        <a:pt x="3675184" y="1219200"/>
                      </a:lnTo>
                      <a:cubicBezTo>
                        <a:pt x="3675189" y="1219202"/>
                        <a:pt x="3710348" y="1230919"/>
                        <a:pt x="3710353" y="1230923"/>
                      </a:cubicBezTo>
                      <a:cubicBezTo>
                        <a:pt x="3716215" y="1234831"/>
                        <a:pt x="3721463" y="1239871"/>
                        <a:pt x="3727938" y="1242646"/>
                      </a:cubicBezTo>
                      <a:cubicBezTo>
                        <a:pt x="3736356" y="1246254"/>
                        <a:pt x="3774023" y="1252702"/>
                        <a:pt x="3780692" y="1254369"/>
                      </a:cubicBezTo>
                      <a:cubicBezTo>
                        <a:pt x="3786686" y="1255867"/>
                        <a:pt x="3792169" y="1259291"/>
                        <a:pt x="3798276" y="1260230"/>
                      </a:cubicBezTo>
                      <a:cubicBezTo>
                        <a:pt x="3817684" y="1263216"/>
                        <a:pt x="3837353" y="1264138"/>
                        <a:pt x="3856892" y="1266092"/>
                      </a:cubicBezTo>
                      <a:cubicBezTo>
                        <a:pt x="3905703" y="1278294"/>
                        <a:pt x="3854322" y="1266561"/>
                        <a:pt x="3933092" y="1277815"/>
                      </a:cubicBezTo>
                      <a:cubicBezTo>
                        <a:pt x="3942955" y="1279224"/>
                        <a:pt x="3952674" y="1281516"/>
                        <a:pt x="3962400" y="1283677"/>
                      </a:cubicBezTo>
                      <a:cubicBezTo>
                        <a:pt x="3970264" y="1285425"/>
                        <a:pt x="3977884" y="1288313"/>
                        <a:pt x="3985846" y="1289538"/>
                      </a:cubicBezTo>
                      <a:cubicBezTo>
                        <a:pt x="4003333" y="1292228"/>
                        <a:pt x="4021062" y="1293062"/>
                        <a:pt x="4038600" y="1295400"/>
                      </a:cubicBezTo>
                      <a:cubicBezTo>
                        <a:pt x="4050380" y="1296971"/>
                        <a:pt x="4062046" y="1299307"/>
                        <a:pt x="4073769" y="1301261"/>
                      </a:cubicBezTo>
                      <a:cubicBezTo>
                        <a:pt x="4109640" y="1313219"/>
                        <a:pt x="4076699" y="1303515"/>
                        <a:pt x="4138246" y="1312984"/>
                      </a:cubicBezTo>
                      <a:cubicBezTo>
                        <a:pt x="4148093" y="1314499"/>
                        <a:pt x="4157828" y="1316685"/>
                        <a:pt x="4167553" y="1318846"/>
                      </a:cubicBezTo>
                      <a:cubicBezTo>
                        <a:pt x="4175417" y="1320594"/>
                        <a:pt x="4183053" y="1323383"/>
                        <a:pt x="4191000" y="1324707"/>
                      </a:cubicBezTo>
                      <a:cubicBezTo>
                        <a:pt x="4206538" y="1327297"/>
                        <a:pt x="4222261" y="1328615"/>
                        <a:pt x="4237892" y="1330569"/>
                      </a:cubicBezTo>
                      <a:cubicBezTo>
                        <a:pt x="4286020" y="1346611"/>
                        <a:pt x="4209572" y="1322407"/>
                        <a:pt x="4302369" y="1342292"/>
                      </a:cubicBezTo>
                      <a:cubicBezTo>
                        <a:pt x="4314452" y="1344881"/>
                        <a:pt x="4325242" y="1352785"/>
                        <a:pt x="4337538" y="1354015"/>
                      </a:cubicBezTo>
                      <a:cubicBezTo>
                        <a:pt x="4357076" y="1355969"/>
                        <a:pt x="4376689" y="1357282"/>
                        <a:pt x="4396153" y="1359877"/>
                      </a:cubicBezTo>
                      <a:cubicBezTo>
                        <a:pt x="4504465" y="1374319"/>
                        <a:pt x="4358301" y="1357661"/>
                        <a:pt x="4448907" y="1371600"/>
                      </a:cubicBezTo>
                      <a:cubicBezTo>
                        <a:pt x="4466394" y="1374290"/>
                        <a:pt x="4484076" y="1375507"/>
                        <a:pt x="4501661" y="1377461"/>
                      </a:cubicBezTo>
                      <a:cubicBezTo>
                        <a:pt x="4541779" y="1387491"/>
                        <a:pt x="4511526" y="1380782"/>
                        <a:pt x="4566138" y="1389184"/>
                      </a:cubicBezTo>
                      <a:cubicBezTo>
                        <a:pt x="4577885" y="1390991"/>
                        <a:pt x="4589504" y="1393657"/>
                        <a:pt x="4601307" y="1395046"/>
                      </a:cubicBezTo>
                      <a:cubicBezTo>
                        <a:pt x="4663848" y="1402404"/>
                        <a:pt x="4718383" y="1403537"/>
                        <a:pt x="4783015" y="1406769"/>
                      </a:cubicBezTo>
                      <a:cubicBezTo>
                        <a:pt x="4788877" y="1408723"/>
                        <a:pt x="4794606" y="1411131"/>
                        <a:pt x="4800600" y="1412630"/>
                      </a:cubicBezTo>
                      <a:cubicBezTo>
                        <a:pt x="4833018" y="1420735"/>
                        <a:pt x="4834517" y="1417731"/>
                        <a:pt x="4870938" y="1424353"/>
                      </a:cubicBezTo>
                      <a:cubicBezTo>
                        <a:pt x="4878864" y="1425794"/>
                        <a:pt x="4886352" y="1429597"/>
                        <a:pt x="4894384" y="1430215"/>
                      </a:cubicBezTo>
                      <a:cubicBezTo>
                        <a:pt x="4911917" y="1431564"/>
                        <a:pt x="4929553" y="1430215"/>
                        <a:pt x="4947138" y="1430215"/>
                      </a:cubicBezTo>
                    </a:path>
                  </a:pathLst>
                </a:custGeom>
                <a:solidFill>
                  <a:schemeClr val="bg1">
                    <a:lumMod val="75000"/>
                  </a:schemeClr>
                </a:solidFill>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grpSp>
        </p:grpSp>
        <p:grpSp>
          <p:nvGrpSpPr>
            <p:cNvPr id="12" name="Group 11"/>
            <p:cNvGrpSpPr/>
            <p:nvPr/>
          </p:nvGrpSpPr>
          <p:grpSpPr>
            <a:xfrm>
              <a:off x="15464632" y="8925465"/>
              <a:ext cx="2808515" cy="3205834"/>
              <a:chOff x="15440383" y="8344889"/>
              <a:chExt cx="2808515" cy="3205834"/>
            </a:xfrm>
          </p:grpSpPr>
          <p:pic>
            <p:nvPicPr>
              <p:cNvPr id="158" name="Picture 157"/>
              <p:cNvPicPr>
                <a:picLocks noChangeAspect="1"/>
              </p:cNvPicPr>
              <p:nvPr/>
            </p:nvPicPr>
            <p:blipFill>
              <a:blip r:embed="rId6"/>
              <a:stretch>
                <a:fillRect/>
              </a:stretch>
            </p:blipFill>
            <p:spPr>
              <a:xfrm>
                <a:off x="15577704" y="9468875"/>
                <a:ext cx="2368631" cy="2081848"/>
              </a:xfrm>
              <a:prstGeom prst="rect">
                <a:avLst/>
              </a:prstGeom>
            </p:spPr>
          </p:pic>
          <p:grpSp>
            <p:nvGrpSpPr>
              <p:cNvPr id="9" name="Group 8"/>
              <p:cNvGrpSpPr/>
              <p:nvPr/>
            </p:nvGrpSpPr>
            <p:grpSpPr>
              <a:xfrm>
                <a:off x="15440383" y="8344889"/>
                <a:ext cx="2808515" cy="1019193"/>
                <a:chOff x="15211783" y="8344889"/>
                <a:chExt cx="2808515" cy="1019193"/>
              </a:xfrm>
            </p:grpSpPr>
            <p:sp>
              <p:nvSpPr>
                <p:cNvPr id="161" name="Content Placeholder 2"/>
                <p:cNvSpPr txBox="1">
                  <a:spLocks/>
                </p:cNvSpPr>
                <p:nvPr/>
              </p:nvSpPr>
              <p:spPr bwMode="auto">
                <a:xfrm>
                  <a:off x="15211783" y="8344889"/>
                  <a:ext cx="2808515" cy="623083"/>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noAutofit/>
                </a:bodyPr>
                <a:lstStyle>
                  <a:lvl1pPr marL="0" indent="0" algn="ctr" defTabSz="5172075" rtl="0" fontAlgn="base">
                    <a:spcBef>
                      <a:spcPct val="20000"/>
                    </a:spcBef>
                    <a:spcAft>
                      <a:spcPct val="0"/>
                    </a:spcAft>
                    <a:buNone/>
                    <a:defRPr sz="18100">
                      <a:solidFill>
                        <a:schemeClr val="tx1"/>
                      </a:solidFill>
                      <a:latin typeface="+mn-lt"/>
                      <a:ea typeface="+mn-ea"/>
                      <a:cs typeface="+mn-cs"/>
                    </a:defRPr>
                  </a:lvl1pPr>
                  <a:lvl2pPr marL="457200" indent="0" algn="ctr" defTabSz="5172075" rtl="0" fontAlgn="base">
                    <a:spcBef>
                      <a:spcPct val="20000"/>
                    </a:spcBef>
                    <a:spcAft>
                      <a:spcPct val="0"/>
                    </a:spcAft>
                    <a:buNone/>
                    <a:defRPr sz="15800">
                      <a:solidFill>
                        <a:schemeClr val="tx1"/>
                      </a:solidFill>
                      <a:latin typeface="+mn-lt"/>
                    </a:defRPr>
                  </a:lvl2pPr>
                  <a:lvl3pPr marL="914400" indent="0" algn="ctr" defTabSz="5172075" rtl="0" fontAlgn="base">
                    <a:spcBef>
                      <a:spcPct val="20000"/>
                    </a:spcBef>
                    <a:spcAft>
                      <a:spcPct val="0"/>
                    </a:spcAft>
                    <a:buNone/>
                    <a:defRPr sz="13600">
                      <a:solidFill>
                        <a:schemeClr val="tx1"/>
                      </a:solidFill>
                      <a:latin typeface="+mn-lt"/>
                    </a:defRPr>
                  </a:lvl3pPr>
                  <a:lvl4pPr marL="1371600" indent="0" algn="ctr" defTabSz="5172075" rtl="0" fontAlgn="base">
                    <a:spcBef>
                      <a:spcPct val="20000"/>
                    </a:spcBef>
                    <a:spcAft>
                      <a:spcPct val="0"/>
                    </a:spcAft>
                    <a:buNone/>
                    <a:defRPr sz="11300">
                      <a:solidFill>
                        <a:schemeClr val="tx1"/>
                      </a:solidFill>
                      <a:latin typeface="+mn-lt"/>
                    </a:defRPr>
                  </a:lvl4pPr>
                  <a:lvl5pPr marL="1828800" indent="0" algn="ctr" defTabSz="5172075" rtl="0" fontAlgn="base">
                    <a:spcBef>
                      <a:spcPct val="20000"/>
                    </a:spcBef>
                    <a:spcAft>
                      <a:spcPct val="0"/>
                    </a:spcAft>
                    <a:buNone/>
                    <a:defRPr sz="11300">
                      <a:solidFill>
                        <a:schemeClr val="tx1"/>
                      </a:solidFill>
                      <a:latin typeface="+mn-lt"/>
                    </a:defRPr>
                  </a:lvl5pPr>
                  <a:lvl6pPr marL="2286000" indent="0" algn="ctr" defTabSz="5172075" rtl="0" fontAlgn="base">
                    <a:spcBef>
                      <a:spcPct val="20000"/>
                    </a:spcBef>
                    <a:spcAft>
                      <a:spcPct val="0"/>
                    </a:spcAft>
                    <a:buNone/>
                    <a:defRPr sz="11300">
                      <a:solidFill>
                        <a:schemeClr val="tx1"/>
                      </a:solidFill>
                      <a:latin typeface="+mn-lt"/>
                    </a:defRPr>
                  </a:lvl6pPr>
                  <a:lvl7pPr marL="2743200" indent="0" algn="ctr" defTabSz="5172075" rtl="0" fontAlgn="base">
                    <a:spcBef>
                      <a:spcPct val="20000"/>
                    </a:spcBef>
                    <a:spcAft>
                      <a:spcPct val="0"/>
                    </a:spcAft>
                    <a:buNone/>
                    <a:defRPr sz="11300">
                      <a:solidFill>
                        <a:schemeClr val="tx1"/>
                      </a:solidFill>
                      <a:latin typeface="+mn-lt"/>
                    </a:defRPr>
                  </a:lvl7pPr>
                  <a:lvl8pPr marL="3200400" indent="0" algn="ctr" defTabSz="5172075" rtl="0" fontAlgn="base">
                    <a:spcBef>
                      <a:spcPct val="20000"/>
                    </a:spcBef>
                    <a:spcAft>
                      <a:spcPct val="0"/>
                    </a:spcAft>
                    <a:buNone/>
                    <a:defRPr sz="11300">
                      <a:solidFill>
                        <a:schemeClr val="tx1"/>
                      </a:solidFill>
                      <a:latin typeface="+mn-lt"/>
                    </a:defRPr>
                  </a:lvl8pPr>
                  <a:lvl9pPr marL="3657600" indent="0" algn="ctr" defTabSz="5172075" rtl="0" fontAlgn="base">
                    <a:spcBef>
                      <a:spcPct val="20000"/>
                    </a:spcBef>
                    <a:spcAft>
                      <a:spcPct val="0"/>
                    </a:spcAft>
                    <a:buNone/>
                    <a:defRPr sz="11300">
                      <a:solidFill>
                        <a:schemeClr val="tx1"/>
                      </a:solidFill>
                      <a:latin typeface="+mn-lt"/>
                    </a:defRPr>
                  </a:lvl9pPr>
                </a:lstStyle>
                <a:p>
                  <a:pPr>
                    <a:spcBef>
                      <a:spcPts val="0"/>
                    </a:spcBef>
                  </a:pPr>
                  <a:r>
                    <a:rPr lang="en-CA" sz="2000" b="1" kern="0" dirty="0" smtClean="0"/>
                    <a:t>Unrelated</a:t>
                  </a:r>
                  <a:endParaRPr lang="en-US" sz="2000" b="1" kern="0" dirty="0"/>
                </a:p>
              </p:txBody>
            </p:sp>
            <p:sp>
              <p:nvSpPr>
                <p:cNvPr id="8" name="Rectangle 7"/>
                <p:cNvSpPr/>
                <p:nvPr/>
              </p:nvSpPr>
              <p:spPr bwMode="auto">
                <a:xfrm>
                  <a:off x="15875567" y="8886387"/>
                  <a:ext cx="1462485" cy="47769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5172075"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Arial" charset="0"/>
                    </a:rPr>
                    <a:t>T4BL3</a:t>
                  </a:r>
                </a:p>
              </p:txBody>
            </p:sp>
          </p:grpSp>
        </p:grpSp>
        <p:grpSp>
          <p:nvGrpSpPr>
            <p:cNvPr id="14" name="Group 13"/>
            <p:cNvGrpSpPr/>
            <p:nvPr/>
          </p:nvGrpSpPr>
          <p:grpSpPr>
            <a:xfrm>
              <a:off x="20246886" y="8930961"/>
              <a:ext cx="2368631" cy="3249332"/>
              <a:chOff x="20222637" y="8263304"/>
              <a:chExt cx="2368631" cy="3249332"/>
            </a:xfrm>
          </p:grpSpPr>
          <p:pic>
            <p:nvPicPr>
              <p:cNvPr id="159" name="Picture 158"/>
              <p:cNvPicPr>
                <a:picLocks noChangeAspect="1"/>
              </p:cNvPicPr>
              <p:nvPr/>
            </p:nvPicPr>
            <p:blipFill>
              <a:blip r:embed="rId6"/>
              <a:stretch>
                <a:fillRect/>
              </a:stretch>
            </p:blipFill>
            <p:spPr>
              <a:xfrm>
                <a:off x="20222637" y="9430788"/>
                <a:ext cx="2368631" cy="2081848"/>
              </a:xfrm>
              <a:prstGeom prst="rect">
                <a:avLst/>
              </a:prstGeom>
            </p:spPr>
          </p:pic>
          <p:grpSp>
            <p:nvGrpSpPr>
              <p:cNvPr id="10" name="Group 9"/>
              <p:cNvGrpSpPr/>
              <p:nvPr/>
            </p:nvGrpSpPr>
            <p:grpSpPr>
              <a:xfrm>
                <a:off x="20279032" y="8263304"/>
                <a:ext cx="2284364" cy="1061313"/>
                <a:chOff x="20279032" y="8263304"/>
                <a:chExt cx="2284364" cy="1061313"/>
              </a:xfrm>
            </p:grpSpPr>
            <p:sp>
              <p:nvSpPr>
                <p:cNvPr id="162" name="Content Placeholder 2"/>
                <p:cNvSpPr txBox="1">
                  <a:spLocks/>
                </p:cNvSpPr>
                <p:nvPr/>
              </p:nvSpPr>
              <p:spPr bwMode="auto">
                <a:xfrm>
                  <a:off x="20279032" y="8263304"/>
                  <a:ext cx="2284364" cy="623083"/>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noAutofit/>
                </a:bodyPr>
                <a:lstStyle>
                  <a:lvl1pPr marL="0" indent="0" algn="ctr" defTabSz="5172075" rtl="0" fontAlgn="base">
                    <a:spcBef>
                      <a:spcPct val="20000"/>
                    </a:spcBef>
                    <a:spcAft>
                      <a:spcPct val="0"/>
                    </a:spcAft>
                    <a:buNone/>
                    <a:defRPr sz="18100">
                      <a:solidFill>
                        <a:schemeClr val="tx1"/>
                      </a:solidFill>
                      <a:latin typeface="+mn-lt"/>
                      <a:ea typeface="+mn-ea"/>
                      <a:cs typeface="+mn-cs"/>
                    </a:defRPr>
                  </a:lvl1pPr>
                  <a:lvl2pPr marL="457200" indent="0" algn="ctr" defTabSz="5172075" rtl="0" fontAlgn="base">
                    <a:spcBef>
                      <a:spcPct val="20000"/>
                    </a:spcBef>
                    <a:spcAft>
                      <a:spcPct val="0"/>
                    </a:spcAft>
                    <a:buNone/>
                    <a:defRPr sz="15800">
                      <a:solidFill>
                        <a:schemeClr val="tx1"/>
                      </a:solidFill>
                      <a:latin typeface="+mn-lt"/>
                    </a:defRPr>
                  </a:lvl2pPr>
                  <a:lvl3pPr marL="914400" indent="0" algn="ctr" defTabSz="5172075" rtl="0" fontAlgn="base">
                    <a:spcBef>
                      <a:spcPct val="20000"/>
                    </a:spcBef>
                    <a:spcAft>
                      <a:spcPct val="0"/>
                    </a:spcAft>
                    <a:buNone/>
                    <a:defRPr sz="13600">
                      <a:solidFill>
                        <a:schemeClr val="tx1"/>
                      </a:solidFill>
                      <a:latin typeface="+mn-lt"/>
                    </a:defRPr>
                  </a:lvl3pPr>
                  <a:lvl4pPr marL="1371600" indent="0" algn="ctr" defTabSz="5172075" rtl="0" fontAlgn="base">
                    <a:spcBef>
                      <a:spcPct val="20000"/>
                    </a:spcBef>
                    <a:spcAft>
                      <a:spcPct val="0"/>
                    </a:spcAft>
                    <a:buNone/>
                    <a:defRPr sz="11300">
                      <a:solidFill>
                        <a:schemeClr val="tx1"/>
                      </a:solidFill>
                      <a:latin typeface="+mn-lt"/>
                    </a:defRPr>
                  </a:lvl4pPr>
                  <a:lvl5pPr marL="1828800" indent="0" algn="ctr" defTabSz="5172075" rtl="0" fontAlgn="base">
                    <a:spcBef>
                      <a:spcPct val="20000"/>
                    </a:spcBef>
                    <a:spcAft>
                      <a:spcPct val="0"/>
                    </a:spcAft>
                    <a:buNone/>
                    <a:defRPr sz="11300">
                      <a:solidFill>
                        <a:schemeClr val="tx1"/>
                      </a:solidFill>
                      <a:latin typeface="+mn-lt"/>
                    </a:defRPr>
                  </a:lvl5pPr>
                  <a:lvl6pPr marL="2286000" indent="0" algn="ctr" defTabSz="5172075" rtl="0" fontAlgn="base">
                    <a:spcBef>
                      <a:spcPct val="20000"/>
                    </a:spcBef>
                    <a:spcAft>
                      <a:spcPct val="0"/>
                    </a:spcAft>
                    <a:buNone/>
                    <a:defRPr sz="11300">
                      <a:solidFill>
                        <a:schemeClr val="tx1"/>
                      </a:solidFill>
                      <a:latin typeface="+mn-lt"/>
                    </a:defRPr>
                  </a:lvl6pPr>
                  <a:lvl7pPr marL="2743200" indent="0" algn="ctr" defTabSz="5172075" rtl="0" fontAlgn="base">
                    <a:spcBef>
                      <a:spcPct val="20000"/>
                    </a:spcBef>
                    <a:spcAft>
                      <a:spcPct val="0"/>
                    </a:spcAft>
                    <a:buNone/>
                    <a:defRPr sz="11300">
                      <a:solidFill>
                        <a:schemeClr val="tx1"/>
                      </a:solidFill>
                      <a:latin typeface="+mn-lt"/>
                    </a:defRPr>
                  </a:lvl7pPr>
                  <a:lvl8pPr marL="3200400" indent="0" algn="ctr" defTabSz="5172075" rtl="0" fontAlgn="base">
                    <a:spcBef>
                      <a:spcPct val="20000"/>
                    </a:spcBef>
                    <a:spcAft>
                      <a:spcPct val="0"/>
                    </a:spcAft>
                    <a:buNone/>
                    <a:defRPr sz="11300">
                      <a:solidFill>
                        <a:schemeClr val="tx1"/>
                      </a:solidFill>
                      <a:latin typeface="+mn-lt"/>
                    </a:defRPr>
                  </a:lvl8pPr>
                  <a:lvl9pPr marL="3657600" indent="0" algn="ctr" defTabSz="5172075" rtl="0" fontAlgn="base">
                    <a:spcBef>
                      <a:spcPct val="20000"/>
                    </a:spcBef>
                    <a:spcAft>
                      <a:spcPct val="0"/>
                    </a:spcAft>
                    <a:buNone/>
                    <a:defRPr sz="11300">
                      <a:solidFill>
                        <a:schemeClr val="tx1"/>
                      </a:solidFill>
                      <a:latin typeface="+mn-lt"/>
                    </a:defRPr>
                  </a:lvl9pPr>
                </a:lstStyle>
                <a:p>
                  <a:pPr>
                    <a:spcBef>
                      <a:spcPts val="0"/>
                    </a:spcBef>
                  </a:pPr>
                  <a:r>
                    <a:rPr lang="en-CA" sz="2000" b="1" kern="0" dirty="0" smtClean="0"/>
                    <a:t>Related</a:t>
                  </a:r>
                  <a:endParaRPr lang="en-US" sz="2000" b="1" kern="0" dirty="0"/>
                </a:p>
              </p:txBody>
            </p:sp>
            <p:sp>
              <p:nvSpPr>
                <p:cNvPr id="163" name="Rectangle 162"/>
                <p:cNvSpPr/>
                <p:nvPr/>
              </p:nvSpPr>
              <p:spPr bwMode="auto">
                <a:xfrm>
                  <a:off x="20691066" y="8846922"/>
                  <a:ext cx="1462485" cy="47769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5172075"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Arial" charset="0"/>
                    </a:rPr>
                    <a:t>B1K3</a:t>
                  </a:r>
                </a:p>
              </p:txBody>
            </p:sp>
          </p:grpSp>
        </p:grpSp>
      </p:grpSp>
      <p:sp>
        <p:nvSpPr>
          <p:cNvPr id="183" name="Text Box 213"/>
          <p:cNvSpPr txBox="1">
            <a:spLocks noChangeArrowheads="1"/>
          </p:cNvSpPr>
          <p:nvPr/>
        </p:nvSpPr>
        <p:spPr bwMode="auto">
          <a:xfrm>
            <a:off x="30161372" y="4129989"/>
            <a:ext cx="4655396" cy="144655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4400" b="1" dirty="0" smtClean="0">
                <a:latin typeface="Georgia" panose="02040502050405020303" pitchFamily="18" charset="0"/>
              </a:rPr>
              <a:t>Experiment 1 (N=20)</a:t>
            </a:r>
          </a:p>
        </p:txBody>
      </p:sp>
      <p:sp>
        <p:nvSpPr>
          <p:cNvPr id="184" name="Text Box 213"/>
          <p:cNvSpPr txBox="1">
            <a:spLocks noChangeArrowheads="1"/>
          </p:cNvSpPr>
          <p:nvPr/>
        </p:nvSpPr>
        <p:spPr bwMode="auto">
          <a:xfrm>
            <a:off x="37710194" y="4085306"/>
            <a:ext cx="4655396" cy="144655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4400" b="1" dirty="0" smtClean="0">
                <a:latin typeface="Georgia" panose="02040502050405020303" pitchFamily="18" charset="0"/>
              </a:rPr>
              <a:t>Experiment 2 (N=22)</a:t>
            </a:r>
          </a:p>
        </p:txBody>
      </p:sp>
      <p:sp>
        <p:nvSpPr>
          <p:cNvPr id="192" name="Text Box 195"/>
          <p:cNvSpPr txBox="1">
            <a:spLocks noChangeArrowheads="1"/>
          </p:cNvSpPr>
          <p:nvPr/>
        </p:nvSpPr>
        <p:spPr bwMode="auto">
          <a:xfrm>
            <a:off x="444539" y="30940582"/>
            <a:ext cx="28378111" cy="1754326"/>
          </a:xfrm>
          <a:prstGeom prst="rect">
            <a:avLst/>
          </a:prstGeom>
          <a:noFill/>
          <a:ln w="165100" cmpd="thickThin">
            <a:solidFill>
              <a:srgbClr val="FF6600"/>
            </a:solidFill>
            <a:miter lim="800000"/>
            <a:headEnd/>
            <a:tailEnd/>
          </a:ln>
          <a:effectLst/>
        </p:spPr>
        <p:txBody>
          <a:bodyPr wrap="square">
            <a:spAutoFit/>
          </a:bodyPr>
          <a:lstStyle/>
          <a:p>
            <a:pPr marL="91440" defTabSz="4859338">
              <a:spcBef>
                <a:spcPts val="0"/>
              </a:spcBef>
              <a:spcAft>
                <a:spcPts val="0"/>
              </a:spcAft>
            </a:pPr>
            <a:endParaRPr lang="en-US" sz="800" b="1" u="sng" dirty="0" smtClean="0">
              <a:latin typeface="Georgia" pitchFamily="18" charset="0"/>
            </a:endParaRPr>
          </a:p>
          <a:p>
            <a:pPr marL="91440" defTabSz="4859338">
              <a:spcBef>
                <a:spcPts val="0"/>
              </a:spcBef>
              <a:spcAft>
                <a:spcPts val="0"/>
              </a:spcAft>
            </a:pPr>
            <a:r>
              <a:rPr lang="en-US" sz="2200" b="1" u="sng" dirty="0" smtClean="0">
                <a:latin typeface="Georgia" pitchFamily="18" charset="0"/>
              </a:rPr>
              <a:t>References</a:t>
            </a:r>
          </a:p>
          <a:p>
            <a:pPr marL="91440" defTabSz="4859338">
              <a:spcBef>
                <a:spcPts val="0"/>
              </a:spcBef>
              <a:spcAft>
                <a:spcPts val="0"/>
              </a:spcAft>
            </a:pPr>
            <a:endParaRPr lang="en-US" sz="800" b="1" u="sng" dirty="0" smtClean="0">
              <a:latin typeface="Georgia" pitchFamily="18" charset="0"/>
            </a:endParaRPr>
          </a:p>
          <a:p>
            <a:pPr marL="548640" indent="-457200">
              <a:spcBef>
                <a:spcPts val="0"/>
              </a:spcBef>
            </a:pPr>
            <a:r>
              <a:rPr lang="en-US" sz="2200" dirty="0" smtClean="0">
                <a:latin typeface="+mj-lt"/>
              </a:rPr>
              <a:t>Allen</a:t>
            </a:r>
            <a:r>
              <a:rPr lang="en-US" sz="2200" dirty="0">
                <a:latin typeface="+mj-lt"/>
              </a:rPr>
              <a:t>, P. A., Wallace, B., &amp; Weber, T. A. (1995). Influence of </a:t>
            </a:r>
            <a:r>
              <a:rPr lang="en-US" sz="2200" dirty="0" smtClean="0">
                <a:latin typeface="+mj-lt"/>
              </a:rPr>
              <a:t>case type</a:t>
            </a:r>
            <a:r>
              <a:rPr lang="en-US" sz="2200" dirty="0">
                <a:latin typeface="+mj-lt"/>
              </a:rPr>
              <a:t>, word frequency, and exposure duration on visual </a:t>
            </a:r>
            <a:r>
              <a:rPr lang="en-US" sz="2200" dirty="0" smtClean="0">
                <a:latin typeface="+mj-lt"/>
              </a:rPr>
              <a:t>word recognition. </a:t>
            </a:r>
            <a:r>
              <a:rPr lang="en-US" sz="2200" i="1" dirty="0" smtClean="0">
                <a:latin typeface="+mj-lt"/>
              </a:rPr>
              <a:t>Journal </a:t>
            </a:r>
            <a:r>
              <a:rPr lang="en-US" sz="2200" i="1" dirty="0">
                <a:latin typeface="+mj-lt"/>
              </a:rPr>
              <a:t>of Experimental Psychology: Human </a:t>
            </a:r>
            <a:r>
              <a:rPr lang="en-US" sz="2200" i="1" dirty="0" smtClean="0">
                <a:latin typeface="+mj-lt"/>
              </a:rPr>
              <a:t>Perception </a:t>
            </a:r>
            <a:r>
              <a:rPr lang="en-US" sz="2200" i="1" dirty="0">
                <a:latin typeface="+mj-lt"/>
              </a:rPr>
              <a:t>&amp; Performance, </a:t>
            </a:r>
            <a:r>
              <a:rPr lang="en-US" sz="2200" i="1" dirty="0" smtClean="0">
                <a:latin typeface="+mj-lt"/>
              </a:rPr>
              <a:t>21</a:t>
            </a:r>
            <a:r>
              <a:rPr lang="en-US" sz="2200" dirty="0" smtClean="0">
                <a:latin typeface="+mj-lt"/>
              </a:rPr>
              <a:t>, 914–934.</a:t>
            </a:r>
          </a:p>
          <a:p>
            <a:pPr marL="548640" indent="-457200">
              <a:spcBef>
                <a:spcPts val="0"/>
              </a:spcBef>
            </a:pPr>
            <a:r>
              <a:rPr lang="en-US" sz="2200" dirty="0">
                <a:latin typeface="+mj-lt"/>
              </a:rPr>
              <a:t>Lien, M.-C., Allen, P. A., &amp; </a:t>
            </a:r>
            <a:r>
              <a:rPr lang="en-US" sz="2200" dirty="0" smtClean="0">
                <a:latin typeface="+mj-lt"/>
              </a:rPr>
              <a:t>Martin</a:t>
            </a:r>
            <a:r>
              <a:rPr lang="en-US" sz="2200" dirty="0">
                <a:latin typeface="+mj-lt"/>
              </a:rPr>
              <a:t>, N. (in press). Processing visual words with numbers: Electrophysiological evidence for semantic activation. </a:t>
            </a:r>
            <a:r>
              <a:rPr lang="en-US" sz="2200" i="1" dirty="0" err="1">
                <a:latin typeface="+mj-lt"/>
              </a:rPr>
              <a:t>Psychonomic</a:t>
            </a:r>
            <a:r>
              <a:rPr lang="en-US" sz="2200" i="1" dirty="0">
                <a:latin typeface="+mj-lt"/>
              </a:rPr>
              <a:t> Bulletin &amp; </a:t>
            </a:r>
            <a:r>
              <a:rPr lang="en-US" sz="2200" i="1" dirty="0" smtClean="0">
                <a:latin typeface="+mj-lt"/>
              </a:rPr>
              <a:t>Review</a:t>
            </a:r>
            <a:r>
              <a:rPr lang="en-US" sz="2200" dirty="0" smtClean="0">
                <a:latin typeface="+mj-lt"/>
              </a:rPr>
              <a:t>.</a:t>
            </a:r>
          </a:p>
          <a:p>
            <a:pPr marL="548640" indent="-457200">
              <a:spcBef>
                <a:spcPts val="0"/>
              </a:spcBef>
            </a:pPr>
            <a:r>
              <a:rPr lang="en-US" sz="2200" dirty="0" err="1" smtClean="0">
                <a:latin typeface="+mj-lt"/>
              </a:rPr>
              <a:t>Perea</a:t>
            </a:r>
            <a:r>
              <a:rPr lang="en-US" sz="2200" dirty="0" smtClean="0">
                <a:latin typeface="+mj-lt"/>
              </a:rPr>
              <a:t>, M., </a:t>
            </a:r>
            <a:r>
              <a:rPr lang="en-US" sz="2200" dirty="0" err="1" smtClean="0">
                <a:latin typeface="+mj-lt"/>
              </a:rPr>
              <a:t>Duñabeitia</a:t>
            </a:r>
            <a:r>
              <a:rPr lang="en-US" sz="2200" dirty="0" smtClean="0">
                <a:latin typeface="+mj-lt"/>
              </a:rPr>
              <a:t>, J. A., &amp; </a:t>
            </a:r>
            <a:r>
              <a:rPr lang="en-US" sz="2200" dirty="0" err="1" smtClean="0">
                <a:latin typeface="+mj-lt"/>
              </a:rPr>
              <a:t>Carreiras</a:t>
            </a:r>
            <a:r>
              <a:rPr lang="en-US" sz="2200" dirty="0" smtClean="0">
                <a:latin typeface="+mj-lt"/>
              </a:rPr>
              <a:t>, M. (2008). R34D1NG W0RDS W1TH NUMB3R5. </a:t>
            </a:r>
            <a:r>
              <a:rPr lang="en-US" sz="2200" i="1" dirty="0" smtClean="0">
                <a:latin typeface="+mj-lt"/>
              </a:rPr>
              <a:t>Journal of Experimental Psychology: Human Perception and Performance, 34, </a:t>
            </a:r>
            <a:r>
              <a:rPr lang="en-US" sz="2200" dirty="0" smtClean="0">
                <a:latin typeface="+mj-lt"/>
              </a:rPr>
              <a:t>237-241.</a:t>
            </a:r>
          </a:p>
        </p:txBody>
      </p:sp>
      <p:grpSp>
        <p:nvGrpSpPr>
          <p:cNvPr id="18" name="Group 17"/>
          <p:cNvGrpSpPr/>
          <p:nvPr/>
        </p:nvGrpSpPr>
        <p:grpSpPr>
          <a:xfrm>
            <a:off x="29029070" y="10613654"/>
            <a:ext cx="14692312" cy="8169773"/>
            <a:chOff x="29029070" y="10613654"/>
            <a:chExt cx="14692312" cy="8169773"/>
          </a:xfrm>
        </p:grpSpPr>
        <p:grpSp>
          <p:nvGrpSpPr>
            <p:cNvPr id="16" name="Group 15"/>
            <p:cNvGrpSpPr/>
            <p:nvPr/>
          </p:nvGrpSpPr>
          <p:grpSpPr>
            <a:xfrm>
              <a:off x="29029070" y="10613654"/>
              <a:ext cx="14692312" cy="8169773"/>
              <a:chOff x="29061728" y="10613654"/>
              <a:chExt cx="14692312" cy="8169773"/>
            </a:xfrm>
          </p:grpSpPr>
          <p:sp>
            <p:nvSpPr>
              <p:cNvPr id="187" name="Text Box 213"/>
              <p:cNvSpPr txBox="1">
                <a:spLocks noChangeArrowheads="1"/>
              </p:cNvSpPr>
              <p:nvPr/>
            </p:nvSpPr>
            <p:spPr bwMode="auto">
              <a:xfrm>
                <a:off x="35122451" y="10613654"/>
                <a:ext cx="2438400" cy="646331"/>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3600" b="1" dirty="0" smtClean="0">
                    <a:latin typeface="Calibri" pitchFamily="34" charset="0"/>
                  </a:rPr>
                  <a:t>N170 Effect</a:t>
                </a:r>
              </a:p>
            </p:txBody>
          </p:sp>
          <p:grpSp>
            <p:nvGrpSpPr>
              <p:cNvPr id="241" name="Group 240"/>
              <p:cNvGrpSpPr/>
              <p:nvPr/>
            </p:nvGrpSpPr>
            <p:grpSpPr>
              <a:xfrm>
                <a:off x="29427618" y="10693622"/>
                <a:ext cx="13766663" cy="1133856"/>
                <a:chOff x="29503818" y="11277822"/>
                <a:chExt cx="13766663" cy="1133856"/>
              </a:xfrm>
            </p:grpSpPr>
            <p:pic>
              <p:nvPicPr>
                <p:cNvPr id="231" name="Picture 230"/>
                <p:cNvPicPr>
                  <a:picLocks noChangeAspect="1"/>
                </p:cNvPicPr>
                <p:nvPr/>
              </p:nvPicPr>
              <p:blipFill>
                <a:blip r:embed="rId7"/>
                <a:stretch>
                  <a:fillRect/>
                </a:stretch>
              </p:blipFill>
              <p:spPr>
                <a:xfrm>
                  <a:off x="29503818" y="11277822"/>
                  <a:ext cx="3413036" cy="1133856"/>
                </a:xfrm>
                <a:prstGeom prst="rect">
                  <a:avLst/>
                </a:prstGeom>
              </p:spPr>
            </p:pic>
            <p:pic>
              <p:nvPicPr>
                <p:cNvPr id="240" name="Picture 239"/>
                <p:cNvPicPr>
                  <a:picLocks noChangeAspect="1"/>
                </p:cNvPicPr>
                <p:nvPr/>
              </p:nvPicPr>
              <p:blipFill>
                <a:blip r:embed="rId8"/>
                <a:stretch>
                  <a:fillRect/>
                </a:stretch>
              </p:blipFill>
              <p:spPr>
                <a:xfrm>
                  <a:off x="39681150" y="11277822"/>
                  <a:ext cx="3589331" cy="1104762"/>
                </a:xfrm>
                <a:prstGeom prst="rect">
                  <a:avLst/>
                </a:prstGeom>
              </p:spPr>
            </p:pic>
          </p:grpSp>
          <p:grpSp>
            <p:nvGrpSpPr>
              <p:cNvPr id="15" name="Group 14"/>
              <p:cNvGrpSpPr/>
              <p:nvPr/>
            </p:nvGrpSpPr>
            <p:grpSpPr>
              <a:xfrm>
                <a:off x="29092525" y="11890288"/>
                <a:ext cx="14653705" cy="3463822"/>
                <a:chOff x="29092525" y="11753128"/>
                <a:chExt cx="14653705" cy="3463822"/>
              </a:xfrm>
            </p:grpSpPr>
            <p:grpSp>
              <p:nvGrpSpPr>
                <p:cNvPr id="2" name="Group 1"/>
                <p:cNvGrpSpPr/>
                <p:nvPr/>
              </p:nvGrpSpPr>
              <p:grpSpPr>
                <a:xfrm>
                  <a:off x="29092525" y="11932286"/>
                  <a:ext cx="7597902" cy="3240253"/>
                  <a:chOff x="29092525" y="14919326"/>
                  <a:chExt cx="7597902" cy="3240253"/>
                </a:xfrm>
              </p:grpSpPr>
              <p:pic>
                <p:nvPicPr>
                  <p:cNvPr id="1026"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092525" y="14919326"/>
                    <a:ext cx="7597902" cy="3240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7" name="Rectangle 86"/>
                  <p:cNvSpPr/>
                  <p:nvPr/>
                </p:nvSpPr>
                <p:spPr bwMode="auto">
                  <a:xfrm>
                    <a:off x="31860123" y="15086156"/>
                    <a:ext cx="628650" cy="2561764"/>
                  </a:xfrm>
                  <a:prstGeom prst="rect">
                    <a:avLst/>
                  </a:prstGeom>
                  <a:solidFill>
                    <a:schemeClr val="bg1">
                      <a:lumMod val="75000"/>
                      <a:alpha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72075" rtl="0" eaLnBrk="1" fontAlgn="base" latinLnBrk="0" hangingPunct="1">
                      <a:lnSpc>
                        <a:spcPct val="100000"/>
                      </a:lnSpc>
                      <a:spcBef>
                        <a:spcPct val="0"/>
                      </a:spcBef>
                      <a:spcAft>
                        <a:spcPct val="0"/>
                      </a:spcAft>
                      <a:buClrTx/>
                      <a:buSzTx/>
                      <a:buFontTx/>
                      <a:buNone/>
                      <a:tabLst/>
                    </a:pPr>
                    <a:endParaRPr kumimoji="0" lang="en-US" sz="10200" b="0" i="0" u="none" strike="noStrike" cap="none" normalizeH="0" baseline="0" smtClean="0">
                      <a:ln>
                        <a:noFill/>
                      </a:ln>
                      <a:solidFill>
                        <a:schemeClr val="tx1"/>
                      </a:solidFill>
                      <a:effectLst/>
                      <a:latin typeface="Arial" charset="0"/>
                    </a:endParaRPr>
                  </a:p>
                </p:txBody>
              </p:sp>
            </p:grpSp>
            <p:sp>
              <p:nvSpPr>
                <p:cNvPr id="88" name="TextBox 87"/>
                <p:cNvSpPr txBox="1"/>
                <p:nvPr/>
              </p:nvSpPr>
              <p:spPr>
                <a:xfrm>
                  <a:off x="35027965" y="11753128"/>
                  <a:ext cx="2751996" cy="461665"/>
                </a:xfrm>
                <a:prstGeom prst="rect">
                  <a:avLst/>
                </a:prstGeom>
                <a:noFill/>
              </p:spPr>
              <p:txBody>
                <a:bodyPr wrap="square" rtlCol="0">
                  <a:spAutoFit/>
                </a:bodyPr>
                <a:lstStyle/>
                <a:p>
                  <a:pPr algn="ctr"/>
                  <a:r>
                    <a:rPr lang="en-US" sz="2400" dirty="0" smtClean="0">
                      <a:latin typeface="Calibri" pitchFamily="34" charset="0"/>
                    </a:rPr>
                    <a:t>O1/O2/PO7/PO8</a:t>
                  </a:r>
                  <a:endParaRPr lang="en-US" sz="2400" dirty="0">
                    <a:latin typeface="Calibri" pitchFamily="34" charset="0"/>
                  </a:endParaRPr>
                </a:p>
              </p:txBody>
            </p:sp>
            <p:grpSp>
              <p:nvGrpSpPr>
                <p:cNvPr id="6" name="Group 5"/>
                <p:cNvGrpSpPr/>
                <p:nvPr/>
              </p:nvGrpSpPr>
              <p:grpSpPr>
                <a:xfrm>
                  <a:off x="36148328" y="11977688"/>
                  <a:ext cx="7597902" cy="3239262"/>
                  <a:chOff x="36148328" y="11977688"/>
                  <a:chExt cx="7597902" cy="3239262"/>
                </a:xfrm>
              </p:grpSpPr>
              <p:pic>
                <p:nvPicPr>
                  <p:cNvPr id="1028" name="Picture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148328" y="11977688"/>
                    <a:ext cx="7597902" cy="323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8" name="Rectangle 97"/>
                  <p:cNvSpPr/>
                  <p:nvPr/>
                </p:nvSpPr>
                <p:spPr bwMode="auto">
                  <a:xfrm>
                    <a:off x="38916243" y="12129596"/>
                    <a:ext cx="628650" cy="2561764"/>
                  </a:xfrm>
                  <a:prstGeom prst="rect">
                    <a:avLst/>
                  </a:prstGeom>
                  <a:solidFill>
                    <a:schemeClr val="bg1">
                      <a:lumMod val="75000"/>
                      <a:alpha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72075" rtl="0" eaLnBrk="1" fontAlgn="base" latinLnBrk="0" hangingPunct="1">
                      <a:lnSpc>
                        <a:spcPct val="100000"/>
                      </a:lnSpc>
                      <a:spcBef>
                        <a:spcPct val="0"/>
                      </a:spcBef>
                      <a:spcAft>
                        <a:spcPct val="0"/>
                      </a:spcAft>
                      <a:buClrTx/>
                      <a:buSzTx/>
                      <a:buFontTx/>
                      <a:buNone/>
                      <a:tabLst/>
                    </a:pPr>
                    <a:endParaRPr kumimoji="0" lang="en-US" sz="10200" b="0" i="0" u="none" strike="noStrike" cap="none" normalizeH="0" baseline="0" smtClean="0">
                      <a:ln>
                        <a:noFill/>
                      </a:ln>
                      <a:solidFill>
                        <a:schemeClr val="tx1"/>
                      </a:solidFill>
                      <a:effectLst/>
                      <a:latin typeface="Arial" charset="0"/>
                    </a:endParaRPr>
                  </a:p>
                </p:txBody>
              </p:sp>
            </p:grpSp>
          </p:grpSp>
          <p:grpSp>
            <p:nvGrpSpPr>
              <p:cNvPr id="13" name="Group 12"/>
              <p:cNvGrpSpPr/>
              <p:nvPr/>
            </p:nvGrpSpPr>
            <p:grpSpPr>
              <a:xfrm>
                <a:off x="29061728" y="15182128"/>
                <a:ext cx="14692312" cy="3601299"/>
                <a:chOff x="29061728" y="15044968"/>
                <a:chExt cx="14692312" cy="3601299"/>
              </a:xfrm>
            </p:grpSpPr>
            <p:sp>
              <p:nvSpPr>
                <p:cNvPr id="89" name="TextBox 88"/>
                <p:cNvSpPr txBox="1"/>
                <p:nvPr/>
              </p:nvSpPr>
              <p:spPr>
                <a:xfrm>
                  <a:off x="35119405" y="15044968"/>
                  <a:ext cx="2751996" cy="461665"/>
                </a:xfrm>
                <a:prstGeom prst="rect">
                  <a:avLst/>
                </a:prstGeom>
                <a:noFill/>
              </p:spPr>
              <p:txBody>
                <a:bodyPr wrap="square" rtlCol="0">
                  <a:spAutoFit/>
                </a:bodyPr>
                <a:lstStyle/>
                <a:p>
                  <a:pPr algn="ctr"/>
                  <a:r>
                    <a:rPr lang="en-US" sz="2400" dirty="0" smtClean="0">
                      <a:latin typeface="Calibri" pitchFamily="34" charset="0"/>
                    </a:rPr>
                    <a:t>T7/T8/P7/P8</a:t>
                  </a:r>
                  <a:endParaRPr lang="en-US" sz="2400" dirty="0">
                    <a:latin typeface="Calibri" pitchFamily="34" charset="0"/>
                  </a:endParaRPr>
                </a:p>
              </p:txBody>
            </p:sp>
            <p:grpSp>
              <p:nvGrpSpPr>
                <p:cNvPr id="4" name="Group 3"/>
                <p:cNvGrpSpPr/>
                <p:nvPr/>
              </p:nvGrpSpPr>
              <p:grpSpPr>
                <a:xfrm>
                  <a:off x="29061728" y="15376209"/>
                  <a:ext cx="7597902" cy="3240253"/>
                  <a:chOff x="29061728" y="15147609"/>
                  <a:chExt cx="7597902" cy="3240253"/>
                </a:xfrm>
              </p:grpSpPr>
              <p:pic>
                <p:nvPicPr>
                  <p:cNvPr id="1027" name="Picture 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9061728" y="15147609"/>
                    <a:ext cx="7597902" cy="3240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Rectangle 96"/>
                  <p:cNvSpPr/>
                  <p:nvPr/>
                </p:nvSpPr>
                <p:spPr bwMode="auto">
                  <a:xfrm>
                    <a:off x="31860123" y="15314756"/>
                    <a:ext cx="628650" cy="2561764"/>
                  </a:xfrm>
                  <a:prstGeom prst="rect">
                    <a:avLst/>
                  </a:prstGeom>
                  <a:solidFill>
                    <a:schemeClr val="bg1">
                      <a:lumMod val="75000"/>
                      <a:alpha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72075" rtl="0" eaLnBrk="1" fontAlgn="base" latinLnBrk="0" hangingPunct="1">
                      <a:lnSpc>
                        <a:spcPct val="100000"/>
                      </a:lnSpc>
                      <a:spcBef>
                        <a:spcPct val="0"/>
                      </a:spcBef>
                      <a:spcAft>
                        <a:spcPct val="0"/>
                      </a:spcAft>
                      <a:buClrTx/>
                      <a:buSzTx/>
                      <a:buFontTx/>
                      <a:buNone/>
                      <a:tabLst/>
                    </a:pPr>
                    <a:endParaRPr kumimoji="0" lang="en-US" sz="10200" b="0" i="0" u="none" strike="noStrike" cap="none" normalizeH="0" baseline="0" smtClean="0">
                      <a:ln>
                        <a:noFill/>
                      </a:ln>
                      <a:solidFill>
                        <a:schemeClr val="tx1"/>
                      </a:solidFill>
                      <a:effectLst/>
                      <a:latin typeface="Arial" charset="0"/>
                    </a:endParaRPr>
                  </a:p>
                </p:txBody>
              </p:sp>
            </p:grpSp>
            <p:grpSp>
              <p:nvGrpSpPr>
                <p:cNvPr id="5" name="Group 4"/>
                <p:cNvGrpSpPr/>
                <p:nvPr/>
              </p:nvGrpSpPr>
              <p:grpSpPr>
                <a:xfrm>
                  <a:off x="36156138" y="15407005"/>
                  <a:ext cx="7597902" cy="3239262"/>
                  <a:chOff x="36156138" y="15178405"/>
                  <a:chExt cx="7597902" cy="3239262"/>
                </a:xfrm>
              </p:grpSpPr>
              <p:pic>
                <p:nvPicPr>
                  <p:cNvPr id="1029" name="Picture 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6156138" y="15178405"/>
                    <a:ext cx="7597902" cy="323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 name="Rectangle 105"/>
                  <p:cNvSpPr/>
                  <p:nvPr/>
                </p:nvSpPr>
                <p:spPr bwMode="auto">
                  <a:xfrm>
                    <a:off x="38916243" y="15360476"/>
                    <a:ext cx="628650" cy="2561764"/>
                  </a:xfrm>
                  <a:prstGeom prst="rect">
                    <a:avLst/>
                  </a:prstGeom>
                  <a:solidFill>
                    <a:schemeClr val="bg1">
                      <a:lumMod val="75000"/>
                      <a:alpha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72075" rtl="0" eaLnBrk="1" fontAlgn="base" latinLnBrk="0" hangingPunct="1">
                      <a:lnSpc>
                        <a:spcPct val="100000"/>
                      </a:lnSpc>
                      <a:spcBef>
                        <a:spcPct val="0"/>
                      </a:spcBef>
                      <a:spcAft>
                        <a:spcPct val="0"/>
                      </a:spcAft>
                      <a:buClrTx/>
                      <a:buSzTx/>
                      <a:buFontTx/>
                      <a:buNone/>
                      <a:tabLst/>
                    </a:pPr>
                    <a:endParaRPr kumimoji="0" lang="en-US" sz="10200" b="0" i="0" u="none" strike="noStrike" cap="none" normalizeH="0" baseline="0" smtClean="0">
                      <a:ln>
                        <a:noFill/>
                      </a:ln>
                      <a:solidFill>
                        <a:schemeClr val="tx1"/>
                      </a:solidFill>
                      <a:effectLst/>
                      <a:latin typeface="Arial" charset="0"/>
                    </a:endParaRPr>
                  </a:p>
                </p:txBody>
              </p:sp>
            </p:grpSp>
          </p:grpSp>
        </p:grpSp>
        <p:sp>
          <p:nvSpPr>
            <p:cNvPr id="105" name="TextBox 104"/>
            <p:cNvSpPr txBox="1"/>
            <p:nvPr/>
          </p:nvSpPr>
          <p:spPr>
            <a:xfrm>
              <a:off x="31880872" y="11942283"/>
              <a:ext cx="463589" cy="523220"/>
            </a:xfrm>
            <a:prstGeom prst="rect">
              <a:avLst/>
            </a:prstGeom>
            <a:noFill/>
          </p:spPr>
          <p:txBody>
            <a:bodyPr wrap="none" rtlCol="0">
              <a:spAutoFit/>
            </a:bodyPr>
            <a:lstStyle/>
            <a:p>
              <a:pPr algn="ctr"/>
              <a:r>
                <a:rPr lang="en-US" sz="2800" i="1" dirty="0" smtClean="0"/>
                <a:t>**</a:t>
              </a:r>
              <a:endParaRPr lang="en-US" sz="2800" dirty="0" smtClean="0"/>
            </a:p>
          </p:txBody>
        </p:sp>
      </p:grpSp>
      <p:grpSp>
        <p:nvGrpSpPr>
          <p:cNvPr id="19" name="Group 18"/>
          <p:cNvGrpSpPr/>
          <p:nvPr/>
        </p:nvGrpSpPr>
        <p:grpSpPr>
          <a:xfrm>
            <a:off x="29019962" y="5831189"/>
            <a:ext cx="14697064" cy="4576323"/>
            <a:chOff x="29019962" y="5831189"/>
            <a:chExt cx="14697064" cy="4576323"/>
          </a:xfrm>
        </p:grpSpPr>
        <p:grpSp>
          <p:nvGrpSpPr>
            <p:cNvPr id="239" name="Group 238"/>
            <p:cNvGrpSpPr/>
            <p:nvPr/>
          </p:nvGrpSpPr>
          <p:grpSpPr>
            <a:xfrm>
              <a:off x="29019962" y="5831189"/>
              <a:ext cx="14697064" cy="4576323"/>
              <a:chOff x="29194136" y="5907389"/>
              <a:chExt cx="14697064" cy="4576323"/>
            </a:xfrm>
          </p:grpSpPr>
          <p:grpSp>
            <p:nvGrpSpPr>
              <p:cNvPr id="238" name="Group 237"/>
              <p:cNvGrpSpPr/>
              <p:nvPr/>
            </p:nvGrpSpPr>
            <p:grpSpPr>
              <a:xfrm>
                <a:off x="29194136" y="5907389"/>
                <a:ext cx="14697064" cy="4576323"/>
                <a:chOff x="29194136" y="5907389"/>
                <a:chExt cx="14697064" cy="4576323"/>
              </a:xfrm>
            </p:grpSpPr>
            <p:pic>
              <p:nvPicPr>
                <p:cNvPr id="236" name="Picture 235"/>
                <p:cNvPicPr>
                  <a:picLocks noChangeAspect="1"/>
                </p:cNvPicPr>
                <p:nvPr/>
              </p:nvPicPr>
              <p:blipFill>
                <a:blip r:embed="rId13"/>
                <a:stretch>
                  <a:fillRect/>
                </a:stretch>
              </p:blipFill>
              <p:spPr>
                <a:xfrm>
                  <a:off x="36376473" y="6682625"/>
                  <a:ext cx="7514727" cy="3770944"/>
                </a:xfrm>
                <a:prstGeom prst="rect">
                  <a:avLst/>
                </a:prstGeom>
              </p:spPr>
            </p:pic>
            <p:sp>
              <p:nvSpPr>
                <p:cNvPr id="119" name="Rectangle 118"/>
                <p:cNvSpPr/>
                <p:nvPr/>
              </p:nvSpPr>
              <p:spPr bwMode="auto">
                <a:xfrm>
                  <a:off x="39643050" y="7203356"/>
                  <a:ext cx="939928" cy="2620634"/>
                </a:xfrm>
                <a:prstGeom prst="rect">
                  <a:avLst/>
                </a:prstGeom>
                <a:solidFill>
                  <a:schemeClr val="bg1">
                    <a:lumMod val="75000"/>
                    <a:alpha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72075" rtl="0" eaLnBrk="1" fontAlgn="base" latinLnBrk="0" hangingPunct="1">
                    <a:lnSpc>
                      <a:spcPct val="100000"/>
                    </a:lnSpc>
                    <a:spcBef>
                      <a:spcPct val="0"/>
                    </a:spcBef>
                    <a:spcAft>
                      <a:spcPct val="0"/>
                    </a:spcAft>
                    <a:buClrTx/>
                    <a:buSzTx/>
                    <a:buFontTx/>
                    <a:buNone/>
                    <a:tabLst/>
                  </a:pPr>
                  <a:endParaRPr kumimoji="0" lang="en-US" sz="10200" b="0" i="0" u="none" strike="noStrike" cap="none" normalizeH="0" baseline="0" smtClean="0">
                    <a:ln>
                      <a:noFill/>
                    </a:ln>
                    <a:solidFill>
                      <a:schemeClr val="tx1"/>
                    </a:solidFill>
                    <a:effectLst/>
                    <a:latin typeface="Arial" charset="0"/>
                  </a:endParaRPr>
                </a:p>
              </p:txBody>
            </p:sp>
            <p:pic>
              <p:nvPicPr>
                <p:cNvPr id="232" name="Picture 231"/>
                <p:cNvPicPr>
                  <a:picLocks noChangeAspect="1"/>
                </p:cNvPicPr>
                <p:nvPr/>
              </p:nvPicPr>
              <p:blipFill>
                <a:blip r:embed="rId14"/>
                <a:stretch>
                  <a:fillRect/>
                </a:stretch>
              </p:blipFill>
              <p:spPr>
                <a:xfrm>
                  <a:off x="29685380" y="5907389"/>
                  <a:ext cx="2476190" cy="647619"/>
                </a:xfrm>
                <a:prstGeom prst="rect">
                  <a:avLst/>
                </a:prstGeom>
              </p:spPr>
            </p:pic>
            <p:pic>
              <p:nvPicPr>
                <p:cNvPr id="233" name="Picture 232"/>
                <p:cNvPicPr>
                  <a:picLocks noChangeAspect="1"/>
                </p:cNvPicPr>
                <p:nvPr/>
              </p:nvPicPr>
              <p:blipFill>
                <a:blip r:embed="rId15"/>
                <a:stretch>
                  <a:fillRect/>
                </a:stretch>
              </p:blipFill>
              <p:spPr>
                <a:xfrm>
                  <a:off x="29194136" y="6712768"/>
                  <a:ext cx="7514727" cy="3770944"/>
                </a:xfrm>
                <a:prstGeom prst="rect">
                  <a:avLst/>
                </a:prstGeom>
              </p:spPr>
            </p:pic>
            <p:pic>
              <p:nvPicPr>
                <p:cNvPr id="235" name="Picture 234"/>
                <p:cNvPicPr>
                  <a:picLocks noChangeAspect="1"/>
                </p:cNvPicPr>
                <p:nvPr/>
              </p:nvPicPr>
              <p:blipFill>
                <a:blip r:embed="rId16"/>
                <a:stretch>
                  <a:fillRect/>
                </a:stretch>
              </p:blipFill>
              <p:spPr>
                <a:xfrm>
                  <a:off x="40704894" y="5914913"/>
                  <a:ext cx="2476190" cy="609524"/>
                </a:xfrm>
                <a:prstGeom prst="rect">
                  <a:avLst/>
                </a:prstGeom>
              </p:spPr>
            </p:pic>
          </p:grpSp>
          <p:sp>
            <p:nvSpPr>
              <p:cNvPr id="188" name="Rectangle 187"/>
              <p:cNvSpPr/>
              <p:nvPr/>
            </p:nvSpPr>
            <p:spPr bwMode="auto">
              <a:xfrm>
                <a:off x="32462722" y="7239584"/>
                <a:ext cx="939928" cy="2620634"/>
              </a:xfrm>
              <a:prstGeom prst="rect">
                <a:avLst/>
              </a:prstGeom>
              <a:solidFill>
                <a:schemeClr val="bg1">
                  <a:lumMod val="75000"/>
                  <a:alpha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72075" rtl="0" eaLnBrk="1" fontAlgn="base" latinLnBrk="0" hangingPunct="1">
                  <a:lnSpc>
                    <a:spcPct val="100000"/>
                  </a:lnSpc>
                  <a:spcBef>
                    <a:spcPct val="0"/>
                  </a:spcBef>
                  <a:spcAft>
                    <a:spcPct val="0"/>
                  </a:spcAft>
                  <a:buClrTx/>
                  <a:buSzTx/>
                  <a:buFontTx/>
                  <a:buNone/>
                  <a:tabLst/>
                </a:pPr>
                <a:endParaRPr kumimoji="0" lang="en-US" sz="10200" b="0" i="0" u="none" strike="noStrike" cap="none" normalizeH="0" baseline="0" smtClean="0">
                  <a:ln>
                    <a:noFill/>
                  </a:ln>
                  <a:solidFill>
                    <a:schemeClr val="tx1"/>
                  </a:solidFill>
                  <a:effectLst/>
                  <a:latin typeface="Arial" charset="0"/>
                </a:endParaRPr>
              </a:p>
            </p:txBody>
          </p:sp>
        </p:grpSp>
        <p:sp>
          <p:nvSpPr>
            <p:cNvPr id="108" name="TextBox 107"/>
            <p:cNvSpPr txBox="1"/>
            <p:nvPr/>
          </p:nvSpPr>
          <p:spPr>
            <a:xfrm>
              <a:off x="41876560" y="6546590"/>
              <a:ext cx="1375698" cy="830997"/>
            </a:xfrm>
            <a:prstGeom prst="rect">
              <a:avLst/>
            </a:prstGeom>
            <a:noFill/>
          </p:spPr>
          <p:txBody>
            <a:bodyPr wrap="none" rtlCol="0">
              <a:spAutoFit/>
            </a:bodyPr>
            <a:lstStyle/>
            <a:p>
              <a:pPr algn="ctr"/>
              <a:r>
                <a:rPr lang="en-US" sz="2400" i="1" dirty="0" smtClean="0"/>
                <a:t>*p</a:t>
              </a:r>
              <a:r>
                <a:rPr lang="en-US" sz="2400" dirty="0" smtClean="0"/>
                <a:t>&lt;.05</a:t>
              </a:r>
            </a:p>
            <a:p>
              <a:pPr algn="ctr"/>
              <a:r>
                <a:rPr lang="en-US" sz="2400" i="1" dirty="0" smtClean="0"/>
                <a:t>**p</a:t>
              </a:r>
              <a:r>
                <a:rPr lang="en-US" sz="2400" dirty="0"/>
                <a:t>&lt;.001</a:t>
              </a:r>
              <a:endParaRPr lang="en-US" sz="2400" dirty="0" smtClean="0"/>
            </a:p>
          </p:txBody>
        </p:sp>
        <p:sp>
          <p:nvSpPr>
            <p:cNvPr id="112" name="TextBox 111"/>
            <p:cNvSpPr txBox="1"/>
            <p:nvPr/>
          </p:nvSpPr>
          <p:spPr>
            <a:xfrm>
              <a:off x="39707764" y="6858650"/>
              <a:ext cx="324128" cy="523220"/>
            </a:xfrm>
            <a:prstGeom prst="rect">
              <a:avLst/>
            </a:prstGeom>
            <a:noFill/>
          </p:spPr>
          <p:txBody>
            <a:bodyPr wrap="none" rtlCol="0">
              <a:spAutoFit/>
            </a:bodyPr>
            <a:lstStyle/>
            <a:p>
              <a:pPr algn="ctr"/>
              <a:r>
                <a:rPr lang="en-US" sz="2800" i="1" dirty="0" smtClean="0"/>
                <a:t>*</a:t>
              </a:r>
              <a:endParaRPr lang="en-US" sz="2800" dirty="0" smtClean="0"/>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2830136"/>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Fals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05d2785e-c108-4c04-b8af-23ddfa9837be"/>
  <p:tag name="TPFULLVERSION" val="4.5.1.2243"/>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72075" rtl="0" eaLnBrk="1" fontAlgn="base" latinLnBrk="0" hangingPunct="1">
          <a:lnSpc>
            <a:spcPct val="100000"/>
          </a:lnSpc>
          <a:spcBef>
            <a:spcPct val="0"/>
          </a:spcBef>
          <a:spcAft>
            <a:spcPct val="0"/>
          </a:spcAft>
          <a:buClrTx/>
          <a:buSzTx/>
          <a:buFontTx/>
          <a:buNone/>
          <a:tabLst/>
          <a:defRPr kumimoji="0" lang="en-US" sz="10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72075" rtl="0" eaLnBrk="1" fontAlgn="base" latinLnBrk="0" hangingPunct="1">
          <a:lnSpc>
            <a:spcPct val="100000"/>
          </a:lnSpc>
          <a:spcBef>
            <a:spcPct val="0"/>
          </a:spcBef>
          <a:spcAft>
            <a:spcPct val="0"/>
          </a:spcAft>
          <a:buClrTx/>
          <a:buSzTx/>
          <a:buFontTx/>
          <a:buNone/>
          <a:tabLst/>
          <a:defRPr kumimoji="0" lang="en-US" sz="10200" b="0" i="0" u="none" strike="noStrike" cap="none" normalizeH="0" baseline="0" smtClean="0">
            <a:ln>
              <a:noFill/>
            </a:ln>
            <a:solidFill>
              <a:schemeClr val="tx1"/>
            </a:solidFill>
            <a:effectLst/>
            <a:latin typeface="Arial" charset="0"/>
          </a:defRPr>
        </a:defPPr>
      </a:lstStyle>
    </a:lnDef>
    <a:txDef>
      <a:spPr bwMode="auto">
        <a:noFill/>
        <a:ln w="161925" cmpd="thickThin">
          <a:solidFill>
            <a:srgbClr val="FF6600"/>
          </a:solidFill>
          <a:round/>
          <a:headEnd/>
          <a:tailEnd/>
        </a:ln>
        <a:effectLst/>
      </a:spPr>
      <a:bodyPr wrap="square">
        <a:spAutoFit/>
      </a:bodyPr>
      <a:lstStyle>
        <a:defPPr marL="91440" algn="ctr">
          <a:spcBef>
            <a:spcPts val="2880"/>
          </a:spcBef>
          <a:spcAft>
            <a:spcPts val="2880"/>
          </a:spcAft>
          <a:defRPr sz="4400" b="1" u="sng" dirty="0">
            <a:latin typeface="Georgia" pitchFamily="18"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3700</TotalTime>
  <Words>1328</Words>
  <Application>Microsoft Office PowerPoint</Application>
  <PresentationFormat>Custom</PresentationFormat>
  <Paragraphs>132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Mei-Ching Lien</dc:creator>
  <cp:lastModifiedBy>Support</cp:lastModifiedBy>
  <cp:revision>265</cp:revision>
  <dcterms:created xsi:type="dcterms:W3CDTF">2006-11-07T18:34:24Z</dcterms:created>
  <dcterms:modified xsi:type="dcterms:W3CDTF">2014-06-05T18:43:03Z</dcterms:modified>
</cp:coreProperties>
</file>