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5" r:id="rId2"/>
    <p:sldId id="282" r:id="rId3"/>
    <p:sldId id="286" r:id="rId4"/>
    <p:sldId id="283" r:id="rId5"/>
    <p:sldId id="284" r:id="rId6"/>
    <p:sldId id="264" r:id="rId7"/>
    <p:sldId id="269" r:id="rId8"/>
    <p:sldId id="271" r:id="rId9"/>
    <p:sldId id="273" r:id="rId10"/>
    <p:sldId id="272" r:id="rId11"/>
    <p:sldId id="274" r:id="rId12"/>
    <p:sldId id="256" r:id="rId13"/>
    <p:sldId id="257" r:id="rId14"/>
    <p:sldId id="258" r:id="rId15"/>
    <p:sldId id="277" r:id="rId16"/>
    <p:sldId id="259" r:id="rId17"/>
    <p:sldId id="260" r:id="rId18"/>
    <p:sldId id="261" r:id="rId19"/>
    <p:sldId id="262" r:id="rId20"/>
    <p:sldId id="263" r:id="rId21"/>
    <p:sldId id="268" r:id="rId22"/>
    <p:sldId id="265" r:id="rId23"/>
    <p:sldId id="266" r:id="rId24"/>
    <p:sldId id="267" r:id="rId25"/>
    <p:sldId id="270" r:id="rId26"/>
    <p:sldId id="278" r:id="rId27"/>
    <p:sldId id="279" r:id="rId28"/>
    <p:sldId id="288" r:id="rId29"/>
    <p:sldId id="280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17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D8D56-3048-4A31-851B-A588C00DD502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0AD4C-CFE2-43BD-B210-922310904D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8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0AD4C-CFE2-43BD-B210-922310904DA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8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126FC-759B-44CD-9121-7545FF933E40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7CCB-F665-4630-9CA5-C219FB310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alreeffish.com/" TargetMode="External"/><Relationship Id="rId2" Type="http://schemas.openxmlformats.org/officeDocument/2006/relationships/hyperlink" Target="http://www.fishbase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Larval Fish Diversity at Little Cayman Island, Caribbean Sea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95400"/>
            <a:ext cx="6629400" cy="3810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Eric Post, undergraduate research,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Heppell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lab, 2013-2014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un_ID_larvae_charlesbay_030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3352800" cy="2514600"/>
          </a:xfrm>
          <a:prstGeom prst="rect">
            <a:avLst/>
          </a:prstGeom>
        </p:spPr>
      </p:pic>
      <p:pic>
        <p:nvPicPr>
          <p:cNvPr id="5" name="Picture 4" descr="larva ge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809750"/>
            <a:ext cx="342900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0600" y="4419600"/>
            <a:ext cx="4597400" cy="238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6106180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T= trap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030" b="3767"/>
          <a:stretch/>
        </p:blipFill>
        <p:spPr>
          <a:xfrm>
            <a:off x="152400" y="838200"/>
            <a:ext cx="8867468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1524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(continued)…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(continued)…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0"/>
            <a:ext cx="8229600" cy="53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T= trap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19150"/>
            <a:ext cx="7975982" cy="527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19800"/>
            <a:ext cx="7772400" cy="457200"/>
          </a:xfrm>
        </p:spPr>
        <p:txBody>
          <a:bodyPr>
            <a:normAutofit/>
          </a:bodyPr>
          <a:lstStyle/>
          <a:p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Jenkinsia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sp.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stolifera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parvula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?)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590800"/>
            <a:ext cx="2667000" cy="457200"/>
          </a:xfrm>
        </p:spPr>
        <p:txBody>
          <a:bodyPr>
            <a:noAutofit/>
          </a:bodyPr>
          <a:lstStyle/>
          <a:p>
            <a:r>
              <a:rPr lang="en-US" sz="2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Jenkinsia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stolifera</a:t>
            </a:r>
            <a:endParaRPr lang="en-US" sz="24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Jenkinsia_stolifera_T1_032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304800"/>
            <a:ext cx="2946400" cy="2209800"/>
          </a:xfrm>
          <a:prstGeom prst="rect">
            <a:avLst/>
          </a:prstGeom>
        </p:spPr>
      </p:pic>
      <p:pic>
        <p:nvPicPr>
          <p:cNvPr id="5" name="Picture 4" descr="Jenkinsia_sp_T1_032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304800"/>
            <a:ext cx="3048000" cy="2286000"/>
          </a:xfrm>
          <a:prstGeom prst="rect">
            <a:avLst/>
          </a:prstGeom>
        </p:spPr>
      </p:pic>
      <p:pic>
        <p:nvPicPr>
          <p:cNvPr id="6" name="Picture 5" descr="Jenkinsia_sp_T1_0328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3200400"/>
            <a:ext cx="3048000" cy="2286000"/>
          </a:xfrm>
          <a:prstGeom prst="rect">
            <a:avLst/>
          </a:prstGeom>
        </p:spPr>
      </p:pic>
      <p:pic>
        <p:nvPicPr>
          <p:cNvPr id="7" name="Picture 6" descr="J_stolifera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08600" y="3200400"/>
            <a:ext cx="2997200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Meristics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en-US" sz="4000" i="1" dirty="0" err="1" smtClean="0">
                <a:latin typeface="Arial" pitchFamily="34" charset="0"/>
                <a:cs typeface="Arial" pitchFamily="34" charset="0"/>
              </a:rPr>
              <a:t>Jenkinsia</a:t>
            </a:r>
            <a:r>
              <a:rPr lang="en-US" sz="4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i="1" dirty="0" err="1" smtClean="0">
                <a:latin typeface="Arial" pitchFamily="34" charset="0"/>
                <a:cs typeface="Arial" pitchFamily="34" charset="0"/>
              </a:rPr>
              <a:t>parvula</a:t>
            </a:r>
            <a:r>
              <a:rPr lang="en-US" sz="4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en-US" sz="4000" i="1" dirty="0" err="1" smtClean="0">
                <a:latin typeface="Arial" pitchFamily="34" charset="0"/>
                <a:cs typeface="Arial" pitchFamily="34" charset="0"/>
              </a:rPr>
              <a:t>stolifera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17212"/>
              </p:ext>
            </p:extLst>
          </p:nvPr>
        </p:nvGraphicFramePr>
        <p:xfrm>
          <a:off x="685800" y="1676399"/>
          <a:ext cx="7848599" cy="28194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3445"/>
                <a:gridCol w="1647237"/>
                <a:gridCol w="1162755"/>
                <a:gridCol w="1162755"/>
                <a:gridCol w="1356548"/>
                <a:gridCol w="1065859"/>
              </a:tblGrid>
              <a:tr h="717438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Species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Vertebrae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Dorsal rays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Anal rays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Pectoral rays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Pelvic rays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38317">
                <a:tc>
                  <a:txBody>
                    <a:bodyPr/>
                    <a:lstStyle/>
                    <a:p>
                      <a:r>
                        <a:rPr lang="en-US" b="0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Jenkinsia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0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parvula</a:t>
                      </a:r>
                      <a:endParaRPr lang="en-US" b="0" i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38-39</a:t>
                      </a:r>
                    </a:p>
                    <a:p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10-13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12-16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11-12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646">
                <a:tc>
                  <a:txBody>
                    <a:bodyPr/>
                    <a:lstStyle/>
                    <a:p>
                      <a:r>
                        <a:rPr lang="en-US" b="0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Jenkinsia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0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stolifera</a:t>
                      </a:r>
                      <a:endParaRPr lang="en-US" b="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38-39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9-12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13-16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11-12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19800" y="6324600"/>
            <a:ext cx="1480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Richards (2006)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Jenkinsia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stolifera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i="1" dirty="0" smtClean="0">
                <a:latin typeface="Arial" pitchFamily="34" charset="0"/>
                <a:cs typeface="Arial" pitchFamily="34" charset="0"/>
              </a:rPr>
            </a:br>
            <a:endParaRPr lang="en-US" sz="3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J_stolifera_sketc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914400"/>
            <a:ext cx="3810000" cy="2857500"/>
          </a:xfrm>
        </p:spPr>
      </p:pic>
      <p:pic>
        <p:nvPicPr>
          <p:cNvPr id="7" name="Picture 6" descr="J_parvula_sket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914400"/>
            <a:ext cx="3835400" cy="2876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30480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Jenkinsia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parvula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1295400" y="14478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5638800" y="14478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8600" y="3962400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“Florida round herring”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Florida, Belize, Venezuela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IUCN: not evaluated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48200" y="39624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“Short-striped round herring”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Venezuela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IUCN: Threatened, 1996 (needs updating)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2200" y="632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ishbase.org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i="1" dirty="0" err="1" smtClean="0">
                <a:latin typeface="Arial"/>
                <a:cs typeface="Arial"/>
              </a:rPr>
              <a:t>Albula</a:t>
            </a:r>
            <a:r>
              <a:rPr lang="en-US" sz="3600" i="1" dirty="0" smtClean="0">
                <a:latin typeface="Arial"/>
                <a:cs typeface="Arial"/>
              </a:rPr>
              <a:t> </a:t>
            </a:r>
            <a:r>
              <a:rPr lang="en-US" sz="3600" i="1" dirty="0" err="1" smtClean="0">
                <a:latin typeface="Arial"/>
                <a:cs typeface="Arial"/>
              </a:rPr>
              <a:t>vulpes</a:t>
            </a:r>
            <a:r>
              <a:rPr lang="en-US" sz="3600" i="1" dirty="0" smtClean="0">
                <a:latin typeface="Arial"/>
                <a:cs typeface="Arial"/>
              </a:rPr>
              <a:t> </a:t>
            </a:r>
            <a:r>
              <a:rPr lang="en-US" sz="3600" dirty="0" err="1" smtClean="0">
                <a:latin typeface="Arial"/>
                <a:cs typeface="Arial"/>
              </a:rPr>
              <a:t>leptocephali</a:t>
            </a:r>
            <a:endParaRPr lang="en-US" sz="3600" i="1" dirty="0">
              <a:latin typeface="Arial"/>
              <a:cs typeface="Arial"/>
            </a:endParaRPr>
          </a:p>
        </p:txBody>
      </p:sp>
      <p:pic>
        <p:nvPicPr>
          <p:cNvPr id="4" name="Content Placeholder 3" descr="leptocephal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762000"/>
            <a:ext cx="4007909" cy="3005932"/>
          </a:xfrm>
        </p:spPr>
      </p:pic>
      <p:pic>
        <p:nvPicPr>
          <p:cNvPr id="6" name="Picture 5" descr="lepto rul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4038600"/>
            <a:ext cx="5053584" cy="2520696"/>
          </a:xfrm>
          <a:prstGeom prst="rect">
            <a:avLst/>
          </a:prstGeom>
        </p:spPr>
      </p:pic>
      <p:pic>
        <p:nvPicPr>
          <p:cNvPr id="5" name="Picture 4" descr="albula lep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762000"/>
            <a:ext cx="39624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00"/>
            <a:ext cx="3048000" cy="639762"/>
          </a:xfrm>
        </p:spPr>
        <p:txBody>
          <a:bodyPr>
            <a:no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Atherinomorus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stipes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Atherinomorus_stipes_CharlesBay_0307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"/>
            <a:ext cx="3189817" cy="2392363"/>
          </a:xfrm>
        </p:spPr>
      </p:pic>
      <p:pic>
        <p:nvPicPr>
          <p:cNvPr id="5" name="Picture 4" descr="Atherinidae_Atherinomorus_stip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048000"/>
            <a:ext cx="3276600" cy="2457450"/>
          </a:xfrm>
          <a:prstGeom prst="rect">
            <a:avLst/>
          </a:prstGeom>
        </p:spPr>
      </p:pic>
      <p:pic>
        <p:nvPicPr>
          <p:cNvPr id="6" name="Picture 5" descr="apogon_maculatus_CharlesBay_0315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228600"/>
            <a:ext cx="3276600" cy="2457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2743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Apogon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maculatus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Astrapogon_puncticulatus_charlesbay_0307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3429000"/>
            <a:ext cx="3454400" cy="259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0600" y="60198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Astrapogon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puncticulatus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0" y="2895600"/>
            <a:ext cx="3810000" cy="457200"/>
          </a:xfrm>
        </p:spPr>
        <p:txBody>
          <a:bodyPr>
            <a:no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Bothus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ocellatus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Bothus_ocellatus_CharlesBay0319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3454400" cy="2590800"/>
          </a:xfrm>
        </p:spPr>
      </p:pic>
      <p:pic>
        <p:nvPicPr>
          <p:cNvPr id="5" name="Picture 4" descr="guavina_maybe_KingstonBight031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304800"/>
            <a:ext cx="3276600" cy="2457450"/>
          </a:xfrm>
          <a:prstGeom prst="rect">
            <a:avLst/>
          </a:prstGeom>
        </p:spPr>
      </p:pic>
      <p:pic>
        <p:nvPicPr>
          <p:cNvPr id="7" name="Picture 6" descr="Stegastes_sp_MarysBay0315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3581400"/>
            <a:ext cx="3149600" cy="2362200"/>
          </a:xfrm>
          <a:prstGeom prst="rect">
            <a:avLst/>
          </a:prstGeom>
        </p:spPr>
      </p:pic>
      <p:pic>
        <p:nvPicPr>
          <p:cNvPr id="8" name="Picture 7" descr="Chaetodon_striatus_MarysBay0316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3581400"/>
            <a:ext cx="3149600" cy="236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28194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Family: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Gobiidae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6019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Stegastes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sp.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59436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Chaetodon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striatus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105400"/>
            <a:ext cx="5410200" cy="731838"/>
          </a:xfrm>
        </p:spPr>
        <p:txBody>
          <a:bodyPr>
            <a:normAutofit/>
          </a:bodyPr>
          <a:lstStyle/>
          <a:p>
            <a:r>
              <a:rPr lang="en-US" sz="3600" i="1" dirty="0" err="1" smtClean="0">
                <a:latin typeface="Arial" pitchFamily="34" charset="0"/>
                <a:cs typeface="Arial" pitchFamily="34" charset="0"/>
              </a:rPr>
              <a:t>Synodus</a:t>
            </a:r>
            <a:r>
              <a:rPr lang="en-US" sz="3600" i="1" dirty="0" smtClean="0">
                <a:latin typeface="Arial" pitchFamily="34" charset="0"/>
                <a:cs typeface="Arial" pitchFamily="34" charset="0"/>
              </a:rPr>
              <a:t> sp.</a:t>
            </a:r>
            <a:endParaRPr lang="en-US" sz="3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Synodus_sp_anterior_KingstonBight_0316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2438400"/>
            <a:ext cx="3189817" cy="2392363"/>
          </a:xfrm>
        </p:spPr>
      </p:pic>
      <p:pic>
        <p:nvPicPr>
          <p:cNvPr id="5" name="Picture 4" descr="Synodus_sp_midbody_KingstonBight_0316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371600"/>
            <a:ext cx="2692400" cy="2019300"/>
          </a:xfrm>
          <a:prstGeom prst="rect">
            <a:avLst/>
          </a:prstGeom>
        </p:spPr>
      </p:pic>
      <p:pic>
        <p:nvPicPr>
          <p:cNvPr id="6" name="Picture 5" descr="Synodus_sp_posterior_KingstonBight_0316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-304800"/>
            <a:ext cx="3124200" cy="234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0"/>
            <a:ext cx="3505200" cy="533400"/>
          </a:xfrm>
        </p:spPr>
        <p:txBody>
          <a:bodyPr>
            <a:norm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Canthigaster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sp.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anthigaster_sp_MarysBay0314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3860800" cy="2895600"/>
          </a:xfrm>
        </p:spPr>
      </p:pic>
      <p:pic>
        <p:nvPicPr>
          <p:cNvPr id="5" name="Picture 4" descr="Monacanthus_ciliatus_CharlesBay031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04800"/>
            <a:ext cx="38608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2766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Monacanthus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ciliatus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318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5334000" cy="56388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Nassau grouper (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Epinephelus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striatus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study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Spawning aggregations vulnerable to overfishing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IUCN listed—endangered</a:t>
            </a: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457200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Interested in recruitment of grouper larvae </a:t>
            </a:r>
          </a:p>
          <a:p>
            <a:pPr marL="746125" lvl="2" indent="-284163">
              <a:tabLst>
                <a:tab pos="746125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Deployment of light traps around Little Cayman</a:t>
            </a:r>
          </a:p>
          <a:p>
            <a:pPr marL="746125" lvl="2" indent="-284163">
              <a:tabLst>
                <a:tab pos="746125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Result: no grouper larvae found</a:t>
            </a:r>
          </a:p>
          <a:p>
            <a:pPr marL="1203325" lvl="3" indent="-284163">
              <a:tabLst>
                <a:tab pos="746125" algn="l"/>
              </a:tabLst>
            </a:pP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*Many other species collected!*</a:t>
            </a:r>
          </a:p>
          <a:p>
            <a:pPr marL="914400" lvl="2" indent="-45720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66" y="884238"/>
            <a:ext cx="3600834" cy="202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850369"/>
            <a:ext cx="2590800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998904"/>
            <a:ext cx="2362200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3657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Un-ID Eel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Un_ID_eel_KingstonBight0319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4114800"/>
            <a:ext cx="3429000" cy="2571750"/>
          </a:xfrm>
          <a:prstGeom prst="rect">
            <a:avLst/>
          </a:prstGeom>
        </p:spPr>
      </p:pic>
      <p:pic>
        <p:nvPicPr>
          <p:cNvPr id="5" name="Picture 4" descr="Un_ID_eel_midbody_KingstonBight031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514600"/>
            <a:ext cx="3352800" cy="2514600"/>
          </a:xfrm>
          <a:prstGeom prst="rect">
            <a:avLst/>
          </a:prstGeom>
        </p:spPr>
      </p:pic>
      <p:pic>
        <p:nvPicPr>
          <p:cNvPr id="6" name="Picture 5" descr="Un_ID_eel_posterior_KingstonBight0319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1219200"/>
            <a:ext cx="3556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33800"/>
            <a:ext cx="4114800" cy="838200"/>
          </a:xfrm>
        </p:spPr>
        <p:txBody>
          <a:bodyPr>
            <a:norm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Gymnothorax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moringa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Gymnothorax_moringa_MarysBay032007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4388909" cy="3291682"/>
          </a:xfrm>
        </p:spPr>
      </p:pic>
      <p:pic>
        <p:nvPicPr>
          <p:cNvPr id="5" name="Picture 4" descr="Muraenid_ventral_melanophores_MarysBay032007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81000"/>
            <a:ext cx="4368800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733800"/>
            <a:ext cx="3744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Gymnothorax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moringa</a:t>
            </a:r>
            <a:endParaRPr lang="en-US" sz="28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ventral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melanophore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pattern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57600"/>
            <a:ext cx="2667000" cy="579438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Lutjanus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 sp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Lutjanus_sp_KingstonBight031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104900"/>
            <a:ext cx="3200400" cy="2400300"/>
          </a:xfrm>
        </p:spPr>
      </p:pic>
      <p:pic>
        <p:nvPicPr>
          <p:cNvPr id="5" name="Picture 4" descr="Lutjanus_sp_posterior_KingstonBight031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228600"/>
            <a:ext cx="3276600" cy="2457450"/>
          </a:xfrm>
          <a:prstGeom prst="rect">
            <a:avLst/>
          </a:prstGeom>
        </p:spPr>
      </p:pic>
      <p:pic>
        <p:nvPicPr>
          <p:cNvPr id="6" name="Picture 5" descr="Stathmonotus_sp_KingstonBight031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4038600" cy="3028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28956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Stathmonotus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 sp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505200"/>
            <a:ext cx="3505200" cy="533400"/>
          </a:xfrm>
        </p:spPr>
        <p:txBody>
          <a:bodyPr anchor="t">
            <a:no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Melanophores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_boleosoma_melano_KingstonBight031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4267200" cy="3200400"/>
          </a:xfrm>
        </p:spPr>
      </p:pic>
      <p:cxnSp>
        <p:nvCxnSpPr>
          <p:cNvPr id="6" name="Straight Arrow Connector 5"/>
          <p:cNvCxnSpPr/>
          <p:nvPr/>
        </p:nvCxnSpPr>
        <p:spPr>
          <a:xfrm rot="10800000">
            <a:off x="2438400" y="16002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2324100" y="2019300"/>
            <a:ext cx="762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ctenogobius_sp_CharlesBay031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5200" y="323850"/>
            <a:ext cx="4216400" cy="3162300"/>
          </a:xfrm>
          <a:prstGeom prst="rect">
            <a:avLst/>
          </a:prstGeom>
        </p:spPr>
      </p:pic>
      <p:pic>
        <p:nvPicPr>
          <p:cNvPr id="11" name="Picture 10" descr="Ctenogobius_sp_KingstonBight031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581400"/>
            <a:ext cx="4165600" cy="312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831" y="5029200"/>
            <a:ext cx="41443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Ctenogobius</a:t>
            </a:r>
            <a:r>
              <a:rPr lang="en-US" sz="2800" i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boleosoma</a:t>
            </a:r>
            <a:r>
              <a:rPr lang="en-US" sz="2800" i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or </a:t>
            </a:r>
            <a:r>
              <a:rPr lang="en-US" sz="2800" i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C. </a:t>
            </a:r>
            <a:r>
              <a:rPr lang="en-US" sz="2800" i="1" dirty="0" err="1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saepepallens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971800" y="3581400"/>
            <a:ext cx="1676400" cy="1524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971800" y="5105400"/>
            <a:ext cx="1676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257800"/>
            <a:ext cx="4800600" cy="7318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Bryx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dunckeri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sygnathid_KingstonBight0317B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057400"/>
            <a:ext cx="3901017" cy="2925763"/>
          </a:xfrm>
        </p:spPr>
      </p:pic>
      <p:pic>
        <p:nvPicPr>
          <p:cNvPr id="5" name="Picture 4" descr="Sygnathid_midsect_KingstonBight0317B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30986">
            <a:off x="4230322" y="1484491"/>
            <a:ext cx="4321243" cy="3240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200400"/>
            <a:ext cx="4114800" cy="655638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Microdesmus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carri</a:t>
            </a:r>
            <a:endParaRPr lang="en-US" sz="3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Microdesmus_carri_MarysBay031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4267200" cy="3200400"/>
          </a:xfrm>
          <a:prstGeom prst="rect">
            <a:avLst/>
          </a:prstGeom>
        </p:spPr>
      </p:pic>
      <p:pic>
        <p:nvPicPr>
          <p:cNvPr id="6" name="Picture 5" descr="Acanthostracion_quadricornis_MarysBay031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505200"/>
            <a:ext cx="4216400" cy="316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2438400"/>
            <a:ext cx="32367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Acanthostracion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quadricornis</a:t>
            </a:r>
            <a:endParaRPr lang="en-US" sz="32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609600"/>
            <a:ext cx="4191000" cy="487362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latin typeface="Arial"/>
                <a:cs typeface="Arial"/>
                <a:sym typeface="Wingdings"/>
              </a:rPr>
              <a:t>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Un-ID juvenile eels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Content Placeholder 3" descr="juv ee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4876800" cy="3657600"/>
          </a:xfrm>
        </p:spPr>
      </p:pic>
      <p:pic>
        <p:nvPicPr>
          <p:cNvPr id="5" name="Picture 4" descr="eel lep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3894102"/>
            <a:ext cx="6477000" cy="2811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724400"/>
            <a:ext cx="24270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latin typeface="Arial"/>
                <a:cs typeface="Arial"/>
              </a:rPr>
              <a:t>Gymnothorax</a:t>
            </a:r>
            <a:endParaRPr lang="en-US" sz="2800" i="1" dirty="0" smtClean="0">
              <a:latin typeface="Arial"/>
              <a:cs typeface="Arial"/>
            </a:endParaRPr>
          </a:p>
          <a:p>
            <a:r>
              <a:rPr lang="en-US" sz="2800" i="1" dirty="0" err="1" smtClean="0">
                <a:latin typeface="Arial"/>
                <a:cs typeface="Arial"/>
              </a:rPr>
              <a:t>moringa</a:t>
            </a:r>
            <a:r>
              <a:rPr lang="en-US" sz="2800" i="1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    </a:t>
            </a:r>
            <a:r>
              <a:rPr lang="en-US" sz="2800" dirty="0" err="1" smtClean="0">
                <a:latin typeface="Arial"/>
                <a:cs typeface="Arial"/>
                <a:sym typeface="Wingdings"/>
              </a:rPr>
              <a:t></a:t>
            </a:r>
            <a:endParaRPr lang="en-US" sz="2800" i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Time consumers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4" name="Content Placeholder 3" descr="bent larva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04900"/>
            <a:ext cx="4495800" cy="3371850"/>
          </a:xfrm>
        </p:spPr>
      </p:pic>
      <p:pic>
        <p:nvPicPr>
          <p:cNvPr id="5" name="Picture 4" descr="larvae sam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66800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4572000"/>
            <a:ext cx="2699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bent specimens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4648200"/>
            <a:ext cx="3417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invert-dense sample </a:t>
            </a:r>
            <a:endParaRPr lang="en-US" sz="2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7912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Major portion of larval fish diversity at Little Cayman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Herrings (genus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Jenkinsia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Bonefish (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Albula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vulpes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2763" lvl="1" indent="-45720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lvl="1" indent="-457200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Other contributing taxa</a:t>
            </a:r>
          </a:p>
          <a:p>
            <a:pPr marL="912813" lvl="2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Parrotfishes (family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Scaridae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2813" lvl="2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Gobies (genus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Ctenogobius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5613" lvl="2" indent="0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2" indent="-457200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research possibilities</a:t>
            </a:r>
          </a:p>
          <a:p>
            <a:pPr marL="914400" lvl="3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Shannon’s biodiversity index</a:t>
            </a:r>
          </a:p>
          <a:p>
            <a:pPr marL="914400" lvl="3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Species distribution around Little Cayman</a:t>
            </a:r>
          </a:p>
          <a:p>
            <a:pPr marL="914400" lvl="3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nursery habitats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08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Photo file name format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362200"/>
            <a:ext cx="8991600" cy="3763963"/>
          </a:xfrm>
        </p:spPr>
        <p:txBody>
          <a:bodyPr/>
          <a:lstStyle/>
          <a:p>
            <a:pPr>
              <a:buNone/>
            </a:pPr>
            <a:r>
              <a:rPr lang="en-US" dirty="0" err="1" smtClean="0">
                <a:latin typeface="Arial"/>
                <a:cs typeface="Arial"/>
              </a:rPr>
              <a:t>Genus_species_SiteName_date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 err="1" smtClean="0">
                <a:latin typeface="Arial"/>
                <a:cs typeface="Arial"/>
              </a:rPr>
              <a:t>mmddyyyy</a:t>
            </a:r>
            <a:r>
              <a:rPr lang="en-US" dirty="0" smtClean="0">
                <a:latin typeface="Arial"/>
                <a:cs typeface="Arial"/>
              </a:rPr>
              <a:t>, no slashes)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New questions</a:t>
            </a:r>
            <a:endParaRPr lang="en-US" sz="3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86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diverse is the larval fish community around Little Cayman Island?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Which fishes might be using areas around Little Cayman Island as nursery habitats?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Does larval fish diversity vary around Little Cayman Island, and if so, how?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Froese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Pauly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D. Eds. 2014.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FishBase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World Wide Web electronic publication.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www.fishbase.org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version (04/2014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accessed August, 2013-June, 2014.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Jones DL. 2006. Design, construction, and use of a new light trap for sampling larval coral reef fishes. NOAA Technical Memorandum NMFS-SEFSC-544, 30 p.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Richards WJ. 2006. Early stages of Atlantic fishes: an identification guide for the Western Central North Atlantic. Vols. 1,2. CRC Press, Boca Raton, 2672 p.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Smith DG. 1989.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Family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Muraenidae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leptocephali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Bohlke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EB (ed.) Fishes of the Western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Atlantic.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Sears Found Mar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2(9):900-916.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Victor B. 2014. A photographic guide to the larvae of coral reef fishes.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www.coralreeffish.com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accessed August, 2013-June, 2014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Whitehead PJP. 1985. FAO Species Catalogue. Vol. 7.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Clupeoid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fishes of the world (suborder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Clupeioidei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 An annotated and illustrated catalogue of the herrings, sardines, pilchards, sprats, shads, anchovies, and wolf herrings. FAO Fish.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Synop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125(7/1):1-303. Rome: FAO.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40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4038600" cy="2819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 Light traps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Larvae collected 32-45 days after peak grouper </a:t>
            </a:r>
            <a:r>
              <a:rPr lang="en-US" sz="2400" dirty="0" smtClean="0"/>
              <a:t>spawning 2007, 2008, 2009</a:t>
            </a:r>
            <a:endParaRPr lang="en-US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Larvae preserved in 70% ETOH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59208"/>
            <a:ext cx="24384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914400"/>
            <a:ext cx="4666063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44" y="6513342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Jones (2006)</a:t>
            </a:r>
            <a:endParaRPr lang="en-US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79" y="3200399"/>
            <a:ext cx="2076121" cy="360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2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Methods: Larvae identification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26668"/>
            <a:ext cx="3711575" cy="278368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37115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9" y="921058"/>
            <a:ext cx="4724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sorting—body form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Stereomicroscope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Meristics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morphometrics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Ultra-fine tools!</a:t>
            </a:r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lvl="1" indent="-342900">
              <a:buFont typeface="Wingdings" panose="05000000000000000000" pitchFamily="2" charset="2"/>
              <a:buChar char="Ø"/>
            </a:pP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I.D. guides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Richards et al (2006); Smith et al. (1989); coralreeffish.com (Victor 2014); fishbase.com </a:t>
            </a:r>
          </a:p>
          <a:p>
            <a:pPr marL="3175"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Digital photography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spect="1"/>
          </p:cNvSpPr>
          <p:nvPr/>
        </p:nvSpPr>
        <p:spPr>
          <a:xfrm>
            <a:off x="76200" y="1295400"/>
            <a:ext cx="228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All species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Charles Bay, Mary’s Bay, Kingston Bight  (2007)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Traps 1-6  (2009)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524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Results</a:t>
            </a:r>
            <a:endParaRPr lang="en-US" sz="32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444" y="152400"/>
            <a:ext cx="6379356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2971800" cy="6583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36849"/>
            <a:ext cx="2895600" cy="6583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400"/>
            <a:ext cx="29718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587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(continued)…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48400"/>
            <a:ext cx="8229600" cy="411163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8" t="6193" b="12341"/>
          <a:stretch/>
        </p:blipFill>
        <p:spPr>
          <a:xfrm>
            <a:off x="228600" y="838200"/>
            <a:ext cx="8738558" cy="5186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(continued)…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4873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80" y="1012018"/>
            <a:ext cx="7591520" cy="5160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636</Words>
  <Application>Microsoft Office PowerPoint</Application>
  <PresentationFormat>On-screen Show (4:3)</PresentationFormat>
  <Paragraphs>140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Office Theme</vt:lpstr>
      <vt:lpstr>Larval Fish Diversity at Little Cayman Island, Caribbean Sea </vt:lpstr>
      <vt:lpstr>Background</vt:lpstr>
      <vt:lpstr>New questions</vt:lpstr>
      <vt:lpstr>Methods</vt:lpstr>
      <vt:lpstr>Methods: Larvae identification</vt:lpstr>
      <vt:lpstr>PowerPoint Presentation</vt:lpstr>
      <vt:lpstr>PowerPoint Presentation</vt:lpstr>
      <vt:lpstr>Results (continued)…</vt:lpstr>
      <vt:lpstr>Results (continued)…</vt:lpstr>
      <vt:lpstr>PowerPoint Presentation</vt:lpstr>
      <vt:lpstr>Results (continued)…</vt:lpstr>
      <vt:lpstr>Jenkinsia sp. (stolifera? parvula?)</vt:lpstr>
      <vt:lpstr>Meristics for Jenkinsia parvula &amp; stolifera</vt:lpstr>
      <vt:lpstr>Jenkinsia stolifera </vt:lpstr>
      <vt:lpstr>Albula vulpes leptocephali</vt:lpstr>
      <vt:lpstr>Atherinomorus stipes</vt:lpstr>
      <vt:lpstr>Bothus ocellatus</vt:lpstr>
      <vt:lpstr>Synodus sp.</vt:lpstr>
      <vt:lpstr>Canthigaster sp.</vt:lpstr>
      <vt:lpstr>Un-ID Eel</vt:lpstr>
      <vt:lpstr>Gymnothorax moringa</vt:lpstr>
      <vt:lpstr>Lutjanus sp.</vt:lpstr>
      <vt:lpstr>Melanophores </vt:lpstr>
      <vt:lpstr> Bryx dunckeri</vt:lpstr>
      <vt:lpstr>Microdesmus carri</vt:lpstr>
      <vt:lpstr> Un-ID juvenile eels</vt:lpstr>
      <vt:lpstr>Time consumers</vt:lpstr>
      <vt:lpstr>Discussion</vt:lpstr>
      <vt:lpstr>Photo file name format</vt:lpstr>
      <vt:lpstr>References</vt:lpstr>
    </vt:vector>
  </TitlesOfParts>
  <Company>Oregon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poste</dc:creator>
  <cp:lastModifiedBy>Post, Eric J - ONID</cp:lastModifiedBy>
  <cp:revision>205</cp:revision>
  <dcterms:created xsi:type="dcterms:W3CDTF">2014-05-14T06:42:00Z</dcterms:created>
  <dcterms:modified xsi:type="dcterms:W3CDTF">2014-06-05T02:24:53Z</dcterms:modified>
</cp:coreProperties>
</file>