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6858000" cy="9144000"/>
  <p:defaultTextStyle>
    <a:defPPr>
      <a:defRPr lang="en-US"/>
    </a:defPPr>
    <a:lvl1pPr algn="l" defTabSz="2976357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88177" indent="-1031254" algn="l" defTabSz="2976357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976357" indent="-2062508" algn="l" defTabSz="2976357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464535" indent="-3093761" algn="l" defTabSz="2976357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952712" indent="-4125015" algn="l" defTabSz="2976357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621" algn="l" defTabSz="913849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549" algn="l" defTabSz="913849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473" algn="l" defTabSz="913849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397" algn="l" defTabSz="913849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ew_ibarra@yahoo.com" initials="di" lastIdx="2" clrIdx="0"/>
  <p:cmAuthor id="1" name="Haley Van Volkenbur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7D00"/>
    <a:srgbClr val="FDA039"/>
    <a:srgbClr val="FF9900"/>
    <a:srgbClr val="FF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579" autoAdjust="0"/>
  </p:normalViewPr>
  <p:slideViewPr>
    <p:cSldViewPr>
      <p:cViewPr>
        <p:scale>
          <a:sx n="32" d="100"/>
          <a:sy n="32" d="100"/>
        </p:scale>
        <p:origin x="-448" y="512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8T10:05:23.763" idx="1">
    <p:pos x="-1648" y="1407"/>
    <p:text>add in your college info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DF87D-2598-A14F-A234-9F7E789C0DF2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5B22D2-3A84-2F4C-A07D-063B06780A53}">
      <dgm:prSet phldrT="[Text]" custT="1"/>
      <dgm:spPr>
        <a:solidFill>
          <a:srgbClr val="FDA039"/>
        </a:solidFill>
        <a:ln>
          <a:solidFill>
            <a:srgbClr val="000000"/>
          </a:solidFill>
        </a:ln>
      </dgm:spPr>
      <dgm:t>
        <a:bodyPr/>
        <a:lstStyle/>
        <a:p>
          <a:r>
            <a:rPr lang="en-US" sz="4000" b="1" dirty="0" smtClean="0">
              <a:solidFill>
                <a:srgbClr val="000000"/>
              </a:solidFill>
              <a:latin typeface="Times New Roman"/>
              <a:cs typeface="Times New Roman"/>
            </a:rPr>
            <a:t>Phase I: </a:t>
          </a:r>
          <a:r>
            <a:rPr lang="en-US" sz="3200" b="1" dirty="0" smtClean="0">
              <a:solidFill>
                <a:srgbClr val="000000"/>
              </a:solidFill>
              <a:latin typeface="Times New Roman"/>
              <a:cs typeface="Times New Roman"/>
            </a:rPr>
            <a:t>Obtain Knowledge </a:t>
          </a:r>
          <a:endParaRPr lang="en-US" sz="34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15BF9AF-FE31-7B49-AFAF-ACE598BE3A66}" type="parTrans" cxnId="{470C151E-2A00-B243-BC89-422B1220B821}">
      <dgm:prSet/>
      <dgm:spPr/>
      <dgm:t>
        <a:bodyPr/>
        <a:lstStyle/>
        <a:p>
          <a:endParaRPr lang="en-US"/>
        </a:p>
      </dgm:t>
    </dgm:pt>
    <dgm:pt modelId="{B68A7BF5-5DFE-D442-933A-43A66CBC2321}" type="sibTrans" cxnId="{470C151E-2A00-B243-BC89-422B1220B821}">
      <dgm:prSet/>
      <dgm:spPr/>
      <dgm:t>
        <a:bodyPr/>
        <a:lstStyle/>
        <a:p>
          <a:endParaRPr lang="en-US"/>
        </a:p>
      </dgm:t>
    </dgm:pt>
    <dgm:pt modelId="{5794C495-E401-7E4A-A1F6-82D0D6DB9BD4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pPr marL="325438" marR="0" lvl="1" indent="-3254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None/>
            <a:tabLst/>
            <a:defRPr/>
          </a:pPr>
          <a:r>
            <a:rPr lang="en-US" sz="4000" dirty="0" smtClean="0">
              <a:latin typeface="Times New Roman" pitchFamily="18" charset="0"/>
              <a:cs typeface="Times New Roman" pitchFamily="18" charset="0"/>
            </a:rPr>
            <a:t>Community-based participatory approach</a:t>
          </a:r>
          <a:endParaRPr lang="en-US" sz="3600" dirty="0">
            <a:latin typeface="Times New Roman"/>
            <a:cs typeface="Times New Roman"/>
          </a:endParaRPr>
        </a:p>
      </dgm:t>
    </dgm:pt>
    <dgm:pt modelId="{0916E65C-CFE0-5245-AAB1-5778AB316CC3}" type="parTrans" cxnId="{39E8BBA4-94BD-AC4A-BCE8-BDA01F9FD0A1}">
      <dgm:prSet/>
      <dgm:spPr/>
      <dgm:t>
        <a:bodyPr/>
        <a:lstStyle/>
        <a:p>
          <a:endParaRPr lang="en-US"/>
        </a:p>
      </dgm:t>
    </dgm:pt>
    <dgm:pt modelId="{3E70F9C3-45BB-1247-89C4-1DCBE6D2E0B0}" type="sibTrans" cxnId="{39E8BBA4-94BD-AC4A-BCE8-BDA01F9FD0A1}">
      <dgm:prSet/>
      <dgm:spPr/>
      <dgm:t>
        <a:bodyPr/>
        <a:lstStyle/>
        <a:p>
          <a:endParaRPr lang="en-US"/>
        </a:p>
      </dgm:t>
    </dgm:pt>
    <dgm:pt modelId="{65F077FA-2F21-5047-B2C4-3F67BD9D522F}">
      <dgm:prSet phldrT="[Text]" custT="1"/>
      <dgm:spPr>
        <a:solidFill>
          <a:srgbClr val="FDA039"/>
        </a:solidFill>
        <a:ln>
          <a:solidFill>
            <a:srgbClr val="000000"/>
          </a:solidFill>
        </a:ln>
      </dgm:spPr>
      <dgm:t>
        <a:bodyPr/>
        <a:lstStyle/>
        <a:p>
          <a:r>
            <a:rPr lang="en-US" sz="4000" b="1" dirty="0" smtClean="0">
              <a:solidFill>
                <a:srgbClr val="000000"/>
              </a:solidFill>
              <a:latin typeface="Times New Roman"/>
              <a:cs typeface="Times New Roman"/>
            </a:rPr>
            <a:t>Phase II: </a:t>
          </a:r>
          <a:r>
            <a:rPr lang="en-US" sz="3600" b="1" dirty="0" smtClean="0">
              <a:solidFill>
                <a:srgbClr val="000000"/>
              </a:solidFill>
              <a:latin typeface="Times New Roman"/>
              <a:cs typeface="Times New Roman"/>
            </a:rPr>
            <a:t>Program Design</a:t>
          </a:r>
          <a:endParaRPr lang="en-US" sz="32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4B95436-F92C-1D41-9DDD-E699FC0C179C}" type="parTrans" cxnId="{480F7142-21A8-EB40-BC2D-96CE6A5DABB7}">
      <dgm:prSet/>
      <dgm:spPr/>
      <dgm:t>
        <a:bodyPr/>
        <a:lstStyle/>
        <a:p>
          <a:endParaRPr lang="en-US"/>
        </a:p>
      </dgm:t>
    </dgm:pt>
    <dgm:pt modelId="{37DF8461-3C95-6B4D-B2BC-60E8DF543D0E}" type="sibTrans" cxnId="{480F7142-21A8-EB40-BC2D-96CE6A5DABB7}">
      <dgm:prSet/>
      <dgm:spPr/>
      <dgm:t>
        <a:bodyPr/>
        <a:lstStyle/>
        <a:p>
          <a:endParaRPr lang="en-US"/>
        </a:p>
      </dgm:t>
    </dgm:pt>
    <dgm:pt modelId="{B6B48312-26C5-2740-A04F-567C532A092E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endParaRPr lang="en-US" sz="3400" dirty="0">
            <a:latin typeface="Times New Roman"/>
            <a:cs typeface="Times New Roman"/>
          </a:endParaRPr>
        </a:p>
      </dgm:t>
    </dgm:pt>
    <dgm:pt modelId="{85BCDBAF-E87E-8340-9FB2-542085CF06B8}" type="parTrans" cxnId="{CBA62F93-3121-F644-8637-EF2885E49DD9}">
      <dgm:prSet/>
      <dgm:spPr/>
      <dgm:t>
        <a:bodyPr/>
        <a:lstStyle/>
        <a:p>
          <a:endParaRPr lang="en-US"/>
        </a:p>
      </dgm:t>
    </dgm:pt>
    <dgm:pt modelId="{9FD7AED2-AD47-EE40-B2D9-43BDCE406EA3}" type="sibTrans" cxnId="{CBA62F93-3121-F644-8637-EF2885E49DD9}">
      <dgm:prSet/>
      <dgm:spPr/>
      <dgm:t>
        <a:bodyPr/>
        <a:lstStyle/>
        <a:p>
          <a:endParaRPr lang="en-US"/>
        </a:p>
      </dgm:t>
    </dgm:pt>
    <dgm:pt modelId="{010FD446-F722-EB42-B749-E5C298612D07}">
      <dgm:prSet phldrT="[Text]" custT="1"/>
      <dgm:spPr>
        <a:solidFill>
          <a:srgbClr val="FDA039"/>
        </a:solidFill>
        <a:ln>
          <a:solidFill>
            <a:srgbClr val="000000"/>
          </a:solidFill>
        </a:ln>
      </dgm:spPr>
      <dgm:t>
        <a:bodyPr/>
        <a:lstStyle/>
        <a:p>
          <a:r>
            <a:rPr lang="en-US" sz="4000" b="1" dirty="0" smtClean="0">
              <a:solidFill>
                <a:srgbClr val="000000"/>
              </a:solidFill>
              <a:latin typeface="Times New Roman"/>
              <a:cs typeface="Times New Roman"/>
            </a:rPr>
            <a:t>Phase III: </a:t>
          </a:r>
          <a:r>
            <a:rPr lang="en-US" sz="3400" b="1" dirty="0" smtClean="0">
              <a:solidFill>
                <a:srgbClr val="000000"/>
              </a:solidFill>
              <a:latin typeface="Times New Roman"/>
              <a:cs typeface="Times New Roman"/>
            </a:rPr>
            <a:t>Implement</a:t>
          </a:r>
          <a:r>
            <a:rPr lang="en-US" sz="34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3400" b="1" dirty="0" smtClean="0">
              <a:solidFill>
                <a:srgbClr val="000000"/>
              </a:solidFill>
              <a:latin typeface="Times New Roman"/>
              <a:cs typeface="Times New Roman"/>
            </a:rPr>
            <a:t>Program</a:t>
          </a:r>
          <a:endParaRPr lang="en-US" sz="3400" b="1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8DEE70E-FE00-6F4E-9541-8437A626659E}" type="parTrans" cxnId="{34B87EC4-3EFC-8E4C-9526-25592FC10DAE}">
      <dgm:prSet/>
      <dgm:spPr/>
      <dgm:t>
        <a:bodyPr/>
        <a:lstStyle/>
        <a:p>
          <a:endParaRPr lang="en-US"/>
        </a:p>
      </dgm:t>
    </dgm:pt>
    <dgm:pt modelId="{C8767F82-53F4-2243-9E02-BED3200F4A96}" type="sibTrans" cxnId="{34B87EC4-3EFC-8E4C-9526-25592FC10DAE}">
      <dgm:prSet/>
      <dgm:spPr/>
      <dgm:t>
        <a:bodyPr/>
        <a:lstStyle/>
        <a:p>
          <a:endParaRPr lang="en-US"/>
        </a:p>
      </dgm:t>
    </dgm:pt>
    <dgm:pt modelId="{444705A4-41DE-A347-AAE7-7E8DC0059595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600" i="1" dirty="0" smtClean="0">
              <a:latin typeface="Times New Roman"/>
              <a:cs typeface="Times New Roman"/>
            </a:rPr>
            <a:t>Menu-Choice Program</a:t>
          </a:r>
          <a:endParaRPr lang="en-US" sz="3600" i="1" dirty="0">
            <a:latin typeface="Times New Roman"/>
            <a:cs typeface="Times New Roman"/>
          </a:endParaRPr>
        </a:p>
      </dgm:t>
    </dgm:pt>
    <dgm:pt modelId="{922398E4-D2AA-A14D-B6FB-559FA3C7B205}" type="parTrans" cxnId="{09700C3D-D9DF-6C49-8E9B-08599CC4FC70}">
      <dgm:prSet/>
      <dgm:spPr/>
      <dgm:t>
        <a:bodyPr/>
        <a:lstStyle/>
        <a:p>
          <a:endParaRPr lang="en-US"/>
        </a:p>
      </dgm:t>
    </dgm:pt>
    <dgm:pt modelId="{D6559E77-1DE3-2B4E-960D-91AC4236817E}" type="sibTrans" cxnId="{09700C3D-D9DF-6C49-8E9B-08599CC4FC70}">
      <dgm:prSet/>
      <dgm:spPr/>
      <dgm:t>
        <a:bodyPr/>
        <a:lstStyle/>
        <a:p>
          <a:endParaRPr lang="en-US"/>
        </a:p>
      </dgm:t>
    </dgm:pt>
    <dgm:pt modelId="{712716D4-47C3-1946-A6AE-97F10CCA43D0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endParaRPr lang="en-US" sz="34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0F206A6-FE8E-E64C-AA72-FA198AAAB087}" type="parTrans" cxnId="{0285C7D9-CECC-1541-AE4A-ACA951BA11E1}">
      <dgm:prSet/>
      <dgm:spPr/>
      <dgm:t>
        <a:bodyPr/>
        <a:lstStyle/>
        <a:p>
          <a:endParaRPr lang="en-US"/>
        </a:p>
      </dgm:t>
    </dgm:pt>
    <dgm:pt modelId="{08E31590-85AE-5046-AC13-534A80B66D99}" type="sibTrans" cxnId="{0285C7D9-CECC-1541-AE4A-ACA951BA11E1}">
      <dgm:prSet/>
      <dgm:spPr/>
      <dgm:t>
        <a:bodyPr/>
        <a:lstStyle/>
        <a:p>
          <a:endParaRPr lang="en-US"/>
        </a:p>
      </dgm:t>
    </dgm:pt>
    <dgm:pt modelId="{D7767FE7-B1B9-0A41-8F2C-FF6D1975C20E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endParaRPr lang="en-US" sz="34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3121A3A-7D18-1245-9E41-6DE96877B286}" type="parTrans" cxnId="{0703AAC7-8F80-8E44-B0D4-62FAF7366D9E}">
      <dgm:prSet/>
      <dgm:spPr/>
      <dgm:t>
        <a:bodyPr/>
        <a:lstStyle/>
        <a:p>
          <a:endParaRPr lang="en-US"/>
        </a:p>
      </dgm:t>
    </dgm:pt>
    <dgm:pt modelId="{419B6C7D-F305-5443-B339-C0C920B5B11D}" type="sibTrans" cxnId="{0703AAC7-8F80-8E44-B0D4-62FAF7366D9E}">
      <dgm:prSet/>
      <dgm:spPr/>
      <dgm:t>
        <a:bodyPr/>
        <a:lstStyle/>
        <a:p>
          <a:endParaRPr lang="en-US"/>
        </a:p>
      </dgm:t>
    </dgm:pt>
    <dgm:pt modelId="{42ECD789-86FE-45A7-A159-37647B2C24EF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pPr marL="285750" lvl="1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400" dirty="0">
            <a:latin typeface="Times New Roman"/>
            <a:cs typeface="Times New Roman"/>
          </a:endParaRPr>
        </a:p>
      </dgm:t>
    </dgm:pt>
    <dgm:pt modelId="{777B09F5-7C66-40C5-9529-BFF418442267}" type="parTrans" cxnId="{7E1CBA83-37DA-4767-81B5-B2BFF3F9C7D5}">
      <dgm:prSet/>
      <dgm:spPr/>
      <dgm:t>
        <a:bodyPr/>
        <a:lstStyle/>
        <a:p>
          <a:endParaRPr lang="en-US"/>
        </a:p>
      </dgm:t>
    </dgm:pt>
    <dgm:pt modelId="{9BA1D904-DB61-4313-84FC-B37D0CCB3F29}" type="sibTrans" cxnId="{7E1CBA83-37DA-4767-81B5-B2BFF3F9C7D5}">
      <dgm:prSet/>
      <dgm:spPr/>
      <dgm:t>
        <a:bodyPr/>
        <a:lstStyle/>
        <a:p>
          <a:endParaRPr lang="en-US"/>
        </a:p>
      </dgm:t>
    </dgm:pt>
    <dgm:pt modelId="{CCFD4CDB-566C-4636-87B4-E20D2A1573F5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pPr marL="285750" lvl="1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400" dirty="0">
            <a:latin typeface="Times New Roman"/>
            <a:cs typeface="Times New Roman"/>
          </a:endParaRPr>
        </a:p>
      </dgm:t>
    </dgm:pt>
    <dgm:pt modelId="{9CCD83C3-EEFA-4CB9-ACD3-F7E49BABF2A6}" type="parTrans" cxnId="{73C75002-72FB-4D3C-887C-B4B510FDB829}">
      <dgm:prSet/>
      <dgm:spPr/>
      <dgm:t>
        <a:bodyPr/>
        <a:lstStyle/>
        <a:p>
          <a:endParaRPr lang="en-US"/>
        </a:p>
      </dgm:t>
    </dgm:pt>
    <dgm:pt modelId="{E9140941-68B8-4A78-A7C1-322E2B554192}" type="sibTrans" cxnId="{73C75002-72FB-4D3C-887C-B4B510FDB829}">
      <dgm:prSet/>
      <dgm:spPr/>
      <dgm:t>
        <a:bodyPr/>
        <a:lstStyle/>
        <a:p>
          <a:endParaRPr lang="en-US"/>
        </a:p>
      </dgm:t>
    </dgm:pt>
    <dgm:pt modelId="{4C2B3E49-B9F1-4D6D-9ED3-33FD71E8F46C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pPr marL="325438" marR="0" lvl="1" indent="-3254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None/>
            <a:tabLst/>
            <a:defRPr/>
          </a:pP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Health Behavior Theory</a:t>
          </a:r>
        </a:p>
        <a:p>
          <a:pPr marL="2304568" lvl="2" indent="-489833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marL="326555" lvl="1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None/>
          </a:pPr>
          <a:endParaRPr lang="en-US" sz="3400" dirty="0">
            <a:latin typeface="Times New Roman"/>
            <a:cs typeface="Times New Roman"/>
          </a:endParaRPr>
        </a:p>
      </dgm:t>
    </dgm:pt>
    <dgm:pt modelId="{E831CE18-7B2A-4140-BED4-ECEA0ADA357F}" type="parTrans" cxnId="{7E73E505-C3CF-4E35-834C-BD1091BB5670}">
      <dgm:prSet/>
      <dgm:spPr/>
      <dgm:t>
        <a:bodyPr/>
        <a:lstStyle/>
        <a:p>
          <a:endParaRPr lang="en-US"/>
        </a:p>
      </dgm:t>
    </dgm:pt>
    <dgm:pt modelId="{783613FA-61A1-429B-B89C-95040609FBC8}" type="sibTrans" cxnId="{7E73E505-C3CF-4E35-834C-BD1091BB5670}">
      <dgm:prSet/>
      <dgm:spPr/>
      <dgm:t>
        <a:bodyPr/>
        <a:lstStyle/>
        <a:p>
          <a:endParaRPr lang="en-US"/>
        </a:p>
      </dgm:t>
    </dgm:pt>
    <dgm:pt modelId="{4F28EB7D-208B-4C3A-90FC-8EB264A3064D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pPr marL="642938" marR="0" lvl="1" indent="-30480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None/>
            <a:tabLst/>
            <a:defRPr/>
          </a:pP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Consulted an “Advisory Group” to define the problem, brainstorm solutions, &amp; critique program materials</a:t>
          </a:r>
          <a:endParaRPr lang="en-US" sz="3600" dirty="0">
            <a:latin typeface="Times New Roman"/>
            <a:cs typeface="Times New Roman"/>
          </a:endParaRPr>
        </a:p>
      </dgm:t>
    </dgm:pt>
    <dgm:pt modelId="{C668C22A-08A8-49CF-9F06-7F9BA0CD42E7}" type="parTrans" cxnId="{7164F522-FE47-4410-B1A7-9620959E0C75}">
      <dgm:prSet/>
      <dgm:spPr/>
      <dgm:t>
        <a:bodyPr/>
        <a:lstStyle/>
        <a:p>
          <a:endParaRPr lang="en-US"/>
        </a:p>
      </dgm:t>
    </dgm:pt>
    <dgm:pt modelId="{179CEF79-B802-4574-9DD7-53A2E392F799}" type="sibTrans" cxnId="{7164F522-FE47-4410-B1A7-9620959E0C75}">
      <dgm:prSet/>
      <dgm:spPr/>
      <dgm:t>
        <a:bodyPr/>
        <a:lstStyle/>
        <a:p>
          <a:endParaRPr lang="en-US"/>
        </a:p>
      </dgm:t>
    </dgm:pt>
    <dgm:pt modelId="{182EB406-8BF3-4FDB-8B40-A5F7335F71D3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pPr marL="325438" marR="0" lvl="1" indent="-3254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None/>
            <a:tabLst/>
            <a:defRPr/>
          </a:pP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Established health promotion guidelines (Drum et al., 2009)</a:t>
          </a:r>
          <a:endParaRPr lang="en-US" sz="3600" dirty="0">
            <a:latin typeface="Times New Roman"/>
            <a:cs typeface="Times New Roman"/>
          </a:endParaRPr>
        </a:p>
      </dgm:t>
    </dgm:pt>
    <dgm:pt modelId="{36E60410-07B9-423C-BB91-2A8FE18086A4}" type="parTrans" cxnId="{64D98A6D-5E0A-45A6-AC8C-9EF5A81594E2}">
      <dgm:prSet/>
      <dgm:spPr/>
      <dgm:t>
        <a:bodyPr/>
        <a:lstStyle/>
        <a:p>
          <a:endParaRPr lang="en-US"/>
        </a:p>
      </dgm:t>
    </dgm:pt>
    <dgm:pt modelId="{9DAC00E9-7DF5-49B7-ACAB-9F51A6ACA31B}" type="sibTrans" cxnId="{64D98A6D-5E0A-45A6-AC8C-9EF5A81594E2}">
      <dgm:prSet/>
      <dgm:spPr/>
      <dgm:t>
        <a:bodyPr/>
        <a:lstStyle/>
        <a:p>
          <a:endParaRPr lang="en-US"/>
        </a:p>
      </dgm:t>
    </dgm:pt>
    <dgm:pt modelId="{3B54C095-E771-4EBC-A914-0AC58A2F98B0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endParaRPr lang="en-US" sz="34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AF1B3EB-41F1-43CB-A2E5-3F3996919F1C}" type="parTrans" cxnId="{135843EE-0152-48F3-A2F2-6863990A717F}">
      <dgm:prSet/>
      <dgm:spPr/>
      <dgm:t>
        <a:bodyPr/>
        <a:lstStyle/>
        <a:p>
          <a:endParaRPr lang="en-US"/>
        </a:p>
      </dgm:t>
    </dgm:pt>
    <dgm:pt modelId="{E4C6947C-6762-4947-A079-B907E9905C47}" type="sibTrans" cxnId="{135843EE-0152-48F3-A2F2-6863990A717F}">
      <dgm:prSet/>
      <dgm:spPr/>
      <dgm:t>
        <a:bodyPr/>
        <a:lstStyle/>
        <a:p>
          <a:endParaRPr lang="en-US"/>
        </a:p>
      </dgm:t>
    </dgm:pt>
    <dgm:pt modelId="{DEF0208B-25A0-429B-A718-4BD302565AFD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600" dirty="0" smtClean="0">
              <a:latin typeface="Times New Roman"/>
              <a:cs typeface="Times New Roman"/>
            </a:rPr>
            <a:t>Assessment at pre, post, one month  follow-up</a:t>
          </a:r>
          <a:endParaRPr lang="en-US" sz="3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8F50930-1A1E-438A-A1CF-3F91D9EC2F7E}" type="parTrans" cxnId="{8C15BB6E-3FD2-4D3F-B422-45344B3935C2}">
      <dgm:prSet/>
      <dgm:spPr/>
      <dgm:t>
        <a:bodyPr/>
        <a:lstStyle/>
        <a:p>
          <a:endParaRPr lang="en-US"/>
        </a:p>
      </dgm:t>
    </dgm:pt>
    <dgm:pt modelId="{85E95A1C-F4F4-456B-91A9-32F1B8D31B2D}" type="sibTrans" cxnId="{8C15BB6E-3FD2-4D3F-B422-45344B3935C2}">
      <dgm:prSet/>
      <dgm:spPr/>
      <dgm:t>
        <a:bodyPr/>
        <a:lstStyle/>
        <a:p>
          <a:endParaRPr lang="en-US"/>
        </a:p>
      </dgm:t>
    </dgm:pt>
    <dgm:pt modelId="{ED21FBD7-8F12-4576-BC5F-2227A9A2971A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600" dirty="0" smtClean="0">
              <a:latin typeface="Times New Roman"/>
              <a:cs typeface="Times New Roman"/>
            </a:rPr>
            <a:t>Semi-structured interviews to assess effectiveness &amp; obtain feedback during implementation</a:t>
          </a:r>
          <a:endParaRPr lang="en-US" sz="3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96DF98D-73E2-4B5B-B4A3-9F375C404643}" type="parTrans" cxnId="{77F2DF74-11EE-408C-97A5-25BA569D5DA6}">
      <dgm:prSet/>
      <dgm:spPr/>
      <dgm:t>
        <a:bodyPr/>
        <a:lstStyle/>
        <a:p>
          <a:endParaRPr lang="en-US"/>
        </a:p>
      </dgm:t>
    </dgm:pt>
    <dgm:pt modelId="{9ED0396B-8088-4859-BFDC-9257B1EDA973}" type="sibTrans" cxnId="{77F2DF74-11EE-408C-97A5-25BA569D5DA6}">
      <dgm:prSet/>
      <dgm:spPr/>
      <dgm:t>
        <a:bodyPr/>
        <a:lstStyle/>
        <a:p>
          <a:endParaRPr lang="en-US"/>
        </a:p>
      </dgm:t>
    </dgm:pt>
    <dgm:pt modelId="{8D3D71DC-0D66-4695-A601-4C0B1A777751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600" dirty="0" smtClean="0">
              <a:latin typeface="Times New Roman"/>
              <a:cs typeface="Times New Roman"/>
            </a:rPr>
            <a:t>10 week intervention with disability-appropriate measures</a:t>
          </a:r>
          <a:endParaRPr lang="en-US" sz="3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8D803BA-1EFE-4C56-A79D-108C2D4C5DF9}" type="parTrans" cxnId="{ED559C8D-7D6A-4910-BD88-9C8E32D9AAAE}">
      <dgm:prSet/>
      <dgm:spPr/>
      <dgm:t>
        <a:bodyPr/>
        <a:lstStyle/>
        <a:p>
          <a:endParaRPr lang="en-US"/>
        </a:p>
      </dgm:t>
    </dgm:pt>
    <dgm:pt modelId="{621FD6C1-BA40-4129-B3B5-9F36929368EE}" type="sibTrans" cxnId="{ED559C8D-7D6A-4910-BD88-9C8E32D9AAAE}">
      <dgm:prSet/>
      <dgm:spPr/>
      <dgm:t>
        <a:bodyPr/>
        <a:lstStyle/>
        <a:p>
          <a:endParaRPr lang="en-US"/>
        </a:p>
      </dgm:t>
    </dgm:pt>
    <dgm:pt modelId="{D10D338E-3FB0-4038-BB40-AF6A4EE8B01A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600" dirty="0" smtClean="0">
              <a:latin typeface="Times New Roman"/>
              <a:cs typeface="Times New Roman"/>
            </a:rPr>
            <a:t>Seven step program to educate staff &amp; residents about PA</a:t>
          </a:r>
          <a:endParaRPr lang="en-US" sz="3600" dirty="0">
            <a:latin typeface="Times New Roman"/>
            <a:cs typeface="Times New Roman"/>
          </a:endParaRPr>
        </a:p>
      </dgm:t>
    </dgm:pt>
    <dgm:pt modelId="{5D5927FA-5EB9-4A5B-B8FB-9FD40C2DD36E}" type="parTrans" cxnId="{11F71044-8EAD-48B5-B315-44CD09B8FF24}">
      <dgm:prSet/>
      <dgm:spPr/>
      <dgm:t>
        <a:bodyPr/>
        <a:lstStyle/>
        <a:p>
          <a:endParaRPr lang="en-US"/>
        </a:p>
      </dgm:t>
    </dgm:pt>
    <dgm:pt modelId="{CD0DCCC5-1AB9-4FAB-955B-0415506357B9}" type="sibTrans" cxnId="{11F71044-8EAD-48B5-B315-44CD09B8FF24}">
      <dgm:prSet/>
      <dgm:spPr/>
      <dgm:t>
        <a:bodyPr/>
        <a:lstStyle/>
        <a:p>
          <a:endParaRPr lang="en-US"/>
        </a:p>
      </dgm:t>
    </dgm:pt>
    <dgm:pt modelId="{AD80D808-6B6C-4486-AB01-CEC6D6257B69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600" dirty="0" smtClean="0">
              <a:latin typeface="Times New Roman"/>
              <a:cs typeface="Times New Roman"/>
            </a:rPr>
            <a:t>Materials: motivational techniques, ways to document baseline activities and progress, and examples of various kinds of activities</a:t>
          </a:r>
        </a:p>
        <a:p>
          <a:endParaRPr lang="en-US" sz="3400" dirty="0">
            <a:latin typeface="Times New Roman"/>
            <a:cs typeface="Times New Roman"/>
          </a:endParaRPr>
        </a:p>
      </dgm:t>
    </dgm:pt>
    <dgm:pt modelId="{31DE149F-FF93-42B0-B103-47BCEFC80D9A}" type="parTrans" cxnId="{4F52F83D-9707-4FDE-BA10-FBB6D3D1D1D5}">
      <dgm:prSet/>
      <dgm:spPr/>
      <dgm:t>
        <a:bodyPr/>
        <a:lstStyle/>
        <a:p>
          <a:endParaRPr lang="en-US"/>
        </a:p>
      </dgm:t>
    </dgm:pt>
    <dgm:pt modelId="{152702D1-8A8B-4B99-B8B8-6B3A6DE84BAE}" type="sibTrans" cxnId="{4F52F83D-9707-4FDE-BA10-FBB6D3D1D1D5}">
      <dgm:prSet/>
      <dgm:spPr/>
      <dgm:t>
        <a:bodyPr/>
        <a:lstStyle/>
        <a:p>
          <a:endParaRPr lang="en-US"/>
        </a:p>
      </dgm:t>
    </dgm:pt>
    <dgm:pt modelId="{DF4F1431-D618-47CE-B82E-80FA9CDE8538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endParaRPr lang="en-US" sz="34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C6ABD70-E3E6-4E7C-B14C-31897291926C}" type="parTrans" cxnId="{489DD47A-E598-4B68-BB03-5A8660C2A2B6}">
      <dgm:prSet/>
      <dgm:spPr/>
      <dgm:t>
        <a:bodyPr/>
        <a:lstStyle/>
        <a:p>
          <a:endParaRPr lang="en-US"/>
        </a:p>
      </dgm:t>
    </dgm:pt>
    <dgm:pt modelId="{52B03DC3-0D52-40F2-A4D4-B439CC14DB03}" type="sibTrans" cxnId="{489DD47A-E598-4B68-BB03-5A8660C2A2B6}">
      <dgm:prSet/>
      <dgm:spPr/>
      <dgm:t>
        <a:bodyPr/>
        <a:lstStyle/>
        <a:p>
          <a:endParaRPr lang="en-US"/>
        </a:p>
      </dgm:t>
    </dgm:pt>
    <dgm:pt modelId="{7BA40B64-2F13-4543-96BF-9BF798A26CC2}" type="pres">
      <dgm:prSet presAssocID="{B38DF87D-2598-A14F-A234-9F7E789C0D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709AF3-3F04-9B44-9785-DECD3EA8FC16}" type="pres">
      <dgm:prSet presAssocID="{235B22D2-3A84-2F4C-A07D-063B06780A53}" presName="composite" presStyleCnt="0"/>
      <dgm:spPr/>
    </dgm:pt>
    <dgm:pt modelId="{D63C342D-7156-F94E-92DD-10140C55C1AD}" type="pres">
      <dgm:prSet presAssocID="{235B22D2-3A84-2F4C-A07D-063B06780A5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C6D02-3E92-C04D-A53A-60104B80A427}" type="pres">
      <dgm:prSet presAssocID="{235B22D2-3A84-2F4C-A07D-063B06780A53}" presName="descendantText" presStyleLbl="alignAcc1" presStyleIdx="0" presStyleCnt="3" custScaleY="130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163AF-D2DB-B44A-A748-913CDB1698AE}" type="pres">
      <dgm:prSet presAssocID="{B68A7BF5-5DFE-D442-933A-43A66CBC2321}" presName="sp" presStyleCnt="0"/>
      <dgm:spPr/>
    </dgm:pt>
    <dgm:pt modelId="{041F964A-89D4-C549-87E1-EE429C31E0AB}" type="pres">
      <dgm:prSet presAssocID="{65F077FA-2F21-5047-B2C4-3F67BD9D522F}" presName="composite" presStyleCnt="0"/>
      <dgm:spPr/>
    </dgm:pt>
    <dgm:pt modelId="{9C6A8ED9-EE44-F84B-B659-5F1401C3BCCF}" type="pres">
      <dgm:prSet presAssocID="{65F077FA-2F21-5047-B2C4-3F67BD9D52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A8CB9-8A8C-5248-A710-C853AF01719F}" type="pres">
      <dgm:prSet presAssocID="{65F077FA-2F21-5047-B2C4-3F67BD9D522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A86B2-FB8C-AB46-A077-0D1BD39F70CE}" type="pres">
      <dgm:prSet presAssocID="{37DF8461-3C95-6B4D-B2BC-60E8DF543D0E}" presName="sp" presStyleCnt="0"/>
      <dgm:spPr/>
    </dgm:pt>
    <dgm:pt modelId="{B9EAF9C2-1C2C-3F4D-8849-1228EE1485CD}" type="pres">
      <dgm:prSet presAssocID="{010FD446-F722-EB42-B749-E5C298612D07}" presName="composite" presStyleCnt="0"/>
      <dgm:spPr/>
    </dgm:pt>
    <dgm:pt modelId="{B05CE446-FB03-7140-9515-0EFF38699D94}" type="pres">
      <dgm:prSet presAssocID="{010FD446-F722-EB42-B749-E5C298612D07}" presName="parentText" presStyleLbl="alignNode1" presStyleIdx="2" presStyleCnt="3" custLinFactNeighborX="0" custLinFactNeighborY="-119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EE1F4-B86A-C84B-8FF4-E2FA155BEACE}" type="pres">
      <dgm:prSet presAssocID="{010FD446-F722-EB42-B749-E5C298612D07}" presName="descendantText" presStyleLbl="alignAcc1" presStyleIdx="2" presStyleCnt="3" custScaleY="103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15BB6E-3FD2-4D3F-B422-45344B3935C2}" srcId="{010FD446-F722-EB42-B749-E5C298612D07}" destId="{DEF0208B-25A0-429B-A718-4BD302565AFD}" srcOrd="3" destOrd="0" parTransId="{18F50930-1A1E-438A-A1CF-3F91D9EC2F7E}" sibTransId="{85E95A1C-F4F4-456B-91A9-32F1B8D31B2D}"/>
    <dgm:cxn modelId="{4F52F83D-9707-4FDE-BA10-FBB6D3D1D1D5}" srcId="{65F077FA-2F21-5047-B2C4-3F67BD9D522F}" destId="{AD80D808-6B6C-4486-AB01-CEC6D6257B69}" srcOrd="3" destOrd="0" parTransId="{31DE149F-FF93-42B0-B103-47BCEFC80D9A}" sibTransId="{152702D1-8A8B-4B99-B8B8-6B3A6DE84BAE}"/>
    <dgm:cxn modelId="{B9253B79-884C-6D47-AB63-189F2BCA33DE}" type="presOf" srcId="{712716D4-47C3-1946-A6AE-97F10CCA43D0}" destId="{A41EE1F4-B86A-C84B-8FF4-E2FA155BEACE}" srcOrd="0" destOrd="6" presId="urn:microsoft.com/office/officeart/2005/8/layout/chevron2"/>
    <dgm:cxn modelId="{77F2DF74-11EE-408C-97A5-25BA569D5DA6}" srcId="{010FD446-F722-EB42-B749-E5C298612D07}" destId="{ED21FBD7-8F12-4576-BC5F-2227A9A2971A}" srcOrd="4" destOrd="0" parTransId="{096DF98D-73E2-4B5B-B4A3-9F375C404643}" sibTransId="{9ED0396B-8088-4859-BFDC-9257B1EDA973}"/>
    <dgm:cxn modelId="{135843EE-0152-48F3-A2F2-6863990A717F}" srcId="{010FD446-F722-EB42-B749-E5C298612D07}" destId="{3B54C095-E771-4EBC-A914-0AC58A2F98B0}" srcOrd="0" destOrd="0" parTransId="{EAF1B3EB-41F1-43CB-A2E5-3F3996919F1C}" sibTransId="{E4C6947C-6762-4947-A079-B907E9905C47}"/>
    <dgm:cxn modelId="{09700C3D-D9DF-6C49-8E9B-08599CC4FC70}" srcId="{65F077FA-2F21-5047-B2C4-3F67BD9D522F}" destId="{444705A4-41DE-A347-AAE7-7E8DC0059595}" srcOrd="1" destOrd="0" parTransId="{922398E4-D2AA-A14D-B6FB-559FA3C7B205}" sibTransId="{D6559E77-1DE3-2B4E-960D-91AC4236817E}"/>
    <dgm:cxn modelId="{16DF4D5B-0019-4A3D-B391-0D41E29CA6CF}" type="presOf" srcId="{42ECD789-86FE-45A7-A159-37647B2C24EF}" destId="{EA5C6D02-3E92-C04D-A53A-60104B80A427}" srcOrd="0" destOrd="0" presId="urn:microsoft.com/office/officeart/2005/8/layout/chevron2"/>
    <dgm:cxn modelId="{34B87EC4-3EFC-8E4C-9526-25592FC10DAE}" srcId="{B38DF87D-2598-A14F-A234-9F7E789C0DF2}" destId="{010FD446-F722-EB42-B749-E5C298612D07}" srcOrd="2" destOrd="0" parTransId="{E8DEE70E-FE00-6F4E-9541-8437A626659E}" sibTransId="{C8767F82-53F4-2243-9E02-BED3200F4A96}"/>
    <dgm:cxn modelId="{5DF0CA40-6499-E049-927D-4E4AA8359DE1}" type="presOf" srcId="{B6B48312-26C5-2740-A04F-567C532A092E}" destId="{A58A8CB9-8A8C-5248-A710-C853AF01719F}" srcOrd="0" destOrd="0" presId="urn:microsoft.com/office/officeart/2005/8/layout/chevron2"/>
    <dgm:cxn modelId="{83053474-6AB0-2F4B-A042-17F4560A51B3}" type="presOf" srcId="{235B22D2-3A84-2F4C-A07D-063B06780A53}" destId="{D63C342D-7156-F94E-92DD-10140C55C1AD}" srcOrd="0" destOrd="0" presId="urn:microsoft.com/office/officeart/2005/8/layout/chevron2"/>
    <dgm:cxn modelId="{CBA62F93-3121-F644-8637-EF2885E49DD9}" srcId="{65F077FA-2F21-5047-B2C4-3F67BD9D522F}" destId="{B6B48312-26C5-2740-A04F-567C532A092E}" srcOrd="0" destOrd="0" parTransId="{85BCDBAF-E87E-8340-9FB2-542085CF06B8}" sibTransId="{9FD7AED2-AD47-EE40-B2D9-43BDCE406EA3}"/>
    <dgm:cxn modelId="{7164F522-FE47-4410-B1A7-9620959E0C75}" srcId="{5794C495-E401-7E4A-A1F6-82D0D6DB9BD4}" destId="{4F28EB7D-208B-4C3A-90FC-8EB264A3064D}" srcOrd="0" destOrd="0" parTransId="{C668C22A-08A8-49CF-9F06-7F9BA0CD42E7}" sibTransId="{179CEF79-B802-4574-9DD7-53A2E392F799}"/>
    <dgm:cxn modelId="{EB0B30CD-3815-4FA8-99DC-7F739C796FB0}" type="presOf" srcId="{CCFD4CDB-566C-4636-87B4-E20D2A1573F5}" destId="{EA5C6D02-3E92-C04D-A53A-60104B80A427}" srcOrd="0" destOrd="1" presId="urn:microsoft.com/office/officeart/2005/8/layout/chevron2"/>
    <dgm:cxn modelId="{B8C797A0-1884-4186-A523-A34152BC764E}" type="presOf" srcId="{4F28EB7D-208B-4C3A-90FC-8EB264A3064D}" destId="{EA5C6D02-3E92-C04D-A53A-60104B80A427}" srcOrd="0" destOrd="3" presId="urn:microsoft.com/office/officeart/2005/8/layout/chevron2"/>
    <dgm:cxn modelId="{79C3935E-CF93-CD46-9624-4563A5782430}" type="presOf" srcId="{5794C495-E401-7E4A-A1F6-82D0D6DB9BD4}" destId="{EA5C6D02-3E92-C04D-A53A-60104B80A427}" srcOrd="0" destOrd="2" presId="urn:microsoft.com/office/officeart/2005/8/layout/chevron2"/>
    <dgm:cxn modelId="{7190E756-C1E8-4E05-98F1-31247B6A0808}" type="presOf" srcId="{8D3D71DC-0D66-4695-A601-4C0B1A777751}" destId="{A41EE1F4-B86A-C84B-8FF4-E2FA155BEACE}" srcOrd="0" destOrd="2" presId="urn:microsoft.com/office/officeart/2005/8/layout/chevron2"/>
    <dgm:cxn modelId="{E86180A9-6F41-4F1A-918E-4E81B804DB6F}" type="presOf" srcId="{3B54C095-E771-4EBC-A914-0AC58A2F98B0}" destId="{A41EE1F4-B86A-C84B-8FF4-E2FA155BEACE}" srcOrd="0" destOrd="0" presId="urn:microsoft.com/office/officeart/2005/8/layout/chevron2"/>
    <dgm:cxn modelId="{7E73E505-C3CF-4E35-834C-BD1091BB5670}" srcId="{235B22D2-3A84-2F4C-A07D-063B06780A53}" destId="{4C2B3E49-B9F1-4D6D-9ED3-33FD71E8F46C}" srcOrd="3" destOrd="0" parTransId="{E831CE18-7B2A-4140-BED4-ECEA0ADA357F}" sibTransId="{783613FA-61A1-429B-B89C-95040609FBC8}"/>
    <dgm:cxn modelId="{489DD47A-E598-4B68-BB03-5A8660C2A2B6}" srcId="{010FD446-F722-EB42-B749-E5C298612D07}" destId="{DF4F1431-D618-47CE-B82E-80FA9CDE8538}" srcOrd="1" destOrd="0" parTransId="{1C6ABD70-E3E6-4E7C-B14C-31897291926C}" sibTransId="{52B03DC3-0D52-40F2-A4D4-B439CC14DB03}"/>
    <dgm:cxn modelId="{239A4034-0B8C-4E8C-8883-64BF2BAE0EC1}" type="presOf" srcId="{AD80D808-6B6C-4486-AB01-CEC6D6257B69}" destId="{A58A8CB9-8A8C-5248-A710-C853AF01719F}" srcOrd="0" destOrd="3" presId="urn:microsoft.com/office/officeart/2005/8/layout/chevron2"/>
    <dgm:cxn modelId="{7E1CBA83-37DA-4767-81B5-B2BFF3F9C7D5}" srcId="{235B22D2-3A84-2F4C-A07D-063B06780A53}" destId="{42ECD789-86FE-45A7-A159-37647B2C24EF}" srcOrd="0" destOrd="0" parTransId="{777B09F5-7C66-40C5-9529-BFF418442267}" sibTransId="{9BA1D904-DB61-4313-84FC-B37D0CCB3F29}"/>
    <dgm:cxn modelId="{0703AAC7-8F80-8E44-B0D4-62FAF7366D9E}" srcId="{010FD446-F722-EB42-B749-E5C298612D07}" destId="{D7767FE7-B1B9-0A41-8F2C-FF6D1975C20E}" srcOrd="5" destOrd="0" parTransId="{E3121A3A-7D18-1245-9E41-6DE96877B286}" sibTransId="{419B6C7D-F305-5443-B339-C0C920B5B11D}"/>
    <dgm:cxn modelId="{470C151E-2A00-B243-BC89-422B1220B821}" srcId="{B38DF87D-2598-A14F-A234-9F7E789C0DF2}" destId="{235B22D2-3A84-2F4C-A07D-063B06780A53}" srcOrd="0" destOrd="0" parTransId="{C15BF9AF-FE31-7B49-AFAF-ACE598BE3A66}" sibTransId="{B68A7BF5-5DFE-D442-933A-43A66CBC2321}"/>
    <dgm:cxn modelId="{ED559C8D-7D6A-4910-BD88-9C8E32D9AAAE}" srcId="{010FD446-F722-EB42-B749-E5C298612D07}" destId="{8D3D71DC-0D66-4695-A601-4C0B1A777751}" srcOrd="2" destOrd="0" parTransId="{48D803BA-1EFE-4C56-A79D-108C2D4C5DF9}" sibTransId="{621FD6C1-BA40-4129-B3B5-9F36929368EE}"/>
    <dgm:cxn modelId="{6F884C9E-D98B-4C2C-872A-CF3B7E0EBCA0}" type="presOf" srcId="{DF4F1431-D618-47CE-B82E-80FA9CDE8538}" destId="{A41EE1F4-B86A-C84B-8FF4-E2FA155BEACE}" srcOrd="0" destOrd="1" presId="urn:microsoft.com/office/officeart/2005/8/layout/chevron2"/>
    <dgm:cxn modelId="{18F3A4FD-9CEE-45A6-8ED6-B7EB2BBE14ED}" type="presOf" srcId="{ED21FBD7-8F12-4576-BC5F-2227A9A2971A}" destId="{A41EE1F4-B86A-C84B-8FF4-E2FA155BEACE}" srcOrd="0" destOrd="4" presId="urn:microsoft.com/office/officeart/2005/8/layout/chevron2"/>
    <dgm:cxn modelId="{07A8409D-2823-7D4F-A255-32F7697312BF}" type="presOf" srcId="{D7767FE7-B1B9-0A41-8F2C-FF6D1975C20E}" destId="{A41EE1F4-B86A-C84B-8FF4-E2FA155BEACE}" srcOrd="0" destOrd="5" presId="urn:microsoft.com/office/officeart/2005/8/layout/chevron2"/>
    <dgm:cxn modelId="{BA4FB6A2-D6DC-4422-8C30-029D21F0230F}" type="presOf" srcId="{D10D338E-3FB0-4038-BB40-AF6A4EE8B01A}" destId="{A58A8CB9-8A8C-5248-A710-C853AF01719F}" srcOrd="0" destOrd="2" presId="urn:microsoft.com/office/officeart/2005/8/layout/chevron2"/>
    <dgm:cxn modelId="{480F7142-21A8-EB40-BC2D-96CE6A5DABB7}" srcId="{B38DF87D-2598-A14F-A234-9F7E789C0DF2}" destId="{65F077FA-2F21-5047-B2C4-3F67BD9D522F}" srcOrd="1" destOrd="0" parTransId="{34B95436-F92C-1D41-9DDD-E699FC0C179C}" sibTransId="{37DF8461-3C95-6B4D-B2BC-60E8DF543D0E}"/>
    <dgm:cxn modelId="{F66E3509-72C6-4DA8-BD28-BBDF2E492ED8}" type="presOf" srcId="{4C2B3E49-B9F1-4D6D-9ED3-33FD71E8F46C}" destId="{EA5C6D02-3E92-C04D-A53A-60104B80A427}" srcOrd="0" destOrd="5" presId="urn:microsoft.com/office/officeart/2005/8/layout/chevron2"/>
    <dgm:cxn modelId="{0285C7D9-CECC-1541-AE4A-ACA951BA11E1}" srcId="{010FD446-F722-EB42-B749-E5C298612D07}" destId="{712716D4-47C3-1946-A6AE-97F10CCA43D0}" srcOrd="6" destOrd="0" parTransId="{40F206A6-FE8E-E64C-AA72-FA198AAAB087}" sibTransId="{08E31590-85AE-5046-AC13-534A80B66D99}"/>
    <dgm:cxn modelId="{73C75002-72FB-4D3C-887C-B4B510FDB829}" srcId="{235B22D2-3A84-2F4C-A07D-063B06780A53}" destId="{CCFD4CDB-566C-4636-87B4-E20D2A1573F5}" srcOrd="1" destOrd="0" parTransId="{9CCD83C3-EEFA-4CB9-ACD3-F7E49BABF2A6}" sibTransId="{E9140941-68B8-4A78-A7C1-322E2B554192}"/>
    <dgm:cxn modelId="{5F724883-7EDB-444A-B39C-238F4DB7412D}" type="presOf" srcId="{B38DF87D-2598-A14F-A234-9F7E789C0DF2}" destId="{7BA40B64-2F13-4543-96BF-9BF798A26CC2}" srcOrd="0" destOrd="0" presId="urn:microsoft.com/office/officeart/2005/8/layout/chevron2"/>
    <dgm:cxn modelId="{E2F33B59-D8B6-4F1F-9E20-6A687E45385C}" type="presOf" srcId="{182EB406-8BF3-4FDB-8B40-A5F7335F71D3}" destId="{EA5C6D02-3E92-C04D-A53A-60104B80A427}" srcOrd="0" destOrd="4" presId="urn:microsoft.com/office/officeart/2005/8/layout/chevron2"/>
    <dgm:cxn modelId="{23B86BC1-D5A0-2F4E-9A4A-D83A390975A7}" type="presOf" srcId="{65F077FA-2F21-5047-B2C4-3F67BD9D522F}" destId="{9C6A8ED9-EE44-F84B-B659-5F1401C3BCCF}" srcOrd="0" destOrd="0" presId="urn:microsoft.com/office/officeart/2005/8/layout/chevron2"/>
    <dgm:cxn modelId="{9C082ABF-81B7-46A1-8684-FF2A5CC5D21D}" type="presOf" srcId="{DEF0208B-25A0-429B-A718-4BD302565AFD}" destId="{A41EE1F4-B86A-C84B-8FF4-E2FA155BEACE}" srcOrd="0" destOrd="3" presId="urn:microsoft.com/office/officeart/2005/8/layout/chevron2"/>
    <dgm:cxn modelId="{B6DE4C3A-F866-DD45-9A55-341221B965F1}" type="presOf" srcId="{444705A4-41DE-A347-AAE7-7E8DC0059595}" destId="{A58A8CB9-8A8C-5248-A710-C853AF01719F}" srcOrd="0" destOrd="1" presId="urn:microsoft.com/office/officeart/2005/8/layout/chevron2"/>
    <dgm:cxn modelId="{39E8BBA4-94BD-AC4A-BCE8-BDA01F9FD0A1}" srcId="{235B22D2-3A84-2F4C-A07D-063B06780A53}" destId="{5794C495-E401-7E4A-A1F6-82D0D6DB9BD4}" srcOrd="2" destOrd="0" parTransId="{0916E65C-CFE0-5245-AAB1-5778AB316CC3}" sibTransId="{3E70F9C3-45BB-1247-89C4-1DCBE6D2E0B0}"/>
    <dgm:cxn modelId="{83B8F770-EBC7-A640-91FD-CFDBBC82AD76}" type="presOf" srcId="{010FD446-F722-EB42-B749-E5C298612D07}" destId="{B05CE446-FB03-7140-9515-0EFF38699D94}" srcOrd="0" destOrd="0" presId="urn:microsoft.com/office/officeart/2005/8/layout/chevron2"/>
    <dgm:cxn modelId="{11F71044-8EAD-48B5-B315-44CD09B8FF24}" srcId="{65F077FA-2F21-5047-B2C4-3F67BD9D522F}" destId="{D10D338E-3FB0-4038-BB40-AF6A4EE8B01A}" srcOrd="2" destOrd="0" parTransId="{5D5927FA-5EB9-4A5B-B8FB-9FD40C2DD36E}" sibTransId="{CD0DCCC5-1AB9-4FAB-955B-0415506357B9}"/>
    <dgm:cxn modelId="{64D98A6D-5E0A-45A6-AC8C-9EF5A81594E2}" srcId="{5794C495-E401-7E4A-A1F6-82D0D6DB9BD4}" destId="{182EB406-8BF3-4FDB-8B40-A5F7335F71D3}" srcOrd="1" destOrd="0" parTransId="{36E60410-07B9-423C-BB91-2A8FE18086A4}" sibTransId="{9DAC00E9-7DF5-49B7-ACAB-9F51A6ACA31B}"/>
    <dgm:cxn modelId="{91DB7B4F-8544-B242-877E-37AD190EEB84}" type="presParOf" srcId="{7BA40B64-2F13-4543-96BF-9BF798A26CC2}" destId="{E2709AF3-3F04-9B44-9785-DECD3EA8FC16}" srcOrd="0" destOrd="0" presId="urn:microsoft.com/office/officeart/2005/8/layout/chevron2"/>
    <dgm:cxn modelId="{B1403530-9220-3541-B9DD-1AFD42F516E3}" type="presParOf" srcId="{E2709AF3-3F04-9B44-9785-DECD3EA8FC16}" destId="{D63C342D-7156-F94E-92DD-10140C55C1AD}" srcOrd="0" destOrd="0" presId="urn:microsoft.com/office/officeart/2005/8/layout/chevron2"/>
    <dgm:cxn modelId="{7C98E8DE-103F-CC40-808C-79E895B10055}" type="presParOf" srcId="{E2709AF3-3F04-9B44-9785-DECD3EA8FC16}" destId="{EA5C6D02-3E92-C04D-A53A-60104B80A427}" srcOrd="1" destOrd="0" presId="urn:microsoft.com/office/officeart/2005/8/layout/chevron2"/>
    <dgm:cxn modelId="{8DF120EA-CEEE-7644-AAF1-D69B18B54DC4}" type="presParOf" srcId="{7BA40B64-2F13-4543-96BF-9BF798A26CC2}" destId="{13B163AF-D2DB-B44A-A748-913CDB1698AE}" srcOrd="1" destOrd="0" presId="urn:microsoft.com/office/officeart/2005/8/layout/chevron2"/>
    <dgm:cxn modelId="{A742EB6E-E216-8B49-995C-D734CBCE1806}" type="presParOf" srcId="{7BA40B64-2F13-4543-96BF-9BF798A26CC2}" destId="{041F964A-89D4-C549-87E1-EE429C31E0AB}" srcOrd="2" destOrd="0" presId="urn:microsoft.com/office/officeart/2005/8/layout/chevron2"/>
    <dgm:cxn modelId="{6904E616-DC40-334E-8CA1-9DA331A37BAC}" type="presParOf" srcId="{041F964A-89D4-C549-87E1-EE429C31E0AB}" destId="{9C6A8ED9-EE44-F84B-B659-5F1401C3BCCF}" srcOrd="0" destOrd="0" presId="urn:microsoft.com/office/officeart/2005/8/layout/chevron2"/>
    <dgm:cxn modelId="{BC2FED5E-09E2-2C47-95C1-BDC5E7AC4EC3}" type="presParOf" srcId="{041F964A-89D4-C549-87E1-EE429C31E0AB}" destId="{A58A8CB9-8A8C-5248-A710-C853AF01719F}" srcOrd="1" destOrd="0" presId="urn:microsoft.com/office/officeart/2005/8/layout/chevron2"/>
    <dgm:cxn modelId="{1863B50A-D2EF-2041-9441-16424DFFF0FC}" type="presParOf" srcId="{7BA40B64-2F13-4543-96BF-9BF798A26CC2}" destId="{69DA86B2-FB8C-AB46-A077-0D1BD39F70CE}" srcOrd="3" destOrd="0" presId="urn:microsoft.com/office/officeart/2005/8/layout/chevron2"/>
    <dgm:cxn modelId="{CD7EFB19-7C32-6A46-820D-BD58F69D05B7}" type="presParOf" srcId="{7BA40B64-2F13-4543-96BF-9BF798A26CC2}" destId="{B9EAF9C2-1C2C-3F4D-8849-1228EE1485CD}" srcOrd="4" destOrd="0" presId="urn:microsoft.com/office/officeart/2005/8/layout/chevron2"/>
    <dgm:cxn modelId="{37ED80FC-0603-4C4F-AF5B-AD02B3FD8041}" type="presParOf" srcId="{B9EAF9C2-1C2C-3F4D-8849-1228EE1485CD}" destId="{B05CE446-FB03-7140-9515-0EFF38699D94}" srcOrd="0" destOrd="0" presId="urn:microsoft.com/office/officeart/2005/8/layout/chevron2"/>
    <dgm:cxn modelId="{66865FF2-793C-5F4B-AD2B-73F4347FB22B}" type="presParOf" srcId="{B9EAF9C2-1C2C-3F4D-8849-1228EE1485CD}" destId="{A41EE1F4-B86A-C84B-8FF4-E2FA155BEA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C342D-7156-F94E-92DD-10140C55C1AD}">
      <dsp:nvSpPr>
        <dsp:cNvPr id="0" name=""/>
        <dsp:cNvSpPr/>
      </dsp:nvSpPr>
      <dsp:spPr>
        <a:xfrm rot="5400000">
          <a:off x="-518659" y="878640"/>
          <a:ext cx="3457729" cy="2420410"/>
        </a:xfrm>
        <a:prstGeom prst="chevron">
          <a:avLst/>
        </a:prstGeom>
        <a:solidFill>
          <a:srgbClr val="FDA039"/>
        </a:solidFill>
        <a:ln w="9525" cap="flat" cmpd="sng" algn="ctr">
          <a:solidFill>
            <a:srgbClr val="0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Phase I: </a:t>
          </a:r>
          <a:r>
            <a:rPr lang="en-US" sz="32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Obtain Knowledge </a:t>
          </a:r>
          <a:endParaRPr lang="en-US" sz="3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1" y="1570185"/>
        <a:ext cx="2420410" cy="1037319"/>
      </dsp:txXfrm>
    </dsp:sp>
    <dsp:sp modelId="{EA5C6D02-3E92-C04D-A53A-60104B80A427}">
      <dsp:nvSpPr>
        <dsp:cNvPr id="0" name=""/>
        <dsp:cNvSpPr/>
      </dsp:nvSpPr>
      <dsp:spPr>
        <a:xfrm rot="5400000">
          <a:off x="7628749" y="-5187754"/>
          <a:ext cx="2927500" cy="13344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>
            <a:latin typeface="Times New Roman"/>
            <a:cs typeface="Times New Roman"/>
          </a:endParaRPr>
        </a:p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>
            <a:latin typeface="Times New Roman"/>
            <a:cs typeface="Times New Roman"/>
          </a:endParaRPr>
        </a:p>
        <a:p>
          <a:pPr marL="325438" marR="0" lvl="1" indent="-3254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en-US" sz="4000" kern="1200" dirty="0" smtClean="0">
              <a:latin typeface="Times New Roman" pitchFamily="18" charset="0"/>
              <a:cs typeface="Times New Roman" pitchFamily="18" charset="0"/>
            </a:rPr>
            <a:t>Community-based participatory approach</a:t>
          </a:r>
          <a:endParaRPr lang="en-US" sz="3600" kern="1200" dirty="0">
            <a:latin typeface="Times New Roman"/>
            <a:cs typeface="Times New Roman"/>
          </a:endParaRPr>
        </a:p>
        <a:p>
          <a:pPr marL="642938" marR="0" lvl="1" indent="-304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Consulted an “Advisory Group” to define the problem, brainstorm solutions, &amp; critique program materials</a:t>
          </a:r>
          <a:endParaRPr lang="en-US" sz="3600" kern="1200" dirty="0">
            <a:latin typeface="Times New Roman"/>
            <a:cs typeface="Times New Roman"/>
          </a:endParaRPr>
        </a:p>
        <a:p>
          <a:pPr marL="325438" marR="0" lvl="1" indent="-3254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Established health promotion guidelines (Drum et al., 2009)</a:t>
          </a:r>
          <a:endParaRPr lang="en-US" sz="3600" kern="1200" dirty="0">
            <a:latin typeface="Times New Roman"/>
            <a:cs typeface="Times New Roman"/>
          </a:endParaRPr>
        </a:p>
        <a:p>
          <a:pPr marL="325438" marR="0" lvl="1" indent="-3254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Health Behavior Theory</a:t>
          </a:r>
        </a:p>
        <a:p>
          <a:pPr marL="2304568" lvl="2" indent="-489833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marL="326555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endParaRPr lang="en-US" sz="3400" kern="1200" dirty="0">
            <a:latin typeface="Times New Roman"/>
            <a:cs typeface="Times New Roman"/>
          </a:endParaRPr>
        </a:p>
      </dsp:txBody>
      <dsp:txXfrm rot="-5400000">
        <a:off x="2420411" y="163493"/>
        <a:ext cx="13201268" cy="2641682"/>
      </dsp:txXfrm>
    </dsp:sp>
    <dsp:sp modelId="{9C6A8ED9-EE44-F84B-B659-5F1401C3BCCF}">
      <dsp:nvSpPr>
        <dsp:cNvPr id="0" name=""/>
        <dsp:cNvSpPr/>
      </dsp:nvSpPr>
      <dsp:spPr>
        <a:xfrm rot="5400000">
          <a:off x="-518659" y="4158943"/>
          <a:ext cx="3457729" cy="2420410"/>
        </a:xfrm>
        <a:prstGeom prst="chevron">
          <a:avLst/>
        </a:prstGeom>
        <a:solidFill>
          <a:srgbClr val="FDA039"/>
        </a:solidFill>
        <a:ln w="9525" cap="flat" cmpd="sng" algn="ctr">
          <a:solidFill>
            <a:srgbClr val="0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Phase II: </a:t>
          </a:r>
          <a:r>
            <a:rPr lang="en-US" sz="36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Program Design</a:t>
          </a:r>
          <a:endParaRPr lang="en-US" sz="32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1" y="4850488"/>
        <a:ext cx="2420410" cy="1037319"/>
      </dsp:txXfrm>
    </dsp:sp>
    <dsp:sp modelId="{A58A8CB9-8A8C-5248-A710-C853AF01719F}">
      <dsp:nvSpPr>
        <dsp:cNvPr id="0" name=""/>
        <dsp:cNvSpPr/>
      </dsp:nvSpPr>
      <dsp:spPr>
        <a:xfrm rot="5400000">
          <a:off x="7968737" y="-1908042"/>
          <a:ext cx="2247524" cy="13344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>
            <a:latin typeface="Times New Roman"/>
            <a:cs typeface="Times New Roman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i="1" kern="1200" dirty="0" smtClean="0">
              <a:latin typeface="Times New Roman"/>
              <a:cs typeface="Times New Roman"/>
            </a:rPr>
            <a:t>Menu-Choice Program</a:t>
          </a:r>
          <a:endParaRPr lang="en-US" sz="3600" i="1" kern="1200" dirty="0">
            <a:latin typeface="Times New Roman"/>
            <a:cs typeface="Times New Roman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latin typeface="Times New Roman"/>
              <a:cs typeface="Times New Roman"/>
            </a:rPr>
            <a:t>Seven step program to educate staff &amp; residents about PA</a:t>
          </a:r>
          <a:endParaRPr lang="en-US" sz="3600" kern="1200" dirty="0">
            <a:latin typeface="Times New Roman"/>
            <a:cs typeface="Times New Roman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latin typeface="Times New Roman"/>
              <a:cs typeface="Times New Roman"/>
            </a:rPr>
            <a:t>Materials: motivational techniques, ways to document baseline activities and progress, and examples of various kinds of activities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>
            <a:latin typeface="Times New Roman"/>
            <a:cs typeface="Times New Roman"/>
          </a:endParaRPr>
        </a:p>
      </dsp:txBody>
      <dsp:txXfrm rot="-5400000">
        <a:off x="2420411" y="3749999"/>
        <a:ext cx="13234462" cy="2028094"/>
      </dsp:txXfrm>
    </dsp:sp>
    <dsp:sp modelId="{B05CE446-FB03-7140-9515-0EFF38699D94}">
      <dsp:nvSpPr>
        <dsp:cNvPr id="0" name=""/>
        <dsp:cNvSpPr/>
      </dsp:nvSpPr>
      <dsp:spPr>
        <a:xfrm rot="5400000">
          <a:off x="-518659" y="7064956"/>
          <a:ext cx="3457729" cy="2420410"/>
        </a:xfrm>
        <a:prstGeom prst="chevron">
          <a:avLst/>
        </a:prstGeom>
        <a:solidFill>
          <a:srgbClr val="FDA039"/>
        </a:solidFill>
        <a:ln w="9525" cap="flat" cmpd="sng" algn="ctr">
          <a:solidFill>
            <a:srgbClr val="0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Phase III: </a:t>
          </a:r>
          <a:r>
            <a:rPr lang="en-US" sz="34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Implement</a:t>
          </a:r>
          <a:r>
            <a:rPr lang="en-US" sz="34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3400" b="1" kern="1200" dirty="0" smtClean="0">
              <a:solidFill>
                <a:srgbClr val="000000"/>
              </a:solidFill>
              <a:latin typeface="Times New Roman"/>
              <a:cs typeface="Times New Roman"/>
            </a:rPr>
            <a:t>Program</a:t>
          </a:r>
          <a:endParaRPr lang="en-US" sz="3400" b="1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1" y="7756501"/>
        <a:ext cx="2420410" cy="1037319"/>
      </dsp:txXfrm>
    </dsp:sp>
    <dsp:sp modelId="{A41EE1F4-B86A-C84B-8FF4-E2FA155BEACE}">
      <dsp:nvSpPr>
        <dsp:cNvPr id="0" name=""/>
        <dsp:cNvSpPr/>
      </dsp:nvSpPr>
      <dsp:spPr>
        <a:xfrm rot="5400000">
          <a:off x="7928236" y="1412759"/>
          <a:ext cx="2328525" cy="13344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latin typeface="Times New Roman"/>
              <a:cs typeface="Times New Roman"/>
            </a:rPr>
            <a:t>10 week intervention with disability-appropriate measures</a:t>
          </a:r>
          <a:endParaRPr lang="en-US" sz="36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latin typeface="Times New Roman"/>
              <a:cs typeface="Times New Roman"/>
            </a:rPr>
            <a:t>Assessment at pre, post, one month  follow-up</a:t>
          </a:r>
          <a:endParaRPr lang="en-US" sz="36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latin typeface="Times New Roman"/>
              <a:cs typeface="Times New Roman"/>
            </a:rPr>
            <a:t>Semi-structured interviews to assess effectiveness &amp; obtain feedback during implementation</a:t>
          </a:r>
          <a:endParaRPr lang="en-US" sz="36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2420411" y="7034254"/>
        <a:ext cx="13230508" cy="2101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17EBE-8616-4B85-BE87-CD8F3A0EB70D}" type="datetimeFigureOut">
              <a:rPr lang="en-US" smtClean="0"/>
              <a:t>5/9/14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94F83-2724-4C09-A90F-35BBCCE7B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EEB3-0B5D-4CB6-8046-E043CEC02D37}" type="datetimeFigureOut">
              <a:rPr lang="en-US" smtClean="0"/>
              <a:t>5/9/14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9A6C9-5863-49F7-BFA7-8E38A0A2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A6C9-5863-49F7-BFA7-8E38A0A277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9" y="6817789"/>
            <a:ext cx="27979689" cy="4703235"/>
          </a:xfrm>
          <a:prstGeom prst="rect">
            <a:avLst/>
          </a:prstGeom>
        </p:spPr>
        <p:txBody>
          <a:bodyPr lIns="65267" tIns="32633" rIns="65267" bIns="3263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5" y="12435420"/>
            <a:ext cx="23043357" cy="5609168"/>
          </a:xfrm>
          <a:prstGeom prst="rect">
            <a:avLst/>
          </a:prstGeom>
        </p:spPr>
        <p:txBody>
          <a:bodyPr lIns="65267" tIns="32633" rIns="65267" bIns="32633"/>
          <a:lstStyle>
            <a:lvl1pPr marL="0" indent="0" algn="ctr">
              <a:buNone/>
              <a:defRPr/>
            </a:lvl1pPr>
            <a:lvl2pPr marL="326335" indent="0" algn="ctr">
              <a:buNone/>
              <a:defRPr/>
            </a:lvl2pPr>
            <a:lvl3pPr marL="652669" indent="0" algn="ctr">
              <a:buNone/>
              <a:defRPr/>
            </a:lvl3pPr>
            <a:lvl4pPr marL="979005" indent="0" algn="ctr">
              <a:buNone/>
              <a:defRPr/>
            </a:lvl4pPr>
            <a:lvl5pPr marL="1305345" indent="0" algn="ctr">
              <a:buNone/>
              <a:defRPr/>
            </a:lvl5pPr>
            <a:lvl6pPr marL="1631678" indent="0" algn="ctr">
              <a:buNone/>
              <a:defRPr/>
            </a:lvl6pPr>
            <a:lvl7pPr marL="1958014" indent="0" algn="ctr">
              <a:buNone/>
              <a:defRPr/>
            </a:lvl7pPr>
            <a:lvl8pPr marL="2284347" indent="0" algn="ctr">
              <a:buNone/>
              <a:defRPr/>
            </a:lvl8pPr>
            <a:lvl9pPr marL="261068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8" y="878416"/>
            <a:ext cx="29627514" cy="3657600"/>
          </a:xfrm>
          <a:prstGeom prst="rect">
            <a:avLst/>
          </a:prstGeom>
        </p:spPr>
        <p:txBody>
          <a:bodyPr lIns="65267" tIns="32633" rIns="65267" bIns="3263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8" y="5120219"/>
            <a:ext cx="29627514" cy="14483292"/>
          </a:xfrm>
          <a:prstGeom prst="rect">
            <a:avLst/>
          </a:prstGeom>
        </p:spPr>
        <p:txBody>
          <a:bodyPr vert="eaVert" lIns="65267" tIns="32633" rIns="65267" bIns="3263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3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2" y="878419"/>
            <a:ext cx="7406879" cy="18725092"/>
          </a:xfrm>
          <a:prstGeom prst="rect">
            <a:avLst/>
          </a:prstGeom>
        </p:spPr>
        <p:txBody>
          <a:bodyPr vert="eaVert" lIns="65267" tIns="32633" rIns="65267" bIns="3263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7" y="878419"/>
            <a:ext cx="22106336" cy="18725092"/>
          </a:xfrm>
          <a:prstGeom prst="rect">
            <a:avLst/>
          </a:prstGeom>
        </p:spPr>
        <p:txBody>
          <a:bodyPr vert="eaVert" lIns="65267" tIns="32633" rIns="65267" bIns="3263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0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8" y="878416"/>
            <a:ext cx="29627514" cy="3657600"/>
          </a:xfrm>
          <a:prstGeom prst="rect">
            <a:avLst/>
          </a:prstGeom>
        </p:spPr>
        <p:txBody>
          <a:bodyPr lIns="65267" tIns="32633" rIns="65267" bIns="3263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448" y="5120219"/>
            <a:ext cx="29627514" cy="14483292"/>
          </a:xfrm>
          <a:prstGeom prst="rect">
            <a:avLst/>
          </a:prstGeom>
        </p:spPr>
        <p:txBody>
          <a:bodyPr lIns="65267" tIns="32633" rIns="65267" bIns="3263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3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30" y="14102297"/>
            <a:ext cx="27980879" cy="4358219"/>
          </a:xfrm>
          <a:prstGeom prst="rect">
            <a:avLst/>
          </a:prstGeom>
        </p:spPr>
        <p:txBody>
          <a:bodyPr lIns="65267" tIns="32633" rIns="65267" bIns="32633"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30" y="9301692"/>
            <a:ext cx="27980879" cy="4800600"/>
          </a:xfrm>
          <a:prstGeom prst="rect">
            <a:avLst/>
          </a:prstGeom>
        </p:spPr>
        <p:txBody>
          <a:bodyPr lIns="65267" tIns="32633" rIns="65267" bIns="32633" anchor="b"/>
          <a:lstStyle>
            <a:lvl1pPr marL="0" indent="0">
              <a:buNone/>
              <a:defRPr sz="1600"/>
            </a:lvl1pPr>
            <a:lvl2pPr marL="326335" indent="0">
              <a:buNone/>
              <a:defRPr sz="1300"/>
            </a:lvl2pPr>
            <a:lvl3pPr marL="652669" indent="0">
              <a:buNone/>
              <a:defRPr sz="1100"/>
            </a:lvl3pPr>
            <a:lvl4pPr marL="979005" indent="0">
              <a:buNone/>
              <a:defRPr sz="1100"/>
            </a:lvl4pPr>
            <a:lvl5pPr marL="1305345" indent="0">
              <a:buNone/>
              <a:defRPr sz="1100"/>
            </a:lvl5pPr>
            <a:lvl6pPr marL="1631678" indent="0">
              <a:buNone/>
              <a:defRPr sz="1100"/>
            </a:lvl6pPr>
            <a:lvl7pPr marL="1958014" indent="0">
              <a:buNone/>
              <a:defRPr sz="1100"/>
            </a:lvl7pPr>
            <a:lvl8pPr marL="2284347" indent="0">
              <a:buNone/>
              <a:defRPr sz="1100"/>
            </a:lvl8pPr>
            <a:lvl9pPr marL="261068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275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8" y="878416"/>
            <a:ext cx="29627514" cy="3657600"/>
          </a:xfrm>
          <a:prstGeom prst="rect">
            <a:avLst/>
          </a:prstGeom>
        </p:spPr>
        <p:txBody>
          <a:bodyPr lIns="65267" tIns="32633" rIns="65267" bIns="3263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3" y="5120219"/>
            <a:ext cx="14756607" cy="14483292"/>
          </a:xfrm>
          <a:prstGeom prst="rect">
            <a:avLst/>
          </a:prstGeom>
        </p:spPr>
        <p:txBody>
          <a:bodyPr lIns="65267" tIns="32633" rIns="65267" bIns="32633"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5120219"/>
            <a:ext cx="14756607" cy="14483292"/>
          </a:xfrm>
          <a:prstGeom prst="rect">
            <a:avLst/>
          </a:prstGeom>
        </p:spPr>
        <p:txBody>
          <a:bodyPr lIns="65267" tIns="32633" rIns="65267" bIns="32633"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5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8" y="878416"/>
            <a:ext cx="29627514" cy="3657600"/>
          </a:xfrm>
          <a:prstGeom prst="rect">
            <a:avLst/>
          </a:prstGeom>
        </p:spPr>
        <p:txBody>
          <a:bodyPr lIns="65267" tIns="32633" rIns="65267" bIns="3263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6" y="4912785"/>
            <a:ext cx="14544675" cy="2046819"/>
          </a:xfrm>
          <a:prstGeom prst="rect">
            <a:avLst/>
          </a:prstGeom>
        </p:spPr>
        <p:txBody>
          <a:bodyPr lIns="65267" tIns="32633" rIns="65267" bIns="32633" anchor="b"/>
          <a:lstStyle>
            <a:lvl1pPr marL="0" indent="0">
              <a:buNone/>
              <a:defRPr sz="1700" b="1"/>
            </a:lvl1pPr>
            <a:lvl2pPr marL="326335" indent="0">
              <a:buNone/>
              <a:defRPr sz="1600" b="1"/>
            </a:lvl2pPr>
            <a:lvl3pPr marL="652669" indent="0">
              <a:buNone/>
              <a:defRPr sz="1300" b="1"/>
            </a:lvl3pPr>
            <a:lvl4pPr marL="979005" indent="0">
              <a:buNone/>
              <a:defRPr sz="1100" b="1"/>
            </a:lvl4pPr>
            <a:lvl5pPr marL="1305345" indent="0">
              <a:buNone/>
              <a:defRPr sz="1100" b="1"/>
            </a:lvl5pPr>
            <a:lvl6pPr marL="1631678" indent="0">
              <a:buNone/>
              <a:defRPr sz="1100" b="1"/>
            </a:lvl6pPr>
            <a:lvl7pPr marL="1958014" indent="0">
              <a:buNone/>
              <a:defRPr sz="1100" b="1"/>
            </a:lvl7pPr>
            <a:lvl8pPr marL="2284347" indent="0">
              <a:buNone/>
              <a:defRPr sz="1100" b="1"/>
            </a:lvl8pPr>
            <a:lvl9pPr marL="261068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6" y="6959606"/>
            <a:ext cx="14544675" cy="12643911"/>
          </a:xfrm>
          <a:prstGeom prst="rect">
            <a:avLst/>
          </a:prstGeom>
        </p:spPr>
        <p:txBody>
          <a:bodyPr lIns="65267" tIns="32633" rIns="65267" bIns="32633"/>
          <a:lstStyle>
            <a:lvl1pPr>
              <a:defRPr sz="17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5"/>
            <a:ext cx="14550629" cy="2046819"/>
          </a:xfrm>
          <a:prstGeom prst="rect">
            <a:avLst/>
          </a:prstGeom>
        </p:spPr>
        <p:txBody>
          <a:bodyPr lIns="65267" tIns="32633" rIns="65267" bIns="32633" anchor="b"/>
          <a:lstStyle>
            <a:lvl1pPr marL="0" indent="0">
              <a:buNone/>
              <a:defRPr sz="1700" b="1"/>
            </a:lvl1pPr>
            <a:lvl2pPr marL="326335" indent="0">
              <a:buNone/>
              <a:defRPr sz="1600" b="1"/>
            </a:lvl2pPr>
            <a:lvl3pPr marL="652669" indent="0">
              <a:buNone/>
              <a:defRPr sz="1300" b="1"/>
            </a:lvl3pPr>
            <a:lvl4pPr marL="979005" indent="0">
              <a:buNone/>
              <a:defRPr sz="1100" b="1"/>
            </a:lvl4pPr>
            <a:lvl5pPr marL="1305345" indent="0">
              <a:buNone/>
              <a:defRPr sz="1100" b="1"/>
            </a:lvl5pPr>
            <a:lvl6pPr marL="1631678" indent="0">
              <a:buNone/>
              <a:defRPr sz="1100" b="1"/>
            </a:lvl6pPr>
            <a:lvl7pPr marL="1958014" indent="0">
              <a:buNone/>
              <a:defRPr sz="1100" b="1"/>
            </a:lvl7pPr>
            <a:lvl8pPr marL="2284347" indent="0">
              <a:buNone/>
              <a:defRPr sz="1100" b="1"/>
            </a:lvl8pPr>
            <a:lvl9pPr marL="261068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6"/>
            <a:ext cx="14550629" cy="12643911"/>
          </a:xfrm>
          <a:prstGeom prst="rect">
            <a:avLst/>
          </a:prstGeom>
        </p:spPr>
        <p:txBody>
          <a:bodyPr lIns="65267" tIns="32633" rIns="65267" bIns="32633"/>
          <a:lstStyle>
            <a:lvl1pPr>
              <a:defRPr sz="1700"/>
            </a:lvl1pPr>
            <a:lvl2pPr>
              <a:defRPr sz="16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8" y="878416"/>
            <a:ext cx="29627514" cy="3657600"/>
          </a:xfrm>
          <a:prstGeom prst="rect">
            <a:avLst/>
          </a:prstGeom>
        </p:spPr>
        <p:txBody>
          <a:bodyPr lIns="65267" tIns="32633" rIns="65267" bIns="3263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9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6" y="874186"/>
            <a:ext cx="10829925" cy="3717927"/>
          </a:xfrm>
          <a:prstGeom prst="rect">
            <a:avLst/>
          </a:prstGeom>
        </p:spPr>
        <p:txBody>
          <a:bodyPr lIns="65267" tIns="32633" rIns="65267" bIns="32633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7" y="874187"/>
            <a:ext cx="18402300" cy="18729327"/>
          </a:xfrm>
          <a:prstGeom prst="rect">
            <a:avLst/>
          </a:prstGeom>
        </p:spPr>
        <p:txBody>
          <a:bodyPr lIns="65267" tIns="32633" rIns="65267" bIns="32633"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6" y="4592111"/>
            <a:ext cx="10829925" cy="15011400"/>
          </a:xfrm>
          <a:prstGeom prst="rect">
            <a:avLst/>
          </a:prstGeom>
        </p:spPr>
        <p:txBody>
          <a:bodyPr lIns="65267" tIns="32633" rIns="65267" bIns="32633"/>
          <a:lstStyle>
            <a:lvl1pPr marL="0" indent="0">
              <a:buNone/>
              <a:defRPr sz="1100"/>
            </a:lvl1pPr>
            <a:lvl2pPr marL="326335" indent="0">
              <a:buNone/>
              <a:defRPr sz="900"/>
            </a:lvl2pPr>
            <a:lvl3pPr marL="652669" indent="0">
              <a:buNone/>
              <a:defRPr sz="700"/>
            </a:lvl3pPr>
            <a:lvl4pPr marL="979005" indent="0">
              <a:buNone/>
              <a:defRPr sz="700"/>
            </a:lvl4pPr>
            <a:lvl5pPr marL="1305345" indent="0">
              <a:buNone/>
              <a:defRPr sz="700"/>
            </a:lvl5pPr>
            <a:lvl6pPr marL="1631678" indent="0">
              <a:buNone/>
              <a:defRPr sz="700"/>
            </a:lvl6pPr>
            <a:lvl7pPr marL="1958014" indent="0">
              <a:buNone/>
              <a:defRPr sz="700"/>
            </a:lvl7pPr>
            <a:lvl8pPr marL="2284347" indent="0">
              <a:buNone/>
              <a:defRPr sz="700"/>
            </a:lvl8pPr>
            <a:lvl9pPr marL="261068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82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000" y="15361712"/>
            <a:ext cx="19751279" cy="1813984"/>
          </a:xfrm>
          <a:prstGeom prst="rect">
            <a:avLst/>
          </a:prstGeom>
        </p:spPr>
        <p:txBody>
          <a:bodyPr lIns="65267" tIns="32633" rIns="65267" bIns="32633"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000" y="1961098"/>
            <a:ext cx="19751279" cy="13166727"/>
          </a:xfrm>
          <a:prstGeom prst="rect">
            <a:avLst/>
          </a:prstGeom>
        </p:spPr>
        <p:txBody>
          <a:bodyPr lIns="65267" tIns="32633" rIns="65267" bIns="32633"/>
          <a:lstStyle>
            <a:lvl1pPr marL="0" indent="0">
              <a:buNone/>
              <a:defRPr sz="2400"/>
            </a:lvl1pPr>
            <a:lvl2pPr marL="326335" indent="0">
              <a:buNone/>
              <a:defRPr sz="2000"/>
            </a:lvl2pPr>
            <a:lvl3pPr marL="652669" indent="0">
              <a:buNone/>
              <a:defRPr sz="1700"/>
            </a:lvl3pPr>
            <a:lvl4pPr marL="979005" indent="0">
              <a:buNone/>
              <a:defRPr sz="1600"/>
            </a:lvl4pPr>
            <a:lvl5pPr marL="1305345" indent="0">
              <a:buNone/>
              <a:defRPr sz="1600"/>
            </a:lvl5pPr>
            <a:lvl6pPr marL="1631678" indent="0">
              <a:buNone/>
              <a:defRPr sz="1600"/>
            </a:lvl6pPr>
            <a:lvl7pPr marL="1958014" indent="0">
              <a:buNone/>
              <a:defRPr sz="1600"/>
            </a:lvl7pPr>
            <a:lvl8pPr marL="2284347" indent="0">
              <a:buNone/>
              <a:defRPr sz="1600"/>
            </a:lvl8pPr>
            <a:lvl9pPr marL="2610684" indent="0">
              <a:buNone/>
              <a:defRPr sz="1600"/>
            </a:lvl9pPr>
          </a:lstStyle>
          <a:p>
            <a:pPr lvl="0"/>
            <a:r>
              <a:rPr lang="en-US" noProof="0" smtClean="0">
                <a:sym typeface="MS PGothic" pitchFamily="34" charset="-128"/>
              </a:rPr>
              <a:t>Click icon to add picture</a:t>
            </a:r>
            <a:endParaRPr lang="en-US" noProof="0" dirty="0" smtClean="0">
              <a:sym typeface="MS PGothic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000" y="17175698"/>
            <a:ext cx="19751279" cy="2574927"/>
          </a:xfrm>
          <a:prstGeom prst="rect">
            <a:avLst/>
          </a:prstGeom>
        </p:spPr>
        <p:txBody>
          <a:bodyPr lIns="65267" tIns="32633" rIns="65267" bIns="32633"/>
          <a:lstStyle>
            <a:lvl1pPr marL="0" indent="0">
              <a:buNone/>
              <a:defRPr sz="1100"/>
            </a:lvl1pPr>
            <a:lvl2pPr marL="326335" indent="0">
              <a:buNone/>
              <a:defRPr sz="900"/>
            </a:lvl2pPr>
            <a:lvl3pPr marL="652669" indent="0">
              <a:buNone/>
              <a:defRPr sz="700"/>
            </a:lvl3pPr>
            <a:lvl4pPr marL="979005" indent="0">
              <a:buNone/>
              <a:defRPr sz="700"/>
            </a:lvl4pPr>
            <a:lvl5pPr marL="1305345" indent="0">
              <a:buNone/>
              <a:defRPr sz="700"/>
            </a:lvl5pPr>
            <a:lvl6pPr marL="1631678" indent="0">
              <a:buNone/>
              <a:defRPr sz="700"/>
            </a:lvl6pPr>
            <a:lvl7pPr marL="1958014" indent="0">
              <a:buNone/>
              <a:defRPr sz="700"/>
            </a:lvl7pPr>
            <a:lvl8pPr marL="2284347" indent="0">
              <a:buNone/>
              <a:defRPr sz="700"/>
            </a:lvl8pPr>
            <a:lvl9pPr marL="2610684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18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-8334" y="-52919"/>
            <a:ext cx="32924354" cy="21996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65267" tIns="32633" rIns="65267" bIns="32633" anchor="ctr"/>
          <a:lstStyle/>
          <a:p>
            <a:pPr algn="ctr">
              <a:defRPr/>
            </a:pPr>
            <a:r>
              <a:rPr lang="en-US" sz="1300">
                <a:solidFill>
                  <a:srgbClr val="FFFFFF"/>
                </a:solidFill>
                <a:latin typeface="Calibri" pitchFamily="34" charset="0"/>
                <a:ea typeface="MS PGothic" pitchFamily="34" charset="-128"/>
                <a:cs typeface="Calibri" pitchFamily="34" charset="0"/>
                <a:sym typeface="Calibri" pitchFamily="34" charset="0"/>
              </a:rPr>
              <a:t>v</a:t>
            </a:r>
            <a:endParaRPr lang="en-US" altLang="en-US"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571506" y="18846800"/>
            <a:ext cx="31833741" cy="2641600"/>
          </a:xfrm>
          <a:prstGeom prst="rect">
            <a:avLst/>
          </a:prstGeom>
          <a:solidFill>
            <a:srgbClr val="B6AFA1"/>
          </a:solidFill>
          <a:ln w="9525">
            <a:noFill/>
            <a:miter lim="800000"/>
            <a:headEnd/>
            <a:tailEnd/>
          </a:ln>
        </p:spPr>
        <p:txBody>
          <a:bodyPr lIns="65267" tIns="32633" rIns="65267" bIns="32633" anchor="ctr"/>
          <a:lstStyle/>
          <a:p>
            <a:pPr algn="ctr">
              <a:defRPr/>
            </a:pPr>
            <a:endParaRPr lang="en-US" sz="1300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1028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3" y="19354800"/>
            <a:ext cx="408622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129652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+mj-lt"/>
          <a:ea typeface="+mj-ea"/>
          <a:cs typeface="+mj-cs"/>
          <a:sym typeface="MS PGothic" pitchFamily="34" charset="-128"/>
        </a:defRPr>
      </a:lvl1pPr>
      <a:lvl2pPr marL="3129652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2pPr>
      <a:lvl3pPr marL="3129652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3pPr>
      <a:lvl4pPr marL="3129652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4pPr>
      <a:lvl5pPr marL="3129652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5pPr>
      <a:lvl6pPr marL="3455984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6pPr>
      <a:lvl7pPr marL="3782321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7pPr>
      <a:lvl8pPr marL="4108657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8pPr>
      <a:lvl9pPr marL="4434994" indent="-3129652" algn="ctr" rtl="0" eaLnBrk="1" fontAlgn="base" hangingPunct="1">
        <a:spcBef>
          <a:spcPct val="0"/>
        </a:spcBef>
        <a:spcAft>
          <a:spcPct val="0"/>
        </a:spcAft>
        <a:defRPr sz="150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9pPr>
    </p:titleStyle>
    <p:bodyStyle>
      <a:lvl1pPr marL="1173901" indent="-1173901" algn="l" defTabSz="312965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000">
          <a:solidFill>
            <a:schemeClr val="tx1"/>
          </a:solidFill>
          <a:latin typeface="+mn-lt"/>
          <a:ea typeface="+mn-ea"/>
          <a:cs typeface="+mn-cs"/>
          <a:sym typeface="MS PGothic" pitchFamily="34" charset="-128"/>
        </a:defRPr>
      </a:lvl1pPr>
      <a:lvl2pPr marL="2543834" indent="-977874" algn="l" defTabSz="312965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7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3913761" indent="-781845" algn="l" defTabSz="312965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81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5478586" indent="-780714" algn="l" defTabSz="312965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69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7043412" indent="-781845" algn="l" defTabSz="3129652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69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7369744" indent="-781845" algn="l" defTabSz="312965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69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7696081" indent="-781845" algn="l" defTabSz="312965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69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8022416" indent="-781845" algn="l" defTabSz="312965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69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8348753" indent="-781845" algn="l" defTabSz="312965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69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335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2669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005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5345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1678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8014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4347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684" algn="l" defTabSz="65266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image" Target="../media/image3.png"/><Relationship Id="rId10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6212" y="-1654"/>
            <a:ext cx="32527388" cy="1872646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87" tIns="45695" rIns="91387" bIns="45695" numCol="1" spcCol="0" rtlCol="0" anchor="t" anchorCtr="0" compatLnSpc="1">
            <a:prstTxWarp prst="textNoShape">
              <a:avLst/>
            </a:prstTxWarp>
          </a:bodyPr>
          <a:lstStyle/>
          <a:p>
            <a:pPr defTabSz="913849" eaLnBrk="0" hangingPunct="0"/>
            <a:endParaRPr lang="en-US" sz="2000" dirty="0">
              <a:ln>
                <a:solidFill>
                  <a:srgbClr val="000000"/>
                </a:solidFill>
              </a:ln>
              <a:solidFill>
                <a:srgbClr val="00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314" name="Text Box 3174"/>
          <p:cNvSpPr txBox="1">
            <a:spLocks noChangeArrowheads="1"/>
          </p:cNvSpPr>
          <p:nvPr/>
        </p:nvSpPr>
        <p:spPr bwMode="auto">
          <a:xfrm>
            <a:off x="38668328" y="11744328"/>
            <a:ext cx="209550" cy="57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556" tIns="57279" rIns="114556" bIns="57279">
            <a:spAutoFit/>
          </a:bodyPr>
          <a:lstStyle/>
          <a:p>
            <a:pPr defTabSz="1145484"/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6" name="Rectangle 4565"/>
          <p:cNvSpPr>
            <a:spLocks noChangeArrowheads="1"/>
          </p:cNvSpPr>
          <p:nvPr/>
        </p:nvSpPr>
        <p:spPr bwMode="auto">
          <a:xfrm>
            <a:off x="25496841" y="-625055"/>
            <a:ext cx="192087" cy="102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089" tIns="52545" rIns="105089" bIns="52545" anchor="ctr"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7" name="Rectangle 4567"/>
          <p:cNvSpPr>
            <a:spLocks noChangeArrowheads="1"/>
          </p:cNvSpPr>
          <p:nvPr/>
        </p:nvSpPr>
        <p:spPr bwMode="auto">
          <a:xfrm>
            <a:off x="25496841" y="-625055"/>
            <a:ext cx="192087" cy="102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089" tIns="52545" rIns="105089" bIns="52545" anchor="ctr"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8" name="Rectangle 4569"/>
          <p:cNvSpPr>
            <a:spLocks noChangeArrowheads="1"/>
          </p:cNvSpPr>
          <p:nvPr/>
        </p:nvSpPr>
        <p:spPr bwMode="auto">
          <a:xfrm>
            <a:off x="25496841" y="-625055"/>
            <a:ext cx="192087" cy="102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089" tIns="52545" rIns="105089" bIns="52545" anchor="ctr"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9" name="Rectangle 4571"/>
          <p:cNvSpPr>
            <a:spLocks noChangeArrowheads="1"/>
          </p:cNvSpPr>
          <p:nvPr/>
        </p:nvSpPr>
        <p:spPr bwMode="auto">
          <a:xfrm>
            <a:off x="25496841" y="-625055"/>
            <a:ext cx="192087" cy="102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089" tIns="52545" rIns="105089" bIns="52545" anchor="ctr"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20" name="Rectangle 4573"/>
          <p:cNvSpPr>
            <a:spLocks noChangeArrowheads="1"/>
          </p:cNvSpPr>
          <p:nvPr/>
        </p:nvSpPr>
        <p:spPr bwMode="auto">
          <a:xfrm>
            <a:off x="25496841" y="-625055"/>
            <a:ext cx="192087" cy="102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089" tIns="52545" rIns="105089" bIns="52545" anchor="ctr"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28" name="Rectangle 56"/>
          <p:cNvSpPr>
            <a:spLocks noChangeArrowheads="1"/>
          </p:cNvSpPr>
          <p:nvPr/>
        </p:nvSpPr>
        <p:spPr bwMode="auto">
          <a:xfrm>
            <a:off x="25496841" y="-625055"/>
            <a:ext cx="192087" cy="102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089" tIns="52545" rIns="105089" bIns="52545" anchor="ctr"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29" name="Rectangle 112"/>
          <p:cNvSpPr>
            <a:spLocks noChangeArrowheads="1"/>
          </p:cNvSpPr>
          <p:nvPr/>
        </p:nvSpPr>
        <p:spPr bwMode="auto">
          <a:xfrm>
            <a:off x="25496841" y="-625055"/>
            <a:ext cx="192087" cy="102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089" tIns="52545" rIns="105089" bIns="52545" anchor="ctr"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30" name="Rectangle 99"/>
          <p:cNvSpPr>
            <a:spLocks noChangeArrowheads="1"/>
          </p:cNvSpPr>
          <p:nvPr/>
        </p:nvSpPr>
        <p:spPr bwMode="auto">
          <a:xfrm>
            <a:off x="25496841" y="-312316"/>
            <a:ext cx="192087" cy="102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089" tIns="52545" rIns="105089" bIns="52545" anchor="ctr">
            <a:spAutoFit/>
          </a:bodyPr>
          <a:lstStyle/>
          <a:p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33" name="Rectangle 154"/>
          <p:cNvSpPr>
            <a:spLocks noChangeArrowheads="1"/>
          </p:cNvSpPr>
          <p:nvPr/>
        </p:nvSpPr>
        <p:spPr bwMode="auto">
          <a:xfrm>
            <a:off x="288212" y="284421"/>
            <a:ext cx="32341976" cy="31084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0" tIns="45695" rIns="0" bIns="45695" anchor="ctr">
            <a:spAutoFit/>
          </a:bodyPr>
          <a:lstStyle/>
          <a:p>
            <a:pPr algn="ctr" eaLnBrk="0" hangingPunct="0"/>
            <a:r>
              <a:rPr lang="en-US" sz="6900" b="1" dirty="0"/>
              <a:t>Physical Activity Health Promotion Program for the Group Home </a:t>
            </a:r>
            <a:r>
              <a:rPr lang="en-US" sz="6900" b="1" dirty="0" smtClean="0"/>
              <a:t>Setting</a:t>
            </a:r>
          </a:p>
          <a:p>
            <a:pPr algn="ctr" eaLnBrk="0" hangingPunct="0"/>
            <a:r>
              <a:rPr lang="en-US" sz="4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Haley Van Volkenburg</a:t>
            </a:r>
            <a:r>
              <a:rPr lang="en-US" sz="4800" baseline="30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</a:t>
            </a:r>
            <a:r>
              <a:rPr lang="en-US" sz="4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Alicia </a:t>
            </a:r>
            <a:r>
              <a:rPr lang="en-US" sz="48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Dixon-Ibarra, </a:t>
            </a:r>
            <a:r>
              <a:rPr lang="en-US" sz="4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PhD</a:t>
            </a:r>
            <a:r>
              <a:rPr lang="en-US" sz="4800" baseline="30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</a:t>
            </a:r>
            <a:r>
              <a:rPr lang="en-US" sz="4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&amp; Simon </a:t>
            </a:r>
            <a:r>
              <a:rPr lang="en-US" sz="48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Driver, </a:t>
            </a:r>
            <a:r>
              <a:rPr lang="en-US" sz="4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PhD</a:t>
            </a:r>
            <a:r>
              <a:rPr lang="en-US" sz="4800" baseline="30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3</a:t>
            </a:r>
            <a:endParaRPr lang="en-US" sz="4800" baseline="30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1. College of Science, Oregon State University, 2. </a:t>
            </a:r>
            <a:r>
              <a:rPr lang="en-US" sz="3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College of Public Health &amp; Human </a:t>
            </a:r>
            <a:r>
              <a:rPr lang="en-US" sz="36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Sciences, </a:t>
            </a:r>
            <a:r>
              <a:rPr lang="en-US" sz="3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Oregon State University,  </a:t>
            </a:r>
            <a:r>
              <a:rPr lang="en-US" sz="36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3. </a:t>
            </a:r>
            <a:r>
              <a:rPr lang="en-US" sz="3600" dirty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Baylor Institute for </a:t>
            </a:r>
            <a:r>
              <a:rPr lang="en-US" sz="36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Rehabilitation, Dallas, TX</a:t>
            </a:r>
            <a:endParaRPr lang="en-US" sz="36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/>
            <a:endParaRPr lang="en-US" altLang="ko-KR" sz="43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3337" name="Text Box 161"/>
          <p:cNvSpPr txBox="1">
            <a:spLocks noChangeArrowheads="1"/>
          </p:cNvSpPr>
          <p:nvPr/>
        </p:nvSpPr>
        <p:spPr bwMode="auto">
          <a:xfrm>
            <a:off x="533400" y="3241187"/>
            <a:ext cx="15242625" cy="661669"/>
          </a:xfrm>
          <a:prstGeom prst="rect">
            <a:avLst/>
          </a:prstGeom>
          <a:solidFill>
            <a:srgbClr val="FDA03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1387" tIns="45695" rIns="91387" bIns="45695">
            <a:spAutoFit/>
          </a:bodyPr>
          <a:lstStyle/>
          <a:p>
            <a:pPr defTabSz="996349"/>
            <a:r>
              <a:rPr lang="en-US" sz="3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Background</a:t>
            </a:r>
          </a:p>
        </p:txBody>
      </p:sp>
      <p:sp>
        <p:nvSpPr>
          <p:cNvPr id="13338" name="Text Box 162"/>
          <p:cNvSpPr txBox="1">
            <a:spLocks noChangeArrowheads="1"/>
          </p:cNvSpPr>
          <p:nvPr/>
        </p:nvSpPr>
        <p:spPr bwMode="auto">
          <a:xfrm>
            <a:off x="478875" y="6957705"/>
            <a:ext cx="15297150" cy="661669"/>
          </a:xfrm>
          <a:prstGeom prst="rect">
            <a:avLst/>
          </a:prstGeom>
          <a:solidFill>
            <a:srgbClr val="FDA03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1387" tIns="45695" rIns="91387" bIns="45695">
            <a:spAutoFit/>
          </a:bodyPr>
          <a:lstStyle/>
          <a:p>
            <a:pPr defTabSz="996349"/>
            <a:r>
              <a:rPr lang="en-US" sz="3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Purpose</a:t>
            </a:r>
          </a:p>
        </p:txBody>
      </p:sp>
      <p:sp>
        <p:nvSpPr>
          <p:cNvPr id="13340" name="Text Box 164"/>
          <p:cNvSpPr txBox="1">
            <a:spLocks noChangeArrowheads="1"/>
          </p:cNvSpPr>
          <p:nvPr/>
        </p:nvSpPr>
        <p:spPr bwMode="auto">
          <a:xfrm>
            <a:off x="478876" y="9030745"/>
            <a:ext cx="15296986" cy="661669"/>
          </a:xfrm>
          <a:prstGeom prst="rect">
            <a:avLst/>
          </a:prstGeom>
          <a:solidFill>
            <a:srgbClr val="FDA03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1387" tIns="45695" rIns="91387" bIns="45695">
            <a:spAutoFit/>
          </a:bodyPr>
          <a:lstStyle/>
          <a:p>
            <a:pPr defTabSz="996349"/>
            <a:r>
              <a:rPr lang="en-US" sz="3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Methods</a:t>
            </a:r>
            <a:endParaRPr lang="en-US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022" y="3979992"/>
            <a:ext cx="15833177" cy="3447047"/>
          </a:xfrm>
          <a:prstGeom prst="rect">
            <a:avLst/>
          </a:prstGeom>
        </p:spPr>
        <p:txBody>
          <a:bodyPr wrap="square" lIns="91387" tIns="45695" rIns="91387" bIns="45695">
            <a:spAutoFit/>
          </a:bodyPr>
          <a:lstStyle/>
          <a:p>
            <a:pPr marL="571157" indent="-571157">
              <a:lnSpc>
                <a:spcPct val="90000"/>
              </a:lnSpc>
              <a:buFont typeface="Arial" pitchFamily="34" charset="0"/>
              <a:buChar char="•"/>
              <a:tabLst>
                <a:tab pos="504522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Despite the benefits of physical activity (PA), only 30% of those with mild to moderate intellectual disability (ID) are meeting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guidelines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571157" indent="-571157">
              <a:lnSpc>
                <a:spcPct val="90000"/>
              </a:lnSpc>
              <a:buFont typeface="Arial" pitchFamily="34" charset="0"/>
              <a:buChar char="•"/>
              <a:tabLst>
                <a:tab pos="504522" algn="l"/>
              </a:tabLst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Social environment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(e.g., group home setting) is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 key determinant 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</a:t>
            </a:r>
          </a:p>
          <a:p>
            <a:pPr marL="571157" indent="-571157">
              <a:lnSpc>
                <a:spcPct val="90000"/>
              </a:lnSpc>
              <a:buFont typeface="Arial" pitchFamily="34" charset="0"/>
              <a:buChar char="•"/>
              <a:tabLst>
                <a:tab pos="504522" algn="l"/>
              </a:tabLst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way of tackling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challenges within this setting is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specially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designed health promotion programs (HPP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567983" lvl="1" indent="-504522">
              <a:buFont typeface="Arial" pitchFamily="34" charset="0"/>
              <a:buChar char="•"/>
              <a:tabLst>
                <a:tab pos="504522" algn="l"/>
              </a:tabLst>
            </a:pPr>
            <a:endParaRPr lang="en-US" sz="3800" dirty="0"/>
          </a:p>
        </p:txBody>
      </p:sp>
      <p:sp>
        <p:nvSpPr>
          <p:cNvPr id="3" name="Rectangle 2"/>
          <p:cNvSpPr/>
          <p:nvPr/>
        </p:nvSpPr>
        <p:spPr>
          <a:xfrm>
            <a:off x="288212" y="7619374"/>
            <a:ext cx="15487649" cy="1323389"/>
          </a:xfrm>
          <a:prstGeom prst="rect">
            <a:avLst/>
          </a:prstGeom>
        </p:spPr>
        <p:txBody>
          <a:bodyPr wrap="square" lIns="91387" tIns="45695" rIns="91387" bIns="45695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describe the development and implementation of a physical          activity HPP for adults with ID living in group home setting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41437" y="4061108"/>
            <a:ext cx="15621000" cy="11726237"/>
          </a:xfrm>
          <a:prstGeom prst="rect">
            <a:avLst/>
          </a:prstGeom>
        </p:spPr>
        <p:txBody>
          <a:bodyPr wrap="square" lIns="91387" tIns="45695" rIns="91387" bIns="45695">
            <a:spAutoFit/>
          </a:bodyPr>
          <a:lstStyle/>
          <a:p>
            <a:r>
              <a:rPr lang="en-US" sz="36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Intervention Participants</a:t>
            </a:r>
          </a:p>
          <a:p>
            <a:endParaRPr lang="en-US" sz="3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3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3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3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Health Outcomes: </a:t>
            </a:r>
          </a:p>
          <a:p>
            <a:pPr marL="2059677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 significant changes in PA, residents’ PA knowledge, or body weight over 10 </a:t>
            </a:r>
            <a:r>
              <a:rPr lang="en-US" sz="3600" dirty="0">
                <a:solidFill>
                  <a:srgbClr val="000000"/>
                </a:solidFill>
                <a:latin typeface="Times New Roman"/>
                <a:cs typeface="Times New Roman"/>
              </a:rPr>
              <a:t>week </a:t>
            </a: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intervention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Program use: </a:t>
            </a:r>
          </a:p>
          <a:p>
            <a:pPr marL="2059677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1-2 staff implemented “sporadically” or “constantly” in each of the 5 group home sites</a:t>
            </a:r>
          </a:p>
          <a:p>
            <a:pPr marL="2059677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 group home “sporadically” used materials at follow-up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Interviews:</a:t>
            </a:r>
          </a:p>
          <a:p>
            <a:pPr marL="2059677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General feedback: Materials well written, flexible, &amp; easy to use</a:t>
            </a:r>
          </a:p>
          <a:p>
            <a:pPr marL="2059677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Barriers: lack of time, lack of staff, resident motivation, resident limitations &amp; lack of program understanding. </a:t>
            </a:r>
          </a:p>
          <a:p>
            <a:pPr marL="2059677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Facilitators: positive attitudes about PA, one-on-one implementation, &amp; staff encouragement. </a:t>
            </a:r>
            <a:endParaRPr lang="en-US" sz="36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059677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Suggestions: Include residents in training, use online or videos, change program name</a:t>
            </a:r>
            <a:endParaRPr lang="en-US" sz="3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 Box 164"/>
          <p:cNvSpPr txBox="1">
            <a:spLocks noChangeArrowheads="1"/>
          </p:cNvSpPr>
          <p:nvPr/>
        </p:nvSpPr>
        <p:spPr bwMode="auto">
          <a:xfrm>
            <a:off x="16575470" y="16078200"/>
            <a:ext cx="15820688" cy="661669"/>
          </a:xfrm>
          <a:prstGeom prst="rect">
            <a:avLst/>
          </a:prstGeom>
          <a:solidFill>
            <a:srgbClr val="FDA03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1387" tIns="45695" rIns="91387" bIns="45695">
            <a:spAutoFit/>
          </a:bodyPr>
          <a:lstStyle/>
          <a:p>
            <a:pPr defTabSz="996349"/>
            <a:r>
              <a:rPr lang="en-US" sz="3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Conclusion</a:t>
            </a:r>
            <a:endParaRPr lang="en-US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1" y="19492971"/>
            <a:ext cx="10420475" cy="1687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65927021"/>
              </p:ext>
            </p:extLst>
          </p:nvPr>
        </p:nvGraphicFramePr>
        <p:xfrm>
          <a:off x="288213" y="9897301"/>
          <a:ext cx="15764588" cy="1043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34384"/>
              </p:ext>
            </p:extLst>
          </p:nvPr>
        </p:nvGraphicFramePr>
        <p:xfrm>
          <a:off x="17238518" y="4876800"/>
          <a:ext cx="1491788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471"/>
                <a:gridCol w="3729471"/>
                <a:gridCol w="3729471"/>
                <a:gridCol w="3729471"/>
              </a:tblGrid>
              <a:tr h="761854">
                <a:tc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Resident w/ ID</a:t>
                      </a:r>
                    </a:p>
                    <a:p>
                      <a:pPr algn="ctr"/>
                      <a:r>
                        <a:rPr lang="en-US" sz="30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n=18</a:t>
                      </a:r>
                      <a:endParaRPr lang="en-US" sz="30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0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Staff</a:t>
                      </a:r>
                    </a:p>
                    <a:p>
                      <a:pPr algn="ctr"/>
                      <a:r>
                        <a:rPr lang="en-US" sz="30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n=22</a:t>
                      </a:r>
                      <a:endParaRPr lang="en-US" sz="30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0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Program Coordinators</a:t>
                      </a:r>
                    </a:p>
                    <a:p>
                      <a:pPr algn="ctr"/>
                      <a:r>
                        <a:rPr lang="en-US" sz="30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n=14</a:t>
                      </a:r>
                      <a:endParaRPr lang="en-US" sz="30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039"/>
                    </a:solidFill>
                  </a:tcPr>
                </a:tc>
              </a:tr>
              <a:tr h="457273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Gender (Male/Female)</a:t>
                      </a:r>
                      <a:endParaRPr lang="en-US" sz="30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0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5/13</a:t>
                      </a:r>
                      <a:endParaRPr lang="en-US" sz="32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4/18</a:t>
                      </a:r>
                      <a:endParaRPr lang="en-US" sz="32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3/10</a:t>
                      </a:r>
                      <a:endParaRPr lang="en-US" sz="32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73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 (mean)</a:t>
                      </a:r>
                      <a:endParaRPr lang="en-US" sz="30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A03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59</a:t>
                      </a:r>
                      <a:endParaRPr lang="en-US" sz="32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lang="en-US" sz="32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endParaRPr lang="en-US" sz="32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6575470" y="16730008"/>
            <a:ext cx="158857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/>
                <a:cs typeface="Times New Roman"/>
              </a:rPr>
              <a:t>Results from this pilot study will be used to revise and reevaluate the program for continued efforts to progress health promotion research within this community.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25" name="Text Box 162"/>
          <p:cNvSpPr txBox="1">
            <a:spLocks noChangeArrowheads="1"/>
          </p:cNvSpPr>
          <p:nvPr/>
        </p:nvSpPr>
        <p:spPr bwMode="auto">
          <a:xfrm>
            <a:off x="16575470" y="3298907"/>
            <a:ext cx="15820688" cy="681085"/>
          </a:xfrm>
          <a:prstGeom prst="rect">
            <a:avLst/>
          </a:prstGeom>
          <a:solidFill>
            <a:srgbClr val="FDA03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1387" tIns="45695" rIns="91387" bIns="45695">
            <a:spAutoFit/>
          </a:bodyPr>
          <a:lstStyle/>
          <a:p>
            <a:pPr defTabSz="996349"/>
            <a:r>
              <a:rPr lang="en-US" sz="3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endParaRPr lang="en-US" sz="37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0423">
            <a:off x="13483601" y="5964900"/>
            <a:ext cx="2775398" cy="236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SU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science_research_02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</Template>
  <TotalTime>7995</TotalTime>
  <Words>457</Words>
  <Application>Microsoft Macintosh PowerPoint</Application>
  <PresentationFormat>Custom</PresentationFormat>
  <Paragraphs>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OSU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kbom</dc:creator>
  <cp:lastModifiedBy>Haley Van Volkenburg</cp:lastModifiedBy>
  <cp:revision>164</cp:revision>
  <dcterms:created xsi:type="dcterms:W3CDTF">2011-10-17T23:29:32Z</dcterms:created>
  <dcterms:modified xsi:type="dcterms:W3CDTF">2014-05-12T14:58:37Z</dcterms:modified>
</cp:coreProperties>
</file>