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
  </p:handoutMasterIdLst>
  <p:sldIdLst>
    <p:sldId id="256" r:id="rId2"/>
  </p:sldIdLst>
  <p:sldSz cx="43891200" cy="32918400"/>
  <p:notesSz cx="9296400" cy="7010400"/>
  <p:defaultTextStyle>
    <a:defPPr>
      <a:defRPr lang="en-US"/>
    </a:defPPr>
    <a:lvl1pPr algn="l" rtl="0" fontAlgn="base">
      <a:spcBef>
        <a:spcPct val="0"/>
      </a:spcBef>
      <a:spcAft>
        <a:spcPct val="0"/>
      </a:spcAft>
      <a:defRPr sz="1900" kern="1200">
        <a:solidFill>
          <a:schemeClr val="tx1"/>
        </a:solidFill>
        <a:latin typeface="Times New Roman" pitchFamily="18" charset="0"/>
        <a:ea typeface="ＭＳ Ｐゴシック" charset="-128"/>
        <a:cs typeface="+mn-cs"/>
      </a:defRPr>
    </a:lvl1pPr>
    <a:lvl2pPr marL="366713" indent="90488" algn="l" rtl="0" fontAlgn="base">
      <a:spcBef>
        <a:spcPct val="0"/>
      </a:spcBef>
      <a:spcAft>
        <a:spcPct val="0"/>
      </a:spcAft>
      <a:defRPr sz="1900" kern="1200">
        <a:solidFill>
          <a:schemeClr val="tx1"/>
        </a:solidFill>
        <a:latin typeface="Times New Roman" pitchFamily="18" charset="0"/>
        <a:ea typeface="ＭＳ Ｐゴシック" charset="-128"/>
        <a:cs typeface="+mn-cs"/>
      </a:defRPr>
    </a:lvl2pPr>
    <a:lvl3pPr marL="736600" indent="177800" algn="l" rtl="0" fontAlgn="base">
      <a:spcBef>
        <a:spcPct val="0"/>
      </a:spcBef>
      <a:spcAft>
        <a:spcPct val="0"/>
      </a:spcAft>
      <a:defRPr sz="1900" kern="1200">
        <a:solidFill>
          <a:schemeClr val="tx1"/>
        </a:solidFill>
        <a:latin typeface="Times New Roman" pitchFamily="18" charset="0"/>
        <a:ea typeface="ＭＳ Ｐゴシック" charset="-128"/>
        <a:cs typeface="+mn-cs"/>
      </a:defRPr>
    </a:lvl3pPr>
    <a:lvl4pPr marL="1104900" indent="266700" algn="l" rtl="0" fontAlgn="base">
      <a:spcBef>
        <a:spcPct val="0"/>
      </a:spcBef>
      <a:spcAft>
        <a:spcPct val="0"/>
      </a:spcAft>
      <a:defRPr sz="1900" kern="1200">
        <a:solidFill>
          <a:schemeClr val="tx1"/>
        </a:solidFill>
        <a:latin typeface="Times New Roman" pitchFamily="18" charset="0"/>
        <a:ea typeface="ＭＳ Ｐゴシック" charset="-128"/>
        <a:cs typeface="+mn-cs"/>
      </a:defRPr>
    </a:lvl4pPr>
    <a:lvl5pPr marL="1474788" indent="354013" algn="l" rtl="0" fontAlgn="base">
      <a:spcBef>
        <a:spcPct val="0"/>
      </a:spcBef>
      <a:spcAft>
        <a:spcPct val="0"/>
      </a:spcAft>
      <a:defRPr sz="1900" kern="1200">
        <a:solidFill>
          <a:schemeClr val="tx1"/>
        </a:solidFill>
        <a:latin typeface="Times New Roman" pitchFamily="18" charset="0"/>
        <a:ea typeface="ＭＳ Ｐゴシック" charset="-128"/>
        <a:cs typeface="+mn-cs"/>
      </a:defRPr>
    </a:lvl5pPr>
    <a:lvl6pPr marL="2286000" algn="l" defTabSz="914400" rtl="0" eaLnBrk="1" latinLnBrk="0" hangingPunct="1">
      <a:defRPr sz="1900" kern="1200">
        <a:solidFill>
          <a:schemeClr val="tx1"/>
        </a:solidFill>
        <a:latin typeface="Times New Roman" pitchFamily="18" charset="0"/>
        <a:ea typeface="ＭＳ Ｐゴシック" charset="-128"/>
        <a:cs typeface="+mn-cs"/>
      </a:defRPr>
    </a:lvl6pPr>
    <a:lvl7pPr marL="2743200" algn="l" defTabSz="914400" rtl="0" eaLnBrk="1" latinLnBrk="0" hangingPunct="1">
      <a:defRPr sz="1900" kern="1200">
        <a:solidFill>
          <a:schemeClr val="tx1"/>
        </a:solidFill>
        <a:latin typeface="Times New Roman" pitchFamily="18" charset="0"/>
        <a:ea typeface="ＭＳ Ｐゴシック" charset="-128"/>
        <a:cs typeface="+mn-cs"/>
      </a:defRPr>
    </a:lvl7pPr>
    <a:lvl8pPr marL="3200400" algn="l" defTabSz="914400" rtl="0" eaLnBrk="1" latinLnBrk="0" hangingPunct="1">
      <a:defRPr sz="1900" kern="1200">
        <a:solidFill>
          <a:schemeClr val="tx1"/>
        </a:solidFill>
        <a:latin typeface="Times New Roman" pitchFamily="18" charset="0"/>
        <a:ea typeface="ＭＳ Ｐゴシック" charset="-128"/>
        <a:cs typeface="+mn-cs"/>
      </a:defRPr>
    </a:lvl8pPr>
    <a:lvl9pPr marL="3657600" algn="l" defTabSz="914400" rtl="0" eaLnBrk="1" latinLnBrk="0" hangingPunct="1">
      <a:defRPr sz="19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PI" initials="L" lastIdx="3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800080"/>
    <a:srgbClr val="FF0080"/>
    <a:srgbClr val="B95C00"/>
    <a:srgbClr val="FFA500"/>
    <a:srgbClr val="FFFF00"/>
    <a:srgbClr val="EDF2E6"/>
    <a:srgbClr val="BBCE9E"/>
    <a:srgbClr val="FFFFFF"/>
    <a:srgbClr val="F260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5" d="100"/>
          <a:sy n="15" d="100"/>
        </p:scale>
        <p:origin x="1614" y="7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059238"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l">
              <a:defRPr sz="1200">
                <a:latin typeface="Times New Roman" pitchFamily="18" charset="0"/>
                <a:ea typeface="+mn-ea"/>
                <a:cs typeface="+mn-cs"/>
              </a:defRPr>
            </a:lvl1pPr>
          </a:lstStyle>
          <a:p>
            <a:pPr>
              <a:defRPr/>
            </a:pPr>
            <a:endParaRPr lang="en-US" dirty="0"/>
          </a:p>
        </p:txBody>
      </p:sp>
      <p:sp>
        <p:nvSpPr>
          <p:cNvPr id="11267" name="Rectangle 3"/>
          <p:cNvSpPr>
            <a:spLocks noGrp="1" noChangeArrowheads="1"/>
          </p:cNvSpPr>
          <p:nvPr>
            <p:ph type="dt" sz="quarter" idx="1"/>
          </p:nvPr>
        </p:nvSpPr>
        <p:spPr bwMode="auto">
          <a:xfrm>
            <a:off x="5278438" y="0"/>
            <a:ext cx="4056062"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dirty="0"/>
          </a:p>
        </p:txBody>
      </p:sp>
      <p:sp>
        <p:nvSpPr>
          <p:cNvPr id="11268" name="Rectangle 4"/>
          <p:cNvSpPr>
            <a:spLocks noGrp="1" noChangeArrowheads="1"/>
          </p:cNvSpPr>
          <p:nvPr>
            <p:ph type="ftr" sz="quarter" idx="2"/>
          </p:nvPr>
        </p:nvSpPr>
        <p:spPr bwMode="auto">
          <a:xfrm>
            <a:off x="0" y="6669088"/>
            <a:ext cx="4059238"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l">
              <a:defRPr sz="1200">
                <a:latin typeface="Times New Roman" pitchFamily="18" charset="0"/>
                <a:ea typeface="+mn-ea"/>
                <a:cs typeface="+mn-cs"/>
              </a:defRPr>
            </a:lvl1pPr>
          </a:lstStyle>
          <a:p>
            <a:pPr>
              <a:defRPr/>
            </a:pPr>
            <a:endParaRPr lang="en-US" dirty="0"/>
          </a:p>
        </p:txBody>
      </p:sp>
      <p:sp>
        <p:nvSpPr>
          <p:cNvPr id="11269" name="Rectangle 5"/>
          <p:cNvSpPr>
            <a:spLocks noGrp="1" noChangeArrowheads="1"/>
          </p:cNvSpPr>
          <p:nvPr>
            <p:ph type="sldNum" sz="quarter" idx="3"/>
          </p:nvPr>
        </p:nvSpPr>
        <p:spPr bwMode="auto">
          <a:xfrm>
            <a:off x="5278438" y="6669088"/>
            <a:ext cx="4056062"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r">
              <a:defRPr sz="1200"/>
            </a:lvl1pPr>
          </a:lstStyle>
          <a:p>
            <a:fld id="{60A0A05E-8566-4CC4-95E4-C095AF634CE1}" type="slidenum">
              <a:rPr lang="en-US"/>
              <a:pPr/>
              <a:t>‹#›</a:t>
            </a:fld>
            <a:endParaRPr lang="en-US" dirty="0"/>
          </a:p>
        </p:txBody>
      </p:sp>
    </p:spTree>
    <p:extLst>
      <p:ext uri="{BB962C8B-B14F-4D97-AF65-F5344CB8AC3E}">
        <p14:creationId xmlns:p14="http://schemas.microsoft.com/office/powerpoint/2010/main" val="27397626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a:prstGeom prst="rect">
            <a:avLst/>
          </a:prstGeom>
        </p:spPr>
        <p:txBody>
          <a:bodyPr/>
          <a:lstStyle>
            <a:lvl1pPr marL="0" indent="0" algn="ctr">
              <a:buNone/>
              <a:defRPr>
                <a:solidFill>
                  <a:schemeClr val="tx1">
                    <a:tint val="75000"/>
                  </a:schemeClr>
                </a:solidFill>
              </a:defRPr>
            </a:lvl1pPr>
            <a:lvl2pPr marL="2193362" indent="0" algn="ctr">
              <a:buNone/>
              <a:defRPr>
                <a:solidFill>
                  <a:schemeClr val="tx1">
                    <a:tint val="75000"/>
                  </a:schemeClr>
                </a:solidFill>
              </a:defRPr>
            </a:lvl2pPr>
            <a:lvl3pPr marL="4386728" indent="0" algn="ctr">
              <a:buNone/>
              <a:defRPr>
                <a:solidFill>
                  <a:schemeClr val="tx1">
                    <a:tint val="75000"/>
                  </a:schemeClr>
                </a:solidFill>
              </a:defRPr>
            </a:lvl3pPr>
            <a:lvl4pPr marL="6580091" indent="0" algn="ctr">
              <a:buNone/>
              <a:defRPr>
                <a:solidFill>
                  <a:schemeClr val="tx1">
                    <a:tint val="75000"/>
                  </a:schemeClr>
                </a:solidFill>
              </a:defRPr>
            </a:lvl4pPr>
            <a:lvl5pPr marL="8773457" indent="0" algn="ctr">
              <a:buNone/>
              <a:defRPr>
                <a:solidFill>
                  <a:schemeClr val="tx1">
                    <a:tint val="75000"/>
                  </a:schemeClr>
                </a:solidFill>
              </a:defRPr>
            </a:lvl5pPr>
            <a:lvl6pPr marL="10966824" indent="0" algn="ctr">
              <a:buNone/>
              <a:defRPr>
                <a:solidFill>
                  <a:schemeClr val="tx1">
                    <a:tint val="75000"/>
                  </a:schemeClr>
                </a:solidFill>
              </a:defRPr>
            </a:lvl6pPr>
            <a:lvl7pPr marL="13160185" indent="0" algn="ctr">
              <a:buNone/>
              <a:defRPr>
                <a:solidFill>
                  <a:schemeClr val="tx1">
                    <a:tint val="75000"/>
                  </a:schemeClr>
                </a:solidFill>
              </a:defRPr>
            </a:lvl7pPr>
            <a:lvl8pPr marL="15353547" indent="0" algn="ctr">
              <a:buNone/>
              <a:defRPr>
                <a:solidFill>
                  <a:schemeClr val="tx1">
                    <a:tint val="75000"/>
                  </a:schemeClr>
                </a:solidFill>
              </a:defRPr>
            </a:lvl8pPr>
            <a:lvl9pPr marL="175469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C69017E8-FE3E-4082-A8AE-655E0467CE2E}"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7680325"/>
            <a:ext cx="3950017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E350A823-5517-4340-9A5B-53FA28055E9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BA2FD66-5A18-47BA-AD93-3A14E4036A1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5513" y="7680325"/>
            <a:ext cx="39500175"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CCB58BB-657E-4B2E-A88C-272171E715B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a:prstGeom prst="rect">
            <a:avLst/>
          </a:prstGeo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30"/>
            <a:ext cx="37307520" cy="7200898"/>
          </a:xfrm>
          <a:prstGeom prst="rect">
            <a:avLst/>
          </a:prstGeom>
        </p:spPr>
        <p:txBody>
          <a:bodyPr anchor="b"/>
          <a:lstStyle>
            <a:lvl1pPr marL="0" indent="0">
              <a:buNone/>
              <a:defRPr sz="9600">
                <a:solidFill>
                  <a:schemeClr val="tx1">
                    <a:tint val="75000"/>
                  </a:schemeClr>
                </a:solidFill>
              </a:defRPr>
            </a:lvl1pPr>
            <a:lvl2pPr marL="2193362" indent="0">
              <a:buNone/>
              <a:defRPr sz="8600">
                <a:solidFill>
                  <a:schemeClr val="tx1">
                    <a:tint val="75000"/>
                  </a:schemeClr>
                </a:solidFill>
              </a:defRPr>
            </a:lvl2pPr>
            <a:lvl3pPr marL="4386728" indent="0">
              <a:buNone/>
              <a:defRPr sz="7700">
                <a:solidFill>
                  <a:schemeClr val="tx1">
                    <a:tint val="75000"/>
                  </a:schemeClr>
                </a:solidFill>
              </a:defRPr>
            </a:lvl3pPr>
            <a:lvl4pPr marL="6580091" indent="0">
              <a:buNone/>
              <a:defRPr sz="6700">
                <a:solidFill>
                  <a:schemeClr val="tx1">
                    <a:tint val="75000"/>
                  </a:schemeClr>
                </a:solidFill>
              </a:defRPr>
            </a:lvl4pPr>
            <a:lvl5pPr marL="8773457" indent="0">
              <a:buNone/>
              <a:defRPr sz="6700">
                <a:solidFill>
                  <a:schemeClr val="tx1">
                    <a:tint val="75000"/>
                  </a:schemeClr>
                </a:solidFill>
              </a:defRPr>
            </a:lvl5pPr>
            <a:lvl6pPr marL="10966824" indent="0">
              <a:buNone/>
              <a:defRPr sz="6700">
                <a:solidFill>
                  <a:schemeClr val="tx1">
                    <a:tint val="75000"/>
                  </a:schemeClr>
                </a:solidFill>
              </a:defRPr>
            </a:lvl6pPr>
            <a:lvl7pPr marL="13160185" indent="0">
              <a:buNone/>
              <a:defRPr sz="6700">
                <a:solidFill>
                  <a:schemeClr val="tx1">
                    <a:tint val="75000"/>
                  </a:schemeClr>
                </a:solidFill>
              </a:defRPr>
            </a:lvl7pPr>
            <a:lvl8pPr marL="15353547" indent="0">
              <a:buNone/>
              <a:defRPr sz="6700">
                <a:solidFill>
                  <a:schemeClr val="tx1">
                    <a:tint val="75000"/>
                  </a:schemeClr>
                </a:solidFill>
              </a:defRPr>
            </a:lvl8pPr>
            <a:lvl9pPr marL="17546913"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621072CE-66D8-42F4-BD55-68379655928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8205AC9F-CDFE-4E58-AEFD-A4B03A2D592A}"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3"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1"/>
            <a:ext cx="19392903"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3"/>
            <a:ext cx="19400520"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7" y="10439401"/>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8"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9"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A8CEB71-BA2C-436B-8A15-939ED9AE023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4"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5"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6E5F665-C026-4476-8A67-4F7C50F77C3A}"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3"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4"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A7CEB09-997D-428A-8D2B-E0C2838A499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3" cy="5577840"/>
          </a:xfrm>
          <a:prstGeom prst="rect">
            <a:avLst/>
          </a:prstGeo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8"/>
            <a:ext cx="24536400" cy="28094942"/>
          </a:xfrm>
          <a:prstGeom prst="rect">
            <a:avLst/>
          </a:prstGeom>
        </p:spPr>
        <p:txBody>
          <a:bodyPr/>
          <a:lstStyle>
            <a:lvl1pPr>
              <a:defRPr sz="153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8"/>
            <a:ext cx="14439903" cy="22517102"/>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1ACBB5F-88B5-43C5-A417-076634BD1A8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a:prstGeom prst="rect">
            <a:avLst/>
          </a:prstGeo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a:prstGeom prst="rect">
            <a:avLst/>
          </a:prstGeom>
        </p:spPr>
        <p:txBody>
          <a:bodyPr rtlCol="0">
            <a:normAutofit/>
          </a:bodyPr>
          <a:lstStyle>
            <a:lvl1pPr marL="0" indent="0">
              <a:buNone/>
              <a:defRPr sz="153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dirty="0" smtClean="0"/>
              <a:t>Click icon to add picture</a:t>
            </a:r>
          </a:p>
        </p:txBody>
      </p:sp>
      <p:sp>
        <p:nvSpPr>
          <p:cNvPr id="4" name="Text Placeholder 3"/>
          <p:cNvSpPr>
            <a:spLocks noGrp="1"/>
          </p:cNvSpPr>
          <p:nvPr>
            <p:ph type="body" sz="half" idx="2"/>
          </p:nvPr>
        </p:nvSpPr>
        <p:spPr>
          <a:xfrm>
            <a:off x="8602983" y="25763223"/>
            <a:ext cx="26334720" cy="3863338"/>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dirty="0"/>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0DB3A794-1B61-4B6B-96B0-8E20C45F736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14288" y="-82550"/>
            <a:ext cx="43905488" cy="33000950"/>
          </a:xfrm>
          <a:prstGeom prst="rect">
            <a:avLst/>
          </a:prstGeom>
          <a:solidFill>
            <a:srgbClr val="FFFFFF"/>
          </a:solidFill>
          <a:ln w="9525">
            <a:no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v</a:t>
            </a:r>
          </a:p>
        </p:txBody>
      </p:sp>
      <p:sp>
        <p:nvSpPr>
          <p:cNvPr id="8" name="Rectangle 7"/>
          <p:cNvSpPr/>
          <p:nvPr/>
        </p:nvSpPr>
        <p:spPr>
          <a:xfrm>
            <a:off x="762000" y="28270200"/>
            <a:ext cx="42443400" cy="3962400"/>
          </a:xfrm>
          <a:prstGeom prst="rect">
            <a:avLst/>
          </a:prstGeom>
          <a:solidFill>
            <a:srgbClr val="B6AFA1">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Rectangle 4"/>
          <p:cNvSpPr/>
          <p:nvPr/>
        </p:nvSpPr>
        <p:spPr>
          <a:xfrm>
            <a:off x="838200" y="838200"/>
            <a:ext cx="42291000" cy="31318200"/>
          </a:xfrm>
          <a:prstGeom prst="rect">
            <a:avLst/>
          </a:prstGeom>
          <a:noFill/>
          <a:ln w="190500">
            <a:solidFill>
              <a:srgbClr val="93978A"/>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029" name="Picture 8"/>
          <p:cNvPicPr>
            <a:picLocks noChangeAspect="1"/>
          </p:cNvPicPr>
          <p:nvPr/>
        </p:nvPicPr>
        <p:blipFill>
          <a:blip r:embed="rId13" cstate="print"/>
          <a:srcRect/>
          <a:stretch>
            <a:fillRect/>
          </a:stretch>
        </p:blipFill>
        <p:spPr bwMode="auto">
          <a:xfrm>
            <a:off x="38100000" y="29032200"/>
            <a:ext cx="5448300" cy="2362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384675" rtl="0" eaLnBrk="1" fontAlgn="base" hangingPunct="1">
        <a:spcBef>
          <a:spcPct val="0"/>
        </a:spcBef>
        <a:spcAft>
          <a:spcPct val="0"/>
        </a:spcAft>
        <a:defRPr sz="21100" kern="1200">
          <a:solidFill>
            <a:schemeClr val="tx1"/>
          </a:solidFill>
          <a:latin typeface="+mj-lt"/>
          <a:ea typeface="ＭＳ Ｐゴシック" charset="0"/>
          <a:cs typeface="ＭＳ Ｐゴシック" charset="0"/>
        </a:defRPr>
      </a:lvl1pPr>
      <a:lvl2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2pPr>
      <a:lvl3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3pPr>
      <a:lvl4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4pPr>
      <a:lvl5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5pPr>
      <a:lvl6pPr marL="369235" algn="ctr" defTabSz="4385945" rtl="0" eaLnBrk="1" fontAlgn="base" hangingPunct="1">
        <a:spcBef>
          <a:spcPct val="0"/>
        </a:spcBef>
        <a:spcAft>
          <a:spcPct val="0"/>
        </a:spcAft>
        <a:defRPr sz="21100">
          <a:solidFill>
            <a:schemeClr val="tx1"/>
          </a:solidFill>
          <a:latin typeface="Calibri" pitchFamily="34" charset="0"/>
        </a:defRPr>
      </a:lvl6pPr>
      <a:lvl7pPr marL="738469" algn="ctr" defTabSz="4385945" rtl="0" eaLnBrk="1" fontAlgn="base" hangingPunct="1">
        <a:spcBef>
          <a:spcPct val="0"/>
        </a:spcBef>
        <a:spcAft>
          <a:spcPct val="0"/>
        </a:spcAft>
        <a:defRPr sz="21100">
          <a:solidFill>
            <a:schemeClr val="tx1"/>
          </a:solidFill>
          <a:latin typeface="Calibri" pitchFamily="34" charset="0"/>
        </a:defRPr>
      </a:lvl7pPr>
      <a:lvl8pPr marL="1107704" algn="ctr" defTabSz="4385945" rtl="0" eaLnBrk="1" fontAlgn="base" hangingPunct="1">
        <a:spcBef>
          <a:spcPct val="0"/>
        </a:spcBef>
        <a:spcAft>
          <a:spcPct val="0"/>
        </a:spcAft>
        <a:defRPr sz="21100">
          <a:solidFill>
            <a:schemeClr val="tx1"/>
          </a:solidFill>
          <a:latin typeface="Calibri" pitchFamily="34" charset="0"/>
        </a:defRPr>
      </a:lvl8pPr>
      <a:lvl9pPr marL="1476939" algn="ctr" defTabSz="4385945" rtl="0" eaLnBrk="1" fontAlgn="base" hangingPunct="1">
        <a:spcBef>
          <a:spcPct val="0"/>
        </a:spcBef>
        <a:spcAft>
          <a:spcPct val="0"/>
        </a:spcAft>
        <a:defRPr sz="21100">
          <a:solidFill>
            <a:schemeClr val="tx1"/>
          </a:solidFill>
          <a:latin typeface="Calibri" pitchFamily="34" charset="0"/>
        </a:defRPr>
      </a:lvl9pPr>
    </p:titleStyle>
    <p:bodyStyle>
      <a:lvl1pPr marL="1644650" indent="-1644650" algn="l" defTabSz="4384675" rtl="0" eaLnBrk="1" fontAlgn="base" hangingPunct="1">
        <a:spcBef>
          <a:spcPct val="20000"/>
        </a:spcBef>
        <a:spcAft>
          <a:spcPct val="0"/>
        </a:spcAft>
        <a:buFont typeface="Arial" pitchFamily="34" charset="0"/>
        <a:buChar char="•"/>
        <a:defRPr sz="15300" kern="1200">
          <a:solidFill>
            <a:schemeClr val="tx1"/>
          </a:solidFill>
          <a:latin typeface="+mn-lt"/>
          <a:ea typeface="ＭＳ Ｐゴシック" charset="0"/>
          <a:cs typeface="ＭＳ Ｐゴシック" charset="0"/>
        </a:defRPr>
      </a:lvl1pPr>
      <a:lvl2pPr marL="3563938" indent="-1370013" algn="l" defTabSz="4384675" rtl="0" eaLnBrk="1" fontAlgn="base" hangingPunct="1">
        <a:spcBef>
          <a:spcPct val="20000"/>
        </a:spcBef>
        <a:spcAft>
          <a:spcPct val="0"/>
        </a:spcAft>
        <a:buFont typeface="Arial" pitchFamily="34" charset="0"/>
        <a:buChar char="–"/>
        <a:defRPr sz="13400" kern="1200">
          <a:solidFill>
            <a:schemeClr val="tx1"/>
          </a:solidFill>
          <a:latin typeface="+mn-lt"/>
          <a:ea typeface="ＭＳ Ｐゴシック" charset="0"/>
          <a:cs typeface="+mn-cs"/>
        </a:defRPr>
      </a:lvl2pPr>
      <a:lvl3pPr marL="5483225" indent="-1095375" algn="l" defTabSz="4384675" rtl="0" eaLnBrk="1" fontAlgn="base" hangingPunct="1">
        <a:spcBef>
          <a:spcPct val="20000"/>
        </a:spcBef>
        <a:spcAft>
          <a:spcPct val="0"/>
        </a:spcAft>
        <a:buFont typeface="Arial" pitchFamily="34" charset="0"/>
        <a:buChar char="•"/>
        <a:defRPr sz="11500" kern="1200">
          <a:solidFill>
            <a:schemeClr val="tx1"/>
          </a:solidFill>
          <a:latin typeface="+mn-lt"/>
          <a:ea typeface="ＭＳ Ｐゴシック" charset="0"/>
          <a:cs typeface="+mn-cs"/>
        </a:defRPr>
      </a:lvl3pPr>
      <a:lvl4pPr marL="7675563"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4pPr>
      <a:lvl5pPr marL="9867900"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5pPr>
      <a:lvl6pPr marL="12063502"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56869"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0231"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3597"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6728" rtl="0" eaLnBrk="1" latinLnBrk="0" hangingPunct="1">
        <a:defRPr sz="8600" kern="1200">
          <a:solidFill>
            <a:schemeClr val="tx1"/>
          </a:solidFill>
          <a:latin typeface="+mn-lt"/>
          <a:ea typeface="+mn-ea"/>
          <a:cs typeface="+mn-cs"/>
        </a:defRPr>
      </a:lvl1pPr>
      <a:lvl2pPr marL="2193362" algn="l" defTabSz="4386728" rtl="0" eaLnBrk="1" latinLnBrk="0" hangingPunct="1">
        <a:defRPr sz="8600" kern="1200">
          <a:solidFill>
            <a:schemeClr val="tx1"/>
          </a:solidFill>
          <a:latin typeface="+mn-lt"/>
          <a:ea typeface="+mn-ea"/>
          <a:cs typeface="+mn-cs"/>
        </a:defRPr>
      </a:lvl2pPr>
      <a:lvl3pPr marL="4386728" algn="l" defTabSz="4386728" rtl="0" eaLnBrk="1" latinLnBrk="0" hangingPunct="1">
        <a:defRPr sz="8600" kern="1200">
          <a:solidFill>
            <a:schemeClr val="tx1"/>
          </a:solidFill>
          <a:latin typeface="+mn-lt"/>
          <a:ea typeface="+mn-ea"/>
          <a:cs typeface="+mn-cs"/>
        </a:defRPr>
      </a:lvl3pPr>
      <a:lvl4pPr marL="6580091" algn="l" defTabSz="4386728" rtl="0" eaLnBrk="1" latinLnBrk="0" hangingPunct="1">
        <a:defRPr sz="8600" kern="1200">
          <a:solidFill>
            <a:schemeClr val="tx1"/>
          </a:solidFill>
          <a:latin typeface="+mn-lt"/>
          <a:ea typeface="+mn-ea"/>
          <a:cs typeface="+mn-cs"/>
        </a:defRPr>
      </a:lvl4pPr>
      <a:lvl5pPr marL="8773457" algn="l" defTabSz="4386728" rtl="0" eaLnBrk="1" latinLnBrk="0" hangingPunct="1">
        <a:defRPr sz="8600" kern="1200">
          <a:solidFill>
            <a:schemeClr val="tx1"/>
          </a:solidFill>
          <a:latin typeface="+mn-lt"/>
          <a:ea typeface="+mn-ea"/>
          <a:cs typeface="+mn-cs"/>
        </a:defRPr>
      </a:lvl5pPr>
      <a:lvl6pPr marL="10966824" algn="l" defTabSz="4386728" rtl="0" eaLnBrk="1" latinLnBrk="0" hangingPunct="1">
        <a:defRPr sz="8600" kern="1200">
          <a:solidFill>
            <a:schemeClr val="tx1"/>
          </a:solidFill>
          <a:latin typeface="+mn-lt"/>
          <a:ea typeface="+mn-ea"/>
          <a:cs typeface="+mn-cs"/>
        </a:defRPr>
      </a:lvl6pPr>
      <a:lvl7pPr marL="13160185" algn="l" defTabSz="4386728" rtl="0" eaLnBrk="1" latinLnBrk="0" hangingPunct="1">
        <a:defRPr sz="8600" kern="1200">
          <a:solidFill>
            <a:schemeClr val="tx1"/>
          </a:solidFill>
          <a:latin typeface="+mn-lt"/>
          <a:ea typeface="+mn-ea"/>
          <a:cs typeface="+mn-cs"/>
        </a:defRPr>
      </a:lvl7pPr>
      <a:lvl8pPr marL="15353547" algn="l" defTabSz="4386728" rtl="0" eaLnBrk="1" latinLnBrk="0" hangingPunct="1">
        <a:defRPr sz="8600" kern="1200">
          <a:solidFill>
            <a:schemeClr val="tx1"/>
          </a:solidFill>
          <a:latin typeface="+mn-lt"/>
          <a:ea typeface="+mn-ea"/>
          <a:cs typeface="+mn-cs"/>
        </a:defRPr>
      </a:lvl8pPr>
      <a:lvl9pPr marL="17546913" algn="l" defTabSz="438672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tif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4000"/>
          </a:schemeClr>
        </a:solidFill>
        <a:effectLst/>
      </p:bgPr>
    </p:bg>
    <p:spTree>
      <p:nvGrpSpPr>
        <p:cNvPr id="1" name=""/>
        <p:cNvGrpSpPr/>
        <p:nvPr/>
      </p:nvGrpSpPr>
      <p:grpSpPr>
        <a:xfrm>
          <a:off x="0" y="0"/>
          <a:ext cx="0" cy="0"/>
          <a:chOff x="0" y="0"/>
          <a:chExt cx="0" cy="0"/>
        </a:xfrm>
      </p:grpSpPr>
      <p:sp>
        <p:nvSpPr>
          <p:cNvPr id="16" name="Rectangle 15"/>
          <p:cNvSpPr/>
          <p:nvPr/>
        </p:nvSpPr>
        <p:spPr>
          <a:xfrm>
            <a:off x="34290000" y="7848600"/>
            <a:ext cx="692556" cy="667319"/>
          </a:xfrm>
          <a:prstGeom prst="rect">
            <a:avLst/>
          </a:prstGeom>
          <a:solidFill>
            <a:srgbClr val="ED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270377" y="7469596"/>
            <a:ext cx="20536472" cy="11275604"/>
          </a:xfrm>
          <a:prstGeom prst="rect">
            <a:avLst/>
          </a:prstGeom>
          <a:solidFill>
            <a:srgbClr val="EDF2E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4559926" y="8488617"/>
            <a:ext cx="6478904" cy="87909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03" name="Picture 79" descr="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5356" b="4754"/>
          <a:stretch/>
        </p:blipFill>
        <p:spPr bwMode="auto">
          <a:xfrm>
            <a:off x="34907915" y="12954000"/>
            <a:ext cx="5932295" cy="432556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1829788" y="19978156"/>
            <a:ext cx="20479012" cy="7911044"/>
          </a:xfrm>
          <a:prstGeom prst="rect">
            <a:avLst/>
          </a:prstGeom>
          <a:solidFill>
            <a:srgbClr val="EDF2E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11810936" y="7467600"/>
            <a:ext cx="10012372" cy="20174754"/>
          </a:xfrm>
          <a:prstGeom prst="rect">
            <a:avLst/>
          </a:prstGeom>
          <a:noFill/>
        </p:spPr>
        <p:txBody>
          <a:bodyPr wrap="square">
            <a:spAutoFit/>
          </a:bodyPr>
          <a:lstStyle/>
          <a:p>
            <a:pPr defTabSz="4389438">
              <a:defRPr/>
            </a:pPr>
            <a:r>
              <a:rPr lang="en-US" sz="3000" dirty="0" smtClean="0">
                <a:solidFill>
                  <a:schemeClr val="bg2"/>
                </a:solidFill>
                <a:latin typeface="LeituraSans-Grot 2"/>
              </a:rPr>
              <a:t>Identify </a:t>
            </a:r>
            <a:r>
              <a:rPr lang="en-US" sz="3000" dirty="0">
                <a:solidFill>
                  <a:schemeClr val="bg2"/>
                </a:solidFill>
                <a:latin typeface="LeituraSans-Grot 2"/>
              </a:rPr>
              <a:t>plasma metabolites altered in humans following sulforaphane </a:t>
            </a:r>
            <a:r>
              <a:rPr lang="en-US" sz="3000" dirty="0" smtClean="0">
                <a:solidFill>
                  <a:schemeClr val="bg2"/>
                </a:solidFill>
                <a:latin typeface="LeituraSans-Grot 2"/>
              </a:rPr>
              <a:t>consumption using novel, unbiased metabolomic technology.</a:t>
            </a:r>
          </a:p>
          <a:p>
            <a:pPr defTabSz="4389438">
              <a:defRPr/>
            </a:pPr>
            <a:endParaRPr lang="en-US" sz="3000" strike="sngStrike" dirty="0">
              <a:solidFill>
                <a:schemeClr val="bg2"/>
              </a:solidFill>
              <a:latin typeface="LeituraSans-Grot 2"/>
            </a:endParaRPr>
          </a:p>
          <a:p>
            <a:pPr algn="ctr"/>
            <a:r>
              <a:rPr lang="en-US" sz="5400" dirty="0" smtClean="0">
                <a:solidFill>
                  <a:srgbClr val="000000"/>
                </a:solidFill>
                <a:latin typeface="LeituraSans-Grot 2"/>
              </a:rPr>
              <a:t>  </a:t>
            </a:r>
          </a:p>
          <a:p>
            <a:r>
              <a:rPr lang="en-US" sz="3000" dirty="0" smtClean="0">
                <a:solidFill>
                  <a:schemeClr val="bg2"/>
                </a:solidFill>
                <a:latin typeface="LeituraSans-Grot 2"/>
              </a:rPr>
              <a:t>Understanding mechanisms responsible for SFN’s health benefits is critical for developing dietary strategies using SFN to promote health and prevent disease. This work will provide information for directing further human studies to understand mechanisms by which SFN and cruciferous vegetable consumption promote health.</a:t>
            </a:r>
          </a:p>
          <a:p>
            <a:pPr algn="ctr"/>
            <a:r>
              <a:rPr lang="en-US" sz="5400" dirty="0" smtClean="0">
                <a:solidFill>
                  <a:srgbClr val="000000"/>
                </a:solidFill>
                <a:latin typeface="LeituraSans-Grot 2"/>
              </a:rPr>
              <a:t>  </a:t>
            </a:r>
          </a:p>
          <a:p>
            <a:endParaRPr lang="en-US" sz="5400" dirty="0" smtClean="0">
              <a:solidFill>
                <a:srgbClr val="000000"/>
              </a:solidFill>
              <a:latin typeface="LeituraSans-Grot 2"/>
            </a:endParaRPr>
          </a:p>
          <a:p>
            <a:endParaRPr lang="en-US" sz="5400" dirty="0">
              <a:solidFill>
                <a:srgbClr val="000000"/>
              </a:solidFill>
              <a:latin typeface="LeituraSans-Grot 2"/>
            </a:endParaRPr>
          </a:p>
          <a:p>
            <a:endParaRPr lang="en-US" sz="5400" dirty="0" smtClean="0">
              <a:solidFill>
                <a:srgbClr val="000000"/>
              </a:solidFill>
              <a:latin typeface="LeituraSans-Grot 2"/>
            </a:endParaRPr>
          </a:p>
          <a:p>
            <a:endParaRPr lang="en-US" sz="5400" dirty="0">
              <a:solidFill>
                <a:srgbClr val="000000"/>
              </a:solidFill>
              <a:latin typeface="LeituraSans-Grot 2"/>
            </a:endParaRPr>
          </a:p>
          <a:p>
            <a:endParaRPr lang="en-US" sz="5400" dirty="0" smtClean="0">
              <a:solidFill>
                <a:srgbClr val="000000"/>
              </a:solidFill>
              <a:latin typeface="LeituraSans-Grot 2"/>
            </a:endParaRPr>
          </a:p>
          <a:p>
            <a:endParaRPr lang="en-US" sz="5400" dirty="0">
              <a:solidFill>
                <a:srgbClr val="000000"/>
              </a:solidFill>
              <a:latin typeface="LeituraSans-Grot 2"/>
            </a:endParaRPr>
          </a:p>
          <a:p>
            <a:endParaRPr lang="en-US" sz="5400" dirty="0" smtClean="0">
              <a:solidFill>
                <a:srgbClr val="000000"/>
              </a:solidFill>
              <a:latin typeface="LeituraSans-Grot 2"/>
            </a:endParaRPr>
          </a:p>
          <a:p>
            <a:endParaRPr lang="en-US" sz="2300" dirty="0">
              <a:solidFill>
                <a:srgbClr val="000000"/>
              </a:solidFill>
              <a:latin typeface="LeituraSans-Grot 2"/>
            </a:endParaRPr>
          </a:p>
          <a:p>
            <a:pPr lvl="0"/>
            <a:endParaRPr lang="en-US" sz="600" b="1" dirty="0" smtClean="0">
              <a:solidFill>
                <a:schemeClr val="bg2"/>
              </a:solidFill>
              <a:latin typeface="LeituraSans-Grot 2"/>
              <a:cs typeface="Times New Roman" panose="02020603050405020304" pitchFamily="18" charset="0"/>
            </a:endParaRPr>
          </a:p>
          <a:p>
            <a:pPr lvl="0"/>
            <a:endParaRPr lang="en-US" sz="600" b="1" dirty="0" smtClean="0">
              <a:solidFill>
                <a:schemeClr val="bg2"/>
              </a:solidFill>
              <a:latin typeface="LeituraSans-Grot 2"/>
              <a:cs typeface="Times New Roman" panose="02020603050405020304" pitchFamily="18" charset="0"/>
            </a:endParaRPr>
          </a:p>
          <a:p>
            <a:pPr lvl="0"/>
            <a:r>
              <a:rPr lang="en-US" sz="2400" b="1" dirty="0" smtClean="0">
                <a:solidFill>
                  <a:schemeClr val="bg2"/>
                </a:solidFill>
                <a:latin typeface="LeituraSans-Grot 2"/>
                <a:cs typeface="Times New Roman" panose="02020603050405020304" pitchFamily="18" charset="0"/>
              </a:rPr>
              <a:t>The metabolome of plasma samples from each time point was analyzed by HPLC tandem mass spectrometry.</a:t>
            </a:r>
          </a:p>
          <a:p>
            <a:pPr lvl="0"/>
            <a:endParaRPr lang="en-US" sz="1600" b="1" dirty="0" smtClean="0">
              <a:solidFill>
                <a:schemeClr val="bg2"/>
              </a:solidFill>
              <a:latin typeface="LeituraSans-Grot 2"/>
              <a:cs typeface="Times New Roman" panose="02020603050405020304" pitchFamily="18" charset="0"/>
            </a:endParaRPr>
          </a:p>
          <a:p>
            <a:pPr lvl="0"/>
            <a:endParaRPr lang="en-US" sz="600" b="1" dirty="0" smtClean="0">
              <a:solidFill>
                <a:schemeClr val="bg2"/>
              </a:solidFill>
              <a:latin typeface="LeituraSans-Grot 2"/>
              <a:cs typeface="Times New Roman" panose="02020603050405020304" pitchFamily="18" charset="0"/>
            </a:endParaRPr>
          </a:p>
          <a:p>
            <a:pPr lvl="0"/>
            <a:r>
              <a:rPr lang="en-US" sz="2300" b="1" dirty="0" smtClean="0">
                <a:solidFill>
                  <a:schemeClr val="bg2"/>
                </a:solidFill>
                <a:latin typeface="LeituraSans-Grot 2"/>
                <a:cs typeface="Times New Roman" panose="02020603050405020304" pitchFamily="18" charset="0"/>
              </a:rPr>
              <a:t>Plasma </a:t>
            </a:r>
            <a:r>
              <a:rPr lang="en-US" sz="2300" b="1" dirty="0">
                <a:solidFill>
                  <a:schemeClr val="bg2"/>
                </a:solidFill>
                <a:latin typeface="LeituraSans-Grot 2"/>
                <a:cs typeface="Times New Roman" panose="02020603050405020304" pitchFamily="18" charset="0"/>
              </a:rPr>
              <a:t>Processing for </a:t>
            </a:r>
            <a:r>
              <a:rPr lang="en-US" sz="2300" b="1" dirty="0" smtClean="0">
                <a:solidFill>
                  <a:schemeClr val="bg2"/>
                </a:solidFill>
                <a:latin typeface="LeituraSans-Grot 2"/>
                <a:cs typeface="Times New Roman" panose="02020603050405020304" pitchFamily="18" charset="0"/>
              </a:rPr>
              <a:t>Metabolomic </a:t>
            </a:r>
            <a:r>
              <a:rPr lang="en-US" sz="2300" b="1" dirty="0">
                <a:solidFill>
                  <a:schemeClr val="bg2"/>
                </a:solidFill>
                <a:latin typeface="LeituraSans-Grot 2"/>
                <a:cs typeface="Times New Roman" panose="02020603050405020304" pitchFamily="18" charset="0"/>
              </a:rPr>
              <a:t>Analysis:</a:t>
            </a:r>
          </a:p>
          <a:p>
            <a:pPr marL="285750"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Plasma collected from Histopaque separation </a:t>
            </a:r>
            <a:r>
              <a:rPr lang="en-US" sz="2300" dirty="0" smtClean="0">
                <a:solidFill>
                  <a:schemeClr val="bg2"/>
                </a:solidFill>
                <a:latin typeface="LeituraSans-Grot 2"/>
                <a:cs typeface="Times New Roman" panose="02020603050405020304" pitchFamily="18" charset="0"/>
              </a:rPr>
              <a:t>procedure</a:t>
            </a:r>
            <a:r>
              <a:rPr lang="en-US" sz="2000" baseline="30000" dirty="0" smtClean="0">
                <a:solidFill>
                  <a:schemeClr val="bg2"/>
                </a:solidFill>
                <a:latin typeface="LeituraSans-Grot 1"/>
                <a:cs typeface="Times New Roman" panose="02020603050405020304" pitchFamily="18" charset="0"/>
              </a:rPr>
              <a:t>7</a:t>
            </a:r>
            <a:r>
              <a:rPr lang="en-US" sz="2300" dirty="0" smtClean="0">
                <a:solidFill>
                  <a:schemeClr val="bg2"/>
                </a:solidFill>
                <a:latin typeface="LeituraSans-Grot 2"/>
                <a:cs typeface="Times New Roman" panose="02020603050405020304" pitchFamily="18" charset="0"/>
              </a:rPr>
              <a:t> &amp; </a:t>
            </a:r>
            <a:r>
              <a:rPr lang="en-US" sz="2300" dirty="0">
                <a:solidFill>
                  <a:schemeClr val="bg2"/>
                </a:solidFill>
                <a:latin typeface="LeituraSans-Grot 2"/>
                <a:cs typeface="Times New Roman" panose="02020603050405020304" pitchFamily="18" charset="0"/>
              </a:rPr>
              <a:t>stored at </a:t>
            </a:r>
            <a:r>
              <a:rPr lang="en-US" sz="2300" dirty="0" smtClean="0">
                <a:solidFill>
                  <a:schemeClr val="bg2"/>
                </a:solidFill>
                <a:latin typeface="LeituraSans-Grot 2"/>
                <a:cs typeface="Times New Roman" panose="02020603050405020304" pitchFamily="18" charset="0"/>
              </a:rPr>
              <a:t>       -80</a:t>
            </a:r>
            <a:r>
              <a:rPr lang="en-US" sz="2300" baseline="30000" dirty="0" smtClean="0">
                <a:solidFill>
                  <a:schemeClr val="bg2"/>
                </a:solidFill>
                <a:latin typeface="LeituraSans-Grot 2"/>
                <a:cs typeface="Times New Roman" panose="02020603050405020304" pitchFamily="18" charset="0"/>
              </a:rPr>
              <a:t>o</a:t>
            </a:r>
            <a:r>
              <a:rPr lang="en-US" sz="2300" dirty="0" smtClean="0">
                <a:solidFill>
                  <a:schemeClr val="bg2"/>
                </a:solidFill>
                <a:latin typeface="LeituraSans-Grot 2"/>
                <a:cs typeface="Times New Roman" panose="02020603050405020304" pitchFamily="18" charset="0"/>
              </a:rPr>
              <a:t>C. </a:t>
            </a:r>
            <a:endParaRPr lang="en-US" sz="2300" dirty="0">
              <a:solidFill>
                <a:schemeClr val="bg2"/>
              </a:solidFill>
              <a:latin typeface="LeituraSans-Grot 2"/>
              <a:cs typeface="Times New Roman" panose="02020603050405020304" pitchFamily="18" charset="0"/>
            </a:endParaRPr>
          </a:p>
          <a:p>
            <a:pPr marL="285750" indent="-285750">
              <a:buFont typeface="Arial" panose="020B0604020202020204" pitchFamily="34" charset="0"/>
              <a:buChar char="•"/>
            </a:pPr>
            <a:r>
              <a:rPr lang="en-US" sz="2300" dirty="0" smtClean="0">
                <a:solidFill>
                  <a:schemeClr val="bg2"/>
                </a:solidFill>
                <a:latin typeface="LeituraSans-Grot 2"/>
                <a:cs typeface="Times New Roman" panose="02020603050405020304" pitchFamily="18" charset="0"/>
              </a:rPr>
              <a:t>Metabolites extracted </a:t>
            </a:r>
            <a:r>
              <a:rPr lang="en-US" sz="2300" dirty="0">
                <a:solidFill>
                  <a:schemeClr val="bg2"/>
                </a:solidFill>
                <a:latin typeface="LeituraSans-Grot 2"/>
                <a:cs typeface="Times New Roman" panose="02020603050405020304" pitchFamily="18" charset="0"/>
              </a:rPr>
              <a:t>from plasma by </a:t>
            </a:r>
            <a:r>
              <a:rPr lang="en-US" sz="2300" dirty="0" smtClean="0">
                <a:solidFill>
                  <a:schemeClr val="bg2"/>
                </a:solidFill>
                <a:latin typeface="LeituraSans-Grot 2"/>
                <a:cs typeface="Times New Roman" panose="02020603050405020304" pitchFamily="18" charset="0"/>
              </a:rPr>
              <a:t>addition of </a:t>
            </a:r>
            <a:r>
              <a:rPr lang="en-US" sz="2300" dirty="0">
                <a:solidFill>
                  <a:schemeClr val="bg2"/>
                </a:solidFill>
                <a:latin typeface="LeituraSans-Grot 2"/>
                <a:cs typeface="Times New Roman" panose="02020603050405020304" pitchFamily="18" charset="0"/>
              </a:rPr>
              <a:t>150 µl ice-cold 50:50 (v:v) methanol:ethanol.</a:t>
            </a:r>
            <a:endParaRPr lang="en-US" sz="2300" strike="sngStrike" dirty="0">
              <a:solidFill>
                <a:schemeClr val="bg2"/>
              </a:solidFill>
              <a:latin typeface="LeituraSans-Grot 2"/>
              <a:cs typeface="Times New Roman" panose="02020603050405020304" pitchFamily="18" charset="0"/>
            </a:endParaRPr>
          </a:p>
          <a:p>
            <a:pPr marL="285750"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Samples centrifuged for 15 minutes &amp; stored </a:t>
            </a:r>
            <a:r>
              <a:rPr lang="en-US" sz="2300" dirty="0" smtClean="0">
                <a:solidFill>
                  <a:schemeClr val="bg2"/>
                </a:solidFill>
                <a:latin typeface="LeituraSans-Grot 2"/>
                <a:cs typeface="Times New Roman" panose="02020603050405020304" pitchFamily="18" charset="0"/>
              </a:rPr>
              <a:t>at </a:t>
            </a:r>
            <a:r>
              <a:rPr lang="en-US" sz="2300" dirty="0">
                <a:solidFill>
                  <a:schemeClr val="bg2"/>
                </a:solidFill>
                <a:latin typeface="LeituraSans-Grot 2"/>
                <a:cs typeface="Times New Roman" panose="02020603050405020304" pitchFamily="18" charset="0"/>
              </a:rPr>
              <a:t>-80</a:t>
            </a:r>
            <a:r>
              <a:rPr lang="en-US" sz="2300" baseline="30000" dirty="0">
                <a:solidFill>
                  <a:schemeClr val="bg2"/>
                </a:solidFill>
                <a:latin typeface="LeituraSans-Grot 2"/>
                <a:cs typeface="Times New Roman" panose="02020603050405020304" pitchFamily="18" charset="0"/>
              </a:rPr>
              <a:t>o</a:t>
            </a:r>
            <a:r>
              <a:rPr lang="en-US" sz="2300" dirty="0">
                <a:solidFill>
                  <a:schemeClr val="bg2"/>
                </a:solidFill>
                <a:latin typeface="LeituraSans-Grot 2"/>
                <a:cs typeface="Times New Roman" panose="02020603050405020304" pitchFamily="18" charset="0"/>
              </a:rPr>
              <a:t>C until analysis.</a:t>
            </a:r>
          </a:p>
          <a:p>
            <a:pPr marL="285750"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Quality control (QC) samples prepared by combining 15 µl of each sample into a single vial. </a:t>
            </a:r>
            <a:endParaRPr lang="en-US" sz="2300" dirty="0" smtClean="0">
              <a:solidFill>
                <a:schemeClr val="bg2"/>
              </a:solidFill>
              <a:latin typeface="LeituraSans-Grot 2"/>
              <a:cs typeface="Times New Roman" panose="02020603050405020304" pitchFamily="18" charset="0"/>
            </a:endParaRPr>
          </a:p>
          <a:p>
            <a:pPr marL="285750" indent="-285750"/>
            <a:endParaRPr lang="en-US" sz="2300" dirty="0">
              <a:solidFill>
                <a:schemeClr val="bg2"/>
              </a:solidFill>
              <a:latin typeface="LeituraSans-Grot 2"/>
              <a:cs typeface="Times New Roman" panose="02020603050405020304" pitchFamily="18" charset="0"/>
            </a:endParaRPr>
          </a:p>
          <a:p>
            <a:r>
              <a:rPr lang="en-US" sz="2300" b="1" dirty="0">
                <a:solidFill>
                  <a:schemeClr val="bg2"/>
                </a:solidFill>
                <a:latin typeface="LeituraSans-Grot 2"/>
                <a:cs typeface="Times New Roman" panose="02020603050405020304" pitchFamily="18" charset="0"/>
              </a:rPr>
              <a:t>Metabolomic Analysis:</a:t>
            </a:r>
          </a:p>
          <a:p>
            <a:pPr marL="285750"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High-performance liquid chromatography (HPLC) information/settings:</a:t>
            </a:r>
          </a:p>
          <a:p>
            <a:pPr marL="709613" lvl="1" indent="-34290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	HPLC Column: Inertsil ® Phenyl-3 </a:t>
            </a:r>
            <a:r>
              <a:rPr lang="en-US" sz="2300" dirty="0" smtClean="0">
                <a:solidFill>
                  <a:schemeClr val="bg2"/>
                </a:solidFill>
                <a:latin typeface="LeituraSans-Grot 2"/>
                <a:cs typeface="Times New Roman" panose="02020603050405020304" pitchFamily="18" charset="0"/>
              </a:rPr>
              <a:t>5 µM</a:t>
            </a:r>
            <a:r>
              <a:rPr lang="en-US" sz="2300" dirty="0">
                <a:solidFill>
                  <a:schemeClr val="bg2"/>
                </a:solidFill>
                <a:latin typeface="LeituraSans-Grot 2"/>
                <a:cs typeface="Times New Roman" panose="02020603050405020304" pitchFamily="18" charset="0"/>
              </a:rPr>
              <a:t>, 4.6 x 150 mm (GL </a:t>
            </a:r>
            <a:r>
              <a:rPr lang="en-US" sz="2300" dirty="0" smtClean="0">
                <a:solidFill>
                  <a:schemeClr val="bg2"/>
                </a:solidFill>
                <a:latin typeface="LeituraSans-Grot 2"/>
                <a:cs typeface="Times New Roman" panose="02020603050405020304" pitchFamily="18" charset="0"/>
              </a:rPr>
              <a:t>		Sciences</a:t>
            </a:r>
            <a:r>
              <a:rPr lang="en-US" sz="2300" dirty="0">
                <a:solidFill>
                  <a:schemeClr val="bg2"/>
                </a:solidFill>
                <a:latin typeface="LeituraSans-Grot 2"/>
                <a:cs typeface="Times New Roman" panose="02020603050405020304" pitchFamily="18" charset="0"/>
              </a:rPr>
              <a:t>, Inc., Tokyo, </a:t>
            </a:r>
            <a:r>
              <a:rPr lang="en-US" sz="2300" dirty="0" smtClean="0">
                <a:solidFill>
                  <a:schemeClr val="bg2"/>
                </a:solidFill>
                <a:latin typeface="LeituraSans-Grot 2"/>
                <a:cs typeface="Times New Roman" panose="02020603050405020304" pitchFamily="18" charset="0"/>
              </a:rPr>
              <a:t>Japan</a:t>
            </a:r>
            <a:r>
              <a:rPr lang="en-US" sz="2300" dirty="0">
                <a:solidFill>
                  <a:schemeClr val="bg2"/>
                </a:solidFill>
                <a:latin typeface="LeituraSans-Grot 2"/>
                <a:cs typeface="Times New Roman" panose="02020603050405020304" pitchFamily="18" charset="0"/>
              </a:rPr>
              <a:t>) </a:t>
            </a:r>
          </a:p>
          <a:p>
            <a:pPr marL="709613" lvl="1" indent="-34290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	Cooling temperature: </a:t>
            </a:r>
            <a:r>
              <a:rPr lang="en-US" sz="2300" dirty="0" smtClean="0">
                <a:solidFill>
                  <a:schemeClr val="bg2"/>
                </a:solidFill>
                <a:latin typeface="LeituraSans-Grot 2"/>
                <a:cs typeface="Times New Roman" panose="02020603050405020304" pitchFamily="18" charset="0"/>
              </a:rPr>
              <a:t>15</a:t>
            </a:r>
            <a:r>
              <a:rPr lang="en-US" sz="2300" baseline="30000" dirty="0">
                <a:solidFill>
                  <a:schemeClr val="bg2"/>
                </a:solidFill>
                <a:latin typeface="LeituraSans-Grot 2"/>
                <a:cs typeface="Times New Roman" panose="02020603050405020304" pitchFamily="18" charset="0"/>
              </a:rPr>
              <a:t>o</a:t>
            </a:r>
            <a:r>
              <a:rPr lang="en-US" sz="2300" dirty="0">
                <a:solidFill>
                  <a:schemeClr val="bg2"/>
                </a:solidFill>
                <a:latin typeface="LeituraSans-Grot 2"/>
                <a:cs typeface="Times New Roman" panose="02020603050405020304" pitchFamily="18" charset="0"/>
              </a:rPr>
              <a:t>C </a:t>
            </a:r>
          </a:p>
          <a:p>
            <a:pPr marL="709613" lvl="1" indent="-34290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	Solvents: Methanol + 0.1% (v/v) formic acid (FA) (organic), water + </a:t>
            </a:r>
            <a:r>
              <a:rPr lang="en-US" sz="2300" dirty="0" smtClean="0">
                <a:solidFill>
                  <a:schemeClr val="bg2"/>
                </a:solidFill>
                <a:latin typeface="LeituraSans-Grot 2"/>
                <a:cs typeface="Times New Roman" panose="02020603050405020304" pitchFamily="18" charset="0"/>
              </a:rPr>
              <a:t>	0.1</a:t>
            </a:r>
            <a:r>
              <a:rPr lang="en-US" sz="2300" dirty="0">
                <a:solidFill>
                  <a:schemeClr val="bg2"/>
                </a:solidFill>
                <a:latin typeface="LeituraSans-Grot 2"/>
                <a:cs typeface="Times New Roman" panose="02020603050405020304" pitchFamily="18" charset="0"/>
              </a:rPr>
              <a:t>% (v/v) FA 	(aqueous)</a:t>
            </a:r>
          </a:p>
          <a:p>
            <a:pPr marL="709613" lvl="1" indent="-34290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	Flow rate: 0.4 ml/min</a:t>
            </a:r>
          </a:p>
          <a:p>
            <a:pPr marL="709613" lvl="1" indent="-34290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	Injection volume: 10 µl </a:t>
            </a:r>
            <a:r>
              <a:rPr lang="en-US" sz="2300" dirty="0" smtClean="0">
                <a:solidFill>
                  <a:schemeClr val="bg2"/>
                </a:solidFill>
                <a:latin typeface="LeituraSans-Grot 2"/>
                <a:cs typeface="Times New Roman" panose="02020603050405020304" pitchFamily="18" charset="0"/>
              </a:rPr>
              <a:t>plasma</a:t>
            </a:r>
          </a:p>
        </p:txBody>
      </p:sp>
      <p:grpSp>
        <p:nvGrpSpPr>
          <p:cNvPr id="111" name="Group 110"/>
          <p:cNvGrpSpPr>
            <a:grpSpLocks/>
          </p:cNvGrpSpPr>
          <p:nvPr/>
        </p:nvGrpSpPr>
        <p:grpSpPr bwMode="auto">
          <a:xfrm>
            <a:off x="34721886" y="8019237"/>
            <a:ext cx="7264314" cy="4782339"/>
            <a:chOff x="-396" y="-847"/>
            <a:chExt cx="6326" cy="5392"/>
          </a:xfrm>
        </p:grpSpPr>
        <p:grpSp>
          <p:nvGrpSpPr>
            <p:cNvPr id="112" name="Group 111"/>
            <p:cNvGrpSpPr>
              <a:grpSpLocks/>
            </p:cNvGrpSpPr>
            <p:nvPr/>
          </p:nvGrpSpPr>
          <p:grpSpPr bwMode="auto">
            <a:xfrm>
              <a:off x="-281" y="-287"/>
              <a:ext cx="6211" cy="4832"/>
              <a:chOff x="-281" y="-254549"/>
              <a:chExt cx="6211" cy="4285677"/>
            </a:xfrm>
          </p:grpSpPr>
          <p:sp>
            <p:nvSpPr>
              <p:cNvPr id="343" name="Rectangle 342"/>
              <p:cNvSpPr>
                <a:spLocks noChangeArrowheads="1"/>
              </p:cNvSpPr>
              <p:nvPr/>
            </p:nvSpPr>
            <p:spPr bwMode="auto">
              <a:xfrm>
                <a:off x="-281" y="-254549"/>
                <a:ext cx="6211" cy="4232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4" name="Rectangle 343"/>
              <p:cNvSpPr>
                <a:spLocks noChangeArrowheads="1"/>
              </p:cNvSpPr>
              <p:nvPr/>
            </p:nvSpPr>
            <p:spPr bwMode="auto">
              <a:xfrm>
                <a:off x="-281" y="-83371"/>
                <a:ext cx="6211" cy="4061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5" name="Rectangle 344"/>
              <p:cNvSpPr>
                <a:spLocks noChangeArrowheads="1"/>
              </p:cNvSpPr>
              <p:nvPr/>
            </p:nvSpPr>
            <p:spPr bwMode="auto">
              <a:xfrm>
                <a:off x="103" y="64908"/>
                <a:ext cx="5759" cy="36302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6" name="Rectangle 345"/>
              <p:cNvSpPr>
                <a:spLocks noChangeArrowheads="1"/>
              </p:cNvSpPr>
              <p:nvPr/>
            </p:nvSpPr>
            <p:spPr bwMode="auto">
              <a:xfrm>
                <a:off x="-281" y="-254549"/>
                <a:ext cx="6211" cy="171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7" name="Line 14"/>
              <p:cNvSpPr>
                <a:spLocks noChangeShapeType="1"/>
              </p:cNvSpPr>
              <p:nvPr/>
            </p:nvSpPr>
            <p:spPr bwMode="auto">
              <a:xfrm>
                <a:off x="103" y="3782763"/>
                <a:ext cx="575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8" name="Line 15"/>
              <p:cNvSpPr>
                <a:spLocks noChangeShapeType="1"/>
              </p:cNvSpPr>
              <p:nvPr/>
            </p:nvSpPr>
            <p:spPr bwMode="auto">
              <a:xfrm>
                <a:off x="10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9" name="Line 16"/>
              <p:cNvSpPr>
                <a:spLocks noChangeShapeType="1"/>
              </p:cNvSpPr>
              <p:nvPr/>
            </p:nvSpPr>
            <p:spPr bwMode="auto">
              <a:xfrm>
                <a:off x="164"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0" name="Line 17"/>
              <p:cNvSpPr>
                <a:spLocks noChangeShapeType="1"/>
              </p:cNvSpPr>
              <p:nvPr/>
            </p:nvSpPr>
            <p:spPr bwMode="auto">
              <a:xfrm>
                <a:off x="225"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1" name="Line 18"/>
              <p:cNvSpPr>
                <a:spLocks noChangeShapeType="1"/>
              </p:cNvSpPr>
              <p:nvPr/>
            </p:nvSpPr>
            <p:spPr bwMode="auto">
              <a:xfrm>
                <a:off x="28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2" name="Line 19"/>
              <p:cNvSpPr>
                <a:spLocks noChangeShapeType="1"/>
              </p:cNvSpPr>
              <p:nvPr/>
            </p:nvSpPr>
            <p:spPr bwMode="auto">
              <a:xfrm>
                <a:off x="347"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3" name="Line 20"/>
              <p:cNvSpPr>
                <a:spLocks noChangeShapeType="1"/>
              </p:cNvSpPr>
              <p:nvPr/>
            </p:nvSpPr>
            <p:spPr bwMode="auto">
              <a:xfrm>
                <a:off x="40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4" name="Line 21"/>
              <p:cNvSpPr>
                <a:spLocks noChangeShapeType="1"/>
              </p:cNvSpPr>
              <p:nvPr/>
            </p:nvSpPr>
            <p:spPr bwMode="auto">
              <a:xfrm>
                <a:off x="470"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5" name="Line 22"/>
              <p:cNvSpPr>
                <a:spLocks noChangeShapeType="1"/>
              </p:cNvSpPr>
              <p:nvPr/>
            </p:nvSpPr>
            <p:spPr bwMode="auto">
              <a:xfrm>
                <a:off x="53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6" name="Line 23"/>
              <p:cNvSpPr>
                <a:spLocks noChangeShapeType="1"/>
              </p:cNvSpPr>
              <p:nvPr/>
            </p:nvSpPr>
            <p:spPr bwMode="auto">
              <a:xfrm>
                <a:off x="592"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7" name="Line 24"/>
              <p:cNvSpPr>
                <a:spLocks noChangeShapeType="1"/>
              </p:cNvSpPr>
              <p:nvPr/>
            </p:nvSpPr>
            <p:spPr bwMode="auto">
              <a:xfrm>
                <a:off x="65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8" name="Line 25"/>
              <p:cNvSpPr>
                <a:spLocks noChangeShapeType="1"/>
              </p:cNvSpPr>
              <p:nvPr/>
            </p:nvSpPr>
            <p:spPr bwMode="auto">
              <a:xfrm>
                <a:off x="714"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9" name="Line 26"/>
              <p:cNvSpPr>
                <a:spLocks noChangeShapeType="1"/>
              </p:cNvSpPr>
              <p:nvPr/>
            </p:nvSpPr>
            <p:spPr bwMode="auto">
              <a:xfrm>
                <a:off x="775"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0" name="Line 27"/>
              <p:cNvSpPr>
                <a:spLocks noChangeShapeType="1"/>
              </p:cNvSpPr>
              <p:nvPr/>
            </p:nvSpPr>
            <p:spPr bwMode="auto">
              <a:xfrm>
                <a:off x="83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1" name="Line 28"/>
              <p:cNvSpPr>
                <a:spLocks noChangeShapeType="1"/>
              </p:cNvSpPr>
              <p:nvPr/>
            </p:nvSpPr>
            <p:spPr bwMode="auto">
              <a:xfrm>
                <a:off x="897"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2" name="Line 29"/>
              <p:cNvSpPr>
                <a:spLocks noChangeShapeType="1"/>
              </p:cNvSpPr>
              <p:nvPr/>
            </p:nvSpPr>
            <p:spPr bwMode="auto">
              <a:xfrm>
                <a:off x="958"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3" name="Line 30"/>
              <p:cNvSpPr>
                <a:spLocks noChangeShapeType="1"/>
              </p:cNvSpPr>
              <p:nvPr/>
            </p:nvSpPr>
            <p:spPr bwMode="auto">
              <a:xfrm>
                <a:off x="101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4" name="Line 31"/>
              <p:cNvSpPr>
                <a:spLocks noChangeShapeType="1"/>
              </p:cNvSpPr>
              <p:nvPr/>
            </p:nvSpPr>
            <p:spPr bwMode="auto">
              <a:xfrm>
                <a:off x="1080"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5" name="Line 32"/>
              <p:cNvSpPr>
                <a:spLocks noChangeShapeType="1"/>
              </p:cNvSpPr>
              <p:nvPr/>
            </p:nvSpPr>
            <p:spPr bwMode="auto">
              <a:xfrm>
                <a:off x="114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6" name="Line 33"/>
              <p:cNvSpPr>
                <a:spLocks noChangeShapeType="1"/>
              </p:cNvSpPr>
              <p:nvPr/>
            </p:nvSpPr>
            <p:spPr bwMode="auto">
              <a:xfrm>
                <a:off x="1202"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7" name="Line 34"/>
              <p:cNvSpPr>
                <a:spLocks noChangeShapeType="1"/>
              </p:cNvSpPr>
              <p:nvPr/>
            </p:nvSpPr>
            <p:spPr bwMode="auto">
              <a:xfrm>
                <a:off x="126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8" name="Line 35"/>
              <p:cNvSpPr>
                <a:spLocks noChangeShapeType="1"/>
              </p:cNvSpPr>
              <p:nvPr/>
            </p:nvSpPr>
            <p:spPr bwMode="auto">
              <a:xfrm>
                <a:off x="1324"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9" name="Line 36"/>
              <p:cNvSpPr>
                <a:spLocks noChangeShapeType="1"/>
              </p:cNvSpPr>
              <p:nvPr/>
            </p:nvSpPr>
            <p:spPr bwMode="auto">
              <a:xfrm>
                <a:off x="138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0" name="Line 37"/>
              <p:cNvSpPr>
                <a:spLocks noChangeShapeType="1"/>
              </p:cNvSpPr>
              <p:nvPr/>
            </p:nvSpPr>
            <p:spPr bwMode="auto">
              <a:xfrm>
                <a:off x="1447"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1" name="Line 38"/>
              <p:cNvSpPr>
                <a:spLocks noChangeShapeType="1"/>
              </p:cNvSpPr>
              <p:nvPr/>
            </p:nvSpPr>
            <p:spPr bwMode="auto">
              <a:xfrm>
                <a:off x="1508"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2" name="Line 39"/>
              <p:cNvSpPr>
                <a:spLocks noChangeShapeType="1"/>
              </p:cNvSpPr>
              <p:nvPr/>
            </p:nvSpPr>
            <p:spPr bwMode="auto">
              <a:xfrm>
                <a:off x="156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3" name="Line 40"/>
              <p:cNvSpPr>
                <a:spLocks noChangeShapeType="1"/>
              </p:cNvSpPr>
              <p:nvPr/>
            </p:nvSpPr>
            <p:spPr bwMode="auto">
              <a:xfrm>
                <a:off x="1630"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4" name="Line 41"/>
              <p:cNvSpPr>
                <a:spLocks noChangeShapeType="1"/>
              </p:cNvSpPr>
              <p:nvPr/>
            </p:nvSpPr>
            <p:spPr bwMode="auto">
              <a:xfrm>
                <a:off x="169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5" name="Line 42"/>
              <p:cNvSpPr>
                <a:spLocks noChangeShapeType="1"/>
              </p:cNvSpPr>
              <p:nvPr/>
            </p:nvSpPr>
            <p:spPr bwMode="auto">
              <a:xfrm>
                <a:off x="1752"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6" name="Line 43"/>
              <p:cNvSpPr>
                <a:spLocks noChangeShapeType="1"/>
              </p:cNvSpPr>
              <p:nvPr/>
            </p:nvSpPr>
            <p:spPr bwMode="auto">
              <a:xfrm>
                <a:off x="181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7" name="Line 44"/>
              <p:cNvSpPr>
                <a:spLocks noChangeShapeType="1"/>
              </p:cNvSpPr>
              <p:nvPr/>
            </p:nvSpPr>
            <p:spPr bwMode="auto">
              <a:xfrm>
                <a:off x="1874"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8" name="Line 45"/>
              <p:cNvSpPr>
                <a:spLocks noChangeShapeType="1"/>
              </p:cNvSpPr>
              <p:nvPr/>
            </p:nvSpPr>
            <p:spPr bwMode="auto">
              <a:xfrm>
                <a:off x="1935"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9" name="Line 46"/>
              <p:cNvSpPr>
                <a:spLocks noChangeShapeType="1"/>
              </p:cNvSpPr>
              <p:nvPr/>
            </p:nvSpPr>
            <p:spPr bwMode="auto">
              <a:xfrm>
                <a:off x="199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0" name="Line 47"/>
              <p:cNvSpPr>
                <a:spLocks noChangeShapeType="1"/>
              </p:cNvSpPr>
              <p:nvPr/>
            </p:nvSpPr>
            <p:spPr bwMode="auto">
              <a:xfrm>
                <a:off x="2057"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1" name="Line 48"/>
              <p:cNvSpPr>
                <a:spLocks noChangeShapeType="1"/>
              </p:cNvSpPr>
              <p:nvPr/>
            </p:nvSpPr>
            <p:spPr bwMode="auto">
              <a:xfrm>
                <a:off x="2118"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2" name="Line 49"/>
              <p:cNvSpPr>
                <a:spLocks noChangeShapeType="1"/>
              </p:cNvSpPr>
              <p:nvPr/>
            </p:nvSpPr>
            <p:spPr bwMode="auto">
              <a:xfrm>
                <a:off x="217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3" name="Line 50"/>
              <p:cNvSpPr>
                <a:spLocks noChangeShapeType="1"/>
              </p:cNvSpPr>
              <p:nvPr/>
            </p:nvSpPr>
            <p:spPr bwMode="auto">
              <a:xfrm>
                <a:off x="2240"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4" name="Line 51"/>
              <p:cNvSpPr>
                <a:spLocks noChangeShapeType="1"/>
              </p:cNvSpPr>
              <p:nvPr/>
            </p:nvSpPr>
            <p:spPr bwMode="auto">
              <a:xfrm>
                <a:off x="230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5" name="Line 52"/>
              <p:cNvSpPr>
                <a:spLocks noChangeShapeType="1"/>
              </p:cNvSpPr>
              <p:nvPr/>
            </p:nvSpPr>
            <p:spPr bwMode="auto">
              <a:xfrm>
                <a:off x="236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6" name="Line 53"/>
              <p:cNvSpPr>
                <a:spLocks noChangeShapeType="1"/>
              </p:cNvSpPr>
              <p:nvPr/>
            </p:nvSpPr>
            <p:spPr bwMode="auto">
              <a:xfrm>
                <a:off x="2424"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7" name="Line 54"/>
              <p:cNvSpPr>
                <a:spLocks noChangeShapeType="1"/>
              </p:cNvSpPr>
              <p:nvPr/>
            </p:nvSpPr>
            <p:spPr bwMode="auto">
              <a:xfrm>
                <a:off x="2485"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8" name="Line 55"/>
              <p:cNvSpPr>
                <a:spLocks noChangeShapeType="1"/>
              </p:cNvSpPr>
              <p:nvPr/>
            </p:nvSpPr>
            <p:spPr bwMode="auto">
              <a:xfrm>
                <a:off x="254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89" name="Line 56"/>
              <p:cNvSpPr>
                <a:spLocks noChangeShapeType="1"/>
              </p:cNvSpPr>
              <p:nvPr/>
            </p:nvSpPr>
            <p:spPr bwMode="auto">
              <a:xfrm>
                <a:off x="2607"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0" name="Line 57"/>
              <p:cNvSpPr>
                <a:spLocks noChangeShapeType="1"/>
              </p:cNvSpPr>
              <p:nvPr/>
            </p:nvSpPr>
            <p:spPr bwMode="auto">
              <a:xfrm>
                <a:off x="2668"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1" name="Line 58"/>
              <p:cNvSpPr>
                <a:spLocks noChangeShapeType="1"/>
              </p:cNvSpPr>
              <p:nvPr/>
            </p:nvSpPr>
            <p:spPr bwMode="auto">
              <a:xfrm>
                <a:off x="272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2" name="Line 59"/>
              <p:cNvSpPr>
                <a:spLocks noChangeShapeType="1"/>
              </p:cNvSpPr>
              <p:nvPr/>
            </p:nvSpPr>
            <p:spPr bwMode="auto">
              <a:xfrm>
                <a:off x="2790"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3" name="Line 60"/>
              <p:cNvSpPr>
                <a:spLocks noChangeShapeType="1"/>
              </p:cNvSpPr>
              <p:nvPr/>
            </p:nvSpPr>
            <p:spPr bwMode="auto">
              <a:xfrm>
                <a:off x="285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4" name="Line 61"/>
              <p:cNvSpPr>
                <a:spLocks noChangeShapeType="1"/>
              </p:cNvSpPr>
              <p:nvPr/>
            </p:nvSpPr>
            <p:spPr bwMode="auto">
              <a:xfrm>
                <a:off x="2912"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5" name="Line 62"/>
              <p:cNvSpPr>
                <a:spLocks noChangeShapeType="1"/>
              </p:cNvSpPr>
              <p:nvPr/>
            </p:nvSpPr>
            <p:spPr bwMode="auto">
              <a:xfrm>
                <a:off x="297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6" name="Line 63"/>
              <p:cNvSpPr>
                <a:spLocks noChangeShapeType="1"/>
              </p:cNvSpPr>
              <p:nvPr/>
            </p:nvSpPr>
            <p:spPr bwMode="auto">
              <a:xfrm>
                <a:off x="3034"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7" name="Line 64"/>
              <p:cNvSpPr>
                <a:spLocks noChangeShapeType="1"/>
              </p:cNvSpPr>
              <p:nvPr/>
            </p:nvSpPr>
            <p:spPr bwMode="auto">
              <a:xfrm>
                <a:off x="3095"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8" name="Line 65"/>
              <p:cNvSpPr>
                <a:spLocks noChangeShapeType="1"/>
              </p:cNvSpPr>
              <p:nvPr/>
            </p:nvSpPr>
            <p:spPr bwMode="auto">
              <a:xfrm>
                <a:off x="315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99" name="Line 66"/>
              <p:cNvSpPr>
                <a:spLocks noChangeShapeType="1"/>
              </p:cNvSpPr>
              <p:nvPr/>
            </p:nvSpPr>
            <p:spPr bwMode="auto">
              <a:xfrm>
                <a:off x="3217"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0" name="Line 67"/>
              <p:cNvSpPr>
                <a:spLocks noChangeShapeType="1"/>
              </p:cNvSpPr>
              <p:nvPr/>
            </p:nvSpPr>
            <p:spPr bwMode="auto">
              <a:xfrm>
                <a:off x="3278"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1" name="Line 68"/>
              <p:cNvSpPr>
                <a:spLocks noChangeShapeType="1"/>
              </p:cNvSpPr>
              <p:nvPr/>
            </p:nvSpPr>
            <p:spPr bwMode="auto">
              <a:xfrm>
                <a:off x="333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2" name="Line 69"/>
              <p:cNvSpPr>
                <a:spLocks noChangeShapeType="1"/>
              </p:cNvSpPr>
              <p:nvPr/>
            </p:nvSpPr>
            <p:spPr bwMode="auto">
              <a:xfrm>
                <a:off x="340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3" name="Line 70"/>
              <p:cNvSpPr>
                <a:spLocks noChangeShapeType="1"/>
              </p:cNvSpPr>
              <p:nvPr/>
            </p:nvSpPr>
            <p:spPr bwMode="auto">
              <a:xfrm>
                <a:off x="3462"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4" name="Line 71"/>
              <p:cNvSpPr>
                <a:spLocks noChangeShapeType="1"/>
              </p:cNvSpPr>
              <p:nvPr/>
            </p:nvSpPr>
            <p:spPr bwMode="auto">
              <a:xfrm>
                <a:off x="352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5" name="Line 72"/>
              <p:cNvSpPr>
                <a:spLocks noChangeShapeType="1"/>
              </p:cNvSpPr>
              <p:nvPr/>
            </p:nvSpPr>
            <p:spPr bwMode="auto">
              <a:xfrm>
                <a:off x="3584"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6" name="Line 73"/>
              <p:cNvSpPr>
                <a:spLocks noChangeShapeType="1"/>
              </p:cNvSpPr>
              <p:nvPr/>
            </p:nvSpPr>
            <p:spPr bwMode="auto">
              <a:xfrm>
                <a:off x="3645"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7" name="Line 74"/>
              <p:cNvSpPr>
                <a:spLocks noChangeShapeType="1"/>
              </p:cNvSpPr>
              <p:nvPr/>
            </p:nvSpPr>
            <p:spPr bwMode="auto">
              <a:xfrm>
                <a:off x="370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8" name="Line 75"/>
              <p:cNvSpPr>
                <a:spLocks noChangeShapeType="1"/>
              </p:cNvSpPr>
              <p:nvPr/>
            </p:nvSpPr>
            <p:spPr bwMode="auto">
              <a:xfrm>
                <a:off x="3767"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09" name="Line 76"/>
              <p:cNvSpPr>
                <a:spLocks noChangeShapeType="1"/>
              </p:cNvSpPr>
              <p:nvPr/>
            </p:nvSpPr>
            <p:spPr bwMode="auto">
              <a:xfrm>
                <a:off x="3828"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0" name="Line 77"/>
              <p:cNvSpPr>
                <a:spLocks noChangeShapeType="1"/>
              </p:cNvSpPr>
              <p:nvPr/>
            </p:nvSpPr>
            <p:spPr bwMode="auto">
              <a:xfrm>
                <a:off x="388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1" name="Line 78"/>
              <p:cNvSpPr>
                <a:spLocks noChangeShapeType="1"/>
              </p:cNvSpPr>
              <p:nvPr/>
            </p:nvSpPr>
            <p:spPr bwMode="auto">
              <a:xfrm>
                <a:off x="3950"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2" name="Line 79"/>
              <p:cNvSpPr>
                <a:spLocks noChangeShapeType="1"/>
              </p:cNvSpPr>
              <p:nvPr/>
            </p:nvSpPr>
            <p:spPr bwMode="auto">
              <a:xfrm>
                <a:off x="401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3" name="Line 80"/>
              <p:cNvSpPr>
                <a:spLocks noChangeShapeType="1"/>
              </p:cNvSpPr>
              <p:nvPr/>
            </p:nvSpPr>
            <p:spPr bwMode="auto">
              <a:xfrm>
                <a:off x="4072"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4" name="Line 81"/>
              <p:cNvSpPr>
                <a:spLocks noChangeShapeType="1"/>
              </p:cNvSpPr>
              <p:nvPr/>
            </p:nvSpPr>
            <p:spPr bwMode="auto">
              <a:xfrm>
                <a:off x="413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5" name="Line 82"/>
              <p:cNvSpPr>
                <a:spLocks noChangeShapeType="1"/>
              </p:cNvSpPr>
              <p:nvPr/>
            </p:nvSpPr>
            <p:spPr bwMode="auto">
              <a:xfrm>
                <a:off x="4194"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6" name="Line 83"/>
              <p:cNvSpPr>
                <a:spLocks noChangeShapeType="1"/>
              </p:cNvSpPr>
              <p:nvPr/>
            </p:nvSpPr>
            <p:spPr bwMode="auto">
              <a:xfrm>
                <a:off x="4255"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7" name="Line 84"/>
              <p:cNvSpPr>
                <a:spLocks noChangeShapeType="1"/>
              </p:cNvSpPr>
              <p:nvPr/>
            </p:nvSpPr>
            <p:spPr bwMode="auto">
              <a:xfrm>
                <a:off x="431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8" name="Line 85"/>
              <p:cNvSpPr>
                <a:spLocks noChangeShapeType="1"/>
              </p:cNvSpPr>
              <p:nvPr/>
            </p:nvSpPr>
            <p:spPr bwMode="auto">
              <a:xfrm>
                <a:off x="4378"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19" name="Line 86"/>
              <p:cNvSpPr>
                <a:spLocks noChangeShapeType="1"/>
              </p:cNvSpPr>
              <p:nvPr/>
            </p:nvSpPr>
            <p:spPr bwMode="auto">
              <a:xfrm>
                <a:off x="443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0" name="Line 87"/>
              <p:cNvSpPr>
                <a:spLocks noChangeShapeType="1"/>
              </p:cNvSpPr>
              <p:nvPr/>
            </p:nvSpPr>
            <p:spPr bwMode="auto">
              <a:xfrm>
                <a:off x="4500"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1" name="Line 88"/>
              <p:cNvSpPr>
                <a:spLocks noChangeShapeType="1"/>
              </p:cNvSpPr>
              <p:nvPr/>
            </p:nvSpPr>
            <p:spPr bwMode="auto">
              <a:xfrm>
                <a:off x="456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2" name="Line 89"/>
              <p:cNvSpPr>
                <a:spLocks noChangeShapeType="1"/>
              </p:cNvSpPr>
              <p:nvPr/>
            </p:nvSpPr>
            <p:spPr bwMode="auto">
              <a:xfrm>
                <a:off x="4622"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3" name="Line 90"/>
              <p:cNvSpPr>
                <a:spLocks noChangeShapeType="1"/>
              </p:cNvSpPr>
              <p:nvPr/>
            </p:nvSpPr>
            <p:spPr bwMode="auto">
              <a:xfrm>
                <a:off x="468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4" name="Line 91"/>
              <p:cNvSpPr>
                <a:spLocks noChangeShapeType="1"/>
              </p:cNvSpPr>
              <p:nvPr/>
            </p:nvSpPr>
            <p:spPr bwMode="auto">
              <a:xfrm>
                <a:off x="4744"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5" name="Line 92"/>
              <p:cNvSpPr>
                <a:spLocks noChangeShapeType="1"/>
              </p:cNvSpPr>
              <p:nvPr/>
            </p:nvSpPr>
            <p:spPr bwMode="auto">
              <a:xfrm>
                <a:off x="4805"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6" name="Line 93"/>
              <p:cNvSpPr>
                <a:spLocks noChangeShapeType="1"/>
              </p:cNvSpPr>
              <p:nvPr/>
            </p:nvSpPr>
            <p:spPr bwMode="auto">
              <a:xfrm>
                <a:off x="486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7" name="Line 94"/>
              <p:cNvSpPr>
                <a:spLocks noChangeShapeType="1"/>
              </p:cNvSpPr>
              <p:nvPr/>
            </p:nvSpPr>
            <p:spPr bwMode="auto">
              <a:xfrm>
                <a:off x="4927"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8" name="Line 95"/>
              <p:cNvSpPr>
                <a:spLocks noChangeShapeType="1"/>
              </p:cNvSpPr>
              <p:nvPr/>
            </p:nvSpPr>
            <p:spPr bwMode="auto">
              <a:xfrm>
                <a:off x="4988"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29" name="Line 96"/>
              <p:cNvSpPr>
                <a:spLocks noChangeShapeType="1"/>
              </p:cNvSpPr>
              <p:nvPr/>
            </p:nvSpPr>
            <p:spPr bwMode="auto">
              <a:xfrm>
                <a:off x="504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0" name="Line 97"/>
              <p:cNvSpPr>
                <a:spLocks noChangeShapeType="1"/>
              </p:cNvSpPr>
              <p:nvPr/>
            </p:nvSpPr>
            <p:spPr bwMode="auto">
              <a:xfrm>
                <a:off x="5110"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1" name="Line 98"/>
              <p:cNvSpPr>
                <a:spLocks noChangeShapeType="1"/>
              </p:cNvSpPr>
              <p:nvPr/>
            </p:nvSpPr>
            <p:spPr bwMode="auto">
              <a:xfrm>
                <a:off x="517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2" name="Line 99"/>
              <p:cNvSpPr>
                <a:spLocks noChangeShapeType="1"/>
              </p:cNvSpPr>
              <p:nvPr/>
            </p:nvSpPr>
            <p:spPr bwMode="auto">
              <a:xfrm>
                <a:off x="5232"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3" name="Line 100"/>
              <p:cNvSpPr>
                <a:spLocks noChangeShapeType="1"/>
              </p:cNvSpPr>
              <p:nvPr/>
            </p:nvSpPr>
            <p:spPr bwMode="auto">
              <a:xfrm>
                <a:off x="529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4" name="Line 101"/>
              <p:cNvSpPr>
                <a:spLocks noChangeShapeType="1"/>
              </p:cNvSpPr>
              <p:nvPr/>
            </p:nvSpPr>
            <p:spPr bwMode="auto">
              <a:xfrm>
                <a:off x="5355"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5" name="Line 102"/>
              <p:cNvSpPr>
                <a:spLocks noChangeShapeType="1"/>
              </p:cNvSpPr>
              <p:nvPr/>
            </p:nvSpPr>
            <p:spPr bwMode="auto">
              <a:xfrm>
                <a:off x="5416"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6" name="Line 103"/>
              <p:cNvSpPr>
                <a:spLocks noChangeShapeType="1"/>
              </p:cNvSpPr>
              <p:nvPr/>
            </p:nvSpPr>
            <p:spPr bwMode="auto">
              <a:xfrm>
                <a:off x="5477"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7" name="Line 104"/>
              <p:cNvSpPr>
                <a:spLocks noChangeShapeType="1"/>
              </p:cNvSpPr>
              <p:nvPr/>
            </p:nvSpPr>
            <p:spPr bwMode="auto">
              <a:xfrm>
                <a:off x="5538"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8" name="Line 105"/>
              <p:cNvSpPr>
                <a:spLocks noChangeShapeType="1"/>
              </p:cNvSpPr>
              <p:nvPr/>
            </p:nvSpPr>
            <p:spPr bwMode="auto">
              <a:xfrm>
                <a:off x="5599"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9" name="Line 106"/>
              <p:cNvSpPr>
                <a:spLocks noChangeShapeType="1"/>
              </p:cNvSpPr>
              <p:nvPr/>
            </p:nvSpPr>
            <p:spPr bwMode="auto">
              <a:xfrm>
                <a:off x="5660"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0" name="Line 107"/>
              <p:cNvSpPr>
                <a:spLocks noChangeShapeType="1"/>
              </p:cNvSpPr>
              <p:nvPr/>
            </p:nvSpPr>
            <p:spPr bwMode="auto">
              <a:xfrm>
                <a:off x="5721"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1" name="Line 108"/>
              <p:cNvSpPr>
                <a:spLocks noChangeShapeType="1"/>
              </p:cNvSpPr>
              <p:nvPr/>
            </p:nvSpPr>
            <p:spPr bwMode="auto">
              <a:xfrm>
                <a:off x="5782"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2" name="Line 109"/>
              <p:cNvSpPr>
                <a:spLocks noChangeShapeType="1"/>
              </p:cNvSpPr>
              <p:nvPr/>
            </p:nvSpPr>
            <p:spPr bwMode="auto">
              <a:xfrm>
                <a:off x="5843" y="3782763"/>
                <a:ext cx="0" cy="124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3" name="Line 110"/>
              <p:cNvSpPr>
                <a:spLocks noChangeShapeType="1"/>
              </p:cNvSpPr>
              <p:nvPr/>
            </p:nvSpPr>
            <p:spPr bwMode="auto">
              <a:xfrm>
                <a:off x="103"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4" name="Line 111"/>
              <p:cNvSpPr>
                <a:spLocks noChangeShapeType="1"/>
              </p:cNvSpPr>
              <p:nvPr/>
            </p:nvSpPr>
            <p:spPr bwMode="auto">
              <a:xfrm>
                <a:off x="409"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5" name="Line 112"/>
              <p:cNvSpPr>
                <a:spLocks noChangeShapeType="1"/>
              </p:cNvSpPr>
              <p:nvPr/>
            </p:nvSpPr>
            <p:spPr bwMode="auto">
              <a:xfrm>
                <a:off x="714"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6" name="Line 113"/>
              <p:cNvSpPr>
                <a:spLocks noChangeShapeType="1"/>
              </p:cNvSpPr>
              <p:nvPr/>
            </p:nvSpPr>
            <p:spPr bwMode="auto">
              <a:xfrm>
                <a:off x="1019"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7" name="Line 114"/>
              <p:cNvSpPr>
                <a:spLocks noChangeShapeType="1"/>
              </p:cNvSpPr>
              <p:nvPr/>
            </p:nvSpPr>
            <p:spPr bwMode="auto">
              <a:xfrm>
                <a:off x="1324"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8" name="Line 115"/>
              <p:cNvSpPr>
                <a:spLocks noChangeShapeType="1"/>
              </p:cNvSpPr>
              <p:nvPr/>
            </p:nvSpPr>
            <p:spPr bwMode="auto">
              <a:xfrm>
                <a:off x="1630"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49" name="Line 116"/>
              <p:cNvSpPr>
                <a:spLocks noChangeShapeType="1"/>
              </p:cNvSpPr>
              <p:nvPr/>
            </p:nvSpPr>
            <p:spPr bwMode="auto">
              <a:xfrm>
                <a:off x="1935"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0" name="Line 117"/>
              <p:cNvSpPr>
                <a:spLocks noChangeShapeType="1"/>
              </p:cNvSpPr>
              <p:nvPr/>
            </p:nvSpPr>
            <p:spPr bwMode="auto">
              <a:xfrm>
                <a:off x="2240"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1" name="Line 118"/>
              <p:cNvSpPr>
                <a:spLocks noChangeShapeType="1"/>
              </p:cNvSpPr>
              <p:nvPr/>
            </p:nvSpPr>
            <p:spPr bwMode="auto">
              <a:xfrm>
                <a:off x="2546"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2" name="Line 119"/>
              <p:cNvSpPr>
                <a:spLocks noChangeShapeType="1"/>
              </p:cNvSpPr>
              <p:nvPr/>
            </p:nvSpPr>
            <p:spPr bwMode="auto">
              <a:xfrm>
                <a:off x="2851"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3" name="Line 120"/>
              <p:cNvSpPr>
                <a:spLocks noChangeShapeType="1"/>
              </p:cNvSpPr>
              <p:nvPr/>
            </p:nvSpPr>
            <p:spPr bwMode="auto">
              <a:xfrm>
                <a:off x="3156"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4" name="Line 121"/>
              <p:cNvSpPr>
                <a:spLocks noChangeShapeType="1"/>
              </p:cNvSpPr>
              <p:nvPr/>
            </p:nvSpPr>
            <p:spPr bwMode="auto">
              <a:xfrm>
                <a:off x="3462"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5" name="Line 122"/>
              <p:cNvSpPr>
                <a:spLocks noChangeShapeType="1"/>
              </p:cNvSpPr>
              <p:nvPr/>
            </p:nvSpPr>
            <p:spPr bwMode="auto">
              <a:xfrm>
                <a:off x="3767"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6" name="Line 123"/>
              <p:cNvSpPr>
                <a:spLocks noChangeShapeType="1"/>
              </p:cNvSpPr>
              <p:nvPr/>
            </p:nvSpPr>
            <p:spPr bwMode="auto">
              <a:xfrm>
                <a:off x="4072"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7" name="Line 124"/>
              <p:cNvSpPr>
                <a:spLocks noChangeShapeType="1"/>
              </p:cNvSpPr>
              <p:nvPr/>
            </p:nvSpPr>
            <p:spPr bwMode="auto">
              <a:xfrm>
                <a:off x="4378"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8" name="Line 125"/>
              <p:cNvSpPr>
                <a:spLocks noChangeShapeType="1"/>
              </p:cNvSpPr>
              <p:nvPr/>
            </p:nvSpPr>
            <p:spPr bwMode="auto">
              <a:xfrm>
                <a:off x="4683"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59" name="Line 126"/>
              <p:cNvSpPr>
                <a:spLocks noChangeShapeType="1"/>
              </p:cNvSpPr>
              <p:nvPr/>
            </p:nvSpPr>
            <p:spPr bwMode="auto">
              <a:xfrm>
                <a:off x="4988"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60" name="Line 127"/>
              <p:cNvSpPr>
                <a:spLocks noChangeShapeType="1"/>
              </p:cNvSpPr>
              <p:nvPr/>
            </p:nvSpPr>
            <p:spPr bwMode="auto">
              <a:xfrm>
                <a:off x="5293"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61" name="Line 128"/>
              <p:cNvSpPr>
                <a:spLocks noChangeShapeType="1"/>
              </p:cNvSpPr>
              <p:nvPr/>
            </p:nvSpPr>
            <p:spPr bwMode="auto">
              <a:xfrm>
                <a:off x="5599" y="3782763"/>
                <a:ext cx="0" cy="24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62" name="Rectangle 461"/>
              <p:cNvSpPr>
                <a:spLocks noChangeArrowheads="1"/>
              </p:cNvSpPr>
              <p:nvPr/>
            </p:nvSpPr>
            <p:spPr bwMode="auto">
              <a:xfrm>
                <a:off x="17"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40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63" name="Rectangle 462"/>
              <p:cNvSpPr>
                <a:spLocks noChangeArrowheads="1"/>
              </p:cNvSpPr>
              <p:nvPr/>
            </p:nvSpPr>
            <p:spPr bwMode="auto">
              <a:xfrm>
                <a:off x="323"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45</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64" name="Rectangle 463"/>
              <p:cNvSpPr>
                <a:spLocks noChangeArrowheads="1"/>
              </p:cNvSpPr>
              <p:nvPr/>
            </p:nvSpPr>
            <p:spPr bwMode="auto">
              <a:xfrm>
                <a:off x="628"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50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65" name="Rectangle 464"/>
              <p:cNvSpPr>
                <a:spLocks noChangeArrowheads="1"/>
              </p:cNvSpPr>
              <p:nvPr/>
            </p:nvSpPr>
            <p:spPr bwMode="auto">
              <a:xfrm>
                <a:off x="933"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55</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66" name="Rectangle 465"/>
              <p:cNvSpPr>
                <a:spLocks noChangeArrowheads="1"/>
              </p:cNvSpPr>
              <p:nvPr/>
            </p:nvSpPr>
            <p:spPr bwMode="auto">
              <a:xfrm>
                <a:off x="1238"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60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67" name="Rectangle 466"/>
              <p:cNvSpPr>
                <a:spLocks noChangeArrowheads="1"/>
              </p:cNvSpPr>
              <p:nvPr/>
            </p:nvSpPr>
            <p:spPr bwMode="auto">
              <a:xfrm>
                <a:off x="1544"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65</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68" name="Rectangle 467"/>
              <p:cNvSpPr>
                <a:spLocks noChangeArrowheads="1"/>
              </p:cNvSpPr>
              <p:nvPr/>
            </p:nvSpPr>
            <p:spPr bwMode="auto">
              <a:xfrm>
                <a:off x="1849"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70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69" name="Rectangle 468"/>
              <p:cNvSpPr>
                <a:spLocks noChangeArrowheads="1"/>
              </p:cNvSpPr>
              <p:nvPr/>
            </p:nvSpPr>
            <p:spPr bwMode="auto">
              <a:xfrm>
                <a:off x="2154"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75</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0" name="Rectangle 469"/>
              <p:cNvSpPr>
                <a:spLocks noChangeArrowheads="1"/>
              </p:cNvSpPr>
              <p:nvPr/>
            </p:nvSpPr>
            <p:spPr bwMode="auto">
              <a:xfrm>
                <a:off x="2460"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80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1" name="Rectangle 470"/>
              <p:cNvSpPr>
                <a:spLocks noChangeArrowheads="1"/>
              </p:cNvSpPr>
              <p:nvPr/>
            </p:nvSpPr>
            <p:spPr bwMode="auto">
              <a:xfrm>
                <a:off x="2765"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85</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2" name="Rectangle 471"/>
              <p:cNvSpPr>
                <a:spLocks noChangeArrowheads="1"/>
              </p:cNvSpPr>
              <p:nvPr/>
            </p:nvSpPr>
            <p:spPr bwMode="auto">
              <a:xfrm>
                <a:off x="3070"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90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3" name="Rectangle 472"/>
              <p:cNvSpPr>
                <a:spLocks noChangeArrowheads="1"/>
              </p:cNvSpPr>
              <p:nvPr/>
            </p:nvSpPr>
            <p:spPr bwMode="auto">
              <a:xfrm>
                <a:off x="3376" y="3807597"/>
                <a:ext cx="172"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95</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4" name="Rectangle 473"/>
              <p:cNvSpPr>
                <a:spLocks noChangeArrowheads="1"/>
              </p:cNvSpPr>
              <p:nvPr/>
            </p:nvSpPr>
            <p:spPr bwMode="auto">
              <a:xfrm>
                <a:off x="3650" y="3807597"/>
                <a:ext cx="234"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5" name="Rectangle 474"/>
              <p:cNvSpPr>
                <a:spLocks noChangeArrowheads="1"/>
              </p:cNvSpPr>
              <p:nvPr/>
            </p:nvSpPr>
            <p:spPr bwMode="auto">
              <a:xfrm>
                <a:off x="3955" y="3807597"/>
                <a:ext cx="234"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105</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6" name="Rectangle 475"/>
              <p:cNvSpPr>
                <a:spLocks noChangeArrowheads="1"/>
              </p:cNvSpPr>
              <p:nvPr/>
            </p:nvSpPr>
            <p:spPr bwMode="auto">
              <a:xfrm>
                <a:off x="4261" y="3807597"/>
                <a:ext cx="234"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110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7" name="Rectangle 476"/>
              <p:cNvSpPr>
                <a:spLocks noChangeArrowheads="1"/>
              </p:cNvSpPr>
              <p:nvPr/>
            </p:nvSpPr>
            <p:spPr bwMode="auto">
              <a:xfrm>
                <a:off x="4566" y="3807597"/>
                <a:ext cx="234"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115</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8" name="Rectangle 477"/>
              <p:cNvSpPr>
                <a:spLocks noChangeArrowheads="1"/>
              </p:cNvSpPr>
              <p:nvPr/>
            </p:nvSpPr>
            <p:spPr bwMode="auto">
              <a:xfrm>
                <a:off x="4871" y="3807597"/>
                <a:ext cx="234"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120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79" name="Rectangle 478"/>
              <p:cNvSpPr>
                <a:spLocks noChangeArrowheads="1"/>
              </p:cNvSpPr>
              <p:nvPr/>
            </p:nvSpPr>
            <p:spPr bwMode="auto">
              <a:xfrm>
                <a:off x="5176" y="3807597"/>
                <a:ext cx="234"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125</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80" name="Rectangle 479"/>
              <p:cNvSpPr>
                <a:spLocks noChangeArrowheads="1"/>
              </p:cNvSpPr>
              <p:nvPr/>
            </p:nvSpPr>
            <p:spPr bwMode="auto">
              <a:xfrm>
                <a:off x="5482" y="3807597"/>
                <a:ext cx="234"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130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81" name="Rectangle 480"/>
              <p:cNvSpPr>
                <a:spLocks noChangeArrowheads="1"/>
              </p:cNvSpPr>
              <p:nvPr/>
            </p:nvSpPr>
            <p:spPr bwMode="auto">
              <a:xfrm>
                <a:off x="2766" y="3930018"/>
                <a:ext cx="434" cy="1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m/z, Da</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482" name="Line 149"/>
              <p:cNvSpPr>
                <a:spLocks noChangeShapeType="1"/>
              </p:cNvSpPr>
              <p:nvPr/>
            </p:nvSpPr>
            <p:spPr bwMode="auto">
              <a:xfrm flipV="1">
                <a:off x="103" y="152553"/>
                <a:ext cx="0" cy="36302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83" name="Line 150"/>
              <p:cNvSpPr>
                <a:spLocks noChangeShapeType="1"/>
              </p:cNvSpPr>
              <p:nvPr/>
            </p:nvSpPr>
            <p:spPr bwMode="auto">
              <a:xfrm flipH="1">
                <a:off x="92" y="3782763"/>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84" name="Line 151"/>
              <p:cNvSpPr>
                <a:spLocks noChangeShapeType="1"/>
              </p:cNvSpPr>
              <p:nvPr/>
            </p:nvSpPr>
            <p:spPr bwMode="auto">
              <a:xfrm flipH="1">
                <a:off x="92" y="3703826"/>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85" name="Line 152"/>
              <p:cNvSpPr>
                <a:spLocks noChangeShapeType="1"/>
              </p:cNvSpPr>
              <p:nvPr/>
            </p:nvSpPr>
            <p:spPr bwMode="auto">
              <a:xfrm flipH="1">
                <a:off x="92" y="3624889"/>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86" name="Line 153"/>
              <p:cNvSpPr>
                <a:spLocks noChangeShapeType="1"/>
              </p:cNvSpPr>
              <p:nvPr/>
            </p:nvSpPr>
            <p:spPr bwMode="auto">
              <a:xfrm flipH="1">
                <a:off x="92" y="3545953"/>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87" name="Line 154"/>
              <p:cNvSpPr>
                <a:spLocks noChangeShapeType="1"/>
              </p:cNvSpPr>
              <p:nvPr/>
            </p:nvSpPr>
            <p:spPr bwMode="auto">
              <a:xfrm flipH="1">
                <a:off x="92" y="3467016"/>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88" name="Line 155"/>
              <p:cNvSpPr>
                <a:spLocks noChangeShapeType="1"/>
              </p:cNvSpPr>
              <p:nvPr/>
            </p:nvSpPr>
            <p:spPr bwMode="auto">
              <a:xfrm flipH="1">
                <a:off x="92" y="3388079"/>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89" name="Line 156"/>
              <p:cNvSpPr>
                <a:spLocks noChangeShapeType="1"/>
              </p:cNvSpPr>
              <p:nvPr/>
            </p:nvSpPr>
            <p:spPr bwMode="auto">
              <a:xfrm flipH="1">
                <a:off x="92" y="3309142"/>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0" name="Line 157"/>
              <p:cNvSpPr>
                <a:spLocks noChangeShapeType="1"/>
              </p:cNvSpPr>
              <p:nvPr/>
            </p:nvSpPr>
            <p:spPr bwMode="auto">
              <a:xfrm flipH="1">
                <a:off x="92" y="3230205"/>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1" name="Line 158"/>
              <p:cNvSpPr>
                <a:spLocks noChangeShapeType="1"/>
              </p:cNvSpPr>
              <p:nvPr/>
            </p:nvSpPr>
            <p:spPr bwMode="auto">
              <a:xfrm flipH="1">
                <a:off x="92" y="3151268"/>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2" name="Line 159"/>
              <p:cNvSpPr>
                <a:spLocks noChangeShapeType="1"/>
              </p:cNvSpPr>
              <p:nvPr/>
            </p:nvSpPr>
            <p:spPr bwMode="auto">
              <a:xfrm flipH="1">
                <a:off x="92" y="3072331"/>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3" name="Line 160"/>
              <p:cNvSpPr>
                <a:spLocks noChangeShapeType="1"/>
              </p:cNvSpPr>
              <p:nvPr/>
            </p:nvSpPr>
            <p:spPr bwMode="auto">
              <a:xfrm flipH="1">
                <a:off x="92" y="2993394"/>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4" name="Line 161"/>
              <p:cNvSpPr>
                <a:spLocks noChangeShapeType="1"/>
              </p:cNvSpPr>
              <p:nvPr/>
            </p:nvSpPr>
            <p:spPr bwMode="auto">
              <a:xfrm flipH="1">
                <a:off x="92" y="2914457"/>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5" name="Line 162"/>
              <p:cNvSpPr>
                <a:spLocks noChangeShapeType="1"/>
              </p:cNvSpPr>
              <p:nvPr/>
            </p:nvSpPr>
            <p:spPr bwMode="auto">
              <a:xfrm flipH="1">
                <a:off x="92" y="2835520"/>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6" name="Line 163"/>
              <p:cNvSpPr>
                <a:spLocks noChangeShapeType="1"/>
              </p:cNvSpPr>
              <p:nvPr/>
            </p:nvSpPr>
            <p:spPr bwMode="auto">
              <a:xfrm flipH="1">
                <a:off x="92" y="2756584"/>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7" name="Line 164"/>
              <p:cNvSpPr>
                <a:spLocks noChangeShapeType="1"/>
              </p:cNvSpPr>
              <p:nvPr/>
            </p:nvSpPr>
            <p:spPr bwMode="auto">
              <a:xfrm flipH="1">
                <a:off x="92" y="2677647"/>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8" name="Line 165"/>
              <p:cNvSpPr>
                <a:spLocks noChangeShapeType="1"/>
              </p:cNvSpPr>
              <p:nvPr/>
            </p:nvSpPr>
            <p:spPr bwMode="auto">
              <a:xfrm flipH="1">
                <a:off x="92" y="2598710"/>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99" name="Line 166"/>
              <p:cNvSpPr>
                <a:spLocks noChangeShapeType="1"/>
              </p:cNvSpPr>
              <p:nvPr/>
            </p:nvSpPr>
            <p:spPr bwMode="auto">
              <a:xfrm flipH="1">
                <a:off x="92" y="2519773"/>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0" name="Line 167"/>
              <p:cNvSpPr>
                <a:spLocks noChangeShapeType="1"/>
              </p:cNvSpPr>
              <p:nvPr/>
            </p:nvSpPr>
            <p:spPr bwMode="auto">
              <a:xfrm flipH="1">
                <a:off x="92" y="2440836"/>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1" name="Line 168"/>
              <p:cNvSpPr>
                <a:spLocks noChangeShapeType="1"/>
              </p:cNvSpPr>
              <p:nvPr/>
            </p:nvSpPr>
            <p:spPr bwMode="auto">
              <a:xfrm flipH="1">
                <a:off x="92" y="2361899"/>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2" name="Line 169"/>
              <p:cNvSpPr>
                <a:spLocks noChangeShapeType="1"/>
              </p:cNvSpPr>
              <p:nvPr/>
            </p:nvSpPr>
            <p:spPr bwMode="auto">
              <a:xfrm flipH="1">
                <a:off x="92" y="2282962"/>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3" name="Line 170"/>
              <p:cNvSpPr>
                <a:spLocks noChangeShapeType="1"/>
              </p:cNvSpPr>
              <p:nvPr/>
            </p:nvSpPr>
            <p:spPr bwMode="auto">
              <a:xfrm flipH="1">
                <a:off x="92" y="2204025"/>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4" name="Line 171"/>
              <p:cNvSpPr>
                <a:spLocks noChangeShapeType="1"/>
              </p:cNvSpPr>
              <p:nvPr/>
            </p:nvSpPr>
            <p:spPr bwMode="auto">
              <a:xfrm flipH="1">
                <a:off x="92" y="2125088"/>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5" name="Line 172"/>
              <p:cNvSpPr>
                <a:spLocks noChangeShapeType="1"/>
              </p:cNvSpPr>
              <p:nvPr/>
            </p:nvSpPr>
            <p:spPr bwMode="auto">
              <a:xfrm flipH="1">
                <a:off x="92" y="2046151"/>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6" name="Line 173"/>
              <p:cNvSpPr>
                <a:spLocks noChangeShapeType="1"/>
              </p:cNvSpPr>
              <p:nvPr/>
            </p:nvSpPr>
            <p:spPr bwMode="auto">
              <a:xfrm flipH="1">
                <a:off x="92" y="1967214"/>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7" name="Line 174"/>
              <p:cNvSpPr>
                <a:spLocks noChangeShapeType="1"/>
              </p:cNvSpPr>
              <p:nvPr/>
            </p:nvSpPr>
            <p:spPr bwMode="auto">
              <a:xfrm flipH="1">
                <a:off x="92" y="1888278"/>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8" name="Line 175"/>
              <p:cNvSpPr>
                <a:spLocks noChangeShapeType="1"/>
              </p:cNvSpPr>
              <p:nvPr/>
            </p:nvSpPr>
            <p:spPr bwMode="auto">
              <a:xfrm flipH="1">
                <a:off x="92" y="1809341"/>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09" name="Line 176"/>
              <p:cNvSpPr>
                <a:spLocks noChangeShapeType="1"/>
              </p:cNvSpPr>
              <p:nvPr/>
            </p:nvSpPr>
            <p:spPr bwMode="auto">
              <a:xfrm flipH="1">
                <a:off x="92" y="1730404"/>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0" name="Line 177"/>
              <p:cNvSpPr>
                <a:spLocks noChangeShapeType="1"/>
              </p:cNvSpPr>
              <p:nvPr/>
            </p:nvSpPr>
            <p:spPr bwMode="auto">
              <a:xfrm flipH="1">
                <a:off x="92" y="1651467"/>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1" name="Line 178"/>
              <p:cNvSpPr>
                <a:spLocks noChangeShapeType="1"/>
              </p:cNvSpPr>
              <p:nvPr/>
            </p:nvSpPr>
            <p:spPr bwMode="auto">
              <a:xfrm flipH="1">
                <a:off x="92" y="1572530"/>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2" name="Line 179"/>
              <p:cNvSpPr>
                <a:spLocks noChangeShapeType="1"/>
              </p:cNvSpPr>
              <p:nvPr/>
            </p:nvSpPr>
            <p:spPr bwMode="auto">
              <a:xfrm flipH="1">
                <a:off x="92" y="1493593"/>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3" name="Line 180"/>
              <p:cNvSpPr>
                <a:spLocks noChangeShapeType="1"/>
              </p:cNvSpPr>
              <p:nvPr/>
            </p:nvSpPr>
            <p:spPr bwMode="auto">
              <a:xfrm flipH="1">
                <a:off x="92" y="1414656"/>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4" name="Line 181"/>
              <p:cNvSpPr>
                <a:spLocks noChangeShapeType="1"/>
              </p:cNvSpPr>
              <p:nvPr/>
            </p:nvSpPr>
            <p:spPr bwMode="auto">
              <a:xfrm flipH="1">
                <a:off x="92" y="1335719"/>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5" name="Line 182"/>
              <p:cNvSpPr>
                <a:spLocks noChangeShapeType="1"/>
              </p:cNvSpPr>
              <p:nvPr/>
            </p:nvSpPr>
            <p:spPr bwMode="auto">
              <a:xfrm flipH="1">
                <a:off x="92" y="1256782"/>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6" name="Line 183"/>
              <p:cNvSpPr>
                <a:spLocks noChangeShapeType="1"/>
              </p:cNvSpPr>
              <p:nvPr/>
            </p:nvSpPr>
            <p:spPr bwMode="auto">
              <a:xfrm flipH="1">
                <a:off x="92" y="1177845"/>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7" name="Line 184"/>
              <p:cNvSpPr>
                <a:spLocks noChangeShapeType="1"/>
              </p:cNvSpPr>
              <p:nvPr/>
            </p:nvSpPr>
            <p:spPr bwMode="auto">
              <a:xfrm flipH="1">
                <a:off x="92" y="1098909"/>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8" name="Line 185"/>
              <p:cNvSpPr>
                <a:spLocks noChangeShapeType="1"/>
              </p:cNvSpPr>
              <p:nvPr/>
            </p:nvSpPr>
            <p:spPr bwMode="auto">
              <a:xfrm flipH="1">
                <a:off x="92" y="1019972"/>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19" name="Line 186"/>
              <p:cNvSpPr>
                <a:spLocks noChangeShapeType="1"/>
              </p:cNvSpPr>
              <p:nvPr/>
            </p:nvSpPr>
            <p:spPr bwMode="auto">
              <a:xfrm flipH="1">
                <a:off x="92" y="941035"/>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0" name="Line 187"/>
              <p:cNvSpPr>
                <a:spLocks noChangeShapeType="1"/>
              </p:cNvSpPr>
              <p:nvPr/>
            </p:nvSpPr>
            <p:spPr bwMode="auto">
              <a:xfrm flipH="1">
                <a:off x="92" y="862098"/>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1" name="Line 188"/>
              <p:cNvSpPr>
                <a:spLocks noChangeShapeType="1"/>
              </p:cNvSpPr>
              <p:nvPr/>
            </p:nvSpPr>
            <p:spPr bwMode="auto">
              <a:xfrm flipH="1">
                <a:off x="92" y="783161"/>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2" name="Line 189"/>
              <p:cNvSpPr>
                <a:spLocks noChangeShapeType="1"/>
              </p:cNvSpPr>
              <p:nvPr/>
            </p:nvSpPr>
            <p:spPr bwMode="auto">
              <a:xfrm flipH="1">
                <a:off x="92" y="704224"/>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3" name="Line 190"/>
              <p:cNvSpPr>
                <a:spLocks noChangeShapeType="1"/>
              </p:cNvSpPr>
              <p:nvPr/>
            </p:nvSpPr>
            <p:spPr bwMode="auto">
              <a:xfrm flipH="1">
                <a:off x="92" y="625287"/>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4" name="Line 191"/>
              <p:cNvSpPr>
                <a:spLocks noChangeShapeType="1"/>
              </p:cNvSpPr>
              <p:nvPr/>
            </p:nvSpPr>
            <p:spPr bwMode="auto">
              <a:xfrm flipH="1">
                <a:off x="92" y="546350"/>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5" name="Line 192"/>
              <p:cNvSpPr>
                <a:spLocks noChangeShapeType="1"/>
              </p:cNvSpPr>
              <p:nvPr/>
            </p:nvSpPr>
            <p:spPr bwMode="auto">
              <a:xfrm flipH="1">
                <a:off x="92" y="467413"/>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6" name="Line 193"/>
              <p:cNvSpPr>
                <a:spLocks noChangeShapeType="1"/>
              </p:cNvSpPr>
              <p:nvPr/>
            </p:nvSpPr>
            <p:spPr bwMode="auto">
              <a:xfrm flipH="1">
                <a:off x="92" y="388476"/>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7" name="Line 194"/>
              <p:cNvSpPr>
                <a:spLocks noChangeShapeType="1"/>
              </p:cNvSpPr>
              <p:nvPr/>
            </p:nvSpPr>
            <p:spPr bwMode="auto">
              <a:xfrm flipH="1">
                <a:off x="92" y="309539"/>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8" name="Line 195"/>
              <p:cNvSpPr>
                <a:spLocks noChangeShapeType="1"/>
              </p:cNvSpPr>
              <p:nvPr/>
            </p:nvSpPr>
            <p:spPr bwMode="auto">
              <a:xfrm flipH="1">
                <a:off x="92" y="230603"/>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29" name="Line 196"/>
              <p:cNvSpPr>
                <a:spLocks noChangeShapeType="1"/>
              </p:cNvSpPr>
              <p:nvPr/>
            </p:nvSpPr>
            <p:spPr bwMode="auto">
              <a:xfrm flipH="1">
                <a:off x="81" y="3782763"/>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0" name="Line 197"/>
              <p:cNvSpPr>
                <a:spLocks noChangeShapeType="1"/>
              </p:cNvSpPr>
              <p:nvPr/>
            </p:nvSpPr>
            <p:spPr bwMode="auto">
              <a:xfrm flipH="1">
                <a:off x="81" y="3624889"/>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1" name="Line 198"/>
              <p:cNvSpPr>
                <a:spLocks noChangeShapeType="1"/>
              </p:cNvSpPr>
              <p:nvPr/>
            </p:nvSpPr>
            <p:spPr bwMode="auto">
              <a:xfrm flipH="1">
                <a:off x="81" y="3467016"/>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2" name="Line 199"/>
              <p:cNvSpPr>
                <a:spLocks noChangeShapeType="1"/>
              </p:cNvSpPr>
              <p:nvPr/>
            </p:nvSpPr>
            <p:spPr bwMode="auto">
              <a:xfrm flipH="1">
                <a:off x="81" y="3309142"/>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3" name="Line 200"/>
              <p:cNvSpPr>
                <a:spLocks noChangeShapeType="1"/>
              </p:cNvSpPr>
              <p:nvPr/>
            </p:nvSpPr>
            <p:spPr bwMode="auto">
              <a:xfrm flipH="1">
                <a:off x="81" y="3151268"/>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4" name="Line 201"/>
              <p:cNvSpPr>
                <a:spLocks noChangeShapeType="1"/>
              </p:cNvSpPr>
              <p:nvPr/>
            </p:nvSpPr>
            <p:spPr bwMode="auto">
              <a:xfrm flipH="1">
                <a:off x="81" y="2993394"/>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5" name="Line 202"/>
              <p:cNvSpPr>
                <a:spLocks noChangeShapeType="1"/>
              </p:cNvSpPr>
              <p:nvPr/>
            </p:nvSpPr>
            <p:spPr bwMode="auto">
              <a:xfrm flipH="1">
                <a:off x="81" y="2835520"/>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6" name="Line 203"/>
              <p:cNvSpPr>
                <a:spLocks noChangeShapeType="1"/>
              </p:cNvSpPr>
              <p:nvPr/>
            </p:nvSpPr>
            <p:spPr bwMode="auto">
              <a:xfrm flipH="1">
                <a:off x="81" y="2677647"/>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7" name="Line 204"/>
              <p:cNvSpPr>
                <a:spLocks noChangeShapeType="1"/>
              </p:cNvSpPr>
              <p:nvPr/>
            </p:nvSpPr>
            <p:spPr bwMode="auto">
              <a:xfrm flipH="1">
                <a:off x="81" y="2519773"/>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8" name="Line 205"/>
              <p:cNvSpPr>
                <a:spLocks noChangeShapeType="1"/>
              </p:cNvSpPr>
              <p:nvPr/>
            </p:nvSpPr>
            <p:spPr bwMode="auto">
              <a:xfrm flipH="1">
                <a:off x="81" y="2663"/>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113" name="Group 112"/>
            <p:cNvGrpSpPr>
              <a:grpSpLocks/>
            </p:cNvGrpSpPr>
            <p:nvPr/>
          </p:nvGrpSpPr>
          <p:grpSpPr bwMode="auto">
            <a:xfrm>
              <a:off x="-396" y="124"/>
              <a:ext cx="820" cy="4207"/>
              <a:chOff x="-396" y="124"/>
              <a:chExt cx="820" cy="4207"/>
            </a:xfrm>
          </p:grpSpPr>
          <p:sp>
            <p:nvSpPr>
              <p:cNvPr id="143" name="Line 207"/>
              <p:cNvSpPr>
                <a:spLocks noChangeShapeType="1"/>
              </p:cNvSpPr>
              <p:nvPr/>
            </p:nvSpPr>
            <p:spPr bwMode="auto">
              <a:xfrm flipH="1">
                <a:off x="81" y="2485"/>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4" name="Line 208"/>
              <p:cNvSpPr>
                <a:spLocks noChangeShapeType="1"/>
              </p:cNvSpPr>
              <p:nvPr/>
            </p:nvSpPr>
            <p:spPr bwMode="auto">
              <a:xfrm flipH="1">
                <a:off x="81" y="2307"/>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5" name="Line 209"/>
              <p:cNvSpPr>
                <a:spLocks noChangeShapeType="1"/>
              </p:cNvSpPr>
              <p:nvPr/>
            </p:nvSpPr>
            <p:spPr bwMode="auto">
              <a:xfrm flipH="1">
                <a:off x="81" y="2129"/>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6" name="Line 210"/>
              <p:cNvSpPr>
                <a:spLocks noChangeShapeType="1"/>
              </p:cNvSpPr>
              <p:nvPr/>
            </p:nvSpPr>
            <p:spPr bwMode="auto">
              <a:xfrm flipH="1">
                <a:off x="81" y="1951"/>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7" name="Line 211"/>
              <p:cNvSpPr>
                <a:spLocks noChangeShapeType="1"/>
              </p:cNvSpPr>
              <p:nvPr/>
            </p:nvSpPr>
            <p:spPr bwMode="auto">
              <a:xfrm flipH="1">
                <a:off x="81" y="1773"/>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8" name="Line 212"/>
              <p:cNvSpPr>
                <a:spLocks noChangeShapeType="1"/>
              </p:cNvSpPr>
              <p:nvPr/>
            </p:nvSpPr>
            <p:spPr bwMode="auto">
              <a:xfrm flipH="1">
                <a:off x="81" y="1595"/>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9" name="Line 213"/>
              <p:cNvSpPr>
                <a:spLocks noChangeShapeType="1"/>
              </p:cNvSpPr>
              <p:nvPr/>
            </p:nvSpPr>
            <p:spPr bwMode="auto">
              <a:xfrm flipH="1">
                <a:off x="81" y="1417"/>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50" name="Line 214"/>
              <p:cNvSpPr>
                <a:spLocks noChangeShapeType="1"/>
              </p:cNvSpPr>
              <p:nvPr/>
            </p:nvSpPr>
            <p:spPr bwMode="auto">
              <a:xfrm flipH="1">
                <a:off x="81" y="1239"/>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51" name="Line 215"/>
              <p:cNvSpPr>
                <a:spLocks noChangeShapeType="1"/>
              </p:cNvSpPr>
              <p:nvPr/>
            </p:nvSpPr>
            <p:spPr bwMode="auto">
              <a:xfrm flipH="1">
                <a:off x="81" y="1061"/>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52" name="Line 216"/>
              <p:cNvSpPr>
                <a:spLocks noChangeShapeType="1"/>
              </p:cNvSpPr>
              <p:nvPr/>
            </p:nvSpPr>
            <p:spPr bwMode="auto">
              <a:xfrm flipH="1">
                <a:off x="81" y="883"/>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53" name="Line 217"/>
              <p:cNvSpPr>
                <a:spLocks noChangeShapeType="1"/>
              </p:cNvSpPr>
              <p:nvPr/>
            </p:nvSpPr>
            <p:spPr bwMode="auto">
              <a:xfrm flipH="1">
                <a:off x="81" y="705"/>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54" name="Line 218"/>
              <p:cNvSpPr>
                <a:spLocks noChangeShapeType="1"/>
              </p:cNvSpPr>
              <p:nvPr/>
            </p:nvSpPr>
            <p:spPr bwMode="auto">
              <a:xfrm flipH="1">
                <a:off x="81" y="527"/>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55" name="Line 219"/>
              <p:cNvSpPr>
                <a:spLocks noChangeShapeType="1"/>
              </p:cNvSpPr>
              <p:nvPr/>
            </p:nvSpPr>
            <p:spPr bwMode="auto">
              <a:xfrm flipH="1">
                <a:off x="81" y="349"/>
                <a:ext cx="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56" name="Rectangle 155"/>
              <p:cNvSpPr>
                <a:spLocks noChangeArrowheads="1"/>
              </p:cNvSpPr>
              <p:nvPr/>
            </p:nvSpPr>
            <p:spPr bwMode="auto">
              <a:xfrm>
                <a:off x="-45" y="4217"/>
                <a:ext cx="11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57" name="Rectangle 156"/>
              <p:cNvSpPr>
                <a:spLocks noChangeArrowheads="1"/>
              </p:cNvSpPr>
              <p:nvPr/>
            </p:nvSpPr>
            <p:spPr bwMode="auto">
              <a:xfrm>
                <a:off x="-169" y="4039"/>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58" name="Rectangle 157"/>
              <p:cNvSpPr>
                <a:spLocks noChangeArrowheads="1"/>
              </p:cNvSpPr>
              <p:nvPr/>
            </p:nvSpPr>
            <p:spPr bwMode="auto">
              <a:xfrm>
                <a:off x="-169" y="3861"/>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200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59" name="Rectangle 158"/>
              <p:cNvSpPr>
                <a:spLocks noChangeArrowheads="1"/>
              </p:cNvSpPr>
              <p:nvPr/>
            </p:nvSpPr>
            <p:spPr bwMode="auto">
              <a:xfrm>
                <a:off x="-169" y="3683"/>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300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0" name="Rectangle 159"/>
              <p:cNvSpPr>
                <a:spLocks noChangeArrowheads="1"/>
              </p:cNvSpPr>
              <p:nvPr/>
            </p:nvSpPr>
            <p:spPr bwMode="auto">
              <a:xfrm>
                <a:off x="-169" y="3505"/>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400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1" name="Rectangle 160"/>
              <p:cNvSpPr>
                <a:spLocks noChangeArrowheads="1"/>
              </p:cNvSpPr>
              <p:nvPr/>
            </p:nvSpPr>
            <p:spPr bwMode="auto">
              <a:xfrm>
                <a:off x="-169" y="3327"/>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500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2" name="Rectangle 161"/>
              <p:cNvSpPr>
                <a:spLocks noChangeArrowheads="1"/>
              </p:cNvSpPr>
              <p:nvPr/>
            </p:nvSpPr>
            <p:spPr bwMode="auto">
              <a:xfrm>
                <a:off x="-169" y="3149"/>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600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3" name="Rectangle 162"/>
              <p:cNvSpPr>
                <a:spLocks noChangeArrowheads="1"/>
              </p:cNvSpPr>
              <p:nvPr/>
            </p:nvSpPr>
            <p:spPr bwMode="auto">
              <a:xfrm>
                <a:off x="-169" y="2971"/>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700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4" name="Rectangle 163"/>
              <p:cNvSpPr>
                <a:spLocks noChangeArrowheads="1"/>
              </p:cNvSpPr>
              <p:nvPr/>
            </p:nvSpPr>
            <p:spPr bwMode="auto">
              <a:xfrm>
                <a:off x="-169" y="2793"/>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800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5" name="Rectangle 164"/>
              <p:cNvSpPr>
                <a:spLocks noChangeArrowheads="1"/>
              </p:cNvSpPr>
              <p:nvPr/>
            </p:nvSpPr>
            <p:spPr bwMode="auto">
              <a:xfrm>
                <a:off x="-169" y="2615"/>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900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6" name="Rectangle 165"/>
              <p:cNvSpPr>
                <a:spLocks noChangeArrowheads="1"/>
              </p:cNvSpPr>
              <p:nvPr/>
            </p:nvSpPr>
            <p:spPr bwMode="auto">
              <a:xfrm>
                <a:off x="-231" y="2437"/>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1000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7" name="Rectangle 166"/>
              <p:cNvSpPr>
                <a:spLocks noChangeArrowheads="1"/>
              </p:cNvSpPr>
              <p:nvPr/>
            </p:nvSpPr>
            <p:spPr bwMode="auto">
              <a:xfrm>
                <a:off x="-231" y="2259"/>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1100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8" name="Rectangle 167"/>
              <p:cNvSpPr>
                <a:spLocks noChangeArrowheads="1"/>
              </p:cNvSpPr>
              <p:nvPr/>
            </p:nvSpPr>
            <p:spPr bwMode="auto">
              <a:xfrm>
                <a:off x="-231" y="2081"/>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1200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69" name="Rectangle 168"/>
              <p:cNvSpPr>
                <a:spLocks noChangeArrowheads="1"/>
              </p:cNvSpPr>
              <p:nvPr/>
            </p:nvSpPr>
            <p:spPr bwMode="auto">
              <a:xfrm>
                <a:off x="-231" y="1903"/>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1300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0" name="Rectangle 169"/>
              <p:cNvSpPr>
                <a:spLocks noChangeArrowheads="1"/>
              </p:cNvSpPr>
              <p:nvPr/>
            </p:nvSpPr>
            <p:spPr bwMode="auto">
              <a:xfrm>
                <a:off x="-231" y="1725"/>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1400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1" name="Rectangle 170"/>
              <p:cNvSpPr>
                <a:spLocks noChangeArrowheads="1"/>
              </p:cNvSpPr>
              <p:nvPr/>
            </p:nvSpPr>
            <p:spPr bwMode="auto">
              <a:xfrm>
                <a:off x="-231" y="1547"/>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1500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2" name="Rectangle 171"/>
              <p:cNvSpPr>
                <a:spLocks noChangeArrowheads="1"/>
              </p:cNvSpPr>
              <p:nvPr/>
            </p:nvSpPr>
            <p:spPr bwMode="auto">
              <a:xfrm>
                <a:off x="-231" y="1369"/>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1600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3" name="Rectangle 172"/>
              <p:cNvSpPr>
                <a:spLocks noChangeArrowheads="1"/>
              </p:cNvSpPr>
              <p:nvPr/>
            </p:nvSpPr>
            <p:spPr bwMode="auto">
              <a:xfrm>
                <a:off x="-231" y="1191"/>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1700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4" name="Rectangle 173"/>
              <p:cNvSpPr>
                <a:spLocks noChangeArrowheads="1"/>
              </p:cNvSpPr>
              <p:nvPr/>
            </p:nvSpPr>
            <p:spPr bwMode="auto">
              <a:xfrm>
                <a:off x="-231" y="1013"/>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1800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5" name="Rectangle 174"/>
              <p:cNvSpPr>
                <a:spLocks noChangeArrowheads="1"/>
              </p:cNvSpPr>
              <p:nvPr/>
            </p:nvSpPr>
            <p:spPr bwMode="auto">
              <a:xfrm>
                <a:off x="-231" y="835"/>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1900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6" name="Rectangle 175"/>
              <p:cNvSpPr>
                <a:spLocks noChangeArrowheads="1"/>
              </p:cNvSpPr>
              <p:nvPr/>
            </p:nvSpPr>
            <p:spPr bwMode="auto">
              <a:xfrm>
                <a:off x="-231" y="657"/>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2000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7" name="Rectangle 176"/>
              <p:cNvSpPr>
                <a:spLocks noChangeArrowheads="1"/>
              </p:cNvSpPr>
              <p:nvPr/>
            </p:nvSpPr>
            <p:spPr bwMode="auto">
              <a:xfrm>
                <a:off x="-231" y="479"/>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2100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8" name="Rectangle 177"/>
              <p:cNvSpPr>
                <a:spLocks noChangeArrowheads="1"/>
              </p:cNvSpPr>
              <p:nvPr/>
            </p:nvSpPr>
            <p:spPr bwMode="auto">
              <a:xfrm>
                <a:off x="-231" y="301"/>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2200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79" name="Rectangle 178"/>
              <p:cNvSpPr>
                <a:spLocks noChangeArrowheads="1"/>
              </p:cNvSpPr>
              <p:nvPr/>
            </p:nvSpPr>
            <p:spPr bwMode="auto">
              <a:xfrm>
                <a:off x="-231" y="124"/>
                <a:ext cx="29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2299</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80" name="Rectangle 179"/>
              <p:cNvSpPr>
                <a:spLocks noChangeArrowheads="1"/>
              </p:cNvSpPr>
              <p:nvPr/>
            </p:nvSpPr>
            <p:spPr bwMode="auto">
              <a:xfrm rot="5400000">
                <a:off x="-689" y="2139"/>
                <a:ext cx="70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Intensity, cps</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81" name="Freeform 180"/>
              <p:cNvSpPr>
                <a:spLocks/>
              </p:cNvSpPr>
              <p:nvPr/>
            </p:nvSpPr>
            <p:spPr bwMode="auto">
              <a:xfrm>
                <a:off x="74" y="4225"/>
                <a:ext cx="29" cy="72"/>
              </a:xfrm>
              <a:custGeom>
                <a:avLst/>
                <a:gdLst>
                  <a:gd name="T0" fmla="*/ 29 w 29"/>
                  <a:gd name="T1" fmla="*/ 36 h 72"/>
                  <a:gd name="T2" fmla="*/ 0 w 29"/>
                  <a:gd name="T3" fmla="*/ 0 h 72"/>
                  <a:gd name="T4" fmla="*/ 0 w 29"/>
                  <a:gd name="T5" fmla="*/ 72 h 72"/>
                  <a:gd name="T6" fmla="*/ 29 w 29"/>
                  <a:gd name="T7" fmla="*/ 36 h 72"/>
                </a:gdLst>
                <a:ahLst/>
                <a:cxnLst>
                  <a:cxn ang="0">
                    <a:pos x="T0" y="T1"/>
                  </a:cxn>
                  <a:cxn ang="0">
                    <a:pos x="T2" y="T3"/>
                  </a:cxn>
                  <a:cxn ang="0">
                    <a:pos x="T4" y="T5"/>
                  </a:cxn>
                  <a:cxn ang="0">
                    <a:pos x="T6" y="T7"/>
                  </a:cxn>
                </a:cxnLst>
                <a:rect l="0" t="0" r="r" b="b"/>
                <a:pathLst>
                  <a:path w="29" h="72">
                    <a:moveTo>
                      <a:pt x="29" y="36"/>
                    </a:moveTo>
                    <a:lnTo>
                      <a:pt x="0" y="0"/>
                    </a:lnTo>
                    <a:lnTo>
                      <a:pt x="0" y="72"/>
                    </a:lnTo>
                    <a:lnTo>
                      <a:pt x="29" y="36"/>
                    </a:lnTo>
                    <a:close/>
                  </a:path>
                </a:pathLst>
              </a:custGeom>
              <a:solidFill>
                <a:srgbClr val="0000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2" name="Line 246"/>
              <p:cNvSpPr>
                <a:spLocks noChangeShapeType="1"/>
              </p:cNvSpPr>
              <p:nvPr/>
            </p:nvSpPr>
            <p:spPr bwMode="auto">
              <a:xfrm flipV="1">
                <a:off x="225"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3" name="Line 247"/>
              <p:cNvSpPr>
                <a:spLocks noChangeShapeType="1"/>
              </p:cNvSpPr>
              <p:nvPr/>
            </p:nvSpPr>
            <p:spPr bwMode="auto">
              <a:xfrm flipV="1">
                <a:off x="227" y="4235"/>
                <a:ext cx="0" cy="3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4" name="Line 248"/>
              <p:cNvSpPr>
                <a:spLocks noChangeShapeType="1"/>
              </p:cNvSpPr>
              <p:nvPr/>
            </p:nvSpPr>
            <p:spPr bwMode="auto">
              <a:xfrm flipV="1">
                <a:off x="227" y="4098"/>
                <a:ext cx="0" cy="16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5" name="Line 249"/>
              <p:cNvSpPr>
                <a:spLocks noChangeShapeType="1"/>
              </p:cNvSpPr>
              <p:nvPr/>
            </p:nvSpPr>
            <p:spPr bwMode="auto">
              <a:xfrm flipV="1">
                <a:off x="228"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6" name="Line 250"/>
              <p:cNvSpPr>
                <a:spLocks noChangeShapeType="1"/>
              </p:cNvSpPr>
              <p:nvPr/>
            </p:nvSpPr>
            <p:spPr bwMode="auto">
              <a:xfrm flipV="1">
                <a:off x="251"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7" name="Line 251"/>
              <p:cNvSpPr>
                <a:spLocks noChangeShapeType="1"/>
              </p:cNvSpPr>
              <p:nvPr/>
            </p:nvSpPr>
            <p:spPr bwMode="auto">
              <a:xfrm flipV="1">
                <a:off x="280"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8" name="Line 252"/>
              <p:cNvSpPr>
                <a:spLocks noChangeShapeType="1"/>
              </p:cNvSpPr>
              <p:nvPr/>
            </p:nvSpPr>
            <p:spPr bwMode="auto">
              <a:xfrm flipV="1">
                <a:off x="284"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9" name="Line 253"/>
              <p:cNvSpPr>
                <a:spLocks noChangeShapeType="1"/>
              </p:cNvSpPr>
              <p:nvPr/>
            </p:nvSpPr>
            <p:spPr bwMode="auto">
              <a:xfrm flipV="1">
                <a:off x="286" y="4246"/>
                <a:ext cx="0" cy="1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0" name="Line 254"/>
              <p:cNvSpPr>
                <a:spLocks noChangeShapeType="1"/>
              </p:cNvSpPr>
              <p:nvPr/>
            </p:nvSpPr>
            <p:spPr bwMode="auto">
              <a:xfrm flipV="1">
                <a:off x="288" y="2568"/>
                <a:ext cx="0" cy="169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1" name="Line 255"/>
              <p:cNvSpPr>
                <a:spLocks noChangeShapeType="1"/>
              </p:cNvSpPr>
              <p:nvPr/>
            </p:nvSpPr>
            <p:spPr bwMode="auto">
              <a:xfrm flipV="1">
                <a:off x="289" y="4248"/>
                <a:ext cx="0" cy="1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2" name="Line 256"/>
              <p:cNvSpPr>
                <a:spLocks noChangeShapeType="1"/>
              </p:cNvSpPr>
              <p:nvPr/>
            </p:nvSpPr>
            <p:spPr bwMode="auto">
              <a:xfrm flipV="1">
                <a:off x="289" y="4242"/>
                <a:ext cx="0" cy="2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3" name="Line 257"/>
              <p:cNvSpPr>
                <a:spLocks noChangeShapeType="1"/>
              </p:cNvSpPr>
              <p:nvPr/>
            </p:nvSpPr>
            <p:spPr bwMode="auto">
              <a:xfrm flipV="1">
                <a:off x="290"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4" name="Line 258"/>
              <p:cNvSpPr>
                <a:spLocks noChangeShapeType="1"/>
              </p:cNvSpPr>
              <p:nvPr/>
            </p:nvSpPr>
            <p:spPr bwMode="auto">
              <a:xfrm flipV="1">
                <a:off x="293"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5" name="Line 259"/>
              <p:cNvSpPr>
                <a:spLocks noChangeShapeType="1"/>
              </p:cNvSpPr>
              <p:nvPr/>
            </p:nvSpPr>
            <p:spPr bwMode="auto">
              <a:xfrm flipV="1">
                <a:off x="294"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6" name="Line 260"/>
              <p:cNvSpPr>
                <a:spLocks noChangeShapeType="1"/>
              </p:cNvSpPr>
              <p:nvPr/>
            </p:nvSpPr>
            <p:spPr bwMode="auto">
              <a:xfrm flipV="1">
                <a:off x="296"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7" name="Line 261"/>
              <p:cNvSpPr>
                <a:spLocks noChangeShapeType="1"/>
              </p:cNvSpPr>
              <p:nvPr/>
            </p:nvSpPr>
            <p:spPr bwMode="auto">
              <a:xfrm flipV="1">
                <a:off x="296" y="4247"/>
                <a:ext cx="0" cy="1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8" name="Line 262"/>
              <p:cNvSpPr>
                <a:spLocks noChangeShapeType="1"/>
              </p:cNvSpPr>
              <p:nvPr/>
            </p:nvSpPr>
            <p:spPr bwMode="auto">
              <a:xfrm flipV="1">
                <a:off x="297"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9" name="Line 263"/>
              <p:cNvSpPr>
                <a:spLocks noChangeShapeType="1"/>
              </p:cNvSpPr>
              <p:nvPr/>
            </p:nvSpPr>
            <p:spPr bwMode="auto">
              <a:xfrm flipV="1">
                <a:off x="297"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0" name="Line 264"/>
              <p:cNvSpPr>
                <a:spLocks noChangeShapeType="1"/>
              </p:cNvSpPr>
              <p:nvPr/>
            </p:nvSpPr>
            <p:spPr bwMode="auto">
              <a:xfrm flipV="1">
                <a:off x="298" y="4245"/>
                <a:ext cx="0" cy="2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1" name="Line 265"/>
              <p:cNvSpPr>
                <a:spLocks noChangeShapeType="1"/>
              </p:cNvSpPr>
              <p:nvPr/>
            </p:nvSpPr>
            <p:spPr bwMode="auto">
              <a:xfrm flipV="1">
                <a:off x="298"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2" name="Line 266"/>
              <p:cNvSpPr>
                <a:spLocks noChangeShapeType="1"/>
              </p:cNvSpPr>
              <p:nvPr/>
            </p:nvSpPr>
            <p:spPr bwMode="auto">
              <a:xfrm flipV="1">
                <a:off x="299" y="4248"/>
                <a:ext cx="0" cy="1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3" name="Line 267"/>
              <p:cNvSpPr>
                <a:spLocks noChangeShapeType="1"/>
              </p:cNvSpPr>
              <p:nvPr/>
            </p:nvSpPr>
            <p:spPr bwMode="auto">
              <a:xfrm flipV="1">
                <a:off x="299" y="4260"/>
                <a:ext cx="0" cy="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4" name="Line 268"/>
              <p:cNvSpPr>
                <a:spLocks noChangeShapeType="1"/>
              </p:cNvSpPr>
              <p:nvPr/>
            </p:nvSpPr>
            <p:spPr bwMode="auto">
              <a:xfrm flipV="1">
                <a:off x="299"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5" name="Line 269"/>
              <p:cNvSpPr>
                <a:spLocks noChangeShapeType="1"/>
              </p:cNvSpPr>
              <p:nvPr/>
            </p:nvSpPr>
            <p:spPr bwMode="auto">
              <a:xfrm flipV="1">
                <a:off x="300" y="4260"/>
                <a:ext cx="0" cy="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6" name="Line 270"/>
              <p:cNvSpPr>
                <a:spLocks noChangeShapeType="1"/>
              </p:cNvSpPr>
              <p:nvPr/>
            </p:nvSpPr>
            <p:spPr bwMode="auto">
              <a:xfrm flipV="1">
                <a:off x="300" y="4254"/>
                <a:ext cx="0" cy="11"/>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7" name="Line 271"/>
              <p:cNvSpPr>
                <a:spLocks noChangeShapeType="1"/>
              </p:cNvSpPr>
              <p:nvPr/>
            </p:nvSpPr>
            <p:spPr bwMode="auto">
              <a:xfrm flipV="1">
                <a:off x="301" y="4247"/>
                <a:ext cx="0" cy="1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8" name="Line 272"/>
              <p:cNvSpPr>
                <a:spLocks noChangeShapeType="1"/>
              </p:cNvSpPr>
              <p:nvPr/>
            </p:nvSpPr>
            <p:spPr bwMode="auto">
              <a:xfrm flipV="1">
                <a:off x="301" y="4243"/>
                <a:ext cx="0" cy="2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9" name="Line 273"/>
              <p:cNvSpPr>
                <a:spLocks noChangeShapeType="1"/>
              </p:cNvSpPr>
              <p:nvPr/>
            </p:nvSpPr>
            <p:spPr bwMode="auto">
              <a:xfrm flipV="1">
                <a:off x="302"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0" name="Line 274"/>
              <p:cNvSpPr>
                <a:spLocks noChangeShapeType="1"/>
              </p:cNvSpPr>
              <p:nvPr/>
            </p:nvSpPr>
            <p:spPr bwMode="auto">
              <a:xfrm flipV="1">
                <a:off x="302" y="4251"/>
                <a:ext cx="0" cy="1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1" name="Line 275"/>
              <p:cNvSpPr>
                <a:spLocks noChangeShapeType="1"/>
              </p:cNvSpPr>
              <p:nvPr/>
            </p:nvSpPr>
            <p:spPr bwMode="auto">
              <a:xfrm flipV="1">
                <a:off x="303" y="4213"/>
                <a:ext cx="0" cy="5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2" name="Line 276"/>
              <p:cNvSpPr>
                <a:spLocks noChangeShapeType="1"/>
              </p:cNvSpPr>
              <p:nvPr/>
            </p:nvSpPr>
            <p:spPr bwMode="auto">
              <a:xfrm flipV="1">
                <a:off x="304"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3" name="Line 277"/>
              <p:cNvSpPr>
                <a:spLocks noChangeShapeType="1"/>
              </p:cNvSpPr>
              <p:nvPr/>
            </p:nvSpPr>
            <p:spPr bwMode="auto">
              <a:xfrm flipV="1">
                <a:off x="305" y="4258"/>
                <a:ext cx="0" cy="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4" name="Line 278"/>
              <p:cNvSpPr>
                <a:spLocks noChangeShapeType="1"/>
              </p:cNvSpPr>
              <p:nvPr/>
            </p:nvSpPr>
            <p:spPr bwMode="auto">
              <a:xfrm flipV="1">
                <a:off x="305" y="4253"/>
                <a:ext cx="0" cy="1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5" name="Line 279"/>
              <p:cNvSpPr>
                <a:spLocks noChangeShapeType="1"/>
              </p:cNvSpPr>
              <p:nvPr/>
            </p:nvSpPr>
            <p:spPr bwMode="auto">
              <a:xfrm flipV="1">
                <a:off x="306" y="4238"/>
                <a:ext cx="0" cy="2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6" name="Line 280"/>
              <p:cNvSpPr>
                <a:spLocks noChangeShapeType="1"/>
              </p:cNvSpPr>
              <p:nvPr/>
            </p:nvSpPr>
            <p:spPr bwMode="auto">
              <a:xfrm flipV="1">
                <a:off x="306" y="4246"/>
                <a:ext cx="0" cy="1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7" name="Line 281"/>
              <p:cNvSpPr>
                <a:spLocks noChangeShapeType="1"/>
              </p:cNvSpPr>
              <p:nvPr/>
            </p:nvSpPr>
            <p:spPr bwMode="auto">
              <a:xfrm flipV="1">
                <a:off x="306"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8" name="Line 282"/>
              <p:cNvSpPr>
                <a:spLocks noChangeShapeType="1"/>
              </p:cNvSpPr>
              <p:nvPr/>
            </p:nvSpPr>
            <p:spPr bwMode="auto">
              <a:xfrm flipV="1">
                <a:off x="307" y="4248"/>
                <a:ext cx="0" cy="1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9" name="Line 283"/>
              <p:cNvSpPr>
                <a:spLocks noChangeShapeType="1"/>
              </p:cNvSpPr>
              <p:nvPr/>
            </p:nvSpPr>
            <p:spPr bwMode="auto">
              <a:xfrm flipV="1">
                <a:off x="307"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0" name="Line 284"/>
              <p:cNvSpPr>
                <a:spLocks noChangeShapeType="1"/>
              </p:cNvSpPr>
              <p:nvPr/>
            </p:nvSpPr>
            <p:spPr bwMode="auto">
              <a:xfrm flipV="1">
                <a:off x="307" y="4245"/>
                <a:ext cx="0" cy="2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1" name="Line 285"/>
              <p:cNvSpPr>
                <a:spLocks noChangeShapeType="1"/>
              </p:cNvSpPr>
              <p:nvPr/>
            </p:nvSpPr>
            <p:spPr bwMode="auto">
              <a:xfrm flipV="1">
                <a:off x="308"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2" name="Line 286"/>
              <p:cNvSpPr>
                <a:spLocks noChangeShapeType="1"/>
              </p:cNvSpPr>
              <p:nvPr/>
            </p:nvSpPr>
            <p:spPr bwMode="auto">
              <a:xfrm flipV="1">
                <a:off x="308" y="4249"/>
                <a:ext cx="0" cy="1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3" name="Line 287"/>
              <p:cNvSpPr>
                <a:spLocks noChangeShapeType="1"/>
              </p:cNvSpPr>
              <p:nvPr/>
            </p:nvSpPr>
            <p:spPr bwMode="auto">
              <a:xfrm flipV="1">
                <a:off x="309" y="4260"/>
                <a:ext cx="0" cy="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4" name="Line 288"/>
              <p:cNvSpPr>
                <a:spLocks noChangeShapeType="1"/>
              </p:cNvSpPr>
              <p:nvPr/>
            </p:nvSpPr>
            <p:spPr bwMode="auto">
              <a:xfrm flipV="1">
                <a:off x="309" y="4244"/>
                <a:ext cx="0" cy="21"/>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5" name="Line 289"/>
              <p:cNvSpPr>
                <a:spLocks noChangeShapeType="1"/>
              </p:cNvSpPr>
              <p:nvPr/>
            </p:nvSpPr>
            <p:spPr bwMode="auto">
              <a:xfrm flipV="1">
                <a:off x="309" y="4248"/>
                <a:ext cx="0" cy="1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6" name="Line 290"/>
              <p:cNvSpPr>
                <a:spLocks noChangeShapeType="1"/>
              </p:cNvSpPr>
              <p:nvPr/>
            </p:nvSpPr>
            <p:spPr bwMode="auto">
              <a:xfrm flipV="1">
                <a:off x="310"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7" name="Line 291"/>
              <p:cNvSpPr>
                <a:spLocks noChangeShapeType="1"/>
              </p:cNvSpPr>
              <p:nvPr/>
            </p:nvSpPr>
            <p:spPr bwMode="auto">
              <a:xfrm flipV="1">
                <a:off x="311"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8" name="Line 292"/>
              <p:cNvSpPr>
                <a:spLocks noChangeShapeType="1"/>
              </p:cNvSpPr>
              <p:nvPr/>
            </p:nvSpPr>
            <p:spPr bwMode="auto">
              <a:xfrm flipV="1">
                <a:off x="312"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9" name="Line 293"/>
              <p:cNvSpPr>
                <a:spLocks noChangeShapeType="1"/>
              </p:cNvSpPr>
              <p:nvPr/>
            </p:nvSpPr>
            <p:spPr bwMode="auto">
              <a:xfrm flipV="1">
                <a:off x="312" y="4241"/>
                <a:ext cx="0" cy="2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0" name="Line 294"/>
              <p:cNvSpPr>
                <a:spLocks noChangeShapeType="1"/>
              </p:cNvSpPr>
              <p:nvPr/>
            </p:nvSpPr>
            <p:spPr bwMode="auto">
              <a:xfrm flipV="1">
                <a:off x="314"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1" name="Line 295"/>
              <p:cNvSpPr>
                <a:spLocks noChangeShapeType="1"/>
              </p:cNvSpPr>
              <p:nvPr/>
            </p:nvSpPr>
            <p:spPr bwMode="auto">
              <a:xfrm flipV="1">
                <a:off x="316" y="4253"/>
                <a:ext cx="0" cy="1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2" name="Line 296"/>
              <p:cNvSpPr>
                <a:spLocks noChangeShapeType="1"/>
              </p:cNvSpPr>
              <p:nvPr/>
            </p:nvSpPr>
            <p:spPr bwMode="auto">
              <a:xfrm flipV="1">
                <a:off x="317"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3" name="Line 297"/>
              <p:cNvSpPr>
                <a:spLocks noChangeShapeType="1"/>
              </p:cNvSpPr>
              <p:nvPr/>
            </p:nvSpPr>
            <p:spPr bwMode="auto">
              <a:xfrm flipV="1">
                <a:off x="317"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4" name="Line 298"/>
              <p:cNvSpPr>
                <a:spLocks noChangeShapeType="1"/>
              </p:cNvSpPr>
              <p:nvPr/>
            </p:nvSpPr>
            <p:spPr bwMode="auto">
              <a:xfrm flipV="1">
                <a:off x="321"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5" name="Line 299"/>
              <p:cNvSpPr>
                <a:spLocks noChangeShapeType="1"/>
              </p:cNvSpPr>
              <p:nvPr/>
            </p:nvSpPr>
            <p:spPr bwMode="auto">
              <a:xfrm flipV="1">
                <a:off x="322"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6" name="Line 300"/>
              <p:cNvSpPr>
                <a:spLocks noChangeShapeType="1"/>
              </p:cNvSpPr>
              <p:nvPr/>
            </p:nvSpPr>
            <p:spPr bwMode="auto">
              <a:xfrm flipV="1">
                <a:off x="323"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7" name="Line 301"/>
              <p:cNvSpPr>
                <a:spLocks noChangeShapeType="1"/>
              </p:cNvSpPr>
              <p:nvPr/>
            </p:nvSpPr>
            <p:spPr bwMode="auto">
              <a:xfrm flipV="1">
                <a:off x="331"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8" name="Line 302"/>
              <p:cNvSpPr>
                <a:spLocks noChangeShapeType="1"/>
              </p:cNvSpPr>
              <p:nvPr/>
            </p:nvSpPr>
            <p:spPr bwMode="auto">
              <a:xfrm flipV="1">
                <a:off x="333"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9" name="Line 303"/>
              <p:cNvSpPr>
                <a:spLocks noChangeShapeType="1"/>
              </p:cNvSpPr>
              <p:nvPr/>
            </p:nvSpPr>
            <p:spPr bwMode="auto">
              <a:xfrm flipV="1">
                <a:off x="334"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0" name="Line 304"/>
              <p:cNvSpPr>
                <a:spLocks noChangeShapeType="1"/>
              </p:cNvSpPr>
              <p:nvPr/>
            </p:nvSpPr>
            <p:spPr bwMode="auto">
              <a:xfrm flipV="1">
                <a:off x="336"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1" name="Line 305"/>
              <p:cNvSpPr>
                <a:spLocks noChangeShapeType="1"/>
              </p:cNvSpPr>
              <p:nvPr/>
            </p:nvSpPr>
            <p:spPr bwMode="auto">
              <a:xfrm flipV="1">
                <a:off x="341"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2" name="Line 306"/>
              <p:cNvSpPr>
                <a:spLocks noChangeShapeType="1"/>
              </p:cNvSpPr>
              <p:nvPr/>
            </p:nvSpPr>
            <p:spPr bwMode="auto">
              <a:xfrm flipV="1">
                <a:off x="341"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3" name="Line 307"/>
              <p:cNvSpPr>
                <a:spLocks noChangeShapeType="1"/>
              </p:cNvSpPr>
              <p:nvPr/>
            </p:nvSpPr>
            <p:spPr bwMode="auto">
              <a:xfrm flipV="1">
                <a:off x="342"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4" name="Line 308"/>
              <p:cNvSpPr>
                <a:spLocks noChangeShapeType="1"/>
              </p:cNvSpPr>
              <p:nvPr/>
            </p:nvSpPr>
            <p:spPr bwMode="auto">
              <a:xfrm flipV="1">
                <a:off x="342"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5" name="Line 309"/>
              <p:cNvSpPr>
                <a:spLocks noChangeShapeType="1"/>
              </p:cNvSpPr>
              <p:nvPr/>
            </p:nvSpPr>
            <p:spPr bwMode="auto">
              <a:xfrm flipV="1">
                <a:off x="345"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6" name="Line 310"/>
              <p:cNvSpPr>
                <a:spLocks noChangeShapeType="1"/>
              </p:cNvSpPr>
              <p:nvPr/>
            </p:nvSpPr>
            <p:spPr bwMode="auto">
              <a:xfrm flipV="1">
                <a:off x="346" y="4258"/>
                <a:ext cx="0" cy="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7" name="Line 311"/>
              <p:cNvSpPr>
                <a:spLocks noChangeShapeType="1"/>
              </p:cNvSpPr>
              <p:nvPr/>
            </p:nvSpPr>
            <p:spPr bwMode="auto">
              <a:xfrm flipV="1">
                <a:off x="347"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8" name="Line 312"/>
              <p:cNvSpPr>
                <a:spLocks noChangeShapeType="1"/>
              </p:cNvSpPr>
              <p:nvPr/>
            </p:nvSpPr>
            <p:spPr bwMode="auto">
              <a:xfrm flipV="1">
                <a:off x="348"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9" name="Line 313"/>
              <p:cNvSpPr>
                <a:spLocks noChangeShapeType="1"/>
              </p:cNvSpPr>
              <p:nvPr/>
            </p:nvSpPr>
            <p:spPr bwMode="auto">
              <a:xfrm flipV="1">
                <a:off x="349" y="4249"/>
                <a:ext cx="0" cy="1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0" name="Line 314"/>
              <p:cNvSpPr>
                <a:spLocks noChangeShapeType="1"/>
              </p:cNvSpPr>
              <p:nvPr/>
            </p:nvSpPr>
            <p:spPr bwMode="auto">
              <a:xfrm flipV="1">
                <a:off x="350"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1" name="Line 315"/>
              <p:cNvSpPr>
                <a:spLocks noChangeShapeType="1"/>
              </p:cNvSpPr>
              <p:nvPr/>
            </p:nvSpPr>
            <p:spPr bwMode="auto">
              <a:xfrm flipV="1">
                <a:off x="350"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2" name="Line 316"/>
              <p:cNvSpPr>
                <a:spLocks noChangeShapeType="1"/>
              </p:cNvSpPr>
              <p:nvPr/>
            </p:nvSpPr>
            <p:spPr bwMode="auto">
              <a:xfrm flipV="1">
                <a:off x="351" y="172"/>
                <a:ext cx="0" cy="409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3" name="Line 317"/>
              <p:cNvSpPr>
                <a:spLocks noChangeShapeType="1"/>
              </p:cNvSpPr>
              <p:nvPr/>
            </p:nvSpPr>
            <p:spPr bwMode="auto">
              <a:xfrm flipV="1">
                <a:off x="351"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4" name="Line 318"/>
              <p:cNvSpPr>
                <a:spLocks noChangeShapeType="1"/>
              </p:cNvSpPr>
              <p:nvPr/>
            </p:nvSpPr>
            <p:spPr bwMode="auto">
              <a:xfrm flipV="1">
                <a:off x="352" y="4248"/>
                <a:ext cx="0" cy="1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5" name="Line 319"/>
              <p:cNvSpPr>
                <a:spLocks noChangeShapeType="1"/>
              </p:cNvSpPr>
              <p:nvPr/>
            </p:nvSpPr>
            <p:spPr bwMode="auto">
              <a:xfrm flipV="1">
                <a:off x="353"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6" name="Line 320"/>
              <p:cNvSpPr>
                <a:spLocks noChangeShapeType="1"/>
              </p:cNvSpPr>
              <p:nvPr/>
            </p:nvSpPr>
            <p:spPr bwMode="auto">
              <a:xfrm flipV="1">
                <a:off x="354" y="4238"/>
                <a:ext cx="0" cy="2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7" name="Line 321"/>
              <p:cNvSpPr>
                <a:spLocks noChangeShapeType="1"/>
              </p:cNvSpPr>
              <p:nvPr/>
            </p:nvSpPr>
            <p:spPr bwMode="auto">
              <a:xfrm flipV="1">
                <a:off x="354" y="4245"/>
                <a:ext cx="0" cy="2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8" name="Line 322"/>
              <p:cNvSpPr>
                <a:spLocks noChangeShapeType="1"/>
              </p:cNvSpPr>
              <p:nvPr/>
            </p:nvSpPr>
            <p:spPr bwMode="auto">
              <a:xfrm flipV="1">
                <a:off x="355"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9" name="Line 323"/>
              <p:cNvSpPr>
                <a:spLocks noChangeShapeType="1"/>
              </p:cNvSpPr>
              <p:nvPr/>
            </p:nvSpPr>
            <p:spPr bwMode="auto">
              <a:xfrm flipV="1">
                <a:off x="355"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0" name="Line 324"/>
              <p:cNvSpPr>
                <a:spLocks noChangeShapeType="1"/>
              </p:cNvSpPr>
              <p:nvPr/>
            </p:nvSpPr>
            <p:spPr bwMode="auto">
              <a:xfrm flipV="1">
                <a:off x="356" y="4251"/>
                <a:ext cx="0" cy="1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1" name="Line 325"/>
              <p:cNvSpPr>
                <a:spLocks noChangeShapeType="1"/>
              </p:cNvSpPr>
              <p:nvPr/>
            </p:nvSpPr>
            <p:spPr bwMode="auto">
              <a:xfrm flipV="1">
                <a:off x="356" y="4245"/>
                <a:ext cx="0" cy="2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2" name="Line 326"/>
              <p:cNvSpPr>
                <a:spLocks noChangeShapeType="1"/>
              </p:cNvSpPr>
              <p:nvPr/>
            </p:nvSpPr>
            <p:spPr bwMode="auto">
              <a:xfrm flipV="1">
                <a:off x="357" y="4243"/>
                <a:ext cx="0" cy="2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3" name="Line 327"/>
              <p:cNvSpPr>
                <a:spLocks noChangeShapeType="1"/>
              </p:cNvSpPr>
              <p:nvPr/>
            </p:nvSpPr>
            <p:spPr bwMode="auto">
              <a:xfrm flipV="1">
                <a:off x="357" y="4247"/>
                <a:ext cx="0" cy="1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4" name="Line 328"/>
              <p:cNvSpPr>
                <a:spLocks noChangeShapeType="1"/>
              </p:cNvSpPr>
              <p:nvPr/>
            </p:nvSpPr>
            <p:spPr bwMode="auto">
              <a:xfrm flipV="1">
                <a:off x="358" y="4218"/>
                <a:ext cx="0" cy="4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5" name="Line 329"/>
              <p:cNvSpPr>
                <a:spLocks noChangeShapeType="1"/>
              </p:cNvSpPr>
              <p:nvPr/>
            </p:nvSpPr>
            <p:spPr bwMode="auto">
              <a:xfrm flipV="1">
                <a:off x="358" y="4248"/>
                <a:ext cx="0" cy="1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6" name="Line 330"/>
              <p:cNvSpPr>
                <a:spLocks noChangeShapeType="1"/>
              </p:cNvSpPr>
              <p:nvPr/>
            </p:nvSpPr>
            <p:spPr bwMode="auto">
              <a:xfrm flipV="1">
                <a:off x="358" y="4215"/>
                <a:ext cx="0" cy="5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7" name="Line 331"/>
              <p:cNvSpPr>
                <a:spLocks noChangeShapeType="1"/>
              </p:cNvSpPr>
              <p:nvPr/>
            </p:nvSpPr>
            <p:spPr bwMode="auto">
              <a:xfrm flipV="1">
                <a:off x="359" y="4239"/>
                <a:ext cx="0" cy="2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8" name="Line 332"/>
              <p:cNvSpPr>
                <a:spLocks noChangeShapeType="1"/>
              </p:cNvSpPr>
              <p:nvPr/>
            </p:nvSpPr>
            <p:spPr bwMode="auto">
              <a:xfrm flipV="1">
                <a:off x="359" y="4251"/>
                <a:ext cx="0" cy="1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9" name="Line 333"/>
              <p:cNvSpPr>
                <a:spLocks noChangeShapeType="1"/>
              </p:cNvSpPr>
              <p:nvPr/>
            </p:nvSpPr>
            <p:spPr bwMode="auto">
              <a:xfrm flipV="1">
                <a:off x="360" y="4234"/>
                <a:ext cx="0" cy="31"/>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0" name="Line 334"/>
              <p:cNvSpPr>
                <a:spLocks noChangeShapeType="1"/>
              </p:cNvSpPr>
              <p:nvPr/>
            </p:nvSpPr>
            <p:spPr bwMode="auto">
              <a:xfrm flipV="1">
                <a:off x="360" y="4246"/>
                <a:ext cx="0" cy="1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1" name="Line 335"/>
              <p:cNvSpPr>
                <a:spLocks noChangeShapeType="1"/>
              </p:cNvSpPr>
              <p:nvPr/>
            </p:nvSpPr>
            <p:spPr bwMode="auto">
              <a:xfrm flipV="1">
                <a:off x="361" y="4245"/>
                <a:ext cx="0" cy="2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2" name="Line 336"/>
              <p:cNvSpPr>
                <a:spLocks noChangeShapeType="1"/>
              </p:cNvSpPr>
              <p:nvPr/>
            </p:nvSpPr>
            <p:spPr bwMode="auto">
              <a:xfrm flipV="1">
                <a:off x="361" y="4250"/>
                <a:ext cx="0" cy="1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3" name="Line 337"/>
              <p:cNvSpPr>
                <a:spLocks noChangeShapeType="1"/>
              </p:cNvSpPr>
              <p:nvPr/>
            </p:nvSpPr>
            <p:spPr bwMode="auto">
              <a:xfrm flipV="1">
                <a:off x="361" y="4227"/>
                <a:ext cx="0" cy="3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4" name="Line 338"/>
              <p:cNvSpPr>
                <a:spLocks noChangeShapeType="1"/>
              </p:cNvSpPr>
              <p:nvPr/>
            </p:nvSpPr>
            <p:spPr bwMode="auto">
              <a:xfrm flipV="1">
                <a:off x="362" y="4207"/>
                <a:ext cx="0" cy="5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5" name="Line 339"/>
              <p:cNvSpPr>
                <a:spLocks noChangeShapeType="1"/>
              </p:cNvSpPr>
              <p:nvPr/>
            </p:nvSpPr>
            <p:spPr bwMode="auto">
              <a:xfrm flipV="1">
                <a:off x="362" y="4244"/>
                <a:ext cx="0" cy="21"/>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6" name="Line 340"/>
              <p:cNvSpPr>
                <a:spLocks noChangeShapeType="1"/>
              </p:cNvSpPr>
              <p:nvPr/>
            </p:nvSpPr>
            <p:spPr bwMode="auto">
              <a:xfrm flipV="1">
                <a:off x="362" y="4176"/>
                <a:ext cx="0" cy="8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7" name="Line 341"/>
              <p:cNvSpPr>
                <a:spLocks noChangeShapeType="1"/>
              </p:cNvSpPr>
              <p:nvPr/>
            </p:nvSpPr>
            <p:spPr bwMode="auto">
              <a:xfrm flipV="1">
                <a:off x="363" y="4220"/>
                <a:ext cx="0" cy="4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8" name="Line 342"/>
              <p:cNvSpPr>
                <a:spLocks noChangeShapeType="1"/>
              </p:cNvSpPr>
              <p:nvPr/>
            </p:nvSpPr>
            <p:spPr bwMode="auto">
              <a:xfrm flipV="1">
                <a:off x="364" y="4132"/>
                <a:ext cx="0" cy="13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9" name="Line 343"/>
              <p:cNvSpPr>
                <a:spLocks noChangeShapeType="1"/>
              </p:cNvSpPr>
              <p:nvPr/>
            </p:nvSpPr>
            <p:spPr bwMode="auto">
              <a:xfrm flipV="1">
                <a:off x="364" y="4239"/>
                <a:ext cx="0" cy="2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0" name="Line 344"/>
              <p:cNvSpPr>
                <a:spLocks noChangeShapeType="1"/>
              </p:cNvSpPr>
              <p:nvPr/>
            </p:nvSpPr>
            <p:spPr bwMode="auto">
              <a:xfrm flipV="1">
                <a:off x="365" y="4247"/>
                <a:ext cx="0" cy="1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1" name="Line 345"/>
              <p:cNvSpPr>
                <a:spLocks noChangeShapeType="1"/>
              </p:cNvSpPr>
              <p:nvPr/>
            </p:nvSpPr>
            <p:spPr bwMode="auto">
              <a:xfrm flipV="1">
                <a:off x="365" y="4240"/>
                <a:ext cx="0" cy="2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2" name="Line 346"/>
              <p:cNvSpPr>
                <a:spLocks noChangeShapeType="1"/>
              </p:cNvSpPr>
              <p:nvPr/>
            </p:nvSpPr>
            <p:spPr bwMode="auto">
              <a:xfrm flipV="1">
                <a:off x="365" y="4218"/>
                <a:ext cx="0" cy="4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3" name="Line 347"/>
              <p:cNvSpPr>
                <a:spLocks noChangeShapeType="1"/>
              </p:cNvSpPr>
              <p:nvPr/>
            </p:nvSpPr>
            <p:spPr bwMode="auto">
              <a:xfrm flipV="1">
                <a:off x="366" y="4236"/>
                <a:ext cx="0" cy="2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4" name="Line 348"/>
              <p:cNvSpPr>
                <a:spLocks noChangeShapeType="1"/>
              </p:cNvSpPr>
              <p:nvPr/>
            </p:nvSpPr>
            <p:spPr bwMode="auto">
              <a:xfrm flipV="1">
                <a:off x="366" y="4245"/>
                <a:ext cx="0" cy="2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5" name="Line 349"/>
              <p:cNvSpPr>
                <a:spLocks noChangeShapeType="1"/>
              </p:cNvSpPr>
              <p:nvPr/>
            </p:nvSpPr>
            <p:spPr bwMode="auto">
              <a:xfrm flipV="1">
                <a:off x="367" y="4220"/>
                <a:ext cx="0" cy="4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6" name="Line 350"/>
              <p:cNvSpPr>
                <a:spLocks noChangeShapeType="1"/>
              </p:cNvSpPr>
              <p:nvPr/>
            </p:nvSpPr>
            <p:spPr bwMode="auto">
              <a:xfrm flipV="1">
                <a:off x="367" y="4250"/>
                <a:ext cx="0" cy="15"/>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7" name="Line 351"/>
              <p:cNvSpPr>
                <a:spLocks noChangeShapeType="1"/>
              </p:cNvSpPr>
              <p:nvPr/>
            </p:nvSpPr>
            <p:spPr bwMode="auto">
              <a:xfrm flipV="1">
                <a:off x="367" y="4238"/>
                <a:ext cx="0" cy="2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8" name="Line 352"/>
              <p:cNvSpPr>
                <a:spLocks noChangeShapeType="1"/>
              </p:cNvSpPr>
              <p:nvPr/>
            </p:nvSpPr>
            <p:spPr bwMode="auto">
              <a:xfrm flipV="1">
                <a:off x="368" y="4216"/>
                <a:ext cx="0" cy="4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9" name="Line 353"/>
              <p:cNvSpPr>
                <a:spLocks noChangeShapeType="1"/>
              </p:cNvSpPr>
              <p:nvPr/>
            </p:nvSpPr>
            <p:spPr bwMode="auto">
              <a:xfrm flipV="1">
                <a:off x="368" y="4214"/>
                <a:ext cx="0" cy="51"/>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0" name="Line 354"/>
              <p:cNvSpPr>
                <a:spLocks noChangeShapeType="1"/>
              </p:cNvSpPr>
              <p:nvPr/>
            </p:nvSpPr>
            <p:spPr bwMode="auto">
              <a:xfrm flipV="1">
                <a:off x="369" y="4228"/>
                <a:ext cx="0" cy="3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1" name="Line 355"/>
              <p:cNvSpPr>
                <a:spLocks noChangeShapeType="1"/>
              </p:cNvSpPr>
              <p:nvPr/>
            </p:nvSpPr>
            <p:spPr bwMode="auto">
              <a:xfrm flipV="1">
                <a:off x="369" y="4186"/>
                <a:ext cx="0" cy="7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2" name="Line 356"/>
              <p:cNvSpPr>
                <a:spLocks noChangeShapeType="1"/>
              </p:cNvSpPr>
              <p:nvPr/>
            </p:nvSpPr>
            <p:spPr bwMode="auto">
              <a:xfrm flipV="1">
                <a:off x="370" y="4247"/>
                <a:ext cx="0" cy="1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3" name="Line 357"/>
              <p:cNvSpPr>
                <a:spLocks noChangeShapeType="1"/>
              </p:cNvSpPr>
              <p:nvPr/>
            </p:nvSpPr>
            <p:spPr bwMode="auto">
              <a:xfrm flipV="1">
                <a:off x="370" y="4226"/>
                <a:ext cx="0" cy="3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4" name="Line 358"/>
              <p:cNvSpPr>
                <a:spLocks noChangeShapeType="1"/>
              </p:cNvSpPr>
              <p:nvPr/>
            </p:nvSpPr>
            <p:spPr bwMode="auto">
              <a:xfrm flipV="1">
                <a:off x="370" y="4236"/>
                <a:ext cx="0" cy="2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5" name="Line 359"/>
              <p:cNvSpPr>
                <a:spLocks noChangeShapeType="1"/>
              </p:cNvSpPr>
              <p:nvPr/>
            </p:nvSpPr>
            <p:spPr bwMode="auto">
              <a:xfrm flipV="1">
                <a:off x="371" y="4215"/>
                <a:ext cx="0" cy="5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6" name="Line 360"/>
              <p:cNvSpPr>
                <a:spLocks noChangeShapeType="1"/>
              </p:cNvSpPr>
              <p:nvPr/>
            </p:nvSpPr>
            <p:spPr bwMode="auto">
              <a:xfrm flipV="1">
                <a:off x="371" y="4208"/>
                <a:ext cx="0" cy="5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7" name="Line 361"/>
              <p:cNvSpPr>
                <a:spLocks noChangeShapeType="1"/>
              </p:cNvSpPr>
              <p:nvPr/>
            </p:nvSpPr>
            <p:spPr bwMode="auto">
              <a:xfrm flipV="1">
                <a:off x="371" y="4251"/>
                <a:ext cx="0" cy="1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8" name="Line 362"/>
              <p:cNvSpPr>
                <a:spLocks noChangeShapeType="1"/>
              </p:cNvSpPr>
              <p:nvPr/>
            </p:nvSpPr>
            <p:spPr bwMode="auto">
              <a:xfrm flipV="1">
                <a:off x="372" y="4197"/>
                <a:ext cx="0" cy="6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9" name="Line 363"/>
              <p:cNvSpPr>
                <a:spLocks noChangeShapeType="1"/>
              </p:cNvSpPr>
              <p:nvPr/>
            </p:nvSpPr>
            <p:spPr bwMode="auto">
              <a:xfrm flipV="1">
                <a:off x="373" y="4204"/>
                <a:ext cx="0" cy="61"/>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0" name="Line 364"/>
              <p:cNvSpPr>
                <a:spLocks noChangeShapeType="1"/>
              </p:cNvSpPr>
              <p:nvPr/>
            </p:nvSpPr>
            <p:spPr bwMode="auto">
              <a:xfrm flipV="1">
                <a:off x="373" y="4186"/>
                <a:ext cx="0" cy="7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1" name="Line 365"/>
              <p:cNvSpPr>
                <a:spLocks noChangeShapeType="1"/>
              </p:cNvSpPr>
              <p:nvPr/>
            </p:nvSpPr>
            <p:spPr bwMode="auto">
              <a:xfrm flipV="1">
                <a:off x="374" y="4185"/>
                <a:ext cx="0" cy="8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2" name="Line 366"/>
              <p:cNvSpPr>
                <a:spLocks noChangeShapeType="1"/>
              </p:cNvSpPr>
              <p:nvPr/>
            </p:nvSpPr>
            <p:spPr bwMode="auto">
              <a:xfrm flipV="1">
                <a:off x="374"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3" name="Line 367"/>
              <p:cNvSpPr>
                <a:spLocks noChangeShapeType="1"/>
              </p:cNvSpPr>
              <p:nvPr/>
            </p:nvSpPr>
            <p:spPr bwMode="auto">
              <a:xfrm flipV="1">
                <a:off x="375" y="4226"/>
                <a:ext cx="0" cy="3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4" name="Line 368"/>
              <p:cNvSpPr>
                <a:spLocks noChangeShapeType="1"/>
              </p:cNvSpPr>
              <p:nvPr/>
            </p:nvSpPr>
            <p:spPr bwMode="auto">
              <a:xfrm flipV="1">
                <a:off x="375" y="4253"/>
                <a:ext cx="0" cy="1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5" name="Line 369"/>
              <p:cNvSpPr>
                <a:spLocks noChangeShapeType="1"/>
              </p:cNvSpPr>
              <p:nvPr/>
            </p:nvSpPr>
            <p:spPr bwMode="auto">
              <a:xfrm flipV="1">
                <a:off x="375" y="4232"/>
                <a:ext cx="0" cy="3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6" name="Line 370"/>
              <p:cNvSpPr>
                <a:spLocks noChangeShapeType="1"/>
              </p:cNvSpPr>
              <p:nvPr/>
            </p:nvSpPr>
            <p:spPr bwMode="auto">
              <a:xfrm flipV="1">
                <a:off x="376" y="4249"/>
                <a:ext cx="0" cy="1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7" name="Line 371"/>
              <p:cNvSpPr>
                <a:spLocks noChangeShapeType="1"/>
              </p:cNvSpPr>
              <p:nvPr/>
            </p:nvSpPr>
            <p:spPr bwMode="auto">
              <a:xfrm flipV="1">
                <a:off x="376" y="4215"/>
                <a:ext cx="0" cy="5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8" name="Line 372"/>
              <p:cNvSpPr>
                <a:spLocks noChangeShapeType="1"/>
              </p:cNvSpPr>
              <p:nvPr/>
            </p:nvSpPr>
            <p:spPr bwMode="auto">
              <a:xfrm flipV="1">
                <a:off x="377" y="4223"/>
                <a:ext cx="0" cy="4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9" name="Line 373"/>
              <p:cNvSpPr>
                <a:spLocks noChangeShapeType="1"/>
              </p:cNvSpPr>
              <p:nvPr/>
            </p:nvSpPr>
            <p:spPr bwMode="auto">
              <a:xfrm flipV="1">
                <a:off x="378" y="4249"/>
                <a:ext cx="0" cy="1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0" name="Line 374"/>
              <p:cNvSpPr>
                <a:spLocks noChangeShapeType="1"/>
              </p:cNvSpPr>
              <p:nvPr/>
            </p:nvSpPr>
            <p:spPr bwMode="auto">
              <a:xfrm flipV="1">
                <a:off x="378" y="4252"/>
                <a:ext cx="0" cy="1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1" name="Line 375"/>
              <p:cNvSpPr>
                <a:spLocks noChangeShapeType="1"/>
              </p:cNvSpPr>
              <p:nvPr/>
            </p:nvSpPr>
            <p:spPr bwMode="auto">
              <a:xfrm flipV="1">
                <a:off x="378" y="4253"/>
                <a:ext cx="0" cy="1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2" name="Line 376"/>
              <p:cNvSpPr>
                <a:spLocks noChangeShapeType="1"/>
              </p:cNvSpPr>
              <p:nvPr/>
            </p:nvSpPr>
            <p:spPr bwMode="auto">
              <a:xfrm flipV="1">
                <a:off x="379" y="4243"/>
                <a:ext cx="0" cy="2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3" name="Line 377"/>
              <p:cNvSpPr>
                <a:spLocks noChangeShapeType="1"/>
              </p:cNvSpPr>
              <p:nvPr/>
            </p:nvSpPr>
            <p:spPr bwMode="auto">
              <a:xfrm flipV="1">
                <a:off x="380" y="4249"/>
                <a:ext cx="0" cy="1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4" name="Line 378"/>
              <p:cNvSpPr>
                <a:spLocks noChangeShapeType="1"/>
              </p:cNvSpPr>
              <p:nvPr/>
            </p:nvSpPr>
            <p:spPr bwMode="auto">
              <a:xfrm flipV="1">
                <a:off x="381"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5" name="Line 379"/>
              <p:cNvSpPr>
                <a:spLocks noChangeShapeType="1"/>
              </p:cNvSpPr>
              <p:nvPr/>
            </p:nvSpPr>
            <p:spPr bwMode="auto">
              <a:xfrm flipV="1">
                <a:off x="382" y="4252"/>
                <a:ext cx="0" cy="1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6" name="Line 380"/>
              <p:cNvSpPr>
                <a:spLocks noChangeShapeType="1"/>
              </p:cNvSpPr>
              <p:nvPr/>
            </p:nvSpPr>
            <p:spPr bwMode="auto">
              <a:xfrm flipV="1">
                <a:off x="383"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7" name="Line 381"/>
              <p:cNvSpPr>
                <a:spLocks noChangeShapeType="1"/>
              </p:cNvSpPr>
              <p:nvPr/>
            </p:nvSpPr>
            <p:spPr bwMode="auto">
              <a:xfrm flipV="1">
                <a:off x="383"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8" name="Line 382"/>
              <p:cNvSpPr>
                <a:spLocks noChangeShapeType="1"/>
              </p:cNvSpPr>
              <p:nvPr/>
            </p:nvSpPr>
            <p:spPr bwMode="auto">
              <a:xfrm flipV="1">
                <a:off x="384"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9" name="Line 383"/>
              <p:cNvSpPr>
                <a:spLocks noChangeShapeType="1"/>
              </p:cNvSpPr>
              <p:nvPr/>
            </p:nvSpPr>
            <p:spPr bwMode="auto">
              <a:xfrm flipV="1">
                <a:off x="384"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0" name="Line 384"/>
              <p:cNvSpPr>
                <a:spLocks noChangeShapeType="1"/>
              </p:cNvSpPr>
              <p:nvPr/>
            </p:nvSpPr>
            <p:spPr bwMode="auto">
              <a:xfrm flipV="1">
                <a:off x="385"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1" name="Line 385"/>
              <p:cNvSpPr>
                <a:spLocks noChangeShapeType="1"/>
              </p:cNvSpPr>
              <p:nvPr/>
            </p:nvSpPr>
            <p:spPr bwMode="auto">
              <a:xfrm flipV="1">
                <a:off x="385"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2" name="Line 386"/>
              <p:cNvSpPr>
                <a:spLocks noChangeShapeType="1"/>
              </p:cNvSpPr>
              <p:nvPr/>
            </p:nvSpPr>
            <p:spPr bwMode="auto">
              <a:xfrm flipV="1">
                <a:off x="386" y="4253"/>
                <a:ext cx="0" cy="1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3" name="Line 387"/>
              <p:cNvSpPr>
                <a:spLocks noChangeShapeType="1"/>
              </p:cNvSpPr>
              <p:nvPr/>
            </p:nvSpPr>
            <p:spPr bwMode="auto">
              <a:xfrm flipV="1">
                <a:off x="387"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4" name="Line 388"/>
              <p:cNvSpPr>
                <a:spLocks noChangeShapeType="1"/>
              </p:cNvSpPr>
              <p:nvPr/>
            </p:nvSpPr>
            <p:spPr bwMode="auto">
              <a:xfrm flipV="1">
                <a:off x="390"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5" name="Line 389"/>
              <p:cNvSpPr>
                <a:spLocks noChangeShapeType="1"/>
              </p:cNvSpPr>
              <p:nvPr/>
            </p:nvSpPr>
            <p:spPr bwMode="auto">
              <a:xfrm flipV="1">
                <a:off x="390"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6" name="Line 390"/>
              <p:cNvSpPr>
                <a:spLocks noChangeShapeType="1"/>
              </p:cNvSpPr>
              <p:nvPr/>
            </p:nvSpPr>
            <p:spPr bwMode="auto">
              <a:xfrm flipV="1">
                <a:off x="390" y="4246"/>
                <a:ext cx="0" cy="19"/>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7" name="Line 391"/>
              <p:cNvSpPr>
                <a:spLocks noChangeShapeType="1"/>
              </p:cNvSpPr>
              <p:nvPr/>
            </p:nvSpPr>
            <p:spPr bwMode="auto">
              <a:xfrm flipV="1">
                <a:off x="391"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8" name="Line 392"/>
              <p:cNvSpPr>
                <a:spLocks noChangeShapeType="1"/>
              </p:cNvSpPr>
              <p:nvPr/>
            </p:nvSpPr>
            <p:spPr bwMode="auto">
              <a:xfrm flipV="1">
                <a:off x="391" y="4258"/>
                <a:ext cx="0" cy="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9" name="Line 393"/>
              <p:cNvSpPr>
                <a:spLocks noChangeShapeType="1"/>
              </p:cNvSpPr>
              <p:nvPr/>
            </p:nvSpPr>
            <p:spPr bwMode="auto">
              <a:xfrm flipV="1">
                <a:off x="393"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0" name="Line 394"/>
              <p:cNvSpPr>
                <a:spLocks noChangeShapeType="1"/>
              </p:cNvSpPr>
              <p:nvPr/>
            </p:nvSpPr>
            <p:spPr bwMode="auto">
              <a:xfrm flipV="1">
                <a:off x="396"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1" name="Line 395"/>
              <p:cNvSpPr>
                <a:spLocks noChangeShapeType="1"/>
              </p:cNvSpPr>
              <p:nvPr/>
            </p:nvSpPr>
            <p:spPr bwMode="auto">
              <a:xfrm flipV="1">
                <a:off x="396"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2" name="Line 396"/>
              <p:cNvSpPr>
                <a:spLocks noChangeShapeType="1"/>
              </p:cNvSpPr>
              <p:nvPr/>
            </p:nvSpPr>
            <p:spPr bwMode="auto">
              <a:xfrm flipV="1">
                <a:off x="396" y="4257"/>
                <a:ext cx="0" cy="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3" name="Line 397"/>
              <p:cNvSpPr>
                <a:spLocks noChangeShapeType="1"/>
              </p:cNvSpPr>
              <p:nvPr/>
            </p:nvSpPr>
            <p:spPr bwMode="auto">
              <a:xfrm flipV="1">
                <a:off x="397"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4" name="Line 398"/>
              <p:cNvSpPr>
                <a:spLocks noChangeShapeType="1"/>
              </p:cNvSpPr>
              <p:nvPr/>
            </p:nvSpPr>
            <p:spPr bwMode="auto">
              <a:xfrm flipV="1">
                <a:off x="399"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5" name="Line 399"/>
              <p:cNvSpPr>
                <a:spLocks noChangeShapeType="1"/>
              </p:cNvSpPr>
              <p:nvPr/>
            </p:nvSpPr>
            <p:spPr bwMode="auto">
              <a:xfrm flipV="1">
                <a:off x="399"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6" name="Line 400"/>
              <p:cNvSpPr>
                <a:spLocks noChangeShapeType="1"/>
              </p:cNvSpPr>
              <p:nvPr/>
            </p:nvSpPr>
            <p:spPr bwMode="auto">
              <a:xfrm flipV="1">
                <a:off x="404"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7" name="Line 401"/>
              <p:cNvSpPr>
                <a:spLocks noChangeShapeType="1"/>
              </p:cNvSpPr>
              <p:nvPr/>
            </p:nvSpPr>
            <p:spPr bwMode="auto">
              <a:xfrm flipV="1">
                <a:off x="405"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8" name="Line 402"/>
              <p:cNvSpPr>
                <a:spLocks noChangeShapeType="1"/>
              </p:cNvSpPr>
              <p:nvPr/>
            </p:nvSpPr>
            <p:spPr bwMode="auto">
              <a:xfrm flipV="1">
                <a:off x="412"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9" name="Line 403"/>
              <p:cNvSpPr>
                <a:spLocks noChangeShapeType="1"/>
              </p:cNvSpPr>
              <p:nvPr/>
            </p:nvSpPr>
            <p:spPr bwMode="auto">
              <a:xfrm flipV="1">
                <a:off x="414" y="4255"/>
                <a:ext cx="0" cy="1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0" name="Line 404"/>
              <p:cNvSpPr>
                <a:spLocks noChangeShapeType="1"/>
              </p:cNvSpPr>
              <p:nvPr/>
            </p:nvSpPr>
            <p:spPr bwMode="auto">
              <a:xfrm flipV="1">
                <a:off x="416" y="4259"/>
                <a:ext cx="0" cy="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1" name="Line 405"/>
              <p:cNvSpPr>
                <a:spLocks noChangeShapeType="1"/>
              </p:cNvSpPr>
              <p:nvPr/>
            </p:nvSpPr>
            <p:spPr bwMode="auto">
              <a:xfrm flipV="1">
                <a:off x="417"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2" name="Line 406"/>
              <p:cNvSpPr>
                <a:spLocks noChangeShapeType="1"/>
              </p:cNvSpPr>
              <p:nvPr/>
            </p:nvSpPr>
            <p:spPr bwMode="auto">
              <a:xfrm flipV="1">
                <a:off x="424"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14" name="Line 408"/>
            <p:cNvSpPr>
              <a:spLocks noChangeShapeType="1"/>
            </p:cNvSpPr>
            <p:nvPr/>
          </p:nvSpPr>
          <p:spPr bwMode="auto">
            <a:xfrm flipV="1">
              <a:off x="434" y="4263"/>
              <a:ext cx="0" cy="2"/>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15" name="Line 409"/>
            <p:cNvSpPr>
              <a:spLocks noChangeShapeType="1"/>
            </p:cNvSpPr>
            <p:nvPr/>
          </p:nvSpPr>
          <p:spPr bwMode="auto">
            <a:xfrm flipV="1">
              <a:off x="441" y="4201"/>
              <a:ext cx="0" cy="6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16" name="Line 410"/>
            <p:cNvSpPr>
              <a:spLocks noChangeShapeType="1"/>
            </p:cNvSpPr>
            <p:nvPr/>
          </p:nvSpPr>
          <p:spPr bwMode="auto">
            <a:xfrm flipV="1">
              <a:off x="1021" y="4222"/>
              <a:ext cx="0" cy="4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17" name="Line 411"/>
            <p:cNvSpPr>
              <a:spLocks noChangeShapeType="1"/>
            </p:cNvSpPr>
            <p:nvPr/>
          </p:nvSpPr>
          <p:spPr bwMode="auto">
            <a:xfrm flipV="1">
              <a:off x="1144" y="4222"/>
              <a:ext cx="0" cy="4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18" name="Line 412"/>
            <p:cNvSpPr>
              <a:spLocks noChangeShapeType="1"/>
            </p:cNvSpPr>
            <p:nvPr/>
          </p:nvSpPr>
          <p:spPr bwMode="auto">
            <a:xfrm flipV="1">
              <a:off x="2060" y="4109"/>
              <a:ext cx="0" cy="156"/>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19" name="Line 413"/>
            <p:cNvSpPr>
              <a:spLocks noChangeShapeType="1"/>
            </p:cNvSpPr>
            <p:nvPr/>
          </p:nvSpPr>
          <p:spPr bwMode="auto">
            <a:xfrm flipV="1">
              <a:off x="2917" y="4062"/>
              <a:ext cx="0" cy="20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0" name="Line 414"/>
            <p:cNvSpPr>
              <a:spLocks noChangeShapeType="1"/>
            </p:cNvSpPr>
            <p:nvPr/>
          </p:nvSpPr>
          <p:spPr bwMode="auto">
            <a:xfrm flipV="1">
              <a:off x="2941" y="4244"/>
              <a:ext cx="0" cy="21"/>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1" name="Line 415"/>
            <p:cNvSpPr>
              <a:spLocks noChangeShapeType="1"/>
            </p:cNvSpPr>
            <p:nvPr/>
          </p:nvSpPr>
          <p:spPr bwMode="auto">
            <a:xfrm flipV="1">
              <a:off x="4626" y="1502"/>
              <a:ext cx="0" cy="2763"/>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2" name="Line 416"/>
            <p:cNvSpPr>
              <a:spLocks noChangeShapeType="1"/>
            </p:cNvSpPr>
            <p:nvPr/>
          </p:nvSpPr>
          <p:spPr bwMode="auto">
            <a:xfrm flipV="1">
              <a:off x="4637" y="4201"/>
              <a:ext cx="0" cy="6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3" name="Line 417"/>
            <p:cNvSpPr>
              <a:spLocks noChangeShapeType="1"/>
            </p:cNvSpPr>
            <p:nvPr/>
          </p:nvSpPr>
          <p:spPr bwMode="auto">
            <a:xfrm flipV="1">
              <a:off x="4641" y="4244"/>
              <a:ext cx="0" cy="21"/>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4" name="Line 418"/>
            <p:cNvSpPr>
              <a:spLocks noChangeShapeType="1"/>
            </p:cNvSpPr>
            <p:nvPr/>
          </p:nvSpPr>
          <p:spPr bwMode="auto">
            <a:xfrm flipV="1">
              <a:off x="4647" y="4217"/>
              <a:ext cx="0" cy="4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5" name="Line 419"/>
            <p:cNvSpPr>
              <a:spLocks noChangeShapeType="1"/>
            </p:cNvSpPr>
            <p:nvPr/>
          </p:nvSpPr>
          <p:spPr bwMode="auto">
            <a:xfrm flipV="1">
              <a:off x="4667" y="4244"/>
              <a:ext cx="0" cy="21"/>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6" name="Line 420"/>
            <p:cNvSpPr>
              <a:spLocks noChangeShapeType="1"/>
            </p:cNvSpPr>
            <p:nvPr/>
          </p:nvSpPr>
          <p:spPr bwMode="auto">
            <a:xfrm flipV="1">
              <a:off x="4668" y="4158"/>
              <a:ext cx="0" cy="107"/>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7" name="Line 421"/>
            <p:cNvSpPr>
              <a:spLocks noChangeShapeType="1"/>
            </p:cNvSpPr>
            <p:nvPr/>
          </p:nvSpPr>
          <p:spPr bwMode="auto">
            <a:xfrm flipV="1">
              <a:off x="4673" y="4261"/>
              <a:ext cx="0" cy="4"/>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8" name="Freeform 127"/>
            <p:cNvSpPr>
              <a:spLocks/>
            </p:cNvSpPr>
            <p:nvPr/>
          </p:nvSpPr>
          <p:spPr bwMode="auto">
            <a:xfrm flipV="1">
              <a:off x="441" y="-67"/>
              <a:ext cx="22" cy="56"/>
            </a:xfrm>
            <a:custGeom>
              <a:avLst/>
              <a:gdLst>
                <a:gd name="T0" fmla="*/ 109 w 109"/>
                <a:gd name="T1" fmla="*/ 348 h 348"/>
                <a:gd name="T2" fmla="*/ 0 w 109"/>
                <a:gd name="T3" fmla="*/ 174 h 348"/>
                <a:gd name="T4" fmla="*/ 109 w 109"/>
                <a:gd name="T5" fmla="*/ 0 h 348"/>
              </a:gdLst>
              <a:ahLst/>
              <a:cxnLst>
                <a:cxn ang="0">
                  <a:pos x="T0" y="T1"/>
                </a:cxn>
                <a:cxn ang="0">
                  <a:pos x="T2" y="T3"/>
                </a:cxn>
                <a:cxn ang="0">
                  <a:pos x="T4" y="T5"/>
                </a:cxn>
              </a:cxnLst>
              <a:rect l="0" t="0" r="r" b="b"/>
              <a:pathLst>
                <a:path w="109" h="348">
                  <a:moveTo>
                    <a:pt x="109" y="348"/>
                  </a:moveTo>
                  <a:lnTo>
                    <a:pt x="0" y="174"/>
                  </a:lnTo>
                  <a:lnTo>
                    <a:pt x="109"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9" name="Freeform 128"/>
            <p:cNvSpPr>
              <a:spLocks/>
            </p:cNvSpPr>
            <p:nvPr/>
          </p:nvSpPr>
          <p:spPr bwMode="auto">
            <a:xfrm flipV="1">
              <a:off x="4645" y="-67"/>
              <a:ext cx="23" cy="56"/>
            </a:xfrm>
            <a:custGeom>
              <a:avLst/>
              <a:gdLst>
                <a:gd name="T0" fmla="*/ 0 w 109"/>
                <a:gd name="T1" fmla="*/ 348 h 348"/>
                <a:gd name="T2" fmla="*/ 109 w 109"/>
                <a:gd name="T3" fmla="*/ 174 h 348"/>
                <a:gd name="T4" fmla="*/ 0 w 109"/>
                <a:gd name="T5" fmla="*/ 0 h 348"/>
              </a:gdLst>
              <a:ahLst/>
              <a:cxnLst>
                <a:cxn ang="0">
                  <a:pos x="T0" y="T1"/>
                </a:cxn>
                <a:cxn ang="0">
                  <a:pos x="T2" y="T3"/>
                </a:cxn>
                <a:cxn ang="0">
                  <a:pos x="T4" y="T5"/>
                </a:cxn>
              </a:cxnLst>
              <a:rect l="0" t="0" r="r" b="b"/>
              <a:pathLst>
                <a:path w="109" h="348">
                  <a:moveTo>
                    <a:pt x="0" y="348"/>
                  </a:moveTo>
                  <a:lnTo>
                    <a:pt x="109" y="174"/>
                  </a:lnTo>
                  <a:lnTo>
                    <a:pt x="0"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0" name="Rectangle 129"/>
            <p:cNvSpPr>
              <a:spLocks noChangeArrowheads="1"/>
            </p:cNvSpPr>
            <p:nvPr/>
          </p:nvSpPr>
          <p:spPr bwMode="auto">
            <a:xfrm>
              <a:off x="125" y="78"/>
              <a:ext cx="45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44.0494</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31" name="Rectangle 130"/>
            <p:cNvSpPr>
              <a:spLocks noChangeArrowheads="1"/>
            </p:cNvSpPr>
            <p:nvPr/>
          </p:nvSpPr>
          <p:spPr bwMode="auto">
            <a:xfrm>
              <a:off x="205" y="2408"/>
              <a:ext cx="45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43.0289</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32" name="Rectangle 131"/>
            <p:cNvSpPr>
              <a:spLocks noChangeArrowheads="1"/>
            </p:cNvSpPr>
            <p:nvPr/>
          </p:nvSpPr>
          <p:spPr bwMode="auto">
            <a:xfrm>
              <a:off x="4369" y="1408"/>
              <a:ext cx="514"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114.0664</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34" name="Rectangle 133"/>
            <p:cNvSpPr>
              <a:spLocks noChangeArrowheads="1"/>
            </p:cNvSpPr>
            <p:nvPr/>
          </p:nvSpPr>
          <p:spPr bwMode="auto">
            <a:xfrm>
              <a:off x="398" y="3823"/>
              <a:ext cx="45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44.2680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35" name="Line 431"/>
            <p:cNvSpPr>
              <a:spLocks noChangeShapeType="1"/>
            </p:cNvSpPr>
            <p:nvPr/>
          </p:nvSpPr>
          <p:spPr bwMode="auto">
            <a:xfrm flipH="1">
              <a:off x="364" y="4097"/>
              <a:ext cx="57" cy="2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6" name="Rectangle 135"/>
            <p:cNvSpPr>
              <a:spLocks noChangeArrowheads="1"/>
            </p:cNvSpPr>
            <p:nvPr/>
          </p:nvSpPr>
          <p:spPr bwMode="auto">
            <a:xfrm>
              <a:off x="2689" y="3820"/>
              <a:ext cx="45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86.0710</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37" name="Rectangle 136"/>
            <p:cNvSpPr>
              <a:spLocks noChangeArrowheads="1"/>
            </p:cNvSpPr>
            <p:nvPr/>
          </p:nvSpPr>
          <p:spPr bwMode="auto">
            <a:xfrm>
              <a:off x="1838" y="3870"/>
              <a:ext cx="45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72.0439</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38" name="Rectangle 137"/>
            <p:cNvSpPr>
              <a:spLocks noChangeArrowheads="1"/>
            </p:cNvSpPr>
            <p:nvPr/>
          </p:nvSpPr>
          <p:spPr bwMode="auto">
            <a:xfrm>
              <a:off x="4411" y="4064"/>
              <a:ext cx="514"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114.7572</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39" name="Rectangle 138"/>
            <p:cNvSpPr>
              <a:spLocks noChangeArrowheads="1"/>
            </p:cNvSpPr>
            <p:nvPr/>
          </p:nvSpPr>
          <p:spPr bwMode="auto">
            <a:xfrm>
              <a:off x="783" y="4014"/>
              <a:ext cx="45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55.0284</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40" name="Rectangle 139"/>
            <p:cNvSpPr>
              <a:spLocks noChangeArrowheads="1"/>
            </p:cNvSpPr>
            <p:nvPr/>
          </p:nvSpPr>
          <p:spPr bwMode="auto">
            <a:xfrm>
              <a:off x="1239" y="3957"/>
              <a:ext cx="45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rPr>
                <a:t>57.0429</a:t>
              </a:r>
              <a:endParaRPr kumimoji="0" lang="en-US" altLang="en-US" sz="1800" b="0" i="0" u="none" strike="noStrike" cap="none" normalizeH="0" baseline="0" dirty="0" smtClean="0">
                <a:ln>
                  <a:noFill/>
                </a:ln>
                <a:solidFill>
                  <a:schemeClr val="tx1"/>
                </a:solidFill>
                <a:effectLst/>
                <a:latin typeface="Arial" pitchFamily="34" charset="0"/>
              </a:endParaRPr>
            </a:p>
          </p:txBody>
        </p:sp>
        <p:sp>
          <p:nvSpPr>
            <p:cNvPr id="141" name="Line 437"/>
            <p:cNvSpPr>
              <a:spLocks noChangeShapeType="1"/>
            </p:cNvSpPr>
            <p:nvPr/>
          </p:nvSpPr>
          <p:spPr bwMode="auto">
            <a:xfrm flipH="1">
              <a:off x="1144" y="4187"/>
              <a:ext cx="57"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2" name="Rectangle 141"/>
            <p:cNvSpPr>
              <a:spLocks noChangeArrowheads="1"/>
            </p:cNvSpPr>
            <p:nvPr/>
          </p:nvSpPr>
          <p:spPr bwMode="auto">
            <a:xfrm>
              <a:off x="-286" y="-847"/>
              <a:ext cx="52" cy="74"/>
            </a:xfrm>
            <a:prstGeom prst="rect">
              <a:avLst/>
            </a:prstGeom>
            <a:solidFill>
              <a:srgbClr val="202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3" name="Rectangle 2"/>
          <p:cNvSpPr/>
          <p:nvPr/>
        </p:nvSpPr>
        <p:spPr>
          <a:xfrm>
            <a:off x="1447801" y="20020530"/>
            <a:ext cx="9982200" cy="7868670"/>
          </a:xfrm>
          <a:prstGeom prst="rect">
            <a:avLst/>
          </a:prstGeom>
          <a:solidFill>
            <a:srgbClr val="BBCE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447800" y="6400800"/>
            <a:ext cx="9982200" cy="816065"/>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0000"/>
                </a:solidFill>
                <a:latin typeface="LeituraSans-Grot 3" charset="0"/>
              </a:rPr>
              <a:t>I. </a:t>
            </a:r>
            <a:r>
              <a:rPr lang="en-US" sz="5400" dirty="0" smtClean="0">
                <a:solidFill>
                  <a:schemeClr val="bg2"/>
                </a:solidFill>
                <a:latin typeface="LeituraSans-Grot 3" charset="0"/>
              </a:rPr>
              <a:t>Introduction</a:t>
            </a:r>
          </a:p>
        </p:txBody>
      </p:sp>
      <p:sp>
        <p:nvSpPr>
          <p:cNvPr id="13314" name="TextBox 3"/>
          <p:cNvSpPr txBox="1">
            <a:spLocks noChangeArrowheads="1"/>
          </p:cNvSpPr>
          <p:nvPr/>
        </p:nvSpPr>
        <p:spPr bwMode="auto">
          <a:xfrm>
            <a:off x="1524000" y="2460625"/>
            <a:ext cx="41148000" cy="3739485"/>
          </a:xfrm>
          <a:prstGeom prst="rect">
            <a:avLst/>
          </a:prstGeom>
          <a:noFill/>
          <a:ln w="9525">
            <a:noFill/>
            <a:miter lim="800000"/>
            <a:headEnd/>
            <a:tailEnd/>
          </a:ln>
        </p:spPr>
        <p:txBody>
          <a:bodyPr>
            <a:spAutoFit/>
          </a:bodyPr>
          <a:lstStyle/>
          <a:p>
            <a:r>
              <a:rPr lang="en-US" sz="10500" b="1" dirty="0" smtClean="0">
                <a:solidFill>
                  <a:schemeClr val="bg2"/>
                </a:solidFill>
                <a:latin typeface="LeituraSans-Grot 2"/>
              </a:rPr>
              <a:t>Plasma </a:t>
            </a:r>
            <a:r>
              <a:rPr lang="en-US" sz="10500" b="1" dirty="0">
                <a:solidFill>
                  <a:schemeClr val="bg2"/>
                </a:solidFill>
                <a:latin typeface="LeituraSans-Grot 2"/>
              </a:rPr>
              <a:t>metabolites altered by sulforaphane in </a:t>
            </a:r>
            <a:r>
              <a:rPr lang="en-US" sz="10500" b="1" dirty="0" smtClean="0">
                <a:solidFill>
                  <a:schemeClr val="bg2"/>
                </a:solidFill>
                <a:latin typeface="LeituraSans-Grot 2"/>
              </a:rPr>
              <a:t>humans</a:t>
            </a:r>
            <a:r>
              <a:rPr lang="en-US" sz="7200" dirty="0">
                <a:solidFill>
                  <a:schemeClr val="bg2"/>
                </a:solidFill>
              </a:rPr>
              <a:t/>
            </a:r>
            <a:br>
              <a:rPr lang="en-US" sz="7200" dirty="0">
                <a:solidFill>
                  <a:schemeClr val="bg2"/>
                </a:solidFill>
              </a:rPr>
            </a:br>
            <a:r>
              <a:rPr lang="en-US" sz="4400" dirty="0">
                <a:solidFill>
                  <a:schemeClr val="bg2"/>
                </a:solidFill>
                <a:latin typeface="LeituraSans-Grot 1"/>
                <a:cs typeface="Times New Roman" panose="02020603050405020304" pitchFamily="18" charset="0"/>
              </a:rPr>
              <a:t>Kim Kelsey</a:t>
            </a:r>
            <a:r>
              <a:rPr lang="en-US" sz="4400" baseline="30000" dirty="0">
                <a:solidFill>
                  <a:schemeClr val="bg2"/>
                </a:solidFill>
                <a:latin typeface="LeituraSans-Grot 1"/>
                <a:cs typeface="Times New Roman" panose="02020603050405020304" pitchFamily="18" charset="0"/>
              </a:rPr>
              <a:t>1</a:t>
            </a:r>
            <a:r>
              <a:rPr lang="en-US" sz="4400" dirty="0">
                <a:solidFill>
                  <a:schemeClr val="bg2"/>
                </a:solidFill>
                <a:latin typeface="LeituraSans-Grot 1"/>
                <a:cs typeface="Times New Roman" panose="02020603050405020304" pitchFamily="18" charset="0"/>
              </a:rPr>
              <a:t>, Lauren L. Atwell</a:t>
            </a:r>
            <a:r>
              <a:rPr lang="en-US" sz="4400" baseline="30000" dirty="0">
                <a:solidFill>
                  <a:schemeClr val="bg2"/>
                </a:solidFill>
                <a:latin typeface="LeituraSans-Grot 1"/>
                <a:cs typeface="Times New Roman" panose="02020603050405020304" pitchFamily="18" charset="0"/>
              </a:rPr>
              <a:t>1,2</a:t>
            </a:r>
            <a:r>
              <a:rPr lang="en-US" sz="4400" dirty="0">
                <a:solidFill>
                  <a:schemeClr val="bg2"/>
                </a:solidFill>
                <a:latin typeface="LeituraSans-Grot 1"/>
                <a:cs typeface="Times New Roman" panose="02020603050405020304" pitchFamily="18" charset="0"/>
              </a:rPr>
              <a:t>, John D. Clarke</a:t>
            </a:r>
            <a:r>
              <a:rPr lang="en-US" sz="4400" baseline="30000" dirty="0">
                <a:solidFill>
                  <a:schemeClr val="bg2"/>
                </a:solidFill>
                <a:latin typeface="LeituraSans-Grot 1"/>
                <a:cs typeface="Times New Roman" panose="02020603050405020304" pitchFamily="18" charset="0"/>
              </a:rPr>
              <a:t>1</a:t>
            </a:r>
            <a:r>
              <a:rPr lang="en-US" sz="4400" dirty="0">
                <a:solidFill>
                  <a:schemeClr val="bg2"/>
                </a:solidFill>
                <a:latin typeface="LeituraSans-Grot 1"/>
                <a:cs typeface="Times New Roman" panose="02020603050405020304" pitchFamily="18" charset="0"/>
              </a:rPr>
              <a:t>, Anna Hsu</a:t>
            </a:r>
            <a:r>
              <a:rPr lang="en-US" sz="4400" baseline="30000" dirty="0">
                <a:solidFill>
                  <a:schemeClr val="bg2"/>
                </a:solidFill>
                <a:latin typeface="LeituraSans-Grot 1"/>
                <a:cs typeface="Times New Roman" panose="02020603050405020304" pitchFamily="18" charset="0"/>
              </a:rPr>
              <a:t>1</a:t>
            </a:r>
            <a:r>
              <a:rPr lang="en-US" sz="4400" dirty="0">
                <a:solidFill>
                  <a:schemeClr val="bg2"/>
                </a:solidFill>
                <a:latin typeface="LeituraSans-Grot 1"/>
                <a:cs typeface="Times New Roman" panose="02020603050405020304" pitchFamily="18" charset="0"/>
              </a:rPr>
              <a:t>, Deborah Bella</a:t>
            </a:r>
            <a:r>
              <a:rPr lang="en-US" sz="4400" baseline="30000" dirty="0">
                <a:solidFill>
                  <a:schemeClr val="bg2"/>
                </a:solidFill>
                <a:latin typeface="LeituraSans-Grot 1"/>
                <a:cs typeface="Times New Roman" panose="02020603050405020304" pitchFamily="18" charset="0"/>
              </a:rPr>
              <a:t>1</a:t>
            </a:r>
            <a:r>
              <a:rPr lang="en-US" sz="4400" dirty="0">
                <a:solidFill>
                  <a:schemeClr val="bg2"/>
                </a:solidFill>
                <a:latin typeface="LeituraSans-Grot 1"/>
                <a:cs typeface="Times New Roman" panose="02020603050405020304" pitchFamily="18" charset="0"/>
              </a:rPr>
              <a:t>, Jan F. Stevens</a:t>
            </a:r>
            <a:r>
              <a:rPr lang="en-US" sz="4400" baseline="30000" dirty="0">
                <a:solidFill>
                  <a:schemeClr val="bg2"/>
                </a:solidFill>
                <a:latin typeface="LeituraSans-Grot 1"/>
                <a:cs typeface="Times New Roman" panose="02020603050405020304" pitchFamily="18" charset="0"/>
              </a:rPr>
              <a:t>2,3</a:t>
            </a:r>
            <a:r>
              <a:rPr lang="en-US" sz="4400" dirty="0">
                <a:solidFill>
                  <a:schemeClr val="bg2"/>
                </a:solidFill>
                <a:latin typeface="LeituraSans-Grot 1"/>
                <a:cs typeface="Times New Roman" panose="02020603050405020304" pitchFamily="18" charset="0"/>
              </a:rPr>
              <a:t>, Roderick H. Dashwood</a:t>
            </a:r>
            <a:r>
              <a:rPr lang="en-US" sz="4400" baseline="30000" dirty="0">
                <a:solidFill>
                  <a:schemeClr val="bg2"/>
                </a:solidFill>
                <a:latin typeface="LeituraSans-Grot 1"/>
                <a:cs typeface="Times New Roman" panose="02020603050405020304" pitchFamily="18" charset="0"/>
              </a:rPr>
              <a:t>2,4</a:t>
            </a:r>
            <a:r>
              <a:rPr lang="en-US" sz="4400" dirty="0">
                <a:solidFill>
                  <a:schemeClr val="bg2"/>
                </a:solidFill>
                <a:latin typeface="LeituraSans-Grot 1"/>
                <a:cs typeface="Times New Roman" panose="02020603050405020304" pitchFamily="18" charset="0"/>
              </a:rPr>
              <a:t>, David E. Williams</a:t>
            </a:r>
            <a:r>
              <a:rPr lang="en-US" sz="4400" baseline="30000" dirty="0">
                <a:solidFill>
                  <a:schemeClr val="bg2"/>
                </a:solidFill>
                <a:latin typeface="LeituraSans-Grot 1"/>
                <a:cs typeface="Times New Roman" panose="02020603050405020304" pitchFamily="18" charset="0"/>
              </a:rPr>
              <a:t>2,4</a:t>
            </a:r>
            <a:r>
              <a:rPr lang="en-US" sz="4400" dirty="0">
                <a:solidFill>
                  <a:schemeClr val="bg2"/>
                </a:solidFill>
                <a:latin typeface="LeituraSans-Grot 1"/>
                <a:cs typeface="Times New Roman" panose="02020603050405020304" pitchFamily="18" charset="0"/>
              </a:rPr>
              <a:t>, and Emily Ho</a:t>
            </a:r>
            <a:r>
              <a:rPr lang="en-US" sz="4400" baseline="30000" dirty="0">
                <a:solidFill>
                  <a:schemeClr val="bg2"/>
                </a:solidFill>
                <a:latin typeface="LeituraSans-Grot 1"/>
                <a:cs typeface="Times New Roman" panose="02020603050405020304" pitchFamily="18" charset="0"/>
              </a:rPr>
              <a:t>1,2</a:t>
            </a:r>
            <a:r>
              <a:rPr lang="en-US" sz="4400" dirty="0">
                <a:solidFill>
                  <a:schemeClr val="bg2"/>
                </a:solidFill>
                <a:latin typeface="LeituraSans-Grot 1"/>
                <a:cs typeface="Times New Roman" panose="02020603050405020304" pitchFamily="18" charset="0"/>
              </a:rPr>
              <a:t/>
            </a:r>
            <a:br>
              <a:rPr lang="en-US" sz="4400" dirty="0">
                <a:solidFill>
                  <a:schemeClr val="bg2"/>
                </a:solidFill>
                <a:latin typeface="LeituraSans-Grot 1"/>
                <a:cs typeface="Times New Roman" panose="02020603050405020304" pitchFamily="18" charset="0"/>
              </a:rPr>
            </a:br>
            <a:r>
              <a:rPr lang="en-US" sz="4400" baseline="30000" dirty="0">
                <a:solidFill>
                  <a:schemeClr val="bg2"/>
                </a:solidFill>
                <a:latin typeface="LeituraSans-Grot 1"/>
                <a:cs typeface="Times New Roman" panose="02020603050405020304" pitchFamily="18" charset="0"/>
              </a:rPr>
              <a:t>1</a:t>
            </a:r>
            <a:r>
              <a:rPr lang="en-US" sz="4400" dirty="0">
                <a:solidFill>
                  <a:schemeClr val="bg2"/>
                </a:solidFill>
                <a:latin typeface="LeituraSans-Grot 1"/>
                <a:cs typeface="Times New Roman" panose="02020603050405020304" pitchFamily="18" charset="0"/>
              </a:rPr>
              <a:t>School of Biological and Population Health Sciences, </a:t>
            </a:r>
            <a:r>
              <a:rPr lang="en-US" sz="4400" baseline="30000" dirty="0">
                <a:solidFill>
                  <a:schemeClr val="bg2"/>
                </a:solidFill>
                <a:latin typeface="LeituraSans-Grot 1"/>
                <a:cs typeface="Times New Roman" panose="02020603050405020304" pitchFamily="18" charset="0"/>
              </a:rPr>
              <a:t>2</a:t>
            </a:r>
            <a:r>
              <a:rPr lang="en-US" sz="4400" dirty="0">
                <a:solidFill>
                  <a:schemeClr val="bg2"/>
                </a:solidFill>
                <a:latin typeface="LeituraSans-Grot 1"/>
                <a:cs typeface="Times New Roman" panose="02020603050405020304" pitchFamily="18" charset="0"/>
              </a:rPr>
              <a:t>Linus Pauling Institute, </a:t>
            </a:r>
            <a:r>
              <a:rPr lang="en-US" sz="4400" baseline="30000" dirty="0">
                <a:solidFill>
                  <a:schemeClr val="bg2"/>
                </a:solidFill>
                <a:latin typeface="LeituraSans-Grot 1"/>
                <a:cs typeface="Times New Roman" panose="02020603050405020304" pitchFamily="18" charset="0"/>
              </a:rPr>
              <a:t>3</a:t>
            </a:r>
            <a:r>
              <a:rPr lang="en-US" sz="4400" dirty="0">
                <a:solidFill>
                  <a:schemeClr val="bg2"/>
                </a:solidFill>
                <a:latin typeface="LeituraSans-Grot 1"/>
                <a:cs typeface="Times New Roman" panose="02020603050405020304" pitchFamily="18" charset="0"/>
              </a:rPr>
              <a:t>Department of Pharmaceutical Sciences, </a:t>
            </a:r>
            <a:r>
              <a:rPr lang="en-US" sz="4400" baseline="30000" dirty="0">
                <a:solidFill>
                  <a:schemeClr val="bg2"/>
                </a:solidFill>
                <a:latin typeface="LeituraSans-Grot 1"/>
                <a:cs typeface="Times New Roman" panose="02020603050405020304" pitchFamily="18" charset="0"/>
              </a:rPr>
              <a:t>4</a:t>
            </a:r>
            <a:r>
              <a:rPr lang="en-US" sz="4400" dirty="0">
                <a:solidFill>
                  <a:schemeClr val="bg2"/>
                </a:solidFill>
                <a:latin typeface="LeituraSans-Grot 1"/>
                <a:cs typeface="Times New Roman" panose="02020603050405020304" pitchFamily="18" charset="0"/>
              </a:rPr>
              <a:t>Department of Environmental and Molecular Toxicology, Oregon State University, Corvallis, OR 97331</a:t>
            </a:r>
          </a:p>
        </p:txBody>
      </p:sp>
      <p:cxnSp>
        <p:nvCxnSpPr>
          <p:cNvPr id="6" name="Straight Connector 5"/>
          <p:cNvCxnSpPr>
            <a:cxnSpLocks noChangeShapeType="1"/>
          </p:cNvCxnSpPr>
          <p:nvPr/>
        </p:nvCxnSpPr>
        <p:spPr bwMode="auto">
          <a:xfrm>
            <a:off x="1676400" y="2057400"/>
            <a:ext cx="40157400" cy="0"/>
          </a:xfrm>
          <a:prstGeom prst="line">
            <a:avLst/>
          </a:prstGeom>
          <a:noFill/>
          <a:ln w="25400">
            <a:solidFill>
              <a:srgbClr val="93978A"/>
            </a:solidFill>
            <a:round/>
            <a:headEnd/>
            <a:tailEnd/>
          </a:ln>
          <a:effectLst>
            <a:outerShdw dist="20000" dir="5400000" rotWithShape="0">
              <a:srgbClr val="808080">
                <a:alpha val="37999"/>
              </a:srgbClr>
            </a:outerShdw>
          </a:effectLst>
        </p:spPr>
      </p:cxnSp>
      <p:sp>
        <p:nvSpPr>
          <p:cNvPr id="13316" name="TextBox 6"/>
          <p:cNvSpPr txBox="1">
            <a:spLocks noChangeArrowheads="1"/>
          </p:cNvSpPr>
          <p:nvPr/>
        </p:nvSpPr>
        <p:spPr bwMode="auto">
          <a:xfrm>
            <a:off x="1524000" y="990600"/>
            <a:ext cx="35356800" cy="1016000"/>
          </a:xfrm>
          <a:prstGeom prst="rect">
            <a:avLst/>
          </a:prstGeom>
          <a:noFill/>
          <a:ln w="9525">
            <a:noFill/>
            <a:miter lim="800000"/>
            <a:headEnd/>
            <a:tailEnd/>
          </a:ln>
        </p:spPr>
        <p:txBody>
          <a:bodyPr>
            <a:spAutoFit/>
          </a:bodyPr>
          <a:lstStyle/>
          <a:p>
            <a:r>
              <a:rPr lang="en-US" sz="6000" b="1" dirty="0" smtClean="0">
                <a:solidFill>
                  <a:srgbClr val="000000"/>
                </a:solidFill>
                <a:latin typeface="LeituraSans-Grot 1" charset="0"/>
              </a:rPr>
              <a:t>COLLEGE OF PUBLIC HEALTH AND HUMAN SCIENCES</a:t>
            </a:r>
            <a:endParaRPr lang="en-US" sz="6000" b="1" dirty="0">
              <a:solidFill>
                <a:srgbClr val="000000"/>
              </a:solidFill>
              <a:latin typeface="LeituraSans-Grot 1" charset="0"/>
            </a:endParaRPr>
          </a:p>
        </p:txBody>
      </p:sp>
      <p:sp>
        <p:nvSpPr>
          <p:cNvPr id="13322" name="TextBox 15"/>
          <p:cNvSpPr txBox="1">
            <a:spLocks noChangeArrowheads="1"/>
          </p:cNvSpPr>
          <p:nvPr/>
        </p:nvSpPr>
        <p:spPr bwMode="auto">
          <a:xfrm>
            <a:off x="11849100" y="17197590"/>
            <a:ext cx="9982200" cy="554038"/>
          </a:xfrm>
          <a:prstGeom prst="rect">
            <a:avLst/>
          </a:prstGeom>
          <a:noFill/>
          <a:ln w="9525">
            <a:noFill/>
            <a:miter lim="800000"/>
            <a:headEnd/>
            <a:tailEnd/>
          </a:ln>
        </p:spPr>
        <p:txBody>
          <a:bodyPr>
            <a:spAutoFit/>
          </a:bodyPr>
          <a:lstStyle/>
          <a:p>
            <a:r>
              <a:rPr lang="en-US" sz="3000" dirty="0">
                <a:solidFill>
                  <a:srgbClr val="000000"/>
                </a:solidFill>
                <a:latin typeface="LeituraSans-Grot 3" charset="0"/>
              </a:rPr>
              <a:t>Head 3 Head 3, to label the table below</a:t>
            </a:r>
          </a:p>
        </p:txBody>
      </p:sp>
      <p:pic>
        <p:nvPicPr>
          <p:cNvPr id="19" name="Picture 5" descr="https://encrypted-tbn0.gstatic.com/images?q=tbn:ANd9GcSQdYewjO4Tm9dzp8C08O6odHYy7_tZFq5ljKgXquF6-0zB2iID"/>
          <p:cNvPicPr>
            <a:picLocks noChangeAspect="1" noChangeArrowheads="1"/>
          </p:cNvPicPr>
          <p:nvPr/>
        </p:nvPicPr>
        <p:blipFill>
          <a:blip r:embed="rId3" cstate="print"/>
          <a:srcRect/>
          <a:stretch>
            <a:fillRect/>
          </a:stretch>
        </p:blipFill>
        <p:spPr bwMode="auto">
          <a:xfrm>
            <a:off x="39704614" y="1295400"/>
            <a:ext cx="2586386" cy="2586386"/>
          </a:xfrm>
          <a:prstGeom prst="rect">
            <a:avLst/>
          </a:prstGeom>
          <a:noFill/>
          <a:ln w="19050">
            <a:solidFill>
              <a:schemeClr val="bg1"/>
            </a:solidFill>
          </a:ln>
          <a:effectLst>
            <a:outerShdw blurRad="50800" dist="38100" dir="2700000" algn="tl" rotWithShape="0">
              <a:prstClr val="black">
                <a:alpha val="40000"/>
              </a:prstClr>
            </a:outerShdw>
          </a:effectLst>
        </p:spPr>
      </p:pic>
      <p:sp>
        <p:nvSpPr>
          <p:cNvPr id="25" name="Text Box 11"/>
          <p:cNvSpPr txBox="1">
            <a:spLocks noChangeArrowheads="1"/>
          </p:cNvSpPr>
          <p:nvPr/>
        </p:nvSpPr>
        <p:spPr bwMode="auto">
          <a:xfrm>
            <a:off x="1447800" y="25950952"/>
            <a:ext cx="9982201" cy="1862048"/>
          </a:xfrm>
          <a:prstGeom prst="rect">
            <a:avLst/>
          </a:prstGeom>
          <a:noFill/>
          <a:ln w="9525">
            <a:noFill/>
            <a:miter lim="800000"/>
            <a:headEnd/>
            <a:tailEnd/>
          </a:ln>
        </p:spPr>
        <p:txBody>
          <a:bodyPr wrap="square">
            <a:spAutoFit/>
          </a:bodyPr>
          <a:lstStyle/>
          <a:p>
            <a:pPr algn="just"/>
            <a:r>
              <a:rPr lang="en-US" sz="2300" b="1" dirty="0">
                <a:solidFill>
                  <a:schemeClr val="bg2"/>
                </a:solidFill>
                <a:latin typeface="LeituraSans-Grot 2"/>
              </a:rPr>
              <a:t>Figure 1. </a:t>
            </a:r>
            <a:r>
              <a:rPr lang="en-US" sz="2300" b="1" dirty="0" smtClean="0">
                <a:solidFill>
                  <a:schemeClr val="bg2"/>
                </a:solidFill>
                <a:latin typeface="LeituraSans-Grot 2"/>
              </a:rPr>
              <a:t>Formation and metabolism </a:t>
            </a:r>
            <a:r>
              <a:rPr lang="en-US" sz="2300" b="1" dirty="0">
                <a:solidFill>
                  <a:schemeClr val="bg2"/>
                </a:solidFill>
                <a:latin typeface="LeituraSans-Grot 2"/>
              </a:rPr>
              <a:t>of SFN. </a:t>
            </a:r>
            <a:r>
              <a:rPr lang="en-US" sz="2300" dirty="0">
                <a:solidFill>
                  <a:schemeClr val="bg2"/>
                </a:solidFill>
                <a:latin typeface="LeituraSans-Grot 2"/>
              </a:rPr>
              <a:t>(A) </a:t>
            </a:r>
            <a:r>
              <a:rPr lang="en-US" sz="2300" dirty="0" smtClean="0">
                <a:solidFill>
                  <a:schemeClr val="bg2"/>
                </a:solidFill>
                <a:latin typeface="LeituraSans-Grot 2"/>
              </a:rPr>
              <a:t>Hydrolysis </a:t>
            </a:r>
            <a:r>
              <a:rPr lang="en-US" sz="2300" dirty="0">
                <a:solidFill>
                  <a:schemeClr val="bg2"/>
                </a:solidFill>
                <a:latin typeface="LeituraSans-Grot 2"/>
              </a:rPr>
              <a:t>of </a:t>
            </a:r>
            <a:r>
              <a:rPr lang="en-US" sz="2300" dirty="0" smtClean="0">
                <a:solidFill>
                  <a:schemeClr val="bg2"/>
                </a:solidFill>
                <a:latin typeface="LeituraSans-Grot 2"/>
              </a:rPr>
              <a:t>GFN to SFN via myrosinase. </a:t>
            </a:r>
            <a:r>
              <a:rPr lang="en-US" sz="2300" dirty="0">
                <a:solidFill>
                  <a:schemeClr val="bg2"/>
                </a:solidFill>
                <a:latin typeface="LeituraSans-Grot 2"/>
              </a:rPr>
              <a:t>(B) </a:t>
            </a:r>
            <a:r>
              <a:rPr lang="en-US" sz="2300" dirty="0" smtClean="0">
                <a:solidFill>
                  <a:schemeClr val="bg2"/>
                </a:solidFill>
                <a:latin typeface="LeituraSans-Grot 2"/>
              </a:rPr>
              <a:t>Metabolism </a:t>
            </a:r>
            <a:r>
              <a:rPr lang="en-US" sz="2300" dirty="0">
                <a:solidFill>
                  <a:schemeClr val="bg2"/>
                </a:solidFill>
                <a:latin typeface="LeituraSans-Grot 2"/>
              </a:rPr>
              <a:t>of SFN via the mercapturic acid pathway. </a:t>
            </a:r>
            <a:r>
              <a:rPr lang="en-US" sz="2300" dirty="0" smtClean="0">
                <a:solidFill>
                  <a:schemeClr val="bg2"/>
                </a:solidFill>
                <a:latin typeface="LeituraSans-Grot 2"/>
              </a:rPr>
              <a:t>GFN, glucoraphanin; SFN, sulforaphane; </a:t>
            </a:r>
            <a:r>
              <a:rPr lang="en-US" sz="2300" dirty="0">
                <a:solidFill>
                  <a:schemeClr val="bg2"/>
                </a:solidFill>
                <a:latin typeface="LeituraSans-Grot 2"/>
              </a:rPr>
              <a:t>GST, </a:t>
            </a:r>
            <a:r>
              <a:rPr lang="en-US" sz="2300" dirty="0" smtClean="0">
                <a:solidFill>
                  <a:schemeClr val="bg2"/>
                </a:solidFill>
                <a:latin typeface="LeituraSans-Grot 2"/>
              </a:rPr>
              <a:t>Glutathione-</a:t>
            </a:r>
            <a:r>
              <a:rPr lang="en-US" sz="2300" i="1" dirty="0" smtClean="0">
                <a:solidFill>
                  <a:schemeClr val="bg2"/>
                </a:solidFill>
                <a:latin typeface="LeituraSans-Grot 2"/>
              </a:rPr>
              <a:t>S</a:t>
            </a:r>
            <a:r>
              <a:rPr lang="en-US" sz="2300" dirty="0" smtClean="0">
                <a:solidFill>
                  <a:schemeClr val="bg2"/>
                </a:solidFill>
                <a:latin typeface="LeituraSans-Grot 2"/>
              </a:rPr>
              <a:t>-transferase</a:t>
            </a:r>
            <a:r>
              <a:rPr lang="en-US" sz="2300" dirty="0">
                <a:solidFill>
                  <a:schemeClr val="bg2"/>
                </a:solidFill>
                <a:latin typeface="LeituraSans-Grot 2"/>
              </a:rPr>
              <a:t>; GTP, γ-Glutamyltranspeptidase; CGase, Cysteinylglycinase; NAT, </a:t>
            </a:r>
            <a:r>
              <a:rPr lang="en-US" sz="2300" i="1" dirty="0" smtClean="0">
                <a:solidFill>
                  <a:schemeClr val="bg2"/>
                </a:solidFill>
                <a:latin typeface="LeituraSans-Grot 2"/>
              </a:rPr>
              <a:t>N</a:t>
            </a:r>
            <a:r>
              <a:rPr lang="en-US" sz="2300" dirty="0" smtClean="0">
                <a:solidFill>
                  <a:schemeClr val="bg2"/>
                </a:solidFill>
                <a:latin typeface="LeituraSans-Grot 2"/>
              </a:rPr>
              <a:t>-acetyltransferase.</a:t>
            </a:r>
            <a:endParaRPr lang="en-US" sz="2300" dirty="0">
              <a:solidFill>
                <a:schemeClr val="bg2"/>
              </a:solidFill>
              <a:latin typeface="LeituraSans-Grot 2"/>
            </a:endParaRPr>
          </a:p>
        </p:txBody>
      </p:sp>
      <p:sp>
        <p:nvSpPr>
          <p:cNvPr id="36" name="TextBox 257"/>
          <p:cNvSpPr txBox="1">
            <a:spLocks noChangeArrowheads="1"/>
          </p:cNvSpPr>
          <p:nvPr/>
        </p:nvSpPr>
        <p:spPr bwMode="auto">
          <a:xfrm>
            <a:off x="1461330" y="22523292"/>
            <a:ext cx="582541" cy="553998"/>
          </a:xfrm>
          <a:prstGeom prst="rect">
            <a:avLst/>
          </a:prstGeom>
          <a:noFill/>
          <a:ln w="9525">
            <a:noFill/>
            <a:miter lim="800000"/>
            <a:headEnd/>
            <a:tailEnd/>
          </a:ln>
        </p:spPr>
        <p:txBody>
          <a:bodyPr wrap="square">
            <a:spAutoFit/>
          </a:bodyPr>
          <a:lstStyle/>
          <a:p>
            <a:r>
              <a:rPr lang="en-US" sz="3000" b="1" dirty="0" smtClean="0">
                <a:solidFill>
                  <a:schemeClr val="bg2"/>
                </a:solidFill>
              </a:rPr>
              <a:t>B)</a:t>
            </a:r>
            <a:endParaRPr lang="en-US" sz="3000" b="1" dirty="0">
              <a:solidFill>
                <a:schemeClr val="bg2"/>
              </a:solidFill>
            </a:endParaRPr>
          </a:p>
        </p:txBody>
      </p:sp>
      <p:sp>
        <p:nvSpPr>
          <p:cNvPr id="43" name="Rectangle 42"/>
          <p:cNvSpPr/>
          <p:nvPr/>
        </p:nvSpPr>
        <p:spPr bwMode="auto">
          <a:xfrm>
            <a:off x="11811000" y="14043557"/>
            <a:ext cx="9982200" cy="4625443"/>
          </a:xfrm>
          <a:prstGeom prst="rect">
            <a:avLst/>
          </a:prstGeom>
          <a:solidFill>
            <a:srgbClr val="BBCE9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dirty="0" smtClean="0">
              <a:ln>
                <a:noFill/>
              </a:ln>
              <a:solidFill>
                <a:schemeClr val="tx1"/>
              </a:solidFill>
              <a:effectLst/>
              <a:latin typeface="Arial" charset="0"/>
            </a:endParaRPr>
          </a:p>
        </p:txBody>
      </p:sp>
      <p:sp>
        <p:nvSpPr>
          <p:cNvPr id="44" name="TextBox 182"/>
          <p:cNvSpPr txBox="1">
            <a:spLocks noChangeArrowheads="1"/>
          </p:cNvSpPr>
          <p:nvPr/>
        </p:nvSpPr>
        <p:spPr bwMode="auto">
          <a:xfrm>
            <a:off x="12001500" y="16656219"/>
            <a:ext cx="9601200" cy="1631216"/>
          </a:xfrm>
          <a:prstGeom prst="rect">
            <a:avLst/>
          </a:prstGeom>
          <a:noFill/>
          <a:ln w="9525">
            <a:noFill/>
            <a:miter lim="800000"/>
            <a:headEnd/>
            <a:tailEnd/>
          </a:ln>
        </p:spPr>
        <p:txBody>
          <a:bodyPr wrap="square">
            <a:spAutoFit/>
          </a:bodyPr>
          <a:lstStyle/>
          <a:p>
            <a:pPr algn="just"/>
            <a:r>
              <a:rPr lang="en-US" sz="2000" b="1" dirty="0">
                <a:solidFill>
                  <a:schemeClr val="bg2"/>
                </a:solidFill>
                <a:latin typeface="LeituraSans-Grot 2"/>
              </a:rPr>
              <a:t>Figure 2. Human study timeline. </a:t>
            </a:r>
            <a:r>
              <a:rPr lang="en-US" sz="2000" dirty="0" smtClean="0">
                <a:solidFill>
                  <a:schemeClr val="bg2"/>
                </a:solidFill>
                <a:latin typeface="LeituraSans-Grot 2"/>
              </a:rPr>
              <a:t>Healthy adults (</a:t>
            </a:r>
            <a:r>
              <a:rPr lang="en-US" sz="2000" i="1" dirty="0" smtClean="0">
                <a:solidFill>
                  <a:schemeClr val="bg2"/>
                </a:solidFill>
                <a:latin typeface="LeituraSans-Grot 2"/>
              </a:rPr>
              <a:t>n</a:t>
            </a:r>
            <a:r>
              <a:rPr lang="en-US" sz="2000" dirty="0" smtClean="0">
                <a:solidFill>
                  <a:schemeClr val="bg2"/>
                </a:solidFill>
                <a:latin typeface="LeituraSans-Grot 2"/>
              </a:rPr>
              <a:t>=10), ages 20-60 years, consumed a single dose of 200 µmol SFN equivalents from fresh broccoli sprouts. Subjects provided blood </a:t>
            </a:r>
            <a:r>
              <a:rPr lang="en-US" sz="2000" dirty="0">
                <a:solidFill>
                  <a:schemeClr val="bg2"/>
                </a:solidFill>
                <a:latin typeface="LeituraSans-Grot 2"/>
              </a:rPr>
              <a:t>samples at time 0, 3, 6, 12, 24</a:t>
            </a:r>
            <a:r>
              <a:rPr lang="en-US" sz="2000" dirty="0" smtClean="0">
                <a:solidFill>
                  <a:schemeClr val="bg2"/>
                </a:solidFill>
                <a:latin typeface="LeituraSans-Grot 2"/>
              </a:rPr>
              <a:t>, &amp; </a:t>
            </a:r>
            <a:r>
              <a:rPr lang="en-US" sz="2000" dirty="0">
                <a:solidFill>
                  <a:schemeClr val="bg2"/>
                </a:solidFill>
                <a:latin typeface="LeituraSans-Grot 2"/>
              </a:rPr>
              <a:t>48 </a:t>
            </a:r>
            <a:r>
              <a:rPr lang="en-US" sz="2000" dirty="0" smtClean="0">
                <a:solidFill>
                  <a:schemeClr val="bg2"/>
                </a:solidFill>
                <a:latin typeface="LeituraSans-Grot 2"/>
              </a:rPr>
              <a:t>hours after sprout consumption to determine what changes occur early and what changes occur later.        	= time of sprout consumption</a:t>
            </a:r>
            <a:endParaRPr lang="en-US" sz="2000" dirty="0">
              <a:solidFill>
                <a:schemeClr val="bg2"/>
              </a:solidFill>
              <a:latin typeface="LeituraSans-Grot 2"/>
            </a:endParaRPr>
          </a:p>
        </p:txBody>
      </p:sp>
      <p:cxnSp>
        <p:nvCxnSpPr>
          <p:cNvPr id="45" name="Straight Connector 44"/>
          <p:cNvCxnSpPr/>
          <p:nvPr/>
        </p:nvCxnSpPr>
        <p:spPr bwMode="auto">
          <a:xfrm>
            <a:off x="12306511" y="14907182"/>
            <a:ext cx="8424189" cy="23701"/>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46" name="Straight Connector 45"/>
          <p:cNvCxnSpPr/>
          <p:nvPr/>
        </p:nvCxnSpPr>
        <p:spPr bwMode="auto">
          <a:xfrm>
            <a:off x="12325561" y="14907182"/>
            <a:ext cx="0" cy="787864"/>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53" name="TextBox 52"/>
          <p:cNvSpPr txBox="1"/>
          <p:nvPr/>
        </p:nvSpPr>
        <p:spPr>
          <a:xfrm>
            <a:off x="12133924" y="14442663"/>
            <a:ext cx="609600" cy="923330"/>
          </a:xfrm>
          <a:prstGeom prst="rect">
            <a:avLst/>
          </a:prstGeom>
          <a:noFill/>
        </p:spPr>
        <p:txBody>
          <a:bodyPr wrap="square" rtlCol="0">
            <a:spAutoFit/>
          </a:bodyPr>
          <a:lstStyle/>
          <a:p>
            <a:r>
              <a:rPr lang="en-US" sz="5400" dirty="0" smtClean="0">
                <a:solidFill>
                  <a:schemeClr val="bg2"/>
                </a:solidFill>
                <a:latin typeface="LeituraSans-Grot 2"/>
              </a:rPr>
              <a:t>*</a:t>
            </a:r>
            <a:endParaRPr lang="en-US" sz="5400" dirty="0">
              <a:solidFill>
                <a:schemeClr val="bg2"/>
              </a:solidFill>
              <a:latin typeface="LeituraSans-Grot 2"/>
            </a:endParaRPr>
          </a:p>
        </p:txBody>
      </p:sp>
      <p:sp>
        <p:nvSpPr>
          <p:cNvPr id="54" name="TextBox 53"/>
          <p:cNvSpPr txBox="1"/>
          <p:nvPr/>
        </p:nvSpPr>
        <p:spPr>
          <a:xfrm>
            <a:off x="11823384" y="15744736"/>
            <a:ext cx="939035" cy="707886"/>
          </a:xfrm>
          <a:prstGeom prst="rect">
            <a:avLst/>
          </a:prstGeom>
          <a:noFill/>
        </p:spPr>
        <p:txBody>
          <a:bodyPr wrap="square" rtlCol="0">
            <a:spAutoFit/>
          </a:bodyPr>
          <a:lstStyle/>
          <a:p>
            <a:pPr algn="ctr"/>
            <a:r>
              <a:rPr lang="en-US" sz="2000" dirty="0" smtClean="0">
                <a:solidFill>
                  <a:schemeClr val="bg2"/>
                </a:solidFill>
                <a:latin typeface="LeituraSans-Grot 2"/>
              </a:rPr>
              <a:t>Blood </a:t>
            </a:r>
          </a:p>
          <a:p>
            <a:pPr algn="ctr"/>
            <a:r>
              <a:rPr lang="en-US" sz="2000" dirty="0" smtClean="0">
                <a:solidFill>
                  <a:schemeClr val="bg2"/>
                </a:solidFill>
                <a:latin typeface="LeituraSans-Grot 2"/>
              </a:rPr>
              <a:t>draw</a:t>
            </a:r>
            <a:endParaRPr lang="en-US" sz="2000" dirty="0">
              <a:solidFill>
                <a:schemeClr val="bg2"/>
              </a:solidFill>
              <a:latin typeface="LeituraSans-Grot 2"/>
            </a:endParaRPr>
          </a:p>
        </p:txBody>
      </p:sp>
      <p:sp>
        <p:nvSpPr>
          <p:cNvPr id="60" name="TextBox 59"/>
          <p:cNvSpPr txBox="1"/>
          <p:nvPr/>
        </p:nvSpPr>
        <p:spPr>
          <a:xfrm>
            <a:off x="12088743" y="14326833"/>
            <a:ext cx="1037781" cy="400110"/>
          </a:xfrm>
          <a:prstGeom prst="rect">
            <a:avLst/>
          </a:prstGeom>
          <a:noFill/>
        </p:spPr>
        <p:txBody>
          <a:bodyPr wrap="square" rtlCol="0">
            <a:spAutoFit/>
          </a:bodyPr>
          <a:lstStyle/>
          <a:p>
            <a:r>
              <a:rPr lang="en-US" sz="2000" dirty="0" smtClean="0">
                <a:solidFill>
                  <a:schemeClr val="bg2"/>
                </a:solidFill>
                <a:latin typeface="LeituraSans-Grot 2"/>
              </a:rPr>
              <a:t>0 h</a:t>
            </a:r>
            <a:endParaRPr lang="en-US" sz="2000" dirty="0">
              <a:solidFill>
                <a:schemeClr val="bg2"/>
              </a:solidFill>
              <a:latin typeface="LeituraSans-Grot 2"/>
            </a:endParaRPr>
          </a:p>
        </p:txBody>
      </p:sp>
      <p:cxnSp>
        <p:nvCxnSpPr>
          <p:cNvPr id="83" name="Straight Connector 82"/>
          <p:cNvCxnSpPr/>
          <p:nvPr/>
        </p:nvCxnSpPr>
        <p:spPr bwMode="auto">
          <a:xfrm>
            <a:off x="13373100" y="14930317"/>
            <a:ext cx="0" cy="787864"/>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85" name="TextBox 84"/>
          <p:cNvSpPr txBox="1"/>
          <p:nvPr/>
        </p:nvSpPr>
        <p:spPr>
          <a:xfrm>
            <a:off x="13144500" y="14345589"/>
            <a:ext cx="1037781" cy="400110"/>
          </a:xfrm>
          <a:prstGeom prst="rect">
            <a:avLst/>
          </a:prstGeom>
          <a:noFill/>
        </p:spPr>
        <p:txBody>
          <a:bodyPr wrap="square" rtlCol="0">
            <a:spAutoFit/>
          </a:bodyPr>
          <a:lstStyle/>
          <a:p>
            <a:r>
              <a:rPr lang="en-US" sz="2000" dirty="0">
                <a:solidFill>
                  <a:schemeClr val="bg2"/>
                </a:solidFill>
                <a:latin typeface="LeituraSans-Grot 2"/>
              </a:rPr>
              <a:t>3</a:t>
            </a:r>
            <a:r>
              <a:rPr lang="en-US" sz="2000" dirty="0" smtClean="0">
                <a:solidFill>
                  <a:schemeClr val="bg2"/>
                </a:solidFill>
                <a:latin typeface="LeituraSans-Grot 2"/>
              </a:rPr>
              <a:t> h</a:t>
            </a:r>
            <a:endParaRPr lang="en-US" sz="2000" dirty="0">
              <a:solidFill>
                <a:schemeClr val="bg2"/>
              </a:solidFill>
              <a:latin typeface="LeituraSans-Grot 2"/>
            </a:endParaRPr>
          </a:p>
        </p:txBody>
      </p:sp>
      <p:cxnSp>
        <p:nvCxnSpPr>
          <p:cNvPr id="86" name="Straight Connector 85"/>
          <p:cNvCxnSpPr/>
          <p:nvPr/>
        </p:nvCxnSpPr>
        <p:spPr bwMode="auto">
          <a:xfrm>
            <a:off x="14439900" y="14925757"/>
            <a:ext cx="0" cy="787864"/>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88" name="TextBox 87"/>
          <p:cNvSpPr txBox="1"/>
          <p:nvPr/>
        </p:nvSpPr>
        <p:spPr>
          <a:xfrm>
            <a:off x="14211300" y="14346287"/>
            <a:ext cx="1037781" cy="400110"/>
          </a:xfrm>
          <a:prstGeom prst="rect">
            <a:avLst/>
          </a:prstGeom>
          <a:noFill/>
        </p:spPr>
        <p:txBody>
          <a:bodyPr wrap="square" rtlCol="0">
            <a:spAutoFit/>
          </a:bodyPr>
          <a:lstStyle/>
          <a:p>
            <a:r>
              <a:rPr lang="en-US" sz="2000" dirty="0">
                <a:solidFill>
                  <a:schemeClr val="bg2"/>
                </a:solidFill>
                <a:latin typeface="LeituraSans-Grot 2"/>
              </a:rPr>
              <a:t>6</a:t>
            </a:r>
            <a:r>
              <a:rPr lang="en-US" sz="2000" dirty="0" smtClean="0">
                <a:solidFill>
                  <a:schemeClr val="bg2"/>
                </a:solidFill>
                <a:latin typeface="LeituraSans-Grot 2"/>
              </a:rPr>
              <a:t> h</a:t>
            </a:r>
            <a:endParaRPr lang="en-US" sz="2000" dirty="0">
              <a:solidFill>
                <a:schemeClr val="bg2"/>
              </a:solidFill>
              <a:latin typeface="LeituraSans-Grot 2"/>
            </a:endParaRPr>
          </a:p>
        </p:txBody>
      </p:sp>
      <p:cxnSp>
        <p:nvCxnSpPr>
          <p:cNvPr id="89" name="Straight Connector 88"/>
          <p:cNvCxnSpPr/>
          <p:nvPr/>
        </p:nvCxnSpPr>
        <p:spPr bwMode="auto">
          <a:xfrm>
            <a:off x="16116300" y="14935169"/>
            <a:ext cx="0" cy="787864"/>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91" name="TextBox 90"/>
          <p:cNvSpPr txBox="1"/>
          <p:nvPr/>
        </p:nvSpPr>
        <p:spPr>
          <a:xfrm>
            <a:off x="15887700" y="14364345"/>
            <a:ext cx="1037781" cy="400110"/>
          </a:xfrm>
          <a:prstGeom prst="rect">
            <a:avLst/>
          </a:prstGeom>
          <a:noFill/>
        </p:spPr>
        <p:txBody>
          <a:bodyPr wrap="square" rtlCol="0">
            <a:spAutoFit/>
          </a:bodyPr>
          <a:lstStyle/>
          <a:p>
            <a:r>
              <a:rPr lang="en-US" sz="2000" dirty="0" smtClean="0">
                <a:solidFill>
                  <a:schemeClr val="bg2"/>
                </a:solidFill>
                <a:latin typeface="LeituraSans-Grot 2"/>
              </a:rPr>
              <a:t>12 h</a:t>
            </a:r>
            <a:endParaRPr lang="en-US" sz="2000" dirty="0">
              <a:solidFill>
                <a:schemeClr val="bg2"/>
              </a:solidFill>
              <a:latin typeface="LeituraSans-Grot 2"/>
            </a:endParaRPr>
          </a:p>
        </p:txBody>
      </p:sp>
      <p:cxnSp>
        <p:nvCxnSpPr>
          <p:cNvPr id="92" name="Straight Connector 91"/>
          <p:cNvCxnSpPr/>
          <p:nvPr/>
        </p:nvCxnSpPr>
        <p:spPr bwMode="auto">
          <a:xfrm>
            <a:off x="17792700" y="14944694"/>
            <a:ext cx="0" cy="787864"/>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94" name="TextBox 93"/>
          <p:cNvSpPr txBox="1"/>
          <p:nvPr/>
        </p:nvSpPr>
        <p:spPr>
          <a:xfrm>
            <a:off x="17495303" y="14364345"/>
            <a:ext cx="1037781" cy="400110"/>
          </a:xfrm>
          <a:prstGeom prst="rect">
            <a:avLst/>
          </a:prstGeom>
          <a:noFill/>
        </p:spPr>
        <p:txBody>
          <a:bodyPr wrap="square" rtlCol="0">
            <a:spAutoFit/>
          </a:bodyPr>
          <a:lstStyle/>
          <a:p>
            <a:r>
              <a:rPr lang="en-US" sz="2000" dirty="0" smtClean="0">
                <a:solidFill>
                  <a:schemeClr val="bg2"/>
                </a:solidFill>
                <a:latin typeface="LeituraSans-Grot 2"/>
              </a:rPr>
              <a:t>24 h</a:t>
            </a:r>
            <a:endParaRPr lang="en-US" sz="2000" dirty="0">
              <a:solidFill>
                <a:schemeClr val="bg2"/>
              </a:solidFill>
              <a:latin typeface="LeituraSans-Grot 2"/>
            </a:endParaRPr>
          </a:p>
        </p:txBody>
      </p:sp>
      <p:cxnSp>
        <p:nvCxnSpPr>
          <p:cNvPr id="95" name="Straight Connector 94"/>
          <p:cNvCxnSpPr/>
          <p:nvPr/>
        </p:nvCxnSpPr>
        <p:spPr bwMode="auto">
          <a:xfrm>
            <a:off x="20721175" y="14944694"/>
            <a:ext cx="0" cy="787864"/>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96" name="TextBox 95"/>
          <p:cNvSpPr txBox="1"/>
          <p:nvPr/>
        </p:nvSpPr>
        <p:spPr>
          <a:xfrm>
            <a:off x="20231100" y="15751314"/>
            <a:ext cx="1024611" cy="707886"/>
          </a:xfrm>
          <a:prstGeom prst="rect">
            <a:avLst/>
          </a:prstGeom>
          <a:noFill/>
        </p:spPr>
        <p:txBody>
          <a:bodyPr wrap="square" rtlCol="0">
            <a:spAutoFit/>
          </a:bodyPr>
          <a:lstStyle/>
          <a:p>
            <a:pPr algn="ctr"/>
            <a:r>
              <a:rPr lang="en-US" sz="2000" dirty="0" smtClean="0">
                <a:solidFill>
                  <a:schemeClr val="bg2"/>
                </a:solidFill>
                <a:latin typeface="LeituraSans-Grot 2"/>
              </a:rPr>
              <a:t>Blood </a:t>
            </a:r>
          </a:p>
          <a:p>
            <a:pPr algn="ctr"/>
            <a:r>
              <a:rPr lang="en-US" sz="2000" dirty="0" smtClean="0">
                <a:solidFill>
                  <a:schemeClr val="bg2"/>
                </a:solidFill>
                <a:latin typeface="LeituraSans-Grot 2"/>
              </a:rPr>
              <a:t>draw</a:t>
            </a:r>
            <a:endParaRPr lang="en-US" sz="2000" dirty="0">
              <a:solidFill>
                <a:schemeClr val="bg2"/>
              </a:solidFill>
              <a:latin typeface="LeituraSans-Grot 2"/>
            </a:endParaRPr>
          </a:p>
        </p:txBody>
      </p:sp>
      <p:sp>
        <p:nvSpPr>
          <p:cNvPr id="97" name="TextBox 96"/>
          <p:cNvSpPr txBox="1"/>
          <p:nvPr/>
        </p:nvSpPr>
        <p:spPr>
          <a:xfrm>
            <a:off x="20512932" y="14364345"/>
            <a:ext cx="1037781" cy="400110"/>
          </a:xfrm>
          <a:prstGeom prst="rect">
            <a:avLst/>
          </a:prstGeom>
          <a:noFill/>
        </p:spPr>
        <p:txBody>
          <a:bodyPr wrap="square" rtlCol="0">
            <a:spAutoFit/>
          </a:bodyPr>
          <a:lstStyle/>
          <a:p>
            <a:r>
              <a:rPr lang="en-US" sz="2000" dirty="0" smtClean="0">
                <a:solidFill>
                  <a:schemeClr val="bg2"/>
                </a:solidFill>
                <a:latin typeface="LeituraSans-Grot 2"/>
              </a:rPr>
              <a:t>48 h</a:t>
            </a:r>
            <a:endParaRPr lang="en-US" sz="2000" dirty="0">
              <a:solidFill>
                <a:schemeClr val="bg2"/>
              </a:solidFill>
              <a:latin typeface="LeituraSans-Grot 2"/>
            </a:endParaRPr>
          </a:p>
        </p:txBody>
      </p:sp>
      <p:grpSp>
        <p:nvGrpSpPr>
          <p:cNvPr id="104" name="Group 103"/>
          <p:cNvGrpSpPr/>
          <p:nvPr/>
        </p:nvGrpSpPr>
        <p:grpSpPr>
          <a:xfrm>
            <a:off x="23622000" y="8556009"/>
            <a:ext cx="7810500" cy="6074391"/>
            <a:chOff x="29221495" y="7179645"/>
            <a:chExt cx="8207945" cy="7269481"/>
          </a:xfrm>
        </p:grpSpPr>
        <p:pic>
          <p:nvPicPr>
            <p:cNvPr id="105" name="Picture 3"/>
            <p:cNvPicPr>
              <a:picLocks noChangeAspect="1" noChangeArrowheads="1"/>
            </p:cNvPicPr>
            <p:nvPr/>
          </p:nvPicPr>
          <p:blipFill>
            <a:blip r:embed="rId4" cstate="print"/>
            <a:srcRect t="2496" r="6323"/>
            <a:stretch>
              <a:fillRect/>
            </a:stretch>
          </p:blipFill>
          <p:spPr bwMode="auto">
            <a:xfrm>
              <a:off x="29221495" y="7179645"/>
              <a:ext cx="8000198" cy="7269481"/>
            </a:xfrm>
            <a:prstGeom prst="rect">
              <a:avLst/>
            </a:prstGeom>
            <a:noFill/>
            <a:ln w="9525">
              <a:noFill/>
              <a:miter lim="800000"/>
              <a:headEnd/>
              <a:tailEnd/>
            </a:ln>
          </p:spPr>
        </p:pic>
        <p:pic>
          <p:nvPicPr>
            <p:cNvPr id="106" name="Picture 3"/>
            <p:cNvPicPr>
              <a:picLocks noChangeAspect="1" noChangeArrowheads="1"/>
            </p:cNvPicPr>
            <p:nvPr/>
          </p:nvPicPr>
          <p:blipFill>
            <a:blip r:embed="rId4" cstate="print"/>
            <a:srcRect l="93678" t="825" r="-1521" b="78868"/>
            <a:stretch>
              <a:fillRect/>
            </a:stretch>
          </p:blipFill>
          <p:spPr bwMode="auto">
            <a:xfrm>
              <a:off x="36759717" y="8564881"/>
              <a:ext cx="669723" cy="1513935"/>
            </a:xfrm>
            <a:prstGeom prst="rect">
              <a:avLst/>
            </a:prstGeom>
            <a:noFill/>
            <a:ln w="9525">
              <a:noFill/>
              <a:miter lim="800000"/>
              <a:headEnd/>
              <a:tailEnd/>
            </a:ln>
          </p:spPr>
        </p:pic>
        <p:cxnSp>
          <p:nvCxnSpPr>
            <p:cNvPr id="107" name="Straight Connector 106"/>
            <p:cNvCxnSpPr/>
            <p:nvPr/>
          </p:nvCxnSpPr>
          <p:spPr bwMode="auto">
            <a:xfrm>
              <a:off x="36896040" y="8671560"/>
              <a:ext cx="36576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aphicFrame>
        <p:nvGraphicFramePr>
          <p:cNvPr id="108" name="Table 107"/>
          <p:cNvGraphicFramePr>
            <a:graphicFrameLocks noGrp="1"/>
          </p:cNvGraphicFramePr>
          <p:nvPr>
            <p:extLst>
              <p:ext uri="{D42A27DB-BD31-4B8C-83A1-F6EECF244321}">
                <p14:modId xmlns:p14="http://schemas.microsoft.com/office/powerpoint/2010/main" val="794536139"/>
              </p:ext>
            </p:extLst>
          </p:nvPr>
        </p:nvGraphicFramePr>
        <p:xfrm>
          <a:off x="24326914" y="14706600"/>
          <a:ext cx="7143686" cy="1325880"/>
        </p:xfrm>
        <a:graphic>
          <a:graphicData uri="http://schemas.openxmlformats.org/drawingml/2006/table">
            <a:tbl>
              <a:tblPr firstRow="1" bandRow="1">
                <a:tableStyleId>{21E4AEA4-8DFA-4A89-87EB-49C32662AFE0}</a:tableStyleId>
              </a:tblPr>
              <a:tblGrid>
                <a:gridCol w="3810000"/>
                <a:gridCol w="3333686"/>
              </a:tblGrid>
              <a:tr h="421697">
                <a:tc>
                  <a:txBody>
                    <a:bodyPr/>
                    <a:lstStyle/>
                    <a:p>
                      <a:r>
                        <a:rPr lang="en-US" sz="2300" dirty="0" smtClean="0">
                          <a:solidFill>
                            <a:schemeClr val="bg2"/>
                          </a:solidFill>
                          <a:latin typeface="LeituraSans-Grot 2"/>
                        </a:rPr>
                        <a:t>Time point</a:t>
                      </a:r>
                      <a:endParaRPr lang="en-US" sz="2300" dirty="0">
                        <a:solidFill>
                          <a:schemeClr val="bg2"/>
                        </a:solidFill>
                        <a:latin typeface="LeituraSans-Grot 2"/>
                      </a:endParaRPr>
                    </a:p>
                  </a:txBody>
                  <a:tcPr>
                    <a:solidFill>
                      <a:srgbClr val="BBCE9E"/>
                    </a:solidFill>
                  </a:tcPr>
                </a:tc>
                <a:tc>
                  <a:txBody>
                    <a:bodyPr/>
                    <a:lstStyle/>
                    <a:p>
                      <a:pPr algn="ctr"/>
                      <a:r>
                        <a:rPr lang="en-US" sz="2300" dirty="0" smtClean="0">
                          <a:solidFill>
                            <a:schemeClr val="bg2"/>
                          </a:solidFill>
                          <a:latin typeface="LeituraSans-Grot 2"/>
                        </a:rPr>
                        <a:t>#</a:t>
                      </a:r>
                      <a:r>
                        <a:rPr lang="en-US" sz="2300" baseline="0" dirty="0" smtClean="0">
                          <a:solidFill>
                            <a:schemeClr val="bg2"/>
                          </a:solidFill>
                          <a:latin typeface="LeituraSans-Grot 2"/>
                        </a:rPr>
                        <a:t> of features altered</a:t>
                      </a:r>
                      <a:endParaRPr lang="en-US" sz="2300" dirty="0">
                        <a:solidFill>
                          <a:schemeClr val="bg2"/>
                        </a:solidFill>
                        <a:latin typeface="LeituraSans-Grot 2"/>
                      </a:endParaRPr>
                    </a:p>
                  </a:txBody>
                  <a:tcPr>
                    <a:solidFill>
                      <a:srgbClr val="BBCE9E"/>
                    </a:solidFill>
                  </a:tcPr>
                </a:tc>
              </a:tr>
              <a:tr h="342817">
                <a:tc>
                  <a:txBody>
                    <a:bodyPr/>
                    <a:lstStyle/>
                    <a:p>
                      <a:r>
                        <a:rPr lang="en-US" sz="2300" dirty="0" smtClean="0">
                          <a:latin typeface="LeituraSans-Grot 2"/>
                        </a:rPr>
                        <a:t>3-48 hours, early sustained</a:t>
                      </a:r>
                      <a:endParaRPr lang="en-US" sz="2300" dirty="0">
                        <a:latin typeface="LeituraSans-Grot 2"/>
                      </a:endParaRPr>
                    </a:p>
                  </a:txBody>
                  <a:tcPr/>
                </a:tc>
                <a:tc>
                  <a:txBody>
                    <a:bodyPr/>
                    <a:lstStyle/>
                    <a:p>
                      <a:pPr algn="ctr"/>
                      <a:r>
                        <a:rPr lang="en-US" sz="2300" dirty="0" smtClean="0">
                          <a:latin typeface="LeituraSans-Grot 2"/>
                        </a:rPr>
                        <a:t>52</a:t>
                      </a:r>
                      <a:endParaRPr lang="en-US" sz="2300" dirty="0">
                        <a:latin typeface="LeituraSans-Grot 2"/>
                      </a:endParaRPr>
                    </a:p>
                  </a:txBody>
                  <a:tcPr/>
                </a:tc>
              </a:tr>
              <a:tr h="342817">
                <a:tc>
                  <a:txBody>
                    <a:bodyPr/>
                    <a:lstStyle/>
                    <a:p>
                      <a:r>
                        <a:rPr lang="en-US" sz="2300" dirty="0" smtClean="0">
                          <a:latin typeface="LeituraSans-Grot 2"/>
                        </a:rPr>
                        <a:t>48 hours, late transient</a:t>
                      </a:r>
                      <a:endParaRPr lang="en-US" sz="2300" dirty="0">
                        <a:latin typeface="LeituraSans-Grot 2"/>
                      </a:endParaRPr>
                    </a:p>
                  </a:txBody>
                  <a:tcPr/>
                </a:tc>
                <a:tc>
                  <a:txBody>
                    <a:bodyPr/>
                    <a:lstStyle/>
                    <a:p>
                      <a:pPr algn="ctr"/>
                      <a:r>
                        <a:rPr lang="en-US" sz="2300" dirty="0" smtClean="0">
                          <a:latin typeface="LeituraSans-Grot 2"/>
                        </a:rPr>
                        <a:t>28</a:t>
                      </a:r>
                      <a:endParaRPr lang="en-US" sz="2300" dirty="0">
                        <a:latin typeface="LeituraSans-Grot 2"/>
                      </a:endParaRPr>
                    </a:p>
                  </a:txBody>
                  <a:tcPr/>
                </a:tc>
              </a:tr>
            </a:tbl>
          </a:graphicData>
        </a:graphic>
      </p:graphicFrame>
      <p:sp>
        <p:nvSpPr>
          <p:cNvPr id="72" name="TextBox 71"/>
          <p:cNvSpPr txBox="1"/>
          <p:nvPr/>
        </p:nvSpPr>
        <p:spPr>
          <a:xfrm>
            <a:off x="23723785" y="14717524"/>
            <a:ext cx="584015" cy="446276"/>
          </a:xfrm>
          <a:prstGeom prst="rect">
            <a:avLst/>
          </a:prstGeom>
          <a:noFill/>
        </p:spPr>
        <p:txBody>
          <a:bodyPr wrap="square" rtlCol="0">
            <a:spAutoFit/>
          </a:bodyPr>
          <a:lstStyle/>
          <a:p>
            <a:r>
              <a:rPr lang="en-US" sz="2300" dirty="0" smtClean="0">
                <a:solidFill>
                  <a:schemeClr val="bg2"/>
                </a:solidFill>
                <a:latin typeface="LeituraSans-Grot 2"/>
              </a:rPr>
              <a:t>B)</a:t>
            </a:r>
            <a:endParaRPr lang="en-US" sz="2300" dirty="0">
              <a:solidFill>
                <a:schemeClr val="bg2"/>
              </a:solidFill>
              <a:latin typeface="LeituraSans-Grot 2"/>
            </a:endParaRPr>
          </a:p>
        </p:txBody>
      </p:sp>
      <p:sp>
        <p:nvSpPr>
          <p:cNvPr id="110" name="TextBox 109"/>
          <p:cNvSpPr txBox="1"/>
          <p:nvPr/>
        </p:nvSpPr>
        <p:spPr>
          <a:xfrm>
            <a:off x="23675030" y="8534400"/>
            <a:ext cx="584015" cy="446276"/>
          </a:xfrm>
          <a:prstGeom prst="rect">
            <a:avLst/>
          </a:prstGeom>
          <a:noFill/>
        </p:spPr>
        <p:txBody>
          <a:bodyPr wrap="square" rtlCol="0">
            <a:spAutoFit/>
          </a:bodyPr>
          <a:lstStyle/>
          <a:p>
            <a:r>
              <a:rPr lang="en-US" sz="2300" dirty="0">
                <a:solidFill>
                  <a:schemeClr val="bg2"/>
                </a:solidFill>
                <a:latin typeface="LeituraSans-Grot 2"/>
              </a:rPr>
              <a:t>A</a:t>
            </a:r>
            <a:r>
              <a:rPr lang="en-US" sz="2300" dirty="0" smtClean="0">
                <a:solidFill>
                  <a:schemeClr val="bg2"/>
                </a:solidFill>
                <a:latin typeface="LeituraSans-Grot 2"/>
              </a:rPr>
              <a:t>)</a:t>
            </a:r>
            <a:endParaRPr lang="en-US" sz="2300" dirty="0">
              <a:solidFill>
                <a:schemeClr val="bg2"/>
              </a:solidFill>
              <a:latin typeface="LeituraSans-Grot 2"/>
            </a:endParaRPr>
          </a:p>
        </p:txBody>
      </p:sp>
      <p:sp>
        <p:nvSpPr>
          <p:cNvPr id="2" name="TextBox 1"/>
          <p:cNvSpPr txBox="1"/>
          <p:nvPr/>
        </p:nvSpPr>
        <p:spPr>
          <a:xfrm>
            <a:off x="1442791" y="28422600"/>
            <a:ext cx="12882809" cy="3154710"/>
          </a:xfrm>
          <a:prstGeom prst="rect">
            <a:avLst/>
          </a:prstGeom>
          <a:noFill/>
        </p:spPr>
        <p:txBody>
          <a:bodyPr wrap="square" rtlCol="0">
            <a:spAutoFit/>
          </a:bodyPr>
          <a:lstStyle/>
          <a:p>
            <a:r>
              <a:rPr lang="en-US" sz="2000" b="1" dirty="0" smtClean="0">
                <a:solidFill>
                  <a:schemeClr val="bg2"/>
                </a:solidFill>
                <a:latin typeface="LeituraSans-Grot 2"/>
              </a:rPr>
              <a:t>References:</a:t>
            </a:r>
          </a:p>
          <a:p>
            <a:pPr marL="228600" indent="-228600" defTabSz="4389438">
              <a:spcAft>
                <a:spcPts val="0"/>
              </a:spcAft>
              <a:buFont typeface="+mj-lt"/>
              <a:buAutoNum type="arabicPeriod"/>
            </a:pPr>
            <a:r>
              <a:rPr lang="en-US" sz="2000" dirty="0">
                <a:solidFill>
                  <a:schemeClr val="bg2"/>
                </a:solidFill>
                <a:latin typeface="LeituraSans-Grot 2"/>
              </a:rPr>
              <a:t>Kim MK and JHY Park. (2009) </a:t>
            </a:r>
            <a:r>
              <a:rPr lang="en-US" sz="2000" i="1" dirty="0">
                <a:solidFill>
                  <a:schemeClr val="bg2"/>
                </a:solidFill>
                <a:latin typeface="LeituraSans-Grot 2"/>
              </a:rPr>
              <a:t>Proceedings of the Nutrition Society; </a:t>
            </a:r>
            <a:r>
              <a:rPr lang="en-US" sz="2000" dirty="0">
                <a:solidFill>
                  <a:schemeClr val="bg2"/>
                </a:solidFill>
                <a:latin typeface="LeituraSans-Grot 2"/>
              </a:rPr>
              <a:t>68:103-10.</a:t>
            </a:r>
          </a:p>
          <a:p>
            <a:pPr marL="228600" indent="-228600" defTabSz="4389438">
              <a:spcAft>
                <a:spcPts val="0"/>
              </a:spcAft>
              <a:buFont typeface="+mj-lt"/>
              <a:buAutoNum type="arabicPeriod"/>
            </a:pPr>
            <a:r>
              <a:rPr lang="en-US" sz="2000" dirty="0">
                <a:solidFill>
                  <a:schemeClr val="bg2"/>
                </a:solidFill>
                <a:latin typeface="LeituraSans-Grot 2"/>
              </a:rPr>
              <a:t>Beaver LM, </a:t>
            </a:r>
            <a:r>
              <a:rPr lang="en-US" sz="2000" i="1" dirty="0">
                <a:solidFill>
                  <a:schemeClr val="bg2"/>
                </a:solidFill>
                <a:latin typeface="LeituraSans-Grot 2"/>
              </a:rPr>
              <a:t>et al. </a:t>
            </a:r>
            <a:r>
              <a:rPr lang="en-US" sz="2000" dirty="0">
                <a:solidFill>
                  <a:schemeClr val="bg2"/>
                </a:solidFill>
                <a:latin typeface="LeituraSans-Grot 2"/>
              </a:rPr>
              <a:t>(2012) Ch.3, </a:t>
            </a:r>
            <a:r>
              <a:rPr lang="en-US" sz="2000" i="1" dirty="0">
                <a:solidFill>
                  <a:schemeClr val="bg2"/>
                </a:solidFill>
                <a:latin typeface="LeituraSans-Grot 2"/>
              </a:rPr>
              <a:t>In: Diet, nutrition, and cancer</a:t>
            </a:r>
            <a:r>
              <a:rPr lang="en-US" sz="2000" i="1" dirty="0" smtClean="0">
                <a:solidFill>
                  <a:schemeClr val="bg2"/>
                </a:solidFill>
                <a:latin typeface="LeituraSans-Grot 2"/>
              </a:rPr>
              <a:t>.</a:t>
            </a:r>
          </a:p>
          <a:p>
            <a:pPr marL="228600" indent="-228600" defTabSz="4389438">
              <a:spcAft>
                <a:spcPts val="0"/>
              </a:spcAft>
              <a:buFont typeface="+mj-lt"/>
              <a:buAutoNum type="arabicPeriod"/>
            </a:pPr>
            <a:r>
              <a:rPr lang="en-US" sz="2000" dirty="0">
                <a:solidFill>
                  <a:schemeClr val="bg2"/>
                </a:solidFill>
                <a:latin typeface="LeituraSans-Grot 2"/>
              </a:rPr>
              <a:t>Innamorato NG, </a:t>
            </a:r>
            <a:r>
              <a:rPr lang="en-US" sz="2000" i="1" dirty="0">
                <a:solidFill>
                  <a:schemeClr val="bg2"/>
                </a:solidFill>
                <a:latin typeface="LeituraSans-Grot 2"/>
              </a:rPr>
              <a:t>et al. </a:t>
            </a:r>
            <a:r>
              <a:rPr lang="en-US" sz="2000" dirty="0">
                <a:solidFill>
                  <a:schemeClr val="bg2"/>
                </a:solidFill>
                <a:latin typeface="LeituraSans-Grot 2"/>
              </a:rPr>
              <a:t>(2008) </a:t>
            </a:r>
            <a:r>
              <a:rPr lang="en-US" sz="2000" i="1" dirty="0">
                <a:solidFill>
                  <a:schemeClr val="bg2"/>
                </a:solidFill>
                <a:latin typeface="LeituraSans-Grot 2"/>
              </a:rPr>
              <a:t>Journal of Immunology; </a:t>
            </a:r>
            <a:r>
              <a:rPr lang="en-US" sz="2000" dirty="0">
                <a:solidFill>
                  <a:schemeClr val="bg2"/>
                </a:solidFill>
                <a:latin typeface="LeituraSans-Grot 2"/>
              </a:rPr>
              <a:t>181(1):</a:t>
            </a:r>
            <a:r>
              <a:rPr lang="en-US" sz="2000" dirty="0" smtClean="0">
                <a:solidFill>
                  <a:schemeClr val="bg2"/>
                </a:solidFill>
                <a:latin typeface="LeituraSans-Grot 2"/>
              </a:rPr>
              <a:t>680-9.</a:t>
            </a:r>
            <a:r>
              <a:rPr lang="en-US" sz="2000" i="1" dirty="0" smtClean="0">
                <a:solidFill>
                  <a:schemeClr val="bg2"/>
                </a:solidFill>
                <a:latin typeface="LeituraSans-Grot 2"/>
              </a:rPr>
              <a:t>  </a:t>
            </a:r>
            <a:endParaRPr lang="en-US" sz="2000" i="1" dirty="0">
              <a:solidFill>
                <a:schemeClr val="bg2"/>
              </a:solidFill>
              <a:latin typeface="LeituraSans-Grot 2"/>
            </a:endParaRPr>
          </a:p>
          <a:p>
            <a:pPr marL="228600" indent="-228600" defTabSz="4389438">
              <a:spcAft>
                <a:spcPts val="0"/>
              </a:spcAft>
              <a:buFont typeface="+mj-lt"/>
              <a:buAutoNum type="arabicPeriod"/>
            </a:pPr>
            <a:r>
              <a:rPr lang="en-US" sz="2000" dirty="0">
                <a:solidFill>
                  <a:schemeClr val="bg2"/>
                </a:solidFill>
                <a:latin typeface="LeituraSans-Grot 2"/>
              </a:rPr>
              <a:t>Prawan AA, </a:t>
            </a:r>
            <a:r>
              <a:rPr lang="en-US" sz="2000" i="1" dirty="0">
                <a:solidFill>
                  <a:schemeClr val="bg2"/>
                </a:solidFill>
                <a:latin typeface="LeituraSans-Grot 2"/>
              </a:rPr>
              <a:t>et al. </a:t>
            </a:r>
            <a:r>
              <a:rPr lang="en-US" sz="2000" dirty="0">
                <a:solidFill>
                  <a:schemeClr val="bg2"/>
                </a:solidFill>
                <a:latin typeface="LeituraSans-Grot 2"/>
              </a:rPr>
              <a:t>(2008) </a:t>
            </a:r>
            <a:r>
              <a:rPr lang="en-US" sz="2000" i="1" dirty="0">
                <a:solidFill>
                  <a:schemeClr val="bg2"/>
                </a:solidFill>
                <a:latin typeface="LeituraSans-Grot 2"/>
              </a:rPr>
              <a:t>Pharmaceutical Research;</a:t>
            </a:r>
            <a:r>
              <a:rPr lang="en-US" sz="2000" dirty="0">
                <a:solidFill>
                  <a:schemeClr val="bg2"/>
                </a:solidFill>
                <a:latin typeface="LeituraSans-Grot 2"/>
              </a:rPr>
              <a:t> 25(4):837-44.</a:t>
            </a:r>
          </a:p>
          <a:p>
            <a:pPr marL="228600" indent="-228600" defTabSz="4389438">
              <a:spcAft>
                <a:spcPts val="0"/>
              </a:spcAft>
              <a:buFont typeface="+mj-lt"/>
              <a:buAutoNum type="arabicPeriod"/>
            </a:pPr>
            <a:r>
              <a:rPr lang="en-US" sz="2000" dirty="0" smtClean="0">
                <a:solidFill>
                  <a:schemeClr val="bg2"/>
                </a:solidFill>
                <a:latin typeface="LeituraSans-Grot 2"/>
              </a:rPr>
              <a:t>Myzak </a:t>
            </a:r>
            <a:r>
              <a:rPr lang="en-US" sz="2000" dirty="0">
                <a:solidFill>
                  <a:schemeClr val="bg2"/>
                </a:solidFill>
                <a:latin typeface="LeituraSans-Grot 2"/>
              </a:rPr>
              <a:t>MC, </a:t>
            </a:r>
            <a:r>
              <a:rPr lang="en-US" sz="2000" i="1" dirty="0">
                <a:solidFill>
                  <a:schemeClr val="bg2"/>
                </a:solidFill>
                <a:latin typeface="LeituraSans-Grot 2"/>
              </a:rPr>
              <a:t>et al. </a:t>
            </a:r>
            <a:r>
              <a:rPr lang="en-US" sz="2000" dirty="0">
                <a:solidFill>
                  <a:schemeClr val="bg2"/>
                </a:solidFill>
                <a:latin typeface="LeituraSans-Grot 2"/>
              </a:rPr>
              <a:t>(2007) </a:t>
            </a:r>
            <a:r>
              <a:rPr lang="en-US" sz="2000" i="1" dirty="0">
                <a:solidFill>
                  <a:schemeClr val="bg2"/>
                </a:solidFill>
                <a:latin typeface="LeituraSans-Grot 2"/>
              </a:rPr>
              <a:t>Experimental Biology and Medicine; </a:t>
            </a:r>
            <a:r>
              <a:rPr lang="en-US" sz="2000" dirty="0">
                <a:solidFill>
                  <a:schemeClr val="bg2"/>
                </a:solidFill>
                <a:latin typeface="LeituraSans-Grot 2"/>
              </a:rPr>
              <a:t>232:227-34.</a:t>
            </a:r>
          </a:p>
          <a:p>
            <a:pPr marL="228600" indent="-228600" defTabSz="4389438">
              <a:spcAft>
                <a:spcPts val="0"/>
              </a:spcAft>
              <a:buFont typeface="+mj-lt"/>
              <a:buAutoNum type="arabicPeriod"/>
            </a:pPr>
            <a:r>
              <a:rPr lang="en-US" sz="2000" dirty="0">
                <a:solidFill>
                  <a:schemeClr val="bg2"/>
                </a:solidFill>
                <a:latin typeface="LeituraSans-Grot 2"/>
              </a:rPr>
              <a:t>Clarke JC, </a:t>
            </a:r>
            <a:r>
              <a:rPr lang="en-US" sz="2000" i="1" dirty="0">
                <a:solidFill>
                  <a:schemeClr val="bg2"/>
                </a:solidFill>
                <a:latin typeface="LeituraSans-Grot 2"/>
              </a:rPr>
              <a:t>et al. </a:t>
            </a:r>
            <a:r>
              <a:rPr lang="en-US" sz="2000" dirty="0">
                <a:solidFill>
                  <a:schemeClr val="bg2"/>
                </a:solidFill>
                <a:latin typeface="LeituraSans-Grot 2"/>
              </a:rPr>
              <a:t>(2011) </a:t>
            </a:r>
            <a:r>
              <a:rPr lang="en-US" sz="2000" i="1" dirty="0" smtClean="0">
                <a:solidFill>
                  <a:schemeClr val="bg2"/>
                </a:solidFill>
                <a:latin typeface="LeituraSans-Grot 2"/>
              </a:rPr>
              <a:t>Pharmacological </a:t>
            </a:r>
            <a:r>
              <a:rPr lang="en-US" sz="2000" i="1" dirty="0">
                <a:solidFill>
                  <a:schemeClr val="bg2"/>
                </a:solidFill>
                <a:latin typeface="LeituraSans-Grot 2"/>
              </a:rPr>
              <a:t>Research; </a:t>
            </a:r>
            <a:r>
              <a:rPr lang="en-US" sz="2000" dirty="0">
                <a:solidFill>
                  <a:schemeClr val="bg2"/>
                </a:solidFill>
                <a:latin typeface="LeituraSans-Grot 2"/>
              </a:rPr>
              <a:t>64(5):456-63</a:t>
            </a:r>
            <a:r>
              <a:rPr lang="en-US" sz="2000" dirty="0" smtClean="0">
                <a:solidFill>
                  <a:schemeClr val="bg2"/>
                </a:solidFill>
                <a:latin typeface="LeituraSans-Grot 2"/>
              </a:rPr>
              <a:t>.</a:t>
            </a:r>
          </a:p>
          <a:p>
            <a:pPr marL="228600" indent="-228600" defTabSz="4389438">
              <a:spcAft>
                <a:spcPts val="0"/>
              </a:spcAft>
              <a:buFont typeface="+mj-lt"/>
              <a:buAutoNum type="arabicPeriod"/>
            </a:pPr>
            <a:r>
              <a:rPr lang="en-US" sz="2000" dirty="0" smtClean="0">
                <a:solidFill>
                  <a:schemeClr val="bg2"/>
                </a:solidFill>
                <a:latin typeface="LeituraSans-Grot 2"/>
              </a:rPr>
              <a:t>Bitzinger DI, </a:t>
            </a:r>
            <a:r>
              <a:rPr lang="en-US" sz="2000" i="1" dirty="0" smtClean="0">
                <a:solidFill>
                  <a:schemeClr val="bg2"/>
                </a:solidFill>
                <a:latin typeface="LeituraSans-Grot 2"/>
              </a:rPr>
              <a:t>et al.</a:t>
            </a:r>
            <a:r>
              <a:rPr lang="en-US" sz="2000" dirty="0" smtClean="0">
                <a:solidFill>
                  <a:schemeClr val="bg2"/>
                </a:solidFill>
                <a:latin typeface="LeituraSans-Grot 2"/>
              </a:rPr>
              <a:t> (2008) </a:t>
            </a:r>
            <a:r>
              <a:rPr lang="en-US" sz="2000" i="1" dirty="0" smtClean="0">
                <a:solidFill>
                  <a:schemeClr val="bg2"/>
                </a:solidFill>
                <a:latin typeface="LeituraSans-Grot 2"/>
              </a:rPr>
              <a:t>Cytometry</a:t>
            </a:r>
            <a:r>
              <a:rPr lang="en-US" sz="2000" dirty="0" smtClean="0">
                <a:solidFill>
                  <a:schemeClr val="bg2"/>
                </a:solidFill>
                <a:latin typeface="LeituraSans-Grot 2"/>
              </a:rPr>
              <a:t>; 73A(7):642-50.</a:t>
            </a:r>
          </a:p>
          <a:p>
            <a:pPr marL="228600" indent="-228600" defTabSz="4389438">
              <a:spcAft>
                <a:spcPts val="0"/>
              </a:spcAft>
              <a:buFont typeface="+mj-lt"/>
              <a:buAutoNum type="arabicPeriod"/>
            </a:pPr>
            <a:r>
              <a:rPr lang="en-US" sz="2000" dirty="0" smtClean="0">
                <a:solidFill>
                  <a:schemeClr val="bg2"/>
                </a:solidFill>
                <a:latin typeface="LeituraSans-Grot 2"/>
              </a:rPr>
              <a:t>Harita N, </a:t>
            </a:r>
            <a:r>
              <a:rPr lang="en-US" sz="2000" i="1" dirty="0" smtClean="0">
                <a:solidFill>
                  <a:schemeClr val="bg2"/>
                </a:solidFill>
                <a:latin typeface="LeituraSans-Grot 2"/>
              </a:rPr>
              <a:t>et al</a:t>
            </a:r>
            <a:r>
              <a:rPr lang="en-US" sz="2000" dirty="0" smtClean="0">
                <a:solidFill>
                  <a:schemeClr val="bg2"/>
                </a:solidFill>
                <a:latin typeface="LeituraSans-Grot 2"/>
              </a:rPr>
              <a:t>. (2009) </a:t>
            </a:r>
            <a:r>
              <a:rPr lang="en-US" sz="2000" i="1" dirty="0" smtClean="0">
                <a:solidFill>
                  <a:schemeClr val="bg2"/>
                </a:solidFill>
                <a:latin typeface="LeituraSans-Grot 2"/>
              </a:rPr>
              <a:t>Diabetes Care; </a:t>
            </a:r>
            <a:r>
              <a:rPr lang="en-US" sz="2000" dirty="0" smtClean="0">
                <a:solidFill>
                  <a:schemeClr val="bg2"/>
                </a:solidFill>
                <a:latin typeface="LeituraSans-Grot 2"/>
              </a:rPr>
              <a:t>32(3):424-6</a:t>
            </a:r>
            <a:r>
              <a:rPr lang="en-US" sz="2000" i="1" dirty="0" smtClean="0">
                <a:solidFill>
                  <a:schemeClr val="bg2"/>
                </a:solidFill>
                <a:latin typeface="LeituraSans-Grot 2"/>
              </a:rPr>
              <a:t>.</a:t>
            </a:r>
            <a:endParaRPr lang="en-US" sz="2000" dirty="0">
              <a:solidFill>
                <a:schemeClr val="bg2"/>
              </a:solidFill>
              <a:latin typeface="LeituraSans-Grot 2"/>
            </a:endParaRPr>
          </a:p>
          <a:p>
            <a:endParaRPr lang="en-US" dirty="0">
              <a:latin typeface="LeituraSans-Grot 2"/>
            </a:endParaRPr>
          </a:p>
        </p:txBody>
      </p:sp>
      <p:sp>
        <p:nvSpPr>
          <p:cNvPr id="7" name="TextBox 6"/>
          <p:cNvSpPr txBox="1"/>
          <p:nvPr/>
        </p:nvSpPr>
        <p:spPr>
          <a:xfrm>
            <a:off x="11829788" y="28575000"/>
            <a:ext cx="9993520" cy="1923604"/>
          </a:xfrm>
          <a:prstGeom prst="rect">
            <a:avLst/>
          </a:prstGeom>
          <a:noFill/>
        </p:spPr>
        <p:txBody>
          <a:bodyPr wrap="square" rtlCol="0">
            <a:spAutoFit/>
          </a:bodyPr>
          <a:lstStyle/>
          <a:p>
            <a:r>
              <a:rPr lang="en-US" sz="2000" b="1" dirty="0" smtClean="0">
                <a:solidFill>
                  <a:schemeClr val="bg2"/>
                </a:solidFill>
                <a:latin typeface="LeituraSans-Grot 2"/>
              </a:rPr>
              <a:t>Acknowledgements:</a:t>
            </a:r>
          </a:p>
          <a:p>
            <a:r>
              <a:rPr lang="en-US" sz="2000" dirty="0">
                <a:solidFill>
                  <a:schemeClr val="bg2"/>
                </a:solidFill>
                <a:latin typeface="LeituraSans-Grot 2"/>
              </a:rPr>
              <a:t>This work was supported by NIH grants CA090890, CA122906, NIEHS grant P30 </a:t>
            </a:r>
            <a:r>
              <a:rPr lang="en-US" sz="2000" dirty="0" smtClean="0">
                <a:solidFill>
                  <a:schemeClr val="bg2"/>
                </a:solidFill>
                <a:latin typeface="LeituraSans-Grot 2"/>
              </a:rPr>
              <a:t>ES000210. </a:t>
            </a:r>
            <a:r>
              <a:rPr lang="en-US" sz="2000" dirty="0">
                <a:solidFill>
                  <a:schemeClr val="bg2"/>
                </a:solidFill>
                <a:latin typeface="LeituraSans-Grot 2"/>
              </a:rPr>
              <a:t>We gratefully acknowledge technical assistance from </a:t>
            </a:r>
            <a:r>
              <a:rPr lang="en-US" sz="2000" dirty="0" smtClean="0">
                <a:solidFill>
                  <a:schemeClr val="bg2"/>
                </a:solidFill>
                <a:latin typeface="LeituraSans-Grot 2"/>
              </a:rPr>
              <a:t>Lauren Atwell, Dr</a:t>
            </a:r>
            <a:r>
              <a:rPr lang="en-US" sz="2000" dirty="0">
                <a:solidFill>
                  <a:schemeClr val="bg2"/>
                </a:solidFill>
                <a:latin typeface="LeituraSans-Grot 2"/>
              </a:rPr>
              <a:t>. Carmen Wong, Dr. Laura Beaver, Karin Hardin and Jeff Morré. Broccoli sprouts were provided by Sprouters NW, Inc. </a:t>
            </a:r>
          </a:p>
          <a:p>
            <a:endParaRPr lang="en-US" dirty="0">
              <a:latin typeface="LeituraSans-Grot 2"/>
            </a:endParaRPr>
          </a:p>
        </p:txBody>
      </p:sp>
      <p:sp>
        <p:nvSpPr>
          <p:cNvPr id="10" name="TextBox 9"/>
          <p:cNvSpPr txBox="1"/>
          <p:nvPr/>
        </p:nvSpPr>
        <p:spPr>
          <a:xfrm>
            <a:off x="1447800" y="7620000"/>
            <a:ext cx="9982200" cy="11941731"/>
          </a:xfrm>
          <a:prstGeom prst="rect">
            <a:avLst/>
          </a:prstGeom>
          <a:noFill/>
        </p:spPr>
        <p:txBody>
          <a:bodyPr>
            <a:spAutoFit/>
          </a:bodyPr>
          <a:lstStyle/>
          <a:p>
            <a:pPr marL="457200" indent="-457200">
              <a:spcAft>
                <a:spcPts val="600"/>
              </a:spcAft>
              <a:buFont typeface="Arial" panose="020B0604020202020204" pitchFamily="34" charset="0"/>
              <a:buChar char="•"/>
            </a:pPr>
            <a:r>
              <a:rPr lang="en-US" sz="3000" dirty="0" smtClean="0">
                <a:solidFill>
                  <a:schemeClr val="bg2"/>
                </a:solidFill>
                <a:latin typeface="LeituraSans-Grot 1"/>
              </a:rPr>
              <a:t>Consuming </a:t>
            </a:r>
            <a:r>
              <a:rPr lang="en-US" sz="3000" dirty="0">
                <a:solidFill>
                  <a:schemeClr val="bg2"/>
                </a:solidFill>
                <a:latin typeface="LeituraSans-Grot 1"/>
              </a:rPr>
              <a:t>cruciferous vegetables such as broccoli sprouts, kale, Brussels sprouts, and bok choy is associated with several health benefits, </a:t>
            </a:r>
            <a:r>
              <a:rPr lang="en-US" sz="3000" dirty="0" smtClean="0">
                <a:solidFill>
                  <a:schemeClr val="bg2"/>
                </a:solidFill>
                <a:latin typeface="LeituraSans-Grot 1"/>
              </a:rPr>
              <a:t>including a </a:t>
            </a:r>
            <a:r>
              <a:rPr lang="en-US" sz="3000" dirty="0">
                <a:solidFill>
                  <a:schemeClr val="bg2"/>
                </a:solidFill>
                <a:latin typeface="LeituraSans-Grot 1"/>
              </a:rPr>
              <a:t>decreased risk of certain cancers</a:t>
            </a:r>
            <a:r>
              <a:rPr lang="en-US" sz="3000" dirty="0" smtClean="0">
                <a:solidFill>
                  <a:schemeClr val="bg2"/>
                </a:solidFill>
                <a:latin typeface="LeituraSans-Grot 1"/>
              </a:rPr>
              <a:t>.</a:t>
            </a:r>
            <a:r>
              <a:rPr lang="en-US" sz="3200" baseline="30000" dirty="0">
                <a:solidFill>
                  <a:schemeClr val="bg2"/>
                </a:solidFill>
                <a:latin typeface="LeituraSans-Grot 1"/>
                <a:cs typeface="Times New Roman" panose="02020603050405020304" pitchFamily="18" charset="0"/>
              </a:rPr>
              <a:t> </a:t>
            </a:r>
            <a:r>
              <a:rPr lang="en-US" sz="3000" baseline="30000" dirty="0">
                <a:solidFill>
                  <a:schemeClr val="bg2"/>
                </a:solidFill>
                <a:latin typeface="LeituraSans-Grot 1"/>
                <a:cs typeface="Times New Roman" panose="02020603050405020304" pitchFamily="18" charset="0"/>
              </a:rPr>
              <a:t>1</a:t>
            </a:r>
            <a:r>
              <a:rPr lang="en-US" sz="3000" dirty="0" smtClean="0">
                <a:solidFill>
                  <a:schemeClr val="bg2"/>
                </a:solidFill>
                <a:latin typeface="LeituraSans-Grot 1"/>
              </a:rPr>
              <a:t>  </a:t>
            </a:r>
            <a:endParaRPr lang="en-US" sz="3000" dirty="0">
              <a:solidFill>
                <a:schemeClr val="bg2"/>
              </a:solidFill>
              <a:latin typeface="LeituraSans-Grot 1"/>
            </a:endParaRPr>
          </a:p>
          <a:p>
            <a:pPr marL="457200" indent="-457200">
              <a:spcAft>
                <a:spcPts val="600"/>
              </a:spcAft>
              <a:buFont typeface="Arial" panose="020B0604020202020204" pitchFamily="34" charset="0"/>
              <a:buChar char="•"/>
            </a:pPr>
            <a:r>
              <a:rPr lang="en-US" sz="3000" dirty="0">
                <a:solidFill>
                  <a:schemeClr val="bg2"/>
                </a:solidFill>
                <a:latin typeface="LeituraSans-Grot 1"/>
              </a:rPr>
              <a:t>Cruciferous vegetables contain the glucosinolate glucoraphanin (GFN</a:t>
            </a:r>
            <a:r>
              <a:rPr lang="en-US" sz="3000" dirty="0" smtClean="0">
                <a:solidFill>
                  <a:schemeClr val="bg2"/>
                </a:solidFill>
                <a:latin typeface="LeituraSans-Grot 1"/>
              </a:rPr>
              <a:t>).</a:t>
            </a:r>
            <a:r>
              <a:rPr lang="en-US" sz="3000" baseline="30000" dirty="0">
                <a:solidFill>
                  <a:schemeClr val="bg2"/>
                </a:solidFill>
                <a:latin typeface="LeituraSans-Grot 1"/>
                <a:cs typeface="Times New Roman" panose="02020603050405020304" pitchFamily="18" charset="0"/>
              </a:rPr>
              <a:t> </a:t>
            </a:r>
            <a:endParaRPr lang="en-US" sz="3000" dirty="0">
              <a:solidFill>
                <a:schemeClr val="bg2"/>
              </a:solidFill>
              <a:latin typeface="LeituraSans-Grot 1"/>
            </a:endParaRPr>
          </a:p>
          <a:p>
            <a:pPr marL="457200" indent="-457200">
              <a:spcAft>
                <a:spcPts val="600"/>
              </a:spcAft>
              <a:buFont typeface="Arial" panose="020B0604020202020204" pitchFamily="34" charset="0"/>
              <a:buChar char="•"/>
            </a:pPr>
            <a:r>
              <a:rPr lang="en-US" sz="3000" dirty="0">
                <a:solidFill>
                  <a:schemeClr val="bg2"/>
                </a:solidFill>
                <a:latin typeface="LeituraSans-Grot 1"/>
              </a:rPr>
              <a:t>Cutting, chopping, or chewing these vegetables releases GFN and the enzyme myrosinase, which transforms GFN into sulforaphane (SFN</a:t>
            </a:r>
            <a:r>
              <a:rPr lang="en-US" sz="3000" dirty="0" smtClean="0">
                <a:solidFill>
                  <a:schemeClr val="bg2"/>
                </a:solidFill>
                <a:latin typeface="LeituraSans-Grot 1"/>
              </a:rPr>
              <a:t>).</a:t>
            </a:r>
            <a:r>
              <a:rPr lang="en-US" sz="3000" baseline="30000" dirty="0">
                <a:solidFill>
                  <a:schemeClr val="bg2"/>
                </a:solidFill>
                <a:latin typeface="LeituraSans-Grot 1"/>
                <a:cs typeface="Times New Roman" panose="02020603050405020304" pitchFamily="18" charset="0"/>
              </a:rPr>
              <a:t> 2</a:t>
            </a:r>
            <a:r>
              <a:rPr lang="en-US" sz="3000" dirty="0" smtClean="0">
                <a:solidFill>
                  <a:schemeClr val="bg2"/>
                </a:solidFill>
                <a:latin typeface="LeituraSans-Grot 1"/>
              </a:rPr>
              <a:t>  </a:t>
            </a:r>
            <a:endParaRPr lang="en-US" sz="3000" dirty="0">
              <a:solidFill>
                <a:schemeClr val="bg2"/>
              </a:solidFill>
              <a:latin typeface="LeituraSans-Grot 1"/>
            </a:endParaRPr>
          </a:p>
          <a:p>
            <a:pPr marL="457200" indent="-457200">
              <a:spcAft>
                <a:spcPts val="600"/>
              </a:spcAft>
              <a:buFont typeface="Arial" panose="020B0604020202020204" pitchFamily="34" charset="0"/>
              <a:buChar char="•"/>
            </a:pPr>
            <a:r>
              <a:rPr lang="en-US" sz="3000" dirty="0">
                <a:solidFill>
                  <a:schemeClr val="bg2"/>
                </a:solidFill>
                <a:latin typeface="LeituraSans-Grot 1"/>
              </a:rPr>
              <a:t>SFN has many demonstrated health benefits </a:t>
            </a:r>
            <a:r>
              <a:rPr lang="en-US" sz="3000" dirty="0" smtClean="0">
                <a:solidFill>
                  <a:schemeClr val="bg2"/>
                </a:solidFill>
                <a:latin typeface="LeituraSans-Grot 1"/>
              </a:rPr>
              <a:t>in cell and animal models, including </a:t>
            </a:r>
            <a:r>
              <a:rPr lang="en-US" sz="3000" dirty="0">
                <a:solidFill>
                  <a:schemeClr val="bg2"/>
                </a:solidFill>
                <a:latin typeface="LeituraSans-Grot 1"/>
              </a:rPr>
              <a:t>anticarcinogenic, antioxidant, and antibacterial properties</a:t>
            </a:r>
            <a:r>
              <a:rPr lang="en-US" sz="3000" dirty="0" smtClean="0">
                <a:solidFill>
                  <a:schemeClr val="bg2"/>
                </a:solidFill>
                <a:latin typeface="LeituraSans-Grot 1"/>
              </a:rPr>
              <a:t>.</a:t>
            </a:r>
            <a:r>
              <a:rPr lang="en-US" sz="3000" baseline="30000" dirty="0">
                <a:solidFill>
                  <a:schemeClr val="bg2"/>
                </a:solidFill>
                <a:latin typeface="LeituraSans-Grot 1"/>
                <a:cs typeface="Times New Roman" panose="02020603050405020304" pitchFamily="18" charset="0"/>
              </a:rPr>
              <a:t> </a:t>
            </a:r>
            <a:r>
              <a:rPr lang="en-US" sz="3000" baseline="30000" dirty="0" smtClean="0">
                <a:solidFill>
                  <a:schemeClr val="bg2"/>
                </a:solidFill>
                <a:latin typeface="LeituraSans-Grot 1"/>
                <a:cs typeface="Times New Roman" panose="02020603050405020304" pitchFamily="18" charset="0"/>
              </a:rPr>
              <a:t>3</a:t>
            </a:r>
            <a:r>
              <a:rPr lang="en-US" sz="3000" dirty="0" smtClean="0">
                <a:solidFill>
                  <a:schemeClr val="bg2"/>
                </a:solidFill>
                <a:latin typeface="LeituraSans-Grot 1"/>
              </a:rPr>
              <a:t>  </a:t>
            </a:r>
            <a:endParaRPr lang="en-US" sz="3000" dirty="0">
              <a:solidFill>
                <a:schemeClr val="bg2"/>
              </a:solidFill>
              <a:latin typeface="LeituraSans-Grot 1"/>
            </a:endParaRPr>
          </a:p>
          <a:p>
            <a:pPr marL="457200" indent="-457200">
              <a:spcAft>
                <a:spcPts val="600"/>
              </a:spcAft>
              <a:buFont typeface="Arial" panose="020B0604020202020204" pitchFamily="34" charset="0"/>
              <a:buChar char="•"/>
            </a:pPr>
            <a:r>
              <a:rPr lang="en-US" sz="3000" dirty="0">
                <a:solidFill>
                  <a:schemeClr val="bg2"/>
                </a:solidFill>
                <a:latin typeface="LeituraSans-Grot 1"/>
              </a:rPr>
              <a:t>SFN has been shown to target biological pathways leading to:</a:t>
            </a:r>
          </a:p>
          <a:p>
            <a:pPr marL="1828800" lvl="3" indent="-457200">
              <a:spcAft>
                <a:spcPts val="600"/>
              </a:spcAft>
              <a:buFont typeface="Arial" panose="020B0604020202020204" pitchFamily="34" charset="0"/>
              <a:buChar char="•"/>
            </a:pPr>
            <a:r>
              <a:rPr lang="en-US" sz="3000" dirty="0">
                <a:solidFill>
                  <a:schemeClr val="bg2"/>
                </a:solidFill>
                <a:latin typeface="LeituraSans-Grot 1"/>
              </a:rPr>
              <a:t>apoptosis and the excretion of carcinogens </a:t>
            </a:r>
          </a:p>
          <a:p>
            <a:pPr marL="1828800" lvl="3" indent="-457200">
              <a:spcAft>
                <a:spcPts val="600"/>
              </a:spcAft>
              <a:buFont typeface="Arial" panose="020B0604020202020204" pitchFamily="34" charset="0"/>
              <a:buChar char="•"/>
            </a:pPr>
            <a:r>
              <a:rPr lang="en-US" sz="3000" dirty="0">
                <a:solidFill>
                  <a:schemeClr val="bg2"/>
                </a:solidFill>
                <a:latin typeface="LeituraSans-Grot 1"/>
              </a:rPr>
              <a:t>cell cycle arrest</a:t>
            </a:r>
          </a:p>
          <a:p>
            <a:pPr marL="1828800" lvl="3" indent="-457200">
              <a:spcAft>
                <a:spcPts val="600"/>
              </a:spcAft>
              <a:buFont typeface="Arial" panose="020B0604020202020204" pitchFamily="34" charset="0"/>
              <a:buChar char="•"/>
            </a:pPr>
            <a:r>
              <a:rPr lang="en-US" sz="3000" dirty="0">
                <a:solidFill>
                  <a:schemeClr val="bg2"/>
                </a:solidFill>
                <a:latin typeface="LeituraSans-Grot 1"/>
              </a:rPr>
              <a:t>eradication of </a:t>
            </a:r>
            <a:r>
              <a:rPr lang="en-US" sz="3000" i="1" dirty="0">
                <a:solidFill>
                  <a:schemeClr val="bg2"/>
                </a:solidFill>
                <a:latin typeface="LeituraSans-Grot 1"/>
              </a:rPr>
              <a:t>H. pylori </a:t>
            </a:r>
            <a:r>
              <a:rPr lang="en-US" sz="3000" dirty="0" smtClean="0">
                <a:solidFill>
                  <a:schemeClr val="bg2"/>
                </a:solidFill>
                <a:latin typeface="LeituraSans-Grot 1"/>
              </a:rPr>
              <a:t>infections</a:t>
            </a:r>
            <a:r>
              <a:rPr lang="en-US" sz="3000" baseline="30000" dirty="0" smtClean="0">
                <a:solidFill>
                  <a:schemeClr val="bg2"/>
                </a:solidFill>
                <a:latin typeface="LeituraSans-Grot 1"/>
                <a:cs typeface="Times New Roman" panose="02020603050405020304" pitchFamily="18" charset="0"/>
              </a:rPr>
              <a:t>4,5</a:t>
            </a:r>
            <a:r>
              <a:rPr lang="en-US" sz="3000" dirty="0" smtClean="0">
                <a:solidFill>
                  <a:schemeClr val="bg2"/>
                </a:solidFill>
                <a:latin typeface="LeituraSans-Grot 1"/>
              </a:rPr>
              <a:t>  </a:t>
            </a:r>
            <a:endParaRPr lang="en-US" sz="3000" dirty="0">
              <a:solidFill>
                <a:schemeClr val="bg2"/>
              </a:solidFill>
              <a:latin typeface="LeituraSans-Grot 1"/>
            </a:endParaRPr>
          </a:p>
          <a:p>
            <a:pPr marL="457200" indent="-457200">
              <a:spcAft>
                <a:spcPts val="600"/>
              </a:spcAft>
              <a:buFont typeface="Arial" panose="020B0604020202020204" pitchFamily="34" charset="0"/>
              <a:buChar char="•"/>
            </a:pPr>
            <a:r>
              <a:rPr lang="en-US" sz="3000" dirty="0" smtClean="0">
                <a:solidFill>
                  <a:schemeClr val="bg2"/>
                </a:solidFill>
                <a:latin typeface="LeituraSans-Grot 1"/>
              </a:rPr>
              <a:t>In humans, </a:t>
            </a:r>
            <a:r>
              <a:rPr lang="en-US" sz="3000" dirty="0">
                <a:solidFill>
                  <a:schemeClr val="bg2"/>
                </a:solidFill>
                <a:latin typeface="LeituraSans-Grot 1"/>
              </a:rPr>
              <a:t>SFN is metabolized to yield four bioactive metabolites via the mercapturic acid pathway (Fig. 1).</a:t>
            </a:r>
          </a:p>
          <a:p>
            <a:pPr marL="457200" indent="-457200">
              <a:spcAft>
                <a:spcPts val="600"/>
              </a:spcAft>
              <a:buFont typeface="Arial" panose="020B0604020202020204" pitchFamily="34" charset="0"/>
              <a:buChar char="•"/>
            </a:pPr>
            <a:r>
              <a:rPr lang="en-US" sz="3000" dirty="0">
                <a:solidFill>
                  <a:schemeClr val="bg2"/>
                </a:solidFill>
                <a:latin typeface="LeituraSans-Grot 1"/>
              </a:rPr>
              <a:t>Specific SFN metabolites </a:t>
            </a:r>
            <a:r>
              <a:rPr lang="en-US" sz="3000" dirty="0" smtClean="0">
                <a:solidFill>
                  <a:schemeClr val="bg2"/>
                </a:solidFill>
                <a:latin typeface="LeituraSans-Grot 1"/>
              </a:rPr>
              <a:t>may be </a:t>
            </a:r>
            <a:r>
              <a:rPr lang="en-US" sz="3000" dirty="0">
                <a:solidFill>
                  <a:schemeClr val="bg2"/>
                </a:solidFill>
                <a:latin typeface="LeituraSans-Grot 1"/>
              </a:rPr>
              <a:t>responsible for some of the health benefits of consuming SFN.</a:t>
            </a:r>
          </a:p>
          <a:p>
            <a:pPr marL="457200" indent="-457200">
              <a:spcAft>
                <a:spcPts val="600"/>
              </a:spcAft>
              <a:buFont typeface="Arial" panose="020B0604020202020204" pitchFamily="34" charset="0"/>
              <a:buChar char="•"/>
            </a:pPr>
            <a:r>
              <a:rPr lang="en-US" sz="3000" dirty="0">
                <a:solidFill>
                  <a:schemeClr val="bg2"/>
                </a:solidFill>
                <a:latin typeface="LeituraSans-Grot 1"/>
              </a:rPr>
              <a:t>In humans, SFN metabolites peak in the plasma at 3 hours following consumption and are mostly excreted by 24 </a:t>
            </a:r>
            <a:r>
              <a:rPr lang="en-US" sz="3000" dirty="0" smtClean="0">
                <a:solidFill>
                  <a:schemeClr val="bg2"/>
                </a:solidFill>
                <a:latin typeface="LeituraSans-Grot 1"/>
              </a:rPr>
              <a:t>hours.</a:t>
            </a:r>
            <a:r>
              <a:rPr lang="en-US" sz="3000" baseline="30000" dirty="0" smtClean="0">
                <a:solidFill>
                  <a:schemeClr val="bg2"/>
                </a:solidFill>
                <a:latin typeface="LeituraSans-Grot 1"/>
              </a:rPr>
              <a:t>6</a:t>
            </a:r>
            <a:endParaRPr lang="en-US" sz="3000" baseline="30000" dirty="0">
              <a:solidFill>
                <a:schemeClr val="bg2"/>
              </a:solidFill>
              <a:latin typeface="LeituraSans-Grot 1"/>
            </a:endParaRPr>
          </a:p>
        </p:txBody>
      </p:sp>
      <p:sp>
        <p:nvSpPr>
          <p:cNvPr id="543" name="TextBox 542"/>
          <p:cNvSpPr txBox="1"/>
          <p:nvPr/>
        </p:nvSpPr>
        <p:spPr>
          <a:xfrm>
            <a:off x="12607633" y="17730182"/>
            <a:ext cx="609600" cy="923330"/>
          </a:xfrm>
          <a:prstGeom prst="rect">
            <a:avLst/>
          </a:prstGeom>
          <a:noFill/>
        </p:spPr>
        <p:txBody>
          <a:bodyPr wrap="square" rtlCol="0">
            <a:spAutoFit/>
          </a:bodyPr>
          <a:lstStyle/>
          <a:p>
            <a:r>
              <a:rPr lang="en-US" sz="5400" dirty="0" smtClean="0">
                <a:solidFill>
                  <a:schemeClr val="bg2"/>
                </a:solidFill>
                <a:latin typeface="LeituraSans-Grot 2"/>
              </a:rPr>
              <a:t>*</a:t>
            </a:r>
            <a:endParaRPr lang="en-US" sz="5400" dirty="0">
              <a:solidFill>
                <a:schemeClr val="bg2"/>
              </a:solidFill>
              <a:latin typeface="LeituraSans-Grot 2"/>
            </a:endParaRPr>
          </a:p>
        </p:txBody>
      </p:sp>
      <p:sp>
        <p:nvSpPr>
          <p:cNvPr id="12" name="Rectangle 11"/>
          <p:cNvSpPr/>
          <p:nvPr/>
        </p:nvSpPr>
        <p:spPr>
          <a:xfrm>
            <a:off x="39360241" y="11494432"/>
            <a:ext cx="350242" cy="2216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6" name="TextBox 545"/>
          <p:cNvSpPr txBox="1"/>
          <p:nvPr/>
        </p:nvSpPr>
        <p:spPr>
          <a:xfrm>
            <a:off x="36908498" y="13406462"/>
            <a:ext cx="3352800" cy="446276"/>
          </a:xfrm>
          <a:prstGeom prst="rect">
            <a:avLst/>
          </a:prstGeom>
          <a:noFill/>
        </p:spPr>
        <p:txBody>
          <a:bodyPr wrap="square" rtlCol="0">
            <a:spAutoFit/>
          </a:bodyPr>
          <a:lstStyle/>
          <a:p>
            <a:r>
              <a:rPr lang="en-US" sz="2300" u="sng" dirty="0" smtClean="0">
                <a:solidFill>
                  <a:schemeClr val="bg2"/>
                </a:solidFill>
                <a:latin typeface="LeituraSans-Grot 2"/>
              </a:rPr>
              <a:t>HMDB: Creatinine</a:t>
            </a:r>
            <a:endParaRPr lang="en-US" sz="2300" u="sng" dirty="0">
              <a:solidFill>
                <a:schemeClr val="bg2"/>
              </a:solidFill>
              <a:latin typeface="LeituraSans-Grot 2"/>
            </a:endParaRPr>
          </a:p>
        </p:txBody>
      </p:sp>
      <p:sp>
        <p:nvSpPr>
          <p:cNvPr id="547" name="TextBox 546"/>
          <p:cNvSpPr txBox="1"/>
          <p:nvPr/>
        </p:nvSpPr>
        <p:spPr>
          <a:xfrm>
            <a:off x="36606246" y="8705722"/>
            <a:ext cx="3807791" cy="446276"/>
          </a:xfrm>
          <a:prstGeom prst="rect">
            <a:avLst/>
          </a:prstGeom>
          <a:noFill/>
        </p:spPr>
        <p:txBody>
          <a:bodyPr wrap="square" rtlCol="0">
            <a:spAutoFit/>
          </a:bodyPr>
          <a:lstStyle/>
          <a:p>
            <a:r>
              <a:rPr lang="en-US" sz="2300" u="sng" dirty="0">
                <a:solidFill>
                  <a:srgbClr val="000000"/>
                </a:solidFill>
                <a:latin typeface="LeituraSans-Grot 3" charset="0"/>
              </a:rPr>
              <a:t>Fragment with m/z 114.065</a:t>
            </a:r>
          </a:p>
        </p:txBody>
      </p:sp>
      <p:sp>
        <p:nvSpPr>
          <p:cNvPr id="548" name="Rectangle 547"/>
          <p:cNvSpPr/>
          <p:nvPr/>
        </p:nvSpPr>
        <p:spPr>
          <a:xfrm>
            <a:off x="11791237" y="6400800"/>
            <a:ext cx="10040063" cy="828557"/>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0000"/>
                </a:solidFill>
                <a:latin typeface="LeituraSans-Grot 3" charset="0"/>
              </a:rPr>
              <a:t>II. Study Goal</a:t>
            </a:r>
            <a:endParaRPr lang="en-US" sz="5400" dirty="0" smtClean="0">
              <a:solidFill>
                <a:schemeClr val="bg2"/>
              </a:solidFill>
              <a:latin typeface="LeituraSans-Grot 3" charset="0"/>
            </a:endParaRPr>
          </a:p>
        </p:txBody>
      </p:sp>
      <p:sp>
        <p:nvSpPr>
          <p:cNvPr id="549" name="Rectangle 548"/>
          <p:cNvSpPr/>
          <p:nvPr/>
        </p:nvSpPr>
        <p:spPr>
          <a:xfrm>
            <a:off x="11798620" y="8991600"/>
            <a:ext cx="9982200" cy="844887"/>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0000"/>
                </a:solidFill>
                <a:latin typeface="LeituraSans-Grot 3" charset="0"/>
              </a:rPr>
              <a:t>III. Significance</a:t>
            </a:r>
            <a:endParaRPr lang="en-US" sz="5400" dirty="0" smtClean="0">
              <a:solidFill>
                <a:schemeClr val="bg2"/>
              </a:solidFill>
              <a:latin typeface="LeituraSans-Grot 3" charset="0"/>
            </a:endParaRPr>
          </a:p>
        </p:txBody>
      </p:sp>
      <p:sp>
        <p:nvSpPr>
          <p:cNvPr id="550" name="Rectangle 549"/>
          <p:cNvSpPr/>
          <p:nvPr/>
        </p:nvSpPr>
        <p:spPr>
          <a:xfrm>
            <a:off x="11802067" y="13059882"/>
            <a:ext cx="9982200" cy="808518"/>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0000"/>
                </a:solidFill>
                <a:latin typeface="LeituraSans-Grot 3" charset="0"/>
              </a:rPr>
              <a:t>IV. Design</a:t>
            </a:r>
            <a:endParaRPr lang="en-US" sz="5400" dirty="0" smtClean="0">
              <a:solidFill>
                <a:schemeClr val="bg2"/>
              </a:solidFill>
              <a:latin typeface="LeituraSans-Grot 3" charset="0"/>
            </a:endParaRPr>
          </a:p>
        </p:txBody>
      </p:sp>
      <p:sp>
        <p:nvSpPr>
          <p:cNvPr id="552" name="Rectangle 551"/>
          <p:cNvSpPr/>
          <p:nvPr/>
        </p:nvSpPr>
        <p:spPr>
          <a:xfrm>
            <a:off x="22288501" y="6400800"/>
            <a:ext cx="10020300" cy="825392"/>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0000"/>
                </a:solidFill>
                <a:latin typeface="LeituraSans-Grot 3" charset="0"/>
              </a:rPr>
              <a:t>VI. Results</a:t>
            </a:r>
            <a:endParaRPr lang="en-US" sz="5400" dirty="0" smtClean="0">
              <a:solidFill>
                <a:schemeClr val="bg2"/>
              </a:solidFill>
              <a:latin typeface="LeituraSans-Grot 3" charset="0"/>
            </a:endParaRPr>
          </a:p>
        </p:txBody>
      </p:sp>
      <p:sp>
        <p:nvSpPr>
          <p:cNvPr id="553" name="Rectangle 552"/>
          <p:cNvSpPr/>
          <p:nvPr/>
        </p:nvSpPr>
        <p:spPr>
          <a:xfrm>
            <a:off x="32728351" y="18916584"/>
            <a:ext cx="10078497" cy="838266"/>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0000"/>
                </a:solidFill>
                <a:latin typeface="LeituraSans-Grot 3" charset="0"/>
              </a:rPr>
              <a:t>VII. Discussion</a:t>
            </a:r>
            <a:endParaRPr lang="en-US" sz="5400" dirty="0" smtClean="0">
              <a:solidFill>
                <a:schemeClr val="bg2"/>
              </a:solidFill>
              <a:latin typeface="LeituraSans-Grot 3" charset="0"/>
            </a:endParaRPr>
          </a:p>
        </p:txBody>
      </p:sp>
      <p:sp>
        <p:nvSpPr>
          <p:cNvPr id="554" name="Rectangle 553"/>
          <p:cNvSpPr/>
          <p:nvPr/>
        </p:nvSpPr>
        <p:spPr>
          <a:xfrm>
            <a:off x="32719908" y="22402800"/>
            <a:ext cx="10086940" cy="841973"/>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0000"/>
                </a:solidFill>
                <a:latin typeface="LeituraSans-Grot 3" charset="0"/>
              </a:rPr>
              <a:t>VIII. Summary and Conclusions</a:t>
            </a:r>
            <a:endParaRPr lang="en-US" sz="5400" dirty="0" smtClean="0">
              <a:solidFill>
                <a:schemeClr val="bg2"/>
              </a:solidFill>
              <a:latin typeface="LeituraSans-Grot 3" charset="0"/>
            </a:endParaRPr>
          </a:p>
        </p:txBody>
      </p:sp>
      <p:grpSp>
        <p:nvGrpSpPr>
          <p:cNvPr id="29" name="Group 28"/>
          <p:cNvGrpSpPr/>
          <p:nvPr/>
        </p:nvGrpSpPr>
        <p:grpSpPr>
          <a:xfrm>
            <a:off x="11833115" y="18926403"/>
            <a:ext cx="20437586" cy="828447"/>
            <a:chOff x="11833115" y="19059753"/>
            <a:chExt cx="20437586" cy="828447"/>
          </a:xfrm>
        </p:grpSpPr>
        <p:sp>
          <p:nvSpPr>
            <p:cNvPr id="551" name="Rectangle 550"/>
            <p:cNvSpPr/>
            <p:nvPr/>
          </p:nvSpPr>
          <p:spPr>
            <a:xfrm>
              <a:off x="11833115" y="19059753"/>
              <a:ext cx="9990193" cy="825233"/>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000000"/>
                  </a:solidFill>
                  <a:latin typeface="LeituraSans-Grot 3" charset="0"/>
                </a:rPr>
                <a:t>V</a:t>
              </a:r>
              <a:r>
                <a:rPr lang="en-US" sz="5400" dirty="0" smtClean="0">
                  <a:solidFill>
                    <a:srgbClr val="000000"/>
                  </a:solidFill>
                  <a:latin typeface="LeituraSans-Grot 3" charset="0"/>
                </a:rPr>
                <a:t>. Methods</a:t>
              </a:r>
              <a:endParaRPr lang="en-US" sz="5400" dirty="0" smtClean="0">
                <a:solidFill>
                  <a:schemeClr val="bg2"/>
                </a:solidFill>
                <a:latin typeface="LeituraSans-Grot 3" charset="0"/>
              </a:endParaRPr>
            </a:p>
          </p:txBody>
        </p:sp>
        <p:sp>
          <p:nvSpPr>
            <p:cNvPr id="540" name="Rectangle 539"/>
            <p:cNvSpPr/>
            <p:nvPr/>
          </p:nvSpPr>
          <p:spPr>
            <a:xfrm>
              <a:off x="22280508" y="19059754"/>
              <a:ext cx="9990193" cy="828446"/>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000000"/>
                  </a:solidFill>
                  <a:latin typeface="LeituraSans-Grot 3" charset="0"/>
                </a:rPr>
                <a:t>V</a:t>
              </a:r>
              <a:r>
                <a:rPr lang="en-US" sz="5400" dirty="0" smtClean="0">
                  <a:solidFill>
                    <a:srgbClr val="000000"/>
                  </a:solidFill>
                  <a:latin typeface="LeituraSans-Grot 3" charset="0"/>
                </a:rPr>
                <a:t>. Methods (continued)</a:t>
              </a:r>
              <a:endParaRPr lang="en-US" sz="5400" dirty="0" smtClean="0">
                <a:solidFill>
                  <a:schemeClr val="bg2"/>
                </a:solidFill>
                <a:latin typeface="LeituraSans-Grot 3" charset="0"/>
              </a:endParaRPr>
            </a:p>
          </p:txBody>
        </p:sp>
      </p:grpSp>
      <p:sp>
        <p:nvSpPr>
          <p:cNvPr id="541" name="Rectangle 540"/>
          <p:cNvSpPr/>
          <p:nvPr/>
        </p:nvSpPr>
        <p:spPr>
          <a:xfrm>
            <a:off x="32689800" y="6400800"/>
            <a:ext cx="10117048" cy="825392"/>
          </a:xfrm>
          <a:prstGeom prst="rect">
            <a:avLst/>
          </a:prstGeom>
          <a:solidFill>
            <a:srgbClr val="F260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0000"/>
                </a:solidFill>
                <a:latin typeface="LeituraSans-Grot 3" charset="0"/>
              </a:rPr>
              <a:t>VI. Results (continued)</a:t>
            </a:r>
            <a:endParaRPr lang="en-US" sz="5400" dirty="0" smtClean="0">
              <a:solidFill>
                <a:schemeClr val="bg2"/>
              </a:solidFill>
              <a:latin typeface="LeituraSans-Grot 3" charset="0"/>
            </a:endParaRPr>
          </a:p>
        </p:txBody>
      </p:sp>
      <p:sp>
        <p:nvSpPr>
          <p:cNvPr id="9" name="Rectangle 8"/>
          <p:cNvSpPr/>
          <p:nvPr/>
        </p:nvSpPr>
        <p:spPr>
          <a:xfrm>
            <a:off x="41044570" y="8488617"/>
            <a:ext cx="1246430" cy="4259741"/>
          </a:xfrm>
          <a:prstGeom prst="rect">
            <a:avLst/>
          </a:prstGeom>
          <a:solidFill>
            <a:srgbClr val="ED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4848202" y="7998746"/>
            <a:ext cx="134354" cy="86124"/>
          </a:xfrm>
          <a:prstGeom prst="rect">
            <a:avLst/>
          </a:prstGeom>
          <a:solidFill>
            <a:srgbClr val="ED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p:cNvGrpSpPr/>
          <p:nvPr/>
        </p:nvGrpSpPr>
        <p:grpSpPr>
          <a:xfrm>
            <a:off x="1442791" y="20069628"/>
            <a:ext cx="9883705" cy="2458998"/>
            <a:chOff x="1442791" y="19943802"/>
            <a:chExt cx="9883705" cy="2458998"/>
          </a:xfrm>
        </p:grpSpPr>
        <p:sp>
          <p:nvSpPr>
            <p:cNvPr id="35" name="TextBox 255"/>
            <p:cNvSpPr txBox="1">
              <a:spLocks noChangeArrowheads="1"/>
            </p:cNvSpPr>
            <p:nvPr/>
          </p:nvSpPr>
          <p:spPr bwMode="auto">
            <a:xfrm>
              <a:off x="1442791" y="19943802"/>
              <a:ext cx="614609" cy="553998"/>
            </a:xfrm>
            <a:prstGeom prst="rect">
              <a:avLst/>
            </a:prstGeom>
            <a:noFill/>
            <a:ln w="9525">
              <a:noFill/>
              <a:miter lim="800000"/>
              <a:headEnd/>
              <a:tailEnd/>
            </a:ln>
          </p:spPr>
          <p:txBody>
            <a:bodyPr wrap="square">
              <a:spAutoFit/>
            </a:bodyPr>
            <a:lstStyle/>
            <a:p>
              <a:r>
                <a:rPr lang="en-US" sz="3000" b="1" dirty="0" smtClean="0">
                  <a:solidFill>
                    <a:schemeClr val="bg2"/>
                  </a:solidFill>
                </a:rPr>
                <a:t>A)</a:t>
              </a:r>
              <a:endParaRPr lang="en-US" sz="3000" b="1" dirty="0">
                <a:solidFill>
                  <a:schemeClr val="bg2"/>
                </a:solidFill>
              </a:endParaRPr>
            </a:p>
          </p:txBody>
        </p:sp>
        <p:grpSp>
          <p:nvGrpSpPr>
            <p:cNvPr id="17" name="Group 16"/>
            <p:cNvGrpSpPr/>
            <p:nvPr/>
          </p:nvGrpSpPr>
          <p:grpSpPr>
            <a:xfrm>
              <a:off x="2057400" y="20111393"/>
              <a:ext cx="9269096" cy="2291407"/>
              <a:chOff x="2057400" y="20116800"/>
              <a:chExt cx="9269096" cy="2291407"/>
            </a:xfrm>
          </p:grpSpPr>
          <p:sp>
            <p:nvSpPr>
              <p:cNvPr id="4" name="Rectangle 3"/>
              <p:cNvSpPr/>
              <p:nvPr/>
            </p:nvSpPr>
            <p:spPr>
              <a:xfrm>
                <a:off x="6650806" y="20689892"/>
                <a:ext cx="419399" cy="527845"/>
              </a:xfrm>
              <a:prstGeom prst="rect">
                <a:avLst/>
              </a:prstGeom>
              <a:solidFill>
                <a:srgbClr val="BBCE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44" name="Picture 3" descr="C:\Users\LPI\Pictures\research images\myrosinase hydrolysis.tif"/>
              <p:cNvPicPr>
                <a:picLocks noChangeAspect="1" noChangeArrowheads="1"/>
              </p:cNvPicPr>
              <p:nvPr/>
            </p:nvPicPr>
            <p:blipFill>
              <a:blip r:embed="rId5" cstate="print"/>
              <a:srcRect r="16006" b="4545"/>
              <a:stretch>
                <a:fillRect/>
              </a:stretch>
            </p:blipFill>
            <p:spPr bwMode="auto">
              <a:xfrm>
                <a:off x="2057400" y="20116800"/>
                <a:ext cx="8645220" cy="1914990"/>
              </a:xfrm>
              <a:prstGeom prst="rect">
                <a:avLst/>
              </a:prstGeom>
              <a:solidFill>
                <a:srgbClr val="BBCE9E"/>
              </a:solidFill>
            </p:spPr>
          </p:pic>
          <p:pic>
            <p:nvPicPr>
              <p:cNvPr id="545" name="Picture 15"/>
              <p:cNvPicPr>
                <a:picLocks noChangeAspect="1" noChangeArrowheads="1"/>
              </p:cNvPicPr>
              <p:nvPr/>
            </p:nvPicPr>
            <p:blipFill>
              <a:blip r:embed="rId6" cstate="print"/>
              <a:srcRect l="18797"/>
              <a:stretch>
                <a:fillRect/>
              </a:stretch>
            </p:blipFill>
            <p:spPr bwMode="auto">
              <a:xfrm>
                <a:off x="8117967" y="20301082"/>
                <a:ext cx="3208529" cy="1001189"/>
              </a:xfrm>
              <a:prstGeom prst="rect">
                <a:avLst/>
              </a:prstGeom>
              <a:noFill/>
              <a:ln w="9525">
                <a:noFill/>
                <a:miter lim="800000"/>
                <a:headEnd/>
                <a:tailEnd/>
              </a:ln>
            </p:spPr>
          </p:pic>
          <p:sp>
            <p:nvSpPr>
              <p:cNvPr id="11" name="Rectangle 10"/>
              <p:cNvSpPr/>
              <p:nvPr/>
            </p:nvSpPr>
            <p:spPr>
              <a:xfrm>
                <a:off x="2057400" y="21940600"/>
                <a:ext cx="8645220" cy="376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5" name="TextBox 357"/>
              <p:cNvSpPr txBox="1">
                <a:spLocks noChangeArrowheads="1"/>
              </p:cNvSpPr>
              <p:nvPr/>
            </p:nvSpPr>
            <p:spPr bwMode="auto">
              <a:xfrm>
                <a:off x="8563597" y="21946542"/>
                <a:ext cx="1479863" cy="461665"/>
              </a:xfrm>
              <a:prstGeom prst="rect">
                <a:avLst/>
              </a:prstGeom>
              <a:noFill/>
              <a:ln w="9525">
                <a:noFill/>
                <a:miter lim="800000"/>
                <a:headEnd/>
                <a:tailEnd/>
              </a:ln>
            </p:spPr>
            <p:txBody>
              <a:bodyPr>
                <a:spAutoFit/>
              </a:bodyPr>
              <a:lstStyle/>
              <a:p>
                <a:pPr algn="ctr"/>
                <a:r>
                  <a:rPr lang="en-US" sz="2400" b="1" dirty="0">
                    <a:solidFill>
                      <a:schemeClr val="bg2"/>
                    </a:solidFill>
                    <a:latin typeface="LeituraSans-Grot 1"/>
                  </a:rPr>
                  <a:t>SFN</a:t>
                </a:r>
              </a:p>
            </p:txBody>
          </p:sp>
          <p:sp>
            <p:nvSpPr>
              <p:cNvPr id="556" name="TextBox 357"/>
              <p:cNvSpPr txBox="1">
                <a:spLocks noChangeArrowheads="1"/>
              </p:cNvSpPr>
              <p:nvPr/>
            </p:nvSpPr>
            <p:spPr bwMode="auto">
              <a:xfrm>
                <a:off x="2092680" y="21940600"/>
                <a:ext cx="1479863" cy="461665"/>
              </a:xfrm>
              <a:prstGeom prst="rect">
                <a:avLst/>
              </a:prstGeom>
              <a:noFill/>
              <a:ln w="9525">
                <a:noFill/>
                <a:miter lim="800000"/>
                <a:headEnd/>
                <a:tailEnd/>
              </a:ln>
            </p:spPr>
            <p:txBody>
              <a:bodyPr>
                <a:spAutoFit/>
              </a:bodyPr>
              <a:lstStyle/>
              <a:p>
                <a:pPr algn="ctr"/>
                <a:r>
                  <a:rPr lang="en-US" sz="2400" b="1" dirty="0">
                    <a:solidFill>
                      <a:schemeClr val="bg2"/>
                    </a:solidFill>
                    <a:latin typeface="LeituraSans-Grot 1"/>
                  </a:rPr>
                  <a:t>G</a:t>
                </a:r>
                <a:r>
                  <a:rPr lang="en-US" sz="2400" b="1" dirty="0" smtClean="0">
                    <a:solidFill>
                      <a:schemeClr val="bg2"/>
                    </a:solidFill>
                    <a:latin typeface="LeituraSans-Grot 1"/>
                  </a:rPr>
                  <a:t>FN</a:t>
                </a:r>
                <a:endParaRPr lang="en-US" sz="2400" b="1" dirty="0">
                  <a:solidFill>
                    <a:schemeClr val="bg2"/>
                  </a:solidFill>
                  <a:latin typeface="LeituraSans-Grot 1"/>
                </a:endParaRPr>
              </a:p>
            </p:txBody>
          </p:sp>
        </p:grpSp>
      </p:grpSp>
      <p:sp>
        <p:nvSpPr>
          <p:cNvPr id="51" name="Rectangle 50"/>
          <p:cNvSpPr/>
          <p:nvPr/>
        </p:nvSpPr>
        <p:spPr>
          <a:xfrm>
            <a:off x="2057400" y="22686988"/>
            <a:ext cx="8645221" cy="32210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9" name="Group 648"/>
          <p:cNvGrpSpPr/>
          <p:nvPr/>
        </p:nvGrpSpPr>
        <p:grpSpPr>
          <a:xfrm>
            <a:off x="2395862" y="22844717"/>
            <a:ext cx="1527349" cy="1056462"/>
            <a:chOff x="138114" y="3560763"/>
            <a:chExt cx="1527349" cy="1056462"/>
          </a:xfrm>
        </p:grpSpPr>
        <p:sp>
          <p:nvSpPr>
            <p:cNvPr id="650" name="Rectangle 101"/>
            <p:cNvSpPr>
              <a:spLocks noChangeArrowheads="1"/>
            </p:cNvSpPr>
            <p:nvPr/>
          </p:nvSpPr>
          <p:spPr bwMode="auto">
            <a:xfrm>
              <a:off x="555626" y="434022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1" name="Rectangle 102"/>
            <p:cNvSpPr>
              <a:spLocks noChangeArrowheads="1"/>
            </p:cNvSpPr>
            <p:nvPr/>
          </p:nvSpPr>
          <p:spPr bwMode="auto">
            <a:xfrm>
              <a:off x="963614" y="434022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2" name="Rectangle 103"/>
            <p:cNvSpPr>
              <a:spLocks noChangeArrowheads="1"/>
            </p:cNvSpPr>
            <p:nvPr/>
          </p:nvSpPr>
          <p:spPr bwMode="auto">
            <a:xfrm>
              <a:off x="1392238" y="4340226"/>
              <a:ext cx="15388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3" name="Rectangle 104"/>
            <p:cNvSpPr>
              <a:spLocks noChangeArrowheads="1"/>
            </p:cNvSpPr>
            <p:nvPr/>
          </p:nvSpPr>
          <p:spPr bwMode="auto">
            <a:xfrm>
              <a:off x="138114" y="434022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4" name="Line 105"/>
            <p:cNvSpPr>
              <a:spLocks noChangeShapeType="1"/>
            </p:cNvSpPr>
            <p:nvPr/>
          </p:nvSpPr>
          <p:spPr bwMode="auto">
            <a:xfrm>
              <a:off x="731839" y="4506915"/>
              <a:ext cx="207963"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55" name="Line 106"/>
            <p:cNvSpPr>
              <a:spLocks noChangeShapeType="1"/>
            </p:cNvSpPr>
            <p:nvPr/>
          </p:nvSpPr>
          <p:spPr bwMode="auto">
            <a:xfrm>
              <a:off x="731839" y="4424365"/>
              <a:ext cx="207963"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56" name="Line 107"/>
            <p:cNvSpPr>
              <a:spLocks noChangeShapeType="1"/>
            </p:cNvSpPr>
            <p:nvPr/>
          </p:nvSpPr>
          <p:spPr bwMode="auto">
            <a:xfrm>
              <a:off x="1138239" y="4506915"/>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57" name="Line 108"/>
            <p:cNvSpPr>
              <a:spLocks noChangeShapeType="1"/>
            </p:cNvSpPr>
            <p:nvPr/>
          </p:nvSpPr>
          <p:spPr bwMode="auto">
            <a:xfrm>
              <a:off x="1138239" y="4424365"/>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58" name="Line 109"/>
            <p:cNvSpPr>
              <a:spLocks noChangeShapeType="1"/>
            </p:cNvSpPr>
            <p:nvPr/>
          </p:nvSpPr>
          <p:spPr bwMode="auto">
            <a:xfrm flipH="1">
              <a:off x="312739" y="4465640"/>
              <a:ext cx="220663"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59" name="Rectangle 114"/>
            <p:cNvSpPr>
              <a:spLocks noChangeArrowheads="1"/>
            </p:cNvSpPr>
            <p:nvPr/>
          </p:nvSpPr>
          <p:spPr bwMode="auto">
            <a:xfrm>
              <a:off x="352426" y="3567114"/>
              <a:ext cx="35907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Glu</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0" name="Rectangle 115"/>
            <p:cNvSpPr>
              <a:spLocks noChangeArrowheads="1"/>
            </p:cNvSpPr>
            <p:nvPr/>
          </p:nvSpPr>
          <p:spPr bwMode="auto">
            <a:xfrm>
              <a:off x="815976" y="3567114"/>
              <a:ext cx="397545"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Cys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1" name="Rectangle 116"/>
            <p:cNvSpPr>
              <a:spLocks noChangeArrowheads="1"/>
            </p:cNvSpPr>
            <p:nvPr/>
          </p:nvSpPr>
          <p:spPr bwMode="auto">
            <a:xfrm>
              <a:off x="1319214" y="3560763"/>
              <a:ext cx="346249"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Gly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2" name="Line 118"/>
            <p:cNvSpPr>
              <a:spLocks noChangeShapeType="1"/>
            </p:cNvSpPr>
            <p:nvPr/>
          </p:nvSpPr>
          <p:spPr bwMode="auto">
            <a:xfrm>
              <a:off x="1206500" y="3686177"/>
              <a:ext cx="88900"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3" name="Rectangle 119"/>
            <p:cNvSpPr>
              <a:spLocks noChangeArrowheads="1"/>
            </p:cNvSpPr>
            <p:nvPr/>
          </p:nvSpPr>
          <p:spPr bwMode="auto">
            <a:xfrm>
              <a:off x="809626" y="3863976"/>
              <a:ext cx="262892" cy="5386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5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4" name="Line 118"/>
            <p:cNvSpPr>
              <a:spLocks noChangeShapeType="1"/>
            </p:cNvSpPr>
            <p:nvPr/>
          </p:nvSpPr>
          <p:spPr bwMode="auto">
            <a:xfrm>
              <a:off x="729844" y="3703031"/>
              <a:ext cx="88900"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66" name="Group 665"/>
          <p:cNvGrpSpPr/>
          <p:nvPr/>
        </p:nvGrpSpPr>
        <p:grpSpPr>
          <a:xfrm>
            <a:off x="5422739" y="22839285"/>
            <a:ext cx="1755723" cy="1573334"/>
            <a:chOff x="2282878" y="3574155"/>
            <a:chExt cx="1755723" cy="1573334"/>
          </a:xfrm>
        </p:grpSpPr>
        <p:sp>
          <p:nvSpPr>
            <p:cNvPr id="667" name="TextBox 342"/>
            <p:cNvSpPr txBox="1">
              <a:spLocks noChangeArrowheads="1"/>
            </p:cNvSpPr>
            <p:nvPr/>
          </p:nvSpPr>
          <p:spPr bwMode="auto">
            <a:xfrm>
              <a:off x="2351088" y="4687114"/>
              <a:ext cx="1687513" cy="460375"/>
            </a:xfrm>
            <a:prstGeom prst="rect">
              <a:avLst/>
            </a:prstGeom>
            <a:noFill/>
            <a:ln w="9525">
              <a:noFill/>
              <a:miter lim="800000"/>
              <a:headEnd/>
              <a:tailEnd/>
            </a:ln>
          </p:spPr>
          <p:txBody>
            <a:bodyPr>
              <a:spAutoFit/>
            </a:bodyPr>
            <a:lstStyle/>
            <a:p>
              <a:r>
                <a:rPr lang="en-US" sz="2400" b="1" dirty="0">
                  <a:solidFill>
                    <a:schemeClr val="bg2"/>
                  </a:solidFill>
                  <a:latin typeface="LeituraSans-Grot 1"/>
                </a:rPr>
                <a:t>SFN-GSH</a:t>
              </a:r>
            </a:p>
          </p:txBody>
        </p:sp>
        <p:sp>
          <p:nvSpPr>
            <p:cNvPr id="668" name="Rectangle 120"/>
            <p:cNvSpPr>
              <a:spLocks noChangeArrowheads="1"/>
            </p:cNvSpPr>
            <p:nvPr/>
          </p:nvSpPr>
          <p:spPr bwMode="auto">
            <a:xfrm>
              <a:off x="2616254" y="433615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9" name="Rectangle 121"/>
            <p:cNvSpPr>
              <a:spLocks noChangeArrowheads="1"/>
            </p:cNvSpPr>
            <p:nvPr/>
          </p:nvSpPr>
          <p:spPr bwMode="auto">
            <a:xfrm>
              <a:off x="2768654" y="433615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0" name="Rectangle 122"/>
            <p:cNvSpPr>
              <a:spLocks noChangeArrowheads="1"/>
            </p:cNvSpPr>
            <p:nvPr/>
          </p:nvSpPr>
          <p:spPr bwMode="auto">
            <a:xfrm>
              <a:off x="3090916" y="433615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1" name="Rectangle 123"/>
            <p:cNvSpPr>
              <a:spLocks noChangeArrowheads="1"/>
            </p:cNvSpPr>
            <p:nvPr/>
          </p:nvSpPr>
          <p:spPr bwMode="auto">
            <a:xfrm>
              <a:off x="3521128" y="4336156"/>
              <a:ext cx="15388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2" name="Rectangle 124"/>
            <p:cNvSpPr>
              <a:spLocks noChangeArrowheads="1"/>
            </p:cNvSpPr>
            <p:nvPr/>
          </p:nvSpPr>
          <p:spPr bwMode="auto">
            <a:xfrm>
              <a:off x="2282878" y="433615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3" name="Rectangle 125"/>
            <p:cNvSpPr>
              <a:spLocks noChangeArrowheads="1"/>
            </p:cNvSpPr>
            <p:nvPr/>
          </p:nvSpPr>
          <p:spPr bwMode="auto">
            <a:xfrm>
              <a:off x="3097266" y="3978968"/>
              <a:ext cx="15388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4" name="Rectangle 126"/>
            <p:cNvSpPr>
              <a:spLocks noChangeArrowheads="1"/>
            </p:cNvSpPr>
            <p:nvPr/>
          </p:nvSpPr>
          <p:spPr bwMode="auto">
            <a:xfrm>
              <a:off x="2611492" y="3574155"/>
              <a:ext cx="35907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Glu</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5" name="Rectangle 127"/>
            <p:cNvSpPr>
              <a:spLocks noChangeArrowheads="1"/>
            </p:cNvSpPr>
            <p:nvPr/>
          </p:nvSpPr>
          <p:spPr bwMode="auto">
            <a:xfrm>
              <a:off x="3090916" y="3574155"/>
              <a:ext cx="397545"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Cys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6" name="Rectangle 128"/>
            <p:cNvSpPr>
              <a:spLocks noChangeArrowheads="1"/>
            </p:cNvSpPr>
            <p:nvPr/>
          </p:nvSpPr>
          <p:spPr bwMode="auto">
            <a:xfrm>
              <a:off x="3616379" y="3591618"/>
              <a:ext cx="346249"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Gly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7" name="Line 129"/>
            <p:cNvSpPr>
              <a:spLocks noChangeShapeType="1"/>
            </p:cNvSpPr>
            <p:nvPr/>
          </p:nvSpPr>
          <p:spPr bwMode="auto">
            <a:xfrm>
              <a:off x="2944867" y="4461569"/>
              <a:ext cx="12382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8" name="Line 130"/>
            <p:cNvSpPr>
              <a:spLocks noChangeShapeType="1"/>
            </p:cNvSpPr>
            <p:nvPr/>
          </p:nvSpPr>
          <p:spPr bwMode="auto">
            <a:xfrm>
              <a:off x="3265542" y="4502844"/>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9" name="Line 131"/>
            <p:cNvSpPr>
              <a:spLocks noChangeShapeType="1"/>
            </p:cNvSpPr>
            <p:nvPr/>
          </p:nvSpPr>
          <p:spPr bwMode="auto">
            <a:xfrm>
              <a:off x="3265542" y="4420294"/>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0" name="Line 132"/>
            <p:cNvSpPr>
              <a:spLocks noChangeShapeType="1"/>
            </p:cNvSpPr>
            <p:nvPr/>
          </p:nvSpPr>
          <p:spPr bwMode="auto">
            <a:xfrm flipH="1">
              <a:off x="2459092" y="4461569"/>
              <a:ext cx="134938"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1" name="Line 133"/>
            <p:cNvSpPr>
              <a:spLocks noChangeShapeType="1"/>
            </p:cNvSpPr>
            <p:nvPr/>
          </p:nvSpPr>
          <p:spPr bwMode="auto">
            <a:xfrm flipV="1">
              <a:off x="3163941" y="4223442"/>
              <a:ext cx="1588" cy="125412"/>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2" name="Line 134"/>
            <p:cNvSpPr>
              <a:spLocks noChangeShapeType="1"/>
            </p:cNvSpPr>
            <p:nvPr/>
          </p:nvSpPr>
          <p:spPr bwMode="auto">
            <a:xfrm>
              <a:off x="2971854" y="3699569"/>
              <a:ext cx="96838"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3" name="Line 135"/>
            <p:cNvSpPr>
              <a:spLocks noChangeShapeType="1"/>
            </p:cNvSpPr>
            <p:nvPr/>
          </p:nvSpPr>
          <p:spPr bwMode="auto">
            <a:xfrm>
              <a:off x="3481442" y="3710680"/>
              <a:ext cx="112713"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4" name="Line 136"/>
            <p:cNvSpPr>
              <a:spLocks noChangeShapeType="1"/>
            </p:cNvSpPr>
            <p:nvPr/>
          </p:nvSpPr>
          <p:spPr bwMode="auto">
            <a:xfrm flipV="1">
              <a:off x="3163941" y="3818632"/>
              <a:ext cx="1588" cy="17303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85" name="Group 684"/>
          <p:cNvGrpSpPr/>
          <p:nvPr/>
        </p:nvGrpSpPr>
        <p:grpSpPr>
          <a:xfrm>
            <a:off x="8638558" y="22840911"/>
            <a:ext cx="1755723" cy="1573334"/>
            <a:chOff x="2282878" y="3574155"/>
            <a:chExt cx="1755723" cy="1573334"/>
          </a:xfrm>
        </p:grpSpPr>
        <p:sp>
          <p:nvSpPr>
            <p:cNvPr id="686" name="TextBox 342"/>
            <p:cNvSpPr txBox="1">
              <a:spLocks noChangeArrowheads="1"/>
            </p:cNvSpPr>
            <p:nvPr/>
          </p:nvSpPr>
          <p:spPr bwMode="auto">
            <a:xfrm>
              <a:off x="2351088" y="4687114"/>
              <a:ext cx="1687513" cy="460375"/>
            </a:xfrm>
            <a:prstGeom prst="rect">
              <a:avLst/>
            </a:prstGeom>
            <a:noFill/>
            <a:ln w="9525">
              <a:noFill/>
              <a:miter lim="800000"/>
              <a:headEnd/>
              <a:tailEnd/>
            </a:ln>
          </p:spPr>
          <p:txBody>
            <a:bodyPr>
              <a:spAutoFit/>
            </a:bodyPr>
            <a:lstStyle/>
            <a:p>
              <a:r>
                <a:rPr lang="en-US" sz="2400" b="1" dirty="0">
                  <a:solidFill>
                    <a:schemeClr val="bg2"/>
                  </a:solidFill>
                  <a:latin typeface="LeituraSans-Grot 1"/>
                </a:rPr>
                <a:t>SFN-GSH</a:t>
              </a:r>
            </a:p>
          </p:txBody>
        </p:sp>
        <p:sp>
          <p:nvSpPr>
            <p:cNvPr id="687" name="Rectangle 120"/>
            <p:cNvSpPr>
              <a:spLocks noChangeArrowheads="1"/>
            </p:cNvSpPr>
            <p:nvPr/>
          </p:nvSpPr>
          <p:spPr bwMode="auto">
            <a:xfrm>
              <a:off x="2616254" y="433615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8" name="Rectangle 121"/>
            <p:cNvSpPr>
              <a:spLocks noChangeArrowheads="1"/>
            </p:cNvSpPr>
            <p:nvPr/>
          </p:nvSpPr>
          <p:spPr bwMode="auto">
            <a:xfrm>
              <a:off x="2768654" y="433615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9" name="Rectangle 122"/>
            <p:cNvSpPr>
              <a:spLocks noChangeArrowheads="1"/>
            </p:cNvSpPr>
            <p:nvPr/>
          </p:nvSpPr>
          <p:spPr bwMode="auto">
            <a:xfrm>
              <a:off x="3090916" y="433615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0" name="Rectangle 123"/>
            <p:cNvSpPr>
              <a:spLocks noChangeArrowheads="1"/>
            </p:cNvSpPr>
            <p:nvPr/>
          </p:nvSpPr>
          <p:spPr bwMode="auto">
            <a:xfrm>
              <a:off x="3521128" y="4336156"/>
              <a:ext cx="15388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1" name="Rectangle 124"/>
            <p:cNvSpPr>
              <a:spLocks noChangeArrowheads="1"/>
            </p:cNvSpPr>
            <p:nvPr/>
          </p:nvSpPr>
          <p:spPr bwMode="auto">
            <a:xfrm>
              <a:off x="2282878" y="4336156"/>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2" name="Rectangle 125"/>
            <p:cNvSpPr>
              <a:spLocks noChangeArrowheads="1"/>
            </p:cNvSpPr>
            <p:nvPr/>
          </p:nvSpPr>
          <p:spPr bwMode="auto">
            <a:xfrm>
              <a:off x="3097266" y="3978968"/>
              <a:ext cx="15388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3" name="Rectangle 126"/>
            <p:cNvSpPr>
              <a:spLocks noChangeArrowheads="1"/>
            </p:cNvSpPr>
            <p:nvPr/>
          </p:nvSpPr>
          <p:spPr bwMode="auto">
            <a:xfrm>
              <a:off x="2611492" y="3574155"/>
              <a:ext cx="35907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Glu</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4" name="Rectangle 127"/>
            <p:cNvSpPr>
              <a:spLocks noChangeArrowheads="1"/>
            </p:cNvSpPr>
            <p:nvPr/>
          </p:nvSpPr>
          <p:spPr bwMode="auto">
            <a:xfrm>
              <a:off x="3090916" y="3574155"/>
              <a:ext cx="397545"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Cys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5" name="Rectangle 128"/>
            <p:cNvSpPr>
              <a:spLocks noChangeArrowheads="1"/>
            </p:cNvSpPr>
            <p:nvPr/>
          </p:nvSpPr>
          <p:spPr bwMode="auto">
            <a:xfrm>
              <a:off x="3616379" y="3591618"/>
              <a:ext cx="346249"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Gly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6" name="Line 129"/>
            <p:cNvSpPr>
              <a:spLocks noChangeShapeType="1"/>
            </p:cNvSpPr>
            <p:nvPr/>
          </p:nvSpPr>
          <p:spPr bwMode="auto">
            <a:xfrm>
              <a:off x="2944867" y="4461569"/>
              <a:ext cx="12382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7" name="Line 130"/>
            <p:cNvSpPr>
              <a:spLocks noChangeShapeType="1"/>
            </p:cNvSpPr>
            <p:nvPr/>
          </p:nvSpPr>
          <p:spPr bwMode="auto">
            <a:xfrm>
              <a:off x="3265542" y="4502844"/>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8" name="Line 131"/>
            <p:cNvSpPr>
              <a:spLocks noChangeShapeType="1"/>
            </p:cNvSpPr>
            <p:nvPr/>
          </p:nvSpPr>
          <p:spPr bwMode="auto">
            <a:xfrm>
              <a:off x="3265542" y="4420294"/>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9" name="Line 132"/>
            <p:cNvSpPr>
              <a:spLocks noChangeShapeType="1"/>
            </p:cNvSpPr>
            <p:nvPr/>
          </p:nvSpPr>
          <p:spPr bwMode="auto">
            <a:xfrm flipH="1">
              <a:off x="2459092" y="4461569"/>
              <a:ext cx="134938"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0" name="Line 133"/>
            <p:cNvSpPr>
              <a:spLocks noChangeShapeType="1"/>
            </p:cNvSpPr>
            <p:nvPr/>
          </p:nvSpPr>
          <p:spPr bwMode="auto">
            <a:xfrm flipV="1">
              <a:off x="3163941" y="4223442"/>
              <a:ext cx="1588" cy="125412"/>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1" name="Line 134"/>
            <p:cNvSpPr>
              <a:spLocks noChangeShapeType="1"/>
            </p:cNvSpPr>
            <p:nvPr/>
          </p:nvSpPr>
          <p:spPr bwMode="auto">
            <a:xfrm>
              <a:off x="2971854" y="3699569"/>
              <a:ext cx="96838"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2" name="Line 135"/>
            <p:cNvSpPr>
              <a:spLocks noChangeShapeType="1"/>
            </p:cNvSpPr>
            <p:nvPr/>
          </p:nvSpPr>
          <p:spPr bwMode="auto">
            <a:xfrm>
              <a:off x="3481442" y="3710680"/>
              <a:ext cx="112713"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3" name="Line 136"/>
            <p:cNvSpPr>
              <a:spLocks noChangeShapeType="1"/>
            </p:cNvSpPr>
            <p:nvPr/>
          </p:nvSpPr>
          <p:spPr bwMode="auto">
            <a:xfrm flipV="1">
              <a:off x="3163941" y="3818632"/>
              <a:ext cx="1588" cy="17303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04" name="Group 703"/>
          <p:cNvGrpSpPr/>
          <p:nvPr/>
        </p:nvGrpSpPr>
        <p:grpSpPr>
          <a:xfrm>
            <a:off x="6920936" y="24332423"/>
            <a:ext cx="1717622" cy="1575577"/>
            <a:chOff x="6858054" y="3576841"/>
            <a:chExt cx="1717622" cy="1575577"/>
          </a:xfrm>
        </p:grpSpPr>
        <p:sp>
          <p:nvSpPr>
            <p:cNvPr id="705" name="TextBox 344"/>
            <p:cNvSpPr txBox="1">
              <a:spLocks noChangeArrowheads="1"/>
            </p:cNvSpPr>
            <p:nvPr/>
          </p:nvSpPr>
          <p:spPr bwMode="auto">
            <a:xfrm>
              <a:off x="7010401" y="4692043"/>
              <a:ext cx="1565275" cy="460375"/>
            </a:xfrm>
            <a:prstGeom prst="rect">
              <a:avLst/>
            </a:prstGeom>
            <a:noFill/>
            <a:ln w="9525">
              <a:noFill/>
              <a:miter lim="800000"/>
              <a:headEnd/>
              <a:tailEnd/>
            </a:ln>
          </p:spPr>
          <p:txBody>
            <a:bodyPr>
              <a:spAutoFit/>
            </a:bodyPr>
            <a:lstStyle/>
            <a:p>
              <a:r>
                <a:rPr lang="en-US" sz="2400" b="1" dirty="0">
                  <a:solidFill>
                    <a:schemeClr val="bg2"/>
                  </a:solidFill>
                  <a:latin typeface="LeituraSans-Grot 1"/>
                </a:rPr>
                <a:t>SFN-Cys</a:t>
              </a:r>
            </a:p>
          </p:txBody>
        </p:sp>
        <p:sp>
          <p:nvSpPr>
            <p:cNvPr id="706" name="Rectangle 160"/>
            <p:cNvSpPr>
              <a:spLocks noChangeArrowheads="1"/>
            </p:cNvSpPr>
            <p:nvPr/>
          </p:nvSpPr>
          <p:spPr bwMode="auto">
            <a:xfrm>
              <a:off x="7191428" y="4338842"/>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7" name="Rectangle 161"/>
            <p:cNvSpPr>
              <a:spLocks noChangeArrowheads="1"/>
            </p:cNvSpPr>
            <p:nvPr/>
          </p:nvSpPr>
          <p:spPr bwMode="auto">
            <a:xfrm>
              <a:off x="7343828" y="4338842"/>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8" name="Rectangle 162"/>
            <p:cNvSpPr>
              <a:spLocks noChangeArrowheads="1"/>
            </p:cNvSpPr>
            <p:nvPr/>
          </p:nvSpPr>
          <p:spPr bwMode="auto">
            <a:xfrm>
              <a:off x="7666090" y="4338842"/>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9" name="Rectangle 163"/>
            <p:cNvSpPr>
              <a:spLocks noChangeArrowheads="1"/>
            </p:cNvSpPr>
            <p:nvPr/>
          </p:nvSpPr>
          <p:spPr bwMode="auto">
            <a:xfrm>
              <a:off x="8094715" y="4338842"/>
              <a:ext cx="15388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0" name="Rectangle 164"/>
            <p:cNvSpPr>
              <a:spLocks noChangeArrowheads="1"/>
            </p:cNvSpPr>
            <p:nvPr/>
          </p:nvSpPr>
          <p:spPr bwMode="auto">
            <a:xfrm>
              <a:off x="6858054" y="4338842"/>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1" name="Rectangle 165"/>
            <p:cNvSpPr>
              <a:spLocks noChangeArrowheads="1"/>
            </p:cNvSpPr>
            <p:nvPr/>
          </p:nvSpPr>
          <p:spPr bwMode="auto">
            <a:xfrm>
              <a:off x="7670853" y="3981654"/>
              <a:ext cx="15388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2" name="Rectangle 166"/>
            <p:cNvSpPr>
              <a:spLocks noChangeArrowheads="1"/>
            </p:cNvSpPr>
            <p:nvPr/>
          </p:nvSpPr>
          <p:spPr bwMode="auto">
            <a:xfrm>
              <a:off x="7677204" y="3576841"/>
              <a:ext cx="397545"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Cys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3" name="Line 167"/>
            <p:cNvSpPr>
              <a:spLocks noChangeShapeType="1"/>
            </p:cNvSpPr>
            <p:nvPr/>
          </p:nvSpPr>
          <p:spPr bwMode="auto">
            <a:xfrm>
              <a:off x="7518454" y="4462668"/>
              <a:ext cx="125413"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4" name="Line 168"/>
            <p:cNvSpPr>
              <a:spLocks noChangeShapeType="1"/>
            </p:cNvSpPr>
            <p:nvPr/>
          </p:nvSpPr>
          <p:spPr bwMode="auto">
            <a:xfrm>
              <a:off x="7840716" y="4505530"/>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5" name="Line 169"/>
            <p:cNvSpPr>
              <a:spLocks noChangeShapeType="1"/>
            </p:cNvSpPr>
            <p:nvPr/>
          </p:nvSpPr>
          <p:spPr bwMode="auto">
            <a:xfrm>
              <a:off x="7840716" y="4421393"/>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6" name="Line 170"/>
            <p:cNvSpPr>
              <a:spLocks noChangeShapeType="1"/>
            </p:cNvSpPr>
            <p:nvPr/>
          </p:nvSpPr>
          <p:spPr bwMode="auto">
            <a:xfrm flipH="1">
              <a:off x="7032679" y="4462668"/>
              <a:ext cx="13652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7" name="Line 171"/>
            <p:cNvSpPr>
              <a:spLocks noChangeShapeType="1"/>
            </p:cNvSpPr>
            <p:nvPr/>
          </p:nvSpPr>
          <p:spPr bwMode="auto">
            <a:xfrm flipV="1">
              <a:off x="7739115" y="4224541"/>
              <a:ext cx="1588" cy="125412"/>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8" name="Line 172"/>
            <p:cNvSpPr>
              <a:spLocks noChangeShapeType="1"/>
            </p:cNvSpPr>
            <p:nvPr/>
          </p:nvSpPr>
          <p:spPr bwMode="auto">
            <a:xfrm flipV="1">
              <a:off x="7745465" y="3819730"/>
              <a:ext cx="1588" cy="17303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720" name="TextBox 345"/>
          <p:cNvSpPr txBox="1">
            <a:spLocks noChangeArrowheads="1"/>
          </p:cNvSpPr>
          <p:nvPr/>
        </p:nvSpPr>
        <p:spPr bwMode="auto">
          <a:xfrm>
            <a:off x="3429716" y="25447625"/>
            <a:ext cx="1693863" cy="460375"/>
          </a:xfrm>
          <a:prstGeom prst="rect">
            <a:avLst/>
          </a:prstGeom>
          <a:noFill/>
          <a:ln w="9525">
            <a:noFill/>
            <a:miter lim="800000"/>
            <a:headEnd/>
            <a:tailEnd/>
          </a:ln>
        </p:spPr>
        <p:txBody>
          <a:bodyPr>
            <a:spAutoFit/>
          </a:bodyPr>
          <a:lstStyle/>
          <a:p>
            <a:r>
              <a:rPr lang="en-US" sz="2400" b="1" dirty="0">
                <a:solidFill>
                  <a:schemeClr val="bg2"/>
                </a:solidFill>
                <a:latin typeface="LeituraSans-Grot 1"/>
              </a:rPr>
              <a:t>SFN-NAC</a:t>
            </a:r>
          </a:p>
        </p:txBody>
      </p:sp>
      <p:sp>
        <p:nvSpPr>
          <p:cNvPr id="721" name="Rectangle 174"/>
          <p:cNvSpPr>
            <a:spLocks noChangeArrowheads="1"/>
          </p:cNvSpPr>
          <p:nvPr/>
        </p:nvSpPr>
        <p:spPr bwMode="auto">
          <a:xfrm>
            <a:off x="3680540" y="25101138"/>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 name="Rectangle 175"/>
          <p:cNvSpPr>
            <a:spLocks noChangeArrowheads="1"/>
          </p:cNvSpPr>
          <p:nvPr/>
        </p:nvSpPr>
        <p:spPr bwMode="auto">
          <a:xfrm>
            <a:off x="3832940" y="25101138"/>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3" name="Rectangle 176"/>
          <p:cNvSpPr>
            <a:spLocks noChangeArrowheads="1"/>
          </p:cNvSpPr>
          <p:nvPr/>
        </p:nvSpPr>
        <p:spPr bwMode="auto">
          <a:xfrm>
            <a:off x="4155204" y="25101138"/>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4" name="Rectangle 177"/>
          <p:cNvSpPr>
            <a:spLocks noChangeArrowheads="1"/>
          </p:cNvSpPr>
          <p:nvPr/>
        </p:nvSpPr>
        <p:spPr bwMode="auto">
          <a:xfrm>
            <a:off x="4583828" y="25101138"/>
            <a:ext cx="15388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5" name="Rectangle 178"/>
          <p:cNvSpPr>
            <a:spLocks noChangeArrowheads="1"/>
          </p:cNvSpPr>
          <p:nvPr/>
        </p:nvSpPr>
        <p:spPr bwMode="auto">
          <a:xfrm>
            <a:off x="3347166" y="25101138"/>
            <a:ext cx="1667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6" name="Rectangle 179"/>
          <p:cNvSpPr>
            <a:spLocks noChangeArrowheads="1"/>
          </p:cNvSpPr>
          <p:nvPr/>
        </p:nvSpPr>
        <p:spPr bwMode="auto">
          <a:xfrm>
            <a:off x="4159965" y="24743950"/>
            <a:ext cx="15388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7" name="Rectangle 180"/>
          <p:cNvSpPr>
            <a:spLocks noChangeArrowheads="1"/>
          </p:cNvSpPr>
          <p:nvPr/>
        </p:nvSpPr>
        <p:spPr bwMode="auto">
          <a:xfrm>
            <a:off x="4166316" y="24374062"/>
            <a:ext cx="397545"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Cys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8" name="Rectangle 181"/>
          <p:cNvSpPr>
            <a:spLocks noChangeArrowheads="1"/>
          </p:cNvSpPr>
          <p:nvPr/>
        </p:nvSpPr>
        <p:spPr bwMode="auto">
          <a:xfrm>
            <a:off x="4656854" y="24391525"/>
            <a:ext cx="48731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NAC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9" name="Line 182"/>
          <p:cNvSpPr>
            <a:spLocks noChangeShapeType="1"/>
          </p:cNvSpPr>
          <p:nvPr/>
        </p:nvSpPr>
        <p:spPr bwMode="auto">
          <a:xfrm>
            <a:off x="4007566" y="25224964"/>
            <a:ext cx="12382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0" name="Line 183"/>
          <p:cNvSpPr>
            <a:spLocks noChangeShapeType="1"/>
          </p:cNvSpPr>
          <p:nvPr/>
        </p:nvSpPr>
        <p:spPr bwMode="auto">
          <a:xfrm>
            <a:off x="4329829" y="25267826"/>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1" name="Line 184"/>
          <p:cNvSpPr>
            <a:spLocks noChangeShapeType="1"/>
          </p:cNvSpPr>
          <p:nvPr/>
        </p:nvSpPr>
        <p:spPr bwMode="auto">
          <a:xfrm>
            <a:off x="4329829" y="25183689"/>
            <a:ext cx="2317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2" name="Line 185"/>
          <p:cNvSpPr>
            <a:spLocks noChangeShapeType="1"/>
          </p:cNvSpPr>
          <p:nvPr/>
        </p:nvSpPr>
        <p:spPr bwMode="auto">
          <a:xfrm flipH="1">
            <a:off x="3521790" y="25224964"/>
            <a:ext cx="134938"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3" name="Line 186"/>
          <p:cNvSpPr>
            <a:spLocks noChangeShapeType="1"/>
          </p:cNvSpPr>
          <p:nvPr/>
        </p:nvSpPr>
        <p:spPr bwMode="auto">
          <a:xfrm flipV="1">
            <a:off x="4228228" y="24986837"/>
            <a:ext cx="1588" cy="125412"/>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4" name="Line 187"/>
          <p:cNvSpPr>
            <a:spLocks noChangeShapeType="1"/>
          </p:cNvSpPr>
          <p:nvPr/>
        </p:nvSpPr>
        <p:spPr bwMode="auto">
          <a:xfrm flipV="1">
            <a:off x="4232990" y="24618537"/>
            <a:ext cx="1588" cy="136525"/>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5" name="Line 188"/>
          <p:cNvSpPr>
            <a:spLocks noChangeShapeType="1"/>
          </p:cNvSpPr>
          <p:nvPr/>
        </p:nvSpPr>
        <p:spPr bwMode="auto">
          <a:xfrm>
            <a:off x="4555254" y="24510588"/>
            <a:ext cx="79375" cy="1587"/>
          </a:xfrm>
          <a:prstGeom prst="line">
            <a:avLst/>
          </a:prstGeom>
          <a:noFill/>
          <a:ln w="17463">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7" name="TextBox 342"/>
          <p:cNvSpPr txBox="1">
            <a:spLocks noChangeArrowheads="1"/>
          </p:cNvSpPr>
          <p:nvPr/>
        </p:nvSpPr>
        <p:spPr bwMode="auto">
          <a:xfrm>
            <a:off x="2754126" y="23959256"/>
            <a:ext cx="1687513" cy="460375"/>
          </a:xfrm>
          <a:prstGeom prst="rect">
            <a:avLst/>
          </a:prstGeom>
          <a:noFill/>
          <a:ln w="9525">
            <a:noFill/>
            <a:miter lim="800000"/>
            <a:headEnd/>
            <a:tailEnd/>
          </a:ln>
        </p:spPr>
        <p:txBody>
          <a:bodyPr>
            <a:spAutoFit/>
          </a:bodyPr>
          <a:lstStyle/>
          <a:p>
            <a:r>
              <a:rPr lang="en-US" sz="2400" b="1" dirty="0" smtClean="0">
                <a:solidFill>
                  <a:schemeClr val="bg2"/>
                </a:solidFill>
                <a:latin typeface="LeituraSans-Grot 1"/>
              </a:rPr>
              <a:t>SFN</a:t>
            </a:r>
            <a:endParaRPr lang="en-US" sz="2400" b="1" dirty="0">
              <a:solidFill>
                <a:schemeClr val="bg2"/>
              </a:solidFill>
              <a:latin typeface="LeituraSans-Grot 1"/>
            </a:endParaRPr>
          </a:p>
        </p:txBody>
      </p:sp>
      <p:cxnSp>
        <p:nvCxnSpPr>
          <p:cNvPr id="20" name="Straight Arrow Connector 19"/>
          <p:cNvCxnSpPr/>
          <p:nvPr/>
        </p:nvCxnSpPr>
        <p:spPr>
          <a:xfrm>
            <a:off x="4166316" y="23488572"/>
            <a:ext cx="957263" cy="0"/>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738" name="Straight Arrow Connector 737"/>
          <p:cNvCxnSpPr/>
          <p:nvPr/>
        </p:nvCxnSpPr>
        <p:spPr>
          <a:xfrm>
            <a:off x="7337666" y="23518298"/>
            <a:ext cx="957263" cy="0"/>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739" name="Straight Arrow Connector 738"/>
          <p:cNvCxnSpPr/>
          <p:nvPr/>
        </p:nvCxnSpPr>
        <p:spPr>
          <a:xfrm flipH="1">
            <a:off x="8563597" y="24616435"/>
            <a:ext cx="929830" cy="363688"/>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741" name="Straight Arrow Connector 740"/>
          <p:cNvCxnSpPr/>
          <p:nvPr/>
        </p:nvCxnSpPr>
        <p:spPr>
          <a:xfrm flipH="1">
            <a:off x="5506095" y="25057804"/>
            <a:ext cx="966958" cy="16313"/>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202906" y="23069490"/>
            <a:ext cx="826294" cy="400110"/>
          </a:xfrm>
          <a:prstGeom prst="rect">
            <a:avLst/>
          </a:prstGeom>
          <a:noFill/>
        </p:spPr>
        <p:txBody>
          <a:bodyPr wrap="square" rtlCol="0">
            <a:spAutoFit/>
          </a:bodyPr>
          <a:lstStyle/>
          <a:p>
            <a:r>
              <a:rPr lang="en-US" sz="2000" dirty="0" smtClean="0">
                <a:solidFill>
                  <a:schemeClr val="bg2"/>
                </a:solidFill>
                <a:latin typeface="LeituraSans-Grot 1"/>
              </a:rPr>
              <a:t>GST</a:t>
            </a:r>
            <a:endParaRPr lang="en-US" sz="2000" dirty="0">
              <a:solidFill>
                <a:schemeClr val="bg2"/>
              </a:solidFill>
              <a:latin typeface="LeituraSans-Grot 1"/>
            </a:endParaRPr>
          </a:p>
        </p:txBody>
      </p:sp>
      <p:sp>
        <p:nvSpPr>
          <p:cNvPr id="742" name="TextBox 741"/>
          <p:cNvSpPr txBox="1"/>
          <p:nvPr/>
        </p:nvSpPr>
        <p:spPr>
          <a:xfrm>
            <a:off x="7403150" y="23090489"/>
            <a:ext cx="826294" cy="400110"/>
          </a:xfrm>
          <a:prstGeom prst="rect">
            <a:avLst/>
          </a:prstGeom>
          <a:noFill/>
        </p:spPr>
        <p:txBody>
          <a:bodyPr wrap="square" rtlCol="0">
            <a:spAutoFit/>
          </a:bodyPr>
          <a:lstStyle/>
          <a:p>
            <a:r>
              <a:rPr lang="en-US" sz="2000" dirty="0" smtClean="0">
                <a:solidFill>
                  <a:schemeClr val="bg2"/>
                </a:solidFill>
                <a:latin typeface="LeituraSans-Grot 1"/>
              </a:rPr>
              <a:t>GTP</a:t>
            </a:r>
            <a:endParaRPr lang="en-US" sz="2000" dirty="0">
              <a:solidFill>
                <a:schemeClr val="bg2"/>
              </a:solidFill>
              <a:latin typeface="LeituraSans-Grot 1"/>
            </a:endParaRPr>
          </a:p>
        </p:txBody>
      </p:sp>
      <p:sp>
        <p:nvSpPr>
          <p:cNvPr id="743" name="TextBox 742"/>
          <p:cNvSpPr txBox="1"/>
          <p:nvPr/>
        </p:nvSpPr>
        <p:spPr>
          <a:xfrm>
            <a:off x="8949311" y="24809103"/>
            <a:ext cx="1022747" cy="400110"/>
          </a:xfrm>
          <a:prstGeom prst="rect">
            <a:avLst/>
          </a:prstGeom>
          <a:noFill/>
        </p:spPr>
        <p:txBody>
          <a:bodyPr wrap="square" rtlCol="0">
            <a:spAutoFit/>
          </a:bodyPr>
          <a:lstStyle/>
          <a:p>
            <a:r>
              <a:rPr lang="en-US" sz="2000" dirty="0" smtClean="0">
                <a:solidFill>
                  <a:schemeClr val="bg2"/>
                </a:solidFill>
                <a:latin typeface="LeituraSans-Grot 1"/>
              </a:rPr>
              <a:t>CGase</a:t>
            </a:r>
            <a:endParaRPr lang="en-US" sz="2000" dirty="0">
              <a:solidFill>
                <a:schemeClr val="bg2"/>
              </a:solidFill>
              <a:latin typeface="LeituraSans-Grot 1"/>
            </a:endParaRPr>
          </a:p>
        </p:txBody>
      </p:sp>
      <p:sp>
        <p:nvSpPr>
          <p:cNvPr id="744" name="TextBox 743"/>
          <p:cNvSpPr txBox="1"/>
          <p:nvPr/>
        </p:nvSpPr>
        <p:spPr>
          <a:xfrm>
            <a:off x="5582866" y="25084087"/>
            <a:ext cx="826294" cy="400110"/>
          </a:xfrm>
          <a:prstGeom prst="rect">
            <a:avLst/>
          </a:prstGeom>
          <a:noFill/>
        </p:spPr>
        <p:txBody>
          <a:bodyPr wrap="square" rtlCol="0">
            <a:spAutoFit/>
          </a:bodyPr>
          <a:lstStyle/>
          <a:p>
            <a:r>
              <a:rPr lang="en-US" sz="2000" dirty="0" smtClean="0">
                <a:solidFill>
                  <a:schemeClr val="bg2"/>
                </a:solidFill>
                <a:latin typeface="LeituraSans-Grot 1"/>
              </a:rPr>
              <a:t>NAT</a:t>
            </a:r>
            <a:endParaRPr lang="en-US" sz="2000" dirty="0">
              <a:solidFill>
                <a:schemeClr val="bg2"/>
              </a:solidFill>
              <a:latin typeface="LeituraSans-Grot 1"/>
            </a:endParaRPr>
          </a:p>
        </p:txBody>
      </p:sp>
      <p:sp>
        <p:nvSpPr>
          <p:cNvPr id="593" name="TextBox 592"/>
          <p:cNvSpPr txBox="1"/>
          <p:nvPr/>
        </p:nvSpPr>
        <p:spPr>
          <a:xfrm>
            <a:off x="17352350" y="15750254"/>
            <a:ext cx="939035" cy="707886"/>
          </a:xfrm>
          <a:prstGeom prst="rect">
            <a:avLst/>
          </a:prstGeom>
          <a:noFill/>
        </p:spPr>
        <p:txBody>
          <a:bodyPr wrap="square" rtlCol="0">
            <a:spAutoFit/>
          </a:bodyPr>
          <a:lstStyle/>
          <a:p>
            <a:pPr algn="ctr"/>
            <a:r>
              <a:rPr lang="en-US" sz="2000" dirty="0" smtClean="0">
                <a:solidFill>
                  <a:schemeClr val="bg2"/>
                </a:solidFill>
                <a:latin typeface="LeituraSans-Grot 2"/>
              </a:rPr>
              <a:t>Blood </a:t>
            </a:r>
          </a:p>
          <a:p>
            <a:pPr algn="ctr"/>
            <a:r>
              <a:rPr lang="en-US" sz="2000" dirty="0" smtClean="0">
                <a:solidFill>
                  <a:schemeClr val="bg2"/>
                </a:solidFill>
                <a:latin typeface="LeituraSans-Grot 2"/>
              </a:rPr>
              <a:t>draw</a:t>
            </a:r>
            <a:endParaRPr lang="en-US" sz="2000" dirty="0">
              <a:solidFill>
                <a:schemeClr val="bg2"/>
              </a:solidFill>
              <a:latin typeface="LeituraSans-Grot 2"/>
            </a:endParaRPr>
          </a:p>
        </p:txBody>
      </p:sp>
      <p:sp>
        <p:nvSpPr>
          <p:cNvPr id="594" name="TextBox 593"/>
          <p:cNvSpPr txBox="1"/>
          <p:nvPr/>
        </p:nvSpPr>
        <p:spPr>
          <a:xfrm>
            <a:off x="15638814" y="15750254"/>
            <a:ext cx="939035" cy="707886"/>
          </a:xfrm>
          <a:prstGeom prst="rect">
            <a:avLst/>
          </a:prstGeom>
          <a:noFill/>
        </p:spPr>
        <p:txBody>
          <a:bodyPr wrap="square" rtlCol="0">
            <a:spAutoFit/>
          </a:bodyPr>
          <a:lstStyle/>
          <a:p>
            <a:pPr algn="ctr"/>
            <a:r>
              <a:rPr lang="en-US" sz="2000" dirty="0" smtClean="0">
                <a:solidFill>
                  <a:schemeClr val="bg2"/>
                </a:solidFill>
                <a:latin typeface="LeituraSans-Grot 2"/>
              </a:rPr>
              <a:t>Blood </a:t>
            </a:r>
          </a:p>
          <a:p>
            <a:pPr algn="ctr"/>
            <a:r>
              <a:rPr lang="en-US" sz="2000" dirty="0" smtClean="0">
                <a:solidFill>
                  <a:schemeClr val="bg2"/>
                </a:solidFill>
                <a:latin typeface="LeituraSans-Grot 2"/>
              </a:rPr>
              <a:t>draw</a:t>
            </a:r>
            <a:endParaRPr lang="en-US" sz="2000" dirty="0">
              <a:solidFill>
                <a:schemeClr val="bg2"/>
              </a:solidFill>
              <a:latin typeface="LeituraSans-Grot 2"/>
            </a:endParaRPr>
          </a:p>
        </p:txBody>
      </p:sp>
      <p:sp>
        <p:nvSpPr>
          <p:cNvPr id="595" name="TextBox 594"/>
          <p:cNvSpPr txBox="1"/>
          <p:nvPr/>
        </p:nvSpPr>
        <p:spPr>
          <a:xfrm>
            <a:off x="13978616" y="15750254"/>
            <a:ext cx="939035" cy="707886"/>
          </a:xfrm>
          <a:prstGeom prst="rect">
            <a:avLst/>
          </a:prstGeom>
          <a:noFill/>
        </p:spPr>
        <p:txBody>
          <a:bodyPr wrap="square" rtlCol="0">
            <a:spAutoFit/>
          </a:bodyPr>
          <a:lstStyle/>
          <a:p>
            <a:pPr algn="ctr"/>
            <a:r>
              <a:rPr lang="en-US" sz="2000" dirty="0" smtClean="0">
                <a:solidFill>
                  <a:schemeClr val="bg2"/>
                </a:solidFill>
                <a:latin typeface="LeituraSans-Grot 2"/>
              </a:rPr>
              <a:t>Blood </a:t>
            </a:r>
          </a:p>
          <a:p>
            <a:pPr algn="ctr"/>
            <a:r>
              <a:rPr lang="en-US" sz="2000" dirty="0" smtClean="0">
                <a:solidFill>
                  <a:schemeClr val="bg2"/>
                </a:solidFill>
                <a:latin typeface="LeituraSans-Grot 2"/>
              </a:rPr>
              <a:t>draw</a:t>
            </a:r>
            <a:endParaRPr lang="en-US" sz="2000" dirty="0">
              <a:solidFill>
                <a:schemeClr val="bg2"/>
              </a:solidFill>
              <a:latin typeface="LeituraSans-Grot 2"/>
            </a:endParaRPr>
          </a:p>
        </p:txBody>
      </p:sp>
      <p:sp>
        <p:nvSpPr>
          <p:cNvPr id="596" name="TextBox 595"/>
          <p:cNvSpPr txBox="1"/>
          <p:nvPr/>
        </p:nvSpPr>
        <p:spPr>
          <a:xfrm>
            <a:off x="12862097" y="15750254"/>
            <a:ext cx="939035" cy="707886"/>
          </a:xfrm>
          <a:prstGeom prst="rect">
            <a:avLst/>
          </a:prstGeom>
          <a:noFill/>
        </p:spPr>
        <p:txBody>
          <a:bodyPr wrap="square" rtlCol="0">
            <a:spAutoFit/>
          </a:bodyPr>
          <a:lstStyle/>
          <a:p>
            <a:pPr algn="ctr"/>
            <a:r>
              <a:rPr lang="en-US" sz="2000" dirty="0" smtClean="0">
                <a:solidFill>
                  <a:schemeClr val="bg2"/>
                </a:solidFill>
                <a:latin typeface="LeituraSans-Grot 2"/>
              </a:rPr>
              <a:t>Blood </a:t>
            </a:r>
          </a:p>
          <a:p>
            <a:pPr algn="ctr"/>
            <a:r>
              <a:rPr lang="en-US" sz="2000" dirty="0" smtClean="0">
                <a:solidFill>
                  <a:schemeClr val="bg2"/>
                </a:solidFill>
                <a:latin typeface="LeituraSans-Grot 2"/>
              </a:rPr>
              <a:t>draw</a:t>
            </a:r>
            <a:endParaRPr lang="en-US" sz="2000" dirty="0">
              <a:solidFill>
                <a:schemeClr val="bg2"/>
              </a:solidFill>
              <a:latin typeface="LeituraSans-Grot 2"/>
            </a:endParaRPr>
          </a:p>
        </p:txBody>
      </p:sp>
      <p:sp>
        <p:nvSpPr>
          <p:cNvPr id="22" name="Rectangle 21"/>
          <p:cNvSpPr/>
          <p:nvPr/>
        </p:nvSpPr>
        <p:spPr>
          <a:xfrm>
            <a:off x="30886685" y="9719486"/>
            <a:ext cx="448995" cy="1054562"/>
          </a:xfrm>
          <a:prstGeom prst="rect">
            <a:avLst/>
          </a:prstGeom>
          <a:solidFill>
            <a:srgbClr val="ED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30480000" y="8576608"/>
            <a:ext cx="1524000" cy="1938992"/>
          </a:xfrm>
          <a:prstGeom prst="rect">
            <a:avLst/>
          </a:prstGeom>
          <a:noFill/>
        </p:spPr>
        <p:txBody>
          <a:bodyPr wrap="square" rtlCol="0">
            <a:spAutoFit/>
          </a:bodyPr>
          <a:lstStyle/>
          <a:p>
            <a:pPr algn="r"/>
            <a:r>
              <a:rPr lang="en-US" sz="2000" dirty="0" smtClean="0">
                <a:solidFill>
                  <a:schemeClr val="bg2"/>
                </a:solidFill>
                <a:latin typeface="LeituraSans-Grot 1"/>
              </a:rPr>
              <a:t>0 hours</a:t>
            </a:r>
          </a:p>
          <a:p>
            <a:pPr algn="r"/>
            <a:r>
              <a:rPr lang="en-US" sz="2000" dirty="0" smtClean="0">
                <a:solidFill>
                  <a:schemeClr val="bg2"/>
                </a:solidFill>
                <a:latin typeface="LeituraSans-Grot 1"/>
              </a:rPr>
              <a:t>3 hours</a:t>
            </a:r>
          </a:p>
          <a:p>
            <a:pPr algn="r"/>
            <a:r>
              <a:rPr lang="en-US" sz="2000" dirty="0" smtClean="0">
                <a:solidFill>
                  <a:schemeClr val="bg2"/>
                </a:solidFill>
                <a:latin typeface="LeituraSans-Grot 1"/>
              </a:rPr>
              <a:t>6 hours</a:t>
            </a:r>
          </a:p>
          <a:p>
            <a:pPr algn="r"/>
            <a:r>
              <a:rPr lang="en-US" sz="2000" dirty="0" smtClean="0">
                <a:solidFill>
                  <a:schemeClr val="bg2"/>
                </a:solidFill>
                <a:latin typeface="LeituraSans-Grot 1"/>
              </a:rPr>
              <a:t>12 hours</a:t>
            </a:r>
          </a:p>
          <a:p>
            <a:pPr algn="r"/>
            <a:r>
              <a:rPr lang="en-US" sz="2000" dirty="0" smtClean="0">
                <a:solidFill>
                  <a:schemeClr val="bg2"/>
                </a:solidFill>
                <a:latin typeface="LeituraSans-Grot 1"/>
              </a:rPr>
              <a:t>24 hours</a:t>
            </a:r>
          </a:p>
          <a:p>
            <a:pPr algn="r"/>
            <a:r>
              <a:rPr lang="en-US" sz="2000" dirty="0" smtClean="0">
                <a:solidFill>
                  <a:schemeClr val="bg2"/>
                </a:solidFill>
                <a:latin typeface="LeituraSans-Grot 1"/>
              </a:rPr>
              <a:t>48 hours</a:t>
            </a:r>
            <a:endParaRPr lang="en-US" sz="2000" dirty="0">
              <a:solidFill>
                <a:schemeClr val="bg2"/>
              </a:solidFill>
              <a:latin typeface="LeituraSans-Grot 1"/>
            </a:endParaRPr>
          </a:p>
        </p:txBody>
      </p:sp>
      <p:sp>
        <p:nvSpPr>
          <p:cNvPr id="26" name="Oval 25"/>
          <p:cNvSpPr/>
          <p:nvPr/>
        </p:nvSpPr>
        <p:spPr>
          <a:xfrm>
            <a:off x="32066526" y="8717494"/>
            <a:ext cx="144217" cy="15429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2" name="Oval 601"/>
          <p:cNvSpPr/>
          <p:nvPr/>
        </p:nvSpPr>
        <p:spPr>
          <a:xfrm>
            <a:off x="32068570" y="9030959"/>
            <a:ext cx="144217" cy="154292"/>
          </a:xfrm>
          <a:prstGeom prst="ellipse">
            <a:avLst/>
          </a:prstGeom>
          <a:solidFill>
            <a:srgbClr val="FFA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3" name="Oval 602"/>
          <p:cNvSpPr/>
          <p:nvPr/>
        </p:nvSpPr>
        <p:spPr>
          <a:xfrm>
            <a:off x="32066525" y="9340869"/>
            <a:ext cx="144217" cy="154292"/>
          </a:xfrm>
          <a:prstGeom prst="ellipse">
            <a:avLst/>
          </a:prstGeom>
          <a:solidFill>
            <a:srgbClr val="B95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 name="Oval 603"/>
          <p:cNvSpPr/>
          <p:nvPr/>
        </p:nvSpPr>
        <p:spPr>
          <a:xfrm>
            <a:off x="32066525" y="9649609"/>
            <a:ext cx="144217" cy="154292"/>
          </a:xfrm>
          <a:prstGeom prst="ellipse">
            <a:avLst/>
          </a:prstGeom>
          <a:solidFill>
            <a:srgbClr val="FF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5" name="Oval 604"/>
          <p:cNvSpPr/>
          <p:nvPr/>
        </p:nvSpPr>
        <p:spPr>
          <a:xfrm>
            <a:off x="32073424" y="9958088"/>
            <a:ext cx="144217" cy="154292"/>
          </a:xfrm>
          <a:prstGeom prst="ellipse">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6" name="Oval 605"/>
          <p:cNvSpPr/>
          <p:nvPr/>
        </p:nvSpPr>
        <p:spPr>
          <a:xfrm>
            <a:off x="32069635" y="10271553"/>
            <a:ext cx="144217" cy="154292"/>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26" name="TextBox 19"/>
          <p:cNvSpPr txBox="1">
            <a:spLocks noChangeArrowheads="1"/>
          </p:cNvSpPr>
          <p:nvPr/>
        </p:nvSpPr>
        <p:spPr bwMode="auto">
          <a:xfrm>
            <a:off x="22326600" y="6248400"/>
            <a:ext cx="9982200" cy="22375356"/>
          </a:xfrm>
          <a:prstGeom prst="rect">
            <a:avLst/>
          </a:prstGeom>
          <a:noFill/>
          <a:ln w="9525">
            <a:noFill/>
            <a:miter lim="800000"/>
            <a:headEnd/>
            <a:tailEnd/>
          </a:ln>
        </p:spPr>
        <p:txBody>
          <a:bodyPr>
            <a:spAutoFit/>
          </a:bodyPr>
          <a:lstStyle/>
          <a:p>
            <a:pPr marL="742950" lvl="1" indent="-285750">
              <a:buFont typeface="Arial" panose="020B0604020202020204" pitchFamily="34" charset="0"/>
              <a:buChar char="•"/>
            </a:pPr>
            <a:endParaRPr lang="en-US" sz="2300" dirty="0" smtClean="0">
              <a:solidFill>
                <a:schemeClr val="bg2"/>
              </a:solidFill>
              <a:latin typeface="LeituraSans-Grot 2"/>
              <a:cs typeface="Times New Roman" panose="02020603050405020304" pitchFamily="18" charset="0"/>
            </a:endParaRPr>
          </a:p>
          <a:p>
            <a:pPr marL="457200" lvl="1" indent="0"/>
            <a:r>
              <a:rPr lang="en-US" sz="5400" dirty="0" smtClean="0">
                <a:solidFill>
                  <a:schemeClr val="bg2"/>
                </a:solidFill>
                <a:latin typeface="LeituraSans-Grot 2"/>
                <a:cs typeface="Times New Roman" panose="02020603050405020304" pitchFamily="18" charset="0"/>
              </a:rPr>
              <a:t> </a:t>
            </a:r>
          </a:p>
          <a:p>
            <a:pPr marL="457200" lvl="1" indent="0" algn="ctr"/>
            <a:r>
              <a:rPr lang="en-US" sz="3500" dirty="0">
                <a:solidFill>
                  <a:schemeClr val="bg2"/>
                </a:solidFill>
                <a:latin typeface="LeituraSans-Grot 2"/>
                <a:cs typeface="Times New Roman" panose="02020603050405020304" pitchFamily="18" charset="0"/>
              </a:rPr>
              <a:t>Alterations detected in human plasma metabolome following SFN </a:t>
            </a:r>
            <a:r>
              <a:rPr lang="en-US" sz="3500" dirty="0" smtClean="0">
                <a:solidFill>
                  <a:schemeClr val="bg2"/>
                </a:solidFill>
                <a:latin typeface="LeituraSans-Grot 2"/>
                <a:cs typeface="Times New Roman" panose="02020603050405020304" pitchFamily="18" charset="0"/>
              </a:rPr>
              <a:t>consumption</a:t>
            </a: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cs typeface="Times New Roman" panose="02020603050405020304" pitchFamily="18" charset="0"/>
            </a:endParaRPr>
          </a:p>
          <a:p>
            <a:pPr marL="457200" lvl="1" indent="0"/>
            <a:endParaRPr lang="en-US" sz="2300" dirty="0" smtClean="0">
              <a:solidFill>
                <a:schemeClr val="bg2"/>
              </a:solidFill>
              <a:latin typeface="LeituraSans-Grot 2"/>
              <a:cs typeface="Times New Roman" panose="02020603050405020304" pitchFamily="18" charset="0"/>
            </a:endParaRPr>
          </a:p>
          <a:p>
            <a:pPr marL="457200" lvl="1" indent="0"/>
            <a:endParaRPr lang="en-US" sz="600" dirty="0" smtClean="0">
              <a:solidFill>
                <a:schemeClr val="bg2"/>
              </a:solidFill>
              <a:latin typeface="LeituraSans-Grot 2"/>
              <a:cs typeface="Times New Roman" panose="02020603050405020304" pitchFamily="18" charset="0"/>
            </a:endParaRPr>
          </a:p>
          <a:p>
            <a:pPr marL="457200" lvl="1" indent="0"/>
            <a:endParaRPr lang="en-US" sz="600" dirty="0" smtClean="0">
              <a:solidFill>
                <a:schemeClr val="bg2"/>
              </a:solidFill>
              <a:latin typeface="LeituraSans-Grot 2"/>
              <a:cs typeface="Times New Roman" panose="02020603050405020304" pitchFamily="18" charset="0"/>
            </a:endParaRPr>
          </a:p>
          <a:p>
            <a:pPr marL="457200" lvl="1" indent="0"/>
            <a:endParaRPr lang="en-US" sz="600" dirty="0" smtClean="0">
              <a:solidFill>
                <a:schemeClr val="bg2"/>
              </a:solidFill>
              <a:latin typeface="LeituraSans-Grot 2"/>
              <a:cs typeface="Times New Roman" panose="02020603050405020304" pitchFamily="18" charset="0"/>
            </a:endParaRPr>
          </a:p>
          <a:p>
            <a:pPr marL="457200" lvl="1" indent="0"/>
            <a:endParaRPr lang="en-US" sz="600" dirty="0">
              <a:solidFill>
                <a:schemeClr val="bg2"/>
              </a:solidFill>
              <a:latin typeface="LeituraSans-Grot 2"/>
              <a:cs typeface="Times New Roman" panose="02020603050405020304" pitchFamily="18" charset="0"/>
            </a:endParaRPr>
          </a:p>
          <a:p>
            <a:pPr marL="457200" lvl="1" indent="0"/>
            <a:r>
              <a:rPr lang="en-US" sz="2300" b="1" dirty="0" smtClean="0">
                <a:solidFill>
                  <a:schemeClr val="bg2"/>
                </a:solidFill>
                <a:latin typeface="LeituraSans-Grot 2"/>
              </a:rPr>
              <a:t>Figure </a:t>
            </a:r>
            <a:r>
              <a:rPr lang="en-US" sz="2300" b="1" dirty="0">
                <a:solidFill>
                  <a:schemeClr val="bg2"/>
                </a:solidFill>
                <a:latin typeface="LeituraSans-Grot 2"/>
              </a:rPr>
              <a:t>3. Changes in human plasma metabolome were detected following </a:t>
            </a:r>
            <a:r>
              <a:rPr lang="en-US" sz="2300" b="1" dirty="0" smtClean="0">
                <a:solidFill>
                  <a:schemeClr val="bg2"/>
                </a:solidFill>
                <a:latin typeface="LeituraSans-Grot 2"/>
              </a:rPr>
              <a:t>SFN</a:t>
            </a:r>
            <a:r>
              <a:rPr lang="en-US" sz="2300" b="1" dirty="0" smtClean="0">
                <a:solidFill>
                  <a:srgbClr val="FF0000"/>
                </a:solidFill>
                <a:latin typeface="LeituraSans-Grot 2"/>
              </a:rPr>
              <a:t> </a:t>
            </a:r>
            <a:r>
              <a:rPr lang="en-US" sz="2300" b="1" dirty="0" smtClean="0">
                <a:solidFill>
                  <a:schemeClr val="bg2"/>
                </a:solidFill>
                <a:latin typeface="LeituraSans-Grot 2"/>
              </a:rPr>
              <a:t>consumption from </a:t>
            </a:r>
            <a:r>
              <a:rPr lang="en-US" sz="2300" b="1" dirty="0">
                <a:solidFill>
                  <a:schemeClr val="bg2"/>
                </a:solidFill>
                <a:latin typeface="LeituraSans-Grot 2"/>
              </a:rPr>
              <a:t>broccoli </a:t>
            </a:r>
            <a:r>
              <a:rPr lang="en-US" sz="2300" b="1" dirty="0" smtClean="0">
                <a:solidFill>
                  <a:schemeClr val="bg2"/>
                </a:solidFill>
                <a:latin typeface="LeituraSans-Grot 2"/>
              </a:rPr>
              <a:t>sprouts. </a:t>
            </a:r>
            <a:r>
              <a:rPr lang="en-US" sz="2300" dirty="0" smtClean="0">
                <a:solidFill>
                  <a:schemeClr val="bg2"/>
                </a:solidFill>
                <a:latin typeface="LeituraSans-Grot 2"/>
              </a:rPr>
              <a:t>A</a:t>
            </a:r>
            <a:r>
              <a:rPr lang="en-US" sz="2300" dirty="0">
                <a:solidFill>
                  <a:schemeClr val="bg2"/>
                </a:solidFill>
                <a:latin typeface="LeituraSans-Grot 2"/>
              </a:rPr>
              <a:t>) PCA-DA plot showing separation of time points based on all features detected in subjects at each time </a:t>
            </a:r>
            <a:r>
              <a:rPr lang="en-US" sz="2300" dirty="0" smtClean="0">
                <a:solidFill>
                  <a:schemeClr val="bg2"/>
                </a:solidFill>
                <a:latin typeface="LeituraSans-Grot 2"/>
              </a:rPr>
              <a:t>point. B</a:t>
            </a:r>
            <a:r>
              <a:rPr lang="en-US" sz="2300" dirty="0">
                <a:solidFill>
                  <a:schemeClr val="bg2"/>
                </a:solidFill>
                <a:latin typeface="LeituraSans-Grot 2"/>
              </a:rPr>
              <a:t>) Number of features significantly altered (</a:t>
            </a:r>
            <a:r>
              <a:rPr lang="en-US" sz="2300" i="1" dirty="0">
                <a:solidFill>
                  <a:schemeClr val="bg2"/>
                </a:solidFill>
                <a:latin typeface="LeituraSans-Grot 2"/>
              </a:rPr>
              <a:t>p</a:t>
            </a:r>
            <a:r>
              <a:rPr lang="en-US" sz="2300" dirty="0">
                <a:solidFill>
                  <a:schemeClr val="bg2"/>
                </a:solidFill>
                <a:latin typeface="LeituraSans-Grot 2"/>
              </a:rPr>
              <a:t>&lt;0.05, fold change &gt; 2) over time after consuming sprouts </a:t>
            </a:r>
            <a:r>
              <a:rPr lang="en-US" sz="2300" i="1" dirty="0" smtClean="0">
                <a:solidFill>
                  <a:schemeClr val="bg2"/>
                </a:solidFill>
                <a:latin typeface="LeituraSans-Grot 2"/>
              </a:rPr>
              <a:t>(</a:t>
            </a:r>
            <a:r>
              <a:rPr lang="en-US" sz="2300" i="1" dirty="0">
                <a:solidFill>
                  <a:schemeClr val="bg2"/>
                </a:solidFill>
                <a:latin typeface="LeituraSans-Grot 2"/>
              </a:rPr>
              <a:t>n</a:t>
            </a:r>
            <a:r>
              <a:rPr lang="en-US" sz="2300" dirty="0">
                <a:solidFill>
                  <a:schemeClr val="bg2"/>
                </a:solidFill>
                <a:latin typeface="LeituraSans-Grot 2"/>
              </a:rPr>
              <a:t>=10)</a:t>
            </a:r>
            <a:r>
              <a:rPr lang="en-US" sz="2300" i="1" dirty="0">
                <a:solidFill>
                  <a:schemeClr val="bg2"/>
                </a:solidFill>
                <a:latin typeface="LeituraSans-Grot 2"/>
              </a:rPr>
              <a:t>.</a:t>
            </a:r>
            <a:r>
              <a:rPr lang="en-US" sz="2300" dirty="0">
                <a:solidFill>
                  <a:schemeClr val="bg2"/>
                </a:solidFill>
                <a:latin typeface="LeituraSans-Grot 2"/>
              </a:rPr>
              <a:t> PCA-DA, principal components analysis – discriminant analysis</a:t>
            </a:r>
            <a:r>
              <a:rPr lang="en-US" sz="2300" dirty="0" smtClean="0">
                <a:solidFill>
                  <a:schemeClr val="bg2"/>
                </a:solidFill>
                <a:latin typeface="LeituraSans-Grot 2"/>
              </a:rPr>
              <a:t>.</a:t>
            </a:r>
          </a:p>
          <a:p>
            <a:pPr lvl="0"/>
            <a:endParaRPr lang="en-US" sz="2300" b="1" dirty="0" smtClean="0">
              <a:solidFill>
                <a:schemeClr val="bg2"/>
              </a:solidFill>
              <a:latin typeface="LeituraSans-Grot 2"/>
              <a:cs typeface="Times New Roman" panose="02020603050405020304" pitchFamily="18" charset="0"/>
            </a:endParaRPr>
          </a:p>
          <a:p>
            <a:pPr lvl="0"/>
            <a:endParaRPr lang="en-US" sz="2300" b="1" dirty="0" smtClean="0">
              <a:solidFill>
                <a:schemeClr val="bg2"/>
              </a:solidFill>
              <a:latin typeface="LeituraSans-Grot 2"/>
              <a:cs typeface="Times New Roman" panose="02020603050405020304" pitchFamily="18" charset="0"/>
            </a:endParaRPr>
          </a:p>
          <a:p>
            <a:pPr lvl="0"/>
            <a:endParaRPr lang="en-US" sz="2300" b="1" dirty="0">
              <a:solidFill>
                <a:schemeClr val="bg2"/>
              </a:solidFill>
              <a:latin typeface="LeituraSans-Grot 2"/>
              <a:cs typeface="Times New Roman" panose="02020603050405020304" pitchFamily="18" charset="0"/>
            </a:endParaRPr>
          </a:p>
          <a:p>
            <a:pPr lvl="0"/>
            <a:endParaRPr lang="en-US" sz="2300" b="1" dirty="0">
              <a:solidFill>
                <a:schemeClr val="bg2"/>
              </a:solidFill>
              <a:latin typeface="LeituraSans-Grot 2"/>
              <a:cs typeface="Times New Roman" panose="02020603050405020304" pitchFamily="18" charset="0"/>
            </a:endParaRPr>
          </a:p>
          <a:p>
            <a:pPr marL="1655064" lvl="3" indent="548640">
              <a:buFont typeface="Courier New" pitchFamily="49" charset="0"/>
              <a:buChar char="o"/>
            </a:pPr>
            <a:endParaRPr lang="en-US" sz="600" dirty="0" smtClean="0">
              <a:solidFill>
                <a:schemeClr val="bg2"/>
              </a:solidFill>
              <a:latin typeface="LeituraSans-Grot 2"/>
              <a:cs typeface="Times New Roman" panose="02020603050405020304" pitchFamily="18" charset="0"/>
            </a:endParaRPr>
          </a:p>
          <a:p>
            <a:pPr marL="1655064" lvl="3" indent="548640">
              <a:buFont typeface="Courier New" pitchFamily="49" charset="0"/>
              <a:buChar char="o"/>
            </a:pPr>
            <a:endParaRPr lang="en-US" sz="600" dirty="0" smtClean="0">
              <a:solidFill>
                <a:schemeClr val="bg2"/>
              </a:solidFill>
              <a:latin typeface="LeituraSans-Grot 2"/>
              <a:cs typeface="Times New Roman" panose="02020603050405020304" pitchFamily="18" charset="0"/>
            </a:endParaRPr>
          </a:p>
          <a:p>
            <a:pPr marL="2743199" lvl="6"/>
            <a:endParaRPr lang="en-US" sz="2300" dirty="0" smtClean="0">
              <a:solidFill>
                <a:schemeClr val="bg2"/>
              </a:solidFill>
              <a:latin typeface="LeituraSans-Grot 2"/>
              <a:cs typeface="Times New Roman" panose="02020603050405020304" pitchFamily="18" charset="0"/>
            </a:endParaRPr>
          </a:p>
          <a:p>
            <a:pPr marL="1655064" lvl="3" indent="548640">
              <a:buFont typeface="Courier New" pitchFamily="49" charset="0"/>
              <a:buChar char="o"/>
            </a:pPr>
            <a:r>
              <a:rPr lang="en-US" sz="2300" dirty="0" smtClean="0">
                <a:solidFill>
                  <a:schemeClr val="bg2"/>
                </a:solidFill>
                <a:latin typeface="LeituraSans-Grot 2"/>
                <a:cs typeface="Times New Roman" panose="02020603050405020304" pitchFamily="18" charset="0"/>
              </a:rPr>
              <a:t>MS information/settings:</a:t>
            </a:r>
          </a:p>
          <a:p>
            <a:pPr marL="3179064" lvl="5" indent="-342900">
              <a:buFont typeface="Arial" panose="020B0604020202020204" pitchFamily="34" charset="0"/>
              <a:buChar char="•"/>
            </a:pPr>
            <a:r>
              <a:rPr lang="en-US" sz="2300" dirty="0" smtClean="0">
                <a:solidFill>
                  <a:schemeClr val="bg2"/>
                </a:solidFill>
                <a:latin typeface="LeituraSans-Grot 2"/>
                <a:cs typeface="Times New Roman" panose="02020603050405020304" pitchFamily="18" charset="0"/>
              </a:rPr>
              <a:t>   Positive ion mode</a:t>
            </a:r>
          </a:p>
          <a:p>
            <a:pPr marL="1997964" lvl="3" indent="-342900">
              <a:buFont typeface="Courier New" panose="02070309020205020404" pitchFamily="49" charset="0"/>
              <a:buChar char="o"/>
            </a:pPr>
            <a:r>
              <a:rPr lang="en-US" sz="2300" dirty="0">
                <a:solidFill>
                  <a:schemeClr val="bg2"/>
                </a:solidFill>
                <a:latin typeface="LeituraSans-Grot 2"/>
                <a:cs typeface="Times New Roman" panose="02020603050405020304" pitchFamily="18" charset="0"/>
              </a:rPr>
              <a:t>  </a:t>
            </a:r>
            <a:r>
              <a:rPr lang="en-US" sz="2300" dirty="0" smtClean="0">
                <a:solidFill>
                  <a:schemeClr val="bg2"/>
                </a:solidFill>
                <a:latin typeface="LeituraSans-Grot 2"/>
                <a:cs typeface="Times New Roman" panose="02020603050405020304" pitchFamily="18" charset="0"/>
              </a:rPr>
              <a:t> AB SciexTripleTOF</a:t>
            </a:r>
            <a:r>
              <a:rPr lang="en-US" sz="2300" dirty="0">
                <a:solidFill>
                  <a:schemeClr val="bg2"/>
                </a:solidFill>
                <a:latin typeface="LeituraSans-Grot 2"/>
                <a:cs typeface="Times New Roman" panose="02020603050405020304" pitchFamily="18" charset="0"/>
              </a:rPr>
              <a:t>™ 5600 mass </a:t>
            </a:r>
            <a:r>
              <a:rPr lang="en-US" sz="2300" dirty="0" smtClean="0">
                <a:solidFill>
                  <a:schemeClr val="bg2"/>
                </a:solidFill>
                <a:latin typeface="LeituraSans-Grot 2"/>
                <a:cs typeface="Times New Roman" panose="02020603050405020304" pitchFamily="18" charset="0"/>
              </a:rPr>
              <a:t>spectrometer</a:t>
            </a:r>
          </a:p>
          <a:p>
            <a:pPr marL="1655064" lvl="3" indent="548640">
              <a:buFont typeface="Courier New" pitchFamily="49" charset="0"/>
              <a:buChar char="o"/>
            </a:pPr>
            <a:r>
              <a:rPr lang="en-US" sz="2300" dirty="0" smtClean="0">
                <a:solidFill>
                  <a:schemeClr val="bg2"/>
                </a:solidFill>
                <a:latin typeface="LeituraSans-Grot 2"/>
                <a:cs typeface="Times New Roman" panose="02020603050405020304" pitchFamily="18" charset="0"/>
              </a:rPr>
              <a:t>Peak intensity </a:t>
            </a:r>
            <a:r>
              <a:rPr lang="en-US" sz="2300" dirty="0">
                <a:solidFill>
                  <a:schemeClr val="bg2"/>
                </a:solidFill>
                <a:latin typeface="LeituraSans-Grot 2"/>
                <a:cs typeface="Times New Roman" panose="02020603050405020304" pitchFamily="18" charset="0"/>
              </a:rPr>
              <a:t>threshold for MS/MS experiments: </a:t>
            </a:r>
            <a:r>
              <a:rPr lang="en-US" sz="2300" dirty="0" smtClean="0">
                <a:solidFill>
                  <a:schemeClr val="bg2"/>
                </a:solidFill>
                <a:latin typeface="LeituraSans-Grot 2"/>
                <a:cs typeface="Times New Roman" panose="02020603050405020304" pitchFamily="18" charset="0"/>
              </a:rPr>
              <a:t>100</a:t>
            </a:r>
            <a:endParaRPr lang="en-US" sz="2300" dirty="0">
              <a:solidFill>
                <a:schemeClr val="bg2"/>
              </a:solidFill>
              <a:latin typeface="LeituraSans-Grot 2"/>
              <a:cs typeface="Times New Roman" panose="02020603050405020304" pitchFamily="18" charset="0"/>
            </a:endParaRPr>
          </a:p>
          <a:p>
            <a:pPr marL="1655064" lvl="3" indent="548640">
              <a:buFont typeface="Courier New" pitchFamily="49" charset="0"/>
              <a:buChar char="o"/>
            </a:pPr>
            <a:r>
              <a:rPr lang="en-US" sz="2300" dirty="0" smtClean="0">
                <a:solidFill>
                  <a:schemeClr val="bg2"/>
                </a:solidFill>
                <a:latin typeface="LeituraSans-Grot 2"/>
                <a:cs typeface="Times New Roman" panose="02020603050405020304" pitchFamily="18" charset="0"/>
              </a:rPr>
              <a:t>Collision energies &amp; mass ranges measured:</a:t>
            </a:r>
          </a:p>
          <a:p>
            <a:pPr marL="2836164" lvl="5" indent="548640">
              <a:buFont typeface="Arial" pitchFamily="34" charset="0"/>
              <a:buChar char="•"/>
            </a:pPr>
            <a:r>
              <a:rPr lang="en-US" sz="2300" dirty="0" smtClean="0">
                <a:solidFill>
                  <a:schemeClr val="bg2"/>
                </a:solidFill>
                <a:latin typeface="LeituraSans-Grot 2"/>
                <a:cs typeface="Times New Roman" panose="02020603050405020304" pitchFamily="18" charset="0"/>
              </a:rPr>
              <a:t>MS </a:t>
            </a:r>
            <a:r>
              <a:rPr lang="en-US" sz="2300" dirty="0">
                <a:solidFill>
                  <a:schemeClr val="bg2"/>
                </a:solidFill>
                <a:latin typeface="LeituraSans-Grot 2"/>
                <a:cs typeface="Times New Roman" panose="02020603050405020304" pitchFamily="18" charset="0"/>
              </a:rPr>
              <a:t>only: 10 eV (mass range: 70-1000 </a:t>
            </a:r>
            <a:r>
              <a:rPr lang="en-US" sz="2300" dirty="0" smtClean="0">
                <a:solidFill>
                  <a:schemeClr val="bg2"/>
                </a:solidFill>
                <a:latin typeface="LeituraSans-Grot 2"/>
                <a:cs typeface="Times New Roman" panose="02020603050405020304" pitchFamily="18" charset="0"/>
              </a:rPr>
              <a:t>m/z)</a:t>
            </a:r>
          </a:p>
          <a:p>
            <a:pPr marL="2836164" lvl="5" indent="548640">
              <a:buFont typeface="Arial" pitchFamily="34" charset="0"/>
              <a:buChar char="•"/>
            </a:pPr>
            <a:r>
              <a:rPr lang="en-US" sz="2300" dirty="0" smtClean="0">
                <a:solidFill>
                  <a:schemeClr val="bg2"/>
                </a:solidFill>
                <a:latin typeface="LeituraSans-Grot 2"/>
                <a:cs typeface="Times New Roman" panose="02020603050405020304" pitchFamily="18" charset="0"/>
              </a:rPr>
              <a:t>MS/MS</a:t>
            </a:r>
            <a:r>
              <a:rPr lang="en-US" sz="2300" dirty="0">
                <a:solidFill>
                  <a:schemeClr val="bg2"/>
                </a:solidFill>
                <a:latin typeface="LeituraSans-Grot 2"/>
                <a:cs typeface="Times New Roman" panose="02020603050405020304" pitchFamily="18" charset="0"/>
              </a:rPr>
              <a:t>: 40 eV (mass range: 40-1000 </a:t>
            </a:r>
            <a:r>
              <a:rPr lang="en-US" sz="2300" dirty="0" smtClean="0">
                <a:solidFill>
                  <a:schemeClr val="bg2"/>
                </a:solidFill>
                <a:latin typeface="LeituraSans-Grot 2"/>
                <a:cs typeface="Times New Roman" panose="02020603050405020304" pitchFamily="18" charset="0"/>
              </a:rPr>
              <a:t>m/z)</a:t>
            </a:r>
          </a:p>
          <a:p>
            <a:pPr lvl="0"/>
            <a:endParaRPr lang="en-US" sz="2300" b="1" dirty="0" smtClean="0">
              <a:solidFill>
                <a:schemeClr val="bg2"/>
              </a:solidFill>
              <a:latin typeface="LeituraSans-Grot 2"/>
              <a:cs typeface="Times New Roman" panose="02020603050405020304" pitchFamily="18" charset="0"/>
            </a:endParaRPr>
          </a:p>
          <a:p>
            <a:pPr lvl="0"/>
            <a:r>
              <a:rPr lang="en-US" sz="2300" b="1" dirty="0" smtClean="0">
                <a:solidFill>
                  <a:schemeClr val="bg2"/>
                </a:solidFill>
                <a:latin typeface="LeituraSans-Grot 2"/>
                <a:cs typeface="Times New Roman" panose="02020603050405020304" pitchFamily="18" charset="0"/>
              </a:rPr>
              <a:t>Metabolite </a:t>
            </a:r>
            <a:r>
              <a:rPr lang="en-US" sz="2300" b="1" dirty="0">
                <a:solidFill>
                  <a:schemeClr val="bg2"/>
                </a:solidFill>
                <a:latin typeface="LeituraSans-Grot 2"/>
                <a:cs typeface="Times New Roman" panose="02020603050405020304" pitchFamily="18" charset="0"/>
              </a:rPr>
              <a:t>identification:</a:t>
            </a:r>
          </a:p>
          <a:p>
            <a:pPr marL="742950" lvl="1"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Student’s t tests were conducted to compare levels of detected features between time 0 </a:t>
            </a:r>
            <a:r>
              <a:rPr lang="en-US" sz="2300" dirty="0" smtClean="0">
                <a:solidFill>
                  <a:schemeClr val="bg2"/>
                </a:solidFill>
                <a:latin typeface="LeituraSans-Grot 2"/>
                <a:cs typeface="Times New Roman" panose="02020603050405020304" pitchFamily="18" charset="0"/>
              </a:rPr>
              <a:t>&amp; other time </a:t>
            </a:r>
            <a:r>
              <a:rPr lang="en-US" sz="2300" dirty="0">
                <a:solidFill>
                  <a:schemeClr val="bg2"/>
                </a:solidFill>
                <a:latin typeface="LeituraSans-Grot 2"/>
                <a:cs typeface="Times New Roman" panose="02020603050405020304" pitchFamily="18" charset="0"/>
              </a:rPr>
              <a:t>points </a:t>
            </a:r>
            <a:r>
              <a:rPr lang="en-US" sz="2300" dirty="0" smtClean="0">
                <a:solidFill>
                  <a:schemeClr val="bg2"/>
                </a:solidFill>
                <a:latin typeface="LeituraSans-Grot 2"/>
                <a:cs typeface="Times New Roman" panose="02020603050405020304" pitchFamily="18" charset="0"/>
              </a:rPr>
              <a:t>(3</a:t>
            </a:r>
            <a:r>
              <a:rPr lang="en-US" sz="2300" dirty="0">
                <a:solidFill>
                  <a:schemeClr val="bg2"/>
                </a:solidFill>
                <a:latin typeface="LeituraSans-Grot 2"/>
                <a:cs typeface="Times New Roman" panose="02020603050405020304" pitchFamily="18" charset="0"/>
              </a:rPr>
              <a:t>, 6, 12, 24, </a:t>
            </a:r>
            <a:r>
              <a:rPr lang="en-US" sz="2300" dirty="0" smtClean="0">
                <a:solidFill>
                  <a:schemeClr val="bg2"/>
                </a:solidFill>
                <a:latin typeface="LeituraSans-Grot 2"/>
                <a:cs typeface="Times New Roman" panose="02020603050405020304" pitchFamily="18" charset="0"/>
              </a:rPr>
              <a:t>&amp; 48 </a:t>
            </a:r>
            <a:r>
              <a:rPr lang="en-US" sz="2300" dirty="0">
                <a:solidFill>
                  <a:schemeClr val="bg2"/>
                </a:solidFill>
                <a:latin typeface="LeituraSans-Grot 2"/>
                <a:cs typeface="Times New Roman" panose="02020603050405020304" pitchFamily="18" charset="0"/>
              </a:rPr>
              <a:t>hours)</a:t>
            </a:r>
          </a:p>
          <a:p>
            <a:pPr marL="742950" lvl="1"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Fragment spectra for altered features (p&lt;0.05) meeting intensity threshold for MS/MS analysis were compared to MS/MS spectra in metabolomic databases: 1) Metlin: Metabolite and Tandem MS Database, and 2) Human Metabolome Database (HMDB).</a:t>
            </a:r>
          </a:p>
          <a:p>
            <a:pPr marL="742950" lvl="1"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Criteria for candidate metabolite identification:</a:t>
            </a:r>
          </a:p>
          <a:p>
            <a:pPr marL="1200150" lvl="2"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Endogenous in origin</a:t>
            </a:r>
          </a:p>
          <a:p>
            <a:pPr marL="1200150" lvl="2"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MS/MS data (i.e., fragment spectra) available in database</a:t>
            </a:r>
          </a:p>
          <a:p>
            <a:pPr marL="1200150" lvl="2"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Mass tolerances of </a:t>
            </a:r>
            <a:r>
              <a:rPr lang="en-US" sz="2300" dirty="0" smtClean="0">
                <a:solidFill>
                  <a:schemeClr val="bg2"/>
                </a:solidFill>
                <a:latin typeface="LeituraSans-Grot 2"/>
                <a:cs typeface="Times New Roman" panose="02020603050405020304" pitchFamily="18" charset="0"/>
              </a:rPr>
              <a:t>≤ 5ppm </a:t>
            </a:r>
            <a:r>
              <a:rPr lang="en-US" sz="2300" dirty="0">
                <a:solidFill>
                  <a:schemeClr val="bg2"/>
                </a:solidFill>
                <a:latin typeface="LeituraSans-Grot 2"/>
                <a:cs typeface="Times New Roman" panose="02020603050405020304" pitchFamily="18" charset="0"/>
              </a:rPr>
              <a:t>(Metlin) and </a:t>
            </a:r>
            <a:r>
              <a:rPr lang="en-US" sz="2300" dirty="0" smtClean="0">
                <a:solidFill>
                  <a:schemeClr val="bg2"/>
                </a:solidFill>
                <a:latin typeface="LeituraSans-Grot 2"/>
                <a:cs typeface="Times New Roman" panose="02020603050405020304" pitchFamily="18" charset="0"/>
              </a:rPr>
              <a:t>0.01 ppm </a:t>
            </a:r>
            <a:r>
              <a:rPr lang="en-US" sz="2300" dirty="0">
                <a:solidFill>
                  <a:schemeClr val="bg2"/>
                </a:solidFill>
                <a:latin typeface="LeituraSans-Grot 2"/>
                <a:cs typeface="Times New Roman" panose="02020603050405020304" pitchFamily="18" charset="0"/>
              </a:rPr>
              <a:t>(HMDB)</a:t>
            </a:r>
          </a:p>
          <a:p>
            <a:pPr marL="1200150" lvl="2" indent="-285750">
              <a:buFont typeface="Arial" panose="020B0604020202020204" pitchFamily="34" charset="0"/>
              <a:buChar char="•"/>
            </a:pPr>
            <a:r>
              <a:rPr lang="en-US" sz="2300" dirty="0">
                <a:solidFill>
                  <a:schemeClr val="bg2"/>
                </a:solidFill>
                <a:latin typeface="LeituraSans-Grot 2"/>
                <a:cs typeface="Times New Roman" panose="02020603050405020304" pitchFamily="18" charset="0"/>
              </a:rPr>
              <a:t>Matching m/z ratios of MS/MS fragments between database &amp; experimentally derived spectra</a:t>
            </a:r>
          </a:p>
          <a:p>
            <a:endParaRPr lang="en-US" sz="2300" b="1" dirty="0" smtClean="0">
              <a:solidFill>
                <a:schemeClr val="bg2"/>
              </a:solidFill>
              <a:latin typeface="LeituraSans-Grot 2"/>
              <a:cs typeface="Times New Roman" panose="02020603050405020304" pitchFamily="18" charset="0"/>
            </a:endParaRPr>
          </a:p>
          <a:p>
            <a:pPr marL="457200" lvl="1" indent="0"/>
            <a:endParaRPr lang="en-US" sz="2300" dirty="0">
              <a:solidFill>
                <a:schemeClr val="bg2"/>
              </a:solidFill>
              <a:latin typeface="LeituraSans-Grot 2"/>
            </a:endParaRPr>
          </a:p>
        </p:txBody>
      </p:sp>
      <p:sp>
        <p:nvSpPr>
          <p:cNvPr id="14" name="Rectangle 13"/>
          <p:cNvSpPr/>
          <p:nvPr/>
        </p:nvSpPr>
        <p:spPr>
          <a:xfrm>
            <a:off x="35011783" y="8601507"/>
            <a:ext cx="945646" cy="2338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0375751" y="8598544"/>
            <a:ext cx="287819" cy="2495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32727899" y="6589603"/>
            <a:ext cx="10039613" cy="22750844"/>
          </a:xfrm>
          <a:prstGeom prst="rect">
            <a:avLst/>
          </a:prstGeom>
          <a:noFill/>
        </p:spPr>
        <p:txBody>
          <a:bodyPr wrap="square">
            <a:spAutoFit/>
          </a:bodyPr>
          <a:lstStyle/>
          <a:p>
            <a:endParaRPr lang="en-US" sz="2300" u="sng" dirty="0" smtClean="0">
              <a:solidFill>
                <a:srgbClr val="000000"/>
              </a:solidFill>
              <a:latin typeface="LeituraSans-Grot 3" charset="0"/>
            </a:endParaRPr>
          </a:p>
          <a:p>
            <a:endParaRPr lang="en-US" sz="2300" u="sng" dirty="0">
              <a:solidFill>
                <a:srgbClr val="000000"/>
              </a:solidFill>
              <a:latin typeface="LeituraSans-Grot 3" charset="0"/>
            </a:endParaRPr>
          </a:p>
          <a:p>
            <a:pPr algn="ctr"/>
            <a:endParaRPr lang="en-US" sz="800" dirty="0" smtClean="0">
              <a:solidFill>
                <a:srgbClr val="000000"/>
              </a:solidFill>
              <a:latin typeface="LeituraSans-Grot 3" charset="0"/>
            </a:endParaRPr>
          </a:p>
          <a:p>
            <a:pPr algn="ctr"/>
            <a:r>
              <a:rPr lang="en-US" sz="3500" dirty="0" smtClean="0">
                <a:solidFill>
                  <a:srgbClr val="000000"/>
                </a:solidFill>
                <a:latin typeface="LeituraSans-Grot 3" charset="0"/>
              </a:rPr>
              <a:t>Creatinine possibly increased </a:t>
            </a:r>
          </a:p>
          <a:p>
            <a:pPr algn="ctr"/>
            <a:r>
              <a:rPr lang="en-US" sz="3500" dirty="0" smtClean="0">
                <a:solidFill>
                  <a:srgbClr val="000000"/>
                </a:solidFill>
                <a:latin typeface="LeituraSans-Grot 3" charset="0"/>
              </a:rPr>
              <a:t>48 hours after SFN consumption</a:t>
            </a:r>
          </a:p>
          <a:p>
            <a:r>
              <a:rPr lang="en-US" sz="2300" dirty="0" smtClean="0">
                <a:solidFill>
                  <a:srgbClr val="000000"/>
                </a:solidFill>
                <a:latin typeface="LeituraSans-Grot 3" charset="0"/>
              </a:rPr>
              <a:t>				</a:t>
            </a:r>
            <a:endParaRPr lang="en-US" sz="2300" u="sng" dirty="0">
              <a:solidFill>
                <a:srgbClr val="000000"/>
              </a:solidFill>
              <a:latin typeface="LeituraSans-Grot 3" charset="0"/>
            </a:endParaRPr>
          </a:p>
          <a:p>
            <a:endParaRPr lang="en-US" sz="2300" u="sng" dirty="0" smtClean="0">
              <a:solidFill>
                <a:srgbClr val="000000"/>
              </a:solidFill>
              <a:latin typeface="LeituraSans-Grot 3" charset="0"/>
            </a:endParaRPr>
          </a:p>
          <a:p>
            <a:endParaRPr lang="en-US" sz="2300" u="sng" dirty="0">
              <a:solidFill>
                <a:srgbClr val="000000"/>
              </a:solidFill>
              <a:latin typeface="LeituraSans-Grot 3" charset="0"/>
            </a:endParaRPr>
          </a:p>
          <a:p>
            <a:endParaRPr lang="en-US" sz="2300" u="sng" dirty="0" smtClean="0">
              <a:solidFill>
                <a:srgbClr val="000000"/>
              </a:solidFill>
              <a:latin typeface="LeituraSans-Grot 3" charset="0"/>
            </a:endParaRPr>
          </a:p>
          <a:p>
            <a:endParaRPr lang="en-US" sz="2300" u="sng" dirty="0">
              <a:solidFill>
                <a:srgbClr val="000000"/>
              </a:solidFill>
              <a:latin typeface="LeituraSans-Grot 3" charset="0"/>
            </a:endParaRPr>
          </a:p>
          <a:p>
            <a:endParaRPr lang="en-US" sz="2300" u="sng" dirty="0" smtClean="0">
              <a:solidFill>
                <a:srgbClr val="000000"/>
              </a:solidFill>
              <a:latin typeface="LeituraSans-Grot 3" charset="0"/>
            </a:endParaRPr>
          </a:p>
          <a:p>
            <a:endParaRPr lang="en-US" sz="2300" u="sng" dirty="0">
              <a:solidFill>
                <a:srgbClr val="000000"/>
              </a:solidFill>
              <a:latin typeface="LeituraSans-Grot 3" charset="0"/>
            </a:endParaRPr>
          </a:p>
          <a:p>
            <a:endParaRPr lang="en-US" sz="2300" u="sng" dirty="0" smtClean="0">
              <a:solidFill>
                <a:srgbClr val="000000"/>
              </a:solidFill>
              <a:latin typeface="LeituraSans-Grot 3" charset="0"/>
            </a:endParaRPr>
          </a:p>
          <a:p>
            <a:endParaRPr lang="en-US" sz="2300" u="sng" dirty="0">
              <a:solidFill>
                <a:srgbClr val="000000"/>
              </a:solidFill>
              <a:latin typeface="LeituraSans-Grot 3" charset="0"/>
            </a:endParaRPr>
          </a:p>
          <a:p>
            <a:endParaRPr lang="en-US" sz="2300" u="sng" dirty="0" smtClean="0">
              <a:solidFill>
                <a:srgbClr val="000000"/>
              </a:solidFill>
              <a:latin typeface="LeituraSans-Grot 3" charset="0"/>
            </a:endParaRPr>
          </a:p>
          <a:p>
            <a:endParaRPr lang="en-US" sz="2300" u="sng" dirty="0">
              <a:solidFill>
                <a:srgbClr val="000000"/>
              </a:solidFill>
              <a:latin typeface="LeituraSans-Grot 3" charset="0"/>
            </a:endParaRPr>
          </a:p>
          <a:p>
            <a:endParaRPr lang="en-US" sz="2300" u="sng" dirty="0" smtClean="0">
              <a:solidFill>
                <a:srgbClr val="000000"/>
              </a:solidFill>
              <a:latin typeface="LeituraSans-Grot 3" charset="0"/>
            </a:endParaRPr>
          </a:p>
          <a:p>
            <a:r>
              <a:rPr lang="en-US" sz="2300" dirty="0" smtClean="0">
                <a:solidFill>
                  <a:srgbClr val="000000"/>
                </a:solidFill>
                <a:latin typeface="LeituraSans-Grot 3" charset="0"/>
              </a:rPr>
              <a:t>			</a:t>
            </a:r>
            <a:r>
              <a:rPr lang="en-US" sz="2300" u="sng" dirty="0" smtClean="0">
                <a:solidFill>
                  <a:srgbClr val="000000"/>
                </a:solidFill>
                <a:latin typeface="LeituraSans-Grot 3" charset="0"/>
              </a:rPr>
              <a:t> </a:t>
            </a:r>
            <a:endParaRPr lang="en-US" sz="2300" u="sng" dirty="0">
              <a:solidFill>
                <a:srgbClr val="000000"/>
              </a:solidFill>
              <a:latin typeface="LeituraSans-Grot 3" charset="0"/>
            </a:endParaRPr>
          </a:p>
          <a:p>
            <a:endParaRPr lang="en-US" sz="2300" u="sng" dirty="0" smtClean="0">
              <a:solidFill>
                <a:srgbClr val="000000"/>
              </a:solidFill>
              <a:latin typeface="LeituraSans-Grot 3" charset="0"/>
            </a:endParaRPr>
          </a:p>
          <a:p>
            <a:endParaRPr lang="en-US" sz="2300" u="sng" dirty="0">
              <a:solidFill>
                <a:srgbClr val="000000"/>
              </a:solidFill>
              <a:latin typeface="LeituraSans-Grot 3" charset="0"/>
            </a:endParaRPr>
          </a:p>
          <a:p>
            <a:endParaRPr lang="en-US" sz="3000" dirty="0" smtClean="0">
              <a:solidFill>
                <a:srgbClr val="000000"/>
              </a:solidFill>
              <a:latin typeface="LeituraSans-Grot 2" charset="0"/>
            </a:endParaRPr>
          </a:p>
          <a:p>
            <a:endParaRPr lang="en-US" sz="3000" dirty="0">
              <a:solidFill>
                <a:srgbClr val="000000"/>
              </a:solidFill>
              <a:latin typeface="LeituraSans-Grot 2" charset="0"/>
            </a:endParaRPr>
          </a:p>
          <a:p>
            <a:endParaRPr lang="en-US" sz="3000" dirty="0" smtClean="0">
              <a:solidFill>
                <a:srgbClr val="000000"/>
              </a:solidFill>
              <a:latin typeface="LeituraSans-Grot 2" charset="0"/>
            </a:endParaRPr>
          </a:p>
          <a:p>
            <a:endParaRPr lang="en-US" sz="3000" dirty="0">
              <a:solidFill>
                <a:srgbClr val="000000"/>
              </a:solidFill>
              <a:latin typeface="LeituraSans-Grot 2" charset="0"/>
            </a:endParaRPr>
          </a:p>
          <a:p>
            <a:endParaRPr lang="en-US" sz="1800" dirty="0">
              <a:solidFill>
                <a:srgbClr val="000000"/>
              </a:solidFill>
              <a:latin typeface="LeituraSans-Grot 2" charset="0"/>
            </a:endParaRPr>
          </a:p>
          <a:p>
            <a:endParaRPr lang="en-US" sz="2300" b="1" dirty="0" smtClean="0">
              <a:solidFill>
                <a:schemeClr val="bg2"/>
              </a:solidFill>
              <a:latin typeface="LeituraSans-Grot 2"/>
            </a:endParaRPr>
          </a:p>
          <a:p>
            <a:endParaRPr lang="en-US" sz="2300" b="1" dirty="0">
              <a:solidFill>
                <a:schemeClr val="bg2"/>
              </a:solidFill>
              <a:latin typeface="LeituraSans-Grot 2"/>
            </a:endParaRPr>
          </a:p>
          <a:p>
            <a:endParaRPr lang="en-US" sz="2300" b="1" dirty="0" smtClean="0">
              <a:solidFill>
                <a:schemeClr val="bg2"/>
              </a:solidFill>
              <a:latin typeface="LeituraSans-Grot 2"/>
            </a:endParaRPr>
          </a:p>
          <a:p>
            <a:endParaRPr lang="en-US" sz="1800" b="1" dirty="0">
              <a:solidFill>
                <a:schemeClr val="bg2"/>
              </a:solidFill>
              <a:latin typeface="LeituraSans-Grot 2"/>
            </a:endParaRPr>
          </a:p>
          <a:p>
            <a:endParaRPr lang="en-US" sz="800" b="1" dirty="0" smtClean="0">
              <a:solidFill>
                <a:schemeClr val="bg2"/>
              </a:solidFill>
              <a:latin typeface="LeituraSans-Grot 2"/>
            </a:endParaRPr>
          </a:p>
          <a:p>
            <a:r>
              <a:rPr lang="en-US" sz="2300" b="1" dirty="0" smtClean="0">
                <a:solidFill>
                  <a:schemeClr val="bg2"/>
                </a:solidFill>
                <a:latin typeface="LeituraSans-Grot 2"/>
              </a:rPr>
              <a:t>Figure </a:t>
            </a:r>
            <a:r>
              <a:rPr lang="en-US" sz="2300" b="1" dirty="0">
                <a:solidFill>
                  <a:schemeClr val="bg2"/>
                </a:solidFill>
                <a:latin typeface="LeituraSans-Grot 2"/>
              </a:rPr>
              <a:t>4. Fragment spectra from MS/MS experiments. </a:t>
            </a:r>
            <a:r>
              <a:rPr lang="en-US" sz="2300" dirty="0">
                <a:solidFill>
                  <a:schemeClr val="bg2"/>
                </a:solidFill>
                <a:latin typeface="LeituraSans-Grot 2"/>
              </a:rPr>
              <a:t>Fragment spectra for A) feature with mass-to-charge ratio of 114.065 from study data, and B) creatinine from Human Metabolome Database (HMDB</a:t>
            </a:r>
            <a:r>
              <a:rPr lang="en-US" sz="2300" dirty="0" smtClean="0">
                <a:solidFill>
                  <a:schemeClr val="bg2"/>
                </a:solidFill>
                <a:latin typeface="LeituraSans-Grot 2"/>
              </a:rPr>
              <a:t>) showing matching m/z values (relative intensity varies from one machine to another).</a:t>
            </a:r>
          </a:p>
          <a:p>
            <a:endParaRPr lang="en-US" sz="800" dirty="0">
              <a:solidFill>
                <a:schemeClr val="bg2"/>
              </a:solidFill>
              <a:latin typeface="LeituraSans-Grot 2"/>
            </a:endParaRPr>
          </a:p>
          <a:p>
            <a:endParaRPr lang="en-US" sz="2300" u="sng" dirty="0">
              <a:solidFill>
                <a:schemeClr val="bg2"/>
              </a:solidFill>
              <a:latin typeface="LeituraSans-Grot 2"/>
            </a:endParaRPr>
          </a:p>
          <a:p>
            <a:endParaRPr lang="en-US" sz="3000" u="sng" dirty="0" smtClean="0">
              <a:solidFill>
                <a:schemeClr val="bg2"/>
              </a:solidFill>
              <a:latin typeface="LeituraSans-Grot 2"/>
            </a:endParaRPr>
          </a:p>
          <a:p>
            <a:endParaRPr lang="en-US" sz="1300" u="sng" dirty="0">
              <a:solidFill>
                <a:schemeClr val="bg2"/>
              </a:solidFill>
              <a:latin typeface="LeituraSans-Grot 2"/>
            </a:endParaRPr>
          </a:p>
          <a:p>
            <a:r>
              <a:rPr lang="en-US" sz="2300" b="1" dirty="0" smtClean="0">
                <a:solidFill>
                  <a:schemeClr val="bg2"/>
                </a:solidFill>
                <a:latin typeface="LeituraSans-Grot 2"/>
              </a:rPr>
              <a:t>Biochemical pathways affected may involve creatinine</a:t>
            </a:r>
          </a:p>
          <a:p>
            <a:pPr marL="688975" lvl="1" indent="-231775">
              <a:lnSpc>
                <a:spcPct val="90000"/>
              </a:lnSpc>
              <a:buFont typeface="Arial" pitchFamily="34" charset="0"/>
              <a:buChar char="•"/>
              <a:defRPr/>
            </a:pPr>
            <a:r>
              <a:rPr lang="en-US" sz="2300" dirty="0" smtClean="0">
                <a:solidFill>
                  <a:schemeClr val="bg2"/>
                </a:solidFill>
                <a:latin typeface="LeituraSans-Grot 2"/>
              </a:rPr>
              <a:t>To our knowledge, SFN </a:t>
            </a:r>
            <a:r>
              <a:rPr lang="en-US" sz="2300" dirty="0">
                <a:solidFill>
                  <a:schemeClr val="bg2"/>
                </a:solidFill>
                <a:latin typeface="LeituraSans-Grot 2"/>
              </a:rPr>
              <a:t>has not previously been reported to alter plasma creatinine levels in humans.</a:t>
            </a:r>
          </a:p>
          <a:p>
            <a:pPr marL="688975" lvl="1" indent="-231775">
              <a:lnSpc>
                <a:spcPct val="90000"/>
              </a:lnSpc>
              <a:buFont typeface="Arial" pitchFamily="34" charset="0"/>
              <a:buChar char="•"/>
              <a:defRPr/>
            </a:pPr>
            <a:r>
              <a:rPr lang="en-US" sz="2300" dirty="0">
                <a:solidFill>
                  <a:schemeClr val="bg2"/>
                </a:solidFill>
                <a:latin typeface="LeituraSans-Grot 2"/>
              </a:rPr>
              <a:t>Creatinine </a:t>
            </a:r>
            <a:r>
              <a:rPr lang="en-US" sz="2300" dirty="0" smtClean="0">
                <a:solidFill>
                  <a:schemeClr val="bg2"/>
                </a:solidFill>
                <a:latin typeface="LeituraSans-Grot 2"/>
              </a:rPr>
              <a:t>plays a large role in muscle metabolism.</a:t>
            </a:r>
            <a:endParaRPr lang="en-US" sz="2300" dirty="0">
              <a:solidFill>
                <a:schemeClr val="bg2"/>
              </a:solidFill>
              <a:latin typeface="LeituraSans-Grot 2"/>
            </a:endParaRPr>
          </a:p>
          <a:p>
            <a:pPr marL="688975" lvl="1" indent="-231775">
              <a:lnSpc>
                <a:spcPct val="90000"/>
              </a:lnSpc>
              <a:buFont typeface="Arial" pitchFamily="34" charset="0"/>
              <a:buChar char="•"/>
              <a:defRPr/>
            </a:pPr>
            <a:r>
              <a:rPr lang="en-US" sz="2300" dirty="0" smtClean="0">
                <a:solidFill>
                  <a:schemeClr val="bg2"/>
                </a:solidFill>
                <a:latin typeface="LeituraSans-Grot 2"/>
              </a:rPr>
              <a:t>High </a:t>
            </a:r>
            <a:r>
              <a:rPr lang="en-US" sz="2300" dirty="0">
                <a:solidFill>
                  <a:schemeClr val="bg2"/>
                </a:solidFill>
                <a:latin typeface="LeituraSans-Grot 2"/>
              </a:rPr>
              <a:t>creatinine levels may indicate decreased risk of type 2 </a:t>
            </a:r>
            <a:r>
              <a:rPr lang="en-US" sz="2300" dirty="0" smtClean="0">
                <a:solidFill>
                  <a:schemeClr val="bg2"/>
                </a:solidFill>
                <a:latin typeface="LeituraSans-Grot 2"/>
              </a:rPr>
              <a:t>diabetes.</a:t>
            </a:r>
            <a:r>
              <a:rPr lang="en-US" sz="2400" baseline="30000" dirty="0" smtClean="0">
                <a:solidFill>
                  <a:schemeClr val="bg2"/>
                </a:solidFill>
                <a:latin typeface="LeituraSans-Grot 1"/>
                <a:cs typeface="Times New Roman" panose="02020603050405020304" pitchFamily="18" charset="0"/>
              </a:rPr>
              <a:t>8</a:t>
            </a:r>
            <a:endParaRPr lang="en-US" sz="2300" dirty="0">
              <a:solidFill>
                <a:schemeClr val="bg2"/>
              </a:solidFill>
              <a:latin typeface="LeituraSans-Grot 2"/>
            </a:endParaRPr>
          </a:p>
          <a:p>
            <a:pPr marL="688975" lvl="1" indent="-231775">
              <a:lnSpc>
                <a:spcPct val="90000"/>
              </a:lnSpc>
              <a:buFont typeface="Arial" pitchFamily="34" charset="0"/>
              <a:buChar char="•"/>
              <a:defRPr/>
            </a:pPr>
            <a:r>
              <a:rPr lang="en-US" sz="2300" dirty="0" smtClean="0">
                <a:solidFill>
                  <a:schemeClr val="bg2"/>
                </a:solidFill>
                <a:latin typeface="LeituraSans-Grot 2"/>
              </a:rPr>
              <a:t>Molecular </a:t>
            </a:r>
            <a:r>
              <a:rPr lang="en-US" sz="2300" dirty="0">
                <a:solidFill>
                  <a:schemeClr val="bg2"/>
                </a:solidFill>
                <a:latin typeface="LeituraSans-Grot 2"/>
              </a:rPr>
              <a:t>pathways involving creatinine may signify a novel mechanism of SFN in promoting human health</a:t>
            </a:r>
            <a:r>
              <a:rPr lang="en-US" sz="2300" dirty="0" smtClean="0">
                <a:solidFill>
                  <a:schemeClr val="bg2"/>
                </a:solidFill>
                <a:latin typeface="LeituraSans-Grot 2"/>
              </a:rPr>
              <a:t>.</a:t>
            </a:r>
          </a:p>
          <a:p>
            <a:pPr marL="688975" lvl="1" indent="-231775">
              <a:lnSpc>
                <a:spcPct val="90000"/>
              </a:lnSpc>
              <a:buFont typeface="Arial" pitchFamily="34" charset="0"/>
              <a:buChar char="•"/>
              <a:defRPr/>
            </a:pPr>
            <a:endParaRPr lang="en-US" sz="1200" dirty="0" smtClean="0">
              <a:solidFill>
                <a:schemeClr val="bg2"/>
              </a:solidFill>
              <a:latin typeface="LeituraSans-Grot 2"/>
            </a:endParaRPr>
          </a:p>
          <a:p>
            <a:pPr marL="688975" lvl="1" indent="-231775">
              <a:lnSpc>
                <a:spcPct val="90000"/>
              </a:lnSpc>
              <a:buFont typeface="Arial" pitchFamily="34" charset="0"/>
              <a:buChar char="•"/>
              <a:defRPr/>
            </a:pPr>
            <a:endParaRPr lang="en-US" sz="1200" dirty="0">
              <a:solidFill>
                <a:schemeClr val="bg2"/>
              </a:solidFill>
              <a:latin typeface="LeituraSans-Grot 2"/>
            </a:endParaRPr>
          </a:p>
          <a:p>
            <a:pPr marL="457200" lvl="1" indent="0">
              <a:lnSpc>
                <a:spcPct val="90000"/>
              </a:lnSpc>
              <a:defRPr/>
            </a:pPr>
            <a:endParaRPr lang="en-US" sz="1200" dirty="0">
              <a:solidFill>
                <a:schemeClr val="bg2"/>
              </a:solidFill>
              <a:latin typeface="LeituraSans-Grot 2"/>
            </a:endParaRPr>
          </a:p>
          <a:p>
            <a:pPr marL="231775" lvl="1" indent="-231775">
              <a:lnSpc>
                <a:spcPct val="90000"/>
              </a:lnSpc>
              <a:buFont typeface="Arial" pitchFamily="34" charset="0"/>
              <a:buChar char="•"/>
              <a:defRPr/>
            </a:pPr>
            <a:endParaRPr lang="en-US" sz="2400" b="1" dirty="0" smtClean="0">
              <a:solidFill>
                <a:schemeClr val="bg2"/>
              </a:solidFill>
            </a:endParaRPr>
          </a:p>
          <a:p>
            <a:pPr marL="0" lvl="1" indent="0">
              <a:lnSpc>
                <a:spcPct val="90000"/>
              </a:lnSpc>
              <a:defRPr/>
            </a:pPr>
            <a:endParaRPr lang="en-US" sz="2400" b="1" dirty="0" smtClean="0">
              <a:solidFill>
                <a:schemeClr val="bg2"/>
              </a:solidFill>
            </a:endParaRPr>
          </a:p>
          <a:p>
            <a:pPr marL="0" lvl="1" indent="0">
              <a:lnSpc>
                <a:spcPct val="90000"/>
              </a:lnSpc>
              <a:defRPr/>
            </a:pPr>
            <a:endParaRPr lang="en-US" sz="1200" b="1" dirty="0" smtClean="0">
              <a:solidFill>
                <a:schemeClr val="bg2"/>
              </a:solidFill>
            </a:endParaRPr>
          </a:p>
          <a:p>
            <a:pPr marL="231775" lvl="1" indent="-231775">
              <a:lnSpc>
                <a:spcPct val="90000"/>
              </a:lnSpc>
              <a:buFont typeface="Arial" pitchFamily="34" charset="0"/>
              <a:buChar char="•"/>
              <a:defRPr/>
            </a:pPr>
            <a:r>
              <a:rPr lang="en-US" sz="2300" b="1" dirty="0" smtClean="0">
                <a:solidFill>
                  <a:schemeClr val="bg2"/>
                </a:solidFill>
                <a:latin typeface="LeituraSans-Grot 2"/>
              </a:rPr>
              <a:t>The </a:t>
            </a:r>
            <a:r>
              <a:rPr lang="en-US" sz="2300" b="1" dirty="0">
                <a:solidFill>
                  <a:schemeClr val="bg2"/>
                </a:solidFill>
                <a:latin typeface="LeituraSans-Grot 2"/>
              </a:rPr>
              <a:t>plasma metabolome was altered in human subjects following SFN consumption from broccoli sprouts.</a:t>
            </a:r>
          </a:p>
          <a:p>
            <a:pPr marL="688975" lvl="2" indent="-231775">
              <a:lnSpc>
                <a:spcPct val="90000"/>
              </a:lnSpc>
              <a:buFont typeface="Arial" pitchFamily="34" charset="0"/>
              <a:buChar char="•"/>
              <a:defRPr/>
            </a:pPr>
            <a:r>
              <a:rPr lang="en-US" sz="2300" dirty="0" smtClean="0">
                <a:solidFill>
                  <a:schemeClr val="bg2"/>
                </a:solidFill>
                <a:latin typeface="LeituraSans-Grot 2"/>
              </a:rPr>
              <a:t>Altered </a:t>
            </a:r>
            <a:r>
              <a:rPr lang="en-US" sz="2300" dirty="0">
                <a:solidFill>
                  <a:schemeClr val="bg2"/>
                </a:solidFill>
                <a:latin typeface="LeituraSans-Grot 2"/>
              </a:rPr>
              <a:t>features were observed in the plasma at each time point following sprout consumption. </a:t>
            </a:r>
          </a:p>
          <a:p>
            <a:pPr marL="688975" lvl="2" indent="-231775">
              <a:lnSpc>
                <a:spcPct val="90000"/>
              </a:lnSpc>
              <a:buFont typeface="Arial" pitchFamily="34" charset="0"/>
              <a:buChar char="•"/>
              <a:defRPr/>
            </a:pPr>
            <a:r>
              <a:rPr lang="en-US" sz="2300" dirty="0">
                <a:solidFill>
                  <a:schemeClr val="bg2"/>
                </a:solidFill>
                <a:latin typeface="LeituraSans-Grot 2"/>
              </a:rPr>
              <a:t>Some alterations were transient, while others were sustained through multiple time points.</a:t>
            </a:r>
          </a:p>
          <a:p>
            <a:pPr marL="231775" lvl="1" indent="-231775">
              <a:lnSpc>
                <a:spcPct val="90000"/>
              </a:lnSpc>
              <a:buFont typeface="Arial" pitchFamily="34" charset="0"/>
              <a:buChar char="•"/>
              <a:defRPr/>
            </a:pPr>
            <a:r>
              <a:rPr lang="en-US" sz="2300" b="1" dirty="0">
                <a:solidFill>
                  <a:schemeClr val="bg2"/>
                </a:solidFill>
                <a:latin typeface="LeituraSans-Grot 2"/>
              </a:rPr>
              <a:t>Biochemical pathways affected by consumption of broccoli sprouts may involve creatinine.</a:t>
            </a:r>
          </a:p>
          <a:p>
            <a:pPr marL="688975" lvl="1" indent="-231775">
              <a:lnSpc>
                <a:spcPct val="90000"/>
              </a:lnSpc>
              <a:buFont typeface="Arial" pitchFamily="34" charset="0"/>
              <a:buChar char="•"/>
              <a:defRPr/>
            </a:pPr>
            <a:r>
              <a:rPr lang="en-US" sz="2300" dirty="0">
                <a:solidFill>
                  <a:schemeClr val="bg2"/>
                </a:solidFill>
                <a:latin typeface="LeituraSans-Grot 2"/>
              </a:rPr>
              <a:t>Fragment spectra of a feature significantly altered at 48 hours following sprout consumption was visually matched to the fragment spectra of creatinine from the </a:t>
            </a:r>
            <a:r>
              <a:rPr lang="en-US" sz="2300" dirty="0" smtClean="0">
                <a:solidFill>
                  <a:schemeClr val="bg2"/>
                </a:solidFill>
                <a:latin typeface="LeituraSans-Grot 2"/>
              </a:rPr>
              <a:t>database.</a:t>
            </a:r>
          </a:p>
          <a:p>
            <a:pPr marL="322262" indent="-231775">
              <a:lnSpc>
                <a:spcPct val="90000"/>
              </a:lnSpc>
              <a:buFont typeface="Arial" pitchFamily="34" charset="0"/>
              <a:buChar char="•"/>
              <a:defRPr/>
            </a:pPr>
            <a:r>
              <a:rPr lang="en-US" sz="2300" b="1" dirty="0">
                <a:solidFill>
                  <a:schemeClr val="bg2"/>
                </a:solidFill>
                <a:latin typeface="LeituraSans-Grot 2"/>
              </a:rPr>
              <a:t>Future directions: </a:t>
            </a:r>
          </a:p>
          <a:p>
            <a:pPr marL="688975" lvl="1" indent="-231775">
              <a:lnSpc>
                <a:spcPct val="90000"/>
              </a:lnSpc>
              <a:buFont typeface="Arial" pitchFamily="34" charset="0"/>
              <a:buChar char="•"/>
              <a:defRPr/>
            </a:pPr>
            <a:r>
              <a:rPr lang="en-US" sz="2300" dirty="0" smtClean="0">
                <a:solidFill>
                  <a:schemeClr val="bg2"/>
                </a:solidFill>
                <a:latin typeface="LeituraSans-Grot 2"/>
              </a:rPr>
              <a:t>Additional </a:t>
            </a:r>
            <a:r>
              <a:rPr lang="en-US" sz="2300" dirty="0">
                <a:solidFill>
                  <a:schemeClr val="bg2"/>
                </a:solidFill>
                <a:latin typeface="LeituraSans-Grot 2"/>
              </a:rPr>
              <a:t>experiments are needed to validate </a:t>
            </a:r>
            <a:r>
              <a:rPr lang="en-US" sz="2300" dirty="0" smtClean="0">
                <a:solidFill>
                  <a:schemeClr val="bg2"/>
                </a:solidFill>
                <a:latin typeface="LeituraSans-Grot 2"/>
              </a:rPr>
              <a:t>the feature’s identity.</a:t>
            </a:r>
            <a:endParaRPr lang="en-US" sz="2300" dirty="0">
              <a:solidFill>
                <a:schemeClr val="bg2"/>
              </a:solidFill>
              <a:latin typeface="LeituraSans-Grot 2"/>
            </a:endParaRPr>
          </a:p>
          <a:p>
            <a:pPr marL="688975" lvl="1" indent="-231775">
              <a:lnSpc>
                <a:spcPct val="90000"/>
              </a:lnSpc>
              <a:buFont typeface="Arial" pitchFamily="34" charset="0"/>
              <a:buChar char="•"/>
              <a:defRPr/>
            </a:pPr>
            <a:r>
              <a:rPr lang="en-US" sz="2300" dirty="0" smtClean="0">
                <a:solidFill>
                  <a:schemeClr val="bg2"/>
                </a:solidFill>
                <a:latin typeface="LeituraSans-Grot 2"/>
              </a:rPr>
              <a:t>More </a:t>
            </a:r>
            <a:r>
              <a:rPr lang="en-US" sz="2300" dirty="0">
                <a:solidFill>
                  <a:schemeClr val="bg2"/>
                </a:solidFill>
                <a:latin typeface="LeituraSans-Grot 2"/>
              </a:rPr>
              <a:t>work is needed to understand the full potential of SFN in human </a:t>
            </a:r>
            <a:r>
              <a:rPr lang="en-US" sz="2300" dirty="0" smtClean="0">
                <a:solidFill>
                  <a:schemeClr val="bg2"/>
                </a:solidFill>
                <a:latin typeface="LeituraSans-Grot 2"/>
              </a:rPr>
              <a:t>health.</a:t>
            </a:r>
            <a:endParaRPr lang="en-US" sz="2300" dirty="0">
              <a:solidFill>
                <a:schemeClr val="bg2"/>
              </a:solidFill>
              <a:latin typeface="LeituraSans-Grot 2"/>
            </a:endParaRPr>
          </a:p>
          <a:p>
            <a:endParaRPr lang="en-US" sz="1800" dirty="0">
              <a:solidFill>
                <a:schemeClr val="bg2"/>
              </a:solidFill>
              <a:latin typeface="LeituraSans-Grot 2" charset="0"/>
            </a:endParaRPr>
          </a:p>
          <a:p>
            <a:endParaRPr lang="en-US" sz="3000" dirty="0">
              <a:solidFill>
                <a:srgbClr val="000000"/>
              </a:solidFill>
              <a:latin typeface="LeituraSans-Grot 2" charset="0"/>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cience_research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science_research_01</Template>
  <TotalTime>1945</TotalTime>
  <Words>1142</Words>
  <Application>Microsoft Office PowerPoint</Application>
  <PresentationFormat>Custom</PresentationFormat>
  <Paragraphs>318</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Arial</vt:lpstr>
      <vt:lpstr>Calibri</vt:lpstr>
      <vt:lpstr>Courier New</vt:lpstr>
      <vt:lpstr>LeituraSans-Grot 1</vt:lpstr>
      <vt:lpstr>LeituraSans-Grot 2</vt:lpstr>
      <vt:lpstr>LeituraSans-Grot 3</vt:lpstr>
      <vt:lpstr>Times New Roman</vt:lpstr>
      <vt:lpstr>science_research_01</vt:lpstr>
      <vt:lpstr>PowerPoint Presentation</vt:lpstr>
    </vt:vector>
  </TitlesOfParts>
  <Company>Oregon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stroppek</dc:creator>
  <cp:lastModifiedBy>Melvin Kelsey</cp:lastModifiedBy>
  <cp:revision>118</cp:revision>
  <cp:lastPrinted>2014-05-09T13:12:38Z</cp:lastPrinted>
  <dcterms:created xsi:type="dcterms:W3CDTF">2011-10-28T20:07:08Z</dcterms:created>
  <dcterms:modified xsi:type="dcterms:W3CDTF">2014-05-13T12:55:52Z</dcterms:modified>
</cp:coreProperties>
</file>