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4"/>
  </p:notesMasterIdLst>
  <p:sldIdLst>
    <p:sldId id="256" r:id="rId3"/>
  </p:sldIdLst>
  <p:sldSz cx="51206400" cy="32918400"/>
  <p:notesSz cx="6716713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511175" indent="-53975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022350" indent="-10795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533525" indent="-161925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46288" indent="-21748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088">
          <p15:clr>
            <a:srgbClr val="A4A3A4"/>
          </p15:clr>
        </p15:guide>
        <p15:guide id="2" pos="15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10">
          <p15:clr>
            <a:srgbClr val="A4A3A4"/>
          </p15:clr>
        </p15:guide>
        <p15:guide id="2" pos="21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BF0B"/>
    <a:srgbClr val="3399FF"/>
    <a:srgbClr val="333399"/>
    <a:srgbClr val="000099"/>
    <a:srgbClr val="FF3300"/>
    <a:srgbClr val="FF0000"/>
    <a:srgbClr val="9F9FC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3" autoAdjust="0"/>
    <p:restoredTop sz="99761" autoAdjust="0"/>
  </p:normalViewPr>
  <p:slideViewPr>
    <p:cSldViewPr>
      <p:cViewPr>
        <p:scale>
          <a:sx n="19" d="100"/>
          <a:sy n="19" d="100"/>
        </p:scale>
        <p:origin x="-690" y="582"/>
      </p:cViewPr>
      <p:guideLst>
        <p:guide orient="horz" pos="11088"/>
        <p:guide pos="15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7063" y="685800"/>
            <a:ext cx="5451475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16E7721D-B2C9-4303-8BA5-EF1A780C8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11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223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335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462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58034" algn="l" defTabSz="10232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69641" algn="l" defTabSz="10232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1248" algn="l" defTabSz="10232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2854" algn="l" defTabSz="102321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241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317625"/>
            <a:ext cx="11520488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317625"/>
            <a:ext cx="34412237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12064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512064" y="487680"/>
            <a:ext cx="50182272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4467" y="14124490"/>
            <a:ext cx="40028414" cy="118262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406851" y="14134243"/>
            <a:ext cx="6665949" cy="1180673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191199" y="15055959"/>
            <a:ext cx="5097254" cy="9963302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94708" y="14666983"/>
            <a:ext cx="38907932" cy="1077772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06226" y="22201286"/>
            <a:ext cx="4267200" cy="2194560"/>
          </a:xfrm>
        </p:spPr>
        <p:txBody>
          <a:bodyPr/>
          <a:lstStyle>
            <a:lvl1pPr algn="ctr">
              <a:defRPr sz="147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758F5EC-6E3E-4679-852B-D44851A6B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34203" y="21884527"/>
            <a:ext cx="37828930" cy="318896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18238" y="15069312"/>
            <a:ext cx="37860861" cy="9973056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708" y="22311360"/>
            <a:ext cx="36697920" cy="2194560"/>
          </a:xfrm>
        </p:spPr>
        <p:txBody>
          <a:bodyPr>
            <a:normAutofit/>
          </a:bodyPr>
          <a:lstStyle>
            <a:lvl1pPr marL="0" indent="0" algn="ctr">
              <a:buNone/>
              <a:defRPr sz="9500" cap="all" spc="1577" baseline="0">
                <a:solidFill>
                  <a:srgbClr val="FFFFFF"/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348" y="15489761"/>
            <a:ext cx="37124640" cy="5852165"/>
          </a:xfrm>
        </p:spPr>
        <p:txBody>
          <a:bodyPr anchor="b" anchorCtr="0">
            <a:noAutofit/>
          </a:bodyPr>
          <a:lstStyle>
            <a:lvl1pPr>
              <a:defRPr sz="2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12F1-98C0-401C-BEC0-EE13CE1C0E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12064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512064" y="487680"/>
            <a:ext cx="50182272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31066" y="14142720"/>
            <a:ext cx="46284896" cy="118262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78874" y="14630403"/>
            <a:ext cx="44989280" cy="1077772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E690E-3BE7-4BF6-97CD-25A837D0EB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154" y="15361918"/>
            <a:ext cx="43098720" cy="6217925"/>
          </a:xfrm>
        </p:spPr>
        <p:txBody>
          <a:bodyPr anchor="b" anchorCtr="0">
            <a:noAutofit/>
          </a:bodyPr>
          <a:lstStyle>
            <a:lvl1pPr algn="ctr" defTabSz="4807092" rtl="0" eaLnBrk="1" latinLnBrk="0" hangingPunct="1">
              <a:spcBef>
                <a:spcPct val="0"/>
              </a:spcBef>
              <a:buNone/>
              <a:defRPr lang="en-US" sz="21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82778" y="21799298"/>
            <a:ext cx="43781472" cy="318896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4154" y="22116051"/>
            <a:ext cx="43098720" cy="25141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0" cap="all" spc="1314" baseline="0">
                <a:solidFill>
                  <a:srgbClr val="FFFFFF"/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4242" y="14996160"/>
            <a:ext cx="43778554" cy="9973056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317" y="1960188"/>
            <a:ext cx="46259763" cy="4989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6317" y="8251541"/>
            <a:ext cx="22616160" cy="21155558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8251541"/>
            <a:ext cx="22616160" cy="21155558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49C32-F0D6-42E9-9D6A-8D1F6BE25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317" y="1960188"/>
            <a:ext cx="46259763" cy="4989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6317" y="8267702"/>
            <a:ext cx="22625053" cy="3070858"/>
          </a:xfrm>
        </p:spPr>
        <p:txBody>
          <a:bodyPr anchor="b">
            <a:noAutofit/>
          </a:bodyPr>
          <a:lstStyle>
            <a:lvl1pPr marL="0" indent="0" algn="ctr">
              <a:buNone/>
              <a:defRPr sz="11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6317" y="11704320"/>
            <a:ext cx="22625053" cy="17701258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267702"/>
            <a:ext cx="22633940" cy="3070858"/>
          </a:xfrm>
        </p:spPr>
        <p:txBody>
          <a:bodyPr anchor="b">
            <a:noAutofit/>
          </a:bodyPr>
          <a:lstStyle>
            <a:lvl1pPr marL="0" indent="0" algn="ctr">
              <a:buNone/>
              <a:defRPr sz="11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1704320"/>
            <a:ext cx="22633940" cy="17701258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E1D5F-286F-484A-BAC3-F9A9F44601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1BD27-1520-4296-BC6C-96FFDDD79E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12064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512064" y="487680"/>
            <a:ext cx="50182272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148FF-C987-45DA-AB6C-03A7B52F9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512064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512064" y="487680"/>
            <a:ext cx="50182272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2720" y="3291840"/>
            <a:ext cx="25603200" cy="25237450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44527-07F8-4DA1-9F10-6580190C3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6190" y="7227418"/>
            <a:ext cx="15212770" cy="1691274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89464" y="7883866"/>
            <a:ext cx="13906222" cy="15524774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6400" y="14264640"/>
            <a:ext cx="12872350" cy="8412480"/>
          </a:xfrm>
        </p:spPr>
        <p:txBody>
          <a:bodyPr/>
          <a:lstStyle>
            <a:lvl1pPr marL="0" indent="0">
              <a:spcBef>
                <a:spcPts val="2103"/>
              </a:spcBef>
              <a:buNone/>
              <a:defRPr sz="7400">
                <a:solidFill>
                  <a:schemeClr val="accent1">
                    <a:lumMod val="50000"/>
                  </a:schemeClr>
                </a:solidFill>
              </a:defRPr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400" y="8324698"/>
            <a:ext cx="12872350" cy="5719776"/>
          </a:xfrm>
        </p:spPr>
        <p:txBody>
          <a:bodyPr anchor="b">
            <a:normAutofit/>
          </a:bodyPr>
          <a:lstStyle>
            <a:lvl1pPr algn="l">
              <a:defRPr sz="10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2064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512064" y="487680"/>
            <a:ext cx="50182272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40480" y="2982898"/>
            <a:ext cx="43525440" cy="20791507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F3772-4258-4F3F-A919-731415F31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40480" y="23774400"/>
            <a:ext cx="43525440" cy="65836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197" y="24140160"/>
            <a:ext cx="42564284" cy="577403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20640" y="27066240"/>
            <a:ext cx="41039678" cy="2168141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91298" y="24359616"/>
            <a:ext cx="44498362" cy="5266944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218" y="27151471"/>
            <a:ext cx="40570522" cy="19282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7900" cap="all" spc="1314" baseline="0">
                <a:solidFill>
                  <a:srgbClr val="FFFFFF"/>
                </a:solidFill>
              </a:defRPr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0" y="24505923"/>
            <a:ext cx="41039678" cy="2510606"/>
          </a:xfrm>
        </p:spPr>
        <p:txBody>
          <a:bodyPr anchor="ctr" anchorCtr="0"/>
          <a:lstStyle>
            <a:lvl1pPr algn="ctr">
              <a:defRPr sz="105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91EC8-4C51-4085-A567-399118DD36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25531" y="1097280"/>
            <a:ext cx="10411968" cy="2938864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marL="0" algn="ctr" defTabSz="4807092" rtl="0" eaLnBrk="1" latinLnBrk="0" hangingPunct="1"/>
            <a:endParaRPr lang="en-US" sz="9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49263" y="1686765"/>
            <a:ext cx="9364516" cy="28209682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72034" y="1898052"/>
            <a:ext cx="8318974" cy="277871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828798"/>
            <a:ext cx="34564320" cy="277977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393DF-0A01-469D-BF7C-5B1A19AD2B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7680325"/>
            <a:ext cx="22966362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7680325"/>
            <a:ext cx="22966363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680325"/>
            <a:ext cx="46085125" cy="2172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638" y="30510163"/>
            <a:ext cx="1194752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AA88-3ABF-4C2C-85B8-FAD09880308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838" y="30510163"/>
            <a:ext cx="1621472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8238" y="30510163"/>
            <a:ext cx="1194752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96AF0-A207-44F4-BD9E-C262F46EA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206400" cy="3291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512064" y="487680"/>
            <a:ext cx="50182272" cy="31991808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412483"/>
            <a:ext cx="46085760" cy="20993102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0510482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0510482"/>
            <a:ext cx="162153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0510482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844E3D-AD24-400B-93DD-ED2C7AC19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36192" y="1335197"/>
            <a:ext cx="48134016" cy="6364224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marL="0" algn="ctr" defTabSz="4807092" rtl="0" eaLnBrk="1" latinLnBrk="0" hangingPunct="1"/>
            <a:endParaRPr lang="en-US" sz="9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8033" y="1789740"/>
            <a:ext cx="46930912" cy="5369218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709" tIns="240355" rIns="480709" bIns="24035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6317" y="1960188"/>
            <a:ext cx="46259763" cy="498925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807092" rtl="0" eaLnBrk="1" latinLnBrk="0" hangingPunct="1">
        <a:spcBef>
          <a:spcPct val="0"/>
        </a:spcBef>
        <a:buNone/>
        <a:defRPr sz="18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02660" indent="-1201773" algn="l" defTabSz="480709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600" kern="1200">
          <a:solidFill>
            <a:schemeClr val="tx2"/>
          </a:solidFill>
          <a:latin typeface="+mn-lt"/>
          <a:ea typeface="+mn-ea"/>
          <a:cs typeface="+mn-cs"/>
        </a:defRPr>
      </a:lvl1pPr>
      <a:lvl2pPr marL="3364965" indent="-1201773" algn="l" defTabSz="480709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0" kern="1200">
          <a:solidFill>
            <a:schemeClr val="tx2"/>
          </a:solidFill>
          <a:latin typeface="+mn-lt"/>
          <a:ea typeface="+mn-ea"/>
          <a:cs typeface="+mn-cs"/>
        </a:defRPr>
      </a:lvl2pPr>
      <a:lvl3pPr marL="4807092" indent="-1201773" algn="l" defTabSz="480709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9500" kern="1200">
          <a:solidFill>
            <a:schemeClr val="tx2"/>
          </a:solidFill>
          <a:latin typeface="+mn-lt"/>
          <a:ea typeface="+mn-ea"/>
          <a:cs typeface="+mn-cs"/>
        </a:defRPr>
      </a:lvl3pPr>
      <a:lvl4pPr marL="6729929" indent="-1201773" algn="l" defTabSz="480709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8400" kern="1200">
          <a:solidFill>
            <a:schemeClr val="tx2"/>
          </a:solidFill>
          <a:latin typeface="+mn-lt"/>
          <a:ea typeface="+mn-ea"/>
          <a:cs typeface="+mn-cs"/>
        </a:defRPr>
      </a:lvl4pPr>
      <a:lvl5pPr marL="8172057" indent="-1201773" algn="l" defTabSz="4807092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8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9133475" indent="-961418" algn="l" defTabSz="480709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7400" kern="1200">
          <a:solidFill>
            <a:schemeClr val="tx2"/>
          </a:solidFill>
          <a:latin typeface="+mn-lt"/>
          <a:ea typeface="+mn-ea"/>
          <a:cs typeface="+mn-cs"/>
        </a:defRPr>
      </a:lvl6pPr>
      <a:lvl7pPr marL="10575603" indent="-961418" algn="l" defTabSz="480709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7400" kern="1200">
          <a:solidFill>
            <a:schemeClr val="tx2"/>
          </a:solidFill>
          <a:latin typeface="+mn-lt"/>
          <a:ea typeface="+mn-ea"/>
          <a:cs typeface="+mn-cs"/>
        </a:defRPr>
      </a:lvl7pPr>
      <a:lvl8pPr marL="11537021" indent="-961418" algn="l" defTabSz="480709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7400" kern="1200">
          <a:solidFill>
            <a:schemeClr val="tx2"/>
          </a:solidFill>
          <a:latin typeface="+mn-lt"/>
          <a:ea typeface="+mn-ea"/>
          <a:cs typeface="+mn-cs"/>
        </a:defRPr>
      </a:lvl8pPr>
      <a:lvl9pPr marL="12498440" indent="-961418" algn="l" defTabSz="480709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7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46"/>
          <p:cNvSpPr txBox="1">
            <a:spLocks noChangeArrowheads="1"/>
          </p:cNvSpPr>
          <p:nvPr/>
        </p:nvSpPr>
        <p:spPr bwMode="auto">
          <a:xfrm>
            <a:off x="0" y="0"/>
            <a:ext cx="51206400" cy="563987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bg1">
                  <a:alpha val="7600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8449" tIns="34223" rIns="68449" bIns="34223">
            <a:spAutoFit/>
          </a:bodyPr>
          <a:lstStyle/>
          <a:p>
            <a:pPr algn="ctr"/>
            <a:r>
              <a:rPr lang="en-US" sz="500" b="1" dirty="0" smtClean="0"/>
              <a:t>			</a:t>
            </a:r>
            <a:r>
              <a:rPr lang="en-US" sz="300" b="1" dirty="0" smtClean="0"/>
              <a:t>		</a:t>
            </a:r>
            <a:r>
              <a:rPr lang="en-US" sz="6600" b="1" dirty="0" smtClean="0"/>
              <a:t>	</a:t>
            </a:r>
          </a:p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Histologic and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Morphometric Evaluation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Testes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Feral Tom Kittens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</a:t>
            </a:r>
          </a:p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Ellie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Bohrer</a:t>
            </a:r>
            <a:r>
              <a:rPr lang="en-US" sz="8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Anna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Mihalyo</a:t>
            </a:r>
            <a:r>
              <a:rPr lang="en-US" sz="8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Michelle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Kutzler</a:t>
            </a:r>
            <a:r>
              <a:rPr lang="en-US" sz="8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80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Zoology, College of Science; </a:t>
            </a:r>
            <a:r>
              <a:rPr lang="en-US" sz="6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Sciences, College of Agricultural Sciences</a:t>
            </a: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Oregon State University, Corvallis, Oregon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Text Box 148"/>
          <p:cNvSpPr txBox="1">
            <a:spLocks noChangeArrowheads="1"/>
          </p:cNvSpPr>
          <p:nvPr/>
        </p:nvSpPr>
        <p:spPr bwMode="auto">
          <a:xfrm>
            <a:off x="23177500" y="4405313"/>
            <a:ext cx="48736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41038" tIns="120520" rIns="241038" bIns="120520">
            <a:spAutoFit/>
          </a:bodyPr>
          <a:lstStyle/>
          <a:p>
            <a:pPr defTabSz="2409825" eaLnBrk="0" hangingPunct="0"/>
            <a:endParaRPr lang="en-US" sz="6400"/>
          </a:p>
        </p:txBody>
      </p:sp>
      <p:pic>
        <p:nvPicPr>
          <p:cNvPr id="2071" name="Picture 26" descr="http://greeks.oregonstate.edu/images/OS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4170988" cy="41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52"/>
          <p:cNvSpPr txBox="1">
            <a:spLocks noChangeArrowheads="1"/>
          </p:cNvSpPr>
          <p:nvPr/>
        </p:nvSpPr>
        <p:spPr bwMode="auto">
          <a:xfrm>
            <a:off x="39221184" y="24657931"/>
            <a:ext cx="8503920" cy="5644172"/>
          </a:xfrm>
          <a:prstGeom prst="rect">
            <a:avLst/>
          </a:prstGeom>
          <a:solidFill>
            <a:schemeClr val="bg1">
              <a:alpha val="51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255803" tIns="112553" rIns="255803" bIns="112553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 err="1" smtClean="0"/>
              <a:t>Tiptanavittana</a:t>
            </a:r>
            <a:r>
              <a:rPr lang="en-US" sz="3200" b="1" dirty="0" smtClean="0"/>
              <a:t> </a:t>
            </a:r>
            <a:r>
              <a:rPr lang="en-US" sz="3200" b="1" dirty="0"/>
              <a:t>N., et al. </a:t>
            </a:r>
            <a:r>
              <a:rPr lang="en-US" sz="3200" b="1" dirty="0" err="1"/>
              <a:t>Reprod</a:t>
            </a:r>
            <a:r>
              <a:rPr lang="en-US" sz="3200" b="1" dirty="0"/>
              <a:t> </a:t>
            </a:r>
            <a:r>
              <a:rPr lang="en-US" sz="3200" b="1" dirty="0" err="1"/>
              <a:t>Fert</a:t>
            </a:r>
            <a:r>
              <a:rPr lang="en-US" sz="3200" b="1" dirty="0"/>
              <a:t> Dev 2014; 27(1):140.</a:t>
            </a:r>
          </a:p>
          <a:p>
            <a:endParaRPr lang="en-US" sz="3200" b="1" dirty="0"/>
          </a:p>
          <a:p>
            <a:r>
              <a:rPr lang="en-US" sz="3200" b="1" dirty="0" smtClean="0"/>
              <a:t>2. </a:t>
            </a:r>
            <a:r>
              <a:rPr lang="en-US" sz="3200" b="1" dirty="0" err="1"/>
              <a:t>Bohrer</a:t>
            </a:r>
            <a:r>
              <a:rPr lang="en-US" sz="3200" b="1" dirty="0"/>
              <a:t> E., et al. Comparison of penile spines and sperm morphology between juvenile and </a:t>
            </a:r>
            <a:r>
              <a:rPr lang="en-US" sz="3200" b="1" dirty="0" smtClean="0"/>
              <a:t>adult </a:t>
            </a:r>
            <a:r>
              <a:rPr lang="en-US" sz="3200" b="1" dirty="0"/>
              <a:t>feral cats. Society for </a:t>
            </a:r>
            <a:r>
              <a:rPr lang="en-US" sz="3200" b="1" dirty="0" err="1"/>
              <a:t>Theriogenology</a:t>
            </a:r>
            <a:r>
              <a:rPr lang="en-US" sz="3200" b="1" dirty="0"/>
              <a:t> Annual Conference Proceedings 2014 (abstract). </a:t>
            </a:r>
          </a:p>
          <a:p>
            <a:endParaRPr lang="en-US" sz="3200" b="1" dirty="0"/>
          </a:p>
          <a:p>
            <a:r>
              <a:rPr lang="en-US" sz="3200" b="1" dirty="0" smtClean="0"/>
              <a:t>3. </a:t>
            </a:r>
            <a:r>
              <a:rPr lang="en-US" sz="3200" b="1" dirty="0"/>
              <a:t>Sanchez B., et al. J </a:t>
            </a:r>
            <a:r>
              <a:rPr lang="en-US" sz="3200" b="1" dirty="0" err="1"/>
              <a:t>Reprod</a:t>
            </a:r>
            <a:r>
              <a:rPr lang="en-US" sz="3200" b="1" dirty="0"/>
              <a:t> </a:t>
            </a:r>
            <a:r>
              <a:rPr lang="en-US" sz="3200" b="1" dirty="0" err="1"/>
              <a:t>Fert</a:t>
            </a:r>
            <a:r>
              <a:rPr lang="en-US" sz="3200" b="1" dirty="0"/>
              <a:t> </a:t>
            </a:r>
            <a:r>
              <a:rPr lang="en-US" sz="3200" b="1" dirty="0" err="1"/>
              <a:t>Suppl</a:t>
            </a:r>
            <a:r>
              <a:rPr lang="en-US" sz="3200" b="1" dirty="0"/>
              <a:t> 1993; 47:343.</a:t>
            </a:r>
            <a:endParaRPr lang="en-US" sz="3200" b="1" dirty="0"/>
          </a:p>
        </p:txBody>
      </p:sp>
      <p:sp>
        <p:nvSpPr>
          <p:cNvPr id="2061" name="Rectangle 158"/>
          <p:cNvSpPr>
            <a:spLocks noChangeArrowheads="1"/>
          </p:cNvSpPr>
          <p:nvPr/>
        </p:nvSpPr>
        <p:spPr bwMode="auto">
          <a:xfrm>
            <a:off x="2923694" y="7728847"/>
            <a:ext cx="16431106" cy="6197297"/>
          </a:xfrm>
          <a:prstGeom prst="rect">
            <a:avLst/>
          </a:prstGeom>
          <a:solidFill>
            <a:schemeClr val="bg1">
              <a:alpha val="51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 anchor="ctr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Even with the introduction of Trap-Neuter-Release programs, the world’s feral cat population continues to remain seemingly uncontrollable</a:t>
            </a:r>
            <a:r>
              <a:rPr lang="en-US" sz="4400" b="1" baseline="30000" dirty="0" smtClean="0"/>
              <a:t>1</a:t>
            </a:r>
            <a:r>
              <a:rPr lang="en-US" sz="4400" b="1" dirty="0" smtClean="0"/>
              <a:t>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We are interested in discovering the biological reasons why feral cats are so reproductively successful.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Previous work </a:t>
            </a:r>
            <a:r>
              <a:rPr lang="en-US" sz="4400" b="1" dirty="0"/>
              <a:t>by our laboratory has shown that normal morphologic sperm are present in vas deferens </a:t>
            </a:r>
            <a:r>
              <a:rPr lang="en-US" sz="4400" b="1" dirty="0" smtClean="0"/>
              <a:t> secretions </a:t>
            </a:r>
            <a:r>
              <a:rPr lang="en-US" sz="4400" b="1" dirty="0"/>
              <a:t>of feral toms before 6 months of age.</a:t>
            </a:r>
            <a:r>
              <a:rPr lang="en-US" sz="4400" b="1" baseline="30000" dirty="0"/>
              <a:t>2</a:t>
            </a:r>
            <a:r>
              <a:rPr lang="en-US" sz="4400" b="1" dirty="0"/>
              <a:t> </a:t>
            </a:r>
            <a:endParaRPr lang="en-US" sz="4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b="1" dirty="0" smtClean="0"/>
          </a:p>
        </p:txBody>
      </p:sp>
      <p:sp>
        <p:nvSpPr>
          <p:cNvPr id="2069" name="Text Box 167"/>
          <p:cNvSpPr txBox="1">
            <a:spLocks noChangeArrowheads="1"/>
          </p:cNvSpPr>
          <p:nvPr/>
        </p:nvSpPr>
        <p:spPr bwMode="auto">
          <a:xfrm>
            <a:off x="39302916" y="23389056"/>
            <a:ext cx="8503920" cy="934318"/>
          </a:xfrm>
          <a:prstGeom prst="rect">
            <a:avLst/>
          </a:prstGeom>
          <a:solidFill>
            <a:srgbClr val="FFBF0B">
              <a:alpha val="34000"/>
            </a:srgb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>
            <a:spAutoFit/>
          </a:bodyPr>
          <a:lstStyle/>
          <a:p>
            <a:pPr algn="ctr" eaLnBrk="0" hangingPunct="0"/>
            <a:r>
              <a:rPr lang="en-US" sz="5400" b="1" dirty="0"/>
              <a:t>LITERATURE CITED</a:t>
            </a:r>
            <a:endParaRPr lang="en-US" sz="4000" b="1" dirty="0"/>
          </a:p>
        </p:txBody>
      </p:sp>
      <p:sp>
        <p:nvSpPr>
          <p:cNvPr id="2073" name="Text Box 167"/>
          <p:cNvSpPr txBox="1">
            <a:spLocks noChangeArrowheads="1"/>
          </p:cNvSpPr>
          <p:nvPr/>
        </p:nvSpPr>
        <p:spPr bwMode="auto">
          <a:xfrm>
            <a:off x="2923694" y="14390035"/>
            <a:ext cx="16431106" cy="1457538"/>
          </a:xfrm>
          <a:prstGeom prst="rect">
            <a:avLst/>
          </a:prstGeom>
          <a:solidFill>
            <a:srgbClr val="FFBF0B">
              <a:alpha val="34000"/>
            </a:srgb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>
            <a:spAutoFit/>
          </a:bodyPr>
          <a:lstStyle/>
          <a:p>
            <a:pPr algn="ctr" eaLnBrk="0" hangingPunct="0"/>
            <a:r>
              <a:rPr lang="en-US" sz="8800" b="1" dirty="0" smtClean="0"/>
              <a:t>OBJECTIVES </a:t>
            </a:r>
            <a:r>
              <a:rPr lang="en-US" sz="8800" b="1" dirty="0" smtClean="0"/>
              <a:t>&amp; HYPOTHESIS</a:t>
            </a:r>
            <a:endParaRPr lang="en-US" sz="8800" b="1" dirty="0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9032200" y="1082040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0" name="AutoShape 2" descr="data:image/jpeg;base64,/9j/4AAQSkZJRgABAQAAAQABAAD/2wCEAAkGBxQSEhUUExIWFhQXFxUZGBgYGBcZFxYXFxcXGBUZGhgaHCggGRolHBQUITEhJSkrLi4uFx8zODMsNygtLiwBCgoKDg0OFxAQFywcHRwsLCwsLCwsLCwsLCwsLCwsNyssLCwsLiw3LCssLCwsKywsKzcsKyw3KysrLCsrKysrK//AABEIAIUAhwMBIgACEQEDEQH/xAAbAAACAgMBAAAAAAAAAAAAAAAFBgAEAQMHAv/EADkQAAEDAwIEBAUBBwMFAAAAAAEAAhEDBCExQQUSUWEicYGREzKhscEGFBVCUtHh8CMzkgdicrLx/8QAGQEAAwEBAQAAAAAAAAAAAAAAAQIDAAQF/8QAHhEBAQACAwEBAQEAAAAAAAAAAAECEQMhMUESMhP/2gAMAwEAAhEDEQA/AOdUL14bgycSBpGyOcNqcsT4Z2kbpG+I1pG+vYdkT4ZxH09dlzZ4fXZjyb6dYsb+WcoaXGOnTTKO2V5zidDjB26pL4FxLSdyBqmBlUZbpu38x6oQ4w6r7qtcVIBKHis/tI6n2hYNyD8xz0WtNHt/1VZ7xOVLq4AVJ1XbVx0H+bJVY3u1wSPt9VvoXD26FrvPCo3NUMxzS7+I7T2Wqneeqw+mShfwcsInp4shbHXrSYB98fdBaV/iQNCN0YZVa8Zg+irErGamRqhl3bgjI9sq5Usmagcp6tJH2VCtTIP+64dJgj1kIUS/xC3+GC6m4QfmbpPvulmpXcHBzGgubq3SR1TTxWq6fnpkNnLm6nyB8kp8QZVGeUHUTJE9MLTElq5+8PisBaYInU+JvbRRLFW2qNfnBM6HVRN+In+mo1GAwG56u/oNFtoU+XxDxcxxGJA1MeqsVLEh0ZzJM6NbsVGOY/laGnE+UdYT27icnYlw648Q8JbGTPY4TvaXgcBD87TkgrnjcCWlpHaR+UStOM8o0MgYiJ+qjZpaU8O4i7oJG0+8SvH7YXHTsll/EC5zQDk6ddcplsGE8rdsE7yh6rxzYlS4fzCTqqFxRdT5y3DiAJ6DoJTrbWrfhEka6doS5xKmSdMLXHUWll2TH3IBgkz3W2leDZbeIWIcTAz+ULu7M0w6owwxpDZdqSRlLoluhP8AbJxv+EXt+IcoklI1KudOaJ6b91bt6gnJ5vM/hGBvZ2/f7dgXHsqPELt9UAYaOm6C0r0DYBZffhOSrFJrWDJLo6/1Va9qscCMR03CoXl0ZnTqEDveIjSTPbVGQluk4jcNcIM8wOD2UQi4qzlRPMUbnNmN7y1ugHNqZ03/ACqHwabgeUuAnaMlF7imXnmgSRGuAOwVGpw8gfIG7ydkNgptt/h6P92wsisTrykbmI/wqtfOEgAz3/otlKuHEGIDATBiO3mUdDKL8BcDUp4g8xOen4XROH04yud2tYl7atSA9xAAaIwOy6DZVIASWOniy0Yf3k4s5RoqFzU2K80srPw5wQtpXcC7ilOVWuaTCzLSZI5h1aNfVGKttjCyLcASWz2Ws6TyI/HuGfDAezwtd8on+EblBbio6kc6SDOxT3VtaYLw9rtC5vLmA6RHaCChL7IVKQkDxAxPYkSl0S0sv4hkmcLU+9kfMhfE7d1J7mO1B9+6pFxVJgjly66Erq6n+In1Q575XlRUk0jlyWsFRZURTMr380QYPQg/dD7+4ccc04zlXqzg4QBAx6ytT6TXPzhoGw1IU9x0g4xk67K1Zs5iG+p6nssPA5xjeSvdF8cztzMRsjQxnZg4JbCrWb0azoZBOg+if+G0IHKfdUf+lXKKVQuaCS7AidpyenRPVPhujiMO1jZDS8ugi3tYKsfBzoiYoAR1WH0PENh9kdQ36oY62Oqz8IHBMd0TrU4MDIVW9AIHK083Tr3Qo7AbmqKT2uaQCQ8SRIwARj3SzQvueoOYR4ntkYbrIxtqj3GqsCl1/wBSewAj7ygvBH03OIfpzO+o1+gU76VT/XHCAWc/LkRJGwO65xXpcpg+ncdV3K+shUt3RmQQPQYXGeTWm7YmD0IMR5KsqHJjsPUWyrSLSQdlqTufWmVFFFgNdezMwNtxocYWi8aGGD0Eeuspg4MRVBkeMCY/mQnjVUEuMCPbTZRdMLlcAGAdSrFADkcN8Z+4VF5kox+nbf4ry3oJ8+qetjez5/06uHMpjlI5XGD2cP8A6un0qD2nWYiVxX9NXfwXvpHIBx3HWNjoutcKqAsMvJkt3OZCWKjFwYgiNcrzVJfDceixWpNAgnOYGw81XognJJbmAPyt4zzUlst91Rr1yPka4dcfXKL/ALL4sugwMndB+I3L6PxHQ2ACDOeadAO61HZa4tfU/j1A5pqNbTDTMNLXOJJygvAaciRgEk59hnfBV1tdp+Ix9PmdVJJg/L4R9kd4ZwdhLKbSTofIxnKn3s0vTa13+jGwlcW4pRh7/wDyOfVdj4rR+GDkhuceq45xKqDUf0LjCpu70nySaahQFRn/AHgYzlw8vX6IfXo8pV9lTlyDB+qnEBzAPB8J1GMO/umlSykCpUW91oYnbY/5uom2jqnrh3hiCBoQQNjhw+x9VQvbflBJEfy95KLUqQgcpzGeoyvfEuGFx8UeEYA2B/Km6JSHet2AIM5Vn9OXIp1QXaHBPSVaveHEc2fecoTPKY7ozwNauzzxzhXPNxb/ADA+JoxIgeIeiJ/pX9UAt5Kp5TOu7fNAP05xlwaWnMnfUbQnOj+lKFyOakfhVSNP4XeYSrWdbNla4B5eUkzHizBG6IOuWB7XEtggaH6rm97+m763d4KruXQt5v8A1Jx6KnUu7hkNiuSJ1DAP+QWt02tulXV0yZfUAbMN6noAkjjPGS9/I3VkwJkA7Encr3YcDdX/ANwim0AEBji57h0LtFfsOGU6QLadKJ1JM6bknVC3YyNfBOHg0yJ5njLnnbsB3KP8CpGiwvPzGYnoqNpaw4iQBuRgeSzxTiraYIkf2WlkN+fgH+tOKcrCJzlcgqUy4ye6bOOVzXfrgKn+7hiAYS/6fWy49gTSA3ae+qsW10z5X/K4EHYg/wAJV2tYD+WUKuraD9k+OUqOXHZOmK4cwFmQJnT6jzUWyrz1WdS0CRu4aA+iyq6c93s4WNYYBkE5B15gmF4ZyScYhI1hULPA7mDmmWnt0Rht654ktGRCmqocXMTEAwYJ7JWqwQDnmnKar21B647GD59ktXjs7DyRg3xutqwYAev3TBwL9S1KZGSWg+o/KUC7oinDKoGuyFh8c47hwb9UtfTBd4+oIE/XVFRc27myWxOkifTC4lcX0AQd+uyv23GqjRmpI7mUP1Z8U1i6hc17Zow2HQZEloHvCEXHE6IiJ/5GD210SHfccLhkqmOJOjA5idJ09ykuW/h5JPp+ueMsY2ScxplKl/xF9c49B/VaKNhUeZeZLogDRMnCeBhpE+pU7dnnZfs+Hka6oiLMEdEbZYwSF6dbBDw+i/WsQBogl5w/GmU33DI1Qq6iMjP1WLlj0THMdSdzsMETrpnCwiXEWwTAGI10ysKsyukMuOWrLmFwBBgjcb9JBRThjfEWvZB6beiwbf8AlA8uvktttBiZDhjOhj8pojVfiTmAFoOcwZ26JK4nRaHeEkjeU7cWoAzHsky9aQfF/dPAviiwTOfJbqTgAZBn6Fai2M7LdSYCJc6CNOpTJ+PD7h2h3K3uqvc2cBo3OPZb6NKBJbLthsO8r3Z2TqjpeSQO+iW2Q8mVula1oVKukkDdNfA7TwjmEkYAP47IlZ2TGgcvKJGgV6ytBSccFxO/L+SuXkzt8dvHhJ6J8HsIMkZ+3YI8afbRVbAOdAgDzMn2RKlQB+Yn7D2Wx8PVEgCdyqtZmw17bIvUpDRoH9FXdRA0R0aAVxaHdB7yi4DwgeoTW9mqH3FKfRLYYk3dmRqc69fNRGr62lRDZfzGqypYGSrlN2ogbFYUXVi81S4jQaMxnzS9fUByknOFFFqIbQoTTmd9NlpdbtAJ1MqKLDPVui2GgZM9Ux8N4ex2CNlFFHK9r8cN9hYtpNAaB7Z91v4iIe3yUUSZ/wAujD1escQiTdh1UURx8bL1ksg4Wmq0SsKJmVntVK6aoolpwm6YCoooko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QSEhUUExIWFhQXFxUZGBgYGBcZFxYXFxcXGBUZGhgaHCggGRolHBQUITEhJSkrLi4uFx8zODMsNygtLiwBCgoKDg0OFxAQFywcHRwsLCwsLCwsLCwsLCwsLCwsNyssLCwsLiw3LCssLCwsKywsKzcsKyw3KysrLCsrKysrK//AABEIAIUAhwMBIgACEQEDEQH/xAAbAAACAgMBAAAAAAAAAAAAAAAFBgAEAQMHAv/EADkQAAEDAwIEBAUBBwMFAAAAAAEAAhEDBCExQQUSUWEicYGREzKhscEGFBVCUtHh8CMzkgdicrLx/8QAGQEAAwEBAQAAAAAAAAAAAAAAAQIDAAQF/8QAHhEBAQACAwEBAQEAAAAAAAAAAAECEQMhMUESMhP/2gAMAwEAAhEDEQA/AOdUL14bgycSBpGyOcNqcsT4Z2kbpG+I1pG+vYdkT4ZxH09dlzZ4fXZjyb6dYsb+WcoaXGOnTTKO2V5zidDjB26pL4FxLSdyBqmBlUZbpu38x6oQ4w6r7qtcVIBKHis/tI6n2hYNyD8xz0WtNHt/1VZ7xOVLq4AVJ1XbVx0H+bJVY3u1wSPt9VvoXD26FrvPCo3NUMxzS7+I7T2Wqneeqw+mShfwcsInp4shbHXrSYB98fdBaV/iQNCN0YZVa8Zg+irErGamRqhl3bgjI9sq5Usmagcp6tJH2VCtTIP+64dJgj1kIUS/xC3+GC6m4QfmbpPvulmpXcHBzGgubq3SR1TTxWq6fnpkNnLm6nyB8kp8QZVGeUHUTJE9MLTElq5+8PisBaYInU+JvbRRLFW2qNfnBM6HVRN+In+mo1GAwG56u/oNFtoU+XxDxcxxGJA1MeqsVLEh0ZzJM6NbsVGOY/laGnE+UdYT27icnYlw648Q8JbGTPY4TvaXgcBD87TkgrnjcCWlpHaR+UStOM8o0MgYiJ+qjZpaU8O4i7oJG0+8SvH7YXHTsll/EC5zQDk6ddcplsGE8rdsE7yh6rxzYlS4fzCTqqFxRdT5y3DiAJ6DoJTrbWrfhEka6doS5xKmSdMLXHUWll2TH3IBgkz3W2leDZbeIWIcTAz+ULu7M0w6owwxpDZdqSRlLoluhP8AbJxv+EXt+IcoklI1KudOaJ6b91bt6gnJ5vM/hGBvZ2/f7dgXHsqPELt9UAYaOm6C0r0DYBZffhOSrFJrWDJLo6/1Va9qscCMR03CoXl0ZnTqEDveIjSTPbVGQluk4jcNcIM8wOD2UQi4qzlRPMUbnNmN7y1ugHNqZ03/ACqHwabgeUuAnaMlF7imXnmgSRGuAOwVGpw8gfIG7ydkNgptt/h6P92wsisTrykbmI/wqtfOEgAz3/otlKuHEGIDATBiO3mUdDKL8BcDUp4g8xOen4XROH04yud2tYl7atSA9xAAaIwOy6DZVIASWOniy0Yf3k4s5RoqFzU2K80srPw5wQtpXcC7ilOVWuaTCzLSZI5h1aNfVGKttjCyLcASWz2Ws6TyI/HuGfDAezwtd8on+EblBbio6kc6SDOxT3VtaYLw9rtC5vLmA6RHaCChL7IVKQkDxAxPYkSl0S0sv4hkmcLU+9kfMhfE7d1J7mO1B9+6pFxVJgjly66Erq6n+In1Q575XlRUk0jlyWsFRZURTMr380QYPQg/dD7+4ccc04zlXqzg4QBAx6ytT6TXPzhoGw1IU9x0g4xk67K1Zs5iG+p6nssPA5xjeSvdF8cztzMRsjQxnZg4JbCrWb0azoZBOg+if+G0IHKfdUf+lXKKVQuaCS7AidpyenRPVPhujiMO1jZDS8ugi3tYKsfBzoiYoAR1WH0PENh9kdQ36oY62Oqz8IHBMd0TrU4MDIVW9AIHK083Tr3Qo7AbmqKT2uaQCQ8SRIwARj3SzQvueoOYR4ntkYbrIxtqj3GqsCl1/wBSewAj7ygvBH03OIfpzO+o1+gU76VT/XHCAWc/LkRJGwO65xXpcpg+ncdV3K+shUt3RmQQPQYXGeTWm7YmD0IMR5KsqHJjsPUWyrSLSQdlqTufWmVFFFgNdezMwNtxocYWi8aGGD0Eeuspg4MRVBkeMCY/mQnjVUEuMCPbTZRdMLlcAGAdSrFADkcN8Z+4VF5kox+nbf4ry3oJ8+qetjez5/06uHMpjlI5XGD2cP8A6un0qD2nWYiVxX9NXfwXvpHIBx3HWNjoutcKqAsMvJkt3OZCWKjFwYgiNcrzVJfDceixWpNAgnOYGw81XognJJbmAPyt4zzUlst91Rr1yPka4dcfXKL/ALL4sugwMndB+I3L6PxHQ2ACDOeadAO61HZa4tfU/j1A5pqNbTDTMNLXOJJygvAaciRgEk59hnfBV1tdp+Ix9PmdVJJg/L4R9kd4ZwdhLKbSTofIxnKn3s0vTa13+jGwlcW4pRh7/wDyOfVdj4rR+GDkhuceq45xKqDUf0LjCpu70nySaahQFRn/AHgYzlw8vX6IfXo8pV9lTlyDB+qnEBzAPB8J1GMO/umlSykCpUW91oYnbY/5uom2jqnrh3hiCBoQQNjhw+x9VQvbflBJEfy95KLUqQgcpzGeoyvfEuGFx8UeEYA2B/Km6JSHet2AIM5Vn9OXIp1QXaHBPSVaveHEc2fecoTPKY7ozwNauzzxzhXPNxb/ADA+JoxIgeIeiJ/pX9UAt5Kp5TOu7fNAP05xlwaWnMnfUbQnOj+lKFyOakfhVSNP4XeYSrWdbNla4B5eUkzHizBG6IOuWB7XEtggaH6rm97+m763d4KruXQt5v8A1Jx6KnUu7hkNiuSJ1DAP+QWt02tulXV0yZfUAbMN6noAkjjPGS9/I3VkwJkA7Encr3YcDdX/ANwim0AEBji57h0LtFfsOGU6QLadKJ1JM6bknVC3YyNfBOHg0yJ5njLnnbsB3KP8CpGiwvPzGYnoqNpaw4iQBuRgeSzxTiraYIkf2WlkN+fgH+tOKcrCJzlcgqUy4ye6bOOVzXfrgKn+7hiAYS/6fWy49gTSA3ae+qsW10z5X/K4EHYg/wAJV2tYD+WUKuraD9k+OUqOXHZOmK4cwFmQJnT6jzUWyrz1WdS0CRu4aA+iyq6c93s4WNYYBkE5B15gmF4ZyScYhI1hULPA7mDmmWnt0Rht654ktGRCmqocXMTEAwYJ7JWqwQDnmnKar21B647GD59ktXjs7DyRg3xutqwYAev3TBwL9S1KZGSWg+o/KUC7oinDKoGuyFh8c47hwb9UtfTBd4+oIE/XVFRc27myWxOkifTC4lcX0AQd+uyv23GqjRmpI7mUP1Z8U1i6hc17Zow2HQZEloHvCEXHE6IiJ/5GD210SHfccLhkqmOJOjA5idJ09ykuW/h5JPp+ueMsY2ScxplKl/xF9c49B/VaKNhUeZeZLogDRMnCeBhpE+pU7dnnZfs+Hka6oiLMEdEbZYwSF6dbBDw+i/WsQBogl5w/GmU33DI1Qq6iMjP1WLlj0THMdSdzsMETrpnCwiXEWwTAGI10ysKsyukMuOWrLmFwBBgjcb9JBRThjfEWvZB6beiwbf8AlA8uvktttBiZDhjOhj8pojVfiTmAFoOcwZ26JK4nRaHeEkjeU7cWoAzHsky9aQfF/dPAviiwTOfJbqTgAZBn6Fai2M7LdSYCJc6CNOpTJ+PD7h2h3K3uqvc2cBo3OPZb6NKBJbLthsO8r3Z2TqjpeSQO+iW2Q8mVula1oVKukkDdNfA7TwjmEkYAP47IlZ2TGgcvKJGgV6ytBSccFxO/L+SuXkzt8dvHhJ6J8HsIMkZ+3YI8afbRVbAOdAgDzMn2RKlQB+Yn7D2Wx8PVEgCdyqtZmw17bIvUpDRoH9FXdRA0R0aAVxaHdB7yi4DwgeoTW9mqH3FKfRLYYk3dmRqc69fNRGr62lRDZfzGqypYGSrlN2ogbFYUXVi81S4jQaMxnzS9fUByknOFFFqIbQoTTmd9NlpdbtAJ1MqKLDPVui2GgZM9Ux8N4ex2CNlFFHK9r8cN9hYtpNAaB7Z91v4iIe3yUUSZ/wAujD1escQiTdh1UURx8bL1ksg4Wmq0SsKJmVntVK6aoolpwm6YCoookoV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58"/>
          <p:cNvSpPr>
            <a:spLocks noChangeArrowheads="1"/>
          </p:cNvSpPr>
          <p:nvPr/>
        </p:nvSpPr>
        <p:spPr bwMode="auto">
          <a:xfrm>
            <a:off x="938330" y="30138871"/>
            <a:ext cx="9311640" cy="1088206"/>
          </a:xfrm>
          <a:prstGeom prst="rect">
            <a:avLst/>
          </a:prstGeom>
          <a:solidFill>
            <a:schemeClr val="bg1">
              <a:alpha val="51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 anchor="ctr">
            <a:spAutoFit/>
          </a:bodyPr>
          <a:lstStyle/>
          <a:p>
            <a:r>
              <a:rPr lang="en-US" sz="3200" b="1" dirty="0" smtClean="0"/>
              <a:t>Figure </a:t>
            </a:r>
            <a:r>
              <a:rPr lang="en-US" sz="3200" b="1" dirty="0" smtClean="0"/>
              <a:t>1. </a:t>
            </a:r>
            <a:r>
              <a:rPr lang="en-US" sz="3200" b="1" dirty="0" smtClean="0"/>
              <a:t>Histopathology of seminiferous tubules in a pubertal feral tom cat.</a:t>
            </a:r>
            <a:endParaRPr lang="en-US" sz="3200" b="1" dirty="0"/>
          </a:p>
        </p:txBody>
      </p:sp>
      <p:sp>
        <p:nvSpPr>
          <p:cNvPr id="16" name="Text Box 167"/>
          <p:cNvSpPr txBox="1">
            <a:spLocks noChangeArrowheads="1"/>
          </p:cNvSpPr>
          <p:nvPr/>
        </p:nvSpPr>
        <p:spPr bwMode="auto">
          <a:xfrm>
            <a:off x="2923694" y="5943600"/>
            <a:ext cx="16431106" cy="1457538"/>
          </a:xfrm>
          <a:prstGeom prst="rect">
            <a:avLst/>
          </a:prstGeom>
          <a:solidFill>
            <a:srgbClr val="FFBF0B">
              <a:alpha val="34000"/>
            </a:srgb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>
            <a:spAutoFit/>
          </a:bodyPr>
          <a:lstStyle/>
          <a:p>
            <a:pPr algn="ctr" eaLnBrk="0" hangingPunct="0"/>
            <a:r>
              <a:rPr lang="en-US" sz="8800" b="1" dirty="0" smtClean="0"/>
              <a:t>INTRODUCTION</a:t>
            </a:r>
            <a:endParaRPr lang="en-US" sz="8800" b="1" dirty="0"/>
          </a:p>
        </p:txBody>
      </p:sp>
      <p:sp>
        <p:nvSpPr>
          <p:cNvPr id="17" name="Rectangle 158"/>
          <p:cNvSpPr>
            <a:spLocks noChangeArrowheads="1"/>
          </p:cNvSpPr>
          <p:nvPr/>
        </p:nvSpPr>
        <p:spPr bwMode="auto">
          <a:xfrm>
            <a:off x="2923694" y="16154400"/>
            <a:ext cx="16431106" cy="4165972"/>
          </a:xfrm>
          <a:prstGeom prst="rect">
            <a:avLst/>
          </a:prstGeom>
          <a:solidFill>
            <a:schemeClr val="bg1">
              <a:alpha val="51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 anchor="ctr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We hypothesize  that the </a:t>
            </a:r>
            <a:r>
              <a:rPr lang="en-US" sz="4400" b="1" dirty="0"/>
              <a:t>onset of spermatogenesis </a:t>
            </a:r>
            <a:r>
              <a:rPr lang="en-US" sz="4400" b="1" dirty="0" smtClean="0"/>
              <a:t>occurs </a:t>
            </a:r>
            <a:r>
              <a:rPr lang="en-US" sz="4400" b="1" dirty="0"/>
              <a:t>before 6 months of </a:t>
            </a:r>
            <a:r>
              <a:rPr lang="en-US" sz="4400" b="1" dirty="0" smtClean="0"/>
              <a:t>age in feral toms.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The </a:t>
            </a:r>
            <a:r>
              <a:rPr lang="en-US" sz="4400" b="1" dirty="0"/>
              <a:t>study objective was to </a:t>
            </a:r>
            <a:r>
              <a:rPr lang="en-US" sz="4400" b="1" dirty="0" smtClean="0"/>
              <a:t>histologically </a:t>
            </a:r>
            <a:r>
              <a:rPr lang="en-US" sz="4400" b="1" dirty="0"/>
              <a:t>evaluate testes from weanling (2 months of age) through adulthood (24 months </a:t>
            </a:r>
            <a:r>
              <a:rPr lang="en-US" sz="4400" b="1" dirty="0" smtClean="0"/>
              <a:t>of age</a:t>
            </a:r>
            <a:r>
              <a:rPr lang="en-US" sz="4400" b="1" dirty="0"/>
              <a:t>) to determine when the onset of spermatogenesis occurs in feral toms.</a:t>
            </a:r>
            <a:endParaRPr lang="en-US" sz="4400" b="1" dirty="0"/>
          </a:p>
        </p:txBody>
      </p:sp>
      <p:sp>
        <p:nvSpPr>
          <p:cNvPr id="18" name="Text Box 167"/>
          <p:cNvSpPr txBox="1">
            <a:spLocks noChangeArrowheads="1"/>
          </p:cNvSpPr>
          <p:nvPr/>
        </p:nvSpPr>
        <p:spPr bwMode="auto">
          <a:xfrm>
            <a:off x="20802600" y="5943600"/>
            <a:ext cx="15427056" cy="1457538"/>
          </a:xfrm>
          <a:prstGeom prst="rect">
            <a:avLst/>
          </a:prstGeom>
          <a:solidFill>
            <a:srgbClr val="FFBF0B">
              <a:alpha val="34000"/>
            </a:srgb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>
            <a:spAutoFit/>
          </a:bodyPr>
          <a:lstStyle/>
          <a:p>
            <a:pPr algn="ctr" eaLnBrk="0" hangingPunct="0"/>
            <a:r>
              <a:rPr lang="en-US" sz="8800" b="1" dirty="0" smtClean="0"/>
              <a:t>MATERIALS </a:t>
            </a:r>
            <a:r>
              <a:rPr lang="en-US" sz="8800" b="1" dirty="0" smtClean="0"/>
              <a:t>&amp;</a:t>
            </a:r>
            <a:r>
              <a:rPr lang="en-US" sz="8800" b="1" dirty="0" smtClean="0"/>
              <a:t> </a:t>
            </a:r>
            <a:r>
              <a:rPr lang="en-US" sz="8800" b="1" dirty="0" smtClean="0"/>
              <a:t>METHODS</a:t>
            </a:r>
            <a:endParaRPr lang="en-US" sz="8800" b="1" dirty="0"/>
          </a:p>
        </p:txBody>
      </p:sp>
      <p:sp>
        <p:nvSpPr>
          <p:cNvPr id="19" name="Rectangle 158"/>
          <p:cNvSpPr>
            <a:spLocks noChangeArrowheads="1"/>
          </p:cNvSpPr>
          <p:nvPr/>
        </p:nvSpPr>
        <p:spPr bwMode="auto">
          <a:xfrm>
            <a:off x="20787360" y="7712241"/>
            <a:ext cx="15427056" cy="15676815"/>
          </a:xfrm>
          <a:prstGeom prst="rect">
            <a:avLst/>
          </a:prstGeom>
          <a:solidFill>
            <a:schemeClr val="bg1">
              <a:alpha val="51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 anchor="ctr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/>
              <a:t>Feral toms were presented for castration at a local Humane Society during </a:t>
            </a:r>
            <a:r>
              <a:rPr lang="en-US" sz="4400" b="1" dirty="0" smtClean="0"/>
              <a:t>August-October </a:t>
            </a:r>
            <a:r>
              <a:rPr lang="en-US" sz="4400" b="1" dirty="0"/>
              <a:t>2014. </a:t>
            </a:r>
            <a:endParaRPr lang="en-US" sz="4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Age </a:t>
            </a:r>
            <a:r>
              <a:rPr lang="en-US" sz="4400" b="1" dirty="0"/>
              <a:t>was determined by records provided from feral cat colony managers </a:t>
            </a:r>
            <a:r>
              <a:rPr lang="en-US" sz="4400" b="1" dirty="0" smtClean="0"/>
              <a:t>and confirmed </a:t>
            </a:r>
            <a:r>
              <a:rPr lang="en-US" sz="4400" b="1" dirty="0"/>
              <a:t>with dental eruption patterns. </a:t>
            </a:r>
            <a:endParaRPr lang="en-US" sz="4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The </a:t>
            </a:r>
            <a:r>
              <a:rPr lang="en-US" sz="4400" b="1" dirty="0"/>
              <a:t>age groups were: 2-2.5 months (weanling; n=6), </a:t>
            </a:r>
            <a:r>
              <a:rPr lang="en-US" sz="4400" b="1" dirty="0" smtClean="0"/>
              <a:t>3-4 months </a:t>
            </a:r>
            <a:r>
              <a:rPr lang="en-US" sz="4400" b="1" dirty="0"/>
              <a:t>(juvenile; n=6), 5-6 months (pubertal; n=6), and 12-24 months (adult; n=6). </a:t>
            </a:r>
            <a:endParaRPr lang="en-US" sz="4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General  anesthesia </a:t>
            </a:r>
            <a:r>
              <a:rPr lang="en-US" sz="4400" b="1" dirty="0"/>
              <a:t>was induced and a routine open castration was performed. Both testicles from each cat </a:t>
            </a:r>
            <a:r>
              <a:rPr lang="en-US" sz="4400" b="1" dirty="0" smtClean="0"/>
              <a:t>were </a:t>
            </a:r>
            <a:r>
              <a:rPr lang="en-US" sz="4400" b="1" dirty="0"/>
              <a:t>hemi-sectioned, formalin-fixed, paraffin-embedded, cut into sections (6 µm), and stained </a:t>
            </a:r>
            <a:r>
              <a:rPr lang="en-US" sz="4400" b="1" dirty="0" smtClean="0"/>
              <a:t>with </a:t>
            </a:r>
            <a:r>
              <a:rPr lang="en-US" sz="4400" b="1" dirty="0" err="1"/>
              <a:t>hematoxylin</a:t>
            </a:r>
            <a:r>
              <a:rPr lang="en-US" sz="4400" b="1" dirty="0"/>
              <a:t> and eosin. </a:t>
            </a:r>
            <a:endParaRPr lang="en-US" sz="4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The </a:t>
            </a:r>
            <a:r>
              <a:rPr lang="en-US" sz="4400" b="1" dirty="0"/>
              <a:t>slides were evaluated by a single observer (EB) blinded to age </a:t>
            </a:r>
            <a:r>
              <a:rPr lang="en-US" sz="4400" b="1" dirty="0" smtClean="0"/>
              <a:t>group </a:t>
            </a:r>
            <a:r>
              <a:rPr lang="en-US" sz="4400" b="1" dirty="0"/>
              <a:t>using bright field microscopy (200X). </a:t>
            </a:r>
            <a:endParaRPr lang="en-US" sz="4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Evidence </a:t>
            </a:r>
            <a:r>
              <a:rPr lang="en-US" sz="4400" b="1" dirty="0"/>
              <a:t>of spermatogenesis was determined on the </a:t>
            </a:r>
            <a:r>
              <a:rPr lang="en-US" sz="4400" b="1" dirty="0" smtClean="0"/>
              <a:t>basis </a:t>
            </a:r>
            <a:r>
              <a:rPr lang="en-US" sz="4400" b="1" dirty="0"/>
              <a:t>of presence of spermatozoa in the seminiferous tubule lumen. </a:t>
            </a:r>
            <a:endParaRPr lang="en-US" sz="4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In </a:t>
            </a:r>
            <a:r>
              <a:rPr lang="en-US" sz="4400" b="1" dirty="0"/>
              <a:t>addition, perpendicular </a:t>
            </a:r>
            <a:r>
              <a:rPr lang="en-US" sz="4400" b="1" dirty="0" smtClean="0"/>
              <a:t>diameters </a:t>
            </a:r>
            <a:r>
              <a:rPr lang="en-US" sz="4400" b="1" dirty="0"/>
              <a:t>measured from 5 tubules for each testis were averaged and mean ± SD was determined </a:t>
            </a:r>
            <a:r>
              <a:rPr lang="en-US" sz="4400" b="1" dirty="0" smtClean="0"/>
              <a:t>for </a:t>
            </a:r>
            <a:r>
              <a:rPr lang="en-US" sz="4400" b="1" dirty="0"/>
              <a:t>each age group. </a:t>
            </a:r>
            <a:endParaRPr lang="en-US" sz="4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Tubular </a:t>
            </a:r>
            <a:r>
              <a:rPr lang="en-US" sz="4400" b="1" dirty="0"/>
              <a:t>d</a:t>
            </a:r>
            <a:r>
              <a:rPr lang="en-US" sz="4400" b="1" dirty="0" smtClean="0"/>
              <a:t>iameter </a:t>
            </a:r>
            <a:r>
              <a:rPr lang="en-US" sz="4400" b="1" dirty="0"/>
              <a:t>was compared using a Student’s t test where p &lt; 0.05 was </a:t>
            </a:r>
            <a:r>
              <a:rPr lang="en-US" sz="4400" b="1" dirty="0" smtClean="0"/>
              <a:t>defined </a:t>
            </a:r>
            <a:r>
              <a:rPr lang="en-US" sz="4400" b="1" dirty="0"/>
              <a:t>as significant.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The </a:t>
            </a:r>
            <a:r>
              <a:rPr lang="en-US" sz="4400" b="1" dirty="0"/>
              <a:t>presence of spermatozoa in the lumen was compared using a </a:t>
            </a:r>
            <a:r>
              <a:rPr lang="en-US" sz="4400" b="1" dirty="0" smtClean="0"/>
              <a:t>Chi -square test</a:t>
            </a:r>
            <a:r>
              <a:rPr lang="en-US" sz="4400" b="1" dirty="0"/>
              <a:t>.</a:t>
            </a:r>
            <a:endParaRPr lang="en-US" sz="4400" b="1" dirty="0" smtClean="0"/>
          </a:p>
        </p:txBody>
      </p:sp>
      <p:sp>
        <p:nvSpPr>
          <p:cNvPr id="20" name="Text Box 167"/>
          <p:cNvSpPr txBox="1">
            <a:spLocks noChangeArrowheads="1"/>
          </p:cNvSpPr>
          <p:nvPr/>
        </p:nvSpPr>
        <p:spPr bwMode="auto">
          <a:xfrm>
            <a:off x="20787360" y="23929162"/>
            <a:ext cx="15427056" cy="1457538"/>
          </a:xfrm>
          <a:prstGeom prst="rect">
            <a:avLst/>
          </a:prstGeom>
          <a:solidFill>
            <a:srgbClr val="FFBF0B">
              <a:alpha val="34000"/>
            </a:srgb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>
            <a:spAutoFit/>
          </a:bodyPr>
          <a:lstStyle/>
          <a:p>
            <a:pPr algn="ctr" eaLnBrk="0" hangingPunct="0"/>
            <a:r>
              <a:rPr lang="en-US" sz="8800" b="1" dirty="0" smtClean="0"/>
              <a:t>RESULTS</a:t>
            </a:r>
            <a:endParaRPr lang="en-US" sz="8800" b="1" dirty="0"/>
          </a:p>
        </p:txBody>
      </p:sp>
      <p:sp>
        <p:nvSpPr>
          <p:cNvPr id="21" name="Rectangle 158"/>
          <p:cNvSpPr>
            <a:spLocks noChangeArrowheads="1"/>
          </p:cNvSpPr>
          <p:nvPr/>
        </p:nvSpPr>
        <p:spPr bwMode="auto">
          <a:xfrm>
            <a:off x="20802601" y="25732609"/>
            <a:ext cx="15411815" cy="4843080"/>
          </a:xfrm>
          <a:prstGeom prst="rect">
            <a:avLst/>
          </a:prstGeom>
          <a:solidFill>
            <a:schemeClr val="bg1">
              <a:alpha val="51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 anchor="ctr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/>
              <a:t>Evidence of spermatogenesis in weanling, juvenile, pubertal, and adult toms was 0</a:t>
            </a:r>
            <a:r>
              <a:rPr lang="en-US" sz="4400" b="1" dirty="0" smtClean="0"/>
              <a:t>%, 17</a:t>
            </a:r>
            <a:r>
              <a:rPr lang="en-US" sz="4400" b="1" dirty="0"/>
              <a:t>%, 67%, and 100%, respectively (p &lt; 0.05 between successive age groups). </a:t>
            </a:r>
            <a:endParaRPr lang="en-US" sz="4400" b="1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The </a:t>
            </a:r>
            <a:r>
              <a:rPr lang="en-US" sz="4400" b="1" dirty="0"/>
              <a:t>seminiferous </a:t>
            </a:r>
            <a:r>
              <a:rPr lang="en-US" sz="4400" b="1" dirty="0" smtClean="0"/>
              <a:t>tubular </a:t>
            </a:r>
            <a:r>
              <a:rPr lang="en-US" sz="4400" b="1" dirty="0"/>
              <a:t>diameter was significantly larger in each successive age group (weanlings 88.10 ± 10.88 </a:t>
            </a:r>
            <a:r>
              <a:rPr lang="en-US" sz="4400" b="1" dirty="0" smtClean="0"/>
              <a:t>µm</a:t>
            </a:r>
            <a:r>
              <a:rPr lang="en-US" sz="4400" b="1" dirty="0"/>
              <a:t>; juveniles 109.8 ± 8.89 µm; pubertal 142.2 ± 16.89 µm; adult 237.90 ± 52.45 µm).</a:t>
            </a:r>
            <a:endParaRPr lang="en-US" sz="4400" b="1" dirty="0" smtClean="0"/>
          </a:p>
        </p:txBody>
      </p:sp>
      <p:sp>
        <p:nvSpPr>
          <p:cNvPr id="22" name="Text Box 167"/>
          <p:cNvSpPr txBox="1">
            <a:spLocks noChangeArrowheads="1"/>
          </p:cNvSpPr>
          <p:nvPr/>
        </p:nvSpPr>
        <p:spPr bwMode="auto">
          <a:xfrm>
            <a:off x="36669528" y="5943600"/>
            <a:ext cx="13607232" cy="1457538"/>
          </a:xfrm>
          <a:prstGeom prst="rect">
            <a:avLst/>
          </a:prstGeom>
          <a:solidFill>
            <a:srgbClr val="FFBF0B">
              <a:alpha val="34000"/>
            </a:srgb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>
            <a:spAutoFit/>
          </a:bodyPr>
          <a:lstStyle/>
          <a:p>
            <a:pPr algn="ctr" eaLnBrk="0" hangingPunct="0"/>
            <a:r>
              <a:rPr lang="en-US" sz="8800" b="1" dirty="0" smtClean="0"/>
              <a:t>DISCUSSION</a:t>
            </a:r>
            <a:endParaRPr lang="en-US" sz="8800" b="1" dirty="0"/>
          </a:p>
        </p:txBody>
      </p:sp>
      <p:sp>
        <p:nvSpPr>
          <p:cNvPr id="23" name="Rectangle 158"/>
          <p:cNvSpPr>
            <a:spLocks noChangeArrowheads="1"/>
          </p:cNvSpPr>
          <p:nvPr/>
        </p:nvSpPr>
        <p:spPr bwMode="auto">
          <a:xfrm>
            <a:off x="36684768" y="7769063"/>
            <a:ext cx="13591992" cy="9582839"/>
          </a:xfrm>
          <a:prstGeom prst="rect">
            <a:avLst/>
          </a:prstGeom>
          <a:solidFill>
            <a:schemeClr val="bg1">
              <a:alpha val="51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 anchor="ctr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/>
              <a:t>Juvenile feral toms in the current study had significantly wider tubular </a:t>
            </a:r>
            <a:r>
              <a:rPr lang="en-US" sz="4400" b="1" dirty="0" smtClean="0"/>
              <a:t>diameter than </a:t>
            </a:r>
            <a:r>
              <a:rPr lang="en-US" sz="4400" b="1" dirty="0"/>
              <a:t>previously reported for domestic toms under 5 months of age (86 </a:t>
            </a:r>
            <a:r>
              <a:rPr lang="en-US" sz="4400" b="1" dirty="0" smtClean="0"/>
              <a:t>µm).</a:t>
            </a:r>
            <a:r>
              <a:rPr lang="en-US" sz="4400" b="1" baseline="30000" dirty="0" smtClean="0"/>
              <a:t>3</a:t>
            </a:r>
            <a:r>
              <a:rPr lang="en-US" sz="4400" b="1" dirty="0" smtClean="0"/>
              <a:t> </a:t>
            </a:r>
          </a:p>
          <a:p>
            <a:pPr marL="1708150" lvl="2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This supports </a:t>
            </a:r>
            <a:r>
              <a:rPr lang="en-US" sz="4400" b="1" dirty="0"/>
              <a:t>our </a:t>
            </a:r>
            <a:r>
              <a:rPr lang="en-US" sz="4400" b="1" dirty="0" smtClean="0"/>
              <a:t>hypothesis </a:t>
            </a:r>
            <a:r>
              <a:rPr lang="en-US" sz="4400" b="1" dirty="0"/>
              <a:t>that spermatogenesis is occurring at an earlier age in </a:t>
            </a:r>
            <a:r>
              <a:rPr lang="en-US" sz="4400" b="1" dirty="0" smtClean="0"/>
              <a:t>feral toms.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However</a:t>
            </a:r>
            <a:r>
              <a:rPr lang="en-US" sz="4400" b="1" dirty="0"/>
              <a:t>, the time of year </a:t>
            </a:r>
            <a:r>
              <a:rPr lang="en-US" sz="4400" b="1" dirty="0" smtClean="0"/>
              <a:t>the </a:t>
            </a:r>
            <a:r>
              <a:rPr lang="en-US" sz="4400" b="1" dirty="0"/>
              <a:t>previous measurements in domestics was not reported.  </a:t>
            </a:r>
            <a:endParaRPr lang="en-US" sz="4400" b="1" dirty="0" smtClean="0"/>
          </a:p>
          <a:p>
            <a:pPr marL="1708150" lvl="2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If </a:t>
            </a:r>
            <a:r>
              <a:rPr lang="en-US" sz="4400" b="1" dirty="0"/>
              <a:t>these measurements were made </a:t>
            </a:r>
            <a:r>
              <a:rPr lang="en-US" sz="4400" b="1" dirty="0" smtClean="0"/>
              <a:t>outside </a:t>
            </a:r>
            <a:r>
              <a:rPr lang="en-US" sz="4400" b="1" dirty="0"/>
              <a:t>of the breeding season, this may explain why the tubular diameters were </a:t>
            </a:r>
            <a:r>
              <a:rPr lang="en-US" sz="4400" b="1" dirty="0" smtClean="0"/>
              <a:t>smaller.</a:t>
            </a:r>
          </a:p>
          <a:p>
            <a:pPr marL="1196975" lvl="1" indent="-685800">
              <a:buFont typeface="Arial" panose="020B0604020202020204" pitchFamily="34" charset="0"/>
              <a:buChar char="•"/>
            </a:pPr>
            <a:r>
              <a:rPr lang="en-US" sz="4400" b="1" dirty="0" smtClean="0"/>
              <a:t>Future studies </a:t>
            </a:r>
            <a:r>
              <a:rPr lang="en-US" sz="4400" b="1" dirty="0"/>
              <a:t>are planned to determine if </a:t>
            </a:r>
            <a:r>
              <a:rPr lang="en-US" sz="4400" b="1" dirty="0" err="1"/>
              <a:t>folliculogenesis</a:t>
            </a:r>
            <a:r>
              <a:rPr lang="en-US" sz="4400" b="1" dirty="0"/>
              <a:t> occurs earlier in queens as well.</a:t>
            </a:r>
            <a:endParaRPr lang="en-US" sz="4400" b="1" dirty="0" smtClean="0"/>
          </a:p>
        </p:txBody>
      </p:sp>
      <p:sp>
        <p:nvSpPr>
          <p:cNvPr id="25" name="Rectangle 158"/>
          <p:cNvSpPr>
            <a:spLocks noChangeArrowheads="1"/>
          </p:cNvSpPr>
          <p:nvPr/>
        </p:nvSpPr>
        <p:spPr bwMode="auto">
          <a:xfrm>
            <a:off x="10877108" y="30125711"/>
            <a:ext cx="9635932" cy="1088206"/>
          </a:xfrm>
          <a:prstGeom prst="rect">
            <a:avLst/>
          </a:prstGeom>
          <a:solidFill>
            <a:schemeClr val="bg1">
              <a:alpha val="51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 anchor="ctr">
            <a:spAutoFit/>
          </a:bodyPr>
          <a:lstStyle/>
          <a:p>
            <a:r>
              <a:rPr lang="en-US" sz="3200" b="1" dirty="0" smtClean="0"/>
              <a:t>Figure </a:t>
            </a:r>
            <a:r>
              <a:rPr lang="en-US" sz="3200" b="1" dirty="0" smtClean="0"/>
              <a:t>2. Histopathology of seminiferous tubules in an adult feral tom cat.</a:t>
            </a:r>
            <a:endParaRPr lang="en-US" sz="3200" b="1" dirty="0"/>
          </a:p>
        </p:txBody>
      </p:sp>
      <p:sp>
        <p:nvSpPr>
          <p:cNvPr id="26" name="Text Box 167"/>
          <p:cNvSpPr txBox="1">
            <a:spLocks noChangeArrowheads="1"/>
          </p:cNvSpPr>
          <p:nvPr/>
        </p:nvSpPr>
        <p:spPr bwMode="auto">
          <a:xfrm>
            <a:off x="36421512" y="18333670"/>
            <a:ext cx="13992408" cy="1457538"/>
          </a:xfrm>
          <a:prstGeom prst="rect">
            <a:avLst/>
          </a:prstGeom>
          <a:solidFill>
            <a:srgbClr val="FFBF0B">
              <a:alpha val="34000"/>
            </a:srgb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102321" tIns="51161" rIns="102321" bIns="51161">
            <a:spAutoFit/>
          </a:bodyPr>
          <a:lstStyle/>
          <a:p>
            <a:pPr algn="ctr" eaLnBrk="0" hangingPunct="0"/>
            <a:r>
              <a:rPr lang="en-US" sz="8800" b="1" dirty="0" smtClean="0"/>
              <a:t>ACKNOWLEDGEMENTS</a:t>
            </a:r>
            <a:endParaRPr lang="en-US" sz="8800" b="1" dirty="0"/>
          </a:p>
        </p:txBody>
      </p:sp>
      <p:sp>
        <p:nvSpPr>
          <p:cNvPr id="27" name="Text Box 152"/>
          <p:cNvSpPr txBox="1">
            <a:spLocks noChangeArrowheads="1"/>
          </p:cNvSpPr>
          <p:nvPr/>
        </p:nvSpPr>
        <p:spPr bwMode="auto">
          <a:xfrm>
            <a:off x="36421512" y="20320372"/>
            <a:ext cx="13992408" cy="2258630"/>
          </a:xfrm>
          <a:prstGeom prst="rect">
            <a:avLst/>
          </a:prstGeom>
          <a:solidFill>
            <a:schemeClr val="bg1">
              <a:alpha val="51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 lIns="255803" tIns="112553" rIns="255803" bIns="112553">
            <a:spAutoFit/>
          </a:bodyPr>
          <a:lstStyle/>
          <a:p>
            <a:r>
              <a:rPr lang="en-US" sz="4400" b="1" dirty="0" smtClean="0"/>
              <a:t>Special thanks to Heartland Humane Society for their help and support, and the Metaphorical Platypus websit</a:t>
            </a:r>
            <a:r>
              <a:rPr lang="en-US" sz="4400" b="1" dirty="0" smtClean="0"/>
              <a:t>e for the background photograph.</a:t>
            </a:r>
            <a:endParaRPr lang="en-US" sz="4400" b="1" dirty="0"/>
          </a:p>
        </p:txBody>
      </p:sp>
      <p:pic>
        <p:nvPicPr>
          <p:cNvPr id="1028" name="Picture 4" descr="E:\Histo\All Pictures\Ellie_23A4_ch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108" y="20860953"/>
            <a:ext cx="9635932" cy="88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Histo\All Pictures\Ellie_14A2_ch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30" y="20860953"/>
            <a:ext cx="9311640" cy="88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SCSA poster...</Template>
  <TotalTime>1817</TotalTime>
  <Words>609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Custom Design</vt:lpstr>
      <vt:lpstr>Apothecary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dc:description>Call if we can help   800-590-7850_x000d_
_x000d_
(c) Copyright MegaPrint 2001</dc:description>
  <cp:lastModifiedBy>EllieB</cp:lastModifiedBy>
  <cp:revision>49</cp:revision>
  <cp:lastPrinted>2000-08-03T00:31:24Z</cp:lastPrinted>
  <dcterms:created xsi:type="dcterms:W3CDTF">2009-08-16T18:12:04Z</dcterms:created>
  <dcterms:modified xsi:type="dcterms:W3CDTF">2015-05-05T23:27:53Z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TC300007831033</vt:lpwstr>
  </property>
</Properties>
</file>