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0" r:id="rId3"/>
    <p:sldId id="261" r:id="rId4"/>
    <p:sldId id="274" r:id="rId5"/>
    <p:sldId id="262" r:id="rId6"/>
    <p:sldId id="258" r:id="rId7"/>
    <p:sldId id="259" r:id="rId8"/>
    <p:sldId id="25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970" autoAdjust="0"/>
  </p:normalViewPr>
  <p:slideViewPr>
    <p:cSldViewPr>
      <p:cViewPr varScale="1">
        <p:scale>
          <a:sx n="93" d="100"/>
          <a:sy n="93" d="100"/>
        </p:scale>
        <p:origin x="212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21B86-2A00-4BFC-8F38-BC387B454E56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E38E-0B4E-47FE-A9C8-F04D61F4F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3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9DAB3-FA79-4A91-817D-3EC23E7666B0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C4366-58C1-47D3-B96B-84A4125A7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6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Who I 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What BRR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26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Extensive datasets</a:t>
            </a:r>
            <a:r>
              <a:rPr lang="en-US" b="1" baseline="0" dirty="0" smtClean="0"/>
              <a:t> that needed to be tracked down.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Datasets were separated in many cases, so consolidation was key.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Some recent data was not in digital format, so conversion was necessary.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84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A preliminary</a:t>
            </a:r>
            <a:r>
              <a:rPr lang="en-US" b="1" baseline="0" dirty="0" smtClean="0"/>
              <a:t> GIS map. Knowles highlighted in blue.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GPS points and surveying data will be layered 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The survey data is broken up into reaches.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Once overlaid visual connections may begin to be made.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Correlations between restoration and abundance may start to unfold.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8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The next few slides outline the field data collection on Knowles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err="1" smtClean="0"/>
              <a:t>Smolt</a:t>
            </a:r>
            <a:r>
              <a:rPr lang="en-US" b="1" dirty="0" smtClean="0"/>
              <a:t> trap run in the spring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Collaboration was very noticeable between council,</a:t>
            </a:r>
            <a:r>
              <a:rPr lang="en-US" b="1" baseline="0" dirty="0" smtClean="0"/>
              <a:t> forest service and the community. Student participation.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Really connects the community to the monitoring of the stream.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52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Snorkel surveys are done in the beginning of the summer.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Ongoing since 1992, substantial amount of unbroken data.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Connect</a:t>
            </a:r>
            <a:r>
              <a:rPr lang="en-US" b="1" baseline="0" dirty="0" smtClean="0"/>
              <a:t> data to the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See first hand how these processes are happening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1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Supplemental fieldwork to fill in the some gaps in datasets</a:t>
            </a:r>
            <a:r>
              <a:rPr lang="en-US" b="1" baseline="0" dirty="0" smtClean="0"/>
              <a:t> in order to address the question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Connect these points with the spawning data in order to see the connection between restoration and abundance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These shots illustrate that idea of a skeleton,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30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Currently were I’m at in the research.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Once datasets</a:t>
            </a:r>
            <a:r>
              <a:rPr lang="en-US" b="1" baseline="0" dirty="0" smtClean="0"/>
              <a:t> are compiled and GIS produced the analysis can begin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The analysis portion again will try and piece</a:t>
            </a:r>
            <a:r>
              <a:rPr lang="en-US" b="1" baseline="0" dirty="0" smtClean="0"/>
              <a:t> together the relationship between restoration and spawning fish.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32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Complete analysis and start thesis.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Give a seminar and hope to publish findings.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28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Collaboration between non-profits, the USFS district, and PNW Research can work well.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Students can be helpful in answering questions that managers may not have the time or expertise to respond</a:t>
            </a:r>
            <a:r>
              <a:rPr lang="en-US" b="1" baseline="0" dirty="0" smtClean="0"/>
              <a:t> 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This is a great way to integrate districts and 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The research helps facilitate that integration.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83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There's a long list of people who have helped me out with this project, both in the field and in the office. 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28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7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Siuslaw National Forest-      Interested in what the long term data monitoring on Knowles Creek could show. They put in structures, and have been monitoring since early nineties.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Watershed Council-              Data management needs. Field assistance associated with monitoring on Knowles.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PNW Research-                      Most interested in how Knowles restoration and habitat have changed over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6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smtClean="0"/>
              <a:t>Forest service “End</a:t>
            </a:r>
            <a:r>
              <a:rPr lang="en-US" b="1" baseline="0" dirty="0" smtClean="0"/>
              <a:t> of Year Funds” given to watershed council</a:t>
            </a:r>
          </a:p>
          <a:p>
            <a:r>
              <a:rPr lang="en-US" b="1" baseline="0" dirty="0" smtClean="0"/>
              <a:t>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Council in turn pays me through an internship   </a:t>
            </a:r>
          </a:p>
          <a:p>
            <a:r>
              <a:rPr lang="en-US" b="1" baseline="0" dirty="0" smtClean="0"/>
              <a:t>     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PNW “In kind support” including a work space, computer support, analytical support, and field assistance when necessary.</a:t>
            </a:r>
          </a:p>
          <a:p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OSU, Supplemental </a:t>
            </a:r>
            <a:r>
              <a:rPr lang="en-US" b="1" baseline="0" dirty="0" err="1" smtClean="0"/>
              <a:t>scholorships</a:t>
            </a:r>
            <a:r>
              <a:rPr lang="en-US" b="1" baseline="0" dirty="0" smtClean="0"/>
              <a:t> are available for undergraduate research, and work study could also be utilized. </a:t>
            </a:r>
          </a:p>
          <a:p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National Forest Also supplied a vehicle for trips to the study area which is an hour and a half away.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24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A</a:t>
            </a:r>
            <a:r>
              <a:rPr lang="en-US" b="1" baseline="0" dirty="0" smtClean="0"/>
              <a:t> tributary of the Siuslaw River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Located just east of Florence on the central coast of Oregon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Annual Precipitation</a:t>
            </a:r>
            <a:r>
              <a:rPr lang="en-US" b="1" baseline="0" dirty="0" smtClean="0"/>
              <a:t> is</a:t>
            </a:r>
            <a:r>
              <a:rPr lang="en-US" b="1" dirty="0" smtClean="0"/>
              <a:t> 80-100in</a:t>
            </a:r>
            <a:r>
              <a:rPr lang="en-US" b="1" baseline="0" dirty="0" smtClean="0"/>
              <a:t> per year.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Been extensively logged for the past hundred years apart from a small old growth stand in an upper reach.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Very flashy, heavy rain events and no snow pack move significant amounts of water , sediment and debris quickly through the system.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The forest service has installed several large wood restoration sites in the stream channel.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26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Research</a:t>
            </a:r>
            <a:r>
              <a:rPr lang="en-US" b="1" baseline="0" dirty="0" smtClean="0"/>
              <a:t> question- What effect have these restoration sites had on fish habitat on Knowles?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Have certain structures been more productive than others in providing this habitat, and how has disturbance played a role in that enhancement.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2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These structures can be thought of as a skeleton that</a:t>
            </a:r>
            <a:r>
              <a:rPr lang="en-US" b="1" baseline="0" dirty="0" smtClean="0"/>
              <a:t> has the ability to be fleshed out in a sense.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So is that combination of natural disturbance and restoration a driver for enhanced habitat on Knowles.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2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Fire often precipitates debris flows that deliver wood to streams. Fire is not frequent in western Oregon.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Natural disturbance such as debris flows and land slides also contribute wood and sediment to the system.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Here</a:t>
            </a:r>
            <a:r>
              <a:rPr lang="en-US" b="1" baseline="0" dirty="0" smtClean="0"/>
              <a:t> land practices such as timber harvest and ranching have historically resulted in a more chronic disturbance.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These chronic disturbances are in general less effective at enhancing habitat from these restoration skeletons.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The system seems to be able to organize this wood through stream flow easier with these natural disturbances.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36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Figure displays magnitude and frequency of disturbance by stream order.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So the placement and longevity of these structures is going to be important</a:t>
            </a: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Placement must be in an area that has the potential to accept inputs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Must be engineered to withstand the frequency and magnitude of these inputs.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63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The approach is outlined in detail in the next few slides.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Assembly of existing data from USFS</a:t>
            </a:r>
            <a:r>
              <a:rPr lang="en-US" b="1" baseline="0" dirty="0" smtClean="0"/>
              <a:t> and Watershed council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Consolidating data and placing relevant pieces into a GIS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Also</a:t>
            </a:r>
            <a:r>
              <a:rPr lang="en-US" b="1" baseline="0" dirty="0" smtClean="0"/>
              <a:t> additional fieldwork is necessary to fill in some of the gaps in order to address the research question.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C4366-58C1-47D3-B96B-84A4125A77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69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6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020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8430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369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3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59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85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0999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Clr>
          <a:schemeClr val="accent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Knowles Creek Research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Patrick Bruce, OSU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295981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2438400"/>
            <a:ext cx="4572000" cy="33424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4BACC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prstClr val="black"/>
                </a:solidFill>
              </a:rPr>
              <a:t>Forest Service Monitoring</a:t>
            </a:r>
          </a:p>
          <a:p>
            <a:pPr marL="342900" lvl="0" indent="-342900">
              <a:spcBef>
                <a:spcPct val="20000"/>
              </a:spcBef>
              <a:buClr>
                <a:srgbClr val="4BACC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prstClr val="black"/>
                </a:solidFill>
              </a:rPr>
              <a:t>Watershed Council Monitoring</a:t>
            </a:r>
          </a:p>
          <a:p>
            <a:pPr marL="342900" lvl="0" indent="-342900">
              <a:spcBef>
                <a:spcPct val="20000"/>
              </a:spcBef>
              <a:buClr>
                <a:srgbClr val="4BACC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prstClr val="black"/>
                </a:solidFill>
              </a:rPr>
              <a:t>Digital Conversion </a:t>
            </a:r>
          </a:p>
          <a:p>
            <a:pPr marL="342900" lvl="0" indent="-342900">
              <a:spcBef>
                <a:spcPct val="20000"/>
              </a:spcBef>
              <a:buClr>
                <a:srgbClr val="4BACC6">
                  <a:lumMod val="50000"/>
                </a:srgbClr>
              </a:buClr>
              <a:buFont typeface="Wingdings" panose="05000000000000000000" pitchFamily="2" charset="2"/>
              <a:buChar char="§"/>
            </a:pP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91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1973" y="2274804"/>
            <a:ext cx="4117075" cy="247179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Conversion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Create Framework From Surveyed Reaches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Restoration Site Locations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31" y="1295400"/>
            <a:ext cx="1938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56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Smolt</a:t>
            </a:r>
            <a:r>
              <a:rPr lang="en-US" dirty="0" smtClean="0"/>
              <a:t> Trap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715000"/>
            <a:ext cx="7391400" cy="990600"/>
          </a:xfrm>
        </p:spPr>
        <p:txBody>
          <a:bodyPr/>
          <a:lstStyle/>
          <a:p>
            <a:r>
              <a:rPr lang="en-US" dirty="0" smtClean="0"/>
              <a:t>Knowles Community Collaboration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 descr="C:\Bruce_P\Knowles\Knowles Pictures\Knowles_Trap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4816930" cy="32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Bruce_P\Knowles\Knowles Pictures\Knowles_TrapKyo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66800"/>
            <a:ext cx="2986088" cy="445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Snorkel 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5562600"/>
            <a:ext cx="6717632" cy="868363"/>
          </a:xfrm>
        </p:spPr>
        <p:txBody>
          <a:bodyPr/>
          <a:lstStyle/>
          <a:p>
            <a:r>
              <a:rPr lang="en-US" dirty="0" smtClean="0"/>
              <a:t>Abundance and Distribution</a:t>
            </a:r>
          </a:p>
          <a:p>
            <a:endParaRPr lang="en-US" dirty="0"/>
          </a:p>
        </p:txBody>
      </p:sp>
      <p:pic>
        <p:nvPicPr>
          <p:cNvPr id="9218" name="Picture 2" descr="C:\Bruce_P\Knowles\Knowles Pictures\Middle_Knowles9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1937"/>
            <a:ext cx="5009272" cy="339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Bruce_P\Knowles\Knowles Pictures\UpperKnowle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1800"/>
            <a:ext cx="2962275" cy="395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Mapping Restoration Site Locations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410200"/>
            <a:ext cx="8153400" cy="71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42" name="Picture 2" descr="C:\Bruce_P\Knowles\Restoration Sites\Knowles creek pictures\structure 37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371600"/>
            <a:ext cx="4236720" cy="31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Bruce_P\Knowles\Restoration Sites\Knowles creek pictures\structure 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3830320" cy="28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8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Compilation/Planned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Bringing the datasets together 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585946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4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go from </a:t>
            </a:r>
            <a:r>
              <a:rPr lang="en-US" dirty="0" smtClean="0"/>
              <a:t>here</a:t>
            </a:r>
            <a:endParaRPr lang="en-US" dirty="0"/>
          </a:p>
        </p:txBody>
      </p:sp>
      <p:pic>
        <p:nvPicPr>
          <p:cNvPr id="5124" name="Picture 4" descr="C:\Bruce_P\Knowles\Knowles Pictures\Below_ArchieKnowles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7007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7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2461"/>
            <a:ext cx="4114800" cy="3410614"/>
          </a:xfrm>
        </p:spPr>
        <p:txBody>
          <a:bodyPr>
            <a:normAutofit/>
          </a:bodyPr>
          <a:lstStyle/>
          <a:p>
            <a:r>
              <a:rPr lang="en-US" dirty="0"/>
              <a:t>Rebecca </a:t>
            </a:r>
            <a:r>
              <a:rPr lang="en-US" dirty="0" err="1" smtClean="0"/>
              <a:t>Flitcroft</a:t>
            </a:r>
            <a:endParaRPr lang="en-US" dirty="0" smtClean="0"/>
          </a:p>
          <a:p>
            <a:r>
              <a:rPr lang="en-US" dirty="0"/>
              <a:t>Loretta </a:t>
            </a:r>
            <a:r>
              <a:rPr lang="en-US" dirty="0" err="1"/>
              <a:t>Ellenburg</a:t>
            </a:r>
            <a:endParaRPr lang="en-US" dirty="0"/>
          </a:p>
          <a:p>
            <a:r>
              <a:rPr lang="en-US" dirty="0"/>
              <a:t>Kathryn </a:t>
            </a:r>
            <a:r>
              <a:rPr lang="en-US" dirty="0" err="1"/>
              <a:t>Ronnenberg</a:t>
            </a:r>
            <a:endParaRPr lang="en-US" dirty="0"/>
          </a:p>
          <a:p>
            <a:pPr lvl="0"/>
            <a:r>
              <a:rPr lang="en-US" dirty="0">
                <a:solidFill>
                  <a:prstClr val="black"/>
                </a:solidFill>
              </a:rPr>
              <a:t>Jean-Paul </a:t>
            </a:r>
            <a:r>
              <a:rPr lang="en-US" dirty="0" err="1">
                <a:solidFill>
                  <a:prstClr val="black"/>
                </a:solidFill>
              </a:rPr>
              <a:t>Zagarola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2209800"/>
            <a:ext cx="4038600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4BACC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</a:rPr>
              <a:t>Christine Hirsch</a:t>
            </a:r>
          </a:p>
          <a:p>
            <a:pPr marL="342900" lvl="0" indent="-342900">
              <a:spcBef>
                <a:spcPct val="20000"/>
              </a:spcBef>
              <a:buClr>
                <a:srgbClr val="4BACC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</a:rPr>
              <a:t>Paul Burns</a:t>
            </a:r>
          </a:p>
          <a:p>
            <a:pPr marL="342900" lvl="0" indent="-342900">
              <a:spcBef>
                <a:spcPct val="20000"/>
              </a:spcBef>
              <a:buClr>
                <a:srgbClr val="4BACC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prstClr val="black"/>
                </a:solidFill>
              </a:rPr>
              <a:t>Liz </a:t>
            </a:r>
            <a:r>
              <a:rPr lang="en-US" sz="3200" dirty="0">
                <a:solidFill>
                  <a:prstClr val="black"/>
                </a:solidFill>
              </a:rPr>
              <a:t>Vollmer-Buhl</a:t>
            </a:r>
          </a:p>
          <a:p>
            <a:pPr marL="342900" lvl="0" indent="-342900">
              <a:spcBef>
                <a:spcPct val="20000"/>
              </a:spcBef>
              <a:buClr>
                <a:srgbClr val="4BACC6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</a:rPr>
              <a:t>Ginger </a:t>
            </a:r>
            <a:r>
              <a:rPr lang="en-US" sz="3200" dirty="0" err="1" smtClean="0">
                <a:solidFill>
                  <a:prstClr val="black"/>
                </a:solidFill>
              </a:rPr>
              <a:t>Cloutier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1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7170" name="Picture 2" descr="C:\Bruce_P\Knowles\Knowles Pictures\Knowles_TrapKyo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64200"/>
            <a:ext cx="3194483" cy="47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7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Involvement/Needs and Interests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3116262"/>
            <a:ext cx="8229600" cy="3589338"/>
          </a:xfrm>
        </p:spPr>
        <p:txBody>
          <a:bodyPr/>
          <a:lstStyle/>
          <a:p>
            <a:r>
              <a:rPr lang="en-US" dirty="0"/>
              <a:t>Christine Hirsch, Siuslaw National Forest</a:t>
            </a:r>
          </a:p>
          <a:p>
            <a:r>
              <a:rPr lang="en-US" dirty="0"/>
              <a:t>Paul Burns, Siuslaw National Forest</a:t>
            </a:r>
          </a:p>
          <a:p>
            <a:r>
              <a:rPr lang="en-US" dirty="0"/>
              <a:t>Liz Vollmer-Buhl, Siuslaw Watershed Council </a:t>
            </a:r>
          </a:p>
          <a:p>
            <a:r>
              <a:rPr lang="en-US" dirty="0" smtClean="0"/>
              <a:t>Rebecca </a:t>
            </a:r>
            <a:r>
              <a:rPr lang="en-US" dirty="0" err="1"/>
              <a:t>Flitcroft</a:t>
            </a:r>
            <a:r>
              <a:rPr lang="en-US" dirty="0"/>
              <a:t>, Pacific Northwest Research Station </a:t>
            </a:r>
            <a:endParaRPr lang="en-US" dirty="0" smtClean="0"/>
          </a:p>
          <a:p>
            <a:r>
              <a:rPr lang="en-US" dirty="0"/>
              <a:t>Kate </a:t>
            </a:r>
            <a:r>
              <a:rPr lang="en-US" dirty="0" smtClean="0"/>
              <a:t>Field, OSU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4825"/>
            <a:ext cx="12795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09738"/>
            <a:ext cx="15176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20837"/>
            <a:ext cx="15970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99" y="1707463"/>
            <a:ext cx="1524000" cy="123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3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This Collaboration Works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1597290" cy="145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1981200"/>
            <a:ext cx="261620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4" y="2602723"/>
            <a:ext cx="1952625" cy="164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6512"/>
            <a:ext cx="2027237" cy="30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3962400"/>
            <a:ext cx="223202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9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Knowles Creek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1" y="1413164"/>
            <a:ext cx="423582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1256310" y="2705100"/>
            <a:ext cx="228600" cy="228600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4"/>
          </p:cNvCxnSpPr>
          <p:nvPr/>
        </p:nvCxnSpPr>
        <p:spPr>
          <a:xfrm flipV="1">
            <a:off x="1484910" y="2646218"/>
            <a:ext cx="1867890" cy="1461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76548" y="2847109"/>
            <a:ext cx="1976252" cy="33250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9525000" y="4724400"/>
            <a:ext cx="380999" cy="3562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2646218"/>
            <a:ext cx="4802909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effect of in-stream restoration on fish habitat and communities throughout </a:t>
            </a:r>
            <a:r>
              <a:rPr lang="en-US" dirty="0" smtClean="0"/>
              <a:t>the </a:t>
            </a:r>
            <a:r>
              <a:rPr lang="en-US" dirty="0"/>
              <a:t>Knowles Creek </a:t>
            </a:r>
            <a:r>
              <a:rPr lang="en-US" dirty="0" smtClean="0"/>
              <a:t>watershed?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0" y="6653666"/>
            <a:ext cx="1752600" cy="1825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 smtClean="0"/>
              <a:t>Source: USFS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72" y="3562597"/>
            <a:ext cx="424692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Are restoration projects a skeleton that natural disturbances can flesh out?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3810000" cy="3840163"/>
          </a:xfrm>
        </p:spPr>
        <p:txBody>
          <a:bodyPr/>
          <a:lstStyle/>
          <a:p>
            <a:r>
              <a:rPr lang="en-US" dirty="0" smtClean="0"/>
              <a:t>Sediment and wood: building blocks for habitat structure</a:t>
            </a:r>
            <a:endParaRPr lang="en-US" dirty="0"/>
          </a:p>
        </p:txBody>
      </p:sp>
      <p:pic>
        <p:nvPicPr>
          <p:cNvPr id="6" name="Picture 2" descr="gr10"/>
          <p:cNvPicPr>
            <a:picLocks noChangeAspect="1" noChangeArrowheads="1"/>
          </p:cNvPicPr>
          <p:nvPr/>
        </p:nvPicPr>
        <p:blipFill>
          <a:blip r:embed="rId3" cstate="print"/>
          <a:srcRect l="4411" t="4292" r="2206" b="2486"/>
          <a:stretch>
            <a:fillRect/>
          </a:stretch>
        </p:blipFill>
        <p:spPr bwMode="auto">
          <a:xfrm>
            <a:off x="4800600" y="2286000"/>
            <a:ext cx="3818165" cy="432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1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sorts of disturbances are important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447800"/>
            <a:ext cx="3733800" cy="2514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" name="Picture 3" descr="bigjam_6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981200"/>
            <a:ext cx="3124200" cy="461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23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research important?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89757"/>
            <a:ext cx="8229600" cy="394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07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429000"/>
            <a:ext cx="8229600" cy="2743200"/>
          </a:xfrm>
        </p:spPr>
        <p:txBody>
          <a:bodyPr/>
          <a:lstStyle/>
          <a:p>
            <a:r>
              <a:rPr lang="en-US" dirty="0" smtClean="0"/>
              <a:t>Existing Data Assembly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a) Consolidating Datasets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b) Putting Data Into a GIS</a:t>
            </a:r>
          </a:p>
          <a:p>
            <a:r>
              <a:rPr lang="en-US" dirty="0" smtClean="0"/>
              <a:t>Additional Fieldwork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Bruce_P\Knowles\Knowles Pictures\Knowles_Trap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37" y="1295400"/>
            <a:ext cx="2614864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1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rgbClr val="FFFFFF"/>
      </a:lt1>
      <a:dk2>
        <a:srgbClr val="1F497D"/>
      </a:dk2>
      <a:lt2>
        <a:srgbClr val="EBF1DD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BC5A08"/>
      </a:accent6>
      <a:hlink>
        <a:srgbClr val="0000FF"/>
      </a:hlink>
      <a:folHlink>
        <a:srgbClr val="800080"/>
      </a:folHlink>
    </a:clrScheme>
    <a:fontScheme name="TwentiethCentury / Calibri">
      <a:majorFont>
        <a:latin typeface="Tw Cen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1038</Words>
  <Application>Microsoft Office PowerPoint</Application>
  <PresentationFormat>On-screen Show (4:3)</PresentationFormat>
  <Paragraphs>179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Tw Cen MT</vt:lpstr>
      <vt:lpstr>Wingdings</vt:lpstr>
      <vt:lpstr>Office Theme</vt:lpstr>
      <vt:lpstr>Knowles Creek Research Review</vt:lpstr>
      <vt:lpstr>Involvement/Needs and Interests</vt:lpstr>
      <vt:lpstr>How This Collaboration Works</vt:lpstr>
      <vt:lpstr>Knowles Creek</vt:lpstr>
      <vt:lpstr>What is the effect of in-stream restoration on fish habitat and communities throughout the Knowles Creek watershed? </vt:lpstr>
      <vt:lpstr>Are restoration projects a skeleton that natural disturbances can flesh out? </vt:lpstr>
      <vt:lpstr>What sorts of disturbances are important?</vt:lpstr>
      <vt:lpstr>Why is this research important?</vt:lpstr>
      <vt:lpstr>The Approach</vt:lpstr>
      <vt:lpstr>Datasets </vt:lpstr>
      <vt:lpstr>GIS</vt:lpstr>
      <vt:lpstr>Smolt Trap</vt:lpstr>
      <vt:lpstr>Summer Snorkel Surveys</vt:lpstr>
      <vt:lpstr>Mapping Restoration Site Locations </vt:lpstr>
      <vt:lpstr>Compilation/Planned Analysis </vt:lpstr>
      <vt:lpstr>Where to go from here</vt:lpstr>
      <vt:lpstr>Take Home Message</vt:lpstr>
      <vt:lpstr>Acknowledgements </vt:lpstr>
      <vt:lpstr>Thank You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L. Ronnenberg</dc:creator>
  <cp:lastModifiedBy>Bruce, Patrick James - ONID</cp:lastModifiedBy>
  <cp:revision>74</cp:revision>
  <cp:lastPrinted>2013-11-17T07:38:15Z</cp:lastPrinted>
  <dcterms:created xsi:type="dcterms:W3CDTF">2013-11-14T23:46:39Z</dcterms:created>
  <dcterms:modified xsi:type="dcterms:W3CDTF">2013-11-19T05:25:05Z</dcterms:modified>
</cp:coreProperties>
</file>