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62" r:id="rId3"/>
    <p:sldId id="264" r:id="rId4"/>
    <p:sldId id="266" r:id="rId5"/>
    <p:sldId id="273" r:id="rId6"/>
    <p:sldId id="2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987" autoAdjust="0"/>
    <p:restoredTop sz="96850" autoAdjust="0"/>
  </p:normalViewPr>
  <p:slideViewPr>
    <p:cSldViewPr snapToGrid="0">
      <p:cViewPr varScale="1">
        <p:scale>
          <a:sx n="168" d="100"/>
          <a:sy n="168" d="100"/>
        </p:scale>
        <p:origin x="1076" y="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Office%20PowerPoint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ajendran\Desktop\Nrf2%20ms\Densitometry%20Mouse%20spleen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ajendran\Desktop\Nrf2%20-%20Clin%20Epig%20ms\Cyp2E1%20and%20MGMT%20express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ajendran\Desktop\Nrf2%20-%20Clin%20Epig%20ms\Cyp2E1%20and%20MGMT%20express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errBars>
            <c:errBarType val="plus"/>
            <c:errValType val="cust"/>
            <c:noEndCap val="0"/>
            <c:plus>
              <c:numRef>
                <c:f>'[Chart in Microsoft Office PowerPoint]ESR1'!$C$10:$F$10</c:f>
                <c:numCache>
                  <c:formatCode>General</c:formatCode>
                  <c:ptCount val="4"/>
                  <c:pt idx="0">
                    <c:v>2.6850000000000197E-4</c:v>
                  </c:pt>
                  <c:pt idx="1">
                    <c:v>7.1000000000000452E-5</c:v>
                  </c:pt>
                  <c:pt idx="2">
                    <c:v>1.6100000000000134E-4</c:v>
                  </c:pt>
                  <c:pt idx="3">
                    <c:v>4.445000000000045E-5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multiLvlStrRef>
              <c:f>'[Chart in Microsoft Office PowerPoint]ESR1'!$C$4:$F$5</c:f>
              <c:multiLvlStrCache>
                <c:ptCount val="4"/>
                <c:lvl>
                  <c:pt idx="0">
                    <c:v>Veh</c:v>
                  </c:pt>
                  <c:pt idx="1">
                    <c:v>SFN</c:v>
                  </c:pt>
                  <c:pt idx="2">
                    <c:v>Veh</c:v>
                  </c:pt>
                  <c:pt idx="3">
                    <c:v>SFN</c:v>
                  </c:pt>
                </c:lvl>
                <c:lvl>
                  <c:pt idx="0">
                    <c:v>WT</c:v>
                  </c:pt>
                  <c:pt idx="2">
                    <c:v>KO</c:v>
                  </c:pt>
                </c:lvl>
              </c:multiLvlStrCache>
            </c:multiLvlStrRef>
          </c:cat>
          <c:val>
            <c:numRef>
              <c:f>'[Chart in Microsoft Office PowerPoint]ESR1'!$C$9:$F$9</c:f>
              <c:numCache>
                <c:formatCode>0.00E+00</c:formatCode>
                <c:ptCount val="4"/>
                <c:pt idx="0">
                  <c:v>6.0459770114942889E-4</c:v>
                </c:pt>
                <c:pt idx="1">
                  <c:v>6.122950819672133E-4</c:v>
                </c:pt>
                <c:pt idx="2">
                  <c:v>3.7994722955145217E-4</c:v>
                </c:pt>
                <c:pt idx="3">
                  <c:v>3.8432432432432447E-4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866759104"/>
        <c:axId val="-1866764544"/>
      </c:barChart>
      <c:catAx>
        <c:axId val="-1866759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crossAx val="-1866764544"/>
        <c:crosses val="autoZero"/>
        <c:auto val="1"/>
        <c:lblAlgn val="ctr"/>
        <c:lblOffset val="100"/>
        <c:noMultiLvlLbl val="0"/>
      </c:catAx>
      <c:valAx>
        <c:axId val="-1866764544"/>
        <c:scaling>
          <c:orientation val="minMax"/>
          <c:max val="9.0000000000000084E-4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US" sz="1400" b="0" dirty="0"/>
                  <a:t>Normalized to </a:t>
                </a:r>
                <a:r>
                  <a:rPr lang="en-US" sz="1400" b="0" dirty="0" smtClean="0"/>
                  <a:t>Input (x10</a:t>
                </a:r>
                <a:r>
                  <a:rPr lang="en-US" sz="1400" b="0" baseline="30000" dirty="0" smtClean="0"/>
                  <a:t>-3</a:t>
                </a:r>
                <a:r>
                  <a:rPr lang="en-US" sz="1400" b="0" dirty="0" smtClean="0"/>
                  <a:t>)</a:t>
                </a:r>
                <a:endParaRPr lang="en-US" sz="1400" b="0" dirty="0"/>
              </a:p>
            </c:rich>
          </c:tx>
          <c:layout>
            <c:manualLayout>
              <c:xMode val="edge"/>
              <c:yMode val="edge"/>
              <c:x val="4.2424242424242427E-2"/>
              <c:y val="0.14825021872265967"/>
            </c:manualLayout>
          </c:layout>
          <c:overlay val="0"/>
        </c:title>
        <c:numFmt formatCode="0.E+00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-1866759104"/>
        <c:crosses val="autoZero"/>
        <c:crossBetween val="between"/>
        <c:majorUnit val="3.0000000000000024E-4"/>
      </c:valAx>
    </c:plotArea>
    <c:legend>
      <c:legendPos val="r"/>
      <c:layout>
        <c:manualLayout>
          <c:xMode val="edge"/>
          <c:yMode val="edge"/>
          <c:x val="0.77913099498926242"/>
          <c:y val="5.9417468649752121E-2"/>
          <c:w val="0.20905848307423125"/>
          <c:h val="0.41357247010790338"/>
        </c:manualLayout>
      </c:layout>
      <c:overlay val="0"/>
      <c:txPr>
        <a:bodyPr/>
        <a:lstStyle/>
        <a:p>
          <a:pPr>
            <a:defRPr sz="1400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bg1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errBars>
            <c:errBarType val="plus"/>
            <c:errValType val="cust"/>
            <c:noEndCap val="0"/>
            <c:plus>
              <c:numRef>
                <c:f>Sheet1!$B$35:$D$35</c:f>
                <c:numCache>
                  <c:formatCode>General</c:formatCode>
                  <c:ptCount val="3"/>
                  <c:pt idx="0">
                    <c:v>1.5449790864171496E-2</c:v>
                  </c:pt>
                  <c:pt idx="1">
                    <c:v>2.1071356455341896E-2</c:v>
                  </c:pt>
                  <c:pt idx="2">
                    <c:v>2.5104800629497874E-2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Sheet1!$B$32:$D$32</c:f>
              <c:numCache>
                <c:formatCode>General</c:formatCode>
                <c:ptCount val="3"/>
                <c:pt idx="0">
                  <c:v>0.1806705118376836</c:v>
                </c:pt>
                <c:pt idx="1">
                  <c:v>5.7285942884363623E-2</c:v>
                </c:pt>
                <c:pt idx="2">
                  <c:v>5.3214017927455726E-2</c:v>
                </c:pt>
              </c:numCache>
            </c:numRef>
          </c:val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errBars>
            <c:errBarType val="plus"/>
            <c:errValType val="cust"/>
            <c:noEndCap val="0"/>
            <c:plus>
              <c:numRef>
                <c:f>Sheet1!$B$36:$D$36</c:f>
                <c:numCache>
                  <c:formatCode>General</c:formatCode>
                  <c:ptCount val="3"/>
                  <c:pt idx="0">
                    <c:v>3.8092616768324809E-2</c:v>
                  </c:pt>
                  <c:pt idx="1">
                    <c:v>2.7427720063070978E-2</c:v>
                  </c:pt>
                  <c:pt idx="2">
                    <c:v>5.7968880799955463E-2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Sheet1!$B$33:$D$33</c:f>
              <c:numCache>
                <c:formatCode>General</c:formatCode>
                <c:ptCount val="3"/>
                <c:pt idx="0">
                  <c:v>0.12012339120543647</c:v>
                </c:pt>
                <c:pt idx="1">
                  <c:v>0.19473569441445937</c:v>
                </c:pt>
                <c:pt idx="2">
                  <c:v>0.15859918083859587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866757472"/>
        <c:axId val="-1866755840"/>
      </c:barChart>
      <c:catAx>
        <c:axId val="-186675747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66755840"/>
        <c:crosses val="autoZero"/>
        <c:auto val="1"/>
        <c:lblAlgn val="ctr"/>
        <c:lblOffset val="100"/>
        <c:noMultiLvlLbl val="0"/>
      </c:catAx>
      <c:valAx>
        <c:axId val="-186675584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6675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01072692000458"/>
          <c:y val="5.0409158977827155E-2"/>
          <c:w val="0.82210245458448128"/>
          <c:h val="0.74086469252693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Cyp2E1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</c:dPt>
          <c:errBars>
            <c:errBarType val="plus"/>
            <c:errValType val="cust"/>
            <c:noEndCap val="0"/>
            <c:plus>
              <c:numLit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1.5</c:v>
                </c:pt>
                <c:pt idx="3">
                  <c:v>1</c:v>
                </c:pt>
              </c:numLit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Sheet1!$A$2:$B$5</c:f>
              <c:multiLvlStrCache>
                <c:ptCount val="4"/>
                <c:lvl>
                  <c:pt idx="0">
                    <c:v>-SFN</c:v>
                  </c:pt>
                  <c:pt idx="1">
                    <c:v>+SFN</c:v>
                  </c:pt>
                  <c:pt idx="2">
                    <c:v>-SFN</c:v>
                  </c:pt>
                  <c:pt idx="3">
                    <c:v>+SFN</c:v>
                  </c:pt>
                </c:lvl>
                <c:lvl>
                  <c:pt idx="0">
                    <c:v>Nrf2+/+</c:v>
                  </c:pt>
                  <c:pt idx="2">
                    <c:v>Nrf2-/+</c:v>
                  </c:pt>
                </c:lvl>
              </c:multiLvlStrCache>
            </c:multiLvl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</c:v>
                </c:pt>
                <c:pt idx="1">
                  <c:v>7</c:v>
                </c:pt>
                <c:pt idx="2">
                  <c:v>6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866768352"/>
        <c:axId val="-1866766176"/>
      </c:barChart>
      <c:catAx>
        <c:axId val="-186676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66766176"/>
        <c:crosses val="autoZero"/>
        <c:auto val="1"/>
        <c:lblAlgn val="ctr"/>
        <c:lblOffset val="100"/>
        <c:noMultiLvlLbl val="0"/>
      </c:catAx>
      <c:valAx>
        <c:axId val="-1866766176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1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i="1" dirty="0" smtClean="0"/>
                  <a:t>Cyp2E1/Actb</a:t>
                </a:r>
                <a:endParaRPr lang="en-US" i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1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66768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43258878354491"/>
          <c:y val="5.0409158977827155E-2"/>
          <c:w val="0.76768057054092731"/>
          <c:h val="0.74086469252693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'[Cyp2E1 and MGMT expression.xlsx]Sheet1'!$D$1</c:f>
              <c:strCache>
                <c:ptCount val="1"/>
                <c:pt idx="0">
                  <c:v>MGMT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</c:dPt>
          <c:errBars>
            <c:errBarType val="plus"/>
            <c:errValType val="cust"/>
            <c:noEndCap val="0"/>
            <c:plus>
              <c:numLit>
                <c:formatCode>General</c:formatCode>
                <c:ptCount val="5"/>
                <c:pt idx="0">
                  <c:v>1.5</c:v>
                </c:pt>
                <c:pt idx="1">
                  <c:v>0.5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</c:numLit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'[Cyp2E1 and MGMT expression.xlsx]Sheet1'!$A$2:$B$5</c:f>
              <c:multiLvlStrCache>
                <c:ptCount val="4"/>
                <c:lvl>
                  <c:pt idx="0">
                    <c:v>-SFN</c:v>
                  </c:pt>
                  <c:pt idx="1">
                    <c:v>+SFN</c:v>
                  </c:pt>
                  <c:pt idx="2">
                    <c:v>-SFN</c:v>
                  </c:pt>
                  <c:pt idx="3">
                    <c:v>+SFN</c:v>
                  </c:pt>
                </c:lvl>
                <c:lvl>
                  <c:pt idx="0">
                    <c:v>Nrf2+/+</c:v>
                  </c:pt>
                  <c:pt idx="2">
                    <c:v>Nrf2-/+</c:v>
                  </c:pt>
                </c:lvl>
              </c:multiLvlStrCache>
            </c:multiLvlStrRef>
          </c:cat>
          <c:val>
            <c:numRef>
              <c:f>'[Cyp2E1 and MGMT expression.xlsx]Sheet1'!$D$2:$D$5</c:f>
              <c:numCache>
                <c:formatCode>General</c:formatCode>
                <c:ptCount val="4"/>
                <c:pt idx="0">
                  <c:v>2</c:v>
                </c:pt>
                <c:pt idx="1">
                  <c:v>1.5</c:v>
                </c:pt>
                <c:pt idx="2">
                  <c:v>2.5</c:v>
                </c:pt>
                <c:pt idx="3">
                  <c:v>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817632976"/>
        <c:axId val="-1817630256"/>
      </c:barChart>
      <c:catAx>
        <c:axId val="-181763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17630256"/>
        <c:crosses val="autoZero"/>
        <c:auto val="1"/>
        <c:lblAlgn val="ctr"/>
        <c:lblOffset val="100"/>
        <c:noMultiLvlLbl val="0"/>
      </c:catAx>
      <c:valAx>
        <c:axId val="-1817630256"/>
        <c:scaling>
          <c:orientation val="minMax"/>
          <c:max val="6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1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i="1" dirty="0" err="1" smtClean="0"/>
                  <a:t>Mgmt</a:t>
                </a:r>
                <a:r>
                  <a:rPr lang="en-US" i="1" dirty="0" smtClean="0"/>
                  <a:t>/Actb</a:t>
                </a:r>
                <a:endParaRPr lang="en-US" i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1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1763297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0.35947</cdr:x>
      <cdr:y>0.25766</cdr:y>
    </cdr:from>
    <cdr:to>
      <cdr:x>0.41483</cdr:x>
      <cdr:y>0.35141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4141" y="565447"/>
          <a:ext cx="114598" cy="2057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*</a:t>
          </a:r>
        </a:p>
      </cdr:txBody>
    </cdr:sp>
  </cdr:relSizeAnchor>
  <cdr:relSizeAnchor xmlns:cdr="http://schemas.openxmlformats.org/drawingml/2006/chartDrawing">
    <cdr:from>
      <cdr:x>0.59375</cdr:x>
      <cdr:y>0.04619</cdr:y>
    </cdr:from>
    <cdr:to>
      <cdr:x>0.63959</cdr:x>
      <cdr:y>0.13994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229121" y="101367"/>
          <a:ext cx="94893" cy="2057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/>
            <a:t>**</a:t>
          </a:r>
        </a:p>
      </cdr:txBody>
    </cdr:sp>
  </cdr:relSizeAnchor>
  <cdr:relSizeAnchor xmlns:cdr="http://schemas.openxmlformats.org/drawingml/2006/chartDrawing">
    <cdr:from>
      <cdr:x>0.82399</cdr:x>
      <cdr:y>0.08308</cdr:y>
    </cdr:from>
    <cdr:to>
      <cdr:x>0.86983</cdr:x>
      <cdr:y>0.17683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705740" y="182316"/>
          <a:ext cx="94894" cy="2057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/>
            <a:t>*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35FFF-1917-4603-98C2-D4025E436D36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DBB71-42AA-4CAA-B86D-325950A6D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5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DF2D-5C8C-448E-86A0-3B69AEE045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AB29-17B9-49A1-993B-D8223F6DB5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46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DF2D-5C8C-448E-86A0-3B69AEE045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AB29-17B9-49A1-993B-D8223F6DB5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74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DF2D-5C8C-448E-86A0-3B69AEE045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AB29-17B9-49A1-993B-D8223F6DB5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42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3FE2-FB71-492A-8F3A-81FD239A11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708A-C200-4569-8714-B93A53C51F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240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3FE2-FB71-492A-8F3A-81FD239A11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708A-C200-4569-8714-B93A53C51F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629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3FE2-FB71-492A-8F3A-81FD239A11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708A-C200-4569-8714-B93A53C51F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605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3FE2-FB71-492A-8F3A-81FD239A11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708A-C200-4569-8714-B93A53C51F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174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3FE2-FB71-492A-8F3A-81FD239A11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708A-C200-4569-8714-B93A53C51F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122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3FE2-FB71-492A-8F3A-81FD239A11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708A-C200-4569-8714-B93A53C51F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818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3FE2-FB71-492A-8F3A-81FD239A11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708A-C200-4569-8714-B93A53C51F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298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3FE2-FB71-492A-8F3A-81FD239A11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708A-C200-4569-8714-B93A53C51F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799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DF2D-5C8C-448E-86A0-3B69AEE045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AB29-17B9-49A1-993B-D8223F6DB5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6392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3FE2-FB71-492A-8F3A-81FD239A11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708A-C200-4569-8714-B93A53C51F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484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3FE2-FB71-492A-8F3A-81FD239A11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708A-C200-4569-8714-B93A53C51F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5138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3FE2-FB71-492A-8F3A-81FD239A11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708A-C200-4569-8714-B93A53C51F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640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DF2D-5C8C-448E-86A0-3B69AEE045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AB29-17B9-49A1-993B-D8223F6DB5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80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DF2D-5C8C-448E-86A0-3B69AEE045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AB29-17B9-49A1-993B-D8223F6DB5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75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DF2D-5C8C-448E-86A0-3B69AEE045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AB29-17B9-49A1-993B-D8223F6DB5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01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DF2D-5C8C-448E-86A0-3B69AEE045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AB29-17B9-49A1-993B-D8223F6DB5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79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DF2D-5C8C-448E-86A0-3B69AEE045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AB29-17B9-49A1-993B-D8223F6DB5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957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DF2D-5C8C-448E-86A0-3B69AEE045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AB29-17B9-49A1-993B-D8223F6DB5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583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DF2D-5C8C-448E-86A0-3B69AEE045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AB29-17B9-49A1-993B-D8223F6DB5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60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4DF2D-5C8C-448E-86A0-3B69AEE045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EAB29-17B9-49A1-993B-D8223F6DB5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87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23FE2-FB71-492A-8F3A-81FD239A11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7708A-C200-4569-8714-B93A53C51F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773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1922" name="Object 2"/>
          <p:cNvGraphicFramePr>
            <a:graphicFrameLocks noChangeAspect="1"/>
          </p:cNvGraphicFramePr>
          <p:nvPr>
            <p:extLst/>
          </p:nvPr>
        </p:nvGraphicFramePr>
        <p:xfrm>
          <a:off x="2020395" y="1244600"/>
          <a:ext cx="7791450" cy="436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" name="Prism 5" r:id="rId3" imgW="7792200" imgH="4369320" progId="Prism5.Document">
                  <p:embed/>
                </p:oleObj>
              </mc:Choice>
              <mc:Fallback>
                <p:oleObj name="Prism 5" r:id="rId3" imgW="7792200" imgH="4369320" progId="Prism5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0395" y="1244600"/>
                        <a:ext cx="7791450" cy="436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75079" y="1600200"/>
            <a:ext cx="303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A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134722" y="3060723"/>
            <a:ext cx="351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Relative mRNA expression normalized to </a:t>
            </a:r>
            <a:r>
              <a:rPr lang="en-US" sz="1400" i="1" dirty="0" smtClean="0">
                <a:solidFill>
                  <a:prstClr val="black"/>
                </a:solidFill>
              </a:rPr>
              <a:t>Actb</a:t>
            </a:r>
            <a:endParaRPr lang="en-US" sz="1400" i="1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83779" y="1981201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</a:rPr>
              <a:t>Normal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497520" y="4038601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</a:rPr>
              <a:t>Tumor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67200" y="160020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B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6502" y="1600200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C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78466" y="1600200"/>
            <a:ext cx="311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D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81344" y="3700046"/>
            <a:ext cx="285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E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67200" y="3700046"/>
            <a:ext cx="2792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F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0" y="3700046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G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53064" y="3700046"/>
            <a:ext cx="312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H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90800" y="1321159"/>
            <a:ext cx="6934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     </a:t>
            </a:r>
            <a:r>
              <a:rPr lang="en-US" sz="1200" dirty="0" smtClean="0">
                <a:solidFill>
                  <a:prstClr val="black"/>
                </a:solidFill>
              </a:rPr>
              <a:t>Nrf2</a:t>
            </a:r>
            <a:r>
              <a:rPr lang="en-US" sz="1200" baseline="30000" dirty="0" smtClean="0">
                <a:solidFill>
                  <a:prstClr val="black"/>
                </a:solidFill>
              </a:rPr>
              <a:t>+/+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(-SFN) </a:t>
            </a:r>
            <a:r>
              <a:rPr lang="en-US" sz="1200" dirty="0" smtClean="0">
                <a:solidFill>
                  <a:prstClr val="black"/>
                </a:solidFill>
              </a:rPr>
              <a:t>	   Nrf2</a:t>
            </a:r>
            <a:r>
              <a:rPr lang="en-US" sz="1200" baseline="30000" dirty="0">
                <a:solidFill>
                  <a:prstClr val="black"/>
                </a:solidFill>
              </a:rPr>
              <a:t>+/+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(+SFN)                                Nrf2</a:t>
            </a:r>
            <a:r>
              <a:rPr lang="en-US" sz="1200" baseline="30000" dirty="0">
                <a:solidFill>
                  <a:prstClr val="black"/>
                </a:solidFill>
              </a:rPr>
              <a:t>-</a:t>
            </a:r>
            <a:r>
              <a:rPr lang="en-US" sz="1200" baseline="30000" dirty="0" smtClean="0">
                <a:solidFill>
                  <a:prstClr val="black"/>
                </a:solidFill>
              </a:rPr>
              <a:t>/+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(-SFN)                             Nrf2</a:t>
            </a:r>
            <a:r>
              <a:rPr lang="en-US" sz="1200" baseline="30000" dirty="0">
                <a:solidFill>
                  <a:prstClr val="black"/>
                </a:solidFill>
              </a:rPr>
              <a:t>-</a:t>
            </a:r>
            <a:r>
              <a:rPr lang="en-US" sz="1200" baseline="30000" dirty="0" smtClean="0">
                <a:solidFill>
                  <a:prstClr val="black"/>
                </a:solidFill>
              </a:rPr>
              <a:t>/+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(+SFN)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90800" y="3413412"/>
            <a:ext cx="69342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 Nrf2</a:t>
            </a:r>
            <a:r>
              <a:rPr lang="en-US" sz="1200" baseline="30000" dirty="0">
                <a:solidFill>
                  <a:prstClr val="black"/>
                </a:solidFill>
              </a:rPr>
              <a:t>+/+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(-SFN) </a:t>
            </a:r>
            <a:r>
              <a:rPr lang="en-US" sz="1200" dirty="0" smtClean="0">
                <a:solidFill>
                  <a:prstClr val="black"/>
                </a:solidFill>
              </a:rPr>
              <a:t>		Nrf2</a:t>
            </a:r>
            <a:r>
              <a:rPr lang="en-US" sz="1200" baseline="30000" dirty="0">
                <a:solidFill>
                  <a:prstClr val="black"/>
                </a:solidFill>
              </a:rPr>
              <a:t>+/+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(+SFN)                                 Nrf2</a:t>
            </a:r>
            <a:r>
              <a:rPr lang="en-US" sz="1200" baseline="30000" dirty="0">
                <a:solidFill>
                  <a:prstClr val="black"/>
                </a:solidFill>
              </a:rPr>
              <a:t>-</a:t>
            </a:r>
            <a:r>
              <a:rPr lang="en-US" sz="1200" baseline="30000" dirty="0" smtClean="0">
                <a:solidFill>
                  <a:prstClr val="black"/>
                </a:solidFill>
              </a:rPr>
              <a:t>/+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(-SFN)                              Nrf2</a:t>
            </a:r>
            <a:r>
              <a:rPr lang="en-US" sz="1200" baseline="30000" dirty="0">
                <a:solidFill>
                  <a:prstClr val="black"/>
                </a:solidFill>
              </a:rPr>
              <a:t>-</a:t>
            </a:r>
            <a:r>
              <a:rPr lang="en-US" sz="1200" baseline="30000" dirty="0" smtClean="0">
                <a:solidFill>
                  <a:prstClr val="black"/>
                </a:solidFill>
              </a:rPr>
              <a:t>/+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(+SFN</a:t>
            </a:r>
            <a:r>
              <a:rPr lang="en-US" sz="1200" dirty="0" smtClean="0">
                <a:solidFill>
                  <a:prstClr val="black"/>
                </a:solidFill>
              </a:rPr>
              <a:t>)</a:t>
            </a:r>
          </a:p>
          <a:p>
            <a:endParaRPr lang="en-US" sz="300" dirty="0">
              <a:solidFill>
                <a:prstClr val="black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2772345" y="2387665"/>
            <a:ext cx="115877" cy="144518"/>
          </a:xfrm>
          <a:prstGeom prst="down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4636820" y="1722179"/>
            <a:ext cx="115877" cy="144518"/>
          </a:xfrm>
          <a:prstGeom prst="down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6423891" y="2386958"/>
            <a:ext cx="115877" cy="144518"/>
          </a:xfrm>
          <a:prstGeom prst="down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8386439" y="1697218"/>
            <a:ext cx="115877" cy="144518"/>
          </a:xfrm>
          <a:prstGeom prst="down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2761798" y="4047971"/>
            <a:ext cx="115877" cy="144518"/>
          </a:xfrm>
          <a:prstGeom prst="down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4633150" y="3821680"/>
            <a:ext cx="115877" cy="144518"/>
          </a:xfrm>
          <a:prstGeom prst="down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6480900" y="3706042"/>
            <a:ext cx="115877" cy="144518"/>
          </a:xfrm>
          <a:prstGeom prst="down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8411121" y="4291758"/>
            <a:ext cx="115877" cy="144518"/>
          </a:xfrm>
          <a:prstGeom prst="down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58626" y="6350001"/>
            <a:ext cx="303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RvbmlxAdvTT86d47313"/>
              </a:rPr>
              <a:t>(Additional file 2</a:t>
            </a:r>
            <a:r>
              <a:rPr lang="en-US" dirty="0" smtClean="0">
                <a:solidFill>
                  <a:srgbClr val="FF0000"/>
                </a:solidFill>
                <a:latin typeface="RvbmlxAdvTT86d47313"/>
              </a:rPr>
              <a:t>: </a:t>
            </a:r>
            <a:r>
              <a:rPr lang="en-US" dirty="0">
                <a:solidFill>
                  <a:srgbClr val="FF0000"/>
                </a:solidFill>
                <a:latin typeface="RvbmlxAdvTT86d47313"/>
              </a:rPr>
              <a:t>Figure </a:t>
            </a:r>
            <a:r>
              <a:rPr lang="en-US" dirty="0" smtClean="0">
                <a:solidFill>
                  <a:srgbClr val="FF0000"/>
                </a:solidFill>
                <a:latin typeface="RvbmlxAdvTT86d47313"/>
              </a:rPr>
              <a:t>S1)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38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" name="Chart 151"/>
          <p:cNvGraphicFramePr/>
          <p:nvPr>
            <p:extLst>
              <p:ext uri="{D42A27DB-BD31-4B8C-83A1-F6EECF244321}">
                <p14:modId xmlns:p14="http://schemas.microsoft.com/office/powerpoint/2010/main" val="1050766499"/>
              </p:ext>
            </p:extLst>
          </p:nvPr>
        </p:nvGraphicFramePr>
        <p:xfrm>
          <a:off x="3864525" y="2518611"/>
          <a:ext cx="4191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" name="TextBox 152"/>
          <p:cNvSpPr txBox="1"/>
          <p:nvPr/>
        </p:nvSpPr>
        <p:spPr>
          <a:xfrm>
            <a:off x="4702726" y="2366212"/>
            <a:ext cx="23431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</a:rPr>
              <a:t>ChIP </a:t>
            </a:r>
            <a:r>
              <a:rPr lang="en-US" sz="1400" dirty="0">
                <a:solidFill>
                  <a:prstClr val="black"/>
                </a:solidFill>
              </a:rPr>
              <a:t>HDAC3                            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 flipH="1">
            <a:off x="9198525" y="1384827"/>
            <a:ext cx="301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3’</a:t>
            </a:r>
          </a:p>
        </p:txBody>
      </p:sp>
      <p:sp>
        <p:nvSpPr>
          <p:cNvPr id="155" name="TextBox 154"/>
          <p:cNvSpPr txBox="1"/>
          <p:nvPr/>
        </p:nvSpPr>
        <p:spPr>
          <a:xfrm flipH="1">
            <a:off x="3102525" y="1308627"/>
            <a:ext cx="301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5’</a:t>
            </a:r>
          </a:p>
        </p:txBody>
      </p:sp>
      <p:cxnSp>
        <p:nvCxnSpPr>
          <p:cNvPr id="156" name="Straight Connector 155"/>
          <p:cNvCxnSpPr/>
          <p:nvPr/>
        </p:nvCxnSpPr>
        <p:spPr>
          <a:xfrm flipH="1">
            <a:off x="4686053" y="1849742"/>
            <a:ext cx="11827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9503325" y="1528011"/>
            <a:ext cx="49725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prstClr val="black"/>
                </a:solidFill>
              </a:rPr>
              <a:t>Esr1</a:t>
            </a:r>
          </a:p>
        </p:txBody>
      </p:sp>
      <p:cxnSp>
        <p:nvCxnSpPr>
          <p:cNvPr id="158" name="Straight Connector 157"/>
          <p:cNvCxnSpPr/>
          <p:nvPr/>
        </p:nvCxnSpPr>
        <p:spPr>
          <a:xfrm>
            <a:off x="3346365" y="1692603"/>
            <a:ext cx="5791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ectangle 158"/>
          <p:cNvSpPr/>
          <p:nvPr/>
        </p:nvSpPr>
        <p:spPr>
          <a:xfrm>
            <a:off x="3331125" y="1584271"/>
            <a:ext cx="45720" cy="182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9139256" y="1638076"/>
            <a:ext cx="45720" cy="914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9075765" y="1584271"/>
            <a:ext cx="45720" cy="182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778925" y="1584271"/>
            <a:ext cx="45720" cy="182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5342805" y="1584271"/>
            <a:ext cx="45720" cy="182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5845725" y="1584271"/>
            <a:ext cx="45720" cy="182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6943005" y="1584271"/>
            <a:ext cx="45720" cy="182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8162205" y="1584271"/>
            <a:ext cx="45720" cy="182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8619405" y="1584271"/>
            <a:ext cx="45720" cy="182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9000405" y="1584271"/>
            <a:ext cx="45720" cy="182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169" name="Group 168"/>
          <p:cNvGrpSpPr/>
          <p:nvPr/>
        </p:nvGrpSpPr>
        <p:grpSpPr>
          <a:xfrm>
            <a:off x="4801996" y="1427993"/>
            <a:ext cx="182880" cy="153122"/>
            <a:chOff x="4537164" y="1819369"/>
            <a:chExt cx="182880" cy="153122"/>
          </a:xfrm>
        </p:grpSpPr>
        <p:cxnSp>
          <p:nvCxnSpPr>
            <p:cNvPr id="170" name="Straight Connector 169"/>
            <p:cNvCxnSpPr/>
            <p:nvPr/>
          </p:nvCxnSpPr>
          <p:spPr>
            <a:xfrm flipV="1">
              <a:off x="4540067" y="1820091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Arrow Connector 170"/>
            <p:cNvCxnSpPr/>
            <p:nvPr/>
          </p:nvCxnSpPr>
          <p:spPr>
            <a:xfrm>
              <a:off x="4537164" y="1819369"/>
              <a:ext cx="18288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2" name="TextBox 171"/>
          <p:cNvSpPr txBox="1"/>
          <p:nvPr/>
        </p:nvSpPr>
        <p:spPr>
          <a:xfrm>
            <a:off x="7406215" y="2679594"/>
            <a:ext cx="1335111" cy="280116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Nrf2</a:t>
            </a:r>
            <a:r>
              <a:rPr lang="en-US" sz="1200" baseline="30000" dirty="0">
                <a:solidFill>
                  <a:prstClr val="black"/>
                </a:solidFill>
              </a:rPr>
              <a:t>+/+</a:t>
            </a:r>
            <a:r>
              <a:rPr lang="en-US" sz="1200" dirty="0">
                <a:solidFill>
                  <a:prstClr val="black"/>
                </a:solidFill>
              </a:rPr>
              <a:t> (-SFN)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7406215" y="2973663"/>
            <a:ext cx="1335111" cy="280116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Nrf2</a:t>
            </a:r>
            <a:r>
              <a:rPr lang="en-US" sz="1200" baseline="30000" dirty="0">
                <a:solidFill>
                  <a:prstClr val="black"/>
                </a:solidFill>
              </a:rPr>
              <a:t>+/+</a:t>
            </a:r>
            <a:r>
              <a:rPr lang="en-US" sz="1200" dirty="0">
                <a:solidFill>
                  <a:prstClr val="black"/>
                </a:solidFill>
              </a:rPr>
              <a:t> (+SFN)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7406215" y="3253779"/>
            <a:ext cx="1335111" cy="280116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Nrf2</a:t>
            </a:r>
            <a:r>
              <a:rPr lang="en-US" sz="1200" baseline="30000" dirty="0">
                <a:solidFill>
                  <a:prstClr val="black"/>
                </a:solidFill>
              </a:rPr>
              <a:t>-/+</a:t>
            </a:r>
            <a:r>
              <a:rPr lang="en-US" sz="1200" dirty="0">
                <a:solidFill>
                  <a:prstClr val="black"/>
                </a:solidFill>
              </a:rPr>
              <a:t> (-SFN)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7406215" y="3534969"/>
            <a:ext cx="1335111" cy="280116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Nrf2</a:t>
            </a:r>
            <a:r>
              <a:rPr lang="en-US" sz="1200" baseline="30000" dirty="0">
                <a:solidFill>
                  <a:prstClr val="black"/>
                </a:solidFill>
              </a:rPr>
              <a:t>-/+</a:t>
            </a:r>
            <a:r>
              <a:rPr lang="en-US" sz="1200" dirty="0">
                <a:solidFill>
                  <a:prstClr val="black"/>
                </a:solidFill>
              </a:rPr>
              <a:t> (+SFN)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4424758" y="4160304"/>
            <a:ext cx="228599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0.3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4424758" y="3326033"/>
            <a:ext cx="228599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0.6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4424758" y="2569036"/>
            <a:ext cx="228599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0.9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4424758" y="4994575"/>
            <a:ext cx="228599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0.0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9058626" y="6350001"/>
            <a:ext cx="303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RvbmlxAdvTT86d47313"/>
              </a:rPr>
              <a:t>(Additional file </a:t>
            </a:r>
            <a:r>
              <a:rPr lang="en-US" dirty="0" smtClean="0">
                <a:solidFill>
                  <a:srgbClr val="FF0000"/>
                </a:solidFill>
                <a:latin typeface="RvbmlxAdvTT86d47313"/>
              </a:rPr>
              <a:t>3: </a:t>
            </a:r>
            <a:r>
              <a:rPr lang="en-US" dirty="0">
                <a:solidFill>
                  <a:srgbClr val="FF0000"/>
                </a:solidFill>
                <a:latin typeface="RvbmlxAdvTT86d47313"/>
              </a:rPr>
              <a:t>Figure </a:t>
            </a:r>
            <a:r>
              <a:rPr lang="en-US" dirty="0" smtClean="0">
                <a:solidFill>
                  <a:srgbClr val="FF0000"/>
                </a:solidFill>
                <a:latin typeface="RvbmlxAdvTT86d47313"/>
              </a:rPr>
              <a:t>S2)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50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5334999" y="2498483"/>
            <a:ext cx="465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p16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34999" y="3163202"/>
            <a:ext cx="724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Symbol" panose="05050102010706020507" pitchFamily="18" charset="2"/>
              </a:rPr>
              <a:t>b</a:t>
            </a:r>
            <a:r>
              <a:rPr lang="en-US" sz="1400" dirty="0" smtClean="0">
                <a:solidFill>
                  <a:prstClr val="black"/>
                </a:solidFill>
              </a:rPr>
              <a:t>-Actin</a:t>
            </a: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3564857" y="3553229"/>
            <a:ext cx="731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667105" y="3556810"/>
            <a:ext cx="546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-SFN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66748" y="3556810"/>
            <a:ext cx="588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+SFN</a:t>
            </a: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4335388" y="3553229"/>
            <a:ext cx="6400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032256" y="3549285"/>
            <a:ext cx="2743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16200000">
            <a:off x="4835337" y="3618415"/>
            <a:ext cx="769763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400" dirty="0">
                <a:solidFill>
                  <a:prstClr val="black"/>
                </a:solidFill>
              </a:rPr>
              <a:t>Colon</a:t>
            </a:r>
          </a:p>
          <a:p>
            <a:pPr>
              <a:lnSpc>
                <a:spcPts val="1000"/>
              </a:lnSpc>
            </a:pPr>
            <a:r>
              <a:rPr lang="en-US" sz="1400" dirty="0">
                <a:solidFill>
                  <a:prstClr val="black"/>
                </a:solidFill>
              </a:rPr>
              <a:t>tumor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4" t="3183"/>
          <a:stretch/>
        </p:blipFill>
        <p:spPr>
          <a:xfrm>
            <a:off x="3567159" y="3160316"/>
            <a:ext cx="1767840" cy="29842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7159" y="2549853"/>
            <a:ext cx="1767840" cy="220236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3404099" y="3875763"/>
            <a:ext cx="1715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</a:rPr>
              <a:t>Mouse </a:t>
            </a:r>
            <a:r>
              <a:rPr lang="en-US" sz="1400" dirty="0" smtClean="0">
                <a:solidFill>
                  <a:prstClr val="black"/>
                </a:solidFill>
              </a:rPr>
              <a:t>splenocytes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320339" y="2816368"/>
            <a:ext cx="8530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AcH4K12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619" y="2842291"/>
            <a:ext cx="1767379" cy="250162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5308817" y="2190183"/>
            <a:ext cx="729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HDAC3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00" b="-1"/>
          <a:stretch/>
        </p:blipFill>
        <p:spPr>
          <a:xfrm>
            <a:off x="3564857" y="2264795"/>
            <a:ext cx="1770141" cy="222132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3226050" y="17461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59159" y="174616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B</a:t>
            </a:r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51" name="Chart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0412571"/>
              </p:ext>
            </p:extLst>
          </p:nvPr>
        </p:nvGraphicFramePr>
        <p:xfrm>
          <a:off x="6580611" y="2064747"/>
          <a:ext cx="2070099" cy="219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2" name="TextBox 51"/>
          <p:cNvSpPr txBox="1"/>
          <p:nvPr/>
        </p:nvSpPr>
        <p:spPr>
          <a:xfrm rot="16200000">
            <a:off x="5487852" y="2865365"/>
            <a:ext cx="2023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Protein normalized to </a:t>
            </a:r>
            <a:r>
              <a:rPr lang="el-GR" sz="1200" dirty="0" smtClean="0">
                <a:cs typeface="Times New Roman" panose="02020603050405020304" pitchFamily="18" charset="0"/>
              </a:rPr>
              <a:t>β</a:t>
            </a:r>
            <a:r>
              <a:rPr lang="en-US" sz="1200" dirty="0">
                <a:cs typeface="Times New Roman" panose="02020603050405020304" pitchFamily="18" charset="0"/>
              </a:rPr>
              <a:t>-</a:t>
            </a:r>
            <a:r>
              <a:rPr lang="en-US" sz="1200" dirty="0" smtClean="0"/>
              <a:t>Actin</a:t>
            </a:r>
            <a:endParaRPr lang="en-US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6956397" y="3909596"/>
            <a:ext cx="1779461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 HDAC3     p16    AcH4K12</a:t>
            </a:r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7871539" y="2006909"/>
            <a:ext cx="110067" cy="70445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324752" y="2006644"/>
            <a:ext cx="110067" cy="7044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7375553" y="1894899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-SFN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7943506" y="1895164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+</a:t>
            </a:r>
            <a:r>
              <a:rPr lang="en-US" sz="1200" dirty="0" smtClean="0"/>
              <a:t>SFN</a:t>
            </a:r>
            <a:endParaRPr lang="en-US" sz="1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571811" y="3874195"/>
            <a:ext cx="137160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9058626" y="6350001"/>
            <a:ext cx="303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RvbmlxAdvTT86d47313"/>
              </a:rPr>
              <a:t>(Additional file </a:t>
            </a:r>
            <a:r>
              <a:rPr lang="en-US" dirty="0" smtClean="0">
                <a:solidFill>
                  <a:srgbClr val="FF0000"/>
                </a:solidFill>
                <a:latin typeface="RvbmlxAdvTT86d47313"/>
              </a:rPr>
              <a:t>5: </a:t>
            </a:r>
            <a:r>
              <a:rPr lang="en-US" dirty="0">
                <a:solidFill>
                  <a:srgbClr val="FF0000"/>
                </a:solidFill>
                <a:latin typeface="RvbmlxAdvTT86d47313"/>
              </a:rPr>
              <a:t>Figure </a:t>
            </a:r>
            <a:r>
              <a:rPr lang="en-US" dirty="0" smtClean="0">
                <a:solidFill>
                  <a:srgbClr val="FF0000"/>
                </a:solidFill>
                <a:latin typeface="RvbmlxAdvTT86d47313"/>
              </a:rPr>
              <a:t>S3)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47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6734968"/>
              </p:ext>
            </p:extLst>
          </p:nvPr>
        </p:nvGraphicFramePr>
        <p:xfrm>
          <a:off x="2695575" y="2093459"/>
          <a:ext cx="3280682" cy="2676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9058626" y="6350001"/>
            <a:ext cx="303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RvbmlxAdvTT86d47313"/>
              </a:rPr>
              <a:t>(Additional file 6</a:t>
            </a:r>
            <a:r>
              <a:rPr lang="en-US" dirty="0" smtClean="0">
                <a:solidFill>
                  <a:srgbClr val="FF0000"/>
                </a:solidFill>
                <a:latin typeface="RvbmlxAdvTT86d47313"/>
              </a:rPr>
              <a:t>: </a:t>
            </a:r>
            <a:r>
              <a:rPr lang="en-US" dirty="0">
                <a:solidFill>
                  <a:srgbClr val="FF0000"/>
                </a:solidFill>
                <a:latin typeface="RvbmlxAdvTT86d47313"/>
              </a:rPr>
              <a:t>Figure </a:t>
            </a:r>
            <a:r>
              <a:rPr lang="en-US" dirty="0" smtClean="0">
                <a:solidFill>
                  <a:srgbClr val="FF0000"/>
                </a:solidFill>
                <a:latin typeface="RvbmlxAdvTT86d47313"/>
              </a:rPr>
              <a:t>S4)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7543670"/>
              </p:ext>
            </p:extLst>
          </p:nvPr>
        </p:nvGraphicFramePr>
        <p:xfrm>
          <a:off x="5768216" y="2093459"/>
          <a:ext cx="3415392" cy="2676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5340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042932" y="1325476"/>
            <a:ext cx="129614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Nrf2 proficient</a:t>
            </a:r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52563" y="1302066"/>
            <a:ext cx="129614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Nrf2 deficient</a:t>
            </a:r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601004" y="2756883"/>
            <a:ext cx="180000" cy="180000"/>
          </a:xfrm>
          <a:prstGeom prst="ellipse">
            <a:avLst/>
          </a:prstGeom>
          <a:solidFill>
            <a:srgbClr val="FFC5C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09351" y="546107"/>
            <a:ext cx="12961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Initiation</a:t>
            </a:r>
            <a:endParaRPr lang="en-IN" dirty="0">
              <a:solidFill>
                <a:prstClr val="black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3600000">
            <a:off x="5372725" y="811276"/>
            <a:ext cx="0" cy="756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691004" y="2043922"/>
            <a:ext cx="0" cy="6164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000635" y="2052072"/>
            <a:ext cx="0" cy="6164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691004" y="4815270"/>
            <a:ext cx="0" cy="6164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000635" y="4825448"/>
            <a:ext cx="0" cy="6164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-3600000">
            <a:off x="6152997" y="811276"/>
            <a:ext cx="0" cy="756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088391" y="2811820"/>
            <a:ext cx="15494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Tumor development over time</a:t>
            </a:r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565004" y="2999283"/>
            <a:ext cx="252000" cy="252000"/>
          </a:xfrm>
          <a:prstGeom prst="ellipse">
            <a:avLst/>
          </a:prstGeom>
          <a:solidFill>
            <a:srgbClr val="FF858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4457004" y="4178142"/>
            <a:ext cx="468000" cy="468000"/>
          </a:xfrm>
          <a:prstGeom prst="ellipse">
            <a:avLst/>
          </a:prstGeom>
          <a:solidFill>
            <a:srgbClr val="FF2121">
              <a:alpha val="96863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6910635" y="2745258"/>
            <a:ext cx="180000" cy="180000"/>
          </a:xfrm>
          <a:prstGeom prst="ellipse">
            <a:avLst/>
          </a:prstGeom>
          <a:solidFill>
            <a:srgbClr val="FFB3B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529004" y="3313994"/>
            <a:ext cx="324000" cy="324000"/>
          </a:xfrm>
          <a:prstGeom prst="ellipse">
            <a:avLst/>
          </a:prstGeom>
          <a:solidFill>
            <a:srgbClr val="FF616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4493004" y="3694809"/>
            <a:ext cx="396000" cy="396000"/>
          </a:xfrm>
          <a:prstGeom prst="ellipse">
            <a:avLst/>
          </a:prstGeom>
          <a:solidFill>
            <a:srgbClr val="FF4F4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6838635" y="2979102"/>
            <a:ext cx="324000" cy="324000"/>
          </a:xfrm>
          <a:prstGeom prst="ellipse">
            <a:avLst/>
          </a:prstGeom>
          <a:solidFill>
            <a:srgbClr val="FF616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6802635" y="3411158"/>
            <a:ext cx="396000" cy="396000"/>
          </a:xfrm>
          <a:prstGeom prst="ellipse">
            <a:avLst/>
          </a:prstGeom>
          <a:solidFill>
            <a:srgbClr val="FF4F4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6874635" y="3915198"/>
            <a:ext cx="252000" cy="252000"/>
          </a:xfrm>
          <a:prstGeom prst="ellipse">
            <a:avLst/>
          </a:prstGeom>
          <a:solidFill>
            <a:srgbClr val="FF858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6910635" y="4311214"/>
            <a:ext cx="180000" cy="180000"/>
          </a:xfrm>
          <a:prstGeom prst="ellipse">
            <a:avLst/>
          </a:prstGeom>
          <a:solidFill>
            <a:srgbClr val="FFC5C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69108" y="5499976"/>
            <a:ext cx="163589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Responsive to HDAC inhibitor treatment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78036" y="5499976"/>
            <a:ext cx="185262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Less responsive to HDAC inhibitor treatment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417634" y="4125670"/>
            <a:ext cx="11340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HDAC3 low</a:t>
            </a:r>
            <a:endParaRPr lang="en-IN" sz="1600" dirty="0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417634" y="4427376"/>
            <a:ext cx="12314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p16 induced</a:t>
            </a:r>
            <a:endParaRPr lang="en-IN" sz="1600" dirty="0">
              <a:solidFill>
                <a:prstClr val="black"/>
              </a:solidFill>
            </a:endParaRPr>
          </a:p>
        </p:txBody>
      </p:sp>
      <p:sp>
        <p:nvSpPr>
          <p:cNvPr id="42" name="Curved Right Arrow 41"/>
          <p:cNvSpPr/>
          <p:nvPr/>
        </p:nvSpPr>
        <p:spPr>
          <a:xfrm>
            <a:off x="7247001" y="4247694"/>
            <a:ext cx="194723" cy="394575"/>
          </a:xfrm>
          <a:prstGeom prst="curvedRightArrow">
            <a:avLst>
              <a:gd name="adj1" fmla="val 50000"/>
              <a:gd name="adj2" fmla="val 85501"/>
              <a:gd name="adj3" fmla="val 25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black"/>
              </a:solidFill>
            </a:endParaRPr>
          </a:p>
        </p:txBody>
      </p:sp>
      <p:sp>
        <p:nvSpPr>
          <p:cNvPr id="43" name="Down Arrow Callout 42"/>
          <p:cNvSpPr/>
          <p:nvPr/>
        </p:nvSpPr>
        <p:spPr>
          <a:xfrm>
            <a:off x="5176989" y="2667599"/>
            <a:ext cx="1368000" cy="2021875"/>
          </a:xfrm>
          <a:prstGeom prst="downArrowCallou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87334" y="4117367"/>
            <a:ext cx="1190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>
                <a:solidFill>
                  <a:prstClr val="black"/>
                </a:solidFill>
              </a:rPr>
              <a:t>HDAC3 high</a:t>
            </a:r>
            <a:endParaRPr lang="en-IN" sz="1600" dirty="0">
              <a:solidFill>
                <a:prstClr val="black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92346" y="4419073"/>
            <a:ext cx="1385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>
                <a:solidFill>
                  <a:prstClr val="black"/>
                </a:solidFill>
              </a:rPr>
              <a:t>p16 repressed</a:t>
            </a:r>
            <a:endParaRPr lang="en-IN" sz="1600" dirty="0">
              <a:solidFill>
                <a:prstClr val="black"/>
              </a:solidFill>
            </a:endParaRPr>
          </a:p>
        </p:txBody>
      </p:sp>
      <p:sp>
        <p:nvSpPr>
          <p:cNvPr id="46" name="Curved Right Arrow 45"/>
          <p:cNvSpPr/>
          <p:nvPr/>
        </p:nvSpPr>
        <p:spPr>
          <a:xfrm flipH="1">
            <a:off x="4176820" y="4247694"/>
            <a:ext cx="194723" cy="394575"/>
          </a:xfrm>
          <a:prstGeom prst="curvedRightArrow">
            <a:avLst>
              <a:gd name="adj1" fmla="val 50000"/>
              <a:gd name="adj2" fmla="val 85501"/>
              <a:gd name="adj3" fmla="val 25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black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058626" y="6350001"/>
            <a:ext cx="303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RvbmlxAdvTT86d47313"/>
              </a:rPr>
              <a:t>(Additional file </a:t>
            </a:r>
            <a:r>
              <a:rPr lang="en-US" dirty="0" smtClean="0">
                <a:solidFill>
                  <a:srgbClr val="FF0000"/>
                </a:solidFill>
                <a:latin typeface="RvbmlxAdvTT86d47313"/>
              </a:rPr>
              <a:t>7: </a:t>
            </a:r>
            <a:r>
              <a:rPr lang="en-US" dirty="0">
                <a:solidFill>
                  <a:srgbClr val="FF0000"/>
                </a:solidFill>
                <a:latin typeface="RvbmlxAdvTT86d47313"/>
              </a:rPr>
              <a:t>Figure </a:t>
            </a:r>
            <a:r>
              <a:rPr lang="en-US" dirty="0" smtClean="0">
                <a:solidFill>
                  <a:srgbClr val="FF0000"/>
                </a:solidFill>
                <a:latin typeface="RvbmlxAdvTT86d47313"/>
              </a:rPr>
              <a:t>S5)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56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2536</TotalTime>
  <Words>165</Words>
  <Application>Microsoft Office PowerPoint</Application>
  <PresentationFormat>Widescreen</PresentationFormat>
  <Paragraphs>61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RvbmlxAdvTT86d47313</vt:lpstr>
      <vt:lpstr>Symbol</vt:lpstr>
      <vt:lpstr>Times New Roman</vt:lpstr>
      <vt:lpstr>1_Office Theme</vt:lpstr>
      <vt:lpstr>2_Office Theme</vt:lpstr>
      <vt:lpstr>Prism 5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Rajendran, Praveen</dc:creator>
  <cp:lastModifiedBy>Dashwood, Roderick</cp:lastModifiedBy>
  <cp:revision>84</cp:revision>
  <dcterms:created xsi:type="dcterms:W3CDTF">2015-03-30T23:28:56Z</dcterms:created>
  <dcterms:modified xsi:type="dcterms:W3CDTF">2015-08-18T22:41:02Z</dcterms:modified>
</cp:coreProperties>
</file>