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144" y="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1469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597821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4025505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6012655" y="771527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2"/>
            <a:ext cx="3290888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900115"/>
            <a:ext cx="4038599" cy="2545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900115"/>
            <a:ext cx="4038599" cy="2545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32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32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6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04791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6" y="1076328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08297"/>
            </a:gs>
            <a:gs pos="100000">
              <a:srgbClr val="292D4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58975" y="1714350"/>
            <a:ext cx="8846999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2F2F2"/>
              </a:buClr>
              <a:buSzPct val="25000"/>
              <a:buFont typeface="Calibri"/>
              <a:buNone/>
            </a:pPr>
            <a:r>
              <a:rPr lang="en" sz="4000" b="1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Xanthohumol derivatives improve insulin sensitivity in obese mice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685800" y="2874140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2F2F2"/>
              </a:buClr>
              <a:buSzPct val="25000"/>
              <a:buFont typeface="Arial"/>
              <a:buNone/>
            </a:pPr>
            <a:r>
              <a:rPr lang="en" sz="36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Joshua Hay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1884275" y="3658937"/>
            <a:ext cx="5396399" cy="62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Linus Pauling Institute, Oregon State University, Corvallis, OR, 97331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8503" y="0"/>
            <a:ext cx="935495" cy="140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174325" cy="140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rgbClr val="FFFFFF"/>
                </a:solidFill>
              </a:rPr>
              <a:t>Mitochondrial Uncoupling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699" y="1271687"/>
            <a:ext cx="8410600" cy="332298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366700" y="4594675"/>
            <a:ext cx="8108400" cy="25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</a:rPr>
              <a:t>http://www.mdpi.com/cancers/cancers-02-00567/article_deploy/html/images/cancers-02-00567-g001-1024.png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rgbClr val="FFFFFF"/>
                </a:solidFill>
              </a:rPr>
              <a:t>Seahorse Assay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025499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Measurements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FFFFFF"/>
                </a:solidFill>
              </a:rPr>
              <a:t>Oxygen consumption</a:t>
            </a:r>
          </a:p>
          <a:p>
            <a:pPr marL="457200" lvl="0" indent="-3810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FFFFFF"/>
                </a:solidFill>
              </a:rPr>
              <a:t>Extracellular acidification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2700" y="1200150"/>
            <a:ext cx="5204100" cy="370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1491" y="3394725"/>
            <a:ext cx="1728558" cy="14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955350" y="4760875"/>
            <a:ext cx="2029200" cy="14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</a:rPr>
              <a:t>http://www.sanfordburnham.org/PublishingImages/sr_cancermetabolism/xf24.jpg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rgbClr val="FFFFFF"/>
                </a:solidFill>
              </a:rPr>
              <a:t>Glucose Metabolism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49625" y="1063375"/>
            <a:ext cx="4137299" cy="353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600">
                <a:solidFill>
                  <a:srgbClr val="FFFFFF"/>
                </a:solidFill>
              </a:rPr>
              <a:t>Glucose uptake by cells is mediated by insulin</a:t>
            </a:r>
          </a:p>
          <a:p>
            <a:pPr marL="457200" lvl="0" indent="-3937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600">
                <a:solidFill>
                  <a:srgbClr val="FFFFFF"/>
                </a:solidFill>
              </a:rPr>
              <a:t>Insulin sensitivity is decreased in type 2 diabetes, though mechanism is still poorly understood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063375"/>
            <a:ext cx="3830725" cy="3830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1000" y="4857750"/>
            <a:ext cx="3425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http://www.austincc.edu/apreview/NursingPics/metabolismflowchart.jpg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241575" y="552850"/>
            <a:ext cx="3371999" cy="4037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FFFFFF"/>
                </a:solidFill>
              </a:rPr>
              <a:t>Insulin binding starts a signalling cascade, with a wide range of effects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FFFFFF"/>
                </a:solidFill>
              </a:rPr>
              <a:t>High levels of free fatty acids are associated with poor insulin sensitivity</a:t>
            </a: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3925" y="552800"/>
            <a:ext cx="5020975" cy="403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3684075" y="4509375"/>
            <a:ext cx="5091000" cy="28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900">
                <a:solidFill>
                  <a:srgbClr val="FFFFFF"/>
                </a:solidFill>
              </a:rPr>
              <a:t>http://www.intechopen.com/source/html/45280/media/image1.jpeg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rgbClr val="FFFFFF"/>
                </a:solidFill>
              </a:rPr>
              <a:t>Xanthohumol limitations</a:t>
            </a:r>
          </a:p>
        </p:txBody>
      </p:sp>
      <p:sp>
        <p:nvSpPr>
          <p:cNvPr id="209" name="Shape 209"/>
          <p:cNvSpPr/>
          <p:nvPr/>
        </p:nvSpPr>
        <p:spPr>
          <a:xfrm>
            <a:off x="2435426" y="2099700"/>
            <a:ext cx="1277100" cy="2336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19050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 txBox="1"/>
          <p:nvPr/>
        </p:nvSpPr>
        <p:spPr>
          <a:xfrm>
            <a:off x="2166775" y="1790924"/>
            <a:ext cx="1814399" cy="37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Spontaneous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8446" y="1413900"/>
            <a:ext cx="2028053" cy="151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6337" y="1395176"/>
            <a:ext cx="2057575" cy="145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/>
          <p:nvPr/>
        </p:nvSpPr>
        <p:spPr>
          <a:xfrm rot="-5400000">
            <a:off x="6168985" y="1968750"/>
            <a:ext cx="224399" cy="4955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19050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3891137" y="2892575"/>
            <a:ext cx="2027999" cy="37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Isoxanthohumol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6563075" y="2908425"/>
            <a:ext cx="2158800" cy="37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8-prenylnaringenin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600" y="1395816"/>
            <a:ext cx="2027999" cy="145443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/>
          <p:nvPr/>
        </p:nvSpPr>
        <p:spPr>
          <a:xfrm>
            <a:off x="275700" y="2892575"/>
            <a:ext cx="1963800" cy="37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Xanthohumol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243600" y="3619150"/>
            <a:ext cx="8478300" cy="12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8-prenylnaringenin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FFFFFF"/>
                </a:solidFill>
              </a:rPr>
              <a:t>One of the most potent phytoestrogens known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FFFFFF"/>
                </a:solidFill>
              </a:rPr>
              <a:t>Phytoestrogens carry both good and bad attributes - possible reduced disease risk, but can also disrupt endocrine function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48875" y="205975"/>
            <a:ext cx="82380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rgbClr val="FFFFFF"/>
                </a:solidFill>
              </a:rPr>
              <a:t>Dihydroxanthohumol and Tetrahydroxanthohumol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3089500"/>
            <a:ext cx="3884824" cy="15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533374" y="4638500"/>
            <a:ext cx="3884699" cy="37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</a:rPr>
              <a:t>Dihydroxanthohumol (DXN)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0150" y="3089509"/>
            <a:ext cx="3990444" cy="1548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4620175" y="4638500"/>
            <a:ext cx="3990300" cy="37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</a:rPr>
              <a:t>Tetrahydroxanthohumol (TXN)</a:t>
            </a:r>
          </a:p>
        </p:txBody>
      </p:sp>
      <p:sp>
        <p:nvSpPr>
          <p:cNvPr id="228" name="Shape 228"/>
          <p:cNvSpPr/>
          <p:nvPr/>
        </p:nvSpPr>
        <p:spPr>
          <a:xfrm>
            <a:off x="2655925" y="3731375"/>
            <a:ext cx="663900" cy="635999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4781550" y="3731375"/>
            <a:ext cx="663900" cy="635999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6804325" y="3731375"/>
            <a:ext cx="663900" cy="635999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31" name="Shape 2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8250" y="1355774"/>
            <a:ext cx="3787474" cy="1441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rgbClr val="FFFFFF"/>
                </a:solidFill>
              </a:rPr>
              <a:t>DXN and TXN advantage</a:t>
            </a:r>
          </a:p>
        </p:txBody>
      </p:sp>
      <p:sp>
        <p:nvSpPr>
          <p:cNvPr id="237" name="Shape 237"/>
          <p:cNvSpPr/>
          <p:nvPr/>
        </p:nvSpPr>
        <p:spPr>
          <a:xfrm>
            <a:off x="2566376" y="2706675"/>
            <a:ext cx="1277100" cy="2336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19050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 txBox="1"/>
          <p:nvPr/>
        </p:nvSpPr>
        <p:spPr>
          <a:xfrm>
            <a:off x="2297725" y="2397899"/>
            <a:ext cx="1814399" cy="37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Spontaneous</a:t>
            </a: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396" y="2020875"/>
            <a:ext cx="2028053" cy="151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7287" y="2002151"/>
            <a:ext cx="2057575" cy="145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/>
          <p:nvPr/>
        </p:nvSpPr>
        <p:spPr>
          <a:xfrm rot="-5400000">
            <a:off x="6299935" y="2575725"/>
            <a:ext cx="224399" cy="4955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19050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 txBox="1"/>
          <p:nvPr/>
        </p:nvSpPr>
        <p:spPr>
          <a:xfrm>
            <a:off x="4022087" y="3499550"/>
            <a:ext cx="2027999" cy="37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Isoxanthohumol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6694025" y="3515400"/>
            <a:ext cx="2158800" cy="37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8-prenylnaringenin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925" y="1540500"/>
            <a:ext cx="2304874" cy="91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925" y="3239237"/>
            <a:ext cx="2304874" cy="89471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149625" y="2459512"/>
            <a:ext cx="2304899" cy="37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Dihydroxanthohumol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-2475" y="4180275"/>
            <a:ext cx="2609100" cy="37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Tetrahydroxanthohumol</a:t>
            </a:r>
          </a:p>
        </p:txBody>
      </p:sp>
      <p:sp>
        <p:nvSpPr>
          <p:cNvPr id="248" name="Shape 248"/>
          <p:cNvSpPr/>
          <p:nvPr/>
        </p:nvSpPr>
        <p:spPr>
          <a:xfrm>
            <a:off x="2696100" y="1485987"/>
            <a:ext cx="906900" cy="26751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rgbClr val="FFFFFF"/>
                </a:solidFill>
              </a:rPr>
              <a:t>Two questions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" sz="3000">
                <a:solidFill>
                  <a:srgbClr val="FFFFFF"/>
                </a:solidFill>
              </a:rPr>
              <a:t>Is the greater increase in oxygen consumption caused by higher potency of DXN and TXN, or is compound getting into the cell?</a:t>
            </a:r>
          </a:p>
          <a:p>
            <a:pPr marL="457200" lvl="0" indent="-4191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AutoNum type="arabicPeriod"/>
            </a:pPr>
            <a:r>
              <a:rPr lang="en" sz="3000">
                <a:solidFill>
                  <a:srgbClr val="FFFFFF"/>
                </a:solidFill>
              </a:rPr>
              <a:t>Will the results of the cellular experiments correlate with </a:t>
            </a:r>
            <a:r>
              <a:rPr lang="en" sz="3000" i="1">
                <a:solidFill>
                  <a:srgbClr val="FFFFFF"/>
                </a:solidFill>
              </a:rPr>
              <a:t>in vivo </a:t>
            </a:r>
            <a:r>
              <a:rPr lang="en" sz="3000">
                <a:solidFill>
                  <a:srgbClr val="FFFFFF"/>
                </a:solidFill>
              </a:rPr>
              <a:t>experiments?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rgbClr val="FFFFFF"/>
                </a:solidFill>
              </a:rPr>
              <a:t>Hypotheses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3200">
                <a:solidFill>
                  <a:srgbClr val="FFFFFF"/>
                </a:solidFill>
              </a:rPr>
              <a:t>Differences in oxygen consumption are due to differing cellular uptakes of the test compounds</a:t>
            </a:r>
          </a:p>
          <a:p>
            <a:pPr marL="457200" lvl="0" indent="-4318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3200">
                <a:solidFill>
                  <a:srgbClr val="FFFFFF"/>
                </a:solidFill>
              </a:rPr>
              <a:t>DXN and TXN will induce weight loss and improve insulin sensitivity in mice on a high-fat diet more effectively than XN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rgbClr val="FFFFFF"/>
                </a:solidFill>
              </a:rPr>
              <a:t>Two experiments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445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3400">
                <a:solidFill>
                  <a:srgbClr val="FFFFFF"/>
                </a:solidFill>
              </a:rPr>
              <a:t>Compare cellular uptake of XN, DXN and TXN in C2C12 mouse myoblasts</a:t>
            </a:r>
          </a:p>
          <a:p>
            <a:pPr marL="457200" lvl="0" indent="-4445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3400">
                <a:solidFill>
                  <a:srgbClr val="FFFFFF"/>
                </a:solidFill>
              </a:rPr>
              <a:t>Compare the metabolic effects of XN, DXN and TXN to a vehicle control in mice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95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2F2F2"/>
              </a:buClr>
              <a:buSzPct val="25000"/>
              <a:buFont typeface="Calibri"/>
              <a:buNone/>
            </a:pPr>
            <a:r>
              <a:rPr lang="en" sz="44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Metabolic Syndrome</a:t>
            </a:r>
          </a:p>
        </p:txBody>
      </p:sp>
      <p:sp>
        <p:nvSpPr>
          <p:cNvPr id="94" name="Shape 94"/>
          <p:cNvSpPr/>
          <p:nvPr/>
        </p:nvSpPr>
        <p:spPr>
          <a:xfrm>
            <a:off x="3672600" y="2000250"/>
            <a:ext cx="1798800" cy="1143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3672600" y="2000250"/>
            <a:ext cx="1798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ct val="25000"/>
              <a:buFont typeface="Arial"/>
              <a:buNone/>
            </a:pPr>
            <a:r>
              <a:rPr lang="en" sz="2400" b="0" i="0" u="none" strike="noStrike" cap="none" baseline="0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Metabolic Syndrome</a:t>
            </a:r>
          </a:p>
        </p:txBody>
      </p:sp>
      <p:sp>
        <p:nvSpPr>
          <p:cNvPr id="96" name="Shape 96"/>
          <p:cNvSpPr/>
          <p:nvPr/>
        </p:nvSpPr>
        <p:spPr>
          <a:xfrm rot="1794677">
            <a:off x="2775143" y="1761344"/>
            <a:ext cx="871136" cy="112486"/>
          </a:xfrm>
          <a:prstGeom prst="rightArrow">
            <a:avLst>
              <a:gd name="adj1" fmla="val 50000"/>
              <a:gd name="adj2" fmla="val 89474"/>
            </a:avLst>
          </a:prstGeom>
          <a:solidFill>
            <a:srgbClr val="F1C232"/>
          </a:solidFill>
          <a:ln w="19050" cap="flat" cmpd="sng">
            <a:solidFill>
              <a:srgbClr val="F1C232">
                <a:alpha val="7294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/>
          <p:nvPr/>
        </p:nvSpPr>
        <p:spPr>
          <a:xfrm rot="1008757">
            <a:off x="2590157" y="2168857"/>
            <a:ext cx="871239" cy="112553"/>
          </a:xfrm>
          <a:prstGeom prst="rightArrow">
            <a:avLst>
              <a:gd name="adj1" fmla="val 50000"/>
              <a:gd name="adj2" fmla="val 89474"/>
            </a:avLst>
          </a:prstGeom>
          <a:solidFill>
            <a:srgbClr val="F1C232"/>
          </a:solidFill>
          <a:ln w="19050" cap="flat" cmpd="sng">
            <a:solidFill>
              <a:srgbClr val="F1C232">
                <a:alpha val="7294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533993" y="2603976"/>
            <a:ext cx="871199" cy="112500"/>
          </a:xfrm>
          <a:prstGeom prst="rightArrow">
            <a:avLst>
              <a:gd name="adj1" fmla="val 50000"/>
              <a:gd name="adj2" fmla="val 89474"/>
            </a:avLst>
          </a:prstGeom>
          <a:solidFill>
            <a:srgbClr val="F1C232"/>
          </a:solidFill>
          <a:ln w="19050" cap="flat" cmpd="sng">
            <a:solidFill>
              <a:srgbClr val="F1C232">
                <a:alpha val="7294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/>
          <p:nvPr/>
        </p:nvSpPr>
        <p:spPr>
          <a:xfrm rot="-841887">
            <a:off x="2636997" y="3053450"/>
            <a:ext cx="871089" cy="112488"/>
          </a:xfrm>
          <a:prstGeom prst="rightArrow">
            <a:avLst>
              <a:gd name="adj1" fmla="val 50000"/>
              <a:gd name="adj2" fmla="val 89474"/>
            </a:avLst>
          </a:prstGeom>
          <a:solidFill>
            <a:srgbClr val="F1C232"/>
          </a:solidFill>
          <a:ln w="19050" cap="flat" cmpd="sng">
            <a:solidFill>
              <a:srgbClr val="F1C232">
                <a:alpha val="7294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 rot="-2584446">
            <a:off x="2909769" y="3439863"/>
            <a:ext cx="871081" cy="112274"/>
          </a:xfrm>
          <a:prstGeom prst="rightArrow">
            <a:avLst>
              <a:gd name="adj1" fmla="val 50000"/>
              <a:gd name="adj2" fmla="val 89474"/>
            </a:avLst>
          </a:prstGeom>
          <a:solidFill>
            <a:srgbClr val="F1C232"/>
          </a:solidFill>
          <a:ln w="19050" cap="flat" cmpd="sng">
            <a:solidFill>
              <a:srgbClr val="F1C232">
                <a:alpha val="7294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246050" y="1269700"/>
            <a:ext cx="1659600" cy="3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Hypertension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496475" y="1863575"/>
            <a:ext cx="2145900" cy="3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Abdominal Obesity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346700" y="2365950"/>
            <a:ext cx="2187299" cy="38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Low Plasma HDLs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1025600" y="2915475"/>
            <a:ext cx="1508399" cy="60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High Plasma Triglycerides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936750" y="3814425"/>
            <a:ext cx="2052000" cy="46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Insulin Intolerance</a:t>
            </a:r>
          </a:p>
        </p:txBody>
      </p:sp>
      <p:sp>
        <p:nvSpPr>
          <p:cNvPr id="106" name="Shape 106"/>
          <p:cNvSpPr/>
          <p:nvPr/>
        </p:nvSpPr>
        <p:spPr>
          <a:xfrm rot="-1003881">
            <a:off x="5684757" y="2109956"/>
            <a:ext cx="871181" cy="112466"/>
          </a:xfrm>
          <a:prstGeom prst="rightArrow">
            <a:avLst>
              <a:gd name="adj1" fmla="val 50000"/>
              <a:gd name="adj2" fmla="val 89474"/>
            </a:avLst>
          </a:prstGeom>
          <a:solidFill>
            <a:srgbClr val="F1C232"/>
          </a:solidFill>
          <a:ln w="19050" cap="flat" cmpd="sng">
            <a:solidFill>
              <a:srgbClr val="F1C232">
                <a:alpha val="7294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/>
          <p:nvPr/>
        </p:nvSpPr>
        <p:spPr>
          <a:xfrm rot="-5917">
            <a:off x="5738800" y="2603975"/>
            <a:ext cx="871201" cy="112500"/>
          </a:xfrm>
          <a:prstGeom prst="rightArrow">
            <a:avLst>
              <a:gd name="adj1" fmla="val 50000"/>
              <a:gd name="adj2" fmla="val 89474"/>
            </a:avLst>
          </a:prstGeom>
          <a:solidFill>
            <a:srgbClr val="F1C232"/>
          </a:solidFill>
          <a:ln w="19050" cap="flat" cmpd="sng">
            <a:solidFill>
              <a:srgbClr val="F1C232">
                <a:alpha val="7294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6501625" y="1742975"/>
            <a:ext cx="2599200" cy="62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" sz="2400" b="0" i="0" u="none" strike="noStrike" cap="none" baseline="0">
                <a:solidFill>
                  <a:srgbClr val="FF760B"/>
                </a:solidFill>
                <a:latin typeface="Arial"/>
                <a:ea typeface="Arial"/>
                <a:cs typeface="Arial"/>
                <a:sym typeface="Arial"/>
              </a:rPr>
              <a:t>Heart Disease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6651525" y="2394275"/>
            <a:ext cx="1138200" cy="5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" sz="2400" b="0" i="0" u="none" strike="noStrike" cap="none" baseline="0">
                <a:solidFill>
                  <a:srgbClr val="FF760B"/>
                </a:solidFill>
                <a:latin typeface="Arial"/>
                <a:ea typeface="Arial"/>
                <a:cs typeface="Arial"/>
                <a:sym typeface="Arial"/>
              </a:rPr>
              <a:t>Stroke</a:t>
            </a:r>
          </a:p>
        </p:txBody>
      </p:sp>
      <p:sp>
        <p:nvSpPr>
          <p:cNvPr id="110" name="Shape 110"/>
          <p:cNvSpPr/>
          <p:nvPr/>
        </p:nvSpPr>
        <p:spPr>
          <a:xfrm rot="1557890">
            <a:off x="5684899" y="3100382"/>
            <a:ext cx="870906" cy="112298"/>
          </a:xfrm>
          <a:prstGeom prst="rightArrow">
            <a:avLst>
              <a:gd name="adj1" fmla="val 50000"/>
              <a:gd name="adj2" fmla="val 89474"/>
            </a:avLst>
          </a:prstGeom>
          <a:solidFill>
            <a:srgbClr val="F1C232"/>
          </a:solidFill>
          <a:ln w="19050" cap="flat" cmpd="sng">
            <a:solidFill>
              <a:srgbClr val="F1C232">
                <a:alpha val="7294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6536600" y="3132225"/>
            <a:ext cx="1508399" cy="53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en" sz="2400" b="0" i="0" u="none" strike="noStrike" cap="none" baseline="0">
                <a:solidFill>
                  <a:srgbClr val="FF760B"/>
                </a:solidFill>
                <a:latin typeface="Arial"/>
                <a:ea typeface="Arial"/>
                <a:cs typeface="Arial"/>
                <a:sym typeface="Arial"/>
              </a:rPr>
              <a:t>Diabetes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rgbClr val="FFFFFF"/>
                </a:solidFill>
              </a:rPr>
              <a:t>Materials and Methods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48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Cellular uptake of XN, DXN, and TXN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FFFFFF"/>
                </a:solidFill>
              </a:rPr>
              <a:t>C2C12 mouse myoblasts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FFFFFF"/>
                </a:solidFill>
              </a:rPr>
              <a:t>Growth Medium - Dulbecco’s modified eagle medium (DMEM), 10% fetal bovine serum (FBS), 1% Penicllin Streptomycin solution (PS)</a:t>
            </a:r>
          </a:p>
        </p:txBody>
      </p:sp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000" y="3418925"/>
            <a:ext cx="1584574" cy="14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5025" y="3418925"/>
            <a:ext cx="1728931" cy="146267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5770225" y="4775275"/>
            <a:ext cx="28419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</a:rPr>
              <a:t>http://images.iop.org/objects/ntw/news/2/8/12/180803.jpg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1616823" y="4775275"/>
            <a:ext cx="2841900" cy="2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</a:rPr>
              <a:t>https://tools.lifetechnologies.com/content/sfs/prodImages/high/11995073_650x600.jpg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chemeClr val="lt1"/>
                </a:solidFill>
              </a:rPr>
              <a:t>Cellular Uptake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457200" y="1200149"/>
            <a:ext cx="8229600" cy="366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3000">
                <a:solidFill>
                  <a:schemeClr val="lt1"/>
                </a:solidFill>
              </a:rPr>
              <a:t>Assay medium - 5 μM XN, DXN or TXN in DMEM, 1% FBS, 1% PS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3000">
                <a:solidFill>
                  <a:schemeClr val="lt1"/>
                </a:solidFill>
              </a:rPr>
              <a:t>5 replicates per compound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3000">
                <a:solidFill>
                  <a:schemeClr val="lt1"/>
                </a:solidFill>
              </a:rPr>
              <a:t>1 hour incubation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3000">
                <a:solidFill>
                  <a:schemeClr val="lt1"/>
                </a:solidFill>
              </a:rPr>
              <a:t>Collect cell medium and cell contents</a:t>
            </a:r>
          </a:p>
          <a:p>
            <a:pPr marL="457200" lvl="0" indent="-4191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3000">
                <a:solidFill>
                  <a:schemeClr val="lt1"/>
                </a:solidFill>
              </a:rPr>
              <a:t>Determine concentrations using liquid chromatography tandem mass spectrometry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chemeClr val="lt1"/>
                </a:solidFill>
              </a:rPr>
              <a:t>Mouse Feeding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57200" y="1102150"/>
            <a:ext cx="8229600" cy="133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Mouse feeding experiment - Male C57BL/6J for insulin resistance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Duration -12 weeks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High fat diet = 60% kcal - fat, 20% kcal - carbohydrates, 20% kcal - protein</a:t>
            </a:r>
          </a:p>
          <a:p>
            <a:pPr algn="ctr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</p:txBody>
      </p:sp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762" y="2749550"/>
            <a:ext cx="1185950" cy="93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1737" y="2749550"/>
            <a:ext cx="1185950" cy="93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6712" y="2749550"/>
            <a:ext cx="1185950" cy="93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1687" y="2749550"/>
            <a:ext cx="1185950" cy="93002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/>
          <p:nvPr/>
        </p:nvSpPr>
        <p:spPr>
          <a:xfrm>
            <a:off x="708350" y="2440875"/>
            <a:ext cx="1214399" cy="30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Control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2857525" y="2440875"/>
            <a:ext cx="1214399" cy="30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XN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4992500" y="2440875"/>
            <a:ext cx="1214399" cy="30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DXN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7127475" y="2440875"/>
            <a:ext cx="1214399" cy="30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TXN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590750" y="3869600"/>
            <a:ext cx="1449600" cy="9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n=12</a:t>
            </a:r>
          </a:p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High fat diet only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2593675" y="3792200"/>
            <a:ext cx="1637100" cy="10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n=12</a:t>
            </a:r>
          </a:p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High fat diet with 30 mg/kg XN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4769900" y="3759500"/>
            <a:ext cx="1659600" cy="185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n=12</a:t>
            </a:r>
          </a:p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High fat diet with 30 mg/kg DXN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6916125" y="3759500"/>
            <a:ext cx="1637100" cy="115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n=12</a:t>
            </a:r>
          </a:p>
          <a:p>
            <a:pPr marL="457200" lvl="0" indent="-3175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High fat diet with 30 mg/kg TXN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rgbClr val="FFFFFF"/>
                </a:solidFill>
              </a:rPr>
              <a:t>Testing parameters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3000">
                <a:solidFill>
                  <a:srgbClr val="FFFFFF"/>
                </a:solidFill>
              </a:rPr>
              <a:t>Food intake</a:t>
            </a: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3000">
                <a:solidFill>
                  <a:srgbClr val="FFFFFF"/>
                </a:solidFill>
              </a:rPr>
              <a:t>Weight gain</a:t>
            </a: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3000">
                <a:solidFill>
                  <a:srgbClr val="FFFFFF"/>
                </a:solidFill>
              </a:rPr>
              <a:t>Insulin tolerance (Glucose tolerance test)</a:t>
            </a: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3000">
                <a:solidFill>
                  <a:srgbClr val="FFFFFF"/>
                </a:solidFill>
              </a:rPr>
              <a:t>Plasma glucose, cholesterol, insulin and triglyceride levels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chemeClr val="lt1"/>
                </a:solidFill>
              </a:rPr>
              <a:t>Glucose Tolerance Testing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</a:rPr>
              <a:t>Glucose tolerance testing</a:t>
            </a:r>
          </a:p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200">
                <a:solidFill>
                  <a:srgbClr val="FFFFFF"/>
                </a:solidFill>
              </a:rPr>
              <a:t>Performed at 4 weeks and 11 weeks, following 6 hour fast</a:t>
            </a:r>
          </a:p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200">
                <a:solidFill>
                  <a:srgbClr val="FFFFFF"/>
                </a:solidFill>
              </a:rPr>
              <a:t>Examine glucose levels at 5 time points</a:t>
            </a:r>
          </a:p>
          <a:p>
            <a:pPr marL="914400" lvl="1" indent="-3683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–"/>
            </a:pPr>
            <a:r>
              <a:rPr lang="en" sz="2200">
                <a:solidFill>
                  <a:srgbClr val="FFFFFF"/>
                </a:solidFill>
              </a:rPr>
              <a:t>0 minutes (before injection), 15, 30, 60 and 120 minutes</a:t>
            </a:r>
          </a:p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200">
                <a:solidFill>
                  <a:srgbClr val="FFFFFF"/>
                </a:solidFill>
              </a:rPr>
              <a:t>Intraperitoneal injection of 2 g/kg body weight</a:t>
            </a:r>
          </a:p>
          <a:p>
            <a:pPr marL="457200" lvl="0" indent="-3683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200">
                <a:solidFill>
                  <a:srgbClr val="FFFFFF"/>
                </a:solidFill>
              </a:rPr>
              <a:t>Glucose testing performed using a OneTouch</a:t>
            </a:r>
            <a:r>
              <a:rPr lang="en" sz="2200" baseline="30000">
                <a:solidFill>
                  <a:srgbClr val="FFFFFF"/>
                </a:solidFill>
              </a:rPr>
              <a:t>Ⓡ</a:t>
            </a:r>
            <a:r>
              <a:rPr lang="en" sz="2200">
                <a:solidFill>
                  <a:srgbClr val="FFFFFF"/>
                </a:solidFill>
              </a:rPr>
              <a:t> Ultra</a:t>
            </a:r>
            <a:r>
              <a:rPr lang="en" sz="2200" baseline="30000">
                <a:solidFill>
                  <a:srgbClr val="FFFFFF"/>
                </a:solidFill>
              </a:rPr>
              <a:t>Ⓡ</a:t>
            </a:r>
            <a:r>
              <a:rPr lang="en" sz="2200">
                <a:solidFill>
                  <a:srgbClr val="FFFFFF"/>
                </a:solidFill>
              </a:rPr>
              <a:t> Mini glucometer</a:t>
            </a:r>
          </a:p>
          <a:p>
            <a:pPr marL="914400" lvl="1" indent="-3683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–"/>
            </a:pPr>
            <a:r>
              <a:rPr lang="en" sz="2200">
                <a:solidFill>
                  <a:srgbClr val="FFFFFF"/>
                </a:solidFill>
              </a:rPr>
              <a:t>Detection range: 20 mg/dL - 600 mg/dL</a:t>
            </a: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 t="13925" b="18734"/>
          <a:stretch/>
        </p:blipFill>
        <p:spPr>
          <a:xfrm>
            <a:off x="6520425" y="3610796"/>
            <a:ext cx="1803900" cy="121475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6424700" y="4731425"/>
            <a:ext cx="1899599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</a:rPr>
              <a:t>http://www.diabeteshealthysolutions.com/wp-content/uploads/2011/07/One-touch-glucose-meters.jpg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rgbClr val="FFFFFF"/>
                </a:solidFill>
              </a:rPr>
              <a:t>Results - Cellular Uptake</a:t>
            </a:r>
          </a:p>
        </p:txBody>
      </p:sp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137" y="1063375"/>
            <a:ext cx="6051725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rgbClr val="FFFFFF"/>
                </a:solidFill>
              </a:rPr>
              <a:t>Weight Gain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5319575" y="1200150"/>
            <a:ext cx="3367200" cy="360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FFFFFF"/>
                </a:solidFill>
              </a:rPr>
              <a:t>Least weight gain among TXN treated mice</a:t>
            </a:r>
          </a:p>
          <a:p>
            <a:pPr marL="457200" lvl="0" indent="-3810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FFFFFF"/>
                </a:solidFill>
              </a:rPr>
              <a:t>DXN reduced weight gain to a lesser extent</a:t>
            </a:r>
          </a:p>
        </p:txBody>
      </p:sp>
      <p:pic>
        <p:nvPicPr>
          <p:cNvPr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200154"/>
            <a:ext cx="4577150" cy="3547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rgbClr val="FFFFFF"/>
                </a:solidFill>
              </a:rPr>
              <a:t>Glucose Tolerance Week 4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021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rgbClr val="FFFFFF"/>
                </a:solidFill>
              </a:rPr>
              <a:t>Slightly lower increases in the TXN and DXN groups, accompanied by faster recoveries</a:t>
            </a:r>
          </a:p>
          <a:p>
            <a:pPr marL="457200" lvl="0" indent="-3429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1800">
                <a:solidFill>
                  <a:srgbClr val="FFFFFF"/>
                </a:solidFill>
              </a:rPr>
              <a:t>All treatment groups show higher sensitivity to insulin compared to control</a:t>
            </a:r>
          </a:p>
        </p:txBody>
      </p:sp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6623" y="1200149"/>
            <a:ext cx="5050176" cy="339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rgbClr val="FFFFFF"/>
                </a:solidFill>
              </a:rPr>
              <a:t>Glucose Tolerance Week 11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2366999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655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1700">
                <a:solidFill>
                  <a:srgbClr val="FFFFFF"/>
                </a:solidFill>
              </a:rPr>
              <a:t>All groups showed higher insulin resistance compared to 4 week performance</a:t>
            </a:r>
          </a:p>
          <a:p>
            <a:pPr marL="457200" lvl="0" indent="-33655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1700">
                <a:solidFill>
                  <a:srgbClr val="FFFFFF"/>
                </a:solidFill>
              </a:rPr>
              <a:t>Treatment groups showed improved, though still extended recovery times</a:t>
            </a:r>
          </a:p>
        </p:txBody>
      </p:sp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4250" y="1200150"/>
            <a:ext cx="5862550" cy="339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rgbClr val="FFFFFF"/>
                </a:solidFill>
              </a:rPr>
              <a:t>Plasma Glucose and Insulin</a:t>
            </a:r>
          </a:p>
        </p:txBody>
      </p:sp>
      <p:pic>
        <p:nvPicPr>
          <p:cNvPr id="347" name="Shape 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925" y="1468400"/>
            <a:ext cx="3617449" cy="321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075" y="1468400"/>
            <a:ext cx="3398624" cy="321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2F2F2"/>
              </a:buClr>
              <a:buSzPct val="25000"/>
              <a:buFont typeface="Calibri"/>
              <a:buNone/>
            </a:pPr>
            <a:r>
              <a:rPr lang="en" sz="4400" b="0" i="0" u="none" strike="noStrike" cap="none" baseline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Metabolic Syndrome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244250"/>
            <a:ext cx="5584200" cy="367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More than 34% of Americans affected</a:t>
            </a:r>
          </a:p>
          <a:p>
            <a:pPr marL="457200" marR="0" lvl="0" indent="-4191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be significantly reduced by proper diet and exercise</a:t>
            </a:r>
          </a:p>
          <a:p>
            <a:pPr marL="457200" marR="0" lvl="0" indent="-4191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solution sounds simple, but the incidence remains high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5975800" y="4161550"/>
            <a:ext cx="2948400" cy="2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</a:rPr>
              <a:t>http://www.texasheart.org/HIC/WomenHeart/images/perfectstorm_1.jpg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1400" y="1609017"/>
            <a:ext cx="2857475" cy="2623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rgbClr val="FFFFFF"/>
                </a:solidFill>
              </a:rPr>
              <a:t>Discussion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Cellular Uptake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FFFFFF"/>
                </a:solidFill>
              </a:rPr>
              <a:t>Small differences in uptake, but unlikely to be responsible for such dramatic differences in effect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FFFFFF"/>
                </a:solidFill>
              </a:rPr>
              <a:t>Possible concerns of potency and safety with TXN, though no toxicity seen during mouse feeding experiment</a:t>
            </a:r>
          </a:p>
          <a:p>
            <a:pPr marL="457200" lvl="0" indent="-3810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FFFFFF"/>
                </a:solidFill>
              </a:rPr>
              <a:t>Previous use of a mitochondrial uncoupler 2,4-dinitrophenol resulted in weight loss, but some fatalities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rgbClr val="FFFFFF"/>
                </a:solidFill>
              </a:rPr>
              <a:t>Insulin Sensitivity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3299250" y="1200150"/>
            <a:ext cx="5387699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Mouse feeding comparison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FFFFFF"/>
                </a:solidFill>
              </a:rPr>
              <a:t>Higher insulin sensitivity among XN, DXN, and TXN groups compared to control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FFFFFF"/>
                </a:solidFill>
              </a:rPr>
              <a:t>Prolonged high fat diet consumption deteriorated metabolic health of mice despite supplementation</a:t>
            </a:r>
          </a:p>
        </p:txBody>
      </p:sp>
      <p:pic>
        <p:nvPicPr>
          <p:cNvPr id="361" name="Shape 3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501275"/>
            <a:ext cx="2842050" cy="2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Shape 362"/>
          <p:cNvSpPr txBox="1"/>
          <p:nvPr/>
        </p:nvSpPr>
        <p:spPr>
          <a:xfrm>
            <a:off x="390825" y="4422325"/>
            <a:ext cx="2974799" cy="28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</a:rPr>
              <a:t>http://upload.wikimedia.org/wikipedia/commons/0/0d/InsulinHexamer.jpg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rgbClr val="FFFFFF"/>
                </a:solidFill>
              </a:rPr>
              <a:t>Discussion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409299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03200" indent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Study limitations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Feeding Study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FFFFFF"/>
                </a:solidFill>
              </a:rPr>
              <a:t>Only one dose level tested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FFFFFF"/>
                </a:solidFill>
              </a:rPr>
              <a:t>Food consumption was not uniform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FFFFFF"/>
                </a:solidFill>
              </a:rPr>
              <a:t>Detection limit of glucometer may have skewed some results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369" name="Shape 3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7600" y="2073487"/>
            <a:ext cx="2640749" cy="1647824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Shape 370"/>
          <p:cNvSpPr txBox="1"/>
          <p:nvPr/>
        </p:nvSpPr>
        <p:spPr>
          <a:xfrm>
            <a:off x="6048725" y="3632850"/>
            <a:ext cx="2600999" cy="25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</a:rPr>
              <a:t>http://www.slate.fr/sites/default/files/users/user9481/black-6.jpg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chemeClr val="lt1"/>
                </a:solidFill>
              </a:rPr>
              <a:t>Conclusions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3000">
                <a:solidFill>
                  <a:srgbClr val="FFFFFF"/>
                </a:solidFill>
              </a:rPr>
              <a:t>Mitochondrial uncoupling effect enhanced by lower polarity of DXN and TXN</a:t>
            </a: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3000">
                <a:solidFill>
                  <a:srgbClr val="FFFFFF"/>
                </a:solidFill>
              </a:rPr>
              <a:t>XN, DXN and TXN can help reduce some conditions associated with metabolic disorder</a:t>
            </a:r>
          </a:p>
          <a:p>
            <a:pPr marL="0" lvl="0" indent="0">
              <a:spcBef>
                <a:spcPts val="0"/>
              </a:spcBef>
              <a:buNone/>
            </a:pP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rgbClr val="FFFFFF"/>
                </a:solidFill>
              </a:rPr>
              <a:t>Future Investigation</a:t>
            </a:r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FFFFFF"/>
                </a:solidFill>
              </a:rPr>
              <a:t>Investigate inflammatory markers in plasma to measure oxidative stress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FFFFFF"/>
                </a:solidFill>
              </a:rPr>
              <a:t>Human pharmacokinetic investigation for DXN and TXN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FFFFFF"/>
                </a:solidFill>
              </a:rPr>
              <a:t>Human consumption trials to compare metabolic and inflammatory effects of XN, DXN and TXN</a:t>
            </a:r>
          </a:p>
          <a:p>
            <a:pPr marL="457200" lvl="0" indent="-3810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FFFFFF"/>
                </a:solidFill>
              </a:rPr>
              <a:t>Feeding experiment should be repeated using C57BL/6J female mice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rgbClr val="FFFFFF"/>
                </a:solidFill>
              </a:rPr>
              <a:t>Acknowledgements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1047750"/>
            <a:ext cx="3855299" cy="366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dirty="0">
                <a:solidFill>
                  <a:srgbClr val="FFFFFF"/>
                </a:solidFill>
              </a:rPr>
              <a:t>Fred Stevens	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2000" dirty="0">
                <a:solidFill>
                  <a:srgbClr val="FFFFFF"/>
                </a:solidFill>
              </a:rPr>
              <a:t>Jaewoo Choi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2000" dirty="0" smtClean="0">
                <a:solidFill>
                  <a:srgbClr val="FFFFFF"/>
                </a:solidFill>
              </a:rPr>
              <a:t>Ralph Reed		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2000" dirty="0" smtClean="0">
                <a:solidFill>
                  <a:srgbClr val="FFFFFF"/>
                </a:solidFill>
              </a:rPr>
              <a:t>Val </a:t>
            </a:r>
            <a:r>
              <a:rPr lang="en" sz="2000" dirty="0">
                <a:solidFill>
                  <a:srgbClr val="FFFFFF"/>
                </a:solidFill>
              </a:rPr>
              <a:t>Miranda			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2000" dirty="0">
                <a:solidFill>
                  <a:srgbClr val="FFFFFF"/>
                </a:solidFill>
              </a:rPr>
              <a:t>Lizzy Axton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2000" dirty="0">
                <a:solidFill>
                  <a:srgbClr val="FFFFFF"/>
                </a:solidFill>
              </a:rPr>
              <a:t>Valerie Elias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2000" dirty="0">
                <a:solidFill>
                  <a:srgbClr val="FFFFFF"/>
                </a:solidFill>
              </a:rPr>
              <a:t>Jeff Morre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2000" dirty="0">
                <a:solidFill>
                  <a:schemeClr val="lt1"/>
                </a:solidFill>
              </a:rPr>
              <a:t>Oriane De </a:t>
            </a:r>
            <a:r>
              <a:rPr lang="en" sz="2000" dirty="0" smtClean="0">
                <a:solidFill>
                  <a:schemeClr val="lt1"/>
                </a:solidFill>
              </a:rPr>
              <a:t>Montgolfier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2000" dirty="0" smtClean="0">
                <a:solidFill>
                  <a:schemeClr val="lt1"/>
                </a:solidFill>
              </a:rPr>
              <a:t>Kate Field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 sz="2000" dirty="0" smtClean="0">
                <a:solidFill>
                  <a:schemeClr val="lt1"/>
                </a:solidFill>
              </a:rPr>
              <a:t>Wanda Crannell</a:t>
            </a:r>
            <a:endParaRPr lang="en" sz="2000" dirty="0">
              <a:solidFill>
                <a:schemeClr val="lt1"/>
              </a:solidFill>
            </a:endParaRPr>
          </a:p>
        </p:txBody>
      </p:sp>
      <p:pic>
        <p:nvPicPr>
          <p:cNvPr id="389" name="Shape 3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4875" y="3104075"/>
            <a:ext cx="1114425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6525" y="2361987"/>
            <a:ext cx="2345950" cy="132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Shape 3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1650" y="1200150"/>
            <a:ext cx="1887649" cy="171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Shape 3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66513" y="1200137"/>
            <a:ext cx="1989423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Shape 3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66525" y="3877080"/>
            <a:ext cx="3075899" cy="808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Cardiovascular Disease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973699" cy="373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Leading cause of death worldwide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Responsible for 31.9% of deaths in the US in 2010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"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Many contributing factors, but risk is increased by metabolic syndrome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2049" y="1399387"/>
            <a:ext cx="3054748" cy="333172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5556075" y="4633775"/>
            <a:ext cx="3206699" cy="25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</a:rPr>
              <a:t>http://nclexpreceptor.com/wp-content/uploads/2013/06/heart-disease.jpg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"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Xanthohumol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1150" y="1931450"/>
            <a:ext cx="3425649" cy="202882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3467412" y="2758800"/>
            <a:ext cx="1640999" cy="37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69138"/>
          </a:solidFill>
          <a:ln w="19050" cap="flat" cmpd="sng">
            <a:solidFill>
              <a:srgbClr val="E6913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433350" y="1412150"/>
            <a:ext cx="2905200" cy="37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 i="1">
                <a:solidFill>
                  <a:srgbClr val="F3F3F3"/>
                </a:solidFill>
              </a:rPr>
              <a:t>Humulus lupulus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5261150" y="1412150"/>
            <a:ext cx="3425699" cy="48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>
                <a:solidFill>
                  <a:srgbClr val="F3F3F3"/>
                </a:solidFill>
              </a:rPr>
              <a:t>Xanthohumol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457200" y="4170900"/>
            <a:ext cx="8221200" cy="71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FFFFFF"/>
                </a:solidFill>
              </a:rPr>
              <a:t>Some anticancer properties</a:t>
            </a:r>
          </a:p>
          <a:p>
            <a:pPr marL="457200" lvl="0" indent="-3429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FFFFFF"/>
                </a:solidFill>
              </a:rPr>
              <a:t>Improved cognitive function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024" y="1981900"/>
            <a:ext cx="2901650" cy="192791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333625" y="3846050"/>
            <a:ext cx="2970000" cy="25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</a:rPr>
              <a:t>http://www.kegworks.com/wp/wp-content/images/kwc/hops/hops.jpg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Reduction in weight gain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218600" cy="258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31800" algn="l" rtl="0">
              <a:spcBef>
                <a:spcPts val="0"/>
              </a:spcBef>
              <a:buClr>
                <a:srgbClr val="FFFFFF"/>
              </a:buClr>
              <a:buSzPct val="100000"/>
              <a:buFont typeface="Calibri"/>
              <a:buChar char="•"/>
            </a:pPr>
            <a:r>
              <a:rPr lang="en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14% reduction in weight gain among male zucker rats</a:t>
            </a:r>
          </a:p>
          <a:p>
            <a:pPr marL="457200" marR="0" lvl="0" indent="-431800" algn="l" rtl="0">
              <a:spcBef>
                <a:spcPts val="0"/>
              </a:spcBef>
              <a:buClr>
                <a:srgbClr val="FFFFFF"/>
              </a:buClr>
              <a:buSzPct val="100000"/>
              <a:buFont typeface="Calibri"/>
              <a:buChar char="•"/>
            </a:pPr>
            <a:r>
              <a:rPr lang="en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Improved fasting plasma glucose levels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r="49612"/>
          <a:stretch/>
        </p:blipFill>
        <p:spPr>
          <a:xfrm>
            <a:off x="4848528" y="1200150"/>
            <a:ext cx="3838271" cy="352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9400" y="3787350"/>
            <a:ext cx="2194199" cy="1121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1384075" y="4820875"/>
            <a:ext cx="2736599" cy="22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">
                <a:solidFill>
                  <a:srgbClr val="FFFFFF"/>
                </a:solidFill>
              </a:rPr>
              <a:t>http://www.iub.edu/~k536/images/etiology/fatrats.jpg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4774100" y="4633825"/>
            <a:ext cx="3912600" cy="36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en"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Legette et al. Phytochemistry 2012 May 26.</a:t>
            </a:r>
          </a:p>
          <a:p>
            <a:pPr>
              <a:spcBef>
                <a:spcPts val="0"/>
              </a:spcBef>
              <a:buNone/>
            </a:pPr>
            <a:endParaRPr sz="80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rgbClr val="FFFFFF"/>
                </a:solidFill>
              </a:rPr>
              <a:t>Xanthohumol in beer?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437900" y="1428274"/>
            <a:ext cx="4248900" cy="316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3200">
                <a:solidFill>
                  <a:srgbClr val="FFFFFF"/>
                </a:solidFill>
              </a:rPr>
              <a:t>Small amounts in microbrews, but only trace amounts found in major brands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" y="1428263"/>
            <a:ext cx="3560550" cy="280153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389250" y="4133325"/>
            <a:ext cx="2845200" cy="33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</a:rPr>
              <a:t>http://lygsbtd.files.wordpress.com/2011/08/beer_toast.jpg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rgbClr val="FFFFFF"/>
                </a:solidFill>
              </a:rPr>
              <a:t>Mechanism of action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75599" cy="373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Obesity - An energy imbalance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FFFFFF"/>
                </a:solidFill>
              </a:rPr>
              <a:t>Reduced weight gain = increased expenditure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" sz="2400">
                <a:solidFill>
                  <a:srgbClr val="FFFFFF"/>
                </a:solidFill>
              </a:rPr>
              <a:t>Mitochondrial uncoupling/ protonophore activity?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375" y="1200137"/>
            <a:ext cx="4053424" cy="373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4569962" y="4853600"/>
            <a:ext cx="4067999" cy="17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</a:rPr>
              <a:t>https://steelcorefitness.files.wordpress.com/2014/05/balcalories2.png?w=470&amp;h=432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>
                <a:solidFill>
                  <a:schemeClr val="lt1"/>
                </a:solidFill>
              </a:rPr>
              <a:t>Mitochondrion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5099" y="1094175"/>
            <a:ext cx="5771700" cy="360044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457200" y="1094175"/>
            <a:ext cx="2408399" cy="363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Mitochondrion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FFFFFF"/>
                </a:solidFill>
              </a:rPr>
              <a:t>Major source of cellular energy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FFFFFF"/>
                </a:solidFill>
              </a:rPr>
              <a:t>Present in nearly all cell types</a:t>
            </a:r>
          </a:p>
          <a:p>
            <a:pPr marL="457200" lvl="0" indent="-35560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FFFFFF"/>
                </a:solidFill>
              </a:rPr>
              <a:t>Location of oxygen consumption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2798312" y="4634225"/>
            <a:ext cx="5955899" cy="22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00">
                <a:solidFill>
                  <a:srgbClr val="FFFFFF"/>
                </a:solidFill>
              </a:rPr>
              <a:t>http://bio1151.nicerweb.com/Locked/media/ch06/06_17Mitochondrion_CL.jpg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956</Words>
  <Application>Microsoft Office PowerPoint</Application>
  <PresentationFormat>On-screen Show (16:9)</PresentationFormat>
  <Paragraphs>178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Xanthohumol derivatives improve insulin sensitivity in obese mice</vt:lpstr>
      <vt:lpstr>Metabolic Syndrome</vt:lpstr>
      <vt:lpstr>Metabolic Syndrome</vt:lpstr>
      <vt:lpstr>Cardiovascular Disease</vt:lpstr>
      <vt:lpstr>Xanthohumol</vt:lpstr>
      <vt:lpstr>Reduction in weight gain</vt:lpstr>
      <vt:lpstr>Xanthohumol in beer?</vt:lpstr>
      <vt:lpstr>Mechanism of action</vt:lpstr>
      <vt:lpstr>Mitochondrion</vt:lpstr>
      <vt:lpstr>Mitochondrial Uncoupling</vt:lpstr>
      <vt:lpstr>Seahorse Assay</vt:lpstr>
      <vt:lpstr>Glucose Metabolism</vt:lpstr>
      <vt:lpstr>PowerPoint Presentation</vt:lpstr>
      <vt:lpstr>Xanthohumol limitations</vt:lpstr>
      <vt:lpstr>Dihydroxanthohumol and Tetrahydroxanthohumol</vt:lpstr>
      <vt:lpstr>DXN and TXN advantage</vt:lpstr>
      <vt:lpstr>Two questions</vt:lpstr>
      <vt:lpstr>Hypotheses</vt:lpstr>
      <vt:lpstr>Two experiments</vt:lpstr>
      <vt:lpstr>Materials and Methods</vt:lpstr>
      <vt:lpstr>Cellular Uptake</vt:lpstr>
      <vt:lpstr>Mouse Feeding</vt:lpstr>
      <vt:lpstr>Testing parameters</vt:lpstr>
      <vt:lpstr>Glucose Tolerance Testing</vt:lpstr>
      <vt:lpstr>Results - Cellular Uptake</vt:lpstr>
      <vt:lpstr>Weight Gain</vt:lpstr>
      <vt:lpstr>Glucose Tolerance Week 4</vt:lpstr>
      <vt:lpstr>Glucose Tolerance Week 11</vt:lpstr>
      <vt:lpstr>Plasma Glucose and Insulin</vt:lpstr>
      <vt:lpstr>Discussion</vt:lpstr>
      <vt:lpstr>Insulin Sensitivity</vt:lpstr>
      <vt:lpstr>Discussion</vt:lpstr>
      <vt:lpstr>Conclusions</vt:lpstr>
      <vt:lpstr>Future Investigation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Xanthohumol derivatives improve insulin sensitivity in obese mice</dc:title>
  <dc:creator>Jessica</dc:creator>
  <cp:lastModifiedBy>Support</cp:lastModifiedBy>
  <cp:revision>3</cp:revision>
  <dcterms:modified xsi:type="dcterms:W3CDTF">2015-06-11T16:50:24Z</dcterms:modified>
</cp:coreProperties>
</file>