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95" r:id="rId3"/>
    <p:sldId id="294" r:id="rId4"/>
    <p:sldId id="293" r:id="rId5"/>
    <p:sldId id="291" r:id="rId6"/>
    <p:sldId id="302" r:id="rId7"/>
    <p:sldId id="298" r:id="rId8"/>
    <p:sldId id="300" r:id="rId9"/>
    <p:sldId id="301" r:id="rId10"/>
    <p:sldId id="305" r:id="rId11"/>
    <p:sldId id="304" r:id="rId12"/>
    <p:sldId id="306" r:id="rId13"/>
    <p:sldId id="344" r:id="rId14"/>
    <p:sldId id="307" r:id="rId15"/>
    <p:sldId id="308" r:id="rId16"/>
    <p:sldId id="309" r:id="rId17"/>
    <p:sldId id="310" r:id="rId18"/>
    <p:sldId id="311" r:id="rId19"/>
    <p:sldId id="329" r:id="rId20"/>
    <p:sldId id="325" r:id="rId21"/>
    <p:sldId id="322" r:id="rId22"/>
    <p:sldId id="330" r:id="rId23"/>
    <p:sldId id="342" r:id="rId24"/>
    <p:sldId id="341" r:id="rId25"/>
    <p:sldId id="340" r:id="rId26"/>
    <p:sldId id="339" r:id="rId27"/>
    <p:sldId id="332" r:id="rId28"/>
    <p:sldId id="331" r:id="rId29"/>
    <p:sldId id="333" r:id="rId30"/>
    <p:sldId id="334" r:id="rId31"/>
    <p:sldId id="345" r:id="rId32"/>
    <p:sldId id="337" r:id="rId33"/>
    <p:sldId id="336" r:id="rId34"/>
    <p:sldId id="338" r:id="rId35"/>
    <p:sldId id="335" r:id="rId36"/>
    <p:sldId id="317" r:id="rId37"/>
    <p:sldId id="318" r:id="rId38"/>
    <p:sldId id="319" r:id="rId39"/>
    <p:sldId id="320" r:id="rId40"/>
    <p:sldId id="292" r:id="rId41"/>
    <p:sldId id="287" r:id="rId42"/>
    <p:sldId id="303" r:id="rId43"/>
    <p:sldId id="296" r:id="rId44"/>
    <p:sldId id="289"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31"/>
    <a:srgbClr val="FFF6DE"/>
    <a:srgbClr val="71C837"/>
    <a:srgbClr val="28CA41"/>
    <a:srgbClr val="A5A5A5"/>
    <a:srgbClr val="FAFDF8"/>
    <a:srgbClr val="FFC701"/>
    <a:srgbClr val="538234"/>
    <a:srgbClr val="A3CCFF"/>
    <a:srgbClr val="007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2"/>
    <p:restoredTop sz="77900"/>
  </p:normalViewPr>
  <p:slideViewPr>
    <p:cSldViewPr snapToGrid="0" snapToObjects="1">
      <p:cViewPr>
        <p:scale>
          <a:sx n="77" d="100"/>
          <a:sy n="77" d="100"/>
        </p:scale>
        <p:origin x="117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BE516-29F5-B340-87F9-5D99EBC1C542}" type="datetimeFigureOut">
              <a:rPr lang="en-US" smtClean="0"/>
              <a:t>6/9/17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744B7-B1A7-6741-8941-F7F2115122F4}" type="slidenum">
              <a:rPr lang="en-US" smtClean="0"/>
              <a:t>‹#›</a:t>
            </a:fld>
            <a:endParaRPr lang="en-US"/>
          </a:p>
        </p:txBody>
      </p:sp>
    </p:spTree>
    <p:extLst>
      <p:ext uri="{BB962C8B-B14F-4D97-AF65-F5344CB8AC3E}">
        <p14:creationId xmlns:p14="http://schemas.microsoft.com/office/powerpoint/2010/main" val="112984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reports.weforum.org/global-risks-2013/view/risk-case-1/the-dangers-of-hubris-on-human-health/#/view/fig-18"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bi.nlm.nih.gov/pmc/articles/PMC3721181/figure/F5/" TargetMode="External"/><Relationship Id="rId4" Type="http://schemas.openxmlformats.org/officeDocument/2006/relationships/hyperlink" Target="https://www.ncbi.nlm.nih.gov/pmc/articles/PMC3721181/figure/F6/"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I’d like to talk about the importance of drug discovery</a:t>
            </a:r>
            <a:endParaRPr lang="en-US" dirty="0"/>
          </a:p>
        </p:txBody>
      </p:sp>
      <p:sp>
        <p:nvSpPr>
          <p:cNvPr id="4" name="Slide Number Placeholder 3"/>
          <p:cNvSpPr>
            <a:spLocks noGrp="1"/>
          </p:cNvSpPr>
          <p:nvPr>
            <p:ph type="sldNum" sz="quarter" idx="10"/>
          </p:nvPr>
        </p:nvSpPr>
        <p:spPr/>
        <p:txBody>
          <a:bodyPr/>
          <a:lstStyle/>
          <a:p>
            <a:fld id="{382744B7-B1A7-6741-8941-F7F2115122F4}" type="slidenum">
              <a:rPr lang="en-US" smtClean="0"/>
              <a:t>1</a:t>
            </a:fld>
            <a:endParaRPr lang="en-US"/>
          </a:p>
        </p:txBody>
      </p:sp>
    </p:spTree>
    <p:extLst>
      <p:ext uri="{BB962C8B-B14F-4D97-AF65-F5344CB8AC3E}">
        <p14:creationId xmlns:p14="http://schemas.microsoft.com/office/powerpoint/2010/main" val="193982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Fortunately the absolutely mind-blowing era of genomics has given us two other ways of doing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We don’t have to look at the whole organism anymore </a:t>
            </a:r>
            <a:r>
              <a:rPr lang="mr-IN" b="0" baseline="0" dirty="0" smtClean="0"/>
              <a:t>–</a:t>
            </a:r>
            <a:r>
              <a:rPr lang="en-US" b="0" baseline="0" dirty="0" smtClean="0"/>
              <a:t> we can just look at everyone’s DNA.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One way is through a </a:t>
            </a:r>
            <a:r>
              <a:rPr lang="en-US" b="0" baseline="0" dirty="0" err="1" smtClean="0"/>
              <a:t>metagenomic</a:t>
            </a:r>
            <a:r>
              <a:rPr lang="en-US" b="0" baseline="0" dirty="0" smtClean="0"/>
              <a:t> analysis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This</a:t>
            </a:r>
            <a:r>
              <a:rPr lang="en-US" b="0" baseline="0" dirty="0" smtClean="0"/>
              <a:t> method tries to answer the question by looking at the collection of entire genomes of all organisms in the sample.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10</a:t>
            </a:fld>
            <a:endParaRPr lang="en-US"/>
          </a:p>
        </p:txBody>
      </p:sp>
    </p:spTree>
    <p:extLst>
      <p:ext uri="{BB962C8B-B14F-4D97-AF65-F5344CB8AC3E}">
        <p14:creationId xmlns:p14="http://schemas.microsoft.com/office/powerpoint/2010/main" val="149136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way is very data intensive </a:t>
            </a:r>
            <a:r>
              <a:rPr lang="mr-IN" b="0" baseline="0" dirty="0" smtClean="0"/>
              <a:t>–</a:t>
            </a:r>
            <a:r>
              <a:rPr lang="en-US" b="0" baseline="0" dirty="0" smtClean="0"/>
              <a:t> genomes can be really big. Computationally, economically. Get things we might not be </a:t>
            </a:r>
            <a:r>
              <a:rPr lang="en-US" b="0" baseline="0" dirty="0" err="1" smtClean="0"/>
              <a:t>intersted</a:t>
            </a:r>
            <a:r>
              <a:rPr lang="en-US" b="0" baseline="0" dirty="0" smtClean="0"/>
              <a:t> in knowing about.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Second method: </a:t>
            </a:r>
            <a:r>
              <a:rPr lang="en-US" b="0" baseline="0" dirty="0" err="1" smtClean="0"/>
              <a:t>Amplicon</a:t>
            </a:r>
            <a:r>
              <a:rPr lang="en-US" b="0" baseline="0" dirty="0" smtClean="0"/>
              <a:t> Analysis.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Targetted</a:t>
            </a:r>
            <a:r>
              <a:rPr lang="en-US" b="0" baseline="0" dirty="0" smtClean="0"/>
              <a:t> to the specific type(s) of organisms you’re interested 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One example is 16S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is the method we want to use since we’re only interested in looking at </a:t>
            </a:r>
            <a:r>
              <a:rPr lang="en-US" b="0" u="sng" baseline="0" dirty="0" smtClean="0"/>
              <a:t>phage</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382744B7-B1A7-6741-8941-F7F2115122F4}" type="slidenum">
              <a:rPr lang="en-US" smtClean="0"/>
              <a:t>11</a:t>
            </a:fld>
            <a:endParaRPr lang="en-US"/>
          </a:p>
        </p:txBody>
      </p:sp>
    </p:spTree>
    <p:extLst>
      <p:ext uri="{BB962C8B-B14F-4D97-AF65-F5344CB8AC3E}">
        <p14:creationId xmlns:p14="http://schemas.microsoft.com/office/powerpoint/2010/main" val="207354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reason 16S works is all bacteria have the gene no matter what. All eukaryotes have an 18S </a:t>
            </a:r>
            <a:r>
              <a:rPr lang="en-US" b="0" baseline="0" dirty="0" err="1" smtClean="0"/>
              <a:t>srRNA</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Phage do not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 universally conserved genes</a:t>
            </a:r>
            <a:r>
              <a:rPr lang="en-US" sz="1200" kern="1200" baseline="0" dirty="0" smtClean="0">
                <a:solidFill>
                  <a:schemeClr val="tx1"/>
                </a:solidFill>
                <a:effectLst/>
                <a:latin typeface="+mn-lt"/>
                <a:ea typeface="+mn-ea"/>
                <a:cs typeface="+mn-cs"/>
              </a:rPr>
              <a:t> for phage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Unlike ribosomal RNA (</a:t>
            </a:r>
            <a:r>
              <a:rPr lang="en-US" sz="1200" kern="1200" dirty="0" err="1" smtClean="0">
                <a:solidFill>
                  <a:schemeClr val="tx1"/>
                </a:solidFill>
                <a:effectLst/>
                <a:latin typeface="+mn-lt"/>
                <a:ea typeface="+mn-ea"/>
                <a:cs typeface="+mn-cs"/>
              </a:rPr>
              <a:t>rRNA</a:t>
            </a:r>
            <a:r>
              <a:rPr lang="en-US" sz="1200" kern="1200" dirty="0" smtClean="0">
                <a:solidFill>
                  <a:schemeClr val="tx1"/>
                </a:solidFill>
                <a:effectLst/>
                <a:latin typeface="+mn-lt"/>
                <a:ea typeface="+mn-ea"/>
                <a:cs typeface="+mn-cs"/>
              </a:rPr>
              <a:t>) genes found in cellular organisms viruses lack of universally conserved genes that can serve as molecular markers for classification and diversity in environmental samples.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2744B7-B1A7-6741-8941-F7F2115122F4}" type="slidenum">
              <a:rPr lang="en-US" smtClean="0"/>
              <a:t>12</a:t>
            </a:fld>
            <a:endParaRPr lang="en-US"/>
          </a:p>
        </p:txBody>
      </p:sp>
    </p:spTree>
    <p:extLst>
      <p:ext uri="{BB962C8B-B14F-4D97-AF65-F5344CB8AC3E}">
        <p14:creationId xmlns:p14="http://schemas.microsoft.com/office/powerpoint/2010/main" val="67189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a:t>
            </a:r>
            <a:r>
              <a:rPr lang="en-US" sz="1200" kern="1200" baseline="0" dirty="0" smtClean="0">
                <a:solidFill>
                  <a:schemeClr val="tx1"/>
                </a:solidFill>
                <a:effectLst/>
                <a:latin typeface="+mn-lt"/>
                <a:ea typeface="+mn-ea"/>
                <a:cs typeface="+mn-cs"/>
              </a:rPr>
              <a:t> comparing phage genomes, people have found genes that ARE conserved between certain TYPES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2744B7-B1A7-6741-8941-F7F2115122F4}" type="slidenum">
              <a:rPr lang="en-US" smtClean="0"/>
              <a:t>13</a:t>
            </a:fld>
            <a:endParaRPr lang="en-US"/>
          </a:p>
        </p:txBody>
      </p:sp>
    </p:spTree>
    <p:extLst>
      <p:ext uri="{BB962C8B-B14F-4D97-AF65-F5344CB8AC3E}">
        <p14:creationId xmlns:p14="http://schemas.microsoft.com/office/powerpoint/2010/main" val="57286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By using several marker genes at once we can get a better idea of the diversity of all types of phage in a sample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are the genes we selected for our study that people designed primers for </a:t>
            </a:r>
          </a:p>
        </p:txBody>
      </p:sp>
      <p:sp>
        <p:nvSpPr>
          <p:cNvPr id="4" name="Slide Number Placeholder 3"/>
          <p:cNvSpPr>
            <a:spLocks noGrp="1"/>
          </p:cNvSpPr>
          <p:nvPr>
            <p:ph type="sldNum" sz="quarter" idx="10"/>
          </p:nvPr>
        </p:nvSpPr>
        <p:spPr/>
        <p:txBody>
          <a:bodyPr/>
          <a:lstStyle/>
          <a:p>
            <a:fld id="{382744B7-B1A7-6741-8941-F7F2115122F4}" type="slidenum">
              <a:rPr lang="en-US" smtClean="0"/>
              <a:t>14</a:t>
            </a:fld>
            <a:endParaRPr lang="en-US"/>
          </a:p>
        </p:txBody>
      </p:sp>
    </p:spTree>
    <p:extLst>
      <p:ext uri="{BB962C8B-B14F-4D97-AF65-F5344CB8AC3E}">
        <p14:creationId xmlns:p14="http://schemas.microsoft.com/office/powerpoint/2010/main" val="128668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Project</a:t>
            </a:r>
            <a:r>
              <a:rPr lang="en-US" b="0" baseline="0" dirty="0" smtClean="0"/>
              <a:t> Scope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Analyze </a:t>
            </a:r>
            <a:r>
              <a:rPr lang="en-US" b="0" baseline="0" dirty="0" err="1" smtClean="0"/>
              <a:t>cyanophage</a:t>
            </a:r>
            <a:r>
              <a:rPr lang="en-US" b="0" baseline="0" dirty="0" smtClean="0"/>
              <a:t> diversity among benthic cyanobacteria matts sampled from the Red Sea and Panama</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15</a:t>
            </a:fld>
            <a:endParaRPr lang="en-US"/>
          </a:p>
        </p:txBody>
      </p:sp>
    </p:spTree>
    <p:extLst>
      <p:ext uri="{BB962C8B-B14F-4D97-AF65-F5344CB8AC3E}">
        <p14:creationId xmlns:p14="http://schemas.microsoft.com/office/powerpoint/2010/main" val="26037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Consortia is a word</a:t>
            </a:r>
            <a:r>
              <a:rPr lang="en-US" b="0" baseline="0" dirty="0" smtClean="0"/>
              <a:t> that means community without inferring interactions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Because in science you can’t make stuff up.</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16</a:t>
            </a:fld>
            <a:endParaRPr lang="en-US"/>
          </a:p>
        </p:txBody>
      </p:sp>
    </p:spTree>
    <p:extLst>
      <p:ext uri="{BB962C8B-B14F-4D97-AF65-F5344CB8AC3E}">
        <p14:creationId xmlns:p14="http://schemas.microsoft.com/office/powerpoint/2010/main" val="95651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CUT AT PCR OF MARKER GENES</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17</a:t>
            </a:fld>
            <a:endParaRPr lang="en-US"/>
          </a:p>
        </p:txBody>
      </p:sp>
    </p:spTree>
    <p:extLst>
      <p:ext uri="{BB962C8B-B14F-4D97-AF65-F5344CB8AC3E}">
        <p14:creationId xmlns:p14="http://schemas.microsoft.com/office/powerpoint/2010/main" val="37293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e.g. g20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Following DNA extraction</a:t>
            </a:r>
            <a:r>
              <a:rPr lang="en-US" b="0" baseline="0" dirty="0" smtClean="0"/>
              <a:t> and purification, my first task was to optimize PCR conditions for each primer set, specific to a given marker gene.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Did PCR</a:t>
            </a:r>
            <a:r>
              <a:rPr lang="en-US" b="0" baseline="0" dirty="0" smtClean="0"/>
              <a:t> reactions with the same set of primers combined with DNA of seven different samples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Did 6 sets of these same PCR reactions with different annealing temperatures for each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smtClean="0"/>
              <a:t>Exp</a:t>
            </a:r>
            <a:r>
              <a:rPr lang="en-US" b="0" dirty="0" smtClean="0"/>
              <a:t>: </a:t>
            </a:r>
            <a:r>
              <a:rPr lang="en-US" b="0" baseline="0" dirty="0" smtClean="0"/>
              <a:t>~680bp in length.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Get a lot of off-target amp at lower and less overall amp at higher. Little bit of a goldilocks game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50.2 was just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382744B7-B1A7-6741-8941-F7F2115122F4}" type="slidenum">
              <a:rPr lang="en-US" smtClean="0"/>
              <a:t>18</a:t>
            </a:fld>
            <a:endParaRPr lang="en-US"/>
          </a:p>
        </p:txBody>
      </p:sp>
    </p:spTree>
    <p:extLst>
      <p:ext uri="{BB962C8B-B14F-4D97-AF65-F5344CB8AC3E}">
        <p14:creationId xmlns:p14="http://schemas.microsoft.com/office/powerpoint/2010/main" val="2006535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19</a:t>
            </a:fld>
            <a:endParaRPr lang="en-US"/>
          </a:p>
        </p:txBody>
      </p:sp>
    </p:spTree>
    <p:extLst>
      <p:ext uri="{BB962C8B-B14F-4D97-AF65-F5344CB8AC3E}">
        <p14:creationId xmlns:p14="http://schemas.microsoft.com/office/powerpoint/2010/main" val="144820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Without new drugs, we would be doomed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Bacteria evolves at</a:t>
            </a:r>
            <a:r>
              <a:rPr lang="en-US" sz="1200" kern="1200" baseline="0" dirty="0" smtClean="0">
                <a:solidFill>
                  <a:schemeClr val="tx1"/>
                </a:solidFill>
                <a:latin typeface="+mn-lt"/>
                <a:ea typeface="+mn-ea"/>
                <a:cs typeface="+mn-cs"/>
              </a:rPr>
              <a:t> a rapid rate and new strains are constantly developing resistance to existing antibiotics</a:t>
            </a:r>
            <a:endParaRPr lang="en-US" sz="120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Several medical </a:t>
            </a:r>
            <a:r>
              <a:rPr lang="en-US" sz="1200" b="0" kern="1200" dirty="0" err="1" smtClean="0">
                <a:solidFill>
                  <a:schemeClr val="tx1"/>
                </a:solidFill>
                <a:latin typeface="+mn-lt"/>
                <a:ea typeface="+mn-ea"/>
                <a:cs typeface="+mn-cs"/>
              </a:rPr>
              <a:t>proffessionals</a:t>
            </a:r>
            <a:r>
              <a:rPr lang="en-US" sz="1200" b="0" kern="1200" baseline="0" dirty="0" smtClean="0">
                <a:solidFill>
                  <a:schemeClr val="tx1"/>
                </a:solidFill>
                <a:latin typeface="+mn-lt"/>
                <a:ea typeface="+mn-ea"/>
                <a:cs typeface="+mn-cs"/>
              </a:rPr>
              <a:t> and scientists have warned that if we are not able to discover new drugs at a fast rate, we could face an antibiotic apocalypse that would result from bacteria becoming immune to all medications we currently have in use</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The chief medical officer for </a:t>
            </a:r>
            <a:r>
              <a:rPr lang="en-US" sz="1200" b="0" kern="1200" baseline="0" dirty="0" err="1" smtClean="0">
                <a:solidFill>
                  <a:schemeClr val="tx1"/>
                </a:solidFill>
                <a:latin typeface="+mn-lt"/>
                <a:ea typeface="+mn-ea"/>
                <a:cs typeface="+mn-cs"/>
              </a:rPr>
              <a:t>england</a:t>
            </a:r>
            <a:r>
              <a:rPr lang="en-US" sz="1200" b="0" kern="1200" baseline="0" dirty="0" smtClean="0">
                <a:solidFill>
                  <a:schemeClr val="tx1"/>
                </a:solidFill>
                <a:latin typeface="+mn-lt"/>
                <a:ea typeface="+mn-ea"/>
                <a:cs typeface="+mn-cs"/>
              </a:rPr>
              <a:t> went as far as to compare the threat of resistance to global warming.</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a:t>
            </a:fld>
            <a:endParaRPr lang="en-US"/>
          </a:p>
        </p:txBody>
      </p:sp>
    </p:spTree>
    <p:extLst>
      <p:ext uri="{BB962C8B-B14F-4D97-AF65-F5344CB8AC3E}">
        <p14:creationId xmlns:p14="http://schemas.microsoft.com/office/powerpoint/2010/main" val="1144108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STOP</a:t>
            </a:r>
            <a:r>
              <a:rPr lang="en-US" b="0" baseline="0" dirty="0" smtClean="0"/>
              <a:t> AT PAIRED END MERGING</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20</a:t>
            </a:fld>
            <a:endParaRPr lang="en-US"/>
          </a:p>
        </p:txBody>
      </p:sp>
    </p:spTree>
    <p:extLst>
      <p:ext uri="{BB962C8B-B14F-4D97-AF65-F5344CB8AC3E}">
        <p14:creationId xmlns:p14="http://schemas.microsoft.com/office/powerpoint/2010/main" val="298409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we get our string of letters back, we have a string from the forward primer and a string from the reverse primer that are two ends of the same piece of DNA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We wan the whole sequence so we find an overlap in the middle and use it to merge the two reads into a single read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Raw reads are merged </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21</a:t>
            </a:fld>
            <a:endParaRPr lang="en-US"/>
          </a:p>
        </p:txBody>
      </p:sp>
    </p:spTree>
    <p:extLst>
      <p:ext uri="{BB962C8B-B14F-4D97-AF65-F5344CB8AC3E}">
        <p14:creationId xmlns:p14="http://schemas.microsoft.com/office/powerpoint/2010/main" val="105884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After</a:t>
            </a:r>
            <a:r>
              <a:rPr lang="en-US" b="0" baseline="0" dirty="0" smtClean="0"/>
              <a:t> merging we filter out reads that have low quality scores. These scores are included in the file given to us from the sequencing machine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Then we group what’s left based on similarity. If one read is 97% as similar as another read, it gets put in the same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These groups are called OTUs (operational taxonomic unit). which is usually an assignment to a group of a specific family, genus, species, etc. that a specific group represents.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Unfortunately we weren’t able to find a reference database for </a:t>
            </a:r>
            <a:r>
              <a:rPr lang="en-US" b="0" baseline="0" dirty="0" err="1" smtClean="0"/>
              <a:t>cyanophage</a:t>
            </a:r>
            <a:r>
              <a:rPr lang="en-US" b="0" baseline="0" dirty="0" smtClean="0"/>
              <a:t> so that we could assign taxonomy. So in our case it’s like giving each group a fake name that just says that they’re different from the other groups. Just think of OTU as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Then we normalize the number of reads we’re looking at so that all OTUs are equally represented in the analysis. The OTU that had the least number of reads in my dataset had about 300 so we randomly picked out only 300 reads from every OTU.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We then ran diversity analyses on the resulting data using QIIME and the </a:t>
            </a:r>
            <a:r>
              <a:rPr lang="en-US" b="0" baseline="0" dirty="0" err="1" smtClean="0"/>
              <a:t>PhyloSeq</a:t>
            </a:r>
            <a:r>
              <a:rPr lang="en-US" b="0" baseline="0" dirty="0" smtClean="0"/>
              <a:t> package of R </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22</a:t>
            </a:fld>
            <a:endParaRPr lang="en-US"/>
          </a:p>
        </p:txBody>
      </p:sp>
    </p:spTree>
    <p:extLst>
      <p:ext uri="{BB962C8B-B14F-4D97-AF65-F5344CB8AC3E}">
        <p14:creationId xmlns:p14="http://schemas.microsoft.com/office/powerpoint/2010/main" val="1411571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Few analyses</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Eyes adjusted to graphs then talk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First two heat maps: y axis, x axis, example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Other two rarefaction curves: plotted during subsampling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Randomly take 50 </a:t>
            </a:r>
            <a:r>
              <a:rPr lang="en-US" b="0" baseline="0" dirty="0" err="1" smtClean="0"/>
              <a:t>seqs</a:t>
            </a:r>
            <a:r>
              <a:rPr lang="en-US" b="0" baseline="0" dirty="0" smtClean="0"/>
              <a:t> per sample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much within-sample div (called alpha) using the Chao1 metric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Keep doing that eventually </a:t>
            </a:r>
            <a:r>
              <a:rPr lang="en-US" b="0" baseline="0" dirty="0" err="1" smtClean="0"/>
              <a:t>amnt</a:t>
            </a:r>
            <a:r>
              <a:rPr lang="en-US" b="0" baseline="0" dirty="0" smtClean="0"/>
              <a:t> div levels off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Our 300 </a:t>
            </a:r>
            <a:r>
              <a:rPr lang="en-US" b="0" baseline="0" dirty="0" err="1" smtClean="0"/>
              <a:t>rarifaction</a:t>
            </a:r>
            <a:r>
              <a:rPr lang="en-US" b="0" baseline="0" dirty="0" smtClean="0"/>
              <a:t> capture most of the diversity (y)</a:t>
            </a:r>
          </a:p>
        </p:txBody>
      </p:sp>
      <p:sp>
        <p:nvSpPr>
          <p:cNvPr id="4" name="Slide Number Placeholder 3"/>
          <p:cNvSpPr>
            <a:spLocks noGrp="1"/>
          </p:cNvSpPr>
          <p:nvPr>
            <p:ph type="sldNum" sz="quarter" idx="10"/>
          </p:nvPr>
        </p:nvSpPr>
        <p:spPr/>
        <p:txBody>
          <a:bodyPr/>
          <a:lstStyle/>
          <a:p>
            <a:fld id="{382744B7-B1A7-6741-8941-F7F2115122F4}" type="slidenum">
              <a:rPr lang="en-US" smtClean="0"/>
              <a:t>23</a:t>
            </a:fld>
            <a:endParaRPr lang="en-US"/>
          </a:p>
        </p:txBody>
      </p:sp>
    </p:spTree>
    <p:extLst>
      <p:ext uri="{BB962C8B-B14F-4D97-AF65-F5344CB8AC3E}">
        <p14:creationId xmlns:p14="http://schemas.microsoft.com/office/powerpoint/2010/main" val="1995237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a:t>
            </a:r>
            <a:r>
              <a:rPr lang="en-US" b="0" baseline="30000" dirty="0" smtClean="0"/>
              <a:t>st</a:t>
            </a:r>
            <a:r>
              <a:rPr lang="en-US" b="0" dirty="0" smtClean="0"/>
              <a:t> way group</a:t>
            </a:r>
            <a:r>
              <a:rPr lang="en-US" b="0" baseline="0" dirty="0" smtClean="0"/>
              <a:t> by gene </a:t>
            </a:r>
            <a:r>
              <a:rPr lang="en-US" b="0" baseline="0" dirty="0" err="1" smtClean="0"/>
              <a:t>targetted</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Sample grouped and labeled by gene </a:t>
            </a:r>
            <a:r>
              <a:rPr lang="en-US" b="0" baseline="0" dirty="0" err="1" smtClean="0"/>
              <a:t>targetted</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24</a:t>
            </a:fld>
            <a:endParaRPr lang="en-US"/>
          </a:p>
        </p:txBody>
      </p:sp>
    </p:spTree>
    <p:extLst>
      <p:ext uri="{BB962C8B-B14F-4D97-AF65-F5344CB8AC3E}">
        <p14:creationId xmlns:p14="http://schemas.microsoft.com/office/powerpoint/2010/main" val="168990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use diff genes get diff OTUs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G23 detects this group of OTUs and </a:t>
            </a:r>
            <a:r>
              <a:rPr lang="en-US" b="0" baseline="0" dirty="0" err="1" smtClean="0"/>
              <a:t>mcp</a:t>
            </a:r>
            <a:r>
              <a:rPr lang="en-US" b="0" baseline="0" dirty="0" smtClean="0"/>
              <a:t> this type.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DNA poly highly specific </a:t>
            </a:r>
            <a:r>
              <a:rPr lang="mr-IN" b="0" baseline="0" dirty="0" smtClean="0"/>
              <a:t>–</a:t>
            </a:r>
            <a:r>
              <a:rPr lang="en-US" b="0" baseline="0" dirty="0" smtClean="0"/>
              <a:t> only targets certain t7 clade?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Larger div. detected </a:t>
            </a:r>
            <a:r>
              <a:rPr lang="en-US" b="0" baseline="0" dirty="0" err="1" smtClean="0"/>
              <a:t>fromdiff</a:t>
            </a:r>
            <a:r>
              <a:rPr lang="en-US" b="0" baseline="0" dirty="0" smtClean="0"/>
              <a:t> gene markers Where DNA poly</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G23 &gt;&gt;&gt; </a:t>
            </a:r>
            <a:r>
              <a:rPr lang="en-US" b="0" baseline="0" dirty="0" err="1" smtClean="0"/>
              <a:t>dnapol</a:t>
            </a:r>
            <a:endParaRPr lang="en-US" b="0" baseline="0" dirty="0" smtClean="0"/>
          </a:p>
        </p:txBody>
      </p:sp>
      <p:sp>
        <p:nvSpPr>
          <p:cNvPr id="4" name="Slide Number Placeholder 3"/>
          <p:cNvSpPr>
            <a:spLocks noGrp="1"/>
          </p:cNvSpPr>
          <p:nvPr>
            <p:ph type="sldNum" sz="quarter" idx="10"/>
          </p:nvPr>
        </p:nvSpPr>
        <p:spPr/>
        <p:txBody>
          <a:bodyPr/>
          <a:lstStyle/>
          <a:p>
            <a:fld id="{382744B7-B1A7-6741-8941-F7F2115122F4}" type="slidenum">
              <a:rPr lang="en-US" smtClean="0"/>
              <a:t>25</a:t>
            </a:fld>
            <a:endParaRPr lang="en-US"/>
          </a:p>
        </p:txBody>
      </p:sp>
    </p:spTree>
    <p:extLst>
      <p:ext uri="{BB962C8B-B14F-4D97-AF65-F5344CB8AC3E}">
        <p14:creationId xmlns:p14="http://schemas.microsoft.com/office/powerpoint/2010/main" val="1883453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Backed up by </a:t>
            </a:r>
            <a:r>
              <a:rPr lang="en-US" b="0" dirty="0" err="1" smtClean="0"/>
              <a:t>rarifaction</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DNA pol B alpha</a:t>
            </a:r>
            <a:r>
              <a:rPr lang="en-US" b="0" baseline="0" dirty="0" smtClean="0"/>
              <a:t> div capture after taking 50 </a:t>
            </a:r>
            <a:r>
              <a:rPr lang="en-US" b="0" baseline="0" dirty="0" err="1" smtClean="0"/>
              <a:t>seqs</a:t>
            </a:r>
            <a:r>
              <a:rPr lang="en-US" b="0" baseline="0" dirty="0" smtClean="0"/>
              <a:t>/</a:t>
            </a:r>
            <a:r>
              <a:rPr lang="en-US" b="0" baseline="0" dirty="0" err="1" smtClean="0"/>
              <a:t>samp</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G23 takes many more </a:t>
            </a:r>
            <a:r>
              <a:rPr lang="en-US" b="0" baseline="0" dirty="0" err="1" smtClean="0"/>
              <a:t>seqs</a:t>
            </a:r>
            <a:r>
              <a:rPr lang="en-US" b="0" baseline="0" dirty="0" smtClean="0"/>
              <a:t> per </a:t>
            </a:r>
            <a:r>
              <a:rPr lang="en-US" b="0" baseline="0" dirty="0" err="1" smtClean="0"/>
              <a:t>samp</a:t>
            </a:r>
            <a:r>
              <a:rPr lang="en-US" b="0" baseline="0" dirty="0" smtClean="0"/>
              <a:t> until most diversity </a:t>
            </a:r>
            <a:r>
              <a:rPr lang="en-US" b="0" baseline="0" smtClean="0"/>
              <a:t>is captured.</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26</a:t>
            </a:fld>
            <a:endParaRPr lang="en-US"/>
          </a:p>
        </p:txBody>
      </p:sp>
    </p:spTree>
    <p:extLst>
      <p:ext uri="{BB962C8B-B14F-4D97-AF65-F5344CB8AC3E}">
        <p14:creationId xmlns:p14="http://schemas.microsoft.com/office/powerpoint/2010/main" val="1312320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Another way</a:t>
            </a:r>
            <a:r>
              <a:rPr lang="en-US" b="0" baseline="0" dirty="0" smtClean="0"/>
              <a:t> to visualize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Diff colors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Other cat.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OTU1 and OTU11 shared</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27</a:t>
            </a:fld>
            <a:endParaRPr lang="en-US"/>
          </a:p>
        </p:txBody>
      </p:sp>
    </p:spTree>
    <p:extLst>
      <p:ext uri="{BB962C8B-B14F-4D97-AF65-F5344CB8AC3E}">
        <p14:creationId xmlns:p14="http://schemas.microsoft.com/office/powerpoint/2010/main" val="2046261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G23</a:t>
            </a:r>
            <a:r>
              <a:rPr lang="en-US" b="0" baseline="0" dirty="0" smtClean="0"/>
              <a:t> gene OTUs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OTU2 found in both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382744B7-B1A7-6741-8941-F7F2115122F4}" type="slidenum">
              <a:rPr lang="en-US" smtClean="0"/>
              <a:t>28</a:t>
            </a:fld>
            <a:endParaRPr lang="en-US"/>
          </a:p>
        </p:txBody>
      </p:sp>
    </p:spTree>
    <p:extLst>
      <p:ext uri="{BB962C8B-B14F-4D97-AF65-F5344CB8AC3E}">
        <p14:creationId xmlns:p14="http://schemas.microsoft.com/office/powerpoint/2010/main" val="1802098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No similar OTUs</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29</a:t>
            </a:fld>
            <a:endParaRPr lang="en-US"/>
          </a:p>
        </p:txBody>
      </p:sp>
    </p:spTree>
    <p:extLst>
      <p:ext uri="{BB962C8B-B14F-4D97-AF65-F5344CB8AC3E}">
        <p14:creationId xmlns:p14="http://schemas.microsoft.com/office/powerpoint/2010/main" val="199697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study found antimicrobial resistance was responsible for more than 700,000 deaths worldwide in 2014 alone and could kill more than 10 million people each year by 2050.</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Now as long as we keep discovering</a:t>
            </a:r>
            <a:r>
              <a:rPr lang="en-US" sz="1200" b="0" kern="1200" baseline="0" dirty="0" smtClean="0">
                <a:solidFill>
                  <a:schemeClr val="tx1"/>
                </a:solidFill>
                <a:latin typeface="+mn-lt"/>
                <a:ea typeface="+mn-ea"/>
                <a:cs typeface="+mn-cs"/>
              </a:rPr>
              <a:t> new drugs resistance isn’t a problem but unfortunately </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2744B7-B1A7-6741-8941-F7F2115122F4}" type="slidenum">
              <a:rPr lang="en-US" smtClean="0"/>
              <a:t>3</a:t>
            </a:fld>
            <a:endParaRPr lang="en-US"/>
          </a:p>
        </p:txBody>
      </p:sp>
    </p:spTree>
    <p:extLst>
      <p:ext uri="{BB962C8B-B14F-4D97-AF65-F5344CB8AC3E}">
        <p14:creationId xmlns:p14="http://schemas.microsoft.com/office/powerpoint/2010/main" val="155282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No panama</a:t>
            </a:r>
            <a:r>
              <a:rPr lang="en-US" b="0" baseline="0" dirty="0" smtClean="0"/>
              <a:t> sample amps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OTU111 found in panama </a:t>
            </a:r>
            <a:r>
              <a:rPr lang="en-US" b="0" baseline="0" dirty="0" err="1" smtClean="0"/>
              <a:t>mcp</a:t>
            </a:r>
            <a:r>
              <a:rPr lang="en-US" b="0" baseline="0" dirty="0" smtClean="0"/>
              <a:t> samples</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30</a:t>
            </a:fld>
            <a:endParaRPr lang="en-US"/>
          </a:p>
        </p:txBody>
      </p:sp>
    </p:spTree>
    <p:extLst>
      <p:ext uri="{BB962C8B-B14F-4D97-AF65-F5344CB8AC3E}">
        <p14:creationId xmlns:p14="http://schemas.microsoft.com/office/powerpoint/2010/main" val="618483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Otu111 found in both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Only example across different marker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Mcp</a:t>
            </a:r>
            <a:r>
              <a:rPr lang="en-US" b="0" baseline="0" dirty="0" smtClean="0"/>
              <a:t> and DNA pol B for T7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OTU111 likely </a:t>
            </a:r>
            <a:r>
              <a:rPr lang="en-US" b="0" baseline="0" dirty="0" err="1" smtClean="0"/>
              <a:t>podo</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Since abundant with </a:t>
            </a:r>
            <a:r>
              <a:rPr lang="en-US" b="0" baseline="0" dirty="0" err="1" smtClean="0"/>
              <a:t>cyanos</a:t>
            </a:r>
            <a:r>
              <a:rPr lang="en-US" b="0" baseline="0" dirty="0" smtClean="0"/>
              <a:t>, likely </a:t>
            </a:r>
            <a:r>
              <a:rPr lang="en-US" b="0" baseline="0" dirty="0" err="1" smtClean="0"/>
              <a:t>cyanophage</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31</a:t>
            </a:fld>
            <a:endParaRPr lang="en-US"/>
          </a:p>
        </p:txBody>
      </p:sp>
    </p:spTree>
    <p:extLst>
      <p:ext uri="{BB962C8B-B14F-4D97-AF65-F5344CB8AC3E}">
        <p14:creationId xmlns:p14="http://schemas.microsoft.com/office/powerpoint/2010/main" val="276007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OTUs 1,2,11, and 111 found in both locals</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32</a:t>
            </a:fld>
            <a:endParaRPr lang="en-US"/>
          </a:p>
        </p:txBody>
      </p:sp>
    </p:spTree>
    <p:extLst>
      <p:ext uri="{BB962C8B-B14F-4D97-AF65-F5344CB8AC3E}">
        <p14:creationId xmlns:p14="http://schemas.microsoft.com/office/powerpoint/2010/main" val="1753349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See evidence</a:t>
            </a:r>
            <a:r>
              <a:rPr lang="en-US" b="0" baseline="0" dirty="0" smtClean="0"/>
              <a:t> of this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Sorted by local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Panama on left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Box is universal OTUs but low abundance</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33</a:t>
            </a:fld>
            <a:endParaRPr lang="en-US"/>
          </a:p>
        </p:txBody>
      </p:sp>
    </p:spTree>
    <p:extLst>
      <p:ext uri="{BB962C8B-B14F-4D97-AF65-F5344CB8AC3E}">
        <p14:creationId xmlns:p14="http://schemas.microsoft.com/office/powerpoint/2010/main" val="1505931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Line between locals</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Unique OUT</a:t>
            </a:r>
            <a:r>
              <a:rPr lang="en-US" b="0" baseline="0" dirty="0" smtClean="0"/>
              <a:t> groups</a:t>
            </a:r>
            <a:r>
              <a:rPr lang="en-US" b="0" dirty="0" smtClean="0"/>
              <a:t> per local</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spread</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34</a:t>
            </a:fld>
            <a:endParaRPr lang="en-US"/>
          </a:p>
        </p:txBody>
      </p:sp>
    </p:spTree>
    <p:extLst>
      <p:ext uri="{BB962C8B-B14F-4D97-AF65-F5344CB8AC3E}">
        <p14:creationId xmlns:p14="http://schemas.microsoft.com/office/powerpoint/2010/main" val="1793606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Panama more average</a:t>
            </a:r>
            <a:r>
              <a:rPr lang="en-US" b="0" baseline="0" dirty="0" smtClean="0"/>
              <a:t> alpha div. than red sea</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35</a:t>
            </a:fld>
            <a:endParaRPr lang="en-US"/>
          </a:p>
        </p:txBody>
      </p:sp>
    </p:spTree>
    <p:extLst>
      <p:ext uri="{BB962C8B-B14F-4D97-AF65-F5344CB8AC3E}">
        <p14:creationId xmlns:p14="http://schemas.microsoft.com/office/powerpoint/2010/main" val="515744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a:t>
            </a:r>
            <a:r>
              <a:rPr lang="en-US" b="0" baseline="30000" dirty="0" smtClean="0"/>
              <a:t>st</a:t>
            </a:r>
            <a:r>
              <a:rPr lang="en-US" b="0" dirty="0" smtClean="0"/>
              <a:t> analysis of</a:t>
            </a:r>
            <a:r>
              <a:rPr lang="mr-IN" b="0" dirty="0" smtClean="0"/>
              <a:t>…</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Showed that in order to capture true diversity must</a:t>
            </a:r>
            <a:r>
              <a:rPr lang="mr-IN" b="0" baseline="0" dirty="0" smtClean="0"/>
              <a:t>…</a:t>
            </a:r>
            <a:r>
              <a:rPr lang="en-US"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Different marker genes showed more unique results form each other than expected.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Showed that there are some OTUs that were unique to each area</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36</a:t>
            </a:fld>
            <a:endParaRPr lang="en-US"/>
          </a:p>
        </p:txBody>
      </p:sp>
    </p:spTree>
    <p:extLst>
      <p:ext uri="{BB962C8B-B14F-4D97-AF65-F5344CB8AC3E}">
        <p14:creationId xmlns:p14="http://schemas.microsoft.com/office/powerpoint/2010/main" val="427255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Following</a:t>
            </a:r>
            <a:r>
              <a:rPr lang="en-US" b="0" baseline="0" dirty="0" smtClean="0"/>
              <a:t> these findings, we would like to investigate whether the difference in phage communities may be linked to unique chemical phenotypes found within </a:t>
            </a:r>
            <a:r>
              <a:rPr lang="en-US" b="0" baseline="0" dirty="0" err="1" smtClean="0"/>
              <a:t>cyanobacterial</a:t>
            </a:r>
            <a:r>
              <a:rPr lang="en-US" b="0" baseline="0" dirty="0" smtClean="0"/>
              <a:t> samples.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Does the presence of phage allow for the evolution of new biosynthesis?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To answer this we hope to compare </a:t>
            </a:r>
            <a:r>
              <a:rPr lang="en-US" b="0" baseline="0" dirty="0" err="1" smtClean="0"/>
              <a:t>cyanophage</a:t>
            </a:r>
            <a:r>
              <a:rPr lang="en-US" b="0" baseline="0" dirty="0" smtClean="0"/>
              <a:t> diversity to mass spectrometry data collected from each sample to form additional hypotheses on how phage diversity may inform natural product discovery and isolation. </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37</a:t>
            </a:fld>
            <a:endParaRPr lang="en-US"/>
          </a:p>
        </p:txBody>
      </p:sp>
    </p:spTree>
    <p:extLst>
      <p:ext uri="{BB962C8B-B14F-4D97-AF65-F5344CB8AC3E}">
        <p14:creationId xmlns:p14="http://schemas.microsoft.com/office/powerpoint/2010/main" val="1730821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38</a:t>
            </a:fld>
            <a:endParaRPr lang="en-US"/>
          </a:p>
        </p:txBody>
      </p:sp>
    </p:spTree>
    <p:extLst>
      <p:ext uri="{BB962C8B-B14F-4D97-AF65-F5344CB8AC3E}">
        <p14:creationId xmlns:p14="http://schemas.microsoft.com/office/powerpoint/2010/main" val="1159004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39</a:t>
            </a:fld>
            <a:endParaRPr lang="en-US"/>
          </a:p>
        </p:txBody>
      </p:sp>
    </p:spTree>
    <p:extLst>
      <p:ext uri="{BB962C8B-B14F-4D97-AF65-F5344CB8AC3E}">
        <p14:creationId xmlns:p14="http://schemas.microsoft.com/office/powerpoint/2010/main" val="87783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long as new drugs keep coming, resistance is not a problem.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hlinkClick r:id="rId3"/>
              </a:rPr>
              <a:t>But there has not been a new class of antibiotics discovered since the 1980s.</a:t>
            </a: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And</a:t>
            </a:r>
            <a:r>
              <a:rPr lang="en-US" sz="1200" b="1" kern="1200" baseline="0" dirty="0" smtClean="0">
                <a:solidFill>
                  <a:schemeClr val="tx1"/>
                </a:solidFill>
                <a:latin typeface="+mn-lt"/>
                <a:ea typeface="+mn-ea"/>
                <a:cs typeface="+mn-cs"/>
              </a:rPr>
              <a:t> the discovery of new drugs has been rapidly declining since as early as the 1960s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This is largely because for a long time, we’ve only been able to mine terrestrial environments for new drugs so we’ve isolated everything that’s easy to get </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2744B7-B1A7-6741-8941-F7F2115122F4}" type="slidenum">
              <a:rPr lang="en-US" smtClean="0"/>
              <a:t>4</a:t>
            </a:fld>
            <a:endParaRPr lang="en-US"/>
          </a:p>
        </p:txBody>
      </p:sp>
    </p:spTree>
    <p:extLst>
      <p:ext uri="{BB962C8B-B14F-4D97-AF65-F5344CB8AC3E}">
        <p14:creationId xmlns:p14="http://schemas.microsoft.com/office/powerpoint/2010/main" val="2136376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 is an urgent need of new anticancer drugs because tumor cells are developing resistance against currently available drugs, like </a:t>
            </a:r>
            <a:r>
              <a:rPr lang="en-US" sz="1200" b="0" i="0" kern="1200" dirty="0" err="1" smtClean="0">
                <a:solidFill>
                  <a:schemeClr val="tx1"/>
                </a:solidFill>
                <a:effectLst/>
                <a:latin typeface="+mn-lt"/>
                <a:ea typeface="+mn-ea"/>
                <a:cs typeface="+mn-cs"/>
              </a:rPr>
              <a:t>vinca</a:t>
            </a:r>
            <a:r>
              <a:rPr lang="en-US" sz="1200" b="0" i="0" kern="1200" dirty="0" smtClean="0">
                <a:solidFill>
                  <a:schemeClr val="tx1"/>
                </a:solidFill>
                <a:effectLst/>
                <a:latin typeface="+mn-lt"/>
                <a:ea typeface="+mn-ea"/>
                <a:cs typeface="+mn-cs"/>
              </a:rPr>
              <a:t> alkaloids and </a:t>
            </a:r>
            <a:r>
              <a:rPr lang="en-US" sz="1200" b="0" i="0" kern="1200" dirty="0" err="1" smtClean="0">
                <a:solidFill>
                  <a:schemeClr val="tx1"/>
                </a:solidFill>
                <a:effectLst/>
                <a:latin typeface="+mn-lt"/>
                <a:ea typeface="+mn-ea"/>
                <a:cs typeface="+mn-cs"/>
              </a:rPr>
              <a:t>taxanes</a:t>
            </a:r>
            <a:r>
              <a:rPr lang="en-US" sz="1200" b="0" i="0" kern="1200" dirty="0" smtClean="0">
                <a:solidFill>
                  <a:schemeClr val="tx1"/>
                </a:solidFill>
                <a:effectLst/>
                <a:latin typeface="+mn-lt"/>
                <a:ea typeface="+mn-ea"/>
                <a:cs typeface="+mn-cs"/>
              </a:rPr>
              <a:t>, which is thought to be a major cause of failure in the chemotherapeutic treatment of cancers.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used to be that one in three of us would get cancer,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risen to four in 10.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charity Macmillan Cancer Support estimates that 42% of people will have had a cancer diagnosis by the time of their death.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 these, 64% will die from cancer.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American</a:t>
            </a:r>
            <a:r>
              <a:rPr lang="en-US" baseline="0" dirty="0" smtClean="0"/>
              <a:t> Cancer Society estimates that </a:t>
            </a:r>
            <a:r>
              <a:rPr lang="en-US" dirty="0" smtClean="0"/>
              <a:t>7.6</a:t>
            </a:r>
            <a:r>
              <a:rPr lang="en-US" baseline="0" dirty="0" smtClean="0"/>
              <a:t> </a:t>
            </a:r>
            <a:r>
              <a:rPr lang="en-US" dirty="0" smtClean="0"/>
              <a:t>million</a:t>
            </a:r>
            <a:r>
              <a:rPr lang="en-US" baseline="0" dirty="0" smtClean="0"/>
              <a:t> people died from cancer in the world during 2007 </a:t>
            </a:r>
            <a:r>
              <a:rPr lang="en-US" dirty="0" smtClean="0"/>
              <a:t>(~13%)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Making it the leading cause of mortality worldwide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Walsh, F. (2011, July 14). Four in ten will get cancer. In </a:t>
            </a:r>
            <a:r>
              <a:rPr lang="en-US" sz="1200" i="1" kern="1200" dirty="0" smtClean="0">
                <a:solidFill>
                  <a:schemeClr val="tx1"/>
                </a:solidFill>
                <a:latin typeface="+mn-lt"/>
                <a:ea typeface="+mn-ea"/>
                <a:cs typeface="+mn-cs"/>
              </a:rPr>
              <a:t>BBC News</a:t>
            </a:r>
            <a:r>
              <a:rPr lang="en-US" sz="1200" i="0" kern="1200" dirty="0" smtClean="0">
                <a:solidFill>
                  <a:schemeClr val="tx1"/>
                </a:solidFill>
                <a:latin typeface="+mn-lt"/>
                <a:ea typeface="+mn-ea"/>
                <a:cs typeface="+mn-cs"/>
              </a:rPr>
              <a:t>. Retrieved from http://</a:t>
            </a:r>
            <a:r>
              <a:rPr lang="en-US" sz="1200" i="0" kern="1200" dirty="0" err="1" smtClean="0">
                <a:solidFill>
                  <a:schemeClr val="tx1"/>
                </a:solidFill>
                <a:latin typeface="+mn-lt"/>
                <a:ea typeface="+mn-ea"/>
                <a:cs typeface="+mn-cs"/>
              </a:rPr>
              <a:t>www.bbc.co.uk</a:t>
            </a:r>
            <a:r>
              <a:rPr lang="en-US" sz="1200" i="0" kern="1200" dirty="0" smtClean="0">
                <a:solidFill>
                  <a:schemeClr val="tx1"/>
                </a:solidFill>
                <a:latin typeface="+mn-lt"/>
                <a:ea typeface="+mn-ea"/>
                <a:cs typeface="+mn-cs"/>
              </a:rPr>
              <a:t>/news/mobile/health-14145773</a:t>
            </a:r>
            <a:endParaRPr lang="en-US" dirty="0" smtClean="0"/>
          </a:p>
        </p:txBody>
      </p:sp>
      <p:sp>
        <p:nvSpPr>
          <p:cNvPr id="4" name="Slide Number Placeholder 3"/>
          <p:cNvSpPr>
            <a:spLocks noGrp="1"/>
          </p:cNvSpPr>
          <p:nvPr>
            <p:ph type="sldNum" sz="quarter" idx="10"/>
          </p:nvPr>
        </p:nvSpPr>
        <p:spPr/>
        <p:txBody>
          <a:bodyPr/>
          <a:lstStyle/>
          <a:p>
            <a:fld id="{382744B7-B1A7-6741-8941-F7F2115122F4}" type="slidenum">
              <a:rPr lang="en-US" smtClean="0"/>
              <a:t>40</a:t>
            </a:fld>
            <a:endParaRPr lang="en-US"/>
          </a:p>
        </p:txBody>
      </p:sp>
    </p:spTree>
    <p:extLst>
      <p:ext uri="{BB962C8B-B14F-4D97-AF65-F5344CB8AC3E}">
        <p14:creationId xmlns:p14="http://schemas.microsoft.com/office/powerpoint/2010/main" val="388257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2744B7-B1A7-6741-8941-F7F2115122F4}" type="slidenum">
              <a:rPr lang="en-US" smtClean="0"/>
              <a:t>41</a:t>
            </a:fld>
            <a:endParaRPr lang="en-US"/>
          </a:p>
        </p:txBody>
      </p:sp>
    </p:spTree>
    <p:extLst>
      <p:ext uri="{BB962C8B-B14F-4D97-AF65-F5344CB8AC3E}">
        <p14:creationId xmlns:p14="http://schemas.microsoft.com/office/powerpoint/2010/main" val="880557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42</a:t>
            </a:fld>
            <a:endParaRPr lang="en-US"/>
          </a:p>
        </p:txBody>
      </p:sp>
    </p:spTree>
    <p:extLst>
      <p:ext uri="{BB962C8B-B14F-4D97-AF65-F5344CB8AC3E}">
        <p14:creationId xmlns:p14="http://schemas.microsoft.com/office/powerpoint/2010/main" val="1454477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half of all drugs introduced between 1940 and 2006 were of natural origin or inspired by natural compounds.</a:t>
            </a:r>
          </a:p>
          <a:p>
            <a:endParaRPr lang="en-US" baseline="0" dirty="0" smtClean="0"/>
          </a:p>
          <a:p>
            <a:r>
              <a:rPr lang="en-US" sz="1200" kern="1200" dirty="0" smtClean="0">
                <a:solidFill>
                  <a:schemeClr val="tx1"/>
                </a:solidFill>
                <a:latin typeface="+mn-lt"/>
                <a:ea typeface="+mn-ea"/>
                <a:cs typeface="+mn-cs"/>
              </a:rPr>
              <a:t>		“B” Biological; usually a large (&gt;45 residues) peptide or protein either isolated from an organism/cell line or produced by biotechnological means in a surrogate host.</a:t>
            </a:r>
          </a:p>
          <a:p>
            <a:r>
              <a:rPr lang="en-US" sz="1200" kern="1200" dirty="0" smtClean="0">
                <a:solidFill>
                  <a:schemeClr val="tx1"/>
                </a:solidFill>
                <a:latin typeface="+mn-lt"/>
                <a:ea typeface="+mn-ea"/>
                <a:cs typeface="+mn-cs"/>
              </a:rPr>
              <a:t>		“N” Natural product.</a:t>
            </a:r>
          </a:p>
          <a:p>
            <a:r>
              <a:rPr lang="en-US" sz="1200" kern="1200" dirty="0" smtClean="0">
                <a:solidFill>
                  <a:schemeClr val="tx1"/>
                </a:solidFill>
                <a:latin typeface="+mn-lt"/>
                <a:ea typeface="+mn-ea"/>
                <a:cs typeface="+mn-cs"/>
              </a:rPr>
              <a:t>		“NB” Natural product “Botanical” (in general these have been recently approved).</a:t>
            </a:r>
          </a:p>
          <a:p>
            <a:r>
              <a:rPr lang="en-US" sz="1200" kern="1200" dirty="0" smtClean="0">
                <a:solidFill>
                  <a:schemeClr val="tx1"/>
                </a:solidFill>
                <a:latin typeface="+mn-lt"/>
                <a:ea typeface="+mn-ea"/>
                <a:cs typeface="+mn-cs"/>
              </a:rPr>
              <a:t>		“ND” Derived from a natural product and is usually a semi-synthetic modification.</a:t>
            </a:r>
          </a:p>
          <a:p>
            <a:r>
              <a:rPr lang="en-US" sz="1200" kern="1200" dirty="0" smtClean="0">
                <a:solidFill>
                  <a:schemeClr val="tx1"/>
                </a:solidFill>
                <a:latin typeface="+mn-lt"/>
                <a:ea typeface="+mn-ea"/>
                <a:cs typeface="+mn-cs"/>
              </a:rPr>
              <a:t>		“S” Totally synthetic drug, often found by random screening/modification of an existing agent.</a:t>
            </a:r>
          </a:p>
          <a:p>
            <a:r>
              <a:rPr lang="en-US" sz="1200" kern="1200" dirty="0" smtClean="0">
                <a:solidFill>
                  <a:schemeClr val="tx1"/>
                </a:solidFill>
                <a:latin typeface="+mn-lt"/>
                <a:ea typeface="+mn-ea"/>
                <a:cs typeface="+mn-cs"/>
              </a:rPr>
              <a:t>		“S*” Made by total synthesis, but the </a:t>
            </a:r>
            <a:r>
              <a:rPr lang="en-US" sz="1200" kern="1200" dirty="0" err="1" smtClean="0">
                <a:solidFill>
                  <a:schemeClr val="tx1"/>
                </a:solidFill>
                <a:latin typeface="+mn-lt"/>
                <a:ea typeface="+mn-ea"/>
                <a:cs typeface="+mn-cs"/>
              </a:rPr>
              <a:t>pharmacophore</a:t>
            </a:r>
            <a:r>
              <a:rPr lang="en-US" sz="1200" kern="1200" dirty="0" smtClean="0">
                <a:solidFill>
                  <a:schemeClr val="tx1"/>
                </a:solidFill>
                <a:latin typeface="+mn-lt"/>
                <a:ea typeface="+mn-ea"/>
                <a:cs typeface="+mn-cs"/>
              </a:rPr>
              <a:t> is/was from a natural product.</a:t>
            </a:r>
          </a:p>
          <a:p>
            <a:r>
              <a:rPr lang="en-US" sz="1200" kern="1200" dirty="0" smtClean="0">
                <a:solidFill>
                  <a:schemeClr val="tx1"/>
                </a:solidFill>
                <a:latin typeface="+mn-lt"/>
                <a:ea typeface="+mn-ea"/>
                <a:cs typeface="+mn-cs"/>
              </a:rPr>
              <a:t>		“V” Vaccine.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Newman, D. J., &amp; </a:t>
            </a:r>
            <a:r>
              <a:rPr lang="en-US" sz="1200" kern="1200" dirty="0" err="1" smtClean="0">
                <a:solidFill>
                  <a:schemeClr val="tx1"/>
                </a:solidFill>
                <a:latin typeface="+mn-lt"/>
                <a:ea typeface="+mn-ea"/>
                <a:cs typeface="+mn-cs"/>
              </a:rPr>
              <a:t>Cragg</a:t>
            </a:r>
            <a:r>
              <a:rPr lang="en-US" sz="1200" kern="1200" dirty="0" smtClean="0">
                <a:solidFill>
                  <a:schemeClr val="tx1"/>
                </a:solidFill>
                <a:latin typeface="+mn-lt"/>
                <a:ea typeface="+mn-ea"/>
                <a:cs typeface="+mn-cs"/>
              </a:rPr>
              <a:t>, G. M. (2012). Natural Products as Sources of New Drugs over the 30 Years from 1981 to 2010. </a:t>
            </a:r>
            <a:r>
              <a:rPr lang="en-US" sz="1200" i="1" kern="1200" dirty="0" smtClean="0">
                <a:solidFill>
                  <a:schemeClr val="tx1"/>
                </a:solidFill>
                <a:latin typeface="+mn-lt"/>
                <a:ea typeface="+mn-ea"/>
                <a:cs typeface="+mn-cs"/>
              </a:rPr>
              <a:t>Journal of Natural Products</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75</a:t>
            </a:r>
            <a:r>
              <a:rPr lang="en-US" sz="1200" i="0" kern="1200" dirty="0" smtClean="0">
                <a:solidFill>
                  <a:schemeClr val="tx1"/>
                </a:solidFill>
                <a:latin typeface="+mn-lt"/>
                <a:ea typeface="+mn-ea"/>
                <a:cs typeface="+mn-cs"/>
              </a:rPr>
              <a:t>(3), 311–335. http://</a:t>
            </a:r>
            <a:r>
              <a:rPr lang="en-US" sz="1200" i="0" kern="1200" dirty="0" err="1" smtClean="0">
                <a:solidFill>
                  <a:schemeClr val="tx1"/>
                </a:solidFill>
                <a:latin typeface="+mn-lt"/>
                <a:ea typeface="+mn-ea"/>
                <a:cs typeface="+mn-cs"/>
              </a:rPr>
              <a:t>doi.org</a:t>
            </a:r>
            <a:r>
              <a:rPr lang="en-US" sz="1200" i="0" kern="1200" dirty="0" smtClean="0">
                <a:solidFill>
                  <a:schemeClr val="tx1"/>
                </a:solidFill>
                <a:latin typeface="+mn-lt"/>
                <a:ea typeface="+mn-ea"/>
                <a:cs typeface="+mn-cs"/>
              </a:rPr>
              <a:t>/10.1021/np200906s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2744B7-B1A7-6741-8941-F7F2115122F4}" type="slidenum">
              <a:rPr lang="en-US" smtClean="0"/>
              <a:t>43</a:t>
            </a:fld>
            <a:endParaRPr lang="en-US"/>
          </a:p>
        </p:txBody>
      </p:sp>
    </p:spTree>
    <p:extLst>
      <p:ext uri="{BB962C8B-B14F-4D97-AF65-F5344CB8AC3E}">
        <p14:creationId xmlns:p14="http://schemas.microsoft.com/office/powerpoint/2010/main" val="1398556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October 2015: </a:t>
            </a:r>
            <a:r>
              <a:rPr lang="en-US" sz="1200" kern="1200" dirty="0" err="1" smtClean="0">
                <a:solidFill>
                  <a:schemeClr val="tx1"/>
                </a:solidFill>
                <a:latin typeface="+mn-lt"/>
                <a:ea typeface="+mn-ea"/>
                <a:cs typeface="+mn-cs"/>
              </a:rPr>
              <a:t>Dr</a:t>
            </a:r>
            <a:r>
              <a:rPr lang="en-US" sz="1200" kern="1200" dirty="0" smtClean="0">
                <a:solidFill>
                  <a:schemeClr val="tx1"/>
                </a:solidFill>
                <a:latin typeface="+mn-lt"/>
                <a:ea typeface="+mn-ea"/>
                <a:cs typeface="+mn-cs"/>
              </a:rPr>
              <a:t> Margaret Chan, Director-General of the World Health Organization</a:t>
            </a:r>
          </a:p>
          <a:p>
            <a:r>
              <a:rPr lang="en-US" sz="1200" kern="1200" dirty="0" smtClean="0">
                <a:solidFill>
                  <a:schemeClr val="tx1"/>
                </a:solidFill>
                <a:latin typeface="+mn-lt"/>
                <a:ea typeface="+mn-ea"/>
                <a:cs typeface="+mn-cs"/>
              </a:rPr>
              <a:t>“We are in a post-antibiotic era,"</a:t>
            </a:r>
          </a:p>
          <a:p>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44</a:t>
            </a:fld>
            <a:endParaRPr lang="en-US"/>
          </a:p>
        </p:txBody>
      </p:sp>
    </p:spTree>
    <p:extLst>
      <p:ext uri="{BB962C8B-B14F-4D97-AF65-F5344CB8AC3E}">
        <p14:creationId xmlns:p14="http://schemas.microsoft.com/office/powerpoint/2010/main" val="1625543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is readily demonstrated in </a:t>
            </a:r>
            <a:r>
              <a:rPr lang="en-US" sz="1200" u="sng" kern="1200" dirty="0" smtClean="0">
                <a:solidFill>
                  <a:schemeClr val="tx1"/>
                </a:solidFill>
                <a:latin typeface="+mn-lt"/>
                <a:ea typeface="+mn-ea"/>
                <a:cs typeface="+mn-cs"/>
                <a:hlinkClick r:id="rId3"/>
              </a:rPr>
              <a:t>Figures 5 and</a:t>
            </a:r>
          </a:p>
          <a:p>
            <a:r>
              <a:rPr lang="en-US" sz="1200" u="sng" kern="1200" dirty="0" smtClean="0">
                <a:solidFill>
                  <a:schemeClr val="tx1"/>
                </a:solidFill>
                <a:latin typeface="+mn-lt"/>
                <a:ea typeface="+mn-ea"/>
                <a:cs typeface="+mn-cs"/>
                <a:hlinkClick r:id="rId4"/>
              </a:rPr>
              <a:t>and</a:t>
            </a:r>
          </a:p>
          <a:p>
            <a:r>
              <a:rPr lang="en-US" sz="1200" u="sng" kern="1200" dirty="0" smtClean="0">
                <a:solidFill>
                  <a:schemeClr val="tx1"/>
                </a:solidFill>
                <a:latin typeface="+mn-lt"/>
                <a:ea typeface="+mn-ea"/>
                <a:cs typeface="+mn-cs"/>
                <a:hlinkClick r:id="rId4"/>
              </a:rPr>
              <a:t>6 where the percentage of just the “N” linked materials is shown, with figures ranging from a low of 20.8% in 2009, to a high of 50% in 2010, with the mean and standard deviation for those 11 years being 36.5 + 8.6, without including any of the natural product inspired classifications (S*, S*/NM and S/NM).</a:t>
            </a:r>
            <a:endParaRPr lang="en-US" sz="1200" u="sng" kern="1200" dirty="0" smtClean="0">
              <a:solidFill>
                <a:schemeClr val="tx1"/>
              </a:solidFill>
              <a:latin typeface="+mn-lt"/>
              <a:ea typeface="+mn-ea"/>
              <a:cs typeface="+mn-cs"/>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Newman, D. J., &amp; </a:t>
            </a:r>
            <a:r>
              <a:rPr lang="en-US" sz="1200" kern="1200" dirty="0" err="1" smtClean="0">
                <a:solidFill>
                  <a:schemeClr val="tx1"/>
                </a:solidFill>
                <a:latin typeface="+mn-lt"/>
                <a:ea typeface="+mn-ea"/>
                <a:cs typeface="+mn-cs"/>
              </a:rPr>
              <a:t>Cragg</a:t>
            </a:r>
            <a:r>
              <a:rPr lang="en-US" sz="1200" kern="1200" dirty="0" smtClean="0">
                <a:solidFill>
                  <a:schemeClr val="tx1"/>
                </a:solidFill>
                <a:latin typeface="+mn-lt"/>
                <a:ea typeface="+mn-ea"/>
                <a:cs typeface="+mn-cs"/>
              </a:rPr>
              <a:t>, G. M. (2012). Natural Products as Sources of New Drugs over the 30 Years from 1981 to 2010. </a:t>
            </a:r>
            <a:r>
              <a:rPr lang="en-US" sz="1200" i="1" kern="1200" dirty="0" smtClean="0">
                <a:solidFill>
                  <a:schemeClr val="tx1"/>
                </a:solidFill>
                <a:latin typeface="+mn-lt"/>
                <a:ea typeface="+mn-ea"/>
                <a:cs typeface="+mn-cs"/>
              </a:rPr>
              <a:t>Journal of Natural Products</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75</a:t>
            </a:r>
            <a:r>
              <a:rPr lang="en-US" sz="1200" i="0" kern="1200" dirty="0" smtClean="0">
                <a:solidFill>
                  <a:schemeClr val="tx1"/>
                </a:solidFill>
                <a:latin typeface="+mn-lt"/>
                <a:ea typeface="+mn-ea"/>
                <a:cs typeface="+mn-cs"/>
              </a:rPr>
              <a:t>(3), 311–335. http://</a:t>
            </a:r>
            <a:r>
              <a:rPr lang="en-US" sz="1200" i="0" kern="1200" dirty="0" err="1" smtClean="0">
                <a:solidFill>
                  <a:schemeClr val="tx1"/>
                </a:solidFill>
                <a:latin typeface="+mn-lt"/>
                <a:ea typeface="+mn-ea"/>
                <a:cs typeface="+mn-cs"/>
              </a:rPr>
              <a:t>doi.org</a:t>
            </a:r>
            <a:r>
              <a:rPr lang="en-US" sz="1200" i="0" kern="1200" dirty="0" smtClean="0">
                <a:solidFill>
                  <a:schemeClr val="tx1"/>
                </a:solidFill>
                <a:latin typeface="+mn-lt"/>
                <a:ea typeface="+mn-ea"/>
                <a:cs typeface="+mn-cs"/>
              </a:rPr>
              <a:t>/10.1021/np200906s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2744B7-B1A7-6741-8941-F7F2115122F4}" type="slidenum">
              <a:rPr lang="en-US" smtClean="0"/>
              <a:t>45</a:t>
            </a:fld>
            <a:endParaRPr lang="en-US"/>
          </a:p>
        </p:txBody>
      </p:sp>
    </p:spTree>
    <p:extLst>
      <p:ext uri="{BB962C8B-B14F-4D97-AF65-F5344CB8AC3E}">
        <p14:creationId xmlns:p14="http://schemas.microsoft.com/office/powerpoint/2010/main" val="135984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Fortunately</a:t>
            </a:r>
            <a:r>
              <a:rPr lang="en-US" sz="1200" kern="1200" baseline="0" dirty="0" smtClean="0">
                <a:solidFill>
                  <a:schemeClr val="tx1"/>
                </a:solidFill>
                <a:latin typeface="+mn-lt"/>
                <a:ea typeface="+mn-ea"/>
                <a:cs typeface="+mn-cs"/>
              </a:rPr>
              <a:t> there is hope,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advent of SCUBA has given us access to earth’s final </a:t>
            </a:r>
            <a:r>
              <a:rPr lang="en-US" sz="1200" kern="1200" baseline="0" dirty="0" err="1" smtClean="0">
                <a:solidFill>
                  <a:schemeClr val="tx1"/>
                </a:solidFill>
                <a:latin typeface="+mn-lt"/>
                <a:ea typeface="+mn-ea"/>
                <a:cs typeface="+mn-cs"/>
              </a:rPr>
              <a:t>fronteir</a:t>
            </a:r>
            <a:r>
              <a:rPr lang="en-US" sz="1200" kern="1200" baseline="0" dirty="0" smtClean="0">
                <a:solidFill>
                  <a:schemeClr val="tx1"/>
                </a:solidFill>
                <a:latin typeface="+mn-lt"/>
                <a:ea typeface="+mn-ea"/>
                <a:cs typeface="+mn-cs"/>
              </a:rPr>
              <a:t>, the ocean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ocean is the earth’s greatest source of biodiversity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Once </a:t>
            </a:r>
            <a:r>
              <a:rPr lang="en-US" sz="1200" kern="1200" baseline="0" dirty="0" err="1" smtClean="0">
                <a:solidFill>
                  <a:schemeClr val="tx1"/>
                </a:solidFill>
                <a:latin typeface="+mn-lt"/>
                <a:ea typeface="+mn-ea"/>
                <a:cs typeface="+mn-cs"/>
              </a:rPr>
              <a:t>comparitive</a:t>
            </a:r>
            <a:r>
              <a:rPr lang="en-US" sz="1200" kern="1200" baseline="0" dirty="0" smtClean="0">
                <a:solidFill>
                  <a:schemeClr val="tx1"/>
                </a:solidFill>
                <a:latin typeface="+mn-lt"/>
                <a:ea typeface="+mn-ea"/>
                <a:cs typeface="+mn-cs"/>
              </a:rPr>
              <a:t> study compared the molecular structures of NPs found in the marine and terrestrial NP dictionaries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 separate study, conducted by the National Cancer Institute, screened marine and terrestrial samples for anticancer props.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2744B7-B1A7-6741-8941-F7F2115122F4}" type="slidenum">
              <a:rPr lang="en-US" smtClean="0"/>
              <a:t>5</a:t>
            </a:fld>
            <a:endParaRPr lang="en-US"/>
          </a:p>
        </p:txBody>
      </p:sp>
    </p:spTree>
    <p:extLst>
      <p:ext uri="{BB962C8B-B14F-4D97-AF65-F5344CB8AC3E}">
        <p14:creationId xmlns:p14="http://schemas.microsoft.com/office/powerpoint/2010/main" val="146755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With</a:t>
            </a:r>
            <a:r>
              <a:rPr lang="en-US" b="0" baseline="0" dirty="0" smtClean="0"/>
              <a:t> so much diversity who do we focus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6</a:t>
            </a:fld>
            <a:endParaRPr lang="en-US"/>
          </a:p>
        </p:txBody>
      </p:sp>
    </p:spTree>
    <p:extLst>
      <p:ext uri="{BB962C8B-B14F-4D97-AF65-F5344CB8AC3E}">
        <p14:creationId xmlns:p14="http://schemas.microsoft.com/office/powerpoint/2010/main" val="1779482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 increasing number of marine </a:t>
            </a:r>
            <a:r>
              <a:rPr lang="en-US" sz="1200" kern="1200" dirty="0" err="1" smtClean="0">
                <a:solidFill>
                  <a:schemeClr val="tx1"/>
                </a:solidFill>
                <a:latin typeface="+mn-lt"/>
                <a:ea typeface="+mn-ea"/>
                <a:cs typeface="+mn-cs"/>
              </a:rPr>
              <a:t>cyanobacterial</a:t>
            </a:r>
            <a:r>
              <a:rPr lang="en-US" sz="1200" kern="1200" dirty="0" smtClean="0">
                <a:solidFill>
                  <a:schemeClr val="tx1"/>
                </a:solidFill>
                <a:latin typeface="+mn-lt"/>
                <a:ea typeface="+mn-ea"/>
                <a:cs typeface="+mn-cs"/>
              </a:rPr>
              <a:t> compounds are found that target tubulin or actin filaments in eukaryotic cells, </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Cyanos</a:t>
            </a:r>
            <a:r>
              <a:rPr lang="en-US" sz="1200" kern="1200" dirty="0" smtClean="0">
                <a:solidFill>
                  <a:schemeClr val="tx1"/>
                </a:solidFill>
                <a:latin typeface="+mn-lt"/>
                <a:ea typeface="+mn-ea"/>
                <a:cs typeface="+mn-cs"/>
              </a:rPr>
              <a:t> </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an attractive source anticancer agents</a:t>
            </a: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Two such compounds are shown</a:t>
            </a:r>
            <a:r>
              <a:rPr lang="en-US" sz="1200" kern="1200" baseline="0" dirty="0" smtClean="0">
                <a:solidFill>
                  <a:schemeClr val="tx1"/>
                </a:solidFill>
                <a:latin typeface="+mn-lt"/>
                <a:ea typeface="+mn-ea"/>
                <a:cs typeface="+mn-cs"/>
              </a:rPr>
              <a:t> here symplostatin3 is </a:t>
            </a:r>
            <a:r>
              <a:rPr lang="en-US" sz="1200" kern="1200" baseline="0" dirty="0" err="1" smtClean="0">
                <a:solidFill>
                  <a:schemeClr val="tx1"/>
                </a:solidFill>
                <a:latin typeface="+mn-lt"/>
                <a:ea typeface="+mn-ea"/>
                <a:cs typeface="+mn-cs"/>
              </a:rPr>
              <a:t>currenlty</a:t>
            </a:r>
            <a:r>
              <a:rPr lang="en-US" sz="1200" kern="1200" baseline="0" dirty="0" smtClean="0">
                <a:solidFill>
                  <a:schemeClr val="tx1"/>
                </a:solidFill>
                <a:latin typeface="+mn-lt"/>
                <a:ea typeface="+mn-ea"/>
                <a:cs typeface="+mn-cs"/>
              </a:rPr>
              <a:t> under preclinical testing as an anticancer drug</a:t>
            </a:r>
          </a:p>
          <a:p>
            <a:r>
              <a:rPr lang="en-US" sz="1200" kern="1200" baseline="0" dirty="0" err="1" smtClean="0">
                <a:solidFill>
                  <a:schemeClr val="tx1"/>
                </a:solidFill>
                <a:latin typeface="+mn-lt"/>
                <a:ea typeface="+mn-ea"/>
                <a:cs typeface="+mn-cs"/>
              </a:rPr>
              <a:t>Dolastatin</a:t>
            </a:r>
            <a:r>
              <a:rPr lang="en-US" sz="1200" kern="1200" baseline="0" dirty="0" smtClean="0">
                <a:solidFill>
                  <a:schemeClr val="tx1"/>
                </a:solidFill>
                <a:latin typeface="+mn-lt"/>
                <a:ea typeface="+mn-ea"/>
                <a:cs typeface="+mn-cs"/>
              </a:rPr>
              <a:t> 10 is currently in phase 1 clinical trials</a:t>
            </a:r>
          </a:p>
          <a:p>
            <a:r>
              <a:rPr lang="en-US" sz="1200" kern="1200" baseline="0" dirty="0" err="1" smtClean="0">
                <a:solidFill>
                  <a:schemeClr val="tx1"/>
                </a:solidFill>
                <a:latin typeface="+mn-lt"/>
                <a:ea typeface="+mn-ea"/>
                <a:cs typeface="+mn-cs"/>
              </a:rPr>
              <a:t>Dolastatin</a:t>
            </a:r>
            <a:r>
              <a:rPr lang="en-US" sz="1200" kern="1200" baseline="0" dirty="0" smtClean="0">
                <a:solidFill>
                  <a:schemeClr val="tx1"/>
                </a:solidFill>
                <a:latin typeface="+mn-lt"/>
                <a:ea typeface="+mn-ea"/>
                <a:cs typeface="+mn-cs"/>
              </a:rPr>
              <a:t> 15 </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 third generation </a:t>
            </a:r>
            <a:r>
              <a:rPr lang="en-US" sz="1200" kern="1200" baseline="0" dirty="0" err="1" smtClean="0">
                <a:solidFill>
                  <a:schemeClr val="tx1"/>
                </a:solidFill>
                <a:latin typeface="+mn-lt"/>
                <a:ea typeface="+mn-ea"/>
                <a:cs typeface="+mn-cs"/>
              </a:rPr>
              <a:t>analoug</a:t>
            </a:r>
            <a:r>
              <a:rPr lang="en-US" sz="1200" kern="1200" baseline="0" dirty="0" smtClean="0">
                <a:solidFill>
                  <a:schemeClr val="tx1"/>
                </a:solidFill>
                <a:latin typeface="+mn-lt"/>
                <a:ea typeface="+mn-ea"/>
                <a:cs typeface="+mn-cs"/>
              </a:rPr>
              <a:t> is currently in phase II (solid tumor testing)</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2744B7-B1A7-6741-8941-F7F2115122F4}" type="slidenum">
              <a:rPr lang="en-US" smtClean="0"/>
              <a:t>7</a:t>
            </a:fld>
            <a:endParaRPr lang="en-US"/>
          </a:p>
        </p:txBody>
      </p:sp>
    </p:spTree>
    <p:extLst>
      <p:ext uri="{BB962C8B-B14F-4D97-AF65-F5344CB8AC3E}">
        <p14:creationId xmlns:p14="http://schemas.microsoft.com/office/powerpoint/2010/main" val="57130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So now that we’ve talked about why cyanobacteria</a:t>
            </a:r>
            <a:r>
              <a:rPr lang="en-US" b="0" baseline="0" dirty="0" smtClean="0"/>
              <a:t> are amazing let’s talk about why we’re interested in phage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Bacteriophage are viruses that infect bacteria.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err="1" smtClean="0"/>
              <a:t>Cyanophage</a:t>
            </a:r>
            <a:r>
              <a:rPr lang="en-US" b="0" baseline="0" dirty="0" smtClean="0"/>
              <a:t> are viruses that infect cyanobacteria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And the reason we’re so interested in them is mostly because they are absolutely everywhere</a:t>
            </a:r>
            <a:endParaRPr lang="en-US" b="0" dirty="0"/>
          </a:p>
        </p:txBody>
      </p:sp>
      <p:sp>
        <p:nvSpPr>
          <p:cNvPr id="4" name="Slide Number Placeholder 3"/>
          <p:cNvSpPr>
            <a:spLocks noGrp="1"/>
          </p:cNvSpPr>
          <p:nvPr>
            <p:ph type="sldNum" sz="quarter" idx="10"/>
          </p:nvPr>
        </p:nvSpPr>
        <p:spPr/>
        <p:txBody>
          <a:bodyPr/>
          <a:lstStyle/>
          <a:p>
            <a:fld id="{382744B7-B1A7-6741-8941-F7F2115122F4}" type="slidenum">
              <a:rPr lang="en-US" smtClean="0"/>
              <a:t>8</a:t>
            </a:fld>
            <a:endParaRPr lang="en-US"/>
          </a:p>
        </p:txBody>
      </p:sp>
    </p:spTree>
    <p:extLst>
      <p:ext uri="{BB962C8B-B14F-4D97-AF65-F5344CB8AC3E}">
        <p14:creationId xmlns:p14="http://schemas.microsoft.com/office/powerpoint/2010/main" val="81576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How do we study them?</a:t>
            </a:r>
          </a:p>
          <a:p>
            <a:endParaRPr lang="en-US" sz="1000" dirty="0" smtClean="0"/>
          </a:p>
          <a:p>
            <a:r>
              <a:rPr lang="en-US" sz="1000" dirty="0" smtClean="0"/>
              <a:t>Marine</a:t>
            </a:r>
            <a:r>
              <a:rPr lang="en-US" sz="1000" baseline="0" dirty="0" smtClean="0"/>
              <a:t> environments are incredibly complex and there are many types of organisms constantly interacting with each other</a:t>
            </a:r>
            <a:endParaRPr lang="en-US" sz="1000" dirty="0" smtClean="0"/>
          </a:p>
          <a:p>
            <a:endParaRPr lang="en-US" sz="1000" dirty="0" smtClean="0"/>
          </a:p>
          <a:p>
            <a:r>
              <a:rPr lang="en-US" sz="1000" dirty="0" smtClean="0"/>
              <a:t>As</a:t>
            </a:r>
            <a:r>
              <a:rPr lang="en-US" sz="1000" baseline="0" dirty="0" smtClean="0"/>
              <a:t> community microbiologists, we are mostly interested in postulating interactions within communities by first asking the question: who’s there?</a:t>
            </a:r>
          </a:p>
          <a:p>
            <a:endParaRPr lang="en-US" sz="1000" baseline="0" dirty="0" smtClean="0"/>
          </a:p>
          <a:p>
            <a:r>
              <a:rPr lang="en-US" sz="1000" baseline="0" dirty="0" smtClean="0"/>
              <a:t>We used to have to answer this question by getting a physical culture of members in the sample and looking at it in a microscope </a:t>
            </a:r>
            <a:r>
              <a:rPr lang="mr-IN" sz="1000" baseline="0" dirty="0" smtClean="0"/>
              <a:t>–</a:t>
            </a:r>
            <a:r>
              <a:rPr lang="en-US" sz="1000" baseline="0" dirty="0" smtClean="0"/>
              <a:t> painful</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baseline="0" dirty="0" smtClean="0"/>
              <a:t>Fortunately the absolutely mind-blowing era of genomics has given us two other ways of doing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baseline="0" dirty="0" smtClean="0"/>
              <a:t>We don’t have to look at the whole organism anymore </a:t>
            </a:r>
            <a:r>
              <a:rPr lang="mr-IN" sz="1000" b="0" baseline="0" dirty="0" smtClean="0"/>
              <a:t>–</a:t>
            </a:r>
            <a:r>
              <a:rPr lang="en-US" sz="1000" b="0" baseline="0" dirty="0" smtClean="0"/>
              <a:t> we can just look at everyone’s DNA.</a:t>
            </a:r>
          </a:p>
          <a:p>
            <a:endParaRPr lang="en-US" dirty="0"/>
          </a:p>
        </p:txBody>
      </p:sp>
      <p:sp>
        <p:nvSpPr>
          <p:cNvPr id="4" name="Slide Number Placeholder 3"/>
          <p:cNvSpPr>
            <a:spLocks noGrp="1"/>
          </p:cNvSpPr>
          <p:nvPr>
            <p:ph type="sldNum" sz="quarter" idx="10"/>
          </p:nvPr>
        </p:nvSpPr>
        <p:spPr/>
        <p:txBody>
          <a:bodyPr/>
          <a:lstStyle/>
          <a:p>
            <a:fld id="{382744B7-B1A7-6741-8941-F7F2115122F4}" type="slidenum">
              <a:rPr lang="en-US" smtClean="0"/>
              <a:t>9</a:t>
            </a:fld>
            <a:endParaRPr lang="en-US"/>
          </a:p>
        </p:txBody>
      </p:sp>
    </p:spTree>
    <p:extLst>
      <p:ext uri="{BB962C8B-B14F-4D97-AF65-F5344CB8AC3E}">
        <p14:creationId xmlns:p14="http://schemas.microsoft.com/office/powerpoint/2010/main" val="179909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FD5FE-AE53-C441-9CC4-8051DF99A5FB}" type="datetimeFigureOut">
              <a:rPr lang="en-US" smtClean="0"/>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52347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FD5FE-AE53-C441-9CC4-8051DF99A5FB}" type="datetimeFigureOut">
              <a:rPr lang="en-US" smtClean="0"/>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1829484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FD5FE-AE53-C441-9CC4-8051DF99A5FB}" type="datetimeFigureOut">
              <a:rPr lang="en-US" smtClean="0"/>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47768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FD5FE-AE53-C441-9CC4-8051DF99A5FB}" type="datetimeFigureOut">
              <a:rPr lang="en-US" smtClean="0"/>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144416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FD5FE-AE53-C441-9CC4-8051DF99A5FB}" type="datetimeFigureOut">
              <a:rPr lang="en-US" smtClean="0"/>
              <a:t>6/9/17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28588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FD5FE-AE53-C441-9CC4-8051DF99A5FB}" type="datetimeFigureOut">
              <a:rPr lang="en-US" smtClean="0"/>
              <a:t>6/9/17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98498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FD5FE-AE53-C441-9CC4-8051DF99A5FB}" type="datetimeFigureOut">
              <a:rPr lang="en-US" smtClean="0"/>
              <a:t>6/9/17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180783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FD5FE-AE53-C441-9CC4-8051DF99A5FB}" type="datetimeFigureOut">
              <a:rPr lang="en-US" smtClean="0"/>
              <a:t>6/9/17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167020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FD5FE-AE53-C441-9CC4-8051DF99A5FB}" type="datetimeFigureOut">
              <a:rPr lang="en-US" smtClean="0"/>
              <a:t>6/9/17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141051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FD5FE-AE53-C441-9CC4-8051DF99A5FB}" type="datetimeFigureOut">
              <a:rPr lang="en-US" smtClean="0"/>
              <a:t>6/9/17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49655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FD5FE-AE53-C441-9CC4-8051DF99A5FB}" type="datetimeFigureOut">
              <a:rPr lang="en-US" smtClean="0"/>
              <a:t>6/9/17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D602D2-1611-FA47-96D8-11FFF1405E71}" type="slidenum">
              <a:rPr lang="en-US" smtClean="0"/>
              <a:t>‹#›</a:t>
            </a:fld>
            <a:endParaRPr lang="en-US"/>
          </a:p>
        </p:txBody>
      </p:sp>
    </p:spTree>
    <p:extLst>
      <p:ext uri="{BB962C8B-B14F-4D97-AF65-F5344CB8AC3E}">
        <p14:creationId xmlns:p14="http://schemas.microsoft.com/office/powerpoint/2010/main" val="408599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FD5FE-AE53-C441-9CC4-8051DF99A5FB}" type="datetimeFigureOut">
              <a:rPr lang="en-US" smtClean="0"/>
              <a:t>6/9/17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602D2-1611-FA47-96D8-11FFF1405E71}" type="slidenum">
              <a:rPr lang="en-US" smtClean="0"/>
              <a:t>‹#›</a:t>
            </a:fld>
            <a:endParaRPr lang="en-US"/>
          </a:p>
        </p:txBody>
      </p:sp>
    </p:spTree>
    <p:extLst>
      <p:ext uri="{BB962C8B-B14F-4D97-AF65-F5344CB8AC3E}">
        <p14:creationId xmlns:p14="http://schemas.microsoft.com/office/powerpoint/2010/main" val="920636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10" name="Rectangle 9"/>
          <p:cNvSpPr/>
          <p:nvPr/>
        </p:nvSpPr>
        <p:spPr>
          <a:xfrm>
            <a:off x="300388" y="1667352"/>
            <a:ext cx="11591224" cy="25595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923925" y="1619250"/>
            <a:ext cx="10344150" cy="1125538"/>
          </a:xfrm>
        </p:spPr>
        <p:txBody>
          <a:bodyPr anchor="ctr">
            <a:noAutofit/>
          </a:bodyPr>
          <a:lstStyle/>
          <a:p>
            <a:r>
              <a:rPr lang="en-US" sz="3200" b="1" dirty="0" smtClean="0">
                <a:solidFill>
                  <a:schemeClr val="bg1"/>
                </a:solidFill>
              </a:rPr>
              <a:t>Genetic diversity of benthic marine </a:t>
            </a:r>
            <a:r>
              <a:rPr lang="en-US" sz="3200" b="1" dirty="0" err="1" smtClean="0">
                <a:solidFill>
                  <a:schemeClr val="bg1"/>
                </a:solidFill>
              </a:rPr>
              <a:t>cyanophage</a:t>
            </a:r>
            <a:r>
              <a:rPr lang="en-US" sz="3200" b="1" dirty="0" smtClean="0">
                <a:solidFill>
                  <a:schemeClr val="bg1"/>
                </a:solidFill>
              </a:rPr>
              <a:t> as revealed </a:t>
            </a:r>
            <a:br>
              <a:rPr lang="en-US" sz="3200" b="1" dirty="0" smtClean="0">
                <a:solidFill>
                  <a:schemeClr val="bg1"/>
                </a:solidFill>
              </a:rPr>
            </a:br>
            <a:r>
              <a:rPr lang="en-US" sz="3200" b="1" dirty="0" smtClean="0">
                <a:solidFill>
                  <a:schemeClr val="bg1"/>
                </a:solidFill>
              </a:rPr>
              <a:t>by sequence analysis of various phage marker genes</a:t>
            </a:r>
            <a:endParaRPr lang="en-US" sz="3200" b="1" dirty="0">
              <a:solidFill>
                <a:schemeClr val="bg1"/>
              </a:solidFill>
            </a:endParaRPr>
          </a:p>
        </p:txBody>
      </p:sp>
      <p:sp>
        <p:nvSpPr>
          <p:cNvPr id="6" name="Subtitle 5"/>
          <p:cNvSpPr>
            <a:spLocks noGrp="1"/>
          </p:cNvSpPr>
          <p:nvPr>
            <p:ph type="subTitle" idx="1"/>
          </p:nvPr>
        </p:nvSpPr>
        <p:spPr>
          <a:xfrm>
            <a:off x="1524000" y="2744788"/>
            <a:ext cx="9144000" cy="1655762"/>
          </a:xfrm>
        </p:spPr>
        <p:txBody>
          <a:bodyPr/>
          <a:lstStyle/>
          <a:p>
            <a:r>
              <a:rPr lang="en-US" dirty="0" smtClean="0">
                <a:solidFill>
                  <a:schemeClr val="bg1"/>
                </a:solidFill>
              </a:rPr>
              <a:t>Alec Vallota-Eastman</a:t>
            </a:r>
            <a:r>
              <a:rPr lang="en-US" baseline="30000" dirty="0" smtClean="0">
                <a:solidFill>
                  <a:schemeClr val="bg1"/>
                </a:solidFill>
              </a:rPr>
              <a:t>1</a:t>
            </a:r>
            <a:r>
              <a:rPr lang="en-US" dirty="0" smtClean="0">
                <a:solidFill>
                  <a:schemeClr val="bg1"/>
                </a:solidFill>
              </a:rPr>
              <a:t>, Kerry McPhail</a:t>
            </a:r>
            <a:r>
              <a:rPr lang="en-US" baseline="30000" dirty="0" smtClean="0">
                <a:solidFill>
                  <a:schemeClr val="bg1"/>
                </a:solidFill>
              </a:rPr>
              <a:t>2</a:t>
            </a:r>
            <a:r>
              <a:rPr lang="en-US" dirty="0" smtClean="0">
                <a:solidFill>
                  <a:schemeClr val="bg1"/>
                </a:solidFill>
              </a:rPr>
              <a:t>, Rebecca Vega-Thurber</a:t>
            </a:r>
            <a:r>
              <a:rPr lang="en-US" baseline="30000" dirty="0" smtClean="0">
                <a:solidFill>
                  <a:schemeClr val="bg1"/>
                </a:solidFill>
              </a:rPr>
              <a:t>3</a:t>
            </a:r>
          </a:p>
          <a:p>
            <a:r>
              <a:rPr lang="en-US" sz="1600" dirty="0" err="1" smtClean="0">
                <a:solidFill>
                  <a:schemeClr val="bg1"/>
                </a:solidFill>
              </a:rPr>
              <a:t>Bioresource</a:t>
            </a:r>
            <a:r>
              <a:rPr lang="en-US" sz="1600" dirty="0" smtClean="0">
                <a:solidFill>
                  <a:schemeClr val="bg1"/>
                </a:solidFill>
              </a:rPr>
              <a:t> Research</a:t>
            </a:r>
            <a:r>
              <a:rPr lang="en-US" sz="1600" baseline="30000" dirty="0" smtClean="0">
                <a:solidFill>
                  <a:schemeClr val="bg1"/>
                </a:solidFill>
              </a:rPr>
              <a:t>1</a:t>
            </a:r>
            <a:r>
              <a:rPr lang="en-US" sz="1600" dirty="0" smtClean="0">
                <a:solidFill>
                  <a:schemeClr val="bg1"/>
                </a:solidFill>
              </a:rPr>
              <a:t>, College of Pharmacy</a:t>
            </a:r>
            <a:r>
              <a:rPr lang="en-US" sz="1600" baseline="30000" dirty="0" smtClean="0">
                <a:solidFill>
                  <a:schemeClr val="bg1"/>
                </a:solidFill>
              </a:rPr>
              <a:t>2</a:t>
            </a:r>
            <a:r>
              <a:rPr lang="en-US" sz="1600" dirty="0" smtClean="0">
                <a:solidFill>
                  <a:schemeClr val="bg1"/>
                </a:solidFill>
              </a:rPr>
              <a:t>, Department of Microbiology</a:t>
            </a:r>
            <a:r>
              <a:rPr lang="en-US" sz="1600" baseline="30000" dirty="0" smtClean="0">
                <a:solidFill>
                  <a:schemeClr val="bg1"/>
                </a:solidFill>
              </a:rPr>
              <a:t>3</a:t>
            </a:r>
            <a:r>
              <a:rPr lang="en-US" sz="1600" dirty="0" smtClean="0">
                <a:solidFill>
                  <a:schemeClr val="bg1"/>
                </a:solidFill>
              </a:rPr>
              <a:t>, Oregon State University, Corvallis, Oregon, 97331</a:t>
            </a:r>
            <a:endParaRPr lang="en-US" sz="1600" dirty="0">
              <a:solidFill>
                <a:schemeClr val="bg1"/>
              </a:solidFill>
            </a:endParaRPr>
          </a:p>
        </p:txBody>
      </p:sp>
      <p:cxnSp>
        <p:nvCxnSpPr>
          <p:cNvPr id="9" name="Straight Connector 8"/>
          <p:cNvCxnSpPr/>
          <p:nvPr/>
        </p:nvCxnSpPr>
        <p:spPr>
          <a:xfrm>
            <a:off x="300388" y="4036380"/>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12394" y="4036380"/>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7941763" y="4036380"/>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9188"/>
            <a:ext cx="3478306" cy="1098811"/>
          </a:xfrm>
          <a:prstGeom prst="rect">
            <a:avLst/>
          </a:prstGeom>
        </p:spPr>
      </p:pic>
      <p:sp>
        <p:nvSpPr>
          <p:cNvPr id="2" name="TextBox 1"/>
          <p:cNvSpPr txBox="1"/>
          <p:nvPr/>
        </p:nvSpPr>
        <p:spPr>
          <a:xfrm>
            <a:off x="5286895" y="90608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70977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25733" y="544380"/>
              <a:ext cx="5973943" cy="646331"/>
            </a:xfrm>
            <a:prstGeom prst="rect">
              <a:avLst/>
            </a:prstGeom>
            <a:noFill/>
            <a:ln>
              <a:noFill/>
            </a:ln>
          </p:spPr>
          <p:txBody>
            <a:bodyPr wrap="none" rtlCol="0">
              <a:spAutoFit/>
            </a:bodyPr>
            <a:lstStyle/>
            <a:p>
              <a:r>
                <a:rPr lang="en-US" sz="3600" b="1" dirty="0" smtClean="0">
                  <a:solidFill>
                    <a:schemeClr val="bg1"/>
                  </a:solidFill>
                </a:rPr>
                <a:t>Who’s There? - </a:t>
              </a:r>
              <a:r>
                <a:rPr lang="en-US" sz="3600" b="1" dirty="0" err="1" smtClean="0">
                  <a:solidFill>
                    <a:schemeClr val="bg1"/>
                  </a:solidFill>
                </a:rPr>
                <a:t>Metagenomics</a:t>
              </a:r>
              <a:endParaRPr lang="en-US" sz="3600" b="1" dirty="0">
                <a:solidFill>
                  <a:schemeClr val="bg1"/>
                </a:solidFill>
              </a:endParaRPr>
            </a:p>
          </p:txBody>
        </p:sp>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 r="62778" b="53406"/>
          <a:stretch/>
        </p:blipFill>
        <p:spPr>
          <a:xfrm>
            <a:off x="355175" y="2867660"/>
            <a:ext cx="4235113" cy="1978660"/>
          </a:xfrm>
          <a:prstGeom prst="rect">
            <a:avLst/>
          </a:prstGeom>
        </p:spPr>
      </p:pic>
      <p:cxnSp>
        <p:nvCxnSpPr>
          <p:cNvPr id="9" name="Straight Arrow Connector 8"/>
          <p:cNvCxnSpPr/>
          <p:nvPr/>
        </p:nvCxnSpPr>
        <p:spPr>
          <a:xfrm>
            <a:off x="1920307" y="3712464"/>
            <a:ext cx="11887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42755" y="3712464"/>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09733" y="3712464"/>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522019" y="3712464"/>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8680" r="-915" b="53406"/>
          <a:stretch/>
        </p:blipFill>
        <p:spPr>
          <a:xfrm>
            <a:off x="8217967" y="2867660"/>
            <a:ext cx="3667479" cy="197866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444" y="3024912"/>
            <a:ext cx="2342992" cy="1375104"/>
          </a:xfrm>
          <a:prstGeom prst="rect">
            <a:avLst/>
          </a:prstGeom>
        </p:spPr>
      </p:pic>
      <p:sp>
        <p:nvSpPr>
          <p:cNvPr id="18" name="TextBox 17"/>
          <p:cNvSpPr txBox="1"/>
          <p:nvPr/>
        </p:nvSpPr>
        <p:spPr>
          <a:xfrm>
            <a:off x="1204077" y="2055389"/>
            <a:ext cx="2621180" cy="523220"/>
          </a:xfrm>
          <a:prstGeom prst="rect">
            <a:avLst/>
          </a:prstGeom>
          <a:noFill/>
        </p:spPr>
        <p:txBody>
          <a:bodyPr wrap="square" rtlCol="0">
            <a:spAutoFit/>
          </a:bodyPr>
          <a:lstStyle/>
          <a:p>
            <a:pPr algn="ctr"/>
            <a:r>
              <a:rPr lang="en-US" sz="2800" dirty="0" smtClean="0"/>
              <a:t>Fragmentation</a:t>
            </a:r>
            <a:endParaRPr lang="en-US" sz="2800" dirty="0"/>
          </a:p>
        </p:txBody>
      </p:sp>
      <p:sp>
        <p:nvSpPr>
          <p:cNvPr id="19" name="TextBox 18"/>
          <p:cNvSpPr txBox="1"/>
          <p:nvPr/>
        </p:nvSpPr>
        <p:spPr>
          <a:xfrm>
            <a:off x="3889365" y="2031268"/>
            <a:ext cx="2621180" cy="523220"/>
          </a:xfrm>
          <a:prstGeom prst="rect">
            <a:avLst/>
          </a:prstGeom>
          <a:noFill/>
        </p:spPr>
        <p:txBody>
          <a:bodyPr wrap="square" rtlCol="0">
            <a:spAutoFit/>
          </a:bodyPr>
          <a:lstStyle/>
          <a:p>
            <a:pPr algn="ctr"/>
            <a:r>
              <a:rPr lang="en-US" sz="2800" smtClean="0"/>
              <a:t>Sequencing</a:t>
            </a:r>
            <a:endParaRPr lang="en-US" sz="2800" dirty="0"/>
          </a:p>
        </p:txBody>
      </p:sp>
      <p:sp>
        <p:nvSpPr>
          <p:cNvPr id="20" name="TextBox 19"/>
          <p:cNvSpPr txBox="1"/>
          <p:nvPr/>
        </p:nvSpPr>
        <p:spPr>
          <a:xfrm>
            <a:off x="6456343" y="2031268"/>
            <a:ext cx="2621180" cy="523220"/>
          </a:xfrm>
          <a:prstGeom prst="rect">
            <a:avLst/>
          </a:prstGeom>
          <a:noFill/>
        </p:spPr>
        <p:txBody>
          <a:bodyPr wrap="square" rtlCol="0">
            <a:spAutoFit/>
          </a:bodyPr>
          <a:lstStyle/>
          <a:p>
            <a:pPr algn="ctr"/>
            <a:r>
              <a:rPr lang="en-US" sz="2800" dirty="0" smtClean="0"/>
              <a:t>Assembly</a:t>
            </a:r>
            <a:endParaRPr lang="en-US" sz="2800" dirty="0"/>
          </a:p>
        </p:txBody>
      </p:sp>
      <p:sp>
        <p:nvSpPr>
          <p:cNvPr id="21" name="TextBox 20"/>
          <p:cNvSpPr txBox="1"/>
          <p:nvPr/>
        </p:nvSpPr>
        <p:spPr>
          <a:xfrm>
            <a:off x="8668629" y="2031268"/>
            <a:ext cx="2621180" cy="523220"/>
          </a:xfrm>
          <a:prstGeom prst="rect">
            <a:avLst/>
          </a:prstGeom>
          <a:noFill/>
        </p:spPr>
        <p:txBody>
          <a:bodyPr wrap="square" rtlCol="0">
            <a:spAutoFit/>
          </a:bodyPr>
          <a:lstStyle/>
          <a:p>
            <a:pPr algn="ctr"/>
            <a:r>
              <a:rPr lang="en-US" sz="2800" dirty="0" smtClean="0"/>
              <a:t>Binning</a:t>
            </a:r>
            <a:endParaRPr lang="en-US" sz="2800" dirty="0"/>
          </a:p>
        </p:txBody>
      </p:sp>
      <p:cxnSp>
        <p:nvCxnSpPr>
          <p:cNvPr id="22" name="Straight Arrow Connector 21"/>
          <p:cNvCxnSpPr/>
          <p:nvPr/>
        </p:nvCxnSpPr>
        <p:spPr>
          <a:xfrm flipH="1" flipV="1">
            <a:off x="1662546" y="4400016"/>
            <a:ext cx="1446481" cy="1202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09027" y="5602778"/>
            <a:ext cx="1198695" cy="461665"/>
          </a:xfrm>
          <a:prstGeom prst="rect">
            <a:avLst/>
          </a:prstGeom>
          <a:noFill/>
        </p:spPr>
        <p:txBody>
          <a:bodyPr wrap="square" rtlCol="0">
            <a:spAutoFit/>
          </a:bodyPr>
          <a:lstStyle/>
          <a:p>
            <a:r>
              <a:rPr lang="en-US" sz="2400" dirty="0" smtClean="0"/>
              <a:t>DNA</a:t>
            </a:r>
            <a:endParaRPr lang="en-US" sz="2400" dirty="0"/>
          </a:p>
        </p:txBody>
      </p:sp>
      <p:cxnSp>
        <p:nvCxnSpPr>
          <p:cNvPr id="28" name="Straight Arrow Connector 27"/>
          <p:cNvCxnSpPr/>
          <p:nvPr/>
        </p:nvCxnSpPr>
        <p:spPr>
          <a:xfrm flipV="1">
            <a:off x="9522019" y="4400016"/>
            <a:ext cx="1334403" cy="1202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323324" y="5533871"/>
            <a:ext cx="1363288" cy="646331"/>
          </a:xfrm>
          <a:prstGeom prst="rect">
            <a:avLst/>
          </a:prstGeom>
          <a:noFill/>
        </p:spPr>
        <p:txBody>
          <a:bodyPr wrap="square" rtlCol="0">
            <a:spAutoFit/>
          </a:bodyPr>
          <a:lstStyle/>
          <a:p>
            <a:pPr algn="ctr"/>
            <a:r>
              <a:rPr lang="en-US" dirty="0" smtClean="0"/>
              <a:t>Bunch of letters</a:t>
            </a:r>
            <a:endParaRPr lang="en-US" dirty="0"/>
          </a:p>
        </p:txBody>
      </p:sp>
    </p:spTree>
    <p:extLst>
      <p:ext uri="{BB962C8B-B14F-4D97-AF65-F5344CB8AC3E}">
        <p14:creationId xmlns:p14="http://schemas.microsoft.com/office/powerpoint/2010/main" val="968609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16023" y="544380"/>
              <a:ext cx="6726265" cy="646331"/>
            </a:xfrm>
            <a:prstGeom prst="rect">
              <a:avLst/>
            </a:prstGeom>
            <a:noFill/>
            <a:ln>
              <a:noFill/>
            </a:ln>
          </p:spPr>
          <p:txBody>
            <a:bodyPr wrap="none" rtlCol="0">
              <a:spAutoFit/>
            </a:bodyPr>
            <a:lstStyle/>
            <a:p>
              <a:r>
                <a:rPr lang="en-US" sz="3600" b="1" dirty="0" smtClean="0">
                  <a:solidFill>
                    <a:schemeClr val="bg1"/>
                  </a:solidFill>
                </a:rPr>
                <a:t>Who’s There? </a:t>
              </a:r>
              <a:r>
                <a:rPr lang="mr-IN" sz="3600" b="1" dirty="0" smtClean="0">
                  <a:solidFill>
                    <a:schemeClr val="bg1"/>
                  </a:solidFill>
                </a:rPr>
                <a:t>–</a:t>
              </a:r>
              <a:r>
                <a:rPr lang="en-US" sz="3600" b="1" dirty="0" smtClean="0">
                  <a:solidFill>
                    <a:schemeClr val="bg1"/>
                  </a:solidFill>
                </a:rPr>
                <a:t> </a:t>
              </a:r>
              <a:r>
                <a:rPr lang="en-US" sz="3600" b="1" dirty="0" err="1" smtClean="0">
                  <a:solidFill>
                    <a:schemeClr val="bg1"/>
                  </a:solidFill>
                </a:rPr>
                <a:t>Amplicon</a:t>
              </a:r>
              <a:r>
                <a:rPr lang="en-US" sz="3600" b="1" dirty="0" smtClean="0">
                  <a:solidFill>
                    <a:schemeClr val="bg1"/>
                  </a:solidFill>
                </a:rPr>
                <a:t> Analysis</a:t>
              </a:r>
              <a:endParaRPr lang="en-US" sz="3600" b="1" dirty="0">
                <a:solidFill>
                  <a:schemeClr val="bg1"/>
                </a:solidFill>
              </a:endParaRPr>
            </a:p>
          </p:txBody>
        </p:sp>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7317" r="13042"/>
          <a:stretch/>
        </p:blipFill>
        <p:spPr>
          <a:xfrm>
            <a:off x="283762" y="3273501"/>
            <a:ext cx="11591224" cy="2123538"/>
          </a:xfrm>
          <a:prstGeom prst="rect">
            <a:avLst/>
          </a:prstGeom>
        </p:spPr>
      </p:pic>
      <p:cxnSp>
        <p:nvCxnSpPr>
          <p:cNvPr id="8" name="Straight Arrow Connector 7"/>
          <p:cNvCxnSpPr/>
          <p:nvPr/>
        </p:nvCxnSpPr>
        <p:spPr>
          <a:xfrm>
            <a:off x="2269374" y="4578650"/>
            <a:ext cx="11887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67310" y="4578650"/>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188590" y="4584746"/>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0388" y="1607215"/>
            <a:ext cx="8086717" cy="523220"/>
          </a:xfrm>
          <a:prstGeom prst="rect">
            <a:avLst/>
          </a:prstGeom>
          <a:noFill/>
        </p:spPr>
        <p:txBody>
          <a:bodyPr wrap="square" rtlCol="0">
            <a:spAutoFit/>
          </a:bodyPr>
          <a:lstStyle/>
          <a:p>
            <a:pPr marL="285750" indent="-285750">
              <a:buFont typeface="Wingdings" charset="2"/>
              <a:buChar char="Ø"/>
            </a:pPr>
            <a:r>
              <a:rPr lang="en-US" sz="2800" b="1" dirty="0" smtClean="0"/>
              <a:t> e.g. 16S in Bacteria</a:t>
            </a:r>
            <a:endParaRPr lang="en-US" sz="2800" b="1" dirty="0"/>
          </a:p>
        </p:txBody>
      </p:sp>
      <p:sp>
        <p:nvSpPr>
          <p:cNvPr id="16" name="TextBox 15"/>
          <p:cNvSpPr txBox="1"/>
          <p:nvPr/>
        </p:nvSpPr>
        <p:spPr>
          <a:xfrm>
            <a:off x="1553144" y="2978333"/>
            <a:ext cx="2621180" cy="523220"/>
          </a:xfrm>
          <a:prstGeom prst="rect">
            <a:avLst/>
          </a:prstGeom>
          <a:noFill/>
        </p:spPr>
        <p:txBody>
          <a:bodyPr wrap="square" rtlCol="0">
            <a:spAutoFit/>
          </a:bodyPr>
          <a:lstStyle/>
          <a:p>
            <a:pPr algn="ctr"/>
            <a:r>
              <a:rPr lang="en-US" sz="2800" dirty="0" smtClean="0"/>
              <a:t>Gene Selection</a:t>
            </a:r>
            <a:endParaRPr lang="en-US" sz="2800" dirty="0"/>
          </a:p>
        </p:txBody>
      </p:sp>
      <p:sp>
        <p:nvSpPr>
          <p:cNvPr id="18" name="TextBox 17"/>
          <p:cNvSpPr txBox="1"/>
          <p:nvPr/>
        </p:nvSpPr>
        <p:spPr>
          <a:xfrm>
            <a:off x="4713920" y="2978333"/>
            <a:ext cx="2621180" cy="523220"/>
          </a:xfrm>
          <a:prstGeom prst="rect">
            <a:avLst/>
          </a:prstGeom>
          <a:noFill/>
        </p:spPr>
        <p:txBody>
          <a:bodyPr wrap="square" rtlCol="0">
            <a:spAutoFit/>
          </a:bodyPr>
          <a:lstStyle/>
          <a:p>
            <a:pPr algn="ctr"/>
            <a:r>
              <a:rPr lang="en-US" sz="2800" dirty="0" smtClean="0"/>
              <a:t>Amplification</a:t>
            </a:r>
            <a:endParaRPr lang="en-US" sz="2800" dirty="0"/>
          </a:p>
        </p:txBody>
      </p:sp>
      <p:sp>
        <p:nvSpPr>
          <p:cNvPr id="19" name="TextBox 18"/>
          <p:cNvSpPr txBox="1"/>
          <p:nvPr/>
        </p:nvSpPr>
        <p:spPr>
          <a:xfrm>
            <a:off x="7329687" y="2762889"/>
            <a:ext cx="2621180" cy="954107"/>
          </a:xfrm>
          <a:prstGeom prst="rect">
            <a:avLst/>
          </a:prstGeom>
          <a:noFill/>
        </p:spPr>
        <p:txBody>
          <a:bodyPr wrap="square" rtlCol="0">
            <a:spAutoFit/>
          </a:bodyPr>
          <a:lstStyle/>
          <a:p>
            <a:pPr algn="ctr"/>
            <a:r>
              <a:rPr lang="en-US" sz="2800" dirty="0" smtClean="0"/>
              <a:t>Sequencing &amp;</a:t>
            </a:r>
          </a:p>
          <a:p>
            <a:pPr algn="ctr"/>
            <a:r>
              <a:rPr lang="en-US" sz="2800" dirty="0" smtClean="0"/>
              <a:t>Analysis</a:t>
            </a:r>
          </a:p>
        </p:txBody>
      </p:sp>
    </p:spTree>
    <p:extLst>
      <p:ext uri="{BB962C8B-B14F-4D97-AF65-F5344CB8AC3E}">
        <p14:creationId xmlns:p14="http://schemas.microsoft.com/office/powerpoint/2010/main" val="160862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06620" y="544380"/>
              <a:ext cx="3302443" cy="646331"/>
            </a:xfrm>
            <a:prstGeom prst="rect">
              <a:avLst/>
            </a:prstGeom>
            <a:noFill/>
            <a:ln>
              <a:noFill/>
            </a:ln>
          </p:spPr>
          <p:txBody>
            <a:bodyPr wrap="none" rtlCol="0">
              <a:spAutoFit/>
            </a:bodyPr>
            <a:lstStyle/>
            <a:p>
              <a:r>
                <a:rPr lang="en-US" sz="3600" b="1" smtClean="0">
                  <a:solidFill>
                    <a:schemeClr val="bg1"/>
                  </a:solidFill>
                </a:rPr>
                <a:t>Detecting Phage</a:t>
              </a:r>
              <a:endParaRPr lang="en-US" sz="3600" b="1" dirty="0">
                <a:solidFill>
                  <a:schemeClr val="bg1"/>
                </a:solidFill>
              </a:endParaRPr>
            </a:p>
          </p:txBody>
        </p:sp>
      </p:grpSp>
      <p:sp>
        <p:nvSpPr>
          <p:cNvPr id="6" name="TextBox 5"/>
          <p:cNvSpPr txBox="1"/>
          <p:nvPr/>
        </p:nvSpPr>
        <p:spPr>
          <a:xfrm>
            <a:off x="300388" y="1533832"/>
            <a:ext cx="11591224" cy="523220"/>
          </a:xfrm>
          <a:prstGeom prst="rect">
            <a:avLst/>
          </a:prstGeom>
          <a:noFill/>
        </p:spPr>
        <p:txBody>
          <a:bodyPr wrap="square" rtlCol="0">
            <a:spAutoFit/>
          </a:bodyPr>
          <a:lstStyle/>
          <a:p>
            <a:pPr marL="457200" indent="-457200">
              <a:buFont typeface="Wingdings" charset="2"/>
              <a:buChar char="Ø"/>
            </a:pPr>
            <a:r>
              <a:rPr lang="en-US" sz="2800" dirty="0" smtClean="0"/>
              <a:t>No 16S </a:t>
            </a:r>
            <a:r>
              <a:rPr lang="en-US" sz="2800" dirty="0" err="1" smtClean="0"/>
              <a:t>rRNA</a:t>
            </a:r>
            <a:r>
              <a:rPr lang="en-US" sz="2800" dirty="0" smtClean="0"/>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081" y="1190711"/>
            <a:ext cx="5853395" cy="5888515"/>
          </a:xfrm>
          <a:prstGeom prst="rect">
            <a:avLst/>
          </a:prstGeom>
        </p:spPr>
      </p:pic>
    </p:spTree>
    <p:extLst>
      <p:ext uri="{BB962C8B-B14F-4D97-AF65-F5344CB8AC3E}">
        <p14:creationId xmlns:p14="http://schemas.microsoft.com/office/powerpoint/2010/main" val="1758071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01242" y="523495"/>
              <a:ext cx="2555828" cy="646331"/>
            </a:xfrm>
            <a:prstGeom prst="rect">
              <a:avLst/>
            </a:prstGeom>
            <a:noFill/>
            <a:ln>
              <a:noFill/>
            </a:ln>
          </p:spPr>
          <p:txBody>
            <a:bodyPr wrap="none" rtlCol="0">
              <a:spAutoFit/>
            </a:bodyPr>
            <a:lstStyle/>
            <a:p>
              <a:r>
                <a:rPr lang="en-US" sz="3600" b="1" smtClean="0">
                  <a:solidFill>
                    <a:schemeClr val="bg1"/>
                  </a:solidFill>
                </a:rPr>
                <a:t>Phage Types</a:t>
              </a:r>
              <a:endParaRPr lang="en-US" sz="3600" b="1"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970" y="1169826"/>
            <a:ext cx="3751726" cy="48090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569" y="1795272"/>
            <a:ext cx="3848401" cy="4929160"/>
          </a:xfrm>
          <a:prstGeom prst="rect">
            <a:avLst/>
          </a:prstGeom>
        </p:spPr>
      </p:pic>
      <p:sp>
        <p:nvSpPr>
          <p:cNvPr id="10" name="TextBox 9"/>
          <p:cNvSpPr txBox="1"/>
          <p:nvPr/>
        </p:nvSpPr>
        <p:spPr>
          <a:xfrm>
            <a:off x="3004020" y="5972550"/>
            <a:ext cx="2707497" cy="461665"/>
          </a:xfrm>
          <a:prstGeom prst="rect">
            <a:avLst/>
          </a:prstGeom>
          <a:noFill/>
        </p:spPr>
        <p:txBody>
          <a:bodyPr wrap="square" rtlCol="0">
            <a:spAutoFit/>
          </a:bodyPr>
          <a:lstStyle/>
          <a:p>
            <a:r>
              <a:rPr lang="en-US" sz="2400" b="1" smtClean="0"/>
              <a:t>T7-like: </a:t>
            </a:r>
            <a:r>
              <a:rPr lang="en-US" sz="2400" b="1" dirty="0" err="1" smtClean="0"/>
              <a:t>Podoviridae</a:t>
            </a:r>
            <a:endParaRPr lang="en-US" sz="2400" b="1" dirty="0"/>
          </a:p>
        </p:txBody>
      </p:sp>
      <p:sp>
        <p:nvSpPr>
          <p:cNvPr id="13" name="TextBox 12"/>
          <p:cNvSpPr txBox="1"/>
          <p:nvPr/>
        </p:nvSpPr>
        <p:spPr>
          <a:xfrm>
            <a:off x="6791796" y="5972550"/>
            <a:ext cx="2732074" cy="461665"/>
          </a:xfrm>
          <a:prstGeom prst="rect">
            <a:avLst/>
          </a:prstGeom>
          <a:noFill/>
        </p:spPr>
        <p:txBody>
          <a:bodyPr wrap="square" rtlCol="0">
            <a:spAutoFit/>
          </a:bodyPr>
          <a:lstStyle/>
          <a:p>
            <a:r>
              <a:rPr lang="en-US" sz="2400" b="1" smtClean="0"/>
              <a:t>T4-like: </a:t>
            </a:r>
            <a:r>
              <a:rPr lang="en-US" sz="2400" b="1" dirty="0" err="1" smtClean="0"/>
              <a:t>Myoviridae</a:t>
            </a:r>
            <a:endParaRPr lang="en-US" sz="2400" b="1" dirty="0"/>
          </a:p>
        </p:txBody>
      </p:sp>
    </p:spTree>
    <p:extLst>
      <p:ext uri="{BB962C8B-B14F-4D97-AF65-F5344CB8AC3E}">
        <p14:creationId xmlns:p14="http://schemas.microsoft.com/office/powerpoint/2010/main" val="1190241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12" name="TextBox 11"/>
          <p:cNvSpPr txBox="1"/>
          <p:nvPr/>
        </p:nvSpPr>
        <p:spPr>
          <a:xfrm>
            <a:off x="310684" y="6473353"/>
            <a:ext cx="11515094" cy="661720"/>
          </a:xfrm>
          <a:prstGeom prst="rect">
            <a:avLst/>
          </a:prstGeom>
          <a:noFill/>
        </p:spPr>
        <p:txBody>
          <a:bodyPr wrap="square" rtlCol="0">
            <a:spAutoFit/>
          </a:bodyPr>
          <a:lstStyle/>
          <a:p>
            <a:r>
              <a:rPr lang="en-US" sz="1050" dirty="0"/>
              <a:t>Commonly used viral marker genes and their primer sequences for the investigation of different groups of phages and eukaryotic viruses </a:t>
            </a:r>
            <a:r>
              <a:rPr lang="en-US" sz="1050" dirty="0" smtClean="0"/>
              <a:t> </a:t>
            </a:r>
            <a:r>
              <a:rPr lang="en-US" sz="1050" dirty="0"/>
              <a:t>Adapted from “Virus–host interactions and their roles in coral reef health and disease” </a:t>
            </a:r>
            <a:r>
              <a:rPr lang="en-US" sz="1050" dirty="0" smtClean="0"/>
              <a:t>by Eastman, Alec et al. retrieved from http</a:t>
            </a:r>
            <a:r>
              <a:rPr lang="en-US" sz="1050" dirty="0"/>
              <a:t>://</a:t>
            </a:r>
            <a:r>
              <a:rPr lang="en-US" sz="1050" dirty="0" err="1"/>
              <a:t>www.nature.com.ezproxy.proxy.library.oregonstate.edu</a:t>
            </a:r>
            <a:r>
              <a:rPr lang="en-US" sz="1050" dirty="0"/>
              <a:t>/</a:t>
            </a:r>
            <a:r>
              <a:rPr lang="en-US" sz="1050" dirty="0" err="1"/>
              <a:t>nrmicro</a:t>
            </a:r>
            <a:r>
              <a:rPr lang="en-US" sz="1050" dirty="0"/>
              <a:t>/journal/v15/n4/full/nrmicro.2016.176.html</a:t>
            </a:r>
          </a:p>
          <a:p>
            <a:endParaRPr lang="en-US" sz="1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35" t="22743" r="3581" b="14668"/>
          <a:stretch/>
        </p:blipFill>
        <p:spPr>
          <a:xfrm>
            <a:off x="0" y="1380966"/>
            <a:ext cx="12192000" cy="5079940"/>
          </a:xfrm>
          <a:prstGeom prst="rect">
            <a:avLst/>
          </a:prstGeom>
        </p:spPr>
      </p:pic>
      <p:grpSp>
        <p:nvGrpSpPr>
          <p:cNvPr id="19" name="Group 18"/>
          <p:cNvGrpSpPr/>
          <p:nvPr/>
        </p:nvGrpSpPr>
        <p:grpSpPr>
          <a:xfrm>
            <a:off x="310684" y="349792"/>
            <a:ext cx="11591224" cy="854690"/>
            <a:chOff x="417094" y="348468"/>
            <a:chExt cx="11591224" cy="854690"/>
          </a:xfrm>
        </p:grpSpPr>
        <p:cxnSp>
          <p:nvCxnSpPr>
            <p:cNvPr id="20" name="Straight Connector 19"/>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06620" y="544380"/>
              <a:ext cx="3302443" cy="646331"/>
            </a:xfrm>
            <a:prstGeom prst="rect">
              <a:avLst/>
            </a:prstGeom>
            <a:noFill/>
            <a:ln>
              <a:noFill/>
            </a:ln>
          </p:spPr>
          <p:txBody>
            <a:bodyPr wrap="none" rtlCol="0">
              <a:spAutoFit/>
            </a:bodyPr>
            <a:lstStyle/>
            <a:p>
              <a:r>
                <a:rPr lang="en-US" sz="3600" b="1" dirty="0" smtClean="0">
                  <a:solidFill>
                    <a:schemeClr val="bg1"/>
                  </a:solidFill>
                </a:rPr>
                <a:t>Detecting Phage</a:t>
              </a:r>
              <a:endParaRPr lang="en-US" sz="3600" b="1" dirty="0">
                <a:solidFill>
                  <a:schemeClr val="bg1"/>
                </a:solidFill>
              </a:endParaRPr>
            </a:p>
          </p:txBody>
        </p:sp>
      </p:grpSp>
    </p:spTree>
    <p:extLst>
      <p:ext uri="{BB962C8B-B14F-4D97-AF65-F5344CB8AC3E}">
        <p14:creationId xmlns:p14="http://schemas.microsoft.com/office/powerpoint/2010/main" val="1063021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20017" y="556827"/>
              <a:ext cx="2785378" cy="646331"/>
            </a:xfrm>
            <a:prstGeom prst="rect">
              <a:avLst/>
            </a:prstGeom>
            <a:noFill/>
            <a:ln>
              <a:noFill/>
            </a:ln>
          </p:spPr>
          <p:txBody>
            <a:bodyPr wrap="none" rtlCol="0">
              <a:spAutoFit/>
            </a:bodyPr>
            <a:lstStyle/>
            <a:p>
              <a:r>
                <a:rPr lang="en-US" sz="3600" b="1" dirty="0" smtClean="0">
                  <a:solidFill>
                    <a:schemeClr val="bg1"/>
                  </a:solidFill>
                </a:rPr>
                <a:t>Project Scope</a:t>
              </a:r>
              <a:endParaRPr lang="en-US" sz="3600" b="1" dirty="0">
                <a:solidFill>
                  <a:schemeClr val="bg1"/>
                </a:solidFill>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88" y="1262023"/>
            <a:ext cx="9136433" cy="5512852"/>
          </a:xfrm>
          <a:prstGeom prst="rect">
            <a:avLst/>
          </a:prstGeom>
        </p:spPr>
      </p:pic>
      <p:sp>
        <p:nvSpPr>
          <p:cNvPr id="18" name="TextBox 17"/>
          <p:cNvSpPr txBox="1"/>
          <p:nvPr/>
        </p:nvSpPr>
        <p:spPr>
          <a:xfrm>
            <a:off x="9588361" y="2624755"/>
            <a:ext cx="2603639" cy="1569660"/>
          </a:xfrm>
          <a:prstGeom prst="rect">
            <a:avLst/>
          </a:prstGeom>
          <a:noFill/>
        </p:spPr>
        <p:txBody>
          <a:bodyPr wrap="square" rtlCol="0">
            <a:spAutoFit/>
          </a:bodyPr>
          <a:lstStyle/>
          <a:p>
            <a:pPr algn="ctr"/>
            <a:r>
              <a:rPr lang="en-US" sz="2400" dirty="0" err="1" smtClean="0"/>
              <a:t>Cyanophage</a:t>
            </a:r>
            <a:r>
              <a:rPr lang="en-US" sz="2400" dirty="0" smtClean="0"/>
              <a:t> diversity within the Red Sea and </a:t>
            </a:r>
            <a:r>
              <a:rPr lang="en-US" sz="2400" dirty="0" smtClean="0"/>
              <a:t>the Gulf of Panama</a:t>
            </a:r>
            <a:endParaRPr lang="en-US" sz="2400" dirty="0"/>
          </a:p>
        </p:txBody>
      </p:sp>
    </p:spTree>
    <p:extLst>
      <p:ext uri="{BB962C8B-B14F-4D97-AF65-F5344CB8AC3E}">
        <p14:creationId xmlns:p14="http://schemas.microsoft.com/office/powerpoint/2010/main" val="322387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06620" y="544380"/>
              <a:ext cx="2785378" cy="646331"/>
            </a:xfrm>
            <a:prstGeom prst="rect">
              <a:avLst/>
            </a:prstGeom>
            <a:noFill/>
            <a:ln>
              <a:noFill/>
            </a:ln>
          </p:spPr>
          <p:txBody>
            <a:bodyPr wrap="none" rtlCol="0">
              <a:spAutoFit/>
            </a:bodyPr>
            <a:lstStyle/>
            <a:p>
              <a:r>
                <a:rPr lang="en-US" sz="3600" b="1" dirty="0" smtClean="0">
                  <a:solidFill>
                    <a:schemeClr val="bg1"/>
                  </a:solidFill>
                </a:rPr>
                <a:t>Project Scope</a:t>
              </a:r>
              <a:endParaRPr lang="en-US" sz="3600" b="1" dirty="0">
                <a:solidFill>
                  <a:schemeClr val="bg1"/>
                </a:solidFill>
              </a:endParaRPr>
            </a:p>
          </p:txBody>
        </p:sp>
      </p:grpSp>
      <p:sp>
        <p:nvSpPr>
          <p:cNvPr id="9" name="TextBox 8"/>
          <p:cNvSpPr txBox="1"/>
          <p:nvPr/>
        </p:nvSpPr>
        <p:spPr>
          <a:xfrm>
            <a:off x="300388" y="1594884"/>
            <a:ext cx="11591224" cy="3108543"/>
          </a:xfrm>
          <a:prstGeom prst="rect">
            <a:avLst/>
          </a:prstGeom>
          <a:noFill/>
        </p:spPr>
        <p:txBody>
          <a:bodyPr wrap="square" rtlCol="0">
            <a:spAutoFit/>
          </a:bodyPr>
          <a:lstStyle/>
          <a:p>
            <a:r>
              <a:rPr lang="en-US" sz="2800" dirty="0" smtClean="0"/>
              <a:t>Hypotheses:</a:t>
            </a:r>
          </a:p>
          <a:p>
            <a:endParaRPr lang="en-US" sz="2400" dirty="0"/>
          </a:p>
          <a:p>
            <a:pPr algn="ctr"/>
            <a:endParaRPr lang="en-US" sz="2400" dirty="0" smtClean="0"/>
          </a:p>
          <a:p>
            <a:pPr algn="ctr"/>
            <a:r>
              <a:rPr lang="en-US" sz="2400" dirty="0" smtClean="0"/>
              <a:t>“Using a wide selection of primers for </a:t>
            </a:r>
            <a:r>
              <a:rPr lang="en-US" sz="2400" dirty="0" err="1" smtClean="0"/>
              <a:t>amplicon</a:t>
            </a:r>
            <a:r>
              <a:rPr lang="en-US" sz="2400" dirty="0" smtClean="0"/>
              <a:t> screening, we will be able to detect novel </a:t>
            </a:r>
          </a:p>
          <a:p>
            <a:pPr algn="ctr"/>
            <a:r>
              <a:rPr lang="en-US" sz="2400" dirty="0"/>
              <a:t>p</a:t>
            </a:r>
            <a:r>
              <a:rPr lang="en-US" sz="2400" dirty="0" smtClean="0"/>
              <a:t>hage types including members of the less inventoried T7-like </a:t>
            </a:r>
            <a:r>
              <a:rPr lang="en-US" sz="2400" i="1" dirty="0" err="1" smtClean="0"/>
              <a:t>Podoviridae</a:t>
            </a:r>
            <a:r>
              <a:rPr lang="en-US" sz="2400" i="1" dirty="0" smtClean="0"/>
              <a:t>.”</a:t>
            </a:r>
          </a:p>
          <a:p>
            <a:pPr algn="ctr"/>
            <a:endParaRPr lang="en-US" sz="2400" i="1" dirty="0" smtClean="0"/>
          </a:p>
          <a:p>
            <a:pPr algn="ctr"/>
            <a:endParaRPr lang="en-US" sz="2400" i="1" dirty="0"/>
          </a:p>
          <a:p>
            <a:pPr algn="ctr"/>
            <a:r>
              <a:rPr lang="en-US" sz="2400" dirty="0" smtClean="0"/>
              <a:t>“Phage consortia will show marked differences between the Red Sea and Panama.”</a:t>
            </a:r>
            <a:endParaRPr lang="en-US" sz="2400" i="1" dirty="0"/>
          </a:p>
        </p:txBody>
      </p:sp>
    </p:spTree>
    <p:extLst>
      <p:ext uri="{BB962C8B-B14F-4D97-AF65-F5344CB8AC3E}">
        <p14:creationId xmlns:p14="http://schemas.microsoft.com/office/powerpoint/2010/main" val="528782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64112"/>
            <a:chOff x="417094" y="348468"/>
            <a:chExt cx="11591224" cy="864112"/>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75796" y="566249"/>
              <a:ext cx="2070567" cy="646331"/>
            </a:xfrm>
            <a:prstGeom prst="rect">
              <a:avLst/>
            </a:prstGeom>
            <a:noFill/>
            <a:ln>
              <a:noFill/>
            </a:ln>
          </p:spPr>
          <p:txBody>
            <a:bodyPr wrap="none" rtlCol="0">
              <a:spAutoFit/>
            </a:bodyPr>
            <a:lstStyle/>
            <a:p>
              <a:r>
                <a:rPr lang="en-US" sz="3600" b="1" smtClean="0">
                  <a:solidFill>
                    <a:schemeClr val="bg1"/>
                  </a:solidFill>
                </a:rPr>
                <a:t>Workflow</a:t>
              </a:r>
              <a:endParaRPr lang="en-US" sz="3600" b="1" dirty="0">
                <a:solidFill>
                  <a:schemeClr val="bg1"/>
                </a:solidFill>
              </a:endParaRPr>
            </a:p>
          </p:txBody>
        </p:sp>
      </p:grpSp>
      <p:sp>
        <p:nvSpPr>
          <p:cNvPr id="8" name="TextBox 7"/>
          <p:cNvSpPr txBox="1"/>
          <p:nvPr/>
        </p:nvSpPr>
        <p:spPr>
          <a:xfrm>
            <a:off x="362971" y="2108914"/>
            <a:ext cx="2081305"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DNA Extraction</a:t>
            </a:r>
            <a:endParaRPr lang="en-US" sz="2800" dirty="0"/>
          </a:p>
        </p:txBody>
      </p:sp>
      <p:sp>
        <p:nvSpPr>
          <p:cNvPr id="15" name="TextBox 14"/>
          <p:cNvSpPr txBox="1"/>
          <p:nvPr/>
        </p:nvSpPr>
        <p:spPr>
          <a:xfrm>
            <a:off x="3214205" y="2108914"/>
            <a:ext cx="2736980"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PCR of Marker Genes</a:t>
            </a:r>
            <a:endParaRPr lang="en-US" sz="2800" dirty="0"/>
          </a:p>
        </p:txBody>
      </p:sp>
      <p:sp>
        <p:nvSpPr>
          <p:cNvPr id="13" name="TextBox 12"/>
          <p:cNvSpPr txBox="1"/>
          <p:nvPr/>
        </p:nvSpPr>
        <p:spPr>
          <a:xfrm>
            <a:off x="6786343" y="2075474"/>
            <a:ext cx="2494557"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Phage Marker Genes</a:t>
            </a:r>
            <a:endParaRPr lang="en-US" sz="2800" dirty="0"/>
          </a:p>
        </p:txBody>
      </p:sp>
      <p:sp>
        <p:nvSpPr>
          <p:cNvPr id="16" name="TextBox 15"/>
          <p:cNvSpPr txBox="1"/>
          <p:nvPr/>
        </p:nvSpPr>
        <p:spPr>
          <a:xfrm>
            <a:off x="10177354" y="2291828"/>
            <a:ext cx="1714257" cy="523220"/>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2800" dirty="0" smtClean="0"/>
              <a:t>Barcode</a:t>
            </a:r>
          </a:p>
        </p:txBody>
      </p:sp>
      <p:sp>
        <p:nvSpPr>
          <p:cNvPr id="18" name="TextBox 17"/>
          <p:cNvSpPr txBox="1"/>
          <p:nvPr/>
        </p:nvSpPr>
        <p:spPr>
          <a:xfrm>
            <a:off x="10177355" y="4536404"/>
            <a:ext cx="1728380"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err="1" smtClean="0"/>
              <a:t>Equimolar</a:t>
            </a:r>
            <a:r>
              <a:rPr lang="en-US" sz="2800" dirty="0" smtClean="0"/>
              <a:t> Pooling</a:t>
            </a:r>
            <a:endParaRPr lang="en-US" sz="2800" dirty="0"/>
          </a:p>
        </p:txBody>
      </p:sp>
      <p:sp>
        <p:nvSpPr>
          <p:cNvPr id="19" name="TextBox 18"/>
          <p:cNvSpPr txBox="1"/>
          <p:nvPr/>
        </p:nvSpPr>
        <p:spPr>
          <a:xfrm>
            <a:off x="6786343" y="4561239"/>
            <a:ext cx="2494557"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err="1" smtClean="0"/>
              <a:t>Illumina</a:t>
            </a:r>
            <a:r>
              <a:rPr lang="en-US" sz="2800" dirty="0" smtClean="0"/>
              <a:t> Sequencing</a:t>
            </a:r>
            <a:endParaRPr lang="en-US" sz="2800" dirty="0"/>
          </a:p>
        </p:txBody>
      </p:sp>
      <p:sp>
        <p:nvSpPr>
          <p:cNvPr id="20" name="TextBox 19"/>
          <p:cNvSpPr txBox="1"/>
          <p:nvPr/>
        </p:nvSpPr>
        <p:spPr>
          <a:xfrm>
            <a:off x="3214207" y="4536402"/>
            <a:ext cx="2736980"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Data </a:t>
            </a:r>
          </a:p>
          <a:p>
            <a:pPr algn="ctr"/>
            <a:r>
              <a:rPr lang="en-US" sz="2800" dirty="0" smtClean="0"/>
              <a:t>Processing</a:t>
            </a:r>
            <a:endParaRPr lang="en-US" sz="2800" dirty="0"/>
          </a:p>
        </p:txBody>
      </p:sp>
      <p:sp>
        <p:nvSpPr>
          <p:cNvPr id="21" name="TextBox 20"/>
          <p:cNvSpPr txBox="1"/>
          <p:nvPr/>
        </p:nvSpPr>
        <p:spPr>
          <a:xfrm>
            <a:off x="300388" y="4751845"/>
            <a:ext cx="2143889" cy="523220"/>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Analysis</a:t>
            </a:r>
            <a:endParaRPr lang="en-US" sz="2800" dirty="0"/>
          </a:p>
        </p:txBody>
      </p:sp>
      <p:cxnSp>
        <p:nvCxnSpPr>
          <p:cNvPr id="23" name="Straight Arrow Connector 22"/>
          <p:cNvCxnSpPr/>
          <p:nvPr/>
        </p:nvCxnSpPr>
        <p:spPr>
          <a:xfrm flipV="1">
            <a:off x="2541555" y="2616341"/>
            <a:ext cx="57537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6095999" y="2055973"/>
            <a:ext cx="574446" cy="46334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a:off x="6095999" y="2519317"/>
            <a:ext cx="574446" cy="52699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9412072" y="5013455"/>
            <a:ext cx="5760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094374" y="5013455"/>
            <a:ext cx="5760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2540854" y="5013455"/>
            <a:ext cx="5760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a:off x="10607958" y="3408619"/>
            <a:ext cx="1450528" cy="53421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6200000" flipH="1">
            <a:off x="10042330" y="3396836"/>
            <a:ext cx="1450529" cy="55777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470004" y="2553096"/>
            <a:ext cx="576072" cy="21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934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79679"/>
            <a:chOff x="417094" y="348468"/>
            <a:chExt cx="11591224" cy="879679"/>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3673" y="581816"/>
              <a:ext cx="7274812" cy="646331"/>
            </a:xfrm>
            <a:prstGeom prst="rect">
              <a:avLst/>
            </a:prstGeom>
            <a:noFill/>
            <a:ln>
              <a:noFill/>
            </a:ln>
          </p:spPr>
          <p:txBody>
            <a:bodyPr wrap="none" rtlCol="0">
              <a:spAutoFit/>
            </a:bodyPr>
            <a:lstStyle/>
            <a:p>
              <a:r>
                <a:rPr lang="en-US" sz="3600" b="1" dirty="0" smtClean="0">
                  <a:solidFill>
                    <a:schemeClr val="bg1"/>
                  </a:solidFill>
                </a:rPr>
                <a:t>Phage </a:t>
              </a:r>
              <a:r>
                <a:rPr lang="en-US" sz="3600" b="1" dirty="0" err="1" smtClean="0">
                  <a:solidFill>
                    <a:schemeClr val="bg1"/>
                  </a:solidFill>
                </a:rPr>
                <a:t>Amplicon</a:t>
              </a:r>
              <a:r>
                <a:rPr lang="en-US" sz="3600" b="1" dirty="0" smtClean="0">
                  <a:solidFill>
                    <a:schemeClr val="bg1"/>
                  </a:solidFill>
                </a:rPr>
                <a:t> Primer Optimization</a:t>
              </a:r>
              <a:endParaRPr lang="en-US" sz="3600" b="1" dirty="0">
                <a:solidFill>
                  <a:schemeClr val="bg1"/>
                </a:solidFill>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250" y="1200150"/>
            <a:ext cx="10058400" cy="5657850"/>
          </a:xfrm>
          <a:prstGeom prst="rect">
            <a:avLst/>
          </a:prstGeom>
        </p:spPr>
      </p:pic>
    </p:spTree>
    <p:extLst>
      <p:ext uri="{BB962C8B-B14F-4D97-AF65-F5344CB8AC3E}">
        <p14:creationId xmlns:p14="http://schemas.microsoft.com/office/powerpoint/2010/main" val="1916716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64112"/>
            <a:chOff x="417094" y="348468"/>
            <a:chExt cx="11591224" cy="864112"/>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75796" y="566249"/>
              <a:ext cx="2070567" cy="646331"/>
            </a:xfrm>
            <a:prstGeom prst="rect">
              <a:avLst/>
            </a:prstGeom>
            <a:noFill/>
            <a:ln>
              <a:noFill/>
            </a:ln>
          </p:spPr>
          <p:txBody>
            <a:bodyPr wrap="none" rtlCol="0">
              <a:spAutoFit/>
            </a:bodyPr>
            <a:lstStyle/>
            <a:p>
              <a:r>
                <a:rPr lang="en-US" sz="3600" b="1" smtClean="0">
                  <a:solidFill>
                    <a:schemeClr val="bg1"/>
                  </a:solidFill>
                </a:rPr>
                <a:t>Workflow</a:t>
              </a:r>
              <a:endParaRPr lang="en-US" sz="3600" b="1" dirty="0">
                <a:solidFill>
                  <a:schemeClr val="bg1"/>
                </a:solidFill>
              </a:endParaRPr>
            </a:p>
          </p:txBody>
        </p:sp>
      </p:grpSp>
      <p:sp>
        <p:nvSpPr>
          <p:cNvPr id="8" name="TextBox 7"/>
          <p:cNvSpPr txBox="1"/>
          <p:nvPr/>
        </p:nvSpPr>
        <p:spPr>
          <a:xfrm>
            <a:off x="362971" y="2108914"/>
            <a:ext cx="2081305"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DNA Extraction</a:t>
            </a:r>
            <a:endParaRPr lang="en-US" sz="2800" dirty="0"/>
          </a:p>
        </p:txBody>
      </p:sp>
      <p:sp>
        <p:nvSpPr>
          <p:cNvPr id="15" name="TextBox 14"/>
          <p:cNvSpPr txBox="1"/>
          <p:nvPr/>
        </p:nvSpPr>
        <p:spPr>
          <a:xfrm>
            <a:off x="3214205" y="2108914"/>
            <a:ext cx="2736980"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PCR of Marker Genes</a:t>
            </a:r>
            <a:endParaRPr lang="en-US" sz="2800" dirty="0"/>
          </a:p>
        </p:txBody>
      </p:sp>
      <p:sp>
        <p:nvSpPr>
          <p:cNvPr id="13" name="TextBox 12"/>
          <p:cNvSpPr txBox="1"/>
          <p:nvPr/>
        </p:nvSpPr>
        <p:spPr>
          <a:xfrm>
            <a:off x="6786343" y="2075474"/>
            <a:ext cx="2494557"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Phage Marker Genes</a:t>
            </a:r>
            <a:endParaRPr lang="en-US" sz="2800" dirty="0"/>
          </a:p>
        </p:txBody>
      </p:sp>
      <p:sp>
        <p:nvSpPr>
          <p:cNvPr id="16" name="TextBox 15"/>
          <p:cNvSpPr txBox="1"/>
          <p:nvPr/>
        </p:nvSpPr>
        <p:spPr>
          <a:xfrm>
            <a:off x="10177354" y="2291828"/>
            <a:ext cx="1714257" cy="523220"/>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2800" dirty="0" smtClean="0"/>
              <a:t>Barcode</a:t>
            </a:r>
          </a:p>
        </p:txBody>
      </p:sp>
      <p:sp>
        <p:nvSpPr>
          <p:cNvPr id="18" name="TextBox 17"/>
          <p:cNvSpPr txBox="1"/>
          <p:nvPr/>
        </p:nvSpPr>
        <p:spPr>
          <a:xfrm>
            <a:off x="10177355" y="4536404"/>
            <a:ext cx="1728380"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err="1" smtClean="0"/>
              <a:t>Equimolar</a:t>
            </a:r>
            <a:r>
              <a:rPr lang="en-US" sz="2800" dirty="0" smtClean="0"/>
              <a:t> Pooling</a:t>
            </a:r>
            <a:endParaRPr lang="en-US" sz="2800" dirty="0"/>
          </a:p>
        </p:txBody>
      </p:sp>
      <p:sp>
        <p:nvSpPr>
          <p:cNvPr id="19" name="TextBox 18"/>
          <p:cNvSpPr txBox="1"/>
          <p:nvPr/>
        </p:nvSpPr>
        <p:spPr>
          <a:xfrm>
            <a:off x="6786343" y="4561239"/>
            <a:ext cx="2494557"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err="1" smtClean="0"/>
              <a:t>Illumina</a:t>
            </a:r>
            <a:r>
              <a:rPr lang="en-US" sz="2800" dirty="0" smtClean="0"/>
              <a:t> Sequencing</a:t>
            </a:r>
            <a:endParaRPr lang="en-US" sz="2800" dirty="0"/>
          </a:p>
        </p:txBody>
      </p:sp>
      <p:sp>
        <p:nvSpPr>
          <p:cNvPr id="20" name="TextBox 19"/>
          <p:cNvSpPr txBox="1"/>
          <p:nvPr/>
        </p:nvSpPr>
        <p:spPr>
          <a:xfrm>
            <a:off x="3214207" y="4536402"/>
            <a:ext cx="2736980" cy="954107"/>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Data </a:t>
            </a:r>
          </a:p>
          <a:p>
            <a:pPr algn="ctr"/>
            <a:r>
              <a:rPr lang="en-US" sz="2800" dirty="0" smtClean="0"/>
              <a:t>Processing</a:t>
            </a:r>
            <a:endParaRPr lang="en-US" sz="2800" dirty="0"/>
          </a:p>
        </p:txBody>
      </p:sp>
      <p:sp>
        <p:nvSpPr>
          <p:cNvPr id="21" name="TextBox 20"/>
          <p:cNvSpPr txBox="1"/>
          <p:nvPr/>
        </p:nvSpPr>
        <p:spPr>
          <a:xfrm>
            <a:off x="300388" y="4751845"/>
            <a:ext cx="2143889" cy="523220"/>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2800" dirty="0" smtClean="0"/>
              <a:t>Analysis</a:t>
            </a:r>
            <a:endParaRPr lang="en-US" sz="2800" dirty="0"/>
          </a:p>
        </p:txBody>
      </p:sp>
      <p:cxnSp>
        <p:nvCxnSpPr>
          <p:cNvPr id="23" name="Straight Arrow Connector 22"/>
          <p:cNvCxnSpPr/>
          <p:nvPr/>
        </p:nvCxnSpPr>
        <p:spPr>
          <a:xfrm flipV="1">
            <a:off x="2541555" y="2616341"/>
            <a:ext cx="57537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6095999" y="2055973"/>
            <a:ext cx="574446" cy="46334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a:off x="6095999" y="2519317"/>
            <a:ext cx="574446" cy="52699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9412072" y="5013455"/>
            <a:ext cx="5760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094374" y="5013455"/>
            <a:ext cx="5760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2540854" y="5013455"/>
            <a:ext cx="57607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a:off x="10607958" y="3408619"/>
            <a:ext cx="1450528" cy="53421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6200000" flipH="1">
            <a:off x="10042330" y="3396836"/>
            <a:ext cx="1450529" cy="55777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470004" y="2553096"/>
            <a:ext cx="576072" cy="21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422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417094" y="348468"/>
            <a:ext cx="11591224" cy="854690"/>
            <a:chOff x="417094" y="348468"/>
            <a:chExt cx="11591224" cy="854690"/>
          </a:xfrm>
          <a:solidFill>
            <a:srgbClr val="0070C0"/>
          </a:solidFill>
        </p:grpSpPr>
        <p:cxnSp>
          <p:nvCxnSpPr>
            <p:cNvPr id="7" name="Straight Connector 6"/>
            <p:cNvCxnSpPr/>
            <p:nvPr/>
          </p:nvCxnSpPr>
          <p:spPr>
            <a:xfrm>
              <a:off x="417094" y="348468"/>
              <a:ext cx="3657600" cy="0"/>
            </a:xfrm>
            <a:prstGeom prst="line">
              <a:avLst/>
            </a:prstGeom>
            <a:grpFill/>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grpFill/>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grpFill/>
            <a:ln w="1270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343660" y="520317"/>
            <a:ext cx="9470991" cy="646331"/>
          </a:xfrm>
          <a:prstGeom prst="rect">
            <a:avLst/>
          </a:prstGeom>
          <a:noFill/>
          <a:ln>
            <a:noFill/>
          </a:ln>
        </p:spPr>
        <p:txBody>
          <a:bodyPr wrap="none" rtlCol="0">
            <a:spAutoFit/>
          </a:bodyPr>
          <a:lstStyle/>
          <a:p>
            <a:r>
              <a:rPr lang="en-US" sz="3600" b="1" dirty="0" smtClean="0">
                <a:solidFill>
                  <a:schemeClr val="bg1"/>
                </a:solidFill>
              </a:rPr>
              <a:t>The Antibiotic Apocalypse: a ‘post-antibiotic era'</a:t>
            </a:r>
            <a:endParaRPr lang="en-US" sz="3600" b="1" dirty="0">
              <a:solidFill>
                <a:schemeClr val="bg1"/>
              </a:solidFill>
            </a:endParaRPr>
          </a:p>
        </p:txBody>
      </p:sp>
      <p:sp>
        <p:nvSpPr>
          <p:cNvPr id="6" name="TextBox 5"/>
          <p:cNvSpPr txBox="1"/>
          <p:nvPr/>
        </p:nvSpPr>
        <p:spPr>
          <a:xfrm>
            <a:off x="417094" y="6497054"/>
            <a:ext cx="7810151" cy="253916"/>
          </a:xfrm>
          <a:prstGeom prst="rect">
            <a:avLst/>
          </a:prstGeom>
          <a:noFill/>
        </p:spPr>
        <p:txBody>
          <a:bodyPr wrap="none" rtlCol="0">
            <a:spAutoFit/>
          </a:bodyPr>
          <a:lstStyle/>
          <a:p>
            <a:r>
              <a:rPr lang="en-US" sz="1050" dirty="0"/>
              <a:t>Gallagher, J. (2013, January 24). Antibiotic 'apocalypse' warning. In </a:t>
            </a:r>
            <a:r>
              <a:rPr lang="en-US" sz="1050" i="1" dirty="0"/>
              <a:t>BBC News</a:t>
            </a:r>
            <a:r>
              <a:rPr lang="en-US" sz="1050" dirty="0"/>
              <a:t>. Retrieved from http://</a:t>
            </a:r>
            <a:r>
              <a:rPr lang="en-US" sz="1050" dirty="0" err="1"/>
              <a:t>www.bbc.com</a:t>
            </a:r>
            <a:r>
              <a:rPr lang="en-US" sz="1050" dirty="0"/>
              <a:t>/news/health-21178718</a:t>
            </a:r>
          </a:p>
        </p:txBody>
      </p:sp>
      <p:sp>
        <p:nvSpPr>
          <p:cNvPr id="11" name="TextBox 10"/>
          <p:cNvSpPr txBox="1"/>
          <p:nvPr/>
        </p:nvSpPr>
        <p:spPr>
          <a:xfrm>
            <a:off x="1666774" y="2796115"/>
            <a:ext cx="9147877" cy="830997"/>
          </a:xfrm>
          <a:prstGeom prst="rect">
            <a:avLst/>
          </a:prstGeom>
          <a:noFill/>
        </p:spPr>
        <p:txBody>
          <a:bodyPr wrap="square" rtlCol="0">
            <a:spAutoFit/>
          </a:bodyPr>
          <a:lstStyle/>
          <a:p>
            <a:r>
              <a:rPr lang="en-US" sz="2400" b="1" dirty="0" smtClean="0">
                <a:solidFill>
                  <a:schemeClr val="bg1"/>
                </a:solidFill>
                <a:effectLst>
                  <a:outerShdw blurRad="50800" dist="76200" algn="l" rotWithShape="0">
                    <a:prstClr val="black">
                      <a:alpha val="40000"/>
                    </a:prstClr>
                  </a:outerShdw>
                </a:effectLst>
              </a:rPr>
              <a:t>“The </a:t>
            </a:r>
            <a:r>
              <a:rPr lang="en-US" sz="2400" b="1" dirty="0">
                <a:solidFill>
                  <a:schemeClr val="bg1"/>
                </a:solidFill>
                <a:effectLst>
                  <a:outerShdw blurRad="50800" dist="76200" algn="l" rotWithShape="0">
                    <a:prstClr val="black">
                      <a:alpha val="40000"/>
                    </a:prstClr>
                  </a:outerShdw>
                </a:effectLst>
              </a:rPr>
              <a:t>rise in drug resistant infections is comparable to the threat of global </a:t>
            </a:r>
            <a:r>
              <a:rPr lang="en-US" sz="2400" b="1" dirty="0" smtClean="0">
                <a:solidFill>
                  <a:schemeClr val="bg1"/>
                </a:solidFill>
                <a:effectLst>
                  <a:outerShdw blurRad="50800" dist="76200" algn="l" rotWithShape="0">
                    <a:prstClr val="black">
                      <a:alpha val="40000"/>
                    </a:prstClr>
                  </a:outerShdw>
                </a:effectLst>
              </a:rPr>
              <a:t>warming, </a:t>
            </a:r>
            <a:r>
              <a:rPr lang="en-US" sz="2400" b="1" dirty="0">
                <a:solidFill>
                  <a:schemeClr val="bg1"/>
                </a:solidFill>
                <a:effectLst>
                  <a:outerShdw blurRad="50800" dist="76200" algn="l" rotWithShape="0">
                    <a:prstClr val="black">
                      <a:alpha val="40000"/>
                    </a:prstClr>
                  </a:outerShdw>
                </a:effectLst>
              </a:rPr>
              <a:t>according to the chief medical officer for England</a:t>
            </a:r>
            <a:r>
              <a:rPr lang="en-US" sz="2400" b="1" dirty="0" smtClean="0">
                <a:solidFill>
                  <a:schemeClr val="bg1"/>
                </a:solidFill>
                <a:effectLst>
                  <a:outerShdw blurRad="50800" dist="76200" algn="l" rotWithShape="0">
                    <a:prstClr val="black">
                      <a:alpha val="40000"/>
                    </a:prstClr>
                  </a:outerShdw>
                </a:effectLst>
              </a:rPr>
              <a:t>.”</a:t>
            </a:r>
            <a:endParaRPr lang="en-US" sz="2400" dirty="0">
              <a:solidFill>
                <a:schemeClr val="bg1"/>
              </a:solidFill>
              <a:effectLst>
                <a:outerShdw blurRad="50800" dist="76200" algn="l" rotWithShape="0">
                  <a:prstClr val="black">
                    <a:alpha val="40000"/>
                  </a:prstClr>
                </a:outerShdw>
              </a:effectLst>
            </a:endParaRPr>
          </a:p>
        </p:txBody>
      </p:sp>
    </p:spTree>
    <p:extLst>
      <p:ext uri="{BB962C8B-B14F-4D97-AF65-F5344CB8AC3E}">
        <p14:creationId xmlns:p14="http://schemas.microsoft.com/office/powerpoint/2010/main" val="984943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4064" y="556827"/>
              <a:ext cx="184731" cy="646331"/>
            </a:xfrm>
            <a:prstGeom prst="rect">
              <a:avLst/>
            </a:prstGeom>
            <a:noFill/>
            <a:ln>
              <a:noFill/>
            </a:ln>
          </p:spPr>
          <p:txBody>
            <a:bodyPr wrap="none" rtlCol="0">
              <a:spAutoFit/>
            </a:bodyPr>
            <a:lstStyle/>
            <a:p>
              <a:endParaRPr lang="en-US" sz="3600" b="1" dirty="0">
                <a:solidFill>
                  <a:schemeClr val="bg1"/>
                </a:solidFill>
              </a:endParaRPr>
            </a:p>
          </p:txBody>
        </p:sp>
      </p:grpSp>
      <p:sp>
        <p:nvSpPr>
          <p:cNvPr id="10" name="TextBox 9"/>
          <p:cNvSpPr txBox="1"/>
          <p:nvPr/>
        </p:nvSpPr>
        <p:spPr>
          <a:xfrm>
            <a:off x="2279410" y="581585"/>
            <a:ext cx="7633180" cy="646331"/>
          </a:xfrm>
          <a:prstGeom prst="rect">
            <a:avLst/>
          </a:prstGeom>
          <a:noFill/>
          <a:ln>
            <a:noFill/>
          </a:ln>
        </p:spPr>
        <p:txBody>
          <a:bodyPr wrap="none" rtlCol="0">
            <a:spAutoFit/>
          </a:bodyPr>
          <a:lstStyle/>
          <a:p>
            <a:r>
              <a:rPr lang="en-US" sz="3600" b="1" dirty="0" smtClean="0">
                <a:solidFill>
                  <a:schemeClr val="bg1"/>
                </a:solidFill>
              </a:rPr>
              <a:t>Phage </a:t>
            </a:r>
            <a:r>
              <a:rPr lang="en-US" sz="3600" b="1" dirty="0" err="1" smtClean="0">
                <a:solidFill>
                  <a:schemeClr val="bg1"/>
                </a:solidFill>
              </a:rPr>
              <a:t>Amplicon</a:t>
            </a:r>
            <a:r>
              <a:rPr lang="en-US" sz="3600" b="1" dirty="0" smtClean="0">
                <a:solidFill>
                  <a:schemeClr val="bg1"/>
                </a:solidFill>
              </a:rPr>
              <a:t> </a:t>
            </a:r>
            <a:r>
              <a:rPr lang="en-US" sz="3600" b="1" dirty="0" err="1" smtClean="0">
                <a:solidFill>
                  <a:schemeClr val="bg1"/>
                </a:solidFill>
              </a:rPr>
              <a:t>Bioinformatic</a:t>
            </a:r>
            <a:r>
              <a:rPr lang="en-US" sz="3600" b="1" dirty="0" smtClean="0">
                <a:solidFill>
                  <a:schemeClr val="bg1"/>
                </a:solidFill>
              </a:rPr>
              <a:t> Pipeline</a:t>
            </a:r>
            <a:endParaRPr lang="en-US" sz="3600" b="1" dirty="0">
              <a:solidFill>
                <a:schemeClr val="bg1"/>
              </a:solidFill>
            </a:endParaRPr>
          </a:p>
        </p:txBody>
      </p:sp>
      <p:sp>
        <p:nvSpPr>
          <p:cNvPr id="3" name="Rectangle 2"/>
          <p:cNvSpPr/>
          <p:nvPr/>
        </p:nvSpPr>
        <p:spPr>
          <a:xfrm>
            <a:off x="989974"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TextBox 7"/>
          <p:cNvSpPr txBox="1"/>
          <p:nvPr/>
        </p:nvSpPr>
        <p:spPr>
          <a:xfrm>
            <a:off x="989975" y="2952002"/>
            <a:ext cx="1506071" cy="1015663"/>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Raw </a:t>
            </a:r>
            <a:r>
              <a:rPr lang="en-US" sz="2000" dirty="0" err="1">
                <a:latin typeface="Arial" charset="0"/>
                <a:ea typeface="Arial" charset="0"/>
                <a:cs typeface="Arial" charset="0"/>
              </a:rPr>
              <a:t>a</a:t>
            </a:r>
            <a:r>
              <a:rPr lang="en-US" sz="2000" dirty="0" err="1" smtClean="0">
                <a:latin typeface="Arial" charset="0"/>
                <a:ea typeface="Arial" charset="0"/>
                <a:cs typeface="Arial" charset="0"/>
              </a:rPr>
              <a:t>mplicon</a:t>
            </a:r>
            <a:r>
              <a:rPr lang="en-US" sz="2000" dirty="0" smtClean="0">
                <a:latin typeface="Arial" charset="0"/>
                <a:ea typeface="Arial" charset="0"/>
                <a:cs typeface="Arial" charset="0"/>
              </a:rPr>
              <a:t> data</a:t>
            </a:r>
            <a:endParaRPr lang="en-US" sz="2000" dirty="0">
              <a:latin typeface="Arial" charset="0"/>
              <a:ea typeface="Arial" charset="0"/>
              <a:cs typeface="Arial" charset="0"/>
            </a:endParaRPr>
          </a:p>
        </p:txBody>
      </p:sp>
      <p:sp>
        <p:nvSpPr>
          <p:cNvPr id="15" name="Rectangle 14"/>
          <p:cNvSpPr/>
          <p:nvPr/>
        </p:nvSpPr>
        <p:spPr>
          <a:xfrm>
            <a:off x="3171641"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3171642" y="3105890"/>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Paired end merging</a:t>
            </a:r>
            <a:endParaRPr lang="en-US" sz="2000" dirty="0">
              <a:latin typeface="Arial" charset="0"/>
              <a:ea typeface="Arial" charset="0"/>
              <a:cs typeface="Arial" charset="0"/>
            </a:endParaRPr>
          </a:p>
        </p:txBody>
      </p:sp>
      <p:sp>
        <p:nvSpPr>
          <p:cNvPr id="18" name="Rectangle 17"/>
          <p:cNvSpPr/>
          <p:nvPr/>
        </p:nvSpPr>
        <p:spPr>
          <a:xfrm>
            <a:off x="5404899"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TextBox 18"/>
          <p:cNvSpPr txBox="1"/>
          <p:nvPr/>
        </p:nvSpPr>
        <p:spPr>
          <a:xfrm>
            <a:off x="5404900" y="3105890"/>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Quality filtering</a:t>
            </a:r>
            <a:endParaRPr lang="en-US" sz="2000" dirty="0">
              <a:latin typeface="Arial" charset="0"/>
              <a:ea typeface="Arial" charset="0"/>
              <a:cs typeface="Arial" charset="0"/>
            </a:endParaRPr>
          </a:p>
        </p:txBody>
      </p:sp>
      <p:sp>
        <p:nvSpPr>
          <p:cNvPr id="20" name="Rectangle 19"/>
          <p:cNvSpPr/>
          <p:nvPr/>
        </p:nvSpPr>
        <p:spPr>
          <a:xfrm>
            <a:off x="7613023"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1" name="TextBox 20"/>
          <p:cNvSpPr txBox="1"/>
          <p:nvPr/>
        </p:nvSpPr>
        <p:spPr>
          <a:xfrm>
            <a:off x="7613024" y="3105890"/>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97% OTU Picking</a:t>
            </a:r>
            <a:endParaRPr lang="en-US" sz="2000" dirty="0">
              <a:latin typeface="Arial" charset="0"/>
              <a:ea typeface="Arial" charset="0"/>
              <a:cs typeface="Arial" charset="0"/>
            </a:endParaRPr>
          </a:p>
        </p:txBody>
      </p:sp>
      <p:sp>
        <p:nvSpPr>
          <p:cNvPr id="22" name="Rectangle 21"/>
          <p:cNvSpPr/>
          <p:nvPr/>
        </p:nvSpPr>
        <p:spPr>
          <a:xfrm>
            <a:off x="9821150"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3" name="TextBox 22"/>
          <p:cNvSpPr txBox="1"/>
          <p:nvPr/>
        </p:nvSpPr>
        <p:spPr>
          <a:xfrm>
            <a:off x="9821151" y="3259778"/>
            <a:ext cx="1506071" cy="400110"/>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Rarefaction</a:t>
            </a:r>
            <a:endParaRPr lang="en-US" sz="2000" dirty="0">
              <a:latin typeface="Arial" charset="0"/>
              <a:ea typeface="Arial" charset="0"/>
              <a:cs typeface="Arial" charset="0"/>
            </a:endParaRPr>
          </a:p>
        </p:txBody>
      </p:sp>
      <p:cxnSp>
        <p:nvCxnSpPr>
          <p:cNvPr id="24" name="Straight Arrow Connector 23"/>
          <p:cNvCxnSpPr/>
          <p:nvPr/>
        </p:nvCxnSpPr>
        <p:spPr>
          <a:xfrm flipV="1">
            <a:off x="2496045" y="3455864"/>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4702843" y="3451895"/>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6923795" y="3447926"/>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9119094" y="3455864"/>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Rectangle 29"/>
          <p:cNvSpPr/>
          <p:nvPr/>
        </p:nvSpPr>
        <p:spPr>
          <a:xfrm>
            <a:off x="9821150" y="4693116"/>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1" name="TextBox 30"/>
          <p:cNvSpPr txBox="1"/>
          <p:nvPr/>
        </p:nvSpPr>
        <p:spPr>
          <a:xfrm>
            <a:off x="9821151" y="4908828"/>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Diversity analyses</a:t>
            </a:r>
            <a:endParaRPr lang="en-US" sz="2000" dirty="0">
              <a:latin typeface="Arial" charset="0"/>
              <a:ea typeface="Arial" charset="0"/>
              <a:cs typeface="Arial" charset="0"/>
            </a:endParaRPr>
          </a:p>
        </p:txBody>
      </p:sp>
      <p:cxnSp>
        <p:nvCxnSpPr>
          <p:cNvPr id="33" name="Straight Arrow Connector 32"/>
          <p:cNvCxnSpPr/>
          <p:nvPr/>
        </p:nvCxnSpPr>
        <p:spPr>
          <a:xfrm>
            <a:off x="10545516" y="4038494"/>
            <a:ext cx="0" cy="5486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5183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7" y="381642"/>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4064" y="556827"/>
              <a:ext cx="184731" cy="646331"/>
            </a:xfrm>
            <a:prstGeom prst="rect">
              <a:avLst/>
            </a:prstGeom>
            <a:noFill/>
            <a:ln>
              <a:noFill/>
            </a:ln>
          </p:spPr>
          <p:txBody>
            <a:bodyPr wrap="none" rtlCol="0">
              <a:spAutoFit/>
            </a:bodyPr>
            <a:lstStyle/>
            <a:p>
              <a:endParaRPr lang="en-US" sz="3600" b="1" dirty="0">
                <a:solidFill>
                  <a:schemeClr val="bg1"/>
                </a:solidFill>
              </a:endParaRPr>
            </a:p>
          </p:txBody>
        </p:sp>
      </p:grpSp>
      <p:sp>
        <p:nvSpPr>
          <p:cNvPr id="10" name="TextBox 9"/>
          <p:cNvSpPr txBox="1"/>
          <p:nvPr/>
        </p:nvSpPr>
        <p:spPr>
          <a:xfrm>
            <a:off x="3682892" y="577554"/>
            <a:ext cx="4539448" cy="646331"/>
          </a:xfrm>
          <a:prstGeom prst="rect">
            <a:avLst/>
          </a:prstGeom>
          <a:noFill/>
          <a:ln>
            <a:noFill/>
          </a:ln>
        </p:spPr>
        <p:txBody>
          <a:bodyPr wrap="none" rtlCol="0">
            <a:spAutoFit/>
          </a:bodyPr>
          <a:lstStyle/>
          <a:p>
            <a:r>
              <a:rPr lang="en-US" sz="3600" b="1" dirty="0" smtClean="0">
                <a:solidFill>
                  <a:schemeClr val="bg1"/>
                </a:solidFill>
              </a:rPr>
              <a:t> </a:t>
            </a:r>
            <a:r>
              <a:rPr lang="en-US" sz="3600" b="1" dirty="0" err="1" smtClean="0">
                <a:solidFill>
                  <a:schemeClr val="bg1"/>
                </a:solidFill>
              </a:rPr>
              <a:t>Bioinformatic</a:t>
            </a:r>
            <a:r>
              <a:rPr lang="en-US" sz="3600" b="1" dirty="0" smtClean="0">
                <a:solidFill>
                  <a:schemeClr val="bg1"/>
                </a:solidFill>
              </a:rPr>
              <a:t> Pipeline</a:t>
            </a:r>
            <a:endParaRPr lang="en-US" sz="3600" b="1" dirty="0">
              <a:solidFill>
                <a:schemeClr val="bg1"/>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9847"/>
          <a:stretch/>
        </p:blipFill>
        <p:spPr>
          <a:xfrm>
            <a:off x="3371876" y="2198077"/>
            <a:ext cx="5927410" cy="1744739"/>
          </a:xfrm>
          <a:prstGeom prst="rect">
            <a:avLst/>
          </a:prstGeom>
        </p:spPr>
      </p:pic>
      <p:sp>
        <p:nvSpPr>
          <p:cNvPr id="3" name="TextBox 2"/>
          <p:cNvSpPr txBox="1"/>
          <p:nvPr/>
        </p:nvSpPr>
        <p:spPr>
          <a:xfrm>
            <a:off x="1087468" y="2461846"/>
            <a:ext cx="2284408" cy="461665"/>
          </a:xfrm>
          <a:prstGeom prst="rect">
            <a:avLst/>
          </a:prstGeom>
          <a:noFill/>
        </p:spPr>
        <p:txBody>
          <a:bodyPr wrap="none" rtlCol="0">
            <a:spAutoFit/>
          </a:bodyPr>
          <a:lstStyle/>
          <a:p>
            <a:r>
              <a:rPr lang="en-US" sz="2400" dirty="0" smtClean="0"/>
              <a:t>Forward Primer </a:t>
            </a:r>
            <a:endParaRPr lang="en-US" sz="2400" dirty="0"/>
          </a:p>
        </p:txBody>
      </p:sp>
      <p:sp>
        <p:nvSpPr>
          <p:cNvPr id="12" name="TextBox 11"/>
          <p:cNvSpPr txBox="1"/>
          <p:nvPr/>
        </p:nvSpPr>
        <p:spPr>
          <a:xfrm>
            <a:off x="9424192" y="3199496"/>
            <a:ext cx="2159502" cy="461665"/>
          </a:xfrm>
          <a:prstGeom prst="rect">
            <a:avLst/>
          </a:prstGeom>
          <a:noFill/>
        </p:spPr>
        <p:txBody>
          <a:bodyPr wrap="none" rtlCol="0">
            <a:spAutoFit/>
          </a:bodyPr>
          <a:lstStyle/>
          <a:p>
            <a:r>
              <a:rPr lang="en-US" sz="2400" dirty="0" smtClean="0"/>
              <a:t>Reverse Primer</a:t>
            </a:r>
            <a:endParaRPr lang="en-US" sz="2400" dirty="0"/>
          </a:p>
        </p:txBody>
      </p:sp>
      <p:cxnSp>
        <p:nvCxnSpPr>
          <p:cNvPr id="13" name="Straight Arrow Connector 12"/>
          <p:cNvCxnSpPr/>
          <p:nvPr/>
        </p:nvCxnSpPr>
        <p:spPr>
          <a:xfrm>
            <a:off x="5952616" y="4023335"/>
            <a:ext cx="9834"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3476211" y="5539154"/>
            <a:ext cx="594798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95999" y="5539154"/>
            <a:ext cx="973016" cy="0"/>
          </a:xfrm>
          <a:prstGeom prst="line">
            <a:avLst/>
          </a:prstGeom>
          <a:ln w="76200">
            <a:solidFill>
              <a:srgbClr val="71C837"/>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14750" y="5678909"/>
            <a:ext cx="1162498" cy="461665"/>
          </a:xfrm>
          <a:prstGeom prst="rect">
            <a:avLst/>
          </a:prstGeom>
          <a:noFill/>
        </p:spPr>
        <p:txBody>
          <a:bodyPr wrap="none" rtlCol="0">
            <a:spAutoFit/>
          </a:bodyPr>
          <a:lstStyle/>
          <a:p>
            <a:r>
              <a:rPr lang="en-US" sz="2400" dirty="0" smtClean="0"/>
              <a:t>Merged</a:t>
            </a:r>
            <a:endParaRPr lang="en-US" sz="2400" dirty="0"/>
          </a:p>
        </p:txBody>
      </p:sp>
    </p:spTree>
    <p:extLst>
      <p:ext uri="{BB962C8B-B14F-4D97-AF65-F5344CB8AC3E}">
        <p14:creationId xmlns:p14="http://schemas.microsoft.com/office/powerpoint/2010/main" val="167318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4064" y="556827"/>
              <a:ext cx="184731" cy="646331"/>
            </a:xfrm>
            <a:prstGeom prst="rect">
              <a:avLst/>
            </a:prstGeom>
            <a:noFill/>
            <a:ln>
              <a:noFill/>
            </a:ln>
          </p:spPr>
          <p:txBody>
            <a:bodyPr wrap="none" rtlCol="0">
              <a:spAutoFit/>
            </a:bodyPr>
            <a:lstStyle/>
            <a:p>
              <a:endParaRPr lang="en-US" sz="3600" b="1" dirty="0">
                <a:solidFill>
                  <a:schemeClr val="bg1"/>
                </a:solidFill>
              </a:endParaRPr>
            </a:p>
          </p:txBody>
        </p:sp>
      </p:grpSp>
      <p:sp>
        <p:nvSpPr>
          <p:cNvPr id="10" name="TextBox 9"/>
          <p:cNvSpPr txBox="1"/>
          <p:nvPr/>
        </p:nvSpPr>
        <p:spPr>
          <a:xfrm>
            <a:off x="2279410" y="581585"/>
            <a:ext cx="7633180" cy="646331"/>
          </a:xfrm>
          <a:prstGeom prst="rect">
            <a:avLst/>
          </a:prstGeom>
          <a:noFill/>
          <a:ln>
            <a:noFill/>
          </a:ln>
        </p:spPr>
        <p:txBody>
          <a:bodyPr wrap="none" rtlCol="0">
            <a:spAutoFit/>
          </a:bodyPr>
          <a:lstStyle/>
          <a:p>
            <a:r>
              <a:rPr lang="en-US" sz="3600" b="1" dirty="0" smtClean="0">
                <a:solidFill>
                  <a:schemeClr val="bg1"/>
                </a:solidFill>
              </a:rPr>
              <a:t>Phage </a:t>
            </a:r>
            <a:r>
              <a:rPr lang="en-US" sz="3600" b="1" dirty="0" err="1" smtClean="0">
                <a:solidFill>
                  <a:schemeClr val="bg1"/>
                </a:solidFill>
              </a:rPr>
              <a:t>Amplicon</a:t>
            </a:r>
            <a:r>
              <a:rPr lang="en-US" sz="3600" b="1" dirty="0" smtClean="0">
                <a:solidFill>
                  <a:schemeClr val="bg1"/>
                </a:solidFill>
              </a:rPr>
              <a:t> </a:t>
            </a:r>
            <a:r>
              <a:rPr lang="en-US" sz="3600" b="1" dirty="0" err="1" smtClean="0">
                <a:solidFill>
                  <a:schemeClr val="bg1"/>
                </a:solidFill>
              </a:rPr>
              <a:t>Bioinformatic</a:t>
            </a:r>
            <a:r>
              <a:rPr lang="en-US" sz="3600" b="1" dirty="0" smtClean="0">
                <a:solidFill>
                  <a:schemeClr val="bg1"/>
                </a:solidFill>
              </a:rPr>
              <a:t> Pipeline</a:t>
            </a:r>
            <a:endParaRPr lang="en-US" sz="3600" b="1" dirty="0">
              <a:solidFill>
                <a:schemeClr val="bg1"/>
              </a:solidFill>
            </a:endParaRPr>
          </a:p>
        </p:txBody>
      </p:sp>
      <p:sp>
        <p:nvSpPr>
          <p:cNvPr id="3" name="Rectangle 2"/>
          <p:cNvSpPr/>
          <p:nvPr/>
        </p:nvSpPr>
        <p:spPr>
          <a:xfrm>
            <a:off x="989974"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TextBox 7"/>
          <p:cNvSpPr txBox="1"/>
          <p:nvPr/>
        </p:nvSpPr>
        <p:spPr>
          <a:xfrm>
            <a:off x="989975" y="2952002"/>
            <a:ext cx="1506071" cy="1015663"/>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Raw </a:t>
            </a:r>
            <a:r>
              <a:rPr lang="en-US" sz="2000" dirty="0" err="1">
                <a:latin typeface="Arial" charset="0"/>
                <a:ea typeface="Arial" charset="0"/>
                <a:cs typeface="Arial" charset="0"/>
              </a:rPr>
              <a:t>a</a:t>
            </a:r>
            <a:r>
              <a:rPr lang="en-US" sz="2000" dirty="0" err="1" smtClean="0">
                <a:latin typeface="Arial" charset="0"/>
                <a:ea typeface="Arial" charset="0"/>
                <a:cs typeface="Arial" charset="0"/>
              </a:rPr>
              <a:t>mplicon</a:t>
            </a:r>
            <a:r>
              <a:rPr lang="en-US" sz="2000" dirty="0" smtClean="0">
                <a:latin typeface="Arial" charset="0"/>
                <a:ea typeface="Arial" charset="0"/>
                <a:cs typeface="Arial" charset="0"/>
              </a:rPr>
              <a:t> data</a:t>
            </a:r>
            <a:endParaRPr lang="en-US" sz="2000" dirty="0">
              <a:latin typeface="Arial" charset="0"/>
              <a:ea typeface="Arial" charset="0"/>
              <a:cs typeface="Arial" charset="0"/>
            </a:endParaRPr>
          </a:p>
        </p:txBody>
      </p:sp>
      <p:sp>
        <p:nvSpPr>
          <p:cNvPr id="15" name="Rectangle 14"/>
          <p:cNvSpPr/>
          <p:nvPr/>
        </p:nvSpPr>
        <p:spPr>
          <a:xfrm>
            <a:off x="3171641"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3171642" y="3105890"/>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Paired end merging</a:t>
            </a:r>
            <a:endParaRPr lang="en-US" sz="2000" dirty="0">
              <a:latin typeface="Arial" charset="0"/>
              <a:ea typeface="Arial" charset="0"/>
              <a:cs typeface="Arial" charset="0"/>
            </a:endParaRPr>
          </a:p>
        </p:txBody>
      </p:sp>
      <p:sp>
        <p:nvSpPr>
          <p:cNvPr id="18" name="Rectangle 17"/>
          <p:cNvSpPr/>
          <p:nvPr/>
        </p:nvSpPr>
        <p:spPr>
          <a:xfrm>
            <a:off x="5404899"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TextBox 18"/>
          <p:cNvSpPr txBox="1"/>
          <p:nvPr/>
        </p:nvSpPr>
        <p:spPr>
          <a:xfrm>
            <a:off x="5404900" y="3105890"/>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Quality filtering</a:t>
            </a:r>
            <a:endParaRPr lang="en-US" sz="2000" dirty="0">
              <a:latin typeface="Arial" charset="0"/>
              <a:ea typeface="Arial" charset="0"/>
              <a:cs typeface="Arial" charset="0"/>
            </a:endParaRPr>
          </a:p>
        </p:txBody>
      </p:sp>
      <p:sp>
        <p:nvSpPr>
          <p:cNvPr id="20" name="Rectangle 19"/>
          <p:cNvSpPr/>
          <p:nvPr/>
        </p:nvSpPr>
        <p:spPr>
          <a:xfrm>
            <a:off x="7613023"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1" name="TextBox 20"/>
          <p:cNvSpPr txBox="1"/>
          <p:nvPr/>
        </p:nvSpPr>
        <p:spPr>
          <a:xfrm>
            <a:off x="7613024" y="3105890"/>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97% OTU Picking</a:t>
            </a:r>
            <a:endParaRPr lang="en-US" sz="2000" dirty="0">
              <a:latin typeface="Arial" charset="0"/>
              <a:ea typeface="Arial" charset="0"/>
              <a:cs typeface="Arial" charset="0"/>
            </a:endParaRPr>
          </a:p>
        </p:txBody>
      </p:sp>
      <p:sp>
        <p:nvSpPr>
          <p:cNvPr id="22" name="Rectangle 21"/>
          <p:cNvSpPr/>
          <p:nvPr/>
        </p:nvSpPr>
        <p:spPr>
          <a:xfrm>
            <a:off x="9821150" y="2890178"/>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3" name="TextBox 22"/>
          <p:cNvSpPr txBox="1"/>
          <p:nvPr/>
        </p:nvSpPr>
        <p:spPr>
          <a:xfrm>
            <a:off x="9621843" y="2969840"/>
            <a:ext cx="1904684" cy="1015663"/>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Rarefaction</a:t>
            </a:r>
          </a:p>
          <a:p>
            <a:pPr algn="ctr"/>
            <a:r>
              <a:rPr lang="en-US" sz="2000" dirty="0" smtClean="0">
                <a:latin typeface="Arial" charset="0"/>
                <a:ea typeface="Arial" charset="0"/>
                <a:cs typeface="Arial" charset="0"/>
              </a:rPr>
              <a:t>300 </a:t>
            </a:r>
            <a:r>
              <a:rPr lang="en-US" sz="2000" dirty="0" err="1" smtClean="0">
                <a:latin typeface="Arial" charset="0"/>
                <a:ea typeface="Arial" charset="0"/>
                <a:cs typeface="Arial" charset="0"/>
              </a:rPr>
              <a:t>Seqs</a:t>
            </a:r>
            <a:r>
              <a:rPr lang="en-US" sz="2000" dirty="0" smtClean="0">
                <a:latin typeface="Arial" charset="0"/>
                <a:ea typeface="Arial" charset="0"/>
                <a:cs typeface="Arial" charset="0"/>
              </a:rPr>
              <a:t>/Sample</a:t>
            </a:r>
            <a:endParaRPr lang="en-US" sz="2000" dirty="0">
              <a:latin typeface="Arial" charset="0"/>
              <a:ea typeface="Arial" charset="0"/>
              <a:cs typeface="Arial" charset="0"/>
            </a:endParaRPr>
          </a:p>
        </p:txBody>
      </p:sp>
      <p:cxnSp>
        <p:nvCxnSpPr>
          <p:cNvPr id="24" name="Straight Arrow Connector 23"/>
          <p:cNvCxnSpPr/>
          <p:nvPr/>
        </p:nvCxnSpPr>
        <p:spPr>
          <a:xfrm flipV="1">
            <a:off x="2496045" y="3455864"/>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4702843" y="3451895"/>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6923795" y="3447926"/>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9119094" y="3455864"/>
            <a:ext cx="546088" cy="3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Rectangle 29"/>
          <p:cNvSpPr/>
          <p:nvPr/>
        </p:nvSpPr>
        <p:spPr>
          <a:xfrm>
            <a:off x="9821150" y="4693116"/>
            <a:ext cx="1506071" cy="1148316"/>
          </a:xfrm>
          <a:prstGeom prst="rect">
            <a:avLst/>
          </a:prstGeom>
          <a:solidFill>
            <a:srgbClr val="FAFDF8"/>
          </a:solidFill>
          <a:ln w="38100">
            <a:solidFill>
              <a:srgbClr val="FFC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1" name="TextBox 30"/>
          <p:cNvSpPr txBox="1"/>
          <p:nvPr/>
        </p:nvSpPr>
        <p:spPr>
          <a:xfrm>
            <a:off x="9821151" y="4908828"/>
            <a:ext cx="1506071" cy="707886"/>
          </a:xfrm>
          <a:prstGeom prst="rect">
            <a:avLst/>
          </a:prstGeom>
          <a:noFill/>
          <a:ln w="38100">
            <a:noFill/>
          </a:ln>
        </p:spPr>
        <p:txBody>
          <a:bodyPr wrap="square" rtlCol="0" anchor="ctr">
            <a:spAutoFit/>
          </a:bodyPr>
          <a:lstStyle/>
          <a:p>
            <a:pPr algn="ctr"/>
            <a:r>
              <a:rPr lang="en-US" sz="2000" dirty="0" smtClean="0">
                <a:latin typeface="Arial" charset="0"/>
                <a:ea typeface="Arial" charset="0"/>
                <a:cs typeface="Arial" charset="0"/>
              </a:rPr>
              <a:t>Diversity analyses</a:t>
            </a:r>
            <a:endParaRPr lang="en-US" sz="2000" dirty="0">
              <a:latin typeface="Arial" charset="0"/>
              <a:ea typeface="Arial" charset="0"/>
              <a:cs typeface="Arial" charset="0"/>
            </a:endParaRPr>
          </a:p>
        </p:txBody>
      </p:sp>
      <p:cxnSp>
        <p:nvCxnSpPr>
          <p:cNvPr id="33" name="Straight Arrow Connector 32"/>
          <p:cNvCxnSpPr/>
          <p:nvPr/>
        </p:nvCxnSpPr>
        <p:spPr>
          <a:xfrm>
            <a:off x="10545516" y="4038494"/>
            <a:ext cx="0" cy="5486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2506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0123" y="0"/>
            <a:ext cx="184731" cy="646331"/>
          </a:xfrm>
          <a:prstGeom prst="rect">
            <a:avLst/>
          </a:prstGeom>
          <a:noFill/>
          <a:ln>
            <a:noFill/>
          </a:ln>
        </p:spPr>
        <p:txBody>
          <a:bodyPr wrap="none" rtlCol="0">
            <a:spAutoFit/>
          </a:bodyPr>
          <a:lstStyle/>
          <a:p>
            <a:endParaRPr lang="en-US" sz="360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544" y="-1"/>
            <a:ext cx="3852467" cy="34822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355" y="6050"/>
            <a:ext cx="4424701" cy="3318525"/>
          </a:xfrm>
          <a:prstGeom prst="rect">
            <a:avLst/>
          </a:prstGeom>
        </p:spPr>
      </p:pic>
      <p:grpSp>
        <p:nvGrpSpPr>
          <p:cNvPr id="4" name="Group 3"/>
          <p:cNvGrpSpPr/>
          <p:nvPr/>
        </p:nvGrpSpPr>
        <p:grpSpPr>
          <a:xfrm>
            <a:off x="9881220" y="3776"/>
            <a:ext cx="1559935" cy="3355448"/>
            <a:chOff x="9199418" y="550697"/>
            <a:chExt cx="2552920" cy="6307304"/>
          </a:xfrm>
        </p:grpSpPr>
        <p:sp>
          <p:nvSpPr>
            <p:cNvPr id="7" name="Rectangle 6"/>
            <p:cNvSpPr/>
            <p:nvPr/>
          </p:nvSpPr>
          <p:spPr>
            <a:xfrm>
              <a:off x="9549600" y="550697"/>
              <a:ext cx="1921964" cy="630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99418" y="1949116"/>
              <a:ext cx="201168" cy="201168"/>
            </a:xfrm>
            <a:prstGeom prst="rect">
              <a:avLst/>
            </a:prstGeom>
            <a:solidFill>
              <a:srgbClr val="F37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99418" y="2438753"/>
              <a:ext cx="201168" cy="201168"/>
            </a:xfrm>
            <a:prstGeom prst="rect">
              <a:avLst/>
            </a:prstGeom>
            <a:solidFill>
              <a:srgbClr val="00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99418" y="2928390"/>
              <a:ext cx="201168" cy="201168"/>
            </a:xfrm>
            <a:prstGeom prst="rect">
              <a:avLst/>
            </a:prstGeom>
            <a:solidFill>
              <a:srgbClr val="010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99418" y="3418027"/>
              <a:ext cx="201168" cy="201168"/>
            </a:xfrm>
            <a:prstGeom prst="rect">
              <a:avLst/>
            </a:prstGeom>
            <a:solidFill>
              <a:srgbClr val="FF1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49598" y="1661329"/>
              <a:ext cx="1365678" cy="369331"/>
            </a:xfrm>
            <a:prstGeom prst="rect">
              <a:avLst/>
            </a:prstGeom>
            <a:noFill/>
          </p:spPr>
          <p:txBody>
            <a:bodyPr wrap="square" rtlCol="0">
              <a:spAutoFit/>
            </a:bodyPr>
            <a:lstStyle/>
            <a:p>
              <a:r>
                <a:rPr lang="en-US" dirty="0" smtClean="0"/>
                <a:t>g23</a:t>
              </a:r>
              <a:endParaRPr lang="en-US" dirty="0"/>
            </a:p>
          </p:txBody>
        </p:sp>
        <p:sp>
          <p:nvSpPr>
            <p:cNvPr id="14" name="TextBox 13"/>
            <p:cNvSpPr txBox="1"/>
            <p:nvPr/>
          </p:nvSpPr>
          <p:spPr>
            <a:xfrm>
              <a:off x="9549597" y="2170006"/>
              <a:ext cx="1365678" cy="369331"/>
            </a:xfrm>
            <a:prstGeom prst="rect">
              <a:avLst/>
            </a:prstGeom>
            <a:noFill/>
          </p:spPr>
          <p:txBody>
            <a:bodyPr wrap="square" rtlCol="0">
              <a:spAutoFit/>
            </a:bodyPr>
            <a:lstStyle/>
            <a:p>
              <a:r>
                <a:rPr lang="en-US" dirty="0" err="1" smtClean="0"/>
                <a:t>mcp</a:t>
              </a:r>
              <a:endParaRPr lang="en-US" dirty="0"/>
            </a:p>
          </p:txBody>
        </p:sp>
        <p:sp>
          <p:nvSpPr>
            <p:cNvPr id="15" name="TextBox 14"/>
            <p:cNvSpPr txBox="1"/>
            <p:nvPr/>
          </p:nvSpPr>
          <p:spPr>
            <a:xfrm>
              <a:off x="9549597" y="2659641"/>
              <a:ext cx="1365678" cy="369331"/>
            </a:xfrm>
            <a:prstGeom prst="rect">
              <a:avLst/>
            </a:prstGeom>
            <a:noFill/>
          </p:spPr>
          <p:txBody>
            <a:bodyPr wrap="square" rtlCol="0">
              <a:spAutoFit/>
            </a:bodyPr>
            <a:lstStyle/>
            <a:p>
              <a:r>
                <a:rPr lang="en-US" dirty="0" smtClean="0"/>
                <a:t>g20</a:t>
              </a:r>
              <a:endParaRPr lang="en-US" dirty="0"/>
            </a:p>
          </p:txBody>
        </p:sp>
        <p:sp>
          <p:nvSpPr>
            <p:cNvPr id="16" name="TextBox 15"/>
            <p:cNvSpPr txBox="1"/>
            <p:nvPr/>
          </p:nvSpPr>
          <p:spPr>
            <a:xfrm>
              <a:off x="9549600" y="3177459"/>
              <a:ext cx="2202738" cy="682302"/>
            </a:xfrm>
            <a:prstGeom prst="rect">
              <a:avLst/>
            </a:prstGeom>
            <a:noFill/>
          </p:spPr>
          <p:txBody>
            <a:bodyPr wrap="square" rtlCol="0">
              <a:spAutoFit/>
            </a:bodyPr>
            <a:lstStyle/>
            <a:p>
              <a:r>
                <a:rPr lang="en-US" dirty="0" smtClean="0"/>
                <a:t>DNA pol. B</a:t>
              </a:r>
              <a:endParaRPr lang="en-US" dirty="0"/>
            </a:p>
          </p:txBody>
        </p:sp>
      </p:grpSp>
      <p:grpSp>
        <p:nvGrpSpPr>
          <p:cNvPr id="24" name="Group 23"/>
          <p:cNvGrpSpPr>
            <a:grpSpLocks noChangeAspect="1"/>
          </p:cNvGrpSpPr>
          <p:nvPr/>
        </p:nvGrpSpPr>
        <p:grpSpPr>
          <a:xfrm>
            <a:off x="5775012" y="3401280"/>
            <a:ext cx="5822628" cy="3354335"/>
            <a:chOff x="789678" y="550696"/>
            <a:chExt cx="10948547" cy="6307306"/>
          </a:xfrm>
        </p:grpSpPr>
        <p:sp>
          <p:nvSpPr>
            <p:cNvPr id="17" name="TextBox 1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78" y="550698"/>
              <a:ext cx="8409740" cy="6307304"/>
            </a:xfrm>
            <a:prstGeom prst="rect">
              <a:avLst/>
            </a:prstGeom>
          </p:spPr>
        </p:pic>
        <p:sp>
          <p:nvSpPr>
            <p:cNvPr id="19" name="Rectangle 18"/>
            <p:cNvSpPr/>
            <p:nvPr/>
          </p:nvSpPr>
          <p:spPr>
            <a:xfrm>
              <a:off x="9199418" y="550696"/>
              <a:ext cx="1921964" cy="630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814408" y="2165684"/>
              <a:ext cx="201168" cy="201168"/>
            </a:xfrm>
            <a:prstGeom prst="rect">
              <a:avLst/>
            </a:prstGeom>
            <a:solidFill>
              <a:srgbClr val="FF1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14408" y="2655321"/>
              <a:ext cx="201168" cy="201168"/>
            </a:xfrm>
            <a:prstGeom prst="rect">
              <a:avLst/>
            </a:prstGeom>
            <a:solidFill>
              <a:srgbClr val="010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TextBox 21"/>
            <p:cNvSpPr txBox="1"/>
            <p:nvPr/>
          </p:nvSpPr>
          <p:spPr>
            <a:xfrm>
              <a:off x="9164590" y="1918167"/>
              <a:ext cx="2279389" cy="694471"/>
            </a:xfrm>
            <a:prstGeom prst="rect">
              <a:avLst/>
            </a:prstGeom>
            <a:noFill/>
          </p:spPr>
          <p:txBody>
            <a:bodyPr wrap="square" rtlCol="0">
              <a:spAutoFit/>
            </a:bodyPr>
            <a:lstStyle/>
            <a:p>
              <a:r>
                <a:rPr lang="en-US" dirty="0" smtClean="0"/>
                <a:t>Panama</a:t>
              </a:r>
              <a:endParaRPr lang="en-US" dirty="0"/>
            </a:p>
          </p:txBody>
        </p:sp>
        <p:sp>
          <p:nvSpPr>
            <p:cNvPr id="23" name="TextBox 22"/>
            <p:cNvSpPr txBox="1"/>
            <p:nvPr/>
          </p:nvSpPr>
          <p:spPr>
            <a:xfrm>
              <a:off x="9164590" y="2408668"/>
              <a:ext cx="2573635" cy="694471"/>
            </a:xfrm>
            <a:prstGeom prst="rect">
              <a:avLst/>
            </a:prstGeom>
            <a:noFill/>
          </p:spPr>
          <p:txBody>
            <a:bodyPr wrap="square" rtlCol="0">
              <a:spAutoFit/>
            </a:bodyPr>
            <a:lstStyle/>
            <a:p>
              <a:r>
                <a:rPr lang="en-US" dirty="0" smtClean="0"/>
                <a:t>Red Sea</a:t>
              </a:r>
              <a:endParaRPr lang="en-US" dirty="0"/>
            </a:p>
          </p:txBody>
        </p:sp>
      </p:gr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8173" y="3510769"/>
            <a:ext cx="3908120" cy="3244845"/>
          </a:xfrm>
          <a:prstGeom prst="rect">
            <a:avLst/>
          </a:prstGeom>
        </p:spPr>
      </p:pic>
      <p:cxnSp>
        <p:nvCxnSpPr>
          <p:cNvPr id="27" name="Straight Connector 26"/>
          <p:cNvCxnSpPr/>
          <p:nvPr/>
        </p:nvCxnSpPr>
        <p:spPr>
          <a:xfrm>
            <a:off x="1958173" y="3482206"/>
            <a:ext cx="9311418"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5796497" y="-54419"/>
            <a:ext cx="14143" cy="6912419"/>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512312" y="128588"/>
            <a:ext cx="550108" cy="369332"/>
          </a:xfrm>
          <a:prstGeom prst="rect">
            <a:avLst/>
          </a:prstGeom>
          <a:noFill/>
        </p:spPr>
        <p:txBody>
          <a:bodyPr wrap="square" rtlCol="0">
            <a:spAutoFit/>
          </a:bodyPr>
          <a:lstStyle/>
          <a:p>
            <a:r>
              <a:rPr lang="en-US" dirty="0" smtClean="0"/>
              <a:t>a.</a:t>
            </a:r>
            <a:endParaRPr lang="en-US" dirty="0"/>
          </a:p>
        </p:txBody>
      </p:sp>
      <p:sp>
        <p:nvSpPr>
          <p:cNvPr id="34" name="TextBox 33"/>
          <p:cNvSpPr txBox="1"/>
          <p:nvPr/>
        </p:nvSpPr>
        <p:spPr>
          <a:xfrm>
            <a:off x="1512312" y="3482206"/>
            <a:ext cx="550108" cy="369332"/>
          </a:xfrm>
          <a:prstGeom prst="rect">
            <a:avLst/>
          </a:prstGeom>
          <a:noFill/>
        </p:spPr>
        <p:txBody>
          <a:bodyPr wrap="square" rtlCol="0">
            <a:spAutoFit/>
          </a:bodyPr>
          <a:lstStyle/>
          <a:p>
            <a:r>
              <a:rPr lang="en-US" dirty="0"/>
              <a:t>c</a:t>
            </a:r>
            <a:r>
              <a:rPr lang="en-US" dirty="0" smtClean="0"/>
              <a:t>.</a:t>
            </a:r>
            <a:endParaRPr lang="en-US" dirty="0"/>
          </a:p>
        </p:txBody>
      </p:sp>
      <p:sp>
        <p:nvSpPr>
          <p:cNvPr id="35" name="TextBox 34"/>
          <p:cNvSpPr txBox="1"/>
          <p:nvPr/>
        </p:nvSpPr>
        <p:spPr>
          <a:xfrm>
            <a:off x="5881660" y="127873"/>
            <a:ext cx="550108" cy="369332"/>
          </a:xfrm>
          <a:prstGeom prst="rect">
            <a:avLst/>
          </a:prstGeom>
          <a:noFill/>
        </p:spPr>
        <p:txBody>
          <a:bodyPr wrap="square" rtlCol="0">
            <a:spAutoFit/>
          </a:bodyPr>
          <a:lstStyle/>
          <a:p>
            <a:r>
              <a:rPr lang="en-US" dirty="0"/>
              <a:t>b</a:t>
            </a:r>
            <a:r>
              <a:rPr lang="en-US" dirty="0" smtClean="0"/>
              <a:t>.</a:t>
            </a:r>
            <a:endParaRPr lang="en-US" dirty="0"/>
          </a:p>
        </p:txBody>
      </p:sp>
      <p:sp>
        <p:nvSpPr>
          <p:cNvPr id="36" name="TextBox 35"/>
          <p:cNvSpPr txBox="1"/>
          <p:nvPr/>
        </p:nvSpPr>
        <p:spPr>
          <a:xfrm>
            <a:off x="5877258" y="3481491"/>
            <a:ext cx="550108" cy="369332"/>
          </a:xfrm>
          <a:prstGeom prst="rect">
            <a:avLst/>
          </a:prstGeom>
          <a:noFill/>
        </p:spPr>
        <p:txBody>
          <a:bodyPr wrap="square" rtlCol="0">
            <a:spAutoFit/>
          </a:bodyPr>
          <a:lstStyle/>
          <a:p>
            <a:r>
              <a:rPr lang="en-US" dirty="0" smtClean="0"/>
              <a:t>d.</a:t>
            </a:r>
            <a:endParaRPr lang="en-US" dirty="0"/>
          </a:p>
        </p:txBody>
      </p:sp>
      <p:sp>
        <p:nvSpPr>
          <p:cNvPr id="37" name="Rectangle 36"/>
          <p:cNvSpPr/>
          <p:nvPr/>
        </p:nvSpPr>
        <p:spPr>
          <a:xfrm>
            <a:off x="2350046" y="840787"/>
            <a:ext cx="71019" cy="7361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624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92" y="556827"/>
            <a:ext cx="6956612" cy="6288013"/>
          </a:xfrm>
          <a:prstGeom prst="rect">
            <a:avLst/>
          </a:prstGeom>
        </p:spPr>
      </p:pic>
    </p:spTree>
    <p:extLst>
      <p:ext uri="{BB962C8B-B14F-4D97-AF65-F5344CB8AC3E}">
        <p14:creationId xmlns:p14="http://schemas.microsoft.com/office/powerpoint/2010/main" val="898255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92" y="556827"/>
            <a:ext cx="6956612" cy="6288013"/>
          </a:xfrm>
          <a:prstGeom prst="rect">
            <a:avLst/>
          </a:prstGeom>
        </p:spPr>
      </p:pic>
      <p:sp>
        <p:nvSpPr>
          <p:cNvPr id="19" name="Rectangle 18"/>
          <p:cNvSpPr/>
          <p:nvPr/>
        </p:nvSpPr>
        <p:spPr>
          <a:xfrm>
            <a:off x="3593864" y="4765962"/>
            <a:ext cx="1664208" cy="9144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93865" y="1864660"/>
            <a:ext cx="1664208" cy="23308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58072" y="2189018"/>
            <a:ext cx="1918583" cy="257860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176655" y="1072089"/>
            <a:ext cx="658198" cy="87570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246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92" y="550696"/>
            <a:ext cx="8409739" cy="6307304"/>
          </a:xfrm>
          <a:prstGeom prst="rect">
            <a:avLst/>
          </a:prstGeom>
        </p:spPr>
      </p:pic>
      <p:sp>
        <p:nvSpPr>
          <p:cNvPr id="8" name="Rectangle 7"/>
          <p:cNvSpPr/>
          <p:nvPr/>
        </p:nvSpPr>
        <p:spPr>
          <a:xfrm>
            <a:off x="9459955" y="550697"/>
            <a:ext cx="1921964" cy="630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09773" y="1949116"/>
            <a:ext cx="201168" cy="201168"/>
          </a:xfrm>
          <a:prstGeom prst="rect">
            <a:avLst/>
          </a:prstGeom>
          <a:solidFill>
            <a:srgbClr val="F37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09773" y="2438753"/>
            <a:ext cx="201168" cy="201168"/>
          </a:xfrm>
          <a:prstGeom prst="rect">
            <a:avLst/>
          </a:prstGeom>
          <a:solidFill>
            <a:srgbClr val="00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09773" y="2928390"/>
            <a:ext cx="201168" cy="201168"/>
          </a:xfrm>
          <a:prstGeom prst="rect">
            <a:avLst/>
          </a:prstGeom>
          <a:solidFill>
            <a:srgbClr val="010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09773" y="3418027"/>
            <a:ext cx="201168" cy="201168"/>
          </a:xfrm>
          <a:prstGeom prst="rect">
            <a:avLst/>
          </a:prstGeom>
          <a:solidFill>
            <a:srgbClr val="FF1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459955" y="1865034"/>
            <a:ext cx="1365678" cy="369332"/>
          </a:xfrm>
          <a:prstGeom prst="rect">
            <a:avLst/>
          </a:prstGeom>
          <a:noFill/>
        </p:spPr>
        <p:txBody>
          <a:bodyPr wrap="square" rtlCol="0">
            <a:spAutoFit/>
          </a:bodyPr>
          <a:lstStyle/>
          <a:p>
            <a:r>
              <a:rPr lang="en-US" dirty="0" smtClean="0"/>
              <a:t>g23</a:t>
            </a:r>
            <a:endParaRPr lang="en-US" dirty="0"/>
          </a:p>
        </p:txBody>
      </p:sp>
      <p:sp>
        <p:nvSpPr>
          <p:cNvPr id="15" name="TextBox 14"/>
          <p:cNvSpPr txBox="1"/>
          <p:nvPr/>
        </p:nvSpPr>
        <p:spPr>
          <a:xfrm>
            <a:off x="9459955" y="2354671"/>
            <a:ext cx="1365678" cy="369332"/>
          </a:xfrm>
          <a:prstGeom prst="rect">
            <a:avLst/>
          </a:prstGeom>
          <a:noFill/>
        </p:spPr>
        <p:txBody>
          <a:bodyPr wrap="square" rtlCol="0">
            <a:spAutoFit/>
          </a:bodyPr>
          <a:lstStyle/>
          <a:p>
            <a:r>
              <a:rPr lang="en-US" dirty="0" err="1" smtClean="0"/>
              <a:t>mcp</a:t>
            </a:r>
            <a:endParaRPr lang="en-US" dirty="0"/>
          </a:p>
        </p:txBody>
      </p:sp>
      <p:sp>
        <p:nvSpPr>
          <p:cNvPr id="16" name="TextBox 15"/>
          <p:cNvSpPr txBox="1"/>
          <p:nvPr/>
        </p:nvSpPr>
        <p:spPr>
          <a:xfrm>
            <a:off x="9459955" y="2844308"/>
            <a:ext cx="1365678" cy="369332"/>
          </a:xfrm>
          <a:prstGeom prst="rect">
            <a:avLst/>
          </a:prstGeom>
          <a:noFill/>
        </p:spPr>
        <p:txBody>
          <a:bodyPr wrap="square" rtlCol="0">
            <a:spAutoFit/>
          </a:bodyPr>
          <a:lstStyle/>
          <a:p>
            <a:r>
              <a:rPr lang="en-US" dirty="0" smtClean="0"/>
              <a:t>g20</a:t>
            </a:r>
            <a:endParaRPr lang="en-US" dirty="0"/>
          </a:p>
        </p:txBody>
      </p:sp>
      <p:sp>
        <p:nvSpPr>
          <p:cNvPr id="17" name="TextBox 16"/>
          <p:cNvSpPr txBox="1"/>
          <p:nvPr/>
        </p:nvSpPr>
        <p:spPr>
          <a:xfrm>
            <a:off x="9459955" y="3333945"/>
            <a:ext cx="1365678" cy="369332"/>
          </a:xfrm>
          <a:prstGeom prst="rect">
            <a:avLst/>
          </a:prstGeom>
          <a:noFill/>
        </p:spPr>
        <p:txBody>
          <a:bodyPr wrap="square" rtlCol="0">
            <a:spAutoFit/>
          </a:bodyPr>
          <a:lstStyle/>
          <a:p>
            <a:r>
              <a:rPr lang="en-US" dirty="0" smtClean="0"/>
              <a:t>DNA pol. B</a:t>
            </a:r>
            <a:endParaRPr lang="en-US" dirty="0"/>
          </a:p>
        </p:txBody>
      </p:sp>
    </p:spTree>
    <p:extLst>
      <p:ext uri="{BB962C8B-B14F-4D97-AF65-F5344CB8AC3E}">
        <p14:creationId xmlns:p14="http://schemas.microsoft.com/office/powerpoint/2010/main" val="631788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sp>
        <p:nvSpPr>
          <p:cNvPr id="7" name="TextBox 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468" t="3639" r="12586" b="2059"/>
          <a:stretch/>
        </p:blipFill>
        <p:spPr>
          <a:xfrm>
            <a:off x="306536" y="1543127"/>
            <a:ext cx="5360894" cy="4703620"/>
          </a:xfrm>
          <a:prstGeom prst="rect">
            <a:avLst/>
          </a:prstGeom>
        </p:spPr>
      </p:pic>
      <p:sp>
        <p:nvSpPr>
          <p:cNvPr id="9" name="TextBox 8"/>
          <p:cNvSpPr txBox="1"/>
          <p:nvPr/>
        </p:nvSpPr>
        <p:spPr>
          <a:xfrm>
            <a:off x="1801692" y="896796"/>
            <a:ext cx="1386533" cy="523220"/>
          </a:xfrm>
          <a:prstGeom prst="rect">
            <a:avLst/>
          </a:prstGeom>
          <a:noFill/>
        </p:spPr>
        <p:txBody>
          <a:bodyPr wrap="none" rtlCol="0">
            <a:spAutoFit/>
          </a:bodyPr>
          <a:lstStyle/>
          <a:p>
            <a:r>
              <a:rPr lang="en-US" sz="2800" b="1" u="sng" smtClean="0"/>
              <a:t>Panama</a:t>
            </a:r>
            <a:endParaRPr lang="en-US" sz="2800" b="1" u="sng"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6170" t="355" r="16497" b="1718"/>
          <a:stretch/>
        </p:blipFill>
        <p:spPr>
          <a:xfrm>
            <a:off x="6813175" y="1420016"/>
            <a:ext cx="5199530" cy="4696766"/>
          </a:xfrm>
          <a:prstGeom prst="rect">
            <a:avLst/>
          </a:prstGeom>
        </p:spPr>
      </p:pic>
      <p:sp>
        <p:nvSpPr>
          <p:cNvPr id="12" name="TextBox 11"/>
          <p:cNvSpPr txBox="1"/>
          <p:nvPr/>
        </p:nvSpPr>
        <p:spPr>
          <a:xfrm>
            <a:off x="8319034" y="852045"/>
            <a:ext cx="1365887" cy="523220"/>
          </a:xfrm>
          <a:prstGeom prst="rect">
            <a:avLst/>
          </a:prstGeom>
          <a:noFill/>
        </p:spPr>
        <p:txBody>
          <a:bodyPr wrap="none" rtlCol="0">
            <a:spAutoFit/>
          </a:bodyPr>
          <a:lstStyle/>
          <a:p>
            <a:r>
              <a:rPr lang="en-US" sz="2800" b="1" u="sng" smtClean="0"/>
              <a:t>Red Sea</a:t>
            </a:r>
            <a:endParaRPr lang="en-US" sz="2800" b="1" u="sng" dirty="0"/>
          </a:p>
        </p:txBody>
      </p:sp>
    </p:spTree>
    <p:extLst>
      <p:ext uri="{BB962C8B-B14F-4D97-AF65-F5344CB8AC3E}">
        <p14:creationId xmlns:p14="http://schemas.microsoft.com/office/powerpoint/2010/main" val="315465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sp>
        <p:nvSpPr>
          <p:cNvPr id="7" name="TextBox 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8" name="TextBox 7"/>
          <p:cNvSpPr txBox="1"/>
          <p:nvPr/>
        </p:nvSpPr>
        <p:spPr>
          <a:xfrm>
            <a:off x="1801692" y="896796"/>
            <a:ext cx="1386533" cy="523220"/>
          </a:xfrm>
          <a:prstGeom prst="rect">
            <a:avLst/>
          </a:prstGeom>
          <a:noFill/>
        </p:spPr>
        <p:txBody>
          <a:bodyPr wrap="none" rtlCol="0">
            <a:spAutoFit/>
          </a:bodyPr>
          <a:lstStyle/>
          <a:p>
            <a:r>
              <a:rPr lang="en-US" sz="2800" b="1" u="sng" dirty="0" smtClean="0"/>
              <a:t>Panama</a:t>
            </a:r>
            <a:endParaRPr lang="en-US" sz="2800" b="1" u="sng" dirty="0"/>
          </a:p>
        </p:txBody>
      </p:sp>
      <p:sp>
        <p:nvSpPr>
          <p:cNvPr id="9" name="TextBox 8"/>
          <p:cNvSpPr txBox="1"/>
          <p:nvPr/>
        </p:nvSpPr>
        <p:spPr>
          <a:xfrm>
            <a:off x="8319034" y="852045"/>
            <a:ext cx="1365887" cy="523220"/>
          </a:xfrm>
          <a:prstGeom prst="rect">
            <a:avLst/>
          </a:prstGeom>
          <a:noFill/>
        </p:spPr>
        <p:txBody>
          <a:bodyPr wrap="none" rtlCol="0">
            <a:spAutoFit/>
          </a:bodyPr>
          <a:lstStyle/>
          <a:p>
            <a:r>
              <a:rPr lang="en-US" sz="2800" b="1" u="sng" smtClean="0"/>
              <a:t>Red Sea</a:t>
            </a:r>
            <a:endParaRPr lang="en-US" sz="2800" b="1" u="sng"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3745" t="6118" r="11933" b="3477"/>
          <a:stretch/>
        </p:blipFill>
        <p:spPr>
          <a:xfrm>
            <a:off x="431692" y="1543127"/>
            <a:ext cx="5513065" cy="469243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9260" t="9010" r="5980" b="2735"/>
          <a:stretch/>
        </p:blipFill>
        <p:spPr>
          <a:xfrm>
            <a:off x="5595381" y="1741304"/>
            <a:ext cx="6813191" cy="4296079"/>
          </a:xfrm>
          <a:prstGeom prst="rect">
            <a:avLst/>
          </a:prstGeom>
        </p:spPr>
      </p:pic>
    </p:spTree>
    <p:extLst>
      <p:ext uri="{BB962C8B-B14F-4D97-AF65-F5344CB8AC3E}">
        <p14:creationId xmlns:p14="http://schemas.microsoft.com/office/powerpoint/2010/main" val="14531436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sp>
        <p:nvSpPr>
          <p:cNvPr id="7" name="TextBox 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8" name="TextBox 7"/>
          <p:cNvSpPr txBox="1"/>
          <p:nvPr/>
        </p:nvSpPr>
        <p:spPr>
          <a:xfrm>
            <a:off x="1801692" y="896796"/>
            <a:ext cx="1386533" cy="523220"/>
          </a:xfrm>
          <a:prstGeom prst="rect">
            <a:avLst/>
          </a:prstGeom>
          <a:noFill/>
        </p:spPr>
        <p:txBody>
          <a:bodyPr wrap="none" rtlCol="0">
            <a:spAutoFit/>
          </a:bodyPr>
          <a:lstStyle/>
          <a:p>
            <a:r>
              <a:rPr lang="en-US" sz="2800" b="1" u="sng" smtClean="0"/>
              <a:t>Panama</a:t>
            </a:r>
            <a:endParaRPr lang="en-US" sz="2800" b="1" u="sng" dirty="0"/>
          </a:p>
        </p:txBody>
      </p:sp>
      <p:sp>
        <p:nvSpPr>
          <p:cNvPr id="9" name="TextBox 8"/>
          <p:cNvSpPr txBox="1"/>
          <p:nvPr/>
        </p:nvSpPr>
        <p:spPr>
          <a:xfrm>
            <a:off x="8319034" y="852045"/>
            <a:ext cx="1365887" cy="523220"/>
          </a:xfrm>
          <a:prstGeom prst="rect">
            <a:avLst/>
          </a:prstGeom>
          <a:noFill/>
        </p:spPr>
        <p:txBody>
          <a:bodyPr wrap="none" rtlCol="0">
            <a:spAutoFit/>
          </a:bodyPr>
          <a:lstStyle/>
          <a:p>
            <a:r>
              <a:rPr lang="en-US" sz="2800" b="1" u="sng" smtClean="0"/>
              <a:t>Red Sea</a:t>
            </a:r>
            <a:endParaRPr lang="en-US" sz="2800" b="1" u="sng"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034" t="2920" r="4128" b="2986"/>
          <a:stretch/>
        </p:blipFill>
        <p:spPr>
          <a:xfrm>
            <a:off x="4515000" y="1420016"/>
            <a:ext cx="8322457" cy="501723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083" t="4777" r="7074" b="2165"/>
          <a:stretch/>
        </p:blipFill>
        <p:spPr>
          <a:xfrm>
            <a:off x="-1473764" y="1445703"/>
            <a:ext cx="7633363" cy="4965858"/>
          </a:xfrm>
          <a:prstGeom prst="rect">
            <a:avLst/>
          </a:prstGeom>
        </p:spPr>
      </p:pic>
    </p:spTree>
    <p:extLst>
      <p:ext uri="{BB962C8B-B14F-4D97-AF65-F5344CB8AC3E}">
        <p14:creationId xmlns:p14="http://schemas.microsoft.com/office/powerpoint/2010/main" val="1401534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7094" y="6497054"/>
            <a:ext cx="7683514" cy="538609"/>
          </a:xfrm>
          <a:prstGeom prst="rect">
            <a:avLst/>
          </a:prstGeom>
          <a:noFill/>
        </p:spPr>
        <p:txBody>
          <a:bodyPr wrap="none" rtlCol="0">
            <a:spAutoFit/>
          </a:bodyPr>
          <a:lstStyle/>
          <a:p>
            <a:r>
              <a:rPr lang="en-US" sz="1050" dirty="0"/>
              <a:t>Projections of deaths from drug-resistant infections by 2050. Adapted from “Antibiotic resistance: World on cusp of 'post-antibiotic era’” </a:t>
            </a:r>
            <a:endParaRPr lang="en-US" sz="1050" dirty="0" smtClean="0"/>
          </a:p>
          <a:p>
            <a:r>
              <a:rPr lang="en-US" sz="1050" dirty="0" smtClean="0"/>
              <a:t>by </a:t>
            </a:r>
            <a:r>
              <a:rPr lang="en-US" sz="1050" dirty="0"/>
              <a:t>James Gallagher, 2015, retrieved from http://</a:t>
            </a:r>
            <a:r>
              <a:rPr lang="en-US" sz="1050" dirty="0" err="1"/>
              <a:t>www.bbc.com</a:t>
            </a:r>
            <a:r>
              <a:rPr lang="en-US" sz="1050" dirty="0"/>
              <a:t>/news/health-34857015</a:t>
            </a:r>
          </a:p>
          <a:p>
            <a:endParaRPr lang="en-US" sz="7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853" y="1301082"/>
            <a:ext cx="8399706" cy="5195972"/>
          </a:xfrm>
          <a:prstGeom prst="rect">
            <a:avLst/>
          </a:prstGeom>
        </p:spPr>
      </p:pic>
      <p:sp>
        <p:nvSpPr>
          <p:cNvPr id="9" name="TextBox 8"/>
          <p:cNvSpPr txBox="1"/>
          <p:nvPr/>
        </p:nvSpPr>
        <p:spPr>
          <a:xfrm>
            <a:off x="3761425" y="532764"/>
            <a:ext cx="4902561" cy="646331"/>
          </a:xfrm>
          <a:prstGeom prst="rect">
            <a:avLst/>
          </a:prstGeom>
          <a:noFill/>
          <a:ln>
            <a:noFill/>
          </a:ln>
        </p:spPr>
        <p:txBody>
          <a:bodyPr wrap="none" rtlCol="0">
            <a:spAutoFit/>
          </a:bodyPr>
          <a:lstStyle/>
          <a:p>
            <a:r>
              <a:rPr lang="en-US" sz="3600" b="1" dirty="0" smtClean="0">
                <a:solidFill>
                  <a:schemeClr val="bg1"/>
                </a:solidFill>
              </a:rPr>
              <a:t>Antimicrobial Resistance</a:t>
            </a:r>
            <a:endParaRPr lang="en-US" sz="3600" b="1" dirty="0">
              <a:solidFill>
                <a:schemeClr val="bg1"/>
              </a:solidFill>
            </a:endParaRPr>
          </a:p>
        </p:txBody>
      </p:sp>
    </p:spTree>
    <p:extLst>
      <p:ext uri="{BB962C8B-B14F-4D97-AF65-F5344CB8AC3E}">
        <p14:creationId xmlns:p14="http://schemas.microsoft.com/office/powerpoint/2010/main" val="1316283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sp>
        <p:nvSpPr>
          <p:cNvPr id="7" name="TextBox 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8" name="TextBox 7"/>
          <p:cNvSpPr txBox="1"/>
          <p:nvPr/>
        </p:nvSpPr>
        <p:spPr>
          <a:xfrm>
            <a:off x="5476655" y="879992"/>
            <a:ext cx="1365887" cy="523220"/>
          </a:xfrm>
          <a:prstGeom prst="rect">
            <a:avLst/>
          </a:prstGeom>
          <a:noFill/>
        </p:spPr>
        <p:txBody>
          <a:bodyPr wrap="none" rtlCol="0">
            <a:spAutoFit/>
          </a:bodyPr>
          <a:lstStyle/>
          <a:p>
            <a:r>
              <a:rPr lang="en-US" sz="2800" b="1" u="sng" smtClean="0"/>
              <a:t>Red Sea</a:t>
            </a:r>
            <a:endParaRPr lang="en-US" sz="2800" b="1" u="sng"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54" t="5518" r="6290" b="3558"/>
          <a:stretch/>
        </p:blipFill>
        <p:spPr>
          <a:xfrm>
            <a:off x="1990165" y="1403212"/>
            <a:ext cx="8337176" cy="5059500"/>
          </a:xfrm>
          <a:prstGeom prst="rect">
            <a:avLst/>
          </a:prstGeom>
        </p:spPr>
      </p:pic>
    </p:spTree>
    <p:extLst>
      <p:ext uri="{BB962C8B-B14F-4D97-AF65-F5344CB8AC3E}">
        <p14:creationId xmlns:p14="http://schemas.microsoft.com/office/powerpoint/2010/main" val="1377303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sp>
        <p:nvSpPr>
          <p:cNvPr id="7" name="TextBox 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8" name="TextBox 7"/>
          <p:cNvSpPr txBox="1"/>
          <p:nvPr/>
        </p:nvSpPr>
        <p:spPr>
          <a:xfrm>
            <a:off x="7887346" y="941548"/>
            <a:ext cx="1365887" cy="523220"/>
          </a:xfrm>
          <a:prstGeom prst="rect">
            <a:avLst/>
          </a:prstGeom>
          <a:noFill/>
        </p:spPr>
        <p:txBody>
          <a:bodyPr wrap="none" rtlCol="0">
            <a:spAutoFit/>
          </a:bodyPr>
          <a:lstStyle/>
          <a:p>
            <a:r>
              <a:rPr lang="en-US" sz="2800" b="1" u="sng" smtClean="0"/>
              <a:t>Red Sea</a:t>
            </a:r>
            <a:endParaRPr lang="en-US" sz="2800" b="1" u="sng" dirty="0"/>
          </a:p>
        </p:txBody>
      </p:sp>
      <p:sp>
        <p:nvSpPr>
          <p:cNvPr id="11" name="TextBox 10"/>
          <p:cNvSpPr txBox="1"/>
          <p:nvPr/>
        </p:nvSpPr>
        <p:spPr>
          <a:xfrm>
            <a:off x="1801692" y="896796"/>
            <a:ext cx="1386533" cy="523220"/>
          </a:xfrm>
          <a:prstGeom prst="rect">
            <a:avLst/>
          </a:prstGeom>
          <a:noFill/>
        </p:spPr>
        <p:txBody>
          <a:bodyPr wrap="none" rtlCol="0">
            <a:spAutoFit/>
          </a:bodyPr>
          <a:lstStyle/>
          <a:p>
            <a:r>
              <a:rPr lang="en-US" sz="2800" b="1" u="sng" smtClean="0"/>
              <a:t>Panama</a:t>
            </a:r>
            <a:endParaRPr lang="en-US" sz="2800" b="1" u="sng"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083" t="4777" r="7074" b="2165"/>
          <a:stretch/>
        </p:blipFill>
        <p:spPr>
          <a:xfrm>
            <a:off x="-1473764" y="1445703"/>
            <a:ext cx="7633363" cy="4965858"/>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654" t="5518" r="6290" b="3558"/>
          <a:stretch/>
        </p:blipFill>
        <p:spPr>
          <a:xfrm>
            <a:off x="4134848" y="1352061"/>
            <a:ext cx="8337176" cy="5059500"/>
          </a:xfrm>
          <a:prstGeom prst="rect">
            <a:avLst/>
          </a:prstGeom>
        </p:spPr>
      </p:pic>
    </p:spTree>
    <p:extLst>
      <p:ext uri="{BB962C8B-B14F-4D97-AF65-F5344CB8AC3E}">
        <p14:creationId xmlns:p14="http://schemas.microsoft.com/office/powerpoint/2010/main" val="1530227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Tree>
    <p:extLst>
      <p:ext uri="{BB962C8B-B14F-4D97-AF65-F5344CB8AC3E}">
        <p14:creationId xmlns:p14="http://schemas.microsoft.com/office/powerpoint/2010/main" val="1443685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12" y="556827"/>
            <a:ext cx="6971171" cy="6301173"/>
          </a:xfrm>
          <a:prstGeom prst="rect">
            <a:avLst/>
          </a:prstGeom>
        </p:spPr>
      </p:pic>
      <p:sp>
        <p:nvSpPr>
          <p:cNvPr id="8" name="Rectangle 7"/>
          <p:cNvSpPr/>
          <p:nvPr/>
        </p:nvSpPr>
        <p:spPr>
          <a:xfrm>
            <a:off x="3537358" y="2384612"/>
            <a:ext cx="4279866" cy="3048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1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12" y="556827"/>
            <a:ext cx="6971171" cy="6301173"/>
          </a:xfrm>
          <a:prstGeom prst="rect">
            <a:avLst/>
          </a:prstGeom>
        </p:spPr>
      </p:pic>
      <p:sp>
        <p:nvSpPr>
          <p:cNvPr id="9" name="Rectangle 8"/>
          <p:cNvSpPr/>
          <p:nvPr/>
        </p:nvSpPr>
        <p:spPr>
          <a:xfrm>
            <a:off x="3537358" y="1058269"/>
            <a:ext cx="2074548" cy="87810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5252" y="1792941"/>
            <a:ext cx="465138" cy="54692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66522" y="2887033"/>
            <a:ext cx="465138" cy="54692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5593977" y="1058269"/>
            <a:ext cx="0" cy="4338484"/>
          </a:xfrm>
          <a:prstGeom prst="line">
            <a:avLst/>
          </a:prstGeom>
          <a:ln>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73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5378809" y="-44753"/>
            <a:ext cx="1561581" cy="646331"/>
          </a:xfrm>
          <a:prstGeom prst="rect">
            <a:avLst/>
          </a:prstGeom>
          <a:noFill/>
          <a:ln>
            <a:noFill/>
          </a:ln>
        </p:spPr>
        <p:txBody>
          <a:bodyPr wrap="none" rtlCol="0">
            <a:spAutoFit/>
          </a:bodyPr>
          <a:lstStyle/>
          <a:p>
            <a:pPr algn="ctr"/>
            <a:r>
              <a:rPr lang="en-US" sz="3600" b="1" smtClean="0">
                <a:solidFill>
                  <a:schemeClr val="bg1"/>
                </a:solidFill>
              </a:rPr>
              <a:t>Results</a:t>
            </a:r>
            <a:endParaRPr lang="en-US" sz="3600" b="1" dirty="0">
              <a:solidFill>
                <a:schemeClr val="bg1"/>
              </a:solidFill>
            </a:endParaRPr>
          </a:p>
        </p:txBody>
      </p:sp>
      <p:sp>
        <p:nvSpPr>
          <p:cNvPr id="7" name="TextBox 6"/>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78" y="550698"/>
            <a:ext cx="8409740" cy="6307304"/>
          </a:xfrm>
          <a:prstGeom prst="rect">
            <a:avLst/>
          </a:prstGeom>
        </p:spPr>
      </p:pic>
      <p:sp>
        <p:nvSpPr>
          <p:cNvPr id="9" name="Rectangle 8"/>
          <p:cNvSpPr/>
          <p:nvPr/>
        </p:nvSpPr>
        <p:spPr>
          <a:xfrm>
            <a:off x="9199418" y="550696"/>
            <a:ext cx="1921964" cy="630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14408" y="2165684"/>
            <a:ext cx="201168" cy="201168"/>
          </a:xfrm>
          <a:prstGeom prst="rect">
            <a:avLst/>
          </a:prstGeom>
          <a:solidFill>
            <a:srgbClr val="FF1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14408" y="2655321"/>
            <a:ext cx="201168" cy="201168"/>
          </a:xfrm>
          <a:prstGeom prst="rect">
            <a:avLst/>
          </a:prstGeom>
          <a:solidFill>
            <a:srgbClr val="010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9164590" y="2081602"/>
            <a:ext cx="1365678" cy="369332"/>
          </a:xfrm>
          <a:prstGeom prst="rect">
            <a:avLst/>
          </a:prstGeom>
          <a:noFill/>
        </p:spPr>
        <p:txBody>
          <a:bodyPr wrap="square" rtlCol="0">
            <a:spAutoFit/>
          </a:bodyPr>
          <a:lstStyle/>
          <a:p>
            <a:r>
              <a:rPr lang="en-US" dirty="0" smtClean="0"/>
              <a:t>Panama</a:t>
            </a:r>
            <a:endParaRPr lang="en-US" dirty="0"/>
          </a:p>
        </p:txBody>
      </p:sp>
      <p:sp>
        <p:nvSpPr>
          <p:cNvPr id="14" name="TextBox 13"/>
          <p:cNvSpPr txBox="1"/>
          <p:nvPr/>
        </p:nvSpPr>
        <p:spPr>
          <a:xfrm>
            <a:off x="9164590" y="2571239"/>
            <a:ext cx="1365678" cy="369332"/>
          </a:xfrm>
          <a:prstGeom prst="rect">
            <a:avLst/>
          </a:prstGeom>
          <a:noFill/>
        </p:spPr>
        <p:txBody>
          <a:bodyPr wrap="square" rtlCol="0">
            <a:spAutoFit/>
          </a:bodyPr>
          <a:lstStyle/>
          <a:p>
            <a:r>
              <a:rPr lang="en-US" dirty="0" smtClean="0"/>
              <a:t>Red Sea</a:t>
            </a:r>
            <a:endParaRPr lang="en-US" dirty="0"/>
          </a:p>
        </p:txBody>
      </p:sp>
    </p:spTree>
    <p:extLst>
      <p:ext uri="{BB962C8B-B14F-4D97-AF65-F5344CB8AC3E}">
        <p14:creationId xmlns:p14="http://schemas.microsoft.com/office/powerpoint/2010/main" val="18943956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4064" y="556827"/>
              <a:ext cx="184731" cy="646331"/>
            </a:xfrm>
            <a:prstGeom prst="rect">
              <a:avLst/>
            </a:prstGeom>
            <a:noFill/>
            <a:ln>
              <a:noFill/>
            </a:ln>
          </p:spPr>
          <p:txBody>
            <a:bodyPr wrap="none" rtlCol="0">
              <a:spAutoFit/>
            </a:bodyPr>
            <a:lstStyle/>
            <a:p>
              <a:endParaRPr lang="en-US" sz="3600" b="1" dirty="0">
                <a:solidFill>
                  <a:schemeClr val="bg1"/>
                </a:solidFill>
              </a:endParaRPr>
            </a:p>
          </p:txBody>
        </p:sp>
      </p:grpSp>
      <p:sp>
        <p:nvSpPr>
          <p:cNvPr id="10" name="TextBox 9"/>
          <p:cNvSpPr txBox="1"/>
          <p:nvPr/>
        </p:nvSpPr>
        <p:spPr>
          <a:xfrm>
            <a:off x="4997782" y="597935"/>
            <a:ext cx="2196435" cy="646331"/>
          </a:xfrm>
          <a:prstGeom prst="rect">
            <a:avLst/>
          </a:prstGeom>
          <a:noFill/>
          <a:ln>
            <a:noFill/>
          </a:ln>
        </p:spPr>
        <p:txBody>
          <a:bodyPr wrap="none" rtlCol="0">
            <a:spAutoFit/>
          </a:bodyPr>
          <a:lstStyle/>
          <a:p>
            <a:r>
              <a:rPr lang="en-US" sz="3600" b="1" smtClean="0">
                <a:solidFill>
                  <a:schemeClr val="bg1"/>
                </a:solidFill>
              </a:rPr>
              <a:t>Discussion</a:t>
            </a:r>
            <a:endParaRPr lang="en-US" sz="3600" b="1" dirty="0">
              <a:solidFill>
                <a:schemeClr val="bg1"/>
              </a:solidFill>
            </a:endParaRPr>
          </a:p>
        </p:txBody>
      </p:sp>
      <p:sp>
        <p:nvSpPr>
          <p:cNvPr id="28" name="TextBox 27"/>
          <p:cNvSpPr txBox="1"/>
          <p:nvPr/>
        </p:nvSpPr>
        <p:spPr>
          <a:xfrm>
            <a:off x="571300" y="1927058"/>
            <a:ext cx="10782300" cy="4401205"/>
          </a:xfrm>
          <a:prstGeom prst="rect">
            <a:avLst/>
          </a:prstGeom>
          <a:noFill/>
        </p:spPr>
        <p:txBody>
          <a:bodyPr wrap="square" rtlCol="0">
            <a:spAutoFit/>
          </a:bodyPr>
          <a:lstStyle/>
          <a:p>
            <a:pPr marL="457200" indent="-457200">
              <a:buFont typeface="Wingdings" charset="2"/>
              <a:buChar char="Ø"/>
            </a:pPr>
            <a:r>
              <a:rPr lang="en-US" sz="2800" dirty="0" smtClean="0"/>
              <a:t>1</a:t>
            </a:r>
            <a:r>
              <a:rPr lang="en-US" sz="2800" baseline="30000" dirty="0" smtClean="0"/>
              <a:t>st</a:t>
            </a:r>
            <a:r>
              <a:rPr lang="en-US" sz="2800" dirty="0" smtClean="0"/>
              <a:t> Culture-independent </a:t>
            </a:r>
            <a:r>
              <a:rPr lang="en-US" sz="2800" dirty="0" err="1" smtClean="0"/>
              <a:t>amplicon</a:t>
            </a:r>
            <a:r>
              <a:rPr lang="en-US" sz="2800" dirty="0" smtClean="0"/>
              <a:t> analysis on phage of benthic mat-forming tropical marine cyanobacteria using multiple gene markers</a:t>
            </a:r>
          </a:p>
          <a:p>
            <a:pPr marL="457200" indent="-457200">
              <a:buFont typeface="Wingdings" charset="2"/>
              <a:buChar char="Ø"/>
            </a:pPr>
            <a:endParaRPr lang="en-US" sz="2800" dirty="0"/>
          </a:p>
          <a:p>
            <a:pPr marL="457200" indent="-457200">
              <a:buFont typeface="Wingdings" charset="2"/>
              <a:buChar char="Ø"/>
            </a:pPr>
            <a:r>
              <a:rPr lang="en-US" sz="2800" dirty="0" smtClean="0"/>
              <a:t>To capture all phage diversity, use many primers</a:t>
            </a:r>
          </a:p>
          <a:p>
            <a:pPr marL="457200" indent="-457200">
              <a:buFont typeface="Wingdings" charset="2"/>
              <a:buChar char="Ø"/>
            </a:pPr>
            <a:endParaRPr lang="en-US" sz="2800" dirty="0"/>
          </a:p>
          <a:p>
            <a:pPr marL="457200" indent="-457200">
              <a:buFont typeface="Wingdings" charset="2"/>
              <a:buChar char="Ø"/>
            </a:pPr>
            <a:r>
              <a:rPr lang="en-US" sz="2800" dirty="0" smtClean="0"/>
              <a:t>Different gene markers </a:t>
            </a:r>
            <a:r>
              <a:rPr lang="mr-IN" sz="2800" dirty="0" smtClean="0"/>
              <a:t>–</a:t>
            </a:r>
            <a:r>
              <a:rPr lang="en-US" sz="2800" dirty="0" smtClean="0"/>
              <a:t> more unique detection than expected</a:t>
            </a:r>
          </a:p>
          <a:p>
            <a:pPr marL="457200" indent="-457200">
              <a:buFont typeface="Wingdings" charset="2"/>
              <a:buChar char="Ø"/>
            </a:pPr>
            <a:endParaRPr lang="en-US" sz="2800" dirty="0"/>
          </a:p>
          <a:p>
            <a:pPr marL="457200" indent="-457200">
              <a:buFont typeface="Wingdings" charset="2"/>
              <a:buChar char="Ø"/>
            </a:pPr>
            <a:r>
              <a:rPr lang="en-US" sz="2800" dirty="0" smtClean="0"/>
              <a:t>Marked differences in average alpha diversity between two locations</a:t>
            </a:r>
          </a:p>
          <a:p>
            <a:pPr marL="457200" indent="-457200">
              <a:buFont typeface="Wingdings" charset="2"/>
              <a:buChar char="Ø"/>
            </a:pPr>
            <a:endParaRPr lang="en-US" sz="2800" dirty="0"/>
          </a:p>
          <a:p>
            <a:pPr marL="457200" indent="-457200">
              <a:buFont typeface="Wingdings" charset="2"/>
              <a:buChar char="Ø"/>
            </a:pPr>
            <a:r>
              <a:rPr lang="en-US" sz="2800" dirty="0" smtClean="0"/>
              <a:t>Some differences in OTUs between two locations</a:t>
            </a:r>
          </a:p>
        </p:txBody>
      </p:sp>
    </p:spTree>
    <p:extLst>
      <p:ext uri="{BB962C8B-B14F-4D97-AF65-F5344CB8AC3E}">
        <p14:creationId xmlns:p14="http://schemas.microsoft.com/office/powerpoint/2010/main" val="2602993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4064" y="556827"/>
              <a:ext cx="184731" cy="646331"/>
            </a:xfrm>
            <a:prstGeom prst="rect">
              <a:avLst/>
            </a:prstGeom>
            <a:noFill/>
            <a:ln>
              <a:noFill/>
            </a:ln>
          </p:spPr>
          <p:txBody>
            <a:bodyPr wrap="none" rtlCol="0">
              <a:spAutoFit/>
            </a:bodyPr>
            <a:lstStyle/>
            <a:p>
              <a:endParaRPr lang="en-US" sz="3600" b="1" dirty="0">
                <a:solidFill>
                  <a:schemeClr val="bg1"/>
                </a:solidFill>
              </a:endParaRPr>
            </a:p>
          </p:txBody>
        </p:sp>
      </p:grpSp>
      <p:sp>
        <p:nvSpPr>
          <p:cNvPr id="10" name="TextBox 9"/>
          <p:cNvSpPr txBox="1"/>
          <p:nvPr/>
        </p:nvSpPr>
        <p:spPr>
          <a:xfrm>
            <a:off x="4804941" y="595611"/>
            <a:ext cx="2582117" cy="646331"/>
          </a:xfrm>
          <a:prstGeom prst="rect">
            <a:avLst/>
          </a:prstGeom>
          <a:noFill/>
          <a:ln>
            <a:noFill/>
          </a:ln>
        </p:spPr>
        <p:txBody>
          <a:bodyPr wrap="none" rtlCol="0">
            <a:spAutoFit/>
          </a:bodyPr>
          <a:lstStyle/>
          <a:p>
            <a:r>
              <a:rPr lang="en-US" sz="3600" b="1" smtClean="0">
                <a:solidFill>
                  <a:schemeClr val="bg1"/>
                </a:solidFill>
              </a:rPr>
              <a:t>Future Work</a:t>
            </a:r>
            <a:endParaRPr lang="en-US" sz="3600" b="1" dirty="0">
              <a:solidFill>
                <a:schemeClr val="bg1"/>
              </a:solidFill>
            </a:endParaRPr>
          </a:p>
        </p:txBody>
      </p:sp>
      <p:sp>
        <p:nvSpPr>
          <p:cNvPr id="28" name="TextBox 27"/>
          <p:cNvSpPr txBox="1"/>
          <p:nvPr/>
        </p:nvSpPr>
        <p:spPr>
          <a:xfrm>
            <a:off x="704849" y="1984208"/>
            <a:ext cx="10782300" cy="4832092"/>
          </a:xfrm>
          <a:prstGeom prst="rect">
            <a:avLst/>
          </a:prstGeom>
          <a:noFill/>
        </p:spPr>
        <p:txBody>
          <a:bodyPr wrap="square" rtlCol="0">
            <a:spAutoFit/>
          </a:bodyPr>
          <a:lstStyle/>
          <a:p>
            <a:pPr algn="ctr"/>
            <a:r>
              <a:rPr lang="en-US" sz="2800" dirty="0" smtClean="0"/>
              <a:t>“Do phage play a role in the evolution of novel biosynthetic gene clusters?”</a:t>
            </a:r>
          </a:p>
          <a:p>
            <a:pPr algn="ctr"/>
            <a:endParaRPr lang="en-US" sz="2800" dirty="0"/>
          </a:p>
          <a:p>
            <a:pPr marL="457200" indent="-457200">
              <a:buFont typeface="Wingdings" charset="2"/>
              <a:buChar char="Ø"/>
            </a:pPr>
            <a:r>
              <a:rPr lang="en-US" sz="2800" dirty="0" smtClean="0"/>
              <a:t>Assign taxonomy (BLAST highly abundant OTUs)</a:t>
            </a:r>
          </a:p>
          <a:p>
            <a:pPr marL="457200" indent="-457200">
              <a:buFont typeface="Wingdings" charset="2"/>
              <a:buChar char="Ø"/>
            </a:pPr>
            <a:endParaRPr lang="en-US" sz="2800" dirty="0"/>
          </a:p>
          <a:p>
            <a:pPr marL="457200" indent="-457200">
              <a:buFont typeface="Wingdings" charset="2"/>
              <a:buChar char="Ø"/>
            </a:pPr>
            <a:r>
              <a:rPr lang="en-US" sz="2800" dirty="0" smtClean="0"/>
              <a:t>Perform statistics on alpha diversity differences between locations</a:t>
            </a:r>
          </a:p>
          <a:p>
            <a:pPr algn="ctr"/>
            <a:endParaRPr lang="en-US" sz="2800" dirty="0"/>
          </a:p>
          <a:p>
            <a:pPr marL="457200" indent="-457200">
              <a:buFont typeface="Wingdings" charset="2"/>
              <a:buChar char="Ø"/>
            </a:pPr>
            <a:r>
              <a:rPr lang="en-US" sz="2800" dirty="0" smtClean="0"/>
              <a:t>Compare </a:t>
            </a:r>
            <a:r>
              <a:rPr lang="en-US" sz="2800" dirty="0" err="1" smtClean="0"/>
              <a:t>cyanophage</a:t>
            </a:r>
            <a:r>
              <a:rPr lang="en-US" sz="2800" dirty="0" smtClean="0"/>
              <a:t> diversity with mass spectrometry data </a:t>
            </a:r>
          </a:p>
          <a:p>
            <a:pPr marL="457200" indent="-457200">
              <a:buFont typeface="Wingdings" charset="2"/>
              <a:buChar char="Ø"/>
            </a:pPr>
            <a:endParaRPr lang="en-US" sz="2800" dirty="0" smtClean="0"/>
          </a:p>
          <a:p>
            <a:pPr marL="1371600" lvl="2" indent="-457200">
              <a:buFont typeface="Arial" charset="0"/>
              <a:buChar char="•"/>
            </a:pPr>
            <a:r>
              <a:rPr lang="en-US" sz="2800" dirty="0" smtClean="0"/>
              <a:t>Chemical signature diversity vs. </a:t>
            </a:r>
            <a:r>
              <a:rPr lang="en-US" sz="2800" dirty="0" err="1" smtClean="0"/>
              <a:t>cyanophage</a:t>
            </a:r>
            <a:r>
              <a:rPr lang="en-US" sz="2800" dirty="0" smtClean="0"/>
              <a:t> diversity</a:t>
            </a:r>
            <a:endParaRPr lang="en-US" sz="2800" dirty="0"/>
          </a:p>
          <a:p>
            <a:pPr marL="457200" indent="-457200">
              <a:buFont typeface="Arial" charset="0"/>
              <a:buChar char="•"/>
            </a:pPr>
            <a:endParaRPr lang="en-US" sz="2800" dirty="0" smtClean="0"/>
          </a:p>
        </p:txBody>
      </p:sp>
    </p:spTree>
    <p:extLst>
      <p:ext uri="{BB962C8B-B14F-4D97-AF65-F5344CB8AC3E}">
        <p14:creationId xmlns:p14="http://schemas.microsoft.com/office/powerpoint/2010/main" val="21262485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54064" y="556827"/>
              <a:ext cx="184731" cy="646331"/>
            </a:xfrm>
            <a:prstGeom prst="rect">
              <a:avLst/>
            </a:prstGeom>
            <a:noFill/>
            <a:ln>
              <a:noFill/>
            </a:ln>
          </p:spPr>
          <p:txBody>
            <a:bodyPr wrap="none" rtlCol="0">
              <a:spAutoFit/>
            </a:bodyPr>
            <a:lstStyle/>
            <a:p>
              <a:endParaRPr lang="en-US" sz="3600" b="1" dirty="0">
                <a:solidFill>
                  <a:schemeClr val="bg1"/>
                </a:solidFill>
              </a:endParaRPr>
            </a:p>
          </p:txBody>
        </p:sp>
      </p:grpSp>
      <p:sp>
        <p:nvSpPr>
          <p:cNvPr id="10" name="TextBox 9"/>
          <p:cNvSpPr txBox="1"/>
          <p:nvPr/>
        </p:nvSpPr>
        <p:spPr>
          <a:xfrm>
            <a:off x="4115937" y="556827"/>
            <a:ext cx="3960123" cy="646331"/>
          </a:xfrm>
          <a:prstGeom prst="rect">
            <a:avLst/>
          </a:prstGeom>
          <a:noFill/>
          <a:ln>
            <a:noFill/>
          </a:ln>
        </p:spPr>
        <p:txBody>
          <a:bodyPr wrap="none" rtlCol="0">
            <a:spAutoFit/>
          </a:bodyPr>
          <a:lstStyle/>
          <a:p>
            <a:r>
              <a:rPr lang="en-US" sz="3600" b="1" dirty="0" smtClean="0">
                <a:solidFill>
                  <a:schemeClr val="bg1"/>
                </a:solidFill>
              </a:rPr>
              <a:t>Acknowledgements</a:t>
            </a:r>
            <a:endParaRPr lang="en-US" sz="3600" b="1" dirty="0">
              <a:solidFill>
                <a:schemeClr val="bg1"/>
              </a:solidFill>
            </a:endParaRPr>
          </a:p>
        </p:txBody>
      </p:sp>
      <p:sp>
        <p:nvSpPr>
          <p:cNvPr id="3" name="TextBox 2"/>
          <p:cNvSpPr txBox="1"/>
          <p:nvPr/>
        </p:nvSpPr>
        <p:spPr>
          <a:xfrm>
            <a:off x="231376" y="1399069"/>
            <a:ext cx="7444287" cy="5262979"/>
          </a:xfrm>
          <a:prstGeom prst="rect">
            <a:avLst/>
          </a:prstGeom>
          <a:noFill/>
        </p:spPr>
        <p:txBody>
          <a:bodyPr wrap="square" rtlCol="0">
            <a:spAutoFit/>
          </a:bodyPr>
          <a:lstStyle/>
          <a:p>
            <a:pPr algn="ctr"/>
            <a:endParaRPr lang="en-US" sz="2800" dirty="0"/>
          </a:p>
          <a:p>
            <a:pPr algn="ctr"/>
            <a:r>
              <a:rPr lang="en-US" sz="2800" dirty="0" smtClean="0"/>
              <a:t>Dr. Rebecca Vega-Thurber</a:t>
            </a:r>
          </a:p>
          <a:p>
            <a:pPr algn="ctr"/>
            <a:r>
              <a:rPr lang="en-US" sz="2800" dirty="0" smtClean="0"/>
              <a:t>Dr. Kerry </a:t>
            </a:r>
            <a:r>
              <a:rPr lang="en-US" sz="2800" dirty="0" err="1" smtClean="0"/>
              <a:t>McPhail</a:t>
            </a:r>
            <a:endParaRPr lang="en-US" sz="2800" dirty="0"/>
          </a:p>
          <a:p>
            <a:pPr algn="ctr"/>
            <a:r>
              <a:rPr lang="en-US" sz="2800" dirty="0" smtClean="0"/>
              <a:t>Dr. Thomas Sharpton</a:t>
            </a:r>
          </a:p>
          <a:p>
            <a:pPr algn="ctr"/>
            <a:r>
              <a:rPr lang="en-US" sz="2800" dirty="0" smtClean="0"/>
              <a:t>Dr. Ryan </a:t>
            </a:r>
            <a:r>
              <a:rPr lang="en-US" sz="2800" dirty="0" err="1" smtClean="0"/>
              <a:t>McMinds</a:t>
            </a:r>
            <a:endParaRPr lang="en-US" sz="2800" dirty="0" smtClean="0"/>
          </a:p>
          <a:p>
            <a:pPr algn="ctr"/>
            <a:r>
              <a:rPr lang="en-US" sz="2800" dirty="0" smtClean="0"/>
              <a:t>Dr. Stephanie Rosales</a:t>
            </a:r>
          </a:p>
          <a:p>
            <a:pPr algn="ctr"/>
            <a:r>
              <a:rPr lang="en-US" sz="2800" dirty="0" smtClean="0"/>
              <a:t>Grace </a:t>
            </a:r>
            <a:r>
              <a:rPr lang="en-US" sz="2800" dirty="0" err="1" smtClean="0"/>
              <a:t>Klinges</a:t>
            </a:r>
            <a:endParaRPr lang="en-US" sz="2800" dirty="0"/>
          </a:p>
          <a:p>
            <a:pPr algn="ctr"/>
            <a:endParaRPr lang="en-US" sz="2800" dirty="0" smtClean="0"/>
          </a:p>
          <a:p>
            <a:pPr algn="ctr"/>
            <a:endParaRPr lang="en-US" sz="2800" dirty="0"/>
          </a:p>
          <a:p>
            <a:pPr algn="ctr"/>
            <a:endParaRPr lang="en-US" sz="2800" dirty="0" smtClean="0"/>
          </a:p>
          <a:p>
            <a:r>
              <a:rPr lang="en-US" sz="2800" dirty="0" smtClean="0"/>
              <a:t>Funding:</a:t>
            </a:r>
          </a:p>
          <a:p>
            <a:r>
              <a:rPr lang="en-US" sz="2800" dirty="0" smtClean="0"/>
              <a:t>URISC, LSAMP, CAS, </a:t>
            </a:r>
            <a:r>
              <a:rPr lang="en-US" sz="2800" dirty="0" err="1" smtClean="0"/>
              <a:t>CoP</a:t>
            </a:r>
            <a:r>
              <a:rPr lang="en-US" sz="2800" dirty="0" smtClean="0"/>
              <a:t>, Department of Bioenergy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436" y="1215605"/>
            <a:ext cx="4893829" cy="48938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510" y="4621811"/>
            <a:ext cx="4115940" cy="1300242"/>
          </a:xfrm>
          <a:prstGeom prst="rect">
            <a:avLst/>
          </a:prstGeom>
        </p:spPr>
      </p:pic>
    </p:spTree>
    <p:extLst>
      <p:ext uri="{BB962C8B-B14F-4D97-AF65-F5344CB8AC3E}">
        <p14:creationId xmlns:p14="http://schemas.microsoft.com/office/powerpoint/2010/main" val="1819942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0" y="0"/>
            <a:ext cx="12191999" cy="556827"/>
          </a:xfrm>
          <a:prstGeom prst="rect">
            <a:avLst/>
          </a:prstGeom>
          <a:solidFill>
            <a:srgbClr val="006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358" y="556827"/>
            <a:ext cx="184731" cy="646331"/>
          </a:xfrm>
          <a:prstGeom prst="rect">
            <a:avLst/>
          </a:prstGeom>
          <a:noFill/>
          <a:ln>
            <a:noFill/>
          </a:ln>
        </p:spPr>
        <p:txBody>
          <a:bodyPr wrap="none" rtlCol="0">
            <a:spAutoFit/>
          </a:bodyPr>
          <a:lstStyle/>
          <a:p>
            <a:endParaRPr lang="en-US" sz="3600" b="1" dirty="0">
              <a:solidFill>
                <a:schemeClr val="bg1"/>
              </a:solidFill>
            </a:endParaRPr>
          </a:p>
        </p:txBody>
      </p:sp>
      <p:sp>
        <p:nvSpPr>
          <p:cNvPr id="10" name="TextBox 9"/>
          <p:cNvSpPr txBox="1"/>
          <p:nvPr/>
        </p:nvSpPr>
        <p:spPr>
          <a:xfrm>
            <a:off x="3884464" y="-44753"/>
            <a:ext cx="4423070" cy="646331"/>
          </a:xfrm>
          <a:prstGeom prst="rect">
            <a:avLst/>
          </a:prstGeom>
          <a:noFill/>
          <a:ln>
            <a:noFill/>
          </a:ln>
        </p:spPr>
        <p:txBody>
          <a:bodyPr wrap="none" rtlCol="0">
            <a:spAutoFit/>
          </a:bodyPr>
          <a:lstStyle/>
          <a:p>
            <a:pPr algn="ctr"/>
            <a:r>
              <a:rPr lang="en-US" sz="3600" b="1" smtClean="0">
                <a:solidFill>
                  <a:schemeClr val="bg1"/>
                </a:solidFill>
              </a:rPr>
              <a:t>Viral Type Similarities </a:t>
            </a:r>
            <a:endParaRPr lang="en-US" sz="3600" b="1"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787"/>
          <a:stretch/>
        </p:blipFill>
        <p:spPr>
          <a:xfrm>
            <a:off x="822563" y="601578"/>
            <a:ext cx="10674071" cy="6256422"/>
          </a:xfrm>
          <a:prstGeom prst="rect">
            <a:avLst/>
          </a:prstGeom>
        </p:spPr>
      </p:pic>
    </p:spTree>
    <p:extLst>
      <p:ext uri="{BB962C8B-B14F-4D97-AF65-F5344CB8AC3E}">
        <p14:creationId xmlns:p14="http://schemas.microsoft.com/office/powerpoint/2010/main" val="790201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3" name="Group 2"/>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75078" y="533077"/>
              <a:ext cx="3275256" cy="646331"/>
            </a:xfrm>
            <a:prstGeom prst="rect">
              <a:avLst/>
            </a:prstGeom>
            <a:noFill/>
            <a:ln>
              <a:noFill/>
            </a:ln>
          </p:spPr>
          <p:txBody>
            <a:bodyPr wrap="none" rtlCol="0">
              <a:spAutoFit/>
            </a:bodyPr>
            <a:lstStyle/>
            <a:p>
              <a:r>
                <a:rPr lang="en-US" sz="3600" b="1" dirty="0" smtClean="0">
                  <a:solidFill>
                    <a:schemeClr val="bg1"/>
                  </a:solidFill>
                </a:rPr>
                <a:t>The Drug Deficit</a:t>
              </a:r>
              <a:endParaRPr lang="en-US" sz="3600" b="1" dirty="0">
                <a:solidFill>
                  <a:schemeClr val="bg1"/>
                </a:solidFill>
              </a:endParaRPr>
            </a:p>
          </p:txBody>
        </p:sp>
      </p:grpSp>
      <p:pic>
        <p:nvPicPr>
          <p:cNvPr id="9" name="Picture 2" descr="http://c96267.r67.cf3.rackcdn.com/Timeline-of-Ab-discovery-Flickr-AJC1_reduced-to-420px-w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806" y="1232836"/>
            <a:ext cx="8148387" cy="526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7094" y="6497054"/>
            <a:ext cx="10623421" cy="577081"/>
          </a:xfrm>
          <a:prstGeom prst="rect">
            <a:avLst/>
          </a:prstGeom>
          <a:noFill/>
        </p:spPr>
        <p:txBody>
          <a:bodyPr wrap="none" rtlCol="0">
            <a:spAutoFit/>
          </a:bodyPr>
          <a:lstStyle/>
          <a:p>
            <a:r>
              <a:rPr lang="en-US" sz="1050" dirty="0"/>
              <a:t>Discovery Curve Decay. Adapted from “</a:t>
            </a:r>
            <a:r>
              <a:rPr lang="en-US" altLang="en-US" sz="1050" dirty="0">
                <a:latin typeface="Arial" charset="0"/>
                <a:ea typeface="Arial" charset="0"/>
                <a:cs typeface="Arial" charset="0"/>
              </a:rPr>
              <a:t>Applying Royal Society of Chemistry </a:t>
            </a:r>
            <a:r>
              <a:rPr lang="en-US" altLang="en-US" sz="1050" dirty="0" err="1">
                <a:latin typeface="Arial" charset="0"/>
                <a:ea typeface="Arial" charset="0"/>
                <a:cs typeface="Arial" charset="0"/>
              </a:rPr>
              <a:t>Cheminformatics</a:t>
            </a:r>
            <a:r>
              <a:rPr lang="en-US" altLang="en-US" sz="1050" dirty="0">
                <a:latin typeface="Arial" charset="0"/>
                <a:ea typeface="Arial" charset="0"/>
                <a:cs typeface="Arial" charset="0"/>
              </a:rPr>
              <a:t> Skills to Support the </a:t>
            </a:r>
            <a:r>
              <a:rPr lang="en-US" altLang="en-US" sz="1050" dirty="0" err="1" smtClean="0">
                <a:latin typeface="Arial" charset="0"/>
                <a:ea typeface="Arial" charset="0"/>
                <a:cs typeface="Arial" charset="0"/>
              </a:rPr>
              <a:t>PharmaSea</a:t>
            </a:r>
            <a:r>
              <a:rPr lang="en-US" altLang="en-US" sz="1050" dirty="0" smtClean="0">
                <a:latin typeface="Arial" charset="0"/>
                <a:ea typeface="Arial" charset="0"/>
                <a:cs typeface="Arial" charset="0"/>
              </a:rPr>
              <a:t> </a:t>
            </a:r>
            <a:r>
              <a:rPr lang="en-US" altLang="en-US" sz="1050" dirty="0">
                <a:latin typeface="Arial" charset="0"/>
                <a:ea typeface="Arial" charset="0"/>
                <a:cs typeface="Arial" charset="0"/>
              </a:rPr>
              <a:t>Project” by Anthony Williams, 2014, retrieved </a:t>
            </a:r>
            <a:r>
              <a:rPr lang="en-US" altLang="en-US" sz="1050" dirty="0" smtClean="0">
                <a:latin typeface="Arial" charset="0"/>
                <a:ea typeface="Arial" charset="0"/>
                <a:cs typeface="Arial" charset="0"/>
              </a:rPr>
              <a:t>from </a:t>
            </a:r>
          </a:p>
          <a:p>
            <a:r>
              <a:rPr lang="en-US" altLang="en-US" sz="1050" dirty="0" smtClean="0">
                <a:latin typeface="Arial" charset="0"/>
                <a:ea typeface="Arial" charset="0"/>
                <a:cs typeface="Arial" charset="0"/>
              </a:rPr>
              <a:t>https://</a:t>
            </a:r>
            <a:r>
              <a:rPr lang="en-US" altLang="en-US" sz="1050" dirty="0" err="1" smtClean="0">
                <a:latin typeface="Arial" charset="0"/>
                <a:ea typeface="Arial" charset="0"/>
                <a:cs typeface="Arial" charset="0"/>
              </a:rPr>
              <a:t>www.slideshare.net</a:t>
            </a:r>
            <a:r>
              <a:rPr lang="en-US" altLang="en-US" sz="1050" dirty="0" smtClean="0">
                <a:latin typeface="Arial" charset="0"/>
                <a:ea typeface="Arial" charset="0"/>
                <a:cs typeface="Arial" charset="0"/>
              </a:rPr>
              <a:t>/</a:t>
            </a:r>
            <a:r>
              <a:rPr lang="en-US" altLang="en-US" sz="1050" dirty="0" err="1" smtClean="0">
                <a:latin typeface="Arial" charset="0"/>
                <a:ea typeface="Arial" charset="0"/>
                <a:cs typeface="Arial" charset="0"/>
              </a:rPr>
              <a:t>karapetk</a:t>
            </a:r>
            <a:r>
              <a:rPr lang="en-US" altLang="en-US" sz="1050" dirty="0" smtClean="0">
                <a:latin typeface="Arial" charset="0"/>
                <a:ea typeface="Arial" charset="0"/>
                <a:cs typeface="Arial" charset="0"/>
              </a:rPr>
              <a:t>/applying-royal-society-of-chemistry-cheminformatics-skills-to-support-the-pharmasea-project-41591040.</a:t>
            </a:r>
            <a:endParaRPr lang="en-US" sz="1050" dirty="0" smtClean="0"/>
          </a:p>
          <a:p>
            <a:endParaRPr lang="en-US" sz="1050" dirty="0"/>
          </a:p>
        </p:txBody>
      </p:sp>
    </p:spTree>
    <p:extLst>
      <p:ext uri="{BB962C8B-B14F-4D97-AF65-F5344CB8AC3E}">
        <p14:creationId xmlns:p14="http://schemas.microsoft.com/office/powerpoint/2010/main" val="524635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FFF5DE"/>
        </a:solidFill>
        <a:effectLst/>
      </p:bgPr>
    </p:bg>
    <p:spTree>
      <p:nvGrpSpPr>
        <p:cNvPr id="1" name=""/>
        <p:cNvGrpSpPr/>
        <p:nvPr/>
      </p:nvGrpSpPr>
      <p:grpSpPr>
        <a:xfrm>
          <a:off x="0" y="0"/>
          <a:ext cx="0" cy="0"/>
          <a:chOff x="0" y="0"/>
          <a:chExt cx="0" cy="0"/>
        </a:xfrm>
      </p:grpSpPr>
      <p:sp>
        <p:nvSpPr>
          <p:cNvPr id="5" name="Rectangle 4"/>
          <p:cNvSpPr/>
          <p:nvPr/>
        </p:nvSpPr>
        <p:spPr>
          <a:xfrm>
            <a:off x="417094" y="544380"/>
            <a:ext cx="11591224" cy="658778"/>
          </a:xfrm>
          <a:prstGeom prst="rect">
            <a:avLst/>
          </a:prstGeom>
          <a:solidFill>
            <a:srgbClr val="006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17094" y="348468"/>
            <a:ext cx="3657600" cy="0"/>
          </a:xfrm>
          <a:prstGeom prst="line">
            <a:avLst/>
          </a:prstGeom>
          <a:ln w="127000">
            <a:solidFill>
              <a:srgbClr val="00623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50356" y="348468"/>
            <a:ext cx="3657600" cy="0"/>
          </a:xfrm>
          <a:prstGeom prst="line">
            <a:avLst/>
          </a:prstGeom>
          <a:ln w="127000">
            <a:solidFill>
              <a:srgbClr val="92D05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7094" y="6390566"/>
            <a:ext cx="11441145" cy="500137"/>
          </a:xfrm>
          <a:prstGeom prst="rect">
            <a:avLst/>
          </a:prstGeom>
          <a:noFill/>
        </p:spPr>
        <p:txBody>
          <a:bodyPr wrap="none" rtlCol="0">
            <a:spAutoFit/>
          </a:bodyPr>
          <a:lstStyle/>
          <a:p>
            <a:r>
              <a:rPr lang="en-US" sz="1600" dirty="0"/>
              <a:t>Walsh, F. (2011, July 14). Four in ten will get cancer. In </a:t>
            </a:r>
            <a:r>
              <a:rPr lang="en-US" sz="1600" i="1" dirty="0"/>
              <a:t>BBC News</a:t>
            </a:r>
            <a:r>
              <a:rPr lang="en-US" sz="1600" dirty="0"/>
              <a:t>. Retrieved from http://</a:t>
            </a:r>
            <a:r>
              <a:rPr lang="en-US" sz="1600" dirty="0" err="1"/>
              <a:t>www.bbc.co.uk</a:t>
            </a:r>
            <a:r>
              <a:rPr lang="en-US" sz="1600" dirty="0"/>
              <a:t>/news/mobile/health-14145773</a:t>
            </a:r>
          </a:p>
          <a:p>
            <a:endParaRPr lang="en-US" sz="105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749" y="1305028"/>
            <a:ext cx="6394814" cy="4983668"/>
          </a:xfrm>
          <a:prstGeom prst="rect">
            <a:avLst/>
          </a:prstGeom>
        </p:spPr>
      </p:pic>
      <p:sp>
        <p:nvSpPr>
          <p:cNvPr id="11" name="TextBox 10"/>
          <p:cNvSpPr txBox="1"/>
          <p:nvPr/>
        </p:nvSpPr>
        <p:spPr>
          <a:xfrm>
            <a:off x="4035770" y="544380"/>
            <a:ext cx="4353871" cy="646331"/>
          </a:xfrm>
          <a:prstGeom prst="rect">
            <a:avLst/>
          </a:prstGeom>
          <a:noFill/>
          <a:ln>
            <a:noFill/>
          </a:ln>
        </p:spPr>
        <p:txBody>
          <a:bodyPr wrap="square" rtlCol="0">
            <a:spAutoFit/>
          </a:bodyPr>
          <a:lstStyle/>
          <a:p>
            <a:r>
              <a:rPr lang="en-US" sz="3600" b="1" smtClean="0">
                <a:solidFill>
                  <a:schemeClr val="bg1"/>
                </a:solidFill>
              </a:rPr>
              <a:t>Anticancer Resistance</a:t>
            </a:r>
            <a:endParaRPr lang="en-US" sz="3600" b="1" dirty="0">
              <a:solidFill>
                <a:schemeClr val="bg1"/>
              </a:solidFill>
            </a:endParaRPr>
          </a:p>
        </p:txBody>
      </p:sp>
    </p:spTree>
    <p:extLst>
      <p:ext uri="{BB962C8B-B14F-4D97-AF65-F5344CB8AC3E}">
        <p14:creationId xmlns:p14="http://schemas.microsoft.com/office/powerpoint/2010/main" val="322650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820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623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6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rgbClr val="92D05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81401" y="556827"/>
              <a:ext cx="2795509" cy="646331"/>
            </a:xfrm>
            <a:prstGeom prst="rect">
              <a:avLst/>
            </a:prstGeom>
            <a:noFill/>
            <a:ln>
              <a:noFill/>
            </a:ln>
          </p:spPr>
          <p:txBody>
            <a:bodyPr wrap="none" rtlCol="0">
              <a:spAutoFit/>
            </a:bodyPr>
            <a:lstStyle/>
            <a:p>
              <a:r>
                <a:rPr lang="en-US" sz="3600" b="1" smtClean="0">
                  <a:solidFill>
                    <a:schemeClr val="bg1"/>
                  </a:solidFill>
                </a:rPr>
                <a:t>Who’s There?</a:t>
              </a:r>
              <a:endParaRPr lang="en-US" sz="3600" b="1" dirty="0">
                <a:solidFill>
                  <a:schemeClr val="bg1"/>
                </a:solidFill>
              </a:endParaRPr>
            </a:p>
          </p:txBody>
        </p:sp>
      </p:grpSp>
      <p:sp>
        <p:nvSpPr>
          <p:cNvPr id="10" name="Content Placeholder 9"/>
          <p:cNvSpPr>
            <a:spLocks noGrp="1"/>
          </p:cNvSpPr>
          <p:nvPr>
            <p:ph sz="half" idx="2"/>
          </p:nvPr>
        </p:nvSpPr>
        <p:spPr>
          <a:xfrm>
            <a:off x="839788" y="1906625"/>
            <a:ext cx="5157787" cy="4283038"/>
          </a:xfrm>
        </p:spPr>
        <p:txBody>
          <a:bodyPr>
            <a:normAutofit lnSpcReduction="10000"/>
          </a:bodyPr>
          <a:lstStyle/>
          <a:p>
            <a:r>
              <a:rPr lang="en-US" dirty="0" smtClean="0"/>
              <a:t>Full sequence of all genomes</a:t>
            </a:r>
          </a:p>
          <a:p>
            <a:endParaRPr lang="en-US" dirty="0"/>
          </a:p>
          <a:p>
            <a:r>
              <a:rPr lang="en-US" dirty="0" smtClean="0"/>
              <a:t>More representative </a:t>
            </a:r>
          </a:p>
          <a:p>
            <a:endParaRPr lang="en-US" dirty="0" smtClean="0"/>
          </a:p>
          <a:p>
            <a:r>
              <a:rPr lang="en-US" dirty="0" smtClean="0"/>
              <a:t>Not targeted</a:t>
            </a:r>
          </a:p>
          <a:p>
            <a:endParaRPr lang="en-US" dirty="0"/>
          </a:p>
          <a:p>
            <a:r>
              <a:rPr lang="en-US" dirty="0" smtClean="0"/>
              <a:t>Computationally expensive</a:t>
            </a:r>
          </a:p>
          <a:p>
            <a:endParaRPr lang="en-US" dirty="0"/>
          </a:p>
          <a:p>
            <a:r>
              <a:rPr lang="en-US" dirty="0" smtClean="0"/>
              <a:t>Economically expensive</a:t>
            </a:r>
            <a:endParaRPr lang="en-US" dirty="0"/>
          </a:p>
          <a:p>
            <a:endParaRPr lang="en-US" dirty="0" smtClean="0"/>
          </a:p>
        </p:txBody>
      </p:sp>
      <p:sp>
        <p:nvSpPr>
          <p:cNvPr id="12" name="Content Placeholder 11"/>
          <p:cNvSpPr>
            <a:spLocks noGrp="1"/>
          </p:cNvSpPr>
          <p:nvPr>
            <p:ph sz="quarter" idx="4"/>
          </p:nvPr>
        </p:nvSpPr>
        <p:spPr>
          <a:xfrm>
            <a:off x="6172200" y="1906625"/>
            <a:ext cx="5183188" cy="4283038"/>
          </a:xfrm>
        </p:spPr>
        <p:txBody>
          <a:bodyPr/>
          <a:lstStyle/>
          <a:p>
            <a:r>
              <a:rPr lang="en-US" dirty="0" smtClean="0"/>
              <a:t>All sequences of a single gene</a:t>
            </a:r>
          </a:p>
          <a:p>
            <a:endParaRPr lang="en-US" dirty="0"/>
          </a:p>
          <a:p>
            <a:r>
              <a:rPr lang="en-US" dirty="0" smtClean="0"/>
              <a:t>Relatively inexpensive</a:t>
            </a:r>
          </a:p>
          <a:p>
            <a:endParaRPr lang="en-US" dirty="0"/>
          </a:p>
          <a:p>
            <a:endParaRPr lang="en-US" dirty="0"/>
          </a:p>
          <a:p>
            <a:endParaRPr lang="en-US" dirty="0"/>
          </a:p>
        </p:txBody>
      </p:sp>
      <p:sp>
        <p:nvSpPr>
          <p:cNvPr id="19" name="Text Placeholder 8"/>
          <p:cNvSpPr txBox="1">
            <a:spLocks/>
          </p:cNvSpPr>
          <p:nvPr/>
        </p:nvSpPr>
        <p:spPr>
          <a:xfrm>
            <a:off x="839788" y="1411516"/>
            <a:ext cx="5157787" cy="4951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dirty="0" err="1" smtClean="0"/>
              <a:t>Metagenomics</a:t>
            </a:r>
            <a:endParaRPr lang="en-US" dirty="0"/>
          </a:p>
        </p:txBody>
      </p:sp>
      <p:sp>
        <p:nvSpPr>
          <p:cNvPr id="20" name="Text Placeholder 10"/>
          <p:cNvSpPr txBox="1">
            <a:spLocks/>
          </p:cNvSpPr>
          <p:nvPr/>
        </p:nvSpPr>
        <p:spPr>
          <a:xfrm>
            <a:off x="6172200" y="1399069"/>
            <a:ext cx="5183188" cy="507556"/>
          </a:xfrm>
          <a:prstGeom prst="rect">
            <a:avLst/>
          </a:prstGeom>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dirty="0" smtClean="0"/>
              <a:t>Single Gene (e.g. 16S)</a:t>
            </a:r>
            <a:endParaRPr lang="en-US" sz="3200" dirty="0"/>
          </a:p>
        </p:txBody>
      </p:sp>
    </p:spTree>
    <p:extLst>
      <p:ext uri="{BB962C8B-B14F-4D97-AF65-F5344CB8AC3E}">
        <p14:creationId xmlns:p14="http://schemas.microsoft.com/office/powerpoint/2010/main" val="1376714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FFF5DE"/>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17094" y="348468"/>
            <a:ext cx="3657600" cy="0"/>
          </a:xfrm>
          <a:prstGeom prst="line">
            <a:avLst/>
          </a:prstGeom>
          <a:ln w="127000">
            <a:solidFill>
              <a:srgbClr val="00623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6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rgbClr val="92D05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11659" y="568130"/>
            <a:ext cx="4602094" cy="646331"/>
          </a:xfrm>
          <a:prstGeom prst="rect">
            <a:avLst/>
          </a:prstGeom>
          <a:noFill/>
          <a:ln>
            <a:noFill/>
          </a:ln>
        </p:spPr>
        <p:txBody>
          <a:bodyPr wrap="none" rtlCol="0">
            <a:spAutoFit/>
          </a:bodyPr>
          <a:lstStyle/>
          <a:p>
            <a:r>
              <a:rPr lang="en-US" sz="3600" b="1" dirty="0" smtClean="0">
                <a:solidFill>
                  <a:schemeClr val="bg1"/>
                </a:solidFill>
              </a:rPr>
              <a:t>Why Natural Products?</a:t>
            </a:r>
            <a:endParaRPr lang="en-US" sz="3600" b="1" dirty="0">
              <a:solidFill>
                <a:schemeClr val="bg1"/>
              </a:solidFill>
            </a:endParaRPr>
          </a:p>
        </p:txBody>
      </p:sp>
      <p:pic>
        <p:nvPicPr>
          <p:cNvPr id="8" name="Picture 2" descr="all available anticancer drugs by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94" y="1214461"/>
            <a:ext cx="11591224" cy="510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7094" y="6247035"/>
            <a:ext cx="11272317" cy="646331"/>
          </a:xfrm>
          <a:prstGeom prst="rect">
            <a:avLst/>
          </a:prstGeom>
          <a:noFill/>
        </p:spPr>
        <p:txBody>
          <a:bodyPr wrap="none" rtlCol="0">
            <a:spAutoFit/>
          </a:bodyPr>
          <a:lstStyle/>
          <a:p>
            <a:r>
              <a:rPr lang="en-US" dirty="0"/>
              <a:t>Newman, D. J., &amp; </a:t>
            </a:r>
            <a:r>
              <a:rPr lang="en-US" dirty="0" err="1"/>
              <a:t>Cragg</a:t>
            </a:r>
            <a:r>
              <a:rPr lang="en-US" dirty="0"/>
              <a:t>, G. M. (2012). Natural Products as Sources of New Drugs over the 30 Years from </a:t>
            </a:r>
            <a:r>
              <a:rPr lang="en-US" dirty="0" smtClean="0"/>
              <a:t>1981 </a:t>
            </a:r>
            <a:r>
              <a:rPr lang="en-US" dirty="0"/>
              <a:t>to 2010. </a:t>
            </a:r>
            <a:endParaRPr lang="en-US" dirty="0" smtClean="0"/>
          </a:p>
          <a:p>
            <a:r>
              <a:rPr lang="en-US" i="1" dirty="0" smtClean="0"/>
              <a:t>Journal </a:t>
            </a:r>
            <a:r>
              <a:rPr lang="en-US" i="1" dirty="0"/>
              <a:t>of Natural Products</a:t>
            </a:r>
            <a:r>
              <a:rPr lang="en-US" dirty="0"/>
              <a:t>, </a:t>
            </a:r>
            <a:r>
              <a:rPr lang="en-US" i="1" dirty="0"/>
              <a:t>75</a:t>
            </a:r>
            <a:r>
              <a:rPr lang="en-US" dirty="0"/>
              <a:t>(3), 311–335. http://</a:t>
            </a:r>
            <a:r>
              <a:rPr lang="en-US" dirty="0" err="1"/>
              <a:t>doi.org</a:t>
            </a:r>
            <a:r>
              <a:rPr lang="en-US" dirty="0"/>
              <a:t>/10.1021/np200906s</a:t>
            </a:r>
          </a:p>
        </p:txBody>
      </p:sp>
    </p:spTree>
    <p:extLst>
      <p:ext uri="{BB962C8B-B14F-4D97-AF65-F5344CB8AC3E}">
        <p14:creationId xmlns:p14="http://schemas.microsoft.com/office/powerpoint/2010/main" val="272112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FFF6DE"/>
        </a:solidFill>
        <a:effectLst/>
      </p:bgPr>
    </p:bg>
    <p:spTree>
      <p:nvGrpSpPr>
        <p:cNvPr id="1" name=""/>
        <p:cNvGrpSpPr/>
        <p:nvPr/>
      </p:nvGrpSpPr>
      <p:grpSpPr>
        <a:xfrm>
          <a:off x="0" y="0"/>
          <a:ext cx="0" cy="0"/>
          <a:chOff x="0" y="0"/>
          <a:chExt cx="0" cy="0"/>
        </a:xfrm>
      </p:grpSpPr>
      <p:grpSp>
        <p:nvGrpSpPr>
          <p:cNvPr id="8" name="Group 7"/>
          <p:cNvGrpSpPr/>
          <p:nvPr/>
        </p:nvGrpSpPr>
        <p:grpSpPr>
          <a:xfrm>
            <a:off x="417094"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623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6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rgbClr val="92D05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343660" y="520317"/>
            <a:ext cx="9470991" cy="646331"/>
          </a:xfrm>
          <a:prstGeom prst="rect">
            <a:avLst/>
          </a:prstGeom>
          <a:noFill/>
          <a:ln>
            <a:noFill/>
          </a:ln>
        </p:spPr>
        <p:txBody>
          <a:bodyPr wrap="none" rtlCol="0">
            <a:spAutoFit/>
          </a:bodyPr>
          <a:lstStyle/>
          <a:p>
            <a:r>
              <a:rPr lang="en-US" sz="3600" b="1" dirty="0" smtClean="0">
                <a:solidFill>
                  <a:schemeClr val="bg1"/>
                </a:solidFill>
              </a:rPr>
              <a:t>The </a:t>
            </a:r>
            <a:r>
              <a:rPr lang="en-US" sz="3600" b="1" smtClean="0">
                <a:solidFill>
                  <a:schemeClr val="bg1"/>
                </a:solidFill>
              </a:rPr>
              <a:t>Antibiotic Apocalypse</a:t>
            </a:r>
            <a:r>
              <a:rPr lang="en-US" sz="3600" b="1" dirty="0" smtClean="0">
                <a:solidFill>
                  <a:schemeClr val="bg1"/>
                </a:solidFill>
              </a:rPr>
              <a:t>: a ‘post-antibiotic era'</a:t>
            </a:r>
            <a:endParaRPr lang="en-US" sz="3600" b="1" dirty="0">
              <a:solidFill>
                <a:schemeClr val="bg1"/>
              </a:solidFill>
            </a:endParaRPr>
          </a:p>
        </p:txBody>
      </p:sp>
      <p:grpSp>
        <p:nvGrpSpPr>
          <p:cNvPr id="15" name="Group 14"/>
          <p:cNvGrpSpPr/>
          <p:nvPr/>
        </p:nvGrpSpPr>
        <p:grpSpPr>
          <a:xfrm>
            <a:off x="2528035" y="1203158"/>
            <a:ext cx="7369342" cy="5630779"/>
            <a:chOff x="2400300" y="1300683"/>
            <a:chExt cx="7369342" cy="5630779"/>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32" b="82456"/>
            <a:stretch/>
          </p:blipFill>
          <p:spPr>
            <a:xfrm>
              <a:off x="2400300" y="1300683"/>
              <a:ext cx="7369342" cy="1203158"/>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5439" r="132"/>
            <a:stretch/>
          </p:blipFill>
          <p:spPr>
            <a:xfrm>
              <a:off x="2400300" y="2503841"/>
              <a:ext cx="7369342" cy="4427621"/>
            </a:xfrm>
            <a:prstGeom prst="rect">
              <a:avLst/>
            </a:prstGeom>
          </p:spPr>
        </p:pic>
      </p:grpSp>
    </p:spTree>
    <p:extLst>
      <p:ext uri="{BB962C8B-B14F-4D97-AF65-F5344CB8AC3E}">
        <p14:creationId xmlns:p14="http://schemas.microsoft.com/office/powerpoint/2010/main" val="231415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FFF5DE"/>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17094" y="348468"/>
            <a:ext cx="3657600" cy="0"/>
          </a:xfrm>
          <a:prstGeom prst="line">
            <a:avLst/>
          </a:prstGeom>
          <a:ln w="127000">
            <a:solidFill>
              <a:srgbClr val="00623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6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rgbClr val="92D05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11659" y="568130"/>
            <a:ext cx="4602094" cy="646331"/>
          </a:xfrm>
          <a:prstGeom prst="rect">
            <a:avLst/>
          </a:prstGeom>
          <a:noFill/>
          <a:ln>
            <a:noFill/>
          </a:ln>
        </p:spPr>
        <p:txBody>
          <a:bodyPr wrap="none" rtlCol="0">
            <a:spAutoFit/>
          </a:bodyPr>
          <a:lstStyle/>
          <a:p>
            <a:r>
              <a:rPr lang="en-US" sz="3600" b="1" dirty="0" smtClean="0">
                <a:solidFill>
                  <a:schemeClr val="bg1"/>
                </a:solidFill>
              </a:rPr>
              <a:t>Why Natural Products?</a:t>
            </a:r>
            <a:endParaRPr lang="en-US" sz="3600" b="1" dirty="0">
              <a:solidFill>
                <a:schemeClr val="bg1"/>
              </a:solidFill>
            </a:endParaRPr>
          </a:p>
        </p:txBody>
      </p:sp>
      <p:sp>
        <p:nvSpPr>
          <p:cNvPr id="3" name="TextBox 2"/>
          <p:cNvSpPr txBox="1"/>
          <p:nvPr/>
        </p:nvSpPr>
        <p:spPr>
          <a:xfrm>
            <a:off x="417094" y="6247035"/>
            <a:ext cx="11272317" cy="646331"/>
          </a:xfrm>
          <a:prstGeom prst="rect">
            <a:avLst/>
          </a:prstGeom>
          <a:noFill/>
        </p:spPr>
        <p:txBody>
          <a:bodyPr wrap="none" rtlCol="0">
            <a:spAutoFit/>
          </a:bodyPr>
          <a:lstStyle/>
          <a:p>
            <a:r>
              <a:rPr lang="en-US" dirty="0"/>
              <a:t>Newman, D. J., &amp; </a:t>
            </a:r>
            <a:r>
              <a:rPr lang="en-US" dirty="0" err="1"/>
              <a:t>Cragg</a:t>
            </a:r>
            <a:r>
              <a:rPr lang="en-US" dirty="0"/>
              <a:t>, G. M. (2012). Natural Products as Sources of New Drugs over the 30 Years from </a:t>
            </a:r>
            <a:r>
              <a:rPr lang="en-US" dirty="0" smtClean="0"/>
              <a:t>1981 </a:t>
            </a:r>
            <a:r>
              <a:rPr lang="en-US" dirty="0"/>
              <a:t>to 2010. </a:t>
            </a:r>
            <a:endParaRPr lang="en-US" dirty="0" smtClean="0"/>
          </a:p>
          <a:p>
            <a:r>
              <a:rPr lang="en-US" i="1" dirty="0" smtClean="0"/>
              <a:t>Journal </a:t>
            </a:r>
            <a:r>
              <a:rPr lang="en-US" i="1" dirty="0"/>
              <a:t>of Natural Products</a:t>
            </a:r>
            <a:r>
              <a:rPr lang="en-US" dirty="0"/>
              <a:t>, </a:t>
            </a:r>
            <a:r>
              <a:rPr lang="en-US" i="1" dirty="0"/>
              <a:t>75</a:t>
            </a:r>
            <a:r>
              <a:rPr lang="en-US" dirty="0"/>
              <a:t>(3), 311–335. http://</a:t>
            </a:r>
            <a:r>
              <a:rPr lang="en-US" dirty="0" err="1"/>
              <a:t>doi.org</a:t>
            </a:r>
            <a:r>
              <a:rPr lang="en-US" dirty="0"/>
              <a:t>/10.1021/np200906s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94" y="1399069"/>
            <a:ext cx="11591224" cy="4729219"/>
          </a:xfrm>
          <a:prstGeom prst="rect">
            <a:avLst/>
          </a:prstGeom>
        </p:spPr>
      </p:pic>
    </p:spTree>
    <p:extLst>
      <p:ext uri="{BB962C8B-B14F-4D97-AF65-F5344CB8AC3E}">
        <p14:creationId xmlns:p14="http://schemas.microsoft.com/office/powerpoint/2010/main" val="483446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00388" y="324405"/>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44607" y="516102"/>
              <a:ext cx="4136197" cy="646331"/>
            </a:xfrm>
            <a:prstGeom prst="rect">
              <a:avLst/>
            </a:prstGeom>
            <a:noFill/>
            <a:ln>
              <a:noFill/>
            </a:ln>
          </p:spPr>
          <p:txBody>
            <a:bodyPr wrap="none" rtlCol="0">
              <a:spAutoFit/>
            </a:bodyPr>
            <a:lstStyle/>
            <a:p>
              <a:r>
                <a:rPr lang="en-US" sz="3600" b="1" smtClean="0">
                  <a:solidFill>
                    <a:schemeClr val="bg1"/>
                  </a:solidFill>
                </a:rPr>
                <a:t>Earth’s Final Frontier</a:t>
              </a:r>
              <a:endParaRPr lang="en-US" sz="3600" b="1" dirty="0">
                <a:solidFill>
                  <a:schemeClr val="bg1"/>
                </a:solidFill>
              </a:endParaRPr>
            </a:p>
          </p:txBody>
        </p:sp>
      </p:grpSp>
      <p:sp>
        <p:nvSpPr>
          <p:cNvPr id="3" name="TextBox 2"/>
          <p:cNvSpPr txBox="1"/>
          <p:nvPr/>
        </p:nvSpPr>
        <p:spPr>
          <a:xfrm>
            <a:off x="417094" y="6247035"/>
            <a:ext cx="7327199" cy="523220"/>
          </a:xfrm>
          <a:prstGeom prst="rect">
            <a:avLst/>
          </a:prstGeom>
          <a:noFill/>
        </p:spPr>
        <p:txBody>
          <a:bodyPr wrap="none" rtlCol="0">
            <a:spAutoFit/>
          </a:bodyPr>
          <a:lstStyle/>
          <a:p>
            <a:r>
              <a:rPr lang="en-US" sz="1400" dirty="0" smtClean="0">
                <a:solidFill>
                  <a:schemeClr val="bg1"/>
                </a:solidFill>
              </a:rPr>
              <a:t>Research Area: Ocean Science and Engineering. Adapted from “MIT </a:t>
            </a:r>
            <a:r>
              <a:rPr lang="en-US" sz="1400" dirty="0" err="1" smtClean="0">
                <a:solidFill>
                  <a:schemeClr val="bg1"/>
                </a:solidFill>
              </a:rPr>
              <a:t>MechE</a:t>
            </a:r>
            <a:r>
              <a:rPr lang="en-US" sz="1400" dirty="0" smtClean="0">
                <a:solidFill>
                  <a:schemeClr val="bg1"/>
                </a:solidFill>
              </a:rPr>
              <a:t>”, 2017, retrieved </a:t>
            </a:r>
            <a:r>
              <a:rPr lang="en-US" sz="1400" dirty="0">
                <a:solidFill>
                  <a:schemeClr val="bg1"/>
                </a:solidFill>
              </a:rPr>
              <a:t>from </a:t>
            </a:r>
            <a:endParaRPr lang="en-US" sz="1400" dirty="0" smtClean="0">
              <a:solidFill>
                <a:schemeClr val="bg1"/>
              </a:solidFill>
            </a:endParaRPr>
          </a:p>
          <a:p>
            <a:r>
              <a:rPr lang="en-US" sz="1400" dirty="0" smtClean="0">
                <a:solidFill>
                  <a:schemeClr val="bg1"/>
                </a:solidFill>
              </a:rPr>
              <a:t>http</a:t>
            </a:r>
            <a:r>
              <a:rPr lang="en-US" sz="1400" dirty="0">
                <a:solidFill>
                  <a:schemeClr val="bg1"/>
                </a:solidFill>
              </a:rPr>
              <a:t>://</a:t>
            </a:r>
            <a:r>
              <a:rPr lang="en-US" sz="1400" dirty="0" err="1">
                <a:solidFill>
                  <a:schemeClr val="bg1"/>
                </a:solidFill>
              </a:rPr>
              <a:t>meche.mit.edu</a:t>
            </a:r>
            <a:r>
              <a:rPr lang="en-US" sz="1400" dirty="0">
                <a:solidFill>
                  <a:schemeClr val="bg1"/>
                </a:solidFill>
              </a:rPr>
              <a:t>/research/ocean </a:t>
            </a:r>
          </a:p>
        </p:txBody>
      </p:sp>
      <p:sp>
        <p:nvSpPr>
          <p:cNvPr id="6" name="TextBox 5"/>
          <p:cNvSpPr txBox="1"/>
          <p:nvPr/>
        </p:nvSpPr>
        <p:spPr>
          <a:xfrm>
            <a:off x="300388" y="2160692"/>
            <a:ext cx="11591224" cy="3231654"/>
          </a:xfrm>
          <a:prstGeom prst="rect">
            <a:avLst/>
          </a:prstGeom>
          <a:noFill/>
        </p:spPr>
        <p:txBody>
          <a:bodyPr wrap="square" rtlCol="0">
            <a:spAutoFit/>
          </a:bodyPr>
          <a:lstStyle/>
          <a:p>
            <a:r>
              <a:rPr lang="en-US" sz="3200" b="1" dirty="0" smtClean="0">
                <a:solidFill>
                  <a:schemeClr val="bg1"/>
                </a:solidFill>
              </a:rPr>
              <a:t>Greatest Source of Biodiversity</a:t>
            </a:r>
          </a:p>
          <a:p>
            <a:pPr marL="457200" indent="-457200">
              <a:buFont typeface="Arial" charset="0"/>
              <a:buChar char="•"/>
            </a:pPr>
            <a:r>
              <a:rPr lang="en-US" sz="2800" dirty="0" smtClean="0">
                <a:solidFill>
                  <a:schemeClr val="bg1"/>
                </a:solidFill>
              </a:rPr>
              <a:t>Inhabited by 34/35 </a:t>
            </a:r>
            <a:r>
              <a:rPr lang="en-US" sz="2800" dirty="0" smtClean="0">
                <a:solidFill>
                  <a:schemeClr val="bg1"/>
                </a:solidFill>
              </a:rPr>
              <a:t>known bacteria </a:t>
            </a:r>
            <a:r>
              <a:rPr lang="en-US" sz="2800" dirty="0" smtClean="0">
                <a:solidFill>
                  <a:schemeClr val="bg1"/>
                </a:solidFill>
              </a:rPr>
              <a:t>phyla</a:t>
            </a:r>
          </a:p>
          <a:p>
            <a:pPr marL="457200" indent="-457200">
              <a:buFont typeface="Arial" charset="0"/>
              <a:buChar char="•"/>
            </a:pPr>
            <a:r>
              <a:rPr lang="en-US" sz="2800" smtClean="0">
                <a:solidFill>
                  <a:schemeClr val="bg1"/>
                </a:solidFill>
              </a:rPr>
              <a:t>15/34 bacteria </a:t>
            </a:r>
            <a:r>
              <a:rPr lang="en-US" sz="2800" dirty="0" smtClean="0">
                <a:solidFill>
                  <a:schemeClr val="bg1"/>
                </a:solidFill>
              </a:rPr>
              <a:t>phyla exclusively</a:t>
            </a:r>
          </a:p>
          <a:p>
            <a:endParaRPr lang="en-US" sz="2800" dirty="0" smtClean="0">
              <a:solidFill>
                <a:schemeClr val="bg1"/>
              </a:solidFill>
            </a:endParaRPr>
          </a:p>
          <a:p>
            <a:r>
              <a:rPr lang="en-US" sz="3200" b="1" dirty="0" smtClean="0">
                <a:solidFill>
                  <a:schemeClr val="bg1"/>
                </a:solidFill>
              </a:rPr>
              <a:t>Marine Natural Products - greater chemical novelty</a:t>
            </a:r>
          </a:p>
          <a:p>
            <a:pPr marL="914400" lvl="1" indent="-457200">
              <a:buFont typeface="Arial" charset="0"/>
              <a:buChar char="•"/>
            </a:pPr>
            <a:r>
              <a:rPr lang="en-US" sz="2800" dirty="0" smtClean="0">
                <a:solidFill>
                  <a:schemeClr val="bg1"/>
                </a:solidFill>
              </a:rPr>
              <a:t>71% of all known molecular structures </a:t>
            </a:r>
          </a:p>
          <a:p>
            <a:pPr marL="914400" lvl="1" indent="-457200">
              <a:buFont typeface="Arial" charset="0"/>
              <a:buChar char="•"/>
            </a:pPr>
            <a:r>
              <a:rPr lang="en-US" sz="2800" dirty="0" smtClean="0">
                <a:solidFill>
                  <a:schemeClr val="bg1"/>
                </a:solidFill>
              </a:rPr>
              <a:t>More bioactive (1% vs 0.1%) </a:t>
            </a:r>
          </a:p>
        </p:txBody>
      </p:sp>
    </p:spTree>
    <p:extLst>
      <p:ext uri="{BB962C8B-B14F-4D97-AF65-F5344CB8AC3E}">
        <p14:creationId xmlns:p14="http://schemas.microsoft.com/office/powerpoint/2010/main" val="1751756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300388" y="348468"/>
            <a:ext cx="11591224" cy="861703"/>
            <a:chOff x="417094" y="348468"/>
            <a:chExt cx="11591224" cy="861703"/>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02614" y="563840"/>
              <a:ext cx="4420184" cy="646331"/>
            </a:xfrm>
            <a:prstGeom prst="rect">
              <a:avLst/>
            </a:prstGeom>
            <a:noFill/>
            <a:ln>
              <a:noFill/>
            </a:ln>
          </p:spPr>
          <p:txBody>
            <a:bodyPr wrap="none" rtlCol="0">
              <a:spAutoFit/>
            </a:bodyPr>
            <a:lstStyle/>
            <a:p>
              <a:r>
                <a:rPr lang="en-US" sz="3600" b="1" smtClean="0">
                  <a:solidFill>
                    <a:schemeClr val="bg1"/>
                  </a:solidFill>
                </a:rPr>
                <a:t>Marine Cyanobacteria</a:t>
              </a:r>
              <a:endParaRPr lang="en-US" sz="3600" b="1" dirty="0">
                <a:solidFill>
                  <a:schemeClr val="bg1"/>
                </a:solidFill>
              </a:endParaRPr>
            </a:p>
          </p:txBody>
        </p:sp>
      </p:grpSp>
      <p:sp>
        <p:nvSpPr>
          <p:cNvPr id="3" name="TextBox 2"/>
          <p:cNvSpPr txBox="1"/>
          <p:nvPr/>
        </p:nvSpPr>
        <p:spPr>
          <a:xfrm>
            <a:off x="417093" y="1612232"/>
            <a:ext cx="9833811" cy="4893647"/>
          </a:xfrm>
          <a:prstGeom prst="rect">
            <a:avLst/>
          </a:prstGeom>
          <a:noFill/>
        </p:spPr>
        <p:txBody>
          <a:bodyPr wrap="square" rtlCol="0">
            <a:spAutoFit/>
          </a:bodyPr>
          <a:lstStyle/>
          <a:p>
            <a:pPr marL="457200" indent="-457200">
              <a:buFont typeface="Wingdings" charset="2"/>
              <a:buChar char="Ø"/>
            </a:pPr>
            <a:r>
              <a:rPr lang="en-US" sz="2800" dirty="0" smtClean="0"/>
              <a:t>Gram-negative, </a:t>
            </a:r>
            <a:r>
              <a:rPr lang="en-US" sz="2800" dirty="0"/>
              <a:t>p</a:t>
            </a:r>
            <a:r>
              <a:rPr lang="en-US" sz="2800" dirty="0" smtClean="0"/>
              <a:t>hotosynthetic prokaryotes</a:t>
            </a:r>
          </a:p>
          <a:p>
            <a:pPr marL="457200" indent="-457200">
              <a:buFont typeface="Wingdings" charset="2"/>
              <a:buChar char="Ø"/>
            </a:pPr>
            <a:endParaRPr lang="en-US" sz="2800" dirty="0"/>
          </a:p>
          <a:p>
            <a:pPr marL="457200" indent="-457200">
              <a:buFont typeface="Wingdings" charset="2"/>
              <a:buChar char="Ø"/>
            </a:pPr>
            <a:r>
              <a:rPr lang="en-US" sz="2800" dirty="0" smtClean="0"/>
              <a:t>Unicellular or </a:t>
            </a:r>
            <a:r>
              <a:rPr lang="en-US" sz="2800" dirty="0" smtClean="0"/>
              <a:t>Multicellular (Filamentous)</a:t>
            </a:r>
            <a:endParaRPr lang="en-US" sz="2800" dirty="0" smtClean="0"/>
          </a:p>
          <a:p>
            <a:pPr marL="457200" indent="-457200">
              <a:buFont typeface="Wingdings" charset="2"/>
              <a:buChar char="Ø"/>
            </a:pPr>
            <a:endParaRPr lang="en-US" sz="2800" dirty="0" smtClean="0"/>
          </a:p>
          <a:p>
            <a:pPr marL="457200" indent="-457200">
              <a:buFont typeface="Wingdings" charset="2"/>
              <a:buChar char="Ø"/>
            </a:pPr>
            <a:r>
              <a:rPr lang="en-US" sz="2800" dirty="0" smtClean="0"/>
              <a:t>Largely diverse</a:t>
            </a:r>
          </a:p>
          <a:p>
            <a:pPr marL="457200" indent="-457200">
              <a:buFont typeface="Wingdings" charset="2"/>
              <a:buChar char="Ø"/>
            </a:pPr>
            <a:endParaRPr lang="en-US" sz="2800" dirty="0" smtClean="0"/>
          </a:p>
          <a:p>
            <a:pPr marL="457200" indent="-457200">
              <a:buFont typeface="Wingdings" charset="2"/>
              <a:buChar char="Ø"/>
            </a:pPr>
            <a:r>
              <a:rPr lang="en-US" sz="2800" dirty="0" smtClean="0"/>
              <a:t>Produce a huge variety of unique chemicals</a:t>
            </a:r>
          </a:p>
          <a:p>
            <a:pPr marL="1200150" lvl="2" indent="-285750">
              <a:buFont typeface="Arial" charset="0"/>
              <a:buChar char="•"/>
            </a:pPr>
            <a:r>
              <a:rPr lang="en-US" sz="2800" dirty="0" err="1" smtClean="0"/>
              <a:t>Anticancers</a:t>
            </a:r>
            <a:endParaRPr lang="en-US" sz="2800" dirty="0" smtClean="0"/>
          </a:p>
          <a:p>
            <a:pPr marL="1200150" lvl="2" indent="-285750">
              <a:buFont typeface="Arial" charset="0"/>
              <a:buChar char="•"/>
            </a:pPr>
            <a:r>
              <a:rPr lang="en-US" sz="2800" dirty="0" err="1" smtClean="0"/>
              <a:t>Antibacterials</a:t>
            </a:r>
            <a:endParaRPr lang="en-US" sz="2800" dirty="0" smtClean="0"/>
          </a:p>
          <a:p>
            <a:pPr marL="1200150" lvl="2" indent="-285750">
              <a:buFont typeface="Arial" charset="0"/>
              <a:buChar char="•"/>
            </a:pPr>
            <a:r>
              <a:rPr lang="en-US" sz="2800" dirty="0" smtClean="0"/>
              <a:t>Antivirals</a:t>
            </a:r>
          </a:p>
          <a:p>
            <a:pPr marL="1200150" lvl="2" indent="-285750">
              <a:buFont typeface="Arial" charset="0"/>
              <a:buChar char="•"/>
            </a:pPr>
            <a:r>
              <a:rPr lang="en-US" sz="2800" dirty="0" smtClean="0"/>
              <a:t>Protease inhibitors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870" y="1222618"/>
            <a:ext cx="4208171" cy="5463608"/>
          </a:xfrm>
          <a:prstGeom prst="rect">
            <a:avLst/>
          </a:prstGeom>
        </p:spPr>
      </p:pic>
      <p:sp>
        <p:nvSpPr>
          <p:cNvPr id="10" name="TextBox 9"/>
          <p:cNvSpPr txBox="1"/>
          <p:nvPr/>
        </p:nvSpPr>
        <p:spPr>
          <a:xfrm>
            <a:off x="7791250" y="3537284"/>
            <a:ext cx="3927508" cy="369332"/>
          </a:xfrm>
          <a:prstGeom prst="rect">
            <a:avLst/>
          </a:prstGeom>
          <a:solidFill>
            <a:schemeClr val="bg1"/>
          </a:solidFill>
        </p:spPr>
        <p:txBody>
          <a:bodyPr wrap="square" rtlCol="0">
            <a:spAutoFit/>
          </a:bodyPr>
          <a:lstStyle/>
          <a:p>
            <a:pPr algn="ctr"/>
            <a:r>
              <a:rPr lang="en-US" i="1" dirty="0" err="1"/>
              <a:t>Chroococcus</a:t>
            </a:r>
            <a:r>
              <a:rPr lang="en-US" i="1" dirty="0"/>
              <a:t> sp.</a:t>
            </a:r>
            <a:endParaRPr lang="en-US" dirty="0"/>
          </a:p>
        </p:txBody>
      </p:sp>
      <p:sp>
        <p:nvSpPr>
          <p:cNvPr id="13" name="TextBox 12"/>
          <p:cNvSpPr txBox="1"/>
          <p:nvPr/>
        </p:nvSpPr>
        <p:spPr>
          <a:xfrm>
            <a:off x="7646870" y="6437845"/>
            <a:ext cx="4208171" cy="369332"/>
          </a:xfrm>
          <a:prstGeom prst="rect">
            <a:avLst/>
          </a:prstGeom>
          <a:solidFill>
            <a:schemeClr val="bg1"/>
          </a:solidFill>
        </p:spPr>
        <p:txBody>
          <a:bodyPr wrap="square" rtlCol="0">
            <a:spAutoFit/>
          </a:bodyPr>
          <a:lstStyle/>
          <a:p>
            <a:pPr algn="ctr"/>
            <a:r>
              <a:rPr lang="en-US" i="1" dirty="0" err="1"/>
              <a:t>Phormidium</a:t>
            </a:r>
            <a:r>
              <a:rPr lang="en-US" i="1" dirty="0"/>
              <a:t> sp.</a:t>
            </a:r>
            <a:endParaRPr lang="en-US" dirty="0"/>
          </a:p>
        </p:txBody>
      </p:sp>
    </p:spTree>
    <p:extLst>
      <p:ext uri="{BB962C8B-B14F-4D97-AF65-F5344CB8AC3E}">
        <p14:creationId xmlns:p14="http://schemas.microsoft.com/office/powerpoint/2010/main" val="1069695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12" name="Group 11"/>
          <p:cNvGrpSpPr/>
          <p:nvPr/>
        </p:nvGrpSpPr>
        <p:grpSpPr>
          <a:xfrm>
            <a:off x="300388" y="348468"/>
            <a:ext cx="11591224" cy="870883"/>
            <a:chOff x="417094" y="348468"/>
            <a:chExt cx="11591224" cy="870883"/>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02614" y="573020"/>
              <a:ext cx="4420184" cy="646331"/>
            </a:xfrm>
            <a:prstGeom prst="rect">
              <a:avLst/>
            </a:prstGeom>
            <a:noFill/>
            <a:ln>
              <a:noFill/>
            </a:ln>
          </p:spPr>
          <p:txBody>
            <a:bodyPr wrap="none" rtlCol="0">
              <a:spAutoFit/>
            </a:bodyPr>
            <a:lstStyle/>
            <a:p>
              <a:r>
                <a:rPr lang="en-US" sz="3600" b="1" smtClean="0">
                  <a:solidFill>
                    <a:schemeClr val="bg1"/>
                  </a:solidFill>
                </a:rPr>
                <a:t>Marine Cyanobacteria</a:t>
              </a:r>
              <a:endParaRPr lang="en-US" sz="3600" b="1" dirty="0">
                <a:solidFill>
                  <a:schemeClr val="bg1"/>
                </a:solidFill>
              </a:endParaRPr>
            </a:p>
          </p:txBody>
        </p:sp>
      </p:grpSp>
      <p:sp>
        <p:nvSpPr>
          <p:cNvPr id="8" name="Rectangle 7"/>
          <p:cNvSpPr/>
          <p:nvPr/>
        </p:nvSpPr>
        <p:spPr>
          <a:xfrm>
            <a:off x="300388" y="1200542"/>
            <a:ext cx="11591224" cy="5043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68" y="2131200"/>
            <a:ext cx="5881516" cy="351910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484" y="1325208"/>
            <a:ext cx="4868779" cy="4325099"/>
          </a:xfrm>
          <a:prstGeom prst="rect">
            <a:avLst/>
          </a:prstGeom>
        </p:spPr>
      </p:pic>
      <p:sp>
        <p:nvSpPr>
          <p:cNvPr id="11" name="Rectangle 10"/>
          <p:cNvSpPr/>
          <p:nvPr/>
        </p:nvSpPr>
        <p:spPr>
          <a:xfrm>
            <a:off x="818296" y="5220828"/>
            <a:ext cx="5457925" cy="69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endParaRPr lang="en-US" dirty="0" smtClean="0">
              <a:solidFill>
                <a:schemeClr val="tx1"/>
              </a:solidFill>
            </a:endParaRPr>
          </a:p>
          <a:p>
            <a:pPr algn="ctr"/>
            <a:r>
              <a:rPr lang="en-US" sz="2400" dirty="0" err="1">
                <a:solidFill>
                  <a:schemeClr val="tx1"/>
                </a:solidFill>
              </a:rPr>
              <a:t>d</a:t>
            </a:r>
            <a:r>
              <a:rPr lang="en-US" sz="2400" dirty="0" err="1" smtClean="0">
                <a:solidFill>
                  <a:schemeClr val="tx1"/>
                </a:solidFill>
              </a:rPr>
              <a:t>olastatin</a:t>
            </a:r>
            <a:r>
              <a:rPr lang="en-US" sz="2400" dirty="0" smtClean="0">
                <a:solidFill>
                  <a:schemeClr val="tx1"/>
                </a:solidFill>
              </a:rPr>
              <a:t> 10</a:t>
            </a:r>
            <a:endParaRPr lang="en-US" sz="2400" dirty="0">
              <a:solidFill>
                <a:schemeClr val="tx1"/>
              </a:solidFill>
            </a:endParaRPr>
          </a:p>
        </p:txBody>
      </p:sp>
      <p:sp>
        <p:nvSpPr>
          <p:cNvPr id="13" name="Rectangle 12"/>
          <p:cNvSpPr/>
          <p:nvPr/>
        </p:nvSpPr>
        <p:spPr>
          <a:xfrm>
            <a:off x="5691338" y="5518393"/>
            <a:ext cx="5457925" cy="52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a:t>
            </a:r>
            <a:r>
              <a:rPr lang="en-US" sz="2400" dirty="0" err="1" smtClean="0">
                <a:solidFill>
                  <a:schemeClr val="tx1"/>
                </a:solidFill>
              </a:rPr>
              <a:t>ymplostatin</a:t>
            </a:r>
            <a:r>
              <a:rPr lang="en-US" sz="2400" dirty="0" smtClean="0">
                <a:solidFill>
                  <a:schemeClr val="tx1"/>
                </a:solidFill>
              </a:rPr>
              <a:t> 3</a:t>
            </a:r>
            <a:endParaRPr lang="en-US" sz="2400" dirty="0">
              <a:solidFill>
                <a:schemeClr val="tx1"/>
              </a:solidFill>
            </a:endParaRPr>
          </a:p>
        </p:txBody>
      </p:sp>
      <p:sp>
        <p:nvSpPr>
          <p:cNvPr id="4" name="TextBox 3"/>
          <p:cNvSpPr txBox="1"/>
          <p:nvPr/>
        </p:nvSpPr>
        <p:spPr>
          <a:xfrm>
            <a:off x="300388" y="6244419"/>
            <a:ext cx="11591224" cy="523220"/>
          </a:xfrm>
          <a:prstGeom prst="rect">
            <a:avLst/>
          </a:prstGeom>
          <a:noFill/>
        </p:spPr>
        <p:txBody>
          <a:bodyPr wrap="square" rtlCol="0">
            <a:spAutoFit/>
          </a:bodyPr>
          <a:lstStyle/>
          <a:p>
            <a:r>
              <a:rPr lang="en-US" sz="1400" dirty="0" err="1"/>
              <a:t>Uzair</a:t>
            </a:r>
            <a:r>
              <a:rPr lang="en-US" sz="1400" dirty="0"/>
              <a:t>, B., </a:t>
            </a:r>
            <a:r>
              <a:rPr lang="en-US" sz="1400" dirty="0" err="1"/>
              <a:t>Tabassum</a:t>
            </a:r>
            <a:r>
              <a:rPr lang="en-US" sz="1400" dirty="0"/>
              <a:t>, S., Rasheed, M., &amp; </a:t>
            </a:r>
            <a:r>
              <a:rPr lang="en-US" sz="1400" dirty="0" err="1"/>
              <a:t>Rehman</a:t>
            </a:r>
            <a:r>
              <a:rPr lang="en-US" sz="1400" dirty="0"/>
              <a:t>, S. F. (2012). Exploring Marine Cyanobacteria for Lead Compounds of Pharmaceutical Importance. </a:t>
            </a:r>
            <a:r>
              <a:rPr lang="en-US" sz="1400" i="1" dirty="0"/>
              <a:t>The Scientific World Journal</a:t>
            </a:r>
            <a:r>
              <a:rPr lang="en-US" sz="1400" dirty="0"/>
              <a:t>, </a:t>
            </a:r>
            <a:r>
              <a:rPr lang="en-US" sz="1400" i="1" dirty="0"/>
              <a:t>2012</a:t>
            </a:r>
            <a:r>
              <a:rPr lang="en-US" sz="1400" dirty="0"/>
              <a:t>, 179782. http://</a:t>
            </a:r>
            <a:r>
              <a:rPr lang="en-US" sz="1400" dirty="0" err="1"/>
              <a:t>doi.org</a:t>
            </a:r>
            <a:r>
              <a:rPr lang="en-US" sz="1400" dirty="0"/>
              <a:t>/10.1100/2012/179782	</a:t>
            </a:r>
          </a:p>
        </p:txBody>
      </p:sp>
    </p:spTree>
    <p:extLst>
      <p:ext uri="{BB962C8B-B14F-4D97-AF65-F5344CB8AC3E}">
        <p14:creationId xmlns:p14="http://schemas.microsoft.com/office/powerpoint/2010/main" val="613186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4" name="Group 3"/>
          <p:cNvGrpSpPr/>
          <p:nvPr/>
        </p:nvGrpSpPr>
        <p:grpSpPr>
          <a:xfrm>
            <a:off x="263817" y="239964"/>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04489" y="550603"/>
              <a:ext cx="2949334" cy="646331"/>
            </a:xfrm>
            <a:prstGeom prst="rect">
              <a:avLst/>
            </a:prstGeom>
            <a:noFill/>
            <a:ln>
              <a:noFill/>
            </a:ln>
          </p:spPr>
          <p:txBody>
            <a:bodyPr wrap="none" rtlCol="0">
              <a:spAutoFit/>
            </a:bodyPr>
            <a:lstStyle/>
            <a:p>
              <a:r>
                <a:rPr lang="en-US" sz="3600" b="1" dirty="0" smtClean="0">
                  <a:solidFill>
                    <a:schemeClr val="bg1"/>
                  </a:solidFill>
                </a:rPr>
                <a:t>Bacteriophage</a:t>
              </a:r>
              <a:endParaRPr lang="en-US" sz="3600" b="1" dirty="0">
                <a:solidFill>
                  <a:schemeClr val="bg1"/>
                </a:solidFill>
              </a:endParaRPr>
            </a:p>
          </p:txBody>
        </p:sp>
      </p:grpSp>
      <p:sp>
        <p:nvSpPr>
          <p:cNvPr id="11" name="TextBox 10"/>
          <p:cNvSpPr txBox="1"/>
          <p:nvPr/>
        </p:nvSpPr>
        <p:spPr>
          <a:xfrm>
            <a:off x="263817" y="1356360"/>
            <a:ext cx="11591224" cy="4647426"/>
          </a:xfrm>
          <a:prstGeom prst="rect">
            <a:avLst/>
          </a:prstGeom>
          <a:noFill/>
        </p:spPr>
        <p:txBody>
          <a:bodyPr wrap="square" rtlCol="0">
            <a:spAutoFit/>
          </a:bodyPr>
          <a:lstStyle/>
          <a:p>
            <a:pPr marL="457200" indent="-457200">
              <a:buFont typeface="Wingdings" charset="2"/>
              <a:buChar char="Ø"/>
            </a:pPr>
            <a:r>
              <a:rPr lang="en-US" sz="2800" dirty="0" smtClean="0"/>
              <a:t>Viruses that infect bacteria</a:t>
            </a:r>
          </a:p>
          <a:p>
            <a:pPr marL="342900" indent="-342900">
              <a:buFontTx/>
              <a:buChar char="-"/>
            </a:pPr>
            <a:endParaRPr lang="en-US" sz="2400" dirty="0" smtClean="0"/>
          </a:p>
          <a:p>
            <a:pPr marL="457200" indent="-457200">
              <a:buFont typeface="Wingdings" charset="2"/>
              <a:buChar char="Ø"/>
            </a:pPr>
            <a:r>
              <a:rPr lang="en-US" sz="2800" dirty="0" smtClean="0"/>
              <a:t>Dark matter of the ocean</a:t>
            </a:r>
          </a:p>
          <a:p>
            <a:pPr marL="1257300" lvl="2" indent="-342900">
              <a:buFont typeface="Arial" charset="0"/>
              <a:buChar char="•"/>
            </a:pPr>
            <a:r>
              <a:rPr lang="en-US" sz="2400" dirty="0" smtClean="0"/>
              <a:t>10</a:t>
            </a:r>
            <a:r>
              <a:rPr lang="en-US" sz="2400" baseline="30000" dirty="0" smtClean="0"/>
              <a:t>7</a:t>
            </a:r>
            <a:r>
              <a:rPr lang="en-US" sz="2400" dirty="0" smtClean="0"/>
              <a:t> viruses per mL of ocean water</a:t>
            </a:r>
            <a:endParaRPr lang="en-US" sz="2400" dirty="0"/>
          </a:p>
          <a:p>
            <a:pPr marL="1257300" lvl="2" indent="-342900">
              <a:buFont typeface="Arial" charset="0"/>
              <a:buChar char="•"/>
            </a:pPr>
            <a:r>
              <a:rPr lang="en-US" sz="2400" dirty="0" smtClean="0"/>
              <a:t>10x more abundant than the amount of bacteria per mL</a:t>
            </a:r>
          </a:p>
          <a:p>
            <a:pPr marL="342900" indent="-342900">
              <a:buFontTx/>
              <a:buChar char="-"/>
            </a:pPr>
            <a:endParaRPr lang="en-US" sz="2400" dirty="0"/>
          </a:p>
          <a:p>
            <a:pPr marL="342900" indent="-342900">
              <a:buFont typeface="Wingdings" charset="2"/>
              <a:buChar char="Ø"/>
            </a:pPr>
            <a:r>
              <a:rPr lang="en-US" sz="2400" dirty="0" smtClean="0"/>
              <a:t> Play many roles</a:t>
            </a:r>
          </a:p>
          <a:p>
            <a:pPr marL="1257300" lvl="2" indent="-342900">
              <a:buFont typeface="Arial" charset="0"/>
              <a:buChar char="•"/>
            </a:pPr>
            <a:r>
              <a:rPr lang="en-US" sz="2400" dirty="0" smtClean="0"/>
              <a:t>Infection</a:t>
            </a:r>
          </a:p>
          <a:p>
            <a:pPr marL="1257300" lvl="2" indent="-342900">
              <a:buFont typeface="Arial" charset="0"/>
              <a:buChar char="•"/>
            </a:pPr>
            <a:r>
              <a:rPr lang="en-US" sz="2400" dirty="0" smtClean="0"/>
              <a:t>Carbon/nutrient release</a:t>
            </a:r>
          </a:p>
          <a:p>
            <a:pPr marL="1257300" lvl="2" indent="-342900">
              <a:buFont typeface="Arial" charset="0"/>
              <a:buChar char="•"/>
            </a:pPr>
            <a:r>
              <a:rPr lang="en-US" sz="2400" dirty="0" smtClean="0"/>
              <a:t>Population regulation</a:t>
            </a:r>
          </a:p>
          <a:p>
            <a:pPr marL="1257300" lvl="2" indent="-342900">
              <a:buFont typeface="Arial" charset="0"/>
              <a:buChar char="•"/>
            </a:pPr>
            <a:r>
              <a:rPr lang="en-US" sz="2400" dirty="0" smtClean="0"/>
              <a:t>Protection</a:t>
            </a:r>
          </a:p>
          <a:p>
            <a:pPr marL="1257300" lvl="2" indent="-342900">
              <a:buFont typeface="Arial" charset="0"/>
              <a:buChar char="•"/>
            </a:pPr>
            <a:r>
              <a:rPr lang="en-US" sz="2400" dirty="0" smtClean="0"/>
              <a:t>Transfer of unique genes through Horizontal Gene Transfer</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279" y="2179772"/>
            <a:ext cx="3579721" cy="3579721"/>
          </a:xfrm>
          <a:prstGeom prst="rect">
            <a:avLst/>
          </a:prstGeom>
        </p:spPr>
      </p:pic>
      <p:sp>
        <p:nvSpPr>
          <p:cNvPr id="15" name="TextBox 14"/>
          <p:cNvSpPr txBox="1"/>
          <p:nvPr/>
        </p:nvSpPr>
        <p:spPr>
          <a:xfrm>
            <a:off x="8158137" y="6346344"/>
            <a:ext cx="11170920" cy="646331"/>
          </a:xfrm>
          <a:prstGeom prst="rect">
            <a:avLst/>
          </a:prstGeom>
          <a:noFill/>
        </p:spPr>
        <p:txBody>
          <a:bodyPr wrap="square" rtlCol="0">
            <a:spAutoFit/>
          </a:bodyPr>
          <a:lstStyle/>
          <a:p>
            <a:r>
              <a:rPr lang="en-US" sz="1200" dirty="0"/>
              <a:t>Bacteriophage. Adapted from “BRIMMEDICAL”, retrieved from </a:t>
            </a:r>
            <a:endParaRPr lang="en-US" sz="1200" dirty="0" smtClean="0"/>
          </a:p>
          <a:p>
            <a:r>
              <a:rPr lang="en-US" sz="1200" dirty="0" smtClean="0"/>
              <a:t>http</a:t>
            </a:r>
            <a:r>
              <a:rPr lang="en-US" sz="1200" dirty="0"/>
              <a:t>://</a:t>
            </a:r>
            <a:r>
              <a:rPr lang="en-US" sz="1200" dirty="0" err="1"/>
              <a:t>www.brimmedical.com</a:t>
            </a:r>
            <a:r>
              <a:rPr lang="en-US" sz="1200" dirty="0"/>
              <a:t>/</a:t>
            </a:r>
            <a:r>
              <a:rPr lang="en-US" sz="1200" dirty="0" err="1"/>
              <a:t>home.html</a:t>
            </a:r>
            <a:endParaRPr lang="en-US" sz="1200" dirty="0"/>
          </a:p>
          <a:p>
            <a:endParaRPr lang="en-US" sz="1200" dirty="0"/>
          </a:p>
        </p:txBody>
      </p:sp>
    </p:spTree>
    <p:extLst>
      <p:ext uri="{BB962C8B-B14F-4D97-AF65-F5344CB8AC3E}">
        <p14:creationId xmlns:p14="http://schemas.microsoft.com/office/powerpoint/2010/main" val="598282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grpSp>
        <p:nvGrpSpPr>
          <p:cNvPr id="12" name="Group 11"/>
          <p:cNvGrpSpPr/>
          <p:nvPr/>
        </p:nvGrpSpPr>
        <p:grpSpPr>
          <a:xfrm>
            <a:off x="300388" y="348468"/>
            <a:ext cx="11591224" cy="854690"/>
            <a:chOff x="417094" y="348468"/>
            <a:chExt cx="11591224" cy="854690"/>
          </a:xfrm>
        </p:grpSpPr>
        <p:cxnSp>
          <p:nvCxnSpPr>
            <p:cNvPr id="7" name="Straight Connector 6"/>
            <p:cNvCxnSpPr/>
            <p:nvPr/>
          </p:nvCxnSpPr>
          <p:spPr>
            <a:xfrm>
              <a:off x="417094" y="348468"/>
              <a:ext cx="36576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7094" y="544380"/>
              <a:ext cx="11591224" cy="65877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250356" y="348468"/>
              <a:ext cx="3657600" cy="0"/>
            </a:xfrm>
            <a:prstGeom prst="line">
              <a:avLst/>
            </a:prstGeom>
            <a:ln w="127000">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076398" y="348468"/>
              <a:ext cx="393192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14951" y="544380"/>
              <a:ext cx="2795509" cy="646331"/>
            </a:xfrm>
            <a:prstGeom prst="rect">
              <a:avLst/>
            </a:prstGeom>
            <a:noFill/>
            <a:ln>
              <a:noFill/>
            </a:ln>
          </p:spPr>
          <p:txBody>
            <a:bodyPr wrap="none" rtlCol="0">
              <a:spAutoFit/>
            </a:bodyPr>
            <a:lstStyle/>
            <a:p>
              <a:r>
                <a:rPr lang="en-US" sz="3600" b="1" smtClean="0">
                  <a:solidFill>
                    <a:schemeClr val="bg1"/>
                  </a:solidFill>
                </a:rPr>
                <a:t>Who’s There?</a:t>
              </a:r>
              <a:endParaRPr lang="en-US" sz="3600" b="1" dirty="0">
                <a:solidFill>
                  <a:schemeClr val="bg1"/>
                </a:solidFill>
              </a:endParaRPr>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89"/>
          <a:stretch/>
        </p:blipFill>
        <p:spPr>
          <a:xfrm>
            <a:off x="2560319" y="1203158"/>
            <a:ext cx="7071360" cy="5300899"/>
          </a:xfrm>
          <a:prstGeom prst="rect">
            <a:avLst/>
          </a:prstGeom>
        </p:spPr>
      </p:pic>
      <p:sp>
        <p:nvSpPr>
          <p:cNvPr id="15" name="TextBox 14"/>
          <p:cNvSpPr txBox="1"/>
          <p:nvPr/>
        </p:nvSpPr>
        <p:spPr>
          <a:xfrm>
            <a:off x="300388" y="6430055"/>
            <a:ext cx="11216640" cy="707886"/>
          </a:xfrm>
          <a:prstGeom prst="rect">
            <a:avLst/>
          </a:prstGeom>
          <a:noFill/>
        </p:spPr>
        <p:txBody>
          <a:bodyPr wrap="square" rtlCol="0">
            <a:spAutoFit/>
          </a:bodyPr>
          <a:lstStyle/>
          <a:p>
            <a:r>
              <a:rPr lang="en-US" sz="1100" dirty="0"/>
              <a:t>Viruses in the water column of tropical reefs. Adapted from “Virus–host interactions and their roles in coral reef health and disease” by Dr. Rebecca Vega-Thurber et. al, 2017, retrieved from http://</a:t>
            </a:r>
            <a:r>
              <a:rPr lang="en-US" sz="1100" dirty="0" err="1"/>
              <a:t>www.nature.com.ezproxy.proxy.library.oregonstate.edu</a:t>
            </a:r>
            <a:r>
              <a:rPr lang="en-US" sz="1100" dirty="0"/>
              <a:t>/</a:t>
            </a:r>
            <a:r>
              <a:rPr lang="en-US" sz="1100" dirty="0" err="1"/>
              <a:t>nrmicro</a:t>
            </a:r>
            <a:r>
              <a:rPr lang="en-US" sz="1100" dirty="0"/>
              <a:t>/journal/v15/n4/full/nrmicro.2016.176.html</a:t>
            </a:r>
          </a:p>
          <a:p>
            <a:endParaRPr lang="en-US" dirty="0"/>
          </a:p>
        </p:txBody>
      </p:sp>
    </p:spTree>
    <p:extLst>
      <p:ext uri="{BB962C8B-B14F-4D97-AF65-F5344CB8AC3E}">
        <p14:creationId xmlns:p14="http://schemas.microsoft.com/office/powerpoint/2010/main" val="1174884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6956</TotalTime>
  <Words>2882</Words>
  <Application>Microsoft Macintosh PowerPoint</Application>
  <PresentationFormat>Widescreen</PresentationFormat>
  <Paragraphs>497</Paragraphs>
  <Slides>45</Slides>
  <Notes>45</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Calibri</vt:lpstr>
      <vt:lpstr>Calibri Light</vt:lpstr>
      <vt:lpstr>Mangal</vt:lpstr>
      <vt:lpstr>Wingdings</vt:lpstr>
      <vt:lpstr>Arial</vt:lpstr>
      <vt:lpstr>Office Theme</vt:lpstr>
      <vt:lpstr>Genetic diversity of benthic marine cyanophage as revealed  by sequence analysis of various phage marker genes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Eastman</dc:creator>
  <cp:lastModifiedBy>Alec Eastman</cp:lastModifiedBy>
  <cp:revision>140</cp:revision>
  <dcterms:created xsi:type="dcterms:W3CDTF">2016-11-11T07:59:21Z</dcterms:created>
  <dcterms:modified xsi:type="dcterms:W3CDTF">2017-06-10T02:58:19Z</dcterms:modified>
</cp:coreProperties>
</file>