
<file path=[Content_Types].xml><?xml version="1.0" encoding="utf-8"?>
<Types xmlns="http://schemas.openxmlformats.org/package/2006/content-types">
  <Default Extension="xml" ContentType="application/xml"/>
  <Default Extension="docx" ContentType="application/vnd.openxmlformats-officedocument.wordprocessingml.document"/>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2"/>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55" r:id="rId44"/>
    <p:sldId id="334" r:id="rId45"/>
    <p:sldId id="303" r:id="rId46"/>
    <p:sldId id="304" r:id="rId47"/>
    <p:sldId id="302"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9" r:id="rId62"/>
    <p:sldId id="321" r:id="rId63"/>
    <p:sldId id="323" r:id="rId64"/>
    <p:sldId id="325" r:id="rId65"/>
    <p:sldId id="330" r:id="rId66"/>
    <p:sldId id="326" r:id="rId67"/>
    <p:sldId id="327" r:id="rId68"/>
    <p:sldId id="328" r:id="rId69"/>
    <p:sldId id="329" r:id="rId70"/>
    <p:sldId id="332" r:id="rId71"/>
    <p:sldId id="331"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40" autoAdjust="0"/>
  </p:normalViewPr>
  <p:slideViewPr>
    <p:cSldViewPr snapToGrid="0" snapToObjects="1">
      <p:cViewPr varScale="1">
        <p:scale>
          <a:sx n="114" d="100"/>
          <a:sy n="114" d="100"/>
        </p:scale>
        <p:origin x="-616" y="-96"/>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notesMaster" Target="notesMasters/notes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16B05C-763C-7645-A69D-5AECD214AD6D}" type="doc">
      <dgm:prSet loTypeId="urn:microsoft.com/office/officeart/2005/8/layout/cycle5" loCatId="" qsTypeId="urn:microsoft.com/office/officeart/2005/8/quickstyle/simple1" qsCatId="simple" csTypeId="urn:microsoft.com/office/officeart/2005/8/colors/colorful1" csCatId="colorful" phldr="1"/>
      <dgm:spPr/>
      <dgm:t>
        <a:bodyPr/>
        <a:lstStyle/>
        <a:p>
          <a:endParaRPr lang="en-US"/>
        </a:p>
      </dgm:t>
    </dgm:pt>
    <dgm:pt modelId="{57A8AFF7-E3CE-7D47-ABAB-AA94EC5978CC}">
      <dgm:prSet phldrT="[Text]"/>
      <dgm:spPr>
        <a:ln>
          <a:solidFill>
            <a:schemeClr val="tx1"/>
          </a:solidFill>
        </a:ln>
      </dgm:spPr>
      <dgm:t>
        <a:bodyPr/>
        <a:lstStyle/>
        <a:p>
          <a:r>
            <a:rPr lang="en-US" dirty="0" smtClean="0"/>
            <a:t>Data Collection</a:t>
          </a:r>
          <a:endParaRPr lang="en-US" dirty="0"/>
        </a:p>
      </dgm:t>
    </dgm:pt>
    <dgm:pt modelId="{884E0B74-17C4-184A-AB38-3811257CC37E}" type="parTrans" cxnId="{C35419BD-F2AD-9046-996A-77657A67AFB6}">
      <dgm:prSet/>
      <dgm:spPr/>
      <dgm:t>
        <a:bodyPr/>
        <a:lstStyle/>
        <a:p>
          <a:endParaRPr lang="en-US"/>
        </a:p>
      </dgm:t>
    </dgm:pt>
    <dgm:pt modelId="{7E9E2BBD-269C-2D47-B7B5-114F36650048}" type="sibTrans" cxnId="{C35419BD-F2AD-9046-996A-77657A67AFB6}">
      <dgm:prSet/>
      <dgm:spPr/>
      <dgm:t>
        <a:bodyPr/>
        <a:lstStyle/>
        <a:p>
          <a:endParaRPr lang="en-US">
            <a:ln w="57150" cmpd="sng">
              <a:solidFill>
                <a:schemeClr val="tx1"/>
              </a:solidFill>
            </a:ln>
          </a:endParaRPr>
        </a:p>
      </dgm:t>
    </dgm:pt>
    <dgm:pt modelId="{89A97754-1AB9-E94F-A54B-F99F7C2D1D80}">
      <dgm:prSet phldrT="[Text]"/>
      <dgm:spPr>
        <a:ln>
          <a:solidFill>
            <a:schemeClr val="tx1"/>
          </a:solidFill>
        </a:ln>
      </dgm:spPr>
      <dgm:t>
        <a:bodyPr/>
        <a:lstStyle/>
        <a:p>
          <a:r>
            <a:rPr lang="en-US" dirty="0" smtClean="0"/>
            <a:t>QA/QC</a:t>
          </a:r>
          <a:endParaRPr lang="en-US" dirty="0"/>
        </a:p>
      </dgm:t>
    </dgm:pt>
    <dgm:pt modelId="{A850DA08-7972-5A49-8649-034F62853EEA}" type="parTrans" cxnId="{34154A03-4D0B-FC43-8C9C-CCF8D3D02D96}">
      <dgm:prSet/>
      <dgm:spPr/>
      <dgm:t>
        <a:bodyPr/>
        <a:lstStyle/>
        <a:p>
          <a:endParaRPr lang="en-US"/>
        </a:p>
      </dgm:t>
    </dgm:pt>
    <dgm:pt modelId="{A81A27E4-BED7-8F45-979B-5F53F8DB2541}" type="sibTrans" cxnId="{34154A03-4D0B-FC43-8C9C-CCF8D3D02D96}">
      <dgm:prSet/>
      <dgm:spPr/>
      <dgm:t>
        <a:bodyPr/>
        <a:lstStyle/>
        <a:p>
          <a:endParaRPr lang="en-US"/>
        </a:p>
      </dgm:t>
    </dgm:pt>
    <dgm:pt modelId="{C935AE09-73B6-634E-93CF-FFA99BA64FBB}">
      <dgm:prSet phldrT="[Text]"/>
      <dgm:spPr>
        <a:ln>
          <a:solidFill>
            <a:schemeClr val="tx1"/>
          </a:solidFill>
        </a:ln>
      </dgm:spPr>
      <dgm:t>
        <a:bodyPr/>
        <a:lstStyle/>
        <a:p>
          <a:r>
            <a:rPr lang="en-US" dirty="0" smtClean="0"/>
            <a:t>Describe &amp; Document</a:t>
          </a:r>
          <a:endParaRPr lang="en-US" dirty="0"/>
        </a:p>
      </dgm:t>
    </dgm:pt>
    <dgm:pt modelId="{0948D5BB-0217-5847-B84B-6EC219527147}" type="parTrans" cxnId="{A9A330B6-63EE-3D4C-8385-3F628986A59F}">
      <dgm:prSet/>
      <dgm:spPr/>
      <dgm:t>
        <a:bodyPr/>
        <a:lstStyle/>
        <a:p>
          <a:endParaRPr lang="en-US"/>
        </a:p>
      </dgm:t>
    </dgm:pt>
    <dgm:pt modelId="{EFA69EB0-8472-654B-9A98-E4AC73787B8F}" type="sibTrans" cxnId="{A9A330B6-63EE-3D4C-8385-3F628986A59F}">
      <dgm:prSet/>
      <dgm:spPr/>
      <dgm:t>
        <a:bodyPr/>
        <a:lstStyle/>
        <a:p>
          <a:endParaRPr lang="en-US"/>
        </a:p>
      </dgm:t>
    </dgm:pt>
    <dgm:pt modelId="{FFAEE5FB-D6C6-F247-A639-013C88A396DA}">
      <dgm:prSet phldrT="[Text]"/>
      <dgm:spPr>
        <a:ln>
          <a:solidFill>
            <a:schemeClr val="tx1"/>
          </a:solidFill>
        </a:ln>
      </dgm:spPr>
      <dgm:t>
        <a:bodyPr/>
        <a:lstStyle/>
        <a:p>
          <a:r>
            <a:rPr lang="en-US" dirty="0" smtClean="0"/>
            <a:t>Processing &amp; Analysis</a:t>
          </a:r>
          <a:endParaRPr lang="en-US" dirty="0"/>
        </a:p>
      </dgm:t>
    </dgm:pt>
    <dgm:pt modelId="{9D7BEFD6-6122-9441-9CD8-77C60C3C83BF}" type="parTrans" cxnId="{ECEEDFFD-DE47-FF43-8EA5-73AE74CE890D}">
      <dgm:prSet/>
      <dgm:spPr/>
      <dgm:t>
        <a:bodyPr/>
        <a:lstStyle/>
        <a:p>
          <a:endParaRPr lang="en-US"/>
        </a:p>
      </dgm:t>
    </dgm:pt>
    <dgm:pt modelId="{1915C306-3C09-2E4D-9D5C-48E081AC14EC}" type="sibTrans" cxnId="{ECEEDFFD-DE47-FF43-8EA5-73AE74CE890D}">
      <dgm:prSet/>
      <dgm:spPr/>
      <dgm:t>
        <a:bodyPr/>
        <a:lstStyle/>
        <a:p>
          <a:endParaRPr lang="en-US"/>
        </a:p>
      </dgm:t>
    </dgm:pt>
    <dgm:pt modelId="{E77FDD77-49E2-CF48-A7B9-A71C723ED034}">
      <dgm:prSet phldrT="[Text]"/>
      <dgm:spPr>
        <a:ln>
          <a:solidFill>
            <a:schemeClr val="tx1"/>
          </a:solidFill>
        </a:ln>
      </dgm:spPr>
      <dgm:t>
        <a:bodyPr/>
        <a:lstStyle/>
        <a:p>
          <a:r>
            <a:rPr lang="en-US" dirty="0" smtClean="0"/>
            <a:t>Data Sharing</a:t>
          </a:r>
          <a:endParaRPr lang="en-US" dirty="0"/>
        </a:p>
      </dgm:t>
    </dgm:pt>
    <dgm:pt modelId="{48E8B00C-2A3F-FD4D-813B-0C322AF46F8E}" type="parTrans" cxnId="{4FA3F06A-0659-CF47-A05D-59EEAEBD61CF}">
      <dgm:prSet/>
      <dgm:spPr/>
      <dgm:t>
        <a:bodyPr/>
        <a:lstStyle/>
        <a:p>
          <a:endParaRPr lang="en-US"/>
        </a:p>
      </dgm:t>
    </dgm:pt>
    <dgm:pt modelId="{7E6342D0-3692-8E4A-910C-B9CF79C4FB8A}" type="sibTrans" cxnId="{4FA3F06A-0659-CF47-A05D-59EEAEBD61CF}">
      <dgm:prSet/>
      <dgm:spPr/>
      <dgm:t>
        <a:bodyPr/>
        <a:lstStyle/>
        <a:p>
          <a:endParaRPr lang="en-US"/>
        </a:p>
      </dgm:t>
    </dgm:pt>
    <dgm:pt modelId="{27025DFB-BEA3-A64E-B338-56416EA9EA37}" type="pres">
      <dgm:prSet presAssocID="{5716B05C-763C-7645-A69D-5AECD214AD6D}" presName="cycle" presStyleCnt="0">
        <dgm:presLayoutVars>
          <dgm:dir/>
          <dgm:resizeHandles val="exact"/>
        </dgm:presLayoutVars>
      </dgm:prSet>
      <dgm:spPr/>
      <dgm:t>
        <a:bodyPr/>
        <a:lstStyle/>
        <a:p>
          <a:endParaRPr lang="en-US"/>
        </a:p>
      </dgm:t>
    </dgm:pt>
    <dgm:pt modelId="{83F7D267-3837-2C43-AEFF-01047CED3CE2}" type="pres">
      <dgm:prSet presAssocID="{57A8AFF7-E3CE-7D47-ABAB-AA94EC5978CC}" presName="node" presStyleLbl="node1" presStyleIdx="0" presStyleCnt="5">
        <dgm:presLayoutVars>
          <dgm:bulletEnabled val="1"/>
        </dgm:presLayoutVars>
      </dgm:prSet>
      <dgm:spPr/>
      <dgm:t>
        <a:bodyPr/>
        <a:lstStyle/>
        <a:p>
          <a:endParaRPr lang="en-US"/>
        </a:p>
      </dgm:t>
    </dgm:pt>
    <dgm:pt modelId="{E5068D34-6D23-174B-889E-5CC292BC9282}" type="pres">
      <dgm:prSet presAssocID="{57A8AFF7-E3CE-7D47-ABAB-AA94EC5978CC}" presName="spNode" presStyleCnt="0"/>
      <dgm:spPr/>
    </dgm:pt>
    <dgm:pt modelId="{8A1FA227-5AFA-F145-A716-D3A9080DC710}" type="pres">
      <dgm:prSet presAssocID="{7E9E2BBD-269C-2D47-B7B5-114F36650048}" presName="sibTrans" presStyleLbl="sibTrans1D1" presStyleIdx="0" presStyleCnt="5"/>
      <dgm:spPr/>
      <dgm:t>
        <a:bodyPr/>
        <a:lstStyle/>
        <a:p>
          <a:endParaRPr lang="en-US"/>
        </a:p>
      </dgm:t>
    </dgm:pt>
    <dgm:pt modelId="{4E5A04DE-0DBA-CA48-853D-02B464A2AF82}" type="pres">
      <dgm:prSet presAssocID="{89A97754-1AB9-E94F-A54B-F99F7C2D1D80}" presName="node" presStyleLbl="node1" presStyleIdx="1" presStyleCnt="5">
        <dgm:presLayoutVars>
          <dgm:bulletEnabled val="1"/>
        </dgm:presLayoutVars>
      </dgm:prSet>
      <dgm:spPr/>
      <dgm:t>
        <a:bodyPr/>
        <a:lstStyle/>
        <a:p>
          <a:endParaRPr lang="en-US"/>
        </a:p>
      </dgm:t>
    </dgm:pt>
    <dgm:pt modelId="{FB094A34-FF26-F947-AFFE-F61FEE876D8D}" type="pres">
      <dgm:prSet presAssocID="{89A97754-1AB9-E94F-A54B-F99F7C2D1D80}" presName="spNode" presStyleCnt="0"/>
      <dgm:spPr/>
    </dgm:pt>
    <dgm:pt modelId="{27C7782A-E1C4-F040-864F-0A81F09DCCDC}" type="pres">
      <dgm:prSet presAssocID="{A81A27E4-BED7-8F45-979B-5F53F8DB2541}" presName="sibTrans" presStyleLbl="sibTrans1D1" presStyleIdx="1" presStyleCnt="5"/>
      <dgm:spPr/>
      <dgm:t>
        <a:bodyPr/>
        <a:lstStyle/>
        <a:p>
          <a:endParaRPr lang="en-US"/>
        </a:p>
      </dgm:t>
    </dgm:pt>
    <dgm:pt modelId="{7D39154C-B2B8-D64C-A64D-744BC8D709B6}" type="pres">
      <dgm:prSet presAssocID="{C935AE09-73B6-634E-93CF-FFA99BA64FBB}" presName="node" presStyleLbl="node1" presStyleIdx="2" presStyleCnt="5">
        <dgm:presLayoutVars>
          <dgm:bulletEnabled val="1"/>
        </dgm:presLayoutVars>
      </dgm:prSet>
      <dgm:spPr/>
      <dgm:t>
        <a:bodyPr/>
        <a:lstStyle/>
        <a:p>
          <a:endParaRPr lang="en-US"/>
        </a:p>
      </dgm:t>
    </dgm:pt>
    <dgm:pt modelId="{AF0BAAE5-B2E9-1948-AB1B-290BA5E95351}" type="pres">
      <dgm:prSet presAssocID="{C935AE09-73B6-634E-93CF-FFA99BA64FBB}" presName="spNode" presStyleCnt="0"/>
      <dgm:spPr/>
    </dgm:pt>
    <dgm:pt modelId="{7939C115-1EAD-7941-A9F1-B8FAE37FC1EF}" type="pres">
      <dgm:prSet presAssocID="{EFA69EB0-8472-654B-9A98-E4AC73787B8F}" presName="sibTrans" presStyleLbl="sibTrans1D1" presStyleIdx="2" presStyleCnt="5"/>
      <dgm:spPr/>
      <dgm:t>
        <a:bodyPr/>
        <a:lstStyle/>
        <a:p>
          <a:endParaRPr lang="en-US"/>
        </a:p>
      </dgm:t>
    </dgm:pt>
    <dgm:pt modelId="{591E9202-31FC-D84D-ACF6-4851F28E1EBA}" type="pres">
      <dgm:prSet presAssocID="{FFAEE5FB-D6C6-F247-A639-013C88A396DA}" presName="node" presStyleLbl="node1" presStyleIdx="3" presStyleCnt="5">
        <dgm:presLayoutVars>
          <dgm:bulletEnabled val="1"/>
        </dgm:presLayoutVars>
      </dgm:prSet>
      <dgm:spPr/>
      <dgm:t>
        <a:bodyPr/>
        <a:lstStyle/>
        <a:p>
          <a:endParaRPr lang="en-US"/>
        </a:p>
      </dgm:t>
    </dgm:pt>
    <dgm:pt modelId="{AAD757C4-94DE-3647-8B15-04E7E68BA3D0}" type="pres">
      <dgm:prSet presAssocID="{FFAEE5FB-D6C6-F247-A639-013C88A396DA}" presName="spNode" presStyleCnt="0"/>
      <dgm:spPr/>
    </dgm:pt>
    <dgm:pt modelId="{8F71763D-4D81-844C-8F55-DA8E5A8F728E}" type="pres">
      <dgm:prSet presAssocID="{1915C306-3C09-2E4D-9D5C-48E081AC14EC}" presName="sibTrans" presStyleLbl="sibTrans1D1" presStyleIdx="3" presStyleCnt="5"/>
      <dgm:spPr/>
      <dgm:t>
        <a:bodyPr/>
        <a:lstStyle/>
        <a:p>
          <a:endParaRPr lang="en-US"/>
        </a:p>
      </dgm:t>
    </dgm:pt>
    <dgm:pt modelId="{2F9DE40F-57C3-1F4A-89EA-AD0939A51BBD}" type="pres">
      <dgm:prSet presAssocID="{E77FDD77-49E2-CF48-A7B9-A71C723ED034}" presName="node" presStyleLbl="node1" presStyleIdx="4" presStyleCnt="5">
        <dgm:presLayoutVars>
          <dgm:bulletEnabled val="1"/>
        </dgm:presLayoutVars>
      </dgm:prSet>
      <dgm:spPr/>
      <dgm:t>
        <a:bodyPr/>
        <a:lstStyle/>
        <a:p>
          <a:endParaRPr lang="en-US"/>
        </a:p>
      </dgm:t>
    </dgm:pt>
    <dgm:pt modelId="{FD697E69-35CB-5E43-90D8-95A821FEEB61}" type="pres">
      <dgm:prSet presAssocID="{E77FDD77-49E2-CF48-A7B9-A71C723ED034}" presName="spNode" presStyleCnt="0"/>
      <dgm:spPr/>
    </dgm:pt>
    <dgm:pt modelId="{1CD5AF86-AB3B-7947-9524-203AAC77179A}" type="pres">
      <dgm:prSet presAssocID="{7E6342D0-3692-8E4A-910C-B9CF79C4FB8A}" presName="sibTrans" presStyleLbl="sibTrans1D1" presStyleIdx="4" presStyleCnt="5"/>
      <dgm:spPr/>
      <dgm:t>
        <a:bodyPr/>
        <a:lstStyle/>
        <a:p>
          <a:endParaRPr lang="en-US"/>
        </a:p>
      </dgm:t>
    </dgm:pt>
  </dgm:ptLst>
  <dgm:cxnLst>
    <dgm:cxn modelId="{9ADFBDEF-3124-4C47-837B-4CC6A941E76C}" type="presOf" srcId="{C935AE09-73B6-634E-93CF-FFA99BA64FBB}" destId="{7D39154C-B2B8-D64C-A64D-744BC8D709B6}" srcOrd="0" destOrd="0" presId="urn:microsoft.com/office/officeart/2005/8/layout/cycle5"/>
    <dgm:cxn modelId="{3FFB8162-86D3-DC46-885F-1DB68971E53C}" type="presOf" srcId="{A81A27E4-BED7-8F45-979B-5F53F8DB2541}" destId="{27C7782A-E1C4-F040-864F-0A81F09DCCDC}" srcOrd="0" destOrd="0" presId="urn:microsoft.com/office/officeart/2005/8/layout/cycle5"/>
    <dgm:cxn modelId="{16A42721-4376-4B4B-B0CA-E5E96E801AF0}" type="presOf" srcId="{FFAEE5FB-D6C6-F247-A639-013C88A396DA}" destId="{591E9202-31FC-D84D-ACF6-4851F28E1EBA}" srcOrd="0" destOrd="0" presId="urn:microsoft.com/office/officeart/2005/8/layout/cycle5"/>
    <dgm:cxn modelId="{4600228E-4C85-FF48-914C-DFD6514BAF0E}" type="presOf" srcId="{57A8AFF7-E3CE-7D47-ABAB-AA94EC5978CC}" destId="{83F7D267-3837-2C43-AEFF-01047CED3CE2}" srcOrd="0" destOrd="0" presId="urn:microsoft.com/office/officeart/2005/8/layout/cycle5"/>
    <dgm:cxn modelId="{34154A03-4D0B-FC43-8C9C-CCF8D3D02D96}" srcId="{5716B05C-763C-7645-A69D-5AECD214AD6D}" destId="{89A97754-1AB9-E94F-A54B-F99F7C2D1D80}" srcOrd="1" destOrd="0" parTransId="{A850DA08-7972-5A49-8649-034F62853EEA}" sibTransId="{A81A27E4-BED7-8F45-979B-5F53F8DB2541}"/>
    <dgm:cxn modelId="{7DA532A0-0A1B-0240-B38B-A746DAEB66E3}" type="presOf" srcId="{7E6342D0-3692-8E4A-910C-B9CF79C4FB8A}" destId="{1CD5AF86-AB3B-7947-9524-203AAC77179A}" srcOrd="0" destOrd="0" presId="urn:microsoft.com/office/officeart/2005/8/layout/cycle5"/>
    <dgm:cxn modelId="{7E832D31-1A7B-7A42-AED0-6A6010A39489}" type="presOf" srcId="{E77FDD77-49E2-CF48-A7B9-A71C723ED034}" destId="{2F9DE40F-57C3-1F4A-89EA-AD0939A51BBD}" srcOrd="0" destOrd="0" presId="urn:microsoft.com/office/officeart/2005/8/layout/cycle5"/>
    <dgm:cxn modelId="{936DC0B5-35BE-3245-B7D3-5774CF5A1434}" type="presOf" srcId="{7E9E2BBD-269C-2D47-B7B5-114F36650048}" destId="{8A1FA227-5AFA-F145-A716-D3A9080DC710}" srcOrd="0" destOrd="0" presId="urn:microsoft.com/office/officeart/2005/8/layout/cycle5"/>
    <dgm:cxn modelId="{C35419BD-F2AD-9046-996A-77657A67AFB6}" srcId="{5716B05C-763C-7645-A69D-5AECD214AD6D}" destId="{57A8AFF7-E3CE-7D47-ABAB-AA94EC5978CC}" srcOrd="0" destOrd="0" parTransId="{884E0B74-17C4-184A-AB38-3811257CC37E}" sibTransId="{7E9E2BBD-269C-2D47-B7B5-114F36650048}"/>
    <dgm:cxn modelId="{ECEEDFFD-DE47-FF43-8EA5-73AE74CE890D}" srcId="{5716B05C-763C-7645-A69D-5AECD214AD6D}" destId="{FFAEE5FB-D6C6-F247-A639-013C88A396DA}" srcOrd="3" destOrd="0" parTransId="{9D7BEFD6-6122-9441-9CD8-77C60C3C83BF}" sibTransId="{1915C306-3C09-2E4D-9D5C-48E081AC14EC}"/>
    <dgm:cxn modelId="{19442070-A586-BD4C-91CD-5579166C25E3}" type="presOf" srcId="{89A97754-1AB9-E94F-A54B-F99F7C2D1D80}" destId="{4E5A04DE-0DBA-CA48-853D-02B464A2AF82}" srcOrd="0" destOrd="0" presId="urn:microsoft.com/office/officeart/2005/8/layout/cycle5"/>
    <dgm:cxn modelId="{4FA3F06A-0659-CF47-A05D-59EEAEBD61CF}" srcId="{5716B05C-763C-7645-A69D-5AECD214AD6D}" destId="{E77FDD77-49E2-CF48-A7B9-A71C723ED034}" srcOrd="4" destOrd="0" parTransId="{48E8B00C-2A3F-FD4D-813B-0C322AF46F8E}" sibTransId="{7E6342D0-3692-8E4A-910C-B9CF79C4FB8A}"/>
    <dgm:cxn modelId="{A9FC021F-4429-4941-A42C-8E7343C9C618}" type="presOf" srcId="{5716B05C-763C-7645-A69D-5AECD214AD6D}" destId="{27025DFB-BEA3-A64E-B338-56416EA9EA37}" srcOrd="0" destOrd="0" presId="urn:microsoft.com/office/officeart/2005/8/layout/cycle5"/>
    <dgm:cxn modelId="{A9A330B6-63EE-3D4C-8385-3F628986A59F}" srcId="{5716B05C-763C-7645-A69D-5AECD214AD6D}" destId="{C935AE09-73B6-634E-93CF-FFA99BA64FBB}" srcOrd="2" destOrd="0" parTransId="{0948D5BB-0217-5847-B84B-6EC219527147}" sibTransId="{EFA69EB0-8472-654B-9A98-E4AC73787B8F}"/>
    <dgm:cxn modelId="{2A66E05D-B087-A844-96DA-945D226856F7}" type="presOf" srcId="{1915C306-3C09-2E4D-9D5C-48E081AC14EC}" destId="{8F71763D-4D81-844C-8F55-DA8E5A8F728E}" srcOrd="0" destOrd="0" presId="urn:microsoft.com/office/officeart/2005/8/layout/cycle5"/>
    <dgm:cxn modelId="{A873FA16-C963-DE4E-9D87-8CE69F69A2E8}" type="presOf" srcId="{EFA69EB0-8472-654B-9A98-E4AC73787B8F}" destId="{7939C115-1EAD-7941-A9F1-B8FAE37FC1EF}" srcOrd="0" destOrd="0" presId="urn:microsoft.com/office/officeart/2005/8/layout/cycle5"/>
    <dgm:cxn modelId="{5A20B36D-92F7-114F-B6E7-54524B687E4B}" type="presParOf" srcId="{27025DFB-BEA3-A64E-B338-56416EA9EA37}" destId="{83F7D267-3837-2C43-AEFF-01047CED3CE2}" srcOrd="0" destOrd="0" presId="urn:microsoft.com/office/officeart/2005/8/layout/cycle5"/>
    <dgm:cxn modelId="{8F334ECA-A3B1-0A4A-97D1-DB7EAAB237B0}" type="presParOf" srcId="{27025DFB-BEA3-A64E-B338-56416EA9EA37}" destId="{E5068D34-6D23-174B-889E-5CC292BC9282}" srcOrd="1" destOrd="0" presId="urn:microsoft.com/office/officeart/2005/8/layout/cycle5"/>
    <dgm:cxn modelId="{8E546952-735D-3D4E-9D24-AF1A412BEE4C}" type="presParOf" srcId="{27025DFB-BEA3-A64E-B338-56416EA9EA37}" destId="{8A1FA227-5AFA-F145-A716-D3A9080DC710}" srcOrd="2" destOrd="0" presId="urn:microsoft.com/office/officeart/2005/8/layout/cycle5"/>
    <dgm:cxn modelId="{CFD8B081-51DE-E649-A4C7-5CD88B022D20}" type="presParOf" srcId="{27025DFB-BEA3-A64E-B338-56416EA9EA37}" destId="{4E5A04DE-0DBA-CA48-853D-02B464A2AF82}" srcOrd="3" destOrd="0" presId="urn:microsoft.com/office/officeart/2005/8/layout/cycle5"/>
    <dgm:cxn modelId="{ABB66503-15D9-D943-9D39-42440AF93818}" type="presParOf" srcId="{27025DFB-BEA3-A64E-B338-56416EA9EA37}" destId="{FB094A34-FF26-F947-AFFE-F61FEE876D8D}" srcOrd="4" destOrd="0" presId="urn:microsoft.com/office/officeart/2005/8/layout/cycle5"/>
    <dgm:cxn modelId="{7B9329D9-C06D-CA4F-9827-30D74ACB5795}" type="presParOf" srcId="{27025DFB-BEA3-A64E-B338-56416EA9EA37}" destId="{27C7782A-E1C4-F040-864F-0A81F09DCCDC}" srcOrd="5" destOrd="0" presId="urn:microsoft.com/office/officeart/2005/8/layout/cycle5"/>
    <dgm:cxn modelId="{80FCF8D5-E45C-B444-B382-E47A18226425}" type="presParOf" srcId="{27025DFB-BEA3-A64E-B338-56416EA9EA37}" destId="{7D39154C-B2B8-D64C-A64D-744BC8D709B6}" srcOrd="6" destOrd="0" presId="urn:microsoft.com/office/officeart/2005/8/layout/cycle5"/>
    <dgm:cxn modelId="{2F8B1F16-AD34-CF40-90C5-1A33DDC0ABEA}" type="presParOf" srcId="{27025DFB-BEA3-A64E-B338-56416EA9EA37}" destId="{AF0BAAE5-B2E9-1948-AB1B-290BA5E95351}" srcOrd="7" destOrd="0" presId="urn:microsoft.com/office/officeart/2005/8/layout/cycle5"/>
    <dgm:cxn modelId="{148BCC79-DE67-694F-ACF4-12F2768B9799}" type="presParOf" srcId="{27025DFB-BEA3-A64E-B338-56416EA9EA37}" destId="{7939C115-1EAD-7941-A9F1-B8FAE37FC1EF}" srcOrd="8" destOrd="0" presId="urn:microsoft.com/office/officeart/2005/8/layout/cycle5"/>
    <dgm:cxn modelId="{A46D0EAF-2CE8-5946-A0E2-2BA4BEF27724}" type="presParOf" srcId="{27025DFB-BEA3-A64E-B338-56416EA9EA37}" destId="{591E9202-31FC-D84D-ACF6-4851F28E1EBA}" srcOrd="9" destOrd="0" presId="urn:microsoft.com/office/officeart/2005/8/layout/cycle5"/>
    <dgm:cxn modelId="{EE283842-21F7-7C4A-B8C8-40DDA8EEDB99}" type="presParOf" srcId="{27025DFB-BEA3-A64E-B338-56416EA9EA37}" destId="{AAD757C4-94DE-3647-8B15-04E7E68BA3D0}" srcOrd="10" destOrd="0" presId="urn:microsoft.com/office/officeart/2005/8/layout/cycle5"/>
    <dgm:cxn modelId="{994A1367-7D20-414A-B887-70B642B10F9D}" type="presParOf" srcId="{27025DFB-BEA3-A64E-B338-56416EA9EA37}" destId="{8F71763D-4D81-844C-8F55-DA8E5A8F728E}" srcOrd="11" destOrd="0" presId="urn:microsoft.com/office/officeart/2005/8/layout/cycle5"/>
    <dgm:cxn modelId="{744A4D6E-919A-B140-96F4-76DCC4D74C18}" type="presParOf" srcId="{27025DFB-BEA3-A64E-B338-56416EA9EA37}" destId="{2F9DE40F-57C3-1F4A-89EA-AD0939A51BBD}" srcOrd="12" destOrd="0" presId="urn:microsoft.com/office/officeart/2005/8/layout/cycle5"/>
    <dgm:cxn modelId="{D5C25055-D6D8-7445-AA7F-8B2608CDED8F}" type="presParOf" srcId="{27025DFB-BEA3-A64E-B338-56416EA9EA37}" destId="{FD697E69-35CB-5E43-90D8-95A821FEEB61}" srcOrd="13" destOrd="0" presId="urn:microsoft.com/office/officeart/2005/8/layout/cycle5"/>
    <dgm:cxn modelId="{DCE0605F-556C-3740-A430-79970BC15A0A}" type="presParOf" srcId="{27025DFB-BEA3-A64E-B338-56416EA9EA37}" destId="{1CD5AF86-AB3B-7947-9524-203AAC77179A}" srcOrd="14" destOrd="0" presId="urn:microsoft.com/office/officeart/2005/8/layout/cycle5"/>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CFB888-D1FC-4EBB-9A1E-28C43D02FF79}" type="doc">
      <dgm:prSet loTypeId="urn:microsoft.com/office/officeart/2005/8/layout/hierarchy2" loCatId="hierarchy" qsTypeId="urn:microsoft.com/office/officeart/2005/8/quickstyle/simple2" qsCatId="simple" csTypeId="urn:microsoft.com/office/officeart/2005/8/colors/accent6_2" csCatId="accent6" phldr="1"/>
      <dgm:spPr/>
      <dgm:t>
        <a:bodyPr/>
        <a:lstStyle/>
        <a:p>
          <a:endParaRPr lang="en-US"/>
        </a:p>
      </dgm:t>
    </dgm:pt>
    <dgm:pt modelId="{B9DF886C-35AC-44B9-8CAC-EFDC5CFD0755}">
      <dgm:prSet phldrT="[Text]" custT="1"/>
      <dgm:spPr/>
      <dgm:t>
        <a:bodyPr/>
        <a:lstStyle/>
        <a:p>
          <a:r>
            <a:rPr lang="en-US" sz="3200" dirty="0" smtClean="0"/>
            <a:t>Original</a:t>
          </a:r>
          <a:endParaRPr lang="en-US" sz="3200" dirty="0"/>
        </a:p>
      </dgm:t>
    </dgm:pt>
    <dgm:pt modelId="{E3D345BD-82F7-4524-80F2-3912685C8182}" type="parTrans" cxnId="{D0F4B672-B3E7-498A-BA88-C125427C16DB}">
      <dgm:prSet/>
      <dgm:spPr/>
      <dgm:t>
        <a:bodyPr/>
        <a:lstStyle/>
        <a:p>
          <a:endParaRPr lang="en-US" sz="3200"/>
        </a:p>
      </dgm:t>
    </dgm:pt>
    <dgm:pt modelId="{33CAB6B5-84B8-4AF0-A6E4-8C705B884631}" type="sibTrans" cxnId="{D0F4B672-B3E7-498A-BA88-C125427C16DB}">
      <dgm:prSet/>
      <dgm:spPr/>
      <dgm:t>
        <a:bodyPr/>
        <a:lstStyle/>
        <a:p>
          <a:endParaRPr lang="en-US" sz="3200"/>
        </a:p>
      </dgm:t>
    </dgm:pt>
    <dgm:pt modelId="{0AB2AC96-120F-4FA4-841A-474389B2A01D}">
      <dgm:prSet phldrT="[Text]" custT="1"/>
      <dgm:spPr/>
      <dgm:t>
        <a:bodyPr/>
        <a:lstStyle/>
        <a:p>
          <a:r>
            <a:rPr lang="en-US" sz="3200" dirty="0" smtClean="0"/>
            <a:t>External</a:t>
          </a:r>
          <a:br>
            <a:rPr lang="en-US" sz="3200" dirty="0" smtClean="0"/>
          </a:br>
          <a:r>
            <a:rPr lang="en-US" sz="3200" dirty="0" smtClean="0"/>
            <a:t>Local</a:t>
          </a:r>
          <a:endParaRPr lang="en-US" sz="3200" dirty="0"/>
        </a:p>
      </dgm:t>
    </dgm:pt>
    <dgm:pt modelId="{908AAD2C-6442-4136-983D-9A14F70E90A8}" type="parTrans" cxnId="{EEC8AF2F-D36C-4D5F-9DC3-42B2AA5BCCD5}">
      <dgm:prSet custT="1"/>
      <dgm:spPr/>
      <dgm:t>
        <a:bodyPr/>
        <a:lstStyle/>
        <a:p>
          <a:endParaRPr lang="en-US" sz="3200"/>
        </a:p>
      </dgm:t>
    </dgm:pt>
    <dgm:pt modelId="{A03F52FC-22DA-47D2-B5A1-E7493EA42050}" type="sibTrans" cxnId="{EEC8AF2F-D36C-4D5F-9DC3-42B2AA5BCCD5}">
      <dgm:prSet/>
      <dgm:spPr/>
      <dgm:t>
        <a:bodyPr/>
        <a:lstStyle/>
        <a:p>
          <a:endParaRPr lang="en-US" sz="3200"/>
        </a:p>
      </dgm:t>
    </dgm:pt>
    <dgm:pt modelId="{BF687EC7-00D4-4D19-9340-29FF4A18ED73}">
      <dgm:prSet phldrT="[Text]" custT="1"/>
      <dgm:spPr/>
      <dgm:t>
        <a:bodyPr/>
        <a:lstStyle/>
        <a:p>
          <a:r>
            <a:rPr lang="en-US" sz="3200" dirty="0" smtClean="0"/>
            <a:t>External Remote</a:t>
          </a:r>
          <a:endParaRPr lang="en-US" sz="3200" dirty="0"/>
        </a:p>
      </dgm:t>
    </dgm:pt>
    <dgm:pt modelId="{EC774F09-4684-4C8E-826E-281D27389F2E}" type="parTrans" cxnId="{8659A8B8-3D9D-4CC6-BA58-CCF8E2EB6659}">
      <dgm:prSet custT="1"/>
      <dgm:spPr/>
      <dgm:t>
        <a:bodyPr/>
        <a:lstStyle/>
        <a:p>
          <a:endParaRPr lang="en-US" sz="3200"/>
        </a:p>
      </dgm:t>
    </dgm:pt>
    <dgm:pt modelId="{1FF61645-7E71-415B-A541-F5CBDF4C12C5}" type="sibTrans" cxnId="{8659A8B8-3D9D-4CC6-BA58-CCF8E2EB6659}">
      <dgm:prSet/>
      <dgm:spPr/>
      <dgm:t>
        <a:bodyPr/>
        <a:lstStyle/>
        <a:p>
          <a:endParaRPr lang="en-US" sz="3200"/>
        </a:p>
      </dgm:t>
    </dgm:pt>
    <dgm:pt modelId="{3824A4BA-BA9C-47BC-8F56-C855070D264F}" type="pres">
      <dgm:prSet presAssocID="{27CFB888-D1FC-4EBB-9A1E-28C43D02FF79}" presName="diagram" presStyleCnt="0">
        <dgm:presLayoutVars>
          <dgm:chPref val="1"/>
          <dgm:dir/>
          <dgm:animOne val="branch"/>
          <dgm:animLvl val="lvl"/>
          <dgm:resizeHandles val="exact"/>
        </dgm:presLayoutVars>
      </dgm:prSet>
      <dgm:spPr/>
      <dgm:t>
        <a:bodyPr/>
        <a:lstStyle/>
        <a:p>
          <a:endParaRPr lang="en-US"/>
        </a:p>
      </dgm:t>
    </dgm:pt>
    <dgm:pt modelId="{56424722-D66A-486A-8AA6-715C17095935}" type="pres">
      <dgm:prSet presAssocID="{B9DF886C-35AC-44B9-8CAC-EFDC5CFD0755}" presName="root1" presStyleCnt="0"/>
      <dgm:spPr/>
    </dgm:pt>
    <dgm:pt modelId="{9A211F91-4598-4980-A17F-ED6951E70647}" type="pres">
      <dgm:prSet presAssocID="{B9DF886C-35AC-44B9-8CAC-EFDC5CFD0755}" presName="LevelOneTextNode" presStyleLbl="node0" presStyleIdx="0" presStyleCnt="1" custLinFactNeighborX="4623" custLinFactNeighborY="-10927">
        <dgm:presLayoutVars>
          <dgm:chPref val="3"/>
        </dgm:presLayoutVars>
      </dgm:prSet>
      <dgm:spPr/>
      <dgm:t>
        <a:bodyPr/>
        <a:lstStyle/>
        <a:p>
          <a:endParaRPr lang="en-US"/>
        </a:p>
      </dgm:t>
    </dgm:pt>
    <dgm:pt modelId="{12302109-33C9-4A33-BA69-8C521A5F737D}" type="pres">
      <dgm:prSet presAssocID="{B9DF886C-35AC-44B9-8CAC-EFDC5CFD0755}" presName="level2hierChild" presStyleCnt="0"/>
      <dgm:spPr/>
    </dgm:pt>
    <dgm:pt modelId="{87B7AA5F-B29A-4483-8402-175BC316EEB1}" type="pres">
      <dgm:prSet presAssocID="{908AAD2C-6442-4136-983D-9A14F70E90A8}" presName="conn2-1" presStyleLbl="parChTrans1D2" presStyleIdx="0" presStyleCnt="2"/>
      <dgm:spPr/>
      <dgm:t>
        <a:bodyPr/>
        <a:lstStyle/>
        <a:p>
          <a:endParaRPr lang="en-US"/>
        </a:p>
      </dgm:t>
    </dgm:pt>
    <dgm:pt modelId="{FBB430D8-4686-4D64-BD04-E1A2F58381BB}" type="pres">
      <dgm:prSet presAssocID="{908AAD2C-6442-4136-983D-9A14F70E90A8}" presName="connTx" presStyleLbl="parChTrans1D2" presStyleIdx="0" presStyleCnt="2"/>
      <dgm:spPr/>
      <dgm:t>
        <a:bodyPr/>
        <a:lstStyle/>
        <a:p>
          <a:endParaRPr lang="en-US"/>
        </a:p>
      </dgm:t>
    </dgm:pt>
    <dgm:pt modelId="{3528E78F-508D-4E4C-AD02-D7378E5FC742}" type="pres">
      <dgm:prSet presAssocID="{0AB2AC96-120F-4FA4-841A-474389B2A01D}" presName="root2" presStyleCnt="0"/>
      <dgm:spPr/>
    </dgm:pt>
    <dgm:pt modelId="{ABFE7A7C-16CE-4FA5-A6B3-2D665115709D}" type="pres">
      <dgm:prSet presAssocID="{0AB2AC96-120F-4FA4-841A-474389B2A01D}" presName="LevelTwoTextNode" presStyleLbl="node2" presStyleIdx="0" presStyleCnt="2">
        <dgm:presLayoutVars>
          <dgm:chPref val="3"/>
        </dgm:presLayoutVars>
      </dgm:prSet>
      <dgm:spPr/>
      <dgm:t>
        <a:bodyPr/>
        <a:lstStyle/>
        <a:p>
          <a:endParaRPr lang="en-US"/>
        </a:p>
      </dgm:t>
    </dgm:pt>
    <dgm:pt modelId="{CC7A0C1C-D87E-419C-AEAB-346C588149D6}" type="pres">
      <dgm:prSet presAssocID="{0AB2AC96-120F-4FA4-841A-474389B2A01D}" presName="level3hierChild" presStyleCnt="0"/>
      <dgm:spPr/>
    </dgm:pt>
    <dgm:pt modelId="{0688F0B5-0EB8-4240-B90D-DC6340A2A9C0}" type="pres">
      <dgm:prSet presAssocID="{EC774F09-4684-4C8E-826E-281D27389F2E}" presName="conn2-1" presStyleLbl="parChTrans1D2" presStyleIdx="1" presStyleCnt="2"/>
      <dgm:spPr/>
      <dgm:t>
        <a:bodyPr/>
        <a:lstStyle/>
        <a:p>
          <a:endParaRPr lang="en-US"/>
        </a:p>
      </dgm:t>
    </dgm:pt>
    <dgm:pt modelId="{AA150D79-E0BE-49CC-A307-5725E2092F39}" type="pres">
      <dgm:prSet presAssocID="{EC774F09-4684-4C8E-826E-281D27389F2E}" presName="connTx" presStyleLbl="parChTrans1D2" presStyleIdx="1" presStyleCnt="2"/>
      <dgm:spPr/>
      <dgm:t>
        <a:bodyPr/>
        <a:lstStyle/>
        <a:p>
          <a:endParaRPr lang="en-US"/>
        </a:p>
      </dgm:t>
    </dgm:pt>
    <dgm:pt modelId="{2EBE2F10-7F95-4B81-A2D8-1134D3D14EBE}" type="pres">
      <dgm:prSet presAssocID="{BF687EC7-00D4-4D19-9340-29FF4A18ED73}" presName="root2" presStyleCnt="0"/>
      <dgm:spPr/>
    </dgm:pt>
    <dgm:pt modelId="{2FA3D665-5E5E-401D-AF6B-B1D3CDFC8BE6}" type="pres">
      <dgm:prSet presAssocID="{BF687EC7-00D4-4D19-9340-29FF4A18ED73}" presName="LevelTwoTextNode" presStyleLbl="node2" presStyleIdx="1" presStyleCnt="2">
        <dgm:presLayoutVars>
          <dgm:chPref val="3"/>
        </dgm:presLayoutVars>
      </dgm:prSet>
      <dgm:spPr/>
      <dgm:t>
        <a:bodyPr/>
        <a:lstStyle/>
        <a:p>
          <a:endParaRPr lang="en-US"/>
        </a:p>
      </dgm:t>
    </dgm:pt>
    <dgm:pt modelId="{80303E2D-B61D-4B53-9DB5-7D1771882A94}" type="pres">
      <dgm:prSet presAssocID="{BF687EC7-00D4-4D19-9340-29FF4A18ED73}" presName="level3hierChild" presStyleCnt="0"/>
      <dgm:spPr/>
    </dgm:pt>
  </dgm:ptLst>
  <dgm:cxnLst>
    <dgm:cxn modelId="{960EAEF7-7A8D-1041-8240-B73829D4833A}" type="presOf" srcId="{B9DF886C-35AC-44B9-8CAC-EFDC5CFD0755}" destId="{9A211F91-4598-4980-A17F-ED6951E70647}" srcOrd="0" destOrd="0" presId="urn:microsoft.com/office/officeart/2005/8/layout/hierarchy2"/>
    <dgm:cxn modelId="{802A3E25-72E8-7646-ABF6-F4B209BBFFE2}" type="presOf" srcId="{EC774F09-4684-4C8E-826E-281D27389F2E}" destId="{0688F0B5-0EB8-4240-B90D-DC6340A2A9C0}" srcOrd="0" destOrd="0" presId="urn:microsoft.com/office/officeart/2005/8/layout/hierarchy2"/>
    <dgm:cxn modelId="{D0F4B672-B3E7-498A-BA88-C125427C16DB}" srcId="{27CFB888-D1FC-4EBB-9A1E-28C43D02FF79}" destId="{B9DF886C-35AC-44B9-8CAC-EFDC5CFD0755}" srcOrd="0" destOrd="0" parTransId="{E3D345BD-82F7-4524-80F2-3912685C8182}" sibTransId="{33CAB6B5-84B8-4AF0-A6E4-8C705B884631}"/>
    <dgm:cxn modelId="{EEC8AF2F-D36C-4D5F-9DC3-42B2AA5BCCD5}" srcId="{B9DF886C-35AC-44B9-8CAC-EFDC5CFD0755}" destId="{0AB2AC96-120F-4FA4-841A-474389B2A01D}" srcOrd="0" destOrd="0" parTransId="{908AAD2C-6442-4136-983D-9A14F70E90A8}" sibTransId="{A03F52FC-22DA-47D2-B5A1-E7493EA42050}"/>
    <dgm:cxn modelId="{DC0F9B5C-07D4-4145-A90C-F09E309E7290}" type="presOf" srcId="{908AAD2C-6442-4136-983D-9A14F70E90A8}" destId="{FBB430D8-4686-4D64-BD04-E1A2F58381BB}" srcOrd="1" destOrd="0" presId="urn:microsoft.com/office/officeart/2005/8/layout/hierarchy2"/>
    <dgm:cxn modelId="{6A2508DE-83E6-1F46-8665-9DCAA078BB79}" type="presOf" srcId="{BF687EC7-00D4-4D19-9340-29FF4A18ED73}" destId="{2FA3D665-5E5E-401D-AF6B-B1D3CDFC8BE6}" srcOrd="0" destOrd="0" presId="urn:microsoft.com/office/officeart/2005/8/layout/hierarchy2"/>
    <dgm:cxn modelId="{52A5C114-2584-F74F-AD18-882A71A33A0C}" type="presOf" srcId="{0AB2AC96-120F-4FA4-841A-474389B2A01D}" destId="{ABFE7A7C-16CE-4FA5-A6B3-2D665115709D}" srcOrd="0" destOrd="0" presId="urn:microsoft.com/office/officeart/2005/8/layout/hierarchy2"/>
    <dgm:cxn modelId="{97F6C786-CC72-D549-AC62-91BCF59B0C65}" type="presOf" srcId="{EC774F09-4684-4C8E-826E-281D27389F2E}" destId="{AA150D79-E0BE-49CC-A307-5725E2092F39}" srcOrd="1" destOrd="0" presId="urn:microsoft.com/office/officeart/2005/8/layout/hierarchy2"/>
    <dgm:cxn modelId="{8659A8B8-3D9D-4CC6-BA58-CCF8E2EB6659}" srcId="{B9DF886C-35AC-44B9-8CAC-EFDC5CFD0755}" destId="{BF687EC7-00D4-4D19-9340-29FF4A18ED73}" srcOrd="1" destOrd="0" parTransId="{EC774F09-4684-4C8E-826E-281D27389F2E}" sibTransId="{1FF61645-7E71-415B-A541-F5CBDF4C12C5}"/>
    <dgm:cxn modelId="{B3F40DDE-7BFE-494E-9841-DE4436ACD88B}" type="presOf" srcId="{27CFB888-D1FC-4EBB-9A1E-28C43D02FF79}" destId="{3824A4BA-BA9C-47BC-8F56-C855070D264F}" srcOrd="0" destOrd="0" presId="urn:microsoft.com/office/officeart/2005/8/layout/hierarchy2"/>
    <dgm:cxn modelId="{322638E5-98E2-214E-9F5A-06C4862EC986}" type="presOf" srcId="{908AAD2C-6442-4136-983D-9A14F70E90A8}" destId="{87B7AA5F-B29A-4483-8402-175BC316EEB1}" srcOrd="0" destOrd="0" presId="urn:microsoft.com/office/officeart/2005/8/layout/hierarchy2"/>
    <dgm:cxn modelId="{3C2C7C7A-078E-F440-9D90-F70B05C7AA05}" type="presParOf" srcId="{3824A4BA-BA9C-47BC-8F56-C855070D264F}" destId="{56424722-D66A-486A-8AA6-715C17095935}" srcOrd="0" destOrd="0" presId="urn:microsoft.com/office/officeart/2005/8/layout/hierarchy2"/>
    <dgm:cxn modelId="{7494168F-CD6E-CE4D-B22F-B9B1F0BD41D4}" type="presParOf" srcId="{56424722-D66A-486A-8AA6-715C17095935}" destId="{9A211F91-4598-4980-A17F-ED6951E70647}" srcOrd="0" destOrd="0" presId="urn:microsoft.com/office/officeart/2005/8/layout/hierarchy2"/>
    <dgm:cxn modelId="{D941FC1B-2A14-D34D-A5C9-15D9B72C3C6F}" type="presParOf" srcId="{56424722-D66A-486A-8AA6-715C17095935}" destId="{12302109-33C9-4A33-BA69-8C521A5F737D}" srcOrd="1" destOrd="0" presId="urn:microsoft.com/office/officeart/2005/8/layout/hierarchy2"/>
    <dgm:cxn modelId="{8D4F4705-20A4-D948-9A28-42F94CD8CB92}" type="presParOf" srcId="{12302109-33C9-4A33-BA69-8C521A5F737D}" destId="{87B7AA5F-B29A-4483-8402-175BC316EEB1}" srcOrd="0" destOrd="0" presId="urn:microsoft.com/office/officeart/2005/8/layout/hierarchy2"/>
    <dgm:cxn modelId="{76705CFE-9AE7-6347-9F22-7D0202AE38A3}" type="presParOf" srcId="{87B7AA5F-B29A-4483-8402-175BC316EEB1}" destId="{FBB430D8-4686-4D64-BD04-E1A2F58381BB}" srcOrd="0" destOrd="0" presId="urn:microsoft.com/office/officeart/2005/8/layout/hierarchy2"/>
    <dgm:cxn modelId="{A29E95BC-26FC-AA4B-8CA7-3B296924517C}" type="presParOf" srcId="{12302109-33C9-4A33-BA69-8C521A5F737D}" destId="{3528E78F-508D-4E4C-AD02-D7378E5FC742}" srcOrd="1" destOrd="0" presId="urn:microsoft.com/office/officeart/2005/8/layout/hierarchy2"/>
    <dgm:cxn modelId="{96BF4502-CA82-964C-8551-6272EE0F508A}" type="presParOf" srcId="{3528E78F-508D-4E4C-AD02-D7378E5FC742}" destId="{ABFE7A7C-16CE-4FA5-A6B3-2D665115709D}" srcOrd="0" destOrd="0" presId="urn:microsoft.com/office/officeart/2005/8/layout/hierarchy2"/>
    <dgm:cxn modelId="{1ECA4C6D-BDE9-4A4F-AD20-27B6162BF536}" type="presParOf" srcId="{3528E78F-508D-4E4C-AD02-D7378E5FC742}" destId="{CC7A0C1C-D87E-419C-AEAB-346C588149D6}" srcOrd="1" destOrd="0" presId="urn:microsoft.com/office/officeart/2005/8/layout/hierarchy2"/>
    <dgm:cxn modelId="{00E8332C-9D31-B641-B6FE-E1B94FF697EA}" type="presParOf" srcId="{12302109-33C9-4A33-BA69-8C521A5F737D}" destId="{0688F0B5-0EB8-4240-B90D-DC6340A2A9C0}" srcOrd="2" destOrd="0" presId="urn:microsoft.com/office/officeart/2005/8/layout/hierarchy2"/>
    <dgm:cxn modelId="{CB9A853B-8909-D546-BA5F-47A6A4753C64}" type="presParOf" srcId="{0688F0B5-0EB8-4240-B90D-DC6340A2A9C0}" destId="{AA150D79-E0BE-49CC-A307-5725E2092F39}" srcOrd="0" destOrd="0" presId="urn:microsoft.com/office/officeart/2005/8/layout/hierarchy2"/>
    <dgm:cxn modelId="{92531560-1E74-2441-9CD9-D77D5B3CBA1F}" type="presParOf" srcId="{12302109-33C9-4A33-BA69-8C521A5F737D}" destId="{2EBE2F10-7F95-4B81-A2D8-1134D3D14EBE}" srcOrd="3" destOrd="0" presId="urn:microsoft.com/office/officeart/2005/8/layout/hierarchy2"/>
    <dgm:cxn modelId="{10E59976-8B5B-8843-BCCA-79E76323D77F}" type="presParOf" srcId="{2EBE2F10-7F95-4B81-A2D8-1134D3D14EBE}" destId="{2FA3D665-5E5E-401D-AF6B-B1D3CDFC8BE6}" srcOrd="0" destOrd="0" presId="urn:microsoft.com/office/officeart/2005/8/layout/hierarchy2"/>
    <dgm:cxn modelId="{E7F8AA2E-32D7-054B-A596-80C687FDFDC7}" type="presParOf" srcId="{2EBE2F10-7F95-4B81-A2D8-1134D3D14EBE}" destId="{80303E2D-B61D-4B53-9DB5-7D1771882A9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CFB888-D1FC-4EBB-9A1E-28C43D02FF79}" type="doc">
      <dgm:prSet loTypeId="urn:microsoft.com/office/officeart/2005/8/layout/hierarchy2" loCatId="hierarchy" qsTypeId="urn:microsoft.com/office/officeart/2005/8/quickstyle/simple2" qsCatId="simple" csTypeId="urn:microsoft.com/office/officeart/2005/8/colors/accent6_2" csCatId="accent6" phldr="1"/>
      <dgm:spPr/>
      <dgm:t>
        <a:bodyPr/>
        <a:lstStyle/>
        <a:p>
          <a:endParaRPr lang="en-US"/>
        </a:p>
      </dgm:t>
    </dgm:pt>
    <dgm:pt modelId="{B9DF886C-35AC-44B9-8CAC-EFDC5CFD0755}">
      <dgm:prSet phldrT="[Text]" custT="1"/>
      <dgm:spPr/>
      <dgm:t>
        <a:bodyPr/>
        <a:lstStyle/>
        <a:p>
          <a:r>
            <a:rPr lang="en-US" sz="1800" dirty="0" smtClean="0"/>
            <a:t>Original</a:t>
          </a:r>
          <a:endParaRPr lang="en-US" sz="1800" dirty="0"/>
        </a:p>
      </dgm:t>
    </dgm:pt>
    <dgm:pt modelId="{E3D345BD-82F7-4524-80F2-3912685C8182}" type="parTrans" cxnId="{D0F4B672-B3E7-498A-BA88-C125427C16DB}">
      <dgm:prSet/>
      <dgm:spPr/>
      <dgm:t>
        <a:bodyPr/>
        <a:lstStyle/>
        <a:p>
          <a:endParaRPr lang="en-US" sz="1800"/>
        </a:p>
      </dgm:t>
    </dgm:pt>
    <dgm:pt modelId="{33CAB6B5-84B8-4AF0-A6E4-8C705B884631}" type="sibTrans" cxnId="{D0F4B672-B3E7-498A-BA88-C125427C16DB}">
      <dgm:prSet/>
      <dgm:spPr/>
      <dgm:t>
        <a:bodyPr/>
        <a:lstStyle/>
        <a:p>
          <a:endParaRPr lang="en-US" sz="1800"/>
        </a:p>
      </dgm:t>
    </dgm:pt>
    <dgm:pt modelId="{0AB2AC96-120F-4FA4-841A-474389B2A01D}">
      <dgm:prSet phldrT="[Text]" custT="1"/>
      <dgm:spPr/>
      <dgm:t>
        <a:bodyPr/>
        <a:lstStyle/>
        <a:p>
          <a:r>
            <a:rPr lang="en-US" sz="1800" dirty="0" smtClean="0"/>
            <a:t>External</a:t>
          </a:r>
          <a:br>
            <a:rPr lang="en-US" sz="1800" dirty="0" smtClean="0"/>
          </a:br>
          <a:r>
            <a:rPr lang="en-US" sz="1800" dirty="0" smtClean="0"/>
            <a:t>Local</a:t>
          </a:r>
          <a:endParaRPr lang="en-US" sz="1800" dirty="0"/>
        </a:p>
      </dgm:t>
    </dgm:pt>
    <dgm:pt modelId="{908AAD2C-6442-4136-983D-9A14F70E90A8}" type="parTrans" cxnId="{EEC8AF2F-D36C-4D5F-9DC3-42B2AA5BCCD5}">
      <dgm:prSet custT="1"/>
      <dgm:spPr/>
      <dgm:t>
        <a:bodyPr/>
        <a:lstStyle/>
        <a:p>
          <a:endParaRPr lang="en-US" sz="1800"/>
        </a:p>
      </dgm:t>
    </dgm:pt>
    <dgm:pt modelId="{A03F52FC-22DA-47D2-B5A1-E7493EA42050}" type="sibTrans" cxnId="{EEC8AF2F-D36C-4D5F-9DC3-42B2AA5BCCD5}">
      <dgm:prSet/>
      <dgm:spPr/>
      <dgm:t>
        <a:bodyPr/>
        <a:lstStyle/>
        <a:p>
          <a:endParaRPr lang="en-US" sz="1800"/>
        </a:p>
      </dgm:t>
    </dgm:pt>
    <dgm:pt modelId="{BF687EC7-00D4-4D19-9340-29FF4A18ED73}">
      <dgm:prSet phldrT="[Text]" custT="1"/>
      <dgm:spPr/>
      <dgm:t>
        <a:bodyPr/>
        <a:lstStyle/>
        <a:p>
          <a:r>
            <a:rPr lang="en-US" sz="1800" dirty="0" smtClean="0"/>
            <a:t>External </a:t>
          </a:r>
          <a:br>
            <a:rPr lang="en-US" sz="1800" dirty="0" smtClean="0"/>
          </a:br>
          <a:r>
            <a:rPr lang="en-US" sz="1800" dirty="0" smtClean="0"/>
            <a:t>Remote</a:t>
          </a:r>
          <a:endParaRPr lang="en-US" sz="1800" dirty="0"/>
        </a:p>
      </dgm:t>
    </dgm:pt>
    <dgm:pt modelId="{EC774F09-4684-4C8E-826E-281D27389F2E}" type="parTrans" cxnId="{8659A8B8-3D9D-4CC6-BA58-CCF8E2EB6659}">
      <dgm:prSet custT="1"/>
      <dgm:spPr/>
      <dgm:t>
        <a:bodyPr/>
        <a:lstStyle/>
        <a:p>
          <a:endParaRPr lang="en-US" sz="1800"/>
        </a:p>
      </dgm:t>
    </dgm:pt>
    <dgm:pt modelId="{1FF61645-7E71-415B-A541-F5CBDF4C12C5}" type="sibTrans" cxnId="{8659A8B8-3D9D-4CC6-BA58-CCF8E2EB6659}">
      <dgm:prSet/>
      <dgm:spPr/>
      <dgm:t>
        <a:bodyPr/>
        <a:lstStyle/>
        <a:p>
          <a:endParaRPr lang="en-US" sz="1800"/>
        </a:p>
      </dgm:t>
    </dgm:pt>
    <dgm:pt modelId="{3824A4BA-BA9C-47BC-8F56-C855070D264F}" type="pres">
      <dgm:prSet presAssocID="{27CFB888-D1FC-4EBB-9A1E-28C43D02FF79}" presName="diagram" presStyleCnt="0">
        <dgm:presLayoutVars>
          <dgm:chPref val="1"/>
          <dgm:dir/>
          <dgm:animOne val="branch"/>
          <dgm:animLvl val="lvl"/>
          <dgm:resizeHandles val="exact"/>
        </dgm:presLayoutVars>
      </dgm:prSet>
      <dgm:spPr/>
      <dgm:t>
        <a:bodyPr/>
        <a:lstStyle/>
        <a:p>
          <a:endParaRPr lang="en-US"/>
        </a:p>
      </dgm:t>
    </dgm:pt>
    <dgm:pt modelId="{56424722-D66A-486A-8AA6-715C17095935}" type="pres">
      <dgm:prSet presAssocID="{B9DF886C-35AC-44B9-8CAC-EFDC5CFD0755}" presName="root1" presStyleCnt="0"/>
      <dgm:spPr/>
    </dgm:pt>
    <dgm:pt modelId="{9A211F91-4598-4980-A17F-ED6951E70647}" type="pres">
      <dgm:prSet presAssocID="{B9DF886C-35AC-44B9-8CAC-EFDC5CFD0755}" presName="LevelOneTextNode" presStyleLbl="node0" presStyleIdx="0" presStyleCnt="1">
        <dgm:presLayoutVars>
          <dgm:chPref val="3"/>
        </dgm:presLayoutVars>
      </dgm:prSet>
      <dgm:spPr/>
      <dgm:t>
        <a:bodyPr/>
        <a:lstStyle/>
        <a:p>
          <a:endParaRPr lang="en-US"/>
        </a:p>
      </dgm:t>
    </dgm:pt>
    <dgm:pt modelId="{12302109-33C9-4A33-BA69-8C521A5F737D}" type="pres">
      <dgm:prSet presAssocID="{B9DF886C-35AC-44B9-8CAC-EFDC5CFD0755}" presName="level2hierChild" presStyleCnt="0"/>
      <dgm:spPr/>
    </dgm:pt>
    <dgm:pt modelId="{87B7AA5F-B29A-4483-8402-175BC316EEB1}" type="pres">
      <dgm:prSet presAssocID="{908AAD2C-6442-4136-983D-9A14F70E90A8}" presName="conn2-1" presStyleLbl="parChTrans1D2" presStyleIdx="0" presStyleCnt="2"/>
      <dgm:spPr/>
      <dgm:t>
        <a:bodyPr/>
        <a:lstStyle/>
        <a:p>
          <a:endParaRPr lang="en-US"/>
        </a:p>
      </dgm:t>
    </dgm:pt>
    <dgm:pt modelId="{FBB430D8-4686-4D64-BD04-E1A2F58381BB}" type="pres">
      <dgm:prSet presAssocID="{908AAD2C-6442-4136-983D-9A14F70E90A8}" presName="connTx" presStyleLbl="parChTrans1D2" presStyleIdx="0" presStyleCnt="2"/>
      <dgm:spPr/>
      <dgm:t>
        <a:bodyPr/>
        <a:lstStyle/>
        <a:p>
          <a:endParaRPr lang="en-US"/>
        </a:p>
      </dgm:t>
    </dgm:pt>
    <dgm:pt modelId="{3528E78F-508D-4E4C-AD02-D7378E5FC742}" type="pres">
      <dgm:prSet presAssocID="{0AB2AC96-120F-4FA4-841A-474389B2A01D}" presName="root2" presStyleCnt="0"/>
      <dgm:spPr/>
    </dgm:pt>
    <dgm:pt modelId="{ABFE7A7C-16CE-4FA5-A6B3-2D665115709D}" type="pres">
      <dgm:prSet presAssocID="{0AB2AC96-120F-4FA4-841A-474389B2A01D}" presName="LevelTwoTextNode" presStyleLbl="node2" presStyleIdx="0" presStyleCnt="2">
        <dgm:presLayoutVars>
          <dgm:chPref val="3"/>
        </dgm:presLayoutVars>
      </dgm:prSet>
      <dgm:spPr/>
      <dgm:t>
        <a:bodyPr/>
        <a:lstStyle/>
        <a:p>
          <a:endParaRPr lang="en-US"/>
        </a:p>
      </dgm:t>
    </dgm:pt>
    <dgm:pt modelId="{CC7A0C1C-D87E-419C-AEAB-346C588149D6}" type="pres">
      <dgm:prSet presAssocID="{0AB2AC96-120F-4FA4-841A-474389B2A01D}" presName="level3hierChild" presStyleCnt="0"/>
      <dgm:spPr/>
    </dgm:pt>
    <dgm:pt modelId="{0688F0B5-0EB8-4240-B90D-DC6340A2A9C0}" type="pres">
      <dgm:prSet presAssocID="{EC774F09-4684-4C8E-826E-281D27389F2E}" presName="conn2-1" presStyleLbl="parChTrans1D2" presStyleIdx="1" presStyleCnt="2"/>
      <dgm:spPr/>
      <dgm:t>
        <a:bodyPr/>
        <a:lstStyle/>
        <a:p>
          <a:endParaRPr lang="en-US"/>
        </a:p>
      </dgm:t>
    </dgm:pt>
    <dgm:pt modelId="{AA150D79-E0BE-49CC-A307-5725E2092F39}" type="pres">
      <dgm:prSet presAssocID="{EC774F09-4684-4C8E-826E-281D27389F2E}" presName="connTx" presStyleLbl="parChTrans1D2" presStyleIdx="1" presStyleCnt="2"/>
      <dgm:spPr/>
      <dgm:t>
        <a:bodyPr/>
        <a:lstStyle/>
        <a:p>
          <a:endParaRPr lang="en-US"/>
        </a:p>
      </dgm:t>
    </dgm:pt>
    <dgm:pt modelId="{2EBE2F10-7F95-4B81-A2D8-1134D3D14EBE}" type="pres">
      <dgm:prSet presAssocID="{BF687EC7-00D4-4D19-9340-29FF4A18ED73}" presName="root2" presStyleCnt="0"/>
      <dgm:spPr/>
    </dgm:pt>
    <dgm:pt modelId="{2FA3D665-5E5E-401D-AF6B-B1D3CDFC8BE6}" type="pres">
      <dgm:prSet presAssocID="{BF687EC7-00D4-4D19-9340-29FF4A18ED73}" presName="LevelTwoTextNode" presStyleLbl="node2" presStyleIdx="1" presStyleCnt="2">
        <dgm:presLayoutVars>
          <dgm:chPref val="3"/>
        </dgm:presLayoutVars>
      </dgm:prSet>
      <dgm:spPr/>
      <dgm:t>
        <a:bodyPr/>
        <a:lstStyle/>
        <a:p>
          <a:endParaRPr lang="en-US"/>
        </a:p>
      </dgm:t>
    </dgm:pt>
    <dgm:pt modelId="{80303E2D-B61D-4B53-9DB5-7D1771882A94}" type="pres">
      <dgm:prSet presAssocID="{BF687EC7-00D4-4D19-9340-29FF4A18ED73}" presName="level3hierChild" presStyleCnt="0"/>
      <dgm:spPr/>
    </dgm:pt>
  </dgm:ptLst>
  <dgm:cxnLst>
    <dgm:cxn modelId="{D0F4B672-B3E7-498A-BA88-C125427C16DB}" srcId="{27CFB888-D1FC-4EBB-9A1E-28C43D02FF79}" destId="{B9DF886C-35AC-44B9-8CAC-EFDC5CFD0755}" srcOrd="0" destOrd="0" parTransId="{E3D345BD-82F7-4524-80F2-3912685C8182}" sibTransId="{33CAB6B5-84B8-4AF0-A6E4-8C705B884631}"/>
    <dgm:cxn modelId="{0837E4B3-CADE-ED48-BD2B-BD58DED4D566}" type="presOf" srcId="{B9DF886C-35AC-44B9-8CAC-EFDC5CFD0755}" destId="{9A211F91-4598-4980-A17F-ED6951E70647}" srcOrd="0" destOrd="0" presId="urn:microsoft.com/office/officeart/2005/8/layout/hierarchy2"/>
    <dgm:cxn modelId="{EEC8AF2F-D36C-4D5F-9DC3-42B2AA5BCCD5}" srcId="{B9DF886C-35AC-44B9-8CAC-EFDC5CFD0755}" destId="{0AB2AC96-120F-4FA4-841A-474389B2A01D}" srcOrd="0" destOrd="0" parTransId="{908AAD2C-6442-4136-983D-9A14F70E90A8}" sibTransId="{A03F52FC-22DA-47D2-B5A1-E7493EA42050}"/>
    <dgm:cxn modelId="{EFE6AC11-87CB-8946-976A-9159DFE68AE2}" type="presOf" srcId="{908AAD2C-6442-4136-983D-9A14F70E90A8}" destId="{87B7AA5F-B29A-4483-8402-175BC316EEB1}" srcOrd="0" destOrd="0" presId="urn:microsoft.com/office/officeart/2005/8/layout/hierarchy2"/>
    <dgm:cxn modelId="{478E9F1F-818C-6641-B939-7901E13B2050}" type="presOf" srcId="{0AB2AC96-120F-4FA4-841A-474389B2A01D}" destId="{ABFE7A7C-16CE-4FA5-A6B3-2D665115709D}" srcOrd="0" destOrd="0" presId="urn:microsoft.com/office/officeart/2005/8/layout/hierarchy2"/>
    <dgm:cxn modelId="{D5795AAC-1EBE-9D47-AC03-E1E34D69D2F1}" type="presOf" srcId="{BF687EC7-00D4-4D19-9340-29FF4A18ED73}" destId="{2FA3D665-5E5E-401D-AF6B-B1D3CDFC8BE6}" srcOrd="0" destOrd="0" presId="urn:microsoft.com/office/officeart/2005/8/layout/hierarchy2"/>
    <dgm:cxn modelId="{0C165C5B-1493-344B-AD4E-68FBEF22D87E}" type="presOf" srcId="{EC774F09-4684-4C8E-826E-281D27389F2E}" destId="{AA150D79-E0BE-49CC-A307-5725E2092F39}" srcOrd="1" destOrd="0" presId="urn:microsoft.com/office/officeart/2005/8/layout/hierarchy2"/>
    <dgm:cxn modelId="{04471BB1-1689-DE47-B395-DCDC3798FE46}" type="presOf" srcId="{908AAD2C-6442-4136-983D-9A14F70E90A8}" destId="{FBB430D8-4686-4D64-BD04-E1A2F58381BB}" srcOrd="1" destOrd="0" presId="urn:microsoft.com/office/officeart/2005/8/layout/hierarchy2"/>
    <dgm:cxn modelId="{4753A57F-22FB-6B43-A077-9BC55B49D588}" type="presOf" srcId="{27CFB888-D1FC-4EBB-9A1E-28C43D02FF79}" destId="{3824A4BA-BA9C-47BC-8F56-C855070D264F}" srcOrd="0" destOrd="0" presId="urn:microsoft.com/office/officeart/2005/8/layout/hierarchy2"/>
    <dgm:cxn modelId="{8659A8B8-3D9D-4CC6-BA58-CCF8E2EB6659}" srcId="{B9DF886C-35AC-44B9-8CAC-EFDC5CFD0755}" destId="{BF687EC7-00D4-4D19-9340-29FF4A18ED73}" srcOrd="1" destOrd="0" parTransId="{EC774F09-4684-4C8E-826E-281D27389F2E}" sibTransId="{1FF61645-7E71-415B-A541-F5CBDF4C12C5}"/>
    <dgm:cxn modelId="{57DAE0B9-58EF-E54D-9094-B399A89DECC7}" type="presOf" srcId="{EC774F09-4684-4C8E-826E-281D27389F2E}" destId="{0688F0B5-0EB8-4240-B90D-DC6340A2A9C0}" srcOrd="0" destOrd="0" presId="urn:microsoft.com/office/officeart/2005/8/layout/hierarchy2"/>
    <dgm:cxn modelId="{28946A6F-2317-F849-8373-CA1CCAA84DEB}" type="presParOf" srcId="{3824A4BA-BA9C-47BC-8F56-C855070D264F}" destId="{56424722-D66A-486A-8AA6-715C17095935}" srcOrd="0" destOrd="0" presId="urn:microsoft.com/office/officeart/2005/8/layout/hierarchy2"/>
    <dgm:cxn modelId="{972ADC4B-166A-514A-81DC-A8C691DC59FF}" type="presParOf" srcId="{56424722-D66A-486A-8AA6-715C17095935}" destId="{9A211F91-4598-4980-A17F-ED6951E70647}" srcOrd="0" destOrd="0" presId="urn:microsoft.com/office/officeart/2005/8/layout/hierarchy2"/>
    <dgm:cxn modelId="{A7767B39-8052-EC41-8520-705E6A37AF32}" type="presParOf" srcId="{56424722-D66A-486A-8AA6-715C17095935}" destId="{12302109-33C9-4A33-BA69-8C521A5F737D}" srcOrd="1" destOrd="0" presId="urn:microsoft.com/office/officeart/2005/8/layout/hierarchy2"/>
    <dgm:cxn modelId="{966E5390-A2EB-BB42-A8DD-770EB3F8CB91}" type="presParOf" srcId="{12302109-33C9-4A33-BA69-8C521A5F737D}" destId="{87B7AA5F-B29A-4483-8402-175BC316EEB1}" srcOrd="0" destOrd="0" presId="urn:microsoft.com/office/officeart/2005/8/layout/hierarchy2"/>
    <dgm:cxn modelId="{8D7487F9-7FFE-7447-B209-DDFE0674E436}" type="presParOf" srcId="{87B7AA5F-B29A-4483-8402-175BC316EEB1}" destId="{FBB430D8-4686-4D64-BD04-E1A2F58381BB}" srcOrd="0" destOrd="0" presId="urn:microsoft.com/office/officeart/2005/8/layout/hierarchy2"/>
    <dgm:cxn modelId="{FCD0253B-5A10-7041-9A31-ACAA1B0FD847}" type="presParOf" srcId="{12302109-33C9-4A33-BA69-8C521A5F737D}" destId="{3528E78F-508D-4E4C-AD02-D7378E5FC742}" srcOrd="1" destOrd="0" presId="urn:microsoft.com/office/officeart/2005/8/layout/hierarchy2"/>
    <dgm:cxn modelId="{BFDE7037-1525-1A4C-AB03-C287FC6BE5F9}" type="presParOf" srcId="{3528E78F-508D-4E4C-AD02-D7378E5FC742}" destId="{ABFE7A7C-16CE-4FA5-A6B3-2D665115709D}" srcOrd="0" destOrd="0" presId="urn:microsoft.com/office/officeart/2005/8/layout/hierarchy2"/>
    <dgm:cxn modelId="{776C552B-BD4E-2A4E-8171-933BE36636E7}" type="presParOf" srcId="{3528E78F-508D-4E4C-AD02-D7378E5FC742}" destId="{CC7A0C1C-D87E-419C-AEAB-346C588149D6}" srcOrd="1" destOrd="0" presId="urn:microsoft.com/office/officeart/2005/8/layout/hierarchy2"/>
    <dgm:cxn modelId="{A462AB8F-A2F9-3F45-99BA-2624759DDCB4}" type="presParOf" srcId="{12302109-33C9-4A33-BA69-8C521A5F737D}" destId="{0688F0B5-0EB8-4240-B90D-DC6340A2A9C0}" srcOrd="2" destOrd="0" presId="urn:microsoft.com/office/officeart/2005/8/layout/hierarchy2"/>
    <dgm:cxn modelId="{77AB1D89-7921-6F41-BE36-C6F72F6C63A0}" type="presParOf" srcId="{0688F0B5-0EB8-4240-B90D-DC6340A2A9C0}" destId="{AA150D79-E0BE-49CC-A307-5725E2092F39}" srcOrd="0" destOrd="0" presId="urn:microsoft.com/office/officeart/2005/8/layout/hierarchy2"/>
    <dgm:cxn modelId="{C0114306-A184-F242-9AC1-17E7780C137D}" type="presParOf" srcId="{12302109-33C9-4A33-BA69-8C521A5F737D}" destId="{2EBE2F10-7F95-4B81-A2D8-1134D3D14EBE}" srcOrd="3" destOrd="0" presId="urn:microsoft.com/office/officeart/2005/8/layout/hierarchy2"/>
    <dgm:cxn modelId="{9AED9640-927C-4C49-85A4-F0FF4CBF9968}" type="presParOf" srcId="{2EBE2F10-7F95-4B81-A2D8-1134D3D14EBE}" destId="{2FA3D665-5E5E-401D-AF6B-B1D3CDFC8BE6}" srcOrd="0" destOrd="0" presId="urn:microsoft.com/office/officeart/2005/8/layout/hierarchy2"/>
    <dgm:cxn modelId="{4729758D-D7AB-E048-B9EA-250D1C9BCE4A}" type="presParOf" srcId="{2EBE2F10-7F95-4B81-A2D8-1134D3D14EBE}" destId="{80303E2D-B61D-4B53-9DB5-7D1771882A9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7D267-3837-2C43-AEFF-01047CED3CE2}">
      <dsp:nvSpPr>
        <dsp:cNvPr id="0" name=""/>
        <dsp:cNvSpPr/>
      </dsp:nvSpPr>
      <dsp:spPr>
        <a:xfrm>
          <a:off x="2679589" y="1818"/>
          <a:ext cx="1224863" cy="796161"/>
        </a:xfrm>
        <a:prstGeom prst="roundRect">
          <a:avLst/>
        </a:prstGeom>
        <a:solidFill>
          <a:schemeClr val="accent2">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Data Collection</a:t>
          </a:r>
          <a:endParaRPr lang="en-US" sz="1600" kern="1200" dirty="0"/>
        </a:p>
      </dsp:txBody>
      <dsp:txXfrm>
        <a:off x="2718454" y="40683"/>
        <a:ext cx="1147133" cy="718431"/>
      </dsp:txXfrm>
    </dsp:sp>
    <dsp:sp modelId="{8A1FA227-5AFA-F145-A716-D3A9080DC710}">
      <dsp:nvSpPr>
        <dsp:cNvPr id="0" name=""/>
        <dsp:cNvSpPr/>
      </dsp:nvSpPr>
      <dsp:spPr>
        <a:xfrm>
          <a:off x="1700505" y="399899"/>
          <a:ext cx="3183031" cy="3183031"/>
        </a:xfrm>
        <a:custGeom>
          <a:avLst/>
          <a:gdLst/>
          <a:ahLst/>
          <a:cxnLst/>
          <a:rect l="0" t="0" r="0" b="0"/>
          <a:pathLst>
            <a:path>
              <a:moveTo>
                <a:pt x="2368250" y="202413"/>
              </a:moveTo>
              <a:arcTo wR="1591515" hR="1591515" stAng="17952739" swAng="1212644"/>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E5A04DE-0DBA-CA48-853D-02B464A2AF82}">
      <dsp:nvSpPr>
        <dsp:cNvPr id="0" name=""/>
        <dsp:cNvSpPr/>
      </dsp:nvSpPr>
      <dsp:spPr>
        <a:xfrm>
          <a:off x="4193211" y="1101528"/>
          <a:ext cx="1224863" cy="796161"/>
        </a:xfrm>
        <a:prstGeom prst="roundRect">
          <a:avLst/>
        </a:prstGeom>
        <a:solidFill>
          <a:schemeClr val="accent3">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QA/QC</a:t>
          </a:r>
          <a:endParaRPr lang="en-US" sz="1600" kern="1200" dirty="0"/>
        </a:p>
      </dsp:txBody>
      <dsp:txXfrm>
        <a:off x="4232076" y="1140393"/>
        <a:ext cx="1147133" cy="718431"/>
      </dsp:txXfrm>
    </dsp:sp>
    <dsp:sp modelId="{27C7782A-E1C4-F040-864F-0A81F09DCCDC}">
      <dsp:nvSpPr>
        <dsp:cNvPr id="0" name=""/>
        <dsp:cNvSpPr/>
      </dsp:nvSpPr>
      <dsp:spPr>
        <a:xfrm>
          <a:off x="1700505" y="399899"/>
          <a:ext cx="3183031" cy="3183031"/>
        </a:xfrm>
        <a:custGeom>
          <a:avLst/>
          <a:gdLst/>
          <a:ahLst/>
          <a:cxnLst/>
          <a:rect l="0" t="0" r="0" b="0"/>
          <a:pathLst>
            <a:path>
              <a:moveTo>
                <a:pt x="3179225" y="1701517"/>
              </a:moveTo>
              <a:arcTo wR="1591515" hR="1591515" stAng="21837798" swAng="1360582"/>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D39154C-B2B8-D64C-A64D-744BC8D709B6}">
      <dsp:nvSpPr>
        <dsp:cNvPr id="0" name=""/>
        <dsp:cNvSpPr/>
      </dsp:nvSpPr>
      <dsp:spPr>
        <a:xfrm>
          <a:off x="3615059" y="2880897"/>
          <a:ext cx="1224863" cy="796161"/>
        </a:xfrm>
        <a:prstGeom prst="roundRect">
          <a:avLst/>
        </a:prstGeom>
        <a:solidFill>
          <a:schemeClr val="accent4">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Describe &amp; Document</a:t>
          </a:r>
          <a:endParaRPr lang="en-US" sz="1600" kern="1200" dirty="0"/>
        </a:p>
      </dsp:txBody>
      <dsp:txXfrm>
        <a:off x="3653924" y="2919762"/>
        <a:ext cx="1147133" cy="718431"/>
      </dsp:txXfrm>
    </dsp:sp>
    <dsp:sp modelId="{7939C115-1EAD-7941-A9F1-B8FAE37FC1EF}">
      <dsp:nvSpPr>
        <dsp:cNvPr id="0" name=""/>
        <dsp:cNvSpPr/>
      </dsp:nvSpPr>
      <dsp:spPr>
        <a:xfrm>
          <a:off x="1700505" y="399899"/>
          <a:ext cx="3183031" cy="3183031"/>
        </a:xfrm>
        <a:custGeom>
          <a:avLst/>
          <a:gdLst/>
          <a:ahLst/>
          <a:cxnLst/>
          <a:rect l="0" t="0" r="0" b="0"/>
          <a:pathLst>
            <a:path>
              <a:moveTo>
                <a:pt x="1787102" y="3170967"/>
              </a:moveTo>
              <a:arcTo wR="1591515" hR="1591515" stAng="4976452" swAng="847096"/>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591E9202-31FC-D84D-ACF6-4851F28E1EBA}">
      <dsp:nvSpPr>
        <dsp:cNvPr id="0" name=""/>
        <dsp:cNvSpPr/>
      </dsp:nvSpPr>
      <dsp:spPr>
        <a:xfrm>
          <a:off x="1744120" y="2880897"/>
          <a:ext cx="1224863" cy="796161"/>
        </a:xfrm>
        <a:prstGeom prst="roundRect">
          <a:avLst/>
        </a:prstGeom>
        <a:solidFill>
          <a:schemeClr val="accent5">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Processing &amp; Analysis</a:t>
          </a:r>
          <a:endParaRPr lang="en-US" sz="1600" kern="1200" dirty="0"/>
        </a:p>
      </dsp:txBody>
      <dsp:txXfrm>
        <a:off x="1782985" y="2919762"/>
        <a:ext cx="1147133" cy="718431"/>
      </dsp:txXfrm>
    </dsp:sp>
    <dsp:sp modelId="{8F71763D-4D81-844C-8F55-DA8E5A8F728E}">
      <dsp:nvSpPr>
        <dsp:cNvPr id="0" name=""/>
        <dsp:cNvSpPr/>
      </dsp:nvSpPr>
      <dsp:spPr>
        <a:xfrm>
          <a:off x="1700505" y="399899"/>
          <a:ext cx="3183031" cy="3183031"/>
        </a:xfrm>
        <a:custGeom>
          <a:avLst/>
          <a:gdLst/>
          <a:ahLst/>
          <a:cxnLst/>
          <a:rect l="0" t="0" r="0" b="0"/>
          <a:pathLst>
            <a:path>
              <a:moveTo>
                <a:pt x="168948" y="2305116"/>
              </a:moveTo>
              <a:arcTo wR="1591515" hR="1591515" stAng="9201620" swAng="1360582"/>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9DE40F-57C3-1F4A-89EA-AD0939A51BBD}">
      <dsp:nvSpPr>
        <dsp:cNvPr id="0" name=""/>
        <dsp:cNvSpPr/>
      </dsp:nvSpPr>
      <dsp:spPr>
        <a:xfrm>
          <a:off x="1165968" y="1101528"/>
          <a:ext cx="1224863" cy="796161"/>
        </a:xfrm>
        <a:prstGeom prst="roundRect">
          <a:avLst/>
        </a:prstGeom>
        <a:solidFill>
          <a:schemeClr val="accent6">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Data Sharing</a:t>
          </a:r>
          <a:endParaRPr lang="en-US" sz="1600" kern="1200" dirty="0"/>
        </a:p>
      </dsp:txBody>
      <dsp:txXfrm>
        <a:off x="1204833" y="1140393"/>
        <a:ext cx="1147133" cy="718431"/>
      </dsp:txXfrm>
    </dsp:sp>
    <dsp:sp modelId="{1CD5AF86-AB3B-7947-9524-203AAC77179A}">
      <dsp:nvSpPr>
        <dsp:cNvPr id="0" name=""/>
        <dsp:cNvSpPr/>
      </dsp:nvSpPr>
      <dsp:spPr>
        <a:xfrm>
          <a:off x="1700505" y="399899"/>
          <a:ext cx="3183031" cy="3183031"/>
        </a:xfrm>
        <a:custGeom>
          <a:avLst/>
          <a:gdLst/>
          <a:ahLst/>
          <a:cxnLst/>
          <a:rect l="0" t="0" r="0" b="0"/>
          <a:pathLst>
            <a:path>
              <a:moveTo>
                <a:pt x="382706" y="556284"/>
              </a:moveTo>
              <a:arcTo wR="1591515" hR="1591515" stAng="13234617" swAng="1212644"/>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11F91-4598-4980-A17F-ED6951E70647}">
      <dsp:nvSpPr>
        <dsp:cNvPr id="0" name=""/>
        <dsp:cNvSpPr/>
      </dsp:nvSpPr>
      <dsp:spPr>
        <a:xfrm>
          <a:off x="238827" y="652442"/>
          <a:ext cx="2798020" cy="1399010"/>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Original</a:t>
          </a:r>
          <a:endParaRPr lang="en-US" sz="3200" kern="1200" dirty="0"/>
        </a:p>
      </dsp:txBody>
      <dsp:txXfrm>
        <a:off x="279803" y="693418"/>
        <a:ext cx="2716068" cy="1317058"/>
      </dsp:txXfrm>
    </dsp:sp>
    <dsp:sp modelId="{87B7AA5F-B29A-4483-8402-175BC316EEB1}">
      <dsp:nvSpPr>
        <dsp:cNvPr id="0" name=""/>
        <dsp:cNvSpPr/>
      </dsp:nvSpPr>
      <dsp:spPr>
        <a:xfrm rot="19598733">
          <a:off x="2939250" y="984331"/>
          <a:ext cx="1185051" cy="83671"/>
        </a:xfrm>
        <a:custGeom>
          <a:avLst/>
          <a:gdLst/>
          <a:ahLst/>
          <a:cxnLst/>
          <a:rect l="0" t="0" r="0" b="0"/>
          <a:pathLst>
            <a:path>
              <a:moveTo>
                <a:pt x="0" y="41835"/>
              </a:moveTo>
              <a:lnTo>
                <a:pt x="1185051" y="4183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kern="1200"/>
        </a:p>
      </dsp:txBody>
      <dsp:txXfrm>
        <a:off x="3502149" y="996541"/>
        <a:ext cx="59252" cy="59252"/>
      </dsp:txXfrm>
    </dsp:sp>
    <dsp:sp modelId="{ABFE7A7C-16CE-4FA5-A6B3-2D665115709D}">
      <dsp:nvSpPr>
        <dsp:cNvPr id="0" name=""/>
        <dsp:cNvSpPr/>
      </dsp:nvSpPr>
      <dsp:spPr>
        <a:xfrm>
          <a:off x="4026704" y="881"/>
          <a:ext cx="2798020" cy="1399010"/>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External</a:t>
          </a:r>
          <a:br>
            <a:rPr lang="en-US" sz="3200" kern="1200" dirty="0" smtClean="0"/>
          </a:br>
          <a:r>
            <a:rPr lang="en-US" sz="3200" kern="1200" dirty="0" smtClean="0"/>
            <a:t>Local</a:t>
          </a:r>
          <a:endParaRPr lang="en-US" sz="3200" kern="1200" dirty="0"/>
        </a:p>
      </dsp:txBody>
      <dsp:txXfrm>
        <a:off x="4067680" y="41857"/>
        <a:ext cx="2716068" cy="1317058"/>
      </dsp:txXfrm>
    </dsp:sp>
    <dsp:sp modelId="{0688F0B5-0EB8-4240-B90D-DC6340A2A9C0}">
      <dsp:nvSpPr>
        <dsp:cNvPr id="0" name=""/>
        <dsp:cNvSpPr/>
      </dsp:nvSpPr>
      <dsp:spPr>
        <a:xfrm rot="2642529">
          <a:off x="2843256" y="1788762"/>
          <a:ext cx="1377040" cy="83671"/>
        </a:xfrm>
        <a:custGeom>
          <a:avLst/>
          <a:gdLst/>
          <a:ahLst/>
          <a:cxnLst/>
          <a:rect l="0" t="0" r="0" b="0"/>
          <a:pathLst>
            <a:path>
              <a:moveTo>
                <a:pt x="0" y="41835"/>
              </a:moveTo>
              <a:lnTo>
                <a:pt x="1377040" y="4183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422400">
            <a:lnSpc>
              <a:spcPct val="90000"/>
            </a:lnSpc>
            <a:spcBef>
              <a:spcPct val="0"/>
            </a:spcBef>
            <a:spcAft>
              <a:spcPct val="35000"/>
            </a:spcAft>
          </a:pPr>
          <a:endParaRPr lang="en-US" sz="3200" kern="1200"/>
        </a:p>
      </dsp:txBody>
      <dsp:txXfrm>
        <a:off x="3497350" y="1796172"/>
        <a:ext cx="68852" cy="68852"/>
      </dsp:txXfrm>
    </dsp:sp>
    <dsp:sp modelId="{2FA3D665-5E5E-401D-AF6B-B1D3CDFC8BE6}">
      <dsp:nvSpPr>
        <dsp:cNvPr id="0" name=""/>
        <dsp:cNvSpPr/>
      </dsp:nvSpPr>
      <dsp:spPr>
        <a:xfrm>
          <a:off x="4026704" y="1609743"/>
          <a:ext cx="2798020" cy="1399010"/>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sz="3200" kern="1200" dirty="0" smtClean="0"/>
            <a:t>External Remote</a:t>
          </a:r>
          <a:endParaRPr lang="en-US" sz="3200" kern="1200" dirty="0"/>
        </a:p>
      </dsp:txBody>
      <dsp:txXfrm>
        <a:off x="4067680" y="1650719"/>
        <a:ext cx="2716068" cy="13170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211F91-4598-4980-A17F-ED6951E70647}">
      <dsp:nvSpPr>
        <dsp:cNvPr id="0" name=""/>
        <dsp:cNvSpPr/>
      </dsp:nvSpPr>
      <dsp:spPr>
        <a:xfrm>
          <a:off x="72863" y="535995"/>
          <a:ext cx="1862290" cy="93114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Original</a:t>
          </a:r>
          <a:endParaRPr lang="en-US" sz="1800" kern="1200" dirty="0"/>
        </a:p>
      </dsp:txBody>
      <dsp:txXfrm>
        <a:off x="100135" y="563267"/>
        <a:ext cx="1807746" cy="876601"/>
      </dsp:txXfrm>
    </dsp:sp>
    <dsp:sp modelId="{87B7AA5F-B29A-4483-8402-175BC316EEB1}">
      <dsp:nvSpPr>
        <dsp:cNvPr id="0" name=""/>
        <dsp:cNvSpPr/>
      </dsp:nvSpPr>
      <dsp:spPr>
        <a:xfrm rot="19457599">
          <a:off x="1848928" y="692027"/>
          <a:ext cx="917367" cy="83671"/>
        </a:xfrm>
        <a:custGeom>
          <a:avLst/>
          <a:gdLst/>
          <a:ahLst/>
          <a:cxnLst/>
          <a:rect l="0" t="0" r="0" b="0"/>
          <a:pathLst>
            <a:path>
              <a:moveTo>
                <a:pt x="0" y="41835"/>
              </a:moveTo>
              <a:lnTo>
                <a:pt x="917367" y="4183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2284678" y="710929"/>
        <a:ext cx="45868" cy="45868"/>
      </dsp:txXfrm>
    </dsp:sp>
    <dsp:sp modelId="{ABFE7A7C-16CE-4FA5-A6B3-2D665115709D}">
      <dsp:nvSpPr>
        <dsp:cNvPr id="0" name=""/>
        <dsp:cNvSpPr/>
      </dsp:nvSpPr>
      <dsp:spPr>
        <a:xfrm>
          <a:off x="2680070" y="586"/>
          <a:ext cx="1862290" cy="93114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External</a:t>
          </a:r>
          <a:br>
            <a:rPr lang="en-US" sz="1800" kern="1200" dirty="0" smtClean="0"/>
          </a:br>
          <a:r>
            <a:rPr lang="en-US" sz="1800" kern="1200" dirty="0" smtClean="0"/>
            <a:t>Local</a:t>
          </a:r>
          <a:endParaRPr lang="en-US" sz="1800" kern="1200" dirty="0"/>
        </a:p>
      </dsp:txBody>
      <dsp:txXfrm>
        <a:off x="2707342" y="27858"/>
        <a:ext cx="1807746" cy="876601"/>
      </dsp:txXfrm>
    </dsp:sp>
    <dsp:sp modelId="{0688F0B5-0EB8-4240-B90D-DC6340A2A9C0}">
      <dsp:nvSpPr>
        <dsp:cNvPr id="0" name=""/>
        <dsp:cNvSpPr/>
      </dsp:nvSpPr>
      <dsp:spPr>
        <a:xfrm rot="2142401">
          <a:off x="1848928" y="1227436"/>
          <a:ext cx="917367" cy="83671"/>
        </a:xfrm>
        <a:custGeom>
          <a:avLst/>
          <a:gdLst/>
          <a:ahLst/>
          <a:cxnLst/>
          <a:rect l="0" t="0" r="0" b="0"/>
          <a:pathLst>
            <a:path>
              <a:moveTo>
                <a:pt x="0" y="41835"/>
              </a:moveTo>
              <a:lnTo>
                <a:pt x="917367" y="41835"/>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kern="1200"/>
        </a:p>
      </dsp:txBody>
      <dsp:txXfrm>
        <a:off x="2284678" y="1246338"/>
        <a:ext cx="45868" cy="45868"/>
      </dsp:txXfrm>
    </dsp:sp>
    <dsp:sp modelId="{2FA3D665-5E5E-401D-AF6B-B1D3CDFC8BE6}">
      <dsp:nvSpPr>
        <dsp:cNvPr id="0" name=""/>
        <dsp:cNvSpPr/>
      </dsp:nvSpPr>
      <dsp:spPr>
        <a:xfrm>
          <a:off x="2680070" y="1071403"/>
          <a:ext cx="1862290" cy="931145"/>
        </a:xfrm>
        <a:prstGeom prst="roundRect">
          <a:avLst>
            <a:gd name="adj" fmla="val 10000"/>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External </a:t>
          </a:r>
          <a:br>
            <a:rPr lang="en-US" sz="1800" kern="1200" dirty="0" smtClean="0"/>
          </a:br>
          <a:r>
            <a:rPr lang="en-US" sz="1800" kern="1200" dirty="0" smtClean="0"/>
            <a:t>Remote</a:t>
          </a:r>
          <a:endParaRPr lang="en-US" sz="1800" kern="1200" dirty="0"/>
        </a:p>
      </dsp:txBody>
      <dsp:txXfrm>
        <a:off x="2707342" y="1098675"/>
        <a:ext cx="1807746" cy="876601"/>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 Id="rId2"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EDF17B-6AC9-B94A-A0B4-ADE287277A2C}" type="datetimeFigureOut">
              <a:rPr lang="en-US" smtClean="0"/>
              <a:t>6/18/15</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9EE81A-E89A-B848-8AA4-7DC3EC2946C5}" type="slidenum">
              <a:rPr lang="en-US" smtClean="0"/>
              <a:t>‹#›</a:t>
            </a:fld>
            <a:endParaRPr lang="en-US"/>
          </a:p>
        </p:txBody>
      </p:sp>
    </p:spTree>
    <p:extLst>
      <p:ext uri="{BB962C8B-B14F-4D97-AF65-F5344CB8AC3E}">
        <p14:creationId xmlns:p14="http://schemas.microsoft.com/office/powerpoint/2010/main" val="13683979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figshare.com" TargetMode="External"/><Relationship Id="rId4" Type="http://schemas.openxmlformats.org/officeDocument/2006/relationships/hyperlink" Target="http://dx.doi.org/10.6084/m9.figshare.774628"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figshare.com" TargetMode="External"/><Relationship Id="rId4" Type="http://schemas.openxmlformats.org/officeDocument/2006/relationships/hyperlink" Target="http://dx.doi.org/10.6084/m9.figshare.774628" TargetMode="External"/><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2</a:t>
            </a:fld>
            <a:endParaRPr lang="en-US"/>
          </a:p>
        </p:txBody>
      </p:sp>
    </p:spTree>
    <p:extLst>
      <p:ext uri="{BB962C8B-B14F-4D97-AF65-F5344CB8AC3E}">
        <p14:creationId xmlns:p14="http://schemas.microsoft.com/office/powerpoint/2010/main" val="40092639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Data are being generated</a:t>
            </a:r>
            <a:r>
              <a:rPr lang="en-US" baseline="0" dirty="0" smtClean="0"/>
              <a:t> in massive quantities daily. </a:t>
            </a:r>
            <a:r>
              <a:rPr lang="en-US" dirty="0" smtClean="0"/>
              <a:t>Improvements</a:t>
            </a:r>
            <a:r>
              <a:rPr lang="en-US" baseline="0" dirty="0" smtClean="0"/>
              <a:t> in technology enable higher precision and coverage in data acquisition and makes higher capacity systems store and migrate more data –increasing the importance of managing, integrating, and re-using data. In order to integrate these diverse datasets to answer questions of global significance, the data have to be well organized, well documented and described, preserved and accessible. It all depends of effective management of the data. </a:t>
            </a:r>
          </a:p>
          <a:p>
            <a:endParaRPr lang="en-US" dirty="0" smtClean="0"/>
          </a:p>
          <a:p>
            <a:r>
              <a:rPr lang="en-US" dirty="0" smtClean="0"/>
              <a:t>Slide</a:t>
            </a:r>
            <a:r>
              <a:rPr lang="en-US" baseline="0" dirty="0" smtClean="0"/>
              <a:t> credit: </a:t>
            </a:r>
            <a:r>
              <a:rPr lang="en-US" baseline="0" dirty="0" err="1" smtClean="0"/>
              <a:t>DataONE</a:t>
            </a:r>
            <a:r>
              <a:rPr lang="en-US" baseline="0" dirty="0" smtClean="0"/>
              <a:t> Education Module 1. </a:t>
            </a:r>
            <a:endParaRPr lang="en-US" dirty="0"/>
          </a:p>
        </p:txBody>
      </p:sp>
      <p:sp>
        <p:nvSpPr>
          <p:cNvPr id="4" name="Slide Number Placeholder 3"/>
          <p:cNvSpPr>
            <a:spLocks noGrp="1"/>
          </p:cNvSpPr>
          <p:nvPr>
            <p:ph type="sldNum" sz="quarter" idx="10"/>
          </p:nvPr>
        </p:nvSpPr>
        <p:spPr/>
        <p:txBody>
          <a:bodyPr/>
          <a:lstStyle/>
          <a:p>
            <a:fld id="{9EC847EA-B926-5749-9EF7-DA980FF2A6CA}" type="slidenum">
              <a:rPr lang="en-US" smtClean="0"/>
              <a:t>12</a:t>
            </a:fld>
            <a:endParaRPr lang="en-US"/>
          </a:p>
        </p:txBody>
      </p:sp>
    </p:spTree>
    <p:extLst>
      <p:ext uri="{BB962C8B-B14F-4D97-AF65-F5344CB8AC3E}">
        <p14:creationId xmlns:p14="http://schemas.microsoft.com/office/powerpoint/2010/main" val="3182707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Arial" charset="0"/>
                <a:cs typeface="+mn-cs"/>
              </a:rPr>
              <a:t>The amount of available</a:t>
            </a:r>
            <a:r>
              <a:rPr lang="en-US" baseline="0" dirty="0" smtClean="0">
                <a:latin typeface="Arial" charset="0"/>
                <a:cs typeface="+mn-cs"/>
              </a:rPr>
              <a:t> storage is not keeping up with the amount of data flooding in daily. How do we decide what data we keep? </a:t>
            </a:r>
            <a:endParaRPr lang="en-US" dirty="0" smtClean="0">
              <a:latin typeface="Arial" charset="0"/>
              <a:cs typeface="+mn-cs"/>
            </a:endParaRP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credit: </a:t>
            </a:r>
            <a:r>
              <a:rPr lang="en-US" baseline="0" dirty="0" err="1" smtClean="0"/>
              <a:t>DataONE</a:t>
            </a:r>
            <a:r>
              <a:rPr lang="en-US" baseline="0" dirty="0" smtClean="0"/>
              <a:t> Education Module 1. </a:t>
            </a:r>
            <a:endParaRPr lang="en-US" dirty="0" smtClean="0"/>
          </a:p>
        </p:txBody>
      </p:sp>
      <p:sp>
        <p:nvSpPr>
          <p:cNvPr id="4" name="Slide Number Placeholder 3"/>
          <p:cNvSpPr>
            <a:spLocks noGrp="1"/>
          </p:cNvSpPr>
          <p:nvPr>
            <p:ph type="sldNum" sz="quarter" idx="10"/>
          </p:nvPr>
        </p:nvSpPr>
        <p:spPr/>
        <p:txBody>
          <a:bodyPr/>
          <a:lstStyle/>
          <a:p>
            <a:fld id="{9EC847EA-B926-5749-9EF7-DA980FF2A6CA}" type="slidenum">
              <a:rPr lang="en-US" smtClean="0"/>
              <a:t>13</a:t>
            </a:fld>
            <a:endParaRPr lang="en-US"/>
          </a:p>
        </p:txBody>
      </p:sp>
    </p:spTree>
    <p:extLst>
      <p:ext uri="{BB962C8B-B14F-4D97-AF65-F5344CB8AC3E}">
        <p14:creationId xmlns:p14="http://schemas.microsoft.com/office/powerpoint/2010/main" val="1920499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credit: </a:t>
            </a:r>
            <a:r>
              <a:rPr lang="en-US" baseline="0" dirty="0" err="1" smtClean="0"/>
              <a:t>DataONE</a:t>
            </a:r>
            <a:r>
              <a:rPr lang="en-US" baseline="0" dirty="0" smtClean="0"/>
              <a:t> Education Module 1. </a:t>
            </a:r>
            <a:endParaRPr lang="en-US" dirty="0" smtClean="0"/>
          </a:p>
        </p:txBody>
      </p:sp>
      <p:sp>
        <p:nvSpPr>
          <p:cNvPr id="4" name="Slide Number Placeholder 3"/>
          <p:cNvSpPr>
            <a:spLocks noGrp="1"/>
          </p:cNvSpPr>
          <p:nvPr>
            <p:ph type="sldNum" sz="quarter" idx="10"/>
          </p:nvPr>
        </p:nvSpPr>
        <p:spPr/>
        <p:txBody>
          <a:bodyPr/>
          <a:lstStyle/>
          <a:p>
            <a:fld id="{9EC847EA-B926-5749-9EF7-DA980FF2A6CA}" type="slidenum">
              <a:rPr lang="en-US" smtClean="0"/>
              <a:t>14</a:t>
            </a:fld>
            <a:endParaRPr lang="en-US"/>
          </a:p>
        </p:txBody>
      </p:sp>
    </p:spTree>
    <p:extLst>
      <p:ext uri="{BB962C8B-B14F-4D97-AF65-F5344CB8AC3E}">
        <p14:creationId xmlns:p14="http://schemas.microsoft.com/office/powerpoint/2010/main" val="1112774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Microsoft Sans Serif" pitchFamily="34" charset="0"/>
                <a:cs typeface="Microsoft Sans Serif" pitchFamily="34" charset="0"/>
              </a:rPr>
              <a:t>“How long should I retain data?” is not a clear and cut data management question.  Last year, for example, the JCI retracted a published article because one of its data tables was duplicated.  </a:t>
            </a:r>
          </a:p>
          <a:p>
            <a:endParaRPr lang="en-US" sz="1200" dirty="0" smtClean="0">
              <a:latin typeface="Microsoft Sans Serif" pitchFamily="34" charset="0"/>
              <a:cs typeface="Microsoft Sans Serif" pitchFamily="34" charset="0"/>
            </a:endParaRPr>
          </a:p>
          <a:p>
            <a:r>
              <a:rPr lang="en-US" sz="1200" dirty="0" smtClean="0">
                <a:latin typeface="Microsoft Sans Serif" pitchFamily="34" charset="0"/>
                <a:cs typeface="Microsoft Sans Serif" pitchFamily="34" charset="0"/>
              </a:rPr>
              <a:t>The publisher contacted the researchers to have them update the data, but they could not locate the original data files after six years, so the journal was forced to issue a retraction.</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 credit: NECDMC, Module 1: Overview of Research Data Management</a:t>
            </a:r>
          </a:p>
        </p:txBody>
      </p:sp>
      <p:sp>
        <p:nvSpPr>
          <p:cNvPr id="4" name="Slide Number Placeholder 3"/>
          <p:cNvSpPr>
            <a:spLocks noGrp="1"/>
          </p:cNvSpPr>
          <p:nvPr>
            <p:ph type="sldNum" sz="quarter" idx="10"/>
          </p:nvPr>
        </p:nvSpPr>
        <p:spPr/>
        <p:txBody>
          <a:bodyPr/>
          <a:lstStyle/>
          <a:p>
            <a:fld id="{9EC847EA-B926-5749-9EF7-DA980FF2A6CA}" type="slidenum">
              <a:rPr lang="en-US" smtClean="0"/>
              <a:t>15</a:t>
            </a:fld>
            <a:endParaRPr lang="en-US"/>
          </a:p>
        </p:txBody>
      </p:sp>
    </p:spTree>
    <p:extLst>
      <p:ext uri="{BB962C8B-B14F-4D97-AF65-F5344CB8AC3E}">
        <p14:creationId xmlns:p14="http://schemas.microsoft.com/office/powerpoint/2010/main" val="2504227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75000"/>
                </a:schemeClr>
              </a:buClr>
              <a:buSzPct val="100000"/>
            </a:pPr>
            <a:r>
              <a:rPr lang="en-US" dirty="0" smtClean="0">
                <a:ea typeface="ＭＳ Ｐゴシック" pitchFamily="34" charset="-128"/>
              </a:rPr>
              <a:t>Manage your data for yourself: </a:t>
            </a:r>
          </a:p>
          <a:p>
            <a:pPr lvl="1">
              <a:buClr>
                <a:schemeClr val="accent1">
                  <a:lumMod val="75000"/>
                </a:schemeClr>
              </a:buClr>
              <a:buSzPct val="90000"/>
              <a:buFont typeface="Courier New" pitchFamily="49" charset="0"/>
              <a:buChar char="o"/>
            </a:pPr>
            <a:r>
              <a:rPr lang="en-US" dirty="0" smtClean="0">
                <a:ea typeface="ＭＳ Ｐゴシック" pitchFamily="34" charset="-128"/>
              </a:rPr>
              <a:t> Keep yourself organized – be able to find your files (data inputs, analytic scripts, outputs at various stages of the analytic process, etc.) </a:t>
            </a:r>
          </a:p>
          <a:p>
            <a:pPr lvl="1">
              <a:buClr>
                <a:schemeClr val="accent1">
                  <a:lumMod val="75000"/>
                </a:schemeClr>
              </a:buClr>
              <a:buSzPct val="90000"/>
              <a:buFont typeface="Courier New" pitchFamily="49" charset="0"/>
              <a:buChar char="o"/>
            </a:pPr>
            <a:r>
              <a:rPr lang="en-US" dirty="0" smtClean="0">
                <a:ea typeface="ＭＳ Ｐゴシック" pitchFamily="34" charset="-128"/>
              </a:rPr>
              <a:t> Track your science processes for reproducibility – be able to match up your outputs with exact inputs and transformations that produced them </a:t>
            </a:r>
          </a:p>
          <a:p>
            <a:pPr lvl="1">
              <a:buClr>
                <a:schemeClr val="accent1">
                  <a:lumMod val="75000"/>
                </a:schemeClr>
              </a:buClr>
              <a:buSzPct val="90000"/>
              <a:buFont typeface="Courier New" pitchFamily="49" charset="0"/>
              <a:buChar char="o"/>
            </a:pPr>
            <a:r>
              <a:rPr lang="en-US" dirty="0" smtClean="0">
                <a:ea typeface="ＭＳ Ｐゴシック" pitchFamily="34" charset="-128"/>
              </a:rPr>
              <a:t> Better control versions of data – identify easily versions that can be periodically purged</a:t>
            </a:r>
          </a:p>
          <a:p>
            <a:pPr lvl="1">
              <a:buClr>
                <a:schemeClr val="accent1">
                  <a:lumMod val="75000"/>
                </a:schemeClr>
              </a:buClr>
              <a:buSzPct val="90000"/>
              <a:buFont typeface="Courier New" pitchFamily="49" charset="0"/>
              <a:buChar char="o"/>
            </a:pPr>
            <a:r>
              <a:rPr lang="en-US" dirty="0" smtClean="0">
                <a:ea typeface="ＭＳ Ｐゴシック" pitchFamily="34" charset="-128"/>
              </a:rPr>
              <a:t> Quality control your data more efficiently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credit: </a:t>
            </a:r>
            <a:r>
              <a:rPr lang="en-US" baseline="0" dirty="0" err="1" smtClean="0"/>
              <a:t>DataONE</a:t>
            </a:r>
            <a:r>
              <a:rPr lang="en-US" baseline="0" dirty="0" smtClean="0"/>
              <a:t> Education Module 1. </a:t>
            </a:r>
            <a:endParaRPr lang="en-US" dirty="0" smtClean="0"/>
          </a:p>
          <a:p>
            <a:endParaRPr lang="en-US" dirty="0"/>
          </a:p>
        </p:txBody>
      </p:sp>
      <p:sp>
        <p:nvSpPr>
          <p:cNvPr id="4" name="Slide Number Placeholder 3"/>
          <p:cNvSpPr>
            <a:spLocks noGrp="1"/>
          </p:cNvSpPr>
          <p:nvPr>
            <p:ph type="sldNum" sz="quarter" idx="10"/>
          </p:nvPr>
        </p:nvSpPr>
        <p:spPr/>
        <p:txBody>
          <a:bodyPr/>
          <a:lstStyle/>
          <a:p>
            <a:fld id="{9EC847EA-B926-5749-9EF7-DA980FF2A6CA}" type="slidenum">
              <a:rPr lang="en-US" smtClean="0"/>
              <a:t>16</a:t>
            </a:fld>
            <a:endParaRPr lang="en-US"/>
          </a:p>
        </p:txBody>
      </p:sp>
    </p:spTree>
    <p:extLst>
      <p:ext uri="{BB962C8B-B14F-4D97-AF65-F5344CB8AC3E}">
        <p14:creationId xmlns:p14="http://schemas.microsoft.com/office/powerpoint/2010/main" val="3907845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Slide</a:t>
            </a:r>
            <a:r>
              <a:rPr lang="en-US" baseline="0" dirty="0" smtClean="0"/>
              <a:t> credit: </a:t>
            </a:r>
            <a:r>
              <a:rPr lang="en-US" baseline="0" dirty="0" err="1" smtClean="0"/>
              <a:t>DataONE</a:t>
            </a:r>
            <a:r>
              <a:rPr lang="en-US" baseline="0" dirty="0" smtClean="0"/>
              <a:t> Education Module 1. </a:t>
            </a:r>
            <a:endParaRPr lang="en-US" dirty="0" smtClean="0"/>
          </a:p>
          <a:p>
            <a:endParaRPr lang="en-US" dirty="0"/>
          </a:p>
        </p:txBody>
      </p:sp>
      <p:sp>
        <p:nvSpPr>
          <p:cNvPr id="4" name="Slide Number Placeholder 3"/>
          <p:cNvSpPr>
            <a:spLocks noGrp="1"/>
          </p:cNvSpPr>
          <p:nvPr>
            <p:ph type="sldNum" sz="quarter" idx="10"/>
          </p:nvPr>
        </p:nvSpPr>
        <p:spPr/>
        <p:txBody>
          <a:bodyPr/>
          <a:lstStyle/>
          <a:p>
            <a:fld id="{9EC847EA-B926-5749-9EF7-DA980FF2A6CA}" type="slidenum">
              <a:rPr lang="en-US" smtClean="0"/>
              <a:t>17</a:t>
            </a:fld>
            <a:endParaRPr lang="en-US"/>
          </a:p>
        </p:txBody>
      </p:sp>
    </p:spTree>
    <p:extLst>
      <p:ext uri="{BB962C8B-B14F-4D97-AF65-F5344CB8AC3E}">
        <p14:creationId xmlns:p14="http://schemas.microsoft.com/office/powerpoint/2010/main" val="3348650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baseline="0" dirty="0" smtClean="0"/>
              <a:t>Today we are going to focus on the research lifecycle by examining the various types and formats of data, and phases that they go through during the data and project lifecycles. </a:t>
            </a:r>
          </a:p>
          <a:p>
            <a:pPr defTabSz="448650">
              <a:defRPr/>
            </a:pPr>
            <a:endParaRPr lang="en-US" baseline="0" dirty="0" smtClean="0"/>
          </a:p>
          <a:p>
            <a:pPr defTabSz="448650">
              <a:defRPr/>
            </a:pPr>
            <a:r>
              <a:rPr lang="en-US" baseline="0" dirty="0" smtClean="0"/>
              <a:t>Get the whole lifecycle graphic here: “</a:t>
            </a:r>
            <a:r>
              <a:rPr lang="en-US" dirty="0" smtClean="0"/>
              <a:t>Data management throughout the research lifecycle. Amanda Whitmire. </a:t>
            </a:r>
            <a:r>
              <a:rPr lang="en-US" dirty="0" err="1" smtClean="0">
                <a:effectLst/>
              </a:rPr>
              <a:t>f</a:t>
            </a:r>
            <a:r>
              <a:rPr lang="en-US" dirty="0" err="1" smtClean="0">
                <a:effectLst/>
                <a:hlinkClick r:id="rId3"/>
              </a:rPr>
              <a:t>ig</a:t>
            </a:r>
            <a:r>
              <a:rPr lang="en-US" b="1" dirty="0" err="1" smtClean="0">
                <a:effectLst/>
                <a:hlinkClick r:id="rId3"/>
              </a:rPr>
              <a:t>share</a:t>
            </a:r>
            <a:r>
              <a:rPr lang="en-US" dirty="0" smtClean="0"/>
              <a:t>. </a:t>
            </a:r>
            <a:r>
              <a:rPr lang="en-US" dirty="0" smtClean="0">
                <a:hlinkClick r:id="rId4"/>
              </a:rPr>
              <a:t>http://dx.doi.org/10.6084/m9.figshare.774628</a:t>
            </a:r>
            <a:r>
              <a:rPr lang="en-US" dirty="0" smtClean="0"/>
              <a:t>”</a:t>
            </a:r>
          </a:p>
          <a:p>
            <a:endParaRPr lang="en-US" baseline="0" dirty="0" smtClean="0"/>
          </a:p>
        </p:txBody>
      </p:sp>
      <p:sp>
        <p:nvSpPr>
          <p:cNvPr id="4" name="Slide Number Placeholder 3"/>
          <p:cNvSpPr>
            <a:spLocks noGrp="1"/>
          </p:cNvSpPr>
          <p:nvPr>
            <p:ph type="sldNum" sz="quarter" idx="10"/>
          </p:nvPr>
        </p:nvSpPr>
        <p:spPr/>
        <p:txBody>
          <a:bodyPr/>
          <a:lstStyle/>
          <a:p>
            <a:fld id="{1D789803-240F-EC4F-A5E3-4830860B647F}" type="slidenum">
              <a:rPr lang="en-US" smtClean="0"/>
              <a:pPr/>
              <a:t>19</a:t>
            </a:fld>
            <a:endParaRPr lang="en-US"/>
          </a:p>
        </p:txBody>
      </p:sp>
    </p:spTree>
    <p:extLst>
      <p:ext uri="{BB962C8B-B14F-4D97-AF65-F5344CB8AC3E}">
        <p14:creationId xmlns:p14="http://schemas.microsoft.com/office/powerpoint/2010/main" val="17794319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credit: Stock </a:t>
            </a:r>
            <a:r>
              <a:rPr lang="en-US" baseline="0" dirty="0" err="1" smtClean="0"/>
              <a:t>X.chnge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20</a:t>
            </a:fld>
            <a:endParaRPr lang="en-US"/>
          </a:p>
        </p:txBody>
      </p:sp>
    </p:spTree>
    <p:extLst>
      <p:ext uri="{BB962C8B-B14F-4D97-AF65-F5344CB8AC3E}">
        <p14:creationId xmlns:p14="http://schemas.microsoft.com/office/powerpoint/2010/main" val="3989504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OSU media services</a:t>
            </a:r>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21</a:t>
            </a:fld>
            <a:endParaRPr lang="en-US"/>
          </a:p>
        </p:txBody>
      </p:sp>
    </p:spTree>
    <p:extLst>
      <p:ext uri="{BB962C8B-B14F-4D97-AF65-F5344CB8AC3E}">
        <p14:creationId xmlns:p14="http://schemas.microsoft.com/office/powerpoint/2010/main" val="564649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r>
              <a:rPr lang="en-US" baseline="0" dirty="0" smtClean="0"/>
              <a:t> in climate science, HUGE amounts of data are compiled: http://</a:t>
            </a:r>
            <a:r>
              <a:rPr lang="en-US" baseline="0" dirty="0" err="1" smtClean="0"/>
              <a:t>www.realclimate.org</a:t>
            </a:r>
            <a:r>
              <a:rPr lang="en-US" baseline="0" dirty="0" smtClean="0"/>
              <a:t>/</a:t>
            </a:r>
            <a:r>
              <a:rPr lang="en-US" baseline="0" dirty="0" err="1" smtClean="0"/>
              <a:t>index.php</a:t>
            </a:r>
            <a:r>
              <a:rPr lang="en-US" baseline="0" dirty="0" smtClean="0"/>
              <a:t>/data-sources/ </a:t>
            </a:r>
          </a:p>
          <a:p>
            <a:endParaRPr lang="en-US" baseline="0" dirty="0" smtClean="0"/>
          </a:p>
          <a:p>
            <a:r>
              <a:rPr lang="en-US" baseline="0" dirty="0" smtClean="0"/>
              <a:t>In the example image, hydrographic data from all over the world are compiled into a database, and new variables can be derived from them. For example, depth profiles of seawater density from measurements of pressure, temperature, and salinity (via conductivity measurements).</a:t>
            </a:r>
          </a:p>
          <a:p>
            <a:endParaRPr lang="en-US" baseline="0" dirty="0" smtClean="0"/>
          </a:p>
          <a:p>
            <a:r>
              <a:rPr lang="en-US" baseline="0" dirty="0" smtClean="0"/>
              <a:t>Image credit; http://</a:t>
            </a:r>
            <a:r>
              <a:rPr lang="en-US" baseline="0" dirty="0" err="1" smtClean="0"/>
              <a:t>cdiac.ornl.gov</a:t>
            </a:r>
            <a:r>
              <a:rPr lang="en-US" baseline="0" dirty="0" smtClean="0"/>
              <a:t>/oceans/</a:t>
            </a:r>
            <a:r>
              <a:rPr lang="en-US" baseline="0" dirty="0" err="1" smtClean="0"/>
              <a:t>RepeatSections</a:t>
            </a:r>
            <a:r>
              <a:rPr lang="en-US" baseline="0" dirty="0" smtClean="0"/>
              <a:t>/</a:t>
            </a:r>
            <a:r>
              <a:rPr lang="en-US" baseline="0" dirty="0" err="1" smtClean="0"/>
              <a:t>CDIAC_CLIVAR_global_map.jpg</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22</a:t>
            </a:fld>
            <a:endParaRPr lang="en-US"/>
          </a:p>
        </p:txBody>
      </p:sp>
    </p:spTree>
    <p:extLst>
      <p:ext uri="{BB962C8B-B14F-4D97-AF65-F5344CB8AC3E}">
        <p14:creationId xmlns:p14="http://schemas.microsoft.com/office/powerpoint/2010/main" val="2217574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morning is going to be one LONG chunk. Please feel</a:t>
            </a:r>
            <a:r>
              <a:rPr lang="en-US" baseline="0" dirty="0" smtClean="0"/>
              <a:t> free to stretch your legs and use the facilities as you need to. </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3</a:t>
            </a:fld>
            <a:endParaRPr lang="en-US"/>
          </a:p>
        </p:txBody>
      </p:sp>
    </p:spTree>
    <p:extLst>
      <p:ext uri="{BB962C8B-B14F-4D97-AF65-F5344CB8AC3E}">
        <p14:creationId xmlns:p14="http://schemas.microsoft.com/office/powerpoint/2010/main" val="19261153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http://</a:t>
            </a:r>
            <a:r>
              <a:rPr lang="en-US" dirty="0" err="1" smtClean="0"/>
              <a:t>media.oregonlive.com</a:t>
            </a:r>
            <a:r>
              <a:rPr lang="en-US" dirty="0" smtClean="0"/>
              <a:t>/pacific-northwest-news/photo/gs61tsun103jpg-730687c0e8a35305.jpg</a:t>
            </a:r>
          </a:p>
          <a:p>
            <a:r>
              <a:rPr lang="en-US" dirty="0" smtClean="0"/>
              <a:t> </a:t>
            </a:r>
          </a:p>
          <a:p>
            <a:r>
              <a:rPr lang="en-US" dirty="0" smtClean="0"/>
              <a:t>This model of tsunami driftage</a:t>
            </a:r>
            <a:r>
              <a:rPr lang="en-US" baseline="0" dirty="0" smtClean="0"/>
              <a:t> is based on ocean topography and surface winds. See: http://</a:t>
            </a:r>
            <a:r>
              <a:rPr lang="en-US" baseline="0" dirty="0" err="1" smtClean="0"/>
              <a:t>iprc.soest.hawaii.edu</a:t>
            </a:r>
            <a:r>
              <a:rPr lang="en-US" baseline="0" dirty="0" smtClean="0"/>
              <a:t>/research/</a:t>
            </a:r>
            <a:r>
              <a:rPr lang="en-US" baseline="0" dirty="0" err="1" smtClean="0"/>
              <a:t>research.php</a:t>
            </a:r>
            <a:r>
              <a:rPr lang="en-US" baseline="0" dirty="0" smtClean="0"/>
              <a:t>, research by N. </a:t>
            </a:r>
            <a:r>
              <a:rPr lang="en-US" baseline="0" dirty="0" err="1" smtClean="0"/>
              <a:t>Maximenko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23</a:t>
            </a:fld>
            <a:endParaRPr lang="en-US"/>
          </a:p>
        </p:txBody>
      </p:sp>
    </p:spTree>
    <p:extLst>
      <p:ext uri="{BB962C8B-B14F-4D97-AF65-F5344CB8AC3E}">
        <p14:creationId xmlns:p14="http://schemas.microsoft.com/office/powerpoint/2010/main" val="1222203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credit: http://</a:t>
            </a:r>
            <a:r>
              <a:rPr lang="en-US" baseline="0" dirty="0" err="1" smtClean="0"/>
              <a:t>upload.wikimedia.org</a:t>
            </a:r>
            <a:r>
              <a:rPr lang="en-US" baseline="0" dirty="0" smtClean="0"/>
              <a:t>/</a:t>
            </a:r>
            <a:r>
              <a:rPr lang="en-US" baseline="0" dirty="0" err="1" smtClean="0"/>
              <a:t>wikipedia</a:t>
            </a:r>
            <a:r>
              <a:rPr lang="en-US" baseline="0" dirty="0" smtClean="0"/>
              <a:t>/commons/6/66/1930_census_Olsen_Schmidt.gif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Most research uses multiple data</a:t>
            </a:r>
            <a:r>
              <a:rPr lang="en-US" baseline="0" dirty="0" smtClean="0"/>
              <a:t> </a:t>
            </a:r>
            <a:r>
              <a:rPr lang="en-US" dirty="0" smtClean="0"/>
              <a:t>types &amp; formats. My own dissertation</a:t>
            </a:r>
            <a:r>
              <a:rPr lang="en-US" baseline="0" dirty="0" smtClean="0"/>
              <a:t> included the generation or use of all of the data types that we’ve discussed (which might help to explain why it took me 7 years to earn a Ph.D.). http://</a:t>
            </a:r>
            <a:r>
              <a:rPr lang="en-US" baseline="0" dirty="0" err="1" smtClean="0"/>
              <a:t>hdl.handle.net</a:t>
            </a:r>
            <a:r>
              <a:rPr lang="en-US" baseline="0" dirty="0" smtClean="0"/>
              <a:t>/1957/9088 </a:t>
            </a:r>
            <a:endParaRPr lang="en-US" dirty="0" smtClean="0"/>
          </a:p>
          <a:p>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24</a:t>
            </a:fld>
            <a:endParaRPr lang="en-US"/>
          </a:p>
        </p:txBody>
      </p:sp>
    </p:spTree>
    <p:extLst>
      <p:ext uri="{BB962C8B-B14F-4D97-AF65-F5344CB8AC3E}">
        <p14:creationId xmlns:p14="http://schemas.microsoft.com/office/powerpoint/2010/main" val="2332497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en.wikibooks.org</a:t>
            </a:r>
            <a:r>
              <a:rPr lang="en-US" dirty="0" smtClean="0"/>
              <a:t>/wiki/Statistics/</a:t>
            </a:r>
            <a:r>
              <a:rPr lang="en-US" dirty="0" err="1" smtClean="0"/>
              <a:t>Different_Types_of_Data</a:t>
            </a:r>
            <a:r>
              <a:rPr lang="en-US" dirty="0" smtClean="0"/>
              <a:t>/</a:t>
            </a:r>
            <a:r>
              <a:rPr lang="en-US" dirty="0" err="1" smtClean="0"/>
              <a:t>Quantitative_and_Qualitative_Data</a:t>
            </a:r>
            <a:r>
              <a:rPr lang="en-US" dirty="0" smtClean="0"/>
              <a:t> </a:t>
            </a:r>
          </a:p>
          <a:p>
            <a:endParaRPr lang="en-US" dirty="0" smtClean="0"/>
          </a:p>
          <a:p>
            <a:r>
              <a:rPr lang="en-US" dirty="0" smtClean="0"/>
              <a:t>More on qualitative</a:t>
            </a:r>
            <a:r>
              <a:rPr lang="en-US" baseline="0" dirty="0" smtClean="0"/>
              <a:t> data: ”</a:t>
            </a:r>
            <a:r>
              <a:rPr lang="en-US" dirty="0" smtClean="0"/>
              <a:t>Although we may have categories, the categories may have a structure to them. When there is not a natural ordering of the categories, we call these </a:t>
            </a:r>
            <a:r>
              <a:rPr lang="en-US" b="1" dirty="0" smtClean="0"/>
              <a:t>nominal</a:t>
            </a:r>
            <a:r>
              <a:rPr lang="en-US" dirty="0" smtClean="0"/>
              <a:t> categories. Examples might be gender, race, religion, or sport.</a:t>
            </a:r>
          </a:p>
          <a:p>
            <a:r>
              <a:rPr lang="en-US" dirty="0" smtClean="0"/>
              <a:t>When the categories may be ordered, these are called </a:t>
            </a:r>
            <a:r>
              <a:rPr lang="en-US" b="1" dirty="0" smtClean="0"/>
              <a:t>ordinal</a:t>
            </a:r>
            <a:r>
              <a:rPr lang="en-US" dirty="0" smtClean="0"/>
              <a:t> variables. </a:t>
            </a:r>
            <a:r>
              <a:rPr lang="en-US" b="1" dirty="0" smtClean="0"/>
              <a:t>Categorical variables</a:t>
            </a:r>
            <a:r>
              <a:rPr lang="en-US" dirty="0" smtClean="0"/>
              <a:t> that judge size (small, medium, large, etc.) are ordinal variables. Attitudes (strongly disagree, disagree, neutral, agree, strongly agree) are also ordinal variables, however we may not know which value is the best or worst of these issues. Note that the distance between these categories is not something we can measure.”</a:t>
            </a:r>
          </a:p>
          <a:p>
            <a:endParaRPr lang="en-US" dirty="0" smtClean="0"/>
          </a:p>
          <a:p>
            <a:r>
              <a:rPr lang="en-US" dirty="0" smtClean="0"/>
              <a:t>More on quantitative data: “However, not all numbers are continuous and measurable. For example, the social security number is a number, but not something that one can add or subtract.”</a:t>
            </a:r>
          </a:p>
          <a:p>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25</a:t>
            </a:fld>
            <a:endParaRPr lang="en-US"/>
          </a:p>
        </p:txBody>
      </p:sp>
    </p:spTree>
    <p:extLst>
      <p:ext uri="{BB962C8B-B14F-4D97-AF65-F5344CB8AC3E}">
        <p14:creationId xmlns:p14="http://schemas.microsoft.com/office/powerpoint/2010/main" val="3346239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more on geospatial analysis here: http://</a:t>
            </a:r>
            <a:r>
              <a:rPr lang="en-US" dirty="0" err="1" smtClean="0"/>
              <a:t>en.wikipedia.org</a:t>
            </a:r>
            <a:r>
              <a:rPr lang="en-US" dirty="0" smtClean="0"/>
              <a:t>/wiki/</a:t>
            </a:r>
            <a:r>
              <a:rPr lang="en-US" dirty="0" err="1" smtClean="0"/>
              <a:t>Geospatial_analysis</a:t>
            </a:r>
            <a:r>
              <a:rPr lang="en-US" dirty="0" smtClean="0"/>
              <a:t> </a:t>
            </a:r>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26</a:t>
            </a:fld>
            <a:endParaRPr lang="en-US"/>
          </a:p>
        </p:txBody>
      </p:sp>
    </p:spTree>
    <p:extLst>
      <p:ext uri="{BB962C8B-B14F-4D97-AF65-F5344CB8AC3E}">
        <p14:creationId xmlns:p14="http://schemas.microsoft.com/office/powerpoint/2010/main" val="180994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2800" dirty="0" smtClean="0">
                <a:latin typeface="Arial" charset="0"/>
                <a:ea typeface="ＭＳ Ｐゴシック" pitchFamily="34" charset="-128"/>
                <a:cs typeface="Arial" charset="0"/>
              </a:rPr>
              <a:t>Non-proprietary or Open Formats are </a:t>
            </a:r>
            <a:r>
              <a:rPr lang="en-US" sz="2400" dirty="0" smtClean="0">
                <a:latin typeface="Arial" charset="0"/>
                <a:ea typeface="ＭＳ Ｐゴシック" pitchFamily="34" charset="-128"/>
                <a:cs typeface="Arial" charset="0"/>
              </a:rPr>
              <a:t>Readable by more than just the equipment and/or program that generated it.  Sometimes proprietary file formats are unavoidable.  However, proprietary formats can often be converted to open formats.  </a:t>
            </a:r>
          </a:p>
          <a:p>
            <a:pPr eaLnBrk="1" hangingPunct="1">
              <a:spcBef>
                <a:spcPct val="0"/>
              </a:spcBef>
            </a:pPr>
            <a:r>
              <a:rPr lang="en-US" sz="2800" dirty="0" smtClean="0">
                <a:latin typeface="Arial" charset="0"/>
                <a:ea typeface="ＭＳ Ｐゴシック" pitchFamily="34" charset="-128"/>
                <a:cs typeface="Arial" charset="0"/>
              </a:rPr>
              <a:t>Unencrypted / uncompressed Formats:  </a:t>
            </a:r>
            <a:r>
              <a:rPr lang="en-US" sz="2400" dirty="0" smtClean="0">
                <a:latin typeface="Arial" charset="0"/>
                <a:ea typeface="ＭＳ Ｐゴシック" pitchFamily="34" charset="-128"/>
                <a:cs typeface="Arial" charset="0"/>
              </a:rPr>
              <a:t>Offer the best prospects for long-term access.  If files are encrypted and/or compressed, the method used will need to be both discoverable and usable for file access in the future.</a:t>
            </a:r>
            <a:r>
              <a:rPr lang="en-US" dirty="0" smtClean="0">
                <a:latin typeface="Arial" charset="0"/>
                <a:ea typeface="ＭＳ Ｐゴシック" pitchFamily="34" charset="-128"/>
                <a:cs typeface="Arial" charset="0"/>
              </a:rPr>
              <a:t> </a:t>
            </a:r>
          </a:p>
          <a:p>
            <a:pPr eaLnBrk="1" hangingPunct="1">
              <a:spcBef>
                <a:spcPct val="0"/>
              </a:spcBef>
            </a:pPr>
            <a:endParaRPr lang="en-US" dirty="0" smtClean="0">
              <a:latin typeface="Arial" charset="0"/>
              <a:ea typeface="ＭＳ Ｐゴシック" pitchFamily="34" charset="-128"/>
              <a:cs typeface="Arial" charset="0"/>
            </a:endParaRPr>
          </a:p>
          <a:p>
            <a:pPr eaLnBrk="1" hangingPunct="1">
              <a:spcBef>
                <a:spcPct val="0"/>
              </a:spcBef>
            </a:pPr>
            <a:r>
              <a:rPr lang="en-US" dirty="0" smtClean="0">
                <a:latin typeface="Arial" charset="0"/>
                <a:ea typeface="ＭＳ Ｐゴシック" pitchFamily="34" charset="-128"/>
                <a:cs typeface="Arial" charset="0"/>
              </a:rPr>
              <a:t>slide credit: NECDMC</a:t>
            </a:r>
          </a:p>
          <a:p>
            <a:pPr eaLnBrk="1" hangingPunct="1">
              <a:spcBef>
                <a:spcPct val="0"/>
              </a:spcBef>
            </a:pPr>
            <a:endParaRPr lang="en-US" dirty="0" smtClean="0">
              <a:ea typeface="ＭＳ Ｐゴシック" pitchFamily="34" charset="-128"/>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5D4EAA7-DF87-46BA-B7CF-465F1E7E0FDE}" type="slidenum">
              <a:rPr lang="en-US" smtClean="0"/>
              <a:pPr eaLnBrk="1" hangingPunct="1"/>
              <a:t>28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Why </a:t>
            </a:r>
            <a:r>
              <a:rPr lang="en-US" baseline="0" dirty="0" smtClean="0"/>
              <a:t>is this important? The data types that you are creating and/or using have implications for data documentation, storage and backup, data citation &amp; ethics or reuse, and preservation and sharing (basically, all aspects of data management.</a:t>
            </a:r>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29</a:t>
            </a:fld>
            <a:endParaRPr lang="en-US"/>
          </a:p>
        </p:txBody>
      </p:sp>
    </p:spTree>
    <p:extLst>
      <p:ext uri="{BB962C8B-B14F-4D97-AF65-F5344CB8AC3E}">
        <p14:creationId xmlns:p14="http://schemas.microsoft.com/office/powerpoint/2010/main" val="40107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baseline="0" dirty="0" smtClean="0"/>
              <a:t>Now we are going to examine the research lifecycle, phases of research data, and associated data management actions.</a:t>
            </a:r>
          </a:p>
          <a:p>
            <a:pPr defTabSz="448650">
              <a:defRPr/>
            </a:pPr>
            <a:endParaRPr lang="en-US" baseline="0" dirty="0" smtClean="0"/>
          </a:p>
          <a:p>
            <a:pPr defTabSz="448650">
              <a:defRPr/>
            </a:pPr>
            <a:r>
              <a:rPr lang="en-US" baseline="0" dirty="0" smtClean="0"/>
              <a:t>Get the whole lifecycle graphic here: “</a:t>
            </a:r>
            <a:r>
              <a:rPr lang="en-US" dirty="0" smtClean="0"/>
              <a:t>Data management throughout the research lifecycle. Amanda Whitmire. </a:t>
            </a:r>
            <a:r>
              <a:rPr lang="en-US" dirty="0" err="1" smtClean="0">
                <a:effectLst/>
              </a:rPr>
              <a:t>f</a:t>
            </a:r>
            <a:r>
              <a:rPr lang="en-US" dirty="0" err="1" smtClean="0">
                <a:effectLst/>
                <a:hlinkClick r:id="rId3"/>
              </a:rPr>
              <a:t>ig</a:t>
            </a:r>
            <a:r>
              <a:rPr lang="en-US" b="1" dirty="0" err="1" smtClean="0">
                <a:effectLst/>
                <a:hlinkClick r:id="rId3"/>
              </a:rPr>
              <a:t>share</a:t>
            </a:r>
            <a:r>
              <a:rPr lang="en-US" dirty="0" smtClean="0"/>
              <a:t>. </a:t>
            </a:r>
            <a:r>
              <a:rPr lang="en-US" dirty="0" smtClean="0">
                <a:hlinkClick r:id="rId4"/>
              </a:rPr>
              <a:t>http://dx.doi.org/10.6084/m9.figshare.774628</a:t>
            </a:r>
            <a:r>
              <a:rPr lang="en-US" dirty="0" smtClean="0"/>
              <a:t>”</a:t>
            </a:r>
          </a:p>
          <a:p>
            <a:endParaRPr lang="en-US" baseline="0" dirty="0" smtClean="0"/>
          </a:p>
        </p:txBody>
      </p:sp>
      <p:sp>
        <p:nvSpPr>
          <p:cNvPr id="4" name="Slide Number Placeholder 3"/>
          <p:cNvSpPr>
            <a:spLocks noGrp="1"/>
          </p:cNvSpPr>
          <p:nvPr>
            <p:ph type="sldNum" sz="quarter" idx="10"/>
          </p:nvPr>
        </p:nvSpPr>
        <p:spPr/>
        <p:txBody>
          <a:bodyPr/>
          <a:lstStyle/>
          <a:p>
            <a:fld id="{1D789803-240F-EC4F-A5E3-4830860B647F}" type="slidenum">
              <a:rPr lang="en-US" smtClean="0"/>
              <a:pPr/>
              <a:t>30</a:t>
            </a:fld>
            <a:endParaRPr lang="en-US"/>
          </a:p>
        </p:txBody>
      </p:sp>
    </p:spTree>
    <p:extLst>
      <p:ext uri="{BB962C8B-B14F-4D97-AF65-F5344CB8AC3E}">
        <p14:creationId xmlns:p14="http://schemas.microsoft.com/office/powerpoint/2010/main" val="1779431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31</a:t>
            </a:fld>
            <a:endParaRPr lang="en-US"/>
          </a:p>
        </p:txBody>
      </p:sp>
    </p:spTree>
    <p:extLst>
      <p:ext uri="{BB962C8B-B14F-4D97-AF65-F5344CB8AC3E}">
        <p14:creationId xmlns:p14="http://schemas.microsoft.com/office/powerpoint/2010/main" val="3454240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baseline="0" dirty="0" smtClean="0"/>
              <a:t>Refresher on where we are – through the data lifecycle, and heading into end of project…</a:t>
            </a:r>
          </a:p>
        </p:txBody>
      </p:sp>
      <p:sp>
        <p:nvSpPr>
          <p:cNvPr id="4" name="Slide Number Placeholder 3"/>
          <p:cNvSpPr>
            <a:spLocks noGrp="1"/>
          </p:cNvSpPr>
          <p:nvPr>
            <p:ph type="sldNum" sz="quarter" idx="10"/>
          </p:nvPr>
        </p:nvSpPr>
        <p:spPr/>
        <p:txBody>
          <a:bodyPr/>
          <a:lstStyle/>
          <a:p>
            <a:fld id="{1D789803-240F-EC4F-A5E3-4830860B647F}" type="slidenum">
              <a:rPr lang="en-US" smtClean="0"/>
              <a:pPr/>
              <a:t>39</a:t>
            </a:fld>
            <a:endParaRPr lang="en-US"/>
          </a:p>
        </p:txBody>
      </p:sp>
    </p:spTree>
    <p:extLst>
      <p:ext uri="{BB962C8B-B14F-4D97-AF65-F5344CB8AC3E}">
        <p14:creationId xmlns:p14="http://schemas.microsoft.com/office/powerpoint/2010/main" val="1779431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40</a:t>
            </a:fld>
            <a:endParaRPr lang="en-US"/>
          </a:p>
        </p:txBody>
      </p:sp>
    </p:spTree>
    <p:extLst>
      <p:ext uri="{BB962C8B-B14F-4D97-AF65-F5344CB8AC3E}">
        <p14:creationId xmlns:p14="http://schemas.microsoft.com/office/powerpoint/2010/main" val="3454240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haven’t always bee</a:t>
            </a:r>
            <a:r>
              <a:rPr lang="en-US" baseline="0" dirty="0" smtClean="0"/>
              <a:t>n a librarian, but I’ve been a data specialist for a while… </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4</a:t>
            </a:fld>
            <a:endParaRPr lang="en-US"/>
          </a:p>
        </p:txBody>
      </p:sp>
    </p:spTree>
    <p:extLst>
      <p:ext uri="{BB962C8B-B14F-4D97-AF65-F5344CB8AC3E}">
        <p14:creationId xmlns:p14="http://schemas.microsoft.com/office/powerpoint/2010/main" val="1776019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8249D-D521-3649-8533-1742B8A49C3B}" type="slidenum">
              <a:rPr lang="en-US" smtClean="0"/>
              <a:t>42</a:t>
            </a:fld>
            <a:endParaRPr lang="en-US"/>
          </a:p>
        </p:txBody>
      </p:sp>
    </p:spTree>
    <p:extLst>
      <p:ext uri="{BB962C8B-B14F-4D97-AF65-F5344CB8AC3E}">
        <p14:creationId xmlns:p14="http://schemas.microsoft.com/office/powerpoint/2010/main" val="40107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Lunch!</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43</a:t>
            </a:fld>
            <a:endParaRPr lang="en-US"/>
          </a:p>
        </p:txBody>
      </p:sp>
    </p:spTree>
    <p:extLst>
      <p:ext uri="{BB962C8B-B14F-4D97-AF65-F5344CB8AC3E}">
        <p14:creationId xmlns:p14="http://schemas.microsoft.com/office/powerpoint/2010/main" val="313700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morning is going to be one LONG chunk. Please feel</a:t>
            </a:r>
            <a:r>
              <a:rPr lang="en-US" baseline="0" dirty="0" smtClean="0"/>
              <a:t> free to stretch your legs and use the facilities as you need to. </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44</a:t>
            </a:fld>
            <a:endParaRPr lang="en-US"/>
          </a:p>
        </p:txBody>
      </p:sp>
    </p:spTree>
    <p:extLst>
      <p:ext uri="{BB962C8B-B14F-4D97-AF65-F5344CB8AC3E}">
        <p14:creationId xmlns:p14="http://schemas.microsoft.com/office/powerpoint/2010/main" val="19261153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dirty="0" err="1" smtClean="0"/>
              <a:t>phdcomics.com</a:t>
            </a:r>
            <a:endParaRPr lang="en-US" dirty="0" smtClean="0"/>
          </a:p>
          <a:p>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45</a:t>
            </a:fld>
            <a:endParaRPr lang="en-US"/>
          </a:p>
        </p:txBody>
      </p:sp>
    </p:spTree>
    <p:extLst>
      <p:ext uri="{BB962C8B-B14F-4D97-AF65-F5344CB8AC3E}">
        <p14:creationId xmlns:p14="http://schemas.microsoft.com/office/powerpoint/2010/main" val="2198626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Dilbert</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46</a:t>
            </a:fld>
            <a:endParaRPr lang="en-US"/>
          </a:p>
        </p:txBody>
      </p:sp>
    </p:spTree>
    <p:extLst>
      <p:ext uri="{BB962C8B-B14F-4D97-AF65-F5344CB8AC3E}">
        <p14:creationId xmlns:p14="http://schemas.microsoft.com/office/powerpoint/2010/main" val="2434105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dirty="0" smtClean="0"/>
              <a:t>Using a</a:t>
            </a:r>
            <a:r>
              <a:rPr lang="en-US" baseline="0" dirty="0" smtClean="0"/>
              <a:t> thoughtful, consistent file-naming strategy is the easiest way to make a big difference in organizing your files, and making them easy to find (not just by you, but by others in your group and your adviser).</a:t>
            </a:r>
            <a:endParaRPr lang="en-US" dirty="0" smtClean="0"/>
          </a:p>
          <a:p>
            <a:pPr defTabSz="448650">
              <a:defRPr/>
            </a:pPr>
            <a:endParaRPr lang="en-US" dirty="0" smtClean="0"/>
          </a:p>
          <a:p>
            <a:pPr defTabSz="448650">
              <a:defRPr/>
            </a:pPr>
            <a:r>
              <a:rPr lang="en-US" dirty="0" smtClean="0"/>
              <a:t>[image credit: </a:t>
            </a:r>
            <a:r>
              <a:rPr lang="en-US" dirty="0" err="1" smtClean="0"/>
              <a:t>PhDComics.com</a:t>
            </a:r>
            <a:r>
              <a:rPr lang="en-US" dirty="0" smtClean="0"/>
              <a:t>]</a:t>
            </a:r>
          </a:p>
        </p:txBody>
      </p:sp>
      <p:sp>
        <p:nvSpPr>
          <p:cNvPr id="4" name="Slide Number Placeholder 3"/>
          <p:cNvSpPr>
            <a:spLocks noGrp="1"/>
          </p:cNvSpPr>
          <p:nvPr>
            <p:ph type="sldNum" sz="quarter" idx="10"/>
          </p:nvPr>
        </p:nvSpPr>
        <p:spPr/>
        <p:txBody>
          <a:bodyPr/>
          <a:lstStyle/>
          <a:p>
            <a:fld id="{1D789803-240F-EC4F-A5E3-4830860B647F}" type="slidenum">
              <a:rPr lang="en-US" smtClean="0"/>
              <a:pPr/>
              <a:t>47</a:t>
            </a:fld>
            <a:endParaRPr lang="en-US"/>
          </a:p>
        </p:txBody>
      </p:sp>
    </p:spTree>
    <p:extLst>
      <p:ext uri="{BB962C8B-B14F-4D97-AF65-F5344CB8AC3E}">
        <p14:creationId xmlns:p14="http://schemas.microsoft.com/office/powerpoint/2010/main" val="1442166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retractionwatch.com</a:t>
            </a:r>
            <a:r>
              <a:rPr lang="en-US" dirty="0" smtClean="0"/>
              <a:t>/2014/10/17/this-situation-left-me-ashamed-and-infuriated-with-myself-scientist-retracts-two-papers/</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48</a:t>
            </a:fld>
            <a:endParaRPr lang="en-US"/>
          </a:p>
        </p:txBody>
      </p:sp>
    </p:spTree>
    <p:extLst>
      <p:ext uri="{BB962C8B-B14F-4D97-AF65-F5344CB8AC3E}">
        <p14:creationId xmlns:p14="http://schemas.microsoft.com/office/powerpoint/2010/main" val="524619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Yowza</a:t>
            </a:r>
            <a:r>
              <a:rPr lang="en-US" dirty="0" smtClean="0"/>
              <a:t>. After this,</a:t>
            </a:r>
            <a:r>
              <a:rPr lang="en-US" baseline="0" dirty="0" smtClean="0"/>
              <a:t> the post-doc, Ramos, was fired. </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49</a:t>
            </a:fld>
            <a:endParaRPr lang="en-US"/>
          </a:p>
        </p:txBody>
      </p:sp>
    </p:spTree>
    <p:extLst>
      <p:ext uri="{BB962C8B-B14F-4D97-AF65-F5344CB8AC3E}">
        <p14:creationId xmlns:p14="http://schemas.microsoft.com/office/powerpoint/2010/main" val="1319038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50</a:t>
            </a:fld>
            <a:endParaRPr lang="en-US"/>
          </a:p>
        </p:txBody>
      </p:sp>
    </p:spTree>
    <p:extLst>
      <p:ext uri="{BB962C8B-B14F-4D97-AF65-F5344CB8AC3E}">
        <p14:creationId xmlns:p14="http://schemas.microsoft.com/office/powerpoint/2010/main" val="34955305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789803-240F-EC4F-A5E3-4830860B647F}" type="slidenum">
              <a:rPr lang="en-US" smtClean="0"/>
              <a:pPr/>
              <a:t>52</a:t>
            </a:fld>
            <a:endParaRPr lang="en-US"/>
          </a:p>
        </p:txBody>
      </p:sp>
    </p:spTree>
    <p:extLst>
      <p:ext uri="{BB962C8B-B14F-4D97-AF65-F5344CB8AC3E}">
        <p14:creationId xmlns:p14="http://schemas.microsoft.com/office/powerpoint/2010/main" val="3162135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here to talk with you today about a problem that affects all of us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5</a:t>
            </a:fld>
            <a:endParaRPr lang="en-US"/>
          </a:p>
        </p:txBody>
      </p:sp>
    </p:spTree>
    <p:extLst>
      <p:ext uri="{BB962C8B-B14F-4D97-AF65-F5344CB8AC3E}">
        <p14:creationId xmlns:p14="http://schemas.microsoft.com/office/powerpoint/2010/main" val="3513256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have a file</a:t>
            </a:r>
            <a:r>
              <a:rPr lang="en-US" baseline="0" dirty="0" smtClean="0"/>
              <a:t> naming convention sorted out, think about the order of information in the file name. There is no right or wrong way to do this – just order the information in a way that works for you, be consistent, and WRITE IT DOWN so that others will understand it. </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53</a:t>
            </a:fld>
            <a:endParaRPr lang="en-US"/>
          </a:p>
        </p:txBody>
      </p:sp>
    </p:spTree>
    <p:extLst>
      <p:ext uri="{BB962C8B-B14F-4D97-AF65-F5344CB8AC3E}">
        <p14:creationId xmlns:p14="http://schemas.microsoft.com/office/powerpoint/2010/main" val="3360870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easy to sort</a:t>
            </a:r>
            <a:r>
              <a:rPr lang="en-US" baseline="0" dirty="0" smtClean="0"/>
              <a:t> by date in Excel, because it is possible to assign a number format in each cell that Excel understands means ‘date’.</a:t>
            </a:r>
          </a:p>
          <a:p>
            <a:endParaRPr lang="en-US" baseline="0" dirty="0" smtClean="0"/>
          </a:p>
          <a:p>
            <a:r>
              <a:rPr lang="en-US" baseline="0" dirty="0" smtClean="0"/>
              <a:t>However, if you put the date in the filename, your computer will sort these dates as TEXT, not as date-formatted numerical values. </a:t>
            </a:r>
          </a:p>
          <a:p>
            <a:endParaRPr lang="en-US" baseline="0" dirty="0" smtClean="0"/>
          </a:p>
          <a:p>
            <a:r>
              <a:rPr lang="en-US" baseline="0" dirty="0" smtClean="0"/>
              <a:t>Let’s look at how this plays out in filenames, under different number order schemes. (pretend that all ‘/’ are ‘-’, for the sake of consistency)</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54</a:t>
            </a:fld>
            <a:endParaRPr lang="en-US"/>
          </a:p>
        </p:txBody>
      </p:sp>
    </p:spTree>
    <p:extLst>
      <p:ext uri="{BB962C8B-B14F-4D97-AF65-F5344CB8AC3E}">
        <p14:creationId xmlns:p14="http://schemas.microsoft.com/office/powerpoint/2010/main" val="1696276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Filenames listed in the typical “US” fashion</a:t>
            </a:r>
            <a:r>
              <a:rPr lang="en-US" baseline="0" dirty="0" smtClean="0"/>
              <a:t> will be out of order, as all January data files will be listed first, then February, and so on. If this sort order is necessary for some reason, then use it. But be aware that multi-year data will be out of order.</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55</a:t>
            </a:fld>
            <a:endParaRPr lang="en-US"/>
          </a:p>
        </p:txBody>
      </p:sp>
    </p:spTree>
    <p:extLst>
      <p:ext uri="{BB962C8B-B14F-4D97-AF65-F5344CB8AC3E}">
        <p14:creationId xmlns:p14="http://schemas.microsoft.com/office/powerpoint/2010/main" val="1861884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you store your date in sequential order (day-month-year),</a:t>
            </a:r>
            <a:r>
              <a:rPr lang="en-US" baseline="0" dirty="0" smtClean="0"/>
              <a:t> it will sort based on ‘day’ and again produce an out of sequence list of data files. </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56</a:t>
            </a:fld>
            <a:endParaRPr lang="en-US"/>
          </a:p>
        </p:txBody>
      </p:sp>
    </p:spTree>
    <p:extLst>
      <p:ext uri="{BB962C8B-B14F-4D97-AF65-F5344CB8AC3E}">
        <p14:creationId xmlns:p14="http://schemas.microsoft.com/office/powerpoint/2010/main" val="1632383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if we use descending sequential numbering</a:t>
            </a:r>
            <a:r>
              <a:rPr lang="en-US" baseline="0" dirty="0" smtClean="0"/>
              <a:t> for dates in file names (year-month-day), the data files, when sorted by file name, will be in the correct date order (ascending or descending depending on what you want).</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57</a:t>
            </a:fld>
            <a:endParaRPr lang="en-US"/>
          </a:p>
        </p:txBody>
      </p:sp>
    </p:spTree>
    <p:extLst>
      <p:ext uri="{BB962C8B-B14F-4D97-AF65-F5344CB8AC3E}">
        <p14:creationId xmlns:p14="http://schemas.microsoft.com/office/powerpoint/2010/main" val="12145683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column: the numbers sorted</a:t>
            </a:r>
            <a:r>
              <a:rPr lang="en-US" baseline="0" dirty="0" smtClean="0"/>
              <a:t> as numeric values, as they would be in Excel.</a:t>
            </a:r>
          </a:p>
          <a:p>
            <a:r>
              <a:rPr lang="en-US" baseline="0" dirty="0" smtClean="0"/>
              <a:t>Middle column: same numbers, sorted as text, as they would be in a file name.</a:t>
            </a:r>
          </a:p>
          <a:p>
            <a:r>
              <a:rPr lang="en-US" baseline="0" dirty="0" smtClean="0"/>
              <a:t>Right column: same numbers, sorted as text with leading zeroes, as they would be in a file name.</a:t>
            </a:r>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58</a:t>
            </a:fld>
            <a:endParaRPr lang="en-US"/>
          </a:p>
        </p:txBody>
      </p:sp>
    </p:spTree>
    <p:extLst>
      <p:ext uri="{BB962C8B-B14F-4D97-AF65-F5344CB8AC3E}">
        <p14:creationId xmlns:p14="http://schemas.microsoft.com/office/powerpoint/2010/main" val="22330365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before our activity?</a:t>
            </a:r>
          </a:p>
          <a:p>
            <a:endParaRPr lang="en-US" dirty="0" smtClean="0"/>
          </a:p>
          <a:p>
            <a:r>
              <a:rPr lang="en-US" dirty="0" smtClean="0"/>
              <a:t>image</a:t>
            </a:r>
            <a:r>
              <a:rPr lang="en-US" baseline="0" dirty="0" smtClean="0"/>
              <a:t> credit: Question by Greg Pabst from The Noun Project</a:t>
            </a:r>
          </a:p>
          <a:p>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59</a:t>
            </a:fld>
            <a:endParaRPr lang="en-US"/>
          </a:p>
        </p:txBody>
      </p:sp>
    </p:spTree>
    <p:extLst>
      <p:ext uri="{BB962C8B-B14F-4D97-AF65-F5344CB8AC3E}">
        <p14:creationId xmlns:p14="http://schemas.microsoft.com/office/powerpoint/2010/main" val="24066225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Think about your project, the types and formats of data you have now and/or will generate, and how you might want to sort them, for example. Is a date important? A location, subject population, or attribute of the specimen or subject? </a:t>
            </a:r>
          </a:p>
          <a:p>
            <a:endParaRPr lang="en-US" baseline="0" dirty="0" smtClean="0"/>
          </a:p>
          <a:p>
            <a:r>
              <a:rPr lang="en-US" baseline="0" dirty="0" smtClean="0"/>
              <a:t>SHORT BREAK HERE?</a:t>
            </a:r>
          </a:p>
          <a:p>
            <a:endParaRPr lang="en-US" baseline="0" dirty="0" smtClean="0"/>
          </a:p>
        </p:txBody>
      </p:sp>
      <p:sp>
        <p:nvSpPr>
          <p:cNvPr id="4" name="Slide Number Placeholder 3"/>
          <p:cNvSpPr>
            <a:spLocks noGrp="1"/>
          </p:cNvSpPr>
          <p:nvPr>
            <p:ph type="sldNum" sz="quarter" idx="10"/>
          </p:nvPr>
        </p:nvSpPr>
        <p:spPr/>
        <p:txBody>
          <a:bodyPr/>
          <a:lstStyle/>
          <a:p>
            <a:fld id="{6B898D6D-D17C-8148-8CD5-A8AADDB501D6}" type="slidenum">
              <a:rPr lang="en-US" smtClean="0"/>
              <a:t>60</a:t>
            </a:fld>
            <a:endParaRPr lang="en-US"/>
          </a:p>
        </p:txBody>
      </p:sp>
    </p:spTree>
    <p:extLst>
      <p:ext uri="{BB962C8B-B14F-4D97-AF65-F5344CB8AC3E}">
        <p14:creationId xmlns:p14="http://schemas.microsoft.com/office/powerpoint/2010/main" val="3314918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  Archive by </a:t>
            </a:r>
            <a:r>
              <a:rPr lang="en-US" dirty="0" err="1" smtClean="0"/>
              <a:t>Michela</a:t>
            </a:r>
            <a:r>
              <a:rPr lang="en-US" dirty="0" smtClean="0"/>
              <a:t> </a:t>
            </a:r>
            <a:r>
              <a:rPr lang="en-US" dirty="0" err="1" smtClean="0"/>
              <a:t>Tannoia</a:t>
            </a:r>
            <a:r>
              <a:rPr lang="en-US" dirty="0" smtClean="0"/>
              <a:t> from The Noun Project</a:t>
            </a:r>
          </a:p>
          <a:p>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61</a:t>
            </a:fld>
            <a:endParaRPr lang="en-US"/>
          </a:p>
        </p:txBody>
      </p:sp>
    </p:spTree>
    <p:extLst>
      <p:ext uri="{BB962C8B-B14F-4D97-AF65-F5344CB8AC3E}">
        <p14:creationId xmlns:p14="http://schemas.microsoft.com/office/powerpoint/2010/main" val="4332659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64</a:t>
            </a:fld>
            <a:endParaRPr lang="en-US"/>
          </a:p>
        </p:txBody>
      </p:sp>
    </p:spTree>
    <p:extLst>
      <p:ext uri="{BB962C8B-B14F-4D97-AF65-F5344CB8AC3E}">
        <p14:creationId xmlns:p14="http://schemas.microsoft.com/office/powerpoint/2010/main" val="1821425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delve into the particulars, let’s all get to know each other a little</a:t>
            </a:r>
            <a:r>
              <a:rPr lang="en-US" baseline="0" dirty="0" smtClean="0"/>
              <a:t> bit.</a:t>
            </a:r>
          </a:p>
          <a:p>
            <a:endParaRPr lang="en-US" baseline="0" dirty="0" smtClean="0"/>
          </a:p>
          <a:p>
            <a:r>
              <a:rPr lang="en-US" baseline="0" dirty="0" smtClean="0"/>
              <a:t>[</a:t>
            </a:r>
            <a:r>
              <a:rPr lang="en-US" dirty="0" smtClean="0"/>
              <a:t>Participants share their background, why they are here, what they struggle with; what they hope to learn, etc.]</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a:t>
            </a:fld>
            <a:endParaRPr lang="en-US"/>
          </a:p>
        </p:txBody>
      </p:sp>
    </p:spTree>
    <p:extLst>
      <p:ext uri="{BB962C8B-B14F-4D97-AF65-F5344CB8AC3E}">
        <p14:creationId xmlns:p14="http://schemas.microsoft.com/office/powerpoint/2010/main" val="576149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65</a:t>
            </a:fld>
            <a:endParaRPr lang="en-US"/>
          </a:p>
        </p:txBody>
      </p:sp>
    </p:spTree>
    <p:extLst>
      <p:ext uri="{BB962C8B-B14F-4D97-AF65-F5344CB8AC3E}">
        <p14:creationId xmlns:p14="http://schemas.microsoft.com/office/powerpoint/2010/main" val="1821425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66</a:t>
            </a:fld>
            <a:endParaRPr lang="en-US"/>
          </a:p>
        </p:txBody>
      </p:sp>
    </p:spTree>
    <p:extLst>
      <p:ext uri="{BB962C8B-B14F-4D97-AF65-F5344CB8AC3E}">
        <p14:creationId xmlns:p14="http://schemas.microsoft.com/office/powerpoint/2010/main" val="18214251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67</a:t>
            </a:fld>
            <a:endParaRPr lang="en-US"/>
          </a:p>
        </p:txBody>
      </p:sp>
    </p:spTree>
    <p:extLst>
      <p:ext uri="{BB962C8B-B14F-4D97-AF65-F5344CB8AC3E}">
        <p14:creationId xmlns:p14="http://schemas.microsoft.com/office/powerpoint/2010/main" val="18214251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 website: http://</a:t>
            </a:r>
            <a:r>
              <a:rPr lang="en-US" dirty="0" err="1" smtClean="0"/>
              <a:t>bit.ly</a:t>
            </a:r>
            <a:r>
              <a:rPr lang="en-US" dirty="0" smtClean="0"/>
              <a:t>/</a:t>
            </a:r>
            <a:r>
              <a:rPr lang="en-US" dirty="0" err="1" smtClean="0"/>
              <a:t>dmpresearch</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68</a:t>
            </a:fld>
            <a:endParaRPr lang="en-US"/>
          </a:p>
        </p:txBody>
      </p:sp>
    </p:spTree>
    <p:extLst>
      <p:ext uri="{BB962C8B-B14F-4D97-AF65-F5344CB8AC3E}">
        <p14:creationId xmlns:p14="http://schemas.microsoft.com/office/powerpoint/2010/main" val="18214251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69</a:t>
            </a:fld>
            <a:endParaRPr lang="en-US"/>
          </a:p>
        </p:txBody>
      </p:sp>
    </p:spTree>
    <p:extLst>
      <p:ext uri="{BB962C8B-B14F-4D97-AF65-F5344CB8AC3E}">
        <p14:creationId xmlns:p14="http://schemas.microsoft.com/office/powerpoint/2010/main" val="1821425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t>
            </a:r>
            <a:r>
              <a:rPr lang="en-US" baseline="0" dirty="0" smtClean="0"/>
              <a:t>credit: Question by Greg Pabst from The Noun Project</a:t>
            </a:r>
          </a:p>
          <a:p>
            <a:endParaRPr lang="en-US" dirty="0"/>
          </a:p>
        </p:txBody>
      </p:sp>
      <p:sp>
        <p:nvSpPr>
          <p:cNvPr id="4" name="Slide Number Placeholder 3"/>
          <p:cNvSpPr>
            <a:spLocks noGrp="1"/>
          </p:cNvSpPr>
          <p:nvPr>
            <p:ph type="sldNum" sz="quarter" idx="10"/>
          </p:nvPr>
        </p:nvSpPr>
        <p:spPr/>
        <p:txBody>
          <a:bodyPr/>
          <a:lstStyle/>
          <a:p>
            <a:fld id="{6B898D6D-D17C-8148-8CD5-A8AADDB501D6}" type="slidenum">
              <a:rPr lang="en-US" smtClean="0"/>
              <a:t>71</a:t>
            </a:fld>
            <a:endParaRPr lang="en-US"/>
          </a:p>
        </p:txBody>
      </p:sp>
    </p:spTree>
    <p:extLst>
      <p:ext uri="{BB962C8B-B14F-4D97-AF65-F5344CB8AC3E}">
        <p14:creationId xmlns:p14="http://schemas.microsoft.com/office/powerpoint/2010/main" val="24066225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a:t>
            </a:r>
            <a:r>
              <a:rPr lang="en-US" baseline="0" dirty="0" smtClean="0"/>
              <a:t> in the home stretch before lunch!</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72</a:t>
            </a:fld>
            <a:endParaRPr lang="en-US"/>
          </a:p>
        </p:txBody>
      </p:sp>
    </p:spTree>
    <p:extLst>
      <p:ext uri="{BB962C8B-B14F-4D97-AF65-F5344CB8AC3E}">
        <p14:creationId xmlns:p14="http://schemas.microsoft.com/office/powerpoint/2010/main" val="19261153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 from: UE RDM Kit</a:t>
            </a:r>
          </a:p>
          <a:p>
            <a:endParaRPr lang="en-US" dirty="0" smtClean="0"/>
          </a:p>
          <a:p>
            <a:r>
              <a:rPr lang="en-US" dirty="0" smtClean="0"/>
              <a:t>Why data storage, backup &amp; security</a:t>
            </a:r>
            <a:r>
              <a:rPr lang="en-US" baseline="0" dirty="0" smtClean="0"/>
              <a:t> </a:t>
            </a:r>
            <a:r>
              <a:rPr lang="en-US" dirty="0" smtClean="0"/>
              <a:t>are important –</a:t>
            </a:r>
            <a:r>
              <a:rPr lang="en-US" baseline="0" dirty="0" smtClean="0"/>
              <a:t> </a:t>
            </a:r>
            <a:r>
              <a:rPr lang="en-US" dirty="0" smtClean="0"/>
              <a:t>let’s review</a:t>
            </a:r>
            <a:r>
              <a:rPr lang="en-US" baseline="0" dirty="0" smtClean="0"/>
              <a:t> a few real-world scenarios.</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73</a:t>
            </a:fld>
            <a:endParaRPr lang="en-US"/>
          </a:p>
        </p:txBody>
      </p:sp>
    </p:spTree>
    <p:extLst>
      <p:ext uri="{BB962C8B-B14F-4D97-AF65-F5344CB8AC3E}">
        <p14:creationId xmlns:p14="http://schemas.microsoft.com/office/powerpoint/2010/main" val="1856471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 drive failures</a:t>
            </a:r>
            <a:r>
              <a:rPr lang="en-US" baseline="0" dirty="0" smtClean="0"/>
              <a:t> happen ALL THE TIME, without notice. There’s a one-liner that goes something like, “There are two kinds of people in this world: those who have had a hard drive fail, and those who haven’t had a had hard drive fail…yet.” (ha ha)  </a:t>
            </a:r>
          </a:p>
          <a:p>
            <a:endParaRPr lang="en-US" baseline="0" dirty="0" smtClean="0"/>
          </a:p>
          <a:p>
            <a:r>
              <a:rPr lang="en-US" dirty="0" smtClean="0"/>
              <a:t>Personal example: tell the story</a:t>
            </a:r>
            <a:r>
              <a:rPr lang="en-US" baseline="0" dirty="0" smtClean="0"/>
              <a:t> about Maria’s hard drive failure, and expensive partial recovery of her dissertation data.</a:t>
            </a:r>
          </a:p>
          <a:p>
            <a:endParaRPr lang="en-US" dirty="0" smtClean="0"/>
          </a:p>
          <a:p>
            <a:r>
              <a:rPr lang="en-US" dirty="0" smtClean="0"/>
              <a:t>image credit: http://</a:t>
            </a:r>
            <a:r>
              <a:rPr lang="en-US" dirty="0" err="1" smtClean="0"/>
              <a:t>www.johnytech.com</a:t>
            </a:r>
            <a:r>
              <a:rPr lang="en-US" dirty="0" smtClean="0"/>
              <a:t>/</a:t>
            </a:r>
            <a:r>
              <a:rPr lang="en-US" dirty="0" err="1" smtClean="0"/>
              <a:t>wp</a:t>
            </a:r>
            <a:r>
              <a:rPr lang="en-US" dirty="0" smtClean="0"/>
              <a:t>-content/uploads/2012/09/</a:t>
            </a:r>
            <a:r>
              <a:rPr lang="en-US" dirty="0" err="1" smtClean="0"/>
              <a:t>booterrors.jpg</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74</a:t>
            </a:fld>
            <a:endParaRPr lang="en-US"/>
          </a:p>
        </p:txBody>
      </p:sp>
    </p:spTree>
    <p:extLst>
      <p:ext uri="{BB962C8B-B14F-4D97-AF65-F5344CB8AC3E}">
        <p14:creationId xmlns:p14="http://schemas.microsoft.com/office/powerpoint/2010/main" val="39442095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Something</a:t>
            </a:r>
            <a:r>
              <a:rPr lang="en-US" baseline="0" dirty="0" smtClean="0"/>
              <a:t> else that happens ALL THE TIME: your computer get stolen (Wiley, post-research cruise theft example). Or, you crash your bike and your computer goes flying (Angel).</a:t>
            </a:r>
            <a:endParaRPr lang="en-US" dirty="0" smtClean="0"/>
          </a:p>
          <a:p>
            <a:endParaRPr lang="en-US" dirty="0" smtClean="0"/>
          </a:p>
          <a:p>
            <a:r>
              <a:rPr lang="en-US" dirty="0" smtClean="0"/>
              <a:t>image credit:</a:t>
            </a:r>
            <a:r>
              <a:rPr lang="en-US" baseline="0" dirty="0" smtClean="0"/>
              <a:t> http://</a:t>
            </a:r>
            <a:r>
              <a:rPr lang="en-US" baseline="0" dirty="0" err="1" smtClean="0"/>
              <a:t>www.flickr.com</a:t>
            </a:r>
            <a:r>
              <a:rPr lang="en-US" baseline="0" dirty="0" smtClean="0"/>
              <a:t>/photos/</a:t>
            </a:r>
            <a:r>
              <a:rPr lang="en-US" baseline="0" dirty="0" err="1" smtClean="0"/>
              <a:t>jeffreywarren</a:t>
            </a:r>
            <a:r>
              <a:rPr lang="en-US" baseline="0" dirty="0" smtClean="0"/>
              <a:t>/299422173/	</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75</a:t>
            </a:fld>
            <a:endParaRPr lang="en-US"/>
          </a:p>
        </p:txBody>
      </p:sp>
    </p:spTree>
    <p:extLst>
      <p:ext uri="{BB962C8B-B14F-4D97-AF65-F5344CB8AC3E}">
        <p14:creationId xmlns:p14="http://schemas.microsoft.com/office/powerpoint/2010/main" val="119888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Image credit: Science Magazine</a:t>
            </a:r>
          </a:p>
          <a:p>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7</a:t>
            </a:fld>
            <a:endParaRPr lang="en-US"/>
          </a:p>
        </p:txBody>
      </p:sp>
    </p:spTree>
    <p:extLst>
      <p:ext uri="{BB962C8B-B14F-4D97-AF65-F5344CB8AC3E}">
        <p14:creationId xmlns:p14="http://schemas.microsoft.com/office/powerpoint/2010/main" val="31975721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Lesson: offsite,</a:t>
            </a:r>
            <a:r>
              <a:rPr lang="en-US" baseline="0" dirty="0" smtClean="0"/>
              <a:t> redundant storage is strongly encouraged.</a:t>
            </a:r>
          </a:p>
          <a:p>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76</a:t>
            </a:fld>
            <a:endParaRPr lang="en-US"/>
          </a:p>
        </p:txBody>
      </p:sp>
    </p:spTree>
    <p:extLst>
      <p:ext uri="{BB962C8B-B14F-4D97-AF65-F5344CB8AC3E}">
        <p14:creationId xmlns:p14="http://schemas.microsoft.com/office/powerpoint/2010/main" val="2968658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my post-doctoral work: Following the Chile earthquake in 2010 (M8.8),</a:t>
            </a:r>
            <a:r>
              <a:rPr lang="en-US" baseline="0" dirty="0" smtClean="0"/>
              <a:t> a tsunami devastated the coastal town of </a:t>
            </a:r>
            <a:r>
              <a:rPr lang="en-US" baseline="0" dirty="0" err="1" smtClean="0"/>
              <a:t>Dichato</a:t>
            </a:r>
            <a:r>
              <a:rPr lang="en-US" baseline="0" dirty="0" smtClean="0"/>
              <a:t>, and moved the Universidad de Concepcion’s research vessel 1 km inland. The marine research station was left standing, but everything in it was destroyed (including our samples and data servers). Luckily, we had the data server replicated at OSU, so we only lost the physical samples that were in Chile. Think it can’t happen to you? Yeah, I thought the same thing.</a:t>
            </a:r>
          </a:p>
          <a:p>
            <a:endParaRPr lang="en-US" dirty="0" smtClean="0"/>
          </a:p>
          <a:p>
            <a:r>
              <a:rPr lang="en-US" dirty="0" smtClean="0"/>
              <a:t>[photo credit: http://</a:t>
            </a:r>
            <a:r>
              <a:rPr lang="en-US" dirty="0" err="1" smtClean="0"/>
              <a:t>www.ocean-partners.org</a:t>
            </a:r>
            <a:r>
              <a:rPr lang="en-US" dirty="0" smtClean="0"/>
              <a:t>/attachments/473_Being%20towed.JPG]</a:t>
            </a:r>
            <a:endParaRPr lang="en-US" dirty="0"/>
          </a:p>
        </p:txBody>
      </p:sp>
      <p:sp>
        <p:nvSpPr>
          <p:cNvPr id="4" name="Slide Number Placeholder 3"/>
          <p:cNvSpPr>
            <a:spLocks noGrp="1"/>
          </p:cNvSpPr>
          <p:nvPr>
            <p:ph type="sldNum" sz="quarter" idx="10"/>
          </p:nvPr>
        </p:nvSpPr>
        <p:spPr/>
        <p:txBody>
          <a:bodyPr/>
          <a:lstStyle/>
          <a:p>
            <a:fld id="{1D789803-240F-EC4F-A5E3-4830860B647F}" type="slidenum">
              <a:rPr lang="en-US" smtClean="0"/>
              <a:pPr/>
              <a:t>77</a:t>
            </a:fld>
            <a:endParaRPr lang="en-US"/>
          </a:p>
        </p:txBody>
      </p:sp>
    </p:spTree>
    <p:extLst>
      <p:ext uri="{BB962C8B-B14F-4D97-AF65-F5344CB8AC3E}">
        <p14:creationId xmlns:p14="http://schemas.microsoft.com/office/powerpoint/2010/main" val="18357471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from my</a:t>
            </a:r>
            <a:r>
              <a:rPr lang="en-US" baseline="0" dirty="0" smtClean="0"/>
              <a:t> personal experience: f</a:t>
            </a:r>
            <a:r>
              <a:rPr lang="en-US" dirty="0" smtClean="0"/>
              <a:t>rom the </a:t>
            </a:r>
            <a:r>
              <a:rPr lang="en-US" dirty="0" err="1" smtClean="0"/>
              <a:t>DataONE</a:t>
            </a:r>
            <a:r>
              <a:rPr lang="en-US" baseline="0" dirty="0" smtClean="0"/>
              <a:t> Data Stories project: https://</a:t>
            </a:r>
            <a:r>
              <a:rPr lang="en-US" baseline="0" dirty="0" err="1" smtClean="0"/>
              <a:t>notebooks.dataone.org</a:t>
            </a:r>
            <a:r>
              <a:rPr lang="en-US" baseline="0" dirty="0" smtClean="0"/>
              <a:t>/data-stories/the-best-laid-schemes-of-backups-and-redundancy/</a:t>
            </a:r>
          </a:p>
          <a:p>
            <a:endParaRPr lang="en-US" baseline="0" dirty="0" smtClean="0"/>
          </a:p>
          <a:p>
            <a:r>
              <a:rPr lang="en-US" baseline="0" dirty="0" smtClean="0"/>
              <a:t>Basic synopsis of this story:  A researcher had made regular backups of her data, 5 GB worth, to an external drive. Her computer hard drive failed, so she sent it to IT, had it repaired, and went to restore her data using what was on her external backup drive. Unfortunately, only 30% of the data were accessible from the drive. “</a:t>
            </a:r>
            <a:r>
              <a:rPr lang="en-US" dirty="0" smtClean="0"/>
              <a:t>The only thing they could determine was that the software used to back up the data was not compatible with the recovery process.” </a:t>
            </a:r>
          </a:p>
          <a:p>
            <a:endParaRPr lang="en-US" dirty="0" smtClean="0"/>
          </a:p>
          <a:p>
            <a:r>
              <a:rPr lang="en-US" dirty="0" smtClean="0"/>
              <a:t>Lesson: “As it turned out, creating backups was not enough to completely guard against tragedy; the only way to make sure those backups could serve their purpose in the event of an emergency was to check them regularly and ensure the data they contained were recoverable.”</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78</a:t>
            </a:fld>
            <a:endParaRPr lang="en-US"/>
          </a:p>
        </p:txBody>
      </p:sp>
    </p:spTree>
    <p:extLst>
      <p:ext uri="{BB962C8B-B14F-4D97-AF65-F5344CB8AC3E}">
        <p14:creationId xmlns:p14="http://schemas.microsoft.com/office/powerpoint/2010/main" val="2060824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talk about the advantages, disadvantages and longevity</a:t>
            </a:r>
            <a:r>
              <a:rPr lang="en-US" baseline="0" dirty="0" smtClean="0"/>
              <a:t> of each.</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79</a:t>
            </a:fld>
            <a:endParaRPr lang="en-US"/>
          </a:p>
        </p:txBody>
      </p:sp>
    </p:spTree>
    <p:extLst>
      <p:ext uri="{BB962C8B-B14F-4D97-AF65-F5344CB8AC3E}">
        <p14:creationId xmlns:p14="http://schemas.microsoft.com/office/powerpoint/2010/main" val="27424838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content from: UE RDM Kit</a:t>
            </a:r>
            <a:endParaRPr lang="en-US" dirty="0" smtClean="0"/>
          </a:p>
          <a:p>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80</a:t>
            </a:fld>
            <a:endParaRPr lang="en-US"/>
          </a:p>
        </p:txBody>
      </p:sp>
    </p:spTree>
    <p:extLst>
      <p:ext uri="{BB962C8B-B14F-4D97-AF65-F5344CB8AC3E}">
        <p14:creationId xmlns:p14="http://schemas.microsoft.com/office/powerpoint/2010/main" val="16363806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USB flash drives, Compact Discs (CDs) and Digital Video Discs (DVDs)</a:t>
            </a:r>
          </a:p>
          <a:p>
            <a:endParaRPr lang="en-US" dirty="0" smtClean="0"/>
          </a:p>
          <a:p>
            <a:pPr marL="0" indent="0">
              <a:buFont typeface="Arial"/>
              <a:buNone/>
            </a:pPr>
            <a:r>
              <a:rPr lang="en-US" dirty="0" smtClean="0"/>
              <a:t>If you choose to use CDs, DVDs and USB flash drives (for example, for working data or extra backup copies), you should:</a:t>
            </a:r>
          </a:p>
          <a:p>
            <a:pPr marL="171450" indent="-171450">
              <a:buFont typeface="Arial"/>
              <a:buChar char="•"/>
            </a:pPr>
            <a:r>
              <a:rPr lang="en-US" dirty="0" smtClean="0"/>
              <a:t>Choose high quality products from reputable manufacturers.</a:t>
            </a:r>
          </a:p>
          <a:p>
            <a:pPr marL="171450" indent="-171450">
              <a:buFont typeface="Arial"/>
              <a:buChar char="•"/>
            </a:pPr>
            <a:r>
              <a:rPr lang="en-US" dirty="0" smtClean="0"/>
              <a:t>Follow the instructions provided by the manufacturer for care and handling, including environmental conditions and labeling.</a:t>
            </a:r>
          </a:p>
          <a:p>
            <a:pPr marL="171450" indent="-171450">
              <a:buFont typeface="Arial"/>
              <a:buChar char="•"/>
            </a:pPr>
            <a:r>
              <a:rPr lang="en-US" dirty="0" smtClean="0"/>
              <a:t>Regularly check the media to make sure that they are not failing</a:t>
            </a:r>
          </a:p>
          <a:p>
            <a:pPr marL="628650" lvl="1" indent="-171450">
              <a:buFont typeface="Arial"/>
              <a:buChar char="•"/>
            </a:pPr>
            <a:r>
              <a:rPr lang="en-US" dirty="0" smtClean="0"/>
              <a:t>periodically 'refresh' the data (that is, copy to a new disk or new USB flash drive);</a:t>
            </a:r>
            <a:r>
              <a:rPr lang="en-US" baseline="0" dirty="0" smtClean="0"/>
              <a:t> every 2-5 years</a:t>
            </a:r>
            <a:endParaRPr lang="en-US" dirty="0" smtClean="0"/>
          </a:p>
          <a:p>
            <a:pPr marL="171450" indent="-171450">
              <a:buFont typeface="Arial"/>
              <a:buChar char="•"/>
            </a:pPr>
            <a:r>
              <a:rPr lang="en-US" dirty="0" smtClean="0"/>
              <a:t>Ensure that any private or confidential data is password-protected and/or encrypted.</a:t>
            </a:r>
          </a:p>
          <a:p>
            <a:endParaRPr lang="en-US" dirty="0" smtClean="0"/>
          </a:p>
          <a:p>
            <a:r>
              <a:rPr lang="en-US" dirty="0" smtClean="0"/>
              <a:t>Some</a:t>
            </a:r>
            <a:r>
              <a:rPr lang="en-US" baseline="0" dirty="0" smtClean="0"/>
              <a:t> content from: UE RDM Kit</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81</a:t>
            </a:fld>
            <a:endParaRPr lang="en-US"/>
          </a:p>
        </p:txBody>
      </p:sp>
    </p:spTree>
    <p:extLst>
      <p:ext uri="{BB962C8B-B14F-4D97-AF65-F5344CB8AC3E}">
        <p14:creationId xmlns:p14="http://schemas.microsoft.com/office/powerpoint/2010/main" val="6532023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a:t>
            </a:r>
          </a:p>
          <a:p>
            <a:pPr marL="171450" indent="-171450">
              <a:buFont typeface="Arial"/>
              <a:buChar char="•"/>
            </a:pPr>
            <a:r>
              <a:rPr lang="en-US" dirty="0" smtClean="0"/>
              <a:t>Fileservers managed by your research group,</a:t>
            </a:r>
            <a:r>
              <a:rPr lang="en-US" baseline="0" dirty="0" smtClean="0"/>
              <a:t> unit or department</a:t>
            </a:r>
            <a:endParaRPr lang="en-US" dirty="0" smtClean="0"/>
          </a:p>
          <a:p>
            <a:pPr marL="171450" indent="-171450">
              <a:buFont typeface="Arial"/>
              <a:buChar char="•"/>
            </a:pPr>
            <a:r>
              <a:rPr lang="en-US" dirty="0" smtClean="0"/>
              <a:t>Fileservers managed by Information Services</a:t>
            </a:r>
          </a:p>
          <a:p>
            <a:pPr marL="171450" indent="-171450">
              <a:buFont typeface="Arial"/>
              <a:buChar char="•"/>
            </a:pPr>
            <a:endParaRPr lang="en-US" dirty="0" smtClean="0"/>
          </a:p>
          <a:p>
            <a:pPr marL="0" indent="0">
              <a:buFont typeface="Arial"/>
              <a:buNone/>
            </a:pPr>
            <a:r>
              <a:rPr lang="en-US" dirty="0" smtClean="0"/>
              <a:t>image credit: http://</a:t>
            </a:r>
            <a:r>
              <a:rPr lang="en-US" dirty="0" err="1" smtClean="0"/>
              <a:t>www.flickr.com</a:t>
            </a:r>
            <a:r>
              <a:rPr lang="en-US" dirty="0" smtClean="0"/>
              <a:t>/photos/</a:t>
            </a:r>
            <a:r>
              <a:rPr lang="en-US" dirty="0" err="1" smtClean="0"/>
              <a:t>ketmonkey</a:t>
            </a:r>
            <a:r>
              <a:rPr lang="en-US" dirty="0" smtClean="0"/>
              <a:t>/3329372324/</a:t>
            </a:r>
          </a:p>
          <a:p>
            <a:r>
              <a:rPr lang="en-US" dirty="0" smtClean="0"/>
              <a:t>Some</a:t>
            </a:r>
            <a:r>
              <a:rPr lang="en-US" baseline="0" dirty="0" smtClean="0"/>
              <a:t> content from: UE RDM Kit</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82</a:t>
            </a:fld>
            <a:endParaRPr lang="en-US"/>
          </a:p>
        </p:txBody>
      </p:sp>
    </p:spTree>
    <p:extLst>
      <p:ext uri="{BB962C8B-B14F-4D97-AF65-F5344CB8AC3E}">
        <p14:creationId xmlns:p14="http://schemas.microsoft.com/office/powerpoint/2010/main" val="6532023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For example:</a:t>
            </a:r>
            <a:r>
              <a:rPr lang="en-US" baseline="0" dirty="0" smtClean="0"/>
              <a:t> </a:t>
            </a:r>
            <a:r>
              <a:rPr lang="en-US" baseline="0" dirty="0" err="1" smtClean="0"/>
              <a:t>DropBox</a:t>
            </a:r>
            <a:r>
              <a:rPr lang="en-US" baseline="0" dirty="0" smtClean="0"/>
              <a:t>, </a:t>
            </a:r>
            <a:r>
              <a:rPr lang="en-US" baseline="0" dirty="0" err="1" smtClean="0"/>
              <a:t>SkyDrive</a:t>
            </a:r>
            <a:r>
              <a:rPr lang="en-US" baseline="0" dirty="0" smtClean="0"/>
              <a:t>, Box, </a:t>
            </a:r>
            <a:r>
              <a:rPr lang="en-US" baseline="0" dirty="0" err="1" smtClean="0"/>
              <a:t>Mozy</a:t>
            </a:r>
            <a:r>
              <a:rPr lang="en-US" baseline="0" dirty="0" smtClean="0"/>
              <a:t>, </a:t>
            </a:r>
            <a:endParaRPr lang="en-US" dirty="0" smtClean="0"/>
          </a:p>
          <a:p>
            <a:pPr marL="0" indent="0">
              <a:buFont typeface="Arial"/>
              <a:buNone/>
            </a:pPr>
            <a:endParaRPr lang="en-US" dirty="0" smtClean="0"/>
          </a:p>
          <a:p>
            <a:pPr marL="0" indent="0">
              <a:buFont typeface="Arial"/>
              <a:buNone/>
            </a:pPr>
            <a:r>
              <a:rPr lang="en-US" dirty="0" smtClean="0"/>
              <a:t>Image credit: Cloud by </a:t>
            </a:r>
            <a:r>
              <a:rPr lang="en-US" dirty="0" err="1" smtClean="0"/>
              <a:t>Benni</a:t>
            </a:r>
            <a:r>
              <a:rPr lang="en-US" dirty="0" smtClean="0"/>
              <a:t> from The Noun Project</a:t>
            </a:r>
          </a:p>
          <a:p>
            <a:r>
              <a:rPr lang="en-US" dirty="0" smtClean="0"/>
              <a:t>Some</a:t>
            </a:r>
            <a:r>
              <a:rPr lang="en-US" baseline="0" dirty="0" smtClean="0"/>
              <a:t> content from: UE RDM Kit</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83</a:t>
            </a:fld>
            <a:endParaRPr lang="en-US"/>
          </a:p>
        </p:txBody>
      </p:sp>
    </p:spTree>
    <p:extLst>
      <p:ext uri="{BB962C8B-B14F-4D97-AF65-F5344CB8AC3E}">
        <p14:creationId xmlns:p14="http://schemas.microsoft.com/office/powerpoint/2010/main" val="653202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smtClean="0"/>
              <a:t>See more info here: http://</a:t>
            </a:r>
            <a:r>
              <a:rPr lang="en-US" dirty="0" err="1" smtClean="0"/>
              <a:t>oregonstate.edu</a:t>
            </a:r>
            <a:r>
              <a:rPr lang="en-US" dirty="0" smtClean="0"/>
              <a:t>/</a:t>
            </a:r>
            <a:r>
              <a:rPr lang="en-US" dirty="0" err="1" smtClean="0"/>
              <a:t>helpdocs</a:t>
            </a:r>
            <a:r>
              <a:rPr lang="en-US" dirty="0" smtClean="0"/>
              <a:t>/software/</a:t>
            </a:r>
            <a:r>
              <a:rPr lang="en-US" dirty="0" err="1" smtClean="0"/>
              <a:t>google</a:t>
            </a:r>
            <a:r>
              <a:rPr lang="en-US" dirty="0" smtClean="0"/>
              <a:t>-apps-</a:t>
            </a:r>
            <a:r>
              <a:rPr lang="en-US" dirty="0" err="1" smtClean="0"/>
              <a:t>osu</a:t>
            </a:r>
            <a:endParaRPr lang="en-US" dirty="0" smtClean="0"/>
          </a:p>
          <a:p>
            <a:pPr marL="0" indent="0">
              <a:buFont typeface="Arial"/>
              <a:buNone/>
            </a:pPr>
            <a:endParaRPr lang="en-US" dirty="0" smtClean="0"/>
          </a:p>
          <a:p>
            <a:pPr marL="0" indent="0">
              <a:buFont typeface="Arial"/>
              <a:buNone/>
            </a:pPr>
            <a:r>
              <a:rPr lang="en-US" dirty="0" smtClean="0"/>
              <a:t>Fully</a:t>
            </a:r>
            <a:r>
              <a:rPr lang="en-US" baseline="0" dirty="0" smtClean="0"/>
              <a:t> encrypted; data will not be indexed or harvested by Google (per the “Apps for Education” agreement).</a:t>
            </a:r>
          </a:p>
          <a:p>
            <a:pPr marL="0" indent="0">
              <a:buFont typeface="Arial"/>
              <a:buNone/>
            </a:pPr>
            <a:endParaRPr lang="en-US" dirty="0" smtClean="0"/>
          </a:p>
          <a:p>
            <a:pPr marL="0" indent="0">
              <a:buFont typeface="Arial"/>
              <a:buNone/>
            </a:pPr>
            <a:endParaRPr lang="en-US" dirty="0" smtClean="0"/>
          </a:p>
          <a:p>
            <a:pPr marL="0" indent="0">
              <a:buFont typeface="Arial"/>
              <a:buNone/>
            </a:pPr>
            <a:r>
              <a:rPr lang="en-US" dirty="0" smtClean="0"/>
              <a:t>Image credit: Cloud by </a:t>
            </a:r>
            <a:r>
              <a:rPr lang="en-US" dirty="0" err="1" smtClean="0"/>
              <a:t>Benni</a:t>
            </a:r>
            <a:r>
              <a:rPr lang="en-US" dirty="0" smtClean="0"/>
              <a:t> from The Noun Project</a:t>
            </a:r>
          </a:p>
          <a:p>
            <a:r>
              <a:rPr lang="en-US" dirty="0" smtClean="0"/>
              <a:t>Some</a:t>
            </a:r>
            <a:r>
              <a:rPr lang="en-US" baseline="0" dirty="0" smtClean="0"/>
              <a:t> content from: UE RDM Kit</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84</a:t>
            </a:fld>
            <a:endParaRPr lang="en-US"/>
          </a:p>
        </p:txBody>
      </p:sp>
    </p:spTree>
    <p:extLst>
      <p:ext uri="{BB962C8B-B14F-4D97-AF65-F5344CB8AC3E}">
        <p14:creationId xmlns:p14="http://schemas.microsoft.com/office/powerpoint/2010/main" val="653202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dirty="0" smtClean="0"/>
              <a:t>Before I move on – questions</a:t>
            </a:r>
            <a:r>
              <a:rPr lang="en-US" baseline="0" dirty="0" smtClean="0"/>
              <a:t> about anything so far?</a:t>
            </a:r>
            <a:endParaRPr lang="en-US" dirty="0" smtClean="0"/>
          </a:p>
        </p:txBody>
      </p:sp>
      <p:sp>
        <p:nvSpPr>
          <p:cNvPr id="4" name="Slide Number Placeholder 3"/>
          <p:cNvSpPr>
            <a:spLocks noGrp="1"/>
          </p:cNvSpPr>
          <p:nvPr>
            <p:ph type="sldNum" sz="quarter" idx="10"/>
          </p:nvPr>
        </p:nvSpPr>
        <p:spPr/>
        <p:txBody>
          <a:bodyPr/>
          <a:lstStyle/>
          <a:p>
            <a:fld id="{1D789803-240F-EC4F-A5E3-4830860B647F}" type="slidenum">
              <a:rPr lang="en-US" smtClean="0"/>
              <a:pPr/>
              <a:t>85</a:t>
            </a:fld>
            <a:endParaRPr lang="en-US"/>
          </a:p>
        </p:txBody>
      </p:sp>
    </p:spTree>
    <p:extLst>
      <p:ext uri="{BB962C8B-B14F-4D97-AF65-F5344CB8AC3E}">
        <p14:creationId xmlns:p14="http://schemas.microsoft.com/office/powerpoint/2010/main" val="1154291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sz="1200" dirty="0" smtClean="0">
                <a:latin typeface="Franklin Gothic Book"/>
                <a:cs typeface="Franklin Gothic Book"/>
              </a:rPr>
              <a:t>Data may be viewed as the lowest level of abstraction from which information and knowledge are derived.</a:t>
            </a:r>
            <a:r>
              <a:rPr lang="en-US" sz="1200" dirty="0" smtClean="0">
                <a:latin typeface="+mn-lt"/>
                <a:cs typeface="+mn-cs"/>
              </a:rPr>
              <a:t>”</a:t>
            </a:r>
            <a:endParaRPr lang="en-US" sz="1200" dirty="0" smtClean="0">
              <a:latin typeface="Franklin Gothic Book"/>
              <a:cs typeface="Franklin Gothic Book"/>
            </a:endParaRPr>
          </a:p>
        </p:txBody>
      </p:sp>
      <p:sp>
        <p:nvSpPr>
          <p:cNvPr id="4" name="Slide Number Placeholder 3"/>
          <p:cNvSpPr>
            <a:spLocks noGrp="1"/>
          </p:cNvSpPr>
          <p:nvPr>
            <p:ph type="sldNum" sz="quarter" idx="10"/>
          </p:nvPr>
        </p:nvSpPr>
        <p:spPr/>
        <p:txBody>
          <a:bodyPr/>
          <a:lstStyle/>
          <a:p>
            <a:fld id="{989EE81A-E89A-B848-8AA4-7DC3EC2946C5}" type="slidenum">
              <a:rPr lang="en-US" smtClean="0"/>
              <a:t>8</a:t>
            </a:fld>
            <a:endParaRPr lang="en-US"/>
          </a:p>
        </p:txBody>
      </p:sp>
    </p:spTree>
    <p:extLst>
      <p:ext uri="{BB962C8B-B14F-4D97-AF65-F5344CB8AC3E}">
        <p14:creationId xmlns:p14="http://schemas.microsoft.com/office/powerpoint/2010/main" val="2243785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From NECDMC Module</a:t>
            </a:r>
            <a:r>
              <a:rPr lang="en-US" sz="1200" kern="1200" baseline="0" dirty="0" smtClean="0">
                <a:solidFill>
                  <a:schemeClr val="tx1"/>
                </a:solidFill>
                <a:effectLst/>
                <a:latin typeface="+mn-lt"/>
                <a:ea typeface="+mn-ea"/>
                <a:cs typeface="+mn-cs"/>
              </a:rPr>
              <a:t> 4: </a:t>
            </a:r>
            <a:r>
              <a:rPr lang="en-US" sz="1200" kern="1200" dirty="0" smtClean="0">
                <a:solidFill>
                  <a:schemeClr val="tx1"/>
                </a:solidFill>
                <a:effectLst/>
                <a:latin typeface="+mn-lt"/>
                <a:ea typeface="+mn-ea"/>
                <a:cs typeface="+mn-cs"/>
              </a:rPr>
              <a:t>Backup allows you to </a:t>
            </a:r>
            <a:r>
              <a:rPr lang="en-US" sz="1200" i="1" kern="1200" dirty="0" smtClean="0">
                <a:solidFill>
                  <a:schemeClr val="tx1"/>
                </a:solidFill>
                <a:effectLst/>
                <a:latin typeface="+mn-lt"/>
                <a:ea typeface="+mn-ea"/>
                <a:cs typeface="+mn-cs"/>
              </a:rPr>
              <a:t>restore</a:t>
            </a:r>
            <a:r>
              <a:rPr lang="en-US" sz="1200" kern="1200" dirty="0" smtClean="0">
                <a:solidFill>
                  <a:schemeClr val="tx1"/>
                </a:solidFill>
                <a:effectLst/>
                <a:latin typeface="+mn-lt"/>
                <a:ea typeface="+mn-ea"/>
                <a:cs typeface="+mn-cs"/>
              </a:rPr>
              <a:t> your data in the event that it is lost.</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A backup strategy is a plan for ensuring the accessibility of research data during the life of a project. What your strategy will be depends on the amount of data you are working with, the frequency that your data changes, and the system requirements for storing and rendering it.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86</a:t>
            </a:fld>
            <a:endParaRPr lang="en-US"/>
          </a:p>
        </p:txBody>
      </p:sp>
    </p:spTree>
    <p:extLst>
      <p:ext uri="{BB962C8B-B14F-4D97-AF65-F5344CB8AC3E}">
        <p14:creationId xmlns:p14="http://schemas.microsoft.com/office/powerpoint/2010/main" val="2501325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LOCKSS:</a:t>
            </a:r>
            <a:r>
              <a:rPr lang="en-US" baseline="0" dirty="0" smtClean="0"/>
              <a:t> lots of copies keeps stuff safe</a:t>
            </a:r>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87</a:t>
            </a:fld>
            <a:endParaRPr lang="en-US"/>
          </a:p>
        </p:txBody>
      </p:sp>
    </p:spTree>
    <p:extLst>
      <p:ext uri="{BB962C8B-B14F-4D97-AF65-F5344CB8AC3E}">
        <p14:creationId xmlns:p14="http://schemas.microsoft.com/office/powerpoint/2010/main" val="13401532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88</a:t>
            </a:fld>
            <a:endParaRPr lang="en-US"/>
          </a:p>
        </p:txBody>
      </p:sp>
    </p:spTree>
    <p:extLst>
      <p:ext uri="{BB962C8B-B14F-4D97-AF65-F5344CB8AC3E}">
        <p14:creationId xmlns:p14="http://schemas.microsoft.com/office/powerpoint/2010/main" val="13401532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stop here and have a quick chat</a:t>
            </a:r>
            <a:r>
              <a:rPr lang="en-US" baseline="0" dirty="0" smtClean="0"/>
              <a:t> about backups – who is doing them? How are they being done? </a:t>
            </a:r>
          </a:p>
          <a:p>
            <a:endParaRPr lang="en-US" dirty="0"/>
          </a:p>
        </p:txBody>
      </p:sp>
      <p:sp>
        <p:nvSpPr>
          <p:cNvPr id="4" name="Slide Number Placeholder 3"/>
          <p:cNvSpPr>
            <a:spLocks noGrp="1"/>
          </p:cNvSpPr>
          <p:nvPr>
            <p:ph type="sldNum" sz="quarter" idx="10"/>
          </p:nvPr>
        </p:nvSpPr>
        <p:spPr/>
        <p:txBody>
          <a:bodyPr/>
          <a:lstStyle/>
          <a:p>
            <a:fld id="{8F075997-772F-CD4F-90B0-E2A050041441}" type="slidenum">
              <a:rPr lang="en-US" smtClean="0"/>
              <a:t>89</a:t>
            </a:fld>
            <a:endParaRPr lang="en-US"/>
          </a:p>
        </p:txBody>
      </p:sp>
    </p:spTree>
    <p:extLst>
      <p:ext uri="{BB962C8B-B14F-4D97-AF65-F5344CB8AC3E}">
        <p14:creationId xmlns:p14="http://schemas.microsoft.com/office/powerpoint/2010/main" val="25201648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Lunch!</a:t>
            </a:r>
            <a:endParaRPr lang="en-US" dirty="0"/>
          </a:p>
        </p:txBody>
      </p:sp>
      <p:sp>
        <p:nvSpPr>
          <p:cNvPr id="4" name="Slide Number Placeholder 3"/>
          <p:cNvSpPr>
            <a:spLocks noGrp="1"/>
          </p:cNvSpPr>
          <p:nvPr>
            <p:ph type="sldNum" sz="quarter" idx="10"/>
          </p:nvPr>
        </p:nvSpPr>
        <p:spPr/>
        <p:txBody>
          <a:bodyPr/>
          <a:lstStyle/>
          <a:p>
            <a:fld id="{989EE81A-E89A-B848-8AA4-7DC3EC2946C5}" type="slidenum">
              <a:rPr lang="en-US" smtClean="0"/>
              <a:t>90</a:t>
            </a:fld>
            <a:endParaRPr lang="en-US"/>
          </a:p>
        </p:txBody>
      </p:sp>
    </p:spTree>
    <p:extLst>
      <p:ext uri="{BB962C8B-B14F-4D97-AF65-F5344CB8AC3E}">
        <p14:creationId xmlns:p14="http://schemas.microsoft.com/office/powerpoint/2010/main" val="313700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Data management is a verb</a:t>
            </a:r>
            <a:r>
              <a:rPr lang="en-US" baseline="0" dirty="0" smtClean="0"/>
              <a:t> – it involves intentional effort and activity. </a:t>
            </a:r>
          </a:p>
          <a:p>
            <a:pPr marL="171450" indent="-171450">
              <a:buFont typeface="Arial"/>
              <a:buChar char="•"/>
            </a:pPr>
            <a:r>
              <a:rPr lang="en-US" baseline="0" dirty="0" smtClean="0"/>
              <a:t>The main goals of DM are </a:t>
            </a:r>
            <a:r>
              <a:rPr lang="en-US" b="1" baseline="0" dirty="0" smtClean="0"/>
              <a:t>preservation</a:t>
            </a:r>
            <a:r>
              <a:rPr lang="en-US" baseline="0" dirty="0" smtClean="0"/>
              <a:t> and </a:t>
            </a:r>
            <a:r>
              <a:rPr lang="en-US" b="1" baseline="0" dirty="0" smtClean="0"/>
              <a:t>reuse</a:t>
            </a:r>
            <a:r>
              <a:rPr lang="en-US" baseline="0" dirty="0" smtClean="0"/>
              <a:t>, for you and for others.</a:t>
            </a:r>
            <a:endParaRPr lang="en-US" dirty="0" smtClean="0"/>
          </a:p>
          <a:p>
            <a:pPr marL="171450" indent="-171450">
              <a:buFont typeface="Arial"/>
              <a:buChar char="•"/>
            </a:pPr>
            <a:r>
              <a:rPr lang="en-US" dirty="0" smtClean="0"/>
              <a:t>Covers all aspects of the data lifecycle from planning digital data capture methods, whittling down, ingestion to databases, providing for access and reuse, to transformation.</a:t>
            </a:r>
          </a:p>
          <a:p>
            <a:endParaRPr lang="en-US" dirty="0"/>
          </a:p>
        </p:txBody>
      </p:sp>
      <p:sp>
        <p:nvSpPr>
          <p:cNvPr id="4" name="Slide Number Placeholder 3"/>
          <p:cNvSpPr>
            <a:spLocks noGrp="1"/>
          </p:cNvSpPr>
          <p:nvPr>
            <p:ph type="sldNum" sz="quarter" idx="10"/>
          </p:nvPr>
        </p:nvSpPr>
        <p:spPr/>
        <p:txBody>
          <a:bodyPr/>
          <a:lstStyle/>
          <a:p>
            <a:fld id="{9EC847EA-B926-5749-9EF7-DA980FF2A6CA}" type="slidenum">
              <a:rPr lang="en-US" smtClean="0"/>
              <a:t>9</a:t>
            </a:fld>
            <a:endParaRPr lang="en-US"/>
          </a:p>
        </p:txBody>
      </p:sp>
    </p:spTree>
    <p:extLst>
      <p:ext uri="{BB962C8B-B14F-4D97-AF65-F5344CB8AC3E}">
        <p14:creationId xmlns:p14="http://schemas.microsoft.com/office/powerpoint/2010/main" val="436908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one important area of scientific inquiry:</a:t>
            </a:r>
            <a:r>
              <a:rPr lang="en-US" baseline="0" dirty="0" smtClean="0"/>
              <a:t> climate change. What scale of data integration is necessary to study global trends over geologic timescales?</a:t>
            </a:r>
            <a:endParaRPr lang="en-US" dirty="0"/>
          </a:p>
        </p:txBody>
      </p:sp>
      <p:sp>
        <p:nvSpPr>
          <p:cNvPr id="4" name="Slide Number Placeholder 3"/>
          <p:cNvSpPr>
            <a:spLocks noGrp="1"/>
          </p:cNvSpPr>
          <p:nvPr>
            <p:ph type="sldNum" sz="quarter" idx="10"/>
          </p:nvPr>
        </p:nvSpPr>
        <p:spPr/>
        <p:txBody>
          <a:bodyPr/>
          <a:lstStyle/>
          <a:p>
            <a:fld id="{9EC847EA-B926-5749-9EF7-DA980FF2A6CA}" type="slidenum">
              <a:rPr lang="en-US" smtClean="0"/>
              <a:t>11</a:t>
            </a:fld>
            <a:endParaRPr lang="en-US"/>
          </a:p>
        </p:txBody>
      </p:sp>
    </p:spTree>
    <p:extLst>
      <p:ext uri="{BB962C8B-B14F-4D97-AF65-F5344CB8AC3E}">
        <p14:creationId xmlns:p14="http://schemas.microsoft.com/office/powerpoint/2010/main" val="2457507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3782362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105068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0500"/>
            <a:ext cx="2057400" cy="406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0500"/>
            <a:ext cx="6019800" cy="406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275117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482272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5" name="Footer Placeholder 4"/>
          <p:cNvSpPr>
            <a:spLocks noGrp="1"/>
          </p:cNvSpPr>
          <p:nvPr>
            <p:ph type="ftr" sz="quarter" idx="11"/>
          </p:nvPr>
        </p:nvSpPr>
        <p:spPr>
          <a:xfrm>
            <a:off x="3124200" y="5296959"/>
            <a:ext cx="2895600" cy="304271"/>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45292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6" name="Footer Placeholder 5"/>
          <p:cNvSpPr>
            <a:spLocks noGrp="1"/>
          </p:cNvSpPr>
          <p:nvPr>
            <p:ph type="ftr" sz="quarter" idx="11"/>
          </p:nvPr>
        </p:nvSpPr>
        <p:spPr>
          <a:xfrm>
            <a:off x="3124200" y="5296959"/>
            <a:ext cx="28956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401915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8" name="Footer Placeholder 7"/>
          <p:cNvSpPr>
            <a:spLocks noGrp="1"/>
          </p:cNvSpPr>
          <p:nvPr>
            <p:ph type="ftr" sz="quarter" idx="11"/>
          </p:nvPr>
        </p:nvSpPr>
        <p:spPr>
          <a:xfrm>
            <a:off x="3124200" y="5296959"/>
            <a:ext cx="2895600" cy="304271"/>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3635894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4" name="Footer Placeholder 3"/>
          <p:cNvSpPr>
            <a:spLocks noGrp="1"/>
          </p:cNvSpPr>
          <p:nvPr>
            <p:ph type="ftr" sz="quarter" idx="11"/>
          </p:nvPr>
        </p:nvSpPr>
        <p:spPr>
          <a:xfrm>
            <a:off x="3124200" y="5296959"/>
            <a:ext cx="2895600" cy="304271"/>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11592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3" name="Footer Placeholder 2"/>
          <p:cNvSpPr>
            <a:spLocks noGrp="1"/>
          </p:cNvSpPr>
          <p:nvPr>
            <p:ph type="ftr" sz="quarter" idx="11"/>
          </p:nvPr>
        </p:nvSpPr>
        <p:spPr>
          <a:xfrm>
            <a:off x="3124200" y="5296959"/>
            <a:ext cx="2895600" cy="304271"/>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339746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6" name="Footer Placeholder 5"/>
          <p:cNvSpPr>
            <a:spLocks noGrp="1"/>
          </p:cNvSpPr>
          <p:nvPr>
            <p:ph type="ftr" sz="quarter" idx="11"/>
          </p:nvPr>
        </p:nvSpPr>
        <p:spPr>
          <a:xfrm>
            <a:off x="3124200" y="5296959"/>
            <a:ext cx="28956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10347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5296959"/>
            <a:ext cx="2133600" cy="304271"/>
          </a:xfrm>
          <a:prstGeom prst="rect">
            <a:avLst/>
          </a:prstGeom>
        </p:spPr>
        <p:txBody>
          <a:bodyPr/>
          <a:lstStyle/>
          <a:p>
            <a:fld id="{1FD3E64C-9E6B-F64B-A4A7-08DCEE780EC3}" type="datetimeFigureOut">
              <a:rPr lang="en-US" smtClean="0"/>
              <a:t>6/18/15</a:t>
            </a:fld>
            <a:endParaRPr lang="en-US"/>
          </a:p>
        </p:txBody>
      </p:sp>
      <p:sp>
        <p:nvSpPr>
          <p:cNvPr id="6" name="Footer Placeholder 5"/>
          <p:cNvSpPr>
            <a:spLocks noGrp="1"/>
          </p:cNvSpPr>
          <p:nvPr>
            <p:ph type="ftr" sz="quarter" idx="11"/>
          </p:nvPr>
        </p:nvSpPr>
        <p:spPr>
          <a:xfrm>
            <a:off x="3124200" y="5296959"/>
            <a:ext cx="2895600" cy="304271"/>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5296959"/>
            <a:ext cx="2133600" cy="304271"/>
          </a:xfrm>
          <a:prstGeom prst="rect">
            <a:avLst/>
          </a:prstGeom>
        </p:spPr>
        <p:txBody>
          <a:bodyPr/>
          <a:lstStyle/>
          <a:p>
            <a:fld id="{9207201F-0D0C-DE47-A88A-0D9CF63FCFBA}" type="slidenum">
              <a:rPr lang="en-US" smtClean="0"/>
              <a:t>‹#›</a:t>
            </a:fld>
            <a:endParaRPr lang="en-US"/>
          </a:p>
        </p:txBody>
      </p:sp>
    </p:spTree>
    <p:extLst>
      <p:ext uri="{BB962C8B-B14F-4D97-AF65-F5344CB8AC3E}">
        <p14:creationId xmlns:p14="http://schemas.microsoft.com/office/powerpoint/2010/main" val="31675331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711"/>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p:nvPr userDrawn="1"/>
        </p:nvSpPr>
        <p:spPr>
          <a:xfrm>
            <a:off x="3387" y="-10583"/>
            <a:ext cx="454574" cy="5733288"/>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userDrawn="1"/>
        </p:nvSpPr>
        <p:spPr>
          <a:xfrm>
            <a:off x="21167" y="4150915"/>
            <a:ext cx="419015" cy="276999"/>
          </a:xfrm>
          <a:prstGeom prst="rect">
            <a:avLst/>
          </a:prstGeom>
          <a:noFill/>
        </p:spPr>
        <p:txBody>
          <a:bodyPr wrap="square" rtlCol="0">
            <a:spAutoFit/>
          </a:bodyPr>
          <a:lstStyle/>
          <a:p>
            <a:pPr algn="ctr"/>
            <a:r>
              <a:rPr lang="en-US" sz="1200" b="1" dirty="0" smtClean="0">
                <a:solidFill>
                  <a:schemeClr val="accent4">
                    <a:lumMod val="40000"/>
                    <a:lumOff val="60000"/>
                  </a:schemeClr>
                </a:solidFill>
                <a:latin typeface="+mj-lt"/>
              </a:rPr>
              <a:t>1</a:t>
            </a:r>
            <a:endParaRPr lang="en-US" sz="1200" b="1" dirty="0">
              <a:solidFill>
                <a:schemeClr val="accent4">
                  <a:lumMod val="40000"/>
                  <a:lumOff val="60000"/>
                </a:schemeClr>
              </a:solidFill>
              <a:latin typeface="+mj-lt"/>
            </a:endParaRPr>
          </a:p>
        </p:txBody>
      </p:sp>
      <p:sp>
        <p:nvSpPr>
          <p:cNvPr id="9" name="TextBox 8"/>
          <p:cNvSpPr txBox="1"/>
          <p:nvPr userDrawn="1"/>
        </p:nvSpPr>
        <p:spPr>
          <a:xfrm>
            <a:off x="21167" y="4545629"/>
            <a:ext cx="419015" cy="276999"/>
          </a:xfrm>
          <a:prstGeom prst="rect">
            <a:avLst/>
          </a:prstGeom>
          <a:noFill/>
        </p:spPr>
        <p:txBody>
          <a:bodyPr wrap="square" rtlCol="0">
            <a:spAutoFit/>
          </a:bodyPr>
          <a:lstStyle/>
          <a:p>
            <a:pPr algn="ctr"/>
            <a:r>
              <a:rPr lang="en-US" sz="1200" dirty="0" smtClean="0">
                <a:solidFill>
                  <a:schemeClr val="accent4">
                    <a:lumMod val="50000"/>
                  </a:schemeClr>
                </a:solidFill>
                <a:latin typeface="+mj-lt"/>
              </a:rPr>
              <a:t>2</a:t>
            </a:r>
            <a:endParaRPr lang="en-US" sz="1200" dirty="0">
              <a:solidFill>
                <a:schemeClr val="accent4">
                  <a:lumMod val="50000"/>
                </a:schemeClr>
              </a:solidFill>
              <a:latin typeface="+mj-lt"/>
            </a:endParaRPr>
          </a:p>
        </p:txBody>
      </p:sp>
      <p:sp>
        <p:nvSpPr>
          <p:cNvPr id="10" name="TextBox 9"/>
          <p:cNvSpPr txBox="1"/>
          <p:nvPr userDrawn="1"/>
        </p:nvSpPr>
        <p:spPr>
          <a:xfrm>
            <a:off x="21167" y="4940343"/>
            <a:ext cx="419015" cy="276999"/>
          </a:xfrm>
          <a:prstGeom prst="rect">
            <a:avLst/>
          </a:prstGeom>
          <a:noFill/>
        </p:spPr>
        <p:txBody>
          <a:bodyPr wrap="square" rtlCol="0">
            <a:spAutoFit/>
          </a:bodyPr>
          <a:lstStyle/>
          <a:p>
            <a:pPr algn="ctr"/>
            <a:r>
              <a:rPr lang="en-US" sz="1200" dirty="0" smtClean="0">
                <a:solidFill>
                  <a:schemeClr val="accent4">
                    <a:lumMod val="50000"/>
                  </a:schemeClr>
                </a:solidFill>
                <a:latin typeface="+mj-lt"/>
              </a:rPr>
              <a:t>3</a:t>
            </a:r>
            <a:endParaRPr lang="en-US" sz="1200" dirty="0">
              <a:solidFill>
                <a:schemeClr val="accent4">
                  <a:lumMod val="50000"/>
                </a:schemeClr>
              </a:solidFill>
              <a:latin typeface="+mj-lt"/>
            </a:endParaRPr>
          </a:p>
        </p:txBody>
      </p:sp>
      <p:sp>
        <p:nvSpPr>
          <p:cNvPr id="11" name="TextBox 10"/>
          <p:cNvSpPr txBox="1"/>
          <p:nvPr userDrawn="1"/>
        </p:nvSpPr>
        <p:spPr>
          <a:xfrm>
            <a:off x="21167" y="5335058"/>
            <a:ext cx="419015" cy="276999"/>
          </a:xfrm>
          <a:prstGeom prst="rect">
            <a:avLst/>
          </a:prstGeom>
          <a:noFill/>
        </p:spPr>
        <p:txBody>
          <a:bodyPr wrap="square" rtlCol="0">
            <a:spAutoFit/>
          </a:bodyPr>
          <a:lstStyle/>
          <a:p>
            <a:pPr algn="ctr"/>
            <a:r>
              <a:rPr lang="en-US" sz="1200" dirty="0" smtClean="0">
                <a:solidFill>
                  <a:schemeClr val="accent4">
                    <a:lumMod val="50000"/>
                  </a:schemeClr>
                </a:solidFill>
                <a:latin typeface="+mj-lt"/>
              </a:rPr>
              <a:t>4</a:t>
            </a:r>
          </a:p>
        </p:txBody>
      </p:sp>
      <p:sp>
        <p:nvSpPr>
          <p:cNvPr id="12" name="TextBox 11"/>
          <p:cNvSpPr txBox="1"/>
          <p:nvPr userDrawn="1"/>
        </p:nvSpPr>
        <p:spPr>
          <a:xfrm>
            <a:off x="56591" y="2880918"/>
            <a:ext cx="369332" cy="1174750"/>
          </a:xfrm>
          <a:prstGeom prst="rect">
            <a:avLst/>
          </a:prstGeom>
          <a:noFill/>
        </p:spPr>
        <p:txBody>
          <a:bodyPr vert="wordArtVert" wrap="square" rtlCol="0">
            <a:spAutoFit/>
          </a:bodyPr>
          <a:lstStyle/>
          <a:p>
            <a:pPr algn="r"/>
            <a:r>
              <a:rPr lang="en-US" sz="1200" spc="300" dirty="0">
                <a:solidFill>
                  <a:schemeClr val="accent4">
                    <a:lumMod val="40000"/>
                    <a:lumOff val="60000"/>
                  </a:schemeClr>
                </a:solidFill>
                <a:latin typeface="+mj-lt"/>
              </a:rPr>
              <a:t>session</a:t>
            </a:r>
          </a:p>
        </p:txBody>
      </p:sp>
      <p:sp>
        <p:nvSpPr>
          <p:cNvPr id="13" name="TextBox 12"/>
          <p:cNvSpPr txBox="1"/>
          <p:nvPr userDrawn="1"/>
        </p:nvSpPr>
        <p:spPr>
          <a:xfrm>
            <a:off x="-52915" y="10587"/>
            <a:ext cx="529167" cy="646331"/>
          </a:xfrm>
          <a:prstGeom prst="rect">
            <a:avLst/>
          </a:prstGeom>
          <a:noFill/>
        </p:spPr>
        <p:txBody>
          <a:bodyPr wrap="square" rtlCol="0">
            <a:spAutoFit/>
          </a:bodyPr>
          <a:lstStyle/>
          <a:p>
            <a:pPr algn="ctr"/>
            <a:r>
              <a:rPr lang="en-US" dirty="0" smtClean="0">
                <a:solidFill>
                  <a:schemeClr val="accent4">
                    <a:lumMod val="50000"/>
                  </a:schemeClr>
                </a:solidFill>
                <a:latin typeface="Source Code Pro"/>
                <a:cs typeface="Source Code Pro"/>
              </a:rPr>
              <a:t>NW</a:t>
            </a:r>
            <a:br>
              <a:rPr lang="en-US" dirty="0" smtClean="0">
                <a:solidFill>
                  <a:schemeClr val="accent4">
                    <a:lumMod val="50000"/>
                  </a:schemeClr>
                </a:solidFill>
                <a:latin typeface="Source Code Pro"/>
                <a:cs typeface="Source Code Pro"/>
              </a:rPr>
            </a:br>
            <a:r>
              <a:rPr lang="en-US" dirty="0" smtClean="0">
                <a:solidFill>
                  <a:schemeClr val="accent4">
                    <a:lumMod val="50000"/>
                  </a:schemeClr>
                </a:solidFill>
                <a:latin typeface="Source Code Pro"/>
                <a:cs typeface="Source Code Pro"/>
              </a:rPr>
              <a:t>5C</a:t>
            </a:r>
            <a:endParaRPr lang="en-US" dirty="0">
              <a:solidFill>
                <a:schemeClr val="accent4">
                  <a:lumMod val="50000"/>
                </a:schemeClr>
              </a:solidFill>
              <a:latin typeface="Source Code Pro"/>
              <a:cs typeface="Source Code Pro"/>
            </a:endParaRPr>
          </a:p>
        </p:txBody>
      </p:sp>
    </p:spTree>
    <p:extLst>
      <p:ext uri="{BB962C8B-B14F-4D97-AF65-F5344CB8AC3E}">
        <p14:creationId xmlns:p14="http://schemas.microsoft.com/office/powerpoint/2010/main" val="111813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11.xml.rels><?xml version="1.0" encoding="UTF-8" standalone="yes"?>
<Relationships xmlns="http://schemas.openxmlformats.org/package/2006/relationships"><Relationship Id="rId11" Type="http://schemas.openxmlformats.org/officeDocument/2006/relationships/image" Target="../media/image18.jpeg"/><Relationship Id="rId12" Type="http://schemas.openxmlformats.org/officeDocument/2006/relationships/image" Target="../media/image19.jpeg"/><Relationship Id="rId13" Type="http://schemas.openxmlformats.org/officeDocument/2006/relationships/image" Target="../media/image20.jpeg"/><Relationship Id="rId14" Type="http://schemas.openxmlformats.org/officeDocument/2006/relationships/image" Target="../media/image21.jpeg"/><Relationship Id="rId1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png"/><Relationship Id="rId9" Type="http://schemas.openxmlformats.org/officeDocument/2006/relationships/image" Target="../media/image16.jpeg"/><Relationship Id="rId10"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jpeg"/><Relationship Id="rId8" Type="http://schemas.openxmlformats.org/officeDocument/2006/relationships/image" Target="../media/image28.png"/><Relationship Id="rId9" Type="http://schemas.openxmlformats.org/officeDocument/2006/relationships/image" Target="../media/image29.jpeg"/><Relationship Id="rId10"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Microsoft_Excel_97_-_2004_Worksheet1.xls"/><Relationship Id="rId5" Type="http://schemas.openxmlformats.org/officeDocument/2006/relationships/image" Target="../media/image31.emf"/><Relationship Id="rId6" Type="http://schemas.openxmlformats.org/officeDocument/2006/relationships/oleObject" Target="../embeddings/oleObject1.bin"/><Relationship Id="rId7" Type="http://schemas.openxmlformats.org/officeDocument/2006/relationships/image" Target="../media/image32.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4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52.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3.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5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package" Target="../embeddings/Microsoft_Word_Document1.docx"/><Relationship Id="rId5" Type="http://schemas.openxmlformats.org/officeDocument/2006/relationships/image" Target="../media/image56.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5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 Id="rId3" Type="http://schemas.openxmlformats.org/officeDocument/2006/relationships/image" Target="../media/image6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2.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63.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4.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65.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3.xml"/><Relationship Id="rId3" Type="http://schemas.openxmlformats.org/officeDocument/2006/relationships/image" Target="../media/image6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6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5.xml"/><Relationship Id="rId3" Type="http://schemas.openxmlformats.org/officeDocument/2006/relationships/image" Target="../media/image69.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70.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7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 Id="rId3" Type="http://schemas.openxmlformats.org/officeDocument/2006/relationships/image" Target="../media/image7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38.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p:cNvSpPr/>
          <p:nvPr/>
        </p:nvSpPr>
        <p:spPr>
          <a:xfrm>
            <a:off x="3387" y="-10583"/>
            <a:ext cx="454574" cy="5733288"/>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740833"/>
            <a:ext cx="7772400" cy="2259543"/>
          </a:xfrm>
        </p:spPr>
        <p:txBody>
          <a:bodyPr>
            <a:normAutofit/>
          </a:bodyPr>
          <a:lstStyle/>
          <a:p>
            <a:r>
              <a:rPr lang="en-US" dirty="0" smtClean="0">
                <a:solidFill>
                  <a:srgbClr val="FFFFFF"/>
                </a:solidFill>
              </a:rPr>
              <a:t>NW5C Research Data Management </a:t>
            </a:r>
            <a:br>
              <a:rPr lang="en-US" dirty="0" smtClean="0">
                <a:solidFill>
                  <a:srgbClr val="FFFFFF"/>
                </a:solidFill>
              </a:rPr>
            </a:br>
            <a:r>
              <a:rPr lang="en-US" dirty="0" smtClean="0">
                <a:solidFill>
                  <a:srgbClr val="FFFFFF"/>
                </a:solidFill>
              </a:rPr>
              <a:t>&amp; Curation Workshop</a:t>
            </a:r>
            <a:endParaRPr lang="en-US" dirty="0">
              <a:solidFill>
                <a:srgbClr val="FFFFFF"/>
              </a:solidFill>
            </a:endParaRPr>
          </a:p>
        </p:txBody>
      </p:sp>
      <p:sp>
        <p:nvSpPr>
          <p:cNvPr id="14" name="Subtitle 13"/>
          <p:cNvSpPr>
            <a:spLocks noGrp="1"/>
          </p:cNvSpPr>
          <p:nvPr>
            <p:ph type="subTitle" idx="1"/>
          </p:nvPr>
        </p:nvSpPr>
        <p:spPr/>
        <p:txBody>
          <a:bodyPr/>
          <a:lstStyle/>
          <a:p>
            <a:r>
              <a:rPr lang="en-US" dirty="0" smtClean="0">
                <a:solidFill>
                  <a:srgbClr val="A6A6A6"/>
                </a:solidFill>
              </a:rPr>
              <a:t>Reed College</a:t>
            </a:r>
          </a:p>
          <a:p>
            <a:r>
              <a:rPr lang="en-US" dirty="0" smtClean="0">
                <a:solidFill>
                  <a:schemeClr val="bg1">
                    <a:lumMod val="65000"/>
                  </a:schemeClr>
                </a:solidFill>
              </a:rPr>
              <a:t>18-19 June 2015</a:t>
            </a:r>
            <a:endParaRPr lang="en-US" dirty="0">
              <a:solidFill>
                <a:schemeClr val="bg1">
                  <a:lumMod val="65000"/>
                </a:schemeClr>
              </a:solidFill>
            </a:endParaRPr>
          </a:p>
        </p:txBody>
      </p:sp>
      <p:sp>
        <p:nvSpPr>
          <p:cNvPr id="4" name="TextBox 3"/>
          <p:cNvSpPr txBox="1"/>
          <p:nvPr/>
        </p:nvSpPr>
        <p:spPr>
          <a:xfrm>
            <a:off x="4872870" y="5113259"/>
            <a:ext cx="4197049" cy="523220"/>
          </a:xfrm>
          <a:prstGeom prst="rect">
            <a:avLst/>
          </a:prstGeom>
          <a:noFill/>
        </p:spPr>
        <p:txBody>
          <a:bodyPr wrap="square" rtlCol="0">
            <a:spAutoFit/>
          </a:bodyPr>
          <a:lstStyle/>
          <a:p>
            <a:pPr algn="r"/>
            <a:r>
              <a:rPr lang="en-US" sz="1400" dirty="0" smtClean="0">
                <a:solidFill>
                  <a:schemeClr val="bg1">
                    <a:lumMod val="50000"/>
                  </a:schemeClr>
                </a:solidFill>
                <a:latin typeface="+mj-lt"/>
              </a:rPr>
              <a:t>Amanda L. Whitmire </a:t>
            </a:r>
            <a:r>
              <a:rPr lang="en-US" sz="1400" b="1" dirty="0" smtClean="0">
                <a:solidFill>
                  <a:schemeClr val="accent6"/>
                </a:solidFill>
                <a:latin typeface="+mj-lt"/>
              </a:rPr>
              <a:t>|</a:t>
            </a:r>
            <a:r>
              <a:rPr lang="en-US" sz="1400" dirty="0" smtClean="0">
                <a:solidFill>
                  <a:schemeClr val="bg1">
                    <a:lumMod val="50000"/>
                  </a:schemeClr>
                </a:solidFill>
                <a:latin typeface="+mj-lt"/>
              </a:rPr>
              <a:t> @</a:t>
            </a:r>
            <a:r>
              <a:rPr lang="en-US" sz="1400" dirty="0" err="1" smtClean="0">
                <a:solidFill>
                  <a:schemeClr val="bg1">
                    <a:lumMod val="50000"/>
                  </a:schemeClr>
                </a:solidFill>
                <a:latin typeface="+mj-lt"/>
              </a:rPr>
              <a:t>AWhitTwit</a:t>
            </a:r>
            <a:endParaRPr lang="en-US" sz="1400" dirty="0">
              <a:solidFill>
                <a:schemeClr val="bg1">
                  <a:lumMod val="50000"/>
                </a:schemeClr>
              </a:solidFill>
              <a:latin typeface="+mj-lt"/>
            </a:endParaRPr>
          </a:p>
          <a:p>
            <a:pPr algn="r"/>
            <a:r>
              <a:rPr lang="en-US" sz="1400" dirty="0" err="1" smtClean="0">
                <a:solidFill>
                  <a:schemeClr val="bg1">
                    <a:lumMod val="50000"/>
                  </a:schemeClr>
                </a:solidFill>
                <a:latin typeface="+mj-lt"/>
              </a:rPr>
              <a:t>amanda.whitmire@oregonstate.edu</a:t>
            </a:r>
            <a:endParaRPr lang="en-US" sz="1400" dirty="0">
              <a:solidFill>
                <a:schemeClr val="bg1">
                  <a:lumMod val="50000"/>
                </a:schemeClr>
              </a:solidFill>
              <a:latin typeface="+mj-lt"/>
            </a:endParaRPr>
          </a:p>
        </p:txBody>
      </p:sp>
      <p:sp>
        <p:nvSpPr>
          <p:cNvPr id="6" name="TextBox 5"/>
          <p:cNvSpPr txBox="1"/>
          <p:nvPr/>
        </p:nvSpPr>
        <p:spPr>
          <a:xfrm>
            <a:off x="546015" y="5145316"/>
            <a:ext cx="924079" cy="584776"/>
          </a:xfrm>
          <a:prstGeom prst="rect">
            <a:avLst/>
          </a:prstGeom>
          <a:noFill/>
        </p:spPr>
        <p:txBody>
          <a:bodyPr wrap="square" rtlCol="0">
            <a:spAutoFit/>
          </a:bodyPr>
          <a:lstStyle/>
          <a:p>
            <a:r>
              <a:rPr lang="en-US" sz="3200" dirty="0" err="1" smtClean="0">
                <a:solidFill>
                  <a:schemeClr val="bg1">
                    <a:lumMod val="50000"/>
                  </a:schemeClr>
                </a:solidFill>
                <a:latin typeface="CC Icons"/>
                <a:cs typeface="CC Icons"/>
              </a:rPr>
              <a:t>cp</a:t>
            </a:r>
            <a:endParaRPr lang="en-US" sz="3200" dirty="0">
              <a:solidFill>
                <a:schemeClr val="bg1">
                  <a:lumMod val="50000"/>
                </a:schemeClr>
              </a:solidFill>
              <a:latin typeface="CC Icons"/>
              <a:cs typeface="CC Icons"/>
            </a:endParaRPr>
          </a:p>
        </p:txBody>
      </p:sp>
      <p:sp>
        <p:nvSpPr>
          <p:cNvPr id="13" name="TextBox 12"/>
          <p:cNvSpPr txBox="1"/>
          <p:nvPr/>
        </p:nvSpPr>
        <p:spPr>
          <a:xfrm>
            <a:off x="-52915" y="10587"/>
            <a:ext cx="529167" cy="646331"/>
          </a:xfrm>
          <a:prstGeom prst="rect">
            <a:avLst/>
          </a:prstGeom>
          <a:noFill/>
        </p:spPr>
        <p:txBody>
          <a:bodyPr wrap="square" rtlCol="0">
            <a:spAutoFit/>
          </a:bodyPr>
          <a:lstStyle/>
          <a:p>
            <a:pPr algn="ctr"/>
            <a:r>
              <a:rPr lang="en-US" dirty="0" smtClean="0">
                <a:solidFill>
                  <a:schemeClr val="accent4">
                    <a:lumMod val="50000"/>
                  </a:schemeClr>
                </a:solidFill>
                <a:latin typeface="Source Code Pro"/>
                <a:cs typeface="Source Code Pro"/>
              </a:rPr>
              <a:t>NW</a:t>
            </a:r>
            <a:br>
              <a:rPr lang="en-US" dirty="0" smtClean="0">
                <a:solidFill>
                  <a:schemeClr val="accent4">
                    <a:lumMod val="50000"/>
                  </a:schemeClr>
                </a:solidFill>
                <a:latin typeface="Source Code Pro"/>
                <a:cs typeface="Source Code Pro"/>
              </a:rPr>
            </a:br>
            <a:r>
              <a:rPr lang="en-US" dirty="0" smtClean="0">
                <a:solidFill>
                  <a:schemeClr val="accent4">
                    <a:lumMod val="50000"/>
                  </a:schemeClr>
                </a:solidFill>
                <a:latin typeface="Source Code Pro"/>
                <a:cs typeface="Source Code Pro"/>
              </a:rPr>
              <a:t>5C</a:t>
            </a:r>
            <a:endParaRPr lang="en-US" dirty="0">
              <a:solidFill>
                <a:schemeClr val="accent4">
                  <a:lumMod val="50000"/>
                </a:schemeClr>
              </a:solidFill>
              <a:latin typeface="Source Code Pro"/>
              <a:cs typeface="Source Code Pro"/>
            </a:endParaRPr>
          </a:p>
        </p:txBody>
      </p:sp>
    </p:spTree>
    <p:extLst>
      <p:ext uri="{BB962C8B-B14F-4D97-AF65-F5344CB8AC3E}">
        <p14:creationId xmlns:p14="http://schemas.microsoft.com/office/powerpoint/2010/main" val="26132451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dCatalog01_sx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934" y="-1"/>
            <a:ext cx="8700518" cy="5800346"/>
          </a:xfrm>
          <a:prstGeom prst="rect">
            <a:avLst/>
          </a:prstGeom>
        </p:spPr>
      </p:pic>
      <p:sp>
        <p:nvSpPr>
          <p:cNvPr id="2" name="Title 1"/>
          <p:cNvSpPr>
            <a:spLocks noGrp="1"/>
          </p:cNvSpPr>
          <p:nvPr>
            <p:ph type="title"/>
          </p:nvPr>
        </p:nvSpPr>
        <p:spPr/>
        <p:txBody>
          <a:bodyPr/>
          <a:lstStyle/>
          <a:p>
            <a:r>
              <a:rPr lang="en-US" dirty="0" smtClean="0"/>
              <a:t>Why data management?</a:t>
            </a:r>
            <a:endParaRPr lang="en-US" dirty="0"/>
          </a:p>
        </p:txBody>
      </p:sp>
    </p:spTree>
    <p:extLst>
      <p:ext uri="{BB962C8B-B14F-4D97-AF65-F5344CB8AC3E}">
        <p14:creationId xmlns:p14="http://schemas.microsoft.com/office/powerpoint/2010/main" val="387644457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593725" y="347928"/>
            <a:ext cx="184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endParaRPr lang="en-US" sz="1800"/>
          </a:p>
        </p:txBody>
      </p:sp>
      <p:pic>
        <p:nvPicPr>
          <p:cNvPr id="4" name="Picture 3" descr="time-cover-gw-k-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73288"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1101060403_4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0"/>
            <a:ext cx="25908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0433covd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0"/>
            <a:ext cx="238125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040603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32000"/>
            <a:ext cx="16779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l_gore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0"/>
            <a:ext cx="2133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yer_global_warm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111500"/>
            <a:ext cx="213360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lobal Warm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1" y="2730500"/>
            <a:ext cx="2601913"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ig Dr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4001" y="3556000"/>
            <a:ext cx="1966913"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Heat is 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04050" y="2222500"/>
            <a:ext cx="21399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Ozone Depleti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3873500"/>
            <a:ext cx="16764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New Orlean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6150" y="3690938"/>
            <a:ext cx="1847850" cy="202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ow to Save the Eart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8257" y="1524000"/>
            <a:ext cx="225425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where's the beach"/>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10000" y="2095500"/>
            <a:ext cx="1214438"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7198406" y="5575045"/>
            <a:ext cx="2655887" cy="230832"/>
          </a:xfrm>
          <a:prstGeom prst="rect">
            <a:avLst/>
          </a:prstGeom>
          <a:noFill/>
        </p:spPr>
        <p:txBody>
          <a:bodyPr wrap="square" rtlCol="0">
            <a:spAutoFit/>
          </a:bodyPr>
          <a:lstStyle/>
          <a:p>
            <a:r>
              <a:rPr lang="en-US" sz="900" b="1" dirty="0" smtClean="0">
                <a:solidFill>
                  <a:schemeClr val="bg1">
                    <a:lumMod val="75000"/>
                  </a:schemeClr>
                </a:solidFill>
              </a:rPr>
              <a:t>Images collected by DataOne.org</a:t>
            </a:r>
            <a:endParaRPr lang="en-US" sz="900" b="1" dirty="0">
              <a:solidFill>
                <a:schemeClr val="bg1">
                  <a:lumMod val="75000"/>
                </a:schemeClr>
              </a:solidFill>
            </a:endParaRPr>
          </a:p>
        </p:txBody>
      </p:sp>
    </p:spTree>
    <p:extLst>
      <p:ext uri="{BB962C8B-B14F-4D97-AF65-F5344CB8AC3E}">
        <p14:creationId xmlns:p14="http://schemas.microsoft.com/office/powerpoint/2010/main" val="36577397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a:srcRect/>
          <a:stretch>
            <a:fillRect/>
          </a:stretch>
        </p:blipFill>
        <p:spPr bwMode="auto">
          <a:xfrm>
            <a:off x="7371712" y="1407496"/>
            <a:ext cx="1588230" cy="1939508"/>
          </a:xfrm>
          <a:prstGeom prst="rect">
            <a:avLst/>
          </a:prstGeom>
          <a:noFill/>
          <a:ln w="9525">
            <a:noFill/>
            <a:miter lim="800000"/>
            <a:headEnd/>
            <a:tailEnd/>
          </a:ln>
        </p:spPr>
      </p:pic>
      <p:pic>
        <p:nvPicPr>
          <p:cNvPr id="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91036" y="1392445"/>
            <a:ext cx="1214900" cy="4203150"/>
          </a:xfrm>
          <a:prstGeom prst="rect">
            <a:avLst/>
          </a:prstGeom>
          <a:noFill/>
          <a:ln w="9525">
            <a:solidFill>
              <a:schemeClr val="tx1"/>
            </a:solidFill>
            <a:miter lim="800000"/>
            <a:headEnd/>
            <a:tailEnd/>
          </a:ln>
        </p:spPr>
      </p:pic>
      <p:sp>
        <p:nvSpPr>
          <p:cNvPr id="4" name="Rectangle 3"/>
          <p:cNvSpPr/>
          <p:nvPr/>
        </p:nvSpPr>
        <p:spPr bwMode="auto">
          <a:xfrm rot="16200000">
            <a:off x="5895572" y="4185758"/>
            <a:ext cx="2588843" cy="230832"/>
          </a:xfrm>
          <a:prstGeom prst="rect">
            <a:avLst/>
          </a:prstGeom>
        </p:spPr>
        <p:txBody>
          <a:bodyPr wrap="square">
            <a:spAutoFit/>
          </a:bodyPr>
          <a:lstStyle/>
          <a:p>
            <a:pPr>
              <a:defRPr/>
            </a:pPr>
            <a:r>
              <a:rPr lang="en-US" sz="900" dirty="0">
                <a:solidFill>
                  <a:schemeClr val="bg1">
                    <a:lumMod val="75000"/>
                  </a:schemeClr>
                </a:solidFill>
              </a:rPr>
              <a:t>Photo courtesy of www.carboafrica.net</a:t>
            </a:r>
          </a:p>
        </p:txBody>
      </p:sp>
      <p:pic>
        <p:nvPicPr>
          <p:cNvPr id="5"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5575" y="3070457"/>
            <a:ext cx="1196942" cy="862816"/>
          </a:xfrm>
          <a:prstGeom prst="rect">
            <a:avLst/>
          </a:prstGeom>
          <a:noFill/>
          <a:ln w="9525">
            <a:noFill/>
            <a:miter lim="800000"/>
            <a:headEnd/>
            <a:tailEnd/>
          </a:ln>
        </p:spPr>
      </p:pic>
      <p:sp>
        <p:nvSpPr>
          <p:cNvPr id="6" name="Rectangle 11"/>
          <p:cNvSpPr>
            <a:spLocks noChangeArrowheads="1"/>
          </p:cNvSpPr>
          <p:nvPr/>
        </p:nvSpPr>
        <p:spPr bwMode="auto">
          <a:xfrm>
            <a:off x="705575" y="875601"/>
            <a:ext cx="4609784" cy="1200329"/>
          </a:xfrm>
          <a:prstGeom prst="rect">
            <a:avLst/>
          </a:prstGeom>
          <a:noFill/>
          <a:ln w="9525">
            <a:noFill/>
            <a:miter lim="800000"/>
            <a:headEnd/>
            <a:tailEnd/>
          </a:ln>
        </p:spPr>
        <p:txBody>
          <a:bodyPr wrap="square">
            <a:prstTxWarp prst="textNoShape">
              <a:avLst/>
            </a:prstTxWarp>
            <a:spAutoFit/>
          </a:bodyPr>
          <a:lstStyle/>
          <a:p>
            <a:r>
              <a:rPr lang="en-US" dirty="0" smtClean="0">
                <a:latin typeface="+mn-lt"/>
              </a:rPr>
              <a:t>Data is collected from sensors</a:t>
            </a:r>
            <a:r>
              <a:rPr lang="en-US" dirty="0">
                <a:latin typeface="+mn-lt"/>
              </a:rPr>
              <a:t>, sensor networks, </a:t>
            </a:r>
            <a:r>
              <a:rPr lang="en-US" dirty="0" smtClean="0">
                <a:latin typeface="+mn-lt"/>
              </a:rPr>
              <a:t>remote sensing, observations, and more -  </a:t>
            </a:r>
            <a:r>
              <a:rPr lang="en-US" dirty="0">
                <a:latin typeface="+mn-lt"/>
              </a:rPr>
              <a:t>t</a:t>
            </a:r>
            <a:r>
              <a:rPr lang="en-US" dirty="0" smtClean="0">
                <a:latin typeface="+mn-lt"/>
              </a:rPr>
              <a:t>his calls for increased attention to data management and stewardship.</a:t>
            </a:r>
            <a:endParaRPr lang="en-US" dirty="0">
              <a:latin typeface="+mn-lt"/>
            </a:endParaRPr>
          </a:p>
        </p:txBody>
      </p:sp>
      <p:pic>
        <p:nvPicPr>
          <p:cNvPr id="7" name="Picture 6" descr="modis_bluemarble_2001.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49396" y="2190455"/>
            <a:ext cx="2939956" cy="1393949"/>
          </a:xfrm>
          <a:prstGeom prst="rect">
            <a:avLst/>
          </a:prstGeom>
          <a:ln>
            <a:solidFill>
              <a:schemeClr val="tx1"/>
            </a:solidFill>
          </a:ln>
        </p:spPr>
      </p:pic>
      <p:pic>
        <p:nvPicPr>
          <p:cNvPr id="9" name="Picture 14"/>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2549396" y="3769522"/>
            <a:ext cx="2939956" cy="1826073"/>
          </a:xfrm>
          <a:prstGeom prst="rect">
            <a:avLst/>
          </a:prstGeom>
          <a:noFill/>
          <a:ln w="12700" cmpd="sng" algn="ctr">
            <a:solidFill>
              <a:schemeClr val="tx1"/>
            </a:solidFill>
            <a:miter lim="800000"/>
            <a:headEnd/>
            <a:tailEnd/>
          </a:ln>
        </p:spPr>
      </p:pic>
      <p:pic>
        <p:nvPicPr>
          <p:cNvPr id="10"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575" y="2543332"/>
            <a:ext cx="1186138" cy="483105"/>
          </a:xfrm>
          <a:prstGeom prst="rect">
            <a:avLst/>
          </a:prstGeom>
          <a:noFill/>
          <a:ln w="9525">
            <a:solidFill>
              <a:schemeClr val="tx1"/>
            </a:solidFill>
            <a:miter lim="800000"/>
            <a:headEnd/>
            <a:tailEnd/>
          </a:ln>
        </p:spPr>
      </p:pic>
      <p:sp>
        <p:nvSpPr>
          <p:cNvPr id="11" name="Rectangle 10"/>
          <p:cNvSpPr/>
          <p:nvPr/>
        </p:nvSpPr>
        <p:spPr bwMode="auto">
          <a:xfrm rot="16200000">
            <a:off x="4687005" y="2521185"/>
            <a:ext cx="1927118" cy="369332"/>
          </a:xfrm>
          <a:prstGeom prst="rect">
            <a:avLst/>
          </a:prstGeom>
        </p:spPr>
        <p:txBody>
          <a:bodyPr wrap="square">
            <a:spAutoFit/>
          </a:bodyPr>
          <a:lstStyle/>
          <a:p>
            <a:pPr>
              <a:defRPr/>
            </a:pPr>
            <a:r>
              <a:rPr lang="en-US" sz="900" dirty="0">
                <a:solidFill>
                  <a:schemeClr val="bg1">
                    <a:lumMod val="75000"/>
                  </a:schemeClr>
                </a:solidFill>
              </a:rPr>
              <a:t>Photo courtesy of </a:t>
            </a:r>
            <a:r>
              <a:rPr lang="en-US" sz="900" dirty="0" smtClean="0">
                <a:solidFill>
                  <a:schemeClr val="bg1">
                    <a:lumMod val="75000"/>
                  </a:schemeClr>
                </a:solidFill>
              </a:rPr>
              <a:t>http</a:t>
            </a:r>
            <a:r>
              <a:rPr lang="en-US" sz="900" dirty="0">
                <a:solidFill>
                  <a:schemeClr val="bg1">
                    <a:lumMod val="75000"/>
                  </a:schemeClr>
                </a:solidFill>
              </a:rPr>
              <a:t>://modis.gsfc.nasa.gov/</a:t>
            </a:r>
          </a:p>
        </p:txBody>
      </p:sp>
      <p:sp>
        <p:nvSpPr>
          <p:cNvPr id="12" name="Rectangle 11"/>
          <p:cNvSpPr/>
          <p:nvPr/>
        </p:nvSpPr>
        <p:spPr bwMode="auto">
          <a:xfrm rot="16200000">
            <a:off x="1121743" y="2707197"/>
            <a:ext cx="1927118" cy="369332"/>
          </a:xfrm>
          <a:prstGeom prst="rect">
            <a:avLst/>
          </a:prstGeom>
        </p:spPr>
        <p:txBody>
          <a:bodyPr wrap="square">
            <a:spAutoFit/>
          </a:bodyPr>
          <a:lstStyle/>
          <a:p>
            <a:pPr>
              <a:defRPr/>
            </a:pPr>
            <a:r>
              <a:rPr lang="en-US" sz="900" dirty="0">
                <a:solidFill>
                  <a:schemeClr val="bg1">
                    <a:lumMod val="75000"/>
                  </a:schemeClr>
                </a:solidFill>
              </a:rPr>
              <a:t>Photo courtesy of </a:t>
            </a:r>
            <a:endParaRPr lang="en-US" sz="900" dirty="0" smtClean="0">
              <a:solidFill>
                <a:schemeClr val="bg1">
                  <a:lumMod val="75000"/>
                </a:schemeClr>
              </a:solidFill>
            </a:endParaRPr>
          </a:p>
          <a:p>
            <a:pPr>
              <a:defRPr/>
            </a:pPr>
            <a:r>
              <a:rPr lang="en-US" sz="900" dirty="0" smtClean="0">
                <a:solidFill>
                  <a:schemeClr val="bg1">
                    <a:lumMod val="75000"/>
                  </a:schemeClr>
                </a:solidFill>
              </a:rPr>
              <a:t>http</a:t>
            </a:r>
            <a:r>
              <a:rPr lang="en-US" sz="900" dirty="0">
                <a:solidFill>
                  <a:schemeClr val="bg1">
                    <a:lumMod val="75000"/>
                  </a:schemeClr>
                </a:solidFill>
              </a:rPr>
              <a:t>://www.futurlec.com</a:t>
            </a:r>
          </a:p>
        </p:txBody>
      </p:sp>
      <p:pic>
        <p:nvPicPr>
          <p:cNvPr id="13" name="Picture 3" descr="C:\Users\emcee\Desktop\tajai.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40140" y="3726048"/>
            <a:ext cx="1474693" cy="1869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p:cNvSpPr/>
          <p:nvPr/>
        </p:nvSpPr>
        <p:spPr bwMode="auto">
          <a:xfrm rot="16200000">
            <a:off x="7958638" y="4457531"/>
            <a:ext cx="2045296" cy="230832"/>
          </a:xfrm>
          <a:prstGeom prst="rect">
            <a:avLst/>
          </a:prstGeom>
        </p:spPr>
        <p:txBody>
          <a:bodyPr wrap="square">
            <a:spAutoFit/>
          </a:bodyPr>
          <a:lstStyle/>
          <a:p>
            <a:r>
              <a:rPr lang="en-US" sz="900" dirty="0">
                <a:solidFill>
                  <a:schemeClr val="bg1">
                    <a:lumMod val="75000"/>
                  </a:schemeClr>
                </a:solidFill>
              </a:rPr>
              <a:t>CC image </a:t>
            </a:r>
            <a:r>
              <a:rPr lang="en-US" sz="900" dirty="0" smtClean="0">
                <a:solidFill>
                  <a:schemeClr val="bg1">
                    <a:lumMod val="75000"/>
                  </a:schemeClr>
                </a:solidFill>
              </a:rPr>
              <a:t>by </a:t>
            </a:r>
            <a:r>
              <a:rPr lang="en-US" sz="900" dirty="0" err="1" smtClean="0">
                <a:solidFill>
                  <a:schemeClr val="bg1">
                    <a:lumMod val="75000"/>
                  </a:schemeClr>
                </a:solidFill>
              </a:rPr>
              <a:t>tajai</a:t>
            </a:r>
            <a:r>
              <a:rPr lang="en-US" sz="900" dirty="0" smtClean="0">
                <a:solidFill>
                  <a:schemeClr val="bg1">
                    <a:lumMod val="75000"/>
                  </a:schemeClr>
                </a:solidFill>
              </a:rPr>
              <a:t> on </a:t>
            </a:r>
            <a:r>
              <a:rPr lang="en-US" sz="900" dirty="0">
                <a:solidFill>
                  <a:schemeClr val="bg1">
                    <a:lumMod val="75000"/>
                  </a:schemeClr>
                </a:solidFill>
              </a:rPr>
              <a:t>Flickr</a:t>
            </a:r>
          </a:p>
        </p:txBody>
      </p:sp>
      <p:pic>
        <p:nvPicPr>
          <p:cNvPr id="15" name="Picture 8" descr="C:\Users\emcee\Desktop\CIMMY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575" y="4211804"/>
            <a:ext cx="1318801" cy="13837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Rectangle 15"/>
          <p:cNvSpPr/>
          <p:nvPr/>
        </p:nvSpPr>
        <p:spPr bwMode="auto">
          <a:xfrm rot="16200000">
            <a:off x="1189056" y="4388281"/>
            <a:ext cx="2045296" cy="369332"/>
          </a:xfrm>
          <a:prstGeom prst="rect">
            <a:avLst/>
          </a:prstGeom>
        </p:spPr>
        <p:txBody>
          <a:bodyPr wrap="square">
            <a:spAutoFit/>
          </a:bodyPr>
          <a:lstStyle/>
          <a:p>
            <a:r>
              <a:rPr lang="en-US" sz="900" dirty="0">
                <a:solidFill>
                  <a:schemeClr val="bg1">
                    <a:lumMod val="75000"/>
                  </a:schemeClr>
                </a:solidFill>
              </a:rPr>
              <a:t>CC image </a:t>
            </a:r>
            <a:r>
              <a:rPr lang="en-US" sz="900" dirty="0" smtClean="0">
                <a:solidFill>
                  <a:schemeClr val="bg1">
                    <a:lumMod val="75000"/>
                  </a:schemeClr>
                </a:solidFill>
              </a:rPr>
              <a:t>by CIMMYT </a:t>
            </a:r>
            <a:br>
              <a:rPr lang="en-US" sz="900" dirty="0" smtClean="0">
                <a:solidFill>
                  <a:schemeClr val="bg1">
                    <a:lumMod val="75000"/>
                  </a:schemeClr>
                </a:solidFill>
              </a:rPr>
            </a:br>
            <a:r>
              <a:rPr lang="en-US" sz="900" dirty="0" smtClean="0">
                <a:solidFill>
                  <a:schemeClr val="bg1">
                    <a:lumMod val="75000"/>
                  </a:schemeClr>
                </a:solidFill>
              </a:rPr>
              <a:t>on </a:t>
            </a:r>
            <a:r>
              <a:rPr lang="en-US" sz="900" dirty="0">
                <a:solidFill>
                  <a:schemeClr val="bg1">
                    <a:lumMod val="75000"/>
                  </a:schemeClr>
                </a:solidFill>
              </a:rPr>
              <a:t>Flickr</a:t>
            </a:r>
          </a:p>
        </p:txBody>
      </p:sp>
      <p:sp>
        <p:nvSpPr>
          <p:cNvPr id="17" name="Rectangle 16"/>
          <p:cNvSpPr/>
          <p:nvPr/>
        </p:nvSpPr>
        <p:spPr bwMode="auto">
          <a:xfrm rot="16200000">
            <a:off x="4512335" y="4359433"/>
            <a:ext cx="2241492" cy="230832"/>
          </a:xfrm>
          <a:prstGeom prst="rect">
            <a:avLst/>
          </a:prstGeom>
        </p:spPr>
        <p:txBody>
          <a:bodyPr wrap="square">
            <a:spAutoFit/>
          </a:bodyPr>
          <a:lstStyle/>
          <a:p>
            <a:pPr>
              <a:defRPr/>
            </a:pPr>
            <a:r>
              <a:rPr lang="en-US" sz="900" dirty="0" smtClean="0">
                <a:solidFill>
                  <a:schemeClr val="bg1">
                    <a:lumMod val="75000"/>
                  </a:schemeClr>
                </a:solidFill>
              </a:rPr>
              <a:t>Image collected by </a:t>
            </a:r>
            <a:r>
              <a:rPr lang="en-US" sz="900" dirty="0" err="1" smtClean="0">
                <a:solidFill>
                  <a:schemeClr val="bg1">
                    <a:lumMod val="75000"/>
                  </a:schemeClr>
                </a:solidFill>
              </a:rPr>
              <a:t>Viv</a:t>
            </a:r>
            <a:r>
              <a:rPr lang="en-US" sz="900" dirty="0" smtClean="0">
                <a:solidFill>
                  <a:schemeClr val="bg1">
                    <a:lumMod val="75000"/>
                  </a:schemeClr>
                </a:solidFill>
              </a:rPr>
              <a:t> Hutchinson</a:t>
            </a:r>
            <a:endParaRPr lang="en-US" sz="900" dirty="0">
              <a:solidFill>
                <a:schemeClr val="bg1">
                  <a:lumMod val="75000"/>
                </a:schemeClr>
              </a:solidFill>
            </a:endParaRPr>
          </a:p>
        </p:txBody>
      </p:sp>
      <p:sp>
        <p:nvSpPr>
          <p:cNvPr id="18" name="Title 17"/>
          <p:cNvSpPr>
            <a:spLocks noGrp="1"/>
          </p:cNvSpPr>
          <p:nvPr>
            <p:ph type="title"/>
          </p:nvPr>
        </p:nvSpPr>
        <p:spPr/>
        <p:txBody>
          <a:bodyPr>
            <a:normAutofit/>
          </a:bodyPr>
          <a:lstStyle/>
          <a:p>
            <a:r>
              <a:rPr lang="en-US" dirty="0" smtClean="0">
                <a:cs typeface="Cambria"/>
              </a:rPr>
              <a:t>Data deluge</a:t>
            </a:r>
            <a:endParaRPr lang="en-US" dirty="0"/>
          </a:p>
        </p:txBody>
      </p:sp>
    </p:spTree>
    <p:extLst>
      <p:ext uri="{BB962C8B-B14F-4D97-AF65-F5344CB8AC3E}">
        <p14:creationId xmlns:p14="http://schemas.microsoft.com/office/powerpoint/2010/main" val="40883259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6"/>
          <p:cNvGraphicFramePr>
            <a:graphicFrameLocks/>
          </p:cNvGraphicFramePr>
          <p:nvPr>
            <p:extLst>
              <p:ext uri="{D42A27DB-BD31-4B8C-83A1-F6EECF244321}">
                <p14:modId xmlns:p14="http://schemas.microsoft.com/office/powerpoint/2010/main" val="806644050"/>
              </p:ext>
            </p:extLst>
          </p:nvPr>
        </p:nvGraphicFramePr>
        <p:xfrm>
          <a:off x="5808663" y="2489730"/>
          <a:ext cx="3952875" cy="2346325"/>
        </p:xfrm>
        <a:graphic>
          <a:graphicData uri="http://schemas.openxmlformats.org/presentationml/2006/ole">
            <mc:AlternateContent xmlns:mc="http://schemas.openxmlformats.org/markup-compatibility/2006">
              <mc:Choice xmlns:v="urn:schemas-microsoft-com:vml" Requires="v">
                <p:oleObj spid="_x0000_s1084" name="Chart" r:id="rId4" imgW="3949700" imgH="2819400" progId="Excel.Chart.8">
                  <p:embed/>
                </p:oleObj>
              </mc:Choice>
              <mc:Fallback>
                <p:oleObj name="Chart" r:id="rId4" imgW="3949700" imgH="2819400" progId="Excel.Chart.8">
                  <p:embed/>
                  <p:pic>
                    <p:nvPicPr>
                      <p:cNvPr id="0" name=""/>
                      <p:cNvPicPr>
                        <a:picLocks noChangeArrowheads="1"/>
                      </p:cNvPicPr>
                      <p:nvPr/>
                    </p:nvPicPr>
                    <p:blipFill>
                      <a:blip r:embed="rId5"/>
                      <a:srcRect/>
                      <a:stretch>
                        <a:fillRect/>
                      </a:stretch>
                    </p:blipFill>
                    <p:spPr bwMode="auto">
                      <a:xfrm>
                        <a:off x="5808663" y="2489730"/>
                        <a:ext cx="3952875"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Slide Number Placeholder 4"/>
          <p:cNvSpPr txBox="1">
            <a:spLocks noGrp="1"/>
          </p:cNvSpPr>
          <p:nvPr/>
        </p:nvSpPr>
        <p:spPr bwMode="auto">
          <a:xfrm>
            <a:off x="1881188" y="4742657"/>
            <a:ext cx="4875213"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r" eaLnBrk="1" hangingPunct="1"/>
            <a:r>
              <a:rPr lang="en-GB" sz="900" dirty="0">
                <a:solidFill>
                  <a:schemeClr val="bg1">
                    <a:lumMod val="50000"/>
                  </a:schemeClr>
                </a:solidFill>
                <a:latin typeface="+mj-lt"/>
              </a:rPr>
              <a:t>Source: John </a:t>
            </a:r>
            <a:r>
              <a:rPr lang="en-GB" sz="900" dirty="0" err="1">
                <a:solidFill>
                  <a:schemeClr val="bg1">
                    <a:lumMod val="50000"/>
                  </a:schemeClr>
                </a:solidFill>
                <a:latin typeface="+mj-lt"/>
              </a:rPr>
              <a:t>Gantz</a:t>
            </a:r>
            <a:r>
              <a:rPr lang="en-GB" sz="900" dirty="0">
                <a:solidFill>
                  <a:schemeClr val="bg1">
                    <a:lumMod val="50000"/>
                  </a:schemeClr>
                </a:solidFill>
                <a:latin typeface="+mj-lt"/>
              </a:rPr>
              <a:t>, IDC Corporation: The Expanding Digital Universe</a:t>
            </a:r>
          </a:p>
        </p:txBody>
      </p:sp>
      <p:graphicFrame>
        <p:nvGraphicFramePr>
          <p:cNvPr id="3" name="Object 2"/>
          <p:cNvGraphicFramePr>
            <a:graphicFrameLocks noChangeAspect="1"/>
          </p:cNvGraphicFramePr>
          <p:nvPr>
            <p:extLst>
              <p:ext uri="{D42A27DB-BD31-4B8C-83A1-F6EECF244321}">
                <p14:modId xmlns:p14="http://schemas.microsoft.com/office/powerpoint/2010/main" val="2983110866"/>
              </p:ext>
            </p:extLst>
          </p:nvPr>
        </p:nvGraphicFramePr>
        <p:xfrm>
          <a:off x="241643" y="981604"/>
          <a:ext cx="6634163" cy="3761053"/>
        </p:xfrm>
        <a:graphic>
          <a:graphicData uri="http://schemas.openxmlformats.org/presentationml/2006/ole">
            <mc:AlternateContent xmlns:mc="http://schemas.openxmlformats.org/markup-compatibility/2006">
              <mc:Choice xmlns:v="urn:schemas-microsoft-com:vml" Requires="v">
                <p:oleObj spid="_x0000_s1085" name="Chart" r:id="rId6" imgW="6794500" imgH="4622800" progId="MSGraph.Chart.8">
                  <p:embed followColorScheme="full"/>
                </p:oleObj>
              </mc:Choice>
              <mc:Fallback>
                <p:oleObj name="Chart" r:id="rId6" imgW="6794500" imgH="4622800" progId="MSGraph.Chart.8">
                  <p:embed followColorScheme="full"/>
                  <p:pic>
                    <p:nvPicPr>
                      <p:cNvPr id="0" name=""/>
                      <p:cNvPicPr>
                        <a:picLocks noChangeAspect="1" noChangeArrowheads="1"/>
                      </p:cNvPicPr>
                      <p:nvPr/>
                    </p:nvPicPr>
                    <p:blipFill>
                      <a:blip r:embed="rId7"/>
                      <a:srcRect/>
                      <a:stretch>
                        <a:fillRect/>
                      </a:stretch>
                    </p:blipFill>
                    <p:spPr bwMode="auto">
                      <a:xfrm>
                        <a:off x="241643" y="981604"/>
                        <a:ext cx="6634163" cy="376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8"/>
          <p:cNvGrpSpPr>
            <a:grpSpLocks/>
          </p:cNvGrpSpPr>
          <p:nvPr/>
        </p:nvGrpSpPr>
        <p:grpSpPr bwMode="auto">
          <a:xfrm>
            <a:off x="6530907" y="1206502"/>
            <a:ext cx="1316038" cy="1226344"/>
            <a:chOff x="4672" y="1307"/>
            <a:chExt cx="829" cy="927"/>
          </a:xfrm>
        </p:grpSpPr>
        <p:sp>
          <p:nvSpPr>
            <p:cNvPr id="6" name="AutoShape 6"/>
            <p:cNvSpPr>
              <a:spLocks/>
            </p:cNvSpPr>
            <p:nvPr/>
          </p:nvSpPr>
          <p:spPr bwMode="auto">
            <a:xfrm>
              <a:off x="4672" y="1307"/>
              <a:ext cx="74" cy="927"/>
            </a:xfrm>
            <a:prstGeom prst="rightBrace">
              <a:avLst>
                <a:gd name="adj1" fmla="val 121284"/>
                <a:gd name="adj2" fmla="val 50000"/>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800"/>
            </a:p>
          </p:txBody>
        </p:sp>
        <p:sp>
          <p:nvSpPr>
            <p:cNvPr id="7" name="Text Box 7"/>
            <p:cNvSpPr txBox="1">
              <a:spLocks noChangeArrowheads="1"/>
            </p:cNvSpPr>
            <p:nvPr/>
          </p:nvSpPr>
          <p:spPr bwMode="auto">
            <a:xfrm>
              <a:off x="4766" y="1307"/>
              <a:ext cx="735"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400" dirty="0" smtClean="0">
                  <a:solidFill>
                    <a:schemeClr val="accent6">
                      <a:lumMod val="75000"/>
                    </a:schemeClr>
                  </a:solidFill>
                  <a:latin typeface="+mn-lt"/>
                </a:rPr>
                <a:t>Transient information or unfilled demand for storage</a:t>
              </a:r>
              <a:endParaRPr lang="en-US" sz="1400" dirty="0">
                <a:solidFill>
                  <a:schemeClr val="accent6">
                    <a:lumMod val="75000"/>
                  </a:schemeClr>
                </a:solidFill>
                <a:latin typeface="+mn-lt"/>
              </a:endParaRPr>
            </a:p>
          </p:txBody>
        </p:sp>
      </p:grpSp>
      <p:sp>
        <p:nvSpPr>
          <p:cNvPr id="8" name="Text Box 9"/>
          <p:cNvSpPr txBox="1">
            <a:spLocks noChangeArrowheads="1"/>
          </p:cNvSpPr>
          <p:nvPr/>
        </p:nvSpPr>
        <p:spPr bwMode="auto">
          <a:xfrm>
            <a:off x="3075120" y="2183562"/>
            <a:ext cx="1412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800" dirty="0">
                <a:solidFill>
                  <a:schemeClr val="accent6">
                    <a:lumMod val="75000"/>
                  </a:schemeClr>
                </a:solidFill>
                <a:latin typeface="+mn-lt"/>
              </a:rPr>
              <a:t>Information</a:t>
            </a:r>
          </a:p>
        </p:txBody>
      </p:sp>
      <p:sp>
        <p:nvSpPr>
          <p:cNvPr id="9" name="Line 10"/>
          <p:cNvSpPr>
            <a:spLocks noChangeShapeType="1"/>
          </p:cNvSpPr>
          <p:nvPr/>
        </p:nvSpPr>
        <p:spPr bwMode="auto">
          <a:xfrm flipV="1">
            <a:off x="4378444" y="1621896"/>
            <a:ext cx="1399496" cy="666750"/>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0" name="Line 11"/>
          <p:cNvSpPr>
            <a:spLocks noChangeShapeType="1"/>
          </p:cNvSpPr>
          <p:nvPr/>
        </p:nvSpPr>
        <p:spPr bwMode="auto">
          <a:xfrm>
            <a:off x="3917390" y="2491339"/>
            <a:ext cx="247650" cy="718057"/>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1" name="Text Box 12"/>
          <p:cNvSpPr txBox="1">
            <a:spLocks noChangeArrowheads="1"/>
          </p:cNvSpPr>
          <p:nvPr/>
        </p:nvSpPr>
        <p:spPr bwMode="auto">
          <a:xfrm>
            <a:off x="4689645" y="3802062"/>
            <a:ext cx="196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type="none" w="sm" len="sm"/>
                <a:tailEnd type="none" w="sm" len="sm"/>
              </a14:hiddenLine>
            </a:ext>
          </a:extLst>
        </p:spPr>
        <p:txBody>
          <a:bodyPr wrap="none">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eaLnBrk="1" hangingPunct="1"/>
            <a:r>
              <a:rPr lang="en-US" sz="1800" dirty="0">
                <a:solidFill>
                  <a:schemeClr val="accent3">
                    <a:lumMod val="75000"/>
                  </a:schemeClr>
                </a:solidFill>
                <a:latin typeface="+mn-lt"/>
              </a:rPr>
              <a:t>Available Storage</a:t>
            </a:r>
          </a:p>
        </p:txBody>
      </p:sp>
      <p:sp>
        <p:nvSpPr>
          <p:cNvPr id="12" name="Line 14"/>
          <p:cNvSpPr>
            <a:spLocks noChangeShapeType="1"/>
          </p:cNvSpPr>
          <p:nvPr/>
        </p:nvSpPr>
        <p:spPr bwMode="auto">
          <a:xfrm flipV="1">
            <a:off x="5908846" y="2651124"/>
            <a:ext cx="430213" cy="1150938"/>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Line 15"/>
          <p:cNvSpPr>
            <a:spLocks noChangeShapeType="1"/>
          </p:cNvSpPr>
          <p:nvPr/>
        </p:nvSpPr>
        <p:spPr bwMode="auto">
          <a:xfrm flipH="1" flipV="1">
            <a:off x="4340395" y="3626115"/>
            <a:ext cx="368300" cy="374385"/>
          </a:xfrm>
          <a:prstGeom prst="line">
            <a:avLst/>
          </a:prstGeom>
          <a:noFill/>
          <a:ln w="12700">
            <a:solidFill>
              <a:schemeClr val="tx1"/>
            </a:solidFill>
            <a:round/>
            <a:headEnd type="none" w="sm" len="sm"/>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6"/>
          <p:cNvSpPr txBox="1">
            <a:spLocks noChangeArrowheads="1"/>
          </p:cNvSpPr>
          <p:nvPr/>
        </p:nvSpPr>
        <p:spPr bwMode="auto">
          <a:xfrm rot="16200000">
            <a:off x="-641759" y="2705629"/>
            <a:ext cx="2714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4000">
                <a:solidFill>
                  <a:schemeClr val="tx1"/>
                </a:solidFill>
                <a:latin typeface="Arial" charset="0"/>
                <a:ea typeface="ＭＳ Ｐゴシック" charset="0"/>
                <a:cs typeface="ＭＳ Ｐゴシック" charset="0"/>
              </a:defRPr>
            </a:lvl1pPr>
            <a:lvl2pPr marL="742950" indent="-285750">
              <a:defRPr sz="4000">
                <a:solidFill>
                  <a:schemeClr val="tx1"/>
                </a:solidFill>
                <a:latin typeface="Arial" charset="0"/>
                <a:ea typeface="ＭＳ Ｐゴシック" charset="0"/>
              </a:defRPr>
            </a:lvl2pPr>
            <a:lvl3pPr marL="1143000" indent="-228600">
              <a:defRPr sz="4000">
                <a:solidFill>
                  <a:schemeClr val="tx1"/>
                </a:solidFill>
                <a:latin typeface="Arial" charset="0"/>
                <a:ea typeface="ＭＳ Ｐゴシック" charset="0"/>
              </a:defRPr>
            </a:lvl3pPr>
            <a:lvl4pPr marL="1600200" indent="-228600">
              <a:defRPr sz="4000">
                <a:solidFill>
                  <a:schemeClr val="tx1"/>
                </a:solidFill>
                <a:latin typeface="Arial" charset="0"/>
                <a:ea typeface="ＭＳ Ｐゴシック" charset="0"/>
              </a:defRPr>
            </a:lvl4pPr>
            <a:lvl5pPr marL="2057400" indent="-228600">
              <a:defRPr sz="4000">
                <a:solidFill>
                  <a:schemeClr val="tx1"/>
                </a:solidFill>
                <a:latin typeface="Arial" charset="0"/>
                <a:ea typeface="ＭＳ Ｐゴシック" charset="0"/>
              </a:defRPr>
            </a:lvl5pPr>
            <a:lvl6pPr marL="2514600" indent="-228600" eaLnBrk="0" fontAlgn="base" hangingPunct="0">
              <a:spcBef>
                <a:spcPct val="0"/>
              </a:spcBef>
              <a:spcAft>
                <a:spcPct val="0"/>
              </a:spcAft>
              <a:defRPr sz="4000">
                <a:solidFill>
                  <a:schemeClr val="tx1"/>
                </a:solidFill>
                <a:latin typeface="Arial" charset="0"/>
                <a:ea typeface="ＭＳ Ｐゴシック" charset="0"/>
              </a:defRPr>
            </a:lvl6pPr>
            <a:lvl7pPr marL="2971800" indent="-228600" eaLnBrk="0" fontAlgn="base" hangingPunct="0">
              <a:spcBef>
                <a:spcPct val="0"/>
              </a:spcBef>
              <a:spcAft>
                <a:spcPct val="0"/>
              </a:spcAft>
              <a:defRPr sz="4000">
                <a:solidFill>
                  <a:schemeClr val="tx1"/>
                </a:solidFill>
                <a:latin typeface="Arial" charset="0"/>
                <a:ea typeface="ＭＳ Ｐゴシック" charset="0"/>
              </a:defRPr>
            </a:lvl7pPr>
            <a:lvl8pPr marL="3429000" indent="-228600" eaLnBrk="0" fontAlgn="base" hangingPunct="0">
              <a:spcBef>
                <a:spcPct val="0"/>
              </a:spcBef>
              <a:spcAft>
                <a:spcPct val="0"/>
              </a:spcAft>
              <a:defRPr sz="4000">
                <a:solidFill>
                  <a:schemeClr val="tx1"/>
                </a:solidFill>
                <a:latin typeface="Arial" charset="0"/>
                <a:ea typeface="ＭＳ Ｐゴシック" charset="0"/>
              </a:defRPr>
            </a:lvl8pPr>
            <a:lvl9pPr marL="3886200" indent="-228600" eaLnBrk="0" fontAlgn="base" hangingPunct="0">
              <a:spcBef>
                <a:spcPct val="0"/>
              </a:spcBef>
              <a:spcAft>
                <a:spcPct val="0"/>
              </a:spcAft>
              <a:defRPr sz="4000">
                <a:solidFill>
                  <a:schemeClr val="tx1"/>
                </a:solidFill>
                <a:latin typeface="Arial" charset="0"/>
                <a:ea typeface="ＭＳ Ｐゴシック" charset="0"/>
              </a:defRPr>
            </a:lvl9pPr>
          </a:lstStyle>
          <a:p>
            <a:pPr algn="ctr" eaLnBrk="1" hangingPunct="1"/>
            <a:r>
              <a:rPr lang="en-US" sz="1800" dirty="0">
                <a:solidFill>
                  <a:schemeClr val="tx1">
                    <a:lumMod val="65000"/>
                    <a:lumOff val="35000"/>
                  </a:schemeClr>
                </a:solidFill>
                <a:latin typeface="+mn-lt"/>
              </a:rPr>
              <a:t>Petabytes Worldwide</a:t>
            </a:r>
          </a:p>
        </p:txBody>
      </p:sp>
      <p:cxnSp>
        <p:nvCxnSpPr>
          <p:cNvPr id="15" name="Straight Arrow Connector 16"/>
          <p:cNvCxnSpPr>
            <a:cxnSpLocks noChangeShapeType="1"/>
          </p:cNvCxnSpPr>
          <p:nvPr/>
        </p:nvCxnSpPr>
        <p:spPr bwMode="auto">
          <a:xfrm>
            <a:off x="-430213" y="1894417"/>
            <a:ext cx="914401" cy="762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arrow" w="med" len="med"/>
              </a14:hiddenLine>
            </a:ext>
          </a:extLst>
        </p:spPr>
      </p:cxnSp>
      <p:sp>
        <p:nvSpPr>
          <p:cNvPr id="17" name="Title 16"/>
          <p:cNvSpPr>
            <a:spLocks noGrp="1"/>
          </p:cNvSpPr>
          <p:nvPr>
            <p:ph type="title"/>
          </p:nvPr>
        </p:nvSpPr>
        <p:spPr>
          <a:xfrm>
            <a:off x="457200" y="10198"/>
            <a:ext cx="8229600" cy="952500"/>
          </a:xfrm>
        </p:spPr>
        <p:txBody>
          <a:bodyPr>
            <a:normAutofit/>
          </a:bodyPr>
          <a:lstStyle/>
          <a:p>
            <a:r>
              <a:rPr lang="en-US" dirty="0" smtClean="0"/>
              <a:t>The World of Data Around Us</a:t>
            </a:r>
            <a:endParaRPr lang="en-US" dirty="0"/>
          </a:p>
        </p:txBody>
      </p:sp>
    </p:spTree>
    <p:extLst>
      <p:ext uri="{BB962C8B-B14F-4D97-AF65-F5344CB8AC3E}">
        <p14:creationId xmlns:p14="http://schemas.microsoft.com/office/powerpoint/2010/main" val="6493303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265552" y="619691"/>
            <a:ext cx="3776682" cy="5003044"/>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Natural disaster </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Facilities infrastructure failure </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Storage failure </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Server hardware/software failure</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Application software failure</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External dependencies (e.g. PKI failure)</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Format obsolescence</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Legal encumbrance </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Human error</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Malicious attack by human or automated agents</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Loss of staffing competencies</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Loss of institutional commitment </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Loss of financial stability </a:t>
            </a:r>
          </a:p>
          <a:p>
            <a:pPr marL="0" indent="-457200">
              <a:spcBef>
                <a:spcPts val="0"/>
              </a:spcBef>
              <a:spcAft>
                <a:spcPts val="600"/>
              </a:spcAft>
              <a:buClr>
                <a:schemeClr val="accent1">
                  <a:lumMod val="75000"/>
                </a:schemeClr>
              </a:buClr>
              <a:buSzPct val="100000"/>
              <a:buNone/>
            </a:pPr>
            <a:r>
              <a:rPr lang="en-US" sz="1600" dirty="0" smtClean="0">
                <a:ea typeface="ＭＳ Ｐゴシック" pitchFamily="34" charset="-128"/>
              </a:rPr>
              <a:t>Changes in user expectations and requirements</a:t>
            </a:r>
          </a:p>
          <a:p>
            <a:pPr marL="0" indent="-457200">
              <a:spcBef>
                <a:spcPts val="0"/>
              </a:spcBef>
              <a:spcAft>
                <a:spcPts val="600"/>
              </a:spcAft>
              <a:buClr>
                <a:srgbClr val="177F8A"/>
              </a:buClr>
              <a:buSzPct val="100000"/>
              <a:buNone/>
            </a:pPr>
            <a:endParaRPr lang="en-US" sz="1600" dirty="0">
              <a:ea typeface="ＭＳ Ｐゴシック" pitchFamily="34" charset="-128"/>
            </a:endParaRPr>
          </a:p>
        </p:txBody>
      </p:sp>
      <p:sp>
        <p:nvSpPr>
          <p:cNvPr id="4" name="Title 1"/>
          <p:cNvSpPr txBox="1">
            <a:spLocks/>
          </p:cNvSpPr>
          <p:nvPr/>
        </p:nvSpPr>
        <p:spPr>
          <a:xfrm>
            <a:off x="11781" y="90827"/>
            <a:ext cx="9144000" cy="58418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2"/>
                </a:solidFill>
                <a:latin typeface="Franklin Gothic Medium"/>
                <a:ea typeface="+mj-ea"/>
                <a:cs typeface="Franklin Gothic Medium"/>
              </a:defRPr>
            </a:lvl1pPr>
          </a:lstStyle>
          <a:p>
            <a:r>
              <a:rPr lang="en-US" sz="3200" dirty="0" smtClean="0">
                <a:solidFill>
                  <a:schemeClr val="tx1"/>
                </a:solidFill>
                <a:latin typeface="+mj-lt"/>
                <a:ea typeface="ＭＳ Ｐゴシック" pitchFamily="34" charset="-128"/>
                <a:cs typeface="Cambria"/>
              </a:rPr>
              <a:t>The World of Data Around Us: Data Loss</a:t>
            </a:r>
            <a:endParaRPr lang="en-US" sz="3200" dirty="0">
              <a:solidFill>
                <a:schemeClr val="tx1"/>
              </a:solidFill>
              <a:latin typeface="+mj-lt"/>
              <a:ea typeface="ＭＳ Ｐゴシック" pitchFamily="34" charset="-128"/>
              <a:cs typeface="Cambria"/>
            </a:endParaRPr>
          </a:p>
        </p:txBody>
      </p:sp>
      <p:pic>
        <p:nvPicPr>
          <p:cNvPr id="5" name="Picture 2" descr="http://farm3.staticflickr.com/2552/3718131356_7d3486875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3123" y="1010594"/>
            <a:ext cx="2675532" cy="1625865"/>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3309478" y="1424240"/>
            <a:ext cx="2230085" cy="369332"/>
          </a:xfrm>
          <a:prstGeom prst="rect">
            <a:avLst/>
          </a:prstGeom>
          <a:noFill/>
        </p:spPr>
        <p:txBody>
          <a:bodyPr wrap="square" rtlCol="0">
            <a:spAutoFit/>
          </a:bodyPr>
          <a:lstStyle/>
          <a:p>
            <a:r>
              <a:rPr lang="en-US" sz="900" dirty="0" smtClean="0">
                <a:solidFill>
                  <a:schemeClr val="bg1">
                    <a:lumMod val="75000"/>
                  </a:schemeClr>
                </a:solidFill>
                <a:latin typeface="+mj-lt"/>
              </a:rPr>
              <a:t>CC image by </a:t>
            </a:r>
            <a:r>
              <a:rPr lang="en-US" sz="900" dirty="0" err="1" smtClean="0">
                <a:solidFill>
                  <a:schemeClr val="bg1">
                    <a:lumMod val="75000"/>
                  </a:schemeClr>
                </a:solidFill>
                <a:latin typeface="+mj-lt"/>
              </a:rPr>
              <a:t>Sharyn</a:t>
            </a:r>
            <a:r>
              <a:rPr lang="en-US" sz="900" dirty="0" smtClean="0">
                <a:solidFill>
                  <a:schemeClr val="bg1">
                    <a:lumMod val="75000"/>
                  </a:schemeClr>
                </a:solidFill>
                <a:latin typeface="+mj-lt"/>
              </a:rPr>
              <a:t> Morrow </a:t>
            </a:r>
            <a:br>
              <a:rPr lang="en-US" sz="900" dirty="0" smtClean="0">
                <a:solidFill>
                  <a:schemeClr val="bg1">
                    <a:lumMod val="75000"/>
                  </a:schemeClr>
                </a:solidFill>
                <a:latin typeface="+mj-lt"/>
              </a:rPr>
            </a:br>
            <a:r>
              <a:rPr lang="en-US" sz="900" dirty="0" smtClean="0">
                <a:solidFill>
                  <a:schemeClr val="bg1">
                    <a:lumMod val="75000"/>
                  </a:schemeClr>
                </a:solidFill>
                <a:latin typeface="+mj-lt"/>
              </a:rPr>
              <a:t>on Flickr</a:t>
            </a:r>
            <a:endParaRPr lang="en-US" sz="900" dirty="0">
              <a:solidFill>
                <a:schemeClr val="bg1">
                  <a:lumMod val="75000"/>
                </a:schemeClr>
              </a:solidFill>
              <a:latin typeface="+mj-lt"/>
            </a:endParaRPr>
          </a:p>
        </p:txBody>
      </p:sp>
      <p:pic>
        <p:nvPicPr>
          <p:cNvPr id="7" name="Picture 2" descr="http://farm4.staticflickr.com/3038/3091261141_7c76d2d97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937" y="2836220"/>
            <a:ext cx="3755356" cy="2213118"/>
          </a:xfrm>
          <a:prstGeom prst="rect">
            <a:avLst/>
          </a:prstGeom>
          <a:noFill/>
          <a:ln>
            <a:solidFill>
              <a:srgbClr val="000000"/>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rot="16200000">
            <a:off x="3805836" y="3892450"/>
            <a:ext cx="2230085" cy="230832"/>
          </a:xfrm>
          <a:prstGeom prst="rect">
            <a:avLst/>
          </a:prstGeom>
          <a:noFill/>
        </p:spPr>
        <p:txBody>
          <a:bodyPr wrap="square" rtlCol="0">
            <a:spAutoFit/>
          </a:bodyPr>
          <a:lstStyle/>
          <a:p>
            <a:r>
              <a:rPr lang="en-US" sz="900" dirty="0" smtClean="0">
                <a:solidFill>
                  <a:schemeClr val="bg1">
                    <a:lumMod val="75000"/>
                  </a:schemeClr>
                </a:solidFill>
                <a:latin typeface="+mj-lt"/>
              </a:rPr>
              <a:t>CC image by </a:t>
            </a:r>
            <a:r>
              <a:rPr lang="en-US" sz="900" dirty="0" err="1" smtClean="0">
                <a:solidFill>
                  <a:schemeClr val="bg1">
                    <a:lumMod val="75000"/>
                  </a:schemeClr>
                </a:solidFill>
                <a:latin typeface="+mj-lt"/>
              </a:rPr>
              <a:t>momboleum</a:t>
            </a:r>
            <a:r>
              <a:rPr lang="en-US" sz="900" dirty="0" smtClean="0">
                <a:solidFill>
                  <a:schemeClr val="bg1">
                    <a:lumMod val="75000"/>
                  </a:schemeClr>
                </a:solidFill>
                <a:latin typeface="+mj-lt"/>
              </a:rPr>
              <a:t>  on Flickr</a:t>
            </a:r>
            <a:endParaRPr lang="en-US" sz="900" dirty="0">
              <a:solidFill>
                <a:schemeClr val="bg1">
                  <a:lumMod val="75000"/>
                </a:schemeClr>
              </a:solidFill>
              <a:latin typeface="+mj-lt"/>
            </a:endParaRPr>
          </a:p>
        </p:txBody>
      </p:sp>
      <p:sp>
        <p:nvSpPr>
          <p:cNvPr id="2" name="Rectangle 1"/>
          <p:cNvSpPr/>
          <p:nvPr/>
        </p:nvSpPr>
        <p:spPr>
          <a:xfrm>
            <a:off x="5222132" y="3204778"/>
            <a:ext cx="1496328" cy="295848"/>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987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95" y="508000"/>
            <a:ext cx="7595811" cy="4597136"/>
          </a:xfrm>
          <a:prstGeom prst="rect">
            <a:avLst/>
          </a:prstGeom>
        </p:spPr>
      </p:pic>
    </p:spTree>
    <p:extLst>
      <p:ext uri="{BB962C8B-B14F-4D97-AF65-F5344CB8AC3E}">
        <p14:creationId xmlns:p14="http://schemas.microsoft.com/office/powerpoint/2010/main" val="68857162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ncil_sxc.jpg"/>
          <p:cNvPicPr>
            <a:picLocks noChangeAspect="1"/>
          </p:cNvPicPr>
          <p:nvPr/>
        </p:nvPicPr>
        <p:blipFill>
          <a:blip r:embed="rId3">
            <a:alphaModFix amt="38000"/>
            <a:extLst>
              <a:ext uri="{28A0092B-C50C-407E-A947-70E740481C1C}">
                <a14:useLocalDpi xmlns:a14="http://schemas.microsoft.com/office/drawing/2010/main" val="0"/>
              </a:ext>
            </a:extLst>
          </a:blip>
          <a:stretch>
            <a:fillRect/>
          </a:stretch>
        </p:blipFill>
        <p:spPr>
          <a:xfrm>
            <a:off x="747820" y="0"/>
            <a:ext cx="8671560" cy="4991100"/>
          </a:xfrm>
          <a:prstGeom prst="rect">
            <a:avLst/>
          </a:prstGeom>
        </p:spPr>
      </p:pic>
      <p:sp>
        <p:nvSpPr>
          <p:cNvPr id="3" name="Content Placeholder 2"/>
          <p:cNvSpPr txBox="1">
            <a:spLocks/>
          </p:cNvSpPr>
          <p:nvPr/>
        </p:nvSpPr>
        <p:spPr>
          <a:xfrm>
            <a:off x="394853" y="2161189"/>
            <a:ext cx="8749147" cy="3907143"/>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1">
                  <a:lumMod val="75000"/>
                </a:schemeClr>
              </a:buClr>
              <a:buSzPct val="100000"/>
              <a:buNone/>
            </a:pPr>
            <a:r>
              <a:rPr lang="en-US" sz="2400" dirty="0" smtClean="0">
                <a:ea typeface="ＭＳ Ｐゴシック" pitchFamily="34" charset="-128"/>
              </a:rPr>
              <a:t>  Manage your data for yourself to: </a:t>
            </a:r>
          </a:p>
          <a:p>
            <a:pPr lvl="1">
              <a:buClr>
                <a:schemeClr val="accent1">
                  <a:lumMod val="75000"/>
                </a:schemeClr>
              </a:buClr>
              <a:buSzPct val="90000"/>
              <a:buFont typeface="Courier New" pitchFamily="49" charset="0"/>
              <a:buChar char="o"/>
            </a:pPr>
            <a:r>
              <a:rPr lang="en-US" sz="2400" dirty="0" smtClean="0">
                <a:ea typeface="ＭＳ Ｐゴシック" pitchFamily="34" charset="-128"/>
              </a:rPr>
              <a:t> Keep yourself </a:t>
            </a:r>
            <a:r>
              <a:rPr lang="en-US" sz="3200" b="1" dirty="0">
                <a:solidFill>
                  <a:srgbClr val="FF6600"/>
                </a:solidFill>
                <a:effectLst>
                  <a:outerShdw blurRad="50800" dist="25400" dir="2700000" algn="tl" rotWithShape="0">
                    <a:schemeClr val="tx1">
                      <a:alpha val="50000"/>
                    </a:schemeClr>
                  </a:outerShdw>
                </a:effectLst>
                <a:cs typeface="Franklin Gothic Book"/>
              </a:rPr>
              <a:t>organized</a:t>
            </a:r>
          </a:p>
          <a:p>
            <a:pPr lvl="1">
              <a:buClr>
                <a:schemeClr val="accent1">
                  <a:lumMod val="75000"/>
                </a:schemeClr>
              </a:buClr>
              <a:buSzPct val="90000"/>
              <a:buFont typeface="Courier New" pitchFamily="49" charset="0"/>
              <a:buChar char="o"/>
            </a:pPr>
            <a:r>
              <a:rPr lang="en-US" sz="2400" dirty="0" smtClean="0">
                <a:ea typeface="ＭＳ Ｐゴシック" pitchFamily="34" charset="-128"/>
              </a:rPr>
              <a:t> Track your research processes for </a:t>
            </a:r>
            <a:r>
              <a:rPr lang="en-US" sz="3200" b="1" dirty="0">
                <a:solidFill>
                  <a:srgbClr val="FF6600"/>
                </a:solidFill>
                <a:effectLst>
                  <a:outerShdw blurRad="50800" dist="25400" dir="2700000" algn="tl" rotWithShape="0">
                    <a:schemeClr val="tx1">
                      <a:alpha val="50000"/>
                    </a:schemeClr>
                  </a:outerShdw>
                </a:effectLst>
                <a:cs typeface="Franklin Gothic Book"/>
              </a:rPr>
              <a:t>reproducibility</a:t>
            </a:r>
          </a:p>
          <a:p>
            <a:pPr lvl="1">
              <a:buClr>
                <a:schemeClr val="accent1">
                  <a:lumMod val="75000"/>
                </a:schemeClr>
              </a:buClr>
              <a:buSzPct val="90000"/>
              <a:buFont typeface="Courier New" pitchFamily="49" charset="0"/>
              <a:buChar char="o"/>
            </a:pPr>
            <a:r>
              <a:rPr lang="en-US" sz="2400" dirty="0" smtClean="0">
                <a:ea typeface="ＭＳ Ｐゴシック" pitchFamily="34" charset="-128"/>
              </a:rPr>
              <a:t> Better control </a:t>
            </a:r>
            <a:r>
              <a:rPr lang="en-US" sz="3200" b="1" dirty="0">
                <a:solidFill>
                  <a:srgbClr val="FF6600"/>
                </a:solidFill>
                <a:effectLst>
                  <a:outerShdw blurRad="50800" dist="25400" dir="2700000" algn="tl" rotWithShape="0">
                    <a:schemeClr val="tx1">
                      <a:alpha val="50000"/>
                    </a:schemeClr>
                  </a:outerShdw>
                </a:effectLst>
                <a:cs typeface="Franklin Gothic Book"/>
              </a:rPr>
              <a:t>versions</a:t>
            </a:r>
            <a:r>
              <a:rPr lang="en-US" sz="2400" dirty="0" smtClean="0">
                <a:solidFill>
                  <a:srgbClr val="FF6600"/>
                </a:solidFill>
                <a:ea typeface="ＭＳ Ｐゴシック" pitchFamily="34" charset="-128"/>
              </a:rPr>
              <a:t> </a:t>
            </a:r>
            <a:r>
              <a:rPr lang="en-US" sz="2400" dirty="0" smtClean="0">
                <a:ea typeface="ＭＳ Ｐゴシック" pitchFamily="34" charset="-128"/>
              </a:rPr>
              <a:t>of data </a:t>
            </a:r>
            <a:endParaRPr lang="en-US" sz="2400" dirty="0">
              <a:ea typeface="ＭＳ Ｐゴシック" pitchFamily="34" charset="-128"/>
            </a:endParaRPr>
          </a:p>
          <a:p>
            <a:pPr lvl="1">
              <a:buClr>
                <a:schemeClr val="accent1">
                  <a:lumMod val="75000"/>
                </a:schemeClr>
              </a:buClr>
              <a:buSzPct val="90000"/>
              <a:buFont typeface="Courier New" pitchFamily="49" charset="0"/>
              <a:buChar char="o"/>
            </a:pPr>
            <a:r>
              <a:rPr lang="en-US" sz="2400" b="1" dirty="0" smtClean="0">
                <a:solidFill>
                  <a:srgbClr val="FF6600"/>
                </a:solidFill>
                <a:effectLst>
                  <a:outerShdw blurRad="50800" dist="25400" dir="2700000" algn="tl" rotWithShape="0">
                    <a:schemeClr val="tx1">
                      <a:alpha val="50000"/>
                    </a:schemeClr>
                  </a:outerShdw>
                </a:effectLst>
                <a:cs typeface="Franklin Gothic Book"/>
              </a:rPr>
              <a:t> </a:t>
            </a:r>
            <a:r>
              <a:rPr lang="en-US" sz="3200" b="1" dirty="0" smtClean="0">
                <a:solidFill>
                  <a:srgbClr val="FF6600"/>
                </a:solidFill>
                <a:effectLst>
                  <a:outerShdw blurRad="50800" dist="25400" dir="2700000" algn="tl" rotWithShape="0">
                    <a:schemeClr val="tx1">
                      <a:alpha val="50000"/>
                    </a:schemeClr>
                  </a:outerShdw>
                </a:effectLst>
                <a:cs typeface="Franklin Gothic Book"/>
              </a:rPr>
              <a:t>Quality</a:t>
            </a:r>
            <a:r>
              <a:rPr lang="en-US" sz="2400" dirty="0" smtClean="0">
                <a:solidFill>
                  <a:srgbClr val="FF6600"/>
                </a:solidFill>
                <a:ea typeface="ＭＳ Ｐゴシック" pitchFamily="34" charset="-128"/>
              </a:rPr>
              <a:t> </a:t>
            </a:r>
            <a:r>
              <a:rPr lang="en-US" sz="2400" dirty="0" smtClean="0">
                <a:ea typeface="ＭＳ Ｐゴシック" pitchFamily="34" charset="-128"/>
              </a:rPr>
              <a:t>control your data more efficiently</a:t>
            </a:r>
          </a:p>
        </p:txBody>
      </p:sp>
      <p:sp>
        <p:nvSpPr>
          <p:cNvPr id="4" name="Title 1"/>
          <p:cNvSpPr txBox="1">
            <a:spLocks/>
          </p:cNvSpPr>
          <p:nvPr/>
        </p:nvSpPr>
        <p:spPr>
          <a:xfrm>
            <a:off x="600838" y="0"/>
            <a:ext cx="8543162" cy="1378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Franklin Gothic Medium"/>
                <a:ea typeface="+mj-ea"/>
                <a:cs typeface="Franklin Gothic Medium"/>
              </a:defRPr>
            </a:lvl1pPr>
          </a:lstStyle>
          <a:p>
            <a:pPr algn="l">
              <a:lnSpc>
                <a:spcPct val="80000"/>
              </a:lnSpc>
            </a:pPr>
            <a:r>
              <a:rPr lang="en-US" dirty="0" smtClean="0">
                <a:solidFill>
                  <a:srgbClr val="000000"/>
                </a:solidFill>
                <a:latin typeface="+mj-lt"/>
                <a:ea typeface="ＭＳ Ｐゴシック" pitchFamily="34" charset="-128"/>
                <a:cs typeface="Cambria"/>
              </a:rPr>
              <a:t>Why Data Management: </a:t>
            </a:r>
            <a:br>
              <a:rPr lang="en-US" dirty="0" smtClean="0">
                <a:solidFill>
                  <a:srgbClr val="000000"/>
                </a:solidFill>
                <a:latin typeface="+mj-lt"/>
                <a:ea typeface="ＭＳ Ｐゴシック" pitchFamily="34" charset="-128"/>
                <a:cs typeface="Cambria"/>
              </a:rPr>
            </a:br>
            <a:r>
              <a:rPr lang="en-US" dirty="0" smtClean="0">
                <a:solidFill>
                  <a:srgbClr val="000000"/>
                </a:solidFill>
                <a:latin typeface="+mj-lt"/>
                <a:ea typeface="ＭＳ Ｐゴシック" pitchFamily="34" charset="-128"/>
                <a:cs typeface="Cambria"/>
              </a:rPr>
              <a:t>Researcher Perspective</a:t>
            </a:r>
            <a:endParaRPr lang="en-US" dirty="0">
              <a:solidFill>
                <a:srgbClr val="000000"/>
              </a:solidFill>
              <a:latin typeface="+mj-lt"/>
              <a:ea typeface="ＭＳ Ｐゴシック" pitchFamily="34" charset="-128"/>
              <a:cs typeface="Cambria"/>
            </a:endParaRPr>
          </a:p>
        </p:txBody>
      </p:sp>
    </p:spTree>
    <p:extLst>
      <p:ext uri="{BB962C8B-B14F-4D97-AF65-F5344CB8AC3E}">
        <p14:creationId xmlns:p14="http://schemas.microsoft.com/office/powerpoint/2010/main" val="32454458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75811" y="1464031"/>
            <a:ext cx="7993117" cy="3539986"/>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Clr>
                <a:schemeClr val="accent1">
                  <a:lumMod val="75000"/>
                </a:schemeClr>
              </a:buClr>
              <a:buNone/>
            </a:pPr>
            <a:r>
              <a:rPr lang="en-US" sz="2400" dirty="0" smtClean="0">
                <a:ea typeface="ＭＳ Ｐゴシック" pitchFamily="34" charset="-128"/>
                <a:cs typeface="Cambria"/>
              </a:rPr>
              <a:t>Make </a:t>
            </a:r>
            <a:r>
              <a:rPr lang="en-US" sz="3200" b="1" dirty="0">
                <a:solidFill>
                  <a:srgbClr val="FF6600"/>
                </a:solidFill>
                <a:effectLst>
                  <a:outerShdw blurRad="50800" dist="25400" dir="2700000" algn="tl" rotWithShape="0">
                    <a:schemeClr val="tx1">
                      <a:alpha val="50000"/>
                    </a:schemeClr>
                  </a:outerShdw>
                </a:effectLst>
                <a:cs typeface="Cambria"/>
              </a:rPr>
              <a:t>backups</a:t>
            </a:r>
            <a:r>
              <a:rPr lang="en-US" sz="2400" dirty="0" smtClean="0">
                <a:solidFill>
                  <a:srgbClr val="FF6600"/>
                </a:solidFill>
                <a:ea typeface="ＭＳ Ｐゴシック" pitchFamily="34" charset="-128"/>
                <a:cs typeface="Cambria"/>
              </a:rPr>
              <a:t> </a:t>
            </a:r>
            <a:r>
              <a:rPr lang="en-US" sz="2400" dirty="0" smtClean="0">
                <a:ea typeface="ＭＳ Ｐゴシック" pitchFamily="34" charset="-128"/>
                <a:cs typeface="Cambria"/>
              </a:rPr>
              <a:t>to avoid data loss</a:t>
            </a:r>
          </a:p>
          <a:p>
            <a:pPr marL="457200" lvl="1" indent="0">
              <a:buClr>
                <a:schemeClr val="accent1">
                  <a:lumMod val="75000"/>
                </a:schemeClr>
              </a:buClr>
              <a:buNone/>
            </a:pPr>
            <a:r>
              <a:rPr lang="en-US" sz="2400" dirty="0" smtClean="0">
                <a:ea typeface="ＭＳ Ｐゴシック" pitchFamily="34" charset="-128"/>
                <a:cs typeface="Cambria"/>
              </a:rPr>
              <a:t>Format your data for </a:t>
            </a:r>
            <a:r>
              <a:rPr lang="en-US" sz="3200" b="1" dirty="0">
                <a:solidFill>
                  <a:srgbClr val="FF6600"/>
                </a:solidFill>
                <a:effectLst>
                  <a:outerShdw blurRad="50800" dist="25400" dir="2700000" algn="tl" rotWithShape="0">
                    <a:schemeClr val="tx1">
                      <a:alpha val="50000"/>
                    </a:schemeClr>
                  </a:outerShdw>
                </a:effectLst>
                <a:cs typeface="Cambria"/>
              </a:rPr>
              <a:t>re-use</a:t>
            </a:r>
            <a:r>
              <a:rPr lang="en-US" sz="3200" b="1" dirty="0">
                <a:solidFill>
                  <a:schemeClr val="tx2"/>
                </a:solidFill>
                <a:effectLst>
                  <a:outerShdw blurRad="50800" dist="25400" dir="2700000" algn="tl" rotWithShape="0">
                    <a:schemeClr val="tx1">
                      <a:alpha val="50000"/>
                    </a:schemeClr>
                  </a:outerShdw>
                </a:effectLst>
                <a:cs typeface="Cambria"/>
              </a:rPr>
              <a:t> </a:t>
            </a:r>
            <a:r>
              <a:rPr lang="en-US" sz="2400" dirty="0" smtClean="0">
                <a:ea typeface="ＭＳ Ｐゴシック" pitchFamily="34" charset="-128"/>
                <a:cs typeface="Cambria"/>
              </a:rPr>
              <a:t>(by yourself or others)</a:t>
            </a:r>
          </a:p>
          <a:p>
            <a:pPr marL="457200" lvl="1" indent="0">
              <a:buClr>
                <a:schemeClr val="accent1">
                  <a:lumMod val="75000"/>
                </a:schemeClr>
              </a:buClr>
              <a:buNone/>
            </a:pPr>
            <a:r>
              <a:rPr lang="en-US" sz="2400" dirty="0" smtClean="0">
                <a:ea typeface="ＭＳ Ｐゴシック" pitchFamily="34" charset="-128"/>
                <a:cs typeface="Cambria"/>
              </a:rPr>
              <a:t>Be </a:t>
            </a:r>
            <a:r>
              <a:rPr lang="en-US" sz="3200" b="1" dirty="0">
                <a:solidFill>
                  <a:srgbClr val="FF6600"/>
                </a:solidFill>
                <a:effectLst>
                  <a:outerShdw blurRad="50800" dist="25400" dir="2700000" algn="tl" rotWithShape="0">
                    <a:schemeClr val="tx1">
                      <a:alpha val="50000"/>
                    </a:schemeClr>
                  </a:outerShdw>
                </a:effectLst>
                <a:cs typeface="Cambria"/>
              </a:rPr>
              <a:t>prepared</a:t>
            </a:r>
            <a:r>
              <a:rPr lang="en-US" sz="2400" dirty="0" smtClean="0">
                <a:ea typeface="ＭＳ Ｐゴシック" pitchFamily="34" charset="-128"/>
                <a:cs typeface="Cambria"/>
              </a:rPr>
              <a:t>: Document your data for your own recollection, accountability &amp; re-use </a:t>
            </a:r>
            <a:r>
              <a:rPr lang="en-US" sz="2400" dirty="0">
                <a:ea typeface="ＭＳ Ｐゴシック" pitchFamily="34" charset="-128"/>
                <a:cs typeface="Cambria"/>
              </a:rPr>
              <a:t/>
            </a:r>
            <a:br>
              <a:rPr lang="en-US" sz="2400" dirty="0">
                <a:ea typeface="ＭＳ Ｐゴシック" pitchFamily="34" charset="-128"/>
                <a:cs typeface="Cambria"/>
              </a:rPr>
            </a:br>
            <a:r>
              <a:rPr lang="en-US" sz="2400" dirty="0" smtClean="0">
                <a:ea typeface="ＭＳ Ｐゴシック" pitchFamily="34" charset="-128"/>
                <a:cs typeface="Cambria"/>
              </a:rPr>
              <a:t>(by yourself or others) </a:t>
            </a:r>
          </a:p>
          <a:p>
            <a:pPr marL="457200" lvl="1" indent="0">
              <a:buClr>
                <a:schemeClr val="accent1">
                  <a:lumMod val="75000"/>
                </a:schemeClr>
              </a:buClr>
              <a:buNone/>
            </a:pPr>
            <a:r>
              <a:rPr lang="en-US" sz="2400" dirty="0" smtClean="0">
                <a:ea typeface="ＭＳ Ｐゴシック" pitchFamily="34" charset="-128"/>
                <a:cs typeface="Cambria"/>
              </a:rPr>
              <a:t>Prepare it to </a:t>
            </a:r>
            <a:r>
              <a:rPr lang="en-US" sz="3200" b="1" dirty="0">
                <a:solidFill>
                  <a:srgbClr val="FF6600"/>
                </a:solidFill>
                <a:effectLst>
                  <a:outerShdw blurRad="50800" dist="25400" dir="2700000" algn="tl" rotWithShape="0">
                    <a:schemeClr val="tx1">
                      <a:alpha val="50000"/>
                    </a:schemeClr>
                  </a:outerShdw>
                </a:effectLst>
                <a:cs typeface="Cambria"/>
              </a:rPr>
              <a:t>share it </a:t>
            </a:r>
            <a:r>
              <a:rPr lang="en-US" sz="2400" dirty="0" smtClean="0">
                <a:ea typeface="ＭＳ Ｐゴシック" pitchFamily="34" charset="-128"/>
                <a:cs typeface="Cambria"/>
              </a:rPr>
              <a:t>– gain credibility</a:t>
            </a:r>
            <a:br>
              <a:rPr lang="en-US" sz="2400" dirty="0" smtClean="0">
                <a:ea typeface="ＭＳ Ｐゴシック" pitchFamily="34" charset="-128"/>
                <a:cs typeface="Cambria"/>
              </a:rPr>
            </a:br>
            <a:r>
              <a:rPr lang="en-US" sz="2400" dirty="0" smtClean="0">
                <a:ea typeface="ＭＳ Ｐゴシック" pitchFamily="34" charset="-128"/>
                <a:cs typeface="Cambria"/>
              </a:rPr>
              <a:t>&amp; recognition for your science efforts!</a:t>
            </a:r>
          </a:p>
        </p:txBody>
      </p:sp>
      <p:pic>
        <p:nvPicPr>
          <p:cNvPr id="5" name="Picture 4" descr="C:\Users\emcee\Desktop\UWW Res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1806" y="3505088"/>
            <a:ext cx="2066237" cy="17218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rot="16200000">
            <a:off x="7658417" y="3927243"/>
            <a:ext cx="2230085" cy="369332"/>
          </a:xfrm>
          <a:prstGeom prst="rect">
            <a:avLst/>
          </a:prstGeom>
          <a:noFill/>
        </p:spPr>
        <p:txBody>
          <a:bodyPr wrap="square" rtlCol="0">
            <a:spAutoFit/>
          </a:bodyPr>
          <a:lstStyle/>
          <a:p>
            <a:r>
              <a:rPr lang="en-US" sz="900" dirty="0" smtClean="0">
                <a:solidFill>
                  <a:schemeClr val="bg1">
                    <a:lumMod val="75000"/>
                  </a:schemeClr>
                </a:solidFill>
                <a:latin typeface="+mj-lt"/>
              </a:rPr>
              <a:t>CC image by UWW </a:t>
            </a:r>
            <a:r>
              <a:rPr lang="en-US" sz="900" dirty="0" err="1" smtClean="0">
                <a:solidFill>
                  <a:schemeClr val="bg1">
                    <a:lumMod val="75000"/>
                  </a:schemeClr>
                </a:solidFill>
                <a:latin typeface="+mj-lt"/>
              </a:rPr>
              <a:t>ResNet</a:t>
            </a:r>
            <a:r>
              <a:rPr lang="en-US" sz="900" dirty="0" smtClean="0">
                <a:solidFill>
                  <a:schemeClr val="bg1">
                    <a:lumMod val="75000"/>
                  </a:schemeClr>
                </a:solidFill>
                <a:latin typeface="+mj-lt"/>
              </a:rPr>
              <a:t/>
            </a:r>
            <a:br>
              <a:rPr lang="en-US" sz="900" dirty="0" smtClean="0">
                <a:solidFill>
                  <a:schemeClr val="bg1">
                    <a:lumMod val="75000"/>
                  </a:schemeClr>
                </a:solidFill>
                <a:latin typeface="+mj-lt"/>
              </a:rPr>
            </a:br>
            <a:r>
              <a:rPr lang="en-US" sz="900" dirty="0" smtClean="0">
                <a:solidFill>
                  <a:schemeClr val="bg1">
                    <a:lumMod val="75000"/>
                  </a:schemeClr>
                </a:solidFill>
                <a:latin typeface="+mj-lt"/>
              </a:rPr>
              <a:t>on Flickr</a:t>
            </a:r>
            <a:endParaRPr lang="en-US" sz="900" dirty="0">
              <a:solidFill>
                <a:schemeClr val="bg1">
                  <a:lumMod val="75000"/>
                </a:schemeClr>
              </a:solidFill>
              <a:latin typeface="+mj-lt"/>
            </a:endParaRPr>
          </a:p>
        </p:txBody>
      </p:sp>
      <p:sp>
        <p:nvSpPr>
          <p:cNvPr id="8" name="Title 1"/>
          <p:cNvSpPr txBox="1">
            <a:spLocks/>
          </p:cNvSpPr>
          <p:nvPr/>
        </p:nvSpPr>
        <p:spPr>
          <a:xfrm>
            <a:off x="600838" y="0"/>
            <a:ext cx="8543162" cy="1378547"/>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2"/>
                </a:solidFill>
                <a:latin typeface="Franklin Gothic Medium"/>
                <a:ea typeface="+mj-ea"/>
                <a:cs typeface="Franklin Gothic Medium"/>
              </a:defRPr>
            </a:lvl1pPr>
          </a:lstStyle>
          <a:p>
            <a:pPr algn="l">
              <a:lnSpc>
                <a:spcPct val="80000"/>
              </a:lnSpc>
            </a:pPr>
            <a:r>
              <a:rPr lang="en-US" dirty="0" smtClean="0">
                <a:solidFill>
                  <a:srgbClr val="000000"/>
                </a:solidFill>
                <a:latin typeface="+mj-lt"/>
                <a:ea typeface="ＭＳ Ｐゴシック" pitchFamily="34" charset="-128"/>
                <a:cs typeface="Cambria"/>
              </a:rPr>
              <a:t>Why Data Management: </a:t>
            </a:r>
            <a:br>
              <a:rPr lang="en-US" dirty="0" smtClean="0">
                <a:solidFill>
                  <a:srgbClr val="000000"/>
                </a:solidFill>
                <a:latin typeface="+mj-lt"/>
                <a:ea typeface="ＭＳ Ｐゴシック" pitchFamily="34" charset="-128"/>
                <a:cs typeface="Cambria"/>
              </a:rPr>
            </a:br>
            <a:r>
              <a:rPr lang="en-US" dirty="0" smtClean="0">
                <a:solidFill>
                  <a:srgbClr val="000000"/>
                </a:solidFill>
                <a:latin typeface="+mj-lt"/>
                <a:ea typeface="ＭＳ Ｐゴシック" pitchFamily="34" charset="-128"/>
                <a:cs typeface="Cambria"/>
              </a:rPr>
              <a:t>Researcher Perspective</a:t>
            </a:r>
            <a:endParaRPr lang="en-US" dirty="0">
              <a:solidFill>
                <a:srgbClr val="000000"/>
              </a:solidFill>
              <a:latin typeface="+mj-lt"/>
              <a:ea typeface="ＭＳ Ｐゴシック" pitchFamily="34" charset="-128"/>
              <a:cs typeface="Cambria"/>
            </a:endParaRPr>
          </a:p>
        </p:txBody>
      </p:sp>
    </p:spTree>
    <p:extLst>
      <p:ext uri="{BB962C8B-B14F-4D97-AF65-F5344CB8AC3E}">
        <p14:creationId xmlns:p14="http://schemas.microsoft.com/office/powerpoint/2010/main" val="365438338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mu_sx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344" y="-9144"/>
            <a:ext cx="8734423" cy="5805554"/>
          </a:xfrm>
          <a:prstGeom prst="rect">
            <a:avLst/>
          </a:prstGeom>
        </p:spPr>
      </p:pic>
      <p:sp>
        <p:nvSpPr>
          <p:cNvPr id="2" name="Title 1"/>
          <p:cNvSpPr>
            <a:spLocks noGrp="1"/>
          </p:cNvSpPr>
          <p:nvPr>
            <p:ph type="title"/>
          </p:nvPr>
        </p:nvSpPr>
        <p:spPr>
          <a:xfrm>
            <a:off x="5179135" y="381626"/>
            <a:ext cx="2191426" cy="952500"/>
          </a:xfrm>
        </p:spPr>
        <p:txBody>
          <a:bodyPr/>
          <a:lstStyle/>
          <a:p>
            <a:r>
              <a:rPr lang="en-US" dirty="0" smtClean="0"/>
              <a:t>???</a:t>
            </a:r>
            <a:endParaRPr lang="en-US" dirty="0"/>
          </a:p>
        </p:txBody>
      </p:sp>
    </p:spTree>
    <p:extLst>
      <p:ext uri="{BB962C8B-B14F-4D97-AF65-F5344CB8AC3E}">
        <p14:creationId xmlns:p14="http://schemas.microsoft.com/office/powerpoint/2010/main" val="217888394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esearchLifecycle_Image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328" y="1641841"/>
            <a:ext cx="7329922" cy="3429953"/>
          </a:xfrm>
          <a:prstGeom prst="rect">
            <a:avLst/>
          </a:prstGeom>
        </p:spPr>
      </p:pic>
      <p:sp>
        <p:nvSpPr>
          <p:cNvPr id="21" name="Title 1"/>
          <p:cNvSpPr>
            <a:spLocks noGrp="1"/>
          </p:cNvSpPr>
          <p:nvPr>
            <p:ph type="title"/>
          </p:nvPr>
        </p:nvSpPr>
        <p:spPr>
          <a:xfrm>
            <a:off x="457200" y="1710"/>
            <a:ext cx="8229600" cy="1268289"/>
          </a:xfrm>
          <a:noFill/>
        </p:spPr>
        <p:txBody>
          <a:bodyPr>
            <a:normAutofit fontScale="90000"/>
          </a:bodyPr>
          <a:lstStyle/>
          <a:p>
            <a:r>
              <a:rPr lang="en-US" dirty="0" smtClean="0"/>
              <a:t> Data management in the lifecycle </a:t>
            </a:r>
            <a:endParaRPr lang="en-US" dirty="0"/>
          </a:p>
        </p:txBody>
      </p:sp>
    </p:spTree>
    <p:extLst>
      <p:ext uri="{BB962C8B-B14F-4D97-AF65-F5344CB8AC3E}">
        <p14:creationId xmlns:p14="http://schemas.microsoft.com/office/powerpoint/2010/main" val="34142559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oldfish01_sx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0"/>
            <a:ext cx="8572500" cy="5715000"/>
          </a:xfrm>
          <a:prstGeom prst="rect">
            <a:avLst/>
          </a:prstGeom>
        </p:spPr>
      </p:pic>
      <p:sp>
        <p:nvSpPr>
          <p:cNvPr id="16" name="Rectangle 15"/>
          <p:cNvSpPr/>
          <p:nvPr/>
        </p:nvSpPr>
        <p:spPr>
          <a:xfrm>
            <a:off x="3387" y="-10583"/>
            <a:ext cx="454574" cy="5733288"/>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11"/>
            <a:ext cx="5829300" cy="952500"/>
          </a:xfrm>
        </p:spPr>
        <p:txBody>
          <a:bodyPr>
            <a:normAutofit/>
          </a:bodyPr>
          <a:lstStyle/>
          <a:p>
            <a:r>
              <a:rPr lang="en-US" dirty="0" smtClean="0"/>
              <a:t>Overview</a:t>
            </a:r>
            <a:endParaRPr lang="en-US" dirty="0"/>
          </a:p>
        </p:txBody>
      </p:sp>
      <p:sp>
        <p:nvSpPr>
          <p:cNvPr id="11" name="TextBox 10"/>
          <p:cNvSpPr txBox="1"/>
          <p:nvPr/>
        </p:nvSpPr>
        <p:spPr>
          <a:xfrm>
            <a:off x="21167" y="4150915"/>
            <a:ext cx="419015" cy="276999"/>
          </a:xfrm>
          <a:prstGeom prst="rect">
            <a:avLst/>
          </a:prstGeom>
          <a:noFill/>
        </p:spPr>
        <p:txBody>
          <a:bodyPr wrap="square" rtlCol="0">
            <a:spAutoFit/>
          </a:bodyPr>
          <a:lstStyle/>
          <a:p>
            <a:pPr algn="ctr"/>
            <a:r>
              <a:rPr lang="en-US" sz="1200" b="1" dirty="0" smtClean="0">
                <a:solidFill>
                  <a:schemeClr val="accent4">
                    <a:lumMod val="40000"/>
                    <a:lumOff val="60000"/>
                  </a:schemeClr>
                </a:solidFill>
                <a:latin typeface="+mj-lt"/>
              </a:rPr>
              <a:t>1</a:t>
            </a:r>
            <a:endParaRPr lang="en-US" sz="1200" b="1" dirty="0">
              <a:solidFill>
                <a:schemeClr val="accent4">
                  <a:lumMod val="40000"/>
                  <a:lumOff val="60000"/>
                </a:schemeClr>
              </a:solidFill>
              <a:latin typeface="+mj-lt"/>
            </a:endParaRPr>
          </a:p>
        </p:txBody>
      </p:sp>
      <p:sp>
        <p:nvSpPr>
          <p:cNvPr id="12" name="TextBox 11"/>
          <p:cNvSpPr txBox="1"/>
          <p:nvPr/>
        </p:nvSpPr>
        <p:spPr>
          <a:xfrm>
            <a:off x="21167" y="4545629"/>
            <a:ext cx="419015" cy="276999"/>
          </a:xfrm>
          <a:prstGeom prst="rect">
            <a:avLst/>
          </a:prstGeom>
          <a:noFill/>
        </p:spPr>
        <p:txBody>
          <a:bodyPr wrap="square" rtlCol="0">
            <a:spAutoFit/>
          </a:bodyPr>
          <a:lstStyle/>
          <a:p>
            <a:pPr algn="ctr"/>
            <a:r>
              <a:rPr lang="en-US" sz="1200" dirty="0" smtClean="0">
                <a:solidFill>
                  <a:schemeClr val="accent4">
                    <a:lumMod val="50000"/>
                  </a:schemeClr>
                </a:solidFill>
                <a:latin typeface="+mj-lt"/>
              </a:rPr>
              <a:t>2</a:t>
            </a:r>
            <a:endParaRPr lang="en-US" sz="1200" dirty="0">
              <a:solidFill>
                <a:schemeClr val="accent4">
                  <a:lumMod val="50000"/>
                </a:schemeClr>
              </a:solidFill>
              <a:latin typeface="+mj-lt"/>
            </a:endParaRPr>
          </a:p>
        </p:txBody>
      </p:sp>
      <p:sp>
        <p:nvSpPr>
          <p:cNvPr id="13" name="TextBox 12"/>
          <p:cNvSpPr txBox="1"/>
          <p:nvPr/>
        </p:nvSpPr>
        <p:spPr>
          <a:xfrm>
            <a:off x="21167" y="4940343"/>
            <a:ext cx="419015" cy="276999"/>
          </a:xfrm>
          <a:prstGeom prst="rect">
            <a:avLst/>
          </a:prstGeom>
          <a:noFill/>
        </p:spPr>
        <p:txBody>
          <a:bodyPr wrap="square" rtlCol="0">
            <a:spAutoFit/>
          </a:bodyPr>
          <a:lstStyle/>
          <a:p>
            <a:pPr algn="ctr"/>
            <a:r>
              <a:rPr lang="en-US" sz="1200" dirty="0" smtClean="0">
                <a:solidFill>
                  <a:schemeClr val="accent4">
                    <a:lumMod val="50000"/>
                  </a:schemeClr>
                </a:solidFill>
                <a:latin typeface="+mj-lt"/>
              </a:rPr>
              <a:t>3</a:t>
            </a:r>
            <a:endParaRPr lang="en-US" sz="1200" dirty="0">
              <a:solidFill>
                <a:schemeClr val="accent4">
                  <a:lumMod val="50000"/>
                </a:schemeClr>
              </a:solidFill>
              <a:latin typeface="+mj-lt"/>
            </a:endParaRPr>
          </a:p>
        </p:txBody>
      </p:sp>
      <p:sp>
        <p:nvSpPr>
          <p:cNvPr id="14" name="TextBox 13"/>
          <p:cNvSpPr txBox="1"/>
          <p:nvPr/>
        </p:nvSpPr>
        <p:spPr>
          <a:xfrm>
            <a:off x="21167" y="5335058"/>
            <a:ext cx="419015" cy="276999"/>
          </a:xfrm>
          <a:prstGeom prst="rect">
            <a:avLst/>
          </a:prstGeom>
          <a:noFill/>
        </p:spPr>
        <p:txBody>
          <a:bodyPr wrap="square" rtlCol="0">
            <a:spAutoFit/>
          </a:bodyPr>
          <a:lstStyle/>
          <a:p>
            <a:pPr algn="ctr"/>
            <a:r>
              <a:rPr lang="en-US" sz="1200" dirty="0" smtClean="0">
                <a:solidFill>
                  <a:schemeClr val="accent4">
                    <a:lumMod val="50000"/>
                  </a:schemeClr>
                </a:solidFill>
                <a:latin typeface="+mj-lt"/>
              </a:rPr>
              <a:t>4</a:t>
            </a:r>
          </a:p>
        </p:txBody>
      </p:sp>
      <p:sp>
        <p:nvSpPr>
          <p:cNvPr id="15" name="TextBox 14"/>
          <p:cNvSpPr txBox="1"/>
          <p:nvPr/>
        </p:nvSpPr>
        <p:spPr>
          <a:xfrm>
            <a:off x="56591" y="2880918"/>
            <a:ext cx="369332" cy="1174750"/>
          </a:xfrm>
          <a:prstGeom prst="rect">
            <a:avLst/>
          </a:prstGeom>
          <a:noFill/>
        </p:spPr>
        <p:txBody>
          <a:bodyPr vert="wordArtVert" wrap="square" rtlCol="0">
            <a:spAutoFit/>
          </a:bodyPr>
          <a:lstStyle/>
          <a:p>
            <a:pPr algn="r"/>
            <a:r>
              <a:rPr lang="en-US" sz="1200" spc="300" dirty="0">
                <a:solidFill>
                  <a:schemeClr val="accent4">
                    <a:lumMod val="40000"/>
                    <a:lumOff val="60000"/>
                  </a:schemeClr>
                </a:solidFill>
                <a:latin typeface="+mj-lt"/>
              </a:rPr>
              <a:t>session</a:t>
            </a:r>
          </a:p>
        </p:txBody>
      </p:sp>
      <p:sp>
        <p:nvSpPr>
          <p:cNvPr id="5" name="TextBox 4"/>
          <p:cNvSpPr txBox="1"/>
          <p:nvPr/>
        </p:nvSpPr>
        <p:spPr>
          <a:xfrm>
            <a:off x="693209" y="1849866"/>
            <a:ext cx="709083" cy="584776"/>
          </a:xfrm>
          <a:prstGeom prst="rect">
            <a:avLst/>
          </a:prstGeom>
          <a:noFill/>
        </p:spPr>
        <p:txBody>
          <a:bodyPr wrap="square" rtlCol="0">
            <a:spAutoFit/>
          </a:bodyPr>
          <a:lstStyle/>
          <a:p>
            <a:pPr algn="ctr"/>
            <a:r>
              <a:rPr lang="en-US" sz="3200" b="1" dirty="0" smtClean="0">
                <a:latin typeface="+mj-lt"/>
              </a:rPr>
              <a:t>1</a:t>
            </a:r>
            <a:endParaRPr lang="en-US" sz="3200" b="1" dirty="0">
              <a:latin typeface="+mj-lt"/>
            </a:endParaRPr>
          </a:p>
        </p:txBody>
      </p:sp>
      <p:sp>
        <p:nvSpPr>
          <p:cNvPr id="17" name="TextBox 16"/>
          <p:cNvSpPr txBox="1"/>
          <p:nvPr/>
        </p:nvSpPr>
        <p:spPr>
          <a:xfrm>
            <a:off x="693209" y="3883909"/>
            <a:ext cx="709083" cy="584776"/>
          </a:xfrm>
          <a:prstGeom prst="rect">
            <a:avLst/>
          </a:prstGeom>
          <a:noFill/>
        </p:spPr>
        <p:txBody>
          <a:bodyPr wrap="square" rtlCol="0">
            <a:spAutoFit/>
          </a:bodyPr>
          <a:lstStyle/>
          <a:p>
            <a:pPr algn="ctr"/>
            <a:r>
              <a:rPr lang="en-US" sz="3200" b="1" dirty="0" smtClean="0">
                <a:latin typeface="+mj-lt"/>
              </a:rPr>
              <a:t>2</a:t>
            </a:r>
            <a:endParaRPr lang="en-US" sz="3200" b="1" dirty="0">
              <a:latin typeface="+mj-lt"/>
            </a:endParaRPr>
          </a:p>
        </p:txBody>
      </p:sp>
      <p:sp>
        <p:nvSpPr>
          <p:cNvPr id="18" name="TextBox 17"/>
          <p:cNvSpPr txBox="1"/>
          <p:nvPr/>
        </p:nvSpPr>
        <p:spPr>
          <a:xfrm>
            <a:off x="1590683" y="1403590"/>
            <a:ext cx="2063750" cy="1477328"/>
          </a:xfrm>
          <a:prstGeom prst="rect">
            <a:avLst/>
          </a:prstGeom>
          <a:noFill/>
        </p:spPr>
        <p:txBody>
          <a:bodyPr wrap="square" rtlCol="0">
            <a:spAutoFit/>
          </a:bodyPr>
          <a:lstStyle/>
          <a:p>
            <a:pPr algn="ctr"/>
            <a:r>
              <a:rPr lang="en-US" dirty="0" smtClean="0"/>
              <a:t>9 am - 5 pm</a:t>
            </a:r>
          </a:p>
          <a:p>
            <a:pPr algn="ctr"/>
            <a:r>
              <a:rPr lang="en-US" dirty="0" smtClean="0"/>
              <a:t>------</a:t>
            </a:r>
            <a:endParaRPr lang="en-US" dirty="0"/>
          </a:p>
          <a:p>
            <a:pPr algn="ctr"/>
            <a:r>
              <a:rPr lang="en-US" i="1" dirty="0" smtClean="0"/>
              <a:t>Research data management best practices</a:t>
            </a:r>
            <a:endParaRPr lang="en-US" i="1" dirty="0"/>
          </a:p>
        </p:txBody>
      </p:sp>
      <p:sp>
        <p:nvSpPr>
          <p:cNvPr id="21" name="TextBox 20"/>
          <p:cNvSpPr txBox="1"/>
          <p:nvPr/>
        </p:nvSpPr>
        <p:spPr>
          <a:xfrm>
            <a:off x="1497550" y="3437633"/>
            <a:ext cx="2250017" cy="1477328"/>
          </a:xfrm>
          <a:prstGeom prst="rect">
            <a:avLst/>
          </a:prstGeom>
          <a:noFill/>
        </p:spPr>
        <p:txBody>
          <a:bodyPr wrap="square" rtlCol="0">
            <a:spAutoFit/>
          </a:bodyPr>
          <a:lstStyle/>
          <a:p>
            <a:pPr algn="ctr"/>
            <a:r>
              <a:rPr lang="en-US" dirty="0" smtClean="0"/>
              <a:t>9 am - 12 pm</a:t>
            </a:r>
          </a:p>
          <a:p>
            <a:pPr algn="ctr"/>
            <a:r>
              <a:rPr lang="en-US" dirty="0" smtClean="0"/>
              <a:t>------</a:t>
            </a:r>
            <a:endParaRPr lang="en-US" dirty="0"/>
          </a:p>
          <a:p>
            <a:pPr algn="ctr"/>
            <a:r>
              <a:rPr lang="en-US" i="1" dirty="0" smtClean="0"/>
              <a:t>Apply best practices to your workflow</a:t>
            </a:r>
            <a:br>
              <a:rPr lang="en-US" i="1" dirty="0" smtClean="0"/>
            </a:br>
            <a:r>
              <a:rPr lang="en-US" i="1" dirty="0" smtClean="0"/>
              <a:t>&amp; group </a:t>
            </a:r>
            <a:endParaRPr lang="en-US" i="1" dirty="0"/>
          </a:p>
        </p:txBody>
      </p:sp>
      <p:cxnSp>
        <p:nvCxnSpPr>
          <p:cNvPr id="24" name="Straight Connector 23"/>
          <p:cNvCxnSpPr/>
          <p:nvPr/>
        </p:nvCxnSpPr>
        <p:spPr>
          <a:xfrm>
            <a:off x="1412346" y="1403590"/>
            <a:ext cx="0" cy="1477328"/>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412346" y="3437633"/>
            <a:ext cx="0" cy="1477328"/>
          </a:xfrm>
          <a:prstGeom prst="line">
            <a:avLst/>
          </a:prstGeom>
          <a:ln>
            <a:solidFill>
              <a:srgbClr val="7F7F7F"/>
            </a:solidFill>
          </a:ln>
        </p:spPr>
        <p:style>
          <a:lnRef idx="2">
            <a:schemeClr val="accent1"/>
          </a:lnRef>
          <a:fillRef idx="0">
            <a:schemeClr val="accent1"/>
          </a:fillRef>
          <a:effectRef idx="1">
            <a:schemeClr val="accent1"/>
          </a:effectRef>
          <a:fontRef idx="minor">
            <a:schemeClr val="tx1"/>
          </a:fontRef>
        </p:style>
      </p:cxnSp>
      <p:sp>
        <p:nvSpPr>
          <p:cNvPr id="26" name="Rectangle 25"/>
          <p:cNvSpPr/>
          <p:nvPr/>
        </p:nvSpPr>
        <p:spPr>
          <a:xfrm>
            <a:off x="724958" y="1583507"/>
            <a:ext cx="623338" cy="369332"/>
          </a:xfrm>
          <a:prstGeom prst="rect">
            <a:avLst/>
          </a:prstGeom>
        </p:spPr>
        <p:txBody>
          <a:bodyPr wrap="none">
            <a:spAutoFit/>
          </a:bodyPr>
          <a:lstStyle/>
          <a:p>
            <a:pPr algn="ctr"/>
            <a:r>
              <a:rPr lang="en-US" b="1" dirty="0" smtClean="0">
                <a:latin typeface="+mj-lt"/>
              </a:rPr>
              <a:t>day</a:t>
            </a:r>
            <a:endParaRPr lang="en-US" b="1" dirty="0">
              <a:latin typeface="+mj-lt"/>
            </a:endParaRPr>
          </a:p>
        </p:txBody>
      </p:sp>
      <p:sp>
        <p:nvSpPr>
          <p:cNvPr id="27" name="Rectangle 26"/>
          <p:cNvSpPr/>
          <p:nvPr/>
        </p:nvSpPr>
        <p:spPr>
          <a:xfrm>
            <a:off x="739755" y="3622838"/>
            <a:ext cx="623338" cy="369332"/>
          </a:xfrm>
          <a:prstGeom prst="rect">
            <a:avLst/>
          </a:prstGeom>
        </p:spPr>
        <p:txBody>
          <a:bodyPr wrap="none">
            <a:spAutoFit/>
          </a:bodyPr>
          <a:lstStyle/>
          <a:p>
            <a:pPr algn="ctr"/>
            <a:r>
              <a:rPr lang="en-US" b="1" dirty="0" smtClean="0">
                <a:latin typeface="+mj-lt"/>
              </a:rPr>
              <a:t>day</a:t>
            </a:r>
            <a:endParaRPr lang="en-US" b="1" dirty="0">
              <a:latin typeface="+mj-lt"/>
            </a:endParaRPr>
          </a:p>
        </p:txBody>
      </p:sp>
      <p:sp>
        <p:nvSpPr>
          <p:cNvPr id="28" name="TextBox 27"/>
          <p:cNvSpPr txBox="1"/>
          <p:nvPr/>
        </p:nvSpPr>
        <p:spPr>
          <a:xfrm>
            <a:off x="-52915" y="10587"/>
            <a:ext cx="529167" cy="646331"/>
          </a:xfrm>
          <a:prstGeom prst="rect">
            <a:avLst/>
          </a:prstGeom>
          <a:noFill/>
        </p:spPr>
        <p:txBody>
          <a:bodyPr wrap="square" rtlCol="0">
            <a:spAutoFit/>
          </a:bodyPr>
          <a:lstStyle/>
          <a:p>
            <a:pPr algn="ctr"/>
            <a:r>
              <a:rPr lang="en-US" dirty="0" smtClean="0">
                <a:solidFill>
                  <a:schemeClr val="accent4">
                    <a:lumMod val="50000"/>
                  </a:schemeClr>
                </a:solidFill>
                <a:latin typeface="Source Code Pro"/>
                <a:cs typeface="Source Code Pro"/>
              </a:rPr>
              <a:t>NW</a:t>
            </a:r>
            <a:br>
              <a:rPr lang="en-US" dirty="0" smtClean="0">
                <a:solidFill>
                  <a:schemeClr val="accent4">
                    <a:lumMod val="50000"/>
                  </a:schemeClr>
                </a:solidFill>
                <a:latin typeface="Source Code Pro"/>
                <a:cs typeface="Source Code Pro"/>
              </a:rPr>
            </a:br>
            <a:r>
              <a:rPr lang="en-US" dirty="0" smtClean="0">
                <a:solidFill>
                  <a:schemeClr val="accent4">
                    <a:lumMod val="50000"/>
                  </a:schemeClr>
                </a:solidFill>
                <a:latin typeface="Source Code Pro"/>
                <a:cs typeface="Source Code Pro"/>
              </a:rPr>
              <a:t>5C</a:t>
            </a:r>
            <a:endParaRPr lang="en-US" dirty="0">
              <a:solidFill>
                <a:schemeClr val="accent4">
                  <a:lumMod val="50000"/>
                </a:schemeClr>
              </a:solidFill>
              <a:latin typeface="Source Code Pro"/>
              <a:cs typeface="Source Code Pro"/>
            </a:endParaRPr>
          </a:p>
        </p:txBody>
      </p:sp>
    </p:spTree>
    <p:extLst>
      <p:ext uri="{BB962C8B-B14F-4D97-AF65-F5344CB8AC3E}">
        <p14:creationId xmlns:p14="http://schemas.microsoft.com/office/powerpoint/2010/main" val="1078001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bserve_sxc.jpg"/>
          <p:cNvPicPr>
            <a:picLocks noChangeAspect="1"/>
          </p:cNvPicPr>
          <p:nvPr/>
        </p:nvPicPr>
        <p:blipFill>
          <a:blip r:embed="rId3">
            <a:alphaModFix amt="81000"/>
            <a:extLst>
              <a:ext uri="{28A0092B-C50C-407E-A947-70E740481C1C}">
                <a14:useLocalDpi xmlns:a14="http://schemas.microsoft.com/office/drawing/2010/main" val="0"/>
              </a:ext>
            </a:extLst>
          </a:blip>
          <a:stretch>
            <a:fillRect/>
          </a:stretch>
        </p:blipFill>
        <p:spPr>
          <a:xfrm>
            <a:off x="458593" y="0"/>
            <a:ext cx="10287000" cy="5715000"/>
          </a:xfrm>
          <a:prstGeom prst="rect">
            <a:avLst/>
          </a:prstGeom>
        </p:spPr>
      </p:pic>
      <p:sp>
        <p:nvSpPr>
          <p:cNvPr id="2" name="Title 1"/>
          <p:cNvSpPr>
            <a:spLocks noGrp="1"/>
          </p:cNvSpPr>
          <p:nvPr>
            <p:ph type="title"/>
          </p:nvPr>
        </p:nvSpPr>
        <p:spPr/>
        <p:txBody>
          <a:bodyPr/>
          <a:lstStyle/>
          <a:p>
            <a:r>
              <a:rPr lang="en-US" dirty="0" smtClean="0"/>
              <a:t>Data Types: Observational</a:t>
            </a:r>
            <a:endParaRPr lang="en-US" dirty="0"/>
          </a:p>
        </p:txBody>
      </p:sp>
      <p:sp>
        <p:nvSpPr>
          <p:cNvPr id="7" name="Content Placeholder 6"/>
          <p:cNvSpPr>
            <a:spLocks noGrp="1"/>
          </p:cNvSpPr>
          <p:nvPr>
            <p:ph sz="half" idx="1"/>
          </p:nvPr>
        </p:nvSpPr>
        <p:spPr>
          <a:xfrm>
            <a:off x="810364" y="3065238"/>
            <a:ext cx="7994024" cy="2397218"/>
          </a:xfrm>
          <a:solidFill>
            <a:schemeClr val="bg1">
              <a:lumMod val="85000"/>
              <a:alpha val="70000"/>
            </a:schemeClr>
          </a:solidFill>
          <a:ln>
            <a:solidFill>
              <a:schemeClr val="tx1"/>
            </a:solidFill>
          </a:ln>
        </p:spPr>
        <p:txBody>
          <a:bodyPr anchor="ctr">
            <a:noAutofit/>
          </a:bodyPr>
          <a:lstStyle/>
          <a:p>
            <a:r>
              <a:rPr lang="en-US" dirty="0"/>
              <a:t>Captured </a:t>
            </a:r>
            <a:r>
              <a:rPr lang="en-US" i="1" dirty="0"/>
              <a:t>in </a:t>
            </a:r>
            <a:r>
              <a:rPr lang="en-US" i="1" dirty="0" smtClean="0"/>
              <a:t>situ</a:t>
            </a:r>
            <a:endParaRPr lang="en-US" dirty="0" smtClean="0"/>
          </a:p>
          <a:p>
            <a:r>
              <a:rPr lang="en-US" dirty="0" smtClean="0"/>
              <a:t>Can’t </a:t>
            </a:r>
            <a:r>
              <a:rPr lang="en-US" dirty="0"/>
              <a:t>be recaptured, recreated or </a:t>
            </a:r>
            <a:r>
              <a:rPr lang="en-US" dirty="0" smtClean="0"/>
              <a:t>replaced</a:t>
            </a:r>
            <a:endParaRPr lang="en-US" dirty="0"/>
          </a:p>
          <a:p>
            <a:pPr marL="0" indent="0">
              <a:buNone/>
            </a:pPr>
            <a:r>
              <a:rPr lang="en-US" u="sng" dirty="0" smtClean="0"/>
              <a:t>Examples</a:t>
            </a:r>
            <a:r>
              <a:rPr lang="en-US" dirty="0"/>
              <a:t>: Sensor readings, sensory (human) observations, survey results</a:t>
            </a:r>
          </a:p>
        </p:txBody>
      </p:sp>
    </p:spTree>
    <p:extLst>
      <p:ext uri="{BB962C8B-B14F-4D97-AF65-F5344CB8AC3E}">
        <p14:creationId xmlns:p14="http://schemas.microsoft.com/office/powerpoint/2010/main" val="13253135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cjohnsonbiochem.com34678.jpg"/>
          <p:cNvPicPr>
            <a:picLocks noChangeAspect="1"/>
          </p:cNvPicPr>
          <p:nvPr/>
        </p:nvPicPr>
        <p:blipFill>
          <a:blip r:embed="rId3">
            <a:alphaModFix amt="81000"/>
            <a:extLst>
              <a:ext uri="{28A0092B-C50C-407E-A947-70E740481C1C}">
                <a14:useLocalDpi xmlns:a14="http://schemas.microsoft.com/office/drawing/2010/main" val="0"/>
              </a:ext>
            </a:extLst>
          </a:blip>
          <a:stretch>
            <a:fillRect/>
          </a:stretch>
        </p:blipFill>
        <p:spPr>
          <a:xfrm>
            <a:off x="457200" y="-8976"/>
            <a:ext cx="8716847" cy="5757560"/>
          </a:xfrm>
          <a:prstGeom prst="rect">
            <a:avLst/>
          </a:prstGeom>
        </p:spPr>
      </p:pic>
      <p:sp>
        <p:nvSpPr>
          <p:cNvPr id="2" name="Title 1"/>
          <p:cNvSpPr>
            <a:spLocks noGrp="1"/>
          </p:cNvSpPr>
          <p:nvPr>
            <p:ph type="title"/>
          </p:nvPr>
        </p:nvSpPr>
        <p:spPr/>
        <p:txBody>
          <a:bodyPr/>
          <a:lstStyle/>
          <a:p>
            <a:r>
              <a:rPr lang="en-US" dirty="0" smtClean="0"/>
              <a:t>Data Types: Experimental</a:t>
            </a:r>
            <a:endParaRPr lang="en-US" dirty="0"/>
          </a:p>
        </p:txBody>
      </p:sp>
      <p:sp>
        <p:nvSpPr>
          <p:cNvPr id="4" name="TextBox 3"/>
          <p:cNvSpPr txBox="1"/>
          <p:nvPr/>
        </p:nvSpPr>
        <p:spPr>
          <a:xfrm>
            <a:off x="830614" y="3206884"/>
            <a:ext cx="8001000" cy="2246769"/>
          </a:xfrm>
          <a:prstGeom prst="rect">
            <a:avLst/>
          </a:prstGeom>
          <a:solidFill>
            <a:srgbClr val="D9D9D9">
              <a:alpha val="71000"/>
            </a:srgbClr>
          </a:solidFill>
          <a:ln>
            <a:solidFill>
              <a:srgbClr val="000000"/>
            </a:solidFill>
          </a:ln>
        </p:spPr>
        <p:txBody>
          <a:bodyPr wrap="square" rtlCol="0">
            <a:spAutoFit/>
          </a:bodyPr>
          <a:lstStyle/>
          <a:p>
            <a:pPr marL="457200" indent="-457200">
              <a:buFont typeface="Arial"/>
              <a:buChar char="•"/>
            </a:pPr>
            <a:r>
              <a:rPr lang="en-US" sz="2800" dirty="0" smtClean="0">
                <a:cs typeface="Franklin Gothic Book"/>
              </a:rPr>
              <a:t>Data </a:t>
            </a:r>
            <a:r>
              <a:rPr lang="en-US" sz="2800" dirty="0">
                <a:cs typeface="Franklin Gothic Book"/>
              </a:rPr>
              <a:t>collected under controlled conditions, </a:t>
            </a:r>
            <a:r>
              <a:rPr lang="en-US" sz="2800" i="1" dirty="0">
                <a:cs typeface="Franklin Gothic Book"/>
              </a:rPr>
              <a:t>in situ</a:t>
            </a:r>
            <a:r>
              <a:rPr lang="en-US" sz="2800" dirty="0">
                <a:cs typeface="Franklin Gothic Book"/>
              </a:rPr>
              <a:t> or laboratory-</a:t>
            </a:r>
            <a:r>
              <a:rPr lang="en-US" sz="2800" dirty="0" smtClean="0">
                <a:cs typeface="Franklin Gothic Book"/>
              </a:rPr>
              <a:t>based</a:t>
            </a:r>
          </a:p>
          <a:p>
            <a:pPr marL="457200" indent="-457200">
              <a:buFont typeface="Arial"/>
              <a:buChar char="•"/>
            </a:pPr>
            <a:r>
              <a:rPr lang="en-US" sz="2800" dirty="0" smtClean="0">
                <a:cs typeface="Franklin Gothic Book"/>
              </a:rPr>
              <a:t>Should </a:t>
            </a:r>
            <a:r>
              <a:rPr lang="en-US" sz="2800" dirty="0">
                <a:cs typeface="Franklin Gothic Book"/>
              </a:rPr>
              <a:t>be reproducible, but can </a:t>
            </a:r>
            <a:r>
              <a:rPr lang="en-US" sz="2800" dirty="0" smtClean="0">
                <a:cs typeface="Franklin Gothic Book"/>
              </a:rPr>
              <a:t>be expensive</a:t>
            </a:r>
            <a:endParaRPr lang="en-US" sz="2800" dirty="0">
              <a:cs typeface="Franklin Gothic Book"/>
            </a:endParaRPr>
          </a:p>
          <a:p>
            <a:r>
              <a:rPr lang="en-US" sz="2800" u="sng" dirty="0" smtClean="0">
                <a:cs typeface="Franklin Gothic Book"/>
              </a:rPr>
              <a:t>Examples</a:t>
            </a:r>
            <a:r>
              <a:rPr lang="en-US" sz="2800" dirty="0">
                <a:cs typeface="Franklin Gothic Book"/>
              </a:rPr>
              <a:t>: gene sequences, chromatograms, spectroscopy, </a:t>
            </a:r>
            <a:r>
              <a:rPr lang="en-US" sz="2800" dirty="0" smtClean="0">
                <a:cs typeface="Franklin Gothic Book"/>
              </a:rPr>
              <a:t>microscopy, cell counts</a:t>
            </a:r>
            <a:endParaRPr lang="en-US" sz="2800" dirty="0">
              <a:cs typeface="Franklin Gothic Book"/>
            </a:endParaRPr>
          </a:p>
        </p:txBody>
      </p:sp>
    </p:spTree>
    <p:extLst>
      <p:ext uri="{BB962C8B-B14F-4D97-AF65-F5344CB8AC3E}">
        <p14:creationId xmlns:p14="http://schemas.microsoft.com/office/powerpoint/2010/main" val="10931255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IAC_CLIVAR_global_map.jpg"/>
          <p:cNvPicPr>
            <a:picLocks noChangeAspect="1"/>
          </p:cNvPicPr>
          <p:nvPr/>
        </p:nvPicPr>
        <p:blipFill>
          <a:blip r:embed="rId3">
            <a:alphaModFix amt="49000"/>
            <a:extLst>
              <a:ext uri="{28A0092B-C50C-407E-A947-70E740481C1C}">
                <a14:useLocalDpi xmlns:a14="http://schemas.microsoft.com/office/drawing/2010/main" val="0"/>
              </a:ext>
            </a:extLst>
          </a:blip>
          <a:stretch>
            <a:fillRect/>
          </a:stretch>
        </p:blipFill>
        <p:spPr>
          <a:xfrm>
            <a:off x="457200" y="0"/>
            <a:ext cx="12118589" cy="5715000"/>
          </a:xfrm>
          <a:prstGeom prst="rect">
            <a:avLst/>
          </a:prstGeom>
        </p:spPr>
      </p:pic>
      <p:sp>
        <p:nvSpPr>
          <p:cNvPr id="2" name="Title 1"/>
          <p:cNvSpPr>
            <a:spLocks noGrp="1"/>
          </p:cNvSpPr>
          <p:nvPr>
            <p:ph type="title"/>
          </p:nvPr>
        </p:nvSpPr>
        <p:spPr>
          <a:xfrm>
            <a:off x="457200" y="1710"/>
            <a:ext cx="8229600" cy="1303567"/>
          </a:xfrm>
        </p:spPr>
        <p:txBody>
          <a:bodyPr>
            <a:normAutofit fontScale="90000"/>
          </a:bodyPr>
          <a:lstStyle/>
          <a:p>
            <a:r>
              <a:rPr lang="en-US" dirty="0" smtClean="0"/>
              <a:t>Data Types: Derived or Compiled</a:t>
            </a:r>
            <a:endParaRPr lang="en-US" dirty="0"/>
          </a:p>
        </p:txBody>
      </p:sp>
      <p:sp>
        <p:nvSpPr>
          <p:cNvPr id="3" name="TextBox 2"/>
          <p:cNvSpPr txBox="1"/>
          <p:nvPr/>
        </p:nvSpPr>
        <p:spPr>
          <a:xfrm>
            <a:off x="768113" y="2390217"/>
            <a:ext cx="8001000" cy="3108544"/>
          </a:xfrm>
          <a:prstGeom prst="rect">
            <a:avLst/>
          </a:prstGeom>
          <a:solidFill>
            <a:srgbClr val="D9D9D9">
              <a:alpha val="81000"/>
            </a:srgbClr>
          </a:solidFill>
          <a:ln>
            <a:solidFill>
              <a:srgbClr val="000000"/>
            </a:solidFill>
          </a:ln>
        </p:spPr>
        <p:txBody>
          <a:bodyPr wrap="square" rtlCol="0">
            <a:spAutoFit/>
          </a:bodyPr>
          <a:lstStyle/>
          <a:p>
            <a:pPr marL="457200" indent="-457200">
              <a:buFont typeface="Arial"/>
              <a:buChar char="•"/>
            </a:pPr>
            <a:r>
              <a:rPr lang="en-US" sz="2800" dirty="0" smtClean="0">
                <a:cs typeface="Franklin Gothic Book"/>
              </a:rPr>
              <a:t>Compiled</a:t>
            </a:r>
            <a:r>
              <a:rPr lang="en-US" sz="2800" dirty="0">
                <a:cs typeface="Franklin Gothic Book"/>
              </a:rPr>
              <a:t>: integration of data from several </a:t>
            </a:r>
            <a:r>
              <a:rPr lang="en-US" sz="2800" dirty="0" smtClean="0">
                <a:cs typeface="Franklin Gothic Book"/>
              </a:rPr>
              <a:t>sources (could be many types)</a:t>
            </a:r>
          </a:p>
          <a:p>
            <a:pPr marL="457200" indent="-457200">
              <a:buFont typeface="Arial"/>
              <a:buChar char="•"/>
            </a:pPr>
            <a:r>
              <a:rPr lang="en-US" sz="2800" dirty="0" smtClean="0">
                <a:cs typeface="Franklin Gothic Book"/>
              </a:rPr>
              <a:t>Derived: new variables created from existing data</a:t>
            </a:r>
          </a:p>
          <a:p>
            <a:pPr marL="457200" indent="-457200">
              <a:buFont typeface="Arial"/>
              <a:buChar char="•"/>
            </a:pPr>
            <a:r>
              <a:rPr lang="en-US" sz="2800" dirty="0" smtClean="0">
                <a:cs typeface="Franklin Gothic Book"/>
              </a:rPr>
              <a:t>Reproducible</a:t>
            </a:r>
            <a:r>
              <a:rPr lang="en-US" sz="2800" dirty="0">
                <a:cs typeface="Franklin Gothic Book"/>
              </a:rPr>
              <a:t>, but can be very expensive</a:t>
            </a:r>
          </a:p>
          <a:p>
            <a:r>
              <a:rPr lang="en-US" sz="2800" u="sng" dirty="0" smtClean="0">
                <a:cs typeface="Franklin Gothic Book"/>
              </a:rPr>
              <a:t>Examples</a:t>
            </a:r>
            <a:r>
              <a:rPr lang="en-US" sz="2800" dirty="0">
                <a:cs typeface="Franklin Gothic Book"/>
              </a:rPr>
              <a:t>: text and data mining, </a:t>
            </a:r>
            <a:r>
              <a:rPr lang="en-US" sz="2800" dirty="0" smtClean="0">
                <a:cs typeface="Franklin Gothic Book"/>
              </a:rPr>
              <a:t>compiled </a:t>
            </a:r>
            <a:r>
              <a:rPr lang="en-US" sz="2800" dirty="0">
                <a:cs typeface="Franklin Gothic Book"/>
              </a:rPr>
              <a:t>database, 3D models</a:t>
            </a:r>
          </a:p>
        </p:txBody>
      </p:sp>
    </p:spTree>
    <p:extLst>
      <p:ext uri="{BB962C8B-B14F-4D97-AF65-F5344CB8AC3E}">
        <p14:creationId xmlns:p14="http://schemas.microsoft.com/office/powerpoint/2010/main" val="13815897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sunamiDebris_model.jpg"/>
          <p:cNvPicPr>
            <a:picLocks noChangeAspect="1"/>
          </p:cNvPicPr>
          <p:nvPr/>
        </p:nvPicPr>
        <p:blipFill>
          <a:blip r:embed="rId3">
            <a:alphaModFix amt="71000"/>
            <a:extLst>
              <a:ext uri="{28A0092B-C50C-407E-A947-70E740481C1C}">
                <a14:useLocalDpi xmlns:a14="http://schemas.microsoft.com/office/drawing/2010/main" val="0"/>
              </a:ext>
            </a:extLst>
          </a:blip>
          <a:stretch>
            <a:fillRect/>
          </a:stretch>
        </p:blipFill>
        <p:spPr>
          <a:xfrm>
            <a:off x="457200" y="-2927622"/>
            <a:ext cx="9144000" cy="8642622"/>
          </a:xfrm>
          <a:prstGeom prst="rect">
            <a:avLst/>
          </a:prstGeom>
        </p:spPr>
      </p:pic>
      <p:sp>
        <p:nvSpPr>
          <p:cNvPr id="2" name="Title 1"/>
          <p:cNvSpPr>
            <a:spLocks noGrp="1"/>
          </p:cNvSpPr>
          <p:nvPr>
            <p:ph type="title"/>
          </p:nvPr>
        </p:nvSpPr>
        <p:spPr/>
        <p:txBody>
          <a:bodyPr/>
          <a:lstStyle/>
          <a:p>
            <a:r>
              <a:rPr lang="en-US" dirty="0" smtClean="0"/>
              <a:t>Data Types: Simulation</a:t>
            </a:r>
            <a:endParaRPr lang="en-US" dirty="0"/>
          </a:p>
        </p:txBody>
      </p:sp>
      <p:sp>
        <p:nvSpPr>
          <p:cNvPr id="3" name="TextBox 2"/>
          <p:cNvSpPr txBox="1"/>
          <p:nvPr/>
        </p:nvSpPr>
        <p:spPr>
          <a:xfrm>
            <a:off x="779871" y="2346899"/>
            <a:ext cx="8001000" cy="3108544"/>
          </a:xfrm>
          <a:prstGeom prst="rect">
            <a:avLst/>
          </a:prstGeom>
          <a:solidFill>
            <a:srgbClr val="D9D9D9">
              <a:alpha val="71000"/>
            </a:srgbClr>
          </a:solidFill>
          <a:ln>
            <a:solidFill>
              <a:srgbClr val="000000"/>
            </a:solidFill>
          </a:ln>
        </p:spPr>
        <p:txBody>
          <a:bodyPr wrap="square" rtlCol="0">
            <a:spAutoFit/>
          </a:bodyPr>
          <a:lstStyle/>
          <a:p>
            <a:pPr marL="457200" indent="-457200">
              <a:buFont typeface="Arial"/>
              <a:buChar char="•"/>
            </a:pPr>
            <a:r>
              <a:rPr lang="en-US" sz="2800" dirty="0" smtClean="0"/>
              <a:t>Results </a:t>
            </a:r>
            <a:r>
              <a:rPr lang="en-US" sz="2800" dirty="0"/>
              <a:t>from using a model to study the behavior and performance of an actual or theoretical </a:t>
            </a:r>
            <a:r>
              <a:rPr lang="en-US" sz="2800" dirty="0" smtClean="0"/>
              <a:t>system</a:t>
            </a:r>
          </a:p>
          <a:p>
            <a:pPr marL="457200" indent="-457200">
              <a:buFont typeface="Arial"/>
              <a:buChar char="•"/>
            </a:pPr>
            <a:r>
              <a:rPr lang="en-US" sz="2800" dirty="0" smtClean="0"/>
              <a:t>Models </a:t>
            </a:r>
            <a:r>
              <a:rPr lang="en-US" sz="2800" dirty="0"/>
              <a:t>and metadata, where the input can be more important than output </a:t>
            </a:r>
            <a:r>
              <a:rPr lang="en-US" sz="2800" dirty="0" smtClean="0"/>
              <a:t>data</a:t>
            </a:r>
          </a:p>
          <a:p>
            <a:r>
              <a:rPr lang="en-US" sz="2800" u="sng" dirty="0" smtClean="0"/>
              <a:t>Examples</a:t>
            </a:r>
            <a:r>
              <a:rPr lang="en-US" sz="2800" dirty="0"/>
              <a:t>: climate models, economic models, biogeochemical models</a:t>
            </a:r>
            <a:endParaRPr lang="en-US" sz="2800" dirty="0">
              <a:latin typeface="Franklin Gothic Book"/>
              <a:cs typeface="Franklin Gothic Book"/>
            </a:endParaRPr>
          </a:p>
        </p:txBody>
      </p:sp>
    </p:spTree>
    <p:extLst>
      <p:ext uri="{BB962C8B-B14F-4D97-AF65-F5344CB8AC3E}">
        <p14:creationId xmlns:p14="http://schemas.microsoft.com/office/powerpoint/2010/main" val="15197768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30_census_Olsen_Schmidt.gif"/>
          <p:cNvPicPr>
            <a:picLocks noChangeAspect="1"/>
          </p:cNvPicPr>
          <p:nvPr/>
        </p:nvPicPr>
        <p:blipFill>
          <a:blip r:embed="rId3">
            <a:alphaModFix amt="48000"/>
            <a:extLst>
              <a:ext uri="{28A0092B-C50C-407E-A947-70E740481C1C}">
                <a14:useLocalDpi xmlns:a14="http://schemas.microsoft.com/office/drawing/2010/main" val="0"/>
              </a:ext>
            </a:extLst>
          </a:blip>
          <a:stretch>
            <a:fillRect/>
          </a:stretch>
        </p:blipFill>
        <p:spPr>
          <a:xfrm>
            <a:off x="452515" y="1711"/>
            <a:ext cx="9961561" cy="5806046"/>
          </a:xfrm>
          <a:prstGeom prst="rect">
            <a:avLst/>
          </a:prstGeom>
        </p:spPr>
      </p:pic>
      <p:sp>
        <p:nvSpPr>
          <p:cNvPr id="2" name="Title 1"/>
          <p:cNvSpPr>
            <a:spLocks noGrp="1"/>
          </p:cNvSpPr>
          <p:nvPr>
            <p:ph type="title"/>
          </p:nvPr>
        </p:nvSpPr>
        <p:spPr>
          <a:xfrm>
            <a:off x="457200" y="1711"/>
            <a:ext cx="8229600" cy="1307592"/>
          </a:xfrm>
        </p:spPr>
        <p:txBody>
          <a:bodyPr>
            <a:normAutofit fontScale="90000"/>
          </a:bodyPr>
          <a:lstStyle/>
          <a:p>
            <a:r>
              <a:rPr lang="en-US" dirty="0" smtClean="0"/>
              <a:t>Data Types: Reference/Canonical</a:t>
            </a:r>
            <a:endParaRPr lang="en-US" dirty="0"/>
          </a:p>
        </p:txBody>
      </p:sp>
      <p:sp>
        <p:nvSpPr>
          <p:cNvPr id="3" name="TextBox 2"/>
          <p:cNvSpPr txBox="1"/>
          <p:nvPr/>
        </p:nvSpPr>
        <p:spPr>
          <a:xfrm>
            <a:off x="1085878" y="2742176"/>
            <a:ext cx="7600922" cy="2677656"/>
          </a:xfrm>
          <a:prstGeom prst="rect">
            <a:avLst/>
          </a:prstGeom>
          <a:solidFill>
            <a:srgbClr val="D9D9D9">
              <a:alpha val="71000"/>
            </a:srgbClr>
          </a:solidFill>
          <a:ln>
            <a:solidFill>
              <a:srgbClr val="000000"/>
            </a:solidFill>
          </a:ln>
        </p:spPr>
        <p:txBody>
          <a:bodyPr wrap="square" rtlCol="0">
            <a:spAutoFit/>
          </a:bodyPr>
          <a:lstStyle/>
          <a:p>
            <a:r>
              <a:rPr lang="en-US" sz="2800" dirty="0" smtClean="0"/>
              <a:t>Static </a:t>
            </a:r>
            <a:r>
              <a:rPr lang="en-US" sz="2800" dirty="0"/>
              <a:t>or organic collection [</a:t>
            </a:r>
            <a:r>
              <a:rPr lang="en-US" sz="2800" dirty="0" smtClean="0"/>
              <a:t>peer</a:t>
            </a:r>
            <a:r>
              <a:rPr lang="en-US" sz="2800" dirty="0"/>
              <a:t>-</a:t>
            </a:r>
            <a:r>
              <a:rPr lang="en-US" sz="2800" dirty="0" smtClean="0"/>
              <a:t>reviewed] </a:t>
            </a:r>
            <a:r>
              <a:rPr lang="en-US" sz="2800" dirty="0"/>
              <a:t>datasets, most probably published </a:t>
            </a:r>
            <a:r>
              <a:rPr lang="en-US" sz="2800" dirty="0" smtClean="0"/>
              <a:t>and/or </a:t>
            </a:r>
            <a:r>
              <a:rPr lang="en-US" sz="2800" dirty="0"/>
              <a:t>curated. </a:t>
            </a:r>
            <a:endParaRPr lang="en-US" sz="2800" dirty="0" smtClean="0"/>
          </a:p>
          <a:p>
            <a:endParaRPr lang="en-US" sz="2800" dirty="0" smtClean="0"/>
          </a:p>
          <a:p>
            <a:r>
              <a:rPr lang="en-US" sz="2800" u="sng" dirty="0" smtClean="0"/>
              <a:t>Examples</a:t>
            </a:r>
            <a:r>
              <a:rPr lang="en-US" sz="2800" dirty="0"/>
              <a:t>: gene sequence databanks, chemical structures, </a:t>
            </a:r>
            <a:r>
              <a:rPr lang="en-US" sz="2800" dirty="0" smtClean="0"/>
              <a:t>census data, spatial </a:t>
            </a:r>
            <a:r>
              <a:rPr lang="en-US" sz="2800" dirty="0"/>
              <a:t>data </a:t>
            </a:r>
            <a:r>
              <a:rPr lang="en-US" sz="2800" dirty="0" smtClean="0"/>
              <a:t>portals</a:t>
            </a:r>
            <a:endParaRPr lang="en-US" sz="2800" dirty="0">
              <a:latin typeface="Franklin Gothic Book"/>
              <a:cs typeface="Franklin Gothic Book"/>
            </a:endParaRPr>
          </a:p>
        </p:txBody>
      </p:sp>
    </p:spTree>
    <p:extLst>
      <p:ext uri="{BB962C8B-B14F-4D97-AF65-F5344CB8AC3E}">
        <p14:creationId xmlns:p14="http://schemas.microsoft.com/office/powerpoint/2010/main" val="29955471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0"/>
            <a:ext cx="8229600" cy="1303567"/>
          </a:xfrm>
        </p:spPr>
        <p:txBody>
          <a:bodyPr>
            <a:normAutofit fontScale="90000"/>
          </a:bodyPr>
          <a:lstStyle/>
          <a:p>
            <a:r>
              <a:rPr lang="en-US" dirty="0" smtClean="0"/>
              <a:t>Data types: another classification</a:t>
            </a:r>
            <a:endParaRPr lang="en-US" dirty="0"/>
          </a:p>
        </p:txBody>
      </p:sp>
      <p:sp>
        <p:nvSpPr>
          <p:cNvPr id="3" name="TextBox 2"/>
          <p:cNvSpPr txBox="1"/>
          <p:nvPr/>
        </p:nvSpPr>
        <p:spPr>
          <a:xfrm>
            <a:off x="1211165" y="1432431"/>
            <a:ext cx="7153462" cy="1415772"/>
          </a:xfrm>
          <a:prstGeom prst="rect">
            <a:avLst/>
          </a:prstGeom>
          <a:noFill/>
        </p:spPr>
        <p:txBody>
          <a:bodyPr wrap="square" rtlCol="0">
            <a:spAutoFit/>
          </a:bodyPr>
          <a:lstStyle/>
          <a:p>
            <a:r>
              <a:rPr lang="en-US" sz="3200" dirty="0">
                <a:solidFill>
                  <a:schemeClr val="accent6">
                    <a:lumMod val="75000"/>
                  </a:schemeClr>
                </a:solidFill>
              </a:rPr>
              <a:t>Qualitative </a:t>
            </a:r>
            <a:r>
              <a:rPr lang="en-US" sz="3200" dirty="0" smtClean="0">
                <a:solidFill>
                  <a:schemeClr val="accent6">
                    <a:lumMod val="75000"/>
                  </a:schemeClr>
                </a:solidFill>
              </a:rPr>
              <a:t>data</a:t>
            </a:r>
            <a:r>
              <a:rPr lang="en-US" dirty="0" smtClean="0"/>
              <a:t> “is </a:t>
            </a:r>
            <a:r>
              <a:rPr lang="en-US" dirty="0"/>
              <a:t>a categorical measurement expressed not in terms of numbers, but rather by means of a natural language description. In statistics, it is often used interchangeably with "categorical" data</a:t>
            </a:r>
            <a:r>
              <a:rPr lang="en-US" dirty="0" smtClean="0"/>
              <a:t>.”  See also: </a:t>
            </a:r>
            <a:r>
              <a:rPr lang="en-US" b="1" dirty="0" smtClean="0"/>
              <a:t>nominal, ordinal</a:t>
            </a:r>
            <a:endParaRPr lang="en-US" b="1" dirty="0"/>
          </a:p>
        </p:txBody>
      </p:sp>
      <p:sp>
        <p:nvSpPr>
          <p:cNvPr id="4" name="TextBox 3"/>
          <p:cNvSpPr txBox="1"/>
          <p:nvPr/>
        </p:nvSpPr>
        <p:spPr>
          <a:xfrm>
            <a:off x="6867187" y="5441075"/>
            <a:ext cx="2238326" cy="276999"/>
          </a:xfrm>
          <a:prstGeom prst="rect">
            <a:avLst/>
          </a:prstGeom>
          <a:noFill/>
        </p:spPr>
        <p:txBody>
          <a:bodyPr wrap="square" rtlCol="0">
            <a:spAutoFit/>
          </a:bodyPr>
          <a:lstStyle/>
          <a:p>
            <a:pPr algn="r"/>
            <a:r>
              <a:rPr lang="en-US" sz="1200" dirty="0" smtClean="0"/>
              <a:t>Source: </a:t>
            </a:r>
            <a:r>
              <a:rPr lang="en-US" sz="1200" dirty="0" err="1" smtClean="0"/>
              <a:t>Wikibooks</a:t>
            </a:r>
            <a:r>
              <a:rPr lang="en-US" sz="1200" dirty="0" smtClean="0"/>
              <a:t>: </a:t>
            </a:r>
            <a:r>
              <a:rPr lang="en-US" sz="1200" u="sng" dirty="0" smtClean="0"/>
              <a:t>Statistics</a:t>
            </a:r>
            <a:endParaRPr lang="en-US" sz="1200" u="sng" dirty="0"/>
          </a:p>
        </p:txBody>
      </p:sp>
      <p:sp>
        <p:nvSpPr>
          <p:cNvPr id="5" name="TextBox 4"/>
          <p:cNvSpPr txBox="1"/>
          <p:nvPr/>
        </p:nvSpPr>
        <p:spPr>
          <a:xfrm>
            <a:off x="1211165" y="3013229"/>
            <a:ext cx="7153462" cy="1415772"/>
          </a:xfrm>
          <a:prstGeom prst="rect">
            <a:avLst/>
          </a:prstGeom>
          <a:noFill/>
        </p:spPr>
        <p:txBody>
          <a:bodyPr wrap="square" rtlCol="0">
            <a:spAutoFit/>
          </a:bodyPr>
          <a:lstStyle/>
          <a:p>
            <a:r>
              <a:rPr lang="en-US" sz="3200" dirty="0" smtClean="0">
                <a:solidFill>
                  <a:schemeClr val="accent6">
                    <a:lumMod val="75000"/>
                  </a:schemeClr>
                </a:solidFill>
              </a:rPr>
              <a:t>Quantitative data</a:t>
            </a:r>
            <a:r>
              <a:rPr lang="en-US" dirty="0"/>
              <a:t> “is a numerical measurement expressed not by means of a natural language description, but rather in terms of numbers. However, not all numbers are continuous and measurable</a:t>
            </a:r>
            <a:r>
              <a:rPr lang="en-US" dirty="0" smtClean="0"/>
              <a:t>.”</a:t>
            </a:r>
            <a:endParaRPr lang="en-US" dirty="0"/>
          </a:p>
        </p:txBody>
      </p:sp>
      <p:sp>
        <p:nvSpPr>
          <p:cNvPr id="6" name="TextBox 5"/>
          <p:cNvSpPr txBox="1"/>
          <p:nvPr/>
        </p:nvSpPr>
        <p:spPr>
          <a:xfrm>
            <a:off x="1054497" y="4549556"/>
            <a:ext cx="7458933" cy="369332"/>
          </a:xfrm>
          <a:prstGeom prst="rect">
            <a:avLst/>
          </a:prstGeom>
          <a:noFill/>
        </p:spPr>
        <p:txBody>
          <a:bodyPr wrap="square" rtlCol="0">
            <a:spAutoFit/>
          </a:bodyPr>
          <a:lstStyle/>
          <a:p>
            <a:pPr algn="ctr"/>
            <a:r>
              <a:rPr lang="en-US" dirty="0" smtClean="0">
                <a:solidFill>
                  <a:schemeClr val="accent5">
                    <a:lumMod val="50000"/>
                  </a:schemeClr>
                </a:solidFill>
                <a:latin typeface="American Typewriter"/>
                <a:cs typeface="American Typewriter"/>
              </a:rPr>
              <a:t>“My favorite color is blue-green.” vs. “My favorite color is 510 nm.”</a:t>
            </a:r>
            <a:endParaRPr lang="en-US" dirty="0">
              <a:solidFill>
                <a:schemeClr val="accent5">
                  <a:lumMod val="50000"/>
                </a:schemeClr>
              </a:solidFill>
              <a:latin typeface="American Typewriter"/>
              <a:cs typeface="American Typewriter"/>
            </a:endParaRPr>
          </a:p>
        </p:txBody>
      </p:sp>
    </p:spTree>
    <p:extLst>
      <p:ext uri="{BB962C8B-B14F-4D97-AF65-F5344CB8AC3E}">
        <p14:creationId xmlns:p14="http://schemas.microsoft.com/office/powerpoint/2010/main" val="384511207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common data types</a:t>
            </a:r>
            <a:endParaRPr lang="en-US" dirty="0"/>
          </a:p>
        </p:txBody>
      </p:sp>
      <p:sp>
        <p:nvSpPr>
          <p:cNvPr id="3" name="TextBox 2"/>
          <p:cNvSpPr txBox="1"/>
          <p:nvPr/>
        </p:nvSpPr>
        <p:spPr>
          <a:xfrm>
            <a:off x="1152370" y="1432431"/>
            <a:ext cx="7212257" cy="861774"/>
          </a:xfrm>
          <a:prstGeom prst="rect">
            <a:avLst/>
          </a:prstGeom>
          <a:noFill/>
        </p:spPr>
        <p:txBody>
          <a:bodyPr wrap="square" rtlCol="0">
            <a:spAutoFit/>
          </a:bodyPr>
          <a:lstStyle/>
          <a:p>
            <a:r>
              <a:rPr lang="en-US" sz="3200" dirty="0" smtClean="0">
                <a:solidFill>
                  <a:schemeClr val="accent6">
                    <a:lumMod val="75000"/>
                  </a:schemeClr>
                </a:solidFill>
              </a:rPr>
              <a:t>Geospatial data</a:t>
            </a:r>
            <a:r>
              <a:rPr lang="en-US" dirty="0" smtClean="0"/>
              <a:t> has a geographical or geospatial aspect. Spatial location is critically tied to other variables.</a:t>
            </a:r>
            <a:endParaRPr lang="en-US" b="1" dirty="0"/>
          </a:p>
        </p:txBody>
      </p:sp>
      <p:sp>
        <p:nvSpPr>
          <p:cNvPr id="5" name="TextBox 4"/>
          <p:cNvSpPr txBox="1"/>
          <p:nvPr/>
        </p:nvSpPr>
        <p:spPr>
          <a:xfrm>
            <a:off x="1152370" y="2541354"/>
            <a:ext cx="7212257" cy="584776"/>
          </a:xfrm>
          <a:prstGeom prst="rect">
            <a:avLst/>
          </a:prstGeom>
          <a:noFill/>
        </p:spPr>
        <p:txBody>
          <a:bodyPr wrap="square" rtlCol="0">
            <a:spAutoFit/>
          </a:bodyPr>
          <a:lstStyle/>
          <a:p>
            <a:r>
              <a:rPr lang="en-US" sz="3200" dirty="0" smtClean="0">
                <a:solidFill>
                  <a:schemeClr val="accent6">
                    <a:lumMod val="75000"/>
                  </a:schemeClr>
                </a:solidFill>
              </a:rPr>
              <a:t>Digital image, audio &amp; </a:t>
            </a:r>
            <a:r>
              <a:rPr lang="en-US" sz="3200" dirty="0">
                <a:solidFill>
                  <a:schemeClr val="accent6">
                    <a:lumMod val="75000"/>
                  </a:schemeClr>
                </a:solidFill>
              </a:rPr>
              <a:t>video </a:t>
            </a:r>
            <a:r>
              <a:rPr lang="en-US" sz="3200" dirty="0" smtClean="0">
                <a:solidFill>
                  <a:schemeClr val="accent6">
                    <a:lumMod val="75000"/>
                  </a:schemeClr>
                </a:solidFill>
              </a:rPr>
              <a:t>data</a:t>
            </a:r>
            <a:endParaRPr lang="en-US" sz="3200" dirty="0">
              <a:solidFill>
                <a:schemeClr val="accent6">
                  <a:lumMod val="75000"/>
                </a:schemeClr>
              </a:solidFill>
            </a:endParaRPr>
          </a:p>
        </p:txBody>
      </p:sp>
      <p:sp>
        <p:nvSpPr>
          <p:cNvPr id="6" name="TextBox 5"/>
          <p:cNvSpPr txBox="1"/>
          <p:nvPr/>
        </p:nvSpPr>
        <p:spPr>
          <a:xfrm>
            <a:off x="1152370" y="3419445"/>
            <a:ext cx="7212257" cy="1138773"/>
          </a:xfrm>
          <a:prstGeom prst="rect">
            <a:avLst/>
          </a:prstGeom>
          <a:noFill/>
        </p:spPr>
        <p:txBody>
          <a:bodyPr wrap="square" rtlCol="0">
            <a:spAutoFit/>
          </a:bodyPr>
          <a:lstStyle/>
          <a:p>
            <a:r>
              <a:rPr lang="en-US" sz="3200" dirty="0" smtClean="0">
                <a:solidFill>
                  <a:schemeClr val="accent6">
                    <a:lumMod val="75000"/>
                  </a:schemeClr>
                </a:solidFill>
              </a:rPr>
              <a:t>Documentation &amp; scripts </a:t>
            </a:r>
            <a:r>
              <a:rPr lang="en-US" dirty="0" smtClean="0"/>
              <a:t>Sometimes, software code IS data; likewise with documentation (laboratory notebooks, written observations, etc.)</a:t>
            </a:r>
            <a:endParaRPr lang="en-US" b="1" dirty="0"/>
          </a:p>
        </p:txBody>
      </p:sp>
    </p:spTree>
    <p:extLst>
      <p:ext uri="{BB962C8B-B14F-4D97-AF65-F5344CB8AC3E}">
        <p14:creationId xmlns:p14="http://schemas.microsoft.com/office/powerpoint/2010/main" val="345992090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 Formats</a:t>
            </a:r>
            <a:endParaRPr lang="en-US" dirty="0"/>
          </a:p>
        </p:txBody>
      </p:sp>
      <p:sp>
        <p:nvSpPr>
          <p:cNvPr id="3" name="Rectangle 2"/>
          <p:cNvSpPr/>
          <p:nvPr/>
        </p:nvSpPr>
        <p:spPr>
          <a:xfrm>
            <a:off x="1187646" y="1119525"/>
            <a:ext cx="7382247" cy="1138773"/>
          </a:xfrm>
          <a:prstGeom prst="rect">
            <a:avLst/>
          </a:prstGeom>
        </p:spPr>
        <p:txBody>
          <a:bodyPr wrap="square">
            <a:spAutoFit/>
          </a:bodyPr>
          <a:lstStyle/>
          <a:p>
            <a:r>
              <a:rPr lang="en-US" dirty="0" smtClean="0"/>
              <a:t>“A </a:t>
            </a:r>
            <a:r>
              <a:rPr lang="en-US" sz="3200" dirty="0">
                <a:solidFill>
                  <a:schemeClr val="accent6">
                    <a:lumMod val="75000"/>
                  </a:schemeClr>
                </a:solidFill>
              </a:rPr>
              <a:t>file format </a:t>
            </a:r>
            <a:r>
              <a:rPr lang="en-US" dirty="0"/>
              <a:t>is a standard way that information is encoded for storage in a computer file. It specifies how bits are used to encode information in a digital storage medium</a:t>
            </a:r>
            <a:r>
              <a:rPr lang="en-US" dirty="0" smtClean="0"/>
              <a:t>.”    - Wikipedia</a:t>
            </a:r>
            <a:endParaRPr lang="en-US" dirty="0"/>
          </a:p>
        </p:txBody>
      </p:sp>
      <p:sp>
        <p:nvSpPr>
          <p:cNvPr id="4" name="TextBox 3"/>
          <p:cNvSpPr txBox="1"/>
          <p:nvPr/>
        </p:nvSpPr>
        <p:spPr>
          <a:xfrm>
            <a:off x="364611" y="3493422"/>
            <a:ext cx="4374751" cy="707886"/>
          </a:xfrm>
          <a:prstGeom prst="rect">
            <a:avLst/>
          </a:prstGeom>
          <a:noFill/>
        </p:spPr>
        <p:txBody>
          <a:bodyPr wrap="square" rtlCol="0">
            <a:spAutoFit/>
          </a:bodyPr>
          <a:lstStyle/>
          <a:p>
            <a:pPr algn="ctr"/>
            <a:r>
              <a:rPr lang="en-US" sz="2000" dirty="0" smtClean="0"/>
              <a:t>Qualitative, tabular</a:t>
            </a:r>
          </a:p>
          <a:p>
            <a:pPr algn="ctr"/>
            <a:r>
              <a:rPr lang="en-US" sz="2000" dirty="0" smtClean="0"/>
              <a:t>experimental data</a:t>
            </a:r>
            <a:endParaRPr lang="en-US" sz="2000" dirty="0"/>
          </a:p>
        </p:txBody>
      </p:sp>
      <p:sp>
        <p:nvSpPr>
          <p:cNvPr id="5" name="TextBox 4"/>
          <p:cNvSpPr txBox="1"/>
          <p:nvPr/>
        </p:nvSpPr>
        <p:spPr>
          <a:xfrm>
            <a:off x="1038143" y="2879565"/>
            <a:ext cx="3027687" cy="584776"/>
          </a:xfrm>
          <a:prstGeom prst="rect">
            <a:avLst/>
          </a:prstGeom>
          <a:noFill/>
        </p:spPr>
        <p:txBody>
          <a:bodyPr wrap="square" rtlCol="0">
            <a:spAutoFit/>
          </a:bodyPr>
          <a:lstStyle/>
          <a:p>
            <a:pPr algn="ctr"/>
            <a:r>
              <a:rPr lang="en-US" sz="3200" dirty="0" smtClean="0">
                <a:solidFill>
                  <a:schemeClr val="accent4">
                    <a:lumMod val="50000"/>
                  </a:schemeClr>
                </a:solidFill>
              </a:rPr>
              <a:t>Data type</a:t>
            </a:r>
          </a:p>
        </p:txBody>
      </p:sp>
      <p:sp>
        <p:nvSpPr>
          <p:cNvPr id="6" name="TextBox 5"/>
          <p:cNvSpPr txBox="1"/>
          <p:nvPr/>
        </p:nvSpPr>
        <p:spPr>
          <a:xfrm>
            <a:off x="4556576" y="3493422"/>
            <a:ext cx="3885698" cy="2266826"/>
          </a:xfrm>
          <a:prstGeom prst="rect">
            <a:avLst/>
          </a:prstGeom>
          <a:noFill/>
        </p:spPr>
        <p:txBody>
          <a:bodyPr wrap="square" rtlCol="0">
            <a:spAutoFit/>
          </a:bodyPr>
          <a:lstStyle/>
          <a:p>
            <a:pPr algn="ctr"/>
            <a:r>
              <a:rPr lang="en-US" sz="2000" dirty="0" smtClean="0"/>
              <a:t>Excel spreadsheet (.</a:t>
            </a:r>
            <a:r>
              <a:rPr lang="en-US" sz="2000" dirty="0" err="1" smtClean="0"/>
              <a:t>xlsx</a:t>
            </a:r>
            <a:r>
              <a:rPr lang="en-US" sz="2000" dirty="0" smtClean="0"/>
              <a:t>)</a:t>
            </a:r>
          </a:p>
          <a:p>
            <a:pPr algn="ctr"/>
            <a:r>
              <a:rPr lang="en-US" sz="2000" dirty="0" smtClean="0"/>
              <a:t>Comma-delimited text (.</a:t>
            </a:r>
            <a:r>
              <a:rPr lang="en-US" sz="2000" dirty="0" err="1" smtClean="0"/>
              <a:t>csv</a:t>
            </a:r>
            <a:r>
              <a:rPr lang="en-US" sz="2000" dirty="0" smtClean="0"/>
              <a:t>)</a:t>
            </a:r>
            <a:endParaRPr lang="en-US" sz="2000" dirty="0"/>
          </a:p>
          <a:p>
            <a:pPr algn="ctr"/>
            <a:r>
              <a:rPr lang="en-US" sz="2000" dirty="0" smtClean="0"/>
              <a:t>Access database (.</a:t>
            </a:r>
            <a:r>
              <a:rPr lang="en-US" sz="2000" dirty="0" err="1" smtClean="0"/>
              <a:t>mdb</a:t>
            </a:r>
            <a:r>
              <a:rPr lang="en-US" sz="2000" dirty="0" smtClean="0"/>
              <a:t>/,</a:t>
            </a:r>
            <a:r>
              <a:rPr lang="en-US" sz="2000" dirty="0" err="1" smtClean="0"/>
              <a:t>accdb</a:t>
            </a:r>
            <a:r>
              <a:rPr lang="en-US" sz="2000" dirty="0" smtClean="0"/>
              <a:t>)</a:t>
            </a:r>
          </a:p>
          <a:p>
            <a:pPr algn="ctr"/>
            <a:r>
              <a:rPr lang="en-US" sz="2000" dirty="0" smtClean="0"/>
              <a:t>Google Spreadsheet</a:t>
            </a:r>
          </a:p>
          <a:p>
            <a:pPr algn="ctr"/>
            <a:r>
              <a:rPr lang="en-US" sz="2000" dirty="0" smtClean="0"/>
              <a:t>SPSS portable file (.</a:t>
            </a:r>
            <a:r>
              <a:rPr lang="en-US" sz="2000" dirty="0" err="1" smtClean="0"/>
              <a:t>por</a:t>
            </a:r>
            <a:r>
              <a:rPr lang="en-US" sz="2000" dirty="0" smtClean="0"/>
              <a:t>)</a:t>
            </a:r>
          </a:p>
          <a:p>
            <a:pPr algn="ctr"/>
            <a:r>
              <a:rPr lang="en-US" sz="2000" dirty="0" smtClean="0"/>
              <a:t>XML file</a:t>
            </a:r>
            <a:endParaRPr lang="en-US" sz="2000" dirty="0"/>
          </a:p>
        </p:txBody>
      </p:sp>
      <p:sp>
        <p:nvSpPr>
          <p:cNvPr id="7" name="TextBox 6"/>
          <p:cNvSpPr txBox="1"/>
          <p:nvPr/>
        </p:nvSpPr>
        <p:spPr>
          <a:xfrm>
            <a:off x="4739362" y="2879565"/>
            <a:ext cx="3456692" cy="584776"/>
          </a:xfrm>
          <a:prstGeom prst="rect">
            <a:avLst/>
          </a:prstGeom>
          <a:noFill/>
        </p:spPr>
        <p:txBody>
          <a:bodyPr wrap="square" rtlCol="0">
            <a:spAutoFit/>
          </a:bodyPr>
          <a:lstStyle/>
          <a:p>
            <a:pPr algn="ctr"/>
            <a:r>
              <a:rPr lang="en-US" sz="3200" dirty="0" smtClean="0">
                <a:solidFill>
                  <a:schemeClr val="accent4">
                    <a:lumMod val="50000"/>
                  </a:schemeClr>
                </a:solidFill>
              </a:rPr>
              <a:t>Possible formats</a:t>
            </a:r>
          </a:p>
        </p:txBody>
      </p:sp>
      <p:sp>
        <p:nvSpPr>
          <p:cNvPr id="8" name="Left Brace 7"/>
          <p:cNvSpPr/>
          <p:nvPr/>
        </p:nvSpPr>
        <p:spPr>
          <a:xfrm>
            <a:off x="4351315" y="3493422"/>
            <a:ext cx="244526" cy="1898724"/>
          </a:xfrm>
          <a:prstGeom prst="leftBrace">
            <a:avLst/>
          </a:pr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698425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333500"/>
          </a:xfrm>
        </p:spPr>
        <p:txBody>
          <a:bodyPr>
            <a:normAutofit/>
          </a:bodyPr>
          <a:lstStyle/>
          <a:p>
            <a:pPr eaLnBrk="1" hangingPunct="1">
              <a:defRPr/>
            </a:pPr>
            <a:r>
              <a:rPr lang="en-US" sz="4000" dirty="0"/>
              <a:t>Preferable Format Types for </a:t>
            </a:r>
            <a:r>
              <a:rPr lang="en-US" sz="4000" dirty="0" smtClean="0"/>
              <a:t>Long-Term </a:t>
            </a:r>
            <a:r>
              <a:rPr lang="en-US" sz="4000" dirty="0"/>
              <a:t>Access to Data</a:t>
            </a:r>
          </a:p>
        </p:txBody>
      </p:sp>
      <p:sp>
        <p:nvSpPr>
          <p:cNvPr id="8195" name="Rectangle 3"/>
          <p:cNvSpPr>
            <a:spLocks noGrp="1" noChangeArrowheads="1"/>
          </p:cNvSpPr>
          <p:nvPr>
            <p:ph type="body" idx="1"/>
          </p:nvPr>
        </p:nvSpPr>
        <p:spPr>
          <a:xfrm>
            <a:off x="1458101" y="1521648"/>
            <a:ext cx="7322770" cy="3771636"/>
          </a:xfrm>
        </p:spPr>
        <p:txBody>
          <a:bodyPr>
            <a:normAutofit/>
          </a:bodyPr>
          <a:lstStyle/>
          <a:p>
            <a:pPr marL="0" indent="0" eaLnBrk="1" hangingPunct="1">
              <a:buFontTx/>
              <a:buNone/>
              <a:defRPr/>
            </a:pPr>
            <a:endParaRPr lang="en-US" sz="2400" dirty="0" smtClean="0">
              <a:cs typeface="Microsoft Sans Serif" pitchFamily="34" charset="0"/>
            </a:endParaRPr>
          </a:p>
          <a:p>
            <a:pPr marL="0" indent="0" eaLnBrk="1" hangingPunct="1">
              <a:buFontTx/>
              <a:buNone/>
              <a:defRPr/>
            </a:pPr>
            <a:r>
              <a:rPr lang="en-US" sz="2400" i="1" dirty="0" smtClean="0">
                <a:cs typeface="Microsoft Sans Serif" pitchFamily="34" charset="0"/>
              </a:rPr>
              <a:t>Data formats that offer the best chance </a:t>
            </a:r>
            <a:br>
              <a:rPr lang="en-US" sz="2400" i="1" dirty="0" smtClean="0">
                <a:cs typeface="Microsoft Sans Serif" pitchFamily="34" charset="0"/>
              </a:rPr>
            </a:br>
            <a:r>
              <a:rPr lang="en-US" sz="2400" i="1" dirty="0" smtClean="0">
                <a:cs typeface="Microsoft Sans Serif" pitchFamily="34" charset="0"/>
              </a:rPr>
              <a:t>for long-term access are </a:t>
            </a:r>
            <a:r>
              <a:rPr lang="en-US" sz="2400" b="1" i="1" dirty="0" smtClean="0">
                <a:cs typeface="Microsoft Sans Serif" pitchFamily="34" charset="0"/>
              </a:rPr>
              <a:t>both</a:t>
            </a:r>
            <a:r>
              <a:rPr lang="en-US" sz="2400" i="1" dirty="0" smtClean="0">
                <a:cs typeface="Microsoft Sans Serif" pitchFamily="34" charset="0"/>
              </a:rPr>
              <a:t>:</a:t>
            </a:r>
          </a:p>
          <a:p>
            <a:pPr eaLnBrk="1" hangingPunct="1">
              <a:defRPr/>
            </a:pPr>
            <a:endParaRPr lang="en-US" sz="2400" dirty="0">
              <a:cs typeface="Microsoft Sans Serif" pitchFamily="34" charset="0"/>
            </a:endParaRPr>
          </a:p>
          <a:p>
            <a:pPr marL="0" indent="0" algn="ctr" eaLnBrk="1" hangingPunct="1">
              <a:buNone/>
              <a:defRPr/>
            </a:pPr>
            <a:r>
              <a:rPr lang="en-US" dirty="0" smtClean="0">
                <a:solidFill>
                  <a:schemeClr val="accent6">
                    <a:lumMod val="75000"/>
                  </a:schemeClr>
                </a:solidFill>
                <a:cs typeface="Microsoft Sans Serif" pitchFamily="34" charset="0"/>
              </a:rPr>
              <a:t>Non</a:t>
            </a:r>
            <a:r>
              <a:rPr lang="en-US" dirty="0">
                <a:solidFill>
                  <a:schemeClr val="accent6">
                    <a:lumMod val="75000"/>
                  </a:schemeClr>
                </a:solidFill>
                <a:cs typeface="Microsoft Sans Serif" pitchFamily="34" charset="0"/>
              </a:rPr>
              <a:t>-proprietary </a:t>
            </a:r>
            <a:r>
              <a:rPr lang="en-US" sz="2400" dirty="0" smtClean="0">
                <a:cs typeface="Microsoft Sans Serif" pitchFamily="34" charset="0"/>
              </a:rPr>
              <a:t>(also known as </a:t>
            </a:r>
            <a:r>
              <a:rPr lang="en-US" sz="2400" i="1" dirty="0" smtClean="0">
                <a:cs typeface="Microsoft Sans Serif" pitchFamily="34" charset="0"/>
              </a:rPr>
              <a:t>open</a:t>
            </a:r>
            <a:r>
              <a:rPr lang="en-US" sz="2400" dirty="0" smtClean="0">
                <a:cs typeface="Microsoft Sans Serif" pitchFamily="34" charset="0"/>
              </a:rPr>
              <a:t>) </a:t>
            </a:r>
            <a:r>
              <a:rPr lang="en-US" sz="2400" b="1" dirty="0" smtClean="0">
                <a:cs typeface="Microsoft Sans Serif" pitchFamily="34" charset="0"/>
              </a:rPr>
              <a:t>+</a:t>
            </a:r>
          </a:p>
          <a:p>
            <a:pPr marL="0" indent="0" algn="ctr" eaLnBrk="1" hangingPunct="1">
              <a:buNone/>
              <a:defRPr/>
            </a:pPr>
            <a:endParaRPr lang="en-US" sz="2400" dirty="0">
              <a:cs typeface="Microsoft Sans Serif" pitchFamily="34" charset="0"/>
            </a:endParaRPr>
          </a:p>
          <a:p>
            <a:pPr marL="0" indent="0" algn="ctr" eaLnBrk="1" hangingPunct="1">
              <a:buNone/>
              <a:defRPr/>
            </a:pPr>
            <a:r>
              <a:rPr lang="en-US" dirty="0" smtClean="0">
                <a:solidFill>
                  <a:schemeClr val="accent3">
                    <a:lumMod val="75000"/>
                  </a:schemeClr>
                </a:solidFill>
                <a:cs typeface="Microsoft Sans Serif" pitchFamily="34" charset="0"/>
              </a:rPr>
              <a:t>Unencrypted </a:t>
            </a:r>
            <a:r>
              <a:rPr lang="en-US" dirty="0" smtClean="0">
                <a:cs typeface="Microsoft Sans Serif" pitchFamily="34" charset="0"/>
              </a:rPr>
              <a:t>&amp; </a:t>
            </a:r>
            <a:r>
              <a:rPr lang="en-US" dirty="0" smtClean="0">
                <a:solidFill>
                  <a:srgbClr val="BF4D00"/>
                </a:solidFill>
                <a:cs typeface="Microsoft Sans Serif" pitchFamily="34" charset="0"/>
              </a:rPr>
              <a:t>uncompressed</a:t>
            </a:r>
            <a:endParaRPr lang="en-US" dirty="0">
              <a:solidFill>
                <a:srgbClr val="BF4D00"/>
              </a:solidFill>
              <a:cs typeface="Microsoft Sans Serif" pitchFamily="34" charset="0"/>
            </a:endParaRPr>
          </a:p>
        </p:txBody>
      </p:sp>
    </p:spTree>
    <p:extLst>
      <p:ext uri="{BB962C8B-B14F-4D97-AF65-F5344CB8AC3E}">
        <p14:creationId xmlns:p14="http://schemas.microsoft.com/office/powerpoint/2010/main" val="24337584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33112"/>
            <a:ext cx="8229600" cy="1240009"/>
          </a:xfrm>
        </p:spPr>
        <p:txBody>
          <a:bodyPr>
            <a:normAutofit fontScale="90000"/>
          </a:bodyPr>
          <a:lstStyle/>
          <a:p>
            <a:r>
              <a:rPr lang="en-US" dirty="0" smtClean="0">
                <a:solidFill>
                  <a:schemeClr val="bg1"/>
                </a:solidFill>
              </a:rPr>
              <a:t>What types </a:t>
            </a:r>
            <a:r>
              <a:rPr lang="en-US" dirty="0">
                <a:solidFill>
                  <a:schemeClr val="bg1"/>
                </a:solidFill>
              </a:rPr>
              <a:t>&amp; formats </a:t>
            </a:r>
            <a:r>
              <a:rPr lang="en-US" dirty="0" smtClean="0">
                <a:solidFill>
                  <a:schemeClr val="bg1"/>
                </a:solidFill>
              </a:rPr>
              <a:t>of data will you be generating and/or using?</a:t>
            </a:r>
            <a:endParaRPr lang="en-US" dirty="0">
              <a:solidFill>
                <a:schemeClr val="bg1"/>
              </a:solidFill>
            </a:endParaRPr>
          </a:p>
        </p:txBody>
      </p:sp>
      <p:sp>
        <p:nvSpPr>
          <p:cNvPr id="3" name="TextBox 2"/>
          <p:cNvSpPr txBox="1"/>
          <p:nvPr/>
        </p:nvSpPr>
        <p:spPr>
          <a:xfrm>
            <a:off x="641459" y="3025195"/>
            <a:ext cx="7941264" cy="1569660"/>
          </a:xfrm>
          <a:prstGeom prst="rect">
            <a:avLst/>
          </a:prstGeom>
          <a:noFill/>
        </p:spPr>
        <p:txBody>
          <a:bodyPr wrap="square" rtlCol="0">
            <a:spAutoFit/>
          </a:bodyPr>
          <a:lstStyle/>
          <a:p>
            <a:pPr algn="ctr"/>
            <a:r>
              <a:rPr lang="en-US" sz="2400" dirty="0" smtClean="0">
                <a:solidFill>
                  <a:schemeClr val="bg1"/>
                </a:solidFill>
              </a:rPr>
              <a:t>Observational  </a:t>
            </a:r>
            <a:r>
              <a:rPr lang="en-US" sz="2400" dirty="0" smtClean="0">
                <a:solidFill>
                  <a:schemeClr val="accent6">
                    <a:lumMod val="60000"/>
                    <a:lumOff val="40000"/>
                  </a:schemeClr>
                </a:solidFill>
              </a:rPr>
              <a:t>|</a:t>
            </a:r>
            <a:r>
              <a:rPr lang="en-US" sz="2400" dirty="0" smtClean="0">
                <a:solidFill>
                  <a:schemeClr val="bg1"/>
                </a:solidFill>
              </a:rPr>
              <a:t>  Experimental  </a:t>
            </a:r>
            <a:r>
              <a:rPr lang="en-US" sz="2400" dirty="0">
                <a:solidFill>
                  <a:schemeClr val="accent6">
                    <a:lumMod val="60000"/>
                    <a:lumOff val="40000"/>
                  </a:schemeClr>
                </a:solidFill>
              </a:rPr>
              <a:t>|</a:t>
            </a:r>
            <a:r>
              <a:rPr lang="en-US" sz="2400" dirty="0" smtClean="0">
                <a:solidFill>
                  <a:schemeClr val="bg1"/>
                </a:solidFill>
              </a:rPr>
              <a:t>  Derived  </a:t>
            </a:r>
            <a:r>
              <a:rPr lang="en-US" sz="2400" dirty="0">
                <a:solidFill>
                  <a:schemeClr val="accent6">
                    <a:lumMod val="60000"/>
                    <a:lumOff val="40000"/>
                  </a:schemeClr>
                </a:solidFill>
              </a:rPr>
              <a:t>|</a:t>
            </a:r>
            <a:r>
              <a:rPr lang="en-US" sz="2400" dirty="0" smtClean="0">
                <a:solidFill>
                  <a:schemeClr val="bg1"/>
                </a:solidFill>
              </a:rPr>
              <a:t>  Compiled  </a:t>
            </a:r>
            <a:r>
              <a:rPr lang="en-US" sz="2400" dirty="0">
                <a:solidFill>
                  <a:schemeClr val="accent6">
                    <a:lumMod val="60000"/>
                    <a:lumOff val="40000"/>
                  </a:schemeClr>
                </a:solidFill>
              </a:rPr>
              <a:t>|</a:t>
            </a:r>
            <a:r>
              <a:rPr lang="en-US" sz="2400" dirty="0" smtClean="0">
                <a:solidFill>
                  <a:schemeClr val="bg1"/>
                </a:solidFill>
              </a:rPr>
              <a:t>  Simulation  </a:t>
            </a:r>
            <a:r>
              <a:rPr lang="en-US" sz="2400" dirty="0">
                <a:solidFill>
                  <a:schemeClr val="accent6">
                    <a:lumMod val="60000"/>
                    <a:lumOff val="40000"/>
                  </a:schemeClr>
                </a:solidFill>
              </a:rPr>
              <a:t>|</a:t>
            </a:r>
            <a:r>
              <a:rPr lang="en-US" sz="2400" dirty="0" smtClean="0">
                <a:solidFill>
                  <a:schemeClr val="bg1"/>
                </a:solidFill>
              </a:rPr>
              <a:t>  Reference/Canonical</a:t>
            </a:r>
          </a:p>
          <a:p>
            <a:pPr algn="ctr"/>
            <a:r>
              <a:rPr lang="en-US" sz="2400" dirty="0" smtClean="0">
                <a:solidFill>
                  <a:schemeClr val="bg1"/>
                </a:solidFill>
              </a:rPr>
              <a:t>Qualitative  </a:t>
            </a:r>
            <a:r>
              <a:rPr lang="en-US" sz="2400" dirty="0">
                <a:solidFill>
                  <a:schemeClr val="accent6">
                    <a:lumMod val="60000"/>
                    <a:lumOff val="40000"/>
                  </a:schemeClr>
                </a:solidFill>
              </a:rPr>
              <a:t>|</a:t>
            </a:r>
            <a:r>
              <a:rPr lang="en-US" sz="2400" dirty="0" smtClean="0">
                <a:solidFill>
                  <a:schemeClr val="bg1"/>
                </a:solidFill>
              </a:rPr>
              <a:t>  Quantitative  </a:t>
            </a:r>
            <a:r>
              <a:rPr lang="en-US" sz="2400" dirty="0">
                <a:solidFill>
                  <a:schemeClr val="accent6">
                    <a:lumMod val="60000"/>
                    <a:lumOff val="40000"/>
                  </a:schemeClr>
                </a:solidFill>
              </a:rPr>
              <a:t>|</a:t>
            </a:r>
            <a:r>
              <a:rPr lang="en-US" sz="2400" dirty="0" smtClean="0">
                <a:solidFill>
                  <a:schemeClr val="bg1"/>
                </a:solidFill>
              </a:rPr>
              <a:t>  Geospatial</a:t>
            </a:r>
          </a:p>
          <a:p>
            <a:pPr algn="ctr"/>
            <a:r>
              <a:rPr lang="en-US" sz="2400" dirty="0" smtClean="0">
                <a:solidFill>
                  <a:schemeClr val="bg1"/>
                </a:solidFill>
              </a:rPr>
              <a:t>Image/audio/video  </a:t>
            </a:r>
            <a:r>
              <a:rPr lang="en-US" sz="2400" dirty="0">
                <a:solidFill>
                  <a:schemeClr val="accent6">
                    <a:lumMod val="60000"/>
                    <a:lumOff val="40000"/>
                  </a:schemeClr>
                </a:solidFill>
              </a:rPr>
              <a:t>|</a:t>
            </a:r>
            <a:r>
              <a:rPr lang="en-US" sz="2400" dirty="0" smtClean="0">
                <a:solidFill>
                  <a:schemeClr val="bg1"/>
                </a:solidFill>
              </a:rPr>
              <a:t>  Scripts/codes</a:t>
            </a:r>
            <a:endParaRPr lang="en-US" sz="2400" dirty="0">
              <a:solidFill>
                <a:schemeClr val="bg1"/>
              </a:solidFill>
            </a:endParaRPr>
          </a:p>
        </p:txBody>
      </p:sp>
      <p:sp>
        <p:nvSpPr>
          <p:cNvPr id="4" name="TextBox 3"/>
          <p:cNvSpPr txBox="1"/>
          <p:nvPr/>
        </p:nvSpPr>
        <p:spPr>
          <a:xfrm>
            <a:off x="2373400" y="245864"/>
            <a:ext cx="4220801" cy="369332"/>
          </a:xfrm>
          <a:prstGeom prst="rect">
            <a:avLst/>
          </a:prstGeom>
          <a:noFill/>
        </p:spPr>
        <p:txBody>
          <a:bodyPr wrap="square" rtlCol="0">
            <a:spAutoFit/>
          </a:bodyPr>
          <a:lstStyle/>
          <a:p>
            <a:pPr algn="ctr"/>
            <a:r>
              <a:rPr lang="en-US" dirty="0" smtClean="0">
                <a:solidFill>
                  <a:schemeClr val="accent5">
                    <a:lumMod val="60000"/>
                    <a:lumOff val="40000"/>
                  </a:schemeClr>
                </a:solidFill>
              </a:rPr>
              <a:t>Reflective Writing: 60 seconds</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249705905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Session 1 </a:t>
            </a:r>
            <a:r>
              <a:rPr lang="en-US" dirty="0">
                <a:solidFill>
                  <a:schemeClr val="bg1">
                    <a:lumMod val="50000"/>
                  </a:schemeClr>
                </a:solidFill>
              </a:rPr>
              <a:t>~</a:t>
            </a:r>
            <a:r>
              <a:rPr lang="en-US" dirty="0" smtClean="0"/>
              <a:t> 9</a:t>
            </a:r>
            <a:r>
              <a:rPr lang="en-US" sz="2800" dirty="0" smtClean="0"/>
              <a:t>am</a:t>
            </a:r>
            <a:r>
              <a:rPr lang="en-US" dirty="0" smtClean="0"/>
              <a:t> – 12</a:t>
            </a:r>
            <a:r>
              <a:rPr lang="en-US" sz="2800" dirty="0" smtClean="0"/>
              <a:t>pm</a:t>
            </a:r>
            <a:endParaRPr lang="en-US" sz="2800" dirty="0"/>
          </a:p>
        </p:txBody>
      </p:sp>
      <p:pic>
        <p:nvPicPr>
          <p:cNvPr id="4" name="Content Placeholder 3" descr="Crwod_sxc.jpg"/>
          <p:cNvPicPr>
            <a:picLocks noGrp="1" noChangeAspect="1"/>
          </p:cNvPicPr>
          <p:nvPr>
            <p:ph idx="1"/>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l="17888" r="17888"/>
          <a:stretch>
            <a:fillRect/>
          </a:stretch>
        </p:blipFill>
        <p:spPr>
          <a:xfrm>
            <a:off x="457200" y="2276767"/>
            <a:ext cx="8686800" cy="3981171"/>
          </a:xfrm>
        </p:spPr>
      </p:pic>
      <p:sp>
        <p:nvSpPr>
          <p:cNvPr id="5" name="TextBox 4"/>
          <p:cNvSpPr txBox="1"/>
          <p:nvPr/>
        </p:nvSpPr>
        <p:spPr>
          <a:xfrm>
            <a:off x="1433278" y="1005316"/>
            <a:ext cx="2951239" cy="1508105"/>
          </a:xfrm>
          <a:prstGeom prst="rect">
            <a:avLst/>
          </a:prstGeom>
          <a:noFill/>
        </p:spPr>
        <p:txBody>
          <a:bodyPr wrap="square" rtlCol="0">
            <a:spAutoFit/>
          </a:bodyPr>
          <a:lstStyle/>
          <a:p>
            <a:pPr algn="r">
              <a:spcAft>
                <a:spcPts val="1200"/>
              </a:spcAft>
            </a:pPr>
            <a:r>
              <a:rPr lang="en-US" sz="2400" dirty="0" smtClean="0"/>
              <a:t>Hello!</a:t>
            </a:r>
          </a:p>
          <a:p>
            <a:pPr algn="r">
              <a:spcAft>
                <a:spcPts val="1200"/>
              </a:spcAft>
            </a:pPr>
            <a:r>
              <a:rPr lang="en-US" sz="2400" dirty="0" smtClean="0"/>
              <a:t>What is 1001101?</a:t>
            </a:r>
            <a:endParaRPr lang="en-US" sz="2400" dirty="0"/>
          </a:p>
          <a:p>
            <a:pPr algn="r">
              <a:spcAft>
                <a:spcPts val="1200"/>
              </a:spcAft>
            </a:pPr>
            <a:r>
              <a:rPr lang="en-US" sz="2400" dirty="0" smtClean="0"/>
              <a:t>Research lifecycle</a:t>
            </a:r>
          </a:p>
        </p:txBody>
      </p:sp>
      <p:sp>
        <p:nvSpPr>
          <p:cNvPr id="7" name="TextBox 6"/>
          <p:cNvSpPr txBox="1"/>
          <p:nvPr/>
        </p:nvSpPr>
        <p:spPr>
          <a:xfrm>
            <a:off x="4739525" y="1266926"/>
            <a:ext cx="2951239" cy="984885"/>
          </a:xfrm>
          <a:prstGeom prst="rect">
            <a:avLst/>
          </a:prstGeom>
          <a:noFill/>
        </p:spPr>
        <p:txBody>
          <a:bodyPr wrap="square" rtlCol="0">
            <a:spAutoFit/>
          </a:bodyPr>
          <a:lstStyle/>
          <a:p>
            <a:pPr>
              <a:spcAft>
                <a:spcPts val="1200"/>
              </a:spcAft>
            </a:pPr>
            <a:r>
              <a:rPr lang="en-US" sz="2400" dirty="0" smtClean="0"/>
              <a:t>Organization</a:t>
            </a:r>
            <a:endParaRPr lang="en-US" sz="2400" dirty="0"/>
          </a:p>
          <a:p>
            <a:pPr>
              <a:spcAft>
                <a:spcPts val="1200"/>
              </a:spcAft>
            </a:pPr>
            <a:r>
              <a:rPr lang="en-US" sz="2400" dirty="0" smtClean="0"/>
              <a:t>Backup &amp; Storage</a:t>
            </a:r>
          </a:p>
        </p:txBody>
      </p:sp>
      <p:cxnSp>
        <p:nvCxnSpPr>
          <p:cNvPr id="9" name="Straight Connector 8"/>
          <p:cNvCxnSpPr/>
          <p:nvPr/>
        </p:nvCxnSpPr>
        <p:spPr>
          <a:xfrm>
            <a:off x="4561417" y="1005316"/>
            <a:ext cx="0" cy="1508105"/>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915" y="10587"/>
            <a:ext cx="529167" cy="646331"/>
          </a:xfrm>
          <a:prstGeom prst="rect">
            <a:avLst/>
          </a:prstGeom>
          <a:noFill/>
        </p:spPr>
        <p:txBody>
          <a:bodyPr wrap="square" rtlCol="0">
            <a:spAutoFit/>
          </a:bodyPr>
          <a:lstStyle/>
          <a:p>
            <a:pPr algn="ctr"/>
            <a:r>
              <a:rPr lang="en-US" dirty="0" smtClean="0">
                <a:solidFill>
                  <a:schemeClr val="accent4">
                    <a:lumMod val="50000"/>
                  </a:schemeClr>
                </a:solidFill>
                <a:latin typeface="Source Code Pro"/>
                <a:cs typeface="Source Code Pro"/>
              </a:rPr>
              <a:t>NW</a:t>
            </a:r>
            <a:br>
              <a:rPr lang="en-US" dirty="0" smtClean="0">
                <a:solidFill>
                  <a:schemeClr val="accent4">
                    <a:lumMod val="50000"/>
                  </a:schemeClr>
                </a:solidFill>
                <a:latin typeface="Source Code Pro"/>
                <a:cs typeface="Source Code Pro"/>
              </a:rPr>
            </a:br>
            <a:r>
              <a:rPr lang="en-US" dirty="0" smtClean="0">
                <a:solidFill>
                  <a:schemeClr val="accent4">
                    <a:lumMod val="50000"/>
                  </a:schemeClr>
                </a:solidFill>
                <a:latin typeface="Source Code Pro"/>
                <a:cs typeface="Source Code Pro"/>
              </a:rPr>
              <a:t>5C</a:t>
            </a:r>
            <a:endParaRPr lang="en-US" dirty="0">
              <a:solidFill>
                <a:schemeClr val="accent4">
                  <a:lumMod val="50000"/>
                </a:schemeClr>
              </a:solidFill>
              <a:latin typeface="Source Code Pro"/>
              <a:cs typeface="Source Code Pro"/>
            </a:endParaRPr>
          </a:p>
        </p:txBody>
      </p:sp>
    </p:spTree>
    <p:extLst>
      <p:ext uri="{BB962C8B-B14F-4D97-AF65-F5344CB8AC3E}">
        <p14:creationId xmlns:p14="http://schemas.microsoft.com/office/powerpoint/2010/main" val="16917671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esearchLifecycle_Image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923" y="1142524"/>
            <a:ext cx="6718967" cy="3429953"/>
          </a:xfrm>
          <a:prstGeom prst="rect">
            <a:avLst/>
          </a:prstGeom>
        </p:spPr>
      </p:pic>
      <p:sp>
        <p:nvSpPr>
          <p:cNvPr id="21" name="Title 1"/>
          <p:cNvSpPr>
            <a:spLocks noGrp="1"/>
          </p:cNvSpPr>
          <p:nvPr>
            <p:ph type="title"/>
          </p:nvPr>
        </p:nvSpPr>
        <p:spPr>
          <a:xfrm>
            <a:off x="0" y="2065"/>
            <a:ext cx="9144000" cy="820101"/>
          </a:xfrm>
          <a:noFill/>
        </p:spPr>
        <p:txBody>
          <a:bodyPr/>
          <a:lstStyle/>
          <a:p>
            <a:r>
              <a:rPr lang="en-US" dirty="0" smtClean="0"/>
              <a:t> Back to the research lifecycle </a:t>
            </a:r>
            <a:endParaRPr lang="en-US" dirty="0"/>
          </a:p>
        </p:txBody>
      </p:sp>
    </p:spTree>
    <p:extLst>
      <p:ext uri="{BB962C8B-B14F-4D97-AF65-F5344CB8AC3E}">
        <p14:creationId xmlns:p14="http://schemas.microsoft.com/office/powerpoint/2010/main" val="286684877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OutOfWa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1218" y="1670749"/>
            <a:ext cx="5656103" cy="4619151"/>
          </a:xfrm>
          <a:prstGeom prst="rect">
            <a:avLst/>
          </a:prstGeom>
        </p:spPr>
      </p:pic>
      <p:sp>
        <p:nvSpPr>
          <p:cNvPr id="2" name="Title 1"/>
          <p:cNvSpPr>
            <a:spLocks noGrp="1"/>
          </p:cNvSpPr>
          <p:nvPr>
            <p:ph type="title"/>
          </p:nvPr>
        </p:nvSpPr>
        <p:spPr>
          <a:xfrm>
            <a:off x="102634" y="0"/>
            <a:ext cx="8929111" cy="1229320"/>
          </a:xfrm>
        </p:spPr>
        <p:txBody>
          <a:bodyPr>
            <a:normAutofit fontScale="90000"/>
          </a:bodyPr>
          <a:lstStyle/>
          <a:p>
            <a:r>
              <a:rPr lang="en-US" dirty="0" smtClean="0"/>
              <a:t>Stage 1: Project conception &amp; planning</a:t>
            </a:r>
            <a:endParaRPr lang="en-US" dirty="0"/>
          </a:p>
        </p:txBody>
      </p:sp>
      <p:sp>
        <p:nvSpPr>
          <p:cNvPr id="3" name="Content Placeholder 2"/>
          <p:cNvSpPr>
            <a:spLocks noGrp="1"/>
          </p:cNvSpPr>
          <p:nvPr>
            <p:ph idx="1"/>
          </p:nvPr>
        </p:nvSpPr>
        <p:spPr>
          <a:xfrm>
            <a:off x="799600" y="1482601"/>
            <a:ext cx="7769607" cy="3875816"/>
          </a:xfrm>
        </p:spPr>
        <p:txBody>
          <a:bodyPr>
            <a:noAutofit/>
          </a:bodyPr>
          <a:lstStyle/>
          <a:p>
            <a:pPr marL="0" indent="0">
              <a:buNone/>
            </a:pPr>
            <a:r>
              <a:rPr lang="en-US" sz="2400" dirty="0" smtClean="0"/>
              <a:t>Project </a:t>
            </a:r>
            <a:r>
              <a:rPr lang="en-US" sz="2400" dirty="0"/>
              <a:t>ideas are developed and fleshed </a:t>
            </a:r>
            <a:r>
              <a:rPr lang="en-US" sz="2400" dirty="0" smtClean="0"/>
              <a:t>out. </a:t>
            </a:r>
          </a:p>
          <a:p>
            <a:pPr marL="0" indent="0">
              <a:buNone/>
            </a:pPr>
            <a:endParaRPr lang="en-US" sz="2000" dirty="0"/>
          </a:p>
          <a:p>
            <a:pPr marL="0" indent="0">
              <a:spcBef>
                <a:spcPts val="1224"/>
              </a:spcBef>
              <a:buNone/>
            </a:pPr>
            <a:r>
              <a:rPr lang="en-US" b="1" dirty="0" smtClean="0">
                <a:solidFill>
                  <a:srgbClr val="5ABFD9"/>
                </a:solidFill>
              </a:rPr>
              <a:t>Actions</a:t>
            </a:r>
          </a:p>
          <a:p>
            <a:pPr>
              <a:buFont typeface="Wingdings" charset="2"/>
              <a:buChar char="ü"/>
            </a:pPr>
            <a:r>
              <a:rPr lang="en-US" sz="2000" dirty="0" smtClean="0"/>
              <a:t>Review </a:t>
            </a:r>
            <a:r>
              <a:rPr lang="en-US" sz="2000" dirty="0"/>
              <a:t>existing datasets. </a:t>
            </a:r>
            <a:endParaRPr lang="en-US" sz="2000" dirty="0" smtClean="0"/>
          </a:p>
          <a:p>
            <a:pPr>
              <a:buFont typeface="Wingdings" charset="2"/>
              <a:buChar char="ü"/>
            </a:pPr>
            <a:r>
              <a:rPr lang="en-US" sz="2000" dirty="0" smtClean="0"/>
              <a:t>Determine </a:t>
            </a:r>
            <a:r>
              <a:rPr lang="en-US" sz="2000" dirty="0"/>
              <a:t>where you </a:t>
            </a:r>
            <a:r>
              <a:rPr lang="en-US" sz="2000" dirty="0" smtClean="0"/>
              <a:t>will archive </a:t>
            </a:r>
            <a:r>
              <a:rPr lang="en-US" sz="2000" dirty="0"/>
              <a:t>the data (your funder may have a required location), and consult with the archive about metadata </a:t>
            </a:r>
            <a:r>
              <a:rPr lang="en-US" sz="2000" dirty="0" smtClean="0"/>
              <a:t>and data </a:t>
            </a:r>
            <a:r>
              <a:rPr lang="en-US" sz="2000" dirty="0"/>
              <a:t>formatting requirements. </a:t>
            </a:r>
            <a:endParaRPr lang="en-US" sz="2000" dirty="0" smtClean="0"/>
          </a:p>
          <a:p>
            <a:pPr>
              <a:buFont typeface="Wingdings" charset="2"/>
              <a:buChar char="ü"/>
            </a:pPr>
            <a:r>
              <a:rPr lang="en-US" sz="2000" dirty="0" smtClean="0"/>
              <a:t>Plan </a:t>
            </a:r>
            <a:r>
              <a:rPr lang="en-US" sz="2000" dirty="0"/>
              <a:t>consent for data sharing, if needed. </a:t>
            </a:r>
            <a:endParaRPr lang="en-US" sz="2000" dirty="0" smtClean="0"/>
          </a:p>
          <a:p>
            <a:pPr>
              <a:buFont typeface="Wingdings" charset="2"/>
              <a:buChar char="ü"/>
            </a:pPr>
            <a:r>
              <a:rPr lang="en-US" sz="2000" dirty="0" smtClean="0"/>
              <a:t>Determine </a:t>
            </a:r>
            <a:r>
              <a:rPr lang="en-US" sz="2000" dirty="0"/>
              <a:t>costs related to data </a:t>
            </a:r>
            <a:r>
              <a:rPr lang="en-US" sz="2000" dirty="0" smtClean="0"/>
              <a:t>storage &amp; </a:t>
            </a:r>
            <a:r>
              <a:rPr lang="en-US" sz="2000" dirty="0"/>
              <a:t>archiving. </a:t>
            </a:r>
            <a:endParaRPr lang="en-US" sz="2000" dirty="0" smtClean="0"/>
          </a:p>
          <a:p>
            <a:pPr>
              <a:buFont typeface="Wingdings" charset="2"/>
              <a:buChar char="ü"/>
            </a:pPr>
            <a:r>
              <a:rPr lang="en-US" sz="2000" dirty="0" smtClean="0"/>
              <a:t>Data </a:t>
            </a:r>
            <a:r>
              <a:rPr lang="en-US" sz="2000" dirty="0"/>
              <a:t>management plan (DMP) is created.</a:t>
            </a:r>
          </a:p>
        </p:txBody>
      </p:sp>
    </p:spTree>
    <p:extLst>
      <p:ext uri="{BB962C8B-B14F-4D97-AF65-F5344CB8AC3E}">
        <p14:creationId xmlns:p14="http://schemas.microsoft.com/office/powerpoint/2010/main" val="255697101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lkboard_sxc.jpg"/>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454187" y="-10048"/>
            <a:ext cx="9756743" cy="5715000"/>
          </a:xfrm>
          <a:prstGeom prst="rect">
            <a:avLst/>
          </a:prstGeom>
        </p:spPr>
      </p:pic>
      <p:sp>
        <p:nvSpPr>
          <p:cNvPr id="2" name="Title 1"/>
          <p:cNvSpPr>
            <a:spLocks noGrp="1"/>
          </p:cNvSpPr>
          <p:nvPr>
            <p:ph type="title"/>
          </p:nvPr>
        </p:nvSpPr>
        <p:spPr/>
        <p:txBody>
          <a:bodyPr/>
          <a:lstStyle/>
          <a:p>
            <a:r>
              <a:rPr lang="en-US" dirty="0" smtClean="0"/>
              <a:t>Stage 2: Project startup</a:t>
            </a:r>
            <a:endParaRPr lang="en-US" dirty="0"/>
          </a:p>
        </p:txBody>
      </p:sp>
      <p:sp>
        <p:nvSpPr>
          <p:cNvPr id="3" name="Content Placeholder 2"/>
          <p:cNvSpPr>
            <a:spLocks noGrp="1"/>
          </p:cNvSpPr>
          <p:nvPr>
            <p:ph idx="1"/>
          </p:nvPr>
        </p:nvSpPr>
        <p:spPr>
          <a:xfrm>
            <a:off x="975987" y="1333500"/>
            <a:ext cx="7299252" cy="3771636"/>
          </a:xfrm>
        </p:spPr>
        <p:txBody>
          <a:bodyPr>
            <a:normAutofit/>
          </a:bodyPr>
          <a:lstStyle/>
          <a:p>
            <a:pPr marL="0" indent="0">
              <a:spcBef>
                <a:spcPts val="1224"/>
              </a:spcBef>
              <a:buNone/>
            </a:pPr>
            <a:r>
              <a:rPr lang="en-US" b="1" dirty="0">
                <a:solidFill>
                  <a:schemeClr val="bg1"/>
                </a:solidFill>
              </a:rPr>
              <a:t>Actions</a:t>
            </a:r>
          </a:p>
          <a:p>
            <a:pPr>
              <a:buFont typeface="Wingdings" charset="2"/>
              <a:buChar char="ü"/>
            </a:pPr>
            <a:r>
              <a:rPr lang="en-US" sz="2000" dirty="0" smtClean="0"/>
              <a:t>Finalize </a:t>
            </a:r>
            <a:r>
              <a:rPr lang="en-US" sz="2000" dirty="0"/>
              <a:t>plans for data documentation </a:t>
            </a:r>
            <a:r>
              <a:rPr lang="en-US" sz="2000" dirty="0" smtClean="0"/>
              <a:t>&amp; storage procedures.</a:t>
            </a:r>
          </a:p>
          <a:p>
            <a:pPr>
              <a:buFont typeface="Wingdings" charset="2"/>
              <a:buChar char="ü"/>
            </a:pPr>
            <a:r>
              <a:rPr lang="en-US" sz="2000" dirty="0" smtClean="0"/>
              <a:t>Revise </a:t>
            </a:r>
            <a:r>
              <a:rPr lang="en-US" sz="2000" dirty="0"/>
              <a:t>DMP if necessary. </a:t>
            </a:r>
            <a:endParaRPr lang="en-US" sz="2000" dirty="0" smtClean="0"/>
          </a:p>
          <a:p>
            <a:pPr>
              <a:buFont typeface="Wingdings" charset="2"/>
              <a:buChar char="ü"/>
            </a:pPr>
            <a:r>
              <a:rPr lang="en-US" sz="2000" dirty="0" smtClean="0"/>
              <a:t>Communicate </a:t>
            </a:r>
            <a:r>
              <a:rPr lang="en-US" sz="2000" dirty="0"/>
              <a:t>data </a:t>
            </a:r>
            <a:r>
              <a:rPr lang="en-US" sz="2000" dirty="0" smtClean="0"/>
              <a:t>responsibilities to </a:t>
            </a:r>
            <a:r>
              <a:rPr lang="en-US" sz="2000" dirty="0"/>
              <a:t>project members. </a:t>
            </a:r>
            <a:endParaRPr lang="en-US" sz="2000" dirty="0" smtClean="0"/>
          </a:p>
          <a:p>
            <a:pPr>
              <a:buFont typeface="Wingdings" charset="2"/>
              <a:buChar char="ü"/>
            </a:pPr>
            <a:r>
              <a:rPr lang="en-US" sz="2000" dirty="0" smtClean="0"/>
              <a:t>Establish</a:t>
            </a:r>
            <a:r>
              <a:rPr lang="en-US" sz="2000" dirty="0"/>
              <a:t>, document and communicate protocols and methods.</a:t>
            </a:r>
          </a:p>
        </p:txBody>
      </p:sp>
    </p:spTree>
    <p:extLst>
      <p:ext uri="{BB962C8B-B14F-4D97-AF65-F5344CB8AC3E}">
        <p14:creationId xmlns:p14="http://schemas.microsoft.com/office/powerpoint/2010/main" val="193115823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Data lifecycle*</a:t>
            </a:r>
            <a:endParaRPr lang="en-US" dirty="0"/>
          </a:p>
        </p:txBody>
      </p:sp>
      <p:graphicFrame>
        <p:nvGraphicFramePr>
          <p:cNvPr id="6" name="Diagram 5"/>
          <p:cNvGraphicFramePr/>
          <p:nvPr>
            <p:extLst>
              <p:ext uri="{D42A27DB-BD31-4B8C-83A1-F6EECF244321}">
                <p14:modId xmlns:p14="http://schemas.microsoft.com/office/powerpoint/2010/main" val="1484179509"/>
              </p:ext>
            </p:extLst>
          </p:nvPr>
        </p:nvGraphicFramePr>
        <p:xfrm>
          <a:off x="1279980" y="1164166"/>
          <a:ext cx="6584043" cy="3731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361246" y="5056246"/>
            <a:ext cx="5607796" cy="646331"/>
          </a:xfrm>
          <a:prstGeom prst="rect">
            <a:avLst/>
          </a:prstGeom>
          <a:noFill/>
        </p:spPr>
        <p:txBody>
          <a:bodyPr wrap="square" rtlCol="0">
            <a:spAutoFit/>
          </a:bodyPr>
          <a:lstStyle/>
          <a:p>
            <a:pPr algn="r"/>
            <a:r>
              <a:rPr lang="en-US" dirty="0" smtClean="0"/>
              <a:t>*Research is an iterative process. As a result, all of these stages may occur simultaneously. </a:t>
            </a:r>
            <a:endParaRPr lang="en-US" dirty="0"/>
          </a:p>
        </p:txBody>
      </p:sp>
      <p:sp>
        <p:nvSpPr>
          <p:cNvPr id="8" name="TextBox 7"/>
          <p:cNvSpPr txBox="1"/>
          <p:nvPr/>
        </p:nvSpPr>
        <p:spPr>
          <a:xfrm>
            <a:off x="607801" y="973462"/>
            <a:ext cx="3362795" cy="923330"/>
          </a:xfrm>
          <a:prstGeom prst="rect">
            <a:avLst/>
          </a:prstGeom>
          <a:noFill/>
        </p:spPr>
        <p:txBody>
          <a:bodyPr wrap="square" rtlCol="0">
            <a:spAutoFit/>
          </a:bodyPr>
          <a:lstStyle/>
          <a:p>
            <a:r>
              <a:rPr lang="en-US" dirty="0" smtClean="0"/>
              <a:t>Each lifecycle stage has it’s own set of data management actions</a:t>
            </a:r>
            <a:endParaRPr lang="en-US" dirty="0"/>
          </a:p>
        </p:txBody>
      </p:sp>
    </p:spTree>
    <p:extLst>
      <p:ext uri="{BB962C8B-B14F-4D97-AF65-F5344CB8AC3E}">
        <p14:creationId xmlns:p14="http://schemas.microsoft.com/office/powerpoint/2010/main" val="299231589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Data lifecycle</a:t>
            </a:r>
            <a:endParaRPr lang="en-US" dirty="0"/>
          </a:p>
        </p:txBody>
      </p:sp>
      <p:grpSp>
        <p:nvGrpSpPr>
          <p:cNvPr id="5" name="Group 4"/>
          <p:cNvGrpSpPr/>
          <p:nvPr/>
        </p:nvGrpSpPr>
        <p:grpSpPr>
          <a:xfrm>
            <a:off x="1777778" y="1095110"/>
            <a:ext cx="5588444" cy="1406284"/>
            <a:chOff x="1736029" y="1314131"/>
            <a:chExt cx="5588444" cy="1687541"/>
          </a:xfrm>
        </p:grpSpPr>
        <p:sp>
          <p:nvSpPr>
            <p:cNvPr id="3" name="TextBox 2"/>
            <p:cNvSpPr txBox="1"/>
            <p:nvPr/>
          </p:nvSpPr>
          <p:spPr>
            <a:xfrm>
              <a:off x="1736029" y="1314131"/>
              <a:ext cx="2557658" cy="553998"/>
            </a:xfrm>
            <a:prstGeom prst="rect">
              <a:avLst/>
            </a:prstGeom>
            <a:noFill/>
          </p:spPr>
          <p:txBody>
            <a:bodyPr wrap="square" rtlCol="0">
              <a:spAutoFit/>
            </a:bodyPr>
            <a:lstStyle/>
            <a:p>
              <a:pPr algn="ctr"/>
              <a:r>
                <a:rPr lang="en-US" sz="2400" dirty="0" smtClean="0"/>
                <a:t>Lifecycle stage</a:t>
              </a:r>
              <a:endParaRPr lang="en-US" sz="2400" dirty="0"/>
            </a:p>
          </p:txBody>
        </p:sp>
        <p:sp>
          <p:nvSpPr>
            <p:cNvPr id="8" name="TextBox 7"/>
            <p:cNvSpPr txBox="1"/>
            <p:nvPr/>
          </p:nvSpPr>
          <p:spPr>
            <a:xfrm>
              <a:off x="4766815" y="1314131"/>
              <a:ext cx="2557658" cy="553998"/>
            </a:xfrm>
            <a:prstGeom prst="rect">
              <a:avLst/>
            </a:prstGeom>
            <a:noFill/>
          </p:spPr>
          <p:txBody>
            <a:bodyPr wrap="square" rtlCol="0">
              <a:spAutoFit/>
            </a:bodyPr>
            <a:lstStyle/>
            <a:p>
              <a:pPr algn="ctr"/>
              <a:r>
                <a:rPr lang="en-US" sz="2400" dirty="0" smtClean="0"/>
                <a:t>Data stage</a:t>
              </a:r>
              <a:endParaRPr lang="en-US" sz="2400" dirty="0"/>
            </a:p>
          </p:txBody>
        </p:sp>
        <p:grpSp>
          <p:nvGrpSpPr>
            <p:cNvPr id="9" name="Group 8"/>
            <p:cNvGrpSpPr>
              <a:grpSpLocks noChangeAspect="1"/>
            </p:cNvGrpSpPr>
            <p:nvPr/>
          </p:nvGrpSpPr>
          <p:grpSpPr>
            <a:xfrm>
              <a:off x="5200161" y="1940595"/>
              <a:ext cx="1690966" cy="1055643"/>
              <a:chOff x="0" y="86516"/>
              <a:chExt cx="2042779" cy="1327806"/>
            </a:xfrm>
          </p:grpSpPr>
          <p:sp>
            <p:nvSpPr>
              <p:cNvPr id="10" name="Rounded Rectangle 9"/>
              <p:cNvSpPr/>
              <p:nvPr/>
            </p:nvSpPr>
            <p:spPr>
              <a:xfrm>
                <a:off x="0" y="86516"/>
                <a:ext cx="2042779" cy="1327806"/>
              </a:xfrm>
              <a:prstGeom prst="roundRect">
                <a:avLst/>
              </a:prstGeom>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p:nvPr/>
            </p:nvSpPr>
            <p:spPr>
              <a:xfrm>
                <a:off x="64818" y="151334"/>
                <a:ext cx="1913143" cy="1198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Raw</a:t>
                </a:r>
                <a:endParaRPr lang="en-US" sz="3200" kern="1200" dirty="0"/>
              </a:p>
            </p:txBody>
          </p:sp>
        </p:grpSp>
        <p:grpSp>
          <p:nvGrpSpPr>
            <p:cNvPr id="12" name="Group 11"/>
            <p:cNvGrpSpPr/>
            <p:nvPr/>
          </p:nvGrpSpPr>
          <p:grpSpPr>
            <a:xfrm>
              <a:off x="2210722" y="1940596"/>
              <a:ext cx="1608272" cy="1061076"/>
              <a:chOff x="0" y="86516"/>
              <a:chExt cx="2042779" cy="1327806"/>
            </a:xfrm>
          </p:grpSpPr>
          <p:sp>
            <p:nvSpPr>
              <p:cNvPr id="13" name="Rounded Rectangle 12"/>
              <p:cNvSpPr/>
              <p:nvPr/>
            </p:nvSpPr>
            <p:spPr>
              <a:xfrm>
                <a:off x="0" y="86516"/>
                <a:ext cx="2042779" cy="1327806"/>
              </a:xfrm>
              <a:prstGeom prst="roundRect">
                <a:avLst/>
              </a:prstGeom>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ounded Rectangle 4"/>
              <p:cNvSpPr/>
              <p:nvPr/>
            </p:nvSpPr>
            <p:spPr>
              <a:xfrm>
                <a:off x="64818" y="151334"/>
                <a:ext cx="1913143" cy="11981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rmAutofit fontScale="70000" lnSpcReduction="20000"/>
              </a:bodyPr>
              <a:lstStyle/>
              <a:p>
                <a:pPr lvl="0" algn="ctr" defTabSz="1422400">
                  <a:spcBef>
                    <a:spcPct val="0"/>
                  </a:spcBef>
                  <a:spcAft>
                    <a:spcPct val="35000"/>
                  </a:spcAft>
                </a:pPr>
                <a:r>
                  <a:rPr lang="en-US" sz="3200" kern="1200" dirty="0" smtClean="0"/>
                  <a:t>Data Collection</a:t>
                </a:r>
                <a:endParaRPr lang="en-US" sz="3200" kern="1200" dirty="0"/>
              </a:p>
            </p:txBody>
          </p:sp>
        </p:grpSp>
      </p:grpSp>
      <p:sp>
        <p:nvSpPr>
          <p:cNvPr id="15" name="Content Placeholder 2"/>
          <p:cNvSpPr>
            <a:spLocks noGrp="1"/>
          </p:cNvSpPr>
          <p:nvPr>
            <p:ph idx="1"/>
          </p:nvPr>
        </p:nvSpPr>
        <p:spPr>
          <a:xfrm>
            <a:off x="818744" y="2801780"/>
            <a:ext cx="7506515" cy="2400633"/>
          </a:xfrm>
        </p:spPr>
        <p:txBody>
          <a:bodyPr>
            <a:noAutofit/>
          </a:bodyPr>
          <a:lstStyle/>
          <a:p>
            <a:pPr marL="0" indent="0">
              <a:spcBef>
                <a:spcPts val="1224"/>
              </a:spcBef>
              <a:buNone/>
            </a:pPr>
            <a:r>
              <a:rPr lang="en-US" b="1" dirty="0" smtClean="0">
                <a:solidFill>
                  <a:schemeClr val="accent5">
                    <a:lumMod val="75000"/>
                  </a:schemeClr>
                </a:solidFill>
              </a:rPr>
              <a:t>Actions</a:t>
            </a:r>
          </a:p>
          <a:p>
            <a:pPr>
              <a:buFont typeface="Wingdings" charset="2"/>
              <a:buChar char="ü"/>
            </a:pPr>
            <a:r>
              <a:rPr lang="en-US" sz="2400" dirty="0"/>
              <a:t>Organize files; use consistent, thoughtful file-naming conventions; </a:t>
            </a:r>
            <a:endParaRPr lang="en-US" sz="2400" dirty="0" smtClean="0"/>
          </a:p>
          <a:p>
            <a:pPr>
              <a:buFont typeface="Wingdings" charset="2"/>
              <a:buChar char="ü"/>
            </a:pPr>
            <a:r>
              <a:rPr lang="en-US" sz="2400" dirty="0"/>
              <a:t>C</a:t>
            </a:r>
            <a:r>
              <a:rPr lang="en-US" sz="2400" dirty="0" smtClean="0"/>
              <a:t>arry </a:t>
            </a:r>
            <a:r>
              <a:rPr lang="en-US" sz="2400" dirty="0"/>
              <a:t>out regular </a:t>
            </a:r>
            <a:r>
              <a:rPr lang="en-US" sz="2400" dirty="0" smtClean="0"/>
              <a:t>backups (rule: LOCKSS);</a:t>
            </a:r>
          </a:p>
          <a:p>
            <a:pPr>
              <a:buFont typeface="Wingdings" charset="2"/>
              <a:buChar char="ü"/>
            </a:pPr>
            <a:r>
              <a:rPr lang="en-US" sz="2400" dirty="0"/>
              <a:t>C</a:t>
            </a:r>
            <a:r>
              <a:rPr lang="en-US" sz="2400" dirty="0" smtClean="0"/>
              <a:t>onsider access control &amp; security</a:t>
            </a:r>
            <a:r>
              <a:rPr lang="en-US" sz="2400" dirty="0"/>
              <a:t>.</a:t>
            </a:r>
            <a:endParaRPr lang="en-US" sz="2400" dirty="0">
              <a:latin typeface="+mj-lt"/>
            </a:endParaRPr>
          </a:p>
        </p:txBody>
      </p:sp>
      <p:pic>
        <p:nvPicPr>
          <p:cNvPr id="4" name="Picture 3" descr="DataLifecycle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28" y="4670307"/>
            <a:ext cx="1608749" cy="914400"/>
          </a:xfrm>
          <a:prstGeom prst="rect">
            <a:avLst/>
          </a:prstGeom>
        </p:spPr>
      </p:pic>
    </p:spTree>
    <p:extLst>
      <p:ext uri="{BB962C8B-B14F-4D97-AF65-F5344CB8AC3E}">
        <p14:creationId xmlns:p14="http://schemas.microsoft.com/office/powerpoint/2010/main" val="24094665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Data lifecycle</a:t>
            </a:r>
            <a:endParaRPr lang="en-US" dirty="0"/>
          </a:p>
        </p:txBody>
      </p:sp>
      <p:sp>
        <p:nvSpPr>
          <p:cNvPr id="3" name="TextBox 2"/>
          <p:cNvSpPr txBox="1"/>
          <p:nvPr/>
        </p:nvSpPr>
        <p:spPr>
          <a:xfrm>
            <a:off x="1777778" y="1095110"/>
            <a:ext cx="2557658" cy="461665"/>
          </a:xfrm>
          <a:prstGeom prst="rect">
            <a:avLst/>
          </a:prstGeom>
          <a:noFill/>
        </p:spPr>
        <p:txBody>
          <a:bodyPr wrap="square" rtlCol="0">
            <a:spAutoFit/>
          </a:bodyPr>
          <a:lstStyle/>
          <a:p>
            <a:pPr algn="ctr"/>
            <a:r>
              <a:rPr lang="en-US" sz="2400" dirty="0" smtClean="0"/>
              <a:t>Lifecycle stage</a:t>
            </a:r>
            <a:endParaRPr lang="en-US" sz="2400" dirty="0"/>
          </a:p>
        </p:txBody>
      </p:sp>
      <p:sp>
        <p:nvSpPr>
          <p:cNvPr id="8" name="TextBox 7"/>
          <p:cNvSpPr txBox="1"/>
          <p:nvPr/>
        </p:nvSpPr>
        <p:spPr>
          <a:xfrm>
            <a:off x="4808564" y="1095110"/>
            <a:ext cx="2557658" cy="461665"/>
          </a:xfrm>
          <a:prstGeom prst="rect">
            <a:avLst/>
          </a:prstGeom>
          <a:noFill/>
        </p:spPr>
        <p:txBody>
          <a:bodyPr wrap="square" rtlCol="0">
            <a:spAutoFit/>
          </a:bodyPr>
          <a:lstStyle/>
          <a:p>
            <a:pPr algn="ctr"/>
            <a:r>
              <a:rPr lang="en-US" sz="2400" dirty="0" smtClean="0"/>
              <a:t>Data stage</a:t>
            </a:r>
            <a:endParaRPr lang="en-US" sz="2400" dirty="0"/>
          </a:p>
        </p:txBody>
      </p:sp>
      <p:sp>
        <p:nvSpPr>
          <p:cNvPr id="11" name="Rounded Rectangle 4"/>
          <p:cNvSpPr/>
          <p:nvPr/>
        </p:nvSpPr>
        <p:spPr>
          <a:xfrm>
            <a:off x="5295565" y="1660106"/>
            <a:ext cx="1583656" cy="793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Raw</a:t>
            </a:r>
            <a:endParaRPr lang="en-US" sz="3200" kern="1200" dirty="0"/>
          </a:p>
        </p:txBody>
      </p:sp>
      <p:sp>
        <p:nvSpPr>
          <p:cNvPr id="13" name="Rounded Rectangle 12"/>
          <p:cNvSpPr/>
          <p:nvPr/>
        </p:nvSpPr>
        <p:spPr>
          <a:xfrm>
            <a:off x="2252471" y="1617163"/>
            <a:ext cx="1608272" cy="884230"/>
          </a:xfrm>
          <a:prstGeom prst="roundRect">
            <a:avLst/>
          </a:prstGeom>
          <a:solidFill>
            <a:schemeClr val="accent3"/>
          </a:solid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2000" dirty="0"/>
              <a:t>QA/QC</a:t>
            </a:r>
          </a:p>
        </p:txBody>
      </p:sp>
      <p:sp>
        <p:nvSpPr>
          <p:cNvPr id="15" name="Content Placeholder 2"/>
          <p:cNvSpPr>
            <a:spLocks noGrp="1"/>
          </p:cNvSpPr>
          <p:nvPr>
            <p:ph idx="1"/>
          </p:nvPr>
        </p:nvSpPr>
        <p:spPr>
          <a:xfrm>
            <a:off x="818744" y="2801782"/>
            <a:ext cx="7506515" cy="2759407"/>
          </a:xfrm>
        </p:spPr>
        <p:txBody>
          <a:bodyPr>
            <a:noAutofit/>
          </a:bodyPr>
          <a:lstStyle/>
          <a:p>
            <a:pPr marL="0" indent="0">
              <a:spcBef>
                <a:spcPts val="1224"/>
              </a:spcBef>
              <a:buNone/>
            </a:pPr>
            <a:r>
              <a:rPr lang="en-US" b="1" dirty="0" smtClean="0">
                <a:solidFill>
                  <a:schemeClr val="accent5">
                    <a:lumMod val="75000"/>
                  </a:schemeClr>
                </a:solidFill>
              </a:rPr>
              <a:t>Actions</a:t>
            </a:r>
          </a:p>
          <a:p>
            <a:pPr>
              <a:buFont typeface="Wingdings" charset="2"/>
              <a:buChar char="ü"/>
            </a:pPr>
            <a:r>
              <a:rPr lang="en-US" sz="2400" dirty="0"/>
              <a:t>Assign clear roles for QA/QC</a:t>
            </a:r>
            <a:r>
              <a:rPr lang="en-US" sz="2400" dirty="0" smtClean="0"/>
              <a:t>;</a:t>
            </a:r>
          </a:p>
          <a:p>
            <a:pPr>
              <a:buFont typeface="Wingdings" charset="2"/>
              <a:buChar char="ü"/>
            </a:pPr>
            <a:r>
              <a:rPr lang="en-US" sz="2400" dirty="0"/>
              <a:t>C</a:t>
            </a:r>
            <a:r>
              <a:rPr lang="en-US" sz="2400" dirty="0" smtClean="0"/>
              <a:t>heck </a:t>
            </a:r>
            <a:r>
              <a:rPr lang="en-US" sz="2400" dirty="0"/>
              <a:t>instrument precision, bias, and scale; replicates where possible</a:t>
            </a:r>
            <a:r>
              <a:rPr lang="en-US" sz="2400" dirty="0" smtClean="0"/>
              <a:t>;</a:t>
            </a:r>
          </a:p>
          <a:p>
            <a:pPr>
              <a:buFont typeface="Wingdings" charset="2"/>
              <a:buChar char="ü"/>
            </a:pPr>
            <a:r>
              <a:rPr lang="en-US" sz="2400" dirty="0"/>
              <a:t>U</a:t>
            </a:r>
            <a:r>
              <a:rPr lang="en-US" sz="2400" dirty="0" smtClean="0"/>
              <a:t>se controlled vocabulary </a:t>
            </a:r>
            <a:r>
              <a:rPr lang="en-US" sz="2400" dirty="0"/>
              <a:t>on log/data sheets; </a:t>
            </a:r>
            <a:endParaRPr lang="en-US" sz="2400" dirty="0" smtClean="0"/>
          </a:p>
          <a:p>
            <a:pPr>
              <a:buFont typeface="Wingdings" charset="2"/>
              <a:buChar char="ü"/>
            </a:pPr>
            <a:r>
              <a:rPr lang="en-US" sz="2400" dirty="0"/>
              <a:t>C</a:t>
            </a:r>
            <a:r>
              <a:rPr lang="en-US" sz="2400" dirty="0" smtClean="0"/>
              <a:t>heck </a:t>
            </a:r>
            <a:r>
              <a:rPr lang="en-US" sz="2400" dirty="0"/>
              <a:t>for out-of-range values, empty cells, </a:t>
            </a:r>
            <a:r>
              <a:rPr lang="en-US" sz="2400" dirty="0" smtClean="0"/>
              <a:t>etc.</a:t>
            </a:r>
            <a:endParaRPr lang="en-US" sz="2400" dirty="0">
              <a:latin typeface="+mj-lt"/>
            </a:endParaRPr>
          </a:p>
        </p:txBody>
      </p:sp>
      <p:sp>
        <p:nvSpPr>
          <p:cNvPr id="16" name="Rounded Rectangle 15"/>
          <p:cNvSpPr/>
          <p:nvPr/>
        </p:nvSpPr>
        <p:spPr>
          <a:xfrm>
            <a:off x="5218392" y="1617163"/>
            <a:ext cx="1778142" cy="879703"/>
          </a:xfrm>
          <a:prstGeom prst="roundRect">
            <a:avLst/>
          </a:prstGeom>
          <a:solidFill>
            <a:schemeClr val="accent3"/>
          </a:solid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2000" dirty="0" smtClean="0"/>
              <a:t>Intermediate</a:t>
            </a:r>
            <a:endParaRPr lang="en-US" sz="2000" dirty="0"/>
          </a:p>
        </p:txBody>
      </p:sp>
      <p:pic>
        <p:nvPicPr>
          <p:cNvPr id="9" name="Picture 8" descr="DataLifecycle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28" y="4670307"/>
            <a:ext cx="1608749" cy="914400"/>
          </a:xfrm>
          <a:prstGeom prst="rect">
            <a:avLst/>
          </a:prstGeom>
        </p:spPr>
      </p:pic>
    </p:spTree>
    <p:extLst>
      <p:ext uri="{BB962C8B-B14F-4D97-AF65-F5344CB8AC3E}">
        <p14:creationId xmlns:p14="http://schemas.microsoft.com/office/powerpoint/2010/main" val="331041698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Data lifecycle</a:t>
            </a:r>
            <a:endParaRPr lang="en-US" dirty="0"/>
          </a:p>
        </p:txBody>
      </p:sp>
      <p:sp>
        <p:nvSpPr>
          <p:cNvPr id="3" name="TextBox 2"/>
          <p:cNvSpPr txBox="1"/>
          <p:nvPr/>
        </p:nvSpPr>
        <p:spPr>
          <a:xfrm>
            <a:off x="1777778" y="1095110"/>
            <a:ext cx="2557658" cy="461665"/>
          </a:xfrm>
          <a:prstGeom prst="rect">
            <a:avLst/>
          </a:prstGeom>
          <a:noFill/>
        </p:spPr>
        <p:txBody>
          <a:bodyPr wrap="square" rtlCol="0">
            <a:spAutoFit/>
          </a:bodyPr>
          <a:lstStyle/>
          <a:p>
            <a:pPr algn="ctr"/>
            <a:r>
              <a:rPr lang="en-US" sz="2400" dirty="0" smtClean="0"/>
              <a:t>Lifecycle stage</a:t>
            </a:r>
            <a:endParaRPr lang="en-US" sz="2400" dirty="0"/>
          </a:p>
        </p:txBody>
      </p:sp>
      <p:sp>
        <p:nvSpPr>
          <p:cNvPr id="8" name="TextBox 7"/>
          <p:cNvSpPr txBox="1"/>
          <p:nvPr/>
        </p:nvSpPr>
        <p:spPr>
          <a:xfrm>
            <a:off x="4808564" y="1095110"/>
            <a:ext cx="2557658" cy="461665"/>
          </a:xfrm>
          <a:prstGeom prst="rect">
            <a:avLst/>
          </a:prstGeom>
          <a:noFill/>
        </p:spPr>
        <p:txBody>
          <a:bodyPr wrap="square" rtlCol="0">
            <a:spAutoFit/>
          </a:bodyPr>
          <a:lstStyle/>
          <a:p>
            <a:pPr algn="ctr"/>
            <a:r>
              <a:rPr lang="en-US" sz="2400" dirty="0" smtClean="0"/>
              <a:t>Data stage</a:t>
            </a:r>
            <a:endParaRPr lang="en-US" sz="2400" dirty="0"/>
          </a:p>
        </p:txBody>
      </p:sp>
      <p:grpSp>
        <p:nvGrpSpPr>
          <p:cNvPr id="12" name="Group 11"/>
          <p:cNvGrpSpPr/>
          <p:nvPr/>
        </p:nvGrpSpPr>
        <p:grpSpPr>
          <a:xfrm>
            <a:off x="2252471" y="1617163"/>
            <a:ext cx="1608272" cy="884230"/>
            <a:chOff x="0" y="86516"/>
            <a:chExt cx="2042779" cy="1327806"/>
          </a:xfrm>
          <a:solidFill>
            <a:schemeClr val="accent4"/>
          </a:solidFill>
        </p:grpSpPr>
        <p:sp>
          <p:nvSpPr>
            <p:cNvPr id="13" name="Rounded Rectangle 12"/>
            <p:cNvSpPr/>
            <p:nvPr/>
          </p:nvSpPr>
          <p:spPr>
            <a:xfrm>
              <a:off x="0" y="86516"/>
              <a:ext cx="2042779" cy="1327806"/>
            </a:xfrm>
            <a:prstGeom prst="roundRect">
              <a:avLst/>
            </a:prstGeom>
            <a:grp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ounded Rectangle 4"/>
            <p:cNvSpPr/>
            <p:nvPr/>
          </p:nvSpPr>
          <p:spPr>
            <a:xfrm>
              <a:off x="64818" y="151334"/>
              <a:ext cx="1913143" cy="11981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rmAutofit fontScale="62500" lnSpcReduction="20000"/>
            </a:bodyPr>
            <a:lstStyle/>
            <a:p>
              <a:pPr lvl="0" algn="ctr" defTabSz="1422400">
                <a:spcBef>
                  <a:spcPct val="0"/>
                </a:spcBef>
                <a:spcAft>
                  <a:spcPct val="35000"/>
                </a:spcAft>
              </a:pPr>
              <a:r>
                <a:rPr lang="en-US" sz="3200" kern="1200" dirty="0" smtClean="0"/>
                <a:t>Describe &amp; Document</a:t>
              </a:r>
              <a:endParaRPr lang="en-US" sz="3200" kern="1200" dirty="0"/>
            </a:p>
          </p:txBody>
        </p:sp>
      </p:grpSp>
      <p:sp>
        <p:nvSpPr>
          <p:cNvPr id="15" name="Content Placeholder 2"/>
          <p:cNvSpPr>
            <a:spLocks noGrp="1"/>
          </p:cNvSpPr>
          <p:nvPr>
            <p:ph idx="1"/>
          </p:nvPr>
        </p:nvSpPr>
        <p:spPr>
          <a:xfrm>
            <a:off x="818744" y="2813541"/>
            <a:ext cx="7506515" cy="2400633"/>
          </a:xfrm>
        </p:spPr>
        <p:txBody>
          <a:bodyPr>
            <a:noAutofit/>
          </a:bodyPr>
          <a:lstStyle/>
          <a:p>
            <a:pPr marL="0" indent="0">
              <a:spcBef>
                <a:spcPts val="1224"/>
              </a:spcBef>
              <a:buNone/>
            </a:pPr>
            <a:r>
              <a:rPr lang="en-US" b="1" dirty="0" smtClean="0">
                <a:solidFill>
                  <a:schemeClr val="accent5">
                    <a:lumMod val="75000"/>
                  </a:schemeClr>
                </a:solidFill>
              </a:rPr>
              <a:t>Actions</a:t>
            </a:r>
          </a:p>
          <a:p>
            <a:pPr>
              <a:buFont typeface="Wingdings" charset="2"/>
              <a:buChar char="ü"/>
            </a:pPr>
            <a:r>
              <a:rPr lang="en-US" sz="2400" dirty="0"/>
              <a:t>Document the context of data collection</a:t>
            </a:r>
            <a:r>
              <a:rPr lang="en-US" sz="2400" dirty="0" smtClean="0"/>
              <a:t>; </a:t>
            </a:r>
          </a:p>
          <a:p>
            <a:pPr>
              <a:buFont typeface="Wingdings" charset="2"/>
              <a:buChar char="ü"/>
            </a:pPr>
            <a:r>
              <a:rPr lang="en-US" sz="2400" dirty="0"/>
              <a:t>Data-level </a:t>
            </a:r>
            <a:r>
              <a:rPr lang="en-US" sz="2400" dirty="0" smtClean="0"/>
              <a:t>documentation;</a:t>
            </a:r>
          </a:p>
          <a:p>
            <a:pPr>
              <a:buFont typeface="Wingdings" charset="2"/>
              <a:buChar char="ü"/>
            </a:pPr>
            <a:r>
              <a:rPr lang="en-US" sz="2400" dirty="0" smtClean="0"/>
              <a:t>Document protocols, conditions, etc.</a:t>
            </a:r>
          </a:p>
          <a:p>
            <a:pPr>
              <a:buFont typeface="Wingdings" charset="2"/>
              <a:buChar char="ü"/>
            </a:pPr>
            <a:r>
              <a:rPr lang="en-US" sz="2400" dirty="0" smtClean="0"/>
              <a:t>Document how figures are produced</a:t>
            </a:r>
            <a:endParaRPr lang="en-US" sz="2400" dirty="0"/>
          </a:p>
        </p:txBody>
      </p:sp>
      <p:pic>
        <p:nvPicPr>
          <p:cNvPr id="16" name="Picture 15" descr="DataLifecycle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28" y="4670307"/>
            <a:ext cx="1608749" cy="914400"/>
          </a:xfrm>
          <a:prstGeom prst="rect">
            <a:avLst/>
          </a:prstGeom>
        </p:spPr>
      </p:pic>
      <p:sp>
        <p:nvSpPr>
          <p:cNvPr id="19" name="Rounded Rectangle 18"/>
          <p:cNvSpPr/>
          <p:nvPr/>
        </p:nvSpPr>
        <p:spPr>
          <a:xfrm>
            <a:off x="5218392" y="1617163"/>
            <a:ext cx="1778142" cy="879703"/>
          </a:xfrm>
          <a:prstGeom prst="roundRect">
            <a:avLst/>
          </a:prstGeom>
          <a:solidFill>
            <a:srgbClr val="70A525"/>
          </a:solid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2000" dirty="0" smtClean="0"/>
              <a:t>Intermediate</a:t>
            </a:r>
            <a:endParaRPr lang="en-US" sz="2000" dirty="0"/>
          </a:p>
        </p:txBody>
      </p:sp>
    </p:spTree>
    <p:extLst>
      <p:ext uri="{BB962C8B-B14F-4D97-AF65-F5344CB8AC3E}">
        <p14:creationId xmlns:p14="http://schemas.microsoft.com/office/powerpoint/2010/main" val="307649495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DataLifecycle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28" y="4670307"/>
            <a:ext cx="1608749" cy="914400"/>
          </a:xfrm>
          <a:prstGeom prst="rect">
            <a:avLst/>
          </a:prstGeom>
        </p:spPr>
      </p:pic>
      <p:sp>
        <p:nvSpPr>
          <p:cNvPr id="2" name="Title 1"/>
          <p:cNvSpPr>
            <a:spLocks noGrp="1"/>
          </p:cNvSpPr>
          <p:nvPr>
            <p:ph type="title"/>
          </p:nvPr>
        </p:nvSpPr>
        <p:spPr/>
        <p:txBody>
          <a:bodyPr/>
          <a:lstStyle/>
          <a:p>
            <a:r>
              <a:rPr lang="en-US" dirty="0" smtClean="0"/>
              <a:t>Stage 3: Data lifecycle</a:t>
            </a:r>
            <a:endParaRPr lang="en-US" dirty="0"/>
          </a:p>
        </p:txBody>
      </p:sp>
      <p:sp>
        <p:nvSpPr>
          <p:cNvPr id="3" name="TextBox 2"/>
          <p:cNvSpPr txBox="1"/>
          <p:nvPr/>
        </p:nvSpPr>
        <p:spPr>
          <a:xfrm>
            <a:off x="1777778" y="1095110"/>
            <a:ext cx="2557658" cy="461665"/>
          </a:xfrm>
          <a:prstGeom prst="rect">
            <a:avLst/>
          </a:prstGeom>
          <a:noFill/>
        </p:spPr>
        <p:txBody>
          <a:bodyPr wrap="square" rtlCol="0">
            <a:spAutoFit/>
          </a:bodyPr>
          <a:lstStyle/>
          <a:p>
            <a:pPr algn="ctr"/>
            <a:r>
              <a:rPr lang="en-US" sz="2400" dirty="0" smtClean="0"/>
              <a:t>Lifecycle stage</a:t>
            </a:r>
            <a:endParaRPr lang="en-US" sz="2400" dirty="0"/>
          </a:p>
        </p:txBody>
      </p:sp>
      <p:sp>
        <p:nvSpPr>
          <p:cNvPr id="8" name="TextBox 7"/>
          <p:cNvSpPr txBox="1"/>
          <p:nvPr/>
        </p:nvSpPr>
        <p:spPr>
          <a:xfrm>
            <a:off x="4808564" y="1095110"/>
            <a:ext cx="2557658" cy="461665"/>
          </a:xfrm>
          <a:prstGeom prst="rect">
            <a:avLst/>
          </a:prstGeom>
          <a:noFill/>
        </p:spPr>
        <p:txBody>
          <a:bodyPr wrap="square" rtlCol="0">
            <a:spAutoFit/>
          </a:bodyPr>
          <a:lstStyle/>
          <a:p>
            <a:pPr algn="ctr"/>
            <a:r>
              <a:rPr lang="en-US" sz="2400" dirty="0" smtClean="0"/>
              <a:t>Data stage</a:t>
            </a:r>
            <a:endParaRPr lang="en-US" sz="2400" dirty="0"/>
          </a:p>
        </p:txBody>
      </p:sp>
      <p:grpSp>
        <p:nvGrpSpPr>
          <p:cNvPr id="12" name="Group 11"/>
          <p:cNvGrpSpPr/>
          <p:nvPr/>
        </p:nvGrpSpPr>
        <p:grpSpPr>
          <a:xfrm>
            <a:off x="2252471" y="1617163"/>
            <a:ext cx="1608272" cy="884230"/>
            <a:chOff x="0" y="86516"/>
            <a:chExt cx="2042779" cy="1327806"/>
          </a:xfrm>
          <a:solidFill>
            <a:schemeClr val="accent5"/>
          </a:solidFill>
        </p:grpSpPr>
        <p:sp>
          <p:nvSpPr>
            <p:cNvPr id="13" name="Rounded Rectangle 12"/>
            <p:cNvSpPr/>
            <p:nvPr/>
          </p:nvSpPr>
          <p:spPr>
            <a:xfrm>
              <a:off x="0" y="86516"/>
              <a:ext cx="2042779" cy="1327806"/>
            </a:xfrm>
            <a:prstGeom prst="roundRect">
              <a:avLst/>
            </a:prstGeom>
            <a:grp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ounded Rectangle 4"/>
            <p:cNvSpPr/>
            <p:nvPr/>
          </p:nvSpPr>
          <p:spPr>
            <a:xfrm>
              <a:off x="64818" y="151334"/>
              <a:ext cx="1913143" cy="11981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rmAutofit fontScale="62500" lnSpcReduction="20000"/>
            </a:bodyPr>
            <a:lstStyle/>
            <a:p>
              <a:pPr lvl="0" algn="ctr" defTabSz="1422400">
                <a:lnSpc>
                  <a:spcPct val="110000"/>
                </a:lnSpc>
                <a:spcBef>
                  <a:spcPct val="0"/>
                </a:spcBef>
                <a:spcAft>
                  <a:spcPct val="35000"/>
                </a:spcAft>
              </a:pPr>
              <a:r>
                <a:rPr lang="en-US" sz="3200" kern="1200" dirty="0" smtClean="0"/>
                <a:t>Processing &amp; Analysis</a:t>
              </a:r>
              <a:endParaRPr lang="en-US" sz="3200" kern="1200" dirty="0"/>
            </a:p>
          </p:txBody>
        </p:sp>
      </p:grpSp>
      <p:sp>
        <p:nvSpPr>
          <p:cNvPr id="15" name="Content Placeholder 2"/>
          <p:cNvSpPr>
            <a:spLocks noGrp="1"/>
          </p:cNvSpPr>
          <p:nvPr>
            <p:ph idx="1"/>
          </p:nvPr>
        </p:nvSpPr>
        <p:spPr>
          <a:xfrm>
            <a:off x="818744" y="2790023"/>
            <a:ext cx="7506515" cy="2794684"/>
          </a:xfrm>
        </p:spPr>
        <p:txBody>
          <a:bodyPr>
            <a:noAutofit/>
          </a:bodyPr>
          <a:lstStyle/>
          <a:p>
            <a:pPr marL="0" indent="0">
              <a:spcBef>
                <a:spcPts val="1224"/>
              </a:spcBef>
              <a:buNone/>
            </a:pPr>
            <a:r>
              <a:rPr lang="en-US" b="1" dirty="0" smtClean="0">
                <a:solidFill>
                  <a:schemeClr val="accent5">
                    <a:lumMod val="75000"/>
                  </a:schemeClr>
                </a:solidFill>
              </a:rPr>
              <a:t>Actions</a:t>
            </a:r>
          </a:p>
          <a:p>
            <a:pPr>
              <a:buFont typeface="Wingdings" charset="2"/>
              <a:buChar char="ü"/>
            </a:pPr>
            <a:r>
              <a:rPr lang="en-US" sz="2400" dirty="0"/>
              <a:t>Document and manage file versions; </a:t>
            </a:r>
            <a:endParaRPr lang="en-US" sz="2400" dirty="0" smtClean="0"/>
          </a:p>
          <a:p>
            <a:pPr>
              <a:buFont typeface="Wingdings" charset="2"/>
              <a:buChar char="ü"/>
            </a:pPr>
            <a:r>
              <a:rPr lang="en-US" sz="2400" dirty="0"/>
              <a:t>D</a:t>
            </a:r>
            <a:r>
              <a:rPr lang="en-US" sz="2400" dirty="0" smtClean="0"/>
              <a:t>ocument </a:t>
            </a:r>
            <a:r>
              <a:rPr lang="en-US" sz="2400" dirty="0"/>
              <a:t>file manipulations; </a:t>
            </a:r>
            <a:endParaRPr lang="en-US" sz="2400" dirty="0" smtClean="0"/>
          </a:p>
          <a:p>
            <a:pPr>
              <a:buFont typeface="Wingdings" charset="2"/>
              <a:buChar char="ü"/>
            </a:pPr>
            <a:r>
              <a:rPr lang="en-US" sz="2400" dirty="0"/>
              <a:t>D</a:t>
            </a:r>
            <a:r>
              <a:rPr lang="en-US" sz="2400" dirty="0" smtClean="0"/>
              <a:t>ocument </a:t>
            </a:r>
            <a:r>
              <a:rPr lang="en-US" sz="2400" dirty="0"/>
              <a:t>analysis procedures; </a:t>
            </a:r>
            <a:endParaRPr lang="en-US" sz="2400" dirty="0" smtClean="0"/>
          </a:p>
          <a:p>
            <a:pPr>
              <a:buFont typeface="Wingdings" charset="2"/>
              <a:buChar char="ü"/>
            </a:pPr>
            <a:r>
              <a:rPr lang="en-US" sz="2400" dirty="0" smtClean="0"/>
              <a:t>Write</a:t>
            </a:r>
            <a:r>
              <a:rPr lang="en-US" sz="2400" dirty="0"/>
              <a:t> </a:t>
            </a:r>
            <a:r>
              <a:rPr lang="en-US" sz="2400" dirty="0" smtClean="0"/>
              <a:t>software </a:t>
            </a:r>
            <a:r>
              <a:rPr lang="en-US" sz="2400" dirty="0"/>
              <a:t>codes with future sharing in </a:t>
            </a:r>
            <a:r>
              <a:rPr lang="en-US" sz="2400" dirty="0" smtClean="0"/>
              <a:t>mind;</a:t>
            </a:r>
          </a:p>
          <a:p>
            <a:pPr>
              <a:buFont typeface="Wingdings" charset="2"/>
              <a:buChar char="ü"/>
            </a:pPr>
            <a:r>
              <a:rPr lang="en-US" sz="2400" dirty="0" smtClean="0"/>
              <a:t>You should still be doing regular backups.</a:t>
            </a:r>
            <a:endParaRPr lang="en-US" sz="2400" dirty="0">
              <a:latin typeface="+mj-lt"/>
            </a:endParaRPr>
          </a:p>
        </p:txBody>
      </p:sp>
      <p:sp>
        <p:nvSpPr>
          <p:cNvPr id="17" name="Rounded Rectangle 16"/>
          <p:cNvSpPr/>
          <p:nvPr/>
        </p:nvSpPr>
        <p:spPr>
          <a:xfrm>
            <a:off x="5218392" y="1617163"/>
            <a:ext cx="1778142" cy="879703"/>
          </a:xfrm>
          <a:prstGeom prst="roundRect">
            <a:avLst/>
          </a:prstGeom>
          <a:solidFill>
            <a:schemeClr val="accent5"/>
          </a:solid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a:r>
              <a:rPr lang="en-US" sz="2000" dirty="0" smtClean="0"/>
              <a:t>Intermediate</a:t>
            </a:r>
            <a:endParaRPr lang="en-US" sz="2000" dirty="0"/>
          </a:p>
        </p:txBody>
      </p:sp>
    </p:spTree>
    <p:extLst>
      <p:ext uri="{BB962C8B-B14F-4D97-AF65-F5344CB8AC3E}">
        <p14:creationId xmlns:p14="http://schemas.microsoft.com/office/powerpoint/2010/main" val="14009550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3: Data lifecycle</a:t>
            </a:r>
            <a:endParaRPr lang="en-US" dirty="0"/>
          </a:p>
        </p:txBody>
      </p:sp>
      <p:sp>
        <p:nvSpPr>
          <p:cNvPr id="3" name="TextBox 2"/>
          <p:cNvSpPr txBox="1"/>
          <p:nvPr/>
        </p:nvSpPr>
        <p:spPr>
          <a:xfrm>
            <a:off x="1777778" y="1095110"/>
            <a:ext cx="2557658" cy="461665"/>
          </a:xfrm>
          <a:prstGeom prst="rect">
            <a:avLst/>
          </a:prstGeom>
          <a:noFill/>
        </p:spPr>
        <p:txBody>
          <a:bodyPr wrap="square" rtlCol="0">
            <a:spAutoFit/>
          </a:bodyPr>
          <a:lstStyle/>
          <a:p>
            <a:pPr algn="ctr"/>
            <a:r>
              <a:rPr lang="en-US" sz="2400" dirty="0" smtClean="0"/>
              <a:t>Lifecycle stage</a:t>
            </a:r>
            <a:endParaRPr lang="en-US" sz="2400" dirty="0"/>
          </a:p>
        </p:txBody>
      </p:sp>
      <p:sp>
        <p:nvSpPr>
          <p:cNvPr id="8" name="TextBox 7"/>
          <p:cNvSpPr txBox="1"/>
          <p:nvPr/>
        </p:nvSpPr>
        <p:spPr>
          <a:xfrm>
            <a:off x="4808564" y="1095110"/>
            <a:ext cx="2557658" cy="461665"/>
          </a:xfrm>
          <a:prstGeom prst="rect">
            <a:avLst/>
          </a:prstGeom>
          <a:noFill/>
        </p:spPr>
        <p:txBody>
          <a:bodyPr wrap="square" rtlCol="0">
            <a:spAutoFit/>
          </a:bodyPr>
          <a:lstStyle/>
          <a:p>
            <a:pPr algn="ctr"/>
            <a:r>
              <a:rPr lang="en-US" sz="2400" dirty="0" smtClean="0"/>
              <a:t>Data stage</a:t>
            </a:r>
            <a:endParaRPr lang="en-US" sz="2400" dirty="0"/>
          </a:p>
        </p:txBody>
      </p:sp>
      <p:grpSp>
        <p:nvGrpSpPr>
          <p:cNvPr id="9" name="Group 8"/>
          <p:cNvGrpSpPr>
            <a:grpSpLocks noChangeAspect="1"/>
          </p:cNvGrpSpPr>
          <p:nvPr/>
        </p:nvGrpSpPr>
        <p:grpSpPr>
          <a:xfrm>
            <a:off x="5241910" y="1617163"/>
            <a:ext cx="1690966" cy="879703"/>
            <a:chOff x="0" y="86516"/>
            <a:chExt cx="2042779" cy="1327806"/>
          </a:xfrm>
          <a:solidFill>
            <a:schemeClr val="accent6"/>
          </a:solidFill>
        </p:grpSpPr>
        <p:sp>
          <p:nvSpPr>
            <p:cNvPr id="10" name="Rounded Rectangle 9"/>
            <p:cNvSpPr/>
            <p:nvPr/>
          </p:nvSpPr>
          <p:spPr>
            <a:xfrm>
              <a:off x="0" y="86516"/>
              <a:ext cx="2042779" cy="1327806"/>
            </a:xfrm>
            <a:prstGeom prst="roundRect">
              <a:avLst/>
            </a:prstGeom>
            <a:grp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ounded Rectangle 4"/>
            <p:cNvSpPr/>
            <p:nvPr/>
          </p:nvSpPr>
          <p:spPr>
            <a:xfrm>
              <a:off x="64818" y="151334"/>
              <a:ext cx="1913143" cy="11981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2400" kern="1200" dirty="0" smtClean="0"/>
                <a:t>Final</a:t>
              </a:r>
              <a:endParaRPr lang="en-US" sz="2400" kern="1200" dirty="0"/>
            </a:p>
          </p:txBody>
        </p:sp>
      </p:grpSp>
      <p:grpSp>
        <p:nvGrpSpPr>
          <p:cNvPr id="12" name="Group 11"/>
          <p:cNvGrpSpPr/>
          <p:nvPr/>
        </p:nvGrpSpPr>
        <p:grpSpPr>
          <a:xfrm>
            <a:off x="2252471" y="1617163"/>
            <a:ext cx="1608272" cy="884230"/>
            <a:chOff x="0" y="86516"/>
            <a:chExt cx="2042779" cy="1327806"/>
          </a:xfrm>
          <a:solidFill>
            <a:schemeClr val="accent6"/>
          </a:solidFill>
        </p:grpSpPr>
        <p:sp>
          <p:nvSpPr>
            <p:cNvPr id="13" name="Rounded Rectangle 12"/>
            <p:cNvSpPr/>
            <p:nvPr/>
          </p:nvSpPr>
          <p:spPr>
            <a:xfrm>
              <a:off x="0" y="86516"/>
              <a:ext cx="2042779" cy="1327806"/>
            </a:xfrm>
            <a:prstGeom prst="roundRect">
              <a:avLst/>
            </a:prstGeom>
            <a:grpFill/>
            <a:ln>
              <a:solidFill>
                <a:schemeClr val="tx1"/>
              </a:solid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ounded Rectangle 4"/>
            <p:cNvSpPr/>
            <p:nvPr/>
          </p:nvSpPr>
          <p:spPr>
            <a:xfrm>
              <a:off x="64818" y="151334"/>
              <a:ext cx="1913143" cy="119817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rmAutofit fontScale="92500" lnSpcReduction="10000"/>
            </a:bodyPr>
            <a:lstStyle/>
            <a:p>
              <a:pPr lvl="0" algn="ctr" defTabSz="1422400">
                <a:lnSpc>
                  <a:spcPct val="90000"/>
                </a:lnSpc>
                <a:spcBef>
                  <a:spcPct val="0"/>
                </a:spcBef>
                <a:spcAft>
                  <a:spcPct val="35000"/>
                </a:spcAft>
              </a:pPr>
              <a:r>
                <a:rPr lang="en-US" sz="2400" kern="1200" dirty="0" smtClean="0"/>
                <a:t>Data Sharing</a:t>
              </a:r>
              <a:endParaRPr lang="en-US" sz="2400" kern="1200" dirty="0"/>
            </a:p>
          </p:txBody>
        </p:sp>
      </p:grpSp>
      <p:sp>
        <p:nvSpPr>
          <p:cNvPr id="15" name="Content Placeholder 2"/>
          <p:cNvSpPr>
            <a:spLocks noGrp="1"/>
          </p:cNvSpPr>
          <p:nvPr>
            <p:ph idx="1"/>
          </p:nvPr>
        </p:nvSpPr>
        <p:spPr>
          <a:xfrm>
            <a:off x="818744" y="2797256"/>
            <a:ext cx="7868056" cy="2775439"/>
          </a:xfrm>
        </p:spPr>
        <p:txBody>
          <a:bodyPr>
            <a:noAutofit/>
          </a:bodyPr>
          <a:lstStyle/>
          <a:p>
            <a:pPr marL="0" indent="0">
              <a:spcBef>
                <a:spcPts val="1224"/>
              </a:spcBef>
              <a:buNone/>
            </a:pPr>
            <a:r>
              <a:rPr lang="en-US" b="1" dirty="0" smtClean="0">
                <a:solidFill>
                  <a:schemeClr val="accent5">
                    <a:lumMod val="75000"/>
                  </a:schemeClr>
                </a:solidFill>
              </a:rPr>
              <a:t>Actions</a:t>
            </a:r>
          </a:p>
          <a:p>
            <a:pPr>
              <a:buFont typeface="Wingdings" charset="2"/>
              <a:buChar char="ü"/>
            </a:pPr>
            <a:r>
              <a:rPr lang="en-US" sz="2400" dirty="0"/>
              <a:t>Determine appropriate file formats</a:t>
            </a:r>
            <a:r>
              <a:rPr lang="en-US" sz="2400" dirty="0" smtClean="0"/>
              <a:t>;</a:t>
            </a:r>
          </a:p>
          <a:p>
            <a:pPr>
              <a:buFont typeface="Wingdings" charset="2"/>
              <a:buChar char="ü"/>
            </a:pPr>
            <a:r>
              <a:rPr lang="en-US" sz="2400" dirty="0"/>
              <a:t>F</a:t>
            </a:r>
            <a:r>
              <a:rPr lang="en-US" sz="2400" dirty="0" smtClean="0"/>
              <a:t>inalize </a:t>
            </a:r>
            <a:r>
              <a:rPr lang="en-US" sz="2400" dirty="0"/>
              <a:t>data documentation; </a:t>
            </a:r>
            <a:endParaRPr lang="en-US" sz="2400" dirty="0" smtClean="0"/>
          </a:p>
          <a:p>
            <a:pPr>
              <a:buFont typeface="Wingdings" charset="2"/>
              <a:buChar char="ü"/>
            </a:pPr>
            <a:r>
              <a:rPr lang="en-US" sz="2400" dirty="0" smtClean="0"/>
              <a:t>Decide which data need to/should be/can be shared;</a:t>
            </a:r>
          </a:p>
          <a:p>
            <a:pPr>
              <a:buFont typeface="Wingdings" charset="2"/>
              <a:buChar char="ü"/>
            </a:pPr>
            <a:r>
              <a:rPr lang="en-US" sz="2400" dirty="0"/>
              <a:t>S</a:t>
            </a:r>
            <a:r>
              <a:rPr lang="en-US" sz="2400" dirty="0" smtClean="0"/>
              <a:t>hare </a:t>
            </a:r>
            <a:r>
              <a:rPr lang="en-US" sz="2400" dirty="0"/>
              <a:t>data within project team for </a:t>
            </a:r>
            <a:r>
              <a:rPr lang="en-US" sz="2400" dirty="0" smtClean="0"/>
              <a:t>analysis &amp; interpretation.</a:t>
            </a:r>
            <a:endParaRPr lang="en-US" sz="2400" dirty="0">
              <a:latin typeface="+mj-lt"/>
            </a:endParaRPr>
          </a:p>
        </p:txBody>
      </p:sp>
      <p:pic>
        <p:nvPicPr>
          <p:cNvPr id="16" name="Picture 15" descr="DataLifecycleIc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828" y="4670307"/>
            <a:ext cx="1608749" cy="914400"/>
          </a:xfrm>
          <a:prstGeom prst="rect">
            <a:avLst/>
          </a:prstGeom>
        </p:spPr>
      </p:pic>
    </p:spTree>
    <p:extLst>
      <p:ext uri="{BB962C8B-B14F-4D97-AF65-F5344CB8AC3E}">
        <p14:creationId xmlns:p14="http://schemas.microsoft.com/office/powerpoint/2010/main" val="2740474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ResearchLifecycle_Image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165" y="1142524"/>
            <a:ext cx="7248116" cy="3429953"/>
          </a:xfrm>
          <a:prstGeom prst="rect">
            <a:avLst/>
          </a:prstGeom>
        </p:spPr>
      </p:pic>
      <p:sp>
        <p:nvSpPr>
          <p:cNvPr id="21" name="Title 1"/>
          <p:cNvSpPr>
            <a:spLocks noGrp="1"/>
          </p:cNvSpPr>
          <p:nvPr>
            <p:ph type="title"/>
          </p:nvPr>
        </p:nvSpPr>
        <p:spPr>
          <a:xfrm>
            <a:off x="0" y="2065"/>
            <a:ext cx="9144000" cy="820101"/>
          </a:xfrm>
          <a:noFill/>
        </p:spPr>
        <p:txBody>
          <a:bodyPr/>
          <a:lstStyle/>
          <a:p>
            <a:r>
              <a:rPr lang="en-US" dirty="0" smtClean="0"/>
              <a:t> Back to the research lifecycle </a:t>
            </a:r>
            <a:endParaRPr lang="en-US" dirty="0"/>
          </a:p>
        </p:txBody>
      </p:sp>
    </p:spTree>
    <p:extLst>
      <p:ext uri="{BB962C8B-B14F-4D97-AF65-F5344CB8AC3E}">
        <p14:creationId xmlns:p14="http://schemas.microsoft.com/office/powerpoint/2010/main" val="122935593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ing_ac9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8507" y="457200"/>
            <a:ext cx="3600450" cy="4800600"/>
          </a:xfrm>
          <a:prstGeom prst="rect">
            <a:avLst/>
          </a:prstGeom>
          <a:ln>
            <a:solidFill>
              <a:schemeClr val="tx1">
                <a:lumMod val="50000"/>
                <a:lumOff val="50000"/>
              </a:schemeClr>
            </a:solidFill>
          </a:ln>
        </p:spPr>
      </p:pic>
      <p:pic>
        <p:nvPicPr>
          <p:cNvPr id="5" name="Picture 4" descr="Aug2604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097" y="457200"/>
            <a:ext cx="3600449" cy="4800600"/>
          </a:xfrm>
          <a:prstGeom prst="rect">
            <a:avLst/>
          </a:prstGeom>
          <a:ln>
            <a:solidFill>
              <a:schemeClr val="tx1">
                <a:lumMod val="50000"/>
                <a:lumOff val="50000"/>
              </a:schemeClr>
            </a:solidFill>
          </a:ln>
        </p:spPr>
      </p:pic>
    </p:spTree>
    <p:extLst>
      <p:ext uri="{BB962C8B-B14F-4D97-AF65-F5344CB8AC3E}">
        <p14:creationId xmlns:p14="http://schemas.microsoft.com/office/powerpoint/2010/main" val="74735743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shSequence_sx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924103"/>
            <a:ext cx="8686800" cy="1790897"/>
          </a:xfrm>
          <a:prstGeom prst="rect">
            <a:avLst/>
          </a:prstGeom>
        </p:spPr>
      </p:pic>
      <p:sp>
        <p:nvSpPr>
          <p:cNvPr id="2" name="Title 1"/>
          <p:cNvSpPr>
            <a:spLocks noGrp="1"/>
          </p:cNvSpPr>
          <p:nvPr>
            <p:ph type="title"/>
          </p:nvPr>
        </p:nvSpPr>
        <p:spPr>
          <a:xfrm>
            <a:off x="102634" y="0"/>
            <a:ext cx="8929111" cy="828731"/>
          </a:xfrm>
        </p:spPr>
        <p:txBody>
          <a:bodyPr>
            <a:normAutofit/>
          </a:bodyPr>
          <a:lstStyle/>
          <a:p>
            <a:r>
              <a:rPr lang="en-US" dirty="0" smtClean="0"/>
              <a:t>Stage 4: End of Project</a:t>
            </a:r>
            <a:endParaRPr lang="en-US" dirty="0"/>
          </a:p>
        </p:txBody>
      </p:sp>
      <p:sp>
        <p:nvSpPr>
          <p:cNvPr id="3" name="Content Placeholder 2"/>
          <p:cNvSpPr>
            <a:spLocks noGrp="1"/>
          </p:cNvSpPr>
          <p:nvPr>
            <p:ph idx="1"/>
          </p:nvPr>
        </p:nvSpPr>
        <p:spPr>
          <a:xfrm>
            <a:off x="914400" y="1031095"/>
            <a:ext cx="8229600" cy="3875816"/>
          </a:xfrm>
        </p:spPr>
        <p:txBody>
          <a:bodyPr>
            <a:noAutofit/>
          </a:bodyPr>
          <a:lstStyle/>
          <a:p>
            <a:pPr marL="0" indent="0">
              <a:buNone/>
            </a:pPr>
            <a:r>
              <a:rPr lang="en-US" sz="2400" dirty="0" smtClean="0"/>
              <a:t>Project is wrapping up; manuscripts in prep. </a:t>
            </a:r>
            <a:endParaRPr lang="en-US" sz="2400" dirty="0"/>
          </a:p>
          <a:p>
            <a:pPr marL="0" indent="0">
              <a:spcBef>
                <a:spcPts val="1224"/>
              </a:spcBef>
              <a:buNone/>
            </a:pPr>
            <a:r>
              <a:rPr lang="en-US" b="1" dirty="0" smtClean="0">
                <a:solidFill>
                  <a:schemeClr val="accent5">
                    <a:lumMod val="75000"/>
                  </a:schemeClr>
                </a:solidFill>
              </a:rPr>
              <a:t>Actions</a:t>
            </a:r>
          </a:p>
          <a:p>
            <a:pPr>
              <a:buFont typeface="Wingdings" charset="2"/>
              <a:buChar char="ü"/>
            </a:pPr>
            <a:r>
              <a:rPr lang="en-US" sz="2000" dirty="0"/>
              <a:t>Write paper(s)</a:t>
            </a:r>
            <a:r>
              <a:rPr lang="en-US" sz="2000" dirty="0" smtClean="0"/>
              <a:t>;</a:t>
            </a:r>
          </a:p>
          <a:p>
            <a:pPr>
              <a:buFont typeface="Wingdings" charset="2"/>
              <a:buChar char="ü"/>
            </a:pPr>
            <a:r>
              <a:rPr lang="en-US" sz="2000" dirty="0"/>
              <a:t>C</a:t>
            </a:r>
            <a:r>
              <a:rPr lang="en-US" sz="2000" dirty="0" smtClean="0"/>
              <a:t>ontact </a:t>
            </a:r>
            <a:r>
              <a:rPr lang="en-US" sz="2000" dirty="0"/>
              <a:t>archive for up-to-date requirements; deposit data in archive or repository</a:t>
            </a:r>
            <a:r>
              <a:rPr lang="en-US" sz="2000" dirty="0" smtClean="0"/>
              <a:t>;</a:t>
            </a:r>
          </a:p>
          <a:p>
            <a:pPr>
              <a:buFont typeface="Wingdings" charset="2"/>
              <a:buChar char="ü"/>
            </a:pPr>
            <a:r>
              <a:rPr lang="en-US" sz="2000" dirty="0" smtClean="0"/>
              <a:t>Establish</a:t>
            </a:r>
            <a:r>
              <a:rPr lang="en-US" sz="2000" dirty="0"/>
              <a:t> </a:t>
            </a:r>
            <a:r>
              <a:rPr lang="en-US" sz="2000" dirty="0" smtClean="0"/>
              <a:t>links </a:t>
            </a:r>
            <a:r>
              <a:rPr lang="en-US" sz="2000" dirty="0"/>
              <a:t>between dataset(s) and paper(s) via citation and the use of </a:t>
            </a:r>
            <a:r>
              <a:rPr lang="en-US" sz="2000" dirty="0" smtClean="0"/>
              <a:t>identifiers </a:t>
            </a:r>
            <a:r>
              <a:rPr lang="en-US" sz="2000" dirty="0"/>
              <a:t>(DOI, ORCID, etc.); </a:t>
            </a:r>
            <a:endParaRPr lang="en-US" sz="2000" dirty="0" smtClean="0"/>
          </a:p>
          <a:p>
            <a:pPr>
              <a:buFont typeface="Wingdings" charset="2"/>
              <a:buChar char="ü"/>
            </a:pPr>
            <a:r>
              <a:rPr lang="en-US" sz="2000" dirty="0"/>
              <a:t>P</a:t>
            </a:r>
            <a:r>
              <a:rPr lang="en-US" sz="2000" dirty="0" smtClean="0"/>
              <a:t>erform data management </a:t>
            </a:r>
            <a:r>
              <a:rPr lang="en-US" sz="2000" dirty="0"/>
              <a:t>audit against </a:t>
            </a:r>
            <a:r>
              <a:rPr lang="en-US" sz="2000" dirty="0" smtClean="0"/>
              <a:t>DMP</a:t>
            </a:r>
            <a:r>
              <a:rPr lang="en-US" sz="2000" dirty="0"/>
              <a:t>.</a:t>
            </a:r>
          </a:p>
        </p:txBody>
      </p:sp>
    </p:spTree>
    <p:extLst>
      <p:ext uri="{BB962C8B-B14F-4D97-AF65-F5344CB8AC3E}">
        <p14:creationId xmlns:p14="http://schemas.microsoft.com/office/powerpoint/2010/main" val="7572227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umbsUp_01_sx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1869" y="1264844"/>
            <a:ext cx="4122382" cy="4450156"/>
          </a:xfrm>
          <a:prstGeom prst="rect">
            <a:avLst/>
          </a:prstGeom>
        </p:spPr>
      </p:pic>
      <p:sp>
        <p:nvSpPr>
          <p:cNvPr id="2" name="Title 1"/>
          <p:cNvSpPr>
            <a:spLocks noGrp="1"/>
          </p:cNvSpPr>
          <p:nvPr>
            <p:ph type="title"/>
          </p:nvPr>
        </p:nvSpPr>
        <p:spPr>
          <a:xfrm>
            <a:off x="457200" y="138970"/>
            <a:ext cx="8229600" cy="1307419"/>
          </a:xfrm>
        </p:spPr>
        <p:txBody>
          <a:bodyPr>
            <a:normAutofit fontScale="90000"/>
          </a:bodyPr>
          <a:lstStyle/>
          <a:p>
            <a:r>
              <a:rPr lang="en-US" dirty="0" smtClean="0"/>
              <a:t>Stages 5 &amp; 6: Data Archived &amp; Shared</a:t>
            </a:r>
            <a:endParaRPr lang="en-US" dirty="0"/>
          </a:p>
        </p:txBody>
      </p:sp>
      <p:sp>
        <p:nvSpPr>
          <p:cNvPr id="3" name="Content Placeholder 2"/>
          <p:cNvSpPr>
            <a:spLocks noGrp="1"/>
          </p:cNvSpPr>
          <p:nvPr>
            <p:ph idx="1"/>
          </p:nvPr>
        </p:nvSpPr>
        <p:spPr>
          <a:xfrm>
            <a:off x="598308" y="2161649"/>
            <a:ext cx="4584669" cy="2250977"/>
          </a:xfrm>
        </p:spPr>
        <p:txBody>
          <a:bodyPr>
            <a:noAutofit/>
          </a:bodyPr>
          <a:lstStyle/>
          <a:p>
            <a:pPr marL="0" indent="0" algn="ctr">
              <a:buNone/>
            </a:pPr>
            <a:r>
              <a:rPr lang="en-US" dirty="0"/>
              <a:t>Data are available for </a:t>
            </a:r>
            <a:r>
              <a:rPr lang="en-US" b="1" dirty="0">
                <a:solidFill>
                  <a:srgbClr val="31859C"/>
                </a:solidFill>
                <a:effectLst>
                  <a:outerShdw blurRad="50800" dist="38100" dir="2700000" algn="tl" rotWithShape="0">
                    <a:prstClr val="black">
                      <a:alpha val="40000"/>
                    </a:prstClr>
                  </a:outerShdw>
                </a:effectLst>
              </a:rPr>
              <a:t>discovery</a:t>
            </a:r>
            <a:r>
              <a:rPr lang="en-US" dirty="0">
                <a:effectLst>
                  <a:outerShdw blurRad="50800" dist="38100" dir="2700000" algn="tl" rotWithShape="0">
                    <a:prstClr val="black">
                      <a:alpha val="40000"/>
                    </a:prstClr>
                  </a:outerShdw>
                </a:effectLst>
              </a:rPr>
              <a:t> </a:t>
            </a:r>
            <a:r>
              <a:rPr lang="en-US" dirty="0" smtClean="0"/>
              <a:t>&amp;</a:t>
            </a:r>
            <a:r>
              <a:rPr lang="en-US" b="1" dirty="0" smtClean="0">
                <a:solidFill>
                  <a:srgbClr val="31859C"/>
                </a:solidFill>
                <a:effectLst>
                  <a:outerShdw blurRad="50800" dist="38100" dir="2700000" algn="tl" rotWithShape="0">
                    <a:prstClr val="black">
                      <a:alpha val="40000"/>
                    </a:prstClr>
                  </a:outerShdw>
                </a:effectLst>
              </a:rPr>
              <a:t>reuse</a:t>
            </a:r>
            <a:r>
              <a:rPr lang="en-US" dirty="0"/>
              <a:t>, </a:t>
            </a:r>
            <a:r>
              <a:rPr lang="en-US" dirty="0" smtClean="0"/>
              <a:t/>
            </a:r>
            <a:br>
              <a:rPr lang="en-US" dirty="0" smtClean="0"/>
            </a:br>
            <a:r>
              <a:rPr lang="en-US" dirty="0" smtClean="0"/>
              <a:t>by </a:t>
            </a:r>
            <a:r>
              <a:rPr lang="en-US" dirty="0"/>
              <a:t>you </a:t>
            </a:r>
            <a:r>
              <a:rPr lang="en-US" dirty="0" smtClean="0"/>
              <a:t>&amp; others</a:t>
            </a:r>
            <a:endParaRPr lang="en-US" dirty="0"/>
          </a:p>
        </p:txBody>
      </p:sp>
    </p:spTree>
    <p:extLst>
      <p:ext uri="{BB962C8B-B14F-4D97-AF65-F5344CB8AC3E}">
        <p14:creationId xmlns:p14="http://schemas.microsoft.com/office/powerpoint/2010/main" val="138294372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05464"/>
            <a:ext cx="8229600" cy="1834444"/>
          </a:xfrm>
        </p:spPr>
        <p:txBody>
          <a:bodyPr>
            <a:normAutofit fontScale="90000"/>
          </a:bodyPr>
          <a:lstStyle/>
          <a:p>
            <a:r>
              <a:rPr lang="en-US" dirty="0" smtClean="0">
                <a:solidFill>
                  <a:schemeClr val="bg1"/>
                </a:solidFill>
              </a:rPr>
              <a:t>Take results from previous activity &amp; place them in the research lifecycle</a:t>
            </a:r>
            <a:endParaRPr lang="en-US" dirty="0">
              <a:solidFill>
                <a:schemeClr val="bg1"/>
              </a:solidFill>
            </a:endParaRPr>
          </a:p>
        </p:txBody>
      </p:sp>
      <p:sp>
        <p:nvSpPr>
          <p:cNvPr id="3" name="TextBox 2"/>
          <p:cNvSpPr txBox="1"/>
          <p:nvPr/>
        </p:nvSpPr>
        <p:spPr>
          <a:xfrm>
            <a:off x="641459" y="3025195"/>
            <a:ext cx="7941264" cy="1569660"/>
          </a:xfrm>
          <a:prstGeom prst="rect">
            <a:avLst/>
          </a:prstGeom>
          <a:noFill/>
        </p:spPr>
        <p:txBody>
          <a:bodyPr wrap="square" rtlCol="0">
            <a:spAutoFit/>
          </a:bodyPr>
          <a:lstStyle/>
          <a:p>
            <a:pPr algn="ctr"/>
            <a:r>
              <a:rPr lang="en-US" sz="2400" dirty="0" smtClean="0">
                <a:solidFill>
                  <a:schemeClr val="bg1"/>
                </a:solidFill>
              </a:rPr>
              <a:t>Observational  </a:t>
            </a:r>
            <a:r>
              <a:rPr lang="en-US" sz="2400" dirty="0" smtClean="0">
                <a:solidFill>
                  <a:schemeClr val="accent6">
                    <a:lumMod val="60000"/>
                    <a:lumOff val="40000"/>
                  </a:schemeClr>
                </a:solidFill>
              </a:rPr>
              <a:t>|</a:t>
            </a:r>
            <a:r>
              <a:rPr lang="en-US" sz="2400" dirty="0" smtClean="0">
                <a:solidFill>
                  <a:schemeClr val="bg1"/>
                </a:solidFill>
              </a:rPr>
              <a:t>  Experimental  </a:t>
            </a:r>
            <a:r>
              <a:rPr lang="en-US" sz="2400" dirty="0">
                <a:solidFill>
                  <a:schemeClr val="accent6">
                    <a:lumMod val="60000"/>
                    <a:lumOff val="40000"/>
                  </a:schemeClr>
                </a:solidFill>
              </a:rPr>
              <a:t>|</a:t>
            </a:r>
            <a:r>
              <a:rPr lang="en-US" sz="2400" dirty="0" smtClean="0">
                <a:solidFill>
                  <a:schemeClr val="bg1"/>
                </a:solidFill>
              </a:rPr>
              <a:t>  Derived  </a:t>
            </a:r>
            <a:r>
              <a:rPr lang="en-US" sz="2400" dirty="0">
                <a:solidFill>
                  <a:schemeClr val="accent6">
                    <a:lumMod val="60000"/>
                    <a:lumOff val="40000"/>
                  </a:schemeClr>
                </a:solidFill>
              </a:rPr>
              <a:t>|</a:t>
            </a:r>
            <a:r>
              <a:rPr lang="en-US" sz="2400" dirty="0" smtClean="0">
                <a:solidFill>
                  <a:schemeClr val="bg1"/>
                </a:solidFill>
              </a:rPr>
              <a:t>  Compiled  </a:t>
            </a:r>
            <a:r>
              <a:rPr lang="en-US" sz="2400" dirty="0">
                <a:solidFill>
                  <a:schemeClr val="accent6">
                    <a:lumMod val="60000"/>
                    <a:lumOff val="40000"/>
                  </a:schemeClr>
                </a:solidFill>
              </a:rPr>
              <a:t>|</a:t>
            </a:r>
            <a:r>
              <a:rPr lang="en-US" sz="2400" dirty="0" smtClean="0">
                <a:solidFill>
                  <a:schemeClr val="bg1"/>
                </a:solidFill>
              </a:rPr>
              <a:t>  Simulation  </a:t>
            </a:r>
            <a:r>
              <a:rPr lang="en-US" sz="2400" dirty="0">
                <a:solidFill>
                  <a:schemeClr val="accent6">
                    <a:lumMod val="60000"/>
                    <a:lumOff val="40000"/>
                  </a:schemeClr>
                </a:solidFill>
              </a:rPr>
              <a:t>|</a:t>
            </a:r>
            <a:r>
              <a:rPr lang="en-US" sz="2400" dirty="0" smtClean="0">
                <a:solidFill>
                  <a:schemeClr val="bg1"/>
                </a:solidFill>
              </a:rPr>
              <a:t>  Reference/Canonical</a:t>
            </a:r>
          </a:p>
          <a:p>
            <a:pPr algn="ctr"/>
            <a:r>
              <a:rPr lang="en-US" sz="2400" dirty="0" smtClean="0">
                <a:solidFill>
                  <a:schemeClr val="bg1"/>
                </a:solidFill>
              </a:rPr>
              <a:t>Qualitative  </a:t>
            </a:r>
            <a:r>
              <a:rPr lang="en-US" sz="2400" dirty="0">
                <a:solidFill>
                  <a:schemeClr val="accent6">
                    <a:lumMod val="60000"/>
                    <a:lumOff val="40000"/>
                  </a:schemeClr>
                </a:solidFill>
              </a:rPr>
              <a:t>|</a:t>
            </a:r>
            <a:r>
              <a:rPr lang="en-US" sz="2400" dirty="0" smtClean="0">
                <a:solidFill>
                  <a:schemeClr val="bg1"/>
                </a:solidFill>
              </a:rPr>
              <a:t>  Quantitative  </a:t>
            </a:r>
            <a:r>
              <a:rPr lang="en-US" sz="2400" dirty="0">
                <a:solidFill>
                  <a:schemeClr val="accent6">
                    <a:lumMod val="60000"/>
                    <a:lumOff val="40000"/>
                  </a:schemeClr>
                </a:solidFill>
              </a:rPr>
              <a:t>|</a:t>
            </a:r>
            <a:r>
              <a:rPr lang="en-US" sz="2400" dirty="0" smtClean="0">
                <a:solidFill>
                  <a:schemeClr val="bg1"/>
                </a:solidFill>
              </a:rPr>
              <a:t>  Geospatial</a:t>
            </a:r>
          </a:p>
          <a:p>
            <a:pPr algn="ctr"/>
            <a:r>
              <a:rPr lang="en-US" sz="2400" dirty="0" smtClean="0">
                <a:solidFill>
                  <a:schemeClr val="bg1"/>
                </a:solidFill>
              </a:rPr>
              <a:t>Image/audio/video  </a:t>
            </a:r>
            <a:r>
              <a:rPr lang="en-US" sz="2400" dirty="0">
                <a:solidFill>
                  <a:schemeClr val="accent6">
                    <a:lumMod val="60000"/>
                    <a:lumOff val="40000"/>
                  </a:schemeClr>
                </a:solidFill>
              </a:rPr>
              <a:t>|</a:t>
            </a:r>
            <a:r>
              <a:rPr lang="en-US" sz="2400" dirty="0" smtClean="0">
                <a:solidFill>
                  <a:schemeClr val="bg1"/>
                </a:solidFill>
              </a:rPr>
              <a:t>  Scripts/codes</a:t>
            </a:r>
            <a:endParaRPr lang="en-US" sz="2400" dirty="0">
              <a:solidFill>
                <a:schemeClr val="bg1"/>
              </a:solidFill>
            </a:endParaRPr>
          </a:p>
        </p:txBody>
      </p:sp>
      <p:sp>
        <p:nvSpPr>
          <p:cNvPr id="4" name="TextBox 3"/>
          <p:cNvSpPr txBox="1"/>
          <p:nvPr/>
        </p:nvSpPr>
        <p:spPr>
          <a:xfrm>
            <a:off x="2373400" y="245864"/>
            <a:ext cx="4220801" cy="369332"/>
          </a:xfrm>
          <a:prstGeom prst="rect">
            <a:avLst/>
          </a:prstGeom>
          <a:noFill/>
        </p:spPr>
        <p:txBody>
          <a:bodyPr wrap="square" rtlCol="0">
            <a:spAutoFit/>
          </a:bodyPr>
          <a:lstStyle/>
          <a:p>
            <a:pPr algn="ctr"/>
            <a:r>
              <a:rPr lang="en-US" dirty="0" smtClean="0">
                <a:solidFill>
                  <a:schemeClr val="accent5">
                    <a:lumMod val="60000"/>
                    <a:lumOff val="40000"/>
                  </a:schemeClr>
                </a:solidFill>
              </a:rPr>
              <a:t>Small group work: 3 minutes</a:t>
            </a:r>
            <a:endParaRPr lang="en-US" dirty="0">
              <a:solidFill>
                <a:schemeClr val="accent5">
                  <a:lumMod val="60000"/>
                  <a:lumOff val="40000"/>
                </a:schemeClr>
              </a:solidFill>
            </a:endParaRPr>
          </a:p>
        </p:txBody>
      </p:sp>
    </p:spTree>
    <p:extLst>
      <p:ext uri="{BB962C8B-B14F-4D97-AF65-F5344CB8AC3E}">
        <p14:creationId xmlns:p14="http://schemas.microsoft.com/office/powerpoint/2010/main" val="243799210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ack_65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0"/>
            <a:ext cx="5715000" cy="5715000"/>
          </a:xfrm>
          <a:prstGeom prst="rect">
            <a:avLst/>
          </a:prstGeom>
        </p:spPr>
      </p:pic>
    </p:spTree>
    <p:extLst>
      <p:ext uri="{BB962C8B-B14F-4D97-AF65-F5344CB8AC3E}">
        <p14:creationId xmlns:p14="http://schemas.microsoft.com/office/powerpoint/2010/main" val="17026541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Session 1 </a:t>
            </a:r>
            <a:r>
              <a:rPr lang="en-US" dirty="0">
                <a:solidFill>
                  <a:schemeClr val="bg1">
                    <a:lumMod val="50000"/>
                  </a:schemeClr>
                </a:solidFill>
              </a:rPr>
              <a:t>~</a:t>
            </a:r>
            <a:r>
              <a:rPr lang="en-US" dirty="0" smtClean="0"/>
              <a:t> 9</a:t>
            </a:r>
            <a:r>
              <a:rPr lang="en-US" sz="2800" dirty="0" smtClean="0"/>
              <a:t>am</a:t>
            </a:r>
            <a:r>
              <a:rPr lang="en-US" dirty="0" smtClean="0"/>
              <a:t> – 12</a:t>
            </a:r>
            <a:r>
              <a:rPr lang="en-US" sz="2800" dirty="0" smtClean="0"/>
              <a:t>pm</a:t>
            </a:r>
            <a:endParaRPr lang="en-US" sz="2800" dirty="0"/>
          </a:p>
        </p:txBody>
      </p:sp>
      <p:pic>
        <p:nvPicPr>
          <p:cNvPr id="4" name="Content Placeholder 3" descr="Crwod_sxc.jpg"/>
          <p:cNvPicPr>
            <a:picLocks noGrp="1" noChangeAspect="1"/>
          </p:cNvPicPr>
          <p:nvPr>
            <p:ph idx="1"/>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l="17888" r="17888"/>
          <a:stretch>
            <a:fillRect/>
          </a:stretch>
        </p:blipFill>
        <p:spPr>
          <a:xfrm>
            <a:off x="457200" y="2276767"/>
            <a:ext cx="8686800" cy="3981171"/>
          </a:xfrm>
        </p:spPr>
      </p:pic>
      <p:sp>
        <p:nvSpPr>
          <p:cNvPr id="5" name="TextBox 4"/>
          <p:cNvSpPr txBox="1"/>
          <p:nvPr/>
        </p:nvSpPr>
        <p:spPr>
          <a:xfrm>
            <a:off x="1433278" y="1005316"/>
            <a:ext cx="2951239" cy="1508105"/>
          </a:xfrm>
          <a:prstGeom prst="rect">
            <a:avLst/>
          </a:prstGeom>
          <a:noFill/>
        </p:spPr>
        <p:txBody>
          <a:bodyPr wrap="square" rtlCol="0">
            <a:spAutoFit/>
          </a:bodyPr>
          <a:lstStyle/>
          <a:p>
            <a:pPr algn="r">
              <a:spcAft>
                <a:spcPts val="1200"/>
              </a:spcAft>
            </a:pPr>
            <a:r>
              <a:rPr lang="en-US" sz="2400" dirty="0" smtClean="0"/>
              <a:t>Hello!</a:t>
            </a:r>
          </a:p>
          <a:p>
            <a:pPr algn="r">
              <a:spcAft>
                <a:spcPts val="1200"/>
              </a:spcAft>
            </a:pPr>
            <a:r>
              <a:rPr lang="en-US" sz="2400" dirty="0" smtClean="0"/>
              <a:t>What is 1001101?</a:t>
            </a:r>
            <a:endParaRPr lang="en-US" sz="2400" dirty="0"/>
          </a:p>
          <a:p>
            <a:pPr algn="r">
              <a:spcAft>
                <a:spcPts val="1200"/>
              </a:spcAft>
            </a:pPr>
            <a:r>
              <a:rPr lang="en-US" sz="2400" dirty="0" smtClean="0"/>
              <a:t>Research lifecycle</a:t>
            </a:r>
          </a:p>
        </p:txBody>
      </p:sp>
      <p:sp>
        <p:nvSpPr>
          <p:cNvPr id="7" name="TextBox 6"/>
          <p:cNvSpPr txBox="1"/>
          <p:nvPr/>
        </p:nvSpPr>
        <p:spPr>
          <a:xfrm>
            <a:off x="4739525" y="1266926"/>
            <a:ext cx="2951239" cy="984885"/>
          </a:xfrm>
          <a:prstGeom prst="rect">
            <a:avLst/>
          </a:prstGeom>
          <a:noFill/>
        </p:spPr>
        <p:txBody>
          <a:bodyPr wrap="square" rtlCol="0">
            <a:spAutoFit/>
          </a:bodyPr>
          <a:lstStyle/>
          <a:p>
            <a:pPr>
              <a:spcAft>
                <a:spcPts val="1200"/>
              </a:spcAft>
            </a:pPr>
            <a:r>
              <a:rPr lang="en-US" sz="2400" dirty="0" smtClean="0"/>
              <a:t>Organization</a:t>
            </a:r>
            <a:endParaRPr lang="en-US" sz="2400" dirty="0"/>
          </a:p>
          <a:p>
            <a:pPr>
              <a:spcAft>
                <a:spcPts val="1200"/>
              </a:spcAft>
            </a:pPr>
            <a:r>
              <a:rPr lang="en-US" sz="2400" dirty="0" smtClean="0"/>
              <a:t>Backup &amp; Storage</a:t>
            </a:r>
          </a:p>
        </p:txBody>
      </p:sp>
      <p:cxnSp>
        <p:nvCxnSpPr>
          <p:cNvPr id="9" name="Straight Connector 8"/>
          <p:cNvCxnSpPr/>
          <p:nvPr/>
        </p:nvCxnSpPr>
        <p:spPr>
          <a:xfrm>
            <a:off x="4561417" y="1005316"/>
            <a:ext cx="0" cy="1508105"/>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915" y="10587"/>
            <a:ext cx="529167" cy="646331"/>
          </a:xfrm>
          <a:prstGeom prst="rect">
            <a:avLst/>
          </a:prstGeom>
          <a:noFill/>
        </p:spPr>
        <p:txBody>
          <a:bodyPr wrap="square" rtlCol="0">
            <a:spAutoFit/>
          </a:bodyPr>
          <a:lstStyle/>
          <a:p>
            <a:pPr algn="ctr"/>
            <a:r>
              <a:rPr lang="en-US" dirty="0" smtClean="0">
                <a:solidFill>
                  <a:schemeClr val="accent4">
                    <a:lumMod val="50000"/>
                  </a:schemeClr>
                </a:solidFill>
                <a:latin typeface="Source Code Pro"/>
                <a:cs typeface="Source Code Pro"/>
              </a:rPr>
              <a:t>NW</a:t>
            </a:r>
            <a:br>
              <a:rPr lang="en-US" dirty="0" smtClean="0">
                <a:solidFill>
                  <a:schemeClr val="accent4">
                    <a:lumMod val="50000"/>
                  </a:schemeClr>
                </a:solidFill>
                <a:latin typeface="Source Code Pro"/>
                <a:cs typeface="Source Code Pro"/>
              </a:rPr>
            </a:br>
            <a:r>
              <a:rPr lang="en-US" dirty="0" smtClean="0">
                <a:solidFill>
                  <a:schemeClr val="accent4">
                    <a:lumMod val="50000"/>
                  </a:schemeClr>
                </a:solidFill>
                <a:latin typeface="Source Code Pro"/>
                <a:cs typeface="Source Code Pro"/>
              </a:rPr>
              <a:t>5C</a:t>
            </a:r>
            <a:endParaRPr lang="en-US" dirty="0">
              <a:solidFill>
                <a:schemeClr val="accent4">
                  <a:lumMod val="50000"/>
                </a:schemeClr>
              </a:solidFill>
              <a:latin typeface="Source Code Pro"/>
              <a:cs typeface="Source Code Pro"/>
            </a:endParaRPr>
          </a:p>
        </p:txBody>
      </p:sp>
    </p:spTree>
    <p:extLst>
      <p:ext uri="{BB962C8B-B14F-4D97-AF65-F5344CB8AC3E}">
        <p14:creationId xmlns:p14="http://schemas.microsoft.com/office/powerpoint/2010/main" val="24463462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ing_PhDComic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279" y="0"/>
            <a:ext cx="5329442" cy="5921602"/>
          </a:xfrm>
          <a:prstGeom prst="rect">
            <a:avLst/>
          </a:prstGeom>
        </p:spPr>
      </p:pic>
      <p:sp>
        <p:nvSpPr>
          <p:cNvPr id="5" name="TextBox 4"/>
          <p:cNvSpPr txBox="1"/>
          <p:nvPr/>
        </p:nvSpPr>
        <p:spPr>
          <a:xfrm>
            <a:off x="7333047" y="5340121"/>
            <a:ext cx="1810953" cy="369332"/>
          </a:xfrm>
          <a:prstGeom prst="rect">
            <a:avLst/>
          </a:prstGeom>
          <a:noFill/>
        </p:spPr>
        <p:txBody>
          <a:bodyPr wrap="square" rtlCol="0">
            <a:spAutoFit/>
          </a:bodyPr>
          <a:lstStyle/>
          <a:p>
            <a:r>
              <a:rPr lang="en-US" dirty="0" smtClean="0">
                <a:solidFill>
                  <a:schemeClr val="tx1">
                    <a:lumMod val="50000"/>
                    <a:lumOff val="50000"/>
                  </a:schemeClr>
                </a:solidFill>
              </a:rPr>
              <a:t>PhD Comics</a:t>
            </a:r>
            <a:endParaRPr lang="en-US" dirty="0">
              <a:solidFill>
                <a:schemeClr val="tx1">
                  <a:lumMod val="50000"/>
                  <a:lumOff val="50000"/>
                </a:schemeClr>
              </a:solidFill>
            </a:endParaRPr>
          </a:p>
        </p:txBody>
      </p:sp>
    </p:spTree>
    <p:extLst>
      <p:ext uri="{BB962C8B-B14F-4D97-AF65-F5344CB8AC3E}">
        <p14:creationId xmlns:p14="http://schemas.microsoft.com/office/powerpoint/2010/main" val="319810862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le-naming-convention_Dilbert_11042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31" y="1056013"/>
            <a:ext cx="8235818" cy="2134020"/>
          </a:xfrm>
          <a:prstGeom prst="rect">
            <a:avLst/>
          </a:prstGeom>
        </p:spPr>
      </p:pic>
      <p:sp>
        <p:nvSpPr>
          <p:cNvPr id="5" name="TextBox 4"/>
          <p:cNvSpPr txBox="1"/>
          <p:nvPr/>
        </p:nvSpPr>
        <p:spPr>
          <a:xfrm>
            <a:off x="6515317" y="5326372"/>
            <a:ext cx="2426032" cy="369332"/>
          </a:xfrm>
          <a:prstGeom prst="rect">
            <a:avLst/>
          </a:prstGeom>
          <a:noFill/>
        </p:spPr>
        <p:txBody>
          <a:bodyPr wrap="square" rtlCol="0">
            <a:spAutoFit/>
          </a:bodyPr>
          <a:lstStyle/>
          <a:p>
            <a:pPr algn="r"/>
            <a:r>
              <a:rPr lang="en-US" dirty="0" smtClean="0">
                <a:solidFill>
                  <a:srgbClr val="7F7F7F"/>
                </a:solidFill>
              </a:rPr>
              <a:t>Dilbert</a:t>
            </a:r>
          </a:p>
        </p:txBody>
      </p:sp>
    </p:spTree>
    <p:extLst>
      <p:ext uri="{BB962C8B-B14F-4D97-AF65-F5344CB8AC3E}">
        <p14:creationId xmlns:p14="http://schemas.microsoft.com/office/powerpoint/2010/main" val="2529287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hd052810s_FileNaming.gif"/>
          <p:cNvPicPr>
            <a:picLocks noGrp="1" noChangeAspect="1"/>
          </p:cNvPicPr>
          <p:nvPr>
            <p:ph idx="1"/>
          </p:nvPr>
        </p:nvPicPr>
        <p:blipFill>
          <a:blip r:embed="rId3">
            <a:extLst>
              <a:ext uri="{28A0092B-C50C-407E-A947-70E740481C1C}">
                <a14:useLocalDpi xmlns:a14="http://schemas.microsoft.com/office/drawing/2010/main" val="0"/>
              </a:ext>
            </a:extLst>
          </a:blip>
          <a:srcRect t="10950" b="10950"/>
          <a:stretch>
            <a:fillRect/>
          </a:stretch>
        </p:blipFill>
        <p:spPr>
          <a:xfrm>
            <a:off x="470355" y="83491"/>
            <a:ext cx="8673645" cy="5338943"/>
          </a:xfrm>
        </p:spPr>
      </p:pic>
      <p:sp>
        <p:nvSpPr>
          <p:cNvPr id="3" name="TextBox 2"/>
          <p:cNvSpPr txBox="1"/>
          <p:nvPr/>
        </p:nvSpPr>
        <p:spPr>
          <a:xfrm>
            <a:off x="7333047" y="5363639"/>
            <a:ext cx="1810953" cy="369332"/>
          </a:xfrm>
          <a:prstGeom prst="rect">
            <a:avLst/>
          </a:prstGeom>
          <a:noFill/>
        </p:spPr>
        <p:txBody>
          <a:bodyPr wrap="square" rtlCol="0">
            <a:spAutoFit/>
          </a:bodyPr>
          <a:lstStyle/>
          <a:p>
            <a:r>
              <a:rPr lang="en-US" dirty="0" smtClean="0">
                <a:solidFill>
                  <a:schemeClr val="tx1">
                    <a:lumMod val="50000"/>
                    <a:lumOff val="50000"/>
                  </a:schemeClr>
                </a:solidFill>
              </a:rPr>
              <a:t>PhD Comics</a:t>
            </a:r>
            <a:endParaRPr lang="en-US" dirty="0">
              <a:solidFill>
                <a:schemeClr val="tx1">
                  <a:lumMod val="50000"/>
                  <a:lumOff val="50000"/>
                </a:schemeClr>
              </a:solidFill>
            </a:endParaRPr>
          </a:p>
        </p:txBody>
      </p:sp>
    </p:spTree>
    <p:extLst>
      <p:ext uri="{BB962C8B-B14F-4D97-AF65-F5344CB8AC3E}">
        <p14:creationId xmlns:p14="http://schemas.microsoft.com/office/powerpoint/2010/main" val="20321755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14 at 9.30.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43" y="333375"/>
            <a:ext cx="8404986" cy="5053749"/>
          </a:xfrm>
          <a:prstGeom prst="rect">
            <a:avLst/>
          </a:prstGeom>
        </p:spPr>
      </p:pic>
    </p:spTree>
    <p:extLst>
      <p:ext uri="{BB962C8B-B14F-4D97-AF65-F5344CB8AC3E}">
        <p14:creationId xmlns:p14="http://schemas.microsoft.com/office/powerpoint/2010/main" val="13312216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5-01-14 at 9.30.20 PM.png"/>
          <p:cNvPicPr>
            <a:picLocks noChangeAspect="1"/>
          </p:cNvPicPr>
          <p:nvPr/>
        </p:nvPicPr>
        <p:blipFill>
          <a:blip r:embed="rId3">
            <a:alphaModFix amt="17000"/>
            <a:extLst>
              <a:ext uri="{28A0092B-C50C-407E-A947-70E740481C1C}">
                <a14:useLocalDpi xmlns:a14="http://schemas.microsoft.com/office/drawing/2010/main" val="0"/>
              </a:ext>
            </a:extLst>
          </a:blip>
          <a:stretch>
            <a:fillRect/>
          </a:stretch>
        </p:blipFill>
        <p:spPr>
          <a:xfrm>
            <a:off x="587943" y="333375"/>
            <a:ext cx="8404986" cy="5053749"/>
          </a:xfrm>
          <a:prstGeom prst="rect">
            <a:avLst/>
          </a:prstGeom>
        </p:spPr>
      </p:pic>
      <p:sp>
        <p:nvSpPr>
          <p:cNvPr id="2" name="Rectangle 1"/>
          <p:cNvSpPr/>
          <p:nvPr/>
        </p:nvSpPr>
        <p:spPr>
          <a:xfrm>
            <a:off x="536222" y="354361"/>
            <a:ext cx="8184445" cy="1815882"/>
          </a:xfrm>
          <a:prstGeom prst="rect">
            <a:avLst/>
          </a:prstGeom>
        </p:spPr>
        <p:txBody>
          <a:bodyPr wrap="square">
            <a:spAutoFit/>
          </a:bodyPr>
          <a:lstStyle/>
          <a:p>
            <a:r>
              <a:rPr lang="en-US" sz="1600" dirty="0"/>
              <a:t>Principal investigator Jorge </a:t>
            </a:r>
            <a:r>
              <a:rPr lang="en-US" sz="1600" dirty="0" err="1"/>
              <a:t>Leitão</a:t>
            </a:r>
            <a:r>
              <a:rPr lang="en-US" sz="1600" dirty="0"/>
              <a:t> gave us a quick recap:</a:t>
            </a:r>
          </a:p>
          <a:p>
            <a:pPr lvl="1">
              <a:spcAft>
                <a:spcPts val="1200"/>
              </a:spcAft>
            </a:pPr>
            <a:r>
              <a:rPr lang="en-US" sz="1600" dirty="0" smtClean="0"/>
              <a:t>“A </a:t>
            </a:r>
            <a:r>
              <a:rPr lang="en-US" sz="1600" dirty="0"/>
              <a:t>problem with a malfunctioning </a:t>
            </a:r>
            <a:r>
              <a:rPr lang="en-US" sz="1600" dirty="0" smtClean="0"/>
              <a:t>computer </a:t>
            </a:r>
            <a:r>
              <a:rPr lang="en-US" sz="1600" dirty="0"/>
              <a:t>and</a:t>
            </a:r>
            <a:r>
              <a:rPr lang="en-US" sz="1600" b="1" dirty="0">
                <a:solidFill>
                  <a:srgbClr val="FF0000"/>
                </a:solidFill>
              </a:rPr>
              <a:t> image storage and mislabeling </a:t>
            </a:r>
            <a:r>
              <a:rPr lang="en-US" sz="1600" dirty="0"/>
              <a:t>led to the assembling by one of the co-authors of images that were previously published by our research group. I didn’t detect the problem when the manuscript was sent for publication. Although the conclusions were not compromised in any of the two papers, we retract the papers precisely because some images were wrongly used</a:t>
            </a:r>
            <a:r>
              <a:rPr lang="en-US" sz="1600" dirty="0" smtClean="0"/>
              <a:t>.”</a:t>
            </a:r>
            <a:endParaRPr lang="en-US" sz="1600" dirty="0"/>
          </a:p>
        </p:txBody>
      </p:sp>
      <p:sp>
        <p:nvSpPr>
          <p:cNvPr id="5" name="Rectangle 4"/>
          <p:cNvSpPr/>
          <p:nvPr/>
        </p:nvSpPr>
        <p:spPr>
          <a:xfrm>
            <a:off x="536222" y="2305976"/>
            <a:ext cx="8184445" cy="2800766"/>
          </a:xfrm>
          <a:prstGeom prst="rect">
            <a:avLst/>
          </a:prstGeom>
        </p:spPr>
        <p:txBody>
          <a:bodyPr wrap="square">
            <a:spAutoFit/>
          </a:bodyPr>
          <a:lstStyle/>
          <a:p>
            <a:r>
              <a:rPr lang="en-US" sz="1600" dirty="0"/>
              <a:t>First author Christian </a:t>
            </a:r>
            <a:r>
              <a:rPr lang="en-US" sz="1600" dirty="0" smtClean="0"/>
              <a:t>Ramos:</a:t>
            </a:r>
          </a:p>
          <a:p>
            <a:pPr lvl="1"/>
            <a:r>
              <a:rPr lang="en-US" sz="1600" dirty="0" smtClean="0"/>
              <a:t>“In </a:t>
            </a:r>
            <a:r>
              <a:rPr lang="en-US" sz="1600" dirty="0"/>
              <a:t>the 2011 </a:t>
            </a:r>
            <a:r>
              <a:rPr lang="en-US" sz="1600" dirty="0" smtClean="0"/>
              <a:t>paper, </a:t>
            </a:r>
            <a:r>
              <a:rPr lang="en-US" sz="1600" dirty="0"/>
              <a:t>it was first submitted to other 2 </a:t>
            </a:r>
            <a:r>
              <a:rPr lang="en-US" sz="1600" dirty="0" smtClean="0"/>
              <a:t>journals, </a:t>
            </a:r>
            <a:r>
              <a:rPr lang="en-US" sz="1600" dirty="0"/>
              <a:t>whom requested a lot of modifications, and therefore, we accumulated </a:t>
            </a:r>
            <a:r>
              <a:rPr lang="en-US" sz="1600" b="1" dirty="0">
                <a:solidFill>
                  <a:srgbClr val="FF0000"/>
                </a:solidFill>
              </a:rPr>
              <a:t>a lot of processed data files</a:t>
            </a:r>
            <a:r>
              <a:rPr lang="en-US" sz="1600" dirty="0"/>
              <a:t>. In between the process, the </a:t>
            </a:r>
            <a:r>
              <a:rPr lang="en-US" sz="1600" b="1" dirty="0">
                <a:solidFill>
                  <a:srgbClr val="FF0000"/>
                </a:solidFill>
              </a:rPr>
              <a:t>hard-drive </a:t>
            </a:r>
            <a:r>
              <a:rPr lang="en-US" sz="1600" dirty="0"/>
              <a:t>of the computer that was used to store the data files (which is shared by 5 research groups) stopped working due data overloading. Nonetheless, we were able to </a:t>
            </a:r>
            <a:r>
              <a:rPr lang="en-US" sz="1600" b="1" dirty="0">
                <a:solidFill>
                  <a:srgbClr val="FF0000"/>
                </a:solidFill>
              </a:rPr>
              <a:t>retrieve the original data</a:t>
            </a:r>
            <a:r>
              <a:rPr lang="en-US" sz="1600" dirty="0"/>
              <a:t>, </a:t>
            </a:r>
            <a:r>
              <a:rPr lang="en-US" sz="1600" b="1" dirty="0">
                <a:solidFill>
                  <a:srgbClr val="FF0000"/>
                </a:solidFill>
              </a:rPr>
              <a:t>or so we thought</a:t>
            </a:r>
            <a:r>
              <a:rPr lang="en-US" sz="1600" dirty="0"/>
              <a:t>. At the time, I was responsible for composing the final figures of each paper that we produced, and asked the team members to give me the files. In Figure 8 of this paper, it seemed that there has been </a:t>
            </a:r>
            <a:r>
              <a:rPr lang="en-US" sz="1600" b="1" dirty="0">
                <a:solidFill>
                  <a:srgbClr val="FF0000"/>
                </a:solidFill>
              </a:rPr>
              <a:t>a labeling error in the source files</a:t>
            </a:r>
            <a:r>
              <a:rPr lang="en-US" sz="1600" dirty="0"/>
              <a:t>, and I did not realize that some images where duplicated in the experiment that was being represented, neither that parts of the image had already been published</a:t>
            </a:r>
            <a:r>
              <a:rPr lang="en-US" sz="1600" dirty="0" smtClean="0"/>
              <a:t>.”</a:t>
            </a:r>
            <a:endParaRPr lang="en-US" sz="1600" dirty="0"/>
          </a:p>
        </p:txBody>
      </p:sp>
    </p:spTree>
    <p:extLst>
      <p:ext uri="{BB962C8B-B14F-4D97-AF65-F5344CB8AC3E}">
        <p14:creationId xmlns:p14="http://schemas.microsoft.com/office/powerpoint/2010/main" val="21816042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ktopClut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66" y="0"/>
            <a:ext cx="8691034" cy="6518276"/>
          </a:xfrm>
          <a:prstGeom prst="rect">
            <a:avLst/>
          </a:prstGeom>
          <a:ln>
            <a:solidFill>
              <a:srgbClr val="7F7F7F"/>
            </a:solidFill>
          </a:ln>
        </p:spPr>
      </p:pic>
    </p:spTree>
    <p:extLst>
      <p:ext uri="{BB962C8B-B14F-4D97-AF65-F5344CB8AC3E}">
        <p14:creationId xmlns:p14="http://schemas.microsoft.com/office/powerpoint/2010/main" val="358604980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File-naming strategies (1)</a:t>
            </a:r>
            <a:endParaRPr lang="en-US" dirty="0"/>
          </a:p>
        </p:txBody>
      </p:sp>
      <p:sp>
        <p:nvSpPr>
          <p:cNvPr id="3" name="Rectangle 2"/>
          <p:cNvSpPr/>
          <p:nvPr/>
        </p:nvSpPr>
        <p:spPr>
          <a:xfrm>
            <a:off x="746454" y="1418602"/>
            <a:ext cx="7674610" cy="3616374"/>
          </a:xfrm>
          <a:prstGeom prst="rect">
            <a:avLst/>
          </a:prstGeom>
        </p:spPr>
        <p:txBody>
          <a:bodyPr wrap="square">
            <a:spAutoFit/>
          </a:bodyPr>
          <a:lstStyle/>
          <a:p>
            <a:pPr marL="336488" indent="-336488">
              <a:buFont typeface="+mj-lt"/>
              <a:buAutoNum type="arabicPeriod"/>
            </a:pPr>
            <a:r>
              <a:rPr lang="en-US" sz="2400" b="1" dirty="0">
                <a:solidFill>
                  <a:srgbClr val="185969"/>
                </a:solidFill>
                <a:cs typeface="Gill Sans"/>
              </a:rPr>
              <a:t> </a:t>
            </a:r>
            <a:r>
              <a:rPr lang="en-US" sz="2400" b="1" dirty="0" smtClean="0">
                <a:solidFill>
                  <a:srgbClr val="185969"/>
                </a:solidFill>
                <a:cs typeface="Gill Sans"/>
              </a:rPr>
              <a:t>BE CONSISTENT</a:t>
            </a:r>
            <a:endParaRPr lang="en-US" sz="2400" b="1" dirty="0">
              <a:solidFill>
                <a:srgbClr val="185969"/>
              </a:solidFill>
              <a:cs typeface="Gill Sans"/>
            </a:endParaRPr>
          </a:p>
          <a:p>
            <a:pPr marL="785138" lvl="1" indent="-336488">
              <a:spcAft>
                <a:spcPts val="600"/>
              </a:spcAft>
              <a:buFont typeface="Arial"/>
              <a:buChar char="•"/>
            </a:pPr>
            <a:r>
              <a:rPr lang="en-US" sz="2000" dirty="0">
                <a:cs typeface="Gill Sans"/>
              </a:rPr>
              <a:t>Have conventions for naming</a:t>
            </a:r>
            <a:r>
              <a:rPr lang="en-US" sz="2000" dirty="0" smtClean="0">
                <a:cs typeface="Gill Sans"/>
              </a:rPr>
              <a:t>:</a:t>
            </a:r>
          </a:p>
          <a:p>
            <a:pPr marL="1363050" lvl="3">
              <a:spcAft>
                <a:spcPts val="600"/>
              </a:spcAft>
            </a:pPr>
            <a:r>
              <a:rPr lang="en-US" sz="2000" dirty="0" smtClean="0">
                <a:cs typeface="Gill Sans"/>
              </a:rPr>
              <a:t>(</a:t>
            </a:r>
            <a:r>
              <a:rPr lang="en-US" sz="2000" dirty="0">
                <a:cs typeface="Gill Sans"/>
              </a:rPr>
              <a:t>1) Directory </a:t>
            </a:r>
            <a:r>
              <a:rPr lang="en-US" sz="2000" dirty="0" smtClean="0">
                <a:cs typeface="Gill Sans"/>
              </a:rPr>
              <a:t>structure</a:t>
            </a:r>
          </a:p>
          <a:p>
            <a:pPr marL="1363050" lvl="3">
              <a:spcAft>
                <a:spcPts val="600"/>
              </a:spcAft>
            </a:pPr>
            <a:r>
              <a:rPr lang="en-US" sz="2000" dirty="0" smtClean="0">
                <a:cs typeface="Gill Sans"/>
              </a:rPr>
              <a:t>(</a:t>
            </a:r>
            <a:r>
              <a:rPr lang="en-US" sz="2000" dirty="0">
                <a:cs typeface="Gill Sans"/>
              </a:rPr>
              <a:t>2) Folder </a:t>
            </a:r>
            <a:r>
              <a:rPr lang="en-US" sz="2000" dirty="0" smtClean="0">
                <a:cs typeface="Gill Sans"/>
              </a:rPr>
              <a:t>names</a:t>
            </a:r>
          </a:p>
          <a:p>
            <a:pPr marL="1363050" lvl="3">
              <a:spcAft>
                <a:spcPts val="600"/>
              </a:spcAft>
            </a:pPr>
            <a:r>
              <a:rPr lang="en-US" sz="2000" dirty="0" smtClean="0">
                <a:cs typeface="Gill Sans"/>
              </a:rPr>
              <a:t>(</a:t>
            </a:r>
            <a:r>
              <a:rPr lang="en-US" sz="2000" dirty="0">
                <a:cs typeface="Gill Sans"/>
              </a:rPr>
              <a:t>3) File names</a:t>
            </a:r>
          </a:p>
          <a:p>
            <a:pPr marL="785138" lvl="1" indent="-336488">
              <a:spcBef>
                <a:spcPts val="600"/>
              </a:spcBef>
              <a:spcAft>
                <a:spcPts val="600"/>
              </a:spcAft>
              <a:buFont typeface="Arial"/>
              <a:buChar char="•"/>
            </a:pPr>
            <a:r>
              <a:rPr lang="en-US" sz="2000" dirty="0">
                <a:cs typeface="Gill Sans"/>
              </a:rPr>
              <a:t>Always include the same information </a:t>
            </a:r>
            <a:endParaRPr lang="en-US" sz="2000" dirty="0" smtClean="0">
              <a:cs typeface="Gill Sans"/>
            </a:endParaRPr>
          </a:p>
          <a:p>
            <a:pPr marL="1363050" lvl="3">
              <a:spcAft>
                <a:spcPts val="600"/>
              </a:spcAft>
            </a:pPr>
            <a:r>
              <a:rPr lang="en-US" sz="2000" dirty="0" smtClean="0">
                <a:cs typeface="Gill Sans"/>
              </a:rPr>
              <a:t>(</a:t>
            </a:r>
            <a:r>
              <a:rPr lang="en-US" sz="2000" dirty="0">
                <a:cs typeface="Gill Sans"/>
              </a:rPr>
              <a:t>e.g. date and time)</a:t>
            </a:r>
          </a:p>
          <a:p>
            <a:pPr marL="785138" lvl="1" indent="-336488">
              <a:spcBef>
                <a:spcPts val="600"/>
              </a:spcBef>
              <a:spcAft>
                <a:spcPts val="600"/>
              </a:spcAft>
              <a:buFont typeface="Arial"/>
              <a:buChar char="•"/>
            </a:pPr>
            <a:r>
              <a:rPr lang="en-US" sz="2000" dirty="0">
                <a:cs typeface="Gill Sans"/>
              </a:rPr>
              <a:t>Retain the order of </a:t>
            </a:r>
            <a:r>
              <a:rPr lang="en-US" sz="2000" dirty="0" smtClean="0">
                <a:cs typeface="Gill Sans"/>
              </a:rPr>
              <a:t>information</a:t>
            </a:r>
          </a:p>
          <a:p>
            <a:pPr marL="1363050" lvl="3">
              <a:spcAft>
                <a:spcPts val="600"/>
              </a:spcAft>
            </a:pPr>
            <a:r>
              <a:rPr lang="en-US" sz="2000" dirty="0" smtClean="0">
                <a:cs typeface="Gill Sans"/>
              </a:rPr>
              <a:t>(</a:t>
            </a:r>
            <a:r>
              <a:rPr lang="en-US" sz="2000" dirty="0">
                <a:cs typeface="Gill Sans"/>
              </a:rPr>
              <a:t>e.g. YYYYMMDD, not MMDDYYY </a:t>
            </a:r>
            <a:r>
              <a:rPr lang="en-US" sz="2000" dirty="0" smtClean="0">
                <a:cs typeface="Gill Sans"/>
              </a:rPr>
              <a:t>)</a:t>
            </a:r>
            <a:endParaRPr lang="en-US" sz="2000" dirty="0">
              <a:cs typeface="Gill Sans"/>
            </a:endParaRPr>
          </a:p>
        </p:txBody>
      </p:sp>
    </p:spTree>
    <p:extLst>
      <p:ext uri="{BB962C8B-B14F-4D97-AF65-F5344CB8AC3E}">
        <p14:creationId xmlns:p14="http://schemas.microsoft.com/office/powerpoint/2010/main" val="346654938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File-naming strategies (2)</a:t>
            </a:r>
            <a:endParaRPr lang="en-US" dirty="0"/>
          </a:p>
        </p:txBody>
      </p:sp>
      <p:sp>
        <p:nvSpPr>
          <p:cNvPr id="3" name="Rectangle 2"/>
          <p:cNvSpPr/>
          <p:nvPr/>
        </p:nvSpPr>
        <p:spPr>
          <a:xfrm>
            <a:off x="751109" y="910548"/>
            <a:ext cx="8390726" cy="4801315"/>
          </a:xfrm>
          <a:prstGeom prst="rect">
            <a:avLst/>
          </a:prstGeom>
        </p:spPr>
        <p:txBody>
          <a:bodyPr wrap="square">
            <a:spAutoFit/>
          </a:bodyPr>
          <a:lstStyle/>
          <a:p>
            <a:pPr marL="457200" indent="-457200">
              <a:buFont typeface="+mj-lt"/>
              <a:buAutoNum type="arabicPeriod" startAt="2"/>
            </a:pPr>
            <a:r>
              <a:rPr lang="en-US" sz="2400" b="1" dirty="0">
                <a:solidFill>
                  <a:schemeClr val="accent6">
                    <a:lumMod val="75000"/>
                  </a:schemeClr>
                </a:solidFill>
                <a:cs typeface="Gill Sans"/>
              </a:rPr>
              <a:t> BE DESCRIPTIVE</a:t>
            </a:r>
          </a:p>
          <a:p>
            <a:pPr marL="785138" lvl="1" indent="-336488">
              <a:buFont typeface="Arial"/>
              <a:buChar char="•"/>
            </a:pPr>
            <a:r>
              <a:rPr lang="en-US" sz="2000" dirty="0">
                <a:cs typeface="Gill Sans"/>
              </a:rPr>
              <a:t>Try to keep file and folder names under 32 </a:t>
            </a:r>
            <a:r>
              <a:rPr lang="en-US" sz="2000" dirty="0" smtClean="0">
                <a:cs typeface="Gill Sans"/>
              </a:rPr>
              <a:t>characters</a:t>
            </a:r>
          </a:p>
          <a:p>
            <a:pPr marL="785138" lvl="1" indent="-336488">
              <a:buFont typeface="Arial"/>
              <a:buChar char="•"/>
            </a:pPr>
            <a:r>
              <a:rPr lang="en-US" sz="2000" dirty="0" smtClean="0">
                <a:cs typeface="Gill Sans"/>
              </a:rPr>
              <a:t>Within </a:t>
            </a:r>
            <a:r>
              <a:rPr lang="en-US" sz="2000" dirty="0">
                <a:cs typeface="Gill Sans"/>
              </a:rPr>
              <a:t>reason, Include relevant information such as:</a:t>
            </a:r>
          </a:p>
          <a:p>
            <a:endParaRPr lang="en-US" dirty="0"/>
          </a:p>
          <a:p>
            <a:pPr marL="342900" indent="-342900">
              <a:buFont typeface="Wingdings" charset="2"/>
              <a:buChar char="ü"/>
            </a:pPr>
            <a:r>
              <a:rPr lang="en-US" sz="1600" dirty="0"/>
              <a:t>Unique identifier (</a:t>
            </a:r>
            <a:r>
              <a:rPr lang="en-US" sz="1600" dirty="0" err="1"/>
              <a:t>ie</a:t>
            </a:r>
            <a:r>
              <a:rPr lang="en-US" sz="1600" dirty="0"/>
              <a:t>. Project Name or Grant # in folder name)</a:t>
            </a:r>
          </a:p>
          <a:p>
            <a:pPr marL="342900" indent="-342900">
              <a:spcBef>
                <a:spcPts val="600"/>
              </a:spcBef>
              <a:buFont typeface="Wingdings" charset="2"/>
              <a:buChar char="ü"/>
            </a:pPr>
            <a:r>
              <a:rPr lang="en-US" sz="1600" dirty="0"/>
              <a:t>Project or research data name</a:t>
            </a:r>
          </a:p>
          <a:p>
            <a:pPr marL="342900" indent="-342900">
              <a:spcBef>
                <a:spcPts val="600"/>
              </a:spcBef>
              <a:buFont typeface="Wingdings" charset="2"/>
              <a:buChar char="ü"/>
            </a:pPr>
            <a:r>
              <a:rPr lang="en-US" sz="1600" dirty="0"/>
              <a:t>Conditions (Lab instrument, Solvent, Temperature, etc.)</a:t>
            </a:r>
          </a:p>
          <a:p>
            <a:pPr marL="342900" indent="-342900">
              <a:spcBef>
                <a:spcPts val="600"/>
              </a:spcBef>
              <a:buFont typeface="Wingdings" charset="2"/>
              <a:buChar char="ü"/>
            </a:pPr>
            <a:r>
              <a:rPr lang="en-US" sz="1600" dirty="0"/>
              <a:t>Run of experiment (sequential)</a:t>
            </a:r>
          </a:p>
          <a:p>
            <a:pPr marL="342900" indent="-342900">
              <a:spcBef>
                <a:spcPts val="600"/>
              </a:spcBef>
              <a:buFont typeface="Wingdings" charset="2"/>
              <a:buChar char="ü"/>
            </a:pPr>
            <a:r>
              <a:rPr lang="en-US" sz="1600" dirty="0"/>
              <a:t>Date (in file properties too)</a:t>
            </a:r>
          </a:p>
          <a:p>
            <a:pPr marL="342900" indent="-342900">
              <a:spcBef>
                <a:spcPts val="600"/>
              </a:spcBef>
              <a:buFont typeface="Wingdings" charset="2"/>
              <a:buChar char="ü"/>
            </a:pPr>
            <a:r>
              <a:rPr lang="en-US" sz="1600" dirty="0" smtClean="0"/>
              <a:t>When </a:t>
            </a:r>
            <a:r>
              <a:rPr lang="en-US" sz="1600" dirty="0"/>
              <a:t>using sequential numbering, make sure to use leading zeros to allow for multi-digit versions. For example, a sequence of 1-10 should be numbered 01-10; a sequence of 1-100 should be numbered 001-010-100.</a:t>
            </a:r>
          </a:p>
          <a:p>
            <a:pPr marL="342900" indent="-342900">
              <a:spcBef>
                <a:spcPts val="600"/>
              </a:spcBef>
              <a:buFont typeface="Wingdings" charset="2"/>
              <a:buChar char="ü"/>
            </a:pPr>
            <a:r>
              <a:rPr lang="en-US" sz="1600" dirty="0"/>
              <a:t>No special characters: &amp; , * % # ; * ( ) ! @$ ^ ~ ' { } [ ] ? &lt; &gt; </a:t>
            </a:r>
            <a:r>
              <a:rPr lang="en-US" sz="1600" dirty="0" smtClean="0"/>
              <a:t>- + /</a:t>
            </a:r>
            <a:endParaRPr lang="en-US" sz="1600" dirty="0"/>
          </a:p>
          <a:p>
            <a:pPr marL="342900" indent="-342900">
              <a:spcBef>
                <a:spcPts val="600"/>
              </a:spcBef>
              <a:buFont typeface="Wingdings" charset="2"/>
              <a:buChar char="ü"/>
            </a:pPr>
            <a:r>
              <a:rPr lang="en-US" sz="1600" dirty="0"/>
              <a:t>Use only one period and before the file extension </a:t>
            </a:r>
            <a:endParaRPr lang="en-US" sz="1600" dirty="0" smtClean="0"/>
          </a:p>
          <a:p>
            <a:pPr lvl="2">
              <a:spcBef>
                <a:spcPts val="600"/>
              </a:spcBef>
            </a:pPr>
            <a:r>
              <a:rPr lang="en-US" sz="1600" dirty="0" smtClean="0"/>
              <a:t>(</a:t>
            </a:r>
            <a:r>
              <a:rPr lang="en-US" sz="1600" dirty="0"/>
              <a:t>e.g. </a:t>
            </a:r>
            <a:r>
              <a:rPr lang="en-US" sz="1600" dirty="0" err="1" smtClean="0"/>
              <a:t>name_paper.doc</a:t>
            </a:r>
            <a:r>
              <a:rPr lang="en-US" sz="1600" dirty="0" smtClean="0"/>
              <a:t> NOT </a:t>
            </a:r>
            <a:r>
              <a:rPr lang="en-US" sz="1600" dirty="0" err="1"/>
              <a:t>name.paper.doc</a:t>
            </a:r>
            <a:r>
              <a:rPr lang="en-US" sz="1600" dirty="0"/>
              <a:t> OR </a:t>
            </a:r>
            <a:r>
              <a:rPr lang="en-US" sz="1600" dirty="0" err="1"/>
              <a:t>name_paper..doc</a:t>
            </a:r>
            <a:r>
              <a:rPr lang="en-US" sz="1600" dirty="0" smtClean="0"/>
              <a:t>)</a:t>
            </a:r>
            <a:endParaRPr lang="en-US" sz="1600" dirty="0"/>
          </a:p>
        </p:txBody>
      </p:sp>
    </p:spTree>
    <p:extLst>
      <p:ext uri="{BB962C8B-B14F-4D97-AF65-F5344CB8AC3E}">
        <p14:creationId xmlns:p14="http://schemas.microsoft.com/office/powerpoint/2010/main" val="82022983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ERN_AtlasDetector.jpg"/>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7965" y="0"/>
            <a:ext cx="10528201" cy="5714999"/>
          </a:xfrm>
          <a:prstGeom prst="rect">
            <a:avLst/>
          </a:prstGeom>
        </p:spPr>
      </p:pic>
      <p:sp>
        <p:nvSpPr>
          <p:cNvPr id="2" name="Title 1"/>
          <p:cNvSpPr>
            <a:spLocks noGrp="1"/>
          </p:cNvSpPr>
          <p:nvPr>
            <p:ph type="title"/>
          </p:nvPr>
        </p:nvSpPr>
        <p:spPr>
          <a:xfrm>
            <a:off x="0" y="1"/>
            <a:ext cx="9144000" cy="751383"/>
          </a:xfrm>
        </p:spPr>
        <p:txBody>
          <a:bodyPr>
            <a:normAutofit fontScale="90000"/>
          </a:bodyPr>
          <a:lstStyle/>
          <a:p>
            <a:r>
              <a:rPr lang="en-US" dirty="0" smtClean="0">
                <a:cs typeface="Franklin Gothic Medium"/>
              </a:rPr>
              <a:t> File naming conventions</a:t>
            </a:r>
            <a:endParaRPr lang="en-US" dirty="0">
              <a:cs typeface="Franklin Gothic Medium"/>
            </a:endParaRPr>
          </a:p>
        </p:txBody>
      </p:sp>
      <p:sp>
        <p:nvSpPr>
          <p:cNvPr id="5" name="Rectangle 4"/>
          <p:cNvSpPr/>
          <p:nvPr/>
        </p:nvSpPr>
        <p:spPr>
          <a:xfrm>
            <a:off x="185521" y="2665140"/>
            <a:ext cx="8833611" cy="507831"/>
          </a:xfrm>
          <a:prstGeom prst="rect">
            <a:avLst/>
          </a:prstGeom>
          <a:effectLst/>
        </p:spPr>
        <p:txBody>
          <a:bodyPr wrap="square">
            <a:spAutoFit/>
          </a:bodyPr>
          <a:lstStyle/>
          <a:p>
            <a:pPr algn="ctr"/>
            <a:r>
              <a:rPr lang="en-US" sz="2700" b="1" dirty="0" err="1" smtClean="0">
                <a:solidFill>
                  <a:srgbClr val="0B1635"/>
                </a:solidFill>
                <a:latin typeface="Bebas Neue"/>
                <a:cs typeface="Bebas Neue"/>
              </a:rPr>
              <a:t>Project_instrument_location_YYYYMMDDhhmmss_extra.ext</a:t>
            </a:r>
            <a:endParaRPr lang="en-US" sz="2700" b="1" dirty="0">
              <a:solidFill>
                <a:srgbClr val="0B1635"/>
              </a:solidFill>
              <a:latin typeface="Bebas Neue"/>
              <a:cs typeface="Bebas Neue"/>
            </a:endParaRPr>
          </a:p>
        </p:txBody>
      </p:sp>
      <p:grpSp>
        <p:nvGrpSpPr>
          <p:cNvPr id="6" name="Group 5"/>
          <p:cNvGrpSpPr/>
          <p:nvPr/>
        </p:nvGrpSpPr>
        <p:grpSpPr>
          <a:xfrm>
            <a:off x="623608" y="3080748"/>
            <a:ext cx="1697901" cy="750069"/>
            <a:chOff x="-47130" y="3696898"/>
            <a:chExt cx="1697901" cy="900083"/>
          </a:xfrm>
        </p:grpSpPr>
        <p:sp>
          <p:nvSpPr>
            <p:cNvPr id="9" name="Left Brace 8"/>
            <p:cNvSpPr/>
            <p:nvPr/>
          </p:nvSpPr>
          <p:spPr>
            <a:xfrm rot="16200000">
              <a:off x="649420" y="3392098"/>
              <a:ext cx="304800" cy="914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0" name="TextBox 9"/>
            <p:cNvSpPr txBox="1"/>
            <p:nvPr/>
          </p:nvSpPr>
          <p:spPr>
            <a:xfrm>
              <a:off x="-47130" y="3969117"/>
              <a:ext cx="1697901" cy="627864"/>
            </a:xfrm>
            <a:prstGeom prst="rect">
              <a:avLst/>
            </a:prstGeom>
            <a:noFill/>
          </p:spPr>
          <p:txBody>
            <a:bodyPr wrap="none" rtlCol="0">
              <a:spAutoFit/>
            </a:bodyPr>
            <a:lstStyle/>
            <a:p>
              <a:r>
                <a:rPr lang="en-US" sz="2800" dirty="0">
                  <a:solidFill>
                    <a:srgbClr val="000000"/>
                  </a:solidFill>
                  <a:latin typeface="Bebas Neue" pitchFamily="34" charset="0"/>
                </a:rPr>
                <a:t>Index/grant</a:t>
              </a:r>
            </a:p>
          </p:txBody>
        </p:sp>
      </p:grpSp>
      <p:grpSp>
        <p:nvGrpSpPr>
          <p:cNvPr id="23" name="Group 22"/>
          <p:cNvGrpSpPr/>
          <p:nvPr/>
        </p:nvGrpSpPr>
        <p:grpSpPr>
          <a:xfrm>
            <a:off x="3326286" y="3080748"/>
            <a:ext cx="1467068" cy="750069"/>
            <a:chOff x="3069408" y="3696898"/>
            <a:chExt cx="1467068" cy="900083"/>
          </a:xfrm>
        </p:grpSpPr>
        <p:sp>
          <p:nvSpPr>
            <p:cNvPr id="12" name="Left Brace 11"/>
            <p:cNvSpPr/>
            <p:nvPr/>
          </p:nvSpPr>
          <p:spPr>
            <a:xfrm rot="16200000">
              <a:off x="3650542" y="3392098"/>
              <a:ext cx="304800" cy="914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3" name="TextBox 12"/>
            <p:cNvSpPr txBox="1"/>
            <p:nvPr/>
          </p:nvSpPr>
          <p:spPr>
            <a:xfrm>
              <a:off x="3069408" y="3969117"/>
              <a:ext cx="1467068" cy="627864"/>
            </a:xfrm>
            <a:prstGeom prst="rect">
              <a:avLst/>
            </a:prstGeom>
            <a:noFill/>
          </p:spPr>
          <p:txBody>
            <a:bodyPr wrap="none" rtlCol="0">
              <a:spAutoFit/>
            </a:bodyPr>
            <a:lstStyle/>
            <a:p>
              <a:r>
                <a:rPr lang="en-US" sz="2800" dirty="0" smtClean="0">
                  <a:solidFill>
                    <a:srgbClr val="000000"/>
                  </a:solidFill>
                  <a:latin typeface="Bebas Neue" pitchFamily="34" charset="0"/>
                </a:rPr>
                <a:t>conditions</a:t>
              </a:r>
              <a:endParaRPr lang="en-US" sz="2800" dirty="0">
                <a:solidFill>
                  <a:srgbClr val="000000"/>
                </a:solidFill>
                <a:latin typeface="Bebas Neue" pitchFamily="34" charset="0"/>
              </a:endParaRPr>
            </a:p>
          </p:txBody>
        </p:sp>
      </p:grpSp>
      <p:grpSp>
        <p:nvGrpSpPr>
          <p:cNvPr id="24" name="Group 23"/>
          <p:cNvGrpSpPr/>
          <p:nvPr/>
        </p:nvGrpSpPr>
        <p:grpSpPr>
          <a:xfrm>
            <a:off x="6505979" y="3080748"/>
            <a:ext cx="1768175" cy="750069"/>
            <a:chOff x="7105360" y="3696898"/>
            <a:chExt cx="1768175" cy="900083"/>
          </a:xfrm>
        </p:grpSpPr>
        <p:sp>
          <p:nvSpPr>
            <p:cNvPr id="15" name="Left Brace 14"/>
            <p:cNvSpPr/>
            <p:nvPr/>
          </p:nvSpPr>
          <p:spPr>
            <a:xfrm rot="16200000">
              <a:off x="7837047" y="3506398"/>
              <a:ext cx="304800" cy="6858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6" name="TextBox 15"/>
            <p:cNvSpPr txBox="1"/>
            <p:nvPr/>
          </p:nvSpPr>
          <p:spPr>
            <a:xfrm>
              <a:off x="7105360" y="3969117"/>
              <a:ext cx="1768175" cy="627864"/>
            </a:xfrm>
            <a:prstGeom prst="rect">
              <a:avLst/>
            </a:prstGeom>
            <a:noFill/>
          </p:spPr>
          <p:txBody>
            <a:bodyPr wrap="none" rtlCol="0">
              <a:spAutoFit/>
            </a:bodyPr>
            <a:lstStyle/>
            <a:p>
              <a:r>
                <a:rPr lang="en-US" sz="2800" dirty="0" smtClean="0">
                  <a:solidFill>
                    <a:srgbClr val="000000"/>
                  </a:solidFill>
                  <a:latin typeface="Bebas Neue" pitchFamily="34" charset="0"/>
                </a:rPr>
                <a:t>Leading zero!</a:t>
              </a:r>
              <a:endParaRPr lang="en-US" sz="2800" dirty="0">
                <a:solidFill>
                  <a:srgbClr val="000000"/>
                </a:solidFill>
                <a:latin typeface="Bebas Neue" pitchFamily="34" charset="0"/>
              </a:endParaRPr>
            </a:p>
          </p:txBody>
        </p:sp>
      </p:grpSp>
      <p:grpSp>
        <p:nvGrpSpPr>
          <p:cNvPr id="25" name="Group 24"/>
          <p:cNvGrpSpPr/>
          <p:nvPr/>
        </p:nvGrpSpPr>
        <p:grpSpPr>
          <a:xfrm>
            <a:off x="1879284" y="2003221"/>
            <a:ext cx="1771407" cy="716264"/>
            <a:chOff x="1879283" y="2403864"/>
            <a:chExt cx="1771407" cy="859517"/>
          </a:xfrm>
        </p:grpSpPr>
        <p:sp>
          <p:nvSpPr>
            <p:cNvPr id="18" name="Left Brace 17"/>
            <p:cNvSpPr/>
            <p:nvPr/>
          </p:nvSpPr>
          <p:spPr>
            <a:xfrm rot="5400000">
              <a:off x="2612586" y="2463281"/>
              <a:ext cx="304800" cy="1295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19" name="TextBox 18"/>
            <p:cNvSpPr txBox="1"/>
            <p:nvPr/>
          </p:nvSpPr>
          <p:spPr>
            <a:xfrm>
              <a:off x="1879283" y="2403864"/>
              <a:ext cx="1771407" cy="627864"/>
            </a:xfrm>
            <a:prstGeom prst="rect">
              <a:avLst/>
            </a:prstGeom>
            <a:noFill/>
          </p:spPr>
          <p:txBody>
            <a:bodyPr wrap="none" rtlCol="0">
              <a:spAutoFit/>
            </a:bodyPr>
            <a:lstStyle/>
            <a:p>
              <a:r>
                <a:rPr lang="en-US" sz="2800" dirty="0" smtClean="0">
                  <a:solidFill>
                    <a:srgbClr val="000000"/>
                  </a:solidFill>
                  <a:latin typeface="Bebas Neue" pitchFamily="34" charset="0"/>
                </a:rPr>
                <a:t>s/n, variable</a:t>
              </a:r>
              <a:endParaRPr lang="en-US" sz="2800" dirty="0">
                <a:solidFill>
                  <a:srgbClr val="000000"/>
                </a:solidFill>
                <a:latin typeface="Bebas Neue" pitchFamily="34" charset="0"/>
              </a:endParaRPr>
            </a:p>
          </p:txBody>
        </p:sp>
      </p:grpSp>
      <p:grpSp>
        <p:nvGrpSpPr>
          <p:cNvPr id="26" name="Group 25"/>
          <p:cNvGrpSpPr/>
          <p:nvPr/>
        </p:nvGrpSpPr>
        <p:grpSpPr>
          <a:xfrm>
            <a:off x="4752399" y="2003221"/>
            <a:ext cx="2057400" cy="716264"/>
            <a:chOff x="4681044" y="2403864"/>
            <a:chExt cx="2057400" cy="859517"/>
          </a:xfrm>
        </p:grpSpPr>
        <p:sp>
          <p:nvSpPr>
            <p:cNvPr id="21" name="Left Brace 20"/>
            <p:cNvSpPr/>
            <p:nvPr/>
          </p:nvSpPr>
          <p:spPr>
            <a:xfrm rot="5400000">
              <a:off x="5557344" y="2082281"/>
              <a:ext cx="304800" cy="2057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22" name="TextBox 21"/>
            <p:cNvSpPr txBox="1"/>
            <p:nvPr/>
          </p:nvSpPr>
          <p:spPr>
            <a:xfrm>
              <a:off x="4700160" y="2403864"/>
              <a:ext cx="1981200" cy="627864"/>
            </a:xfrm>
            <a:prstGeom prst="rect">
              <a:avLst/>
            </a:prstGeom>
            <a:noFill/>
          </p:spPr>
          <p:txBody>
            <a:bodyPr wrap="square" rtlCol="0">
              <a:spAutoFit/>
            </a:bodyPr>
            <a:lstStyle/>
            <a:p>
              <a:pPr algn="ctr"/>
              <a:r>
                <a:rPr lang="en-US" sz="2800" dirty="0" smtClean="0">
                  <a:solidFill>
                    <a:srgbClr val="000000"/>
                  </a:solidFill>
                  <a:latin typeface="Bebas Neue" pitchFamily="34" charset="0"/>
                </a:rPr>
                <a:t>Retain order</a:t>
              </a:r>
              <a:endParaRPr lang="en-US" sz="2800" dirty="0">
                <a:solidFill>
                  <a:srgbClr val="000000"/>
                </a:solidFill>
                <a:latin typeface="Bebas Neue" pitchFamily="34" charset="0"/>
              </a:endParaRPr>
            </a:p>
          </p:txBody>
        </p:sp>
      </p:grpSp>
    </p:spTree>
    <p:extLst>
      <p:ext uri="{BB962C8B-B14F-4D97-AF65-F5344CB8AC3E}">
        <p14:creationId xmlns:p14="http://schemas.microsoft.com/office/powerpoint/2010/main" val="20501044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File naming </a:t>
            </a:r>
            <a:r>
              <a:rPr lang="en-US" dirty="0" smtClean="0"/>
              <a:t>strategies</a:t>
            </a:r>
            <a:endParaRPr lang="en-US" dirty="0"/>
          </a:p>
        </p:txBody>
      </p:sp>
      <p:sp>
        <p:nvSpPr>
          <p:cNvPr id="4" name="Rectangle 3"/>
          <p:cNvSpPr/>
          <p:nvPr/>
        </p:nvSpPr>
        <p:spPr>
          <a:xfrm>
            <a:off x="598320" y="1230418"/>
            <a:ext cx="4636601" cy="3744615"/>
          </a:xfrm>
          <a:prstGeom prst="rect">
            <a:avLst/>
          </a:prstGeom>
        </p:spPr>
        <p:txBody>
          <a:bodyPr wrap="square">
            <a:spAutoFit/>
          </a:bodyPr>
          <a:lstStyle/>
          <a:p>
            <a:pPr>
              <a:spcAft>
                <a:spcPts val="600"/>
              </a:spcAft>
            </a:pPr>
            <a:r>
              <a:rPr lang="en-GB" sz="2000" dirty="0" smtClean="0"/>
              <a:t>Order by date:</a:t>
            </a:r>
          </a:p>
          <a:p>
            <a:pPr marL="284400" lvl="1" indent="0">
              <a:spcAft>
                <a:spcPts val="600"/>
              </a:spcAft>
              <a:buNone/>
            </a:pPr>
            <a:r>
              <a:rPr lang="en-GB" sz="1600" dirty="0" smtClean="0">
                <a:cs typeface="Courier New" pitchFamily="49" charset="0"/>
              </a:rPr>
              <a:t>19550412_notes_MassObs.docx</a:t>
            </a:r>
          </a:p>
          <a:p>
            <a:pPr marL="284400" lvl="1" indent="0">
              <a:spcAft>
                <a:spcPts val="600"/>
              </a:spcAft>
              <a:buNone/>
            </a:pPr>
            <a:r>
              <a:rPr lang="en-GB" sz="1600" dirty="0" smtClean="0">
                <a:cs typeface="Courier New" pitchFamily="49" charset="0"/>
              </a:rPr>
              <a:t>19550412_questionnaire_MassObs.pdf</a:t>
            </a:r>
          </a:p>
          <a:p>
            <a:pPr marL="284400" lvl="1" indent="0">
              <a:spcAft>
                <a:spcPts val="600"/>
              </a:spcAft>
              <a:buNone/>
            </a:pPr>
            <a:r>
              <a:rPr lang="en-GB" sz="1600" dirty="0" smtClean="0">
                <a:cs typeface="Courier New" pitchFamily="49" charset="0"/>
              </a:rPr>
              <a:t>19631215_notes_Gorer.docx</a:t>
            </a:r>
          </a:p>
          <a:p>
            <a:pPr marL="284400" lvl="1" indent="0">
              <a:spcAft>
                <a:spcPts val="600"/>
              </a:spcAft>
              <a:buNone/>
            </a:pPr>
            <a:r>
              <a:rPr lang="en-GB" sz="1600" dirty="0" smtClean="0">
                <a:cs typeface="Courier New" pitchFamily="49" charset="0"/>
              </a:rPr>
              <a:t>19631215_questionnaire_Gorer.pdf</a:t>
            </a:r>
            <a:br>
              <a:rPr lang="en-GB" sz="1600" dirty="0" smtClean="0">
                <a:cs typeface="Courier New" pitchFamily="49" charset="0"/>
              </a:rPr>
            </a:br>
            <a:endParaRPr lang="en-GB" sz="1600" dirty="0" smtClean="0">
              <a:cs typeface="Courier New" pitchFamily="49" charset="0"/>
            </a:endParaRPr>
          </a:p>
          <a:p>
            <a:pPr>
              <a:spcBef>
                <a:spcPts val="1000"/>
              </a:spcBef>
              <a:spcAft>
                <a:spcPts val="600"/>
              </a:spcAft>
            </a:pPr>
            <a:r>
              <a:rPr lang="en-GB" sz="2000" dirty="0" smtClean="0"/>
              <a:t>Order by subject:</a:t>
            </a:r>
          </a:p>
          <a:p>
            <a:pPr marL="284400" lvl="1" indent="0">
              <a:spcAft>
                <a:spcPts val="600"/>
              </a:spcAft>
              <a:buNone/>
            </a:pPr>
            <a:r>
              <a:rPr lang="en-GB" sz="1600" dirty="0" smtClean="0"/>
              <a:t>Gorer_notes_19631215.docx</a:t>
            </a:r>
          </a:p>
          <a:p>
            <a:pPr marL="284400" lvl="1" indent="0">
              <a:spcAft>
                <a:spcPts val="600"/>
              </a:spcAft>
              <a:buNone/>
            </a:pPr>
            <a:r>
              <a:rPr lang="en-GB" sz="1600" dirty="0" smtClean="0"/>
              <a:t>Gorer_questionnaire_19631215.pdf</a:t>
            </a:r>
          </a:p>
          <a:p>
            <a:pPr marL="284400" lvl="1" indent="0">
              <a:spcAft>
                <a:spcPts val="600"/>
              </a:spcAft>
              <a:buNone/>
            </a:pPr>
            <a:r>
              <a:rPr lang="en-GB" sz="1600" dirty="0" smtClean="0"/>
              <a:t>MassObs_notes_19550412.docx</a:t>
            </a:r>
          </a:p>
          <a:p>
            <a:pPr marL="284400" lvl="1" indent="0">
              <a:spcAft>
                <a:spcPts val="600"/>
              </a:spcAft>
              <a:buNone/>
            </a:pPr>
            <a:r>
              <a:rPr lang="en-GB" sz="1600" dirty="0" smtClean="0"/>
              <a:t>MassObs_questionnaire_19550412.pdf</a:t>
            </a:r>
            <a:endParaRPr lang="en-GB" sz="1600" dirty="0"/>
          </a:p>
        </p:txBody>
      </p:sp>
      <p:sp>
        <p:nvSpPr>
          <p:cNvPr id="6" name="Rectangle 5"/>
          <p:cNvSpPr/>
          <p:nvPr/>
        </p:nvSpPr>
        <p:spPr>
          <a:xfrm>
            <a:off x="4441872" y="1230418"/>
            <a:ext cx="4572000" cy="4180632"/>
          </a:xfrm>
          <a:prstGeom prst="rect">
            <a:avLst/>
          </a:prstGeom>
        </p:spPr>
        <p:txBody>
          <a:bodyPr>
            <a:spAutoFit/>
          </a:bodyPr>
          <a:lstStyle/>
          <a:p>
            <a:pPr>
              <a:spcBef>
                <a:spcPts val="600"/>
              </a:spcBef>
            </a:pPr>
            <a:r>
              <a:rPr lang="en-GB" sz="2000" dirty="0"/>
              <a:t>Order by type:</a:t>
            </a:r>
          </a:p>
          <a:p>
            <a:pPr marL="284400" lvl="1" indent="0">
              <a:spcBef>
                <a:spcPts val="600"/>
              </a:spcBef>
              <a:buNone/>
            </a:pPr>
            <a:r>
              <a:rPr lang="en-GB" sz="1600" dirty="0" smtClean="0"/>
              <a:t>Notes_Gorer_19631215</a:t>
            </a:r>
            <a:r>
              <a:rPr lang="en-GB" sz="1600" dirty="0"/>
              <a:t>.docx</a:t>
            </a:r>
          </a:p>
          <a:p>
            <a:pPr marL="284400" lvl="1" indent="0">
              <a:spcBef>
                <a:spcPts val="600"/>
              </a:spcBef>
              <a:buNone/>
            </a:pPr>
            <a:r>
              <a:rPr lang="en-GB" sz="1600" dirty="0" smtClean="0"/>
              <a:t>Notes_MassObs_19550412</a:t>
            </a:r>
            <a:r>
              <a:rPr lang="en-GB" sz="1600" dirty="0"/>
              <a:t>.docx</a:t>
            </a:r>
          </a:p>
          <a:p>
            <a:pPr marL="284400" lvl="1" indent="0">
              <a:spcBef>
                <a:spcPts val="600"/>
              </a:spcBef>
              <a:buNone/>
            </a:pPr>
            <a:r>
              <a:rPr lang="en-GB" sz="1600" dirty="0" smtClean="0"/>
              <a:t>Questionnaire_Gorer_19631215</a:t>
            </a:r>
            <a:r>
              <a:rPr lang="en-GB" sz="1600" dirty="0"/>
              <a:t>.pdf</a:t>
            </a:r>
          </a:p>
          <a:p>
            <a:pPr marL="284400" lvl="1" indent="0">
              <a:spcBef>
                <a:spcPts val="600"/>
              </a:spcBef>
              <a:buNone/>
            </a:pPr>
            <a:r>
              <a:rPr lang="en-GB" sz="1600" dirty="0" smtClean="0"/>
              <a:t>Questionnaire_MassObs_19550412</a:t>
            </a:r>
            <a:r>
              <a:rPr lang="en-GB" sz="1600" dirty="0"/>
              <a:t>.pdf</a:t>
            </a:r>
          </a:p>
          <a:p>
            <a:pPr>
              <a:spcBef>
                <a:spcPts val="600"/>
              </a:spcBef>
            </a:pPr>
            <a:endParaRPr lang="en-GB" sz="2000" dirty="0" smtClean="0"/>
          </a:p>
          <a:p>
            <a:pPr>
              <a:spcBef>
                <a:spcPts val="600"/>
              </a:spcBef>
            </a:pPr>
            <a:r>
              <a:rPr lang="en-GB" sz="2000" dirty="0" smtClean="0"/>
              <a:t>Forced </a:t>
            </a:r>
            <a:r>
              <a:rPr lang="en-GB" sz="2000" dirty="0"/>
              <a:t>order with numbering:</a:t>
            </a:r>
          </a:p>
          <a:p>
            <a:pPr marL="284400" lvl="1" indent="0">
              <a:spcBef>
                <a:spcPts val="600"/>
              </a:spcBef>
              <a:spcAft>
                <a:spcPts val="200"/>
              </a:spcAft>
              <a:buNone/>
            </a:pPr>
            <a:r>
              <a:rPr lang="en-GB" sz="1600" dirty="0" smtClean="0"/>
              <a:t>01_MassObs_questionnaire_19550412</a:t>
            </a:r>
            <a:r>
              <a:rPr lang="en-GB" sz="1600" dirty="0"/>
              <a:t>.pdf</a:t>
            </a:r>
          </a:p>
          <a:p>
            <a:pPr marL="284400" lvl="1" indent="0">
              <a:spcBef>
                <a:spcPts val="600"/>
              </a:spcBef>
              <a:spcAft>
                <a:spcPts val="200"/>
              </a:spcAft>
              <a:buNone/>
            </a:pPr>
            <a:r>
              <a:rPr lang="en-GB" sz="1600" dirty="0" smtClean="0"/>
              <a:t>02_MassObs_notes_19550412</a:t>
            </a:r>
            <a:r>
              <a:rPr lang="en-GB" sz="1600" dirty="0"/>
              <a:t>.docx</a:t>
            </a:r>
          </a:p>
          <a:p>
            <a:pPr marL="284400" lvl="1" indent="0">
              <a:spcBef>
                <a:spcPts val="600"/>
              </a:spcBef>
              <a:spcAft>
                <a:spcPts val="200"/>
              </a:spcAft>
              <a:buNone/>
            </a:pPr>
            <a:r>
              <a:rPr lang="en-GB" sz="1600" dirty="0" smtClean="0"/>
              <a:t>03_Gorer_questionnaire_19631215</a:t>
            </a:r>
            <a:r>
              <a:rPr lang="en-GB" sz="1600" dirty="0"/>
              <a:t>.pdf</a:t>
            </a:r>
          </a:p>
          <a:p>
            <a:pPr marL="284400" lvl="1" indent="0">
              <a:spcBef>
                <a:spcPts val="600"/>
              </a:spcBef>
              <a:spcAft>
                <a:spcPts val="200"/>
              </a:spcAft>
              <a:buNone/>
            </a:pPr>
            <a:r>
              <a:rPr lang="en-GB" sz="1600" dirty="0" smtClean="0"/>
              <a:t>04_Gorer_notes_19631215</a:t>
            </a:r>
            <a:r>
              <a:rPr lang="en-GB" sz="1600" dirty="0"/>
              <a:t>.docx</a:t>
            </a:r>
          </a:p>
          <a:p>
            <a:pPr marL="360000" lvl="1" indent="0">
              <a:spcBef>
                <a:spcPts val="600"/>
              </a:spcBef>
              <a:buNone/>
            </a:pPr>
            <a:endParaRPr lang="en-GB" sz="1600" dirty="0"/>
          </a:p>
        </p:txBody>
      </p:sp>
    </p:spTree>
    <p:extLst>
      <p:ext uri="{BB962C8B-B14F-4D97-AF65-F5344CB8AC3E}">
        <p14:creationId xmlns:p14="http://schemas.microsoft.com/office/powerpoint/2010/main" val="51008038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96895032"/>
              </p:ext>
            </p:extLst>
          </p:nvPr>
        </p:nvGraphicFramePr>
        <p:xfrm>
          <a:off x="3877841" y="2"/>
          <a:ext cx="4850676" cy="5715005"/>
        </p:xfrm>
        <a:graphic>
          <a:graphicData uri="http://schemas.openxmlformats.org/drawingml/2006/table">
            <a:tbl>
              <a:tblPr/>
              <a:tblGrid>
                <a:gridCol w="1653285"/>
                <a:gridCol w="1013807"/>
                <a:gridCol w="1013807"/>
                <a:gridCol w="1169777"/>
              </a:tblGrid>
              <a:tr h="195870">
                <a:tc>
                  <a:txBody>
                    <a:bodyPr/>
                    <a:lstStyle/>
                    <a:p>
                      <a:pPr algn="ctr" fontAlgn="b"/>
                      <a:r>
                        <a:rPr lang="en-US" sz="1000" b="1" i="0" u="none" strike="noStrike" dirty="0">
                          <a:solidFill>
                            <a:srgbClr val="000000"/>
                          </a:solidFill>
                          <a:effectLst/>
                          <a:latin typeface="Calibri"/>
                        </a:rPr>
                        <a:t>US standard</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MM/DD/YY</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DD/MM/YY</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YYYY-MM-DD</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dirty="0">
                          <a:solidFill>
                            <a:srgbClr val="000000"/>
                          </a:solidFill>
                          <a:effectLst/>
                          <a:latin typeface="Calibri"/>
                        </a:rPr>
                        <a:t>January 12,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01/12/11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12/01/11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2011-01-12</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February 15,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02/15/11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15/02/11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2011-02-15</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March 27,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03/27/11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27/03/11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2011-03-27</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April 11,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04/11/11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11/04/11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2011-04-11</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May 20,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05/20/11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20/05/11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2011-05-20</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fr-FR" sz="1000" b="0" i="0" u="none" strike="noStrike">
                          <a:solidFill>
                            <a:srgbClr val="000000"/>
                          </a:solidFill>
                          <a:effectLst/>
                          <a:latin typeface="Calibri"/>
                        </a:rPr>
                        <a:t>June 6,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2011-06-06</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cs-CZ" sz="1000" b="0" i="0" u="none" strike="noStrike" dirty="0">
                          <a:solidFill>
                            <a:srgbClr val="000000"/>
                          </a:solidFill>
                          <a:effectLst/>
                          <a:latin typeface="Calibri"/>
                        </a:rPr>
                        <a:t>July 18,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07/18/11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18/07/11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2011-07-18</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August 7,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08/07/11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07/08/11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2011-08-07</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September 9,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2011-09-09</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October 14,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10/14/11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14/10/11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2011-10-14</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dirty="0">
                          <a:solidFill>
                            <a:srgbClr val="000000"/>
                          </a:solidFill>
                          <a:effectLst/>
                          <a:latin typeface="Calibri"/>
                        </a:rPr>
                        <a:t>November 24,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11/24/11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24/11/11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2011-11-24</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December 18, 2011</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12/18/11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18/12/11</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2011-12-18</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January 19,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01/19/12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19/01/12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2012-01-19</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February 27,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02/27/12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27/02/12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2012-02-27</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March 15,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03/15/12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15/03/12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2012-03-15</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April 27,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04/27/12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27/04/12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2012-04-27</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May 11,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05/11/12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11/05/12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2012-05-11</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fr-FR" sz="1000" b="0" i="0" u="none" strike="noStrike">
                          <a:solidFill>
                            <a:srgbClr val="000000"/>
                          </a:solidFill>
                          <a:effectLst/>
                          <a:latin typeface="Calibri"/>
                        </a:rPr>
                        <a:t>June 17,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06/17/12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17/06/12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2012-06-17</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cs-CZ" sz="1000" b="0" i="0" u="none" strike="noStrike">
                          <a:solidFill>
                            <a:srgbClr val="000000"/>
                          </a:solidFill>
                          <a:effectLst/>
                          <a:latin typeface="Calibri"/>
                        </a:rPr>
                        <a:t>July 16,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07/16/12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16/07/12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2012-07-16</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August 4,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08/04/12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04/08/12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2012-08-04</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September 14,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09/14/12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14/09/12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2012-09-14</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October 26,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10/26/12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26/10/12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2012-10-26</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November 26,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11/26/12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26/11/12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2012-11-26</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December 8, 2012</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12/08/12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08/12/12</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2012-12-08</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January 22, 2013</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01/22/13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22/01/13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2013-01-22</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February 20, 2013</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02/20/13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20/02/13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2013-02-20</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March 26, 2013</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03/26/13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26/03/13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2013-03-26</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April 18, 2013</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04/18/13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18/04/13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2013-04-18</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May 23, 2013</a:t>
                      </a:r>
                    </a:p>
                  </a:txBody>
                  <a:tcPr marL="10477" marR="10477" marT="8731" marB="0" anchor="ctr">
                    <a:lnL>
                      <a:noFill/>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05/23/13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23/05/13</a:t>
                      </a:r>
                    </a:p>
                  </a:txBody>
                  <a:tcPr marL="10477" marR="10477" marT="8731"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2013-05-23</a:t>
                      </a:r>
                    </a:p>
                  </a:txBody>
                  <a:tcPr marL="10477" marR="10477" marT="8731" marB="0" anchor="ctr">
                    <a:lnL w="12700" cap="flat" cmpd="sng" algn="ctr">
                      <a:solidFill>
                        <a:scrgbClr r="0" g="0" b="0"/>
                      </a:solidFill>
                      <a:prstDash val="solid"/>
                      <a:round/>
                      <a:headEnd type="none" w="med" len="med"/>
                      <a:tailEnd type="none" w="med" len="med"/>
                    </a:lnL>
                    <a:lnR>
                      <a:noFill/>
                    </a:lnR>
                    <a:lnT>
                      <a:noFill/>
                    </a:lnT>
                    <a:lnB>
                      <a:noFill/>
                    </a:lnB>
                  </a:tcPr>
                </a:tc>
              </a:tr>
            </a:tbl>
          </a:graphicData>
        </a:graphic>
      </p:graphicFrame>
      <p:sp>
        <p:nvSpPr>
          <p:cNvPr id="6" name="TextBox 5"/>
          <p:cNvSpPr txBox="1"/>
          <p:nvPr/>
        </p:nvSpPr>
        <p:spPr>
          <a:xfrm>
            <a:off x="553977" y="2511252"/>
            <a:ext cx="2972560" cy="830997"/>
          </a:xfrm>
          <a:prstGeom prst="rect">
            <a:avLst/>
          </a:prstGeom>
          <a:noFill/>
        </p:spPr>
        <p:txBody>
          <a:bodyPr wrap="square" rtlCol="0">
            <a:spAutoFit/>
          </a:bodyPr>
          <a:lstStyle/>
          <a:p>
            <a:pPr algn="r"/>
            <a:r>
              <a:rPr lang="en-US" sz="2400" dirty="0" smtClean="0"/>
              <a:t>Dates listed in order of collection</a:t>
            </a:r>
            <a:endParaRPr lang="en-US" sz="2400" dirty="0"/>
          </a:p>
        </p:txBody>
      </p:sp>
      <p:sp>
        <p:nvSpPr>
          <p:cNvPr id="9" name="Title 1"/>
          <p:cNvSpPr txBox="1">
            <a:spLocks/>
          </p:cNvSpPr>
          <p:nvPr/>
        </p:nvSpPr>
        <p:spPr>
          <a:xfrm>
            <a:off x="-1" y="0"/>
            <a:ext cx="3364398" cy="234172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600" dirty="0" smtClean="0"/>
              <a:t>Standard date format:</a:t>
            </a:r>
          </a:p>
          <a:p>
            <a:r>
              <a:rPr lang="en-US" sz="3600" dirty="0" smtClean="0"/>
              <a:t>why?</a:t>
            </a:r>
            <a:endParaRPr lang="en-US" sz="3600" dirty="0"/>
          </a:p>
        </p:txBody>
      </p:sp>
      <p:sp>
        <p:nvSpPr>
          <p:cNvPr id="10" name="Rectangle 9"/>
          <p:cNvSpPr/>
          <p:nvPr/>
        </p:nvSpPr>
        <p:spPr>
          <a:xfrm>
            <a:off x="3891353" y="0"/>
            <a:ext cx="1634907"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764140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4186555434"/>
              </p:ext>
            </p:extLst>
          </p:nvPr>
        </p:nvGraphicFramePr>
        <p:xfrm>
          <a:off x="3817145" y="737"/>
          <a:ext cx="5046490" cy="5669240"/>
        </p:xfrm>
        <a:graphic>
          <a:graphicData uri="http://schemas.openxmlformats.org/drawingml/2006/table">
            <a:tbl>
              <a:tblPr/>
              <a:tblGrid>
                <a:gridCol w="1601581"/>
                <a:gridCol w="1148303"/>
                <a:gridCol w="1148303"/>
                <a:gridCol w="1148303"/>
              </a:tblGrid>
              <a:tr h="194301">
                <a:tc>
                  <a:txBody>
                    <a:bodyPr/>
                    <a:lstStyle/>
                    <a:p>
                      <a:pPr algn="ctr" fontAlgn="b"/>
                      <a:r>
                        <a:rPr lang="en-US" sz="1000" b="1" i="0" u="none" strike="noStrike">
                          <a:solidFill>
                            <a:srgbClr val="000000"/>
                          </a:solidFill>
                          <a:effectLst/>
                          <a:latin typeface="Calibri"/>
                        </a:rPr>
                        <a:t>US standard</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MM-DD-YYYY</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DD-MM-YYYY</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YYYY-MM-DD</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January 12,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2011-01-12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January 19,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01-19-2012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19-01-2012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2012-01-19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January 22,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01-22-2013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22-01-2013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2013-01-22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February 15,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02-15-2011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2011-02-15</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February 20,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02-20-2013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2013-02-20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February 27,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02-27-2012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27-02-2012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2012-02-27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March 15,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03-15-2012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15-03-2012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2012-03-15</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March 26,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03-26-2013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26-03-2013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2013-03-26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March 27,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03-27-2011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27-03-2011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2011-03-27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April 11,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2011-04-11</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April 18,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18-04-2013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2013-04-18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April 27,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04-27-2012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2012-04-27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May 11,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05-11-2012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11-05-2012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2012-05-11</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May 20,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05-20-2011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20-05-2011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2011-05-20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May 23,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05-23-2013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23-05-2013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2013-05-23</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fr-FR" sz="1000" b="0" i="0" u="none" strike="noStrike">
                          <a:solidFill>
                            <a:srgbClr val="000000"/>
                          </a:solidFill>
                          <a:effectLst/>
                          <a:latin typeface="Calibri"/>
                        </a:rPr>
                        <a:t>June 6,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2011-06-06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fr-FR" sz="1000" b="0" i="0" u="none" strike="noStrike">
                          <a:solidFill>
                            <a:srgbClr val="000000"/>
                          </a:solidFill>
                          <a:effectLst/>
                          <a:latin typeface="Calibri"/>
                        </a:rPr>
                        <a:t>June 17,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06-17-2012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17-06-2012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2012-06-17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fr-FR" sz="1000" b="0" i="0" u="none" strike="noStrike">
                          <a:solidFill>
                            <a:srgbClr val="000000"/>
                          </a:solidFill>
                          <a:effectLst/>
                          <a:latin typeface="Calibri"/>
                        </a:rPr>
                        <a:t>June 26,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06-26-2013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26-06-2013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2013-06-26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cs-CZ" sz="1000" b="0" i="0" u="none" strike="noStrike">
                          <a:solidFill>
                            <a:srgbClr val="000000"/>
                          </a:solidFill>
                          <a:effectLst/>
                          <a:latin typeface="Calibri"/>
                        </a:rPr>
                        <a:t>July 16,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16-07-2012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2012-07-16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cs-CZ" sz="1000" b="0" i="0" u="none" strike="noStrike">
                          <a:solidFill>
                            <a:srgbClr val="000000"/>
                          </a:solidFill>
                          <a:effectLst/>
                          <a:latin typeface="Calibri"/>
                        </a:rPr>
                        <a:t>July 18,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2011-07-18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cs-CZ" sz="1000" b="0" i="0" u="none" strike="noStrike">
                          <a:solidFill>
                            <a:srgbClr val="000000"/>
                          </a:solidFill>
                          <a:effectLst/>
                          <a:latin typeface="Calibri"/>
                        </a:rPr>
                        <a:t>July 22,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07-22-2013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22-07-2013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2013-07-22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August 4,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04-08-2012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2012-08-04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August 7,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07-08-2011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2011-08-07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August 8,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2013-08-08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September 9,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2011-09-09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September 14,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09-14-2012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14-09-2012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2012-09-14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September 19,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09-19-2013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19-09-2013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2013-09-19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October 14,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10-14-2011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14-10-2011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2011-10-14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8791">
                <a:tc>
                  <a:txBody>
                    <a:bodyPr/>
                    <a:lstStyle/>
                    <a:p>
                      <a:pPr algn="ctr" fontAlgn="b"/>
                      <a:r>
                        <a:rPr lang="en-US" sz="1000" b="0" i="0" u="none" strike="noStrike">
                          <a:solidFill>
                            <a:srgbClr val="000000"/>
                          </a:solidFill>
                          <a:effectLst/>
                          <a:latin typeface="Calibri"/>
                        </a:rPr>
                        <a:t>October 26,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10-26-2012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26-10-2012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2012-10-26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5" name="TextBox 4"/>
          <p:cNvSpPr txBox="1"/>
          <p:nvPr/>
        </p:nvSpPr>
        <p:spPr>
          <a:xfrm>
            <a:off x="148629" y="2511252"/>
            <a:ext cx="3377909" cy="707886"/>
          </a:xfrm>
          <a:prstGeom prst="rect">
            <a:avLst/>
          </a:prstGeom>
          <a:noFill/>
        </p:spPr>
        <p:txBody>
          <a:bodyPr wrap="square" rtlCol="0">
            <a:spAutoFit/>
          </a:bodyPr>
          <a:lstStyle/>
          <a:p>
            <a:pPr algn="r"/>
            <a:r>
              <a:rPr lang="en-US" sz="2000" dirty="0" smtClean="0"/>
              <a:t>If we sort by MM/DD/YY,</a:t>
            </a:r>
          </a:p>
          <a:p>
            <a:pPr algn="r"/>
            <a:r>
              <a:rPr lang="en-US" sz="2000" dirty="0" smtClean="0"/>
              <a:t>dates are out of order.</a:t>
            </a:r>
            <a:endParaRPr lang="en-US" sz="2000" dirty="0"/>
          </a:p>
        </p:txBody>
      </p:sp>
      <p:sp>
        <p:nvSpPr>
          <p:cNvPr id="6" name="Rectangle 5"/>
          <p:cNvSpPr/>
          <p:nvPr/>
        </p:nvSpPr>
        <p:spPr>
          <a:xfrm>
            <a:off x="5418165" y="0"/>
            <a:ext cx="1148491"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1" y="0"/>
            <a:ext cx="3364398" cy="234172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600" dirty="0" smtClean="0"/>
              <a:t>Standard date format:</a:t>
            </a:r>
          </a:p>
          <a:p>
            <a:r>
              <a:rPr lang="en-US" sz="3600" dirty="0" smtClean="0"/>
              <a:t>why?</a:t>
            </a:r>
            <a:endParaRPr lang="en-US" sz="3600" dirty="0"/>
          </a:p>
        </p:txBody>
      </p:sp>
    </p:spTree>
    <p:extLst>
      <p:ext uri="{BB962C8B-B14F-4D97-AF65-F5344CB8AC3E}">
        <p14:creationId xmlns:p14="http://schemas.microsoft.com/office/powerpoint/2010/main" val="319309460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14016359"/>
              </p:ext>
            </p:extLst>
          </p:nvPr>
        </p:nvGraphicFramePr>
        <p:xfrm>
          <a:off x="4065418" y="11995"/>
          <a:ext cx="4500958" cy="5702993"/>
        </p:xfrm>
        <a:graphic>
          <a:graphicData uri="http://schemas.openxmlformats.org/drawingml/2006/table">
            <a:tbl>
              <a:tblPr/>
              <a:tblGrid>
                <a:gridCol w="1428448"/>
                <a:gridCol w="1024170"/>
                <a:gridCol w="1024170"/>
                <a:gridCol w="1024170"/>
              </a:tblGrid>
              <a:tr h="195458">
                <a:tc>
                  <a:txBody>
                    <a:bodyPr/>
                    <a:lstStyle/>
                    <a:p>
                      <a:pPr algn="ctr" fontAlgn="b"/>
                      <a:r>
                        <a:rPr lang="en-US" sz="1000" b="1" i="0" u="none" strike="noStrike">
                          <a:solidFill>
                            <a:srgbClr val="000000"/>
                          </a:solidFill>
                          <a:effectLst/>
                          <a:latin typeface="Calibri"/>
                        </a:rPr>
                        <a:t>US standard</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MM-DD-YYYY</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DD-MM-YYYY</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YYYY-MM-DD</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August 4,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04-08-2012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2012-08-04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fr-FR" sz="1000" b="0" i="0" u="none" strike="noStrike">
                          <a:solidFill>
                            <a:srgbClr val="000000"/>
                          </a:solidFill>
                          <a:effectLst/>
                          <a:latin typeface="Calibri"/>
                        </a:rPr>
                        <a:t>June 6,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2011-06-06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August 7,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07-08-2011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2011-08-07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August 8,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2013-08-08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December 8,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12-08-2012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08-12-2012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2012-12-08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September 9,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2011-09-09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December 10,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12-10-2013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10-12-2013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2013-12-10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April 11,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2011-04-11</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May 11,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05-11-2012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11-05-2012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2012-05-11</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January 12,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2011-01-12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September 14,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09-14-2012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14-09-2012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2012-09-14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October 14,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10-14-2011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14-10-2011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2011-10-14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February 15,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02-15-2011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2011-02-15</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March 15,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03-15-2012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15-03-2012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2012-03-15</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cs-CZ" sz="1000" b="0" i="0" u="none" strike="noStrike" dirty="0">
                          <a:solidFill>
                            <a:srgbClr val="000000"/>
                          </a:solidFill>
                          <a:effectLst/>
                          <a:latin typeface="Calibri"/>
                        </a:rPr>
                        <a:t>July 16,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16-07-2012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2012-07-16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fr-FR" sz="1000" b="0" i="0" u="none" strike="noStrike">
                          <a:solidFill>
                            <a:srgbClr val="000000"/>
                          </a:solidFill>
                          <a:effectLst/>
                          <a:latin typeface="Calibri"/>
                        </a:rPr>
                        <a:t>June 17,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06-17-2012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17-06-2012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2012-06-17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April 18,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18-04-2013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2013-04-18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cs-CZ" sz="1000" b="0" i="0" u="none" strike="noStrike">
                          <a:solidFill>
                            <a:srgbClr val="000000"/>
                          </a:solidFill>
                          <a:effectLst/>
                          <a:latin typeface="Calibri"/>
                        </a:rPr>
                        <a:t>July 18,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2011-07-18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December 18,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12-18-2011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18-12-2011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2011-12-18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January 19,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01-19-2012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19-01-2012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2012-01-19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September 19,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09-19-2013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19-09-2013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2013-09-19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February 20,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02-20-2013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2013-02-20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May 20,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05-20-2011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20-05-2011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2011-05-20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January 22,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01-22-2013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22-01-2013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2013-01-22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cs-CZ" sz="1000" b="0" i="0" u="none" strike="noStrike">
                          <a:solidFill>
                            <a:srgbClr val="000000"/>
                          </a:solidFill>
                          <a:effectLst/>
                          <a:latin typeface="Calibri"/>
                        </a:rPr>
                        <a:t>July 22,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07-22-2013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22-07-2013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2013-07-22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May 23,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05-23-2013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23-05-2013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2013-05-23</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November 24,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11-24-2011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24-11-2011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2011-11-24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en-US" sz="1000" b="0" i="0" u="none" strike="noStrike">
                          <a:solidFill>
                            <a:srgbClr val="000000"/>
                          </a:solidFill>
                          <a:effectLst/>
                          <a:latin typeface="Calibri"/>
                        </a:rPr>
                        <a:t>March 26,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03-26-2013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26-03-2013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2013-03-26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89915">
                <a:tc>
                  <a:txBody>
                    <a:bodyPr/>
                    <a:lstStyle/>
                    <a:p>
                      <a:pPr algn="ctr" fontAlgn="b"/>
                      <a:r>
                        <a:rPr lang="fr-FR" sz="1000" b="0" i="0" u="none" strike="noStrike">
                          <a:solidFill>
                            <a:srgbClr val="000000"/>
                          </a:solidFill>
                          <a:effectLst/>
                          <a:latin typeface="Calibri"/>
                        </a:rPr>
                        <a:t>June 26,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06-26-2013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26-06-2013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2013-06-26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4" name="TextBox 3"/>
          <p:cNvSpPr txBox="1"/>
          <p:nvPr/>
        </p:nvSpPr>
        <p:spPr>
          <a:xfrm>
            <a:off x="148629" y="2511252"/>
            <a:ext cx="3377909" cy="707886"/>
          </a:xfrm>
          <a:prstGeom prst="rect">
            <a:avLst/>
          </a:prstGeom>
          <a:noFill/>
        </p:spPr>
        <p:txBody>
          <a:bodyPr wrap="square" rtlCol="0">
            <a:spAutoFit/>
          </a:bodyPr>
          <a:lstStyle/>
          <a:p>
            <a:pPr algn="r"/>
            <a:r>
              <a:rPr lang="en-US" sz="2000" dirty="0" smtClean="0"/>
              <a:t>If we sort by DD/MM/YY,</a:t>
            </a:r>
          </a:p>
          <a:p>
            <a:pPr algn="r"/>
            <a:r>
              <a:rPr lang="en-US" sz="2000" dirty="0" smtClean="0"/>
              <a:t>dates are out of order.</a:t>
            </a:r>
            <a:endParaRPr lang="en-US" sz="2000" dirty="0"/>
          </a:p>
        </p:txBody>
      </p:sp>
      <p:sp>
        <p:nvSpPr>
          <p:cNvPr id="7" name="Rectangle 6"/>
          <p:cNvSpPr/>
          <p:nvPr/>
        </p:nvSpPr>
        <p:spPr>
          <a:xfrm>
            <a:off x="6512610" y="-7"/>
            <a:ext cx="1067418"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 y="0"/>
            <a:ext cx="3364398" cy="234172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600" dirty="0" smtClean="0"/>
              <a:t>Standard date format:</a:t>
            </a:r>
          </a:p>
          <a:p>
            <a:r>
              <a:rPr lang="en-US" sz="3600" dirty="0" smtClean="0"/>
              <a:t>why?</a:t>
            </a:r>
            <a:endParaRPr lang="en-US" sz="3600" dirty="0"/>
          </a:p>
        </p:txBody>
      </p:sp>
    </p:spTree>
    <p:extLst>
      <p:ext uri="{BB962C8B-B14F-4D97-AF65-F5344CB8AC3E}">
        <p14:creationId xmlns:p14="http://schemas.microsoft.com/office/powerpoint/2010/main" val="311132248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1464683686"/>
              </p:ext>
            </p:extLst>
          </p:nvPr>
        </p:nvGraphicFramePr>
        <p:xfrm>
          <a:off x="3915001" y="0"/>
          <a:ext cx="4894590" cy="5715005"/>
        </p:xfrm>
        <a:graphic>
          <a:graphicData uri="http://schemas.openxmlformats.org/drawingml/2006/table">
            <a:tbl>
              <a:tblPr/>
              <a:tblGrid>
                <a:gridCol w="1553373"/>
                <a:gridCol w="1113739"/>
                <a:gridCol w="1113739"/>
                <a:gridCol w="1113739"/>
              </a:tblGrid>
              <a:tr h="195870">
                <a:tc>
                  <a:txBody>
                    <a:bodyPr/>
                    <a:lstStyle/>
                    <a:p>
                      <a:pPr algn="ctr" fontAlgn="b"/>
                      <a:r>
                        <a:rPr lang="en-US" sz="1000" b="1" i="0" u="none" strike="noStrike">
                          <a:solidFill>
                            <a:srgbClr val="000000"/>
                          </a:solidFill>
                          <a:effectLst/>
                          <a:latin typeface="Calibri"/>
                        </a:rPr>
                        <a:t>US standard</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MM-DD-YYYY</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DD-MM-YYYY</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1" i="0" u="none" strike="noStrike">
                          <a:solidFill>
                            <a:srgbClr val="000000"/>
                          </a:solidFill>
                          <a:effectLst/>
                          <a:latin typeface="Calibri"/>
                        </a:rPr>
                        <a:t>YYYY-MM-DD</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January 12,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2011-01-12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February 15,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02-15-2011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2011-02-15</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March 27,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03-27-2011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27-03-2011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2011-03-27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April 11,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2011-04-11</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May 20,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05-20-2011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20-05-2011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2011-05-20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fr-FR" sz="1000" b="0" i="0" u="none" strike="noStrike">
                          <a:solidFill>
                            <a:srgbClr val="000000"/>
                          </a:solidFill>
                          <a:effectLst/>
                          <a:latin typeface="Calibri"/>
                        </a:rPr>
                        <a:t>June 6,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06-06-2011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2011-06-06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cs-CZ" sz="1000" b="0" i="0" u="none" strike="noStrike">
                          <a:solidFill>
                            <a:srgbClr val="000000"/>
                          </a:solidFill>
                          <a:effectLst/>
                          <a:latin typeface="Calibri"/>
                        </a:rPr>
                        <a:t>July 18,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2011-07-18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August 7,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08-07-2011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07-08-2011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2011-08-07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September 9,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09-09-2011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2011-09-09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October 14,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10-14-2011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14-10-2011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2011-10-14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November 24,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11-24-2011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24-11-2011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2011-11-24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December 18, 2011</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12-18-2011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18-12-2011</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2011-12-18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January 19,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01-19-2012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19-01-2012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2012-01-19</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February 27,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02-27-2012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27-02-2012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2012-02-27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dirty="0">
                          <a:solidFill>
                            <a:srgbClr val="000000"/>
                          </a:solidFill>
                          <a:effectLst/>
                          <a:latin typeface="Calibri"/>
                        </a:rPr>
                        <a:t>March 15,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03-15-2012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15-03-2012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2012-03-15</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April 27,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04-27-2012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27-04-2012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2012-04-27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May 11,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05-11-2012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11-05-2012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2012-05-11</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fr-FR" sz="1000" b="0" i="0" u="none" strike="noStrike">
                          <a:solidFill>
                            <a:srgbClr val="000000"/>
                          </a:solidFill>
                          <a:effectLst/>
                          <a:latin typeface="Calibri"/>
                        </a:rPr>
                        <a:t>June 17,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06-17-2012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17-06-2012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2012-06-17</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cs-CZ" sz="1000" b="0" i="0" u="none" strike="noStrike">
                          <a:solidFill>
                            <a:srgbClr val="000000"/>
                          </a:solidFill>
                          <a:effectLst/>
                          <a:latin typeface="Calibri"/>
                        </a:rPr>
                        <a:t>July 16,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07-16-2012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16-07-2012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2012-07-16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August 4,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08-04-2012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04-08-2012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2012-08-04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September 14,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09-14-2012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14-09-2012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2012-09-14</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October 26,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10-26-2012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26-10-2012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2012-10-26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November 26,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11-26-2012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26-11-2012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2012-11-26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December 8, 2012</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12-08-2012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08-12-2012</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2012-12-08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January 22,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01-22-2013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22-01-2013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2013-01-22</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February 20,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02-20-2013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20-02-2013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2013-02-20</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March 26,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03-26-2013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26-03-2013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2013-03-26</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April 18,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04-18-2013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18-04-2013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2013-04-18</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r h="190315">
                <a:tc>
                  <a:txBody>
                    <a:bodyPr/>
                    <a:lstStyle/>
                    <a:p>
                      <a:pPr algn="ctr" fontAlgn="b"/>
                      <a:r>
                        <a:rPr lang="en-US" sz="1000" b="0" i="0" u="none" strike="noStrike">
                          <a:solidFill>
                            <a:srgbClr val="000000"/>
                          </a:solidFill>
                          <a:effectLst/>
                          <a:latin typeface="Calibri"/>
                        </a:rPr>
                        <a:t>May 23, 2013</a:t>
                      </a:r>
                    </a:p>
                  </a:txBody>
                  <a:tcPr marL="10477" marR="10477" marT="8731"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05-23-2013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solidFill>
                            <a:srgbClr val="000000"/>
                          </a:solidFill>
                          <a:effectLst/>
                          <a:latin typeface="Calibri"/>
                        </a:rPr>
                        <a:t>23-05-2013</a:t>
                      </a:r>
                    </a:p>
                  </a:txBody>
                  <a:tcPr marL="10477" marR="10477" marT="873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dirty="0">
                          <a:solidFill>
                            <a:srgbClr val="000000"/>
                          </a:solidFill>
                          <a:effectLst/>
                          <a:latin typeface="Calibri"/>
                        </a:rPr>
                        <a:t>2013-05-23</a:t>
                      </a:r>
                    </a:p>
                  </a:txBody>
                  <a:tcPr marL="10477" marR="10477" marT="8731"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4" name="TextBox 3"/>
          <p:cNvSpPr txBox="1"/>
          <p:nvPr/>
        </p:nvSpPr>
        <p:spPr>
          <a:xfrm>
            <a:off x="148629" y="2511252"/>
            <a:ext cx="3377909" cy="707886"/>
          </a:xfrm>
          <a:prstGeom prst="rect">
            <a:avLst/>
          </a:prstGeom>
          <a:noFill/>
        </p:spPr>
        <p:txBody>
          <a:bodyPr wrap="square" rtlCol="0">
            <a:spAutoFit/>
          </a:bodyPr>
          <a:lstStyle/>
          <a:p>
            <a:pPr algn="r"/>
            <a:r>
              <a:rPr lang="en-US" sz="2000" dirty="0" smtClean="0"/>
              <a:t>If we sort by YY/MM/DD,</a:t>
            </a:r>
          </a:p>
          <a:p>
            <a:pPr algn="r"/>
            <a:r>
              <a:rPr lang="en-US" sz="2000" dirty="0" smtClean="0"/>
              <a:t>dates are in order.</a:t>
            </a:r>
            <a:endParaRPr lang="en-US" sz="2000" dirty="0"/>
          </a:p>
        </p:txBody>
      </p:sp>
      <p:sp>
        <p:nvSpPr>
          <p:cNvPr id="7" name="Rectangle 6"/>
          <p:cNvSpPr/>
          <p:nvPr/>
        </p:nvSpPr>
        <p:spPr>
          <a:xfrm>
            <a:off x="7715145" y="-7"/>
            <a:ext cx="1094446"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891354" y="0"/>
            <a:ext cx="1540325"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1" y="0"/>
            <a:ext cx="3364398" cy="2341728"/>
          </a:xfrm>
          <a:prstGeom prst="rect">
            <a:avLst/>
          </a:prstGeom>
          <a:solidFill>
            <a:schemeClr val="tx1">
              <a:lumMod val="65000"/>
              <a:lumOff val="3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sz="3600" dirty="0" smtClean="0"/>
              <a:t>Standard date format:</a:t>
            </a:r>
          </a:p>
          <a:p>
            <a:r>
              <a:rPr lang="en-US" sz="3600" dirty="0" smtClean="0"/>
              <a:t>why?</a:t>
            </a:r>
            <a:endParaRPr lang="en-US" sz="3600" dirty="0"/>
          </a:p>
        </p:txBody>
      </p:sp>
    </p:spTree>
    <p:extLst>
      <p:ext uri="{BB962C8B-B14F-4D97-AF65-F5344CB8AC3E}">
        <p14:creationId xmlns:p14="http://schemas.microsoft.com/office/powerpoint/2010/main" val="24073546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046634096"/>
              </p:ext>
            </p:extLst>
          </p:nvPr>
        </p:nvGraphicFramePr>
        <p:xfrm>
          <a:off x="3761928" y="46625"/>
          <a:ext cx="5982224" cy="5715000"/>
        </p:xfrm>
        <a:graphic>
          <a:graphicData uri="http://schemas.openxmlformats.org/presentationml/2006/ole">
            <mc:AlternateContent xmlns:mc="http://schemas.openxmlformats.org/markup-compatibility/2006">
              <mc:Choice xmlns:v="urn:schemas-microsoft-com:vml" Requires="v">
                <p:oleObj spid="_x0000_s2067" name="Document" r:id="rId4" imgW="5638800" imgH="6464300" progId="Word.Document.12">
                  <p:embed/>
                </p:oleObj>
              </mc:Choice>
              <mc:Fallback>
                <p:oleObj name="Document" r:id="rId4" imgW="5638800" imgH="6464300" progId="Word.Document.12">
                  <p:embed/>
                  <p:pic>
                    <p:nvPicPr>
                      <p:cNvPr id="0" name=""/>
                      <p:cNvPicPr/>
                      <p:nvPr/>
                    </p:nvPicPr>
                    <p:blipFill>
                      <a:blip r:embed="rId5"/>
                      <a:stretch>
                        <a:fillRect/>
                      </a:stretch>
                    </p:blipFill>
                    <p:spPr>
                      <a:xfrm>
                        <a:off x="3761928" y="46625"/>
                        <a:ext cx="5982224" cy="5715000"/>
                      </a:xfrm>
                      <a:prstGeom prst="rect">
                        <a:avLst/>
                      </a:prstGeom>
                    </p:spPr>
                  </p:pic>
                </p:oleObj>
              </mc:Fallback>
            </mc:AlternateContent>
          </a:graphicData>
        </a:graphic>
      </p:graphicFrame>
      <p:sp>
        <p:nvSpPr>
          <p:cNvPr id="4" name="Title 1"/>
          <p:cNvSpPr>
            <a:spLocks noGrp="1"/>
          </p:cNvSpPr>
          <p:nvPr>
            <p:ph type="title"/>
          </p:nvPr>
        </p:nvSpPr>
        <p:spPr>
          <a:xfrm>
            <a:off x="-1" y="0"/>
            <a:ext cx="3364398" cy="2341728"/>
          </a:xfrm>
          <a:solidFill>
            <a:srgbClr val="595959"/>
          </a:solidFill>
        </p:spPr>
        <p:txBody>
          <a:bodyPr>
            <a:normAutofit/>
          </a:bodyPr>
          <a:lstStyle/>
          <a:p>
            <a:r>
              <a:rPr lang="en-US" sz="3600" dirty="0">
                <a:solidFill>
                  <a:srgbClr val="FFFFFF"/>
                </a:solidFill>
              </a:rPr>
              <a:t>L</a:t>
            </a:r>
            <a:r>
              <a:rPr lang="en-US" sz="3600" dirty="0" smtClean="0">
                <a:solidFill>
                  <a:srgbClr val="FFFFFF"/>
                </a:solidFill>
              </a:rPr>
              <a:t>eading zeroes :</a:t>
            </a:r>
            <a:br>
              <a:rPr lang="en-US" sz="3600" dirty="0" smtClean="0">
                <a:solidFill>
                  <a:srgbClr val="FFFFFF"/>
                </a:solidFill>
              </a:rPr>
            </a:br>
            <a:r>
              <a:rPr lang="en-US" sz="3600" dirty="0" smtClean="0">
                <a:solidFill>
                  <a:srgbClr val="FFFFFF"/>
                </a:solidFill>
              </a:rPr>
              <a:t>why?</a:t>
            </a:r>
            <a:endParaRPr lang="en-US" sz="3600" dirty="0">
              <a:solidFill>
                <a:srgbClr val="FFFFFF"/>
              </a:solidFill>
            </a:endParaRPr>
          </a:p>
        </p:txBody>
      </p:sp>
      <p:sp>
        <p:nvSpPr>
          <p:cNvPr id="5" name="Rectangle 4"/>
          <p:cNvSpPr/>
          <p:nvPr/>
        </p:nvSpPr>
        <p:spPr>
          <a:xfrm>
            <a:off x="3972422" y="-7"/>
            <a:ext cx="959327"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4922013" y="-7"/>
            <a:ext cx="959327"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888892" y="0"/>
            <a:ext cx="959327" cy="5715007"/>
          </a:xfrm>
          <a:prstGeom prst="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821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_14271.pn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41558" y="0"/>
            <a:ext cx="5860884" cy="5715000"/>
          </a:xfrm>
          <a:prstGeom prst="rect">
            <a:avLst/>
          </a:prstGeom>
        </p:spPr>
      </p:pic>
    </p:spTree>
    <p:extLst>
      <p:ext uri="{BB962C8B-B14F-4D97-AF65-F5344CB8AC3E}">
        <p14:creationId xmlns:p14="http://schemas.microsoft.com/office/powerpoint/2010/main" val="145651856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204_OSUMkt_6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10" y="-21709"/>
            <a:ext cx="8701973" cy="5790408"/>
          </a:xfrm>
          <a:prstGeom prst="rect">
            <a:avLst/>
          </a:prstGeom>
          <a:ln>
            <a:solidFill>
              <a:srgbClr val="FFFFFF"/>
            </a:solidFill>
          </a:ln>
        </p:spPr>
      </p:pic>
      <p:sp>
        <p:nvSpPr>
          <p:cNvPr id="2" name="Title 1"/>
          <p:cNvSpPr>
            <a:spLocks noGrp="1"/>
          </p:cNvSpPr>
          <p:nvPr>
            <p:ph type="title"/>
          </p:nvPr>
        </p:nvSpPr>
        <p:spPr>
          <a:xfrm>
            <a:off x="4602530" y="4365300"/>
            <a:ext cx="4409920" cy="952500"/>
          </a:xfrm>
        </p:spPr>
        <p:txBody>
          <a:bodyPr/>
          <a:lstStyle/>
          <a:p>
            <a:r>
              <a:rPr lang="en-US" dirty="0" smtClean="0">
                <a:solidFill>
                  <a:schemeClr val="bg1"/>
                </a:solidFill>
              </a:rPr>
              <a:t>hello!</a:t>
            </a:r>
            <a:endParaRPr lang="en-US" dirty="0">
              <a:solidFill>
                <a:schemeClr val="bg1"/>
              </a:solidFill>
            </a:endParaRPr>
          </a:p>
        </p:txBody>
      </p:sp>
    </p:spTree>
    <p:extLst>
      <p:ext uri="{BB962C8B-B14F-4D97-AF65-F5344CB8AC3E}">
        <p14:creationId xmlns:p14="http://schemas.microsoft.com/office/powerpoint/2010/main" val="55663726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 name="TextBox 2"/>
          <p:cNvSpPr txBox="1"/>
          <p:nvPr/>
        </p:nvSpPr>
        <p:spPr>
          <a:xfrm>
            <a:off x="2153417" y="146357"/>
            <a:ext cx="4837166" cy="369332"/>
          </a:xfrm>
          <a:prstGeom prst="rect">
            <a:avLst/>
          </a:prstGeom>
          <a:noFill/>
        </p:spPr>
        <p:txBody>
          <a:bodyPr wrap="square" rtlCol="0">
            <a:spAutoFit/>
          </a:bodyPr>
          <a:lstStyle/>
          <a:p>
            <a:pPr algn="ctr"/>
            <a:r>
              <a:rPr lang="en-US" dirty="0" smtClean="0">
                <a:solidFill>
                  <a:schemeClr val="accent5">
                    <a:lumMod val="40000"/>
                    <a:lumOff val="60000"/>
                  </a:schemeClr>
                </a:solidFill>
              </a:rPr>
              <a:t>Pair &amp; share – 10 minutes</a:t>
            </a:r>
            <a:endParaRPr lang="en-US" dirty="0">
              <a:solidFill>
                <a:schemeClr val="accent5">
                  <a:lumMod val="40000"/>
                  <a:lumOff val="60000"/>
                </a:schemeClr>
              </a:solidFill>
            </a:endParaRPr>
          </a:p>
        </p:txBody>
      </p:sp>
      <p:sp>
        <p:nvSpPr>
          <p:cNvPr id="4" name="TextBox 3"/>
          <p:cNvSpPr txBox="1"/>
          <p:nvPr/>
        </p:nvSpPr>
        <p:spPr>
          <a:xfrm>
            <a:off x="917193" y="621966"/>
            <a:ext cx="7425989" cy="2744269"/>
          </a:xfrm>
          <a:prstGeom prst="rect">
            <a:avLst/>
          </a:prstGeom>
          <a:noFill/>
        </p:spPr>
        <p:txBody>
          <a:bodyPr wrap="square" rtlCol="0" anchor="ctr">
            <a:noAutofit/>
          </a:bodyPr>
          <a:lstStyle/>
          <a:p>
            <a:pPr indent="-457200"/>
            <a:r>
              <a:rPr lang="en-US" sz="2400" dirty="0" smtClean="0">
                <a:solidFill>
                  <a:schemeClr val="bg1"/>
                </a:solidFill>
              </a:rPr>
              <a:t>5 minutes: generate </a:t>
            </a:r>
            <a:r>
              <a:rPr lang="en-US" sz="2400" dirty="0">
                <a:solidFill>
                  <a:schemeClr val="bg1"/>
                </a:solidFill>
              </a:rPr>
              <a:t>potential file names for </a:t>
            </a:r>
            <a:r>
              <a:rPr lang="en-US" sz="2400" dirty="0" smtClean="0">
                <a:solidFill>
                  <a:schemeClr val="bg1"/>
                </a:solidFill>
              </a:rPr>
              <a:t>your data &amp; document your strategy </a:t>
            </a:r>
            <a:endParaRPr lang="en-US" sz="2400" dirty="0">
              <a:solidFill>
                <a:schemeClr val="bg1"/>
              </a:solidFill>
            </a:endParaRPr>
          </a:p>
          <a:p>
            <a:pPr indent="-457200">
              <a:spcBef>
                <a:spcPts val="1200"/>
              </a:spcBef>
            </a:pPr>
            <a:r>
              <a:rPr lang="en-US" sz="2400" dirty="0">
                <a:solidFill>
                  <a:schemeClr val="bg1"/>
                </a:solidFill>
              </a:rPr>
              <a:t>3</a:t>
            </a:r>
            <a:r>
              <a:rPr lang="en-US" sz="2400" dirty="0" smtClean="0">
                <a:solidFill>
                  <a:schemeClr val="bg1"/>
                </a:solidFill>
              </a:rPr>
              <a:t> minutes: share your strategy with another group &amp; hear what they came up with</a:t>
            </a:r>
            <a:endParaRPr lang="en-US" sz="2400" dirty="0">
              <a:solidFill>
                <a:schemeClr val="bg1"/>
              </a:solidFill>
            </a:endParaRPr>
          </a:p>
          <a:p>
            <a:pPr indent="-457200">
              <a:spcBef>
                <a:spcPts val="1200"/>
              </a:spcBef>
            </a:pPr>
            <a:r>
              <a:rPr lang="en-US" sz="2400" dirty="0" smtClean="0">
                <a:solidFill>
                  <a:schemeClr val="bg1"/>
                </a:solidFill>
              </a:rPr>
              <a:t>2 minutes: volunteer to share your idea with the class</a:t>
            </a:r>
            <a:endParaRPr lang="en-US" sz="2400" dirty="0">
              <a:solidFill>
                <a:schemeClr val="bg1"/>
              </a:solidFill>
            </a:endParaRPr>
          </a:p>
        </p:txBody>
      </p:sp>
      <p:sp>
        <p:nvSpPr>
          <p:cNvPr id="5" name="Rectangle 4"/>
          <p:cNvSpPr/>
          <p:nvPr/>
        </p:nvSpPr>
        <p:spPr>
          <a:xfrm>
            <a:off x="397183" y="4241307"/>
            <a:ext cx="8833611" cy="507831"/>
          </a:xfrm>
          <a:prstGeom prst="rect">
            <a:avLst/>
          </a:prstGeom>
          <a:effectLst/>
        </p:spPr>
        <p:txBody>
          <a:bodyPr wrap="square">
            <a:spAutoFit/>
          </a:bodyPr>
          <a:lstStyle/>
          <a:p>
            <a:pPr algn="ctr"/>
            <a:r>
              <a:rPr lang="en-US" sz="2700" b="1" dirty="0" err="1" smtClean="0">
                <a:solidFill>
                  <a:schemeClr val="accent5">
                    <a:lumMod val="40000"/>
                    <a:lumOff val="60000"/>
                  </a:schemeClr>
                </a:solidFill>
                <a:latin typeface="Bebas Neue"/>
                <a:cs typeface="Bebas Neue"/>
              </a:rPr>
              <a:t>Project_instrument_location_YYYYMMDDhhmmss_extra.ext</a:t>
            </a:r>
            <a:endParaRPr lang="en-US" sz="2700" b="1" dirty="0">
              <a:solidFill>
                <a:schemeClr val="accent5">
                  <a:lumMod val="40000"/>
                  <a:lumOff val="60000"/>
                </a:schemeClr>
              </a:solidFill>
              <a:latin typeface="Bebas Neue"/>
              <a:cs typeface="Bebas Neue"/>
            </a:endParaRPr>
          </a:p>
        </p:txBody>
      </p:sp>
      <p:grpSp>
        <p:nvGrpSpPr>
          <p:cNvPr id="6" name="Group 5"/>
          <p:cNvGrpSpPr/>
          <p:nvPr/>
        </p:nvGrpSpPr>
        <p:grpSpPr>
          <a:xfrm>
            <a:off x="835270" y="4656914"/>
            <a:ext cx="1697901" cy="750069"/>
            <a:chOff x="-47130" y="3696898"/>
            <a:chExt cx="1697901" cy="900083"/>
          </a:xfrm>
        </p:grpSpPr>
        <p:sp>
          <p:nvSpPr>
            <p:cNvPr id="7" name="Left Brace 6"/>
            <p:cNvSpPr/>
            <p:nvPr/>
          </p:nvSpPr>
          <p:spPr>
            <a:xfrm rot="16200000">
              <a:off x="649420" y="3392098"/>
              <a:ext cx="304800" cy="914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solidFill>
              </a:endParaRPr>
            </a:p>
          </p:txBody>
        </p:sp>
        <p:sp>
          <p:nvSpPr>
            <p:cNvPr id="8" name="TextBox 7"/>
            <p:cNvSpPr txBox="1"/>
            <p:nvPr/>
          </p:nvSpPr>
          <p:spPr>
            <a:xfrm>
              <a:off x="-47130" y="3969117"/>
              <a:ext cx="1697901" cy="627864"/>
            </a:xfrm>
            <a:prstGeom prst="rect">
              <a:avLst/>
            </a:prstGeom>
            <a:noFill/>
          </p:spPr>
          <p:txBody>
            <a:bodyPr wrap="none" rtlCol="0">
              <a:spAutoFit/>
            </a:bodyPr>
            <a:lstStyle/>
            <a:p>
              <a:r>
                <a:rPr lang="en-US" sz="2800" dirty="0">
                  <a:solidFill>
                    <a:schemeClr val="bg2"/>
                  </a:solidFill>
                  <a:latin typeface="Bebas Neue" pitchFamily="34" charset="0"/>
                </a:rPr>
                <a:t>Index/grant</a:t>
              </a:r>
            </a:p>
          </p:txBody>
        </p:sp>
      </p:grpSp>
      <p:grpSp>
        <p:nvGrpSpPr>
          <p:cNvPr id="9" name="Group 8"/>
          <p:cNvGrpSpPr/>
          <p:nvPr/>
        </p:nvGrpSpPr>
        <p:grpSpPr>
          <a:xfrm>
            <a:off x="3537948" y="4656914"/>
            <a:ext cx="1467068" cy="750069"/>
            <a:chOff x="3069408" y="3696898"/>
            <a:chExt cx="1467068" cy="900083"/>
          </a:xfrm>
        </p:grpSpPr>
        <p:sp>
          <p:nvSpPr>
            <p:cNvPr id="10" name="Left Brace 9"/>
            <p:cNvSpPr/>
            <p:nvPr/>
          </p:nvSpPr>
          <p:spPr>
            <a:xfrm rot="16200000">
              <a:off x="3650542" y="3392098"/>
              <a:ext cx="304800" cy="914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solidFill>
              </a:endParaRPr>
            </a:p>
          </p:txBody>
        </p:sp>
        <p:sp>
          <p:nvSpPr>
            <p:cNvPr id="11" name="TextBox 10"/>
            <p:cNvSpPr txBox="1"/>
            <p:nvPr/>
          </p:nvSpPr>
          <p:spPr>
            <a:xfrm>
              <a:off x="3069408" y="3969117"/>
              <a:ext cx="1467068" cy="627864"/>
            </a:xfrm>
            <a:prstGeom prst="rect">
              <a:avLst/>
            </a:prstGeom>
            <a:noFill/>
          </p:spPr>
          <p:txBody>
            <a:bodyPr wrap="none" rtlCol="0">
              <a:spAutoFit/>
            </a:bodyPr>
            <a:lstStyle/>
            <a:p>
              <a:r>
                <a:rPr lang="en-US" sz="2800" dirty="0" smtClean="0">
                  <a:solidFill>
                    <a:schemeClr val="bg2"/>
                  </a:solidFill>
                  <a:latin typeface="Bebas Neue" pitchFamily="34" charset="0"/>
                </a:rPr>
                <a:t>conditions</a:t>
              </a:r>
              <a:endParaRPr lang="en-US" sz="2800" dirty="0">
                <a:solidFill>
                  <a:schemeClr val="bg2"/>
                </a:solidFill>
                <a:latin typeface="Bebas Neue" pitchFamily="34" charset="0"/>
              </a:endParaRPr>
            </a:p>
          </p:txBody>
        </p:sp>
      </p:grpSp>
      <p:grpSp>
        <p:nvGrpSpPr>
          <p:cNvPr id="12" name="Group 11"/>
          <p:cNvGrpSpPr/>
          <p:nvPr/>
        </p:nvGrpSpPr>
        <p:grpSpPr>
          <a:xfrm>
            <a:off x="6717641" y="4656914"/>
            <a:ext cx="1768175" cy="750069"/>
            <a:chOff x="7105360" y="3696898"/>
            <a:chExt cx="1768175" cy="900083"/>
          </a:xfrm>
        </p:grpSpPr>
        <p:sp>
          <p:nvSpPr>
            <p:cNvPr id="13" name="Left Brace 12"/>
            <p:cNvSpPr/>
            <p:nvPr/>
          </p:nvSpPr>
          <p:spPr>
            <a:xfrm rot="16200000">
              <a:off x="7837047" y="3506398"/>
              <a:ext cx="304800" cy="6858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solidFill>
              </a:endParaRPr>
            </a:p>
          </p:txBody>
        </p:sp>
        <p:sp>
          <p:nvSpPr>
            <p:cNvPr id="14" name="TextBox 13"/>
            <p:cNvSpPr txBox="1"/>
            <p:nvPr/>
          </p:nvSpPr>
          <p:spPr>
            <a:xfrm>
              <a:off x="7105360" y="3969117"/>
              <a:ext cx="1768175" cy="627864"/>
            </a:xfrm>
            <a:prstGeom prst="rect">
              <a:avLst/>
            </a:prstGeom>
            <a:noFill/>
          </p:spPr>
          <p:txBody>
            <a:bodyPr wrap="none" rtlCol="0">
              <a:spAutoFit/>
            </a:bodyPr>
            <a:lstStyle/>
            <a:p>
              <a:r>
                <a:rPr lang="en-US" sz="2800" dirty="0" smtClean="0">
                  <a:solidFill>
                    <a:schemeClr val="bg2"/>
                  </a:solidFill>
                  <a:latin typeface="Bebas Neue" pitchFamily="34" charset="0"/>
                </a:rPr>
                <a:t>Leading zero!</a:t>
              </a:r>
              <a:endParaRPr lang="en-US" sz="2800" dirty="0">
                <a:solidFill>
                  <a:schemeClr val="bg2"/>
                </a:solidFill>
                <a:latin typeface="Bebas Neue" pitchFamily="34" charset="0"/>
              </a:endParaRPr>
            </a:p>
          </p:txBody>
        </p:sp>
      </p:grpSp>
      <p:grpSp>
        <p:nvGrpSpPr>
          <p:cNvPr id="15" name="Group 14"/>
          <p:cNvGrpSpPr/>
          <p:nvPr/>
        </p:nvGrpSpPr>
        <p:grpSpPr>
          <a:xfrm>
            <a:off x="2090946" y="3579387"/>
            <a:ext cx="1771407" cy="716264"/>
            <a:chOff x="1879283" y="2403864"/>
            <a:chExt cx="1771407" cy="859517"/>
          </a:xfrm>
        </p:grpSpPr>
        <p:sp>
          <p:nvSpPr>
            <p:cNvPr id="16" name="Left Brace 15"/>
            <p:cNvSpPr/>
            <p:nvPr/>
          </p:nvSpPr>
          <p:spPr>
            <a:xfrm rot="5400000">
              <a:off x="2612586" y="2463281"/>
              <a:ext cx="304800" cy="1295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solidFill>
              </a:endParaRPr>
            </a:p>
          </p:txBody>
        </p:sp>
        <p:sp>
          <p:nvSpPr>
            <p:cNvPr id="17" name="TextBox 16"/>
            <p:cNvSpPr txBox="1"/>
            <p:nvPr/>
          </p:nvSpPr>
          <p:spPr>
            <a:xfrm>
              <a:off x="1879283" y="2403864"/>
              <a:ext cx="1771407" cy="627864"/>
            </a:xfrm>
            <a:prstGeom prst="rect">
              <a:avLst/>
            </a:prstGeom>
            <a:noFill/>
          </p:spPr>
          <p:txBody>
            <a:bodyPr wrap="none" rtlCol="0">
              <a:spAutoFit/>
            </a:bodyPr>
            <a:lstStyle/>
            <a:p>
              <a:r>
                <a:rPr lang="en-US" sz="2800" dirty="0" smtClean="0">
                  <a:solidFill>
                    <a:schemeClr val="bg2"/>
                  </a:solidFill>
                  <a:latin typeface="Bebas Neue" pitchFamily="34" charset="0"/>
                </a:rPr>
                <a:t>s/n, variable</a:t>
              </a:r>
              <a:endParaRPr lang="en-US" sz="2800" dirty="0">
                <a:solidFill>
                  <a:schemeClr val="bg2"/>
                </a:solidFill>
                <a:latin typeface="Bebas Neue" pitchFamily="34" charset="0"/>
              </a:endParaRPr>
            </a:p>
          </p:txBody>
        </p:sp>
      </p:grpSp>
      <p:grpSp>
        <p:nvGrpSpPr>
          <p:cNvPr id="18" name="Group 17"/>
          <p:cNvGrpSpPr/>
          <p:nvPr/>
        </p:nvGrpSpPr>
        <p:grpSpPr>
          <a:xfrm>
            <a:off x="4964061" y="3579387"/>
            <a:ext cx="2057400" cy="716264"/>
            <a:chOff x="4681044" y="2403864"/>
            <a:chExt cx="2057400" cy="859517"/>
          </a:xfrm>
        </p:grpSpPr>
        <p:sp>
          <p:nvSpPr>
            <p:cNvPr id="19" name="Left Brace 18"/>
            <p:cNvSpPr/>
            <p:nvPr/>
          </p:nvSpPr>
          <p:spPr>
            <a:xfrm rot="5400000">
              <a:off x="5557344" y="2082281"/>
              <a:ext cx="304800" cy="2057400"/>
            </a:xfrm>
            <a:prstGeom prst="leftBrace">
              <a:avLst/>
            </a:prstGeom>
            <a:noFill/>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chemeClr val="bg2"/>
                </a:solidFill>
              </a:endParaRPr>
            </a:p>
          </p:txBody>
        </p:sp>
        <p:sp>
          <p:nvSpPr>
            <p:cNvPr id="20" name="TextBox 19"/>
            <p:cNvSpPr txBox="1"/>
            <p:nvPr/>
          </p:nvSpPr>
          <p:spPr>
            <a:xfrm>
              <a:off x="4700160" y="2403864"/>
              <a:ext cx="1981200" cy="627864"/>
            </a:xfrm>
            <a:prstGeom prst="rect">
              <a:avLst/>
            </a:prstGeom>
            <a:noFill/>
          </p:spPr>
          <p:txBody>
            <a:bodyPr wrap="square" rtlCol="0">
              <a:spAutoFit/>
            </a:bodyPr>
            <a:lstStyle/>
            <a:p>
              <a:pPr algn="ctr"/>
              <a:r>
                <a:rPr lang="en-US" sz="2800" dirty="0" smtClean="0">
                  <a:solidFill>
                    <a:schemeClr val="bg2"/>
                  </a:solidFill>
                  <a:latin typeface="Bebas Neue" pitchFamily="34" charset="0"/>
                </a:rPr>
                <a:t>Retain order</a:t>
              </a:r>
              <a:endParaRPr lang="en-US" sz="2800" dirty="0">
                <a:solidFill>
                  <a:schemeClr val="bg2"/>
                </a:solidFill>
                <a:latin typeface="Bebas Neue" pitchFamily="34" charset="0"/>
              </a:endParaRPr>
            </a:p>
          </p:txBody>
        </p:sp>
      </p:grpSp>
    </p:spTree>
    <p:extLst>
      <p:ext uri="{BB962C8B-B14F-4D97-AF65-F5344CB8AC3E}">
        <p14:creationId xmlns:p14="http://schemas.microsoft.com/office/powerpoint/2010/main" val="268675569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_22102.pn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93282" y="204361"/>
            <a:ext cx="6357436" cy="5297863"/>
          </a:xfrm>
          <a:prstGeom prst="rect">
            <a:avLst/>
          </a:prstGeom>
        </p:spPr>
      </p:pic>
      <p:sp>
        <p:nvSpPr>
          <p:cNvPr id="4" name="Rectangle 3"/>
          <p:cNvSpPr/>
          <p:nvPr/>
        </p:nvSpPr>
        <p:spPr>
          <a:xfrm>
            <a:off x="3018933" y="2042854"/>
            <a:ext cx="3069395" cy="1200329"/>
          </a:xfrm>
          <a:prstGeom prst="rect">
            <a:avLst/>
          </a:prstGeom>
        </p:spPr>
        <p:txBody>
          <a:bodyPr wrap="none">
            <a:spAutoFit/>
          </a:bodyPr>
          <a:lstStyle/>
          <a:p>
            <a:pPr algn="ctr"/>
            <a:r>
              <a:rPr lang="en-US" sz="3600" dirty="0" smtClean="0">
                <a:latin typeface="+mj-lt"/>
              </a:rPr>
              <a:t>File</a:t>
            </a:r>
            <a:br>
              <a:rPr lang="en-US" sz="3600" dirty="0" smtClean="0">
                <a:latin typeface="+mj-lt"/>
              </a:rPr>
            </a:br>
            <a:r>
              <a:rPr lang="en-US" sz="3600" dirty="0" smtClean="0">
                <a:latin typeface="+mj-lt"/>
              </a:rPr>
              <a:t>Organization</a:t>
            </a:r>
            <a:endParaRPr lang="en-US" sz="3600" dirty="0">
              <a:latin typeface="+mj-lt"/>
            </a:endParaRPr>
          </a:p>
        </p:txBody>
      </p:sp>
    </p:spTree>
    <p:extLst>
      <p:ext uri="{BB962C8B-B14F-4D97-AF65-F5344CB8AC3E}">
        <p14:creationId xmlns:p14="http://schemas.microsoft.com/office/powerpoint/2010/main" val="284370074"/>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_background.png"/>
          <p:cNvPicPr>
            <a:picLocks noChangeAspect="1"/>
          </p:cNvPicPr>
          <p:nvPr/>
        </p:nvPicPr>
        <p:blipFill>
          <a:blip r:embed="rId2">
            <a:alphaModFix amt="81000"/>
            <a:extLst>
              <a:ext uri="{28A0092B-C50C-407E-A947-70E740481C1C}">
                <a14:useLocalDpi xmlns:a14="http://schemas.microsoft.com/office/drawing/2010/main" val="0"/>
              </a:ext>
            </a:extLst>
          </a:blip>
          <a:stretch>
            <a:fillRect/>
          </a:stretch>
        </p:blipFill>
        <p:spPr>
          <a:xfrm>
            <a:off x="458597" y="-816691"/>
            <a:ext cx="8708921" cy="6531691"/>
          </a:xfrm>
          <a:prstGeom prst="rect">
            <a:avLst/>
          </a:prstGeom>
        </p:spPr>
      </p:pic>
      <p:sp>
        <p:nvSpPr>
          <p:cNvPr id="2" name="Title 1"/>
          <p:cNvSpPr>
            <a:spLocks noGrp="1"/>
          </p:cNvSpPr>
          <p:nvPr>
            <p:ph type="title"/>
          </p:nvPr>
        </p:nvSpPr>
        <p:spPr>
          <a:xfrm>
            <a:off x="843737" y="73978"/>
            <a:ext cx="7456527" cy="1191854"/>
          </a:xfrm>
        </p:spPr>
        <p:txBody>
          <a:bodyPr>
            <a:normAutofit/>
          </a:bodyPr>
          <a:lstStyle/>
          <a:p>
            <a:r>
              <a:rPr lang="en-US" dirty="0" smtClean="0"/>
              <a:t>Organization methods</a:t>
            </a:r>
            <a:endParaRPr lang="en-US" dirty="0"/>
          </a:p>
        </p:txBody>
      </p:sp>
      <p:sp>
        <p:nvSpPr>
          <p:cNvPr id="5" name="TextBox 4"/>
          <p:cNvSpPr txBox="1"/>
          <p:nvPr/>
        </p:nvSpPr>
        <p:spPr>
          <a:xfrm>
            <a:off x="663612" y="2030000"/>
            <a:ext cx="3186657" cy="584776"/>
          </a:xfrm>
          <a:prstGeom prst="rect">
            <a:avLst/>
          </a:prstGeom>
          <a:noFill/>
        </p:spPr>
        <p:txBody>
          <a:bodyPr wrap="square" rtlCol="0">
            <a:spAutoFit/>
          </a:bodyPr>
          <a:lstStyle/>
          <a:p>
            <a:pPr algn="ctr"/>
            <a:r>
              <a:rPr lang="en-US" sz="3200" dirty="0" smtClean="0"/>
              <a:t>there is no </a:t>
            </a:r>
          </a:p>
        </p:txBody>
      </p:sp>
      <p:sp>
        <p:nvSpPr>
          <p:cNvPr id="6" name="Rectangle 5"/>
          <p:cNvSpPr/>
          <p:nvPr/>
        </p:nvSpPr>
        <p:spPr>
          <a:xfrm>
            <a:off x="2054875" y="2748400"/>
            <a:ext cx="5034251" cy="830997"/>
          </a:xfrm>
          <a:prstGeom prst="rect">
            <a:avLst/>
          </a:prstGeom>
        </p:spPr>
        <p:txBody>
          <a:bodyPr wrap="none">
            <a:spAutoFit/>
          </a:bodyPr>
          <a:lstStyle/>
          <a:p>
            <a:pPr algn="ctr"/>
            <a:r>
              <a:rPr lang="en-US" sz="4800" b="1" dirty="0" smtClean="0">
                <a:latin typeface="+mj-lt"/>
              </a:rPr>
              <a:t>‘</a:t>
            </a:r>
            <a:r>
              <a:rPr lang="en-US" sz="4800" b="1" dirty="0" smtClean="0">
                <a:solidFill>
                  <a:schemeClr val="tx2"/>
                </a:solidFill>
                <a:latin typeface="+mj-lt"/>
              </a:rPr>
              <a:t>one</a:t>
            </a:r>
            <a:r>
              <a:rPr lang="en-US" sz="4800" b="1" dirty="0" smtClean="0">
                <a:latin typeface="+mj-lt"/>
              </a:rPr>
              <a:t>-</a:t>
            </a:r>
            <a:r>
              <a:rPr lang="en-US" sz="4800" b="1" dirty="0" smtClean="0">
                <a:solidFill>
                  <a:schemeClr val="accent2"/>
                </a:solidFill>
                <a:latin typeface="+mj-lt"/>
              </a:rPr>
              <a:t>size</a:t>
            </a:r>
            <a:r>
              <a:rPr lang="en-US" sz="4800" b="1" dirty="0" smtClean="0">
                <a:latin typeface="+mj-lt"/>
              </a:rPr>
              <a:t>-</a:t>
            </a:r>
            <a:r>
              <a:rPr lang="en-US" sz="4800" b="1" dirty="0" smtClean="0">
                <a:solidFill>
                  <a:srgbClr val="70A525"/>
                </a:solidFill>
                <a:latin typeface="+mj-lt"/>
              </a:rPr>
              <a:t>fits</a:t>
            </a:r>
            <a:r>
              <a:rPr lang="en-US" sz="4800" b="1" dirty="0" smtClean="0">
                <a:latin typeface="+mj-lt"/>
              </a:rPr>
              <a:t>-</a:t>
            </a:r>
            <a:r>
              <a:rPr lang="en-US" sz="4800" b="1" dirty="0" smtClean="0">
                <a:solidFill>
                  <a:schemeClr val="accent3"/>
                </a:solidFill>
                <a:latin typeface="+mj-lt"/>
              </a:rPr>
              <a:t>all</a:t>
            </a:r>
            <a:r>
              <a:rPr lang="en-US" sz="4800" b="1" dirty="0" smtClean="0">
                <a:latin typeface="+mj-lt"/>
              </a:rPr>
              <a:t>’</a:t>
            </a:r>
          </a:p>
        </p:txBody>
      </p:sp>
      <p:sp>
        <p:nvSpPr>
          <p:cNvPr id="7" name="Rectangle 6"/>
          <p:cNvSpPr/>
          <p:nvPr/>
        </p:nvSpPr>
        <p:spPr>
          <a:xfrm>
            <a:off x="3850269" y="3651465"/>
            <a:ext cx="5122096" cy="584776"/>
          </a:xfrm>
          <a:prstGeom prst="rect">
            <a:avLst/>
          </a:prstGeom>
        </p:spPr>
        <p:txBody>
          <a:bodyPr wrap="square">
            <a:spAutoFit/>
          </a:bodyPr>
          <a:lstStyle/>
          <a:p>
            <a:pPr algn="ctr"/>
            <a:r>
              <a:rPr lang="en-US" sz="3200" dirty="0" smtClean="0"/>
              <a:t>approach to organization</a:t>
            </a:r>
            <a:endParaRPr lang="en-US" sz="3200" dirty="0"/>
          </a:p>
        </p:txBody>
      </p:sp>
    </p:spTree>
    <p:extLst>
      <p:ext uri="{BB962C8B-B14F-4D97-AF65-F5344CB8AC3E}">
        <p14:creationId xmlns:p14="http://schemas.microsoft.com/office/powerpoint/2010/main" val="751387188"/>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_background.png"/>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458597" y="-816691"/>
            <a:ext cx="8708921" cy="6531691"/>
          </a:xfrm>
          <a:prstGeom prst="rect">
            <a:avLst/>
          </a:prstGeom>
        </p:spPr>
      </p:pic>
      <p:sp>
        <p:nvSpPr>
          <p:cNvPr id="2" name="Title 1"/>
          <p:cNvSpPr>
            <a:spLocks noGrp="1"/>
          </p:cNvSpPr>
          <p:nvPr>
            <p:ph type="title"/>
          </p:nvPr>
        </p:nvSpPr>
        <p:spPr>
          <a:xfrm>
            <a:off x="843737" y="73978"/>
            <a:ext cx="7456527" cy="1191854"/>
          </a:xfrm>
        </p:spPr>
        <p:txBody>
          <a:bodyPr>
            <a:normAutofit/>
          </a:bodyPr>
          <a:lstStyle/>
          <a:p>
            <a:r>
              <a:rPr lang="en-US" dirty="0" smtClean="0"/>
              <a:t>Organization methods</a:t>
            </a:r>
            <a:endParaRPr lang="en-US" dirty="0"/>
          </a:p>
        </p:txBody>
      </p:sp>
      <p:sp>
        <p:nvSpPr>
          <p:cNvPr id="5" name="TextBox 4"/>
          <p:cNvSpPr txBox="1"/>
          <p:nvPr/>
        </p:nvSpPr>
        <p:spPr>
          <a:xfrm>
            <a:off x="1954180" y="2552467"/>
            <a:ext cx="3654807" cy="769441"/>
          </a:xfrm>
          <a:prstGeom prst="rect">
            <a:avLst/>
          </a:prstGeom>
          <a:noFill/>
        </p:spPr>
        <p:txBody>
          <a:bodyPr wrap="square" rtlCol="0">
            <a:spAutoFit/>
          </a:bodyPr>
          <a:lstStyle/>
          <a:p>
            <a:r>
              <a:rPr lang="en-US" sz="2800" dirty="0" smtClean="0"/>
              <a:t>be </a:t>
            </a:r>
            <a:r>
              <a:rPr lang="en-US" sz="4400" dirty="0" smtClean="0">
                <a:solidFill>
                  <a:schemeClr val="accent6">
                    <a:lumMod val="75000"/>
                  </a:schemeClr>
                </a:solidFill>
              </a:rPr>
              <a:t>thoughtful</a:t>
            </a:r>
            <a:endParaRPr lang="en-US" sz="4400" dirty="0">
              <a:solidFill>
                <a:schemeClr val="accent6">
                  <a:lumMod val="75000"/>
                </a:schemeClr>
              </a:solidFill>
            </a:endParaRPr>
          </a:p>
        </p:txBody>
      </p:sp>
      <p:sp>
        <p:nvSpPr>
          <p:cNvPr id="6" name="TextBox 5"/>
          <p:cNvSpPr txBox="1"/>
          <p:nvPr/>
        </p:nvSpPr>
        <p:spPr>
          <a:xfrm>
            <a:off x="4086489" y="3346659"/>
            <a:ext cx="3161723" cy="769441"/>
          </a:xfrm>
          <a:prstGeom prst="rect">
            <a:avLst/>
          </a:prstGeom>
          <a:noFill/>
        </p:spPr>
        <p:txBody>
          <a:bodyPr wrap="square" rtlCol="0">
            <a:spAutoFit/>
          </a:bodyPr>
          <a:lstStyle/>
          <a:p>
            <a:r>
              <a:rPr lang="en-US" sz="2800" dirty="0" smtClean="0"/>
              <a:t>be </a:t>
            </a:r>
            <a:r>
              <a:rPr lang="en-US" sz="4400" dirty="0" smtClean="0">
                <a:solidFill>
                  <a:schemeClr val="accent3">
                    <a:lumMod val="75000"/>
                  </a:schemeClr>
                </a:solidFill>
              </a:rPr>
              <a:t>consistent</a:t>
            </a:r>
            <a:endParaRPr lang="en-US" sz="4400" dirty="0">
              <a:solidFill>
                <a:schemeClr val="accent3">
                  <a:lumMod val="75000"/>
                </a:schemeClr>
              </a:solidFill>
            </a:endParaRPr>
          </a:p>
        </p:txBody>
      </p:sp>
      <p:sp>
        <p:nvSpPr>
          <p:cNvPr id="7" name="TextBox 6"/>
          <p:cNvSpPr txBox="1"/>
          <p:nvPr/>
        </p:nvSpPr>
        <p:spPr>
          <a:xfrm>
            <a:off x="1225794" y="4140850"/>
            <a:ext cx="5005273" cy="1200328"/>
          </a:xfrm>
          <a:prstGeom prst="rect">
            <a:avLst/>
          </a:prstGeom>
          <a:noFill/>
        </p:spPr>
        <p:txBody>
          <a:bodyPr wrap="square" rtlCol="0">
            <a:spAutoFit/>
          </a:bodyPr>
          <a:lstStyle/>
          <a:p>
            <a:r>
              <a:rPr lang="en-US" sz="4400" dirty="0" smtClean="0">
                <a:solidFill>
                  <a:schemeClr val="accent4">
                    <a:lumMod val="75000"/>
                  </a:schemeClr>
                </a:solidFill>
              </a:rPr>
              <a:t>document</a:t>
            </a:r>
            <a:r>
              <a:rPr lang="en-US" sz="4400" dirty="0" smtClean="0">
                <a:solidFill>
                  <a:schemeClr val="accent6">
                    <a:lumMod val="75000"/>
                  </a:schemeClr>
                </a:solidFill>
              </a:rPr>
              <a:t> </a:t>
            </a:r>
            <a:r>
              <a:rPr lang="en-US" sz="2800" dirty="0"/>
              <a:t>your approach </a:t>
            </a:r>
            <a:endParaRPr lang="en-US" sz="2800" dirty="0">
              <a:solidFill>
                <a:schemeClr val="accent6">
                  <a:lumMod val="75000"/>
                </a:schemeClr>
              </a:solidFill>
            </a:endParaRPr>
          </a:p>
        </p:txBody>
      </p:sp>
      <p:sp>
        <p:nvSpPr>
          <p:cNvPr id="8" name="TextBox 7"/>
          <p:cNvSpPr txBox="1"/>
          <p:nvPr/>
        </p:nvSpPr>
        <p:spPr>
          <a:xfrm>
            <a:off x="694022" y="1265832"/>
            <a:ext cx="8649643" cy="1261884"/>
          </a:xfrm>
          <a:prstGeom prst="rect">
            <a:avLst/>
          </a:prstGeom>
          <a:noFill/>
        </p:spPr>
        <p:txBody>
          <a:bodyPr wrap="square" rtlCol="0">
            <a:spAutoFit/>
          </a:bodyPr>
          <a:lstStyle/>
          <a:p>
            <a:r>
              <a:rPr lang="en-US" sz="3200" dirty="0"/>
              <a:t>W</a:t>
            </a:r>
            <a:r>
              <a:rPr lang="en-US" sz="3200" dirty="0" smtClean="0"/>
              <a:t>hen </a:t>
            </a:r>
            <a:r>
              <a:rPr lang="en-US" sz="4400" dirty="0" smtClean="0">
                <a:solidFill>
                  <a:schemeClr val="accent1">
                    <a:lumMod val="75000"/>
                  </a:schemeClr>
                </a:solidFill>
              </a:rPr>
              <a:t>naming</a:t>
            </a:r>
            <a:r>
              <a:rPr lang="en-US" sz="3200" dirty="0" smtClean="0">
                <a:solidFill>
                  <a:schemeClr val="accent1">
                    <a:lumMod val="75000"/>
                  </a:schemeClr>
                </a:solidFill>
              </a:rPr>
              <a:t> </a:t>
            </a:r>
            <a:r>
              <a:rPr lang="en-US" sz="3200" dirty="0" smtClean="0"/>
              <a:t>&amp; </a:t>
            </a:r>
            <a:r>
              <a:rPr lang="en-US" sz="4400" dirty="0" smtClean="0">
                <a:solidFill>
                  <a:schemeClr val="accent2">
                    <a:lumMod val="75000"/>
                  </a:schemeClr>
                </a:solidFill>
              </a:rPr>
              <a:t>organizing </a:t>
            </a:r>
          </a:p>
          <a:p>
            <a:r>
              <a:rPr lang="en-US" sz="3200" dirty="0"/>
              <a:t>	</a:t>
            </a:r>
            <a:r>
              <a:rPr lang="en-US" sz="3200" dirty="0" smtClean="0"/>
              <a:t>							your files and folders…</a:t>
            </a:r>
            <a:endParaRPr lang="en-US" sz="3200" dirty="0">
              <a:solidFill>
                <a:schemeClr val="accent6">
                  <a:lumMod val="75000"/>
                </a:schemeClr>
              </a:solidFill>
            </a:endParaRPr>
          </a:p>
        </p:txBody>
      </p:sp>
    </p:spTree>
    <p:extLst>
      <p:ext uri="{BB962C8B-B14F-4D97-AF65-F5344CB8AC3E}">
        <p14:creationId xmlns:p14="http://schemas.microsoft.com/office/powerpoint/2010/main" val="44786628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Amanda’s approach</a:t>
            </a:r>
            <a:r>
              <a:rPr lang="en-US" dirty="0" smtClean="0">
                <a:solidFill>
                  <a:schemeClr val="bg1"/>
                </a:solidFill>
              </a:rPr>
              <a:t>*</a:t>
            </a:r>
            <a:endParaRPr lang="en-US" dirty="0">
              <a:solidFill>
                <a:schemeClr val="bg1"/>
              </a:solidFill>
            </a:endParaRPr>
          </a:p>
        </p:txBody>
      </p:sp>
      <p:sp>
        <p:nvSpPr>
          <p:cNvPr id="5" name="TextBox 4"/>
          <p:cNvSpPr txBox="1"/>
          <p:nvPr/>
        </p:nvSpPr>
        <p:spPr>
          <a:xfrm>
            <a:off x="457200" y="-517408"/>
            <a:ext cx="2633990" cy="461665"/>
          </a:xfrm>
          <a:prstGeom prst="rect">
            <a:avLst/>
          </a:prstGeom>
          <a:noFill/>
        </p:spPr>
        <p:txBody>
          <a:bodyPr wrap="square" rtlCol="0">
            <a:spAutoFit/>
          </a:bodyPr>
          <a:lstStyle/>
          <a:p>
            <a:r>
              <a:rPr lang="en-US" sz="2400" dirty="0" smtClean="0"/>
              <a:t>Top-level folders: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3242658732"/>
              </p:ext>
            </p:extLst>
          </p:nvPr>
        </p:nvGraphicFramePr>
        <p:xfrm>
          <a:off x="764327" y="1166519"/>
          <a:ext cx="8019557" cy="3337560"/>
        </p:xfrm>
        <a:graphic>
          <a:graphicData uri="http://schemas.openxmlformats.org/drawingml/2006/table">
            <a:tbl>
              <a:tblPr firstRow="1" bandRow="1">
                <a:tableStyleId>{93296810-A885-4BE3-A3E7-6D5BEEA58F35}</a:tableStyleId>
              </a:tblPr>
              <a:tblGrid>
                <a:gridCol w="2080699"/>
                <a:gridCol w="2517024"/>
                <a:gridCol w="3421834"/>
              </a:tblGrid>
              <a:tr h="370840">
                <a:tc>
                  <a:txBody>
                    <a:bodyPr/>
                    <a:lstStyle/>
                    <a:p>
                      <a:r>
                        <a:rPr lang="en-US" dirty="0" smtClean="0"/>
                        <a:t>Top</a:t>
                      </a:r>
                      <a:r>
                        <a:rPr lang="en-US" baseline="0" dirty="0" smtClean="0"/>
                        <a:t> L</a:t>
                      </a:r>
                      <a:r>
                        <a:rPr lang="en-US" dirty="0" smtClean="0"/>
                        <a:t>evel Name</a:t>
                      </a:r>
                      <a:endParaRPr lang="en-US" dirty="0"/>
                    </a:p>
                  </a:txBody>
                  <a:tcPr/>
                </a:tc>
                <a:tc>
                  <a:txBody>
                    <a:bodyPr/>
                    <a:lstStyle/>
                    <a:p>
                      <a:r>
                        <a:rPr lang="en-US" dirty="0" smtClean="0"/>
                        <a:t>2</a:t>
                      </a:r>
                      <a:r>
                        <a:rPr lang="en-US" baseline="30000" dirty="0" smtClean="0"/>
                        <a:t>nd</a:t>
                      </a:r>
                      <a:r>
                        <a:rPr lang="en-US" dirty="0" smtClean="0"/>
                        <a:t> </a:t>
                      </a:r>
                      <a:r>
                        <a:rPr lang="en-US" baseline="0" dirty="0" smtClean="0"/>
                        <a:t>Level</a:t>
                      </a:r>
                      <a:endParaRPr lang="en-US" dirty="0"/>
                    </a:p>
                  </a:txBody>
                  <a:tcPr/>
                </a:tc>
                <a:tc>
                  <a:txBody>
                    <a:bodyPr/>
                    <a:lstStyle/>
                    <a:p>
                      <a:r>
                        <a:rPr lang="en-US" dirty="0" smtClean="0"/>
                        <a:t>3</a:t>
                      </a:r>
                      <a:r>
                        <a:rPr lang="en-US" baseline="30000" dirty="0" smtClean="0"/>
                        <a:t>rd</a:t>
                      </a:r>
                      <a:r>
                        <a:rPr lang="en-US" baseline="0" dirty="0" smtClean="0"/>
                        <a:t> Level </a:t>
                      </a:r>
                      <a:r>
                        <a:rPr lang="en-US" dirty="0" smtClean="0"/>
                        <a:t>Naming</a:t>
                      </a:r>
                      <a:r>
                        <a:rPr lang="en-US" baseline="0" dirty="0" smtClean="0"/>
                        <a:t> Convention</a:t>
                      </a:r>
                      <a:endParaRPr lang="en-US" dirty="0"/>
                    </a:p>
                  </a:txBody>
                  <a:tcPr/>
                </a:tc>
              </a:tr>
              <a:tr h="370840">
                <a:tc>
                  <a:txBody>
                    <a:bodyPr/>
                    <a:lstStyle/>
                    <a:p>
                      <a:pPr>
                        <a:spcAft>
                          <a:spcPts val="600"/>
                        </a:spcAft>
                      </a:pPr>
                      <a:r>
                        <a:rPr lang="en-US" dirty="0" smtClean="0"/>
                        <a:t>Documents</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Instruction</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Projects</a:t>
                      </a:r>
                      <a:endParaRPr lang="en-US" dirty="0"/>
                    </a:p>
                  </a:txBody>
                  <a:tcPr/>
                </a:tc>
                <a:tc>
                  <a:txBody>
                    <a:bodyPr/>
                    <a:lstStyle/>
                    <a:p>
                      <a:endParaRPr lang="en-US"/>
                    </a:p>
                  </a:txBody>
                  <a:tcPr/>
                </a:tc>
                <a:tc>
                  <a:txBody>
                    <a:bodyPr/>
                    <a:lstStyle/>
                    <a:p>
                      <a:endParaRPr lang="en-US"/>
                    </a:p>
                  </a:txBody>
                  <a:tcPr/>
                </a:tc>
              </a:tr>
              <a:tr h="370840">
                <a:tc>
                  <a:txBody>
                    <a:bodyPr/>
                    <a:lstStyle/>
                    <a:p>
                      <a:r>
                        <a:rPr lang="en-US" dirty="0" err="1" smtClean="0"/>
                        <a:t>Rcode</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Service</a:t>
                      </a:r>
                      <a:endParaRPr lang="en-US"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Tree>
    <p:extLst>
      <p:ext uri="{BB962C8B-B14F-4D97-AF65-F5344CB8AC3E}">
        <p14:creationId xmlns:p14="http://schemas.microsoft.com/office/powerpoint/2010/main" val="365624671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Amanda’s approach*</a:t>
            </a:r>
            <a:endParaRPr lang="en-US" dirty="0"/>
          </a:p>
        </p:txBody>
      </p:sp>
      <p:sp>
        <p:nvSpPr>
          <p:cNvPr id="5" name="TextBox 4"/>
          <p:cNvSpPr txBox="1"/>
          <p:nvPr/>
        </p:nvSpPr>
        <p:spPr>
          <a:xfrm>
            <a:off x="457200" y="-517408"/>
            <a:ext cx="2633990" cy="461665"/>
          </a:xfrm>
          <a:prstGeom prst="rect">
            <a:avLst/>
          </a:prstGeom>
          <a:noFill/>
        </p:spPr>
        <p:txBody>
          <a:bodyPr wrap="square" rtlCol="0">
            <a:spAutoFit/>
          </a:bodyPr>
          <a:lstStyle/>
          <a:p>
            <a:r>
              <a:rPr lang="en-US" sz="2400" dirty="0" smtClean="0"/>
              <a:t>Top-level folders: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1892683576"/>
              </p:ext>
            </p:extLst>
          </p:nvPr>
        </p:nvGraphicFramePr>
        <p:xfrm>
          <a:off x="764327" y="1166519"/>
          <a:ext cx="8019557" cy="3337560"/>
        </p:xfrm>
        <a:graphic>
          <a:graphicData uri="http://schemas.openxmlformats.org/drawingml/2006/table">
            <a:tbl>
              <a:tblPr firstRow="1" bandRow="1">
                <a:tableStyleId>{93296810-A885-4BE3-A3E7-6D5BEEA58F35}</a:tableStyleId>
              </a:tblPr>
              <a:tblGrid>
                <a:gridCol w="2080699"/>
                <a:gridCol w="2517024"/>
                <a:gridCol w="3421834"/>
              </a:tblGrid>
              <a:tr h="370840">
                <a:tc>
                  <a:txBody>
                    <a:bodyPr/>
                    <a:lstStyle/>
                    <a:p>
                      <a:r>
                        <a:rPr lang="en-US" dirty="0" smtClean="0"/>
                        <a:t>Top</a:t>
                      </a:r>
                      <a:r>
                        <a:rPr lang="en-US" baseline="0" dirty="0" smtClean="0"/>
                        <a:t> L</a:t>
                      </a:r>
                      <a:r>
                        <a:rPr lang="en-US" dirty="0" smtClean="0"/>
                        <a:t>evel Name</a:t>
                      </a:r>
                      <a:endParaRPr lang="en-US" dirty="0"/>
                    </a:p>
                  </a:txBody>
                  <a:tcPr/>
                </a:tc>
                <a:tc>
                  <a:txBody>
                    <a:bodyPr/>
                    <a:lstStyle/>
                    <a:p>
                      <a:r>
                        <a:rPr lang="en-US" dirty="0" smtClean="0"/>
                        <a:t>2</a:t>
                      </a:r>
                      <a:r>
                        <a:rPr lang="en-US" baseline="30000" dirty="0" smtClean="0"/>
                        <a:t>nd</a:t>
                      </a:r>
                      <a:r>
                        <a:rPr lang="en-US" dirty="0" smtClean="0"/>
                        <a:t> </a:t>
                      </a:r>
                      <a:r>
                        <a:rPr lang="en-US" baseline="0" dirty="0" smtClean="0"/>
                        <a:t>Level</a:t>
                      </a:r>
                      <a:endParaRPr lang="en-US" dirty="0"/>
                    </a:p>
                  </a:txBody>
                  <a:tcPr/>
                </a:tc>
                <a:tc>
                  <a:txBody>
                    <a:bodyPr/>
                    <a:lstStyle/>
                    <a:p>
                      <a:r>
                        <a:rPr lang="en-US" dirty="0" smtClean="0"/>
                        <a:t>3</a:t>
                      </a:r>
                      <a:r>
                        <a:rPr lang="en-US" baseline="30000" dirty="0" smtClean="0"/>
                        <a:t>rd</a:t>
                      </a:r>
                      <a:r>
                        <a:rPr lang="en-US" baseline="0" dirty="0" smtClean="0"/>
                        <a:t> Level </a:t>
                      </a:r>
                      <a:r>
                        <a:rPr lang="en-US" dirty="0" smtClean="0"/>
                        <a:t>Naming</a:t>
                      </a:r>
                      <a:r>
                        <a:rPr lang="en-US" baseline="0" dirty="0" smtClean="0"/>
                        <a:t> Convention</a:t>
                      </a:r>
                      <a:endParaRPr lang="en-US" dirty="0"/>
                    </a:p>
                  </a:txBody>
                  <a:tcPr/>
                </a:tc>
              </a:tr>
              <a:tr h="370840">
                <a:tc>
                  <a:txBody>
                    <a:bodyPr/>
                    <a:lstStyle/>
                    <a:p>
                      <a:pPr>
                        <a:spcAft>
                          <a:spcPts val="600"/>
                        </a:spcAft>
                      </a:pPr>
                      <a:r>
                        <a:rPr lang="en-US" dirty="0" smtClean="0"/>
                        <a:t>Documents</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Instruction</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Projects</a:t>
                      </a:r>
                      <a:endParaRPr lang="en-US" dirty="0"/>
                    </a:p>
                  </a:txBody>
                  <a:tcPr/>
                </a:tc>
                <a:tc>
                  <a:txBody>
                    <a:bodyPr/>
                    <a:lstStyle/>
                    <a:p>
                      <a:endParaRPr lang="en-US"/>
                    </a:p>
                  </a:txBody>
                  <a:tcPr/>
                </a:tc>
                <a:tc>
                  <a:txBody>
                    <a:bodyPr/>
                    <a:lstStyle/>
                    <a:p>
                      <a:endParaRPr lang="en-US"/>
                    </a:p>
                  </a:txBody>
                  <a:tcPr/>
                </a:tc>
              </a:tr>
              <a:tr h="370840">
                <a:tc>
                  <a:txBody>
                    <a:bodyPr/>
                    <a:lstStyle/>
                    <a:p>
                      <a:r>
                        <a:rPr lang="en-US" dirty="0" err="1" smtClean="0"/>
                        <a:t>Rcode</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Service</a:t>
                      </a:r>
                      <a:endParaRPr lang="en-US" dirty="0"/>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sp>
        <p:nvSpPr>
          <p:cNvPr id="6" name="TextBox 5"/>
          <p:cNvSpPr txBox="1"/>
          <p:nvPr/>
        </p:nvSpPr>
        <p:spPr>
          <a:xfrm>
            <a:off x="764327" y="4788336"/>
            <a:ext cx="8019557" cy="338554"/>
          </a:xfrm>
          <a:prstGeom prst="rect">
            <a:avLst/>
          </a:prstGeom>
          <a:noFill/>
        </p:spPr>
        <p:txBody>
          <a:bodyPr wrap="square" rtlCol="0">
            <a:spAutoFit/>
          </a:bodyPr>
          <a:lstStyle/>
          <a:p>
            <a:pPr algn="r"/>
            <a:r>
              <a:rPr lang="en-US" sz="1600" dirty="0" smtClean="0">
                <a:solidFill>
                  <a:srgbClr val="000000"/>
                </a:solidFill>
              </a:rPr>
              <a:t>*My actual approach is messier than this.</a:t>
            </a:r>
            <a:endParaRPr lang="en-US" sz="1600" dirty="0">
              <a:solidFill>
                <a:srgbClr val="000000"/>
              </a:solidFill>
            </a:endParaRPr>
          </a:p>
        </p:txBody>
      </p:sp>
    </p:spTree>
    <p:extLst>
      <p:ext uri="{BB962C8B-B14F-4D97-AF65-F5344CB8AC3E}">
        <p14:creationId xmlns:p14="http://schemas.microsoft.com/office/powerpoint/2010/main" val="41670655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Amanda’s approach</a:t>
            </a:r>
            <a:endParaRPr lang="en-US" dirty="0"/>
          </a:p>
        </p:txBody>
      </p:sp>
      <p:sp>
        <p:nvSpPr>
          <p:cNvPr id="5" name="TextBox 4"/>
          <p:cNvSpPr txBox="1"/>
          <p:nvPr/>
        </p:nvSpPr>
        <p:spPr>
          <a:xfrm>
            <a:off x="457200" y="-517408"/>
            <a:ext cx="2633990" cy="461665"/>
          </a:xfrm>
          <a:prstGeom prst="rect">
            <a:avLst/>
          </a:prstGeom>
          <a:noFill/>
        </p:spPr>
        <p:txBody>
          <a:bodyPr wrap="square" rtlCol="0">
            <a:spAutoFit/>
          </a:bodyPr>
          <a:lstStyle/>
          <a:p>
            <a:r>
              <a:rPr lang="en-US" sz="2400" dirty="0" smtClean="0"/>
              <a:t>Top-level folders: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1721031599"/>
              </p:ext>
            </p:extLst>
          </p:nvPr>
        </p:nvGraphicFramePr>
        <p:xfrm>
          <a:off x="764327" y="1166519"/>
          <a:ext cx="8019557" cy="3337560"/>
        </p:xfrm>
        <a:graphic>
          <a:graphicData uri="http://schemas.openxmlformats.org/drawingml/2006/table">
            <a:tbl>
              <a:tblPr firstRow="1" bandRow="1">
                <a:tableStyleId>{93296810-A885-4BE3-A3E7-6D5BEEA58F35}</a:tableStyleId>
              </a:tblPr>
              <a:tblGrid>
                <a:gridCol w="2080699"/>
                <a:gridCol w="2517024"/>
                <a:gridCol w="3421834"/>
              </a:tblGrid>
              <a:tr h="370840">
                <a:tc>
                  <a:txBody>
                    <a:bodyPr/>
                    <a:lstStyle/>
                    <a:p>
                      <a:r>
                        <a:rPr lang="en-US" dirty="0" smtClean="0"/>
                        <a:t>Top</a:t>
                      </a:r>
                      <a:r>
                        <a:rPr lang="en-US" baseline="0" dirty="0" smtClean="0"/>
                        <a:t> L</a:t>
                      </a:r>
                      <a:r>
                        <a:rPr lang="en-US" dirty="0" smtClean="0"/>
                        <a:t>evel Name</a:t>
                      </a:r>
                      <a:endParaRPr lang="en-US" dirty="0"/>
                    </a:p>
                  </a:txBody>
                  <a:tcPr/>
                </a:tc>
                <a:tc>
                  <a:txBody>
                    <a:bodyPr/>
                    <a:lstStyle/>
                    <a:p>
                      <a:r>
                        <a:rPr lang="en-US" dirty="0" smtClean="0"/>
                        <a:t>2</a:t>
                      </a:r>
                      <a:r>
                        <a:rPr lang="en-US" baseline="30000" dirty="0" smtClean="0"/>
                        <a:t>nd</a:t>
                      </a:r>
                      <a:r>
                        <a:rPr lang="en-US" dirty="0" smtClean="0"/>
                        <a:t> </a:t>
                      </a:r>
                      <a:r>
                        <a:rPr lang="en-US" baseline="0" dirty="0" smtClean="0"/>
                        <a:t>Level</a:t>
                      </a:r>
                      <a:endParaRPr lang="en-US" dirty="0"/>
                    </a:p>
                  </a:txBody>
                  <a:tcPr/>
                </a:tc>
                <a:tc>
                  <a:txBody>
                    <a:bodyPr/>
                    <a:lstStyle/>
                    <a:p>
                      <a:r>
                        <a:rPr lang="en-US" dirty="0" smtClean="0"/>
                        <a:t>3</a:t>
                      </a:r>
                      <a:r>
                        <a:rPr lang="en-US" baseline="30000" dirty="0" smtClean="0"/>
                        <a:t>rd</a:t>
                      </a:r>
                      <a:r>
                        <a:rPr lang="en-US" baseline="0" dirty="0" smtClean="0"/>
                        <a:t> Level </a:t>
                      </a:r>
                      <a:r>
                        <a:rPr lang="en-US" dirty="0" smtClean="0"/>
                        <a:t>Naming</a:t>
                      </a:r>
                      <a:r>
                        <a:rPr lang="en-US" baseline="0" dirty="0" smtClean="0"/>
                        <a:t> Convention</a:t>
                      </a:r>
                      <a:endParaRPr lang="en-US" dirty="0"/>
                    </a:p>
                  </a:txBody>
                  <a:tcPr/>
                </a:tc>
              </a:tr>
              <a:tr h="370840">
                <a:tc>
                  <a:txBody>
                    <a:bodyPr/>
                    <a:lstStyle/>
                    <a:p>
                      <a:pPr>
                        <a:spcAft>
                          <a:spcPts val="600"/>
                        </a:spcAft>
                      </a:pPr>
                      <a:r>
                        <a:rPr lang="en-US" dirty="0" smtClean="0"/>
                        <a:t>Documents</a:t>
                      </a:r>
                      <a:endParaRPr lang="en-US" dirty="0"/>
                    </a:p>
                  </a:txBody>
                  <a:tcPr/>
                </a:tc>
                <a:tc>
                  <a:txBody>
                    <a:bodyPr/>
                    <a:lstStyle/>
                    <a:p>
                      <a:r>
                        <a:rPr lang="en-US" sz="1600" dirty="0" err="1" smtClean="0"/>
                        <a:t>CDSS_General</a:t>
                      </a:r>
                      <a:endParaRPr lang="en-US" sz="1600" dirty="0" smtClean="0"/>
                    </a:p>
                  </a:txBody>
                  <a:tcPr/>
                </a:tc>
                <a:tc>
                  <a:txBody>
                    <a:bodyPr/>
                    <a:lstStyle/>
                    <a:p>
                      <a:r>
                        <a:rPr lang="en-US" sz="1600" dirty="0" smtClean="0"/>
                        <a:t>varies</a:t>
                      </a:r>
                      <a:endParaRPr lang="en-US" sz="1600" dirty="0"/>
                    </a:p>
                  </a:txBody>
                  <a:tcPr/>
                </a:tc>
              </a:tr>
              <a:tr h="370840">
                <a:tc>
                  <a:txBody>
                    <a:bodyPr/>
                    <a:lstStyle/>
                    <a:p>
                      <a:endParaRPr lang="en-US" dirty="0"/>
                    </a:p>
                  </a:txBody>
                  <a:tcPr/>
                </a:tc>
                <a:tc>
                  <a:txBody>
                    <a:bodyPr/>
                    <a:lstStyle/>
                    <a:p>
                      <a:r>
                        <a:rPr lang="en-US" sz="1600" dirty="0" err="1" smtClean="0"/>
                        <a:t>ConferenceDocs</a:t>
                      </a:r>
                      <a:endParaRPr lang="en-US" sz="1600" dirty="0"/>
                    </a:p>
                  </a:txBody>
                  <a:tcPr/>
                </a:tc>
                <a:tc>
                  <a:txBody>
                    <a:bodyPr/>
                    <a:lstStyle/>
                    <a:p>
                      <a:r>
                        <a:rPr lang="en-US" sz="1600" dirty="0" err="1" smtClean="0"/>
                        <a:t>YYYYMMDD_ConfName</a:t>
                      </a:r>
                      <a:endParaRPr lang="en-US" sz="1600" dirty="0"/>
                    </a:p>
                  </a:txBody>
                  <a:tcPr/>
                </a:tc>
              </a:tr>
              <a:tr h="370840">
                <a:tc>
                  <a:txBody>
                    <a:bodyPr/>
                    <a:lstStyle/>
                    <a:p>
                      <a:endParaRPr lang="en-US"/>
                    </a:p>
                  </a:txBody>
                  <a:tcPr/>
                </a:tc>
                <a:tc>
                  <a:txBody>
                    <a:bodyPr/>
                    <a:lstStyle/>
                    <a:p>
                      <a:r>
                        <a:rPr lang="en-US" sz="1600" dirty="0" err="1" smtClean="0"/>
                        <a:t>DMP_Reviews</a:t>
                      </a:r>
                      <a:endParaRPr lang="en-US" sz="1600" dirty="0"/>
                    </a:p>
                  </a:txBody>
                  <a:tcPr/>
                </a:tc>
                <a:tc>
                  <a:txBody>
                    <a:bodyPr/>
                    <a:lstStyle/>
                    <a:p>
                      <a:r>
                        <a:rPr lang="en-US" sz="1600" dirty="0" err="1" smtClean="0"/>
                        <a:t>YYYYMM_LastName</a:t>
                      </a:r>
                      <a:endParaRPr lang="en-US" sz="1600" dirty="0"/>
                    </a:p>
                  </a:txBody>
                  <a:tcPr/>
                </a:tc>
              </a:tr>
              <a:tr h="370840">
                <a:tc>
                  <a:txBody>
                    <a:bodyPr/>
                    <a:lstStyle/>
                    <a:p>
                      <a:endParaRPr lang="en-US"/>
                    </a:p>
                  </a:txBody>
                  <a:tcPr/>
                </a:tc>
                <a:tc>
                  <a:txBody>
                    <a:bodyPr/>
                    <a:lstStyle/>
                    <a:p>
                      <a:r>
                        <a:rPr lang="en-US" sz="1600" dirty="0" smtClean="0"/>
                        <a:t>Funding </a:t>
                      </a:r>
                      <a:endParaRPr lang="en-US" sz="1600" dirty="0"/>
                    </a:p>
                  </a:txBody>
                  <a:tcPr/>
                </a:tc>
                <a:tc>
                  <a:txBody>
                    <a:bodyPr/>
                    <a:lstStyle/>
                    <a:p>
                      <a:r>
                        <a:rPr lang="en-US" sz="1600" dirty="0" err="1" smtClean="0"/>
                        <a:t>YYYY_Agency</a:t>
                      </a:r>
                      <a:endParaRPr lang="en-US" sz="1600" dirty="0"/>
                    </a:p>
                  </a:txBody>
                  <a:tcPr/>
                </a:tc>
              </a:tr>
              <a:tr h="370840">
                <a:tc>
                  <a:txBody>
                    <a:bodyPr/>
                    <a:lstStyle/>
                    <a:p>
                      <a:endParaRPr lang="en-US" dirty="0"/>
                    </a:p>
                  </a:txBody>
                  <a:tcPr/>
                </a:tc>
                <a:tc>
                  <a:txBody>
                    <a:bodyPr/>
                    <a:lstStyle/>
                    <a:p>
                      <a:r>
                        <a:rPr lang="en-US" sz="1600" dirty="0" err="1" smtClean="0"/>
                        <a:t>Manuscripts_Mine</a:t>
                      </a:r>
                      <a:endParaRPr lang="en-US" sz="1600" dirty="0"/>
                    </a:p>
                  </a:txBody>
                  <a:tcPr/>
                </a:tc>
                <a:tc>
                  <a:txBody>
                    <a:bodyPr/>
                    <a:lstStyle/>
                    <a:p>
                      <a:r>
                        <a:rPr lang="en-US" sz="1600" dirty="0" err="1" smtClean="0"/>
                        <a:t>FirstAuthLastName_Journal_YYYY</a:t>
                      </a:r>
                      <a:endParaRPr lang="en-US" sz="1600" dirty="0"/>
                    </a:p>
                  </a:txBody>
                  <a:tcPr/>
                </a:tc>
              </a:tr>
              <a:tr h="370840">
                <a:tc>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t>Manuscripts_Reviews</a:t>
                      </a:r>
                      <a:endParaRPr lang="en-US" sz="1600" dirty="0" smtClean="0">
                        <a:latin typeface="Source Code Pro"/>
                        <a:cs typeface="Source Code Pro"/>
                      </a:endParaRPr>
                    </a:p>
                  </a:txBody>
                  <a:tcPr/>
                </a:tc>
                <a:tc>
                  <a:txBody>
                    <a:bodyPr/>
                    <a:lstStyle/>
                    <a:p>
                      <a:r>
                        <a:rPr lang="en-US" sz="1600" dirty="0" err="1" smtClean="0"/>
                        <a:t>Journal_ManID_YYYY</a:t>
                      </a:r>
                      <a:endParaRPr lang="en-US" sz="1600" dirty="0"/>
                    </a:p>
                  </a:txBody>
                  <a:tcPr/>
                </a:tc>
              </a:tr>
              <a:tr h="370840">
                <a:tc>
                  <a:txBody>
                    <a:bodyPr/>
                    <a:lstStyle/>
                    <a:p>
                      <a:endParaRPr lang="en-US"/>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err="1" smtClean="0"/>
                        <a:t>PromTenure</a:t>
                      </a:r>
                      <a:endParaRPr lang="en-US" sz="1600" dirty="0" smtClean="0">
                        <a:latin typeface="Source Code Pro"/>
                        <a:cs typeface="Source Code Pro"/>
                      </a:endParaRPr>
                    </a:p>
                  </a:txBody>
                  <a:tcPr/>
                </a:tc>
                <a:tc>
                  <a:txBody>
                    <a:bodyPr/>
                    <a:lstStyle/>
                    <a:p>
                      <a:r>
                        <a:rPr lang="en-US" sz="1600" dirty="0" smtClean="0"/>
                        <a:t>varies</a:t>
                      </a:r>
                      <a:endParaRPr lang="en-US" sz="1600" dirty="0"/>
                    </a:p>
                  </a:txBody>
                  <a:tcPr/>
                </a:tc>
              </a:tr>
              <a:tr h="370840">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dirty="0" smtClean="0"/>
                        <a:t>Travel</a:t>
                      </a:r>
                      <a:endParaRPr lang="en-US" sz="1600" dirty="0" smtClean="0">
                        <a:latin typeface="Source Code Pro"/>
                        <a:cs typeface="Source Code Pro"/>
                      </a:endParaRPr>
                    </a:p>
                  </a:txBody>
                  <a:tcPr/>
                </a:tc>
                <a:tc>
                  <a:txBody>
                    <a:bodyPr/>
                    <a:lstStyle/>
                    <a:p>
                      <a:r>
                        <a:rPr lang="en-US" sz="1600" dirty="0" err="1" smtClean="0"/>
                        <a:t>YYYY_ConfName_DocName</a:t>
                      </a:r>
                      <a:r>
                        <a:rPr lang="en-US" sz="1600" dirty="0" smtClean="0"/>
                        <a:t>*</a:t>
                      </a:r>
                      <a:endParaRPr lang="en-US" sz="1600" dirty="0"/>
                    </a:p>
                  </a:txBody>
                  <a:tcPr/>
                </a:tc>
              </a:tr>
            </a:tbl>
          </a:graphicData>
        </a:graphic>
      </p:graphicFrame>
      <p:sp>
        <p:nvSpPr>
          <p:cNvPr id="2" name="TextBox 1"/>
          <p:cNvSpPr txBox="1"/>
          <p:nvPr/>
        </p:nvSpPr>
        <p:spPr>
          <a:xfrm>
            <a:off x="1362634" y="5345668"/>
            <a:ext cx="7781366" cy="338554"/>
          </a:xfrm>
          <a:prstGeom prst="rect">
            <a:avLst/>
          </a:prstGeom>
          <a:noFill/>
        </p:spPr>
        <p:txBody>
          <a:bodyPr wrap="square" rtlCol="0">
            <a:spAutoFit/>
          </a:bodyPr>
          <a:lstStyle/>
          <a:p>
            <a:pPr algn="r"/>
            <a:r>
              <a:rPr lang="en-US" sz="1600" dirty="0" smtClean="0">
                <a:solidFill>
                  <a:schemeClr val="tx1">
                    <a:lumMod val="50000"/>
                    <a:lumOff val="50000"/>
                  </a:schemeClr>
                </a:solidFill>
              </a:rPr>
              <a:t>*File names. All other naming conventions shown for for third-level folders</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90070916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Amanda’s approach</a:t>
            </a:r>
            <a:endParaRPr lang="en-US" dirty="0"/>
          </a:p>
        </p:txBody>
      </p:sp>
      <p:sp>
        <p:nvSpPr>
          <p:cNvPr id="5" name="TextBox 4"/>
          <p:cNvSpPr txBox="1"/>
          <p:nvPr/>
        </p:nvSpPr>
        <p:spPr>
          <a:xfrm>
            <a:off x="457200" y="-517408"/>
            <a:ext cx="2633990" cy="461665"/>
          </a:xfrm>
          <a:prstGeom prst="rect">
            <a:avLst/>
          </a:prstGeom>
          <a:noFill/>
        </p:spPr>
        <p:txBody>
          <a:bodyPr wrap="square" rtlCol="0">
            <a:spAutoFit/>
          </a:bodyPr>
          <a:lstStyle/>
          <a:p>
            <a:r>
              <a:rPr lang="en-US" sz="2400" dirty="0" smtClean="0"/>
              <a:t>Top-level folders: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3179458308"/>
              </p:ext>
            </p:extLst>
          </p:nvPr>
        </p:nvGraphicFramePr>
        <p:xfrm>
          <a:off x="764327" y="1166519"/>
          <a:ext cx="8019557" cy="3337560"/>
        </p:xfrm>
        <a:graphic>
          <a:graphicData uri="http://schemas.openxmlformats.org/drawingml/2006/table">
            <a:tbl>
              <a:tblPr firstRow="1" bandRow="1">
                <a:tableStyleId>{93296810-A885-4BE3-A3E7-6D5BEEA58F35}</a:tableStyleId>
              </a:tblPr>
              <a:tblGrid>
                <a:gridCol w="2080699"/>
                <a:gridCol w="2517024"/>
                <a:gridCol w="3421834"/>
              </a:tblGrid>
              <a:tr h="370840">
                <a:tc>
                  <a:txBody>
                    <a:bodyPr/>
                    <a:lstStyle/>
                    <a:p>
                      <a:r>
                        <a:rPr lang="en-US" dirty="0" smtClean="0"/>
                        <a:t>Top</a:t>
                      </a:r>
                      <a:r>
                        <a:rPr lang="en-US" baseline="0" dirty="0" smtClean="0"/>
                        <a:t> L</a:t>
                      </a:r>
                      <a:r>
                        <a:rPr lang="en-US" dirty="0" smtClean="0"/>
                        <a:t>evel Name</a:t>
                      </a:r>
                      <a:endParaRPr lang="en-US" dirty="0"/>
                    </a:p>
                  </a:txBody>
                  <a:tcPr/>
                </a:tc>
                <a:tc>
                  <a:txBody>
                    <a:bodyPr/>
                    <a:lstStyle/>
                    <a:p>
                      <a:r>
                        <a:rPr lang="en-US" dirty="0" smtClean="0"/>
                        <a:t>2</a:t>
                      </a:r>
                      <a:r>
                        <a:rPr lang="en-US" baseline="30000" dirty="0" smtClean="0"/>
                        <a:t>nd</a:t>
                      </a:r>
                      <a:r>
                        <a:rPr lang="en-US" dirty="0" smtClean="0"/>
                        <a:t> </a:t>
                      </a:r>
                      <a:r>
                        <a:rPr lang="en-US" baseline="0" dirty="0" smtClean="0"/>
                        <a:t>Level</a:t>
                      </a:r>
                      <a:endParaRPr lang="en-US" dirty="0"/>
                    </a:p>
                  </a:txBody>
                  <a:tcPr/>
                </a:tc>
                <a:tc>
                  <a:txBody>
                    <a:bodyPr/>
                    <a:lstStyle/>
                    <a:p>
                      <a:r>
                        <a:rPr lang="en-US" dirty="0" smtClean="0"/>
                        <a:t>3</a:t>
                      </a:r>
                      <a:r>
                        <a:rPr lang="en-US" baseline="30000" dirty="0" smtClean="0"/>
                        <a:t>rd</a:t>
                      </a:r>
                      <a:r>
                        <a:rPr lang="en-US" baseline="0" dirty="0" smtClean="0"/>
                        <a:t> Level </a:t>
                      </a:r>
                      <a:r>
                        <a:rPr lang="en-US" dirty="0" smtClean="0"/>
                        <a:t>Naming</a:t>
                      </a:r>
                      <a:r>
                        <a:rPr lang="en-US" baseline="0" dirty="0" smtClean="0"/>
                        <a:t> Convention</a:t>
                      </a:r>
                      <a:endParaRPr lang="en-US" dirty="0"/>
                    </a:p>
                  </a:txBody>
                  <a:tcPr/>
                </a:tc>
              </a:tr>
              <a:tr h="370840">
                <a:tc>
                  <a:txBody>
                    <a:bodyPr/>
                    <a:lstStyle/>
                    <a:p>
                      <a:pPr>
                        <a:spcAft>
                          <a:spcPts val="600"/>
                        </a:spcAft>
                      </a:pPr>
                      <a:endParaRPr lang="en-US" dirty="0"/>
                    </a:p>
                  </a:txBody>
                  <a:tcPr/>
                </a:tc>
                <a:tc>
                  <a:txBody>
                    <a:bodyPr/>
                    <a:lstStyle/>
                    <a:p>
                      <a:r>
                        <a:rPr lang="en-US" dirty="0" err="1" smtClean="0"/>
                        <a:t>DataInfoLit</a:t>
                      </a:r>
                      <a:endParaRPr lang="en-US" dirty="0" smtClean="0"/>
                    </a:p>
                  </a:txBody>
                  <a:tcPr/>
                </a:tc>
                <a:tc>
                  <a:txBody>
                    <a:bodyPr/>
                    <a:lstStyle/>
                    <a:p>
                      <a:r>
                        <a:rPr lang="en-US" dirty="0" smtClean="0"/>
                        <a:t>varies*</a:t>
                      </a:r>
                      <a:endParaRPr lang="en-US" dirty="0"/>
                    </a:p>
                  </a:txBody>
                  <a:tcPr/>
                </a:tc>
              </a:tr>
              <a:tr h="370840">
                <a:tc>
                  <a:txBody>
                    <a:bodyPr/>
                    <a:lstStyle/>
                    <a:p>
                      <a:r>
                        <a:rPr lang="en-US" dirty="0" smtClean="0"/>
                        <a:t>Instruction</a:t>
                      </a:r>
                      <a:endParaRPr lang="en-US" dirty="0"/>
                    </a:p>
                  </a:txBody>
                  <a:tcPr/>
                </a:tc>
                <a:tc>
                  <a:txBody>
                    <a:bodyPr/>
                    <a:lstStyle/>
                    <a:p>
                      <a:r>
                        <a:rPr lang="en-US" dirty="0" err="1" smtClean="0"/>
                        <a:t>DataONE_Modules</a:t>
                      </a:r>
                      <a:endParaRPr lang="en-US" dirty="0"/>
                    </a:p>
                  </a:txBody>
                  <a:tcPr/>
                </a:tc>
                <a:tc>
                  <a:txBody>
                    <a:bodyPr/>
                    <a:lstStyle/>
                    <a:p>
                      <a:r>
                        <a:rPr lang="en-US" dirty="0" smtClean="0"/>
                        <a:t>L##_Topic*</a:t>
                      </a:r>
                      <a:endParaRPr lang="en-US" dirty="0"/>
                    </a:p>
                  </a:txBody>
                  <a:tcPr/>
                </a:tc>
              </a:tr>
              <a:tr h="370840">
                <a:tc>
                  <a:txBody>
                    <a:bodyPr/>
                    <a:lstStyle/>
                    <a:p>
                      <a:endParaRPr lang="en-US"/>
                    </a:p>
                  </a:txBody>
                  <a:tcPr/>
                </a:tc>
                <a:tc>
                  <a:txBody>
                    <a:bodyPr/>
                    <a:lstStyle/>
                    <a:p>
                      <a:r>
                        <a:rPr lang="en-US" dirty="0" smtClean="0"/>
                        <a:t>GRAD520</a:t>
                      </a:r>
                      <a:endParaRPr lang="en-US" dirty="0"/>
                    </a:p>
                  </a:txBody>
                  <a:tcPr/>
                </a:tc>
                <a:tc>
                  <a:txBody>
                    <a:bodyPr/>
                    <a:lstStyle/>
                    <a:p>
                      <a:r>
                        <a:rPr lang="en-US" dirty="0" err="1" smtClean="0"/>
                        <a:t>ContentType</a:t>
                      </a:r>
                      <a:endParaRPr lang="en-US" baseline="30000" dirty="0"/>
                    </a:p>
                  </a:txBody>
                  <a:tcPr/>
                </a:tc>
              </a:tr>
              <a:tr h="370840">
                <a:tc>
                  <a:txBody>
                    <a:bodyPr/>
                    <a:lstStyle/>
                    <a:p>
                      <a:endParaRPr lang="en-US"/>
                    </a:p>
                  </a:txBody>
                  <a:tcPr/>
                </a:tc>
                <a:tc>
                  <a:txBody>
                    <a:bodyPr/>
                    <a:lstStyle/>
                    <a:p>
                      <a:r>
                        <a:rPr lang="en-US" dirty="0" smtClean="0"/>
                        <a:t>GRAD521</a:t>
                      </a:r>
                      <a:endParaRPr lang="en-US" dirty="0"/>
                    </a:p>
                  </a:txBody>
                  <a:tcPr/>
                </a:tc>
                <a:tc>
                  <a:txBody>
                    <a:bodyPr/>
                    <a:lstStyle/>
                    <a:p>
                      <a:r>
                        <a:rPr lang="en-US" dirty="0" err="1" smtClean="0"/>
                        <a:t>ContentType</a:t>
                      </a:r>
                      <a:endParaRPr lang="en-US" dirty="0"/>
                    </a:p>
                  </a:txBody>
                  <a:tcPr/>
                </a:tc>
              </a:tr>
              <a:tr h="370840">
                <a:tc>
                  <a:txBody>
                    <a:bodyPr/>
                    <a:lstStyle/>
                    <a:p>
                      <a:endParaRPr lang="en-US" dirty="0"/>
                    </a:p>
                  </a:txBody>
                  <a:tcPr/>
                </a:tc>
                <a:tc>
                  <a:txBody>
                    <a:bodyPr/>
                    <a:lstStyle/>
                    <a:p>
                      <a:r>
                        <a:rPr lang="en-US" dirty="0" err="1" smtClean="0"/>
                        <a:t>NECDMC_Resources</a:t>
                      </a:r>
                      <a:endParaRPr lang="en-US" dirty="0"/>
                    </a:p>
                  </a:txBody>
                  <a:tcPr/>
                </a:tc>
                <a:tc>
                  <a:txBody>
                    <a:bodyPr/>
                    <a:lstStyle/>
                    <a:p>
                      <a:r>
                        <a:rPr lang="en-US" dirty="0" err="1" smtClean="0"/>
                        <a:t>ContentType</a:t>
                      </a:r>
                      <a:endParaRPr lang="en-US" dirty="0"/>
                    </a:p>
                  </a:txBody>
                  <a:tcPr/>
                </a:tc>
              </a:tr>
              <a:tr h="370840">
                <a:tc>
                  <a:txBody>
                    <a:bodyPr/>
                    <a:lstStyle/>
                    <a:p>
                      <a:endParaRPr lang="en-US"/>
                    </a:p>
                  </a:txBody>
                  <a:tcPr/>
                </a:tc>
                <a:tc>
                  <a:txBody>
                    <a:bodyPr/>
                    <a:lstStyle/>
                    <a:p>
                      <a:r>
                        <a:rPr lang="en-US" dirty="0" smtClean="0"/>
                        <a:t>Pedagogy</a:t>
                      </a:r>
                      <a:endParaRPr lang="en-US" dirty="0"/>
                    </a:p>
                  </a:txBody>
                  <a:tcPr/>
                </a:tc>
                <a:tc>
                  <a:txBody>
                    <a:bodyPr/>
                    <a:lstStyle/>
                    <a:p>
                      <a:r>
                        <a:rPr lang="en-US" dirty="0" smtClean="0"/>
                        <a:t>varies*</a:t>
                      </a:r>
                      <a:endParaRPr lang="en-US" dirty="0"/>
                    </a:p>
                  </a:txBody>
                  <a:tcPr/>
                </a:tc>
              </a:tr>
              <a:tr h="370840">
                <a:tc>
                  <a:txBody>
                    <a:bodyPr/>
                    <a:lstStyle/>
                    <a:p>
                      <a:endParaRPr lang="en-US"/>
                    </a:p>
                  </a:txBody>
                  <a:tcPr/>
                </a:tc>
                <a:tc>
                  <a:txBody>
                    <a:bodyPr/>
                    <a:lstStyle/>
                    <a:p>
                      <a:r>
                        <a:rPr lang="en-US" dirty="0" err="1" smtClean="0"/>
                        <a:t>UKDA_Resources</a:t>
                      </a:r>
                      <a:endParaRPr lang="en-US" dirty="0"/>
                    </a:p>
                  </a:txBody>
                  <a:tcPr/>
                </a:tc>
                <a:tc>
                  <a:txBody>
                    <a:bodyPr/>
                    <a:lstStyle/>
                    <a:p>
                      <a:r>
                        <a:rPr lang="en-US" dirty="0" err="1" smtClean="0"/>
                        <a:t>LessonTopic_Type</a:t>
                      </a:r>
                      <a:r>
                        <a:rPr lang="en-US" dirty="0" smtClean="0"/>
                        <a:t>*</a:t>
                      </a:r>
                      <a:endParaRPr lang="en-US" dirty="0"/>
                    </a:p>
                  </a:txBody>
                  <a:tcPr/>
                </a:tc>
              </a:tr>
              <a:tr h="370840">
                <a:tc>
                  <a:txBody>
                    <a:bodyPr/>
                    <a:lstStyle/>
                    <a:p>
                      <a:endParaRPr lang="en-US" dirty="0"/>
                    </a:p>
                  </a:txBody>
                  <a:tcPr/>
                </a:tc>
                <a:tc>
                  <a:txBody>
                    <a:bodyPr/>
                    <a:lstStyle/>
                    <a:p>
                      <a:r>
                        <a:rPr lang="en-US" dirty="0" smtClean="0"/>
                        <a:t>Workshops</a:t>
                      </a:r>
                      <a:endParaRPr lang="en-US" dirty="0"/>
                    </a:p>
                  </a:txBody>
                  <a:tcPr/>
                </a:tc>
                <a:tc>
                  <a:txBody>
                    <a:bodyPr/>
                    <a:lstStyle/>
                    <a:p>
                      <a:r>
                        <a:rPr lang="en-US" dirty="0" err="1" smtClean="0"/>
                        <a:t>WorkshopName</a:t>
                      </a:r>
                      <a:endParaRPr lang="en-US" dirty="0"/>
                    </a:p>
                  </a:txBody>
                  <a:tcPr/>
                </a:tc>
              </a:tr>
            </a:tbl>
          </a:graphicData>
        </a:graphic>
      </p:graphicFrame>
      <p:sp>
        <p:nvSpPr>
          <p:cNvPr id="2" name="TextBox 1"/>
          <p:cNvSpPr txBox="1"/>
          <p:nvPr/>
        </p:nvSpPr>
        <p:spPr>
          <a:xfrm>
            <a:off x="1362634" y="5345668"/>
            <a:ext cx="7781366" cy="338554"/>
          </a:xfrm>
          <a:prstGeom prst="rect">
            <a:avLst/>
          </a:prstGeom>
          <a:noFill/>
        </p:spPr>
        <p:txBody>
          <a:bodyPr wrap="square" rtlCol="0">
            <a:spAutoFit/>
          </a:bodyPr>
          <a:lstStyle/>
          <a:p>
            <a:pPr algn="r"/>
            <a:r>
              <a:rPr lang="en-US" sz="1600" dirty="0" smtClean="0">
                <a:solidFill>
                  <a:schemeClr val="tx1">
                    <a:lumMod val="50000"/>
                    <a:lumOff val="50000"/>
                  </a:schemeClr>
                </a:solidFill>
              </a:rPr>
              <a:t>*File names. </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89185913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Amanda’s approach</a:t>
            </a:r>
            <a:endParaRPr lang="en-US" dirty="0"/>
          </a:p>
        </p:txBody>
      </p:sp>
      <p:sp>
        <p:nvSpPr>
          <p:cNvPr id="5" name="TextBox 4"/>
          <p:cNvSpPr txBox="1"/>
          <p:nvPr/>
        </p:nvSpPr>
        <p:spPr>
          <a:xfrm>
            <a:off x="457200" y="-517408"/>
            <a:ext cx="2633990" cy="461665"/>
          </a:xfrm>
          <a:prstGeom prst="rect">
            <a:avLst/>
          </a:prstGeom>
          <a:noFill/>
        </p:spPr>
        <p:txBody>
          <a:bodyPr wrap="square" rtlCol="0">
            <a:spAutoFit/>
          </a:bodyPr>
          <a:lstStyle/>
          <a:p>
            <a:r>
              <a:rPr lang="en-US" sz="2400" dirty="0" smtClean="0"/>
              <a:t>Top-level folders: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3514753619"/>
              </p:ext>
            </p:extLst>
          </p:nvPr>
        </p:nvGraphicFramePr>
        <p:xfrm>
          <a:off x="764327" y="1166519"/>
          <a:ext cx="8019557" cy="4079240"/>
        </p:xfrm>
        <a:graphic>
          <a:graphicData uri="http://schemas.openxmlformats.org/drawingml/2006/table">
            <a:tbl>
              <a:tblPr firstRow="1" bandRow="1">
                <a:tableStyleId>{93296810-A885-4BE3-A3E7-6D5BEEA58F35}</a:tableStyleId>
              </a:tblPr>
              <a:tblGrid>
                <a:gridCol w="2080699"/>
                <a:gridCol w="2517024"/>
                <a:gridCol w="3421834"/>
              </a:tblGrid>
              <a:tr h="370840">
                <a:tc>
                  <a:txBody>
                    <a:bodyPr/>
                    <a:lstStyle/>
                    <a:p>
                      <a:r>
                        <a:rPr lang="en-US" dirty="0" smtClean="0"/>
                        <a:t>Top</a:t>
                      </a:r>
                      <a:r>
                        <a:rPr lang="en-US" baseline="0" dirty="0" smtClean="0"/>
                        <a:t> L</a:t>
                      </a:r>
                      <a:r>
                        <a:rPr lang="en-US" dirty="0" smtClean="0"/>
                        <a:t>evel Name</a:t>
                      </a:r>
                      <a:endParaRPr lang="en-US" dirty="0"/>
                    </a:p>
                  </a:txBody>
                  <a:tcPr/>
                </a:tc>
                <a:tc>
                  <a:txBody>
                    <a:bodyPr/>
                    <a:lstStyle/>
                    <a:p>
                      <a:r>
                        <a:rPr lang="en-US" dirty="0" smtClean="0"/>
                        <a:t>2</a:t>
                      </a:r>
                      <a:r>
                        <a:rPr lang="en-US" baseline="30000" dirty="0" smtClean="0"/>
                        <a:t>nd</a:t>
                      </a:r>
                      <a:r>
                        <a:rPr lang="en-US" dirty="0" smtClean="0"/>
                        <a:t> </a:t>
                      </a:r>
                      <a:r>
                        <a:rPr lang="en-US" baseline="0" dirty="0" smtClean="0"/>
                        <a:t>Level</a:t>
                      </a:r>
                      <a:endParaRPr lang="en-US" dirty="0"/>
                    </a:p>
                  </a:txBody>
                  <a:tcPr/>
                </a:tc>
                <a:tc>
                  <a:txBody>
                    <a:bodyPr/>
                    <a:lstStyle/>
                    <a:p>
                      <a:r>
                        <a:rPr lang="en-US" dirty="0" smtClean="0"/>
                        <a:t>3</a:t>
                      </a:r>
                      <a:r>
                        <a:rPr lang="en-US" baseline="30000" dirty="0" smtClean="0"/>
                        <a:t>rd</a:t>
                      </a:r>
                      <a:r>
                        <a:rPr lang="en-US" baseline="0" dirty="0" smtClean="0"/>
                        <a:t> Level </a:t>
                      </a:r>
                      <a:r>
                        <a:rPr lang="en-US" dirty="0" smtClean="0"/>
                        <a:t>Naming</a:t>
                      </a:r>
                      <a:r>
                        <a:rPr lang="en-US" baseline="0" dirty="0" smtClean="0"/>
                        <a:t> Convention</a:t>
                      </a:r>
                      <a:endParaRPr lang="en-US" dirty="0"/>
                    </a:p>
                  </a:txBody>
                  <a:tcPr/>
                </a:tc>
              </a:tr>
              <a:tr h="370840">
                <a:tc>
                  <a:txBody>
                    <a:bodyPr/>
                    <a:lstStyle/>
                    <a:p>
                      <a:pPr>
                        <a:spcAft>
                          <a:spcPts val="600"/>
                        </a:spcAft>
                      </a:pPr>
                      <a:endParaRPr lang="en-US" dirty="0"/>
                    </a:p>
                  </a:txBody>
                  <a:tcPr/>
                </a:tc>
                <a:tc>
                  <a:txBody>
                    <a:bodyPr/>
                    <a:lstStyle/>
                    <a:p>
                      <a:r>
                        <a:rPr lang="en-US" dirty="0" smtClean="0"/>
                        <a:t>IMLS_DART*</a:t>
                      </a:r>
                      <a:endParaRPr lang="en-US" dirty="0"/>
                    </a:p>
                  </a:txBody>
                  <a:tcPr/>
                </a:tc>
                <a:tc>
                  <a:txBody>
                    <a:bodyPr/>
                    <a:lstStyle/>
                    <a:p>
                      <a:r>
                        <a:rPr lang="en-US" dirty="0" err="1" smtClean="0"/>
                        <a:t>ConferenceDocs</a:t>
                      </a:r>
                      <a:endParaRPr lang="en-US" dirty="0"/>
                    </a:p>
                  </a:txBody>
                  <a:tcPr/>
                </a:tc>
              </a:tr>
              <a:tr h="370840">
                <a:tc>
                  <a:txBody>
                    <a:bodyPr/>
                    <a:lstStyle/>
                    <a:p>
                      <a:endParaRPr lang="en-US" dirty="0"/>
                    </a:p>
                  </a:txBody>
                  <a:tcPr/>
                </a:tc>
                <a:tc>
                  <a:txBody>
                    <a:bodyPr/>
                    <a:lstStyle/>
                    <a:p>
                      <a:endParaRPr lang="en-US"/>
                    </a:p>
                  </a:txBody>
                  <a:tcPr/>
                </a:tc>
                <a:tc>
                  <a:txBody>
                    <a:bodyPr/>
                    <a:lstStyle/>
                    <a:p>
                      <a:r>
                        <a:rPr lang="en-US" dirty="0" err="1" smtClean="0"/>
                        <a:t>DMP_NonNSF_Resources</a:t>
                      </a:r>
                      <a:endParaRPr lang="en-US" dirty="0"/>
                    </a:p>
                  </a:txBody>
                  <a:tcPr/>
                </a:tc>
              </a:tr>
              <a:tr h="370840">
                <a:tc>
                  <a:txBody>
                    <a:bodyPr/>
                    <a:lstStyle/>
                    <a:p>
                      <a:r>
                        <a:rPr lang="en-US" dirty="0" smtClean="0"/>
                        <a:t>Projects</a:t>
                      </a:r>
                      <a:endParaRPr lang="en-US" dirty="0"/>
                    </a:p>
                  </a:txBody>
                  <a:tcPr/>
                </a:tc>
                <a:tc>
                  <a:txBody>
                    <a:bodyPr/>
                    <a:lstStyle/>
                    <a:p>
                      <a:endParaRPr lang="en-US"/>
                    </a:p>
                  </a:txBody>
                  <a:tcPr/>
                </a:tc>
                <a:tc>
                  <a:txBody>
                    <a:bodyPr/>
                    <a:lstStyle/>
                    <a:p>
                      <a:r>
                        <a:rPr lang="en-US" dirty="0" err="1" smtClean="0"/>
                        <a:t>DMP_NSF_Guidance</a:t>
                      </a:r>
                      <a:endParaRPr lang="en-US" dirty="0"/>
                    </a:p>
                  </a:txBody>
                  <a:tcPr/>
                </a:tc>
              </a:tr>
              <a:tr h="370840">
                <a:tc>
                  <a:txBody>
                    <a:bodyPr/>
                    <a:lstStyle/>
                    <a:p>
                      <a:endParaRPr lang="en-US"/>
                    </a:p>
                  </a:txBody>
                  <a:tcPr/>
                </a:tc>
                <a:tc>
                  <a:txBody>
                    <a:bodyPr/>
                    <a:lstStyle/>
                    <a:p>
                      <a:endParaRPr lang="en-US"/>
                    </a:p>
                  </a:txBody>
                  <a:tcPr/>
                </a:tc>
                <a:tc>
                  <a:txBody>
                    <a:bodyPr/>
                    <a:lstStyle/>
                    <a:p>
                      <a:r>
                        <a:rPr lang="en-US" dirty="0" err="1" smtClean="0"/>
                        <a:t>DMP_ReviewData</a:t>
                      </a:r>
                      <a:endParaRPr lang="en-US" dirty="0"/>
                    </a:p>
                  </a:txBody>
                  <a:tcPr/>
                </a:tc>
              </a:tr>
              <a:tr h="370840">
                <a:tc>
                  <a:txBody>
                    <a:bodyPr/>
                    <a:lstStyle/>
                    <a:p>
                      <a:endParaRPr lang="en-US" dirty="0"/>
                    </a:p>
                  </a:txBody>
                  <a:tcPr/>
                </a:tc>
                <a:tc>
                  <a:txBody>
                    <a:bodyPr/>
                    <a:lstStyle/>
                    <a:p>
                      <a:endParaRPr lang="en-US"/>
                    </a:p>
                  </a:txBody>
                  <a:tcPr/>
                </a:tc>
                <a:tc>
                  <a:txBody>
                    <a:bodyPr/>
                    <a:lstStyle/>
                    <a:p>
                      <a:r>
                        <a:rPr lang="en-US" dirty="0" smtClean="0"/>
                        <a:t>DMPs</a:t>
                      </a:r>
                      <a:endParaRPr lang="en-US" dirty="0"/>
                    </a:p>
                  </a:txBody>
                  <a:tcPr/>
                </a:tc>
              </a:tr>
              <a:tr h="370840">
                <a:tc>
                  <a:txBody>
                    <a:bodyPr/>
                    <a:lstStyle/>
                    <a:p>
                      <a:endParaRPr lang="en-US"/>
                    </a:p>
                  </a:txBody>
                  <a:tcPr/>
                </a:tc>
                <a:tc>
                  <a:txBody>
                    <a:bodyPr/>
                    <a:lstStyle/>
                    <a:p>
                      <a:endParaRPr lang="en-US"/>
                    </a:p>
                  </a:txBody>
                  <a:tcPr/>
                </a:tc>
                <a:tc>
                  <a:txBody>
                    <a:bodyPr/>
                    <a:lstStyle/>
                    <a:p>
                      <a:r>
                        <a:rPr lang="en-US" dirty="0" err="1" smtClean="0"/>
                        <a:t>InfrequentlyUsed</a:t>
                      </a:r>
                      <a:endParaRPr lang="en-US" dirty="0"/>
                    </a:p>
                  </a:txBody>
                  <a:tcPr/>
                </a:tc>
              </a:tr>
              <a:tr h="370840">
                <a:tc>
                  <a:txBody>
                    <a:bodyPr/>
                    <a:lstStyle/>
                    <a:p>
                      <a:endParaRPr lang="en-US"/>
                    </a:p>
                  </a:txBody>
                  <a:tcPr/>
                </a:tc>
                <a:tc>
                  <a:txBody>
                    <a:bodyPr/>
                    <a:lstStyle/>
                    <a:p>
                      <a:endParaRPr lang="en-US"/>
                    </a:p>
                  </a:txBody>
                  <a:tcPr/>
                </a:tc>
                <a:tc>
                  <a:txBody>
                    <a:bodyPr/>
                    <a:lstStyle/>
                    <a:p>
                      <a:r>
                        <a:rPr lang="en-US" dirty="0" err="1" smtClean="0"/>
                        <a:t>LitReview</a:t>
                      </a:r>
                      <a:endParaRPr lang="en-US" dirty="0"/>
                    </a:p>
                  </a:txBody>
                  <a:tcPr/>
                </a:tc>
              </a:tr>
              <a:tr h="370840">
                <a:tc>
                  <a:txBody>
                    <a:bodyPr/>
                    <a:lstStyle/>
                    <a:p>
                      <a:endParaRPr lang="en-US" dirty="0"/>
                    </a:p>
                  </a:txBody>
                  <a:tcPr/>
                </a:tc>
                <a:tc>
                  <a:txBody>
                    <a:bodyPr/>
                    <a:lstStyle/>
                    <a:p>
                      <a:endParaRPr lang="en-US"/>
                    </a:p>
                  </a:txBody>
                  <a:tcPr/>
                </a:tc>
                <a:tc>
                  <a:txBody>
                    <a:bodyPr/>
                    <a:lstStyle/>
                    <a:p>
                      <a:r>
                        <a:rPr lang="en-US" dirty="0" err="1" smtClean="0"/>
                        <a:t>MeetingMinutes</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en-US" dirty="0" err="1" smtClean="0"/>
                        <a:t>Outputs_PapersPostersEtc</a:t>
                      </a:r>
                      <a:endParaRPr lang="en-US" dirty="0"/>
                    </a:p>
                  </a:txBody>
                  <a:tcPr/>
                </a:tc>
              </a:tr>
              <a:tr h="370840">
                <a:tc>
                  <a:txBody>
                    <a:bodyPr/>
                    <a:lstStyle/>
                    <a:p>
                      <a:endParaRPr lang="en-US" dirty="0"/>
                    </a:p>
                  </a:txBody>
                  <a:tcPr/>
                </a:tc>
                <a:tc>
                  <a:txBody>
                    <a:bodyPr/>
                    <a:lstStyle/>
                    <a:p>
                      <a:endParaRPr lang="en-US" dirty="0"/>
                    </a:p>
                  </a:txBody>
                  <a:tcPr/>
                </a:tc>
                <a:tc>
                  <a:txBody>
                    <a:bodyPr/>
                    <a:lstStyle/>
                    <a:p>
                      <a:r>
                        <a:rPr lang="en-US" dirty="0" err="1" smtClean="0"/>
                        <a:t>RubricDevelopment</a:t>
                      </a:r>
                      <a:endParaRPr lang="en-US" dirty="0"/>
                    </a:p>
                  </a:txBody>
                  <a:tcPr/>
                </a:tc>
              </a:tr>
            </a:tbl>
          </a:graphicData>
        </a:graphic>
      </p:graphicFrame>
      <p:sp>
        <p:nvSpPr>
          <p:cNvPr id="2" name="TextBox 1"/>
          <p:cNvSpPr txBox="1"/>
          <p:nvPr/>
        </p:nvSpPr>
        <p:spPr>
          <a:xfrm>
            <a:off x="764327" y="5345668"/>
            <a:ext cx="8019557" cy="338554"/>
          </a:xfrm>
          <a:prstGeom prst="rect">
            <a:avLst/>
          </a:prstGeom>
          <a:noFill/>
        </p:spPr>
        <p:txBody>
          <a:bodyPr wrap="square" rtlCol="0">
            <a:spAutoFit/>
          </a:bodyPr>
          <a:lstStyle/>
          <a:p>
            <a:pPr algn="ctr"/>
            <a:r>
              <a:rPr lang="en-US" sz="1600" dirty="0" smtClean="0"/>
              <a:t>*This is a shared Google Drive folder for a collaborative research project</a:t>
            </a:r>
            <a:endParaRPr lang="en-US" sz="1600" dirty="0"/>
          </a:p>
        </p:txBody>
      </p:sp>
    </p:spTree>
    <p:extLst>
      <p:ext uri="{BB962C8B-B14F-4D97-AF65-F5344CB8AC3E}">
        <p14:creationId xmlns:p14="http://schemas.microsoft.com/office/powerpoint/2010/main" val="58065768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Amanda’s approach</a:t>
            </a:r>
            <a:endParaRPr lang="en-US" dirty="0"/>
          </a:p>
        </p:txBody>
      </p:sp>
      <p:sp>
        <p:nvSpPr>
          <p:cNvPr id="5" name="TextBox 4"/>
          <p:cNvSpPr txBox="1"/>
          <p:nvPr/>
        </p:nvSpPr>
        <p:spPr>
          <a:xfrm>
            <a:off x="457200" y="-517408"/>
            <a:ext cx="2633990" cy="461665"/>
          </a:xfrm>
          <a:prstGeom prst="rect">
            <a:avLst/>
          </a:prstGeom>
          <a:noFill/>
        </p:spPr>
        <p:txBody>
          <a:bodyPr wrap="square" rtlCol="0">
            <a:spAutoFit/>
          </a:bodyPr>
          <a:lstStyle/>
          <a:p>
            <a:r>
              <a:rPr lang="en-US" sz="2400" dirty="0" smtClean="0"/>
              <a:t>Top-level folders:</a:t>
            </a:r>
            <a:endParaRPr lang="en-US" sz="2400" dirty="0"/>
          </a:p>
        </p:txBody>
      </p:sp>
      <p:graphicFrame>
        <p:nvGraphicFramePr>
          <p:cNvPr id="14" name="Table 13"/>
          <p:cNvGraphicFramePr>
            <a:graphicFrameLocks noGrp="1"/>
          </p:cNvGraphicFramePr>
          <p:nvPr>
            <p:extLst>
              <p:ext uri="{D42A27DB-BD31-4B8C-83A1-F6EECF244321}">
                <p14:modId xmlns:p14="http://schemas.microsoft.com/office/powerpoint/2010/main" val="2813679802"/>
              </p:ext>
            </p:extLst>
          </p:nvPr>
        </p:nvGraphicFramePr>
        <p:xfrm>
          <a:off x="764327" y="1166519"/>
          <a:ext cx="8019557" cy="3355340"/>
        </p:xfrm>
        <a:graphic>
          <a:graphicData uri="http://schemas.openxmlformats.org/drawingml/2006/table">
            <a:tbl>
              <a:tblPr firstRow="1" bandRow="1">
                <a:tableStyleId>{93296810-A885-4BE3-A3E7-6D5BEEA58F35}</a:tableStyleId>
              </a:tblPr>
              <a:tblGrid>
                <a:gridCol w="2080699"/>
                <a:gridCol w="2517024"/>
                <a:gridCol w="3421834"/>
              </a:tblGrid>
              <a:tr h="370840">
                <a:tc>
                  <a:txBody>
                    <a:bodyPr/>
                    <a:lstStyle/>
                    <a:p>
                      <a:r>
                        <a:rPr lang="en-US" dirty="0" smtClean="0"/>
                        <a:t>Top</a:t>
                      </a:r>
                      <a:r>
                        <a:rPr lang="en-US" baseline="0" dirty="0" smtClean="0"/>
                        <a:t> L</a:t>
                      </a:r>
                      <a:r>
                        <a:rPr lang="en-US" dirty="0" smtClean="0"/>
                        <a:t>evel Name</a:t>
                      </a:r>
                      <a:endParaRPr lang="en-US" dirty="0"/>
                    </a:p>
                  </a:txBody>
                  <a:tcPr/>
                </a:tc>
                <a:tc>
                  <a:txBody>
                    <a:bodyPr/>
                    <a:lstStyle/>
                    <a:p>
                      <a:r>
                        <a:rPr lang="en-US" dirty="0" smtClean="0"/>
                        <a:t>2</a:t>
                      </a:r>
                      <a:r>
                        <a:rPr lang="en-US" baseline="30000" dirty="0" smtClean="0"/>
                        <a:t>nd</a:t>
                      </a:r>
                      <a:r>
                        <a:rPr lang="en-US" dirty="0" smtClean="0"/>
                        <a:t> </a:t>
                      </a:r>
                      <a:r>
                        <a:rPr lang="en-US" baseline="0" dirty="0" smtClean="0"/>
                        <a:t>Level</a:t>
                      </a:r>
                      <a:endParaRPr lang="en-US" dirty="0"/>
                    </a:p>
                  </a:txBody>
                  <a:tcPr/>
                </a:tc>
                <a:tc>
                  <a:txBody>
                    <a:bodyPr/>
                    <a:lstStyle/>
                    <a:p>
                      <a:r>
                        <a:rPr lang="en-US" dirty="0" smtClean="0"/>
                        <a:t>3</a:t>
                      </a:r>
                      <a:r>
                        <a:rPr lang="en-US" baseline="30000" dirty="0" smtClean="0"/>
                        <a:t>rd</a:t>
                      </a:r>
                      <a:r>
                        <a:rPr lang="en-US" baseline="0" dirty="0" smtClean="0"/>
                        <a:t> Level </a:t>
                      </a:r>
                      <a:r>
                        <a:rPr lang="en-US" dirty="0" smtClean="0"/>
                        <a:t>Naming</a:t>
                      </a:r>
                      <a:r>
                        <a:rPr lang="en-US" baseline="0" dirty="0" smtClean="0"/>
                        <a:t> Convention</a:t>
                      </a:r>
                      <a:endParaRPr lang="en-US" dirty="0"/>
                    </a:p>
                  </a:txBody>
                  <a:tcPr/>
                </a:tc>
              </a:tr>
              <a:tr h="370840">
                <a:tc>
                  <a:txBody>
                    <a:bodyPr/>
                    <a:lstStyle/>
                    <a:p>
                      <a:pPr>
                        <a:spcAft>
                          <a:spcPts val="600"/>
                        </a:spcAft>
                      </a:pPr>
                      <a:r>
                        <a:rPr lang="en-US" dirty="0" smtClean="0"/>
                        <a:t>Documents</a:t>
                      </a:r>
                      <a:endParaRPr lang="en-US" dirty="0"/>
                    </a:p>
                  </a:txBody>
                  <a:tcPr/>
                </a:tc>
                <a:tc>
                  <a:txBody>
                    <a:bodyPr/>
                    <a:lstStyle/>
                    <a:p>
                      <a:endParaRPr lang="en-US" dirty="0"/>
                    </a:p>
                  </a:txBody>
                  <a:tcPr/>
                </a:tc>
                <a:tc>
                  <a:txBody>
                    <a:bodyPr/>
                    <a:lstStyle/>
                    <a:p>
                      <a:endParaRPr lang="en-US"/>
                    </a:p>
                  </a:txBody>
                  <a:tcPr/>
                </a:tc>
              </a:tr>
              <a:tr h="370840">
                <a:tc>
                  <a:txBody>
                    <a:bodyPr/>
                    <a:lstStyle/>
                    <a:p>
                      <a:r>
                        <a:rPr lang="en-US" dirty="0" smtClean="0"/>
                        <a:t>Instruction</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Projects</a:t>
                      </a:r>
                      <a:endParaRPr lang="en-US" dirty="0"/>
                    </a:p>
                  </a:txBody>
                  <a:tcPr/>
                </a:tc>
                <a:tc>
                  <a:txBody>
                    <a:bodyPr/>
                    <a:lstStyle/>
                    <a:p>
                      <a:endParaRPr lang="en-US"/>
                    </a:p>
                  </a:txBody>
                  <a:tcPr/>
                </a:tc>
                <a:tc>
                  <a:txBody>
                    <a:bodyPr/>
                    <a:lstStyle/>
                    <a:p>
                      <a:endParaRPr lang="en-US"/>
                    </a:p>
                  </a:txBody>
                  <a:tcPr/>
                </a:tc>
              </a:tr>
              <a:tr h="370840">
                <a:tc>
                  <a:txBody>
                    <a:bodyPr/>
                    <a:lstStyle/>
                    <a:p>
                      <a:r>
                        <a:rPr lang="en-US" dirty="0" err="1" smtClean="0"/>
                        <a:t>Rcode</a:t>
                      </a:r>
                      <a:endParaRPr lang="en-US" dirty="0"/>
                    </a:p>
                  </a:txBody>
                  <a:tcPr/>
                </a:tc>
                <a:tc>
                  <a:txBody>
                    <a:bodyPr/>
                    <a:lstStyle/>
                    <a:p>
                      <a:endParaRPr lang="en-US"/>
                    </a:p>
                  </a:txBody>
                  <a:tcPr/>
                </a:tc>
                <a:tc>
                  <a:txBody>
                    <a:bodyPr/>
                    <a:lstStyle/>
                    <a:p>
                      <a:endParaRPr lang="en-US"/>
                    </a:p>
                  </a:txBody>
                  <a:tcPr/>
                </a:tc>
              </a:tr>
              <a:tr h="370840">
                <a:tc>
                  <a:txBody>
                    <a:bodyPr/>
                    <a:lstStyle/>
                    <a:p>
                      <a:r>
                        <a:rPr lang="en-US" dirty="0" smtClean="0"/>
                        <a:t>Service</a:t>
                      </a:r>
                      <a:endParaRPr lang="en-US" dirty="0"/>
                    </a:p>
                  </a:txBody>
                  <a:tcPr/>
                </a:tc>
                <a:tc>
                  <a:txBody>
                    <a:bodyPr/>
                    <a:lstStyle/>
                    <a:p>
                      <a:endParaRPr lang="en-US"/>
                    </a:p>
                  </a:txBody>
                  <a:tcPr/>
                </a:tc>
                <a:tc>
                  <a:txBody>
                    <a:bodyPr/>
                    <a:lstStyle/>
                    <a:p>
                      <a:endParaRPr lang="en-US" dirty="0"/>
                    </a:p>
                  </a:txBody>
                  <a:tcPr/>
                </a:tc>
              </a:tr>
              <a:tr h="370840">
                <a:tc>
                  <a:txBody>
                    <a:bodyPr/>
                    <a:lstStyle/>
                    <a:p>
                      <a:endParaRPr lang="en-US"/>
                    </a:p>
                  </a:txBody>
                  <a:tcPr/>
                </a:tc>
                <a:tc>
                  <a:txBody>
                    <a:bodyPr/>
                    <a:lstStyle/>
                    <a:p>
                      <a:endParaRPr lang="en-US"/>
                    </a:p>
                  </a:txBody>
                  <a:tcPr/>
                </a:tc>
                <a:tc>
                  <a:txBody>
                    <a:bodyPr/>
                    <a:lstStyle/>
                    <a:p>
                      <a:endParaRPr lang="en-US"/>
                    </a:p>
                  </a:txBody>
                  <a:tcPr/>
                </a:tc>
              </a:tr>
              <a:tr h="388620">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grpSp>
        <p:nvGrpSpPr>
          <p:cNvPr id="10" name="Group 9"/>
          <p:cNvGrpSpPr/>
          <p:nvPr/>
        </p:nvGrpSpPr>
        <p:grpSpPr>
          <a:xfrm>
            <a:off x="717293" y="105724"/>
            <a:ext cx="8098855" cy="5387166"/>
            <a:chOff x="717293" y="105724"/>
            <a:chExt cx="8098855" cy="5387166"/>
          </a:xfrm>
        </p:grpSpPr>
        <p:sp>
          <p:nvSpPr>
            <p:cNvPr id="6" name="TextBox 5"/>
            <p:cNvSpPr txBox="1"/>
            <p:nvPr/>
          </p:nvSpPr>
          <p:spPr>
            <a:xfrm>
              <a:off x="756942" y="4569560"/>
              <a:ext cx="8019557" cy="923330"/>
            </a:xfrm>
            <a:prstGeom prst="rect">
              <a:avLst/>
            </a:prstGeom>
            <a:noFill/>
          </p:spPr>
          <p:txBody>
            <a:bodyPr wrap="square" rtlCol="0">
              <a:spAutoFit/>
            </a:bodyPr>
            <a:lstStyle/>
            <a:p>
              <a:pPr algn="ctr"/>
              <a:r>
                <a:rPr lang="en-US" dirty="0" smtClean="0"/>
                <a:t>All of these folders reside in my local Google Drive folder. They are automatically synced to the web in real time, which is good for collaboration, for keeping websites up to date &amp; for backups of my most important stuff.  </a:t>
              </a:r>
              <a:endParaRPr lang="en-US" dirty="0"/>
            </a:p>
          </p:txBody>
        </p:sp>
        <p:sp>
          <p:nvSpPr>
            <p:cNvPr id="2" name="Left Bracket 1"/>
            <p:cNvSpPr/>
            <p:nvPr/>
          </p:nvSpPr>
          <p:spPr>
            <a:xfrm>
              <a:off x="717293" y="4615727"/>
              <a:ext cx="164624" cy="830997"/>
            </a:xfrm>
            <a:prstGeom prst="leftBracket">
              <a:avLst/>
            </a:prstGeom>
            <a:ln w="5715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Left Bracket 6"/>
            <p:cNvSpPr/>
            <p:nvPr/>
          </p:nvSpPr>
          <p:spPr>
            <a:xfrm flipH="1">
              <a:off x="8651524" y="4615727"/>
              <a:ext cx="164624" cy="830997"/>
            </a:xfrm>
            <a:prstGeom prst="leftBracket">
              <a:avLst/>
            </a:prstGeom>
            <a:ln w="57150" cmpd="sng">
              <a:solidFill>
                <a:schemeClr val="accent4">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9" name="Picture 8" descr="Screen Shot 2015-06-16 at 4.33.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064" y="105724"/>
              <a:ext cx="3471872" cy="4463836"/>
            </a:xfrm>
            <a:prstGeom prst="rect">
              <a:avLst/>
            </a:prstGeom>
            <a:ln w="38100" cmpd="sng">
              <a:solidFill>
                <a:srgbClr val="547C1C"/>
              </a:solidFill>
            </a:ln>
          </p:spPr>
        </p:pic>
      </p:grpSp>
    </p:spTree>
    <p:extLst>
      <p:ext uri="{BB962C8B-B14F-4D97-AF65-F5344CB8AC3E}">
        <p14:creationId xmlns:p14="http://schemas.microsoft.com/office/powerpoint/2010/main" val="1888775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taGraphic_ScienceM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9837" y="-2271003"/>
            <a:ext cx="6220390" cy="7986003"/>
          </a:xfrm>
          <a:prstGeom prst="rect">
            <a:avLst/>
          </a:prstGeom>
        </p:spPr>
      </p:pic>
    </p:spTree>
    <p:extLst>
      <p:ext uri="{BB962C8B-B14F-4D97-AF65-F5344CB8AC3E}">
        <p14:creationId xmlns:p14="http://schemas.microsoft.com/office/powerpoint/2010/main" val="19034007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_background.png"/>
          <p:cNvPicPr>
            <a:picLocks noChangeAspect="1"/>
          </p:cNvPicPr>
          <p:nvPr/>
        </p:nvPicPr>
        <p:blipFill>
          <a:blip r:embed="rId2">
            <a:alphaModFix amt="80000"/>
            <a:extLst>
              <a:ext uri="{28A0092B-C50C-407E-A947-70E740481C1C}">
                <a14:useLocalDpi xmlns:a14="http://schemas.microsoft.com/office/drawing/2010/main" val="0"/>
              </a:ext>
            </a:extLst>
          </a:blip>
          <a:stretch>
            <a:fillRect/>
          </a:stretch>
        </p:blipFill>
        <p:spPr>
          <a:xfrm>
            <a:off x="458597" y="-816691"/>
            <a:ext cx="8708921" cy="6531691"/>
          </a:xfrm>
          <a:prstGeom prst="rect">
            <a:avLst/>
          </a:prstGeom>
        </p:spPr>
      </p:pic>
      <p:sp>
        <p:nvSpPr>
          <p:cNvPr id="2" name="Title 1"/>
          <p:cNvSpPr>
            <a:spLocks noGrp="1"/>
          </p:cNvSpPr>
          <p:nvPr>
            <p:ph type="title"/>
          </p:nvPr>
        </p:nvSpPr>
        <p:spPr>
          <a:xfrm>
            <a:off x="843737" y="73978"/>
            <a:ext cx="7456527" cy="1191854"/>
          </a:xfrm>
        </p:spPr>
        <p:txBody>
          <a:bodyPr>
            <a:normAutofit/>
          </a:bodyPr>
          <a:lstStyle/>
          <a:p>
            <a:r>
              <a:rPr lang="en-US" dirty="0" smtClean="0"/>
              <a:t>Organization methods</a:t>
            </a:r>
            <a:endParaRPr lang="en-US" dirty="0"/>
          </a:p>
        </p:txBody>
      </p:sp>
      <p:sp>
        <p:nvSpPr>
          <p:cNvPr id="5" name="TextBox 4"/>
          <p:cNvSpPr txBox="1"/>
          <p:nvPr/>
        </p:nvSpPr>
        <p:spPr>
          <a:xfrm>
            <a:off x="1954180" y="2552467"/>
            <a:ext cx="3654807" cy="769441"/>
          </a:xfrm>
          <a:prstGeom prst="rect">
            <a:avLst/>
          </a:prstGeom>
          <a:noFill/>
        </p:spPr>
        <p:txBody>
          <a:bodyPr wrap="square" rtlCol="0">
            <a:spAutoFit/>
          </a:bodyPr>
          <a:lstStyle/>
          <a:p>
            <a:r>
              <a:rPr lang="en-US" sz="2800" dirty="0" smtClean="0"/>
              <a:t>be </a:t>
            </a:r>
            <a:r>
              <a:rPr lang="en-US" sz="4400" dirty="0" smtClean="0">
                <a:solidFill>
                  <a:schemeClr val="accent6">
                    <a:lumMod val="75000"/>
                  </a:schemeClr>
                </a:solidFill>
              </a:rPr>
              <a:t>thoughtful</a:t>
            </a:r>
            <a:endParaRPr lang="en-US" sz="4400" dirty="0">
              <a:solidFill>
                <a:schemeClr val="accent6">
                  <a:lumMod val="75000"/>
                </a:schemeClr>
              </a:solidFill>
            </a:endParaRPr>
          </a:p>
        </p:txBody>
      </p:sp>
      <p:sp>
        <p:nvSpPr>
          <p:cNvPr id="6" name="TextBox 5"/>
          <p:cNvSpPr txBox="1"/>
          <p:nvPr/>
        </p:nvSpPr>
        <p:spPr>
          <a:xfrm>
            <a:off x="4086489" y="3346659"/>
            <a:ext cx="3161723" cy="769441"/>
          </a:xfrm>
          <a:prstGeom prst="rect">
            <a:avLst/>
          </a:prstGeom>
          <a:noFill/>
        </p:spPr>
        <p:txBody>
          <a:bodyPr wrap="square" rtlCol="0">
            <a:spAutoFit/>
          </a:bodyPr>
          <a:lstStyle/>
          <a:p>
            <a:r>
              <a:rPr lang="en-US" sz="2800" dirty="0" smtClean="0"/>
              <a:t>be </a:t>
            </a:r>
            <a:r>
              <a:rPr lang="en-US" sz="4400" dirty="0" smtClean="0">
                <a:solidFill>
                  <a:schemeClr val="accent3">
                    <a:lumMod val="75000"/>
                  </a:schemeClr>
                </a:solidFill>
              </a:rPr>
              <a:t>consistent</a:t>
            </a:r>
            <a:endParaRPr lang="en-US" sz="4400" dirty="0">
              <a:solidFill>
                <a:schemeClr val="accent3">
                  <a:lumMod val="75000"/>
                </a:schemeClr>
              </a:solidFill>
            </a:endParaRPr>
          </a:p>
        </p:txBody>
      </p:sp>
      <p:sp>
        <p:nvSpPr>
          <p:cNvPr id="7" name="TextBox 6"/>
          <p:cNvSpPr txBox="1"/>
          <p:nvPr/>
        </p:nvSpPr>
        <p:spPr>
          <a:xfrm>
            <a:off x="1225794" y="4140850"/>
            <a:ext cx="5005273" cy="1200328"/>
          </a:xfrm>
          <a:prstGeom prst="rect">
            <a:avLst/>
          </a:prstGeom>
          <a:noFill/>
        </p:spPr>
        <p:txBody>
          <a:bodyPr wrap="square" rtlCol="0">
            <a:spAutoFit/>
          </a:bodyPr>
          <a:lstStyle/>
          <a:p>
            <a:r>
              <a:rPr lang="en-US" sz="4400" dirty="0" smtClean="0">
                <a:solidFill>
                  <a:schemeClr val="accent4">
                    <a:lumMod val="75000"/>
                  </a:schemeClr>
                </a:solidFill>
              </a:rPr>
              <a:t>document</a:t>
            </a:r>
            <a:r>
              <a:rPr lang="en-US" sz="4400" dirty="0" smtClean="0">
                <a:solidFill>
                  <a:schemeClr val="accent6">
                    <a:lumMod val="75000"/>
                  </a:schemeClr>
                </a:solidFill>
              </a:rPr>
              <a:t> </a:t>
            </a:r>
            <a:r>
              <a:rPr lang="en-US" sz="2800" dirty="0"/>
              <a:t>your approach </a:t>
            </a:r>
            <a:endParaRPr lang="en-US" sz="2800" dirty="0">
              <a:solidFill>
                <a:schemeClr val="accent6">
                  <a:lumMod val="75000"/>
                </a:schemeClr>
              </a:solidFill>
            </a:endParaRPr>
          </a:p>
        </p:txBody>
      </p:sp>
      <p:sp>
        <p:nvSpPr>
          <p:cNvPr id="8" name="TextBox 7"/>
          <p:cNvSpPr txBox="1"/>
          <p:nvPr/>
        </p:nvSpPr>
        <p:spPr>
          <a:xfrm>
            <a:off x="694022" y="1265832"/>
            <a:ext cx="8649643" cy="1261884"/>
          </a:xfrm>
          <a:prstGeom prst="rect">
            <a:avLst/>
          </a:prstGeom>
          <a:noFill/>
        </p:spPr>
        <p:txBody>
          <a:bodyPr wrap="square" rtlCol="0">
            <a:spAutoFit/>
          </a:bodyPr>
          <a:lstStyle/>
          <a:p>
            <a:r>
              <a:rPr lang="en-US" sz="3200" dirty="0"/>
              <a:t>W</a:t>
            </a:r>
            <a:r>
              <a:rPr lang="en-US" sz="3200" dirty="0" smtClean="0"/>
              <a:t>hen </a:t>
            </a:r>
            <a:r>
              <a:rPr lang="en-US" sz="4400" dirty="0" smtClean="0">
                <a:solidFill>
                  <a:schemeClr val="accent1">
                    <a:lumMod val="75000"/>
                  </a:schemeClr>
                </a:solidFill>
              </a:rPr>
              <a:t>naming</a:t>
            </a:r>
            <a:r>
              <a:rPr lang="en-US" sz="3200" dirty="0" smtClean="0">
                <a:solidFill>
                  <a:schemeClr val="accent1">
                    <a:lumMod val="75000"/>
                  </a:schemeClr>
                </a:solidFill>
              </a:rPr>
              <a:t> </a:t>
            </a:r>
            <a:r>
              <a:rPr lang="en-US" sz="3200" dirty="0" smtClean="0"/>
              <a:t>&amp; </a:t>
            </a:r>
            <a:r>
              <a:rPr lang="en-US" sz="4400" dirty="0" smtClean="0">
                <a:solidFill>
                  <a:schemeClr val="accent2">
                    <a:lumMod val="75000"/>
                  </a:schemeClr>
                </a:solidFill>
              </a:rPr>
              <a:t>organizing </a:t>
            </a:r>
          </a:p>
          <a:p>
            <a:r>
              <a:rPr lang="en-US" sz="3200" dirty="0"/>
              <a:t>	</a:t>
            </a:r>
            <a:r>
              <a:rPr lang="en-US" sz="3200" dirty="0" smtClean="0"/>
              <a:t>							your files and folders…</a:t>
            </a:r>
            <a:endParaRPr lang="en-US" sz="3200" dirty="0">
              <a:solidFill>
                <a:schemeClr val="accent6">
                  <a:lumMod val="75000"/>
                </a:schemeClr>
              </a:solidFill>
            </a:endParaRPr>
          </a:p>
        </p:txBody>
      </p:sp>
    </p:spTree>
    <p:extLst>
      <p:ext uri="{BB962C8B-B14F-4D97-AF65-F5344CB8AC3E}">
        <p14:creationId xmlns:p14="http://schemas.microsoft.com/office/powerpoint/2010/main" val="1059899167"/>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_14271.png"/>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641558" y="0"/>
            <a:ext cx="5860884" cy="5715000"/>
          </a:xfrm>
          <a:prstGeom prst="rect">
            <a:avLst/>
          </a:prstGeom>
        </p:spPr>
      </p:pic>
    </p:spTree>
    <p:extLst>
      <p:ext uri="{BB962C8B-B14F-4D97-AF65-F5344CB8AC3E}">
        <p14:creationId xmlns:p14="http://schemas.microsoft.com/office/powerpoint/2010/main" val="215027018"/>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Session 1 </a:t>
            </a:r>
            <a:r>
              <a:rPr lang="en-US" dirty="0">
                <a:solidFill>
                  <a:schemeClr val="bg1">
                    <a:lumMod val="50000"/>
                  </a:schemeClr>
                </a:solidFill>
              </a:rPr>
              <a:t>~</a:t>
            </a:r>
            <a:r>
              <a:rPr lang="en-US" dirty="0" smtClean="0"/>
              <a:t> 9</a:t>
            </a:r>
            <a:r>
              <a:rPr lang="en-US" sz="2800" dirty="0" smtClean="0"/>
              <a:t>am</a:t>
            </a:r>
            <a:r>
              <a:rPr lang="en-US" dirty="0" smtClean="0"/>
              <a:t> – 12</a:t>
            </a:r>
            <a:r>
              <a:rPr lang="en-US" sz="2800" dirty="0" smtClean="0"/>
              <a:t>pm</a:t>
            </a:r>
            <a:endParaRPr lang="en-US" sz="2800" dirty="0"/>
          </a:p>
        </p:txBody>
      </p:sp>
      <p:pic>
        <p:nvPicPr>
          <p:cNvPr id="4" name="Content Placeholder 3" descr="Crwod_sxc.jpg"/>
          <p:cNvPicPr>
            <a:picLocks noGrp="1" noChangeAspect="1"/>
          </p:cNvPicPr>
          <p:nvPr>
            <p:ph idx="1"/>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l="17888" r="17888"/>
          <a:stretch>
            <a:fillRect/>
          </a:stretch>
        </p:blipFill>
        <p:spPr>
          <a:xfrm>
            <a:off x="457200" y="2276767"/>
            <a:ext cx="8686800" cy="3981171"/>
          </a:xfrm>
        </p:spPr>
      </p:pic>
      <p:sp>
        <p:nvSpPr>
          <p:cNvPr id="5" name="TextBox 4"/>
          <p:cNvSpPr txBox="1"/>
          <p:nvPr/>
        </p:nvSpPr>
        <p:spPr>
          <a:xfrm>
            <a:off x="1433278" y="1005316"/>
            <a:ext cx="2951239" cy="1508105"/>
          </a:xfrm>
          <a:prstGeom prst="rect">
            <a:avLst/>
          </a:prstGeom>
          <a:noFill/>
        </p:spPr>
        <p:txBody>
          <a:bodyPr wrap="square" rtlCol="0">
            <a:spAutoFit/>
          </a:bodyPr>
          <a:lstStyle/>
          <a:p>
            <a:pPr algn="r">
              <a:spcAft>
                <a:spcPts val="1200"/>
              </a:spcAft>
            </a:pPr>
            <a:r>
              <a:rPr lang="en-US" sz="2400" dirty="0" smtClean="0"/>
              <a:t>Hello!</a:t>
            </a:r>
          </a:p>
          <a:p>
            <a:pPr algn="r">
              <a:spcAft>
                <a:spcPts val="1200"/>
              </a:spcAft>
            </a:pPr>
            <a:r>
              <a:rPr lang="en-US" sz="2400" dirty="0" smtClean="0"/>
              <a:t>What is 1001101?</a:t>
            </a:r>
            <a:endParaRPr lang="en-US" sz="2400" dirty="0"/>
          </a:p>
          <a:p>
            <a:pPr algn="r">
              <a:spcAft>
                <a:spcPts val="1200"/>
              </a:spcAft>
            </a:pPr>
            <a:r>
              <a:rPr lang="en-US" sz="2400" dirty="0" smtClean="0"/>
              <a:t>Research lifecycle</a:t>
            </a:r>
          </a:p>
        </p:txBody>
      </p:sp>
      <p:sp>
        <p:nvSpPr>
          <p:cNvPr id="7" name="TextBox 6"/>
          <p:cNvSpPr txBox="1"/>
          <p:nvPr/>
        </p:nvSpPr>
        <p:spPr>
          <a:xfrm>
            <a:off x="4739525" y="1266926"/>
            <a:ext cx="2951239" cy="984885"/>
          </a:xfrm>
          <a:prstGeom prst="rect">
            <a:avLst/>
          </a:prstGeom>
          <a:noFill/>
        </p:spPr>
        <p:txBody>
          <a:bodyPr wrap="square" rtlCol="0">
            <a:spAutoFit/>
          </a:bodyPr>
          <a:lstStyle/>
          <a:p>
            <a:pPr>
              <a:spcAft>
                <a:spcPts val="1200"/>
              </a:spcAft>
            </a:pPr>
            <a:r>
              <a:rPr lang="en-US" sz="2400" dirty="0" smtClean="0"/>
              <a:t>Organization</a:t>
            </a:r>
            <a:endParaRPr lang="en-US" sz="2400" dirty="0"/>
          </a:p>
          <a:p>
            <a:pPr>
              <a:spcAft>
                <a:spcPts val="1200"/>
              </a:spcAft>
            </a:pPr>
            <a:r>
              <a:rPr lang="en-US" sz="2400" dirty="0" smtClean="0"/>
              <a:t>Backup &amp; Storage</a:t>
            </a:r>
          </a:p>
        </p:txBody>
      </p:sp>
      <p:cxnSp>
        <p:nvCxnSpPr>
          <p:cNvPr id="9" name="Straight Connector 8"/>
          <p:cNvCxnSpPr/>
          <p:nvPr/>
        </p:nvCxnSpPr>
        <p:spPr>
          <a:xfrm>
            <a:off x="4561417" y="1005316"/>
            <a:ext cx="0" cy="1508105"/>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915" y="10587"/>
            <a:ext cx="529167" cy="646331"/>
          </a:xfrm>
          <a:prstGeom prst="rect">
            <a:avLst/>
          </a:prstGeom>
          <a:noFill/>
        </p:spPr>
        <p:txBody>
          <a:bodyPr wrap="square" rtlCol="0">
            <a:spAutoFit/>
          </a:bodyPr>
          <a:lstStyle/>
          <a:p>
            <a:pPr algn="ctr"/>
            <a:r>
              <a:rPr lang="en-US" dirty="0" smtClean="0">
                <a:solidFill>
                  <a:schemeClr val="accent4">
                    <a:lumMod val="50000"/>
                  </a:schemeClr>
                </a:solidFill>
                <a:latin typeface="Source Code Pro"/>
                <a:cs typeface="Source Code Pro"/>
              </a:rPr>
              <a:t>NW</a:t>
            </a:r>
            <a:br>
              <a:rPr lang="en-US" dirty="0" smtClean="0">
                <a:solidFill>
                  <a:schemeClr val="accent4">
                    <a:lumMod val="50000"/>
                  </a:schemeClr>
                </a:solidFill>
                <a:latin typeface="Source Code Pro"/>
                <a:cs typeface="Source Code Pro"/>
              </a:rPr>
            </a:br>
            <a:r>
              <a:rPr lang="en-US" dirty="0" smtClean="0">
                <a:solidFill>
                  <a:schemeClr val="accent4">
                    <a:lumMod val="50000"/>
                  </a:schemeClr>
                </a:solidFill>
                <a:latin typeface="Source Code Pro"/>
                <a:cs typeface="Source Code Pro"/>
              </a:rPr>
              <a:t>5C</a:t>
            </a:r>
            <a:endParaRPr lang="en-US" dirty="0">
              <a:solidFill>
                <a:schemeClr val="accent4">
                  <a:lumMod val="50000"/>
                </a:schemeClr>
              </a:solidFill>
              <a:latin typeface="Source Code Pro"/>
              <a:cs typeface="Source Code Pro"/>
            </a:endParaRPr>
          </a:p>
        </p:txBody>
      </p:sp>
    </p:spTree>
    <p:extLst>
      <p:ext uri="{BB962C8B-B14F-4D97-AF65-F5344CB8AC3E}">
        <p14:creationId xmlns:p14="http://schemas.microsoft.com/office/powerpoint/2010/main" val="32508834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7">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gret01_sxc.jpg"/>
          <p:cNvPicPr>
            <a:picLocks noChangeAspect="1"/>
          </p:cNvPicPr>
          <p:nvPr/>
        </p:nvPicPr>
        <p:blipFill>
          <a:blip r:embed="rId3">
            <a:alphaModFix amt="62000"/>
            <a:grayscl/>
            <a:extLst>
              <a:ext uri="{28A0092B-C50C-407E-A947-70E740481C1C}">
                <a14:useLocalDpi xmlns:a14="http://schemas.microsoft.com/office/drawing/2010/main" val="0"/>
              </a:ext>
            </a:extLst>
          </a:blip>
          <a:stretch>
            <a:fillRect/>
          </a:stretch>
        </p:blipFill>
        <p:spPr>
          <a:xfrm>
            <a:off x="470356" y="997915"/>
            <a:ext cx="6008788" cy="4745789"/>
          </a:xfrm>
          <a:prstGeom prst="rect">
            <a:avLst/>
          </a:prstGeom>
        </p:spPr>
      </p:pic>
      <p:sp>
        <p:nvSpPr>
          <p:cNvPr id="3" name="Rectangle 2"/>
          <p:cNvSpPr/>
          <p:nvPr/>
        </p:nvSpPr>
        <p:spPr>
          <a:xfrm>
            <a:off x="4159680" y="104296"/>
            <a:ext cx="4745796" cy="4708982"/>
          </a:xfrm>
          <a:prstGeom prst="rect">
            <a:avLst/>
          </a:prstGeom>
        </p:spPr>
        <p:txBody>
          <a:bodyPr wrap="square">
            <a:spAutoFit/>
          </a:bodyPr>
          <a:lstStyle/>
          <a:p>
            <a:pPr algn="r"/>
            <a:r>
              <a:rPr lang="en-US" sz="3200" dirty="0" smtClean="0"/>
              <a:t>“Your data are the life blood of your research. </a:t>
            </a:r>
          </a:p>
          <a:p>
            <a:pPr algn="r"/>
            <a:r>
              <a:rPr lang="en-US" sz="3200" dirty="0" smtClean="0"/>
              <a:t>If you lose your data recovery could be </a:t>
            </a:r>
          </a:p>
          <a:p>
            <a:pPr algn="r"/>
            <a:r>
              <a:rPr lang="en-US" sz="3200" dirty="0" smtClean="0"/>
              <a:t>slow, costly or even worse…</a:t>
            </a:r>
          </a:p>
          <a:p>
            <a:pPr algn="r"/>
            <a:endParaRPr lang="en-US" sz="3200" b="1" dirty="0" smtClean="0">
              <a:solidFill>
                <a:srgbClr val="FF6600"/>
              </a:solidFill>
              <a:effectLst>
                <a:outerShdw blurRad="50800" dist="38100" dir="2700000" algn="tl" rotWithShape="0">
                  <a:prstClr val="black">
                    <a:alpha val="40000"/>
                  </a:prstClr>
                </a:outerShdw>
              </a:effectLst>
            </a:endParaRPr>
          </a:p>
          <a:p>
            <a:pPr algn="r"/>
            <a:r>
              <a:rPr lang="en-US" sz="3600" b="1" dirty="0" smtClean="0">
                <a:solidFill>
                  <a:srgbClr val="FF6600"/>
                </a:solidFill>
                <a:effectLst>
                  <a:outerShdw blurRad="50800" dist="38100" dir="2700000" algn="tl" rotWithShape="0">
                    <a:prstClr val="black">
                      <a:alpha val="40000"/>
                    </a:prstClr>
                  </a:outerShdw>
                </a:effectLst>
              </a:rPr>
              <a:t>it could be impossible</a:t>
            </a:r>
            <a:r>
              <a:rPr lang="en-US" sz="3200" dirty="0" smtClean="0"/>
              <a:t>.”</a:t>
            </a:r>
            <a:endParaRPr lang="en-US" sz="3200" dirty="0"/>
          </a:p>
        </p:txBody>
      </p:sp>
    </p:spTree>
    <p:extLst>
      <p:ext uri="{BB962C8B-B14F-4D97-AF65-F5344CB8AC3E}">
        <p14:creationId xmlns:p14="http://schemas.microsoft.com/office/powerpoint/2010/main" val="234492633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ooterrors_JohnnyTe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9065" y="1387594"/>
            <a:ext cx="6565871" cy="4103670"/>
          </a:xfrm>
          <a:prstGeom prst="rect">
            <a:avLst/>
          </a:prstGeom>
          <a:ln>
            <a:solidFill>
              <a:schemeClr val="accent6">
                <a:lumMod val="75000"/>
              </a:schemeClr>
            </a:solidFill>
          </a:ln>
        </p:spPr>
      </p:pic>
      <p:sp>
        <p:nvSpPr>
          <p:cNvPr id="2" name="Title 1"/>
          <p:cNvSpPr>
            <a:spLocks noGrp="1"/>
          </p:cNvSpPr>
          <p:nvPr>
            <p:ph type="title"/>
          </p:nvPr>
        </p:nvSpPr>
        <p:spPr>
          <a:xfrm>
            <a:off x="0" y="-1"/>
            <a:ext cx="9144000" cy="1317037"/>
          </a:xfrm>
        </p:spPr>
        <p:txBody>
          <a:bodyPr>
            <a:normAutofit/>
          </a:bodyPr>
          <a:lstStyle/>
          <a:p>
            <a:pPr>
              <a:lnSpc>
                <a:spcPct val="90000"/>
              </a:lnSpc>
            </a:pPr>
            <a:r>
              <a:rPr lang="en-US" dirty="0" smtClean="0"/>
              <a:t>Most common loss scenario:</a:t>
            </a:r>
            <a:br>
              <a:rPr lang="en-US" dirty="0" smtClean="0"/>
            </a:br>
            <a:r>
              <a:rPr lang="en-US" dirty="0" smtClean="0"/>
              <a:t>drive failure</a:t>
            </a:r>
            <a:endParaRPr lang="en-US" dirty="0"/>
          </a:p>
        </p:txBody>
      </p:sp>
    </p:spTree>
    <p:extLst>
      <p:ext uri="{BB962C8B-B14F-4D97-AF65-F5344CB8AC3E}">
        <p14:creationId xmlns:p14="http://schemas.microsoft.com/office/powerpoint/2010/main" val="242204604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728612"/>
          </a:xfrm>
        </p:spPr>
        <p:txBody>
          <a:bodyPr>
            <a:normAutofit fontScale="90000"/>
          </a:bodyPr>
          <a:lstStyle/>
          <a:p>
            <a:pPr>
              <a:lnSpc>
                <a:spcPct val="90000"/>
              </a:lnSpc>
            </a:pPr>
            <a:r>
              <a:rPr lang="en-US" dirty="0" smtClean="0"/>
              <a:t>This happens a lot: </a:t>
            </a:r>
            <a:br>
              <a:rPr lang="en-US" dirty="0" smtClean="0"/>
            </a:br>
            <a:r>
              <a:rPr lang="en-US" dirty="0" smtClean="0"/>
              <a:t>physical theft &amp; unintentional damage</a:t>
            </a:r>
            <a:endParaRPr lang="en-US" dirty="0"/>
          </a:p>
        </p:txBody>
      </p:sp>
      <p:pic>
        <p:nvPicPr>
          <p:cNvPr id="3" name="Picture 2" descr="CatLaptop_Flickr_jeferoni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034" y="1977874"/>
            <a:ext cx="5631933" cy="3519959"/>
          </a:xfrm>
          <a:prstGeom prst="rect">
            <a:avLst/>
          </a:prstGeom>
          <a:ln>
            <a:solidFill>
              <a:schemeClr val="tx1"/>
            </a:solidFill>
          </a:ln>
        </p:spPr>
      </p:pic>
      <p:sp>
        <p:nvSpPr>
          <p:cNvPr id="4" name="TextBox 3"/>
          <p:cNvSpPr txBox="1"/>
          <p:nvPr/>
        </p:nvSpPr>
        <p:spPr>
          <a:xfrm>
            <a:off x="1129424" y="1977874"/>
            <a:ext cx="6885155" cy="523220"/>
          </a:xfrm>
          <a:prstGeom prst="rect">
            <a:avLst/>
          </a:prstGeom>
          <a:noFill/>
        </p:spPr>
        <p:txBody>
          <a:bodyPr wrap="square" rtlCol="0">
            <a:spAutoFit/>
          </a:bodyPr>
          <a:lstStyle/>
          <a:p>
            <a:pPr algn="ctr"/>
            <a:r>
              <a:rPr lang="en-US" sz="2800" dirty="0" smtClean="0"/>
              <a:t>Not a valid security plan. </a:t>
            </a:r>
            <a:endParaRPr lang="en-US" sz="2800" dirty="0"/>
          </a:p>
        </p:txBody>
      </p:sp>
    </p:spTree>
    <p:extLst>
      <p:ext uri="{BB962C8B-B14F-4D97-AF65-F5344CB8AC3E}">
        <p14:creationId xmlns:p14="http://schemas.microsoft.com/office/powerpoint/2010/main" val="49797808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uthhamptonUniv_Fire.JPG"/>
          <p:cNvPicPr>
            <a:picLocks noChangeAspect="1"/>
          </p:cNvPicPr>
          <p:nvPr/>
        </p:nvPicPr>
        <p:blipFill>
          <a:blip r:embed="rId3">
            <a:alphaModFix amt="82000"/>
            <a:extLst>
              <a:ext uri="{28A0092B-C50C-407E-A947-70E740481C1C}">
                <a14:useLocalDpi xmlns:a14="http://schemas.microsoft.com/office/drawing/2010/main" val="0"/>
              </a:ext>
            </a:extLst>
          </a:blip>
          <a:stretch>
            <a:fillRect/>
          </a:stretch>
        </p:blipFill>
        <p:spPr>
          <a:xfrm>
            <a:off x="445441" y="-41917"/>
            <a:ext cx="9794673" cy="5763467"/>
          </a:xfrm>
          <a:prstGeom prst="rect">
            <a:avLst/>
          </a:prstGeom>
          <a:ln>
            <a:noFill/>
          </a:ln>
        </p:spPr>
      </p:pic>
      <p:sp>
        <p:nvSpPr>
          <p:cNvPr id="2" name="Title 1"/>
          <p:cNvSpPr>
            <a:spLocks noGrp="1"/>
          </p:cNvSpPr>
          <p:nvPr>
            <p:ph type="title"/>
          </p:nvPr>
        </p:nvSpPr>
        <p:spPr>
          <a:xfrm>
            <a:off x="457200" y="1711"/>
            <a:ext cx="8229600" cy="1315326"/>
          </a:xfrm>
        </p:spPr>
        <p:txBody>
          <a:bodyPr>
            <a:normAutofit fontScale="90000"/>
          </a:bodyPr>
          <a:lstStyle/>
          <a:p>
            <a:r>
              <a:rPr lang="en-US" dirty="0" smtClean="0"/>
              <a:t>Rare, unexpected events happen</a:t>
            </a:r>
            <a:endParaRPr lang="en-US" dirty="0"/>
          </a:p>
        </p:txBody>
      </p:sp>
      <p:sp>
        <p:nvSpPr>
          <p:cNvPr id="4" name="TextBox 3"/>
          <p:cNvSpPr txBox="1"/>
          <p:nvPr/>
        </p:nvSpPr>
        <p:spPr>
          <a:xfrm>
            <a:off x="788768" y="4727222"/>
            <a:ext cx="8020175" cy="830997"/>
          </a:xfrm>
          <a:prstGeom prst="rect">
            <a:avLst/>
          </a:prstGeom>
          <a:solidFill>
            <a:srgbClr val="595959">
              <a:alpha val="80000"/>
            </a:srgbClr>
          </a:solidFill>
        </p:spPr>
        <p:txBody>
          <a:bodyPr wrap="square" rtlCol="0">
            <a:spAutoFit/>
          </a:bodyPr>
          <a:lstStyle/>
          <a:p>
            <a:r>
              <a:rPr lang="en-US" sz="2400" dirty="0" smtClean="0">
                <a:solidFill>
                  <a:srgbClr val="FFFFFF"/>
                </a:solidFill>
                <a:latin typeface="+mj-lt"/>
                <a:cs typeface="Franklin Gothic Medium"/>
              </a:rPr>
              <a:t>University of Southampton</a:t>
            </a:r>
            <a:r>
              <a:rPr lang="en-US" sz="2400" dirty="0">
                <a:solidFill>
                  <a:srgbClr val="FFFFFF"/>
                </a:solidFill>
                <a:latin typeface="+mj-lt"/>
                <a:cs typeface="Franklin Gothic Medium"/>
              </a:rPr>
              <a:t>, </a:t>
            </a:r>
            <a:r>
              <a:rPr lang="en-US" sz="2400" dirty="0" smtClean="0">
                <a:solidFill>
                  <a:srgbClr val="FFFFFF"/>
                </a:solidFill>
                <a:latin typeface="+mj-lt"/>
                <a:cs typeface="Franklin Gothic Medium"/>
              </a:rPr>
              <a:t>School </a:t>
            </a:r>
            <a:r>
              <a:rPr lang="en-US" sz="2400" dirty="0">
                <a:solidFill>
                  <a:srgbClr val="FFFFFF"/>
                </a:solidFill>
                <a:latin typeface="+mj-lt"/>
                <a:cs typeface="Franklin Gothic Medium"/>
              </a:rPr>
              <a:t>of Electronics </a:t>
            </a:r>
            <a:r>
              <a:rPr lang="en-US" sz="2400" dirty="0" smtClean="0">
                <a:solidFill>
                  <a:srgbClr val="FFFFFF"/>
                </a:solidFill>
                <a:latin typeface="+mj-lt"/>
                <a:cs typeface="Franklin Gothic Medium"/>
              </a:rPr>
              <a:t>&amp; Computer Science, Southampton, UK, 2005</a:t>
            </a:r>
            <a:endParaRPr lang="en-US" sz="2400" dirty="0">
              <a:solidFill>
                <a:srgbClr val="FFFFFF"/>
              </a:solidFill>
              <a:latin typeface="+mj-lt"/>
              <a:cs typeface="Franklin Gothic Medium"/>
            </a:endParaRPr>
          </a:p>
        </p:txBody>
      </p:sp>
    </p:spTree>
    <p:extLst>
      <p:ext uri="{BB962C8B-B14F-4D97-AF65-F5344CB8AC3E}">
        <p14:creationId xmlns:p14="http://schemas.microsoft.com/office/powerpoint/2010/main" val="1356605328"/>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A9E26E7-734E-6A49-8AE6-7554A9810F49}" type="slidenum">
              <a:rPr lang="en-US" smtClean="0"/>
              <a:pPr/>
              <a:t>77</a:t>
            </a:fld>
            <a:endParaRPr lang="en-US"/>
          </a:p>
        </p:txBody>
      </p:sp>
      <p:pic>
        <p:nvPicPr>
          <p:cNvPr id="5" name="Picture 4" descr="KayKayI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94" y="11414"/>
            <a:ext cx="10224640" cy="5703586"/>
          </a:xfrm>
          <a:prstGeom prst="rect">
            <a:avLst/>
          </a:prstGeom>
        </p:spPr>
      </p:pic>
      <p:sp>
        <p:nvSpPr>
          <p:cNvPr id="4" name="Title 3"/>
          <p:cNvSpPr>
            <a:spLocks noGrp="1"/>
          </p:cNvSpPr>
          <p:nvPr>
            <p:ph type="title"/>
          </p:nvPr>
        </p:nvSpPr>
        <p:spPr/>
        <p:txBody>
          <a:bodyPr/>
          <a:lstStyle/>
          <a:p>
            <a:r>
              <a:rPr lang="en-US" dirty="0" smtClean="0"/>
              <a:t>It CAN happen to you</a:t>
            </a:r>
            <a:endParaRPr lang="en-US" dirty="0"/>
          </a:p>
        </p:txBody>
      </p:sp>
    </p:spTree>
    <p:extLst>
      <p:ext uri="{BB962C8B-B14F-4D97-AF65-F5344CB8AC3E}">
        <p14:creationId xmlns:p14="http://schemas.microsoft.com/office/powerpoint/2010/main" val="1746455840"/>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00298"/>
          </a:xfrm>
        </p:spPr>
        <p:txBody>
          <a:bodyPr>
            <a:normAutofit fontScale="90000"/>
          </a:bodyPr>
          <a:lstStyle/>
          <a:p>
            <a:r>
              <a:rPr lang="en-US" dirty="0" smtClean="0"/>
              <a:t>Real-world lesson:</a:t>
            </a:r>
            <a:br>
              <a:rPr lang="en-US" dirty="0" smtClean="0"/>
            </a:br>
            <a:r>
              <a:rPr lang="en-US" dirty="0" smtClean="0"/>
              <a:t>Audit your backups…</a:t>
            </a:r>
            <a:endParaRPr lang="en-US" dirty="0"/>
          </a:p>
        </p:txBody>
      </p:sp>
      <p:pic>
        <p:nvPicPr>
          <p:cNvPr id="3" name="Picture 2" descr="DataONE_Stor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7614" y="1184132"/>
            <a:ext cx="7088775" cy="6648684"/>
          </a:xfrm>
          <a:prstGeom prst="rect">
            <a:avLst/>
          </a:prstGeom>
          <a:ln>
            <a:solidFill>
              <a:srgbClr val="000000"/>
            </a:solidFill>
          </a:ln>
        </p:spPr>
      </p:pic>
    </p:spTree>
    <p:extLst>
      <p:ext uri="{BB962C8B-B14F-4D97-AF65-F5344CB8AC3E}">
        <p14:creationId xmlns:p14="http://schemas.microsoft.com/office/powerpoint/2010/main" val="594483286"/>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rcuit_sxc.jpg"/>
          <p:cNvPicPr>
            <a:picLocks noChangeAspect="1"/>
          </p:cNvPicPr>
          <p:nvPr/>
        </p:nvPicPr>
        <p:blipFill>
          <a:blip r:embed="rId3">
            <a:alphaModFix amt="32000"/>
            <a:extLst>
              <a:ext uri="{28A0092B-C50C-407E-A947-70E740481C1C}">
                <a14:useLocalDpi xmlns:a14="http://schemas.microsoft.com/office/drawing/2010/main" val="0"/>
              </a:ext>
            </a:extLst>
          </a:blip>
          <a:stretch>
            <a:fillRect/>
          </a:stretch>
        </p:blipFill>
        <p:spPr>
          <a:xfrm rot="16200000">
            <a:off x="2142828" y="-1707235"/>
            <a:ext cx="5775549" cy="9143999"/>
          </a:xfrm>
          <a:prstGeom prst="rect">
            <a:avLst/>
          </a:prstGeom>
        </p:spPr>
      </p:pic>
      <p:sp>
        <p:nvSpPr>
          <p:cNvPr id="2" name="Title 1"/>
          <p:cNvSpPr>
            <a:spLocks noGrp="1"/>
          </p:cNvSpPr>
          <p:nvPr>
            <p:ph type="title"/>
          </p:nvPr>
        </p:nvSpPr>
        <p:spPr/>
        <p:txBody>
          <a:bodyPr/>
          <a:lstStyle/>
          <a:p>
            <a:r>
              <a:rPr lang="en-US" dirty="0" smtClean="0"/>
              <a:t>Data storage options</a:t>
            </a:r>
            <a:endParaRPr lang="en-US" dirty="0"/>
          </a:p>
        </p:txBody>
      </p:sp>
      <p:sp>
        <p:nvSpPr>
          <p:cNvPr id="3" name="TextBox 2"/>
          <p:cNvSpPr txBox="1"/>
          <p:nvPr/>
        </p:nvSpPr>
        <p:spPr>
          <a:xfrm>
            <a:off x="789466" y="1541641"/>
            <a:ext cx="7565068" cy="2754600"/>
          </a:xfrm>
          <a:prstGeom prst="rect">
            <a:avLst/>
          </a:prstGeom>
          <a:solidFill>
            <a:schemeClr val="bg1">
              <a:alpha val="40000"/>
            </a:schemeClr>
          </a:solidFill>
          <a:ln>
            <a:solidFill>
              <a:schemeClr val="tx1"/>
            </a:solidFill>
          </a:ln>
        </p:spPr>
        <p:txBody>
          <a:bodyPr wrap="square" rtlCol="0">
            <a:spAutoFit/>
          </a:bodyPr>
          <a:lstStyle/>
          <a:p>
            <a:pPr marL="742950" indent="-742950">
              <a:spcBef>
                <a:spcPts val="1800"/>
              </a:spcBef>
              <a:buFont typeface="+mj-lt"/>
              <a:buAutoNum type="arabicPeriod"/>
            </a:pPr>
            <a:r>
              <a:rPr lang="en-US" sz="3200" dirty="0"/>
              <a:t>P</a:t>
            </a:r>
            <a:r>
              <a:rPr lang="en-US" sz="3200" dirty="0" smtClean="0"/>
              <a:t>ersonal computers (PCs) &amp; laptops</a:t>
            </a:r>
            <a:endParaRPr lang="en-US" sz="3200" dirty="0"/>
          </a:p>
          <a:p>
            <a:pPr marL="742950" indent="-742950">
              <a:spcBef>
                <a:spcPts val="1800"/>
              </a:spcBef>
              <a:buFont typeface="+mj-lt"/>
              <a:buAutoNum type="arabicPeriod"/>
            </a:pPr>
            <a:r>
              <a:rPr lang="en-US" sz="3200" dirty="0" smtClean="0"/>
              <a:t>External storage devices</a:t>
            </a:r>
            <a:endParaRPr lang="en-US" sz="3200" dirty="0"/>
          </a:p>
          <a:p>
            <a:pPr marL="742950" indent="-742950">
              <a:spcBef>
                <a:spcPts val="1800"/>
              </a:spcBef>
              <a:buFont typeface="+mj-lt"/>
              <a:buAutoNum type="arabicPeriod"/>
            </a:pPr>
            <a:r>
              <a:rPr lang="en-US" sz="3200" dirty="0" smtClean="0"/>
              <a:t>Networked Drives</a:t>
            </a:r>
            <a:endParaRPr lang="en-US" sz="3200" dirty="0"/>
          </a:p>
          <a:p>
            <a:pPr marL="742950" indent="-742950">
              <a:spcBef>
                <a:spcPts val="1800"/>
              </a:spcBef>
              <a:buFont typeface="+mj-lt"/>
              <a:buAutoNum type="arabicPeriod"/>
            </a:pPr>
            <a:r>
              <a:rPr lang="en-US" sz="3200" dirty="0" smtClean="0"/>
              <a:t>Cloud servers</a:t>
            </a:r>
          </a:p>
        </p:txBody>
      </p:sp>
    </p:spTree>
    <p:extLst>
      <p:ext uri="{BB962C8B-B14F-4D97-AF65-F5344CB8AC3E}">
        <p14:creationId xmlns:p14="http://schemas.microsoft.com/office/powerpoint/2010/main" val="374834245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35932" y="1294708"/>
            <a:ext cx="6710947" cy="2769019"/>
          </a:xfrm>
          <a:prstGeom prst="roundRect">
            <a:avLst/>
          </a:prstGeom>
          <a:solidFill>
            <a:schemeClr val="tx1">
              <a:alpha val="2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620228" y="1485393"/>
            <a:ext cx="6213197" cy="2387648"/>
          </a:xfrm>
          <a:prstGeom prst="rect">
            <a:avLst/>
          </a:prstGeom>
        </p:spPr>
        <p:txBody>
          <a:bodyPr wrap="square">
            <a:noAutofit/>
          </a:bodyPr>
          <a:lstStyle/>
          <a:p>
            <a:r>
              <a:rPr lang="en-US" sz="2400" dirty="0" smtClean="0">
                <a:cs typeface="Franklin Gothic Book"/>
              </a:rPr>
              <a:t>“Unlike other types of information, research data are collected, observed, or created, for the </a:t>
            </a:r>
            <a:r>
              <a:rPr lang="en-US" sz="3200" b="1" dirty="0">
                <a:solidFill>
                  <a:schemeClr val="accent6"/>
                </a:solidFill>
                <a:effectLst>
                  <a:outerShdw blurRad="50800" dist="25400" dir="2700000" algn="tl" rotWithShape="0">
                    <a:schemeClr val="tx1">
                      <a:alpha val="50000"/>
                    </a:schemeClr>
                  </a:outerShdw>
                </a:effectLst>
                <a:cs typeface="Franklin Gothic Book"/>
              </a:rPr>
              <a:t>purposes of analysis to produce and validate original research results</a:t>
            </a:r>
            <a:r>
              <a:rPr lang="en-US" sz="2400" dirty="0" smtClean="0">
                <a:cs typeface="Franklin Gothic Book"/>
              </a:rPr>
              <a:t>.”</a:t>
            </a:r>
            <a:endParaRPr lang="en-US" sz="2400" dirty="0">
              <a:cs typeface="Franklin Gothic Book"/>
            </a:endParaRPr>
          </a:p>
        </p:txBody>
      </p:sp>
      <p:sp>
        <p:nvSpPr>
          <p:cNvPr id="4" name="TextBox 3"/>
          <p:cNvSpPr txBox="1"/>
          <p:nvPr/>
        </p:nvSpPr>
        <p:spPr>
          <a:xfrm>
            <a:off x="1335932" y="4063727"/>
            <a:ext cx="6710947" cy="830997"/>
          </a:xfrm>
          <a:prstGeom prst="rect">
            <a:avLst/>
          </a:prstGeom>
          <a:noFill/>
        </p:spPr>
        <p:txBody>
          <a:bodyPr wrap="square" rtlCol="0">
            <a:spAutoFit/>
          </a:bodyPr>
          <a:lstStyle/>
          <a:p>
            <a:pPr algn="r"/>
            <a:r>
              <a:rPr lang="en-US" sz="1600" dirty="0" smtClean="0">
                <a:solidFill>
                  <a:srgbClr val="0B1635"/>
                </a:solidFill>
                <a:latin typeface="+mj-lt"/>
                <a:cs typeface="American Typewriter"/>
              </a:rPr>
              <a:t>University of Edinburgh</a:t>
            </a:r>
          </a:p>
          <a:p>
            <a:pPr algn="r"/>
            <a:r>
              <a:rPr lang="en-US" sz="1600" dirty="0" smtClean="0">
                <a:solidFill>
                  <a:srgbClr val="0B1635"/>
                </a:solidFill>
                <a:latin typeface="+mj-lt"/>
                <a:cs typeface="American Typewriter"/>
              </a:rPr>
              <a:t>MANTRA Research Data Management Training,</a:t>
            </a:r>
          </a:p>
          <a:p>
            <a:pPr algn="r"/>
            <a:r>
              <a:rPr lang="en-US" sz="1600" dirty="0" smtClean="0">
                <a:solidFill>
                  <a:srgbClr val="0B1635"/>
                </a:solidFill>
                <a:latin typeface="+mj-lt"/>
                <a:cs typeface="American Typewriter"/>
              </a:rPr>
              <a:t>‘Research Data Explained’ </a:t>
            </a:r>
            <a:endParaRPr lang="en-US" sz="1600" dirty="0">
              <a:solidFill>
                <a:srgbClr val="0B1635"/>
              </a:solidFill>
              <a:latin typeface="+mj-lt"/>
              <a:cs typeface="American Typewriter"/>
            </a:endParaRPr>
          </a:p>
        </p:txBody>
      </p:sp>
      <p:sp>
        <p:nvSpPr>
          <p:cNvPr id="6" name="Title 5"/>
          <p:cNvSpPr>
            <a:spLocks noGrp="1"/>
          </p:cNvSpPr>
          <p:nvPr>
            <p:ph type="title"/>
          </p:nvPr>
        </p:nvSpPr>
        <p:spPr>
          <a:xfrm>
            <a:off x="457200" y="0"/>
            <a:ext cx="8229600" cy="952500"/>
          </a:xfrm>
        </p:spPr>
        <p:txBody>
          <a:bodyPr>
            <a:normAutofit/>
          </a:bodyPr>
          <a:lstStyle/>
          <a:p>
            <a:r>
              <a:rPr lang="en-US" spc="-100" dirty="0" smtClean="0">
                <a:cs typeface="Cambria"/>
              </a:rPr>
              <a:t>What is research data?</a:t>
            </a:r>
            <a:endParaRPr lang="en-US" dirty="0"/>
          </a:p>
        </p:txBody>
      </p:sp>
    </p:spTree>
    <p:extLst>
      <p:ext uri="{BB962C8B-B14F-4D97-AF65-F5344CB8AC3E}">
        <p14:creationId xmlns:p14="http://schemas.microsoft.com/office/powerpoint/2010/main" val="2078254707"/>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keyboard01_BW_sxc.jpg"/>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455560" y="0"/>
            <a:ext cx="10349621" cy="5728335"/>
          </a:xfrm>
          <a:prstGeom prst="rect">
            <a:avLst/>
          </a:prstGeom>
        </p:spPr>
      </p:pic>
      <p:sp>
        <p:nvSpPr>
          <p:cNvPr id="2" name="Title 1"/>
          <p:cNvSpPr>
            <a:spLocks noGrp="1"/>
          </p:cNvSpPr>
          <p:nvPr>
            <p:ph type="title"/>
          </p:nvPr>
        </p:nvSpPr>
        <p:spPr>
          <a:xfrm>
            <a:off x="0" y="0"/>
            <a:ext cx="9144000" cy="775448"/>
          </a:xfrm>
        </p:spPr>
        <p:txBody>
          <a:bodyPr/>
          <a:lstStyle/>
          <a:p>
            <a:r>
              <a:rPr lang="en-US" dirty="0" smtClean="0"/>
              <a:t>Storage: PC/laptop</a:t>
            </a:r>
            <a:endParaRPr lang="en-US" dirty="0"/>
          </a:p>
        </p:txBody>
      </p:sp>
      <p:grpSp>
        <p:nvGrpSpPr>
          <p:cNvPr id="9" name="Group 8"/>
          <p:cNvGrpSpPr/>
          <p:nvPr/>
        </p:nvGrpSpPr>
        <p:grpSpPr>
          <a:xfrm>
            <a:off x="714258" y="920781"/>
            <a:ext cx="8075850" cy="778599"/>
            <a:chOff x="455560" y="1147270"/>
            <a:chExt cx="8075850" cy="934319"/>
          </a:xfrm>
        </p:grpSpPr>
        <p:sp>
          <p:nvSpPr>
            <p:cNvPr id="4" name="TextBox 3"/>
            <p:cNvSpPr txBox="1"/>
            <p:nvPr/>
          </p:nvSpPr>
          <p:spPr>
            <a:xfrm>
              <a:off x="455560" y="1147270"/>
              <a:ext cx="1921736" cy="553998"/>
            </a:xfrm>
            <a:prstGeom prst="rect">
              <a:avLst/>
            </a:prstGeom>
            <a:noFill/>
          </p:spPr>
          <p:txBody>
            <a:bodyPr wrap="none" rtlCol="0">
              <a:spAutoFit/>
            </a:bodyPr>
            <a:lstStyle/>
            <a:p>
              <a:r>
                <a:rPr lang="en-US" sz="2400" dirty="0" smtClean="0">
                  <a:solidFill>
                    <a:schemeClr val="accent3">
                      <a:lumMod val="50000"/>
                    </a:schemeClr>
                  </a:solidFill>
                  <a:latin typeface="American Typewriter"/>
                  <a:cs typeface="American Typewriter"/>
                </a:rPr>
                <a:t>Advantages</a:t>
              </a:r>
            </a:p>
          </p:txBody>
        </p:sp>
        <p:sp>
          <p:nvSpPr>
            <p:cNvPr id="5" name="TextBox 4"/>
            <p:cNvSpPr txBox="1"/>
            <p:nvPr/>
          </p:nvSpPr>
          <p:spPr>
            <a:xfrm>
              <a:off x="759269" y="1601457"/>
              <a:ext cx="7772141" cy="480132"/>
            </a:xfrm>
            <a:prstGeom prst="rect">
              <a:avLst/>
            </a:prstGeom>
            <a:noFill/>
          </p:spPr>
          <p:txBody>
            <a:bodyPr wrap="square" rtlCol="0">
              <a:spAutoFit/>
            </a:bodyPr>
            <a:lstStyle/>
            <a:p>
              <a:pPr>
                <a:spcAft>
                  <a:spcPts val="1200"/>
                </a:spcAft>
              </a:pPr>
              <a:r>
                <a:rPr lang="en-US" sz="2000" dirty="0" smtClean="0"/>
                <a:t>Convenient</a:t>
              </a:r>
            </a:p>
          </p:txBody>
        </p:sp>
      </p:grpSp>
      <p:grpSp>
        <p:nvGrpSpPr>
          <p:cNvPr id="10" name="Group 9"/>
          <p:cNvGrpSpPr/>
          <p:nvPr/>
        </p:nvGrpSpPr>
        <p:grpSpPr>
          <a:xfrm>
            <a:off x="714258" y="1875661"/>
            <a:ext cx="8075850" cy="1702373"/>
            <a:chOff x="455560" y="2293125"/>
            <a:chExt cx="8075850" cy="2042847"/>
          </a:xfrm>
        </p:grpSpPr>
        <p:sp>
          <p:nvSpPr>
            <p:cNvPr id="3" name="TextBox 2"/>
            <p:cNvSpPr txBox="1"/>
            <p:nvPr/>
          </p:nvSpPr>
          <p:spPr>
            <a:xfrm>
              <a:off x="455560" y="2293125"/>
              <a:ext cx="2341541" cy="553998"/>
            </a:xfrm>
            <a:prstGeom prst="rect">
              <a:avLst/>
            </a:prstGeom>
            <a:noFill/>
          </p:spPr>
          <p:txBody>
            <a:bodyPr wrap="none" rtlCol="0">
              <a:spAutoFit/>
            </a:bodyPr>
            <a:lstStyle/>
            <a:p>
              <a:r>
                <a:rPr lang="en-US" sz="2400" dirty="0" smtClean="0">
                  <a:solidFill>
                    <a:schemeClr val="accent2">
                      <a:lumMod val="50000"/>
                    </a:schemeClr>
                  </a:solidFill>
                  <a:latin typeface="American Typewriter"/>
                  <a:cs typeface="American Typewriter"/>
                </a:rPr>
                <a:t>Disadvantages</a:t>
              </a:r>
            </a:p>
          </p:txBody>
        </p:sp>
        <p:sp>
          <p:nvSpPr>
            <p:cNvPr id="6" name="TextBox 5"/>
            <p:cNvSpPr txBox="1"/>
            <p:nvPr/>
          </p:nvSpPr>
          <p:spPr>
            <a:xfrm>
              <a:off x="759269" y="2747845"/>
              <a:ext cx="7772141" cy="1588127"/>
            </a:xfrm>
            <a:prstGeom prst="rect">
              <a:avLst/>
            </a:prstGeom>
            <a:noFill/>
          </p:spPr>
          <p:txBody>
            <a:bodyPr wrap="square" rtlCol="0">
              <a:spAutoFit/>
            </a:bodyPr>
            <a:lstStyle/>
            <a:p>
              <a:pPr>
                <a:spcAft>
                  <a:spcPts val="1200"/>
                </a:spcAft>
              </a:pPr>
              <a:r>
                <a:rPr lang="en-US" sz="2000" dirty="0" smtClean="0"/>
                <a:t>Drive failure common</a:t>
              </a:r>
            </a:p>
            <a:p>
              <a:pPr>
                <a:spcAft>
                  <a:spcPts val="1200"/>
                </a:spcAft>
              </a:pPr>
              <a:r>
                <a:rPr lang="en-US" sz="2000" dirty="0" smtClean="0"/>
                <a:t>Laptops: susceptible to theft &amp; unintentional damage</a:t>
              </a:r>
            </a:p>
            <a:p>
              <a:pPr>
                <a:spcAft>
                  <a:spcPts val="1200"/>
                </a:spcAft>
              </a:pPr>
              <a:r>
                <a:rPr lang="en-US" sz="2000" dirty="0" smtClean="0"/>
                <a:t>Not replicated</a:t>
              </a:r>
            </a:p>
          </p:txBody>
        </p:sp>
      </p:grpSp>
      <p:grpSp>
        <p:nvGrpSpPr>
          <p:cNvPr id="11" name="Group 10"/>
          <p:cNvGrpSpPr/>
          <p:nvPr/>
        </p:nvGrpSpPr>
        <p:grpSpPr>
          <a:xfrm>
            <a:off x="714258" y="3728371"/>
            <a:ext cx="8075850" cy="1750038"/>
            <a:chOff x="455560" y="4516379"/>
            <a:chExt cx="8075850" cy="2100046"/>
          </a:xfrm>
        </p:grpSpPr>
        <p:sp>
          <p:nvSpPr>
            <p:cNvPr id="7" name="TextBox 6"/>
            <p:cNvSpPr txBox="1"/>
            <p:nvPr/>
          </p:nvSpPr>
          <p:spPr>
            <a:xfrm>
              <a:off x="455560" y="4516379"/>
              <a:ext cx="1992525" cy="553998"/>
            </a:xfrm>
            <a:prstGeom prst="rect">
              <a:avLst/>
            </a:prstGeom>
            <a:noFill/>
          </p:spPr>
          <p:txBody>
            <a:bodyPr wrap="none" rtlCol="0">
              <a:spAutoFit/>
            </a:bodyPr>
            <a:lstStyle/>
            <a:p>
              <a:r>
                <a:rPr lang="en-US" sz="2400" dirty="0" smtClean="0">
                  <a:latin typeface="American Typewriter"/>
                  <a:cs typeface="American Typewriter"/>
                </a:rPr>
                <a:t>Bottom Line</a:t>
              </a:r>
            </a:p>
          </p:txBody>
        </p:sp>
        <p:sp>
          <p:nvSpPr>
            <p:cNvPr id="8" name="TextBox 7"/>
            <p:cNvSpPr txBox="1"/>
            <p:nvPr/>
          </p:nvSpPr>
          <p:spPr>
            <a:xfrm>
              <a:off x="759269" y="5028298"/>
              <a:ext cx="7772141" cy="1588127"/>
            </a:xfrm>
            <a:prstGeom prst="rect">
              <a:avLst/>
            </a:prstGeom>
            <a:noFill/>
          </p:spPr>
          <p:txBody>
            <a:bodyPr wrap="square" rtlCol="0">
              <a:spAutoFit/>
            </a:bodyPr>
            <a:lstStyle/>
            <a:p>
              <a:pPr>
                <a:spcAft>
                  <a:spcPts val="1200"/>
                </a:spcAft>
              </a:pPr>
              <a:r>
                <a:rPr lang="en-US" sz="2000" dirty="0" smtClean="0"/>
                <a:t>Do NOT use to store master copies of data</a:t>
              </a:r>
            </a:p>
            <a:p>
              <a:pPr>
                <a:spcAft>
                  <a:spcPts val="1200"/>
                </a:spcAft>
              </a:pPr>
              <a:r>
                <a:rPr lang="en-US" sz="2000" dirty="0" smtClean="0"/>
                <a:t>Not a long term storage solution</a:t>
              </a:r>
            </a:p>
            <a:p>
              <a:pPr>
                <a:spcAft>
                  <a:spcPts val="1200"/>
                </a:spcAft>
              </a:pPr>
              <a:r>
                <a:rPr lang="en-US" sz="2000" dirty="0" smtClean="0"/>
                <a:t>Back up important data &amp; files regularly</a:t>
              </a:r>
            </a:p>
          </p:txBody>
        </p:sp>
      </p:grpSp>
    </p:spTree>
    <p:extLst>
      <p:ext uri="{BB962C8B-B14F-4D97-AF65-F5344CB8AC3E}">
        <p14:creationId xmlns:p14="http://schemas.microsoft.com/office/powerpoint/2010/main" val="193500435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emoryStick01_sxc.jpg"/>
          <p:cNvPicPr>
            <a:picLocks noChangeAspect="1"/>
          </p:cNvPicPr>
          <p:nvPr/>
        </p:nvPicPr>
        <p:blipFill>
          <a:blip r:embed="rId3">
            <a:alphaModFix amt="25000"/>
            <a:extLst>
              <a:ext uri="{28A0092B-C50C-407E-A947-70E740481C1C}">
                <a14:useLocalDpi xmlns:a14="http://schemas.microsoft.com/office/drawing/2010/main" val="0"/>
              </a:ext>
            </a:extLst>
          </a:blip>
          <a:stretch>
            <a:fillRect/>
          </a:stretch>
        </p:blipFill>
        <p:spPr>
          <a:xfrm>
            <a:off x="487531" y="0"/>
            <a:ext cx="9138589" cy="5715000"/>
          </a:xfrm>
          <a:prstGeom prst="rect">
            <a:avLst/>
          </a:prstGeom>
        </p:spPr>
      </p:pic>
      <p:sp>
        <p:nvSpPr>
          <p:cNvPr id="2" name="Title 1"/>
          <p:cNvSpPr>
            <a:spLocks noGrp="1"/>
          </p:cNvSpPr>
          <p:nvPr>
            <p:ph type="title"/>
          </p:nvPr>
        </p:nvSpPr>
        <p:spPr>
          <a:xfrm>
            <a:off x="457200" y="1711"/>
            <a:ext cx="8229600" cy="1291808"/>
          </a:xfrm>
        </p:spPr>
        <p:txBody>
          <a:bodyPr>
            <a:normAutofit fontScale="90000"/>
          </a:bodyPr>
          <a:lstStyle/>
          <a:p>
            <a:r>
              <a:rPr lang="en-US" dirty="0" smtClean="0"/>
              <a:t>Storage: </a:t>
            </a:r>
            <a:r>
              <a:rPr lang="en-US" dirty="0"/>
              <a:t>e</a:t>
            </a:r>
            <a:r>
              <a:rPr lang="en-US" dirty="0" smtClean="0"/>
              <a:t>xternal storage devices</a:t>
            </a:r>
            <a:endParaRPr lang="en-US" dirty="0"/>
          </a:p>
        </p:txBody>
      </p:sp>
      <p:grpSp>
        <p:nvGrpSpPr>
          <p:cNvPr id="10" name="Group 9"/>
          <p:cNvGrpSpPr/>
          <p:nvPr/>
        </p:nvGrpSpPr>
        <p:grpSpPr>
          <a:xfrm>
            <a:off x="737776" y="1002078"/>
            <a:ext cx="8075850" cy="778599"/>
            <a:chOff x="455560" y="1202494"/>
            <a:chExt cx="8075850" cy="934319"/>
          </a:xfrm>
        </p:grpSpPr>
        <p:sp>
          <p:nvSpPr>
            <p:cNvPr id="4" name="TextBox 3"/>
            <p:cNvSpPr txBox="1"/>
            <p:nvPr/>
          </p:nvSpPr>
          <p:spPr>
            <a:xfrm>
              <a:off x="455560" y="1202494"/>
              <a:ext cx="1921736" cy="553998"/>
            </a:xfrm>
            <a:prstGeom prst="rect">
              <a:avLst/>
            </a:prstGeom>
            <a:noFill/>
          </p:spPr>
          <p:txBody>
            <a:bodyPr wrap="none" rtlCol="0">
              <a:spAutoFit/>
            </a:bodyPr>
            <a:lstStyle/>
            <a:p>
              <a:r>
                <a:rPr lang="en-US" sz="2400" dirty="0" smtClean="0">
                  <a:solidFill>
                    <a:schemeClr val="accent3">
                      <a:lumMod val="50000"/>
                    </a:schemeClr>
                  </a:solidFill>
                  <a:latin typeface="American Typewriter"/>
                  <a:cs typeface="American Typewriter"/>
                </a:rPr>
                <a:t>Advantages</a:t>
              </a:r>
            </a:p>
          </p:txBody>
        </p:sp>
        <p:sp>
          <p:nvSpPr>
            <p:cNvPr id="5" name="TextBox 4"/>
            <p:cNvSpPr txBox="1"/>
            <p:nvPr/>
          </p:nvSpPr>
          <p:spPr>
            <a:xfrm>
              <a:off x="759269" y="1656681"/>
              <a:ext cx="7772141" cy="480132"/>
            </a:xfrm>
            <a:prstGeom prst="rect">
              <a:avLst/>
            </a:prstGeom>
            <a:noFill/>
          </p:spPr>
          <p:txBody>
            <a:bodyPr wrap="square" rtlCol="0">
              <a:spAutoFit/>
            </a:bodyPr>
            <a:lstStyle/>
            <a:p>
              <a:pPr>
                <a:spcAft>
                  <a:spcPts val="1200"/>
                </a:spcAft>
              </a:pPr>
              <a:r>
                <a:rPr lang="en-US" sz="2000" dirty="0" smtClean="0"/>
                <a:t>Convenient, cheap &amp; portable</a:t>
              </a:r>
            </a:p>
          </p:txBody>
        </p:sp>
      </p:grpSp>
      <p:grpSp>
        <p:nvGrpSpPr>
          <p:cNvPr id="11" name="Group 10"/>
          <p:cNvGrpSpPr/>
          <p:nvPr/>
        </p:nvGrpSpPr>
        <p:grpSpPr>
          <a:xfrm>
            <a:off x="737776" y="1956958"/>
            <a:ext cx="8434776" cy="2164038"/>
            <a:chOff x="455560" y="2348349"/>
            <a:chExt cx="8434776" cy="2596845"/>
          </a:xfrm>
        </p:grpSpPr>
        <p:sp>
          <p:nvSpPr>
            <p:cNvPr id="3" name="TextBox 2"/>
            <p:cNvSpPr txBox="1"/>
            <p:nvPr/>
          </p:nvSpPr>
          <p:spPr>
            <a:xfrm>
              <a:off x="455560" y="2348349"/>
              <a:ext cx="2341541" cy="553998"/>
            </a:xfrm>
            <a:prstGeom prst="rect">
              <a:avLst/>
            </a:prstGeom>
            <a:noFill/>
          </p:spPr>
          <p:txBody>
            <a:bodyPr wrap="none" rtlCol="0">
              <a:spAutoFit/>
            </a:bodyPr>
            <a:lstStyle/>
            <a:p>
              <a:r>
                <a:rPr lang="en-US" sz="2400" dirty="0" smtClean="0">
                  <a:solidFill>
                    <a:schemeClr val="accent2">
                      <a:lumMod val="50000"/>
                    </a:schemeClr>
                  </a:solidFill>
                  <a:latin typeface="American Typewriter"/>
                  <a:cs typeface="American Typewriter"/>
                </a:rPr>
                <a:t>Disadvantages</a:t>
              </a:r>
            </a:p>
          </p:txBody>
        </p:sp>
        <p:sp>
          <p:nvSpPr>
            <p:cNvPr id="6" name="TextBox 5"/>
            <p:cNvSpPr txBox="1"/>
            <p:nvPr/>
          </p:nvSpPr>
          <p:spPr>
            <a:xfrm>
              <a:off x="759269" y="2803069"/>
              <a:ext cx="8131067" cy="2142125"/>
            </a:xfrm>
            <a:prstGeom prst="rect">
              <a:avLst/>
            </a:prstGeom>
            <a:noFill/>
          </p:spPr>
          <p:txBody>
            <a:bodyPr wrap="square" rtlCol="0">
              <a:spAutoFit/>
            </a:bodyPr>
            <a:lstStyle/>
            <a:p>
              <a:pPr>
                <a:spcAft>
                  <a:spcPts val="1200"/>
                </a:spcAft>
              </a:pPr>
              <a:r>
                <a:rPr lang="en-US" sz="2000" dirty="0" smtClean="0"/>
                <a:t>Longevity not guaranteed (e.g. Zip disks)</a:t>
              </a:r>
            </a:p>
            <a:p>
              <a:pPr>
                <a:spcAft>
                  <a:spcPts val="1200"/>
                </a:spcAft>
              </a:pPr>
              <a:r>
                <a:rPr lang="en-US" sz="2000" dirty="0" smtClean="0"/>
                <a:t>Errors writing to CD/DVD are common</a:t>
              </a:r>
            </a:p>
            <a:p>
              <a:pPr>
                <a:spcAft>
                  <a:spcPts val="1200"/>
                </a:spcAft>
              </a:pPr>
              <a:r>
                <a:rPr lang="en-US" sz="2000" dirty="0" smtClean="0"/>
                <a:t>Easily damaged, misplaced or lost (=security risk)</a:t>
              </a:r>
            </a:p>
            <a:p>
              <a:pPr>
                <a:spcAft>
                  <a:spcPts val="1200"/>
                </a:spcAft>
              </a:pPr>
              <a:r>
                <a:rPr lang="en-US" sz="2000" dirty="0" smtClean="0"/>
                <a:t>May not be </a:t>
              </a:r>
              <a:r>
                <a:rPr lang="en-US" sz="2000" dirty="0"/>
                <a:t>b</a:t>
              </a:r>
              <a:r>
                <a:rPr lang="en-US" sz="2000" dirty="0" smtClean="0"/>
                <a:t>ig enough to hold all data; multiple drives needed</a:t>
              </a:r>
            </a:p>
          </p:txBody>
        </p:sp>
      </p:grpSp>
      <p:grpSp>
        <p:nvGrpSpPr>
          <p:cNvPr id="12" name="Group 11"/>
          <p:cNvGrpSpPr/>
          <p:nvPr/>
        </p:nvGrpSpPr>
        <p:grpSpPr>
          <a:xfrm>
            <a:off x="737776" y="4166326"/>
            <a:ext cx="8075850" cy="1241338"/>
            <a:chOff x="455560" y="4999589"/>
            <a:chExt cx="8075850" cy="1489605"/>
          </a:xfrm>
        </p:grpSpPr>
        <p:sp>
          <p:nvSpPr>
            <p:cNvPr id="7" name="TextBox 6"/>
            <p:cNvSpPr txBox="1"/>
            <p:nvPr/>
          </p:nvSpPr>
          <p:spPr>
            <a:xfrm>
              <a:off x="455560" y="4999589"/>
              <a:ext cx="1992525" cy="553998"/>
            </a:xfrm>
            <a:prstGeom prst="rect">
              <a:avLst/>
            </a:prstGeom>
            <a:noFill/>
          </p:spPr>
          <p:txBody>
            <a:bodyPr wrap="none" rtlCol="0">
              <a:spAutoFit/>
            </a:bodyPr>
            <a:lstStyle/>
            <a:p>
              <a:r>
                <a:rPr lang="en-US" sz="2400" dirty="0" smtClean="0">
                  <a:latin typeface="American Typewriter"/>
                  <a:cs typeface="American Typewriter"/>
                </a:rPr>
                <a:t>Bottom Line</a:t>
              </a:r>
            </a:p>
          </p:txBody>
        </p:sp>
        <p:sp>
          <p:nvSpPr>
            <p:cNvPr id="8" name="TextBox 7"/>
            <p:cNvSpPr txBox="1"/>
            <p:nvPr/>
          </p:nvSpPr>
          <p:spPr>
            <a:xfrm>
              <a:off x="759269" y="5455066"/>
              <a:ext cx="7772141" cy="1034128"/>
            </a:xfrm>
            <a:prstGeom prst="rect">
              <a:avLst/>
            </a:prstGeom>
            <a:noFill/>
          </p:spPr>
          <p:txBody>
            <a:bodyPr wrap="square" rtlCol="0">
              <a:spAutoFit/>
            </a:bodyPr>
            <a:lstStyle/>
            <a:p>
              <a:pPr>
                <a:spcAft>
                  <a:spcPts val="1200"/>
                </a:spcAft>
              </a:pPr>
              <a:r>
                <a:rPr lang="en-US" sz="2000" dirty="0" smtClean="0"/>
                <a:t>Do NOT use to store master copies of data</a:t>
              </a:r>
            </a:p>
            <a:p>
              <a:pPr>
                <a:spcAft>
                  <a:spcPts val="1200"/>
                </a:spcAft>
              </a:pPr>
              <a:r>
                <a:rPr lang="en-US" sz="2000" dirty="0" smtClean="0"/>
                <a:t>Not recommended for long-term storage</a:t>
              </a:r>
              <a:endParaRPr lang="en-US" sz="2000" dirty="0"/>
            </a:p>
          </p:txBody>
        </p:sp>
      </p:grpSp>
    </p:spTree>
    <p:extLst>
      <p:ext uri="{BB962C8B-B14F-4D97-AF65-F5344CB8AC3E}">
        <p14:creationId xmlns:p14="http://schemas.microsoft.com/office/powerpoint/2010/main" val="239453198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ervers_Flickr_ketmonkey.jpg"/>
          <p:cNvPicPr>
            <a:picLocks noChangeAspect="1"/>
          </p:cNvPicPr>
          <p:nvPr/>
        </p:nvPicPr>
        <p:blipFill>
          <a:blip r:embed="rId3">
            <a:alphaModFix amt="18000"/>
            <a:extLst>
              <a:ext uri="{28A0092B-C50C-407E-A947-70E740481C1C}">
                <a14:useLocalDpi xmlns:a14="http://schemas.microsoft.com/office/drawing/2010/main" val="0"/>
              </a:ext>
            </a:extLst>
          </a:blip>
          <a:stretch>
            <a:fillRect/>
          </a:stretch>
        </p:blipFill>
        <p:spPr>
          <a:xfrm>
            <a:off x="458601" y="0"/>
            <a:ext cx="9144000" cy="5715000"/>
          </a:xfrm>
          <a:prstGeom prst="rect">
            <a:avLst/>
          </a:prstGeom>
        </p:spPr>
      </p:pic>
      <p:sp>
        <p:nvSpPr>
          <p:cNvPr id="2" name="Title 1"/>
          <p:cNvSpPr>
            <a:spLocks noGrp="1"/>
          </p:cNvSpPr>
          <p:nvPr>
            <p:ph type="title"/>
          </p:nvPr>
        </p:nvSpPr>
        <p:spPr/>
        <p:txBody>
          <a:bodyPr/>
          <a:lstStyle/>
          <a:p>
            <a:r>
              <a:rPr lang="en-US" dirty="0" smtClean="0"/>
              <a:t>Storage: networked drives</a:t>
            </a:r>
            <a:endParaRPr lang="en-US" dirty="0"/>
          </a:p>
        </p:txBody>
      </p:sp>
      <p:grpSp>
        <p:nvGrpSpPr>
          <p:cNvPr id="10" name="Group 9"/>
          <p:cNvGrpSpPr/>
          <p:nvPr/>
        </p:nvGrpSpPr>
        <p:grpSpPr>
          <a:xfrm>
            <a:off x="737776" y="1002078"/>
            <a:ext cx="8075850" cy="2163593"/>
            <a:chOff x="455560" y="1202494"/>
            <a:chExt cx="8075850" cy="2596311"/>
          </a:xfrm>
        </p:grpSpPr>
        <p:sp>
          <p:nvSpPr>
            <p:cNvPr id="4" name="TextBox 3"/>
            <p:cNvSpPr txBox="1"/>
            <p:nvPr/>
          </p:nvSpPr>
          <p:spPr>
            <a:xfrm>
              <a:off x="455560" y="1202494"/>
              <a:ext cx="1921736" cy="553998"/>
            </a:xfrm>
            <a:prstGeom prst="rect">
              <a:avLst/>
            </a:prstGeom>
            <a:noFill/>
          </p:spPr>
          <p:txBody>
            <a:bodyPr wrap="none" rtlCol="0">
              <a:spAutoFit/>
            </a:bodyPr>
            <a:lstStyle/>
            <a:p>
              <a:r>
                <a:rPr lang="en-US" sz="2400" dirty="0" smtClean="0">
                  <a:solidFill>
                    <a:schemeClr val="accent3">
                      <a:lumMod val="50000"/>
                    </a:schemeClr>
                  </a:solidFill>
                  <a:latin typeface="American Typewriter"/>
                  <a:cs typeface="American Typewriter"/>
                </a:rPr>
                <a:t>Advantages</a:t>
              </a:r>
            </a:p>
          </p:txBody>
        </p:sp>
        <p:sp>
          <p:nvSpPr>
            <p:cNvPr id="5" name="TextBox 4"/>
            <p:cNvSpPr txBox="1"/>
            <p:nvPr/>
          </p:nvSpPr>
          <p:spPr>
            <a:xfrm>
              <a:off x="759269" y="1656681"/>
              <a:ext cx="7772141" cy="2142124"/>
            </a:xfrm>
            <a:prstGeom prst="rect">
              <a:avLst/>
            </a:prstGeom>
            <a:noFill/>
          </p:spPr>
          <p:txBody>
            <a:bodyPr wrap="square" rtlCol="0">
              <a:spAutoFit/>
            </a:bodyPr>
            <a:lstStyle/>
            <a:p>
              <a:pPr>
                <a:spcAft>
                  <a:spcPts val="1200"/>
                </a:spcAft>
              </a:pPr>
              <a:r>
                <a:rPr lang="en-US" sz="2000" dirty="0" smtClean="0"/>
                <a:t>Data in single place, backed up regularly</a:t>
              </a:r>
            </a:p>
            <a:p>
              <a:pPr>
                <a:spcAft>
                  <a:spcPts val="1200"/>
                </a:spcAft>
              </a:pPr>
              <a:r>
                <a:rPr lang="en-US" sz="2000" dirty="0"/>
                <a:t>R</a:t>
              </a:r>
              <a:r>
                <a:rPr lang="en-US" sz="2000" dirty="0" smtClean="0"/>
                <a:t>eplicated storage not vulnerable to loss due to hardware failure</a:t>
              </a:r>
            </a:p>
            <a:p>
              <a:pPr>
                <a:spcAft>
                  <a:spcPts val="1200"/>
                </a:spcAft>
              </a:pPr>
              <a:r>
                <a:rPr lang="en-US" sz="2000" dirty="0" smtClean="0"/>
                <a:t>Secure storage minimizes risk of loss, theft, unauthorized use</a:t>
              </a:r>
            </a:p>
            <a:p>
              <a:pPr>
                <a:spcAft>
                  <a:spcPts val="1200"/>
                </a:spcAft>
              </a:pPr>
              <a:r>
                <a:rPr lang="en-US" sz="2000" dirty="0" smtClean="0"/>
                <a:t>Available as needed (assuming network avail.)</a:t>
              </a:r>
            </a:p>
          </p:txBody>
        </p:sp>
      </p:grpSp>
      <p:grpSp>
        <p:nvGrpSpPr>
          <p:cNvPr id="11" name="Group 10"/>
          <p:cNvGrpSpPr/>
          <p:nvPr/>
        </p:nvGrpSpPr>
        <p:grpSpPr>
          <a:xfrm>
            <a:off x="737776" y="3299995"/>
            <a:ext cx="8434776" cy="767538"/>
            <a:chOff x="455560" y="2348349"/>
            <a:chExt cx="8434776" cy="921046"/>
          </a:xfrm>
        </p:grpSpPr>
        <p:sp>
          <p:nvSpPr>
            <p:cNvPr id="3" name="TextBox 2"/>
            <p:cNvSpPr txBox="1"/>
            <p:nvPr/>
          </p:nvSpPr>
          <p:spPr>
            <a:xfrm>
              <a:off x="455560" y="2348349"/>
              <a:ext cx="2341541" cy="553998"/>
            </a:xfrm>
            <a:prstGeom prst="rect">
              <a:avLst/>
            </a:prstGeom>
            <a:noFill/>
          </p:spPr>
          <p:txBody>
            <a:bodyPr wrap="none" rtlCol="0">
              <a:spAutoFit/>
            </a:bodyPr>
            <a:lstStyle/>
            <a:p>
              <a:r>
                <a:rPr lang="en-US" sz="2400" dirty="0" smtClean="0">
                  <a:solidFill>
                    <a:schemeClr val="accent2">
                      <a:lumMod val="50000"/>
                    </a:schemeClr>
                  </a:solidFill>
                  <a:latin typeface="American Typewriter"/>
                  <a:cs typeface="American Typewriter"/>
                </a:rPr>
                <a:t>Disadvantages</a:t>
              </a:r>
            </a:p>
          </p:txBody>
        </p:sp>
        <p:sp>
          <p:nvSpPr>
            <p:cNvPr id="6" name="TextBox 5"/>
            <p:cNvSpPr txBox="1"/>
            <p:nvPr/>
          </p:nvSpPr>
          <p:spPr>
            <a:xfrm>
              <a:off x="759269" y="2789263"/>
              <a:ext cx="8131067" cy="480132"/>
            </a:xfrm>
            <a:prstGeom prst="rect">
              <a:avLst/>
            </a:prstGeom>
            <a:noFill/>
          </p:spPr>
          <p:txBody>
            <a:bodyPr wrap="square" rtlCol="0">
              <a:spAutoFit/>
            </a:bodyPr>
            <a:lstStyle/>
            <a:p>
              <a:pPr>
                <a:spcAft>
                  <a:spcPts val="1200"/>
                </a:spcAft>
              </a:pPr>
              <a:r>
                <a:rPr lang="en-US" sz="2000" dirty="0" smtClean="0"/>
                <a:t>Cost may be prohibitive; export control</a:t>
              </a:r>
            </a:p>
          </p:txBody>
        </p:sp>
      </p:grpSp>
      <p:grpSp>
        <p:nvGrpSpPr>
          <p:cNvPr id="12" name="Group 11"/>
          <p:cNvGrpSpPr/>
          <p:nvPr/>
        </p:nvGrpSpPr>
        <p:grpSpPr>
          <a:xfrm>
            <a:off x="737776" y="4258366"/>
            <a:ext cx="8075850" cy="1241338"/>
            <a:chOff x="455560" y="4999589"/>
            <a:chExt cx="8075850" cy="1489605"/>
          </a:xfrm>
        </p:grpSpPr>
        <p:sp>
          <p:nvSpPr>
            <p:cNvPr id="7" name="TextBox 6"/>
            <p:cNvSpPr txBox="1"/>
            <p:nvPr/>
          </p:nvSpPr>
          <p:spPr>
            <a:xfrm>
              <a:off x="455560" y="4999589"/>
              <a:ext cx="1992525" cy="553998"/>
            </a:xfrm>
            <a:prstGeom prst="rect">
              <a:avLst/>
            </a:prstGeom>
            <a:noFill/>
          </p:spPr>
          <p:txBody>
            <a:bodyPr wrap="none" rtlCol="0">
              <a:spAutoFit/>
            </a:bodyPr>
            <a:lstStyle/>
            <a:p>
              <a:r>
                <a:rPr lang="en-US" sz="2400" dirty="0" smtClean="0">
                  <a:latin typeface="American Typewriter"/>
                  <a:cs typeface="American Typewriter"/>
                </a:rPr>
                <a:t>Bottom Line</a:t>
              </a:r>
            </a:p>
          </p:txBody>
        </p:sp>
        <p:sp>
          <p:nvSpPr>
            <p:cNvPr id="8" name="TextBox 7"/>
            <p:cNvSpPr txBox="1"/>
            <p:nvPr/>
          </p:nvSpPr>
          <p:spPr>
            <a:xfrm>
              <a:off x="759269" y="5455066"/>
              <a:ext cx="7772141" cy="1034128"/>
            </a:xfrm>
            <a:prstGeom prst="rect">
              <a:avLst/>
            </a:prstGeom>
            <a:noFill/>
          </p:spPr>
          <p:txBody>
            <a:bodyPr wrap="square" rtlCol="0">
              <a:spAutoFit/>
            </a:bodyPr>
            <a:lstStyle/>
            <a:p>
              <a:pPr>
                <a:spcAft>
                  <a:spcPts val="1200"/>
                </a:spcAft>
              </a:pPr>
              <a:r>
                <a:rPr lang="en-US" sz="2000" dirty="0" smtClean="0"/>
                <a:t>Highly recommended for master copies of data</a:t>
              </a:r>
            </a:p>
            <a:p>
              <a:pPr>
                <a:spcAft>
                  <a:spcPts val="1200"/>
                </a:spcAft>
              </a:pPr>
              <a:r>
                <a:rPr lang="en-US" sz="2000" dirty="0"/>
                <a:t>R</a:t>
              </a:r>
              <a:r>
                <a:rPr lang="en-US" sz="2000" dirty="0" smtClean="0"/>
                <a:t>ecommended for long-term storage (~5 years)</a:t>
              </a:r>
              <a:endParaRPr lang="en-US" sz="2000" dirty="0"/>
            </a:p>
          </p:txBody>
        </p:sp>
      </p:grpSp>
    </p:spTree>
    <p:extLst>
      <p:ext uri="{BB962C8B-B14F-4D97-AF65-F5344CB8AC3E}">
        <p14:creationId xmlns:p14="http://schemas.microsoft.com/office/powerpoint/2010/main" val="3710403807"/>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_27339.png"/>
          <p:cNvPicPr>
            <a:picLocks noChangeAspect="1"/>
          </p:cNvPicPr>
          <p:nvPr/>
        </p:nvPicPr>
        <p:blipFill>
          <a:blip r:embed="rId3">
            <a:duotone>
              <a:schemeClr val="accent6">
                <a:shade val="45000"/>
                <a:satMod val="135000"/>
              </a:schemeClr>
              <a:prstClr val="white"/>
            </a:duotone>
            <a:alphaModFix amt="27000"/>
            <a:extLst>
              <a:ext uri="{28A0092B-C50C-407E-A947-70E740481C1C}">
                <a14:useLocalDpi xmlns:a14="http://schemas.microsoft.com/office/drawing/2010/main" val="0"/>
              </a:ext>
            </a:extLst>
          </a:blip>
          <a:stretch>
            <a:fillRect/>
          </a:stretch>
        </p:blipFill>
        <p:spPr>
          <a:xfrm>
            <a:off x="740070" y="517725"/>
            <a:ext cx="6858000" cy="5715000"/>
          </a:xfrm>
          <a:prstGeom prst="rect">
            <a:avLst/>
          </a:prstGeom>
        </p:spPr>
      </p:pic>
      <p:sp>
        <p:nvSpPr>
          <p:cNvPr id="2" name="Title 1"/>
          <p:cNvSpPr>
            <a:spLocks noGrp="1"/>
          </p:cNvSpPr>
          <p:nvPr>
            <p:ph type="title"/>
          </p:nvPr>
        </p:nvSpPr>
        <p:spPr/>
        <p:txBody>
          <a:bodyPr/>
          <a:lstStyle/>
          <a:p>
            <a:r>
              <a:rPr lang="en-US" dirty="0" smtClean="0"/>
              <a:t>Storage: cloud storage</a:t>
            </a:r>
            <a:endParaRPr lang="en-US" dirty="0"/>
          </a:p>
        </p:txBody>
      </p:sp>
      <p:grpSp>
        <p:nvGrpSpPr>
          <p:cNvPr id="10" name="Group 9"/>
          <p:cNvGrpSpPr/>
          <p:nvPr/>
        </p:nvGrpSpPr>
        <p:grpSpPr>
          <a:xfrm>
            <a:off x="737776" y="875523"/>
            <a:ext cx="8075850" cy="1548040"/>
            <a:chOff x="455560" y="1202494"/>
            <a:chExt cx="8075850" cy="1857648"/>
          </a:xfrm>
        </p:grpSpPr>
        <p:sp>
          <p:nvSpPr>
            <p:cNvPr id="4" name="TextBox 3"/>
            <p:cNvSpPr txBox="1"/>
            <p:nvPr/>
          </p:nvSpPr>
          <p:spPr>
            <a:xfrm>
              <a:off x="455560" y="1202494"/>
              <a:ext cx="1921736" cy="553998"/>
            </a:xfrm>
            <a:prstGeom prst="rect">
              <a:avLst/>
            </a:prstGeom>
            <a:noFill/>
          </p:spPr>
          <p:txBody>
            <a:bodyPr wrap="none" rtlCol="0">
              <a:spAutoFit/>
            </a:bodyPr>
            <a:lstStyle/>
            <a:p>
              <a:r>
                <a:rPr lang="en-US" sz="2400" dirty="0" smtClean="0">
                  <a:solidFill>
                    <a:schemeClr val="accent3">
                      <a:lumMod val="50000"/>
                    </a:schemeClr>
                  </a:solidFill>
                  <a:latin typeface="American Typewriter"/>
                  <a:cs typeface="American Typewriter"/>
                </a:rPr>
                <a:t>Advantages</a:t>
              </a:r>
            </a:p>
          </p:txBody>
        </p:sp>
        <p:sp>
          <p:nvSpPr>
            <p:cNvPr id="5" name="TextBox 4"/>
            <p:cNvSpPr txBox="1"/>
            <p:nvPr/>
          </p:nvSpPr>
          <p:spPr>
            <a:xfrm>
              <a:off x="759269" y="1656681"/>
              <a:ext cx="7772141" cy="1403461"/>
            </a:xfrm>
            <a:prstGeom prst="rect">
              <a:avLst/>
            </a:prstGeom>
            <a:noFill/>
          </p:spPr>
          <p:txBody>
            <a:bodyPr wrap="square" rtlCol="0">
              <a:spAutoFit/>
            </a:bodyPr>
            <a:lstStyle/>
            <a:p>
              <a:pPr>
                <a:spcAft>
                  <a:spcPts val="600"/>
                </a:spcAft>
              </a:pPr>
              <a:r>
                <a:rPr lang="en-US" sz="2000" dirty="0" smtClean="0"/>
                <a:t>Data in single place, backed up regularly</a:t>
              </a:r>
            </a:p>
            <a:p>
              <a:pPr>
                <a:spcAft>
                  <a:spcPts val="600"/>
                </a:spcAft>
              </a:pPr>
              <a:r>
                <a:rPr lang="en-US" sz="2000" dirty="0"/>
                <a:t>R</a:t>
              </a:r>
              <a:r>
                <a:rPr lang="en-US" sz="2000" dirty="0" smtClean="0"/>
                <a:t>eplicated storage not vulnerable to loss due to hardware failure</a:t>
              </a:r>
            </a:p>
            <a:p>
              <a:pPr>
                <a:spcAft>
                  <a:spcPts val="600"/>
                </a:spcAft>
              </a:pPr>
              <a:r>
                <a:rPr lang="en-US" sz="2000" dirty="0" smtClean="0"/>
                <a:t>Secure storage minimizes risk of loss, theft, unauthorized use</a:t>
              </a:r>
            </a:p>
          </p:txBody>
        </p:sp>
      </p:grpSp>
      <p:grpSp>
        <p:nvGrpSpPr>
          <p:cNvPr id="11" name="Group 10"/>
          <p:cNvGrpSpPr/>
          <p:nvPr/>
        </p:nvGrpSpPr>
        <p:grpSpPr>
          <a:xfrm>
            <a:off x="737776" y="2483648"/>
            <a:ext cx="8434776" cy="1921700"/>
            <a:chOff x="455560" y="2348349"/>
            <a:chExt cx="8434776" cy="2306041"/>
          </a:xfrm>
        </p:grpSpPr>
        <p:sp>
          <p:nvSpPr>
            <p:cNvPr id="3" name="TextBox 2"/>
            <p:cNvSpPr txBox="1"/>
            <p:nvPr/>
          </p:nvSpPr>
          <p:spPr>
            <a:xfrm>
              <a:off x="455560" y="2348349"/>
              <a:ext cx="2341541" cy="553998"/>
            </a:xfrm>
            <a:prstGeom prst="rect">
              <a:avLst/>
            </a:prstGeom>
            <a:noFill/>
          </p:spPr>
          <p:txBody>
            <a:bodyPr wrap="none" rtlCol="0">
              <a:spAutoFit/>
            </a:bodyPr>
            <a:lstStyle/>
            <a:p>
              <a:r>
                <a:rPr lang="en-US" sz="2400" dirty="0" smtClean="0">
                  <a:solidFill>
                    <a:schemeClr val="accent2">
                      <a:lumMod val="50000"/>
                    </a:schemeClr>
                  </a:solidFill>
                  <a:latin typeface="American Typewriter"/>
                  <a:cs typeface="American Typewriter"/>
                </a:rPr>
                <a:t>Disadvantages</a:t>
              </a:r>
            </a:p>
          </p:txBody>
        </p:sp>
        <p:sp>
          <p:nvSpPr>
            <p:cNvPr id="6" name="TextBox 5"/>
            <p:cNvSpPr txBox="1"/>
            <p:nvPr/>
          </p:nvSpPr>
          <p:spPr>
            <a:xfrm>
              <a:off x="759269" y="2789263"/>
              <a:ext cx="8131067" cy="1865127"/>
            </a:xfrm>
            <a:prstGeom prst="rect">
              <a:avLst/>
            </a:prstGeom>
            <a:noFill/>
          </p:spPr>
          <p:txBody>
            <a:bodyPr wrap="square" rtlCol="0">
              <a:spAutoFit/>
            </a:bodyPr>
            <a:lstStyle/>
            <a:p>
              <a:pPr>
                <a:spcAft>
                  <a:spcPts val="600"/>
                </a:spcAft>
              </a:pPr>
              <a:r>
                <a:rPr lang="en-US" sz="2000" dirty="0" smtClean="0"/>
                <a:t>Cost may be prohibitive</a:t>
              </a:r>
            </a:p>
            <a:p>
              <a:pPr>
                <a:spcAft>
                  <a:spcPts val="600"/>
                </a:spcAft>
              </a:pPr>
              <a:r>
                <a:rPr lang="en-US" sz="2000" dirty="0" smtClean="0"/>
                <a:t>Upload/download bottleneck &amp; fees</a:t>
              </a:r>
            </a:p>
            <a:p>
              <a:pPr>
                <a:spcAft>
                  <a:spcPts val="600"/>
                </a:spcAft>
              </a:pPr>
              <a:r>
                <a:rPr lang="en-US" sz="2000" dirty="0" smtClean="0"/>
                <a:t>Longevity?</a:t>
              </a:r>
            </a:p>
            <a:p>
              <a:pPr>
                <a:spcAft>
                  <a:spcPts val="600"/>
                </a:spcAft>
              </a:pPr>
              <a:r>
                <a:rPr lang="en-US" sz="2000" dirty="0" smtClean="0"/>
                <a:t>Export control</a:t>
              </a:r>
            </a:p>
          </p:txBody>
        </p:sp>
      </p:grpSp>
      <p:grpSp>
        <p:nvGrpSpPr>
          <p:cNvPr id="12" name="Group 11"/>
          <p:cNvGrpSpPr/>
          <p:nvPr/>
        </p:nvGrpSpPr>
        <p:grpSpPr>
          <a:xfrm>
            <a:off x="737776" y="4476958"/>
            <a:ext cx="8075850" cy="1164393"/>
            <a:chOff x="455560" y="4999589"/>
            <a:chExt cx="8075850" cy="1397272"/>
          </a:xfrm>
        </p:grpSpPr>
        <p:sp>
          <p:nvSpPr>
            <p:cNvPr id="7" name="TextBox 6"/>
            <p:cNvSpPr txBox="1"/>
            <p:nvPr/>
          </p:nvSpPr>
          <p:spPr>
            <a:xfrm>
              <a:off x="455560" y="4999589"/>
              <a:ext cx="1992525" cy="553998"/>
            </a:xfrm>
            <a:prstGeom prst="rect">
              <a:avLst/>
            </a:prstGeom>
            <a:noFill/>
          </p:spPr>
          <p:txBody>
            <a:bodyPr wrap="none" rtlCol="0">
              <a:spAutoFit/>
            </a:bodyPr>
            <a:lstStyle/>
            <a:p>
              <a:r>
                <a:rPr lang="en-US" sz="2400" dirty="0" smtClean="0">
                  <a:latin typeface="American Typewriter"/>
                  <a:cs typeface="American Typewriter"/>
                </a:rPr>
                <a:t>Bottom Line</a:t>
              </a:r>
            </a:p>
          </p:txBody>
        </p:sp>
        <p:sp>
          <p:nvSpPr>
            <p:cNvPr id="8" name="TextBox 7"/>
            <p:cNvSpPr txBox="1"/>
            <p:nvPr/>
          </p:nvSpPr>
          <p:spPr>
            <a:xfrm>
              <a:off x="759269" y="5455065"/>
              <a:ext cx="7772141" cy="941796"/>
            </a:xfrm>
            <a:prstGeom prst="rect">
              <a:avLst/>
            </a:prstGeom>
            <a:noFill/>
          </p:spPr>
          <p:txBody>
            <a:bodyPr wrap="square" rtlCol="0">
              <a:spAutoFit/>
            </a:bodyPr>
            <a:lstStyle/>
            <a:p>
              <a:pPr>
                <a:spcAft>
                  <a:spcPts val="600"/>
                </a:spcAft>
              </a:pPr>
              <a:r>
                <a:rPr lang="en-US" sz="2000" dirty="0" smtClean="0"/>
                <a:t>Possibly recommended for master copies of data</a:t>
              </a:r>
            </a:p>
            <a:p>
              <a:pPr>
                <a:spcAft>
                  <a:spcPts val="600"/>
                </a:spcAft>
              </a:pPr>
              <a:r>
                <a:rPr lang="en-US" sz="2000" dirty="0" smtClean="0"/>
                <a:t>Not recommended for in-process data, large files</a:t>
              </a:r>
              <a:endParaRPr lang="en-US" sz="2000" dirty="0"/>
            </a:p>
          </p:txBody>
        </p:sp>
      </p:grpSp>
    </p:spTree>
    <p:extLst>
      <p:ext uri="{BB962C8B-B14F-4D97-AF65-F5344CB8AC3E}">
        <p14:creationId xmlns:p14="http://schemas.microsoft.com/office/powerpoint/2010/main" val="3221261810"/>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_GoogleDrive.png"/>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5080336" y="1760898"/>
            <a:ext cx="3810000" cy="3175000"/>
          </a:xfrm>
          <a:prstGeom prst="rect">
            <a:avLst/>
          </a:prstGeom>
        </p:spPr>
      </p:pic>
      <p:sp>
        <p:nvSpPr>
          <p:cNvPr id="2" name="Title 1"/>
          <p:cNvSpPr>
            <a:spLocks noGrp="1"/>
          </p:cNvSpPr>
          <p:nvPr>
            <p:ph type="title"/>
          </p:nvPr>
        </p:nvSpPr>
        <p:spPr/>
        <p:txBody>
          <a:bodyPr>
            <a:normAutofit fontScale="90000"/>
          </a:bodyPr>
          <a:lstStyle/>
          <a:p>
            <a:r>
              <a:rPr lang="en-US" dirty="0" smtClean="0"/>
              <a:t>Storage: Google Drive for OSU</a:t>
            </a:r>
            <a:endParaRPr lang="en-US" dirty="0"/>
          </a:p>
        </p:txBody>
      </p:sp>
      <p:grpSp>
        <p:nvGrpSpPr>
          <p:cNvPr id="10" name="Group 9"/>
          <p:cNvGrpSpPr/>
          <p:nvPr/>
        </p:nvGrpSpPr>
        <p:grpSpPr>
          <a:xfrm>
            <a:off x="726017" y="898023"/>
            <a:ext cx="8075850" cy="1932761"/>
            <a:chOff x="455560" y="1202494"/>
            <a:chExt cx="8075850" cy="2319313"/>
          </a:xfrm>
        </p:grpSpPr>
        <p:sp>
          <p:nvSpPr>
            <p:cNvPr id="4" name="TextBox 3"/>
            <p:cNvSpPr txBox="1"/>
            <p:nvPr/>
          </p:nvSpPr>
          <p:spPr>
            <a:xfrm>
              <a:off x="455560" y="1202494"/>
              <a:ext cx="1921736" cy="553998"/>
            </a:xfrm>
            <a:prstGeom prst="rect">
              <a:avLst/>
            </a:prstGeom>
            <a:noFill/>
          </p:spPr>
          <p:txBody>
            <a:bodyPr wrap="none" rtlCol="0">
              <a:spAutoFit/>
            </a:bodyPr>
            <a:lstStyle/>
            <a:p>
              <a:r>
                <a:rPr lang="en-US" sz="2400" dirty="0" smtClean="0">
                  <a:solidFill>
                    <a:schemeClr val="accent3">
                      <a:lumMod val="50000"/>
                    </a:schemeClr>
                  </a:solidFill>
                  <a:latin typeface="American Typewriter"/>
                  <a:cs typeface="American Typewriter"/>
                </a:rPr>
                <a:t>Advantages</a:t>
              </a:r>
            </a:p>
          </p:txBody>
        </p:sp>
        <p:sp>
          <p:nvSpPr>
            <p:cNvPr id="5" name="TextBox 4"/>
            <p:cNvSpPr txBox="1"/>
            <p:nvPr/>
          </p:nvSpPr>
          <p:spPr>
            <a:xfrm>
              <a:off x="759269" y="1656681"/>
              <a:ext cx="7772141" cy="1865126"/>
            </a:xfrm>
            <a:prstGeom prst="rect">
              <a:avLst/>
            </a:prstGeom>
            <a:noFill/>
          </p:spPr>
          <p:txBody>
            <a:bodyPr wrap="square" rtlCol="0">
              <a:spAutoFit/>
            </a:bodyPr>
            <a:lstStyle/>
            <a:p>
              <a:pPr>
                <a:spcAft>
                  <a:spcPts val="600"/>
                </a:spcAft>
              </a:pPr>
              <a:r>
                <a:rPr lang="en-US" sz="2000" dirty="0" smtClean="0"/>
                <a:t>All same advantages of network &amp; cloud storage</a:t>
              </a:r>
            </a:p>
            <a:p>
              <a:pPr>
                <a:spcAft>
                  <a:spcPts val="600"/>
                </a:spcAft>
              </a:pPr>
              <a:r>
                <a:rPr lang="en-US" sz="2000" dirty="0" smtClean="0"/>
                <a:t>File sharing &amp; collaboration w/variable access levels</a:t>
              </a:r>
            </a:p>
            <a:p>
              <a:pPr>
                <a:spcAft>
                  <a:spcPts val="600"/>
                </a:spcAft>
              </a:pPr>
              <a:r>
                <a:rPr lang="en-US" sz="2000" dirty="0" smtClean="0"/>
                <a:t>Unlimited storage (GD), 10 TB non-GD</a:t>
              </a:r>
            </a:p>
            <a:p>
              <a:pPr>
                <a:spcAft>
                  <a:spcPts val="600"/>
                </a:spcAft>
              </a:pPr>
              <a:r>
                <a:rPr lang="en-US" sz="2000" dirty="0" smtClean="0"/>
                <a:t>Automatic version control on GD </a:t>
              </a:r>
            </a:p>
          </p:txBody>
        </p:sp>
      </p:grpSp>
      <p:grpSp>
        <p:nvGrpSpPr>
          <p:cNvPr id="11" name="Group 10"/>
          <p:cNvGrpSpPr/>
          <p:nvPr/>
        </p:nvGrpSpPr>
        <p:grpSpPr>
          <a:xfrm>
            <a:off x="726017" y="2911362"/>
            <a:ext cx="8434776" cy="1152258"/>
            <a:chOff x="455560" y="2348349"/>
            <a:chExt cx="8434776" cy="1382710"/>
          </a:xfrm>
        </p:grpSpPr>
        <p:sp>
          <p:nvSpPr>
            <p:cNvPr id="3" name="TextBox 2"/>
            <p:cNvSpPr txBox="1"/>
            <p:nvPr/>
          </p:nvSpPr>
          <p:spPr>
            <a:xfrm>
              <a:off x="455560" y="2348349"/>
              <a:ext cx="2341541" cy="553998"/>
            </a:xfrm>
            <a:prstGeom prst="rect">
              <a:avLst/>
            </a:prstGeom>
            <a:noFill/>
          </p:spPr>
          <p:txBody>
            <a:bodyPr wrap="none" rtlCol="0">
              <a:spAutoFit/>
            </a:bodyPr>
            <a:lstStyle/>
            <a:p>
              <a:r>
                <a:rPr lang="en-US" sz="2400" dirty="0" smtClean="0">
                  <a:solidFill>
                    <a:schemeClr val="accent2">
                      <a:lumMod val="50000"/>
                    </a:schemeClr>
                  </a:solidFill>
                  <a:latin typeface="American Typewriter"/>
                  <a:cs typeface="American Typewriter"/>
                </a:rPr>
                <a:t>Disadvantages</a:t>
              </a:r>
            </a:p>
          </p:txBody>
        </p:sp>
        <p:sp>
          <p:nvSpPr>
            <p:cNvPr id="6" name="TextBox 5"/>
            <p:cNvSpPr txBox="1"/>
            <p:nvPr/>
          </p:nvSpPr>
          <p:spPr>
            <a:xfrm>
              <a:off x="759269" y="2789263"/>
              <a:ext cx="8131067" cy="941796"/>
            </a:xfrm>
            <a:prstGeom prst="rect">
              <a:avLst/>
            </a:prstGeom>
            <a:noFill/>
          </p:spPr>
          <p:txBody>
            <a:bodyPr wrap="square" rtlCol="0">
              <a:spAutoFit/>
            </a:bodyPr>
            <a:lstStyle/>
            <a:p>
              <a:pPr>
                <a:spcAft>
                  <a:spcPts val="600"/>
                </a:spcAft>
              </a:pPr>
              <a:r>
                <a:rPr lang="en-US" sz="2000" dirty="0" smtClean="0"/>
                <a:t>Space available may not be enough</a:t>
              </a:r>
            </a:p>
            <a:p>
              <a:pPr>
                <a:spcAft>
                  <a:spcPts val="600"/>
                </a:spcAft>
              </a:pPr>
              <a:r>
                <a:rPr lang="en-US" sz="2000" dirty="0" smtClean="0"/>
                <a:t>Upload/download bottleneck</a:t>
              </a:r>
            </a:p>
          </p:txBody>
        </p:sp>
      </p:grpSp>
      <p:grpSp>
        <p:nvGrpSpPr>
          <p:cNvPr id="12" name="Group 11"/>
          <p:cNvGrpSpPr/>
          <p:nvPr/>
        </p:nvGrpSpPr>
        <p:grpSpPr>
          <a:xfrm>
            <a:off x="726017" y="4211833"/>
            <a:ext cx="8075850" cy="1164393"/>
            <a:chOff x="455560" y="4999589"/>
            <a:chExt cx="8075850" cy="1397272"/>
          </a:xfrm>
        </p:grpSpPr>
        <p:sp>
          <p:nvSpPr>
            <p:cNvPr id="7" name="TextBox 6"/>
            <p:cNvSpPr txBox="1"/>
            <p:nvPr/>
          </p:nvSpPr>
          <p:spPr>
            <a:xfrm>
              <a:off x="455560" y="4999589"/>
              <a:ext cx="1992525" cy="553998"/>
            </a:xfrm>
            <a:prstGeom prst="rect">
              <a:avLst/>
            </a:prstGeom>
            <a:noFill/>
          </p:spPr>
          <p:txBody>
            <a:bodyPr wrap="none" rtlCol="0">
              <a:spAutoFit/>
            </a:bodyPr>
            <a:lstStyle/>
            <a:p>
              <a:r>
                <a:rPr lang="en-US" sz="2400" dirty="0" smtClean="0">
                  <a:latin typeface="American Typewriter"/>
                  <a:cs typeface="American Typewriter"/>
                </a:rPr>
                <a:t>Bottom Line</a:t>
              </a:r>
            </a:p>
          </p:txBody>
        </p:sp>
        <p:sp>
          <p:nvSpPr>
            <p:cNvPr id="8" name="TextBox 7"/>
            <p:cNvSpPr txBox="1"/>
            <p:nvPr/>
          </p:nvSpPr>
          <p:spPr>
            <a:xfrm>
              <a:off x="759269" y="5455065"/>
              <a:ext cx="7772141" cy="941796"/>
            </a:xfrm>
            <a:prstGeom prst="rect">
              <a:avLst/>
            </a:prstGeom>
            <a:noFill/>
          </p:spPr>
          <p:txBody>
            <a:bodyPr wrap="square" rtlCol="0">
              <a:spAutoFit/>
            </a:bodyPr>
            <a:lstStyle/>
            <a:p>
              <a:pPr>
                <a:spcAft>
                  <a:spcPts val="600"/>
                </a:spcAft>
              </a:pPr>
              <a:r>
                <a:rPr lang="en-US" sz="2000" dirty="0" smtClean="0"/>
                <a:t>Possibly recommended for master copies of data</a:t>
              </a:r>
            </a:p>
            <a:p>
              <a:pPr>
                <a:spcAft>
                  <a:spcPts val="600"/>
                </a:spcAft>
              </a:pPr>
              <a:r>
                <a:rPr lang="en-US" sz="2000" dirty="0" smtClean="0"/>
                <a:t>Possibly not recommended for in-process data, large files</a:t>
              </a:r>
              <a:endParaRPr lang="en-US" sz="2000" dirty="0"/>
            </a:p>
          </p:txBody>
        </p:sp>
      </p:grpSp>
    </p:spTree>
    <p:extLst>
      <p:ext uri="{BB962C8B-B14F-4D97-AF65-F5344CB8AC3E}">
        <p14:creationId xmlns:p14="http://schemas.microsoft.com/office/powerpoint/2010/main" val="249207440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u_sx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603" y="-80533"/>
            <a:ext cx="10617969" cy="5881250"/>
          </a:xfrm>
          <a:prstGeom prst="rect">
            <a:avLst/>
          </a:prstGeom>
        </p:spPr>
      </p:pic>
      <p:sp>
        <p:nvSpPr>
          <p:cNvPr id="3" name="Slide Number Placeholder 2"/>
          <p:cNvSpPr>
            <a:spLocks noGrp="1"/>
          </p:cNvSpPr>
          <p:nvPr>
            <p:ph type="sldNum" sz="quarter" idx="12"/>
          </p:nvPr>
        </p:nvSpPr>
        <p:spPr/>
        <p:txBody>
          <a:bodyPr/>
          <a:lstStyle/>
          <a:p>
            <a:fld id="{FA9E26E7-734E-6A49-8AE6-7554A9810F49}" type="slidenum">
              <a:rPr lang="en-US" smtClean="0"/>
              <a:pPr/>
              <a:t>85</a:t>
            </a:fld>
            <a:endParaRPr lang="en-US"/>
          </a:p>
        </p:txBody>
      </p:sp>
      <p:sp>
        <p:nvSpPr>
          <p:cNvPr id="4" name="Title 4"/>
          <p:cNvSpPr txBox="1">
            <a:spLocks/>
          </p:cNvSpPr>
          <p:nvPr/>
        </p:nvSpPr>
        <p:spPr>
          <a:xfrm>
            <a:off x="1600200" y="209215"/>
            <a:ext cx="1485900" cy="2400657"/>
          </a:xfrm>
          <a:prstGeom prst="rect">
            <a:avLst/>
          </a:prstGeom>
          <a:noFill/>
        </p:spPr>
        <p:txBody>
          <a:bodyPr vert="horz" wrap="square" lIns="91440" tIns="45720" rIns="91440" bIns="45720" rtlCol="0" anchor="ctr">
            <a:spAutoFit/>
          </a:bodyPr>
          <a:lstStyle>
            <a:lvl1pPr algn="l" defTabSz="914400" rtl="0" eaLnBrk="1" latinLnBrk="0" hangingPunct="1">
              <a:spcBef>
                <a:spcPct val="0"/>
              </a:spcBef>
              <a:buNone/>
              <a:defRPr sz="4000" b="1" i="0" kern="1200" cap="none" spc="-100" baseline="0">
                <a:ln>
                  <a:noFill/>
                </a:ln>
                <a:solidFill>
                  <a:schemeClr val="bg1">
                    <a:lumMod val="95000"/>
                  </a:schemeClr>
                </a:solidFill>
                <a:effectLst/>
                <a:latin typeface="Franklin Gothic Medium"/>
                <a:ea typeface="+mj-ea"/>
                <a:cs typeface="Franklin Gothic Medium"/>
              </a:defRPr>
            </a:lvl1pPr>
          </a:lstStyle>
          <a:p>
            <a:r>
              <a:rPr lang="en-US" sz="15000" smtClean="0">
                <a:solidFill>
                  <a:srgbClr val="000000"/>
                </a:solidFill>
                <a:latin typeface="Bebas Neue"/>
                <a:cs typeface="Bebas Neue"/>
              </a:rPr>
              <a:t>?</a:t>
            </a:r>
            <a:endParaRPr lang="en-US" sz="15000" dirty="0">
              <a:solidFill>
                <a:srgbClr val="000000"/>
              </a:solidFill>
              <a:latin typeface="Bebas Neue"/>
              <a:cs typeface="Bebas Neue"/>
            </a:endParaRPr>
          </a:p>
        </p:txBody>
      </p:sp>
      <p:sp>
        <p:nvSpPr>
          <p:cNvPr id="5" name="Title 4"/>
          <p:cNvSpPr txBox="1">
            <a:spLocks/>
          </p:cNvSpPr>
          <p:nvPr/>
        </p:nvSpPr>
        <p:spPr>
          <a:xfrm>
            <a:off x="6070600" y="-192951"/>
            <a:ext cx="1485900" cy="2400657"/>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5000" dirty="0" smtClean="0">
                <a:solidFill>
                  <a:srgbClr val="000000"/>
                </a:solidFill>
                <a:latin typeface="Bebas Neue"/>
                <a:cs typeface="Bebas Neue"/>
              </a:rPr>
              <a:t>?</a:t>
            </a:r>
            <a:endParaRPr lang="en-US" sz="15000" dirty="0">
              <a:solidFill>
                <a:srgbClr val="000000"/>
              </a:solidFill>
              <a:latin typeface="Bebas Neue"/>
              <a:cs typeface="Bebas Neue"/>
            </a:endParaRPr>
          </a:p>
        </p:txBody>
      </p:sp>
      <p:sp>
        <p:nvSpPr>
          <p:cNvPr id="6" name="Title 4"/>
          <p:cNvSpPr txBox="1">
            <a:spLocks/>
          </p:cNvSpPr>
          <p:nvPr/>
        </p:nvSpPr>
        <p:spPr>
          <a:xfrm>
            <a:off x="5016500" y="-414921"/>
            <a:ext cx="914400" cy="1631216"/>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dirty="0" smtClean="0">
                <a:solidFill>
                  <a:srgbClr val="000000"/>
                </a:solidFill>
                <a:latin typeface="Bebas Neue"/>
                <a:cs typeface="Bebas Neue"/>
              </a:rPr>
              <a:t>?</a:t>
            </a:r>
            <a:endParaRPr lang="en-US" sz="10000" dirty="0">
              <a:solidFill>
                <a:srgbClr val="000000"/>
              </a:solidFill>
              <a:latin typeface="Bebas Neue"/>
              <a:cs typeface="Bebas Neue"/>
            </a:endParaRPr>
          </a:p>
        </p:txBody>
      </p:sp>
      <p:sp>
        <p:nvSpPr>
          <p:cNvPr id="7" name="Title 4"/>
          <p:cNvSpPr txBox="1">
            <a:spLocks/>
          </p:cNvSpPr>
          <p:nvPr/>
        </p:nvSpPr>
        <p:spPr>
          <a:xfrm>
            <a:off x="3181866" y="-85737"/>
            <a:ext cx="914400" cy="1631216"/>
          </a:xfrm>
          <a:prstGeom prst="rect">
            <a:avLst/>
          </a:prstGeom>
          <a:noFill/>
        </p:spPr>
        <p:txBody>
          <a:bodyPr vert="horz" wrap="square" lIns="91440" tIns="45720" rIns="91440" bIns="45720" rtlCol="0" anchor="ctr">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0000" dirty="0" smtClean="0">
                <a:solidFill>
                  <a:srgbClr val="000000"/>
                </a:solidFill>
                <a:latin typeface="Bebas Neue"/>
                <a:cs typeface="Bebas Neue"/>
              </a:rPr>
              <a:t>?</a:t>
            </a:r>
            <a:endParaRPr lang="en-US" sz="10000" dirty="0">
              <a:solidFill>
                <a:srgbClr val="000000"/>
              </a:solidFill>
              <a:latin typeface="Bebas Neue"/>
              <a:cs typeface="Bebas Neue"/>
            </a:endParaRPr>
          </a:p>
        </p:txBody>
      </p:sp>
    </p:spTree>
    <p:extLst>
      <p:ext uri="{BB962C8B-B14F-4D97-AF65-F5344CB8AC3E}">
        <p14:creationId xmlns:p14="http://schemas.microsoft.com/office/powerpoint/2010/main" val="299635290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Data backup</a:t>
            </a:r>
            <a:endParaRPr lang="en-US" dirty="0">
              <a:solidFill>
                <a:srgbClr val="FFFFFF"/>
              </a:solidFill>
            </a:endParaRPr>
          </a:p>
        </p:txBody>
      </p:sp>
      <p:sp>
        <p:nvSpPr>
          <p:cNvPr id="3" name="TextBox 2"/>
          <p:cNvSpPr txBox="1"/>
          <p:nvPr/>
        </p:nvSpPr>
        <p:spPr>
          <a:xfrm>
            <a:off x="1383075" y="1714212"/>
            <a:ext cx="6377850" cy="1938992"/>
          </a:xfrm>
          <a:prstGeom prst="rect">
            <a:avLst/>
          </a:prstGeom>
          <a:noFill/>
        </p:spPr>
        <p:txBody>
          <a:bodyPr wrap="square" rtlCol="0">
            <a:spAutoFit/>
          </a:bodyPr>
          <a:lstStyle/>
          <a:p>
            <a:pPr algn="ctr"/>
            <a:r>
              <a:rPr lang="en-US" sz="3200" dirty="0" smtClean="0">
                <a:solidFill>
                  <a:schemeClr val="accent5">
                    <a:lumMod val="40000"/>
                    <a:lumOff val="60000"/>
                  </a:schemeClr>
                </a:solidFill>
                <a:latin typeface="American Typewriter Light"/>
                <a:cs typeface="American Typewriter Light"/>
              </a:rPr>
              <a:t>“Keeping backups is probably your most important data management task.”</a:t>
            </a:r>
          </a:p>
          <a:p>
            <a:pPr algn="r"/>
            <a:r>
              <a:rPr lang="en-US" sz="2400" dirty="0" smtClean="0">
                <a:solidFill>
                  <a:schemeClr val="bg1">
                    <a:lumMod val="85000"/>
                  </a:schemeClr>
                </a:solidFill>
                <a:latin typeface="American Typewriter Light"/>
                <a:cs typeface="American Typewriter Light"/>
              </a:rPr>
              <a:t>-Everyone</a:t>
            </a:r>
            <a:endParaRPr lang="en-US" sz="2400" dirty="0">
              <a:solidFill>
                <a:schemeClr val="bg1">
                  <a:lumMod val="85000"/>
                </a:schemeClr>
              </a:solidFill>
              <a:latin typeface="American Typewriter Light"/>
              <a:cs typeface="American Typewriter Light"/>
            </a:endParaRPr>
          </a:p>
        </p:txBody>
      </p:sp>
    </p:spTree>
    <p:extLst>
      <p:ext uri="{BB962C8B-B14F-4D97-AF65-F5344CB8AC3E}">
        <p14:creationId xmlns:p14="http://schemas.microsoft.com/office/powerpoint/2010/main" val="2448500323"/>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backup</a:t>
            </a:r>
            <a:endParaRPr lang="en-US" dirty="0"/>
          </a:p>
        </p:txBody>
      </p:sp>
      <p:graphicFrame>
        <p:nvGraphicFramePr>
          <p:cNvPr id="3" name="Content Placeholder 6"/>
          <p:cNvGraphicFramePr>
            <a:graphicFrameLocks/>
          </p:cNvGraphicFramePr>
          <p:nvPr>
            <p:extLst>
              <p:ext uri="{D42A27DB-BD31-4B8C-83A1-F6EECF244321}">
                <p14:modId xmlns:p14="http://schemas.microsoft.com/office/powerpoint/2010/main" val="1707318723"/>
              </p:ext>
            </p:extLst>
          </p:nvPr>
        </p:nvGraphicFramePr>
        <p:xfrm>
          <a:off x="1104900" y="1995012"/>
          <a:ext cx="6934200" cy="300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819214" y="1210914"/>
            <a:ext cx="6403273" cy="523220"/>
          </a:xfrm>
          <a:prstGeom prst="rect">
            <a:avLst/>
          </a:prstGeom>
          <a:noFill/>
        </p:spPr>
        <p:txBody>
          <a:bodyPr wrap="square" rtlCol="0">
            <a:spAutoFit/>
          </a:bodyPr>
          <a:lstStyle/>
          <a:p>
            <a:r>
              <a:rPr lang="en-US" sz="2800" dirty="0" smtClean="0"/>
              <a:t>Best Practice</a:t>
            </a:r>
            <a:r>
              <a:rPr lang="en-US" sz="2800" dirty="0"/>
              <a:t> </a:t>
            </a:r>
            <a:r>
              <a:rPr lang="en-US" sz="2800" dirty="0" smtClean="0">
                <a:latin typeface="Wingdings"/>
                <a:ea typeface="Wingdings"/>
                <a:cs typeface="Wingdings"/>
                <a:sym typeface="Wingdings"/>
              </a:rPr>
              <a:t></a:t>
            </a:r>
            <a:r>
              <a:rPr lang="en-US" sz="2800" dirty="0" smtClean="0"/>
              <a:t> 3 Copies of datasets</a:t>
            </a:r>
            <a:endParaRPr lang="en-US" sz="2800" dirty="0"/>
          </a:p>
        </p:txBody>
      </p:sp>
    </p:spTree>
    <p:extLst>
      <p:ext uri="{BB962C8B-B14F-4D97-AF65-F5344CB8AC3E}">
        <p14:creationId xmlns:p14="http://schemas.microsoft.com/office/powerpoint/2010/main" val="1105005119"/>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backup</a:t>
            </a:r>
            <a:endParaRPr lang="en-US" dirty="0"/>
          </a:p>
        </p:txBody>
      </p:sp>
      <p:graphicFrame>
        <p:nvGraphicFramePr>
          <p:cNvPr id="3" name="Content Placeholder 6"/>
          <p:cNvGraphicFramePr>
            <a:graphicFrameLocks/>
          </p:cNvGraphicFramePr>
          <p:nvPr>
            <p:extLst>
              <p:ext uri="{D42A27DB-BD31-4B8C-83A1-F6EECF244321}">
                <p14:modId xmlns:p14="http://schemas.microsoft.com/office/powerpoint/2010/main" val="3477078846"/>
              </p:ext>
            </p:extLst>
          </p:nvPr>
        </p:nvGraphicFramePr>
        <p:xfrm>
          <a:off x="2264388" y="2006771"/>
          <a:ext cx="4615225" cy="2003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819214" y="1210914"/>
            <a:ext cx="6403273" cy="523220"/>
          </a:xfrm>
          <a:prstGeom prst="rect">
            <a:avLst/>
          </a:prstGeom>
          <a:noFill/>
        </p:spPr>
        <p:txBody>
          <a:bodyPr wrap="square" rtlCol="0">
            <a:spAutoFit/>
          </a:bodyPr>
          <a:lstStyle/>
          <a:p>
            <a:r>
              <a:rPr lang="en-US" sz="2800" dirty="0" smtClean="0"/>
              <a:t>Best Practice</a:t>
            </a:r>
            <a:r>
              <a:rPr lang="en-US" sz="2800" dirty="0"/>
              <a:t> </a:t>
            </a:r>
            <a:r>
              <a:rPr lang="en-US" sz="2800" dirty="0" smtClean="0">
                <a:latin typeface="Wingdings"/>
                <a:ea typeface="Wingdings"/>
                <a:cs typeface="Wingdings"/>
                <a:sym typeface="Wingdings"/>
              </a:rPr>
              <a:t></a:t>
            </a:r>
            <a:r>
              <a:rPr lang="en-US" sz="2800" dirty="0" smtClean="0"/>
              <a:t> 3 Copies of datasets</a:t>
            </a:r>
            <a:endParaRPr lang="en-US" sz="2800" dirty="0"/>
          </a:p>
        </p:txBody>
      </p:sp>
      <p:sp>
        <p:nvSpPr>
          <p:cNvPr id="5" name="TextBox 4"/>
          <p:cNvSpPr txBox="1"/>
          <p:nvPr/>
        </p:nvSpPr>
        <p:spPr>
          <a:xfrm>
            <a:off x="1081817" y="2692871"/>
            <a:ext cx="1235398" cy="400110"/>
          </a:xfrm>
          <a:prstGeom prst="rect">
            <a:avLst/>
          </a:prstGeom>
          <a:noFill/>
        </p:spPr>
        <p:txBody>
          <a:bodyPr wrap="square" rtlCol="0">
            <a:spAutoFit/>
          </a:bodyPr>
          <a:lstStyle/>
          <a:p>
            <a:pPr algn="ctr"/>
            <a:r>
              <a:rPr lang="en-US" sz="2000" b="1" dirty="0" smtClean="0">
                <a:solidFill>
                  <a:schemeClr val="accent4">
                    <a:lumMod val="75000"/>
                  </a:schemeClr>
                </a:solidFill>
              </a:rPr>
              <a:t>Laptop</a:t>
            </a:r>
            <a:endParaRPr lang="en-US" sz="2000" b="1" dirty="0">
              <a:solidFill>
                <a:schemeClr val="accent4">
                  <a:lumMod val="75000"/>
                </a:schemeClr>
              </a:solidFill>
            </a:endParaRPr>
          </a:p>
        </p:txBody>
      </p:sp>
      <p:sp>
        <p:nvSpPr>
          <p:cNvPr id="6" name="TextBox 5"/>
          <p:cNvSpPr txBox="1"/>
          <p:nvPr/>
        </p:nvSpPr>
        <p:spPr>
          <a:xfrm>
            <a:off x="6827287" y="3062605"/>
            <a:ext cx="1498001" cy="1015663"/>
          </a:xfrm>
          <a:prstGeom prst="rect">
            <a:avLst/>
          </a:prstGeom>
          <a:noFill/>
        </p:spPr>
        <p:txBody>
          <a:bodyPr wrap="square" rtlCol="0">
            <a:spAutoFit/>
          </a:bodyPr>
          <a:lstStyle/>
          <a:p>
            <a:pPr algn="ctr"/>
            <a:r>
              <a:rPr lang="en-US" sz="2000" b="1" dirty="0" smtClean="0">
                <a:solidFill>
                  <a:schemeClr val="accent4">
                    <a:lumMod val="75000"/>
                  </a:schemeClr>
                </a:solidFill>
              </a:rPr>
              <a:t>Network Server &amp;</a:t>
            </a:r>
          </a:p>
          <a:p>
            <a:pPr algn="ctr"/>
            <a:r>
              <a:rPr lang="en-US" sz="2000" b="1" dirty="0" err="1" smtClean="0">
                <a:solidFill>
                  <a:schemeClr val="accent4">
                    <a:lumMod val="75000"/>
                  </a:schemeClr>
                </a:solidFill>
              </a:rPr>
              <a:t>GDrive</a:t>
            </a:r>
            <a:endParaRPr lang="en-US" sz="2000" b="1" dirty="0">
              <a:solidFill>
                <a:schemeClr val="accent4">
                  <a:lumMod val="75000"/>
                </a:schemeClr>
              </a:solidFill>
            </a:endParaRPr>
          </a:p>
        </p:txBody>
      </p:sp>
      <p:sp>
        <p:nvSpPr>
          <p:cNvPr id="7" name="TextBox 6"/>
          <p:cNvSpPr txBox="1"/>
          <p:nvPr/>
        </p:nvSpPr>
        <p:spPr>
          <a:xfrm>
            <a:off x="6903720" y="2117094"/>
            <a:ext cx="1345134" cy="707886"/>
          </a:xfrm>
          <a:prstGeom prst="rect">
            <a:avLst/>
          </a:prstGeom>
          <a:noFill/>
        </p:spPr>
        <p:txBody>
          <a:bodyPr wrap="square" rtlCol="0">
            <a:spAutoFit/>
          </a:bodyPr>
          <a:lstStyle/>
          <a:p>
            <a:pPr algn="ctr"/>
            <a:r>
              <a:rPr lang="en-US" sz="2000" b="1" dirty="0" smtClean="0">
                <a:solidFill>
                  <a:schemeClr val="accent4">
                    <a:lumMod val="75000"/>
                  </a:schemeClr>
                </a:solidFill>
              </a:rPr>
              <a:t>1 TB USB Drive</a:t>
            </a:r>
            <a:endParaRPr lang="en-US" sz="2000" b="1" dirty="0">
              <a:solidFill>
                <a:schemeClr val="accent4">
                  <a:lumMod val="75000"/>
                </a:schemeClr>
              </a:solidFill>
            </a:endParaRPr>
          </a:p>
        </p:txBody>
      </p:sp>
      <p:grpSp>
        <p:nvGrpSpPr>
          <p:cNvPr id="10" name="Group 9"/>
          <p:cNvGrpSpPr/>
          <p:nvPr/>
        </p:nvGrpSpPr>
        <p:grpSpPr>
          <a:xfrm>
            <a:off x="4862272" y="4098110"/>
            <a:ext cx="3380702" cy="1359798"/>
            <a:chOff x="4862272" y="4098110"/>
            <a:chExt cx="3380702" cy="1359798"/>
          </a:xfrm>
        </p:grpSpPr>
        <p:sp>
          <p:nvSpPr>
            <p:cNvPr id="8" name="Left Brace 7"/>
            <p:cNvSpPr/>
            <p:nvPr/>
          </p:nvSpPr>
          <p:spPr>
            <a:xfrm rot="16200000">
              <a:off x="6370361" y="2628238"/>
              <a:ext cx="364525" cy="3304270"/>
            </a:xfrm>
            <a:prstGeom prst="leftBrace">
              <a:avLst>
                <a:gd name="adj1" fmla="val 85752"/>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p:cNvSpPr txBox="1"/>
            <p:nvPr/>
          </p:nvSpPr>
          <p:spPr>
            <a:xfrm>
              <a:off x="4862272" y="4503801"/>
              <a:ext cx="3380702" cy="954107"/>
            </a:xfrm>
            <a:prstGeom prst="rect">
              <a:avLst/>
            </a:prstGeom>
            <a:noFill/>
          </p:spPr>
          <p:txBody>
            <a:bodyPr wrap="square" rtlCol="0">
              <a:spAutoFit/>
            </a:bodyPr>
            <a:lstStyle/>
            <a:p>
              <a:pPr algn="ctr"/>
              <a:r>
                <a:rPr lang="en-US" sz="2800" b="1" dirty="0" smtClean="0"/>
                <a:t>100% AUTOMATED</a:t>
              </a:r>
              <a:endParaRPr lang="en-US" sz="2800" b="1" dirty="0"/>
            </a:p>
          </p:txBody>
        </p:sp>
      </p:grpSp>
    </p:spTree>
    <p:extLst>
      <p:ext uri="{BB962C8B-B14F-4D97-AF65-F5344CB8AC3E}">
        <p14:creationId xmlns:p14="http://schemas.microsoft.com/office/powerpoint/2010/main" val="4090048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Backups: bottom line</a:t>
            </a:r>
            <a:endParaRPr lang="en-US" dirty="0">
              <a:solidFill>
                <a:schemeClr val="bg1"/>
              </a:solidFill>
            </a:endParaRPr>
          </a:p>
        </p:txBody>
      </p:sp>
      <p:sp>
        <p:nvSpPr>
          <p:cNvPr id="3" name="TextBox 2"/>
          <p:cNvSpPr txBox="1"/>
          <p:nvPr/>
        </p:nvSpPr>
        <p:spPr>
          <a:xfrm>
            <a:off x="1383075" y="1714213"/>
            <a:ext cx="6377850" cy="2554545"/>
          </a:xfrm>
          <a:prstGeom prst="rect">
            <a:avLst/>
          </a:prstGeom>
          <a:noFill/>
        </p:spPr>
        <p:txBody>
          <a:bodyPr wrap="square" rtlCol="0">
            <a:spAutoFit/>
          </a:bodyPr>
          <a:lstStyle/>
          <a:p>
            <a:pPr algn="ctr"/>
            <a:r>
              <a:rPr lang="en-US" sz="3200" dirty="0" smtClean="0">
                <a:solidFill>
                  <a:schemeClr val="accent6">
                    <a:lumMod val="40000"/>
                    <a:lumOff val="60000"/>
                  </a:schemeClr>
                </a:solidFill>
                <a:latin typeface="American Typewriter Light"/>
                <a:cs typeface="American Typewriter Light"/>
              </a:rPr>
              <a:t>Pick a strategy</a:t>
            </a:r>
          </a:p>
          <a:p>
            <a:pPr algn="ctr"/>
            <a:endParaRPr lang="en-US" sz="3200" dirty="0">
              <a:solidFill>
                <a:schemeClr val="accent6">
                  <a:lumMod val="40000"/>
                  <a:lumOff val="60000"/>
                </a:schemeClr>
              </a:solidFill>
              <a:latin typeface="American Typewriter Light"/>
              <a:cs typeface="American Typewriter Light"/>
            </a:endParaRPr>
          </a:p>
          <a:p>
            <a:pPr algn="ctr"/>
            <a:r>
              <a:rPr lang="en-US" sz="3200" dirty="0" smtClean="0">
                <a:solidFill>
                  <a:schemeClr val="accent6">
                    <a:lumMod val="40000"/>
                    <a:lumOff val="60000"/>
                  </a:schemeClr>
                </a:solidFill>
                <a:latin typeface="American Typewriter Light"/>
                <a:cs typeface="American Typewriter Light"/>
              </a:rPr>
              <a:t>Be consistent</a:t>
            </a:r>
          </a:p>
          <a:p>
            <a:pPr algn="ctr"/>
            <a:endParaRPr lang="en-US" sz="3200" dirty="0">
              <a:solidFill>
                <a:schemeClr val="accent6">
                  <a:lumMod val="40000"/>
                  <a:lumOff val="60000"/>
                </a:schemeClr>
              </a:solidFill>
              <a:latin typeface="American Typewriter Light"/>
              <a:cs typeface="American Typewriter Light"/>
            </a:endParaRPr>
          </a:p>
          <a:p>
            <a:pPr algn="ctr"/>
            <a:r>
              <a:rPr lang="en-US" sz="3200" dirty="0" smtClean="0">
                <a:solidFill>
                  <a:schemeClr val="accent6">
                    <a:lumMod val="40000"/>
                    <a:lumOff val="60000"/>
                  </a:schemeClr>
                </a:solidFill>
                <a:latin typeface="American Typewriter Light"/>
                <a:cs typeface="American Typewriter Light"/>
              </a:rPr>
              <a:t>Test your approach!</a:t>
            </a:r>
            <a:endParaRPr lang="en-US" sz="3200" dirty="0">
              <a:solidFill>
                <a:schemeClr val="accent6">
                  <a:lumMod val="40000"/>
                  <a:lumOff val="60000"/>
                </a:schemeClr>
              </a:solidFill>
              <a:latin typeface="American Typewriter Light"/>
              <a:cs typeface="American Typewriter Light"/>
            </a:endParaRPr>
          </a:p>
        </p:txBody>
      </p:sp>
    </p:spTree>
    <p:extLst>
      <p:ext uri="{BB962C8B-B14F-4D97-AF65-F5344CB8AC3E}">
        <p14:creationId xmlns:p14="http://schemas.microsoft.com/office/powerpoint/2010/main" val="29345127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ppyDisk_morguefile.jpg"/>
          <p:cNvPicPr>
            <a:picLocks noChangeAspect="1"/>
          </p:cNvPicPr>
          <p:nvPr/>
        </p:nvPicPr>
        <p:blipFill>
          <a:blip r:embed="rId3">
            <a:alphaModFix amt="37000"/>
            <a:extLst>
              <a:ext uri="{28A0092B-C50C-407E-A947-70E740481C1C}">
                <a14:useLocalDpi xmlns:a14="http://schemas.microsoft.com/office/drawing/2010/main" val="0"/>
              </a:ext>
            </a:extLst>
          </a:blip>
          <a:stretch>
            <a:fillRect/>
          </a:stretch>
        </p:blipFill>
        <p:spPr>
          <a:xfrm>
            <a:off x="467144" y="-7121"/>
            <a:ext cx="9144000" cy="5715000"/>
          </a:xfrm>
          <a:prstGeom prst="rect">
            <a:avLst/>
          </a:prstGeom>
        </p:spPr>
      </p:pic>
      <p:sp>
        <p:nvSpPr>
          <p:cNvPr id="4" name="TextBox 3"/>
          <p:cNvSpPr txBox="1"/>
          <p:nvPr/>
        </p:nvSpPr>
        <p:spPr>
          <a:xfrm>
            <a:off x="1762242" y="1860178"/>
            <a:ext cx="6809865" cy="2062103"/>
          </a:xfrm>
          <a:prstGeom prst="rect">
            <a:avLst/>
          </a:prstGeom>
          <a:noFill/>
        </p:spPr>
        <p:txBody>
          <a:bodyPr wrap="square" rtlCol="0">
            <a:spAutoFit/>
          </a:bodyPr>
          <a:lstStyle/>
          <a:p>
            <a:r>
              <a:rPr lang="en-US" sz="3200" dirty="0" smtClean="0">
                <a:cs typeface="Franklin Gothic Book"/>
              </a:rPr>
              <a:t>Actions </a:t>
            </a:r>
            <a:r>
              <a:rPr lang="en-US" sz="3200" dirty="0">
                <a:cs typeface="Franklin Gothic Book"/>
              </a:rPr>
              <a:t>that contribute to </a:t>
            </a:r>
            <a:r>
              <a:rPr lang="en-US" sz="3200" dirty="0" smtClean="0">
                <a:cs typeface="Franklin Gothic Book"/>
              </a:rPr>
              <a:t>effective </a:t>
            </a:r>
            <a:r>
              <a:rPr lang="en-US" sz="3200" b="1" dirty="0">
                <a:solidFill>
                  <a:schemeClr val="accent6"/>
                </a:solidFill>
                <a:effectLst>
                  <a:outerShdw blurRad="50800" dist="25400" dir="2700000" algn="tl" rotWithShape="0">
                    <a:schemeClr val="tx1">
                      <a:alpha val="50000"/>
                    </a:schemeClr>
                  </a:outerShdw>
                </a:effectLst>
                <a:cs typeface="Franklin Gothic Book"/>
              </a:rPr>
              <a:t>storage</a:t>
            </a:r>
            <a:r>
              <a:rPr lang="en-US" sz="3200" dirty="0">
                <a:cs typeface="Franklin Gothic Book"/>
              </a:rPr>
              <a:t>, </a:t>
            </a:r>
            <a:r>
              <a:rPr lang="en-US" sz="3200" b="1" dirty="0" smtClean="0">
                <a:solidFill>
                  <a:srgbClr val="20768C"/>
                </a:solidFill>
                <a:effectLst>
                  <a:outerShdw blurRad="50800" dist="25400" dir="2700000" algn="tl" rotWithShape="0">
                    <a:schemeClr val="tx1">
                      <a:alpha val="50000"/>
                    </a:schemeClr>
                  </a:outerShdw>
                </a:effectLst>
                <a:cs typeface="Franklin Gothic Book"/>
              </a:rPr>
              <a:t>preservation </a:t>
            </a:r>
            <a:r>
              <a:rPr lang="en-US" sz="3200" dirty="0" smtClean="0">
                <a:cs typeface="Franklin Gothic Book"/>
              </a:rPr>
              <a:t>and </a:t>
            </a:r>
            <a:r>
              <a:rPr lang="en-US" sz="3200" b="1" dirty="0" smtClean="0">
                <a:solidFill>
                  <a:srgbClr val="20768C"/>
                </a:solidFill>
                <a:effectLst>
                  <a:outerShdw blurRad="50800" dist="25400" dir="2700000" algn="tl" rotWithShape="0">
                    <a:schemeClr val="tx1">
                      <a:alpha val="50000"/>
                    </a:schemeClr>
                  </a:outerShdw>
                </a:effectLst>
                <a:cs typeface="Franklin Gothic Book"/>
              </a:rPr>
              <a:t>reuse </a:t>
            </a:r>
            <a:r>
              <a:rPr lang="en-US" sz="3200" dirty="0" smtClean="0">
                <a:cs typeface="Franklin Gothic Book"/>
              </a:rPr>
              <a:t>of</a:t>
            </a:r>
          </a:p>
          <a:p>
            <a:r>
              <a:rPr lang="en-US" sz="3200" dirty="0" smtClean="0">
                <a:cs typeface="Franklin Gothic Book"/>
              </a:rPr>
              <a:t>data </a:t>
            </a:r>
            <a:r>
              <a:rPr lang="en-US" sz="3200" dirty="0">
                <a:cs typeface="Franklin Gothic Book"/>
              </a:rPr>
              <a:t>and </a:t>
            </a:r>
            <a:r>
              <a:rPr lang="en-US" sz="3200" dirty="0" smtClean="0">
                <a:cs typeface="Franklin Gothic Book"/>
              </a:rPr>
              <a:t>documentation </a:t>
            </a:r>
            <a:r>
              <a:rPr lang="en-US" sz="3200" dirty="0">
                <a:cs typeface="Franklin Gothic Book"/>
              </a:rPr>
              <a:t>throughout the research </a:t>
            </a:r>
            <a:r>
              <a:rPr lang="en-US" sz="3200" dirty="0" smtClean="0">
                <a:cs typeface="Franklin Gothic Book"/>
              </a:rPr>
              <a:t>lifecycle.</a:t>
            </a:r>
            <a:endParaRPr lang="en-US" sz="3200" dirty="0">
              <a:cs typeface="Franklin Gothic Book"/>
            </a:endParaRPr>
          </a:p>
        </p:txBody>
      </p:sp>
      <p:sp>
        <p:nvSpPr>
          <p:cNvPr id="2" name="Title 1"/>
          <p:cNvSpPr>
            <a:spLocks noGrp="1"/>
          </p:cNvSpPr>
          <p:nvPr>
            <p:ph type="title"/>
          </p:nvPr>
        </p:nvSpPr>
        <p:spPr/>
        <p:txBody>
          <a:bodyPr>
            <a:normAutofit/>
          </a:bodyPr>
          <a:lstStyle/>
          <a:p>
            <a:r>
              <a:rPr lang="en-US" spc="-100" dirty="0" smtClean="0">
                <a:cs typeface="Cambria"/>
              </a:rPr>
              <a:t>What is data management?</a:t>
            </a:r>
            <a:endParaRPr lang="en-US" dirty="0"/>
          </a:p>
        </p:txBody>
      </p:sp>
    </p:spTree>
    <p:extLst>
      <p:ext uri="{BB962C8B-B14F-4D97-AF65-F5344CB8AC3E}">
        <p14:creationId xmlns:p14="http://schemas.microsoft.com/office/powerpoint/2010/main" val="4287720904"/>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ack_659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0"/>
            <a:ext cx="5715000" cy="5715000"/>
          </a:xfrm>
          <a:prstGeom prst="rect">
            <a:avLst/>
          </a:prstGeom>
        </p:spPr>
      </p:pic>
    </p:spTree>
    <p:extLst>
      <p:ext uri="{BB962C8B-B14F-4D97-AF65-F5344CB8AC3E}">
        <p14:creationId xmlns:p14="http://schemas.microsoft.com/office/powerpoint/2010/main" val="349623009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Kilter">
      <a:dk1>
        <a:sysClr val="windowText" lastClr="000000"/>
      </a:dk1>
      <a:lt1>
        <a:sysClr val="window" lastClr="FFFFFF"/>
      </a:lt1>
      <a:dk2>
        <a:srgbClr val="318FC5"/>
      </a:dk2>
      <a:lt2>
        <a:srgbClr val="AEE8FB"/>
      </a:lt2>
      <a:accent1>
        <a:srgbClr val="76C5EF"/>
      </a:accent1>
      <a:accent2>
        <a:srgbClr val="FEA022"/>
      </a:accent2>
      <a:accent3>
        <a:srgbClr val="FF6700"/>
      </a:accent3>
      <a:accent4>
        <a:srgbClr val="70A525"/>
      </a:accent4>
      <a:accent5>
        <a:srgbClr val="A5D848"/>
      </a:accent5>
      <a:accent6>
        <a:srgbClr val="20768C"/>
      </a:accent6>
      <a:hlink>
        <a:srgbClr val="7AB6E8"/>
      </a:hlink>
      <a:folHlink>
        <a:srgbClr val="83B0D3"/>
      </a:folHlink>
    </a:clrScheme>
    <a:fontScheme name="Executive">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1852</TotalTime>
  <Words>8070</Words>
  <Application>Microsoft Macintosh PowerPoint</Application>
  <PresentationFormat>On-screen Show (16:10)</PresentationFormat>
  <Paragraphs>1255</Paragraphs>
  <Slides>90</Slides>
  <Notes>74</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93" baseType="lpstr">
      <vt:lpstr>Office Theme</vt:lpstr>
      <vt:lpstr>Chart</vt:lpstr>
      <vt:lpstr>Document</vt:lpstr>
      <vt:lpstr>NW5C Research Data Management  &amp; Curation Workshop</vt:lpstr>
      <vt:lpstr>Overview</vt:lpstr>
      <vt:lpstr>Session 1 ~ 9am – 12pm</vt:lpstr>
      <vt:lpstr>PowerPoint Presentation</vt:lpstr>
      <vt:lpstr>PowerPoint Presentation</vt:lpstr>
      <vt:lpstr>hello!</vt:lpstr>
      <vt:lpstr>PowerPoint Presentation</vt:lpstr>
      <vt:lpstr>What is research data?</vt:lpstr>
      <vt:lpstr>What is data management?</vt:lpstr>
      <vt:lpstr>Why data management?</vt:lpstr>
      <vt:lpstr>PowerPoint Presentation</vt:lpstr>
      <vt:lpstr>Data deluge</vt:lpstr>
      <vt:lpstr>The World of Data Around Us</vt:lpstr>
      <vt:lpstr>PowerPoint Presentation</vt:lpstr>
      <vt:lpstr>PowerPoint Presentation</vt:lpstr>
      <vt:lpstr>PowerPoint Presentation</vt:lpstr>
      <vt:lpstr>PowerPoint Presentation</vt:lpstr>
      <vt:lpstr>???</vt:lpstr>
      <vt:lpstr> Data management in the lifecycle </vt:lpstr>
      <vt:lpstr>Data Types: Observational</vt:lpstr>
      <vt:lpstr>Data Types: Experimental</vt:lpstr>
      <vt:lpstr>Data Types: Derived or Compiled</vt:lpstr>
      <vt:lpstr>Data Types: Simulation</vt:lpstr>
      <vt:lpstr>Data Types: Reference/Canonical</vt:lpstr>
      <vt:lpstr>Data types: another classification</vt:lpstr>
      <vt:lpstr>More common data types</vt:lpstr>
      <vt:lpstr>File Formats</vt:lpstr>
      <vt:lpstr>Preferable Format Types for Long-Term Access to Data</vt:lpstr>
      <vt:lpstr>What types &amp; formats of data will you be generating and/or using?</vt:lpstr>
      <vt:lpstr> Back to the research lifecycle </vt:lpstr>
      <vt:lpstr>Stage 1: Project conception &amp; planning</vt:lpstr>
      <vt:lpstr>Stage 2: Project startup</vt:lpstr>
      <vt:lpstr>Stage 3: Data lifecycle*</vt:lpstr>
      <vt:lpstr>Stage 3: Data lifecycle</vt:lpstr>
      <vt:lpstr>Stage 3: Data lifecycle</vt:lpstr>
      <vt:lpstr>Stage 3: Data lifecycle</vt:lpstr>
      <vt:lpstr>Stage 3: Data lifecycle</vt:lpstr>
      <vt:lpstr>Stage 3: Data lifecycle</vt:lpstr>
      <vt:lpstr> Back to the research lifecycle </vt:lpstr>
      <vt:lpstr>Stage 4: End of Project</vt:lpstr>
      <vt:lpstr>Stages 5 &amp; 6: Data Archived &amp; Shared</vt:lpstr>
      <vt:lpstr>Take results from previous activity &amp; place them in the research lifecycle</vt:lpstr>
      <vt:lpstr>PowerPoint Presentation</vt:lpstr>
      <vt:lpstr>Session 1 ~ 9am – 12pm</vt:lpstr>
      <vt:lpstr>PowerPoint Presentation</vt:lpstr>
      <vt:lpstr>PowerPoint Presentation</vt:lpstr>
      <vt:lpstr>PowerPoint Presentation</vt:lpstr>
      <vt:lpstr>PowerPoint Presentation</vt:lpstr>
      <vt:lpstr>PowerPoint Presentation</vt:lpstr>
      <vt:lpstr>File-naming strategies (1)</vt:lpstr>
      <vt:lpstr>File-naming strategies (2)</vt:lpstr>
      <vt:lpstr> File naming conventions</vt:lpstr>
      <vt:lpstr> File naming strategies</vt:lpstr>
      <vt:lpstr>PowerPoint Presentation</vt:lpstr>
      <vt:lpstr>PowerPoint Presentation</vt:lpstr>
      <vt:lpstr>PowerPoint Presentation</vt:lpstr>
      <vt:lpstr>PowerPoint Presentation</vt:lpstr>
      <vt:lpstr>Leading zeroes : why?</vt:lpstr>
      <vt:lpstr>PowerPoint Presentation</vt:lpstr>
      <vt:lpstr>PowerPoint Presentation</vt:lpstr>
      <vt:lpstr>PowerPoint Presentation</vt:lpstr>
      <vt:lpstr>Organization methods</vt:lpstr>
      <vt:lpstr>Organization methods</vt:lpstr>
      <vt:lpstr>Amanda’s approach*</vt:lpstr>
      <vt:lpstr>Amanda’s approach*</vt:lpstr>
      <vt:lpstr>Amanda’s approach</vt:lpstr>
      <vt:lpstr>Amanda’s approach</vt:lpstr>
      <vt:lpstr>Amanda’s approach</vt:lpstr>
      <vt:lpstr>Amanda’s approach</vt:lpstr>
      <vt:lpstr>Organization methods</vt:lpstr>
      <vt:lpstr>PowerPoint Presentation</vt:lpstr>
      <vt:lpstr>Session 1 ~ 9am – 12pm</vt:lpstr>
      <vt:lpstr>PowerPoint Presentation</vt:lpstr>
      <vt:lpstr>Most common loss scenario: drive failure</vt:lpstr>
      <vt:lpstr>This happens a lot:  physical theft &amp; unintentional damage</vt:lpstr>
      <vt:lpstr>Rare, unexpected events happen</vt:lpstr>
      <vt:lpstr>It CAN happen to you</vt:lpstr>
      <vt:lpstr>Real-world lesson: Audit your backups…</vt:lpstr>
      <vt:lpstr>Data storage options</vt:lpstr>
      <vt:lpstr>Storage: PC/laptop</vt:lpstr>
      <vt:lpstr>Storage: external storage devices</vt:lpstr>
      <vt:lpstr>Storage: networked drives</vt:lpstr>
      <vt:lpstr>Storage: cloud storage</vt:lpstr>
      <vt:lpstr>Storage: Google Drive for OSU</vt:lpstr>
      <vt:lpstr>PowerPoint Presentation</vt:lpstr>
      <vt:lpstr>Data backup</vt:lpstr>
      <vt:lpstr>Data backup</vt:lpstr>
      <vt:lpstr>Data backup</vt:lpstr>
      <vt:lpstr>Backups: bottom line</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Whitmire</dc:creator>
  <cp:lastModifiedBy>Amanda Whitmire</cp:lastModifiedBy>
  <cp:revision>48</cp:revision>
  <dcterms:created xsi:type="dcterms:W3CDTF">2015-06-15T23:33:34Z</dcterms:created>
  <dcterms:modified xsi:type="dcterms:W3CDTF">2015-06-18T19:58:51Z</dcterms:modified>
</cp:coreProperties>
</file>