
<file path=[Content_Types].xml><?xml version="1.0" encoding="utf-8"?>
<Types xmlns="http://schemas.openxmlformats.org/package/2006/content-types">
  <Default Extension="xml" ContentType="application/xml"/>
  <Default Extension="tif" ContentType="image/tif"/>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7"/>
  </p:notesMasterIdLst>
  <p:sldIdLst>
    <p:sldId id="256" r:id="rId2"/>
    <p:sldId id="260" r:id="rId3"/>
    <p:sldId id="271" r:id="rId4"/>
    <p:sldId id="257" r:id="rId5"/>
    <p:sldId id="272" r:id="rId6"/>
    <p:sldId id="291" r:id="rId7"/>
    <p:sldId id="259" r:id="rId8"/>
    <p:sldId id="298" r:id="rId9"/>
    <p:sldId id="273" r:id="rId10"/>
    <p:sldId id="274" r:id="rId11"/>
    <p:sldId id="302" r:id="rId12"/>
    <p:sldId id="266" r:id="rId13"/>
    <p:sldId id="292" r:id="rId14"/>
    <p:sldId id="304" r:id="rId15"/>
    <p:sldId id="293" r:id="rId16"/>
    <p:sldId id="295" r:id="rId17"/>
    <p:sldId id="294" r:id="rId18"/>
    <p:sldId id="300" r:id="rId19"/>
    <p:sldId id="267" r:id="rId20"/>
    <p:sldId id="268" r:id="rId21"/>
    <p:sldId id="269" r:id="rId22"/>
    <p:sldId id="278" r:id="rId23"/>
    <p:sldId id="303" r:id="rId24"/>
    <p:sldId id="288" r:id="rId25"/>
    <p:sldId id="29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8" autoAdjust="0"/>
    <p:restoredTop sz="78669" autoAdjust="0"/>
  </p:normalViewPr>
  <p:slideViewPr>
    <p:cSldViewPr snapToGrid="0" snapToObjects="1">
      <p:cViewPr>
        <p:scale>
          <a:sx n="68" d="100"/>
          <a:sy n="68" d="100"/>
        </p:scale>
        <p:origin x="-896" y="-80"/>
      </p:cViewPr>
      <p:guideLst>
        <p:guide orient="horz" pos="216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103" d="100"/>
          <a:sy n="103" d="100"/>
        </p:scale>
        <p:origin x="-164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40C2C-B42C-2E42-AA51-7A09912DDA5C}"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US"/>
        </a:p>
      </dgm:t>
    </dgm:pt>
    <dgm:pt modelId="{DBC1D489-AB7E-0545-A96E-92E64B7E74C4}">
      <dgm:prSet phldrT="[Text]"/>
      <dgm:spPr/>
      <dgm:t>
        <a:bodyPr/>
        <a:lstStyle/>
        <a:p>
          <a:endParaRPr lang="en-US" dirty="0"/>
        </a:p>
      </dgm:t>
    </dgm:pt>
    <dgm:pt modelId="{A4594DBB-D145-EC44-8A72-701E3B65327B}" type="parTrans" cxnId="{1FF610EA-F7E5-7D49-A76F-8E58131C6C0E}">
      <dgm:prSet/>
      <dgm:spPr/>
      <dgm:t>
        <a:bodyPr/>
        <a:lstStyle/>
        <a:p>
          <a:endParaRPr lang="en-US"/>
        </a:p>
      </dgm:t>
    </dgm:pt>
    <dgm:pt modelId="{2EA0BA8C-3E45-C84D-8B21-33D5A94CE817}" type="sibTrans" cxnId="{1FF610EA-F7E5-7D49-A76F-8E58131C6C0E}">
      <dgm:prSet/>
      <dgm:spPr/>
      <dgm:t>
        <a:bodyPr/>
        <a:lstStyle/>
        <a:p>
          <a:endParaRPr lang="en-US"/>
        </a:p>
      </dgm:t>
    </dgm:pt>
    <dgm:pt modelId="{C3BBCCC6-2004-CE4A-8800-88C8CADB8E69}">
      <dgm:prSet phldrT="[Text]"/>
      <dgm:spPr/>
      <dgm:t>
        <a:bodyPr/>
        <a:lstStyle/>
        <a:p>
          <a:r>
            <a:rPr lang="en-US" dirty="0" smtClean="0"/>
            <a:t>Saline                      </a:t>
          </a:r>
          <a:endParaRPr lang="en-US" dirty="0"/>
        </a:p>
      </dgm:t>
    </dgm:pt>
    <dgm:pt modelId="{2B07979E-A3AB-0F4A-A34E-A4E144249535}" type="parTrans" cxnId="{397FB8FE-D4E8-C34C-A645-2A414DE73725}">
      <dgm:prSet/>
      <dgm:spPr/>
      <dgm:t>
        <a:bodyPr/>
        <a:lstStyle/>
        <a:p>
          <a:endParaRPr lang="en-US"/>
        </a:p>
      </dgm:t>
    </dgm:pt>
    <dgm:pt modelId="{0E92D796-8DC8-CB42-8A93-1881FDE2607B}" type="sibTrans" cxnId="{397FB8FE-D4E8-C34C-A645-2A414DE73725}">
      <dgm:prSet/>
      <dgm:spPr/>
      <dgm:t>
        <a:bodyPr/>
        <a:lstStyle/>
        <a:p>
          <a:endParaRPr lang="en-US"/>
        </a:p>
      </dgm:t>
    </dgm:pt>
    <dgm:pt modelId="{1575980E-0745-F24D-8BD7-DAC5D5AF1AF1}">
      <dgm:prSet phldrT="[Text]"/>
      <dgm:spPr/>
      <dgm:t>
        <a:bodyPr/>
        <a:lstStyle/>
        <a:p>
          <a:r>
            <a:rPr lang="en-US" dirty="0" smtClean="0"/>
            <a:t>CDDP</a:t>
          </a:r>
          <a:endParaRPr lang="en-US" dirty="0"/>
        </a:p>
      </dgm:t>
    </dgm:pt>
    <dgm:pt modelId="{A1B2F822-5F97-E044-A22D-439C1A09FB38}" type="parTrans" cxnId="{0AE95642-520C-8348-986D-7DEF1ED819CB}">
      <dgm:prSet/>
      <dgm:spPr/>
      <dgm:t>
        <a:bodyPr/>
        <a:lstStyle/>
        <a:p>
          <a:endParaRPr lang="en-US"/>
        </a:p>
      </dgm:t>
    </dgm:pt>
    <dgm:pt modelId="{C13782D1-62ED-B148-B9D3-C7C0BA6ABF9B}" type="sibTrans" cxnId="{0AE95642-520C-8348-986D-7DEF1ED819CB}">
      <dgm:prSet/>
      <dgm:spPr/>
      <dgm:t>
        <a:bodyPr/>
        <a:lstStyle/>
        <a:p>
          <a:endParaRPr lang="en-US"/>
        </a:p>
      </dgm:t>
    </dgm:pt>
    <dgm:pt modelId="{6017887E-A481-894D-8035-417DB2833BBA}">
      <dgm:prSet phldrT="[Text]"/>
      <dgm:spPr/>
      <dgm:t>
        <a:bodyPr/>
        <a:lstStyle/>
        <a:p>
          <a:r>
            <a:rPr lang="en-US" dirty="0" smtClean="0"/>
            <a:t>CDDP and </a:t>
          </a:r>
          <a:r>
            <a:rPr lang="en-US" dirty="0" smtClean="0">
              <a:ea typeface="Lucida Grande"/>
              <a:cs typeface="Lucida Grande"/>
            </a:rPr>
            <a:t>α-T</a:t>
          </a:r>
          <a:endParaRPr lang="en-US" dirty="0"/>
        </a:p>
      </dgm:t>
    </dgm:pt>
    <dgm:pt modelId="{752190C0-83A2-A043-8BF9-7FE646275D54}" type="parTrans" cxnId="{17D60AA3-D0CD-A44C-B212-EC27ECFB22C5}">
      <dgm:prSet/>
      <dgm:spPr/>
      <dgm:t>
        <a:bodyPr/>
        <a:lstStyle/>
        <a:p>
          <a:endParaRPr lang="en-US"/>
        </a:p>
      </dgm:t>
    </dgm:pt>
    <dgm:pt modelId="{68F124EB-6ECD-6245-8EC8-0706A5A4B1E5}" type="sibTrans" cxnId="{17D60AA3-D0CD-A44C-B212-EC27ECFB22C5}">
      <dgm:prSet/>
      <dgm:spPr/>
      <dgm:t>
        <a:bodyPr/>
        <a:lstStyle/>
        <a:p>
          <a:endParaRPr lang="en-US"/>
        </a:p>
      </dgm:t>
    </dgm:pt>
    <dgm:pt modelId="{7422968E-BA56-2C46-B882-CD748DB5EC2D}">
      <dgm:prSet phldrT="[Text]"/>
      <dgm:spPr/>
      <dgm:t>
        <a:bodyPr/>
        <a:lstStyle/>
        <a:p>
          <a:endParaRPr lang="en-US" dirty="0"/>
        </a:p>
      </dgm:t>
    </dgm:pt>
    <dgm:pt modelId="{3D18ECD5-53D6-074B-B0E3-8C0BEB5887A5}" type="sibTrans" cxnId="{91C28887-C3CE-2946-ACF9-A43722228932}">
      <dgm:prSet/>
      <dgm:spPr/>
      <dgm:t>
        <a:bodyPr/>
        <a:lstStyle/>
        <a:p>
          <a:endParaRPr lang="en-US"/>
        </a:p>
      </dgm:t>
    </dgm:pt>
    <dgm:pt modelId="{78722793-996D-CF43-859A-F86286478E8C}" type="parTrans" cxnId="{91C28887-C3CE-2946-ACF9-A43722228932}">
      <dgm:prSet/>
      <dgm:spPr/>
      <dgm:t>
        <a:bodyPr/>
        <a:lstStyle/>
        <a:p>
          <a:endParaRPr lang="en-US"/>
        </a:p>
      </dgm:t>
    </dgm:pt>
    <dgm:pt modelId="{CA2AFD0E-8BBA-B140-8FBE-36BB298B051B}">
      <dgm:prSet phldrT="[Text]"/>
      <dgm:spPr/>
      <dgm:t>
        <a:bodyPr/>
        <a:lstStyle/>
        <a:p>
          <a:endParaRPr lang="en-US" dirty="0"/>
        </a:p>
      </dgm:t>
    </dgm:pt>
    <dgm:pt modelId="{3C474263-2DBF-B44C-B81D-DC90A192D98D}" type="sibTrans" cxnId="{A7A35138-DEFF-BF45-BDFE-C688D1675B6F}">
      <dgm:prSet/>
      <dgm:spPr/>
      <dgm:t>
        <a:bodyPr/>
        <a:lstStyle/>
        <a:p>
          <a:endParaRPr lang="en-US"/>
        </a:p>
      </dgm:t>
    </dgm:pt>
    <dgm:pt modelId="{B255D93C-A104-9340-9462-CEC7E36B936B}" type="parTrans" cxnId="{A7A35138-DEFF-BF45-BDFE-C688D1675B6F}">
      <dgm:prSet/>
      <dgm:spPr/>
      <dgm:t>
        <a:bodyPr/>
        <a:lstStyle/>
        <a:p>
          <a:endParaRPr lang="en-US"/>
        </a:p>
      </dgm:t>
    </dgm:pt>
    <dgm:pt modelId="{67F57226-A537-9D4C-973C-62C19343ACA9}" type="pres">
      <dgm:prSet presAssocID="{49340C2C-B42C-2E42-AA51-7A09912DDA5C}" presName="Name0" presStyleCnt="0">
        <dgm:presLayoutVars>
          <dgm:chMax/>
          <dgm:chPref/>
          <dgm:dir/>
        </dgm:presLayoutVars>
      </dgm:prSet>
      <dgm:spPr/>
      <dgm:t>
        <a:bodyPr/>
        <a:lstStyle/>
        <a:p>
          <a:endParaRPr lang="en-US"/>
        </a:p>
      </dgm:t>
    </dgm:pt>
    <dgm:pt modelId="{EDE9FCDA-C93F-294D-AF44-72D08197B5E5}" type="pres">
      <dgm:prSet presAssocID="{DBC1D489-AB7E-0545-A96E-92E64B7E74C4}" presName="composite" presStyleCnt="0">
        <dgm:presLayoutVars>
          <dgm:chMax val="1"/>
          <dgm:chPref val="1"/>
        </dgm:presLayoutVars>
      </dgm:prSet>
      <dgm:spPr/>
    </dgm:pt>
    <dgm:pt modelId="{FFFBC4BB-E018-F348-83E9-0E775456A69A}" type="pres">
      <dgm:prSet presAssocID="{DBC1D489-AB7E-0545-A96E-92E64B7E74C4}" presName="Accent" presStyleLbl="trAlignAcc1" presStyleIdx="0" presStyleCnt="3" custLinFactNeighborX="3527">
        <dgm:presLayoutVars>
          <dgm:chMax val="0"/>
          <dgm:chPref val="0"/>
        </dgm:presLayoutVars>
      </dgm:prSet>
      <dgm:spPr/>
    </dgm:pt>
    <dgm:pt modelId="{56255868-1586-D844-A759-488151FA8D7B}" type="pres">
      <dgm:prSet presAssocID="{DBC1D489-AB7E-0545-A96E-92E64B7E74C4}" presName="Image" presStyleLbl="alignImgPlace1" presStyleIdx="0" presStyleCnt="3" custLinFactNeighborX="4755">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54D4687A-63EE-BD44-BFF9-B9DA0CFE8422}" type="pres">
      <dgm:prSet presAssocID="{DBC1D489-AB7E-0545-A96E-92E64B7E74C4}" presName="ChildComposite" presStyleCnt="0"/>
      <dgm:spPr/>
    </dgm:pt>
    <dgm:pt modelId="{459AA790-7D6C-864D-9846-0C868DD65AFC}" type="pres">
      <dgm:prSet presAssocID="{DBC1D489-AB7E-0545-A96E-92E64B7E74C4}" presName="Child" presStyleLbl="node1" presStyleIdx="0" presStyleCnt="3" custLinFactNeighborX="4755">
        <dgm:presLayoutVars>
          <dgm:chMax val="0"/>
          <dgm:chPref val="0"/>
          <dgm:bulletEnabled val="1"/>
        </dgm:presLayoutVars>
      </dgm:prSet>
      <dgm:spPr/>
      <dgm:t>
        <a:bodyPr/>
        <a:lstStyle/>
        <a:p>
          <a:endParaRPr lang="en-US"/>
        </a:p>
      </dgm:t>
    </dgm:pt>
    <dgm:pt modelId="{1CC60C47-DFC0-8A42-BD03-F995E765157F}" type="pres">
      <dgm:prSet presAssocID="{DBC1D489-AB7E-0545-A96E-92E64B7E74C4}" presName="Parent" presStyleLbl="revTx" presStyleIdx="0" presStyleCnt="3">
        <dgm:presLayoutVars>
          <dgm:chMax val="1"/>
          <dgm:chPref val="0"/>
          <dgm:bulletEnabled val="1"/>
        </dgm:presLayoutVars>
      </dgm:prSet>
      <dgm:spPr/>
      <dgm:t>
        <a:bodyPr/>
        <a:lstStyle/>
        <a:p>
          <a:endParaRPr lang="en-US"/>
        </a:p>
      </dgm:t>
    </dgm:pt>
    <dgm:pt modelId="{09623D71-9017-5341-80A4-FC59606FFB68}" type="pres">
      <dgm:prSet presAssocID="{2EA0BA8C-3E45-C84D-8B21-33D5A94CE817}" presName="sibTrans" presStyleCnt="0"/>
      <dgm:spPr/>
    </dgm:pt>
    <dgm:pt modelId="{D35E21A3-FC6D-6740-9671-44BBEDAE4C1A}" type="pres">
      <dgm:prSet presAssocID="{7422968E-BA56-2C46-B882-CD748DB5EC2D}" presName="composite" presStyleCnt="0">
        <dgm:presLayoutVars>
          <dgm:chMax val="1"/>
          <dgm:chPref val="1"/>
        </dgm:presLayoutVars>
      </dgm:prSet>
      <dgm:spPr/>
    </dgm:pt>
    <dgm:pt modelId="{1CE7333B-3445-F04B-9608-51011744E10C}" type="pres">
      <dgm:prSet presAssocID="{7422968E-BA56-2C46-B882-CD748DB5EC2D}" presName="Accent" presStyleLbl="trAlignAcc1" presStyleIdx="1" presStyleCnt="3" custLinFactNeighborX="759">
        <dgm:presLayoutVars>
          <dgm:chMax val="0"/>
          <dgm:chPref val="0"/>
        </dgm:presLayoutVars>
      </dgm:prSet>
      <dgm:spPr/>
    </dgm:pt>
    <dgm:pt modelId="{542FF682-6C31-A449-A34C-9BE497962D23}" type="pres">
      <dgm:prSet presAssocID="{7422968E-BA56-2C46-B882-CD748DB5EC2D}" presName="Image" presStyleLbl="alignImgPlace1" presStyleIdx="1" presStyleCnt="3" custLinFactNeighborX="843">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US"/>
        </a:p>
      </dgm:t>
    </dgm:pt>
    <dgm:pt modelId="{4D66DDEC-FB46-0B4F-984D-BCF5143D51EE}" type="pres">
      <dgm:prSet presAssocID="{7422968E-BA56-2C46-B882-CD748DB5EC2D}" presName="ChildComposite" presStyleCnt="0"/>
      <dgm:spPr/>
    </dgm:pt>
    <dgm:pt modelId="{01CA8070-C4A1-A64B-8A0B-BD63B869DB52}" type="pres">
      <dgm:prSet presAssocID="{7422968E-BA56-2C46-B882-CD748DB5EC2D}" presName="Child" presStyleLbl="node1" presStyleIdx="1" presStyleCnt="3" custLinFactNeighborX="843">
        <dgm:presLayoutVars>
          <dgm:chMax val="0"/>
          <dgm:chPref val="0"/>
          <dgm:bulletEnabled val="1"/>
        </dgm:presLayoutVars>
      </dgm:prSet>
      <dgm:spPr/>
      <dgm:t>
        <a:bodyPr/>
        <a:lstStyle/>
        <a:p>
          <a:endParaRPr lang="en-US"/>
        </a:p>
      </dgm:t>
    </dgm:pt>
    <dgm:pt modelId="{C6DA5B3F-BB71-F84E-AB70-72F9F4B71FD8}" type="pres">
      <dgm:prSet presAssocID="{7422968E-BA56-2C46-B882-CD748DB5EC2D}" presName="Parent" presStyleLbl="revTx" presStyleIdx="1" presStyleCnt="3">
        <dgm:presLayoutVars>
          <dgm:chMax val="1"/>
          <dgm:chPref val="0"/>
          <dgm:bulletEnabled val="1"/>
        </dgm:presLayoutVars>
      </dgm:prSet>
      <dgm:spPr/>
      <dgm:t>
        <a:bodyPr/>
        <a:lstStyle/>
        <a:p>
          <a:endParaRPr lang="en-US"/>
        </a:p>
      </dgm:t>
    </dgm:pt>
    <dgm:pt modelId="{0EC2EC18-E955-4645-8586-E3ACE1469E84}" type="pres">
      <dgm:prSet presAssocID="{3D18ECD5-53D6-074B-B0E3-8C0BEB5887A5}" presName="sibTrans" presStyleCnt="0"/>
      <dgm:spPr/>
    </dgm:pt>
    <dgm:pt modelId="{3364052D-48CD-7943-8760-B7F3951AF8B3}" type="pres">
      <dgm:prSet presAssocID="{CA2AFD0E-8BBA-B140-8FBE-36BB298B051B}" presName="composite" presStyleCnt="0">
        <dgm:presLayoutVars>
          <dgm:chMax val="1"/>
          <dgm:chPref val="1"/>
        </dgm:presLayoutVars>
      </dgm:prSet>
      <dgm:spPr/>
    </dgm:pt>
    <dgm:pt modelId="{11813661-1BA3-0E46-BCF0-7AFD7051F433}" type="pres">
      <dgm:prSet presAssocID="{CA2AFD0E-8BBA-B140-8FBE-36BB298B051B}" presName="Accent" presStyleLbl="trAlignAcc1" presStyleIdx="2" presStyleCnt="3">
        <dgm:presLayoutVars>
          <dgm:chMax val="0"/>
          <dgm:chPref val="0"/>
        </dgm:presLayoutVars>
      </dgm:prSet>
      <dgm:spPr/>
    </dgm:pt>
    <dgm:pt modelId="{89BA72A8-38D5-2241-B514-D6CB454DC993}" type="pres">
      <dgm:prSet presAssocID="{CA2AFD0E-8BBA-B140-8FBE-36BB298B051B}"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65119C97-A2B2-584D-946C-0BE7ACAB12CE}" type="pres">
      <dgm:prSet presAssocID="{CA2AFD0E-8BBA-B140-8FBE-36BB298B051B}" presName="ChildComposite" presStyleCnt="0"/>
      <dgm:spPr/>
    </dgm:pt>
    <dgm:pt modelId="{95F29A9D-78A5-4B40-AA75-81DAAB168A8B}" type="pres">
      <dgm:prSet presAssocID="{CA2AFD0E-8BBA-B140-8FBE-36BB298B051B}" presName="Child" presStyleLbl="node1" presStyleIdx="2" presStyleCnt="3">
        <dgm:presLayoutVars>
          <dgm:chMax val="0"/>
          <dgm:chPref val="0"/>
          <dgm:bulletEnabled val="1"/>
        </dgm:presLayoutVars>
      </dgm:prSet>
      <dgm:spPr/>
      <dgm:t>
        <a:bodyPr/>
        <a:lstStyle/>
        <a:p>
          <a:endParaRPr lang="en-US"/>
        </a:p>
      </dgm:t>
    </dgm:pt>
    <dgm:pt modelId="{EF1B66C7-BD5F-0549-B736-276D35AF2C80}" type="pres">
      <dgm:prSet presAssocID="{CA2AFD0E-8BBA-B140-8FBE-36BB298B051B}" presName="Parent" presStyleLbl="revTx" presStyleIdx="2" presStyleCnt="3">
        <dgm:presLayoutVars>
          <dgm:chMax val="1"/>
          <dgm:chPref val="0"/>
          <dgm:bulletEnabled val="1"/>
        </dgm:presLayoutVars>
      </dgm:prSet>
      <dgm:spPr/>
      <dgm:t>
        <a:bodyPr/>
        <a:lstStyle/>
        <a:p>
          <a:endParaRPr lang="en-US"/>
        </a:p>
      </dgm:t>
    </dgm:pt>
  </dgm:ptLst>
  <dgm:cxnLst>
    <dgm:cxn modelId="{533BB4E6-958F-C64B-89E4-57E0945CE96C}" type="presOf" srcId="{1575980E-0745-F24D-8BD7-DAC5D5AF1AF1}" destId="{01CA8070-C4A1-A64B-8A0B-BD63B869DB52}" srcOrd="0" destOrd="0" presId="urn:microsoft.com/office/officeart/2008/layout/CaptionedPictures"/>
    <dgm:cxn modelId="{66E3CD49-8DE9-A245-88F2-9480B94129D2}" type="presOf" srcId="{6017887E-A481-894D-8035-417DB2833BBA}" destId="{95F29A9D-78A5-4B40-AA75-81DAAB168A8B}" srcOrd="0" destOrd="0" presId="urn:microsoft.com/office/officeart/2008/layout/CaptionedPictures"/>
    <dgm:cxn modelId="{0AE95642-520C-8348-986D-7DEF1ED819CB}" srcId="{7422968E-BA56-2C46-B882-CD748DB5EC2D}" destId="{1575980E-0745-F24D-8BD7-DAC5D5AF1AF1}" srcOrd="0" destOrd="0" parTransId="{A1B2F822-5F97-E044-A22D-439C1A09FB38}" sibTransId="{C13782D1-62ED-B148-B9D3-C7C0BA6ABF9B}"/>
    <dgm:cxn modelId="{CF070543-877F-3940-B587-5C084FBA0537}" type="presOf" srcId="{DBC1D489-AB7E-0545-A96E-92E64B7E74C4}" destId="{1CC60C47-DFC0-8A42-BD03-F995E765157F}" srcOrd="0" destOrd="0" presId="urn:microsoft.com/office/officeart/2008/layout/CaptionedPictures"/>
    <dgm:cxn modelId="{397FB8FE-D4E8-C34C-A645-2A414DE73725}" srcId="{DBC1D489-AB7E-0545-A96E-92E64B7E74C4}" destId="{C3BBCCC6-2004-CE4A-8800-88C8CADB8E69}" srcOrd="0" destOrd="0" parTransId="{2B07979E-A3AB-0F4A-A34E-A4E144249535}" sibTransId="{0E92D796-8DC8-CB42-8A93-1881FDE2607B}"/>
    <dgm:cxn modelId="{F3B138FF-0280-7B4D-A864-EB96D6673E82}" type="presOf" srcId="{7422968E-BA56-2C46-B882-CD748DB5EC2D}" destId="{C6DA5B3F-BB71-F84E-AB70-72F9F4B71FD8}" srcOrd="0" destOrd="0" presId="urn:microsoft.com/office/officeart/2008/layout/CaptionedPictures"/>
    <dgm:cxn modelId="{F36954D5-A264-5140-8699-24B181BED676}" type="presOf" srcId="{49340C2C-B42C-2E42-AA51-7A09912DDA5C}" destId="{67F57226-A537-9D4C-973C-62C19343ACA9}" srcOrd="0" destOrd="0" presId="urn:microsoft.com/office/officeart/2008/layout/CaptionedPictures"/>
    <dgm:cxn modelId="{A7A35138-DEFF-BF45-BDFE-C688D1675B6F}" srcId="{49340C2C-B42C-2E42-AA51-7A09912DDA5C}" destId="{CA2AFD0E-8BBA-B140-8FBE-36BB298B051B}" srcOrd="2" destOrd="0" parTransId="{B255D93C-A104-9340-9462-CEC7E36B936B}" sibTransId="{3C474263-2DBF-B44C-B81D-DC90A192D98D}"/>
    <dgm:cxn modelId="{1FF610EA-F7E5-7D49-A76F-8E58131C6C0E}" srcId="{49340C2C-B42C-2E42-AA51-7A09912DDA5C}" destId="{DBC1D489-AB7E-0545-A96E-92E64B7E74C4}" srcOrd="0" destOrd="0" parTransId="{A4594DBB-D145-EC44-8A72-701E3B65327B}" sibTransId="{2EA0BA8C-3E45-C84D-8B21-33D5A94CE817}"/>
    <dgm:cxn modelId="{AB880739-9A3B-564A-881D-9A2BD9096E9A}" type="presOf" srcId="{C3BBCCC6-2004-CE4A-8800-88C8CADB8E69}" destId="{459AA790-7D6C-864D-9846-0C868DD65AFC}" srcOrd="0" destOrd="0" presId="urn:microsoft.com/office/officeart/2008/layout/CaptionedPictures"/>
    <dgm:cxn modelId="{91C28887-C3CE-2946-ACF9-A43722228932}" srcId="{49340C2C-B42C-2E42-AA51-7A09912DDA5C}" destId="{7422968E-BA56-2C46-B882-CD748DB5EC2D}" srcOrd="1" destOrd="0" parTransId="{78722793-996D-CF43-859A-F86286478E8C}" sibTransId="{3D18ECD5-53D6-074B-B0E3-8C0BEB5887A5}"/>
    <dgm:cxn modelId="{17D60AA3-D0CD-A44C-B212-EC27ECFB22C5}" srcId="{CA2AFD0E-8BBA-B140-8FBE-36BB298B051B}" destId="{6017887E-A481-894D-8035-417DB2833BBA}" srcOrd="0" destOrd="0" parTransId="{752190C0-83A2-A043-8BF9-7FE646275D54}" sibTransId="{68F124EB-6ECD-6245-8EC8-0706A5A4B1E5}"/>
    <dgm:cxn modelId="{A2B93AC6-1CB5-1941-B7A2-E233CC0254C9}" type="presOf" srcId="{CA2AFD0E-8BBA-B140-8FBE-36BB298B051B}" destId="{EF1B66C7-BD5F-0549-B736-276D35AF2C80}" srcOrd="0" destOrd="0" presId="urn:microsoft.com/office/officeart/2008/layout/CaptionedPictures"/>
    <dgm:cxn modelId="{77C9DCF9-CB36-5545-88CC-04C6352C0A12}" type="presParOf" srcId="{67F57226-A537-9D4C-973C-62C19343ACA9}" destId="{EDE9FCDA-C93F-294D-AF44-72D08197B5E5}" srcOrd="0" destOrd="0" presId="urn:microsoft.com/office/officeart/2008/layout/CaptionedPictures"/>
    <dgm:cxn modelId="{0CE52AC0-F205-D642-8E9D-853443CC66EE}" type="presParOf" srcId="{EDE9FCDA-C93F-294D-AF44-72D08197B5E5}" destId="{FFFBC4BB-E018-F348-83E9-0E775456A69A}" srcOrd="0" destOrd="0" presId="urn:microsoft.com/office/officeart/2008/layout/CaptionedPictures"/>
    <dgm:cxn modelId="{6037B532-511B-CD42-A7C4-B675A0825016}" type="presParOf" srcId="{EDE9FCDA-C93F-294D-AF44-72D08197B5E5}" destId="{56255868-1586-D844-A759-488151FA8D7B}" srcOrd="1" destOrd="0" presId="urn:microsoft.com/office/officeart/2008/layout/CaptionedPictures"/>
    <dgm:cxn modelId="{87A67FB7-FA95-D345-9E5E-D5F83BD3B0D6}" type="presParOf" srcId="{EDE9FCDA-C93F-294D-AF44-72D08197B5E5}" destId="{54D4687A-63EE-BD44-BFF9-B9DA0CFE8422}" srcOrd="2" destOrd="0" presId="urn:microsoft.com/office/officeart/2008/layout/CaptionedPictures"/>
    <dgm:cxn modelId="{64093503-FB75-C44D-9BEA-B36BF413EA36}" type="presParOf" srcId="{54D4687A-63EE-BD44-BFF9-B9DA0CFE8422}" destId="{459AA790-7D6C-864D-9846-0C868DD65AFC}" srcOrd="0" destOrd="0" presId="urn:microsoft.com/office/officeart/2008/layout/CaptionedPictures"/>
    <dgm:cxn modelId="{8336B205-C2EA-4448-9994-AF7C65B1B5E9}" type="presParOf" srcId="{54D4687A-63EE-BD44-BFF9-B9DA0CFE8422}" destId="{1CC60C47-DFC0-8A42-BD03-F995E765157F}" srcOrd="1" destOrd="0" presId="urn:microsoft.com/office/officeart/2008/layout/CaptionedPictures"/>
    <dgm:cxn modelId="{F5B38158-B106-974F-B68A-B0827A45CE59}" type="presParOf" srcId="{67F57226-A537-9D4C-973C-62C19343ACA9}" destId="{09623D71-9017-5341-80A4-FC59606FFB68}" srcOrd="1" destOrd="0" presId="urn:microsoft.com/office/officeart/2008/layout/CaptionedPictures"/>
    <dgm:cxn modelId="{0419275C-4FA9-8A40-A894-1293FD353E1C}" type="presParOf" srcId="{67F57226-A537-9D4C-973C-62C19343ACA9}" destId="{D35E21A3-FC6D-6740-9671-44BBEDAE4C1A}" srcOrd="2" destOrd="0" presId="urn:microsoft.com/office/officeart/2008/layout/CaptionedPictures"/>
    <dgm:cxn modelId="{6CFF4237-E502-664A-B1AE-BE5BDC142372}" type="presParOf" srcId="{D35E21A3-FC6D-6740-9671-44BBEDAE4C1A}" destId="{1CE7333B-3445-F04B-9608-51011744E10C}" srcOrd="0" destOrd="0" presId="urn:microsoft.com/office/officeart/2008/layout/CaptionedPictures"/>
    <dgm:cxn modelId="{70E295E3-BA09-D34F-997D-8EF5321ED11E}" type="presParOf" srcId="{D35E21A3-FC6D-6740-9671-44BBEDAE4C1A}" destId="{542FF682-6C31-A449-A34C-9BE497962D23}" srcOrd="1" destOrd="0" presId="urn:microsoft.com/office/officeart/2008/layout/CaptionedPictures"/>
    <dgm:cxn modelId="{9AD8CC9C-88D1-3147-8EAB-183E21FA83BB}" type="presParOf" srcId="{D35E21A3-FC6D-6740-9671-44BBEDAE4C1A}" destId="{4D66DDEC-FB46-0B4F-984D-BCF5143D51EE}" srcOrd="2" destOrd="0" presId="urn:microsoft.com/office/officeart/2008/layout/CaptionedPictures"/>
    <dgm:cxn modelId="{CBC7EA12-0426-E942-A0A9-DEC433E63E62}" type="presParOf" srcId="{4D66DDEC-FB46-0B4F-984D-BCF5143D51EE}" destId="{01CA8070-C4A1-A64B-8A0B-BD63B869DB52}" srcOrd="0" destOrd="0" presId="urn:microsoft.com/office/officeart/2008/layout/CaptionedPictures"/>
    <dgm:cxn modelId="{3AA90F44-072D-9243-96C4-231062BC7D7B}" type="presParOf" srcId="{4D66DDEC-FB46-0B4F-984D-BCF5143D51EE}" destId="{C6DA5B3F-BB71-F84E-AB70-72F9F4B71FD8}" srcOrd="1" destOrd="0" presId="urn:microsoft.com/office/officeart/2008/layout/CaptionedPictures"/>
    <dgm:cxn modelId="{6570F247-9FE8-3949-AFBB-A3ED5F369684}" type="presParOf" srcId="{67F57226-A537-9D4C-973C-62C19343ACA9}" destId="{0EC2EC18-E955-4645-8586-E3ACE1469E84}" srcOrd="3" destOrd="0" presId="urn:microsoft.com/office/officeart/2008/layout/CaptionedPictures"/>
    <dgm:cxn modelId="{A566681C-7143-094E-980D-E68078885EAB}" type="presParOf" srcId="{67F57226-A537-9D4C-973C-62C19343ACA9}" destId="{3364052D-48CD-7943-8760-B7F3951AF8B3}" srcOrd="4" destOrd="0" presId="urn:microsoft.com/office/officeart/2008/layout/CaptionedPictures"/>
    <dgm:cxn modelId="{8941AEF3-3681-7148-AB32-C6A9F976ACC7}" type="presParOf" srcId="{3364052D-48CD-7943-8760-B7F3951AF8B3}" destId="{11813661-1BA3-0E46-BCF0-7AFD7051F433}" srcOrd="0" destOrd="0" presId="urn:microsoft.com/office/officeart/2008/layout/CaptionedPictures"/>
    <dgm:cxn modelId="{4F77DD1D-0DA8-B943-B76E-62E307E699DD}" type="presParOf" srcId="{3364052D-48CD-7943-8760-B7F3951AF8B3}" destId="{89BA72A8-38D5-2241-B514-D6CB454DC993}" srcOrd="1" destOrd="0" presId="urn:microsoft.com/office/officeart/2008/layout/CaptionedPictures"/>
    <dgm:cxn modelId="{C0E04417-FCE3-2F40-AC23-CBB9670C652B}" type="presParOf" srcId="{3364052D-48CD-7943-8760-B7F3951AF8B3}" destId="{65119C97-A2B2-584D-946C-0BE7ACAB12CE}" srcOrd="2" destOrd="0" presId="urn:microsoft.com/office/officeart/2008/layout/CaptionedPictures"/>
    <dgm:cxn modelId="{81039778-1561-8E45-A4A9-D13CAEDA74EA}" type="presParOf" srcId="{65119C97-A2B2-584D-946C-0BE7ACAB12CE}" destId="{95F29A9D-78A5-4B40-AA75-81DAAB168A8B}" srcOrd="0" destOrd="0" presId="urn:microsoft.com/office/officeart/2008/layout/CaptionedPictures"/>
    <dgm:cxn modelId="{96C763C3-7143-B94E-B9E9-ACA5BB051FD9}" type="presParOf" srcId="{65119C97-A2B2-584D-946C-0BE7ACAB12CE}" destId="{EF1B66C7-BD5F-0549-B736-276D35AF2C80}"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BC4BB-E018-F348-83E9-0E775456A69A}">
      <dsp:nvSpPr>
        <dsp:cNvPr id="0" name=""/>
        <dsp:cNvSpPr/>
      </dsp:nvSpPr>
      <dsp:spPr>
        <a:xfrm>
          <a:off x="83547" y="501419"/>
          <a:ext cx="2231934" cy="262580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255868-1586-D844-A759-488151FA8D7B}">
      <dsp:nvSpPr>
        <dsp:cNvPr id="0" name=""/>
        <dsp:cNvSpPr/>
      </dsp:nvSpPr>
      <dsp:spPr>
        <a:xfrm>
          <a:off x="211939" y="606451"/>
          <a:ext cx="2008741" cy="1706773"/>
        </a:xfrm>
        <a:prstGeom prst="rect">
          <a:avLst/>
        </a:prstGeom>
        <a:blipFill rotWithShape="1">
          <a:blip xmlns:r="http://schemas.openxmlformats.org/officeDocument/2006/relationships" r:embed="rId1"/>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459AA790-7D6C-864D-9846-0C868DD65AFC}">
      <dsp:nvSpPr>
        <dsp:cNvPr id="0" name=""/>
        <dsp:cNvSpPr/>
      </dsp:nvSpPr>
      <dsp:spPr>
        <a:xfrm>
          <a:off x="211939" y="2575826"/>
          <a:ext cx="2008741" cy="44636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Saline                      </a:t>
          </a:r>
          <a:endParaRPr lang="en-US" sz="2000" kern="1200" dirty="0"/>
        </a:p>
      </dsp:txBody>
      <dsp:txXfrm>
        <a:off x="211939" y="2575826"/>
        <a:ext cx="2008741" cy="446365"/>
      </dsp:txXfrm>
    </dsp:sp>
    <dsp:sp modelId="{1CC60C47-DFC0-8A42-BD03-F995E765157F}">
      <dsp:nvSpPr>
        <dsp:cNvPr id="0" name=""/>
        <dsp:cNvSpPr/>
      </dsp:nvSpPr>
      <dsp:spPr>
        <a:xfrm>
          <a:off x="116423" y="2313225"/>
          <a:ext cx="2008741" cy="2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dsp:txBody>
      <dsp:txXfrm>
        <a:off x="116423" y="2313225"/>
        <a:ext cx="2008741" cy="262601"/>
      </dsp:txXfrm>
    </dsp:sp>
    <dsp:sp modelId="{1CE7333B-3445-F04B-9608-51011744E10C}">
      <dsp:nvSpPr>
        <dsp:cNvPr id="0" name=""/>
        <dsp:cNvSpPr/>
      </dsp:nvSpPr>
      <dsp:spPr>
        <a:xfrm>
          <a:off x="2821039" y="501419"/>
          <a:ext cx="2231934" cy="262580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2FF682-6C31-A449-A34C-9BE497962D23}">
      <dsp:nvSpPr>
        <dsp:cNvPr id="0" name=""/>
        <dsp:cNvSpPr/>
      </dsp:nvSpPr>
      <dsp:spPr>
        <a:xfrm>
          <a:off x="2932629" y="606451"/>
          <a:ext cx="2008741" cy="1706773"/>
        </a:xfrm>
        <a:prstGeom prst="rect">
          <a:avLst/>
        </a:prstGeom>
        <a:blipFill rotWithShape="1">
          <a:blip xmlns:r="http://schemas.openxmlformats.org/officeDocument/2006/relationships" r:embed="rId2"/>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01CA8070-C4A1-A64B-8A0B-BD63B869DB52}">
      <dsp:nvSpPr>
        <dsp:cNvPr id="0" name=""/>
        <dsp:cNvSpPr/>
      </dsp:nvSpPr>
      <dsp:spPr>
        <a:xfrm>
          <a:off x="2932629" y="2575826"/>
          <a:ext cx="2008741" cy="44636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CDDP</a:t>
          </a:r>
          <a:endParaRPr lang="en-US" sz="2000" kern="1200" dirty="0"/>
        </a:p>
      </dsp:txBody>
      <dsp:txXfrm>
        <a:off x="2932629" y="2575826"/>
        <a:ext cx="2008741" cy="446365"/>
      </dsp:txXfrm>
    </dsp:sp>
    <dsp:sp modelId="{C6DA5B3F-BB71-F84E-AB70-72F9F4B71FD8}">
      <dsp:nvSpPr>
        <dsp:cNvPr id="0" name=""/>
        <dsp:cNvSpPr/>
      </dsp:nvSpPr>
      <dsp:spPr>
        <a:xfrm>
          <a:off x="2915696" y="2313225"/>
          <a:ext cx="2008741" cy="2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dsp:txBody>
      <dsp:txXfrm>
        <a:off x="2915696" y="2313225"/>
        <a:ext cx="2008741" cy="262601"/>
      </dsp:txXfrm>
    </dsp:sp>
    <dsp:sp modelId="{11813661-1BA3-0E46-BCF0-7AFD7051F433}">
      <dsp:nvSpPr>
        <dsp:cNvPr id="0" name=""/>
        <dsp:cNvSpPr/>
      </dsp:nvSpPr>
      <dsp:spPr>
        <a:xfrm>
          <a:off x="5603372" y="501419"/>
          <a:ext cx="2231934" cy="262580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BA72A8-38D5-2241-B514-D6CB454DC993}">
      <dsp:nvSpPr>
        <dsp:cNvPr id="0" name=""/>
        <dsp:cNvSpPr/>
      </dsp:nvSpPr>
      <dsp:spPr>
        <a:xfrm>
          <a:off x="5714969" y="606451"/>
          <a:ext cx="2008741" cy="1706773"/>
        </a:xfrm>
        <a:prstGeom prst="rect">
          <a:avLst/>
        </a:prstGeom>
        <a:blipFill rotWithShape="1">
          <a:blip xmlns:r="http://schemas.openxmlformats.org/officeDocument/2006/relationships" r:embed="rId3"/>
          <a:stretch>
            <a:fillRect/>
          </a:stretch>
        </a:blip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95F29A9D-78A5-4B40-AA75-81DAAB168A8B}">
      <dsp:nvSpPr>
        <dsp:cNvPr id="0" name=""/>
        <dsp:cNvSpPr/>
      </dsp:nvSpPr>
      <dsp:spPr>
        <a:xfrm>
          <a:off x="5714969" y="2575826"/>
          <a:ext cx="2008741" cy="44636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CDDP and </a:t>
          </a:r>
          <a:r>
            <a:rPr lang="en-US" sz="2000" kern="1200" dirty="0" smtClean="0">
              <a:ea typeface="Lucida Grande"/>
              <a:cs typeface="Lucida Grande"/>
            </a:rPr>
            <a:t>α-T</a:t>
          </a:r>
          <a:endParaRPr lang="en-US" sz="2000" kern="1200" dirty="0"/>
        </a:p>
      </dsp:txBody>
      <dsp:txXfrm>
        <a:off x="5714969" y="2575826"/>
        <a:ext cx="2008741" cy="446365"/>
      </dsp:txXfrm>
    </dsp:sp>
    <dsp:sp modelId="{EF1B66C7-BD5F-0549-B736-276D35AF2C80}">
      <dsp:nvSpPr>
        <dsp:cNvPr id="0" name=""/>
        <dsp:cNvSpPr/>
      </dsp:nvSpPr>
      <dsp:spPr>
        <a:xfrm>
          <a:off x="5714969" y="2313225"/>
          <a:ext cx="2008741" cy="26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dsp:txBody>
      <dsp:txXfrm>
        <a:off x="5714969" y="2313225"/>
        <a:ext cx="2008741" cy="262601"/>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CA69643-4793-B64E-83FA-B92A3E9A49A3}" type="datetimeFigureOut">
              <a:rPr lang="en-US" smtClean="0"/>
              <a:t>9/19/14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1BBDB21-700B-AB48-B162-6465D87A27A2}" type="slidenum">
              <a:rPr lang="en-US" smtClean="0"/>
              <a:t>‹#›</a:t>
            </a:fld>
            <a:endParaRPr lang="en-US"/>
          </a:p>
        </p:txBody>
      </p:sp>
    </p:spTree>
    <p:extLst>
      <p:ext uri="{BB962C8B-B14F-4D97-AF65-F5344CB8AC3E}">
        <p14:creationId xmlns:p14="http://schemas.microsoft.com/office/powerpoint/2010/main" val="1905899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1</a:t>
            </a:fld>
            <a:endParaRPr lang="en-US"/>
          </a:p>
        </p:txBody>
      </p:sp>
    </p:spTree>
    <p:extLst>
      <p:ext uri="{BB962C8B-B14F-4D97-AF65-F5344CB8AC3E}">
        <p14:creationId xmlns:p14="http://schemas.microsoft.com/office/powerpoint/2010/main" val="2124919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we come to the central hypothesis of our studies. The 3 parts of which are …</a:t>
            </a:r>
          </a:p>
          <a:p>
            <a:endParaRPr lang="en-US" baseline="0" dirty="0" smtClean="0"/>
          </a:p>
          <a:p>
            <a:r>
              <a:rPr lang="en-US" baseline="0" dirty="0" smtClean="0"/>
              <a:t>1, 2, 3</a:t>
            </a:r>
          </a:p>
          <a:p>
            <a:endParaRPr lang="en-US" baseline="0" dirty="0" smtClean="0"/>
          </a:p>
          <a:p>
            <a:r>
              <a:rPr lang="en-US" baseline="0" dirty="0" smtClean="0"/>
              <a:t>My </a:t>
            </a:r>
            <a:r>
              <a:rPr lang="en-US" baseline="0" dirty="0" smtClean="0"/>
              <a:t>summer project focused on the first two parts of our hypothesis however I will be presenting a little data from the anti-tumor efficacy portion today.</a:t>
            </a:r>
          </a:p>
        </p:txBody>
      </p:sp>
      <p:sp>
        <p:nvSpPr>
          <p:cNvPr id="4" name="Slide Number Placeholder 3"/>
          <p:cNvSpPr>
            <a:spLocks noGrp="1"/>
          </p:cNvSpPr>
          <p:nvPr>
            <p:ph type="sldNum" sz="quarter" idx="10"/>
          </p:nvPr>
        </p:nvSpPr>
        <p:spPr/>
        <p:txBody>
          <a:bodyPr/>
          <a:lstStyle/>
          <a:p>
            <a:fld id="{51BBDB21-700B-AB48-B162-6465D87A27A2}" type="slidenum">
              <a:rPr lang="en-US" smtClean="0"/>
              <a:t>10</a:t>
            </a:fld>
            <a:endParaRPr lang="en-US"/>
          </a:p>
        </p:txBody>
      </p:sp>
    </p:spTree>
    <p:extLst>
      <p:ext uri="{BB962C8B-B14F-4D97-AF65-F5344CB8AC3E}">
        <p14:creationId xmlns:p14="http://schemas.microsoft.com/office/powerpoint/2010/main" val="44481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test our hypothesis</a:t>
            </a:r>
            <a:r>
              <a:rPr lang="en-US" baseline="0" dirty="0" smtClean="0"/>
              <a:t> we</a:t>
            </a:r>
            <a:r>
              <a:rPr lang="en-US" dirty="0" smtClean="0"/>
              <a:t> used a </a:t>
            </a:r>
            <a:r>
              <a:rPr lang="en-US" baseline="0" dirty="0" smtClean="0"/>
              <a:t>pre-clinical model of ovarian cancer with an intensive treatment regimen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can see:</a:t>
            </a:r>
            <a:r>
              <a:rPr lang="en-US" dirty="0" smtClean="0"/>
              <a:t> all rats were injected with cancer cells at week one, </a:t>
            </a:r>
            <a:r>
              <a:rPr lang="en-US" baseline="0" dirty="0" smtClean="0"/>
              <a:t>we then waited 3 weeks to allow the tumors to grow in the rats before starting treatments.  At week four we began our treatments.  </a:t>
            </a:r>
            <a:endParaRPr lang="en-US" baseline="0" dirty="0" smtClean="0"/>
          </a:p>
          <a:p>
            <a:endParaRPr lang="en-US" baseline="0" dirty="0" smtClean="0"/>
          </a:p>
          <a:p>
            <a:r>
              <a:rPr lang="en-US" baseline="0" dirty="0" smtClean="0"/>
              <a:t>Group A received only Saline and served as our</a:t>
            </a:r>
            <a:r>
              <a:rPr lang="en-US" dirty="0" smtClean="0"/>
              <a:t> tumor-control rats.</a:t>
            </a:r>
          </a:p>
          <a:p>
            <a:r>
              <a:rPr lang="en-US" baseline="0" dirty="0" smtClean="0"/>
              <a:t>Group</a:t>
            </a:r>
            <a:r>
              <a:rPr lang="en-US" dirty="0" smtClean="0"/>
              <a:t> B received alternating Vitamin E and saline </a:t>
            </a:r>
          </a:p>
          <a:p>
            <a:r>
              <a:rPr lang="en-US" dirty="0" smtClean="0"/>
              <a:t>Groups </a:t>
            </a:r>
            <a:r>
              <a:rPr lang="en-US" baseline="0" dirty="0" smtClean="0"/>
              <a:t>C received </a:t>
            </a:r>
            <a:r>
              <a:rPr lang="en-US" baseline="0" dirty="0" err="1" smtClean="0"/>
              <a:t>Cisplatin</a:t>
            </a:r>
            <a:r>
              <a:rPr lang="en-US" baseline="0" dirty="0" smtClean="0"/>
              <a:t>  and saline</a:t>
            </a:r>
          </a:p>
          <a:p>
            <a:r>
              <a:rPr lang="en-US" baseline="0" dirty="0" smtClean="0"/>
              <a:t>And Group D received </a:t>
            </a:r>
            <a:r>
              <a:rPr lang="en-US" baseline="0" dirty="0" err="1" smtClean="0"/>
              <a:t>Cisplatin</a:t>
            </a:r>
            <a:r>
              <a:rPr lang="en-US" baseline="0" dirty="0" smtClean="0"/>
              <a:t>, vitamin E, and saline</a:t>
            </a:r>
          </a:p>
          <a:p>
            <a:endParaRPr lang="en-US" baseline="0" dirty="0"/>
          </a:p>
          <a:p>
            <a:r>
              <a:rPr lang="en-US" dirty="0"/>
              <a:t>These treatments were administered over the course of five weeks until week nine, at which point we sacrificed the </a:t>
            </a:r>
            <a:r>
              <a:rPr lang="en-US" dirty="0" smtClean="0"/>
              <a:t>rats</a:t>
            </a:r>
          </a:p>
          <a:p>
            <a:endParaRPr lang="en-US" dirty="0" smtClean="0"/>
          </a:p>
          <a:p>
            <a:r>
              <a:rPr lang="en-US" dirty="0" smtClean="0"/>
              <a:t>18 mg/kg is dosage</a:t>
            </a:r>
            <a:r>
              <a:rPr lang="en-US" baseline="0" dirty="0" smtClean="0"/>
              <a:t> at which enough platinum accumulates to produce symptoms of CIPN</a:t>
            </a:r>
          </a:p>
          <a:p>
            <a:endParaRPr lang="en-US" baseline="0"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11</a:t>
            </a:fld>
            <a:endParaRPr lang="en-US"/>
          </a:p>
        </p:txBody>
      </p:sp>
    </p:spTree>
    <p:extLst>
      <p:ext uri="{BB962C8B-B14F-4D97-AF65-F5344CB8AC3E}">
        <p14:creationId xmlns:p14="http://schemas.microsoft.com/office/powerpoint/2010/main" val="223211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results we found were that adjuvant Vitamin E does not alter the weight loss caused by </a:t>
            </a:r>
            <a:r>
              <a:rPr lang="en-US" baseline="0" dirty="0" err="1" smtClean="0"/>
              <a:t>Cisplatin</a:t>
            </a:r>
            <a:r>
              <a:rPr lang="en-US" baseline="0" dirty="0" smtClean="0"/>
              <a:t>.  </a:t>
            </a:r>
          </a:p>
          <a:p>
            <a:r>
              <a:rPr lang="en-US" dirty="0" smtClean="0"/>
              <a:t>This </a:t>
            </a:r>
            <a:r>
              <a:rPr lang="en-US" dirty="0" smtClean="0"/>
              <a:t>figure</a:t>
            </a:r>
            <a:r>
              <a:rPr lang="en-US" baseline="0" dirty="0" smtClean="0"/>
              <a:t> shows the average rat body weight on the y-axis, and time (by week) on the x-axis.  </a:t>
            </a:r>
            <a:r>
              <a:rPr lang="en-US" baseline="0" dirty="0" smtClean="0"/>
              <a:t>Rats in </a:t>
            </a:r>
            <a:r>
              <a:rPr lang="en-US" baseline="0" dirty="0" smtClean="0"/>
              <a:t>both </a:t>
            </a:r>
          </a:p>
          <a:p>
            <a:r>
              <a:rPr lang="en-US" baseline="0" dirty="0" err="1" smtClean="0"/>
              <a:t>Cisplatin</a:t>
            </a:r>
            <a:r>
              <a:rPr lang="en-US" baseline="0" dirty="0" smtClean="0"/>
              <a:t> treatment groups (green and red lines) experience weight loss and </a:t>
            </a:r>
            <a:r>
              <a:rPr lang="en-US" baseline="0" dirty="0" smtClean="0"/>
              <a:t>we can see that adding </a:t>
            </a:r>
            <a:r>
              <a:rPr lang="en-US" baseline="0" dirty="0" smtClean="0"/>
              <a:t>alpha-tocopherol to the CDDP regimen does not alter </a:t>
            </a:r>
            <a:r>
              <a:rPr lang="en-US" baseline="0" dirty="0" smtClean="0"/>
              <a:t>this.</a:t>
            </a:r>
            <a:endParaRPr lang="en-US" baseline="0"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12</a:t>
            </a:fld>
            <a:endParaRPr lang="en-US"/>
          </a:p>
        </p:txBody>
      </p:sp>
    </p:spTree>
    <p:extLst>
      <p:ext uri="{BB962C8B-B14F-4D97-AF65-F5344CB8AC3E}">
        <p14:creationId xmlns:p14="http://schemas.microsoft.com/office/powerpoint/2010/main" val="400375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t>
            </a:r>
            <a:r>
              <a:rPr lang="en-US" dirty="0" smtClean="0"/>
              <a:t>exciting finding from</a:t>
            </a:r>
            <a:r>
              <a:rPr lang="en-US" baseline="0" dirty="0" smtClean="0"/>
              <a:t> this study was that alpha-tocopherol increases the anti-tumor efficacy of </a:t>
            </a:r>
            <a:r>
              <a:rPr lang="en-US" baseline="0" dirty="0" err="1" smtClean="0"/>
              <a:t>Cisplatin</a:t>
            </a:r>
            <a:r>
              <a:rPr lang="en-US" baseline="0" dirty="0" smtClean="0"/>
              <a:t> and the results are rather dramatic.</a:t>
            </a:r>
          </a:p>
          <a:p>
            <a:r>
              <a:rPr lang="en-US" baseline="0" dirty="0" smtClean="0"/>
              <a:t>These are images of the rat </a:t>
            </a:r>
            <a:r>
              <a:rPr lang="en-US" baseline="0" dirty="0" err="1" smtClean="0"/>
              <a:t>omentum</a:t>
            </a:r>
            <a:r>
              <a:rPr lang="en-US" baseline="0" dirty="0" smtClean="0"/>
              <a:t> tumor burdens and you can see the </a:t>
            </a:r>
            <a:r>
              <a:rPr lang="en-US" baseline="0" dirty="0" err="1" smtClean="0"/>
              <a:t>omentum</a:t>
            </a:r>
            <a:r>
              <a:rPr lang="en-US" baseline="0" dirty="0" smtClean="0"/>
              <a:t> of rats treated with only saline (so they had no </a:t>
            </a:r>
            <a:r>
              <a:rPr lang="en-US" baseline="0" dirty="0" err="1" smtClean="0"/>
              <a:t>cisplatin</a:t>
            </a:r>
            <a:r>
              <a:rPr lang="en-US" baseline="0" dirty="0" smtClean="0"/>
              <a:t> or VE) was fully encrusted with 100’s of tumors.  </a:t>
            </a:r>
          </a:p>
          <a:p>
            <a:r>
              <a:rPr lang="en-US" baseline="0" dirty="0" smtClean="0"/>
              <a:t>These tumors are sensitive to </a:t>
            </a:r>
            <a:r>
              <a:rPr lang="en-US" baseline="0" dirty="0" err="1" smtClean="0"/>
              <a:t>Cisplatin</a:t>
            </a:r>
            <a:r>
              <a:rPr lang="en-US" baseline="0" dirty="0" smtClean="0"/>
              <a:t> and this was demonstrated by the decrease in tumor numbers in rats treated with </a:t>
            </a:r>
            <a:r>
              <a:rPr lang="en-US" baseline="0" dirty="0" smtClean="0"/>
              <a:t>CDDP. </a:t>
            </a:r>
            <a:endParaRPr lang="en-US" baseline="0" dirty="0" smtClean="0"/>
          </a:p>
          <a:p>
            <a:r>
              <a:rPr lang="en-US" baseline="0" dirty="0" smtClean="0"/>
              <a:t>But the really exciting finding is here in the group that received both CDDP and vitamin E. These have no grossly evident tumors.</a:t>
            </a:r>
          </a:p>
        </p:txBody>
      </p:sp>
      <p:sp>
        <p:nvSpPr>
          <p:cNvPr id="4" name="Slide Number Placeholder 3"/>
          <p:cNvSpPr>
            <a:spLocks noGrp="1"/>
          </p:cNvSpPr>
          <p:nvPr>
            <p:ph type="sldNum" sz="quarter" idx="10"/>
          </p:nvPr>
        </p:nvSpPr>
        <p:spPr/>
        <p:txBody>
          <a:bodyPr/>
          <a:lstStyle/>
          <a:p>
            <a:fld id="{D37BA68B-AC74-A042-90A1-8A842A18513F}" type="slidenum">
              <a:rPr lang="en-US" smtClean="0"/>
              <a:t>13</a:t>
            </a:fld>
            <a:endParaRPr lang="en-US"/>
          </a:p>
        </p:txBody>
      </p:sp>
    </p:spTree>
    <p:extLst>
      <p:ext uri="{BB962C8B-B14F-4D97-AF65-F5344CB8AC3E}">
        <p14:creationId xmlns:p14="http://schemas.microsoft.com/office/powerpoint/2010/main" val="317494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summarized the tumor burdens of our rats and as you can see our tumor control rats experienced higher tumor burdens than our other groups.  When we look at the rats who received both vitamin E and </a:t>
            </a:r>
            <a:r>
              <a:rPr lang="en-US" baseline="0" dirty="0" err="1" smtClean="0"/>
              <a:t>cisplatin</a:t>
            </a:r>
            <a:r>
              <a:rPr lang="en-US" baseline="0" dirty="0" smtClean="0"/>
              <a:t> we see a large reduction in the number of tumors found in most of our rats suggesting that adjuvant Vitamin E decreases tumor incidence.</a:t>
            </a:r>
          </a:p>
        </p:txBody>
      </p:sp>
      <p:sp>
        <p:nvSpPr>
          <p:cNvPr id="4" name="Slide Number Placeholder 3"/>
          <p:cNvSpPr>
            <a:spLocks noGrp="1"/>
          </p:cNvSpPr>
          <p:nvPr>
            <p:ph type="sldNum" sz="quarter" idx="10"/>
          </p:nvPr>
        </p:nvSpPr>
        <p:spPr/>
        <p:txBody>
          <a:bodyPr/>
          <a:lstStyle/>
          <a:p>
            <a:fld id="{51BBDB21-700B-AB48-B162-6465D87A27A2}" type="slidenum">
              <a:rPr lang="en-US" smtClean="0"/>
              <a:t>14</a:t>
            </a:fld>
            <a:endParaRPr lang="en-US"/>
          </a:p>
        </p:txBody>
      </p:sp>
    </p:spTree>
    <p:extLst>
      <p:ext uri="{BB962C8B-B14F-4D97-AF65-F5344CB8AC3E}">
        <p14:creationId xmlns:p14="http://schemas.microsoft.com/office/powerpoint/2010/main" val="4220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Similar</a:t>
            </a:r>
            <a:r>
              <a:rPr lang="en-US" baseline="0" dirty="0" smtClean="0">
                <a:latin typeface="Calibri" charset="0"/>
                <a:ea typeface="ＭＳ Ｐゴシック" charset="0"/>
                <a:cs typeface="ＭＳ Ｐゴシック" charset="0"/>
              </a:rPr>
              <a:t> to the human patient study I mentioned earlier, we found that CDDP decreased plasma vitamin E levels in our tumor-bearing rats c</a:t>
            </a:r>
            <a:r>
              <a:rPr lang="en-US" dirty="0" smtClean="0">
                <a:latin typeface="Calibri" charset="0"/>
                <a:ea typeface="ＭＳ Ｐゴシック" charset="0"/>
                <a:cs typeface="ＭＳ Ｐゴシック" charset="0"/>
              </a:rPr>
              <a:t>ompared to bo</a:t>
            </a:r>
            <a:r>
              <a:rPr lang="en-US" u="none" dirty="0" smtClean="0">
                <a:latin typeface="Calibri" charset="0"/>
                <a:ea typeface="ＭＳ Ｐゴシック" charset="0"/>
                <a:cs typeface="ＭＳ Ｐゴシック" charset="0"/>
              </a:rPr>
              <a:t>th </a:t>
            </a:r>
            <a:r>
              <a:rPr lang="en-US" u="none" baseline="0" dirty="0" smtClean="0">
                <a:latin typeface="Calibri" charset="0"/>
                <a:ea typeface="ＭＳ Ｐゴシック" charset="0"/>
                <a:cs typeface="ＭＳ Ｐゴシック" charset="0"/>
              </a:rPr>
              <a:t>the tumor control rats and a group of </a:t>
            </a:r>
            <a:r>
              <a:rPr lang="en-US" baseline="0" dirty="0" smtClean="0">
                <a:latin typeface="Calibri" charset="0"/>
                <a:ea typeface="ＭＳ Ｐゴシック" charset="0"/>
                <a:cs typeface="ＭＳ Ｐゴシック" charset="0"/>
              </a:rPr>
              <a:t>non-tumor control rats. The addition of alpha-tocopherol not only prevents this decrease but it increases plasma alpha-tocopherol above that of the non-tumor </a:t>
            </a:r>
            <a:r>
              <a:rPr lang="en-US" baseline="0" dirty="0" smtClean="0">
                <a:latin typeface="Calibri" charset="0"/>
                <a:ea typeface="ＭＳ Ｐゴシック" charset="0"/>
                <a:cs typeface="ＭＳ Ｐゴシック" charset="0"/>
              </a:rPr>
              <a:t>controls.* This </a:t>
            </a:r>
            <a:r>
              <a:rPr lang="en-US" baseline="0" dirty="0" smtClean="0">
                <a:latin typeface="Calibri" charset="0"/>
                <a:ea typeface="ＭＳ Ｐゴシック" charset="0"/>
                <a:cs typeface="ＭＳ Ｐゴシック" charset="0"/>
              </a:rPr>
              <a:t>same trend was present in the tissue, including the tumors. </a:t>
            </a:r>
          </a:p>
          <a:p>
            <a:r>
              <a:rPr lang="en-US" baseline="0" dirty="0" smtClean="0">
                <a:latin typeface="Calibri" charset="0"/>
                <a:ea typeface="ＭＳ Ｐゴシック" charset="0"/>
                <a:cs typeface="ＭＳ Ｐゴシック" charset="0"/>
              </a:rPr>
              <a:t>One additional take-home message here is that the presence of the high tumor burdens seen in this model leads to decreased vitamin E levels in most of the </a:t>
            </a:r>
            <a:r>
              <a:rPr lang="en-US" baseline="0" dirty="0" smtClean="0">
                <a:latin typeface="Calibri" charset="0"/>
                <a:ea typeface="ＭＳ Ｐゴシック" charset="0"/>
                <a:cs typeface="ＭＳ Ｐゴシック" charset="0"/>
              </a:rPr>
              <a:t>tissue which is demonstrated when comparing the tumor control rats with non-tumor control rats.</a:t>
            </a:r>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3D00F4-2003-204E-9313-1832848B72FB}"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When we looked at the the VE levels in the spinal cord we saw similar trends that were present in the tissue, although the spinal cord data was not as significant.  (cervical)  We found a decrease in Vitamin E due to tumor presence and </a:t>
            </a:r>
            <a:r>
              <a:rPr lang="en-US" baseline="0" dirty="0" err="1" smtClean="0">
                <a:latin typeface="Calibri" charset="0"/>
                <a:ea typeface="ＭＳ Ｐゴシック" charset="0"/>
                <a:cs typeface="ＭＳ Ｐゴシック" charset="0"/>
              </a:rPr>
              <a:t>cisplatin</a:t>
            </a:r>
            <a:r>
              <a:rPr lang="en-US" baseline="0" dirty="0" smtClean="0">
                <a:latin typeface="Calibri" charset="0"/>
                <a:ea typeface="ＭＳ Ｐゴシック" charset="0"/>
                <a:cs typeface="ＭＳ Ｐゴシック" charset="0"/>
              </a:rPr>
              <a:t> that was improved with alpha-</a:t>
            </a:r>
            <a:r>
              <a:rPr lang="en-US" baseline="0" dirty="0" err="1" smtClean="0">
                <a:latin typeface="Calibri" charset="0"/>
                <a:ea typeface="ＭＳ Ｐゴシック" charset="0"/>
                <a:cs typeface="ＭＳ Ｐゴシック" charset="0"/>
              </a:rPr>
              <a:t>tocopherol</a:t>
            </a:r>
            <a:r>
              <a:rPr lang="en-US" baseline="0" dirty="0" smtClean="0">
                <a:latin typeface="Calibri" charset="0"/>
                <a:ea typeface="ＭＳ Ｐゴシック" charset="0"/>
                <a:cs typeface="ＭＳ Ｐゴシック" charset="0"/>
              </a:rPr>
              <a:t> supplementation.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91F41A-C7F5-204A-A5B5-1BDB947B4797}"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Calibri" charset="0"/>
                <a:ea typeface="ＭＳ Ｐゴシック" charset="0"/>
                <a:cs typeface="ＭＳ Ｐゴシック" charset="0"/>
              </a:rPr>
              <a:t>We next determined the plasma levels of the F2-isoprostanes. Remember, these are biomarkers of lipid peroxidation. Interestingly, the presence of tumors increased these biomarkers and treatment with CDDP further increased the </a:t>
            </a:r>
            <a:r>
              <a:rPr lang="en-US" baseline="0" dirty="0" err="1" smtClean="0">
                <a:latin typeface="Calibri" charset="0"/>
                <a:ea typeface="ＭＳ Ｐゴシック" charset="0"/>
                <a:cs typeface="ＭＳ Ｐゴシック" charset="0"/>
              </a:rPr>
              <a:t>isoprostane</a:t>
            </a:r>
            <a:r>
              <a:rPr lang="en-US" baseline="0" dirty="0" smtClean="0">
                <a:latin typeface="Calibri" charset="0"/>
                <a:ea typeface="ＭＳ Ｐゴシック" charset="0"/>
                <a:cs typeface="ＭＳ Ｐゴシック" charset="0"/>
              </a:rPr>
              <a:t> levels. Importantly, addition of alpha-tocopherol brings the levels of these biomarkers of lipid peroxidation below that of the non-tumor controls.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878BD-0005-1341-AFCF-3BA8AED18605}"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And lastly, if</a:t>
            </a:r>
            <a:r>
              <a:rPr lang="en-US" baseline="0" dirty="0" smtClean="0">
                <a:latin typeface="Calibri" charset="0"/>
                <a:ea typeface="ＭＳ Ｐゴシック" charset="0"/>
                <a:cs typeface="ＭＳ Ｐゴシック" charset="0"/>
              </a:rPr>
              <a:t> you recall, CDDP toxicity is associated with accumulation of platinum. Thus w</a:t>
            </a:r>
            <a:r>
              <a:rPr lang="en-US" dirty="0" smtClean="0">
                <a:latin typeface="Calibri" charset="0"/>
                <a:ea typeface="ＭＳ Ｐゴシック" charset="0"/>
                <a:cs typeface="ＭＳ Ｐゴシック" charset="0"/>
              </a:rPr>
              <a:t>e measured</a:t>
            </a:r>
            <a:r>
              <a:rPr lang="en-US" baseline="0" dirty="0" smtClean="0">
                <a:latin typeface="Calibri" charset="0"/>
                <a:ea typeface="ＭＳ Ｐゴシック" charset="0"/>
                <a:cs typeface="ＭＳ Ｐゴシック" charset="0"/>
              </a:rPr>
              <a:t> tissue platinum levels and found some interesting results:  Importantly, alpha-tocopherol does not alter the accumulation of Platinum in tumors. </a:t>
            </a:r>
            <a:r>
              <a:rPr lang="en-US" baseline="0" dirty="0" smtClean="0">
                <a:latin typeface="Calibri" charset="0"/>
                <a:ea typeface="ＭＳ Ｐゴシック" charset="0"/>
                <a:cs typeface="ＭＳ Ｐゴシック" charset="0"/>
              </a:rPr>
              <a:t>* </a:t>
            </a:r>
            <a:r>
              <a:rPr lang="en-US" baseline="0" dirty="0" smtClean="0">
                <a:latin typeface="Calibri" charset="0"/>
                <a:ea typeface="ＭＳ Ｐゴシック" charset="0"/>
                <a:cs typeface="ＭＳ Ｐゴシック" charset="0"/>
              </a:rPr>
              <a:t>However, adjuvant vitamin E did decrease the accumulation of platinum in spinal cord tissues.  This suggests that the addition of a-tocopherol to </a:t>
            </a:r>
            <a:r>
              <a:rPr lang="en-US" baseline="0" dirty="0" err="1" smtClean="0">
                <a:latin typeface="Calibri" charset="0"/>
                <a:ea typeface="ＭＳ Ｐゴシック" charset="0"/>
                <a:cs typeface="ＭＳ Ｐゴシック" charset="0"/>
              </a:rPr>
              <a:t>Cisplatin</a:t>
            </a:r>
            <a:r>
              <a:rPr lang="en-US" baseline="0" dirty="0" smtClean="0">
                <a:latin typeface="Calibri" charset="0"/>
                <a:ea typeface="ＭＳ Ｐゴシック" charset="0"/>
                <a:cs typeface="ＭＳ Ｐゴシック" charset="0"/>
              </a:rPr>
              <a:t> treatment regimens may diminish CIPN which </a:t>
            </a:r>
            <a:r>
              <a:rPr lang="en-US" baseline="0" dirty="0" smtClean="0">
                <a:latin typeface="Calibri" charset="0"/>
                <a:ea typeface="ＭＳ Ｐゴシック" charset="0"/>
                <a:cs typeface="ＭＳ Ｐゴシック" charset="0"/>
              </a:rPr>
              <a:t>is localized </a:t>
            </a:r>
            <a:r>
              <a:rPr lang="en-US" baseline="0" dirty="0" smtClean="0">
                <a:latin typeface="Calibri" charset="0"/>
                <a:ea typeface="ＭＳ Ｐゴシック" charset="0"/>
                <a:cs typeface="ＭＳ Ｐゴシック" charset="0"/>
              </a:rPr>
              <a:t>in the lower regions of the spinal cord. We have histologic analysis underway to determine if this decreased accumulation will result in decreased tissue damage.</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E87A58-9342-1D4B-BDEF-F1BD2655C977}"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a:t>
            </a:r>
            <a:r>
              <a:rPr lang="en-US" baseline="0" dirty="0" smtClean="0"/>
              <a:t> we found that … </a:t>
            </a:r>
            <a:endParaRPr lang="en-US"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19</a:t>
            </a:fld>
            <a:endParaRPr lang="en-US"/>
          </a:p>
        </p:txBody>
      </p:sp>
    </p:spTree>
    <p:extLst>
      <p:ext uri="{BB962C8B-B14F-4D97-AF65-F5344CB8AC3E}">
        <p14:creationId xmlns:p14="http://schemas.microsoft.com/office/powerpoint/2010/main" val="214913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outline</a:t>
            </a:r>
            <a:r>
              <a:rPr lang="en-US" baseline="0" dirty="0" smtClean="0"/>
              <a:t> of the talk</a:t>
            </a:r>
          </a:p>
          <a:p>
            <a:r>
              <a:rPr lang="en-US" baseline="0" dirty="0" smtClean="0"/>
              <a:t>F344 Rat –an immune competent laboratory strain</a:t>
            </a:r>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2</a:t>
            </a:fld>
            <a:endParaRPr lang="en-US"/>
          </a:p>
        </p:txBody>
      </p:sp>
    </p:spTree>
    <p:extLst>
      <p:ext uri="{BB962C8B-B14F-4D97-AF65-F5344CB8AC3E}">
        <p14:creationId xmlns:p14="http://schemas.microsoft.com/office/powerpoint/2010/main" val="38796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still a lot of work to be done in the lab for this study.</a:t>
            </a:r>
            <a:r>
              <a:rPr lang="en-US" baseline="0" dirty="0" smtClean="0"/>
              <a:t>  Ongoing research includes MDA and Glutathione assays as well as the histological analysis that is well underway.  In the future we hope to address how adjuvant Vitamin C would affect treatments.  And of course our ultimate goal is to continue our research with clinical trials.</a:t>
            </a:r>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20</a:t>
            </a:fld>
            <a:endParaRPr lang="en-US"/>
          </a:p>
        </p:txBody>
      </p:sp>
    </p:spTree>
    <p:extLst>
      <p:ext uri="{BB962C8B-B14F-4D97-AF65-F5344CB8AC3E}">
        <p14:creationId xmlns:p14="http://schemas.microsoft.com/office/powerpoint/2010/main" val="267932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a:t>
            </a:r>
            <a:r>
              <a:rPr lang="en-US" baseline="0" dirty="0" smtClean="0"/>
              <a:t> a lot of people involved with this project.  I would like to thank my mentor Dr. </a:t>
            </a:r>
            <a:r>
              <a:rPr lang="en-US" baseline="0" dirty="0" err="1" smtClean="0"/>
              <a:t>Mustacich</a:t>
            </a:r>
            <a:r>
              <a:rPr lang="en-US" baseline="0" dirty="0" smtClean="0"/>
              <a:t>, and my lab mates Shannon Pease, Michelle </a:t>
            </a:r>
            <a:r>
              <a:rPr lang="en-US" baseline="0" dirty="0" err="1" smtClean="0"/>
              <a:t>Beehler</a:t>
            </a:r>
            <a:r>
              <a:rPr lang="en-US" baseline="0" dirty="0" smtClean="0"/>
              <a:t>, and Devin Corrigan.  As well as Giovanna </a:t>
            </a:r>
            <a:r>
              <a:rPr lang="en-US" baseline="0" dirty="0" err="1" smtClean="0"/>
              <a:t>Coto</a:t>
            </a:r>
            <a:r>
              <a:rPr lang="en-US" baseline="0" dirty="0" smtClean="0"/>
              <a:t> and Dr. </a:t>
            </a:r>
            <a:r>
              <a:rPr lang="en-US" baseline="0" dirty="0" err="1" smtClean="0"/>
              <a:t>Lohr</a:t>
            </a:r>
            <a:r>
              <a:rPr lang="en-US" baseline="0" dirty="0" smtClean="0"/>
              <a:t> for assisting with necropsies and histological analyses.  And of course the F344 Rats that allowed us to carry out our work.  </a:t>
            </a:r>
          </a:p>
          <a:p>
            <a:r>
              <a:rPr lang="en-US" baseline="0" dirty="0" smtClean="0"/>
              <a:t>I would also like to thank Dr. Kevin Ahern for putting all his time into making this summer symposium possible. </a:t>
            </a:r>
          </a:p>
          <a:p>
            <a:r>
              <a:rPr lang="en-US" baseline="0" dirty="0" smtClean="0"/>
              <a:t>Here is the funding associated with this project.</a:t>
            </a:r>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21</a:t>
            </a:fld>
            <a:endParaRPr lang="en-US"/>
          </a:p>
        </p:txBody>
      </p:sp>
    </p:spTree>
    <p:extLst>
      <p:ext uri="{BB962C8B-B14F-4D97-AF65-F5344CB8AC3E}">
        <p14:creationId xmlns:p14="http://schemas.microsoft.com/office/powerpoint/2010/main" val="38935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Based</a:t>
            </a:r>
            <a:r>
              <a:rPr lang="en-US" baseline="0" dirty="0" smtClean="0">
                <a:latin typeface="Calibri" charset="0"/>
                <a:ea typeface="ＭＳ Ｐゴシック" charset="0"/>
                <a:cs typeface="ＭＳ Ｐゴシック" charset="0"/>
              </a:rPr>
              <a:t> on the </a:t>
            </a:r>
            <a:endParaRPr lang="en-US" dirty="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568C1-5870-AF47-B04E-019AB5FB3C7A}" type="slidenum">
              <a:rPr lang="en-US" sz="1200"/>
              <a:pPr eaLnBrk="1" hangingPunct="1"/>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more on lipid peroxidation..</a:t>
            </a:r>
          </a:p>
          <a:p>
            <a:endParaRPr lang="en-US" dirty="0" smtClean="0"/>
          </a:p>
          <a:p>
            <a:r>
              <a:rPr lang="en-US" dirty="0" smtClean="0"/>
              <a:t>As</a:t>
            </a:r>
            <a:r>
              <a:rPr lang="en-US" baseline="0" dirty="0" smtClean="0"/>
              <a:t> I said in the previous slide: lipid peroxidation is a chain reaction started by Oxygen free-radicals that convert the lipids of the cell membrane into </a:t>
            </a:r>
            <a:r>
              <a:rPr lang="en-US" u="sng" baseline="0" dirty="0" smtClean="0"/>
              <a:t>alcohols.</a:t>
            </a:r>
            <a:r>
              <a:rPr lang="en-US" u="none" baseline="0" dirty="0" smtClean="0"/>
              <a:t>  There are three basic steps to lipid peroxidation that creates a cycle of lipid </a:t>
            </a:r>
            <a:r>
              <a:rPr lang="en-US" u="sng" baseline="0" dirty="0" smtClean="0"/>
              <a:t>degradation</a:t>
            </a:r>
            <a:r>
              <a:rPr lang="en-US" u="none" baseline="0" dirty="0" smtClean="0"/>
              <a:t>.  The first step is initiation in which the free-radical (who needs an electron) takes a Hydrogen atom from an unsaturated lipid in the cell membrane. This produces a carbon radical which reacts with molecular Oxygen to form a </a:t>
            </a:r>
            <a:r>
              <a:rPr lang="en-US" u="none" baseline="0" dirty="0" err="1" smtClean="0"/>
              <a:t>peroxyl</a:t>
            </a:r>
            <a:r>
              <a:rPr lang="en-US" u="none" baseline="0" dirty="0" smtClean="0"/>
              <a:t> radical during the second step known as propagation. (read </a:t>
            </a:r>
            <a:r>
              <a:rPr lang="en-US" u="none" baseline="0" dirty="0" err="1" smtClean="0"/>
              <a:t>traber</a:t>
            </a:r>
            <a:r>
              <a:rPr lang="en-US" u="none" baseline="0" dirty="0" smtClean="0"/>
              <a:t> again and finish) </a:t>
            </a:r>
            <a:r>
              <a:rPr lang="en-US" b="1" u="none" baseline="0" dirty="0" smtClean="0"/>
              <a:t>Quote </a:t>
            </a:r>
            <a:r>
              <a:rPr lang="en-US" b="1" u="none" baseline="0" dirty="0" err="1" smtClean="0"/>
              <a:t>Traber</a:t>
            </a:r>
            <a:endParaRPr lang="en-US" b="1" u="none" baseline="0" dirty="0" smtClean="0"/>
          </a:p>
          <a:p>
            <a:endParaRPr lang="en-US" u="none" baseline="0" dirty="0" smtClean="0"/>
          </a:p>
          <a:p>
            <a:r>
              <a:rPr lang="en-US" u="none" baseline="0" dirty="0" smtClean="0"/>
              <a:t>This violent cycle only finally ends on the off chance that two </a:t>
            </a:r>
            <a:r>
              <a:rPr lang="en-US" u="none" baseline="0" dirty="0" err="1" smtClean="0"/>
              <a:t>peroxyl</a:t>
            </a:r>
            <a:r>
              <a:rPr lang="en-US" u="none" baseline="0" dirty="0" smtClean="0"/>
              <a:t> radicals (likelihood?) meet and combine, thus inactivating each other and stopping the cycle. </a:t>
            </a:r>
            <a:endParaRPr lang="en-US" u="sng" dirty="0" smtClean="0"/>
          </a:p>
          <a:p>
            <a:endParaRPr lang="en-US" dirty="0" smtClean="0"/>
          </a:p>
          <a:p>
            <a:r>
              <a:rPr lang="en-US" dirty="0" smtClean="0"/>
              <a:t>Propagation</a:t>
            </a:r>
            <a:r>
              <a:rPr lang="en-US" baseline="0" dirty="0" smtClean="0"/>
              <a:t> is where the chain reaction starts (and MDA produced?)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24</a:t>
            </a:fld>
            <a:endParaRPr lang="en-US"/>
          </a:p>
        </p:txBody>
      </p:sp>
    </p:spTree>
    <p:extLst>
      <p:ext uri="{BB962C8B-B14F-4D97-AF65-F5344CB8AC3E}">
        <p14:creationId xmlns:p14="http://schemas.microsoft.com/office/powerpoint/2010/main" val="241014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non-enzymatic</a:t>
            </a:r>
            <a:r>
              <a:rPr lang="en-US" baseline="0" dirty="0" smtClean="0"/>
              <a:t> oxidation of </a:t>
            </a:r>
            <a:r>
              <a:rPr lang="en-US" baseline="0" dirty="0" err="1" smtClean="0"/>
              <a:t>a</a:t>
            </a:r>
            <a:r>
              <a:rPr lang="en-US" dirty="0" err="1" smtClean="0"/>
              <a:t>rachidonic</a:t>
            </a:r>
            <a:r>
              <a:rPr lang="en-US" baseline="0" dirty="0" smtClean="0"/>
              <a:t> acid is responsible for producing the family of F2-isoprostanes that we used as markers of oxidative stress.  We measured the levels of 8-iso-PGF-alpha which belongs to the 15 series, and we also measured the series 5 metabolites.  The other two series (in the middle) are produced in much smaller quantities so their presence is not as easily detected as the five and fifteen series </a:t>
            </a:r>
            <a:r>
              <a:rPr lang="en-US" baseline="0" dirty="0" err="1" smtClean="0"/>
              <a:t>Isoprostanes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25</a:t>
            </a:fld>
            <a:endParaRPr lang="en-US"/>
          </a:p>
        </p:txBody>
      </p:sp>
    </p:spTree>
    <p:extLst>
      <p:ext uri="{BB962C8B-B14F-4D97-AF65-F5344CB8AC3E}">
        <p14:creationId xmlns:p14="http://schemas.microsoft.com/office/powerpoint/2010/main" val="250793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Ovarian cancer is the 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leading cause of cancer-related deaths in women in the United States</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has the highest mortality rate of all gynecologic cancers. </a:t>
            </a:r>
          </a:p>
          <a:p>
            <a:endParaRPr lang="en-US" sz="1200" kern="1200" baseline="0" dirty="0" smtClean="0">
              <a:solidFill>
                <a:schemeClr val="tx1"/>
              </a:solidFill>
              <a:latin typeface="+mn-lt"/>
              <a:ea typeface="+mn-ea"/>
              <a:cs typeface="+mn-cs"/>
            </a:endParaRPr>
          </a:p>
          <a:p>
            <a:r>
              <a:rPr lang="en-US" sz="1200" kern="1200" baseline="0" dirty="0" smtClean="0">
                <a:solidFill>
                  <a:srgbClr val="FFFF00"/>
                </a:solidFill>
                <a:latin typeface="+mn-lt"/>
                <a:ea typeface="+mn-ea"/>
                <a:cs typeface="+mn-cs"/>
              </a:rPr>
              <a:t>A key reason for the high mortality rate is that most patients have widespread disease at the time of diagnosis</a:t>
            </a:r>
          </a:p>
        </p:txBody>
      </p:sp>
      <p:sp>
        <p:nvSpPr>
          <p:cNvPr id="4" name="Slide Number Placeholder 3"/>
          <p:cNvSpPr>
            <a:spLocks noGrp="1"/>
          </p:cNvSpPr>
          <p:nvPr>
            <p:ph type="sldNum" sz="quarter" idx="10"/>
          </p:nvPr>
        </p:nvSpPr>
        <p:spPr/>
        <p:txBody>
          <a:bodyPr/>
          <a:lstStyle/>
          <a:p>
            <a:fld id="{51BBDB21-700B-AB48-B162-6465D87A27A2}" type="slidenum">
              <a:rPr lang="en-US" smtClean="0"/>
              <a:t>3</a:t>
            </a:fld>
            <a:endParaRPr lang="en-US"/>
          </a:p>
        </p:txBody>
      </p:sp>
    </p:spTree>
    <p:extLst>
      <p:ext uri="{BB962C8B-B14F-4D97-AF65-F5344CB8AC3E}">
        <p14:creationId xmlns:p14="http://schemas.microsoft.com/office/powerpoint/2010/main" val="188245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drugs used to treat ovarian</a:t>
            </a:r>
            <a:r>
              <a:rPr lang="en-US" baseline="0" dirty="0" smtClean="0"/>
              <a:t> cancer is </a:t>
            </a:r>
            <a:r>
              <a:rPr lang="en-US" dirty="0" err="1" smtClean="0"/>
              <a:t>Cisplatin</a:t>
            </a:r>
            <a:r>
              <a:rPr lang="en-US" dirty="0" smtClean="0"/>
              <a:t>.</a:t>
            </a:r>
            <a:endParaRPr lang="en-US" baseline="0" dirty="0" smtClean="0"/>
          </a:p>
          <a:p>
            <a:r>
              <a:rPr lang="en-US" baseline="0" dirty="0" err="1" smtClean="0"/>
              <a:t>Cisplatin</a:t>
            </a:r>
            <a:r>
              <a:rPr lang="en-US" baseline="0" dirty="0" smtClean="0"/>
              <a:t> is a platinum containing anti-cancer agent that</a:t>
            </a:r>
            <a:r>
              <a:rPr lang="en-US" dirty="0" smtClean="0"/>
              <a:t> commonly</a:t>
            </a:r>
            <a:r>
              <a:rPr lang="en-US" baseline="0" dirty="0" smtClean="0"/>
              <a:t> used to treat aggressive or late stage cancers, including ovarian cancer.</a:t>
            </a:r>
          </a:p>
          <a:p>
            <a:r>
              <a:rPr lang="en-US" baseline="0" dirty="0" smtClean="0"/>
              <a:t>However, it also comes with painful side </a:t>
            </a:r>
            <a:r>
              <a:rPr lang="en-US" baseline="0" dirty="0" smtClean="0"/>
              <a:t>effects including </a:t>
            </a:r>
            <a:r>
              <a:rPr lang="en-US" baseline="0" dirty="0" smtClean="0"/>
              <a:t>toxicity of the kidneys, inner ear, and nervous system.  </a:t>
            </a:r>
          </a:p>
          <a:p>
            <a:endParaRPr lang="en-US" baseline="0"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4</a:t>
            </a:fld>
            <a:endParaRPr lang="en-US"/>
          </a:p>
        </p:txBody>
      </p:sp>
    </p:spTree>
    <p:extLst>
      <p:ext uri="{BB962C8B-B14F-4D97-AF65-F5344CB8AC3E}">
        <p14:creationId xmlns:p14="http://schemas.microsoft.com/office/powerpoint/2010/main" val="292638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CIPN </a:t>
            </a:r>
            <a:r>
              <a:rPr lang="en-US" b="0" baseline="0" dirty="0" smtClean="0"/>
              <a:t>is brought on by damage to nerves that carry sensations to the brain.  This is very painful for patients and often causes them to drop out of chemotherapy before receiving the recommended </a:t>
            </a:r>
            <a:r>
              <a:rPr lang="en-US" b="0" baseline="0" dirty="0" smtClean="0"/>
              <a:t>cumulative </a:t>
            </a:r>
            <a:r>
              <a:rPr lang="en-US" b="0" baseline="0" dirty="0" smtClean="0"/>
              <a:t>dose of Cisplatin.  There are several symptoms of CIPN however the tingling and burning in hands in feet is probably the most painful one and patients have compared it to walking on pins and needles  .  </a:t>
            </a:r>
          </a:p>
        </p:txBody>
      </p:sp>
      <p:sp>
        <p:nvSpPr>
          <p:cNvPr id="4" name="Slide Number Placeholder 3"/>
          <p:cNvSpPr>
            <a:spLocks noGrp="1"/>
          </p:cNvSpPr>
          <p:nvPr>
            <p:ph type="sldNum" sz="quarter" idx="10"/>
          </p:nvPr>
        </p:nvSpPr>
        <p:spPr/>
        <p:txBody>
          <a:bodyPr/>
          <a:lstStyle/>
          <a:p>
            <a:fld id="{51BBDB21-700B-AB48-B162-6465D87A27A2}" type="slidenum">
              <a:rPr lang="en-US" smtClean="0"/>
              <a:t>5</a:t>
            </a:fld>
            <a:endParaRPr lang="en-US"/>
          </a:p>
        </p:txBody>
      </p:sp>
    </p:spTree>
    <p:extLst>
      <p:ext uri="{BB962C8B-B14F-4D97-AF65-F5344CB8AC3E}">
        <p14:creationId xmlns:p14="http://schemas.microsoft.com/office/powerpoint/2010/main" val="340029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CDDP-induced tissue damage is associated with the accumulation of platinum. </a:t>
            </a:r>
          </a:p>
          <a:p>
            <a:r>
              <a:rPr lang="en-US" baseline="0" dirty="0" smtClean="0"/>
              <a:t>However, the mechanism of CDDP-induced neuropathy (CIPN) is currently unknown</a:t>
            </a:r>
            <a:r>
              <a:rPr lang="en-US" baseline="0" dirty="0" smtClean="0"/>
              <a:t>.</a:t>
            </a:r>
            <a:r>
              <a:rPr lang="en-US" b="0" baseline="0" dirty="0" smtClean="0"/>
              <a:t> </a:t>
            </a: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Interestingly, the features of the CIPN are very similar to the neuropathy that accompanies Vitamin E deficiency.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addition, </a:t>
            </a:r>
            <a:r>
              <a:rPr lang="en-US" baseline="0" dirty="0" err="1" smtClean="0"/>
              <a:t>Cisplatin</a:t>
            </a:r>
            <a:r>
              <a:rPr lang="en-US" baseline="0" dirty="0" smtClean="0"/>
              <a:t> decrease plasma Vitamin E levels in human patients.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Taken together, these data suggest that altered Vitamin E status may play a role in </a:t>
            </a:r>
            <a:r>
              <a:rPr lang="en-US" baseline="0" dirty="0" err="1" smtClean="0"/>
              <a:t>Cisplatin</a:t>
            </a:r>
            <a:r>
              <a:rPr lang="en-US" baseline="0" dirty="0" smtClean="0"/>
              <a:t> induced neuropathy. </a:t>
            </a:r>
            <a:endParaRPr lang="en-US" dirty="0"/>
          </a:p>
        </p:txBody>
      </p:sp>
      <p:sp>
        <p:nvSpPr>
          <p:cNvPr id="4" name="Slide Number Placeholder 3"/>
          <p:cNvSpPr>
            <a:spLocks noGrp="1"/>
          </p:cNvSpPr>
          <p:nvPr>
            <p:ph type="sldNum" sz="quarter" idx="10"/>
          </p:nvPr>
        </p:nvSpPr>
        <p:spPr/>
        <p:txBody>
          <a:bodyPr/>
          <a:lstStyle/>
          <a:p>
            <a:fld id="{51BBDB21-700B-AB48-B162-6465D87A27A2}" type="slidenum">
              <a:rPr lang="en-US" smtClean="0"/>
              <a:t>6</a:t>
            </a:fld>
            <a:endParaRPr lang="en-US"/>
          </a:p>
        </p:txBody>
      </p:sp>
    </p:spTree>
    <p:extLst>
      <p:ext uri="{BB962C8B-B14F-4D97-AF65-F5344CB8AC3E}">
        <p14:creationId xmlns:p14="http://schemas.microsoft.com/office/powerpoint/2010/main" val="139514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pitchFamily="32" charset="-128"/>
              </a:rPr>
              <a:t>For the sake of my presentation today I will be using Vitamin E and alpha-</a:t>
            </a:r>
            <a:r>
              <a:rPr lang="en-US" dirty="0" err="1" smtClean="0">
                <a:ea typeface="ＭＳ Ｐゴシック" pitchFamily="32" charset="-128"/>
              </a:rPr>
              <a:t>tocopherol</a:t>
            </a:r>
            <a:r>
              <a:rPr lang="en-US" baseline="0" dirty="0" smtClean="0">
                <a:ea typeface="ＭＳ Ｐゴシック" pitchFamily="32" charset="-128"/>
              </a:rPr>
              <a:t> interchangeably.</a:t>
            </a:r>
            <a:endParaRPr lang="en-US" dirty="0" smtClean="0">
              <a:ea typeface="ＭＳ Ｐゴシック" pitchFamily="32" charset="-128"/>
            </a:endParaRPr>
          </a:p>
          <a:p>
            <a:endParaRPr lang="en-US" dirty="0" smtClean="0">
              <a:ea typeface="ＭＳ Ｐゴシック" pitchFamily="32" charset="-128"/>
            </a:endParaRPr>
          </a:p>
          <a:p>
            <a:r>
              <a:rPr lang="en-US" baseline="0" dirty="0" smtClean="0">
                <a:ea typeface="ＭＳ Ｐゴシック" pitchFamily="32" charset="-128"/>
              </a:rPr>
              <a:t>The RRR form of alpha-</a:t>
            </a:r>
            <a:r>
              <a:rPr lang="en-US" baseline="0" dirty="0" err="1" smtClean="0">
                <a:ea typeface="ＭＳ Ｐゴシック" pitchFamily="32" charset="-128"/>
              </a:rPr>
              <a:t>tocopherol</a:t>
            </a:r>
            <a:r>
              <a:rPr lang="en-US" baseline="0" dirty="0" smtClean="0">
                <a:ea typeface="ＭＳ Ｐゴシック" pitchFamily="32" charset="-128"/>
              </a:rPr>
              <a:t> is one the natural forms of Vitamin E and it is the one that we used for our study because it is the form of Vitamin E that is maintained at the highest concentrations in the body. </a:t>
            </a:r>
          </a:p>
          <a:p>
            <a:endParaRPr lang="en-US" dirty="0" smtClean="0">
              <a:ea typeface="ＭＳ Ｐゴシック" pitchFamily="32" charset="-128"/>
            </a:endParaRPr>
          </a:p>
          <a:p>
            <a:r>
              <a:rPr lang="en-US" dirty="0" smtClean="0">
                <a:ea typeface="ＭＳ Ｐゴシック" pitchFamily="32" charset="-128"/>
              </a:rPr>
              <a:t>This is the</a:t>
            </a:r>
            <a:r>
              <a:rPr lang="en-US" baseline="0" dirty="0" smtClean="0">
                <a:ea typeface="ＭＳ Ｐゴシック" pitchFamily="32" charset="-128"/>
              </a:rPr>
              <a:t> chemical structure of</a:t>
            </a:r>
            <a:r>
              <a:rPr lang="en-US" dirty="0" smtClean="0">
                <a:ea typeface="ＭＳ Ｐゴシック" pitchFamily="32" charset="-128"/>
              </a:rPr>
              <a:t> RRR-alpha-tocopherol</a:t>
            </a:r>
            <a:r>
              <a:rPr lang="en-US" baseline="0" dirty="0" smtClean="0">
                <a:ea typeface="ＭＳ Ｐゴシック" pitchFamily="32" charset="-128"/>
              </a:rPr>
              <a:t> and the three “R”s correspond to the orientation of these three chiral centers. </a:t>
            </a:r>
            <a:endParaRPr lang="en-US" dirty="0" smtClean="0">
              <a:ea typeface="ＭＳ Ｐゴシック" pitchFamily="32" charset="-128"/>
            </a:endParaRPr>
          </a:p>
          <a:p>
            <a:endParaRPr lang="en-US" dirty="0" smtClean="0">
              <a:ea typeface="ＭＳ Ｐゴシック" pitchFamily="32" charset="-128"/>
            </a:endParaRPr>
          </a:p>
        </p:txBody>
      </p:sp>
      <p:sp>
        <p:nvSpPr>
          <p:cNvPr id="4" name="Slide Number Placeholder 3"/>
          <p:cNvSpPr>
            <a:spLocks noGrp="1"/>
          </p:cNvSpPr>
          <p:nvPr>
            <p:ph type="sldNum" sz="quarter" idx="10"/>
          </p:nvPr>
        </p:nvSpPr>
        <p:spPr/>
        <p:txBody>
          <a:bodyPr/>
          <a:lstStyle/>
          <a:p>
            <a:fld id="{51BBDB21-700B-AB48-B162-6465D87A27A2}" type="slidenum">
              <a:rPr lang="en-US" smtClean="0"/>
              <a:t>7</a:t>
            </a:fld>
            <a:endParaRPr lang="en-US"/>
          </a:p>
        </p:txBody>
      </p:sp>
    </p:spTree>
    <p:extLst>
      <p:ext uri="{BB962C8B-B14F-4D97-AF65-F5344CB8AC3E}">
        <p14:creationId xmlns:p14="http://schemas.microsoft.com/office/powerpoint/2010/main" val="118904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Alpha-</a:t>
            </a:r>
            <a:r>
              <a:rPr lang="en-US" baseline="0" dirty="0" err="1" smtClean="0"/>
              <a:t>tocopherol</a:t>
            </a:r>
            <a:r>
              <a:rPr lang="en-US" baseline="0" dirty="0" smtClean="0"/>
              <a:t> </a:t>
            </a:r>
            <a:r>
              <a:rPr lang="en-US" baseline="0" dirty="0" smtClean="0"/>
              <a:t>is a very important </a:t>
            </a:r>
            <a:r>
              <a:rPr lang="en-US" baseline="0" dirty="0" smtClean="0"/>
              <a:t>lipid soluble antioxidant. </a:t>
            </a:r>
            <a:endParaRPr lang="en-US" baseline="0" dirty="0" smtClean="0"/>
          </a:p>
          <a:p>
            <a:r>
              <a:rPr lang="en-US" baseline="0" dirty="0" smtClean="0"/>
              <a:t>It is found in the cell membranes where it protects cell lipids from the oxidative process </a:t>
            </a:r>
            <a:r>
              <a:rPr lang="en-US" baseline="0" dirty="0" smtClean="0"/>
              <a:t>of lipid peroxidation which damages the cell membrane</a:t>
            </a:r>
          </a:p>
          <a:p>
            <a:endParaRPr lang="en-US" baseline="0" dirty="0" smtClean="0"/>
          </a:p>
          <a:p>
            <a:r>
              <a:rPr lang="en-US" baseline="0" dirty="0" smtClean="0"/>
              <a:t>Biomarkers of lipid peroxidation include F2-Isoprostanes and </a:t>
            </a:r>
            <a:r>
              <a:rPr lang="en-US" baseline="0" dirty="0" err="1" smtClean="0"/>
              <a:t>Malondialdehyde</a:t>
            </a:r>
            <a:r>
              <a:rPr lang="en-US" baseline="0" dirty="0" smtClean="0"/>
              <a:t>. We are measuring both of these parameters and I will be presenting our F2-isoprostane data today</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8</a:t>
            </a:fld>
            <a:endParaRPr lang="en-US"/>
          </a:p>
        </p:txBody>
      </p:sp>
    </p:spTree>
    <p:extLst>
      <p:ext uri="{BB962C8B-B14F-4D97-AF65-F5344CB8AC3E}">
        <p14:creationId xmlns:p14="http://schemas.microsoft.com/office/powerpoint/2010/main" val="115067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this information </a:t>
            </a:r>
            <a:r>
              <a:rPr lang="en-US" baseline="0" dirty="0" smtClean="0"/>
              <a:t>brings us to the following central question</a:t>
            </a:r>
            <a:r>
              <a:rPr lang="en-US" dirty="0" smtClean="0"/>
              <a: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1BBDB21-700B-AB48-B162-6465D87A27A2}" type="slidenum">
              <a:rPr lang="en-US" smtClean="0"/>
              <a:t>9</a:t>
            </a:fld>
            <a:endParaRPr lang="en-US"/>
          </a:p>
        </p:txBody>
      </p:sp>
    </p:spTree>
    <p:extLst>
      <p:ext uri="{BB962C8B-B14F-4D97-AF65-F5344CB8AC3E}">
        <p14:creationId xmlns:p14="http://schemas.microsoft.com/office/powerpoint/2010/main" val="129318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9/19/14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9/19/14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9/19/14</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Wingdings" charset="2"/>
        <a:buChar char="Ø"/>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tif"/></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071" y="1232479"/>
            <a:ext cx="8149704" cy="1425510"/>
          </a:xfrm>
        </p:spPr>
        <p:txBody>
          <a:bodyPr/>
          <a:lstStyle/>
          <a:p>
            <a:pPr algn="ctr"/>
            <a:r>
              <a:rPr lang="en-US" sz="4800" dirty="0" smtClean="0">
                <a:latin typeface="Arial" charset="0"/>
                <a:ea typeface="ＭＳ Ｐゴシック" charset="0"/>
                <a:cs typeface="Arial" charset="0"/>
                <a:sym typeface="Symbol" charset="0"/>
              </a:rPr>
              <a:t>Adjuvant </a:t>
            </a:r>
            <a:r>
              <a:rPr lang="en-US" sz="4800" dirty="0" smtClean="0">
                <a:sym typeface="Symbol" charset="0"/>
              </a:rPr>
              <a:t>Vitamin E</a:t>
            </a:r>
            <a:r>
              <a:rPr lang="en-US" sz="4800" dirty="0" smtClean="0">
                <a:latin typeface="Arial" charset="0"/>
                <a:ea typeface="ＭＳ Ｐゴシック" charset="0"/>
                <a:cs typeface="Arial" charset="0"/>
                <a:sym typeface="Symbol" charset="0"/>
              </a:rPr>
              <a:t> </a:t>
            </a:r>
            <a:br>
              <a:rPr lang="en-US" sz="4800" dirty="0" smtClean="0">
                <a:latin typeface="Arial" charset="0"/>
                <a:ea typeface="ＭＳ Ｐゴシック" charset="0"/>
                <a:cs typeface="Arial" charset="0"/>
                <a:sym typeface="Symbol" charset="0"/>
              </a:rPr>
            </a:br>
            <a:r>
              <a:rPr lang="en-US" sz="4800" dirty="0" smtClean="0">
                <a:latin typeface="Arial" charset="0"/>
                <a:ea typeface="ＭＳ Ｐゴシック" charset="0"/>
                <a:cs typeface="Arial" charset="0"/>
                <a:sym typeface="Symbol" charset="0"/>
              </a:rPr>
              <a:t>and Ovarian Cancer</a:t>
            </a:r>
            <a:endParaRPr lang="en-US" sz="4800" dirty="0">
              <a:latin typeface="Arial" charset="0"/>
              <a:ea typeface="ＭＳ Ｐゴシック" charset="0"/>
              <a:cs typeface="Arial" charset="0"/>
            </a:endParaRPr>
          </a:p>
        </p:txBody>
      </p:sp>
      <p:sp>
        <p:nvSpPr>
          <p:cNvPr id="3" name="Subtitle 2"/>
          <p:cNvSpPr>
            <a:spLocks noGrp="1"/>
          </p:cNvSpPr>
          <p:nvPr>
            <p:ph type="subTitle" idx="1"/>
          </p:nvPr>
        </p:nvSpPr>
        <p:spPr>
          <a:xfrm>
            <a:off x="999409" y="3321836"/>
            <a:ext cx="6461760" cy="2169946"/>
          </a:xfrm>
        </p:spPr>
        <p:txBody>
          <a:bodyPr>
            <a:normAutofit lnSpcReduction="10000"/>
          </a:bodyPr>
          <a:lstStyle/>
          <a:p>
            <a:pPr algn="ctr"/>
            <a:r>
              <a:rPr lang="en-US" sz="2600" dirty="0" smtClean="0"/>
              <a:t>Alysha Hartman</a:t>
            </a:r>
            <a:br>
              <a:rPr lang="en-US" sz="2600" dirty="0" smtClean="0"/>
            </a:br>
            <a:endParaRPr lang="en-US" sz="2600" dirty="0" smtClean="0"/>
          </a:p>
          <a:p>
            <a:pPr algn="ctr"/>
            <a:r>
              <a:rPr lang="en-US" sz="2600" dirty="0" smtClean="0"/>
              <a:t>Mentor: Debbie Mustacich, Ph.D.</a:t>
            </a:r>
          </a:p>
          <a:p>
            <a:pPr algn="ctr"/>
            <a:r>
              <a:rPr lang="en-US" sz="2600" dirty="0" smtClean="0"/>
              <a:t>Linus Pauling Institute</a:t>
            </a:r>
          </a:p>
          <a:p>
            <a:pPr algn="ctr"/>
            <a:r>
              <a:rPr lang="en-US" sz="2600" dirty="0" smtClean="0"/>
              <a:t>Oregon State University</a:t>
            </a:r>
          </a:p>
        </p:txBody>
      </p:sp>
      <p:pic>
        <p:nvPicPr>
          <p:cNvPr id="4" name="Picture 8" descr="mac_wm_h_4c.1.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268" y="5592252"/>
            <a:ext cx="2621265" cy="80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pi_logo.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82260" y="5491782"/>
            <a:ext cx="2052865" cy="90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979851"/>
      </p:ext>
    </p:extLst>
  </p:cSld>
  <p:clrMapOvr>
    <a:masterClrMapping/>
  </p:clrMapOvr>
  <mc:AlternateContent xmlns:mc="http://schemas.openxmlformats.org/markup-compatibility/2006" xmlns:p14="http://schemas.microsoft.com/office/powerpoint/2010/main">
    <mc:Choice Requires="p14">
      <p:transition spd="slow" p14:dur="2000" advTm="21862"/>
    </mc:Choice>
    <mc:Fallback xmlns="">
      <p:transition xmlns:p14="http://schemas.microsoft.com/office/powerpoint/2010/main" spd="slow" advTm="2186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22"/>
            <a:ext cx="7620000" cy="1143000"/>
          </a:xfrm>
        </p:spPr>
        <p:txBody>
          <a:bodyPr/>
          <a:lstStyle/>
          <a:p>
            <a:r>
              <a:rPr lang="en-US" sz="4000" dirty="0" smtClean="0"/>
              <a:t>Central Hypothesis:</a:t>
            </a:r>
            <a:endParaRPr lang="en-US" sz="4000" dirty="0"/>
          </a:p>
        </p:txBody>
      </p:sp>
      <p:sp>
        <p:nvSpPr>
          <p:cNvPr id="3" name="Content Placeholder 2"/>
          <p:cNvSpPr>
            <a:spLocks noGrp="1"/>
          </p:cNvSpPr>
          <p:nvPr>
            <p:ph idx="1"/>
          </p:nvPr>
        </p:nvSpPr>
        <p:spPr>
          <a:xfrm>
            <a:off x="205429" y="1516480"/>
            <a:ext cx="8217229" cy="5037603"/>
          </a:xfrm>
        </p:spPr>
        <p:txBody>
          <a:bodyPr>
            <a:normAutofit/>
          </a:bodyPr>
          <a:lstStyle/>
          <a:p>
            <a:pPr marL="571500" indent="-457200">
              <a:lnSpc>
                <a:spcPct val="110000"/>
              </a:lnSpc>
              <a:spcAft>
                <a:spcPts val="3600"/>
              </a:spcAft>
              <a:buFont typeface="+mj-lt"/>
              <a:buAutoNum type="arabicParenR"/>
            </a:pPr>
            <a:r>
              <a:rPr lang="en-US" sz="2800" b="1" dirty="0">
                <a:ea typeface="ＭＳ Ｐゴシック" charset="0"/>
                <a:cs typeface="Arial" charset="0"/>
              </a:rPr>
              <a:t>CDDP </a:t>
            </a:r>
            <a:r>
              <a:rPr lang="en-US" sz="2800" b="1" dirty="0" smtClean="0">
                <a:ea typeface="ＭＳ Ｐゴシック" charset="0"/>
                <a:cs typeface="Arial" charset="0"/>
              </a:rPr>
              <a:t>depletes tissue </a:t>
            </a:r>
            <a:r>
              <a:rPr lang="en-US" sz="2800" b="1" dirty="0">
                <a:solidFill>
                  <a:srgbClr val="000000"/>
                </a:solidFill>
                <a:ea typeface="ＭＳ Ｐゴシック" charset="0"/>
                <a:cs typeface="Arial" charset="0"/>
                <a:sym typeface="Symbol" charset="0"/>
              </a:rPr>
              <a:t></a:t>
            </a:r>
            <a:r>
              <a:rPr lang="en-US" sz="2800" b="1" dirty="0">
                <a:solidFill>
                  <a:srgbClr val="000000"/>
                </a:solidFill>
                <a:ea typeface="ＭＳ Ｐゴシック" charset="0"/>
                <a:cs typeface="Arial" charset="0"/>
              </a:rPr>
              <a:t>-T </a:t>
            </a:r>
            <a:r>
              <a:rPr lang="en-US" sz="2800" b="1" dirty="0">
                <a:ea typeface="ＭＳ Ｐゴシック" charset="0"/>
                <a:cs typeface="Arial" charset="0"/>
              </a:rPr>
              <a:t>by an oxidative stress </a:t>
            </a:r>
            <a:r>
              <a:rPr lang="en-US" sz="2800" b="1" dirty="0" smtClean="0">
                <a:ea typeface="ＭＳ Ｐゴシック" charset="0"/>
                <a:cs typeface="Arial" charset="0"/>
              </a:rPr>
              <a:t>mechanism leading to </a:t>
            </a:r>
            <a:r>
              <a:rPr lang="en-US" sz="2800" b="1" dirty="0" smtClean="0">
                <a:solidFill>
                  <a:srgbClr val="000000"/>
                </a:solidFill>
                <a:ea typeface="ＭＳ Ｐゴシック" charset="0"/>
                <a:cs typeface="Arial" charset="0"/>
                <a:sym typeface="Symbol" charset="0"/>
              </a:rPr>
              <a:t>neurotoxicity</a:t>
            </a:r>
            <a:endParaRPr lang="en-US" sz="2800" b="1" dirty="0">
              <a:ea typeface="ＭＳ Ｐゴシック" charset="0"/>
              <a:cs typeface="Arial" charset="0"/>
            </a:endParaRPr>
          </a:p>
          <a:p>
            <a:pPr marL="571500" indent="-457200">
              <a:lnSpc>
                <a:spcPct val="110000"/>
              </a:lnSpc>
              <a:spcAft>
                <a:spcPts val="3600"/>
              </a:spcAft>
              <a:buFont typeface="+mj-lt"/>
              <a:buAutoNum type="arabicParenR"/>
            </a:pPr>
            <a:r>
              <a:rPr lang="en-US" sz="2800" b="1" dirty="0" smtClean="0">
                <a:ea typeface="ＭＳ Ｐゴシック" charset="0"/>
                <a:cs typeface="Arial" charset="0"/>
                <a:sym typeface="Symbol" charset="0"/>
              </a:rPr>
              <a:t>Adjunct </a:t>
            </a:r>
            <a:r>
              <a:rPr lang="en-US" sz="2800" b="1" dirty="0">
                <a:ea typeface="ＭＳ Ｐゴシック" charset="0"/>
                <a:cs typeface="Arial" charset="0"/>
              </a:rPr>
              <a:t>-</a:t>
            </a:r>
            <a:r>
              <a:rPr lang="en-US" sz="2800" b="1" dirty="0" smtClean="0">
                <a:ea typeface="ＭＳ Ｐゴシック" charset="0"/>
                <a:cs typeface="Arial" charset="0"/>
              </a:rPr>
              <a:t>T will prevent </a:t>
            </a:r>
            <a:r>
              <a:rPr lang="en-US" sz="2800" b="1" dirty="0">
                <a:ea typeface="ＭＳ Ｐゴシック" charset="0"/>
                <a:cs typeface="Arial" charset="0"/>
              </a:rPr>
              <a:t>CDDP-mediated </a:t>
            </a:r>
            <a:r>
              <a:rPr lang="en-US" sz="2800" b="1" dirty="0">
                <a:ea typeface="ＭＳ Ｐゴシック" charset="0"/>
                <a:cs typeface="Arial" charset="0"/>
                <a:sym typeface="Symbol" charset="0"/>
              </a:rPr>
              <a:t></a:t>
            </a:r>
            <a:r>
              <a:rPr lang="en-US" sz="2800" b="1" dirty="0">
                <a:ea typeface="ＭＳ Ｐゴシック" charset="0"/>
                <a:cs typeface="Arial" charset="0"/>
              </a:rPr>
              <a:t>-T depletion, thereby preventing </a:t>
            </a:r>
            <a:r>
              <a:rPr lang="en-US" sz="2800" b="1" dirty="0" smtClean="0">
                <a:ea typeface="ＭＳ Ｐゴシック" charset="0"/>
                <a:cs typeface="Arial" charset="0"/>
              </a:rPr>
              <a:t>neurologic damage </a:t>
            </a:r>
            <a:endParaRPr lang="en-US" sz="2800" b="1" dirty="0">
              <a:ea typeface="ＭＳ Ｐゴシック" charset="0"/>
              <a:cs typeface="Arial" charset="0"/>
            </a:endParaRPr>
          </a:p>
          <a:p>
            <a:pPr marL="571500" indent="-457200">
              <a:lnSpc>
                <a:spcPct val="110000"/>
              </a:lnSpc>
              <a:spcAft>
                <a:spcPts val="3600"/>
              </a:spcAft>
              <a:buFont typeface="+mj-lt"/>
              <a:buAutoNum type="arabicParenR"/>
            </a:pPr>
            <a:r>
              <a:rPr lang="en-US" sz="2800" dirty="0" smtClean="0">
                <a:ea typeface="ＭＳ Ｐゴシック" charset="0"/>
                <a:cs typeface="Arial" charset="0"/>
                <a:sym typeface="Symbol" charset="0"/>
              </a:rPr>
              <a:t>Adjuvant </a:t>
            </a:r>
            <a:r>
              <a:rPr lang="en-US" sz="2800" dirty="0">
                <a:ea typeface="ＭＳ Ｐゴシック" charset="0"/>
                <a:cs typeface="Arial" charset="0"/>
              </a:rPr>
              <a:t>-T </a:t>
            </a:r>
            <a:r>
              <a:rPr lang="en-US" sz="2800" dirty="0" smtClean="0">
                <a:ea typeface="ＭＳ Ｐゴシック" charset="0"/>
                <a:cs typeface="Arial" charset="0"/>
              </a:rPr>
              <a:t>will </a:t>
            </a:r>
            <a:r>
              <a:rPr lang="en-US" sz="2800" dirty="0">
                <a:ea typeface="ＭＳ Ｐゴシック" charset="0"/>
                <a:cs typeface="Arial" charset="0"/>
              </a:rPr>
              <a:t>not decrease CDDP </a:t>
            </a:r>
            <a:r>
              <a:rPr lang="en-US" sz="2800" dirty="0" smtClean="0">
                <a:ea typeface="ＭＳ Ｐゴシック" charset="0"/>
                <a:cs typeface="Arial" charset="0"/>
              </a:rPr>
              <a:t>anti-tumor efficacy</a:t>
            </a:r>
            <a:endParaRPr lang="en-US" sz="2800" b="1" dirty="0">
              <a:ea typeface="ＭＳ Ｐゴシック" charset="0"/>
              <a:cs typeface="Arial" charset="0"/>
            </a:endParaRPr>
          </a:p>
        </p:txBody>
      </p:sp>
    </p:spTree>
    <p:extLst>
      <p:ext uri="{BB962C8B-B14F-4D97-AF65-F5344CB8AC3E}">
        <p14:creationId xmlns:p14="http://schemas.microsoft.com/office/powerpoint/2010/main" val="2628082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31" y="274638"/>
            <a:ext cx="7957545" cy="1143000"/>
          </a:xfrm>
        </p:spPr>
        <p:txBody>
          <a:bodyPr/>
          <a:lstStyle/>
          <a:p>
            <a:pPr algn="ctr"/>
            <a:r>
              <a:rPr lang="en-US" sz="4000" dirty="0" smtClean="0"/>
              <a:t>Pre-clinical Model of Ovarian Cancer</a:t>
            </a:r>
            <a:endParaRPr lang="en-US" sz="4000" dirty="0"/>
          </a:p>
        </p:txBody>
      </p:sp>
      <p:graphicFrame>
        <p:nvGraphicFramePr>
          <p:cNvPr id="4" name="Content Placeholder 5"/>
          <p:cNvGraphicFramePr>
            <a:graphicFrameLocks/>
          </p:cNvGraphicFramePr>
          <p:nvPr>
            <p:extLst>
              <p:ext uri="{D42A27DB-BD31-4B8C-83A1-F6EECF244321}">
                <p14:modId xmlns:p14="http://schemas.microsoft.com/office/powerpoint/2010/main" val="1195732086"/>
              </p:ext>
            </p:extLst>
          </p:nvPr>
        </p:nvGraphicFramePr>
        <p:xfrm>
          <a:off x="280132" y="1648198"/>
          <a:ext cx="7957545" cy="4412528"/>
        </p:xfrm>
        <a:graphic>
          <a:graphicData uri="http://schemas.openxmlformats.org/drawingml/2006/table">
            <a:tbl>
              <a:tblPr firstRow="1" bandRow="1">
                <a:tableStyleId>{5C22544A-7EE6-4342-B048-85BDC9FD1C3A}</a:tableStyleId>
              </a:tblPr>
              <a:tblGrid>
                <a:gridCol w="284480"/>
                <a:gridCol w="1098301"/>
                <a:gridCol w="911309"/>
                <a:gridCol w="1132691"/>
                <a:gridCol w="125179"/>
                <a:gridCol w="1007512"/>
                <a:gridCol w="1132691"/>
                <a:gridCol w="1132691"/>
                <a:gridCol w="1132691"/>
              </a:tblGrid>
              <a:tr h="320719">
                <a:tc gridSpan="9">
                  <a:txBody>
                    <a:bodyPr/>
                    <a:lstStyle/>
                    <a:p>
                      <a:pPr algn="ctr"/>
                      <a:r>
                        <a:rPr lang="en-US" sz="1600" u="none" dirty="0" smtClean="0"/>
                        <a:t>Vitamin E (</a:t>
                      </a:r>
                      <a:r>
                        <a:rPr lang="en-US" sz="1600" dirty="0" smtClean="0">
                          <a:ea typeface="Lucida Grande"/>
                          <a:cs typeface="Lucida Grande"/>
                        </a:rPr>
                        <a:t>α-T) and </a:t>
                      </a:r>
                      <a:r>
                        <a:rPr lang="en-US" sz="1600" dirty="0" err="1" smtClean="0">
                          <a:ea typeface="Lucida Grande"/>
                          <a:cs typeface="Lucida Grande"/>
                        </a:rPr>
                        <a:t>Cisplatin</a:t>
                      </a:r>
                      <a:r>
                        <a:rPr lang="en-US" sz="1600" dirty="0" smtClean="0">
                          <a:ea typeface="Lucida Grande"/>
                          <a:cs typeface="Lucida Grande"/>
                        </a:rPr>
                        <a:t> (CDDP) Treatment Schedule</a:t>
                      </a:r>
                      <a:endParaRPr lang="en-US" sz="1600" u="none" dirty="0"/>
                    </a:p>
                  </a:txBody>
                  <a:tcPr/>
                </a:tc>
                <a:tc hMerge="1">
                  <a:txBody>
                    <a:bodyPr/>
                    <a:lstStyle/>
                    <a:p>
                      <a:endParaRPr lang="en-US"/>
                    </a:p>
                  </a:txBody>
                  <a:tcPr/>
                </a:tc>
                <a:tc hMerge="1">
                  <a:txBody>
                    <a:bodyPr/>
                    <a:lstStyle/>
                    <a:p>
                      <a:endParaRPr lang="en-US" u="none"/>
                    </a:p>
                  </a:txBody>
                  <a:tcPr/>
                </a:tc>
                <a:tc hMerge="1">
                  <a:txBody>
                    <a:bodyPr/>
                    <a:lstStyle/>
                    <a:p>
                      <a:endParaRPr lang="en-US" u="none" dirty="0"/>
                    </a:p>
                  </a:txBody>
                  <a:tcPr/>
                </a:tc>
                <a:tc hMerge="1">
                  <a:txBody>
                    <a:bodyPr/>
                    <a:lstStyle/>
                    <a:p>
                      <a:endParaRPr lang="en-US" u="none" dirty="0"/>
                    </a:p>
                  </a:txBody>
                  <a:tcPr/>
                </a:tc>
                <a:tc hMerge="1">
                  <a:txBody>
                    <a:bodyPr/>
                    <a:lstStyle/>
                    <a:p>
                      <a:endParaRPr lang="en-US"/>
                    </a:p>
                  </a:txBody>
                  <a:tcPr/>
                </a:tc>
                <a:tc hMerge="1">
                  <a:txBody>
                    <a:bodyPr/>
                    <a:lstStyle/>
                    <a:p>
                      <a:endParaRPr lang="en-US" u="none" dirty="0"/>
                    </a:p>
                  </a:txBody>
                  <a:tcPr/>
                </a:tc>
                <a:tc hMerge="1">
                  <a:txBody>
                    <a:bodyPr/>
                    <a:lstStyle/>
                    <a:p>
                      <a:endParaRPr lang="en-US" u="none" dirty="0"/>
                    </a:p>
                  </a:txBody>
                  <a:tcPr/>
                </a:tc>
                <a:tc hMerge="1">
                  <a:txBody>
                    <a:bodyPr/>
                    <a:lstStyle/>
                    <a:p>
                      <a:endParaRPr lang="en-US" u="none" dirty="0"/>
                    </a:p>
                  </a:txBody>
                  <a:tcPr/>
                </a:tc>
              </a:tr>
              <a:tr h="897353">
                <a:tc gridSpan="2">
                  <a:txBody>
                    <a:bodyPr/>
                    <a:lstStyle/>
                    <a:p>
                      <a:r>
                        <a:rPr lang="en-US" sz="1600" dirty="0" smtClean="0"/>
                        <a:t>Days:</a:t>
                      </a:r>
                      <a:endParaRPr lang="en-US" sz="1600" dirty="0"/>
                    </a:p>
                  </a:txBody>
                  <a:tcPr/>
                </a:tc>
                <a:tc hMerge="1">
                  <a:txBody>
                    <a:bodyPr/>
                    <a:lstStyle/>
                    <a:p>
                      <a:endParaRPr lang="en-US"/>
                    </a:p>
                  </a:txBody>
                  <a:tcPr/>
                </a:tc>
                <a:tc>
                  <a:txBody>
                    <a:bodyPr/>
                    <a:lstStyle/>
                    <a:p>
                      <a:r>
                        <a:rPr lang="en-US" sz="1600" b="1" dirty="0" smtClean="0"/>
                        <a:t>Week</a:t>
                      </a:r>
                      <a:r>
                        <a:rPr lang="en-US" sz="1600" b="1" baseline="0" dirty="0" smtClean="0"/>
                        <a:t> 1</a:t>
                      </a:r>
                      <a:endParaRPr lang="en-US" sz="1600" b="1" dirty="0"/>
                    </a:p>
                  </a:txBody>
                  <a:tcPr/>
                </a:tc>
                <a:tc gridSpan="2">
                  <a:txBody>
                    <a:bodyPr/>
                    <a:lstStyle/>
                    <a:p>
                      <a:r>
                        <a:rPr lang="en-US" sz="1600" b="1" dirty="0" smtClean="0"/>
                        <a:t>Week 4</a:t>
                      </a:r>
                    </a:p>
                    <a:p>
                      <a:r>
                        <a:rPr lang="en-US" sz="1600" dirty="0" smtClean="0"/>
                        <a:t>(Sun, Tue, </a:t>
                      </a:r>
                      <a:r>
                        <a:rPr lang="en-US" sz="1600" baseline="0" dirty="0" err="1" smtClean="0"/>
                        <a:t>Thur</a:t>
                      </a:r>
                      <a:r>
                        <a:rPr lang="en-US" sz="1600" baseline="0" dirty="0" smtClean="0"/>
                        <a:t>)</a:t>
                      </a:r>
                      <a:endParaRPr lang="en-US" sz="1600" dirty="0"/>
                    </a:p>
                  </a:txBody>
                  <a:tcPr/>
                </a:tc>
                <a:tc hMerge="1">
                  <a:txBody>
                    <a:bodyPr/>
                    <a:lstStyle/>
                    <a:p>
                      <a:endParaRPr lang="en-US" dirty="0"/>
                    </a:p>
                  </a:txBody>
                  <a:tcPr/>
                </a:tc>
                <a:tc>
                  <a:txBody>
                    <a:bodyPr/>
                    <a:lstStyle/>
                    <a:p>
                      <a:r>
                        <a:rPr lang="en-US" sz="1600" b="1" dirty="0" smtClean="0"/>
                        <a:t>Week 5</a:t>
                      </a:r>
                    </a:p>
                    <a:p>
                      <a:r>
                        <a:rPr lang="en-US" sz="1600" dirty="0" smtClean="0"/>
                        <a:t>(Friday)</a:t>
                      </a:r>
                      <a:endParaRPr lang="en-US" sz="1600" dirty="0"/>
                    </a:p>
                  </a:txBody>
                  <a:tcPr/>
                </a:tc>
                <a:tc>
                  <a:txBody>
                    <a:bodyPr/>
                    <a:lstStyle/>
                    <a:p>
                      <a:r>
                        <a:rPr lang="en-US" sz="1600" b="1" dirty="0" smtClean="0"/>
                        <a:t>Weeks 5-8</a:t>
                      </a:r>
                    </a:p>
                    <a:p>
                      <a:r>
                        <a:rPr lang="en-US" sz="1600" dirty="0" smtClean="0"/>
                        <a:t>(Mon</a:t>
                      </a:r>
                      <a:r>
                        <a:rPr lang="en-US" sz="1600" baseline="0" dirty="0" smtClean="0"/>
                        <a:t> &amp; </a:t>
                      </a:r>
                      <a:r>
                        <a:rPr lang="en-US" sz="1600" baseline="0" dirty="0" err="1" smtClean="0"/>
                        <a:t>Thur</a:t>
                      </a:r>
                      <a:r>
                        <a:rPr lang="en-US" sz="1600" baseline="0" dirty="0" smtClean="0"/>
                        <a:t>)</a:t>
                      </a:r>
                      <a:endParaRPr lang="en-US" sz="1600" dirty="0"/>
                    </a:p>
                  </a:txBody>
                  <a:tcPr/>
                </a:tc>
                <a:tc>
                  <a:txBody>
                    <a:bodyPr/>
                    <a:lstStyle/>
                    <a:p>
                      <a:r>
                        <a:rPr lang="en-US" sz="1600" b="1" dirty="0" smtClean="0"/>
                        <a:t>Weeks 5-8</a:t>
                      </a:r>
                    </a:p>
                    <a:p>
                      <a:r>
                        <a:rPr lang="en-US" sz="1600" dirty="0" smtClean="0"/>
                        <a:t>(Tues &amp; Fri)</a:t>
                      </a:r>
                      <a:endParaRPr lang="en-US" sz="1600" dirty="0"/>
                    </a:p>
                  </a:txBody>
                  <a:tcPr/>
                </a:tc>
                <a:tc>
                  <a:txBody>
                    <a:bodyPr/>
                    <a:lstStyle/>
                    <a:p>
                      <a:r>
                        <a:rPr lang="en-US" sz="1600" b="1" dirty="0" smtClean="0"/>
                        <a:t>Week 9</a:t>
                      </a:r>
                      <a:endParaRPr lang="en-US" sz="1600" b="1" dirty="0"/>
                    </a:p>
                  </a:txBody>
                  <a:tcPr/>
                </a:tc>
              </a:tr>
              <a:tr h="320719">
                <a:tc gridSpan="2">
                  <a:txBody>
                    <a:bodyPr/>
                    <a:lstStyle/>
                    <a:p>
                      <a:r>
                        <a:rPr lang="en-US" sz="1600" dirty="0" smtClean="0"/>
                        <a:t>GROUP</a:t>
                      </a:r>
                      <a:endParaRPr lang="en-US" sz="1600" dirty="0"/>
                    </a:p>
                  </a:txBody>
                  <a:tcPr>
                    <a:solidFill>
                      <a:srgbClr val="A1A29E"/>
                    </a:solidFill>
                  </a:tcPr>
                </a:tc>
                <a:tc hMerge="1">
                  <a:txBody>
                    <a:bodyPr/>
                    <a:lstStyle/>
                    <a:p>
                      <a:endParaRPr lang="en-US"/>
                    </a:p>
                  </a:txBody>
                  <a:tcPr/>
                </a:tc>
                <a:tc gridSpan="7">
                  <a:txBody>
                    <a:bodyPr/>
                    <a:lstStyle/>
                    <a:p>
                      <a:pPr algn="ctr"/>
                      <a:r>
                        <a:rPr lang="en-US" sz="1600" dirty="0" smtClean="0"/>
                        <a:t>TREATMENT</a:t>
                      </a:r>
                      <a:endParaRPr lang="en-US" sz="1600" dirty="0"/>
                    </a:p>
                  </a:txBody>
                  <a:tcPr>
                    <a:solidFill>
                      <a:srgbClr val="A1A29E"/>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90272">
                <a:tc>
                  <a:txBody>
                    <a:bodyPr/>
                    <a:lstStyle/>
                    <a:p>
                      <a:r>
                        <a:rPr lang="en-US" sz="1600" b="1" dirty="0" smtClean="0"/>
                        <a:t>A</a:t>
                      </a:r>
                      <a:endParaRPr lang="en-US" sz="1600" b="1" dirty="0"/>
                    </a:p>
                  </a:txBody>
                  <a:tcPr/>
                </a:tc>
                <a:tc>
                  <a:txBody>
                    <a:bodyPr/>
                    <a:lstStyle/>
                    <a:p>
                      <a:r>
                        <a:rPr lang="en-US" sz="1600" dirty="0" smtClean="0"/>
                        <a:t>Saline</a:t>
                      </a:r>
                      <a:endParaRPr lang="en-US" sz="1600" dirty="0"/>
                    </a:p>
                  </a:txBody>
                  <a:tcPr/>
                </a:tc>
                <a:tc>
                  <a:txBody>
                    <a:bodyPr/>
                    <a:lstStyle/>
                    <a:p>
                      <a:r>
                        <a:rPr lang="en-US" sz="1600" dirty="0" smtClean="0"/>
                        <a:t>IP inject</a:t>
                      </a:r>
                      <a:r>
                        <a:rPr lang="en-US" sz="1600" baseline="0" dirty="0" smtClean="0"/>
                        <a:t> cells</a:t>
                      </a:r>
                      <a:endParaRPr lang="en-US" sz="1600" dirty="0"/>
                    </a:p>
                  </a:txBody>
                  <a:tcPr/>
                </a:tc>
                <a:tc>
                  <a:txBody>
                    <a:bodyPr/>
                    <a:lstStyle/>
                    <a:p>
                      <a:r>
                        <a:rPr lang="en-US" sz="1600" dirty="0" smtClean="0"/>
                        <a:t>SC saline</a:t>
                      </a:r>
                      <a:endParaRPr lang="en-US" sz="1600" dirty="0"/>
                    </a:p>
                  </a:txBody>
                  <a:tcPr/>
                </a:tc>
                <a:tc gridSpan="2">
                  <a:txBody>
                    <a:bodyPr/>
                    <a:lstStyle/>
                    <a:p>
                      <a:r>
                        <a:rPr lang="en-US" sz="1600" dirty="0" smtClean="0"/>
                        <a:t>SC saline</a:t>
                      </a:r>
                    </a:p>
                  </a:txBody>
                  <a:tcPr/>
                </a:tc>
                <a:tc hMerge="1">
                  <a:txBody>
                    <a:bodyPr/>
                    <a:lstStyle/>
                    <a:p>
                      <a:endParaRPr lang="en-US"/>
                    </a:p>
                  </a:txBody>
                  <a:tcPr/>
                </a:tc>
                <a:tc>
                  <a:txBody>
                    <a:bodyPr/>
                    <a:lstStyle/>
                    <a:p>
                      <a:r>
                        <a:rPr lang="en-US" sz="1600" dirty="0" smtClean="0"/>
                        <a:t>SC</a:t>
                      </a:r>
                      <a:r>
                        <a:rPr lang="en-US" sz="1600" baseline="0" dirty="0" smtClean="0"/>
                        <a:t> saline</a:t>
                      </a:r>
                      <a:endParaRPr lang="en-US" sz="1600" dirty="0"/>
                    </a:p>
                  </a:txBody>
                  <a:tcPr/>
                </a:tc>
                <a:tc>
                  <a:txBody>
                    <a:bodyPr/>
                    <a:lstStyle/>
                    <a:p>
                      <a:r>
                        <a:rPr lang="en-US" sz="1600" dirty="0" smtClean="0"/>
                        <a:t>SC saline</a:t>
                      </a:r>
                    </a:p>
                  </a:txBody>
                  <a:tcPr/>
                </a:tc>
                <a:tc>
                  <a:txBody>
                    <a:bodyPr/>
                    <a:lstStyle/>
                    <a:p>
                      <a:r>
                        <a:rPr lang="en-US" sz="1600" dirty="0" smtClean="0"/>
                        <a:t>Sacrifice</a:t>
                      </a:r>
                      <a:endParaRPr lang="en-US" sz="1600" dirty="0"/>
                    </a:p>
                  </a:txBody>
                  <a:tcPr/>
                </a:tc>
              </a:tr>
              <a:tr h="690272">
                <a:tc>
                  <a:txBody>
                    <a:bodyPr/>
                    <a:lstStyle/>
                    <a:p>
                      <a:r>
                        <a:rPr lang="en-US" sz="1600" b="1" dirty="0" smtClean="0"/>
                        <a:t>B</a:t>
                      </a:r>
                      <a:endParaRPr lang="en-US" sz="1600" b="1" dirty="0"/>
                    </a:p>
                  </a:txBody>
                  <a:tcPr/>
                </a:tc>
                <a:tc>
                  <a:txBody>
                    <a:bodyPr/>
                    <a:lstStyle/>
                    <a:p>
                      <a:r>
                        <a:rPr lang="en-US" sz="1600" dirty="0" smtClean="0">
                          <a:ea typeface="Lucida Grande"/>
                          <a:cs typeface="Lucida Grande"/>
                        </a:rPr>
                        <a:t>α</a:t>
                      </a:r>
                      <a:r>
                        <a:rPr lang="en-US" sz="1600" dirty="0" smtClean="0"/>
                        <a:t>-T</a:t>
                      </a:r>
                      <a:endParaRPr lang="en-US" sz="1600" baseline="0" dirty="0" smtClean="0"/>
                    </a:p>
                  </a:txBody>
                  <a:tcPr/>
                </a:tc>
                <a:tc>
                  <a:txBody>
                    <a:bodyPr/>
                    <a:lstStyle/>
                    <a:p>
                      <a:r>
                        <a:rPr lang="en-US" sz="1600" dirty="0" smtClean="0"/>
                        <a:t>IP inject cells</a:t>
                      </a:r>
                      <a:endParaRPr lang="en-US" sz="1600" dirty="0"/>
                    </a:p>
                  </a:txBody>
                  <a:tcPr/>
                </a:tc>
                <a:tc>
                  <a:txBody>
                    <a:bodyPr/>
                    <a:lstStyle/>
                    <a:p>
                      <a:r>
                        <a:rPr lang="en-US" sz="1600" dirty="0" smtClean="0"/>
                        <a:t>SC </a:t>
                      </a:r>
                      <a:r>
                        <a:rPr lang="en-US" sz="1600" dirty="0" smtClean="0">
                          <a:ea typeface="Lucida Grande"/>
                          <a:cs typeface="Lucida Grande"/>
                        </a:rPr>
                        <a:t>α</a:t>
                      </a:r>
                      <a:r>
                        <a:rPr lang="en-US" sz="1600" dirty="0" smtClean="0"/>
                        <a:t>-T</a:t>
                      </a:r>
                      <a:endParaRPr lang="en-US" sz="1600" dirty="0"/>
                    </a:p>
                  </a:txBody>
                  <a:tcPr/>
                </a:tc>
                <a:tc gridSpan="2">
                  <a:txBody>
                    <a:bodyPr/>
                    <a:lstStyle/>
                    <a:p>
                      <a:r>
                        <a:rPr lang="en-US" sz="1600" dirty="0" smtClean="0"/>
                        <a:t>SC saline</a:t>
                      </a:r>
                    </a:p>
                  </a:txBody>
                  <a:tcPr/>
                </a:tc>
                <a:tc hMerge="1">
                  <a:txBody>
                    <a:bodyPr/>
                    <a:lstStyle/>
                    <a:p>
                      <a:endParaRPr lang="en-US"/>
                    </a:p>
                  </a:txBody>
                  <a:tcPr/>
                </a:tc>
                <a:tc>
                  <a:txBody>
                    <a:bodyPr/>
                    <a:lstStyle/>
                    <a:p>
                      <a:r>
                        <a:rPr lang="en-US" sz="1600" dirty="0" smtClean="0"/>
                        <a:t>SC </a:t>
                      </a:r>
                      <a:r>
                        <a:rPr lang="en-US" sz="1600" dirty="0" smtClean="0">
                          <a:ea typeface="Lucida Grande"/>
                          <a:cs typeface="Lucida Grande"/>
                        </a:rPr>
                        <a:t>α</a:t>
                      </a:r>
                      <a:r>
                        <a:rPr lang="en-US" sz="1600" dirty="0" smtClean="0"/>
                        <a:t>-T</a:t>
                      </a:r>
                      <a:endParaRPr lang="en-US" sz="1600" dirty="0"/>
                    </a:p>
                  </a:txBody>
                  <a:tcPr/>
                </a:tc>
                <a:tc>
                  <a:txBody>
                    <a:bodyPr/>
                    <a:lstStyle/>
                    <a:p>
                      <a:r>
                        <a:rPr lang="en-US" sz="1600" dirty="0" smtClean="0"/>
                        <a:t>SC saline</a:t>
                      </a:r>
                    </a:p>
                  </a:txBody>
                  <a:tcPr/>
                </a:tc>
                <a:tc>
                  <a:txBody>
                    <a:bodyPr/>
                    <a:lstStyle/>
                    <a:p>
                      <a:r>
                        <a:rPr lang="en-US" sz="1600" dirty="0" smtClean="0"/>
                        <a:t>Sacrifice</a:t>
                      </a:r>
                      <a:endParaRPr lang="en-US" sz="1600" dirty="0"/>
                    </a:p>
                  </a:txBody>
                  <a:tcPr/>
                </a:tc>
              </a:tr>
              <a:tr h="690272">
                <a:tc>
                  <a:txBody>
                    <a:bodyPr/>
                    <a:lstStyle/>
                    <a:p>
                      <a:r>
                        <a:rPr lang="en-US" sz="1600" b="1" dirty="0" smtClean="0"/>
                        <a:t>C</a:t>
                      </a:r>
                      <a:endParaRPr lang="en-US" sz="1600" b="1" dirty="0"/>
                    </a:p>
                  </a:txBody>
                  <a:tcPr/>
                </a:tc>
                <a:tc>
                  <a:txBody>
                    <a:bodyPr/>
                    <a:lstStyle/>
                    <a:p>
                      <a:r>
                        <a:rPr lang="en-US" sz="1600" dirty="0" err="1" smtClean="0"/>
                        <a:t>Cisplatin</a:t>
                      </a:r>
                      <a:endParaRPr lang="en-US" sz="1600" dirty="0"/>
                    </a:p>
                  </a:txBody>
                  <a:tcPr/>
                </a:tc>
                <a:tc>
                  <a:txBody>
                    <a:bodyPr/>
                    <a:lstStyle/>
                    <a:p>
                      <a:r>
                        <a:rPr lang="en-US" sz="1600" dirty="0" smtClean="0"/>
                        <a:t>IP inject cells</a:t>
                      </a:r>
                      <a:endParaRPr lang="en-US" sz="1600" dirty="0"/>
                    </a:p>
                  </a:txBody>
                  <a:tcPr/>
                </a:tc>
                <a:tc>
                  <a:txBody>
                    <a:bodyPr/>
                    <a:lstStyle/>
                    <a:p>
                      <a:r>
                        <a:rPr lang="en-US" sz="1600" dirty="0" smtClean="0"/>
                        <a:t>SC saline</a:t>
                      </a:r>
                      <a:endParaRPr lang="en-US" sz="1600" dirty="0"/>
                    </a:p>
                  </a:txBody>
                  <a:tcPr/>
                </a:tc>
                <a:tc gridSpan="2">
                  <a:txBody>
                    <a:bodyPr/>
                    <a:lstStyle/>
                    <a:p>
                      <a:r>
                        <a:rPr lang="en-US" sz="1600" dirty="0" smtClean="0"/>
                        <a:t>SC saline</a:t>
                      </a:r>
                    </a:p>
                    <a:p>
                      <a:r>
                        <a:rPr lang="en-US" sz="1600" dirty="0" smtClean="0"/>
                        <a:t>IP CDDP</a:t>
                      </a:r>
                      <a:endParaRPr lang="en-US" sz="1600" dirty="0"/>
                    </a:p>
                  </a:txBody>
                  <a:tcPr/>
                </a:tc>
                <a:tc hMerge="1">
                  <a:txBody>
                    <a:bodyPr/>
                    <a:lstStyle/>
                    <a:p>
                      <a:endParaRPr lang="en-US"/>
                    </a:p>
                  </a:txBody>
                  <a:tcPr/>
                </a:tc>
                <a:tc>
                  <a:txBody>
                    <a:bodyPr/>
                    <a:lstStyle/>
                    <a:p>
                      <a:r>
                        <a:rPr lang="en-US" sz="1600" dirty="0" smtClean="0"/>
                        <a:t>SC saline</a:t>
                      </a:r>
                      <a:endParaRPr lang="en-US" sz="1600" dirty="0"/>
                    </a:p>
                  </a:txBody>
                  <a:tcPr/>
                </a:tc>
                <a:tc>
                  <a:txBody>
                    <a:bodyPr/>
                    <a:lstStyle/>
                    <a:p>
                      <a:r>
                        <a:rPr lang="en-US" sz="1600" dirty="0" smtClean="0"/>
                        <a:t>SC saline</a:t>
                      </a:r>
                    </a:p>
                    <a:p>
                      <a:r>
                        <a:rPr lang="en-US" sz="1600" dirty="0" smtClean="0"/>
                        <a:t>IP</a:t>
                      </a:r>
                      <a:r>
                        <a:rPr lang="en-US" sz="1600" baseline="0" dirty="0" smtClean="0"/>
                        <a:t> CDDP</a:t>
                      </a:r>
                      <a:endParaRPr lang="en-US" sz="1600" dirty="0"/>
                    </a:p>
                  </a:txBody>
                  <a:tcPr/>
                </a:tc>
                <a:tc>
                  <a:txBody>
                    <a:bodyPr/>
                    <a:lstStyle/>
                    <a:p>
                      <a:r>
                        <a:rPr lang="en-US" sz="1600" dirty="0" smtClean="0"/>
                        <a:t>Sacrifice</a:t>
                      </a:r>
                      <a:endParaRPr lang="en-US" sz="1600" dirty="0"/>
                    </a:p>
                  </a:txBody>
                  <a:tcPr/>
                </a:tc>
              </a:tr>
              <a:tr h="773799">
                <a:tc>
                  <a:txBody>
                    <a:bodyPr/>
                    <a:lstStyle/>
                    <a:p>
                      <a:r>
                        <a:rPr lang="en-US" sz="1600" b="1" dirty="0" smtClean="0"/>
                        <a:t>D</a:t>
                      </a:r>
                      <a:endParaRPr lang="en-US" sz="1600" b="1" dirty="0"/>
                    </a:p>
                  </a:txBody>
                  <a:tcPr/>
                </a:tc>
                <a:tc>
                  <a:txBody>
                    <a:bodyPr/>
                    <a:lstStyle/>
                    <a:p>
                      <a:r>
                        <a:rPr lang="en-US" sz="1600" dirty="0" smtClean="0">
                          <a:ea typeface="Lucida Grande"/>
                          <a:cs typeface="Lucida Grande"/>
                        </a:rPr>
                        <a:t>α</a:t>
                      </a:r>
                      <a:r>
                        <a:rPr lang="en-US" sz="1600" dirty="0" smtClean="0"/>
                        <a:t>-T/</a:t>
                      </a:r>
                      <a:r>
                        <a:rPr lang="en-US" sz="1600" dirty="0" err="1" smtClean="0"/>
                        <a:t>Cisplatin</a:t>
                      </a:r>
                      <a:endParaRPr lang="en-US" sz="1600" dirty="0"/>
                    </a:p>
                  </a:txBody>
                  <a:tcPr/>
                </a:tc>
                <a:tc>
                  <a:txBody>
                    <a:bodyPr/>
                    <a:lstStyle/>
                    <a:p>
                      <a:r>
                        <a:rPr lang="en-US" sz="1600" dirty="0" smtClean="0"/>
                        <a:t>IP inject cells</a:t>
                      </a:r>
                      <a:endParaRPr lang="en-US" sz="1600" dirty="0"/>
                    </a:p>
                  </a:txBody>
                  <a:tcPr/>
                </a:tc>
                <a:tc>
                  <a:txBody>
                    <a:bodyPr/>
                    <a:lstStyle/>
                    <a:p>
                      <a:r>
                        <a:rPr lang="en-US" sz="1600" dirty="0" smtClean="0"/>
                        <a:t>SC </a:t>
                      </a:r>
                      <a:r>
                        <a:rPr lang="en-US" sz="1600" dirty="0" smtClean="0">
                          <a:ea typeface="Lucida Grande"/>
                          <a:cs typeface="Lucida Grande"/>
                        </a:rPr>
                        <a:t>α</a:t>
                      </a:r>
                      <a:r>
                        <a:rPr lang="en-US" sz="1600" dirty="0" smtClean="0"/>
                        <a:t>-T</a:t>
                      </a:r>
                      <a:endParaRPr lang="en-US" sz="1600" dirty="0"/>
                    </a:p>
                  </a:txBody>
                  <a:tcPr/>
                </a:tc>
                <a:tc gridSpan="2">
                  <a:txBody>
                    <a:bodyPr/>
                    <a:lstStyle/>
                    <a:p>
                      <a:r>
                        <a:rPr lang="en-US" sz="1600" dirty="0" smtClean="0"/>
                        <a:t>SC saline</a:t>
                      </a:r>
                    </a:p>
                    <a:p>
                      <a:r>
                        <a:rPr lang="en-US" sz="1600" dirty="0" smtClean="0"/>
                        <a:t>IP CDDP</a:t>
                      </a:r>
                      <a:endParaRPr lang="en-US" sz="1600" dirty="0"/>
                    </a:p>
                  </a:txBody>
                  <a:tcPr/>
                </a:tc>
                <a:tc hMerge="1">
                  <a:txBody>
                    <a:bodyPr/>
                    <a:lstStyle/>
                    <a:p>
                      <a:endParaRPr lang="en-US"/>
                    </a:p>
                  </a:txBody>
                  <a:tcPr/>
                </a:tc>
                <a:tc>
                  <a:txBody>
                    <a:bodyPr/>
                    <a:lstStyle/>
                    <a:p>
                      <a:r>
                        <a:rPr lang="en-US" sz="1600" dirty="0" smtClean="0"/>
                        <a:t>SC </a:t>
                      </a:r>
                      <a:r>
                        <a:rPr lang="en-US" sz="1600" dirty="0" smtClean="0">
                          <a:ea typeface="Lucida Grande"/>
                          <a:cs typeface="Lucida Grande"/>
                        </a:rPr>
                        <a:t>α</a:t>
                      </a:r>
                      <a:r>
                        <a:rPr lang="en-US" sz="1600" dirty="0" smtClean="0"/>
                        <a:t>-T</a:t>
                      </a:r>
                      <a:endParaRPr lang="en-US" sz="1600" dirty="0"/>
                    </a:p>
                  </a:txBody>
                  <a:tcPr/>
                </a:tc>
                <a:tc>
                  <a:txBody>
                    <a:bodyPr/>
                    <a:lstStyle/>
                    <a:p>
                      <a:r>
                        <a:rPr lang="en-US" sz="1600" dirty="0" smtClean="0"/>
                        <a:t>SC saline</a:t>
                      </a:r>
                    </a:p>
                    <a:p>
                      <a:r>
                        <a:rPr lang="en-US" sz="1600" dirty="0" smtClean="0"/>
                        <a:t>IP CDDP</a:t>
                      </a:r>
                      <a:endParaRPr lang="en-US" sz="1600" dirty="0"/>
                    </a:p>
                  </a:txBody>
                  <a:tcPr/>
                </a:tc>
                <a:tc>
                  <a:txBody>
                    <a:bodyPr/>
                    <a:lstStyle/>
                    <a:p>
                      <a:r>
                        <a:rPr lang="en-US" sz="1600" dirty="0" smtClean="0"/>
                        <a:t>Sacrifice</a:t>
                      </a:r>
                      <a:endParaRPr lang="en-US" sz="1600" dirty="0"/>
                    </a:p>
                  </a:txBody>
                  <a:tcPr/>
                </a:tc>
              </a:tr>
            </a:tbl>
          </a:graphicData>
        </a:graphic>
      </p:graphicFrame>
      <p:sp>
        <p:nvSpPr>
          <p:cNvPr id="5" name="TextBox 30"/>
          <p:cNvSpPr txBox="1">
            <a:spLocks noChangeArrowheads="1"/>
          </p:cNvSpPr>
          <p:nvPr/>
        </p:nvSpPr>
        <p:spPr bwMode="auto">
          <a:xfrm>
            <a:off x="494552" y="6238995"/>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mn-lt"/>
              </a:rPr>
              <a:t>* Rats treated with CDDP receive an accumulative dose of 18mg / kg</a:t>
            </a:r>
          </a:p>
        </p:txBody>
      </p:sp>
    </p:spTree>
    <p:extLst>
      <p:ext uri="{BB962C8B-B14F-4D97-AF65-F5344CB8AC3E}">
        <p14:creationId xmlns:p14="http://schemas.microsoft.com/office/powerpoint/2010/main" val="1282545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898"/>
            <a:ext cx="7816054" cy="1450904"/>
          </a:xfrm>
        </p:spPr>
        <p:txBody>
          <a:bodyPr/>
          <a:lstStyle/>
          <a:p>
            <a:pPr algn="ctr"/>
            <a:r>
              <a:rPr lang="en-US" sz="4000" dirty="0" smtClean="0"/>
              <a:t>Adjuvant </a:t>
            </a:r>
            <a:r>
              <a:rPr lang="en-US" sz="4000" dirty="0">
                <a:ea typeface="Lucida Grande"/>
                <a:cs typeface="Lucida Grande"/>
              </a:rPr>
              <a:t>α</a:t>
            </a:r>
            <a:r>
              <a:rPr lang="en-US" sz="4000" dirty="0"/>
              <a:t>-</a:t>
            </a:r>
            <a:r>
              <a:rPr lang="en-US" sz="4000" dirty="0" smtClean="0"/>
              <a:t>T does not alter CDDP-induced weight loss</a:t>
            </a:r>
            <a:endParaRPr lang="en-US" sz="4000" dirty="0"/>
          </a:p>
        </p:txBody>
      </p:sp>
      <p:pic>
        <p:nvPicPr>
          <p:cNvPr id="3" name="Picture 2" descr="aTweightlos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3870" y="1538802"/>
            <a:ext cx="5083725" cy="4650938"/>
          </a:xfrm>
          <a:prstGeom prst="rect">
            <a:avLst/>
          </a:prstGeom>
        </p:spPr>
      </p:pic>
    </p:spTree>
    <p:extLst>
      <p:ext uri="{BB962C8B-B14F-4D97-AF65-F5344CB8AC3E}">
        <p14:creationId xmlns:p14="http://schemas.microsoft.com/office/powerpoint/2010/main" val="699497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03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473" y="3835845"/>
            <a:ext cx="801195" cy="801195"/>
          </a:xfrm>
          <a:prstGeom prst="rect">
            <a:avLst/>
          </a:prstGeom>
        </p:spPr>
      </p:pic>
      <p:pic>
        <p:nvPicPr>
          <p:cNvPr id="12" name="Picture 11" descr="003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653" y="3835845"/>
            <a:ext cx="801195" cy="801195"/>
          </a:xfrm>
          <a:prstGeom prst="rect">
            <a:avLst/>
          </a:prstGeom>
        </p:spPr>
      </p:pic>
      <p:graphicFrame>
        <p:nvGraphicFramePr>
          <p:cNvPr id="7" name="Diagram 6"/>
          <p:cNvGraphicFramePr/>
          <p:nvPr>
            <p:extLst>
              <p:ext uri="{D42A27DB-BD31-4B8C-83A1-F6EECF244321}">
                <p14:modId xmlns:p14="http://schemas.microsoft.com/office/powerpoint/2010/main" val="591657633"/>
              </p:ext>
            </p:extLst>
          </p:nvPr>
        </p:nvGraphicFramePr>
        <p:xfrm>
          <a:off x="342903" y="2314957"/>
          <a:ext cx="7840134" cy="3628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31631" y="91761"/>
            <a:ext cx="8602133" cy="1339850"/>
          </a:xfrm>
        </p:spPr>
        <p:txBody>
          <a:bodyPr>
            <a:noAutofit/>
          </a:bodyPr>
          <a:lstStyle/>
          <a:p>
            <a:pPr algn="ctr"/>
            <a:r>
              <a:rPr lang="en-US" sz="4000" dirty="0"/>
              <a:t>Adjuvant </a:t>
            </a:r>
            <a:r>
              <a:rPr lang="en-US" sz="4000" dirty="0">
                <a:ea typeface="Lucida Grande"/>
                <a:cs typeface="Lucida Grande"/>
              </a:rPr>
              <a:t>α</a:t>
            </a:r>
            <a:r>
              <a:rPr lang="en-US" sz="4000" dirty="0"/>
              <a:t>-T increases CDDP </a:t>
            </a:r>
            <a:r>
              <a:rPr lang="en-US" sz="4000" dirty="0" smtClean="0"/>
              <a:t/>
            </a:r>
            <a:br>
              <a:rPr lang="en-US" sz="4000" dirty="0" smtClean="0"/>
            </a:br>
            <a:r>
              <a:rPr lang="en-US" sz="4000" dirty="0" smtClean="0"/>
              <a:t>Anti</a:t>
            </a:r>
            <a:r>
              <a:rPr lang="en-US" sz="4000" dirty="0"/>
              <a:t>-</a:t>
            </a:r>
            <a:r>
              <a:rPr lang="en-US" sz="4000" dirty="0" smtClean="0"/>
              <a:t>tumor Efficacy</a:t>
            </a:r>
            <a:endParaRPr lang="en-US" sz="4000" dirty="0"/>
          </a:p>
        </p:txBody>
      </p:sp>
    </p:spTree>
    <p:extLst>
      <p:ext uri="{BB962C8B-B14F-4D97-AF65-F5344CB8AC3E}">
        <p14:creationId xmlns:p14="http://schemas.microsoft.com/office/powerpoint/2010/main" val="32163056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83" y="244158"/>
            <a:ext cx="7938948" cy="1339850"/>
          </a:xfrm>
        </p:spPr>
        <p:txBody>
          <a:bodyPr>
            <a:normAutofit/>
          </a:bodyPr>
          <a:lstStyle/>
          <a:p>
            <a:r>
              <a:rPr lang="en-US" sz="4000" dirty="0"/>
              <a:t>Adjuvant </a:t>
            </a:r>
            <a:r>
              <a:rPr lang="en-US" sz="4000" dirty="0">
                <a:ea typeface="Lucida Grande"/>
                <a:cs typeface="Lucida Grande"/>
              </a:rPr>
              <a:t>α</a:t>
            </a:r>
            <a:r>
              <a:rPr lang="en-US" sz="4000" dirty="0" smtClean="0"/>
              <a:t>-T decreases Tumor Incidence and Multiplicity</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806309232"/>
              </p:ext>
            </p:extLst>
          </p:nvPr>
        </p:nvGraphicFramePr>
        <p:xfrm>
          <a:off x="441929" y="1886295"/>
          <a:ext cx="7681917" cy="4257426"/>
        </p:xfrm>
        <a:graphic>
          <a:graphicData uri="http://schemas.openxmlformats.org/drawingml/2006/table">
            <a:tbl>
              <a:tblPr firstRow="1" bandRow="1">
                <a:tableStyleId>{5C22544A-7EE6-4342-B048-85BDC9FD1C3A}</a:tableStyleId>
              </a:tblPr>
              <a:tblGrid>
                <a:gridCol w="1310962"/>
                <a:gridCol w="1274191"/>
                <a:gridCol w="1274191"/>
                <a:gridCol w="1274191"/>
                <a:gridCol w="1274191"/>
                <a:gridCol w="1274191"/>
              </a:tblGrid>
              <a:tr h="635996">
                <a:tc>
                  <a:txBody>
                    <a:bodyPr/>
                    <a:lstStyle/>
                    <a:p>
                      <a:endParaRPr lang="en-US" dirty="0"/>
                    </a:p>
                  </a:txBody>
                  <a:tcPr marL="44386" marR="44386">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1">
                        <a:lumMod val="50000"/>
                      </a:schemeClr>
                    </a:solidFill>
                  </a:tcPr>
                </a:tc>
                <a:tc gridSpan="5">
                  <a:txBody>
                    <a:bodyPr/>
                    <a:lstStyle/>
                    <a:p>
                      <a:r>
                        <a:rPr lang="en-US" sz="2800" dirty="0" smtClean="0"/>
                        <a:t>Number of Rats Per Group</a:t>
                      </a:r>
                      <a:endParaRPr lang="en-US" sz="2800" dirty="0"/>
                    </a:p>
                  </a:txBody>
                  <a:tcPr marL="44386" marR="44386">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1">
                        <a:lumMod val="5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48258">
                <a:tc>
                  <a:txBody>
                    <a:bodyPr/>
                    <a:lstStyle/>
                    <a:p>
                      <a:pPr algn="ctr"/>
                      <a:r>
                        <a:rPr lang="en-US" sz="2400" b="1" dirty="0" smtClean="0">
                          <a:solidFill>
                            <a:schemeClr val="tx1"/>
                          </a:solidFill>
                        </a:rPr>
                        <a:t>Tumors</a:t>
                      </a:r>
                      <a:r>
                        <a:rPr lang="en-US" sz="2400" b="1" baseline="0" dirty="0" smtClean="0">
                          <a:solidFill>
                            <a:schemeClr val="tx1"/>
                          </a:solidFill>
                        </a:rPr>
                        <a:t> Per Rat</a:t>
                      </a:r>
                      <a:endParaRPr lang="en-US" sz="2400" b="1" dirty="0">
                        <a:solidFill>
                          <a:schemeClr val="tx1"/>
                        </a:solidFill>
                      </a:endParaRPr>
                    </a:p>
                  </a:txBody>
                  <a:tcPr marL="44386" marR="44386" anchor="ctr">
                    <a:lnL w="12700" cap="flat" cmpd="sng" algn="ctr">
                      <a:solidFill>
                        <a:scrgbClr r="0" g="0" b="0"/>
                      </a:solidFill>
                      <a:prstDash val="solid"/>
                      <a:round/>
                      <a:headEnd type="none" w="med" len="med"/>
                      <a:tailEnd type="none" w="med" len="med"/>
                    </a:lnL>
                    <a:lnB w="12700" cap="flat" cmpd="sng" algn="ctr">
                      <a:solidFill>
                        <a:prstClr val="white"/>
                      </a:solidFill>
                      <a:prstDash val="solid"/>
                      <a:round/>
                      <a:headEnd type="none" w="med" len="med"/>
                      <a:tailEnd type="none" w="med" len="med"/>
                    </a:lnB>
                    <a:solidFill>
                      <a:schemeClr val="accent1">
                        <a:lumMod val="60000"/>
                        <a:lumOff val="40000"/>
                      </a:schemeClr>
                    </a:solidFill>
                  </a:tcPr>
                </a:tc>
                <a:tc>
                  <a:txBody>
                    <a:bodyPr/>
                    <a:lstStyle/>
                    <a:p>
                      <a:pPr algn="ctr"/>
                      <a:r>
                        <a:rPr lang="en-US" sz="2800" dirty="0" smtClean="0">
                          <a:solidFill>
                            <a:schemeClr val="tx1"/>
                          </a:solidFill>
                        </a:rPr>
                        <a:t>0</a:t>
                      </a:r>
                      <a:endParaRPr lang="en-US" sz="2800" dirty="0">
                        <a:solidFill>
                          <a:schemeClr val="tx1"/>
                        </a:solidFill>
                      </a:endParaRPr>
                    </a:p>
                  </a:txBody>
                  <a:tcPr marL="44386" marR="44386" anchor="ctr">
                    <a:lnB w="12700" cap="flat" cmpd="sng" algn="ctr">
                      <a:solidFill>
                        <a:prstClr val="white"/>
                      </a:solidFill>
                      <a:prstDash val="solid"/>
                      <a:round/>
                      <a:headEnd type="none" w="med" len="med"/>
                      <a:tailEnd type="none" w="med" len="med"/>
                    </a:lnB>
                    <a:solidFill>
                      <a:schemeClr val="accent1">
                        <a:lumMod val="60000"/>
                        <a:lumOff val="40000"/>
                      </a:schemeClr>
                    </a:solidFill>
                  </a:tcPr>
                </a:tc>
                <a:tc>
                  <a:txBody>
                    <a:bodyPr/>
                    <a:lstStyle/>
                    <a:p>
                      <a:pPr algn="ctr"/>
                      <a:r>
                        <a:rPr lang="en-US" sz="2800" dirty="0" smtClean="0">
                          <a:solidFill>
                            <a:schemeClr val="tx1"/>
                          </a:solidFill>
                        </a:rPr>
                        <a:t>&lt;10</a:t>
                      </a:r>
                      <a:endParaRPr lang="en-US" sz="2800" dirty="0">
                        <a:solidFill>
                          <a:schemeClr val="tx1"/>
                        </a:solidFill>
                      </a:endParaRPr>
                    </a:p>
                  </a:txBody>
                  <a:tcPr marL="44386" marR="44386" anchor="ctr">
                    <a:lnB w="12700" cap="flat" cmpd="sng" algn="ctr">
                      <a:solidFill>
                        <a:prstClr val="white"/>
                      </a:solidFill>
                      <a:prstDash val="solid"/>
                      <a:round/>
                      <a:headEnd type="none" w="med" len="med"/>
                      <a:tailEnd type="none" w="med" len="med"/>
                    </a:lnB>
                    <a:solidFill>
                      <a:schemeClr val="accent1">
                        <a:lumMod val="60000"/>
                        <a:lumOff val="40000"/>
                      </a:schemeClr>
                    </a:solidFill>
                  </a:tcPr>
                </a:tc>
                <a:tc>
                  <a:txBody>
                    <a:bodyPr/>
                    <a:lstStyle/>
                    <a:p>
                      <a:pPr algn="ctr"/>
                      <a:r>
                        <a:rPr lang="en-US" sz="2800" dirty="0" smtClean="0">
                          <a:solidFill>
                            <a:schemeClr val="tx1"/>
                          </a:solidFill>
                        </a:rPr>
                        <a:t>10-50</a:t>
                      </a:r>
                      <a:endParaRPr lang="en-US" sz="2800" dirty="0">
                        <a:solidFill>
                          <a:schemeClr val="tx1"/>
                        </a:solidFill>
                      </a:endParaRPr>
                    </a:p>
                  </a:txBody>
                  <a:tcPr marL="44386" marR="44386" anchor="ctr">
                    <a:lnB w="12700" cap="flat" cmpd="sng" algn="ctr">
                      <a:solidFill>
                        <a:prstClr val="white"/>
                      </a:solidFill>
                      <a:prstDash val="solid"/>
                      <a:round/>
                      <a:headEnd type="none" w="med" len="med"/>
                      <a:tailEnd type="none" w="med" len="med"/>
                    </a:lnB>
                    <a:solidFill>
                      <a:schemeClr val="accent1">
                        <a:lumMod val="60000"/>
                        <a:lumOff val="40000"/>
                      </a:schemeClr>
                    </a:solidFill>
                  </a:tcPr>
                </a:tc>
                <a:tc>
                  <a:txBody>
                    <a:bodyPr/>
                    <a:lstStyle/>
                    <a:p>
                      <a:pPr algn="ctr"/>
                      <a:r>
                        <a:rPr lang="en-US" sz="2800" dirty="0" smtClean="0">
                          <a:solidFill>
                            <a:schemeClr val="tx1"/>
                          </a:solidFill>
                        </a:rPr>
                        <a:t>50-100</a:t>
                      </a:r>
                      <a:endParaRPr lang="en-US" sz="2800" dirty="0">
                        <a:solidFill>
                          <a:schemeClr val="tx1"/>
                        </a:solidFill>
                      </a:endParaRPr>
                    </a:p>
                  </a:txBody>
                  <a:tcPr marL="44386" marR="44386" anchor="ctr">
                    <a:lnB w="12700" cap="flat" cmpd="sng" algn="ctr">
                      <a:solidFill>
                        <a:prstClr val="white"/>
                      </a:solidFill>
                      <a:prstDash val="solid"/>
                      <a:round/>
                      <a:headEnd type="none" w="med" len="med"/>
                      <a:tailEnd type="none" w="med" len="med"/>
                    </a:lnB>
                    <a:solidFill>
                      <a:schemeClr val="accent1">
                        <a:lumMod val="60000"/>
                        <a:lumOff val="40000"/>
                      </a:schemeClr>
                    </a:solidFill>
                  </a:tcPr>
                </a:tc>
                <a:tc>
                  <a:txBody>
                    <a:bodyPr/>
                    <a:lstStyle/>
                    <a:p>
                      <a:pPr algn="ctr"/>
                      <a:r>
                        <a:rPr lang="en-US" sz="2800" dirty="0" smtClean="0">
                          <a:solidFill>
                            <a:schemeClr val="tx1"/>
                          </a:solidFill>
                        </a:rPr>
                        <a:t>100+</a:t>
                      </a:r>
                      <a:endParaRPr lang="en-US" sz="2800" dirty="0">
                        <a:solidFill>
                          <a:schemeClr val="tx1"/>
                        </a:solidFill>
                      </a:endParaRPr>
                    </a:p>
                  </a:txBody>
                  <a:tcPr marL="44386" marR="44386" anchor="ctr">
                    <a:lnR w="12700" cap="flat" cmpd="sng" algn="ctr">
                      <a:solidFill>
                        <a:scrgbClr r="0" g="0" b="0"/>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accent1">
                        <a:lumMod val="60000"/>
                        <a:lumOff val="40000"/>
                      </a:schemeClr>
                    </a:solidFill>
                  </a:tcPr>
                </a:tc>
              </a:tr>
              <a:tr h="618293">
                <a:tc>
                  <a:txBody>
                    <a:bodyPr/>
                    <a:lstStyle/>
                    <a:p>
                      <a:pPr algn="ctr"/>
                      <a:r>
                        <a:rPr lang="en-US" sz="2200" dirty="0" smtClean="0">
                          <a:solidFill>
                            <a:schemeClr val="bg1"/>
                          </a:solidFill>
                        </a:rPr>
                        <a:t>Group</a:t>
                      </a:r>
                      <a:r>
                        <a:rPr lang="en-US" sz="2200" baseline="0" dirty="0" smtClean="0">
                          <a:solidFill>
                            <a:schemeClr val="bg1"/>
                          </a:solidFill>
                        </a:rPr>
                        <a:t> A</a:t>
                      </a:r>
                    </a:p>
                  </a:txBody>
                  <a:tcPr marL="44386" marR="44386" anchor="ctr">
                    <a:lnL w="12700" cap="flat" cmpd="sng" algn="ctr">
                      <a:solidFill>
                        <a:scrgbClr r="0" g="0" b="0"/>
                      </a:solidFill>
                      <a:prstDash val="solid"/>
                      <a:round/>
                      <a:headEnd type="none" w="med" len="med"/>
                      <a:tailEnd type="none" w="med" len="med"/>
                    </a:lnL>
                    <a:lnT w="12700" cap="flat" cmpd="sng" algn="ctr">
                      <a:solidFill>
                        <a:prstClr val="white"/>
                      </a:solidFill>
                      <a:prstDash val="solid"/>
                      <a:round/>
                      <a:headEnd type="none" w="med" len="med"/>
                      <a:tailEnd type="none" w="med" len="med"/>
                    </a:lnT>
                    <a:solidFill>
                      <a:schemeClr val="accent1">
                        <a:lumMod val="75000"/>
                      </a:schemeClr>
                    </a:solidFill>
                  </a:tcPr>
                </a:tc>
                <a:tc>
                  <a:txBody>
                    <a:bodyPr/>
                    <a:lstStyle/>
                    <a:p>
                      <a:pPr algn="ctr"/>
                      <a:endParaRPr lang="en-US" sz="2400" dirty="0"/>
                    </a:p>
                  </a:txBody>
                  <a:tcPr marL="44386" marR="44386">
                    <a:lnT w="12700" cap="flat" cmpd="sng" algn="ctr">
                      <a:solidFill>
                        <a:prstClr val="white"/>
                      </a:solidFill>
                      <a:prstDash val="solid"/>
                      <a:round/>
                      <a:headEnd type="none" w="med" len="med"/>
                      <a:tailEnd type="none" w="med" len="med"/>
                    </a:lnT>
                  </a:tcPr>
                </a:tc>
                <a:tc>
                  <a:txBody>
                    <a:bodyPr/>
                    <a:lstStyle/>
                    <a:p>
                      <a:pPr algn="ctr"/>
                      <a:endParaRPr lang="en-US" sz="2400" dirty="0"/>
                    </a:p>
                  </a:txBody>
                  <a:tcPr marL="44386" marR="44386">
                    <a:lnT w="12700" cap="flat" cmpd="sng" algn="ctr">
                      <a:solidFill>
                        <a:prstClr val="white"/>
                      </a:solidFill>
                      <a:prstDash val="solid"/>
                      <a:round/>
                      <a:headEnd type="none" w="med" len="med"/>
                      <a:tailEnd type="none" w="med" len="med"/>
                    </a:lnT>
                  </a:tcPr>
                </a:tc>
                <a:tc>
                  <a:txBody>
                    <a:bodyPr/>
                    <a:lstStyle/>
                    <a:p>
                      <a:pPr algn="ctr"/>
                      <a:endParaRPr lang="en-US" sz="2400" dirty="0"/>
                    </a:p>
                  </a:txBody>
                  <a:tcPr marL="44386" marR="44386">
                    <a:lnT w="12700" cap="flat" cmpd="sng" algn="ctr">
                      <a:solidFill>
                        <a:prstClr val="white"/>
                      </a:solidFill>
                      <a:prstDash val="solid"/>
                      <a:round/>
                      <a:headEnd type="none" w="med" len="med"/>
                      <a:tailEnd type="none" w="med" len="med"/>
                    </a:lnT>
                  </a:tcPr>
                </a:tc>
                <a:tc>
                  <a:txBody>
                    <a:bodyPr/>
                    <a:lstStyle/>
                    <a:p>
                      <a:pPr algn="ctr"/>
                      <a:r>
                        <a:rPr lang="en-US" sz="2400" dirty="0" smtClean="0"/>
                        <a:t>2/8</a:t>
                      </a:r>
                      <a:endParaRPr lang="en-US" sz="2400" dirty="0"/>
                    </a:p>
                  </a:txBody>
                  <a:tcPr marL="44386" marR="44386">
                    <a:lnT w="12700" cap="flat" cmpd="sng" algn="ctr">
                      <a:solidFill>
                        <a:prstClr val="white"/>
                      </a:solidFill>
                      <a:prstDash val="solid"/>
                      <a:round/>
                      <a:headEnd type="none" w="med" len="med"/>
                      <a:tailEnd type="none" w="med" len="med"/>
                    </a:lnT>
                  </a:tcPr>
                </a:tc>
                <a:tc>
                  <a:txBody>
                    <a:bodyPr/>
                    <a:lstStyle/>
                    <a:p>
                      <a:pPr algn="ctr"/>
                      <a:r>
                        <a:rPr lang="en-US" sz="2400" dirty="0" smtClean="0"/>
                        <a:t>6/8</a:t>
                      </a:r>
                      <a:endParaRPr lang="en-US" sz="2400" dirty="0"/>
                    </a:p>
                  </a:txBody>
                  <a:tcPr marL="44386" marR="44386">
                    <a:lnR w="12700" cap="flat" cmpd="sng" algn="ctr">
                      <a:solidFill>
                        <a:scrgbClr r="0" g="0" b="0"/>
                      </a:solidFill>
                      <a:prstDash val="solid"/>
                      <a:round/>
                      <a:headEnd type="none" w="med" len="med"/>
                      <a:tailEnd type="none" w="med" len="med"/>
                    </a:lnR>
                    <a:lnT w="12700" cap="flat" cmpd="sng" algn="ctr">
                      <a:solidFill>
                        <a:prstClr val="white"/>
                      </a:solidFill>
                      <a:prstDash val="solid"/>
                      <a:round/>
                      <a:headEnd type="none" w="med" len="med"/>
                      <a:tailEnd type="none" w="med" len="med"/>
                    </a:lnT>
                  </a:tcPr>
                </a:tc>
              </a:tr>
              <a:tr h="618293">
                <a:tc>
                  <a:txBody>
                    <a:bodyPr/>
                    <a:lstStyle/>
                    <a:p>
                      <a:pPr algn="ctr"/>
                      <a:r>
                        <a:rPr lang="en-US" sz="2200" dirty="0" smtClean="0">
                          <a:solidFill>
                            <a:srgbClr val="FFFFFF"/>
                          </a:solidFill>
                        </a:rPr>
                        <a:t>Group B</a:t>
                      </a:r>
                      <a:endParaRPr lang="en-US" sz="2200" dirty="0">
                        <a:solidFill>
                          <a:srgbClr val="FFFFFF"/>
                        </a:solidFill>
                      </a:endParaRPr>
                    </a:p>
                  </a:txBody>
                  <a:tcPr marL="44386" marR="44386" anchor="ctr">
                    <a:lnL w="12700" cap="flat" cmpd="sng" algn="ctr">
                      <a:solidFill>
                        <a:scrgbClr r="0" g="0" b="0"/>
                      </a:solidFill>
                      <a:prstDash val="solid"/>
                      <a:round/>
                      <a:headEnd type="none" w="med" len="med"/>
                      <a:tailEnd type="none" w="med" len="med"/>
                    </a:lnL>
                    <a:solidFill>
                      <a:schemeClr val="accent1">
                        <a:lumMod val="75000"/>
                      </a:schemeClr>
                    </a:solidFill>
                  </a:tcPr>
                </a:tc>
                <a:tc>
                  <a:txBody>
                    <a:bodyPr/>
                    <a:lstStyle/>
                    <a:p>
                      <a:pPr algn="ctr"/>
                      <a:endParaRPr lang="en-US" sz="2400" dirty="0"/>
                    </a:p>
                  </a:txBody>
                  <a:tcPr marL="44386" marR="44386"/>
                </a:tc>
                <a:tc>
                  <a:txBody>
                    <a:bodyPr/>
                    <a:lstStyle/>
                    <a:p>
                      <a:pPr algn="ctr"/>
                      <a:endParaRPr lang="en-US" sz="2400"/>
                    </a:p>
                  </a:txBody>
                  <a:tcPr marL="44386" marR="44386"/>
                </a:tc>
                <a:tc>
                  <a:txBody>
                    <a:bodyPr/>
                    <a:lstStyle/>
                    <a:p>
                      <a:pPr algn="ctr"/>
                      <a:r>
                        <a:rPr lang="en-US" sz="2400" dirty="0" smtClean="0"/>
                        <a:t>1/12</a:t>
                      </a:r>
                      <a:endParaRPr lang="en-US" sz="2400" dirty="0"/>
                    </a:p>
                  </a:txBody>
                  <a:tcPr marL="44386" marR="44386"/>
                </a:tc>
                <a:tc>
                  <a:txBody>
                    <a:bodyPr/>
                    <a:lstStyle/>
                    <a:p>
                      <a:pPr algn="ctr"/>
                      <a:r>
                        <a:rPr lang="en-US" sz="2400" dirty="0" smtClean="0"/>
                        <a:t>8/12</a:t>
                      </a:r>
                      <a:endParaRPr lang="en-US" sz="2400" dirty="0"/>
                    </a:p>
                  </a:txBody>
                  <a:tcPr marL="44386" marR="44386"/>
                </a:tc>
                <a:tc>
                  <a:txBody>
                    <a:bodyPr/>
                    <a:lstStyle/>
                    <a:p>
                      <a:pPr algn="ctr"/>
                      <a:r>
                        <a:rPr lang="en-US" sz="2400" dirty="0" smtClean="0"/>
                        <a:t>3/12</a:t>
                      </a:r>
                      <a:endParaRPr lang="en-US" sz="2400" dirty="0"/>
                    </a:p>
                  </a:txBody>
                  <a:tcPr marL="44386" marR="44386">
                    <a:lnR w="12700" cap="flat" cmpd="sng" algn="ctr">
                      <a:solidFill>
                        <a:scrgbClr r="0" g="0" b="0"/>
                      </a:solidFill>
                      <a:prstDash val="solid"/>
                      <a:round/>
                      <a:headEnd type="none" w="med" len="med"/>
                      <a:tailEnd type="none" w="med" len="med"/>
                    </a:lnR>
                  </a:tcPr>
                </a:tc>
              </a:tr>
              <a:tr h="618293">
                <a:tc>
                  <a:txBody>
                    <a:bodyPr/>
                    <a:lstStyle/>
                    <a:p>
                      <a:pPr algn="ctr"/>
                      <a:r>
                        <a:rPr lang="en-US" sz="2200" dirty="0" smtClean="0">
                          <a:solidFill>
                            <a:srgbClr val="FFFFFF"/>
                          </a:solidFill>
                        </a:rPr>
                        <a:t>Group C</a:t>
                      </a:r>
                      <a:endParaRPr lang="en-US" sz="2200" dirty="0">
                        <a:solidFill>
                          <a:srgbClr val="FFFFFF"/>
                        </a:solidFill>
                      </a:endParaRPr>
                    </a:p>
                  </a:txBody>
                  <a:tcPr marL="44386" marR="44386" anchor="ctr">
                    <a:lnL w="12700" cap="flat" cmpd="sng" algn="ctr">
                      <a:solidFill>
                        <a:scrgbClr r="0" g="0" b="0"/>
                      </a:solidFill>
                      <a:prstDash val="solid"/>
                      <a:round/>
                      <a:headEnd type="none" w="med" len="med"/>
                      <a:tailEnd type="none" w="med" len="med"/>
                    </a:lnL>
                    <a:solidFill>
                      <a:schemeClr val="accent1">
                        <a:lumMod val="75000"/>
                      </a:schemeClr>
                    </a:solidFill>
                  </a:tcPr>
                </a:tc>
                <a:tc>
                  <a:txBody>
                    <a:bodyPr/>
                    <a:lstStyle/>
                    <a:p>
                      <a:pPr algn="ctr"/>
                      <a:r>
                        <a:rPr lang="en-US" sz="2400" dirty="0" smtClean="0"/>
                        <a:t>2/16</a:t>
                      </a:r>
                      <a:endParaRPr lang="en-US" sz="2400" dirty="0"/>
                    </a:p>
                  </a:txBody>
                  <a:tcPr marL="44386" marR="44386"/>
                </a:tc>
                <a:tc>
                  <a:txBody>
                    <a:bodyPr/>
                    <a:lstStyle/>
                    <a:p>
                      <a:pPr algn="ctr"/>
                      <a:r>
                        <a:rPr lang="en-US" sz="2400" dirty="0" smtClean="0"/>
                        <a:t>2/16</a:t>
                      </a:r>
                      <a:endParaRPr lang="en-US" sz="2400" dirty="0"/>
                    </a:p>
                  </a:txBody>
                  <a:tcPr marL="44386" marR="44386"/>
                </a:tc>
                <a:tc>
                  <a:txBody>
                    <a:bodyPr/>
                    <a:lstStyle/>
                    <a:p>
                      <a:pPr algn="ctr"/>
                      <a:r>
                        <a:rPr lang="en-US" sz="2400" dirty="0" smtClean="0"/>
                        <a:t>1/16</a:t>
                      </a:r>
                      <a:endParaRPr lang="en-US" sz="2400" dirty="0"/>
                    </a:p>
                  </a:txBody>
                  <a:tcPr marL="44386" marR="44386"/>
                </a:tc>
                <a:tc>
                  <a:txBody>
                    <a:bodyPr/>
                    <a:lstStyle/>
                    <a:p>
                      <a:pPr algn="ctr"/>
                      <a:r>
                        <a:rPr lang="en-US" sz="2400" dirty="0" smtClean="0"/>
                        <a:t>8/16</a:t>
                      </a:r>
                      <a:endParaRPr lang="en-US" sz="2400" dirty="0"/>
                    </a:p>
                  </a:txBody>
                  <a:tcPr marL="44386" marR="44386"/>
                </a:tc>
                <a:tc>
                  <a:txBody>
                    <a:bodyPr/>
                    <a:lstStyle/>
                    <a:p>
                      <a:pPr algn="ctr"/>
                      <a:r>
                        <a:rPr lang="en-US" sz="2400" dirty="0" smtClean="0"/>
                        <a:t>3/16</a:t>
                      </a:r>
                      <a:endParaRPr lang="en-US" sz="2400" dirty="0"/>
                    </a:p>
                  </a:txBody>
                  <a:tcPr marL="44386" marR="44386">
                    <a:lnR w="12700" cap="flat" cmpd="sng" algn="ctr">
                      <a:solidFill>
                        <a:scrgbClr r="0" g="0" b="0"/>
                      </a:solidFill>
                      <a:prstDash val="solid"/>
                      <a:round/>
                      <a:headEnd type="none" w="med" len="med"/>
                      <a:tailEnd type="none" w="med" len="med"/>
                    </a:lnR>
                  </a:tcPr>
                </a:tc>
              </a:tr>
              <a:tr h="618293">
                <a:tc>
                  <a:txBody>
                    <a:bodyPr/>
                    <a:lstStyle/>
                    <a:p>
                      <a:pPr algn="ctr"/>
                      <a:r>
                        <a:rPr lang="en-US" sz="2200" dirty="0" smtClean="0">
                          <a:solidFill>
                            <a:srgbClr val="FFFFFF"/>
                          </a:solidFill>
                        </a:rPr>
                        <a:t>Group</a:t>
                      </a:r>
                      <a:r>
                        <a:rPr lang="en-US" sz="2200" baseline="0" dirty="0" smtClean="0">
                          <a:solidFill>
                            <a:srgbClr val="FFFFFF"/>
                          </a:solidFill>
                        </a:rPr>
                        <a:t> D</a:t>
                      </a:r>
                      <a:endParaRPr lang="en-US" sz="2200" dirty="0">
                        <a:solidFill>
                          <a:srgbClr val="FFFFFF"/>
                        </a:solidFill>
                      </a:endParaRPr>
                    </a:p>
                  </a:txBody>
                  <a:tcPr marL="44386" marR="44386"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a:r>
                        <a:rPr lang="en-US" sz="2400" dirty="0" smtClean="0"/>
                        <a:t>10/16</a:t>
                      </a:r>
                      <a:endParaRPr lang="en-US" sz="2400" dirty="0"/>
                    </a:p>
                  </a:txBody>
                  <a:tcPr marL="44386" marR="44386">
                    <a:lnB w="12700" cap="flat" cmpd="sng" algn="ctr">
                      <a:solidFill>
                        <a:scrgbClr r="0" g="0" b="0"/>
                      </a:solidFill>
                      <a:prstDash val="solid"/>
                      <a:round/>
                      <a:headEnd type="none" w="med" len="med"/>
                      <a:tailEnd type="none" w="med" len="med"/>
                    </a:lnB>
                  </a:tcPr>
                </a:tc>
                <a:tc>
                  <a:txBody>
                    <a:bodyPr/>
                    <a:lstStyle/>
                    <a:p>
                      <a:pPr algn="ctr"/>
                      <a:r>
                        <a:rPr lang="en-US" sz="2400" dirty="0" smtClean="0"/>
                        <a:t>2/16</a:t>
                      </a:r>
                      <a:endParaRPr lang="en-US" sz="2400" dirty="0"/>
                    </a:p>
                  </a:txBody>
                  <a:tcPr marL="44386" marR="44386">
                    <a:lnB w="12700" cap="flat" cmpd="sng" algn="ctr">
                      <a:solidFill>
                        <a:scrgbClr r="0" g="0" b="0"/>
                      </a:solidFill>
                      <a:prstDash val="solid"/>
                      <a:round/>
                      <a:headEnd type="none" w="med" len="med"/>
                      <a:tailEnd type="none" w="med" len="med"/>
                    </a:lnB>
                  </a:tcPr>
                </a:tc>
                <a:tc>
                  <a:txBody>
                    <a:bodyPr/>
                    <a:lstStyle/>
                    <a:p>
                      <a:pPr algn="ctr"/>
                      <a:r>
                        <a:rPr lang="en-US" sz="2400" dirty="0" smtClean="0"/>
                        <a:t>2/16</a:t>
                      </a:r>
                      <a:endParaRPr lang="en-US" sz="2400" dirty="0"/>
                    </a:p>
                  </a:txBody>
                  <a:tcPr marL="44386" marR="44386">
                    <a:lnB w="12700" cap="flat" cmpd="sng" algn="ctr">
                      <a:solidFill>
                        <a:scrgbClr r="0" g="0" b="0"/>
                      </a:solidFill>
                      <a:prstDash val="solid"/>
                      <a:round/>
                      <a:headEnd type="none" w="med" len="med"/>
                      <a:tailEnd type="none" w="med" len="med"/>
                    </a:lnB>
                  </a:tcPr>
                </a:tc>
                <a:tc>
                  <a:txBody>
                    <a:bodyPr/>
                    <a:lstStyle/>
                    <a:p>
                      <a:pPr algn="ctr"/>
                      <a:r>
                        <a:rPr lang="en-US" sz="2400" dirty="0" smtClean="0"/>
                        <a:t>1/16</a:t>
                      </a:r>
                      <a:endParaRPr lang="en-US" sz="2400" dirty="0"/>
                    </a:p>
                  </a:txBody>
                  <a:tcPr marL="44386" marR="44386">
                    <a:lnB w="12700" cap="flat" cmpd="sng" algn="ctr">
                      <a:solidFill>
                        <a:scrgbClr r="0" g="0" b="0"/>
                      </a:solidFill>
                      <a:prstDash val="solid"/>
                      <a:round/>
                      <a:headEnd type="none" w="med" len="med"/>
                      <a:tailEnd type="none" w="med" len="med"/>
                    </a:lnB>
                  </a:tcPr>
                </a:tc>
                <a:tc>
                  <a:txBody>
                    <a:bodyPr/>
                    <a:lstStyle/>
                    <a:p>
                      <a:pPr algn="ctr"/>
                      <a:r>
                        <a:rPr lang="en-US" sz="2400" dirty="0" smtClean="0"/>
                        <a:t>1/16</a:t>
                      </a:r>
                      <a:endParaRPr lang="en-US" sz="2400" dirty="0"/>
                    </a:p>
                  </a:txBody>
                  <a:tcPr marL="44386" marR="44386">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84379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038" y="1131888"/>
            <a:ext cx="8229600" cy="5219700"/>
          </a:xfrm>
          <a:prstGeom prst="rect">
            <a:avLst/>
          </a:prstGeom>
        </p:spPr>
      </p:pic>
      <p:sp>
        <p:nvSpPr>
          <p:cNvPr id="3" name="Title 2"/>
          <p:cNvSpPr>
            <a:spLocks noGrp="1"/>
          </p:cNvSpPr>
          <p:nvPr>
            <p:ph type="title"/>
          </p:nvPr>
        </p:nvSpPr>
        <p:spPr>
          <a:xfrm>
            <a:off x="116544" y="77704"/>
            <a:ext cx="8305800" cy="1036638"/>
          </a:xfrm>
        </p:spPr>
        <p:txBody>
          <a:bodyPr>
            <a:noAutofit/>
          </a:bodyPr>
          <a:lstStyle/>
          <a:p>
            <a:pPr algn="ctr">
              <a:defRPr/>
            </a:pPr>
            <a:r>
              <a:rPr lang="en-US" sz="3600" cap="none" dirty="0" smtClean="0">
                <a:solidFill>
                  <a:srgbClr val="1F497D"/>
                </a:solidFill>
                <a:ea typeface="ＭＳ Ｐゴシック" charset="0"/>
                <a:cs typeface="Arial" charset="0"/>
              </a:rPr>
              <a:t>Adjuvant </a:t>
            </a:r>
            <a:r>
              <a:rPr lang="el-GR" sz="3600" cap="none" dirty="0">
                <a:solidFill>
                  <a:srgbClr val="1F497D"/>
                </a:solidFill>
                <a:ea typeface="ＭＳ Ｐゴシック" charset="0"/>
                <a:cs typeface="Arial" charset="0"/>
              </a:rPr>
              <a:t>α</a:t>
            </a:r>
            <a:r>
              <a:rPr lang="en-US" sz="3600" cap="none" dirty="0">
                <a:solidFill>
                  <a:srgbClr val="1F497D"/>
                </a:solidFill>
                <a:ea typeface="ＭＳ Ｐゴシック" charset="0"/>
                <a:cs typeface="Arial" charset="0"/>
              </a:rPr>
              <a:t>-T</a:t>
            </a:r>
            <a:r>
              <a:rPr lang="en-US" sz="3600" dirty="0">
                <a:solidFill>
                  <a:srgbClr val="1F497D"/>
                </a:solidFill>
                <a:cs typeface="Arial"/>
              </a:rPr>
              <a:t> </a:t>
            </a:r>
            <a:r>
              <a:rPr lang="en-US" sz="3600" dirty="0" smtClean="0">
                <a:solidFill>
                  <a:srgbClr val="1F497D"/>
                </a:solidFill>
                <a:cs typeface="Arial"/>
              </a:rPr>
              <a:t>prevents tumor- and </a:t>
            </a:r>
            <a:r>
              <a:rPr lang="en-US" sz="3600" dirty="0">
                <a:solidFill>
                  <a:srgbClr val="1F497D"/>
                </a:solidFill>
                <a:cs typeface="Arial"/>
              </a:rPr>
              <a:t>CDDP</a:t>
            </a:r>
            <a:r>
              <a:rPr lang="en-US" sz="3600" dirty="0" smtClean="0">
                <a:solidFill>
                  <a:srgbClr val="1F497D"/>
                </a:solidFill>
                <a:cs typeface="Arial"/>
              </a:rPr>
              <a:t>-induced depletion of </a:t>
            </a:r>
            <a:r>
              <a:rPr lang="el-GR" sz="3600" cap="none" dirty="0" smtClean="0">
                <a:solidFill>
                  <a:srgbClr val="1F497D"/>
                </a:solidFill>
                <a:ea typeface="ＭＳ Ｐゴシック" charset="0"/>
                <a:cs typeface="Arial" charset="0"/>
              </a:rPr>
              <a:t>α</a:t>
            </a:r>
            <a:r>
              <a:rPr lang="en-US" sz="3600" cap="none" dirty="0">
                <a:solidFill>
                  <a:srgbClr val="1F497D"/>
                </a:solidFill>
                <a:ea typeface="ＭＳ Ｐゴシック" charset="0"/>
                <a:cs typeface="Arial" charset="0"/>
              </a:rPr>
              <a:t>-</a:t>
            </a:r>
            <a:r>
              <a:rPr lang="en-US" sz="3600" cap="none" dirty="0" smtClean="0">
                <a:solidFill>
                  <a:srgbClr val="1F497D"/>
                </a:solidFill>
                <a:ea typeface="ＭＳ Ｐゴシック" charset="0"/>
                <a:cs typeface="Arial" charset="0"/>
              </a:rPr>
              <a:t>T</a:t>
            </a:r>
            <a:endParaRPr lang="en-US" sz="3600" cap="all" dirty="0">
              <a:solidFill>
                <a:srgbClr val="1F497D"/>
              </a:solidFill>
            </a:endParaRPr>
          </a:p>
        </p:txBody>
      </p:sp>
      <p:sp>
        <p:nvSpPr>
          <p:cNvPr id="22530" name="TextBox 5"/>
          <p:cNvSpPr txBox="1">
            <a:spLocks noChangeArrowheads="1"/>
          </p:cNvSpPr>
          <p:nvPr/>
        </p:nvSpPr>
        <p:spPr bwMode="auto">
          <a:xfrm>
            <a:off x="25092025" y="25126950"/>
            <a:ext cx="1270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 = p&lt;0.05 compared to non-tumor controls; # = p&lt;0.05 compared to saline treated tumor-bearing rats. </a:t>
            </a:r>
          </a:p>
        </p:txBody>
      </p:sp>
      <p:sp>
        <p:nvSpPr>
          <p:cNvPr id="22531" name="TextBox 6"/>
          <p:cNvSpPr txBox="1">
            <a:spLocks noChangeArrowheads="1"/>
          </p:cNvSpPr>
          <p:nvPr/>
        </p:nvSpPr>
        <p:spPr bwMode="auto">
          <a:xfrm>
            <a:off x="25244425" y="25279350"/>
            <a:ext cx="1270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 = p&lt;0.05 compared to non-tumor controls; # = p&lt;0.05 compared to saline treated tumor-bearing rats. </a:t>
            </a:r>
          </a:p>
        </p:txBody>
      </p:sp>
      <p:sp>
        <p:nvSpPr>
          <p:cNvPr id="22532" name="Rectangle 3"/>
          <p:cNvSpPr>
            <a:spLocks noChangeArrowheads="1"/>
          </p:cNvSpPr>
          <p:nvPr/>
        </p:nvSpPr>
        <p:spPr bwMode="auto">
          <a:xfrm>
            <a:off x="152400" y="6351588"/>
            <a:ext cx="8686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700" b="1">
                <a:cs typeface="Arial" charset="0"/>
              </a:rPr>
              <a:t>* = p&lt;0.05 vs. non-tumor controls; # = p&lt;0.05 vs. saline treated tumor-bearing rats </a:t>
            </a:r>
          </a:p>
        </p:txBody>
      </p:sp>
      <p:pic>
        <p:nvPicPr>
          <p:cNvPr id="11" name="Picture 10"/>
          <p:cNvPicPr>
            <a:picLocks noChangeAspect="1"/>
          </p:cNvPicPr>
          <p:nvPr/>
        </p:nvPicPr>
        <p:blipFill>
          <a:blip r:embed="rId4"/>
          <a:stretch>
            <a:fillRect/>
          </a:stretch>
        </p:blipFill>
        <p:spPr>
          <a:xfrm>
            <a:off x="1848876" y="1696186"/>
            <a:ext cx="4578197" cy="4132532"/>
          </a:xfrm>
          <a:prstGeom prst="rect">
            <a:avLst/>
          </a:prstGeom>
        </p:spPr>
      </p:pic>
    </p:spTree>
    <p:extLst>
      <p:ext uri="{BB962C8B-B14F-4D97-AF65-F5344CB8AC3E}">
        <p14:creationId xmlns:p14="http://schemas.microsoft.com/office/powerpoint/2010/main" val="336416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600" fill="hold"/>
                                        <p:tgtEl>
                                          <p:spTgt spid="11"/>
                                        </p:tgtEl>
                                      </p:cBhvr>
                                      <p:by x="50000" y="50000"/>
                                    </p:animScale>
                                  </p:childTnLst>
                                </p:cTn>
                              </p:par>
                            </p:childTnLst>
                          </p:cTn>
                        </p:par>
                        <p:par>
                          <p:cTn id="7" fill="hold">
                            <p:stCondLst>
                              <p:cond delay="1600"/>
                            </p:stCondLst>
                            <p:childTnLst>
                              <p:par>
                                <p:cTn id="8" presetID="0" presetClass="path" presetSubtype="0" accel="50000" decel="50000" fill="hold" nodeType="afterEffect">
                                  <p:stCondLst>
                                    <p:cond delay="0"/>
                                  </p:stCondLst>
                                  <p:childTnLst>
                                    <p:animMotion origin="layout" path="M -7.63359E-8 -2.3558E-6 L 0.30829 0.20732 " pathEditMode="relative" rAng="0" ptsTypes="AA">
                                      <p:cBhvr>
                                        <p:cTn id="9" dur="1500" fill="hold"/>
                                        <p:tgtEl>
                                          <p:spTgt spid="11"/>
                                        </p:tgtEl>
                                        <p:attrNameLst>
                                          <p:attrName>ppt_x</p:attrName>
                                          <p:attrName>ppt_y</p:attrName>
                                        </p:attrNameLst>
                                      </p:cBhvr>
                                      <p:rCtr x="15406" y="10354"/>
                                    </p:animMotion>
                                  </p:childTnLst>
                                </p:cTn>
                              </p:par>
                              <p:par>
                                <p:cTn id="10" presetID="1" presetClass="entr" presetSubtype="0" fill="hold" nodeType="withEffect">
                                  <p:stCondLst>
                                    <p:cond delay="0"/>
                                  </p:stCondLst>
                                  <p:childTnLst>
                                    <p:set>
                                      <p:cBhvr>
                                        <p:cTn id="11" dur="1" fill="hold">
                                          <p:stCondLst>
                                            <p:cond delay="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9915" y="1246564"/>
            <a:ext cx="6392938" cy="5060047"/>
          </a:xfrm>
          <a:prstGeom prst="rect">
            <a:avLst/>
          </a:prstGeom>
        </p:spPr>
      </p:pic>
      <p:sp>
        <p:nvSpPr>
          <p:cNvPr id="24577" name="Rectangle 3"/>
          <p:cNvSpPr>
            <a:spLocks noChangeArrowheads="1"/>
          </p:cNvSpPr>
          <p:nvPr/>
        </p:nvSpPr>
        <p:spPr bwMode="auto">
          <a:xfrm>
            <a:off x="152400" y="6121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cs typeface="Arial" charset="0"/>
              </a:rPr>
              <a:t>* = p&lt;0.05 compared to non-tumor controls; # = p&lt;0.05 compared to saline treated tumor-bearing rats. </a:t>
            </a:r>
          </a:p>
        </p:txBody>
      </p:sp>
      <p:sp>
        <p:nvSpPr>
          <p:cNvPr id="3" name="Title 2"/>
          <p:cNvSpPr>
            <a:spLocks noGrp="1"/>
          </p:cNvSpPr>
          <p:nvPr>
            <p:ph type="title"/>
          </p:nvPr>
        </p:nvSpPr>
        <p:spPr>
          <a:xfrm>
            <a:off x="174068" y="153904"/>
            <a:ext cx="8305800" cy="1036638"/>
          </a:xfrm>
        </p:spPr>
        <p:txBody>
          <a:bodyPr>
            <a:noAutofit/>
          </a:bodyPr>
          <a:lstStyle/>
          <a:p>
            <a:pPr algn="ctr">
              <a:defRPr/>
            </a:pPr>
            <a:r>
              <a:rPr lang="en-US" sz="4000" dirty="0">
                <a:solidFill>
                  <a:srgbClr val="1F497D"/>
                </a:solidFill>
                <a:latin typeface="Arial" charset="0"/>
                <a:ea typeface="ＭＳ Ｐゴシック" charset="0"/>
                <a:cs typeface="Arial" charset="0"/>
              </a:rPr>
              <a:t>A</a:t>
            </a:r>
            <a:r>
              <a:rPr lang="en-US" sz="4000" cap="none" dirty="0" smtClean="0">
                <a:solidFill>
                  <a:srgbClr val="1F497D"/>
                </a:solidFill>
                <a:latin typeface="Arial" charset="0"/>
                <a:ea typeface="ＭＳ Ｐゴシック" charset="0"/>
                <a:cs typeface="Arial" charset="0"/>
              </a:rPr>
              <a:t>djuvant </a:t>
            </a:r>
            <a:r>
              <a:rPr lang="el-GR" sz="4000" cap="none" dirty="0" smtClean="0">
                <a:solidFill>
                  <a:srgbClr val="1F497D"/>
                </a:solidFill>
                <a:latin typeface="Arial" charset="0"/>
                <a:ea typeface="ＭＳ Ｐゴシック" charset="0"/>
                <a:cs typeface="Arial" charset="0"/>
              </a:rPr>
              <a:t>α</a:t>
            </a:r>
            <a:r>
              <a:rPr lang="en-US" sz="4000" cap="none" dirty="0" smtClean="0">
                <a:solidFill>
                  <a:srgbClr val="1F497D"/>
                </a:solidFill>
                <a:latin typeface="Arial" charset="0"/>
                <a:ea typeface="ＭＳ Ｐゴシック" charset="0"/>
                <a:cs typeface="Arial" charset="0"/>
              </a:rPr>
              <a:t>-T </a:t>
            </a:r>
            <a:r>
              <a:rPr lang="en-US" sz="4000" cap="none" dirty="0" smtClean="0">
                <a:solidFill>
                  <a:srgbClr val="1F497D"/>
                </a:solidFill>
                <a:latin typeface="Arial"/>
                <a:cs typeface="Arial"/>
              </a:rPr>
              <a:t>improves spinal cord </a:t>
            </a:r>
            <a:br>
              <a:rPr lang="en-US" sz="4000" cap="none" dirty="0" smtClean="0">
                <a:solidFill>
                  <a:srgbClr val="1F497D"/>
                </a:solidFill>
                <a:latin typeface="Arial"/>
                <a:cs typeface="Arial"/>
              </a:rPr>
            </a:br>
            <a:r>
              <a:rPr lang="el-GR" sz="4000" cap="none" dirty="0" smtClean="0">
                <a:solidFill>
                  <a:srgbClr val="1F497D"/>
                </a:solidFill>
                <a:latin typeface="Arial" charset="0"/>
                <a:ea typeface="ＭＳ Ｐゴシック" charset="0"/>
                <a:cs typeface="Arial" charset="0"/>
              </a:rPr>
              <a:t>α</a:t>
            </a:r>
            <a:r>
              <a:rPr lang="en-US" sz="4000" cap="none" dirty="0" smtClean="0">
                <a:solidFill>
                  <a:srgbClr val="1F497D"/>
                </a:solidFill>
                <a:latin typeface="Arial" charset="0"/>
                <a:ea typeface="ＭＳ Ｐゴシック" charset="0"/>
                <a:cs typeface="Arial" charset="0"/>
              </a:rPr>
              <a:t>-T levels compared to CDDP alone</a:t>
            </a:r>
            <a:r>
              <a:rPr lang="en-US" sz="4000" cap="none" dirty="0" smtClean="0">
                <a:solidFill>
                  <a:srgbClr val="1F497D"/>
                </a:solidFill>
                <a:latin typeface="Arial"/>
                <a:cs typeface="Arial"/>
              </a:rPr>
              <a:t> </a:t>
            </a:r>
            <a:endParaRPr lang="en-US" sz="4000" dirty="0">
              <a:solidFill>
                <a:srgbClr val="1F497D"/>
              </a:solidFill>
            </a:endParaRPr>
          </a:p>
        </p:txBody>
      </p:sp>
      <p:sp>
        <p:nvSpPr>
          <p:cNvPr id="24579" name="TextBox 4"/>
          <p:cNvSpPr txBox="1">
            <a:spLocks noChangeArrowheads="1"/>
          </p:cNvSpPr>
          <p:nvPr/>
        </p:nvSpPr>
        <p:spPr bwMode="auto">
          <a:xfrm>
            <a:off x="25092025" y="25126950"/>
            <a:ext cx="1270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cs typeface="Arial" charset="0"/>
              </a:rPr>
              <a:t>* = p&lt;0.05 compared to non-tumor controls; # = p&lt;0.05 compared to saline treated tumor-bearing rats. </a:t>
            </a:r>
          </a:p>
        </p:txBody>
      </p:sp>
    </p:spTree>
    <p:extLst>
      <p:ext uri="{BB962C8B-B14F-4D97-AF65-F5344CB8AC3E}">
        <p14:creationId xmlns:p14="http://schemas.microsoft.com/office/powerpoint/2010/main" val="28336590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231592" y="399674"/>
            <a:ext cx="8153400" cy="990600"/>
          </a:xfrm>
        </p:spPr>
        <p:txBody>
          <a:bodyPr>
            <a:noAutofit/>
          </a:bodyPr>
          <a:lstStyle/>
          <a:p>
            <a:pPr algn="ctr">
              <a:defRPr/>
            </a:pPr>
            <a:r>
              <a:rPr lang="en-US" sz="4000" dirty="0" smtClean="0">
                <a:solidFill>
                  <a:srgbClr val="1F497D"/>
                </a:solidFill>
                <a:latin typeface="Arial" charset="0"/>
                <a:ea typeface="ＭＳ Ｐゴシック" charset="0"/>
                <a:cs typeface="Arial" charset="0"/>
              </a:rPr>
              <a:t>A</a:t>
            </a:r>
            <a:r>
              <a:rPr lang="en-US" sz="4000" cap="none" dirty="0" smtClean="0">
                <a:solidFill>
                  <a:srgbClr val="1F497D"/>
                </a:solidFill>
                <a:latin typeface="Arial" charset="0"/>
                <a:ea typeface="ＭＳ Ｐゴシック" charset="0"/>
                <a:cs typeface="Arial" charset="0"/>
              </a:rPr>
              <a:t>djuvant </a:t>
            </a:r>
            <a:r>
              <a:rPr lang="el-GR" sz="4000" cap="none" dirty="0" smtClean="0">
                <a:solidFill>
                  <a:srgbClr val="1F497D"/>
                </a:solidFill>
                <a:latin typeface="Arial" charset="0"/>
                <a:ea typeface="ＭＳ Ｐゴシック" charset="0"/>
                <a:cs typeface="Arial" charset="0"/>
              </a:rPr>
              <a:t>α</a:t>
            </a:r>
            <a:r>
              <a:rPr lang="en-US" sz="4000" cap="none" dirty="0" smtClean="0">
                <a:solidFill>
                  <a:srgbClr val="1F497D"/>
                </a:solidFill>
                <a:latin typeface="Arial" charset="0"/>
                <a:ea typeface="ＭＳ Ｐゴシック" charset="0"/>
                <a:cs typeface="Arial" charset="0"/>
              </a:rPr>
              <a:t>-T</a:t>
            </a:r>
            <a:r>
              <a:rPr lang="en-US" sz="4000" dirty="0" smtClean="0">
                <a:solidFill>
                  <a:srgbClr val="1F497D"/>
                </a:solidFill>
                <a:latin typeface="Arial"/>
                <a:cs typeface="Arial"/>
              </a:rPr>
              <a:t> prevents tumor- and CDDP-induced elevation of plasma </a:t>
            </a:r>
            <a:r>
              <a:rPr lang="en-US" sz="4000" dirty="0">
                <a:solidFill>
                  <a:srgbClr val="1F497D"/>
                </a:solidFill>
                <a:cs typeface="Arial"/>
              </a:rPr>
              <a:t>F</a:t>
            </a:r>
            <a:r>
              <a:rPr lang="en-US" sz="4000" baseline="-25000" dirty="0">
                <a:solidFill>
                  <a:srgbClr val="1F497D"/>
                </a:solidFill>
                <a:cs typeface="Arial"/>
              </a:rPr>
              <a:t>2</a:t>
            </a:r>
            <a:r>
              <a:rPr lang="en-US" sz="4000" dirty="0">
                <a:solidFill>
                  <a:srgbClr val="1F497D"/>
                </a:solidFill>
                <a:cs typeface="Arial"/>
              </a:rPr>
              <a:t>-Isoprostanes</a:t>
            </a:r>
            <a:endParaRPr lang="en-US" sz="4000" dirty="0">
              <a:solidFill>
                <a:srgbClr val="1F497D"/>
              </a:solidFill>
              <a:latin typeface="Arial"/>
              <a:cs typeface="Arial"/>
            </a:endParaRPr>
          </a:p>
        </p:txBody>
      </p:sp>
      <p:sp>
        <p:nvSpPr>
          <p:cNvPr id="26626" name="Rectangle 3"/>
          <p:cNvSpPr>
            <a:spLocks noChangeArrowheads="1"/>
          </p:cNvSpPr>
          <p:nvPr/>
        </p:nvSpPr>
        <p:spPr bwMode="auto">
          <a:xfrm>
            <a:off x="152400" y="6104852"/>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cs typeface="Arial" charset="0"/>
              </a:rPr>
              <a:t>* = p&lt;0.05 compared to non-tumor controls; # = p&lt;0.05 compared to saline treated tumor-bearing rats. </a:t>
            </a:r>
          </a:p>
        </p:txBody>
      </p:sp>
      <p:sp>
        <p:nvSpPr>
          <p:cNvPr id="3" name="Rectangle 2"/>
          <p:cNvSpPr/>
          <p:nvPr/>
        </p:nvSpPr>
        <p:spPr>
          <a:xfrm>
            <a:off x="5733384" y="2622839"/>
            <a:ext cx="242781" cy="2902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52400" y="2485438"/>
            <a:ext cx="8232592" cy="2300473"/>
          </a:xfrm>
          <a:prstGeom prst="rect">
            <a:avLst/>
          </a:prstGeom>
        </p:spPr>
      </p:pic>
    </p:spTree>
    <p:extLst>
      <p:ext uri="{BB962C8B-B14F-4D97-AF65-F5344CB8AC3E}">
        <p14:creationId xmlns:p14="http://schemas.microsoft.com/office/powerpoint/2010/main" val="7656265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35220" y="304800"/>
            <a:ext cx="8382000" cy="990600"/>
          </a:xfrm>
        </p:spPr>
        <p:txBody>
          <a:bodyPr>
            <a:noAutofit/>
          </a:bodyPr>
          <a:lstStyle/>
          <a:p>
            <a:pPr algn="ctr">
              <a:defRPr/>
            </a:pPr>
            <a:r>
              <a:rPr lang="en-US" sz="4000" dirty="0">
                <a:latin typeface="Arial"/>
                <a:cs typeface="Arial"/>
              </a:rPr>
              <a:t>A</a:t>
            </a:r>
            <a:r>
              <a:rPr lang="en-US" sz="4000" dirty="0" smtClean="0">
                <a:latin typeface="Arial"/>
                <a:cs typeface="Arial"/>
              </a:rPr>
              <a:t>djuvant </a:t>
            </a:r>
            <a:r>
              <a:rPr lang="el-GR" sz="4000" cap="none" dirty="0" smtClean="0">
                <a:latin typeface="Arial" charset="0"/>
                <a:ea typeface="ＭＳ Ｐゴシック" charset="0"/>
                <a:cs typeface="Arial" charset="0"/>
              </a:rPr>
              <a:t>α</a:t>
            </a:r>
            <a:r>
              <a:rPr lang="en-US" sz="4000" cap="none" dirty="0" smtClean="0">
                <a:latin typeface="Arial" charset="0"/>
                <a:ea typeface="ＭＳ Ｐゴシック" charset="0"/>
                <a:cs typeface="Arial" charset="0"/>
              </a:rPr>
              <a:t>-T </a:t>
            </a:r>
            <a:r>
              <a:rPr lang="en-US" sz="4000" dirty="0" smtClean="0">
                <a:latin typeface="Arial"/>
                <a:cs typeface="Arial"/>
              </a:rPr>
              <a:t>reduces spinal cord and lung platinum but not tumor platinum </a:t>
            </a:r>
            <a:endParaRPr lang="en-US" sz="4000" dirty="0">
              <a:latin typeface="Arial"/>
              <a:cs typeface="Arial"/>
            </a:endParaRPr>
          </a:p>
        </p:txBody>
      </p:sp>
      <p:sp>
        <p:nvSpPr>
          <p:cNvPr id="41986" name="Rectangle 3"/>
          <p:cNvSpPr>
            <a:spLocks noChangeArrowheads="1"/>
          </p:cNvSpPr>
          <p:nvPr/>
        </p:nvSpPr>
        <p:spPr bwMode="auto">
          <a:xfrm>
            <a:off x="197235" y="6223986"/>
            <a:ext cx="518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dirty="0">
                <a:cs typeface="Arial" charset="0"/>
              </a:rPr>
              <a:t>* = p&lt;0.05 compared CDDP alone</a:t>
            </a:r>
          </a:p>
        </p:txBody>
      </p:sp>
      <p:pic>
        <p:nvPicPr>
          <p:cNvPr id="2" name="Picture 1"/>
          <p:cNvPicPr>
            <a:picLocks noChangeAspect="1"/>
          </p:cNvPicPr>
          <p:nvPr/>
        </p:nvPicPr>
        <p:blipFill rotWithShape="1">
          <a:blip r:embed="rId3"/>
          <a:srcRect/>
          <a:stretch/>
        </p:blipFill>
        <p:spPr>
          <a:xfrm>
            <a:off x="1666613" y="1831881"/>
            <a:ext cx="4571010" cy="4261387"/>
          </a:xfrm>
          <a:prstGeom prst="rect">
            <a:avLst/>
          </a:prstGeom>
        </p:spPr>
      </p:pic>
      <p:pic>
        <p:nvPicPr>
          <p:cNvPr id="4" name="Picture 3"/>
          <p:cNvPicPr>
            <a:picLocks noChangeAspect="1"/>
          </p:cNvPicPr>
          <p:nvPr/>
        </p:nvPicPr>
        <p:blipFill>
          <a:blip r:embed="rId4"/>
          <a:stretch>
            <a:fillRect/>
          </a:stretch>
        </p:blipFill>
        <p:spPr>
          <a:xfrm>
            <a:off x="1666613" y="1831881"/>
            <a:ext cx="4571010" cy="4360558"/>
          </a:xfrm>
          <a:prstGeom prst="rect">
            <a:avLst/>
          </a:prstGeom>
        </p:spPr>
      </p:pic>
    </p:spTree>
    <p:extLst>
      <p:ext uri="{BB962C8B-B14F-4D97-AF65-F5344CB8AC3E}">
        <p14:creationId xmlns:p14="http://schemas.microsoft.com/office/powerpoint/2010/main" val="30356130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16" y="162594"/>
            <a:ext cx="7620000" cy="1143000"/>
          </a:xfrm>
        </p:spPr>
        <p:txBody>
          <a:bodyPr/>
          <a:lstStyle/>
          <a:p>
            <a:r>
              <a:rPr lang="en-US" sz="4000" dirty="0" smtClean="0"/>
              <a:t>Summary</a:t>
            </a:r>
            <a:endParaRPr lang="en-US" sz="4000" dirty="0"/>
          </a:p>
        </p:txBody>
      </p:sp>
      <p:sp>
        <p:nvSpPr>
          <p:cNvPr id="5" name="Content Placeholder 2"/>
          <p:cNvSpPr>
            <a:spLocks noGrp="1"/>
          </p:cNvSpPr>
          <p:nvPr>
            <p:ph sz="quarter" idx="1"/>
          </p:nvPr>
        </p:nvSpPr>
        <p:spPr>
          <a:xfrm>
            <a:off x="270840" y="1286920"/>
            <a:ext cx="8229600" cy="5394379"/>
          </a:xfrm>
        </p:spPr>
        <p:txBody>
          <a:bodyPr>
            <a:normAutofit/>
          </a:bodyPr>
          <a:lstStyle/>
          <a:p>
            <a:pPr marL="0" indent="0">
              <a:lnSpc>
                <a:spcPct val="110000"/>
              </a:lnSpc>
              <a:spcAft>
                <a:spcPts val="1800"/>
              </a:spcAft>
              <a:buSzPct val="100000"/>
              <a:buFont typeface="Wingdings" charset="0"/>
              <a:buNone/>
              <a:defRPr/>
            </a:pPr>
            <a:r>
              <a:rPr lang="en-US" sz="2800" b="1" dirty="0" smtClean="0">
                <a:cs typeface="Arial"/>
                <a:sym typeface="Symbol"/>
              </a:rPr>
              <a:t></a:t>
            </a:r>
            <a:r>
              <a:rPr lang="en-US" sz="2800" b="1" dirty="0">
                <a:cs typeface="Arial"/>
              </a:rPr>
              <a:t>-T </a:t>
            </a:r>
            <a:r>
              <a:rPr lang="en-US" sz="2800" b="1" dirty="0" smtClean="0">
                <a:cs typeface="Arial"/>
              </a:rPr>
              <a:t>plus CDDP:</a:t>
            </a:r>
          </a:p>
          <a:p>
            <a:pPr marL="457200" indent="-457200">
              <a:lnSpc>
                <a:spcPct val="110000"/>
              </a:lnSpc>
              <a:spcAft>
                <a:spcPts val="600"/>
              </a:spcAft>
              <a:defRPr/>
            </a:pPr>
            <a:r>
              <a:rPr lang="en-US" sz="2600" dirty="0" smtClean="0">
                <a:cs typeface="Arial"/>
              </a:rPr>
              <a:t>Increases CDDP anti-tumor efficacy</a:t>
            </a:r>
          </a:p>
          <a:p>
            <a:pPr marL="754380" lvl="1" indent="-457200">
              <a:lnSpc>
                <a:spcPct val="110000"/>
              </a:lnSpc>
              <a:spcBef>
                <a:spcPts val="0"/>
              </a:spcBef>
              <a:spcAft>
                <a:spcPts val="1800"/>
              </a:spcAft>
              <a:buSzPct val="100000"/>
              <a:defRPr/>
            </a:pPr>
            <a:r>
              <a:rPr lang="en-US" sz="2400" dirty="0" smtClean="0">
                <a:cs typeface="Arial"/>
              </a:rPr>
              <a:t>Decreased </a:t>
            </a:r>
            <a:r>
              <a:rPr lang="en-US" sz="2400" dirty="0">
                <a:cs typeface="Arial"/>
              </a:rPr>
              <a:t>tumor </a:t>
            </a:r>
            <a:r>
              <a:rPr lang="en-US" sz="2400" dirty="0" smtClean="0">
                <a:cs typeface="Arial"/>
              </a:rPr>
              <a:t>burden</a:t>
            </a:r>
          </a:p>
          <a:p>
            <a:pPr marL="457200" indent="-457200">
              <a:lnSpc>
                <a:spcPct val="110000"/>
              </a:lnSpc>
              <a:spcAft>
                <a:spcPts val="1800"/>
              </a:spcAft>
              <a:defRPr/>
            </a:pPr>
            <a:r>
              <a:rPr lang="en-US" sz="2600" dirty="0">
                <a:cs typeface="Arial"/>
              </a:rPr>
              <a:t>Prevents CDDP-induced decreases in tissue and plasma </a:t>
            </a:r>
            <a:r>
              <a:rPr lang="en-US" sz="2600" dirty="0">
                <a:cs typeface="Arial"/>
                <a:sym typeface="Symbol"/>
              </a:rPr>
              <a:t></a:t>
            </a:r>
            <a:r>
              <a:rPr lang="en-US" sz="2600" dirty="0">
                <a:cs typeface="Arial"/>
              </a:rPr>
              <a:t>-</a:t>
            </a:r>
            <a:r>
              <a:rPr lang="en-US" sz="2600" dirty="0" smtClean="0">
                <a:cs typeface="Arial"/>
              </a:rPr>
              <a:t>T</a:t>
            </a:r>
          </a:p>
          <a:p>
            <a:pPr marL="457200" indent="-457200">
              <a:lnSpc>
                <a:spcPct val="110000"/>
              </a:lnSpc>
              <a:spcAft>
                <a:spcPts val="1800"/>
              </a:spcAft>
              <a:buSzPct val="100000"/>
              <a:defRPr/>
            </a:pPr>
            <a:r>
              <a:rPr lang="en-US" sz="2600" dirty="0" smtClean="0">
                <a:cs typeface="Arial"/>
              </a:rPr>
              <a:t>Prevents tumor- and CDDP-induced lipid peroxidation</a:t>
            </a:r>
          </a:p>
          <a:p>
            <a:pPr marL="457200" indent="-457200">
              <a:lnSpc>
                <a:spcPct val="110000"/>
              </a:lnSpc>
              <a:spcAft>
                <a:spcPts val="1800"/>
              </a:spcAft>
              <a:buSzPct val="100000"/>
              <a:defRPr/>
            </a:pPr>
            <a:r>
              <a:rPr lang="en-US" sz="2600" dirty="0" smtClean="0">
                <a:cs typeface="Arial"/>
              </a:rPr>
              <a:t>Decreases accumulation of platinum in spinal cord tissues but not tumors</a:t>
            </a:r>
          </a:p>
        </p:txBody>
      </p:sp>
    </p:spTree>
    <p:extLst>
      <p:ext uri="{BB962C8B-B14F-4D97-AF65-F5344CB8AC3E}">
        <p14:creationId xmlns:p14="http://schemas.microsoft.com/office/powerpoint/2010/main" val="41128734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0"/>
            <a:ext cx="7620000" cy="1143000"/>
          </a:xfrm>
        </p:spPr>
        <p:txBody>
          <a:bodyPr/>
          <a:lstStyle/>
          <a:p>
            <a:r>
              <a:rPr lang="en-US" sz="4000" dirty="0" smtClean="0"/>
              <a:t>Outline</a:t>
            </a:r>
            <a:endParaRPr lang="en-US" sz="4000" dirty="0"/>
          </a:p>
        </p:txBody>
      </p:sp>
      <p:sp>
        <p:nvSpPr>
          <p:cNvPr id="3" name="Content Placeholder 2"/>
          <p:cNvSpPr>
            <a:spLocks noGrp="1"/>
          </p:cNvSpPr>
          <p:nvPr>
            <p:ph idx="1"/>
          </p:nvPr>
        </p:nvSpPr>
        <p:spPr>
          <a:xfrm>
            <a:off x="457200" y="1356731"/>
            <a:ext cx="4043600" cy="4800600"/>
          </a:xfrm>
        </p:spPr>
        <p:txBody>
          <a:bodyPr>
            <a:noAutofit/>
          </a:bodyPr>
          <a:lstStyle/>
          <a:p>
            <a:r>
              <a:rPr lang="en-US" sz="2600" dirty="0" smtClean="0">
                <a:cs typeface="Arial"/>
              </a:rPr>
              <a:t>Introduction</a:t>
            </a:r>
          </a:p>
          <a:p>
            <a:pPr lvl="1"/>
            <a:r>
              <a:rPr lang="en-US" sz="2400" dirty="0" smtClean="0">
                <a:cs typeface="Arial"/>
              </a:rPr>
              <a:t>Ovarian Cancer</a:t>
            </a:r>
          </a:p>
          <a:p>
            <a:pPr lvl="1"/>
            <a:r>
              <a:rPr lang="en-US" sz="2400" dirty="0" err="1" smtClean="0">
                <a:cs typeface="Arial"/>
              </a:rPr>
              <a:t>Cisplatin</a:t>
            </a:r>
            <a:r>
              <a:rPr lang="en-US" sz="2400" dirty="0" smtClean="0">
                <a:cs typeface="Arial"/>
              </a:rPr>
              <a:t> </a:t>
            </a:r>
          </a:p>
          <a:p>
            <a:pPr lvl="1"/>
            <a:r>
              <a:rPr lang="en-US" sz="2400" dirty="0" smtClean="0">
                <a:cs typeface="Arial"/>
              </a:rPr>
              <a:t>Vitamin E </a:t>
            </a:r>
          </a:p>
          <a:p>
            <a:r>
              <a:rPr lang="en-US" sz="2600" dirty="0" smtClean="0">
                <a:cs typeface="Arial"/>
              </a:rPr>
              <a:t>Question</a:t>
            </a:r>
          </a:p>
          <a:p>
            <a:r>
              <a:rPr lang="en-US" sz="2600" dirty="0" smtClean="0">
                <a:cs typeface="Arial"/>
              </a:rPr>
              <a:t>Hypothesis</a:t>
            </a:r>
          </a:p>
          <a:p>
            <a:r>
              <a:rPr lang="en-US" sz="2600" dirty="0" smtClean="0">
                <a:cs typeface="Arial"/>
              </a:rPr>
              <a:t>Experimental Design</a:t>
            </a:r>
          </a:p>
          <a:p>
            <a:r>
              <a:rPr lang="en-US" sz="2600" dirty="0" smtClean="0">
                <a:cs typeface="Arial"/>
              </a:rPr>
              <a:t>Results</a:t>
            </a:r>
          </a:p>
          <a:p>
            <a:r>
              <a:rPr lang="en-US" sz="2600" dirty="0" smtClean="0">
                <a:cs typeface="Arial"/>
              </a:rPr>
              <a:t>Summary</a:t>
            </a:r>
          </a:p>
          <a:p>
            <a:r>
              <a:rPr lang="en-US" sz="2600" dirty="0" smtClean="0">
                <a:cs typeface="Arial"/>
              </a:rPr>
              <a:t>Future Studies</a:t>
            </a:r>
            <a:endParaRPr lang="en-US" sz="2600" dirty="0">
              <a:cs typeface="Arial"/>
            </a:endParaRPr>
          </a:p>
        </p:txBody>
      </p:sp>
      <p:pic>
        <p:nvPicPr>
          <p:cNvPr id="6" name="Picture 5"/>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50000"/>
                    </a14:imgEffect>
                    <a14:imgEffect>
                      <a14:colorTemperature colorTemp="53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4672480" y="1501765"/>
            <a:ext cx="2857640" cy="2214348"/>
          </a:xfrm>
          <a:prstGeom prst="rect">
            <a:avLst/>
          </a:prstGeom>
          <a:solidFill>
            <a:schemeClr val="bg2">
              <a:alpha val="0"/>
            </a:schemeClr>
          </a:solidFill>
          <a:ln w="88900" cap="sq">
            <a:solidFill>
              <a:schemeClr val="tx2"/>
            </a:solidFill>
            <a:miter lim="800000"/>
          </a:ln>
          <a:effectLst>
            <a:glow rad="63500">
              <a:schemeClr val="accent5">
                <a:satMod val="175000"/>
                <a:alpha val="40000"/>
              </a:schemeClr>
            </a:glow>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616451" y="3828153"/>
            <a:ext cx="2913669" cy="477054"/>
          </a:xfrm>
          <a:prstGeom prst="rect">
            <a:avLst/>
          </a:prstGeom>
          <a:noFill/>
        </p:spPr>
        <p:txBody>
          <a:bodyPr wrap="square" rtlCol="0">
            <a:spAutoFit/>
          </a:bodyPr>
          <a:lstStyle/>
          <a:p>
            <a:pPr algn="ctr"/>
            <a:r>
              <a:rPr lang="en-US" sz="2400" dirty="0" smtClean="0"/>
              <a:t>F344 Female Rats</a:t>
            </a:r>
            <a:endParaRPr lang="en-US" sz="2400" dirty="0"/>
          </a:p>
        </p:txBody>
      </p:sp>
    </p:spTree>
    <p:extLst>
      <p:ext uri="{BB962C8B-B14F-4D97-AF65-F5344CB8AC3E}">
        <p14:creationId xmlns:p14="http://schemas.microsoft.com/office/powerpoint/2010/main" val="3797345940"/>
      </p:ext>
    </p:extLst>
  </p:cSld>
  <p:clrMapOvr>
    <a:masterClrMapping/>
  </p:clrMapOvr>
  <mc:AlternateContent xmlns:mc="http://schemas.openxmlformats.org/markup-compatibility/2006" xmlns:p14="http://schemas.microsoft.com/office/powerpoint/2010/main">
    <mc:Choice Requires="p14">
      <p:transition spd="slow" p14:dur="2000" advTm="9300"/>
    </mc:Choice>
    <mc:Fallback xmlns="">
      <p:transition xmlns:p14="http://schemas.microsoft.com/office/powerpoint/2010/main" spd="slow" advTm="93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42"/>
            <a:ext cx="7620000" cy="1143000"/>
          </a:xfrm>
        </p:spPr>
        <p:txBody>
          <a:bodyPr/>
          <a:lstStyle/>
          <a:p>
            <a:r>
              <a:rPr lang="en-US" sz="4000" dirty="0" smtClean="0"/>
              <a:t>Ongoing &amp; Future Studies</a:t>
            </a:r>
            <a:endParaRPr lang="en-US" sz="4000" dirty="0"/>
          </a:p>
        </p:txBody>
      </p:sp>
      <p:sp>
        <p:nvSpPr>
          <p:cNvPr id="3" name="Content Placeholder 2"/>
          <p:cNvSpPr>
            <a:spLocks noGrp="1"/>
          </p:cNvSpPr>
          <p:nvPr>
            <p:ph idx="1"/>
          </p:nvPr>
        </p:nvSpPr>
        <p:spPr/>
        <p:txBody>
          <a:bodyPr>
            <a:normAutofit lnSpcReduction="10000"/>
          </a:bodyPr>
          <a:lstStyle/>
          <a:p>
            <a:pPr marL="114300" indent="0">
              <a:lnSpc>
                <a:spcPct val="110000"/>
              </a:lnSpc>
              <a:buSzPct val="100000"/>
              <a:buNone/>
            </a:pPr>
            <a:r>
              <a:rPr lang="en-US" sz="2800" b="1" dirty="0" smtClean="0">
                <a:cs typeface="Arial"/>
              </a:rPr>
              <a:t>Ongoing Studies:</a:t>
            </a:r>
          </a:p>
          <a:p>
            <a:pPr>
              <a:lnSpc>
                <a:spcPct val="110000"/>
              </a:lnSpc>
              <a:buSzPct val="100000"/>
            </a:pPr>
            <a:r>
              <a:rPr lang="en-US" sz="2600" dirty="0" smtClean="0">
                <a:cs typeface="Arial"/>
              </a:rPr>
              <a:t>Tissue analysis</a:t>
            </a:r>
          </a:p>
          <a:p>
            <a:pPr lvl="1">
              <a:lnSpc>
                <a:spcPct val="110000"/>
              </a:lnSpc>
              <a:buSzPct val="100000"/>
            </a:pPr>
            <a:r>
              <a:rPr lang="en-US" sz="2400" dirty="0" smtClean="0">
                <a:cs typeface="Arial"/>
              </a:rPr>
              <a:t>MDA – oxidative stress</a:t>
            </a:r>
          </a:p>
          <a:p>
            <a:pPr lvl="1">
              <a:lnSpc>
                <a:spcPct val="110000"/>
              </a:lnSpc>
              <a:buSzPct val="100000"/>
            </a:pPr>
            <a:r>
              <a:rPr lang="en-US" sz="2400" dirty="0" smtClean="0">
                <a:cs typeface="Arial"/>
              </a:rPr>
              <a:t>Glutathione – antioxidant </a:t>
            </a:r>
          </a:p>
          <a:p>
            <a:pPr>
              <a:lnSpc>
                <a:spcPct val="110000"/>
              </a:lnSpc>
            </a:pPr>
            <a:r>
              <a:rPr lang="en-US" sz="2600" dirty="0" smtClean="0">
                <a:cs typeface="Arial"/>
              </a:rPr>
              <a:t>Histology </a:t>
            </a:r>
          </a:p>
          <a:p>
            <a:pPr lvl="1">
              <a:lnSpc>
                <a:spcPct val="110000"/>
              </a:lnSpc>
            </a:pPr>
            <a:r>
              <a:rPr lang="en-US" sz="2400" dirty="0" smtClean="0">
                <a:cs typeface="Arial"/>
              </a:rPr>
              <a:t> proliferation markers</a:t>
            </a:r>
          </a:p>
          <a:p>
            <a:pPr marL="114300" indent="0">
              <a:lnSpc>
                <a:spcPct val="110000"/>
              </a:lnSpc>
              <a:buSzPct val="100000"/>
              <a:buNone/>
            </a:pPr>
            <a:endParaRPr lang="en-US" sz="2000" dirty="0">
              <a:cs typeface="Arial"/>
            </a:endParaRPr>
          </a:p>
          <a:p>
            <a:pPr marL="114300" indent="0">
              <a:lnSpc>
                <a:spcPct val="110000"/>
              </a:lnSpc>
              <a:buSzPct val="100000"/>
              <a:buNone/>
            </a:pPr>
            <a:r>
              <a:rPr lang="en-US" sz="2800" b="1" dirty="0" smtClean="0">
                <a:cs typeface="Arial"/>
              </a:rPr>
              <a:t>Future Work:</a:t>
            </a:r>
          </a:p>
          <a:p>
            <a:pPr>
              <a:lnSpc>
                <a:spcPct val="110000"/>
              </a:lnSpc>
              <a:buSzPct val="100000"/>
            </a:pPr>
            <a:r>
              <a:rPr lang="en-US" sz="2600" dirty="0" smtClean="0">
                <a:cs typeface="Arial"/>
              </a:rPr>
              <a:t>Adjuvant Vitamin C</a:t>
            </a:r>
          </a:p>
          <a:p>
            <a:pPr>
              <a:lnSpc>
                <a:spcPct val="110000"/>
              </a:lnSpc>
              <a:buSzPct val="100000"/>
            </a:pPr>
            <a:r>
              <a:rPr lang="en-US" sz="2600" dirty="0" smtClean="0">
                <a:cs typeface="Arial"/>
              </a:rPr>
              <a:t>Clinical Trials</a:t>
            </a:r>
          </a:p>
        </p:txBody>
      </p:sp>
    </p:spTree>
    <p:extLst>
      <p:ext uri="{BB962C8B-B14F-4D97-AF65-F5344CB8AC3E}">
        <p14:creationId xmlns:p14="http://schemas.microsoft.com/office/powerpoint/2010/main" val="1015480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8" y="143920"/>
            <a:ext cx="7620000" cy="1143000"/>
          </a:xfrm>
        </p:spPr>
        <p:txBody>
          <a:bodyPr/>
          <a:lstStyle/>
          <a:p>
            <a:r>
              <a:rPr lang="en-US" sz="4000" dirty="0" smtClean="0"/>
              <a:t>Acknowledgements</a:t>
            </a:r>
            <a:endParaRPr lang="en-US" sz="4000" dirty="0"/>
          </a:p>
        </p:txBody>
      </p:sp>
      <p:sp>
        <p:nvSpPr>
          <p:cNvPr id="4" name="Content Placeholder 3"/>
          <p:cNvSpPr>
            <a:spLocks noGrp="1"/>
          </p:cNvSpPr>
          <p:nvPr>
            <p:ph sz="half" idx="1"/>
          </p:nvPr>
        </p:nvSpPr>
        <p:spPr>
          <a:xfrm>
            <a:off x="57722" y="1517518"/>
            <a:ext cx="4816585" cy="4590288"/>
          </a:xfrm>
        </p:spPr>
        <p:txBody>
          <a:bodyPr>
            <a:noAutofit/>
          </a:bodyPr>
          <a:lstStyle/>
          <a:p>
            <a:pPr>
              <a:lnSpc>
                <a:spcPct val="130000"/>
              </a:lnSpc>
              <a:spcBef>
                <a:spcPts val="0"/>
              </a:spcBef>
              <a:buSzPct val="100000"/>
            </a:pPr>
            <a:r>
              <a:rPr lang="en-US" sz="2600" dirty="0" smtClean="0">
                <a:cs typeface="Arial"/>
              </a:rPr>
              <a:t>Debbie Mustacich, Ph.D.</a:t>
            </a:r>
            <a:r>
              <a:rPr lang="en-US" sz="2600" dirty="0">
                <a:cs typeface="Arial"/>
              </a:rPr>
              <a:t> </a:t>
            </a:r>
            <a:endParaRPr lang="en-US" sz="2600" dirty="0" smtClean="0">
              <a:cs typeface="Arial"/>
            </a:endParaRPr>
          </a:p>
          <a:p>
            <a:pPr>
              <a:lnSpc>
                <a:spcPct val="130000"/>
              </a:lnSpc>
              <a:spcBef>
                <a:spcPts val="0"/>
              </a:spcBef>
              <a:buSzPct val="100000"/>
            </a:pPr>
            <a:r>
              <a:rPr lang="en-US" sz="2600" dirty="0" smtClean="0">
                <a:cs typeface="Arial"/>
              </a:rPr>
              <a:t>Shannon Pease</a:t>
            </a:r>
          </a:p>
          <a:p>
            <a:pPr>
              <a:lnSpc>
                <a:spcPct val="130000"/>
              </a:lnSpc>
              <a:spcBef>
                <a:spcPts val="0"/>
              </a:spcBef>
              <a:buSzPct val="100000"/>
            </a:pPr>
            <a:r>
              <a:rPr lang="en-US" sz="2600" dirty="0" smtClean="0">
                <a:cs typeface="Arial"/>
              </a:rPr>
              <a:t>Michelle </a:t>
            </a:r>
            <a:r>
              <a:rPr lang="en-US" sz="2600" dirty="0" err="1" smtClean="0">
                <a:cs typeface="Arial"/>
              </a:rPr>
              <a:t>Beehler</a:t>
            </a:r>
            <a:endParaRPr lang="en-US" sz="2600" dirty="0">
              <a:cs typeface="Arial"/>
            </a:endParaRPr>
          </a:p>
          <a:p>
            <a:pPr>
              <a:lnSpc>
                <a:spcPct val="130000"/>
              </a:lnSpc>
              <a:spcBef>
                <a:spcPts val="0"/>
              </a:spcBef>
              <a:buSzPct val="100000"/>
            </a:pPr>
            <a:r>
              <a:rPr lang="en-US" sz="2600" dirty="0">
                <a:cs typeface="Arial"/>
              </a:rPr>
              <a:t>Devin Corrigan</a:t>
            </a:r>
          </a:p>
          <a:p>
            <a:pPr>
              <a:lnSpc>
                <a:spcPct val="130000"/>
              </a:lnSpc>
              <a:spcBef>
                <a:spcPts val="0"/>
              </a:spcBef>
              <a:buSzPct val="100000"/>
            </a:pPr>
            <a:r>
              <a:rPr lang="en-US" sz="2600" dirty="0" smtClean="0">
                <a:cs typeface="Arial"/>
              </a:rPr>
              <a:t>Giovanna </a:t>
            </a:r>
            <a:r>
              <a:rPr lang="en-US" sz="2600" dirty="0" err="1">
                <a:cs typeface="Arial"/>
              </a:rPr>
              <a:t>Coto</a:t>
            </a:r>
            <a:r>
              <a:rPr lang="en-US" sz="2600" dirty="0">
                <a:cs typeface="Arial"/>
              </a:rPr>
              <a:t>, M.A</a:t>
            </a:r>
            <a:r>
              <a:rPr lang="en-US" sz="2600" dirty="0" smtClean="0">
                <a:cs typeface="Arial"/>
              </a:rPr>
              <a:t>., DVM</a:t>
            </a:r>
          </a:p>
          <a:p>
            <a:pPr>
              <a:lnSpc>
                <a:spcPct val="130000"/>
              </a:lnSpc>
              <a:spcBef>
                <a:spcPts val="0"/>
              </a:spcBef>
              <a:buSzPct val="100000"/>
            </a:pPr>
            <a:r>
              <a:rPr lang="en-US" sz="2600" dirty="0" smtClean="0">
                <a:ea typeface="ＭＳ Ｐゴシック" pitchFamily="34" charset="-128"/>
                <a:cs typeface="Arial"/>
              </a:rPr>
              <a:t>Christiane </a:t>
            </a:r>
            <a:r>
              <a:rPr lang="en-US" sz="2600" dirty="0" err="1" smtClean="0">
                <a:ea typeface="ＭＳ Ｐゴシック" pitchFamily="34" charset="-128"/>
                <a:cs typeface="Arial"/>
              </a:rPr>
              <a:t>Löhr</a:t>
            </a:r>
            <a:r>
              <a:rPr lang="en-US" sz="2600" dirty="0" smtClean="0">
                <a:ea typeface="ＭＳ Ｐゴシック" pitchFamily="34" charset="-128"/>
                <a:cs typeface="Arial"/>
              </a:rPr>
              <a:t>, DVM, Ph.D.</a:t>
            </a:r>
            <a:endParaRPr lang="en-US" sz="2600" dirty="0">
              <a:ea typeface="ＭＳ Ｐゴシック" pitchFamily="34" charset="-128"/>
              <a:cs typeface="Arial"/>
            </a:endParaRPr>
          </a:p>
          <a:p>
            <a:pPr>
              <a:lnSpc>
                <a:spcPct val="130000"/>
              </a:lnSpc>
              <a:spcBef>
                <a:spcPts val="0"/>
              </a:spcBef>
              <a:buSzPct val="100000"/>
            </a:pPr>
            <a:r>
              <a:rPr lang="en-US" sz="2600" dirty="0" smtClean="0">
                <a:ea typeface="ＭＳ Ｐゴシック" pitchFamily="34" charset="-128"/>
                <a:cs typeface="Arial"/>
              </a:rPr>
              <a:t>F344 </a:t>
            </a:r>
            <a:r>
              <a:rPr lang="en-US" sz="2600" dirty="0">
                <a:ea typeface="ＭＳ Ｐゴシック" pitchFamily="34" charset="-128"/>
                <a:cs typeface="Arial"/>
              </a:rPr>
              <a:t>Rats</a:t>
            </a:r>
            <a:endParaRPr lang="en-US" sz="2600" dirty="0">
              <a:cs typeface="Arial"/>
            </a:endParaRPr>
          </a:p>
          <a:p>
            <a:pPr>
              <a:buSzPct val="100000"/>
            </a:pPr>
            <a:endParaRPr lang="en-US" sz="2600" dirty="0">
              <a:cs typeface="Arial"/>
            </a:endParaRPr>
          </a:p>
        </p:txBody>
      </p:sp>
      <p:sp>
        <p:nvSpPr>
          <p:cNvPr id="5" name="Content Placeholder 4"/>
          <p:cNvSpPr>
            <a:spLocks noGrp="1"/>
          </p:cNvSpPr>
          <p:nvPr>
            <p:ph sz="half" idx="2"/>
          </p:nvPr>
        </p:nvSpPr>
        <p:spPr>
          <a:xfrm>
            <a:off x="4672803" y="1517518"/>
            <a:ext cx="3805881" cy="4590288"/>
          </a:xfrm>
        </p:spPr>
        <p:txBody>
          <a:bodyPr>
            <a:normAutofit/>
          </a:bodyPr>
          <a:lstStyle/>
          <a:p>
            <a:pPr indent="-342900">
              <a:lnSpc>
                <a:spcPct val="130000"/>
              </a:lnSpc>
              <a:spcBef>
                <a:spcPts val="0"/>
              </a:spcBef>
              <a:buSzPct val="100000"/>
            </a:pPr>
            <a:r>
              <a:rPr lang="en-US" sz="2600" dirty="0" smtClean="0">
                <a:cs typeface="Arial"/>
              </a:rPr>
              <a:t>Kevin Ahern, Ph.D.</a:t>
            </a:r>
          </a:p>
          <a:p>
            <a:pPr indent="-342900">
              <a:lnSpc>
                <a:spcPct val="130000"/>
              </a:lnSpc>
              <a:spcBef>
                <a:spcPts val="0"/>
              </a:spcBef>
              <a:buSzPct val="100000"/>
            </a:pPr>
            <a:r>
              <a:rPr lang="en-US" sz="2600" dirty="0" smtClean="0">
                <a:cs typeface="Arial"/>
              </a:rPr>
              <a:t>ACS </a:t>
            </a:r>
            <a:r>
              <a:rPr lang="en-US" sz="2600" dirty="0">
                <a:cs typeface="Arial"/>
              </a:rPr>
              <a:t>Research Scholar grant 120548-RSG-11-075-01-CCE </a:t>
            </a:r>
          </a:p>
          <a:p>
            <a:pPr>
              <a:buSzPct val="100000"/>
            </a:pPr>
            <a:r>
              <a:rPr lang="en-US" sz="2600" dirty="0" smtClean="0">
                <a:cs typeface="Arial"/>
              </a:rPr>
              <a:t>Linus Pauling Institute</a:t>
            </a:r>
          </a:p>
          <a:p>
            <a:pPr>
              <a:buSzPct val="100000"/>
            </a:pPr>
            <a:r>
              <a:rPr lang="en-US" sz="2600" dirty="0" smtClean="0">
                <a:cs typeface="Arial"/>
              </a:rPr>
              <a:t>URISC</a:t>
            </a:r>
            <a:endParaRPr lang="en-US" sz="2600" dirty="0">
              <a:cs typeface="Arial"/>
            </a:endParaRPr>
          </a:p>
        </p:txBody>
      </p:sp>
    </p:spTree>
    <p:extLst>
      <p:ext uri="{BB962C8B-B14F-4D97-AF65-F5344CB8AC3E}">
        <p14:creationId xmlns:p14="http://schemas.microsoft.com/office/powerpoint/2010/main" val="17274707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546"/>
            <a:ext cx="76200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25007598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228600" y="43925"/>
            <a:ext cx="8534400" cy="1323439"/>
          </a:xfrm>
        </p:spPr>
        <p:txBody>
          <a:bodyPr rtlCol="0">
            <a:spAutoFit/>
          </a:bodyPr>
          <a:lstStyle/>
          <a:p>
            <a:pPr algn="ctr">
              <a:defRPr/>
            </a:pPr>
            <a:r>
              <a:rPr lang="en-US" sz="4000" b="1" cap="none" dirty="0" smtClean="0">
                <a:solidFill>
                  <a:srgbClr val="000000"/>
                </a:solidFill>
                <a:latin typeface="Arial" charset="0"/>
                <a:ea typeface="ＭＳ Ｐゴシック" charset="0"/>
                <a:cs typeface="Arial" charset="0"/>
              </a:rPr>
              <a:t>Pilot Study in Healthy </a:t>
            </a:r>
            <a:r>
              <a:rPr lang="en-US" sz="4000" b="1" dirty="0" smtClean="0">
                <a:solidFill>
                  <a:srgbClr val="000000"/>
                </a:solidFill>
                <a:latin typeface="Arial" charset="0"/>
                <a:ea typeface="ＭＳ Ｐゴシック" charset="0"/>
                <a:cs typeface="Arial" charset="0"/>
              </a:rPr>
              <a:t>Rats: </a:t>
            </a:r>
            <a:r>
              <a:rPr lang="en-US" sz="4000" b="1" cap="none" dirty="0" smtClean="0">
                <a:solidFill>
                  <a:srgbClr val="000000"/>
                </a:solidFill>
                <a:latin typeface="Arial" charset="0"/>
                <a:ea typeface="ＭＳ Ｐゴシック" charset="0"/>
                <a:cs typeface="Arial" charset="0"/>
              </a:rPr>
              <a:t>CDDP Decreases Ganglia </a:t>
            </a:r>
            <a:r>
              <a:rPr lang="el-GR" sz="4000" b="1" dirty="0">
                <a:solidFill>
                  <a:srgbClr val="000000"/>
                </a:solidFill>
                <a:latin typeface="Arial" charset="0"/>
                <a:ea typeface="ＭＳ Ｐゴシック" charset="0"/>
                <a:cs typeface="Arial" charset="0"/>
              </a:rPr>
              <a:t>α</a:t>
            </a:r>
            <a:r>
              <a:rPr lang="en-US" sz="4000" b="1" dirty="0">
                <a:solidFill>
                  <a:srgbClr val="000000"/>
                </a:solidFill>
                <a:latin typeface="Arial" charset="0"/>
                <a:ea typeface="ＭＳ Ｐゴシック" charset="0"/>
                <a:cs typeface="Arial" charset="0"/>
              </a:rPr>
              <a:t>-</a:t>
            </a:r>
            <a:r>
              <a:rPr lang="en-US" sz="4000" b="1" dirty="0" smtClean="0">
                <a:solidFill>
                  <a:srgbClr val="000000"/>
                </a:solidFill>
                <a:latin typeface="Arial" charset="0"/>
                <a:ea typeface="ＭＳ Ｐゴシック" charset="0"/>
                <a:cs typeface="Arial" charset="0"/>
              </a:rPr>
              <a:t>T</a:t>
            </a:r>
            <a:r>
              <a:rPr lang="en-US" sz="4000" b="1" cap="none" dirty="0" smtClean="0">
                <a:solidFill>
                  <a:srgbClr val="000000"/>
                </a:solidFill>
                <a:latin typeface="Arial" charset="0"/>
                <a:ea typeface="ＭＳ Ｐゴシック" charset="0"/>
                <a:cs typeface="Arial" charset="0"/>
              </a:rPr>
              <a:t> </a:t>
            </a:r>
            <a:r>
              <a:rPr lang="en-US" sz="4000" b="1" cap="none" dirty="0" smtClean="0">
                <a:solidFill>
                  <a:schemeClr val="tx1"/>
                </a:solidFill>
                <a:latin typeface="Arial"/>
                <a:cs typeface="Arial"/>
              </a:rPr>
              <a:t>*</a:t>
            </a:r>
            <a:r>
              <a:rPr lang="en-US" sz="4000" b="1" dirty="0" smtClean="0">
                <a:solidFill>
                  <a:schemeClr val="tx1"/>
                </a:solidFill>
                <a:latin typeface="Arial"/>
                <a:cs typeface="Arial"/>
              </a:rPr>
              <a:t>* </a:t>
            </a:r>
            <a:endParaRPr lang="en-US" sz="4000" b="1" dirty="0">
              <a:solidFill>
                <a:schemeClr val="tx1"/>
              </a:solidFill>
              <a:latin typeface="Arial"/>
              <a:cs typeface="Arial"/>
            </a:endParaRPr>
          </a:p>
        </p:txBody>
      </p:sp>
      <p:pic>
        <p:nvPicPr>
          <p:cNvPr id="30722"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00200" y="1487488"/>
            <a:ext cx="5181600"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7"/>
          <p:cNvSpPr>
            <a:spLocks noChangeArrowheads="1"/>
          </p:cNvSpPr>
          <p:nvPr/>
        </p:nvSpPr>
        <p:spPr bwMode="auto">
          <a:xfrm>
            <a:off x="304800" y="60960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 Columns within the same tissue but with different letter designations are significantly different, p&lt; 0.05</a:t>
            </a:r>
          </a:p>
        </p:txBody>
      </p:sp>
    </p:spTree>
    <p:extLst>
      <p:ext uri="{BB962C8B-B14F-4D97-AF65-F5344CB8AC3E}">
        <p14:creationId xmlns:p14="http://schemas.microsoft.com/office/powerpoint/2010/main" val="980197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30760" y="0"/>
            <a:ext cx="4639044" cy="6858000"/>
            <a:chOff x="3657600" y="0"/>
            <a:chExt cx="4639044" cy="6858000"/>
          </a:xfrm>
        </p:grpSpPr>
        <p:grpSp>
          <p:nvGrpSpPr>
            <p:cNvPr id="10" name="Group 9"/>
            <p:cNvGrpSpPr/>
            <p:nvPr/>
          </p:nvGrpSpPr>
          <p:grpSpPr>
            <a:xfrm>
              <a:off x="3657600" y="0"/>
              <a:ext cx="4639044" cy="6858000"/>
              <a:chOff x="3657600" y="0"/>
              <a:chExt cx="4639044" cy="6858000"/>
            </a:xfrm>
          </p:grpSpPr>
          <p:pic>
            <p:nvPicPr>
              <p:cNvPr id="5" name="Picture 4" descr="Screen Shot 2014-05-17 at 3.22.0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7600" y="0"/>
                <a:ext cx="4639044" cy="6858000"/>
              </a:xfrm>
              <a:prstGeom prst="rect">
                <a:avLst/>
              </a:prstGeom>
            </p:spPr>
          </p:pic>
          <p:sp>
            <p:nvSpPr>
              <p:cNvPr id="6" name="Rectangle 5"/>
              <p:cNvSpPr/>
              <p:nvPr/>
            </p:nvSpPr>
            <p:spPr>
              <a:xfrm>
                <a:off x="8138991" y="4546600"/>
                <a:ext cx="157653" cy="39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152598" y="2037768"/>
                <a:ext cx="132253" cy="39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244738" y="2184400"/>
                <a:ext cx="818053" cy="17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57438" y="4737100"/>
                <a:ext cx="818053" cy="17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4213648" y="1905134"/>
              <a:ext cx="1596953" cy="24247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87898"/>
            <a:ext cx="5526561" cy="1143000"/>
          </a:xfrm>
        </p:spPr>
        <p:txBody>
          <a:bodyPr/>
          <a:lstStyle/>
          <a:p>
            <a:r>
              <a:rPr lang="en-US" dirty="0" smtClean="0"/>
              <a:t>Lipid Peroxidation</a:t>
            </a:r>
            <a:endParaRPr lang="en-US" dirty="0"/>
          </a:p>
        </p:txBody>
      </p:sp>
      <p:sp>
        <p:nvSpPr>
          <p:cNvPr id="3" name="Content Placeholder 2"/>
          <p:cNvSpPr>
            <a:spLocks noGrp="1"/>
          </p:cNvSpPr>
          <p:nvPr>
            <p:ph idx="1"/>
          </p:nvPr>
        </p:nvSpPr>
        <p:spPr>
          <a:xfrm>
            <a:off x="457199" y="1600200"/>
            <a:ext cx="5064795" cy="4800600"/>
          </a:xfrm>
        </p:spPr>
        <p:txBody>
          <a:bodyPr>
            <a:normAutofit/>
          </a:bodyPr>
          <a:lstStyle/>
          <a:p>
            <a:pPr marL="628650" indent="-514350">
              <a:lnSpc>
                <a:spcPct val="110000"/>
              </a:lnSpc>
              <a:buSzPct val="100000"/>
              <a:buFont typeface="+mj-lt"/>
              <a:buAutoNum type="arabicParenR"/>
            </a:pPr>
            <a:r>
              <a:rPr lang="en-US" sz="2600" dirty="0" smtClean="0"/>
              <a:t>Initiation </a:t>
            </a:r>
          </a:p>
          <a:p>
            <a:pPr lvl="1">
              <a:lnSpc>
                <a:spcPct val="110000"/>
              </a:lnSpc>
              <a:buSzPct val="100000"/>
              <a:buFont typeface="Arial"/>
              <a:buChar char="•"/>
            </a:pPr>
            <a:r>
              <a:rPr lang="en-US" sz="2400" dirty="0" smtClean="0"/>
              <a:t>Production of a carbon radical</a:t>
            </a:r>
            <a:br>
              <a:rPr lang="en-US" sz="2400" dirty="0" smtClean="0"/>
            </a:br>
            <a:endParaRPr lang="en-US" sz="2400" dirty="0" smtClean="0"/>
          </a:p>
          <a:p>
            <a:pPr marL="628650" indent="-514350">
              <a:lnSpc>
                <a:spcPct val="110000"/>
              </a:lnSpc>
              <a:buSzPct val="100000"/>
              <a:buFont typeface="+mj-lt"/>
              <a:buAutoNum type="arabicParenR"/>
            </a:pPr>
            <a:r>
              <a:rPr lang="en-US" sz="2600" dirty="0" smtClean="0"/>
              <a:t>Propagation</a:t>
            </a:r>
          </a:p>
          <a:p>
            <a:pPr lvl="1">
              <a:lnSpc>
                <a:spcPct val="110000"/>
              </a:lnSpc>
              <a:buSzPct val="100000"/>
              <a:buFont typeface="Arial"/>
              <a:buChar char="•"/>
            </a:pPr>
            <a:r>
              <a:rPr lang="en-US" sz="2400" dirty="0" err="1" smtClean="0"/>
              <a:t>Peroxyl</a:t>
            </a:r>
            <a:r>
              <a:rPr lang="en-US" sz="2400" dirty="0" smtClean="0"/>
              <a:t> radical and an additional carbon radical are formed</a:t>
            </a:r>
            <a:br>
              <a:rPr lang="en-US" sz="2400" dirty="0" smtClean="0"/>
            </a:br>
            <a:endParaRPr lang="en-US" sz="2400" dirty="0" smtClean="0"/>
          </a:p>
          <a:p>
            <a:pPr marL="628650" indent="-514350">
              <a:lnSpc>
                <a:spcPct val="110000"/>
              </a:lnSpc>
              <a:buSzPct val="100000"/>
              <a:buFont typeface="+mj-lt"/>
              <a:buAutoNum type="arabicParenR"/>
            </a:pPr>
            <a:r>
              <a:rPr lang="en-US" sz="2600" dirty="0" smtClean="0"/>
              <a:t>Termination</a:t>
            </a:r>
          </a:p>
          <a:p>
            <a:pPr lvl="1">
              <a:lnSpc>
                <a:spcPct val="110000"/>
              </a:lnSpc>
              <a:buSzPct val="100000"/>
              <a:buFont typeface="Arial"/>
              <a:buChar char="•"/>
            </a:pPr>
            <a:r>
              <a:rPr lang="en-US" sz="2400" dirty="0" smtClean="0"/>
              <a:t>Two </a:t>
            </a:r>
            <a:r>
              <a:rPr lang="en-US" sz="2400" dirty="0" err="1" smtClean="0"/>
              <a:t>peroxyl</a:t>
            </a:r>
            <a:r>
              <a:rPr lang="en-US" sz="2400" dirty="0" smtClean="0"/>
              <a:t> radicals combine to stop the chain reaction</a:t>
            </a:r>
          </a:p>
          <a:p>
            <a:pPr lvl="1">
              <a:lnSpc>
                <a:spcPct val="110000"/>
              </a:lnSpc>
              <a:buSzPct val="100000"/>
              <a:buFont typeface="Arial"/>
              <a:buChar char="•"/>
            </a:pPr>
            <a:endParaRPr lang="en-US" sz="2400" dirty="0"/>
          </a:p>
        </p:txBody>
      </p:sp>
    </p:spTree>
    <p:extLst>
      <p:ext uri="{BB962C8B-B14F-4D97-AF65-F5344CB8AC3E}">
        <p14:creationId xmlns:p14="http://schemas.microsoft.com/office/powerpoint/2010/main" val="25228547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83"/>
            <a:ext cx="7620000" cy="1143000"/>
          </a:xfrm>
        </p:spPr>
        <p:txBody>
          <a:bodyPr/>
          <a:lstStyle/>
          <a:p>
            <a:r>
              <a:rPr lang="en-US" sz="3600" dirty="0" smtClean="0"/>
              <a:t>F</a:t>
            </a:r>
            <a:r>
              <a:rPr lang="en-US" sz="3600" baseline="-25000" dirty="0" smtClean="0"/>
              <a:t>2</a:t>
            </a:r>
            <a:r>
              <a:rPr lang="en-US" sz="3600" dirty="0" smtClean="0"/>
              <a:t>-Isoprostane from </a:t>
            </a:r>
            <a:r>
              <a:rPr lang="en-US" sz="3600" dirty="0" err="1" smtClean="0"/>
              <a:t>Arachidonic</a:t>
            </a:r>
            <a:r>
              <a:rPr lang="en-US" sz="3600" dirty="0" smtClean="0"/>
              <a:t> Acid</a:t>
            </a:r>
            <a:endParaRPr lang="en-US" sz="3600" dirty="0"/>
          </a:p>
        </p:txBody>
      </p:sp>
      <p:pic>
        <p:nvPicPr>
          <p:cNvPr id="4" name="Formation of Isoprostanes from AA.tiff"/>
          <p:cNvPicPr/>
          <p:nvPr/>
        </p:nvPicPr>
        <p:blipFill rotWithShape="1">
          <a:blip r:embed="rId3" cstate="screen">
            <a:extLst>
              <a:ext uri="{28A0092B-C50C-407E-A947-70E740481C1C}">
                <a14:useLocalDpi xmlns:a14="http://schemas.microsoft.com/office/drawing/2010/main"/>
              </a:ext>
            </a:extLst>
          </a:blip>
          <a:srcRect l="2840" t="6699" r="7316" b="8000"/>
          <a:stretch/>
        </p:blipFill>
        <p:spPr>
          <a:xfrm>
            <a:off x="522923" y="1339075"/>
            <a:ext cx="7134048" cy="495403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42490385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0"/>
            <a:ext cx="7620000" cy="1143000"/>
          </a:xfrm>
        </p:spPr>
        <p:txBody>
          <a:bodyPr/>
          <a:lstStyle/>
          <a:p>
            <a:r>
              <a:rPr lang="en-US" sz="4000" dirty="0" smtClean="0"/>
              <a:t>Ovarian Cancer</a:t>
            </a:r>
            <a:endParaRPr lang="en-US" sz="4000" dirty="0"/>
          </a:p>
        </p:txBody>
      </p:sp>
      <p:sp>
        <p:nvSpPr>
          <p:cNvPr id="3" name="Content Placeholder 2"/>
          <p:cNvSpPr>
            <a:spLocks noGrp="1"/>
          </p:cNvSpPr>
          <p:nvPr>
            <p:ph idx="1"/>
          </p:nvPr>
        </p:nvSpPr>
        <p:spPr>
          <a:xfrm>
            <a:off x="363819" y="1376112"/>
            <a:ext cx="8002809" cy="4800600"/>
          </a:xfrm>
        </p:spPr>
        <p:txBody>
          <a:bodyPr>
            <a:normAutofit/>
          </a:bodyPr>
          <a:lstStyle/>
          <a:p>
            <a:pPr>
              <a:lnSpc>
                <a:spcPct val="110000"/>
              </a:lnSpc>
              <a:spcBef>
                <a:spcPts val="1200"/>
              </a:spcBef>
              <a:spcAft>
                <a:spcPts val="600"/>
              </a:spcAft>
            </a:pPr>
            <a:r>
              <a:rPr lang="en-US" sz="2800" dirty="0" smtClean="0">
                <a:ea typeface="ＭＳ Ｐゴシック" charset="0"/>
                <a:cs typeface="Arial" charset="0"/>
              </a:rPr>
              <a:t>5</a:t>
            </a:r>
            <a:r>
              <a:rPr lang="en-US" sz="2800" baseline="30000" dirty="0" smtClean="0">
                <a:ea typeface="ＭＳ Ｐゴシック" charset="0"/>
                <a:cs typeface="Arial" charset="0"/>
              </a:rPr>
              <a:t>th</a:t>
            </a:r>
            <a:r>
              <a:rPr lang="en-US" sz="2800" dirty="0" smtClean="0">
                <a:ea typeface="ＭＳ Ｐゴシック" charset="0"/>
                <a:cs typeface="Arial" charset="0"/>
              </a:rPr>
              <a:t> </a:t>
            </a:r>
            <a:r>
              <a:rPr lang="en-US" sz="2800" dirty="0">
                <a:ea typeface="ＭＳ Ｐゴシック" charset="0"/>
                <a:cs typeface="Arial" charset="0"/>
              </a:rPr>
              <a:t>leading cause of cancer-related deaths in women in the </a:t>
            </a:r>
            <a:r>
              <a:rPr lang="en-US" sz="2800" dirty="0" smtClean="0">
                <a:ea typeface="ＭＳ Ｐゴシック" charset="0"/>
                <a:cs typeface="Arial" charset="0"/>
              </a:rPr>
              <a:t>U.S. </a:t>
            </a:r>
          </a:p>
          <a:p>
            <a:pPr lvl="1">
              <a:lnSpc>
                <a:spcPct val="110000"/>
              </a:lnSpc>
              <a:spcBef>
                <a:spcPts val="600"/>
              </a:spcBef>
              <a:spcAft>
                <a:spcPts val="2400"/>
              </a:spcAft>
            </a:pPr>
            <a:r>
              <a:rPr lang="en-US" sz="2600" dirty="0" smtClean="0">
                <a:ea typeface="ＭＳ Ｐゴシック" charset="0"/>
                <a:cs typeface="Arial" charset="0"/>
              </a:rPr>
              <a:t>Accounts for about 6% of deaths</a:t>
            </a:r>
          </a:p>
          <a:p>
            <a:pPr>
              <a:lnSpc>
                <a:spcPct val="110000"/>
              </a:lnSpc>
              <a:spcBef>
                <a:spcPts val="600"/>
              </a:spcBef>
              <a:spcAft>
                <a:spcPts val="2400"/>
              </a:spcAft>
            </a:pPr>
            <a:r>
              <a:rPr lang="en-US" sz="2800" dirty="0">
                <a:ea typeface="ＭＳ Ｐゴシック" charset="0"/>
                <a:cs typeface="Arial" charset="0"/>
              </a:rPr>
              <a:t>Highest mortality rate of gynecologic </a:t>
            </a:r>
            <a:r>
              <a:rPr lang="en-US" sz="2800" dirty="0" smtClean="0">
                <a:ea typeface="ＭＳ Ｐゴシック" charset="0"/>
                <a:cs typeface="Arial" charset="0"/>
              </a:rPr>
              <a:t>cancers</a:t>
            </a:r>
            <a:endParaRPr lang="en-US" sz="2800" dirty="0">
              <a:ea typeface="ＭＳ Ｐゴシック" charset="0"/>
              <a:cs typeface="Arial" charset="0"/>
            </a:endParaRPr>
          </a:p>
          <a:p>
            <a:pPr>
              <a:lnSpc>
                <a:spcPct val="110000"/>
              </a:lnSpc>
              <a:spcBef>
                <a:spcPts val="1200"/>
              </a:spcBef>
              <a:spcAft>
                <a:spcPts val="1800"/>
              </a:spcAft>
            </a:pPr>
            <a:r>
              <a:rPr lang="en-US" sz="2800" dirty="0">
                <a:cs typeface="Arial"/>
              </a:rPr>
              <a:t>Most </a:t>
            </a:r>
            <a:r>
              <a:rPr lang="en-US" sz="2800" dirty="0" smtClean="0">
                <a:cs typeface="Arial"/>
              </a:rPr>
              <a:t>patients </a:t>
            </a:r>
            <a:r>
              <a:rPr lang="en-US" sz="2800" dirty="0">
                <a:cs typeface="Arial"/>
              </a:rPr>
              <a:t>have widespread disease at </a:t>
            </a:r>
            <a:r>
              <a:rPr lang="en-US" sz="2800" dirty="0" smtClean="0">
                <a:cs typeface="Arial"/>
              </a:rPr>
              <a:t>diagnosis </a:t>
            </a:r>
          </a:p>
        </p:txBody>
      </p:sp>
    </p:spTree>
    <p:custDataLst>
      <p:tags r:id="rId1"/>
    </p:custDataLst>
    <p:extLst>
      <p:ext uri="{BB962C8B-B14F-4D97-AF65-F5344CB8AC3E}">
        <p14:creationId xmlns:p14="http://schemas.microsoft.com/office/powerpoint/2010/main" val="4263196634"/>
      </p:ext>
    </p:extLst>
  </p:cSld>
  <p:clrMapOvr>
    <a:masterClrMapping/>
  </p:clrMapOvr>
  <mc:AlternateContent xmlns:mc="http://schemas.openxmlformats.org/markup-compatibility/2006" xmlns:p14="http://schemas.microsoft.com/office/powerpoint/2010/main">
    <mc:Choice Requires="p14">
      <p:transition spd="slow" p14:dur="2000" advTm="38113"/>
    </mc:Choice>
    <mc:Fallback xmlns="">
      <p:transition xmlns:p14="http://schemas.microsoft.com/office/powerpoint/2010/main" spd="slow" advTm="38113"/>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0"/>
            <a:ext cx="7620000" cy="1143000"/>
          </a:xfrm>
        </p:spPr>
        <p:txBody>
          <a:bodyPr/>
          <a:lstStyle/>
          <a:p>
            <a:r>
              <a:rPr lang="en-US" sz="4000" dirty="0" err="1" smtClean="0"/>
              <a:t>Cisplatin</a:t>
            </a:r>
            <a:r>
              <a:rPr lang="en-US" sz="4000" dirty="0" smtClean="0"/>
              <a:t> (CDDP)</a:t>
            </a:r>
            <a:endParaRPr lang="en-US" sz="4000" dirty="0"/>
          </a:p>
        </p:txBody>
      </p:sp>
      <p:sp>
        <p:nvSpPr>
          <p:cNvPr id="3" name="Content Placeholder 2"/>
          <p:cNvSpPr>
            <a:spLocks noGrp="1"/>
          </p:cNvSpPr>
          <p:nvPr>
            <p:ph idx="1"/>
          </p:nvPr>
        </p:nvSpPr>
        <p:spPr>
          <a:xfrm>
            <a:off x="380240" y="1529681"/>
            <a:ext cx="7620000" cy="3748935"/>
          </a:xfrm>
        </p:spPr>
        <p:txBody>
          <a:bodyPr>
            <a:normAutofit/>
          </a:bodyPr>
          <a:lstStyle/>
          <a:p>
            <a:pPr>
              <a:spcBef>
                <a:spcPts val="1200"/>
              </a:spcBef>
              <a:spcAft>
                <a:spcPts val="1200"/>
              </a:spcAft>
            </a:pPr>
            <a:r>
              <a:rPr lang="en-US" sz="2800" dirty="0">
                <a:ea typeface="ＭＳ Ｐゴシック" charset="0"/>
                <a:cs typeface="Arial"/>
              </a:rPr>
              <a:t>Platinum containing chemotherapeutic </a:t>
            </a:r>
            <a:r>
              <a:rPr lang="en-US" sz="2800" dirty="0" smtClean="0">
                <a:ea typeface="ＭＳ Ｐゴシック" charset="0"/>
                <a:cs typeface="Arial"/>
              </a:rPr>
              <a:t>drug</a:t>
            </a:r>
            <a:endParaRPr lang="en-US" sz="2600" dirty="0" smtClean="0">
              <a:cs typeface="Arial"/>
            </a:endParaRPr>
          </a:p>
          <a:p>
            <a:pPr>
              <a:spcBef>
                <a:spcPts val="1200"/>
              </a:spcBef>
              <a:spcAft>
                <a:spcPts val="1200"/>
              </a:spcAft>
            </a:pPr>
            <a:r>
              <a:rPr lang="en-US" sz="2800" dirty="0" smtClean="0">
                <a:cs typeface="Arial"/>
              </a:rPr>
              <a:t>Highly active against a number of cancers:</a:t>
            </a:r>
            <a:endParaRPr lang="en-US" sz="2800" dirty="0">
              <a:cs typeface="Arial"/>
            </a:endParaRPr>
          </a:p>
          <a:p>
            <a:pPr lvl="1">
              <a:spcBef>
                <a:spcPts val="600"/>
              </a:spcBef>
              <a:spcAft>
                <a:spcPts val="1200"/>
              </a:spcAft>
            </a:pPr>
            <a:r>
              <a:rPr lang="en-US" sz="2600" dirty="0">
                <a:cs typeface="Arial"/>
              </a:rPr>
              <a:t>Ovarian, Lung, Cervical, Head &amp; Neck, </a:t>
            </a:r>
            <a:r>
              <a:rPr lang="en-US" sz="2600" dirty="0" smtClean="0">
                <a:cs typeface="Arial"/>
              </a:rPr>
              <a:t>Testicular</a:t>
            </a:r>
          </a:p>
          <a:p>
            <a:pPr>
              <a:spcBef>
                <a:spcPts val="1200"/>
              </a:spcBef>
              <a:spcAft>
                <a:spcPts val="1200"/>
              </a:spcAft>
            </a:pPr>
            <a:r>
              <a:rPr lang="en-US" sz="2800" dirty="0" smtClean="0">
                <a:cs typeface="Arial"/>
              </a:rPr>
              <a:t>Side effects include:</a:t>
            </a:r>
          </a:p>
          <a:p>
            <a:pPr lvl="1">
              <a:spcBef>
                <a:spcPts val="600"/>
              </a:spcBef>
              <a:spcAft>
                <a:spcPts val="1200"/>
              </a:spcAft>
            </a:pPr>
            <a:r>
              <a:rPr lang="en-US" sz="2600" dirty="0">
                <a:cs typeface="Arial"/>
              </a:rPr>
              <a:t>N</a:t>
            </a:r>
            <a:r>
              <a:rPr lang="en-US" sz="2600" dirty="0" smtClean="0">
                <a:cs typeface="Arial"/>
              </a:rPr>
              <a:t>ephrotoxicity, </a:t>
            </a:r>
            <a:r>
              <a:rPr lang="en-US" sz="2600" dirty="0">
                <a:cs typeface="Arial"/>
              </a:rPr>
              <a:t>ototoxicity, and </a:t>
            </a:r>
            <a:r>
              <a:rPr lang="en-US" sz="2600" b="1" dirty="0" smtClean="0">
                <a:cs typeface="Arial"/>
              </a:rPr>
              <a:t>neurotoxicity</a:t>
            </a:r>
          </a:p>
        </p:txBody>
      </p:sp>
      <p:pic>
        <p:nvPicPr>
          <p:cNvPr id="6" name="Picture 1"/>
          <p:cNvPicPr>
            <a:picLocks noChangeAspect="1"/>
          </p:cNvPicPr>
          <p:nvPr/>
        </p:nvPicPr>
        <p:blipFill>
          <a:blip r:embed="rId4" cstate="print"/>
          <a:srcRect/>
          <a:stretch>
            <a:fillRect/>
          </a:stretch>
        </p:blipFill>
        <p:spPr bwMode="auto">
          <a:xfrm>
            <a:off x="3281243" y="4898405"/>
            <a:ext cx="2234207" cy="129584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08584486"/>
      </p:ext>
    </p:extLst>
  </p:cSld>
  <p:clrMapOvr>
    <a:masterClrMapping/>
  </p:clrMapOvr>
  <mc:AlternateContent xmlns:mc="http://schemas.openxmlformats.org/markup-compatibility/2006" xmlns:p14="http://schemas.microsoft.com/office/powerpoint/2010/main">
    <mc:Choice Requires="p14">
      <p:transition spd="slow" p14:dur="2000" advTm="37393"/>
    </mc:Choice>
    <mc:Fallback xmlns="">
      <p:transition xmlns:p14="http://schemas.microsoft.com/office/powerpoint/2010/main" spd="slow" advTm="3739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50"/>
            <a:ext cx="7909430" cy="1143000"/>
          </a:xfrm>
        </p:spPr>
        <p:txBody>
          <a:bodyPr/>
          <a:lstStyle/>
          <a:p>
            <a:r>
              <a:rPr lang="en-US" sz="4000" dirty="0" smtClean="0"/>
              <a:t>CDDP-Induced Neuropathy (CIPN)</a:t>
            </a:r>
            <a:endParaRPr lang="en-US" sz="4000" dirty="0"/>
          </a:p>
        </p:txBody>
      </p:sp>
      <p:sp>
        <p:nvSpPr>
          <p:cNvPr id="3" name="Content Placeholder 2"/>
          <p:cNvSpPr>
            <a:spLocks noGrp="1"/>
          </p:cNvSpPr>
          <p:nvPr>
            <p:ph idx="1"/>
          </p:nvPr>
        </p:nvSpPr>
        <p:spPr>
          <a:xfrm>
            <a:off x="382496" y="1325849"/>
            <a:ext cx="7984134" cy="5045699"/>
          </a:xfrm>
        </p:spPr>
        <p:txBody>
          <a:bodyPr>
            <a:normAutofit/>
          </a:bodyPr>
          <a:lstStyle/>
          <a:p>
            <a:pPr marL="45720">
              <a:lnSpc>
                <a:spcPct val="130000"/>
              </a:lnSpc>
              <a:spcBef>
                <a:spcPts val="1200"/>
              </a:spcBef>
              <a:spcAft>
                <a:spcPts val="1200"/>
              </a:spcAft>
            </a:pPr>
            <a:r>
              <a:rPr lang="en-US" sz="2800" dirty="0">
                <a:solidFill>
                  <a:srgbClr val="000000"/>
                </a:solidFill>
                <a:ea typeface="ＭＳ Ｐゴシック" charset="0"/>
                <a:cs typeface="Arial"/>
              </a:rPr>
              <a:t>Affects the nerves </a:t>
            </a:r>
            <a:r>
              <a:rPr lang="en-US" sz="2800" dirty="0">
                <a:cs typeface="Arial"/>
              </a:rPr>
              <a:t>that carry sensations to the brain </a:t>
            </a:r>
            <a:endParaRPr lang="en-US" sz="2800" dirty="0" smtClean="0">
              <a:cs typeface="Arial"/>
            </a:endParaRPr>
          </a:p>
          <a:p>
            <a:pPr marL="45720">
              <a:lnSpc>
                <a:spcPct val="130000"/>
              </a:lnSpc>
              <a:spcBef>
                <a:spcPts val="1200"/>
              </a:spcBef>
              <a:spcAft>
                <a:spcPts val="1200"/>
              </a:spcAft>
            </a:pPr>
            <a:r>
              <a:rPr lang="en-US" sz="2800" dirty="0" smtClean="0">
                <a:cs typeface="Arial"/>
              </a:rPr>
              <a:t>Major </a:t>
            </a:r>
            <a:r>
              <a:rPr lang="en-US" sz="2800" dirty="0">
                <a:cs typeface="Arial"/>
              </a:rPr>
              <a:t>dose-limiting adverse side effect of </a:t>
            </a:r>
            <a:r>
              <a:rPr lang="en-US" sz="2800" dirty="0" smtClean="0">
                <a:cs typeface="Arial"/>
              </a:rPr>
              <a:t>CDDP</a:t>
            </a:r>
            <a:endParaRPr lang="en-US" sz="2800" dirty="0" smtClean="0">
              <a:solidFill>
                <a:srgbClr val="000000"/>
              </a:solidFill>
              <a:ea typeface="ＭＳ Ｐゴシック" charset="0"/>
              <a:cs typeface="Arial"/>
            </a:endParaRPr>
          </a:p>
          <a:p>
            <a:pPr marL="45720">
              <a:lnSpc>
                <a:spcPct val="130000"/>
              </a:lnSpc>
              <a:spcBef>
                <a:spcPts val="1200"/>
              </a:spcBef>
              <a:spcAft>
                <a:spcPts val="1200"/>
              </a:spcAft>
            </a:pPr>
            <a:r>
              <a:rPr lang="en-US" sz="2800" dirty="0" smtClean="0">
                <a:solidFill>
                  <a:srgbClr val="000000"/>
                </a:solidFill>
                <a:ea typeface="ＭＳ Ｐゴシック" charset="0"/>
                <a:cs typeface="Arial"/>
              </a:rPr>
              <a:t>Symptoms </a:t>
            </a:r>
            <a:r>
              <a:rPr lang="en-US" sz="2800" dirty="0">
                <a:solidFill>
                  <a:srgbClr val="000000"/>
                </a:solidFill>
                <a:ea typeface="ＭＳ Ｐゴシック" charset="0"/>
                <a:cs typeface="Arial"/>
              </a:rPr>
              <a:t>include:</a:t>
            </a:r>
          </a:p>
          <a:p>
            <a:pPr marL="994410" lvl="2" indent="-514350">
              <a:lnSpc>
                <a:spcPct val="130000"/>
              </a:lnSpc>
              <a:spcBef>
                <a:spcPts val="0"/>
              </a:spcBef>
              <a:spcAft>
                <a:spcPts val="1200"/>
              </a:spcAft>
              <a:buClr>
                <a:schemeClr val="accent2"/>
              </a:buClr>
            </a:pPr>
            <a:r>
              <a:rPr lang="en-US" sz="2600" dirty="0" smtClean="0">
                <a:cs typeface="Arial"/>
              </a:rPr>
              <a:t>Tingling &amp; burning in </a:t>
            </a:r>
            <a:r>
              <a:rPr lang="en-US" sz="2600" dirty="0">
                <a:cs typeface="Arial"/>
              </a:rPr>
              <a:t>hands and </a:t>
            </a:r>
            <a:r>
              <a:rPr lang="en-US" sz="2600" dirty="0" smtClean="0">
                <a:cs typeface="Arial"/>
              </a:rPr>
              <a:t>feet</a:t>
            </a:r>
          </a:p>
          <a:p>
            <a:pPr marL="994410" lvl="2" indent="-514350">
              <a:lnSpc>
                <a:spcPct val="130000"/>
              </a:lnSpc>
              <a:spcBef>
                <a:spcPts val="0"/>
              </a:spcBef>
              <a:spcAft>
                <a:spcPts val="1200"/>
              </a:spcAft>
              <a:buClr>
                <a:schemeClr val="accent2"/>
              </a:buClr>
            </a:pPr>
            <a:r>
              <a:rPr lang="en-US" sz="2600" dirty="0">
                <a:cs typeface="Arial"/>
              </a:rPr>
              <a:t>T</a:t>
            </a:r>
            <a:r>
              <a:rPr lang="en-US" sz="2600" dirty="0" smtClean="0">
                <a:cs typeface="Arial"/>
              </a:rPr>
              <a:t>remors </a:t>
            </a:r>
          </a:p>
          <a:p>
            <a:pPr marL="994410" lvl="2" indent="-514350">
              <a:lnSpc>
                <a:spcPct val="130000"/>
              </a:lnSpc>
              <a:spcBef>
                <a:spcPts val="0"/>
              </a:spcBef>
              <a:spcAft>
                <a:spcPts val="1200"/>
              </a:spcAft>
              <a:buClr>
                <a:schemeClr val="accent2"/>
              </a:buClr>
            </a:pPr>
            <a:r>
              <a:rPr lang="en-US" sz="2600" dirty="0" smtClean="0">
                <a:ea typeface="ＭＳ Ｐゴシック" charset="0"/>
                <a:cs typeface="Arial"/>
              </a:rPr>
              <a:t>Numbness</a:t>
            </a:r>
          </a:p>
          <a:p>
            <a:pPr marL="45720">
              <a:lnSpc>
                <a:spcPct val="130000"/>
              </a:lnSpc>
              <a:spcBef>
                <a:spcPts val="1200"/>
              </a:spcBef>
              <a:spcAft>
                <a:spcPts val="1200"/>
              </a:spcAft>
            </a:pPr>
            <a:endParaRPr lang="en-US" sz="2800" dirty="0" smtClean="0">
              <a:ea typeface="ＭＳ Ｐゴシック" charset="0"/>
              <a:cs typeface="Arial"/>
            </a:endParaRPr>
          </a:p>
          <a:p>
            <a:pPr>
              <a:lnSpc>
                <a:spcPct val="130000"/>
              </a:lnSpc>
              <a:spcAft>
                <a:spcPts val="600"/>
              </a:spcAft>
            </a:pPr>
            <a:endParaRPr lang="en-US" sz="2800" dirty="0">
              <a:ea typeface="ＭＳ Ｐゴシック" charset="0"/>
              <a:cs typeface="Arial"/>
            </a:endParaRPr>
          </a:p>
        </p:txBody>
      </p:sp>
      <p:pic>
        <p:nvPicPr>
          <p:cNvPr id="4" name="Picture 3" descr="peripheral_neuropathy.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4657" y="4571929"/>
            <a:ext cx="2702543" cy="1950531"/>
          </a:xfrm>
          <a:prstGeom prst="rect">
            <a:avLst/>
          </a:prstGeom>
        </p:spPr>
      </p:pic>
    </p:spTree>
    <p:extLst>
      <p:ext uri="{BB962C8B-B14F-4D97-AF65-F5344CB8AC3E}">
        <p14:creationId xmlns:p14="http://schemas.microsoft.com/office/powerpoint/2010/main" val="1517694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32" y="224883"/>
            <a:ext cx="8323849" cy="1199786"/>
          </a:xfrm>
        </p:spPr>
        <p:txBody>
          <a:bodyPr>
            <a:noAutofit/>
          </a:bodyPr>
          <a:lstStyle/>
          <a:p>
            <a:r>
              <a:rPr lang="en-US" sz="3800" dirty="0" smtClean="0"/>
              <a:t>CDDP-induced Neuropathy &amp; Vitamin E</a:t>
            </a:r>
            <a:endParaRPr lang="en-US" sz="3800" dirty="0"/>
          </a:p>
        </p:txBody>
      </p:sp>
      <p:sp>
        <p:nvSpPr>
          <p:cNvPr id="3" name="Content Placeholder 2"/>
          <p:cNvSpPr>
            <a:spLocks noGrp="1"/>
          </p:cNvSpPr>
          <p:nvPr>
            <p:ph idx="1"/>
          </p:nvPr>
        </p:nvSpPr>
        <p:spPr>
          <a:xfrm>
            <a:off x="248212" y="1424669"/>
            <a:ext cx="7725721" cy="4510230"/>
          </a:xfrm>
        </p:spPr>
        <p:txBody>
          <a:bodyPr>
            <a:normAutofit/>
          </a:bodyPr>
          <a:lstStyle/>
          <a:p>
            <a:pPr indent="-342900">
              <a:lnSpc>
                <a:spcPct val="110000"/>
              </a:lnSpc>
              <a:spcAft>
                <a:spcPts val="600"/>
              </a:spcAft>
            </a:pPr>
            <a:r>
              <a:rPr lang="en-US" sz="2800" dirty="0" smtClean="0">
                <a:cs typeface="Arial"/>
              </a:rPr>
              <a:t>Mechanism of CIPN is undetermined. </a:t>
            </a:r>
          </a:p>
          <a:p>
            <a:pPr lvl="1" indent="-342900">
              <a:lnSpc>
                <a:spcPct val="110000"/>
              </a:lnSpc>
              <a:spcAft>
                <a:spcPts val="3000"/>
              </a:spcAft>
            </a:pPr>
            <a:r>
              <a:rPr lang="en-US" sz="2600" dirty="0" smtClean="0">
                <a:cs typeface="Arial"/>
              </a:rPr>
              <a:t>Platinum accumulation</a:t>
            </a:r>
          </a:p>
          <a:p>
            <a:pPr indent="-342900">
              <a:lnSpc>
                <a:spcPct val="110000"/>
              </a:lnSpc>
              <a:spcAft>
                <a:spcPts val="3000"/>
              </a:spcAft>
            </a:pPr>
            <a:r>
              <a:rPr lang="en-US" sz="2800" dirty="0" smtClean="0">
                <a:cs typeface="Arial"/>
              </a:rPr>
              <a:t>Clinical </a:t>
            </a:r>
            <a:r>
              <a:rPr lang="en-US" sz="2800" dirty="0">
                <a:cs typeface="Arial"/>
              </a:rPr>
              <a:t>and </a:t>
            </a:r>
            <a:r>
              <a:rPr lang="en-US" sz="2800" dirty="0" smtClean="0">
                <a:cs typeface="Arial"/>
              </a:rPr>
              <a:t>histologic features are </a:t>
            </a:r>
            <a:r>
              <a:rPr lang="en-US" sz="2800" dirty="0">
                <a:cs typeface="Arial"/>
              </a:rPr>
              <a:t>similar to those seen in </a:t>
            </a:r>
            <a:r>
              <a:rPr lang="en-US" sz="2800" dirty="0" smtClean="0">
                <a:ea typeface="Lucida Grande"/>
                <a:cs typeface="Arial"/>
              </a:rPr>
              <a:t>Vitamin E </a:t>
            </a:r>
            <a:r>
              <a:rPr lang="en-US" sz="2800" dirty="0" smtClean="0">
                <a:cs typeface="Arial"/>
              </a:rPr>
              <a:t>deficiency neuropathy. </a:t>
            </a:r>
            <a:br>
              <a:rPr lang="en-US" sz="2800" dirty="0" smtClean="0">
                <a:cs typeface="Arial"/>
              </a:rPr>
            </a:br>
            <a:r>
              <a:rPr lang="en-US" sz="2600" dirty="0" smtClean="0">
                <a:cs typeface="Arial"/>
              </a:rPr>
              <a:t>(</a:t>
            </a:r>
            <a:r>
              <a:rPr lang="en-US" sz="2600" dirty="0">
                <a:cs typeface="Arial"/>
              </a:rPr>
              <a:t>Muller ‘83, </a:t>
            </a:r>
            <a:r>
              <a:rPr lang="en-US" sz="2600" dirty="0" err="1">
                <a:cs typeface="Arial"/>
              </a:rPr>
              <a:t>Sokol</a:t>
            </a:r>
            <a:r>
              <a:rPr lang="en-US" sz="2600" dirty="0">
                <a:cs typeface="Arial"/>
              </a:rPr>
              <a:t> </a:t>
            </a:r>
            <a:r>
              <a:rPr lang="fr-FR" sz="2600" dirty="0">
                <a:cs typeface="Arial"/>
              </a:rPr>
              <a:t>’</a:t>
            </a:r>
            <a:r>
              <a:rPr lang="en-US" sz="2600" dirty="0">
                <a:cs typeface="Arial"/>
              </a:rPr>
              <a:t>88</a:t>
            </a:r>
            <a:r>
              <a:rPr lang="en-US" sz="2600" dirty="0" smtClean="0">
                <a:cs typeface="Arial"/>
              </a:rPr>
              <a:t>)</a:t>
            </a:r>
          </a:p>
          <a:p>
            <a:pPr indent="-342900">
              <a:lnSpc>
                <a:spcPct val="110000"/>
              </a:lnSpc>
              <a:spcAft>
                <a:spcPts val="3000"/>
              </a:spcAft>
            </a:pPr>
            <a:r>
              <a:rPr lang="en-US" sz="2800" dirty="0">
                <a:cs typeface="Arial"/>
              </a:rPr>
              <a:t>CDDP decreases plasma </a:t>
            </a:r>
            <a:r>
              <a:rPr lang="en-US" sz="2800" dirty="0" smtClean="0">
                <a:ea typeface="Lucida Grande"/>
                <a:cs typeface="Arial"/>
              </a:rPr>
              <a:t>Vitamin E</a:t>
            </a:r>
            <a:r>
              <a:rPr lang="en-US" sz="2800" dirty="0" smtClean="0">
                <a:cs typeface="Arial"/>
              </a:rPr>
              <a:t> </a:t>
            </a:r>
            <a:r>
              <a:rPr lang="en-US" sz="2800" dirty="0">
                <a:cs typeface="Arial"/>
              </a:rPr>
              <a:t>in humans. </a:t>
            </a:r>
            <a:r>
              <a:rPr lang="en-US" sz="2800" dirty="0" smtClean="0">
                <a:cs typeface="Arial"/>
              </a:rPr>
              <a:t/>
            </a:r>
            <a:br>
              <a:rPr lang="en-US" sz="2800" dirty="0" smtClean="0">
                <a:cs typeface="Arial"/>
              </a:rPr>
            </a:br>
            <a:r>
              <a:rPr lang="en-US" sz="2600" dirty="0" smtClean="0">
                <a:cs typeface="Arial"/>
              </a:rPr>
              <a:t>(</a:t>
            </a:r>
            <a:r>
              <a:rPr lang="en-US" sz="2600" dirty="0" err="1">
                <a:cs typeface="Arial"/>
              </a:rPr>
              <a:t>Weigl</a:t>
            </a:r>
            <a:r>
              <a:rPr lang="en-US" sz="2600" dirty="0">
                <a:cs typeface="Arial"/>
              </a:rPr>
              <a:t> </a:t>
            </a:r>
            <a:r>
              <a:rPr lang="fr-FR" sz="2600" dirty="0">
                <a:cs typeface="Arial"/>
              </a:rPr>
              <a:t>’</a:t>
            </a:r>
            <a:r>
              <a:rPr lang="en-US" sz="2600" dirty="0">
                <a:cs typeface="Arial"/>
              </a:rPr>
              <a:t>98</a:t>
            </a:r>
            <a:r>
              <a:rPr lang="en-US" sz="2600" dirty="0" smtClean="0">
                <a:cs typeface="Arial"/>
              </a:rPr>
              <a:t>)</a:t>
            </a:r>
            <a:endParaRPr lang="en-US" sz="2800" dirty="0">
              <a:cs typeface="Arial"/>
            </a:endParaRPr>
          </a:p>
        </p:txBody>
      </p:sp>
    </p:spTree>
    <p:extLst>
      <p:ext uri="{BB962C8B-B14F-4D97-AF65-F5344CB8AC3E}">
        <p14:creationId xmlns:p14="http://schemas.microsoft.com/office/powerpoint/2010/main" val="6671225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24" y="162594"/>
            <a:ext cx="7620000" cy="1143000"/>
          </a:xfrm>
        </p:spPr>
        <p:txBody>
          <a:bodyPr/>
          <a:lstStyle/>
          <a:p>
            <a:r>
              <a:rPr lang="en-US" sz="4000" dirty="0" smtClean="0"/>
              <a:t>Vitamin E (RRR-α-Tocopherol)</a:t>
            </a:r>
            <a:endParaRPr lang="en-US" sz="4000" dirty="0"/>
          </a:p>
        </p:txBody>
      </p:sp>
      <p:sp>
        <p:nvSpPr>
          <p:cNvPr id="3" name="Content Placeholder 2"/>
          <p:cNvSpPr>
            <a:spLocks noGrp="1"/>
          </p:cNvSpPr>
          <p:nvPr>
            <p:ph idx="1"/>
          </p:nvPr>
        </p:nvSpPr>
        <p:spPr>
          <a:xfrm>
            <a:off x="242781" y="1842961"/>
            <a:ext cx="8161201" cy="1350281"/>
          </a:xfrm>
        </p:spPr>
        <p:txBody>
          <a:bodyPr>
            <a:normAutofit/>
          </a:bodyPr>
          <a:lstStyle/>
          <a:p>
            <a:pPr>
              <a:lnSpc>
                <a:spcPct val="90000"/>
              </a:lnSpc>
              <a:spcBef>
                <a:spcPts val="2000"/>
              </a:spcBef>
              <a:spcAft>
                <a:spcPts val="600"/>
              </a:spcAft>
              <a:buSzPct val="100000"/>
            </a:pPr>
            <a:r>
              <a:rPr lang="en-US" sz="2800" b="1" dirty="0" smtClean="0">
                <a:ea typeface="Lucida Grande"/>
                <a:cs typeface="Arial"/>
              </a:rPr>
              <a:t>RRR-α</a:t>
            </a:r>
            <a:r>
              <a:rPr lang="en-US" sz="2800" b="1" dirty="0">
                <a:cs typeface="Arial"/>
              </a:rPr>
              <a:t>-Tocopherol (</a:t>
            </a:r>
            <a:r>
              <a:rPr lang="en-US" sz="2800" b="1" dirty="0">
                <a:ea typeface="Lucida Grande"/>
                <a:cs typeface="Arial"/>
              </a:rPr>
              <a:t>α</a:t>
            </a:r>
            <a:r>
              <a:rPr lang="en-US" sz="2800" b="1" dirty="0">
                <a:cs typeface="Arial"/>
              </a:rPr>
              <a:t>-T</a:t>
            </a:r>
            <a:r>
              <a:rPr lang="en-US" sz="2800" b="1" dirty="0" smtClean="0">
                <a:cs typeface="Arial"/>
              </a:rPr>
              <a:t>): </a:t>
            </a:r>
            <a:r>
              <a:rPr lang="en-US" sz="2800" dirty="0" smtClean="0">
                <a:cs typeface="Arial"/>
              </a:rPr>
              <a:t>natural form </a:t>
            </a:r>
            <a:r>
              <a:rPr lang="en-US" sz="2800" dirty="0">
                <a:cs typeface="Arial"/>
              </a:rPr>
              <a:t>of vitamin E preferentially retained in the body</a:t>
            </a:r>
            <a:r>
              <a:rPr lang="en-US" sz="2800" dirty="0" smtClean="0">
                <a:cs typeface="Arial"/>
              </a:rPr>
              <a:t>. </a:t>
            </a:r>
            <a:r>
              <a:rPr lang="en-US" sz="2600" dirty="0" smtClean="0">
                <a:ea typeface="ＭＳ Ｐゴシック" charset="0"/>
                <a:cs typeface="Arial"/>
              </a:rPr>
              <a:t>(</a:t>
            </a:r>
            <a:r>
              <a:rPr lang="en-US" sz="2600" dirty="0" err="1">
                <a:ea typeface="ＭＳ Ｐゴシック" charset="0"/>
                <a:cs typeface="Arial"/>
              </a:rPr>
              <a:t>Traber</a:t>
            </a:r>
            <a:r>
              <a:rPr lang="en-US" sz="2600" dirty="0">
                <a:ea typeface="ＭＳ Ｐゴシック" charset="0"/>
                <a:cs typeface="Arial"/>
              </a:rPr>
              <a:t> </a:t>
            </a:r>
            <a:r>
              <a:rPr lang="fr-FR" altLang="ja-JP" sz="2600" dirty="0" smtClean="0">
                <a:ea typeface="ＭＳ Ｐゴシック" charset="0"/>
                <a:cs typeface="Arial"/>
              </a:rPr>
              <a:t>’</a:t>
            </a:r>
            <a:r>
              <a:rPr lang="en-US" altLang="ja-JP" sz="2600" dirty="0" smtClean="0">
                <a:ea typeface="ＭＳ Ｐゴシック" charset="0"/>
                <a:cs typeface="Arial"/>
              </a:rPr>
              <a:t>05) </a:t>
            </a:r>
          </a:p>
        </p:txBody>
      </p:sp>
      <p:grpSp>
        <p:nvGrpSpPr>
          <p:cNvPr id="4" name="Group 3"/>
          <p:cNvGrpSpPr/>
          <p:nvPr/>
        </p:nvGrpSpPr>
        <p:grpSpPr>
          <a:xfrm>
            <a:off x="448217" y="3449180"/>
            <a:ext cx="7256463" cy="2463800"/>
            <a:chOff x="715168" y="3612776"/>
            <a:chExt cx="7256463" cy="2463800"/>
          </a:xfrm>
        </p:grpSpPr>
        <p:pic>
          <p:nvPicPr>
            <p:cNvPr id="7" name="Picture 17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5168" y="3612776"/>
              <a:ext cx="72564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2772568" y="4755776"/>
              <a:ext cx="457200" cy="457200"/>
            </a:xfrm>
            <a:prstGeom prst="ellipse">
              <a:avLst/>
            </a:prstGeom>
            <a:noFill/>
            <a:ln w="38100" cmpd="sng"/>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solidFill>
                  <a:srgbClr val="FFFFFF"/>
                </a:solidFill>
                <a:ea typeface="Arial" pitchFamily="32" charset="0"/>
                <a:cs typeface="Arial" pitchFamily="32" charset="0"/>
              </a:endParaRPr>
            </a:p>
          </p:txBody>
        </p:sp>
        <p:sp>
          <p:nvSpPr>
            <p:cNvPr id="9" name="Oval 8"/>
            <p:cNvSpPr/>
            <p:nvPr/>
          </p:nvSpPr>
          <p:spPr>
            <a:xfrm>
              <a:off x="4067968" y="4755776"/>
              <a:ext cx="457200" cy="457200"/>
            </a:xfrm>
            <a:prstGeom prst="ellipse">
              <a:avLst/>
            </a:prstGeom>
            <a:noFill/>
            <a:ln w="38100" cmpd="sng">
              <a:solidFill>
                <a:schemeClr val="accent3"/>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pitchFamily="32" charset="0"/>
                <a:cs typeface="Arial" pitchFamily="32" charset="0"/>
              </a:endParaRPr>
            </a:p>
          </p:txBody>
        </p:sp>
        <p:sp>
          <p:nvSpPr>
            <p:cNvPr id="10" name="Oval 9"/>
            <p:cNvSpPr/>
            <p:nvPr/>
          </p:nvSpPr>
          <p:spPr>
            <a:xfrm>
              <a:off x="5439568" y="4755776"/>
              <a:ext cx="457200" cy="457200"/>
            </a:xfrm>
            <a:prstGeom prst="ellipse">
              <a:avLst/>
            </a:prstGeom>
            <a:noFill/>
            <a:ln w="38100" cmpd="sng">
              <a:solidFill>
                <a:schemeClr val="accent3"/>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pitchFamily="32" charset="0"/>
                <a:cs typeface="Arial" pitchFamily="32" charset="0"/>
              </a:endParaRPr>
            </a:p>
          </p:txBody>
        </p:sp>
      </p:grpSp>
    </p:spTree>
    <p:extLst>
      <p:ext uri="{BB962C8B-B14F-4D97-AF65-F5344CB8AC3E}">
        <p14:creationId xmlns:p14="http://schemas.microsoft.com/office/powerpoint/2010/main" val="4029213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72"/>
            <a:ext cx="7620000" cy="1143000"/>
          </a:xfrm>
        </p:spPr>
        <p:txBody>
          <a:bodyPr/>
          <a:lstStyle/>
          <a:p>
            <a:r>
              <a:rPr lang="en-US" sz="4000" dirty="0" smtClean="0"/>
              <a:t>Antioxidant role of α</a:t>
            </a:r>
            <a:r>
              <a:rPr lang="en-US" sz="4000" dirty="0"/>
              <a:t>-</a:t>
            </a:r>
            <a:r>
              <a:rPr lang="en-US" sz="4000" dirty="0" smtClean="0"/>
              <a:t>T</a:t>
            </a:r>
            <a:endParaRPr lang="en-US" sz="4000" dirty="0"/>
          </a:p>
        </p:txBody>
      </p:sp>
      <p:sp>
        <p:nvSpPr>
          <p:cNvPr id="3" name="Content Placeholder 2"/>
          <p:cNvSpPr>
            <a:spLocks noGrp="1"/>
          </p:cNvSpPr>
          <p:nvPr>
            <p:ph idx="1"/>
          </p:nvPr>
        </p:nvSpPr>
        <p:spPr>
          <a:xfrm>
            <a:off x="307791" y="1362250"/>
            <a:ext cx="7853405" cy="4800600"/>
          </a:xfrm>
        </p:spPr>
        <p:txBody>
          <a:bodyPr>
            <a:normAutofit/>
          </a:bodyPr>
          <a:lstStyle/>
          <a:p>
            <a:r>
              <a:rPr lang="en-US" sz="2800" dirty="0" smtClean="0">
                <a:cs typeface="Arial"/>
              </a:rPr>
              <a:t>Lipid soluble antioxidant</a:t>
            </a:r>
          </a:p>
          <a:p>
            <a:pPr lvl="1"/>
            <a:r>
              <a:rPr lang="en-US" sz="2600" dirty="0" smtClean="0">
                <a:cs typeface="Arial"/>
              </a:rPr>
              <a:t>Found in cell membranes</a:t>
            </a:r>
          </a:p>
          <a:p>
            <a:pPr marL="114300" indent="0">
              <a:buNone/>
            </a:pPr>
            <a:endParaRPr lang="en-US" sz="2600" dirty="0">
              <a:cs typeface="Arial"/>
            </a:endParaRPr>
          </a:p>
          <a:p>
            <a:r>
              <a:rPr lang="en-US" sz="2800" dirty="0" smtClean="0">
                <a:cs typeface="Arial"/>
              </a:rPr>
              <a:t>Protects cellular lipids from oxidation</a:t>
            </a:r>
          </a:p>
          <a:p>
            <a:pPr lvl="1"/>
            <a:r>
              <a:rPr lang="en-US" sz="2600" dirty="0" smtClean="0">
                <a:cs typeface="Arial"/>
              </a:rPr>
              <a:t>lipid peroxidation</a:t>
            </a:r>
          </a:p>
          <a:p>
            <a:endParaRPr lang="en-US" sz="2600" dirty="0">
              <a:cs typeface="Arial"/>
            </a:endParaRPr>
          </a:p>
          <a:p>
            <a:r>
              <a:rPr lang="en-US" sz="2800" dirty="0" smtClean="0">
                <a:cs typeface="Arial"/>
              </a:rPr>
              <a:t>Biomarkers of Lipid peroxidation:</a:t>
            </a:r>
          </a:p>
          <a:p>
            <a:pPr lvl="1"/>
            <a:r>
              <a:rPr lang="en-US" sz="2600" b="1" dirty="0" smtClean="0">
                <a:cs typeface="Arial"/>
              </a:rPr>
              <a:t>F</a:t>
            </a:r>
            <a:r>
              <a:rPr lang="en-US" sz="2600" b="1" baseline="-25000" dirty="0" smtClean="0">
                <a:cs typeface="Arial"/>
              </a:rPr>
              <a:t>2</a:t>
            </a:r>
            <a:r>
              <a:rPr lang="en-US" sz="2600" b="1" dirty="0">
                <a:cs typeface="Arial"/>
              </a:rPr>
              <a:t>-</a:t>
            </a:r>
            <a:r>
              <a:rPr lang="en-US" sz="2600" b="1" dirty="0" smtClean="0">
                <a:cs typeface="Arial"/>
              </a:rPr>
              <a:t>Isoprostanes</a:t>
            </a:r>
            <a:r>
              <a:rPr lang="en-US" sz="2600" b="1" dirty="0">
                <a:cs typeface="Arial"/>
              </a:rPr>
              <a:t> </a:t>
            </a:r>
            <a:endParaRPr lang="en-US" sz="2600" dirty="0" smtClean="0">
              <a:cs typeface="Arial"/>
            </a:endParaRPr>
          </a:p>
          <a:p>
            <a:pPr lvl="1"/>
            <a:r>
              <a:rPr lang="en-US" sz="2600" dirty="0" err="1" smtClean="0">
                <a:cs typeface="Arial"/>
              </a:rPr>
              <a:t>Malondialdehyde</a:t>
            </a:r>
            <a:r>
              <a:rPr lang="en-US" sz="2600" dirty="0" smtClean="0">
                <a:cs typeface="Arial"/>
              </a:rPr>
              <a:t> (MDA)</a:t>
            </a:r>
            <a:endParaRPr lang="en-US" sz="2600" dirty="0"/>
          </a:p>
        </p:txBody>
      </p:sp>
    </p:spTree>
    <p:extLst>
      <p:ext uri="{BB962C8B-B14F-4D97-AF65-F5344CB8AC3E}">
        <p14:creationId xmlns:p14="http://schemas.microsoft.com/office/powerpoint/2010/main" val="9087775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83" y="3887242"/>
            <a:ext cx="1827839" cy="2970758"/>
          </a:xfrm>
          <a:prstGeom prst="rect">
            <a:avLst/>
          </a:prstGeom>
        </p:spPr>
      </p:pic>
      <p:sp>
        <p:nvSpPr>
          <p:cNvPr id="2" name="Title 1"/>
          <p:cNvSpPr>
            <a:spLocks noGrp="1"/>
          </p:cNvSpPr>
          <p:nvPr>
            <p:ph type="title"/>
          </p:nvPr>
        </p:nvSpPr>
        <p:spPr>
          <a:xfrm>
            <a:off x="457200" y="87898"/>
            <a:ext cx="7620000" cy="1143000"/>
          </a:xfrm>
        </p:spPr>
        <p:txBody>
          <a:bodyPr/>
          <a:lstStyle/>
          <a:p>
            <a:r>
              <a:rPr lang="en-US" sz="4000" dirty="0" smtClean="0"/>
              <a:t>Central Question</a:t>
            </a:r>
            <a:endParaRPr lang="en-US" sz="4000" dirty="0"/>
          </a:p>
        </p:txBody>
      </p:sp>
      <p:sp>
        <p:nvSpPr>
          <p:cNvPr id="3" name="Content Placeholder 2"/>
          <p:cNvSpPr>
            <a:spLocks noGrp="1"/>
          </p:cNvSpPr>
          <p:nvPr>
            <p:ph idx="1"/>
          </p:nvPr>
        </p:nvSpPr>
        <p:spPr>
          <a:xfrm>
            <a:off x="821715" y="1468521"/>
            <a:ext cx="7096696" cy="3287718"/>
          </a:xfrm>
        </p:spPr>
        <p:txBody>
          <a:bodyPr>
            <a:normAutofit/>
          </a:bodyPr>
          <a:lstStyle/>
          <a:p>
            <a:pPr marL="114300" indent="0">
              <a:lnSpc>
                <a:spcPct val="130000"/>
              </a:lnSpc>
              <a:buNone/>
            </a:pPr>
            <a:r>
              <a:rPr lang="en-US" sz="2800" dirty="0">
                <a:cs typeface="Arial"/>
              </a:rPr>
              <a:t>Can the </a:t>
            </a:r>
            <a:r>
              <a:rPr lang="en-US" sz="2800" dirty="0" smtClean="0">
                <a:cs typeface="Arial"/>
              </a:rPr>
              <a:t>neurotoxicity of CDDP </a:t>
            </a:r>
            <a:r>
              <a:rPr lang="en-US" sz="2800" dirty="0">
                <a:cs typeface="Arial"/>
              </a:rPr>
              <a:t>be mitigated to allow increased survival without decreased quality of life for ovarian cancer patients?</a:t>
            </a:r>
          </a:p>
          <a:p>
            <a:pPr>
              <a:lnSpc>
                <a:spcPct val="130000"/>
              </a:lnSpc>
            </a:pPr>
            <a:endParaRPr lang="en-US" sz="2600" dirty="0">
              <a:cs typeface="Aria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3968" y="4451737"/>
            <a:ext cx="1999739" cy="1999739"/>
          </a:xfrm>
          <a:prstGeom prst="rect">
            <a:avLst/>
          </a:prstGeom>
        </p:spPr>
      </p:pic>
    </p:spTree>
    <p:extLst>
      <p:ext uri="{BB962C8B-B14F-4D97-AF65-F5344CB8AC3E}">
        <p14:creationId xmlns:p14="http://schemas.microsoft.com/office/powerpoint/2010/main" val="137064691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3|7.6"/>
</p:tagLst>
</file>

<file path=ppt/tags/tag2.xml><?xml version="1.0" encoding="utf-8"?>
<p:tagLst xmlns:a="http://schemas.openxmlformats.org/drawingml/2006/main" xmlns:r="http://schemas.openxmlformats.org/officeDocument/2006/relationships" xmlns:p="http://schemas.openxmlformats.org/presentationml/2006/main">
  <p:tag name="TIMING" val="|3.9|4.4|9.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25802</TotalTime>
  <Words>2644</Words>
  <Application>Microsoft Macintosh PowerPoint</Application>
  <PresentationFormat>On-screen Show (4:3)</PresentationFormat>
  <Paragraphs>286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Adjuvant Vitamin E  and Ovarian Cancer</vt:lpstr>
      <vt:lpstr>Outline</vt:lpstr>
      <vt:lpstr>Ovarian Cancer</vt:lpstr>
      <vt:lpstr>Cisplatin (CDDP)</vt:lpstr>
      <vt:lpstr>CDDP-Induced Neuropathy (CIPN)</vt:lpstr>
      <vt:lpstr>CDDP-induced Neuropathy &amp; Vitamin E</vt:lpstr>
      <vt:lpstr>Vitamin E (RRR-α-Tocopherol)</vt:lpstr>
      <vt:lpstr>Antioxidant role of α-T</vt:lpstr>
      <vt:lpstr>Central Question</vt:lpstr>
      <vt:lpstr>Central Hypothesis:</vt:lpstr>
      <vt:lpstr>Pre-clinical Model of Ovarian Cancer</vt:lpstr>
      <vt:lpstr>Adjuvant α-T does not alter CDDP-induced weight loss</vt:lpstr>
      <vt:lpstr>Adjuvant α-T increases CDDP  Anti-tumor Efficacy</vt:lpstr>
      <vt:lpstr>Adjuvant α-T decreases Tumor Incidence and Multiplicity</vt:lpstr>
      <vt:lpstr>Adjuvant α-T prevents tumor- and CDDP-induced depletion of α-T</vt:lpstr>
      <vt:lpstr>Adjuvant α-T improves spinal cord  α-T levels compared to CDDP alone </vt:lpstr>
      <vt:lpstr>Adjuvant α-T prevents tumor- and CDDP-induced elevation of plasma F2-Isoprostanes</vt:lpstr>
      <vt:lpstr>Adjuvant α-T reduces spinal cord and lung platinum but not tumor platinum </vt:lpstr>
      <vt:lpstr>Summary</vt:lpstr>
      <vt:lpstr>Ongoing &amp; Future Studies</vt:lpstr>
      <vt:lpstr>Acknowledgements</vt:lpstr>
      <vt:lpstr>Questions?</vt:lpstr>
      <vt:lpstr>Pilot Study in Healthy Rats: CDDP Decreases Ganglia α-T ** </vt:lpstr>
      <vt:lpstr>Lipid Peroxidation</vt:lpstr>
      <vt:lpstr>F2-Isoprostane from Arachidonic Acid</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Cisplatin-Induced Neuropathy and Use of Adjuvant Vitamin E</dc:title>
  <dc:creator>Debbie  Mustacich</dc:creator>
  <cp:lastModifiedBy>Alysha Hartman</cp:lastModifiedBy>
  <cp:revision>258</cp:revision>
  <dcterms:created xsi:type="dcterms:W3CDTF">2014-08-05T22:28:02Z</dcterms:created>
  <dcterms:modified xsi:type="dcterms:W3CDTF">2014-09-19T17:41:10Z</dcterms:modified>
</cp:coreProperties>
</file>