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3"/>
  </p:notesMasterIdLst>
  <p:sldIdLst>
    <p:sldId id="256" r:id="rId2"/>
  </p:sldIdLst>
  <p:sldSz cx="43891200" cy="32918400"/>
  <p:notesSz cx="32918400" cy="51206400"/>
  <p:defaultTextStyle>
    <a:defPPr>
      <a:defRPr lang="en-US"/>
    </a:defPPr>
    <a:lvl1pPr algn="l" rtl="0" fontAlgn="base">
      <a:spcBef>
        <a:spcPct val="0"/>
      </a:spcBef>
      <a:spcAft>
        <a:spcPct val="0"/>
      </a:spcAft>
      <a:defRPr sz="3400" kern="1200">
        <a:solidFill>
          <a:schemeClr val="tx1"/>
        </a:solidFill>
        <a:latin typeface="Helvetica" charset="0"/>
        <a:ea typeface="ＭＳ Ｐゴシック" charset="-128"/>
        <a:cs typeface="+mn-cs"/>
      </a:defRPr>
    </a:lvl1pPr>
    <a:lvl2pPr marL="457128" algn="l" rtl="0" fontAlgn="base">
      <a:spcBef>
        <a:spcPct val="0"/>
      </a:spcBef>
      <a:spcAft>
        <a:spcPct val="0"/>
      </a:spcAft>
      <a:defRPr sz="3400" kern="1200">
        <a:solidFill>
          <a:schemeClr val="tx1"/>
        </a:solidFill>
        <a:latin typeface="Helvetica" charset="0"/>
        <a:ea typeface="ＭＳ Ｐゴシック" charset="-128"/>
        <a:cs typeface="+mn-cs"/>
      </a:defRPr>
    </a:lvl2pPr>
    <a:lvl3pPr marL="914256" algn="l" rtl="0" fontAlgn="base">
      <a:spcBef>
        <a:spcPct val="0"/>
      </a:spcBef>
      <a:spcAft>
        <a:spcPct val="0"/>
      </a:spcAft>
      <a:defRPr sz="3400" kern="1200">
        <a:solidFill>
          <a:schemeClr val="tx1"/>
        </a:solidFill>
        <a:latin typeface="Helvetica" charset="0"/>
        <a:ea typeface="ＭＳ Ｐゴシック" charset="-128"/>
        <a:cs typeface="+mn-cs"/>
      </a:defRPr>
    </a:lvl3pPr>
    <a:lvl4pPr marL="1371379" algn="l" rtl="0" fontAlgn="base">
      <a:spcBef>
        <a:spcPct val="0"/>
      </a:spcBef>
      <a:spcAft>
        <a:spcPct val="0"/>
      </a:spcAft>
      <a:defRPr sz="3400" kern="1200">
        <a:solidFill>
          <a:schemeClr val="tx1"/>
        </a:solidFill>
        <a:latin typeface="Helvetica" charset="0"/>
        <a:ea typeface="ＭＳ Ｐゴシック" charset="-128"/>
        <a:cs typeface="+mn-cs"/>
      </a:defRPr>
    </a:lvl4pPr>
    <a:lvl5pPr marL="1828507" algn="l" rtl="0" fontAlgn="base">
      <a:spcBef>
        <a:spcPct val="0"/>
      </a:spcBef>
      <a:spcAft>
        <a:spcPct val="0"/>
      </a:spcAft>
      <a:defRPr sz="3400" kern="1200">
        <a:solidFill>
          <a:schemeClr val="tx1"/>
        </a:solidFill>
        <a:latin typeface="Helvetica" charset="0"/>
        <a:ea typeface="ＭＳ Ｐゴシック" charset="-128"/>
        <a:cs typeface="+mn-cs"/>
      </a:defRPr>
    </a:lvl5pPr>
    <a:lvl6pPr marL="2285635" algn="l" defTabSz="914256" rtl="0" eaLnBrk="1" latinLnBrk="0" hangingPunct="1">
      <a:defRPr sz="3400" kern="1200">
        <a:solidFill>
          <a:schemeClr val="tx1"/>
        </a:solidFill>
        <a:latin typeface="Helvetica" charset="0"/>
        <a:ea typeface="ＭＳ Ｐゴシック" charset="-128"/>
        <a:cs typeface="+mn-cs"/>
      </a:defRPr>
    </a:lvl6pPr>
    <a:lvl7pPr marL="2742763" algn="l" defTabSz="914256" rtl="0" eaLnBrk="1" latinLnBrk="0" hangingPunct="1">
      <a:defRPr sz="3400" kern="1200">
        <a:solidFill>
          <a:schemeClr val="tx1"/>
        </a:solidFill>
        <a:latin typeface="Helvetica" charset="0"/>
        <a:ea typeface="ＭＳ Ｐゴシック" charset="-128"/>
        <a:cs typeface="+mn-cs"/>
      </a:defRPr>
    </a:lvl7pPr>
    <a:lvl8pPr marL="3199886" algn="l" defTabSz="914256" rtl="0" eaLnBrk="1" latinLnBrk="0" hangingPunct="1">
      <a:defRPr sz="3400" kern="1200">
        <a:solidFill>
          <a:schemeClr val="tx1"/>
        </a:solidFill>
        <a:latin typeface="Helvetica" charset="0"/>
        <a:ea typeface="ＭＳ Ｐゴシック" charset="-128"/>
        <a:cs typeface="+mn-cs"/>
      </a:defRPr>
    </a:lvl8pPr>
    <a:lvl9pPr marL="3657014" algn="l" defTabSz="914256" rtl="0" eaLnBrk="1" latinLnBrk="0" hangingPunct="1">
      <a:defRPr sz="3400" kern="1200">
        <a:solidFill>
          <a:schemeClr val="tx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8D99B1"/>
    <a:srgbClr val="C9CFC9"/>
    <a:srgbClr val="BFD3CE"/>
    <a:srgbClr val="BBBFC1"/>
    <a:srgbClr val="F7FFAB"/>
    <a:srgbClr val="F0FE66"/>
    <a:srgbClr val="E7FE0A"/>
    <a:srgbClr val="FFFFE1"/>
    <a:srgbClr val="FFF3F3"/>
    <a:srgbClr val="800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883" autoAdjust="0"/>
  </p:normalViewPr>
  <p:slideViewPr>
    <p:cSldViewPr snapToGrid="0">
      <p:cViewPr varScale="1">
        <p:scale>
          <a:sx n="23" d="100"/>
          <a:sy n="23" d="100"/>
        </p:scale>
        <p:origin x="-378" y="-180"/>
      </p:cViewPr>
      <p:guideLst>
        <p:guide orient="horz" pos="715"/>
        <p:guide orient="horz" pos="19632"/>
        <p:guide orient="horz" pos="3730"/>
        <p:guide orient="horz" pos="2131"/>
        <p:guide pos="6374"/>
        <p:guide pos="7210"/>
        <p:guide pos="13123"/>
        <p:guide pos="21029"/>
        <p:guide pos="984"/>
        <p:guide pos="13997"/>
        <p:guide pos="20198"/>
        <p:guide pos="2646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lIns="91440" tIns="45720" rIns="91440" bIns="45720" rtlCol="0"/>
          <a:lstStyle>
            <a:lvl1pPr algn="r">
              <a:defRPr sz="1200"/>
            </a:lvl1pPr>
          </a:lstStyle>
          <a:p>
            <a:fld id="{87BD09CC-0D36-4DE4-BA9D-4D7EC14CD8BC}" type="datetimeFigureOut">
              <a:rPr lang="en-US" smtClean="0"/>
              <a:pPr/>
              <a:t>7/6/2012</a:t>
            </a:fld>
            <a:endParaRPr lang="en-US"/>
          </a:p>
        </p:txBody>
      </p:sp>
      <p:sp>
        <p:nvSpPr>
          <p:cNvPr id="4" name="Slide Image Placeholder 3"/>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637825"/>
            <a:ext cx="14265275" cy="25590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lIns="91440" tIns="45720" rIns="91440" bIns="45720" rtlCol="0" anchor="b"/>
          <a:lstStyle>
            <a:lvl1pPr algn="r">
              <a:defRPr sz="1200"/>
            </a:lvl1pPr>
          </a:lstStyle>
          <a:p>
            <a:fld id="{9B385680-9704-4ECE-A2A5-95BAD96AA6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85680-9704-4ECE-A2A5-95BAD96AA6D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560320" y="6583680"/>
            <a:ext cx="37687910" cy="8778240"/>
          </a:xfrm>
          <a:ln>
            <a:noFill/>
          </a:ln>
        </p:spPr>
        <p:txBody>
          <a:bodyPr vert="horz" tIns="0" rIns="877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9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560320" y="15496973"/>
            <a:ext cx="37702541" cy="8412480"/>
          </a:xfrm>
        </p:spPr>
        <p:txBody>
          <a:bodyPr lIns="0" rIns="87782"/>
          <a:lstStyle>
            <a:lvl1pPr marL="0" marR="219456" indent="0" algn="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1E7B74E6-0291-43CE-8696-62A92F0CA5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725B76-64CD-4EB2-B77F-AAF58F402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4389127"/>
            <a:ext cx="9875520" cy="2501646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4389127"/>
            <a:ext cx="28895040" cy="2501646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0174616-85B0-4627-9665-B9BFA7CF0C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9D00AF-5F5E-4290-94FD-F1F8F0099A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45690" y="6320333"/>
            <a:ext cx="37307520" cy="6539789"/>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69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45690" y="12982387"/>
            <a:ext cx="37307520" cy="7246618"/>
          </a:xfrm>
        </p:spPr>
        <p:txBody>
          <a:bodyPr lIns="219456" rIns="219456" anchor="t"/>
          <a:lstStyle>
            <a:lvl1pPr marL="0" indent="0">
              <a:buNone/>
              <a:defRPr sz="10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DAB2CA7-1C51-4BE5-B094-7ACD978E46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502080" cy="5486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9216408"/>
            <a:ext cx="19385280" cy="2128723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9216408"/>
            <a:ext cx="19385280" cy="2128723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C370002-40AF-4FB3-94B4-D0E9097B8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502080" cy="5486400"/>
          </a:xfrm>
        </p:spPr>
        <p:txBody>
          <a:bodyPr tIns="21945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8905190"/>
            <a:ext cx="19392902" cy="3164890"/>
          </a:xfrm>
        </p:spPr>
        <p:txBody>
          <a:bodyPr lIns="219456" tIns="0" rIns="219456" bIns="0" anchor="ctr">
            <a:noAutofit/>
          </a:bodyP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2" y="8926836"/>
            <a:ext cx="19400520" cy="3143246"/>
          </a:xfrm>
        </p:spPr>
        <p:txBody>
          <a:bodyPr lIns="219456" tIns="0" rIns="219456" bIns="0" anchor="ct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12070080"/>
            <a:ext cx="19392902" cy="18459456"/>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12070080"/>
            <a:ext cx="19400520" cy="18459456"/>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ECAD9E8-4B17-4A5C-BE75-E987396D6A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867840" cy="5486400"/>
          </a:xfrm>
        </p:spPr>
        <p:txBody>
          <a:bodyPr vert="horz" tIns="21945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0F0E11F-2258-4873-9FCF-9D9136313A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7EECF35-46DF-4D0C-B1DB-7C134725C3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2468890"/>
            <a:ext cx="13167360" cy="5577840"/>
          </a:xfrm>
        </p:spPr>
        <p:txBody>
          <a:bodyPr lIns="0" anchor="b">
            <a:noAutofit/>
          </a:bodyPr>
          <a:lstStyle>
            <a:lvl1pPr algn="l" rtl="0">
              <a:spcBef>
                <a:spcPct val="0"/>
              </a:spcBef>
              <a:buNone/>
              <a:defRPr sz="12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291840" y="8046720"/>
            <a:ext cx="13167360" cy="21945600"/>
          </a:xfrm>
        </p:spPr>
        <p:txBody>
          <a:bodyPr lIns="87782" rIns="87782"/>
          <a:lstStyle>
            <a:lvl1pPr marL="0" indent="0" algn="l">
              <a:buNone/>
              <a:defRPr sz="6700"/>
            </a:lvl1pPr>
            <a:lvl2pPr indent="0" algn="l">
              <a:buNone/>
              <a:defRPr sz="5800"/>
            </a:lvl2pPr>
            <a:lvl3pPr indent="0" algn="l">
              <a:buNone/>
              <a:defRPr sz="4800"/>
            </a:lvl3pPr>
            <a:lvl4pPr indent="0" algn="l">
              <a:buNone/>
              <a:defRPr sz="4300"/>
            </a:lvl4pPr>
            <a:lvl5pPr indent="0" algn="l">
              <a:buNone/>
              <a:defRPr sz="4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160240" y="8046720"/>
            <a:ext cx="24536400" cy="21945600"/>
          </a:xfrm>
        </p:spPr>
        <p:txBody>
          <a:bodyPr tIns="0"/>
          <a:lstStyle>
            <a:lvl1pPr>
              <a:defRPr sz="13400"/>
            </a:lvl1pPr>
            <a:lvl2pPr>
              <a:defRPr sz="12500"/>
            </a:lvl2pPr>
            <a:lvl3pPr>
              <a:defRPr sz="11500"/>
            </a:lvl3pPr>
            <a:lvl4pPr>
              <a:defRPr sz="9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BE6C346-6499-40D9-B753-5AF2F43468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5195614" y="5318770"/>
            <a:ext cx="25237440" cy="197510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12" name="Right Triangle 11"/>
          <p:cNvSpPr/>
          <p:nvPr/>
        </p:nvSpPr>
        <p:spPr>
          <a:xfrm rot="420000" flipV="1">
            <a:off x="38419843" y="25726891"/>
            <a:ext cx="746150" cy="7461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2" name="Title 1"/>
          <p:cNvSpPr>
            <a:spLocks noGrp="1"/>
          </p:cNvSpPr>
          <p:nvPr>
            <p:ph type="title"/>
          </p:nvPr>
        </p:nvSpPr>
        <p:spPr>
          <a:xfrm>
            <a:off x="2926080" y="5649583"/>
            <a:ext cx="10621670" cy="7596581"/>
          </a:xfrm>
        </p:spPr>
        <p:txBody>
          <a:bodyPr vert="horz" lIns="219456" tIns="219456" rIns="219456" bIns="219456" anchor="b"/>
          <a:lstStyle>
            <a:lvl1pPr algn="l">
              <a:buNone/>
              <a:defRPr sz="96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926080" y="13578168"/>
            <a:ext cx="10607040" cy="10460736"/>
          </a:xfrm>
        </p:spPr>
        <p:txBody>
          <a:bodyPr lIns="307238" rIns="219456" bIns="219456" anchor="t"/>
          <a:lstStyle>
            <a:lvl1pPr marL="0" indent="0" algn="l">
              <a:spcBef>
                <a:spcPts val="1200"/>
              </a:spcBef>
              <a:buFontTx/>
              <a:buNone/>
              <a:defRPr sz="62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38770560" y="30510482"/>
            <a:ext cx="2926080" cy="1752600"/>
          </a:xfrm>
        </p:spPr>
        <p:txBody>
          <a:bodyPr/>
          <a:lstStyle/>
          <a:p>
            <a:fld id="{90ADC962-3100-4C50-A22A-637486EC0D1E}" type="slidenum">
              <a:rPr lang="en-US" smtClean="0"/>
              <a:pPr/>
              <a:t>‹#›</a:t>
            </a:fld>
            <a:endParaRPr lang="en-US"/>
          </a:p>
        </p:txBody>
      </p:sp>
      <p:sp>
        <p:nvSpPr>
          <p:cNvPr id="3" name="Picture Placeholder 2"/>
          <p:cNvSpPr>
            <a:spLocks noGrp="1"/>
          </p:cNvSpPr>
          <p:nvPr>
            <p:ph type="pic" idx="1"/>
          </p:nvPr>
        </p:nvSpPr>
        <p:spPr>
          <a:xfrm rot="420000">
            <a:off x="16731806" y="5757682"/>
            <a:ext cx="22165056" cy="18873216"/>
          </a:xfrm>
          <a:prstGeom prst="rect">
            <a:avLst/>
          </a:prstGeom>
          <a:solidFill>
            <a:schemeClr val="bg2"/>
          </a:solidFill>
          <a:ln w="3000" cap="rnd">
            <a:solidFill>
              <a:srgbClr val="C0C0C0"/>
            </a:solidFill>
            <a:round/>
          </a:ln>
          <a:effectLst/>
        </p:spPr>
        <p:txBody>
          <a:bodyPr/>
          <a:lstStyle>
            <a:lvl1pPr marL="0" indent="0">
              <a:buNone/>
              <a:defRPr sz="15400"/>
            </a:lvl1pPr>
          </a:lstStyle>
          <a:p>
            <a:r>
              <a:rPr kumimoji="0" lang="en-US" smtClean="0"/>
              <a:t>Click icon to add picture</a:t>
            </a:r>
            <a:endParaRPr kumimoji="0" lang="en-US" dirty="0"/>
          </a:p>
        </p:txBody>
      </p:sp>
      <p:sp>
        <p:nvSpPr>
          <p:cNvPr id="10" name="Freeform 9"/>
          <p:cNvSpPr>
            <a:spLocks/>
          </p:cNvSpPr>
          <p:nvPr/>
        </p:nvSpPr>
        <p:spPr bwMode="auto">
          <a:xfrm flipV="1">
            <a:off x="-45720" y="27919680"/>
            <a:ext cx="43982640" cy="49987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21031200" y="29855162"/>
            <a:ext cx="22860000" cy="306324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D99B1">
            <a:alpha val="45882"/>
          </a:srgb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45720" y="-34291"/>
            <a:ext cx="43982640" cy="49987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21031200" y="-34289"/>
            <a:ext cx="22860000" cy="306324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194560" y="3379622"/>
            <a:ext cx="39502080" cy="5486400"/>
          </a:xfrm>
          <a:prstGeom prst="rect">
            <a:avLst/>
          </a:prstGeom>
        </p:spPr>
        <p:txBody>
          <a:bodyPr vert="horz" lIns="0" tIns="21945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2194560" y="9290304"/>
            <a:ext cx="39502080" cy="21067776"/>
          </a:xfrm>
          <a:prstGeom prst="rect">
            <a:avLst/>
          </a:prstGeom>
        </p:spPr>
        <p:txBody>
          <a:bodyPr vert="horz"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194560" y="30510482"/>
            <a:ext cx="10241280" cy="17526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12801600" y="30510482"/>
            <a:ext cx="16093440" cy="17526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38039040" y="30510482"/>
            <a:ext cx="3657600" cy="1752600"/>
          </a:xfrm>
          <a:prstGeom prst="rect">
            <a:avLst/>
          </a:prstGeom>
        </p:spPr>
        <p:txBody>
          <a:bodyPr vert="horz" lIns="0" tIns="0" rIns="0" bIns="0" anchor="b"/>
          <a:lstStyle>
            <a:lvl1pPr algn="r" eaLnBrk="1" latinLnBrk="0" hangingPunct="1">
              <a:defRPr kumimoji="0" sz="5800">
                <a:solidFill>
                  <a:schemeClr val="tx2">
                    <a:shade val="90000"/>
                  </a:schemeClr>
                </a:solidFill>
              </a:defRPr>
            </a:lvl1pPr>
          </a:lstStyle>
          <a:p>
            <a:fld id="{5DCA5DFA-5365-483D-A7E1-D23720F2FBDA}" type="slidenum">
              <a:rPr lang="en-US" smtClean="0"/>
              <a:pPr/>
              <a:t>‹#›</a:t>
            </a:fld>
            <a:endParaRPr lang="en-US"/>
          </a:p>
        </p:txBody>
      </p:sp>
      <p:grpSp>
        <p:nvGrpSpPr>
          <p:cNvPr id="2" name="Group 1"/>
          <p:cNvGrpSpPr/>
          <p:nvPr/>
        </p:nvGrpSpPr>
        <p:grpSpPr>
          <a:xfrm>
            <a:off x="-91281" y="971559"/>
            <a:ext cx="44066630" cy="31162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24000" b="0" kern="1200">
          <a:ln>
            <a:noFill/>
          </a:ln>
          <a:solidFill>
            <a:schemeClr val="tx2"/>
          </a:solidFill>
          <a:effectLst/>
          <a:latin typeface="+mj-lt"/>
          <a:ea typeface="+mj-ea"/>
          <a:cs typeface="+mj-cs"/>
        </a:defRPr>
      </a:lvl1pPr>
    </p:titleStyle>
    <p:bodyStyle>
      <a:lvl1pPr marL="1316736" indent="-1316736" algn="l" rtl="0" eaLnBrk="1" latinLnBrk="0" hangingPunct="1">
        <a:spcBef>
          <a:spcPct val="20000"/>
        </a:spcBef>
        <a:buClr>
          <a:schemeClr val="accent3"/>
        </a:buClr>
        <a:buSzPct val="95000"/>
        <a:buFont typeface="Wingdings 2"/>
        <a:buChar char=""/>
        <a:defRPr kumimoji="0" sz="12500" kern="1200">
          <a:solidFill>
            <a:schemeClr val="tx1"/>
          </a:solidFill>
          <a:latin typeface="+mn-lt"/>
          <a:ea typeface="+mn-ea"/>
          <a:cs typeface="+mn-cs"/>
        </a:defRPr>
      </a:lvl1pPr>
      <a:lvl2pPr marL="3072384" indent="-1185062" algn="l" rtl="0" eaLnBrk="1" latinLnBrk="0" hangingPunct="1">
        <a:spcBef>
          <a:spcPct val="20000"/>
        </a:spcBef>
        <a:buClr>
          <a:schemeClr val="accent1"/>
        </a:buClr>
        <a:buSzPct val="85000"/>
        <a:buFont typeface="Wingdings 2"/>
        <a:buChar char=""/>
        <a:defRPr kumimoji="0" sz="11500" kern="1200">
          <a:solidFill>
            <a:schemeClr val="tx1"/>
          </a:solidFill>
          <a:latin typeface="+mn-lt"/>
          <a:ea typeface="+mn-ea"/>
          <a:cs typeface="+mn-cs"/>
        </a:defRPr>
      </a:lvl2pPr>
      <a:lvl3pPr marL="4389120" indent="-1185062" algn="l" rtl="0" eaLnBrk="1" latinLnBrk="0" hangingPunct="1">
        <a:spcBef>
          <a:spcPct val="20000"/>
        </a:spcBef>
        <a:buClr>
          <a:schemeClr val="accent2"/>
        </a:buClr>
        <a:buSzPct val="70000"/>
        <a:buFont typeface="Wingdings 2"/>
        <a:buChar char=""/>
        <a:defRPr kumimoji="0" sz="10100" kern="1200">
          <a:solidFill>
            <a:schemeClr val="tx1"/>
          </a:solidFill>
          <a:latin typeface="+mn-lt"/>
          <a:ea typeface="+mn-ea"/>
          <a:cs typeface="+mn-cs"/>
        </a:defRPr>
      </a:lvl3pPr>
      <a:lvl4pPr marL="5705856" indent="-1009498" algn="l" rtl="0" eaLnBrk="1" latinLnBrk="0" hangingPunct="1">
        <a:spcBef>
          <a:spcPct val="20000"/>
        </a:spcBef>
        <a:buClr>
          <a:schemeClr val="accent3"/>
        </a:buClr>
        <a:buSzPct val="65000"/>
        <a:buFont typeface="Wingdings 2"/>
        <a:buChar char=""/>
        <a:defRPr kumimoji="0" sz="9600" kern="1200">
          <a:solidFill>
            <a:schemeClr val="tx1"/>
          </a:solidFill>
          <a:latin typeface="+mn-lt"/>
          <a:ea typeface="+mn-ea"/>
          <a:cs typeface="+mn-cs"/>
        </a:defRPr>
      </a:lvl4pPr>
      <a:lvl5pPr marL="7022592" indent="-1009498" algn="l" rtl="0" eaLnBrk="1" latinLnBrk="0" hangingPunct="1">
        <a:spcBef>
          <a:spcPct val="20000"/>
        </a:spcBef>
        <a:buClr>
          <a:schemeClr val="accent4"/>
        </a:buClr>
        <a:buSzPct val="65000"/>
        <a:buFont typeface="Wingdings 2"/>
        <a:buChar char=""/>
        <a:defRPr kumimoji="0" sz="9600" kern="1200">
          <a:solidFill>
            <a:schemeClr val="tx1"/>
          </a:solidFill>
          <a:latin typeface="+mn-lt"/>
          <a:ea typeface="+mn-ea"/>
          <a:cs typeface="+mn-cs"/>
        </a:defRPr>
      </a:lvl5pPr>
      <a:lvl6pPr marL="8339328" indent="-1009498" algn="l" rtl="0" eaLnBrk="1" latinLnBrk="0" hangingPunct="1">
        <a:spcBef>
          <a:spcPct val="20000"/>
        </a:spcBef>
        <a:buClr>
          <a:schemeClr val="accent5"/>
        </a:buClr>
        <a:buSzPct val="80000"/>
        <a:buFont typeface="Wingdings 2"/>
        <a:buChar char=""/>
        <a:defRPr kumimoji="0" sz="8600" kern="1200">
          <a:solidFill>
            <a:schemeClr val="tx1"/>
          </a:solidFill>
          <a:latin typeface="+mn-lt"/>
          <a:ea typeface="+mn-ea"/>
          <a:cs typeface="+mn-cs"/>
        </a:defRPr>
      </a:lvl6pPr>
      <a:lvl7pPr marL="9217152" indent="-877824" algn="l" rtl="0" eaLnBrk="1" latinLnBrk="0" hangingPunct="1">
        <a:spcBef>
          <a:spcPct val="20000"/>
        </a:spcBef>
        <a:buClr>
          <a:schemeClr val="accent6"/>
        </a:buClr>
        <a:buSzPct val="80000"/>
        <a:buFont typeface="Wingdings 2"/>
        <a:buChar char=""/>
        <a:defRPr kumimoji="0" sz="7700" kern="1200" baseline="0">
          <a:solidFill>
            <a:schemeClr val="tx1"/>
          </a:solidFill>
          <a:latin typeface="+mn-lt"/>
          <a:ea typeface="+mn-ea"/>
          <a:cs typeface="+mn-cs"/>
        </a:defRPr>
      </a:lvl7pPr>
      <a:lvl8pPr marL="10533888" indent="-877824" algn="l" rtl="0" eaLnBrk="1" latinLnBrk="0" hangingPunct="1">
        <a:spcBef>
          <a:spcPct val="20000"/>
        </a:spcBef>
        <a:buClr>
          <a:schemeClr val="tx2"/>
        </a:buClr>
        <a:buChar char="•"/>
        <a:defRPr kumimoji="0" sz="7700" kern="1200">
          <a:solidFill>
            <a:schemeClr val="tx1"/>
          </a:solidFill>
          <a:latin typeface="+mn-lt"/>
          <a:ea typeface="+mn-ea"/>
          <a:cs typeface="+mn-cs"/>
        </a:defRPr>
      </a:lvl8pPr>
      <a:lvl9pPr marL="11850624" indent="-877824" algn="l" rtl="0" eaLnBrk="1" latinLnBrk="0" hangingPunct="1">
        <a:spcBef>
          <a:spcPct val="20000"/>
        </a:spcBef>
        <a:buClr>
          <a:schemeClr val="tx2"/>
        </a:buClr>
        <a:buFontTx/>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14"/>
          <p:cNvSpPr txBox="1">
            <a:spLocks noChangeArrowheads="1"/>
          </p:cNvSpPr>
          <p:nvPr/>
        </p:nvSpPr>
        <p:spPr bwMode="auto">
          <a:xfrm>
            <a:off x="1406982" y="4807860"/>
            <a:ext cx="40886741" cy="1538796"/>
          </a:xfrm>
          <a:prstGeom prst="rect">
            <a:avLst/>
          </a:prstGeom>
          <a:noFill/>
          <a:ln w="12700">
            <a:noFill/>
            <a:miter lim="800000"/>
            <a:headEnd/>
            <a:tailEnd/>
          </a:ln>
        </p:spPr>
        <p:txBody>
          <a:bodyPr lIns="274277" tIns="274277" rIns="274277" bIns="274277">
            <a:spAutoFit/>
          </a:bodyPr>
          <a:lstStyle/>
          <a:p>
            <a:pPr algn="ctr">
              <a:spcBef>
                <a:spcPct val="50000"/>
              </a:spcBef>
            </a:pPr>
            <a:r>
              <a:rPr lang="en-US" sz="3200" b="1" dirty="0" err="1" smtClean="0">
                <a:latin typeface="+mj-lt"/>
              </a:rPr>
              <a:t>Piera</a:t>
            </a:r>
            <a:r>
              <a:rPr lang="en-US" sz="3200" b="1" dirty="0" smtClean="0">
                <a:latin typeface="+mj-lt"/>
              </a:rPr>
              <a:t> M. Callahan, *Maureen K. Larson, Randall C. Bender, &amp; Christopher J. Bayne</a:t>
            </a:r>
            <a:r>
              <a:rPr lang="en-US" sz="3200" b="1" dirty="0">
                <a:latin typeface="+mj-lt"/>
              </a:rPr>
              <a:t/>
            </a:r>
            <a:br>
              <a:rPr lang="en-US" sz="3200" b="1" dirty="0">
                <a:latin typeface="+mj-lt"/>
              </a:rPr>
            </a:br>
            <a:r>
              <a:rPr lang="en-US" sz="3200" dirty="0">
                <a:latin typeface="+mj-lt"/>
              </a:rPr>
              <a:t>Department of Zoology, Oregon State University – Corvallis, </a:t>
            </a:r>
            <a:r>
              <a:rPr lang="en-US" sz="3200" dirty="0" smtClean="0">
                <a:latin typeface="+mj-lt"/>
              </a:rPr>
              <a:t>Oregon 97331-2914</a:t>
            </a:r>
            <a:endParaRPr lang="en-US" sz="3200" dirty="0">
              <a:latin typeface="+mj-lt"/>
            </a:endParaRPr>
          </a:p>
        </p:txBody>
      </p:sp>
      <p:sp>
        <p:nvSpPr>
          <p:cNvPr id="13364" name="Rectangle 180"/>
          <p:cNvSpPr>
            <a:spLocks noChangeArrowheads="1"/>
          </p:cNvSpPr>
          <p:nvPr/>
        </p:nvSpPr>
        <p:spPr bwMode="auto">
          <a:xfrm>
            <a:off x="9767970" y="2264229"/>
            <a:ext cx="24667627" cy="2308304"/>
          </a:xfrm>
          <a:prstGeom prst="rect">
            <a:avLst/>
          </a:prstGeom>
          <a:noFill/>
          <a:ln w="9525">
            <a:noFill/>
            <a:miter lim="800000"/>
            <a:headEnd/>
            <a:tailEnd/>
          </a:ln>
        </p:spPr>
        <p:txBody>
          <a:bodyPr wrap="square" lIns="91426" tIns="45710" rIns="91426" bIns="45710">
            <a:spAutoFit/>
          </a:bodyPr>
          <a:lstStyle/>
          <a:p>
            <a:pPr algn="ctr"/>
            <a:r>
              <a:rPr lang="en-US" sz="7200" b="1" dirty="0" smtClean="0">
                <a:latin typeface="+mj-lt"/>
              </a:rPr>
              <a:t>Resistance to </a:t>
            </a:r>
            <a:r>
              <a:rPr lang="en-US" sz="7200" b="1" i="1" dirty="0" err="1" smtClean="0">
                <a:latin typeface="+mj-lt"/>
              </a:rPr>
              <a:t>Schistosoma</a:t>
            </a:r>
            <a:r>
              <a:rPr lang="en-US" sz="7200" b="1" i="1" dirty="0" smtClean="0">
                <a:latin typeface="+mj-lt"/>
              </a:rPr>
              <a:t> </a:t>
            </a:r>
            <a:r>
              <a:rPr lang="en-US" sz="7200" b="1" i="1" dirty="0" err="1" smtClean="0">
                <a:latin typeface="+mj-lt"/>
              </a:rPr>
              <a:t>mansoni</a:t>
            </a:r>
            <a:r>
              <a:rPr lang="en-US" sz="7200" b="1" dirty="0" smtClean="0">
                <a:latin typeface="+mj-lt"/>
              </a:rPr>
              <a:t> is correlated with the number of spreading granulocytes in </a:t>
            </a:r>
            <a:r>
              <a:rPr lang="en-US" sz="7200" b="1" i="1" dirty="0" err="1" smtClean="0">
                <a:latin typeface="+mj-lt"/>
              </a:rPr>
              <a:t>Biomphalaria</a:t>
            </a:r>
            <a:r>
              <a:rPr lang="en-US" sz="7200" b="1" i="1" dirty="0" smtClean="0">
                <a:latin typeface="+mj-lt"/>
              </a:rPr>
              <a:t> </a:t>
            </a:r>
            <a:r>
              <a:rPr lang="en-US" sz="7200" b="1" i="1" dirty="0" err="1" smtClean="0">
                <a:latin typeface="+mj-lt"/>
              </a:rPr>
              <a:t>glabrata</a:t>
            </a:r>
            <a:r>
              <a:rPr lang="en-US" sz="7200" b="1" dirty="0" smtClean="0">
                <a:latin typeface="+mj-lt"/>
              </a:rPr>
              <a:t>.</a:t>
            </a:r>
            <a:endParaRPr lang="en-US" sz="7200" b="1" dirty="0">
              <a:latin typeface="+mj-lt"/>
            </a:endParaRPr>
          </a:p>
        </p:txBody>
      </p:sp>
      <p:sp>
        <p:nvSpPr>
          <p:cNvPr id="1027" name="Rectangle 3"/>
          <p:cNvSpPr>
            <a:spLocks noChangeArrowheads="1"/>
          </p:cNvSpPr>
          <p:nvPr/>
        </p:nvSpPr>
        <p:spPr bwMode="auto">
          <a:xfrm>
            <a:off x="2290082" y="8809852"/>
            <a:ext cx="1097280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Molluscan</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internal defenses rely heavily on circulating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In most cases, encounters with large foreign bodies result in recognition by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followed by spreading of these defense cells over the object’s surface. The resulting encapsulation concentrates the force of</a:t>
            </a:r>
            <a:r>
              <a:rPr kumimoji="0" lang="en-US" sz="2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the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assault on the foreign object.    </a:t>
            </a:r>
          </a:p>
          <a:p>
            <a:pPr algn="just"/>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algn="just"/>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B.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glabrata</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snail lines obtained by self-fertilization of isolated 13-16-R1 [Oregon] individuals have yielded multiple inbred families in which genes are fixed at ~88% of the loci. Among the phenotypic traits that we have measured in 20 of these families are susceptibilities of snails to the PR1 [Oregon] strain of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Schistosoma</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hematocrits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of quickly spreading granulocytes present in the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hemolymph</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Higher numbers of these cells predict a snail phenotype that is resistant to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S.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infection. Both resistant and susceptible snails are found in families with intermediate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hematocrits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We infer that within the parental 13-16-R1 population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numbers are varied. When sufficiently numerous, a snail’s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can generally prevent parasitic infection. At lower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hematocrits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 more complex set of variables interact to determine the outcome of an infection.</a:t>
            </a:r>
            <a:endParaRPr kumimoji="0" lang="en-US" sz="2400" b="0" i="0" u="none" strike="noStrike" cap="none" normalizeH="0" baseline="0" dirty="0" smtClean="0">
              <a:ln>
                <a:noFill/>
              </a:ln>
              <a:solidFill>
                <a:schemeClr val="tx1"/>
              </a:solidFill>
              <a:effectLst/>
              <a:latin typeface="+mj-lt"/>
            </a:endParaRPr>
          </a:p>
        </p:txBody>
      </p:sp>
      <p:sp>
        <p:nvSpPr>
          <p:cNvPr id="1028" name="Rectangle 4"/>
          <p:cNvSpPr>
            <a:spLocks noChangeArrowheads="1"/>
          </p:cNvSpPr>
          <p:nvPr/>
        </p:nvSpPr>
        <p:spPr bwMode="auto">
          <a:xfrm>
            <a:off x="2354036" y="17908509"/>
            <a:ext cx="10780939"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Biomphalaria</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glabrata</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is the intermediate host for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Schistosoma</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Miracidia</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from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S.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penetrate the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molluscan</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headfoot</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and immediately transform into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sporocysts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Asexual reproduction results in daughter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sporocysts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which migrate to the snail mid-gut gland. Once established, the parasite proliferates again asexually, forming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cercariae</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which exit the snail. All this occurs under the scrutiny of circulating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part of the snail’s innate defense mechanisms.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Snail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are involved in recognition of foreign bodies,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phagocytosis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encapsulation, and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cytotoxic</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reactions, and in many of these processes develop pseudopodia to monitor and interact with their environment.  Snail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number has also been implicated in resistance to infection.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In our lab, we inbred a 70% resistant snail population in order to establish snail families with greater than 88%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homozygosity</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Families were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phenotyped</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for resistance to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S.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and constitutive numbers of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pseudopod</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-producing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in circulation were compared. </a:t>
            </a:r>
            <a:endParaRPr kumimoji="0" lang="en-US"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30980744" y="8511236"/>
            <a:ext cx="10744199"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The objective of this study was to examine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B.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glabrata’s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resistance to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S.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infection in the context of circulating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numbers, in particular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that form pseudopodia.  This is an important trait as it signifies the host’s readiness for defense against foreign bodies. Our development of inbred families of snails allowed us to sample and phenotype individuals with greater than 88%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homozygosity</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Our study sheds light on the importance of circulating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number, and more specifically on the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ability to sense environmental changes.  Snail families which possess high PPH/</a:t>
            </a:r>
            <a:r>
              <a:rPr kumimoji="0" lang="en-US" sz="2400" b="0" i="0" u="none" strike="noStrike" cap="none" normalizeH="0" baseline="0" dirty="0" smtClean="0">
                <a:ln>
                  <a:noFill/>
                </a:ln>
                <a:solidFill>
                  <a:schemeClr val="tx1"/>
                </a:solidFill>
                <a:effectLst/>
                <a:latin typeface="+mj-lt"/>
                <a:ea typeface="Calibri" pitchFamily="34" charset="0"/>
                <a:cs typeface="Calibri" pitchFamily="34" charset="0"/>
              </a:rPr>
              <a:t>µ</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L are more resistant to infection by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S.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On the other hand, if the parasite encounters very few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it avoids or survives their attacks and proliferates.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In snails with intermediate numbers of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other factors should emerge as deterministic of the susceptibility phenotype. We are presently measuring the expression of several genes involved in cell function, particularly immunity. We anticipate that in snails with intermediate PPH quantities, expression differences will more clearly correlate with resistance. Other questions raised by this study include: What percentage of circulating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is represented by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pseudopod</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-producing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hemocytes</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and do percentages differ among susceptible and resistant families? Is cell adhesiveness variable among families? Our work continues to focus on answering these crucial questions about snail </a:t>
            </a:r>
            <a:r>
              <a:rPr kumimoji="0" lang="en-US" sz="2400" b="0" i="0" u="none" strike="noStrike" cap="none" normalizeH="0" baseline="0" dirty="0" err="1" smtClean="0">
                <a:ln>
                  <a:noFill/>
                </a:ln>
                <a:solidFill>
                  <a:schemeClr val="tx1"/>
                </a:solidFill>
                <a:effectLst/>
                <a:latin typeface="+mj-lt"/>
                <a:ea typeface="Calibri" pitchFamily="34" charset="0"/>
                <a:cs typeface="Times New Roman" pitchFamily="18" charset="0"/>
              </a:rPr>
              <a:t>hemocyte</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involvement in resistance to </a:t>
            </a:r>
            <a:r>
              <a:rPr kumimoji="0" lang="en-US" sz="2400" b="0" i="1" u="none" strike="noStrike" cap="none" normalizeH="0" baseline="0" dirty="0" smtClean="0">
                <a:ln>
                  <a:noFill/>
                </a:ln>
                <a:solidFill>
                  <a:schemeClr val="tx1"/>
                </a:solidFill>
                <a:effectLst/>
                <a:latin typeface="+mj-lt"/>
                <a:ea typeface="Calibri" pitchFamily="34" charset="0"/>
                <a:cs typeface="Times New Roman" pitchFamily="18" charset="0"/>
              </a:rPr>
              <a:t>S. </a:t>
            </a:r>
            <a:r>
              <a:rPr kumimoji="0" lang="en-US" sz="2400" b="0" i="1" u="none" strike="noStrike" cap="none" normalizeH="0" baseline="0" dirty="0" err="1" smtClean="0">
                <a:ln>
                  <a:noFill/>
                </a:ln>
                <a:solidFill>
                  <a:schemeClr val="tx1"/>
                </a:solidFill>
                <a:effectLst/>
                <a:latin typeface="+mj-lt"/>
                <a:ea typeface="Calibri" pitchFamily="34" charset="0"/>
                <a:cs typeface="Times New Roman" pitchFamily="18" charset="0"/>
              </a:rPr>
              <a:t>mansoni</a:t>
            </a: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ndParaRPr>
          </a:p>
        </p:txBody>
      </p:sp>
      <p:sp>
        <p:nvSpPr>
          <p:cNvPr id="21" name="Rectangle 20"/>
          <p:cNvSpPr/>
          <p:nvPr/>
        </p:nvSpPr>
        <p:spPr>
          <a:xfrm>
            <a:off x="31048780" y="20793075"/>
            <a:ext cx="10785020" cy="10064294"/>
          </a:xfrm>
          <a:prstGeom prst="rect">
            <a:avLst/>
          </a:prstGeom>
        </p:spPr>
        <p:txBody>
          <a:bodyPr wrap="square">
            <a:spAutoFit/>
          </a:bodyPr>
          <a:lstStyle/>
          <a:p>
            <a:pPr algn="just"/>
            <a:r>
              <a:rPr lang="en-US" sz="2400" dirty="0" smtClean="0">
                <a:latin typeface="+mj-lt"/>
              </a:rPr>
              <a:t>Inbred snail lines were derived from individuals of the 13-16-R1 (Oregon) stock </a:t>
            </a:r>
            <a:r>
              <a:rPr lang="en-US" sz="2400" i="1" dirty="0" smtClean="0">
                <a:latin typeface="+mj-lt"/>
              </a:rPr>
              <a:t>of </a:t>
            </a:r>
            <a:r>
              <a:rPr lang="en-US" sz="2400" i="1" dirty="0" err="1" smtClean="0">
                <a:latin typeface="+mj-lt"/>
              </a:rPr>
              <a:t>Biomphalaria</a:t>
            </a:r>
            <a:r>
              <a:rPr lang="en-US" sz="2400" i="1" dirty="0" smtClean="0">
                <a:latin typeface="+mj-lt"/>
              </a:rPr>
              <a:t> </a:t>
            </a:r>
            <a:r>
              <a:rPr lang="en-US" sz="2400" i="1" dirty="0" err="1" smtClean="0">
                <a:latin typeface="+mj-lt"/>
              </a:rPr>
              <a:t>glabrata</a:t>
            </a:r>
            <a:r>
              <a:rPr lang="en-US" sz="2400" dirty="0" smtClean="0">
                <a:latin typeface="+mj-lt"/>
              </a:rPr>
              <a:t>.  Snails were ‘</a:t>
            </a:r>
            <a:r>
              <a:rPr lang="en-US" sz="2400" dirty="0" err="1" smtClean="0">
                <a:latin typeface="+mj-lt"/>
              </a:rPr>
              <a:t>selfed</a:t>
            </a:r>
            <a:r>
              <a:rPr lang="en-US" sz="2400" dirty="0" smtClean="0">
                <a:latin typeface="+mj-lt"/>
              </a:rPr>
              <a:t>’ for 3 generations (88% </a:t>
            </a:r>
            <a:r>
              <a:rPr lang="en-US" sz="2400" dirty="0" err="1" smtClean="0">
                <a:latin typeface="+mj-lt"/>
              </a:rPr>
              <a:t>homozygosity</a:t>
            </a:r>
            <a:r>
              <a:rPr lang="en-US" sz="2400" dirty="0" smtClean="0">
                <a:latin typeface="+mj-lt"/>
              </a:rPr>
              <a:t>), and susceptibility/resistance to </a:t>
            </a:r>
            <a:r>
              <a:rPr lang="en-US" sz="2400" i="1" dirty="0" err="1" smtClean="0">
                <a:latin typeface="+mj-lt"/>
              </a:rPr>
              <a:t>Schistosoma</a:t>
            </a:r>
            <a:r>
              <a:rPr lang="en-US" sz="2400" i="1" dirty="0" smtClean="0">
                <a:latin typeface="+mj-lt"/>
              </a:rPr>
              <a:t> </a:t>
            </a:r>
            <a:r>
              <a:rPr lang="en-US" sz="2400" i="1" dirty="0" err="1" smtClean="0">
                <a:latin typeface="+mj-lt"/>
              </a:rPr>
              <a:t>mansoni</a:t>
            </a:r>
            <a:r>
              <a:rPr lang="en-US" sz="2400" dirty="0" smtClean="0">
                <a:latin typeface="+mj-lt"/>
              </a:rPr>
              <a:t> was scored by exposing each 12 mm snail to five </a:t>
            </a:r>
            <a:r>
              <a:rPr lang="en-US" sz="2400" i="1" dirty="0" smtClean="0">
                <a:latin typeface="+mj-lt"/>
              </a:rPr>
              <a:t>S. </a:t>
            </a:r>
            <a:r>
              <a:rPr lang="en-US" sz="2400" i="1" dirty="0" err="1" smtClean="0">
                <a:latin typeface="+mj-lt"/>
              </a:rPr>
              <a:t>mansoni</a:t>
            </a:r>
            <a:r>
              <a:rPr lang="en-US" sz="2400" dirty="0" smtClean="0">
                <a:latin typeface="+mj-lt"/>
              </a:rPr>
              <a:t>  </a:t>
            </a:r>
            <a:r>
              <a:rPr lang="en-US" sz="2400" dirty="0" err="1" smtClean="0">
                <a:latin typeface="+mj-lt"/>
              </a:rPr>
              <a:t>miracidia</a:t>
            </a:r>
            <a:r>
              <a:rPr lang="en-US" sz="2400" dirty="0" smtClean="0">
                <a:latin typeface="+mj-lt"/>
              </a:rPr>
              <a:t>, followed by assessment of parasite shedding 5, 7, and 9 weeks later. </a:t>
            </a:r>
          </a:p>
          <a:p>
            <a:pPr algn="just"/>
            <a:endParaRPr lang="en-US" sz="2400" dirty="0" smtClean="0">
              <a:latin typeface="+mj-lt"/>
            </a:endParaRPr>
          </a:p>
          <a:p>
            <a:pPr algn="just"/>
            <a:r>
              <a:rPr lang="en-US" sz="2400" dirty="0" smtClean="0">
                <a:latin typeface="+mj-lt"/>
              </a:rPr>
              <a:t>Inbred snails were maintained in 26⁰C de-chlorinated water supplemented with shell hardener (480 µM CaCO</a:t>
            </a:r>
            <a:r>
              <a:rPr lang="en-US" sz="2400" baseline="-25000" dirty="0" smtClean="0">
                <a:latin typeface="+mj-lt"/>
              </a:rPr>
              <a:t>3</a:t>
            </a:r>
            <a:r>
              <a:rPr lang="en-US" sz="2400" dirty="0" smtClean="0">
                <a:latin typeface="+mj-lt"/>
              </a:rPr>
              <a:t>, 82 µM </a:t>
            </a:r>
            <a:r>
              <a:rPr lang="en-US" sz="2400" dirty="0" err="1" smtClean="0">
                <a:latin typeface="+mj-lt"/>
              </a:rPr>
              <a:t>NaCl</a:t>
            </a:r>
            <a:r>
              <a:rPr lang="en-US" sz="2400" dirty="0" smtClean="0">
                <a:latin typeface="+mj-lt"/>
              </a:rPr>
              <a:t>, 58 µM MgCO</a:t>
            </a:r>
            <a:r>
              <a:rPr lang="en-US" sz="2400" baseline="-25000" dirty="0" smtClean="0">
                <a:latin typeface="+mj-lt"/>
              </a:rPr>
              <a:t>3</a:t>
            </a:r>
            <a:r>
              <a:rPr lang="en-US" sz="2400" dirty="0" smtClean="0">
                <a:latin typeface="+mj-lt"/>
              </a:rPr>
              <a:t>, and 13 µM </a:t>
            </a:r>
            <a:r>
              <a:rPr lang="en-US" sz="2400" dirty="0" err="1" smtClean="0">
                <a:latin typeface="+mj-lt"/>
              </a:rPr>
              <a:t>KCl</a:t>
            </a:r>
            <a:r>
              <a:rPr lang="en-US" sz="2400" dirty="0" smtClean="0">
                <a:latin typeface="+mj-lt"/>
              </a:rPr>
              <a:t>).  Filters also contained crushed coral for buffering capacity. To minimize the chances of stress-related effects, snails were sampled 2 to 4 weeks after water change.  The snails were fed washed green leaf lettuce ad </a:t>
            </a:r>
            <a:r>
              <a:rPr lang="en-US" sz="2400" dirty="0" err="1" smtClean="0">
                <a:latin typeface="+mj-lt"/>
              </a:rPr>
              <a:t>libitum</a:t>
            </a:r>
            <a:r>
              <a:rPr lang="en-US" sz="2400" dirty="0" smtClean="0">
                <a:latin typeface="+mj-lt"/>
              </a:rPr>
              <a:t> and kept in an environment with a 12 hour light cycle. </a:t>
            </a:r>
          </a:p>
          <a:p>
            <a:pPr algn="just"/>
            <a:endParaRPr lang="en-US" sz="2400" dirty="0" smtClean="0">
              <a:latin typeface="+mj-lt"/>
            </a:endParaRPr>
          </a:p>
          <a:p>
            <a:pPr algn="just"/>
            <a:r>
              <a:rPr lang="en-US" sz="2400" dirty="0" smtClean="0">
                <a:latin typeface="+mj-lt"/>
              </a:rPr>
              <a:t>Counts of </a:t>
            </a:r>
            <a:r>
              <a:rPr lang="en-US" sz="2400" dirty="0" err="1" smtClean="0">
                <a:latin typeface="+mj-lt"/>
              </a:rPr>
              <a:t>pseudopod</a:t>
            </a:r>
            <a:r>
              <a:rPr lang="en-US" sz="2400" dirty="0" smtClean="0">
                <a:latin typeface="+mj-lt"/>
              </a:rPr>
              <a:t>-producing </a:t>
            </a:r>
            <a:r>
              <a:rPr lang="en-US" sz="2400" dirty="0" err="1" smtClean="0">
                <a:latin typeface="+mj-lt"/>
              </a:rPr>
              <a:t>hemocytes</a:t>
            </a:r>
            <a:r>
              <a:rPr lang="en-US" sz="2400" dirty="0" smtClean="0">
                <a:latin typeface="+mj-lt"/>
              </a:rPr>
              <a:t> (PPH) were made for snails of 12 to 14 </a:t>
            </a:r>
            <a:r>
              <a:rPr lang="en-US" sz="2400" smtClean="0">
                <a:latin typeface="+mj-lt"/>
              </a:rPr>
              <a:t>mm diameter. </a:t>
            </a:r>
            <a:r>
              <a:rPr lang="en-US" sz="2400" dirty="0" smtClean="0">
                <a:latin typeface="+mj-lt"/>
              </a:rPr>
              <a:t>To minimize stress, each snail was placed in a small dish containing tank water at 26⁰C.   Sterile balanced salt solution (CBSS; 48 </a:t>
            </a:r>
            <a:r>
              <a:rPr lang="en-US" sz="2400" dirty="0" err="1" smtClean="0">
                <a:latin typeface="+mj-lt"/>
              </a:rPr>
              <a:t>mM</a:t>
            </a:r>
            <a:r>
              <a:rPr lang="en-US" sz="2400" dirty="0" smtClean="0">
                <a:latin typeface="+mj-lt"/>
              </a:rPr>
              <a:t> </a:t>
            </a:r>
            <a:r>
              <a:rPr lang="en-US" sz="2400" dirty="0" err="1" smtClean="0">
                <a:latin typeface="+mj-lt"/>
              </a:rPr>
              <a:t>NaCl</a:t>
            </a:r>
            <a:r>
              <a:rPr lang="en-US" sz="2400" dirty="0" smtClean="0">
                <a:latin typeface="+mj-lt"/>
              </a:rPr>
              <a:t>, 2 </a:t>
            </a:r>
            <a:r>
              <a:rPr lang="en-US" sz="2400" dirty="0" err="1" smtClean="0">
                <a:latin typeface="+mj-lt"/>
              </a:rPr>
              <a:t>mM</a:t>
            </a:r>
            <a:r>
              <a:rPr lang="en-US" sz="2400" dirty="0" smtClean="0">
                <a:latin typeface="+mj-lt"/>
              </a:rPr>
              <a:t> </a:t>
            </a:r>
            <a:r>
              <a:rPr lang="en-US" sz="2400" dirty="0" err="1" smtClean="0">
                <a:latin typeface="+mj-lt"/>
              </a:rPr>
              <a:t>KCl</a:t>
            </a:r>
            <a:r>
              <a:rPr lang="en-US" sz="2400" dirty="0" smtClean="0">
                <a:latin typeface="+mj-lt"/>
              </a:rPr>
              <a:t>, 0.5 </a:t>
            </a:r>
            <a:r>
              <a:rPr lang="en-US" sz="2400" dirty="0" err="1" smtClean="0">
                <a:latin typeface="+mj-lt"/>
              </a:rPr>
              <a:t>mM</a:t>
            </a:r>
            <a:r>
              <a:rPr lang="en-US" sz="2400" dirty="0" smtClean="0">
                <a:latin typeface="+mj-lt"/>
              </a:rPr>
              <a:t> Na</a:t>
            </a:r>
            <a:r>
              <a:rPr lang="en-US" sz="2400" baseline="-25000" dirty="0" smtClean="0">
                <a:latin typeface="+mj-lt"/>
              </a:rPr>
              <a:t>2</a:t>
            </a:r>
            <a:r>
              <a:rPr lang="en-US" sz="2400" dirty="0" smtClean="0">
                <a:latin typeface="+mj-lt"/>
              </a:rPr>
              <a:t>HPO</a:t>
            </a:r>
            <a:r>
              <a:rPr lang="en-US" sz="2400" baseline="-25000" dirty="0" smtClean="0">
                <a:latin typeface="+mj-lt"/>
              </a:rPr>
              <a:t>4</a:t>
            </a:r>
            <a:r>
              <a:rPr lang="en-US" sz="2400" dirty="0" smtClean="0">
                <a:latin typeface="+mj-lt"/>
              </a:rPr>
              <a:t>, 0.6 </a:t>
            </a:r>
            <a:r>
              <a:rPr lang="en-US" sz="2400" dirty="0" err="1" smtClean="0">
                <a:latin typeface="+mj-lt"/>
              </a:rPr>
              <a:t>mM</a:t>
            </a:r>
            <a:r>
              <a:rPr lang="en-US" sz="2400" dirty="0" smtClean="0">
                <a:latin typeface="+mj-lt"/>
              </a:rPr>
              <a:t> NAHCO</a:t>
            </a:r>
            <a:r>
              <a:rPr lang="en-US" sz="2400" baseline="-25000" dirty="0" smtClean="0">
                <a:latin typeface="+mj-lt"/>
              </a:rPr>
              <a:t>3</a:t>
            </a:r>
            <a:r>
              <a:rPr lang="en-US" sz="2400" dirty="0" smtClean="0">
                <a:latin typeface="+mj-lt"/>
              </a:rPr>
              <a:t>, 5.5 </a:t>
            </a:r>
            <a:r>
              <a:rPr lang="en-US" sz="2400" dirty="0" err="1" smtClean="0">
                <a:latin typeface="+mj-lt"/>
              </a:rPr>
              <a:t>mM</a:t>
            </a:r>
            <a:r>
              <a:rPr lang="en-US" sz="2400" dirty="0" smtClean="0">
                <a:latin typeface="+mj-lt"/>
              </a:rPr>
              <a:t> glucose, and 2.9 </a:t>
            </a:r>
            <a:r>
              <a:rPr lang="en-US" sz="2400" dirty="0" err="1" smtClean="0">
                <a:latin typeface="+mj-lt"/>
              </a:rPr>
              <a:t>mM</a:t>
            </a:r>
            <a:r>
              <a:rPr lang="en-US" sz="2400" dirty="0" smtClean="0">
                <a:latin typeface="+mj-lt"/>
              </a:rPr>
              <a:t> </a:t>
            </a:r>
            <a:r>
              <a:rPr lang="en-US" sz="2400" dirty="0" err="1" smtClean="0">
                <a:latin typeface="+mj-lt"/>
              </a:rPr>
              <a:t>trehalose</a:t>
            </a:r>
            <a:r>
              <a:rPr lang="en-US" sz="2400" dirty="0" smtClean="0">
                <a:latin typeface="+mj-lt"/>
              </a:rPr>
              <a:t>; </a:t>
            </a:r>
            <a:r>
              <a:rPr lang="en-US" sz="2400" dirty="0" err="1" smtClean="0">
                <a:latin typeface="+mj-lt"/>
              </a:rPr>
              <a:t>Chernin</a:t>
            </a:r>
            <a:r>
              <a:rPr lang="en-US" sz="2400" dirty="0" smtClean="0">
                <a:latin typeface="+mj-lt"/>
              </a:rPr>
              <a:t> 1963) was pre-warmed to 26⁰C.  Directly prior to bleeding, snail shells were cleaned with </a:t>
            </a:r>
            <a:r>
              <a:rPr lang="en-US" sz="2400" dirty="0" err="1" smtClean="0">
                <a:latin typeface="+mj-lt"/>
              </a:rPr>
              <a:t>dechlorinated</a:t>
            </a:r>
            <a:r>
              <a:rPr lang="en-US" sz="2400" dirty="0" smtClean="0">
                <a:latin typeface="+mj-lt"/>
              </a:rPr>
              <a:t> water and swabs.  Cardiac punctures were performed and only </a:t>
            </a:r>
            <a:r>
              <a:rPr lang="en-US" sz="2400" dirty="0" err="1" smtClean="0">
                <a:latin typeface="+mj-lt"/>
              </a:rPr>
              <a:t>hemolymph</a:t>
            </a:r>
            <a:r>
              <a:rPr lang="en-US" sz="2400" dirty="0" smtClean="0">
                <a:latin typeface="+mj-lt"/>
              </a:rPr>
              <a:t> which pooled on the shell was sampled; </a:t>
            </a:r>
            <a:r>
              <a:rPr lang="en-US" sz="2400" dirty="0" err="1" smtClean="0">
                <a:latin typeface="+mj-lt"/>
              </a:rPr>
              <a:t>hemolymph</a:t>
            </a:r>
            <a:r>
              <a:rPr lang="en-US" sz="2400" dirty="0" smtClean="0">
                <a:latin typeface="+mj-lt"/>
              </a:rPr>
              <a:t> released from the head foot was not used.  </a:t>
            </a:r>
            <a:r>
              <a:rPr lang="en-US" sz="2400" dirty="0" err="1" smtClean="0">
                <a:latin typeface="+mj-lt"/>
              </a:rPr>
              <a:t>Hemolymph</a:t>
            </a:r>
            <a:r>
              <a:rPr lang="en-US" sz="2400" dirty="0" smtClean="0">
                <a:latin typeface="+mj-lt"/>
              </a:rPr>
              <a:t> from an individual snail was placed on </a:t>
            </a:r>
            <a:r>
              <a:rPr lang="en-US" sz="2400" dirty="0" err="1" smtClean="0">
                <a:latin typeface="+mj-lt"/>
              </a:rPr>
              <a:t>Parafilm</a:t>
            </a:r>
            <a:r>
              <a:rPr lang="en-US" sz="2400" dirty="0" smtClean="0">
                <a:latin typeface="+mj-lt"/>
              </a:rPr>
              <a:t>™, and shell debris was allowed to settle for 30 seconds.  The upper 20 µL of </a:t>
            </a:r>
            <a:r>
              <a:rPr lang="en-US" sz="2400" dirty="0" err="1" smtClean="0">
                <a:latin typeface="+mj-lt"/>
              </a:rPr>
              <a:t>hemolymph</a:t>
            </a:r>
            <a:r>
              <a:rPr lang="en-US" sz="2400" dirty="0" smtClean="0">
                <a:latin typeface="+mj-lt"/>
              </a:rPr>
              <a:t> was mixed 1:1 with CBSS, and 10 µL was loaded on a </a:t>
            </a:r>
            <a:r>
              <a:rPr lang="en-US" sz="2400" dirty="0" err="1" smtClean="0">
                <a:latin typeface="+mj-lt"/>
              </a:rPr>
              <a:t>Neubauer</a:t>
            </a:r>
            <a:r>
              <a:rPr lang="en-US" sz="2400" dirty="0" smtClean="0">
                <a:latin typeface="+mj-lt"/>
              </a:rPr>
              <a:t> Improved </a:t>
            </a:r>
            <a:r>
              <a:rPr lang="en-US" sz="2400" dirty="0" err="1" smtClean="0">
                <a:latin typeface="+mj-lt"/>
              </a:rPr>
              <a:t>hemacytometer</a:t>
            </a:r>
            <a:r>
              <a:rPr lang="en-US" sz="2400" dirty="0" smtClean="0">
                <a:latin typeface="+mj-lt"/>
              </a:rPr>
              <a:t>.  The slides were incubated in a humid chamber at 26⁰C for 30 minutes, and cells with pseudopodia were counted in five 1 mm squares at 200x.  The final number of cells was calculated using the following formula: cells counted x dilution x 10 / number of 1 mm squares counted.</a:t>
            </a:r>
            <a:endParaRPr lang="en-US" sz="2400" dirty="0">
              <a:latin typeface="+mj-lt"/>
            </a:endParaRPr>
          </a:p>
        </p:txBody>
      </p:sp>
      <p:sp>
        <p:nvSpPr>
          <p:cNvPr id="22" name="Rectangle 21"/>
          <p:cNvSpPr/>
          <p:nvPr/>
        </p:nvSpPr>
        <p:spPr>
          <a:xfrm>
            <a:off x="15036251" y="8360571"/>
            <a:ext cx="14303829" cy="1200329"/>
          </a:xfrm>
          <a:prstGeom prst="rect">
            <a:avLst/>
          </a:prstGeom>
          <a:ln>
            <a:noFill/>
          </a:ln>
        </p:spPr>
        <p:txBody>
          <a:bodyPr wrap="square">
            <a:spAutoFit/>
          </a:bodyPr>
          <a:lstStyle/>
          <a:p>
            <a:pPr lvl="0" algn="ctr" eaLnBrk="0" hangingPunct="0"/>
            <a:r>
              <a:rPr lang="en-US" sz="3600" b="1" dirty="0" smtClean="0">
                <a:latin typeface="+mj-lt"/>
                <a:ea typeface="Calibri" pitchFamily="34" charset="0"/>
                <a:cs typeface="Times New Roman" pitchFamily="18" charset="0"/>
              </a:rPr>
              <a:t>Question: Do resistant families differ from susceptible ones in number of circulating </a:t>
            </a:r>
            <a:r>
              <a:rPr lang="en-US" sz="3600" b="1" dirty="0" err="1" smtClean="0">
                <a:latin typeface="+mj-lt"/>
                <a:ea typeface="Calibri" pitchFamily="34" charset="0"/>
                <a:cs typeface="Times New Roman" pitchFamily="18" charset="0"/>
              </a:rPr>
              <a:t>pseudopod</a:t>
            </a:r>
            <a:r>
              <a:rPr lang="en-US" sz="3600" b="1" dirty="0" smtClean="0">
                <a:latin typeface="+mj-lt"/>
                <a:ea typeface="Calibri" pitchFamily="34" charset="0"/>
                <a:cs typeface="Times New Roman" pitchFamily="18" charset="0"/>
              </a:rPr>
              <a:t>-producing </a:t>
            </a:r>
            <a:r>
              <a:rPr lang="en-US" sz="3600" b="1" dirty="0" err="1" smtClean="0">
                <a:latin typeface="+mj-lt"/>
                <a:ea typeface="Calibri" pitchFamily="34" charset="0"/>
                <a:cs typeface="Times New Roman" pitchFamily="18" charset="0"/>
              </a:rPr>
              <a:t>hemocytes</a:t>
            </a:r>
            <a:r>
              <a:rPr lang="en-US" sz="3600" b="1" dirty="0" smtClean="0">
                <a:latin typeface="+mj-lt"/>
                <a:ea typeface="Calibri" pitchFamily="34" charset="0"/>
                <a:cs typeface="Times New Roman" pitchFamily="18" charset="0"/>
              </a:rPr>
              <a:t>?</a:t>
            </a:r>
            <a:endParaRPr lang="en-US" sz="3600" dirty="0" smtClean="0">
              <a:latin typeface="+mj-lt"/>
            </a:endParaRPr>
          </a:p>
        </p:txBody>
      </p:sp>
      <p:sp>
        <p:nvSpPr>
          <p:cNvPr id="1030" name="Rectangle 6"/>
          <p:cNvSpPr>
            <a:spLocks noChangeArrowheads="1"/>
          </p:cNvSpPr>
          <p:nvPr/>
        </p:nvSpPr>
        <p:spPr bwMode="auto">
          <a:xfrm>
            <a:off x="2388554" y="25718571"/>
            <a:ext cx="1097280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mj-lt"/>
                <a:ea typeface="Times New Roman" pitchFamily="18" charset="0"/>
                <a:cs typeface="Times New Roman" pitchFamily="18" charset="0"/>
              </a:rPr>
              <a:t>Martins-Souza, R. L., Pereira, C. A. J., Coelho, P. M. Z., Martins-</a:t>
            </a:r>
            <a:r>
              <a:rPr kumimoji="0" lang="en-US" sz="2400" i="0" u="none" strike="noStrike" cap="none" normalizeH="0" baseline="0" dirty="0" err="1" smtClean="0">
                <a:ln>
                  <a:noFill/>
                </a:ln>
                <a:effectLst/>
                <a:latin typeface="+mj-lt"/>
                <a:ea typeface="Times New Roman" pitchFamily="18" charset="0"/>
                <a:cs typeface="Times New Roman" pitchFamily="18" charset="0"/>
              </a:rPr>
              <a:t>Filho,O</a:t>
            </a:r>
            <a:r>
              <a:rPr kumimoji="0" lang="en-US" sz="2400" i="0" u="none" strike="noStrike" cap="none" normalizeH="0" baseline="0" dirty="0" smtClean="0">
                <a:ln>
                  <a:noFill/>
                </a:ln>
                <a:effectLst/>
                <a:latin typeface="+mj-lt"/>
                <a:ea typeface="Times New Roman" pitchFamily="18" charset="0"/>
                <a:cs typeface="Times New Roman" pitchFamily="18" charset="0"/>
              </a:rPr>
              <a:t>. A., </a:t>
            </a:r>
            <a:r>
              <a:rPr kumimoji="0" lang="en-US" sz="2400" i="0" u="none" strike="noStrike" cap="none" normalizeH="0" baseline="0" dirty="0" err="1" smtClean="0">
                <a:ln>
                  <a:noFill/>
                </a:ln>
                <a:effectLst/>
                <a:latin typeface="+mj-lt"/>
                <a:ea typeface="Times New Roman" pitchFamily="18" charset="0"/>
                <a:cs typeface="Times New Roman" pitchFamily="18" charset="0"/>
              </a:rPr>
              <a:t>Negrão-Corrêa</a:t>
            </a:r>
            <a:r>
              <a:rPr kumimoji="0" lang="en-US" sz="2400" i="0" u="none" strike="noStrike" cap="none" normalizeH="0" baseline="0" dirty="0" smtClean="0">
                <a:ln>
                  <a:noFill/>
                </a:ln>
                <a:effectLst/>
                <a:latin typeface="+mj-lt"/>
                <a:ea typeface="Times New Roman" pitchFamily="18" charset="0"/>
                <a:cs typeface="Times New Roman" pitchFamily="18" charset="0"/>
              </a:rPr>
              <a:t>, D. 2009. </a:t>
            </a:r>
            <a:r>
              <a:rPr kumimoji="0" lang="en-US" sz="2400" i="0" u="none" strike="noStrike" cap="none" normalizeH="0" baseline="0" dirty="0" err="1" smtClean="0">
                <a:ln>
                  <a:noFill/>
                </a:ln>
                <a:effectLst/>
                <a:latin typeface="+mj-lt"/>
                <a:ea typeface="Times New Roman" pitchFamily="18" charset="0"/>
                <a:cs typeface="Times New Roman" pitchFamily="18" charset="0"/>
              </a:rPr>
              <a:t>Parasitology</a:t>
            </a:r>
            <a:r>
              <a:rPr kumimoji="0" lang="en-US" sz="2400" i="0" u="none" strike="noStrike" cap="none" normalizeH="0" baseline="0" dirty="0" smtClean="0">
                <a:ln>
                  <a:noFill/>
                </a:ln>
                <a:effectLst/>
                <a:latin typeface="+mj-lt"/>
                <a:ea typeface="Times New Roman" pitchFamily="18" charset="0"/>
                <a:cs typeface="Times New Roman" pitchFamily="18" charset="0"/>
              </a:rPr>
              <a:t>. 136(1): 67–76.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mj-lt"/>
                <a:ea typeface="Times New Roman" pitchFamily="18" charset="0"/>
                <a:cs typeface="Times New Roman" pitchFamily="18" charset="0"/>
              </a:rPr>
              <a:t>Oliveira AL, </a:t>
            </a:r>
            <a:r>
              <a:rPr kumimoji="0" lang="en-US" sz="2400" i="0" u="none" strike="noStrike" cap="none" normalizeH="0" baseline="0" dirty="0" err="1" smtClean="0">
                <a:ln>
                  <a:noFill/>
                </a:ln>
                <a:effectLst/>
                <a:latin typeface="+mj-lt"/>
                <a:ea typeface="Times New Roman" pitchFamily="18" charset="0"/>
                <a:cs typeface="Times New Roman" pitchFamily="18" charset="0"/>
              </a:rPr>
              <a:t>Levada</a:t>
            </a:r>
            <a:r>
              <a:rPr kumimoji="0" lang="en-US" sz="2400" i="0" u="none" strike="noStrike" cap="none" normalizeH="0" baseline="0" dirty="0" smtClean="0">
                <a:ln>
                  <a:noFill/>
                </a:ln>
                <a:effectLst/>
                <a:latin typeface="+mj-lt"/>
                <a:ea typeface="Times New Roman" pitchFamily="18" charset="0"/>
                <a:cs typeface="Times New Roman" pitchFamily="18" charset="0"/>
              </a:rPr>
              <a:t> PM, </a:t>
            </a:r>
            <a:r>
              <a:rPr kumimoji="0" lang="en-US" sz="2400" i="0" u="none" strike="noStrike" cap="none" normalizeH="0" baseline="0" dirty="0" err="1" smtClean="0">
                <a:ln>
                  <a:noFill/>
                </a:ln>
                <a:effectLst/>
                <a:latin typeface="+mj-lt"/>
                <a:ea typeface="Times New Roman" pitchFamily="18" charset="0"/>
                <a:cs typeface="Times New Roman" pitchFamily="18" charset="0"/>
              </a:rPr>
              <a:t>Zanotti-Magalhaes</a:t>
            </a:r>
            <a:r>
              <a:rPr kumimoji="0" lang="en-US" sz="2400" i="0" u="none" strike="noStrike" cap="none" normalizeH="0" baseline="0" dirty="0" smtClean="0">
                <a:ln>
                  <a:noFill/>
                </a:ln>
                <a:effectLst/>
                <a:latin typeface="+mj-lt"/>
                <a:ea typeface="Times New Roman" pitchFamily="18" charset="0"/>
                <a:cs typeface="Times New Roman" pitchFamily="18" charset="0"/>
              </a:rPr>
              <a:t> EM, </a:t>
            </a:r>
            <a:r>
              <a:rPr kumimoji="0" lang="en-US" sz="2400" i="0" u="none" strike="noStrike" cap="none" normalizeH="0" baseline="0" dirty="0" err="1" smtClean="0">
                <a:ln>
                  <a:noFill/>
                </a:ln>
                <a:effectLst/>
                <a:latin typeface="+mj-lt"/>
                <a:ea typeface="Times New Roman" pitchFamily="18" charset="0"/>
                <a:cs typeface="Times New Roman" pitchFamily="18" charset="0"/>
              </a:rPr>
              <a:t>Magalhães</a:t>
            </a:r>
            <a:r>
              <a:rPr kumimoji="0" lang="en-US" sz="2400" i="0" u="none" strike="noStrike" cap="none" normalizeH="0" baseline="0" dirty="0" smtClean="0">
                <a:ln>
                  <a:noFill/>
                </a:ln>
                <a:effectLst/>
                <a:latin typeface="+mj-lt"/>
                <a:ea typeface="Times New Roman" pitchFamily="18" charset="0"/>
                <a:cs typeface="Times New Roman" pitchFamily="18" charset="0"/>
              </a:rPr>
              <a:t> LA, </a:t>
            </a:r>
            <a:r>
              <a:rPr kumimoji="0" lang="en-US" sz="2400" i="0" u="none" strike="noStrike" cap="none" normalizeH="0" baseline="0" dirty="0" err="1" smtClean="0">
                <a:ln>
                  <a:noFill/>
                </a:ln>
                <a:effectLst/>
                <a:latin typeface="+mj-lt"/>
                <a:ea typeface="Times New Roman" pitchFamily="18" charset="0"/>
                <a:cs typeface="Times New Roman" pitchFamily="18" charset="0"/>
              </a:rPr>
              <a:t>Ribeiro-Paes</a:t>
            </a:r>
            <a:r>
              <a:rPr kumimoji="0" lang="en-US" sz="2400" i="0" u="none" strike="noStrike" cap="none" normalizeH="0" baseline="0" dirty="0" smtClean="0">
                <a:ln>
                  <a:noFill/>
                </a:ln>
                <a:effectLst/>
                <a:latin typeface="+mj-lt"/>
                <a:ea typeface="Times New Roman" pitchFamily="18" charset="0"/>
                <a:cs typeface="Times New Roman" pitchFamily="18" charset="0"/>
              </a:rPr>
              <a:t> JT. 2010. </a:t>
            </a:r>
            <a:r>
              <a:rPr kumimoji="0" lang="en-US" sz="2400" i="0" strike="noStrike" cap="none" normalizeH="0" baseline="0" dirty="0" smtClean="0">
                <a:ln>
                  <a:noFill/>
                </a:ln>
                <a:effectLst/>
                <a:latin typeface="+mj-lt"/>
                <a:ea typeface="Times New Roman" pitchFamily="18" charset="0"/>
                <a:cs typeface="Times New Roman" pitchFamily="18" charset="0"/>
              </a:rPr>
              <a:t>Genet Mol Res. </a:t>
            </a:r>
            <a:r>
              <a:rPr kumimoji="0" lang="en-US" sz="2400" i="0" u="none" strike="noStrike" cap="none" normalizeH="0" baseline="0" dirty="0" smtClean="0">
                <a:ln>
                  <a:noFill/>
                </a:ln>
                <a:effectLst/>
                <a:latin typeface="+mj-lt"/>
                <a:ea typeface="Times New Roman" pitchFamily="18" charset="0"/>
                <a:cs typeface="Times New Roman" pitchFamily="18" charset="0"/>
              </a:rPr>
              <a:t>9(4):2436-45.</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err="1" smtClean="0">
                <a:ln>
                  <a:noFill/>
                </a:ln>
                <a:effectLst/>
                <a:latin typeface="+mj-lt"/>
                <a:ea typeface="Times New Roman" pitchFamily="18" charset="0"/>
                <a:cs typeface="Times New Roman" pitchFamily="18" charset="0"/>
              </a:rPr>
              <a:t>Barçante</a:t>
            </a:r>
            <a:r>
              <a:rPr kumimoji="0" lang="en-US" sz="2400" i="0" u="none" strike="noStrike" cap="none" normalizeH="0" baseline="0" dirty="0" smtClean="0">
                <a:ln>
                  <a:noFill/>
                </a:ln>
                <a:effectLst/>
                <a:latin typeface="+mj-lt"/>
                <a:ea typeface="Times New Roman" pitchFamily="18" charset="0"/>
                <a:cs typeface="Times New Roman" pitchFamily="18" charset="0"/>
              </a:rPr>
              <a:t>, T.A., </a:t>
            </a:r>
            <a:r>
              <a:rPr kumimoji="0" lang="en-US" sz="2400" i="0" u="none" strike="noStrike" cap="none" normalizeH="0" baseline="0" dirty="0" err="1" smtClean="0">
                <a:ln>
                  <a:noFill/>
                </a:ln>
                <a:effectLst/>
                <a:latin typeface="+mj-lt"/>
                <a:ea typeface="Times New Roman" pitchFamily="18" charset="0"/>
                <a:cs typeface="Times New Roman" pitchFamily="18" charset="0"/>
              </a:rPr>
              <a:t>Barçante</a:t>
            </a:r>
            <a:r>
              <a:rPr kumimoji="0" lang="en-US" sz="2400" i="0" u="none" strike="noStrike" cap="none" normalizeH="0" baseline="0" dirty="0" smtClean="0">
                <a:ln>
                  <a:noFill/>
                </a:ln>
                <a:effectLst/>
                <a:latin typeface="+mj-lt"/>
                <a:ea typeface="Times New Roman" pitchFamily="18" charset="0"/>
                <a:cs typeface="Times New Roman" pitchFamily="18" charset="0"/>
              </a:rPr>
              <a:t>, J.M. P.,  Fujiwara, R.T., </a:t>
            </a:r>
            <a:r>
              <a:rPr kumimoji="0" lang="en-US" sz="2400" i="0" u="none" strike="noStrike" cap="none" normalizeH="0" baseline="0" dirty="0" err="1" smtClean="0">
                <a:ln>
                  <a:noFill/>
                </a:ln>
                <a:effectLst/>
                <a:latin typeface="+mj-lt"/>
                <a:ea typeface="Times New Roman" pitchFamily="18" charset="0"/>
                <a:cs typeface="Times New Roman" pitchFamily="18" charset="0"/>
              </a:rPr>
              <a:t>Lima,W.S</a:t>
            </a:r>
            <a:r>
              <a:rPr kumimoji="0" lang="en-US" sz="2400" i="0" u="none" strike="noStrike" cap="none" normalizeH="0" baseline="0" dirty="0" smtClean="0">
                <a:ln>
                  <a:noFill/>
                </a:ln>
                <a:effectLst/>
                <a:latin typeface="+mj-lt"/>
                <a:ea typeface="Times New Roman" pitchFamily="18" charset="0"/>
                <a:cs typeface="Times New Roman" pitchFamily="18" charset="0"/>
              </a:rPr>
              <a:t>. 2012. </a:t>
            </a:r>
            <a:r>
              <a:rPr kumimoji="0" lang="en-US" sz="2400" i="0" u="none" strike="noStrike" cap="none" normalizeH="0" baseline="0" dirty="0" err="1" smtClean="0">
                <a:ln>
                  <a:noFill/>
                </a:ln>
                <a:effectLst/>
                <a:latin typeface="+mj-lt"/>
                <a:ea typeface="Times New Roman" pitchFamily="18" charset="0"/>
                <a:cs typeface="Times New Roman" pitchFamily="18" charset="0"/>
              </a:rPr>
              <a:t>J.of</a:t>
            </a:r>
            <a:r>
              <a:rPr kumimoji="0" lang="en-US" sz="2400" i="0" u="none" strike="noStrike" cap="none" normalizeH="0" baseline="0" dirty="0" smtClean="0">
                <a:ln>
                  <a:noFill/>
                </a:ln>
                <a:effectLst/>
                <a:latin typeface="+mj-lt"/>
                <a:ea typeface="Times New Roman" pitchFamily="18" charset="0"/>
                <a:cs typeface="Times New Roman" pitchFamily="18" charset="0"/>
              </a:rPr>
              <a:t> </a:t>
            </a:r>
            <a:r>
              <a:rPr kumimoji="0" lang="en-US" sz="2400" i="0" u="none" strike="noStrike" cap="none" normalizeH="0" baseline="0" dirty="0" err="1" smtClean="0">
                <a:ln>
                  <a:noFill/>
                </a:ln>
                <a:effectLst/>
                <a:latin typeface="+mj-lt"/>
                <a:ea typeface="Times New Roman" pitchFamily="18" charset="0"/>
                <a:cs typeface="Times New Roman" pitchFamily="18" charset="0"/>
              </a:rPr>
              <a:t>Parasit</a:t>
            </a:r>
            <a:r>
              <a:rPr kumimoji="0" lang="en-US" sz="2400" i="0" u="none" strike="noStrike" cap="none" normalizeH="0" baseline="0" dirty="0" smtClean="0">
                <a:ln>
                  <a:noFill/>
                </a:ln>
                <a:effectLst/>
                <a:latin typeface="+mj-lt"/>
                <a:ea typeface="Times New Roman" pitchFamily="18" charset="0"/>
                <a:cs typeface="Times New Roman" pitchFamily="18" charset="0"/>
              </a:rPr>
              <a:t> Res. Article ID 314723, 6 pages, 2012. doi:10.1155/2012/314723</a:t>
            </a:r>
            <a:endParaRPr kumimoji="0" lang="en-US" sz="2400" i="0" u="none" strike="noStrike" cap="none" normalizeH="0" baseline="0" dirty="0" smtClean="0">
              <a:ln>
                <a:noFill/>
              </a:ln>
              <a:effectLst/>
              <a:latin typeface="+mj-lt"/>
            </a:endParaRPr>
          </a:p>
        </p:txBody>
      </p:sp>
      <p:sp>
        <p:nvSpPr>
          <p:cNvPr id="24" name="Rectangle 23"/>
          <p:cNvSpPr/>
          <p:nvPr/>
        </p:nvSpPr>
        <p:spPr>
          <a:xfrm>
            <a:off x="2306411" y="29646933"/>
            <a:ext cx="11168743" cy="1200329"/>
          </a:xfrm>
          <a:prstGeom prst="rect">
            <a:avLst/>
          </a:prstGeom>
        </p:spPr>
        <p:txBody>
          <a:bodyPr wrap="square">
            <a:spAutoFit/>
          </a:bodyPr>
          <a:lstStyle/>
          <a:p>
            <a:r>
              <a:rPr lang="en-US" sz="2400" dirty="0" smtClean="0">
                <a:latin typeface="+mj-lt"/>
              </a:rPr>
              <a:t>Douglas R. Batson assisted with bleeding and counts. Dr. Camille Paxton helped capture images.  Dr. Michael </a:t>
            </a:r>
            <a:r>
              <a:rPr lang="en-US" sz="2400" dirty="0" err="1" smtClean="0">
                <a:latin typeface="+mj-lt"/>
              </a:rPr>
              <a:t>Blouin</a:t>
            </a:r>
            <a:r>
              <a:rPr lang="en-US" sz="2400" dirty="0" smtClean="0">
                <a:latin typeface="+mj-lt"/>
              </a:rPr>
              <a:t>, Dr. Jacob </a:t>
            </a:r>
            <a:r>
              <a:rPr lang="en-US" sz="2400" dirty="0" err="1" smtClean="0">
                <a:latin typeface="+mj-lt"/>
              </a:rPr>
              <a:t>Tennessen</a:t>
            </a:r>
            <a:r>
              <a:rPr lang="en-US" sz="2400" dirty="0" smtClean="0">
                <a:latin typeface="+mj-lt"/>
              </a:rPr>
              <a:t>, and their associates provided feedback. Financial support was from NIH Award A1016137.</a:t>
            </a:r>
            <a:endParaRPr lang="en-US" sz="2400" dirty="0">
              <a:latin typeface="+mj-lt"/>
            </a:endParaRPr>
          </a:p>
        </p:txBody>
      </p:sp>
      <p:pic>
        <p:nvPicPr>
          <p:cNvPr id="1032" name="Picture 2" descr="9May12 Line 147b 400X Image 2edited120627"/>
          <p:cNvPicPr>
            <a:picLocks noChangeAspect="1" noChangeArrowheads="1"/>
          </p:cNvPicPr>
          <p:nvPr/>
        </p:nvPicPr>
        <p:blipFill>
          <a:blip r:embed="rId4"/>
          <a:srcRect/>
          <a:stretch>
            <a:fillRect/>
          </a:stretch>
        </p:blipFill>
        <p:spPr bwMode="auto">
          <a:xfrm>
            <a:off x="19818804" y="10410716"/>
            <a:ext cx="3378080" cy="2843574"/>
          </a:xfrm>
          <a:prstGeom prst="rect">
            <a:avLst/>
          </a:prstGeom>
          <a:noFill/>
          <a:ln>
            <a:solidFill>
              <a:schemeClr val="tx1"/>
            </a:solidFill>
          </a:ln>
        </p:spPr>
      </p:pic>
      <p:pic>
        <p:nvPicPr>
          <p:cNvPr id="1031" name="Picture 1" descr="9May12 Line 147b400X Image 5edited120627"/>
          <p:cNvPicPr>
            <a:picLocks noChangeAspect="1" noChangeArrowheads="1"/>
          </p:cNvPicPr>
          <p:nvPr/>
        </p:nvPicPr>
        <p:blipFill>
          <a:blip r:embed="rId5"/>
          <a:srcRect/>
          <a:stretch>
            <a:fillRect/>
          </a:stretch>
        </p:blipFill>
        <p:spPr bwMode="auto">
          <a:xfrm>
            <a:off x="24784808" y="10684041"/>
            <a:ext cx="4004339" cy="2282777"/>
          </a:xfrm>
          <a:prstGeom prst="rect">
            <a:avLst/>
          </a:prstGeom>
          <a:noFill/>
          <a:ln>
            <a:solidFill>
              <a:schemeClr val="tx1"/>
            </a:solidFill>
          </a:ln>
        </p:spPr>
      </p:pic>
      <p:sp>
        <p:nvSpPr>
          <p:cNvPr id="1034" name="Rectangle 10"/>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45720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036" name="Rectangle 12"/>
          <p:cNvSpPr>
            <a:spLocks noChangeArrowheads="1"/>
          </p:cNvSpPr>
          <p:nvPr/>
        </p:nvSpPr>
        <p:spPr bwMode="auto">
          <a:xfrm>
            <a:off x="0" y="299085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626745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1038" name="Picture 14"/>
          <p:cNvPicPr>
            <a:picLocks noChangeAspect="1" noChangeArrowheads="1"/>
          </p:cNvPicPr>
          <p:nvPr/>
        </p:nvPicPr>
        <p:blipFill>
          <a:blip r:embed="rId6"/>
          <a:srcRect/>
          <a:stretch>
            <a:fillRect/>
          </a:stretch>
        </p:blipFill>
        <p:spPr bwMode="auto">
          <a:xfrm>
            <a:off x="22268089" y="14929901"/>
            <a:ext cx="7817773" cy="6400801"/>
          </a:xfrm>
          <a:prstGeom prst="rect">
            <a:avLst/>
          </a:prstGeom>
          <a:noFill/>
          <a:ln w="9525">
            <a:solidFill>
              <a:schemeClr val="tx1"/>
            </a:solidFill>
            <a:miter lim="800000"/>
            <a:headEnd/>
            <a:tailEnd/>
          </a:ln>
        </p:spPr>
      </p:pic>
      <p:sp>
        <p:nvSpPr>
          <p:cNvPr id="1039" name="Rectangle 15"/>
          <p:cNvSpPr>
            <a:spLocks noChangeArrowheads="1"/>
          </p:cNvSpPr>
          <p:nvPr/>
        </p:nvSpPr>
        <p:spPr bwMode="auto">
          <a:xfrm>
            <a:off x="14524263" y="14283638"/>
            <a:ext cx="6302829"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j-lt"/>
                <a:ea typeface="Calibri" pitchFamily="34" charset="0"/>
                <a:cs typeface="Times New Roman" pitchFamily="18" charset="0"/>
              </a:rPr>
              <a:t>Figure 2</a:t>
            </a:r>
            <a:r>
              <a:rPr kumimoji="0" lang="en-US" sz="3200" b="1"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3200" b="1" i="0" u="none" strike="noStrike" cap="none" normalizeH="0" baseline="0" dirty="0" smtClean="0">
              <a:ln>
                <a:noFill/>
              </a:ln>
              <a:solidFill>
                <a:schemeClr val="tx1"/>
              </a:solidFill>
              <a:effectLst/>
              <a:latin typeface="+mj-lt"/>
            </a:endParaRPr>
          </a:p>
          <a:p>
            <a:pPr lvl="0" algn="just" eaLnBrk="0" hangingPunct="0">
              <a:buFont typeface="Arial" pitchFamily="34" charset="0"/>
              <a:buChar char="•"/>
            </a:pPr>
            <a:r>
              <a:rPr lang="en-US" sz="3200" dirty="0" smtClean="0">
                <a:latin typeface="+mj-lt"/>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Susceptibility phenotypes depicted over their entire range, and related to PPH/</a:t>
            </a: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µ</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L. </a:t>
            </a:r>
            <a:r>
              <a:rPr lang="en-US" sz="3200" dirty="0" smtClean="0">
                <a:latin typeface="+mj-lt"/>
                <a:ea typeface="Calibri" pitchFamily="34" charset="0"/>
                <a:cs typeface="Times New Roman" pitchFamily="18" charset="0"/>
              </a:rPr>
              <a:t>Blue data points have %S=0 and are staggered to show S.E.M.</a:t>
            </a:r>
            <a:endPar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3200" dirty="0" smtClean="0">
              <a:latin typeface="+mj-lt"/>
              <a:ea typeface="Calibri" pitchFamily="34" charset="0"/>
              <a:cs typeface="Times New Roman" pitchFamily="18" charset="0"/>
            </a:endParaRPr>
          </a:p>
          <a:p>
            <a:pPr lvl="0" algn="just" eaLnBrk="0" hangingPunct="0">
              <a:buFont typeface="Arial" pitchFamily="34" charset="0"/>
              <a:buChar char="•"/>
            </a:pPr>
            <a:r>
              <a:rPr lang="en-US" sz="3200" dirty="0" smtClean="0">
                <a:latin typeface="+mj-lt"/>
                <a:ea typeface="Calibri" pitchFamily="34" charset="0"/>
                <a:cs typeface="Times New Roman" pitchFamily="18" charset="0"/>
              </a:rPr>
              <a:t> Significant and moderately strong </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 (p=0.0235,</a:t>
            </a:r>
            <a:r>
              <a:rPr lang="en-US" sz="3200" dirty="0" smtClean="0">
                <a:latin typeface="+mj-lt"/>
                <a:ea typeface="Calibri" pitchFamily="34" charset="0"/>
                <a:cs typeface="Times New Roman" pitchFamily="18" charset="0"/>
              </a:rPr>
              <a:t> r</a:t>
            </a:r>
            <a:r>
              <a:rPr lang="en-US" sz="3200" baseline="30000" dirty="0" smtClean="0">
                <a:latin typeface="+mj-lt"/>
                <a:ea typeface="Calibri" pitchFamily="34" charset="0"/>
                <a:cs typeface="Times New Roman" pitchFamily="18" charset="0"/>
              </a:rPr>
              <a:t>2</a:t>
            </a:r>
            <a:r>
              <a:rPr lang="en-US" sz="3200" dirty="0" smtClean="0">
                <a:latin typeface="+mj-lt"/>
                <a:ea typeface="Calibri" pitchFamily="34" charset="0"/>
                <a:cs typeface="Times New Roman" pitchFamily="18" charset="0"/>
              </a:rPr>
              <a:t>=0.2670)</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 correlation between susceptibility and cell count (Linear</a:t>
            </a:r>
            <a:r>
              <a:rPr kumimoji="0" lang="en-US" sz="3200" b="0" i="0" u="none" strike="noStrike" cap="none" normalizeH="0" dirty="0" smtClean="0">
                <a:ln>
                  <a:noFill/>
                </a:ln>
                <a:solidFill>
                  <a:schemeClr val="tx1"/>
                </a:solidFill>
                <a:effectLst/>
                <a:latin typeface="+mj-lt"/>
                <a:ea typeface="Calibri" pitchFamily="34" charset="0"/>
                <a:cs typeface="Times New Roman" pitchFamily="18" charset="0"/>
              </a:rPr>
              <a:t> Regression Analysis)</a:t>
            </a:r>
            <a:r>
              <a:rPr lang="en-US" sz="3200" dirty="0" smtClean="0">
                <a:latin typeface="+mj-lt"/>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3200" dirty="0" smtClean="0">
              <a:latin typeface="+mj-lt"/>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3200" dirty="0" smtClean="0">
                <a:latin typeface="+mj-lt"/>
                <a:ea typeface="+mn-ea"/>
                <a:cs typeface="Times New Roman" pitchFamily="18" charset="0"/>
              </a:rPr>
              <a:t> </a:t>
            </a:r>
            <a:r>
              <a:rPr kumimoji="0" lang="en-US" sz="3200" b="0" i="0" u="none" strike="noStrike" cap="none" normalizeH="0" baseline="0" dirty="0" smtClean="0">
                <a:ln>
                  <a:noFill/>
                </a:ln>
                <a:solidFill>
                  <a:schemeClr val="tx1"/>
                </a:solidFill>
                <a:effectLst/>
                <a:latin typeface="+mj-lt"/>
                <a:ea typeface="+mn-ea"/>
                <a:cs typeface="Calibri" pitchFamily="34" charset="0"/>
              </a:rPr>
              <a:t>Resistant snails</a:t>
            </a:r>
            <a:r>
              <a:rPr kumimoji="0" lang="en-US" sz="3200" b="0" i="0" u="none" strike="noStrike" cap="none" normalizeH="0" dirty="0" smtClean="0">
                <a:ln>
                  <a:noFill/>
                </a:ln>
                <a:solidFill>
                  <a:schemeClr val="tx1"/>
                </a:solidFill>
                <a:effectLst/>
                <a:latin typeface="+mj-lt"/>
                <a:ea typeface="+mn-ea"/>
                <a:cs typeface="Calibri" pitchFamily="34" charset="0"/>
              </a:rPr>
              <a:t> </a:t>
            </a:r>
            <a:r>
              <a:rPr kumimoji="0" lang="en-US" sz="3200" b="0" i="0" u="none" strike="noStrike" cap="none" normalizeH="0" baseline="0" dirty="0" smtClean="0">
                <a:ln>
                  <a:noFill/>
                </a:ln>
                <a:solidFill>
                  <a:schemeClr val="tx1"/>
                </a:solidFill>
                <a:effectLst/>
                <a:latin typeface="+mj-lt"/>
                <a:ea typeface="+mn-ea"/>
                <a:cs typeface="Calibri" pitchFamily="34" charset="0"/>
              </a:rPr>
              <a:t>are more likely to have PPH/µL over 100 (Fisher Exact Test,</a:t>
            </a:r>
            <a:r>
              <a:rPr kumimoji="0" lang="en-US" sz="3200" b="0" i="0" u="none" strike="noStrike" cap="none" normalizeH="0" dirty="0" smtClean="0">
                <a:ln>
                  <a:noFill/>
                </a:ln>
                <a:solidFill>
                  <a:schemeClr val="tx1"/>
                </a:solidFill>
                <a:effectLst/>
                <a:latin typeface="+mj-lt"/>
                <a:ea typeface="+mn-ea"/>
                <a:cs typeface="Calibri" pitchFamily="34" charset="0"/>
              </a:rPr>
              <a:t> </a:t>
            </a:r>
            <a:r>
              <a:rPr kumimoji="0" lang="en-US" sz="3200" b="0" u="none" strike="noStrike" cap="none" normalizeH="0" baseline="0" dirty="0" smtClean="0">
                <a:ln>
                  <a:noFill/>
                </a:ln>
                <a:solidFill>
                  <a:schemeClr val="tx1"/>
                </a:solidFill>
                <a:effectLst/>
                <a:latin typeface="+mj-lt"/>
                <a:ea typeface="+mn-ea"/>
                <a:cs typeface="Calibri" pitchFamily="34" charset="0"/>
              </a:rPr>
              <a:t>p</a:t>
            </a:r>
            <a:r>
              <a:rPr kumimoji="0" lang="en-US" sz="3200" b="0" i="0" u="none" strike="noStrike" cap="none" normalizeH="0" baseline="0" dirty="0" smtClean="0">
                <a:ln>
                  <a:noFill/>
                </a:ln>
                <a:solidFill>
                  <a:schemeClr val="tx1"/>
                </a:solidFill>
                <a:effectLst/>
                <a:latin typeface="+mj-lt"/>
                <a:ea typeface="+mn-ea"/>
                <a:cs typeface="Calibri" pitchFamily="34" charset="0"/>
              </a:rPr>
              <a:t>=.0172, two-tailed).</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mj-lt"/>
            </a:endParaRPr>
          </a:p>
        </p:txBody>
      </p:sp>
      <p:sp>
        <p:nvSpPr>
          <p:cNvPr id="1041" name="Rectangle 17"/>
          <p:cNvSpPr>
            <a:spLocks noChangeArrowheads="1"/>
          </p:cNvSpPr>
          <p:nvPr/>
        </p:nvSpPr>
        <p:spPr bwMode="auto">
          <a:xfrm>
            <a:off x="22345650" y="23986305"/>
            <a:ext cx="776831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j-lt"/>
                <a:ea typeface="Calibri" pitchFamily="34" charset="0"/>
                <a:cs typeface="Times New Roman" pitchFamily="18" charset="0"/>
              </a:rPr>
              <a:t>Figure 3</a:t>
            </a:r>
            <a:endParaRPr kumimoji="0" lang="en-US" sz="36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3200" dirty="0" smtClean="0">
                <a:latin typeface="+mj-lt"/>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The median value for all resistant families was 162.7 (IQR=149.2) which differed significantly (p=0.01 Mann-Whitney) from the susceptible median of 93.8 (IQR=51.0).</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3200" dirty="0" smtClean="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 Susceptible did not differ from resistant in variance within families (SD as a percentage of the mean; S = 37.0 </a:t>
            </a: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 7.3</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 R = 56.0 </a:t>
            </a:r>
            <a:r>
              <a:rPr kumimoji="0" lang="en-US" sz="3200" b="0" i="0" u="none" strike="noStrike" cap="none" normalizeH="0" baseline="0" dirty="0" smtClean="0">
                <a:ln>
                  <a:noFill/>
                </a:ln>
                <a:solidFill>
                  <a:schemeClr val="tx1"/>
                </a:solidFill>
                <a:effectLst/>
                <a:latin typeface="+mj-lt"/>
                <a:ea typeface="Calibri" pitchFamily="34" charset="0"/>
                <a:cs typeface="Calibri" pitchFamily="34" charset="0"/>
              </a:rPr>
              <a:t>± </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5.7. p=0.162, Unpaired t-test). </a:t>
            </a:r>
          </a:p>
          <a:p>
            <a:pPr marL="0" marR="0" lvl="0" indent="0" algn="just" defTabSz="914400" rtl="0" eaLnBrk="0" fontAlgn="base" latinLnBrk="0" hangingPunct="0">
              <a:lnSpc>
                <a:spcPct val="100000"/>
              </a:lnSpc>
              <a:spcBef>
                <a:spcPct val="0"/>
              </a:spcBef>
              <a:spcAft>
                <a:spcPct val="0"/>
              </a:spcAft>
              <a:buClrTx/>
              <a:buSzTx/>
              <a:tabLst/>
            </a:pPr>
            <a:endParaRPr lang="en-US" sz="3200" dirty="0" smtClean="0">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3200" dirty="0" smtClean="0">
                <a:latin typeface="+mj-lt"/>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mj-lt"/>
                <a:ea typeface="Calibri" pitchFamily="34" charset="0"/>
                <a:cs typeface="Times New Roman" pitchFamily="18" charset="0"/>
              </a:rPr>
              <a:t>‘Resistant’ is defined as fewer than 50% susceptible snails</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endParaRPr>
          </a:p>
        </p:txBody>
      </p:sp>
      <p:sp>
        <p:nvSpPr>
          <p:cNvPr id="25" name="Rectangle 24"/>
          <p:cNvSpPr/>
          <p:nvPr/>
        </p:nvSpPr>
        <p:spPr>
          <a:xfrm>
            <a:off x="2271429" y="7335356"/>
            <a:ext cx="2526974" cy="923330"/>
          </a:xfrm>
          <a:prstGeom prst="rect">
            <a:avLst/>
          </a:prstGeom>
        </p:spPr>
        <p:txBody>
          <a:bodyPr wrap="none">
            <a:spAutoFit/>
          </a:bodyPr>
          <a:lstStyle/>
          <a:p>
            <a:r>
              <a:rPr lang="en-US" sz="5400" dirty="0" smtClean="0">
                <a:latin typeface="+mj-lt"/>
              </a:rPr>
              <a:t>Abstract</a:t>
            </a:r>
            <a:endParaRPr lang="en-US" sz="5400" dirty="0">
              <a:latin typeface="+mj-lt"/>
            </a:endParaRPr>
          </a:p>
        </p:txBody>
      </p:sp>
      <p:sp>
        <p:nvSpPr>
          <p:cNvPr id="26" name="Rectangle 25"/>
          <p:cNvSpPr/>
          <p:nvPr/>
        </p:nvSpPr>
        <p:spPr>
          <a:xfrm>
            <a:off x="2425975" y="15975031"/>
            <a:ext cx="3687291" cy="923330"/>
          </a:xfrm>
          <a:prstGeom prst="rect">
            <a:avLst/>
          </a:prstGeom>
        </p:spPr>
        <p:txBody>
          <a:bodyPr wrap="none">
            <a:spAutoFit/>
          </a:bodyPr>
          <a:lstStyle/>
          <a:p>
            <a:r>
              <a:rPr lang="en-US" sz="5400" dirty="0" smtClean="0">
                <a:latin typeface="+mj-lt"/>
              </a:rPr>
              <a:t>Introduction</a:t>
            </a:r>
            <a:endParaRPr lang="en-US" sz="5400" dirty="0">
              <a:latin typeface="+mj-lt"/>
            </a:endParaRPr>
          </a:p>
        </p:txBody>
      </p:sp>
      <p:sp>
        <p:nvSpPr>
          <p:cNvPr id="27" name="Rectangle 26"/>
          <p:cNvSpPr/>
          <p:nvPr/>
        </p:nvSpPr>
        <p:spPr>
          <a:xfrm>
            <a:off x="2383181" y="24805249"/>
            <a:ext cx="3641766" cy="584775"/>
          </a:xfrm>
          <a:prstGeom prst="rect">
            <a:avLst/>
          </a:prstGeom>
        </p:spPr>
        <p:txBody>
          <a:bodyPr wrap="square">
            <a:spAutoFit/>
          </a:bodyPr>
          <a:lstStyle/>
          <a:p>
            <a:r>
              <a:rPr lang="en-US" sz="3200" dirty="0" smtClean="0">
                <a:latin typeface="+mj-lt"/>
              </a:rPr>
              <a:t>Relevant References </a:t>
            </a:r>
            <a:endParaRPr lang="en-US" sz="3200" dirty="0">
              <a:latin typeface="+mj-lt"/>
            </a:endParaRPr>
          </a:p>
        </p:txBody>
      </p:sp>
      <p:sp>
        <p:nvSpPr>
          <p:cNvPr id="3073" name="Rectangle 1"/>
          <p:cNvSpPr>
            <a:spLocks noChangeArrowheads="1"/>
          </p:cNvSpPr>
          <p:nvPr/>
        </p:nvSpPr>
        <p:spPr bwMode="auto">
          <a:xfrm flipH="1">
            <a:off x="2378169" y="28531371"/>
            <a:ext cx="355963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rPr>
              <a:t>Acknowledgements</a:t>
            </a:r>
            <a:r>
              <a:rPr kumimoji="0" lang="en-US" sz="5400" b="0" i="0" u="none" strike="noStrike" cap="none" normalizeH="0" baseline="0" dirty="0" smtClean="0">
                <a:ln>
                  <a:noFill/>
                </a:ln>
                <a:solidFill>
                  <a:schemeClr val="tx1"/>
                </a:solidFill>
                <a:effectLst/>
                <a:latin typeface="+mj-lt"/>
                <a:ea typeface="Times New Roman" pitchFamily="18" charset="0"/>
              </a:rPr>
              <a:t>  </a:t>
            </a:r>
            <a:endParaRPr kumimoji="0" lang="en-US" sz="5400" b="0" i="0" u="none" strike="noStrike" cap="none" normalizeH="0" baseline="0" dirty="0" smtClean="0">
              <a:ln>
                <a:noFill/>
              </a:ln>
              <a:solidFill>
                <a:schemeClr val="tx1"/>
              </a:solidFill>
              <a:effectLst/>
              <a:latin typeface="+mj-lt"/>
            </a:endParaRPr>
          </a:p>
        </p:txBody>
      </p:sp>
      <p:sp>
        <p:nvSpPr>
          <p:cNvPr id="28" name="Rectangle 27"/>
          <p:cNvSpPr/>
          <p:nvPr/>
        </p:nvSpPr>
        <p:spPr>
          <a:xfrm>
            <a:off x="14467769" y="7355766"/>
            <a:ext cx="2190664" cy="923330"/>
          </a:xfrm>
          <a:prstGeom prst="rect">
            <a:avLst/>
          </a:prstGeom>
        </p:spPr>
        <p:txBody>
          <a:bodyPr wrap="none">
            <a:spAutoFit/>
          </a:bodyPr>
          <a:lstStyle/>
          <a:p>
            <a:r>
              <a:rPr lang="en-US" sz="5400" dirty="0" smtClean="0">
                <a:latin typeface="+mj-lt"/>
              </a:rPr>
              <a:t>Results</a:t>
            </a:r>
            <a:endParaRPr lang="en-US" sz="5400" dirty="0">
              <a:latin typeface="+mj-lt"/>
            </a:endParaRPr>
          </a:p>
        </p:txBody>
      </p:sp>
      <p:sp>
        <p:nvSpPr>
          <p:cNvPr id="3074" name="Rectangle 2"/>
          <p:cNvSpPr>
            <a:spLocks noChangeArrowheads="1"/>
          </p:cNvSpPr>
          <p:nvPr/>
        </p:nvSpPr>
        <p:spPr bwMode="auto">
          <a:xfrm>
            <a:off x="30995711" y="19208819"/>
            <a:ext cx="61395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Calibri" pitchFamily="34" charset="0"/>
                <a:ea typeface="Times New Roman" pitchFamily="18" charset="0"/>
              </a:rPr>
              <a:t>Materials &amp; Methods  </a:t>
            </a:r>
            <a:endParaRPr kumimoji="0" lang="en-US" sz="54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30948086" y="7264472"/>
            <a:ext cx="326571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Calibri" pitchFamily="34" charset="0"/>
                <a:ea typeface="Times New Roman" pitchFamily="18" charset="0"/>
              </a:rPr>
              <a:t>Discussion</a:t>
            </a:r>
            <a:endParaRPr kumimoji="0" lang="en-US" sz="5400" b="0" i="0" u="none" strike="noStrike" cap="none" normalizeH="0" baseline="0" dirty="0" smtClean="0">
              <a:ln>
                <a:noFill/>
              </a:ln>
              <a:solidFill>
                <a:schemeClr val="tx1"/>
              </a:solidFill>
              <a:effectLst/>
              <a:latin typeface="Arial" pitchFamily="34" charset="0"/>
            </a:endParaRPr>
          </a:p>
        </p:txBody>
      </p:sp>
      <p:sp>
        <p:nvSpPr>
          <p:cNvPr id="31" name="Rectangle 30"/>
          <p:cNvSpPr/>
          <p:nvPr/>
        </p:nvSpPr>
        <p:spPr>
          <a:xfrm>
            <a:off x="14534147" y="10396429"/>
            <a:ext cx="4086226" cy="2616101"/>
          </a:xfrm>
          <a:prstGeom prst="rect">
            <a:avLst/>
          </a:prstGeom>
        </p:spPr>
        <p:txBody>
          <a:bodyPr wrap="square">
            <a:spAutoFit/>
          </a:bodyPr>
          <a:lstStyle/>
          <a:p>
            <a:pPr lvl="0"/>
            <a:r>
              <a:rPr lang="en-US" sz="3600" b="1" dirty="0" smtClean="0">
                <a:latin typeface="+mj-lt"/>
                <a:ea typeface="Calibri" pitchFamily="34" charset="0"/>
                <a:cs typeface="Times New Roman" pitchFamily="18" charset="0"/>
              </a:rPr>
              <a:t>Figure 1</a:t>
            </a:r>
            <a:r>
              <a:rPr lang="en-US" sz="3200" b="1" dirty="0" smtClean="0">
                <a:latin typeface="+mj-lt"/>
                <a:ea typeface="Calibri" pitchFamily="34" charset="0"/>
                <a:cs typeface="Times New Roman" pitchFamily="18" charset="0"/>
              </a:rPr>
              <a:t>		</a:t>
            </a:r>
            <a:endParaRPr lang="en-US" sz="3200" b="1" dirty="0" smtClean="0">
              <a:latin typeface="+mj-lt"/>
            </a:endParaRPr>
          </a:p>
          <a:p>
            <a:pPr lvl="0" eaLnBrk="0" hangingPunct="0"/>
            <a:r>
              <a:rPr lang="en-US" sz="3200" dirty="0" smtClean="0">
                <a:latin typeface="+mj-lt"/>
                <a:ea typeface="Calibri" pitchFamily="34" charset="0"/>
                <a:cs typeface="Times New Roman" pitchFamily="18" charset="0"/>
              </a:rPr>
              <a:t>Snail </a:t>
            </a:r>
            <a:r>
              <a:rPr lang="en-US" sz="3200" dirty="0" err="1" smtClean="0">
                <a:latin typeface="+mj-lt"/>
                <a:ea typeface="Calibri" pitchFamily="34" charset="0"/>
                <a:cs typeface="Times New Roman" pitchFamily="18" charset="0"/>
              </a:rPr>
              <a:t>hemolymph</a:t>
            </a:r>
            <a:r>
              <a:rPr lang="en-US" sz="3200" dirty="0" smtClean="0">
                <a:latin typeface="+mj-lt"/>
                <a:ea typeface="Calibri" pitchFamily="34" charset="0"/>
                <a:cs typeface="Times New Roman" pitchFamily="18" charset="0"/>
              </a:rPr>
              <a:t> at 400X showing </a:t>
            </a:r>
            <a:r>
              <a:rPr lang="en-US" sz="3200" dirty="0" err="1" smtClean="0">
                <a:latin typeface="+mj-lt"/>
                <a:ea typeface="Calibri" pitchFamily="34" charset="0"/>
                <a:cs typeface="Times New Roman" pitchFamily="18" charset="0"/>
              </a:rPr>
              <a:t>pseudopod</a:t>
            </a:r>
            <a:r>
              <a:rPr lang="en-US" sz="3200" dirty="0" smtClean="0">
                <a:latin typeface="+mj-lt"/>
                <a:ea typeface="Calibri" pitchFamily="34" charset="0"/>
                <a:cs typeface="Times New Roman" pitchFamily="18" charset="0"/>
              </a:rPr>
              <a:t>-producing </a:t>
            </a:r>
            <a:r>
              <a:rPr lang="en-US" sz="3200" dirty="0" err="1" smtClean="0">
                <a:latin typeface="+mj-lt"/>
                <a:ea typeface="Calibri" pitchFamily="34" charset="0"/>
                <a:cs typeface="Times New Roman" pitchFamily="18" charset="0"/>
              </a:rPr>
              <a:t>hemocytes</a:t>
            </a:r>
            <a:r>
              <a:rPr lang="en-US" sz="3200" dirty="0" smtClean="0">
                <a:latin typeface="+mj-lt"/>
                <a:ea typeface="Calibri" pitchFamily="34" charset="0"/>
                <a:cs typeface="Times New Roman" pitchFamily="18" charset="0"/>
              </a:rPr>
              <a:t> (*).</a:t>
            </a:r>
            <a:endParaRPr lang="en-US" sz="3200" dirty="0" smtClean="0">
              <a:latin typeface="+mj-lt"/>
            </a:endParaRPr>
          </a:p>
        </p:txBody>
      </p:sp>
      <p:pic>
        <p:nvPicPr>
          <p:cNvPr id="1026" name="Picture 2"/>
          <p:cNvPicPr>
            <a:picLocks noChangeAspect="1" noChangeArrowheads="1"/>
          </p:cNvPicPr>
          <p:nvPr/>
        </p:nvPicPr>
        <p:blipFill>
          <a:blip r:embed="rId7"/>
          <a:srcRect/>
          <a:stretch>
            <a:fillRect/>
          </a:stretch>
        </p:blipFill>
        <p:spPr bwMode="auto">
          <a:xfrm>
            <a:off x="37532201" y="17087849"/>
            <a:ext cx="4038277" cy="3028951"/>
          </a:xfrm>
          <a:prstGeom prst="rect">
            <a:avLst/>
          </a:prstGeom>
          <a:noFill/>
          <a:ln w="9525">
            <a:solidFill>
              <a:schemeClr val="tx1"/>
            </a:solidFill>
            <a:miter lim="800000"/>
            <a:headEnd/>
            <a:tailEnd/>
          </a:ln>
          <a:effectLst/>
        </p:spPr>
      </p:pic>
      <p:pic>
        <p:nvPicPr>
          <p:cNvPr id="34" name="Picture 33" descr="BS90"/>
          <p:cNvPicPr/>
          <p:nvPr/>
        </p:nvPicPr>
        <p:blipFill>
          <a:blip r:embed="rId8"/>
          <a:srcRect/>
          <a:stretch>
            <a:fillRect/>
          </a:stretch>
        </p:blipFill>
        <p:spPr bwMode="auto">
          <a:xfrm>
            <a:off x="9979926" y="14967284"/>
            <a:ext cx="3062305" cy="2582630"/>
          </a:xfrm>
          <a:prstGeom prst="rect">
            <a:avLst/>
          </a:prstGeom>
          <a:solidFill>
            <a:schemeClr val="accent1"/>
          </a:solidFill>
          <a:ln>
            <a:solidFill>
              <a:schemeClr val="tx1"/>
            </a:solidFill>
          </a:ln>
        </p:spPr>
      </p:pic>
      <p:cxnSp>
        <p:nvCxnSpPr>
          <p:cNvPr id="40" name="Elbow Connector 39"/>
          <p:cNvCxnSpPr/>
          <p:nvPr/>
        </p:nvCxnSpPr>
        <p:spPr>
          <a:xfrm>
            <a:off x="14517603" y="22022803"/>
            <a:ext cx="15687675" cy="12700"/>
          </a:xfrm>
          <a:prstGeom prst="bentConnector3">
            <a:avLst>
              <a:gd name="adj1" fmla="val -63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14507076" y="14024309"/>
            <a:ext cx="15573375" cy="12700"/>
          </a:xfrm>
          <a:prstGeom prst="bentConnector3">
            <a:avLst>
              <a:gd name="adj1" fmla="val -9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3"/>
          <p:cNvGraphicFramePr>
            <a:graphicFrameLocks noChangeAspect="1"/>
          </p:cNvGraphicFramePr>
          <p:nvPr/>
        </p:nvGraphicFramePr>
        <p:xfrm>
          <a:off x="14680030" y="22935398"/>
          <a:ext cx="6208796" cy="7919587"/>
        </p:xfrm>
        <a:graphic>
          <a:graphicData uri="http://schemas.openxmlformats.org/presentationml/2006/ole">
            <p:oleObj spid="_x0000_s1027" r:id="rId9" imgW="6809400" imgH="9046080" progId="">
              <p:embed/>
            </p:oleObj>
          </a:graphicData>
        </a:graphic>
      </p:graphicFrame>
      <p:pic>
        <p:nvPicPr>
          <p:cNvPr id="37" name="Picture 4"/>
          <p:cNvPicPr>
            <a:picLocks noChangeAspect="1" noChangeArrowheads="1"/>
          </p:cNvPicPr>
          <p:nvPr/>
        </p:nvPicPr>
        <p:blipFill>
          <a:blip r:embed="rId10"/>
          <a:srcRect/>
          <a:stretch>
            <a:fillRect/>
          </a:stretch>
        </p:blipFill>
        <p:spPr bwMode="auto">
          <a:xfrm>
            <a:off x="38404802" y="3828786"/>
            <a:ext cx="3229840" cy="334440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3466</TotalTime>
  <Words>1263</Words>
  <Application>Microsoft Office PowerPoint</Application>
  <PresentationFormat>Custom</PresentationFormat>
  <Paragraphs>53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2" baseType="lpstr">
      <vt:lpstr>Flow</vt:lpstr>
      <vt:lpstr>Slide 1</vt:lpstr>
    </vt:vector>
  </TitlesOfParts>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larsonm</cp:lastModifiedBy>
  <cp:revision>500</cp:revision>
  <cp:lastPrinted>2009-04-08T18:36:54Z</cp:lastPrinted>
  <dcterms:created xsi:type="dcterms:W3CDTF">2009-07-12T20:17:43Z</dcterms:created>
  <dcterms:modified xsi:type="dcterms:W3CDTF">2012-07-06T20:58:36Z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