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5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5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0" r:id="rId3"/>
    <p:sldId id="284" r:id="rId4"/>
    <p:sldId id="257" r:id="rId5"/>
    <p:sldId id="282" r:id="rId6"/>
    <p:sldId id="258" r:id="rId7"/>
    <p:sldId id="288" r:id="rId8"/>
    <p:sldId id="262" r:id="rId9"/>
    <p:sldId id="261" r:id="rId10"/>
    <p:sldId id="283" r:id="rId11"/>
    <p:sldId id="279" r:id="rId12"/>
    <p:sldId id="291" r:id="rId13"/>
    <p:sldId id="263" r:id="rId14"/>
    <p:sldId id="264" r:id="rId15"/>
    <p:sldId id="265" r:id="rId16"/>
    <p:sldId id="268" r:id="rId17"/>
    <p:sldId id="269" r:id="rId18"/>
    <p:sldId id="278" r:id="rId19"/>
    <p:sldId id="272" r:id="rId20"/>
    <p:sldId id="271" r:id="rId21"/>
    <p:sldId id="293" r:id="rId22"/>
    <p:sldId id="294" r:id="rId23"/>
    <p:sldId id="295" r:id="rId24"/>
    <p:sldId id="292" r:id="rId25"/>
    <p:sldId id="267" r:id="rId26"/>
    <p:sldId id="296" r:id="rId27"/>
    <p:sldId id="277" r:id="rId28"/>
    <p:sldId id="287" r:id="rId29"/>
    <p:sldId id="26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427"/>
    <a:srgbClr val="E84C22"/>
    <a:srgbClr val="FBFBFB"/>
    <a:srgbClr val="585A4B"/>
    <a:srgbClr val="FFFFFF"/>
    <a:srgbClr val="C00101"/>
    <a:srgbClr val="F16B1C"/>
    <a:srgbClr val="E6B9B8"/>
    <a:srgbClr val="FDEADA"/>
    <a:srgbClr val="782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8" autoAdjust="0"/>
    <p:restoredTop sz="76398" autoAdjust="0"/>
  </p:normalViewPr>
  <p:slideViewPr>
    <p:cSldViewPr snapToGrid="0">
      <p:cViewPr varScale="1">
        <p:scale>
          <a:sx n="66" d="100"/>
          <a:sy n="66" d="100"/>
        </p:scale>
        <p:origin x="1522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3EEDAC-F256-4E65-9B1C-8D065933FDE4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F3624CD-265C-4CFA-B1B7-BAB2D0B128E4}">
      <dgm:prSet phldrT="[Text]"/>
      <dgm:spPr/>
      <dgm:t>
        <a:bodyPr/>
        <a:lstStyle/>
        <a:p>
          <a:r>
            <a:rPr lang="en-US" b="0" i="1" u="none" dirty="0"/>
            <a:t>Fusarium</a:t>
          </a:r>
          <a:r>
            <a:rPr lang="en-US" b="0" i="0" u="none" dirty="0"/>
            <a:t> is digested to yield protoplasts</a:t>
          </a:r>
          <a:endParaRPr lang="en-US" dirty="0"/>
        </a:p>
      </dgm:t>
    </dgm:pt>
    <dgm:pt modelId="{07C585A0-4370-4B82-ACEA-1D6915F4FC87}" type="parTrans" cxnId="{166A78CD-2F3B-4ED7-B2B5-40A3A6BC42BD}">
      <dgm:prSet/>
      <dgm:spPr/>
      <dgm:t>
        <a:bodyPr/>
        <a:lstStyle/>
        <a:p>
          <a:endParaRPr lang="en-US"/>
        </a:p>
      </dgm:t>
    </dgm:pt>
    <dgm:pt modelId="{CB98AA77-FEE9-42A9-82E1-2BAB1E283546}" type="sibTrans" cxnId="{166A78CD-2F3B-4ED7-B2B5-40A3A6BC42BD}">
      <dgm:prSet/>
      <dgm:spPr/>
      <dgm:t>
        <a:bodyPr/>
        <a:lstStyle/>
        <a:p>
          <a:endParaRPr lang="en-US"/>
        </a:p>
      </dgm:t>
    </dgm:pt>
    <dgm:pt modelId="{76494FE0-A226-4ADB-8A6C-BFD557841417}">
      <dgm:prSet phldrT="[Text]"/>
      <dgm:spPr/>
      <dgm:t>
        <a:bodyPr/>
        <a:lstStyle/>
        <a:p>
          <a:r>
            <a:rPr lang="en-US" dirty="0"/>
            <a:t>Protoplasts are transformed with split-marker fragments</a:t>
          </a:r>
        </a:p>
      </dgm:t>
    </dgm:pt>
    <dgm:pt modelId="{3036C958-7F0A-44F6-845B-F47AE0F59B66}" type="parTrans" cxnId="{BF7E9920-7A9D-405F-8A01-6E8B918FAD16}">
      <dgm:prSet/>
      <dgm:spPr/>
      <dgm:t>
        <a:bodyPr/>
        <a:lstStyle/>
        <a:p>
          <a:endParaRPr lang="en-US"/>
        </a:p>
      </dgm:t>
    </dgm:pt>
    <dgm:pt modelId="{B7C52A7C-AF94-4210-BC6F-149177AC16F4}" type="sibTrans" cxnId="{BF7E9920-7A9D-405F-8A01-6E8B918FAD16}">
      <dgm:prSet/>
      <dgm:spPr/>
      <dgm:t>
        <a:bodyPr/>
        <a:lstStyle/>
        <a:p>
          <a:endParaRPr lang="en-US"/>
        </a:p>
      </dgm:t>
    </dgm:pt>
    <dgm:pt modelId="{C982F636-E7CF-40E8-A3FA-00F27C854BF4}">
      <dgm:prSet phldrT="[Text]"/>
      <dgm:spPr/>
      <dgm:t>
        <a:bodyPr/>
        <a:lstStyle/>
        <a:p>
          <a:r>
            <a:rPr lang="en-US" dirty="0"/>
            <a:t>Split-marker fragments are isolated from gel</a:t>
          </a:r>
        </a:p>
      </dgm:t>
    </dgm:pt>
    <dgm:pt modelId="{E2DA96F8-438B-4C78-BE40-424E99B93B37}" type="parTrans" cxnId="{6E912036-5CE0-4CA4-A89A-C7690766A823}">
      <dgm:prSet/>
      <dgm:spPr/>
      <dgm:t>
        <a:bodyPr/>
        <a:lstStyle/>
        <a:p>
          <a:endParaRPr lang="en-US"/>
        </a:p>
      </dgm:t>
    </dgm:pt>
    <dgm:pt modelId="{1CEDE1A1-0C00-4977-8517-6D1C5EE13F5B}" type="sibTrans" cxnId="{6E912036-5CE0-4CA4-A89A-C7690766A823}">
      <dgm:prSet/>
      <dgm:spPr/>
      <dgm:t>
        <a:bodyPr/>
        <a:lstStyle/>
        <a:p>
          <a:endParaRPr lang="en-US"/>
        </a:p>
      </dgm:t>
    </dgm:pt>
    <dgm:pt modelId="{24E93155-95EA-442A-834F-E56E48FAD490}">
      <dgm:prSet phldrT="[Text]"/>
      <dgm:spPr/>
      <dgm:t>
        <a:bodyPr/>
        <a:lstStyle/>
        <a:p>
          <a:r>
            <a:rPr lang="en-US" dirty="0"/>
            <a:t>Transformed cells are plated and left to grow</a:t>
          </a:r>
        </a:p>
      </dgm:t>
    </dgm:pt>
    <dgm:pt modelId="{04156D55-62DE-4A5E-95A3-6FF66C084466}" type="parTrans" cxnId="{BE2E93A7-7524-4071-8734-CB57A8823E8E}">
      <dgm:prSet/>
      <dgm:spPr/>
      <dgm:t>
        <a:bodyPr/>
        <a:lstStyle/>
        <a:p>
          <a:endParaRPr lang="en-US"/>
        </a:p>
      </dgm:t>
    </dgm:pt>
    <dgm:pt modelId="{D78908F5-2C57-4928-ACCF-8FEFDEF9D8FE}" type="sibTrans" cxnId="{BE2E93A7-7524-4071-8734-CB57A8823E8E}">
      <dgm:prSet/>
      <dgm:spPr/>
      <dgm:t>
        <a:bodyPr/>
        <a:lstStyle/>
        <a:p>
          <a:endParaRPr lang="en-US"/>
        </a:p>
      </dgm:t>
    </dgm:pt>
    <dgm:pt modelId="{C8417CCA-90C8-4913-9119-7E41F836DB0F}">
      <dgm:prSet phldrT="[Text]"/>
      <dgm:spPr/>
      <dgm:t>
        <a:bodyPr/>
        <a:lstStyle/>
        <a:p>
          <a:r>
            <a:rPr lang="en-US" dirty="0"/>
            <a:t>5’ and 3’ plasmid fragments are amplified</a:t>
          </a:r>
        </a:p>
      </dgm:t>
    </dgm:pt>
    <dgm:pt modelId="{417652D7-5B20-47BA-B778-35C93855DC78}" type="parTrans" cxnId="{30CB475B-391E-4C6C-8EC2-B3E3DFDDAF20}">
      <dgm:prSet/>
      <dgm:spPr/>
      <dgm:t>
        <a:bodyPr/>
        <a:lstStyle/>
        <a:p>
          <a:endParaRPr lang="en-US"/>
        </a:p>
      </dgm:t>
    </dgm:pt>
    <dgm:pt modelId="{5FA241E8-B807-4747-96C1-75793CF88573}" type="sibTrans" cxnId="{30CB475B-391E-4C6C-8EC2-B3E3DFDDAF20}">
      <dgm:prSet/>
      <dgm:spPr/>
      <dgm:t>
        <a:bodyPr/>
        <a:lstStyle/>
        <a:p>
          <a:endParaRPr lang="en-US"/>
        </a:p>
      </dgm:t>
    </dgm:pt>
    <dgm:pt modelId="{95820BA8-BC37-40B6-9179-CBDCB2E38CCB}" type="pres">
      <dgm:prSet presAssocID="{3C3EEDAC-F256-4E65-9B1C-8D065933FDE4}" presName="outerComposite" presStyleCnt="0">
        <dgm:presLayoutVars>
          <dgm:chMax val="5"/>
          <dgm:dir/>
          <dgm:resizeHandles val="exact"/>
        </dgm:presLayoutVars>
      </dgm:prSet>
      <dgm:spPr/>
    </dgm:pt>
    <dgm:pt modelId="{A8129C4F-C096-4C53-A55B-AC7D813A5D7E}" type="pres">
      <dgm:prSet presAssocID="{3C3EEDAC-F256-4E65-9B1C-8D065933FDE4}" presName="dummyMaxCanvas" presStyleCnt="0">
        <dgm:presLayoutVars/>
      </dgm:prSet>
      <dgm:spPr/>
    </dgm:pt>
    <dgm:pt modelId="{B0E5D416-6EF8-4CCA-8471-0288811EB2B8}" type="pres">
      <dgm:prSet presAssocID="{3C3EEDAC-F256-4E65-9B1C-8D065933FDE4}" presName="FiveNodes_1" presStyleLbl="node1" presStyleIdx="0" presStyleCnt="5">
        <dgm:presLayoutVars>
          <dgm:bulletEnabled val="1"/>
        </dgm:presLayoutVars>
      </dgm:prSet>
      <dgm:spPr/>
    </dgm:pt>
    <dgm:pt modelId="{25662214-6127-46BF-BF06-9C7A906C37A8}" type="pres">
      <dgm:prSet presAssocID="{3C3EEDAC-F256-4E65-9B1C-8D065933FDE4}" presName="FiveNodes_2" presStyleLbl="node1" presStyleIdx="1" presStyleCnt="5">
        <dgm:presLayoutVars>
          <dgm:bulletEnabled val="1"/>
        </dgm:presLayoutVars>
      </dgm:prSet>
      <dgm:spPr/>
    </dgm:pt>
    <dgm:pt modelId="{EBB82803-FE98-49AE-B5D0-E59634BA2309}" type="pres">
      <dgm:prSet presAssocID="{3C3EEDAC-F256-4E65-9B1C-8D065933FDE4}" presName="FiveNodes_3" presStyleLbl="node1" presStyleIdx="2" presStyleCnt="5">
        <dgm:presLayoutVars>
          <dgm:bulletEnabled val="1"/>
        </dgm:presLayoutVars>
      </dgm:prSet>
      <dgm:spPr/>
    </dgm:pt>
    <dgm:pt modelId="{E2C16669-57EF-4689-AB44-1237863462C8}" type="pres">
      <dgm:prSet presAssocID="{3C3EEDAC-F256-4E65-9B1C-8D065933FDE4}" presName="FiveNodes_4" presStyleLbl="node1" presStyleIdx="3" presStyleCnt="5">
        <dgm:presLayoutVars>
          <dgm:bulletEnabled val="1"/>
        </dgm:presLayoutVars>
      </dgm:prSet>
      <dgm:spPr/>
    </dgm:pt>
    <dgm:pt modelId="{28B6FF71-E7A7-46B2-BA32-1F496759FB09}" type="pres">
      <dgm:prSet presAssocID="{3C3EEDAC-F256-4E65-9B1C-8D065933FDE4}" presName="FiveNodes_5" presStyleLbl="node1" presStyleIdx="4" presStyleCnt="5">
        <dgm:presLayoutVars>
          <dgm:bulletEnabled val="1"/>
        </dgm:presLayoutVars>
      </dgm:prSet>
      <dgm:spPr/>
    </dgm:pt>
    <dgm:pt modelId="{CD01F0DC-4D9C-4693-8983-5000183A4E7F}" type="pres">
      <dgm:prSet presAssocID="{3C3EEDAC-F256-4E65-9B1C-8D065933FDE4}" presName="FiveConn_1-2" presStyleLbl="fgAccFollowNode1" presStyleIdx="0" presStyleCnt="4">
        <dgm:presLayoutVars>
          <dgm:bulletEnabled val="1"/>
        </dgm:presLayoutVars>
      </dgm:prSet>
      <dgm:spPr/>
    </dgm:pt>
    <dgm:pt modelId="{A7F2743C-8250-4AE5-BD80-8CC927F638F9}" type="pres">
      <dgm:prSet presAssocID="{3C3EEDAC-F256-4E65-9B1C-8D065933FDE4}" presName="FiveConn_2-3" presStyleLbl="fgAccFollowNode1" presStyleIdx="1" presStyleCnt="4">
        <dgm:presLayoutVars>
          <dgm:bulletEnabled val="1"/>
        </dgm:presLayoutVars>
      </dgm:prSet>
      <dgm:spPr/>
    </dgm:pt>
    <dgm:pt modelId="{41D9E9D2-286A-4C29-B4B8-23DB65AB1512}" type="pres">
      <dgm:prSet presAssocID="{3C3EEDAC-F256-4E65-9B1C-8D065933FDE4}" presName="FiveConn_3-4" presStyleLbl="fgAccFollowNode1" presStyleIdx="2" presStyleCnt="4">
        <dgm:presLayoutVars>
          <dgm:bulletEnabled val="1"/>
        </dgm:presLayoutVars>
      </dgm:prSet>
      <dgm:spPr/>
    </dgm:pt>
    <dgm:pt modelId="{2420FB29-1026-4815-B8FE-ED95364EA38F}" type="pres">
      <dgm:prSet presAssocID="{3C3EEDAC-F256-4E65-9B1C-8D065933FDE4}" presName="FiveConn_4-5" presStyleLbl="fgAccFollowNode1" presStyleIdx="3" presStyleCnt="4">
        <dgm:presLayoutVars>
          <dgm:bulletEnabled val="1"/>
        </dgm:presLayoutVars>
      </dgm:prSet>
      <dgm:spPr/>
    </dgm:pt>
    <dgm:pt modelId="{3E8F65D8-F7AA-453B-AA98-A721EEA0C9E3}" type="pres">
      <dgm:prSet presAssocID="{3C3EEDAC-F256-4E65-9B1C-8D065933FDE4}" presName="FiveNodes_1_text" presStyleLbl="node1" presStyleIdx="4" presStyleCnt="5">
        <dgm:presLayoutVars>
          <dgm:bulletEnabled val="1"/>
        </dgm:presLayoutVars>
      </dgm:prSet>
      <dgm:spPr/>
    </dgm:pt>
    <dgm:pt modelId="{D9144551-61A5-4C8E-AF46-95578D49E747}" type="pres">
      <dgm:prSet presAssocID="{3C3EEDAC-F256-4E65-9B1C-8D065933FDE4}" presName="FiveNodes_2_text" presStyleLbl="node1" presStyleIdx="4" presStyleCnt="5">
        <dgm:presLayoutVars>
          <dgm:bulletEnabled val="1"/>
        </dgm:presLayoutVars>
      </dgm:prSet>
      <dgm:spPr/>
    </dgm:pt>
    <dgm:pt modelId="{7817F17A-DE6F-44F9-9F72-343195967469}" type="pres">
      <dgm:prSet presAssocID="{3C3EEDAC-F256-4E65-9B1C-8D065933FDE4}" presName="FiveNodes_3_text" presStyleLbl="node1" presStyleIdx="4" presStyleCnt="5">
        <dgm:presLayoutVars>
          <dgm:bulletEnabled val="1"/>
        </dgm:presLayoutVars>
      </dgm:prSet>
      <dgm:spPr/>
    </dgm:pt>
    <dgm:pt modelId="{6CE6D61A-B0C1-4F29-A320-36A0E5451584}" type="pres">
      <dgm:prSet presAssocID="{3C3EEDAC-F256-4E65-9B1C-8D065933FDE4}" presName="FiveNodes_4_text" presStyleLbl="node1" presStyleIdx="4" presStyleCnt="5">
        <dgm:presLayoutVars>
          <dgm:bulletEnabled val="1"/>
        </dgm:presLayoutVars>
      </dgm:prSet>
      <dgm:spPr/>
    </dgm:pt>
    <dgm:pt modelId="{EA94E824-E36F-4145-9C02-9B29C13D46A9}" type="pres">
      <dgm:prSet presAssocID="{3C3EEDAC-F256-4E65-9B1C-8D065933FDE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F7E9920-7A9D-405F-8A01-6E8B918FAD16}" srcId="{3C3EEDAC-F256-4E65-9B1C-8D065933FDE4}" destId="{76494FE0-A226-4ADB-8A6C-BFD557841417}" srcOrd="3" destOrd="0" parTransId="{3036C958-7F0A-44F6-845B-F47AE0F59B66}" sibTransId="{B7C52A7C-AF94-4210-BC6F-149177AC16F4}"/>
    <dgm:cxn modelId="{54FF0122-D23D-4D02-9C91-3833167CA8FB}" type="presOf" srcId="{C982F636-E7CF-40E8-A3FA-00F27C854BF4}" destId="{D9144551-61A5-4C8E-AF46-95578D49E747}" srcOrd="1" destOrd="0" presId="urn:microsoft.com/office/officeart/2005/8/layout/vProcess5"/>
    <dgm:cxn modelId="{6E912036-5CE0-4CA4-A89A-C7690766A823}" srcId="{3C3EEDAC-F256-4E65-9B1C-8D065933FDE4}" destId="{C982F636-E7CF-40E8-A3FA-00F27C854BF4}" srcOrd="1" destOrd="0" parTransId="{E2DA96F8-438B-4C78-BE40-424E99B93B37}" sibTransId="{1CEDE1A1-0C00-4977-8517-6D1C5EE13F5B}"/>
    <dgm:cxn modelId="{30CB475B-391E-4C6C-8EC2-B3E3DFDDAF20}" srcId="{3C3EEDAC-F256-4E65-9B1C-8D065933FDE4}" destId="{C8417CCA-90C8-4913-9119-7E41F836DB0F}" srcOrd="0" destOrd="0" parTransId="{417652D7-5B20-47BA-B778-35C93855DC78}" sibTransId="{5FA241E8-B807-4747-96C1-75793CF88573}"/>
    <dgm:cxn modelId="{166C8F44-2872-48CB-AF94-5FB78B5C9F74}" type="presOf" srcId="{76494FE0-A226-4ADB-8A6C-BFD557841417}" destId="{E2C16669-57EF-4689-AB44-1237863462C8}" srcOrd="0" destOrd="0" presId="urn:microsoft.com/office/officeart/2005/8/layout/vProcess5"/>
    <dgm:cxn modelId="{85D7306D-2D3F-4615-8049-81116B37C495}" type="presOf" srcId="{4F3624CD-265C-4CFA-B1B7-BAB2D0B128E4}" destId="{EBB82803-FE98-49AE-B5D0-E59634BA2309}" srcOrd="0" destOrd="0" presId="urn:microsoft.com/office/officeart/2005/8/layout/vProcess5"/>
    <dgm:cxn modelId="{85634C4D-B403-4A4D-ADD3-ED5DF84D827E}" type="presOf" srcId="{C8417CCA-90C8-4913-9119-7E41F836DB0F}" destId="{B0E5D416-6EF8-4CCA-8471-0288811EB2B8}" srcOrd="0" destOrd="0" presId="urn:microsoft.com/office/officeart/2005/8/layout/vProcess5"/>
    <dgm:cxn modelId="{944C0B71-2E18-43F0-BD0E-DA8463F48E22}" type="presOf" srcId="{24E93155-95EA-442A-834F-E56E48FAD490}" destId="{28B6FF71-E7A7-46B2-BA32-1F496759FB09}" srcOrd="0" destOrd="0" presId="urn:microsoft.com/office/officeart/2005/8/layout/vProcess5"/>
    <dgm:cxn modelId="{B6E58A59-F099-4384-BB10-091D2324D82B}" type="presOf" srcId="{CB98AA77-FEE9-42A9-82E1-2BAB1E283546}" destId="{41D9E9D2-286A-4C29-B4B8-23DB65AB1512}" srcOrd="0" destOrd="0" presId="urn:microsoft.com/office/officeart/2005/8/layout/vProcess5"/>
    <dgm:cxn modelId="{8C8FAA7B-400E-4114-9538-27E057CA3163}" type="presOf" srcId="{76494FE0-A226-4ADB-8A6C-BFD557841417}" destId="{6CE6D61A-B0C1-4F29-A320-36A0E5451584}" srcOrd="1" destOrd="0" presId="urn:microsoft.com/office/officeart/2005/8/layout/vProcess5"/>
    <dgm:cxn modelId="{BE2E93A7-7524-4071-8734-CB57A8823E8E}" srcId="{3C3EEDAC-F256-4E65-9B1C-8D065933FDE4}" destId="{24E93155-95EA-442A-834F-E56E48FAD490}" srcOrd="4" destOrd="0" parTransId="{04156D55-62DE-4A5E-95A3-6FF66C084466}" sibTransId="{D78908F5-2C57-4928-ACCF-8FEFDEF9D8FE}"/>
    <dgm:cxn modelId="{0B38E8B4-66CE-47B0-B9BE-404153638602}" type="presOf" srcId="{3C3EEDAC-F256-4E65-9B1C-8D065933FDE4}" destId="{95820BA8-BC37-40B6-9179-CBDCB2E38CCB}" srcOrd="0" destOrd="0" presId="urn:microsoft.com/office/officeart/2005/8/layout/vProcess5"/>
    <dgm:cxn modelId="{166A78CD-2F3B-4ED7-B2B5-40A3A6BC42BD}" srcId="{3C3EEDAC-F256-4E65-9B1C-8D065933FDE4}" destId="{4F3624CD-265C-4CFA-B1B7-BAB2D0B128E4}" srcOrd="2" destOrd="0" parTransId="{07C585A0-4370-4B82-ACEA-1D6915F4FC87}" sibTransId="{CB98AA77-FEE9-42A9-82E1-2BAB1E283546}"/>
    <dgm:cxn modelId="{7D8D18D8-DA04-466D-BBFE-E03A64984CB9}" type="presOf" srcId="{5FA241E8-B807-4747-96C1-75793CF88573}" destId="{CD01F0DC-4D9C-4693-8983-5000183A4E7F}" srcOrd="0" destOrd="0" presId="urn:microsoft.com/office/officeart/2005/8/layout/vProcess5"/>
    <dgm:cxn modelId="{33E292D8-0EB2-4B2B-B6A2-5AD4ACFDE626}" type="presOf" srcId="{24E93155-95EA-442A-834F-E56E48FAD490}" destId="{EA94E824-E36F-4145-9C02-9B29C13D46A9}" srcOrd="1" destOrd="0" presId="urn:microsoft.com/office/officeart/2005/8/layout/vProcess5"/>
    <dgm:cxn modelId="{89C9C7DB-7528-4D7B-B991-F92ACAF521BE}" type="presOf" srcId="{1CEDE1A1-0C00-4977-8517-6D1C5EE13F5B}" destId="{A7F2743C-8250-4AE5-BD80-8CC927F638F9}" srcOrd="0" destOrd="0" presId="urn:microsoft.com/office/officeart/2005/8/layout/vProcess5"/>
    <dgm:cxn modelId="{9634CEE0-25CD-4B05-AA7E-3F82B975E60A}" type="presOf" srcId="{C8417CCA-90C8-4913-9119-7E41F836DB0F}" destId="{3E8F65D8-F7AA-453B-AA98-A721EEA0C9E3}" srcOrd="1" destOrd="0" presId="urn:microsoft.com/office/officeart/2005/8/layout/vProcess5"/>
    <dgm:cxn modelId="{A5316AE8-924F-4523-86E5-FEBEE40E593A}" type="presOf" srcId="{C982F636-E7CF-40E8-A3FA-00F27C854BF4}" destId="{25662214-6127-46BF-BF06-9C7A906C37A8}" srcOrd="0" destOrd="0" presId="urn:microsoft.com/office/officeart/2005/8/layout/vProcess5"/>
    <dgm:cxn modelId="{1802E1E9-997B-4B8C-8FD8-E6B5FAFE4AE1}" type="presOf" srcId="{4F3624CD-265C-4CFA-B1B7-BAB2D0B128E4}" destId="{7817F17A-DE6F-44F9-9F72-343195967469}" srcOrd="1" destOrd="0" presId="urn:microsoft.com/office/officeart/2005/8/layout/vProcess5"/>
    <dgm:cxn modelId="{DE1C99FF-81E3-4D80-833A-5809BC9AFAFF}" type="presOf" srcId="{B7C52A7C-AF94-4210-BC6F-149177AC16F4}" destId="{2420FB29-1026-4815-B8FE-ED95364EA38F}" srcOrd="0" destOrd="0" presId="urn:microsoft.com/office/officeart/2005/8/layout/vProcess5"/>
    <dgm:cxn modelId="{16A78540-7A8E-42E7-9E7A-50B073C4E013}" type="presParOf" srcId="{95820BA8-BC37-40B6-9179-CBDCB2E38CCB}" destId="{A8129C4F-C096-4C53-A55B-AC7D813A5D7E}" srcOrd="0" destOrd="0" presId="urn:microsoft.com/office/officeart/2005/8/layout/vProcess5"/>
    <dgm:cxn modelId="{5E0DD187-5E6C-4F64-BB76-32698FDCB241}" type="presParOf" srcId="{95820BA8-BC37-40B6-9179-CBDCB2E38CCB}" destId="{B0E5D416-6EF8-4CCA-8471-0288811EB2B8}" srcOrd="1" destOrd="0" presId="urn:microsoft.com/office/officeart/2005/8/layout/vProcess5"/>
    <dgm:cxn modelId="{8CB226A1-88B3-47B8-8E75-2575617E8C1E}" type="presParOf" srcId="{95820BA8-BC37-40B6-9179-CBDCB2E38CCB}" destId="{25662214-6127-46BF-BF06-9C7A906C37A8}" srcOrd="2" destOrd="0" presId="urn:microsoft.com/office/officeart/2005/8/layout/vProcess5"/>
    <dgm:cxn modelId="{1E633BBC-F60D-433E-AC14-42124EC2F5F4}" type="presParOf" srcId="{95820BA8-BC37-40B6-9179-CBDCB2E38CCB}" destId="{EBB82803-FE98-49AE-B5D0-E59634BA2309}" srcOrd="3" destOrd="0" presId="urn:microsoft.com/office/officeart/2005/8/layout/vProcess5"/>
    <dgm:cxn modelId="{B5DB5603-81A7-4473-AA8A-40D99D33F260}" type="presParOf" srcId="{95820BA8-BC37-40B6-9179-CBDCB2E38CCB}" destId="{E2C16669-57EF-4689-AB44-1237863462C8}" srcOrd="4" destOrd="0" presId="urn:microsoft.com/office/officeart/2005/8/layout/vProcess5"/>
    <dgm:cxn modelId="{4117007F-8ACB-46D9-BEA0-EF38028E84C3}" type="presParOf" srcId="{95820BA8-BC37-40B6-9179-CBDCB2E38CCB}" destId="{28B6FF71-E7A7-46B2-BA32-1F496759FB09}" srcOrd="5" destOrd="0" presId="urn:microsoft.com/office/officeart/2005/8/layout/vProcess5"/>
    <dgm:cxn modelId="{D91E0163-5E0D-40D6-9DFC-E5911671A4F2}" type="presParOf" srcId="{95820BA8-BC37-40B6-9179-CBDCB2E38CCB}" destId="{CD01F0DC-4D9C-4693-8983-5000183A4E7F}" srcOrd="6" destOrd="0" presId="urn:microsoft.com/office/officeart/2005/8/layout/vProcess5"/>
    <dgm:cxn modelId="{4227A8E7-BC31-42AA-A7B3-40347235810F}" type="presParOf" srcId="{95820BA8-BC37-40B6-9179-CBDCB2E38CCB}" destId="{A7F2743C-8250-4AE5-BD80-8CC927F638F9}" srcOrd="7" destOrd="0" presId="urn:microsoft.com/office/officeart/2005/8/layout/vProcess5"/>
    <dgm:cxn modelId="{17E9D76E-ECED-4AF7-A75F-D8667BDED514}" type="presParOf" srcId="{95820BA8-BC37-40B6-9179-CBDCB2E38CCB}" destId="{41D9E9D2-286A-4C29-B4B8-23DB65AB1512}" srcOrd="8" destOrd="0" presId="urn:microsoft.com/office/officeart/2005/8/layout/vProcess5"/>
    <dgm:cxn modelId="{53DC6E93-BF36-41CF-823E-94A0C95832AB}" type="presParOf" srcId="{95820BA8-BC37-40B6-9179-CBDCB2E38CCB}" destId="{2420FB29-1026-4815-B8FE-ED95364EA38F}" srcOrd="9" destOrd="0" presId="urn:microsoft.com/office/officeart/2005/8/layout/vProcess5"/>
    <dgm:cxn modelId="{E5CB52E0-6F4B-432B-93B0-DE7C15B81441}" type="presParOf" srcId="{95820BA8-BC37-40B6-9179-CBDCB2E38CCB}" destId="{3E8F65D8-F7AA-453B-AA98-A721EEA0C9E3}" srcOrd="10" destOrd="0" presId="urn:microsoft.com/office/officeart/2005/8/layout/vProcess5"/>
    <dgm:cxn modelId="{8B3CE0DC-7A3E-418A-A002-BD51C5D00527}" type="presParOf" srcId="{95820BA8-BC37-40B6-9179-CBDCB2E38CCB}" destId="{D9144551-61A5-4C8E-AF46-95578D49E747}" srcOrd="11" destOrd="0" presId="urn:microsoft.com/office/officeart/2005/8/layout/vProcess5"/>
    <dgm:cxn modelId="{CC0F6585-F5D5-4CCE-8F8F-207ABFCC281E}" type="presParOf" srcId="{95820BA8-BC37-40B6-9179-CBDCB2E38CCB}" destId="{7817F17A-DE6F-44F9-9F72-343195967469}" srcOrd="12" destOrd="0" presId="urn:microsoft.com/office/officeart/2005/8/layout/vProcess5"/>
    <dgm:cxn modelId="{42476D08-12F4-46FE-9264-7C553A6AB007}" type="presParOf" srcId="{95820BA8-BC37-40B6-9179-CBDCB2E38CCB}" destId="{6CE6D61A-B0C1-4F29-A320-36A0E5451584}" srcOrd="13" destOrd="0" presId="urn:microsoft.com/office/officeart/2005/8/layout/vProcess5"/>
    <dgm:cxn modelId="{319FA694-52EF-4A84-B375-AACA3C7C8834}" type="presParOf" srcId="{95820BA8-BC37-40B6-9179-CBDCB2E38CCB}" destId="{EA94E824-E36F-4145-9C02-9B29C13D46A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5D416-6EF8-4CCA-8471-0288811EB2B8}">
      <dsp:nvSpPr>
        <dsp:cNvPr id="0" name=""/>
        <dsp:cNvSpPr/>
      </dsp:nvSpPr>
      <dsp:spPr>
        <a:xfrm>
          <a:off x="0" y="0"/>
          <a:ext cx="5314980" cy="8119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5’ and 3’ plasmid fragments are amplified</a:t>
          </a:r>
        </a:p>
      </dsp:txBody>
      <dsp:txXfrm>
        <a:off x="23782" y="23782"/>
        <a:ext cx="4343780" cy="764423"/>
      </dsp:txXfrm>
    </dsp:sp>
    <dsp:sp modelId="{25662214-6127-46BF-BF06-9C7A906C37A8}">
      <dsp:nvSpPr>
        <dsp:cNvPr id="0" name=""/>
        <dsp:cNvSpPr/>
      </dsp:nvSpPr>
      <dsp:spPr>
        <a:xfrm>
          <a:off x="396897" y="924763"/>
          <a:ext cx="5314980" cy="811987"/>
        </a:xfrm>
        <a:prstGeom prst="roundRect">
          <a:avLst>
            <a:gd name="adj" fmla="val 10000"/>
          </a:avLst>
        </a:prstGeom>
        <a:solidFill>
          <a:schemeClr val="accent3">
            <a:hueOff val="168719"/>
            <a:satOff val="8636"/>
            <a:lumOff val="362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Split-marker fragments are isolated from gel</a:t>
          </a:r>
        </a:p>
      </dsp:txBody>
      <dsp:txXfrm>
        <a:off x="420679" y="948545"/>
        <a:ext cx="4342726" cy="764423"/>
      </dsp:txXfrm>
    </dsp:sp>
    <dsp:sp modelId="{EBB82803-FE98-49AE-B5D0-E59634BA2309}">
      <dsp:nvSpPr>
        <dsp:cNvPr id="0" name=""/>
        <dsp:cNvSpPr/>
      </dsp:nvSpPr>
      <dsp:spPr>
        <a:xfrm>
          <a:off x="793795" y="1849527"/>
          <a:ext cx="5314980" cy="811987"/>
        </a:xfrm>
        <a:prstGeom prst="roundRect">
          <a:avLst>
            <a:gd name="adj" fmla="val 10000"/>
          </a:avLst>
        </a:prstGeom>
        <a:solidFill>
          <a:schemeClr val="accent3">
            <a:hueOff val="337438"/>
            <a:satOff val="17272"/>
            <a:lumOff val="72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1" u="none" kern="1200" dirty="0"/>
            <a:t>Fusarium</a:t>
          </a:r>
          <a:r>
            <a:rPr lang="en-US" sz="2200" b="0" i="0" u="none" kern="1200" dirty="0"/>
            <a:t> is digested to yield protoplasts</a:t>
          </a:r>
          <a:endParaRPr lang="en-US" sz="2200" kern="1200" dirty="0"/>
        </a:p>
      </dsp:txBody>
      <dsp:txXfrm>
        <a:off x="817577" y="1873309"/>
        <a:ext cx="4342726" cy="764423"/>
      </dsp:txXfrm>
    </dsp:sp>
    <dsp:sp modelId="{E2C16669-57EF-4689-AB44-1237863462C8}">
      <dsp:nvSpPr>
        <dsp:cNvPr id="0" name=""/>
        <dsp:cNvSpPr/>
      </dsp:nvSpPr>
      <dsp:spPr>
        <a:xfrm>
          <a:off x="1190693" y="2774291"/>
          <a:ext cx="5314980" cy="811987"/>
        </a:xfrm>
        <a:prstGeom prst="roundRect">
          <a:avLst>
            <a:gd name="adj" fmla="val 10000"/>
          </a:avLst>
        </a:prstGeom>
        <a:solidFill>
          <a:schemeClr val="accent3">
            <a:hueOff val="506157"/>
            <a:satOff val="25908"/>
            <a:lumOff val="108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Protoplasts are transformed with split-marker fragments</a:t>
          </a:r>
        </a:p>
      </dsp:txBody>
      <dsp:txXfrm>
        <a:off x="1214475" y="2798073"/>
        <a:ext cx="4342726" cy="764423"/>
      </dsp:txXfrm>
    </dsp:sp>
    <dsp:sp modelId="{28B6FF71-E7A7-46B2-BA32-1F496759FB09}">
      <dsp:nvSpPr>
        <dsp:cNvPr id="0" name=""/>
        <dsp:cNvSpPr/>
      </dsp:nvSpPr>
      <dsp:spPr>
        <a:xfrm>
          <a:off x="1587591" y="3699055"/>
          <a:ext cx="5314980" cy="811987"/>
        </a:xfrm>
        <a:prstGeom prst="roundRect">
          <a:avLst>
            <a:gd name="adj" fmla="val 10000"/>
          </a:avLst>
        </a:prstGeom>
        <a:solidFill>
          <a:schemeClr val="accent3">
            <a:hueOff val="674876"/>
            <a:satOff val="34544"/>
            <a:lumOff val="145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Transformed cells are plated and left to grow</a:t>
          </a:r>
        </a:p>
      </dsp:txBody>
      <dsp:txXfrm>
        <a:off x="1611373" y="3722837"/>
        <a:ext cx="4342726" cy="764423"/>
      </dsp:txXfrm>
    </dsp:sp>
    <dsp:sp modelId="{CD01F0DC-4D9C-4693-8983-5000183A4E7F}">
      <dsp:nvSpPr>
        <dsp:cNvPr id="0" name=""/>
        <dsp:cNvSpPr/>
      </dsp:nvSpPr>
      <dsp:spPr>
        <a:xfrm>
          <a:off x="4787188" y="593202"/>
          <a:ext cx="527792" cy="527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4905941" y="593202"/>
        <a:ext cx="290286" cy="397163"/>
      </dsp:txXfrm>
    </dsp:sp>
    <dsp:sp modelId="{A7F2743C-8250-4AE5-BD80-8CC927F638F9}">
      <dsp:nvSpPr>
        <dsp:cNvPr id="0" name=""/>
        <dsp:cNvSpPr/>
      </dsp:nvSpPr>
      <dsp:spPr>
        <a:xfrm>
          <a:off x="5184086" y="1517965"/>
          <a:ext cx="527792" cy="527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53788"/>
            <a:satOff val="22417"/>
            <a:lumOff val="1673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153788"/>
              <a:satOff val="22417"/>
              <a:lumOff val="16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302839" y="1517965"/>
        <a:ext cx="290286" cy="397163"/>
      </dsp:txXfrm>
    </dsp:sp>
    <dsp:sp modelId="{41D9E9D2-286A-4C29-B4B8-23DB65AB1512}">
      <dsp:nvSpPr>
        <dsp:cNvPr id="0" name=""/>
        <dsp:cNvSpPr/>
      </dsp:nvSpPr>
      <dsp:spPr>
        <a:xfrm>
          <a:off x="5580984" y="2429196"/>
          <a:ext cx="527792" cy="527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307576"/>
            <a:satOff val="44835"/>
            <a:lumOff val="3345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307576"/>
              <a:satOff val="44835"/>
              <a:lumOff val="33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699737" y="2429196"/>
        <a:ext cx="290286" cy="397163"/>
      </dsp:txXfrm>
    </dsp:sp>
    <dsp:sp modelId="{2420FB29-1026-4815-B8FE-ED95364EA38F}">
      <dsp:nvSpPr>
        <dsp:cNvPr id="0" name=""/>
        <dsp:cNvSpPr/>
      </dsp:nvSpPr>
      <dsp:spPr>
        <a:xfrm>
          <a:off x="5977882" y="3362982"/>
          <a:ext cx="527792" cy="527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461364"/>
            <a:satOff val="67252"/>
            <a:lumOff val="5018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461364"/>
              <a:satOff val="67252"/>
              <a:lumOff val="50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096635" y="3362982"/>
        <a:ext cx="290286" cy="397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7B5F2-9932-479D-8EEB-DAA8EA988AC7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98299-37BE-4D5A-A765-192CC66D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26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5-10T04:44:07.730"/>
    </inkml:context>
    <inkml:brush xml:id="br0">
      <inkml:brushProperty name="width" value="0.16933" units="cm"/>
      <inkml:brushProperty name="height" value="0.16933" units="cm"/>
      <inkml:brushProperty name="color" value="#FFFFFF"/>
    </inkml:brush>
  </inkml:definitions>
  <inkml:traceGroup>
    <inkml:annotationXML>
      <emma:emma xmlns:emma="http://www.w3.org/2003/04/emma" version="1.0">
        <emma:interpretation id="{ABB01E2C-65C5-435B-B208-48C0328691AC}" emma:medium="tactile" emma:mode="ink">
          <msink:context xmlns:msink="http://schemas.microsoft.com/ink/2010/main" type="inkDrawing" rotatedBoundingBox="8249,3798 8264,3798 8264,3813 8249,3813" shapeName="Other"/>
        </emma:interpretation>
      </emma:emma>
    </inkml:annotationXML>
    <inkml:trace contextRef="#ctx0" brushRef="#br0">579 352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1T04:20:56.361"/>
    </inkml:context>
    <inkml:brush xml:id="br0">
      <inkml:brushProperty name="width" value="0.16933" units="cm"/>
      <inkml:brushProperty name="height" value="0.16933" units="cm"/>
      <inkml:brushProperty name="color" value="#FFFFFF"/>
    </inkml:brush>
  </inkml:definitions>
  <inkml:trace contextRef="#ctx0" brushRef="#br0">2617 1139,'0'0,"0"0,0 0,0 0,0 0,0 0,0 0,0 0,25 2,18 2,7 3,9-6,1 3,4-3,8 1,2 5,10-7,3-2,8 2,6-5,2 3,6-4,0 0,10 3,5 0,15-3,13 2,6-5,10-2,-27 2,-32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1T05:46:43.296"/>
    </inkml:context>
    <inkml:brush xml:id="br0">
      <inkml:brushProperty name="width" value="0.16933" units="cm"/>
      <inkml:brushProperty name="height" value="0.16933" units="cm"/>
      <inkml:brushProperty name="color" value="#FFFFFF"/>
    </inkml:brush>
  </inkml:definitions>
  <inkml:trace contextRef="#ctx0" brushRef="#br0">8753 2224,'0'0,"0"0,0 0,0 0,0 0,24 89,2 43,-11 11,-11 1,-14-6,-12-5,-7-7,-10 0,-6 3,-5 9,-2-2,10 0,4-1,3-7,2-11,1-12,5-12,7-16,8-21,5-13,-1-13,-1-13,2-9,2-12,3-12,7-22,8-17,14-33,16-31,9-23,17-12,8-11,7-11,8 6,-5 12,-18 22,-15 27,-10 23,-14 24,-11 19,-1 19,-7 18,-3 18,-3 26,-4 26,-1 20,-6 21,-8 21,-9 12,-5 10,-10 4,-5-3,-1-11,8-19,3-19,8-18,7-20,7-17,1-19,0-12,3-9,2-11,-4-13,-1-14,15-21,18-33,16-34,13-23,-1-19,-5-5,-2 5,-10 4,-11 17,-3 21,-5 23,-5 23,-4 18,-4 10,-1 16,-2 11,1 10,-1 20,0 20,-11 30,-11 32,-11 25,-21 24,-16 20,-3 11,-1-1,6-10,16-18,9-24,15-22,4-23,7-23,6-16,6-12,4-23,2-11,1-18,0-27,12-32,10-33,12-20,8-20,1-12,-2-5,0 10,-2 22,-8 21,-9 26,-3 24,-5 24,-3 21,-7 16,-2 10,-2 18,-1 14,-7 20,-2 23,-5 17,-1 8,-4 4,3 7,2-4,4-5,11-13,4-22,2-20</inkml:trace>
  <inkml:trace contextRef="#ctx0" brushRef="#br0" timeOffset="1636">8613 2486,'0'0,"0"0,0 0,0 0,0 0,0 0,0 0,0 0,0 0,0 0,0 0,0 0,-6 32,-8 24,-1 14,0 14,-1 7,2 6,2 6,-2-1,2 1,1-5,4-6,3-5,2-10,2-15,0-10,0-6,0-13,0-5,1-6,-1-8,0-7,1-3,-1-3,0-8,0-10,0-1,-1-11,-5-6,-1-11,0-10,0-8,3-12,-4-8,-1 0,-1 0,-1 2,-2 10,4 2,2 14,2 10,3 13,1 13,1 7,0 16,1 4,-1 10,0 12,0 17,1 17,-7 25,-8 23,-8 17,-5 28,-5 10,4 3,-1-7,7-12,-1-20,4-24,6-20,5-21,3-18,4-9,0-11,2-11,0-14,12-14,16-31,25-38,25-47,13-37,16-30,15-26,1-8,-11 8,-15 18,-17 24,-11 29,-18 28,-11 35,-14 25,-9 22,-10 20,-5 12,-3 8,-1 11,-3 15,-4 16,-8 28,-6 32,-7 26,-3 15,-2 3,-1-3,4-15,8-7,8-20,7-21,4-17,4-12,0-16,1-7,2-8,-2-9,-1-11,-5-6,-2-8,0-8,-6-8,1-3,1-10,4-11,8-15,4-8,8-3,0-4,6 9,-2 15,-4 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1T05:47:37.666"/>
    </inkml:context>
    <inkml:brush xml:id="br0">
      <inkml:brushProperty name="width" value="0.16933" units="cm"/>
      <inkml:brushProperty name="height" value="0.16933" units="cm"/>
      <inkml:brushProperty name="color" value="#FFFFFF"/>
    </inkml:brush>
  </inkml:definitions>
  <inkml:trace contextRef="#ctx0" brushRef="#br0">1744 160,'0'0,"0"0,0 0,0 0,1 6,3 6,-2 3,1 8,-2 4,2 3,-1 4,0 6,-1 2,-1 2,3 7,-2 0,0 2,0 1,-1 0,1-2,0-1,1-4,-1-3,0-5,0-2,0-6,1-6,0-6,-1-3,-1-6,0-3,0-3,0-5,0-3,-3-3,-1-9,-2-4,-1-5,-1-9,-1-5,2-8,3-8,1-2,6-4,1-3,2 3,0 3,2 3,0 5,-1 6,2 6,-4 7,0 8,-2 6,-2 5,0 6,1 3,0 8,-2 7,0 6,-2 10,-1 10,-1 6,-1 8,0 8,0 1,1 1,1 1,1-3,0-6,2-1,2-6,0-5,2-6,1-6,-2-5,1-7,-3-5,2-3,-1-5,-1-5,1-4,-2-4,1-8,3-12,3-13,5-12,5-15,8-10,5-6,3 0,0 3,-1 9,0 5,-1 6,-5 8,-4 11,-6 9,-4 12,-5 7,-3 5,-1 8,-3 11,-4 9,-2 13,-6 11,-3 14,-5 9,-3 8,2 2,0-1,2-2,4-6,3-7,5-6,2-10,4-7,1-8,0-5,1-6,2-5,-1-4,-1-3,1-5,-2-1,1-5,-1-5,0-5,0-8,2-10,2-9,5-9,4-6,3-7,3-2,5 0,-1 2,2 4,1 6,-1 5,-1 9,-4 4,-2 7,-4 7,-2 7,-3 5,-2 6,-3 8,-3 11,-6 13,-7 15,-7 17,-7 13,-5 5,-4 5,2-3,2-5,5-8,7-11,5-15,7-6,4-11,0-6,4-4,1-7,-1-3,2-4,-2-4,3-7,2-9,3-15,6-9,3-15,5-8,4-9,5-6,4-1,-2 3,1 5,1 7,-5 8,-1 9,-5 10,-3 11,-6 7,-3 6,-2 6,-2 7,-2 7,-1 8,-5 12,-3 10,-6 14,-6 11,-4 9,-2 4,-3 1,3 1,0-3,2-4,3-7,2-7,5-8,2-7,1-8,4-6,-2-5,3-5,0-7,2-1,-2-6,1-5,1-10,9-12,5-12,5-7,1-9,3-4,2 0,-1 1,-2 6,-4 7,-5 8,-4 7,-3 9,-3 5,0 6,-4 4,-2 7,-4 8,-9 11,-14 11,-11 19,-9 13,-9 8,-7 8,-2 2,0 1,3-2,4-6,4-10,8-6,8-13,7-10,7-11,6-9,3-9,2-8,2-9,-2-7,1-9,2-7,-2-3,5-6,-1-5,2-1,2-5,3-2,-1-3,0-1,1 0,2-2,0 1,2 2,3 2,-2 3,1 3,1 5,-2 6,0 8,0 6,-2 7,1 7,-1 4,-1 8,-3 4,0 8,-4 11,-5 8,-1 11,-4 10,0 9,-4 4,4 1,-1-1,4-3,1-4,4-8,4-7,2-8,2-6,2-6,2-5,-1-4,0-3,2-5,-3 0,1-1,-2-4,2-2,-5-2,0-4,-1-6,-1-4,2-6,-2-6,2-5,0-1,2-5,2-1,0 1,4-1,-1 3,0 0,0 4,-1 3,1 5,-2 7,1 2,-1 6,-1 4,0 3,-1 2,0 3,0 2,3 1,-2 8,0 4,-1 5,1 8,2 4,-2 5,0 1,0 1,1-1,0-4,1-4,2-5,0-4,0-4,-1-5,0-3,-1-1,0-3,-2-1,0-3,-1-1,0-3,-1-3,0-4,0-8,-1-9,1-3,0-7,2-5,0-1,2-4,-3 1,1 1,-1 1,0 3,-2 3,-2 4,2 4,-3 4,1 4,0 4,0 4,1 4,0 2,1 3,0 3,-2 4,2 5,-1 5,-2 8,1 5,-1 8,0 4,-1 2,2 2,0-3,3-1,1-3,1-3,1-6,2-4,0-4,0-4,1-1,-1-4,-2-2,0-3,-1-1,-1-1,0 0,0-3,0 2,0-5,0-1,0-4,-1-1,-1-7,1-2,1-4,0-4,1 0,0-2,0 2,-1 0,1 2,-1 2,3-1,-2 5,0 4,-1 2,0 3,1 4,-1 3,0 0,0 3,-1 0,1 3,0 6,0 1,1 5,3 3,0 2,0 2,1-3,-1-6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1T06:01:14.022"/>
    </inkml:context>
    <inkml:brush xml:id="br0">
      <inkml:brushProperty name="width" value="0.16933" units="cm"/>
      <inkml:brushProperty name="height" value="0.16933" units="cm"/>
      <inkml:brushProperty name="color" value="#FFFFFF"/>
    </inkml:brush>
  </inkml:definitions>
  <inkml:trace contextRef="#ctx0" brushRef="#br0">874 1137,'2'1,"2"6,3 3,2 5,1 3,1 0,1 0,0-4,-2-2,-1-1,-2-1,0-2,-1 1,0-4,0 1,-1 1,1-1,1-1,-3 2,2-1,0-1,-1-1,-1 1</inkml:trace>
  <inkml:trace contextRef="#ctx0" brushRef="#br0" timeOffset="917">786 1223</inkml:trace>
  <inkml:trace contextRef="#ctx0" brushRef="#br0">1624 857,'-2'-2,"-2"0,-3-5,0-3,-2-4,-4-3,-2 0,3 1,2 1,3 2,0 2,1 2,1 0,1 1,1 0,0 3,1 0,0 0,-1 1</inkml:trace>
  <inkml:trace contextRef="#ctx0" brushRef="#br0" timeOffset="9940">3067 1145,'0'2,"-1"3,-3 2,1 2,-1 2,-2 6,-1-1,-4 6,1 0,-1-2,1-3,1 1,2-3,0-4,2-1,1-3,0 0,2-2,-2 0,-1 1,1 1,1-1,1 2</inkml:trace>
  <inkml:trace contextRef="#ctx0" brushRef="#br0" timeOffset="4171">2490 611,'-1'4,"-3"7,-4 11,-6 8,-4 7,-4 5,-2 1,-1-3,4-7,5-3,1-10,3 1,1-6,0-3,3-2,1-3,2-1,-1-1,1 1,1-1,0 0,-1 0,3-1</inkml:trace>
  <inkml:trace contextRef="#ctx0" brushRef="#br0" timeOffset="6206">2328 770</inkml:trace>
  <inkml:trace contextRef="#ctx0" brushRef="#br0" timeOffset="52086">1758 72,'0'0,"0"0,0 0,0 0,0 0,0 0,0 0,0 0,0 0,8 3,5 1,5-3,1 3,0-3,1-1,-1 3,2-2,2 1,2 1,1-1,1 0,1 2,2 0,2-2,0 2,2-3,-1 5,-1-3,0 0,0 2,-2-2,-1 1,0-2,-5 1,0 0,-4-1,-1 2,-1-2,-4 1,0-2,-1-1,-1 1,-1-1,-2 0,-2 0,-1 0,-1 0,-1-1,-1 1,-2 0,1 0,-2 0,0 0,0-1,0-2,-2 2,1-3,-1 0,1 2</inkml:trace>
  <inkml:trace contextRef="#ctx0" brushRef="#br0" timeOffset="53074">1507-20,'0'0,"0"0,0 0,0 0,0 0,0 0,0 0,0 0,0 0,0 0,0 0,0 0,0 0,0 0,9 4,6 3,1-1,3 0,0-3,1 2,0-1,-1 0,3 0,-1-3,3 1,0-2,4 2,0-1,2 3,0-3,4 2,-1-1,0 2,-1-1,0-1,0 1,1-1,-2 1,-1-1,0-2,3 2,-1-2,1 0,-2 1,1 0,-3 1,0-2,-1 1,1 1,-3 0,2 0,5 2,4 0,2 0,1-3,1 0,0-1,-2-1,-6-2,-3 1,-8-1,-6 1</inkml:trace>
  <inkml:trace contextRef="#ctx0" brushRef="#br0" timeOffset="54239">1306-669,'0'0,"0"0,0 0,0 0,0 0,0 0,0 0,0 0,9 1,8 3,6-3,6 0,2-1,4-1,5-2,3 1,2-3,3 1,3 1,1 2,5 1,2 3,2-1,0 2,2 2,1 2,1 2,1-2,2 4,0-1,2 3,1-4,4 2,2-3,2 0,3-2,7-3,5 1,9-1,6-2,4 0,0-1,3 1,0 0,-17 3,-28-1</inkml:trace>
  <inkml:trace contextRef="#ctx0" brushRef="#br0" timeOffset="55001">1564-769,'0'0,"0"0,0 0,0 0,0 0,12 1,10 3,9-1,11-2,14-1,14-1,12-2,12-2,6 1,4-1,4-2,0 4,4 1,-5 1,1 1,-4 1,0 4,2 2,-3 2,0 2,-4 3,-5 2,-18-2,-23-3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5-10T06:44:54.976"/>
    </inkml:context>
    <inkml:brush xml:id="br0">
      <inkml:brushProperty name="width" value="0.04" units="cm"/>
      <inkml:brushProperty name="height" value="0.04" units="cm"/>
      <inkml:brushProperty name="color" value="#FF8427"/>
    </inkml:brush>
  </inkml:definitions>
  <inkml:traceGroup>
    <inkml:annotationXML>
      <emma:emma xmlns:emma="http://www.w3.org/2003/04/emma" version="1.0">
        <emma:interpretation id="{D53B1AC1-DD46-44FD-B538-6EE156106A58}" emma:medium="tactile" emma:mode="ink">
          <msink:context xmlns:msink="http://schemas.microsoft.com/ink/2010/main" type="writingRegion" rotatedBoundingBox="877,8309 892,8309 892,8324 877,8324"/>
        </emma:interpretation>
      </emma:emma>
    </inkml:annotationXML>
    <inkml:traceGroup>
      <inkml:annotationXML>
        <emma:emma xmlns:emma="http://www.w3.org/2003/04/emma" version="1.0">
          <emma:interpretation id="{91711918-26D5-47F7-80E8-4D1DAFB80BEA}" emma:medium="tactile" emma:mode="ink">
            <msink:context xmlns:msink="http://schemas.microsoft.com/ink/2010/main" type="paragraph" rotatedBoundingBox="877,8309 892,8309 892,8324 877,83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FBF8F7-8F3B-4097-AEF4-A5285F016BA6}" emma:medium="tactile" emma:mode="ink">
              <msink:context xmlns:msink="http://schemas.microsoft.com/ink/2010/main" type="line" rotatedBoundingBox="877,8309 892,8309 892,8324 877,8324"/>
            </emma:interpretation>
          </emma:emma>
        </inkml:annotationXML>
        <inkml:traceGroup>
          <inkml:annotationXML>
            <emma:emma xmlns:emma="http://www.w3.org/2003/04/emma" version="1.0">
              <emma:interpretation id="{F6EB5D37-C61C-4C6A-A5A1-C59D1CD1AAE4}" emma:medium="tactile" emma:mode="ink">
                <msink:context xmlns:msink="http://schemas.microsoft.com/ink/2010/main" type="inkWord" rotatedBoundingBox="877,8309 892,8309 892,8324 877,8324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229 2769,'0'0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1T04:20:52.773"/>
    </inkml:context>
    <inkml:brush xml:id="br0">
      <inkml:brushProperty name="width" value="0.16933" units="cm"/>
      <inkml:brushProperty name="height" value="0.16933" units="cm"/>
      <inkml:brushProperty name="color" value="#FFFFFF"/>
    </inkml:brush>
  </inkml:definitions>
  <inkml:trace contextRef="#ctx0" brushRef="#br0">2716 1397,'0'0,"0"0,0 0,0 0,0 0,0 0,0 0,0 0,0 0,32 5,24 8,20-1,12 0,12-3,7 1,3 2,5-4,-5 0,-3-1,-7 1,-3-2,-3 3,-2-2,-4-3,-6 0,-6-3,-10-1,-5 0,-11 0,-7 0,-9-1,-10 1,-5 0,-9 0,-2 0,-8 0,-10 0,-17-5,-17 2,-15 1,-15 4,-18 0,-9-1,-7 5,-7 2,2 5,2 0,7-1,3 0,11-3,6-4,7 0,10-3,9 5,6-5,14 3,5-5,11 2,5-2,5 0,5 0,5 0,2 0,21-4,13-8,20-2,21-7,20-2,14-4,6 3,5-4,2 1,-5-1,-10 0,-15 5,-12 3,-20 3,-14 2,-12 7,-12-2,-12 1,-3 4,-7-3,-8 4,-18 0,-21-1,-19 3,-19 2,-16 1,-12 8,-6 1,-3-1,5 5,-7 0,9-1,10 2,12-2,12-4,20-4,12 0,10-4,15-1,6 0,8 0,3-3,9-5,13-6,17-5,14-2,17-3,17 2,12 0,8 0,8 1,2 1,0 5,-6 1,-5 1,-11 5,-9 3,-12-2,-11 3,-9 1,-12-1,-8 2,-6 2,-7-5,-6 2,-2-1,-9-1,-12 4,-15 0,-22 1,-11 0,-18 0,-7 0,-6 0,0 0,0 0,6 0,10 0,10 0,11 0,12 0,9 0,9 0,9 0,6 0,9 0,-1 0,6 0,6-3,17-1,14-1,8 1,17 3,6-3,1-2,12 2,-3 0,-5 0,-2 4,-13-1,-6 1,-9 0,-8 0,-15 0,-3 0,-6 1,-7-1,-4 0,-2-2,-2-3,-7 2,-10-4,-12 2,-11-3,-9 2,0-2,0 3,4 1,1 0,3 2,9-5,2 3,8 1,10 1,3 1,9 1,2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1T04:20:53.657"/>
    </inkml:context>
    <inkml:brush xml:id="br0">
      <inkml:brushProperty name="width" value="0.16933" units="cm"/>
      <inkml:brushProperty name="height" value="0.16933" units="cm"/>
      <inkml:brushProperty name="color" value="#FFFFFF"/>
    </inkml:brush>
  </inkml:definitions>
  <inkml:trace contextRef="#ctx0" brushRef="#br0">2805 990,'0'0,"0"0,0 0,0 0,0 0,0 0,0 0,0 0,29 0,22 0,10 0,11 0,2 0,2 0,4 0,2-3,5-3,-2 2,-1 1,3 1,1-2,1-2,-11 1,-22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1T04:20:54.461"/>
    </inkml:context>
    <inkml:brush xml:id="br0">
      <inkml:brushProperty name="width" value="0.16933" units="cm"/>
      <inkml:brushProperty name="height" value="0.16933" units="cm"/>
      <inkml:brushProperty name="color" value="#FFFFFF"/>
    </inkml:brush>
  </inkml:definitions>
  <inkml:trace contextRef="#ctx0" brushRef="#br0">2792 921,'0'0,"0"0,0 0,0 0,0 0,0 0,0 0,0 0,0 0,0 0,0 0,0 0,25 2,24 5,17-1,19 4,14-9,6-1,3-4,-2-2,-5 2,-6 4,-4 8,-7-3,3-2,-16 2,-19-2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1T04:20:55.679"/>
    </inkml:context>
    <inkml:brush xml:id="br0">
      <inkml:brushProperty name="width" value="0.16933" units="cm"/>
      <inkml:brushProperty name="height" value="0.16933" units="cm"/>
      <inkml:brushProperty name="color" value="#FFFFFF"/>
    </inkml:brush>
  </inkml:definitions>
  <inkml:trace contextRef="#ctx0" brushRef="#br0">2651 1067,'0'0,"0"0,0 0,0 0,0 0,0 0,0 0,0 0,0 0,0 0,24 10,14 2,18 0,11-1,10-4,7 0,8-7,3 2,3-4,3-5,1 3,1 0,1 1,4 2,9-2,7 7,-18 0,-26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192C9-B5F7-4153-BA13-A1D932669885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FDAEE-B2D4-408A-9386-8117451B5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7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Let everyone settle in, give initial thanks to everyone for coming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Today I will be presenting my thesis on how posttranslational modifications on the histone H3 tail affects gene silencing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96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Our hypothesis and expected results were rather straight forward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Describe PHI, sick is strain defective in silencing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36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-228600" rtl="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Purpose of each model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95 unique mutations, 143 in total </a:t>
            </a:r>
          </a:p>
          <a:p>
            <a:pPr marL="228600" lvl="0" indent="-228600" rtl="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Done by </a:t>
            </a:r>
            <a:r>
              <a:rPr lang="en-US" dirty="0" err="1"/>
              <a:t>qC</a:t>
            </a:r>
            <a:r>
              <a:rPr lang="en-US" dirty="0"/>
              <a:t> or cloning</a:t>
            </a:r>
          </a:p>
          <a:p>
            <a:pPr marL="228600" lvl="0" indent="-228600" rtl="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Arks region is highlighted </a:t>
            </a:r>
          </a:p>
          <a:p>
            <a:pPr marL="228600" lvl="0" indent="-228600" rtl="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228600" lvl="0" indent="-228600" rtl="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</p:txBody>
      </p:sp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948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“underlined is globular region” 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1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PTM listed in color above</a:t>
            </a:r>
          </a:p>
          <a:p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 represent mimics explain reasoning (say AA name then letter) 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 Every K &gt; LMRQ</a:t>
            </a:r>
          </a:p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09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rtl="0">
              <a:buFont typeface="+mj-lt"/>
              <a:buAutoNum type="arabicPeriod"/>
            </a:pPr>
            <a:r>
              <a:rPr lang="en-US" dirty="0"/>
              <a:t>So how will we make these mutant H3 alleles (alternative genes)</a:t>
            </a:r>
          </a:p>
          <a:p>
            <a:pPr marL="228600" indent="-228600" rtl="0">
              <a:buFont typeface="+mj-lt"/>
              <a:buAutoNum type="arabicPeriod"/>
            </a:pPr>
            <a:r>
              <a:rPr lang="en-US" dirty="0"/>
              <a:t>Used plasmids 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dirty="0"/>
              <a:t>(circular DNA that contained our gene and gene for selectable marker </a:t>
            </a:r>
            <a:r>
              <a:rPr lang="en-US" dirty="0" err="1"/>
              <a:t>hph</a:t>
            </a:r>
            <a:r>
              <a:rPr lang="en-US" dirty="0"/>
              <a:t>)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dirty="0"/>
              <a:t>The plasmids also had flanking regions complimentary to the fungus they would be transformed into 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dirty="0"/>
              <a:t>to increase the chance for recombination the NcH3 gene was used with both plasmids regardless of model being used</a:t>
            </a:r>
          </a:p>
          <a:p>
            <a:pPr marL="1143000" lvl="2" indent="-228600" rtl="0">
              <a:buFont typeface="+mj-lt"/>
              <a:buAutoNum type="arabicPeriod"/>
            </a:pPr>
            <a:r>
              <a:rPr lang="en-US" dirty="0"/>
              <a:t>NcH3 is similar enough and contains only a few SNPs that differ from fgH3 but because of these snips the whole gene is integrated </a:t>
            </a:r>
          </a:p>
          <a:p>
            <a:pPr marL="228600" indent="-228600" rtl="0">
              <a:buFont typeface="+mj-lt"/>
              <a:buAutoNum type="arabicPeriod"/>
            </a:pPr>
            <a:endParaRPr lang="en-US" dirty="0"/>
          </a:p>
          <a:p>
            <a:pPr marL="228600" indent="-228600" rtl="0">
              <a:buFont typeface="+mj-lt"/>
              <a:buAutoNum type="arabicPeriod"/>
            </a:pPr>
            <a:r>
              <a:rPr lang="en-US" b="1" dirty="0"/>
              <a:t>Steve Freed-min and Rodrigo Gone-call-</a:t>
            </a:r>
            <a:r>
              <a:rPr lang="en-US" b="1" dirty="0" err="1"/>
              <a:t>vez</a:t>
            </a:r>
            <a:endParaRPr lang="en-US" b="1" dirty="0"/>
          </a:p>
          <a:p>
            <a:pPr marL="228600" indent="-228600" rtl="0">
              <a:buFont typeface="+mj-lt"/>
              <a:buAutoNum type="arabicPeriod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98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synth plasmids with allele of interest with Quick Change method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 codon (point in the right direction 5’ to 3’ 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at 3’ so annealing still happens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some examples of other changes we made 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8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 chart of project (visual methods)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“cloning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 work”</a:t>
            </a:r>
            <a:endParaRPr lang="en-US" b="0" dirty="0">
              <a:effectLst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“moving existing allele”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64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we are going to take a deeper look into the Quick change process</a:t>
            </a:r>
          </a:p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“top and bottom stand of methylated parent strand”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“way more new product but can still have background must get rid of parent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 plasmid is methylated in E.coli so can be digested by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DpnI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methylation, ligation, and amplification of plasmid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band low DNA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band incomplete digestion or restriction site mutated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bands </a:t>
            </a:r>
            <a:r>
              <a:rPr lang="en-US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plsmid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good and can go to </a:t>
            </a:r>
            <a:r>
              <a:rPr lang="en-US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</a:t>
            </a:r>
            <a:endParaRPr lang="en-US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examples of interesting mutations you can find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T11A, arks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K9L methyl mimic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T6T silent mutation (no change in residue )</a:t>
            </a:r>
            <a:br>
              <a:rPr lang="en-US" dirty="0"/>
            </a:br>
            <a:endParaRPr dirty="0"/>
          </a:p>
        </p:txBody>
      </p:sp>
      <p:sp>
        <p:nvSpPr>
          <p:cNvPr id="516" name="Shape 5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29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once our histone allele is made and in the right plasmid how do we get it into the actual fungus</a:t>
            </a:r>
          </a:p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split marker (overlapping fragments) (FG flanks)</a:t>
            </a:r>
          </a:p>
          <a:p>
            <a:pPr marL="0" indent="0" rtl="0">
              <a:buFont typeface="+mj-lt"/>
              <a:buNone/>
            </a:pPr>
            <a:endParaRPr lang="en-US" sz="1200" b="1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>
              <a:buFont typeface="+mj-lt"/>
              <a:buNone/>
            </a:pP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Fragments are run out on poly gel and isolated to be used for transformation</a:t>
            </a:r>
          </a:p>
          <a:p>
            <a:pPr marL="228600" indent="-228600" rtl="0">
              <a:buFont typeface="+mj-lt"/>
              <a:buAutoNum type="arabicPeriod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>
              <a:buFont typeface="+mj-lt"/>
              <a:buNone/>
            </a:pP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 WT strain PHI is digested in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diselase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create protoplast (cells w/o cell porous cell walls) allows DNA through</a:t>
            </a:r>
          </a:p>
          <a:p>
            <a:pPr marL="228600" indent="-228600" rtl="0">
              <a:buFont typeface="+mj-lt"/>
              <a:buAutoNum type="arabicPeriod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>
              <a:buFont typeface="+mj-lt"/>
              <a:buNone/>
            </a:pP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 is introduced to protoplast and then</a:t>
            </a:r>
          </a:p>
          <a:p>
            <a:pPr marL="228600" indent="-228600" rtl="0">
              <a:buFont typeface="+mj-lt"/>
              <a:buAutoNum type="arabicPeriod"/>
            </a:pPr>
            <a:endParaRPr lang="en-US" sz="1200" b="1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>
              <a:buFont typeface="+mj-lt"/>
              <a:buNone/>
            </a:pP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Plated to grow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transformants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second layer of selective media is poured over the slide after 1 day of growth</a:t>
            </a:r>
          </a:p>
          <a:p>
            <a:pPr marL="1143000" lvl="2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where the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selection gene becomes important. If the H3 allele has been incorporated the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 [would] also have been incorporated so the transformant will be able to grow through the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encriched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layer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transformants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grow through the top layer will be picked from each plate (before they have a chance to touch and possibly exchange genetic information) and are plated on smaller isolated plates </a:t>
            </a:r>
          </a:p>
        </p:txBody>
      </p:sp>
      <p:sp>
        <p:nvSpPr>
          <p:cNvPr id="620" name="Shape 6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67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strains shown here are the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transformants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were able to produce from this study “not to scale K14M”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ones outlined in orange look like sick blue= WT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one is within the ARKS region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others are methylation mimics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52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Shape 7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-2286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Even though the allele may have gotten into the strain we needed to make sure it had actually replaced the WT H3</a:t>
            </a:r>
          </a:p>
          <a:p>
            <a:pPr marL="0" lvl="0" indent="0">
              <a:spcBef>
                <a:spcPts val="0"/>
              </a:spcBef>
              <a:buFont typeface="+mj-lt"/>
              <a:buNone/>
            </a:pPr>
            <a:r>
              <a:rPr lang="en-US" b="1" u="sng" dirty="0"/>
              <a:t>Click</a:t>
            </a:r>
          </a:p>
          <a:p>
            <a:pPr marL="228600" lvl="0" indent="-2286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PCR amplified 5’ end of H3 to </a:t>
            </a:r>
            <a:r>
              <a:rPr lang="en-US" dirty="0" err="1"/>
              <a:t>hph</a:t>
            </a:r>
            <a:r>
              <a:rPr lang="en-US" dirty="0"/>
              <a:t> mid</a:t>
            </a:r>
          </a:p>
          <a:p>
            <a:pPr marL="0" lvl="0" indent="0">
              <a:spcBef>
                <a:spcPts val="0"/>
              </a:spcBef>
              <a:buFont typeface="+mj-lt"/>
              <a:buNone/>
            </a:pPr>
            <a:r>
              <a:rPr lang="en-US" b="1" u="sng" dirty="0"/>
              <a:t>Click </a:t>
            </a:r>
          </a:p>
          <a:p>
            <a:pPr marL="228600" lvl="0" indent="-2286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Southern </a:t>
            </a:r>
            <a:r>
              <a:rPr lang="en-US" dirty="0" err="1"/>
              <a:t>HindIII</a:t>
            </a:r>
            <a:endParaRPr lang="en-US" dirty="0"/>
          </a:p>
          <a:p>
            <a:pPr marL="0" lvl="0" indent="0">
              <a:spcBef>
                <a:spcPts val="0"/>
              </a:spcBef>
              <a:buFont typeface="+mj-lt"/>
              <a:buNone/>
            </a:pPr>
            <a:r>
              <a:rPr lang="en-US" b="1" u="sng" dirty="0"/>
              <a:t>Click</a:t>
            </a:r>
          </a:p>
          <a:p>
            <a:pPr marL="228600" lvl="0" indent="-228600">
              <a:spcBef>
                <a:spcPts val="0"/>
              </a:spcBef>
              <a:buFont typeface="+mj-lt"/>
              <a:buAutoNum type="arabicPeriod"/>
            </a:pPr>
            <a:r>
              <a:rPr lang="en-US" b="0" u="sng" dirty="0"/>
              <a:t>Southern </a:t>
            </a:r>
            <a:r>
              <a:rPr lang="en-US" b="0" u="sng" dirty="0" err="1"/>
              <a:t>SacI</a:t>
            </a:r>
            <a:endParaRPr lang="en-US" b="0" u="sng" dirty="0"/>
          </a:p>
          <a:p>
            <a:pPr marL="228600" lvl="0" indent="-228600">
              <a:spcBef>
                <a:spcPts val="0"/>
              </a:spcBef>
              <a:buFont typeface="+mj-lt"/>
              <a:buAutoNum type="arabicPeriod"/>
            </a:pPr>
            <a:endParaRPr lang="en-US" b="0" u="sng" dirty="0"/>
          </a:p>
          <a:p>
            <a:pPr marL="228600" lvl="0" indent="-228600">
              <a:spcBef>
                <a:spcPts val="0"/>
              </a:spcBef>
              <a:buFont typeface="+mj-lt"/>
              <a:buAutoNum type="arabicPeriod"/>
            </a:pPr>
            <a:r>
              <a:rPr lang="en-US" b="0" u="none" dirty="0"/>
              <a:t>Probed with </a:t>
            </a:r>
            <a:r>
              <a:rPr lang="en-US" b="0" u="none" dirty="0" err="1"/>
              <a:t>hph</a:t>
            </a:r>
            <a:r>
              <a:rPr lang="en-US" b="0" u="none" dirty="0"/>
              <a:t> gene</a:t>
            </a:r>
          </a:p>
          <a:p>
            <a:pPr marL="228600" lvl="0" indent="-228600">
              <a:spcBef>
                <a:spcPts val="0"/>
              </a:spcBef>
              <a:buFont typeface="+mj-lt"/>
              <a:buAutoNum type="arabicPeriod"/>
            </a:pPr>
            <a:r>
              <a:rPr lang="en-US" b="0" u="none" dirty="0"/>
              <a:t>A24T, R2L, and </a:t>
            </a:r>
            <a:r>
              <a:rPr lang="en-US" b="0" u="none" dirty="0" err="1"/>
              <a:t>SacI</a:t>
            </a:r>
            <a:r>
              <a:rPr lang="en-US" b="0" u="none" dirty="0"/>
              <a:t> K64L (4) look good but need further confirmation by probing with 5’ or 3’ fragments </a:t>
            </a:r>
          </a:p>
        </p:txBody>
      </p:sp>
      <p:sp>
        <p:nvSpPr>
          <p:cNvPr id="710" name="Shape 7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17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We will begin with the basics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As we all know every cell in your body contains the same genetic code (genome)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DNA makes up genes which are expressed through transcription and translation to make proteins</a:t>
            </a:r>
          </a:p>
          <a:p>
            <a:pPr marL="0" lvl="0" indent="0">
              <a:buFont typeface="+mj-lt"/>
              <a:buNone/>
            </a:pPr>
            <a:r>
              <a:rPr lang="en-US" b="1" u="sng" dirty="0"/>
              <a:t>CLICK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That’s a lot of genes to hold in the nucleus, DNA must be compacted (2-10 microns sig small that hair tip)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Double strand DNA &gt; Beads on a string (nucleosome 147 </a:t>
            </a:r>
            <a:r>
              <a:rPr lang="en-US" dirty="0" err="1"/>
              <a:t>bp</a:t>
            </a:r>
            <a:r>
              <a:rPr lang="en-US" dirty="0"/>
              <a:t>, fundamental unit of chromatin) &gt; Rosette &gt; Chromatids (seen in cell division) </a:t>
            </a:r>
          </a:p>
          <a:p>
            <a:pPr marL="0" lvl="0" indent="0">
              <a:buFont typeface="+mj-lt"/>
              <a:buNone/>
            </a:pPr>
            <a:r>
              <a:rPr lang="en-US" b="1" u="sng" dirty="0"/>
              <a:t>CLICK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Necessary so the right cells make the right proteins (skin doesn’t make liver cells)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Mandatory for complex multicellular life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92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Transformants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typically Heterokaryons, meaning their cells could contain different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frquencies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mutant allele we used in transformation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Crossing must be done to obtain a “clean” homokaryotic strain</a:t>
            </a:r>
          </a:p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f.g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useually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self fertile fungus,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doesnt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need a partner” “does mutation affect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“want to look at phenotypes that will get altered pleiotropic” “ most interested in gene silencing and centromere biology localization (EED-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of kinetochore proteins” “temp sensitivity” “DNA methylation”  </a:t>
            </a:r>
          </a:p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Spores are obtained from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corsses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plated at low concentrations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</a:t>
            </a:r>
            <a:r>
              <a:rPr lang="en-US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germlings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(spores just starting to put out hyphae) are picked and inoculated into separate wells in 64 well plate (assures </a:t>
            </a:r>
            <a:r>
              <a:rPr lang="en-US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homokary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pPr marL="457200" lvl="1" indent="0" rtl="0">
              <a:buFont typeface="+mj-lt"/>
              <a:buNone/>
            </a:pPr>
            <a:endParaRPr dirty="0"/>
          </a:p>
        </p:txBody>
      </p:sp>
      <p:sp>
        <p:nvSpPr>
          <p:cNvPr id="702" name="Shape 7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56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Explain phenotyping </a:t>
            </a:r>
          </a:p>
          <a:p>
            <a:pPr marL="0" indent="0">
              <a:buFont typeface="+mj-lt"/>
              <a:buNone/>
            </a:pPr>
            <a:r>
              <a:rPr lang="en-US" b="1" u="sng" dirty="0"/>
              <a:t>CLICK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u="none" dirty="0"/>
              <a:t>Remember this is what K14M looked like before crossing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="0" u="none" dirty="0"/>
              <a:t>Phenotype is recessive?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Explain growth assay</a:t>
            </a:r>
            <a:endParaRPr lang="en-US" b="0" u="none" dirty="0"/>
          </a:p>
          <a:p>
            <a:pPr marL="0" lvl="0" indent="0">
              <a:buFont typeface="+mj-lt"/>
              <a:buNone/>
            </a:pPr>
            <a:r>
              <a:rPr lang="en-US" b="1" u="sng" dirty="0"/>
              <a:t>CLICK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="0" u="none" dirty="0"/>
              <a:t>Although difference in growth seem significant stats says otherwise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82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 -15 on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0.00000015 reads per kb per exon per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sequencing (a way to normalize) 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at yellow not blue 20read per kb per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sequence</a:t>
            </a:r>
            <a:endParaRPr lang="en-US" b="0" dirty="0">
              <a:effectLst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overexpression of genes that are normally seen as lowly expressed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15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PRC2 subunits </a:t>
            </a:r>
          </a:p>
          <a:p>
            <a:r>
              <a:rPr lang="en-US" dirty="0"/>
              <a:t>Green fluorescent protein used in cross to facilitate visualization in microscopy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78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Touch back on crosses (EED-</a:t>
            </a:r>
            <a:r>
              <a:rPr lang="en-US" dirty="0" err="1"/>
              <a:t>gfp</a:t>
            </a:r>
            <a:r>
              <a:rPr lang="en-US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53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No cloning worked</a:t>
            </a:r>
          </a:p>
        </p:txBody>
      </p:sp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0866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left to do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to cross use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 mutations to be made ones we’ve made how many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transformants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both</a:t>
            </a:r>
            <a:endParaRPr lang="en-US" b="0" dirty="0">
              <a:effectLst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 phenotype (growth curve for 1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in pipeline,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PRC2) 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31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Shape 8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3" name="Shape 8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4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The histone octamer which makes up the core of the nucleosome is comprised of 4 protein subunits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Subunits &gt; dimers &gt; other dimers &gt; tetramers &gt; two tetramers &gt; octamer of the nucleosome core</a:t>
            </a:r>
          </a:p>
          <a:p>
            <a:pPr marL="0" lvl="0" indent="0">
              <a:buFont typeface="+mj-lt"/>
              <a:buNone/>
            </a:pPr>
            <a:r>
              <a:rPr lang="en-US" b="1" u="sng" dirty="0"/>
              <a:t>CLICK</a:t>
            </a:r>
            <a:r>
              <a:rPr lang="en-US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We will be focusing on histone H3 seen here in the red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84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rtl="0">
              <a:buFont typeface="+mj-lt"/>
              <a:buAutoNum type="arabicPeriod"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chose to focus on H3 because its importance in chromatin modification </a:t>
            </a:r>
          </a:p>
          <a:p>
            <a:pPr marL="228600" indent="-228600" rtl="0">
              <a:buFont typeface="+mj-lt"/>
              <a:buAutoNum type="arabicPeriod"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Histones within a nucleus are generally arranged in two distinct structures (euchromatin and heterochromatin)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Euchromatin describes an environment of chromatin which is spacious and relaxed, this allows the </a:t>
            </a:r>
            <a:r>
              <a:rPr lang="en-US" sz="10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transcriptional</a:t>
            </a: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machinery to easily access the genes associated with the histones in that environment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Heterochromatin is the opposite and consists of densely packed areas of histone which do not have the physical space to accommodate </a:t>
            </a:r>
            <a:r>
              <a:rPr lang="en-US" sz="10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transcriptional</a:t>
            </a: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machinery.</a:t>
            </a:r>
          </a:p>
          <a:p>
            <a:pPr marL="0" lvl="0" indent="0" rtl="0">
              <a:buFont typeface="+mj-lt"/>
              <a:buNone/>
            </a:pPr>
            <a:r>
              <a:rPr lang="en-US" sz="10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228600" lvl="0" indent="-228600" rtl="0">
              <a:buFont typeface="+mj-lt"/>
              <a:buAutoNum type="arabicPeriod"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 here the di methylation of H3K4 and tri methylation of H3K36 creates the environment I just mentioned where </a:t>
            </a:r>
            <a:r>
              <a:rPr lang="en-US" sz="10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transcription</a:t>
            </a: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occur (signified by this arrow) and proteins can eventually be produced from these genes</a:t>
            </a:r>
          </a:p>
          <a:p>
            <a:pPr marL="0" lvl="0" indent="0" rtl="0">
              <a:buFont typeface="+mj-lt"/>
              <a:buNone/>
            </a:pPr>
            <a:r>
              <a:rPr lang="en-US" sz="1000" b="1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US" sz="1000" b="1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 rtl="0">
              <a:buFont typeface="+mj-lt"/>
              <a:buAutoNum type="arabicPeriod"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are the two types of densely packed heterochromatin.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0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Constitutive heterochromatin = </a:t>
            </a:r>
            <a:r>
              <a:rPr lang="en-US" sz="10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teleomeres</a:t>
            </a: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always there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0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Facultative = developmental, comes and goes with time</a:t>
            </a:r>
          </a:p>
          <a:p>
            <a:pPr marL="1143000" lvl="2" indent="-228600" rtl="0">
              <a:buFont typeface="+mj-lt"/>
              <a:buAutoNum type="arabicPeriod"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Arrow shows transcription does not occur</a:t>
            </a:r>
          </a:p>
          <a:p>
            <a:pPr marL="685800" lvl="1" indent="-228600" rtl="0">
              <a:buFont typeface="+mj-lt"/>
              <a:buAutoNum type="arabicPeriod"/>
            </a:pPr>
            <a:endParaRPr lang="en-US" sz="10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52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 here are the human chromosome which contain genes for the histone subunits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(Point to the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ones)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spans shown in blue are just the genes which encode either canonical H3 or its other variants seen in humans.</a:t>
            </a:r>
          </a:p>
          <a:p>
            <a:pPr marL="0" lvl="0" indent="0" rtl="0">
              <a:buFont typeface="+mj-lt"/>
              <a:buNone/>
            </a:pP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228600" lvl="0" indent="-228600" rtl="0">
              <a:buFont typeface="+mj-lt"/>
              <a:buAutoNum type="arabicPeriod" startAt="2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fungus Neurospora, however, has only one H3 gene (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LGII) </a:t>
            </a:r>
          </a:p>
          <a:p>
            <a:pPr marL="685800" lvl="1" indent="-228600" rtl="0">
              <a:buFont typeface="+mj-lt"/>
              <a:buAutoNum type="arabicPeriod" startAt="2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# of genes makes it much more simple to work with as a model</a:t>
            </a:r>
          </a:p>
          <a:p>
            <a:pPr marL="685800" lvl="1" indent="-228600" rtl="0">
              <a:buFont typeface="+mj-lt"/>
              <a:buAutoNum type="arabicPeriod" startAt="2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more simple that yeast which is the classic model in these types of studies </a:t>
            </a: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4A4C-A476-8C4B-9CE8-458883C5B8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1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The fungal models we selected are shown here with As. </a:t>
            </a:r>
            <a:r>
              <a:rPr lang="en-US" dirty="0" err="1"/>
              <a:t>Nidulan</a:t>
            </a:r>
            <a:r>
              <a:rPr lang="en-US" dirty="0"/>
              <a:t> as a comparison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Listed above each strain are the histone which, as a showed on a previous slide, are methylated in the process of creating an environment which is either conducive or non conducive to gene expression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All the species listed have the activating mark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="1" u="sng" dirty="0"/>
              <a:t>Click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="0" u="none" dirty="0"/>
              <a:t>They also all have the mark for constitutive heterochromatin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="1" u="sng" dirty="0"/>
              <a:t>Click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="0" u="none" dirty="0"/>
              <a:t>However on NC and FG have the H3K27 mark for facultative heterochromatin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b="0" u="none" dirty="0"/>
              <a:t>FG and NC remain robust even without any PTM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b="0" u="none" dirty="0"/>
              <a:t>Using NC and FG allows us to study each type of PTM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4A4C-A476-8C4B-9CE8-458883C5B8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73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Methylation of Lysine is not the only kind of PTM which </a:t>
            </a:r>
            <a:r>
              <a:rPr lang="en-US" dirty="0" err="1"/>
              <a:t>occus</a:t>
            </a:r>
            <a:r>
              <a:rPr lang="en-US" dirty="0"/>
              <a:t> or has significance in gene silencing.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/>
              <a:t>Arginines</a:t>
            </a:r>
            <a:r>
              <a:rPr lang="en-US" dirty="0"/>
              <a:t> </a:t>
            </a:r>
            <a:r>
              <a:rPr lang="en-US" b="1" dirty="0"/>
              <a:t>positive charge</a:t>
            </a:r>
            <a:r>
              <a:rPr lang="en-US" dirty="0"/>
              <a:t> and </a:t>
            </a:r>
            <a:r>
              <a:rPr lang="en-US" dirty="0" err="1"/>
              <a:t>Lysines</a:t>
            </a:r>
            <a:r>
              <a:rPr lang="en-US" dirty="0"/>
              <a:t> can both be mono di or tri methylated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u="sng" dirty="0"/>
              <a:t>CLICK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Lysine, Serine, and </a:t>
            </a:r>
            <a:r>
              <a:rPr lang="en-US" dirty="0" err="1"/>
              <a:t>Thronine</a:t>
            </a:r>
            <a:r>
              <a:rPr lang="en-US" dirty="0"/>
              <a:t> can all be acetylated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u="sng" dirty="0"/>
              <a:t>CLICK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And Serine </a:t>
            </a:r>
            <a:r>
              <a:rPr lang="en-US" dirty="0" err="1"/>
              <a:t>Thronine</a:t>
            </a:r>
            <a:r>
              <a:rPr lang="en-US" dirty="0"/>
              <a:t> and Tyrosine all have the ability to be phosphorylated </a:t>
            </a:r>
            <a:r>
              <a:rPr lang="en-US" b="1" dirty="0"/>
              <a:t>negative charge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Each PTM does not behave in the same way when applied to every residue and the action they provoke can depend on where the specific residue which has been modified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And don’t always occur on every histone or even on the same histone (for example, in our model organism, H3K9 methylation (constitutive) would never coincide with H3K27 methylation (facultative)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Not all made by the same enzyme, specific to modification and localization of mark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05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the regions that are modified look like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figure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both DNA and peptide sequence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K9 (constitutive) and K27 residues in the hH3 protein tail 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 above signify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number the residue is </a:t>
            </a:r>
          </a:p>
          <a:p>
            <a:pPr marL="1143000" lvl="2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cut off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protein” after translation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can see the residues surrounding K9 and K27 are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identical 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685800" lvl="1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except for these two residues</a:t>
            </a:r>
          </a:p>
          <a:p>
            <a:pPr marL="228600" lvl="0" indent="-228600" rtl="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element of our hypothesis was to see if switching these residues would cause the areas known to contain H3K9 me to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having high levels of H3K27 and vice versa</a:t>
            </a:r>
          </a:p>
          <a:p>
            <a:pPr marL="228600" lvl="0" indent="-228600" rtl="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72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made substitutions of PTM residues with genetic mimics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 genetic mimics “locked in one state” “locks in acetylated state: changes from can be acetylated”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through list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histones with these mimics in place of their normal residues still behave as they usually would, will the PTMs still spread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FDAEE-B2D4-408A-9386-8117451B5A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4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040" y="692963"/>
            <a:ext cx="10987222" cy="3685606"/>
          </a:xfrm>
        </p:spPr>
        <p:txBody>
          <a:bodyPr anchor="ctr"/>
          <a:lstStyle>
            <a:lvl1pPr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32583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49633" y="17528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64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938" y="25515"/>
            <a:ext cx="9122884" cy="706964"/>
          </a:xfrm>
        </p:spPr>
        <p:txBody>
          <a:bodyPr/>
          <a:lstStyle>
            <a:lvl1pPr algn="ctr"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157" y="1394646"/>
            <a:ext cx="6340936" cy="4997191"/>
          </a:xfrm>
        </p:spPr>
        <p:txBody>
          <a:bodyPr/>
          <a:lstStyle>
            <a:lvl1pPr>
              <a:defRPr sz="2800">
                <a:solidFill>
                  <a:srgbClr val="434338"/>
                </a:solidFill>
              </a:defRPr>
            </a:lvl1pPr>
            <a:lvl2pPr>
              <a:defRPr sz="2600">
                <a:solidFill>
                  <a:srgbClr val="434338"/>
                </a:solidFill>
              </a:defRPr>
            </a:lvl2pPr>
            <a:lvl3pPr>
              <a:defRPr sz="2400">
                <a:solidFill>
                  <a:srgbClr val="434338"/>
                </a:solidFill>
              </a:defRPr>
            </a:lvl3pPr>
            <a:lvl4pPr>
              <a:defRPr sz="2000">
                <a:solidFill>
                  <a:srgbClr val="434338"/>
                </a:solidFill>
              </a:defRPr>
            </a:lvl4pPr>
            <a:lvl5pPr>
              <a:defRPr sz="1800">
                <a:solidFill>
                  <a:srgbClr val="434338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93996"/>
            <a:ext cx="7836441" cy="304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3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35141"/>
            <a:ext cx="5910943" cy="3228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32583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49633" y="17528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6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237" y="895953"/>
            <a:ext cx="9178867" cy="706964"/>
          </a:xfrm>
        </p:spPr>
        <p:txBody>
          <a:bodyPr/>
          <a:lstStyle>
            <a:lvl1pPr algn="ctr"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535141"/>
            <a:ext cx="5910943" cy="3228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32583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49633" y="17528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55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80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67587" y="126876"/>
            <a:ext cx="9143586" cy="706964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35141"/>
            <a:ext cx="5910943" cy="3228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2583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49633" y="17528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5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35141"/>
            <a:ext cx="5910943" cy="3228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5A4B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8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8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468458" y="20043"/>
            <a:ext cx="914184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6463" y="1143000"/>
            <a:ext cx="5681437" cy="496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137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2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microsoft.com/office/2007/relationships/diagramDrawing" Target="../diagrams/drawing1.xml"/><Relationship Id="rId4" Type="http://schemas.openxmlformats.org/officeDocument/2006/relationships/image" Target="../media/image23.svg"/><Relationship Id="rId9" Type="http://schemas.openxmlformats.org/officeDocument/2006/relationships/diagramColors" Target="../diagrams/colors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0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37.jpg"/><Relationship Id="rId10" Type="http://schemas.openxmlformats.org/officeDocument/2006/relationships/image" Target="../media/image41.png"/><Relationship Id="rId4" Type="http://schemas.openxmlformats.org/officeDocument/2006/relationships/image" Target="../media/image36.jpg"/><Relationship Id="rId9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43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21.jpg"/><Relationship Id="rId5" Type="http://schemas.openxmlformats.org/officeDocument/2006/relationships/image" Target="../media/image20.jpeg"/><Relationship Id="rId10" Type="http://schemas.openxmlformats.org/officeDocument/2006/relationships/image" Target="../media/image480.png"/><Relationship Id="rId4" Type="http://schemas.openxmlformats.org/officeDocument/2006/relationships/image" Target="../media/image44.jpg"/><Relationship Id="rId9" Type="http://schemas.openxmlformats.org/officeDocument/2006/relationships/customXml" Target="../ink/ink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7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20.jpeg"/><Relationship Id="rId10" Type="http://schemas.openxmlformats.org/officeDocument/2006/relationships/image" Target="../media/image37.jpg"/><Relationship Id="rId4" Type="http://schemas.openxmlformats.org/officeDocument/2006/relationships/image" Target="../media/image48.jpe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customXml" Target="../ink/ink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Nucleosome_structure.png" TargetMode="External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6.png"/><Relationship Id="rId7" Type="http://schemas.openxmlformats.org/officeDocument/2006/relationships/customXml" Target="../ink/ink3.xml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8.png"/><Relationship Id="rId5" Type="http://schemas.openxmlformats.org/officeDocument/2006/relationships/customXml" Target="../ink/ink2.xml"/><Relationship Id="rId10" Type="http://schemas.openxmlformats.org/officeDocument/2006/relationships/image" Target="../media/image120.png"/><Relationship Id="rId4" Type="http://schemas.openxmlformats.org/officeDocument/2006/relationships/image" Target="../media/image17.jpeg"/><Relationship Id="rId9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144" y="718457"/>
            <a:ext cx="10940142" cy="3673929"/>
          </a:xfrm>
        </p:spPr>
        <p:txBody>
          <a:bodyPr anchor="ctr"/>
          <a:lstStyle/>
          <a:p>
            <a:r>
              <a:rPr lang="en-US" dirty="0"/>
              <a:t>Posttranslational modifications of the core histone tails and their importance for gene silencing 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308861" y="4392386"/>
            <a:ext cx="7628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Madison Esposito</a:t>
            </a:r>
            <a:endParaRPr lang="en-US" baseline="30000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Oregon State University, Corvallis, Oregon. 97331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US" dirty="0" err="1">
                <a:solidFill>
                  <a:schemeClr val="accent1"/>
                </a:solidFill>
              </a:rPr>
              <a:t>Bioresource</a:t>
            </a:r>
            <a:r>
              <a:rPr lang="en-US" dirty="0">
                <a:solidFill>
                  <a:schemeClr val="accent1"/>
                </a:solidFill>
              </a:rPr>
              <a:t> Research Program, College of Agricultural Sciences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4074" y="5493822"/>
            <a:ext cx="729887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Department </a:t>
            </a:r>
            <a:r>
              <a:rPr lang="en-US" dirty="0">
                <a:solidFill>
                  <a:schemeClr val="accent1"/>
                </a:solidFill>
              </a:rPr>
              <a:t>of Biochemistry and Biophysics, College of Science </a:t>
            </a:r>
          </a:p>
        </p:txBody>
      </p:sp>
      <p:pic>
        <p:nvPicPr>
          <p:cNvPr id="1026" name="Picture 2" descr="http://oregonstate.edu/ua/ncs/sites/default/files/imagecache/scale-crop-717-300/o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5" y="5678488"/>
            <a:ext cx="2292414" cy="95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218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lh5.googleusercontent.com/2Pyx0SfnXOKng6B4RzhJbkarIH1hJRSleEwmjEWIS9cVjliaFE6sCqMxWbUaWkao6RKR2-UnzKOrHSxURF42OQogZwJ69yhemN6iLxsvn9tF_NokloaQTBECbR5E7QqH9HZ87ygO">
            <a:extLst>
              <a:ext uri="{FF2B5EF4-FFF2-40B4-BE49-F238E27FC236}">
                <a16:creationId xmlns:a16="http://schemas.microsoft.com/office/drawing/2014/main" id="{296F7460-DCC2-4C8C-9D68-1662156EC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-116" r="5751" b="9590"/>
          <a:stretch/>
        </p:blipFill>
        <p:spPr bwMode="auto">
          <a:xfrm>
            <a:off x="4302757" y="4703680"/>
            <a:ext cx="1830475" cy="16921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079" y="175289"/>
            <a:ext cx="9141843" cy="706964"/>
          </a:xfrm>
        </p:spPr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Hypothesis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57" y="1071887"/>
            <a:ext cx="9509687" cy="141861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585A4B"/>
                </a:solidFill>
              </a:rPr>
              <a:t>Changes to the histone H3 (</a:t>
            </a:r>
            <a:r>
              <a:rPr lang="en-US" i="1" dirty="0">
                <a:solidFill>
                  <a:srgbClr val="585A4B"/>
                </a:solidFill>
              </a:rPr>
              <a:t>hH3)</a:t>
            </a:r>
            <a:r>
              <a:rPr lang="en-US" dirty="0">
                <a:solidFill>
                  <a:srgbClr val="585A4B"/>
                </a:solidFill>
              </a:rPr>
              <a:t> gene will affect gene silencing and chromatin structure.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gray">
          <a:xfrm>
            <a:off x="1525079" y="2680136"/>
            <a:ext cx="914184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E84C22"/>
                </a:solidFill>
              </a:rPr>
              <a:t>Expected Results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1341157" y="3576735"/>
            <a:ext cx="9509687" cy="99526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585A4B"/>
                </a:solidFill>
              </a:rPr>
              <a:t>Strains containing these mutations will have no phenotype, will be “sick”, or non-viable</a:t>
            </a:r>
          </a:p>
        </p:txBody>
      </p:sp>
      <p:pic>
        <p:nvPicPr>
          <p:cNvPr id="11" name="Shape 656" descr="DSCN5884.JPG"/>
          <p:cNvPicPr preferRelativeResize="0"/>
          <p:nvPr/>
        </p:nvPicPr>
        <p:blipFill rotWithShape="1">
          <a:blip r:embed="rId4">
            <a:alphaModFix/>
          </a:blip>
          <a:srcRect l="39162" t="66836" r="35122"/>
          <a:stretch/>
        </p:blipFill>
        <p:spPr>
          <a:xfrm>
            <a:off x="6212758" y="4724495"/>
            <a:ext cx="1689247" cy="1671338"/>
          </a:xfrm>
          <a:prstGeom prst="rect">
            <a:avLst/>
          </a:prstGeom>
          <a:noFill/>
          <a:ln w="38100">
            <a:solidFill>
              <a:srgbClr val="F16B1C"/>
            </a:solidFill>
          </a:ln>
        </p:spPr>
      </p:pic>
      <p:sp>
        <p:nvSpPr>
          <p:cNvPr id="12" name="Shape 657"/>
          <p:cNvSpPr/>
          <p:nvPr/>
        </p:nvSpPr>
        <p:spPr>
          <a:xfrm>
            <a:off x="6651003" y="4724495"/>
            <a:ext cx="812756" cy="389259"/>
          </a:xfrm>
          <a:prstGeom prst="roundRect">
            <a:avLst>
              <a:gd name="adj" fmla="val 16667"/>
            </a:avLst>
          </a:prstGeom>
          <a:solidFill>
            <a:srgbClr val="FFD78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b="1" i="1" dirty="0">
                <a:solidFill>
                  <a:schemeClr val="dk1"/>
                </a:solidFill>
                <a:latin typeface="Noto Sans Symbols"/>
                <a:ea typeface="Arial"/>
                <a:cs typeface="Arial"/>
                <a:sym typeface="Noto Sans Symbols"/>
              </a:rPr>
              <a:t>Sick</a:t>
            </a:r>
            <a:endParaRPr lang="en-US" b="1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659"/>
          <p:cNvSpPr/>
          <p:nvPr/>
        </p:nvSpPr>
        <p:spPr>
          <a:xfrm>
            <a:off x="4894917" y="4703680"/>
            <a:ext cx="616810" cy="357655"/>
          </a:xfrm>
          <a:prstGeom prst="roundRect">
            <a:avLst>
              <a:gd name="adj" fmla="val 16667"/>
            </a:avLst>
          </a:prstGeom>
          <a:solidFill>
            <a:srgbClr val="FFD78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WT</a:t>
            </a:r>
          </a:p>
        </p:txBody>
      </p:sp>
    </p:spTree>
    <p:extLst>
      <p:ext uri="{BB962C8B-B14F-4D97-AF65-F5344CB8AC3E}">
        <p14:creationId xmlns:p14="http://schemas.microsoft.com/office/powerpoint/2010/main" val="19484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  <p:bldP spid="10" grpId="0" build="p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611700" y="17884"/>
            <a:ext cx="10968600" cy="70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591300"/>
              </a:buClr>
              <a:buSzPct val="250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Aim: </a:t>
            </a:r>
            <a:r>
              <a:rPr lang="en-US" sz="3200" b="0" i="0" u="none" strike="noStrike" cap="none" dirty="0">
                <a:latin typeface="Arial"/>
                <a:ea typeface="Arial"/>
                <a:cs typeface="Arial"/>
                <a:sym typeface="Arial"/>
              </a:rPr>
              <a:t>Obtain Histone H3 mutations of residues of interest</a:t>
            </a:r>
          </a:p>
        </p:txBody>
      </p:sp>
      <p:grpSp>
        <p:nvGrpSpPr>
          <p:cNvPr id="489" name="Shape 489"/>
          <p:cNvGrpSpPr/>
          <p:nvPr/>
        </p:nvGrpSpPr>
        <p:grpSpPr>
          <a:xfrm>
            <a:off x="6059466" y="1867061"/>
            <a:ext cx="4076148" cy="6597883"/>
            <a:chOff x="6749821" y="2286258"/>
            <a:chExt cx="4407600" cy="6143852"/>
          </a:xfrm>
        </p:grpSpPr>
        <p:sp>
          <p:nvSpPr>
            <p:cNvPr id="490" name="Shape 490"/>
            <p:cNvSpPr txBox="1"/>
            <p:nvPr/>
          </p:nvSpPr>
          <p:spPr>
            <a:xfrm>
              <a:off x="6749821" y="2286258"/>
              <a:ext cx="4407600" cy="4245000"/>
            </a:xfrm>
            <a:prstGeom prst="rect">
              <a:avLst/>
            </a:prstGeom>
            <a:noFill/>
            <a:ln w="28575" cap="flat" cmpd="sng">
              <a:solidFill>
                <a:srgbClr val="585A4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342900" marR="0" lvl="0" indent="-342900" algn="ctr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(pSF6)</a:t>
              </a:r>
              <a:br>
                <a:rPr lang="en-US" sz="18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en-US" sz="18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1800" b="0" i="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br>
                <a:rPr lang="en-US" sz="18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1800" b="0" i="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Shape 491"/>
            <p:cNvSpPr txBox="1"/>
            <p:nvPr/>
          </p:nvSpPr>
          <p:spPr>
            <a:xfrm>
              <a:off x="6749821" y="2548310"/>
              <a:ext cx="3152700" cy="5881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By Quick-change: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buClr>
                  <a:schemeClr val="dk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T3S</a:t>
              </a:r>
            </a:p>
            <a:p>
              <a:pPr lvl="0">
                <a:buClr>
                  <a:schemeClr val="dk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T3A</a:t>
              </a:r>
              <a:b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</a:b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K4M</a:t>
              </a:r>
            </a:p>
            <a:p>
              <a:pPr lvl="0">
                <a:buClr>
                  <a:schemeClr val="dk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K4R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K4Q</a:t>
              </a:r>
            </a:p>
            <a:p>
              <a:pPr lvl="0">
                <a:buClr>
                  <a:schemeClr val="dk1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K9Q</a:t>
              </a:r>
            </a:p>
            <a:p>
              <a:pPr lvl="0">
                <a:buClr>
                  <a:schemeClr val="dk1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K9L</a:t>
              </a:r>
            </a:p>
            <a:p>
              <a:pPr lvl="0">
                <a:buClr>
                  <a:schemeClr val="dk1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K9M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S10A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S10T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K14L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K14M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K14R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K14Q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A15M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A15P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P16A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10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110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Shape 492"/>
            <p:cNvSpPr txBox="1"/>
            <p:nvPr/>
          </p:nvSpPr>
          <p:spPr>
            <a:xfrm>
              <a:off x="7442752" y="2948408"/>
              <a:ext cx="1730700" cy="523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K18M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K18L</a:t>
              </a:r>
            </a:p>
            <a:p>
              <a:pPr lvl="0">
                <a:buClr>
                  <a:schemeClr val="dk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K23M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K23L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A24T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A25M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R26A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K27L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K27M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K27R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K27Q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S28T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S28A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A29M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</a:rPr>
                <a:t>A29T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K36R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K36M</a:t>
              </a:r>
            </a:p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Shape 493"/>
            <p:cNvSpPr txBox="1"/>
            <p:nvPr/>
          </p:nvSpPr>
          <p:spPr>
            <a:xfrm>
              <a:off x="8185751" y="2967069"/>
              <a:ext cx="777130" cy="523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K36L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K36Q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K37L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K37M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K37R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K37Q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R40A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Y41A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K42A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K56Q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K56R</a:t>
              </a:r>
            </a:p>
            <a:p>
              <a:pPr lvl="0"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K56M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K56L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K64L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Q68A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Q68S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K79Q</a:t>
              </a:r>
            </a:p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Shape 494"/>
          <p:cNvGrpSpPr/>
          <p:nvPr/>
        </p:nvGrpSpPr>
        <p:grpSpPr>
          <a:xfrm>
            <a:off x="632456" y="1885840"/>
            <a:ext cx="4731558" cy="4557007"/>
            <a:chOff x="996333" y="2286258"/>
            <a:chExt cx="4407600" cy="4245000"/>
          </a:xfrm>
        </p:grpSpPr>
        <p:sp>
          <p:nvSpPr>
            <p:cNvPr id="496" name="Shape 496"/>
            <p:cNvSpPr txBox="1"/>
            <p:nvPr/>
          </p:nvSpPr>
          <p:spPr>
            <a:xfrm>
              <a:off x="996333" y="2286258"/>
              <a:ext cx="4407600" cy="4245000"/>
            </a:xfrm>
            <a:prstGeom prst="rect">
              <a:avLst/>
            </a:prstGeom>
            <a:noFill/>
            <a:ln w="28575" cap="flat" cmpd="sng">
              <a:solidFill>
                <a:srgbClr val="585A4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342900" marR="0" lvl="0" indent="-342900" algn="ctr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(pRG9)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i="0" dirty="0">
                  <a:solidFill>
                    <a:schemeClr val="bg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By </a:t>
              </a:r>
              <a:r>
                <a:rPr lang="en-US" sz="1400" i="0" dirty="0" err="1">
                  <a:solidFill>
                    <a:schemeClr val="bg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Quickchange</a:t>
              </a:r>
              <a:r>
                <a:rPr lang="en-US" sz="1400" i="0" dirty="0">
                  <a:solidFill>
                    <a:schemeClr val="bg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Noto Sans Symbols"/>
                <a:buNone/>
              </a:pPr>
              <a:endParaRPr sz="1400" i="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R2L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T3S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T3A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K4L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K4M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K4R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K4Q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T6A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A7M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R8A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</a:rPr>
                <a:t>K9M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</a:rPr>
                <a:t>K9R</a:t>
              </a:r>
            </a:p>
            <a:p>
              <a:pPr marL="342900" lvl="0" indent="-342900">
                <a:buClr>
                  <a:schemeClr val="accent1"/>
                </a:buClr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</a:rPr>
                <a:t>K9L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K9Q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</a:rPr>
                <a:t>S10A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S10T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</a:rPr>
                <a:t>T11A</a:t>
              </a:r>
            </a:p>
            <a:p>
              <a:pPr marL="342900" lvl="0" indent="-342900">
                <a:buClr>
                  <a:schemeClr val="accent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G12P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Noto Sans Symbols"/>
                <a:buNone/>
              </a:pPr>
              <a:endParaRPr sz="140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Noto Sans Symbols"/>
                <a:buNone/>
              </a:pPr>
              <a:endParaRPr sz="1400" i="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Noto Sans Symbols"/>
                <a:buNone/>
              </a:pPr>
              <a:endParaRPr sz="1400" i="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Noto Sans Symbols"/>
                <a:buNone/>
              </a:pPr>
              <a:endParaRPr sz="1400" i="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Shape 495"/>
            <p:cNvSpPr txBox="1"/>
            <p:nvPr/>
          </p:nvSpPr>
          <p:spPr>
            <a:xfrm>
              <a:off x="3604005" y="2622451"/>
              <a:ext cx="1746600" cy="330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By Cloning:</a:t>
              </a:r>
              <a:b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pEB9 – H312GG  </a:t>
              </a:r>
              <a:b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pEB10 – H3G13M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pEB15 – H3R17L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pEB16 – H3K18Q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pEB17 – H3K18R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pEB18 – H3K23Q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pEB19 – H3K23R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pEB21 – H3S28A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pEB22 – H3K36L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MF337 – H3A15P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Shape 497"/>
            <p:cNvSpPr txBox="1"/>
            <p:nvPr/>
          </p:nvSpPr>
          <p:spPr>
            <a:xfrm>
              <a:off x="1589404" y="2853662"/>
              <a:ext cx="807000" cy="3350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buClr>
                  <a:srgbClr val="E84C22"/>
                </a:buClr>
              </a:pPr>
              <a:r>
                <a:rPr lang="en-US" sz="1400" dirty="0">
                  <a:solidFill>
                    <a:srgbClr val="585A4B"/>
                  </a:solidFill>
                </a:rPr>
                <a:t>K14L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K14M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K14R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K14Q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A15M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A15P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P16A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K18M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K18L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K18R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K18Q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K23M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K23L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A24T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A25M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R26A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</a:rPr>
                <a:t>K27L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K27M</a:t>
              </a:r>
            </a:p>
            <a:p>
              <a:pPr lvl="0">
                <a:buClr>
                  <a:srgbClr val="585A4B"/>
                </a:buClr>
                <a:buSzPct val="25000"/>
              </a:pPr>
              <a:endParaRPr lang="en-US" sz="1400" dirty="0">
                <a:solidFill>
                  <a:srgbClr val="585A4B"/>
                </a:solidFill>
                <a:ea typeface="Arial"/>
                <a:cs typeface="Arial"/>
                <a:sym typeface="Arial"/>
              </a:endParaRPr>
            </a:p>
            <a:p>
              <a:pPr lvl="0">
                <a:buClr>
                  <a:srgbClr val="E84C22"/>
                </a:buClr>
                <a:buSzPct val="25000"/>
              </a:pPr>
              <a:endParaRPr lang="en-US" sz="1400" dirty="0">
                <a:solidFill>
                  <a:srgbClr val="585A4B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Shape 498"/>
            <p:cNvSpPr txBox="1"/>
            <p:nvPr/>
          </p:nvSpPr>
          <p:spPr>
            <a:xfrm>
              <a:off x="2166521" y="2834025"/>
              <a:ext cx="930300" cy="330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K27R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K27Q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S28T S28A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A29M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chemeClr val="bg1"/>
                  </a:solidFill>
                  <a:highlight>
                    <a:srgbClr val="800000"/>
                  </a:highlight>
                  <a:ea typeface="Arial"/>
                  <a:cs typeface="Arial"/>
                  <a:sym typeface="Arial"/>
                </a:rPr>
                <a:t>A29T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K36Q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K36R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K36M</a:t>
              </a:r>
            </a:p>
            <a:p>
              <a:pPr lvl="0"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K37Q K37R</a:t>
              </a:r>
            </a:p>
            <a:p>
              <a:pPr lvl="0"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K37M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K37L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K37Q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R40A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Y41A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K42A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K56Q</a:t>
              </a:r>
              <a:endParaRPr sz="1400" dirty="0">
                <a:solidFill>
                  <a:srgbClr val="585A4B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b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140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Shape 499"/>
            <p:cNvSpPr txBox="1"/>
            <p:nvPr/>
          </p:nvSpPr>
          <p:spPr>
            <a:xfrm>
              <a:off x="2702185" y="2826185"/>
              <a:ext cx="759300" cy="32475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K56R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K56M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K56L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K64L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Q68A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Q68S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K79Q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K79R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K79M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K79L </a:t>
              </a:r>
              <a:r>
                <a:rPr lang="en-US" sz="1400" dirty="0">
                  <a:solidFill>
                    <a:srgbClr val="585A4B"/>
                  </a:solidFill>
                </a:rPr>
                <a:t>K122L</a:t>
              </a: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E133A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R134A</a:t>
              </a:r>
              <a:endParaRPr lang="en-US"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0" name="Shape 500"/>
          <p:cNvSpPr txBox="1">
            <a:spLocks noGrp="1"/>
          </p:cNvSpPr>
          <p:nvPr>
            <p:ph type="body" idx="2"/>
          </p:nvPr>
        </p:nvSpPr>
        <p:spPr>
          <a:xfrm>
            <a:off x="475860" y="907116"/>
            <a:ext cx="4967100" cy="883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8400"/>
              <a:buFont typeface="Noto Sans Symbols"/>
              <a:buChar char="▶"/>
            </a:pPr>
            <a:r>
              <a:rPr lang="en-US" sz="1960" b="0" i="1" u="none" strike="noStrike" cap="none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rPr>
              <a:t>F. graminearum </a:t>
            </a:r>
            <a:r>
              <a:rPr lang="en-US" sz="1960" b="0" i="0" u="none" strike="noStrike" cap="none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rPr>
              <a:t>will be used as a model for H3K27 methylation and gene silencing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8400"/>
              <a:buFont typeface="Noto Sans Symbols"/>
              <a:buNone/>
            </a:pPr>
            <a:endParaRPr sz="196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Shape 501"/>
          <p:cNvSpPr txBox="1">
            <a:spLocks noGrp="1"/>
          </p:cNvSpPr>
          <p:nvPr>
            <p:ph type="body" idx="2"/>
          </p:nvPr>
        </p:nvSpPr>
        <p:spPr>
          <a:xfrm>
            <a:off x="5942774" y="907125"/>
            <a:ext cx="4318500" cy="883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8400"/>
              <a:buFont typeface="Noto Sans Symbols"/>
              <a:buChar char="▶"/>
            </a:pPr>
            <a:r>
              <a:rPr lang="en-US" sz="1960" b="0" i="1" u="none" strike="noStrike" cap="none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rPr>
              <a:t>N. crassa </a:t>
            </a:r>
            <a:r>
              <a:rPr lang="en-US" sz="1960" b="0" i="0" u="none" strike="noStrike" cap="none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rPr>
              <a:t>will be used as a model for centromere assembly and maintenance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8400"/>
              <a:buFont typeface="Noto Sans Symbols"/>
              <a:buNone/>
            </a:pPr>
            <a:endParaRPr sz="196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502"/>
          <p:cNvSpPr/>
          <p:nvPr/>
        </p:nvSpPr>
        <p:spPr>
          <a:xfrm>
            <a:off x="10410010" y="1867067"/>
            <a:ext cx="1444800" cy="1102133"/>
          </a:xfrm>
          <a:prstGeom prst="rect">
            <a:avLst/>
          </a:prstGeom>
          <a:noFill/>
          <a:ln w="19050" cap="flat" cmpd="sng">
            <a:solidFill>
              <a:srgbClr val="585A4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Key: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-US" sz="1000" dirty="0"/>
              <a:t>      ARKS region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30" name="Shape 503"/>
          <p:cNvSpPr/>
          <p:nvPr/>
        </p:nvSpPr>
        <p:spPr>
          <a:xfrm>
            <a:off x="10480501" y="2505863"/>
            <a:ext cx="158400" cy="1683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493">
            <a:extLst>
              <a:ext uri="{FF2B5EF4-FFF2-40B4-BE49-F238E27FC236}">
                <a16:creationId xmlns:a16="http://schemas.microsoft.com/office/drawing/2014/main" id="{297A6527-5D47-4C03-8A05-9FA42E68E338}"/>
              </a:ext>
            </a:extLst>
          </p:cNvPr>
          <p:cNvSpPr txBox="1"/>
          <p:nvPr/>
        </p:nvSpPr>
        <p:spPr>
          <a:xfrm>
            <a:off x="8001280" y="2598184"/>
            <a:ext cx="1600551" cy="56263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Clr>
                <a:srgbClr val="585A4B"/>
              </a:buClr>
              <a:buSzPct val="25000"/>
            </a:pPr>
            <a:r>
              <a:rPr lang="en-US" sz="1400" dirty="0">
                <a:solidFill>
                  <a:srgbClr val="585A4B"/>
                </a:solidFill>
              </a:rPr>
              <a:t>K79R</a:t>
            </a:r>
          </a:p>
          <a:p>
            <a:pPr lvl="0">
              <a:buClr>
                <a:srgbClr val="585A4B"/>
              </a:buClr>
              <a:buSzPct val="25000"/>
            </a:pPr>
            <a:r>
              <a:rPr lang="en-US" sz="1400" dirty="0">
                <a:solidFill>
                  <a:srgbClr val="585A4B"/>
                </a:solidFill>
                <a:ea typeface="Arial"/>
                <a:cs typeface="Arial"/>
                <a:sym typeface="Arial"/>
              </a:rPr>
              <a:t>K79M</a:t>
            </a:r>
          </a:p>
          <a:p>
            <a:pPr lvl="0">
              <a:buClr>
                <a:srgbClr val="585A4B"/>
              </a:buClr>
              <a:buSzPct val="25000"/>
            </a:pPr>
            <a:r>
              <a:rPr lang="en-US" sz="1400" dirty="0">
                <a:solidFill>
                  <a:srgbClr val="585A4B"/>
                </a:solidFill>
                <a:ea typeface="Arial"/>
                <a:cs typeface="Arial"/>
                <a:sym typeface="Arial"/>
              </a:rPr>
              <a:t>K79L</a:t>
            </a:r>
          </a:p>
          <a:p>
            <a:pPr lvl="0">
              <a:buClr>
                <a:srgbClr val="585A4B"/>
              </a:buClr>
              <a:buSzPct val="25000"/>
            </a:pPr>
            <a:r>
              <a:rPr lang="en-US" sz="1400" dirty="0">
                <a:solidFill>
                  <a:srgbClr val="585A4B"/>
                </a:solidFill>
              </a:rPr>
              <a:t>K122L</a:t>
            </a:r>
          </a:p>
          <a:p>
            <a:pPr lvl="0">
              <a:buClr>
                <a:srgbClr val="585A4B"/>
              </a:buClr>
              <a:buSzPct val="25000"/>
            </a:pPr>
            <a:r>
              <a:rPr lang="en-US" sz="1400" dirty="0">
                <a:solidFill>
                  <a:srgbClr val="585A4B"/>
                </a:solidFill>
              </a:rPr>
              <a:t>E133A</a:t>
            </a:r>
          </a:p>
          <a:p>
            <a:pPr lvl="0">
              <a:buClr>
                <a:srgbClr val="585A4B"/>
              </a:buClr>
              <a:buSzPct val="25000"/>
            </a:pPr>
            <a:r>
              <a:rPr lang="en-US" sz="1400" dirty="0">
                <a:solidFill>
                  <a:srgbClr val="585A4B"/>
                </a:solidFill>
              </a:rPr>
              <a:t>R134A</a:t>
            </a:r>
          </a:p>
        </p:txBody>
      </p:sp>
    </p:spTree>
    <p:extLst>
      <p:ext uri="{BB962C8B-B14F-4D97-AF65-F5344CB8AC3E}">
        <p14:creationId xmlns:p14="http://schemas.microsoft.com/office/powerpoint/2010/main" val="1275228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roup 352"/>
          <p:cNvGrpSpPr/>
          <p:nvPr/>
        </p:nvGrpSpPr>
        <p:grpSpPr>
          <a:xfrm>
            <a:off x="57081" y="650275"/>
            <a:ext cx="9417886" cy="6455062"/>
            <a:chOff x="219941" y="295564"/>
            <a:chExt cx="9417886" cy="6455062"/>
          </a:xfrm>
        </p:grpSpPr>
        <p:sp>
          <p:nvSpPr>
            <p:cNvPr id="6" name="Rectangle 5"/>
            <p:cNvSpPr/>
            <p:nvPr/>
          </p:nvSpPr>
          <p:spPr>
            <a:xfrm>
              <a:off x="219941" y="564317"/>
              <a:ext cx="9258299" cy="618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		    </a:t>
              </a:r>
            </a:p>
            <a:p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NH</a:t>
              </a:r>
              <a:r>
                <a:rPr lang="en-US" b="1" baseline="-25000" dirty="0"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 – M A R T K Q T A R K S T G </a:t>
              </a:r>
              <a:r>
                <a:rPr lang="en-US" b="1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 K A P R K Q L A S K A </a:t>
              </a:r>
              <a:r>
                <a:rPr lang="en-US" b="1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 R K S A P S T G </a:t>
              </a:r>
              <a:r>
                <a:rPr lang="en-US" b="1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 V K </a:t>
              </a:r>
              <a:r>
                <a:rPr lang="en-US" b="1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    </a:t>
              </a:r>
              <a:r>
                <a:rPr lang="en-US" b="1" baseline="30000" dirty="0">
                  <a:ea typeface="Calibri" panose="020F0502020204030204" pitchFamily="34" charset="0"/>
                  <a:cs typeface="Times New Roman" panose="02020603050405020304" pitchFamily="18" charset="0"/>
                </a:rPr>
                <a:t>1             4                        9                       14		  18		       23	      27                                           36 </a:t>
              </a:r>
              <a:endParaRPr lang="en-US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   		  </a:t>
              </a:r>
            </a:p>
            <a:p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</a:p>
            <a:p>
              <a:endParaRPr lang="en-US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P H R Y K P G T V A L R </a:t>
              </a:r>
              <a:r>
                <a:rPr lang="en-US" b="1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 I R </a:t>
              </a:r>
              <a:r>
                <a:rPr lang="en-US" b="1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r>
                <a:rPr lang="en-US" b="1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Y Q K </a:t>
              </a:r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S T E L </a:t>
              </a:r>
              <a:r>
                <a:rPr lang="en-US" b="1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>
                  <a:ea typeface="Calibri" panose="020F0502020204030204" pitchFamily="34" charset="0"/>
                  <a:cs typeface="Times New Roman" panose="02020603050405020304" pitchFamily="18" charset="0"/>
                </a:rPr>
                <a:t>I R K L P F Q R L V R </a:t>
              </a:r>
              <a:r>
                <a:rPr lang="en-US" b="1" u="sng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 I A Q D F K S </a:t>
              </a:r>
            </a:p>
            <a:p>
              <a:r>
                <a:rPr lang="en-US" b="1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      </a:t>
              </a:r>
              <a:r>
                <a:rPr lang="en-US" b="1" baseline="30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40                                                                            56			 62	64		         70				79</a:t>
              </a:r>
              <a:endParaRPr lang="en-U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b="1" u="sng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b="1" u="sng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 L R F Q S </a:t>
              </a:r>
              <a:r>
                <a:rPr lang="en-US" b="1" u="sng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r>
                <a:rPr lang="en-US" b="1" u="sng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A I G A L Q E S V E S Y L V S L F E D T N L C</a:t>
              </a:r>
              <a:r>
                <a:rPr lang="en-US" b="1" u="sng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 I H A K R V T I Q S K D </a:t>
              </a:r>
            </a:p>
            <a:p>
              <a:r>
                <a:rPr lang="en-US" b="1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																		      </a:t>
              </a:r>
              <a:r>
                <a:rPr lang="en-US" b="1" baseline="30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122</a:t>
              </a:r>
              <a:endParaRPr lang="en-U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b="1" u="sng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I Q L A R </a:t>
              </a:r>
              <a:r>
                <a:rPr lang="en-US" b="1" u="sng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r>
                <a:rPr lang="en-US" b="1" u="sng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>
                  <a:ea typeface="Calibri" panose="020F0502020204030204" pitchFamily="34" charset="0"/>
                  <a:cs typeface="Times New Roman" panose="02020603050405020304" pitchFamily="18" charset="0"/>
                </a:rPr>
                <a:t>L R G </a:t>
              </a:r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E R N  ---COOH</a:t>
              </a:r>
            </a:p>
            <a:p>
              <a:r>
                <a:rPr lang="en-US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					 </a:t>
              </a:r>
              <a:r>
                <a:rPr lang="en-US" b="1" baseline="30000" dirty="0">
                  <a:ea typeface="Calibri" panose="020F0502020204030204" pitchFamily="34" charset="0"/>
                  <a:cs typeface="Times New Roman" panose="02020603050405020304" pitchFamily="18" charset="0"/>
                </a:rPr>
                <a:t>135</a:t>
              </a:r>
              <a:endParaRPr lang="en-US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325343" y="1433541"/>
              <a:ext cx="8312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  L  S  L       A  M L   L  A  </a:t>
              </a:r>
              <a:r>
                <a:rPr lang="en-US" sz="1400" b="1" dirty="0" err="1"/>
                <a:t>A</a:t>
              </a:r>
              <a:r>
                <a:rPr lang="en-US" sz="1400" b="1" dirty="0"/>
                <a:t>  P  M  L  M  A  L  </a:t>
              </a:r>
              <a:r>
                <a:rPr lang="en-US" sz="1400" b="1" dirty="0" err="1"/>
                <a:t>L</a:t>
              </a:r>
              <a:r>
                <a:rPr lang="en-US" sz="1400" b="1" dirty="0"/>
                <a:t>                     </a:t>
              </a:r>
              <a:r>
                <a:rPr lang="en-US" sz="1400" b="1" dirty="0" err="1"/>
                <a:t>L</a:t>
              </a:r>
              <a:r>
                <a:rPr lang="en-US" sz="1400" b="1" dirty="0"/>
                <a:t>  T  M  A  L  A  T                              L   L </a:t>
              </a:r>
            </a:p>
          </p:txBody>
        </p:sp>
        <p:grpSp>
          <p:nvGrpSpPr>
            <p:cNvPr id="244" name="Group 243"/>
            <p:cNvGrpSpPr/>
            <p:nvPr/>
          </p:nvGrpSpPr>
          <p:grpSpPr>
            <a:xfrm>
              <a:off x="1536288" y="1372710"/>
              <a:ext cx="7761084" cy="110662"/>
              <a:chOff x="1462398" y="895232"/>
              <a:chExt cx="7761084" cy="187595"/>
            </a:xfrm>
          </p:grpSpPr>
          <p:cxnSp>
            <p:nvCxnSpPr>
              <p:cNvPr id="9" name="Straight Connector 8"/>
              <p:cNvCxnSpPr>
                <a:cxnSpLocks/>
              </p:cNvCxnSpPr>
              <p:nvPr/>
            </p:nvCxnSpPr>
            <p:spPr>
              <a:xfrm>
                <a:off x="1462398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cxnSpLocks/>
              </p:cNvCxnSpPr>
              <p:nvPr/>
            </p:nvCxnSpPr>
            <p:spPr>
              <a:xfrm>
                <a:off x="1683615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>
                <a:off x="1886360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cxnSpLocks/>
              </p:cNvCxnSpPr>
              <p:nvPr/>
            </p:nvCxnSpPr>
            <p:spPr>
              <a:xfrm>
                <a:off x="2356502" y="895232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cxnSpLocks/>
              </p:cNvCxnSpPr>
              <p:nvPr/>
            </p:nvCxnSpPr>
            <p:spPr>
              <a:xfrm>
                <a:off x="2586955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cxnSpLocks/>
              </p:cNvCxnSpPr>
              <p:nvPr/>
            </p:nvCxnSpPr>
            <p:spPr>
              <a:xfrm>
                <a:off x="2780464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cxnSpLocks/>
              </p:cNvCxnSpPr>
              <p:nvPr/>
            </p:nvCxnSpPr>
            <p:spPr>
              <a:xfrm>
                <a:off x="3010917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cxnSpLocks/>
              </p:cNvCxnSpPr>
              <p:nvPr/>
            </p:nvCxnSpPr>
            <p:spPr>
              <a:xfrm>
                <a:off x="3232134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cxnSpLocks/>
              </p:cNvCxnSpPr>
              <p:nvPr/>
            </p:nvCxnSpPr>
            <p:spPr>
              <a:xfrm>
                <a:off x="3453351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cxnSpLocks/>
              </p:cNvCxnSpPr>
              <p:nvPr/>
            </p:nvCxnSpPr>
            <p:spPr>
              <a:xfrm>
                <a:off x="3674568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cxnSpLocks/>
              </p:cNvCxnSpPr>
              <p:nvPr/>
            </p:nvCxnSpPr>
            <p:spPr>
              <a:xfrm>
                <a:off x="3895785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cxnSpLocks/>
              </p:cNvCxnSpPr>
              <p:nvPr/>
            </p:nvCxnSpPr>
            <p:spPr>
              <a:xfrm>
                <a:off x="4098530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cxnSpLocks/>
              </p:cNvCxnSpPr>
              <p:nvPr/>
            </p:nvCxnSpPr>
            <p:spPr>
              <a:xfrm>
                <a:off x="4338219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cxnSpLocks/>
              </p:cNvCxnSpPr>
              <p:nvPr/>
            </p:nvCxnSpPr>
            <p:spPr>
              <a:xfrm>
                <a:off x="4559436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cxnSpLocks/>
              </p:cNvCxnSpPr>
              <p:nvPr/>
            </p:nvCxnSpPr>
            <p:spPr>
              <a:xfrm>
                <a:off x="4762181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cxnSpLocks/>
              </p:cNvCxnSpPr>
              <p:nvPr/>
            </p:nvCxnSpPr>
            <p:spPr>
              <a:xfrm>
                <a:off x="4964926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cxnSpLocks/>
              </p:cNvCxnSpPr>
              <p:nvPr/>
            </p:nvCxnSpPr>
            <p:spPr>
              <a:xfrm>
                <a:off x="6107955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cxnSpLocks/>
              </p:cNvCxnSpPr>
              <p:nvPr/>
            </p:nvCxnSpPr>
            <p:spPr>
              <a:xfrm>
                <a:off x="6329172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cxnSpLocks/>
              </p:cNvCxnSpPr>
              <p:nvPr/>
            </p:nvCxnSpPr>
            <p:spPr>
              <a:xfrm>
                <a:off x="6550389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cxnSpLocks/>
              </p:cNvCxnSpPr>
              <p:nvPr/>
            </p:nvCxnSpPr>
            <p:spPr>
              <a:xfrm>
                <a:off x="6780842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cxnSpLocks/>
              </p:cNvCxnSpPr>
              <p:nvPr/>
            </p:nvCxnSpPr>
            <p:spPr>
              <a:xfrm>
                <a:off x="6974351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cxnSpLocks/>
              </p:cNvCxnSpPr>
              <p:nvPr/>
            </p:nvCxnSpPr>
            <p:spPr>
              <a:xfrm>
                <a:off x="7214040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cxnSpLocks/>
              </p:cNvCxnSpPr>
              <p:nvPr/>
            </p:nvCxnSpPr>
            <p:spPr>
              <a:xfrm>
                <a:off x="7435257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cxnSpLocks/>
              </p:cNvCxnSpPr>
              <p:nvPr/>
            </p:nvCxnSpPr>
            <p:spPr>
              <a:xfrm>
                <a:off x="8974540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cxnSpLocks/>
              </p:cNvCxnSpPr>
              <p:nvPr/>
            </p:nvCxnSpPr>
            <p:spPr>
              <a:xfrm>
                <a:off x="9223482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125"/>
            <p:cNvSpPr txBox="1"/>
            <p:nvPr/>
          </p:nvSpPr>
          <p:spPr>
            <a:xfrm>
              <a:off x="1628397" y="1629586"/>
              <a:ext cx="3575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 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844020" y="162958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MRQ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967627" y="162958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MRQ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167537" y="1629586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 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921780" y="162958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MRQ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037438" y="162958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MRQ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250274" y="1629586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 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051490" y="162958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MRQ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908124" y="162958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MRQ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131105" y="1629586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 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354086" y="1629586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 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179055" y="162958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MRQ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922169" y="162958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MRQ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125361" y="3615110"/>
              <a:ext cx="2837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LMRQ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86250" y="3615110"/>
              <a:ext cx="3575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 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916318" y="3615110"/>
              <a:ext cx="3575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 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146386" y="3615110"/>
              <a:ext cx="3575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 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734132" y="3609829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L 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6606926" y="3615110"/>
              <a:ext cx="40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AS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942402" y="3615110"/>
              <a:ext cx="2837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LMRQ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8905086" y="5526921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L 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359432" y="6139884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A 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134532" y="6139884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A 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348120" y="480230"/>
              <a:ext cx="405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782991" y="295564"/>
              <a:ext cx="405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  <a:p>
              <a:pPr algn="ctr"/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577578" y="480230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 err="1">
                  <a:solidFill>
                    <a:srgbClr val="7030A0"/>
                  </a:solidFill>
                </a:rPr>
                <a:t>ph</a:t>
              </a:r>
              <a:endParaRPr lang="en-US" b="1" baseline="-25000" dirty="0">
                <a:solidFill>
                  <a:srgbClr val="7030A0"/>
                </a:solidFill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249577" y="480230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 err="1">
                  <a:solidFill>
                    <a:srgbClr val="7030A0"/>
                  </a:solidFill>
                </a:rPr>
                <a:t>ph</a:t>
              </a:r>
              <a:endParaRPr lang="en-US" b="1" baseline="-25000" dirty="0">
                <a:solidFill>
                  <a:srgbClr val="7030A0"/>
                </a:solidFill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675422" y="480230"/>
              <a:ext cx="405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888919" y="295564"/>
              <a:ext cx="405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  <a:p>
              <a:pPr algn="ctr"/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120888" y="295564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 err="1">
                  <a:solidFill>
                    <a:srgbClr val="7030A0"/>
                  </a:solidFill>
                </a:rPr>
                <a:t>ph</a:t>
              </a:r>
              <a:endParaRPr lang="en-US" b="1" baseline="-25000" dirty="0">
                <a:solidFill>
                  <a:srgbClr val="7030A0"/>
                </a:solidFill>
              </a:endParaRPr>
            </a:p>
            <a:p>
              <a:pPr algn="ctr"/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319575" y="480230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 err="1">
                  <a:solidFill>
                    <a:srgbClr val="7030A0"/>
                  </a:solidFill>
                </a:rPr>
                <a:t>ph</a:t>
              </a:r>
              <a:endParaRPr lang="en-US" b="1" baseline="-25000" dirty="0">
                <a:solidFill>
                  <a:srgbClr val="7030A0"/>
                </a:solidFill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027576" y="295564"/>
              <a:ext cx="405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  <a:p>
              <a:pPr algn="ctr"/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4681673" y="480230"/>
              <a:ext cx="405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911479" y="295564"/>
              <a:ext cx="405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  <a:p>
              <a:pPr algn="ctr"/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8870950" y="295564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  <a:p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9105312" y="295564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  <a:p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002913" y="480230"/>
              <a:ext cx="405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649358" y="480230"/>
              <a:ext cx="405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6860230" y="295564"/>
              <a:ext cx="405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  <a:p>
              <a:pPr algn="ctr"/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089573" y="295564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-25000" dirty="0" err="1">
                  <a:solidFill>
                    <a:srgbClr val="7030A0"/>
                  </a:solidFill>
                </a:rPr>
                <a:t>ph</a:t>
              </a:r>
              <a:endParaRPr lang="en-US" b="1" baseline="-25000" dirty="0">
                <a:solidFill>
                  <a:srgbClr val="7030A0"/>
                </a:solidFill>
              </a:endParaRPr>
            </a:p>
            <a:p>
              <a:pPr algn="ctr"/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69990" y="2716515"/>
              <a:ext cx="381836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baseline="-25000" dirty="0" err="1">
                  <a:solidFill>
                    <a:srgbClr val="7030A0"/>
                  </a:solidFill>
                </a:rPr>
                <a:t>ph</a:t>
              </a:r>
              <a:endParaRPr lang="en-US" b="1" baseline="-25000" dirty="0">
                <a:solidFill>
                  <a:srgbClr val="7030A0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36479" y="2716515"/>
              <a:ext cx="405881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088692" y="2716515"/>
              <a:ext cx="405881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087725" y="2531849"/>
              <a:ext cx="405881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  <a:p>
              <a:pPr algn="ctr"/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5669993" y="2531849"/>
              <a:ext cx="405881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  <a:p>
              <a:pPr algn="ctr"/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872116" y="2531849"/>
              <a:ext cx="405881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  <a:p>
              <a:pPr algn="ctr"/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730104" y="4454074"/>
              <a:ext cx="599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baseline="-25000" dirty="0">
                  <a:solidFill>
                    <a:srgbClr val="0070C0"/>
                  </a:solidFill>
                </a:rPr>
                <a:t>me</a:t>
              </a:r>
            </a:p>
            <a:p>
              <a:pPr algn="ctr"/>
              <a:r>
                <a:rPr lang="en-US" b="1" baseline="-25000" dirty="0">
                  <a:solidFill>
                    <a:schemeClr val="accent4"/>
                  </a:solidFill>
                </a:rPr>
                <a:t>ac</a:t>
              </a:r>
            </a:p>
          </p:txBody>
        </p:sp>
        <p:cxnSp>
          <p:nvCxnSpPr>
            <p:cNvPr id="113" name="Straight Connector 112"/>
            <p:cNvCxnSpPr>
              <a:cxnSpLocks/>
            </p:cNvCxnSpPr>
            <p:nvPr/>
          </p:nvCxnSpPr>
          <p:spPr>
            <a:xfrm>
              <a:off x="838489" y="3574897"/>
              <a:ext cx="0" cy="96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cxnSpLocks/>
            </p:cNvCxnSpPr>
            <p:nvPr/>
          </p:nvCxnSpPr>
          <p:spPr>
            <a:xfrm>
              <a:off x="1059706" y="3574897"/>
              <a:ext cx="0" cy="96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cxnSpLocks/>
            </p:cNvCxnSpPr>
            <p:nvPr/>
          </p:nvCxnSpPr>
          <p:spPr>
            <a:xfrm>
              <a:off x="1280923" y="3574897"/>
              <a:ext cx="0" cy="96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cxnSpLocks/>
            </p:cNvCxnSpPr>
            <p:nvPr/>
          </p:nvCxnSpPr>
          <p:spPr>
            <a:xfrm>
              <a:off x="5849288" y="3574897"/>
              <a:ext cx="0" cy="96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cxnSpLocks/>
            </p:cNvCxnSpPr>
            <p:nvPr/>
          </p:nvCxnSpPr>
          <p:spPr>
            <a:xfrm>
              <a:off x="9060647" y="3574897"/>
              <a:ext cx="0" cy="96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cxnSpLocks/>
            </p:cNvCxnSpPr>
            <p:nvPr/>
          </p:nvCxnSpPr>
          <p:spPr>
            <a:xfrm>
              <a:off x="6753848" y="3574897"/>
              <a:ext cx="0" cy="96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cxnSpLocks/>
            </p:cNvCxnSpPr>
            <p:nvPr/>
          </p:nvCxnSpPr>
          <p:spPr>
            <a:xfrm>
              <a:off x="4243012" y="3574897"/>
              <a:ext cx="0" cy="96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>
              <a:cxnSpLocks/>
            </p:cNvCxnSpPr>
            <p:nvPr/>
          </p:nvCxnSpPr>
          <p:spPr>
            <a:xfrm>
              <a:off x="9028043" y="5496183"/>
              <a:ext cx="0" cy="96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45" name="Group 244"/>
            <p:cNvGrpSpPr/>
            <p:nvPr/>
          </p:nvGrpSpPr>
          <p:grpSpPr>
            <a:xfrm>
              <a:off x="1531377" y="784986"/>
              <a:ext cx="7742612" cy="101426"/>
              <a:chOff x="1462398" y="910889"/>
              <a:chExt cx="7742612" cy="171938"/>
            </a:xfrm>
          </p:grpSpPr>
          <p:cxnSp>
            <p:nvCxnSpPr>
              <p:cNvPr id="246" name="Straight Connector 245"/>
              <p:cNvCxnSpPr>
                <a:cxnSpLocks/>
              </p:cNvCxnSpPr>
              <p:nvPr/>
            </p:nvCxnSpPr>
            <p:spPr>
              <a:xfrm>
                <a:off x="1462398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cxnSpLocks/>
              </p:cNvCxnSpPr>
              <p:nvPr/>
            </p:nvCxnSpPr>
            <p:spPr>
              <a:xfrm>
                <a:off x="1683615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cxnSpLocks/>
              </p:cNvCxnSpPr>
              <p:nvPr/>
            </p:nvCxnSpPr>
            <p:spPr>
              <a:xfrm>
                <a:off x="1904832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cxnSpLocks/>
              </p:cNvCxnSpPr>
              <p:nvPr/>
            </p:nvCxnSpPr>
            <p:spPr>
              <a:xfrm>
                <a:off x="2347266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>
                <a:cxnSpLocks/>
              </p:cNvCxnSpPr>
              <p:nvPr/>
            </p:nvCxnSpPr>
            <p:spPr>
              <a:xfrm>
                <a:off x="2789700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>
                <a:cxnSpLocks/>
              </p:cNvCxnSpPr>
              <p:nvPr/>
            </p:nvCxnSpPr>
            <p:spPr>
              <a:xfrm>
                <a:off x="3010917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>
                <a:cxnSpLocks/>
              </p:cNvCxnSpPr>
              <p:nvPr/>
            </p:nvCxnSpPr>
            <p:spPr>
              <a:xfrm>
                <a:off x="3232134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>
                <a:cxnSpLocks/>
              </p:cNvCxnSpPr>
              <p:nvPr/>
            </p:nvCxnSpPr>
            <p:spPr>
              <a:xfrm>
                <a:off x="3453351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>
                <a:cxnSpLocks/>
              </p:cNvCxnSpPr>
              <p:nvPr/>
            </p:nvCxnSpPr>
            <p:spPr>
              <a:xfrm>
                <a:off x="4117002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>
                <a:cxnSpLocks/>
              </p:cNvCxnSpPr>
              <p:nvPr/>
            </p:nvCxnSpPr>
            <p:spPr>
              <a:xfrm>
                <a:off x="4780653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>
                <a:cxnSpLocks/>
              </p:cNvCxnSpPr>
              <p:nvPr/>
            </p:nvCxnSpPr>
            <p:spPr>
              <a:xfrm>
                <a:off x="5001870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>
                <a:cxnSpLocks/>
              </p:cNvCxnSpPr>
              <p:nvPr/>
            </p:nvCxnSpPr>
            <p:spPr>
              <a:xfrm>
                <a:off x="6107955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>
                <a:cxnSpLocks/>
              </p:cNvCxnSpPr>
              <p:nvPr/>
            </p:nvCxnSpPr>
            <p:spPr>
              <a:xfrm>
                <a:off x="6771606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>
                <a:cxnSpLocks/>
              </p:cNvCxnSpPr>
              <p:nvPr/>
            </p:nvCxnSpPr>
            <p:spPr>
              <a:xfrm>
                <a:off x="6992823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>
                <a:cxnSpLocks/>
              </p:cNvCxnSpPr>
              <p:nvPr/>
            </p:nvCxnSpPr>
            <p:spPr>
              <a:xfrm>
                <a:off x="7214040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>
                <a:cxnSpLocks/>
              </p:cNvCxnSpPr>
              <p:nvPr/>
            </p:nvCxnSpPr>
            <p:spPr>
              <a:xfrm>
                <a:off x="8983776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>
                <a:cxnSpLocks/>
              </p:cNvCxnSpPr>
              <p:nvPr/>
            </p:nvCxnSpPr>
            <p:spPr>
              <a:xfrm>
                <a:off x="9205010" y="910889"/>
                <a:ext cx="0" cy="17193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98" name="Group 297"/>
            <p:cNvGrpSpPr/>
            <p:nvPr/>
          </p:nvGrpSpPr>
          <p:grpSpPr>
            <a:xfrm>
              <a:off x="825300" y="2980305"/>
              <a:ext cx="8240630" cy="96202"/>
              <a:chOff x="760536" y="2846856"/>
              <a:chExt cx="8240630" cy="172046"/>
            </a:xfrm>
          </p:grpSpPr>
          <p:cxnSp>
            <p:nvCxnSpPr>
              <p:cNvPr id="299" name="Straight Connector 298"/>
              <p:cNvCxnSpPr>
                <a:cxnSpLocks/>
              </p:cNvCxnSpPr>
              <p:nvPr/>
            </p:nvCxnSpPr>
            <p:spPr>
              <a:xfrm>
                <a:off x="760536" y="2846919"/>
                <a:ext cx="0" cy="17193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>
                <a:cxnSpLocks/>
              </p:cNvCxnSpPr>
              <p:nvPr/>
            </p:nvCxnSpPr>
            <p:spPr>
              <a:xfrm>
                <a:off x="981753" y="2846919"/>
                <a:ext cx="0" cy="17193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>
                <a:cxnSpLocks/>
              </p:cNvCxnSpPr>
              <p:nvPr/>
            </p:nvCxnSpPr>
            <p:spPr>
              <a:xfrm>
                <a:off x="1202970" y="2846969"/>
                <a:ext cx="0" cy="17193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>
                <a:cxnSpLocks/>
              </p:cNvCxnSpPr>
              <p:nvPr/>
            </p:nvCxnSpPr>
            <p:spPr>
              <a:xfrm>
                <a:off x="5799043" y="2846960"/>
                <a:ext cx="0" cy="17194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>
                <a:cxnSpLocks/>
              </p:cNvCxnSpPr>
              <p:nvPr/>
            </p:nvCxnSpPr>
            <p:spPr>
              <a:xfrm>
                <a:off x="9001166" y="2846856"/>
                <a:ext cx="0" cy="17193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>
                <a:cxnSpLocks/>
              </p:cNvCxnSpPr>
              <p:nvPr/>
            </p:nvCxnSpPr>
            <p:spPr>
              <a:xfrm>
                <a:off x="4192767" y="2846969"/>
                <a:ext cx="0" cy="17193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09" name="Straight Connector 308"/>
            <p:cNvCxnSpPr>
              <a:cxnSpLocks/>
            </p:cNvCxnSpPr>
            <p:nvPr/>
          </p:nvCxnSpPr>
          <p:spPr>
            <a:xfrm>
              <a:off x="9033164" y="4928562"/>
              <a:ext cx="0" cy="96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>
              <a:cxnSpLocks/>
            </p:cNvCxnSpPr>
            <p:nvPr/>
          </p:nvCxnSpPr>
          <p:spPr>
            <a:xfrm>
              <a:off x="2301997" y="6106900"/>
              <a:ext cx="0" cy="96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>
              <a:cxnSpLocks/>
            </p:cNvCxnSpPr>
            <p:nvPr/>
          </p:nvCxnSpPr>
          <p:spPr>
            <a:xfrm>
              <a:off x="2523214" y="6106900"/>
              <a:ext cx="0" cy="96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466761" y="1980430"/>
            <a:ext cx="7796706" cy="738664"/>
            <a:chOff x="1435249" y="1936816"/>
            <a:chExt cx="7796706" cy="738664"/>
          </a:xfrm>
        </p:grpSpPr>
        <p:sp>
          <p:nvSpPr>
            <p:cNvPr id="355" name="TextBox 354"/>
            <p:cNvSpPr txBox="1"/>
            <p:nvPr/>
          </p:nvSpPr>
          <p:spPr>
            <a:xfrm>
              <a:off x="1435249" y="1940626"/>
              <a:ext cx="3575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A</a:t>
              </a:r>
              <a:r>
                <a:rPr lang="en-US" sz="1400" b="1" dirty="0"/>
                <a:t> </a:t>
              </a:r>
            </a:p>
          </p:txBody>
        </p:sp>
        <p:sp>
          <p:nvSpPr>
            <p:cNvPr id="356" name="TextBox 355"/>
            <p:cNvSpPr txBox="1"/>
            <p:nvPr/>
          </p:nvSpPr>
          <p:spPr>
            <a:xfrm>
              <a:off x="1654682" y="193681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M</a:t>
              </a:r>
              <a:r>
                <a:rPr lang="en-US" sz="1400" b="1" dirty="0"/>
                <a:t>R</a:t>
              </a:r>
              <a:r>
                <a:rPr lang="en-US" sz="1400" b="1" dirty="0">
                  <a:solidFill>
                    <a:schemeClr val="accent4"/>
                  </a:solidFill>
                </a:rPr>
                <a:t>Q</a:t>
              </a:r>
            </a:p>
          </p:txBody>
        </p:sp>
        <p:sp>
          <p:nvSpPr>
            <p:cNvPr id="357" name="TextBox 356"/>
            <p:cNvSpPr txBox="1"/>
            <p:nvPr/>
          </p:nvSpPr>
          <p:spPr>
            <a:xfrm>
              <a:off x="2778289" y="193681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M</a:t>
              </a:r>
              <a:r>
                <a:rPr lang="en-US" sz="1400" b="1" dirty="0"/>
                <a:t>R</a:t>
              </a:r>
              <a:r>
                <a:rPr lang="en-US" sz="1400" b="1" dirty="0">
                  <a:solidFill>
                    <a:schemeClr val="accent4"/>
                  </a:solidFill>
                </a:rPr>
                <a:t>Q</a:t>
              </a:r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2978199" y="1936816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030A0"/>
                  </a:solidFill>
                </a:rPr>
                <a:t>T</a:t>
              </a:r>
              <a:r>
                <a:rPr lang="en-US" sz="1400" b="1" dirty="0"/>
                <a:t> </a:t>
              </a:r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4732442" y="193681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M</a:t>
              </a:r>
              <a:r>
                <a:rPr lang="en-US" sz="1400" b="1" dirty="0"/>
                <a:t>R</a:t>
              </a:r>
              <a:r>
                <a:rPr lang="en-US" sz="1400" b="1" dirty="0">
                  <a:solidFill>
                    <a:schemeClr val="accent4"/>
                  </a:solidFill>
                </a:rPr>
                <a:t>Q</a:t>
              </a:r>
            </a:p>
          </p:txBody>
        </p:sp>
        <p:sp>
          <p:nvSpPr>
            <p:cNvPr id="360" name="TextBox 359"/>
            <p:cNvSpPr txBox="1"/>
            <p:nvPr/>
          </p:nvSpPr>
          <p:spPr>
            <a:xfrm>
              <a:off x="3848100" y="193681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M</a:t>
              </a:r>
              <a:r>
                <a:rPr lang="en-US" sz="1400" b="1" dirty="0"/>
                <a:t>R</a:t>
              </a:r>
              <a:r>
                <a:rPr lang="en-US" sz="1400" b="1" dirty="0">
                  <a:solidFill>
                    <a:schemeClr val="accent4"/>
                  </a:solidFill>
                </a:rPr>
                <a:t>Q</a:t>
              </a: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4057126" y="1940626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P</a:t>
              </a:r>
              <a:r>
                <a:rPr lang="en-US" sz="1400" b="1" dirty="0"/>
                <a:t> </a:t>
              </a:r>
            </a:p>
          </p:txBody>
        </p:sp>
        <p:sp>
          <p:nvSpPr>
            <p:cNvPr id="362" name="TextBox 361"/>
            <p:cNvSpPr txBox="1"/>
            <p:nvPr/>
          </p:nvSpPr>
          <p:spPr>
            <a:xfrm>
              <a:off x="5862152" y="193681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M</a:t>
              </a:r>
              <a:r>
                <a:rPr lang="en-US" sz="1400" b="1" dirty="0"/>
                <a:t>R</a:t>
              </a:r>
              <a:r>
                <a:rPr lang="en-US" sz="1400" b="1" dirty="0">
                  <a:solidFill>
                    <a:schemeClr val="accent4"/>
                  </a:solidFill>
                </a:rPr>
                <a:t>Q</a:t>
              </a:r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6718786" y="193681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M</a:t>
              </a:r>
              <a:r>
                <a:rPr lang="en-US" sz="1400" b="1" dirty="0"/>
                <a:t>R</a:t>
              </a:r>
              <a:r>
                <a:rPr lang="en-US" sz="1400" b="1" dirty="0">
                  <a:solidFill>
                    <a:schemeClr val="accent4"/>
                  </a:solidFill>
                </a:rPr>
                <a:t>Q</a:t>
              </a: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6941767" y="1936816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030A0"/>
                  </a:solidFill>
                </a:rPr>
                <a:t>T</a:t>
              </a:r>
              <a:r>
                <a:rPr lang="en-US" sz="1400" b="1" dirty="0"/>
                <a:t> </a:t>
              </a:r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7164748" y="1936816"/>
              <a:ext cx="406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M</a:t>
              </a:r>
              <a:r>
                <a:rPr lang="en-US" sz="1400" b="1" dirty="0"/>
                <a:t> </a:t>
              </a:r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8989717" y="193681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M</a:t>
              </a:r>
              <a:r>
                <a:rPr lang="en-US" sz="1400" b="1" dirty="0"/>
                <a:t>R</a:t>
              </a:r>
              <a:r>
                <a:rPr lang="en-US" sz="1400" b="1" dirty="0">
                  <a:solidFill>
                    <a:schemeClr val="accent4"/>
                  </a:solidFill>
                </a:rPr>
                <a:t>Q</a:t>
              </a: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8732831" y="1936816"/>
              <a:ext cx="242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M</a:t>
              </a:r>
              <a:r>
                <a:rPr lang="en-US" sz="1400" b="1" dirty="0"/>
                <a:t>R</a:t>
              </a:r>
              <a:r>
                <a:rPr lang="en-US" sz="1400" b="1" dirty="0">
                  <a:solidFill>
                    <a:schemeClr val="accent4"/>
                  </a:solidFill>
                </a:rPr>
                <a:t>Q</a:t>
              </a:r>
            </a:p>
          </p:txBody>
        </p:sp>
      </p:grpSp>
      <p:sp>
        <p:nvSpPr>
          <p:cNvPr id="354" name="TextBox 353"/>
          <p:cNvSpPr txBox="1"/>
          <p:nvPr/>
        </p:nvSpPr>
        <p:spPr>
          <a:xfrm>
            <a:off x="1162400" y="1788722"/>
            <a:ext cx="8312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  </a:t>
            </a:r>
            <a:r>
              <a:rPr lang="en-US" sz="1400" b="1" dirty="0">
                <a:solidFill>
                  <a:srgbClr val="0070C0"/>
                </a:solidFill>
              </a:rPr>
              <a:t>L</a:t>
            </a:r>
            <a:r>
              <a:rPr lang="en-US" sz="1400" b="1" dirty="0"/>
              <a:t>  </a:t>
            </a:r>
            <a:r>
              <a:rPr lang="en-US" sz="1400" b="1" dirty="0">
                <a:solidFill>
                  <a:srgbClr val="7030A0"/>
                </a:solidFill>
              </a:rPr>
              <a:t>S 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rgbClr val="0070C0"/>
                </a:solidFill>
              </a:rPr>
              <a:t>L</a:t>
            </a:r>
            <a:r>
              <a:rPr lang="en-US" sz="1400" b="1" dirty="0"/>
              <a:t>       </a:t>
            </a:r>
            <a:r>
              <a:rPr lang="en-US" sz="1400" b="1" dirty="0">
                <a:solidFill>
                  <a:schemeClr val="accent1"/>
                </a:solidFill>
              </a:rPr>
              <a:t>A</a:t>
            </a:r>
            <a:r>
              <a:rPr lang="en-US" sz="1400" b="1" dirty="0"/>
              <a:t>  </a:t>
            </a:r>
            <a:r>
              <a:rPr lang="en-US" sz="1400" b="1" dirty="0">
                <a:solidFill>
                  <a:srgbClr val="0070C0"/>
                </a:solidFill>
              </a:rPr>
              <a:t>M L   </a:t>
            </a:r>
            <a:r>
              <a:rPr lang="en-US" sz="1400" b="1" dirty="0" err="1">
                <a:solidFill>
                  <a:srgbClr val="0070C0"/>
                </a:solidFill>
              </a:rPr>
              <a:t>L</a:t>
            </a:r>
            <a:r>
              <a:rPr lang="en-US" sz="1400" b="1" dirty="0"/>
              <a:t>  </a:t>
            </a:r>
            <a:r>
              <a:rPr lang="en-US" sz="1400" b="1" dirty="0">
                <a:solidFill>
                  <a:schemeClr val="accent1"/>
                </a:solidFill>
              </a:rPr>
              <a:t>A  </a:t>
            </a:r>
            <a:r>
              <a:rPr lang="en-US" sz="1400" b="1" dirty="0" err="1">
                <a:solidFill>
                  <a:schemeClr val="accent1"/>
                </a:solidFill>
              </a:rPr>
              <a:t>A</a:t>
            </a:r>
            <a:r>
              <a:rPr lang="en-US" sz="1400" b="1" dirty="0">
                <a:solidFill>
                  <a:schemeClr val="accent1"/>
                </a:solidFill>
              </a:rPr>
              <a:t>  P  </a:t>
            </a:r>
            <a:r>
              <a:rPr lang="en-US" sz="1400" b="1" dirty="0">
                <a:solidFill>
                  <a:srgbClr val="0070C0"/>
                </a:solidFill>
              </a:rPr>
              <a:t>M  L  M</a:t>
            </a:r>
            <a:r>
              <a:rPr lang="en-US" sz="1400" b="1" dirty="0">
                <a:solidFill>
                  <a:schemeClr val="accent1"/>
                </a:solidFill>
              </a:rPr>
              <a:t>  A  </a:t>
            </a:r>
            <a:r>
              <a:rPr lang="en-US" sz="1400" b="1" dirty="0">
                <a:solidFill>
                  <a:srgbClr val="0070C0"/>
                </a:solidFill>
              </a:rPr>
              <a:t>L  </a:t>
            </a:r>
            <a:r>
              <a:rPr lang="en-US" sz="1400" b="1" dirty="0" err="1">
                <a:solidFill>
                  <a:srgbClr val="0070C0"/>
                </a:solidFill>
              </a:rPr>
              <a:t>L</a:t>
            </a:r>
            <a:r>
              <a:rPr lang="en-US" sz="1400" b="1" dirty="0"/>
              <a:t>                     </a:t>
            </a:r>
            <a:r>
              <a:rPr lang="en-US" sz="1400" b="1" dirty="0" err="1">
                <a:solidFill>
                  <a:srgbClr val="0070C0"/>
                </a:solidFill>
              </a:rPr>
              <a:t>L</a:t>
            </a:r>
            <a:r>
              <a:rPr lang="en-US" sz="1400" b="1" dirty="0">
                <a:solidFill>
                  <a:srgbClr val="0070C0"/>
                </a:solidFill>
              </a:rPr>
              <a:t>  </a:t>
            </a:r>
            <a:r>
              <a:rPr lang="en-US" sz="1400" b="1" dirty="0">
                <a:solidFill>
                  <a:srgbClr val="7030A0"/>
                </a:solidFill>
              </a:rPr>
              <a:t>T</a:t>
            </a:r>
            <a:r>
              <a:rPr lang="en-US" sz="1400" b="1" dirty="0"/>
              <a:t>  </a:t>
            </a:r>
            <a:r>
              <a:rPr lang="en-US" sz="1400" b="1" dirty="0">
                <a:solidFill>
                  <a:srgbClr val="0070C0"/>
                </a:solidFill>
              </a:rPr>
              <a:t>M  </a:t>
            </a:r>
            <a:r>
              <a:rPr lang="en-US" sz="1400" b="1" dirty="0">
                <a:solidFill>
                  <a:schemeClr val="accent1"/>
                </a:solidFill>
              </a:rPr>
              <a:t>A</a:t>
            </a:r>
            <a:r>
              <a:rPr lang="en-US" sz="1400" b="1" dirty="0"/>
              <a:t>  </a:t>
            </a:r>
            <a:r>
              <a:rPr lang="en-US" sz="1400" b="1" dirty="0">
                <a:solidFill>
                  <a:srgbClr val="0070C0"/>
                </a:solidFill>
              </a:rPr>
              <a:t>L 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chemeClr val="accent1"/>
                </a:solidFill>
              </a:rPr>
              <a:t>A</a:t>
            </a:r>
            <a:r>
              <a:rPr lang="en-US" sz="1400" b="1" dirty="0"/>
              <a:t>  </a:t>
            </a:r>
            <a:r>
              <a:rPr lang="en-US" sz="1400" b="1" dirty="0">
                <a:solidFill>
                  <a:srgbClr val="7030A0"/>
                </a:solidFill>
              </a:rPr>
              <a:t>T</a:t>
            </a:r>
            <a:r>
              <a:rPr lang="en-US" sz="1400" b="1" dirty="0"/>
              <a:t>                          </a:t>
            </a:r>
            <a:r>
              <a:rPr lang="en-US" sz="1400" b="1" dirty="0">
                <a:solidFill>
                  <a:srgbClr val="0070C0"/>
                </a:solidFill>
              </a:rPr>
              <a:t>    L   L</a:t>
            </a:r>
            <a:r>
              <a:rPr lang="en-US" sz="1400" b="1" dirty="0"/>
              <a:t> </a:t>
            </a:r>
          </a:p>
        </p:txBody>
      </p:sp>
      <p:sp>
        <p:nvSpPr>
          <p:cNvPr id="368" name="TextBox 367"/>
          <p:cNvSpPr txBox="1"/>
          <p:nvPr/>
        </p:nvSpPr>
        <p:spPr>
          <a:xfrm>
            <a:off x="3964599" y="3965204"/>
            <a:ext cx="283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LM</a:t>
            </a:r>
            <a:r>
              <a:rPr lang="en-US" sz="1400" b="1" dirty="0"/>
              <a:t>R</a:t>
            </a:r>
            <a:r>
              <a:rPr lang="en-US" sz="1400" b="1" dirty="0">
                <a:solidFill>
                  <a:schemeClr val="accent4"/>
                </a:solidFill>
              </a:rPr>
              <a:t>Q</a:t>
            </a:r>
          </a:p>
        </p:txBody>
      </p:sp>
      <p:sp>
        <p:nvSpPr>
          <p:cNvPr id="369" name="TextBox 368"/>
          <p:cNvSpPr txBox="1"/>
          <p:nvPr/>
        </p:nvSpPr>
        <p:spPr>
          <a:xfrm>
            <a:off x="525488" y="3965204"/>
            <a:ext cx="357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A </a:t>
            </a:r>
          </a:p>
        </p:txBody>
      </p:sp>
      <p:sp>
        <p:nvSpPr>
          <p:cNvPr id="370" name="TextBox 369"/>
          <p:cNvSpPr txBox="1"/>
          <p:nvPr/>
        </p:nvSpPr>
        <p:spPr>
          <a:xfrm>
            <a:off x="755556" y="3965204"/>
            <a:ext cx="357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A </a:t>
            </a:r>
          </a:p>
        </p:txBody>
      </p:sp>
      <p:sp>
        <p:nvSpPr>
          <p:cNvPr id="371" name="TextBox 370"/>
          <p:cNvSpPr txBox="1"/>
          <p:nvPr/>
        </p:nvSpPr>
        <p:spPr>
          <a:xfrm>
            <a:off x="985624" y="3965204"/>
            <a:ext cx="357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A 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5573370" y="3974211"/>
            <a:ext cx="40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L </a:t>
            </a:r>
          </a:p>
        </p:txBody>
      </p:sp>
      <p:sp>
        <p:nvSpPr>
          <p:cNvPr id="373" name="TextBox 372"/>
          <p:cNvSpPr txBox="1"/>
          <p:nvPr/>
        </p:nvSpPr>
        <p:spPr>
          <a:xfrm>
            <a:off x="6446164" y="3965204"/>
            <a:ext cx="40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A</a:t>
            </a:r>
            <a:r>
              <a:rPr lang="en-US" sz="1400" b="1" dirty="0">
                <a:solidFill>
                  <a:srgbClr val="7030A0"/>
                </a:solidFill>
              </a:rPr>
              <a:t>S</a:t>
            </a:r>
          </a:p>
        </p:txBody>
      </p:sp>
      <p:sp>
        <p:nvSpPr>
          <p:cNvPr id="374" name="TextBox 373"/>
          <p:cNvSpPr txBox="1"/>
          <p:nvPr/>
        </p:nvSpPr>
        <p:spPr>
          <a:xfrm>
            <a:off x="8781640" y="3965204"/>
            <a:ext cx="283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LM</a:t>
            </a:r>
            <a:r>
              <a:rPr lang="en-US" sz="1400" b="1" dirty="0"/>
              <a:t>R</a:t>
            </a:r>
            <a:r>
              <a:rPr lang="en-US" sz="1400" b="1" dirty="0">
                <a:solidFill>
                  <a:schemeClr val="accent4"/>
                </a:solidFill>
              </a:rPr>
              <a:t>Q</a:t>
            </a:r>
          </a:p>
        </p:txBody>
      </p:sp>
      <p:sp>
        <p:nvSpPr>
          <p:cNvPr id="375" name="TextBox 374"/>
          <p:cNvSpPr txBox="1"/>
          <p:nvPr/>
        </p:nvSpPr>
        <p:spPr>
          <a:xfrm>
            <a:off x="8748937" y="5890172"/>
            <a:ext cx="40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L 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2200855" y="6492096"/>
            <a:ext cx="40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A </a:t>
            </a:r>
          </a:p>
        </p:txBody>
      </p:sp>
      <p:sp>
        <p:nvSpPr>
          <p:cNvPr id="377" name="TextBox 376"/>
          <p:cNvSpPr txBox="1"/>
          <p:nvPr/>
        </p:nvSpPr>
        <p:spPr>
          <a:xfrm>
            <a:off x="1977477" y="6492097"/>
            <a:ext cx="40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A </a:t>
            </a:r>
          </a:p>
        </p:txBody>
      </p:sp>
      <p:grpSp>
        <p:nvGrpSpPr>
          <p:cNvPr id="385" name="Group 384"/>
          <p:cNvGrpSpPr/>
          <p:nvPr/>
        </p:nvGrpSpPr>
        <p:grpSpPr>
          <a:xfrm>
            <a:off x="9542456" y="1284569"/>
            <a:ext cx="3531539" cy="2062103"/>
            <a:chOff x="9401776" y="615588"/>
            <a:chExt cx="3531539" cy="2062103"/>
          </a:xfrm>
        </p:grpSpPr>
        <p:sp>
          <p:nvSpPr>
            <p:cNvPr id="378" name="TextBox 377"/>
            <p:cNvSpPr txBox="1"/>
            <p:nvPr/>
          </p:nvSpPr>
          <p:spPr>
            <a:xfrm>
              <a:off x="9401776" y="615588"/>
              <a:ext cx="353153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Key:</a:t>
              </a:r>
            </a:p>
            <a:p>
              <a:pPr marL="285750"/>
              <a:r>
                <a:rPr lang="en-US" sz="1600" dirty="0"/>
                <a:t>Mimics Methylation </a:t>
              </a:r>
            </a:p>
            <a:p>
              <a:pPr marL="285750"/>
              <a:r>
                <a:rPr lang="en-US" sz="1600" dirty="0"/>
                <a:t>Mimics Acetylation</a:t>
              </a:r>
            </a:p>
            <a:p>
              <a:pPr marL="285750"/>
              <a:r>
                <a:rPr lang="en-US" sz="1600" dirty="0"/>
                <a:t>Can be Phosphorylated</a:t>
              </a:r>
              <a:r>
                <a:rPr lang="en-US" sz="1400" dirty="0"/>
                <a:t> </a:t>
              </a:r>
            </a:p>
            <a:p>
              <a:pPr marL="285750"/>
              <a:r>
                <a:rPr lang="en-US" sz="1600" dirty="0"/>
                <a:t>Modifies Structure</a:t>
              </a:r>
            </a:p>
            <a:p>
              <a:pPr marL="285750"/>
              <a:r>
                <a:rPr lang="en-US" sz="1600" dirty="0"/>
                <a:t>Mimics Unmodified </a:t>
              </a:r>
            </a:p>
            <a:p>
              <a:pPr marL="285750"/>
              <a:r>
                <a:rPr lang="en-US" sz="1600" dirty="0"/>
                <a:t>Lysine</a:t>
              </a:r>
            </a:p>
            <a:p>
              <a:pPr marL="285750"/>
              <a:endParaRPr lang="en-US" sz="1600" dirty="0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9579749" y="951345"/>
              <a:ext cx="166255" cy="1754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9579749" y="1187983"/>
              <a:ext cx="166255" cy="1754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9579749" y="1424621"/>
              <a:ext cx="166255" cy="17549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9579749" y="1661259"/>
              <a:ext cx="166255" cy="1754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9579749" y="1897897"/>
              <a:ext cx="166255" cy="1754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9438720" y="615588"/>
              <a:ext cx="2540205" cy="18839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4" name="Shape 487"/>
          <p:cNvSpPr txBox="1">
            <a:spLocks/>
          </p:cNvSpPr>
          <p:nvPr/>
        </p:nvSpPr>
        <p:spPr bwMode="gray">
          <a:xfrm>
            <a:off x="611700" y="-10707"/>
            <a:ext cx="10968600" cy="7071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rgbClr val="591300"/>
              </a:buClr>
              <a:buSzPct val="25000"/>
              <a:buFont typeface="Arial"/>
              <a:buNone/>
            </a:pPr>
            <a:r>
              <a:rPr lang="en-US" sz="32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Aim: </a:t>
            </a: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Obtain Histone H3 mutations of residues of interest</a:t>
            </a:r>
          </a:p>
        </p:txBody>
      </p:sp>
    </p:spTree>
    <p:extLst>
      <p:ext uri="{BB962C8B-B14F-4D97-AF65-F5344CB8AC3E}">
        <p14:creationId xmlns:p14="http://schemas.microsoft.com/office/powerpoint/2010/main" val="276857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/>
      <p:bldP spid="368" grpId="0"/>
      <p:bldP spid="369" grpId="0"/>
      <p:bldP spid="370" grpId="0"/>
      <p:bldP spid="371" grpId="0"/>
      <p:bldP spid="372" grpId="0"/>
      <p:bldP spid="373" grpId="0"/>
      <p:bldP spid="374" grpId="0"/>
      <p:bldP spid="375" grpId="0"/>
      <p:bldP spid="376" grpId="0"/>
      <p:bldP spid="3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8825" y="30784"/>
            <a:ext cx="10734351" cy="1083722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Approach: </a:t>
            </a:r>
            <a:r>
              <a:rPr lang="en-US" sz="3200" dirty="0"/>
              <a:t>Introducing point mutations into existing plasmids with wildtype</a:t>
            </a:r>
            <a:r>
              <a:rPr lang="en-US" sz="3200" i="1" dirty="0"/>
              <a:t> hH3 </a:t>
            </a:r>
            <a:r>
              <a:rPr lang="en-US" sz="3200" dirty="0"/>
              <a:t>gene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99625971-103E-4E81-89C7-F16DCB8BEA6D}"/>
              </a:ext>
            </a:extLst>
          </p:cNvPr>
          <p:cNvSpPr txBox="1">
            <a:spLocks/>
          </p:cNvSpPr>
          <p:nvPr/>
        </p:nvSpPr>
        <p:spPr>
          <a:xfrm>
            <a:off x="90058" y="2552317"/>
            <a:ext cx="5066714" cy="4637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>
                <a:solidFill>
                  <a:srgbClr val="585A4B"/>
                </a:solidFill>
              </a:rPr>
              <a:t>pSF6</a:t>
            </a:r>
          </a:p>
          <a:p>
            <a:pPr lvl="2"/>
            <a:r>
              <a:rPr lang="en-US" dirty="0">
                <a:solidFill>
                  <a:srgbClr val="585A4B"/>
                </a:solidFill>
              </a:rPr>
              <a:t>Has </a:t>
            </a:r>
            <a:r>
              <a:rPr lang="en-US" i="1" dirty="0">
                <a:solidFill>
                  <a:srgbClr val="585A4B"/>
                </a:solidFill>
              </a:rPr>
              <a:t>N. crassa </a:t>
            </a:r>
            <a:r>
              <a:rPr lang="en-US" dirty="0">
                <a:solidFill>
                  <a:srgbClr val="585A4B"/>
                </a:solidFill>
              </a:rPr>
              <a:t>flanks</a:t>
            </a:r>
          </a:p>
          <a:p>
            <a:pPr lvl="1"/>
            <a:r>
              <a:rPr lang="en-US" sz="2800" dirty="0">
                <a:solidFill>
                  <a:srgbClr val="585A4B"/>
                </a:solidFill>
              </a:rPr>
              <a:t>pRG9</a:t>
            </a:r>
          </a:p>
          <a:p>
            <a:pPr lvl="2"/>
            <a:r>
              <a:rPr lang="en-US" dirty="0">
                <a:solidFill>
                  <a:srgbClr val="585A4B"/>
                </a:solidFill>
              </a:rPr>
              <a:t>Has </a:t>
            </a:r>
            <a:r>
              <a:rPr lang="en-US" i="1" dirty="0">
                <a:solidFill>
                  <a:srgbClr val="585A4B"/>
                </a:solidFill>
              </a:rPr>
              <a:t>F. graminearum </a:t>
            </a:r>
            <a:r>
              <a:rPr lang="en-US" dirty="0">
                <a:solidFill>
                  <a:srgbClr val="585A4B"/>
                </a:solidFill>
              </a:rPr>
              <a:t>flanks</a:t>
            </a:r>
          </a:p>
          <a:p>
            <a:pPr lvl="2"/>
            <a:endParaRPr lang="en-US" dirty="0">
              <a:solidFill>
                <a:srgbClr val="585A4B"/>
              </a:solidFill>
            </a:endParaRPr>
          </a:p>
          <a:p>
            <a:pPr lvl="1"/>
            <a:endParaRPr lang="en-US" sz="3600" dirty="0">
              <a:solidFill>
                <a:srgbClr val="585A4B"/>
              </a:solidFill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4545725-114A-47DA-9BBE-226A783FD3FF}"/>
              </a:ext>
            </a:extLst>
          </p:cNvPr>
          <p:cNvGrpSpPr/>
          <p:nvPr/>
        </p:nvGrpSpPr>
        <p:grpSpPr>
          <a:xfrm>
            <a:off x="4962070" y="930213"/>
            <a:ext cx="7578047" cy="5713893"/>
            <a:chOff x="4962070" y="930213"/>
            <a:chExt cx="7578047" cy="5713893"/>
          </a:xfrm>
        </p:grpSpPr>
        <p:pic>
          <p:nvPicPr>
            <p:cNvPr id="57" name="Graphic 56" descr="Line Arrow: Clockwise curve">
              <a:extLst>
                <a:ext uri="{FF2B5EF4-FFF2-40B4-BE49-F238E27FC236}">
                  <a16:creationId xmlns:a16="http://schemas.microsoft.com/office/drawing/2014/main" id="{90FBCC63-FAF5-4A4A-A990-BB8129A45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62070" y="2002097"/>
              <a:ext cx="3109007" cy="4444446"/>
            </a:xfrm>
            <a:prstGeom prst="rect">
              <a:avLst/>
            </a:prstGeom>
          </p:spPr>
        </p:pic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30C6E30-85D1-4C93-92CE-C88EAC1FB280}"/>
                </a:ext>
              </a:extLst>
            </p:cNvPr>
            <p:cNvGrpSpPr/>
            <p:nvPr/>
          </p:nvGrpSpPr>
          <p:grpSpPr>
            <a:xfrm>
              <a:off x="5488126" y="930213"/>
              <a:ext cx="7051991" cy="5713893"/>
              <a:chOff x="5488126" y="930213"/>
              <a:chExt cx="7051991" cy="5713893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8F5299C2-1BED-4658-BEE9-0954CF122E24}"/>
                  </a:ext>
                </a:extLst>
              </p:cNvPr>
              <p:cNvGrpSpPr/>
              <p:nvPr/>
            </p:nvGrpSpPr>
            <p:grpSpPr>
              <a:xfrm rot="11160405">
                <a:off x="9431110" y="930213"/>
                <a:ext cx="3109007" cy="4444446"/>
                <a:chOff x="5114470" y="2154497"/>
                <a:chExt cx="3109007" cy="4444446"/>
              </a:xfrm>
            </p:grpSpPr>
            <p:pic>
              <p:nvPicPr>
                <p:cNvPr id="88" name="Graphic 87" descr="Line Arrow: Clockwise curve">
                  <a:extLst>
                    <a:ext uri="{FF2B5EF4-FFF2-40B4-BE49-F238E27FC236}">
                      <a16:creationId xmlns:a16="http://schemas.microsoft.com/office/drawing/2014/main" id="{30323E9C-0A65-432E-BB51-BBE36990B7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4470" y="2154497"/>
                  <a:ext cx="3109007" cy="4444446"/>
                </a:xfrm>
                <a:prstGeom prst="rect">
                  <a:avLst/>
                </a:prstGeom>
              </p:spPr>
            </p:pic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C5B4195-8E04-42D1-BD6D-7A7E655B306F}"/>
                    </a:ext>
                  </a:extLst>
                </p:cNvPr>
                <p:cNvSpPr/>
                <p:nvPr/>
              </p:nvSpPr>
              <p:spPr>
                <a:xfrm rot="867660">
                  <a:off x="5640526" y="2197694"/>
                  <a:ext cx="1818591" cy="772389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Arrow: Left 89">
                  <a:extLst>
                    <a:ext uri="{FF2B5EF4-FFF2-40B4-BE49-F238E27FC236}">
                      <a16:creationId xmlns:a16="http://schemas.microsoft.com/office/drawing/2014/main" id="{73DF59BB-98F2-4C40-8195-C7B89FB3F9D0}"/>
                    </a:ext>
                  </a:extLst>
                </p:cNvPr>
                <p:cNvSpPr/>
                <p:nvPr/>
              </p:nvSpPr>
              <p:spPr>
                <a:xfrm rot="6267660">
                  <a:off x="6017484" y="2478727"/>
                  <a:ext cx="569878" cy="440896"/>
                </a:xfrm>
                <a:prstGeom prst="leftArrow">
                  <a:avLst>
                    <a:gd name="adj1" fmla="val 45387"/>
                    <a:gd name="adj2" fmla="val 49429"/>
                  </a:avLst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6E716797-01B4-4064-807D-C37D30D6CC84}"/>
                    </a:ext>
                  </a:extLst>
                </p:cNvPr>
                <p:cNvGrpSpPr/>
                <p:nvPr/>
              </p:nvGrpSpPr>
              <p:grpSpPr>
                <a:xfrm>
                  <a:off x="6328281" y="2936253"/>
                  <a:ext cx="436758" cy="581043"/>
                  <a:chOff x="6175881" y="2783853"/>
                  <a:chExt cx="436758" cy="581043"/>
                </a:xfrm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9D72A10C-E467-4D76-BFEA-32FA0E19E505}"/>
                      </a:ext>
                    </a:extLst>
                  </p:cNvPr>
                  <p:cNvSpPr/>
                  <p:nvPr/>
                </p:nvSpPr>
                <p:spPr>
                  <a:xfrm rot="6138604">
                    <a:off x="6288324" y="2693133"/>
                    <a:ext cx="81865" cy="291944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DC42C36A-9894-445E-BF03-ACBA82888FBC}"/>
                      </a:ext>
                    </a:extLst>
                  </p:cNvPr>
                  <p:cNvSpPr/>
                  <p:nvPr/>
                </p:nvSpPr>
                <p:spPr>
                  <a:xfrm rot="5788739">
                    <a:off x="6280920" y="2738043"/>
                    <a:ext cx="81865" cy="291944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7C93E188-F1A8-457C-A47C-D3F28F6B1094}"/>
                      </a:ext>
                    </a:extLst>
                  </p:cNvPr>
                  <p:cNvSpPr/>
                  <p:nvPr/>
                </p:nvSpPr>
                <p:spPr>
                  <a:xfrm rot="3402859">
                    <a:off x="6176145" y="2928403"/>
                    <a:ext cx="581043" cy="291944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E1FF2E31-56F2-4CC4-BE8E-FEB9DC2D10A6}"/>
                    </a:ext>
                  </a:extLst>
                </p:cNvPr>
                <p:cNvSpPr/>
                <p:nvPr/>
              </p:nvSpPr>
              <p:spPr>
                <a:xfrm rot="17103387" flipH="1">
                  <a:off x="5963901" y="2719272"/>
                  <a:ext cx="81865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C4AD9C71-F96A-4F5B-B5AF-7E0D38864F9D}"/>
                    </a:ext>
                  </a:extLst>
                </p:cNvPr>
                <p:cNvSpPr/>
                <p:nvPr/>
              </p:nvSpPr>
              <p:spPr>
                <a:xfrm rot="18197141" flipH="1">
                  <a:off x="5550685" y="3050323"/>
                  <a:ext cx="581043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A05406DF-E16B-4E49-B7E7-FFEE8BB2D070}"/>
                    </a:ext>
                  </a:extLst>
                </p:cNvPr>
                <p:cNvSpPr/>
                <p:nvPr/>
              </p:nvSpPr>
              <p:spPr>
                <a:xfrm rot="16631763" flipH="1">
                  <a:off x="5941644" y="2838030"/>
                  <a:ext cx="81865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4F431E48-7202-4930-BDFF-50E845238D45}"/>
                    </a:ext>
                  </a:extLst>
                </p:cNvPr>
                <p:cNvSpPr/>
                <p:nvPr/>
              </p:nvSpPr>
              <p:spPr>
                <a:xfrm rot="16799888" flipH="1">
                  <a:off x="5956533" y="2753244"/>
                  <a:ext cx="81865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DB1D025-1630-4DEA-9D00-8FBB91087DDE}"/>
                  </a:ext>
                </a:extLst>
              </p:cNvPr>
              <p:cNvSpPr/>
              <p:nvPr/>
            </p:nvSpPr>
            <p:spPr>
              <a:xfrm rot="867660">
                <a:off x="5488126" y="2045294"/>
                <a:ext cx="1818591" cy="772389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Arrow: Left 52">
                <a:extLst>
                  <a:ext uri="{FF2B5EF4-FFF2-40B4-BE49-F238E27FC236}">
                    <a16:creationId xmlns:a16="http://schemas.microsoft.com/office/drawing/2014/main" id="{3F759CA3-ED9B-43A2-B3B5-86C17A791EBE}"/>
                  </a:ext>
                </a:extLst>
              </p:cNvPr>
              <p:cNvSpPr/>
              <p:nvPr/>
            </p:nvSpPr>
            <p:spPr>
              <a:xfrm rot="694819">
                <a:off x="7670947" y="5912561"/>
                <a:ext cx="765390" cy="620959"/>
              </a:xfrm>
              <a:prstGeom prst="lef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owchart: Stored Data 53">
                <a:extLst>
                  <a:ext uri="{FF2B5EF4-FFF2-40B4-BE49-F238E27FC236}">
                    <a16:creationId xmlns:a16="http://schemas.microsoft.com/office/drawing/2014/main" id="{17397416-F03B-4A71-A133-94255184A413}"/>
                  </a:ext>
                </a:extLst>
              </p:cNvPr>
              <p:cNvSpPr/>
              <p:nvPr/>
            </p:nvSpPr>
            <p:spPr>
              <a:xfrm rot="16200000">
                <a:off x="8486624" y="5543589"/>
                <a:ext cx="397420" cy="1345315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B344E57-6338-47CA-9AE9-5F428F538461}"/>
                  </a:ext>
                </a:extLst>
              </p:cNvPr>
              <p:cNvSpPr/>
              <p:nvPr/>
            </p:nvSpPr>
            <p:spPr>
              <a:xfrm rot="218870">
                <a:off x="8022886" y="6415559"/>
                <a:ext cx="858663" cy="228547"/>
              </a:xfrm>
              <a:prstGeom prst="rect">
                <a:avLst/>
              </a:prstGeom>
              <a:solidFill>
                <a:srgbClr val="FBFBFB"/>
              </a:solidFill>
              <a:ln>
                <a:solidFill>
                  <a:srgbClr val="FBFB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850CBCF-840F-4F93-8404-E8ECA656A40F}"/>
                  </a:ext>
                </a:extLst>
              </p:cNvPr>
              <p:cNvSpPr txBox="1"/>
              <p:nvPr/>
            </p:nvSpPr>
            <p:spPr>
              <a:xfrm>
                <a:off x="8169004" y="6011410"/>
                <a:ext cx="1032658" cy="425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chemeClr val="bg1"/>
                    </a:solidFill>
                  </a:rPr>
                  <a:t>NchH3</a:t>
                </a:r>
              </a:p>
            </p:txBody>
          </p:sp>
          <p:sp>
            <p:nvSpPr>
              <p:cNvPr id="59" name="Arrow: Left 58">
                <a:extLst>
                  <a:ext uri="{FF2B5EF4-FFF2-40B4-BE49-F238E27FC236}">
                    <a16:creationId xmlns:a16="http://schemas.microsoft.com/office/drawing/2014/main" id="{794F7532-7DB4-46BF-8614-EFC19493CDE9}"/>
                  </a:ext>
                </a:extLst>
              </p:cNvPr>
              <p:cNvSpPr/>
              <p:nvPr/>
            </p:nvSpPr>
            <p:spPr>
              <a:xfrm rot="6267660">
                <a:off x="5865084" y="2326327"/>
                <a:ext cx="569878" cy="440896"/>
              </a:xfrm>
              <a:prstGeom prst="leftArrow">
                <a:avLst>
                  <a:gd name="adj1" fmla="val 45387"/>
                  <a:gd name="adj2" fmla="val 49429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590F98F-5651-4C8B-B9A1-3CE4A8ED6C0F}"/>
                  </a:ext>
                </a:extLst>
              </p:cNvPr>
              <p:cNvGrpSpPr/>
              <p:nvPr/>
            </p:nvGrpSpPr>
            <p:grpSpPr>
              <a:xfrm rot="19282998">
                <a:off x="9358068" y="5438174"/>
                <a:ext cx="1687044" cy="731545"/>
                <a:chOff x="2214789" y="6195294"/>
                <a:chExt cx="1453964" cy="634815"/>
              </a:xfrm>
            </p:grpSpPr>
            <p:sp>
              <p:nvSpPr>
                <p:cNvPr id="69" name="Arrow: Left 68">
                  <a:extLst>
                    <a:ext uri="{FF2B5EF4-FFF2-40B4-BE49-F238E27FC236}">
                      <a16:creationId xmlns:a16="http://schemas.microsoft.com/office/drawing/2014/main" id="{66D36467-2306-454E-888F-8216B81E2519}"/>
                    </a:ext>
                  </a:extLst>
                </p:cNvPr>
                <p:cNvSpPr/>
                <p:nvPr/>
              </p:nvSpPr>
              <p:spPr>
                <a:xfrm rot="694819">
                  <a:off x="2214789" y="6195294"/>
                  <a:ext cx="659645" cy="538851"/>
                </a:xfrm>
                <a:prstGeom prst="leftArrow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Flowchart: Stored Data 69">
                  <a:extLst>
                    <a:ext uri="{FF2B5EF4-FFF2-40B4-BE49-F238E27FC236}">
                      <a16:creationId xmlns:a16="http://schemas.microsoft.com/office/drawing/2014/main" id="{4CB19D8E-4341-4310-AD51-184899832D9F}"/>
                    </a:ext>
                  </a:extLst>
                </p:cNvPr>
                <p:cNvSpPr/>
                <p:nvPr/>
              </p:nvSpPr>
              <p:spPr>
                <a:xfrm rot="16200000">
                  <a:off x="2916594" y="5879100"/>
                  <a:ext cx="344870" cy="1159448"/>
                </a:xfrm>
                <a:prstGeom prst="flowChartOnlineStorag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67C3D747-FFEE-4539-B2EB-37B1CEF29109}"/>
                    </a:ext>
                  </a:extLst>
                </p:cNvPr>
                <p:cNvSpPr/>
                <p:nvPr/>
              </p:nvSpPr>
              <p:spPr>
                <a:xfrm rot="218870">
                  <a:off x="2518104" y="6631782"/>
                  <a:ext cx="740031" cy="198327"/>
                </a:xfrm>
                <a:prstGeom prst="rect">
                  <a:avLst/>
                </a:prstGeom>
                <a:solidFill>
                  <a:srgbClr val="FBFBFB"/>
                </a:solidFill>
                <a:ln>
                  <a:solidFill>
                    <a:srgbClr val="FBFBF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68097E9-100D-4B83-A670-C8A36AD540F7}"/>
                  </a:ext>
                </a:extLst>
              </p:cNvPr>
              <p:cNvSpPr txBox="1"/>
              <p:nvPr/>
            </p:nvSpPr>
            <p:spPr>
              <a:xfrm rot="19282998">
                <a:off x="9970751" y="5442948"/>
                <a:ext cx="660663" cy="425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chemeClr val="bg1"/>
                    </a:solidFill>
                  </a:rPr>
                  <a:t>hph</a:t>
                </a: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39CA0028-6B4E-4CEE-B572-2DA3A3865E99}"/>
                  </a:ext>
                </a:extLst>
              </p:cNvPr>
              <p:cNvGrpSpPr/>
              <p:nvPr/>
            </p:nvGrpSpPr>
            <p:grpSpPr>
              <a:xfrm>
                <a:off x="6175881" y="2783853"/>
                <a:ext cx="436758" cy="581043"/>
                <a:chOff x="6175881" y="2783853"/>
                <a:chExt cx="436758" cy="581043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6DED2E29-659E-471F-AA2F-5DEAA4C76DB3}"/>
                    </a:ext>
                  </a:extLst>
                </p:cNvPr>
                <p:cNvSpPr/>
                <p:nvPr/>
              </p:nvSpPr>
              <p:spPr>
                <a:xfrm rot="6138604">
                  <a:off x="6288324" y="2693133"/>
                  <a:ext cx="81865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CADBBE8-7A0B-4D5A-91FC-26586CC700EC}"/>
                    </a:ext>
                  </a:extLst>
                </p:cNvPr>
                <p:cNvSpPr/>
                <p:nvPr/>
              </p:nvSpPr>
              <p:spPr>
                <a:xfrm rot="5788739">
                  <a:off x="6280920" y="2738043"/>
                  <a:ext cx="81865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C246DA6-CEAA-4863-B076-B7FCA49E1771}"/>
                    </a:ext>
                  </a:extLst>
                </p:cNvPr>
                <p:cNvSpPr/>
                <p:nvPr/>
              </p:nvSpPr>
              <p:spPr>
                <a:xfrm rot="3402859">
                  <a:off x="6176145" y="2928403"/>
                  <a:ext cx="581043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4D811732-88D5-4786-AB6A-78A9871D727E}"/>
                  </a:ext>
                </a:extLst>
              </p:cNvPr>
              <p:cNvSpPr/>
              <p:nvPr/>
            </p:nvSpPr>
            <p:spPr>
              <a:xfrm rot="17103387" flipH="1">
                <a:off x="5811501" y="2566872"/>
                <a:ext cx="81865" cy="291944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2EBB5B-4454-4A4F-9EC4-2609D6A94CCB}"/>
                  </a:ext>
                </a:extLst>
              </p:cNvPr>
              <p:cNvSpPr/>
              <p:nvPr/>
            </p:nvSpPr>
            <p:spPr>
              <a:xfrm rot="16631763" flipH="1">
                <a:off x="5796945" y="2644319"/>
                <a:ext cx="81865" cy="291944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A389256-A768-4A7C-B152-568091A06454}"/>
                  </a:ext>
                </a:extLst>
              </p:cNvPr>
              <p:cNvSpPr/>
              <p:nvPr/>
            </p:nvSpPr>
            <p:spPr>
              <a:xfrm rot="18197141" flipH="1">
                <a:off x="5398285" y="2897923"/>
                <a:ext cx="581043" cy="291944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4805C3-C3BF-46E1-A673-480F6BDD603D}"/>
                  </a:ext>
                </a:extLst>
              </p:cNvPr>
              <p:cNvSpPr/>
              <p:nvPr/>
            </p:nvSpPr>
            <p:spPr>
              <a:xfrm rot="16631763" flipH="1">
                <a:off x="5789244" y="2685630"/>
                <a:ext cx="81865" cy="291944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A108E12-7DAA-4981-BAFC-998CAC0B0A1F}"/>
                  </a:ext>
                </a:extLst>
              </p:cNvPr>
              <p:cNvSpPr/>
              <p:nvPr/>
            </p:nvSpPr>
            <p:spPr>
              <a:xfrm rot="16799888" flipH="1">
                <a:off x="5804133" y="2600844"/>
                <a:ext cx="81865" cy="291944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28440E4-5A56-43E8-8C1F-FFD751AA3FFD}"/>
                  </a:ext>
                </a:extLst>
              </p:cNvPr>
              <p:cNvSpPr/>
              <p:nvPr/>
            </p:nvSpPr>
            <p:spPr>
              <a:xfrm>
                <a:off x="6352531" y="1310186"/>
                <a:ext cx="4665609" cy="4633718"/>
              </a:xfrm>
              <a:prstGeom prst="ellipse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132F74F-8703-40BA-AFB8-F5DC16578EA7}"/>
                  </a:ext>
                </a:extLst>
              </p:cNvPr>
              <p:cNvSpPr/>
              <p:nvPr/>
            </p:nvSpPr>
            <p:spPr>
              <a:xfrm>
                <a:off x="6556565" y="1512825"/>
                <a:ext cx="4257539" cy="4228437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45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47816" y="15171"/>
            <a:ext cx="10696369" cy="1048245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Approach: </a:t>
            </a:r>
            <a:r>
              <a:rPr lang="en-US" sz="3200" dirty="0"/>
              <a:t>Introducing point mutations into existing plasmids with histone genes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0492" y="1651421"/>
            <a:ext cx="4609322" cy="4553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85A4B"/>
                </a:solidFill>
              </a:rPr>
              <a:t>Quick-Change PCR</a:t>
            </a:r>
          </a:p>
          <a:p>
            <a:pPr lvl="1"/>
            <a:r>
              <a:rPr lang="en-US" dirty="0">
                <a:solidFill>
                  <a:srgbClr val="585A4B"/>
                </a:solidFill>
              </a:rPr>
              <a:t>Creates base pair mutations, leading to a change in amino acid.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59625" y="6642556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rgbClr val="585A4B"/>
                </a:solidFill>
              </a:rPr>
              <a:t>From DNA to Genetic Genealogy</a:t>
            </a:r>
            <a:r>
              <a:rPr lang="en-US" sz="800" dirty="0">
                <a:solidFill>
                  <a:srgbClr val="585A4B"/>
                </a:solidFill>
              </a:rPr>
              <a:t>. (2017). </a:t>
            </a:r>
            <a:r>
              <a:rPr lang="en-US" sz="800" i="1" dirty="0">
                <a:solidFill>
                  <a:srgbClr val="585A4B"/>
                </a:solidFill>
              </a:rPr>
              <a:t>Stevemorse.org</a:t>
            </a:r>
            <a:r>
              <a:rPr lang="en-US" sz="800" dirty="0">
                <a:solidFill>
                  <a:srgbClr val="585A4B"/>
                </a:solidFill>
              </a:rPr>
              <a:t>. Retrieved 11 February 2017, from http://stevemorse.org/genetealogy/dna.htm</a:t>
            </a:r>
            <a:endParaRPr lang="en-US" sz="800" b="0" i="0" dirty="0">
              <a:solidFill>
                <a:srgbClr val="585A4B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56" t="1582" r="51786" b="93161"/>
          <a:stretch/>
        </p:blipFill>
        <p:spPr>
          <a:xfrm>
            <a:off x="6876920" y="1256286"/>
            <a:ext cx="3548454" cy="2476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0101" t="70251" r="29169" b="21034"/>
          <a:stretch/>
        </p:blipFill>
        <p:spPr>
          <a:xfrm>
            <a:off x="5535038" y="2174430"/>
            <a:ext cx="2177614" cy="5719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693" t="32790" r="71571" b="42949"/>
          <a:stretch/>
        </p:blipFill>
        <p:spPr>
          <a:xfrm>
            <a:off x="9589644" y="1828671"/>
            <a:ext cx="1812035" cy="12634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5112129" y="4605789"/>
            <a:ext cx="6485924" cy="1774397"/>
            <a:chOff x="6074923" y="4988644"/>
            <a:chExt cx="5251887" cy="143679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28572" t="22519" r="49774" b="58268"/>
            <a:stretch/>
          </p:blipFill>
          <p:spPr>
            <a:xfrm>
              <a:off x="7931717" y="5510083"/>
              <a:ext cx="1632857" cy="90506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6371" t="75331" r="71480" b="21105"/>
            <a:stretch/>
          </p:blipFill>
          <p:spPr>
            <a:xfrm>
              <a:off x="9693950" y="5215977"/>
              <a:ext cx="1632859" cy="16413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28430" t="60687" r="49733" b="20964"/>
            <a:stretch/>
          </p:blipFill>
          <p:spPr>
            <a:xfrm>
              <a:off x="6074923" y="5008254"/>
              <a:ext cx="1646628" cy="86436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50143" t="52290" r="29473" b="39039"/>
            <a:stretch/>
          </p:blipFill>
          <p:spPr>
            <a:xfrm>
              <a:off x="6074923" y="6016967"/>
              <a:ext cx="1646628" cy="40847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71087" t="71179" r="8215" b="20511"/>
            <a:stretch/>
          </p:blipFill>
          <p:spPr>
            <a:xfrm>
              <a:off x="7926454" y="4988644"/>
              <a:ext cx="1637218" cy="39147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8662" t="79454" r="49684" b="1125"/>
            <a:stretch/>
          </p:blipFill>
          <p:spPr>
            <a:xfrm>
              <a:off x="9693952" y="5500257"/>
              <a:ext cx="1632858" cy="91489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cxnSp>
        <p:nvCxnSpPr>
          <p:cNvPr id="19" name="Straight Arrow Connector 18"/>
          <p:cNvCxnSpPr/>
          <p:nvPr/>
        </p:nvCxnSpPr>
        <p:spPr>
          <a:xfrm>
            <a:off x="8028572" y="2610164"/>
            <a:ext cx="1315616" cy="0"/>
          </a:xfrm>
          <a:prstGeom prst="straightConnector1">
            <a:avLst/>
          </a:prstGeom>
          <a:ln w="57150">
            <a:solidFill>
              <a:srgbClr val="585A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975768" y="3420267"/>
            <a:ext cx="10556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F3864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5’-AATGGCCCGCACTAAGCAGACCGCCCGCAAGTCCACCGGTGGC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</a:rPr>
              <a:t>AAGGCCC</a:t>
            </a:r>
            <a:r>
              <a:rPr lang="en-US" sz="1400" dirty="0">
                <a:latin typeface="Courier New" panose="02070309020205020404" pitchFamily="49" charset="0"/>
                <a:ea typeface="Calibri" panose="020F0502020204030204" pitchFamily="34" charset="0"/>
              </a:rPr>
              <a:t>CCCGTAAGC</a:t>
            </a:r>
            <a:r>
              <a:rPr lang="en-US" sz="1400" dirty="0">
                <a:solidFill>
                  <a:srgbClr val="1F3864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    M  A  R  T  K4 Q  T  </a:t>
            </a:r>
            <a:r>
              <a:rPr lang="en-US" sz="1400" b="1" dirty="0">
                <a:solidFill>
                  <a:srgbClr val="7030A0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A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R  K9 S  T  G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G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K14A  P  R  K18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dirty="0">
                <a:solidFill>
                  <a:srgbClr val="833C0B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3’-TTACCGGGCGTGATTCGTCTGGCGGGCGTTCAGGTGGCCACCGTTCCG</a:t>
            </a:r>
            <a:r>
              <a:rPr lang="en-US" sz="1400" dirty="0">
                <a:latin typeface="Courier New" panose="02070309020205020404" pitchFamily="49" charset="0"/>
                <a:ea typeface="Calibri" panose="020F0502020204030204" pitchFamily="34" charset="0"/>
              </a:rPr>
              <a:t>GGGGGGCATTC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31631" y="4056587"/>
            <a:ext cx="61991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ea typeface="Calibri" panose="020F0502020204030204" pitchFamily="34" charset="0"/>
              </a:rPr>
              <a:t>60.4 GTGATTCGTCTGGCGGGCG</a:t>
            </a:r>
            <a:r>
              <a:rPr lang="en-US" sz="1400" b="1" dirty="0">
                <a:latin typeface="Courier New" panose="02070309020205020404" pitchFamily="49" charset="0"/>
                <a:ea typeface="Calibri" panose="020F0502020204030204" pitchFamily="34" charset="0"/>
              </a:rPr>
              <a:t>GAG</a:t>
            </a:r>
            <a:r>
              <a:rPr lang="en-US" sz="1400" dirty="0">
                <a:latin typeface="Courier New" panose="02070309020205020404" pitchFamily="49" charset="0"/>
                <a:ea typeface="Calibri" panose="020F0502020204030204" pitchFamily="34" charset="0"/>
              </a:rPr>
              <a:t>AGGTG </a:t>
            </a:r>
            <a:r>
              <a:rPr lang="en-US" sz="1400" b="1" dirty="0">
                <a:latin typeface="Courier New" panose="02070309020205020404" pitchFamily="49" charset="0"/>
                <a:ea typeface="Calibri" panose="020F0502020204030204" pitchFamily="34" charset="0"/>
              </a:rPr>
              <a:t>4716 K9L_Reverse Primer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77552" y="3191750"/>
            <a:ext cx="70842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</a:rPr>
              <a:t>4715 K9L_Forward Primer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</a:rPr>
              <a:t> 53.4 CCGC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</a:rPr>
              <a:t>CTC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</a:rPr>
              <a:t>TCCACCGGTGGCAAGGCCC 68.0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8108026" y="1732639"/>
            <a:ext cx="1086243" cy="738664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</a:p>
          <a:p>
            <a:pPr algn="ctr"/>
            <a:r>
              <a:rPr lang="en-US" sz="1400" b="1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K   </a:t>
            </a:r>
          </a:p>
          <a:p>
            <a:pPr algn="ctr"/>
            <a:r>
              <a:rPr lang="en-US" sz="14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AAG-&gt;</a:t>
            </a:r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CTC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9480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960819" y="120647"/>
            <a:ext cx="10155399" cy="6326401"/>
            <a:chOff x="2192520" y="11141"/>
            <a:chExt cx="8562038" cy="6326401"/>
          </a:xfrm>
        </p:grpSpPr>
        <p:grpSp>
          <p:nvGrpSpPr>
            <p:cNvPr id="44" name="Group 43"/>
            <p:cNvGrpSpPr/>
            <p:nvPr/>
          </p:nvGrpSpPr>
          <p:grpSpPr>
            <a:xfrm>
              <a:off x="2192520" y="11141"/>
              <a:ext cx="8562038" cy="4946152"/>
              <a:chOff x="2182792" y="11141"/>
              <a:chExt cx="8562038" cy="4946152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H="1">
                <a:off x="6098998" y="4450091"/>
                <a:ext cx="1" cy="507202"/>
              </a:xfrm>
              <a:prstGeom prst="straightConnector1">
                <a:avLst/>
              </a:prstGeom>
              <a:ln w="13652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6098999" y="3518966"/>
                <a:ext cx="1" cy="507202"/>
              </a:xfrm>
              <a:prstGeom prst="straightConnector1">
                <a:avLst/>
              </a:prstGeom>
              <a:ln w="136525">
                <a:solidFill>
                  <a:srgbClr val="FF842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6107824" y="2607824"/>
                <a:ext cx="1" cy="507202"/>
              </a:xfrm>
              <a:prstGeom prst="straightConnector1">
                <a:avLst/>
              </a:prstGeom>
              <a:ln w="136525">
                <a:solidFill>
                  <a:srgbClr val="D8561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>
                <a:cxnSpLocks/>
              </p:cNvCxnSpPr>
              <p:nvPr/>
            </p:nvCxnSpPr>
            <p:spPr>
              <a:xfrm flipH="1">
                <a:off x="9460858" y="481301"/>
                <a:ext cx="1" cy="507202"/>
              </a:xfrm>
              <a:prstGeom prst="straightConnector1">
                <a:avLst/>
              </a:prstGeom>
              <a:ln w="136525">
                <a:solidFill>
                  <a:srgbClr val="B6492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H="1">
                <a:off x="2747135" y="447667"/>
                <a:ext cx="1" cy="507202"/>
              </a:xfrm>
              <a:prstGeom prst="straightConnector1">
                <a:avLst/>
              </a:prstGeom>
              <a:ln w="13652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2227899" y="11141"/>
                <a:ext cx="1038470" cy="461665"/>
              </a:xfrm>
              <a:prstGeom prst="rect">
                <a:avLst/>
              </a:prstGeom>
              <a:solidFill>
                <a:srgbClr val="B64926"/>
              </a:solidFill>
              <a:ln/>
              <a:effec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BFBFB"/>
                    </a:solidFill>
                  </a:rPr>
                  <a:t>Cloning</a:t>
                </a:r>
                <a:endParaRPr lang="en-US" dirty="0">
                  <a:solidFill>
                    <a:srgbClr val="FBFBFB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176883" y="26655"/>
                <a:ext cx="2567947" cy="461665"/>
              </a:xfrm>
              <a:prstGeom prst="rect">
                <a:avLst/>
              </a:prstGeom>
              <a:solidFill>
                <a:srgbClr val="B64926"/>
              </a:solidFill>
              <a:ln/>
              <a:effec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BFBFB"/>
                    </a:solidFill>
                  </a:rPr>
                  <a:t>Quick-Change PCR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2747135" y="1313392"/>
                <a:ext cx="6713724" cy="825138"/>
                <a:chOff x="2267103" y="1839053"/>
                <a:chExt cx="6713724" cy="825138"/>
              </a:xfrm>
            </p:grpSpPr>
            <p:cxnSp>
              <p:nvCxnSpPr>
                <p:cNvPr id="16" name="Connector: Elbow 15"/>
                <p:cNvCxnSpPr>
                  <a:cxnSpLocks/>
                </p:cNvCxnSpPr>
                <p:nvPr/>
              </p:nvCxnSpPr>
              <p:spPr>
                <a:xfrm rot="16200000" flipH="1">
                  <a:off x="5617615" y="-1511459"/>
                  <a:ext cx="12700" cy="6713724"/>
                </a:xfrm>
                <a:prstGeom prst="bentConnector3">
                  <a:avLst>
                    <a:gd name="adj1" fmla="val 2489354"/>
                  </a:avLst>
                </a:prstGeom>
                <a:ln w="136525">
                  <a:solidFill>
                    <a:srgbClr val="B6492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flipH="1">
                  <a:off x="5618969" y="2156989"/>
                  <a:ext cx="1" cy="507202"/>
                </a:xfrm>
                <a:prstGeom prst="straightConnector1">
                  <a:avLst/>
                </a:prstGeom>
                <a:ln w="136525">
                  <a:solidFill>
                    <a:srgbClr val="B6492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/>
              <p:cNvSpPr txBox="1"/>
              <p:nvPr/>
            </p:nvSpPr>
            <p:spPr>
              <a:xfrm>
                <a:off x="4366898" y="2159903"/>
                <a:ext cx="3463231" cy="430887"/>
              </a:xfrm>
              <a:prstGeom prst="rect">
                <a:avLst/>
              </a:prstGeom>
              <a:solidFill>
                <a:srgbClr val="D8561C"/>
              </a:solidFill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FBFBFB"/>
                    </a:solidFill>
                  </a:rPr>
                  <a:t>Sanger Sequence Confirmation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835295" y="3082236"/>
                <a:ext cx="4593821" cy="430887"/>
              </a:xfrm>
              <a:prstGeom prst="rect">
                <a:avLst/>
              </a:prstGeom>
              <a:solidFill>
                <a:srgbClr val="FF8427"/>
              </a:solidFill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FBFBFB"/>
                    </a:solidFill>
                  </a:rPr>
                  <a:t>Transform into </a:t>
                </a:r>
                <a:r>
                  <a:rPr lang="en-US" sz="2200" i="1" dirty="0">
                    <a:solidFill>
                      <a:srgbClr val="FBFBFB"/>
                    </a:solidFill>
                  </a:rPr>
                  <a:t>N. crassa / F. graminearum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499105" y="4006358"/>
                <a:ext cx="1209783" cy="430887"/>
              </a:xfrm>
              <a:prstGeom prst="rect">
                <a:avLst/>
              </a:prstGeom>
              <a:solidFill>
                <a:schemeClr val="accent2"/>
              </a:solidFill>
              <a:effec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FBFBFB"/>
                    </a:solidFill>
                  </a:rPr>
                  <a:t>DNA Prep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802595" y="963654"/>
                <a:ext cx="1316524" cy="461665"/>
              </a:xfrm>
              <a:prstGeom prst="rect">
                <a:avLst/>
              </a:prstGeom>
              <a:solidFill>
                <a:srgbClr val="B64926"/>
              </a:solidFill>
              <a:effec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BFBFB"/>
                    </a:solidFill>
                  </a:rPr>
                  <a:t>Digestion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182792" y="930946"/>
                <a:ext cx="1128685" cy="461665"/>
              </a:xfrm>
              <a:prstGeom prst="rect">
                <a:avLst/>
              </a:prstGeom>
              <a:solidFill>
                <a:srgbClr val="B64926"/>
              </a:solidFill>
              <a:effec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BFBFB"/>
                    </a:solidFill>
                  </a:rPr>
                  <a:t>Ligation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5225501" y="4963859"/>
              <a:ext cx="1765480" cy="369332"/>
            </a:xfrm>
            <a:prstGeom prst="rect">
              <a:avLst/>
            </a:prstGeom>
            <a:solidFill>
              <a:srgbClr val="948A54"/>
            </a:solidFill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PCR Validation</a:t>
              </a:r>
            </a:p>
          </p:txBody>
        </p:sp>
        <p:cxnSp>
          <p:nvCxnSpPr>
            <p:cNvPr id="46" name="Straight Arrow Connector 45"/>
            <p:cNvCxnSpPr>
              <a:cxnSpLocks/>
            </p:cNvCxnSpPr>
            <p:nvPr/>
          </p:nvCxnSpPr>
          <p:spPr>
            <a:xfrm flipH="1">
              <a:off x="6108242" y="5390008"/>
              <a:ext cx="1" cy="507202"/>
            </a:xfrm>
            <a:prstGeom prst="straightConnector1">
              <a:avLst/>
            </a:prstGeom>
            <a:ln w="13652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474206" y="5906655"/>
              <a:ext cx="1268069" cy="43088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BFBFB"/>
                  </a:solidFill>
                </a:rPr>
                <a:t>Screening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3757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/>
          <p:cNvPicPr preferRelativeResize="0"/>
          <p:nvPr/>
        </p:nvPicPr>
        <p:blipFill rotWithShape="1">
          <a:blip r:embed="rId3">
            <a:alphaModFix/>
          </a:blip>
          <a:srcRect b="24562"/>
          <a:stretch/>
        </p:blipFill>
        <p:spPr>
          <a:xfrm>
            <a:off x="690800" y="1656548"/>
            <a:ext cx="4395915" cy="46461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658021" y="1808256"/>
            <a:ext cx="4496237" cy="4018396"/>
            <a:chOff x="658021" y="1808256"/>
            <a:chExt cx="4496237" cy="4018396"/>
          </a:xfrm>
        </p:grpSpPr>
        <p:pic>
          <p:nvPicPr>
            <p:cNvPr id="13316" name="Picture 4" descr="Image result for lb amp plat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849" y="1808256"/>
              <a:ext cx="4448409" cy="4018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58021" y="5418310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D8561C"/>
                  </a:solidFill>
                </a:rPr>
                <a:t>LB+AMP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825" y="5082112"/>
            <a:ext cx="1676460" cy="14567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256" y="4273861"/>
            <a:ext cx="2743200" cy="13144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25" name="Shape 525"/>
          <p:cNvSpPr txBox="1">
            <a:spLocks noGrp="1"/>
          </p:cNvSpPr>
          <p:nvPr>
            <p:ph type="title"/>
          </p:nvPr>
        </p:nvSpPr>
        <p:spPr>
          <a:xfrm>
            <a:off x="775561" y="9928"/>
            <a:ext cx="10640879" cy="10948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3200" dirty="0">
                <a:solidFill>
                  <a:schemeClr val="accent1"/>
                </a:solidFill>
              </a:rPr>
              <a:t>Method: </a:t>
            </a:r>
            <a:r>
              <a:rPr lang="en-US" sz="3200" dirty="0"/>
              <a:t>Histone alleles with point mutations were created by an improved “Quick Change PCR” method </a:t>
            </a:r>
            <a:endParaRPr lang="en-US" sz="3200" dirty="0">
              <a:solidFill>
                <a:schemeClr val="dk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18336" y="4527875"/>
            <a:ext cx="6631569" cy="1483500"/>
            <a:chOff x="5818336" y="4527875"/>
            <a:chExt cx="6631569" cy="1483500"/>
          </a:xfrm>
        </p:grpSpPr>
        <p:sp>
          <p:nvSpPr>
            <p:cNvPr id="518" name="Shape 518"/>
            <p:cNvSpPr/>
            <p:nvPr/>
          </p:nvSpPr>
          <p:spPr>
            <a:xfrm>
              <a:off x="5818336" y="4527875"/>
              <a:ext cx="5753084" cy="8388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 rot="5400000">
              <a:off x="5713936" y="4632275"/>
              <a:ext cx="1483500" cy="1274700"/>
            </a:xfrm>
            <a:prstGeom prst="homePlate">
              <a:avLst>
                <a:gd name="adj" fmla="val 50000"/>
              </a:avLst>
            </a:prstGeom>
            <a:solidFill>
              <a:srgbClr val="FF842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2" name="Shape 532"/>
            <p:cNvSpPr txBox="1"/>
            <p:nvPr/>
          </p:nvSpPr>
          <p:spPr>
            <a:xfrm>
              <a:off x="5947336" y="4760375"/>
              <a:ext cx="1016700" cy="113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Step 4:</a:t>
              </a:r>
            </a:p>
          </p:txBody>
        </p:sp>
        <p:sp>
          <p:nvSpPr>
            <p:cNvPr id="535" name="Shape 535"/>
            <p:cNvSpPr txBox="1"/>
            <p:nvPr/>
          </p:nvSpPr>
          <p:spPr>
            <a:xfrm>
              <a:off x="7050130" y="4613675"/>
              <a:ext cx="5399775" cy="66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dirty="0">
                  <a:solidFill>
                    <a:schemeClr val="dk2"/>
                  </a:solidFill>
                </a:rPr>
                <a:t>Plasmids are sent to be Sanger sequenced</a:t>
              </a:r>
            </a:p>
          </p:txBody>
        </p:sp>
      </p:grpSp>
      <p:sp>
        <p:nvSpPr>
          <p:cNvPr id="612" name="Shape 612"/>
          <p:cNvSpPr txBox="1"/>
          <p:nvPr/>
        </p:nvSpPr>
        <p:spPr>
          <a:xfrm>
            <a:off x="981802" y="1166818"/>
            <a:ext cx="3654572" cy="3349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u="sng" dirty="0"/>
              <a:t>Digestion Confirmation </a:t>
            </a:r>
          </a:p>
        </p:txBody>
      </p:sp>
      <p:sp>
        <p:nvSpPr>
          <p:cNvPr id="613" name="Shape 613"/>
          <p:cNvSpPr txBox="1"/>
          <p:nvPr/>
        </p:nvSpPr>
        <p:spPr>
          <a:xfrm>
            <a:off x="3968997" y="5632564"/>
            <a:ext cx="1797123" cy="425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200" dirty="0"/>
              <a:t>Kpn1 digest:</a:t>
            </a:r>
          </a:p>
          <a:p>
            <a:pPr lvl="0">
              <a:spcBef>
                <a:spcPts val="0"/>
              </a:spcBef>
              <a:buNone/>
            </a:pPr>
            <a:r>
              <a:rPr lang="en-US" sz="1200" dirty="0"/>
              <a:t>4.1 and 3.5 kb fragments</a:t>
            </a:r>
          </a:p>
        </p:txBody>
      </p:sp>
      <p:sp>
        <p:nvSpPr>
          <p:cNvPr id="614" name="Shape 614"/>
          <p:cNvSpPr txBox="1"/>
          <p:nvPr/>
        </p:nvSpPr>
        <p:spPr>
          <a:xfrm rot="-5400000">
            <a:off x="334057" y="1863727"/>
            <a:ext cx="1019700" cy="44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100"/>
              <a:t>1  235     Kb  </a:t>
            </a:r>
          </a:p>
        </p:txBody>
      </p:sp>
      <p:sp>
        <p:nvSpPr>
          <p:cNvPr id="615" name="Shape 615"/>
          <p:cNvSpPr txBox="1"/>
          <p:nvPr/>
        </p:nvSpPr>
        <p:spPr>
          <a:xfrm rot="-5400000">
            <a:off x="219367" y="3434273"/>
            <a:ext cx="1213800" cy="32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100">
                <a:solidFill>
                  <a:schemeClr val="dk1"/>
                </a:solidFill>
              </a:rPr>
              <a:t>1  235     Kb  </a:t>
            </a:r>
          </a:p>
        </p:txBody>
      </p:sp>
      <p:sp>
        <p:nvSpPr>
          <p:cNvPr id="616" name="Shape 616"/>
          <p:cNvSpPr txBox="1"/>
          <p:nvPr/>
        </p:nvSpPr>
        <p:spPr>
          <a:xfrm rot="-5400000">
            <a:off x="18457" y="5017175"/>
            <a:ext cx="1506900" cy="37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100" dirty="0">
                <a:solidFill>
                  <a:schemeClr val="dk1"/>
                </a:solidFill>
              </a:rPr>
              <a:t>1  235     Kb  </a:t>
            </a:r>
          </a:p>
        </p:txBody>
      </p:sp>
      <p:pic>
        <p:nvPicPr>
          <p:cNvPr id="27" name="Shape 539"/>
          <p:cNvPicPr preferRelativeResize="0"/>
          <p:nvPr/>
        </p:nvPicPr>
        <p:blipFill rotWithShape="1">
          <a:blip r:embed="rId3">
            <a:alphaModFix/>
          </a:blip>
          <a:srcRect l="56425" t="34385" r="41574" b="63361"/>
          <a:stretch/>
        </p:blipFill>
        <p:spPr>
          <a:xfrm>
            <a:off x="3171218" y="3774332"/>
            <a:ext cx="87966" cy="13884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5818336" y="3613475"/>
            <a:ext cx="5753084" cy="1483500"/>
            <a:chOff x="5818336" y="3613475"/>
            <a:chExt cx="5753084" cy="1483500"/>
          </a:xfrm>
        </p:grpSpPr>
        <p:sp>
          <p:nvSpPr>
            <p:cNvPr id="519" name="Shape 519"/>
            <p:cNvSpPr/>
            <p:nvPr/>
          </p:nvSpPr>
          <p:spPr>
            <a:xfrm>
              <a:off x="5818336" y="3613475"/>
              <a:ext cx="5753084" cy="8388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 rot="5400000">
              <a:off x="5713936" y="3717875"/>
              <a:ext cx="1483500" cy="1274700"/>
            </a:xfrm>
            <a:prstGeom prst="homePlate">
              <a:avLst>
                <a:gd name="adj" fmla="val 50000"/>
              </a:avLst>
            </a:prstGeom>
            <a:solidFill>
              <a:srgbClr val="F16B1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1" name="Shape 531"/>
            <p:cNvSpPr txBox="1"/>
            <p:nvPr/>
          </p:nvSpPr>
          <p:spPr>
            <a:xfrm>
              <a:off x="5947336" y="3845975"/>
              <a:ext cx="1016700" cy="113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Step 3:</a:t>
              </a:r>
            </a:p>
          </p:txBody>
        </p:sp>
        <p:sp>
          <p:nvSpPr>
            <p:cNvPr id="534" name="Shape 534"/>
            <p:cNvSpPr txBox="1"/>
            <p:nvPr/>
          </p:nvSpPr>
          <p:spPr>
            <a:xfrm>
              <a:off x="7069014" y="3699275"/>
              <a:ext cx="4325816" cy="66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dirty="0">
                  <a:solidFill>
                    <a:schemeClr val="dk2"/>
                  </a:solidFill>
                </a:rPr>
                <a:t>Plasmids are digested for confirmation.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18336" y="2699075"/>
            <a:ext cx="5753084" cy="1483500"/>
            <a:chOff x="5818336" y="2699075"/>
            <a:chExt cx="5753084" cy="1483500"/>
          </a:xfrm>
        </p:grpSpPr>
        <p:sp>
          <p:nvSpPr>
            <p:cNvPr id="520" name="Shape 520"/>
            <p:cNvSpPr/>
            <p:nvPr/>
          </p:nvSpPr>
          <p:spPr>
            <a:xfrm>
              <a:off x="5818336" y="2699075"/>
              <a:ext cx="5753084" cy="8388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 rot="5400000">
              <a:off x="5713936" y="2803475"/>
              <a:ext cx="1483500" cy="1274700"/>
            </a:xfrm>
            <a:prstGeom prst="homePlate">
              <a:avLst>
                <a:gd name="adj" fmla="val 50000"/>
              </a:avLst>
            </a:prstGeom>
            <a:solidFill>
              <a:srgbClr val="D8561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0" name="Shape 530"/>
            <p:cNvSpPr txBox="1"/>
            <p:nvPr/>
          </p:nvSpPr>
          <p:spPr>
            <a:xfrm>
              <a:off x="5947336" y="2931575"/>
              <a:ext cx="1016700" cy="113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Step 2:</a:t>
              </a:r>
            </a:p>
          </p:txBody>
        </p:sp>
        <p:sp>
          <p:nvSpPr>
            <p:cNvPr id="533" name="Shape 533"/>
            <p:cNvSpPr txBox="1"/>
            <p:nvPr/>
          </p:nvSpPr>
          <p:spPr>
            <a:xfrm>
              <a:off x="7093036" y="2784426"/>
              <a:ext cx="4398506" cy="66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dirty="0">
                  <a:solidFill>
                    <a:schemeClr val="dk2"/>
                  </a:solidFill>
                </a:rPr>
                <a:t>Plasmids are transformed into</a:t>
              </a:r>
              <a:r>
                <a:rPr lang="en-US" i="1" dirty="0">
                  <a:solidFill>
                    <a:schemeClr val="dk2"/>
                  </a:solidFill>
                </a:rPr>
                <a:t> E.coli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18335" y="1775775"/>
            <a:ext cx="5753085" cy="1492400"/>
            <a:chOff x="5818335" y="1775775"/>
            <a:chExt cx="5753085" cy="1492400"/>
          </a:xfrm>
        </p:grpSpPr>
        <p:sp>
          <p:nvSpPr>
            <p:cNvPr id="521" name="Shape 521"/>
            <p:cNvSpPr/>
            <p:nvPr/>
          </p:nvSpPr>
          <p:spPr>
            <a:xfrm>
              <a:off x="5818335" y="1784675"/>
              <a:ext cx="5753085" cy="8388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 rot="5400000">
              <a:off x="5713936" y="1889075"/>
              <a:ext cx="1483500" cy="1274700"/>
            </a:xfrm>
            <a:prstGeom prst="homePlate">
              <a:avLst>
                <a:gd name="adj" fmla="val 50000"/>
              </a:avLst>
            </a:prstGeom>
            <a:solidFill>
              <a:srgbClr val="B6492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8" name="Shape 528"/>
            <p:cNvSpPr txBox="1"/>
            <p:nvPr/>
          </p:nvSpPr>
          <p:spPr>
            <a:xfrm>
              <a:off x="7058924" y="1867304"/>
              <a:ext cx="4512496" cy="66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dirty="0">
                  <a:solidFill>
                    <a:schemeClr val="dk2"/>
                  </a:solidFill>
                </a:rPr>
                <a:t>Plasmids are made by </a:t>
              </a:r>
              <a:r>
                <a:rPr lang="en-US" dirty="0" err="1">
                  <a:solidFill>
                    <a:schemeClr val="dk2"/>
                  </a:solidFill>
                </a:rPr>
                <a:t>QuickChange</a:t>
              </a:r>
              <a:r>
                <a:rPr lang="en-US" dirty="0">
                  <a:solidFill>
                    <a:schemeClr val="dk2"/>
                  </a:solidFill>
                </a:rPr>
                <a:t> PCR</a:t>
              </a:r>
            </a:p>
          </p:txBody>
        </p:sp>
        <p:sp>
          <p:nvSpPr>
            <p:cNvPr id="529" name="Shape 529"/>
            <p:cNvSpPr txBox="1"/>
            <p:nvPr/>
          </p:nvSpPr>
          <p:spPr>
            <a:xfrm>
              <a:off x="5970736" y="1775775"/>
              <a:ext cx="1016700" cy="113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Step 1:</a:t>
              </a:r>
            </a:p>
          </p:txBody>
        </p:sp>
      </p:grpSp>
      <p:pic>
        <p:nvPicPr>
          <p:cNvPr id="32" name="Shape 539"/>
          <p:cNvPicPr preferRelativeResize="0"/>
          <p:nvPr/>
        </p:nvPicPr>
        <p:blipFill rotWithShape="1">
          <a:blip r:embed="rId3">
            <a:alphaModFix/>
          </a:blip>
          <a:srcRect l="84441" t="34809" r="12959" b="62937"/>
          <a:stretch/>
        </p:blipFill>
        <p:spPr>
          <a:xfrm>
            <a:off x="4397830" y="3801547"/>
            <a:ext cx="114300" cy="13884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33" name="Shape 539"/>
          <p:cNvPicPr preferRelativeResize="0"/>
          <p:nvPr/>
        </p:nvPicPr>
        <p:blipFill rotWithShape="1">
          <a:blip r:embed="rId3">
            <a:alphaModFix/>
          </a:blip>
          <a:srcRect l="35684" t="34385" r="62695" b="63361"/>
          <a:stretch/>
        </p:blipFill>
        <p:spPr>
          <a:xfrm>
            <a:off x="2263717" y="3774332"/>
            <a:ext cx="71269" cy="13884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287585" y="6654063"/>
            <a:ext cx="90441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Agilent Technologies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2" y="2068419"/>
            <a:ext cx="5733183" cy="10401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09088" y="2567456"/>
            <a:ext cx="205961" cy="16457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796089" y="2571395"/>
            <a:ext cx="205961" cy="16457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399133" y="2818504"/>
            <a:ext cx="205961" cy="16457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66735" y="2782411"/>
            <a:ext cx="2212424" cy="1333219"/>
            <a:chOff x="766735" y="2782411"/>
            <a:chExt cx="2212424" cy="1333219"/>
          </a:xfrm>
        </p:grpSpPr>
        <p:sp>
          <p:nvSpPr>
            <p:cNvPr id="13" name="TextBox 12"/>
            <p:cNvSpPr txBox="1"/>
            <p:nvPr/>
          </p:nvSpPr>
          <p:spPr>
            <a:xfrm>
              <a:off x="766735" y="3469299"/>
              <a:ext cx="14607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T6T</a:t>
              </a:r>
            </a:p>
            <a:p>
              <a:pPr algn="ctr"/>
              <a:r>
                <a:rPr lang="en-US" dirty="0"/>
                <a:t>ACC -&gt; ACT</a:t>
              </a:r>
            </a:p>
          </p:txBody>
        </p:sp>
        <p:pic>
          <p:nvPicPr>
            <p:cNvPr id="15" name="Graphic 14" descr="Line Arrow: Straight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8150238">
              <a:off x="1902760" y="2782411"/>
              <a:ext cx="1076399" cy="77167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458851" y="2672002"/>
            <a:ext cx="1524776" cy="1440692"/>
            <a:chOff x="3458851" y="2672002"/>
            <a:chExt cx="1524776" cy="1440692"/>
          </a:xfrm>
        </p:grpSpPr>
        <p:sp>
          <p:nvSpPr>
            <p:cNvPr id="44" name="TextBox 43"/>
            <p:cNvSpPr txBox="1"/>
            <p:nvPr/>
          </p:nvSpPr>
          <p:spPr>
            <a:xfrm>
              <a:off x="3458851" y="3466363"/>
              <a:ext cx="15247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T11A</a:t>
              </a:r>
            </a:p>
            <a:p>
              <a:pPr algn="ctr"/>
              <a:r>
                <a:rPr lang="en-US" dirty="0"/>
                <a:t>ACC -&gt; GCC</a:t>
              </a:r>
            </a:p>
          </p:txBody>
        </p:sp>
        <p:pic>
          <p:nvPicPr>
            <p:cNvPr id="48" name="Graphic 47" descr="Line Arrow: Straight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4074452">
              <a:off x="3650415" y="2801206"/>
              <a:ext cx="908173" cy="64976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168916" y="2988204"/>
            <a:ext cx="1486304" cy="1993571"/>
            <a:chOff x="2168916" y="2988204"/>
            <a:chExt cx="1486304" cy="1993571"/>
          </a:xfrm>
        </p:grpSpPr>
        <p:sp>
          <p:nvSpPr>
            <p:cNvPr id="45" name="TextBox 44"/>
            <p:cNvSpPr txBox="1"/>
            <p:nvPr/>
          </p:nvSpPr>
          <p:spPr>
            <a:xfrm>
              <a:off x="2168916" y="4335444"/>
              <a:ext cx="14863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K9L</a:t>
              </a:r>
            </a:p>
            <a:p>
              <a:pPr algn="ctr"/>
              <a:r>
                <a:rPr lang="en-US" dirty="0"/>
                <a:t>AAG -&gt; CTC</a:t>
              </a:r>
            </a:p>
          </p:txBody>
        </p:sp>
        <p:pic>
          <p:nvPicPr>
            <p:cNvPr id="49" name="Graphic 48" descr="Line Arrow: Straight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6432311">
              <a:off x="2591758" y="3301848"/>
              <a:ext cx="1376575" cy="7492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B0A45D-3977-48C3-B103-B872146055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232" y="2583296"/>
            <a:ext cx="5254094" cy="239847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4C57C89-AA68-46F4-B31F-53C6F34068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430" t="60687" r="49733" b="20964"/>
          <a:stretch/>
        </p:blipFill>
        <p:spPr>
          <a:xfrm>
            <a:off x="149494" y="4256536"/>
            <a:ext cx="1754622" cy="921058"/>
          </a:xfrm>
          <a:prstGeom prst="rect">
            <a:avLst/>
          </a:prstGeom>
          <a:ln w="38100">
            <a:solidFill>
              <a:srgbClr val="E84C22"/>
            </a:solidFill>
          </a:ln>
        </p:spPr>
      </p:pic>
    </p:spTree>
    <p:extLst>
      <p:ext uri="{BB962C8B-B14F-4D97-AF65-F5344CB8AC3E}">
        <p14:creationId xmlns:p14="http://schemas.microsoft.com/office/powerpoint/2010/main" val="261961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" grpId="0"/>
      <p:bldP spid="612" grpId="1"/>
      <p:bldP spid="613" grpId="0"/>
      <p:bldP spid="613" grpId="1"/>
      <p:bldP spid="614" grpId="0"/>
      <p:bldP spid="614" grpId="1"/>
      <p:bldP spid="615" grpId="0"/>
      <p:bldP spid="615" grpId="1"/>
      <p:bldP spid="616" grpId="0"/>
      <p:bldP spid="616" grpId="1"/>
      <p:bldP spid="12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4" name="Group 14353">
            <a:extLst>
              <a:ext uri="{FF2B5EF4-FFF2-40B4-BE49-F238E27FC236}">
                <a16:creationId xmlns:a16="http://schemas.microsoft.com/office/drawing/2014/main" id="{D2D15A78-7E5D-40FC-BDF2-AF2174D19553}"/>
              </a:ext>
            </a:extLst>
          </p:cNvPr>
          <p:cNvGrpSpPr/>
          <p:nvPr/>
        </p:nvGrpSpPr>
        <p:grpSpPr>
          <a:xfrm>
            <a:off x="-367446" y="1513757"/>
            <a:ext cx="6232098" cy="5076767"/>
            <a:chOff x="-9220481" y="264187"/>
            <a:chExt cx="6232098" cy="507676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12DA8A-BDCD-40D5-97FD-1130E7530857}"/>
                </a:ext>
              </a:extLst>
            </p:cNvPr>
            <p:cNvGrpSpPr/>
            <p:nvPr/>
          </p:nvGrpSpPr>
          <p:grpSpPr>
            <a:xfrm>
              <a:off x="-9220481" y="633133"/>
              <a:ext cx="6232098" cy="4699039"/>
              <a:chOff x="4962070" y="930213"/>
              <a:chExt cx="7578047" cy="5713893"/>
            </a:xfrm>
          </p:grpSpPr>
          <p:pic>
            <p:nvPicPr>
              <p:cNvPr id="17" name="Graphic 16" descr="Line Arrow: Clockwise curve">
                <a:extLst>
                  <a:ext uri="{FF2B5EF4-FFF2-40B4-BE49-F238E27FC236}">
                    <a16:creationId xmlns:a16="http://schemas.microsoft.com/office/drawing/2014/main" id="{D8ECDDC9-1731-4C0D-BD2B-D43430606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62070" y="2002097"/>
                <a:ext cx="3109007" cy="4444446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09BB5B1-4AC2-4D4F-9DF4-E542F1F1EAEF}"/>
                  </a:ext>
                </a:extLst>
              </p:cNvPr>
              <p:cNvGrpSpPr/>
              <p:nvPr/>
            </p:nvGrpSpPr>
            <p:grpSpPr>
              <a:xfrm>
                <a:off x="5488126" y="930213"/>
                <a:ext cx="7051991" cy="5713893"/>
                <a:chOff x="5488126" y="930213"/>
                <a:chExt cx="7051991" cy="5713893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0A2D465-C708-4BF1-902A-862A0FE8CCCA}"/>
                    </a:ext>
                  </a:extLst>
                </p:cNvPr>
                <p:cNvGrpSpPr/>
                <p:nvPr/>
              </p:nvGrpSpPr>
              <p:grpSpPr>
                <a:xfrm rot="11160405">
                  <a:off x="9431110" y="930213"/>
                  <a:ext cx="3109007" cy="4444446"/>
                  <a:chOff x="5114470" y="2154497"/>
                  <a:chExt cx="3109007" cy="4444446"/>
                </a:xfrm>
              </p:grpSpPr>
              <p:pic>
                <p:nvPicPr>
                  <p:cNvPr id="42" name="Graphic 41" descr="Line Arrow: Clockwise curve">
                    <a:extLst>
                      <a:ext uri="{FF2B5EF4-FFF2-40B4-BE49-F238E27FC236}">
                        <a16:creationId xmlns:a16="http://schemas.microsoft.com/office/drawing/2014/main" id="{E18F6989-1207-400D-B05A-F79C652FC4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14470" y="2154497"/>
                    <a:ext cx="3109007" cy="4444446"/>
                  </a:xfrm>
                  <a:prstGeom prst="rect">
                    <a:avLst/>
                  </a:prstGeom>
                </p:spPr>
              </p:pic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D664DCD-4C82-4B77-AE07-F800D152572B}"/>
                      </a:ext>
                    </a:extLst>
                  </p:cNvPr>
                  <p:cNvSpPr/>
                  <p:nvPr/>
                </p:nvSpPr>
                <p:spPr>
                  <a:xfrm rot="867660">
                    <a:off x="5640526" y="2197694"/>
                    <a:ext cx="1818591" cy="772389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Arrow: Left 43">
                    <a:extLst>
                      <a:ext uri="{FF2B5EF4-FFF2-40B4-BE49-F238E27FC236}">
                        <a16:creationId xmlns:a16="http://schemas.microsoft.com/office/drawing/2014/main" id="{C3F6F10C-1B3A-4DBD-8646-CD51E797950F}"/>
                      </a:ext>
                    </a:extLst>
                  </p:cNvPr>
                  <p:cNvSpPr/>
                  <p:nvPr/>
                </p:nvSpPr>
                <p:spPr>
                  <a:xfrm rot="6267660">
                    <a:off x="6017484" y="2478727"/>
                    <a:ext cx="569878" cy="440896"/>
                  </a:xfrm>
                  <a:prstGeom prst="leftArrow">
                    <a:avLst>
                      <a:gd name="adj1" fmla="val 45387"/>
                      <a:gd name="adj2" fmla="val 49429"/>
                    </a:avLst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9C59F0DB-5832-4C18-BC8C-F69375FCCC1E}"/>
                      </a:ext>
                    </a:extLst>
                  </p:cNvPr>
                  <p:cNvGrpSpPr/>
                  <p:nvPr/>
                </p:nvGrpSpPr>
                <p:grpSpPr>
                  <a:xfrm>
                    <a:off x="6328281" y="2936253"/>
                    <a:ext cx="436758" cy="581043"/>
                    <a:chOff x="6175881" y="2783853"/>
                    <a:chExt cx="436758" cy="581043"/>
                  </a:xfrm>
                </p:grpSpPr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3CE2D8EB-5335-4B04-B0A6-6DECD6A66709}"/>
                        </a:ext>
                      </a:extLst>
                    </p:cNvPr>
                    <p:cNvSpPr/>
                    <p:nvPr/>
                  </p:nvSpPr>
                  <p:spPr>
                    <a:xfrm rot="6138604">
                      <a:off x="6288324" y="2693133"/>
                      <a:ext cx="81865" cy="291944"/>
                    </a:xfrm>
                    <a:prstGeom prst="rect">
                      <a:avLst/>
                    </a:prstGeom>
                    <a:solidFill>
                      <a:srgbClr val="FBFBF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3B46BD7B-32AD-49F0-B73C-A0AAF973EF95}"/>
                        </a:ext>
                      </a:extLst>
                    </p:cNvPr>
                    <p:cNvSpPr/>
                    <p:nvPr/>
                  </p:nvSpPr>
                  <p:spPr>
                    <a:xfrm rot="5788739">
                      <a:off x="6280920" y="2738043"/>
                      <a:ext cx="81865" cy="291944"/>
                    </a:xfrm>
                    <a:prstGeom prst="rect">
                      <a:avLst/>
                    </a:prstGeom>
                    <a:solidFill>
                      <a:srgbClr val="FBFBF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722537B5-DBED-41D0-8D6C-05861762B0BB}"/>
                        </a:ext>
                      </a:extLst>
                    </p:cNvPr>
                    <p:cNvSpPr/>
                    <p:nvPr/>
                  </p:nvSpPr>
                  <p:spPr>
                    <a:xfrm rot="3402859">
                      <a:off x="6176145" y="2928403"/>
                      <a:ext cx="581043" cy="291944"/>
                    </a:xfrm>
                    <a:prstGeom prst="rect">
                      <a:avLst/>
                    </a:prstGeom>
                    <a:solidFill>
                      <a:srgbClr val="FBFBF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E446379B-C4B5-440F-9882-9CF7AC428456}"/>
                      </a:ext>
                    </a:extLst>
                  </p:cNvPr>
                  <p:cNvSpPr/>
                  <p:nvPr/>
                </p:nvSpPr>
                <p:spPr>
                  <a:xfrm rot="17103387" flipH="1">
                    <a:off x="5963901" y="2719272"/>
                    <a:ext cx="81865" cy="291944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A8103EAA-2BAD-4F94-B591-96CC107E5503}"/>
                      </a:ext>
                    </a:extLst>
                  </p:cNvPr>
                  <p:cNvSpPr/>
                  <p:nvPr/>
                </p:nvSpPr>
                <p:spPr>
                  <a:xfrm rot="18197141" flipH="1">
                    <a:off x="5550685" y="3050323"/>
                    <a:ext cx="581043" cy="291944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9D293EE1-79CD-4FF3-ABD2-74E90E192681}"/>
                      </a:ext>
                    </a:extLst>
                  </p:cNvPr>
                  <p:cNvSpPr/>
                  <p:nvPr/>
                </p:nvSpPr>
                <p:spPr>
                  <a:xfrm rot="16631763" flipH="1">
                    <a:off x="5941644" y="2838030"/>
                    <a:ext cx="81865" cy="291944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71E445EA-A9B3-4272-AE3A-A8D88D9CBD2C}"/>
                      </a:ext>
                    </a:extLst>
                  </p:cNvPr>
                  <p:cNvSpPr/>
                  <p:nvPr/>
                </p:nvSpPr>
                <p:spPr>
                  <a:xfrm rot="16799888" flipH="1">
                    <a:off x="5956533" y="2753244"/>
                    <a:ext cx="81865" cy="291944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82E4744-B71A-4F9F-817C-9168F032E8DE}"/>
                    </a:ext>
                  </a:extLst>
                </p:cNvPr>
                <p:cNvSpPr/>
                <p:nvPr/>
              </p:nvSpPr>
              <p:spPr>
                <a:xfrm rot="867660">
                  <a:off x="5488126" y="2045294"/>
                  <a:ext cx="1818591" cy="772389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Arrow: Left 20">
                  <a:extLst>
                    <a:ext uri="{FF2B5EF4-FFF2-40B4-BE49-F238E27FC236}">
                      <a16:creationId xmlns:a16="http://schemas.microsoft.com/office/drawing/2014/main" id="{02A67225-1587-49A7-9844-2BA6AD07F100}"/>
                    </a:ext>
                  </a:extLst>
                </p:cNvPr>
                <p:cNvSpPr/>
                <p:nvPr/>
              </p:nvSpPr>
              <p:spPr>
                <a:xfrm rot="694819">
                  <a:off x="7670947" y="5912561"/>
                  <a:ext cx="765390" cy="620959"/>
                </a:xfrm>
                <a:prstGeom prst="leftArrow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lowchart: Stored Data 21">
                  <a:extLst>
                    <a:ext uri="{FF2B5EF4-FFF2-40B4-BE49-F238E27FC236}">
                      <a16:creationId xmlns:a16="http://schemas.microsoft.com/office/drawing/2014/main" id="{CF511B6E-E33A-478D-9D99-4EB38C48DF3C}"/>
                    </a:ext>
                  </a:extLst>
                </p:cNvPr>
                <p:cNvSpPr/>
                <p:nvPr/>
              </p:nvSpPr>
              <p:spPr>
                <a:xfrm rot="16200000">
                  <a:off x="8486624" y="5543589"/>
                  <a:ext cx="397420" cy="1345315"/>
                </a:xfrm>
                <a:prstGeom prst="flowChartOnlineStorag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7BD13C7-8642-4A4F-82F1-CFC7D5C5F0DE}"/>
                    </a:ext>
                  </a:extLst>
                </p:cNvPr>
                <p:cNvSpPr/>
                <p:nvPr/>
              </p:nvSpPr>
              <p:spPr>
                <a:xfrm rot="218870">
                  <a:off x="8022886" y="6415559"/>
                  <a:ext cx="858663" cy="228547"/>
                </a:xfrm>
                <a:prstGeom prst="rect">
                  <a:avLst/>
                </a:prstGeom>
                <a:solidFill>
                  <a:srgbClr val="FBFBFB"/>
                </a:solidFill>
                <a:ln>
                  <a:solidFill>
                    <a:srgbClr val="FBFBF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CA5AAEA-0F09-40D0-BF31-B014CDEFE5DE}"/>
                    </a:ext>
                  </a:extLst>
                </p:cNvPr>
                <p:cNvSpPr txBox="1"/>
                <p:nvPr/>
              </p:nvSpPr>
              <p:spPr>
                <a:xfrm>
                  <a:off x="8169004" y="6011410"/>
                  <a:ext cx="1032658" cy="4256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>
                      <a:solidFill>
                        <a:schemeClr val="bg1"/>
                      </a:solidFill>
                    </a:rPr>
                    <a:t>NchH3</a:t>
                  </a:r>
                </a:p>
              </p:txBody>
            </p:sp>
            <p:sp>
              <p:nvSpPr>
                <p:cNvPr id="25" name="Arrow: Left 24">
                  <a:extLst>
                    <a:ext uri="{FF2B5EF4-FFF2-40B4-BE49-F238E27FC236}">
                      <a16:creationId xmlns:a16="http://schemas.microsoft.com/office/drawing/2014/main" id="{41E4EFC5-D381-463A-BF93-67381BF32A35}"/>
                    </a:ext>
                  </a:extLst>
                </p:cNvPr>
                <p:cNvSpPr/>
                <p:nvPr/>
              </p:nvSpPr>
              <p:spPr>
                <a:xfrm rot="6267660">
                  <a:off x="5865084" y="2326327"/>
                  <a:ext cx="569878" cy="440896"/>
                </a:xfrm>
                <a:prstGeom prst="leftArrow">
                  <a:avLst>
                    <a:gd name="adj1" fmla="val 45387"/>
                    <a:gd name="adj2" fmla="val 49429"/>
                  </a:avLst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19EAC095-E6B3-4483-A263-762A6827509E}"/>
                    </a:ext>
                  </a:extLst>
                </p:cNvPr>
                <p:cNvGrpSpPr/>
                <p:nvPr/>
              </p:nvGrpSpPr>
              <p:grpSpPr>
                <a:xfrm rot="19282998">
                  <a:off x="9358068" y="5438174"/>
                  <a:ext cx="1687044" cy="731545"/>
                  <a:chOff x="2214789" y="6195294"/>
                  <a:chExt cx="1453964" cy="634815"/>
                </a:xfrm>
              </p:grpSpPr>
              <p:sp>
                <p:nvSpPr>
                  <p:cNvPr id="39" name="Arrow: Left 38">
                    <a:extLst>
                      <a:ext uri="{FF2B5EF4-FFF2-40B4-BE49-F238E27FC236}">
                        <a16:creationId xmlns:a16="http://schemas.microsoft.com/office/drawing/2014/main" id="{6AAD9119-A534-49DA-A5B1-576CCFAA15B6}"/>
                      </a:ext>
                    </a:extLst>
                  </p:cNvPr>
                  <p:cNvSpPr/>
                  <p:nvPr/>
                </p:nvSpPr>
                <p:spPr>
                  <a:xfrm rot="694819">
                    <a:off x="2214789" y="6195294"/>
                    <a:ext cx="659645" cy="538851"/>
                  </a:xfrm>
                  <a:prstGeom prst="leftArrow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Flowchart: Stored Data 39">
                    <a:extLst>
                      <a:ext uri="{FF2B5EF4-FFF2-40B4-BE49-F238E27FC236}">
                        <a16:creationId xmlns:a16="http://schemas.microsoft.com/office/drawing/2014/main" id="{E9C1F3EA-4EAE-4CDA-A0FD-5F688DD66EE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916594" y="5879100"/>
                    <a:ext cx="344870" cy="1159448"/>
                  </a:xfrm>
                  <a:prstGeom prst="flowChartOnlineStorage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F8D35740-F316-4C18-9C7E-6177546A0E61}"/>
                      </a:ext>
                    </a:extLst>
                  </p:cNvPr>
                  <p:cNvSpPr/>
                  <p:nvPr/>
                </p:nvSpPr>
                <p:spPr>
                  <a:xfrm rot="218870">
                    <a:off x="2518104" y="6631782"/>
                    <a:ext cx="740031" cy="198327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solidFill>
                      <a:srgbClr val="FBFBF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DB9A52-99FA-494A-A2F8-1A2B326DD8F6}"/>
                    </a:ext>
                  </a:extLst>
                </p:cNvPr>
                <p:cNvSpPr txBox="1"/>
                <p:nvPr/>
              </p:nvSpPr>
              <p:spPr>
                <a:xfrm rot="19282998">
                  <a:off x="9970751" y="5442948"/>
                  <a:ext cx="660663" cy="4256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>
                      <a:solidFill>
                        <a:schemeClr val="bg1"/>
                      </a:solidFill>
                    </a:rPr>
                    <a:t>hph</a:t>
                  </a: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F153ED1C-6D82-48F2-A40F-1B43F34AD419}"/>
                    </a:ext>
                  </a:extLst>
                </p:cNvPr>
                <p:cNvGrpSpPr/>
                <p:nvPr/>
              </p:nvGrpSpPr>
              <p:grpSpPr>
                <a:xfrm>
                  <a:off x="6175881" y="2783853"/>
                  <a:ext cx="436758" cy="581043"/>
                  <a:chOff x="6175881" y="2783853"/>
                  <a:chExt cx="436758" cy="581043"/>
                </a:xfrm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3AC8F63D-CFB8-4D7D-8E24-10C851B0F503}"/>
                      </a:ext>
                    </a:extLst>
                  </p:cNvPr>
                  <p:cNvSpPr/>
                  <p:nvPr/>
                </p:nvSpPr>
                <p:spPr>
                  <a:xfrm rot="6138604">
                    <a:off x="6288324" y="2693133"/>
                    <a:ext cx="81865" cy="291944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D550B633-F3C2-4320-9E16-AA8235EAB74F}"/>
                      </a:ext>
                    </a:extLst>
                  </p:cNvPr>
                  <p:cNvSpPr/>
                  <p:nvPr/>
                </p:nvSpPr>
                <p:spPr>
                  <a:xfrm rot="5788739">
                    <a:off x="6280920" y="2738043"/>
                    <a:ext cx="81865" cy="291944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DC9EC332-155D-4D9E-9C78-21999BEDC9AB}"/>
                      </a:ext>
                    </a:extLst>
                  </p:cNvPr>
                  <p:cNvSpPr/>
                  <p:nvPr/>
                </p:nvSpPr>
                <p:spPr>
                  <a:xfrm rot="3402859">
                    <a:off x="6176145" y="2928403"/>
                    <a:ext cx="581043" cy="291944"/>
                  </a:xfrm>
                  <a:prstGeom prst="rect">
                    <a:avLst/>
                  </a:prstGeom>
                  <a:solidFill>
                    <a:srgbClr val="FBFB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1FD45B5-5E3F-4007-97DF-82BD605E6A9E}"/>
                    </a:ext>
                  </a:extLst>
                </p:cNvPr>
                <p:cNvSpPr/>
                <p:nvPr/>
              </p:nvSpPr>
              <p:spPr>
                <a:xfrm rot="17103387" flipH="1">
                  <a:off x="5811501" y="2566872"/>
                  <a:ext cx="81865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CEC9E80-3FE9-4301-BAAB-35C9C359C899}"/>
                    </a:ext>
                  </a:extLst>
                </p:cNvPr>
                <p:cNvSpPr/>
                <p:nvPr/>
              </p:nvSpPr>
              <p:spPr>
                <a:xfrm rot="16631763" flipH="1">
                  <a:off x="5796945" y="2644319"/>
                  <a:ext cx="81865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C901B6D-F8E2-484F-B1BC-2B27489E1855}"/>
                    </a:ext>
                  </a:extLst>
                </p:cNvPr>
                <p:cNvSpPr/>
                <p:nvPr/>
              </p:nvSpPr>
              <p:spPr>
                <a:xfrm rot="18197141" flipH="1">
                  <a:off x="5398285" y="2897923"/>
                  <a:ext cx="581043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3DA902A-A51A-44C2-855F-7EB3BF71970B}"/>
                    </a:ext>
                  </a:extLst>
                </p:cNvPr>
                <p:cNvSpPr/>
                <p:nvPr/>
              </p:nvSpPr>
              <p:spPr>
                <a:xfrm rot="16631763" flipH="1">
                  <a:off x="5789244" y="2685630"/>
                  <a:ext cx="81865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D8C6350-6026-466C-B1B9-4017536C1DAC}"/>
                    </a:ext>
                  </a:extLst>
                </p:cNvPr>
                <p:cNvSpPr/>
                <p:nvPr/>
              </p:nvSpPr>
              <p:spPr>
                <a:xfrm rot="16799888" flipH="1">
                  <a:off x="5804133" y="2600844"/>
                  <a:ext cx="81865" cy="291944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A6B5106-DF87-4EEF-A157-761A95201220}"/>
                    </a:ext>
                  </a:extLst>
                </p:cNvPr>
                <p:cNvSpPr/>
                <p:nvPr/>
              </p:nvSpPr>
              <p:spPr>
                <a:xfrm>
                  <a:off x="6352531" y="1310186"/>
                  <a:ext cx="4665609" cy="4633718"/>
                </a:xfrm>
                <a:prstGeom prst="ellipse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6BC80C9-FA50-41A8-95B2-AD94D3A1F31F}"/>
                    </a:ext>
                  </a:extLst>
                </p:cNvPr>
                <p:cNvSpPr/>
                <p:nvPr/>
              </p:nvSpPr>
              <p:spPr>
                <a:xfrm>
                  <a:off x="6556565" y="1512825"/>
                  <a:ext cx="4257539" cy="4228437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DCC4D76-9A7C-4726-B1FB-E987B6C0F3C3}"/>
                </a:ext>
              </a:extLst>
            </p:cNvPr>
            <p:cNvCxnSpPr>
              <a:cxnSpLocks/>
              <a:endCxn id="40" idx="0"/>
            </p:cNvCxnSpPr>
            <p:nvPr/>
          </p:nvCxnSpPr>
          <p:spPr>
            <a:xfrm>
              <a:off x="-5638482" y="4287465"/>
              <a:ext cx="372621" cy="571424"/>
            </a:xfrm>
            <a:prstGeom prst="line">
              <a:avLst/>
            </a:prstGeom>
            <a:ln>
              <a:solidFill>
                <a:srgbClr val="FF8427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C4286D6A-ECF2-42F2-B32E-44FA171478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5637466" y="3938709"/>
              <a:ext cx="592894" cy="344413"/>
            </a:xfrm>
            <a:prstGeom prst="straightConnector1">
              <a:avLst/>
            </a:prstGeom>
            <a:ln>
              <a:solidFill>
                <a:srgbClr val="FF8427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345" name="TextBox 14344">
              <a:extLst>
                <a:ext uri="{FF2B5EF4-FFF2-40B4-BE49-F238E27FC236}">
                  <a16:creationId xmlns:a16="http://schemas.microsoft.com/office/drawing/2014/main" id="{9F2BFC27-8045-4414-B06F-EFB1E0D0461F}"/>
                </a:ext>
              </a:extLst>
            </p:cNvPr>
            <p:cNvSpPr txBox="1"/>
            <p:nvPr/>
          </p:nvSpPr>
          <p:spPr>
            <a:xfrm rot="19723588">
              <a:off x="-5883437" y="3833354"/>
              <a:ext cx="81503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3’ Frag</a:t>
              </a:r>
            </a:p>
          </p:txBody>
        </p:sp>
        <p:grpSp>
          <p:nvGrpSpPr>
            <p:cNvPr id="14353" name="Group 14352">
              <a:extLst>
                <a:ext uri="{FF2B5EF4-FFF2-40B4-BE49-F238E27FC236}">
                  <a16:creationId xmlns:a16="http://schemas.microsoft.com/office/drawing/2014/main" id="{7FE2113C-BD75-470E-86A0-E9FC7FB630F2}"/>
                </a:ext>
              </a:extLst>
            </p:cNvPr>
            <p:cNvGrpSpPr/>
            <p:nvPr/>
          </p:nvGrpSpPr>
          <p:grpSpPr>
            <a:xfrm>
              <a:off x="-4692885" y="4283117"/>
              <a:ext cx="839409" cy="1057837"/>
              <a:chOff x="-4692885" y="4283117"/>
              <a:chExt cx="839409" cy="1057837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D05830D-58AF-44A5-BC09-9C51248751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4692885" y="4858086"/>
                <a:ext cx="584955" cy="3540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4352" name="Group 14351">
                <a:extLst>
                  <a:ext uri="{FF2B5EF4-FFF2-40B4-BE49-F238E27FC236}">
                    <a16:creationId xmlns:a16="http://schemas.microsoft.com/office/drawing/2014/main" id="{E96078F0-D1E9-454A-8AAC-1D0BFD34D61E}"/>
                  </a:ext>
                </a:extLst>
              </p:cNvPr>
              <p:cNvGrpSpPr/>
              <p:nvPr/>
            </p:nvGrpSpPr>
            <p:grpSpPr>
              <a:xfrm>
                <a:off x="-4668507" y="4283117"/>
                <a:ext cx="815031" cy="1057837"/>
                <a:chOff x="-4668507" y="4283117"/>
                <a:chExt cx="815031" cy="1057837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C66186CF-1D2A-4ED9-8473-AF066EFBE6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473712" y="4283117"/>
                  <a:ext cx="372621" cy="571424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5659322-5D5E-4911-849C-E9B9E27100DF}"/>
                    </a:ext>
                  </a:extLst>
                </p:cNvPr>
                <p:cNvSpPr txBox="1"/>
                <p:nvPr/>
              </p:nvSpPr>
              <p:spPr>
                <a:xfrm rot="19724113">
                  <a:off x="-4668507" y="5002400"/>
                  <a:ext cx="8150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5’ Frag</a:t>
                  </a:r>
                </a:p>
              </p:txBody>
            </p:sp>
          </p:grpSp>
        </p:grpSp>
        <p:grpSp>
          <p:nvGrpSpPr>
            <p:cNvPr id="14351" name="Group 14350">
              <a:extLst>
                <a:ext uri="{FF2B5EF4-FFF2-40B4-BE49-F238E27FC236}">
                  <a16:creationId xmlns:a16="http://schemas.microsoft.com/office/drawing/2014/main" id="{3E65440C-5FD2-4589-ADF3-DE0FFB1CDAE3}"/>
                </a:ext>
              </a:extLst>
            </p:cNvPr>
            <p:cNvGrpSpPr/>
            <p:nvPr/>
          </p:nvGrpSpPr>
          <p:grpSpPr>
            <a:xfrm rot="4302290">
              <a:off x="-4766794" y="170852"/>
              <a:ext cx="838865" cy="1025535"/>
              <a:chOff x="-5080191" y="237555"/>
              <a:chExt cx="838865" cy="1025535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FEC4827-BF78-43E2-9A3B-3B8948DF3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835236" y="691666"/>
                <a:ext cx="372621" cy="571424"/>
              </a:xfrm>
              <a:prstGeom prst="line">
                <a:avLst/>
              </a:prstGeom>
              <a:ln>
                <a:solidFill>
                  <a:srgbClr val="FF8427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5BEA3EFD-A391-4831-9B18-D1AEBF1FEA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4834220" y="342910"/>
                <a:ext cx="592894" cy="344413"/>
              </a:xfrm>
              <a:prstGeom prst="straightConnector1">
                <a:avLst/>
              </a:prstGeom>
              <a:ln>
                <a:solidFill>
                  <a:srgbClr val="FF8427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2AD005A-B272-4E41-BC93-EB7FCD5236F5}"/>
                  </a:ext>
                </a:extLst>
              </p:cNvPr>
              <p:cNvSpPr txBox="1"/>
              <p:nvPr/>
            </p:nvSpPr>
            <p:spPr>
              <a:xfrm rot="19723588">
                <a:off x="-5080191" y="237555"/>
                <a:ext cx="81503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3’ Frag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79AB8BA-C63F-4687-B4CD-82FB4A4037F7}"/>
                </a:ext>
              </a:extLst>
            </p:cNvPr>
            <p:cNvGrpSpPr/>
            <p:nvPr/>
          </p:nvGrpSpPr>
          <p:grpSpPr>
            <a:xfrm rot="18690368">
              <a:off x="-8168252" y="1732548"/>
              <a:ext cx="839409" cy="1057837"/>
              <a:chOff x="-4692885" y="4283117"/>
              <a:chExt cx="839409" cy="1057837"/>
            </a:xfrm>
          </p:grpSpPr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FF5F4221-4122-4EA7-B45B-726FCE9C4A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4692885" y="4858086"/>
                <a:ext cx="584955" cy="3540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972827D0-9178-472B-8330-F83FC3569BFA}"/>
                  </a:ext>
                </a:extLst>
              </p:cNvPr>
              <p:cNvGrpSpPr/>
              <p:nvPr/>
            </p:nvGrpSpPr>
            <p:grpSpPr>
              <a:xfrm>
                <a:off x="-4668507" y="4283117"/>
                <a:ext cx="815031" cy="1057837"/>
                <a:chOff x="-4668507" y="4283117"/>
                <a:chExt cx="815031" cy="1057837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9B102E82-0996-4092-9C73-2AB03CF922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473712" y="4283117"/>
                  <a:ext cx="372621" cy="571424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1A0BD792-90AB-4C6F-B0D3-D699BE6916F0}"/>
                    </a:ext>
                  </a:extLst>
                </p:cNvPr>
                <p:cNvSpPr txBox="1"/>
                <p:nvPr/>
              </p:nvSpPr>
              <p:spPr>
                <a:xfrm rot="19724113">
                  <a:off x="-4668507" y="5002400"/>
                  <a:ext cx="8150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5’ Frag</a:t>
                  </a:r>
                </a:p>
              </p:txBody>
            </p:sp>
          </p:grpSp>
        </p:grpSp>
      </p:grpSp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804985" y="152853"/>
            <a:ext cx="10582031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1"/>
                </a:solidFill>
              </a:rPr>
              <a:t>Method: </a:t>
            </a:r>
            <a:r>
              <a:rPr lang="en-US" sz="3200" dirty="0"/>
              <a:t>Split-markers were used to create overlapping fragments for </a:t>
            </a:r>
            <a:r>
              <a:rPr lang="en-US" sz="3200" i="1" dirty="0"/>
              <a:t>F. graminearum </a:t>
            </a:r>
            <a:r>
              <a:rPr lang="en-US" sz="3200" dirty="0"/>
              <a:t>transformation</a:t>
            </a:r>
          </a:p>
        </p:txBody>
      </p:sp>
      <p:grpSp>
        <p:nvGrpSpPr>
          <p:cNvPr id="14357" name="Group 14356">
            <a:extLst>
              <a:ext uri="{FF2B5EF4-FFF2-40B4-BE49-F238E27FC236}">
                <a16:creationId xmlns:a16="http://schemas.microsoft.com/office/drawing/2014/main" id="{D96C1B07-7D31-4309-8D0F-FA54CB70F8DE}"/>
              </a:ext>
            </a:extLst>
          </p:cNvPr>
          <p:cNvGrpSpPr/>
          <p:nvPr/>
        </p:nvGrpSpPr>
        <p:grpSpPr>
          <a:xfrm>
            <a:off x="1050048" y="2153607"/>
            <a:ext cx="3761100" cy="4168543"/>
            <a:chOff x="1050048" y="2153607"/>
            <a:chExt cx="3761100" cy="4168543"/>
          </a:xfrm>
        </p:grpSpPr>
        <p:grpSp>
          <p:nvGrpSpPr>
            <p:cNvPr id="14356" name="Group 14355">
              <a:extLst>
                <a:ext uri="{FF2B5EF4-FFF2-40B4-BE49-F238E27FC236}">
                  <a16:creationId xmlns:a16="http://schemas.microsoft.com/office/drawing/2014/main" id="{D3DC5C52-D6FE-49B1-A47D-B7231D0850C0}"/>
                </a:ext>
              </a:extLst>
            </p:cNvPr>
            <p:cNvGrpSpPr/>
            <p:nvPr/>
          </p:nvGrpSpPr>
          <p:grpSpPr>
            <a:xfrm>
              <a:off x="1050048" y="2153607"/>
              <a:ext cx="3761100" cy="4168543"/>
              <a:chOff x="1050048" y="2153607"/>
              <a:chExt cx="3761100" cy="4168543"/>
            </a:xfrm>
          </p:grpSpPr>
          <p:sp>
            <p:nvSpPr>
              <p:cNvPr id="626" name="Shape 626"/>
              <p:cNvSpPr txBox="1"/>
              <p:nvPr/>
            </p:nvSpPr>
            <p:spPr>
              <a:xfrm>
                <a:off x="1050048" y="2153607"/>
                <a:ext cx="3761100" cy="6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>
                  <a:spcBef>
                    <a:spcPts val="0"/>
                  </a:spcBef>
                  <a:buNone/>
                </a:pPr>
                <a:r>
                  <a:rPr lang="en-US" u="sng" dirty="0"/>
                  <a:t>5’ Fragments for transformation</a:t>
                </a:r>
              </a:p>
            </p:txBody>
          </p:sp>
          <p:pic>
            <p:nvPicPr>
              <p:cNvPr id="627" name="Shape 627"/>
              <p:cNvPicPr preferRelativeResize="0"/>
              <p:nvPr/>
            </p:nvPicPr>
            <p:blipFill rotWithShape="1">
              <a:blip r:embed="rId5">
                <a:alphaModFix/>
              </a:blip>
              <a:srcRect l="67866" t="46988" b="16504"/>
              <a:stretch/>
            </p:blipFill>
            <p:spPr>
              <a:xfrm>
                <a:off x="1610393" y="2712175"/>
                <a:ext cx="2438400" cy="36099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61" name="Shape 661"/>
            <p:cNvSpPr txBox="1"/>
            <p:nvPr/>
          </p:nvSpPr>
          <p:spPr>
            <a:xfrm rot="16200519">
              <a:off x="2476469" y="4122407"/>
              <a:ext cx="2536469" cy="257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dirty="0"/>
                <a:t>1     2  3  5      Kb</a:t>
              </a:r>
            </a:p>
          </p:txBody>
        </p:sp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78058146"/>
              </p:ext>
            </p:extLst>
          </p:nvPr>
        </p:nvGraphicFramePr>
        <p:xfrm>
          <a:off x="5155831" y="1740293"/>
          <a:ext cx="6902572" cy="4511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angle 5"/>
          <p:cNvSpPr/>
          <p:nvPr/>
        </p:nvSpPr>
        <p:spPr>
          <a:xfrm>
            <a:off x="1557774" y="4402573"/>
            <a:ext cx="1786322" cy="39129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Elbow 7"/>
          <p:cNvCxnSpPr>
            <a:cxnSpLocks/>
            <a:stCxn id="6" idx="0"/>
          </p:cNvCxnSpPr>
          <p:nvPr/>
        </p:nvCxnSpPr>
        <p:spPr>
          <a:xfrm rot="5400000" flipH="1" flipV="1">
            <a:off x="3246202" y="2191778"/>
            <a:ext cx="1415528" cy="300606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s://www.researchgate.net/profile/Youliang_Peng/publication/11043464/figure/fig5/AS:281874304913413@1444215479999/Fig-5-Weakening-of-hyphal-cell-walls-in-mgv1-mutants-of-Fusarium-graminearum-After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73" b="46249"/>
          <a:stretch/>
        </p:blipFill>
        <p:spPr bwMode="auto">
          <a:xfrm>
            <a:off x="829334" y="2990583"/>
            <a:ext cx="4092558" cy="24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298283" y="2087872"/>
            <a:ext cx="5023884" cy="376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8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E5D416-6EF8-4CCA-8471-0288811EB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B0E5D416-6EF8-4CCA-8471-0288811EB2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B0E5D416-6EF8-4CCA-8471-0288811EB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B0E5D416-6EF8-4CCA-8471-0288811EB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01F0DC-4D9C-4693-8983-5000183A4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dgm id="{CD01F0DC-4D9C-4693-8983-5000183A4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CD01F0DC-4D9C-4693-8983-5000183A4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CD01F0DC-4D9C-4693-8983-5000183A4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662214-6127-46BF-BF06-9C7A906C3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25662214-6127-46BF-BF06-9C7A906C3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25662214-6127-46BF-BF06-9C7A906C3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25662214-6127-46BF-BF06-9C7A906C3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F2743C-8250-4AE5-BD80-8CC927F63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graphicEl>
                                              <a:dgm id="{A7F2743C-8250-4AE5-BD80-8CC927F63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graphicEl>
                                              <a:dgm id="{A7F2743C-8250-4AE5-BD80-8CC927F63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graphicEl>
                                              <a:dgm id="{A7F2743C-8250-4AE5-BD80-8CC927F63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B82803-FE98-49AE-B5D0-E59634BA2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graphicEl>
                                              <a:dgm id="{EBB82803-FE98-49AE-B5D0-E59634BA23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graphicEl>
                                              <a:dgm id="{EBB82803-FE98-49AE-B5D0-E59634BA2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graphicEl>
                                              <a:dgm id="{EBB82803-FE98-49AE-B5D0-E59634BA2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D9E9D2-286A-4C29-B4B8-23DB65AB15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graphicEl>
                                              <a:dgm id="{41D9E9D2-286A-4C29-B4B8-23DB65AB15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graphicEl>
                                              <a:dgm id="{41D9E9D2-286A-4C29-B4B8-23DB65AB15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graphicEl>
                                              <a:dgm id="{41D9E9D2-286A-4C29-B4B8-23DB65AB15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C16669-57EF-4689-AB44-123786346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graphicEl>
                                              <a:dgm id="{E2C16669-57EF-4689-AB44-123786346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graphicEl>
                                              <a:dgm id="{E2C16669-57EF-4689-AB44-123786346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graphicEl>
                                              <a:dgm id="{E2C16669-57EF-4689-AB44-123786346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20FB29-1026-4815-B8FE-ED95364EA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>
                                            <p:graphicEl>
                                              <a:dgm id="{2420FB29-1026-4815-B8FE-ED95364EA3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>
                                            <p:graphicEl>
                                              <a:dgm id="{2420FB29-1026-4815-B8FE-ED95364EA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graphicEl>
                                              <a:dgm id="{2420FB29-1026-4815-B8FE-ED95364EA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B6FF71-E7A7-46B2-BA32-1F496759F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graphicEl>
                                              <a:dgm id="{28B6FF71-E7A7-46B2-BA32-1F496759FB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>
                                            <p:graphicEl>
                                              <a:dgm id="{28B6FF71-E7A7-46B2-BA32-1F496759F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>
                                            <p:graphicEl>
                                              <a:dgm id="{28B6FF71-E7A7-46B2-BA32-1F496759F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https://lh5.googleusercontent.com/2Pyx0SfnXOKng6B4RzhJbkarIH1hJRSleEwmjEWIS9cVjliaFE6sCqMxWbUaWkao6RKR2-UnzKOrHSxURF42OQogZwJ69yhemN6iLxsvn9tF_NokloaQTBECbR5E7QqH9HZ87ygO">
            <a:extLst>
              <a:ext uri="{FF2B5EF4-FFF2-40B4-BE49-F238E27FC236}">
                <a16:creationId xmlns:a16="http://schemas.microsoft.com/office/drawing/2014/main" id="{90E9CE58-F6D4-4D95-BCEE-259834359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-116" r="5751" b="9590"/>
          <a:stretch/>
        </p:blipFill>
        <p:spPr bwMode="auto">
          <a:xfrm>
            <a:off x="4163112" y="1456517"/>
            <a:ext cx="1830475" cy="16921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341" y="143250"/>
            <a:ext cx="10249319" cy="706964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Result: </a:t>
            </a:r>
            <a:r>
              <a:rPr lang="en-US" sz="3600" dirty="0"/>
              <a:t>Mutation of </a:t>
            </a:r>
            <a:r>
              <a:rPr lang="en-US" sz="3600" i="1" dirty="0"/>
              <a:t>hH3 </a:t>
            </a:r>
            <a:r>
              <a:rPr lang="en-US" sz="3600" dirty="0"/>
              <a:t>produced “sick” phenotype in  </a:t>
            </a:r>
            <a:r>
              <a:rPr lang="en-US" sz="3600" i="1" dirty="0"/>
              <a:t>F. graminearum</a:t>
            </a:r>
            <a:r>
              <a:rPr lang="en-US" sz="3600" dirty="0"/>
              <a:t> </a:t>
            </a:r>
            <a:r>
              <a:rPr lang="en-US" sz="3600" dirty="0" err="1"/>
              <a:t>transformants</a:t>
            </a:r>
            <a:r>
              <a:rPr lang="en-US" sz="3600" i="1" dirty="0"/>
              <a:t> 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7" name="Shape 624"/>
          <p:cNvSpPr txBox="1"/>
          <p:nvPr/>
        </p:nvSpPr>
        <p:spPr>
          <a:xfrm>
            <a:off x="661492" y="3311348"/>
            <a:ext cx="1147200" cy="40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/>
              <a:t>K18L</a:t>
            </a:r>
          </a:p>
        </p:txBody>
      </p:sp>
      <p:sp>
        <p:nvSpPr>
          <p:cNvPr id="8" name="Shape 625"/>
          <p:cNvSpPr txBox="1"/>
          <p:nvPr/>
        </p:nvSpPr>
        <p:spPr>
          <a:xfrm>
            <a:off x="3009634" y="3311348"/>
            <a:ext cx="1262400" cy="40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/>
              <a:t>K14M</a:t>
            </a:r>
          </a:p>
        </p:txBody>
      </p:sp>
      <p:pic>
        <p:nvPicPr>
          <p:cNvPr id="10" name="Shape 640" descr="TMM 3-4 y+h.JPG"/>
          <p:cNvPicPr preferRelativeResize="0"/>
          <p:nvPr/>
        </p:nvPicPr>
        <p:blipFill rotWithShape="1">
          <a:blip r:embed="rId4">
            <a:alphaModFix/>
          </a:blip>
          <a:srcRect l="35216" t="21558" r="35354" b="52960"/>
          <a:stretch/>
        </p:blipFill>
        <p:spPr>
          <a:xfrm>
            <a:off x="238146" y="3761798"/>
            <a:ext cx="2014350" cy="2325511"/>
          </a:xfrm>
          <a:prstGeom prst="rect">
            <a:avLst/>
          </a:prstGeom>
          <a:noFill/>
          <a:ln w="57150">
            <a:solidFill>
              <a:srgbClr val="FF8427"/>
            </a:solidFill>
          </a:ln>
        </p:spPr>
      </p:pic>
      <p:pic>
        <p:nvPicPr>
          <p:cNvPr id="11" name="Shape 641" descr="TMM3-2 ypd top.JPG"/>
          <p:cNvPicPr preferRelativeResize="0"/>
          <p:nvPr/>
        </p:nvPicPr>
        <p:blipFill rotWithShape="1">
          <a:blip r:embed="rId5">
            <a:alphaModFix/>
          </a:blip>
          <a:srcRect t="19494" r="46714" b="11644"/>
          <a:stretch/>
        </p:blipFill>
        <p:spPr>
          <a:xfrm rot="5400000">
            <a:off x="2422666" y="3790915"/>
            <a:ext cx="2339396" cy="2267277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sp>
        <p:nvSpPr>
          <p:cNvPr id="12" name="Shape 642"/>
          <p:cNvSpPr txBox="1"/>
          <p:nvPr/>
        </p:nvSpPr>
        <p:spPr>
          <a:xfrm>
            <a:off x="2646885" y="6376656"/>
            <a:ext cx="457200" cy="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600">
                <a:solidFill>
                  <a:schemeClr val="lt2"/>
                </a:solidFill>
              </a:rPr>
              <a:t>Y+h</a:t>
            </a:r>
          </a:p>
        </p:txBody>
      </p:sp>
      <p:sp>
        <p:nvSpPr>
          <p:cNvPr id="13" name="Shape 643"/>
          <p:cNvSpPr txBox="1"/>
          <p:nvPr/>
        </p:nvSpPr>
        <p:spPr>
          <a:xfrm>
            <a:off x="4823335" y="6207923"/>
            <a:ext cx="457200" cy="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600">
                <a:solidFill>
                  <a:schemeClr val="lt2"/>
                </a:solidFill>
              </a:rPr>
              <a:t>ypd</a:t>
            </a:r>
          </a:p>
        </p:txBody>
      </p:sp>
      <p:pic>
        <p:nvPicPr>
          <p:cNvPr id="14" name="Shape 656" descr="DSCN5884.JPG"/>
          <p:cNvPicPr preferRelativeResize="0"/>
          <p:nvPr/>
        </p:nvPicPr>
        <p:blipFill rotWithShape="1">
          <a:blip r:embed="rId6">
            <a:alphaModFix/>
          </a:blip>
          <a:srcRect l="39162" t="66836" r="35122"/>
          <a:stretch/>
        </p:blipFill>
        <p:spPr>
          <a:xfrm>
            <a:off x="6126093" y="1466925"/>
            <a:ext cx="1689247" cy="1671338"/>
          </a:xfrm>
          <a:prstGeom prst="rect">
            <a:avLst/>
          </a:prstGeom>
          <a:noFill/>
          <a:ln w="38100">
            <a:solidFill>
              <a:srgbClr val="F16B1C"/>
            </a:solidFill>
          </a:ln>
        </p:spPr>
      </p:pic>
      <p:sp>
        <p:nvSpPr>
          <p:cNvPr id="15" name="Shape 657"/>
          <p:cNvSpPr/>
          <p:nvPr/>
        </p:nvSpPr>
        <p:spPr>
          <a:xfrm>
            <a:off x="6564338" y="1466925"/>
            <a:ext cx="812756" cy="389259"/>
          </a:xfrm>
          <a:prstGeom prst="roundRect">
            <a:avLst>
              <a:gd name="adj" fmla="val 16667"/>
            </a:avLst>
          </a:prstGeom>
          <a:solidFill>
            <a:srgbClr val="FFD78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b="1" i="1" dirty="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Sick</a:t>
            </a:r>
            <a:endParaRPr lang="en-US" b="1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659"/>
          <p:cNvSpPr/>
          <p:nvPr/>
        </p:nvSpPr>
        <p:spPr>
          <a:xfrm>
            <a:off x="4808252" y="1446110"/>
            <a:ext cx="616810" cy="357655"/>
          </a:xfrm>
          <a:prstGeom prst="roundRect">
            <a:avLst>
              <a:gd name="adj" fmla="val 16667"/>
            </a:avLst>
          </a:prstGeom>
          <a:solidFill>
            <a:srgbClr val="FFD78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6202" t="14400" r="4044" b="5912"/>
          <a:stretch/>
        </p:blipFill>
        <p:spPr>
          <a:xfrm rot="5400000">
            <a:off x="4932475" y="3804820"/>
            <a:ext cx="2238976" cy="2239464"/>
          </a:xfrm>
          <a:prstGeom prst="rect">
            <a:avLst/>
          </a:prstGeom>
          <a:ln w="57150">
            <a:solidFill>
              <a:srgbClr val="FF8427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23238" t="8854" r="17414" b="8894"/>
          <a:stretch/>
        </p:blipFill>
        <p:spPr>
          <a:xfrm rot="5400000">
            <a:off x="9819602" y="3797646"/>
            <a:ext cx="2168300" cy="2253811"/>
          </a:xfrm>
          <a:prstGeom prst="rect">
            <a:avLst/>
          </a:prstGeom>
          <a:ln w="57150">
            <a:solidFill>
              <a:srgbClr val="FF8427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30860" t="24608" r="18273" b="8218"/>
          <a:stretch/>
        </p:blipFill>
        <p:spPr>
          <a:xfrm rot="5400000">
            <a:off x="7367371" y="3828206"/>
            <a:ext cx="2213797" cy="2192692"/>
          </a:xfrm>
          <a:prstGeom prst="rect">
            <a:avLst/>
          </a:prstGeom>
          <a:ln w="57150">
            <a:solidFill>
              <a:srgbClr val="FF8427"/>
            </a:solidFill>
          </a:ln>
        </p:spPr>
      </p:pic>
      <p:sp>
        <p:nvSpPr>
          <p:cNvPr id="27" name="Shape 625"/>
          <p:cNvSpPr txBox="1"/>
          <p:nvPr/>
        </p:nvSpPr>
        <p:spPr>
          <a:xfrm>
            <a:off x="5420763" y="3341703"/>
            <a:ext cx="1262400" cy="40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A24T</a:t>
            </a:r>
          </a:p>
        </p:txBody>
      </p:sp>
      <p:sp>
        <p:nvSpPr>
          <p:cNvPr id="28" name="Shape 625"/>
          <p:cNvSpPr txBox="1"/>
          <p:nvPr/>
        </p:nvSpPr>
        <p:spPr>
          <a:xfrm>
            <a:off x="7849066" y="3356683"/>
            <a:ext cx="1262400" cy="40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/>
              <a:t>K64L</a:t>
            </a:r>
          </a:p>
        </p:txBody>
      </p:sp>
      <p:sp>
        <p:nvSpPr>
          <p:cNvPr id="29" name="Shape 625"/>
          <p:cNvSpPr txBox="1"/>
          <p:nvPr/>
        </p:nvSpPr>
        <p:spPr>
          <a:xfrm>
            <a:off x="10272552" y="3356683"/>
            <a:ext cx="1262400" cy="40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/>
              <a:t>R2L</a:t>
            </a:r>
          </a:p>
        </p:txBody>
      </p:sp>
      <p:sp>
        <p:nvSpPr>
          <p:cNvPr id="31" name="Shape 502"/>
          <p:cNvSpPr/>
          <p:nvPr/>
        </p:nvSpPr>
        <p:spPr>
          <a:xfrm>
            <a:off x="8827752" y="1753617"/>
            <a:ext cx="1444800" cy="110213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Key: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-US" sz="1000" dirty="0"/>
              <a:t>      ARKS region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32" name="Shape 503"/>
          <p:cNvSpPr/>
          <p:nvPr/>
        </p:nvSpPr>
        <p:spPr>
          <a:xfrm>
            <a:off x="8898243" y="2392413"/>
            <a:ext cx="158400" cy="1683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625"/>
          <p:cNvSpPr txBox="1"/>
          <p:nvPr/>
        </p:nvSpPr>
        <p:spPr>
          <a:xfrm>
            <a:off x="5416035" y="3318854"/>
            <a:ext cx="1262400" cy="40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bg1"/>
                </a:solidFill>
                <a:highlight>
                  <a:srgbClr val="78230D"/>
                </a:highlight>
              </a:rPr>
              <a:t>A24T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297" y="1604819"/>
            <a:ext cx="3495675" cy="14478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0735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769C8CB-FFAC-4CDE-A10F-5ABFEA82028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64"/>
          <a:stretch/>
        </p:blipFill>
        <p:spPr>
          <a:xfrm>
            <a:off x="345499" y="1002796"/>
            <a:ext cx="4449119" cy="5699662"/>
          </a:xfrm>
          <a:prstGeom prst="rect">
            <a:avLst/>
          </a:prstGeom>
        </p:spPr>
      </p:pic>
      <p:sp>
        <p:nvSpPr>
          <p:cNvPr id="740" name="Shape 740"/>
          <p:cNvSpPr/>
          <p:nvPr/>
        </p:nvSpPr>
        <p:spPr>
          <a:xfrm flipH="1">
            <a:off x="4153849" y="2601301"/>
            <a:ext cx="1164314" cy="682683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rgbClr val="FBFBF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lt2"/>
                </a:solidFill>
              </a:rPr>
              <a:t>1.2 Kb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B6063-F5D1-48CE-B15D-DF75A8B8ADE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4" t="40758"/>
          <a:stretch/>
        </p:blipFill>
        <p:spPr>
          <a:xfrm>
            <a:off x="6220675" y="1789498"/>
            <a:ext cx="5836208" cy="296888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73B9053-CA94-49F7-827A-06AC979898E3}"/>
              </a:ext>
            </a:extLst>
          </p:cNvPr>
          <p:cNvGrpSpPr/>
          <p:nvPr/>
        </p:nvGrpSpPr>
        <p:grpSpPr>
          <a:xfrm>
            <a:off x="5579966" y="3700336"/>
            <a:ext cx="1164314" cy="682683"/>
            <a:chOff x="5613558" y="4383399"/>
            <a:chExt cx="1164314" cy="682683"/>
          </a:xfrm>
        </p:grpSpPr>
        <p:sp>
          <p:nvSpPr>
            <p:cNvPr id="12" name="Shape 740">
              <a:extLst>
                <a:ext uri="{FF2B5EF4-FFF2-40B4-BE49-F238E27FC236}">
                  <a16:creationId xmlns:a16="http://schemas.microsoft.com/office/drawing/2014/main" id="{E7C19E39-7127-4960-9137-C897750E1521}"/>
                </a:ext>
              </a:extLst>
            </p:cNvPr>
            <p:cNvSpPr/>
            <p:nvPr/>
          </p:nvSpPr>
          <p:spPr>
            <a:xfrm rot="10800000" flipH="1">
              <a:off x="5613558" y="4383399"/>
              <a:ext cx="1164314" cy="682683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9525" cap="flat" cmpd="sng">
              <a:solidFill>
                <a:srgbClr val="FBFBF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lang="en-US" sz="1200" dirty="0">
                <a:solidFill>
                  <a:schemeClr val="lt2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5E3154-8690-4AB3-831B-8D5E17DD64D7}"/>
                </a:ext>
              </a:extLst>
            </p:cNvPr>
            <p:cNvSpPr txBox="1"/>
            <p:nvPr/>
          </p:nvSpPr>
          <p:spPr>
            <a:xfrm rot="21428447">
              <a:off x="5919150" y="4586241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2.26 kb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24B53F-B1C6-40DB-B1B9-590589D84728}"/>
              </a:ext>
            </a:extLst>
          </p:cNvPr>
          <p:cNvCxnSpPr>
            <a:cxnSpLocks/>
          </p:cNvCxnSpPr>
          <p:nvPr/>
        </p:nvCxnSpPr>
        <p:spPr>
          <a:xfrm>
            <a:off x="6900421" y="2014111"/>
            <a:ext cx="213988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6F9E7C-D7AF-4CAA-BB25-63D4DF92EB79}"/>
              </a:ext>
            </a:extLst>
          </p:cNvPr>
          <p:cNvCxnSpPr>
            <a:cxnSpLocks/>
          </p:cNvCxnSpPr>
          <p:nvPr/>
        </p:nvCxnSpPr>
        <p:spPr>
          <a:xfrm>
            <a:off x="9483365" y="2014111"/>
            <a:ext cx="19529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E61548-0DDB-4F34-BCBE-ADE80F1B8B58}"/>
              </a:ext>
            </a:extLst>
          </p:cNvPr>
          <p:cNvSpPr txBox="1"/>
          <p:nvPr/>
        </p:nvSpPr>
        <p:spPr>
          <a:xfrm>
            <a:off x="10194492" y="173797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SacI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8B946C-BC26-4F3F-AA0A-05465AEB7722}"/>
              </a:ext>
            </a:extLst>
          </p:cNvPr>
          <p:cNvSpPr txBox="1"/>
          <p:nvPr/>
        </p:nvSpPr>
        <p:spPr>
          <a:xfrm>
            <a:off x="7619145" y="1706334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HindIII</a:t>
            </a:r>
            <a:endParaRPr lang="en-US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004A45-3925-48EA-9EFB-5E5EC2E8CF1D}"/>
              </a:ext>
            </a:extLst>
          </p:cNvPr>
          <p:cNvGrpSpPr/>
          <p:nvPr/>
        </p:nvGrpSpPr>
        <p:grpSpPr>
          <a:xfrm>
            <a:off x="5547091" y="2942644"/>
            <a:ext cx="1164314" cy="682683"/>
            <a:chOff x="5547091" y="4238044"/>
            <a:chExt cx="1164314" cy="682683"/>
          </a:xfrm>
        </p:grpSpPr>
        <p:sp>
          <p:nvSpPr>
            <p:cNvPr id="28" name="Shape 740">
              <a:extLst>
                <a:ext uri="{FF2B5EF4-FFF2-40B4-BE49-F238E27FC236}">
                  <a16:creationId xmlns:a16="http://schemas.microsoft.com/office/drawing/2014/main" id="{5162FFEC-407C-4988-8636-B8273D21F76E}"/>
                </a:ext>
              </a:extLst>
            </p:cNvPr>
            <p:cNvSpPr/>
            <p:nvPr/>
          </p:nvSpPr>
          <p:spPr>
            <a:xfrm rot="10800000" flipH="1">
              <a:off x="5547091" y="4238044"/>
              <a:ext cx="1164314" cy="682683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9525" cap="flat" cmpd="sng">
              <a:solidFill>
                <a:srgbClr val="FBFBF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lang="en-US" sz="1200" dirty="0">
                <a:solidFill>
                  <a:schemeClr val="lt2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9590F63-1105-482A-97E5-28843B9F78CA}"/>
                </a:ext>
              </a:extLst>
            </p:cNvPr>
            <p:cNvSpPr txBox="1"/>
            <p:nvPr/>
          </p:nvSpPr>
          <p:spPr>
            <a:xfrm>
              <a:off x="5919150" y="4440885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6.9 kb</a:t>
              </a:r>
            </a:p>
          </p:txBody>
        </p:sp>
      </p:grpSp>
      <p:sp>
        <p:nvSpPr>
          <p:cNvPr id="718" name="Shape 718"/>
          <p:cNvSpPr txBox="1">
            <a:spLocks noGrp="1"/>
          </p:cNvSpPr>
          <p:nvPr>
            <p:ph type="title"/>
          </p:nvPr>
        </p:nvSpPr>
        <p:spPr>
          <a:xfrm>
            <a:off x="1534495" y="-9071"/>
            <a:ext cx="9123000" cy="70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3600" dirty="0">
                <a:solidFill>
                  <a:srgbClr val="E84C22"/>
                </a:solidFill>
              </a:rPr>
              <a:t>Method: </a:t>
            </a:r>
            <a:r>
              <a:rPr lang="en-US" sz="3600" i="1" dirty="0"/>
              <a:t>hH3 </a:t>
            </a:r>
            <a:r>
              <a:rPr lang="en-US" sz="3600" dirty="0"/>
              <a:t>targeting was confirmed by PCR and Southern blotting</a:t>
            </a:r>
          </a:p>
          <a:p>
            <a:pPr lvl="0" algn="l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endParaRPr sz="3600" dirty="0">
              <a:solidFill>
                <a:schemeClr val="dk2"/>
              </a:solidFill>
            </a:endParaRPr>
          </a:p>
          <a:p>
            <a:pPr lvl="0" algn="l">
              <a:spcBef>
                <a:spcPts val="0"/>
              </a:spcBef>
              <a:buNone/>
            </a:pPr>
            <a:endParaRPr sz="36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8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rapgenius.com/82b71adf0d8d1d8997ee95debc1fb8b5.1000x437x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02" y="2100020"/>
            <a:ext cx="5779910" cy="252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57" y="1189009"/>
            <a:ext cx="2637855" cy="5395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832" y="0"/>
            <a:ext cx="10684336" cy="706964"/>
          </a:xfrm>
        </p:spPr>
        <p:txBody>
          <a:bodyPr anchor="t"/>
          <a:lstStyle/>
          <a:p>
            <a:r>
              <a:rPr lang="en-US" sz="3600" dirty="0"/>
              <a:t>All cells contain the same genes but do not produce the same proteins</a:t>
            </a:r>
          </a:p>
        </p:txBody>
      </p:sp>
      <p:pic>
        <p:nvPicPr>
          <p:cNvPr id="1028" name="Picture 4" descr="https://s-media-cache-ak0.pinimg.com/736x/4d/9c/57/4d9c573ea4790a29593f2f4f0a67b7d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933" y="1990228"/>
            <a:ext cx="2476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No sign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0133" y="2466052"/>
            <a:ext cx="2841867" cy="2841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6BBEB0-77FD-4842-A183-25443E460AD7}"/>
              </a:ext>
            </a:extLst>
          </p:cNvPr>
          <p:cNvSpPr txBox="1"/>
          <p:nvPr/>
        </p:nvSpPr>
        <p:spPr>
          <a:xfrm>
            <a:off x="10716916" y="6584963"/>
            <a:ext cx="1475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 media cache © 2017</a:t>
            </a:r>
          </a:p>
        </p:txBody>
      </p:sp>
    </p:spTree>
    <p:extLst>
      <p:ext uri="{BB962C8B-B14F-4D97-AF65-F5344CB8AC3E}">
        <p14:creationId xmlns:p14="http://schemas.microsoft.com/office/powerpoint/2010/main" val="406075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205CCB-52F4-405D-9496-64A89D5884E9}"/>
              </a:ext>
            </a:extLst>
          </p:cNvPr>
          <p:cNvGrpSpPr/>
          <p:nvPr/>
        </p:nvGrpSpPr>
        <p:grpSpPr>
          <a:xfrm>
            <a:off x="8806851" y="1166492"/>
            <a:ext cx="3036297" cy="5427504"/>
            <a:chOff x="8806851" y="1166492"/>
            <a:chExt cx="3036297" cy="5427504"/>
          </a:xfrm>
        </p:grpSpPr>
        <p:grpSp>
          <p:nvGrpSpPr>
            <p:cNvPr id="11" name="Group 10"/>
            <p:cNvGrpSpPr/>
            <p:nvPr/>
          </p:nvGrpSpPr>
          <p:grpSpPr>
            <a:xfrm>
              <a:off x="8806851" y="1166492"/>
              <a:ext cx="3036297" cy="5427504"/>
              <a:chOff x="5450417" y="1166494"/>
              <a:chExt cx="3036297" cy="5427504"/>
            </a:xfrm>
          </p:grpSpPr>
          <p:sp>
            <p:nvSpPr>
              <p:cNvPr id="32" name="Shape 752"/>
              <p:cNvSpPr txBox="1"/>
              <p:nvPr/>
            </p:nvSpPr>
            <p:spPr>
              <a:xfrm>
                <a:off x="6508490" y="1166494"/>
                <a:ext cx="1274882" cy="354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rPr lang="en-US" u="sng" dirty="0"/>
                  <a:t>1st Cross</a:t>
                </a:r>
              </a:p>
            </p:txBody>
          </p:sp>
          <p:grpSp>
            <p:nvGrpSpPr>
              <p:cNvPr id="26" name="Shape 712"/>
              <p:cNvGrpSpPr/>
              <p:nvPr/>
            </p:nvGrpSpPr>
            <p:grpSpPr>
              <a:xfrm>
                <a:off x="5450417" y="1262745"/>
                <a:ext cx="3036297" cy="5331253"/>
                <a:chOff x="8603574" y="151079"/>
                <a:chExt cx="3440900" cy="6041674"/>
              </a:xfrm>
            </p:grpSpPr>
            <p:pic>
              <p:nvPicPr>
                <p:cNvPr id="30" name="Shape 714" descr="TMM3-4x842.JP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r="6314"/>
                <a:stretch/>
              </p:blipFill>
              <p:spPr>
                <a:xfrm>
                  <a:off x="9005575" y="1867700"/>
                  <a:ext cx="3038899" cy="43250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8" name="Shape 716"/>
                <p:cNvSpPr txBox="1"/>
                <p:nvPr/>
              </p:nvSpPr>
              <p:spPr>
                <a:xfrm rot="16200000">
                  <a:off x="7916694" y="837959"/>
                  <a:ext cx="1821812" cy="44805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>
                    <a:spcBef>
                      <a:spcPts val="0"/>
                    </a:spcBef>
                    <a:buNone/>
                  </a:pPr>
                  <a:r>
                    <a:rPr lang="en-US" dirty="0"/>
                    <a:t>K14M x 842</a:t>
                  </a:r>
                </a:p>
              </p:txBody>
            </p:sp>
            <p:sp>
              <p:nvSpPr>
                <p:cNvPr id="29" name="Shape 717"/>
                <p:cNvSpPr txBox="1"/>
                <p:nvPr/>
              </p:nvSpPr>
              <p:spPr>
                <a:xfrm rot="16200000">
                  <a:off x="7851798" y="3529107"/>
                  <a:ext cx="1828177" cy="3246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lang="en-US" dirty="0"/>
                    <a:t>K18L x 842</a:t>
                  </a:r>
                </a:p>
              </p:txBody>
            </p:sp>
          </p:grpSp>
        </p:grpSp>
        <p:pic>
          <p:nvPicPr>
            <p:cNvPr id="54" name="Shape 715" descr="TMM3-2x842.JPG">
              <a:extLst>
                <a:ext uri="{FF2B5EF4-FFF2-40B4-BE49-F238E27FC236}">
                  <a16:creationId xmlns:a16="http://schemas.microsoft.com/office/drawing/2014/main" id="{85A4258E-FD84-4096-9330-62616867CBF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188" t="21686" r="1" b="41637"/>
            <a:stretch/>
          </p:blipFill>
          <p:spPr>
            <a:xfrm>
              <a:off x="9155488" y="1534865"/>
              <a:ext cx="2678234" cy="1307188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49" name="Picture 4" descr="https://lh5.googleusercontent.com/2Pyx0SfnXOKng6B4RzhJbkarIH1hJRSleEwmjEWIS9cVjliaFE6sCqMxWbUaWkao6RKR2-UnzKOrHSxURF42OQogZwJ69yhemN6iLxsvn9tF_NokloaQTBECbR5E7QqH9HZ87ygO">
            <a:extLst>
              <a:ext uri="{FF2B5EF4-FFF2-40B4-BE49-F238E27FC236}">
                <a16:creationId xmlns:a16="http://schemas.microsoft.com/office/drawing/2014/main" id="{0F3F4776-199C-4AEC-86C2-AFA8F5DAB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-116" r="5751" b="9590"/>
          <a:stretch/>
        </p:blipFill>
        <p:spPr bwMode="auto">
          <a:xfrm>
            <a:off x="920597" y="1794656"/>
            <a:ext cx="1040980" cy="9623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6" name="Group 15"/>
          <p:cNvGrpSpPr/>
          <p:nvPr/>
        </p:nvGrpSpPr>
        <p:grpSpPr>
          <a:xfrm>
            <a:off x="8736735" y="1155606"/>
            <a:ext cx="3096642" cy="5427502"/>
            <a:chOff x="8731547" y="1166494"/>
            <a:chExt cx="3096642" cy="5427502"/>
          </a:xfrm>
        </p:grpSpPr>
        <p:grpSp>
          <p:nvGrpSpPr>
            <p:cNvPr id="19" name="Shape 746"/>
            <p:cNvGrpSpPr/>
            <p:nvPr/>
          </p:nvGrpSpPr>
          <p:grpSpPr>
            <a:xfrm>
              <a:off x="8731547" y="1272828"/>
              <a:ext cx="3096642" cy="5321168"/>
              <a:chOff x="8547769" y="188296"/>
              <a:chExt cx="3496707" cy="6008627"/>
            </a:xfrm>
          </p:grpSpPr>
          <p:grpSp>
            <p:nvGrpSpPr>
              <p:cNvPr id="21" name="Shape 747"/>
              <p:cNvGrpSpPr/>
              <p:nvPr/>
            </p:nvGrpSpPr>
            <p:grpSpPr>
              <a:xfrm>
                <a:off x="9005575" y="511525"/>
                <a:ext cx="3038901" cy="5685398"/>
                <a:chOff x="9005575" y="511525"/>
                <a:chExt cx="3038901" cy="5685398"/>
              </a:xfrm>
            </p:grpSpPr>
            <p:pic>
              <p:nvPicPr>
                <p:cNvPr id="24" name="Shape 748" descr="651xTMM3-2.JP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1944" t="26458" r="6311" b="37212"/>
                <a:stretch/>
              </p:blipFill>
              <p:spPr>
                <a:xfrm>
                  <a:off x="9005577" y="511525"/>
                  <a:ext cx="3038899" cy="16045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" name="Shape 749" descr="651xTMM3-4.JP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8113" t="11641" r="12186" b="6202"/>
                <a:stretch/>
              </p:blipFill>
              <p:spPr>
                <a:xfrm>
                  <a:off x="9005575" y="2020104"/>
                  <a:ext cx="3038899" cy="41768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2" name="Shape 750"/>
              <p:cNvSpPr txBox="1"/>
              <p:nvPr/>
            </p:nvSpPr>
            <p:spPr>
              <a:xfrm rot="16200000">
                <a:off x="7821099" y="914966"/>
                <a:ext cx="1811840" cy="35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-US" dirty="0"/>
                  <a:t>651 x K14M </a:t>
                </a:r>
              </a:p>
            </p:txBody>
          </p:sp>
          <p:sp>
            <p:nvSpPr>
              <p:cNvPr id="23" name="Shape 751"/>
              <p:cNvSpPr txBox="1"/>
              <p:nvPr/>
            </p:nvSpPr>
            <p:spPr>
              <a:xfrm rot="16200000">
                <a:off x="7894879" y="3536052"/>
                <a:ext cx="1685768" cy="3370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-US" dirty="0"/>
                  <a:t>651 x K18L</a:t>
                </a:r>
              </a:p>
            </p:txBody>
          </p:sp>
        </p:grpSp>
        <p:sp>
          <p:nvSpPr>
            <p:cNvPr id="20" name="Shape 752"/>
            <p:cNvSpPr txBox="1"/>
            <p:nvPr/>
          </p:nvSpPr>
          <p:spPr>
            <a:xfrm>
              <a:off x="9811006" y="1166494"/>
              <a:ext cx="1274882" cy="3542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u="sng" dirty="0"/>
                <a:t>2nd Cross</a:t>
              </a:r>
            </a:p>
          </p:txBody>
        </p:sp>
      </p:grpSp>
      <p:sp>
        <p:nvSpPr>
          <p:cNvPr id="704" name="Shape 704"/>
          <p:cNvSpPr txBox="1">
            <a:spLocks noGrp="1"/>
          </p:cNvSpPr>
          <p:nvPr>
            <p:ph type="title"/>
          </p:nvPr>
        </p:nvSpPr>
        <p:spPr>
          <a:xfrm>
            <a:off x="1637018" y="28632"/>
            <a:ext cx="9123000" cy="114147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3600" dirty="0">
                <a:solidFill>
                  <a:srgbClr val="E84C22"/>
                </a:solidFill>
              </a:rPr>
              <a:t>Method: </a:t>
            </a:r>
            <a:r>
              <a:rPr lang="en-US" sz="3600" dirty="0"/>
              <a:t>Heterokaryotic </a:t>
            </a:r>
            <a:r>
              <a:rPr lang="en-US" sz="3600" dirty="0" err="1"/>
              <a:t>transformants</a:t>
            </a:r>
            <a:r>
              <a:rPr lang="en-US" sz="3600" dirty="0"/>
              <a:t> were purified by out-crossing </a:t>
            </a:r>
          </a:p>
        </p:txBody>
      </p:sp>
      <p:pic>
        <p:nvPicPr>
          <p:cNvPr id="7" name="Shape 640" descr="TMM 3-4 y+h.JPG"/>
          <p:cNvPicPr preferRelativeResize="0"/>
          <p:nvPr/>
        </p:nvPicPr>
        <p:blipFill rotWithShape="1">
          <a:blip r:embed="rId8">
            <a:alphaModFix/>
          </a:blip>
          <a:srcRect l="903" t="22078" r="318" b="8774"/>
          <a:stretch/>
        </p:blipFill>
        <p:spPr>
          <a:xfrm>
            <a:off x="317065" y="2998486"/>
            <a:ext cx="3601155" cy="3361214"/>
          </a:xfrm>
          <a:prstGeom prst="rect">
            <a:avLst/>
          </a:prstGeom>
          <a:noFill/>
          <a:ln w="57150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315879" y="2991346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8679" y="2984146"/>
                <a:ext cx="14400" cy="144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Shape 656" descr="DSCN5884.JPG"/>
          <p:cNvPicPr preferRelativeResize="0"/>
          <p:nvPr/>
        </p:nvPicPr>
        <p:blipFill rotWithShape="1">
          <a:blip r:embed="rId11">
            <a:alphaModFix/>
          </a:blip>
          <a:srcRect l="39162" t="66836" r="35122"/>
          <a:stretch/>
        </p:blipFill>
        <p:spPr>
          <a:xfrm>
            <a:off x="2064836" y="1796090"/>
            <a:ext cx="962100" cy="951900"/>
          </a:xfrm>
          <a:prstGeom prst="rect">
            <a:avLst/>
          </a:prstGeom>
          <a:noFill/>
          <a:ln w="38100">
            <a:solidFill>
              <a:srgbClr val="F16B1C"/>
            </a:solidFill>
          </a:ln>
        </p:spPr>
      </p:pic>
      <p:sp>
        <p:nvSpPr>
          <p:cNvPr id="13" name="Shape 657"/>
          <p:cNvSpPr/>
          <p:nvPr/>
        </p:nvSpPr>
        <p:spPr>
          <a:xfrm>
            <a:off x="2314441" y="1848197"/>
            <a:ext cx="462900" cy="221700"/>
          </a:xfrm>
          <a:prstGeom prst="roundRect">
            <a:avLst>
              <a:gd name="adj" fmla="val 16667"/>
            </a:avLst>
          </a:prstGeom>
          <a:solidFill>
            <a:srgbClr val="FFD78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700" b="1" i="1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n-US" sz="7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kmt6</a:t>
            </a:r>
          </a:p>
        </p:txBody>
      </p:sp>
      <p:sp>
        <p:nvSpPr>
          <p:cNvPr id="15" name="Shape 659"/>
          <p:cNvSpPr/>
          <p:nvPr/>
        </p:nvSpPr>
        <p:spPr>
          <a:xfrm>
            <a:off x="1285718" y="1816906"/>
            <a:ext cx="351300" cy="203700"/>
          </a:xfrm>
          <a:prstGeom prst="roundRect">
            <a:avLst>
              <a:gd name="adj" fmla="val 16667"/>
            </a:avLst>
          </a:prstGeom>
          <a:solidFill>
            <a:srgbClr val="FFD78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WT</a:t>
            </a:r>
          </a:p>
        </p:txBody>
      </p:sp>
      <p:sp>
        <p:nvSpPr>
          <p:cNvPr id="44" name="Shape 744"/>
          <p:cNvSpPr/>
          <p:nvPr/>
        </p:nvSpPr>
        <p:spPr>
          <a:xfrm>
            <a:off x="5942126" y="2189352"/>
            <a:ext cx="484800" cy="203700"/>
          </a:xfrm>
          <a:prstGeom prst="roundRect">
            <a:avLst>
              <a:gd name="adj" fmla="val 16667"/>
            </a:avLst>
          </a:prstGeom>
          <a:solidFill>
            <a:srgbClr val="FFD78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700" b="1">
                <a:solidFill>
                  <a:schemeClr val="dk1"/>
                </a:solidFill>
              </a:rPr>
              <a:t>PH1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315879" y="2998486"/>
            <a:ext cx="24614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777341" y="2998486"/>
            <a:ext cx="0" cy="21347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321798" y="2998486"/>
            <a:ext cx="0" cy="33612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32941" y="6359700"/>
            <a:ext cx="35852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/>
          </p:cNvCxnSpPr>
          <p:nvPr/>
        </p:nvCxnSpPr>
        <p:spPr>
          <a:xfrm>
            <a:off x="3918220" y="5317067"/>
            <a:ext cx="0" cy="10426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2777341" y="5133235"/>
            <a:ext cx="1140879" cy="1838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3918220" y="2998486"/>
            <a:ext cx="0" cy="219490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/>
          </p:cNvCxnSpPr>
          <p:nvPr/>
        </p:nvCxnSpPr>
        <p:spPr>
          <a:xfrm flipH="1">
            <a:off x="2885286" y="2998486"/>
            <a:ext cx="1032935" cy="1128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/>
          </p:cNvCxnSpPr>
          <p:nvPr/>
        </p:nvCxnSpPr>
        <p:spPr>
          <a:xfrm>
            <a:off x="2885286" y="3009775"/>
            <a:ext cx="0" cy="201148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cxnSpLocks/>
          </p:cNvCxnSpPr>
          <p:nvPr/>
        </p:nvCxnSpPr>
        <p:spPr>
          <a:xfrm>
            <a:off x="2898313" y="5037616"/>
            <a:ext cx="977780" cy="18753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ED2A6B6-162B-4181-8F9F-34B1DE7D375E}"/>
              </a:ext>
            </a:extLst>
          </p:cNvPr>
          <p:cNvGrpSpPr/>
          <p:nvPr/>
        </p:nvGrpSpPr>
        <p:grpSpPr>
          <a:xfrm>
            <a:off x="5403249" y="1499060"/>
            <a:ext cx="1669105" cy="2122263"/>
            <a:chOff x="5774542" y="3118591"/>
            <a:chExt cx="1669105" cy="212226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134B561-C4D3-46B2-8399-2665E8A99E8C}"/>
                </a:ext>
              </a:extLst>
            </p:cNvPr>
            <p:cNvSpPr txBox="1"/>
            <p:nvPr/>
          </p:nvSpPr>
          <p:spPr>
            <a:xfrm>
              <a:off x="6337225" y="311859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WT</a:t>
              </a:r>
            </a:p>
          </p:txBody>
        </p:sp>
        <p:pic>
          <p:nvPicPr>
            <p:cNvPr id="48" name="Shape 748" descr="651xTMM3-2.JPG">
              <a:extLst>
                <a:ext uri="{FF2B5EF4-FFF2-40B4-BE49-F238E27FC236}">
                  <a16:creationId xmlns:a16="http://schemas.microsoft.com/office/drawing/2014/main" id="{000CECC3-A445-4FC7-B5F5-12C3CF5F510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767" t="26276" r="52108" b="37394"/>
            <a:stretch/>
          </p:blipFill>
          <p:spPr>
            <a:xfrm>
              <a:off x="5774542" y="3487923"/>
              <a:ext cx="1669105" cy="175293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228C83F2-5A4C-48AD-B641-235A51ADF8D5}"/>
              </a:ext>
            </a:extLst>
          </p:cNvPr>
          <p:cNvSpPr txBox="1">
            <a:spLocks/>
          </p:cNvSpPr>
          <p:nvPr/>
        </p:nvSpPr>
        <p:spPr>
          <a:xfrm>
            <a:off x="3895510" y="3809446"/>
            <a:ext cx="5066714" cy="4637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>
                <a:solidFill>
                  <a:srgbClr val="585A4B"/>
                </a:solidFill>
              </a:rPr>
              <a:t>Crossing creates “clean” strain</a:t>
            </a:r>
          </a:p>
          <a:p>
            <a:pPr lvl="1"/>
            <a:r>
              <a:rPr lang="en-US" sz="2800" dirty="0">
                <a:solidFill>
                  <a:srgbClr val="585A4B"/>
                </a:solidFill>
              </a:rPr>
              <a:t>1</a:t>
            </a:r>
            <a:r>
              <a:rPr lang="en-US" sz="2800" baseline="30000" dirty="0">
                <a:solidFill>
                  <a:srgbClr val="585A4B"/>
                </a:solidFill>
              </a:rPr>
              <a:t>st</a:t>
            </a:r>
            <a:r>
              <a:rPr lang="en-US" sz="2800" dirty="0">
                <a:solidFill>
                  <a:srgbClr val="585A4B"/>
                </a:solidFill>
              </a:rPr>
              <a:t> cross with histone mutants produced no fruiting bodies</a:t>
            </a:r>
          </a:p>
          <a:p>
            <a:pPr lvl="2"/>
            <a:r>
              <a:rPr lang="en-US" dirty="0">
                <a:solidFill>
                  <a:srgbClr val="585A4B"/>
                </a:solidFill>
              </a:rPr>
              <a:t>Suggests sterility</a:t>
            </a:r>
          </a:p>
          <a:p>
            <a:pPr lvl="2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endParaRPr lang="en-US" sz="3600" dirty="0">
              <a:solidFill>
                <a:srgbClr val="585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2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F740B-6E84-4705-BC28-A7C62002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511" y="148064"/>
            <a:ext cx="9122884" cy="706964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Result: </a:t>
            </a:r>
            <a:r>
              <a:rPr lang="en-US" sz="2800" dirty="0"/>
              <a:t>Growth phenotype and linear growth assay of H3K14M shows similarities to the </a:t>
            </a:r>
            <a:r>
              <a:rPr lang="en-US" sz="2800" i="1" dirty="0"/>
              <a:t>Δkmt6</a:t>
            </a:r>
            <a:r>
              <a:rPr lang="en-US" sz="2800" dirty="0"/>
              <a:t> strain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C0EC2F-74A4-4426-90D2-940858EE9EA1}"/>
              </a:ext>
            </a:extLst>
          </p:cNvPr>
          <p:cNvGrpSpPr/>
          <p:nvPr/>
        </p:nvGrpSpPr>
        <p:grpSpPr>
          <a:xfrm>
            <a:off x="1090259" y="1305150"/>
            <a:ext cx="9267582" cy="4848115"/>
            <a:chOff x="1090259" y="1305150"/>
            <a:chExt cx="9267582" cy="484811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91A1FFA-5B9A-4A8D-AB41-9762B6AC5E1B}"/>
                </a:ext>
              </a:extLst>
            </p:cNvPr>
            <p:cNvGrpSpPr/>
            <p:nvPr/>
          </p:nvGrpSpPr>
          <p:grpSpPr>
            <a:xfrm>
              <a:off x="2013440" y="4073940"/>
              <a:ext cx="8344401" cy="2079325"/>
              <a:chOff x="-298938" y="1724579"/>
              <a:chExt cx="14120445" cy="351864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2DF6E6C-756A-43A4-9742-9EE2155EB7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111" t="2593" r="4178" b="16340"/>
              <a:stretch/>
            </p:blipFill>
            <p:spPr>
              <a:xfrm rot="526340">
                <a:off x="-298938" y="1738628"/>
                <a:ext cx="3490546" cy="3495657"/>
              </a:xfrm>
              <a:prstGeom prst="ellipse">
                <a:avLst/>
              </a:prstGeom>
              <a:ln w="3175" cap="rnd">
                <a:solidFill>
                  <a:srgbClr val="333333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6" name="Picture 2" descr="https://lh5.googleusercontent.com/R96bTu1muNvFin72srS9gPvQ2RA96HCrrDkQw7quKbrRpGZHm5j3cnuqxUFtz1JmhxThqqLMuoWXZvdzfMZBHRlQRItzXBlibsUoH_vEZxMxoZRKlKPSRVdZbWCWB9tAeWObf_8F">
                <a:extLst>
                  <a:ext uri="{FF2B5EF4-FFF2-40B4-BE49-F238E27FC236}">
                    <a16:creationId xmlns:a16="http://schemas.microsoft.com/office/drawing/2014/main" id="{5871FD09-4F11-4D7E-976D-C9418535A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03" r="13186" b="22309"/>
              <a:stretch/>
            </p:blipFill>
            <p:spPr bwMode="auto">
              <a:xfrm rot="4932377">
                <a:off x="3170550" y="1759686"/>
                <a:ext cx="3490546" cy="3448431"/>
              </a:xfrm>
              <a:prstGeom prst="ellipse">
                <a:avLst/>
              </a:prstGeom>
              <a:ln w="3175" cap="rnd">
                <a:solidFill>
                  <a:srgbClr val="333333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https://lh5.googleusercontent.com/2Pyx0SfnXOKng6B4RzhJbkarIH1hJRSleEwmjEWIS9cVjliaFE6sCqMxWbUaWkao6RKR2-UnzKOrHSxURF42OQogZwJ69yhemN6iLxsvn9tF_NokloaQTBECbR5E7QqH9HZ87ygO">
                <a:extLst>
                  <a:ext uri="{FF2B5EF4-FFF2-40B4-BE49-F238E27FC236}">
                    <a16:creationId xmlns:a16="http://schemas.microsoft.com/office/drawing/2014/main" id="{7A7407DC-F8B6-4800-93BB-9F7E9A9440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84" t="-116" r="5751" b="9590"/>
              <a:stretch/>
            </p:blipFill>
            <p:spPr bwMode="auto">
              <a:xfrm rot="1303443">
                <a:off x="10244884" y="1737622"/>
                <a:ext cx="3576623" cy="3492557"/>
              </a:xfrm>
              <a:prstGeom prst="ellipse">
                <a:avLst/>
              </a:prstGeom>
              <a:ln w="3175" cap="rnd">
                <a:solidFill>
                  <a:srgbClr val="333333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https://lh6.googleusercontent.com/McFgWL1Yn0Ey4XBNVBRzecCcbenLouFswzBQHxeHjbpXPmGjmbtS-lEGc1uSsWxzte9p-kbR2iCTnrD_c3t2-bRHuCXydNgwHNlP-V54JihXigmBYB6dWcusJkP5TV4DbLI8D1F8">
                <a:extLst>
                  <a:ext uri="{FF2B5EF4-FFF2-40B4-BE49-F238E27FC236}">
                    <a16:creationId xmlns:a16="http://schemas.microsoft.com/office/drawing/2014/main" id="{BD36852E-ECE9-4CC2-AD49-97434200F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14" r="9241"/>
              <a:stretch/>
            </p:blipFill>
            <p:spPr bwMode="auto">
              <a:xfrm rot="2815598">
                <a:off x="6703691" y="1738628"/>
                <a:ext cx="3518646" cy="3490547"/>
              </a:xfrm>
              <a:prstGeom prst="ellipse">
                <a:avLst/>
              </a:prstGeom>
              <a:ln w="3175" cap="rnd">
                <a:solidFill>
                  <a:srgbClr val="333333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37043D-A8F1-49A9-93C3-FE395272DCEC}"/>
                </a:ext>
              </a:extLst>
            </p:cNvPr>
            <p:cNvSpPr txBox="1"/>
            <p:nvPr/>
          </p:nvSpPr>
          <p:spPr>
            <a:xfrm>
              <a:off x="2651101" y="3747837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K14M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EBECC1-2A76-46BE-8A8E-6D2E8D8B3795}"/>
                </a:ext>
              </a:extLst>
            </p:cNvPr>
            <p:cNvSpPr txBox="1"/>
            <p:nvPr/>
          </p:nvSpPr>
          <p:spPr>
            <a:xfrm>
              <a:off x="4675728" y="3747837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Δ</a:t>
              </a:r>
              <a:r>
                <a:rPr lang="en-US" i="1" dirty="0"/>
                <a:t>kmt6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5D5D9B-5D58-48DE-B725-B09906CBE184}"/>
                </a:ext>
              </a:extLst>
            </p:cNvPr>
            <p:cNvSpPr txBox="1"/>
            <p:nvPr/>
          </p:nvSpPr>
          <p:spPr>
            <a:xfrm>
              <a:off x="6667207" y="3747837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eed-gfp</a:t>
              </a:r>
              <a:r>
                <a:rPr lang="en-US" i="1" baseline="30000" dirty="0"/>
                <a:t>+</a:t>
              </a:r>
              <a:endParaRPr lang="en-US" i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47147F-9240-4EFD-B1BD-221D9E330749}"/>
                </a:ext>
              </a:extLst>
            </p:cNvPr>
            <p:cNvSpPr txBox="1"/>
            <p:nvPr/>
          </p:nvSpPr>
          <p:spPr>
            <a:xfrm>
              <a:off x="9029178" y="374783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F8D56A-D8F4-41A8-AD37-DB615359DE4F}"/>
                </a:ext>
              </a:extLst>
            </p:cNvPr>
            <p:cNvSpPr txBox="1"/>
            <p:nvPr/>
          </p:nvSpPr>
          <p:spPr>
            <a:xfrm>
              <a:off x="1163905" y="492893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YPD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57DCBF-785F-4AB0-B67B-0844AC0BD496}"/>
                </a:ext>
              </a:extLst>
            </p:cNvPr>
            <p:cNvGrpSpPr/>
            <p:nvPr/>
          </p:nvGrpSpPr>
          <p:grpSpPr>
            <a:xfrm>
              <a:off x="2120379" y="1313564"/>
              <a:ext cx="1825332" cy="2129823"/>
              <a:chOff x="1970910" y="3127005"/>
              <a:chExt cx="1825332" cy="212982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A601091-FE6F-4612-955A-579CED2FBD72}"/>
                  </a:ext>
                </a:extLst>
              </p:cNvPr>
              <p:cNvSpPr txBox="1"/>
              <p:nvPr/>
            </p:nvSpPr>
            <p:spPr>
              <a:xfrm>
                <a:off x="2489879" y="3127005"/>
                <a:ext cx="787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K14M</a:t>
                </a:r>
              </a:p>
            </p:txBody>
          </p:sp>
          <p:pic>
            <p:nvPicPr>
              <p:cNvPr id="17" name="Shape 715" descr="TMM3-2x842.JPG">
                <a:extLst>
                  <a:ext uri="{FF2B5EF4-FFF2-40B4-BE49-F238E27FC236}">
                    <a16:creationId xmlns:a16="http://schemas.microsoft.com/office/drawing/2014/main" id="{331E3194-F60B-4E63-8885-A298C2A1055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49541" t="21686" b="41637"/>
              <a:stretch/>
            </p:blipFill>
            <p:spPr>
              <a:xfrm>
                <a:off x="1970910" y="3487924"/>
                <a:ext cx="1825332" cy="1768904"/>
              </a:xfrm>
              <a:prstGeom prst="ellipse">
                <a:avLst/>
              </a:prstGeom>
              <a:ln w="9525" cap="rnd">
                <a:solidFill>
                  <a:srgbClr val="333333"/>
                </a:solidFill>
              </a:ln>
              <a:effectLst/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227D35A-71EE-4545-A033-9ACA2BC4D9D6}"/>
                </a:ext>
              </a:extLst>
            </p:cNvPr>
            <p:cNvGrpSpPr/>
            <p:nvPr/>
          </p:nvGrpSpPr>
          <p:grpSpPr>
            <a:xfrm>
              <a:off x="3973701" y="1305151"/>
              <a:ext cx="1922321" cy="2122263"/>
              <a:chOff x="3719302" y="3118592"/>
              <a:chExt cx="1922321" cy="212226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472A11-9330-43BE-90C5-6F44CFF7B3C5}"/>
                  </a:ext>
                </a:extLst>
              </p:cNvPr>
              <p:cNvSpPr txBox="1"/>
              <p:nvPr/>
            </p:nvSpPr>
            <p:spPr>
              <a:xfrm>
                <a:off x="3719302" y="3118592"/>
                <a:ext cx="1922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/>
                  <a:t>eed-gfp</a:t>
                </a:r>
                <a:r>
                  <a:rPr lang="en-US" i="1" baseline="30000" dirty="0"/>
                  <a:t>+</a:t>
                </a:r>
                <a:r>
                  <a:rPr lang="en-US" i="1" dirty="0"/>
                  <a:t> +</a:t>
                </a:r>
                <a:r>
                  <a:rPr lang="en-US" dirty="0"/>
                  <a:t> K14M</a:t>
                </a:r>
              </a:p>
            </p:txBody>
          </p:sp>
          <p:pic>
            <p:nvPicPr>
              <p:cNvPr id="20" name="Shape 748" descr="651xTMM3-2.JPG">
                <a:extLst>
                  <a:ext uri="{FF2B5EF4-FFF2-40B4-BE49-F238E27FC236}">
                    <a16:creationId xmlns:a16="http://schemas.microsoft.com/office/drawing/2014/main" id="{6D7525AD-B5E2-42A9-BAC5-D6FF6CAB9C5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l="47564" t="26458" r="6311" b="37212"/>
              <a:stretch/>
            </p:blipFill>
            <p:spPr>
              <a:xfrm>
                <a:off x="3845910" y="3487924"/>
                <a:ext cx="1669105" cy="1752931"/>
              </a:xfrm>
              <a:prstGeom prst="ellipse">
                <a:avLst/>
              </a:prstGeom>
              <a:ln w="9525" cap="rnd">
                <a:solidFill>
                  <a:srgbClr val="333333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D3B72C-71E0-408C-A2D5-40A933C74975}"/>
                </a:ext>
              </a:extLst>
            </p:cNvPr>
            <p:cNvGrpSpPr/>
            <p:nvPr/>
          </p:nvGrpSpPr>
          <p:grpSpPr>
            <a:xfrm>
              <a:off x="5924011" y="1305150"/>
              <a:ext cx="1669105" cy="2122263"/>
              <a:chOff x="5774542" y="3118591"/>
              <a:chExt cx="1669105" cy="212226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CCFCF41-B492-4C62-8BB6-995B2DC3C9A9}"/>
                  </a:ext>
                </a:extLst>
              </p:cNvPr>
              <p:cNvSpPr txBox="1"/>
              <p:nvPr/>
            </p:nvSpPr>
            <p:spPr>
              <a:xfrm>
                <a:off x="6337225" y="3118591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WT</a:t>
                </a:r>
              </a:p>
            </p:txBody>
          </p:sp>
          <p:pic>
            <p:nvPicPr>
              <p:cNvPr id="23" name="Shape 748" descr="651xTMM3-2.JPG">
                <a:extLst>
                  <a:ext uri="{FF2B5EF4-FFF2-40B4-BE49-F238E27FC236}">
                    <a16:creationId xmlns:a16="http://schemas.microsoft.com/office/drawing/2014/main" id="{6EB307F0-6DDC-4D72-9FBA-E56AFC590D71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l="1767" t="26276" r="52108" b="37394"/>
              <a:stretch/>
            </p:blipFill>
            <p:spPr>
              <a:xfrm>
                <a:off x="5774542" y="3487923"/>
                <a:ext cx="1669105" cy="1752931"/>
              </a:xfrm>
              <a:prstGeom prst="ellipse">
                <a:avLst/>
              </a:prstGeom>
              <a:ln w="3175" cap="rnd">
                <a:solidFill>
                  <a:srgbClr val="333333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AD073A-F208-48D9-B9FB-C583031668DE}"/>
                </a:ext>
              </a:extLst>
            </p:cNvPr>
            <p:cNvSpPr txBox="1"/>
            <p:nvPr/>
          </p:nvSpPr>
          <p:spPr>
            <a:xfrm>
              <a:off x="1090259" y="2374269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CAR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B1D1173-ECE0-4C17-A883-CD8D963277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266" y="1328049"/>
            <a:ext cx="8252869" cy="49731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6A4A39-EF4A-4C70-ACC0-5A3BD94D9306}"/>
              </a:ext>
            </a:extLst>
          </p:cNvPr>
          <p:cNvSpPr txBox="1"/>
          <p:nvPr/>
        </p:nvSpPr>
        <p:spPr>
          <a:xfrm>
            <a:off x="8928434" y="2550315"/>
            <a:ext cx="293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A4B"/>
                </a:solidFill>
              </a:rPr>
              <a:t>WT vs. H3K14M: </a:t>
            </a:r>
            <a:r>
              <a:rPr lang="en-US" i="1" dirty="0">
                <a:solidFill>
                  <a:srgbClr val="585A4B"/>
                </a:solidFill>
              </a:rPr>
              <a:t>p</a:t>
            </a:r>
            <a:r>
              <a:rPr lang="en-US" dirty="0">
                <a:solidFill>
                  <a:srgbClr val="585A4B"/>
                </a:solidFill>
              </a:rPr>
              <a:t>&lt;&lt; .05</a:t>
            </a:r>
          </a:p>
          <a:p>
            <a:r>
              <a:rPr lang="en-US" i="1" dirty="0">
                <a:solidFill>
                  <a:srgbClr val="585A4B"/>
                </a:solidFill>
              </a:rPr>
              <a:t>Δkmt6 </a:t>
            </a:r>
            <a:r>
              <a:rPr lang="en-US" dirty="0">
                <a:solidFill>
                  <a:srgbClr val="585A4B"/>
                </a:solidFill>
              </a:rPr>
              <a:t>vs. H3K14M: </a:t>
            </a:r>
            <a:r>
              <a:rPr lang="en-US" i="1" dirty="0">
                <a:solidFill>
                  <a:srgbClr val="585A4B"/>
                </a:solidFill>
              </a:rPr>
              <a:t>p</a:t>
            </a:r>
            <a:r>
              <a:rPr lang="en-US" dirty="0">
                <a:solidFill>
                  <a:srgbClr val="585A4B"/>
                </a:solidFill>
              </a:rPr>
              <a:t>&gt; .05</a:t>
            </a:r>
          </a:p>
        </p:txBody>
      </p:sp>
      <p:pic>
        <p:nvPicPr>
          <p:cNvPr id="29" name="Shape 641" descr="TMM3-2 ypd top.JPG">
            <a:extLst>
              <a:ext uri="{FF2B5EF4-FFF2-40B4-BE49-F238E27FC236}">
                <a16:creationId xmlns:a16="http://schemas.microsoft.com/office/drawing/2014/main" id="{A1229624-C3BE-48B8-A308-03A8D2A7CB8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19494" r="46714" b="11644"/>
          <a:stretch/>
        </p:blipFill>
        <p:spPr>
          <a:xfrm rot="5400000">
            <a:off x="8690326" y="1330517"/>
            <a:ext cx="2339396" cy="2267277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72169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157" y="25515"/>
            <a:ext cx="10609476" cy="818548"/>
          </a:xfrm>
        </p:spPr>
        <p:txBody>
          <a:bodyPr anchor="ctr"/>
          <a:lstStyle/>
          <a:p>
            <a:r>
              <a:rPr lang="en-US" sz="3200" dirty="0"/>
              <a:t>The maintenance of genetic expression and silencing is mandatory for proper growth and development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8675"/>
          <a:stretch/>
        </p:blipFill>
        <p:spPr>
          <a:xfrm>
            <a:off x="605382" y="1346733"/>
            <a:ext cx="3490784" cy="4744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9330"/>
          <a:stretch/>
        </p:blipFill>
        <p:spPr>
          <a:xfrm>
            <a:off x="123420" y="1346732"/>
            <a:ext cx="522196" cy="47445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2742C7-91A0-49FE-AF4A-C856375A80AF}"/>
              </a:ext>
            </a:extLst>
          </p:cNvPr>
          <p:cNvGrpSpPr/>
          <p:nvPr/>
        </p:nvGrpSpPr>
        <p:grpSpPr>
          <a:xfrm>
            <a:off x="4551918" y="2527623"/>
            <a:ext cx="3088165" cy="3383932"/>
            <a:chOff x="4551918" y="2527623"/>
            <a:chExt cx="3088165" cy="3383932"/>
          </a:xfrm>
        </p:grpSpPr>
        <p:pic>
          <p:nvPicPr>
            <p:cNvPr id="15" name="Picture 4" descr="https://lh5.googleusercontent.com/2Pyx0SfnXOKng6B4RzhJbkarIH1hJRSleEwmjEWIS9cVjliaFE6sCqMxWbUaWkao6RKR2-UnzKOrHSxURF42OQogZwJ69yhemN6iLxsvn9tF_NokloaQTBECbR5E7QqH9HZ87yg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6" t="-116" r="5751" b="9590"/>
            <a:stretch/>
          </p:blipFill>
          <p:spPr bwMode="auto">
            <a:xfrm>
              <a:off x="4551918" y="3056752"/>
              <a:ext cx="3088165" cy="28548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00B0F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1" name="TextBox 10"/>
            <p:cNvSpPr txBox="1"/>
            <p:nvPr/>
          </p:nvSpPr>
          <p:spPr>
            <a:xfrm>
              <a:off x="5210630" y="2527623"/>
              <a:ext cx="1770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Wild Type (WT)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140499" y="2527623"/>
            <a:ext cx="2850008" cy="3366428"/>
            <a:chOff x="4670996" y="2527623"/>
            <a:chExt cx="2850008" cy="3366428"/>
          </a:xfrm>
        </p:grpSpPr>
        <p:pic>
          <p:nvPicPr>
            <p:cNvPr id="9" name="Shape 656" descr="DSCN5884.JPG"/>
            <p:cNvPicPr preferRelativeResize="0"/>
            <p:nvPr/>
          </p:nvPicPr>
          <p:blipFill rotWithShape="1">
            <a:blip r:embed="rId5">
              <a:alphaModFix/>
            </a:blip>
            <a:srcRect l="39162" t="66836" r="35122"/>
            <a:stretch/>
          </p:blipFill>
          <p:spPr>
            <a:xfrm>
              <a:off x="4670996" y="3074258"/>
              <a:ext cx="2850008" cy="2819793"/>
            </a:xfrm>
            <a:prstGeom prst="rect">
              <a:avLst/>
            </a:prstGeom>
            <a:noFill/>
            <a:ln w="76200">
              <a:solidFill>
                <a:srgbClr val="F16B1C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53017" y="2527623"/>
              <a:ext cx="1885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“SICK” MUTANT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655282" y="1433146"/>
            <a:ext cx="1440884" cy="465818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25420" y="1433146"/>
            <a:ext cx="1529862" cy="465818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1883" t="21650" r="58834" b="49256"/>
          <a:stretch/>
        </p:blipFill>
        <p:spPr>
          <a:xfrm>
            <a:off x="1186966" y="2373923"/>
            <a:ext cx="1433146" cy="138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42423" t="21650" r="29573" b="49256"/>
          <a:stretch/>
        </p:blipFill>
        <p:spPr>
          <a:xfrm>
            <a:off x="2690452" y="2373139"/>
            <a:ext cx="1370544" cy="13803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4767" y="6177739"/>
            <a:ext cx="4941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585A4B"/>
                </a:solidFill>
              </a:rPr>
              <a:t>Connolly, L., Smith, K., and Freitag, M., unpublished data</a:t>
            </a:r>
          </a:p>
        </p:txBody>
      </p:sp>
    </p:spTree>
    <p:extLst>
      <p:ext uri="{BB962C8B-B14F-4D97-AF65-F5344CB8AC3E}">
        <p14:creationId xmlns:p14="http://schemas.microsoft.com/office/powerpoint/2010/main" val="6383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415118" y="4101191"/>
            <a:ext cx="3846940" cy="1693129"/>
            <a:chOff x="5415118" y="4101191"/>
            <a:chExt cx="3846940" cy="1693129"/>
          </a:xfrm>
        </p:grpSpPr>
        <p:sp>
          <p:nvSpPr>
            <p:cNvPr id="222" name="Hexagon 221"/>
            <p:cNvSpPr>
              <a:spLocks noChangeAspect="1"/>
            </p:cNvSpPr>
            <p:nvPr/>
          </p:nvSpPr>
          <p:spPr>
            <a:xfrm>
              <a:off x="5415118" y="4655184"/>
              <a:ext cx="3340636" cy="1139136"/>
            </a:xfrm>
            <a:prstGeom prst="hexag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8480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E46C0A"/>
                  </a:solidFill>
                  <a:latin typeface="Helvetica"/>
                  <a:cs typeface="Helvetica"/>
                </a:rPr>
                <a:t>KMT6</a:t>
              </a:r>
              <a:r>
                <a:rPr lang="en-US" b="1" baseline="30000" dirty="0">
                  <a:solidFill>
                    <a:srgbClr val="E46C0A"/>
                  </a:solidFill>
                  <a:latin typeface="Helvetica"/>
                  <a:cs typeface="Helvetica"/>
                </a:rPr>
                <a:t>KMT6</a:t>
              </a:r>
            </a:p>
          </p:txBody>
        </p:sp>
        <p:sp>
          <p:nvSpPr>
            <p:cNvPr id="223" name="Decagon 222"/>
            <p:cNvSpPr>
              <a:spLocks noChangeAspect="1"/>
            </p:cNvSpPr>
            <p:nvPr/>
          </p:nvSpPr>
          <p:spPr>
            <a:xfrm>
              <a:off x="7299002" y="4101191"/>
              <a:ext cx="949280" cy="759423"/>
            </a:xfrm>
            <a:prstGeom prst="decag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E46C0A"/>
                </a:solidFill>
              </a:endParaRPr>
            </a:p>
          </p:txBody>
        </p:sp>
        <p:sp>
          <p:nvSpPr>
            <p:cNvPr id="224" name="Decagon 223"/>
            <p:cNvSpPr>
              <a:spLocks/>
            </p:cNvSpPr>
            <p:nvPr/>
          </p:nvSpPr>
          <p:spPr>
            <a:xfrm>
              <a:off x="8122922" y="4234758"/>
              <a:ext cx="1139136" cy="949280"/>
            </a:xfrm>
            <a:prstGeom prst="decag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6C0A"/>
                </a:solidFill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8301211" y="4555509"/>
              <a:ext cx="7425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E46C0A"/>
                  </a:solidFill>
                  <a:latin typeface="Helvetica"/>
                  <a:cs typeface="Helvetica"/>
                </a:rPr>
                <a:t>SUZ12</a:t>
              </a:r>
              <a:endParaRPr lang="en-US" sz="1400" dirty="0">
                <a:solidFill>
                  <a:srgbClr val="E46C0A"/>
                </a:solidFill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7490743" y="4288276"/>
              <a:ext cx="5549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E46C0A"/>
                  </a:solidFill>
                  <a:latin typeface="Helvetica"/>
                  <a:cs typeface="Helvetica"/>
                </a:rPr>
                <a:t>EED</a:t>
              </a:r>
              <a:endParaRPr lang="en-US" sz="1400" dirty="0">
                <a:solidFill>
                  <a:srgbClr val="E46C0A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7158" y="-216"/>
            <a:ext cx="10593581" cy="1090945"/>
          </a:xfrm>
        </p:spPr>
        <p:txBody>
          <a:bodyPr/>
          <a:lstStyle/>
          <a:p>
            <a:r>
              <a:rPr lang="en-US" sz="3600" dirty="0"/>
              <a:t>Polycomb Repressive Complex 2 (PRC2) generates H3K27 methylation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6154" y="1605718"/>
            <a:ext cx="4086771" cy="4489920"/>
          </a:xfrm>
        </p:spPr>
        <p:txBody>
          <a:bodyPr/>
          <a:lstStyle/>
          <a:p>
            <a:r>
              <a:rPr lang="en-US" dirty="0">
                <a:solidFill>
                  <a:srgbClr val="585A4B"/>
                </a:solidFill>
              </a:rPr>
              <a:t>PRC2 </a:t>
            </a:r>
          </a:p>
          <a:p>
            <a:pPr lvl="1"/>
            <a:r>
              <a:rPr lang="en-US" dirty="0">
                <a:solidFill>
                  <a:srgbClr val="585A4B"/>
                </a:solidFill>
              </a:rPr>
              <a:t>KMT6 </a:t>
            </a:r>
          </a:p>
          <a:p>
            <a:pPr lvl="2"/>
            <a:r>
              <a:rPr lang="en-US" dirty="0">
                <a:solidFill>
                  <a:srgbClr val="585A4B"/>
                </a:solidFill>
              </a:rPr>
              <a:t>Catalytic subunit</a:t>
            </a:r>
          </a:p>
          <a:p>
            <a:pPr lvl="2"/>
            <a:r>
              <a:rPr lang="en-US" dirty="0" err="1">
                <a:solidFill>
                  <a:srgbClr val="585A4B"/>
                </a:solidFill>
              </a:rPr>
              <a:t>Methylates</a:t>
            </a:r>
            <a:r>
              <a:rPr lang="en-US" dirty="0">
                <a:solidFill>
                  <a:srgbClr val="585A4B"/>
                </a:solidFill>
              </a:rPr>
              <a:t> lysine in histone tails</a:t>
            </a:r>
          </a:p>
          <a:p>
            <a:pPr lvl="2"/>
            <a:r>
              <a:rPr lang="en-US" dirty="0">
                <a:solidFill>
                  <a:srgbClr val="585A4B"/>
                </a:solidFill>
              </a:rPr>
              <a:t>Unknown mode of targeting </a:t>
            </a:r>
          </a:p>
          <a:p>
            <a:pPr marL="0" indent="0">
              <a:buNone/>
            </a:pPr>
            <a:endParaRPr lang="en-US" dirty="0">
              <a:solidFill>
                <a:srgbClr val="585A4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8346" y="6645720"/>
            <a:ext cx="4941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585A4B"/>
                </a:solidFill>
              </a:rPr>
              <a:t>Connolly, L. (2015) </a:t>
            </a:r>
            <a:r>
              <a:rPr lang="en-US" sz="800" dirty="0">
                <a:solidFill>
                  <a:srgbClr val="585A4B"/>
                </a:solidFill>
                <a:cs typeface="Arial Rounded MT Bold"/>
              </a:rPr>
              <a:t>Chromatin regulation of gene transcription </a:t>
            </a:r>
            <a:r>
              <a:rPr lang="en-US" sz="800" dirty="0">
                <a:solidFill>
                  <a:srgbClr val="585A4B"/>
                </a:solidFill>
              </a:rPr>
              <a:t>(PowerPoint slides).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90910" y="1687393"/>
            <a:ext cx="7456179" cy="2125493"/>
            <a:chOff x="6046234" y="2603500"/>
            <a:chExt cx="4525428" cy="1295411"/>
          </a:xfrm>
        </p:grpSpPr>
        <p:grpSp>
          <p:nvGrpSpPr>
            <p:cNvPr id="67" name="Group 66"/>
            <p:cNvGrpSpPr/>
            <p:nvPr/>
          </p:nvGrpSpPr>
          <p:grpSpPr>
            <a:xfrm>
              <a:off x="6046234" y="2603500"/>
              <a:ext cx="4525428" cy="991024"/>
              <a:chOff x="802421" y="2622819"/>
              <a:chExt cx="4525428" cy="991024"/>
            </a:xfrm>
          </p:grpSpPr>
          <p:sp>
            <p:nvSpPr>
              <p:cNvPr id="76" name="Can 82"/>
              <p:cNvSpPr/>
              <p:nvPr/>
            </p:nvSpPr>
            <p:spPr>
              <a:xfrm rot="17485089">
                <a:off x="1574520" y="2974136"/>
                <a:ext cx="331918" cy="274175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Can 83"/>
              <p:cNvSpPr/>
              <p:nvPr/>
            </p:nvSpPr>
            <p:spPr>
              <a:xfrm rot="17485089">
                <a:off x="1863328" y="2974136"/>
                <a:ext cx="331918" cy="274175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9" name="Curved Connector 85"/>
              <p:cNvCxnSpPr/>
              <p:nvPr/>
            </p:nvCxnSpPr>
            <p:spPr>
              <a:xfrm rot="5400000">
                <a:off x="1727284" y="3013882"/>
                <a:ext cx="437023" cy="364624"/>
              </a:xfrm>
              <a:prstGeom prst="curvedConnector3">
                <a:avLst>
                  <a:gd name="adj1" fmla="val 78581"/>
                </a:avLst>
              </a:prstGeom>
              <a:ln>
                <a:solidFill>
                  <a:srgbClr val="63252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Rectangle 79"/>
              <p:cNvSpPr/>
              <p:nvPr/>
            </p:nvSpPr>
            <p:spPr>
              <a:xfrm>
                <a:off x="2023833" y="3290520"/>
                <a:ext cx="114300" cy="1300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1748675" y="3322271"/>
                <a:ext cx="222250" cy="1046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1843297" y="3284172"/>
                <a:ext cx="173129" cy="1046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3" name="Group 128"/>
              <p:cNvGrpSpPr/>
              <p:nvPr/>
            </p:nvGrpSpPr>
            <p:grpSpPr>
              <a:xfrm>
                <a:off x="1519009" y="2934501"/>
                <a:ext cx="548647" cy="498618"/>
                <a:chOff x="101600" y="2020427"/>
                <a:chExt cx="703792" cy="498618"/>
              </a:xfrm>
            </p:grpSpPr>
            <p:cxnSp>
              <p:nvCxnSpPr>
                <p:cNvPr id="217" name="Curved Connector 223"/>
                <p:cNvCxnSpPr/>
                <p:nvPr/>
              </p:nvCxnSpPr>
              <p:spPr>
                <a:xfrm rot="5400000">
                  <a:off x="84451" y="2093320"/>
                  <a:ext cx="437023" cy="364624"/>
                </a:xfrm>
                <a:prstGeom prst="curvedConnector3">
                  <a:avLst>
                    <a:gd name="adj1" fmla="val 78581"/>
                  </a:avLst>
                </a:prstGeom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8" name="Rectangle 217"/>
                <p:cNvSpPr/>
                <p:nvPr/>
              </p:nvSpPr>
              <p:spPr>
                <a:xfrm>
                  <a:off x="266700" y="2369958"/>
                  <a:ext cx="114300" cy="1300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101600" y="2414408"/>
                  <a:ext cx="222250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179295" y="2389008"/>
                  <a:ext cx="173129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Freeform 227"/>
                <p:cNvSpPr/>
                <p:nvPr/>
              </p:nvSpPr>
              <p:spPr>
                <a:xfrm>
                  <a:off x="374650" y="2020427"/>
                  <a:ext cx="430742" cy="486235"/>
                </a:xfrm>
                <a:custGeom>
                  <a:avLst/>
                  <a:gdLst>
                    <a:gd name="connsiteX0" fmla="*/ 0 w 430742"/>
                    <a:gd name="connsiteY0" fmla="*/ 358775 h 503237"/>
                    <a:gd name="connsiteX1" fmla="*/ 31750 w 430742"/>
                    <a:gd name="connsiteY1" fmla="*/ 479425 h 503237"/>
                    <a:gd name="connsiteX2" fmla="*/ 88900 w 430742"/>
                    <a:gd name="connsiteY2" fmla="*/ 501650 h 503237"/>
                    <a:gd name="connsiteX3" fmla="*/ 158750 w 430742"/>
                    <a:gd name="connsiteY3" fmla="*/ 469900 h 503237"/>
                    <a:gd name="connsiteX4" fmla="*/ 244475 w 430742"/>
                    <a:gd name="connsiteY4" fmla="*/ 390525 h 503237"/>
                    <a:gd name="connsiteX5" fmla="*/ 336550 w 430742"/>
                    <a:gd name="connsiteY5" fmla="*/ 282575 h 503237"/>
                    <a:gd name="connsiteX6" fmla="*/ 390525 w 430742"/>
                    <a:gd name="connsiteY6" fmla="*/ 161925 h 503237"/>
                    <a:gd name="connsiteX7" fmla="*/ 425450 w 430742"/>
                    <a:gd name="connsiteY7" fmla="*/ 38100 h 503237"/>
                    <a:gd name="connsiteX8" fmla="*/ 422275 w 430742"/>
                    <a:gd name="connsiteY8" fmla="*/ 0 h 503237"/>
                    <a:gd name="connsiteX9" fmla="*/ 422275 w 430742"/>
                    <a:gd name="connsiteY9" fmla="*/ 0 h 503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0742" h="503237">
                      <a:moveTo>
                        <a:pt x="0" y="358775"/>
                      </a:moveTo>
                      <a:cubicBezTo>
                        <a:pt x="8466" y="407194"/>
                        <a:pt x="16933" y="455613"/>
                        <a:pt x="31750" y="479425"/>
                      </a:cubicBezTo>
                      <a:cubicBezTo>
                        <a:pt x="46567" y="503237"/>
                        <a:pt x="67733" y="503237"/>
                        <a:pt x="88900" y="501650"/>
                      </a:cubicBezTo>
                      <a:cubicBezTo>
                        <a:pt x="110067" y="500063"/>
                        <a:pt x="132821" y="488421"/>
                        <a:pt x="158750" y="469900"/>
                      </a:cubicBezTo>
                      <a:cubicBezTo>
                        <a:pt x="184679" y="451379"/>
                        <a:pt x="214842" y="421746"/>
                        <a:pt x="244475" y="390525"/>
                      </a:cubicBezTo>
                      <a:cubicBezTo>
                        <a:pt x="274108" y="359304"/>
                        <a:pt x="312208" y="320675"/>
                        <a:pt x="336550" y="282575"/>
                      </a:cubicBezTo>
                      <a:cubicBezTo>
                        <a:pt x="360892" y="244475"/>
                        <a:pt x="375708" y="202671"/>
                        <a:pt x="390525" y="161925"/>
                      </a:cubicBezTo>
                      <a:cubicBezTo>
                        <a:pt x="405342" y="121179"/>
                        <a:pt x="420158" y="65088"/>
                        <a:pt x="425450" y="38100"/>
                      </a:cubicBezTo>
                      <a:cubicBezTo>
                        <a:pt x="430742" y="11113"/>
                        <a:pt x="422275" y="0"/>
                        <a:pt x="422275" y="0"/>
                      </a:cubicBezTo>
                      <a:lnTo>
                        <a:pt x="422275" y="0"/>
                      </a:lnTo>
                    </a:path>
                  </a:pathLst>
                </a:custGeom>
                <a:noFill/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134"/>
              <p:cNvGrpSpPr/>
              <p:nvPr/>
            </p:nvGrpSpPr>
            <p:grpSpPr>
              <a:xfrm>
                <a:off x="2017483" y="2934821"/>
                <a:ext cx="765898" cy="500553"/>
                <a:chOff x="815974" y="3070596"/>
                <a:chExt cx="765898" cy="500553"/>
              </a:xfrm>
            </p:grpSpPr>
            <p:sp>
              <p:nvSpPr>
                <p:cNvPr id="204" name="Can 210"/>
                <p:cNvSpPr/>
                <p:nvPr/>
              </p:nvSpPr>
              <p:spPr>
                <a:xfrm rot="17485089">
                  <a:off x="960387" y="3112166"/>
                  <a:ext cx="331918" cy="274175"/>
                </a:xfrm>
                <a:prstGeom prst="can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Can 211"/>
                <p:cNvSpPr/>
                <p:nvPr/>
              </p:nvSpPr>
              <p:spPr>
                <a:xfrm rot="17485089">
                  <a:off x="1278826" y="3099467"/>
                  <a:ext cx="331918" cy="274175"/>
                </a:xfrm>
                <a:prstGeom prst="can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6" name="Curved Connector 212"/>
                <p:cNvCxnSpPr/>
                <p:nvPr/>
              </p:nvCxnSpPr>
              <p:spPr>
                <a:xfrm rot="5400000">
                  <a:off x="1147015" y="3143446"/>
                  <a:ext cx="437023" cy="364624"/>
                </a:xfrm>
                <a:prstGeom prst="curvedConnector3">
                  <a:avLst>
                    <a:gd name="adj1" fmla="val 78581"/>
                  </a:avLst>
                </a:prstGeom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Rectangle 206"/>
                <p:cNvSpPr/>
                <p:nvPr/>
              </p:nvSpPr>
              <p:spPr>
                <a:xfrm>
                  <a:off x="1333506" y="3424317"/>
                  <a:ext cx="114300" cy="1300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1155707" y="3460301"/>
                  <a:ext cx="222250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1250329" y="3413736"/>
                  <a:ext cx="173129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0" name="Group 178"/>
                <p:cNvGrpSpPr/>
                <p:nvPr/>
              </p:nvGrpSpPr>
              <p:grpSpPr>
                <a:xfrm>
                  <a:off x="926041" y="3072531"/>
                  <a:ext cx="548647" cy="498618"/>
                  <a:chOff x="101600" y="2020427"/>
                  <a:chExt cx="703792" cy="498618"/>
                </a:xfrm>
              </p:grpSpPr>
              <p:cxnSp>
                <p:nvCxnSpPr>
                  <p:cNvPr id="212" name="Curved Connector 218"/>
                  <p:cNvCxnSpPr/>
                  <p:nvPr/>
                </p:nvCxnSpPr>
                <p:spPr>
                  <a:xfrm rot="5400000">
                    <a:off x="84451" y="2093320"/>
                    <a:ext cx="437023" cy="364624"/>
                  </a:xfrm>
                  <a:prstGeom prst="curvedConnector3">
                    <a:avLst>
                      <a:gd name="adj1" fmla="val 78581"/>
                    </a:avLst>
                  </a:prstGeom>
                  <a:ln>
                    <a:solidFill>
                      <a:srgbClr val="632523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3" name="Rectangle 212"/>
                  <p:cNvSpPr/>
                  <p:nvPr/>
                </p:nvSpPr>
                <p:spPr>
                  <a:xfrm>
                    <a:off x="266700" y="2369958"/>
                    <a:ext cx="114300" cy="1300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>
                  <a:xfrm>
                    <a:off x="101600" y="2414408"/>
                    <a:ext cx="222250" cy="1046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Rectangle 214"/>
                  <p:cNvSpPr/>
                  <p:nvPr/>
                </p:nvSpPr>
                <p:spPr>
                  <a:xfrm>
                    <a:off x="179295" y="2389008"/>
                    <a:ext cx="173129" cy="1046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Freeform 222"/>
                  <p:cNvSpPr/>
                  <p:nvPr/>
                </p:nvSpPr>
                <p:spPr>
                  <a:xfrm>
                    <a:off x="374650" y="2020427"/>
                    <a:ext cx="430742" cy="486235"/>
                  </a:xfrm>
                  <a:custGeom>
                    <a:avLst/>
                    <a:gdLst>
                      <a:gd name="connsiteX0" fmla="*/ 0 w 430742"/>
                      <a:gd name="connsiteY0" fmla="*/ 358775 h 503237"/>
                      <a:gd name="connsiteX1" fmla="*/ 31750 w 430742"/>
                      <a:gd name="connsiteY1" fmla="*/ 479425 h 503237"/>
                      <a:gd name="connsiteX2" fmla="*/ 88900 w 430742"/>
                      <a:gd name="connsiteY2" fmla="*/ 501650 h 503237"/>
                      <a:gd name="connsiteX3" fmla="*/ 158750 w 430742"/>
                      <a:gd name="connsiteY3" fmla="*/ 469900 h 503237"/>
                      <a:gd name="connsiteX4" fmla="*/ 244475 w 430742"/>
                      <a:gd name="connsiteY4" fmla="*/ 390525 h 503237"/>
                      <a:gd name="connsiteX5" fmla="*/ 336550 w 430742"/>
                      <a:gd name="connsiteY5" fmla="*/ 282575 h 503237"/>
                      <a:gd name="connsiteX6" fmla="*/ 390525 w 430742"/>
                      <a:gd name="connsiteY6" fmla="*/ 161925 h 503237"/>
                      <a:gd name="connsiteX7" fmla="*/ 425450 w 430742"/>
                      <a:gd name="connsiteY7" fmla="*/ 38100 h 503237"/>
                      <a:gd name="connsiteX8" fmla="*/ 422275 w 430742"/>
                      <a:gd name="connsiteY8" fmla="*/ 0 h 503237"/>
                      <a:gd name="connsiteX9" fmla="*/ 422275 w 430742"/>
                      <a:gd name="connsiteY9" fmla="*/ 0 h 50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0742" h="503237">
                        <a:moveTo>
                          <a:pt x="0" y="358775"/>
                        </a:moveTo>
                        <a:cubicBezTo>
                          <a:pt x="8466" y="407194"/>
                          <a:pt x="16933" y="455613"/>
                          <a:pt x="31750" y="479425"/>
                        </a:cubicBezTo>
                        <a:cubicBezTo>
                          <a:pt x="46567" y="503237"/>
                          <a:pt x="67733" y="503237"/>
                          <a:pt x="88900" y="501650"/>
                        </a:cubicBezTo>
                        <a:cubicBezTo>
                          <a:pt x="110067" y="500063"/>
                          <a:pt x="132821" y="488421"/>
                          <a:pt x="158750" y="469900"/>
                        </a:cubicBezTo>
                        <a:cubicBezTo>
                          <a:pt x="184679" y="451379"/>
                          <a:pt x="214842" y="421746"/>
                          <a:pt x="244475" y="390525"/>
                        </a:cubicBezTo>
                        <a:cubicBezTo>
                          <a:pt x="274108" y="359304"/>
                          <a:pt x="312208" y="320675"/>
                          <a:pt x="336550" y="282575"/>
                        </a:cubicBezTo>
                        <a:cubicBezTo>
                          <a:pt x="360892" y="244475"/>
                          <a:pt x="375708" y="202671"/>
                          <a:pt x="390525" y="161925"/>
                        </a:cubicBezTo>
                        <a:cubicBezTo>
                          <a:pt x="405342" y="121179"/>
                          <a:pt x="420158" y="65088"/>
                          <a:pt x="425450" y="38100"/>
                        </a:cubicBezTo>
                        <a:cubicBezTo>
                          <a:pt x="430742" y="11113"/>
                          <a:pt x="422275" y="0"/>
                          <a:pt x="422275" y="0"/>
                        </a:cubicBezTo>
                        <a:lnTo>
                          <a:pt x="422275" y="0"/>
                        </a:lnTo>
                      </a:path>
                    </a:pathLst>
                  </a:custGeom>
                  <a:noFill/>
                  <a:ln>
                    <a:solidFill>
                      <a:srgbClr val="632523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1" name="Freeform 217"/>
                <p:cNvSpPr/>
                <p:nvPr/>
              </p:nvSpPr>
              <p:spPr>
                <a:xfrm>
                  <a:off x="815974" y="3076764"/>
                  <a:ext cx="331253" cy="486235"/>
                </a:xfrm>
                <a:custGeom>
                  <a:avLst/>
                  <a:gdLst>
                    <a:gd name="connsiteX0" fmla="*/ 0 w 430742"/>
                    <a:gd name="connsiteY0" fmla="*/ 358775 h 503237"/>
                    <a:gd name="connsiteX1" fmla="*/ 31750 w 430742"/>
                    <a:gd name="connsiteY1" fmla="*/ 479425 h 503237"/>
                    <a:gd name="connsiteX2" fmla="*/ 88900 w 430742"/>
                    <a:gd name="connsiteY2" fmla="*/ 501650 h 503237"/>
                    <a:gd name="connsiteX3" fmla="*/ 158750 w 430742"/>
                    <a:gd name="connsiteY3" fmla="*/ 469900 h 503237"/>
                    <a:gd name="connsiteX4" fmla="*/ 244475 w 430742"/>
                    <a:gd name="connsiteY4" fmla="*/ 390525 h 503237"/>
                    <a:gd name="connsiteX5" fmla="*/ 336550 w 430742"/>
                    <a:gd name="connsiteY5" fmla="*/ 282575 h 503237"/>
                    <a:gd name="connsiteX6" fmla="*/ 390525 w 430742"/>
                    <a:gd name="connsiteY6" fmla="*/ 161925 h 503237"/>
                    <a:gd name="connsiteX7" fmla="*/ 425450 w 430742"/>
                    <a:gd name="connsiteY7" fmla="*/ 38100 h 503237"/>
                    <a:gd name="connsiteX8" fmla="*/ 422275 w 430742"/>
                    <a:gd name="connsiteY8" fmla="*/ 0 h 503237"/>
                    <a:gd name="connsiteX9" fmla="*/ 422275 w 430742"/>
                    <a:gd name="connsiteY9" fmla="*/ 0 h 503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0742" h="503237">
                      <a:moveTo>
                        <a:pt x="0" y="358775"/>
                      </a:moveTo>
                      <a:cubicBezTo>
                        <a:pt x="8466" y="407194"/>
                        <a:pt x="16933" y="455613"/>
                        <a:pt x="31750" y="479425"/>
                      </a:cubicBezTo>
                      <a:cubicBezTo>
                        <a:pt x="46567" y="503237"/>
                        <a:pt x="67733" y="503237"/>
                        <a:pt x="88900" y="501650"/>
                      </a:cubicBezTo>
                      <a:cubicBezTo>
                        <a:pt x="110067" y="500063"/>
                        <a:pt x="132821" y="488421"/>
                        <a:pt x="158750" y="469900"/>
                      </a:cubicBezTo>
                      <a:cubicBezTo>
                        <a:pt x="184679" y="451379"/>
                        <a:pt x="214842" y="421746"/>
                        <a:pt x="244475" y="390525"/>
                      </a:cubicBezTo>
                      <a:cubicBezTo>
                        <a:pt x="274108" y="359304"/>
                        <a:pt x="312208" y="320675"/>
                        <a:pt x="336550" y="282575"/>
                      </a:cubicBezTo>
                      <a:cubicBezTo>
                        <a:pt x="360892" y="244475"/>
                        <a:pt x="375708" y="202671"/>
                        <a:pt x="390525" y="161925"/>
                      </a:cubicBezTo>
                      <a:cubicBezTo>
                        <a:pt x="405342" y="121179"/>
                        <a:pt x="420158" y="65088"/>
                        <a:pt x="425450" y="38100"/>
                      </a:cubicBezTo>
                      <a:cubicBezTo>
                        <a:pt x="430742" y="11113"/>
                        <a:pt x="422275" y="0"/>
                        <a:pt x="422275" y="0"/>
                      </a:cubicBezTo>
                      <a:lnTo>
                        <a:pt x="422275" y="0"/>
                      </a:lnTo>
                    </a:path>
                  </a:pathLst>
                </a:custGeom>
                <a:noFill/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148"/>
              <p:cNvGrpSpPr/>
              <p:nvPr/>
            </p:nvGrpSpPr>
            <p:grpSpPr>
              <a:xfrm>
                <a:off x="2660218" y="2931534"/>
                <a:ext cx="765898" cy="500553"/>
                <a:chOff x="815974" y="3070596"/>
                <a:chExt cx="765898" cy="500553"/>
              </a:xfrm>
            </p:grpSpPr>
            <p:sp>
              <p:nvSpPr>
                <p:cNvPr id="191" name="Can 197"/>
                <p:cNvSpPr/>
                <p:nvPr/>
              </p:nvSpPr>
              <p:spPr>
                <a:xfrm rot="17485089">
                  <a:off x="960387" y="3112166"/>
                  <a:ext cx="331918" cy="274175"/>
                </a:xfrm>
                <a:prstGeom prst="can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Can 198"/>
                <p:cNvSpPr/>
                <p:nvPr/>
              </p:nvSpPr>
              <p:spPr>
                <a:xfrm rot="17485089">
                  <a:off x="1278826" y="3099467"/>
                  <a:ext cx="331918" cy="274175"/>
                </a:xfrm>
                <a:prstGeom prst="can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3" name="Curved Connector 199"/>
                <p:cNvCxnSpPr/>
                <p:nvPr/>
              </p:nvCxnSpPr>
              <p:spPr>
                <a:xfrm rot="5400000">
                  <a:off x="1147015" y="3143446"/>
                  <a:ext cx="437023" cy="364624"/>
                </a:xfrm>
                <a:prstGeom prst="curvedConnector3">
                  <a:avLst>
                    <a:gd name="adj1" fmla="val 78581"/>
                  </a:avLst>
                </a:prstGeom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" name="Rectangle 193"/>
                <p:cNvSpPr/>
                <p:nvPr/>
              </p:nvSpPr>
              <p:spPr>
                <a:xfrm>
                  <a:off x="1333506" y="3424317"/>
                  <a:ext cx="114300" cy="1300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1155707" y="3460301"/>
                  <a:ext cx="222250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1250329" y="3413736"/>
                  <a:ext cx="173129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7" name="Group 208"/>
                <p:cNvGrpSpPr/>
                <p:nvPr/>
              </p:nvGrpSpPr>
              <p:grpSpPr>
                <a:xfrm>
                  <a:off x="926041" y="3072531"/>
                  <a:ext cx="548647" cy="498618"/>
                  <a:chOff x="101600" y="2020427"/>
                  <a:chExt cx="703792" cy="498618"/>
                </a:xfrm>
              </p:grpSpPr>
              <p:cxnSp>
                <p:nvCxnSpPr>
                  <p:cNvPr id="199" name="Curved Connector 205"/>
                  <p:cNvCxnSpPr/>
                  <p:nvPr/>
                </p:nvCxnSpPr>
                <p:spPr>
                  <a:xfrm rot="5400000">
                    <a:off x="84451" y="2093320"/>
                    <a:ext cx="437023" cy="364624"/>
                  </a:xfrm>
                  <a:prstGeom prst="curvedConnector3">
                    <a:avLst>
                      <a:gd name="adj1" fmla="val 78581"/>
                    </a:avLst>
                  </a:prstGeom>
                  <a:ln>
                    <a:solidFill>
                      <a:srgbClr val="632523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0" name="Rectangle 199"/>
                  <p:cNvSpPr/>
                  <p:nvPr/>
                </p:nvSpPr>
                <p:spPr>
                  <a:xfrm>
                    <a:off x="266700" y="2369958"/>
                    <a:ext cx="114300" cy="1300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1" name="Rectangle 200"/>
                  <p:cNvSpPr/>
                  <p:nvPr/>
                </p:nvSpPr>
                <p:spPr>
                  <a:xfrm>
                    <a:off x="101600" y="2414408"/>
                    <a:ext cx="222250" cy="1046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Rectangle 201"/>
                  <p:cNvSpPr/>
                  <p:nvPr/>
                </p:nvSpPr>
                <p:spPr>
                  <a:xfrm>
                    <a:off x="179295" y="2389008"/>
                    <a:ext cx="173129" cy="1046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3" name="Freeform 209"/>
                  <p:cNvSpPr/>
                  <p:nvPr/>
                </p:nvSpPr>
                <p:spPr>
                  <a:xfrm>
                    <a:off x="374650" y="2020427"/>
                    <a:ext cx="430742" cy="486235"/>
                  </a:xfrm>
                  <a:custGeom>
                    <a:avLst/>
                    <a:gdLst>
                      <a:gd name="connsiteX0" fmla="*/ 0 w 430742"/>
                      <a:gd name="connsiteY0" fmla="*/ 358775 h 503237"/>
                      <a:gd name="connsiteX1" fmla="*/ 31750 w 430742"/>
                      <a:gd name="connsiteY1" fmla="*/ 479425 h 503237"/>
                      <a:gd name="connsiteX2" fmla="*/ 88900 w 430742"/>
                      <a:gd name="connsiteY2" fmla="*/ 501650 h 503237"/>
                      <a:gd name="connsiteX3" fmla="*/ 158750 w 430742"/>
                      <a:gd name="connsiteY3" fmla="*/ 469900 h 503237"/>
                      <a:gd name="connsiteX4" fmla="*/ 244475 w 430742"/>
                      <a:gd name="connsiteY4" fmla="*/ 390525 h 503237"/>
                      <a:gd name="connsiteX5" fmla="*/ 336550 w 430742"/>
                      <a:gd name="connsiteY5" fmla="*/ 282575 h 503237"/>
                      <a:gd name="connsiteX6" fmla="*/ 390525 w 430742"/>
                      <a:gd name="connsiteY6" fmla="*/ 161925 h 503237"/>
                      <a:gd name="connsiteX7" fmla="*/ 425450 w 430742"/>
                      <a:gd name="connsiteY7" fmla="*/ 38100 h 503237"/>
                      <a:gd name="connsiteX8" fmla="*/ 422275 w 430742"/>
                      <a:gd name="connsiteY8" fmla="*/ 0 h 503237"/>
                      <a:gd name="connsiteX9" fmla="*/ 422275 w 430742"/>
                      <a:gd name="connsiteY9" fmla="*/ 0 h 50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0742" h="503237">
                        <a:moveTo>
                          <a:pt x="0" y="358775"/>
                        </a:moveTo>
                        <a:cubicBezTo>
                          <a:pt x="8466" y="407194"/>
                          <a:pt x="16933" y="455613"/>
                          <a:pt x="31750" y="479425"/>
                        </a:cubicBezTo>
                        <a:cubicBezTo>
                          <a:pt x="46567" y="503237"/>
                          <a:pt x="67733" y="503237"/>
                          <a:pt x="88900" y="501650"/>
                        </a:cubicBezTo>
                        <a:cubicBezTo>
                          <a:pt x="110067" y="500063"/>
                          <a:pt x="132821" y="488421"/>
                          <a:pt x="158750" y="469900"/>
                        </a:cubicBezTo>
                        <a:cubicBezTo>
                          <a:pt x="184679" y="451379"/>
                          <a:pt x="214842" y="421746"/>
                          <a:pt x="244475" y="390525"/>
                        </a:cubicBezTo>
                        <a:cubicBezTo>
                          <a:pt x="274108" y="359304"/>
                          <a:pt x="312208" y="320675"/>
                          <a:pt x="336550" y="282575"/>
                        </a:cubicBezTo>
                        <a:cubicBezTo>
                          <a:pt x="360892" y="244475"/>
                          <a:pt x="375708" y="202671"/>
                          <a:pt x="390525" y="161925"/>
                        </a:cubicBezTo>
                        <a:cubicBezTo>
                          <a:pt x="405342" y="121179"/>
                          <a:pt x="420158" y="65088"/>
                          <a:pt x="425450" y="38100"/>
                        </a:cubicBezTo>
                        <a:cubicBezTo>
                          <a:pt x="430742" y="11113"/>
                          <a:pt x="422275" y="0"/>
                          <a:pt x="422275" y="0"/>
                        </a:cubicBezTo>
                        <a:lnTo>
                          <a:pt x="422275" y="0"/>
                        </a:lnTo>
                      </a:path>
                    </a:pathLst>
                  </a:custGeom>
                  <a:noFill/>
                  <a:ln>
                    <a:solidFill>
                      <a:srgbClr val="632523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8" name="Freeform 204"/>
                <p:cNvSpPr/>
                <p:nvPr/>
              </p:nvSpPr>
              <p:spPr>
                <a:xfrm>
                  <a:off x="815974" y="3076764"/>
                  <a:ext cx="331253" cy="486235"/>
                </a:xfrm>
                <a:custGeom>
                  <a:avLst/>
                  <a:gdLst>
                    <a:gd name="connsiteX0" fmla="*/ 0 w 430742"/>
                    <a:gd name="connsiteY0" fmla="*/ 358775 h 503237"/>
                    <a:gd name="connsiteX1" fmla="*/ 31750 w 430742"/>
                    <a:gd name="connsiteY1" fmla="*/ 479425 h 503237"/>
                    <a:gd name="connsiteX2" fmla="*/ 88900 w 430742"/>
                    <a:gd name="connsiteY2" fmla="*/ 501650 h 503237"/>
                    <a:gd name="connsiteX3" fmla="*/ 158750 w 430742"/>
                    <a:gd name="connsiteY3" fmla="*/ 469900 h 503237"/>
                    <a:gd name="connsiteX4" fmla="*/ 244475 w 430742"/>
                    <a:gd name="connsiteY4" fmla="*/ 390525 h 503237"/>
                    <a:gd name="connsiteX5" fmla="*/ 336550 w 430742"/>
                    <a:gd name="connsiteY5" fmla="*/ 282575 h 503237"/>
                    <a:gd name="connsiteX6" fmla="*/ 390525 w 430742"/>
                    <a:gd name="connsiteY6" fmla="*/ 161925 h 503237"/>
                    <a:gd name="connsiteX7" fmla="*/ 425450 w 430742"/>
                    <a:gd name="connsiteY7" fmla="*/ 38100 h 503237"/>
                    <a:gd name="connsiteX8" fmla="*/ 422275 w 430742"/>
                    <a:gd name="connsiteY8" fmla="*/ 0 h 503237"/>
                    <a:gd name="connsiteX9" fmla="*/ 422275 w 430742"/>
                    <a:gd name="connsiteY9" fmla="*/ 0 h 503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0742" h="503237">
                      <a:moveTo>
                        <a:pt x="0" y="358775"/>
                      </a:moveTo>
                      <a:cubicBezTo>
                        <a:pt x="8466" y="407194"/>
                        <a:pt x="16933" y="455613"/>
                        <a:pt x="31750" y="479425"/>
                      </a:cubicBezTo>
                      <a:cubicBezTo>
                        <a:pt x="46567" y="503237"/>
                        <a:pt x="67733" y="503237"/>
                        <a:pt x="88900" y="501650"/>
                      </a:cubicBezTo>
                      <a:cubicBezTo>
                        <a:pt x="110067" y="500063"/>
                        <a:pt x="132821" y="488421"/>
                        <a:pt x="158750" y="469900"/>
                      </a:cubicBezTo>
                      <a:cubicBezTo>
                        <a:pt x="184679" y="451379"/>
                        <a:pt x="214842" y="421746"/>
                        <a:pt x="244475" y="390525"/>
                      </a:cubicBezTo>
                      <a:cubicBezTo>
                        <a:pt x="274108" y="359304"/>
                        <a:pt x="312208" y="320675"/>
                        <a:pt x="336550" y="282575"/>
                      </a:cubicBezTo>
                      <a:cubicBezTo>
                        <a:pt x="360892" y="244475"/>
                        <a:pt x="375708" y="202671"/>
                        <a:pt x="390525" y="161925"/>
                      </a:cubicBezTo>
                      <a:cubicBezTo>
                        <a:pt x="405342" y="121179"/>
                        <a:pt x="420158" y="65088"/>
                        <a:pt x="425450" y="38100"/>
                      </a:cubicBezTo>
                      <a:cubicBezTo>
                        <a:pt x="430742" y="11113"/>
                        <a:pt x="422275" y="0"/>
                        <a:pt x="422275" y="0"/>
                      </a:cubicBezTo>
                      <a:lnTo>
                        <a:pt x="422275" y="0"/>
                      </a:lnTo>
                    </a:path>
                  </a:pathLst>
                </a:custGeom>
                <a:noFill/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162"/>
              <p:cNvGrpSpPr/>
              <p:nvPr/>
            </p:nvGrpSpPr>
            <p:grpSpPr>
              <a:xfrm>
                <a:off x="3290988" y="2928205"/>
                <a:ext cx="765898" cy="500553"/>
                <a:chOff x="815974" y="3070596"/>
                <a:chExt cx="765898" cy="500553"/>
              </a:xfrm>
            </p:grpSpPr>
            <p:sp>
              <p:nvSpPr>
                <p:cNvPr id="178" name="Can 184"/>
                <p:cNvSpPr/>
                <p:nvPr/>
              </p:nvSpPr>
              <p:spPr>
                <a:xfrm rot="17485089">
                  <a:off x="960387" y="3112166"/>
                  <a:ext cx="331918" cy="274175"/>
                </a:xfrm>
                <a:prstGeom prst="can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Can 185"/>
                <p:cNvSpPr/>
                <p:nvPr/>
              </p:nvSpPr>
              <p:spPr>
                <a:xfrm rot="17485089">
                  <a:off x="1278826" y="3099467"/>
                  <a:ext cx="331918" cy="274175"/>
                </a:xfrm>
                <a:prstGeom prst="can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0" name="Curved Connector 186"/>
                <p:cNvCxnSpPr/>
                <p:nvPr/>
              </p:nvCxnSpPr>
              <p:spPr>
                <a:xfrm rot="5400000">
                  <a:off x="1147015" y="3143446"/>
                  <a:ext cx="437023" cy="364624"/>
                </a:xfrm>
                <a:prstGeom prst="curvedConnector3">
                  <a:avLst>
                    <a:gd name="adj1" fmla="val 78581"/>
                  </a:avLst>
                </a:prstGeom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1" name="Rectangle 180"/>
                <p:cNvSpPr/>
                <p:nvPr/>
              </p:nvSpPr>
              <p:spPr>
                <a:xfrm>
                  <a:off x="1333506" y="3424317"/>
                  <a:ext cx="114300" cy="1300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1155707" y="3460301"/>
                  <a:ext cx="222250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1250329" y="3413736"/>
                  <a:ext cx="173129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4" name="Group 222"/>
                <p:cNvGrpSpPr/>
                <p:nvPr/>
              </p:nvGrpSpPr>
              <p:grpSpPr>
                <a:xfrm>
                  <a:off x="926041" y="3072531"/>
                  <a:ext cx="548647" cy="498618"/>
                  <a:chOff x="101600" y="2020427"/>
                  <a:chExt cx="703792" cy="498618"/>
                </a:xfrm>
              </p:grpSpPr>
              <p:cxnSp>
                <p:nvCxnSpPr>
                  <p:cNvPr id="186" name="Curved Connector 192"/>
                  <p:cNvCxnSpPr/>
                  <p:nvPr/>
                </p:nvCxnSpPr>
                <p:spPr>
                  <a:xfrm rot="5400000">
                    <a:off x="84451" y="2093320"/>
                    <a:ext cx="437023" cy="364624"/>
                  </a:xfrm>
                  <a:prstGeom prst="curvedConnector3">
                    <a:avLst>
                      <a:gd name="adj1" fmla="val 78581"/>
                    </a:avLst>
                  </a:prstGeom>
                  <a:ln>
                    <a:solidFill>
                      <a:srgbClr val="632523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7" name="Rectangle 186"/>
                  <p:cNvSpPr/>
                  <p:nvPr/>
                </p:nvSpPr>
                <p:spPr>
                  <a:xfrm>
                    <a:off x="266700" y="2369958"/>
                    <a:ext cx="114300" cy="1300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Rectangle 187"/>
                  <p:cNvSpPr/>
                  <p:nvPr/>
                </p:nvSpPr>
                <p:spPr>
                  <a:xfrm>
                    <a:off x="101600" y="2414408"/>
                    <a:ext cx="222250" cy="1046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9" name="Rectangle 188"/>
                  <p:cNvSpPr/>
                  <p:nvPr/>
                </p:nvSpPr>
                <p:spPr>
                  <a:xfrm>
                    <a:off x="179295" y="2389008"/>
                    <a:ext cx="173129" cy="1046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Freeform 196"/>
                  <p:cNvSpPr/>
                  <p:nvPr/>
                </p:nvSpPr>
                <p:spPr>
                  <a:xfrm>
                    <a:off x="374650" y="2020427"/>
                    <a:ext cx="430742" cy="486235"/>
                  </a:xfrm>
                  <a:custGeom>
                    <a:avLst/>
                    <a:gdLst>
                      <a:gd name="connsiteX0" fmla="*/ 0 w 430742"/>
                      <a:gd name="connsiteY0" fmla="*/ 358775 h 503237"/>
                      <a:gd name="connsiteX1" fmla="*/ 31750 w 430742"/>
                      <a:gd name="connsiteY1" fmla="*/ 479425 h 503237"/>
                      <a:gd name="connsiteX2" fmla="*/ 88900 w 430742"/>
                      <a:gd name="connsiteY2" fmla="*/ 501650 h 503237"/>
                      <a:gd name="connsiteX3" fmla="*/ 158750 w 430742"/>
                      <a:gd name="connsiteY3" fmla="*/ 469900 h 503237"/>
                      <a:gd name="connsiteX4" fmla="*/ 244475 w 430742"/>
                      <a:gd name="connsiteY4" fmla="*/ 390525 h 503237"/>
                      <a:gd name="connsiteX5" fmla="*/ 336550 w 430742"/>
                      <a:gd name="connsiteY5" fmla="*/ 282575 h 503237"/>
                      <a:gd name="connsiteX6" fmla="*/ 390525 w 430742"/>
                      <a:gd name="connsiteY6" fmla="*/ 161925 h 503237"/>
                      <a:gd name="connsiteX7" fmla="*/ 425450 w 430742"/>
                      <a:gd name="connsiteY7" fmla="*/ 38100 h 503237"/>
                      <a:gd name="connsiteX8" fmla="*/ 422275 w 430742"/>
                      <a:gd name="connsiteY8" fmla="*/ 0 h 503237"/>
                      <a:gd name="connsiteX9" fmla="*/ 422275 w 430742"/>
                      <a:gd name="connsiteY9" fmla="*/ 0 h 50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0742" h="503237">
                        <a:moveTo>
                          <a:pt x="0" y="358775"/>
                        </a:moveTo>
                        <a:cubicBezTo>
                          <a:pt x="8466" y="407194"/>
                          <a:pt x="16933" y="455613"/>
                          <a:pt x="31750" y="479425"/>
                        </a:cubicBezTo>
                        <a:cubicBezTo>
                          <a:pt x="46567" y="503237"/>
                          <a:pt x="67733" y="503237"/>
                          <a:pt x="88900" y="501650"/>
                        </a:cubicBezTo>
                        <a:cubicBezTo>
                          <a:pt x="110067" y="500063"/>
                          <a:pt x="132821" y="488421"/>
                          <a:pt x="158750" y="469900"/>
                        </a:cubicBezTo>
                        <a:cubicBezTo>
                          <a:pt x="184679" y="451379"/>
                          <a:pt x="214842" y="421746"/>
                          <a:pt x="244475" y="390525"/>
                        </a:cubicBezTo>
                        <a:cubicBezTo>
                          <a:pt x="274108" y="359304"/>
                          <a:pt x="312208" y="320675"/>
                          <a:pt x="336550" y="282575"/>
                        </a:cubicBezTo>
                        <a:cubicBezTo>
                          <a:pt x="360892" y="244475"/>
                          <a:pt x="375708" y="202671"/>
                          <a:pt x="390525" y="161925"/>
                        </a:cubicBezTo>
                        <a:cubicBezTo>
                          <a:pt x="405342" y="121179"/>
                          <a:pt x="420158" y="65088"/>
                          <a:pt x="425450" y="38100"/>
                        </a:cubicBezTo>
                        <a:cubicBezTo>
                          <a:pt x="430742" y="11113"/>
                          <a:pt x="422275" y="0"/>
                          <a:pt x="422275" y="0"/>
                        </a:cubicBezTo>
                        <a:lnTo>
                          <a:pt x="422275" y="0"/>
                        </a:lnTo>
                      </a:path>
                    </a:pathLst>
                  </a:custGeom>
                  <a:noFill/>
                  <a:ln>
                    <a:solidFill>
                      <a:srgbClr val="632523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85" name="Freeform 191"/>
                <p:cNvSpPr/>
                <p:nvPr/>
              </p:nvSpPr>
              <p:spPr>
                <a:xfrm>
                  <a:off x="815974" y="3076764"/>
                  <a:ext cx="331253" cy="486235"/>
                </a:xfrm>
                <a:custGeom>
                  <a:avLst/>
                  <a:gdLst>
                    <a:gd name="connsiteX0" fmla="*/ 0 w 430742"/>
                    <a:gd name="connsiteY0" fmla="*/ 358775 h 503237"/>
                    <a:gd name="connsiteX1" fmla="*/ 31750 w 430742"/>
                    <a:gd name="connsiteY1" fmla="*/ 479425 h 503237"/>
                    <a:gd name="connsiteX2" fmla="*/ 88900 w 430742"/>
                    <a:gd name="connsiteY2" fmla="*/ 501650 h 503237"/>
                    <a:gd name="connsiteX3" fmla="*/ 158750 w 430742"/>
                    <a:gd name="connsiteY3" fmla="*/ 469900 h 503237"/>
                    <a:gd name="connsiteX4" fmla="*/ 244475 w 430742"/>
                    <a:gd name="connsiteY4" fmla="*/ 390525 h 503237"/>
                    <a:gd name="connsiteX5" fmla="*/ 336550 w 430742"/>
                    <a:gd name="connsiteY5" fmla="*/ 282575 h 503237"/>
                    <a:gd name="connsiteX6" fmla="*/ 390525 w 430742"/>
                    <a:gd name="connsiteY6" fmla="*/ 161925 h 503237"/>
                    <a:gd name="connsiteX7" fmla="*/ 425450 w 430742"/>
                    <a:gd name="connsiteY7" fmla="*/ 38100 h 503237"/>
                    <a:gd name="connsiteX8" fmla="*/ 422275 w 430742"/>
                    <a:gd name="connsiteY8" fmla="*/ 0 h 503237"/>
                    <a:gd name="connsiteX9" fmla="*/ 422275 w 430742"/>
                    <a:gd name="connsiteY9" fmla="*/ 0 h 503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0742" h="503237">
                      <a:moveTo>
                        <a:pt x="0" y="358775"/>
                      </a:moveTo>
                      <a:cubicBezTo>
                        <a:pt x="8466" y="407194"/>
                        <a:pt x="16933" y="455613"/>
                        <a:pt x="31750" y="479425"/>
                      </a:cubicBezTo>
                      <a:cubicBezTo>
                        <a:pt x="46567" y="503237"/>
                        <a:pt x="67733" y="503237"/>
                        <a:pt x="88900" y="501650"/>
                      </a:cubicBezTo>
                      <a:cubicBezTo>
                        <a:pt x="110067" y="500063"/>
                        <a:pt x="132821" y="488421"/>
                        <a:pt x="158750" y="469900"/>
                      </a:cubicBezTo>
                      <a:cubicBezTo>
                        <a:pt x="184679" y="451379"/>
                        <a:pt x="214842" y="421746"/>
                        <a:pt x="244475" y="390525"/>
                      </a:cubicBezTo>
                      <a:cubicBezTo>
                        <a:pt x="274108" y="359304"/>
                        <a:pt x="312208" y="320675"/>
                        <a:pt x="336550" y="282575"/>
                      </a:cubicBezTo>
                      <a:cubicBezTo>
                        <a:pt x="360892" y="244475"/>
                        <a:pt x="375708" y="202671"/>
                        <a:pt x="390525" y="161925"/>
                      </a:cubicBezTo>
                      <a:cubicBezTo>
                        <a:pt x="405342" y="121179"/>
                        <a:pt x="420158" y="65088"/>
                        <a:pt x="425450" y="38100"/>
                      </a:cubicBezTo>
                      <a:cubicBezTo>
                        <a:pt x="430742" y="11113"/>
                        <a:pt x="422275" y="0"/>
                        <a:pt x="422275" y="0"/>
                      </a:cubicBezTo>
                      <a:lnTo>
                        <a:pt x="422275" y="0"/>
                      </a:lnTo>
                    </a:path>
                  </a:pathLst>
                </a:custGeom>
                <a:noFill/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176"/>
              <p:cNvGrpSpPr/>
              <p:nvPr/>
            </p:nvGrpSpPr>
            <p:grpSpPr>
              <a:xfrm>
                <a:off x="3929069" y="2914153"/>
                <a:ext cx="765898" cy="500553"/>
                <a:chOff x="815974" y="3070596"/>
                <a:chExt cx="765898" cy="500553"/>
              </a:xfrm>
            </p:grpSpPr>
            <p:sp>
              <p:nvSpPr>
                <p:cNvPr id="165" name="Can 171"/>
                <p:cNvSpPr/>
                <p:nvPr/>
              </p:nvSpPr>
              <p:spPr>
                <a:xfrm rot="17485089">
                  <a:off x="960387" y="3112166"/>
                  <a:ext cx="331918" cy="274175"/>
                </a:xfrm>
                <a:prstGeom prst="can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Can 172"/>
                <p:cNvSpPr/>
                <p:nvPr/>
              </p:nvSpPr>
              <p:spPr>
                <a:xfrm rot="17485089">
                  <a:off x="1278826" y="3099467"/>
                  <a:ext cx="331918" cy="274175"/>
                </a:xfrm>
                <a:prstGeom prst="can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7" name="Curved Connector 173"/>
                <p:cNvCxnSpPr/>
                <p:nvPr/>
              </p:nvCxnSpPr>
              <p:spPr>
                <a:xfrm rot="5400000">
                  <a:off x="1147015" y="3143446"/>
                  <a:ext cx="437023" cy="364624"/>
                </a:xfrm>
                <a:prstGeom prst="curvedConnector3">
                  <a:avLst>
                    <a:gd name="adj1" fmla="val 78581"/>
                  </a:avLst>
                </a:prstGeom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Rectangle 167"/>
                <p:cNvSpPr/>
                <p:nvPr/>
              </p:nvSpPr>
              <p:spPr>
                <a:xfrm>
                  <a:off x="1333506" y="3424317"/>
                  <a:ext cx="114300" cy="1300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1155707" y="3460301"/>
                  <a:ext cx="222250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1250329" y="3413736"/>
                  <a:ext cx="173129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1" name="Group 236"/>
                <p:cNvGrpSpPr/>
                <p:nvPr/>
              </p:nvGrpSpPr>
              <p:grpSpPr>
                <a:xfrm>
                  <a:off x="926041" y="3072531"/>
                  <a:ext cx="548647" cy="498618"/>
                  <a:chOff x="101600" y="2020427"/>
                  <a:chExt cx="703792" cy="498618"/>
                </a:xfrm>
              </p:grpSpPr>
              <p:cxnSp>
                <p:nvCxnSpPr>
                  <p:cNvPr id="173" name="Curved Connector 179"/>
                  <p:cNvCxnSpPr/>
                  <p:nvPr/>
                </p:nvCxnSpPr>
                <p:spPr>
                  <a:xfrm rot="5400000">
                    <a:off x="84451" y="2093320"/>
                    <a:ext cx="437023" cy="364624"/>
                  </a:xfrm>
                  <a:prstGeom prst="curvedConnector3">
                    <a:avLst>
                      <a:gd name="adj1" fmla="val 78581"/>
                    </a:avLst>
                  </a:prstGeom>
                  <a:ln>
                    <a:solidFill>
                      <a:srgbClr val="632523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4" name="Rectangle 173"/>
                  <p:cNvSpPr/>
                  <p:nvPr/>
                </p:nvSpPr>
                <p:spPr>
                  <a:xfrm>
                    <a:off x="266700" y="2369958"/>
                    <a:ext cx="114300" cy="1300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/>
                  <p:cNvSpPr/>
                  <p:nvPr/>
                </p:nvSpPr>
                <p:spPr>
                  <a:xfrm>
                    <a:off x="101600" y="2414408"/>
                    <a:ext cx="222250" cy="1046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Rectangle 175"/>
                  <p:cNvSpPr/>
                  <p:nvPr/>
                </p:nvSpPr>
                <p:spPr>
                  <a:xfrm>
                    <a:off x="179295" y="2389008"/>
                    <a:ext cx="173129" cy="1046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Freeform 183"/>
                  <p:cNvSpPr/>
                  <p:nvPr/>
                </p:nvSpPr>
                <p:spPr>
                  <a:xfrm>
                    <a:off x="374650" y="2020427"/>
                    <a:ext cx="430742" cy="486235"/>
                  </a:xfrm>
                  <a:custGeom>
                    <a:avLst/>
                    <a:gdLst>
                      <a:gd name="connsiteX0" fmla="*/ 0 w 430742"/>
                      <a:gd name="connsiteY0" fmla="*/ 358775 h 503237"/>
                      <a:gd name="connsiteX1" fmla="*/ 31750 w 430742"/>
                      <a:gd name="connsiteY1" fmla="*/ 479425 h 503237"/>
                      <a:gd name="connsiteX2" fmla="*/ 88900 w 430742"/>
                      <a:gd name="connsiteY2" fmla="*/ 501650 h 503237"/>
                      <a:gd name="connsiteX3" fmla="*/ 158750 w 430742"/>
                      <a:gd name="connsiteY3" fmla="*/ 469900 h 503237"/>
                      <a:gd name="connsiteX4" fmla="*/ 244475 w 430742"/>
                      <a:gd name="connsiteY4" fmla="*/ 390525 h 503237"/>
                      <a:gd name="connsiteX5" fmla="*/ 336550 w 430742"/>
                      <a:gd name="connsiteY5" fmla="*/ 282575 h 503237"/>
                      <a:gd name="connsiteX6" fmla="*/ 390525 w 430742"/>
                      <a:gd name="connsiteY6" fmla="*/ 161925 h 503237"/>
                      <a:gd name="connsiteX7" fmla="*/ 425450 w 430742"/>
                      <a:gd name="connsiteY7" fmla="*/ 38100 h 503237"/>
                      <a:gd name="connsiteX8" fmla="*/ 422275 w 430742"/>
                      <a:gd name="connsiteY8" fmla="*/ 0 h 503237"/>
                      <a:gd name="connsiteX9" fmla="*/ 422275 w 430742"/>
                      <a:gd name="connsiteY9" fmla="*/ 0 h 50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0742" h="503237">
                        <a:moveTo>
                          <a:pt x="0" y="358775"/>
                        </a:moveTo>
                        <a:cubicBezTo>
                          <a:pt x="8466" y="407194"/>
                          <a:pt x="16933" y="455613"/>
                          <a:pt x="31750" y="479425"/>
                        </a:cubicBezTo>
                        <a:cubicBezTo>
                          <a:pt x="46567" y="503237"/>
                          <a:pt x="67733" y="503237"/>
                          <a:pt x="88900" y="501650"/>
                        </a:cubicBezTo>
                        <a:cubicBezTo>
                          <a:pt x="110067" y="500063"/>
                          <a:pt x="132821" y="488421"/>
                          <a:pt x="158750" y="469900"/>
                        </a:cubicBezTo>
                        <a:cubicBezTo>
                          <a:pt x="184679" y="451379"/>
                          <a:pt x="214842" y="421746"/>
                          <a:pt x="244475" y="390525"/>
                        </a:cubicBezTo>
                        <a:cubicBezTo>
                          <a:pt x="274108" y="359304"/>
                          <a:pt x="312208" y="320675"/>
                          <a:pt x="336550" y="282575"/>
                        </a:cubicBezTo>
                        <a:cubicBezTo>
                          <a:pt x="360892" y="244475"/>
                          <a:pt x="375708" y="202671"/>
                          <a:pt x="390525" y="161925"/>
                        </a:cubicBezTo>
                        <a:cubicBezTo>
                          <a:pt x="405342" y="121179"/>
                          <a:pt x="420158" y="65088"/>
                          <a:pt x="425450" y="38100"/>
                        </a:cubicBezTo>
                        <a:cubicBezTo>
                          <a:pt x="430742" y="11113"/>
                          <a:pt x="422275" y="0"/>
                          <a:pt x="422275" y="0"/>
                        </a:cubicBezTo>
                        <a:lnTo>
                          <a:pt x="422275" y="0"/>
                        </a:lnTo>
                      </a:path>
                    </a:pathLst>
                  </a:custGeom>
                  <a:noFill/>
                  <a:ln>
                    <a:solidFill>
                      <a:srgbClr val="632523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2" name="Freeform 178"/>
                <p:cNvSpPr/>
                <p:nvPr/>
              </p:nvSpPr>
              <p:spPr>
                <a:xfrm>
                  <a:off x="815974" y="3076764"/>
                  <a:ext cx="331253" cy="486235"/>
                </a:xfrm>
                <a:custGeom>
                  <a:avLst/>
                  <a:gdLst>
                    <a:gd name="connsiteX0" fmla="*/ 0 w 430742"/>
                    <a:gd name="connsiteY0" fmla="*/ 358775 h 503237"/>
                    <a:gd name="connsiteX1" fmla="*/ 31750 w 430742"/>
                    <a:gd name="connsiteY1" fmla="*/ 479425 h 503237"/>
                    <a:gd name="connsiteX2" fmla="*/ 88900 w 430742"/>
                    <a:gd name="connsiteY2" fmla="*/ 501650 h 503237"/>
                    <a:gd name="connsiteX3" fmla="*/ 158750 w 430742"/>
                    <a:gd name="connsiteY3" fmla="*/ 469900 h 503237"/>
                    <a:gd name="connsiteX4" fmla="*/ 244475 w 430742"/>
                    <a:gd name="connsiteY4" fmla="*/ 390525 h 503237"/>
                    <a:gd name="connsiteX5" fmla="*/ 336550 w 430742"/>
                    <a:gd name="connsiteY5" fmla="*/ 282575 h 503237"/>
                    <a:gd name="connsiteX6" fmla="*/ 390525 w 430742"/>
                    <a:gd name="connsiteY6" fmla="*/ 161925 h 503237"/>
                    <a:gd name="connsiteX7" fmla="*/ 425450 w 430742"/>
                    <a:gd name="connsiteY7" fmla="*/ 38100 h 503237"/>
                    <a:gd name="connsiteX8" fmla="*/ 422275 w 430742"/>
                    <a:gd name="connsiteY8" fmla="*/ 0 h 503237"/>
                    <a:gd name="connsiteX9" fmla="*/ 422275 w 430742"/>
                    <a:gd name="connsiteY9" fmla="*/ 0 h 503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0742" h="503237">
                      <a:moveTo>
                        <a:pt x="0" y="358775"/>
                      </a:moveTo>
                      <a:cubicBezTo>
                        <a:pt x="8466" y="407194"/>
                        <a:pt x="16933" y="455613"/>
                        <a:pt x="31750" y="479425"/>
                      </a:cubicBezTo>
                      <a:cubicBezTo>
                        <a:pt x="46567" y="503237"/>
                        <a:pt x="67733" y="503237"/>
                        <a:pt x="88900" y="501650"/>
                      </a:cubicBezTo>
                      <a:cubicBezTo>
                        <a:pt x="110067" y="500063"/>
                        <a:pt x="132821" y="488421"/>
                        <a:pt x="158750" y="469900"/>
                      </a:cubicBezTo>
                      <a:cubicBezTo>
                        <a:pt x="184679" y="451379"/>
                        <a:pt x="214842" y="421746"/>
                        <a:pt x="244475" y="390525"/>
                      </a:cubicBezTo>
                      <a:cubicBezTo>
                        <a:pt x="274108" y="359304"/>
                        <a:pt x="312208" y="320675"/>
                        <a:pt x="336550" y="282575"/>
                      </a:cubicBezTo>
                      <a:cubicBezTo>
                        <a:pt x="360892" y="244475"/>
                        <a:pt x="375708" y="202671"/>
                        <a:pt x="390525" y="161925"/>
                      </a:cubicBezTo>
                      <a:cubicBezTo>
                        <a:pt x="405342" y="121179"/>
                        <a:pt x="420158" y="65088"/>
                        <a:pt x="425450" y="38100"/>
                      </a:cubicBezTo>
                      <a:cubicBezTo>
                        <a:pt x="430742" y="11113"/>
                        <a:pt x="422275" y="0"/>
                        <a:pt x="422275" y="0"/>
                      </a:cubicBezTo>
                      <a:lnTo>
                        <a:pt x="422275" y="0"/>
                      </a:lnTo>
                    </a:path>
                  </a:pathLst>
                </a:custGeom>
                <a:noFill/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190"/>
              <p:cNvGrpSpPr/>
              <p:nvPr/>
            </p:nvGrpSpPr>
            <p:grpSpPr>
              <a:xfrm>
                <a:off x="4561951" y="2914187"/>
                <a:ext cx="765898" cy="500553"/>
                <a:chOff x="815974" y="3070596"/>
                <a:chExt cx="765898" cy="500553"/>
              </a:xfrm>
            </p:grpSpPr>
            <p:sp>
              <p:nvSpPr>
                <p:cNvPr id="152" name="Can 158"/>
                <p:cNvSpPr/>
                <p:nvPr/>
              </p:nvSpPr>
              <p:spPr>
                <a:xfrm rot="17485089">
                  <a:off x="960387" y="3112166"/>
                  <a:ext cx="331918" cy="274175"/>
                </a:xfrm>
                <a:prstGeom prst="can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Can 159"/>
                <p:cNvSpPr/>
                <p:nvPr/>
              </p:nvSpPr>
              <p:spPr>
                <a:xfrm rot="17485089">
                  <a:off x="1278826" y="3099467"/>
                  <a:ext cx="331918" cy="274175"/>
                </a:xfrm>
                <a:prstGeom prst="can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4" name="Curved Connector 160"/>
                <p:cNvCxnSpPr/>
                <p:nvPr/>
              </p:nvCxnSpPr>
              <p:spPr>
                <a:xfrm rot="5400000">
                  <a:off x="1147015" y="3143446"/>
                  <a:ext cx="437023" cy="364624"/>
                </a:xfrm>
                <a:prstGeom prst="curvedConnector3">
                  <a:avLst>
                    <a:gd name="adj1" fmla="val 78581"/>
                  </a:avLst>
                </a:prstGeom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5" name="Rectangle 154"/>
                <p:cNvSpPr/>
                <p:nvPr/>
              </p:nvSpPr>
              <p:spPr>
                <a:xfrm>
                  <a:off x="1333506" y="3424317"/>
                  <a:ext cx="114300" cy="1300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1155707" y="3460301"/>
                  <a:ext cx="222250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1250329" y="3413736"/>
                  <a:ext cx="173129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8" name="Group 250"/>
                <p:cNvGrpSpPr/>
                <p:nvPr/>
              </p:nvGrpSpPr>
              <p:grpSpPr>
                <a:xfrm>
                  <a:off x="926041" y="3072531"/>
                  <a:ext cx="548647" cy="498618"/>
                  <a:chOff x="101600" y="2020427"/>
                  <a:chExt cx="703792" cy="498618"/>
                </a:xfrm>
              </p:grpSpPr>
              <p:cxnSp>
                <p:nvCxnSpPr>
                  <p:cNvPr id="160" name="Curved Connector 166"/>
                  <p:cNvCxnSpPr/>
                  <p:nvPr/>
                </p:nvCxnSpPr>
                <p:spPr>
                  <a:xfrm rot="5400000">
                    <a:off x="84451" y="2093320"/>
                    <a:ext cx="437023" cy="364624"/>
                  </a:xfrm>
                  <a:prstGeom prst="curvedConnector3">
                    <a:avLst>
                      <a:gd name="adj1" fmla="val 78581"/>
                    </a:avLst>
                  </a:prstGeom>
                  <a:ln>
                    <a:solidFill>
                      <a:srgbClr val="632523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1" name="Rectangle 160"/>
                  <p:cNvSpPr/>
                  <p:nvPr/>
                </p:nvSpPr>
                <p:spPr>
                  <a:xfrm>
                    <a:off x="266700" y="2369958"/>
                    <a:ext cx="114300" cy="1300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" name="Rectangle 161"/>
                  <p:cNvSpPr/>
                  <p:nvPr/>
                </p:nvSpPr>
                <p:spPr>
                  <a:xfrm>
                    <a:off x="101600" y="2414408"/>
                    <a:ext cx="222250" cy="1046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/>
                  <p:cNvSpPr/>
                  <p:nvPr/>
                </p:nvSpPr>
                <p:spPr>
                  <a:xfrm>
                    <a:off x="179295" y="2389008"/>
                    <a:ext cx="173129" cy="10463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Freeform 170"/>
                  <p:cNvSpPr/>
                  <p:nvPr/>
                </p:nvSpPr>
                <p:spPr>
                  <a:xfrm>
                    <a:off x="374650" y="2020427"/>
                    <a:ext cx="430742" cy="486235"/>
                  </a:xfrm>
                  <a:custGeom>
                    <a:avLst/>
                    <a:gdLst>
                      <a:gd name="connsiteX0" fmla="*/ 0 w 430742"/>
                      <a:gd name="connsiteY0" fmla="*/ 358775 h 503237"/>
                      <a:gd name="connsiteX1" fmla="*/ 31750 w 430742"/>
                      <a:gd name="connsiteY1" fmla="*/ 479425 h 503237"/>
                      <a:gd name="connsiteX2" fmla="*/ 88900 w 430742"/>
                      <a:gd name="connsiteY2" fmla="*/ 501650 h 503237"/>
                      <a:gd name="connsiteX3" fmla="*/ 158750 w 430742"/>
                      <a:gd name="connsiteY3" fmla="*/ 469900 h 503237"/>
                      <a:gd name="connsiteX4" fmla="*/ 244475 w 430742"/>
                      <a:gd name="connsiteY4" fmla="*/ 390525 h 503237"/>
                      <a:gd name="connsiteX5" fmla="*/ 336550 w 430742"/>
                      <a:gd name="connsiteY5" fmla="*/ 282575 h 503237"/>
                      <a:gd name="connsiteX6" fmla="*/ 390525 w 430742"/>
                      <a:gd name="connsiteY6" fmla="*/ 161925 h 503237"/>
                      <a:gd name="connsiteX7" fmla="*/ 425450 w 430742"/>
                      <a:gd name="connsiteY7" fmla="*/ 38100 h 503237"/>
                      <a:gd name="connsiteX8" fmla="*/ 422275 w 430742"/>
                      <a:gd name="connsiteY8" fmla="*/ 0 h 503237"/>
                      <a:gd name="connsiteX9" fmla="*/ 422275 w 430742"/>
                      <a:gd name="connsiteY9" fmla="*/ 0 h 50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0742" h="503237">
                        <a:moveTo>
                          <a:pt x="0" y="358775"/>
                        </a:moveTo>
                        <a:cubicBezTo>
                          <a:pt x="8466" y="407194"/>
                          <a:pt x="16933" y="455613"/>
                          <a:pt x="31750" y="479425"/>
                        </a:cubicBezTo>
                        <a:cubicBezTo>
                          <a:pt x="46567" y="503237"/>
                          <a:pt x="67733" y="503237"/>
                          <a:pt x="88900" y="501650"/>
                        </a:cubicBezTo>
                        <a:cubicBezTo>
                          <a:pt x="110067" y="500063"/>
                          <a:pt x="132821" y="488421"/>
                          <a:pt x="158750" y="469900"/>
                        </a:cubicBezTo>
                        <a:cubicBezTo>
                          <a:pt x="184679" y="451379"/>
                          <a:pt x="214842" y="421746"/>
                          <a:pt x="244475" y="390525"/>
                        </a:cubicBezTo>
                        <a:cubicBezTo>
                          <a:pt x="274108" y="359304"/>
                          <a:pt x="312208" y="320675"/>
                          <a:pt x="336550" y="282575"/>
                        </a:cubicBezTo>
                        <a:cubicBezTo>
                          <a:pt x="360892" y="244475"/>
                          <a:pt x="375708" y="202671"/>
                          <a:pt x="390525" y="161925"/>
                        </a:cubicBezTo>
                        <a:cubicBezTo>
                          <a:pt x="405342" y="121179"/>
                          <a:pt x="420158" y="65088"/>
                          <a:pt x="425450" y="38100"/>
                        </a:cubicBezTo>
                        <a:cubicBezTo>
                          <a:pt x="430742" y="11113"/>
                          <a:pt x="422275" y="0"/>
                          <a:pt x="422275" y="0"/>
                        </a:cubicBezTo>
                        <a:lnTo>
                          <a:pt x="422275" y="0"/>
                        </a:lnTo>
                      </a:path>
                    </a:pathLst>
                  </a:custGeom>
                  <a:noFill/>
                  <a:ln>
                    <a:solidFill>
                      <a:srgbClr val="632523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9" name="Freeform 165"/>
                <p:cNvSpPr/>
                <p:nvPr/>
              </p:nvSpPr>
              <p:spPr>
                <a:xfrm>
                  <a:off x="815974" y="3076764"/>
                  <a:ext cx="331253" cy="486235"/>
                </a:xfrm>
                <a:custGeom>
                  <a:avLst/>
                  <a:gdLst>
                    <a:gd name="connsiteX0" fmla="*/ 0 w 430742"/>
                    <a:gd name="connsiteY0" fmla="*/ 358775 h 503237"/>
                    <a:gd name="connsiteX1" fmla="*/ 31750 w 430742"/>
                    <a:gd name="connsiteY1" fmla="*/ 479425 h 503237"/>
                    <a:gd name="connsiteX2" fmla="*/ 88900 w 430742"/>
                    <a:gd name="connsiteY2" fmla="*/ 501650 h 503237"/>
                    <a:gd name="connsiteX3" fmla="*/ 158750 w 430742"/>
                    <a:gd name="connsiteY3" fmla="*/ 469900 h 503237"/>
                    <a:gd name="connsiteX4" fmla="*/ 244475 w 430742"/>
                    <a:gd name="connsiteY4" fmla="*/ 390525 h 503237"/>
                    <a:gd name="connsiteX5" fmla="*/ 336550 w 430742"/>
                    <a:gd name="connsiteY5" fmla="*/ 282575 h 503237"/>
                    <a:gd name="connsiteX6" fmla="*/ 390525 w 430742"/>
                    <a:gd name="connsiteY6" fmla="*/ 161925 h 503237"/>
                    <a:gd name="connsiteX7" fmla="*/ 425450 w 430742"/>
                    <a:gd name="connsiteY7" fmla="*/ 38100 h 503237"/>
                    <a:gd name="connsiteX8" fmla="*/ 422275 w 430742"/>
                    <a:gd name="connsiteY8" fmla="*/ 0 h 503237"/>
                    <a:gd name="connsiteX9" fmla="*/ 422275 w 430742"/>
                    <a:gd name="connsiteY9" fmla="*/ 0 h 503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0742" h="503237">
                      <a:moveTo>
                        <a:pt x="0" y="358775"/>
                      </a:moveTo>
                      <a:cubicBezTo>
                        <a:pt x="8466" y="407194"/>
                        <a:pt x="16933" y="455613"/>
                        <a:pt x="31750" y="479425"/>
                      </a:cubicBezTo>
                      <a:cubicBezTo>
                        <a:pt x="46567" y="503237"/>
                        <a:pt x="67733" y="503237"/>
                        <a:pt x="88900" y="501650"/>
                      </a:cubicBezTo>
                      <a:cubicBezTo>
                        <a:pt x="110067" y="500063"/>
                        <a:pt x="132821" y="488421"/>
                        <a:pt x="158750" y="469900"/>
                      </a:cubicBezTo>
                      <a:cubicBezTo>
                        <a:pt x="184679" y="451379"/>
                        <a:pt x="214842" y="421746"/>
                        <a:pt x="244475" y="390525"/>
                      </a:cubicBezTo>
                      <a:cubicBezTo>
                        <a:pt x="274108" y="359304"/>
                        <a:pt x="312208" y="320675"/>
                        <a:pt x="336550" y="282575"/>
                      </a:cubicBezTo>
                      <a:cubicBezTo>
                        <a:pt x="360892" y="244475"/>
                        <a:pt x="375708" y="202671"/>
                        <a:pt x="390525" y="161925"/>
                      </a:cubicBezTo>
                      <a:cubicBezTo>
                        <a:pt x="405342" y="121179"/>
                        <a:pt x="420158" y="65088"/>
                        <a:pt x="425450" y="38100"/>
                      </a:cubicBezTo>
                      <a:cubicBezTo>
                        <a:pt x="430742" y="11113"/>
                        <a:pt x="422275" y="0"/>
                        <a:pt x="422275" y="0"/>
                      </a:cubicBezTo>
                      <a:lnTo>
                        <a:pt x="422275" y="0"/>
                      </a:lnTo>
                    </a:path>
                  </a:pathLst>
                </a:custGeom>
                <a:noFill/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314"/>
              <p:cNvGrpSpPr>
                <a:grpSpLocks noChangeAspect="1"/>
              </p:cNvGrpSpPr>
              <p:nvPr/>
            </p:nvGrpSpPr>
            <p:grpSpPr>
              <a:xfrm>
                <a:off x="1708450" y="3247347"/>
                <a:ext cx="402336" cy="365760"/>
                <a:chOff x="4645078" y="3431927"/>
                <a:chExt cx="838200" cy="762000"/>
              </a:xfrm>
            </p:grpSpPr>
            <p:sp>
              <p:nvSpPr>
                <p:cNvPr id="149" name="Hexagon 148"/>
                <p:cNvSpPr>
                  <a:spLocks noChangeAspect="1"/>
                </p:cNvSpPr>
                <p:nvPr/>
              </p:nvSpPr>
              <p:spPr>
                <a:xfrm>
                  <a:off x="4645078" y="34319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50" name="Hexagon 149"/>
                <p:cNvSpPr>
                  <a:spLocks noChangeAspect="1"/>
                </p:cNvSpPr>
                <p:nvPr/>
              </p:nvSpPr>
              <p:spPr>
                <a:xfrm>
                  <a:off x="4797478" y="35843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51" name="Hexagon 150"/>
                <p:cNvSpPr>
                  <a:spLocks noChangeAspect="1"/>
                </p:cNvSpPr>
                <p:nvPr/>
              </p:nvSpPr>
              <p:spPr>
                <a:xfrm>
                  <a:off x="4949878" y="37367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</p:grpSp>
          <p:grpSp>
            <p:nvGrpSpPr>
              <p:cNvPr id="94" name="Group 315"/>
              <p:cNvGrpSpPr>
                <a:grpSpLocks noChangeAspect="1"/>
              </p:cNvGrpSpPr>
              <p:nvPr/>
            </p:nvGrpSpPr>
            <p:grpSpPr>
              <a:xfrm>
                <a:off x="1792610" y="2622819"/>
                <a:ext cx="402336" cy="365760"/>
                <a:chOff x="4645078" y="3431927"/>
                <a:chExt cx="838200" cy="762000"/>
              </a:xfrm>
            </p:grpSpPr>
            <p:sp>
              <p:nvSpPr>
                <p:cNvPr id="146" name="Hexagon 145"/>
                <p:cNvSpPr>
                  <a:spLocks noChangeAspect="1"/>
                </p:cNvSpPr>
                <p:nvPr/>
              </p:nvSpPr>
              <p:spPr>
                <a:xfrm>
                  <a:off x="4645078" y="34319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47" name="Hexagon 146"/>
                <p:cNvSpPr>
                  <a:spLocks noChangeAspect="1"/>
                </p:cNvSpPr>
                <p:nvPr/>
              </p:nvSpPr>
              <p:spPr>
                <a:xfrm>
                  <a:off x="4797478" y="35843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48" name="Hexagon 147"/>
                <p:cNvSpPr>
                  <a:spLocks noChangeAspect="1"/>
                </p:cNvSpPr>
                <p:nvPr/>
              </p:nvSpPr>
              <p:spPr>
                <a:xfrm>
                  <a:off x="4949878" y="37367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</p:grpSp>
          <p:grpSp>
            <p:nvGrpSpPr>
              <p:cNvPr id="95" name="Group 319"/>
              <p:cNvGrpSpPr>
                <a:grpSpLocks noChangeAspect="1"/>
              </p:cNvGrpSpPr>
              <p:nvPr/>
            </p:nvGrpSpPr>
            <p:grpSpPr>
              <a:xfrm>
                <a:off x="2649315" y="2622819"/>
                <a:ext cx="402336" cy="365760"/>
                <a:chOff x="4645078" y="3431927"/>
                <a:chExt cx="838200" cy="762000"/>
              </a:xfrm>
            </p:grpSpPr>
            <p:sp>
              <p:nvSpPr>
                <p:cNvPr id="143" name="Hexagon 142"/>
                <p:cNvSpPr>
                  <a:spLocks noChangeAspect="1"/>
                </p:cNvSpPr>
                <p:nvPr/>
              </p:nvSpPr>
              <p:spPr>
                <a:xfrm>
                  <a:off x="4645078" y="34319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44" name="Hexagon 143"/>
                <p:cNvSpPr>
                  <a:spLocks noChangeAspect="1"/>
                </p:cNvSpPr>
                <p:nvPr/>
              </p:nvSpPr>
              <p:spPr>
                <a:xfrm>
                  <a:off x="4797478" y="35843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45" name="Hexagon 144"/>
                <p:cNvSpPr>
                  <a:spLocks noChangeAspect="1"/>
                </p:cNvSpPr>
                <p:nvPr/>
              </p:nvSpPr>
              <p:spPr>
                <a:xfrm>
                  <a:off x="4949878" y="37367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</p:grpSp>
          <p:grpSp>
            <p:nvGrpSpPr>
              <p:cNvPr id="96" name="Group 323"/>
              <p:cNvGrpSpPr>
                <a:grpSpLocks noChangeAspect="1"/>
              </p:cNvGrpSpPr>
              <p:nvPr/>
            </p:nvGrpSpPr>
            <p:grpSpPr>
              <a:xfrm>
                <a:off x="3506020" y="2622819"/>
                <a:ext cx="402336" cy="365760"/>
                <a:chOff x="4645078" y="3431927"/>
                <a:chExt cx="838200" cy="762000"/>
              </a:xfrm>
            </p:grpSpPr>
            <p:sp>
              <p:nvSpPr>
                <p:cNvPr id="140" name="Hexagon 139"/>
                <p:cNvSpPr>
                  <a:spLocks noChangeAspect="1"/>
                </p:cNvSpPr>
                <p:nvPr/>
              </p:nvSpPr>
              <p:spPr>
                <a:xfrm>
                  <a:off x="4645078" y="34319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41" name="Hexagon 140"/>
                <p:cNvSpPr>
                  <a:spLocks noChangeAspect="1"/>
                </p:cNvSpPr>
                <p:nvPr/>
              </p:nvSpPr>
              <p:spPr>
                <a:xfrm>
                  <a:off x="4797478" y="35843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42" name="Hexagon 141"/>
                <p:cNvSpPr>
                  <a:spLocks noChangeAspect="1"/>
                </p:cNvSpPr>
                <p:nvPr/>
              </p:nvSpPr>
              <p:spPr>
                <a:xfrm>
                  <a:off x="4949878" y="37367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</p:grpSp>
          <p:grpSp>
            <p:nvGrpSpPr>
              <p:cNvPr id="97" name="Group 327"/>
              <p:cNvGrpSpPr>
                <a:grpSpLocks noChangeAspect="1"/>
              </p:cNvGrpSpPr>
              <p:nvPr/>
            </p:nvGrpSpPr>
            <p:grpSpPr>
              <a:xfrm>
                <a:off x="4362725" y="2622819"/>
                <a:ext cx="402336" cy="365760"/>
                <a:chOff x="4645078" y="3431927"/>
                <a:chExt cx="838200" cy="762000"/>
              </a:xfrm>
            </p:grpSpPr>
            <p:sp>
              <p:nvSpPr>
                <p:cNvPr id="137" name="Hexagon 136"/>
                <p:cNvSpPr>
                  <a:spLocks noChangeAspect="1"/>
                </p:cNvSpPr>
                <p:nvPr/>
              </p:nvSpPr>
              <p:spPr>
                <a:xfrm>
                  <a:off x="4645078" y="34319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38" name="Hexagon 137"/>
                <p:cNvSpPr>
                  <a:spLocks noChangeAspect="1"/>
                </p:cNvSpPr>
                <p:nvPr/>
              </p:nvSpPr>
              <p:spPr>
                <a:xfrm>
                  <a:off x="4797478" y="35843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39" name="Hexagon 138"/>
                <p:cNvSpPr>
                  <a:spLocks noChangeAspect="1"/>
                </p:cNvSpPr>
                <p:nvPr/>
              </p:nvSpPr>
              <p:spPr>
                <a:xfrm>
                  <a:off x="4949878" y="37367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</p:grpSp>
          <p:sp>
            <p:nvSpPr>
              <p:cNvPr id="99" name="Can 105"/>
              <p:cNvSpPr/>
              <p:nvPr/>
            </p:nvSpPr>
            <p:spPr>
              <a:xfrm rot="17485089">
                <a:off x="984931" y="2974872"/>
                <a:ext cx="331918" cy="274175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Can 106"/>
              <p:cNvSpPr/>
              <p:nvPr/>
            </p:nvSpPr>
            <p:spPr>
              <a:xfrm rot="17485089">
                <a:off x="1283264" y="2974872"/>
                <a:ext cx="331918" cy="274175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1" name="Curved Connector 107"/>
              <p:cNvCxnSpPr/>
              <p:nvPr/>
            </p:nvCxnSpPr>
            <p:spPr>
              <a:xfrm rot="5400000">
                <a:off x="766221" y="2974612"/>
                <a:ext cx="437023" cy="364624"/>
              </a:xfrm>
              <a:prstGeom prst="curvedConnector3">
                <a:avLst>
                  <a:gd name="adj1" fmla="val 78581"/>
                </a:avLst>
              </a:prstGeom>
              <a:ln>
                <a:solidFill>
                  <a:srgbClr val="63252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urved Connector 108"/>
              <p:cNvCxnSpPr/>
              <p:nvPr/>
            </p:nvCxnSpPr>
            <p:spPr>
              <a:xfrm rot="5400000">
                <a:off x="1147220" y="3014618"/>
                <a:ext cx="437023" cy="364624"/>
              </a:xfrm>
              <a:prstGeom prst="curvedConnector3">
                <a:avLst>
                  <a:gd name="adj1" fmla="val 78581"/>
                </a:avLst>
              </a:prstGeom>
              <a:ln>
                <a:solidFill>
                  <a:srgbClr val="63252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ctangle 102"/>
              <p:cNvSpPr/>
              <p:nvPr/>
            </p:nvSpPr>
            <p:spPr>
              <a:xfrm>
                <a:off x="1342169" y="3291256"/>
                <a:ext cx="114300" cy="1300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1067011" y="3323007"/>
                <a:ext cx="222250" cy="1046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1161633" y="3284908"/>
                <a:ext cx="173129" cy="1046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938945" y="2935237"/>
                <a:ext cx="548647" cy="498618"/>
                <a:chOff x="101600" y="2020427"/>
                <a:chExt cx="703792" cy="498618"/>
              </a:xfrm>
            </p:grpSpPr>
            <p:cxnSp>
              <p:nvCxnSpPr>
                <p:cNvPr id="132" name="Curved Connector 138"/>
                <p:cNvCxnSpPr/>
                <p:nvPr/>
              </p:nvCxnSpPr>
              <p:spPr>
                <a:xfrm rot="5400000">
                  <a:off x="84451" y="2093320"/>
                  <a:ext cx="437023" cy="364624"/>
                </a:xfrm>
                <a:prstGeom prst="curvedConnector3">
                  <a:avLst>
                    <a:gd name="adj1" fmla="val 78581"/>
                  </a:avLst>
                </a:prstGeom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Rectangle 132"/>
                <p:cNvSpPr/>
                <p:nvPr/>
              </p:nvSpPr>
              <p:spPr>
                <a:xfrm>
                  <a:off x="266700" y="2369958"/>
                  <a:ext cx="114300" cy="1300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101600" y="2414408"/>
                  <a:ext cx="222250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179295" y="2389008"/>
                  <a:ext cx="173129" cy="1046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Freeform 142"/>
                <p:cNvSpPr/>
                <p:nvPr/>
              </p:nvSpPr>
              <p:spPr>
                <a:xfrm>
                  <a:off x="374650" y="2020427"/>
                  <a:ext cx="430742" cy="486235"/>
                </a:xfrm>
                <a:custGeom>
                  <a:avLst/>
                  <a:gdLst>
                    <a:gd name="connsiteX0" fmla="*/ 0 w 430742"/>
                    <a:gd name="connsiteY0" fmla="*/ 358775 h 503237"/>
                    <a:gd name="connsiteX1" fmla="*/ 31750 w 430742"/>
                    <a:gd name="connsiteY1" fmla="*/ 479425 h 503237"/>
                    <a:gd name="connsiteX2" fmla="*/ 88900 w 430742"/>
                    <a:gd name="connsiteY2" fmla="*/ 501650 h 503237"/>
                    <a:gd name="connsiteX3" fmla="*/ 158750 w 430742"/>
                    <a:gd name="connsiteY3" fmla="*/ 469900 h 503237"/>
                    <a:gd name="connsiteX4" fmla="*/ 244475 w 430742"/>
                    <a:gd name="connsiteY4" fmla="*/ 390525 h 503237"/>
                    <a:gd name="connsiteX5" fmla="*/ 336550 w 430742"/>
                    <a:gd name="connsiteY5" fmla="*/ 282575 h 503237"/>
                    <a:gd name="connsiteX6" fmla="*/ 390525 w 430742"/>
                    <a:gd name="connsiteY6" fmla="*/ 161925 h 503237"/>
                    <a:gd name="connsiteX7" fmla="*/ 425450 w 430742"/>
                    <a:gd name="connsiteY7" fmla="*/ 38100 h 503237"/>
                    <a:gd name="connsiteX8" fmla="*/ 422275 w 430742"/>
                    <a:gd name="connsiteY8" fmla="*/ 0 h 503237"/>
                    <a:gd name="connsiteX9" fmla="*/ 422275 w 430742"/>
                    <a:gd name="connsiteY9" fmla="*/ 0 h 503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0742" h="503237">
                      <a:moveTo>
                        <a:pt x="0" y="358775"/>
                      </a:moveTo>
                      <a:cubicBezTo>
                        <a:pt x="8466" y="407194"/>
                        <a:pt x="16933" y="455613"/>
                        <a:pt x="31750" y="479425"/>
                      </a:cubicBezTo>
                      <a:cubicBezTo>
                        <a:pt x="46567" y="503237"/>
                        <a:pt x="67733" y="503237"/>
                        <a:pt x="88900" y="501650"/>
                      </a:cubicBezTo>
                      <a:cubicBezTo>
                        <a:pt x="110067" y="500063"/>
                        <a:pt x="132821" y="488421"/>
                        <a:pt x="158750" y="469900"/>
                      </a:cubicBezTo>
                      <a:cubicBezTo>
                        <a:pt x="184679" y="451379"/>
                        <a:pt x="214842" y="421746"/>
                        <a:pt x="244475" y="390525"/>
                      </a:cubicBezTo>
                      <a:cubicBezTo>
                        <a:pt x="274108" y="359304"/>
                        <a:pt x="312208" y="320675"/>
                        <a:pt x="336550" y="282575"/>
                      </a:cubicBezTo>
                      <a:cubicBezTo>
                        <a:pt x="360892" y="244475"/>
                        <a:pt x="375708" y="202671"/>
                        <a:pt x="390525" y="161925"/>
                      </a:cubicBezTo>
                      <a:cubicBezTo>
                        <a:pt x="405342" y="121179"/>
                        <a:pt x="420158" y="65088"/>
                        <a:pt x="425450" y="38100"/>
                      </a:cubicBezTo>
                      <a:cubicBezTo>
                        <a:pt x="430742" y="11113"/>
                        <a:pt x="422275" y="0"/>
                        <a:pt x="422275" y="0"/>
                      </a:cubicBezTo>
                      <a:lnTo>
                        <a:pt x="422275" y="0"/>
                      </a:lnTo>
                    </a:path>
                  </a:pathLst>
                </a:custGeom>
                <a:noFill/>
                <a:ln>
                  <a:solidFill>
                    <a:srgbClr val="63252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361"/>
              <p:cNvGrpSpPr>
                <a:grpSpLocks noChangeAspect="1"/>
              </p:cNvGrpSpPr>
              <p:nvPr/>
            </p:nvGrpSpPr>
            <p:grpSpPr>
              <a:xfrm>
                <a:off x="1026786" y="3248083"/>
                <a:ext cx="402336" cy="365760"/>
                <a:chOff x="4645078" y="3431927"/>
                <a:chExt cx="838200" cy="762000"/>
              </a:xfrm>
            </p:grpSpPr>
            <p:sp>
              <p:nvSpPr>
                <p:cNvPr id="129" name="Hexagon 128"/>
                <p:cNvSpPr>
                  <a:spLocks noChangeAspect="1"/>
                </p:cNvSpPr>
                <p:nvPr/>
              </p:nvSpPr>
              <p:spPr>
                <a:xfrm>
                  <a:off x="4645078" y="34319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30" name="Hexagon 129"/>
                <p:cNvSpPr>
                  <a:spLocks noChangeAspect="1"/>
                </p:cNvSpPr>
                <p:nvPr/>
              </p:nvSpPr>
              <p:spPr>
                <a:xfrm>
                  <a:off x="4797478" y="35843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31" name="Hexagon 130"/>
                <p:cNvSpPr>
                  <a:spLocks noChangeAspect="1"/>
                </p:cNvSpPr>
                <p:nvPr/>
              </p:nvSpPr>
              <p:spPr>
                <a:xfrm>
                  <a:off x="4949878" y="37367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</p:grpSp>
          <p:grpSp>
            <p:nvGrpSpPr>
              <p:cNvPr id="108" name="Group 365"/>
              <p:cNvGrpSpPr>
                <a:grpSpLocks noChangeAspect="1"/>
              </p:cNvGrpSpPr>
              <p:nvPr/>
            </p:nvGrpSpPr>
            <p:grpSpPr>
              <a:xfrm>
                <a:off x="1110946" y="2623555"/>
                <a:ext cx="402336" cy="365760"/>
                <a:chOff x="4645078" y="3431927"/>
                <a:chExt cx="838200" cy="762000"/>
              </a:xfrm>
            </p:grpSpPr>
            <p:sp>
              <p:nvSpPr>
                <p:cNvPr id="126" name="Hexagon 125"/>
                <p:cNvSpPr>
                  <a:spLocks noChangeAspect="1"/>
                </p:cNvSpPr>
                <p:nvPr/>
              </p:nvSpPr>
              <p:spPr>
                <a:xfrm>
                  <a:off x="4645078" y="34319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27" name="Hexagon 126"/>
                <p:cNvSpPr>
                  <a:spLocks noChangeAspect="1"/>
                </p:cNvSpPr>
                <p:nvPr/>
              </p:nvSpPr>
              <p:spPr>
                <a:xfrm>
                  <a:off x="4797478" y="35843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  <p:sp>
              <p:nvSpPr>
                <p:cNvPr id="128" name="Hexagon 127"/>
                <p:cNvSpPr>
                  <a:spLocks noChangeAspect="1"/>
                </p:cNvSpPr>
                <p:nvPr/>
              </p:nvSpPr>
              <p:spPr>
                <a:xfrm>
                  <a:off x="4949878" y="3736727"/>
                  <a:ext cx="533400" cy="457200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me</a:t>
                  </a:r>
                </a:p>
              </p:txBody>
            </p:sp>
          </p:grpSp>
          <p:cxnSp>
            <p:nvCxnSpPr>
              <p:cNvPr id="78" name="Curved Connector 84"/>
              <p:cNvCxnSpPr>
                <a:cxnSpLocks/>
                <a:endCxn id="103" idx="3"/>
              </p:cNvCxnSpPr>
              <p:nvPr/>
            </p:nvCxnSpPr>
            <p:spPr>
              <a:xfrm rot="5400000">
                <a:off x="1397255" y="2996892"/>
                <a:ext cx="418599" cy="300168"/>
              </a:xfrm>
              <a:prstGeom prst="curvedConnector2">
                <a:avLst/>
              </a:prstGeom>
              <a:ln>
                <a:solidFill>
                  <a:srgbClr val="63252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6849418" y="3636543"/>
              <a:ext cx="545760" cy="262368"/>
              <a:chOff x="6849418" y="3636543"/>
              <a:chExt cx="545760" cy="26236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9" name="Ink 8"/>
                  <p14:cNvContentPartPr/>
                  <p14:nvPr/>
                </p14:nvContentPartPr>
                <p14:xfrm>
                  <a:off x="6991978" y="3711711"/>
                  <a:ext cx="403200" cy="143424"/>
                </p14:xfrm>
              </p:contentPart>
            </mc:Choice>
            <mc:Fallback xmlns="">
              <p:pic>
                <p:nvPicPr>
                  <p:cNvPr id="9" name="Ink 8"/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961378" y="3681080"/>
                    <a:ext cx="464400" cy="2046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0" name="Ink 9"/>
                  <p14:cNvContentPartPr/>
                  <p14:nvPr/>
                </p14:nvContentPartPr>
                <p14:xfrm>
                  <a:off x="7122154" y="3683199"/>
                  <a:ext cx="257760" cy="8064"/>
                </p14:xfrm>
              </p:contentPart>
            </mc:Choice>
            <mc:Fallback xmlns="">
              <p:pic>
                <p:nvPicPr>
                  <p:cNvPr id="10" name="Ink 9"/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091554" y="3652043"/>
                    <a:ext cx="318960" cy="70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1" name="Ink 10"/>
                  <p14:cNvContentPartPr/>
                  <p14:nvPr/>
                </p14:nvContentPartPr>
                <p14:xfrm>
                  <a:off x="7101130" y="3636543"/>
                  <a:ext cx="267552" cy="8064"/>
                </p14:xfrm>
              </p:contentPart>
            </mc:Choice>
            <mc:Fallback xmlns="">
              <p:pic>
                <p:nvPicPr>
                  <p:cNvPr id="11" name="Ink 10"/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070522" y="3605387"/>
                    <a:ext cx="328768" cy="70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2" name="Ink 11"/>
                  <p14:cNvContentPartPr/>
                  <p14:nvPr/>
                </p14:nvContentPartPr>
                <p14:xfrm>
                  <a:off x="6899818" y="3846207"/>
                  <a:ext cx="344736" cy="13536"/>
                </p14:xfrm>
              </p:contentPart>
            </mc:Choice>
            <mc:Fallback xmlns="">
              <p:pic>
                <p:nvPicPr>
                  <p:cNvPr id="12" name="Ink 11"/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869231" y="3815929"/>
                    <a:ext cx="405910" cy="740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3" name="Ink 12"/>
                  <p14:cNvContentPartPr/>
                  <p14:nvPr/>
                </p14:nvContentPartPr>
                <p14:xfrm>
                  <a:off x="6849418" y="3882207"/>
                  <a:ext cx="490752" cy="16704"/>
                </p14:xfrm>
              </p:contentPart>
            </mc:Choice>
            <mc:Fallback xmlns="">
              <p:pic>
                <p:nvPicPr>
                  <p:cNvPr id="13" name="Ink 12"/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818814" y="3851341"/>
                    <a:ext cx="551961" cy="7843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5" name="Arrow: Right 4"/>
          <p:cNvSpPr/>
          <p:nvPr/>
        </p:nvSpPr>
        <p:spPr>
          <a:xfrm>
            <a:off x="3934226" y="4689126"/>
            <a:ext cx="1908769" cy="1054653"/>
          </a:xfrm>
          <a:prstGeom prst="rightArrow">
            <a:avLst>
              <a:gd name="adj1" fmla="val 5636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 20"/>
          <p:cNvSpPr/>
          <p:nvPr/>
        </p:nvSpPr>
        <p:spPr>
          <a:xfrm>
            <a:off x="5899590" y="3520230"/>
            <a:ext cx="816192" cy="1326258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79987" y="1230302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49D00"/>
                </a:solidFill>
              </a:rPr>
              <a:t>Facultative Heterochromatin</a:t>
            </a:r>
          </a:p>
        </p:txBody>
      </p:sp>
    </p:spTree>
    <p:extLst>
      <p:ext uri="{BB962C8B-B14F-4D97-AF65-F5344CB8AC3E}">
        <p14:creationId xmlns:p14="http://schemas.microsoft.com/office/powerpoint/2010/main" val="7784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5ECB-E670-4BDC-8A18-390CD58B8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938" y="82077"/>
            <a:ext cx="9122884" cy="706964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Result: </a:t>
            </a:r>
            <a:r>
              <a:rPr lang="en-US" sz="2800" dirty="0"/>
              <a:t>H3K14M mutant expresses </a:t>
            </a:r>
            <a:r>
              <a:rPr lang="en-US" sz="2800" i="1" dirty="0" err="1"/>
              <a:t>eed-gfp</a:t>
            </a:r>
            <a:r>
              <a:rPr lang="en-US" sz="2800" i="1" baseline="30000" dirty="0"/>
              <a:t>+</a:t>
            </a:r>
            <a:r>
              <a:rPr lang="en-US" sz="2800" i="1" dirty="0"/>
              <a:t>, </a:t>
            </a:r>
            <a:r>
              <a:rPr lang="en-US" sz="2800" dirty="0"/>
              <a:t>and localizes EED-GFP similar to wildtype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5818A5-184A-4EF1-AFE1-A717FB692E5B}"/>
              </a:ext>
            </a:extLst>
          </p:cNvPr>
          <p:cNvGrpSpPr/>
          <p:nvPr/>
        </p:nvGrpSpPr>
        <p:grpSpPr>
          <a:xfrm>
            <a:off x="2111573" y="1334977"/>
            <a:ext cx="7855613" cy="5113557"/>
            <a:chOff x="1956464" y="1292939"/>
            <a:chExt cx="4008168" cy="26090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666657-CF2B-48E9-BA36-988B7821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681679" y="1619075"/>
              <a:ext cx="2609089" cy="1956817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A08EBA4-30C8-45D7-AD9C-AC5CFC392713}"/>
                </a:ext>
              </a:extLst>
            </p:cNvPr>
            <p:cNvGrpSpPr/>
            <p:nvPr/>
          </p:nvGrpSpPr>
          <p:grpSpPr>
            <a:xfrm>
              <a:off x="1956464" y="1292939"/>
              <a:ext cx="2595090" cy="2609088"/>
              <a:chOff x="1956464" y="1292939"/>
              <a:chExt cx="2595090" cy="260908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9F1611E-0D0E-41AB-A41C-E130DAB1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4470" y="1292939"/>
                <a:ext cx="1956816" cy="260908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A923D8-1F8F-44FA-AEF6-397F4C4DB054}"/>
                  </a:ext>
                </a:extLst>
              </p:cNvPr>
              <p:cNvSpPr txBox="1"/>
              <p:nvPr/>
            </p:nvSpPr>
            <p:spPr>
              <a:xfrm>
                <a:off x="1956464" y="1292939"/>
                <a:ext cx="787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K14M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581D3D-9AD6-4B81-804F-035BCD5D95D7}"/>
                  </a:ext>
                </a:extLst>
              </p:cNvPr>
              <p:cNvSpPr txBox="1"/>
              <p:nvPr/>
            </p:nvSpPr>
            <p:spPr>
              <a:xfrm>
                <a:off x="4007815" y="1292939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WT</a:t>
                </a:r>
              </a:p>
            </p:txBody>
          </p:sp>
        </p:grpSp>
      </p:grp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27626FED-32A0-4511-B206-23FA94DB4C2B}"/>
              </a:ext>
            </a:extLst>
          </p:cNvPr>
          <p:cNvSpPr/>
          <p:nvPr/>
        </p:nvSpPr>
        <p:spPr>
          <a:xfrm rot="3138935">
            <a:off x="7371761" y="2479251"/>
            <a:ext cx="254524" cy="22624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117BC13-44F5-4FD1-AFF1-10C665797186}"/>
              </a:ext>
            </a:extLst>
          </p:cNvPr>
          <p:cNvSpPr/>
          <p:nvPr/>
        </p:nvSpPr>
        <p:spPr>
          <a:xfrm rot="10153912">
            <a:off x="4215352" y="4422744"/>
            <a:ext cx="254524" cy="22624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10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632439" y="32632"/>
            <a:ext cx="10968600" cy="70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591300"/>
              </a:buClr>
              <a:buSzPct val="250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Result: </a:t>
            </a:r>
            <a:r>
              <a:rPr lang="en-US" sz="3200" b="0" i="0" u="none" strike="noStrike" cap="none" dirty="0">
                <a:latin typeface="Arial"/>
                <a:ea typeface="Arial"/>
                <a:cs typeface="Arial"/>
                <a:sym typeface="Arial"/>
              </a:rPr>
              <a:t>Summary of all H3 mutations</a:t>
            </a:r>
          </a:p>
        </p:txBody>
      </p:sp>
      <p:grpSp>
        <p:nvGrpSpPr>
          <p:cNvPr id="489" name="Shape 489"/>
          <p:cNvGrpSpPr/>
          <p:nvPr/>
        </p:nvGrpSpPr>
        <p:grpSpPr>
          <a:xfrm>
            <a:off x="6059466" y="1625761"/>
            <a:ext cx="4076148" cy="6597883"/>
            <a:chOff x="6749821" y="2286258"/>
            <a:chExt cx="4407600" cy="6143852"/>
          </a:xfrm>
        </p:grpSpPr>
        <p:sp>
          <p:nvSpPr>
            <p:cNvPr id="490" name="Shape 490"/>
            <p:cNvSpPr txBox="1"/>
            <p:nvPr/>
          </p:nvSpPr>
          <p:spPr>
            <a:xfrm>
              <a:off x="6749821" y="2286258"/>
              <a:ext cx="4407600" cy="4245000"/>
            </a:xfrm>
            <a:prstGeom prst="rect">
              <a:avLst/>
            </a:prstGeom>
            <a:noFill/>
            <a:ln w="28575" cap="flat" cmpd="sng">
              <a:solidFill>
                <a:srgbClr val="585A4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342900" marR="0" lvl="0" indent="-342900" algn="ctr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2000" b="0" i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(pSF6)</a:t>
              </a:r>
              <a:br>
                <a:rPr lang="en-US" sz="1800" b="0" i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en-US" sz="1800" b="0" i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1800" b="0" i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br>
                <a:rPr lang="en-US" sz="1800" b="0" i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1800" b="0" i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Shape 491"/>
            <p:cNvSpPr txBox="1"/>
            <p:nvPr/>
          </p:nvSpPr>
          <p:spPr>
            <a:xfrm>
              <a:off x="6749821" y="2548310"/>
              <a:ext cx="3152700" cy="5881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By Quick-change: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T3S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T3A</a:t>
              </a:r>
              <a:br>
                <a:rPr lang="en-US" sz="1400" b="1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K4M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K4R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K4Q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K9Q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K9L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K9M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S10A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S10T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K14L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K14M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K14R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K14Q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A15M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</a:rPr>
                <a:t>A15P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</a:rPr>
                <a:t>P16A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1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11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Shape 492"/>
            <p:cNvSpPr txBox="1"/>
            <p:nvPr/>
          </p:nvSpPr>
          <p:spPr>
            <a:xfrm>
              <a:off x="7442752" y="2948408"/>
              <a:ext cx="1730700" cy="523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K18M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00B050"/>
                  </a:solidFill>
                  <a:ea typeface="Arial"/>
                  <a:cs typeface="Arial"/>
                  <a:sym typeface="Arial"/>
                </a:rPr>
                <a:t>K18L</a:t>
              </a:r>
            </a:p>
            <a:p>
              <a:pPr lvl="0">
                <a:buClr>
                  <a:schemeClr val="dk1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K23M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b="1" dirty="0">
                  <a:solidFill>
                    <a:srgbClr val="00B050"/>
                  </a:solidFill>
                </a:rPr>
                <a:t>K23L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  <a:ea typeface="Arial"/>
                  <a:cs typeface="Arial"/>
                  <a:sym typeface="Arial"/>
                </a:rPr>
                <a:t>A24T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</a:rPr>
                <a:t>A25M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R26A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K27L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K27M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K27R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K27Q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S28T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S28A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A29M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A29T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K36R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K36M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Shape 493"/>
            <p:cNvSpPr txBox="1"/>
            <p:nvPr/>
          </p:nvSpPr>
          <p:spPr>
            <a:xfrm>
              <a:off x="8185750" y="2967069"/>
              <a:ext cx="1730700" cy="523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  <a:ea typeface="Arial"/>
                  <a:cs typeface="Arial"/>
                  <a:sym typeface="Arial"/>
                </a:rPr>
                <a:t>K36L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K36Q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chemeClr val="accent1"/>
                  </a:solidFill>
                  <a:ea typeface="Arial"/>
                  <a:cs typeface="Arial"/>
                  <a:sym typeface="Arial"/>
                </a:rPr>
                <a:t>K37L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  <a:ea typeface="Arial"/>
                  <a:cs typeface="Arial"/>
                  <a:sym typeface="Arial"/>
                </a:rPr>
                <a:t>K37M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K37R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K37Q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R40A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Y41A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K42A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K56Q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</a:rPr>
                <a:t>K56R</a:t>
              </a:r>
            </a:p>
            <a:p>
              <a:pPr lvl="0">
                <a:buSzPct val="25000"/>
              </a:pPr>
              <a:r>
                <a:rPr lang="en-US" sz="1400" b="1" dirty="0">
                  <a:solidFill>
                    <a:srgbClr val="E84C22"/>
                  </a:solidFill>
                  <a:ea typeface="Arial"/>
                  <a:cs typeface="Arial"/>
                  <a:sym typeface="Arial"/>
                </a:rPr>
                <a:t>K56M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K56L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K64L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Q68A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Q68S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K79Q</a:t>
              </a:r>
            </a:p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493"/>
            <p:cNvSpPr txBox="1"/>
            <p:nvPr/>
          </p:nvSpPr>
          <p:spPr>
            <a:xfrm>
              <a:off x="8904730" y="2959840"/>
              <a:ext cx="1730700" cy="523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K79R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K79M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K79L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</a:rPr>
                <a:t>K122L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</a:rPr>
                <a:t>E133A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</a:rPr>
                <a:t>R134A</a:t>
              </a:r>
            </a:p>
          </p:txBody>
        </p:sp>
      </p:grpSp>
      <p:grpSp>
        <p:nvGrpSpPr>
          <p:cNvPr id="494" name="Shape 494"/>
          <p:cNvGrpSpPr/>
          <p:nvPr/>
        </p:nvGrpSpPr>
        <p:grpSpPr>
          <a:xfrm>
            <a:off x="632456" y="1644540"/>
            <a:ext cx="4731558" cy="4557007"/>
            <a:chOff x="996333" y="2286258"/>
            <a:chExt cx="4407600" cy="4245000"/>
          </a:xfrm>
        </p:grpSpPr>
        <p:sp>
          <p:nvSpPr>
            <p:cNvPr id="495" name="Shape 495"/>
            <p:cNvSpPr txBox="1"/>
            <p:nvPr/>
          </p:nvSpPr>
          <p:spPr>
            <a:xfrm>
              <a:off x="3604005" y="2622451"/>
              <a:ext cx="1746600" cy="330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By Cloning:</a:t>
              </a:r>
              <a:b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140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pEB9 – H312GG  </a:t>
              </a:r>
              <a:b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pEB10 – H3G13M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pEB15 – H3R17L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pEB16 – H3K18Q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pEB17 – H3K18R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pEB18 – H3K23Q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pEB19 – H3K23R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pEB21 – H3S28A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pEB22 – H3K36L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MF337 – H3A15P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 txBox="1"/>
            <p:nvPr/>
          </p:nvSpPr>
          <p:spPr>
            <a:xfrm>
              <a:off x="996333" y="2286258"/>
              <a:ext cx="4407600" cy="4245000"/>
            </a:xfrm>
            <a:prstGeom prst="rect">
              <a:avLst/>
            </a:prstGeom>
            <a:noFill/>
            <a:ln w="28575" cap="flat" cmpd="sng">
              <a:solidFill>
                <a:srgbClr val="585A4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342900" marR="0" lvl="0" indent="-342900" algn="ctr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(pRG9)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By </a:t>
              </a:r>
              <a:r>
                <a:rPr lang="en-US" sz="1400" b="0" i="0" dirty="0" err="1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Quickchange</a:t>
              </a:r>
              <a:r>
                <a:rPr lang="en-US" sz="14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Noto Sans Symbols"/>
                <a:buNone/>
              </a:pPr>
              <a:endParaRPr sz="1400" b="0" i="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1" i="0" dirty="0">
                  <a:solidFill>
                    <a:srgbClr val="E84C22"/>
                  </a:solidFill>
                </a:rPr>
                <a:t>R2L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T3S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T3A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1" i="0" dirty="0">
                  <a:solidFill>
                    <a:srgbClr val="E84C22"/>
                  </a:solidFill>
                </a:rPr>
                <a:t>K4L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K4M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K4R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K4Q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1" i="0" dirty="0">
                  <a:solidFill>
                    <a:srgbClr val="E84C22"/>
                  </a:solidFill>
                </a:rPr>
                <a:t>T6A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1" i="0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A7M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1" i="0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R8A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1" i="0" dirty="0">
                  <a:solidFill>
                    <a:srgbClr val="E84C22"/>
                  </a:solidFill>
                </a:rPr>
                <a:t>K9M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1" i="0" dirty="0">
                  <a:solidFill>
                    <a:srgbClr val="E84C22"/>
                  </a:solidFill>
                </a:rPr>
                <a:t>K9R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Noto Sans Symbols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K9L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K9Q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dirty="0">
                  <a:solidFill>
                    <a:srgbClr val="585A4B"/>
                  </a:solidFill>
                </a:rPr>
                <a:t>S10A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b="0" i="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S10T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i="0" dirty="0">
                  <a:solidFill>
                    <a:srgbClr val="585A4B"/>
                  </a:solidFill>
                </a:rPr>
                <a:t>T11A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Noto Sans Symbols"/>
                <a:buNone/>
              </a:pPr>
              <a:r>
                <a:rPr lang="en-US" sz="1400" dirty="0">
                  <a:solidFill>
                    <a:srgbClr val="585A4B"/>
                  </a:solidFill>
                </a:rPr>
                <a:t>G12P</a:t>
              </a:r>
              <a:endParaRPr lang="en-US" sz="1400" i="0" dirty="0">
                <a:solidFill>
                  <a:srgbClr val="585A4B"/>
                </a:solidFill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Noto Sans Symbols"/>
                <a:buNone/>
              </a:pPr>
              <a:endParaRPr sz="1400" dirty="0"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Noto Sans Symbols"/>
                <a:buNone/>
              </a:pPr>
              <a:endParaRPr sz="1400" b="0" i="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Noto Sans Symbols"/>
                <a:buNone/>
              </a:pPr>
              <a:endParaRPr sz="1400" b="0" i="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Noto Sans Symbols"/>
                <a:buNone/>
              </a:pPr>
              <a:endParaRPr sz="1400" b="0" i="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Shape 497"/>
            <p:cNvSpPr txBox="1"/>
            <p:nvPr/>
          </p:nvSpPr>
          <p:spPr>
            <a:xfrm>
              <a:off x="1556644" y="2873479"/>
              <a:ext cx="807000" cy="3350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Font typeface="Noto Sans Symbols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K14L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Noto Sans Symbols"/>
                <a:buNone/>
              </a:pPr>
              <a:r>
                <a:rPr lang="en-US" sz="1400" b="1" dirty="0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K14M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Noto Sans Symbols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K14R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Noto Sans Symbols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K14Q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Noto Sans Symbols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A15M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Noto Sans Symbols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A15P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Noto Sans Symbols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P16A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Noto Sans Symbols"/>
                <a:buNone/>
              </a:pPr>
              <a:r>
                <a:rPr lang="en-US" sz="1400" b="1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K18M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00B050"/>
                  </a:solidFill>
                </a:rPr>
                <a:t>K18L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K18R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K18Q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K23M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K23L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A24T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A25M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R26A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</a:rPr>
                <a:t>K27L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K27M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endParaRPr lang="en-US"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84C22"/>
                </a:buClr>
                <a:buSzPct val="25000"/>
                <a:buFont typeface="Arial"/>
                <a:buNone/>
              </a:pPr>
              <a:endParaRPr lang="en-US" sz="1400" dirty="0">
                <a:solidFill>
                  <a:srgbClr val="585A4B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Shape 498"/>
            <p:cNvSpPr txBox="1"/>
            <p:nvPr/>
          </p:nvSpPr>
          <p:spPr>
            <a:xfrm>
              <a:off x="2166521" y="2864935"/>
              <a:ext cx="930300" cy="330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K27R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K27Q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S28T S28A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  <a:ea typeface="Arial"/>
                  <a:cs typeface="Arial"/>
                  <a:sym typeface="Arial"/>
                </a:rPr>
                <a:t>A29M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  <a:ea typeface="Arial"/>
                  <a:cs typeface="Arial"/>
                  <a:sym typeface="Arial"/>
                </a:rPr>
                <a:t>A29T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K36Q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</a:rPr>
                <a:t>K36R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</a:rPr>
                <a:t>K36M</a:t>
              </a:r>
              <a:endParaRPr lang="en-US" sz="1400" dirty="0">
                <a:solidFill>
                  <a:srgbClr val="585A4B"/>
                </a:solidFill>
              </a:endParaRPr>
            </a:p>
            <a:p>
              <a:pPr lvl="0"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K37Q K37R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400" b="1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K37M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K37L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latin typeface="Arial"/>
                  <a:ea typeface="Arial"/>
                  <a:cs typeface="Arial"/>
                  <a:sym typeface="Arial"/>
                </a:rPr>
                <a:t>K37Q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R40A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rgbClr val="E84C22"/>
                  </a:solidFill>
                </a:rPr>
                <a:t>Y41A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</a:rPr>
                <a:t>K42A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K56Q</a:t>
              </a:r>
              <a:endParaRPr lang="en-US" sz="1400" dirty="0">
                <a:solidFill>
                  <a:srgbClr val="585A4B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endParaRPr lang="en-US" sz="1400" b="1" dirty="0">
                <a:solidFill>
                  <a:srgbClr val="E84C2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Font typeface="Arial"/>
                <a:buNone/>
              </a:pPr>
              <a:endParaRPr sz="1400" b="1" dirty="0">
                <a:solidFill>
                  <a:srgbClr val="E84C22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85A4B"/>
                </a:buClr>
                <a:buSzPct val="25000"/>
                <a:buFont typeface="Arial"/>
                <a:buNone/>
              </a:pPr>
              <a:b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1400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Shape 499"/>
            <p:cNvSpPr txBox="1"/>
            <p:nvPr/>
          </p:nvSpPr>
          <p:spPr>
            <a:xfrm>
              <a:off x="2702185" y="2873474"/>
              <a:ext cx="759300" cy="32475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</a:rPr>
                <a:t>K56R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</a:rPr>
                <a:t>K56M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</a:rPr>
                <a:t>K56L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</a:rPr>
                <a:t>K64L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  <a:ea typeface="Arial"/>
                  <a:cs typeface="Arial"/>
                  <a:sym typeface="Arial"/>
                </a:rPr>
                <a:t>Q68A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Q68S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K79Q</a:t>
              </a:r>
            </a:p>
            <a:p>
              <a:pPr lvl="0">
                <a:buClr>
                  <a:srgbClr val="E84C22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</a:rPr>
                <a:t>K79R</a:t>
              </a: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dirty="0">
                  <a:solidFill>
                    <a:srgbClr val="585A4B"/>
                  </a:solidFill>
                  <a:ea typeface="Arial"/>
                  <a:cs typeface="Arial"/>
                  <a:sym typeface="Arial"/>
                </a:rPr>
                <a:t>K79M</a:t>
              </a:r>
              <a:endParaRPr lang="en-US" sz="1400" b="1" dirty="0">
                <a:solidFill>
                  <a:srgbClr val="E84C22"/>
                </a:solidFill>
                <a:ea typeface="Arial"/>
                <a:cs typeface="Arial"/>
                <a:sym typeface="Arial"/>
              </a:endParaRPr>
            </a:p>
            <a:p>
              <a:pPr lvl="0">
                <a:buClr>
                  <a:srgbClr val="585A4B"/>
                </a:buClr>
                <a:buSzPct val="25000"/>
              </a:pPr>
              <a:r>
                <a:rPr lang="en-US" sz="1400" b="1" dirty="0">
                  <a:solidFill>
                    <a:srgbClr val="E84C22"/>
                  </a:solidFill>
                  <a:ea typeface="Arial"/>
                  <a:cs typeface="Arial"/>
                  <a:sym typeface="Arial"/>
                </a:rPr>
                <a:t>K79L </a:t>
              </a:r>
              <a:r>
                <a:rPr lang="en-US" sz="1400" b="1" dirty="0">
                  <a:solidFill>
                    <a:srgbClr val="E84C22"/>
                  </a:solidFill>
                </a:rPr>
                <a:t>K122L</a:t>
              </a:r>
              <a:r>
                <a:rPr lang="en-US" sz="1400" b="1" dirty="0">
                  <a:solidFill>
                    <a:srgbClr val="E84C22"/>
                  </a:solidFill>
                  <a:latin typeface="Arial"/>
                  <a:ea typeface="Arial"/>
                  <a:cs typeface="Arial"/>
                  <a:sym typeface="Arial"/>
                </a:rPr>
                <a:t>E133A</a:t>
              </a:r>
            </a:p>
            <a:p>
              <a:pPr marL="0" marR="0" lvl="0" indent="0" algn="l" rtl="0">
                <a:spcBef>
                  <a:spcPts val="0"/>
                </a:spcBef>
                <a:buClr>
                  <a:srgbClr val="585A4B"/>
                </a:buClr>
                <a:buSzPct val="25000"/>
                <a:buFont typeface="Arial"/>
                <a:buNone/>
              </a:pPr>
              <a:r>
                <a:rPr lang="en-US" sz="1400" dirty="0">
                  <a:solidFill>
                    <a:srgbClr val="585A4B"/>
                  </a:solidFill>
                  <a:latin typeface="Arial"/>
                  <a:ea typeface="Arial"/>
                  <a:cs typeface="Arial"/>
                  <a:sym typeface="Arial"/>
                </a:rPr>
                <a:t>R134A</a:t>
              </a:r>
            </a:p>
          </p:txBody>
        </p:sp>
      </p:grpSp>
      <p:sp>
        <p:nvSpPr>
          <p:cNvPr id="500" name="Shape 500"/>
          <p:cNvSpPr txBox="1">
            <a:spLocks noGrp="1"/>
          </p:cNvSpPr>
          <p:nvPr>
            <p:ph type="body" idx="2"/>
          </p:nvPr>
        </p:nvSpPr>
        <p:spPr>
          <a:xfrm>
            <a:off x="475860" y="1186516"/>
            <a:ext cx="4967100" cy="3335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8400"/>
              <a:buNone/>
            </a:pPr>
            <a:r>
              <a:rPr lang="en-US" sz="1960" b="0" i="1" u="none" strike="noStrike" cap="none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rPr>
              <a:t>F. graminearum</a:t>
            </a:r>
            <a:endParaRPr sz="196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Shape 501"/>
          <p:cNvSpPr txBox="1">
            <a:spLocks noGrp="1"/>
          </p:cNvSpPr>
          <p:nvPr>
            <p:ph type="body" idx="2"/>
          </p:nvPr>
        </p:nvSpPr>
        <p:spPr>
          <a:xfrm>
            <a:off x="5942774" y="1186515"/>
            <a:ext cx="4318500" cy="363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8400"/>
              <a:buNone/>
            </a:pPr>
            <a:r>
              <a:rPr lang="en-US" sz="1960" b="0" i="1" u="none" strike="noStrike" cap="none" dirty="0">
                <a:solidFill>
                  <a:srgbClr val="585A4B"/>
                </a:solidFill>
                <a:latin typeface="Arial"/>
                <a:ea typeface="Arial"/>
                <a:cs typeface="Arial"/>
                <a:sym typeface="Arial"/>
              </a:rPr>
              <a:t>N. crassa</a:t>
            </a:r>
            <a:endParaRPr sz="196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410010" y="1625767"/>
            <a:ext cx="1444800" cy="1434900"/>
            <a:chOff x="10410010" y="1717597"/>
            <a:chExt cx="1444800" cy="1434900"/>
          </a:xfrm>
        </p:grpSpPr>
        <p:sp>
          <p:nvSpPr>
            <p:cNvPr id="25" name="Shape 502"/>
            <p:cNvSpPr/>
            <p:nvPr/>
          </p:nvSpPr>
          <p:spPr>
            <a:xfrm>
              <a:off x="10410010" y="1717597"/>
              <a:ext cx="1444800" cy="1434900"/>
            </a:xfrm>
            <a:prstGeom prst="rect">
              <a:avLst/>
            </a:prstGeom>
            <a:noFill/>
            <a:ln w="19050" cap="flat" cmpd="sng">
              <a:solidFill>
                <a:srgbClr val="585A4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dirty="0"/>
                <a:t>Key: </a:t>
              </a:r>
            </a:p>
            <a:p>
              <a:pPr lvl="0" rtl="0">
                <a:spcBef>
                  <a:spcPts val="0"/>
                </a:spcBef>
                <a:buNone/>
              </a:pPr>
              <a:endParaRPr dirty="0"/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000" dirty="0"/>
                <a:t>     In development</a:t>
              </a:r>
            </a:p>
            <a:p>
              <a:pPr lvl="0" rtl="0">
                <a:spcBef>
                  <a:spcPts val="0"/>
                </a:spcBef>
                <a:buNone/>
              </a:pPr>
              <a:endParaRPr sz="1000" dirty="0"/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000" dirty="0"/>
                <a:t>     Confirmed plasmid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000" dirty="0"/>
                <a:t>     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000" dirty="0"/>
                <a:t>     Confirmed strain </a:t>
              </a:r>
            </a:p>
          </p:txBody>
        </p:sp>
        <p:sp>
          <p:nvSpPr>
            <p:cNvPr id="26" name="Shape 503"/>
            <p:cNvSpPr/>
            <p:nvPr/>
          </p:nvSpPr>
          <p:spPr>
            <a:xfrm>
              <a:off x="10480501" y="2356393"/>
              <a:ext cx="158400" cy="168300"/>
            </a:xfrm>
            <a:prstGeom prst="rect">
              <a:avLst/>
            </a:prstGeom>
            <a:solidFill>
              <a:srgbClr val="585A4B"/>
            </a:solidFill>
            <a:ln w="19050" cap="flat" cmpd="sng">
              <a:solidFill>
                <a:srgbClr val="585A4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504"/>
            <p:cNvSpPr/>
            <p:nvPr/>
          </p:nvSpPr>
          <p:spPr>
            <a:xfrm>
              <a:off x="10480488" y="2608718"/>
              <a:ext cx="158400" cy="168300"/>
            </a:xfrm>
            <a:prstGeom prst="rect">
              <a:avLst/>
            </a:prstGeom>
            <a:solidFill>
              <a:srgbClr val="E84C22"/>
            </a:solidFill>
            <a:ln w="19050" cap="flat" cmpd="sng">
              <a:solidFill>
                <a:srgbClr val="E84C2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505"/>
            <p:cNvSpPr/>
            <p:nvPr/>
          </p:nvSpPr>
          <p:spPr>
            <a:xfrm>
              <a:off x="10480501" y="2937243"/>
              <a:ext cx="158400" cy="168300"/>
            </a:xfrm>
            <a:prstGeom prst="rect">
              <a:avLst/>
            </a:prstGeom>
            <a:solidFill>
              <a:srgbClr val="00B050"/>
            </a:solidFill>
            <a:ln w="19050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9" name="Shape 502"/>
          <p:cNvSpPr/>
          <p:nvPr/>
        </p:nvSpPr>
        <p:spPr>
          <a:xfrm>
            <a:off x="10410010" y="3220892"/>
            <a:ext cx="1444800" cy="1102133"/>
          </a:xfrm>
          <a:prstGeom prst="rect">
            <a:avLst/>
          </a:prstGeom>
          <a:noFill/>
          <a:ln w="19050" cap="flat" cmpd="sng">
            <a:solidFill>
              <a:srgbClr val="585A4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Key: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-US" sz="1000" dirty="0"/>
              <a:t>      ARKS region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30" name="Shape 503"/>
          <p:cNvSpPr/>
          <p:nvPr/>
        </p:nvSpPr>
        <p:spPr>
          <a:xfrm>
            <a:off x="10480501" y="3859688"/>
            <a:ext cx="158400" cy="1683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687010" y="4505808"/>
            <a:ext cx="530565" cy="1502967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79797" y="5124632"/>
            <a:ext cx="530565" cy="1060687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113300" y="3496029"/>
            <a:ext cx="530565" cy="1047488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754123" y="3276600"/>
            <a:ext cx="530565" cy="236220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950600" y="2356884"/>
            <a:ext cx="530565" cy="1279437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6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" grpId="0" animBg="1"/>
      <p:bldP spid="31" grpId="0" animBg="1"/>
      <p:bldP spid="32" grpId="0" animBg="1"/>
      <p:bldP spid="34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3A374-7F9F-476F-9070-5EA669C6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Current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603C8-D125-4B3E-9CC2-C97FDFE9E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972820"/>
            <a:ext cx="4825157" cy="576262"/>
          </a:xfrm>
        </p:spPr>
        <p:txBody>
          <a:bodyPr/>
          <a:lstStyle/>
          <a:p>
            <a:r>
              <a:rPr lang="en-US" sz="2800" i="1" dirty="0"/>
              <a:t>F. graminearum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BB21B-58F1-4EE1-A892-85A078B9B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1549082"/>
            <a:ext cx="4825158" cy="282479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585A4B"/>
                </a:solidFill>
              </a:rPr>
              <a:t>K14M has been assessed for phenotype</a:t>
            </a:r>
          </a:p>
          <a:p>
            <a:r>
              <a:rPr lang="en-US" sz="2400" dirty="0">
                <a:solidFill>
                  <a:srgbClr val="585A4B"/>
                </a:solidFill>
              </a:rPr>
              <a:t>K18L waiting to be </a:t>
            </a:r>
            <a:r>
              <a:rPr lang="en-US" sz="2400" dirty="0" err="1">
                <a:solidFill>
                  <a:srgbClr val="585A4B"/>
                </a:solidFill>
              </a:rPr>
              <a:t>phenotyped</a:t>
            </a:r>
            <a:r>
              <a:rPr lang="en-US" sz="2400" dirty="0">
                <a:solidFill>
                  <a:srgbClr val="585A4B"/>
                </a:solidFill>
              </a:rPr>
              <a:t> </a:t>
            </a:r>
          </a:p>
          <a:p>
            <a:r>
              <a:rPr lang="en-US" sz="2400" dirty="0">
                <a:solidFill>
                  <a:srgbClr val="585A4B"/>
                </a:solidFill>
              </a:rPr>
              <a:t>3 strains waiting to be confirmed</a:t>
            </a:r>
          </a:p>
          <a:p>
            <a:r>
              <a:rPr lang="en-US" sz="2400" dirty="0">
                <a:solidFill>
                  <a:srgbClr val="585A4B"/>
                </a:solidFill>
              </a:rPr>
              <a:t>31 Quick change plasmids waiting to be used in transformation</a:t>
            </a:r>
          </a:p>
          <a:p>
            <a:r>
              <a:rPr lang="en-US" sz="2400" dirty="0">
                <a:solidFill>
                  <a:srgbClr val="585A4B"/>
                </a:solidFill>
              </a:rPr>
              <a:t>34 Quick change plasmids left to be made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E3F52-1552-4450-8745-B074C89C4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12" y="972820"/>
            <a:ext cx="4825159" cy="576262"/>
          </a:xfrm>
        </p:spPr>
        <p:txBody>
          <a:bodyPr/>
          <a:lstStyle/>
          <a:p>
            <a:r>
              <a:rPr lang="en-US" sz="2800" i="1" dirty="0"/>
              <a:t>N. crassa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886B1F-E839-49A4-8402-07D26881F8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712" y="1549083"/>
            <a:ext cx="4825159" cy="282479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585A4B"/>
                </a:solidFill>
              </a:rPr>
              <a:t>2 strains to be</a:t>
            </a:r>
            <a:r>
              <a:rPr lang="en-US" sz="2000" dirty="0">
                <a:solidFill>
                  <a:srgbClr val="585A4B"/>
                </a:solidFill>
              </a:rPr>
              <a:t> assessed for</a:t>
            </a:r>
            <a:r>
              <a:rPr lang="en-US" sz="2200" dirty="0">
                <a:solidFill>
                  <a:srgbClr val="585A4B"/>
                </a:solidFill>
              </a:rPr>
              <a:t> phenotype</a:t>
            </a:r>
          </a:p>
          <a:p>
            <a:r>
              <a:rPr lang="en-US" sz="2200" dirty="0">
                <a:solidFill>
                  <a:srgbClr val="585A4B"/>
                </a:solidFill>
              </a:rPr>
              <a:t>22 Quick change plasmids waiting to be used in transformation</a:t>
            </a:r>
          </a:p>
          <a:p>
            <a:r>
              <a:rPr lang="en-US" sz="2200" dirty="0">
                <a:solidFill>
                  <a:srgbClr val="585A4B"/>
                </a:solidFill>
              </a:rPr>
              <a:t>33 Quick change plasmids left to be made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2CED4A9-2E54-4E25-BB74-ED5EB87E45BD}"/>
              </a:ext>
            </a:extLst>
          </p:cNvPr>
          <p:cNvSpPr txBox="1">
            <a:spLocks/>
          </p:cNvSpPr>
          <p:nvPr/>
        </p:nvSpPr>
        <p:spPr>
          <a:xfrm>
            <a:off x="4120832" y="4373880"/>
            <a:ext cx="4825159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Both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027EF19-B245-4192-A46D-CB564DFB924F}"/>
              </a:ext>
            </a:extLst>
          </p:cNvPr>
          <p:cNvSpPr txBox="1">
            <a:spLocks/>
          </p:cNvSpPr>
          <p:nvPr/>
        </p:nvSpPr>
        <p:spPr>
          <a:xfrm>
            <a:off x="4120831" y="4950142"/>
            <a:ext cx="4825159" cy="155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585A4B"/>
                </a:solidFill>
              </a:rPr>
              <a:t>43 </a:t>
            </a:r>
            <a:r>
              <a:rPr lang="en-US" sz="2400" i="1" dirty="0">
                <a:solidFill>
                  <a:srgbClr val="585A4B"/>
                </a:solidFill>
              </a:rPr>
              <a:t>hH3 </a:t>
            </a:r>
            <a:r>
              <a:rPr lang="en-US" sz="2400" dirty="0">
                <a:solidFill>
                  <a:srgbClr val="585A4B"/>
                </a:solidFill>
              </a:rPr>
              <a:t>alleles of 95 total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8518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 txBox="1">
            <a:spLocks noGrp="1"/>
          </p:cNvSpPr>
          <p:nvPr>
            <p:ph type="title"/>
          </p:nvPr>
        </p:nvSpPr>
        <p:spPr>
          <a:xfrm>
            <a:off x="1534500" y="25018"/>
            <a:ext cx="9123000" cy="707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/>
              <a:t>Up Next</a:t>
            </a:r>
          </a:p>
        </p:txBody>
      </p:sp>
      <p:sp>
        <p:nvSpPr>
          <p:cNvPr id="836" name="Shape 836"/>
          <p:cNvSpPr txBox="1">
            <a:spLocks noGrp="1"/>
          </p:cNvSpPr>
          <p:nvPr>
            <p:ph type="body" idx="1"/>
          </p:nvPr>
        </p:nvSpPr>
        <p:spPr>
          <a:xfrm>
            <a:off x="907050" y="943897"/>
            <a:ext cx="10377900" cy="486846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en-US" dirty="0">
                <a:solidFill>
                  <a:srgbClr val="585A4B"/>
                </a:solidFill>
              </a:rPr>
              <a:t>Assess effect of K14M on gene expression through RNA-</a:t>
            </a:r>
            <a:r>
              <a:rPr lang="en-US" dirty="0" err="1">
                <a:solidFill>
                  <a:srgbClr val="585A4B"/>
                </a:solidFill>
              </a:rPr>
              <a:t>seq</a:t>
            </a:r>
            <a:endParaRPr lang="en-US" dirty="0">
              <a:solidFill>
                <a:srgbClr val="585A4B"/>
              </a:solidFill>
            </a:endParaRPr>
          </a:p>
          <a:p>
            <a:pPr fontAlgn="base"/>
            <a:r>
              <a:rPr lang="en-US" dirty="0">
                <a:solidFill>
                  <a:srgbClr val="585A4B"/>
                </a:solidFill>
              </a:rPr>
              <a:t>Perform transformations of remaining plasmids to create new mutants</a:t>
            </a:r>
          </a:p>
          <a:p>
            <a:pPr fontAlgn="base"/>
            <a:r>
              <a:rPr lang="en-US" dirty="0">
                <a:solidFill>
                  <a:srgbClr val="585A4B"/>
                </a:solidFill>
              </a:rPr>
              <a:t>Further attempts in cloning previously mutated </a:t>
            </a:r>
            <a:r>
              <a:rPr lang="en-US" i="1" dirty="0">
                <a:solidFill>
                  <a:srgbClr val="585A4B"/>
                </a:solidFill>
              </a:rPr>
              <a:t>hH3 </a:t>
            </a:r>
            <a:r>
              <a:rPr lang="en-US" dirty="0">
                <a:solidFill>
                  <a:srgbClr val="585A4B"/>
                </a:solidFill>
              </a:rPr>
              <a:t>genes from old plasmids into pSF6 and pRG9</a:t>
            </a:r>
          </a:p>
          <a:p>
            <a:pPr fontAlgn="base"/>
            <a:r>
              <a:rPr lang="en-US" dirty="0">
                <a:solidFill>
                  <a:srgbClr val="585A4B"/>
                </a:solidFill>
              </a:rPr>
              <a:t>Perform western blots on mutants containing substitution in “ARKS” region to record changes in H3K9me2/3 and H3K27me3</a:t>
            </a:r>
          </a:p>
        </p:txBody>
      </p:sp>
      <p:sp>
        <p:nvSpPr>
          <p:cNvPr id="7" name="Shape 828"/>
          <p:cNvSpPr txBox="1">
            <a:spLocks/>
          </p:cNvSpPr>
          <p:nvPr/>
        </p:nvSpPr>
        <p:spPr>
          <a:xfrm>
            <a:off x="632376" y="1765059"/>
            <a:ext cx="4350107" cy="460463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800" b="0" i="0" kern="1200">
                <a:solidFill>
                  <a:srgbClr val="434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600" b="0" i="0" kern="1200">
                <a:solidFill>
                  <a:srgbClr val="434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rgbClr val="434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rgbClr val="434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rgbClr val="434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lnSpc>
                <a:spcPct val="115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48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58" y="25515"/>
            <a:ext cx="9122884" cy="706964"/>
          </a:xfrm>
        </p:spPr>
        <p:txBody>
          <a:bodyPr/>
          <a:lstStyle/>
          <a:p>
            <a:r>
              <a:rPr lang="en-US" sz="3600" dirty="0"/>
              <a:t>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452" y="1394646"/>
            <a:ext cx="10271097" cy="4997191"/>
          </a:xfrm>
        </p:spPr>
        <p:txBody>
          <a:bodyPr/>
          <a:lstStyle/>
          <a:p>
            <a:pPr fontAlgn="base"/>
            <a:r>
              <a:rPr lang="en-US" dirty="0"/>
              <a:t>Lack of overt phenotypic changes due to </a:t>
            </a:r>
            <a:r>
              <a:rPr lang="en-US" i="1" dirty="0"/>
              <a:t>hH3 </a:t>
            </a:r>
            <a:r>
              <a:rPr lang="en-US" dirty="0"/>
              <a:t>mutation</a:t>
            </a:r>
          </a:p>
          <a:p>
            <a:pPr fontAlgn="base"/>
            <a:r>
              <a:rPr lang="en-US" dirty="0"/>
              <a:t>Pleiotropic effects</a:t>
            </a:r>
          </a:p>
        </p:txBody>
      </p:sp>
    </p:spTree>
    <p:extLst>
      <p:ext uri="{BB962C8B-B14F-4D97-AF65-F5344CB8AC3E}">
        <p14:creationId xmlns:p14="http://schemas.microsoft.com/office/powerpoint/2010/main" val="1138544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39552" y="143329"/>
            <a:ext cx="9112897" cy="782835"/>
          </a:xfrm>
        </p:spPr>
        <p:txBody>
          <a:bodyPr/>
          <a:lstStyle/>
          <a:p>
            <a:pPr algn="ctr"/>
            <a:r>
              <a:rPr lang="en-US" sz="3600" dirty="0"/>
              <a:t>Acknowledgements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4481" y="1653368"/>
            <a:ext cx="6071119" cy="4467514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solidFill>
                  <a:srgbClr val="585A4B"/>
                </a:solidFill>
              </a:rPr>
              <a:t>Mark Geisler (co-worker on the project)</a:t>
            </a:r>
          </a:p>
          <a:p>
            <a:r>
              <a:rPr lang="en-US" sz="1800" dirty="0">
                <a:solidFill>
                  <a:srgbClr val="585A4B"/>
                </a:solidFill>
              </a:rPr>
              <a:t>Lanelle Connolly</a:t>
            </a:r>
          </a:p>
          <a:p>
            <a:r>
              <a:rPr lang="en-US" sz="1800" dirty="0">
                <a:solidFill>
                  <a:srgbClr val="585A4B"/>
                </a:solidFill>
              </a:rPr>
              <a:t>Steve Friedman, Rodrigo </a:t>
            </a:r>
            <a:r>
              <a:rPr lang="en-US" sz="1800" dirty="0" err="1">
                <a:solidFill>
                  <a:srgbClr val="585A4B"/>
                </a:solidFill>
              </a:rPr>
              <a:t>Goncalves</a:t>
            </a:r>
            <a:r>
              <a:rPr lang="en-US" sz="1800" dirty="0">
                <a:solidFill>
                  <a:srgbClr val="585A4B"/>
                </a:solidFill>
              </a:rPr>
              <a:t> (plasmids)</a:t>
            </a:r>
          </a:p>
          <a:p>
            <a:r>
              <a:rPr lang="en-US" sz="1800" dirty="0">
                <a:solidFill>
                  <a:srgbClr val="585A4B"/>
                </a:solidFill>
              </a:rPr>
              <a:t>Brett Pierce (KMT6 and H3 point mutants)</a:t>
            </a:r>
          </a:p>
          <a:p>
            <a:r>
              <a:rPr lang="en-US" sz="1800" dirty="0">
                <a:solidFill>
                  <a:srgbClr val="585A4B"/>
                </a:solidFill>
              </a:rPr>
              <a:t>Brian Josephson (KMT6 mutants and </a:t>
            </a:r>
            <a:r>
              <a:rPr lang="en-US" sz="1800" dirty="0" err="1">
                <a:solidFill>
                  <a:srgbClr val="585A4B"/>
                </a:solidFill>
              </a:rPr>
              <a:t>ChIP</a:t>
            </a:r>
            <a:r>
              <a:rPr lang="en-US" sz="1800" dirty="0">
                <a:solidFill>
                  <a:srgbClr val="585A4B"/>
                </a:solidFill>
              </a:rPr>
              <a:t>)</a:t>
            </a:r>
          </a:p>
          <a:p>
            <a:r>
              <a:rPr lang="en-US" sz="1800" dirty="0">
                <a:solidFill>
                  <a:srgbClr val="585A4B"/>
                </a:solidFill>
              </a:rPr>
              <a:t>Other Freitag lab members for suggestions and discussions</a:t>
            </a:r>
          </a:p>
          <a:p>
            <a:endParaRPr lang="en-US" sz="1800" dirty="0">
              <a:solidFill>
                <a:srgbClr val="585A4B"/>
              </a:solidFill>
            </a:endParaRPr>
          </a:p>
          <a:p>
            <a:r>
              <a:rPr lang="en-US" sz="1800" dirty="0">
                <a:solidFill>
                  <a:srgbClr val="585A4B"/>
                </a:solidFill>
              </a:rPr>
              <a:t>OSU College of Agricultural Sciences (E.R. Jackman grant)</a:t>
            </a:r>
          </a:p>
          <a:p>
            <a:r>
              <a:rPr lang="en-US" sz="1800" dirty="0">
                <a:solidFill>
                  <a:srgbClr val="585A4B"/>
                </a:solidFill>
              </a:rPr>
              <a:t>OSU STEM Leadership Academy (Internship funding)</a:t>
            </a:r>
          </a:p>
          <a:p>
            <a:r>
              <a:rPr lang="en-US" sz="1800" dirty="0">
                <a:solidFill>
                  <a:srgbClr val="585A4B"/>
                </a:solidFill>
              </a:rPr>
              <a:t>USDA Multicultural Scholars Program (Internship funding)</a:t>
            </a:r>
          </a:p>
          <a:p>
            <a:r>
              <a:rPr lang="en-US" sz="1800" dirty="0">
                <a:solidFill>
                  <a:srgbClr val="585A4B"/>
                </a:solidFill>
              </a:rPr>
              <a:t>National Science Foundation grant MCB1515998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585A4B"/>
                </a:solidFill>
              </a:rPr>
              <a:t> (MF)</a:t>
            </a:r>
          </a:p>
          <a:p>
            <a:pPr marL="0" indent="0">
              <a:buNone/>
            </a:pPr>
            <a:endParaRPr lang="en-US" sz="1800" dirty="0">
              <a:solidFill>
                <a:srgbClr val="585A4B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EB37BC-3EF1-4F1A-A938-50DDD7601ED6}"/>
              </a:ext>
            </a:extLst>
          </p:cNvPr>
          <p:cNvSpPr txBox="1">
            <a:spLocks/>
          </p:cNvSpPr>
          <p:nvPr/>
        </p:nvSpPr>
        <p:spPr>
          <a:xfrm>
            <a:off x="6705600" y="1653368"/>
            <a:ext cx="6071119" cy="4467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84C22"/>
                </a:solidFill>
              </a:rPr>
              <a:t>Committee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585A4B"/>
                </a:solidFill>
              </a:rPr>
              <a:t>Michael Freitag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585A4B"/>
                </a:solidFill>
              </a:rPr>
              <a:t>Gary Merrill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585A4B"/>
                </a:solidFill>
              </a:rPr>
              <a:t>Kate Field</a:t>
            </a:r>
          </a:p>
          <a:p>
            <a:pPr marL="0" indent="0" algn="ctr">
              <a:buNone/>
            </a:pPr>
            <a:endParaRPr lang="en-US" dirty="0">
              <a:solidFill>
                <a:srgbClr val="E84C22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E84C22"/>
                </a:solidFill>
              </a:rPr>
              <a:t>Special Thanks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585A4B"/>
                </a:solidFill>
              </a:rPr>
              <a:t>Wanda </a:t>
            </a:r>
            <a:r>
              <a:rPr lang="en-US" dirty="0" err="1">
                <a:solidFill>
                  <a:srgbClr val="585A4B"/>
                </a:solidFill>
              </a:rPr>
              <a:t>Crannell</a:t>
            </a:r>
            <a:endParaRPr lang="en-US" dirty="0">
              <a:solidFill>
                <a:srgbClr val="585A4B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585A4B"/>
                </a:solidFill>
              </a:rPr>
              <a:t>Annette and Larry Esposito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585A4B"/>
                </a:solidFill>
              </a:rPr>
              <a:t> Tyme Maidu Tribe</a:t>
            </a:r>
          </a:p>
          <a:p>
            <a:pPr marL="0" indent="0">
              <a:buFont typeface="Wingdings 3" charset="2"/>
              <a:buNone/>
            </a:pPr>
            <a:endParaRPr lang="en-US" dirty="0">
              <a:solidFill>
                <a:srgbClr val="585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4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58" y="25515"/>
            <a:ext cx="9122884" cy="706964"/>
          </a:xfrm>
        </p:spPr>
        <p:txBody>
          <a:bodyPr/>
          <a:lstStyle/>
          <a:p>
            <a:r>
              <a:rPr lang="en-US" sz="3600" dirty="0"/>
              <a:t>Histones are arranged in an octamer</a:t>
            </a:r>
          </a:p>
        </p:txBody>
      </p:sp>
      <p:pic>
        <p:nvPicPr>
          <p:cNvPr id="5126" name="Picture 6" descr="File:Nucleosome structur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76234"/>
            <a:ext cx="76200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ile:Nucleosome structure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5524" r="86454" b="72153"/>
          <a:stretch/>
        </p:blipFill>
        <p:spPr bwMode="auto">
          <a:xfrm>
            <a:off x="2273624" y="1523460"/>
            <a:ext cx="1016740" cy="101425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1761234" y="1276234"/>
              <a:ext cx="288" cy="288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/>
            <p:spPr/>
          </p:pic>
        </mc:Fallback>
      </mc:AlternateContent>
      <p:sp>
        <p:nvSpPr>
          <p:cNvPr id="26" name="Rectangle 25"/>
          <p:cNvSpPr/>
          <p:nvPr/>
        </p:nvSpPr>
        <p:spPr>
          <a:xfrm>
            <a:off x="8795759" y="6611779"/>
            <a:ext cx="33890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B0080"/>
                </a:solidFill>
                <a:latin typeface="Arial" panose="020B0604020202020204" pitchFamily="34" charset="0"/>
                <a:hlinkClick r:id="rId5" tooltip="File:Nucleosome structure.png"/>
              </a:rPr>
              <a:t>Nucleosome_structure.png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: Richard Wheeler (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Zephyris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endParaRPr lang="en-US" sz="1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929" y="881432"/>
            <a:ext cx="8194901" cy="5822391"/>
          </a:xfrm>
          <a:prstGeom prst="rect">
            <a:avLst/>
          </a:prstGeom>
        </p:spPr>
      </p:pic>
      <p:pic>
        <p:nvPicPr>
          <p:cNvPr id="2050" name="Picture 2" descr="http://www.rcsb.org/pdb/images/2L5A_asym_r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637" y="686458"/>
            <a:ext cx="1802130" cy="18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012456" y="6457079"/>
            <a:ext cx="1283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585A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Freitag, M. © 2017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96824F-26C7-4F4A-A035-162EB75CE4C4}"/>
              </a:ext>
            </a:extLst>
          </p:cNvPr>
          <p:cNvSpPr/>
          <p:nvPr/>
        </p:nvSpPr>
        <p:spPr>
          <a:xfrm>
            <a:off x="10871488" y="6630084"/>
            <a:ext cx="14490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Zhou. Z et al. © 2011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C6C8DB-2F88-4A76-B189-8F3B0A70FA02}"/>
              </a:ext>
            </a:extLst>
          </p:cNvPr>
          <p:cNvSpPr/>
          <p:nvPr/>
        </p:nvSpPr>
        <p:spPr>
          <a:xfrm>
            <a:off x="2154643" y="6194225"/>
            <a:ext cx="3526181" cy="325052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922B12-0548-4BF2-8694-E1E695A9829B}"/>
              </a:ext>
            </a:extLst>
          </p:cNvPr>
          <p:cNvSpPr/>
          <p:nvPr/>
        </p:nvSpPr>
        <p:spPr>
          <a:xfrm>
            <a:off x="2084102" y="1289526"/>
            <a:ext cx="5248683" cy="325052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B93E7C-9170-4736-B01C-3F31D96497CE}"/>
              </a:ext>
            </a:extLst>
          </p:cNvPr>
          <p:cNvSpPr/>
          <p:nvPr/>
        </p:nvSpPr>
        <p:spPr>
          <a:xfrm>
            <a:off x="1988803" y="3338316"/>
            <a:ext cx="5248683" cy="225308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286000" y="1799235"/>
            <a:ext cx="6556248" cy="1993392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0A42EF-AF99-42F3-8747-D20263DBA8EA}"/>
              </a:ext>
            </a:extLst>
          </p:cNvPr>
          <p:cNvSpPr/>
          <p:nvPr/>
        </p:nvSpPr>
        <p:spPr>
          <a:xfrm>
            <a:off x="2728839" y="3835177"/>
            <a:ext cx="6277546" cy="225308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84E12E-5061-4DAD-9940-B8B42E7BCDDF}"/>
              </a:ext>
            </a:extLst>
          </p:cNvPr>
          <p:cNvSpPr/>
          <p:nvPr/>
        </p:nvSpPr>
        <p:spPr>
          <a:xfrm>
            <a:off x="2690538" y="4007083"/>
            <a:ext cx="2918262" cy="10293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6DE9AA-1B28-4294-BA80-96BD42775539}"/>
              </a:ext>
            </a:extLst>
          </p:cNvPr>
          <p:cNvSpPr/>
          <p:nvPr/>
        </p:nvSpPr>
        <p:spPr>
          <a:xfrm>
            <a:off x="6837430" y="4019997"/>
            <a:ext cx="336170" cy="83038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22ABD7-2A09-4F08-8999-498045D5266D}"/>
              </a:ext>
            </a:extLst>
          </p:cNvPr>
          <p:cNvSpPr/>
          <p:nvPr/>
        </p:nvSpPr>
        <p:spPr>
          <a:xfrm>
            <a:off x="8468182" y="4026975"/>
            <a:ext cx="336170" cy="83038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044F8-74CE-452B-830B-92F3E212074A}"/>
              </a:ext>
            </a:extLst>
          </p:cNvPr>
          <p:cNvSpPr/>
          <p:nvPr/>
        </p:nvSpPr>
        <p:spPr>
          <a:xfrm>
            <a:off x="7671754" y="4021927"/>
            <a:ext cx="336170" cy="83038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02536" y="3483864"/>
            <a:ext cx="4197096" cy="2075688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Image result for embry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7301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304555" y="3513752"/>
            <a:ext cx="4197096" cy="204580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3C6F4F-E995-4B57-AF65-ED6DE6D3DA79}"/>
              </a:ext>
            </a:extLst>
          </p:cNvPr>
          <p:cNvGrpSpPr/>
          <p:nvPr/>
        </p:nvGrpSpPr>
        <p:grpSpPr>
          <a:xfrm>
            <a:off x="10136830" y="3362707"/>
            <a:ext cx="1459186" cy="2035873"/>
            <a:chOff x="10136830" y="3362707"/>
            <a:chExt cx="1459186" cy="2035873"/>
          </a:xfrm>
        </p:grpSpPr>
        <p:pic>
          <p:nvPicPr>
            <p:cNvPr id="2052" name="Picture 4" descr="http://www.cbs.dtu.dk/dtucourse/cookbooks/dave/Fig6_20b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51"/>
            <a:stretch/>
          </p:blipFill>
          <p:spPr bwMode="auto">
            <a:xfrm>
              <a:off x="10136830" y="3362707"/>
              <a:ext cx="1459186" cy="2035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C6A096-7F0A-4FD8-B470-B920C23EA90F}"/>
                </a:ext>
              </a:extLst>
            </p:cNvPr>
            <p:cNvSpPr/>
            <p:nvPr/>
          </p:nvSpPr>
          <p:spPr>
            <a:xfrm>
              <a:off x="11520983" y="3680633"/>
              <a:ext cx="75033" cy="2280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137552-BDB5-46A8-BB33-C53BF22FC6FC}"/>
                </a:ext>
              </a:extLst>
            </p:cNvPr>
            <p:cNvSpPr/>
            <p:nvPr/>
          </p:nvSpPr>
          <p:spPr>
            <a:xfrm>
              <a:off x="11469309" y="4489462"/>
              <a:ext cx="126707" cy="2280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156" y="119216"/>
            <a:ext cx="10741688" cy="706964"/>
          </a:xfrm>
        </p:spPr>
        <p:txBody>
          <a:bodyPr/>
          <a:lstStyle/>
          <a:p>
            <a:r>
              <a:rPr lang="en-US" sz="3200" dirty="0"/>
              <a:t>Chromatin modifications are involved in gene expression</a:t>
            </a:r>
          </a:p>
        </p:txBody>
      </p:sp>
    </p:spTree>
    <p:extLst>
      <p:ext uri="{BB962C8B-B14F-4D97-AF65-F5344CB8AC3E}">
        <p14:creationId xmlns:p14="http://schemas.microsoft.com/office/powerpoint/2010/main" val="34912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/>
          <p:cNvSpPr txBox="1">
            <a:spLocks/>
          </p:cNvSpPr>
          <p:nvPr/>
        </p:nvSpPr>
        <p:spPr bwMode="gray">
          <a:xfrm>
            <a:off x="791262" y="-33477"/>
            <a:ext cx="10609476" cy="1189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Fungal models are ideal for histone mutagenesis because they contain fewer histone related genes </a:t>
            </a:r>
          </a:p>
        </p:txBody>
      </p:sp>
      <p:grpSp>
        <p:nvGrpSpPr>
          <p:cNvPr id="40" name="Group 3"/>
          <p:cNvGrpSpPr>
            <a:grpSpLocks/>
          </p:cNvGrpSpPr>
          <p:nvPr/>
        </p:nvGrpSpPr>
        <p:grpSpPr bwMode="auto">
          <a:xfrm>
            <a:off x="1611923" y="964224"/>
            <a:ext cx="8382000" cy="4981575"/>
            <a:chOff x="240" y="624"/>
            <a:chExt cx="5280" cy="3138"/>
          </a:xfrm>
        </p:grpSpPr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801"/>
              <a:ext cx="4176" cy="2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 5"/>
            <p:cNvSpPr>
              <a:spLocks noChangeArrowheads="1"/>
            </p:cNvSpPr>
            <p:nvPr/>
          </p:nvSpPr>
          <p:spPr bwMode="auto">
            <a:xfrm>
              <a:off x="4128" y="624"/>
              <a:ext cx="139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/>
              <a:r>
                <a:rPr lang="en-US" altLang="en-US" b="0">
                  <a:solidFill>
                    <a:schemeClr val="tx2"/>
                  </a:solidFill>
                  <a:latin typeface="Arial" panose="020B0604020202020204" pitchFamily="34" charset="0"/>
                </a:rPr>
                <a:t>Human</a:t>
              </a:r>
              <a:endParaRPr lang="en-US" altLang="en-US" sz="3600" b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3" name="Group 6"/>
          <p:cNvGrpSpPr>
            <a:grpSpLocks/>
          </p:cNvGrpSpPr>
          <p:nvPr/>
        </p:nvGrpSpPr>
        <p:grpSpPr bwMode="auto">
          <a:xfrm>
            <a:off x="4736123" y="3150580"/>
            <a:ext cx="5638800" cy="3276600"/>
            <a:chOff x="2352" y="2064"/>
            <a:chExt cx="3552" cy="2064"/>
          </a:xfrm>
        </p:grpSpPr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611"/>
              <a:ext cx="3360" cy="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8"/>
            <p:cNvSpPr>
              <a:spLocks noChangeArrowheads="1"/>
            </p:cNvSpPr>
            <p:nvPr/>
          </p:nvSpPr>
          <p:spPr bwMode="auto">
            <a:xfrm>
              <a:off x="3312" y="2064"/>
              <a:ext cx="259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/>
              <a:r>
                <a:rPr lang="en-US" altLang="en-US" b="0" dirty="0">
                  <a:solidFill>
                    <a:srgbClr val="FF0000"/>
                  </a:solidFill>
                  <a:latin typeface="Arial" panose="020B0604020202020204" pitchFamily="34" charset="0"/>
                </a:rPr>
                <a:t>Neurospora</a:t>
              </a:r>
              <a:endParaRPr lang="en-US" altLang="en-US" sz="3600" b="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317523" y="6654789"/>
            <a:ext cx="5205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585A4B"/>
                </a:solidFill>
              </a:rPr>
              <a:t>Freitag, M. (2017) </a:t>
            </a:r>
            <a:r>
              <a:rPr lang="en-US" altLang="en-US" sz="800" dirty="0"/>
              <a:t>Functional analysis of histone modifications </a:t>
            </a:r>
            <a:r>
              <a:rPr lang="en-US" sz="800" dirty="0">
                <a:solidFill>
                  <a:srgbClr val="585A4B"/>
                </a:solidFill>
              </a:rPr>
              <a:t>(PowerPoint slides).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73824F-0A0F-4F5B-B04B-5F7D5EE806E3}"/>
              </a:ext>
            </a:extLst>
          </p:cNvPr>
          <p:cNvSpPr/>
          <p:nvPr/>
        </p:nvSpPr>
        <p:spPr>
          <a:xfrm>
            <a:off x="4543200" y="1382400"/>
            <a:ext cx="374400" cy="1728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0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602008" y="1960609"/>
            <a:ext cx="5024747" cy="1939003"/>
            <a:chOff x="2955471" y="1960609"/>
            <a:chExt cx="5024747" cy="1939003"/>
          </a:xfrm>
        </p:grpSpPr>
        <p:grpSp>
          <p:nvGrpSpPr>
            <p:cNvPr id="6" name="Group 5"/>
            <p:cNvGrpSpPr/>
            <p:nvPr/>
          </p:nvGrpSpPr>
          <p:grpSpPr>
            <a:xfrm>
              <a:off x="2955471" y="1960609"/>
              <a:ext cx="5024747" cy="1939003"/>
              <a:chOff x="2955471" y="1960609"/>
              <a:chExt cx="5024747" cy="193900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r="19389"/>
              <a:stretch/>
            </p:blipFill>
            <p:spPr>
              <a:xfrm>
                <a:off x="2955471" y="1960609"/>
                <a:ext cx="5024747" cy="1939003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498956" y="2242038"/>
                <a:ext cx="2710846" cy="325316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229831" y="2675337"/>
                <a:ext cx="1152350" cy="173445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484911" y="2171322"/>
              <a:ext cx="285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Presence of methylation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43435" y="2597134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Histone</a:t>
              </a:r>
            </a:p>
          </p:txBody>
        </p:sp>
      </p:grpSp>
      <p:sp>
        <p:nvSpPr>
          <p:cNvPr id="626" name="TextBox 625"/>
          <p:cNvSpPr txBox="1"/>
          <p:nvPr/>
        </p:nvSpPr>
        <p:spPr>
          <a:xfrm>
            <a:off x="3774225" y="247435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629" name="TextBox 628"/>
          <p:cNvSpPr txBox="1"/>
          <p:nvPr/>
        </p:nvSpPr>
        <p:spPr>
          <a:xfrm>
            <a:off x="2536017" y="275137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83" name="Title 1"/>
          <p:cNvSpPr txBox="1">
            <a:spLocks/>
          </p:cNvSpPr>
          <p:nvPr/>
        </p:nvSpPr>
        <p:spPr bwMode="gray">
          <a:xfrm>
            <a:off x="532252" y="25515"/>
            <a:ext cx="11127497" cy="14045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/>
              <a:t>Fusarium </a:t>
            </a:r>
            <a:r>
              <a:rPr lang="en-US" sz="3600" dirty="0"/>
              <a:t>and </a:t>
            </a:r>
            <a:r>
              <a:rPr lang="en-US" sz="3600" i="1" dirty="0"/>
              <a:t>Neurospora </a:t>
            </a:r>
            <a:r>
              <a:rPr lang="en-US" sz="3600" dirty="0"/>
              <a:t>are established model organisms for chromatin structure research</a:t>
            </a:r>
            <a:endParaRPr lang="en-US" sz="3600" i="1" dirty="0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4"/>
          <a:srcRect t="46599" r="46534" b="12795"/>
          <a:stretch/>
        </p:blipFill>
        <p:spPr>
          <a:xfrm>
            <a:off x="-148431" y="1558751"/>
            <a:ext cx="3103902" cy="167482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4"/>
          <a:srcRect l="52656" t="46053" r="-6122" b="13341"/>
          <a:stretch/>
        </p:blipFill>
        <p:spPr>
          <a:xfrm>
            <a:off x="9423552" y="1761737"/>
            <a:ext cx="3103902" cy="16748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83467" y="2876462"/>
            <a:ext cx="680759" cy="111358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6662152" y="2880746"/>
            <a:ext cx="545331" cy="1113582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4"/>
          <a:srcRect l="1498" t="11334" r="16548" b="57486"/>
          <a:stretch/>
        </p:blipFill>
        <p:spPr>
          <a:xfrm>
            <a:off x="3643645" y="4472888"/>
            <a:ext cx="4757765" cy="1286011"/>
          </a:xfrm>
          <a:prstGeom prst="rect">
            <a:avLst/>
          </a:prstGeom>
        </p:spPr>
      </p:pic>
      <p:sp>
        <p:nvSpPr>
          <p:cNvPr id="104" name="Rectangle 103"/>
          <p:cNvSpPr/>
          <p:nvPr/>
        </p:nvSpPr>
        <p:spPr>
          <a:xfrm>
            <a:off x="7825115" y="2878117"/>
            <a:ext cx="680759" cy="1113582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102068" y="2879958"/>
            <a:ext cx="587211" cy="1113582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1163683" y="6620517"/>
            <a:ext cx="4941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585A4B"/>
                </a:solidFill>
              </a:rPr>
              <a:t>Freitag, M. © 2017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4EAD70-BC96-471D-B8D0-6DF12CF4A0B6}"/>
              </a:ext>
            </a:extLst>
          </p:cNvPr>
          <p:cNvSpPr/>
          <p:nvPr/>
        </p:nvSpPr>
        <p:spPr>
          <a:xfrm>
            <a:off x="7696800" y="1975561"/>
            <a:ext cx="1491964" cy="308951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021907" y="2714379"/>
            <a:ext cx="27213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Lysine Methylation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52374" y="4872401"/>
            <a:ext cx="30604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Arginine Methylation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176643" y="2708592"/>
            <a:ext cx="26628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4"/>
                </a:solidFill>
              </a:rPr>
              <a:t>Lysine Acetylation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228348" y="4872401"/>
            <a:ext cx="47459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4"/>
                </a:solidFill>
              </a:rPr>
              <a:t>Serine and Threonine Acetylation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5951440" y="3757319"/>
            <a:ext cx="760567" cy="973761"/>
            <a:chOff x="6150413" y="673146"/>
            <a:chExt cx="1004767" cy="1286414"/>
          </a:xfrm>
        </p:grpSpPr>
        <p:sp>
          <p:nvSpPr>
            <p:cNvPr id="117" name="TextBox 116"/>
            <p:cNvSpPr txBox="1"/>
            <p:nvPr/>
          </p:nvSpPr>
          <p:spPr>
            <a:xfrm>
              <a:off x="6150413" y="1471644"/>
              <a:ext cx="481137" cy="48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</a:t>
              </a:r>
            </a:p>
          </p:txBody>
        </p:sp>
        <p:cxnSp>
          <p:nvCxnSpPr>
            <p:cNvPr id="118" name="Straight Connector 117"/>
            <p:cNvCxnSpPr>
              <a:cxnSpLocks/>
            </p:cNvCxnSpPr>
            <p:nvPr/>
          </p:nvCxnSpPr>
          <p:spPr>
            <a:xfrm flipV="1">
              <a:off x="6560151" y="1429083"/>
              <a:ext cx="307552" cy="255235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6880860" y="1427383"/>
              <a:ext cx="274320" cy="1705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6837615" y="1112520"/>
              <a:ext cx="0" cy="32926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cxnSpLocks/>
            </p:cNvCxnSpPr>
            <p:nvPr/>
          </p:nvCxnSpPr>
          <p:spPr>
            <a:xfrm flipV="1">
              <a:off x="6890955" y="1112520"/>
              <a:ext cx="0" cy="32164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6639876" y="673146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</a:t>
              </a:r>
            </a:p>
          </p:txBody>
        </p:sp>
      </p:grpSp>
      <p:grpSp>
        <p:nvGrpSpPr>
          <p:cNvPr id="369" name="Group 368"/>
          <p:cNvGrpSpPr/>
          <p:nvPr/>
        </p:nvGrpSpPr>
        <p:grpSpPr>
          <a:xfrm>
            <a:off x="5817076" y="1662296"/>
            <a:ext cx="888087" cy="1104940"/>
            <a:chOff x="5817076" y="2342207"/>
            <a:chExt cx="888087" cy="1104940"/>
          </a:xfrm>
        </p:grpSpPr>
        <p:grpSp>
          <p:nvGrpSpPr>
            <p:cNvPr id="114" name="Group 113"/>
            <p:cNvGrpSpPr/>
            <p:nvPr/>
          </p:nvGrpSpPr>
          <p:grpSpPr>
            <a:xfrm>
              <a:off x="5817076" y="2342207"/>
              <a:ext cx="888087" cy="832039"/>
              <a:chOff x="5981949" y="725761"/>
              <a:chExt cx="1173231" cy="1099187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5981949" y="1455616"/>
                <a:ext cx="518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HN</a:t>
                </a:r>
              </a:p>
            </p:txBody>
          </p:sp>
          <p:cxnSp>
            <p:nvCxnSpPr>
              <p:cNvPr id="103" name="Straight Connector 102"/>
              <p:cNvCxnSpPr>
                <a:cxnSpLocks/>
              </p:cNvCxnSpPr>
              <p:nvPr/>
            </p:nvCxnSpPr>
            <p:spPr>
              <a:xfrm flipV="1">
                <a:off x="6600605" y="1424414"/>
                <a:ext cx="270597" cy="195943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6880860" y="1427383"/>
                <a:ext cx="274320" cy="17057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6837615" y="1112520"/>
                <a:ext cx="0" cy="32926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>
                <a:cxnSpLocks/>
              </p:cNvCxnSpPr>
              <p:nvPr/>
            </p:nvCxnSpPr>
            <p:spPr>
              <a:xfrm flipV="1">
                <a:off x="6890955" y="1112520"/>
                <a:ext cx="0" cy="32164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/>
            </p:nvSpPr>
            <p:spPr>
              <a:xfrm>
                <a:off x="6611093" y="725761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O</a:t>
                </a:r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>
              <a:off x="5951440" y="3201658"/>
              <a:ext cx="412911" cy="245489"/>
              <a:chOff x="5394871" y="1540116"/>
              <a:chExt cx="412911" cy="245489"/>
            </a:xfrm>
          </p:grpSpPr>
          <p:cxnSp>
            <p:nvCxnSpPr>
              <p:cNvPr id="125" name="Straight Connector 124"/>
              <p:cNvCxnSpPr>
                <a:cxnSpLocks/>
              </p:cNvCxnSpPr>
              <p:nvPr/>
            </p:nvCxnSpPr>
            <p:spPr>
              <a:xfrm flipV="1">
                <a:off x="5601327" y="1540116"/>
                <a:ext cx="0" cy="24548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7" name="Group 156"/>
              <p:cNvGrpSpPr/>
              <p:nvPr/>
            </p:nvGrpSpPr>
            <p:grpSpPr>
              <a:xfrm>
                <a:off x="5394871" y="1647779"/>
                <a:ext cx="412911" cy="72032"/>
                <a:chOff x="5446491" y="1685720"/>
                <a:chExt cx="412911" cy="51579"/>
              </a:xfrm>
            </p:grpSpPr>
            <p:grpSp>
              <p:nvGrpSpPr>
                <p:cNvPr id="146" name="Group 145"/>
                <p:cNvGrpSpPr/>
                <p:nvPr/>
              </p:nvGrpSpPr>
              <p:grpSpPr>
                <a:xfrm>
                  <a:off x="5446491" y="168572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139" name="Group 138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127" name="Connector: Curved 126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Connector: Curved 132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0" name="Group 139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141" name="Connector: Curved 140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Connector: Curved 141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3" name="Group 142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144" name="Connector: Curved 143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Connector: Curved 144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7" name="Group 146"/>
                <p:cNvGrpSpPr/>
                <p:nvPr/>
              </p:nvGrpSpPr>
              <p:grpSpPr>
                <a:xfrm>
                  <a:off x="5549730" y="169158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148" name="Group 147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155" name="Connector: Curved 154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Connector: Curved 155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9" name="Group 148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153" name="Connector: Curved 152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Connector: Curved 153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0" name="Group 149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151" name="Connector: Curved 150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Connector: Curved 151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grpSp>
        <p:nvGrpSpPr>
          <p:cNvPr id="159" name="Group 158"/>
          <p:cNvGrpSpPr/>
          <p:nvPr/>
        </p:nvGrpSpPr>
        <p:grpSpPr>
          <a:xfrm>
            <a:off x="5925641" y="4664054"/>
            <a:ext cx="412911" cy="245489"/>
            <a:chOff x="5394871" y="1540116"/>
            <a:chExt cx="412911" cy="245489"/>
          </a:xfrm>
        </p:grpSpPr>
        <p:cxnSp>
          <p:nvCxnSpPr>
            <p:cNvPr id="160" name="Straight Connector 159"/>
            <p:cNvCxnSpPr>
              <a:cxnSpLocks/>
            </p:cNvCxnSpPr>
            <p:nvPr/>
          </p:nvCxnSpPr>
          <p:spPr>
            <a:xfrm flipV="1">
              <a:off x="5601327" y="1540116"/>
              <a:ext cx="0" cy="245489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5394871" y="1647779"/>
              <a:ext cx="412911" cy="72032"/>
              <a:chOff x="5446491" y="1685720"/>
              <a:chExt cx="412911" cy="51579"/>
            </a:xfrm>
          </p:grpSpPr>
          <p:grpSp>
            <p:nvGrpSpPr>
              <p:cNvPr id="162" name="Group 161"/>
              <p:cNvGrpSpPr/>
              <p:nvPr/>
            </p:nvGrpSpPr>
            <p:grpSpPr>
              <a:xfrm>
                <a:off x="5446491" y="1685720"/>
                <a:ext cx="309672" cy="45719"/>
                <a:chOff x="5173980" y="1892046"/>
                <a:chExt cx="573421" cy="84658"/>
              </a:xfrm>
            </p:grpSpPr>
            <p:grpSp>
              <p:nvGrpSpPr>
                <p:cNvPr id="173" name="Group 172"/>
                <p:cNvGrpSpPr/>
                <p:nvPr/>
              </p:nvGrpSpPr>
              <p:grpSpPr>
                <a:xfrm>
                  <a:off x="5173980" y="1892046"/>
                  <a:ext cx="191127" cy="84658"/>
                  <a:chOff x="5173980" y="1892046"/>
                  <a:chExt cx="191127" cy="84658"/>
                </a:xfrm>
              </p:grpSpPr>
              <p:cxnSp>
                <p:nvCxnSpPr>
                  <p:cNvPr id="180" name="Connector: Curved 179"/>
                  <p:cNvCxnSpPr>
                    <a:cxnSpLocks/>
                  </p:cNvCxnSpPr>
                  <p:nvPr/>
                </p:nvCxnSpPr>
                <p:spPr>
                  <a:xfrm>
                    <a:off x="5269564" y="1892047"/>
                    <a:ext cx="95543" cy="84657"/>
                  </a:xfrm>
                  <a:prstGeom prst="curvedConnector3">
                    <a:avLst>
                      <a:gd name="adj1" fmla="val 50000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Connector: Curved 180"/>
                  <p:cNvCxnSpPr>
                    <a:cxnSpLocks/>
                  </p:cNvCxnSpPr>
                  <p:nvPr/>
                </p:nvCxnSpPr>
                <p:spPr>
                  <a:xfrm rot="10800000" flipV="1">
                    <a:off x="5173980" y="1892046"/>
                    <a:ext cx="95584" cy="84658"/>
                  </a:xfrm>
                  <a:prstGeom prst="curvedConnector3">
                    <a:avLst>
                      <a:gd name="adj1" fmla="val 42028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" name="Group 173"/>
                <p:cNvGrpSpPr/>
                <p:nvPr/>
              </p:nvGrpSpPr>
              <p:grpSpPr>
                <a:xfrm>
                  <a:off x="5365127" y="1892046"/>
                  <a:ext cx="191127" cy="84658"/>
                  <a:chOff x="5173980" y="1892046"/>
                  <a:chExt cx="191127" cy="84658"/>
                </a:xfrm>
              </p:grpSpPr>
              <p:cxnSp>
                <p:nvCxnSpPr>
                  <p:cNvPr id="178" name="Connector: Curved 177"/>
                  <p:cNvCxnSpPr>
                    <a:cxnSpLocks/>
                  </p:cNvCxnSpPr>
                  <p:nvPr/>
                </p:nvCxnSpPr>
                <p:spPr>
                  <a:xfrm>
                    <a:off x="5269564" y="1892047"/>
                    <a:ext cx="95543" cy="84657"/>
                  </a:xfrm>
                  <a:prstGeom prst="curvedConnector3">
                    <a:avLst>
                      <a:gd name="adj1" fmla="val 50000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Connector: Curved 178"/>
                  <p:cNvCxnSpPr>
                    <a:cxnSpLocks/>
                  </p:cNvCxnSpPr>
                  <p:nvPr/>
                </p:nvCxnSpPr>
                <p:spPr>
                  <a:xfrm rot="10800000" flipV="1">
                    <a:off x="5173980" y="1892046"/>
                    <a:ext cx="95584" cy="84658"/>
                  </a:xfrm>
                  <a:prstGeom prst="curvedConnector3">
                    <a:avLst>
                      <a:gd name="adj1" fmla="val 42028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5" name="Group 174"/>
                <p:cNvGrpSpPr/>
                <p:nvPr/>
              </p:nvGrpSpPr>
              <p:grpSpPr>
                <a:xfrm>
                  <a:off x="5556274" y="1892046"/>
                  <a:ext cx="191127" cy="84658"/>
                  <a:chOff x="5173980" y="1892046"/>
                  <a:chExt cx="191127" cy="84658"/>
                </a:xfrm>
              </p:grpSpPr>
              <p:cxnSp>
                <p:nvCxnSpPr>
                  <p:cNvPr id="176" name="Connector: Curved 175"/>
                  <p:cNvCxnSpPr>
                    <a:cxnSpLocks/>
                  </p:cNvCxnSpPr>
                  <p:nvPr/>
                </p:nvCxnSpPr>
                <p:spPr>
                  <a:xfrm>
                    <a:off x="5269564" y="1892047"/>
                    <a:ext cx="95543" cy="84657"/>
                  </a:xfrm>
                  <a:prstGeom prst="curvedConnector3">
                    <a:avLst>
                      <a:gd name="adj1" fmla="val 50000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Connector: Curved 176"/>
                  <p:cNvCxnSpPr>
                    <a:cxnSpLocks/>
                  </p:cNvCxnSpPr>
                  <p:nvPr/>
                </p:nvCxnSpPr>
                <p:spPr>
                  <a:xfrm rot="10800000" flipV="1">
                    <a:off x="5173980" y="1892046"/>
                    <a:ext cx="95584" cy="84658"/>
                  </a:xfrm>
                  <a:prstGeom prst="curvedConnector3">
                    <a:avLst>
                      <a:gd name="adj1" fmla="val 42028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3" name="Group 162"/>
              <p:cNvGrpSpPr/>
              <p:nvPr/>
            </p:nvGrpSpPr>
            <p:grpSpPr>
              <a:xfrm>
                <a:off x="5549730" y="1691580"/>
                <a:ext cx="309672" cy="45719"/>
                <a:chOff x="5173980" y="1892046"/>
                <a:chExt cx="573421" cy="84658"/>
              </a:xfrm>
            </p:grpSpPr>
            <p:grpSp>
              <p:nvGrpSpPr>
                <p:cNvPr id="164" name="Group 163"/>
                <p:cNvGrpSpPr/>
                <p:nvPr/>
              </p:nvGrpSpPr>
              <p:grpSpPr>
                <a:xfrm>
                  <a:off x="5173980" y="1892046"/>
                  <a:ext cx="191127" cy="84658"/>
                  <a:chOff x="5173980" y="1892046"/>
                  <a:chExt cx="191127" cy="84658"/>
                </a:xfrm>
              </p:grpSpPr>
              <p:cxnSp>
                <p:nvCxnSpPr>
                  <p:cNvPr id="171" name="Connector: Curved 170"/>
                  <p:cNvCxnSpPr>
                    <a:cxnSpLocks/>
                  </p:cNvCxnSpPr>
                  <p:nvPr/>
                </p:nvCxnSpPr>
                <p:spPr>
                  <a:xfrm>
                    <a:off x="5269564" y="1892047"/>
                    <a:ext cx="95543" cy="84657"/>
                  </a:xfrm>
                  <a:prstGeom prst="curvedConnector3">
                    <a:avLst>
                      <a:gd name="adj1" fmla="val 50000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or: Curved 171"/>
                  <p:cNvCxnSpPr>
                    <a:cxnSpLocks/>
                  </p:cNvCxnSpPr>
                  <p:nvPr/>
                </p:nvCxnSpPr>
                <p:spPr>
                  <a:xfrm rot="10800000" flipV="1">
                    <a:off x="5173980" y="1892046"/>
                    <a:ext cx="95584" cy="84658"/>
                  </a:xfrm>
                  <a:prstGeom prst="curvedConnector3">
                    <a:avLst>
                      <a:gd name="adj1" fmla="val 42028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5" name="Group 164"/>
                <p:cNvGrpSpPr/>
                <p:nvPr/>
              </p:nvGrpSpPr>
              <p:grpSpPr>
                <a:xfrm>
                  <a:off x="5365127" y="1892046"/>
                  <a:ext cx="191127" cy="84658"/>
                  <a:chOff x="5173980" y="1892046"/>
                  <a:chExt cx="191127" cy="84658"/>
                </a:xfrm>
              </p:grpSpPr>
              <p:cxnSp>
                <p:nvCxnSpPr>
                  <p:cNvPr id="169" name="Connector: Curved 168"/>
                  <p:cNvCxnSpPr>
                    <a:cxnSpLocks/>
                  </p:cNvCxnSpPr>
                  <p:nvPr/>
                </p:nvCxnSpPr>
                <p:spPr>
                  <a:xfrm>
                    <a:off x="5269564" y="1892047"/>
                    <a:ext cx="95543" cy="84657"/>
                  </a:xfrm>
                  <a:prstGeom prst="curvedConnector3">
                    <a:avLst>
                      <a:gd name="adj1" fmla="val 50000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or: Curved 169"/>
                  <p:cNvCxnSpPr>
                    <a:cxnSpLocks/>
                  </p:cNvCxnSpPr>
                  <p:nvPr/>
                </p:nvCxnSpPr>
                <p:spPr>
                  <a:xfrm rot="10800000" flipV="1">
                    <a:off x="5173980" y="1892046"/>
                    <a:ext cx="95584" cy="84658"/>
                  </a:xfrm>
                  <a:prstGeom prst="curvedConnector3">
                    <a:avLst>
                      <a:gd name="adj1" fmla="val 42028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6" name="Group 165"/>
                <p:cNvGrpSpPr/>
                <p:nvPr/>
              </p:nvGrpSpPr>
              <p:grpSpPr>
                <a:xfrm>
                  <a:off x="5556274" y="1892046"/>
                  <a:ext cx="191127" cy="84658"/>
                  <a:chOff x="5173980" y="1892046"/>
                  <a:chExt cx="191127" cy="84658"/>
                </a:xfrm>
              </p:grpSpPr>
              <p:cxnSp>
                <p:nvCxnSpPr>
                  <p:cNvPr id="167" name="Connector: Curved 166"/>
                  <p:cNvCxnSpPr>
                    <a:cxnSpLocks/>
                  </p:cNvCxnSpPr>
                  <p:nvPr/>
                </p:nvCxnSpPr>
                <p:spPr>
                  <a:xfrm>
                    <a:off x="5269564" y="1892047"/>
                    <a:ext cx="95543" cy="84657"/>
                  </a:xfrm>
                  <a:prstGeom prst="curvedConnector3">
                    <a:avLst>
                      <a:gd name="adj1" fmla="val 50000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nector: Curved 167"/>
                  <p:cNvCxnSpPr>
                    <a:cxnSpLocks/>
                  </p:cNvCxnSpPr>
                  <p:nvPr/>
                </p:nvCxnSpPr>
                <p:spPr>
                  <a:xfrm rot="10800000" flipV="1">
                    <a:off x="5173980" y="1892046"/>
                    <a:ext cx="95584" cy="84658"/>
                  </a:xfrm>
                  <a:prstGeom prst="curvedConnector3">
                    <a:avLst>
                      <a:gd name="adj1" fmla="val 42028"/>
                    </a:avLst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254" name="Group 253"/>
          <p:cNvGrpSpPr/>
          <p:nvPr/>
        </p:nvGrpSpPr>
        <p:grpSpPr>
          <a:xfrm>
            <a:off x="3201293" y="1741195"/>
            <a:ext cx="745549" cy="837755"/>
            <a:chOff x="3939847" y="994238"/>
            <a:chExt cx="745549" cy="837755"/>
          </a:xfrm>
        </p:grpSpPr>
        <p:sp>
          <p:nvSpPr>
            <p:cNvPr id="9" name="TextBox 8"/>
            <p:cNvSpPr txBox="1"/>
            <p:nvPr/>
          </p:nvSpPr>
          <p:spPr>
            <a:xfrm>
              <a:off x="4167481" y="1239727"/>
              <a:ext cx="315685" cy="38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</a:t>
              </a:r>
            </a:p>
          </p:txBody>
        </p:sp>
        <p:cxnSp>
          <p:nvCxnSpPr>
            <p:cNvPr id="25" name="Straight Connector 24"/>
            <p:cNvCxnSpPr>
              <a:cxnSpLocks/>
              <a:stCxn id="9" idx="0"/>
            </p:cNvCxnSpPr>
            <p:nvPr/>
          </p:nvCxnSpPr>
          <p:spPr>
            <a:xfrm flipV="1">
              <a:off x="4325324" y="994238"/>
              <a:ext cx="0" cy="245489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/>
              <a:stCxn id="9" idx="3"/>
            </p:cNvCxnSpPr>
            <p:nvPr/>
          </p:nvCxnSpPr>
          <p:spPr>
            <a:xfrm flipV="1">
              <a:off x="4483166" y="1239726"/>
              <a:ext cx="202230" cy="19030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cxnSpLocks/>
              <a:stCxn id="9" idx="1"/>
            </p:cNvCxnSpPr>
            <p:nvPr/>
          </p:nvCxnSpPr>
          <p:spPr>
            <a:xfrm flipH="1" flipV="1">
              <a:off x="3939847" y="1239726"/>
              <a:ext cx="227634" cy="19030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82" name="Group 181"/>
            <p:cNvGrpSpPr/>
            <p:nvPr/>
          </p:nvGrpSpPr>
          <p:grpSpPr>
            <a:xfrm>
              <a:off x="4125486" y="1586504"/>
              <a:ext cx="412911" cy="245489"/>
              <a:chOff x="5394871" y="1540116"/>
              <a:chExt cx="412911" cy="245489"/>
            </a:xfrm>
          </p:grpSpPr>
          <p:cxnSp>
            <p:nvCxnSpPr>
              <p:cNvPr id="183" name="Straight Connector 182"/>
              <p:cNvCxnSpPr>
                <a:cxnSpLocks/>
              </p:cNvCxnSpPr>
              <p:nvPr/>
            </p:nvCxnSpPr>
            <p:spPr>
              <a:xfrm flipV="1">
                <a:off x="5601327" y="1540116"/>
                <a:ext cx="0" cy="24548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4" name="Group 183"/>
              <p:cNvGrpSpPr/>
              <p:nvPr/>
            </p:nvGrpSpPr>
            <p:grpSpPr>
              <a:xfrm>
                <a:off x="5394871" y="1647779"/>
                <a:ext cx="412911" cy="72032"/>
                <a:chOff x="5446491" y="1685720"/>
                <a:chExt cx="412911" cy="51579"/>
              </a:xfrm>
            </p:grpSpPr>
            <p:grpSp>
              <p:nvGrpSpPr>
                <p:cNvPr id="185" name="Group 184"/>
                <p:cNvGrpSpPr/>
                <p:nvPr/>
              </p:nvGrpSpPr>
              <p:grpSpPr>
                <a:xfrm>
                  <a:off x="5446491" y="168572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196" name="Group 195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03" name="Connector: Curved 202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4" name="Connector: Curved 203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7" name="Group 196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01" name="Connector: Curved 200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2" name="Connector: Curved 201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8" name="Group 197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199" name="Connector: Curved 198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0" name="Connector: Curved 199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86" name="Group 185"/>
                <p:cNvGrpSpPr/>
                <p:nvPr/>
              </p:nvGrpSpPr>
              <p:grpSpPr>
                <a:xfrm>
                  <a:off x="5549730" y="169158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187" name="Group 186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194" name="Connector: Curved 193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5" name="Connector: Curved 194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8" name="Group 187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192" name="Connector: Curved 191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3" name="Connector: Curved 192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9" name="Group 188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190" name="Connector: Curved 189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Connector: Curved 190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grpSp>
        <p:nvGrpSpPr>
          <p:cNvPr id="253" name="Group 252"/>
          <p:cNvGrpSpPr/>
          <p:nvPr/>
        </p:nvGrpSpPr>
        <p:grpSpPr>
          <a:xfrm>
            <a:off x="1782255" y="1745549"/>
            <a:ext cx="785142" cy="833401"/>
            <a:chOff x="2520809" y="1112504"/>
            <a:chExt cx="785142" cy="833401"/>
          </a:xfrm>
        </p:grpSpPr>
        <p:sp>
          <p:nvSpPr>
            <p:cNvPr id="8" name="TextBox 7"/>
            <p:cNvSpPr txBox="1"/>
            <p:nvPr/>
          </p:nvSpPr>
          <p:spPr>
            <a:xfrm>
              <a:off x="2788036" y="1112504"/>
              <a:ext cx="321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HN</a:t>
              </a:r>
            </a:p>
          </p:txBody>
        </p:sp>
        <p:cxnSp>
          <p:nvCxnSpPr>
            <p:cNvPr id="13" name="Straight Connector 12"/>
            <p:cNvCxnSpPr>
              <a:cxnSpLocks/>
              <a:stCxn id="8" idx="3"/>
            </p:cNvCxnSpPr>
            <p:nvPr/>
          </p:nvCxnSpPr>
          <p:spPr>
            <a:xfrm flipV="1">
              <a:off x="3109163" y="1259462"/>
              <a:ext cx="196788" cy="17620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/>
              <a:stCxn id="8" idx="1"/>
            </p:cNvCxnSpPr>
            <p:nvPr/>
          </p:nvCxnSpPr>
          <p:spPr>
            <a:xfrm flipH="1" flipV="1">
              <a:off x="2520809" y="1259462"/>
              <a:ext cx="267227" cy="17620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05" name="Group 204"/>
            <p:cNvGrpSpPr/>
            <p:nvPr/>
          </p:nvGrpSpPr>
          <p:grpSpPr>
            <a:xfrm>
              <a:off x="2738796" y="1700416"/>
              <a:ext cx="412911" cy="245489"/>
              <a:chOff x="5394871" y="1540116"/>
              <a:chExt cx="412911" cy="245489"/>
            </a:xfrm>
          </p:grpSpPr>
          <p:cxnSp>
            <p:nvCxnSpPr>
              <p:cNvPr id="206" name="Straight Connector 205"/>
              <p:cNvCxnSpPr>
                <a:cxnSpLocks/>
              </p:cNvCxnSpPr>
              <p:nvPr/>
            </p:nvCxnSpPr>
            <p:spPr>
              <a:xfrm flipV="1">
                <a:off x="5601327" y="1540116"/>
                <a:ext cx="0" cy="24548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07" name="Group 206"/>
              <p:cNvGrpSpPr/>
              <p:nvPr/>
            </p:nvGrpSpPr>
            <p:grpSpPr>
              <a:xfrm>
                <a:off x="5394871" y="1647779"/>
                <a:ext cx="412911" cy="72032"/>
                <a:chOff x="5446491" y="1685720"/>
                <a:chExt cx="412911" cy="51579"/>
              </a:xfrm>
            </p:grpSpPr>
            <p:grpSp>
              <p:nvGrpSpPr>
                <p:cNvPr id="208" name="Group 207"/>
                <p:cNvGrpSpPr/>
                <p:nvPr/>
              </p:nvGrpSpPr>
              <p:grpSpPr>
                <a:xfrm>
                  <a:off x="5446491" y="168572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219" name="Group 218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26" name="Connector: Curved 225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7" name="Connector: Curved 226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0" name="Group 219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24" name="Connector: Curved 223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5" name="Connector: Curved 224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1" name="Group 220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22" name="Connector: Curved 221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3" name="Connector: Curved 222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09" name="Group 208"/>
                <p:cNvGrpSpPr/>
                <p:nvPr/>
              </p:nvGrpSpPr>
              <p:grpSpPr>
                <a:xfrm>
                  <a:off x="5549730" y="169158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17" name="Connector: Curved 216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Connector: Curved 217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15" name="Connector: Curved 214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6" name="Connector: Curved 215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2" name="Group 211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13" name="Connector: Curved 212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4" name="Connector: Curved 213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grpSp>
        <p:nvGrpSpPr>
          <p:cNvPr id="252" name="Group 251"/>
          <p:cNvGrpSpPr/>
          <p:nvPr/>
        </p:nvGrpSpPr>
        <p:grpSpPr>
          <a:xfrm>
            <a:off x="430109" y="1994452"/>
            <a:ext cx="788689" cy="584498"/>
            <a:chOff x="1168663" y="1239726"/>
            <a:chExt cx="788689" cy="584498"/>
          </a:xfrm>
        </p:grpSpPr>
        <p:sp>
          <p:nvSpPr>
            <p:cNvPr id="7" name="TextBox 6"/>
            <p:cNvSpPr txBox="1"/>
            <p:nvPr/>
          </p:nvSpPr>
          <p:spPr>
            <a:xfrm>
              <a:off x="1168663" y="1251004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</a:t>
              </a:r>
              <a:r>
                <a:rPr lang="en-US" b="1" baseline="-25000" dirty="0"/>
                <a:t>2</a:t>
              </a:r>
              <a:r>
                <a:rPr lang="en-US" b="1" dirty="0"/>
                <a:t>N</a:t>
              </a:r>
            </a:p>
          </p:txBody>
        </p:sp>
        <p:cxnSp>
          <p:nvCxnSpPr>
            <p:cNvPr id="11" name="Straight Connector 10"/>
            <p:cNvCxnSpPr>
              <a:cxnSpLocks/>
              <a:stCxn id="7" idx="3"/>
            </p:cNvCxnSpPr>
            <p:nvPr/>
          </p:nvCxnSpPr>
          <p:spPr>
            <a:xfrm flipV="1">
              <a:off x="1771713" y="1239726"/>
              <a:ext cx="185639" cy="195944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28" name="Group 227"/>
            <p:cNvGrpSpPr/>
            <p:nvPr/>
          </p:nvGrpSpPr>
          <p:grpSpPr>
            <a:xfrm>
              <a:off x="1396182" y="1578735"/>
              <a:ext cx="412911" cy="245489"/>
              <a:chOff x="5394871" y="1540116"/>
              <a:chExt cx="412911" cy="245489"/>
            </a:xfrm>
          </p:grpSpPr>
          <p:cxnSp>
            <p:nvCxnSpPr>
              <p:cNvPr id="229" name="Straight Connector 228"/>
              <p:cNvCxnSpPr>
                <a:cxnSpLocks/>
              </p:cNvCxnSpPr>
              <p:nvPr/>
            </p:nvCxnSpPr>
            <p:spPr>
              <a:xfrm flipV="1">
                <a:off x="5601327" y="1540116"/>
                <a:ext cx="0" cy="24548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30" name="Group 229"/>
              <p:cNvGrpSpPr/>
              <p:nvPr/>
            </p:nvGrpSpPr>
            <p:grpSpPr>
              <a:xfrm>
                <a:off x="5394871" y="1647779"/>
                <a:ext cx="412911" cy="72032"/>
                <a:chOff x="5446491" y="1685720"/>
                <a:chExt cx="412911" cy="51579"/>
              </a:xfrm>
            </p:grpSpPr>
            <p:grpSp>
              <p:nvGrpSpPr>
                <p:cNvPr id="231" name="Group 230"/>
                <p:cNvGrpSpPr/>
                <p:nvPr/>
              </p:nvGrpSpPr>
              <p:grpSpPr>
                <a:xfrm>
                  <a:off x="5446491" y="168572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242" name="Group 241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49" name="Connector: Curved 248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Connector: Curved 249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" name="Group 242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47" name="Connector: Curved 246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Connector: Curved 247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4" name="Group 243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45" name="Connector: Curved 244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6" name="Connector: Curved 245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32" name="Group 231"/>
                <p:cNvGrpSpPr/>
                <p:nvPr/>
              </p:nvGrpSpPr>
              <p:grpSpPr>
                <a:xfrm>
                  <a:off x="5549730" y="169158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233" name="Group 232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40" name="Connector: Curved 239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1" name="Connector: Curved 240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4" name="Group 233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38" name="Connector: Curved 237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" name="Connector: Curved 238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5" name="Group 234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36" name="Connector: Curved 235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Connector: Curved 236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grpSp>
        <p:nvGrpSpPr>
          <p:cNvPr id="324" name="Group 323"/>
          <p:cNvGrpSpPr/>
          <p:nvPr/>
        </p:nvGrpSpPr>
        <p:grpSpPr>
          <a:xfrm>
            <a:off x="330407" y="3419575"/>
            <a:ext cx="3712825" cy="1306963"/>
            <a:chOff x="1077320" y="2994561"/>
            <a:chExt cx="3712825" cy="1306963"/>
          </a:xfrm>
        </p:grpSpPr>
        <p:grpSp>
          <p:nvGrpSpPr>
            <p:cNvPr id="100" name="Group 99"/>
            <p:cNvGrpSpPr/>
            <p:nvPr/>
          </p:nvGrpSpPr>
          <p:grpSpPr>
            <a:xfrm>
              <a:off x="1077320" y="2994561"/>
              <a:ext cx="3712825" cy="1126612"/>
              <a:chOff x="1090380" y="2994561"/>
              <a:chExt cx="3712825" cy="1126612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1090380" y="3009014"/>
                <a:ext cx="1207079" cy="1097706"/>
                <a:chOff x="428623" y="3131820"/>
                <a:chExt cx="1207079" cy="1097706"/>
              </a:xfrm>
            </p:grpSpPr>
            <p:cxnSp>
              <p:nvCxnSpPr>
                <p:cNvPr id="47" name="Straight Connector 46"/>
                <p:cNvCxnSpPr>
                  <a:cxnSpLocks/>
                </p:cNvCxnSpPr>
                <p:nvPr/>
              </p:nvCxnSpPr>
              <p:spPr>
                <a:xfrm flipV="1">
                  <a:off x="960120" y="3541940"/>
                  <a:ext cx="143509" cy="15376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>
                  <a:cxnSpLocks/>
                </p:cNvCxnSpPr>
                <p:nvPr/>
              </p:nvCxnSpPr>
              <p:spPr>
                <a:xfrm flipV="1">
                  <a:off x="982980" y="3578679"/>
                  <a:ext cx="144780" cy="155122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>
                  <a:cxnSpLocks/>
                </p:cNvCxnSpPr>
                <p:nvPr/>
              </p:nvCxnSpPr>
              <p:spPr>
                <a:xfrm flipH="1" flipV="1">
                  <a:off x="814438" y="3578679"/>
                  <a:ext cx="173623" cy="155121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>
                  <a:cxnSpLocks/>
                </p:cNvCxnSpPr>
                <p:nvPr/>
              </p:nvCxnSpPr>
              <p:spPr>
                <a:xfrm flipH="1" flipV="1">
                  <a:off x="995680" y="3733800"/>
                  <a:ext cx="9861" cy="16764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8" name="TextBox 67"/>
                <p:cNvSpPr txBox="1"/>
                <p:nvPr/>
              </p:nvSpPr>
              <p:spPr>
                <a:xfrm>
                  <a:off x="1032652" y="3286908"/>
                  <a:ext cx="6030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NH</a:t>
                  </a:r>
                  <a:r>
                    <a:rPr lang="en-US" b="1" baseline="-25000" dirty="0"/>
                    <a:t>2</a:t>
                  </a:r>
                  <a:endParaRPr lang="en-US" b="1" dirty="0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753845" y="3860194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NH</a:t>
                  </a: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428623" y="3286908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HN</a:t>
                  </a:r>
                </a:p>
              </p:txBody>
            </p:sp>
            <p:cxnSp>
              <p:nvCxnSpPr>
                <p:cNvPr id="72" name="Straight Connector 71"/>
                <p:cNvCxnSpPr>
                  <a:cxnSpLocks/>
                </p:cNvCxnSpPr>
                <p:nvPr/>
              </p:nvCxnSpPr>
              <p:spPr>
                <a:xfrm flipV="1">
                  <a:off x="763869" y="3131820"/>
                  <a:ext cx="0" cy="155088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/>
              <p:cNvGrpSpPr/>
              <p:nvPr/>
            </p:nvGrpSpPr>
            <p:grpSpPr>
              <a:xfrm>
                <a:off x="2432148" y="2994561"/>
                <a:ext cx="1529118" cy="1126612"/>
                <a:chOff x="475038" y="3102914"/>
                <a:chExt cx="1529118" cy="1126612"/>
              </a:xfrm>
            </p:grpSpPr>
            <p:cxnSp>
              <p:nvCxnSpPr>
                <p:cNvPr id="78" name="Straight Connector 77"/>
                <p:cNvCxnSpPr>
                  <a:cxnSpLocks/>
                </p:cNvCxnSpPr>
                <p:nvPr/>
              </p:nvCxnSpPr>
              <p:spPr>
                <a:xfrm flipV="1">
                  <a:off x="960120" y="3541940"/>
                  <a:ext cx="143509" cy="15376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>
                  <a:cxnSpLocks/>
                </p:cNvCxnSpPr>
                <p:nvPr/>
              </p:nvCxnSpPr>
              <p:spPr>
                <a:xfrm flipV="1">
                  <a:off x="982980" y="3578679"/>
                  <a:ext cx="144780" cy="155122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>
                  <a:cxnSpLocks/>
                </p:cNvCxnSpPr>
                <p:nvPr/>
              </p:nvCxnSpPr>
              <p:spPr>
                <a:xfrm flipH="1" flipV="1">
                  <a:off x="814438" y="3578679"/>
                  <a:ext cx="173623" cy="155121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>
                  <a:cxnSpLocks/>
                </p:cNvCxnSpPr>
                <p:nvPr/>
              </p:nvCxnSpPr>
              <p:spPr>
                <a:xfrm flipH="1" flipV="1">
                  <a:off x="995680" y="3733800"/>
                  <a:ext cx="9861" cy="16764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/>
                <p:cNvSpPr txBox="1"/>
                <p:nvPr/>
              </p:nvSpPr>
              <p:spPr>
                <a:xfrm>
                  <a:off x="1032652" y="3286908"/>
                  <a:ext cx="6030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NH</a:t>
                  </a:r>
                  <a:r>
                    <a:rPr lang="en-US" b="1" baseline="-25000" dirty="0"/>
                    <a:t>2</a:t>
                  </a:r>
                  <a:endParaRPr lang="en-US" b="1" dirty="0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753845" y="3860194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NH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530844" y="3286908"/>
                  <a:ext cx="3513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N</a:t>
                  </a:r>
                </a:p>
              </p:txBody>
            </p:sp>
            <p:cxnSp>
              <p:nvCxnSpPr>
                <p:cNvPr id="85" name="Straight Connector 84"/>
                <p:cNvCxnSpPr>
                  <a:cxnSpLocks/>
                  <a:stCxn id="84" idx="0"/>
                </p:cNvCxnSpPr>
                <p:nvPr/>
              </p:nvCxnSpPr>
              <p:spPr>
                <a:xfrm flipV="1">
                  <a:off x="706533" y="3102914"/>
                  <a:ext cx="0" cy="183994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>
                  <a:cxnSpLocks/>
                </p:cNvCxnSpPr>
                <p:nvPr/>
              </p:nvCxnSpPr>
              <p:spPr>
                <a:xfrm flipV="1">
                  <a:off x="475038" y="3541940"/>
                  <a:ext cx="127491" cy="12718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255F6771-4579-4FB6-924F-FDDEE556B9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04156" y="3117367"/>
                  <a:ext cx="0" cy="183994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3727500" y="3017700"/>
                <a:ext cx="1075705" cy="1080335"/>
                <a:chOff x="475038" y="3149191"/>
                <a:chExt cx="1075705" cy="1080335"/>
              </a:xfrm>
            </p:grpSpPr>
            <p:cxnSp>
              <p:nvCxnSpPr>
                <p:cNvPr id="91" name="Straight Connector 90"/>
                <p:cNvCxnSpPr>
                  <a:cxnSpLocks/>
                </p:cNvCxnSpPr>
                <p:nvPr/>
              </p:nvCxnSpPr>
              <p:spPr>
                <a:xfrm flipV="1">
                  <a:off x="960120" y="3541940"/>
                  <a:ext cx="143509" cy="15376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>
                  <a:cxnSpLocks/>
                </p:cNvCxnSpPr>
                <p:nvPr/>
              </p:nvCxnSpPr>
              <p:spPr>
                <a:xfrm flipV="1">
                  <a:off x="982980" y="3578679"/>
                  <a:ext cx="144780" cy="155122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>
                  <a:cxnSpLocks/>
                </p:cNvCxnSpPr>
                <p:nvPr/>
              </p:nvCxnSpPr>
              <p:spPr>
                <a:xfrm flipH="1" flipV="1">
                  <a:off x="814438" y="3578679"/>
                  <a:ext cx="173623" cy="155121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>
                  <a:cxnSpLocks/>
                </p:cNvCxnSpPr>
                <p:nvPr/>
              </p:nvCxnSpPr>
              <p:spPr>
                <a:xfrm flipH="1" flipV="1">
                  <a:off x="995680" y="3733800"/>
                  <a:ext cx="9861" cy="16764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TextBox 94"/>
                <p:cNvSpPr txBox="1"/>
                <p:nvPr/>
              </p:nvSpPr>
              <p:spPr>
                <a:xfrm>
                  <a:off x="1032652" y="3286908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NH</a:t>
                  </a: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753845" y="3860194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NH</a:t>
                  </a: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530844" y="3286908"/>
                  <a:ext cx="3513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N</a:t>
                  </a:r>
                </a:p>
              </p:txBody>
            </p:sp>
            <p:cxnSp>
              <p:nvCxnSpPr>
                <p:cNvPr id="98" name="Straight Connector 97"/>
                <p:cNvCxnSpPr>
                  <a:cxnSpLocks/>
                </p:cNvCxnSpPr>
                <p:nvPr/>
              </p:nvCxnSpPr>
              <p:spPr>
                <a:xfrm flipV="1">
                  <a:off x="1203960" y="3149191"/>
                  <a:ext cx="0" cy="183994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>
                  <a:cxnSpLocks/>
                </p:cNvCxnSpPr>
                <p:nvPr/>
              </p:nvCxnSpPr>
              <p:spPr>
                <a:xfrm flipV="1">
                  <a:off x="475038" y="3541940"/>
                  <a:ext cx="127491" cy="12718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5" name="Group 254"/>
            <p:cNvGrpSpPr/>
            <p:nvPr/>
          </p:nvGrpSpPr>
          <p:grpSpPr>
            <a:xfrm>
              <a:off x="3961025" y="4031009"/>
              <a:ext cx="412911" cy="245489"/>
              <a:chOff x="5394871" y="1540116"/>
              <a:chExt cx="412911" cy="245489"/>
            </a:xfrm>
          </p:grpSpPr>
          <p:cxnSp>
            <p:nvCxnSpPr>
              <p:cNvPr id="256" name="Straight Connector 255"/>
              <p:cNvCxnSpPr>
                <a:cxnSpLocks/>
              </p:cNvCxnSpPr>
              <p:nvPr/>
            </p:nvCxnSpPr>
            <p:spPr>
              <a:xfrm flipV="1">
                <a:off x="5601327" y="1540116"/>
                <a:ext cx="0" cy="24548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57" name="Group 256"/>
              <p:cNvGrpSpPr/>
              <p:nvPr/>
            </p:nvGrpSpPr>
            <p:grpSpPr>
              <a:xfrm>
                <a:off x="5394871" y="1647779"/>
                <a:ext cx="412911" cy="72032"/>
                <a:chOff x="5446491" y="1685720"/>
                <a:chExt cx="412911" cy="51579"/>
              </a:xfrm>
            </p:grpSpPr>
            <p:grpSp>
              <p:nvGrpSpPr>
                <p:cNvPr id="258" name="Group 257"/>
                <p:cNvGrpSpPr/>
                <p:nvPr/>
              </p:nvGrpSpPr>
              <p:grpSpPr>
                <a:xfrm>
                  <a:off x="5446491" y="168572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269" name="Group 268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76" name="Connector: Curved 275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Connector: Curved 276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0" name="Group 269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74" name="Connector: Curved 273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" name="Connector: Curved 274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1" name="Group 270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72" name="Connector: Curved 271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Connector: Curved 272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59" name="Group 258"/>
                <p:cNvGrpSpPr/>
                <p:nvPr/>
              </p:nvGrpSpPr>
              <p:grpSpPr>
                <a:xfrm>
                  <a:off x="5549730" y="169158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260" name="Group 259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67" name="Connector: Curved 266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8" name="Connector: Curved 267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1" name="Group 260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65" name="Connector: Curved 264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6" name="Connector: Curved 265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" name="Group 261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63" name="Connector: Curved 262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" name="Connector: Curved 263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278" name="Group 277"/>
            <p:cNvGrpSpPr/>
            <p:nvPr/>
          </p:nvGrpSpPr>
          <p:grpSpPr>
            <a:xfrm>
              <a:off x="2658899" y="4056035"/>
              <a:ext cx="412911" cy="245489"/>
              <a:chOff x="5394871" y="1540116"/>
              <a:chExt cx="412911" cy="245489"/>
            </a:xfrm>
          </p:grpSpPr>
          <p:cxnSp>
            <p:nvCxnSpPr>
              <p:cNvPr id="279" name="Straight Connector 278"/>
              <p:cNvCxnSpPr>
                <a:cxnSpLocks/>
              </p:cNvCxnSpPr>
              <p:nvPr/>
            </p:nvCxnSpPr>
            <p:spPr>
              <a:xfrm flipV="1">
                <a:off x="5601327" y="1540116"/>
                <a:ext cx="0" cy="24548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80" name="Group 279"/>
              <p:cNvGrpSpPr/>
              <p:nvPr/>
            </p:nvGrpSpPr>
            <p:grpSpPr>
              <a:xfrm>
                <a:off x="5394871" y="1647779"/>
                <a:ext cx="412911" cy="72032"/>
                <a:chOff x="5446491" y="1685720"/>
                <a:chExt cx="412911" cy="51579"/>
              </a:xfrm>
            </p:grpSpPr>
            <p:grpSp>
              <p:nvGrpSpPr>
                <p:cNvPr id="281" name="Group 280"/>
                <p:cNvGrpSpPr/>
                <p:nvPr/>
              </p:nvGrpSpPr>
              <p:grpSpPr>
                <a:xfrm>
                  <a:off x="5446491" y="168572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292" name="Group 291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99" name="Connector: Curved 298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" name="Connector: Curved 299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" name="Group 292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97" name="Connector: Curved 296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8" name="Connector: Curved 297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4" name="Group 293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95" name="Connector: Curved 294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6" name="Connector: Curved 295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82" name="Group 281"/>
                <p:cNvGrpSpPr/>
                <p:nvPr/>
              </p:nvGrpSpPr>
              <p:grpSpPr>
                <a:xfrm>
                  <a:off x="5549730" y="169158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283" name="Group 282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90" name="Connector: Curved 289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1" name="Connector: Curved 290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4" name="Group 283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88" name="Connector: Curved 287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" name="Connector: Curved 288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5" name="Group 284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286" name="Connector: Curved 285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7" name="Connector: Curved 286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301" name="Group 300"/>
            <p:cNvGrpSpPr/>
            <p:nvPr/>
          </p:nvGrpSpPr>
          <p:grpSpPr>
            <a:xfrm>
              <a:off x="1378695" y="4032341"/>
              <a:ext cx="412911" cy="245489"/>
              <a:chOff x="5394871" y="1540116"/>
              <a:chExt cx="412911" cy="245489"/>
            </a:xfrm>
          </p:grpSpPr>
          <p:cxnSp>
            <p:nvCxnSpPr>
              <p:cNvPr id="302" name="Straight Connector 301"/>
              <p:cNvCxnSpPr>
                <a:cxnSpLocks/>
              </p:cNvCxnSpPr>
              <p:nvPr/>
            </p:nvCxnSpPr>
            <p:spPr>
              <a:xfrm flipV="1">
                <a:off x="5601327" y="1540116"/>
                <a:ext cx="0" cy="24548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03" name="Group 302"/>
              <p:cNvGrpSpPr/>
              <p:nvPr/>
            </p:nvGrpSpPr>
            <p:grpSpPr>
              <a:xfrm>
                <a:off x="5394871" y="1647779"/>
                <a:ext cx="412911" cy="72032"/>
                <a:chOff x="5446491" y="1685720"/>
                <a:chExt cx="412911" cy="51579"/>
              </a:xfrm>
            </p:grpSpPr>
            <p:grpSp>
              <p:nvGrpSpPr>
                <p:cNvPr id="304" name="Group 303"/>
                <p:cNvGrpSpPr/>
                <p:nvPr/>
              </p:nvGrpSpPr>
              <p:grpSpPr>
                <a:xfrm>
                  <a:off x="5446491" y="168572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315" name="Group 314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22" name="Connector: Curved 321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" name="Connector: Curved 322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6" name="Group 315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20" name="Connector: Curved 319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1" name="Connector: Curved 320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7" name="Group 316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18" name="Connector: Curved 317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9" name="Connector: Curved 318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5" name="Group 304"/>
                <p:cNvGrpSpPr/>
                <p:nvPr/>
              </p:nvGrpSpPr>
              <p:grpSpPr>
                <a:xfrm>
                  <a:off x="5549730" y="169158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306" name="Group 305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13" name="Connector: Curved 312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4" name="Connector: Curved 313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07" name="Group 306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11" name="Connector: Curved 310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" name="Connector: Curved 311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08" name="Group 307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09" name="Connector: Curved 308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0" name="Connector: Curved 309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grpSp>
        <p:nvGrpSpPr>
          <p:cNvPr id="368" name="Group 367"/>
          <p:cNvGrpSpPr/>
          <p:nvPr/>
        </p:nvGrpSpPr>
        <p:grpSpPr>
          <a:xfrm>
            <a:off x="9743237" y="1644719"/>
            <a:ext cx="1505249" cy="1656431"/>
            <a:chOff x="9012754" y="2397838"/>
            <a:chExt cx="1505249" cy="1656431"/>
          </a:xfrm>
        </p:grpSpPr>
        <p:sp>
          <p:nvSpPr>
            <p:cNvPr id="326" name="TextBox 325"/>
            <p:cNvSpPr txBox="1"/>
            <p:nvPr/>
          </p:nvSpPr>
          <p:spPr>
            <a:xfrm>
              <a:off x="9601200" y="2928951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</a:t>
              </a:r>
            </a:p>
          </p:txBody>
        </p:sp>
        <p:cxnSp>
          <p:nvCxnSpPr>
            <p:cNvPr id="328" name="Straight Connector 327"/>
            <p:cNvCxnSpPr>
              <a:cxnSpLocks/>
              <a:stCxn id="326" idx="0"/>
            </p:cNvCxnSpPr>
            <p:nvPr/>
          </p:nvCxnSpPr>
          <p:spPr>
            <a:xfrm flipV="1">
              <a:off x="9770477" y="2719166"/>
              <a:ext cx="0" cy="2097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>
              <a:cxnSpLocks/>
              <a:stCxn id="326" idx="3"/>
            </p:cNvCxnSpPr>
            <p:nvPr/>
          </p:nvCxnSpPr>
          <p:spPr>
            <a:xfrm>
              <a:off x="9939754" y="3113617"/>
              <a:ext cx="25932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>
              <a:stCxn id="326" idx="2"/>
            </p:cNvCxnSpPr>
            <p:nvPr/>
          </p:nvCxnSpPr>
          <p:spPr>
            <a:xfrm>
              <a:off x="9770477" y="3298283"/>
              <a:ext cx="0" cy="2362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>
              <a:stCxn id="326" idx="1"/>
            </p:cNvCxnSpPr>
            <p:nvPr/>
          </p:nvCxnSpPr>
          <p:spPr>
            <a:xfrm flipH="1" flipV="1">
              <a:off x="9319846" y="3105848"/>
              <a:ext cx="281354" cy="77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>
              <a:cxnSpLocks/>
            </p:cNvCxnSpPr>
            <p:nvPr/>
          </p:nvCxnSpPr>
          <p:spPr>
            <a:xfrm flipV="1">
              <a:off x="9720654" y="2717909"/>
              <a:ext cx="0" cy="2097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1" name="TextBox 340"/>
            <p:cNvSpPr txBox="1"/>
            <p:nvPr/>
          </p:nvSpPr>
          <p:spPr>
            <a:xfrm>
              <a:off x="9575552" y="2397838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</a:t>
              </a: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10153801" y="2915543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9582250" y="3482949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</a:t>
              </a: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9012754" y="2915543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</a:t>
              </a:r>
            </a:p>
          </p:txBody>
        </p:sp>
        <p:grpSp>
          <p:nvGrpSpPr>
            <p:cNvPr id="345" name="Group 344"/>
            <p:cNvGrpSpPr/>
            <p:nvPr/>
          </p:nvGrpSpPr>
          <p:grpSpPr>
            <a:xfrm>
              <a:off x="9562540" y="3808780"/>
              <a:ext cx="412911" cy="245489"/>
              <a:chOff x="5394871" y="1540116"/>
              <a:chExt cx="412911" cy="245489"/>
            </a:xfrm>
          </p:grpSpPr>
          <p:cxnSp>
            <p:nvCxnSpPr>
              <p:cNvPr id="346" name="Straight Connector 345"/>
              <p:cNvCxnSpPr>
                <a:cxnSpLocks/>
              </p:cNvCxnSpPr>
              <p:nvPr/>
            </p:nvCxnSpPr>
            <p:spPr>
              <a:xfrm flipV="1">
                <a:off x="5601327" y="1540116"/>
                <a:ext cx="0" cy="24548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47" name="Group 346"/>
              <p:cNvGrpSpPr/>
              <p:nvPr/>
            </p:nvGrpSpPr>
            <p:grpSpPr>
              <a:xfrm>
                <a:off x="5394871" y="1647779"/>
                <a:ext cx="412911" cy="72032"/>
                <a:chOff x="5446491" y="1685720"/>
                <a:chExt cx="412911" cy="51579"/>
              </a:xfrm>
            </p:grpSpPr>
            <p:grpSp>
              <p:nvGrpSpPr>
                <p:cNvPr id="348" name="Group 347"/>
                <p:cNvGrpSpPr/>
                <p:nvPr/>
              </p:nvGrpSpPr>
              <p:grpSpPr>
                <a:xfrm>
                  <a:off x="5446491" y="168572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359" name="Group 358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66" name="Connector: Curved 365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7" name="Connector: Curved 366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60" name="Group 359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64" name="Connector: Curved 363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5" name="Connector: Curved 364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61" name="Group 360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62" name="Connector: Curved 361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3" name="Connector: Curved 362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49" name="Group 348"/>
                <p:cNvGrpSpPr/>
                <p:nvPr/>
              </p:nvGrpSpPr>
              <p:grpSpPr>
                <a:xfrm>
                  <a:off x="5549730" y="1691580"/>
                  <a:ext cx="309672" cy="45719"/>
                  <a:chOff x="5173980" y="1892046"/>
                  <a:chExt cx="573421" cy="84658"/>
                </a:xfrm>
              </p:grpSpPr>
              <p:grpSp>
                <p:nvGrpSpPr>
                  <p:cNvPr id="350" name="Group 349"/>
                  <p:cNvGrpSpPr/>
                  <p:nvPr/>
                </p:nvGrpSpPr>
                <p:grpSpPr>
                  <a:xfrm>
                    <a:off x="5173980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57" name="Connector: Curved 356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8" name="Connector: Curved 357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51" name="Group 350"/>
                  <p:cNvGrpSpPr/>
                  <p:nvPr/>
                </p:nvGrpSpPr>
                <p:grpSpPr>
                  <a:xfrm>
                    <a:off x="5365127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55" name="Connector: Curved 354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6" name="Connector: Curved 355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52" name="Group 351"/>
                  <p:cNvGrpSpPr/>
                  <p:nvPr/>
                </p:nvGrpSpPr>
                <p:grpSpPr>
                  <a:xfrm>
                    <a:off x="5556274" y="1892046"/>
                    <a:ext cx="191127" cy="84658"/>
                    <a:chOff x="5173980" y="1892046"/>
                    <a:chExt cx="191127" cy="84658"/>
                  </a:xfrm>
                </p:grpSpPr>
                <p:cxnSp>
                  <p:nvCxnSpPr>
                    <p:cNvPr id="353" name="Connector: Curved 352"/>
                    <p:cNvCxnSpPr>
                      <a:cxnSpLocks/>
                    </p:cNvCxnSpPr>
                    <p:nvPr/>
                  </p:nvCxnSpPr>
                  <p:spPr>
                    <a:xfrm>
                      <a:off x="5269564" y="1892047"/>
                      <a:ext cx="95543" cy="84657"/>
                    </a:xfrm>
                    <a:prstGeom prst="curvedConnector3">
                      <a:avLst>
                        <a:gd name="adj1" fmla="val 50000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Connector: Curved 353"/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5173980" y="1892046"/>
                      <a:ext cx="95584" cy="84658"/>
                    </a:xfrm>
                    <a:prstGeom prst="curvedConnector3">
                      <a:avLst>
                        <a:gd name="adj1" fmla="val 42028"/>
                      </a:avLst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sp>
        <p:nvSpPr>
          <p:cNvPr id="370" name="TextBox 369"/>
          <p:cNvSpPr txBox="1"/>
          <p:nvPr/>
        </p:nvSpPr>
        <p:spPr>
          <a:xfrm>
            <a:off x="9194788" y="3439140"/>
            <a:ext cx="2602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030A0"/>
                </a:solidFill>
              </a:rPr>
              <a:t>Serine, Threonine, and Tyrosine</a:t>
            </a:r>
          </a:p>
          <a:p>
            <a:pPr algn="ctr"/>
            <a:r>
              <a:rPr lang="en-US" sz="2200" b="1" dirty="0">
                <a:solidFill>
                  <a:srgbClr val="7030A0"/>
                </a:solidFill>
              </a:rPr>
              <a:t>Phosphorylation</a:t>
            </a:r>
          </a:p>
        </p:txBody>
      </p:sp>
      <p:sp>
        <p:nvSpPr>
          <p:cNvPr id="325" name="Title 1"/>
          <p:cNvSpPr txBox="1">
            <a:spLocks/>
          </p:cNvSpPr>
          <p:nvPr/>
        </p:nvSpPr>
        <p:spPr bwMode="gray">
          <a:xfrm>
            <a:off x="799210" y="8273"/>
            <a:ext cx="10593581" cy="1090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Histone amino acid residues can be covalently modified </a:t>
            </a:r>
          </a:p>
        </p:txBody>
      </p:sp>
    </p:spTree>
    <p:extLst>
      <p:ext uri="{BB962C8B-B14F-4D97-AF65-F5344CB8AC3E}">
        <p14:creationId xmlns:p14="http://schemas.microsoft.com/office/powerpoint/2010/main" val="56752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5" grpId="0"/>
      <p:bldP spid="3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6916" y="300066"/>
            <a:ext cx="10718169" cy="1125827"/>
          </a:xfrm>
        </p:spPr>
        <p:txBody>
          <a:bodyPr/>
          <a:lstStyle/>
          <a:p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Hypothesis : </a:t>
            </a:r>
            <a:r>
              <a:rPr lang="en-US" sz="3600" dirty="0"/>
              <a:t>Substitution of residues neighboring the ARKS region will alter specificity for H3K9 and H3K27 PTM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865440" y="2202913"/>
            <a:ext cx="1046552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Histone H3 (gene)</a:t>
            </a:r>
            <a:endParaRPr lang="en-US" sz="2800" dirty="0">
              <a:solidFill>
                <a:srgbClr val="585A4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585A4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1           4                   9                  14              18</a:t>
            </a:r>
            <a:endParaRPr lang="en-US" sz="2800" dirty="0">
              <a:solidFill>
                <a:srgbClr val="585A4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M   A   R   T   K   Q   T   </a:t>
            </a:r>
            <a:r>
              <a:rPr lang="en-US" b="1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   R   K   S</a:t>
            </a:r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T   G   G   K   A   P   R   K  </a:t>
            </a:r>
            <a:endParaRPr lang="en-US" sz="2800" dirty="0">
              <a:solidFill>
                <a:srgbClr val="585A4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ATG GCC CGC ACT AAG CAG ACC GCC CGC </a:t>
            </a:r>
            <a:r>
              <a:rPr lang="en-US" b="1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AAG</a:t>
            </a:r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TCC ACC GGT GGC AAG GCC CCC CGT AAG </a:t>
            </a:r>
            <a:endParaRPr lang="en-US" sz="2800" dirty="0">
              <a:solidFill>
                <a:srgbClr val="585A4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585A4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585A4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23              27                                  36</a:t>
            </a:r>
            <a:endParaRPr lang="en-US" sz="2800" dirty="0">
              <a:solidFill>
                <a:srgbClr val="585A4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Q   L   A   S   K   A   </a:t>
            </a:r>
            <a:r>
              <a:rPr lang="en-US" b="1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   R   K   S</a:t>
            </a:r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A   P   S   T   G   G   V   K   K</a:t>
            </a:r>
            <a:endParaRPr lang="en-US" sz="2800" dirty="0">
              <a:solidFill>
                <a:srgbClr val="585A4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CAG CTC GCT TCC AAG GCT GCC CGC </a:t>
            </a:r>
            <a:r>
              <a:rPr lang="en-US" b="1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AAG</a:t>
            </a:r>
            <a:r>
              <a:rPr lang="en-US" dirty="0">
                <a:solidFill>
                  <a:srgbClr val="585A4B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TCC GCC CCC TCC ACC GGC GGT GTC AAG AAG </a:t>
            </a:r>
            <a:endParaRPr lang="en-US" sz="2800" dirty="0">
              <a:solidFill>
                <a:srgbClr val="585A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Connector: Elbow 5"/>
          <p:cNvCxnSpPr>
            <a:cxnSpLocks/>
          </p:cNvCxnSpPr>
          <p:nvPr/>
        </p:nvCxnSpPr>
        <p:spPr>
          <a:xfrm rot="5400000">
            <a:off x="3764116" y="3762391"/>
            <a:ext cx="785551" cy="54379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/>
          <p:cNvCxnSpPr>
            <a:cxnSpLocks/>
          </p:cNvCxnSpPr>
          <p:nvPr/>
        </p:nvCxnSpPr>
        <p:spPr>
          <a:xfrm rot="5400000">
            <a:off x="6508893" y="3756499"/>
            <a:ext cx="782782" cy="552796"/>
          </a:xfrm>
          <a:prstGeom prst="bentConnector3">
            <a:avLst/>
          </a:prstGeom>
          <a:ln>
            <a:solidFill>
              <a:srgbClr val="E84C2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60202" y="3044762"/>
            <a:ext cx="602672" cy="598516"/>
          </a:xfrm>
          <a:prstGeom prst="rect">
            <a:avLst/>
          </a:prstGeom>
          <a:noFill/>
          <a:ln>
            <a:solidFill>
              <a:srgbClr val="E8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07405" y="4424286"/>
            <a:ext cx="577735" cy="598516"/>
          </a:xfrm>
          <a:prstGeom prst="rect">
            <a:avLst/>
          </a:prstGeom>
          <a:noFill/>
          <a:ln>
            <a:solidFill>
              <a:srgbClr val="E8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05076" y="4427056"/>
            <a:ext cx="577734" cy="598516"/>
          </a:xfrm>
          <a:prstGeom prst="rect">
            <a:avLst/>
          </a:prstGeom>
          <a:noFill/>
          <a:ln>
            <a:solidFill>
              <a:srgbClr val="E8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48867" y="3042990"/>
            <a:ext cx="577734" cy="598516"/>
          </a:xfrm>
          <a:prstGeom prst="rect">
            <a:avLst/>
          </a:prstGeom>
          <a:noFill/>
          <a:ln>
            <a:solidFill>
              <a:srgbClr val="E8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A98E0F-E0E6-43D2-8428-50DDA1F5A53E}"/>
              </a:ext>
            </a:extLst>
          </p:cNvPr>
          <p:cNvSpPr/>
          <p:nvPr/>
        </p:nvSpPr>
        <p:spPr>
          <a:xfrm>
            <a:off x="6443330" y="2286709"/>
            <a:ext cx="914400" cy="2551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9015438" y="4030020"/>
            <a:ext cx="2890570" cy="2329708"/>
          </a:xfrm>
          <a:prstGeom prst="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061721" y="3996723"/>
            <a:ext cx="2890570" cy="2329708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00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5535352" y="1794241"/>
            <a:ext cx="6374214" cy="4494733"/>
            <a:chOff x="6225819" y="2485990"/>
            <a:chExt cx="5382722" cy="3533810"/>
          </a:xfrm>
        </p:grpSpPr>
        <p:grpSp>
          <p:nvGrpSpPr>
            <p:cNvPr id="71" name="Group 70"/>
            <p:cNvGrpSpPr/>
            <p:nvPr/>
          </p:nvGrpSpPr>
          <p:grpSpPr>
            <a:xfrm>
              <a:off x="6225819" y="2485990"/>
              <a:ext cx="5382722" cy="3533810"/>
              <a:chOff x="6225819" y="2485990"/>
              <a:chExt cx="5382722" cy="3533810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6225819" y="2485990"/>
                <a:ext cx="5382722" cy="3533810"/>
                <a:chOff x="6233677" y="2485990"/>
                <a:chExt cx="5382722" cy="3533810"/>
              </a:xfrm>
            </p:grpSpPr>
            <p:pic>
              <p:nvPicPr>
                <p:cNvPr id="59" name="Picture 2" descr="https://upload.wikimedia.org/wikipedia/commons/f/f6/Methionine_simple.pn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817" t="-2712" r="22191" b="43627"/>
                <a:stretch/>
              </p:blipFill>
              <p:spPr bwMode="auto">
                <a:xfrm>
                  <a:off x="9499620" y="4791665"/>
                  <a:ext cx="694951" cy="98611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4" name="Group 63"/>
                <p:cNvGrpSpPr/>
                <p:nvPr/>
              </p:nvGrpSpPr>
              <p:grpSpPr>
                <a:xfrm>
                  <a:off x="6233677" y="2485990"/>
                  <a:ext cx="5382722" cy="3533810"/>
                  <a:chOff x="6233677" y="2485990"/>
                  <a:chExt cx="5382722" cy="3533810"/>
                </a:xfrm>
              </p:grpSpPr>
              <p:pic>
                <p:nvPicPr>
                  <p:cNvPr id="1026" name="Picture 2" descr="An external file that holds a picture, illustration, etc.&#10;Object name is nihms765062f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0000"/>
                  <a:stretch/>
                </p:blipFill>
                <p:spPr bwMode="auto">
                  <a:xfrm>
                    <a:off x="6233677" y="2495150"/>
                    <a:ext cx="2883614" cy="3381037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9916367" y="2485990"/>
                    <a:ext cx="1419865" cy="1653497"/>
                    <a:chOff x="9308386" y="2525434"/>
                    <a:chExt cx="1419865" cy="1653497"/>
                  </a:xfrm>
                </p:grpSpPr>
                <p:grpSp>
                  <p:nvGrpSpPr>
                    <p:cNvPr id="25" name="Group 24"/>
                    <p:cNvGrpSpPr/>
                    <p:nvPr/>
                  </p:nvGrpSpPr>
                  <p:grpSpPr>
                    <a:xfrm>
                      <a:off x="9308386" y="2525434"/>
                      <a:ext cx="1419865" cy="1653497"/>
                      <a:chOff x="9308386" y="2525434"/>
                      <a:chExt cx="1419865" cy="1653497"/>
                    </a:xfrm>
                  </p:grpSpPr>
                  <p:grpSp>
                    <p:nvGrpSpPr>
                      <p:cNvPr id="16" name="Group 15"/>
                      <p:cNvGrpSpPr/>
                      <p:nvPr/>
                    </p:nvGrpSpPr>
                    <p:grpSpPr>
                      <a:xfrm>
                        <a:off x="9308386" y="2525434"/>
                        <a:ext cx="1419865" cy="1653497"/>
                        <a:chOff x="9308386" y="2525434"/>
                        <a:chExt cx="1419865" cy="1653497"/>
                      </a:xfrm>
                    </p:grpSpPr>
                    <p:pic>
                      <p:nvPicPr>
                        <p:cNvPr id="14" name="Picture 2" descr="An external file that holds a picture, illustration, etc.&#10;Object name is nihms765062f2.jpg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75381" b="51095"/>
                        <a:stretch/>
                      </p:blipFill>
                      <p:spPr bwMode="auto">
                        <a:xfrm>
                          <a:off x="9308386" y="2525434"/>
                          <a:ext cx="1419865" cy="1653497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/>
                          </a:solidFill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5">
                          <p14:nvContentPartPr>
                            <p14:cNvPr id="13" name="Ink 12"/>
                            <p14:cNvContentPartPr/>
                            <p14:nvPr/>
                          </p14:nvContentPartPr>
                          <p14:xfrm>
                            <a:off x="9408304" y="2583568"/>
                            <a:ext cx="345312" cy="691488"/>
                          </p14:xfrm>
                        </p:contentPart>
                      </mc:Choice>
                      <mc:Fallback xmlns="">
                        <p:pic>
                          <p:nvPicPr>
                            <p:cNvPr id="13" name="Ink 12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377698" y="2552955"/>
                              <a:ext cx="406525" cy="752714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</p:grpSp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">
                        <p14:nvContentPartPr>
                          <p14:cNvPr id="20" name="Ink 19"/>
                          <p14:cNvContentPartPr/>
                          <p14:nvPr/>
                        </p14:nvContentPartPr>
                        <p14:xfrm>
                          <a:off x="10221183" y="2961540"/>
                          <a:ext cx="308448" cy="326016"/>
                        </p14:xfrm>
                      </p:contentPart>
                    </mc:Choice>
                    <mc:Fallback xmlns="">
                      <p:pic>
                        <p:nvPicPr>
                          <p:cNvPr id="20" name="Ink 19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0190590" y="2930954"/>
                            <a:ext cx="369634" cy="387189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9770794" y="2693737"/>
                      <a:ext cx="624930" cy="664591"/>
                      <a:chOff x="9770794" y="2693737"/>
                      <a:chExt cx="624930" cy="664591"/>
                    </a:xfrm>
                  </p:grpSpPr>
                  <p:pic>
                    <p:nvPicPr>
                      <p:cNvPr id="41" name="Picture 2" descr="An external file that holds a picture, illustration, etc.&#10;Object name is nihms765062f2.jp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872" t="24013" r="85735" b="72448"/>
                      <a:stretch/>
                    </p:blipFill>
                    <p:spPr bwMode="auto">
                      <a:xfrm rot="21294463">
                        <a:off x="9770794" y="3156894"/>
                        <a:ext cx="253366" cy="11965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17" name="Picture 2" descr="An external file that holds a picture, illustration, etc.&#10;Object name is nihms765062f2.jp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872" t="24013" r="85735" b="72448"/>
                      <a:stretch/>
                    </p:blipFill>
                    <p:spPr bwMode="auto">
                      <a:xfrm rot="14470081">
                        <a:off x="10203446" y="3166051"/>
                        <a:ext cx="261201" cy="12335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18" name="Picture 2" descr="An external file that holds a picture, illustration, etc.&#10;Object name is nihms765062f2.jp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872" t="24013" r="85735" b="72448"/>
                      <a:stretch/>
                    </p:blipFill>
                    <p:spPr bwMode="auto">
                      <a:xfrm rot="7074164">
                        <a:off x="9981121" y="2760593"/>
                        <a:ext cx="253366" cy="11965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9">
                      <p14:nvContentPartPr>
                        <p14:cNvPr id="19" name="Ink 18"/>
                        <p14:cNvContentPartPr/>
                        <p14:nvPr/>
                      </p14:nvContentPartPr>
                      <p14:xfrm>
                        <a:off x="9762876" y="2698560"/>
                        <a:ext cx="928224" cy="619776"/>
                      </p14:xfrm>
                    </p:contentPart>
                  </mc:Choice>
                  <mc:Fallback xmlns="">
                    <p:pic>
                      <p:nvPicPr>
                        <p:cNvPr id="19" name="Ink 1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732271" y="2668679"/>
                          <a:ext cx="989433" cy="679539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pic>
                <p:nvPicPr>
                  <p:cNvPr id="37" name="Picture 2" descr="An external file that holds a picture, illustration, etc.&#10;Object name is nihms765062f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376" t="8086" r="44425" b="82607"/>
                  <a:stretch/>
                </p:blipFill>
                <p:spPr bwMode="auto">
                  <a:xfrm>
                    <a:off x="10114354" y="2763587"/>
                    <a:ext cx="184518" cy="314683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10689798" y="5160108"/>
                    <a:ext cx="926601" cy="859692"/>
                    <a:chOff x="9450817" y="5364894"/>
                    <a:chExt cx="926601" cy="859692"/>
                  </a:xfrm>
                </p:grpSpPr>
                <p:pic>
                  <p:nvPicPr>
                    <p:cNvPr id="51" name="Picture 2" descr="An external file that holds a picture, illustration, etc.&#10;Object name is nihms765062f2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-541" t="28125" r="82895" b="46448"/>
                    <a:stretch/>
                  </p:blipFill>
                  <p:spPr bwMode="auto">
                    <a:xfrm>
                      <a:off x="9450817" y="5364894"/>
                      <a:ext cx="926601" cy="859692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6" name="Picture 2" descr="An external file that holds a picture, illustration, etc.&#10;Object name is nihms765062f2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479" t="24013" r="86352" b="71931"/>
                    <a:stretch/>
                  </p:blipFill>
                  <p:spPr bwMode="auto">
                    <a:xfrm rot="14470081">
                      <a:off x="10012430" y="5634243"/>
                      <a:ext cx="247837" cy="14135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58" name="Picture 2" descr="An external file that holds a picture, illustration, etc.&#10;Object name is nihms765062f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4268" t="63410" r="42984" b="28116"/>
                  <a:stretch/>
                </p:blipFill>
                <p:spPr bwMode="auto">
                  <a:xfrm>
                    <a:off x="10784570" y="4569982"/>
                    <a:ext cx="158496" cy="286512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2" name="Picture 2" descr="An external file that holds a picture, illustration, etc.&#10;Object name is nihms765062f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8125" r="75381" b="46448"/>
                  <a:stretch/>
                </p:blipFill>
                <p:spPr bwMode="auto">
                  <a:xfrm>
                    <a:off x="9384140" y="5134610"/>
                    <a:ext cx="1419865" cy="859691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5" name="Picture 2" descr="An external file that holds a picture, illustration, etc.&#10;Object name is nihms765062f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7092" t="7210" r="20031" b="82934"/>
                  <a:stretch/>
                </p:blipFill>
                <p:spPr bwMode="auto">
                  <a:xfrm>
                    <a:off x="9405977" y="4549840"/>
                    <a:ext cx="165933" cy="333228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34" name="Graphic 33" descr="Add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870681" y="2926890"/>
                <a:ext cx="76103" cy="76103"/>
              </a:xfrm>
              <a:prstGeom prst="rect">
                <a:avLst/>
              </a:prstGeom>
            </p:spPr>
          </p:pic>
        </p:grpSp>
        <p:pic>
          <p:nvPicPr>
            <p:cNvPr id="122" name="Picture 2" descr="An external file that holds a picture, illustration, etc.&#10;Object name is nihms765062f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96" r="96573" b="30938"/>
            <a:stretch/>
          </p:blipFill>
          <p:spPr bwMode="auto">
            <a:xfrm>
              <a:off x="7821528" y="2723535"/>
              <a:ext cx="197624" cy="27945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An external file that holds a picture, illustration, etc.&#10;Object name is nihms765062f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4" t="8682" r="68953" b="84533"/>
            <a:stretch/>
          </p:blipFill>
          <p:spPr bwMode="auto">
            <a:xfrm>
              <a:off x="6225819" y="4616637"/>
              <a:ext cx="246414" cy="22940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46613" y="13949"/>
            <a:ext cx="10698775" cy="1121976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Hypothesis: </a:t>
            </a:r>
            <a:r>
              <a:rPr lang="en-US" sz="3600" dirty="0"/>
              <a:t>Substitution of residues with genetic mimics will alter gene silencing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283" y="1637347"/>
            <a:ext cx="5066714" cy="463750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Genetic mimics of Lysine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1. Unmodified Lysine 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2. Arginine: mimics unmodified Lysine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3. Acetylated Lysine 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4. Glutamine: mimics acetylated Lysine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5. Methylated Lysine</a:t>
            </a:r>
          </a:p>
          <a:p>
            <a:pPr lvl="1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6. &amp; 7. Methionine and Leucine: mimic methylated Lysine</a:t>
            </a:r>
          </a:p>
          <a:p>
            <a:pPr lvl="1"/>
            <a:endParaRPr lang="en-US" dirty="0">
              <a:solidFill>
                <a:srgbClr val="585A4B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46037" y="4000035"/>
            <a:ext cx="1696246" cy="2326092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39970" y="1700810"/>
            <a:ext cx="1696246" cy="2233300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07363" y="1692069"/>
            <a:ext cx="1696246" cy="224495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07596" y="4000035"/>
            <a:ext cx="1696246" cy="232609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507006" y="6635048"/>
            <a:ext cx="18058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585A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Howard CJ et al. © 2015</a:t>
            </a:r>
          </a:p>
        </p:txBody>
      </p:sp>
      <p:sp>
        <p:nvSpPr>
          <p:cNvPr id="69" name="Rectangle 68"/>
          <p:cNvSpPr/>
          <p:nvPr/>
        </p:nvSpPr>
        <p:spPr>
          <a:xfrm>
            <a:off x="9823504" y="1751469"/>
            <a:ext cx="1696246" cy="216504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3" grpId="0" uiExpand="1" build="p"/>
      <p:bldP spid="5" grpId="0" animBg="1"/>
      <p:bldP spid="8" grpId="0" animBg="1"/>
      <p:bldP spid="9" grpId="0" animBg="1"/>
      <p:bldP spid="11" grpId="0" animBg="1"/>
      <p:bldP spid="6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sis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>
    <a:lnDef>
      <a:spPr/>
      <a:bodyPr/>
      <a:lstStyle/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sis" id="{8D0B9180-51F2-4B56-BFB5-3427A2C8EAF2}" vid="{26573F63-1F06-4F74-9BBF-B4A2AEC210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Thesis</Template>
  <TotalTime>21294</TotalTime>
  <Words>3280</Words>
  <Application>Microsoft Office PowerPoint</Application>
  <PresentationFormat>Widescreen</PresentationFormat>
  <Paragraphs>880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 Rounded MT Bold</vt:lpstr>
      <vt:lpstr>Calibri</vt:lpstr>
      <vt:lpstr>Courier New</vt:lpstr>
      <vt:lpstr>Helvetica</vt:lpstr>
      <vt:lpstr>Noto Sans Symbols</vt:lpstr>
      <vt:lpstr>Osaka</vt:lpstr>
      <vt:lpstr>Segoe UI</vt:lpstr>
      <vt:lpstr>Times New Roman</vt:lpstr>
      <vt:lpstr>Wingdings 3</vt:lpstr>
      <vt:lpstr>Thesis</vt:lpstr>
      <vt:lpstr>Posttranslational modifications of the core histone tails and their importance for gene silencing </vt:lpstr>
      <vt:lpstr>All cells contain the same genes but do not produce the same proteins</vt:lpstr>
      <vt:lpstr>Histones are arranged in an octamer</vt:lpstr>
      <vt:lpstr>Chromatin modifications are involved in gene expression</vt:lpstr>
      <vt:lpstr>PowerPoint Presentation</vt:lpstr>
      <vt:lpstr>PowerPoint Presentation</vt:lpstr>
      <vt:lpstr>PowerPoint Presentation</vt:lpstr>
      <vt:lpstr> Hypothesis : Substitution of residues neighboring the ARKS region will alter specificity for H3K9 and H3K27 PTM </vt:lpstr>
      <vt:lpstr>Hypothesis: Substitution of residues with genetic mimics will alter gene silencing</vt:lpstr>
      <vt:lpstr>Hypothesis</vt:lpstr>
      <vt:lpstr>Aim: Obtain Histone H3 mutations of residues of interest</vt:lpstr>
      <vt:lpstr>PowerPoint Presentation</vt:lpstr>
      <vt:lpstr>Approach: Introducing point mutations into existing plasmids with wildtype hH3 gene</vt:lpstr>
      <vt:lpstr>Approach: Introducing point mutations into existing plasmids with histone genes</vt:lpstr>
      <vt:lpstr>PowerPoint Presentation</vt:lpstr>
      <vt:lpstr>Method: Histone alleles with point mutations were created by an improved “Quick Change PCR” method </vt:lpstr>
      <vt:lpstr>Method: Split-markers were used to create overlapping fragments for F. graminearum transformation</vt:lpstr>
      <vt:lpstr>Result: Mutation of hH3 produced “sick” phenotype in  F. graminearum transformants </vt:lpstr>
      <vt:lpstr>Method: hH3 targeting was confirmed by PCR and Southern blotting  </vt:lpstr>
      <vt:lpstr>Method: Heterokaryotic transformants were purified by out-crossing </vt:lpstr>
      <vt:lpstr>Result: Growth phenotype and linear growth assay of H3K14M shows similarities to the Δkmt6 strain</vt:lpstr>
      <vt:lpstr>The maintenance of genetic expression and silencing is mandatory for proper growth and development</vt:lpstr>
      <vt:lpstr>Polycomb Repressive Complex 2 (PRC2) generates H3K27 methylation</vt:lpstr>
      <vt:lpstr>Result: H3K14M mutant expresses eed-gfp+, and localizes EED-GFP similar to wildtype</vt:lpstr>
      <vt:lpstr>Result: Summary of all H3 mutations</vt:lpstr>
      <vt:lpstr>Current Progress</vt:lpstr>
      <vt:lpstr>Up Next</vt:lpstr>
      <vt:lpstr>Limitations</vt:lpstr>
      <vt:lpstr>Acknowledgements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Posttranslational modifications of the core histone tails and their importance for gene silencing</dc:title>
  <dc:creator>mespo001@gmail.com</dc:creator>
  <cp:lastModifiedBy>mespo001@gmail.com</cp:lastModifiedBy>
  <cp:revision>250</cp:revision>
  <dcterms:created xsi:type="dcterms:W3CDTF">2017-05-07T18:04:22Z</dcterms:created>
  <dcterms:modified xsi:type="dcterms:W3CDTF">2017-06-16T17:52:59Z</dcterms:modified>
</cp:coreProperties>
</file>