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6" r:id="rId2"/>
  </p:sldIdLst>
  <p:sldSz cx="43891200" cy="32918400"/>
  <p:notesSz cx="9296400" cy="7010400"/>
  <p:defaultTextStyle>
    <a:defPPr>
      <a:defRPr lang="en-US"/>
    </a:defPPr>
    <a:lvl1pPr algn="l" rtl="0" fontAlgn="base">
      <a:spcBef>
        <a:spcPct val="0"/>
      </a:spcBef>
      <a:spcAft>
        <a:spcPct val="0"/>
      </a:spcAft>
      <a:defRPr sz="1900" kern="1200">
        <a:solidFill>
          <a:schemeClr val="tx1"/>
        </a:solidFill>
        <a:latin typeface="Times New Roman" pitchFamily="18" charset="0"/>
        <a:ea typeface="ＭＳ Ｐゴシック" charset="-128"/>
        <a:cs typeface="+mn-cs"/>
      </a:defRPr>
    </a:lvl1pPr>
    <a:lvl2pPr marL="366713" indent="90488" algn="l" rtl="0" fontAlgn="base">
      <a:spcBef>
        <a:spcPct val="0"/>
      </a:spcBef>
      <a:spcAft>
        <a:spcPct val="0"/>
      </a:spcAft>
      <a:defRPr sz="1900" kern="1200">
        <a:solidFill>
          <a:schemeClr val="tx1"/>
        </a:solidFill>
        <a:latin typeface="Times New Roman" pitchFamily="18" charset="0"/>
        <a:ea typeface="ＭＳ Ｐゴシック" charset="-128"/>
        <a:cs typeface="+mn-cs"/>
      </a:defRPr>
    </a:lvl2pPr>
    <a:lvl3pPr marL="736600" indent="177800" algn="l" rtl="0" fontAlgn="base">
      <a:spcBef>
        <a:spcPct val="0"/>
      </a:spcBef>
      <a:spcAft>
        <a:spcPct val="0"/>
      </a:spcAft>
      <a:defRPr sz="1900" kern="1200">
        <a:solidFill>
          <a:schemeClr val="tx1"/>
        </a:solidFill>
        <a:latin typeface="Times New Roman" pitchFamily="18" charset="0"/>
        <a:ea typeface="ＭＳ Ｐゴシック" charset="-128"/>
        <a:cs typeface="+mn-cs"/>
      </a:defRPr>
    </a:lvl3pPr>
    <a:lvl4pPr marL="1104900" indent="266700" algn="l" rtl="0" fontAlgn="base">
      <a:spcBef>
        <a:spcPct val="0"/>
      </a:spcBef>
      <a:spcAft>
        <a:spcPct val="0"/>
      </a:spcAft>
      <a:defRPr sz="1900" kern="1200">
        <a:solidFill>
          <a:schemeClr val="tx1"/>
        </a:solidFill>
        <a:latin typeface="Times New Roman" pitchFamily="18" charset="0"/>
        <a:ea typeface="ＭＳ Ｐゴシック" charset="-128"/>
        <a:cs typeface="+mn-cs"/>
      </a:defRPr>
    </a:lvl4pPr>
    <a:lvl5pPr marL="1474788" indent="354013" algn="l" rtl="0" fontAlgn="base">
      <a:spcBef>
        <a:spcPct val="0"/>
      </a:spcBef>
      <a:spcAft>
        <a:spcPct val="0"/>
      </a:spcAft>
      <a:defRPr sz="1900" kern="1200">
        <a:solidFill>
          <a:schemeClr val="tx1"/>
        </a:solidFill>
        <a:latin typeface="Times New Roman" pitchFamily="18" charset="0"/>
        <a:ea typeface="ＭＳ Ｐゴシック" charset="-128"/>
        <a:cs typeface="+mn-cs"/>
      </a:defRPr>
    </a:lvl5pPr>
    <a:lvl6pPr marL="2286000" algn="l" defTabSz="914400" rtl="0" eaLnBrk="1" latinLnBrk="0" hangingPunct="1">
      <a:defRPr sz="1900" kern="1200">
        <a:solidFill>
          <a:schemeClr val="tx1"/>
        </a:solidFill>
        <a:latin typeface="Times New Roman" pitchFamily="18" charset="0"/>
        <a:ea typeface="ＭＳ Ｐゴシック" charset="-128"/>
        <a:cs typeface="+mn-cs"/>
      </a:defRPr>
    </a:lvl6pPr>
    <a:lvl7pPr marL="2743200" algn="l" defTabSz="914400" rtl="0" eaLnBrk="1" latinLnBrk="0" hangingPunct="1">
      <a:defRPr sz="1900" kern="1200">
        <a:solidFill>
          <a:schemeClr val="tx1"/>
        </a:solidFill>
        <a:latin typeface="Times New Roman" pitchFamily="18" charset="0"/>
        <a:ea typeface="ＭＳ Ｐゴシック" charset="-128"/>
        <a:cs typeface="+mn-cs"/>
      </a:defRPr>
    </a:lvl7pPr>
    <a:lvl8pPr marL="3200400" algn="l" defTabSz="914400" rtl="0" eaLnBrk="1" latinLnBrk="0" hangingPunct="1">
      <a:defRPr sz="1900" kern="1200">
        <a:solidFill>
          <a:schemeClr val="tx1"/>
        </a:solidFill>
        <a:latin typeface="Times New Roman" pitchFamily="18" charset="0"/>
        <a:ea typeface="ＭＳ Ｐゴシック" charset="-128"/>
        <a:cs typeface="+mn-cs"/>
      </a:defRPr>
    </a:lvl8pPr>
    <a:lvl9pPr marL="3657600" algn="l" defTabSz="914400" rtl="0" eaLnBrk="1" latinLnBrk="0" hangingPunct="1">
      <a:defRPr sz="19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3978A"/>
    <a:srgbClr val="B6AFA1"/>
    <a:srgbClr val="48382D"/>
    <a:srgbClr val="D74520"/>
    <a:srgbClr val="8B4518"/>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4" autoAdjust="0"/>
    <p:restoredTop sz="97459" autoAdjust="0"/>
  </p:normalViewPr>
  <p:slideViewPr>
    <p:cSldViewPr>
      <p:cViewPr>
        <p:scale>
          <a:sx n="25" d="100"/>
          <a:sy n="25" d="100"/>
        </p:scale>
        <p:origin x="-114" y="-8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latin typeface="Arial" pitchFamily="34" charset="0"/>
                <a:cs typeface="Arial" pitchFamily="34" charset="0"/>
              </a:defRPr>
            </a:pPr>
            <a:r>
              <a:rPr lang="en-US" sz="2800" dirty="0">
                <a:latin typeface="Arial" pitchFamily="34" charset="0"/>
                <a:cs typeface="Arial" pitchFamily="34" charset="0"/>
              </a:rPr>
              <a:t>Medication Use</a:t>
            </a:r>
          </a:p>
        </c:rich>
      </c:tx>
      <c:layout/>
      <c:overlay val="0"/>
    </c:title>
    <c:autoTitleDeleted val="0"/>
    <c:plotArea>
      <c:layout/>
      <c:barChart>
        <c:barDir val="col"/>
        <c:grouping val="clustered"/>
        <c:varyColors val="0"/>
        <c:ser>
          <c:idx val="0"/>
          <c:order val="0"/>
          <c:tx>
            <c:strRef>
              <c:f>Sheet1!$B$1</c:f>
              <c:strCache>
                <c:ptCount val="1"/>
                <c:pt idx="0">
                  <c:v>Frequency</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Sheet1!$B$2:$B$10</c:f>
              <c:numCache>
                <c:formatCode>General</c:formatCode>
                <c:ptCount val="9"/>
                <c:pt idx="0">
                  <c:v>3</c:v>
                </c:pt>
                <c:pt idx="1">
                  <c:v>9</c:v>
                </c:pt>
                <c:pt idx="2">
                  <c:v>22</c:v>
                </c:pt>
                <c:pt idx="3">
                  <c:v>50</c:v>
                </c:pt>
                <c:pt idx="4">
                  <c:v>175</c:v>
                </c:pt>
                <c:pt idx="5">
                  <c:v>31</c:v>
                </c:pt>
                <c:pt idx="6">
                  <c:v>30</c:v>
                </c:pt>
                <c:pt idx="7">
                  <c:v>9</c:v>
                </c:pt>
                <c:pt idx="8">
                  <c:v>15</c:v>
                </c:pt>
              </c:numCache>
            </c:numRef>
          </c:val>
        </c:ser>
        <c:dLbls>
          <c:showLegendKey val="0"/>
          <c:showVal val="0"/>
          <c:showCatName val="0"/>
          <c:showSerName val="0"/>
          <c:showPercent val="0"/>
          <c:showBubbleSize val="0"/>
        </c:dLbls>
        <c:gapWidth val="150"/>
        <c:axId val="72247168"/>
        <c:axId val="72248704"/>
      </c:barChart>
      <c:catAx>
        <c:axId val="72247168"/>
        <c:scaling>
          <c:orientation val="minMax"/>
        </c:scaling>
        <c:delete val="0"/>
        <c:axPos val="b"/>
        <c:numFmt formatCode="General" sourceLinked="1"/>
        <c:majorTickMark val="out"/>
        <c:minorTickMark val="none"/>
        <c:tickLblPos val="nextTo"/>
        <c:spPr>
          <a:ln>
            <a:solidFill>
              <a:srgbClr val="000000"/>
            </a:solidFill>
          </a:ln>
        </c:spPr>
        <c:txPr>
          <a:bodyPr/>
          <a:lstStyle/>
          <a:p>
            <a:pPr>
              <a:defRPr>
                <a:latin typeface="Arial" pitchFamily="34" charset="0"/>
                <a:cs typeface="Arial" pitchFamily="34" charset="0"/>
              </a:defRPr>
            </a:pPr>
            <a:endParaRPr lang="en-US"/>
          </a:p>
        </c:txPr>
        <c:crossAx val="72248704"/>
        <c:crosses val="autoZero"/>
        <c:auto val="1"/>
        <c:lblAlgn val="ctr"/>
        <c:lblOffset val="100"/>
        <c:noMultiLvlLbl val="0"/>
      </c:catAx>
      <c:valAx>
        <c:axId val="72248704"/>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a:latin typeface="Arial" pitchFamily="34" charset="0"/>
                <a:cs typeface="Arial" pitchFamily="34" charset="0"/>
              </a:defRPr>
            </a:pPr>
            <a:endParaRPr lang="en-US"/>
          </a:p>
        </c:txPr>
        <c:crossAx val="72247168"/>
        <c:crosses val="autoZero"/>
        <c:crossBetween val="between"/>
      </c:valAx>
      <c:spPr>
        <a:ln>
          <a:solidFill>
            <a:srgbClr val="000000"/>
          </a:solidFill>
        </a:ln>
      </c:spPr>
    </c:plotArea>
    <c:plotVisOnly val="1"/>
    <c:dispBlanksAs val="gap"/>
    <c:showDLblsOverMax val="0"/>
  </c:chart>
  <c:spPr>
    <a:ln>
      <a:solidFill>
        <a:srgbClr val="000000"/>
      </a:solidFill>
    </a:ln>
  </c:spPr>
  <c:txPr>
    <a:bodyPr/>
    <a:lstStyle/>
    <a:p>
      <a:pPr>
        <a:defRPr sz="2400">
          <a:solidFill>
            <a:srgbClr val="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nchor="ctr"/>
          <a:lstStyle/>
          <a:p>
            <a:pPr>
              <a:defRPr>
                <a:latin typeface="Arial" pitchFamily="34" charset="0"/>
                <a:cs typeface="Arial" pitchFamily="34" charset="0"/>
              </a:defRPr>
            </a:pPr>
            <a:r>
              <a:rPr lang="en-US" sz="3600" dirty="0">
                <a:latin typeface="Arial" pitchFamily="34" charset="0"/>
                <a:cs typeface="Arial" pitchFamily="34" charset="0"/>
              </a:rPr>
              <a:t>Meal Planning</a:t>
            </a:r>
          </a:p>
        </c:rich>
      </c:tx>
      <c:layout>
        <c:manualLayout>
          <c:xMode val="edge"/>
          <c:yMode val="edge"/>
          <c:x val="0.35941412383087695"/>
          <c:y val="2.6467111592011351E-2"/>
        </c:manualLayout>
      </c:layout>
      <c:overlay val="0"/>
    </c:title>
    <c:autoTitleDeleted val="0"/>
    <c:plotArea>
      <c:layout>
        <c:manualLayout>
          <c:layoutTarget val="inner"/>
          <c:xMode val="edge"/>
          <c:yMode val="edge"/>
          <c:x val="0.11089050227026373"/>
          <c:y val="0.12174829651834525"/>
          <c:w val="0.86878154503713168"/>
          <c:h val="0.73693372190665463"/>
        </c:manualLayout>
      </c:layout>
      <c:barChart>
        <c:barDir val="col"/>
        <c:grouping val="clustered"/>
        <c:varyColors val="0"/>
        <c:ser>
          <c:idx val="0"/>
          <c:order val="0"/>
          <c:tx>
            <c:strRef>
              <c:f>Sheet1!$B$1</c:f>
              <c:strCache>
                <c:ptCount val="1"/>
                <c:pt idx="0">
                  <c:v>Frequency</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Sheet1!$B$2:$B$10</c:f>
              <c:numCache>
                <c:formatCode>General</c:formatCode>
                <c:ptCount val="9"/>
                <c:pt idx="0">
                  <c:v>23</c:v>
                </c:pt>
                <c:pt idx="1">
                  <c:v>32</c:v>
                </c:pt>
                <c:pt idx="2">
                  <c:v>56</c:v>
                </c:pt>
                <c:pt idx="3">
                  <c:v>79</c:v>
                </c:pt>
                <c:pt idx="4">
                  <c:v>134</c:v>
                </c:pt>
                <c:pt idx="5">
                  <c:v>32</c:v>
                </c:pt>
                <c:pt idx="6">
                  <c:v>13</c:v>
                </c:pt>
                <c:pt idx="7">
                  <c:v>3</c:v>
                </c:pt>
                <c:pt idx="8">
                  <c:v>2</c:v>
                </c:pt>
              </c:numCache>
            </c:numRef>
          </c:val>
        </c:ser>
        <c:dLbls>
          <c:showLegendKey val="0"/>
          <c:showVal val="0"/>
          <c:showCatName val="0"/>
          <c:showSerName val="0"/>
          <c:showPercent val="0"/>
          <c:showBubbleSize val="0"/>
        </c:dLbls>
        <c:gapWidth val="150"/>
        <c:axId val="75025408"/>
        <c:axId val="75911936"/>
      </c:barChart>
      <c:catAx>
        <c:axId val="75025408"/>
        <c:scaling>
          <c:orientation val="minMax"/>
        </c:scaling>
        <c:delete val="0"/>
        <c:axPos val="b"/>
        <c:numFmt formatCode="General" sourceLinked="1"/>
        <c:majorTickMark val="out"/>
        <c:minorTickMark val="none"/>
        <c:tickLblPos val="nextTo"/>
        <c:spPr>
          <a:ln>
            <a:solidFill>
              <a:srgbClr val="000000"/>
            </a:solidFill>
          </a:ln>
        </c:spPr>
        <c:txPr>
          <a:bodyPr/>
          <a:lstStyle/>
          <a:p>
            <a:pPr>
              <a:defRPr>
                <a:latin typeface="Arial" pitchFamily="34" charset="0"/>
                <a:cs typeface="Arial" pitchFamily="34" charset="0"/>
              </a:defRPr>
            </a:pPr>
            <a:endParaRPr lang="en-US"/>
          </a:p>
        </c:txPr>
        <c:crossAx val="75911936"/>
        <c:crosses val="autoZero"/>
        <c:auto val="1"/>
        <c:lblAlgn val="ctr"/>
        <c:lblOffset val="100"/>
        <c:noMultiLvlLbl val="0"/>
      </c:catAx>
      <c:valAx>
        <c:axId val="75911936"/>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a:latin typeface="Arial" pitchFamily="34" charset="0"/>
                <a:cs typeface="Arial" pitchFamily="34" charset="0"/>
              </a:defRPr>
            </a:pPr>
            <a:endParaRPr lang="en-US"/>
          </a:p>
        </c:txPr>
        <c:crossAx val="75025408"/>
        <c:crosses val="autoZero"/>
        <c:crossBetween val="between"/>
      </c:valAx>
      <c:spPr>
        <a:ln>
          <a:solidFill>
            <a:srgbClr val="000000"/>
          </a:solidFill>
        </a:ln>
      </c:spPr>
    </c:plotArea>
    <c:plotVisOnly val="1"/>
    <c:dispBlanksAs val="gap"/>
    <c:showDLblsOverMax val="0"/>
  </c:chart>
  <c:spPr>
    <a:ln>
      <a:solidFill>
        <a:srgbClr val="000000"/>
      </a:solidFill>
    </a:ln>
  </c:spPr>
  <c:txPr>
    <a:bodyPr/>
    <a:lstStyle/>
    <a:p>
      <a:pPr>
        <a:defRPr sz="2800">
          <a:solidFill>
            <a:srgbClr val="000000"/>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latin typeface="Arial" pitchFamily="34" charset="0"/>
                <a:cs typeface="Arial" pitchFamily="34" charset="0"/>
              </a:defRPr>
            </a:pPr>
            <a:r>
              <a:rPr lang="en-US" sz="2800" dirty="0">
                <a:latin typeface="Arial" pitchFamily="34" charset="0"/>
                <a:cs typeface="Arial" pitchFamily="34" charset="0"/>
              </a:rPr>
              <a:t>Emotional Support</a:t>
            </a:r>
          </a:p>
        </c:rich>
      </c:tx>
      <c:layout>
        <c:manualLayout>
          <c:xMode val="edge"/>
          <c:yMode val="edge"/>
          <c:x val="0.30986261482939631"/>
          <c:y val="3.1555118110236223E-2"/>
        </c:manualLayout>
      </c:layout>
      <c:overlay val="0"/>
    </c:title>
    <c:autoTitleDeleted val="0"/>
    <c:plotArea>
      <c:layout/>
      <c:barChart>
        <c:barDir val="col"/>
        <c:grouping val="clustered"/>
        <c:varyColors val="0"/>
        <c:ser>
          <c:idx val="0"/>
          <c:order val="0"/>
          <c:tx>
            <c:strRef>
              <c:f>Sheet1!$B$1</c:f>
              <c:strCache>
                <c:ptCount val="1"/>
                <c:pt idx="0">
                  <c:v>Frequency</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Sheet1!$B$2:$B$10</c:f>
              <c:numCache>
                <c:formatCode>General</c:formatCode>
                <c:ptCount val="9"/>
                <c:pt idx="0">
                  <c:v>15</c:v>
                </c:pt>
                <c:pt idx="1">
                  <c:v>24</c:v>
                </c:pt>
                <c:pt idx="2">
                  <c:v>48</c:v>
                </c:pt>
                <c:pt idx="3">
                  <c:v>64</c:v>
                </c:pt>
                <c:pt idx="4">
                  <c:v>165</c:v>
                </c:pt>
                <c:pt idx="5">
                  <c:v>23</c:v>
                </c:pt>
                <c:pt idx="6">
                  <c:v>21</c:v>
                </c:pt>
                <c:pt idx="7">
                  <c:v>3</c:v>
                </c:pt>
                <c:pt idx="8">
                  <c:v>6</c:v>
                </c:pt>
              </c:numCache>
            </c:numRef>
          </c:val>
        </c:ser>
        <c:dLbls>
          <c:showLegendKey val="0"/>
          <c:showVal val="0"/>
          <c:showCatName val="0"/>
          <c:showSerName val="0"/>
          <c:showPercent val="0"/>
          <c:showBubbleSize val="0"/>
        </c:dLbls>
        <c:gapWidth val="150"/>
        <c:axId val="75922816"/>
        <c:axId val="75924608"/>
      </c:barChart>
      <c:catAx>
        <c:axId val="75922816"/>
        <c:scaling>
          <c:orientation val="minMax"/>
        </c:scaling>
        <c:delete val="0"/>
        <c:axPos val="b"/>
        <c:numFmt formatCode="General" sourceLinked="1"/>
        <c:majorTickMark val="out"/>
        <c:minorTickMark val="none"/>
        <c:tickLblPos val="nextTo"/>
        <c:spPr>
          <a:ln>
            <a:solidFill>
              <a:srgbClr val="000000"/>
            </a:solidFill>
          </a:ln>
        </c:spPr>
        <c:txPr>
          <a:bodyPr/>
          <a:lstStyle/>
          <a:p>
            <a:pPr>
              <a:defRPr>
                <a:latin typeface="Arial" pitchFamily="34" charset="0"/>
                <a:cs typeface="Arial" pitchFamily="34" charset="0"/>
              </a:defRPr>
            </a:pPr>
            <a:endParaRPr lang="en-US"/>
          </a:p>
        </c:txPr>
        <c:crossAx val="75924608"/>
        <c:crosses val="autoZero"/>
        <c:auto val="1"/>
        <c:lblAlgn val="ctr"/>
        <c:lblOffset val="100"/>
        <c:noMultiLvlLbl val="0"/>
      </c:catAx>
      <c:valAx>
        <c:axId val="75924608"/>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a:latin typeface="Arial" pitchFamily="34" charset="0"/>
                <a:cs typeface="Arial" pitchFamily="34" charset="0"/>
              </a:defRPr>
            </a:pPr>
            <a:endParaRPr lang="en-US"/>
          </a:p>
        </c:txPr>
        <c:crossAx val="75922816"/>
        <c:crosses val="autoZero"/>
        <c:crossBetween val="between"/>
      </c:valAx>
      <c:spPr>
        <a:ln>
          <a:solidFill>
            <a:srgbClr val="000000"/>
          </a:solidFill>
        </a:ln>
      </c:spPr>
    </c:plotArea>
    <c:plotVisOnly val="1"/>
    <c:dispBlanksAs val="gap"/>
    <c:showDLblsOverMax val="0"/>
  </c:chart>
  <c:spPr>
    <a:ln>
      <a:solidFill>
        <a:srgbClr val="000000"/>
      </a:solidFill>
    </a:ln>
  </c:spPr>
  <c:txPr>
    <a:bodyPr/>
    <a:lstStyle/>
    <a:p>
      <a:pPr>
        <a:defRPr sz="2400">
          <a:solidFill>
            <a:srgbClr val="000000"/>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latin typeface="Arial" pitchFamily="34" charset="0"/>
                <a:cs typeface="Arial" pitchFamily="34" charset="0"/>
              </a:defRPr>
            </a:pPr>
            <a:r>
              <a:rPr lang="en-US" sz="2800" dirty="0" smtClean="0">
                <a:latin typeface="Arial" pitchFamily="34" charset="0"/>
                <a:cs typeface="Arial" pitchFamily="34" charset="0"/>
              </a:rPr>
              <a:t>Blood Sugar Testing</a:t>
            </a:r>
            <a:endParaRPr lang="en-US" sz="2800" dirty="0">
              <a:latin typeface="Arial" pitchFamily="34" charset="0"/>
              <a:cs typeface="Arial" pitchFamily="34" charset="0"/>
            </a:endParaRPr>
          </a:p>
        </c:rich>
      </c:tx>
      <c:layout/>
      <c:overlay val="0"/>
      <c:spPr>
        <a:ln>
          <a:noFill/>
        </a:ln>
      </c:spPr>
    </c:title>
    <c:autoTitleDeleted val="0"/>
    <c:plotArea>
      <c:layout/>
      <c:barChart>
        <c:barDir val="col"/>
        <c:grouping val="clustered"/>
        <c:varyColors val="0"/>
        <c:ser>
          <c:idx val="0"/>
          <c:order val="0"/>
          <c:tx>
            <c:strRef>
              <c:f>Sheet1!$B$1</c:f>
              <c:strCache>
                <c:ptCount val="1"/>
                <c:pt idx="0">
                  <c:v>Frequency</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Sheet1!$B$2:$B$10</c:f>
              <c:numCache>
                <c:formatCode>General</c:formatCode>
                <c:ptCount val="9"/>
                <c:pt idx="0">
                  <c:v>10</c:v>
                </c:pt>
                <c:pt idx="1">
                  <c:v>17</c:v>
                </c:pt>
                <c:pt idx="2">
                  <c:v>43</c:v>
                </c:pt>
                <c:pt idx="3">
                  <c:v>46</c:v>
                </c:pt>
                <c:pt idx="4">
                  <c:v>174</c:v>
                </c:pt>
                <c:pt idx="5">
                  <c:v>25</c:v>
                </c:pt>
                <c:pt idx="6">
                  <c:v>26</c:v>
                </c:pt>
                <c:pt idx="7">
                  <c:v>7</c:v>
                </c:pt>
                <c:pt idx="8">
                  <c:v>5</c:v>
                </c:pt>
              </c:numCache>
            </c:numRef>
          </c:val>
        </c:ser>
        <c:dLbls>
          <c:showLegendKey val="0"/>
          <c:showVal val="0"/>
          <c:showCatName val="0"/>
          <c:showSerName val="0"/>
          <c:showPercent val="0"/>
          <c:showBubbleSize val="0"/>
        </c:dLbls>
        <c:gapWidth val="150"/>
        <c:axId val="75997952"/>
        <c:axId val="75999488"/>
      </c:barChart>
      <c:catAx>
        <c:axId val="75997952"/>
        <c:scaling>
          <c:orientation val="minMax"/>
        </c:scaling>
        <c:delete val="0"/>
        <c:axPos val="b"/>
        <c:numFmt formatCode="General" sourceLinked="1"/>
        <c:majorTickMark val="out"/>
        <c:minorTickMark val="none"/>
        <c:tickLblPos val="nextTo"/>
        <c:spPr>
          <a:ln>
            <a:solidFill>
              <a:srgbClr val="000000"/>
            </a:solidFill>
          </a:ln>
        </c:spPr>
        <c:txPr>
          <a:bodyPr/>
          <a:lstStyle/>
          <a:p>
            <a:pPr>
              <a:defRPr sz="2400">
                <a:solidFill>
                  <a:srgbClr val="000000"/>
                </a:solidFill>
                <a:latin typeface="Arial" pitchFamily="34" charset="0"/>
                <a:cs typeface="Arial" pitchFamily="34" charset="0"/>
              </a:defRPr>
            </a:pPr>
            <a:endParaRPr lang="en-US"/>
          </a:p>
        </c:txPr>
        <c:crossAx val="75999488"/>
        <c:crosses val="autoZero"/>
        <c:auto val="1"/>
        <c:lblAlgn val="ctr"/>
        <c:lblOffset val="100"/>
        <c:noMultiLvlLbl val="0"/>
      </c:catAx>
      <c:valAx>
        <c:axId val="75999488"/>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sz="2400">
                <a:latin typeface="Arial" pitchFamily="34" charset="0"/>
                <a:cs typeface="Arial" pitchFamily="34" charset="0"/>
              </a:defRPr>
            </a:pPr>
            <a:endParaRPr lang="en-US"/>
          </a:p>
        </c:txPr>
        <c:crossAx val="75997952"/>
        <c:crosses val="autoZero"/>
        <c:crossBetween val="between"/>
      </c:valAx>
      <c:spPr>
        <a:ln>
          <a:solidFill>
            <a:srgbClr val="000000"/>
          </a:solidFill>
        </a:ln>
      </c:spPr>
    </c:plotArea>
    <c:plotVisOnly val="1"/>
    <c:dispBlanksAs val="gap"/>
    <c:showDLblsOverMax val="0"/>
  </c:chart>
  <c:spPr>
    <a:ln>
      <a:solidFill>
        <a:srgbClr val="000000"/>
      </a:solidFill>
    </a:ln>
  </c:spPr>
  <c:txPr>
    <a:bodyPr/>
    <a:lstStyle/>
    <a:p>
      <a:pPr>
        <a:defRPr sz="1800">
          <a:solidFill>
            <a:srgbClr val="000000"/>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latin typeface="Arial" pitchFamily="34" charset="0"/>
                <a:cs typeface="Arial" pitchFamily="34" charset="0"/>
              </a:defRPr>
            </a:pPr>
            <a:r>
              <a:rPr lang="en-US" sz="2800" dirty="0" smtClean="0">
                <a:latin typeface="Arial" pitchFamily="34" charset="0"/>
                <a:cs typeface="Arial" pitchFamily="34" charset="0"/>
              </a:rPr>
              <a:t>Physical Activity</a:t>
            </a:r>
            <a:endParaRPr lang="en-US" sz="2800" dirty="0">
              <a:latin typeface="Arial" pitchFamily="34" charset="0"/>
              <a:cs typeface="Arial" pitchFamily="34" charset="0"/>
            </a:endParaRPr>
          </a:p>
        </c:rich>
      </c:tx>
      <c:layout/>
      <c:overlay val="0"/>
    </c:title>
    <c:autoTitleDeleted val="0"/>
    <c:plotArea>
      <c:layout/>
      <c:barChart>
        <c:barDir val="col"/>
        <c:grouping val="clustered"/>
        <c:varyColors val="0"/>
        <c:ser>
          <c:idx val="0"/>
          <c:order val="0"/>
          <c:tx>
            <c:strRef>
              <c:f>Sheet1!$B$1</c:f>
              <c:strCache>
                <c:ptCount val="1"/>
                <c:pt idx="0">
                  <c:v>Frequency</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Sheet1!$B$2:$B$10</c:f>
              <c:numCache>
                <c:formatCode>General</c:formatCode>
                <c:ptCount val="9"/>
                <c:pt idx="0">
                  <c:v>22</c:v>
                </c:pt>
                <c:pt idx="1">
                  <c:v>35</c:v>
                </c:pt>
                <c:pt idx="2">
                  <c:v>62</c:v>
                </c:pt>
                <c:pt idx="3">
                  <c:v>85</c:v>
                </c:pt>
                <c:pt idx="4">
                  <c:v>134</c:v>
                </c:pt>
                <c:pt idx="5">
                  <c:v>28</c:v>
                </c:pt>
                <c:pt idx="6">
                  <c:v>8</c:v>
                </c:pt>
                <c:pt idx="7">
                  <c:v>3</c:v>
                </c:pt>
                <c:pt idx="8">
                  <c:v>2</c:v>
                </c:pt>
              </c:numCache>
            </c:numRef>
          </c:val>
        </c:ser>
        <c:dLbls>
          <c:showLegendKey val="0"/>
          <c:showVal val="0"/>
          <c:showCatName val="0"/>
          <c:showSerName val="0"/>
          <c:showPercent val="0"/>
          <c:showBubbleSize val="0"/>
        </c:dLbls>
        <c:gapWidth val="150"/>
        <c:axId val="76023680"/>
        <c:axId val="76025216"/>
      </c:barChart>
      <c:catAx>
        <c:axId val="76023680"/>
        <c:scaling>
          <c:orientation val="minMax"/>
        </c:scaling>
        <c:delete val="0"/>
        <c:axPos val="b"/>
        <c:numFmt formatCode="General" sourceLinked="1"/>
        <c:majorTickMark val="out"/>
        <c:minorTickMark val="none"/>
        <c:tickLblPos val="nextTo"/>
        <c:spPr>
          <a:ln>
            <a:solidFill>
              <a:srgbClr val="000000"/>
            </a:solidFill>
          </a:ln>
        </c:spPr>
        <c:txPr>
          <a:bodyPr/>
          <a:lstStyle/>
          <a:p>
            <a:pPr>
              <a:defRPr sz="2400">
                <a:solidFill>
                  <a:srgbClr val="000000"/>
                </a:solidFill>
                <a:latin typeface="Arial" pitchFamily="34" charset="0"/>
                <a:cs typeface="Arial" pitchFamily="34" charset="0"/>
              </a:defRPr>
            </a:pPr>
            <a:endParaRPr lang="en-US"/>
          </a:p>
        </c:txPr>
        <c:crossAx val="76025216"/>
        <c:crosses val="autoZero"/>
        <c:auto val="1"/>
        <c:lblAlgn val="ctr"/>
        <c:lblOffset val="100"/>
        <c:noMultiLvlLbl val="0"/>
      </c:catAx>
      <c:valAx>
        <c:axId val="76025216"/>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sz="2400">
                <a:latin typeface="Arial" pitchFamily="34" charset="0"/>
                <a:cs typeface="Arial" pitchFamily="34" charset="0"/>
              </a:defRPr>
            </a:pPr>
            <a:endParaRPr lang="en-US"/>
          </a:p>
        </c:txPr>
        <c:crossAx val="76023680"/>
        <c:crosses val="autoZero"/>
        <c:crossBetween val="between"/>
      </c:valAx>
      <c:spPr>
        <a:ln>
          <a:solidFill>
            <a:srgbClr val="000000"/>
          </a:solidFill>
        </a:ln>
      </c:spPr>
    </c:plotArea>
    <c:plotVisOnly val="1"/>
    <c:dispBlanksAs val="gap"/>
    <c:showDLblsOverMax val="0"/>
  </c:chart>
  <c:spPr>
    <a:ln>
      <a:solidFill>
        <a:srgbClr val="000000"/>
      </a:solidFill>
    </a:ln>
  </c:spPr>
  <c:txPr>
    <a:bodyPr/>
    <a:lstStyle/>
    <a:p>
      <a:pPr>
        <a:defRPr sz="1800">
          <a:solidFill>
            <a:srgbClr val="000000"/>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latin typeface="Arial" pitchFamily="34" charset="0"/>
                <a:cs typeface="Arial" pitchFamily="34" charset="0"/>
              </a:defRPr>
            </a:pPr>
            <a:r>
              <a:rPr lang="en-US" sz="2800" dirty="0" smtClean="0">
                <a:latin typeface="Arial" pitchFamily="34" charset="0"/>
                <a:cs typeface="Arial" pitchFamily="34" charset="0"/>
              </a:rPr>
              <a:t>Foot Care</a:t>
            </a:r>
            <a:endParaRPr lang="en-US" sz="2800" dirty="0">
              <a:latin typeface="Arial" pitchFamily="34" charset="0"/>
              <a:cs typeface="Arial" pitchFamily="34" charset="0"/>
            </a:endParaRPr>
          </a:p>
        </c:rich>
      </c:tx>
      <c:layout>
        <c:manualLayout>
          <c:xMode val="edge"/>
          <c:yMode val="edge"/>
          <c:x val="0.38135854111986001"/>
          <c:y val="1.8518518518518517E-2"/>
        </c:manualLayout>
      </c:layout>
      <c:overlay val="0"/>
    </c:title>
    <c:autoTitleDeleted val="0"/>
    <c:plotArea>
      <c:layout/>
      <c:barChart>
        <c:barDir val="col"/>
        <c:grouping val="clustered"/>
        <c:varyColors val="0"/>
        <c:ser>
          <c:idx val="0"/>
          <c:order val="0"/>
          <c:tx>
            <c:strRef>
              <c:f>Sheet1!$B$1</c:f>
              <c:strCache>
                <c:ptCount val="1"/>
                <c:pt idx="0">
                  <c:v>Frequency</c:v>
                </c:pt>
              </c:strCache>
            </c:strRef>
          </c:tx>
          <c:invertIfNegative val="0"/>
          <c:cat>
            <c:numRef>
              <c:f>Sheet1!$A$2:$A$10</c:f>
              <c:numCache>
                <c:formatCode>General</c:formatCode>
                <c:ptCount val="9"/>
                <c:pt idx="0">
                  <c:v>-4</c:v>
                </c:pt>
                <c:pt idx="1">
                  <c:v>-3</c:v>
                </c:pt>
                <c:pt idx="2">
                  <c:v>-2</c:v>
                </c:pt>
                <c:pt idx="3">
                  <c:v>-1</c:v>
                </c:pt>
                <c:pt idx="4">
                  <c:v>0</c:v>
                </c:pt>
                <c:pt idx="5">
                  <c:v>1</c:v>
                </c:pt>
                <c:pt idx="6">
                  <c:v>2</c:v>
                </c:pt>
                <c:pt idx="7">
                  <c:v>3</c:v>
                </c:pt>
                <c:pt idx="8">
                  <c:v>4</c:v>
                </c:pt>
              </c:numCache>
            </c:numRef>
          </c:cat>
          <c:val>
            <c:numRef>
              <c:f>Sheet1!$B$2:$B$10</c:f>
              <c:numCache>
                <c:formatCode>General</c:formatCode>
                <c:ptCount val="9"/>
                <c:pt idx="0">
                  <c:v>9</c:v>
                </c:pt>
                <c:pt idx="1">
                  <c:v>9</c:v>
                </c:pt>
                <c:pt idx="2">
                  <c:v>38</c:v>
                </c:pt>
                <c:pt idx="3">
                  <c:v>50</c:v>
                </c:pt>
                <c:pt idx="4">
                  <c:v>171</c:v>
                </c:pt>
                <c:pt idx="5">
                  <c:v>28</c:v>
                </c:pt>
                <c:pt idx="6">
                  <c:v>20</c:v>
                </c:pt>
                <c:pt idx="7">
                  <c:v>4</c:v>
                </c:pt>
                <c:pt idx="8">
                  <c:v>8</c:v>
                </c:pt>
              </c:numCache>
            </c:numRef>
          </c:val>
        </c:ser>
        <c:dLbls>
          <c:showLegendKey val="0"/>
          <c:showVal val="0"/>
          <c:showCatName val="0"/>
          <c:showSerName val="0"/>
          <c:showPercent val="0"/>
          <c:showBubbleSize val="0"/>
        </c:dLbls>
        <c:gapWidth val="150"/>
        <c:axId val="76082176"/>
        <c:axId val="76083968"/>
      </c:barChart>
      <c:catAx>
        <c:axId val="76082176"/>
        <c:scaling>
          <c:orientation val="minMax"/>
        </c:scaling>
        <c:delete val="0"/>
        <c:axPos val="b"/>
        <c:numFmt formatCode="General" sourceLinked="1"/>
        <c:majorTickMark val="out"/>
        <c:minorTickMark val="none"/>
        <c:tickLblPos val="nextTo"/>
        <c:spPr>
          <a:ln>
            <a:solidFill>
              <a:srgbClr val="000000"/>
            </a:solidFill>
          </a:ln>
        </c:spPr>
        <c:txPr>
          <a:bodyPr/>
          <a:lstStyle/>
          <a:p>
            <a:pPr>
              <a:defRPr sz="2400">
                <a:solidFill>
                  <a:srgbClr val="000000"/>
                </a:solidFill>
                <a:latin typeface="Arial" pitchFamily="34" charset="0"/>
                <a:cs typeface="Arial" pitchFamily="34" charset="0"/>
              </a:defRPr>
            </a:pPr>
            <a:endParaRPr lang="en-US"/>
          </a:p>
        </c:txPr>
        <c:crossAx val="76083968"/>
        <c:crosses val="autoZero"/>
        <c:auto val="1"/>
        <c:lblAlgn val="ctr"/>
        <c:lblOffset val="100"/>
        <c:noMultiLvlLbl val="0"/>
      </c:catAx>
      <c:valAx>
        <c:axId val="76083968"/>
        <c:scaling>
          <c:orientation val="minMax"/>
        </c:scaling>
        <c:delete val="0"/>
        <c:axPos val="l"/>
        <c:majorGridlines>
          <c:spPr>
            <a:ln>
              <a:solidFill>
                <a:srgbClr val="000000"/>
              </a:solidFill>
            </a:ln>
          </c:spPr>
        </c:majorGridlines>
        <c:numFmt formatCode="General" sourceLinked="1"/>
        <c:majorTickMark val="out"/>
        <c:minorTickMark val="none"/>
        <c:tickLblPos val="nextTo"/>
        <c:spPr>
          <a:ln>
            <a:solidFill>
              <a:srgbClr val="000000"/>
            </a:solidFill>
          </a:ln>
        </c:spPr>
        <c:txPr>
          <a:bodyPr/>
          <a:lstStyle/>
          <a:p>
            <a:pPr>
              <a:defRPr sz="2400">
                <a:latin typeface="Arial" pitchFamily="34" charset="0"/>
                <a:cs typeface="Arial" pitchFamily="34" charset="0"/>
              </a:defRPr>
            </a:pPr>
            <a:endParaRPr lang="en-US"/>
          </a:p>
        </c:txPr>
        <c:crossAx val="76082176"/>
        <c:crosses val="autoZero"/>
        <c:crossBetween val="between"/>
      </c:valAx>
      <c:spPr>
        <a:ln>
          <a:solidFill>
            <a:srgbClr val="000000"/>
          </a:solidFill>
        </a:ln>
      </c:spPr>
    </c:plotArea>
    <c:plotVisOnly val="1"/>
    <c:dispBlanksAs val="gap"/>
    <c:showDLblsOverMax val="0"/>
  </c:chart>
  <c:spPr>
    <a:ln>
      <a:solidFill>
        <a:srgbClr val="000000"/>
      </a:solidFill>
    </a:ln>
  </c:spPr>
  <c:txPr>
    <a:bodyPr/>
    <a:lstStyle/>
    <a:p>
      <a:pPr>
        <a:defRPr sz="1800">
          <a:solidFill>
            <a:srgbClr val="000000"/>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Desired</c:v>
                </c:pt>
              </c:strCache>
            </c:strRef>
          </c:tx>
          <c:invertIfNegative val="0"/>
          <c:cat>
            <c:strRef>
              <c:f>Sheet1!$A$2:$A$7</c:f>
              <c:strCache>
                <c:ptCount val="6"/>
                <c:pt idx="0">
                  <c:v>Meal Planning</c:v>
                </c:pt>
                <c:pt idx="1">
                  <c:v>Physical Activity</c:v>
                </c:pt>
                <c:pt idx="2">
                  <c:v>Blood Sugar Testing</c:v>
                </c:pt>
                <c:pt idx="3">
                  <c:v>Medication Use</c:v>
                </c:pt>
                <c:pt idx="4">
                  <c:v>Foot Care</c:v>
                </c:pt>
                <c:pt idx="5">
                  <c:v>Emotional Support</c:v>
                </c:pt>
              </c:strCache>
            </c:strRef>
          </c:cat>
          <c:val>
            <c:numRef>
              <c:f>Sheet1!$B$2:$B$7</c:f>
              <c:numCache>
                <c:formatCode>0%</c:formatCode>
                <c:ptCount val="6"/>
                <c:pt idx="0">
                  <c:v>0.68200000000000005</c:v>
                </c:pt>
                <c:pt idx="1">
                  <c:v>0.71100000000000008</c:v>
                </c:pt>
                <c:pt idx="2">
                  <c:v>0.3590000000000001</c:v>
                </c:pt>
                <c:pt idx="3">
                  <c:v>0.32600000000000007</c:v>
                </c:pt>
                <c:pt idx="4">
                  <c:v>0.33700000000000008</c:v>
                </c:pt>
                <c:pt idx="5">
                  <c:v>0.46800000000000008</c:v>
                </c:pt>
              </c:numCache>
            </c:numRef>
          </c:val>
        </c:ser>
        <c:ser>
          <c:idx val="1"/>
          <c:order val="1"/>
          <c:tx>
            <c:strRef>
              <c:f>Sheet1!$C$1</c:f>
              <c:strCache>
                <c:ptCount val="1"/>
                <c:pt idx="0">
                  <c:v>Received</c:v>
                </c:pt>
              </c:strCache>
            </c:strRef>
          </c:tx>
          <c:invertIfNegative val="0"/>
          <c:cat>
            <c:strRef>
              <c:f>Sheet1!$A$2:$A$7</c:f>
              <c:strCache>
                <c:ptCount val="6"/>
                <c:pt idx="0">
                  <c:v>Meal Planning</c:v>
                </c:pt>
                <c:pt idx="1">
                  <c:v>Physical Activity</c:v>
                </c:pt>
                <c:pt idx="2">
                  <c:v>Blood Sugar Testing</c:v>
                </c:pt>
                <c:pt idx="3">
                  <c:v>Medication Use</c:v>
                </c:pt>
                <c:pt idx="4">
                  <c:v>Foot Care</c:v>
                </c:pt>
                <c:pt idx="5">
                  <c:v>Emotional Support</c:v>
                </c:pt>
              </c:strCache>
            </c:strRef>
          </c:cat>
          <c:val>
            <c:numRef>
              <c:f>Sheet1!$C$2:$C$7</c:f>
              <c:numCache>
                <c:formatCode>0%</c:formatCode>
                <c:ptCount val="6"/>
                <c:pt idx="0">
                  <c:v>0.41400000000000003</c:v>
                </c:pt>
                <c:pt idx="1">
                  <c:v>0.41400000000000003</c:v>
                </c:pt>
                <c:pt idx="2">
                  <c:v>0.27</c:v>
                </c:pt>
                <c:pt idx="3">
                  <c:v>0.37400000000000005</c:v>
                </c:pt>
                <c:pt idx="4">
                  <c:v>0.27700000000000002</c:v>
                </c:pt>
                <c:pt idx="5">
                  <c:v>0.32000000000000006</c:v>
                </c:pt>
              </c:numCache>
            </c:numRef>
          </c:val>
        </c:ser>
        <c:dLbls>
          <c:showLegendKey val="0"/>
          <c:showVal val="0"/>
          <c:showCatName val="0"/>
          <c:showSerName val="0"/>
          <c:showPercent val="0"/>
          <c:showBubbleSize val="0"/>
        </c:dLbls>
        <c:gapWidth val="150"/>
        <c:axId val="77415552"/>
        <c:axId val="77417088"/>
      </c:barChart>
      <c:catAx>
        <c:axId val="77415552"/>
        <c:scaling>
          <c:orientation val="minMax"/>
        </c:scaling>
        <c:delete val="0"/>
        <c:axPos val="b"/>
        <c:majorTickMark val="out"/>
        <c:minorTickMark val="none"/>
        <c:tickLblPos val="nextTo"/>
        <c:spPr>
          <a:ln>
            <a:solidFill>
              <a:srgbClr val="000000"/>
            </a:solidFill>
          </a:ln>
        </c:spPr>
        <c:txPr>
          <a:bodyPr/>
          <a:lstStyle/>
          <a:p>
            <a:pPr>
              <a:defRPr sz="2200"/>
            </a:pPr>
            <a:endParaRPr lang="en-US"/>
          </a:p>
        </c:txPr>
        <c:crossAx val="77417088"/>
        <c:crosses val="autoZero"/>
        <c:auto val="1"/>
        <c:lblAlgn val="ctr"/>
        <c:lblOffset val="100"/>
        <c:noMultiLvlLbl val="0"/>
      </c:catAx>
      <c:valAx>
        <c:axId val="77417088"/>
        <c:scaling>
          <c:orientation val="minMax"/>
        </c:scaling>
        <c:delete val="0"/>
        <c:axPos val="l"/>
        <c:majorGridlines>
          <c:spPr>
            <a:ln>
              <a:solidFill>
                <a:srgbClr val="000000"/>
              </a:solidFill>
            </a:ln>
          </c:spPr>
        </c:majorGridlines>
        <c:title>
          <c:tx>
            <c:rich>
              <a:bodyPr rot="-5400000" vert="horz"/>
              <a:lstStyle/>
              <a:p>
                <a:pPr>
                  <a:defRPr/>
                </a:pPr>
                <a:r>
                  <a:rPr lang="en-US" sz="2400" dirty="0" smtClean="0">
                    <a:latin typeface="Arial" pitchFamily="34" charset="0"/>
                    <a:cs typeface="Arial" pitchFamily="34" charset="0"/>
                  </a:rPr>
                  <a:t>% Agree</a:t>
                </a:r>
                <a:r>
                  <a:rPr lang="en-US" sz="2400" baseline="0" dirty="0" smtClean="0">
                    <a:latin typeface="Arial" pitchFamily="34" charset="0"/>
                    <a:cs typeface="Arial" pitchFamily="34" charset="0"/>
                  </a:rPr>
                  <a:t> or Strongly Agree</a:t>
                </a:r>
                <a:endParaRPr lang="en-US" sz="2400" dirty="0">
                  <a:latin typeface="Arial" pitchFamily="34" charset="0"/>
                  <a:cs typeface="Arial" pitchFamily="34" charset="0"/>
                </a:endParaRPr>
              </a:p>
            </c:rich>
          </c:tx>
          <c:layout>
            <c:manualLayout>
              <c:xMode val="edge"/>
              <c:yMode val="edge"/>
              <c:x val="9.4585778129214638E-3"/>
              <c:y val="9.9759637743238316E-2"/>
            </c:manualLayout>
          </c:layout>
          <c:overlay val="0"/>
        </c:title>
        <c:numFmt formatCode="0%" sourceLinked="1"/>
        <c:majorTickMark val="out"/>
        <c:minorTickMark val="none"/>
        <c:tickLblPos val="nextTo"/>
        <c:spPr>
          <a:ln>
            <a:solidFill>
              <a:srgbClr val="000000"/>
            </a:solidFill>
          </a:ln>
        </c:spPr>
        <c:txPr>
          <a:bodyPr/>
          <a:lstStyle/>
          <a:p>
            <a:pPr>
              <a:defRPr sz="2400">
                <a:latin typeface="Arial" pitchFamily="34" charset="0"/>
                <a:cs typeface="Arial" pitchFamily="34" charset="0"/>
              </a:defRPr>
            </a:pPr>
            <a:endParaRPr lang="en-US"/>
          </a:p>
        </c:txPr>
        <c:crossAx val="77415552"/>
        <c:crosses val="autoZero"/>
        <c:crossBetween val="between"/>
      </c:valAx>
      <c:spPr>
        <a:ln>
          <a:solidFill>
            <a:srgbClr val="000000"/>
          </a:solidFill>
        </a:ln>
      </c:spPr>
    </c:plotArea>
    <c:legend>
      <c:legendPos val="r"/>
      <c:layout>
        <c:manualLayout>
          <c:xMode val="edge"/>
          <c:yMode val="edge"/>
          <c:x val="0.60924040278858893"/>
          <c:y val="0.12377807693876719"/>
          <c:w val="0.3556277367634173"/>
          <c:h val="0.13487765675355928"/>
        </c:manualLayout>
      </c:layout>
      <c:overlay val="1"/>
      <c:spPr>
        <a:ln>
          <a:noFill/>
        </a:ln>
      </c:spPr>
      <c:txPr>
        <a:bodyPr/>
        <a:lstStyle/>
        <a:p>
          <a:pPr>
            <a:defRPr sz="2400">
              <a:latin typeface="Arial" pitchFamily="34" charset="0"/>
              <a:cs typeface="Arial" pitchFamily="34" charset="0"/>
            </a:defRPr>
          </a:pPr>
          <a:endParaRPr lang="en-US"/>
        </a:p>
      </c:txPr>
    </c:legend>
    <c:plotVisOnly val="1"/>
    <c:dispBlanksAs val="gap"/>
    <c:showDLblsOverMax val="0"/>
  </c:chart>
  <c:spPr>
    <a:ln>
      <a:solidFill>
        <a:srgbClr val="000000"/>
      </a:solidFill>
    </a:ln>
  </c:spPr>
  <c:txPr>
    <a:bodyPr/>
    <a:lstStyle/>
    <a:p>
      <a:pPr>
        <a:defRPr sz="1800">
          <a:solidFill>
            <a:schemeClr val="bg2"/>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59238"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7" name="Rectangle 3"/>
          <p:cNvSpPr>
            <a:spLocks noGrp="1" noChangeArrowheads="1"/>
          </p:cNvSpPr>
          <p:nvPr>
            <p:ph type="dt" sz="quarter" idx="1"/>
          </p:nvPr>
        </p:nvSpPr>
        <p:spPr bwMode="auto">
          <a:xfrm>
            <a:off x="5278438" y="0"/>
            <a:ext cx="4056062"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1268" name="Rectangle 4"/>
          <p:cNvSpPr>
            <a:spLocks noGrp="1" noChangeArrowheads="1"/>
          </p:cNvSpPr>
          <p:nvPr>
            <p:ph type="ftr" sz="quarter" idx="2"/>
          </p:nvPr>
        </p:nvSpPr>
        <p:spPr bwMode="auto">
          <a:xfrm>
            <a:off x="0" y="6669088"/>
            <a:ext cx="4059238"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9" name="Rectangle 5"/>
          <p:cNvSpPr>
            <a:spLocks noGrp="1" noChangeArrowheads="1"/>
          </p:cNvSpPr>
          <p:nvPr>
            <p:ph type="sldNum" sz="quarter" idx="3"/>
          </p:nvPr>
        </p:nvSpPr>
        <p:spPr bwMode="auto">
          <a:xfrm>
            <a:off x="5278438" y="6669088"/>
            <a:ext cx="4056062"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r">
              <a:defRPr sz="1200"/>
            </a:lvl1pPr>
          </a:lstStyle>
          <a:p>
            <a:fld id="{60A0A05E-8566-4CC4-95E4-C095AF634CE1}" type="slidenum">
              <a:rPr lang="en-US"/>
              <a:pPr/>
              <a:t>‹#›</a:t>
            </a:fld>
            <a:endParaRPr lang="en-US"/>
          </a:p>
        </p:txBody>
      </p:sp>
    </p:spTree>
    <p:extLst>
      <p:ext uri="{BB962C8B-B14F-4D97-AF65-F5344CB8AC3E}">
        <p14:creationId xmlns:p14="http://schemas.microsoft.com/office/powerpoint/2010/main" val="23348732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3362" indent="0" algn="ctr">
              <a:buNone/>
              <a:defRPr>
                <a:solidFill>
                  <a:schemeClr val="tx1">
                    <a:tint val="75000"/>
                  </a:schemeClr>
                </a:solidFill>
              </a:defRPr>
            </a:lvl2pPr>
            <a:lvl3pPr marL="4386728" indent="0" algn="ctr">
              <a:buNone/>
              <a:defRPr>
                <a:solidFill>
                  <a:schemeClr val="tx1">
                    <a:tint val="75000"/>
                  </a:schemeClr>
                </a:solidFill>
              </a:defRPr>
            </a:lvl3pPr>
            <a:lvl4pPr marL="6580091" indent="0" algn="ctr">
              <a:buNone/>
              <a:defRPr>
                <a:solidFill>
                  <a:schemeClr val="tx1">
                    <a:tint val="75000"/>
                  </a:schemeClr>
                </a:solidFill>
              </a:defRPr>
            </a:lvl4pPr>
            <a:lvl5pPr marL="8773457" indent="0" algn="ctr">
              <a:buNone/>
              <a:defRPr>
                <a:solidFill>
                  <a:schemeClr val="tx1">
                    <a:tint val="75000"/>
                  </a:schemeClr>
                </a:solidFill>
              </a:defRPr>
            </a:lvl5pPr>
            <a:lvl6pPr marL="10966824" indent="0" algn="ctr">
              <a:buNone/>
              <a:defRPr>
                <a:solidFill>
                  <a:schemeClr val="tx1">
                    <a:tint val="75000"/>
                  </a:schemeClr>
                </a:solidFill>
              </a:defRPr>
            </a:lvl6pPr>
            <a:lvl7pPr marL="13160185" indent="0" algn="ctr">
              <a:buNone/>
              <a:defRPr>
                <a:solidFill>
                  <a:schemeClr val="tx1">
                    <a:tint val="75000"/>
                  </a:schemeClr>
                </a:solidFill>
              </a:defRPr>
            </a:lvl7pPr>
            <a:lvl8pPr marL="15353547" indent="0" algn="ctr">
              <a:buNone/>
              <a:defRPr>
                <a:solidFill>
                  <a:schemeClr val="tx1">
                    <a:tint val="75000"/>
                  </a:schemeClr>
                </a:solidFill>
              </a:defRPr>
            </a:lvl8pPr>
            <a:lvl9pPr marL="175469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C69017E8-FE3E-4082-A8AE-655E0467CE2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7680325"/>
            <a:ext cx="3950017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350A823-5517-4340-9A5B-53FA28055E9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BA2FD66-5A18-47BA-AD93-3A14E4036A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5513" y="7680325"/>
            <a:ext cx="3950017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CCB58BB-657E-4B2E-A88C-272171E715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0"/>
            <a:ext cx="37307520" cy="7200898"/>
          </a:xfrm>
          <a:prstGeom prst="rect">
            <a:avLst/>
          </a:prstGeom>
        </p:spPr>
        <p:txBody>
          <a:bodyPr anchor="b"/>
          <a:lstStyle>
            <a:lvl1pPr marL="0" indent="0">
              <a:buNone/>
              <a:defRPr sz="9600">
                <a:solidFill>
                  <a:schemeClr val="tx1">
                    <a:tint val="75000"/>
                  </a:schemeClr>
                </a:solidFill>
              </a:defRPr>
            </a:lvl1pPr>
            <a:lvl2pPr marL="2193362" indent="0">
              <a:buNone/>
              <a:defRPr sz="8600">
                <a:solidFill>
                  <a:schemeClr val="tx1">
                    <a:tint val="75000"/>
                  </a:schemeClr>
                </a:solidFill>
              </a:defRPr>
            </a:lvl2pPr>
            <a:lvl3pPr marL="4386728" indent="0">
              <a:buNone/>
              <a:defRPr sz="7700">
                <a:solidFill>
                  <a:schemeClr val="tx1">
                    <a:tint val="75000"/>
                  </a:schemeClr>
                </a:solidFill>
              </a:defRPr>
            </a:lvl3pPr>
            <a:lvl4pPr marL="6580091" indent="0">
              <a:buNone/>
              <a:defRPr sz="6700">
                <a:solidFill>
                  <a:schemeClr val="tx1">
                    <a:tint val="75000"/>
                  </a:schemeClr>
                </a:solidFill>
              </a:defRPr>
            </a:lvl4pPr>
            <a:lvl5pPr marL="8773457" indent="0">
              <a:buNone/>
              <a:defRPr sz="6700">
                <a:solidFill>
                  <a:schemeClr val="tx1">
                    <a:tint val="75000"/>
                  </a:schemeClr>
                </a:solidFill>
              </a:defRPr>
            </a:lvl5pPr>
            <a:lvl6pPr marL="10966824" indent="0">
              <a:buNone/>
              <a:defRPr sz="6700">
                <a:solidFill>
                  <a:schemeClr val="tx1">
                    <a:tint val="75000"/>
                  </a:schemeClr>
                </a:solidFill>
              </a:defRPr>
            </a:lvl6pPr>
            <a:lvl7pPr marL="13160185" indent="0">
              <a:buNone/>
              <a:defRPr sz="6700">
                <a:solidFill>
                  <a:schemeClr val="tx1">
                    <a:tint val="75000"/>
                  </a:schemeClr>
                </a:solidFill>
              </a:defRPr>
            </a:lvl7pPr>
            <a:lvl8pPr marL="15353547" indent="0">
              <a:buNone/>
              <a:defRPr sz="6700">
                <a:solidFill>
                  <a:schemeClr val="tx1">
                    <a:tint val="75000"/>
                  </a:schemeClr>
                </a:solidFill>
              </a:defRPr>
            </a:lvl8pPr>
            <a:lvl9pPr marL="1754691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621072CE-66D8-42F4-BD55-6837965592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8205AC9F-CDFE-4E58-AEFD-A4B03A2D59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3"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8"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A8CEB71-BA2C-436B-8A15-939ED9AE023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6E5F665-C026-4476-8A67-4F7C50F77C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3"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A7CEB09-997D-428A-8D2B-E0C2838A499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8"/>
            <a:ext cx="24536400" cy="28094942"/>
          </a:xfrm>
          <a:prstGeom prst="rect">
            <a:avLst/>
          </a:prstGeom>
        </p:spPr>
        <p:txBody>
          <a:bodyPr/>
          <a:lstStyle>
            <a:lvl1pPr>
              <a:defRPr sz="153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8"/>
            <a:ext cx="14439903" cy="22517102"/>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1ACBB5F-88B5-43C5-A417-076634BD1A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a:prstGeom prst="rect">
            <a:avLst/>
          </a:prstGeom>
        </p:spPr>
        <p:txBody>
          <a:bodyPr rtlCol="0">
            <a:normAutofit/>
          </a:bodyPr>
          <a:lstStyle>
            <a:lvl1pPr marL="0" indent="0">
              <a:buNone/>
              <a:defRPr sz="153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smtClean="0"/>
              <a:t>Click icon to add picture</a:t>
            </a:r>
          </a:p>
        </p:txBody>
      </p:sp>
      <p:sp>
        <p:nvSpPr>
          <p:cNvPr id="4" name="Text Placeholder 3"/>
          <p:cNvSpPr>
            <a:spLocks noGrp="1"/>
          </p:cNvSpPr>
          <p:nvPr>
            <p:ph type="body" sz="half" idx="2"/>
          </p:nvPr>
        </p:nvSpPr>
        <p:spPr>
          <a:xfrm>
            <a:off x="8602983" y="25763223"/>
            <a:ext cx="26334720" cy="3863338"/>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0DB3A794-1B61-4B6B-96B0-8E20C45F736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14288" y="-82550"/>
            <a:ext cx="43905488" cy="33000950"/>
          </a:xfrm>
          <a:prstGeom prst="rect">
            <a:avLst/>
          </a:prstGeom>
          <a:solidFill>
            <a:srgbClr val="FFFFFF"/>
          </a:solidFill>
          <a:ln w="9525">
            <a:no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v</a:t>
            </a:r>
          </a:p>
        </p:txBody>
      </p:sp>
      <p:sp>
        <p:nvSpPr>
          <p:cNvPr id="8" name="Rectangle 7"/>
          <p:cNvSpPr/>
          <p:nvPr/>
        </p:nvSpPr>
        <p:spPr>
          <a:xfrm>
            <a:off x="762000" y="28270200"/>
            <a:ext cx="42443400" cy="3962400"/>
          </a:xfrm>
          <a:prstGeom prst="rect">
            <a:avLst/>
          </a:prstGeom>
          <a:solidFill>
            <a:srgbClr val="B6AFA1">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838200" y="838200"/>
            <a:ext cx="42291000" cy="31318200"/>
          </a:xfrm>
          <a:prstGeom prst="rect">
            <a:avLst/>
          </a:prstGeom>
          <a:noFill/>
          <a:ln w="190500">
            <a:solidFill>
              <a:srgbClr val="93978A"/>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029" name="Picture 8"/>
          <p:cNvPicPr>
            <a:picLocks noChangeAspect="1"/>
          </p:cNvPicPr>
          <p:nvPr/>
        </p:nvPicPr>
        <p:blipFill>
          <a:blip r:embed="rId13" cstate="print"/>
          <a:srcRect/>
          <a:stretch>
            <a:fillRect/>
          </a:stretch>
        </p:blipFill>
        <p:spPr bwMode="auto">
          <a:xfrm>
            <a:off x="38100000" y="29032200"/>
            <a:ext cx="5448300" cy="2362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384675" rtl="0" eaLnBrk="1" fontAlgn="base" hangingPunct="1">
        <a:spcBef>
          <a:spcPct val="0"/>
        </a:spcBef>
        <a:spcAft>
          <a:spcPct val="0"/>
        </a:spcAft>
        <a:defRPr sz="21100" kern="1200">
          <a:solidFill>
            <a:schemeClr val="tx1"/>
          </a:solidFill>
          <a:latin typeface="+mj-lt"/>
          <a:ea typeface="ＭＳ Ｐゴシック" charset="0"/>
          <a:cs typeface="ＭＳ Ｐゴシック" charset="0"/>
        </a:defRPr>
      </a:lvl1pPr>
      <a:lvl2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2pPr>
      <a:lvl3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3pPr>
      <a:lvl4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4pPr>
      <a:lvl5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5pPr>
      <a:lvl6pPr marL="369235" algn="ctr" defTabSz="4385945" rtl="0" eaLnBrk="1" fontAlgn="base" hangingPunct="1">
        <a:spcBef>
          <a:spcPct val="0"/>
        </a:spcBef>
        <a:spcAft>
          <a:spcPct val="0"/>
        </a:spcAft>
        <a:defRPr sz="21100">
          <a:solidFill>
            <a:schemeClr val="tx1"/>
          </a:solidFill>
          <a:latin typeface="Calibri" pitchFamily="34" charset="0"/>
        </a:defRPr>
      </a:lvl6pPr>
      <a:lvl7pPr marL="738469" algn="ctr" defTabSz="4385945" rtl="0" eaLnBrk="1" fontAlgn="base" hangingPunct="1">
        <a:spcBef>
          <a:spcPct val="0"/>
        </a:spcBef>
        <a:spcAft>
          <a:spcPct val="0"/>
        </a:spcAft>
        <a:defRPr sz="21100">
          <a:solidFill>
            <a:schemeClr val="tx1"/>
          </a:solidFill>
          <a:latin typeface="Calibri" pitchFamily="34" charset="0"/>
        </a:defRPr>
      </a:lvl7pPr>
      <a:lvl8pPr marL="1107704" algn="ctr" defTabSz="4385945" rtl="0" eaLnBrk="1" fontAlgn="base" hangingPunct="1">
        <a:spcBef>
          <a:spcPct val="0"/>
        </a:spcBef>
        <a:spcAft>
          <a:spcPct val="0"/>
        </a:spcAft>
        <a:defRPr sz="21100">
          <a:solidFill>
            <a:schemeClr val="tx1"/>
          </a:solidFill>
          <a:latin typeface="Calibri" pitchFamily="34" charset="0"/>
        </a:defRPr>
      </a:lvl8pPr>
      <a:lvl9pPr marL="1476939" algn="ctr" defTabSz="4385945" rtl="0" eaLnBrk="1" fontAlgn="base" hangingPunct="1">
        <a:spcBef>
          <a:spcPct val="0"/>
        </a:spcBef>
        <a:spcAft>
          <a:spcPct val="0"/>
        </a:spcAft>
        <a:defRPr sz="21100">
          <a:solidFill>
            <a:schemeClr val="tx1"/>
          </a:solidFill>
          <a:latin typeface="Calibri" pitchFamily="34" charset="0"/>
        </a:defRPr>
      </a:lvl9pPr>
    </p:titleStyle>
    <p:bodyStyle>
      <a:lvl1pPr marL="1644650" indent="-1644650" algn="l" defTabSz="4384675" rtl="0" eaLnBrk="1" fontAlgn="base" hangingPunct="1">
        <a:spcBef>
          <a:spcPct val="20000"/>
        </a:spcBef>
        <a:spcAft>
          <a:spcPct val="0"/>
        </a:spcAft>
        <a:buFont typeface="Arial" pitchFamily="34" charset="0"/>
        <a:buChar char="•"/>
        <a:defRPr sz="15300" kern="1200">
          <a:solidFill>
            <a:schemeClr val="tx1"/>
          </a:solidFill>
          <a:latin typeface="+mn-lt"/>
          <a:ea typeface="ＭＳ Ｐゴシック" charset="0"/>
          <a:cs typeface="ＭＳ Ｐゴシック" charset="0"/>
        </a:defRPr>
      </a:lvl1pPr>
      <a:lvl2pPr marL="3563938" indent="-1370013" algn="l" defTabSz="4384675" rtl="0" eaLnBrk="1" fontAlgn="base" hangingPunct="1">
        <a:spcBef>
          <a:spcPct val="20000"/>
        </a:spcBef>
        <a:spcAft>
          <a:spcPct val="0"/>
        </a:spcAft>
        <a:buFont typeface="Arial" pitchFamily="34" charset="0"/>
        <a:buChar char="–"/>
        <a:defRPr sz="13400" kern="1200">
          <a:solidFill>
            <a:schemeClr val="tx1"/>
          </a:solidFill>
          <a:latin typeface="+mn-lt"/>
          <a:ea typeface="ＭＳ Ｐゴシック" charset="0"/>
          <a:cs typeface="+mn-cs"/>
        </a:defRPr>
      </a:lvl2pPr>
      <a:lvl3pPr marL="5483225" indent="-1095375" algn="l" defTabSz="4384675" rtl="0" eaLnBrk="1" fontAlgn="base" hangingPunct="1">
        <a:spcBef>
          <a:spcPct val="20000"/>
        </a:spcBef>
        <a:spcAft>
          <a:spcPct val="0"/>
        </a:spcAft>
        <a:buFont typeface="Arial" pitchFamily="34" charset="0"/>
        <a:buChar char="•"/>
        <a:defRPr sz="11500" kern="1200">
          <a:solidFill>
            <a:schemeClr val="tx1"/>
          </a:solidFill>
          <a:latin typeface="+mn-lt"/>
          <a:ea typeface="ＭＳ Ｐゴシック" charset="0"/>
          <a:cs typeface="+mn-cs"/>
        </a:defRPr>
      </a:lvl3pPr>
      <a:lvl4pPr marL="7675563"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4pPr>
      <a:lvl5pPr marL="9867900"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5pPr>
      <a:lvl6pPr marL="12063502"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6869"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0231"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3597"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728" rtl="0" eaLnBrk="1" latinLnBrk="0" hangingPunct="1">
        <a:defRPr sz="8600" kern="1200">
          <a:solidFill>
            <a:schemeClr val="tx1"/>
          </a:solidFill>
          <a:latin typeface="+mn-lt"/>
          <a:ea typeface="+mn-ea"/>
          <a:cs typeface="+mn-cs"/>
        </a:defRPr>
      </a:lvl1pPr>
      <a:lvl2pPr marL="2193362" algn="l" defTabSz="4386728" rtl="0" eaLnBrk="1" latinLnBrk="0" hangingPunct="1">
        <a:defRPr sz="8600" kern="1200">
          <a:solidFill>
            <a:schemeClr val="tx1"/>
          </a:solidFill>
          <a:latin typeface="+mn-lt"/>
          <a:ea typeface="+mn-ea"/>
          <a:cs typeface="+mn-cs"/>
        </a:defRPr>
      </a:lvl2pPr>
      <a:lvl3pPr marL="4386728" algn="l" defTabSz="4386728" rtl="0" eaLnBrk="1" latinLnBrk="0" hangingPunct="1">
        <a:defRPr sz="8600" kern="1200">
          <a:solidFill>
            <a:schemeClr val="tx1"/>
          </a:solidFill>
          <a:latin typeface="+mn-lt"/>
          <a:ea typeface="+mn-ea"/>
          <a:cs typeface="+mn-cs"/>
        </a:defRPr>
      </a:lvl3pPr>
      <a:lvl4pPr marL="6580091" algn="l" defTabSz="4386728" rtl="0" eaLnBrk="1" latinLnBrk="0" hangingPunct="1">
        <a:defRPr sz="8600" kern="1200">
          <a:solidFill>
            <a:schemeClr val="tx1"/>
          </a:solidFill>
          <a:latin typeface="+mn-lt"/>
          <a:ea typeface="+mn-ea"/>
          <a:cs typeface="+mn-cs"/>
        </a:defRPr>
      </a:lvl4pPr>
      <a:lvl5pPr marL="8773457" algn="l" defTabSz="4386728" rtl="0" eaLnBrk="1" latinLnBrk="0" hangingPunct="1">
        <a:defRPr sz="8600" kern="1200">
          <a:solidFill>
            <a:schemeClr val="tx1"/>
          </a:solidFill>
          <a:latin typeface="+mn-lt"/>
          <a:ea typeface="+mn-ea"/>
          <a:cs typeface="+mn-cs"/>
        </a:defRPr>
      </a:lvl5pPr>
      <a:lvl6pPr marL="10966824" algn="l" defTabSz="4386728" rtl="0" eaLnBrk="1" latinLnBrk="0" hangingPunct="1">
        <a:defRPr sz="8600" kern="1200">
          <a:solidFill>
            <a:schemeClr val="tx1"/>
          </a:solidFill>
          <a:latin typeface="+mn-lt"/>
          <a:ea typeface="+mn-ea"/>
          <a:cs typeface="+mn-cs"/>
        </a:defRPr>
      </a:lvl6pPr>
      <a:lvl7pPr marL="13160185" algn="l" defTabSz="4386728" rtl="0" eaLnBrk="1" latinLnBrk="0" hangingPunct="1">
        <a:defRPr sz="8600" kern="1200">
          <a:solidFill>
            <a:schemeClr val="tx1"/>
          </a:solidFill>
          <a:latin typeface="+mn-lt"/>
          <a:ea typeface="+mn-ea"/>
          <a:cs typeface="+mn-cs"/>
        </a:defRPr>
      </a:lvl7pPr>
      <a:lvl8pPr marL="15353547" algn="l" defTabSz="4386728" rtl="0" eaLnBrk="1" latinLnBrk="0" hangingPunct="1">
        <a:defRPr sz="8600" kern="1200">
          <a:solidFill>
            <a:schemeClr val="tx1"/>
          </a:solidFill>
          <a:latin typeface="+mn-lt"/>
          <a:ea typeface="+mn-ea"/>
          <a:cs typeface="+mn-cs"/>
        </a:defRPr>
      </a:lvl8pPr>
      <a:lvl9pPr marL="17546913" algn="l" defTabSz="43867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000"/>
          </a:schemeClr>
        </a:solidFill>
        <a:effectLst/>
      </p:bgPr>
    </p:bg>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1524000" y="2460625"/>
            <a:ext cx="41148000" cy="2816156"/>
          </a:xfrm>
          <a:prstGeom prst="rect">
            <a:avLst/>
          </a:prstGeom>
          <a:noFill/>
          <a:ln w="9525">
            <a:noFill/>
            <a:miter lim="800000"/>
            <a:headEnd/>
            <a:tailEnd/>
          </a:ln>
        </p:spPr>
        <p:txBody>
          <a:bodyPr>
            <a:spAutoFit/>
          </a:bodyPr>
          <a:lstStyle/>
          <a:p>
            <a:pPr algn="ctr"/>
            <a:r>
              <a:rPr lang="en-US" sz="10500" b="1" dirty="0">
                <a:solidFill>
                  <a:srgbClr val="000000"/>
                </a:solidFill>
                <a:latin typeface="Arial" pitchFamily="34" charset="0"/>
                <a:cs typeface="Arial" pitchFamily="34" charset="0"/>
              </a:rPr>
              <a:t>Effect of Social Support on Control of </a:t>
            </a:r>
            <a:r>
              <a:rPr lang="en-US" sz="10500" b="1" dirty="0" smtClean="0">
                <a:solidFill>
                  <a:srgbClr val="000000"/>
                </a:solidFill>
                <a:latin typeface="Arial" pitchFamily="34" charset="0"/>
                <a:cs typeface="Arial" pitchFamily="34" charset="0"/>
              </a:rPr>
              <a:t>Blood Sugar Levels</a:t>
            </a:r>
          </a:p>
          <a:p>
            <a:pPr algn="ctr"/>
            <a:r>
              <a:rPr lang="en-US" sz="7200" dirty="0" smtClean="0">
                <a:solidFill>
                  <a:srgbClr val="000000"/>
                </a:solidFill>
                <a:latin typeface="Arial" pitchFamily="34" charset="0"/>
                <a:cs typeface="Arial" pitchFamily="34" charset="0"/>
              </a:rPr>
              <a:t>Marissa Yee, </a:t>
            </a:r>
            <a:r>
              <a:rPr lang="en-US" sz="7200" dirty="0" smtClean="0">
                <a:solidFill>
                  <a:schemeClr val="bg2"/>
                </a:solidFill>
                <a:latin typeface="Arial" pitchFamily="34" charset="0"/>
                <a:cs typeface="Arial" pitchFamily="34" charset="0"/>
              </a:rPr>
              <a:t>Undergraduate Research Awards Program </a:t>
            </a:r>
            <a:endParaRPr lang="en-US" sz="7200" dirty="0">
              <a:solidFill>
                <a:srgbClr val="000000"/>
              </a:solidFill>
              <a:latin typeface="Arial" pitchFamily="34" charset="0"/>
              <a:cs typeface="Arial" pitchFamily="34" charset="0"/>
            </a:endParaRPr>
          </a:p>
        </p:txBody>
      </p:sp>
      <p:cxnSp>
        <p:nvCxnSpPr>
          <p:cNvPr id="6" name="Straight Connector 5"/>
          <p:cNvCxnSpPr>
            <a:cxnSpLocks noChangeShapeType="1"/>
          </p:cNvCxnSpPr>
          <p:nvPr/>
        </p:nvCxnSpPr>
        <p:spPr bwMode="auto">
          <a:xfrm>
            <a:off x="1676400" y="2057400"/>
            <a:ext cx="40157400" cy="0"/>
          </a:xfrm>
          <a:prstGeom prst="line">
            <a:avLst/>
          </a:prstGeom>
          <a:noFill/>
          <a:ln w="25400">
            <a:solidFill>
              <a:srgbClr val="93978A"/>
            </a:solidFill>
            <a:round/>
            <a:headEnd/>
            <a:tailEnd/>
          </a:ln>
          <a:effectLst>
            <a:outerShdw dist="20000" dir="5400000" rotWithShape="0">
              <a:srgbClr val="808080">
                <a:alpha val="37999"/>
              </a:srgbClr>
            </a:outerShdw>
          </a:effectLst>
        </p:spPr>
      </p:cxnSp>
      <p:sp>
        <p:nvSpPr>
          <p:cNvPr id="13316" name="TextBox 6"/>
          <p:cNvSpPr txBox="1">
            <a:spLocks noChangeArrowheads="1"/>
          </p:cNvSpPr>
          <p:nvPr/>
        </p:nvSpPr>
        <p:spPr bwMode="auto">
          <a:xfrm>
            <a:off x="1524000" y="990600"/>
            <a:ext cx="35356800" cy="1016000"/>
          </a:xfrm>
          <a:prstGeom prst="rect">
            <a:avLst/>
          </a:prstGeom>
          <a:noFill/>
          <a:ln w="9525">
            <a:noFill/>
            <a:miter lim="800000"/>
            <a:headEnd/>
            <a:tailEnd/>
          </a:ln>
        </p:spPr>
        <p:txBody>
          <a:bodyPr>
            <a:spAutoFit/>
          </a:bodyPr>
          <a:lstStyle/>
          <a:p>
            <a:r>
              <a:rPr lang="en-US" sz="6000" b="1" dirty="0" smtClean="0">
                <a:solidFill>
                  <a:srgbClr val="000000"/>
                </a:solidFill>
                <a:latin typeface="Arial" pitchFamily="34" charset="0"/>
                <a:cs typeface="Arial" pitchFamily="34" charset="0"/>
              </a:rPr>
              <a:t>COLLEGE OF PUBLIC HEALTH AND HUMAN SCIENCES</a:t>
            </a:r>
            <a:endParaRPr lang="en-US" sz="6000" b="1" dirty="0">
              <a:solidFill>
                <a:srgbClr val="000000"/>
              </a:solidFill>
              <a:latin typeface="Arial" pitchFamily="34" charset="0"/>
              <a:cs typeface="Arial" pitchFamily="34" charset="0"/>
            </a:endParaRPr>
          </a:p>
        </p:txBody>
      </p:sp>
      <p:sp>
        <p:nvSpPr>
          <p:cNvPr id="10" name="TextBox 9"/>
          <p:cNvSpPr txBox="1"/>
          <p:nvPr/>
        </p:nvSpPr>
        <p:spPr>
          <a:xfrm>
            <a:off x="1295400" y="5986684"/>
            <a:ext cx="10287000" cy="15604272"/>
          </a:xfrm>
          <a:prstGeom prst="rect">
            <a:avLst/>
          </a:prstGeom>
          <a:noFill/>
        </p:spPr>
        <p:txBody>
          <a:bodyPr wrap="square">
            <a:spAutoFit/>
          </a:bodyPr>
          <a:lstStyle/>
          <a:p>
            <a:pPr algn="ctr"/>
            <a:r>
              <a:rPr lang="en-US" sz="5400" b="1" dirty="0" smtClean="0">
                <a:solidFill>
                  <a:schemeClr val="bg2"/>
                </a:solidFill>
                <a:latin typeface="Arial" pitchFamily="34" charset="0"/>
                <a:cs typeface="Arial" pitchFamily="34" charset="0"/>
              </a:rPr>
              <a:t>Introduction </a:t>
            </a:r>
            <a:endParaRPr lang="en-US" sz="3000" b="1" dirty="0" smtClean="0">
              <a:solidFill>
                <a:schemeClr val="bg2"/>
              </a:solidFill>
              <a:latin typeface="Arial" pitchFamily="34" charset="0"/>
              <a:cs typeface="Arial" pitchFamily="34" charset="0"/>
            </a:endParaRPr>
          </a:p>
          <a:p>
            <a:endParaRPr lang="en-US" sz="1000" b="1" u="sng" dirty="0" smtClean="0">
              <a:solidFill>
                <a:schemeClr val="bg2"/>
              </a:solidFill>
              <a:latin typeface="Arial" pitchFamily="34" charset="0"/>
              <a:cs typeface="Arial" pitchFamily="34" charset="0"/>
            </a:endParaRPr>
          </a:p>
          <a:p>
            <a:r>
              <a:rPr lang="en-US" sz="3200" b="1" u="sng" dirty="0" smtClean="0">
                <a:solidFill>
                  <a:schemeClr val="bg2"/>
                </a:solidFill>
                <a:latin typeface="Arial" pitchFamily="34" charset="0"/>
                <a:cs typeface="Arial" pitchFamily="34" charset="0"/>
              </a:rPr>
              <a:t>Background</a:t>
            </a:r>
            <a:r>
              <a:rPr lang="en-US" sz="3200" b="1" u="sng" dirty="0">
                <a:solidFill>
                  <a:schemeClr val="bg2"/>
                </a:solidFill>
                <a:latin typeface="Arial" pitchFamily="34" charset="0"/>
                <a:cs typeface="Arial" pitchFamily="34" charset="0"/>
              </a:rPr>
              <a:t>:</a:t>
            </a:r>
          </a:p>
          <a:p>
            <a:pPr marL="514350" indent="-514350">
              <a:buFont typeface="Arial" pitchFamily="34" charset="0"/>
              <a:buChar char="•"/>
            </a:pPr>
            <a:r>
              <a:rPr lang="en-US" sz="3200" dirty="0" smtClean="0">
                <a:solidFill>
                  <a:schemeClr val="bg2"/>
                </a:solidFill>
                <a:latin typeface="Arial" pitchFamily="34" charset="0"/>
                <a:cs typeface="Arial" pitchFamily="34" charset="0"/>
              </a:rPr>
              <a:t>Improving Control with Activity and Nutrition (ICAN):</a:t>
            </a:r>
          </a:p>
          <a:p>
            <a:pPr marL="881063" lvl="1" indent="-514350">
              <a:buFont typeface="Arial" pitchFamily="34" charset="0"/>
              <a:buChar char="•"/>
            </a:pPr>
            <a:r>
              <a:rPr lang="en-US" sz="3200" dirty="0" smtClean="0">
                <a:solidFill>
                  <a:schemeClr val="bg2"/>
                </a:solidFill>
                <a:latin typeface="Arial" pitchFamily="34" charset="0"/>
                <a:cs typeface="Arial" pitchFamily="34" charset="0"/>
              </a:rPr>
              <a:t>Five year randomized clinical trial with 431 </a:t>
            </a:r>
            <a:r>
              <a:rPr lang="en-US" sz="3200" dirty="0">
                <a:solidFill>
                  <a:schemeClr val="bg2"/>
                </a:solidFill>
                <a:latin typeface="Arial" pitchFamily="34" charset="0"/>
                <a:cs typeface="Arial" pitchFamily="34" charset="0"/>
              </a:rPr>
              <a:t>adult participants from 4 regions in </a:t>
            </a:r>
            <a:r>
              <a:rPr lang="en-US" sz="3200" dirty="0" smtClean="0">
                <a:solidFill>
                  <a:schemeClr val="bg2"/>
                </a:solidFill>
                <a:latin typeface="Arial" pitchFamily="34" charset="0"/>
                <a:cs typeface="Arial" pitchFamily="34" charset="0"/>
              </a:rPr>
              <a:t>Virginia (Harrisonburg/Valley, Charlottesville, Roanoke, Richmond/Metro)</a:t>
            </a:r>
            <a:r>
              <a:rPr lang="en-US" sz="3200" dirty="0" smtClean="0">
                <a:solidFill>
                  <a:srgbClr val="FF0000"/>
                </a:solidFill>
                <a:latin typeface="Arial" pitchFamily="34" charset="0"/>
                <a:cs typeface="Arial" pitchFamily="34" charset="0"/>
              </a:rPr>
              <a:t>,</a:t>
            </a:r>
            <a:r>
              <a:rPr lang="en-US" sz="3200" dirty="0" smtClean="0">
                <a:solidFill>
                  <a:schemeClr val="bg2"/>
                </a:solidFill>
                <a:latin typeface="Arial" pitchFamily="34" charset="0"/>
                <a:cs typeface="Arial" pitchFamily="34" charset="0"/>
              </a:rPr>
              <a:t> </a:t>
            </a:r>
            <a:r>
              <a:rPr lang="en-US" sz="3200" dirty="0">
                <a:solidFill>
                  <a:schemeClr val="bg2"/>
                </a:solidFill>
                <a:latin typeface="Arial" pitchFamily="34" charset="0"/>
                <a:cs typeface="Arial" pitchFamily="34" charset="0"/>
              </a:rPr>
              <a:t>diagnosed with type 2 diabetes, use diabetes </a:t>
            </a:r>
            <a:r>
              <a:rPr lang="en-US" sz="3200" dirty="0" smtClean="0">
                <a:solidFill>
                  <a:schemeClr val="bg2"/>
                </a:solidFill>
                <a:latin typeface="Arial" pitchFamily="34" charset="0"/>
                <a:cs typeface="Arial" pitchFamily="34" charset="0"/>
              </a:rPr>
              <a:t>medications, BMI ≥ </a:t>
            </a:r>
            <a:r>
              <a:rPr lang="en-US" sz="3200" dirty="0">
                <a:solidFill>
                  <a:schemeClr val="bg2"/>
                </a:solidFill>
                <a:latin typeface="Arial" pitchFamily="34" charset="0"/>
                <a:cs typeface="Arial" pitchFamily="34" charset="0"/>
              </a:rPr>
              <a:t>27 kg/m</a:t>
            </a:r>
            <a:r>
              <a:rPr lang="en-US" sz="3200" baseline="30000" dirty="0">
                <a:solidFill>
                  <a:schemeClr val="bg2"/>
                </a:solidFill>
                <a:latin typeface="Arial" pitchFamily="34" charset="0"/>
                <a:cs typeface="Arial" pitchFamily="34" charset="0"/>
              </a:rPr>
              <a:t>2</a:t>
            </a:r>
            <a:r>
              <a:rPr lang="en-US" sz="3200" dirty="0">
                <a:solidFill>
                  <a:schemeClr val="bg2"/>
                </a:solidFill>
                <a:latin typeface="Arial" pitchFamily="34" charset="0"/>
                <a:cs typeface="Arial" pitchFamily="34" charset="0"/>
              </a:rPr>
              <a:t>, age ≥ 20 </a:t>
            </a:r>
            <a:r>
              <a:rPr lang="en-US" sz="3200" dirty="0" smtClean="0">
                <a:solidFill>
                  <a:schemeClr val="bg2"/>
                </a:solidFill>
                <a:latin typeface="Arial" pitchFamily="34" charset="0"/>
                <a:cs typeface="Arial" pitchFamily="34" charset="0"/>
              </a:rPr>
              <a:t>years</a:t>
            </a:r>
            <a:endParaRPr lang="en-US" sz="3200" dirty="0">
              <a:solidFill>
                <a:schemeClr val="bg2"/>
              </a:solidFill>
              <a:latin typeface="Arial" pitchFamily="34" charset="0"/>
              <a:cs typeface="Arial" pitchFamily="34" charset="0"/>
            </a:endParaRPr>
          </a:p>
          <a:p>
            <a:pPr marL="881063" lvl="1" indent="-514350">
              <a:buFont typeface="Arial" pitchFamily="34" charset="0"/>
              <a:buChar char="•"/>
            </a:pPr>
            <a:r>
              <a:rPr lang="en-US" sz="3200" dirty="0">
                <a:solidFill>
                  <a:schemeClr val="bg2"/>
                </a:solidFill>
                <a:latin typeface="Arial" pitchFamily="34" charset="0"/>
                <a:cs typeface="Arial" pitchFamily="34" charset="0"/>
              </a:rPr>
              <a:t>Eligible participants were randomly assigned to one of two groups – a “life style case management group” or a “life style intervention group”</a:t>
            </a:r>
          </a:p>
          <a:p>
            <a:r>
              <a:rPr lang="en-US" sz="3200" b="1" u="sng" dirty="0" smtClean="0">
                <a:solidFill>
                  <a:schemeClr val="bg2"/>
                </a:solidFill>
                <a:latin typeface="Arial" pitchFamily="34" charset="0"/>
                <a:cs typeface="Arial" pitchFamily="34" charset="0"/>
              </a:rPr>
              <a:t>Objectives: </a:t>
            </a:r>
          </a:p>
          <a:p>
            <a:pPr marL="514350" indent="-514350">
              <a:buFont typeface="+mj-lt"/>
              <a:buAutoNum type="arabicPeriod"/>
            </a:pPr>
            <a:r>
              <a:rPr lang="en-US" sz="3200" dirty="0" smtClean="0">
                <a:solidFill>
                  <a:schemeClr val="bg2"/>
                </a:solidFill>
                <a:latin typeface="Arial" pitchFamily="34" charset="0"/>
                <a:cs typeface="Arial" pitchFamily="34" charset="0"/>
              </a:rPr>
              <a:t>Determine the association between blood sugar control levels and social support among people with type 2 diabetes enrolled in a lifestyle intervention program</a:t>
            </a:r>
          </a:p>
          <a:p>
            <a:pPr marL="514350" indent="-514350">
              <a:buFont typeface="+mj-lt"/>
              <a:buAutoNum type="arabicPeriod"/>
            </a:pPr>
            <a:r>
              <a:rPr lang="en-US" sz="3200" dirty="0" smtClean="0">
                <a:solidFill>
                  <a:schemeClr val="bg2"/>
                </a:solidFill>
                <a:latin typeface="Arial" pitchFamily="34" charset="0"/>
                <a:cs typeface="Arial" pitchFamily="34" charset="0"/>
              </a:rPr>
              <a:t>Determine whether the association of glycemic control to social support depends only on social support received or the congruence of desired support to received support</a:t>
            </a:r>
          </a:p>
          <a:p>
            <a:r>
              <a:rPr lang="en-US" sz="3200" b="1" u="sng" dirty="0" smtClean="0">
                <a:solidFill>
                  <a:schemeClr val="bg2"/>
                </a:solidFill>
                <a:latin typeface="Arial" pitchFamily="34" charset="0"/>
                <a:cs typeface="Arial" pitchFamily="34" charset="0"/>
              </a:rPr>
              <a:t>Study Question:</a:t>
            </a:r>
          </a:p>
          <a:p>
            <a:pPr marL="514350" indent="-514350">
              <a:buFont typeface="Arial" pitchFamily="34" charset="0"/>
              <a:buChar char="•"/>
            </a:pPr>
            <a:r>
              <a:rPr lang="en-US" sz="3200" dirty="0" smtClean="0">
                <a:solidFill>
                  <a:schemeClr val="bg2"/>
                </a:solidFill>
                <a:latin typeface="Arial" pitchFamily="34" charset="0"/>
                <a:cs typeface="Arial" pitchFamily="34" charset="0"/>
              </a:rPr>
              <a:t>Is there a statistically significant association between the degree to which blood sugar levels changed and the levels of help and support actually received by patients as compared to their desired levels of help and support?</a:t>
            </a:r>
          </a:p>
          <a:p>
            <a:endParaRPr lang="en-US" sz="3000" dirty="0">
              <a:solidFill>
                <a:schemeClr val="bg2"/>
              </a:solidFill>
              <a:latin typeface="Arial" pitchFamily="34" charset="0"/>
              <a:cs typeface="Arial" pitchFamily="34" charset="0"/>
            </a:endParaRPr>
          </a:p>
          <a:p>
            <a:endParaRPr lang="en-US" sz="3000" dirty="0" smtClean="0">
              <a:solidFill>
                <a:schemeClr val="bg2"/>
              </a:solidFill>
              <a:latin typeface="Arial" pitchFamily="34" charset="0"/>
              <a:cs typeface="Arial" pitchFamily="34" charset="0"/>
            </a:endParaRPr>
          </a:p>
          <a:p>
            <a:pPr>
              <a:buFont typeface="Arial" pitchFamily="34" charset="0"/>
              <a:buChar char="•"/>
            </a:pPr>
            <a:endParaRPr lang="en-US" sz="3000" dirty="0">
              <a:solidFill>
                <a:schemeClr val="bg2"/>
              </a:solidFill>
              <a:latin typeface="Arial" pitchFamily="34" charset="0"/>
              <a:cs typeface="Arial" pitchFamily="34" charset="0"/>
            </a:endParaRPr>
          </a:p>
        </p:txBody>
      </p:sp>
      <p:sp>
        <p:nvSpPr>
          <p:cNvPr id="40" name="TextBox 39"/>
          <p:cNvSpPr txBox="1"/>
          <p:nvPr/>
        </p:nvSpPr>
        <p:spPr>
          <a:xfrm>
            <a:off x="11963400" y="15164574"/>
            <a:ext cx="10058400" cy="4647426"/>
          </a:xfrm>
          <a:prstGeom prst="rect">
            <a:avLst/>
          </a:prstGeom>
          <a:noFill/>
        </p:spPr>
        <p:txBody>
          <a:bodyPr wrap="square">
            <a:spAutoFit/>
          </a:bodyPr>
          <a:lstStyle/>
          <a:p>
            <a:pPr algn="ctr"/>
            <a:r>
              <a:rPr lang="en-US" sz="5400" b="1" dirty="0" smtClean="0">
                <a:solidFill>
                  <a:schemeClr val="bg2"/>
                </a:solidFill>
                <a:latin typeface="Arial" pitchFamily="34" charset="0"/>
                <a:cs typeface="Arial" pitchFamily="34" charset="0"/>
              </a:rPr>
              <a:t>Results </a:t>
            </a:r>
          </a:p>
          <a:p>
            <a:pPr algn="ctr"/>
            <a:r>
              <a:rPr lang="en-US" sz="4000" b="1" dirty="0" smtClean="0">
                <a:solidFill>
                  <a:schemeClr val="bg2"/>
                </a:solidFill>
                <a:latin typeface="Arial" pitchFamily="34" charset="0"/>
                <a:cs typeface="Arial" pitchFamily="34" charset="0"/>
              </a:rPr>
              <a:t>Support desired and received</a:t>
            </a:r>
          </a:p>
          <a:p>
            <a:endParaRPr lang="en-US" sz="1000" b="1" dirty="0">
              <a:solidFill>
                <a:schemeClr val="bg2"/>
              </a:solidFill>
              <a:latin typeface="Arial" pitchFamily="34" charset="0"/>
              <a:cs typeface="Arial" pitchFamily="34" charset="0"/>
            </a:endParaRPr>
          </a:p>
          <a:p>
            <a:pPr marL="457200" indent="-457200">
              <a:buFont typeface="Arial" pitchFamily="34" charset="0"/>
              <a:buChar char="•"/>
            </a:pPr>
            <a:r>
              <a:rPr lang="en-US" sz="3200" dirty="0" smtClean="0">
                <a:solidFill>
                  <a:schemeClr val="bg2"/>
                </a:solidFill>
                <a:latin typeface="Arial" pitchFamily="34" charset="0"/>
                <a:cs typeface="Arial" pitchFamily="34" charset="0"/>
              </a:rPr>
              <a:t>A majority of participants agreed or strongly agreed that they desired support for meal planning and physical activity, but fewer participants reported desiring support for medication use, foot care, blood sugar testing and general emotional support.</a:t>
            </a:r>
          </a:p>
          <a:p>
            <a:pPr marL="457200" indent="-457200">
              <a:buFont typeface="Arial" pitchFamily="34" charset="0"/>
              <a:buChar char="•"/>
            </a:pPr>
            <a:endParaRPr lang="en-US" sz="3200" dirty="0">
              <a:solidFill>
                <a:schemeClr val="bg2"/>
              </a:solidFill>
              <a:latin typeface="Arial" pitchFamily="34" charset="0"/>
              <a:cs typeface="Arial" pitchFamily="34" charset="0"/>
            </a:endParaRPr>
          </a:p>
        </p:txBody>
      </p:sp>
      <p:sp>
        <p:nvSpPr>
          <p:cNvPr id="13325" name="TextBox 18"/>
          <p:cNvSpPr txBox="1">
            <a:spLocks noChangeArrowheads="1"/>
          </p:cNvSpPr>
          <p:nvPr/>
        </p:nvSpPr>
        <p:spPr bwMode="auto">
          <a:xfrm>
            <a:off x="22402800" y="10363200"/>
            <a:ext cx="10229850" cy="1169551"/>
          </a:xfrm>
          <a:prstGeom prst="rect">
            <a:avLst/>
          </a:prstGeom>
          <a:noFill/>
          <a:ln w="9525">
            <a:noFill/>
            <a:miter lim="800000"/>
            <a:headEnd/>
            <a:tailEnd/>
          </a:ln>
        </p:spPr>
        <p:txBody>
          <a:bodyPr wrap="square">
            <a:spAutoFit/>
          </a:bodyPr>
          <a:lstStyle/>
          <a:p>
            <a:r>
              <a:rPr lang="en-US" sz="3500" b="1" dirty="0" smtClean="0">
                <a:solidFill>
                  <a:srgbClr val="000000"/>
                </a:solidFill>
                <a:latin typeface="Arial" pitchFamily="34" charset="0"/>
                <a:cs typeface="Arial" pitchFamily="34" charset="0"/>
              </a:rPr>
              <a:t>Figure 3. Congruence of Desired and Received Support </a:t>
            </a:r>
            <a:endParaRPr lang="en-US" sz="3500" b="1" dirty="0">
              <a:solidFill>
                <a:srgbClr val="000000"/>
              </a:solidFill>
              <a:latin typeface="Arial" pitchFamily="34" charset="0"/>
              <a:cs typeface="Arial" pitchFamily="34" charset="0"/>
            </a:endParaRPr>
          </a:p>
        </p:txBody>
      </p:sp>
      <p:sp>
        <p:nvSpPr>
          <p:cNvPr id="13326" name="TextBox 19"/>
          <p:cNvSpPr txBox="1">
            <a:spLocks noChangeArrowheads="1"/>
          </p:cNvSpPr>
          <p:nvPr/>
        </p:nvSpPr>
        <p:spPr bwMode="auto">
          <a:xfrm>
            <a:off x="1371600" y="19853970"/>
            <a:ext cx="9982200" cy="630942"/>
          </a:xfrm>
          <a:prstGeom prst="rect">
            <a:avLst/>
          </a:prstGeom>
          <a:noFill/>
          <a:ln w="9525">
            <a:noFill/>
            <a:miter lim="800000"/>
            <a:headEnd/>
            <a:tailEnd/>
          </a:ln>
        </p:spPr>
        <p:txBody>
          <a:bodyPr>
            <a:spAutoFit/>
          </a:bodyPr>
          <a:lstStyle/>
          <a:p>
            <a:r>
              <a:rPr lang="en-US" sz="3500" b="1" dirty="0" smtClean="0">
                <a:solidFill>
                  <a:srgbClr val="000000"/>
                </a:solidFill>
                <a:latin typeface="Arial" pitchFamily="34" charset="0"/>
                <a:cs typeface="Arial" pitchFamily="34" charset="0"/>
              </a:rPr>
              <a:t>Figure 1. ICAN Study Design</a:t>
            </a:r>
            <a:endParaRPr lang="en-US" sz="3500" b="1" dirty="0">
              <a:solidFill>
                <a:srgbClr val="000000"/>
              </a:solidFill>
              <a:latin typeface="Arial" pitchFamily="34" charset="0"/>
              <a:cs typeface="Arial" pitchFamily="34" charset="0"/>
            </a:endParaRPr>
          </a:p>
        </p:txBody>
      </p:sp>
      <p:sp>
        <p:nvSpPr>
          <p:cNvPr id="21" name="TextBox 20"/>
          <p:cNvSpPr txBox="1"/>
          <p:nvPr/>
        </p:nvSpPr>
        <p:spPr>
          <a:xfrm>
            <a:off x="32461200" y="19202400"/>
            <a:ext cx="9982200" cy="5016758"/>
          </a:xfrm>
          <a:prstGeom prst="rect">
            <a:avLst/>
          </a:prstGeom>
          <a:noFill/>
        </p:spPr>
        <p:txBody>
          <a:bodyPr wrap="square">
            <a:spAutoFit/>
          </a:bodyPr>
          <a:lstStyle/>
          <a:p>
            <a:pPr algn="ctr"/>
            <a:r>
              <a:rPr lang="en-US" sz="5400" b="1" dirty="0" smtClean="0">
                <a:solidFill>
                  <a:schemeClr val="bg2"/>
                </a:solidFill>
                <a:latin typeface="Arial" pitchFamily="34" charset="0"/>
                <a:cs typeface="Arial" pitchFamily="34" charset="0"/>
              </a:rPr>
              <a:t>Summary/Conclusion</a:t>
            </a:r>
          </a:p>
          <a:p>
            <a:pPr algn="ctr"/>
            <a:endParaRPr lang="en-US" sz="1000" dirty="0" smtClean="0">
              <a:solidFill>
                <a:schemeClr val="bg2"/>
              </a:solidFill>
              <a:latin typeface="Arial" pitchFamily="34" charset="0"/>
              <a:cs typeface="Arial" pitchFamily="34" charset="0"/>
            </a:endParaRPr>
          </a:p>
          <a:p>
            <a:pPr marL="457200" indent="-457200">
              <a:buFont typeface="Arial" pitchFamily="34" charset="0"/>
              <a:buChar char="•"/>
            </a:pPr>
            <a:r>
              <a:rPr lang="en-US" sz="3200" dirty="0" smtClean="0">
                <a:solidFill>
                  <a:schemeClr val="bg2"/>
                </a:solidFill>
                <a:latin typeface="Arial" pitchFamily="34" charset="0"/>
                <a:cs typeface="Arial" pitchFamily="34" charset="0"/>
              </a:rPr>
              <a:t>There was sufficient variation in congruence to support its use as an independent predictor of glycemic control in our ongoing analyses.</a:t>
            </a:r>
          </a:p>
          <a:p>
            <a:pPr marL="457200" indent="-457200">
              <a:buFont typeface="Arial" pitchFamily="34" charset="0"/>
              <a:buChar char="•"/>
            </a:pPr>
            <a:r>
              <a:rPr lang="en-US" sz="3200" dirty="0" smtClean="0">
                <a:solidFill>
                  <a:schemeClr val="bg2"/>
                </a:solidFill>
                <a:latin typeface="Arial" pitchFamily="34" charset="0"/>
                <a:cs typeface="Arial" pitchFamily="34" charset="0"/>
              </a:rPr>
              <a:t>Ongoing analyses will examine the association between social support received, social support congruence, and both cross-sectional glycemic control and changes in glycemic control over the course of the intervention.</a:t>
            </a:r>
            <a:endParaRPr lang="en-US" sz="3000" dirty="0">
              <a:solidFill>
                <a:schemeClr val="bg2"/>
              </a:solidFill>
              <a:latin typeface="Arial" pitchFamily="34" charset="0"/>
              <a:cs typeface="Arial" pitchFamily="34" charset="0"/>
            </a:endParaRPr>
          </a:p>
        </p:txBody>
      </p:sp>
      <p:sp>
        <p:nvSpPr>
          <p:cNvPr id="2" name="TextBox 1"/>
          <p:cNvSpPr txBox="1"/>
          <p:nvPr/>
        </p:nvSpPr>
        <p:spPr>
          <a:xfrm>
            <a:off x="11963400" y="5948584"/>
            <a:ext cx="10058400" cy="9448740"/>
          </a:xfrm>
          <a:prstGeom prst="rect">
            <a:avLst/>
          </a:prstGeom>
          <a:noFill/>
        </p:spPr>
        <p:txBody>
          <a:bodyPr wrap="square" rtlCol="0">
            <a:spAutoFit/>
          </a:bodyPr>
          <a:lstStyle/>
          <a:p>
            <a:pPr algn="ctr"/>
            <a:r>
              <a:rPr lang="en-US" sz="5400" b="1" dirty="0">
                <a:solidFill>
                  <a:schemeClr val="bg2"/>
                </a:solidFill>
                <a:latin typeface="Arial" pitchFamily="34" charset="0"/>
                <a:cs typeface="Arial" pitchFamily="34" charset="0"/>
              </a:rPr>
              <a:t>Study Design/Methods </a:t>
            </a:r>
            <a:r>
              <a:rPr lang="en-US" sz="5400" b="1" dirty="0" smtClean="0">
                <a:solidFill>
                  <a:schemeClr val="bg2"/>
                </a:solidFill>
                <a:latin typeface="Arial" pitchFamily="34" charset="0"/>
                <a:cs typeface="Arial" pitchFamily="34" charset="0"/>
              </a:rPr>
              <a:t>Used</a:t>
            </a:r>
          </a:p>
          <a:p>
            <a:endParaRPr lang="en-US" sz="1000" b="1" dirty="0">
              <a:solidFill>
                <a:schemeClr val="bg2"/>
              </a:solidFill>
              <a:latin typeface="Arial" pitchFamily="34" charset="0"/>
              <a:cs typeface="Arial" pitchFamily="34" charset="0"/>
            </a:endParaRPr>
          </a:p>
          <a:p>
            <a:pPr marL="457200" indent="-457200">
              <a:buFont typeface="Arial" pitchFamily="34" charset="0"/>
              <a:buChar char="•"/>
            </a:pPr>
            <a:r>
              <a:rPr lang="en-US" sz="3200" dirty="0" smtClean="0">
                <a:solidFill>
                  <a:schemeClr val="bg2"/>
                </a:solidFill>
                <a:latin typeface="Arial" pitchFamily="34" charset="0"/>
                <a:cs typeface="Arial" pitchFamily="34" charset="0"/>
              </a:rPr>
              <a:t>Data from ICAN was used to investigate associations between the change in glycemic control and social support received by participants compared to their desired levels of help and support</a:t>
            </a:r>
          </a:p>
          <a:p>
            <a:pPr marL="457200" indent="-457200">
              <a:buFont typeface="Arial" pitchFamily="34" charset="0"/>
              <a:buChar char="•"/>
            </a:pPr>
            <a:r>
              <a:rPr lang="en-US" sz="3200" dirty="0" smtClean="0">
                <a:solidFill>
                  <a:schemeClr val="bg2"/>
                </a:solidFill>
                <a:latin typeface="Arial" pitchFamily="34" charset="0"/>
                <a:cs typeface="Arial" pitchFamily="34" charset="0"/>
              </a:rPr>
              <a:t>ICAN participants were given and completed questionnaires at the beginning (baseline) and every six months for 42 months</a:t>
            </a:r>
          </a:p>
          <a:p>
            <a:pPr marL="823913" lvl="1" indent="-457200">
              <a:buFont typeface="Arial" pitchFamily="34" charset="0"/>
              <a:buChar char="•"/>
            </a:pPr>
            <a:r>
              <a:rPr lang="en-US" sz="3200" dirty="0" smtClean="0">
                <a:solidFill>
                  <a:schemeClr val="bg2"/>
                </a:solidFill>
                <a:latin typeface="Arial" pitchFamily="34" charset="0"/>
                <a:cs typeface="Arial" pitchFamily="34" charset="0"/>
              </a:rPr>
              <a:t>Questionnaires assessed support desired and support received for meal planning</a:t>
            </a:r>
            <a:r>
              <a:rPr lang="en-US" sz="3200" dirty="0">
                <a:solidFill>
                  <a:schemeClr val="bg2"/>
                </a:solidFill>
                <a:latin typeface="Arial" pitchFamily="34" charset="0"/>
                <a:cs typeface="Arial" pitchFamily="34" charset="0"/>
              </a:rPr>
              <a:t>, physical activity, blood sugar testing, </a:t>
            </a:r>
            <a:r>
              <a:rPr lang="en-US" sz="3200" dirty="0" smtClean="0">
                <a:solidFill>
                  <a:schemeClr val="bg2"/>
                </a:solidFill>
                <a:latin typeface="Arial" pitchFamily="34" charset="0"/>
                <a:cs typeface="Arial" pitchFamily="34" charset="0"/>
              </a:rPr>
              <a:t>medication use, foot care, and emotional support</a:t>
            </a:r>
          </a:p>
          <a:p>
            <a:pPr marL="1193800" lvl="2" indent="-457200">
              <a:buFont typeface="Arial" pitchFamily="34" charset="0"/>
              <a:buChar char="•"/>
            </a:pPr>
            <a:r>
              <a:rPr lang="en-US" sz="3200" dirty="0" smtClean="0">
                <a:solidFill>
                  <a:schemeClr val="bg2"/>
                </a:solidFill>
                <a:latin typeface="Arial" pitchFamily="34" charset="0"/>
                <a:cs typeface="Arial" pitchFamily="34" charset="0"/>
              </a:rPr>
              <a:t>The numerical item scale went from Strongly Disagree (1) to Strongly Agree (5) with Does Not Apply (6)</a:t>
            </a:r>
            <a:endParaRPr lang="en-US" sz="3200" dirty="0" smtClean="0">
              <a:solidFill>
                <a:srgbClr val="FF0000"/>
              </a:solidFill>
              <a:latin typeface="Arial" pitchFamily="34" charset="0"/>
              <a:cs typeface="Arial" pitchFamily="34" charset="0"/>
            </a:endParaRPr>
          </a:p>
          <a:p>
            <a:pPr marL="457200" indent="-457200">
              <a:buFont typeface="Arial" pitchFamily="34" charset="0"/>
              <a:buChar char="•"/>
            </a:pPr>
            <a:r>
              <a:rPr lang="en-US" sz="3200" dirty="0" smtClean="0">
                <a:solidFill>
                  <a:schemeClr val="bg2"/>
                </a:solidFill>
                <a:latin typeface="Arial" pitchFamily="34" charset="0"/>
                <a:cs typeface="Arial" pitchFamily="34" charset="0"/>
              </a:rPr>
              <a:t>Congruence between measures of support received and support desired was calculated</a:t>
            </a:r>
          </a:p>
          <a:p>
            <a:pPr marL="457200" indent="-457200">
              <a:buFont typeface="Arial" pitchFamily="34" charset="0"/>
              <a:buChar char="•"/>
            </a:pPr>
            <a:endParaRPr lang="en-US" sz="3200" dirty="0" smtClean="0">
              <a:solidFill>
                <a:schemeClr val="bg2"/>
              </a:solidFill>
              <a:latin typeface="Arial" pitchFamily="34" charset="0"/>
              <a:cs typeface="Arial" pitchFamily="34" charset="0"/>
            </a:endParaRPr>
          </a:p>
        </p:txBody>
      </p:sp>
      <p:sp>
        <p:nvSpPr>
          <p:cNvPr id="3" name="TextBox 2"/>
          <p:cNvSpPr txBox="1"/>
          <p:nvPr/>
        </p:nvSpPr>
        <p:spPr>
          <a:xfrm>
            <a:off x="32461200" y="24231600"/>
            <a:ext cx="10439400" cy="4031873"/>
          </a:xfrm>
          <a:prstGeom prst="rect">
            <a:avLst/>
          </a:prstGeom>
          <a:noFill/>
        </p:spPr>
        <p:txBody>
          <a:bodyPr wrap="square" rtlCol="0">
            <a:spAutoFit/>
          </a:bodyPr>
          <a:lstStyle/>
          <a:p>
            <a:pPr algn="ctr"/>
            <a:r>
              <a:rPr lang="en-US" sz="5400" b="1" dirty="0" smtClean="0">
                <a:solidFill>
                  <a:schemeClr val="bg2"/>
                </a:solidFill>
                <a:latin typeface="Arial" pitchFamily="34" charset="0"/>
                <a:cs typeface="Arial" pitchFamily="34" charset="0"/>
              </a:rPr>
              <a:t>Acknowledgements</a:t>
            </a:r>
          </a:p>
          <a:p>
            <a:pPr algn="ctr"/>
            <a:endParaRPr lang="en-US" sz="1000" b="1" dirty="0">
              <a:solidFill>
                <a:schemeClr val="bg2"/>
              </a:solidFill>
              <a:latin typeface="Arial" pitchFamily="34" charset="0"/>
              <a:cs typeface="Arial" pitchFamily="34" charset="0"/>
            </a:endParaRPr>
          </a:p>
          <a:p>
            <a:pPr marL="457200" indent="-457200">
              <a:buFont typeface="Arial" pitchFamily="34" charset="0"/>
              <a:buChar char="•"/>
            </a:pPr>
            <a:r>
              <a:rPr lang="en-US" sz="3200" dirty="0" smtClean="0">
                <a:solidFill>
                  <a:schemeClr val="bg2"/>
                </a:solidFill>
                <a:latin typeface="Arial" pitchFamily="34" charset="0"/>
                <a:cs typeface="Arial" pitchFamily="34" charset="0"/>
              </a:rPr>
              <a:t>Viktor </a:t>
            </a:r>
            <a:r>
              <a:rPr lang="en-US" sz="3200" dirty="0">
                <a:solidFill>
                  <a:schemeClr val="bg2"/>
                </a:solidFill>
                <a:latin typeface="Arial" pitchFamily="34" charset="0"/>
                <a:cs typeface="Arial" pitchFamily="34" charset="0"/>
              </a:rPr>
              <a:t>E. </a:t>
            </a:r>
            <a:r>
              <a:rPr lang="en-US" sz="3200" dirty="0" err="1">
                <a:solidFill>
                  <a:schemeClr val="bg2"/>
                </a:solidFill>
                <a:latin typeface="Arial" pitchFamily="34" charset="0"/>
                <a:cs typeface="Arial" pitchFamily="34" charset="0"/>
              </a:rPr>
              <a:t>Bovbjerg</a:t>
            </a:r>
            <a:r>
              <a:rPr lang="en-US" sz="3200" dirty="0">
                <a:solidFill>
                  <a:schemeClr val="bg2"/>
                </a:solidFill>
                <a:latin typeface="Arial" pitchFamily="34" charset="0"/>
                <a:cs typeface="Arial" pitchFamily="34" charset="0"/>
              </a:rPr>
              <a:t>, Ph.D. </a:t>
            </a:r>
            <a:r>
              <a:rPr lang="en-US" sz="3200" dirty="0" smtClean="0">
                <a:solidFill>
                  <a:schemeClr val="bg2"/>
                </a:solidFill>
                <a:latin typeface="Arial" pitchFamily="34" charset="0"/>
                <a:cs typeface="Arial" pitchFamily="34" charset="0"/>
              </a:rPr>
              <a:t>MPH</a:t>
            </a:r>
          </a:p>
          <a:p>
            <a:pPr marL="457200" indent="-457200">
              <a:buFont typeface="Arial" pitchFamily="34" charset="0"/>
              <a:buChar char="•"/>
            </a:pPr>
            <a:r>
              <a:rPr lang="en-US" sz="3200" dirty="0" smtClean="0">
                <a:solidFill>
                  <a:schemeClr val="bg2"/>
                </a:solidFill>
                <a:latin typeface="Arial" pitchFamily="34" charset="0"/>
                <a:cs typeface="Arial" pitchFamily="34" charset="0"/>
              </a:rPr>
              <a:t>University of Virginia Health System</a:t>
            </a:r>
          </a:p>
          <a:p>
            <a:pPr marL="457200" indent="-457200">
              <a:buFont typeface="Arial" pitchFamily="34" charset="0"/>
              <a:buChar char="•"/>
            </a:pPr>
            <a:r>
              <a:rPr lang="en-US" sz="3200" dirty="0" smtClean="0">
                <a:solidFill>
                  <a:schemeClr val="bg2"/>
                </a:solidFill>
                <a:latin typeface="Arial" pitchFamily="34" charset="0"/>
                <a:cs typeface="Arial" pitchFamily="34" charset="0"/>
              </a:rPr>
              <a:t>Southern Health – A Coventry Health Care Plan</a:t>
            </a:r>
          </a:p>
          <a:p>
            <a:pPr marL="457200" indent="-457200">
              <a:buFont typeface="Arial" pitchFamily="34" charset="0"/>
              <a:buChar char="•"/>
            </a:pPr>
            <a:r>
              <a:rPr lang="en-US" sz="3200" dirty="0" smtClean="0">
                <a:solidFill>
                  <a:schemeClr val="bg2"/>
                </a:solidFill>
                <a:latin typeface="Arial" pitchFamily="34" charset="0"/>
                <a:cs typeface="Arial" pitchFamily="34" charset="0"/>
              </a:rPr>
              <a:t>Oregon State University – College of Public Health and Human Sciences, Undergraduate Research Awards Program (URAP)</a:t>
            </a:r>
            <a:endParaRPr lang="en-US" sz="3200" dirty="0">
              <a:solidFill>
                <a:schemeClr val="bg2"/>
              </a:solidFill>
              <a:latin typeface="Arial" pitchFamily="34" charset="0"/>
              <a:cs typeface="Arial" pitchFamily="34" charset="0"/>
            </a:endParaRPr>
          </a:p>
        </p:txBody>
      </p:sp>
      <p:pic>
        <p:nvPicPr>
          <p:cNvPr id="55" name="Picture 54" descr="E:\VEB\projects\diabetes\ICAN\translational\www\ICANlogo-whole.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8498800"/>
            <a:ext cx="2133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Text Box 69"/>
          <p:cNvSpPr txBox="1">
            <a:spLocks noChangeArrowheads="1"/>
          </p:cNvSpPr>
          <p:nvPr/>
        </p:nvSpPr>
        <p:spPr bwMode="auto">
          <a:xfrm>
            <a:off x="4389438" y="20547888"/>
            <a:ext cx="5287962" cy="2062103"/>
          </a:xfrm>
          <a:prstGeom prst="rect">
            <a:avLst/>
          </a:prstGeom>
          <a:noFill/>
          <a:ln w="38100">
            <a:solidFill>
              <a:srgbClr val="000000"/>
            </a:solidFill>
            <a:miter lim="800000"/>
            <a:headEnd/>
            <a:tailEnd/>
          </a:ln>
          <a:effec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sng" strike="noStrike" kern="1200" cap="none" spc="0" normalizeH="0" baseline="0" noProof="0" dirty="0">
                <a:ln>
                  <a:noFill/>
                </a:ln>
                <a:solidFill>
                  <a:srgbClr val="000000"/>
                </a:solidFill>
                <a:effectLst/>
                <a:uLnTx/>
                <a:uFillTx/>
                <a:latin typeface="Arial" charset="0"/>
                <a:ea typeface="+mn-ea"/>
                <a:cs typeface="+mn-cs"/>
              </a:rPr>
              <a:t>Intensive intervention</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6 RD visits</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5 fitness visits</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6 group visits</a:t>
            </a:r>
          </a:p>
        </p:txBody>
      </p:sp>
      <p:sp>
        <p:nvSpPr>
          <p:cNvPr id="81" name="Text Box 70"/>
          <p:cNvSpPr txBox="1">
            <a:spLocks noChangeArrowheads="1"/>
          </p:cNvSpPr>
          <p:nvPr/>
        </p:nvSpPr>
        <p:spPr bwMode="auto">
          <a:xfrm rot="16200000">
            <a:off x="2866836" y="21286552"/>
            <a:ext cx="2341260" cy="584775"/>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3333CC"/>
                </a:solidFill>
                <a:effectLst/>
                <a:uLnTx/>
                <a:uFillTx/>
                <a:latin typeface="Arial" charset="0"/>
                <a:ea typeface="+mn-ea"/>
                <a:cs typeface="+mn-cs"/>
              </a:rPr>
              <a:t>12 months</a:t>
            </a:r>
          </a:p>
        </p:txBody>
      </p:sp>
      <p:sp>
        <p:nvSpPr>
          <p:cNvPr id="82" name="Text Box 71"/>
          <p:cNvSpPr txBox="1">
            <a:spLocks noChangeArrowheads="1"/>
          </p:cNvSpPr>
          <p:nvPr/>
        </p:nvSpPr>
        <p:spPr bwMode="auto">
          <a:xfrm>
            <a:off x="1919514" y="24578370"/>
            <a:ext cx="4633686" cy="3539430"/>
          </a:xfrm>
          <a:prstGeom prst="rect">
            <a:avLst/>
          </a:prstGeom>
          <a:noFill/>
          <a:ln w="38100">
            <a:solidFill>
              <a:srgbClr val="000000"/>
            </a:solidFill>
            <a:miter lim="800000"/>
            <a:headEnd/>
            <a:tailEnd/>
          </a:ln>
          <a:effec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sng" strike="noStrike" kern="1200" cap="none" spc="0" normalizeH="0" baseline="0" noProof="0" dirty="0" smtClean="0">
                <a:ln>
                  <a:noFill/>
                </a:ln>
                <a:solidFill>
                  <a:srgbClr val="000000"/>
                </a:solidFill>
                <a:effectLst/>
                <a:uLnTx/>
                <a:uFillTx/>
                <a:latin typeface="Arial" charset="0"/>
                <a:ea typeface="+mn-ea"/>
                <a:cs typeface="+mn-cs"/>
              </a:rPr>
              <a:t>Life style </a:t>
            </a:r>
            <a:r>
              <a:rPr kumimoji="0" lang="en-US" sz="3200" b="1" i="0" u="sng" strike="noStrike" kern="1200" cap="none" spc="0" normalizeH="0" baseline="0" noProof="0" dirty="0">
                <a:ln>
                  <a:noFill/>
                </a:ln>
                <a:solidFill>
                  <a:srgbClr val="000000"/>
                </a:solidFill>
                <a:effectLst/>
                <a:uLnTx/>
                <a:uFillTx/>
                <a:latin typeface="Arial" charset="0"/>
                <a:ea typeface="+mn-ea"/>
                <a:cs typeface="+mn-cs"/>
              </a:rPr>
              <a:t>case management</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Ongoing primary care</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3 RD visits/year</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3 fitness visits/year</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3 group classes</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ad hoc email, phone</a:t>
            </a:r>
          </a:p>
        </p:txBody>
      </p:sp>
      <p:sp>
        <p:nvSpPr>
          <p:cNvPr id="83" name="Text Box 72"/>
          <p:cNvSpPr txBox="1">
            <a:spLocks noChangeArrowheads="1"/>
          </p:cNvSpPr>
          <p:nvPr/>
        </p:nvSpPr>
        <p:spPr bwMode="auto">
          <a:xfrm>
            <a:off x="7162800" y="25050676"/>
            <a:ext cx="4219412" cy="2062103"/>
          </a:xfrm>
          <a:prstGeom prst="rect">
            <a:avLst/>
          </a:prstGeom>
          <a:noFill/>
          <a:ln w="38100">
            <a:solidFill>
              <a:srgbClr val="000000"/>
            </a:solidFill>
            <a:miter lim="800000"/>
            <a:headEnd/>
            <a:tailEnd/>
          </a:ln>
          <a:effec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sng" strike="noStrike" kern="1200" cap="none" spc="0" normalizeH="0" baseline="0" noProof="0" dirty="0" smtClean="0">
                <a:ln>
                  <a:noFill/>
                </a:ln>
                <a:solidFill>
                  <a:srgbClr val="000000"/>
                </a:solidFill>
                <a:effectLst/>
                <a:uLnTx/>
                <a:uFillTx/>
                <a:latin typeface="Arial" charset="0"/>
                <a:ea typeface="+mn-ea"/>
                <a:cs typeface="+mn-cs"/>
              </a:rPr>
              <a:t>Life style intervention</a:t>
            </a:r>
            <a:endParaRPr kumimoji="0" lang="en-US" sz="3200" b="1" i="0" u="sng" strike="noStrike" kern="1200" cap="none" spc="0" normalizeH="0" baseline="0" noProof="0" dirty="0">
              <a:ln>
                <a:noFill/>
              </a:ln>
              <a:solidFill>
                <a:srgbClr val="000000"/>
              </a:solidFill>
              <a:effectLst/>
              <a:uLnTx/>
              <a:uFillTx/>
              <a:latin typeface="Arial" charset="0"/>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mn-cs"/>
              </a:rPr>
              <a:t>Ongoing primary </a:t>
            </a:r>
            <a:r>
              <a:rPr kumimoji="0" lang="en-US" sz="3200" b="0" i="0" u="none" strike="noStrike" kern="1200" cap="none" spc="0" normalizeH="0" baseline="0" noProof="0" dirty="0" smtClean="0">
                <a:ln>
                  <a:noFill/>
                </a:ln>
                <a:solidFill>
                  <a:srgbClr val="000000"/>
                </a:solidFill>
                <a:effectLst/>
                <a:uLnTx/>
                <a:uFillTx/>
                <a:latin typeface="Arial" charset="0"/>
                <a:ea typeface="+mn-ea"/>
                <a:cs typeface="+mn-cs"/>
              </a:rPr>
              <a:t>care</a:t>
            </a:r>
            <a:endParaRPr kumimoji="0" lang="en-US" sz="3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84" name="Text Box 73"/>
          <p:cNvSpPr txBox="1">
            <a:spLocks noChangeArrowheads="1"/>
          </p:cNvSpPr>
          <p:nvPr/>
        </p:nvSpPr>
        <p:spPr bwMode="auto">
          <a:xfrm rot="16200000">
            <a:off x="417158" y="26087152"/>
            <a:ext cx="2341260" cy="584775"/>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3333CC"/>
                </a:solidFill>
                <a:effectLst/>
                <a:uLnTx/>
                <a:uFillTx/>
                <a:latin typeface="Arial" charset="0"/>
                <a:ea typeface="+mn-ea"/>
                <a:cs typeface="+mn-cs"/>
              </a:rPr>
              <a:t>30 months</a:t>
            </a:r>
          </a:p>
        </p:txBody>
      </p:sp>
      <p:sp>
        <p:nvSpPr>
          <p:cNvPr id="85" name="Line 74"/>
          <p:cNvSpPr>
            <a:spLocks noChangeShapeType="1"/>
          </p:cNvSpPr>
          <p:nvPr/>
        </p:nvSpPr>
        <p:spPr bwMode="auto">
          <a:xfrm flipH="1">
            <a:off x="4419598" y="22609991"/>
            <a:ext cx="1752601" cy="1968378"/>
          </a:xfrm>
          <a:prstGeom prst="line">
            <a:avLst/>
          </a:prstGeom>
          <a:noFill/>
          <a:ln w="50800">
            <a:solidFill>
              <a:srgbClr val="000000"/>
            </a:solidFill>
            <a:round/>
            <a:headEn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6" name="Line 75"/>
          <p:cNvSpPr>
            <a:spLocks noChangeShapeType="1"/>
          </p:cNvSpPr>
          <p:nvPr/>
        </p:nvSpPr>
        <p:spPr bwMode="auto">
          <a:xfrm>
            <a:off x="8001000" y="22609991"/>
            <a:ext cx="1676400" cy="2440685"/>
          </a:xfrm>
          <a:prstGeom prst="line">
            <a:avLst/>
          </a:prstGeom>
          <a:noFill/>
          <a:ln w="50800">
            <a:solidFill>
              <a:srgbClr val="000000"/>
            </a:solidFill>
            <a:round/>
            <a:headEnd/>
            <a:tailEnd type="triangle" w="med" len="med"/>
          </a:ln>
          <a:effectLst/>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7" name="Text Box 76"/>
          <p:cNvSpPr txBox="1">
            <a:spLocks noChangeArrowheads="1"/>
          </p:cNvSpPr>
          <p:nvPr/>
        </p:nvSpPr>
        <p:spPr bwMode="auto">
          <a:xfrm>
            <a:off x="5354344" y="22897267"/>
            <a:ext cx="3408656" cy="2062103"/>
          </a:xfrm>
          <a:prstGeom prst="rect">
            <a:avLst/>
          </a:prstGeom>
          <a:noFill/>
          <a:ln w="9525">
            <a:noFill/>
            <a:miter lim="800000"/>
            <a:headEnd/>
            <a:tailEnd/>
          </a:ln>
          <a:effectLst/>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US" sz="3200" dirty="0">
                <a:solidFill>
                  <a:srgbClr val="000000"/>
                </a:solidFill>
                <a:latin typeface="Arial" charset="0"/>
              </a:rPr>
              <a:t>1:1 </a:t>
            </a:r>
            <a:endParaRPr lang="en-US" sz="3200" dirty="0" smtClean="0">
              <a:solidFill>
                <a:srgbClr val="000000"/>
              </a:solidFill>
              <a:latin typeface="Arial" charset="0"/>
            </a:endParaRPr>
          </a:p>
          <a:p>
            <a:pPr algn="ctr"/>
            <a:r>
              <a:rPr lang="en-US" sz="3200" dirty="0" smtClean="0">
                <a:solidFill>
                  <a:srgbClr val="000000"/>
                </a:solidFill>
                <a:latin typeface="Arial" charset="0"/>
              </a:rPr>
              <a:t>randomization</a:t>
            </a:r>
            <a:endParaRPr lang="en-US" sz="3200" dirty="0">
              <a:solidFill>
                <a:srgbClr val="000000"/>
              </a:solidFill>
              <a:latin typeface="Arial" charset="0"/>
            </a:endParaRPr>
          </a:p>
          <a:p>
            <a:pPr algn="ctr"/>
            <a:r>
              <a:rPr lang="en-US" sz="3200" dirty="0">
                <a:solidFill>
                  <a:srgbClr val="000000"/>
                </a:solidFill>
                <a:latin typeface="Arial" charset="0"/>
              </a:rPr>
              <a:t>stratified by study site</a:t>
            </a:r>
          </a:p>
        </p:txBody>
      </p:sp>
      <p:graphicFrame>
        <p:nvGraphicFramePr>
          <p:cNvPr id="89" name="Chart 88"/>
          <p:cNvGraphicFramePr/>
          <p:nvPr>
            <p:extLst>
              <p:ext uri="{D42A27DB-BD31-4B8C-83A1-F6EECF244321}">
                <p14:modId xmlns:p14="http://schemas.microsoft.com/office/powerpoint/2010/main" val="3748286958"/>
              </p:ext>
            </p:extLst>
          </p:nvPr>
        </p:nvGraphicFramePr>
        <p:xfrm>
          <a:off x="33794700" y="6001358"/>
          <a:ext cx="73152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3" name="Chart 92"/>
          <p:cNvGraphicFramePr/>
          <p:nvPr>
            <p:extLst>
              <p:ext uri="{D42A27DB-BD31-4B8C-83A1-F6EECF244321}">
                <p14:modId xmlns:p14="http://schemas.microsoft.com/office/powerpoint/2010/main" val="3147373409"/>
              </p:ext>
            </p:extLst>
          </p:nvPr>
        </p:nvGraphicFramePr>
        <p:xfrm>
          <a:off x="22548342" y="11622107"/>
          <a:ext cx="9665208" cy="685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4" name="Chart 93"/>
          <p:cNvGraphicFramePr/>
          <p:nvPr>
            <p:extLst>
              <p:ext uri="{D42A27DB-BD31-4B8C-83A1-F6EECF244321}">
                <p14:modId xmlns:p14="http://schemas.microsoft.com/office/powerpoint/2010/main" val="3183401564"/>
              </p:ext>
            </p:extLst>
          </p:nvPr>
        </p:nvGraphicFramePr>
        <p:xfrm>
          <a:off x="33794700" y="14898707"/>
          <a:ext cx="7315200" cy="4114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5" name="Chart 94"/>
          <p:cNvGraphicFramePr/>
          <p:nvPr>
            <p:extLst>
              <p:ext uri="{D42A27DB-BD31-4B8C-83A1-F6EECF244321}">
                <p14:modId xmlns:p14="http://schemas.microsoft.com/office/powerpoint/2010/main" val="919767916"/>
              </p:ext>
            </p:extLst>
          </p:nvPr>
        </p:nvGraphicFramePr>
        <p:xfrm>
          <a:off x="23828377" y="23830333"/>
          <a:ext cx="7315200" cy="4114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6" name="Chart 95"/>
          <p:cNvGraphicFramePr/>
          <p:nvPr>
            <p:extLst>
              <p:ext uri="{D42A27DB-BD31-4B8C-83A1-F6EECF244321}">
                <p14:modId xmlns:p14="http://schemas.microsoft.com/office/powerpoint/2010/main" val="2365162306"/>
              </p:ext>
            </p:extLst>
          </p:nvPr>
        </p:nvGraphicFramePr>
        <p:xfrm>
          <a:off x="23850600" y="19164300"/>
          <a:ext cx="7315200" cy="4114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7" name="Chart 96"/>
          <p:cNvGraphicFramePr/>
          <p:nvPr>
            <p:extLst>
              <p:ext uri="{D42A27DB-BD31-4B8C-83A1-F6EECF244321}">
                <p14:modId xmlns:p14="http://schemas.microsoft.com/office/powerpoint/2010/main" val="1274589078"/>
              </p:ext>
            </p:extLst>
          </p:nvPr>
        </p:nvGraphicFramePr>
        <p:xfrm>
          <a:off x="33794700" y="10472175"/>
          <a:ext cx="7315200" cy="41148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 name="Chart 3"/>
          <p:cNvGraphicFramePr/>
          <p:nvPr>
            <p:extLst>
              <p:ext uri="{D42A27DB-BD31-4B8C-83A1-F6EECF244321}">
                <p14:modId xmlns:p14="http://schemas.microsoft.com/office/powerpoint/2010/main" val="2124609658"/>
              </p:ext>
            </p:extLst>
          </p:nvPr>
        </p:nvGraphicFramePr>
        <p:xfrm>
          <a:off x="12089524" y="21149369"/>
          <a:ext cx="9665576" cy="6858000"/>
        </p:xfrm>
        <a:graphic>
          <a:graphicData uri="http://schemas.openxmlformats.org/drawingml/2006/chart">
            <c:chart xmlns:c="http://schemas.openxmlformats.org/drawingml/2006/chart" xmlns:r="http://schemas.openxmlformats.org/officeDocument/2006/relationships" r:id="rId9"/>
          </a:graphicData>
        </a:graphic>
      </p:graphicFrame>
      <p:sp>
        <p:nvSpPr>
          <p:cNvPr id="31" name="TextBox 18"/>
          <p:cNvSpPr txBox="1">
            <a:spLocks noChangeArrowheads="1"/>
          </p:cNvSpPr>
          <p:nvPr/>
        </p:nvSpPr>
        <p:spPr bwMode="auto">
          <a:xfrm>
            <a:off x="11963400" y="19659600"/>
            <a:ext cx="10058400" cy="1169551"/>
          </a:xfrm>
          <a:prstGeom prst="rect">
            <a:avLst/>
          </a:prstGeom>
          <a:noFill/>
          <a:ln w="9525">
            <a:noFill/>
            <a:miter lim="800000"/>
            <a:headEnd/>
            <a:tailEnd/>
          </a:ln>
        </p:spPr>
        <p:txBody>
          <a:bodyPr wrap="square">
            <a:spAutoFit/>
          </a:bodyPr>
          <a:lstStyle/>
          <a:p>
            <a:r>
              <a:rPr lang="en-US" sz="3500" b="1" dirty="0" smtClean="0">
                <a:solidFill>
                  <a:srgbClr val="000000"/>
                </a:solidFill>
                <a:latin typeface="Arial" pitchFamily="34" charset="0"/>
                <a:cs typeface="Arial" pitchFamily="34" charset="0"/>
              </a:rPr>
              <a:t>Figure </a:t>
            </a:r>
            <a:r>
              <a:rPr lang="en-US" sz="3500" b="1" dirty="0">
                <a:solidFill>
                  <a:srgbClr val="000000"/>
                </a:solidFill>
                <a:latin typeface="Arial" pitchFamily="34" charset="0"/>
                <a:cs typeface="Arial" pitchFamily="34" charset="0"/>
              </a:rPr>
              <a:t>2</a:t>
            </a:r>
            <a:r>
              <a:rPr lang="en-US" sz="3500" b="1" dirty="0" smtClean="0">
                <a:solidFill>
                  <a:srgbClr val="000000"/>
                </a:solidFill>
                <a:latin typeface="Arial" pitchFamily="34" charset="0"/>
                <a:cs typeface="Arial" pitchFamily="34" charset="0"/>
              </a:rPr>
              <a:t>. Comparison of Desired to Received Support</a:t>
            </a:r>
            <a:endParaRPr lang="en-US" sz="3500" b="1" dirty="0">
              <a:solidFill>
                <a:srgbClr val="000000"/>
              </a:solidFill>
              <a:latin typeface="Arial" pitchFamily="34" charset="0"/>
              <a:cs typeface="Arial" pitchFamily="34" charset="0"/>
            </a:endParaRPr>
          </a:p>
        </p:txBody>
      </p:sp>
      <p:sp>
        <p:nvSpPr>
          <p:cNvPr id="8" name="TextBox 7"/>
          <p:cNvSpPr txBox="1"/>
          <p:nvPr/>
        </p:nvSpPr>
        <p:spPr>
          <a:xfrm>
            <a:off x="28587702" y="12649200"/>
            <a:ext cx="2146742" cy="523220"/>
          </a:xfrm>
          <a:prstGeom prst="rect">
            <a:avLst/>
          </a:prstGeom>
          <a:solidFill>
            <a:schemeClr val="tx1"/>
          </a:solidFill>
          <a:ln>
            <a:solidFill>
              <a:schemeClr val="bg2"/>
            </a:solidFill>
          </a:ln>
        </p:spPr>
        <p:txBody>
          <a:bodyPr wrap="none" rtlCol="0">
            <a:spAutoFit/>
          </a:bodyPr>
          <a:lstStyle/>
          <a:p>
            <a:r>
              <a:rPr lang="en-US" sz="2800" dirty="0">
                <a:solidFill>
                  <a:schemeClr val="bg2"/>
                </a:solidFill>
                <a:latin typeface="Arial" pitchFamily="34" charset="0"/>
                <a:cs typeface="Arial" pitchFamily="34" charset="0"/>
              </a:rPr>
              <a:t>C</a:t>
            </a:r>
            <a:r>
              <a:rPr lang="en-US" sz="2800" dirty="0" smtClean="0">
                <a:solidFill>
                  <a:schemeClr val="bg2"/>
                </a:solidFill>
                <a:latin typeface="Arial" pitchFamily="34" charset="0"/>
                <a:cs typeface="Arial" pitchFamily="34" charset="0"/>
              </a:rPr>
              <a:t>ongruence</a:t>
            </a:r>
            <a:endParaRPr lang="en-US" sz="2800" dirty="0">
              <a:solidFill>
                <a:schemeClr val="bg2"/>
              </a:solidFill>
              <a:latin typeface="Arial" pitchFamily="34" charset="0"/>
              <a:cs typeface="Arial" pitchFamily="34" charset="0"/>
            </a:endParaRPr>
          </a:p>
        </p:txBody>
      </p:sp>
      <p:cxnSp>
        <p:nvCxnSpPr>
          <p:cNvPr id="11" name="Straight Arrow Connector 10"/>
          <p:cNvCxnSpPr/>
          <p:nvPr/>
        </p:nvCxnSpPr>
        <p:spPr>
          <a:xfrm flipH="1">
            <a:off x="28067002" y="13172420"/>
            <a:ext cx="812798" cy="267976"/>
          </a:xfrm>
          <a:prstGeom prst="straightConnector1">
            <a:avLst/>
          </a:prstGeom>
          <a:ln w="1905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8143202" y="13944600"/>
            <a:ext cx="3776472" cy="954107"/>
          </a:xfrm>
          <a:prstGeom prst="rect">
            <a:avLst/>
          </a:prstGeom>
          <a:solidFill>
            <a:schemeClr val="tx1"/>
          </a:solidFill>
          <a:ln>
            <a:solidFill>
              <a:schemeClr val="bg2"/>
            </a:solidFill>
          </a:ln>
        </p:spPr>
        <p:txBody>
          <a:bodyPr wrap="square" rtlCol="0">
            <a:spAutoFit/>
          </a:bodyPr>
          <a:lstStyle/>
          <a:p>
            <a:r>
              <a:rPr lang="en-US" sz="2800" dirty="0" smtClean="0">
                <a:solidFill>
                  <a:schemeClr val="bg2"/>
                </a:solidFill>
                <a:latin typeface="Arial" pitchFamily="34" charset="0"/>
                <a:cs typeface="Arial" pitchFamily="34" charset="0"/>
              </a:rPr>
              <a:t>Received more support than desired</a:t>
            </a:r>
            <a:endParaRPr lang="en-US" sz="2800" dirty="0">
              <a:solidFill>
                <a:schemeClr val="bg2"/>
              </a:solidFill>
              <a:latin typeface="Arial" pitchFamily="34" charset="0"/>
              <a:cs typeface="Arial" pitchFamily="34" charset="0"/>
            </a:endParaRPr>
          </a:p>
        </p:txBody>
      </p:sp>
      <p:sp>
        <p:nvSpPr>
          <p:cNvPr id="37" name="TextBox 36"/>
          <p:cNvSpPr txBox="1"/>
          <p:nvPr/>
        </p:nvSpPr>
        <p:spPr>
          <a:xfrm>
            <a:off x="23736300" y="13944600"/>
            <a:ext cx="3771900" cy="954107"/>
          </a:xfrm>
          <a:prstGeom prst="rect">
            <a:avLst/>
          </a:prstGeom>
          <a:solidFill>
            <a:schemeClr val="tx1"/>
          </a:solidFill>
          <a:ln>
            <a:solidFill>
              <a:schemeClr val="bg2"/>
            </a:solidFill>
          </a:ln>
        </p:spPr>
        <p:txBody>
          <a:bodyPr wrap="square" rtlCol="0">
            <a:spAutoFit/>
          </a:bodyPr>
          <a:lstStyle/>
          <a:p>
            <a:r>
              <a:rPr lang="en-US" sz="2800" dirty="0" smtClean="0">
                <a:solidFill>
                  <a:schemeClr val="bg2"/>
                </a:solidFill>
                <a:latin typeface="Arial" pitchFamily="34" charset="0"/>
                <a:cs typeface="Arial" pitchFamily="34" charset="0"/>
              </a:rPr>
              <a:t>Received less support than desired</a:t>
            </a:r>
            <a:endParaRPr lang="en-US" sz="2800" dirty="0">
              <a:solidFill>
                <a:schemeClr val="bg2"/>
              </a:solidFill>
              <a:latin typeface="Arial" pitchFamily="34" charset="0"/>
              <a:cs typeface="Arial" pitchFamily="34" charset="0"/>
            </a:endParaRPr>
          </a:p>
        </p:txBody>
      </p:sp>
      <p:sp>
        <p:nvSpPr>
          <p:cNvPr id="12" name="TextBox 11"/>
          <p:cNvSpPr txBox="1"/>
          <p:nvPr/>
        </p:nvSpPr>
        <p:spPr>
          <a:xfrm>
            <a:off x="22402800" y="6001358"/>
            <a:ext cx="9982200" cy="4447371"/>
          </a:xfrm>
          <a:prstGeom prst="rect">
            <a:avLst/>
          </a:prstGeom>
          <a:noFill/>
        </p:spPr>
        <p:txBody>
          <a:bodyPr wrap="square" rtlCol="0">
            <a:spAutoFit/>
          </a:bodyPr>
          <a:lstStyle/>
          <a:p>
            <a:pPr marL="457200" indent="-457200" algn="ctr"/>
            <a:r>
              <a:rPr lang="en-US" sz="5400" b="1" dirty="0" smtClean="0">
                <a:solidFill>
                  <a:schemeClr val="bg2"/>
                </a:solidFill>
                <a:latin typeface="Arial" pitchFamily="34" charset="0"/>
                <a:cs typeface="Arial" pitchFamily="34" charset="0"/>
              </a:rPr>
              <a:t>Results</a:t>
            </a:r>
          </a:p>
          <a:p>
            <a:pPr marL="457200" indent="-457200" algn="ctr">
              <a:spcAft>
                <a:spcPts val="1000"/>
              </a:spcAft>
            </a:pPr>
            <a:r>
              <a:rPr lang="en-US" sz="4000" b="1" dirty="0" smtClean="0">
                <a:solidFill>
                  <a:schemeClr val="bg2"/>
                </a:solidFill>
                <a:latin typeface="Arial" pitchFamily="34" charset="0"/>
                <a:cs typeface="Arial" pitchFamily="34" charset="0"/>
              </a:rPr>
              <a:t>Support congruence</a:t>
            </a:r>
          </a:p>
          <a:p>
            <a:pPr marL="457200" lvl="0" indent="-457200">
              <a:buFont typeface="Arial" pitchFamily="34" charset="0"/>
              <a:buChar char="•"/>
            </a:pPr>
            <a:r>
              <a:rPr lang="en-US" sz="3200" dirty="0" smtClean="0">
                <a:solidFill>
                  <a:prstClr val="black"/>
                </a:solidFill>
                <a:latin typeface="Arial" pitchFamily="34" charset="0"/>
                <a:cs typeface="Arial" pitchFamily="34" charset="0"/>
              </a:rPr>
              <a:t>Participant </a:t>
            </a:r>
            <a:r>
              <a:rPr lang="en-US" sz="3200" dirty="0">
                <a:solidFill>
                  <a:prstClr val="black"/>
                </a:solidFill>
                <a:latin typeface="Arial" pitchFamily="34" charset="0"/>
                <a:cs typeface="Arial" pitchFamily="34" charset="0"/>
              </a:rPr>
              <a:t>responses varied on the proportion who agreed or strongly agreed that they received support for meal planning, physical activity, blood sugar testing, medication use, foot care, and emotional support.</a:t>
            </a:r>
          </a:p>
          <a:p>
            <a:endParaRPr lang="en-US"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cience_research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science_research_01</Template>
  <TotalTime>720</TotalTime>
  <Words>590</Words>
  <Application>Microsoft Office PowerPoint</Application>
  <PresentationFormat>Custom</PresentationFormat>
  <Paragraphs>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science_research_01</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stroppek</dc:creator>
  <cp:lastModifiedBy>Marissa</cp:lastModifiedBy>
  <cp:revision>76</cp:revision>
  <cp:lastPrinted>2012-03-15T18:06:51Z</cp:lastPrinted>
  <dcterms:created xsi:type="dcterms:W3CDTF">2011-10-28T20:07:08Z</dcterms:created>
  <dcterms:modified xsi:type="dcterms:W3CDTF">2012-05-25T22:41:03Z</dcterms:modified>
</cp:coreProperties>
</file>