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32918400" cy="43891200"/>
  <p:notesSz cx="9144000" cy="6858000"/>
  <p:defaultTextStyle>
    <a:defPPr>
      <a:defRPr lang="en-US"/>
    </a:defPPr>
    <a:lvl1pPr marL="0" algn="l" defTabSz="894498" rtl="0" eaLnBrk="1" latinLnBrk="0" hangingPunct="1">
      <a:defRPr sz="3600" kern="1200">
        <a:solidFill>
          <a:schemeClr val="tx1"/>
        </a:solidFill>
        <a:latin typeface="+mn-lt"/>
        <a:ea typeface="+mn-ea"/>
        <a:cs typeface="+mn-cs"/>
      </a:defRPr>
    </a:lvl1pPr>
    <a:lvl2pPr marL="894498" algn="l" defTabSz="894498" rtl="0" eaLnBrk="1" latinLnBrk="0" hangingPunct="1">
      <a:defRPr sz="3600" kern="1200">
        <a:solidFill>
          <a:schemeClr val="tx1"/>
        </a:solidFill>
        <a:latin typeface="+mn-lt"/>
        <a:ea typeface="+mn-ea"/>
        <a:cs typeface="+mn-cs"/>
      </a:defRPr>
    </a:lvl2pPr>
    <a:lvl3pPr marL="1788995" algn="l" defTabSz="894498" rtl="0" eaLnBrk="1" latinLnBrk="0" hangingPunct="1">
      <a:defRPr sz="3600" kern="1200">
        <a:solidFill>
          <a:schemeClr val="tx1"/>
        </a:solidFill>
        <a:latin typeface="+mn-lt"/>
        <a:ea typeface="+mn-ea"/>
        <a:cs typeface="+mn-cs"/>
      </a:defRPr>
    </a:lvl3pPr>
    <a:lvl4pPr marL="2683493" algn="l" defTabSz="894498" rtl="0" eaLnBrk="1" latinLnBrk="0" hangingPunct="1">
      <a:defRPr sz="3600" kern="1200">
        <a:solidFill>
          <a:schemeClr val="tx1"/>
        </a:solidFill>
        <a:latin typeface="+mn-lt"/>
        <a:ea typeface="+mn-ea"/>
        <a:cs typeface="+mn-cs"/>
      </a:defRPr>
    </a:lvl4pPr>
    <a:lvl5pPr marL="3577990" algn="l" defTabSz="894498" rtl="0" eaLnBrk="1" latinLnBrk="0" hangingPunct="1">
      <a:defRPr sz="3600" kern="1200">
        <a:solidFill>
          <a:schemeClr val="tx1"/>
        </a:solidFill>
        <a:latin typeface="+mn-lt"/>
        <a:ea typeface="+mn-ea"/>
        <a:cs typeface="+mn-cs"/>
      </a:defRPr>
    </a:lvl5pPr>
    <a:lvl6pPr marL="4472487" algn="l" defTabSz="894498" rtl="0" eaLnBrk="1" latinLnBrk="0" hangingPunct="1">
      <a:defRPr sz="3600" kern="1200">
        <a:solidFill>
          <a:schemeClr val="tx1"/>
        </a:solidFill>
        <a:latin typeface="+mn-lt"/>
        <a:ea typeface="+mn-ea"/>
        <a:cs typeface="+mn-cs"/>
      </a:defRPr>
    </a:lvl6pPr>
    <a:lvl7pPr marL="5366985" algn="l" defTabSz="894498" rtl="0" eaLnBrk="1" latinLnBrk="0" hangingPunct="1">
      <a:defRPr sz="3600" kern="1200">
        <a:solidFill>
          <a:schemeClr val="tx1"/>
        </a:solidFill>
        <a:latin typeface="+mn-lt"/>
        <a:ea typeface="+mn-ea"/>
        <a:cs typeface="+mn-cs"/>
      </a:defRPr>
    </a:lvl7pPr>
    <a:lvl8pPr marL="6261483" algn="l" defTabSz="894498" rtl="0" eaLnBrk="1" latinLnBrk="0" hangingPunct="1">
      <a:defRPr sz="3600" kern="1200">
        <a:solidFill>
          <a:schemeClr val="tx1"/>
        </a:solidFill>
        <a:latin typeface="+mn-lt"/>
        <a:ea typeface="+mn-ea"/>
        <a:cs typeface="+mn-cs"/>
      </a:defRPr>
    </a:lvl8pPr>
    <a:lvl9pPr marL="7155980" algn="l" defTabSz="894498"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824"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0C2"/>
    <a:srgbClr val="333333"/>
    <a:srgbClr val="D7861C"/>
    <a:srgbClr val="0A959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13" autoAdjust="0"/>
    <p:restoredTop sz="94799" autoAdjust="0"/>
  </p:normalViewPr>
  <p:slideViewPr>
    <p:cSldViewPr snapToGrid="0" snapToObjects="1">
      <p:cViewPr>
        <p:scale>
          <a:sx n="66" d="100"/>
          <a:sy n="66" d="100"/>
        </p:scale>
        <p:origin x="-7182" y="-5472"/>
      </p:cViewPr>
      <p:guideLst>
        <p:guide orient="horz" pos="13824"/>
        <p:guide pos="103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6D82387B-06E6-3C44-8F27-C9217C188927}" type="datetimeFigureOut">
              <a:rPr lang="en-US" smtClean="0"/>
              <a:pPr/>
              <a:t>5/16/2017</a:t>
            </a:fld>
            <a:endParaRPr lang="en-US" dirty="0"/>
          </a:p>
        </p:txBody>
      </p:sp>
      <p:sp>
        <p:nvSpPr>
          <p:cNvPr id="4" name="Slide Image Placeholder 3"/>
          <p:cNvSpPr>
            <a:spLocks noGrp="1" noRot="1" noChangeAspect="1"/>
          </p:cNvSpPr>
          <p:nvPr>
            <p:ph type="sldImg" idx="2"/>
          </p:nvPr>
        </p:nvSpPr>
        <p:spPr>
          <a:xfrm>
            <a:off x="3606800" y="514350"/>
            <a:ext cx="193040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2E84C0DC-C29F-2B43-8198-975494670098}" type="slidenum">
              <a:rPr lang="en-US" smtClean="0"/>
              <a:pPr/>
              <a:t>‹#›</a:t>
            </a:fld>
            <a:endParaRPr lang="en-US" dirty="0"/>
          </a:p>
        </p:txBody>
      </p:sp>
    </p:spTree>
    <p:extLst>
      <p:ext uri="{BB962C8B-B14F-4D97-AF65-F5344CB8AC3E}">
        <p14:creationId xmlns:p14="http://schemas.microsoft.com/office/powerpoint/2010/main" val="380937081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06800" y="514350"/>
            <a:ext cx="1930400" cy="2571750"/>
          </a:xfrm>
        </p:spPr>
      </p:sp>
      <p:sp>
        <p:nvSpPr>
          <p:cNvPr id="3" name="Notes Placeholder 2"/>
          <p:cNvSpPr>
            <a:spLocks noGrp="1"/>
          </p:cNvSpPr>
          <p:nvPr>
            <p:ph type="body" idx="1"/>
          </p:nvPr>
        </p:nvSpPr>
        <p:spPr/>
        <p:txBody>
          <a:bodyPr/>
          <a:lstStyle/>
          <a:p>
            <a:pPr algn="just"/>
            <a:r>
              <a:rPr lang="en-US" dirty="0">
                <a:latin typeface="Gill Sans Light"/>
              </a:rPr>
              <a:t>The traditional framework of health-care has been conventionally one-way. As health information becomes more widely available with the advent of the internet, more models of patient-centered care are being performed. That said, socioeconomic status and culture lend themselves into the quality and delivery of health care. The resulted disparity is observed through difference in health literacy.</a:t>
            </a:r>
          </a:p>
          <a:p>
            <a:pPr algn="just"/>
            <a:endParaRPr lang="en-US" dirty="0">
              <a:latin typeface="Gill Sans Light"/>
            </a:endParaRPr>
          </a:p>
          <a:p>
            <a:pPr algn="just"/>
            <a:r>
              <a:rPr lang="en-US" dirty="0">
                <a:latin typeface="Gill Sans Light"/>
              </a:rPr>
              <a:t>Patients report a need for more autonomy in mediating their care – a task that is linked with understanding of health information. Thus, healthcare professionals have the responsibility to present risks and health management information in formats that patients could comprehend. Our offered solution is through managing cognitive load to ensure all essential health information is delivered.</a:t>
            </a:r>
          </a:p>
          <a:p>
            <a:pPr algn="just"/>
            <a:endParaRPr lang="en-US" dirty="0">
              <a:latin typeface="Gill Sans Light"/>
            </a:endParaRPr>
          </a:p>
          <a:p>
            <a:pPr algn="just"/>
            <a:r>
              <a:rPr lang="en-US" dirty="0">
                <a:latin typeface="Gill Sans Light"/>
              </a:rPr>
              <a:t>((Removed from poster but could still be in presentation: </a:t>
            </a:r>
            <a:r>
              <a:rPr lang="en-US" dirty="0">
                <a:solidFill>
                  <a:srgbClr val="000000"/>
                </a:solidFill>
                <a:latin typeface="Arial" panose="020B0604020202020204" pitchFamily="34" charset="0"/>
                <a:cs typeface="Arial" panose="020B0604020202020204" pitchFamily="34" charset="0"/>
              </a:rPr>
              <a:t>Strategies to improve communication between patients and health care providers increase health literacy, reduce health inequities, and build social capital)</a:t>
            </a:r>
            <a:endParaRPr lang="en-US" dirty="0">
              <a:latin typeface="Gill Sans Light"/>
            </a:endParaRPr>
          </a:p>
        </p:txBody>
      </p:sp>
      <p:sp>
        <p:nvSpPr>
          <p:cNvPr id="4" name="Slide Number Placeholder 3"/>
          <p:cNvSpPr>
            <a:spLocks noGrp="1"/>
          </p:cNvSpPr>
          <p:nvPr>
            <p:ph type="sldNum" sz="quarter" idx="10"/>
          </p:nvPr>
        </p:nvSpPr>
        <p:spPr/>
        <p:txBody>
          <a:bodyPr/>
          <a:lstStyle/>
          <a:p>
            <a:fld id="{2E84C0DC-C29F-2B43-8198-975494670098}" type="slidenum">
              <a:rPr lang="en-US" smtClean="0"/>
              <a:pPr/>
              <a:t>1</a:t>
            </a:fld>
            <a:endParaRPr lang="en-US" dirty="0"/>
          </a:p>
        </p:txBody>
      </p:sp>
    </p:spTree>
    <p:extLst>
      <p:ext uri="{BB962C8B-B14F-4D97-AF65-F5344CB8AC3E}">
        <p14:creationId xmlns:p14="http://schemas.microsoft.com/office/powerpoint/2010/main" val="832245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13634721"/>
            <a:ext cx="27980640" cy="9408160"/>
          </a:xfrm>
        </p:spPr>
        <p:txBody>
          <a:bodyPr/>
          <a:lstStyle/>
          <a:p>
            <a:r>
              <a:rPr lang="en-US"/>
              <a:t>Click to edit Master title style</a:t>
            </a:r>
          </a:p>
        </p:txBody>
      </p:sp>
      <p:sp>
        <p:nvSpPr>
          <p:cNvPr id="3" name="Subtitle 2"/>
          <p:cNvSpPr>
            <a:spLocks noGrp="1"/>
          </p:cNvSpPr>
          <p:nvPr>
            <p:ph type="subTitle" idx="1"/>
          </p:nvPr>
        </p:nvSpPr>
        <p:spPr>
          <a:xfrm>
            <a:off x="4937760" y="24871680"/>
            <a:ext cx="23042880" cy="11216640"/>
          </a:xfrm>
        </p:spPr>
        <p:txBody>
          <a:bodyPr/>
          <a:lstStyle>
            <a:lvl1pPr marL="0" indent="0" algn="ctr">
              <a:buNone/>
              <a:defRPr>
                <a:solidFill>
                  <a:schemeClr val="tx1">
                    <a:tint val="75000"/>
                  </a:schemeClr>
                </a:solidFill>
              </a:defRPr>
            </a:lvl1pPr>
            <a:lvl2pPr marL="596324" indent="0" algn="ctr">
              <a:buNone/>
              <a:defRPr>
                <a:solidFill>
                  <a:schemeClr val="tx1">
                    <a:tint val="75000"/>
                  </a:schemeClr>
                </a:solidFill>
              </a:defRPr>
            </a:lvl2pPr>
            <a:lvl3pPr marL="1192649" indent="0" algn="ctr">
              <a:buNone/>
              <a:defRPr>
                <a:solidFill>
                  <a:schemeClr val="tx1">
                    <a:tint val="75000"/>
                  </a:schemeClr>
                </a:solidFill>
              </a:defRPr>
            </a:lvl3pPr>
            <a:lvl4pPr marL="1788973" indent="0" algn="ctr">
              <a:buNone/>
              <a:defRPr>
                <a:solidFill>
                  <a:schemeClr val="tx1">
                    <a:tint val="75000"/>
                  </a:schemeClr>
                </a:solidFill>
              </a:defRPr>
            </a:lvl4pPr>
            <a:lvl5pPr marL="2385296" indent="0" algn="ctr">
              <a:buNone/>
              <a:defRPr>
                <a:solidFill>
                  <a:schemeClr val="tx1">
                    <a:tint val="75000"/>
                  </a:schemeClr>
                </a:solidFill>
              </a:defRPr>
            </a:lvl5pPr>
            <a:lvl6pPr marL="2981621" indent="0" algn="ctr">
              <a:buNone/>
              <a:defRPr>
                <a:solidFill>
                  <a:schemeClr val="tx1">
                    <a:tint val="75000"/>
                  </a:schemeClr>
                </a:solidFill>
              </a:defRPr>
            </a:lvl6pPr>
            <a:lvl7pPr marL="3577946" indent="0" algn="ctr">
              <a:buNone/>
              <a:defRPr>
                <a:solidFill>
                  <a:schemeClr val="tx1">
                    <a:tint val="75000"/>
                  </a:schemeClr>
                </a:solidFill>
              </a:defRPr>
            </a:lvl7pPr>
            <a:lvl8pPr marL="4174270" indent="0" algn="ctr">
              <a:buNone/>
              <a:defRPr>
                <a:solidFill>
                  <a:schemeClr val="tx1">
                    <a:tint val="75000"/>
                  </a:schemeClr>
                </a:solidFill>
              </a:defRPr>
            </a:lvl8pPr>
            <a:lvl9pPr marL="4770594"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CD2F99C-4C7D-7643-88D7-AED2FDE05819}" type="datetimeFigureOut">
              <a:rPr lang="en-US" smtClean="0"/>
              <a:pPr/>
              <a:t>5/16/2017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2831BE-4170-8C40-85AE-B2887FCDEF3F}" type="slidenum">
              <a:rPr lang="en-US" smtClean="0"/>
              <a:pPr/>
              <a:t>‹#›</a:t>
            </a:fld>
            <a:endParaRPr lang="en-US" dirty="0"/>
          </a:p>
        </p:txBody>
      </p:sp>
    </p:spTree>
    <p:extLst>
      <p:ext uri="{BB962C8B-B14F-4D97-AF65-F5344CB8AC3E}">
        <p14:creationId xmlns:p14="http://schemas.microsoft.com/office/powerpoint/2010/main" val="2158143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D2F99C-4C7D-7643-88D7-AED2FDE05819}" type="datetimeFigureOut">
              <a:rPr lang="en-US" smtClean="0"/>
              <a:pPr/>
              <a:t>5/16/2017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2831BE-4170-8C40-85AE-B2887FCDEF3F}" type="slidenum">
              <a:rPr lang="en-US" smtClean="0"/>
              <a:pPr/>
              <a:t>‹#›</a:t>
            </a:fld>
            <a:endParaRPr lang="en-US" dirty="0"/>
          </a:p>
        </p:txBody>
      </p:sp>
    </p:spTree>
    <p:extLst>
      <p:ext uri="{BB962C8B-B14F-4D97-AF65-F5344CB8AC3E}">
        <p14:creationId xmlns:p14="http://schemas.microsoft.com/office/powerpoint/2010/main" val="1131324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1757688"/>
            <a:ext cx="7406640" cy="3744976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45920" y="1757688"/>
            <a:ext cx="21671280" cy="37449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D2F99C-4C7D-7643-88D7-AED2FDE05819}" type="datetimeFigureOut">
              <a:rPr lang="en-US" smtClean="0"/>
              <a:pPr/>
              <a:t>5/16/2017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2831BE-4170-8C40-85AE-B2887FCDEF3F}" type="slidenum">
              <a:rPr lang="en-US" smtClean="0"/>
              <a:pPr/>
              <a:t>‹#›</a:t>
            </a:fld>
            <a:endParaRPr lang="en-US" dirty="0"/>
          </a:p>
        </p:txBody>
      </p:sp>
    </p:spTree>
    <p:extLst>
      <p:ext uri="{BB962C8B-B14F-4D97-AF65-F5344CB8AC3E}">
        <p14:creationId xmlns:p14="http://schemas.microsoft.com/office/powerpoint/2010/main" val="699439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CD2F99C-4C7D-7643-88D7-AED2FDE05819}" type="datetimeFigureOut">
              <a:rPr lang="en-US" smtClean="0"/>
              <a:pPr/>
              <a:t>5/16/2017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2831BE-4170-8C40-85AE-B2887FCDEF3F}" type="slidenum">
              <a:rPr lang="en-US" smtClean="0"/>
              <a:pPr/>
              <a:t>‹#›</a:t>
            </a:fld>
            <a:endParaRPr lang="en-US" dirty="0"/>
          </a:p>
        </p:txBody>
      </p:sp>
    </p:spTree>
    <p:extLst>
      <p:ext uri="{BB962C8B-B14F-4D97-AF65-F5344CB8AC3E}">
        <p14:creationId xmlns:p14="http://schemas.microsoft.com/office/powerpoint/2010/main" val="1066147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28204160"/>
            <a:ext cx="27980640" cy="8717280"/>
          </a:xfrm>
        </p:spPr>
        <p:txBody>
          <a:bodyPr anchor="t"/>
          <a:lstStyle>
            <a:lvl1pPr algn="l">
              <a:defRPr sz="5200" b="1" cap="all"/>
            </a:lvl1pPr>
          </a:lstStyle>
          <a:p>
            <a:r>
              <a:rPr lang="en-US"/>
              <a:t>Click to edit Master title style</a:t>
            </a:r>
          </a:p>
        </p:txBody>
      </p:sp>
      <p:sp>
        <p:nvSpPr>
          <p:cNvPr id="3" name="Text Placeholder 2"/>
          <p:cNvSpPr>
            <a:spLocks noGrp="1"/>
          </p:cNvSpPr>
          <p:nvPr>
            <p:ph type="body" idx="1"/>
          </p:nvPr>
        </p:nvSpPr>
        <p:spPr>
          <a:xfrm>
            <a:off x="2600326" y="18602968"/>
            <a:ext cx="27980640" cy="9601200"/>
          </a:xfrm>
        </p:spPr>
        <p:txBody>
          <a:bodyPr anchor="b"/>
          <a:lstStyle>
            <a:lvl1pPr marL="0" indent="0">
              <a:buNone/>
              <a:defRPr sz="2600">
                <a:solidFill>
                  <a:schemeClr val="tx1">
                    <a:tint val="75000"/>
                  </a:schemeClr>
                </a:solidFill>
              </a:defRPr>
            </a:lvl1pPr>
            <a:lvl2pPr marL="596324" indent="0">
              <a:buNone/>
              <a:defRPr sz="2400">
                <a:solidFill>
                  <a:schemeClr val="tx1">
                    <a:tint val="75000"/>
                  </a:schemeClr>
                </a:solidFill>
              </a:defRPr>
            </a:lvl2pPr>
            <a:lvl3pPr marL="1192649" indent="0">
              <a:buNone/>
              <a:defRPr sz="2067">
                <a:solidFill>
                  <a:schemeClr val="tx1">
                    <a:tint val="75000"/>
                  </a:schemeClr>
                </a:solidFill>
              </a:defRPr>
            </a:lvl3pPr>
            <a:lvl4pPr marL="1788973" indent="0">
              <a:buNone/>
              <a:defRPr sz="1800">
                <a:solidFill>
                  <a:schemeClr val="tx1">
                    <a:tint val="75000"/>
                  </a:schemeClr>
                </a:solidFill>
              </a:defRPr>
            </a:lvl4pPr>
            <a:lvl5pPr marL="2385296" indent="0">
              <a:buNone/>
              <a:defRPr sz="1800">
                <a:solidFill>
                  <a:schemeClr val="tx1">
                    <a:tint val="75000"/>
                  </a:schemeClr>
                </a:solidFill>
              </a:defRPr>
            </a:lvl5pPr>
            <a:lvl6pPr marL="2981621" indent="0">
              <a:buNone/>
              <a:defRPr sz="1800">
                <a:solidFill>
                  <a:schemeClr val="tx1">
                    <a:tint val="75000"/>
                  </a:schemeClr>
                </a:solidFill>
              </a:defRPr>
            </a:lvl6pPr>
            <a:lvl7pPr marL="3577946" indent="0">
              <a:buNone/>
              <a:defRPr sz="1800">
                <a:solidFill>
                  <a:schemeClr val="tx1">
                    <a:tint val="75000"/>
                  </a:schemeClr>
                </a:solidFill>
              </a:defRPr>
            </a:lvl7pPr>
            <a:lvl8pPr marL="4174270" indent="0">
              <a:buNone/>
              <a:defRPr sz="1800">
                <a:solidFill>
                  <a:schemeClr val="tx1">
                    <a:tint val="75000"/>
                  </a:schemeClr>
                </a:solidFill>
              </a:defRPr>
            </a:lvl8pPr>
            <a:lvl9pPr marL="4770594" indent="0">
              <a:buNone/>
              <a:defRPr sz="1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D2F99C-4C7D-7643-88D7-AED2FDE05819}" type="datetimeFigureOut">
              <a:rPr lang="en-US" smtClean="0"/>
              <a:pPr/>
              <a:t>5/16/2017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92831BE-4170-8C40-85AE-B2887FCDEF3F}" type="slidenum">
              <a:rPr lang="en-US" smtClean="0"/>
              <a:pPr/>
              <a:t>‹#›</a:t>
            </a:fld>
            <a:endParaRPr lang="en-US" dirty="0"/>
          </a:p>
        </p:txBody>
      </p:sp>
    </p:spTree>
    <p:extLst>
      <p:ext uri="{BB962C8B-B14F-4D97-AF65-F5344CB8AC3E}">
        <p14:creationId xmlns:p14="http://schemas.microsoft.com/office/powerpoint/2010/main" val="2148110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45920" y="10241289"/>
            <a:ext cx="14538960" cy="28966160"/>
          </a:xfrm>
        </p:spPr>
        <p:txBody>
          <a:bodyPr/>
          <a:lstStyle>
            <a:lvl1pPr>
              <a:defRPr sz="3600"/>
            </a:lvl1pPr>
            <a:lvl2pPr>
              <a:defRPr sz="3134"/>
            </a:lvl2pPr>
            <a:lvl3pPr>
              <a:defRPr sz="26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733520" y="10241289"/>
            <a:ext cx="14538960" cy="28966160"/>
          </a:xfrm>
        </p:spPr>
        <p:txBody>
          <a:bodyPr/>
          <a:lstStyle>
            <a:lvl1pPr>
              <a:defRPr sz="3600"/>
            </a:lvl1pPr>
            <a:lvl2pPr>
              <a:defRPr sz="3134"/>
            </a:lvl2pPr>
            <a:lvl3pPr>
              <a:defRPr sz="26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CD2F99C-4C7D-7643-88D7-AED2FDE05819}" type="datetimeFigureOut">
              <a:rPr lang="en-US" smtClean="0"/>
              <a:pPr/>
              <a:t>5/16/2017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2831BE-4170-8C40-85AE-B2887FCDEF3F}" type="slidenum">
              <a:rPr lang="en-US" smtClean="0"/>
              <a:pPr/>
              <a:t>‹#›</a:t>
            </a:fld>
            <a:endParaRPr lang="en-US" dirty="0"/>
          </a:p>
        </p:txBody>
      </p:sp>
    </p:spTree>
    <p:extLst>
      <p:ext uri="{BB962C8B-B14F-4D97-AF65-F5344CB8AC3E}">
        <p14:creationId xmlns:p14="http://schemas.microsoft.com/office/powerpoint/2010/main" val="2166082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921" y="9824721"/>
            <a:ext cx="14544677" cy="4094480"/>
          </a:xfrm>
        </p:spPr>
        <p:txBody>
          <a:bodyPr anchor="b"/>
          <a:lstStyle>
            <a:lvl1pPr marL="0" indent="0">
              <a:buNone/>
              <a:defRPr sz="3134" b="1"/>
            </a:lvl1pPr>
            <a:lvl2pPr marL="596324" indent="0">
              <a:buNone/>
              <a:defRPr sz="2600" b="1"/>
            </a:lvl2pPr>
            <a:lvl3pPr marL="1192649" indent="0">
              <a:buNone/>
              <a:defRPr sz="2400" b="1"/>
            </a:lvl3pPr>
            <a:lvl4pPr marL="1788973" indent="0">
              <a:buNone/>
              <a:defRPr sz="2067" b="1"/>
            </a:lvl4pPr>
            <a:lvl5pPr marL="2385296" indent="0">
              <a:buNone/>
              <a:defRPr sz="2067" b="1"/>
            </a:lvl5pPr>
            <a:lvl6pPr marL="2981621" indent="0">
              <a:buNone/>
              <a:defRPr sz="2067" b="1"/>
            </a:lvl6pPr>
            <a:lvl7pPr marL="3577946" indent="0">
              <a:buNone/>
              <a:defRPr sz="2067" b="1"/>
            </a:lvl7pPr>
            <a:lvl8pPr marL="4174270" indent="0">
              <a:buNone/>
              <a:defRPr sz="2067" b="1"/>
            </a:lvl8pPr>
            <a:lvl9pPr marL="4770594" indent="0">
              <a:buNone/>
              <a:defRPr sz="2067" b="1"/>
            </a:lvl9pPr>
          </a:lstStyle>
          <a:p>
            <a:pPr lvl="0"/>
            <a:r>
              <a:rPr lang="en-US"/>
              <a:t>Click to edit Master text styles</a:t>
            </a:r>
          </a:p>
        </p:txBody>
      </p:sp>
      <p:sp>
        <p:nvSpPr>
          <p:cNvPr id="4" name="Content Placeholder 3"/>
          <p:cNvSpPr>
            <a:spLocks noGrp="1"/>
          </p:cNvSpPr>
          <p:nvPr>
            <p:ph sz="half" idx="2"/>
          </p:nvPr>
        </p:nvSpPr>
        <p:spPr>
          <a:xfrm>
            <a:off x="1645921" y="13919201"/>
            <a:ext cx="14544677" cy="25288240"/>
          </a:xfrm>
        </p:spPr>
        <p:txBody>
          <a:bodyPr/>
          <a:lstStyle>
            <a:lvl1pPr>
              <a:defRPr sz="3134"/>
            </a:lvl1pPr>
            <a:lvl2pPr>
              <a:defRPr sz="2600"/>
            </a:lvl2pPr>
            <a:lvl3pPr>
              <a:defRPr sz="2400"/>
            </a:lvl3pPr>
            <a:lvl4pPr>
              <a:defRPr sz="2067"/>
            </a:lvl4pPr>
            <a:lvl5pPr>
              <a:defRPr sz="2067"/>
            </a:lvl5pPr>
            <a:lvl6pPr>
              <a:defRPr sz="2067"/>
            </a:lvl6pPr>
            <a:lvl7pPr>
              <a:defRPr sz="2067"/>
            </a:lvl7pPr>
            <a:lvl8pPr>
              <a:defRPr sz="2067"/>
            </a:lvl8pPr>
            <a:lvl9pPr>
              <a:defRPr sz="2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092" y="9824721"/>
            <a:ext cx="14550390" cy="4094480"/>
          </a:xfrm>
        </p:spPr>
        <p:txBody>
          <a:bodyPr anchor="b"/>
          <a:lstStyle>
            <a:lvl1pPr marL="0" indent="0">
              <a:buNone/>
              <a:defRPr sz="3134" b="1"/>
            </a:lvl1pPr>
            <a:lvl2pPr marL="596324" indent="0">
              <a:buNone/>
              <a:defRPr sz="2600" b="1"/>
            </a:lvl2pPr>
            <a:lvl3pPr marL="1192649" indent="0">
              <a:buNone/>
              <a:defRPr sz="2400" b="1"/>
            </a:lvl3pPr>
            <a:lvl4pPr marL="1788973" indent="0">
              <a:buNone/>
              <a:defRPr sz="2067" b="1"/>
            </a:lvl4pPr>
            <a:lvl5pPr marL="2385296" indent="0">
              <a:buNone/>
              <a:defRPr sz="2067" b="1"/>
            </a:lvl5pPr>
            <a:lvl6pPr marL="2981621" indent="0">
              <a:buNone/>
              <a:defRPr sz="2067" b="1"/>
            </a:lvl6pPr>
            <a:lvl7pPr marL="3577946" indent="0">
              <a:buNone/>
              <a:defRPr sz="2067" b="1"/>
            </a:lvl7pPr>
            <a:lvl8pPr marL="4174270" indent="0">
              <a:buNone/>
              <a:defRPr sz="2067" b="1"/>
            </a:lvl8pPr>
            <a:lvl9pPr marL="4770594" indent="0">
              <a:buNone/>
              <a:defRPr sz="2067" b="1"/>
            </a:lvl9pPr>
          </a:lstStyle>
          <a:p>
            <a:pPr lvl="0"/>
            <a:r>
              <a:rPr lang="en-US"/>
              <a:t>Click to edit Master text styles</a:t>
            </a:r>
          </a:p>
        </p:txBody>
      </p:sp>
      <p:sp>
        <p:nvSpPr>
          <p:cNvPr id="6" name="Content Placeholder 5"/>
          <p:cNvSpPr>
            <a:spLocks noGrp="1"/>
          </p:cNvSpPr>
          <p:nvPr>
            <p:ph sz="quarter" idx="4"/>
          </p:nvPr>
        </p:nvSpPr>
        <p:spPr>
          <a:xfrm>
            <a:off x="16722092" y="13919201"/>
            <a:ext cx="14550390" cy="25288240"/>
          </a:xfrm>
        </p:spPr>
        <p:txBody>
          <a:bodyPr/>
          <a:lstStyle>
            <a:lvl1pPr>
              <a:defRPr sz="3134"/>
            </a:lvl1pPr>
            <a:lvl2pPr>
              <a:defRPr sz="2600"/>
            </a:lvl2pPr>
            <a:lvl3pPr>
              <a:defRPr sz="2400"/>
            </a:lvl3pPr>
            <a:lvl4pPr>
              <a:defRPr sz="2067"/>
            </a:lvl4pPr>
            <a:lvl5pPr>
              <a:defRPr sz="2067"/>
            </a:lvl5pPr>
            <a:lvl6pPr>
              <a:defRPr sz="2067"/>
            </a:lvl6pPr>
            <a:lvl7pPr>
              <a:defRPr sz="2067"/>
            </a:lvl7pPr>
            <a:lvl8pPr>
              <a:defRPr sz="2067"/>
            </a:lvl8pPr>
            <a:lvl9pPr>
              <a:defRPr sz="2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CD2F99C-4C7D-7643-88D7-AED2FDE05819}" type="datetimeFigureOut">
              <a:rPr lang="en-US" smtClean="0"/>
              <a:pPr/>
              <a:t>5/16/2017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92831BE-4170-8C40-85AE-B2887FCDEF3F}" type="slidenum">
              <a:rPr lang="en-US" smtClean="0"/>
              <a:pPr/>
              <a:t>‹#›</a:t>
            </a:fld>
            <a:endParaRPr lang="en-US" dirty="0"/>
          </a:p>
        </p:txBody>
      </p:sp>
    </p:spTree>
    <p:extLst>
      <p:ext uri="{BB962C8B-B14F-4D97-AF65-F5344CB8AC3E}">
        <p14:creationId xmlns:p14="http://schemas.microsoft.com/office/powerpoint/2010/main" val="2488882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CD2F99C-4C7D-7643-88D7-AED2FDE05819}" type="datetimeFigureOut">
              <a:rPr lang="en-US" smtClean="0"/>
              <a:pPr/>
              <a:t>5/16/2017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92831BE-4170-8C40-85AE-B2887FCDEF3F}" type="slidenum">
              <a:rPr lang="en-US" smtClean="0"/>
              <a:pPr/>
              <a:t>‹#›</a:t>
            </a:fld>
            <a:endParaRPr lang="en-US" dirty="0"/>
          </a:p>
        </p:txBody>
      </p:sp>
    </p:spTree>
    <p:extLst>
      <p:ext uri="{BB962C8B-B14F-4D97-AF65-F5344CB8AC3E}">
        <p14:creationId xmlns:p14="http://schemas.microsoft.com/office/powerpoint/2010/main" val="1428165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D2F99C-4C7D-7643-88D7-AED2FDE05819}" type="datetimeFigureOut">
              <a:rPr lang="en-US" smtClean="0"/>
              <a:pPr/>
              <a:t>5/16/2017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92831BE-4170-8C40-85AE-B2887FCDEF3F}" type="slidenum">
              <a:rPr lang="en-US" smtClean="0"/>
              <a:pPr/>
              <a:t>‹#›</a:t>
            </a:fld>
            <a:endParaRPr lang="en-US" dirty="0"/>
          </a:p>
        </p:txBody>
      </p:sp>
    </p:spTree>
    <p:extLst>
      <p:ext uri="{BB962C8B-B14F-4D97-AF65-F5344CB8AC3E}">
        <p14:creationId xmlns:p14="http://schemas.microsoft.com/office/powerpoint/2010/main" val="3589451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3" y="1747520"/>
            <a:ext cx="10829927" cy="7437120"/>
          </a:xfrm>
        </p:spPr>
        <p:txBody>
          <a:bodyPr anchor="b"/>
          <a:lstStyle>
            <a:lvl1pPr algn="l">
              <a:defRPr sz="2600" b="1"/>
            </a:lvl1pPr>
          </a:lstStyle>
          <a:p>
            <a:r>
              <a:rPr lang="en-US"/>
              <a:t>Click to edit Master title style</a:t>
            </a:r>
          </a:p>
        </p:txBody>
      </p:sp>
      <p:sp>
        <p:nvSpPr>
          <p:cNvPr id="3" name="Content Placeholder 2"/>
          <p:cNvSpPr>
            <a:spLocks noGrp="1"/>
          </p:cNvSpPr>
          <p:nvPr>
            <p:ph idx="1"/>
          </p:nvPr>
        </p:nvSpPr>
        <p:spPr>
          <a:xfrm>
            <a:off x="12870180" y="1747528"/>
            <a:ext cx="18402300" cy="37459920"/>
          </a:xfrm>
        </p:spPr>
        <p:txBody>
          <a:bodyPr/>
          <a:lstStyle>
            <a:lvl1pPr>
              <a:defRPr sz="4200"/>
            </a:lvl1pPr>
            <a:lvl2pPr>
              <a:defRPr sz="3600"/>
            </a:lvl2pPr>
            <a:lvl3pPr>
              <a:defRPr sz="3134"/>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923" y="9184648"/>
            <a:ext cx="10829927" cy="30022800"/>
          </a:xfrm>
        </p:spPr>
        <p:txBody>
          <a:bodyPr/>
          <a:lstStyle>
            <a:lvl1pPr marL="0" indent="0">
              <a:buNone/>
              <a:defRPr sz="1800"/>
            </a:lvl1pPr>
            <a:lvl2pPr marL="596324" indent="0">
              <a:buNone/>
              <a:defRPr sz="1533"/>
            </a:lvl2pPr>
            <a:lvl3pPr marL="1192649" indent="0">
              <a:buNone/>
              <a:defRPr sz="1334"/>
            </a:lvl3pPr>
            <a:lvl4pPr marL="1788973" indent="0">
              <a:buNone/>
              <a:defRPr sz="1200"/>
            </a:lvl4pPr>
            <a:lvl5pPr marL="2385296" indent="0">
              <a:buNone/>
              <a:defRPr sz="1200"/>
            </a:lvl5pPr>
            <a:lvl6pPr marL="2981621" indent="0">
              <a:buNone/>
              <a:defRPr sz="1200"/>
            </a:lvl6pPr>
            <a:lvl7pPr marL="3577946" indent="0">
              <a:buNone/>
              <a:defRPr sz="1200"/>
            </a:lvl7pPr>
            <a:lvl8pPr marL="4174270" indent="0">
              <a:buNone/>
              <a:defRPr sz="1200"/>
            </a:lvl8pPr>
            <a:lvl9pPr marL="4770594"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4CD2F99C-4C7D-7643-88D7-AED2FDE05819}" type="datetimeFigureOut">
              <a:rPr lang="en-US" smtClean="0"/>
              <a:pPr/>
              <a:t>5/16/2017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2831BE-4170-8C40-85AE-B2887FCDEF3F}" type="slidenum">
              <a:rPr lang="en-US" smtClean="0"/>
              <a:pPr/>
              <a:t>‹#›</a:t>
            </a:fld>
            <a:endParaRPr lang="en-US" dirty="0"/>
          </a:p>
        </p:txBody>
      </p:sp>
    </p:spTree>
    <p:extLst>
      <p:ext uri="{BB962C8B-B14F-4D97-AF65-F5344CB8AC3E}">
        <p14:creationId xmlns:p14="http://schemas.microsoft.com/office/powerpoint/2010/main" val="4125780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30723840"/>
            <a:ext cx="19751040" cy="3627120"/>
          </a:xfrm>
        </p:spPr>
        <p:txBody>
          <a:bodyPr anchor="b"/>
          <a:lstStyle>
            <a:lvl1pPr algn="l">
              <a:defRPr sz="2600" b="1"/>
            </a:lvl1pPr>
          </a:lstStyle>
          <a:p>
            <a:r>
              <a:rPr lang="en-US"/>
              <a:t>Click to edit Master title style</a:t>
            </a:r>
          </a:p>
        </p:txBody>
      </p:sp>
      <p:sp>
        <p:nvSpPr>
          <p:cNvPr id="3" name="Picture Placeholder 2"/>
          <p:cNvSpPr>
            <a:spLocks noGrp="1"/>
          </p:cNvSpPr>
          <p:nvPr>
            <p:ph type="pic" idx="1"/>
          </p:nvPr>
        </p:nvSpPr>
        <p:spPr>
          <a:xfrm>
            <a:off x="6452237" y="3921760"/>
            <a:ext cx="19751040" cy="26334720"/>
          </a:xfrm>
        </p:spPr>
        <p:txBody>
          <a:bodyPr/>
          <a:lstStyle>
            <a:lvl1pPr marL="0" indent="0">
              <a:buNone/>
              <a:defRPr sz="4200"/>
            </a:lvl1pPr>
            <a:lvl2pPr marL="596324" indent="0">
              <a:buNone/>
              <a:defRPr sz="3600"/>
            </a:lvl2pPr>
            <a:lvl3pPr marL="1192649" indent="0">
              <a:buNone/>
              <a:defRPr sz="3134"/>
            </a:lvl3pPr>
            <a:lvl4pPr marL="1788973" indent="0">
              <a:buNone/>
              <a:defRPr sz="2600"/>
            </a:lvl4pPr>
            <a:lvl5pPr marL="2385296" indent="0">
              <a:buNone/>
              <a:defRPr sz="2600"/>
            </a:lvl5pPr>
            <a:lvl6pPr marL="2981621" indent="0">
              <a:buNone/>
              <a:defRPr sz="2600"/>
            </a:lvl6pPr>
            <a:lvl7pPr marL="3577946" indent="0">
              <a:buNone/>
              <a:defRPr sz="2600"/>
            </a:lvl7pPr>
            <a:lvl8pPr marL="4174270" indent="0">
              <a:buNone/>
              <a:defRPr sz="2600"/>
            </a:lvl8pPr>
            <a:lvl9pPr marL="4770594" indent="0">
              <a:buNone/>
              <a:defRPr sz="2600"/>
            </a:lvl9pPr>
          </a:lstStyle>
          <a:p>
            <a:endParaRPr lang="en-US" dirty="0"/>
          </a:p>
        </p:txBody>
      </p:sp>
      <p:sp>
        <p:nvSpPr>
          <p:cNvPr id="4" name="Text Placeholder 3"/>
          <p:cNvSpPr>
            <a:spLocks noGrp="1"/>
          </p:cNvSpPr>
          <p:nvPr>
            <p:ph type="body" sz="half" idx="2"/>
          </p:nvPr>
        </p:nvSpPr>
        <p:spPr>
          <a:xfrm>
            <a:off x="6452237" y="34350960"/>
            <a:ext cx="19751040" cy="5151120"/>
          </a:xfrm>
        </p:spPr>
        <p:txBody>
          <a:bodyPr/>
          <a:lstStyle>
            <a:lvl1pPr marL="0" indent="0">
              <a:buNone/>
              <a:defRPr sz="1800"/>
            </a:lvl1pPr>
            <a:lvl2pPr marL="596324" indent="0">
              <a:buNone/>
              <a:defRPr sz="1533"/>
            </a:lvl2pPr>
            <a:lvl3pPr marL="1192649" indent="0">
              <a:buNone/>
              <a:defRPr sz="1334"/>
            </a:lvl3pPr>
            <a:lvl4pPr marL="1788973" indent="0">
              <a:buNone/>
              <a:defRPr sz="1200"/>
            </a:lvl4pPr>
            <a:lvl5pPr marL="2385296" indent="0">
              <a:buNone/>
              <a:defRPr sz="1200"/>
            </a:lvl5pPr>
            <a:lvl6pPr marL="2981621" indent="0">
              <a:buNone/>
              <a:defRPr sz="1200"/>
            </a:lvl6pPr>
            <a:lvl7pPr marL="3577946" indent="0">
              <a:buNone/>
              <a:defRPr sz="1200"/>
            </a:lvl7pPr>
            <a:lvl8pPr marL="4174270" indent="0">
              <a:buNone/>
              <a:defRPr sz="1200"/>
            </a:lvl8pPr>
            <a:lvl9pPr marL="4770594"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4CD2F99C-4C7D-7643-88D7-AED2FDE05819}" type="datetimeFigureOut">
              <a:rPr lang="en-US" smtClean="0"/>
              <a:pPr/>
              <a:t>5/16/2017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92831BE-4170-8C40-85AE-B2887FCDEF3F}" type="slidenum">
              <a:rPr lang="en-US" smtClean="0"/>
              <a:pPr/>
              <a:t>‹#›</a:t>
            </a:fld>
            <a:endParaRPr lang="en-US" dirty="0"/>
          </a:p>
        </p:txBody>
      </p:sp>
    </p:spTree>
    <p:extLst>
      <p:ext uri="{BB962C8B-B14F-4D97-AF65-F5344CB8AC3E}">
        <p14:creationId xmlns:p14="http://schemas.microsoft.com/office/powerpoint/2010/main" val="3252683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1757680"/>
            <a:ext cx="29626560" cy="7315200"/>
          </a:xfrm>
          <a:prstGeom prst="rect">
            <a:avLst/>
          </a:prstGeom>
        </p:spPr>
        <p:txBody>
          <a:bodyPr vert="horz" lIns="178899" tIns="89450" rIns="178899" bIns="89450" rtlCol="0" anchor="ctr">
            <a:normAutofit/>
          </a:bodyPr>
          <a:lstStyle/>
          <a:p>
            <a:r>
              <a:rPr lang="en-US"/>
              <a:t>Click to edit Master title style</a:t>
            </a:r>
          </a:p>
        </p:txBody>
      </p:sp>
      <p:sp>
        <p:nvSpPr>
          <p:cNvPr id="3" name="Text Placeholder 2"/>
          <p:cNvSpPr>
            <a:spLocks noGrp="1"/>
          </p:cNvSpPr>
          <p:nvPr>
            <p:ph type="body" idx="1"/>
          </p:nvPr>
        </p:nvSpPr>
        <p:spPr>
          <a:xfrm>
            <a:off x="1645920" y="10241289"/>
            <a:ext cx="29626560" cy="28966160"/>
          </a:xfrm>
          <a:prstGeom prst="rect">
            <a:avLst/>
          </a:prstGeom>
        </p:spPr>
        <p:txBody>
          <a:bodyPr vert="horz" lIns="178899" tIns="89450" rIns="178899" bIns="8945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45920" y="40680641"/>
            <a:ext cx="7680960" cy="2336800"/>
          </a:xfrm>
          <a:prstGeom prst="rect">
            <a:avLst/>
          </a:prstGeom>
        </p:spPr>
        <p:txBody>
          <a:bodyPr vert="horz" lIns="178899" tIns="89450" rIns="178899" bIns="89450" rtlCol="0" anchor="ctr"/>
          <a:lstStyle>
            <a:lvl1pPr algn="l">
              <a:defRPr sz="1533">
                <a:solidFill>
                  <a:schemeClr val="tx1">
                    <a:tint val="75000"/>
                  </a:schemeClr>
                </a:solidFill>
              </a:defRPr>
            </a:lvl1pPr>
          </a:lstStyle>
          <a:p>
            <a:fld id="{4CD2F99C-4C7D-7643-88D7-AED2FDE05819}" type="datetimeFigureOut">
              <a:rPr lang="en-US" smtClean="0"/>
              <a:pPr/>
              <a:t>5/16/2017</a:t>
            </a:fld>
            <a:endParaRPr lang="en-US" dirty="0"/>
          </a:p>
        </p:txBody>
      </p:sp>
      <p:sp>
        <p:nvSpPr>
          <p:cNvPr id="5" name="Footer Placeholder 4"/>
          <p:cNvSpPr>
            <a:spLocks noGrp="1"/>
          </p:cNvSpPr>
          <p:nvPr>
            <p:ph type="ftr" sz="quarter" idx="3"/>
          </p:nvPr>
        </p:nvSpPr>
        <p:spPr>
          <a:xfrm>
            <a:off x="11247120" y="40680641"/>
            <a:ext cx="10424160" cy="2336800"/>
          </a:xfrm>
          <a:prstGeom prst="rect">
            <a:avLst/>
          </a:prstGeom>
        </p:spPr>
        <p:txBody>
          <a:bodyPr vert="horz" lIns="178899" tIns="89450" rIns="178899" bIns="89450" rtlCol="0" anchor="ctr"/>
          <a:lstStyle>
            <a:lvl1pPr algn="ctr">
              <a:defRPr sz="1533">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3591520" y="40680641"/>
            <a:ext cx="7680960" cy="2336800"/>
          </a:xfrm>
          <a:prstGeom prst="rect">
            <a:avLst/>
          </a:prstGeom>
        </p:spPr>
        <p:txBody>
          <a:bodyPr vert="horz" lIns="178899" tIns="89450" rIns="178899" bIns="89450" rtlCol="0" anchor="ctr"/>
          <a:lstStyle>
            <a:lvl1pPr algn="r">
              <a:defRPr sz="1533">
                <a:solidFill>
                  <a:schemeClr val="tx1">
                    <a:tint val="75000"/>
                  </a:schemeClr>
                </a:solidFill>
              </a:defRPr>
            </a:lvl1pPr>
          </a:lstStyle>
          <a:p>
            <a:fld id="{792831BE-4170-8C40-85AE-B2887FCDEF3F}" type="slidenum">
              <a:rPr lang="en-US" smtClean="0"/>
              <a:pPr/>
              <a:t>‹#›</a:t>
            </a:fld>
            <a:endParaRPr lang="en-US" dirty="0"/>
          </a:p>
        </p:txBody>
      </p:sp>
    </p:spTree>
    <p:extLst>
      <p:ext uri="{BB962C8B-B14F-4D97-AF65-F5344CB8AC3E}">
        <p14:creationId xmlns:p14="http://schemas.microsoft.com/office/powerpoint/2010/main" val="1330804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96324" rtl="0" eaLnBrk="1" latinLnBrk="0" hangingPunct="1">
        <a:spcBef>
          <a:spcPct val="0"/>
        </a:spcBef>
        <a:buNone/>
        <a:defRPr sz="5734" kern="1200">
          <a:solidFill>
            <a:schemeClr val="tx1"/>
          </a:solidFill>
          <a:latin typeface="+mj-lt"/>
          <a:ea typeface="+mj-ea"/>
          <a:cs typeface="+mj-cs"/>
        </a:defRPr>
      </a:lvl1pPr>
    </p:titleStyle>
    <p:bodyStyle>
      <a:lvl1pPr marL="447243" indent="-447243" algn="l" defTabSz="596324" rtl="0" eaLnBrk="1" latinLnBrk="0" hangingPunct="1">
        <a:spcBef>
          <a:spcPct val="20000"/>
        </a:spcBef>
        <a:buFont typeface="Arial"/>
        <a:buChar char="•"/>
        <a:defRPr sz="4200" kern="1200">
          <a:solidFill>
            <a:schemeClr val="tx1"/>
          </a:solidFill>
          <a:latin typeface="+mn-lt"/>
          <a:ea typeface="+mn-ea"/>
          <a:cs typeface="+mn-cs"/>
        </a:defRPr>
      </a:lvl1pPr>
      <a:lvl2pPr marL="969027" indent="-372703" algn="l" defTabSz="596324" rtl="0" eaLnBrk="1" latinLnBrk="0" hangingPunct="1">
        <a:spcBef>
          <a:spcPct val="20000"/>
        </a:spcBef>
        <a:buFont typeface="Arial"/>
        <a:buChar char="–"/>
        <a:defRPr sz="3600" kern="1200">
          <a:solidFill>
            <a:schemeClr val="tx1"/>
          </a:solidFill>
          <a:latin typeface="+mn-lt"/>
          <a:ea typeface="+mn-ea"/>
          <a:cs typeface="+mn-cs"/>
        </a:defRPr>
      </a:lvl2pPr>
      <a:lvl3pPr marL="1490811" indent="-298162" algn="l" defTabSz="596324" rtl="0" eaLnBrk="1" latinLnBrk="0" hangingPunct="1">
        <a:spcBef>
          <a:spcPct val="20000"/>
        </a:spcBef>
        <a:buFont typeface="Arial"/>
        <a:buChar char="•"/>
        <a:defRPr sz="3134" kern="1200">
          <a:solidFill>
            <a:schemeClr val="tx1"/>
          </a:solidFill>
          <a:latin typeface="+mn-lt"/>
          <a:ea typeface="+mn-ea"/>
          <a:cs typeface="+mn-cs"/>
        </a:defRPr>
      </a:lvl3pPr>
      <a:lvl4pPr marL="2087135" indent="-298162" algn="l" defTabSz="596324" rtl="0" eaLnBrk="1" latinLnBrk="0" hangingPunct="1">
        <a:spcBef>
          <a:spcPct val="20000"/>
        </a:spcBef>
        <a:buFont typeface="Arial"/>
        <a:buChar char="–"/>
        <a:defRPr sz="2600" kern="1200">
          <a:solidFill>
            <a:schemeClr val="tx1"/>
          </a:solidFill>
          <a:latin typeface="+mn-lt"/>
          <a:ea typeface="+mn-ea"/>
          <a:cs typeface="+mn-cs"/>
        </a:defRPr>
      </a:lvl4pPr>
      <a:lvl5pPr marL="2683460" indent="-298162" algn="l" defTabSz="596324" rtl="0" eaLnBrk="1" latinLnBrk="0" hangingPunct="1">
        <a:spcBef>
          <a:spcPct val="20000"/>
        </a:spcBef>
        <a:buFont typeface="Arial"/>
        <a:buChar char="»"/>
        <a:defRPr sz="2600" kern="1200">
          <a:solidFill>
            <a:schemeClr val="tx1"/>
          </a:solidFill>
          <a:latin typeface="+mn-lt"/>
          <a:ea typeface="+mn-ea"/>
          <a:cs typeface="+mn-cs"/>
        </a:defRPr>
      </a:lvl5pPr>
      <a:lvl6pPr marL="3279784" indent="-298162" algn="l" defTabSz="596324" rtl="0" eaLnBrk="1" latinLnBrk="0" hangingPunct="1">
        <a:spcBef>
          <a:spcPct val="20000"/>
        </a:spcBef>
        <a:buFont typeface="Arial"/>
        <a:buChar char="•"/>
        <a:defRPr sz="2600" kern="1200">
          <a:solidFill>
            <a:schemeClr val="tx1"/>
          </a:solidFill>
          <a:latin typeface="+mn-lt"/>
          <a:ea typeface="+mn-ea"/>
          <a:cs typeface="+mn-cs"/>
        </a:defRPr>
      </a:lvl6pPr>
      <a:lvl7pPr marL="3876107" indent="-298162" algn="l" defTabSz="596324" rtl="0" eaLnBrk="1" latinLnBrk="0" hangingPunct="1">
        <a:spcBef>
          <a:spcPct val="20000"/>
        </a:spcBef>
        <a:buFont typeface="Arial"/>
        <a:buChar char="•"/>
        <a:defRPr sz="2600" kern="1200">
          <a:solidFill>
            <a:schemeClr val="tx1"/>
          </a:solidFill>
          <a:latin typeface="+mn-lt"/>
          <a:ea typeface="+mn-ea"/>
          <a:cs typeface="+mn-cs"/>
        </a:defRPr>
      </a:lvl7pPr>
      <a:lvl8pPr marL="4472432" indent="-298162" algn="l" defTabSz="596324" rtl="0" eaLnBrk="1" latinLnBrk="0" hangingPunct="1">
        <a:spcBef>
          <a:spcPct val="20000"/>
        </a:spcBef>
        <a:buFont typeface="Arial"/>
        <a:buChar char="•"/>
        <a:defRPr sz="2600" kern="1200">
          <a:solidFill>
            <a:schemeClr val="tx1"/>
          </a:solidFill>
          <a:latin typeface="+mn-lt"/>
          <a:ea typeface="+mn-ea"/>
          <a:cs typeface="+mn-cs"/>
        </a:defRPr>
      </a:lvl8pPr>
      <a:lvl9pPr marL="5068756" indent="-298162" algn="l" defTabSz="596324" rtl="0" eaLnBrk="1" latinLnBrk="0" hangingPunct="1">
        <a:spcBef>
          <a:spcPct val="20000"/>
        </a:spcBef>
        <a:buFont typeface="Arial"/>
        <a:buChar char="•"/>
        <a:defRPr sz="2600" kern="1200">
          <a:solidFill>
            <a:schemeClr val="tx1"/>
          </a:solidFill>
          <a:latin typeface="+mn-lt"/>
          <a:ea typeface="+mn-ea"/>
          <a:cs typeface="+mn-cs"/>
        </a:defRPr>
      </a:lvl9pPr>
    </p:bodyStyle>
    <p:otherStyle>
      <a:defPPr>
        <a:defRPr lang="en-US"/>
      </a:defPPr>
      <a:lvl1pPr marL="0" algn="l" defTabSz="596324" rtl="0" eaLnBrk="1" latinLnBrk="0" hangingPunct="1">
        <a:defRPr sz="2400" kern="1200">
          <a:solidFill>
            <a:schemeClr val="tx1"/>
          </a:solidFill>
          <a:latin typeface="+mn-lt"/>
          <a:ea typeface="+mn-ea"/>
          <a:cs typeface="+mn-cs"/>
        </a:defRPr>
      </a:lvl1pPr>
      <a:lvl2pPr marL="596324" algn="l" defTabSz="596324" rtl="0" eaLnBrk="1" latinLnBrk="0" hangingPunct="1">
        <a:defRPr sz="2400" kern="1200">
          <a:solidFill>
            <a:schemeClr val="tx1"/>
          </a:solidFill>
          <a:latin typeface="+mn-lt"/>
          <a:ea typeface="+mn-ea"/>
          <a:cs typeface="+mn-cs"/>
        </a:defRPr>
      </a:lvl2pPr>
      <a:lvl3pPr marL="1192649" algn="l" defTabSz="596324" rtl="0" eaLnBrk="1" latinLnBrk="0" hangingPunct="1">
        <a:defRPr sz="2400" kern="1200">
          <a:solidFill>
            <a:schemeClr val="tx1"/>
          </a:solidFill>
          <a:latin typeface="+mn-lt"/>
          <a:ea typeface="+mn-ea"/>
          <a:cs typeface="+mn-cs"/>
        </a:defRPr>
      </a:lvl3pPr>
      <a:lvl4pPr marL="1788973" algn="l" defTabSz="596324" rtl="0" eaLnBrk="1" latinLnBrk="0" hangingPunct="1">
        <a:defRPr sz="2400" kern="1200">
          <a:solidFill>
            <a:schemeClr val="tx1"/>
          </a:solidFill>
          <a:latin typeface="+mn-lt"/>
          <a:ea typeface="+mn-ea"/>
          <a:cs typeface="+mn-cs"/>
        </a:defRPr>
      </a:lvl4pPr>
      <a:lvl5pPr marL="2385296" algn="l" defTabSz="596324" rtl="0" eaLnBrk="1" latinLnBrk="0" hangingPunct="1">
        <a:defRPr sz="2400" kern="1200">
          <a:solidFill>
            <a:schemeClr val="tx1"/>
          </a:solidFill>
          <a:latin typeface="+mn-lt"/>
          <a:ea typeface="+mn-ea"/>
          <a:cs typeface="+mn-cs"/>
        </a:defRPr>
      </a:lvl5pPr>
      <a:lvl6pPr marL="2981621" algn="l" defTabSz="596324" rtl="0" eaLnBrk="1" latinLnBrk="0" hangingPunct="1">
        <a:defRPr sz="2400" kern="1200">
          <a:solidFill>
            <a:schemeClr val="tx1"/>
          </a:solidFill>
          <a:latin typeface="+mn-lt"/>
          <a:ea typeface="+mn-ea"/>
          <a:cs typeface="+mn-cs"/>
        </a:defRPr>
      </a:lvl6pPr>
      <a:lvl7pPr marL="3577946" algn="l" defTabSz="596324" rtl="0" eaLnBrk="1" latinLnBrk="0" hangingPunct="1">
        <a:defRPr sz="2400" kern="1200">
          <a:solidFill>
            <a:schemeClr val="tx1"/>
          </a:solidFill>
          <a:latin typeface="+mn-lt"/>
          <a:ea typeface="+mn-ea"/>
          <a:cs typeface="+mn-cs"/>
        </a:defRPr>
      </a:lvl7pPr>
      <a:lvl8pPr marL="4174270" algn="l" defTabSz="596324" rtl="0" eaLnBrk="1" latinLnBrk="0" hangingPunct="1">
        <a:defRPr sz="2400" kern="1200">
          <a:solidFill>
            <a:schemeClr val="tx1"/>
          </a:solidFill>
          <a:latin typeface="+mn-lt"/>
          <a:ea typeface="+mn-ea"/>
          <a:cs typeface="+mn-cs"/>
        </a:defRPr>
      </a:lvl8pPr>
      <a:lvl9pPr marL="4770594" algn="l" defTabSz="596324"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7.png"/><Relationship Id="rId3" Type="http://schemas.openxmlformats.org/officeDocument/2006/relationships/image" Target="../media/image1.jpeg"/><Relationship Id="rId7" Type="http://schemas.openxmlformats.org/officeDocument/2006/relationships/image" Target="../media/image3.png"/><Relationship Id="rId12"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2.png"/><Relationship Id="rId11" Type="http://schemas.openxmlformats.org/officeDocument/2006/relationships/image" Target="../media/image5.png"/><Relationship Id="rId5" Type="http://schemas.openxmlformats.org/officeDocument/2006/relationships/hyperlink" Target="https://www.rainn.org/statistics/campus-sexual-violence" TargetMode="External"/><Relationship Id="rId10" Type="http://schemas.openxmlformats.org/officeDocument/2006/relationships/hyperlink" Target="mailto:CAPS@oregonstate.edu" TargetMode="External"/><Relationship Id="rId4" Type="http://schemas.microsoft.com/office/2007/relationships/hdphoto" Target="../media/hdphoto1.wdp"/><Relationship Id="rId9" Type="http://schemas.openxmlformats.org/officeDocument/2006/relationships/hyperlink" Target="mailto:survivoradvocacy@oregonstate.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Group 50"/>
          <p:cNvGrpSpPr/>
          <p:nvPr/>
        </p:nvGrpSpPr>
        <p:grpSpPr>
          <a:xfrm>
            <a:off x="-26479" y="11640796"/>
            <a:ext cx="33001653" cy="20726400"/>
            <a:chOff x="-33440" y="-1917558"/>
            <a:chExt cx="49502479" cy="34055966"/>
          </a:xfrm>
        </p:grpSpPr>
        <p:pic>
          <p:nvPicPr>
            <p:cNvPr id="65" name="Picture 64" descr="shattered.png"/>
            <p:cNvPicPr>
              <a:picLocks noChangeAspect="1"/>
            </p:cNvPicPr>
            <p:nvPr/>
          </p:nvPicPr>
          <p:blipFill>
            <a:blip r:embed="rId3">
              <a:extLst>
                <a:ext uri="{BEBA8EAE-BF5A-486C-A8C5-ECC9F3942E4B}">
                  <a14:imgProps xmlns:a14="http://schemas.microsoft.com/office/drawing/2010/main">
                    <a14:imgLayer r:embed="rId4">
                      <a14:imgEffect>
                        <a14:sharpenSoften amount="61000"/>
                      </a14:imgEffect>
                      <a14:imgEffect>
                        <a14:saturation sat="0"/>
                      </a14:imgEffect>
                      <a14:imgEffect>
                        <a14:brightnessContrast bright="2000"/>
                      </a14:imgEffect>
                    </a14:imgLayer>
                  </a14:imgProps>
                </a:ext>
                <a:ext uri="{28A0092B-C50C-407E-A947-70E740481C1C}">
                  <a14:useLocalDpi xmlns:a14="http://schemas.microsoft.com/office/drawing/2010/main" val="0"/>
                </a:ext>
              </a:extLst>
            </a:blip>
            <a:stretch>
              <a:fillRect/>
            </a:stretch>
          </p:blipFill>
          <p:spPr>
            <a:xfrm>
              <a:off x="1" y="25298846"/>
              <a:ext cx="6663251" cy="6839562"/>
            </a:xfrm>
            <a:prstGeom prst="rect">
              <a:avLst/>
            </a:prstGeom>
          </p:spPr>
        </p:pic>
        <p:pic>
          <p:nvPicPr>
            <p:cNvPr id="126" name="Picture 125" descr="shattered.png"/>
            <p:cNvPicPr>
              <a:picLocks noChangeAspect="1"/>
            </p:cNvPicPr>
            <p:nvPr/>
          </p:nvPicPr>
          <p:blipFill>
            <a:blip r:embed="rId3">
              <a:extLst>
                <a:ext uri="{BEBA8EAE-BF5A-486C-A8C5-ECC9F3942E4B}">
                  <a14:imgProps xmlns:a14="http://schemas.microsoft.com/office/drawing/2010/main">
                    <a14:imgLayer r:embed="rId4">
                      <a14:imgEffect>
                        <a14:sharpenSoften amount="61000"/>
                      </a14:imgEffect>
                      <a14:imgEffect>
                        <a14:saturation sat="0"/>
                      </a14:imgEffect>
                      <a14:imgEffect>
                        <a14:brightnessContrast bright="2000"/>
                      </a14:imgEffect>
                    </a14:imgLayer>
                  </a14:imgProps>
                </a:ext>
                <a:ext uri="{28A0092B-C50C-407E-A947-70E740481C1C}">
                  <a14:useLocalDpi xmlns:a14="http://schemas.microsoft.com/office/drawing/2010/main" val="0"/>
                </a:ext>
              </a:extLst>
            </a:blip>
            <a:stretch>
              <a:fillRect/>
            </a:stretch>
          </p:blipFill>
          <p:spPr>
            <a:xfrm>
              <a:off x="6633663" y="25295826"/>
              <a:ext cx="6663251" cy="6839562"/>
            </a:xfrm>
            <a:prstGeom prst="rect">
              <a:avLst/>
            </a:prstGeom>
          </p:spPr>
        </p:pic>
        <p:pic>
          <p:nvPicPr>
            <p:cNvPr id="127" name="Picture 126" descr="shattered.png"/>
            <p:cNvPicPr>
              <a:picLocks noChangeAspect="1"/>
            </p:cNvPicPr>
            <p:nvPr/>
          </p:nvPicPr>
          <p:blipFill>
            <a:blip r:embed="rId3">
              <a:extLst>
                <a:ext uri="{BEBA8EAE-BF5A-486C-A8C5-ECC9F3942E4B}">
                  <a14:imgProps xmlns:a14="http://schemas.microsoft.com/office/drawing/2010/main">
                    <a14:imgLayer r:embed="rId4">
                      <a14:imgEffect>
                        <a14:sharpenSoften amount="61000"/>
                      </a14:imgEffect>
                      <a14:imgEffect>
                        <a14:saturation sat="0"/>
                      </a14:imgEffect>
                      <a14:imgEffect>
                        <a14:brightnessContrast bright="2000"/>
                      </a14:imgEffect>
                    </a14:imgLayer>
                  </a14:imgProps>
                </a:ext>
                <a:ext uri="{28A0092B-C50C-407E-A947-70E740481C1C}">
                  <a14:useLocalDpi xmlns:a14="http://schemas.microsoft.com/office/drawing/2010/main" val="0"/>
                </a:ext>
              </a:extLst>
            </a:blip>
            <a:stretch>
              <a:fillRect/>
            </a:stretch>
          </p:blipFill>
          <p:spPr>
            <a:xfrm>
              <a:off x="13260079" y="25284183"/>
              <a:ext cx="6663251" cy="6839562"/>
            </a:xfrm>
            <a:prstGeom prst="rect">
              <a:avLst/>
            </a:prstGeom>
          </p:spPr>
        </p:pic>
        <p:pic>
          <p:nvPicPr>
            <p:cNvPr id="128" name="Picture 127" descr="shattered.png"/>
            <p:cNvPicPr>
              <a:picLocks noChangeAspect="1"/>
            </p:cNvPicPr>
            <p:nvPr/>
          </p:nvPicPr>
          <p:blipFill>
            <a:blip r:embed="rId3">
              <a:extLst>
                <a:ext uri="{BEBA8EAE-BF5A-486C-A8C5-ECC9F3942E4B}">
                  <a14:imgProps xmlns:a14="http://schemas.microsoft.com/office/drawing/2010/main">
                    <a14:imgLayer r:embed="rId4">
                      <a14:imgEffect>
                        <a14:sharpenSoften amount="61000"/>
                      </a14:imgEffect>
                      <a14:imgEffect>
                        <a14:saturation sat="0"/>
                      </a14:imgEffect>
                      <a14:imgEffect>
                        <a14:brightnessContrast bright="2000"/>
                      </a14:imgEffect>
                    </a14:imgLayer>
                  </a14:imgProps>
                </a:ext>
                <a:ext uri="{28A0092B-C50C-407E-A947-70E740481C1C}">
                  <a14:useLocalDpi xmlns:a14="http://schemas.microsoft.com/office/drawing/2010/main" val="0"/>
                </a:ext>
              </a:extLst>
            </a:blip>
            <a:stretch>
              <a:fillRect/>
            </a:stretch>
          </p:blipFill>
          <p:spPr>
            <a:xfrm>
              <a:off x="19893741" y="25281163"/>
              <a:ext cx="6663251" cy="6839562"/>
            </a:xfrm>
            <a:prstGeom prst="rect">
              <a:avLst/>
            </a:prstGeom>
          </p:spPr>
        </p:pic>
        <p:pic>
          <p:nvPicPr>
            <p:cNvPr id="129" name="Picture 128" descr="shattered.png"/>
            <p:cNvPicPr>
              <a:picLocks noChangeAspect="1"/>
            </p:cNvPicPr>
            <p:nvPr/>
          </p:nvPicPr>
          <p:blipFill>
            <a:blip r:embed="rId3">
              <a:extLst>
                <a:ext uri="{BEBA8EAE-BF5A-486C-A8C5-ECC9F3942E4B}">
                  <a14:imgProps xmlns:a14="http://schemas.microsoft.com/office/drawing/2010/main">
                    <a14:imgLayer r:embed="rId4">
                      <a14:imgEffect>
                        <a14:sharpenSoften amount="61000"/>
                      </a14:imgEffect>
                      <a14:imgEffect>
                        <a14:saturation sat="0"/>
                      </a14:imgEffect>
                      <a14:imgEffect>
                        <a14:brightnessContrast bright="2000"/>
                      </a14:imgEffect>
                    </a14:imgLayer>
                  </a14:imgProps>
                </a:ext>
                <a:ext uri="{28A0092B-C50C-407E-A947-70E740481C1C}">
                  <a14:useLocalDpi xmlns:a14="http://schemas.microsoft.com/office/drawing/2010/main" val="0"/>
                </a:ext>
              </a:extLst>
            </a:blip>
            <a:stretch>
              <a:fillRect/>
            </a:stretch>
          </p:blipFill>
          <p:spPr>
            <a:xfrm>
              <a:off x="26495900" y="25274196"/>
              <a:ext cx="6663251" cy="6839562"/>
            </a:xfrm>
            <a:prstGeom prst="rect">
              <a:avLst/>
            </a:prstGeom>
          </p:spPr>
        </p:pic>
        <p:pic>
          <p:nvPicPr>
            <p:cNvPr id="130" name="Picture 129" descr="shattered.png"/>
            <p:cNvPicPr>
              <a:picLocks noChangeAspect="1"/>
            </p:cNvPicPr>
            <p:nvPr/>
          </p:nvPicPr>
          <p:blipFill>
            <a:blip r:embed="rId3">
              <a:extLst>
                <a:ext uri="{BEBA8EAE-BF5A-486C-A8C5-ECC9F3942E4B}">
                  <a14:imgProps xmlns:a14="http://schemas.microsoft.com/office/drawing/2010/main">
                    <a14:imgLayer r:embed="rId4">
                      <a14:imgEffect>
                        <a14:sharpenSoften amount="61000"/>
                      </a14:imgEffect>
                      <a14:imgEffect>
                        <a14:saturation sat="0"/>
                      </a14:imgEffect>
                      <a14:imgEffect>
                        <a14:brightnessContrast bright="2000"/>
                      </a14:imgEffect>
                    </a14:imgLayer>
                  </a14:imgProps>
                </a:ext>
                <a:ext uri="{28A0092B-C50C-407E-A947-70E740481C1C}">
                  <a14:useLocalDpi xmlns:a14="http://schemas.microsoft.com/office/drawing/2010/main" val="0"/>
                </a:ext>
              </a:extLst>
            </a:blip>
            <a:stretch>
              <a:fillRect/>
            </a:stretch>
          </p:blipFill>
          <p:spPr>
            <a:xfrm>
              <a:off x="33129562" y="25271176"/>
              <a:ext cx="6663251" cy="6839562"/>
            </a:xfrm>
            <a:prstGeom prst="rect">
              <a:avLst/>
            </a:prstGeom>
          </p:spPr>
        </p:pic>
        <p:pic>
          <p:nvPicPr>
            <p:cNvPr id="131" name="Picture 130" descr="shattered.png"/>
            <p:cNvPicPr>
              <a:picLocks noChangeAspect="1"/>
            </p:cNvPicPr>
            <p:nvPr/>
          </p:nvPicPr>
          <p:blipFill>
            <a:blip r:embed="rId3">
              <a:extLst>
                <a:ext uri="{BEBA8EAE-BF5A-486C-A8C5-ECC9F3942E4B}">
                  <a14:imgProps xmlns:a14="http://schemas.microsoft.com/office/drawing/2010/main">
                    <a14:imgLayer r:embed="rId4">
                      <a14:imgEffect>
                        <a14:sharpenSoften amount="61000"/>
                      </a14:imgEffect>
                      <a14:imgEffect>
                        <a14:saturation sat="0"/>
                      </a14:imgEffect>
                      <a14:imgEffect>
                        <a14:brightnessContrast bright="2000"/>
                      </a14:imgEffect>
                    </a14:imgLayer>
                  </a14:imgProps>
                </a:ext>
                <a:ext uri="{28A0092B-C50C-407E-A947-70E740481C1C}">
                  <a14:useLocalDpi xmlns:a14="http://schemas.microsoft.com/office/drawing/2010/main" val="0"/>
                </a:ext>
              </a:extLst>
            </a:blip>
            <a:stretch>
              <a:fillRect/>
            </a:stretch>
          </p:blipFill>
          <p:spPr>
            <a:xfrm>
              <a:off x="39755978" y="25259533"/>
              <a:ext cx="6663251" cy="6839562"/>
            </a:xfrm>
            <a:prstGeom prst="rect">
              <a:avLst/>
            </a:prstGeom>
          </p:spPr>
        </p:pic>
        <p:pic>
          <p:nvPicPr>
            <p:cNvPr id="132" name="Picture 131" descr="shattered.png"/>
            <p:cNvPicPr>
              <a:picLocks noChangeAspect="1"/>
            </p:cNvPicPr>
            <p:nvPr/>
          </p:nvPicPr>
          <p:blipFill rotWithShape="1">
            <a:blip r:embed="rId3">
              <a:extLst>
                <a:ext uri="{BEBA8EAE-BF5A-486C-A8C5-ECC9F3942E4B}">
                  <a14:imgProps xmlns:a14="http://schemas.microsoft.com/office/drawing/2010/main">
                    <a14:imgLayer r:embed="rId4">
                      <a14:imgEffect>
                        <a14:sharpenSoften amount="61000"/>
                      </a14:imgEffect>
                      <a14:imgEffect>
                        <a14:saturation sat="0"/>
                      </a14:imgEffect>
                      <a14:imgEffect>
                        <a14:brightnessContrast bright="2000"/>
                      </a14:imgEffect>
                    </a14:imgLayer>
                  </a14:imgProps>
                </a:ext>
                <a:ext uri="{28A0092B-C50C-407E-A947-70E740481C1C}">
                  <a14:useLocalDpi xmlns:a14="http://schemas.microsoft.com/office/drawing/2010/main" val="0"/>
                </a:ext>
              </a:extLst>
            </a:blip>
            <a:srcRect r="53785"/>
            <a:stretch/>
          </p:blipFill>
          <p:spPr>
            <a:xfrm>
              <a:off x="46389641" y="25256513"/>
              <a:ext cx="3079398" cy="6839562"/>
            </a:xfrm>
            <a:prstGeom prst="rect">
              <a:avLst/>
            </a:prstGeom>
          </p:spPr>
        </p:pic>
        <p:pic>
          <p:nvPicPr>
            <p:cNvPr id="134" name="Picture 133" descr="shattered.png"/>
            <p:cNvPicPr>
              <a:picLocks noChangeAspect="1"/>
            </p:cNvPicPr>
            <p:nvPr/>
          </p:nvPicPr>
          <p:blipFill>
            <a:blip r:embed="rId3">
              <a:extLst>
                <a:ext uri="{BEBA8EAE-BF5A-486C-A8C5-ECC9F3942E4B}">
                  <a14:imgProps xmlns:a14="http://schemas.microsoft.com/office/drawing/2010/main">
                    <a14:imgLayer r:embed="rId4">
                      <a14:imgEffect>
                        <a14:sharpenSoften amount="61000"/>
                      </a14:imgEffect>
                      <a14:imgEffect>
                        <a14:saturation sat="0"/>
                      </a14:imgEffect>
                      <a14:imgEffect>
                        <a14:brightnessContrast bright="2000"/>
                      </a14:imgEffect>
                    </a14:imgLayer>
                  </a14:imgProps>
                </a:ext>
                <a:ext uri="{28A0092B-C50C-407E-A947-70E740481C1C}">
                  <a14:useLocalDpi xmlns:a14="http://schemas.microsoft.com/office/drawing/2010/main" val="0"/>
                </a:ext>
              </a:extLst>
            </a:blip>
            <a:stretch>
              <a:fillRect/>
            </a:stretch>
          </p:blipFill>
          <p:spPr>
            <a:xfrm>
              <a:off x="-29588" y="18483704"/>
              <a:ext cx="6663251" cy="6839562"/>
            </a:xfrm>
            <a:prstGeom prst="rect">
              <a:avLst/>
            </a:prstGeom>
          </p:spPr>
        </p:pic>
        <p:pic>
          <p:nvPicPr>
            <p:cNvPr id="136" name="Picture 135" descr="shattered.png"/>
            <p:cNvPicPr>
              <a:picLocks noChangeAspect="1"/>
            </p:cNvPicPr>
            <p:nvPr/>
          </p:nvPicPr>
          <p:blipFill>
            <a:blip r:embed="rId3">
              <a:extLst>
                <a:ext uri="{BEBA8EAE-BF5A-486C-A8C5-ECC9F3942E4B}">
                  <a14:imgProps xmlns:a14="http://schemas.microsoft.com/office/drawing/2010/main">
                    <a14:imgLayer r:embed="rId4">
                      <a14:imgEffect>
                        <a14:sharpenSoften amount="61000"/>
                      </a14:imgEffect>
                      <a14:imgEffect>
                        <a14:saturation sat="0"/>
                      </a14:imgEffect>
                      <a14:imgEffect>
                        <a14:brightnessContrast bright="2000"/>
                      </a14:imgEffect>
                    </a14:imgLayer>
                  </a14:imgProps>
                </a:ext>
                <a:ext uri="{28A0092B-C50C-407E-A947-70E740481C1C}">
                  <a14:useLocalDpi xmlns:a14="http://schemas.microsoft.com/office/drawing/2010/main" val="0"/>
                </a:ext>
              </a:extLst>
            </a:blip>
            <a:stretch>
              <a:fillRect/>
            </a:stretch>
          </p:blipFill>
          <p:spPr>
            <a:xfrm>
              <a:off x="6604074" y="18480684"/>
              <a:ext cx="6663251" cy="6839562"/>
            </a:xfrm>
            <a:prstGeom prst="rect">
              <a:avLst/>
            </a:prstGeom>
          </p:spPr>
        </p:pic>
        <p:pic>
          <p:nvPicPr>
            <p:cNvPr id="137" name="Picture 136" descr="shattered.png"/>
            <p:cNvPicPr>
              <a:picLocks noChangeAspect="1"/>
            </p:cNvPicPr>
            <p:nvPr/>
          </p:nvPicPr>
          <p:blipFill>
            <a:blip r:embed="rId3">
              <a:extLst>
                <a:ext uri="{BEBA8EAE-BF5A-486C-A8C5-ECC9F3942E4B}">
                  <a14:imgProps xmlns:a14="http://schemas.microsoft.com/office/drawing/2010/main">
                    <a14:imgLayer r:embed="rId4">
                      <a14:imgEffect>
                        <a14:sharpenSoften amount="61000"/>
                      </a14:imgEffect>
                      <a14:imgEffect>
                        <a14:saturation sat="0"/>
                      </a14:imgEffect>
                      <a14:imgEffect>
                        <a14:brightnessContrast bright="2000"/>
                      </a14:imgEffect>
                    </a14:imgLayer>
                  </a14:imgProps>
                </a:ext>
                <a:ext uri="{28A0092B-C50C-407E-A947-70E740481C1C}">
                  <a14:useLocalDpi xmlns:a14="http://schemas.microsoft.com/office/drawing/2010/main" val="0"/>
                </a:ext>
              </a:extLst>
            </a:blip>
            <a:stretch>
              <a:fillRect/>
            </a:stretch>
          </p:blipFill>
          <p:spPr>
            <a:xfrm>
              <a:off x="13230490" y="18512837"/>
              <a:ext cx="6663251" cy="6839562"/>
            </a:xfrm>
            <a:prstGeom prst="rect">
              <a:avLst/>
            </a:prstGeom>
          </p:spPr>
        </p:pic>
        <p:pic>
          <p:nvPicPr>
            <p:cNvPr id="138" name="Picture 137" descr="shattered.png"/>
            <p:cNvPicPr>
              <a:picLocks noChangeAspect="1"/>
            </p:cNvPicPr>
            <p:nvPr/>
          </p:nvPicPr>
          <p:blipFill>
            <a:blip r:embed="rId3">
              <a:extLst>
                <a:ext uri="{BEBA8EAE-BF5A-486C-A8C5-ECC9F3942E4B}">
                  <a14:imgProps xmlns:a14="http://schemas.microsoft.com/office/drawing/2010/main">
                    <a14:imgLayer r:embed="rId4">
                      <a14:imgEffect>
                        <a14:sharpenSoften amount="61000"/>
                      </a14:imgEffect>
                      <a14:imgEffect>
                        <a14:saturation sat="0"/>
                      </a14:imgEffect>
                      <a14:imgEffect>
                        <a14:brightnessContrast bright="2000"/>
                      </a14:imgEffect>
                    </a14:imgLayer>
                  </a14:imgProps>
                </a:ext>
                <a:ext uri="{28A0092B-C50C-407E-A947-70E740481C1C}">
                  <a14:useLocalDpi xmlns:a14="http://schemas.microsoft.com/office/drawing/2010/main" val="0"/>
                </a:ext>
              </a:extLst>
            </a:blip>
            <a:stretch>
              <a:fillRect/>
            </a:stretch>
          </p:blipFill>
          <p:spPr>
            <a:xfrm>
              <a:off x="19864152" y="18509817"/>
              <a:ext cx="6663251" cy="6839562"/>
            </a:xfrm>
            <a:prstGeom prst="rect">
              <a:avLst/>
            </a:prstGeom>
          </p:spPr>
        </p:pic>
        <p:pic>
          <p:nvPicPr>
            <p:cNvPr id="139" name="Picture 138" descr="shattered.png"/>
            <p:cNvPicPr>
              <a:picLocks noChangeAspect="1"/>
            </p:cNvPicPr>
            <p:nvPr/>
          </p:nvPicPr>
          <p:blipFill>
            <a:blip r:embed="rId3">
              <a:extLst>
                <a:ext uri="{BEBA8EAE-BF5A-486C-A8C5-ECC9F3942E4B}">
                  <a14:imgProps xmlns:a14="http://schemas.microsoft.com/office/drawing/2010/main">
                    <a14:imgLayer r:embed="rId4">
                      <a14:imgEffect>
                        <a14:sharpenSoften amount="61000"/>
                      </a14:imgEffect>
                      <a14:imgEffect>
                        <a14:saturation sat="0"/>
                      </a14:imgEffect>
                      <a14:imgEffect>
                        <a14:brightnessContrast bright="2000"/>
                      </a14:imgEffect>
                    </a14:imgLayer>
                  </a14:imgProps>
                </a:ext>
                <a:ext uri="{28A0092B-C50C-407E-A947-70E740481C1C}">
                  <a14:useLocalDpi xmlns:a14="http://schemas.microsoft.com/office/drawing/2010/main" val="0"/>
                </a:ext>
              </a:extLst>
            </a:blip>
            <a:stretch>
              <a:fillRect/>
            </a:stretch>
          </p:blipFill>
          <p:spPr>
            <a:xfrm>
              <a:off x="26466311" y="18502850"/>
              <a:ext cx="6663251" cy="6839562"/>
            </a:xfrm>
            <a:prstGeom prst="rect">
              <a:avLst/>
            </a:prstGeom>
          </p:spPr>
        </p:pic>
        <p:pic>
          <p:nvPicPr>
            <p:cNvPr id="140" name="Picture 139" descr="shattered.png"/>
            <p:cNvPicPr>
              <a:picLocks noChangeAspect="1"/>
            </p:cNvPicPr>
            <p:nvPr/>
          </p:nvPicPr>
          <p:blipFill>
            <a:blip r:embed="rId3">
              <a:extLst>
                <a:ext uri="{BEBA8EAE-BF5A-486C-A8C5-ECC9F3942E4B}">
                  <a14:imgProps xmlns:a14="http://schemas.microsoft.com/office/drawing/2010/main">
                    <a14:imgLayer r:embed="rId4">
                      <a14:imgEffect>
                        <a14:sharpenSoften amount="61000"/>
                      </a14:imgEffect>
                      <a14:imgEffect>
                        <a14:saturation sat="0"/>
                      </a14:imgEffect>
                      <a14:imgEffect>
                        <a14:brightnessContrast bright="2000"/>
                      </a14:imgEffect>
                    </a14:imgLayer>
                  </a14:imgProps>
                </a:ext>
                <a:ext uri="{28A0092B-C50C-407E-A947-70E740481C1C}">
                  <a14:useLocalDpi xmlns:a14="http://schemas.microsoft.com/office/drawing/2010/main" val="0"/>
                </a:ext>
              </a:extLst>
            </a:blip>
            <a:stretch>
              <a:fillRect/>
            </a:stretch>
          </p:blipFill>
          <p:spPr>
            <a:xfrm>
              <a:off x="33099973" y="18456034"/>
              <a:ext cx="6663251" cy="6839562"/>
            </a:xfrm>
            <a:prstGeom prst="rect">
              <a:avLst/>
            </a:prstGeom>
          </p:spPr>
        </p:pic>
        <p:pic>
          <p:nvPicPr>
            <p:cNvPr id="141" name="Picture 140" descr="shattered.png"/>
            <p:cNvPicPr>
              <a:picLocks noChangeAspect="1"/>
            </p:cNvPicPr>
            <p:nvPr/>
          </p:nvPicPr>
          <p:blipFill>
            <a:blip r:embed="rId3">
              <a:extLst>
                <a:ext uri="{BEBA8EAE-BF5A-486C-A8C5-ECC9F3942E4B}">
                  <a14:imgProps xmlns:a14="http://schemas.microsoft.com/office/drawing/2010/main">
                    <a14:imgLayer r:embed="rId4">
                      <a14:imgEffect>
                        <a14:sharpenSoften amount="61000"/>
                      </a14:imgEffect>
                      <a14:imgEffect>
                        <a14:saturation sat="0"/>
                      </a14:imgEffect>
                      <a14:imgEffect>
                        <a14:brightnessContrast bright="2000"/>
                      </a14:imgEffect>
                    </a14:imgLayer>
                  </a14:imgProps>
                </a:ext>
                <a:ext uri="{28A0092B-C50C-407E-A947-70E740481C1C}">
                  <a14:useLocalDpi xmlns:a14="http://schemas.microsoft.com/office/drawing/2010/main" val="0"/>
                </a:ext>
              </a:extLst>
            </a:blip>
            <a:stretch>
              <a:fillRect/>
            </a:stretch>
          </p:blipFill>
          <p:spPr>
            <a:xfrm>
              <a:off x="39726389" y="18444391"/>
              <a:ext cx="6663251" cy="6839562"/>
            </a:xfrm>
            <a:prstGeom prst="rect">
              <a:avLst/>
            </a:prstGeom>
          </p:spPr>
        </p:pic>
        <p:pic>
          <p:nvPicPr>
            <p:cNvPr id="142" name="Picture 141" descr="shattered.png"/>
            <p:cNvPicPr>
              <a:picLocks noChangeAspect="1"/>
            </p:cNvPicPr>
            <p:nvPr/>
          </p:nvPicPr>
          <p:blipFill rotWithShape="1">
            <a:blip r:embed="rId3">
              <a:extLst>
                <a:ext uri="{BEBA8EAE-BF5A-486C-A8C5-ECC9F3942E4B}">
                  <a14:imgProps xmlns:a14="http://schemas.microsoft.com/office/drawing/2010/main">
                    <a14:imgLayer r:embed="rId4">
                      <a14:imgEffect>
                        <a14:sharpenSoften amount="61000"/>
                      </a14:imgEffect>
                      <a14:imgEffect>
                        <a14:saturation sat="0"/>
                      </a14:imgEffect>
                      <a14:imgEffect>
                        <a14:brightnessContrast bright="2000"/>
                      </a14:imgEffect>
                    </a14:imgLayer>
                  </a14:imgProps>
                </a:ext>
                <a:ext uri="{28A0092B-C50C-407E-A947-70E740481C1C}">
                  <a14:useLocalDpi xmlns:a14="http://schemas.microsoft.com/office/drawing/2010/main" val="0"/>
                </a:ext>
              </a:extLst>
            </a:blip>
            <a:srcRect r="53785"/>
            <a:stretch/>
          </p:blipFill>
          <p:spPr>
            <a:xfrm>
              <a:off x="46360052" y="18441371"/>
              <a:ext cx="3079398" cy="6839562"/>
            </a:xfrm>
            <a:prstGeom prst="rect">
              <a:avLst/>
            </a:prstGeom>
          </p:spPr>
        </p:pic>
        <p:pic>
          <p:nvPicPr>
            <p:cNvPr id="143" name="Picture 142" descr="shattered.png"/>
            <p:cNvPicPr>
              <a:picLocks noChangeAspect="1"/>
            </p:cNvPicPr>
            <p:nvPr/>
          </p:nvPicPr>
          <p:blipFill>
            <a:blip r:embed="rId3">
              <a:extLst>
                <a:ext uri="{BEBA8EAE-BF5A-486C-A8C5-ECC9F3942E4B}">
                  <a14:imgProps xmlns:a14="http://schemas.microsoft.com/office/drawing/2010/main">
                    <a14:imgLayer r:embed="rId4">
                      <a14:imgEffect>
                        <a14:sharpenSoften amount="61000"/>
                      </a14:imgEffect>
                      <a14:imgEffect>
                        <a14:saturation sat="0"/>
                      </a14:imgEffect>
                      <a14:imgEffect>
                        <a14:brightnessContrast bright="2000"/>
                      </a14:imgEffect>
                    </a14:imgLayer>
                  </a14:imgProps>
                </a:ext>
                <a:ext uri="{28A0092B-C50C-407E-A947-70E740481C1C}">
                  <a14:useLocalDpi xmlns:a14="http://schemas.microsoft.com/office/drawing/2010/main" val="0"/>
                </a:ext>
              </a:extLst>
            </a:blip>
            <a:stretch>
              <a:fillRect/>
            </a:stretch>
          </p:blipFill>
          <p:spPr>
            <a:xfrm>
              <a:off x="-3852" y="11685641"/>
              <a:ext cx="6663251" cy="6839562"/>
            </a:xfrm>
            <a:prstGeom prst="rect">
              <a:avLst/>
            </a:prstGeom>
          </p:spPr>
        </p:pic>
        <p:pic>
          <p:nvPicPr>
            <p:cNvPr id="144" name="Picture 143" descr="shattered.png"/>
            <p:cNvPicPr>
              <a:picLocks noChangeAspect="1"/>
            </p:cNvPicPr>
            <p:nvPr/>
          </p:nvPicPr>
          <p:blipFill>
            <a:blip r:embed="rId3">
              <a:extLst>
                <a:ext uri="{BEBA8EAE-BF5A-486C-A8C5-ECC9F3942E4B}">
                  <a14:imgProps xmlns:a14="http://schemas.microsoft.com/office/drawing/2010/main">
                    <a14:imgLayer r:embed="rId4">
                      <a14:imgEffect>
                        <a14:sharpenSoften amount="61000"/>
                      </a14:imgEffect>
                      <a14:imgEffect>
                        <a14:saturation sat="0"/>
                      </a14:imgEffect>
                      <a14:imgEffect>
                        <a14:brightnessContrast bright="2000"/>
                      </a14:imgEffect>
                    </a14:imgLayer>
                  </a14:imgProps>
                </a:ext>
                <a:ext uri="{28A0092B-C50C-407E-A947-70E740481C1C}">
                  <a14:useLocalDpi xmlns:a14="http://schemas.microsoft.com/office/drawing/2010/main" val="0"/>
                </a:ext>
              </a:extLst>
            </a:blip>
            <a:stretch>
              <a:fillRect/>
            </a:stretch>
          </p:blipFill>
          <p:spPr>
            <a:xfrm>
              <a:off x="6629810" y="11682621"/>
              <a:ext cx="6663251" cy="6839562"/>
            </a:xfrm>
            <a:prstGeom prst="rect">
              <a:avLst/>
            </a:prstGeom>
          </p:spPr>
        </p:pic>
        <p:pic>
          <p:nvPicPr>
            <p:cNvPr id="145" name="Picture 144" descr="shattered.png"/>
            <p:cNvPicPr>
              <a:picLocks noChangeAspect="1"/>
            </p:cNvPicPr>
            <p:nvPr/>
          </p:nvPicPr>
          <p:blipFill>
            <a:blip r:embed="rId3">
              <a:extLst>
                <a:ext uri="{BEBA8EAE-BF5A-486C-A8C5-ECC9F3942E4B}">
                  <a14:imgProps xmlns:a14="http://schemas.microsoft.com/office/drawing/2010/main">
                    <a14:imgLayer r:embed="rId4">
                      <a14:imgEffect>
                        <a14:sharpenSoften amount="61000"/>
                      </a14:imgEffect>
                      <a14:imgEffect>
                        <a14:saturation sat="0"/>
                      </a14:imgEffect>
                      <a14:imgEffect>
                        <a14:brightnessContrast bright="2000"/>
                      </a14:imgEffect>
                    </a14:imgLayer>
                  </a14:imgProps>
                </a:ext>
                <a:ext uri="{28A0092B-C50C-407E-A947-70E740481C1C}">
                  <a14:useLocalDpi xmlns:a14="http://schemas.microsoft.com/office/drawing/2010/main" val="0"/>
                </a:ext>
              </a:extLst>
            </a:blip>
            <a:stretch>
              <a:fillRect/>
            </a:stretch>
          </p:blipFill>
          <p:spPr>
            <a:xfrm>
              <a:off x="13256226" y="11714774"/>
              <a:ext cx="6663251" cy="6839562"/>
            </a:xfrm>
            <a:prstGeom prst="rect">
              <a:avLst/>
            </a:prstGeom>
          </p:spPr>
        </p:pic>
        <p:pic>
          <p:nvPicPr>
            <p:cNvPr id="146" name="Picture 145" descr="shattered.png"/>
            <p:cNvPicPr>
              <a:picLocks noChangeAspect="1"/>
            </p:cNvPicPr>
            <p:nvPr/>
          </p:nvPicPr>
          <p:blipFill>
            <a:blip r:embed="rId3">
              <a:extLst>
                <a:ext uri="{BEBA8EAE-BF5A-486C-A8C5-ECC9F3942E4B}">
                  <a14:imgProps xmlns:a14="http://schemas.microsoft.com/office/drawing/2010/main">
                    <a14:imgLayer r:embed="rId4">
                      <a14:imgEffect>
                        <a14:sharpenSoften amount="61000"/>
                      </a14:imgEffect>
                      <a14:imgEffect>
                        <a14:saturation sat="0"/>
                      </a14:imgEffect>
                      <a14:imgEffect>
                        <a14:brightnessContrast bright="2000"/>
                      </a14:imgEffect>
                    </a14:imgLayer>
                  </a14:imgProps>
                </a:ext>
                <a:ext uri="{28A0092B-C50C-407E-A947-70E740481C1C}">
                  <a14:useLocalDpi xmlns:a14="http://schemas.microsoft.com/office/drawing/2010/main" val="0"/>
                </a:ext>
              </a:extLst>
            </a:blip>
            <a:stretch>
              <a:fillRect/>
            </a:stretch>
          </p:blipFill>
          <p:spPr>
            <a:xfrm>
              <a:off x="19846094" y="11711754"/>
              <a:ext cx="6663251" cy="6839562"/>
            </a:xfrm>
            <a:prstGeom prst="rect">
              <a:avLst/>
            </a:prstGeom>
          </p:spPr>
        </p:pic>
        <p:pic>
          <p:nvPicPr>
            <p:cNvPr id="147" name="Picture 146" descr="shattered.png"/>
            <p:cNvPicPr>
              <a:picLocks noChangeAspect="1"/>
            </p:cNvPicPr>
            <p:nvPr/>
          </p:nvPicPr>
          <p:blipFill>
            <a:blip r:embed="rId3">
              <a:extLst>
                <a:ext uri="{BEBA8EAE-BF5A-486C-A8C5-ECC9F3942E4B}">
                  <a14:imgProps xmlns:a14="http://schemas.microsoft.com/office/drawing/2010/main">
                    <a14:imgLayer r:embed="rId4">
                      <a14:imgEffect>
                        <a14:sharpenSoften amount="61000"/>
                      </a14:imgEffect>
                      <a14:imgEffect>
                        <a14:saturation sat="0"/>
                      </a14:imgEffect>
                      <a14:imgEffect>
                        <a14:brightnessContrast bright="2000"/>
                      </a14:imgEffect>
                    </a14:imgLayer>
                  </a14:imgProps>
                </a:ext>
                <a:ext uri="{28A0092B-C50C-407E-A947-70E740481C1C}">
                  <a14:useLocalDpi xmlns:a14="http://schemas.microsoft.com/office/drawing/2010/main" val="0"/>
                </a:ext>
              </a:extLst>
            </a:blip>
            <a:stretch>
              <a:fillRect/>
            </a:stretch>
          </p:blipFill>
          <p:spPr>
            <a:xfrm>
              <a:off x="26492047" y="11704787"/>
              <a:ext cx="6663251" cy="6839562"/>
            </a:xfrm>
            <a:prstGeom prst="rect">
              <a:avLst/>
            </a:prstGeom>
          </p:spPr>
        </p:pic>
        <p:pic>
          <p:nvPicPr>
            <p:cNvPr id="148" name="Picture 147" descr="shattered.png"/>
            <p:cNvPicPr>
              <a:picLocks noChangeAspect="1"/>
            </p:cNvPicPr>
            <p:nvPr/>
          </p:nvPicPr>
          <p:blipFill>
            <a:blip r:embed="rId3">
              <a:extLst>
                <a:ext uri="{BEBA8EAE-BF5A-486C-A8C5-ECC9F3942E4B}">
                  <a14:imgProps xmlns:a14="http://schemas.microsoft.com/office/drawing/2010/main">
                    <a14:imgLayer r:embed="rId4">
                      <a14:imgEffect>
                        <a14:sharpenSoften amount="61000"/>
                      </a14:imgEffect>
                      <a14:imgEffect>
                        <a14:saturation sat="0"/>
                      </a14:imgEffect>
                      <a14:imgEffect>
                        <a14:brightnessContrast bright="2000"/>
                      </a14:imgEffect>
                    </a14:imgLayer>
                  </a14:imgProps>
                </a:ext>
                <a:ext uri="{28A0092B-C50C-407E-A947-70E740481C1C}">
                  <a14:useLocalDpi xmlns:a14="http://schemas.microsoft.com/office/drawing/2010/main" val="0"/>
                </a:ext>
              </a:extLst>
            </a:blip>
            <a:stretch>
              <a:fillRect/>
            </a:stretch>
          </p:blipFill>
          <p:spPr>
            <a:xfrm>
              <a:off x="33125709" y="11657971"/>
              <a:ext cx="6663251" cy="6839562"/>
            </a:xfrm>
            <a:prstGeom prst="rect">
              <a:avLst/>
            </a:prstGeom>
          </p:spPr>
        </p:pic>
        <p:pic>
          <p:nvPicPr>
            <p:cNvPr id="149" name="Picture 148" descr="shattered.png"/>
            <p:cNvPicPr>
              <a:picLocks noChangeAspect="1"/>
            </p:cNvPicPr>
            <p:nvPr/>
          </p:nvPicPr>
          <p:blipFill>
            <a:blip r:embed="rId3">
              <a:extLst>
                <a:ext uri="{BEBA8EAE-BF5A-486C-A8C5-ECC9F3942E4B}">
                  <a14:imgProps xmlns:a14="http://schemas.microsoft.com/office/drawing/2010/main">
                    <a14:imgLayer r:embed="rId4">
                      <a14:imgEffect>
                        <a14:sharpenSoften amount="61000"/>
                      </a14:imgEffect>
                      <a14:imgEffect>
                        <a14:saturation sat="0"/>
                      </a14:imgEffect>
                      <a14:imgEffect>
                        <a14:brightnessContrast bright="2000"/>
                      </a14:imgEffect>
                    </a14:imgLayer>
                  </a14:imgProps>
                </a:ext>
                <a:ext uri="{28A0092B-C50C-407E-A947-70E740481C1C}">
                  <a14:useLocalDpi xmlns:a14="http://schemas.microsoft.com/office/drawing/2010/main" val="0"/>
                </a:ext>
              </a:extLst>
            </a:blip>
            <a:stretch>
              <a:fillRect/>
            </a:stretch>
          </p:blipFill>
          <p:spPr>
            <a:xfrm>
              <a:off x="39752125" y="11646328"/>
              <a:ext cx="6663251" cy="6839562"/>
            </a:xfrm>
            <a:prstGeom prst="rect">
              <a:avLst/>
            </a:prstGeom>
          </p:spPr>
        </p:pic>
        <p:pic>
          <p:nvPicPr>
            <p:cNvPr id="150" name="Picture 149" descr="shattered.png"/>
            <p:cNvPicPr>
              <a:picLocks noChangeAspect="1"/>
            </p:cNvPicPr>
            <p:nvPr/>
          </p:nvPicPr>
          <p:blipFill rotWithShape="1">
            <a:blip r:embed="rId3">
              <a:extLst>
                <a:ext uri="{BEBA8EAE-BF5A-486C-A8C5-ECC9F3942E4B}">
                  <a14:imgProps xmlns:a14="http://schemas.microsoft.com/office/drawing/2010/main">
                    <a14:imgLayer r:embed="rId4">
                      <a14:imgEffect>
                        <a14:sharpenSoften amount="61000"/>
                      </a14:imgEffect>
                      <a14:imgEffect>
                        <a14:saturation sat="0"/>
                      </a14:imgEffect>
                      <a14:imgEffect>
                        <a14:brightnessContrast bright="2000"/>
                      </a14:imgEffect>
                    </a14:imgLayer>
                  </a14:imgProps>
                </a:ext>
                <a:ext uri="{28A0092B-C50C-407E-A947-70E740481C1C}">
                  <a14:useLocalDpi xmlns:a14="http://schemas.microsoft.com/office/drawing/2010/main" val="0"/>
                </a:ext>
              </a:extLst>
            </a:blip>
            <a:srcRect r="53785"/>
            <a:stretch/>
          </p:blipFill>
          <p:spPr>
            <a:xfrm>
              <a:off x="46385788" y="11643308"/>
              <a:ext cx="3079398" cy="6839562"/>
            </a:xfrm>
            <a:prstGeom prst="rect">
              <a:avLst/>
            </a:prstGeom>
          </p:spPr>
        </p:pic>
        <p:pic>
          <p:nvPicPr>
            <p:cNvPr id="151" name="Picture 150" descr="shattered.png"/>
            <p:cNvPicPr>
              <a:picLocks noChangeAspect="1"/>
            </p:cNvPicPr>
            <p:nvPr/>
          </p:nvPicPr>
          <p:blipFill>
            <a:blip r:embed="rId3">
              <a:extLst>
                <a:ext uri="{BEBA8EAE-BF5A-486C-A8C5-ECC9F3942E4B}">
                  <a14:imgProps xmlns:a14="http://schemas.microsoft.com/office/drawing/2010/main">
                    <a14:imgLayer r:embed="rId4">
                      <a14:imgEffect>
                        <a14:sharpenSoften amount="61000"/>
                      </a14:imgEffect>
                      <a14:imgEffect>
                        <a14:saturation sat="0"/>
                      </a14:imgEffect>
                      <a14:imgEffect>
                        <a14:brightnessContrast bright="2000"/>
                      </a14:imgEffect>
                    </a14:imgLayer>
                  </a14:imgProps>
                </a:ext>
                <a:ext uri="{28A0092B-C50C-407E-A947-70E740481C1C}">
                  <a14:useLocalDpi xmlns:a14="http://schemas.microsoft.com/office/drawing/2010/main" val="0"/>
                </a:ext>
              </a:extLst>
            </a:blip>
            <a:stretch>
              <a:fillRect/>
            </a:stretch>
          </p:blipFill>
          <p:spPr>
            <a:xfrm>
              <a:off x="-33440" y="4936667"/>
              <a:ext cx="6663251" cy="6839562"/>
            </a:xfrm>
            <a:prstGeom prst="rect">
              <a:avLst/>
            </a:prstGeom>
          </p:spPr>
        </p:pic>
        <p:pic>
          <p:nvPicPr>
            <p:cNvPr id="152" name="Picture 151" descr="shattered.png"/>
            <p:cNvPicPr>
              <a:picLocks noChangeAspect="1"/>
            </p:cNvPicPr>
            <p:nvPr/>
          </p:nvPicPr>
          <p:blipFill>
            <a:blip r:embed="rId3">
              <a:extLst>
                <a:ext uri="{BEBA8EAE-BF5A-486C-A8C5-ECC9F3942E4B}">
                  <a14:imgProps xmlns:a14="http://schemas.microsoft.com/office/drawing/2010/main">
                    <a14:imgLayer r:embed="rId4">
                      <a14:imgEffect>
                        <a14:sharpenSoften amount="61000"/>
                      </a14:imgEffect>
                      <a14:imgEffect>
                        <a14:saturation sat="0"/>
                      </a14:imgEffect>
                      <a14:imgEffect>
                        <a14:brightnessContrast bright="2000"/>
                      </a14:imgEffect>
                    </a14:imgLayer>
                  </a14:imgProps>
                </a:ext>
                <a:ext uri="{28A0092B-C50C-407E-A947-70E740481C1C}">
                  <a14:useLocalDpi xmlns:a14="http://schemas.microsoft.com/office/drawing/2010/main" val="0"/>
                </a:ext>
              </a:extLst>
            </a:blip>
            <a:stretch>
              <a:fillRect/>
            </a:stretch>
          </p:blipFill>
          <p:spPr>
            <a:xfrm>
              <a:off x="6600222" y="4933647"/>
              <a:ext cx="6663251" cy="6839562"/>
            </a:xfrm>
            <a:prstGeom prst="rect">
              <a:avLst/>
            </a:prstGeom>
          </p:spPr>
        </p:pic>
        <p:pic>
          <p:nvPicPr>
            <p:cNvPr id="153" name="Picture 152" descr="shattered.png"/>
            <p:cNvPicPr>
              <a:picLocks noChangeAspect="1"/>
            </p:cNvPicPr>
            <p:nvPr/>
          </p:nvPicPr>
          <p:blipFill>
            <a:blip r:embed="rId3">
              <a:extLst>
                <a:ext uri="{BEBA8EAE-BF5A-486C-A8C5-ECC9F3942E4B}">
                  <a14:imgProps xmlns:a14="http://schemas.microsoft.com/office/drawing/2010/main">
                    <a14:imgLayer r:embed="rId4">
                      <a14:imgEffect>
                        <a14:sharpenSoften amount="61000"/>
                      </a14:imgEffect>
                      <a14:imgEffect>
                        <a14:saturation sat="0"/>
                      </a14:imgEffect>
                      <a14:imgEffect>
                        <a14:brightnessContrast bright="2000"/>
                      </a14:imgEffect>
                    </a14:imgLayer>
                  </a14:imgProps>
                </a:ext>
                <a:ext uri="{28A0092B-C50C-407E-A947-70E740481C1C}">
                  <a14:useLocalDpi xmlns:a14="http://schemas.microsoft.com/office/drawing/2010/main" val="0"/>
                </a:ext>
              </a:extLst>
            </a:blip>
            <a:stretch>
              <a:fillRect/>
            </a:stretch>
          </p:blipFill>
          <p:spPr>
            <a:xfrm>
              <a:off x="13226638" y="4965800"/>
              <a:ext cx="6663251" cy="6839562"/>
            </a:xfrm>
            <a:prstGeom prst="rect">
              <a:avLst/>
            </a:prstGeom>
          </p:spPr>
        </p:pic>
        <p:pic>
          <p:nvPicPr>
            <p:cNvPr id="154" name="Picture 153" descr="shattered.png"/>
            <p:cNvPicPr>
              <a:picLocks noChangeAspect="1"/>
            </p:cNvPicPr>
            <p:nvPr/>
          </p:nvPicPr>
          <p:blipFill>
            <a:blip r:embed="rId3">
              <a:extLst>
                <a:ext uri="{BEBA8EAE-BF5A-486C-A8C5-ECC9F3942E4B}">
                  <a14:imgProps xmlns:a14="http://schemas.microsoft.com/office/drawing/2010/main">
                    <a14:imgLayer r:embed="rId4">
                      <a14:imgEffect>
                        <a14:sharpenSoften amount="61000"/>
                      </a14:imgEffect>
                      <a14:imgEffect>
                        <a14:saturation sat="0"/>
                      </a14:imgEffect>
                      <a14:imgEffect>
                        <a14:brightnessContrast bright="2000"/>
                      </a14:imgEffect>
                    </a14:imgLayer>
                  </a14:imgProps>
                </a:ext>
                <a:ext uri="{28A0092B-C50C-407E-A947-70E740481C1C}">
                  <a14:useLocalDpi xmlns:a14="http://schemas.microsoft.com/office/drawing/2010/main" val="0"/>
                </a:ext>
              </a:extLst>
            </a:blip>
            <a:stretch>
              <a:fillRect/>
            </a:stretch>
          </p:blipFill>
          <p:spPr>
            <a:xfrm>
              <a:off x="19860300" y="4962780"/>
              <a:ext cx="6663251" cy="6839562"/>
            </a:xfrm>
            <a:prstGeom prst="rect">
              <a:avLst/>
            </a:prstGeom>
          </p:spPr>
        </p:pic>
        <p:pic>
          <p:nvPicPr>
            <p:cNvPr id="155" name="Picture 154" descr="shattered.png"/>
            <p:cNvPicPr>
              <a:picLocks noChangeAspect="1"/>
            </p:cNvPicPr>
            <p:nvPr/>
          </p:nvPicPr>
          <p:blipFill>
            <a:blip r:embed="rId3">
              <a:extLst>
                <a:ext uri="{BEBA8EAE-BF5A-486C-A8C5-ECC9F3942E4B}">
                  <a14:imgProps xmlns:a14="http://schemas.microsoft.com/office/drawing/2010/main">
                    <a14:imgLayer r:embed="rId4">
                      <a14:imgEffect>
                        <a14:sharpenSoften amount="61000"/>
                      </a14:imgEffect>
                      <a14:imgEffect>
                        <a14:saturation sat="0"/>
                      </a14:imgEffect>
                      <a14:imgEffect>
                        <a14:brightnessContrast bright="2000"/>
                      </a14:imgEffect>
                    </a14:imgLayer>
                  </a14:imgProps>
                </a:ext>
                <a:ext uri="{28A0092B-C50C-407E-A947-70E740481C1C}">
                  <a14:useLocalDpi xmlns:a14="http://schemas.microsoft.com/office/drawing/2010/main" val="0"/>
                </a:ext>
              </a:extLst>
            </a:blip>
            <a:stretch>
              <a:fillRect/>
            </a:stretch>
          </p:blipFill>
          <p:spPr>
            <a:xfrm>
              <a:off x="26462459" y="4955813"/>
              <a:ext cx="6663251" cy="6839562"/>
            </a:xfrm>
            <a:prstGeom prst="rect">
              <a:avLst/>
            </a:prstGeom>
          </p:spPr>
        </p:pic>
        <p:pic>
          <p:nvPicPr>
            <p:cNvPr id="156" name="Picture 155" descr="shattered.png"/>
            <p:cNvPicPr>
              <a:picLocks noChangeAspect="1"/>
            </p:cNvPicPr>
            <p:nvPr/>
          </p:nvPicPr>
          <p:blipFill>
            <a:blip r:embed="rId3">
              <a:extLst>
                <a:ext uri="{BEBA8EAE-BF5A-486C-A8C5-ECC9F3942E4B}">
                  <a14:imgProps xmlns:a14="http://schemas.microsoft.com/office/drawing/2010/main">
                    <a14:imgLayer r:embed="rId4">
                      <a14:imgEffect>
                        <a14:sharpenSoften amount="61000"/>
                      </a14:imgEffect>
                      <a14:imgEffect>
                        <a14:saturation sat="0"/>
                      </a14:imgEffect>
                      <a14:imgEffect>
                        <a14:brightnessContrast bright="2000"/>
                      </a14:imgEffect>
                    </a14:imgLayer>
                  </a14:imgProps>
                </a:ext>
                <a:ext uri="{28A0092B-C50C-407E-A947-70E740481C1C}">
                  <a14:useLocalDpi xmlns:a14="http://schemas.microsoft.com/office/drawing/2010/main" val="0"/>
                </a:ext>
              </a:extLst>
            </a:blip>
            <a:stretch>
              <a:fillRect/>
            </a:stretch>
          </p:blipFill>
          <p:spPr>
            <a:xfrm>
              <a:off x="33096121" y="4908997"/>
              <a:ext cx="6663251" cy="6839562"/>
            </a:xfrm>
            <a:prstGeom prst="rect">
              <a:avLst/>
            </a:prstGeom>
          </p:spPr>
        </p:pic>
        <p:pic>
          <p:nvPicPr>
            <p:cNvPr id="157" name="Picture 156" descr="shattered.png"/>
            <p:cNvPicPr>
              <a:picLocks noChangeAspect="1"/>
            </p:cNvPicPr>
            <p:nvPr/>
          </p:nvPicPr>
          <p:blipFill>
            <a:blip r:embed="rId3">
              <a:extLst>
                <a:ext uri="{BEBA8EAE-BF5A-486C-A8C5-ECC9F3942E4B}">
                  <a14:imgProps xmlns:a14="http://schemas.microsoft.com/office/drawing/2010/main">
                    <a14:imgLayer r:embed="rId4">
                      <a14:imgEffect>
                        <a14:sharpenSoften amount="61000"/>
                      </a14:imgEffect>
                      <a14:imgEffect>
                        <a14:saturation sat="0"/>
                      </a14:imgEffect>
                      <a14:imgEffect>
                        <a14:brightnessContrast bright="2000"/>
                      </a14:imgEffect>
                    </a14:imgLayer>
                  </a14:imgProps>
                </a:ext>
                <a:ext uri="{28A0092B-C50C-407E-A947-70E740481C1C}">
                  <a14:useLocalDpi xmlns:a14="http://schemas.microsoft.com/office/drawing/2010/main" val="0"/>
                </a:ext>
              </a:extLst>
            </a:blip>
            <a:stretch>
              <a:fillRect/>
            </a:stretch>
          </p:blipFill>
          <p:spPr>
            <a:xfrm>
              <a:off x="39722537" y="4897354"/>
              <a:ext cx="6663251" cy="6839562"/>
            </a:xfrm>
            <a:prstGeom prst="rect">
              <a:avLst/>
            </a:prstGeom>
          </p:spPr>
        </p:pic>
        <p:pic>
          <p:nvPicPr>
            <p:cNvPr id="158" name="Picture 157" descr="shattered.png"/>
            <p:cNvPicPr>
              <a:picLocks noChangeAspect="1"/>
            </p:cNvPicPr>
            <p:nvPr/>
          </p:nvPicPr>
          <p:blipFill rotWithShape="1">
            <a:blip r:embed="rId3">
              <a:extLst>
                <a:ext uri="{BEBA8EAE-BF5A-486C-A8C5-ECC9F3942E4B}">
                  <a14:imgProps xmlns:a14="http://schemas.microsoft.com/office/drawing/2010/main">
                    <a14:imgLayer r:embed="rId4">
                      <a14:imgEffect>
                        <a14:sharpenSoften amount="61000"/>
                      </a14:imgEffect>
                      <a14:imgEffect>
                        <a14:saturation sat="0"/>
                      </a14:imgEffect>
                      <a14:imgEffect>
                        <a14:brightnessContrast bright="2000"/>
                      </a14:imgEffect>
                    </a14:imgLayer>
                  </a14:imgProps>
                </a:ext>
                <a:ext uri="{28A0092B-C50C-407E-A947-70E740481C1C}">
                  <a14:useLocalDpi xmlns:a14="http://schemas.microsoft.com/office/drawing/2010/main" val="0"/>
                </a:ext>
              </a:extLst>
            </a:blip>
            <a:srcRect r="53785"/>
            <a:stretch/>
          </p:blipFill>
          <p:spPr>
            <a:xfrm>
              <a:off x="46356200" y="4894334"/>
              <a:ext cx="3079398" cy="6839562"/>
            </a:xfrm>
            <a:prstGeom prst="rect">
              <a:avLst/>
            </a:prstGeom>
          </p:spPr>
        </p:pic>
        <p:pic>
          <p:nvPicPr>
            <p:cNvPr id="159" name="Picture 158" descr="shattered.png"/>
            <p:cNvPicPr>
              <a:picLocks noChangeAspect="1"/>
            </p:cNvPicPr>
            <p:nvPr/>
          </p:nvPicPr>
          <p:blipFill>
            <a:blip r:embed="rId3">
              <a:extLst>
                <a:ext uri="{BEBA8EAE-BF5A-486C-A8C5-ECC9F3942E4B}">
                  <a14:imgProps xmlns:a14="http://schemas.microsoft.com/office/drawing/2010/main">
                    <a14:imgLayer r:embed="rId4">
                      <a14:imgEffect>
                        <a14:sharpenSoften amount="61000"/>
                      </a14:imgEffect>
                      <a14:imgEffect>
                        <a14:saturation sat="0"/>
                      </a14:imgEffect>
                      <a14:imgEffect>
                        <a14:brightnessContrast bright="2000"/>
                      </a14:imgEffect>
                    </a14:imgLayer>
                  </a14:imgProps>
                </a:ext>
                <a:ext uri="{28A0092B-C50C-407E-A947-70E740481C1C}">
                  <a14:useLocalDpi xmlns:a14="http://schemas.microsoft.com/office/drawing/2010/main" val="0"/>
                </a:ext>
              </a:extLst>
            </a:blip>
            <a:stretch>
              <a:fillRect/>
            </a:stretch>
          </p:blipFill>
          <p:spPr>
            <a:xfrm>
              <a:off x="1" y="-1875225"/>
              <a:ext cx="6663251" cy="6839562"/>
            </a:xfrm>
            <a:prstGeom prst="rect">
              <a:avLst/>
            </a:prstGeom>
          </p:spPr>
        </p:pic>
        <p:pic>
          <p:nvPicPr>
            <p:cNvPr id="160" name="Picture 159" descr="shattered.png"/>
            <p:cNvPicPr>
              <a:picLocks noChangeAspect="1"/>
            </p:cNvPicPr>
            <p:nvPr/>
          </p:nvPicPr>
          <p:blipFill>
            <a:blip r:embed="rId3">
              <a:extLst>
                <a:ext uri="{BEBA8EAE-BF5A-486C-A8C5-ECC9F3942E4B}">
                  <a14:imgProps xmlns:a14="http://schemas.microsoft.com/office/drawing/2010/main">
                    <a14:imgLayer r:embed="rId4">
                      <a14:imgEffect>
                        <a14:sharpenSoften amount="61000"/>
                      </a14:imgEffect>
                      <a14:imgEffect>
                        <a14:saturation sat="0"/>
                      </a14:imgEffect>
                      <a14:imgEffect>
                        <a14:brightnessContrast bright="2000"/>
                      </a14:imgEffect>
                    </a14:imgLayer>
                  </a14:imgProps>
                </a:ext>
                <a:ext uri="{28A0092B-C50C-407E-A947-70E740481C1C}">
                  <a14:useLocalDpi xmlns:a14="http://schemas.microsoft.com/office/drawing/2010/main" val="0"/>
                </a:ext>
              </a:extLst>
            </a:blip>
            <a:stretch>
              <a:fillRect/>
            </a:stretch>
          </p:blipFill>
          <p:spPr>
            <a:xfrm>
              <a:off x="6633663" y="-1878245"/>
              <a:ext cx="6663251" cy="6839562"/>
            </a:xfrm>
            <a:prstGeom prst="rect">
              <a:avLst/>
            </a:prstGeom>
          </p:spPr>
        </p:pic>
        <p:pic>
          <p:nvPicPr>
            <p:cNvPr id="161" name="Picture 160" descr="shattered.png"/>
            <p:cNvPicPr>
              <a:picLocks noChangeAspect="1"/>
            </p:cNvPicPr>
            <p:nvPr/>
          </p:nvPicPr>
          <p:blipFill>
            <a:blip r:embed="rId3">
              <a:extLst>
                <a:ext uri="{BEBA8EAE-BF5A-486C-A8C5-ECC9F3942E4B}">
                  <a14:imgProps xmlns:a14="http://schemas.microsoft.com/office/drawing/2010/main">
                    <a14:imgLayer r:embed="rId4">
                      <a14:imgEffect>
                        <a14:sharpenSoften amount="61000"/>
                      </a14:imgEffect>
                      <a14:imgEffect>
                        <a14:saturation sat="0"/>
                      </a14:imgEffect>
                      <a14:imgEffect>
                        <a14:brightnessContrast bright="2000"/>
                      </a14:imgEffect>
                    </a14:imgLayer>
                  </a14:imgProps>
                </a:ext>
                <a:ext uri="{28A0092B-C50C-407E-A947-70E740481C1C}">
                  <a14:useLocalDpi xmlns:a14="http://schemas.microsoft.com/office/drawing/2010/main" val="0"/>
                </a:ext>
              </a:extLst>
            </a:blip>
            <a:stretch>
              <a:fillRect/>
            </a:stretch>
          </p:blipFill>
          <p:spPr>
            <a:xfrm>
              <a:off x="13260079" y="-1846092"/>
              <a:ext cx="6663251" cy="6839562"/>
            </a:xfrm>
            <a:prstGeom prst="rect">
              <a:avLst/>
            </a:prstGeom>
          </p:spPr>
        </p:pic>
        <p:pic>
          <p:nvPicPr>
            <p:cNvPr id="162" name="Picture 161" descr="shattered.png"/>
            <p:cNvPicPr>
              <a:picLocks noChangeAspect="1"/>
            </p:cNvPicPr>
            <p:nvPr/>
          </p:nvPicPr>
          <p:blipFill>
            <a:blip r:embed="rId3">
              <a:extLst>
                <a:ext uri="{BEBA8EAE-BF5A-486C-A8C5-ECC9F3942E4B}">
                  <a14:imgProps xmlns:a14="http://schemas.microsoft.com/office/drawing/2010/main">
                    <a14:imgLayer r:embed="rId4">
                      <a14:imgEffect>
                        <a14:sharpenSoften amount="61000"/>
                      </a14:imgEffect>
                      <a14:imgEffect>
                        <a14:saturation sat="0"/>
                      </a14:imgEffect>
                      <a14:imgEffect>
                        <a14:brightnessContrast bright="2000"/>
                      </a14:imgEffect>
                    </a14:imgLayer>
                  </a14:imgProps>
                </a:ext>
                <a:ext uri="{28A0092B-C50C-407E-A947-70E740481C1C}">
                  <a14:useLocalDpi xmlns:a14="http://schemas.microsoft.com/office/drawing/2010/main" val="0"/>
                </a:ext>
              </a:extLst>
            </a:blip>
            <a:stretch>
              <a:fillRect/>
            </a:stretch>
          </p:blipFill>
          <p:spPr>
            <a:xfrm>
              <a:off x="19849947" y="-1849112"/>
              <a:ext cx="6663251" cy="6839562"/>
            </a:xfrm>
            <a:prstGeom prst="rect">
              <a:avLst/>
            </a:prstGeom>
          </p:spPr>
        </p:pic>
        <p:pic>
          <p:nvPicPr>
            <p:cNvPr id="163" name="Picture 162" descr="shattered.png"/>
            <p:cNvPicPr>
              <a:picLocks noChangeAspect="1"/>
            </p:cNvPicPr>
            <p:nvPr/>
          </p:nvPicPr>
          <p:blipFill>
            <a:blip r:embed="rId3">
              <a:extLst>
                <a:ext uri="{BEBA8EAE-BF5A-486C-A8C5-ECC9F3942E4B}">
                  <a14:imgProps xmlns:a14="http://schemas.microsoft.com/office/drawing/2010/main">
                    <a14:imgLayer r:embed="rId4">
                      <a14:imgEffect>
                        <a14:sharpenSoften amount="61000"/>
                      </a14:imgEffect>
                      <a14:imgEffect>
                        <a14:saturation sat="0"/>
                      </a14:imgEffect>
                      <a14:imgEffect>
                        <a14:brightnessContrast bright="2000"/>
                      </a14:imgEffect>
                    </a14:imgLayer>
                  </a14:imgProps>
                </a:ext>
                <a:ext uri="{28A0092B-C50C-407E-A947-70E740481C1C}">
                  <a14:useLocalDpi xmlns:a14="http://schemas.microsoft.com/office/drawing/2010/main" val="0"/>
                </a:ext>
              </a:extLst>
            </a:blip>
            <a:stretch>
              <a:fillRect/>
            </a:stretch>
          </p:blipFill>
          <p:spPr>
            <a:xfrm>
              <a:off x="26495900" y="-1812283"/>
              <a:ext cx="6663251" cy="6839562"/>
            </a:xfrm>
            <a:prstGeom prst="rect">
              <a:avLst/>
            </a:prstGeom>
          </p:spPr>
        </p:pic>
        <p:pic>
          <p:nvPicPr>
            <p:cNvPr id="164" name="Picture 163" descr="shattered.png"/>
            <p:cNvPicPr>
              <a:picLocks noChangeAspect="1"/>
            </p:cNvPicPr>
            <p:nvPr/>
          </p:nvPicPr>
          <p:blipFill>
            <a:blip r:embed="rId3">
              <a:extLst>
                <a:ext uri="{BEBA8EAE-BF5A-486C-A8C5-ECC9F3942E4B}">
                  <a14:imgProps xmlns:a14="http://schemas.microsoft.com/office/drawing/2010/main">
                    <a14:imgLayer r:embed="rId4">
                      <a14:imgEffect>
                        <a14:sharpenSoften amount="61000"/>
                      </a14:imgEffect>
                      <a14:imgEffect>
                        <a14:saturation sat="0"/>
                      </a14:imgEffect>
                      <a14:imgEffect>
                        <a14:brightnessContrast bright="2000"/>
                      </a14:imgEffect>
                    </a14:imgLayer>
                  </a14:imgProps>
                </a:ext>
                <a:ext uri="{28A0092B-C50C-407E-A947-70E740481C1C}">
                  <a14:useLocalDpi xmlns:a14="http://schemas.microsoft.com/office/drawing/2010/main" val="0"/>
                </a:ext>
              </a:extLst>
            </a:blip>
            <a:stretch>
              <a:fillRect/>
            </a:stretch>
          </p:blipFill>
          <p:spPr>
            <a:xfrm>
              <a:off x="33129562" y="-1859099"/>
              <a:ext cx="6663251" cy="6839562"/>
            </a:xfrm>
            <a:prstGeom prst="rect">
              <a:avLst/>
            </a:prstGeom>
          </p:spPr>
        </p:pic>
        <p:pic>
          <p:nvPicPr>
            <p:cNvPr id="165" name="Picture 164" descr="shattered.png"/>
            <p:cNvPicPr>
              <a:picLocks noChangeAspect="1"/>
            </p:cNvPicPr>
            <p:nvPr/>
          </p:nvPicPr>
          <p:blipFill>
            <a:blip r:embed="rId3">
              <a:extLst>
                <a:ext uri="{BEBA8EAE-BF5A-486C-A8C5-ECC9F3942E4B}">
                  <a14:imgProps xmlns:a14="http://schemas.microsoft.com/office/drawing/2010/main">
                    <a14:imgLayer r:embed="rId4">
                      <a14:imgEffect>
                        <a14:sharpenSoften amount="61000"/>
                      </a14:imgEffect>
                      <a14:imgEffect>
                        <a14:saturation sat="0"/>
                      </a14:imgEffect>
                      <a14:imgEffect>
                        <a14:brightnessContrast bright="2000"/>
                      </a14:imgEffect>
                    </a14:imgLayer>
                  </a14:imgProps>
                </a:ext>
                <a:ext uri="{28A0092B-C50C-407E-A947-70E740481C1C}">
                  <a14:useLocalDpi xmlns:a14="http://schemas.microsoft.com/office/drawing/2010/main" val="0"/>
                </a:ext>
              </a:extLst>
            </a:blip>
            <a:stretch>
              <a:fillRect/>
            </a:stretch>
          </p:blipFill>
          <p:spPr>
            <a:xfrm>
              <a:off x="39755978" y="-1914538"/>
              <a:ext cx="6663251" cy="6839562"/>
            </a:xfrm>
            <a:prstGeom prst="rect">
              <a:avLst/>
            </a:prstGeom>
          </p:spPr>
        </p:pic>
        <p:pic>
          <p:nvPicPr>
            <p:cNvPr id="166" name="Picture 165" descr="shattered.png"/>
            <p:cNvPicPr>
              <a:picLocks noChangeAspect="1"/>
            </p:cNvPicPr>
            <p:nvPr/>
          </p:nvPicPr>
          <p:blipFill rotWithShape="1">
            <a:blip r:embed="rId3">
              <a:extLst>
                <a:ext uri="{BEBA8EAE-BF5A-486C-A8C5-ECC9F3942E4B}">
                  <a14:imgProps xmlns:a14="http://schemas.microsoft.com/office/drawing/2010/main">
                    <a14:imgLayer r:embed="rId4">
                      <a14:imgEffect>
                        <a14:sharpenSoften amount="61000"/>
                      </a14:imgEffect>
                      <a14:imgEffect>
                        <a14:saturation sat="0"/>
                      </a14:imgEffect>
                      <a14:imgEffect>
                        <a14:brightnessContrast bright="2000"/>
                      </a14:imgEffect>
                    </a14:imgLayer>
                  </a14:imgProps>
                </a:ext>
                <a:ext uri="{28A0092B-C50C-407E-A947-70E740481C1C}">
                  <a14:useLocalDpi xmlns:a14="http://schemas.microsoft.com/office/drawing/2010/main" val="0"/>
                </a:ext>
              </a:extLst>
            </a:blip>
            <a:srcRect r="53785"/>
            <a:stretch/>
          </p:blipFill>
          <p:spPr>
            <a:xfrm>
              <a:off x="46345847" y="-1917558"/>
              <a:ext cx="3079398" cy="6839562"/>
            </a:xfrm>
            <a:prstGeom prst="rect">
              <a:avLst/>
            </a:prstGeom>
          </p:spPr>
        </p:pic>
      </p:grpSp>
      <p:sp>
        <p:nvSpPr>
          <p:cNvPr id="213" name="Rectangle 212"/>
          <p:cNvSpPr/>
          <p:nvPr/>
        </p:nvSpPr>
        <p:spPr>
          <a:xfrm>
            <a:off x="-26478" y="10972800"/>
            <a:ext cx="32973906" cy="2464028"/>
          </a:xfrm>
          <a:prstGeom prst="rect">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latin typeface="Arial" panose="020B0604020202020204" pitchFamily="34" charset="0"/>
              <a:cs typeface="Arial" panose="020B0604020202020204" pitchFamily="34" charset="0"/>
            </a:endParaRPr>
          </a:p>
        </p:txBody>
      </p:sp>
      <p:sp>
        <p:nvSpPr>
          <p:cNvPr id="5" name="Rectangle 4"/>
          <p:cNvSpPr/>
          <p:nvPr/>
        </p:nvSpPr>
        <p:spPr>
          <a:xfrm>
            <a:off x="0" y="32290546"/>
            <a:ext cx="32947428" cy="609600"/>
          </a:xfrm>
          <a:prstGeom prst="rect">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latin typeface="Arial" panose="020B0604020202020204" pitchFamily="34" charset="0"/>
              <a:cs typeface="Arial" panose="020B0604020202020204" pitchFamily="34" charset="0"/>
            </a:endParaRPr>
          </a:p>
        </p:txBody>
      </p:sp>
      <p:sp>
        <p:nvSpPr>
          <p:cNvPr id="6" name="TextBox 5"/>
          <p:cNvSpPr txBox="1"/>
          <p:nvPr/>
        </p:nvSpPr>
        <p:spPr>
          <a:xfrm>
            <a:off x="0" y="10986701"/>
            <a:ext cx="32918400" cy="861774"/>
          </a:xfrm>
          <a:prstGeom prst="rect">
            <a:avLst/>
          </a:prstGeom>
          <a:noFill/>
        </p:spPr>
        <p:txBody>
          <a:bodyPr wrap="square" rtlCol="0">
            <a:spAutoFit/>
          </a:bodyPr>
          <a:lstStyle/>
          <a:p>
            <a:pPr algn="ctr"/>
            <a:r>
              <a:rPr lang="en-US" sz="5000" spc="134" dirty="0">
                <a:solidFill>
                  <a:schemeClr val="bg1"/>
                </a:solidFill>
                <a:latin typeface="Arial" panose="020B0604020202020204" pitchFamily="34" charset="0"/>
                <a:cs typeface="Arial" panose="020B0604020202020204" pitchFamily="34" charset="0"/>
              </a:rPr>
              <a:t> Student Perceptions of Two Versions of a Campus Sexual Assault Resource Guide </a:t>
            </a:r>
          </a:p>
        </p:txBody>
      </p:sp>
      <p:sp>
        <p:nvSpPr>
          <p:cNvPr id="7" name="TextBox 6"/>
          <p:cNvSpPr txBox="1"/>
          <p:nvPr/>
        </p:nvSpPr>
        <p:spPr>
          <a:xfrm>
            <a:off x="0" y="11988118"/>
            <a:ext cx="32918400" cy="646331"/>
          </a:xfrm>
          <a:prstGeom prst="rect">
            <a:avLst/>
          </a:prstGeom>
          <a:noFill/>
        </p:spPr>
        <p:txBody>
          <a:bodyPr wrap="square" rtlCol="0">
            <a:spAutoFit/>
          </a:bodyPr>
          <a:lstStyle/>
          <a:p>
            <a:pPr algn="ctr"/>
            <a:r>
              <a:rPr lang="en-US" spc="200" dirty="0">
                <a:solidFill>
                  <a:schemeClr val="bg1"/>
                </a:solidFill>
                <a:latin typeface="Arial" panose="020B0604020202020204" pitchFamily="34" charset="0"/>
                <a:cs typeface="Arial" panose="020B0604020202020204" pitchFamily="34" charset="0"/>
              </a:rPr>
              <a:t>Jazlyn Mitchell, Kathryn Becker-</a:t>
            </a:r>
            <a:r>
              <a:rPr lang="en-US" spc="200" dirty="0" err="1">
                <a:solidFill>
                  <a:schemeClr val="bg1"/>
                </a:solidFill>
                <a:latin typeface="Arial" panose="020B0604020202020204" pitchFamily="34" charset="0"/>
                <a:cs typeface="Arial" panose="020B0604020202020204" pitchFamily="34" charset="0"/>
              </a:rPr>
              <a:t>Blease</a:t>
            </a:r>
            <a:r>
              <a:rPr lang="en-US" spc="200" dirty="0">
                <a:solidFill>
                  <a:schemeClr val="bg1"/>
                </a:solidFill>
                <a:latin typeface="Arial" panose="020B0604020202020204" pitchFamily="34" charset="0"/>
                <a:cs typeface="Arial" panose="020B0604020202020204" pitchFamily="34" charset="0"/>
              </a:rPr>
              <a:t>, Ph.D. </a:t>
            </a:r>
          </a:p>
        </p:txBody>
      </p:sp>
      <p:sp>
        <p:nvSpPr>
          <p:cNvPr id="8" name="Rectangle 7"/>
          <p:cNvSpPr/>
          <p:nvPr/>
        </p:nvSpPr>
        <p:spPr>
          <a:xfrm flipV="1">
            <a:off x="-2" y="13305872"/>
            <a:ext cx="32979360" cy="243840"/>
          </a:xfrm>
          <a:prstGeom prst="rect">
            <a:avLst/>
          </a:prstGeom>
          <a:solidFill>
            <a:schemeClr val="accent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latin typeface="Arial" panose="020B0604020202020204" pitchFamily="34" charset="0"/>
              <a:cs typeface="Arial" panose="020B0604020202020204" pitchFamily="34" charset="0"/>
            </a:endParaRPr>
          </a:p>
        </p:txBody>
      </p:sp>
      <p:sp>
        <p:nvSpPr>
          <p:cNvPr id="14" name="Rectangle 13"/>
          <p:cNvSpPr/>
          <p:nvPr/>
        </p:nvSpPr>
        <p:spPr>
          <a:xfrm>
            <a:off x="10914596" y="14288231"/>
            <a:ext cx="11040052" cy="16729058"/>
          </a:xfrm>
          <a:prstGeom prst="rect">
            <a:avLst/>
          </a:prstGeom>
          <a:solidFill>
            <a:srgbClr val="FFFFFF"/>
          </a:solidFill>
          <a:ln w="762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http://www.campbellsoupcompany.com/pressrelease/campbell-to-remove-bpa-from-packaging-by-mid-2017</a:t>
            </a:r>
            <a:endParaRPr lang="en-US" sz="2400" dirty="0">
              <a:ln>
                <a:solidFill>
                  <a:srgbClr val="333333"/>
                </a:solidFill>
              </a:ln>
              <a:solidFill>
                <a:schemeClr val="bg1"/>
              </a:solidFill>
              <a:latin typeface="Arial" panose="020B0604020202020204" pitchFamily="34" charset="0"/>
              <a:cs typeface="Arial" panose="020B0604020202020204" pitchFamily="34" charset="0"/>
            </a:endParaRPr>
          </a:p>
        </p:txBody>
      </p:sp>
      <p:sp>
        <p:nvSpPr>
          <p:cNvPr id="20" name="Rectangle 19"/>
          <p:cNvSpPr/>
          <p:nvPr/>
        </p:nvSpPr>
        <p:spPr>
          <a:xfrm>
            <a:off x="10922496" y="30987543"/>
            <a:ext cx="11040051" cy="906044"/>
          </a:xfrm>
          <a:prstGeom prst="rect">
            <a:avLst/>
          </a:prstGeom>
          <a:solidFill>
            <a:srgbClr val="FFFFFF"/>
          </a:solidFill>
          <a:ln w="762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ln>
                <a:solidFill>
                  <a:srgbClr val="333333"/>
                </a:solidFill>
              </a:ln>
              <a:solidFill>
                <a:schemeClr val="bg1"/>
              </a:solidFill>
              <a:latin typeface="Arial" panose="020B0604020202020204" pitchFamily="34" charset="0"/>
              <a:cs typeface="Arial" panose="020B0604020202020204" pitchFamily="34" charset="0"/>
            </a:endParaRPr>
          </a:p>
        </p:txBody>
      </p:sp>
      <p:sp>
        <p:nvSpPr>
          <p:cNvPr id="24" name="TextBox 23"/>
          <p:cNvSpPr txBox="1"/>
          <p:nvPr/>
        </p:nvSpPr>
        <p:spPr>
          <a:xfrm>
            <a:off x="11554371" y="14556100"/>
            <a:ext cx="10164371" cy="715581"/>
          </a:xfrm>
          <a:prstGeom prst="rect">
            <a:avLst/>
          </a:prstGeom>
          <a:noFill/>
        </p:spPr>
        <p:txBody>
          <a:bodyPr wrap="square" rtlCol="0">
            <a:spAutoFit/>
          </a:bodyPr>
          <a:lstStyle/>
          <a:p>
            <a:pPr algn="ctr"/>
            <a:r>
              <a:rPr lang="en-US" sz="4050" spc="200" dirty="0">
                <a:cs typeface="Arial" panose="020B0604020202020204" pitchFamily="34" charset="0"/>
              </a:rPr>
              <a:t>Materials</a:t>
            </a:r>
            <a:r>
              <a:rPr lang="en-US" sz="3750" spc="200" dirty="0">
                <a:latin typeface="Arial" panose="020B0604020202020204" pitchFamily="34" charset="0"/>
                <a:cs typeface="Arial" panose="020B0604020202020204" pitchFamily="34" charset="0"/>
              </a:rPr>
              <a:t> </a:t>
            </a:r>
          </a:p>
        </p:txBody>
      </p:sp>
      <p:sp>
        <p:nvSpPr>
          <p:cNvPr id="175" name="TextBox 174"/>
          <p:cNvSpPr txBox="1"/>
          <p:nvPr/>
        </p:nvSpPr>
        <p:spPr>
          <a:xfrm>
            <a:off x="620904" y="12581725"/>
            <a:ext cx="31750805" cy="584775"/>
          </a:xfrm>
          <a:prstGeom prst="rect">
            <a:avLst/>
          </a:prstGeom>
          <a:noFill/>
        </p:spPr>
        <p:txBody>
          <a:bodyPr wrap="square" rtlCol="0">
            <a:spAutoFit/>
          </a:bodyPr>
          <a:lstStyle/>
          <a:p>
            <a:pPr algn="ctr"/>
            <a:r>
              <a:rPr lang="en-US" sz="3200" spc="200" dirty="0">
                <a:solidFill>
                  <a:schemeClr val="bg1"/>
                </a:solidFill>
                <a:latin typeface="Arial" panose="020B0604020202020204" pitchFamily="34" charset="0"/>
                <a:cs typeface="Arial" panose="020B0604020202020204" pitchFamily="34" charset="0"/>
              </a:rPr>
              <a:t>School of Psychological Science, Oregon State University</a:t>
            </a:r>
          </a:p>
        </p:txBody>
      </p:sp>
      <p:sp>
        <p:nvSpPr>
          <p:cNvPr id="192" name="Rectangle 191"/>
          <p:cNvSpPr/>
          <p:nvPr/>
        </p:nvSpPr>
        <p:spPr>
          <a:xfrm>
            <a:off x="22265630" y="29078664"/>
            <a:ext cx="10282521" cy="2769112"/>
          </a:xfrm>
          <a:prstGeom prst="rect">
            <a:avLst/>
          </a:prstGeom>
          <a:solidFill>
            <a:srgbClr val="FFFFFF"/>
          </a:solidFill>
          <a:ln w="762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ln>
                <a:solidFill>
                  <a:srgbClr val="333333"/>
                </a:solidFill>
              </a:ln>
              <a:solidFill>
                <a:schemeClr val="bg1"/>
              </a:solidFill>
              <a:latin typeface="Arial" panose="020B0604020202020204" pitchFamily="34" charset="0"/>
              <a:cs typeface="Arial" panose="020B0604020202020204" pitchFamily="34" charset="0"/>
            </a:endParaRPr>
          </a:p>
        </p:txBody>
      </p:sp>
      <p:sp>
        <p:nvSpPr>
          <p:cNvPr id="211" name="TextBox 210"/>
          <p:cNvSpPr txBox="1"/>
          <p:nvPr/>
        </p:nvSpPr>
        <p:spPr>
          <a:xfrm>
            <a:off x="8863354" y="32442165"/>
            <a:ext cx="24055048" cy="543675"/>
          </a:xfrm>
          <a:prstGeom prst="rect">
            <a:avLst/>
          </a:prstGeom>
          <a:solidFill>
            <a:schemeClr val="tx1">
              <a:lumMod val="65000"/>
              <a:lumOff val="35000"/>
            </a:schemeClr>
          </a:solidFill>
        </p:spPr>
        <p:txBody>
          <a:bodyPr wrap="square" rtlCol="0">
            <a:spAutoFit/>
          </a:bodyPr>
          <a:lstStyle/>
          <a:p>
            <a:pPr algn="ctr"/>
            <a:r>
              <a:rPr lang="en-US" sz="2933" spc="200" dirty="0">
                <a:solidFill>
                  <a:schemeClr val="bg1"/>
                </a:solidFill>
                <a:latin typeface="Arial" panose="020B0604020202020204" pitchFamily="34" charset="0"/>
                <a:cs typeface="Arial" panose="020B0604020202020204" pitchFamily="34" charset="0"/>
              </a:rPr>
              <a:t>Presented at Oregon State University’s Celebrate Undergraduate Excellence Symposium, Corvallis, OR. May 19th, 2017</a:t>
            </a:r>
          </a:p>
        </p:txBody>
      </p:sp>
      <p:sp>
        <p:nvSpPr>
          <p:cNvPr id="167" name="Rectangle 166"/>
          <p:cNvSpPr/>
          <p:nvPr/>
        </p:nvSpPr>
        <p:spPr>
          <a:xfrm flipV="1">
            <a:off x="-6755" y="32240147"/>
            <a:ext cx="32979360" cy="152399"/>
          </a:xfrm>
          <a:prstGeom prst="rect">
            <a:avLst/>
          </a:prstGeom>
          <a:solidFill>
            <a:schemeClr val="accent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latin typeface="Arial" panose="020B0604020202020204" pitchFamily="34" charset="0"/>
              <a:cs typeface="Arial" panose="020B0604020202020204" pitchFamily="34" charset="0"/>
            </a:endParaRPr>
          </a:p>
        </p:txBody>
      </p:sp>
      <p:sp>
        <p:nvSpPr>
          <p:cNvPr id="82" name="Rectangle 81"/>
          <p:cNvSpPr/>
          <p:nvPr/>
        </p:nvSpPr>
        <p:spPr>
          <a:xfrm>
            <a:off x="22288415" y="14288230"/>
            <a:ext cx="10288612" cy="14409915"/>
          </a:xfrm>
          <a:prstGeom prst="rect">
            <a:avLst/>
          </a:prstGeom>
          <a:solidFill>
            <a:srgbClr val="FFFFFF"/>
          </a:solidFill>
          <a:ln w="762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ln>
                <a:solidFill>
                  <a:srgbClr val="333333"/>
                </a:solidFill>
              </a:ln>
              <a:solidFill>
                <a:schemeClr val="bg1"/>
              </a:solidFill>
              <a:latin typeface="Arial" panose="020B0604020202020204" pitchFamily="34" charset="0"/>
              <a:cs typeface="Arial" panose="020B0604020202020204" pitchFamily="34" charset="0"/>
            </a:endParaRPr>
          </a:p>
        </p:txBody>
      </p:sp>
      <p:sp>
        <p:nvSpPr>
          <p:cNvPr id="81" name="TextBox 80"/>
          <p:cNvSpPr txBox="1"/>
          <p:nvPr/>
        </p:nvSpPr>
        <p:spPr>
          <a:xfrm>
            <a:off x="24614" y="32426904"/>
            <a:ext cx="8814123" cy="543675"/>
          </a:xfrm>
          <a:prstGeom prst="rect">
            <a:avLst/>
          </a:prstGeom>
          <a:solidFill>
            <a:schemeClr val="tx1">
              <a:lumMod val="65000"/>
              <a:lumOff val="35000"/>
            </a:schemeClr>
          </a:solidFill>
        </p:spPr>
        <p:txBody>
          <a:bodyPr wrap="square" rtlCol="0">
            <a:spAutoFit/>
          </a:bodyPr>
          <a:lstStyle/>
          <a:p>
            <a:r>
              <a:rPr lang="en-US" sz="2933" spc="200" dirty="0">
                <a:solidFill>
                  <a:schemeClr val="bg1"/>
                </a:solidFill>
                <a:latin typeface="Arial" panose="020B0604020202020204" pitchFamily="34" charset="0"/>
                <a:cs typeface="Arial" panose="020B0604020202020204" pitchFamily="34" charset="0"/>
              </a:rPr>
              <a:t>Email: Kathryn.Blease@oregonstate.edu</a:t>
            </a:r>
          </a:p>
        </p:txBody>
      </p:sp>
      <p:sp>
        <p:nvSpPr>
          <p:cNvPr id="83" name="Rectangle 82"/>
          <p:cNvSpPr/>
          <p:nvPr/>
        </p:nvSpPr>
        <p:spPr>
          <a:xfrm>
            <a:off x="300848" y="14276442"/>
            <a:ext cx="10282521" cy="17646890"/>
          </a:xfrm>
          <a:prstGeom prst="rect">
            <a:avLst/>
          </a:prstGeom>
          <a:solidFill>
            <a:srgbClr val="FFFFFF"/>
          </a:solidFill>
          <a:ln w="76200" cmpd="sng">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ln>
                <a:solidFill>
                  <a:srgbClr val="333333"/>
                </a:solidFill>
              </a:ln>
              <a:solidFill>
                <a:schemeClr val="bg1"/>
              </a:solidFill>
              <a:latin typeface="Arial" panose="020B0604020202020204" pitchFamily="34" charset="0"/>
              <a:cs typeface="Arial" panose="020B0604020202020204" pitchFamily="34" charset="0"/>
            </a:endParaRPr>
          </a:p>
        </p:txBody>
      </p:sp>
      <p:sp>
        <p:nvSpPr>
          <p:cNvPr id="29" name="TextBox 28"/>
          <p:cNvSpPr txBox="1"/>
          <p:nvPr/>
        </p:nvSpPr>
        <p:spPr>
          <a:xfrm>
            <a:off x="22198449" y="14554737"/>
            <a:ext cx="10288612" cy="715581"/>
          </a:xfrm>
          <a:prstGeom prst="rect">
            <a:avLst/>
          </a:prstGeom>
          <a:noFill/>
        </p:spPr>
        <p:txBody>
          <a:bodyPr wrap="square" rtlCol="0">
            <a:spAutoFit/>
          </a:bodyPr>
          <a:lstStyle/>
          <a:p>
            <a:pPr algn="ctr"/>
            <a:r>
              <a:rPr lang="en-US" sz="4050" spc="200" dirty="0">
                <a:latin typeface="+mj-lt"/>
                <a:cs typeface="Arial" panose="020B0604020202020204" pitchFamily="34" charset="0"/>
              </a:rPr>
              <a:t>Discussion and Future Projects </a:t>
            </a:r>
          </a:p>
        </p:txBody>
      </p:sp>
      <p:sp>
        <p:nvSpPr>
          <p:cNvPr id="22" name="TextBox 21"/>
          <p:cNvSpPr txBox="1"/>
          <p:nvPr/>
        </p:nvSpPr>
        <p:spPr>
          <a:xfrm>
            <a:off x="2606765" y="14558938"/>
            <a:ext cx="5391731" cy="669414"/>
          </a:xfrm>
          <a:prstGeom prst="rect">
            <a:avLst/>
          </a:prstGeom>
          <a:noFill/>
        </p:spPr>
        <p:txBody>
          <a:bodyPr wrap="square" rtlCol="0">
            <a:spAutoFit/>
          </a:bodyPr>
          <a:lstStyle/>
          <a:p>
            <a:pPr algn="ctr"/>
            <a:r>
              <a:rPr lang="en-US" sz="3750" spc="200" dirty="0">
                <a:cs typeface="Arial" panose="020B0604020202020204" pitchFamily="34" charset="0"/>
              </a:rPr>
              <a:t>Introduction</a:t>
            </a:r>
          </a:p>
        </p:txBody>
      </p:sp>
      <p:sp>
        <p:nvSpPr>
          <p:cNvPr id="75" name="TextBox 74"/>
          <p:cNvSpPr txBox="1"/>
          <p:nvPr/>
        </p:nvSpPr>
        <p:spPr>
          <a:xfrm>
            <a:off x="22430613" y="29885957"/>
            <a:ext cx="10064065" cy="1708160"/>
          </a:xfrm>
          <a:prstGeom prst="rect">
            <a:avLst/>
          </a:prstGeom>
          <a:noFill/>
        </p:spPr>
        <p:txBody>
          <a:bodyPr wrap="square" rtlCol="0">
            <a:spAutoFit/>
          </a:bodyPr>
          <a:lstStyle/>
          <a:p>
            <a:r>
              <a:rPr lang="en-US" sz="1500" dirty="0"/>
              <a:t>Campus sexual violence: statistics, 2016). Retrieved from </a:t>
            </a:r>
            <a:r>
              <a:rPr lang="en-US" sz="1500" dirty="0">
                <a:hlinkClick r:id="rId5"/>
              </a:rPr>
              <a:t>https://</a:t>
            </a:r>
            <a:r>
              <a:rPr lang="en-US" sz="1500" dirty="0">
                <a:hlinkClick r:id="rId5"/>
              </a:rPr>
              <a:t>www.rainn.org/statistics/campus-sexual-violence</a:t>
            </a:r>
            <a:endParaRPr lang="en-US" sz="1500" dirty="0"/>
          </a:p>
          <a:p>
            <a:r>
              <a:rPr lang="en-US" sz="1500" dirty="0"/>
              <a:t>Freyd, J. J., 2014). Official campus statistics for sexual violence mislead. </a:t>
            </a:r>
            <a:r>
              <a:rPr lang="en-US" sz="1500" dirty="0"/>
              <a:t>Retrieved from </a:t>
            </a:r>
            <a:r>
              <a:rPr lang="en-US" sz="1500" dirty="0"/>
              <a:t>	http</a:t>
            </a:r>
            <a:r>
              <a:rPr lang="en-US" sz="1500" dirty="0"/>
              <a:t>://america.aljazeera.com/opinions/2014/7/college-campus-sexualassaultsafetydatawhitehousegender.html</a:t>
            </a:r>
          </a:p>
          <a:p>
            <a:r>
              <a:rPr lang="en-US" sz="1500" dirty="0"/>
              <a:t>McMahon, S., &amp; Farmer, G. L. (2011). An updated measure for assessing subtle rape myths. </a:t>
            </a:r>
            <a:r>
              <a:rPr lang="en-US" sz="1500" i="1" dirty="0"/>
              <a:t>Social Work 	Research</a:t>
            </a:r>
            <a:r>
              <a:rPr lang="en-US" sz="1500" dirty="0"/>
              <a:t>, </a:t>
            </a:r>
            <a:r>
              <a:rPr lang="en-US" sz="1500" i="1" dirty="0"/>
              <a:t>35</a:t>
            </a:r>
            <a:r>
              <a:rPr lang="en-US" sz="1500" dirty="0"/>
              <a:t>(2), 71-81.</a:t>
            </a:r>
          </a:p>
          <a:p>
            <a:r>
              <a:rPr lang="en-US" sz="1500" dirty="0"/>
              <a:t>Payne, D. L., </a:t>
            </a:r>
            <a:r>
              <a:rPr lang="en-US" sz="1500" dirty="0" err="1"/>
              <a:t>Lonsway</a:t>
            </a:r>
            <a:r>
              <a:rPr lang="en-US" sz="1500" dirty="0"/>
              <a:t>, K. A., &amp; Fitzgerald, L. F. (1999). Rape myth acceptance: Exploration of its structure and its </a:t>
            </a:r>
            <a:r>
              <a:rPr lang="en-US" sz="1500" dirty="0"/>
              <a:t>measurement 	using </a:t>
            </a:r>
            <a:r>
              <a:rPr lang="en-US" sz="1500" dirty="0"/>
              <a:t>the Illinois Rape Myth Acceptance Scale. Journal of Research in Personality, 33, 27–68</a:t>
            </a:r>
          </a:p>
          <a:p>
            <a:pPr indent="-342900"/>
            <a:r>
              <a:rPr lang="en-US" sz="1500" dirty="0">
                <a:cs typeface="Arial" panose="020B0604020202020204" pitchFamily="34" charset="0"/>
              </a:rPr>
              <a:t>Smith, C. A., Freyd, J. J. (2015). Institutional Betrayal. American Psychologist 69 (6), 575-587</a:t>
            </a:r>
          </a:p>
        </p:txBody>
      </p:sp>
      <p:sp>
        <p:nvSpPr>
          <p:cNvPr id="27" name="TextBox 26"/>
          <p:cNvSpPr txBox="1"/>
          <p:nvPr/>
        </p:nvSpPr>
        <p:spPr>
          <a:xfrm>
            <a:off x="22977293" y="29205746"/>
            <a:ext cx="8488887" cy="707886"/>
          </a:xfrm>
          <a:prstGeom prst="rect">
            <a:avLst/>
          </a:prstGeom>
          <a:noFill/>
        </p:spPr>
        <p:txBody>
          <a:bodyPr wrap="square" rtlCol="0">
            <a:spAutoFit/>
          </a:bodyPr>
          <a:lstStyle/>
          <a:p>
            <a:pPr algn="ctr"/>
            <a:r>
              <a:rPr lang="en-US" sz="4000" spc="200" dirty="0">
                <a:cs typeface="Arial" panose="020B0604020202020204" pitchFamily="34" charset="0"/>
              </a:rPr>
              <a:t>References</a:t>
            </a:r>
          </a:p>
        </p:txBody>
      </p:sp>
      <p:sp>
        <p:nvSpPr>
          <p:cNvPr id="234" name="TextBox 233"/>
          <p:cNvSpPr txBox="1"/>
          <p:nvPr/>
        </p:nvSpPr>
        <p:spPr>
          <a:xfrm>
            <a:off x="300847" y="13684541"/>
            <a:ext cx="32306658" cy="707886"/>
          </a:xfrm>
          <a:prstGeom prst="rect">
            <a:avLst/>
          </a:prstGeom>
          <a:solidFill>
            <a:schemeClr val="accent2">
              <a:lumMod val="40000"/>
              <a:lumOff val="60000"/>
            </a:schemeClr>
          </a:solidFill>
        </p:spPr>
        <p:txBody>
          <a:bodyPr wrap="square" rtlCol="0">
            <a:spAutoFit/>
          </a:bodyPr>
          <a:lstStyle/>
          <a:p>
            <a:pPr algn="ctr"/>
            <a:r>
              <a:rPr lang="en-US" sz="4000" spc="200" dirty="0">
                <a:latin typeface="Arial" panose="020B0604020202020204" pitchFamily="34" charset="0"/>
                <a:cs typeface="Arial" panose="020B0604020202020204" pitchFamily="34" charset="0"/>
              </a:rPr>
              <a:t> </a:t>
            </a:r>
          </a:p>
        </p:txBody>
      </p:sp>
      <p:sp>
        <p:nvSpPr>
          <p:cNvPr id="84" name="Rectangle 83"/>
          <p:cNvSpPr/>
          <p:nvPr/>
        </p:nvSpPr>
        <p:spPr>
          <a:xfrm>
            <a:off x="22392029" y="15398723"/>
            <a:ext cx="9968517" cy="830997"/>
          </a:xfrm>
          <a:prstGeom prst="rect">
            <a:avLst/>
          </a:prstGeom>
        </p:spPr>
        <p:txBody>
          <a:bodyPr wrap="square">
            <a:spAutoFit/>
          </a:bodyPr>
          <a:lstStyle/>
          <a:p>
            <a:r>
              <a:rPr lang="en-US" sz="2400" dirty="0">
                <a:latin typeface="Arial" panose="020B0604020202020204" pitchFamily="34" charset="0"/>
                <a:cs typeface="Arial" panose="020B0604020202020204" pitchFamily="34" charset="0"/>
              </a:rPr>
              <a:t> </a:t>
            </a:r>
          </a:p>
          <a:p>
            <a:endParaRPr lang="en-US" sz="24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rotWithShape="1">
          <a:blip r:embed="rId6">
            <a:extLst>
              <a:ext uri="{28A0092B-C50C-407E-A947-70E740481C1C}">
                <a14:useLocalDpi xmlns:a14="http://schemas.microsoft.com/office/drawing/2010/main" val="0"/>
              </a:ext>
            </a:extLst>
          </a:blip>
          <a:srcRect l="71244" r="5204" b="1210"/>
          <a:stretch/>
        </p:blipFill>
        <p:spPr>
          <a:xfrm>
            <a:off x="18453685" y="26943702"/>
            <a:ext cx="1866142" cy="4395978"/>
          </a:xfrm>
          <a:prstGeom prst="rect">
            <a:avLst/>
          </a:prstGeom>
          <a:ln>
            <a:solidFill>
              <a:schemeClr val="tx1"/>
            </a:solidFill>
          </a:ln>
        </p:spPr>
      </p:pic>
      <p:sp>
        <p:nvSpPr>
          <p:cNvPr id="13" name="TextBox 12"/>
          <p:cNvSpPr txBox="1"/>
          <p:nvPr/>
        </p:nvSpPr>
        <p:spPr>
          <a:xfrm>
            <a:off x="12454043" y="18558280"/>
            <a:ext cx="8023121" cy="1338828"/>
          </a:xfrm>
          <a:prstGeom prst="rect">
            <a:avLst/>
          </a:prstGeom>
          <a:noFill/>
        </p:spPr>
        <p:txBody>
          <a:bodyPr wrap="square" rtlCol="0">
            <a:spAutoFit/>
          </a:bodyPr>
          <a:lstStyle/>
          <a:p>
            <a:pPr algn="ctr"/>
            <a:r>
              <a:rPr lang="en-US" sz="2700" b="1" dirty="0"/>
              <a:t>Below, is an excerpt from the current sexual assault resource guide titled, Be Alert When With Acquaintances: </a:t>
            </a:r>
          </a:p>
        </p:txBody>
      </p:sp>
      <p:sp>
        <p:nvSpPr>
          <p:cNvPr id="15" name="TextBox 14"/>
          <p:cNvSpPr txBox="1"/>
          <p:nvPr/>
        </p:nvSpPr>
        <p:spPr>
          <a:xfrm>
            <a:off x="11041214" y="15400641"/>
            <a:ext cx="10890714" cy="3000821"/>
          </a:xfrm>
          <a:prstGeom prst="rect">
            <a:avLst/>
          </a:prstGeom>
          <a:noFill/>
        </p:spPr>
        <p:txBody>
          <a:bodyPr wrap="square" rtlCol="0">
            <a:spAutoFit/>
          </a:bodyPr>
          <a:lstStyle/>
          <a:p>
            <a:pPr algn="ctr"/>
            <a:r>
              <a:rPr lang="en-US" sz="2700" dirty="0"/>
              <a:t>The materials that will be used will consist of the current sexual assault resource guide, created and distributed by the Oregon State Police and the Department of Public Safety, and the revised version that was edited and reviewed by a panel of undergraduate psychological researchers at Oregon State University using the </a:t>
            </a:r>
            <a:r>
              <a:rPr lang="fr-FR" sz="2700" dirty="0"/>
              <a:t>Illinois Rape Myth Acceptance Scale</a:t>
            </a:r>
            <a:r>
              <a:rPr lang="en-US" sz="2700" dirty="0"/>
              <a:t> rape myth measure. While keeping with similar framework of the original sexual assault resource guide, many things were omitted and changed.</a:t>
            </a:r>
          </a:p>
        </p:txBody>
      </p:sp>
      <p:pic>
        <p:nvPicPr>
          <p:cNvPr id="18" name="Picture 17"/>
          <p:cNvPicPr>
            <a:picLocks noChangeAspect="1"/>
          </p:cNvPicPr>
          <p:nvPr/>
        </p:nvPicPr>
        <p:blipFill rotWithShape="1">
          <a:blip r:embed="rId7">
            <a:extLst>
              <a:ext uri="{28A0092B-C50C-407E-A947-70E740481C1C}">
                <a14:useLocalDpi xmlns:a14="http://schemas.microsoft.com/office/drawing/2010/main" val="0"/>
              </a:ext>
            </a:extLst>
          </a:blip>
          <a:srcRect l="18656" r="32654"/>
          <a:stretch/>
        </p:blipFill>
        <p:spPr>
          <a:xfrm>
            <a:off x="13398367" y="20359283"/>
            <a:ext cx="4162051" cy="4800600"/>
          </a:xfrm>
          <a:prstGeom prst="rect">
            <a:avLst/>
          </a:prstGeom>
          <a:ln>
            <a:solidFill>
              <a:schemeClr val="tx1"/>
            </a:solidFill>
          </a:ln>
        </p:spPr>
      </p:pic>
      <p:pic>
        <p:nvPicPr>
          <p:cNvPr id="21" name="Picture 20"/>
          <p:cNvPicPr>
            <a:picLocks noChangeAspect="1"/>
          </p:cNvPicPr>
          <p:nvPr/>
        </p:nvPicPr>
        <p:blipFill rotWithShape="1">
          <a:blip r:embed="rId8">
            <a:extLst>
              <a:ext uri="{28A0092B-C50C-407E-A947-70E740481C1C}">
                <a14:useLocalDpi xmlns:a14="http://schemas.microsoft.com/office/drawing/2010/main" val="0"/>
              </a:ext>
            </a:extLst>
          </a:blip>
          <a:srcRect l="77666" t="2447" r="921" b="3003"/>
          <a:stretch/>
        </p:blipFill>
        <p:spPr>
          <a:xfrm>
            <a:off x="17964267" y="20359283"/>
            <a:ext cx="1934360" cy="4800600"/>
          </a:xfrm>
          <a:prstGeom prst="rect">
            <a:avLst/>
          </a:prstGeom>
          <a:ln>
            <a:solidFill>
              <a:schemeClr val="tx1"/>
            </a:solidFill>
          </a:ln>
        </p:spPr>
      </p:pic>
      <p:sp>
        <p:nvSpPr>
          <p:cNvPr id="85" name="TextBox 84"/>
          <p:cNvSpPr txBox="1"/>
          <p:nvPr/>
        </p:nvSpPr>
        <p:spPr>
          <a:xfrm>
            <a:off x="12624994" y="25650811"/>
            <a:ext cx="8023121" cy="923330"/>
          </a:xfrm>
          <a:prstGeom prst="rect">
            <a:avLst/>
          </a:prstGeom>
          <a:noFill/>
        </p:spPr>
        <p:txBody>
          <a:bodyPr wrap="square" rtlCol="0">
            <a:spAutoFit/>
          </a:bodyPr>
          <a:lstStyle/>
          <a:p>
            <a:pPr algn="ctr"/>
            <a:r>
              <a:rPr lang="en-US" sz="2700" b="1" dirty="0"/>
              <a:t>Below, is an excerpt from the revised sexual assault resource guide titled, Sexual Assault by Acquaintances: </a:t>
            </a:r>
          </a:p>
        </p:txBody>
      </p:sp>
      <p:sp>
        <p:nvSpPr>
          <p:cNvPr id="31" name="TextBox 30"/>
          <p:cNvSpPr txBox="1"/>
          <p:nvPr/>
        </p:nvSpPr>
        <p:spPr>
          <a:xfrm>
            <a:off x="673607" y="15306229"/>
            <a:ext cx="9539942" cy="7440307"/>
          </a:xfrm>
          <a:prstGeom prst="rect">
            <a:avLst/>
          </a:prstGeom>
          <a:noFill/>
        </p:spPr>
        <p:txBody>
          <a:bodyPr wrap="square" rtlCol="0">
            <a:spAutoFit/>
          </a:bodyPr>
          <a:lstStyle/>
          <a:p>
            <a:pPr>
              <a:lnSpc>
                <a:spcPct val="107000"/>
              </a:lnSpc>
              <a:spcAft>
                <a:spcPts val="600"/>
              </a:spcAft>
            </a:pPr>
            <a:r>
              <a:rPr lang="en-US" sz="2625" dirty="0">
                <a:latin typeface="Calibri" panose="020F0502020204030204" pitchFamily="34" charset="0"/>
                <a:ea typeface="Calibri" panose="020F0502020204030204" pitchFamily="34" charset="0"/>
                <a:cs typeface="Times New Roman" panose="02020603050405020304" pitchFamily="18" charset="0"/>
              </a:rPr>
              <a:t>University campuses market themselves as safe, but this is not always the case, 11.2% of all students on university campuses will experience rape or sexual assault through physical force, violence, or incapacitation (RAINN, 2015) while attending </a:t>
            </a:r>
            <a:r>
              <a:rPr lang="en-US" sz="2625" dirty="0">
                <a:latin typeface="Calibri" panose="020F0502020204030204" pitchFamily="34" charset="0"/>
                <a:ea typeface="Calibri" panose="020F0502020204030204" pitchFamily="34" charset="0"/>
                <a:cs typeface="Times New Roman" panose="02020603050405020304" pitchFamily="18" charset="0"/>
              </a:rPr>
              <a:t>school</a:t>
            </a:r>
            <a:r>
              <a:rPr lang="en-US" sz="2625" dirty="0">
                <a:latin typeface="Calibri" panose="020F0502020204030204" pitchFamily="34" charset="0"/>
                <a:ea typeface="Calibri" panose="020F0502020204030204" pitchFamily="34" charset="0"/>
                <a:cs typeface="Times New Roman" panose="02020603050405020304" pitchFamily="18" charset="0"/>
              </a:rPr>
              <a:t>.</a:t>
            </a:r>
            <a:r>
              <a:rPr lang="en-US" sz="2625" dirty="0">
                <a:latin typeface="Calibri" panose="020F0502020204030204" pitchFamily="34" charset="0"/>
                <a:ea typeface="Calibri" panose="020F0502020204030204" pitchFamily="34" charset="0"/>
                <a:cs typeface="Times New Roman" panose="02020603050405020304" pitchFamily="18" charset="0"/>
              </a:rPr>
              <a:t> Research </a:t>
            </a:r>
            <a:r>
              <a:rPr lang="en-US" sz="2625" dirty="0">
                <a:latin typeface="Calibri" panose="020F0502020204030204" pitchFamily="34" charset="0"/>
                <a:ea typeface="Calibri" panose="020F0502020204030204" pitchFamily="34" charset="0"/>
                <a:cs typeface="Times New Roman" panose="02020603050405020304" pitchFamily="18" charset="0"/>
              </a:rPr>
              <a:t>has shown that </a:t>
            </a:r>
            <a:r>
              <a:rPr lang="en-US" sz="2625" dirty="0">
                <a:latin typeface="Calibri" panose="020F0502020204030204" pitchFamily="34" charset="0"/>
                <a:ea typeface="Calibri" panose="020F0502020204030204" pitchFamily="34" charset="0"/>
                <a:cs typeface="Times New Roman" panose="02020603050405020304" pitchFamily="18" charset="0"/>
              </a:rPr>
              <a:t>the </a:t>
            </a:r>
            <a:r>
              <a:rPr lang="en-US" sz="2625" dirty="0">
                <a:latin typeface="Calibri" panose="020F0502020204030204" pitchFamily="34" charset="0"/>
                <a:ea typeface="Calibri" panose="020F0502020204030204" pitchFamily="34" charset="0"/>
                <a:cs typeface="Times New Roman" panose="02020603050405020304" pitchFamily="18" charset="0"/>
              </a:rPr>
              <a:t>way in which institutions, such as universities, respond to violence can worsen </a:t>
            </a:r>
            <a:r>
              <a:rPr lang="en-US" sz="2625" dirty="0">
                <a:latin typeface="Calibri" panose="020F0502020204030204" pitchFamily="34" charset="0"/>
                <a:ea typeface="Calibri" panose="020F0502020204030204" pitchFamily="34" charset="0"/>
                <a:cs typeface="Times New Roman" panose="02020603050405020304" pitchFamily="18" charset="0"/>
              </a:rPr>
              <a:t>post-traumatic outcomes (Smith &amp; Freyd, 2013</a:t>
            </a:r>
            <a:r>
              <a:rPr lang="en-US" sz="2625" dirty="0">
                <a:latin typeface="Calibri" panose="020F0502020204030204" pitchFamily="34" charset="0"/>
                <a:ea typeface="Calibri" panose="020F0502020204030204" pitchFamily="34" charset="0"/>
                <a:cs typeface="Times New Roman" panose="02020603050405020304" pitchFamily="18" charset="0"/>
              </a:rPr>
              <a:t>). When an institution causes harm to an individual who trust and depends on them for safety and wellbeing, it is called institutional betrayal (Smith &amp; </a:t>
            </a:r>
            <a:r>
              <a:rPr lang="en-US" sz="2625" dirty="0">
                <a:latin typeface="Calibri" panose="020F0502020204030204" pitchFamily="34" charset="0"/>
                <a:ea typeface="Calibri" panose="020F0502020204030204" pitchFamily="34" charset="0"/>
                <a:cs typeface="Times New Roman" panose="02020603050405020304" pitchFamily="18" charset="0"/>
              </a:rPr>
              <a:t>Freyd, 2014). </a:t>
            </a:r>
            <a:r>
              <a:rPr lang="en-US" sz="2625" dirty="0">
                <a:latin typeface="Calibri" panose="020F0502020204030204" pitchFamily="34" charset="0"/>
                <a:ea typeface="Calibri" panose="020F0502020204030204" pitchFamily="34" charset="0"/>
                <a:cs typeface="Times New Roman" panose="02020603050405020304" pitchFamily="18" charset="0"/>
              </a:rPr>
              <a:t>Institutional betrayal can manifest itself in many ways that include denial of allegations, lack of language and awareness of issues that continually arise, and value of reputation over the well-being of it’s members to name a </a:t>
            </a:r>
            <a:r>
              <a:rPr lang="en-US" sz="2625" dirty="0">
                <a:latin typeface="Calibri" panose="020F0502020204030204" pitchFamily="34" charset="0"/>
                <a:ea typeface="Calibri" panose="020F0502020204030204" pitchFamily="34" charset="0"/>
                <a:cs typeface="Times New Roman" panose="02020603050405020304" pitchFamily="18" charset="0"/>
              </a:rPr>
              <a:t>few (Smith &amp; Freyd). Institutions can also become sources of justice, healing, and support (Freyd, 2014) as when Oregon State University issued a public apology to Brenda Tracey, a survivor of sexual assault, in regards to how the university treated her report almost a decade previously. </a:t>
            </a:r>
            <a:endParaRPr lang="en-US" sz="2625" dirty="0">
              <a:latin typeface="Calibri" panose="020F0502020204030204" pitchFamily="34" charset="0"/>
              <a:ea typeface="Calibri" panose="020F0502020204030204" pitchFamily="34" charset="0"/>
              <a:cs typeface="Times New Roman" panose="02020603050405020304" pitchFamily="18" charset="0"/>
            </a:endParaRPr>
          </a:p>
        </p:txBody>
      </p:sp>
      <p:sp>
        <p:nvSpPr>
          <p:cNvPr id="224" name="TextBox 223"/>
          <p:cNvSpPr txBox="1"/>
          <p:nvPr/>
        </p:nvSpPr>
        <p:spPr>
          <a:xfrm>
            <a:off x="607107" y="23653293"/>
            <a:ext cx="4366964" cy="507831"/>
          </a:xfrm>
          <a:prstGeom prst="rect">
            <a:avLst/>
          </a:prstGeom>
          <a:noFill/>
        </p:spPr>
        <p:txBody>
          <a:bodyPr wrap="square" rtlCol="0">
            <a:spAutoFit/>
          </a:bodyPr>
          <a:lstStyle/>
          <a:p>
            <a:endParaRPr lang="en-US" sz="2700" dirty="0"/>
          </a:p>
        </p:txBody>
      </p:sp>
      <p:sp>
        <p:nvSpPr>
          <p:cNvPr id="227" name="TextBox 226"/>
          <p:cNvSpPr txBox="1"/>
          <p:nvPr/>
        </p:nvSpPr>
        <p:spPr>
          <a:xfrm>
            <a:off x="22588468" y="15306229"/>
            <a:ext cx="9549160" cy="3831818"/>
          </a:xfrm>
          <a:prstGeom prst="rect">
            <a:avLst/>
          </a:prstGeom>
          <a:noFill/>
        </p:spPr>
        <p:txBody>
          <a:bodyPr wrap="square" rtlCol="0">
            <a:spAutoFit/>
          </a:bodyPr>
          <a:lstStyle/>
          <a:p>
            <a:r>
              <a:rPr lang="en-US" sz="2700" dirty="0"/>
              <a:t>Understanding the scope and impact that institutional </a:t>
            </a:r>
            <a:r>
              <a:rPr lang="en-US" sz="2700" dirty="0" smtClean="0"/>
              <a:t>involvement has </a:t>
            </a:r>
            <a:r>
              <a:rPr lang="en-US" sz="2700" dirty="0"/>
              <a:t>in traumatic events like sexual assault and rape requires a willingness to examine the ways in which a trusted institution may foster abuse and to recognize that this potential does not rest on the individual but on the system as a whole. </a:t>
            </a:r>
            <a:r>
              <a:rPr lang="en-US" sz="2700" dirty="0"/>
              <a:t>This willingness to be aware of institutional wrongdoing is certainly growing, and the current research objective hope to contribute to this awareness. We are currently awaiting IRB approval to begin the study but we hope to begin collecting data very soon.  </a:t>
            </a:r>
          </a:p>
        </p:txBody>
      </p:sp>
      <p:sp>
        <p:nvSpPr>
          <p:cNvPr id="96" name="TextBox 95"/>
          <p:cNvSpPr txBox="1"/>
          <p:nvPr/>
        </p:nvSpPr>
        <p:spPr>
          <a:xfrm>
            <a:off x="22458372" y="19474475"/>
            <a:ext cx="10008546" cy="715581"/>
          </a:xfrm>
          <a:prstGeom prst="rect">
            <a:avLst/>
          </a:prstGeom>
          <a:noFill/>
        </p:spPr>
        <p:txBody>
          <a:bodyPr wrap="square" rtlCol="0">
            <a:spAutoFit/>
          </a:bodyPr>
          <a:lstStyle/>
          <a:p>
            <a:pPr algn="ctr"/>
            <a:r>
              <a:rPr lang="en-US" sz="4050" spc="200" dirty="0">
                <a:latin typeface="+mj-lt"/>
                <a:cs typeface="Arial" panose="020B0604020202020204" pitchFamily="34" charset="0"/>
              </a:rPr>
              <a:t>Resources and Support</a:t>
            </a:r>
          </a:p>
        </p:txBody>
      </p:sp>
      <p:sp>
        <p:nvSpPr>
          <p:cNvPr id="228" name="TextBox 227"/>
          <p:cNvSpPr txBox="1"/>
          <p:nvPr/>
        </p:nvSpPr>
        <p:spPr>
          <a:xfrm>
            <a:off x="22588468" y="21668825"/>
            <a:ext cx="9728479" cy="7155805"/>
          </a:xfrm>
          <a:prstGeom prst="rect">
            <a:avLst/>
          </a:prstGeom>
          <a:noFill/>
        </p:spPr>
        <p:txBody>
          <a:bodyPr wrap="square" rtlCol="0">
            <a:spAutoFit/>
          </a:bodyPr>
          <a:lstStyle/>
          <a:p>
            <a:pPr marL="428625" indent="-428625">
              <a:buFont typeface="Arial" panose="020B0604020202020204" pitchFamily="34" charset="0"/>
              <a:buChar char="•"/>
            </a:pPr>
            <a:r>
              <a:rPr lang="en-US" sz="2700" dirty="0"/>
              <a:t>Survivor Advocacy and Resource Center (541-737-2030)</a:t>
            </a:r>
          </a:p>
          <a:p>
            <a:r>
              <a:rPr lang="en-US" sz="2700" dirty="0"/>
              <a:t>	311 </a:t>
            </a:r>
            <a:r>
              <a:rPr lang="en-US" sz="2700" dirty="0" err="1"/>
              <a:t>Plageman</a:t>
            </a:r>
            <a:r>
              <a:rPr lang="en-US" sz="2700" dirty="0"/>
              <a:t> Building, Student Health Services</a:t>
            </a:r>
          </a:p>
          <a:p>
            <a:r>
              <a:rPr lang="en-US" sz="2700" dirty="0"/>
              <a:t>	</a:t>
            </a:r>
            <a:r>
              <a:rPr lang="en-US" sz="2700" dirty="0">
                <a:hlinkClick r:id="rId9"/>
              </a:rPr>
              <a:t>survivoradvocacy@oregonstate.edu</a:t>
            </a:r>
            <a:endParaRPr lang="en-US" sz="2700" dirty="0"/>
          </a:p>
          <a:p>
            <a:pPr marL="428625" indent="-428625">
              <a:buFont typeface="Arial" panose="020B0604020202020204" pitchFamily="34" charset="0"/>
              <a:buChar char="•"/>
            </a:pPr>
            <a:r>
              <a:rPr lang="en-US" sz="2700" dirty="0"/>
              <a:t>Counseling and Psychological Services (CAPS) (541-737-2131)</a:t>
            </a:r>
          </a:p>
          <a:p>
            <a:r>
              <a:rPr lang="en-US" sz="2700" dirty="0"/>
              <a:t>	500 Snell Hall</a:t>
            </a:r>
          </a:p>
          <a:p>
            <a:r>
              <a:rPr lang="en-US" sz="2700" dirty="0"/>
              <a:t>	</a:t>
            </a:r>
            <a:r>
              <a:rPr lang="en-US" sz="2700" dirty="0">
                <a:hlinkClick r:id="rId10"/>
              </a:rPr>
              <a:t>CAPS@oregonstate.edu</a:t>
            </a:r>
            <a:endParaRPr lang="en-US" sz="2700" dirty="0"/>
          </a:p>
          <a:p>
            <a:pPr marL="428625" indent="-428625">
              <a:buFont typeface="Arial" panose="020B0604020202020204" pitchFamily="34" charset="0"/>
              <a:buChar char="•"/>
            </a:pPr>
            <a:r>
              <a:rPr lang="en-US" sz="2700" dirty="0"/>
              <a:t>Center Against Rape and Domestic Violence (CARDV) (541-758-0219</a:t>
            </a:r>
          </a:p>
          <a:p>
            <a:r>
              <a:rPr lang="en-US" sz="2700" dirty="0"/>
              <a:t>	4786 SW Philomath Blvd, Corvallis, OR 97333</a:t>
            </a:r>
          </a:p>
          <a:p>
            <a:pPr marL="428625" indent="-428625">
              <a:buFont typeface="Arial" panose="020B0604020202020204" pitchFamily="34" charset="0"/>
              <a:buChar char="•"/>
            </a:pPr>
            <a:r>
              <a:rPr lang="en-US" sz="2700" dirty="0"/>
              <a:t>Sexual Assault Nurse Examiners (SANE) at Student Health Services (541-737-9355)</a:t>
            </a:r>
          </a:p>
          <a:p>
            <a:r>
              <a:rPr lang="en-US" sz="2700" dirty="0"/>
              <a:t>	</a:t>
            </a:r>
            <a:r>
              <a:rPr lang="en-US" sz="2700" dirty="0" err="1"/>
              <a:t>Plageman</a:t>
            </a:r>
            <a:r>
              <a:rPr lang="en-US" sz="2700" dirty="0"/>
              <a:t> Building </a:t>
            </a:r>
          </a:p>
          <a:p>
            <a:r>
              <a:rPr lang="en-US" sz="2700" dirty="0"/>
              <a:t>	studenthealth.oegonstate.edu</a:t>
            </a:r>
          </a:p>
          <a:p>
            <a:pPr marL="428625" indent="-428625">
              <a:buFont typeface="Arial" panose="020B0604020202020204" pitchFamily="34" charset="0"/>
              <a:buChar char="•"/>
            </a:pPr>
            <a:r>
              <a:rPr lang="en-US" sz="2700" dirty="0"/>
              <a:t>RAINN (Rape, Abuse and Incest National Network) </a:t>
            </a:r>
          </a:p>
          <a:p>
            <a:r>
              <a:rPr lang="en-US" sz="2700" dirty="0"/>
              <a:t>	1-800-656-HOPE (4673)</a:t>
            </a:r>
          </a:p>
          <a:p>
            <a:r>
              <a:rPr lang="en-US" sz="2700" dirty="0"/>
              <a:t>	https://www.rainn.org</a:t>
            </a:r>
          </a:p>
          <a:p>
            <a:endParaRPr lang="en-US" sz="2700" dirty="0"/>
          </a:p>
        </p:txBody>
      </p:sp>
      <p:pic>
        <p:nvPicPr>
          <p:cNvPr id="235" name="Picture 234"/>
          <p:cNvPicPr>
            <a:picLocks noChangeAspect="1"/>
          </p:cNvPicPr>
          <p:nvPr/>
        </p:nvPicPr>
        <p:blipFill>
          <a:blip r:embed="rId11"/>
          <a:stretch>
            <a:fillRect/>
          </a:stretch>
        </p:blipFill>
        <p:spPr>
          <a:xfrm>
            <a:off x="1449626" y="23099887"/>
            <a:ext cx="3793571" cy="3371281"/>
          </a:xfrm>
          <a:prstGeom prst="rect">
            <a:avLst/>
          </a:prstGeom>
        </p:spPr>
      </p:pic>
      <p:pic>
        <p:nvPicPr>
          <p:cNvPr id="236" name="Picture 235"/>
          <p:cNvPicPr>
            <a:picLocks noChangeAspect="1"/>
          </p:cNvPicPr>
          <p:nvPr/>
        </p:nvPicPr>
        <p:blipFill>
          <a:blip r:embed="rId12"/>
          <a:stretch>
            <a:fillRect/>
          </a:stretch>
        </p:blipFill>
        <p:spPr>
          <a:xfrm>
            <a:off x="5752121" y="22775989"/>
            <a:ext cx="3536451" cy="3943997"/>
          </a:xfrm>
          <a:prstGeom prst="rect">
            <a:avLst/>
          </a:prstGeom>
        </p:spPr>
      </p:pic>
      <p:sp>
        <p:nvSpPr>
          <p:cNvPr id="238" name="TextBox 237"/>
          <p:cNvSpPr txBox="1"/>
          <p:nvPr/>
        </p:nvSpPr>
        <p:spPr>
          <a:xfrm>
            <a:off x="762007" y="27122145"/>
            <a:ext cx="9539942" cy="4535857"/>
          </a:xfrm>
          <a:prstGeom prst="rect">
            <a:avLst/>
          </a:prstGeom>
          <a:noFill/>
        </p:spPr>
        <p:txBody>
          <a:bodyPr wrap="square" rtlCol="0">
            <a:spAutoFit/>
          </a:bodyPr>
          <a:lstStyle/>
          <a:p>
            <a:r>
              <a:rPr lang="en-US" sz="2625" dirty="0"/>
              <a:t>To prevent violence, it is crucial that resources from law enforcement and university organizations accurately address sexual assault and do not encourage beliefs that perpetuate violence . The current research objective is focused on student perception of the Office of Public Safety’s current sexual assault resource information and our revised version of the content. The study is in its preliminary </a:t>
            </a:r>
            <a:r>
              <a:rPr lang="en-US" sz="2625" dirty="0"/>
              <a:t>stages, but we eventually hope to gather evidence demonstrating that our revised version of the content better provides information regarding sexual violence prevention and awareness</a:t>
            </a:r>
            <a:r>
              <a:rPr lang="en-US" sz="2625" dirty="0"/>
              <a:t>. We hypothesize that students, especially those who have survived an assault, will report higher institutional support after reading the revised version. </a:t>
            </a:r>
            <a:endParaRPr lang="en-US" sz="2625" dirty="0"/>
          </a:p>
        </p:txBody>
      </p:sp>
      <p:sp>
        <p:nvSpPr>
          <p:cNvPr id="239" name="TextBox 238"/>
          <p:cNvSpPr txBox="1"/>
          <p:nvPr/>
        </p:nvSpPr>
        <p:spPr>
          <a:xfrm>
            <a:off x="22787663" y="20120669"/>
            <a:ext cx="9349964" cy="1338828"/>
          </a:xfrm>
          <a:prstGeom prst="rect">
            <a:avLst/>
          </a:prstGeom>
          <a:noFill/>
        </p:spPr>
        <p:txBody>
          <a:bodyPr wrap="square" rtlCol="0">
            <a:spAutoFit/>
          </a:bodyPr>
          <a:lstStyle/>
          <a:p>
            <a:pPr algn="ctr"/>
            <a:r>
              <a:rPr lang="en-US" sz="2700" dirty="0"/>
              <a:t>If you or anyone you know has experienced sexual violence or assault, listed below both on- and off-campus resources and organizations created to support and protect survivors.</a:t>
            </a:r>
          </a:p>
        </p:txBody>
      </p:sp>
      <p:pic>
        <p:nvPicPr>
          <p:cNvPr id="241" name="Picture 240"/>
          <p:cNvPicPr>
            <a:picLocks noChangeAspect="1"/>
          </p:cNvPicPr>
          <p:nvPr/>
        </p:nvPicPr>
        <p:blipFill rotWithShape="1">
          <a:blip r:embed="rId13">
            <a:extLst>
              <a:ext uri="{28A0092B-C50C-407E-A947-70E740481C1C}">
                <a14:useLocalDpi xmlns:a14="http://schemas.microsoft.com/office/drawing/2010/main" val="0"/>
              </a:ext>
            </a:extLst>
          </a:blip>
          <a:srcRect l="20753" t="893" r="15140"/>
          <a:stretch/>
        </p:blipFill>
        <p:spPr>
          <a:xfrm>
            <a:off x="13017087" y="26943702"/>
            <a:ext cx="5052923" cy="4395298"/>
          </a:xfrm>
          <a:prstGeom prst="rect">
            <a:avLst/>
          </a:prstGeom>
          <a:ln>
            <a:solidFill>
              <a:schemeClr val="tx1"/>
            </a:solidFill>
          </a:ln>
        </p:spPr>
      </p:pic>
    </p:spTree>
    <p:extLst>
      <p:ext uri="{BB962C8B-B14F-4D97-AF65-F5344CB8AC3E}">
        <p14:creationId xmlns:p14="http://schemas.microsoft.com/office/powerpoint/2010/main" val="31340538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56635</TotalTime>
  <Words>820</Words>
  <Application>Microsoft Office PowerPoint</Application>
  <PresentationFormat>Custom</PresentationFormat>
  <Paragraphs>45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Gill Sans Light</vt:lpstr>
      <vt:lpstr>Times New Roman</vt:lpstr>
      <vt:lpstr>Office Theme</vt:lpstr>
      <vt:lpstr>PowerPoint Presentation</vt:lpstr>
    </vt:vector>
  </TitlesOfParts>
  <Company>UCSB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 Marinsek</dc:creator>
  <cp:lastModifiedBy>Jaz Mitchell</cp:lastModifiedBy>
  <cp:revision>402</cp:revision>
  <dcterms:created xsi:type="dcterms:W3CDTF">2013-08-01T02:14:43Z</dcterms:created>
  <dcterms:modified xsi:type="dcterms:W3CDTF">2017-05-21T23:26:04Z</dcterms:modified>
</cp:coreProperties>
</file>