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0" r:id="rId3"/>
    <p:sldId id="259" r:id="rId4"/>
    <p:sldId id="284" r:id="rId5"/>
    <p:sldId id="283" r:id="rId6"/>
    <p:sldId id="273" r:id="rId7"/>
    <p:sldId id="275" r:id="rId8"/>
    <p:sldId id="293" r:id="rId9"/>
    <p:sldId id="294" r:id="rId10"/>
    <p:sldId id="279" r:id="rId11"/>
    <p:sldId id="278" r:id="rId12"/>
    <p:sldId id="277" r:id="rId13"/>
    <p:sldId id="274" r:id="rId14"/>
    <p:sldId id="287" r:id="rId15"/>
    <p:sldId id="288" r:id="rId16"/>
    <p:sldId id="276" r:id="rId17"/>
    <p:sldId id="295" r:id="rId18"/>
    <p:sldId id="263" r:id="rId19"/>
    <p:sldId id="289" r:id="rId20"/>
    <p:sldId id="272"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2" autoAdjust="0"/>
    <p:restoredTop sz="89078" autoAdjust="0"/>
  </p:normalViewPr>
  <p:slideViewPr>
    <p:cSldViewPr snapToObjects="1">
      <p:cViewPr>
        <p:scale>
          <a:sx n="60" d="100"/>
          <a:sy n="60" d="100"/>
        </p:scale>
        <p:origin x="-1860" y="-582"/>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3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hussongu\Desktop\onw_combined%20coding.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nicholsj\Desktop\InterviewSpreadsheetwQuestions-jan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 data'!$B$285</c:f>
              <c:strCache>
                <c:ptCount val="1"/>
                <c:pt idx="0">
                  <c:v>Number of Comments</c:v>
                </c:pt>
              </c:strCache>
            </c:strRef>
          </c:tx>
          <c:spPr>
            <a:solidFill>
              <a:schemeClr val="tx2">
                <a:lumMod val="50000"/>
                <a:lumOff val="50000"/>
              </a:schemeClr>
            </a:solidFill>
            <a:ln w="25400" cap="flat" cmpd="sng" algn="ctr">
              <a:solidFill>
                <a:schemeClr val="accent1">
                  <a:shade val="95000"/>
                  <a:satMod val="105000"/>
                </a:schemeClr>
              </a:solidFill>
              <a:prstDash val="solid"/>
            </a:ln>
            <a:effectLst/>
          </c:spPr>
          <c:invertIfNegative val="0"/>
          <c:cat>
            <c:strRef>
              <c:f>'all data'!$A$286:$A$294</c:f>
              <c:strCache>
                <c:ptCount val="9"/>
                <c:pt idx="0">
                  <c:v>Promotions</c:v>
                </c:pt>
                <c:pt idx="1">
                  <c:v>Misc</c:v>
                </c:pt>
                <c:pt idx="2">
                  <c:v>Using content on device</c:v>
                </c:pt>
                <c:pt idx="3">
                  <c:v>Preconceived ideas</c:v>
                </c:pt>
                <c:pt idx="4">
                  <c:v>Instructions/getting started</c:v>
                </c:pt>
                <c:pt idx="5">
                  <c:v>Getting device going</c:v>
                </c:pt>
                <c:pt idx="6">
                  <c:v>Transferring/syncing content</c:v>
                </c:pt>
                <c:pt idx="7">
                  <c:v>Accessing content</c:v>
                </c:pt>
                <c:pt idx="8">
                  <c:v>Finding content</c:v>
                </c:pt>
              </c:strCache>
            </c:strRef>
          </c:cat>
          <c:val>
            <c:numRef>
              <c:f>'all data'!$B$286:$B$294</c:f>
              <c:numCache>
                <c:formatCode>General</c:formatCode>
                <c:ptCount val="9"/>
                <c:pt idx="0">
                  <c:v>5</c:v>
                </c:pt>
                <c:pt idx="1">
                  <c:v>13</c:v>
                </c:pt>
                <c:pt idx="2">
                  <c:v>15</c:v>
                </c:pt>
                <c:pt idx="3">
                  <c:v>17</c:v>
                </c:pt>
                <c:pt idx="4">
                  <c:v>26</c:v>
                </c:pt>
                <c:pt idx="5">
                  <c:v>33</c:v>
                </c:pt>
                <c:pt idx="6">
                  <c:v>44</c:v>
                </c:pt>
                <c:pt idx="7">
                  <c:v>50</c:v>
                </c:pt>
                <c:pt idx="8">
                  <c:v>77</c:v>
                </c:pt>
              </c:numCache>
            </c:numRef>
          </c:val>
        </c:ser>
        <c:dLbls>
          <c:showLegendKey val="0"/>
          <c:showVal val="0"/>
          <c:showCatName val="0"/>
          <c:showSerName val="0"/>
          <c:showPercent val="0"/>
          <c:showBubbleSize val="0"/>
        </c:dLbls>
        <c:gapWidth val="150"/>
        <c:axId val="77970048"/>
        <c:axId val="78102912"/>
      </c:barChart>
      <c:catAx>
        <c:axId val="77970048"/>
        <c:scaling>
          <c:orientation val="minMax"/>
        </c:scaling>
        <c:delete val="0"/>
        <c:axPos val="l"/>
        <c:majorTickMark val="out"/>
        <c:minorTickMark val="none"/>
        <c:tickLblPos val="nextTo"/>
        <c:txPr>
          <a:bodyPr/>
          <a:lstStyle/>
          <a:p>
            <a:pPr>
              <a:defRPr sz="1800"/>
            </a:pPr>
            <a:endParaRPr lang="en-US"/>
          </a:p>
        </c:txPr>
        <c:crossAx val="78102912"/>
        <c:crosses val="autoZero"/>
        <c:auto val="1"/>
        <c:lblAlgn val="ctr"/>
        <c:lblOffset val="100"/>
        <c:noMultiLvlLbl val="0"/>
      </c:catAx>
      <c:valAx>
        <c:axId val="78102912"/>
        <c:scaling>
          <c:orientation val="minMax"/>
          <c:max val="80"/>
        </c:scaling>
        <c:delete val="0"/>
        <c:axPos val="b"/>
        <c:majorGridlines/>
        <c:title>
          <c:tx>
            <c:rich>
              <a:bodyPr/>
              <a:lstStyle/>
              <a:p>
                <a:pPr>
                  <a:defRPr sz="2000"/>
                </a:pPr>
                <a:r>
                  <a:rPr lang="en-US" sz="2000" dirty="0"/>
                  <a:t>Number of Comments</a:t>
                </a:r>
              </a:p>
            </c:rich>
          </c:tx>
          <c:layout/>
          <c:overlay val="0"/>
        </c:title>
        <c:numFmt formatCode="General" sourceLinked="1"/>
        <c:majorTickMark val="out"/>
        <c:minorTickMark val="none"/>
        <c:tickLblPos val="nextTo"/>
        <c:txPr>
          <a:bodyPr/>
          <a:lstStyle/>
          <a:p>
            <a:pPr>
              <a:defRPr sz="1800"/>
            </a:pPr>
            <a:endParaRPr lang="en-US"/>
          </a:p>
        </c:txPr>
        <c:crossAx val="77970048"/>
        <c:crosses val="autoZero"/>
        <c:crossBetween val="between"/>
      </c:valAx>
    </c:plotArea>
    <c:plotVisOnly val="1"/>
    <c:dispBlanksAs val="gap"/>
    <c:showDLblsOverMax val="0"/>
  </c:chart>
  <c:txPr>
    <a:bodyPr/>
    <a:lstStyle/>
    <a:p>
      <a:pPr>
        <a:defRPr sz="14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[InterviewSpreadsheetwQuestions-jane.xlsx]another device !PivotTable4</c:name>
    <c:fmtId val="-1"/>
  </c:pivotSource>
  <c:chart>
    <c:autoTitleDeleted val="0"/>
    <c:pivotFmts>
      <c:pivotFmt>
        <c:idx val="0"/>
        <c:marker>
          <c:symbol val="none"/>
        </c:marker>
      </c:pivotFmt>
      <c:pivotFmt>
        <c:idx val="1"/>
        <c:marker>
          <c:symbol val="none"/>
        </c:marker>
      </c:pivotFmt>
      <c:pivotFmt>
        <c:idx val="2"/>
        <c:marker>
          <c:symbol val="none"/>
        </c:marker>
      </c:pivotFmt>
      <c:pivotFmt>
        <c:idx val="3"/>
        <c:marker>
          <c:symbol val="none"/>
        </c:marker>
      </c:pivotFmt>
      <c:pivotFmt>
        <c:idx val="4"/>
        <c:marker>
          <c:symbol val="none"/>
        </c:marker>
      </c:pivotFmt>
      <c:pivotFmt>
        <c:idx val="5"/>
        <c:marker>
          <c:symbol val="none"/>
        </c:marker>
      </c:pivotFmt>
      <c:pivotFmt>
        <c:idx val="6"/>
        <c:marker>
          <c:symbol val="none"/>
        </c:marker>
      </c:pivotFmt>
      <c:pivotFmt>
        <c:idx val="7"/>
        <c:marker>
          <c:symbol val="none"/>
        </c:marker>
      </c:pivotFmt>
      <c:pivotFmt>
        <c:idx val="8"/>
        <c:marker>
          <c:symbol val="none"/>
        </c:marker>
      </c:pivotFmt>
      <c:pivotFmt>
        <c:idx val="9"/>
        <c:marker>
          <c:symbol val="none"/>
        </c:marker>
      </c:pivotFmt>
      <c:pivotFmt>
        <c:idx val="10"/>
        <c:marker>
          <c:symbol val="none"/>
        </c:marker>
      </c:pivotFmt>
      <c:pivotFmt>
        <c:idx val="11"/>
        <c:marker>
          <c:symbol val="none"/>
        </c:marker>
      </c:pivotFmt>
      <c:pivotFmt>
        <c:idx val="12"/>
        <c:marker>
          <c:symbol val="none"/>
        </c:marker>
      </c:pivotFmt>
      <c:pivotFmt>
        <c:idx val="13"/>
        <c:marker>
          <c:symbol val="none"/>
        </c:marker>
      </c:pivotFmt>
      <c:pivotFmt>
        <c:idx val="14"/>
        <c:marker>
          <c:symbol val="none"/>
        </c:marker>
      </c:pivotFmt>
      <c:pivotFmt>
        <c:idx val="15"/>
        <c:marker>
          <c:symbol val="none"/>
        </c:marker>
      </c:pivotFmt>
    </c:pivotFmts>
    <c:plotArea>
      <c:layout/>
      <c:barChart>
        <c:barDir val="col"/>
        <c:grouping val="clustered"/>
        <c:varyColors val="0"/>
        <c:ser>
          <c:idx val="0"/>
          <c:order val="0"/>
          <c:tx>
            <c:strRef>
              <c:f>'another device '!$J$5:$J$6</c:f>
              <c:strCache>
                <c:ptCount val="1"/>
                <c:pt idx="0">
                  <c:v>Kindle</c:v>
                </c:pt>
              </c:strCache>
            </c:strRef>
          </c:tx>
          <c:invertIfNegative val="0"/>
          <c:cat>
            <c:strRef>
              <c:f>'another device '!$I$7:$I$9</c:f>
              <c:strCache>
                <c:ptCount val="2"/>
                <c:pt idx="0">
                  <c:v>no</c:v>
                </c:pt>
                <c:pt idx="1">
                  <c:v>yes</c:v>
                </c:pt>
              </c:strCache>
            </c:strRef>
          </c:cat>
          <c:val>
            <c:numRef>
              <c:f>'another device '!$J$7:$J$9</c:f>
              <c:numCache>
                <c:formatCode>General</c:formatCode>
                <c:ptCount val="2"/>
                <c:pt idx="0">
                  <c:v>3</c:v>
                </c:pt>
                <c:pt idx="1">
                  <c:v>5</c:v>
                </c:pt>
              </c:numCache>
            </c:numRef>
          </c:val>
        </c:ser>
        <c:ser>
          <c:idx val="1"/>
          <c:order val="1"/>
          <c:tx>
            <c:strRef>
              <c:f>'another device '!$K$5:$K$6</c:f>
              <c:strCache>
                <c:ptCount val="1"/>
                <c:pt idx="0">
                  <c:v>Kobo</c:v>
                </c:pt>
              </c:strCache>
            </c:strRef>
          </c:tx>
          <c:invertIfNegative val="0"/>
          <c:cat>
            <c:strRef>
              <c:f>'another device '!$I$7:$I$9</c:f>
              <c:strCache>
                <c:ptCount val="2"/>
                <c:pt idx="0">
                  <c:v>no</c:v>
                </c:pt>
                <c:pt idx="1">
                  <c:v>yes</c:v>
                </c:pt>
              </c:strCache>
            </c:strRef>
          </c:cat>
          <c:val>
            <c:numRef>
              <c:f>'another device '!$K$7:$K$9</c:f>
              <c:numCache>
                <c:formatCode>General</c:formatCode>
                <c:ptCount val="2"/>
                <c:pt idx="0">
                  <c:v>2</c:v>
                </c:pt>
                <c:pt idx="1">
                  <c:v>5</c:v>
                </c:pt>
              </c:numCache>
            </c:numRef>
          </c:val>
        </c:ser>
        <c:ser>
          <c:idx val="2"/>
          <c:order val="2"/>
          <c:tx>
            <c:strRef>
              <c:f>'another device '!$L$5:$L$6</c:f>
              <c:strCache>
                <c:ptCount val="1"/>
                <c:pt idx="0">
                  <c:v>Nook</c:v>
                </c:pt>
              </c:strCache>
            </c:strRef>
          </c:tx>
          <c:invertIfNegative val="0"/>
          <c:cat>
            <c:strRef>
              <c:f>'another device '!$I$7:$I$9</c:f>
              <c:strCache>
                <c:ptCount val="2"/>
                <c:pt idx="0">
                  <c:v>no</c:v>
                </c:pt>
                <c:pt idx="1">
                  <c:v>yes</c:v>
                </c:pt>
              </c:strCache>
            </c:strRef>
          </c:cat>
          <c:val>
            <c:numRef>
              <c:f>'another device '!$L$7:$L$9</c:f>
              <c:numCache>
                <c:formatCode>General</c:formatCode>
                <c:ptCount val="2"/>
                <c:pt idx="0">
                  <c:v>3</c:v>
                </c:pt>
                <c:pt idx="1">
                  <c:v>5</c:v>
                </c:pt>
              </c:numCache>
            </c:numRef>
          </c:val>
        </c:ser>
        <c:ser>
          <c:idx val="3"/>
          <c:order val="3"/>
          <c:tx>
            <c:strRef>
              <c:f>'another device '!$M$5:$M$6</c:f>
              <c:strCache>
                <c:ptCount val="1"/>
                <c:pt idx="0">
                  <c:v>Sony</c:v>
                </c:pt>
              </c:strCache>
            </c:strRef>
          </c:tx>
          <c:invertIfNegative val="0"/>
          <c:cat>
            <c:strRef>
              <c:f>'another device '!$I$7:$I$9</c:f>
              <c:strCache>
                <c:ptCount val="2"/>
                <c:pt idx="0">
                  <c:v>no</c:v>
                </c:pt>
                <c:pt idx="1">
                  <c:v>yes</c:v>
                </c:pt>
              </c:strCache>
            </c:strRef>
          </c:cat>
          <c:val>
            <c:numRef>
              <c:f>'another device '!$M$7:$M$9</c:f>
              <c:numCache>
                <c:formatCode>General</c:formatCode>
                <c:ptCount val="2"/>
                <c:pt idx="0">
                  <c:v>1</c:v>
                </c:pt>
                <c:pt idx="1">
                  <c:v>6</c:v>
                </c:pt>
              </c:numCache>
            </c:numRef>
          </c:val>
        </c:ser>
        <c:dLbls>
          <c:showLegendKey val="0"/>
          <c:showVal val="0"/>
          <c:showCatName val="0"/>
          <c:showSerName val="0"/>
          <c:showPercent val="0"/>
          <c:showBubbleSize val="0"/>
        </c:dLbls>
        <c:gapWidth val="150"/>
        <c:axId val="81125760"/>
        <c:axId val="81127296"/>
      </c:barChart>
      <c:catAx>
        <c:axId val="81125760"/>
        <c:scaling>
          <c:orientation val="minMax"/>
        </c:scaling>
        <c:delete val="0"/>
        <c:axPos val="b"/>
        <c:majorTickMark val="out"/>
        <c:minorTickMark val="none"/>
        <c:tickLblPos val="nextTo"/>
        <c:txPr>
          <a:bodyPr/>
          <a:lstStyle/>
          <a:p>
            <a:pPr>
              <a:defRPr sz="2000"/>
            </a:pPr>
            <a:endParaRPr lang="en-US"/>
          </a:p>
        </c:txPr>
        <c:crossAx val="81127296"/>
        <c:crosses val="autoZero"/>
        <c:auto val="1"/>
        <c:lblAlgn val="ctr"/>
        <c:lblOffset val="100"/>
        <c:noMultiLvlLbl val="0"/>
      </c:catAx>
      <c:valAx>
        <c:axId val="81127296"/>
        <c:scaling>
          <c:orientation val="minMax"/>
        </c:scaling>
        <c:delete val="0"/>
        <c:axPos val="l"/>
        <c:majorGridlines/>
        <c:numFmt formatCode="General" sourceLinked="1"/>
        <c:majorTickMark val="out"/>
        <c:minorTickMark val="none"/>
        <c:tickLblPos val="nextTo"/>
        <c:txPr>
          <a:bodyPr/>
          <a:lstStyle/>
          <a:p>
            <a:pPr>
              <a:defRPr sz="1600"/>
            </a:pPr>
            <a:endParaRPr lang="en-US"/>
          </a:p>
        </c:txPr>
        <c:crossAx val="81125760"/>
        <c:crosses val="autoZero"/>
        <c:crossBetween val="between"/>
      </c:valAx>
    </c:plotArea>
    <c:legend>
      <c:legendPos val="r"/>
      <c:layout/>
      <c:overlay val="0"/>
      <c:txPr>
        <a:bodyPr/>
        <a:lstStyle/>
        <a:p>
          <a:pPr>
            <a:defRPr sz="2000"/>
          </a:pPr>
          <a:endParaRPr lang="en-US"/>
        </a:p>
      </c:txPr>
    </c:legend>
    <c:plotVisOnly val="1"/>
    <c:dispBlanksAs val="gap"/>
    <c:showDLblsOverMax val="0"/>
  </c:chart>
  <c:externalData r:id="rId2">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445BC-9B27-4E1D-A72E-4908F00A7AC3}"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009E8063-9F69-499C-B594-12757EA83D6C}">
      <dgm:prSet phldrT="[Text]" custT="1"/>
      <dgm:spPr/>
      <dgm:t>
        <a:bodyPr/>
        <a:lstStyle/>
        <a:p>
          <a:r>
            <a:rPr lang="en-US" sz="3000" b="1" dirty="0" smtClean="0"/>
            <a:t>2009-13</a:t>
          </a:r>
        </a:p>
      </dgm:t>
    </dgm:pt>
    <dgm:pt modelId="{D19D51BB-6CA1-48B8-99EF-52D949E3079E}" type="parTrans" cxnId="{818975CE-4F73-4DE0-83BD-ABFE6EC6C9AC}">
      <dgm:prSet/>
      <dgm:spPr/>
      <dgm:t>
        <a:bodyPr/>
        <a:lstStyle/>
        <a:p>
          <a:endParaRPr lang="en-US"/>
        </a:p>
      </dgm:t>
    </dgm:pt>
    <dgm:pt modelId="{39F840BC-6C30-4482-B151-A69EB14BF9B0}" type="sibTrans" cxnId="{818975CE-4F73-4DE0-83BD-ABFE6EC6C9AC}">
      <dgm:prSet/>
      <dgm:spPr/>
      <dgm:t>
        <a:bodyPr/>
        <a:lstStyle/>
        <a:p>
          <a:endParaRPr lang="en-US"/>
        </a:p>
      </dgm:t>
    </dgm:pt>
    <dgm:pt modelId="{0956D760-0700-444E-9E75-641B6D817420}">
      <dgm:prSet phldrT="[Text]" custT="1"/>
      <dgm:spPr>
        <a:solidFill>
          <a:srgbClr val="00B050"/>
        </a:solidFill>
      </dgm:spPr>
      <dgm:t>
        <a:bodyPr/>
        <a:lstStyle/>
        <a:p>
          <a:r>
            <a:rPr lang="en-US" sz="3100" b="1" dirty="0" smtClean="0"/>
            <a:t>2011-12</a:t>
          </a:r>
        </a:p>
      </dgm:t>
    </dgm:pt>
    <dgm:pt modelId="{93997C38-6BF5-4A67-870D-4E5C40C0C37D}" type="parTrans" cxnId="{951AB9E7-05EB-4554-8407-65E312829578}">
      <dgm:prSet/>
      <dgm:spPr/>
      <dgm:t>
        <a:bodyPr/>
        <a:lstStyle/>
        <a:p>
          <a:endParaRPr lang="en-US"/>
        </a:p>
      </dgm:t>
    </dgm:pt>
    <dgm:pt modelId="{D1EFFF31-FC1D-4053-A9EA-39366AEDED25}" type="sibTrans" cxnId="{951AB9E7-05EB-4554-8407-65E312829578}">
      <dgm:prSet/>
      <dgm:spPr/>
      <dgm:t>
        <a:bodyPr/>
        <a:lstStyle/>
        <a:p>
          <a:endParaRPr lang="en-US"/>
        </a:p>
      </dgm:t>
    </dgm:pt>
    <dgm:pt modelId="{DBB19565-34CD-4819-8F03-F9F62A4917AB}">
      <dgm:prSet phldrT="[Text]"/>
      <dgm:spPr/>
      <dgm:t>
        <a:bodyPr/>
        <a:lstStyle/>
        <a:p>
          <a:r>
            <a:rPr lang="en-US" b="1" dirty="0" smtClean="0"/>
            <a:t>Fall 2012 </a:t>
          </a:r>
        </a:p>
      </dgm:t>
    </dgm:pt>
    <dgm:pt modelId="{F3411D18-E7DA-48F0-91D3-E8B6980EB8AA}" type="parTrans" cxnId="{9A199CE6-DEB8-4C4B-88CA-3F83A03BF989}">
      <dgm:prSet/>
      <dgm:spPr/>
      <dgm:t>
        <a:bodyPr/>
        <a:lstStyle/>
        <a:p>
          <a:endParaRPr lang="en-US"/>
        </a:p>
      </dgm:t>
    </dgm:pt>
    <dgm:pt modelId="{15D7E28D-F224-4B07-BBC0-D7DC69375038}" type="sibTrans" cxnId="{9A199CE6-DEB8-4C4B-88CA-3F83A03BF989}">
      <dgm:prSet/>
      <dgm:spPr/>
      <dgm:t>
        <a:bodyPr/>
        <a:lstStyle/>
        <a:p>
          <a:endParaRPr lang="en-US"/>
        </a:p>
      </dgm:t>
    </dgm:pt>
    <dgm:pt modelId="{C004E8F1-28EB-4691-BD9B-497BB9586CB9}">
      <dgm:prSet phldrT="[Text]" custT="1"/>
      <dgm:spPr/>
      <dgm:t>
        <a:bodyPr/>
        <a:lstStyle/>
        <a:p>
          <a:r>
            <a:rPr lang="en-US" sz="3000" b="1" dirty="0" smtClean="0"/>
            <a:t>Dec 2012</a:t>
          </a:r>
          <a:endParaRPr lang="en-US" sz="3000" b="1" dirty="0"/>
        </a:p>
      </dgm:t>
    </dgm:pt>
    <dgm:pt modelId="{A63EEB62-AF51-4793-AE97-9D12DBD53D9F}" type="parTrans" cxnId="{BB664325-767C-4725-BCA1-1B0D88BCFEED}">
      <dgm:prSet/>
      <dgm:spPr/>
      <dgm:t>
        <a:bodyPr/>
        <a:lstStyle/>
        <a:p>
          <a:endParaRPr lang="en-US"/>
        </a:p>
      </dgm:t>
    </dgm:pt>
    <dgm:pt modelId="{7F16634A-B361-43E3-A43C-623CFCEEDDC8}" type="sibTrans" cxnId="{BB664325-767C-4725-BCA1-1B0D88BCFEED}">
      <dgm:prSet/>
      <dgm:spPr/>
      <dgm:t>
        <a:bodyPr/>
        <a:lstStyle/>
        <a:p>
          <a:endParaRPr lang="en-US"/>
        </a:p>
      </dgm:t>
    </dgm:pt>
    <dgm:pt modelId="{289B9BC7-9802-4BB2-8BEE-1F93711E046D}">
      <dgm:prSet phldrT="[Text]"/>
      <dgm:spPr/>
      <dgm:t>
        <a:bodyPr/>
        <a:lstStyle/>
        <a:p>
          <a:r>
            <a:rPr lang="en-US" b="1" dirty="0" smtClean="0"/>
            <a:t>Jan/Feb 2013</a:t>
          </a:r>
          <a:endParaRPr lang="en-US" b="1" dirty="0"/>
        </a:p>
      </dgm:t>
    </dgm:pt>
    <dgm:pt modelId="{162F764A-5D5B-42F9-BB89-1E7398A7ADBF}" type="parTrans" cxnId="{CA7B3DAC-3CD7-4BA4-8541-869AB5D2C31C}">
      <dgm:prSet/>
      <dgm:spPr/>
      <dgm:t>
        <a:bodyPr/>
        <a:lstStyle/>
        <a:p>
          <a:endParaRPr lang="en-US"/>
        </a:p>
      </dgm:t>
    </dgm:pt>
    <dgm:pt modelId="{C54D8464-DBBF-413C-B4BB-507E06F9F6DC}" type="sibTrans" cxnId="{CA7B3DAC-3CD7-4BA4-8541-869AB5D2C31C}">
      <dgm:prSet/>
      <dgm:spPr/>
      <dgm:t>
        <a:bodyPr/>
        <a:lstStyle/>
        <a:p>
          <a:endParaRPr lang="en-US"/>
        </a:p>
      </dgm:t>
    </dgm:pt>
    <dgm:pt modelId="{7676E043-9052-4B60-ABDD-10C92E73BD12}">
      <dgm:prSet phldrT="[Text]"/>
      <dgm:spPr/>
      <dgm:t>
        <a:bodyPr/>
        <a:lstStyle/>
        <a:p>
          <a:r>
            <a:rPr lang="en-US" dirty="0" smtClean="0"/>
            <a:t>Propose Tablet Lending</a:t>
          </a:r>
          <a:endParaRPr lang="en-US" dirty="0"/>
        </a:p>
      </dgm:t>
    </dgm:pt>
    <dgm:pt modelId="{25FD46EA-AAC6-4743-8883-08BE195228A0}" type="parTrans" cxnId="{2BC55A53-F2FA-4991-8B6D-07AF8998972B}">
      <dgm:prSet/>
      <dgm:spPr/>
      <dgm:t>
        <a:bodyPr/>
        <a:lstStyle/>
        <a:p>
          <a:endParaRPr lang="en-US"/>
        </a:p>
      </dgm:t>
    </dgm:pt>
    <dgm:pt modelId="{DADB217C-2E39-4759-A382-A364594D79A6}" type="sibTrans" cxnId="{2BC55A53-F2FA-4991-8B6D-07AF8998972B}">
      <dgm:prSet/>
      <dgm:spPr/>
      <dgm:t>
        <a:bodyPr/>
        <a:lstStyle/>
        <a:p>
          <a:endParaRPr lang="en-US"/>
        </a:p>
      </dgm:t>
    </dgm:pt>
    <dgm:pt modelId="{A0584853-CF29-4C82-A1A6-BF95F7B8B481}">
      <dgm:prSet phldrT="[Text]" custT="1"/>
      <dgm:spPr/>
      <dgm:t>
        <a:bodyPr/>
        <a:lstStyle/>
        <a:p>
          <a:r>
            <a:rPr lang="en-US" sz="2400" dirty="0" smtClean="0"/>
            <a:t>License Issues!</a:t>
          </a:r>
          <a:endParaRPr lang="en-US" sz="2400" dirty="0"/>
        </a:p>
      </dgm:t>
    </dgm:pt>
    <dgm:pt modelId="{AF4237E7-E6F7-4111-941D-390C0EDE7F35}" type="parTrans" cxnId="{6DE8F26F-463E-42AC-855F-9785109C8C4D}">
      <dgm:prSet/>
      <dgm:spPr/>
      <dgm:t>
        <a:bodyPr/>
        <a:lstStyle/>
        <a:p>
          <a:endParaRPr lang="en-US"/>
        </a:p>
      </dgm:t>
    </dgm:pt>
    <dgm:pt modelId="{912929A2-498A-4519-91C0-7F47B098757F}" type="sibTrans" cxnId="{6DE8F26F-463E-42AC-855F-9785109C8C4D}">
      <dgm:prSet/>
      <dgm:spPr/>
      <dgm:t>
        <a:bodyPr/>
        <a:lstStyle/>
        <a:p>
          <a:endParaRPr lang="en-US"/>
        </a:p>
      </dgm:t>
    </dgm:pt>
    <dgm:pt modelId="{F0300DEB-676A-4A38-80F7-E9637A5EFDBA}">
      <dgm:prSet phldrT="[Text]"/>
      <dgm:spPr/>
      <dgm:t>
        <a:bodyPr/>
        <a:lstStyle/>
        <a:p>
          <a:r>
            <a:rPr lang="en-US" dirty="0" smtClean="0"/>
            <a:t>Beta Tablet Lending</a:t>
          </a:r>
          <a:endParaRPr lang="en-US" dirty="0"/>
        </a:p>
      </dgm:t>
    </dgm:pt>
    <dgm:pt modelId="{E5362CC1-0415-4774-B344-C07F1C3A3645}" type="parTrans" cxnId="{F037BD30-EAB1-478D-B0B5-93D369A46734}">
      <dgm:prSet/>
      <dgm:spPr/>
      <dgm:t>
        <a:bodyPr/>
        <a:lstStyle/>
        <a:p>
          <a:endParaRPr lang="en-US"/>
        </a:p>
      </dgm:t>
    </dgm:pt>
    <dgm:pt modelId="{987C9E85-57A0-4D22-8480-FFA05927C2DD}" type="sibTrans" cxnId="{F037BD30-EAB1-478D-B0B5-93D369A46734}">
      <dgm:prSet/>
      <dgm:spPr/>
      <dgm:t>
        <a:bodyPr/>
        <a:lstStyle/>
        <a:p>
          <a:endParaRPr lang="en-US"/>
        </a:p>
      </dgm:t>
    </dgm:pt>
    <dgm:pt modelId="{CDE069F4-3F20-408D-8D80-A9CBC3BDB0D9}">
      <dgm:prSet phldrT="[Text]"/>
      <dgm:spPr/>
      <dgm:t>
        <a:bodyPr/>
        <a:lstStyle/>
        <a:p>
          <a:r>
            <a:rPr lang="en-US" sz="2400" dirty="0" smtClean="0"/>
            <a:t>Kindle Lending</a:t>
          </a:r>
        </a:p>
      </dgm:t>
    </dgm:pt>
    <dgm:pt modelId="{16CADF6F-B1EC-4410-B68F-830A34D1283A}" type="parTrans" cxnId="{FBDB7C1F-A3F8-41AB-9E75-A7B7E2A144DD}">
      <dgm:prSet/>
      <dgm:spPr/>
      <dgm:t>
        <a:bodyPr/>
        <a:lstStyle/>
        <a:p>
          <a:endParaRPr lang="en-US"/>
        </a:p>
      </dgm:t>
    </dgm:pt>
    <dgm:pt modelId="{045319C3-3A10-4458-B85B-54BF3885DACC}" type="sibTrans" cxnId="{FBDB7C1F-A3F8-41AB-9E75-A7B7E2A144DD}">
      <dgm:prSet/>
      <dgm:spPr/>
      <dgm:t>
        <a:bodyPr/>
        <a:lstStyle/>
        <a:p>
          <a:endParaRPr lang="en-US"/>
        </a:p>
      </dgm:t>
    </dgm:pt>
    <dgm:pt modelId="{E6341682-B17D-4154-9CAF-EFE18BEDC1E4}">
      <dgm:prSet phldrT="[Text]"/>
      <dgm:spPr/>
      <dgm:t>
        <a:bodyPr/>
        <a:lstStyle/>
        <a:p>
          <a:endParaRPr lang="en-US" sz="2400" dirty="0" smtClean="0"/>
        </a:p>
      </dgm:t>
    </dgm:pt>
    <dgm:pt modelId="{8A6D773C-101A-43BA-8446-4E2BBA737E3D}" type="parTrans" cxnId="{8DC432F0-DD16-4D07-A6D0-64CF7633DF9F}">
      <dgm:prSet/>
      <dgm:spPr/>
      <dgm:t>
        <a:bodyPr/>
        <a:lstStyle/>
        <a:p>
          <a:endParaRPr lang="en-US"/>
        </a:p>
      </dgm:t>
    </dgm:pt>
    <dgm:pt modelId="{171D40A9-E5AE-4501-ADC9-27BD72CEAD76}" type="sibTrans" cxnId="{8DC432F0-DD16-4D07-A6D0-64CF7633DF9F}">
      <dgm:prSet/>
      <dgm:spPr/>
      <dgm:t>
        <a:bodyPr/>
        <a:lstStyle/>
        <a:p>
          <a:endParaRPr lang="en-US"/>
        </a:p>
      </dgm:t>
    </dgm:pt>
    <dgm:pt modelId="{CF98CB0C-BB41-405A-8A0D-9AEDDA1CD0AF}">
      <dgm:prSet phldrT="[Text]" custT="1"/>
      <dgm:spPr>
        <a:solidFill>
          <a:srgbClr val="00B050"/>
        </a:solidFill>
      </dgm:spPr>
      <dgm:t>
        <a:bodyPr/>
        <a:lstStyle/>
        <a:p>
          <a:r>
            <a:rPr lang="en-US" sz="2400" dirty="0" err="1" smtClean="0"/>
            <a:t>eReader</a:t>
          </a:r>
          <a:r>
            <a:rPr lang="en-US" sz="2400" dirty="0" smtClean="0"/>
            <a:t> Study</a:t>
          </a:r>
          <a:endParaRPr lang="en-US" sz="3000" b="1" dirty="0" smtClean="0"/>
        </a:p>
      </dgm:t>
    </dgm:pt>
    <dgm:pt modelId="{41E43AEC-94A7-4FC9-A8DD-F2DEA5AB235C}" type="parTrans" cxnId="{A726DB4B-0FAA-4A31-A4E9-39260A4096F8}">
      <dgm:prSet/>
      <dgm:spPr/>
      <dgm:t>
        <a:bodyPr/>
        <a:lstStyle/>
        <a:p>
          <a:endParaRPr lang="en-US"/>
        </a:p>
      </dgm:t>
    </dgm:pt>
    <dgm:pt modelId="{FC7132DB-99DC-4E91-8DBE-5A10DA3EC271}" type="sibTrans" cxnId="{A726DB4B-0FAA-4A31-A4E9-39260A4096F8}">
      <dgm:prSet/>
      <dgm:spPr/>
      <dgm:t>
        <a:bodyPr/>
        <a:lstStyle/>
        <a:p>
          <a:endParaRPr lang="en-US"/>
        </a:p>
      </dgm:t>
    </dgm:pt>
    <dgm:pt modelId="{9EC25D4D-E51D-46D7-8FAF-25B20D4B963A}">
      <dgm:prSet phldrT="[Text]" custT="1"/>
      <dgm:spPr>
        <a:solidFill>
          <a:srgbClr val="00B050"/>
        </a:solidFill>
      </dgm:spPr>
      <dgm:t>
        <a:bodyPr/>
        <a:lstStyle/>
        <a:p>
          <a:endParaRPr lang="en-US" sz="2400" b="1" dirty="0" smtClean="0"/>
        </a:p>
      </dgm:t>
    </dgm:pt>
    <dgm:pt modelId="{25459954-0AE8-4491-A622-3556575EC0D8}" type="parTrans" cxnId="{A21B03DC-AFB4-43EC-9E64-47CB1B3A380A}">
      <dgm:prSet/>
      <dgm:spPr/>
      <dgm:t>
        <a:bodyPr/>
        <a:lstStyle/>
        <a:p>
          <a:endParaRPr lang="en-US"/>
        </a:p>
      </dgm:t>
    </dgm:pt>
    <dgm:pt modelId="{DAEB8DC5-75CC-4D62-AF37-D95A8BAFCB3D}" type="sibTrans" cxnId="{A21B03DC-AFB4-43EC-9E64-47CB1B3A380A}">
      <dgm:prSet/>
      <dgm:spPr/>
      <dgm:t>
        <a:bodyPr/>
        <a:lstStyle/>
        <a:p>
          <a:endParaRPr lang="en-US"/>
        </a:p>
      </dgm:t>
    </dgm:pt>
    <dgm:pt modelId="{5E26F3BD-1734-418B-A164-79126801CE15}" type="pres">
      <dgm:prSet presAssocID="{7AC445BC-9B27-4E1D-A72E-4908F00A7AC3}" presName="CompostProcess" presStyleCnt="0">
        <dgm:presLayoutVars>
          <dgm:dir/>
          <dgm:resizeHandles val="exact"/>
        </dgm:presLayoutVars>
      </dgm:prSet>
      <dgm:spPr/>
      <dgm:t>
        <a:bodyPr/>
        <a:lstStyle/>
        <a:p>
          <a:endParaRPr lang="en-US"/>
        </a:p>
      </dgm:t>
    </dgm:pt>
    <dgm:pt modelId="{394D8C9B-92C0-4775-B7C4-6E3CDF2C7BBB}" type="pres">
      <dgm:prSet presAssocID="{7AC445BC-9B27-4E1D-A72E-4908F00A7AC3}" presName="arrow" presStyleLbl="bgShp" presStyleIdx="0" presStyleCnt="1" custScaleX="117647" custLinFactNeighborY="-534"/>
      <dgm:spPr>
        <a:solidFill>
          <a:srgbClr val="A5C26A"/>
        </a:solidFill>
      </dgm:spPr>
    </dgm:pt>
    <dgm:pt modelId="{F68D3770-717F-4CBC-83F5-189BA962DA5D}" type="pres">
      <dgm:prSet presAssocID="{7AC445BC-9B27-4E1D-A72E-4908F00A7AC3}" presName="linearProcess" presStyleCnt="0"/>
      <dgm:spPr/>
    </dgm:pt>
    <dgm:pt modelId="{F6C58887-9419-42C0-B0B0-76393E576487}" type="pres">
      <dgm:prSet presAssocID="{009E8063-9F69-499C-B594-12757EA83D6C}" presName="textNode" presStyleLbl="node1" presStyleIdx="0" presStyleCnt="5">
        <dgm:presLayoutVars>
          <dgm:bulletEnabled val="1"/>
        </dgm:presLayoutVars>
      </dgm:prSet>
      <dgm:spPr/>
      <dgm:t>
        <a:bodyPr/>
        <a:lstStyle/>
        <a:p>
          <a:endParaRPr lang="en-US"/>
        </a:p>
      </dgm:t>
    </dgm:pt>
    <dgm:pt modelId="{483146B5-B056-47DD-8C8E-2DBD37970AF8}" type="pres">
      <dgm:prSet presAssocID="{39F840BC-6C30-4482-B151-A69EB14BF9B0}" presName="sibTrans" presStyleCnt="0"/>
      <dgm:spPr/>
    </dgm:pt>
    <dgm:pt modelId="{EB62B7CB-7149-4568-92BA-2B485FF52704}" type="pres">
      <dgm:prSet presAssocID="{0956D760-0700-444E-9E75-641B6D817420}" presName="textNode" presStyleLbl="node1" presStyleIdx="1" presStyleCnt="5">
        <dgm:presLayoutVars>
          <dgm:bulletEnabled val="1"/>
        </dgm:presLayoutVars>
      </dgm:prSet>
      <dgm:spPr/>
      <dgm:t>
        <a:bodyPr/>
        <a:lstStyle/>
        <a:p>
          <a:endParaRPr lang="en-US"/>
        </a:p>
      </dgm:t>
    </dgm:pt>
    <dgm:pt modelId="{9973FF17-9117-48D2-B98D-5EED8B1C0086}" type="pres">
      <dgm:prSet presAssocID="{D1EFFF31-FC1D-4053-A9EA-39366AEDED25}" presName="sibTrans" presStyleCnt="0"/>
      <dgm:spPr/>
    </dgm:pt>
    <dgm:pt modelId="{9D98549C-06E9-4D11-A030-1A239E08F785}" type="pres">
      <dgm:prSet presAssocID="{DBB19565-34CD-4819-8F03-F9F62A4917AB}" presName="textNode" presStyleLbl="node1" presStyleIdx="2" presStyleCnt="5">
        <dgm:presLayoutVars>
          <dgm:bulletEnabled val="1"/>
        </dgm:presLayoutVars>
      </dgm:prSet>
      <dgm:spPr/>
      <dgm:t>
        <a:bodyPr/>
        <a:lstStyle/>
        <a:p>
          <a:endParaRPr lang="en-US"/>
        </a:p>
      </dgm:t>
    </dgm:pt>
    <dgm:pt modelId="{0BF68067-BB27-4241-9D4E-DDF1F4014994}" type="pres">
      <dgm:prSet presAssocID="{15D7E28D-F224-4B07-BBC0-D7DC69375038}" presName="sibTrans" presStyleCnt="0"/>
      <dgm:spPr/>
    </dgm:pt>
    <dgm:pt modelId="{8B072185-3731-42AC-99B5-10CD9DA7D0C7}" type="pres">
      <dgm:prSet presAssocID="{C004E8F1-28EB-4691-BD9B-497BB9586CB9}" presName="textNode" presStyleLbl="node1" presStyleIdx="3" presStyleCnt="5">
        <dgm:presLayoutVars>
          <dgm:bulletEnabled val="1"/>
        </dgm:presLayoutVars>
      </dgm:prSet>
      <dgm:spPr/>
      <dgm:t>
        <a:bodyPr/>
        <a:lstStyle/>
        <a:p>
          <a:endParaRPr lang="en-US"/>
        </a:p>
      </dgm:t>
    </dgm:pt>
    <dgm:pt modelId="{3ADB026C-ACEF-4E20-8047-950ED16E8AED}" type="pres">
      <dgm:prSet presAssocID="{7F16634A-B361-43E3-A43C-623CFCEEDDC8}" presName="sibTrans" presStyleCnt="0"/>
      <dgm:spPr/>
    </dgm:pt>
    <dgm:pt modelId="{3C8541CF-4244-463E-8DB9-59C436FDB421}" type="pres">
      <dgm:prSet presAssocID="{289B9BC7-9802-4BB2-8BEE-1F93711E046D}" presName="textNode" presStyleLbl="node1" presStyleIdx="4" presStyleCnt="5">
        <dgm:presLayoutVars>
          <dgm:bulletEnabled val="1"/>
        </dgm:presLayoutVars>
      </dgm:prSet>
      <dgm:spPr/>
      <dgm:t>
        <a:bodyPr/>
        <a:lstStyle/>
        <a:p>
          <a:endParaRPr lang="en-US"/>
        </a:p>
      </dgm:t>
    </dgm:pt>
  </dgm:ptLst>
  <dgm:cxnLst>
    <dgm:cxn modelId="{1F2271F6-90D4-4D36-AF92-C4DE12C96D74}" type="presOf" srcId="{F0300DEB-676A-4A38-80F7-E9637A5EFDBA}" destId="{3C8541CF-4244-463E-8DB9-59C436FDB421}" srcOrd="0" destOrd="1" presId="urn:microsoft.com/office/officeart/2005/8/layout/hProcess9"/>
    <dgm:cxn modelId="{818975CE-4F73-4DE0-83BD-ABFE6EC6C9AC}" srcId="{7AC445BC-9B27-4E1D-A72E-4908F00A7AC3}" destId="{009E8063-9F69-499C-B594-12757EA83D6C}" srcOrd="0" destOrd="0" parTransId="{D19D51BB-6CA1-48B8-99EF-52D949E3079E}" sibTransId="{39F840BC-6C30-4482-B151-A69EB14BF9B0}"/>
    <dgm:cxn modelId="{BB664325-767C-4725-BCA1-1B0D88BCFEED}" srcId="{7AC445BC-9B27-4E1D-A72E-4908F00A7AC3}" destId="{C004E8F1-28EB-4691-BD9B-497BB9586CB9}" srcOrd="3" destOrd="0" parTransId="{A63EEB62-AF51-4793-AE97-9D12DBD53D9F}" sibTransId="{7F16634A-B361-43E3-A43C-623CFCEEDDC8}"/>
    <dgm:cxn modelId="{CFF3DAD1-547D-48FB-9D2F-E07D9B266CB0}" type="presOf" srcId="{A0584853-CF29-4C82-A1A6-BF95F7B8B481}" destId="{8B072185-3731-42AC-99B5-10CD9DA7D0C7}" srcOrd="0" destOrd="1" presId="urn:microsoft.com/office/officeart/2005/8/layout/hProcess9"/>
    <dgm:cxn modelId="{8DC432F0-DD16-4D07-A6D0-64CF7633DF9F}" srcId="{009E8063-9F69-499C-B594-12757EA83D6C}" destId="{E6341682-B17D-4154-9CAF-EFE18BEDC1E4}" srcOrd="0" destOrd="0" parTransId="{8A6D773C-101A-43BA-8446-4E2BBA737E3D}" sibTransId="{171D40A9-E5AE-4501-ADC9-27BD72CEAD76}"/>
    <dgm:cxn modelId="{81ED3725-F66D-47F9-AAAD-5C5B78748E69}" type="presOf" srcId="{E6341682-B17D-4154-9CAF-EFE18BEDC1E4}" destId="{F6C58887-9419-42C0-B0B0-76393E576487}" srcOrd="0" destOrd="1" presId="urn:microsoft.com/office/officeart/2005/8/layout/hProcess9"/>
    <dgm:cxn modelId="{951AB9E7-05EB-4554-8407-65E312829578}" srcId="{7AC445BC-9B27-4E1D-A72E-4908F00A7AC3}" destId="{0956D760-0700-444E-9E75-641B6D817420}" srcOrd="1" destOrd="0" parTransId="{93997C38-6BF5-4A67-870D-4E5C40C0C37D}" sibTransId="{D1EFFF31-FC1D-4053-A9EA-39366AEDED25}"/>
    <dgm:cxn modelId="{A726DB4B-0FAA-4A31-A4E9-39260A4096F8}" srcId="{0956D760-0700-444E-9E75-641B6D817420}" destId="{CF98CB0C-BB41-405A-8A0D-9AEDDA1CD0AF}" srcOrd="1" destOrd="0" parTransId="{41E43AEC-94A7-4FC9-A8DD-F2DEA5AB235C}" sibTransId="{FC7132DB-99DC-4E91-8DBE-5A10DA3EC271}"/>
    <dgm:cxn modelId="{93B0268F-4475-433C-93EE-754C7C45572B}" type="presOf" srcId="{C004E8F1-28EB-4691-BD9B-497BB9586CB9}" destId="{8B072185-3731-42AC-99B5-10CD9DA7D0C7}" srcOrd="0" destOrd="0" presId="urn:microsoft.com/office/officeart/2005/8/layout/hProcess9"/>
    <dgm:cxn modelId="{6DE8F26F-463E-42AC-855F-9785109C8C4D}" srcId="{C004E8F1-28EB-4691-BD9B-497BB9586CB9}" destId="{A0584853-CF29-4C82-A1A6-BF95F7B8B481}" srcOrd="0" destOrd="0" parTransId="{AF4237E7-E6F7-4111-941D-390C0EDE7F35}" sibTransId="{912929A2-498A-4519-91C0-7F47B098757F}"/>
    <dgm:cxn modelId="{4F43D3E7-1C32-437E-8354-551D4999A038}" type="presOf" srcId="{009E8063-9F69-499C-B594-12757EA83D6C}" destId="{F6C58887-9419-42C0-B0B0-76393E576487}" srcOrd="0" destOrd="0" presId="urn:microsoft.com/office/officeart/2005/8/layout/hProcess9"/>
    <dgm:cxn modelId="{600F1A10-757C-4F8C-8E09-EC0653BD0238}" type="presOf" srcId="{CDE069F4-3F20-408D-8D80-A9CBC3BDB0D9}" destId="{F6C58887-9419-42C0-B0B0-76393E576487}" srcOrd="0" destOrd="2" presId="urn:microsoft.com/office/officeart/2005/8/layout/hProcess9"/>
    <dgm:cxn modelId="{2701866B-8FD1-4A2F-902D-0A2A1E01A970}" type="presOf" srcId="{7AC445BC-9B27-4E1D-A72E-4908F00A7AC3}" destId="{5E26F3BD-1734-418B-A164-79126801CE15}" srcOrd="0" destOrd="0" presId="urn:microsoft.com/office/officeart/2005/8/layout/hProcess9"/>
    <dgm:cxn modelId="{45271B17-7E48-472B-B284-9B34A5687DDF}" type="presOf" srcId="{CF98CB0C-BB41-405A-8A0D-9AEDDA1CD0AF}" destId="{EB62B7CB-7149-4568-92BA-2B485FF52704}" srcOrd="0" destOrd="2" presId="urn:microsoft.com/office/officeart/2005/8/layout/hProcess9"/>
    <dgm:cxn modelId="{CA7B3DAC-3CD7-4BA4-8541-869AB5D2C31C}" srcId="{7AC445BC-9B27-4E1D-A72E-4908F00A7AC3}" destId="{289B9BC7-9802-4BB2-8BEE-1F93711E046D}" srcOrd="4" destOrd="0" parTransId="{162F764A-5D5B-42F9-BB89-1E7398A7ADBF}" sibTransId="{C54D8464-DBBF-413C-B4BB-507E06F9F6DC}"/>
    <dgm:cxn modelId="{4D6A7585-C977-46A4-A2C7-8F3651448AB4}" type="presOf" srcId="{0956D760-0700-444E-9E75-641B6D817420}" destId="{EB62B7CB-7149-4568-92BA-2B485FF52704}" srcOrd="0" destOrd="0" presId="urn:microsoft.com/office/officeart/2005/8/layout/hProcess9"/>
    <dgm:cxn modelId="{E03947F5-6BE6-40B5-A7DE-A79929F7E467}" type="presOf" srcId="{289B9BC7-9802-4BB2-8BEE-1F93711E046D}" destId="{3C8541CF-4244-463E-8DB9-59C436FDB421}" srcOrd="0" destOrd="0" presId="urn:microsoft.com/office/officeart/2005/8/layout/hProcess9"/>
    <dgm:cxn modelId="{A21B03DC-AFB4-43EC-9E64-47CB1B3A380A}" srcId="{0956D760-0700-444E-9E75-641B6D817420}" destId="{9EC25D4D-E51D-46D7-8FAF-25B20D4B963A}" srcOrd="0" destOrd="0" parTransId="{25459954-0AE8-4491-A622-3556575EC0D8}" sibTransId="{DAEB8DC5-75CC-4D62-AF37-D95A8BAFCB3D}"/>
    <dgm:cxn modelId="{43568125-07A6-4780-874F-B1FC0622580A}" type="presOf" srcId="{9EC25D4D-E51D-46D7-8FAF-25B20D4B963A}" destId="{EB62B7CB-7149-4568-92BA-2B485FF52704}" srcOrd="0" destOrd="1" presId="urn:microsoft.com/office/officeart/2005/8/layout/hProcess9"/>
    <dgm:cxn modelId="{F037BD30-EAB1-478D-B0B5-93D369A46734}" srcId="{289B9BC7-9802-4BB2-8BEE-1F93711E046D}" destId="{F0300DEB-676A-4A38-80F7-E9637A5EFDBA}" srcOrd="0" destOrd="0" parTransId="{E5362CC1-0415-4774-B344-C07F1C3A3645}" sibTransId="{987C9E85-57A0-4D22-8480-FFA05927C2DD}"/>
    <dgm:cxn modelId="{FBDB7C1F-A3F8-41AB-9E75-A7B7E2A144DD}" srcId="{009E8063-9F69-499C-B594-12757EA83D6C}" destId="{CDE069F4-3F20-408D-8D80-A9CBC3BDB0D9}" srcOrd="1" destOrd="0" parTransId="{16CADF6F-B1EC-4410-B68F-830A34D1283A}" sibTransId="{045319C3-3A10-4458-B85B-54BF3885DACC}"/>
    <dgm:cxn modelId="{3F788203-47AA-4FD4-AB2D-18B7F461BD97}" type="presOf" srcId="{DBB19565-34CD-4819-8F03-F9F62A4917AB}" destId="{9D98549C-06E9-4D11-A030-1A239E08F785}" srcOrd="0" destOrd="0" presId="urn:microsoft.com/office/officeart/2005/8/layout/hProcess9"/>
    <dgm:cxn modelId="{9A199CE6-DEB8-4C4B-88CA-3F83A03BF989}" srcId="{7AC445BC-9B27-4E1D-A72E-4908F00A7AC3}" destId="{DBB19565-34CD-4819-8F03-F9F62A4917AB}" srcOrd="2" destOrd="0" parTransId="{F3411D18-E7DA-48F0-91D3-E8B6980EB8AA}" sibTransId="{15D7E28D-F224-4B07-BBC0-D7DC69375038}"/>
    <dgm:cxn modelId="{832CE61D-7081-4929-8CB5-D6CB245FEB37}" type="presOf" srcId="{7676E043-9052-4B60-ABDD-10C92E73BD12}" destId="{9D98549C-06E9-4D11-A030-1A239E08F785}" srcOrd="0" destOrd="1" presId="urn:microsoft.com/office/officeart/2005/8/layout/hProcess9"/>
    <dgm:cxn modelId="{2BC55A53-F2FA-4991-8B6D-07AF8998972B}" srcId="{DBB19565-34CD-4819-8F03-F9F62A4917AB}" destId="{7676E043-9052-4B60-ABDD-10C92E73BD12}" srcOrd="0" destOrd="0" parTransId="{25FD46EA-AAC6-4743-8883-08BE195228A0}" sibTransId="{DADB217C-2E39-4759-A382-A364594D79A6}"/>
    <dgm:cxn modelId="{4F84902B-221F-4231-B398-DC3DE475528A}" type="presParOf" srcId="{5E26F3BD-1734-418B-A164-79126801CE15}" destId="{394D8C9B-92C0-4775-B7C4-6E3CDF2C7BBB}" srcOrd="0" destOrd="0" presId="urn:microsoft.com/office/officeart/2005/8/layout/hProcess9"/>
    <dgm:cxn modelId="{B501A7E7-07EA-4B27-BCE0-8BE4A2CF9DB9}" type="presParOf" srcId="{5E26F3BD-1734-418B-A164-79126801CE15}" destId="{F68D3770-717F-4CBC-83F5-189BA962DA5D}" srcOrd="1" destOrd="0" presId="urn:microsoft.com/office/officeart/2005/8/layout/hProcess9"/>
    <dgm:cxn modelId="{92A09006-8EFA-4949-B5F6-BC58B5DADF11}" type="presParOf" srcId="{F68D3770-717F-4CBC-83F5-189BA962DA5D}" destId="{F6C58887-9419-42C0-B0B0-76393E576487}" srcOrd="0" destOrd="0" presId="urn:microsoft.com/office/officeart/2005/8/layout/hProcess9"/>
    <dgm:cxn modelId="{E06D57AA-7BD6-4B65-9F4E-62A43F104E11}" type="presParOf" srcId="{F68D3770-717F-4CBC-83F5-189BA962DA5D}" destId="{483146B5-B056-47DD-8C8E-2DBD37970AF8}" srcOrd="1" destOrd="0" presId="urn:microsoft.com/office/officeart/2005/8/layout/hProcess9"/>
    <dgm:cxn modelId="{9D07B243-950C-429B-A8A4-AC46BA93427B}" type="presParOf" srcId="{F68D3770-717F-4CBC-83F5-189BA962DA5D}" destId="{EB62B7CB-7149-4568-92BA-2B485FF52704}" srcOrd="2" destOrd="0" presId="urn:microsoft.com/office/officeart/2005/8/layout/hProcess9"/>
    <dgm:cxn modelId="{DDB27477-11B2-4F43-8CDD-392424E0A081}" type="presParOf" srcId="{F68D3770-717F-4CBC-83F5-189BA962DA5D}" destId="{9973FF17-9117-48D2-B98D-5EED8B1C0086}" srcOrd="3" destOrd="0" presId="urn:microsoft.com/office/officeart/2005/8/layout/hProcess9"/>
    <dgm:cxn modelId="{2856493F-7E7D-405B-9EE1-5E105BA393C3}" type="presParOf" srcId="{F68D3770-717F-4CBC-83F5-189BA962DA5D}" destId="{9D98549C-06E9-4D11-A030-1A239E08F785}" srcOrd="4" destOrd="0" presId="urn:microsoft.com/office/officeart/2005/8/layout/hProcess9"/>
    <dgm:cxn modelId="{5456CA83-459A-4F8F-ACEE-46D52FDDE10A}" type="presParOf" srcId="{F68D3770-717F-4CBC-83F5-189BA962DA5D}" destId="{0BF68067-BB27-4241-9D4E-DDF1F4014994}" srcOrd="5" destOrd="0" presId="urn:microsoft.com/office/officeart/2005/8/layout/hProcess9"/>
    <dgm:cxn modelId="{26A858F3-136F-4A3B-9AB7-ED1987196804}" type="presParOf" srcId="{F68D3770-717F-4CBC-83F5-189BA962DA5D}" destId="{8B072185-3731-42AC-99B5-10CD9DA7D0C7}" srcOrd="6" destOrd="0" presId="urn:microsoft.com/office/officeart/2005/8/layout/hProcess9"/>
    <dgm:cxn modelId="{D63F1E99-0DE0-4C55-B7C1-86CFFC509580}" type="presParOf" srcId="{F68D3770-717F-4CBC-83F5-189BA962DA5D}" destId="{3ADB026C-ACEF-4E20-8047-950ED16E8AED}" srcOrd="7" destOrd="0" presId="urn:microsoft.com/office/officeart/2005/8/layout/hProcess9"/>
    <dgm:cxn modelId="{056511C4-CF54-4B5F-8BB5-59A274CF24BF}" type="presParOf" srcId="{F68D3770-717F-4CBC-83F5-189BA962DA5D}" destId="{3C8541CF-4244-463E-8DB9-59C436FDB42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D8C9B-92C0-4775-B7C4-6E3CDF2C7BBB}">
      <dsp:nvSpPr>
        <dsp:cNvPr id="0" name=""/>
        <dsp:cNvSpPr/>
      </dsp:nvSpPr>
      <dsp:spPr>
        <a:xfrm>
          <a:off x="2" y="0"/>
          <a:ext cx="9143995" cy="6858000"/>
        </a:xfrm>
        <a:prstGeom prst="rightArrow">
          <a:avLst/>
        </a:prstGeom>
        <a:solidFill>
          <a:srgbClr val="A5C26A"/>
        </a:solidFill>
        <a:ln>
          <a:noFill/>
        </a:ln>
        <a:effectLst/>
      </dsp:spPr>
      <dsp:style>
        <a:lnRef idx="0">
          <a:scrgbClr r="0" g="0" b="0"/>
        </a:lnRef>
        <a:fillRef idx="1">
          <a:scrgbClr r="0" g="0" b="0"/>
        </a:fillRef>
        <a:effectRef idx="0">
          <a:scrgbClr r="0" g="0" b="0"/>
        </a:effectRef>
        <a:fontRef idx="minor"/>
      </dsp:style>
    </dsp:sp>
    <dsp:sp modelId="{F6C58887-9419-42C0-B0B0-76393E576487}">
      <dsp:nvSpPr>
        <dsp:cNvPr id="0" name=""/>
        <dsp:cNvSpPr/>
      </dsp:nvSpPr>
      <dsp:spPr>
        <a:xfrm>
          <a:off x="2933" y="2057399"/>
          <a:ext cx="1740919" cy="2743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kern="1200" dirty="0" smtClean="0"/>
            <a:t>2009-13</a:t>
          </a:r>
        </a:p>
        <a:p>
          <a:pPr marL="228600" lvl="1" indent="-228600" algn="l" defTabSz="1066800">
            <a:lnSpc>
              <a:spcPct val="90000"/>
            </a:lnSpc>
            <a:spcBef>
              <a:spcPct val="0"/>
            </a:spcBef>
            <a:spcAft>
              <a:spcPct val="15000"/>
            </a:spcAft>
            <a:buChar char="••"/>
          </a:pPr>
          <a:endParaRPr lang="en-US" sz="2400" kern="1200" dirty="0" smtClean="0"/>
        </a:p>
        <a:p>
          <a:pPr marL="228600" lvl="1" indent="-228600" algn="l" defTabSz="1066800">
            <a:lnSpc>
              <a:spcPct val="90000"/>
            </a:lnSpc>
            <a:spcBef>
              <a:spcPct val="0"/>
            </a:spcBef>
            <a:spcAft>
              <a:spcPct val="15000"/>
            </a:spcAft>
            <a:buChar char="••"/>
          </a:pPr>
          <a:r>
            <a:rPr lang="en-US" sz="2400" kern="1200" dirty="0" smtClean="0"/>
            <a:t>Kindle Lending</a:t>
          </a:r>
        </a:p>
      </dsp:txBody>
      <dsp:txXfrm>
        <a:off x="87918" y="2142384"/>
        <a:ext cx="1570949" cy="2573230"/>
      </dsp:txXfrm>
    </dsp:sp>
    <dsp:sp modelId="{EB62B7CB-7149-4568-92BA-2B485FF52704}">
      <dsp:nvSpPr>
        <dsp:cNvPr id="0" name=""/>
        <dsp:cNvSpPr/>
      </dsp:nvSpPr>
      <dsp:spPr>
        <a:xfrm>
          <a:off x="1852236" y="2057399"/>
          <a:ext cx="1740919" cy="274320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kern="1200" dirty="0" smtClean="0"/>
            <a:t>2011-12</a:t>
          </a:r>
        </a:p>
        <a:p>
          <a:pPr marL="228600" lvl="1" indent="-228600" algn="l" defTabSz="1066800">
            <a:lnSpc>
              <a:spcPct val="90000"/>
            </a:lnSpc>
            <a:spcBef>
              <a:spcPct val="0"/>
            </a:spcBef>
            <a:spcAft>
              <a:spcPct val="15000"/>
            </a:spcAft>
            <a:buChar char="••"/>
          </a:pPr>
          <a:endParaRPr lang="en-US" sz="2400" b="1" kern="1200" dirty="0" smtClean="0"/>
        </a:p>
        <a:p>
          <a:pPr marL="228600" lvl="1" indent="-228600" algn="l" defTabSz="1066800">
            <a:lnSpc>
              <a:spcPct val="90000"/>
            </a:lnSpc>
            <a:spcBef>
              <a:spcPct val="0"/>
            </a:spcBef>
            <a:spcAft>
              <a:spcPct val="15000"/>
            </a:spcAft>
            <a:buChar char="••"/>
          </a:pPr>
          <a:r>
            <a:rPr lang="en-US" sz="2400" kern="1200" dirty="0" err="1" smtClean="0"/>
            <a:t>eReader</a:t>
          </a:r>
          <a:r>
            <a:rPr lang="en-US" sz="2400" kern="1200" dirty="0" smtClean="0"/>
            <a:t> Study</a:t>
          </a:r>
          <a:endParaRPr lang="en-US" sz="3000" b="1" kern="1200" dirty="0" smtClean="0"/>
        </a:p>
      </dsp:txBody>
      <dsp:txXfrm>
        <a:off x="1937221" y="2142384"/>
        <a:ext cx="1570949" cy="2573230"/>
      </dsp:txXfrm>
    </dsp:sp>
    <dsp:sp modelId="{9D98549C-06E9-4D11-A030-1A239E08F785}">
      <dsp:nvSpPr>
        <dsp:cNvPr id="0" name=""/>
        <dsp:cNvSpPr/>
      </dsp:nvSpPr>
      <dsp:spPr>
        <a:xfrm>
          <a:off x="3701540" y="2057399"/>
          <a:ext cx="1740919" cy="2743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kern="1200" dirty="0" smtClean="0"/>
            <a:t>Fall 2012 </a:t>
          </a:r>
        </a:p>
        <a:p>
          <a:pPr marL="228600" lvl="1" indent="-228600" algn="l" defTabSz="1066800">
            <a:lnSpc>
              <a:spcPct val="90000"/>
            </a:lnSpc>
            <a:spcBef>
              <a:spcPct val="0"/>
            </a:spcBef>
            <a:spcAft>
              <a:spcPct val="15000"/>
            </a:spcAft>
            <a:buChar char="••"/>
          </a:pPr>
          <a:r>
            <a:rPr lang="en-US" sz="2400" kern="1200" dirty="0" smtClean="0"/>
            <a:t>Propose Tablet Lending</a:t>
          </a:r>
          <a:endParaRPr lang="en-US" sz="2400" kern="1200" dirty="0"/>
        </a:p>
      </dsp:txBody>
      <dsp:txXfrm>
        <a:off x="3786525" y="2142384"/>
        <a:ext cx="1570949" cy="2573230"/>
      </dsp:txXfrm>
    </dsp:sp>
    <dsp:sp modelId="{8B072185-3731-42AC-99B5-10CD9DA7D0C7}">
      <dsp:nvSpPr>
        <dsp:cNvPr id="0" name=""/>
        <dsp:cNvSpPr/>
      </dsp:nvSpPr>
      <dsp:spPr>
        <a:xfrm>
          <a:off x="5550843" y="2057399"/>
          <a:ext cx="1740919" cy="27432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b="1" kern="1200" dirty="0" smtClean="0"/>
            <a:t>Dec 2012</a:t>
          </a:r>
          <a:endParaRPr lang="en-US" sz="3000" b="1" kern="1200" dirty="0"/>
        </a:p>
        <a:p>
          <a:pPr marL="228600" lvl="1" indent="-228600" algn="l" defTabSz="1066800">
            <a:lnSpc>
              <a:spcPct val="90000"/>
            </a:lnSpc>
            <a:spcBef>
              <a:spcPct val="0"/>
            </a:spcBef>
            <a:spcAft>
              <a:spcPct val="15000"/>
            </a:spcAft>
            <a:buChar char="••"/>
          </a:pPr>
          <a:r>
            <a:rPr lang="en-US" sz="2400" kern="1200" dirty="0" smtClean="0"/>
            <a:t>License Issues!</a:t>
          </a:r>
          <a:endParaRPr lang="en-US" sz="2400" kern="1200" dirty="0"/>
        </a:p>
      </dsp:txBody>
      <dsp:txXfrm>
        <a:off x="5635828" y="2142384"/>
        <a:ext cx="1570949" cy="2573230"/>
      </dsp:txXfrm>
    </dsp:sp>
    <dsp:sp modelId="{3C8541CF-4244-463E-8DB9-59C436FDB421}">
      <dsp:nvSpPr>
        <dsp:cNvPr id="0" name=""/>
        <dsp:cNvSpPr/>
      </dsp:nvSpPr>
      <dsp:spPr>
        <a:xfrm>
          <a:off x="7400147" y="2057399"/>
          <a:ext cx="1740919" cy="27432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b="1" kern="1200" dirty="0" smtClean="0"/>
            <a:t>Jan/Feb 2013</a:t>
          </a:r>
          <a:endParaRPr lang="en-US" sz="3100" b="1" kern="1200" dirty="0"/>
        </a:p>
        <a:p>
          <a:pPr marL="228600" lvl="1" indent="-228600" algn="l" defTabSz="1066800">
            <a:lnSpc>
              <a:spcPct val="90000"/>
            </a:lnSpc>
            <a:spcBef>
              <a:spcPct val="0"/>
            </a:spcBef>
            <a:spcAft>
              <a:spcPct val="15000"/>
            </a:spcAft>
            <a:buChar char="••"/>
          </a:pPr>
          <a:r>
            <a:rPr lang="en-US" sz="2400" kern="1200" dirty="0" smtClean="0"/>
            <a:t>Beta Tablet Lending</a:t>
          </a:r>
          <a:endParaRPr lang="en-US" sz="2400" kern="1200" dirty="0"/>
        </a:p>
      </dsp:txBody>
      <dsp:txXfrm>
        <a:off x="7485132" y="2142384"/>
        <a:ext cx="1570949" cy="25732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B5E537B-2ED6-486E-830B-A22CC65E7C9B}" type="datetimeFigureOut">
              <a:rPr lang="en-US" smtClean="0"/>
              <a:t>2/7/2013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706E02-6F16-44AC-BDCB-09D3EAB67A5F}" type="slidenum">
              <a:rPr lang="en-US" smtClean="0"/>
              <a:t>‹#›</a:t>
            </a:fld>
            <a:endParaRPr lang="en-US"/>
          </a:p>
        </p:txBody>
      </p:sp>
    </p:spTree>
    <p:extLst>
      <p:ext uri="{BB962C8B-B14F-4D97-AF65-F5344CB8AC3E}">
        <p14:creationId xmlns:p14="http://schemas.microsoft.com/office/powerpoint/2010/main" val="455444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amazon.com/gp/feature.html/ref=mas_dp_eula?ie=UTF8&amp;docId=1000667601"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www.amazon.com/gp/help/customer/display.html/ref=hp_200699130_storeTOU1?nodeId=201014950" TargetMode="External"/><Relationship Id="rId4" Type="http://schemas.openxmlformats.org/officeDocument/2006/relationships/hyperlink" Target="http://www.amazon.com/gp/help/customer/display.html/?&amp;nodeId=20050620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endParaRPr lang="en-US" b="1" dirty="0" smtClean="0"/>
          </a:p>
          <a:p>
            <a:r>
              <a:rPr lang="en-US" dirty="0" smtClean="0"/>
              <a:t>OSU Libraries &amp; Press (OSUL&amp;P) has circulated Kindle </a:t>
            </a:r>
            <a:r>
              <a:rPr lang="en-US" dirty="0" err="1" smtClean="0"/>
              <a:t>ereaders</a:t>
            </a:r>
            <a:r>
              <a:rPr lang="en-US" dirty="0" smtClean="0"/>
              <a:t> as a way to offer our students and faculty a popular reading collection. As you saw in the abstract we started with 60 staff-selected and now</a:t>
            </a:r>
            <a:r>
              <a:rPr lang="en-US" baseline="0" dirty="0" smtClean="0"/>
              <a:t> </a:t>
            </a:r>
            <a:r>
              <a:rPr lang="en-US" dirty="0" smtClean="0"/>
              <a:t>the collection has grown to over 600 largely patron-selected titles. So, why consider</a:t>
            </a:r>
            <a:r>
              <a:rPr lang="en-US" baseline="0" dirty="0" smtClean="0"/>
              <a:t> </a:t>
            </a:r>
            <a:r>
              <a:rPr lang="en-US" dirty="0" smtClean="0"/>
              <a:t>ditching our Kindles in favor of…tablets? Over</a:t>
            </a:r>
            <a:r>
              <a:rPr lang="en-US" baseline="0" dirty="0" smtClean="0"/>
              <a:t> the next few minutes, I’ll share our thinking and progress so far. </a:t>
            </a:r>
            <a:endParaRPr lang="en-US" dirty="0" smtClean="0"/>
          </a:p>
        </p:txBody>
      </p:sp>
      <p:sp>
        <p:nvSpPr>
          <p:cNvPr id="4" name="Slide Number Placeholder 3"/>
          <p:cNvSpPr>
            <a:spLocks noGrp="1"/>
          </p:cNvSpPr>
          <p:nvPr>
            <p:ph type="sldNum" sz="quarter" idx="10"/>
          </p:nvPr>
        </p:nvSpPr>
        <p:spPr/>
        <p:txBody>
          <a:bodyPr/>
          <a:lstStyle/>
          <a:p>
            <a:fld id="{D7706E02-6F16-44AC-BDCB-09D3EAB67A5F}" type="slidenum">
              <a:rPr lang="en-US" smtClean="0"/>
              <a:t>1</a:t>
            </a:fld>
            <a:endParaRPr lang="en-US"/>
          </a:p>
        </p:txBody>
      </p:sp>
    </p:spTree>
    <p:extLst>
      <p:ext uri="{BB962C8B-B14F-4D97-AF65-F5344CB8AC3E}">
        <p14:creationId xmlns:p14="http://schemas.microsoft.com/office/powerpoint/2010/main" val="385121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dirty="0" smtClean="0"/>
              <a:t>Our vision was a</a:t>
            </a:r>
            <a:r>
              <a:rPr lang="en-US" baseline="0" dirty="0" smtClean="0"/>
              <a:t> tablet pre-installed with apps and web shortcuts that supported library use, academic reading, pleasure reading, writing, note taking, other academic tasks, and social interaction. We wanted patrons to have immediate access to productivity tools and reading apps even though we were pretty sure they would use the device for many other things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10</a:t>
            </a:fld>
            <a:endParaRPr lang="en-US"/>
          </a:p>
        </p:txBody>
      </p:sp>
    </p:spTree>
    <p:extLst>
      <p:ext uri="{BB962C8B-B14F-4D97-AF65-F5344CB8AC3E}">
        <p14:creationId xmlns:p14="http://schemas.microsoft.com/office/powerpoint/2010/main" val="2541392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pPr marL="0" marR="0" indent="0" algn="l" defTabSz="931774" rtl="0" eaLnBrk="1" fontAlgn="auto" latinLnBrk="0" hangingPunct="1">
              <a:lnSpc>
                <a:spcPct val="100000"/>
              </a:lnSpc>
              <a:spcBef>
                <a:spcPts val="0"/>
              </a:spcBef>
              <a:spcAft>
                <a:spcPts val="0"/>
              </a:spcAft>
              <a:buClrTx/>
              <a:buSzTx/>
              <a:buFontTx/>
              <a:buNone/>
              <a:tabLst/>
              <a:defRPr/>
            </a:pPr>
            <a:r>
              <a:rPr lang="en-US" i="0" dirty="0" smtClean="0"/>
              <a:t>Our </a:t>
            </a:r>
            <a:r>
              <a:rPr lang="en-US" i="0" dirty="0"/>
              <a:t>programmer </a:t>
            </a:r>
            <a:r>
              <a:rPr lang="en-US" i="0" dirty="0" smtClean="0"/>
              <a:t>set to work using an enhanced version of Google’s official open source Android operating system.</a:t>
            </a:r>
            <a:r>
              <a:rPr lang="en-US" i="0" baseline="0" dirty="0" smtClean="0"/>
              <a:t> This operation system,</a:t>
            </a:r>
            <a:r>
              <a:rPr lang="en-US" i="0" dirty="0" smtClean="0"/>
              <a:t> </a:t>
            </a:r>
            <a:r>
              <a:rPr lang="en-US" i="0" dirty="0" err="1" smtClean="0"/>
              <a:t>Cyanogen</a:t>
            </a:r>
            <a:r>
              <a:rPr lang="en-US" i="0" baseline="0" dirty="0" err="1" smtClean="0"/>
              <a:t>Mod</a:t>
            </a:r>
            <a:r>
              <a:rPr lang="en-US" i="0" baseline="0" dirty="0" smtClean="0"/>
              <a:t>, </a:t>
            </a:r>
            <a:r>
              <a:rPr lang="en-US" i="0" dirty="0" smtClean="0"/>
              <a:t>is built and maintained by the </a:t>
            </a:r>
            <a:r>
              <a:rPr lang="en-US" i="0" dirty="0" err="1" smtClean="0"/>
              <a:t>CyanogenMod</a:t>
            </a:r>
            <a:r>
              <a:rPr lang="en-US" i="0" dirty="0" smtClean="0"/>
              <a:t> community. He made </a:t>
            </a:r>
            <a:r>
              <a:rPr lang="en-US" i="0" baseline="0" dirty="0" smtClean="0"/>
              <a:t>customizations like creating </a:t>
            </a:r>
            <a:r>
              <a:rPr lang="en-US" i="0" dirty="0" smtClean="0"/>
              <a:t>website </a:t>
            </a:r>
            <a:r>
              <a:rPr lang="en-US" i="0" dirty="0"/>
              <a:t>shortcuts and </a:t>
            </a:r>
            <a:r>
              <a:rPr lang="en-US" i="0" dirty="0" smtClean="0"/>
              <a:t>installing selected apps</a:t>
            </a:r>
            <a:r>
              <a:rPr lang="en-US" i="0" baseline="0" dirty="0" smtClean="0"/>
              <a:t> and modified the update and reset process; so we can continuously update the build. The CM Updater talks to our library server-based web update service and the result…easy wireless updates.</a:t>
            </a:r>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11</a:t>
            </a:fld>
            <a:endParaRPr lang="en-US"/>
          </a:p>
        </p:txBody>
      </p:sp>
    </p:spTree>
    <p:extLst>
      <p:ext uri="{BB962C8B-B14F-4D97-AF65-F5344CB8AC3E}">
        <p14:creationId xmlns:p14="http://schemas.microsoft.com/office/powerpoint/2010/main" val="359623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dirty="0" smtClean="0"/>
              <a:t>Even with its enhanced functionality, our</a:t>
            </a:r>
            <a:r>
              <a:rPr lang="en-US" baseline="0" dirty="0" smtClean="0"/>
              <a:t> staff testers had both successes and frustrations with the device. They noted that the file download process was cumbersome and that article access through our library discovery service meant clicking through several similarly-labeled Full Text links. Having to enter personal banking information for other apps or services was a surprise and hindrance to some staff.</a:t>
            </a:r>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12</a:t>
            </a:fld>
            <a:endParaRPr lang="en-US"/>
          </a:p>
        </p:txBody>
      </p:sp>
    </p:spTree>
    <p:extLst>
      <p:ext uri="{BB962C8B-B14F-4D97-AF65-F5344CB8AC3E}">
        <p14:creationId xmlns:p14="http://schemas.microsoft.com/office/powerpoint/2010/main" val="2147771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 </a:t>
            </a:r>
          </a:p>
          <a:p>
            <a:r>
              <a:rPr lang="en-US" baseline="0" dirty="0" smtClean="0"/>
              <a:t>To counter some of these challenges and surprises we are employing user education through online guides and bag inserts. In the meantime we encountered licensing restrictions that we addressed through work </a:t>
            </a:r>
            <a:r>
              <a:rPr lang="en-US" baseline="0" dirty="0" err="1" smtClean="0"/>
              <a:t>arounds</a:t>
            </a:r>
            <a:r>
              <a:rPr lang="en-US" baseline="0" dirty="0" smtClean="0"/>
              <a:t>. However, these were onerous to point that we considered renaming our presentation to what you see here (ADDITIONAL CLICK). </a:t>
            </a:r>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13</a:t>
            </a:fld>
            <a:endParaRPr lang="en-US"/>
          </a:p>
        </p:txBody>
      </p:sp>
    </p:spTree>
    <p:extLst>
      <p:ext uri="{BB962C8B-B14F-4D97-AF65-F5344CB8AC3E}">
        <p14:creationId xmlns:p14="http://schemas.microsoft.com/office/powerpoint/2010/main" val="2410736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r>
              <a:rPr lang="en-US" dirty="0" smtClean="0"/>
              <a:t>If you</a:t>
            </a:r>
            <a:r>
              <a:rPr lang="en-US" baseline="0" dirty="0" smtClean="0"/>
              <a:t> look closely you’ll see that Google Play, the app store for the Nexus is really intended for individual use. Definitely that’ is the experience you get when you open the device and get it going…much of the set up is tied to a single person. </a:t>
            </a:r>
            <a:endParaRPr lang="en-US" dirty="0" smtClean="0"/>
          </a:p>
        </p:txBody>
      </p:sp>
      <p:sp>
        <p:nvSpPr>
          <p:cNvPr id="4" name="Slide Number Placeholder 3"/>
          <p:cNvSpPr>
            <a:spLocks noGrp="1"/>
          </p:cNvSpPr>
          <p:nvPr>
            <p:ph type="sldNum" sz="quarter" idx="10"/>
          </p:nvPr>
        </p:nvSpPr>
        <p:spPr/>
        <p:txBody>
          <a:bodyPr/>
          <a:lstStyle/>
          <a:p>
            <a:fld id="{D7706E02-6F16-44AC-BDCB-09D3EAB67A5F}" type="slidenum">
              <a:rPr lang="en-US" smtClean="0"/>
              <a:t>14</a:t>
            </a:fld>
            <a:endParaRPr lang="en-US"/>
          </a:p>
        </p:txBody>
      </p:sp>
    </p:spTree>
    <p:extLst>
      <p:ext uri="{BB962C8B-B14F-4D97-AF65-F5344CB8AC3E}">
        <p14:creationId xmlns:p14="http://schemas.microsoft.com/office/powerpoint/2010/main" val="307192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r>
              <a:rPr lang="en-US" dirty="0" smtClean="0"/>
              <a:t>We’re interpreting Google Play’s Terms of Service pretty narrowly</a:t>
            </a:r>
            <a:r>
              <a:rPr lang="en-US" baseline="0" dirty="0" smtClean="0"/>
              <a:t> at this point to apply only to apps on the device and not to the device itself. We have not sought legal advice from OSU Counsel about our interpretation at this point, although that is a possibility as we continue to develop the service. What this has meant for out tablet lending program is significant customization of the operating system to meet our current needs. So for now, we walk a fine line.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7706E02-6F16-44AC-BDCB-09D3EAB67A5F}" type="slidenum">
              <a:rPr lang="en-US" smtClean="0"/>
              <a:t>15</a:t>
            </a:fld>
            <a:endParaRPr lang="en-US"/>
          </a:p>
        </p:txBody>
      </p:sp>
    </p:spTree>
    <p:extLst>
      <p:ext uri="{BB962C8B-B14F-4D97-AF65-F5344CB8AC3E}">
        <p14:creationId xmlns:p14="http://schemas.microsoft.com/office/powerpoint/2010/main" val="2541392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dirty="0" smtClean="0"/>
              <a:t>While scaled back from our first vision of the service, our </a:t>
            </a:r>
            <a:r>
              <a:rPr lang="en-US" baseline="0" dirty="0" smtClean="0"/>
              <a:t>beta tablet lending program offers these features that we feel will still be well received. The 12 available devices were all out the door within the first few hours of the new service going live! It will be very interesting to note if the lack of pre-installed apps is remarked upon by our users or if, like with the Kindles, part of the draw is simply the opportunity to try a tablet. </a:t>
            </a:r>
            <a:endParaRPr lang="en-US" dirty="0" smtClean="0"/>
          </a:p>
        </p:txBody>
      </p:sp>
      <p:sp>
        <p:nvSpPr>
          <p:cNvPr id="4" name="Slide Number Placeholder 3"/>
          <p:cNvSpPr>
            <a:spLocks noGrp="1"/>
          </p:cNvSpPr>
          <p:nvPr>
            <p:ph type="sldNum" sz="quarter" idx="10"/>
          </p:nvPr>
        </p:nvSpPr>
        <p:spPr/>
        <p:txBody>
          <a:bodyPr/>
          <a:lstStyle/>
          <a:p>
            <a:fld id="{D7706E02-6F16-44AC-BDCB-09D3EAB67A5F}" type="slidenum">
              <a:rPr lang="en-US" smtClean="0"/>
              <a:t>16</a:t>
            </a:fld>
            <a:endParaRPr lang="en-US"/>
          </a:p>
        </p:txBody>
      </p:sp>
    </p:spTree>
    <p:extLst>
      <p:ext uri="{BB962C8B-B14F-4D97-AF65-F5344CB8AC3E}">
        <p14:creationId xmlns:p14="http://schemas.microsoft.com/office/powerpoint/2010/main" val="1965723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baseline="0" dirty="0" smtClean="0"/>
              <a:t>One particular issue our </a:t>
            </a:r>
            <a:r>
              <a:rPr lang="en-US" baseline="0" dirty="0" err="1" smtClean="0"/>
              <a:t>Circ</a:t>
            </a:r>
            <a:r>
              <a:rPr lang="en-US" baseline="0" dirty="0" smtClean="0"/>
              <a:t> staff will need to pay close attention to is ensuring that personal information is completely removed from the device upon its return to us. Unfortunately the factory reset does not erase automatically-created app-related folders and files saved on the “virtual” memory card.  It is an extra manual step for our </a:t>
            </a:r>
            <a:r>
              <a:rPr lang="en-US" baseline="0" dirty="0" err="1" smtClean="0"/>
              <a:t>Circ</a:t>
            </a:r>
            <a:r>
              <a:rPr lang="en-US" baseline="0" dirty="0" smtClean="0"/>
              <a:t> staff but we are committed to maintaining patron confidentiality and the security of all their personal information.</a:t>
            </a:r>
          </a:p>
        </p:txBody>
      </p:sp>
      <p:sp>
        <p:nvSpPr>
          <p:cNvPr id="4" name="Slide Number Placeholder 3"/>
          <p:cNvSpPr>
            <a:spLocks noGrp="1"/>
          </p:cNvSpPr>
          <p:nvPr>
            <p:ph type="sldNum" sz="quarter" idx="10"/>
          </p:nvPr>
        </p:nvSpPr>
        <p:spPr/>
        <p:txBody>
          <a:bodyPr/>
          <a:lstStyle/>
          <a:p>
            <a:fld id="{D7706E02-6F16-44AC-BDCB-09D3EAB67A5F}" type="slidenum">
              <a:rPr lang="en-US" smtClean="0"/>
              <a:t>17</a:t>
            </a:fld>
            <a:endParaRPr lang="en-US"/>
          </a:p>
        </p:txBody>
      </p:sp>
    </p:spTree>
    <p:extLst>
      <p:ext uri="{BB962C8B-B14F-4D97-AF65-F5344CB8AC3E}">
        <p14:creationId xmlns:p14="http://schemas.microsoft.com/office/powerpoint/2010/main" val="236867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now</a:t>
            </a:r>
            <a:r>
              <a:rPr lang="en-US" baseline="0" dirty="0" smtClean="0"/>
              <a:t> we a</a:t>
            </a:r>
            <a:r>
              <a:rPr lang="en-US" dirty="0" smtClean="0"/>
              <a:t>re circulating them with</a:t>
            </a:r>
            <a:r>
              <a:rPr lang="en-US" baseline="0" dirty="0" smtClean="0"/>
              <a:t> </a:t>
            </a:r>
            <a:r>
              <a:rPr lang="en-US" dirty="0" smtClean="0"/>
              <a:t>the Kindle</a:t>
            </a:r>
            <a:r>
              <a:rPr lang="en-US" baseline="0" dirty="0" smtClean="0"/>
              <a:t> content. Our programmer is developing a build to include a Kindle app. Once that is complete we’ll register 6 of the tablets to the library Kindle account and loan those tablets as Kindle readers…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we’ll test out loaning the Kindle readers without any content and allow users to register their account; which of course we will remove when it’s returned. And we’ll keep loaning them until they’re worn out. At that time we’ll decide whether to get more. </a:t>
            </a:r>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18</a:t>
            </a:fld>
            <a:endParaRPr lang="en-US"/>
          </a:p>
        </p:txBody>
      </p:sp>
    </p:spTree>
    <p:extLst>
      <p:ext uri="{BB962C8B-B14F-4D97-AF65-F5344CB8AC3E}">
        <p14:creationId xmlns:p14="http://schemas.microsoft.com/office/powerpoint/2010/main" val="2178390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r>
              <a:rPr lang="en-US" dirty="0" smtClean="0"/>
              <a:t>I wanted to close with reference to others who have also developed lending programs…despite the o</a:t>
            </a:r>
          </a:p>
          <a:p>
            <a:endParaRPr lang="en-US" dirty="0" smtClean="0"/>
          </a:p>
          <a:p>
            <a:r>
              <a:rPr lang="en-US" dirty="0" smtClean="0"/>
              <a:t>Only 6 devices tied to one account</a:t>
            </a:r>
          </a:p>
          <a:p>
            <a:pPr lvl="1"/>
            <a:r>
              <a:rPr lang="en-US" dirty="0" smtClean="0">
                <a:hlinkClick r:id="rId3"/>
              </a:rPr>
              <a:t>http://www.amazon.com/gp/help/customer/display.html?nodeId=200699130</a:t>
            </a:r>
          </a:p>
          <a:p>
            <a:pPr lvl="1"/>
            <a:r>
              <a:rPr lang="en-US" dirty="0" smtClean="0">
                <a:hlinkClick r:id="rId3"/>
              </a:rPr>
              <a:t>http://www.amazon.com/gp/feature.html/ref=mas_dp_eula?ie=UTF8&amp;docId=1000667601</a:t>
            </a:r>
            <a:endParaRPr lang="en-US" dirty="0" smtClean="0"/>
          </a:p>
          <a:p>
            <a:pPr lvl="1"/>
            <a:r>
              <a:rPr lang="en-US" dirty="0" smtClean="0">
                <a:hlinkClick r:id="rId4"/>
              </a:rPr>
              <a:t>http://www.amazon.com/gp/help/customer/display.html/?&amp;nodeId=200506200</a:t>
            </a:r>
            <a:endParaRPr lang="en-US" dirty="0" smtClean="0"/>
          </a:p>
          <a:p>
            <a:pPr lvl="1"/>
            <a:r>
              <a:rPr lang="en-US" dirty="0" smtClean="0">
                <a:hlinkClick r:id="rId5"/>
              </a:rPr>
              <a:t>http://www.amazon.com/gp/help/customer/display.html/ref=hp_200699130_storeTOU1?nodeId=201014950</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19</a:t>
            </a:fld>
            <a:endParaRPr lang="en-US"/>
          </a:p>
        </p:txBody>
      </p:sp>
    </p:spTree>
    <p:extLst>
      <p:ext uri="{BB962C8B-B14F-4D97-AF65-F5344CB8AC3E}">
        <p14:creationId xmlns:p14="http://schemas.microsoft.com/office/powerpoint/2010/main" val="236867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began</a:t>
            </a:r>
            <a:r>
              <a:rPr lang="en-US" baseline="0" dirty="0" smtClean="0"/>
              <a:t> to revisit lending Kindles while undergoing a study about our colleagues and why they adopted-</a:t>
            </a:r>
            <a:r>
              <a:rPr lang="en-US" dirty="0" smtClean="0"/>
              <a:t>or not—one of the four </a:t>
            </a:r>
            <a:r>
              <a:rPr lang="en-US" dirty="0" err="1" smtClean="0"/>
              <a:t>eReaders</a:t>
            </a:r>
            <a:r>
              <a:rPr lang="en-US" dirty="0" smtClean="0"/>
              <a:t> you see here. We hoped to learn what motivates us to adopt </a:t>
            </a:r>
            <a:r>
              <a:rPr lang="en-US" dirty="0" err="1" smtClean="0"/>
              <a:t>ereaders</a:t>
            </a:r>
            <a:r>
              <a:rPr lang="en-US" dirty="0" smtClean="0"/>
              <a:t> and if that might influence the development of library</a:t>
            </a:r>
            <a:r>
              <a:rPr lang="en-US" baseline="0" dirty="0" smtClean="0"/>
              <a:t> services. </a:t>
            </a:r>
            <a:r>
              <a:rPr lang="en-US" dirty="0" smtClean="0"/>
              <a:t>Of course </a:t>
            </a:r>
            <a:r>
              <a:rPr lang="en-US" baseline="0" dirty="0" smtClean="0">
                <a:effectLst/>
              </a:rPr>
              <a:t>since we began the study the </a:t>
            </a:r>
            <a:r>
              <a:rPr lang="en-US" baseline="0" dirty="0" err="1" smtClean="0">
                <a:effectLst/>
              </a:rPr>
              <a:t>eReader</a:t>
            </a:r>
            <a:r>
              <a:rPr lang="en-US" baseline="0" dirty="0" smtClean="0">
                <a:effectLst/>
              </a:rPr>
              <a:t> landscape has changed significantly and the rise of tablets greatly influenced our thoughts (and findings?). For example adoption of tab </a:t>
            </a:r>
            <a:r>
              <a:rPr lang="en-US" baseline="0" dirty="0" smtClean="0"/>
              <a:t>One take away from the W</a:t>
            </a:r>
            <a:r>
              <a:rPr lang="en-US" dirty="0" smtClean="0"/>
              <a:t>e also hoped to learn how adoption affects development of services for our patrons</a:t>
            </a:r>
          </a:p>
        </p:txBody>
      </p:sp>
      <p:sp>
        <p:nvSpPr>
          <p:cNvPr id="4" name="Slide Number Placeholder 3"/>
          <p:cNvSpPr>
            <a:spLocks noGrp="1"/>
          </p:cNvSpPr>
          <p:nvPr>
            <p:ph type="sldNum" sz="quarter" idx="10"/>
          </p:nvPr>
        </p:nvSpPr>
        <p:spPr/>
        <p:txBody>
          <a:bodyPr/>
          <a:lstStyle/>
          <a:p>
            <a:fld id="{8CD4E4BE-CFA9-E849-9D76-CA5982557AB7}" type="slidenum">
              <a:rPr lang="en-US" smtClean="0"/>
              <a:pPr/>
              <a:t>2</a:t>
            </a:fld>
            <a:endParaRPr lang="en-US"/>
          </a:p>
        </p:txBody>
      </p:sp>
    </p:spTree>
    <p:extLst>
      <p:ext uri="{BB962C8B-B14F-4D97-AF65-F5344CB8AC3E}">
        <p14:creationId xmlns:p14="http://schemas.microsoft.com/office/powerpoint/2010/main" val="3103632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r>
              <a:rPr lang="en-US" dirty="0" smtClean="0"/>
              <a:t>Learn more from us about our program;</a:t>
            </a:r>
            <a:r>
              <a:rPr lang="en-US" baseline="0" dirty="0" smtClean="0"/>
              <a:t> how it’s going; preliminary feedback from users or if you have questions about setting up a similar service. Thanks so much for your time and attention!</a:t>
            </a:r>
            <a:endParaRPr lang="en-US" dirty="0"/>
          </a:p>
        </p:txBody>
      </p:sp>
      <p:sp>
        <p:nvSpPr>
          <p:cNvPr id="4" name="Slide Number Placeholder 3"/>
          <p:cNvSpPr>
            <a:spLocks noGrp="1"/>
          </p:cNvSpPr>
          <p:nvPr>
            <p:ph type="sldNum" sz="quarter" idx="10"/>
          </p:nvPr>
        </p:nvSpPr>
        <p:spPr/>
        <p:txBody>
          <a:bodyPr/>
          <a:lstStyle/>
          <a:p>
            <a:fld id="{17C7BC94-3CEA-4CA2-85E7-E80AD4161F5D}" type="slidenum">
              <a:rPr lang="en-US" smtClean="0"/>
              <a:pPr/>
              <a:t>20</a:t>
            </a:fld>
            <a:endParaRPr lang="en-US"/>
          </a:p>
        </p:txBody>
      </p:sp>
    </p:spTree>
    <p:extLst>
      <p:ext uri="{BB962C8B-B14F-4D97-AF65-F5344CB8AC3E}">
        <p14:creationId xmlns:p14="http://schemas.microsoft.com/office/powerpoint/2010/main" val="270760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users were very confident that their </a:t>
            </a:r>
            <a:r>
              <a:rPr lang="en-US" dirty="0" err="1" smtClean="0"/>
              <a:t>ereaders</a:t>
            </a:r>
            <a:r>
              <a:rPr lang="en-US" baseline="0" dirty="0" smtClean="0"/>
              <a:t> would be self-explanatory and that they would be able to use them with ease; we use computers and cell phones every day; why would an </a:t>
            </a:r>
            <a:r>
              <a:rPr lang="en-US" baseline="0" dirty="0" err="1" smtClean="0"/>
              <a:t>ereader</a:t>
            </a:r>
            <a:r>
              <a:rPr lang="en-US" baseline="0" dirty="0" smtClean="0"/>
              <a:t> have a learning curve? So it was quite u</a:t>
            </a:r>
            <a:r>
              <a:rPr lang="en-US" dirty="0" smtClean="0"/>
              <a:t>nexpected</a:t>
            </a:r>
            <a:r>
              <a:rPr lang="en-US" baseline="0" dirty="0" smtClean="0"/>
              <a:t> when</a:t>
            </a:r>
            <a:r>
              <a:rPr lang="en-US" dirty="0" smtClean="0"/>
              <a:t> we</a:t>
            </a:r>
            <a:r>
              <a:rPr lang="en-US" baseline="0" dirty="0" smtClean="0"/>
              <a:t> encountered hurdles. And, because there were so many hurdles, I don’t think we were quite as gleeful about them as these guys…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http://www.flickr.com/photos/89348550@N00/  </a:t>
            </a:r>
            <a:r>
              <a:rPr lang="en-US" dirty="0" err="1" smtClean="0"/>
              <a:t>jasfrtas</a:t>
            </a:r>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3</a:t>
            </a:fld>
            <a:endParaRPr lang="en-US"/>
          </a:p>
        </p:txBody>
      </p:sp>
    </p:spTree>
    <p:extLst>
      <p:ext uri="{BB962C8B-B14F-4D97-AF65-F5344CB8AC3E}">
        <p14:creationId xmlns:p14="http://schemas.microsoft.com/office/powerpoint/2010/main" val="3169924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Uta </a:t>
            </a:r>
          </a:p>
          <a:p>
            <a:r>
              <a:rPr lang="en-US" baseline="0" dirty="0" smtClean="0"/>
              <a:t>Problems ranged from finding content to just getting the device going. finding and accessing content turned out to be fairly complex because many of our participants wanted to read articles which were served up in </a:t>
            </a:r>
            <a:r>
              <a:rPr lang="en-US" baseline="0" dirty="0" err="1" smtClean="0"/>
              <a:t>pdf</a:t>
            </a:r>
            <a:r>
              <a:rPr lang="en-US" baseline="0" dirty="0" smtClean="0"/>
              <a:t> format. Only one of the readers, the Sony, reflowed the text so it was properly formatted to fit the screen. And that was only some of the articles, not all. Many of us wanted to read books; but having to transfer a file from our desktop using Adobe Reader was annoying at best and a significant barrier for several folks unused to this type of workflow. </a:t>
            </a:r>
          </a:p>
        </p:txBody>
      </p:sp>
      <p:sp>
        <p:nvSpPr>
          <p:cNvPr id="4" name="Slide Number Placeholder 3"/>
          <p:cNvSpPr>
            <a:spLocks noGrp="1"/>
          </p:cNvSpPr>
          <p:nvPr>
            <p:ph type="sldNum" sz="quarter" idx="10"/>
          </p:nvPr>
        </p:nvSpPr>
        <p:spPr/>
        <p:txBody>
          <a:bodyPr/>
          <a:lstStyle/>
          <a:p>
            <a:fld id="{8CD4E4BE-CFA9-E849-9D76-CA5982557AB7}"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the hurdles encountered you</a:t>
            </a:r>
            <a:r>
              <a:rPr lang="en-US" baseline="0" dirty="0" smtClean="0"/>
              <a:t> will not be surprised that by the end of the study 21 of our participants were using another device in addition to or instead of their </a:t>
            </a:r>
            <a:r>
              <a:rPr lang="en-US" baseline="0" dirty="0" err="1" smtClean="0"/>
              <a:t>ereader</a:t>
            </a:r>
            <a:r>
              <a:rPr lang="en-US" baseline="0" dirty="0" smtClean="0"/>
              <a:t> </a:t>
            </a:r>
            <a:r>
              <a:rPr lang="en-US" dirty="0" smtClean="0"/>
              <a:t>for </a:t>
            </a:r>
            <a:r>
              <a:rPr lang="en-US" dirty="0" err="1" smtClean="0"/>
              <a:t>eReading</a:t>
            </a:r>
            <a:r>
              <a:rPr lang="en-US" dirty="0" smtClean="0"/>
              <a:t> purposes. As you can see the Sony was not a favored device. </a:t>
            </a:r>
          </a:p>
          <a:p>
            <a:r>
              <a:rPr lang="en-US" dirty="0" smtClean="0"/>
              <a:t>Total:</a:t>
            </a:r>
            <a:r>
              <a:rPr lang="en-US" b="0" dirty="0" smtClean="0"/>
              <a:t> </a:t>
            </a:r>
            <a:r>
              <a:rPr lang="en-US" dirty="0" smtClean="0"/>
              <a:t>no 9 yes 21 </a:t>
            </a:r>
          </a:p>
        </p:txBody>
      </p:sp>
      <p:sp>
        <p:nvSpPr>
          <p:cNvPr id="4" name="Slide Number Placeholder 3"/>
          <p:cNvSpPr>
            <a:spLocks noGrp="1"/>
          </p:cNvSpPr>
          <p:nvPr>
            <p:ph type="sldNum" sz="quarter" idx="10"/>
          </p:nvPr>
        </p:nvSpPr>
        <p:spPr/>
        <p:txBody>
          <a:bodyPr/>
          <a:lstStyle/>
          <a:p>
            <a:fld id="{8CD4E4BE-CFA9-E849-9D76-CA5982557AB7}" type="slidenum">
              <a:rPr lang="en-US" smtClean="0"/>
              <a:pPr/>
              <a:t>5</a:t>
            </a:fld>
            <a:endParaRPr lang="en-US"/>
          </a:p>
        </p:txBody>
      </p:sp>
    </p:spTree>
    <p:extLst>
      <p:ext uri="{BB962C8B-B14F-4D97-AF65-F5344CB8AC3E}">
        <p14:creationId xmlns:p14="http://schemas.microsoft.com/office/powerpoint/2010/main" val="288801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baseline="0" dirty="0" smtClean="0"/>
              <a:t>Looking at the big picture, the roots for supporting </a:t>
            </a:r>
            <a:r>
              <a:rPr lang="en-US" baseline="0" dirty="0" err="1" smtClean="0"/>
              <a:t>ereading</a:t>
            </a:r>
            <a:r>
              <a:rPr lang="en-US" baseline="0" dirty="0" smtClean="0"/>
              <a:t> go back to 2009 with the start of our Kindle Lending program. The </a:t>
            </a:r>
            <a:r>
              <a:rPr lang="en-US" baseline="0" dirty="0" err="1" smtClean="0"/>
              <a:t>eReader</a:t>
            </a:r>
            <a:r>
              <a:rPr lang="en-US" baseline="0" dirty="0" smtClean="0"/>
              <a:t> study advanced our thinking about offering access to more content and providing more functionality in an easy to use device. Last fall we developed device requirements and settled on the relatively inexpensive Google Nexus 7 tablet. We’ve spent the winter addressing licensing issues, programming and developing a marketing campaign.</a:t>
            </a:r>
            <a:endParaRPr lang="en-US" dirty="0" smtClean="0"/>
          </a:p>
          <a:p>
            <a:pPr defTabSz="931774">
              <a:defRPr/>
            </a:pPr>
            <a:endParaRPr lang="en-US" dirty="0" smtClean="0"/>
          </a:p>
          <a:p>
            <a:pPr defTabSz="931774">
              <a:defRPr/>
            </a:pPr>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6</a:t>
            </a:fld>
            <a:endParaRPr lang="en-US"/>
          </a:p>
        </p:txBody>
      </p:sp>
    </p:spTree>
    <p:extLst>
      <p:ext uri="{BB962C8B-B14F-4D97-AF65-F5344CB8AC3E}">
        <p14:creationId xmlns:p14="http://schemas.microsoft.com/office/powerpoint/2010/main" val="3258248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Uta</a:t>
            </a:r>
          </a:p>
          <a:p>
            <a:r>
              <a:rPr lang="en-US" dirty="0" smtClean="0"/>
              <a:t>Let’s take a moment to look at </a:t>
            </a:r>
            <a:r>
              <a:rPr lang="en-US" baseline="0" dirty="0" smtClean="0"/>
              <a:t>some of the details of the Kindle lending program. </a:t>
            </a:r>
            <a:r>
              <a:rPr lang="en-US" dirty="0" smtClean="0"/>
              <a:t>We circulate 5 second generation Kindle</a:t>
            </a:r>
            <a:r>
              <a:rPr lang="en-US" baseline="0" dirty="0" smtClean="0"/>
              <a:t>s and one 1 Kindle DX all registered to the same Amazon account. Patrons can submit up to 2 title requests which we purchase when they place a hold. We’ve had a wait list for 4 years and don’t see that slowing down. When asked why they borrow the Kindles, a primary reason is to try out an </a:t>
            </a:r>
            <a:r>
              <a:rPr lang="en-US" baseline="0" dirty="0" err="1" smtClean="0"/>
              <a:t>eReader</a:t>
            </a:r>
            <a:r>
              <a:rPr lang="en-US" baseline="0" dirty="0" smtClean="0"/>
              <a:t>. Given that success…</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7</a:t>
            </a:fld>
            <a:endParaRPr lang="en-US"/>
          </a:p>
        </p:txBody>
      </p:sp>
    </p:spTree>
    <p:extLst>
      <p:ext uri="{BB962C8B-B14F-4D97-AF65-F5344CB8AC3E}">
        <p14:creationId xmlns:p14="http://schemas.microsoft.com/office/powerpoint/2010/main" val="94730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tablets:</a:t>
            </a:r>
          </a:p>
          <a:p>
            <a:r>
              <a:rPr lang="en-US" dirty="0" smtClean="0"/>
              <a:t>Well, we</a:t>
            </a:r>
            <a:r>
              <a:rPr lang="en-US" baseline="0" dirty="0" smtClean="0"/>
              <a:t> believed that </a:t>
            </a:r>
            <a:r>
              <a:rPr lang="en-US" baseline="0" dirty="0" err="1" smtClean="0"/>
              <a:t>ereaders</a:t>
            </a:r>
            <a:r>
              <a:rPr lang="en-US" baseline="0" dirty="0" smtClean="0"/>
              <a:t> would be overtaken in popularity by tablets. We recognized that our students and faculty might prefer a multi-functional device over a single purpose one. Tablets appeal included being able to use productivity software, play games, watch videos and more. We also assumed that our patrons would enjoy features like using a touch screen or a stylus which our Kindles didn’t offer. We also saw this as a t</a:t>
            </a:r>
            <a:r>
              <a:rPr lang="en-US" dirty="0" smtClean="0"/>
              <a:t>est bed to eventually replace our circulating</a:t>
            </a:r>
            <a:r>
              <a:rPr lang="en-US" baseline="0" dirty="0" smtClean="0"/>
              <a:t> </a:t>
            </a:r>
            <a:r>
              <a:rPr lang="en-US" dirty="0" smtClean="0"/>
              <a:t>laptops.</a:t>
            </a:r>
          </a:p>
        </p:txBody>
      </p:sp>
      <p:sp>
        <p:nvSpPr>
          <p:cNvPr id="4" name="Slide Number Placeholder 3"/>
          <p:cNvSpPr>
            <a:spLocks noGrp="1"/>
          </p:cNvSpPr>
          <p:nvPr>
            <p:ph type="sldNum" sz="quarter" idx="10"/>
          </p:nvPr>
        </p:nvSpPr>
        <p:spPr/>
        <p:txBody>
          <a:bodyPr/>
          <a:lstStyle/>
          <a:p>
            <a:fld id="{D7706E02-6F16-44AC-BDCB-09D3EAB67A5F}" type="slidenum">
              <a:rPr lang="en-US" smtClean="0"/>
              <a:t>8</a:t>
            </a:fld>
            <a:endParaRPr lang="en-US"/>
          </a:p>
        </p:txBody>
      </p:sp>
    </p:spTree>
    <p:extLst>
      <p:ext uri="{BB962C8B-B14F-4D97-AF65-F5344CB8AC3E}">
        <p14:creationId xmlns:p14="http://schemas.microsoft.com/office/powerpoint/2010/main" val="3809664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major interest in moving away from Kindle readers</a:t>
            </a:r>
            <a:r>
              <a:rPr lang="en-US" baseline="0" dirty="0" smtClean="0"/>
              <a:t> was offering a device agnostic reading experience. Since we, like you, have significantly increased our </a:t>
            </a:r>
            <a:r>
              <a:rPr lang="en-US" baseline="0" dirty="0" err="1" smtClean="0"/>
              <a:t>ebook</a:t>
            </a:r>
            <a:r>
              <a:rPr lang="en-US" baseline="0" dirty="0" smtClean="0"/>
              <a:t> holdings—we hoped supporting our users by offering a device that could read </a:t>
            </a:r>
            <a:r>
              <a:rPr lang="en-US" baseline="0" dirty="0" err="1" smtClean="0"/>
              <a:t>ebooks</a:t>
            </a:r>
            <a:r>
              <a:rPr lang="en-US" baseline="0" dirty="0" smtClean="0"/>
              <a:t> from numerous content providers would encourage their adoption of our </a:t>
            </a:r>
            <a:r>
              <a:rPr lang="en-US" baseline="0" dirty="0" err="1" smtClean="0"/>
              <a:t>ebooks</a:t>
            </a:r>
            <a:r>
              <a:rPr lang="en-US" baseline="0" dirty="0" smtClean="0"/>
              <a:t>. With a tablet, our thinking was, we can still continue our Kindle </a:t>
            </a:r>
            <a:r>
              <a:rPr lang="en-US" baseline="0" dirty="0" err="1" smtClean="0"/>
              <a:t>ebook</a:t>
            </a:r>
            <a:r>
              <a:rPr lang="en-US" baseline="0" dirty="0" smtClean="0"/>
              <a:t> program…we just are no longer tied to the reader. And we can offer </a:t>
            </a:r>
            <a:r>
              <a:rPr lang="en-US" baseline="0" dirty="0" err="1" smtClean="0"/>
              <a:t>ebooks</a:t>
            </a:r>
            <a:r>
              <a:rPr lang="en-US" baseline="0" dirty="0" smtClean="0"/>
              <a:t> from other vendors. </a:t>
            </a:r>
            <a:r>
              <a:rPr lang="en-US" dirty="0" smtClean="0"/>
              <a:t>But wait</a:t>
            </a:r>
            <a:r>
              <a:rPr lang="en-US" baseline="0" dirty="0" smtClean="0"/>
              <a:t> there’s more! Our patrons would also have an easier time of reading </a:t>
            </a:r>
            <a:r>
              <a:rPr lang="en-US" baseline="0" dirty="0" err="1" smtClean="0"/>
              <a:t>pdfs</a:t>
            </a:r>
            <a:r>
              <a:rPr lang="en-US" baseline="0" dirty="0" smtClean="0"/>
              <a:t> which apps like </a:t>
            </a:r>
            <a:r>
              <a:rPr lang="en-US" baseline="0" dirty="0" err="1" smtClean="0"/>
              <a:t>google</a:t>
            </a:r>
            <a:r>
              <a:rPr lang="en-US" baseline="0" dirty="0" smtClean="0"/>
              <a:t> books handle much better than many </a:t>
            </a:r>
            <a:r>
              <a:rPr lang="en-US" baseline="0" dirty="0" err="1" smtClean="0"/>
              <a:t>ereaders</a:t>
            </a:r>
            <a:r>
              <a:rPr lang="en-US" baseline="0" dirty="0" smtClean="0"/>
              <a:t>.</a:t>
            </a:r>
            <a:endParaRPr lang="en-US" dirty="0" smtClean="0"/>
          </a:p>
          <a:p>
            <a:r>
              <a:rPr lang="en-US" dirty="0" smtClean="0"/>
              <a:t>http://www.flickr.com/photos/wfryer/7043065437/</a:t>
            </a:r>
          </a:p>
          <a:p>
            <a:endParaRPr lang="en-US" dirty="0"/>
          </a:p>
        </p:txBody>
      </p:sp>
      <p:sp>
        <p:nvSpPr>
          <p:cNvPr id="4" name="Slide Number Placeholder 3"/>
          <p:cNvSpPr>
            <a:spLocks noGrp="1"/>
          </p:cNvSpPr>
          <p:nvPr>
            <p:ph type="sldNum" sz="quarter" idx="10"/>
          </p:nvPr>
        </p:nvSpPr>
        <p:spPr/>
        <p:txBody>
          <a:bodyPr/>
          <a:lstStyle/>
          <a:p>
            <a:fld id="{D7706E02-6F16-44AC-BDCB-09D3EAB67A5F}" type="slidenum">
              <a:rPr lang="en-US" smtClean="0"/>
              <a:t>9</a:t>
            </a:fld>
            <a:endParaRPr lang="en-US"/>
          </a:p>
        </p:txBody>
      </p:sp>
    </p:spTree>
    <p:extLst>
      <p:ext uri="{BB962C8B-B14F-4D97-AF65-F5344CB8AC3E}">
        <p14:creationId xmlns:p14="http://schemas.microsoft.com/office/powerpoint/2010/main" val="396762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FB6025-EFB4-4D56-A294-C1CCC796BE9A}"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3556878241"/>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B6025-EFB4-4D56-A294-C1CCC796BE9A}"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1333898243"/>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B6025-EFB4-4D56-A294-C1CCC796BE9A}"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2716104631"/>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FB6025-EFB4-4D56-A294-C1CCC796BE9A}"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4251621441"/>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FB6025-EFB4-4D56-A294-C1CCC796BE9A}" type="datetimeFigureOut">
              <a:rPr lang="en-US" smtClean="0"/>
              <a:t>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243706868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FB6025-EFB4-4D56-A294-C1CCC796BE9A}"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106096507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FB6025-EFB4-4D56-A294-C1CCC796BE9A}" type="datetimeFigureOut">
              <a:rPr lang="en-US" smtClean="0"/>
              <a:t>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236631770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B6025-EFB4-4D56-A294-C1CCC796BE9A}" type="datetimeFigureOut">
              <a:rPr lang="en-US" smtClean="0"/>
              <a:t>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732844258"/>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B6025-EFB4-4D56-A294-C1CCC796BE9A}" type="datetimeFigureOut">
              <a:rPr lang="en-US" smtClean="0"/>
              <a:t>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4081145471"/>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6025-EFB4-4D56-A294-C1CCC796BE9A}"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165538551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FB6025-EFB4-4D56-A294-C1CCC796BE9A}" type="datetimeFigureOut">
              <a:rPr lang="en-US" smtClean="0"/>
              <a:t>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075B8B-28CD-4417-A4CE-08BC17BFE6A5}" type="slidenum">
              <a:rPr lang="en-US" smtClean="0"/>
              <a:t>‹#›</a:t>
            </a:fld>
            <a:endParaRPr lang="en-US"/>
          </a:p>
        </p:txBody>
      </p:sp>
    </p:spTree>
    <p:extLst>
      <p:ext uri="{BB962C8B-B14F-4D97-AF65-F5344CB8AC3E}">
        <p14:creationId xmlns:p14="http://schemas.microsoft.com/office/powerpoint/2010/main" val="118253763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B6025-EFB4-4D56-A294-C1CCC796BE9A}" type="datetimeFigureOut">
              <a:rPr lang="en-US" smtClean="0"/>
              <a:t>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75B8B-28CD-4417-A4CE-08BC17BFE6A5}" type="slidenum">
              <a:rPr lang="en-US" smtClean="0"/>
              <a:t>‹#›</a:t>
            </a:fld>
            <a:endParaRPr lang="en-US"/>
          </a:p>
        </p:txBody>
      </p:sp>
    </p:spTree>
    <p:extLst>
      <p:ext uri="{BB962C8B-B14F-4D97-AF65-F5344CB8AC3E}">
        <p14:creationId xmlns:p14="http://schemas.microsoft.com/office/powerpoint/2010/main" val="1204909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tif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helmsp/5835456186/"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lickr.com/photos/flattop341/22417561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library.concordia.ca/services/computers/tablet.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lib.ncsu.edu/techlending/tablets" TargetMode="External"/><Relationship Id="rId5" Type="http://schemas.openxmlformats.org/officeDocument/2006/relationships/hyperlink" Target="http://asklib.hcl.harvard.edu/a.php?qid=60262" TargetMode="External"/><Relationship Id="rId4" Type="http://schemas.openxmlformats.org/officeDocument/2006/relationships/hyperlink" Target="http://tabletsinlibraries.tumbl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hyperlink" Target="http://www.flickr.com/photos/89348550@N0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creativecommons.org/licenses/by-nd/2.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flickr.com/photos/needoptic/421503750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flickr.com/photos/barkbud/430232016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flickr.com/photos/wfryer/70430654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81893"/>
            <a:ext cx="2057400" cy="303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240" y="1600200"/>
            <a:ext cx="9144000" cy="1470025"/>
          </a:xfrm>
        </p:spPr>
        <p:txBody>
          <a:bodyPr/>
          <a:lstStyle/>
          <a:p>
            <a:r>
              <a:rPr lang="en-US" b="1" dirty="0"/>
              <a:t>We Ditched our Kindles and You Can, Too!</a:t>
            </a:r>
            <a:endParaRPr lang="en-US" dirty="0"/>
          </a:p>
        </p:txBody>
      </p:sp>
      <p:sp>
        <p:nvSpPr>
          <p:cNvPr id="3" name="Subtitle 2"/>
          <p:cNvSpPr>
            <a:spLocks noGrp="1"/>
          </p:cNvSpPr>
          <p:nvPr>
            <p:ph type="subTitle" idx="1"/>
          </p:nvPr>
        </p:nvSpPr>
        <p:spPr>
          <a:xfrm>
            <a:off x="879695" y="4419600"/>
            <a:ext cx="7467600" cy="1752600"/>
          </a:xfrm>
        </p:spPr>
        <p:txBody>
          <a:bodyPr>
            <a:normAutofit/>
          </a:bodyPr>
          <a:lstStyle/>
          <a:p>
            <a:r>
              <a:rPr lang="en-US" dirty="0" smtClean="0"/>
              <a:t>Jane Nichols</a:t>
            </a:r>
          </a:p>
          <a:p>
            <a:r>
              <a:rPr lang="en-US" dirty="0" smtClean="0"/>
              <a:t>Uta Hussong-Christian</a:t>
            </a:r>
          </a:p>
          <a:p>
            <a:r>
              <a:rPr lang="en-US" dirty="0" smtClean="0"/>
              <a:t>Oregon State University Libraries &amp; Press</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0" y="6133088"/>
            <a:ext cx="609600" cy="64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Users\garcimit\Documents\Nexus 7 Poster\Nexus 7 Poster\Images\Nexus7-SimulatedScreen.tif"/>
          <p:cNvPicPr>
            <a:picLocks noChangeAspect="1" noChangeArrowheads="1"/>
          </p:cNvPicPr>
          <p:nvPr/>
        </p:nvPicPr>
        <p:blipFill>
          <a:blip r:embed="rId5" cstate="print"/>
          <a:srcRect/>
          <a:stretch>
            <a:fillRect/>
          </a:stretch>
        </p:blipFill>
        <p:spPr bwMode="auto">
          <a:xfrm>
            <a:off x="5638800" y="2481893"/>
            <a:ext cx="3167882" cy="1968187"/>
          </a:xfrm>
          <a:prstGeom prst="rect">
            <a:avLst/>
          </a:prstGeom>
          <a:noFill/>
        </p:spPr>
      </p:pic>
    </p:spTree>
    <p:extLst>
      <p:ext uri="{BB962C8B-B14F-4D97-AF65-F5344CB8AC3E}">
        <p14:creationId xmlns:p14="http://schemas.microsoft.com/office/powerpoint/2010/main" val="142510518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xit" presetSubtype="0" fill="hold" nodeType="withEffect">
                                  <p:stCondLst>
                                    <p:cond delay="10000"/>
                                  </p:stCondLst>
                                  <p:childTnLst>
                                    <p:animEffect transition="out" filter="fade">
                                      <p:cBhvr>
                                        <p:cTn id="6" dur="1200" accel="100000">
                                          <p:stCondLst>
                                            <p:cond delay="300"/>
                                          </p:stCondLst>
                                        </p:cTn>
                                        <p:tgtEl>
                                          <p:spTgt spid="1026"/>
                                        </p:tgtEl>
                                      </p:cBhvr>
                                    </p:animEffect>
                                    <p:anim calcmode="lin" valueType="num">
                                      <p:cBhvr>
                                        <p:cTn id="7" dur="1200" accel="100000">
                                          <p:stCondLst>
                                            <p:cond delay="300"/>
                                          </p:stCondLst>
                                        </p:cTn>
                                        <p:tgtEl>
                                          <p:spTgt spid="1026"/>
                                        </p:tgtEl>
                                        <p:attrNameLst>
                                          <p:attrName>style.rotation</p:attrName>
                                        </p:attrNameLst>
                                      </p:cBhvr>
                                      <p:tavLst>
                                        <p:tav tm="0">
                                          <p:val>
                                            <p:fltVal val="0"/>
                                          </p:val>
                                        </p:tav>
                                        <p:tav tm="100000">
                                          <p:val>
                                            <p:fltVal val="-90"/>
                                          </p:val>
                                        </p:tav>
                                      </p:tavLst>
                                    </p:anim>
                                    <p:anim calcmode="lin" valueType="num">
                                      <p:cBhvr>
                                        <p:cTn id="8" dur="300" decel="100000"/>
                                        <p:tgtEl>
                                          <p:spTgt spid="1026"/>
                                        </p:tgtEl>
                                        <p:attrNameLst>
                                          <p:attrName>ppt_x</p:attrName>
                                        </p:attrNameLst>
                                      </p:cBhvr>
                                      <p:tavLst>
                                        <p:tav tm="0">
                                          <p:val>
                                            <p:strVal val="ppt_x"/>
                                          </p:val>
                                        </p:tav>
                                        <p:tav tm="100000">
                                          <p:val>
                                            <p:strVal val="ppt_x-0.05"/>
                                          </p:val>
                                        </p:tav>
                                      </p:tavLst>
                                    </p:anim>
                                    <p:anim calcmode="lin" valueType="num">
                                      <p:cBhvr>
                                        <p:cTn id="9" dur="300" decel="100000"/>
                                        <p:tgtEl>
                                          <p:spTgt spid="1026"/>
                                        </p:tgtEl>
                                        <p:attrNameLst>
                                          <p:attrName>ppt_y</p:attrName>
                                        </p:attrNameLst>
                                      </p:cBhvr>
                                      <p:tavLst>
                                        <p:tav tm="0">
                                          <p:val>
                                            <p:strVal val="ppt_y"/>
                                          </p:val>
                                        </p:tav>
                                        <p:tav tm="100000">
                                          <p:val>
                                            <p:strVal val="ppt_y+0.1"/>
                                          </p:val>
                                        </p:tav>
                                      </p:tavLst>
                                    </p:anim>
                                    <p:anim calcmode="lin" valueType="num">
                                      <p:cBhvr>
                                        <p:cTn id="10" dur="1200" accel="100000">
                                          <p:stCondLst>
                                            <p:cond delay="300"/>
                                          </p:stCondLst>
                                        </p:cTn>
                                        <p:tgtEl>
                                          <p:spTgt spid="1026"/>
                                        </p:tgtEl>
                                        <p:attrNameLst>
                                          <p:attrName>ppt_x</p:attrName>
                                        </p:attrNameLst>
                                      </p:cBhvr>
                                      <p:tavLst>
                                        <p:tav tm="0">
                                          <p:val>
                                            <p:strVal val="ppt_x"/>
                                          </p:val>
                                        </p:tav>
                                        <p:tav tm="100000">
                                          <p:val>
                                            <p:strVal val="ppt_x+0.4+0.05"/>
                                          </p:val>
                                        </p:tav>
                                      </p:tavLst>
                                    </p:anim>
                                    <p:anim calcmode="lin" valueType="num">
                                      <p:cBhvr>
                                        <p:cTn id="11" dur="1200" accel="100000">
                                          <p:stCondLst>
                                            <p:cond delay="300"/>
                                          </p:stCondLst>
                                        </p:cTn>
                                        <p:tgtEl>
                                          <p:spTgt spid="1026"/>
                                        </p:tgtEl>
                                        <p:attrNameLst>
                                          <p:attrName>ppt_y</p:attrName>
                                        </p:attrNameLst>
                                      </p:cBhvr>
                                      <p:tavLst>
                                        <p:tav tm="0">
                                          <p:val>
                                            <p:strVal val="ppt_y"/>
                                          </p:val>
                                        </p:tav>
                                        <p:tav tm="100000">
                                          <p:val>
                                            <p:strVal val="ppt_y-0.4-0.1"/>
                                          </p:val>
                                        </p:tav>
                                      </p:tavLst>
                                    </p:anim>
                                    <p:set>
                                      <p:cBhvr>
                                        <p:cTn id="12" dur="1" fill="hold">
                                          <p:stCondLst>
                                            <p:cond delay="1499"/>
                                          </p:stCondLst>
                                        </p:cTn>
                                        <p:tgtEl>
                                          <p:spTgt spid="1026"/>
                                        </p:tgtEl>
                                        <p:attrNameLst>
                                          <p:attrName>style.visibility</p:attrName>
                                        </p:attrNameLst>
                                      </p:cBhvr>
                                      <p:to>
                                        <p:strVal val="hidden"/>
                                      </p:to>
                                    </p:set>
                                  </p:childTnLst>
                                </p:cTn>
                              </p:par>
                            </p:childTnLst>
                          </p:cTn>
                        </p:par>
                        <p:par>
                          <p:cTn id="13" fill="hold">
                            <p:stCondLst>
                              <p:cond delay="11500"/>
                            </p:stCondLst>
                            <p:childTnLst>
                              <p:par>
                                <p:cTn id="14" presetID="10" presetClass="entr" presetSubtype="0" fill="hold" nodeType="after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Vision</a:t>
            </a:r>
            <a:endParaRPr lang="en-US" b="1" dirty="0"/>
          </a:p>
        </p:txBody>
      </p:sp>
      <p:sp>
        <p:nvSpPr>
          <p:cNvPr id="4" name="Rectangle 3"/>
          <p:cNvSpPr/>
          <p:nvPr/>
        </p:nvSpPr>
        <p:spPr>
          <a:xfrm>
            <a:off x="0" y="1524000"/>
            <a:ext cx="9144000" cy="533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170750"/>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667000"/>
            <a:ext cx="8149590" cy="1752600"/>
          </a:xfrm>
          <a:prstGeom prst="rect">
            <a:avLst/>
          </a:prstGeom>
        </p:spPr>
      </p:pic>
    </p:spTree>
    <p:extLst>
      <p:ext uri="{BB962C8B-B14F-4D97-AF65-F5344CB8AC3E}">
        <p14:creationId xmlns:p14="http://schemas.microsoft.com/office/powerpoint/2010/main" val="164904086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334000" y="685800"/>
            <a:ext cx="2819400" cy="1752600"/>
          </a:xfrm>
          <a:prstGeom prst="wedgeRoundRectCallout">
            <a:avLst>
              <a:gd name="adj1" fmla="val -38897"/>
              <a:gd name="adj2" fmla="val 71903"/>
              <a:gd name="adj3" fmla="val 1666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“[Difficulty] figuring out where files went after downloading them.”</a:t>
            </a:r>
            <a:r>
              <a:rPr lang="en-US" sz="2000" i="1" dirty="0"/>
              <a:t> </a:t>
            </a:r>
          </a:p>
        </p:txBody>
      </p:sp>
      <p:sp>
        <p:nvSpPr>
          <p:cNvPr id="6" name="Rectangular Callout 5"/>
          <p:cNvSpPr/>
          <p:nvPr/>
        </p:nvSpPr>
        <p:spPr>
          <a:xfrm>
            <a:off x="919223" y="685800"/>
            <a:ext cx="2743200" cy="1752600"/>
          </a:xfrm>
          <a:prstGeom prst="wedgeRectCallout">
            <a:avLst>
              <a:gd name="adj1" fmla="val 32838"/>
              <a:gd name="adj2" fmla="val 80854"/>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t>“Love the way it integrated with Google…that is a bit scary at the same time.”</a:t>
            </a:r>
            <a:endParaRPr lang="en-US" sz="2000" i="1" dirty="0"/>
          </a:p>
        </p:txBody>
      </p:sp>
      <p:sp>
        <p:nvSpPr>
          <p:cNvPr id="7" name="Rounded Rectangular Callout 6"/>
          <p:cNvSpPr/>
          <p:nvPr/>
        </p:nvSpPr>
        <p:spPr>
          <a:xfrm>
            <a:off x="919223" y="4350152"/>
            <a:ext cx="2819400" cy="1835552"/>
          </a:xfrm>
          <a:prstGeom prst="wedgeRoundRectCallout">
            <a:avLst>
              <a:gd name="adj1" fmla="val 40749"/>
              <a:gd name="adj2" fmla="val -67031"/>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t>“I…find </a:t>
            </a:r>
            <a:r>
              <a:rPr lang="en-US" dirty="0"/>
              <a:t>the Android functionality to be less intuitive and </a:t>
            </a:r>
            <a:r>
              <a:rPr lang="en-US" dirty="0" smtClean="0"/>
              <a:t>user-friendly </a:t>
            </a:r>
            <a:r>
              <a:rPr lang="en-US" dirty="0"/>
              <a:t>than </a:t>
            </a:r>
            <a:r>
              <a:rPr lang="en-US" dirty="0" smtClean="0"/>
              <a:t>Apple </a:t>
            </a:r>
            <a:r>
              <a:rPr lang="en-US" dirty="0"/>
              <a:t>[</a:t>
            </a:r>
            <a:r>
              <a:rPr lang="en-US" dirty="0" smtClean="0"/>
              <a:t>has Android  and </a:t>
            </a:r>
            <a:r>
              <a:rPr lang="en-US" dirty="0" err="1" smtClean="0"/>
              <a:t>iOS</a:t>
            </a:r>
            <a:r>
              <a:rPr lang="en-US" dirty="0" smtClean="0"/>
              <a:t> devices.]”</a:t>
            </a:r>
            <a:endParaRPr lang="en-US" dirty="0"/>
          </a:p>
        </p:txBody>
      </p:sp>
      <p:sp>
        <p:nvSpPr>
          <p:cNvPr id="10" name="Rectangular Callout 9"/>
          <p:cNvSpPr/>
          <p:nvPr/>
        </p:nvSpPr>
        <p:spPr>
          <a:xfrm>
            <a:off x="5867400" y="4350152"/>
            <a:ext cx="2286000" cy="1828800"/>
          </a:xfrm>
          <a:prstGeom prst="wedgeRectCallout">
            <a:avLst>
              <a:gd name="adj1" fmla="val -62352"/>
              <a:gd name="adj2" fmla="val -51424"/>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t>“</a:t>
            </a:r>
            <a:r>
              <a:rPr lang="en-US" sz="2000" i="1" dirty="0"/>
              <a:t>Small size is nice…carried it instead of </a:t>
            </a:r>
            <a:r>
              <a:rPr lang="en-US" sz="2000" i="1" dirty="0" err="1"/>
              <a:t>iPad</a:t>
            </a:r>
            <a:r>
              <a:rPr lang="en-US" sz="2000" i="1" dirty="0"/>
              <a:t> a couple of times.”</a:t>
            </a:r>
          </a:p>
          <a:p>
            <a:pPr algn="ctr"/>
            <a:endParaRPr lang="en-US" sz="2000" dirty="0"/>
          </a:p>
        </p:txBody>
      </p:sp>
      <p:sp>
        <p:nvSpPr>
          <p:cNvPr id="11" name="Oval 10"/>
          <p:cNvSpPr/>
          <p:nvPr/>
        </p:nvSpPr>
        <p:spPr>
          <a:xfrm>
            <a:off x="3352800" y="2743200"/>
            <a:ext cx="22098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Staff said…</a:t>
            </a:r>
            <a:endParaRPr lang="en-US" sz="2400" b="1" dirty="0">
              <a:solidFill>
                <a:schemeClr val="tx1"/>
              </a:solidFill>
            </a:endParaRPr>
          </a:p>
        </p:txBody>
      </p:sp>
    </p:spTree>
    <p:extLst>
      <p:ext uri="{BB962C8B-B14F-4D97-AF65-F5344CB8AC3E}">
        <p14:creationId xmlns:p14="http://schemas.microsoft.com/office/powerpoint/2010/main" val="3179611055"/>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a:normAutofit/>
          </a:bodyPr>
          <a:lstStyle/>
          <a:p>
            <a:r>
              <a:rPr lang="en-US" i="1" dirty="0"/>
              <a:t>We’re</a:t>
            </a:r>
            <a:r>
              <a:rPr lang="en-US" dirty="0"/>
              <a:t> Ditching </a:t>
            </a:r>
            <a:r>
              <a:rPr lang="en-US" dirty="0" smtClean="0"/>
              <a:t>Our Kindles…</a:t>
            </a:r>
            <a:endParaRPr lang="en-US" dirty="0"/>
          </a:p>
        </p:txBody>
      </p:sp>
      <p:sp>
        <p:nvSpPr>
          <p:cNvPr id="4" name="Rectangle 3"/>
          <p:cNvSpPr/>
          <p:nvPr/>
        </p:nvSpPr>
        <p:spPr>
          <a:xfrm>
            <a:off x="4208187" y="3429000"/>
            <a:ext cx="4900124" cy="707886"/>
          </a:xfrm>
          <a:prstGeom prst="rect">
            <a:avLst/>
          </a:prstGeom>
        </p:spPr>
        <p:txBody>
          <a:bodyPr wrap="none">
            <a:spAutoFit/>
          </a:bodyPr>
          <a:lstStyle/>
          <a:p>
            <a:r>
              <a:rPr lang="en-US" sz="4000" dirty="0" smtClean="0"/>
              <a:t>…But </a:t>
            </a:r>
            <a:r>
              <a:rPr lang="en-US" sz="4000" dirty="0"/>
              <a:t>Should You, Too?</a:t>
            </a:r>
          </a:p>
        </p:txBody>
      </p:sp>
    </p:spTree>
    <p:extLst>
      <p:ext uri="{BB962C8B-B14F-4D97-AF65-F5344CB8AC3E}">
        <p14:creationId xmlns:p14="http://schemas.microsoft.com/office/powerpoint/2010/main" val="2419681957"/>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Google Play Terms of Service</a:t>
            </a:r>
          </a:p>
        </p:txBody>
      </p:sp>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60000" contrast="10000"/>
                    </a14:imgEffect>
                  </a14:imgLayer>
                </a14:imgProps>
              </a:ext>
              <a:ext uri="{28A0092B-C50C-407E-A947-70E740481C1C}">
                <a14:useLocalDpi xmlns:a14="http://schemas.microsoft.com/office/drawing/2010/main" val="0"/>
              </a:ext>
            </a:extLst>
          </a:blip>
          <a:stretch>
            <a:fillRect/>
          </a:stretch>
        </p:blipFill>
        <p:spPr>
          <a:xfrm>
            <a:off x="228600" y="1371600"/>
            <a:ext cx="8642960" cy="4754563"/>
          </a:xfrm>
        </p:spPr>
      </p:pic>
      <p:sp>
        <p:nvSpPr>
          <p:cNvPr id="8" name="Down Arrow 7"/>
          <p:cNvSpPr/>
          <p:nvPr/>
        </p:nvSpPr>
        <p:spPr>
          <a:xfrm>
            <a:off x="1143000" y="3200400"/>
            <a:ext cx="76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990600" y="1828800"/>
            <a:ext cx="7467600" cy="3886200"/>
          </a:xfrm>
          <a:prstGeom prst="roundRect">
            <a:avLst/>
          </a:prstGeom>
          <a:solidFill>
            <a:schemeClr val="bg2">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a:solidFill>
                  <a:schemeClr val="tx1"/>
                </a:solidFill>
              </a:rPr>
              <a:t>Sharing.</a:t>
            </a:r>
            <a:r>
              <a:rPr lang="en-US" sz="3200" dirty="0">
                <a:solidFill>
                  <a:schemeClr val="tx1"/>
                </a:solidFill>
              </a:rPr>
              <a:t> You </a:t>
            </a:r>
            <a:r>
              <a:rPr lang="en-US" sz="3200" b="1" i="1" dirty="0">
                <a:solidFill>
                  <a:schemeClr val="tx1"/>
                </a:solidFill>
              </a:rPr>
              <a:t>may not </a:t>
            </a:r>
            <a:r>
              <a:rPr lang="en-US" sz="3200" dirty="0">
                <a:solidFill>
                  <a:schemeClr val="tx1"/>
                </a:solidFill>
              </a:rPr>
              <a:t>use Products as part of any service for sharing, lending or multi-person use, or for the purpose of any other institution, except as specifically permitted and only in the exact manner specified and enabled by Google (for example, through “Social Recommendations”).</a:t>
            </a:r>
          </a:p>
        </p:txBody>
      </p:sp>
    </p:spTree>
    <p:extLst>
      <p:ext uri="{BB962C8B-B14F-4D97-AF65-F5344CB8AC3E}">
        <p14:creationId xmlns:p14="http://schemas.microsoft.com/office/powerpoint/2010/main" val="416381045"/>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3400" y="6553200"/>
            <a:ext cx="990600" cy="246221"/>
          </a:xfrm>
          <a:prstGeom prst="rect">
            <a:avLst/>
          </a:prstGeom>
        </p:spPr>
        <p:txBody>
          <a:bodyPr wrap="square">
            <a:spAutoFit/>
          </a:bodyPr>
          <a:lstStyle/>
          <a:p>
            <a:r>
              <a:rPr lang="en-US" sz="1000" dirty="0" smtClean="0"/>
              <a:t>Flickr: </a:t>
            </a:r>
            <a:r>
              <a:rPr lang="en-US" sz="1000" dirty="0" err="1" smtClean="0">
                <a:hlinkClick r:id="rId3"/>
              </a:rPr>
              <a:t>helmsp</a:t>
            </a:r>
            <a:endParaRPr lang="en-US" sz="1000" dirty="0"/>
          </a:p>
        </p:txBody>
      </p:sp>
      <p:sp>
        <p:nvSpPr>
          <p:cNvPr id="3" name="Rounded Rectangle 2"/>
          <p:cNvSpPr/>
          <p:nvPr/>
        </p:nvSpPr>
        <p:spPr>
          <a:xfrm>
            <a:off x="685800" y="762000"/>
            <a:ext cx="7620000" cy="52578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8717643"/>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219200"/>
            <a:ext cx="2895600" cy="2472630"/>
          </a:xfrm>
        </p:spPr>
        <p:txBody>
          <a:bodyPr>
            <a:noAutofit/>
          </a:bodyPr>
          <a:lstStyle/>
          <a:p>
            <a:r>
              <a:rPr lang="en-US" sz="3600" b="1" dirty="0" smtClean="0">
                <a:latin typeface="+mn-lt"/>
              </a:rPr>
              <a:t>Nexus 7 Lending</a:t>
            </a:r>
            <a:r>
              <a:rPr lang="en-US" sz="3600" b="1" baseline="-25000" dirty="0" smtClean="0">
                <a:latin typeface="+mn-lt"/>
                <a:sym typeface="Symbol"/>
              </a:rPr>
              <a:t></a:t>
            </a:r>
            <a:br>
              <a:rPr lang="en-US" sz="3600" b="1" baseline="-25000" dirty="0" smtClean="0">
                <a:latin typeface="+mn-lt"/>
                <a:sym typeface="Symbol"/>
              </a:rPr>
            </a:br>
            <a:endParaRPr lang="en-US" sz="3600" b="1" baseline="-25000" dirty="0">
              <a:latin typeface="Symbol" pitchFamily="18" charset="2"/>
            </a:endParaRPr>
          </a:p>
        </p:txBody>
      </p:sp>
      <p:sp>
        <p:nvSpPr>
          <p:cNvPr id="3" name="Rounded Rectangle 2"/>
          <p:cNvSpPr/>
          <p:nvPr/>
        </p:nvSpPr>
        <p:spPr>
          <a:xfrm>
            <a:off x="0" y="0"/>
            <a:ext cx="5486400" cy="6858000"/>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 y="3810000"/>
            <a:ext cx="4495800" cy="2895600"/>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r>
              <a:rPr lang="en-US" sz="2800" dirty="0">
                <a:solidFill>
                  <a:schemeClr val="tx1"/>
                </a:solidFill>
              </a:rPr>
              <a:t>9 tablets</a:t>
            </a:r>
          </a:p>
          <a:p>
            <a:pPr marL="285750" indent="-285750">
              <a:buFont typeface="Wingdings" pitchFamily="2" charset="2"/>
              <a:buChar char="ü"/>
            </a:pPr>
            <a:r>
              <a:rPr lang="en-US" sz="2800" dirty="0">
                <a:solidFill>
                  <a:schemeClr val="tx1"/>
                </a:solidFill>
              </a:rPr>
              <a:t>1 week checkout</a:t>
            </a:r>
          </a:p>
          <a:p>
            <a:pPr marL="285750" indent="-285750">
              <a:buFont typeface="Wingdings" pitchFamily="2" charset="2"/>
              <a:buChar char="ü"/>
            </a:pPr>
            <a:r>
              <a:rPr lang="en-US" sz="2800" dirty="0">
                <a:solidFill>
                  <a:schemeClr val="tx1"/>
                </a:solidFill>
              </a:rPr>
              <a:t>App “light” </a:t>
            </a:r>
          </a:p>
          <a:p>
            <a:pPr marL="285750" indent="-285750">
              <a:buFont typeface="Wingdings" pitchFamily="2" charset="2"/>
              <a:buChar char="ü"/>
            </a:pPr>
            <a:r>
              <a:rPr lang="en-US" sz="2800" dirty="0">
                <a:solidFill>
                  <a:schemeClr val="tx1"/>
                </a:solidFill>
              </a:rPr>
              <a:t>Bookmarked webpages</a:t>
            </a:r>
          </a:p>
          <a:p>
            <a:pPr marL="285750" indent="-285750">
              <a:buFont typeface="Wingdings" pitchFamily="2" charset="2"/>
              <a:buChar char="ü"/>
            </a:pPr>
            <a:r>
              <a:rPr lang="en-US" sz="2800" dirty="0">
                <a:solidFill>
                  <a:schemeClr val="tx1"/>
                </a:solidFill>
              </a:rPr>
              <a:t>Personalization-friendly</a:t>
            </a:r>
          </a:p>
          <a:p>
            <a:pPr algn="ctr"/>
            <a:endParaRPr lang="en-US" dirty="0"/>
          </a:p>
        </p:txBody>
      </p:sp>
    </p:spTree>
    <p:extLst>
      <p:ext uri="{BB962C8B-B14F-4D97-AF65-F5344CB8AC3E}">
        <p14:creationId xmlns:p14="http://schemas.microsoft.com/office/powerpoint/2010/main" val="392838287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20000" y="6488668"/>
            <a:ext cx="1524000" cy="369332"/>
          </a:xfrm>
          <a:prstGeom prst="rect">
            <a:avLst/>
          </a:prstGeom>
        </p:spPr>
        <p:txBody>
          <a:bodyPr wrap="square">
            <a:spAutoFit/>
          </a:bodyPr>
          <a:lstStyle/>
          <a:p>
            <a:r>
              <a:rPr lang="en-US" dirty="0" smtClean="0"/>
              <a:t>Flickr: </a:t>
            </a:r>
            <a:r>
              <a:rPr lang="en-US" dirty="0" smtClean="0">
                <a:hlinkClick r:id="rId3"/>
              </a:rPr>
              <a:t>flattop</a:t>
            </a:r>
            <a:endParaRPr lang="en-US" dirty="0"/>
          </a:p>
        </p:txBody>
      </p:sp>
      <p:sp>
        <p:nvSpPr>
          <p:cNvPr id="3" name="Rounded Rectangle 2"/>
          <p:cNvSpPr/>
          <p:nvPr/>
        </p:nvSpPr>
        <p:spPr>
          <a:xfrm>
            <a:off x="1828800" y="990600"/>
            <a:ext cx="5334000" cy="4572000"/>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196600"/>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648200"/>
            <a:ext cx="8229600" cy="1143000"/>
          </a:xfrm>
        </p:spPr>
        <p:txBody>
          <a:bodyPr/>
          <a:lstStyle/>
          <a:p>
            <a:r>
              <a:rPr lang="en-US" b="1" dirty="0" smtClean="0"/>
              <a:t>and the Kindles…?</a:t>
            </a:r>
            <a:endParaRPr lang="en-US"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32316">
            <a:off x="624449" y="1162978"/>
            <a:ext cx="3857098" cy="469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61045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648200" cy="1143000"/>
          </a:xfrm>
        </p:spPr>
        <p:txBody>
          <a:bodyPr/>
          <a:lstStyle/>
          <a:p>
            <a:pPr algn="l"/>
            <a:r>
              <a:rPr lang="en-US" b="1" dirty="0" smtClean="0"/>
              <a:t>Learn from Others</a:t>
            </a:r>
            <a:endParaRPr lang="en-US" b="1" dirty="0"/>
          </a:p>
        </p:txBody>
      </p:sp>
      <p:sp>
        <p:nvSpPr>
          <p:cNvPr id="3" name="Content Placeholder 2"/>
          <p:cNvSpPr>
            <a:spLocks noGrp="1"/>
          </p:cNvSpPr>
          <p:nvPr>
            <p:ph idx="1"/>
          </p:nvPr>
        </p:nvSpPr>
        <p:spPr>
          <a:xfrm>
            <a:off x="533400" y="1646237"/>
            <a:ext cx="8001000" cy="4525963"/>
          </a:xfrm>
        </p:spPr>
        <p:txBody>
          <a:bodyPr>
            <a:normAutofit/>
          </a:bodyPr>
          <a:lstStyle/>
          <a:p>
            <a:pPr marL="0" indent="0">
              <a:buNone/>
            </a:pPr>
            <a:r>
              <a:rPr lang="en-US" sz="3600" dirty="0" smtClean="0">
                <a:hlinkClick r:id="rId3"/>
              </a:rPr>
              <a:t>Concordia University Libraries</a:t>
            </a:r>
            <a:endParaRPr lang="en-US" sz="3600" dirty="0" smtClean="0"/>
          </a:p>
          <a:p>
            <a:pPr marL="0" indent="0">
              <a:buNone/>
            </a:pPr>
            <a:r>
              <a:rPr lang="en-US" sz="3600" dirty="0" err="1">
                <a:hlinkClick r:id="rId4"/>
              </a:rPr>
              <a:t>iPads</a:t>
            </a:r>
            <a:r>
              <a:rPr lang="en-US" sz="3600" dirty="0">
                <a:hlinkClick r:id="rId4"/>
              </a:rPr>
              <a:t> and Tablets in Libraries: </a:t>
            </a:r>
            <a:r>
              <a:rPr lang="en-US" sz="3600" dirty="0" err="1">
                <a:hlinkClick r:id="rId4"/>
              </a:rPr>
              <a:t>Tumblr</a:t>
            </a:r>
            <a:endParaRPr lang="en-US" sz="3600" dirty="0"/>
          </a:p>
          <a:p>
            <a:pPr marL="0" indent="0">
              <a:buNone/>
            </a:pPr>
            <a:r>
              <a:rPr lang="en-US" sz="3600" dirty="0">
                <a:hlinkClick r:id="rId5"/>
              </a:rPr>
              <a:t>Harvard</a:t>
            </a:r>
            <a:endParaRPr lang="en-US" sz="3600" dirty="0"/>
          </a:p>
          <a:p>
            <a:pPr marL="0" indent="0">
              <a:buNone/>
            </a:pPr>
            <a:r>
              <a:rPr lang="en-US" sz="3600" dirty="0" smtClean="0">
                <a:hlinkClick r:id="rId6"/>
              </a:rPr>
              <a:t>NCSU</a:t>
            </a:r>
            <a:endParaRPr lang="en-US" sz="3600" dirty="0" smtClean="0"/>
          </a:p>
          <a:p>
            <a:pPr marL="0" indent="0">
              <a:buNone/>
            </a:pPr>
            <a:endParaRPr lang="en-US" dirty="0" smtClean="0"/>
          </a:p>
          <a:p>
            <a:pPr marL="0" indent="0">
              <a:buNone/>
            </a:pPr>
            <a:r>
              <a:rPr lang="en-US" dirty="0" smtClean="0"/>
              <a:t> </a:t>
            </a:r>
            <a:endParaRPr lang="en-US" dirty="0"/>
          </a:p>
          <a:p>
            <a:endParaRPr lang="en-US" dirty="0" smtClean="0"/>
          </a:p>
        </p:txBody>
      </p:sp>
    </p:spTree>
    <p:extLst>
      <p:ext uri="{BB962C8B-B14F-4D97-AF65-F5344CB8AC3E}">
        <p14:creationId xmlns:p14="http://schemas.microsoft.com/office/powerpoint/2010/main" val="564065160"/>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1-04 at 3.54.15 P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44630" y="1295400"/>
            <a:ext cx="1756419" cy="2197528"/>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6298" r="14543"/>
          <a:stretch/>
        </p:blipFill>
        <p:spPr>
          <a:xfrm>
            <a:off x="4747585" y="1295401"/>
            <a:ext cx="1501912" cy="217170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val="0"/>
              </a:ext>
            </a:extLst>
          </a:blip>
          <a:srcRect l="8081" r="8831" b="9031"/>
          <a:stretch/>
        </p:blipFill>
        <p:spPr>
          <a:xfrm>
            <a:off x="994541" y="1295401"/>
            <a:ext cx="1443859" cy="2124059"/>
          </a:xfrm>
          <a:prstGeom prst="rect">
            <a:avLst/>
          </a:prstGeom>
        </p:spPr>
      </p:pic>
      <p:pic>
        <p:nvPicPr>
          <p:cNvPr id="3" name="Picture 2" descr="Screen shot 2011-11-04 at 3.47.33 PM.png"/>
          <p:cNvPicPr>
            <a:picLocks noChangeAspect="1"/>
          </p:cNvPicPr>
          <p:nvPr/>
        </p:nvPicPr>
        <p:blipFill rotWithShape="1">
          <a:blip r:embed="rId6" cstate="email">
            <a:extLst>
              <a:ext uri="{28A0092B-C50C-407E-A947-70E740481C1C}">
                <a14:useLocalDpi xmlns:a14="http://schemas.microsoft.com/office/drawing/2010/main" val="0"/>
              </a:ext>
            </a:extLst>
          </a:blip>
          <a:srcRect l="2187" t="1616" r="24893"/>
          <a:stretch/>
        </p:blipFill>
        <p:spPr>
          <a:xfrm>
            <a:off x="2902927" y="1295400"/>
            <a:ext cx="1497623" cy="2187604"/>
          </a:xfrm>
          <a:prstGeom prst="rect">
            <a:avLst/>
          </a:prstGeom>
        </p:spPr>
      </p:pic>
      <p:sp>
        <p:nvSpPr>
          <p:cNvPr id="7" name="TextBox 6"/>
          <p:cNvSpPr txBox="1"/>
          <p:nvPr/>
        </p:nvSpPr>
        <p:spPr>
          <a:xfrm>
            <a:off x="975966" y="3398925"/>
            <a:ext cx="1633884" cy="923330"/>
          </a:xfrm>
          <a:prstGeom prst="rect">
            <a:avLst/>
          </a:prstGeom>
          <a:noFill/>
        </p:spPr>
        <p:txBody>
          <a:bodyPr wrap="square" rtlCol="0">
            <a:spAutoFit/>
          </a:bodyPr>
          <a:lstStyle/>
          <a:p>
            <a:pPr algn="ctr"/>
            <a:r>
              <a:rPr lang="en-US" dirty="0"/>
              <a:t>Kindle </a:t>
            </a:r>
            <a:r>
              <a:rPr lang="en-US" dirty="0" smtClean="0"/>
              <a:t>Keyboard  </a:t>
            </a:r>
          </a:p>
          <a:p>
            <a:pPr algn="ctr"/>
            <a:r>
              <a:rPr lang="en-US" dirty="0" smtClean="0"/>
              <a:t>with </a:t>
            </a:r>
            <a:r>
              <a:rPr lang="en-US" dirty="0"/>
              <a:t>ads </a:t>
            </a:r>
          </a:p>
        </p:txBody>
      </p:sp>
      <p:sp>
        <p:nvSpPr>
          <p:cNvPr id="8" name="TextBox 7"/>
          <p:cNvSpPr txBox="1"/>
          <p:nvPr/>
        </p:nvSpPr>
        <p:spPr>
          <a:xfrm>
            <a:off x="3221187" y="3439441"/>
            <a:ext cx="893613" cy="646331"/>
          </a:xfrm>
          <a:prstGeom prst="rect">
            <a:avLst/>
          </a:prstGeom>
          <a:noFill/>
        </p:spPr>
        <p:txBody>
          <a:bodyPr wrap="square" rtlCol="0">
            <a:spAutoFit/>
          </a:bodyPr>
          <a:lstStyle/>
          <a:p>
            <a:pPr algn="ctr"/>
            <a:r>
              <a:rPr lang="en-US" dirty="0" smtClean="0"/>
              <a:t>Kobo</a:t>
            </a:r>
          </a:p>
          <a:p>
            <a:pPr algn="ctr"/>
            <a:r>
              <a:rPr lang="en-US" dirty="0" smtClean="0"/>
              <a:t>Touch</a:t>
            </a:r>
            <a:endParaRPr lang="en-US" dirty="0"/>
          </a:p>
        </p:txBody>
      </p:sp>
      <p:sp>
        <p:nvSpPr>
          <p:cNvPr id="9" name="TextBox 8"/>
          <p:cNvSpPr txBox="1"/>
          <p:nvPr/>
        </p:nvSpPr>
        <p:spPr>
          <a:xfrm>
            <a:off x="4846588" y="3408402"/>
            <a:ext cx="1325612" cy="923330"/>
          </a:xfrm>
          <a:prstGeom prst="rect">
            <a:avLst/>
          </a:prstGeom>
          <a:noFill/>
        </p:spPr>
        <p:txBody>
          <a:bodyPr wrap="square" rtlCol="0">
            <a:spAutoFit/>
          </a:bodyPr>
          <a:lstStyle/>
          <a:p>
            <a:pPr algn="ctr"/>
            <a:r>
              <a:rPr lang="en-US" dirty="0" smtClean="0"/>
              <a:t>Sony </a:t>
            </a:r>
            <a:br>
              <a:rPr lang="en-US" dirty="0" smtClean="0"/>
            </a:br>
            <a:r>
              <a:rPr lang="en-US" dirty="0" smtClean="0"/>
              <a:t>Digital</a:t>
            </a:r>
          </a:p>
          <a:p>
            <a:pPr algn="ctr"/>
            <a:r>
              <a:rPr lang="en-US" dirty="0" smtClean="0"/>
              <a:t>Reader</a:t>
            </a:r>
          </a:p>
        </p:txBody>
      </p:sp>
      <p:sp>
        <p:nvSpPr>
          <p:cNvPr id="10" name="TextBox 9"/>
          <p:cNvSpPr txBox="1"/>
          <p:nvPr/>
        </p:nvSpPr>
        <p:spPr>
          <a:xfrm>
            <a:off x="6847777" y="3544669"/>
            <a:ext cx="1458023" cy="646331"/>
          </a:xfrm>
          <a:prstGeom prst="rect">
            <a:avLst/>
          </a:prstGeom>
          <a:noFill/>
        </p:spPr>
        <p:txBody>
          <a:bodyPr wrap="square" rtlCol="0">
            <a:spAutoFit/>
          </a:bodyPr>
          <a:lstStyle/>
          <a:p>
            <a:pPr algn="ctr"/>
            <a:r>
              <a:rPr lang="en-US" dirty="0" smtClean="0"/>
              <a:t>Nook</a:t>
            </a:r>
          </a:p>
          <a:p>
            <a:pPr algn="ctr"/>
            <a:r>
              <a:rPr lang="en-US" dirty="0" smtClean="0"/>
              <a:t>Touch</a:t>
            </a:r>
            <a:endParaRPr lang="en-US" dirty="0"/>
          </a:p>
        </p:txBody>
      </p:sp>
      <p:sp>
        <p:nvSpPr>
          <p:cNvPr id="1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err="1"/>
              <a:t>e</a:t>
            </a:r>
            <a:r>
              <a:rPr lang="en-US" b="1" dirty="0" err="1" smtClean="0"/>
              <a:t>Reader</a:t>
            </a:r>
            <a:r>
              <a:rPr lang="en-US" b="1" dirty="0" smtClean="0"/>
              <a:t> Study</a:t>
            </a:r>
            <a:endParaRPr lang="en-US" b="1" dirty="0"/>
          </a:p>
        </p:txBody>
      </p:sp>
      <p:sp>
        <p:nvSpPr>
          <p:cNvPr id="13" name="Rounded Rectangle 12"/>
          <p:cNvSpPr/>
          <p:nvPr/>
        </p:nvSpPr>
        <p:spPr>
          <a:xfrm>
            <a:off x="1731076" y="4548273"/>
            <a:ext cx="5650523" cy="2081127"/>
          </a:xfrm>
          <a:prstGeom prst="round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itchFamily="2" charset="2"/>
              <a:buChar char="ü"/>
            </a:pPr>
            <a:endParaRPr lang="en-US" sz="2800" dirty="0" smtClean="0"/>
          </a:p>
          <a:p>
            <a:pPr marL="285750" indent="-285750" algn="ctr">
              <a:buFont typeface="Wingdings" pitchFamily="2" charset="2"/>
              <a:buChar char="ü"/>
            </a:pPr>
            <a:endParaRPr lang="en-US" sz="2800" dirty="0"/>
          </a:p>
          <a:p>
            <a:pPr algn="ctr"/>
            <a:r>
              <a:rPr lang="en-US" sz="2800" dirty="0" smtClean="0">
                <a:solidFill>
                  <a:schemeClr val="tx1"/>
                </a:solidFill>
              </a:rPr>
              <a:t>1 year</a:t>
            </a:r>
          </a:p>
          <a:p>
            <a:pPr algn="ctr"/>
            <a:r>
              <a:rPr lang="en-US" sz="2800" dirty="0" smtClean="0">
                <a:solidFill>
                  <a:schemeClr val="tx1"/>
                </a:solidFill>
              </a:rPr>
              <a:t>4 </a:t>
            </a:r>
            <a:r>
              <a:rPr lang="en-US" sz="2800" dirty="0" err="1" smtClean="0">
                <a:solidFill>
                  <a:schemeClr val="tx1"/>
                </a:solidFill>
              </a:rPr>
              <a:t>eReaders</a:t>
            </a:r>
            <a:endParaRPr lang="en-US" sz="2800" dirty="0" smtClean="0">
              <a:solidFill>
                <a:schemeClr val="tx1"/>
              </a:solidFill>
            </a:endParaRPr>
          </a:p>
          <a:p>
            <a:pPr algn="ctr"/>
            <a:r>
              <a:rPr lang="en-US" sz="2800" dirty="0" smtClean="0">
                <a:solidFill>
                  <a:schemeClr val="tx1"/>
                </a:solidFill>
              </a:rPr>
              <a:t>30 </a:t>
            </a:r>
            <a:r>
              <a:rPr lang="en-US" sz="2800" dirty="0">
                <a:solidFill>
                  <a:schemeClr val="tx1"/>
                </a:solidFill>
              </a:rPr>
              <a:t>librarians &amp; press staff</a:t>
            </a:r>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4281732828"/>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38400" y="2690336"/>
            <a:ext cx="5638800" cy="738664"/>
          </a:xfrm>
          <a:prstGeom prst="rect">
            <a:avLst/>
          </a:prstGeom>
          <a:noFill/>
        </p:spPr>
        <p:txBody>
          <a:bodyPr wrap="square" rtlCol="0">
            <a:spAutoFit/>
          </a:bodyPr>
          <a:lstStyle/>
          <a:p>
            <a:r>
              <a:rPr lang="en-US" sz="2400" dirty="0" smtClean="0"/>
              <a:t>uta.hussong-christian@oregonstate.edu</a:t>
            </a:r>
          </a:p>
          <a:p>
            <a:endParaRPr lang="en-US" dirty="0"/>
          </a:p>
        </p:txBody>
      </p:sp>
      <p:sp>
        <p:nvSpPr>
          <p:cNvPr id="7" name="TextBox 6"/>
          <p:cNvSpPr txBox="1"/>
          <p:nvPr/>
        </p:nvSpPr>
        <p:spPr>
          <a:xfrm>
            <a:off x="2286000" y="5105400"/>
            <a:ext cx="5638800" cy="738664"/>
          </a:xfrm>
          <a:prstGeom prst="rect">
            <a:avLst/>
          </a:prstGeom>
          <a:noFill/>
        </p:spPr>
        <p:txBody>
          <a:bodyPr wrap="square" rtlCol="0">
            <a:spAutoFit/>
          </a:bodyPr>
          <a:lstStyle/>
          <a:p>
            <a:r>
              <a:rPr lang="en-US" sz="2400" dirty="0" smtClean="0"/>
              <a:t>jane.nichols@oregonstate.edu</a:t>
            </a:r>
          </a:p>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8400" y="1735512"/>
            <a:ext cx="1101135" cy="72950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76272" y="1550614"/>
            <a:ext cx="731520" cy="914400"/>
          </a:xfrm>
          <a:prstGeom prst="rect">
            <a:avLst/>
          </a:prstGeom>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55565" y="3736026"/>
            <a:ext cx="618868"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66342" y="3736026"/>
            <a:ext cx="731520" cy="914400"/>
          </a:xfrm>
          <a:prstGeom prst="rect">
            <a:avLst/>
          </a:prstGeom>
        </p:spPr>
      </p:pic>
      <p:sp>
        <p:nvSpPr>
          <p:cNvPr id="12" name="Title 1"/>
          <p:cNvSpPr>
            <a:spLocks noGrp="1"/>
          </p:cNvSpPr>
          <p:nvPr>
            <p:ph type="title"/>
          </p:nvPr>
        </p:nvSpPr>
        <p:spPr>
          <a:xfrm>
            <a:off x="230527" y="274638"/>
            <a:ext cx="5147265" cy="1143000"/>
          </a:xfrm>
        </p:spPr>
        <p:txBody>
          <a:bodyPr>
            <a:normAutofit/>
          </a:bodyPr>
          <a:lstStyle/>
          <a:p>
            <a:pPr algn="l"/>
            <a:r>
              <a:rPr lang="en-US" sz="4800" b="1" dirty="0" smtClean="0"/>
              <a:t>Thanks!</a:t>
            </a:r>
            <a:endParaRPr lang="en-US" sz="4800" b="1" dirty="0"/>
          </a:p>
        </p:txBody>
      </p:sp>
      <p:pic>
        <p:nvPicPr>
          <p:cNvPr id="1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0" y="6133088"/>
            <a:ext cx="609600" cy="64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363513"/>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67600" y="6488668"/>
            <a:ext cx="1676400" cy="276999"/>
          </a:xfrm>
          <a:prstGeom prst="rect">
            <a:avLst/>
          </a:prstGeom>
        </p:spPr>
        <p:txBody>
          <a:bodyPr wrap="square">
            <a:spAutoFit/>
          </a:bodyPr>
          <a:lstStyle/>
          <a:p>
            <a:r>
              <a:rPr lang="en-US" sz="1200" dirty="0" smtClean="0">
                <a:hlinkClick r:id="rId3"/>
              </a:rPr>
              <a:t>Flickr: </a:t>
            </a:r>
            <a:r>
              <a:rPr lang="en-US" sz="1200" dirty="0" err="1" smtClean="0">
                <a:hlinkClick r:id="rId3"/>
              </a:rPr>
              <a:t>jasfrtas</a:t>
            </a:r>
            <a:endParaRPr lang="en-US" sz="1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 y="762000"/>
            <a:ext cx="9148467" cy="4995062"/>
          </a:xfrm>
          <a:prstGeom prst="rect">
            <a:avLst/>
          </a:prstGeom>
        </p:spPr>
      </p:pic>
    </p:spTree>
    <p:extLst>
      <p:ext uri="{BB962C8B-B14F-4D97-AF65-F5344CB8AC3E}">
        <p14:creationId xmlns:p14="http://schemas.microsoft.com/office/powerpoint/2010/main" val="82568075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4689" y="381000"/>
            <a:ext cx="5934622" cy="769441"/>
          </a:xfrm>
          <a:prstGeom prst="rect">
            <a:avLst/>
          </a:prstGeom>
          <a:noFill/>
        </p:spPr>
        <p:txBody>
          <a:bodyPr wrap="square" rtlCol="0">
            <a:spAutoFit/>
          </a:bodyPr>
          <a:lstStyle/>
          <a:p>
            <a:pPr algn="ctr"/>
            <a:r>
              <a:rPr lang="en-US" sz="4400" b="1" dirty="0" smtClean="0">
                <a:solidFill>
                  <a:prstClr val="black"/>
                </a:solidFill>
              </a:rPr>
              <a:t>Hurdles Encountered</a:t>
            </a:r>
            <a:endParaRPr lang="en-US" sz="4400" b="1" dirty="0">
              <a:solidFill>
                <a:prstClr val="black"/>
              </a:solidFill>
            </a:endParaRPr>
          </a:p>
        </p:txBody>
      </p:sp>
      <p:graphicFrame>
        <p:nvGraphicFramePr>
          <p:cNvPr id="5" name="Chart 4"/>
          <p:cNvGraphicFramePr/>
          <p:nvPr>
            <p:extLst>
              <p:ext uri="{D42A27DB-BD31-4B8C-83A1-F6EECF244321}">
                <p14:modId xmlns:p14="http://schemas.microsoft.com/office/powerpoint/2010/main" val="984035514"/>
              </p:ext>
            </p:extLst>
          </p:nvPr>
        </p:nvGraphicFramePr>
        <p:xfrm>
          <a:off x="655093" y="1419366"/>
          <a:ext cx="7942997" cy="5210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9235670"/>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Device</a:t>
            </a:r>
            <a:endParaRPr lang="en-US" b="1" dirty="0"/>
          </a:p>
        </p:txBody>
      </p:sp>
      <p:graphicFrame>
        <p:nvGraphicFramePr>
          <p:cNvPr id="4" name="Chart 3"/>
          <p:cNvGraphicFramePr>
            <a:graphicFrameLocks/>
          </p:cNvGraphicFramePr>
          <p:nvPr>
            <p:extLst>
              <p:ext uri="{D42A27DB-BD31-4B8C-83A1-F6EECF244321}">
                <p14:modId xmlns:p14="http://schemas.microsoft.com/office/powerpoint/2010/main" val="940807484"/>
              </p:ext>
            </p:extLst>
          </p:nvPr>
        </p:nvGraphicFramePr>
        <p:xfrm>
          <a:off x="577214" y="1580702"/>
          <a:ext cx="8068311" cy="4705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143919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3803644"/>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2265001"/>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581001"/>
            <a:ext cx="3124200" cy="276999"/>
          </a:xfrm>
          <a:prstGeom prst="rect">
            <a:avLst/>
          </a:prstGeom>
          <a:noFill/>
        </p:spPr>
        <p:txBody>
          <a:bodyPr wrap="square" rtlCol="0">
            <a:spAutoFit/>
          </a:bodyPr>
          <a:lstStyle/>
          <a:p>
            <a:r>
              <a:rPr lang="en-US" sz="1200" dirty="0" smtClean="0">
                <a:hlinkClick r:id="rId3" tooltip="Attribution-NoDerivs License"/>
              </a:rPr>
              <a:t>Some </a:t>
            </a:r>
            <a:r>
              <a:rPr lang="en-US" sz="1200" dirty="0">
                <a:hlinkClick r:id="rId3" tooltip="Attribution-NoDerivs License"/>
              </a:rPr>
              <a:t>rights reserved</a:t>
            </a:r>
            <a:r>
              <a:rPr lang="en-US" sz="1200" dirty="0"/>
              <a:t> by</a:t>
            </a:r>
            <a:r>
              <a:rPr lang="en-US" sz="1200" dirty="0">
                <a:hlinkClick r:id="rId4"/>
              </a:rPr>
              <a:t> </a:t>
            </a:r>
            <a:r>
              <a:rPr lang="en-US" sz="1200" dirty="0" err="1" smtClean="0">
                <a:hlinkClick r:id="rId4"/>
              </a:rPr>
              <a:t>needoptic</a:t>
            </a:r>
            <a:r>
              <a:rPr lang="en-US" sz="1200" dirty="0" smtClean="0">
                <a:hlinkClick r:id="rId4"/>
              </a:rPr>
              <a:t> </a:t>
            </a:r>
            <a:r>
              <a:rPr lang="en-US" sz="1200" dirty="0" smtClean="0"/>
              <a:t>(</a:t>
            </a:r>
            <a:r>
              <a:rPr lang="en-US" sz="1200" dirty="0" err="1" smtClean="0"/>
              <a:t>flickr</a:t>
            </a:r>
            <a:r>
              <a:rPr lang="en-US" sz="1200" dirty="0" smtClean="0"/>
              <a:t>)</a:t>
            </a:r>
            <a:r>
              <a:rPr lang="en-US" sz="1200" dirty="0" smtClean="0">
                <a:solidFill>
                  <a:schemeClr val="bg1"/>
                </a:solidFill>
              </a:rPr>
              <a:t>)</a:t>
            </a:r>
            <a:endParaRPr lang="en-US" sz="1200" dirty="0">
              <a:solidFill>
                <a:schemeClr val="bg1"/>
              </a:solidFill>
            </a:endParaRPr>
          </a:p>
        </p:txBody>
      </p:sp>
      <p:sp>
        <p:nvSpPr>
          <p:cNvPr id="9" name="TextBox 8"/>
          <p:cNvSpPr txBox="1"/>
          <p:nvPr/>
        </p:nvSpPr>
        <p:spPr>
          <a:xfrm>
            <a:off x="233423" y="1120676"/>
            <a:ext cx="3294927" cy="646331"/>
          </a:xfrm>
          <a:prstGeom prst="rect">
            <a:avLst/>
          </a:prstGeom>
          <a:noFill/>
        </p:spPr>
        <p:txBody>
          <a:bodyPr wrap="square" rtlCol="0">
            <a:spAutoFit/>
          </a:bodyPr>
          <a:lstStyle/>
          <a:p>
            <a:r>
              <a:rPr lang="en-US" sz="3600" b="1" dirty="0" smtClean="0"/>
              <a:t>Kindle Lending</a:t>
            </a:r>
          </a:p>
        </p:txBody>
      </p:sp>
      <p:sp>
        <p:nvSpPr>
          <p:cNvPr id="2" name="Rounded Rectangle 1"/>
          <p:cNvSpPr/>
          <p:nvPr/>
        </p:nvSpPr>
        <p:spPr>
          <a:xfrm>
            <a:off x="3657600" y="0"/>
            <a:ext cx="5486400" cy="6858000"/>
          </a:xfrm>
          <a:prstGeom prst="round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4381500" y="4112078"/>
            <a:ext cx="4038600" cy="2650259"/>
          </a:xfrm>
          <a:prstGeom prst="round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ü"/>
            </a:pPr>
            <a:endParaRPr lang="en-US" sz="2800" dirty="0" smtClean="0"/>
          </a:p>
          <a:p>
            <a:pPr marL="285750" indent="-285750">
              <a:buFont typeface="Wingdings" pitchFamily="2" charset="2"/>
              <a:buChar char="ü"/>
            </a:pPr>
            <a:endParaRPr lang="en-US" sz="2800" dirty="0"/>
          </a:p>
          <a:p>
            <a:pPr marL="285750" indent="-285750">
              <a:buFont typeface="Wingdings" pitchFamily="2" charset="2"/>
              <a:buChar char="ü"/>
            </a:pPr>
            <a:r>
              <a:rPr lang="en-US" sz="2800" dirty="0" smtClean="0">
                <a:solidFill>
                  <a:schemeClr val="tx1"/>
                </a:solidFill>
              </a:rPr>
              <a:t>6 Kindles including </a:t>
            </a:r>
            <a:r>
              <a:rPr lang="en-US" sz="2800" dirty="0">
                <a:solidFill>
                  <a:schemeClr val="tx1"/>
                </a:solidFill>
              </a:rPr>
              <a:t>DX</a:t>
            </a:r>
          </a:p>
          <a:p>
            <a:pPr marL="285750" indent="-285750">
              <a:buFont typeface="Wingdings" pitchFamily="2" charset="2"/>
              <a:buChar char="ü"/>
            </a:pPr>
            <a:r>
              <a:rPr lang="en-US" sz="2800" dirty="0" smtClean="0">
                <a:solidFill>
                  <a:schemeClr val="tx1"/>
                </a:solidFill>
              </a:rPr>
              <a:t>2 week checkout</a:t>
            </a:r>
          </a:p>
          <a:p>
            <a:pPr marL="285750" indent="-285750">
              <a:buFont typeface="Wingdings" pitchFamily="2" charset="2"/>
              <a:buChar char="ü"/>
            </a:pPr>
            <a:r>
              <a:rPr lang="en-US" sz="2800" dirty="0">
                <a:solidFill>
                  <a:schemeClr val="tx1"/>
                </a:solidFill>
              </a:rPr>
              <a:t>Patrons submit eBook purchases </a:t>
            </a:r>
          </a:p>
          <a:p>
            <a:r>
              <a:rPr lang="en-US" sz="2800" dirty="0">
                <a:solidFill>
                  <a:schemeClr val="tx1"/>
                </a:solidFill>
              </a:rPr>
              <a:t>   with </a:t>
            </a:r>
            <a:r>
              <a:rPr lang="en-US" sz="2800" dirty="0" smtClean="0">
                <a:solidFill>
                  <a:schemeClr val="tx1"/>
                </a:solidFill>
              </a:rPr>
              <a:t>hold</a:t>
            </a:r>
          </a:p>
          <a:p>
            <a:pPr marL="285750" indent="-285750">
              <a:buFont typeface="Wingdings" pitchFamily="2" charset="2"/>
              <a:buChar char="ü"/>
            </a:pPr>
            <a:r>
              <a:rPr lang="en-US" sz="2800" dirty="0">
                <a:solidFill>
                  <a:schemeClr val="tx1"/>
                </a:solidFill>
              </a:rPr>
              <a:t>645-title collection</a:t>
            </a:r>
          </a:p>
          <a:p>
            <a:endParaRPr lang="en-US" dirty="0"/>
          </a:p>
          <a:p>
            <a:pPr algn="ctr"/>
            <a:endParaRPr lang="en-US" dirty="0" smtClean="0"/>
          </a:p>
          <a:p>
            <a:pPr algn="ctr"/>
            <a:endParaRPr lang="en-US" dirty="0"/>
          </a:p>
        </p:txBody>
      </p:sp>
    </p:spTree>
    <p:extLst>
      <p:ext uri="{BB962C8B-B14F-4D97-AF65-F5344CB8AC3E}">
        <p14:creationId xmlns:p14="http://schemas.microsoft.com/office/powerpoint/2010/main" val="373190308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19400" y="723900"/>
            <a:ext cx="8229600" cy="1143000"/>
          </a:xfrm>
        </p:spPr>
        <p:txBody>
          <a:bodyPr>
            <a:normAutofit/>
          </a:bodyPr>
          <a:lstStyle/>
          <a:p>
            <a:r>
              <a:rPr lang="en-US" sz="4800" b="1" dirty="0" smtClean="0"/>
              <a:t>Tablets</a:t>
            </a:r>
            <a:endParaRPr lang="en-US" sz="4800" b="1" dirty="0"/>
          </a:p>
        </p:txBody>
      </p:sp>
      <p:sp>
        <p:nvSpPr>
          <p:cNvPr id="6" name="Rectangle 5"/>
          <p:cNvSpPr/>
          <p:nvPr/>
        </p:nvSpPr>
        <p:spPr>
          <a:xfrm>
            <a:off x="7296150" y="6217324"/>
            <a:ext cx="1847850" cy="461665"/>
          </a:xfrm>
          <a:prstGeom prst="rect">
            <a:avLst/>
          </a:prstGeom>
        </p:spPr>
        <p:txBody>
          <a:bodyPr wrap="square">
            <a:spAutoFit/>
          </a:bodyPr>
          <a:lstStyle/>
          <a:p>
            <a:endParaRPr lang="en-US" sz="1200" dirty="0"/>
          </a:p>
          <a:p>
            <a:r>
              <a:rPr lang="en-US" sz="1200" dirty="0" smtClean="0"/>
              <a:t>Flickr: </a:t>
            </a:r>
            <a:r>
              <a:rPr lang="en-US" sz="1200" dirty="0" err="1" smtClean="0">
                <a:hlinkClick r:id="rId3"/>
              </a:rPr>
              <a:t>barkbud</a:t>
            </a:r>
            <a:endParaRPr lang="en-US" sz="1200" dirty="0"/>
          </a:p>
        </p:txBody>
      </p:sp>
      <p:sp>
        <p:nvSpPr>
          <p:cNvPr id="2" name="Rounded Rectangle 1"/>
          <p:cNvSpPr/>
          <p:nvPr/>
        </p:nvSpPr>
        <p:spPr>
          <a:xfrm>
            <a:off x="2819400" y="457200"/>
            <a:ext cx="6096000" cy="5760124"/>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63749"/>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71800" y="274638"/>
            <a:ext cx="8229600" cy="1143000"/>
          </a:xfrm>
        </p:spPr>
        <p:txBody>
          <a:bodyPr/>
          <a:lstStyle/>
          <a:p>
            <a:r>
              <a:rPr lang="en-US" b="1" dirty="0" smtClean="0"/>
              <a:t>Options</a:t>
            </a:r>
            <a:endParaRPr lang="en-US" b="1" dirty="0"/>
          </a:p>
        </p:txBody>
      </p:sp>
      <p:sp>
        <p:nvSpPr>
          <p:cNvPr id="6" name="Rounded Rectangle 5"/>
          <p:cNvSpPr/>
          <p:nvPr/>
        </p:nvSpPr>
        <p:spPr>
          <a:xfrm>
            <a:off x="228600" y="1036638"/>
            <a:ext cx="5181600" cy="5287962"/>
          </a:xfrm>
          <a:prstGeom prst="round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85800" y="6487150"/>
            <a:ext cx="4572000" cy="246221"/>
          </a:xfrm>
          <a:prstGeom prst="rect">
            <a:avLst/>
          </a:prstGeom>
        </p:spPr>
        <p:txBody>
          <a:bodyPr>
            <a:spAutoFit/>
          </a:bodyPr>
          <a:lstStyle/>
          <a:p>
            <a:r>
              <a:rPr lang="en-US" sz="1000" dirty="0" smtClean="0"/>
              <a:t>Flickr: </a:t>
            </a:r>
            <a:r>
              <a:rPr lang="en-US" sz="1000" dirty="0" err="1" smtClean="0">
                <a:hlinkClick r:id="rId4"/>
              </a:rPr>
              <a:t>wfryer</a:t>
            </a:r>
            <a:endParaRPr lang="en-US" sz="1000" dirty="0"/>
          </a:p>
        </p:txBody>
      </p:sp>
    </p:spTree>
    <p:extLst>
      <p:ext uri="{BB962C8B-B14F-4D97-AF65-F5344CB8AC3E}">
        <p14:creationId xmlns:p14="http://schemas.microsoft.com/office/powerpoint/2010/main" val="3097910686"/>
      </p:ext>
    </p:extLst>
  </p:cSld>
  <p:clrMapOvr>
    <a:masterClrMapping/>
  </p:clrMapOvr>
  <mc:AlternateContent xmlns:mc="http://schemas.openxmlformats.org/markup-compatibility/2006" xmlns:p14="http://schemas.microsoft.com/office/powerpoint/2010/main">
    <mc:Choice Requires="p14">
      <p:transition spd="slow" p14:dur="5000" advClick="0" advTm="15000"/>
    </mc:Choice>
    <mc:Fallback xmlns="">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820</TotalTime>
  <Words>1806</Words>
  <Application>Microsoft Office PowerPoint</Application>
  <PresentationFormat>On-screen Show (4:3)</PresentationFormat>
  <Paragraphs>151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We Ditched our Kindles and You Can, Too!</vt:lpstr>
      <vt:lpstr>PowerPoint Presentation</vt:lpstr>
      <vt:lpstr>PowerPoint Presentation</vt:lpstr>
      <vt:lpstr>PowerPoint Presentation</vt:lpstr>
      <vt:lpstr>Another Device</vt:lpstr>
      <vt:lpstr>PowerPoint Presentation</vt:lpstr>
      <vt:lpstr>PowerPoint Presentation</vt:lpstr>
      <vt:lpstr>Tablets</vt:lpstr>
      <vt:lpstr>Options</vt:lpstr>
      <vt:lpstr>The Vision</vt:lpstr>
      <vt:lpstr>PowerPoint Presentation</vt:lpstr>
      <vt:lpstr>PowerPoint Presentation</vt:lpstr>
      <vt:lpstr>We’re Ditching Our Kindles…</vt:lpstr>
      <vt:lpstr>Google Play Terms of Service</vt:lpstr>
      <vt:lpstr>PowerPoint Presentation</vt:lpstr>
      <vt:lpstr>Nexus 7 Lending </vt:lpstr>
      <vt:lpstr>PowerPoint Presentation</vt:lpstr>
      <vt:lpstr>and the Kindles…?</vt:lpstr>
      <vt:lpstr>Learn from Others</vt:lpstr>
      <vt:lpstr>Thanks!</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Ditched our Kindles and You Can, Too!</dc:title>
  <dc:creator>Community Network</dc:creator>
  <cp:lastModifiedBy>Community Network</cp:lastModifiedBy>
  <cp:revision>139</cp:revision>
  <cp:lastPrinted>2013-02-05T21:11:28Z</cp:lastPrinted>
  <dcterms:created xsi:type="dcterms:W3CDTF">2013-01-03T00:48:06Z</dcterms:created>
  <dcterms:modified xsi:type="dcterms:W3CDTF">2013-02-08T00:30:10Z</dcterms:modified>
</cp:coreProperties>
</file>