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660"/>
  </p:normalViewPr>
  <p:slideViewPr>
    <p:cSldViewPr>
      <p:cViewPr>
        <p:scale>
          <a:sx n="70" d="100"/>
          <a:sy n="70" d="100"/>
        </p:scale>
        <p:origin x="-49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4445-2539-4F69-BD4E-D56025C2B52D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8A8-1580-4057-B137-458011C4C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4445-2539-4F69-BD4E-D56025C2B52D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8A8-1580-4057-B137-458011C4C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4445-2539-4F69-BD4E-D56025C2B52D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8A8-1580-4057-B137-458011C4C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4445-2539-4F69-BD4E-D56025C2B52D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8A8-1580-4057-B137-458011C4C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4445-2539-4F69-BD4E-D56025C2B52D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8A8-1580-4057-B137-458011C4C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4445-2539-4F69-BD4E-D56025C2B52D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8A8-1580-4057-B137-458011C4C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4445-2539-4F69-BD4E-D56025C2B52D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8A8-1580-4057-B137-458011C4C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4445-2539-4F69-BD4E-D56025C2B52D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8A8-1580-4057-B137-458011C4C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4445-2539-4F69-BD4E-D56025C2B52D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8A8-1580-4057-B137-458011C4C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4445-2539-4F69-BD4E-D56025C2B52D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8A8-1580-4057-B137-458011C4C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B4445-2539-4F69-BD4E-D56025C2B52D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FA8A8-1580-4057-B137-458011C4C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B4445-2539-4F69-BD4E-D56025C2B52D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FA8A8-1580-4057-B137-458011C4C4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C:\Users\Neal\Desktop\Pictures\Montana Field Mapping\Edited\email\IMG_2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467600" cy="198119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NZ" sz="3600" dirty="0">
                <a:latin typeface="Adobe Garamond Pro" pitchFamily="18" charset="0"/>
                <a:cs typeface="Times New Roman" pitchFamily="18" charset="0"/>
              </a:rPr>
              <a:t>Vein Orientation and Structural Geology of the Boulder </a:t>
            </a:r>
            <a:r>
              <a:rPr lang="en-NZ" sz="3600" dirty="0" err="1">
                <a:latin typeface="Adobe Garamond Pro" pitchFamily="18" charset="0"/>
                <a:cs typeface="Times New Roman" pitchFamily="18" charset="0"/>
              </a:rPr>
              <a:t>Batholith</a:t>
            </a:r>
            <a:r>
              <a:rPr lang="en-NZ" sz="3600" dirty="0">
                <a:latin typeface="Adobe Garamond Pro" pitchFamily="18" charset="0"/>
                <a:cs typeface="Times New Roman" pitchFamily="18" charset="0"/>
              </a:rPr>
              <a:t>, </a:t>
            </a:r>
            <a:r>
              <a:rPr lang="en-NZ" sz="3600" dirty="0" smtClean="0">
                <a:latin typeface="Adobe Garamond Pro" pitchFamily="18" charset="0"/>
                <a:cs typeface="Times New Roman" pitchFamily="18" charset="0"/>
              </a:rPr>
              <a:t>Mount </a:t>
            </a:r>
            <a:r>
              <a:rPr lang="en-NZ" sz="3600" dirty="0">
                <a:latin typeface="Adobe Garamond Pro" pitchFamily="18" charset="0"/>
                <a:cs typeface="Times New Roman" pitchFamily="18" charset="0"/>
              </a:rPr>
              <a:t>Thompson Quadrangle, </a:t>
            </a:r>
            <a:r>
              <a:rPr lang="en-NZ" sz="3600" dirty="0" err="1">
                <a:latin typeface="Adobe Garamond Pro" pitchFamily="18" charset="0"/>
                <a:cs typeface="Times New Roman" pitchFamily="18" charset="0"/>
              </a:rPr>
              <a:t>southwestern</a:t>
            </a:r>
            <a:r>
              <a:rPr lang="en-NZ" sz="3600" dirty="0">
                <a:latin typeface="Adobe Garamond Pro" pitchFamily="18" charset="0"/>
                <a:cs typeface="Times New Roman" pitchFamily="18" charset="0"/>
              </a:rPr>
              <a:t> Montana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1268" name="Picture 4" descr="Image result for ceoas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25857"/>
            <a:ext cx="2743200" cy="832143"/>
          </a:xfrm>
          <a:prstGeom prst="rect">
            <a:avLst/>
          </a:prstGeom>
          <a:noFill/>
        </p:spPr>
      </p:pic>
      <p:pic>
        <p:nvPicPr>
          <p:cNvPr id="11270" name="Picture 6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638800"/>
            <a:ext cx="1066800" cy="1066800"/>
          </a:xfrm>
          <a:prstGeom prst="rect">
            <a:avLst/>
          </a:prstGeom>
          <a:noFill/>
        </p:spPr>
      </p:pic>
      <p:pic>
        <p:nvPicPr>
          <p:cNvPr id="11272" name="Picture 8" descr="Image result for mbmg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038600"/>
            <a:ext cx="2971800" cy="1688523"/>
          </a:xfrm>
          <a:prstGeom prst="rect">
            <a:avLst/>
          </a:prstGeom>
          <a:noFill/>
        </p:spPr>
      </p:pic>
      <p:pic>
        <p:nvPicPr>
          <p:cNvPr id="11280" name="Picture 16" descr="C:\Users\Neal\Desktop\2i52jwa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14800"/>
            <a:ext cx="3157537" cy="13213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47800" y="3505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Neal </a:t>
            </a:r>
            <a:r>
              <a:rPr lang="en-US" b="1" dirty="0" err="1" smtClean="0">
                <a:solidFill>
                  <a:schemeClr val="bg1"/>
                </a:solidFill>
              </a:rPr>
              <a:t>Mankins</a:t>
            </a:r>
            <a:r>
              <a:rPr lang="en-US" b="1" dirty="0" smtClean="0">
                <a:solidFill>
                  <a:schemeClr val="bg1"/>
                </a:solidFill>
              </a:rPr>
              <a:t>, John </a:t>
            </a:r>
            <a:r>
              <a:rPr lang="en-US" b="1" dirty="0" err="1" smtClean="0">
                <a:solidFill>
                  <a:schemeClr val="bg1"/>
                </a:solidFill>
              </a:rPr>
              <a:t>Dilles</a:t>
            </a:r>
            <a:r>
              <a:rPr lang="en-US" b="1" dirty="0" smtClean="0">
                <a:solidFill>
                  <a:schemeClr val="bg1"/>
                </a:solidFill>
              </a:rPr>
              <a:t>, Nansen Olsen, Michael </a:t>
            </a:r>
            <a:r>
              <a:rPr lang="en-US" b="1" dirty="0" err="1" smtClean="0">
                <a:solidFill>
                  <a:schemeClr val="bg1"/>
                </a:solidFill>
              </a:rPr>
              <a:t>Sepp</a:t>
            </a:r>
            <a:r>
              <a:rPr lang="en-US" b="1" dirty="0" smtClean="0">
                <a:solidFill>
                  <a:schemeClr val="bg1"/>
                </a:solidFill>
              </a:rPr>
              <a:t>, Jacob Blessing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6477000" cy="1143000"/>
          </a:xfrm>
        </p:spPr>
        <p:txBody>
          <a:bodyPr/>
          <a:lstStyle/>
          <a:p>
            <a:r>
              <a:rPr lang="en-US" dirty="0" smtClean="0">
                <a:latin typeface="Adobe Garamond Pro" pitchFamily="18" charset="0"/>
              </a:rPr>
              <a:t>Spatial Analysis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28194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All vein features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152400"/>
            <a:ext cx="2272123" cy="326714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3429000"/>
            <a:ext cx="2277692" cy="3276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1676400"/>
            <a:ext cx="3073600" cy="4419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657600" y="1752600"/>
            <a:ext cx="28194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57600" y="3505200"/>
            <a:ext cx="28194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67200" y="1752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E-W </a:t>
            </a:r>
            <a:r>
              <a:rPr lang="en-NZ" dirty="0" smtClean="0">
                <a:latin typeface="Times New Roman" pitchFamily="18" charset="0"/>
                <a:cs typeface="Times New Roman" pitchFamily="18" charset="0"/>
              </a:rPr>
              <a:t>98˚ striking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4800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NE-SW </a:t>
            </a:r>
            <a:r>
              <a:rPr lang="en-NZ" dirty="0" smtClean="0">
                <a:latin typeface="Times New Roman" pitchFamily="18" charset="0"/>
                <a:cs typeface="Times New Roman" pitchFamily="18" charset="0"/>
              </a:rPr>
              <a:t>azimuth 157˚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29600" y="3352800"/>
            <a:ext cx="1524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2000" y="3352800"/>
            <a:ext cx="1524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77200" y="32004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0      1     2</a:t>
            </a:r>
          </a:p>
          <a:p>
            <a:r>
              <a:rPr lang="en-US" sz="800" dirty="0" smtClean="0"/>
              <a:t>     Miles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77200" y="64770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0      1     2</a:t>
            </a:r>
          </a:p>
          <a:p>
            <a:r>
              <a:rPr lang="en-US" sz="800" dirty="0" smtClean="0"/>
              <a:t>     Miles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29600" y="6629400"/>
            <a:ext cx="1524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82000" y="6629400"/>
            <a:ext cx="1524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90800" y="5867400"/>
            <a:ext cx="2286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19400" y="5867400"/>
            <a:ext cx="2286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5715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0         1         2</a:t>
            </a:r>
          </a:p>
          <a:p>
            <a:r>
              <a:rPr lang="en-US" sz="800" dirty="0" smtClean="0"/>
              <a:t>        Miles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24400" y="3124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Kernel density plots using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ArcGIS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" pitchFamily="18" charset="0"/>
              </a:rPr>
              <a:t>Conclusion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Veins of the Mt. Thompson quadrangle occupy E-W to NE-SW faults and shear zones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Alteration of vein features differ throughout the quadrangle and are related to hydrothermal fluids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Sulfide mineralization associated with shear zones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diatreme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breccia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 Montana Tunnels)</a:t>
            </a:r>
          </a:p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Zonation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minerals observed as a function of temperature related to heat centers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dobe Garamond Pro" pitchFamily="18" charset="0"/>
              </a:rPr>
              <a:t>Questions?</a:t>
            </a:r>
            <a:endParaRPr lang="en-US" dirty="0">
              <a:latin typeface="Adobe Garamond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" pitchFamily="18" charset="0"/>
                <a:cs typeface="Times New Roman" pitchFamily="18" charset="0"/>
              </a:rPr>
              <a:t>Introduction</a:t>
            </a:r>
            <a:endParaRPr lang="en-US" dirty="0">
              <a:latin typeface="Adobe Garamond Pro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Project Goals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Create an improved 1:24,000 scale map of the Mt. Thompson Quadrangle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Understand the nature of the veins, their orientations, and overall structural geology of the Mt. Thompson Quadrangle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field descriptions, hand samples, and thin sections to determine crosscutting relations, alteration types, and sulfide mineralization</a:t>
            </a:r>
          </a:p>
          <a:p>
            <a:pPr>
              <a:lnSpc>
                <a:spcPct val="150000"/>
              </a:lnSpc>
            </a:pPr>
            <a:r>
              <a:rPr lang="en-N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Improve correlation of units within the Mt. Thompson Quadrangle and those of </a:t>
            </a:r>
            <a:r>
              <a:rPr lang="en-NZ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neighboring</a:t>
            </a:r>
            <a:r>
              <a:rPr lang="en-NZ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quadrangles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" pitchFamily="18" charset="0"/>
              </a:rPr>
              <a:t>Background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70037"/>
            <a:ext cx="3505200" cy="5287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Mt. Thompson Quadrangle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Located 23 miles NE of Butte, Montana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Contains a number of inactive mines</a:t>
            </a:r>
            <a:r>
              <a:rPr lang="en-NZ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N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NZ" sz="2400" dirty="0" smtClean="0">
                <a:latin typeface="Times New Roman" pitchFamily="18" charset="0"/>
                <a:cs typeface="Times New Roman" pitchFamily="18" charset="0"/>
              </a:rPr>
              <a:t>Few paved roads  in the area </a:t>
            </a:r>
          </a:p>
          <a:p>
            <a:pPr>
              <a:buNone/>
            </a:pPr>
            <a:r>
              <a:rPr lang="en-NZ" sz="2400" dirty="0" smtClean="0">
                <a:latin typeface="Times New Roman" pitchFamily="18" charset="0"/>
                <a:cs typeface="Times New Roman" pitchFamily="18" charset="0"/>
              </a:rPr>
              <a:t>	(accessible via dirt service roads)</a:t>
            </a:r>
          </a:p>
          <a:p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4000"/>
            <a:ext cx="5316223" cy="501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581400" y="1828800"/>
            <a:ext cx="2743200" cy="990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1143000"/>
          </a:xfrm>
        </p:spPr>
        <p:txBody>
          <a:bodyPr/>
          <a:lstStyle/>
          <a:p>
            <a:r>
              <a:rPr lang="en-US" dirty="0" smtClean="0">
                <a:latin typeface="Adobe Garamond Pro" pitchFamily="18" charset="0"/>
              </a:rPr>
              <a:t>Geologic Setting</a:t>
            </a:r>
            <a:endParaRPr lang="en-US" dirty="0">
              <a:latin typeface="Adobe Garamond Pro" pitchFamily="18" charset="0"/>
            </a:endParaRPr>
          </a:p>
        </p:txBody>
      </p:sp>
      <p:pic>
        <p:nvPicPr>
          <p:cNvPr id="4" name="Picture 3" descr="C:\Users\Neal\Desktop\Senior Thesis Figures\MT Thompson Prelim Ma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-228600"/>
            <a:ext cx="5257800" cy="670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Neal\Desktop\Senior Thesis Figures\MT_Thompson_Cross-Sectio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62382"/>
            <a:ext cx="3733800" cy="99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Neal\Desktop\Undergraduate Senior Thesis\Roundup Poster\All Poster Stuff\Legen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0"/>
            <a:ext cx="5029199" cy="4648200"/>
          </a:xfrm>
          <a:prstGeom prst="rect">
            <a:avLst/>
          </a:prstGeom>
          <a:noFill/>
        </p:spPr>
      </p:pic>
      <p:pic>
        <p:nvPicPr>
          <p:cNvPr id="3" name="Picture 2" descr="C:\Users\Neal\Desktop\Senior Thesis Figures\north-arrow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81000"/>
            <a:ext cx="21068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dobe Garamond Pro" pitchFamily="18" charset="0"/>
              </a:rPr>
              <a:t>Methods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Field descriptions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Hand samples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Reflected light petrography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Historic mine plates &amp; previous work (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Brecraft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et al. 1963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en-US" sz="2400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146" name="Picture 2" descr="C:\Users\Neal\Desktop\Undergraduate Senior Thesis\Roundup Poster\Images for Poster\IMG_2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74800"/>
            <a:ext cx="3848100" cy="51308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0"/>
            <a:ext cx="48535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dobe Garamond Pro" pitchFamily="18" charset="0"/>
              </a:rPr>
              <a:t>Hand Sample Analysis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4800600" cy="5410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NZ" sz="2200" b="1" dirty="0" smtClean="0">
                <a:latin typeface="Times New Roman" pitchFamily="18" charset="0"/>
                <a:cs typeface="Times New Roman" pitchFamily="18" charset="0"/>
              </a:rPr>
              <a:t>Four dominant vein mineralogy’s identified</a:t>
            </a:r>
          </a:p>
          <a:p>
            <a:pPr>
              <a:lnSpc>
                <a:spcPct val="150000"/>
              </a:lnSpc>
              <a:buNone/>
            </a:pPr>
            <a:r>
              <a:rPr lang="en-NZ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&amp; B: </a:t>
            </a:r>
            <a:r>
              <a:rPr lang="en-NZ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Massive grey quartz 70-80% of which are locally </a:t>
            </a:r>
            <a:r>
              <a:rPr lang="en-NZ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vuggy</a:t>
            </a:r>
            <a:r>
              <a:rPr lang="en-NZ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quartz with abundant sulphides (</a:t>
            </a:r>
            <a:r>
              <a:rPr lang="en-NZ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en-NZ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NZ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en-NZ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&gt;Sp)</a:t>
            </a:r>
          </a:p>
          <a:p>
            <a:pPr>
              <a:lnSpc>
                <a:spcPct val="150000"/>
              </a:lnSpc>
              <a:buNone/>
            </a:pPr>
            <a:endParaRPr lang="en-N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N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NZ" sz="1600" b="1" dirty="0" smtClean="0">
                <a:latin typeface="Times New Roman" pitchFamily="18" charset="0"/>
                <a:cs typeface="Times New Roman" pitchFamily="18" charset="0"/>
              </a:rPr>
              <a:t>C &amp; D: </a:t>
            </a:r>
            <a:r>
              <a:rPr lang="en-NZ" sz="1600" dirty="0" smtClean="0">
                <a:latin typeface="Times New Roman" pitchFamily="18" charset="0"/>
                <a:cs typeface="Times New Roman" pitchFamily="18" charset="0"/>
              </a:rPr>
              <a:t>Quartz-sulphide-poor veins 65% with chalcedony</a:t>
            </a:r>
          </a:p>
          <a:p>
            <a:pPr>
              <a:lnSpc>
                <a:spcPct val="150000"/>
              </a:lnSpc>
              <a:buNone/>
            </a:pPr>
            <a:endParaRPr lang="en-N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N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NZ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 &amp; F: </a:t>
            </a:r>
            <a:r>
              <a:rPr lang="en-NZ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Cm-scale milky quartz veins 70% with tourmaline </a:t>
            </a:r>
          </a:p>
          <a:p>
            <a:pPr>
              <a:lnSpc>
                <a:spcPct val="150000"/>
              </a:lnSpc>
              <a:buNone/>
            </a:pPr>
            <a:endParaRPr lang="en-N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N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NZ" sz="1600" b="1" dirty="0" smtClean="0">
                <a:latin typeface="Times New Roman" pitchFamily="18" charset="0"/>
                <a:cs typeface="Times New Roman" pitchFamily="18" charset="0"/>
              </a:rPr>
              <a:t>G &amp; H: </a:t>
            </a:r>
            <a:r>
              <a:rPr lang="en-NZ" sz="1600" dirty="0" smtClean="0">
                <a:latin typeface="Times New Roman" pitchFamily="18" charset="0"/>
                <a:cs typeface="Times New Roman" pitchFamily="18" charset="0"/>
              </a:rPr>
              <a:t>Sulphide-rich (</a:t>
            </a:r>
            <a:r>
              <a:rPr lang="en-NZ" sz="1600" dirty="0" err="1" smtClean="0">
                <a:latin typeface="Times New Roman" pitchFamily="18" charset="0"/>
                <a:cs typeface="Times New Roman" pitchFamily="18" charset="0"/>
              </a:rPr>
              <a:t>Py</a:t>
            </a:r>
            <a:r>
              <a:rPr lang="en-NZ" sz="16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NZ" sz="1600" dirty="0" err="1" smtClean="0">
                <a:latin typeface="Times New Roman" pitchFamily="18" charset="0"/>
                <a:cs typeface="Times New Roman" pitchFamily="18" charset="0"/>
              </a:rPr>
              <a:t>Gn</a:t>
            </a:r>
            <a:r>
              <a:rPr lang="en-NZ" sz="1600" dirty="0" smtClean="0">
                <a:latin typeface="Times New Roman" pitchFamily="18" charset="0"/>
                <a:cs typeface="Times New Roman" pitchFamily="18" charset="0"/>
              </a:rPr>
              <a:t>&gt;Sp&gt;</a:t>
            </a:r>
            <a:r>
              <a:rPr lang="en-NZ" sz="1600" dirty="0" err="1" smtClean="0">
                <a:latin typeface="Times New Roman" pitchFamily="18" charset="0"/>
                <a:cs typeface="Times New Roman" pitchFamily="18" charset="0"/>
              </a:rPr>
              <a:t>Ccp</a:t>
            </a:r>
            <a:r>
              <a:rPr lang="en-NZ" sz="1600" dirty="0" smtClean="0">
                <a:latin typeface="Times New Roman" pitchFamily="18" charset="0"/>
                <a:cs typeface="Times New Roman" pitchFamily="18" charset="0"/>
              </a:rPr>
              <a:t>&gt;Mo) veins  at the Montana Tunnels (mineralization associated with </a:t>
            </a:r>
            <a:r>
              <a:rPr lang="en-NZ" sz="1600" dirty="0" err="1" smtClean="0">
                <a:latin typeface="Times New Roman" pitchFamily="18" charset="0"/>
                <a:cs typeface="Times New Roman" pitchFamily="18" charset="0"/>
              </a:rPr>
              <a:t>diatreme</a:t>
            </a:r>
            <a:r>
              <a:rPr lang="en-NZ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960" y="990600"/>
            <a:ext cx="422804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dobe Garamond Pro" pitchFamily="18" charset="0"/>
              </a:rPr>
              <a:t>Reflected Light Petrography</a:t>
            </a:r>
            <a:endParaRPr lang="en-US" dirty="0">
              <a:latin typeface="Adobe Garamond Pro" pitchFamily="18" charset="0"/>
            </a:endParaRPr>
          </a:p>
        </p:txBody>
      </p:sp>
      <p:pic>
        <p:nvPicPr>
          <p:cNvPr id="14338" name="Picture 2" descr="C:\Users\Neal\Desktop\Undergraduate Senior Thesis\Thin Section Photos\NHO-16-43a (vn w py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267200"/>
            <a:ext cx="3044190" cy="2435352"/>
          </a:xfrm>
          <a:prstGeom prst="rect">
            <a:avLst/>
          </a:prstGeom>
          <a:noFill/>
        </p:spPr>
      </p:pic>
      <p:pic>
        <p:nvPicPr>
          <p:cNvPr id="14340" name="Picture 4" descr="C:\Users\Neal\Desktop\Undergraduate Senior Thesis\Thin Section Photos\NHO-16-13 (vn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752600"/>
            <a:ext cx="3013710" cy="2438400"/>
          </a:xfrm>
          <a:prstGeom prst="rect">
            <a:avLst/>
          </a:prstGeom>
          <a:noFill/>
        </p:spPr>
      </p:pic>
      <p:pic>
        <p:nvPicPr>
          <p:cNvPr id="14341" name="Picture 5" descr="C:\Users\Neal\Desktop\Undergraduate Senior Thesis\Thin Section Photos\NHO-16-10a (vn xpl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752600"/>
            <a:ext cx="3044190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" y="1752600"/>
            <a:ext cx="2667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Goethite vein crosscutting quartz vein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Alteration of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mafics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(Montana Tunnels)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Chalcedony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veinlets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quartz sulfide poor vein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Tourmaline vein crosscutting quartz 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17526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42672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17526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2050" name="Picture 2" descr="C:\Users\Neal\Desktop\Undergraduate Senior Thesis\Thin Section Photos\NHO-16-66 (chal rim 2x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267200"/>
            <a:ext cx="3048000" cy="24353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19400" y="42672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dobe Garamond Pro" pitchFamily="18" charset="0"/>
              </a:rPr>
              <a:t>Vein Characteristics</a:t>
            </a:r>
            <a:endParaRPr lang="en-US" sz="3600" dirty="0"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877956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48200" cy="1143000"/>
          </a:xfrm>
        </p:spPr>
        <p:txBody>
          <a:bodyPr/>
          <a:lstStyle/>
          <a:p>
            <a:r>
              <a:rPr lang="en-US" dirty="0" smtClean="0">
                <a:latin typeface="Adobe Garamond Pro" pitchFamily="18" charset="0"/>
              </a:rPr>
              <a:t>Vein Orientations</a:t>
            </a:r>
            <a:endParaRPr lang="en-US" dirty="0">
              <a:latin typeface="Adobe Garamond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914400"/>
            <a:ext cx="4572000" cy="45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Lower Hemisphere Equal Area Projections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71600"/>
            <a:ext cx="2469271" cy="245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371600"/>
            <a:ext cx="2515757" cy="249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038600"/>
            <a:ext cx="2438400" cy="24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038600"/>
            <a:ext cx="2590800" cy="245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" y="1905000"/>
            <a:ext cx="35052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NZ" dirty="0" smtClean="0">
                <a:latin typeface="Times New Roman" pitchFamily="18" charset="0"/>
                <a:cs typeface="Times New Roman" pitchFamily="18" charset="0"/>
              </a:rPr>
              <a:t>Massive milky-grey East-West 98˚ striking quartz veins with dip range of 73˚North-72˚South</a:t>
            </a:r>
          </a:p>
          <a:p>
            <a:pPr>
              <a:lnSpc>
                <a:spcPct val="150000"/>
              </a:lnSpc>
            </a:pPr>
            <a:endParaRPr lang="en-N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N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NZ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NZ" dirty="0" smtClean="0">
                <a:latin typeface="Times New Roman" pitchFamily="18" charset="0"/>
                <a:cs typeface="Times New Roman" pitchFamily="18" charset="0"/>
              </a:rPr>
              <a:t>NE-SW (azimuth 157˚) striking quartz-chalcedony veins with dip range 65˚NW-76˚SE</a:t>
            </a:r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391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Vein Orientation and Structural Geology of the Boulder Batholith, Mount Thompson Quadrangle, southwestern Montana </vt:lpstr>
      <vt:lpstr>Introduction</vt:lpstr>
      <vt:lpstr>Background</vt:lpstr>
      <vt:lpstr>Geologic Setting</vt:lpstr>
      <vt:lpstr>Methods</vt:lpstr>
      <vt:lpstr>Hand Sample Analysis</vt:lpstr>
      <vt:lpstr>Reflected Light Petrography</vt:lpstr>
      <vt:lpstr>Vein Characteristics</vt:lpstr>
      <vt:lpstr>Vein Orientations</vt:lpstr>
      <vt:lpstr>Spatial Analysis</vt:lpstr>
      <vt:lpstr>Conclusion</vt:lpstr>
      <vt:lpstr>Questions?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Vein Orientation and Structural Geology of the Boulder Batholith, Mount Thompson Quadrangle, southwestern Montana </dc:title>
  <dc:creator>Neal</dc:creator>
  <cp:lastModifiedBy>Neal</cp:lastModifiedBy>
  <cp:revision>37</cp:revision>
  <dcterms:created xsi:type="dcterms:W3CDTF">2017-05-03T04:25:31Z</dcterms:created>
  <dcterms:modified xsi:type="dcterms:W3CDTF">2017-05-05T17:22:34Z</dcterms:modified>
</cp:coreProperties>
</file>