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
  </p:notesMasterIdLst>
  <p:sldIdLst>
    <p:sldId id="257" r:id="rId2"/>
  </p:sldIdLst>
  <p:sldSz cx="43891200" cy="329184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Gibson" initials="C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9689" autoAdjust="0"/>
  </p:normalViewPr>
  <p:slideViewPr>
    <p:cSldViewPr snapToGrid="0" snapToObjects="1" showGuides="1">
      <p:cViewPr varScale="1">
        <p:scale>
          <a:sx n="17" d="100"/>
          <a:sy n="17" d="100"/>
        </p:scale>
        <p:origin x="-736" y="-124"/>
      </p:cViewPr>
      <p:guideLst>
        <p:guide orient="horz" pos="8608"/>
        <p:guide pos="13824"/>
      </p:guideLst>
    </p:cSldViewPr>
  </p:slideViewPr>
  <p:notesTextViewPr>
    <p:cViewPr>
      <p:scale>
        <a:sx n="100" d="100"/>
        <a:sy n="100" d="100"/>
      </p:scale>
      <p:origin x="0" y="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13370089593384"/>
          <c:y val="0.12648945921173235"/>
          <c:w val="0.66023432115782221"/>
          <c:h val="0.77268560953253895"/>
        </c:manualLayout>
      </c:layout>
      <c:scatterChart>
        <c:scatterStyle val="lineMarker"/>
        <c:varyColors val="0"/>
        <c:ser>
          <c:idx val="0"/>
          <c:order val="0"/>
          <c:tx>
            <c:v>Plateau1A</c:v>
          </c:tx>
          <c:spPr>
            <a:ln w="12700">
              <a:solidFill>
                <a:srgbClr val="FF00FF"/>
              </a:solidFill>
              <a:prstDash val="solid"/>
            </a:ln>
          </c:spPr>
          <c:marker>
            <c:symbol val="none"/>
          </c:marker>
          <c:xVal>
            <c:numRef>
              <c:f>'Hidden Data'!$A$3:$A$80</c:f>
              <c:numCache>
                <c:formatCode>General</c:formatCode>
                <c:ptCount val="78"/>
                <c:pt idx="0">
                  <c:v>0</c:v>
                </c:pt>
                <c:pt idx="1">
                  <c:v>40.480700722782707</c:v>
                </c:pt>
                <c:pt idx="2">
                  <c:v>40.480700722782707</c:v>
                </c:pt>
                <c:pt idx="3">
                  <c:v>49.003719758223077</c:v>
                </c:pt>
                <c:pt idx="4">
                  <c:v>49.003719758223077</c:v>
                </c:pt>
                <c:pt idx="5">
                  <c:v>55.486066448227717</c:v>
                </c:pt>
                <c:pt idx="6">
                  <c:v>55.486066448227717</c:v>
                </c:pt>
                <c:pt idx="7">
                  <c:v>62.470565863448606</c:v>
                </c:pt>
                <c:pt idx="8">
                  <c:v>62.470565863448606</c:v>
                </c:pt>
                <c:pt idx="9">
                  <c:v>65.448950574041945</c:v>
                </c:pt>
                <c:pt idx="10">
                  <c:v>65.448950574041945</c:v>
                </c:pt>
                <c:pt idx="11">
                  <c:v>68.471045740379665</c:v>
                </c:pt>
                <c:pt idx="12">
                  <c:v>68.471045740379665</c:v>
                </c:pt>
                <c:pt idx="13">
                  <c:v>71.771378151415561</c:v>
                </c:pt>
                <c:pt idx="14">
                  <c:v>71.771378151415561</c:v>
                </c:pt>
                <c:pt idx="15">
                  <c:v>74.263119539468562</c:v>
                </c:pt>
                <c:pt idx="16">
                  <c:v>74.263119539468562</c:v>
                </c:pt>
                <c:pt idx="17">
                  <c:v>75.253008589066951</c:v>
                </c:pt>
                <c:pt idx="18">
                  <c:v>75.253008589066951</c:v>
                </c:pt>
                <c:pt idx="19">
                  <c:v>76.629886491962125</c:v>
                </c:pt>
                <c:pt idx="20">
                  <c:v>76.629886491962125</c:v>
                </c:pt>
                <c:pt idx="21">
                  <c:v>78.266425570893517</c:v>
                </c:pt>
                <c:pt idx="22">
                  <c:v>78.266425570893517</c:v>
                </c:pt>
                <c:pt idx="23">
                  <c:v>79.825417158846108</c:v>
                </c:pt>
                <c:pt idx="24">
                  <c:v>79.825417158846108</c:v>
                </c:pt>
                <c:pt idx="25">
                  <c:v>80.668764431242138</c:v>
                </c:pt>
                <c:pt idx="26">
                  <c:v>80.668764431242138</c:v>
                </c:pt>
                <c:pt idx="27">
                  <c:v>81.360630451156041</c:v>
                </c:pt>
                <c:pt idx="28">
                  <c:v>81.360630451156041</c:v>
                </c:pt>
                <c:pt idx="29">
                  <c:v>82.369262682657293</c:v>
                </c:pt>
                <c:pt idx="30">
                  <c:v>82.369262682657293</c:v>
                </c:pt>
                <c:pt idx="31">
                  <c:v>83.442047114275667</c:v>
                </c:pt>
                <c:pt idx="32">
                  <c:v>83.442047114275667</c:v>
                </c:pt>
                <c:pt idx="33">
                  <c:v>84.67046146587937</c:v>
                </c:pt>
                <c:pt idx="34">
                  <c:v>84.67046146587937</c:v>
                </c:pt>
                <c:pt idx="35">
                  <c:v>87.834556200366677</c:v>
                </c:pt>
                <c:pt idx="36">
                  <c:v>87.834556200366677</c:v>
                </c:pt>
                <c:pt idx="37">
                  <c:v>89.224512132587463</c:v>
                </c:pt>
                <c:pt idx="38">
                  <c:v>89.224512132587463</c:v>
                </c:pt>
                <c:pt idx="39">
                  <c:v>90.745026350732729</c:v>
                </c:pt>
                <c:pt idx="40">
                  <c:v>90.745026350732729</c:v>
                </c:pt>
                <c:pt idx="41">
                  <c:v>92.322301661412041</c:v>
                </c:pt>
                <c:pt idx="42">
                  <c:v>92.322301661412041</c:v>
                </c:pt>
                <c:pt idx="43">
                  <c:v>93.053909274535457</c:v>
                </c:pt>
                <c:pt idx="44">
                  <c:v>93.053909274535457</c:v>
                </c:pt>
                <c:pt idx="45">
                  <c:v>93.611649623168248</c:v>
                </c:pt>
                <c:pt idx="46">
                  <c:v>93.611649623168248</c:v>
                </c:pt>
                <c:pt idx="47">
                  <c:v>94.227437921271019</c:v>
                </c:pt>
                <c:pt idx="48">
                  <c:v>94.227437921271019</c:v>
                </c:pt>
                <c:pt idx="49">
                  <c:v>94.514924461984279</c:v>
                </c:pt>
                <c:pt idx="50">
                  <c:v>94.514924461984279</c:v>
                </c:pt>
                <c:pt idx="51">
                  <c:v>94.884158010623381</c:v>
                </c:pt>
                <c:pt idx="52">
                  <c:v>94.884158010623381</c:v>
                </c:pt>
                <c:pt idx="53">
                  <c:v>95.13414492011357</c:v>
                </c:pt>
                <c:pt idx="54">
                  <c:v>95.13414492011357</c:v>
                </c:pt>
                <c:pt idx="55">
                  <c:v>95.416685399351067</c:v>
                </c:pt>
                <c:pt idx="56">
                  <c:v>95.416685399351067</c:v>
                </c:pt>
                <c:pt idx="57">
                  <c:v>95.631752398677733</c:v>
                </c:pt>
                <c:pt idx="58">
                  <c:v>95.631752398677733</c:v>
                </c:pt>
                <c:pt idx="59">
                  <c:v>95.95112008561135</c:v>
                </c:pt>
                <c:pt idx="60">
                  <c:v>95.95112008561135</c:v>
                </c:pt>
                <c:pt idx="61">
                  <c:v>96.417071945808914</c:v>
                </c:pt>
                <c:pt idx="62">
                  <c:v>96.417071945808914</c:v>
                </c:pt>
                <c:pt idx="63">
                  <c:v>96.737390369752021</c:v>
                </c:pt>
                <c:pt idx="64">
                  <c:v>96.737390369752021</c:v>
                </c:pt>
                <c:pt idx="65">
                  <c:v>97.16838967657128</c:v>
                </c:pt>
                <c:pt idx="66">
                  <c:v>97.16838967657128</c:v>
                </c:pt>
                <c:pt idx="67">
                  <c:v>97.519200197875008</c:v>
                </c:pt>
                <c:pt idx="68">
                  <c:v>97.519200197875008</c:v>
                </c:pt>
                <c:pt idx="69">
                  <c:v>97.865223994891338</c:v>
                </c:pt>
                <c:pt idx="70">
                  <c:v>97.865223994891338</c:v>
                </c:pt>
                <c:pt idx="71">
                  <c:v>98.235352789000984</c:v>
                </c:pt>
                <c:pt idx="72">
                  <c:v>98.235352789000984</c:v>
                </c:pt>
                <c:pt idx="73">
                  <c:v>98.833507568453157</c:v>
                </c:pt>
                <c:pt idx="74">
                  <c:v>98.833507568453157</c:v>
                </c:pt>
                <c:pt idx="75">
                  <c:v>99.636742940225346</c:v>
                </c:pt>
                <c:pt idx="76">
                  <c:v>99.636742940225346</c:v>
                </c:pt>
                <c:pt idx="77">
                  <c:v>100</c:v>
                </c:pt>
              </c:numCache>
            </c:numRef>
          </c:xVal>
          <c:yVal>
            <c:numRef>
              <c:f>'Hidden Data'!$B$3:$B$80</c:f>
              <c:numCache>
                <c:formatCode>General</c:formatCode>
                <c:ptCount val="78"/>
                <c:pt idx="0">
                  <c:v>150.85416533655578</c:v>
                </c:pt>
                <c:pt idx="1">
                  <c:v>150.85416533655578</c:v>
                </c:pt>
                <c:pt idx="2">
                  <c:v>153.86586598964192</c:v>
                </c:pt>
                <c:pt idx="3">
                  <c:v>153.86586598964192</c:v>
                </c:pt>
                <c:pt idx="4">
                  <c:v>152.70013050291141</c:v>
                </c:pt>
                <c:pt idx="5">
                  <c:v>152.70013050291141</c:v>
                </c:pt>
                <c:pt idx="6">
                  <c:v>154.45084734817934</c:v>
                </c:pt>
                <c:pt idx="7">
                  <c:v>154.45084734817934</c:v>
                </c:pt>
                <c:pt idx="8">
                  <c:v>152.78384440998141</c:v>
                </c:pt>
                <c:pt idx="9">
                  <c:v>152.78384440998141</c:v>
                </c:pt>
                <c:pt idx="10">
                  <c:v>155.62984459721707</c:v>
                </c:pt>
                <c:pt idx="11">
                  <c:v>155.62984459721707</c:v>
                </c:pt>
                <c:pt idx="12">
                  <c:v>152.61402308527096</c:v>
                </c:pt>
                <c:pt idx="13">
                  <c:v>152.61402308527096</c:v>
                </c:pt>
                <c:pt idx="14">
                  <c:v>153.64710593818327</c:v>
                </c:pt>
                <c:pt idx="15">
                  <c:v>153.64710593818327</c:v>
                </c:pt>
                <c:pt idx="16">
                  <c:v>149.44241515437804</c:v>
                </c:pt>
                <c:pt idx="17">
                  <c:v>149.44241515437804</c:v>
                </c:pt>
                <c:pt idx="18">
                  <c:v>158.76875842353166</c:v>
                </c:pt>
                <c:pt idx="19">
                  <c:v>158.76875842353166</c:v>
                </c:pt>
                <c:pt idx="20">
                  <c:v>152.88589899051743</c:v>
                </c:pt>
                <c:pt idx="21">
                  <c:v>152.88589899051743</c:v>
                </c:pt>
                <c:pt idx="22">
                  <c:v>158.20364033209424</c:v>
                </c:pt>
                <c:pt idx="23">
                  <c:v>158.20364033209424</c:v>
                </c:pt>
                <c:pt idx="24">
                  <c:v>149.25262098710289</c:v>
                </c:pt>
                <c:pt idx="25">
                  <c:v>149.25262098710289</c:v>
                </c:pt>
                <c:pt idx="26">
                  <c:v>165.10082970297924</c:v>
                </c:pt>
                <c:pt idx="27">
                  <c:v>165.10082970297924</c:v>
                </c:pt>
                <c:pt idx="28">
                  <c:v>149.79534266287021</c:v>
                </c:pt>
                <c:pt idx="29">
                  <c:v>149.79534266287021</c:v>
                </c:pt>
                <c:pt idx="30">
                  <c:v>161.18389320654813</c:v>
                </c:pt>
                <c:pt idx="31">
                  <c:v>161.18389320654813</c:v>
                </c:pt>
                <c:pt idx="32">
                  <c:v>150.73895611360328</c:v>
                </c:pt>
                <c:pt idx="33">
                  <c:v>150.73895611360328</c:v>
                </c:pt>
                <c:pt idx="34">
                  <c:v>155.2779316223166</c:v>
                </c:pt>
                <c:pt idx="35">
                  <c:v>155.2779316223166</c:v>
                </c:pt>
                <c:pt idx="36">
                  <c:v>150.3631923650492</c:v>
                </c:pt>
                <c:pt idx="37">
                  <c:v>150.3631923650492</c:v>
                </c:pt>
                <c:pt idx="38">
                  <c:v>158.26509684216433</c:v>
                </c:pt>
                <c:pt idx="39">
                  <c:v>158.26509684216433</c:v>
                </c:pt>
                <c:pt idx="40">
                  <c:v>151.17593707649033</c:v>
                </c:pt>
                <c:pt idx="41">
                  <c:v>151.17593707649033</c:v>
                </c:pt>
                <c:pt idx="42">
                  <c:v>159.77054950398525</c:v>
                </c:pt>
                <c:pt idx="43">
                  <c:v>159.77054950398525</c:v>
                </c:pt>
                <c:pt idx="44">
                  <c:v>141.24474613095708</c:v>
                </c:pt>
                <c:pt idx="45">
                  <c:v>141.24474613095708</c:v>
                </c:pt>
                <c:pt idx="46">
                  <c:v>162.08755109551393</c:v>
                </c:pt>
                <c:pt idx="47">
                  <c:v>162.08755109551393</c:v>
                </c:pt>
                <c:pt idx="48">
                  <c:v>131.90768312880539</c:v>
                </c:pt>
                <c:pt idx="49">
                  <c:v>131.90768312880539</c:v>
                </c:pt>
                <c:pt idx="50">
                  <c:v>163.78999923325102</c:v>
                </c:pt>
                <c:pt idx="51">
                  <c:v>163.78999923325102</c:v>
                </c:pt>
                <c:pt idx="52">
                  <c:v>128.67242227876133</c:v>
                </c:pt>
                <c:pt idx="53">
                  <c:v>128.67242227876133</c:v>
                </c:pt>
                <c:pt idx="54">
                  <c:v>173.49069897535378</c:v>
                </c:pt>
                <c:pt idx="55">
                  <c:v>173.49069897535378</c:v>
                </c:pt>
                <c:pt idx="56">
                  <c:v>139.68891668616635</c:v>
                </c:pt>
                <c:pt idx="57">
                  <c:v>139.68891668616635</c:v>
                </c:pt>
                <c:pt idx="58">
                  <c:v>173.98759867772463</c:v>
                </c:pt>
                <c:pt idx="59">
                  <c:v>173.98759867772463</c:v>
                </c:pt>
                <c:pt idx="60">
                  <c:v>146.81290053319105</c:v>
                </c:pt>
                <c:pt idx="61">
                  <c:v>146.81290053319105</c:v>
                </c:pt>
                <c:pt idx="62">
                  <c:v>174.22592691086112</c:v>
                </c:pt>
                <c:pt idx="63">
                  <c:v>174.22592691086112</c:v>
                </c:pt>
                <c:pt idx="64">
                  <c:v>145.18569082119041</c:v>
                </c:pt>
                <c:pt idx="65">
                  <c:v>145.18569082119041</c:v>
                </c:pt>
                <c:pt idx="66">
                  <c:v>171.79464720523245</c:v>
                </c:pt>
                <c:pt idx="67">
                  <c:v>171.79464720523245</c:v>
                </c:pt>
                <c:pt idx="68">
                  <c:v>146.38700220037228</c:v>
                </c:pt>
                <c:pt idx="69">
                  <c:v>146.38700220037228</c:v>
                </c:pt>
                <c:pt idx="70">
                  <c:v>167.57647161719623</c:v>
                </c:pt>
                <c:pt idx="71">
                  <c:v>167.57647161719623</c:v>
                </c:pt>
                <c:pt idx="72">
                  <c:v>148.44594328705767</c:v>
                </c:pt>
                <c:pt idx="73">
                  <c:v>148.44594328705767</c:v>
                </c:pt>
                <c:pt idx="74">
                  <c:v>158.82157748553109</c:v>
                </c:pt>
                <c:pt idx="75">
                  <c:v>158.82157748553109</c:v>
                </c:pt>
                <c:pt idx="76">
                  <c:v>145.23699938051624</c:v>
                </c:pt>
                <c:pt idx="77">
                  <c:v>145.23699938051624</c:v>
                </c:pt>
              </c:numCache>
            </c:numRef>
          </c:yVal>
          <c:smooth val="0"/>
        </c:ser>
        <c:ser>
          <c:idx val="1"/>
          <c:order val="1"/>
          <c:tx>
            <c:v>Plateau1B</c:v>
          </c:tx>
          <c:spPr>
            <a:ln w="12700">
              <a:solidFill>
                <a:srgbClr val="FF00FF"/>
              </a:solidFill>
              <a:prstDash val="solid"/>
            </a:ln>
          </c:spPr>
          <c:marker>
            <c:symbol val="none"/>
          </c:marker>
          <c:xVal>
            <c:numRef>
              <c:f>'Hidden Data'!$A$3:$A$80</c:f>
              <c:numCache>
                <c:formatCode>General</c:formatCode>
                <c:ptCount val="78"/>
                <c:pt idx="0">
                  <c:v>0</c:v>
                </c:pt>
                <c:pt idx="1">
                  <c:v>40.480700722782707</c:v>
                </c:pt>
                <c:pt idx="2">
                  <c:v>40.480700722782707</c:v>
                </c:pt>
                <c:pt idx="3">
                  <c:v>49.003719758223077</c:v>
                </c:pt>
                <c:pt idx="4">
                  <c:v>49.003719758223077</c:v>
                </c:pt>
                <c:pt idx="5">
                  <c:v>55.486066448227717</c:v>
                </c:pt>
                <c:pt idx="6">
                  <c:v>55.486066448227717</c:v>
                </c:pt>
                <c:pt idx="7">
                  <c:v>62.470565863448606</c:v>
                </c:pt>
                <c:pt idx="8">
                  <c:v>62.470565863448606</c:v>
                </c:pt>
                <c:pt idx="9">
                  <c:v>65.448950574041945</c:v>
                </c:pt>
                <c:pt idx="10">
                  <c:v>65.448950574041945</c:v>
                </c:pt>
                <c:pt idx="11">
                  <c:v>68.471045740379665</c:v>
                </c:pt>
                <c:pt idx="12">
                  <c:v>68.471045740379665</c:v>
                </c:pt>
                <c:pt idx="13">
                  <c:v>71.771378151415561</c:v>
                </c:pt>
                <c:pt idx="14">
                  <c:v>71.771378151415561</c:v>
                </c:pt>
                <c:pt idx="15">
                  <c:v>74.263119539468562</c:v>
                </c:pt>
                <c:pt idx="16">
                  <c:v>74.263119539468562</c:v>
                </c:pt>
                <c:pt idx="17">
                  <c:v>75.253008589066951</c:v>
                </c:pt>
                <c:pt idx="18">
                  <c:v>75.253008589066951</c:v>
                </c:pt>
                <c:pt idx="19">
                  <c:v>76.629886491962125</c:v>
                </c:pt>
                <c:pt idx="20">
                  <c:v>76.629886491962125</c:v>
                </c:pt>
                <c:pt idx="21">
                  <c:v>78.266425570893517</c:v>
                </c:pt>
                <c:pt idx="22">
                  <c:v>78.266425570893517</c:v>
                </c:pt>
                <c:pt idx="23">
                  <c:v>79.825417158846108</c:v>
                </c:pt>
                <c:pt idx="24">
                  <c:v>79.825417158846108</c:v>
                </c:pt>
                <c:pt idx="25">
                  <c:v>80.668764431242138</c:v>
                </c:pt>
                <c:pt idx="26">
                  <c:v>80.668764431242138</c:v>
                </c:pt>
                <c:pt idx="27">
                  <c:v>81.360630451156041</c:v>
                </c:pt>
                <c:pt idx="28">
                  <c:v>81.360630451156041</c:v>
                </c:pt>
                <c:pt idx="29">
                  <c:v>82.369262682657293</c:v>
                </c:pt>
                <c:pt idx="30">
                  <c:v>82.369262682657293</c:v>
                </c:pt>
                <c:pt idx="31">
                  <c:v>83.442047114275667</c:v>
                </c:pt>
                <c:pt idx="32">
                  <c:v>83.442047114275667</c:v>
                </c:pt>
                <c:pt idx="33">
                  <c:v>84.67046146587937</c:v>
                </c:pt>
                <c:pt idx="34">
                  <c:v>84.67046146587937</c:v>
                </c:pt>
                <c:pt idx="35">
                  <c:v>87.834556200366677</c:v>
                </c:pt>
                <c:pt idx="36">
                  <c:v>87.834556200366677</c:v>
                </c:pt>
                <c:pt idx="37">
                  <c:v>89.224512132587463</c:v>
                </c:pt>
                <c:pt idx="38">
                  <c:v>89.224512132587463</c:v>
                </c:pt>
                <c:pt idx="39">
                  <c:v>90.745026350732729</c:v>
                </c:pt>
                <c:pt idx="40">
                  <c:v>90.745026350732729</c:v>
                </c:pt>
                <c:pt idx="41">
                  <c:v>92.322301661412041</c:v>
                </c:pt>
                <c:pt idx="42">
                  <c:v>92.322301661412041</c:v>
                </c:pt>
                <c:pt idx="43">
                  <c:v>93.053909274535457</c:v>
                </c:pt>
                <c:pt idx="44">
                  <c:v>93.053909274535457</c:v>
                </c:pt>
                <c:pt idx="45">
                  <c:v>93.611649623168248</c:v>
                </c:pt>
                <c:pt idx="46">
                  <c:v>93.611649623168248</c:v>
                </c:pt>
                <c:pt idx="47">
                  <c:v>94.227437921271019</c:v>
                </c:pt>
                <c:pt idx="48">
                  <c:v>94.227437921271019</c:v>
                </c:pt>
                <c:pt idx="49">
                  <c:v>94.514924461984279</c:v>
                </c:pt>
                <c:pt idx="50">
                  <c:v>94.514924461984279</c:v>
                </c:pt>
                <c:pt idx="51">
                  <c:v>94.884158010623381</c:v>
                </c:pt>
                <c:pt idx="52">
                  <c:v>94.884158010623381</c:v>
                </c:pt>
                <c:pt idx="53">
                  <c:v>95.13414492011357</c:v>
                </c:pt>
                <c:pt idx="54">
                  <c:v>95.13414492011357</c:v>
                </c:pt>
                <c:pt idx="55">
                  <c:v>95.416685399351067</c:v>
                </c:pt>
                <c:pt idx="56">
                  <c:v>95.416685399351067</c:v>
                </c:pt>
                <c:pt idx="57">
                  <c:v>95.631752398677733</c:v>
                </c:pt>
                <c:pt idx="58">
                  <c:v>95.631752398677733</c:v>
                </c:pt>
                <c:pt idx="59">
                  <c:v>95.95112008561135</c:v>
                </c:pt>
                <c:pt idx="60">
                  <c:v>95.95112008561135</c:v>
                </c:pt>
                <c:pt idx="61">
                  <c:v>96.417071945808914</c:v>
                </c:pt>
                <c:pt idx="62">
                  <c:v>96.417071945808914</c:v>
                </c:pt>
                <c:pt idx="63">
                  <c:v>96.737390369752021</c:v>
                </c:pt>
                <c:pt idx="64">
                  <c:v>96.737390369752021</c:v>
                </c:pt>
                <c:pt idx="65">
                  <c:v>97.16838967657128</c:v>
                </c:pt>
                <c:pt idx="66">
                  <c:v>97.16838967657128</c:v>
                </c:pt>
                <c:pt idx="67">
                  <c:v>97.519200197875008</c:v>
                </c:pt>
                <c:pt idx="68">
                  <c:v>97.519200197875008</c:v>
                </c:pt>
                <c:pt idx="69">
                  <c:v>97.865223994891338</c:v>
                </c:pt>
                <c:pt idx="70">
                  <c:v>97.865223994891338</c:v>
                </c:pt>
                <c:pt idx="71">
                  <c:v>98.235352789000984</c:v>
                </c:pt>
                <c:pt idx="72">
                  <c:v>98.235352789000984</c:v>
                </c:pt>
                <c:pt idx="73">
                  <c:v>98.833507568453157</c:v>
                </c:pt>
                <c:pt idx="74">
                  <c:v>98.833507568453157</c:v>
                </c:pt>
                <c:pt idx="75">
                  <c:v>99.636742940225346</c:v>
                </c:pt>
                <c:pt idx="76">
                  <c:v>99.636742940225346</c:v>
                </c:pt>
                <c:pt idx="77">
                  <c:v>100</c:v>
                </c:pt>
              </c:numCache>
            </c:numRef>
          </c:xVal>
          <c:yVal>
            <c:numRef>
              <c:f>'Hidden Data'!$C$3:$C$80</c:f>
              <c:numCache>
                <c:formatCode>General</c:formatCode>
                <c:ptCount val="78"/>
                <c:pt idx="0">
                  <c:v>151.12143917355579</c:v>
                </c:pt>
                <c:pt idx="1">
                  <c:v>151.12143917355579</c:v>
                </c:pt>
                <c:pt idx="2">
                  <c:v>152.75402169779568</c:v>
                </c:pt>
                <c:pt idx="3">
                  <c:v>152.75402169779568</c:v>
                </c:pt>
                <c:pt idx="4">
                  <c:v>154.20902549466052</c:v>
                </c:pt>
                <c:pt idx="5">
                  <c:v>154.20902549466052</c:v>
                </c:pt>
                <c:pt idx="6">
                  <c:v>153.07632457056272</c:v>
                </c:pt>
                <c:pt idx="7">
                  <c:v>153.07632457056272</c:v>
                </c:pt>
                <c:pt idx="8">
                  <c:v>155.93311425049407</c:v>
                </c:pt>
                <c:pt idx="9">
                  <c:v>155.93311425049407</c:v>
                </c:pt>
                <c:pt idx="10">
                  <c:v>152.4663349009864</c:v>
                </c:pt>
                <c:pt idx="11">
                  <c:v>152.4663349009864</c:v>
                </c:pt>
                <c:pt idx="12">
                  <c:v>155.62311278736928</c:v>
                </c:pt>
                <c:pt idx="13">
                  <c:v>155.62311278736928</c:v>
                </c:pt>
                <c:pt idx="14">
                  <c:v>149.81499150153084</c:v>
                </c:pt>
                <c:pt idx="15">
                  <c:v>149.81499150153084</c:v>
                </c:pt>
                <c:pt idx="16">
                  <c:v>159.26861289090098</c:v>
                </c:pt>
                <c:pt idx="17">
                  <c:v>159.26861289090098</c:v>
                </c:pt>
                <c:pt idx="18">
                  <c:v>151.41678388111177</c:v>
                </c:pt>
                <c:pt idx="19">
                  <c:v>151.41678388111177</c:v>
                </c:pt>
                <c:pt idx="20">
                  <c:v>159.09771861161681</c:v>
                </c:pt>
                <c:pt idx="21">
                  <c:v>159.09771861161681</c:v>
                </c:pt>
                <c:pt idx="22">
                  <c:v>152.07844386347708</c:v>
                </c:pt>
                <c:pt idx="23">
                  <c:v>152.07844386347708</c:v>
                </c:pt>
                <c:pt idx="24">
                  <c:v>160.83987093250022</c:v>
                </c:pt>
                <c:pt idx="25">
                  <c:v>160.83987093250022</c:v>
                </c:pt>
                <c:pt idx="26">
                  <c:v>150.81201387725361</c:v>
                </c:pt>
                <c:pt idx="27">
                  <c:v>150.81201387725361</c:v>
                </c:pt>
                <c:pt idx="28">
                  <c:v>159.2820290801439</c:v>
                </c:pt>
                <c:pt idx="29">
                  <c:v>159.2820290801439</c:v>
                </c:pt>
                <c:pt idx="30">
                  <c:v>152.05463858479214</c:v>
                </c:pt>
                <c:pt idx="31">
                  <c:v>152.05463858479214</c:v>
                </c:pt>
                <c:pt idx="32">
                  <c:v>158.51718399907671</c:v>
                </c:pt>
                <c:pt idx="33">
                  <c:v>158.51718399907671</c:v>
                </c:pt>
                <c:pt idx="34">
                  <c:v>152.23680876604658</c:v>
                </c:pt>
                <c:pt idx="35">
                  <c:v>152.23680876604658</c:v>
                </c:pt>
                <c:pt idx="36">
                  <c:v>157.2387037456246</c:v>
                </c:pt>
                <c:pt idx="37">
                  <c:v>157.2387037456246</c:v>
                </c:pt>
                <c:pt idx="38">
                  <c:v>151.97080058403509</c:v>
                </c:pt>
                <c:pt idx="39">
                  <c:v>151.97080058403509</c:v>
                </c:pt>
                <c:pt idx="40">
                  <c:v>157.22723681204357</c:v>
                </c:pt>
                <c:pt idx="41">
                  <c:v>157.22723681204357</c:v>
                </c:pt>
                <c:pt idx="42">
                  <c:v>146.66861019661496</c:v>
                </c:pt>
                <c:pt idx="43">
                  <c:v>146.66861019661496</c:v>
                </c:pt>
                <c:pt idx="44">
                  <c:v>157.8051683294691</c:v>
                </c:pt>
                <c:pt idx="45">
                  <c:v>157.8051683294691</c:v>
                </c:pt>
                <c:pt idx="46">
                  <c:v>145.92646336495685</c:v>
                </c:pt>
                <c:pt idx="47">
                  <c:v>145.92646336495685</c:v>
                </c:pt>
                <c:pt idx="48">
                  <c:v>163.90992111325204</c:v>
                </c:pt>
                <c:pt idx="49">
                  <c:v>163.90992111325204</c:v>
                </c:pt>
                <c:pt idx="50">
                  <c:v>138.14647414470102</c:v>
                </c:pt>
                <c:pt idx="51">
                  <c:v>138.14647414470102</c:v>
                </c:pt>
                <c:pt idx="52">
                  <c:v>165.34610275008779</c:v>
                </c:pt>
                <c:pt idx="53">
                  <c:v>165.34610275008779</c:v>
                </c:pt>
                <c:pt idx="54">
                  <c:v>138.89392564598887</c:v>
                </c:pt>
                <c:pt idx="55">
                  <c:v>138.89392564598887</c:v>
                </c:pt>
                <c:pt idx="56">
                  <c:v>186.82731136770082</c:v>
                </c:pt>
                <c:pt idx="57">
                  <c:v>186.82731136770082</c:v>
                </c:pt>
                <c:pt idx="58">
                  <c:v>142.89637860424921</c:v>
                </c:pt>
                <c:pt idx="59">
                  <c:v>142.89637860424921</c:v>
                </c:pt>
                <c:pt idx="60">
                  <c:v>168.48091615590153</c:v>
                </c:pt>
                <c:pt idx="61">
                  <c:v>168.48091615590153</c:v>
                </c:pt>
                <c:pt idx="62">
                  <c:v>143.07504608909068</c:v>
                </c:pt>
                <c:pt idx="63">
                  <c:v>143.07504608909068</c:v>
                </c:pt>
                <c:pt idx="64">
                  <c:v>167.93862865927463</c:v>
                </c:pt>
                <c:pt idx="65">
                  <c:v>167.93862865927463</c:v>
                </c:pt>
                <c:pt idx="66">
                  <c:v>143.60165347248127</c:v>
                </c:pt>
                <c:pt idx="67">
                  <c:v>143.60165347248127</c:v>
                </c:pt>
                <c:pt idx="68">
                  <c:v>175.37813860243332</c:v>
                </c:pt>
                <c:pt idx="69">
                  <c:v>175.37813860243332</c:v>
                </c:pt>
                <c:pt idx="70">
                  <c:v>141.75673358105419</c:v>
                </c:pt>
                <c:pt idx="71">
                  <c:v>141.75673358105419</c:v>
                </c:pt>
                <c:pt idx="72">
                  <c:v>164.829403665607</c:v>
                </c:pt>
                <c:pt idx="73">
                  <c:v>164.829403665607</c:v>
                </c:pt>
                <c:pt idx="74">
                  <c:v>147.04154945382803</c:v>
                </c:pt>
                <c:pt idx="75">
                  <c:v>147.04154945382803</c:v>
                </c:pt>
                <c:pt idx="76">
                  <c:v>172.34386652393187</c:v>
                </c:pt>
                <c:pt idx="77">
                  <c:v>172.34386652393187</c:v>
                </c:pt>
              </c:numCache>
            </c:numRef>
          </c:yVal>
          <c:smooth val="0"/>
        </c:ser>
        <c:ser>
          <c:idx val="2"/>
          <c:order val="2"/>
          <c:tx>
            <c:v>Bar</c:v>
          </c:tx>
          <c:spPr>
            <a:ln w="25400">
              <a:solidFill>
                <a:srgbClr val="000000"/>
              </a:solidFill>
              <a:prstDash val="solid"/>
            </a:ln>
          </c:spPr>
          <c:marker>
            <c:symbol val="none"/>
          </c:marker>
          <c:dLbls>
            <c:dLbl>
              <c:idx val="3"/>
              <c:layout>
                <c:manualLayout>
                  <c:x val="-0.11397435738236079"/>
                  <c:y val="-6.6844572733692292E-2"/>
                </c:manualLayout>
              </c:layout>
              <c:tx>
                <c:rich>
                  <a:bodyPr/>
                  <a:lstStyle/>
                  <a:p>
                    <a:pPr>
                      <a:defRPr sz="1000" b="0" i="0" u="none" strike="noStrike" baseline="0">
                        <a:solidFill>
                          <a:srgbClr val="000000"/>
                        </a:solidFill>
                        <a:latin typeface="Arial"/>
                        <a:ea typeface="Arial"/>
                        <a:cs typeface="Arial"/>
                      </a:defRPr>
                    </a:pPr>
                    <a:r>
                      <a:rPr lang="en-US" sz="1200" b="1" i="0" u="none" strike="noStrike" baseline="0" dirty="0">
                        <a:solidFill>
                          <a:srgbClr val="000000"/>
                        </a:solidFill>
                        <a:latin typeface="Arial"/>
                        <a:cs typeface="Arial"/>
                      </a:rPr>
                      <a:t>153.67 ± 0.46 Ma</a:t>
                    </a:r>
                  </a:p>
                </c:rich>
              </c:tx>
              <c:spPr>
                <a:noFill/>
                <a:ln w="25400">
                  <a:noFill/>
                </a:ln>
              </c:spPr>
              <c:dLblPos val="r"/>
              <c:showLegendKey val="0"/>
              <c:showVal val="0"/>
              <c:showCatName val="0"/>
              <c:showSerName val="0"/>
              <c:showPercent val="0"/>
              <c:showBubbleSize val="0"/>
            </c:dLbl>
            <c:showLegendKey val="0"/>
            <c:showVal val="0"/>
            <c:showCatName val="0"/>
            <c:showSerName val="0"/>
            <c:showPercent val="0"/>
            <c:showBubbleSize val="0"/>
          </c:dLbls>
          <c:xVal>
            <c:numLit>
              <c:formatCode>General</c:formatCode>
              <c:ptCount val="7"/>
              <c:pt idx="0">
                <c:v>40.479999999999997</c:v>
              </c:pt>
              <c:pt idx="1">
                <c:v>40.479999999999997</c:v>
              </c:pt>
              <c:pt idx="2">
                <c:v>40.479999999999997</c:v>
              </c:pt>
              <c:pt idx="3">
                <c:v>70.239999999999995</c:v>
              </c:pt>
              <c:pt idx="4">
                <c:v>100</c:v>
              </c:pt>
              <c:pt idx="5">
                <c:v>100</c:v>
              </c:pt>
              <c:pt idx="6">
                <c:v>100</c:v>
              </c:pt>
            </c:numLit>
          </c:xVal>
          <c:yVal>
            <c:numLit>
              <c:formatCode>General</c:formatCode>
              <c:ptCount val="7"/>
              <c:pt idx="0">
                <c:v>168.31388891692299</c:v>
              </c:pt>
              <c:pt idx="1">
                <c:v>171.713888916923</c:v>
              </c:pt>
              <c:pt idx="2">
                <c:v>170.01388891692301</c:v>
              </c:pt>
              <c:pt idx="3">
                <c:v>170.01388891692301</c:v>
              </c:pt>
              <c:pt idx="4">
                <c:v>170.01388891692301</c:v>
              </c:pt>
              <c:pt idx="5">
                <c:v>168.31388891692299</c:v>
              </c:pt>
              <c:pt idx="6">
                <c:v>171.713888916923</c:v>
              </c:pt>
            </c:numLit>
          </c:yVal>
          <c:smooth val="0"/>
        </c:ser>
        <c:dLbls>
          <c:showLegendKey val="0"/>
          <c:showVal val="0"/>
          <c:showCatName val="0"/>
          <c:showSerName val="0"/>
          <c:showPercent val="0"/>
          <c:showBubbleSize val="0"/>
        </c:dLbls>
        <c:axId val="101563392"/>
        <c:axId val="101569664"/>
      </c:scatterChart>
      <c:valAx>
        <c:axId val="101563392"/>
        <c:scaling>
          <c:orientation val="minMax"/>
          <c:max val="100"/>
          <c:min val="0"/>
        </c:scaling>
        <c:delete val="0"/>
        <c:axPos val="b"/>
        <c:title>
          <c:tx>
            <c:rich>
              <a:bodyPr/>
              <a:lstStyle/>
              <a:p>
                <a:pPr>
                  <a:defRPr sz="800" b="1" i="0" u="none" strike="noStrike" baseline="0">
                    <a:solidFill>
                      <a:srgbClr val="000000"/>
                    </a:solidFill>
                    <a:latin typeface="Arial"/>
                    <a:ea typeface="Arial"/>
                    <a:cs typeface="Arial"/>
                  </a:defRPr>
                </a:pPr>
                <a:r>
                  <a:rPr lang="en-US" sz="1600" dirty="0"/>
                  <a:t>Cumulative 39Ar Released [ % ]</a:t>
                </a:r>
              </a:p>
            </c:rich>
          </c:tx>
          <c:layout>
            <c:manualLayout>
              <c:xMode val="edge"/>
              <c:yMode val="edge"/>
              <c:x val="0.23293180110419595"/>
              <c:y val="0.93527267617642473"/>
            </c:manualLayout>
          </c:layout>
          <c:overlay val="0"/>
          <c:spPr>
            <a:noFill/>
            <a:ln w="25400">
              <a:noFill/>
            </a:ln>
          </c:spPr>
        </c:title>
        <c:numFmt formatCode="0;[Red]0" sourceLinked="0"/>
        <c:majorTickMark val="out"/>
        <c:minorTickMark val="none"/>
        <c:tickLblPos val="nextTo"/>
        <c:spPr>
          <a:ln w="2540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1569664"/>
        <c:crossesAt val="90"/>
        <c:crossBetween val="midCat"/>
        <c:majorUnit val="10"/>
      </c:valAx>
      <c:valAx>
        <c:axId val="101569664"/>
        <c:scaling>
          <c:orientation val="minMax"/>
          <c:max val="260"/>
          <c:min val="90"/>
        </c:scaling>
        <c:delete val="0"/>
        <c:axPos val="l"/>
        <c:title>
          <c:tx>
            <c:rich>
              <a:bodyPr/>
              <a:lstStyle/>
              <a:p>
                <a:pPr>
                  <a:defRPr sz="800" b="1" i="0" u="none" strike="noStrike" baseline="0">
                    <a:solidFill>
                      <a:srgbClr val="000000"/>
                    </a:solidFill>
                    <a:latin typeface="Arial"/>
                    <a:ea typeface="Arial"/>
                    <a:cs typeface="Arial"/>
                  </a:defRPr>
                </a:pPr>
                <a:r>
                  <a:rPr lang="en-US" sz="1600" dirty="0"/>
                  <a:t>Age [ Ma ]   </a:t>
                </a:r>
                <a:r>
                  <a:rPr lang="en-US" dirty="0"/>
                  <a:t>  </a:t>
                </a:r>
              </a:p>
            </c:rich>
          </c:tx>
          <c:layout>
            <c:manualLayout>
              <c:xMode val="edge"/>
              <c:yMode val="edge"/>
              <c:x val="1.6540349371310915E-2"/>
              <c:y val="0.46654444058069922"/>
            </c:manualLayout>
          </c:layout>
          <c:overlay val="0"/>
          <c:spPr>
            <a:noFill/>
            <a:ln w="25400">
              <a:noFill/>
            </a:ln>
          </c:spPr>
        </c:title>
        <c:numFmt formatCode="_.??????0;[Red]_.??????0" sourceLinked="0"/>
        <c:majorTickMark val="out"/>
        <c:minorTickMark val="none"/>
        <c:tickLblPos val="nextTo"/>
        <c:spPr>
          <a:ln w="2540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01563392"/>
        <c:crossesAt val="0"/>
        <c:crossBetween val="midCat"/>
        <c:majorUnit val="10"/>
      </c:valAx>
      <c:spPr>
        <a:solidFill>
          <a:srgbClr val="EAEAEA"/>
        </a:solidFill>
        <a:ln w="25400">
          <a:solidFill>
            <a:srgbClr val="000000"/>
          </a:solidFill>
          <a:prstDash val="solid"/>
        </a:ln>
      </c:spPr>
    </c:plotArea>
    <c:plotVisOnly val="0"/>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0.016</cdr:x>
      <cdr:y>0.031</cdr:y>
    </cdr:from>
    <cdr:to>
      <cdr:x>0.77011</cdr:x>
      <cdr:y>0.0825</cdr:y>
    </cdr:to>
    <cdr:sp macro="" textlink="">
      <cdr:nvSpPr>
        <cdr:cNvPr id="1025" name="TextName"/>
        <cdr:cNvSpPr txBox="1">
          <a:spLocks xmlns:a="http://schemas.openxmlformats.org/drawingml/2006/main" noChangeArrowheads="1"/>
        </cdr:cNvSpPr>
      </cdr:nvSpPr>
      <cdr:spPr bwMode="auto">
        <a:xfrm xmlns:a="http://schemas.openxmlformats.org/drawingml/2006/main">
          <a:off x="105658" y="130164"/>
          <a:ext cx="4979814" cy="216241"/>
        </a:xfrm>
        <a:prstGeom xmlns:a="http://schemas.openxmlformats.org/drawingml/2006/main" prst="rect">
          <a:avLst/>
        </a:prstGeom>
        <a:solidFill xmlns:a="http://schemas.openxmlformats.org/drawingml/2006/main">
          <a:schemeClr val="accent1">
            <a:lumMod val="50000"/>
          </a:schemeClr>
        </a:solidFill>
        <a:ln xmlns:a="http://schemas.openxmlformats.org/drawingml/2006/main" w="19050">
          <a:solidFill>
            <a:schemeClr val="bg1"/>
          </a:solidFill>
          <a:miter lim="800000"/>
          <a:headEnd/>
          <a:tailEnd/>
        </a:ln>
      </cdr:spPr>
      <cdr:txBody>
        <a:bodyPr xmlns:a="http://schemas.openxmlformats.org/drawingml/2006/main" vertOverflow="clip" wrap="square" lIns="54864" tIns="41148" rIns="54864" bIns="41148" anchor="ctr" upright="1"/>
        <a:lstStyle xmlns:a="http://schemas.openxmlformats.org/drawingml/2006/main"/>
        <a:p xmlns:a="http://schemas.openxmlformats.org/drawingml/2006/main">
          <a:pPr algn="ctr" rtl="0">
            <a:defRPr sz="1000"/>
          </a:pPr>
          <a:r>
            <a:rPr lang="en-US" sz="1500" b="1" i="0" u="none" strike="noStrike" baseline="0" dirty="0" err="1" smtClean="0">
              <a:solidFill>
                <a:schemeClr val="tx1"/>
              </a:solidFill>
              <a:latin typeface="Arial"/>
              <a:cs typeface="Arial"/>
            </a:rPr>
            <a:t>Ar</a:t>
          </a:r>
          <a:r>
            <a:rPr lang="en-US" sz="1500" b="1" i="0" u="none" strike="noStrike" baseline="0" dirty="0" smtClean="0">
              <a:solidFill>
                <a:schemeClr val="tx1"/>
              </a:solidFill>
              <a:latin typeface="Arial"/>
              <a:cs typeface="Arial"/>
            </a:rPr>
            <a:t>- Ages </a:t>
          </a:r>
          <a:r>
            <a:rPr lang="en-US" sz="1500" b="1" dirty="0" smtClean="0">
              <a:solidFill>
                <a:schemeClr val="tx1"/>
              </a:solidFill>
              <a:latin typeface="Arial"/>
              <a:cs typeface="Arial"/>
            </a:rPr>
            <a:t>(Ma) – WEIGHTED PLATEAU</a:t>
          </a:r>
          <a:endParaRPr lang="en-US" sz="1500" b="1" i="0" u="none" strike="noStrike" baseline="0" dirty="0">
            <a:solidFill>
              <a:schemeClr val="tx1"/>
            </a:solidFill>
            <a:latin typeface="Arial"/>
            <a:cs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7109DD-B2F0-4683-AA64-55FE2887AA0A}" type="datetimeFigureOut">
              <a:rPr lang="en-US" smtClean="0"/>
              <a:t>05/12/2014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A9482-DB28-448E-984A-1AE7E426F755}" type="slidenum">
              <a:rPr lang="en-US" smtClean="0"/>
              <a:t>‹#›</a:t>
            </a:fld>
            <a:endParaRPr lang="en-US"/>
          </a:p>
        </p:txBody>
      </p:sp>
    </p:spTree>
    <p:extLst>
      <p:ext uri="{BB962C8B-B14F-4D97-AF65-F5344CB8AC3E}">
        <p14:creationId xmlns:p14="http://schemas.microsoft.com/office/powerpoint/2010/main" val="393585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A9482-DB28-448E-984A-1AE7E426F755}" type="slidenum">
              <a:rPr lang="en-US" smtClean="0"/>
              <a:t>1</a:t>
            </a:fld>
            <a:endParaRPr lang="en-US"/>
          </a:p>
        </p:txBody>
      </p:sp>
    </p:spTree>
    <p:extLst>
      <p:ext uri="{BB962C8B-B14F-4D97-AF65-F5344CB8AC3E}">
        <p14:creationId xmlns:p14="http://schemas.microsoft.com/office/powerpoint/2010/main" val="304832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3859" indent="0" algn="ctr">
              <a:buNone/>
              <a:defRPr>
                <a:solidFill>
                  <a:schemeClr val="tx1">
                    <a:tint val="75000"/>
                  </a:schemeClr>
                </a:solidFill>
              </a:defRPr>
            </a:lvl2pPr>
            <a:lvl3pPr marL="4387718" indent="0" algn="ctr">
              <a:buNone/>
              <a:defRPr>
                <a:solidFill>
                  <a:schemeClr val="tx1">
                    <a:tint val="75000"/>
                  </a:schemeClr>
                </a:solidFill>
              </a:defRPr>
            </a:lvl3pPr>
            <a:lvl4pPr marL="6581578" indent="0" algn="ctr">
              <a:buNone/>
              <a:defRPr>
                <a:solidFill>
                  <a:schemeClr val="tx1">
                    <a:tint val="75000"/>
                  </a:schemeClr>
                </a:solidFill>
              </a:defRPr>
            </a:lvl4pPr>
            <a:lvl5pPr marL="8775432" indent="0" algn="ctr">
              <a:buNone/>
              <a:defRPr>
                <a:solidFill>
                  <a:schemeClr val="tx1">
                    <a:tint val="75000"/>
                  </a:schemeClr>
                </a:solidFill>
              </a:defRPr>
            </a:lvl5pPr>
            <a:lvl6pPr marL="10969286" indent="0" algn="ctr">
              <a:buNone/>
              <a:defRPr>
                <a:solidFill>
                  <a:schemeClr val="tx1">
                    <a:tint val="75000"/>
                  </a:schemeClr>
                </a:solidFill>
              </a:defRPr>
            </a:lvl6pPr>
            <a:lvl7pPr marL="13163146" indent="0" algn="ctr">
              <a:buNone/>
              <a:defRPr>
                <a:solidFill>
                  <a:schemeClr val="tx1">
                    <a:tint val="75000"/>
                  </a:schemeClr>
                </a:solidFill>
              </a:defRPr>
            </a:lvl7pPr>
            <a:lvl8pPr marL="15357005" indent="0" algn="ctr">
              <a:buNone/>
              <a:defRPr>
                <a:solidFill>
                  <a:schemeClr val="tx1">
                    <a:tint val="75000"/>
                  </a:schemeClr>
                </a:solidFill>
              </a:defRPr>
            </a:lvl8pPr>
            <a:lvl9pPr marL="1755086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5C7A58-3887-B146-A5D8-8E133B96747D}" type="datetimeFigureOut">
              <a:rPr lang="en-US" smtClean="0"/>
              <a:pPr/>
              <a:t>05/12/2014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8DC53-31E5-A147-A55B-32201645CCA3}" type="slidenum">
              <a:rPr lang="en-US" smtClean="0"/>
              <a:pPr/>
              <a:t>‹#›</a:t>
            </a:fld>
            <a:endParaRPr lang="en-US"/>
          </a:p>
        </p:txBody>
      </p:sp>
    </p:spTree>
    <p:extLst>
      <p:ext uri="{BB962C8B-B14F-4D97-AF65-F5344CB8AC3E}">
        <p14:creationId xmlns:p14="http://schemas.microsoft.com/office/powerpoint/2010/main" val="358903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7A58-3887-B146-A5D8-8E133B96747D}" type="datetimeFigureOut">
              <a:rPr lang="en-US" smtClean="0"/>
              <a:pPr/>
              <a:t>05/12/2014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8DC53-31E5-A147-A55B-32201645CCA3}" type="slidenum">
              <a:rPr lang="en-US" smtClean="0"/>
              <a:pPr/>
              <a:t>‹#›</a:t>
            </a:fld>
            <a:endParaRPr lang="en-US"/>
          </a:p>
        </p:txBody>
      </p:sp>
    </p:spTree>
    <p:extLst>
      <p:ext uri="{BB962C8B-B14F-4D97-AF65-F5344CB8AC3E}">
        <p14:creationId xmlns:p14="http://schemas.microsoft.com/office/powerpoint/2010/main" val="944473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7"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7A58-3887-B146-A5D8-8E133B96747D}" type="datetimeFigureOut">
              <a:rPr lang="en-US" smtClean="0"/>
              <a:pPr/>
              <a:t>05/12/2014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8DC53-31E5-A147-A55B-32201645CCA3}" type="slidenum">
              <a:rPr lang="en-US" smtClean="0"/>
              <a:pPr/>
              <a:t>‹#›</a:t>
            </a:fld>
            <a:endParaRPr lang="en-US"/>
          </a:p>
        </p:txBody>
      </p:sp>
    </p:spTree>
    <p:extLst>
      <p:ext uri="{BB962C8B-B14F-4D97-AF65-F5344CB8AC3E}">
        <p14:creationId xmlns:p14="http://schemas.microsoft.com/office/powerpoint/2010/main" val="360110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7A58-3887-B146-A5D8-8E133B96747D}" type="datetimeFigureOut">
              <a:rPr lang="en-US" smtClean="0"/>
              <a:pPr/>
              <a:t>05/12/2014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8DC53-31E5-A147-A55B-32201645CCA3}" type="slidenum">
              <a:rPr lang="en-US" smtClean="0"/>
              <a:pPr/>
              <a:t>‹#›</a:t>
            </a:fld>
            <a:endParaRPr lang="en-US"/>
          </a:p>
        </p:txBody>
      </p:sp>
    </p:spTree>
    <p:extLst>
      <p:ext uri="{BB962C8B-B14F-4D97-AF65-F5344CB8AC3E}">
        <p14:creationId xmlns:p14="http://schemas.microsoft.com/office/powerpoint/2010/main" val="344524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3859" indent="0">
              <a:buNone/>
              <a:defRPr sz="8600">
                <a:solidFill>
                  <a:schemeClr val="tx1">
                    <a:tint val="75000"/>
                  </a:schemeClr>
                </a:solidFill>
              </a:defRPr>
            </a:lvl2pPr>
            <a:lvl3pPr marL="4387718" indent="0">
              <a:buNone/>
              <a:defRPr sz="7700">
                <a:solidFill>
                  <a:schemeClr val="tx1">
                    <a:tint val="75000"/>
                  </a:schemeClr>
                </a:solidFill>
              </a:defRPr>
            </a:lvl3pPr>
            <a:lvl4pPr marL="6581578" indent="0">
              <a:buNone/>
              <a:defRPr sz="6700">
                <a:solidFill>
                  <a:schemeClr val="tx1">
                    <a:tint val="75000"/>
                  </a:schemeClr>
                </a:solidFill>
              </a:defRPr>
            </a:lvl4pPr>
            <a:lvl5pPr marL="8775432" indent="0">
              <a:buNone/>
              <a:defRPr sz="6700">
                <a:solidFill>
                  <a:schemeClr val="tx1">
                    <a:tint val="75000"/>
                  </a:schemeClr>
                </a:solidFill>
              </a:defRPr>
            </a:lvl5pPr>
            <a:lvl6pPr marL="10969286" indent="0">
              <a:buNone/>
              <a:defRPr sz="6700">
                <a:solidFill>
                  <a:schemeClr val="tx1">
                    <a:tint val="75000"/>
                  </a:schemeClr>
                </a:solidFill>
              </a:defRPr>
            </a:lvl6pPr>
            <a:lvl7pPr marL="13163146" indent="0">
              <a:buNone/>
              <a:defRPr sz="6700">
                <a:solidFill>
                  <a:schemeClr val="tx1">
                    <a:tint val="75000"/>
                  </a:schemeClr>
                </a:solidFill>
              </a:defRPr>
            </a:lvl7pPr>
            <a:lvl8pPr marL="15357005" indent="0">
              <a:buNone/>
              <a:defRPr sz="6700">
                <a:solidFill>
                  <a:schemeClr val="tx1">
                    <a:tint val="75000"/>
                  </a:schemeClr>
                </a:solidFill>
              </a:defRPr>
            </a:lvl8pPr>
            <a:lvl9pPr marL="17550864"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C7A58-3887-B146-A5D8-8E133B96747D}" type="datetimeFigureOut">
              <a:rPr lang="en-US" smtClean="0"/>
              <a:pPr/>
              <a:t>05/12/2014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8DC53-31E5-A147-A55B-32201645CCA3}" type="slidenum">
              <a:rPr lang="en-US" smtClean="0"/>
              <a:pPr/>
              <a:t>‹#›</a:t>
            </a:fld>
            <a:endParaRPr lang="en-US"/>
          </a:p>
        </p:txBody>
      </p:sp>
    </p:spTree>
    <p:extLst>
      <p:ext uri="{BB962C8B-B14F-4D97-AF65-F5344CB8AC3E}">
        <p14:creationId xmlns:p14="http://schemas.microsoft.com/office/powerpoint/2010/main" val="1512759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C7A58-3887-B146-A5D8-8E133B96747D}" type="datetimeFigureOut">
              <a:rPr lang="en-US" smtClean="0"/>
              <a:pPr/>
              <a:t>05/12/2014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8DC53-31E5-A147-A55B-32201645CCA3}" type="slidenum">
              <a:rPr lang="en-US" smtClean="0"/>
              <a:pPr/>
              <a:t>‹#›</a:t>
            </a:fld>
            <a:endParaRPr lang="en-US"/>
          </a:p>
        </p:txBody>
      </p:sp>
    </p:spTree>
    <p:extLst>
      <p:ext uri="{BB962C8B-B14F-4D97-AF65-F5344CB8AC3E}">
        <p14:creationId xmlns:p14="http://schemas.microsoft.com/office/powerpoint/2010/main" val="76511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3859" indent="0">
              <a:buNone/>
              <a:defRPr sz="9600" b="1"/>
            </a:lvl2pPr>
            <a:lvl3pPr marL="4387718" indent="0">
              <a:buNone/>
              <a:defRPr sz="8600" b="1"/>
            </a:lvl3pPr>
            <a:lvl4pPr marL="6581578" indent="0">
              <a:buNone/>
              <a:defRPr sz="7700" b="1"/>
            </a:lvl4pPr>
            <a:lvl5pPr marL="8775432" indent="0">
              <a:buNone/>
              <a:defRPr sz="7700" b="1"/>
            </a:lvl5pPr>
            <a:lvl6pPr marL="10969286" indent="0">
              <a:buNone/>
              <a:defRPr sz="7700" b="1"/>
            </a:lvl6pPr>
            <a:lvl7pPr marL="13163146" indent="0">
              <a:buNone/>
              <a:defRPr sz="7700" b="1"/>
            </a:lvl7pPr>
            <a:lvl8pPr marL="15357005" indent="0">
              <a:buNone/>
              <a:defRPr sz="7700" b="1"/>
            </a:lvl8pPr>
            <a:lvl9pPr marL="17550864"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3859" indent="0">
              <a:buNone/>
              <a:defRPr sz="9600" b="1"/>
            </a:lvl2pPr>
            <a:lvl3pPr marL="4387718" indent="0">
              <a:buNone/>
              <a:defRPr sz="8600" b="1"/>
            </a:lvl3pPr>
            <a:lvl4pPr marL="6581578" indent="0">
              <a:buNone/>
              <a:defRPr sz="7700" b="1"/>
            </a:lvl4pPr>
            <a:lvl5pPr marL="8775432" indent="0">
              <a:buNone/>
              <a:defRPr sz="7700" b="1"/>
            </a:lvl5pPr>
            <a:lvl6pPr marL="10969286" indent="0">
              <a:buNone/>
              <a:defRPr sz="7700" b="1"/>
            </a:lvl6pPr>
            <a:lvl7pPr marL="13163146" indent="0">
              <a:buNone/>
              <a:defRPr sz="7700" b="1"/>
            </a:lvl7pPr>
            <a:lvl8pPr marL="15357005" indent="0">
              <a:buNone/>
              <a:defRPr sz="7700" b="1"/>
            </a:lvl8pPr>
            <a:lvl9pPr marL="17550864"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5C7A58-3887-B146-A5D8-8E133B96747D}" type="datetimeFigureOut">
              <a:rPr lang="en-US" smtClean="0"/>
              <a:pPr/>
              <a:t>05/12/2014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8DC53-31E5-A147-A55B-32201645CCA3}" type="slidenum">
              <a:rPr lang="en-US" smtClean="0"/>
              <a:pPr/>
              <a:t>‹#›</a:t>
            </a:fld>
            <a:endParaRPr lang="en-US"/>
          </a:p>
        </p:txBody>
      </p:sp>
    </p:spTree>
    <p:extLst>
      <p:ext uri="{BB962C8B-B14F-4D97-AF65-F5344CB8AC3E}">
        <p14:creationId xmlns:p14="http://schemas.microsoft.com/office/powerpoint/2010/main" val="33795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C7A58-3887-B146-A5D8-8E133B96747D}" type="datetimeFigureOut">
              <a:rPr lang="en-US" smtClean="0"/>
              <a:pPr/>
              <a:t>05/12/2014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8DC53-31E5-A147-A55B-32201645CCA3}" type="slidenum">
              <a:rPr lang="en-US" smtClean="0"/>
              <a:pPr/>
              <a:t>‹#›</a:t>
            </a:fld>
            <a:endParaRPr lang="en-US"/>
          </a:p>
        </p:txBody>
      </p:sp>
    </p:spTree>
    <p:extLst>
      <p:ext uri="{BB962C8B-B14F-4D97-AF65-F5344CB8AC3E}">
        <p14:creationId xmlns:p14="http://schemas.microsoft.com/office/powerpoint/2010/main" val="343373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C7A58-3887-B146-A5D8-8E133B96747D}" type="datetimeFigureOut">
              <a:rPr lang="en-US" smtClean="0"/>
              <a:pPr/>
              <a:t>05/12/2014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8DC53-31E5-A147-A55B-32201645CCA3}" type="slidenum">
              <a:rPr lang="en-US" smtClean="0"/>
              <a:pPr/>
              <a:t>‹#›</a:t>
            </a:fld>
            <a:endParaRPr lang="en-US"/>
          </a:p>
        </p:txBody>
      </p:sp>
    </p:spTree>
    <p:extLst>
      <p:ext uri="{BB962C8B-B14F-4D97-AF65-F5344CB8AC3E}">
        <p14:creationId xmlns:p14="http://schemas.microsoft.com/office/powerpoint/2010/main" val="79816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3859" indent="0">
              <a:buNone/>
              <a:defRPr sz="5800"/>
            </a:lvl2pPr>
            <a:lvl3pPr marL="4387718" indent="0">
              <a:buNone/>
              <a:defRPr sz="4800"/>
            </a:lvl3pPr>
            <a:lvl4pPr marL="6581578" indent="0">
              <a:buNone/>
              <a:defRPr sz="4300"/>
            </a:lvl4pPr>
            <a:lvl5pPr marL="8775432" indent="0">
              <a:buNone/>
              <a:defRPr sz="4300"/>
            </a:lvl5pPr>
            <a:lvl6pPr marL="10969286" indent="0">
              <a:buNone/>
              <a:defRPr sz="4300"/>
            </a:lvl6pPr>
            <a:lvl7pPr marL="13163146" indent="0">
              <a:buNone/>
              <a:defRPr sz="4300"/>
            </a:lvl7pPr>
            <a:lvl8pPr marL="15357005" indent="0">
              <a:buNone/>
              <a:defRPr sz="4300"/>
            </a:lvl8pPr>
            <a:lvl9pPr marL="17550864"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C7A58-3887-B146-A5D8-8E133B96747D}" type="datetimeFigureOut">
              <a:rPr lang="en-US" smtClean="0"/>
              <a:pPr/>
              <a:t>05/12/2014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8DC53-31E5-A147-A55B-32201645CCA3}" type="slidenum">
              <a:rPr lang="en-US" smtClean="0"/>
              <a:pPr/>
              <a:t>‹#›</a:t>
            </a:fld>
            <a:endParaRPr lang="en-US"/>
          </a:p>
        </p:txBody>
      </p:sp>
    </p:spTree>
    <p:extLst>
      <p:ext uri="{BB962C8B-B14F-4D97-AF65-F5344CB8AC3E}">
        <p14:creationId xmlns:p14="http://schemas.microsoft.com/office/powerpoint/2010/main" val="385219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3859" indent="0">
              <a:buNone/>
              <a:defRPr sz="13400"/>
            </a:lvl2pPr>
            <a:lvl3pPr marL="4387718" indent="0">
              <a:buNone/>
              <a:defRPr sz="11500"/>
            </a:lvl3pPr>
            <a:lvl4pPr marL="6581578" indent="0">
              <a:buNone/>
              <a:defRPr sz="9600"/>
            </a:lvl4pPr>
            <a:lvl5pPr marL="8775432" indent="0">
              <a:buNone/>
              <a:defRPr sz="9600"/>
            </a:lvl5pPr>
            <a:lvl6pPr marL="10969286" indent="0">
              <a:buNone/>
              <a:defRPr sz="9600"/>
            </a:lvl6pPr>
            <a:lvl7pPr marL="13163146" indent="0">
              <a:buNone/>
              <a:defRPr sz="9600"/>
            </a:lvl7pPr>
            <a:lvl8pPr marL="15357005" indent="0">
              <a:buNone/>
              <a:defRPr sz="9600"/>
            </a:lvl8pPr>
            <a:lvl9pPr marL="17550864"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3859" indent="0">
              <a:buNone/>
              <a:defRPr sz="5800"/>
            </a:lvl2pPr>
            <a:lvl3pPr marL="4387718" indent="0">
              <a:buNone/>
              <a:defRPr sz="4800"/>
            </a:lvl3pPr>
            <a:lvl4pPr marL="6581578" indent="0">
              <a:buNone/>
              <a:defRPr sz="4300"/>
            </a:lvl4pPr>
            <a:lvl5pPr marL="8775432" indent="0">
              <a:buNone/>
              <a:defRPr sz="4300"/>
            </a:lvl5pPr>
            <a:lvl6pPr marL="10969286" indent="0">
              <a:buNone/>
              <a:defRPr sz="4300"/>
            </a:lvl6pPr>
            <a:lvl7pPr marL="13163146" indent="0">
              <a:buNone/>
              <a:defRPr sz="4300"/>
            </a:lvl7pPr>
            <a:lvl8pPr marL="15357005" indent="0">
              <a:buNone/>
              <a:defRPr sz="4300"/>
            </a:lvl8pPr>
            <a:lvl9pPr marL="17550864"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C7A58-3887-B146-A5D8-8E133B96747D}" type="datetimeFigureOut">
              <a:rPr lang="en-US" smtClean="0"/>
              <a:pPr/>
              <a:t>05/12/2014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8DC53-31E5-A147-A55B-32201645CCA3}" type="slidenum">
              <a:rPr lang="en-US" smtClean="0"/>
              <a:pPr/>
              <a:t>‹#›</a:t>
            </a:fld>
            <a:endParaRPr lang="en-US"/>
          </a:p>
        </p:txBody>
      </p:sp>
    </p:spTree>
    <p:extLst>
      <p:ext uri="{BB962C8B-B14F-4D97-AF65-F5344CB8AC3E}">
        <p14:creationId xmlns:p14="http://schemas.microsoft.com/office/powerpoint/2010/main" val="3709991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768" tIns="219389" rIns="438768" bIns="2193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7"/>
            <a:ext cx="39502080" cy="21724622"/>
          </a:xfrm>
          <a:prstGeom prst="rect">
            <a:avLst/>
          </a:prstGeom>
        </p:spPr>
        <p:txBody>
          <a:bodyPr vert="horz" lIns="438768" tIns="219389" rIns="438768" bIns="2193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768" tIns="219389" rIns="438768" bIns="219389" rtlCol="0" anchor="ctr"/>
          <a:lstStyle>
            <a:lvl1pPr algn="l">
              <a:defRPr sz="5800">
                <a:solidFill>
                  <a:schemeClr val="tx1">
                    <a:tint val="75000"/>
                  </a:schemeClr>
                </a:solidFill>
              </a:defRPr>
            </a:lvl1pPr>
          </a:lstStyle>
          <a:p>
            <a:fld id="{925C7A58-3887-B146-A5D8-8E133B96747D}" type="datetimeFigureOut">
              <a:rPr lang="en-US" smtClean="0"/>
              <a:pPr/>
              <a:t>05/12/2014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768" tIns="219389" rIns="438768" bIns="219389"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768" tIns="219389" rIns="438768" bIns="219389" rtlCol="0" anchor="ctr"/>
          <a:lstStyle>
            <a:lvl1pPr algn="r">
              <a:defRPr sz="5800">
                <a:solidFill>
                  <a:schemeClr val="tx1">
                    <a:tint val="75000"/>
                  </a:schemeClr>
                </a:solidFill>
              </a:defRPr>
            </a:lvl1pPr>
          </a:lstStyle>
          <a:p>
            <a:fld id="{6DE8DC53-31E5-A147-A55B-32201645CCA3}" type="slidenum">
              <a:rPr lang="en-US" smtClean="0"/>
              <a:pPr/>
              <a:t>‹#›</a:t>
            </a:fld>
            <a:endParaRPr lang="en-US"/>
          </a:p>
        </p:txBody>
      </p:sp>
    </p:spTree>
    <p:extLst>
      <p:ext uri="{BB962C8B-B14F-4D97-AF65-F5344CB8AC3E}">
        <p14:creationId xmlns:p14="http://schemas.microsoft.com/office/powerpoint/2010/main" val="6180391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387718" rtl="0" eaLnBrk="1" latinLnBrk="0" hangingPunct="1">
        <a:spcBef>
          <a:spcPct val="0"/>
        </a:spcBef>
        <a:buNone/>
        <a:defRPr sz="21100" kern="1200">
          <a:solidFill>
            <a:schemeClr val="tx1"/>
          </a:solidFill>
          <a:latin typeface="+mj-lt"/>
          <a:ea typeface="+mj-ea"/>
          <a:cs typeface="+mj-cs"/>
        </a:defRPr>
      </a:lvl1pPr>
    </p:titleStyle>
    <p:bodyStyle>
      <a:lvl1pPr marL="1645392" indent="-1645392" algn="l" defTabSz="438771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018" indent="-1371158" algn="l" defTabSz="438771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4643" indent="-1096925" algn="l" defTabSz="438771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78502"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2362"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6221"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0080"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3930"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7789"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7718" rtl="0" eaLnBrk="1" latinLnBrk="0" hangingPunct="1">
        <a:defRPr sz="8600" kern="1200">
          <a:solidFill>
            <a:schemeClr val="tx1"/>
          </a:solidFill>
          <a:latin typeface="+mn-lt"/>
          <a:ea typeface="+mn-ea"/>
          <a:cs typeface="+mn-cs"/>
        </a:defRPr>
      </a:lvl1pPr>
      <a:lvl2pPr marL="2193859" algn="l" defTabSz="4387718" rtl="0" eaLnBrk="1" latinLnBrk="0" hangingPunct="1">
        <a:defRPr sz="8600" kern="1200">
          <a:solidFill>
            <a:schemeClr val="tx1"/>
          </a:solidFill>
          <a:latin typeface="+mn-lt"/>
          <a:ea typeface="+mn-ea"/>
          <a:cs typeface="+mn-cs"/>
        </a:defRPr>
      </a:lvl2pPr>
      <a:lvl3pPr marL="4387718" algn="l" defTabSz="4387718" rtl="0" eaLnBrk="1" latinLnBrk="0" hangingPunct="1">
        <a:defRPr sz="8600" kern="1200">
          <a:solidFill>
            <a:schemeClr val="tx1"/>
          </a:solidFill>
          <a:latin typeface="+mn-lt"/>
          <a:ea typeface="+mn-ea"/>
          <a:cs typeface="+mn-cs"/>
        </a:defRPr>
      </a:lvl3pPr>
      <a:lvl4pPr marL="6581578" algn="l" defTabSz="4387718" rtl="0" eaLnBrk="1" latinLnBrk="0" hangingPunct="1">
        <a:defRPr sz="8600" kern="1200">
          <a:solidFill>
            <a:schemeClr val="tx1"/>
          </a:solidFill>
          <a:latin typeface="+mn-lt"/>
          <a:ea typeface="+mn-ea"/>
          <a:cs typeface="+mn-cs"/>
        </a:defRPr>
      </a:lvl4pPr>
      <a:lvl5pPr marL="8775432" algn="l" defTabSz="4387718" rtl="0" eaLnBrk="1" latinLnBrk="0" hangingPunct="1">
        <a:defRPr sz="8600" kern="1200">
          <a:solidFill>
            <a:schemeClr val="tx1"/>
          </a:solidFill>
          <a:latin typeface="+mn-lt"/>
          <a:ea typeface="+mn-ea"/>
          <a:cs typeface="+mn-cs"/>
        </a:defRPr>
      </a:lvl5pPr>
      <a:lvl6pPr marL="10969286" algn="l" defTabSz="4387718" rtl="0" eaLnBrk="1" latinLnBrk="0" hangingPunct="1">
        <a:defRPr sz="8600" kern="1200">
          <a:solidFill>
            <a:schemeClr val="tx1"/>
          </a:solidFill>
          <a:latin typeface="+mn-lt"/>
          <a:ea typeface="+mn-ea"/>
          <a:cs typeface="+mn-cs"/>
        </a:defRPr>
      </a:lvl6pPr>
      <a:lvl7pPr marL="13163146" algn="l" defTabSz="4387718" rtl="0" eaLnBrk="1" latinLnBrk="0" hangingPunct="1">
        <a:defRPr sz="8600" kern="1200">
          <a:solidFill>
            <a:schemeClr val="tx1"/>
          </a:solidFill>
          <a:latin typeface="+mn-lt"/>
          <a:ea typeface="+mn-ea"/>
          <a:cs typeface="+mn-cs"/>
        </a:defRPr>
      </a:lvl7pPr>
      <a:lvl8pPr marL="15357005" algn="l" defTabSz="4387718" rtl="0" eaLnBrk="1" latinLnBrk="0" hangingPunct="1">
        <a:defRPr sz="8600" kern="1200">
          <a:solidFill>
            <a:schemeClr val="tx1"/>
          </a:solidFill>
          <a:latin typeface="+mn-lt"/>
          <a:ea typeface="+mn-ea"/>
          <a:cs typeface="+mn-cs"/>
        </a:defRPr>
      </a:lvl8pPr>
      <a:lvl9pPr marL="17550864" algn="l" defTabSz="4387718"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jpg"/><Relationship Id="rId21" Type="http://schemas.openxmlformats.org/officeDocument/2006/relationships/image" Target="../media/image19.jp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chart" Target="../charts/chart1.xml"/><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2.jp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1.jpg"/><Relationship Id="rId10" Type="http://schemas.openxmlformats.org/officeDocument/2006/relationships/image" Target="../media/image9.jpeg"/><Relationship Id="rId19"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Content Placeholder 2"/>
          <p:cNvSpPr txBox="1">
            <a:spLocks/>
          </p:cNvSpPr>
          <p:nvPr/>
        </p:nvSpPr>
        <p:spPr>
          <a:xfrm>
            <a:off x="36258500" y="3584451"/>
            <a:ext cx="6922326" cy="5940550"/>
          </a:xfrm>
          <a:prstGeom prst="rect">
            <a:avLst/>
          </a:prstGeom>
          <a:solidFill>
            <a:schemeClr val="tx1">
              <a:alpha val="65000"/>
            </a:schemeClr>
          </a:solidFill>
          <a:ln w="190500">
            <a:solidFill>
              <a:schemeClr val="accent1">
                <a:lumMod val="50000"/>
              </a:schemeClr>
            </a:solidFill>
            <a:miter lim="800000"/>
          </a:ln>
        </p:spPr>
        <p:txBody>
          <a:bodyPr vert="horz" lIns="274320" tIns="91440" rIns="376202" bIns="188101" rtlCol="0">
            <a:normAutofit/>
          </a:bodyPr>
          <a:lst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a:lstStyle>
          <a:p>
            <a:pPr marL="0" indent="0">
              <a:buNone/>
            </a:pPr>
            <a:endParaRPr lang="en-US" sz="4800" b="1" dirty="0" smtClean="0"/>
          </a:p>
        </p:txBody>
      </p:sp>
      <p:sp>
        <p:nvSpPr>
          <p:cNvPr id="39" name="Content Placeholder 2"/>
          <p:cNvSpPr txBox="1">
            <a:spLocks/>
          </p:cNvSpPr>
          <p:nvPr/>
        </p:nvSpPr>
        <p:spPr>
          <a:xfrm>
            <a:off x="33122426" y="24736097"/>
            <a:ext cx="10058400" cy="7542223"/>
          </a:xfrm>
          <a:prstGeom prst="rect">
            <a:avLst/>
          </a:prstGeom>
          <a:solidFill>
            <a:schemeClr val="accent1">
              <a:lumMod val="75000"/>
            </a:schemeClr>
          </a:solidFill>
          <a:ln w="190500">
            <a:solidFill>
              <a:schemeClr val="accent1">
                <a:lumMod val="50000"/>
              </a:schemeClr>
            </a:solidFill>
            <a:miter lim="800000"/>
          </a:ln>
        </p:spPr>
        <p:txBody>
          <a:bodyPr vert="horz" lIns="274320" tIns="91440" rIns="376202" bIns="188101" rtlCol="0">
            <a:normAutofit/>
          </a:bodyPr>
          <a:lst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a:lstStyle>
          <a:p>
            <a:pPr marL="0" indent="0">
              <a:buNone/>
            </a:pPr>
            <a:r>
              <a:rPr lang="en-US" sz="4800" b="1" dirty="0" smtClean="0"/>
              <a:t>References</a:t>
            </a:r>
            <a:endParaRPr lang="en-US" sz="4800" b="1" dirty="0"/>
          </a:p>
        </p:txBody>
      </p:sp>
      <p:sp>
        <p:nvSpPr>
          <p:cNvPr id="2" name="Title 1"/>
          <p:cNvSpPr>
            <a:spLocks noGrp="1"/>
          </p:cNvSpPr>
          <p:nvPr>
            <p:ph type="title"/>
          </p:nvPr>
        </p:nvSpPr>
        <p:spPr>
          <a:xfrm>
            <a:off x="699653" y="640079"/>
            <a:ext cx="42481173" cy="2383763"/>
          </a:xfrm>
          <a:solidFill>
            <a:schemeClr val="accent1">
              <a:lumMod val="75000"/>
            </a:schemeClr>
          </a:solidFill>
          <a:ln w="190500">
            <a:solidFill>
              <a:schemeClr val="accent1">
                <a:lumMod val="50000"/>
              </a:schemeClr>
            </a:solidFill>
            <a:miter lim="800000"/>
          </a:ln>
        </p:spPr>
        <p:txBody>
          <a:bodyPr>
            <a:normAutofit/>
          </a:bodyPr>
          <a:lstStyle/>
          <a:p>
            <a:r>
              <a:rPr lang="en-US" sz="7500" b="1" dirty="0" smtClean="0">
                <a:latin typeface="+mn-lt"/>
              </a:rPr>
              <a:t>Analysis of Au-</a:t>
            </a:r>
            <a:r>
              <a:rPr lang="en-US" sz="7500" b="1" dirty="0" err="1" smtClean="0">
                <a:latin typeface="+mn-lt"/>
              </a:rPr>
              <a:t>Te</a:t>
            </a:r>
            <a:r>
              <a:rPr lang="en-US" sz="7500" b="1" dirty="0" smtClean="0">
                <a:latin typeface="+mn-lt"/>
              </a:rPr>
              <a:t>-bearing ores of the Jewett Mine, Josephine County, Oregon</a:t>
            </a:r>
            <a:r>
              <a:rPr lang="en-US" sz="15600" b="1" dirty="0" smtClean="0">
                <a:latin typeface="+mn-lt"/>
              </a:rPr>
              <a:t/>
            </a:r>
            <a:br>
              <a:rPr lang="en-US" sz="15600" b="1" dirty="0" smtClean="0">
                <a:latin typeface="+mn-lt"/>
              </a:rPr>
            </a:br>
            <a:r>
              <a:rPr lang="en-US" sz="2000" b="1" dirty="0" smtClean="0">
                <a:latin typeface="+mn-lt"/>
              </a:rPr>
              <a:t>Rocky D. Barker, John H. Dilles</a:t>
            </a:r>
            <a:r>
              <a:rPr lang="en-US" sz="2000" b="1" dirty="0" smtClean="0"/>
              <a:t/>
            </a:r>
            <a:br>
              <a:rPr lang="en-US" sz="2000" b="1" dirty="0" smtClean="0"/>
            </a:br>
            <a:endParaRPr lang="en-US" sz="2000" dirty="0"/>
          </a:p>
        </p:txBody>
      </p:sp>
      <p:sp>
        <p:nvSpPr>
          <p:cNvPr id="5" name="Content Placeholder 2"/>
          <p:cNvSpPr txBox="1">
            <a:spLocks/>
          </p:cNvSpPr>
          <p:nvPr/>
        </p:nvSpPr>
        <p:spPr>
          <a:xfrm>
            <a:off x="11507245" y="3584451"/>
            <a:ext cx="10058400" cy="14561660"/>
          </a:xfrm>
          <a:prstGeom prst="rect">
            <a:avLst/>
          </a:prstGeom>
          <a:solidFill>
            <a:schemeClr val="accent1">
              <a:lumMod val="75000"/>
            </a:schemeClr>
          </a:solidFill>
          <a:ln w="190500">
            <a:solidFill>
              <a:schemeClr val="accent1">
                <a:lumMod val="50000"/>
              </a:schemeClr>
            </a:solidFill>
            <a:miter lim="800000"/>
          </a:ln>
        </p:spPr>
        <p:txBody>
          <a:bodyPr vert="horz" lIns="274320" tIns="91440" rIns="376202" bIns="188101" rtlCol="0">
            <a:normAutofit/>
          </a:bodyPr>
          <a:lst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a:lstStyle>
          <a:p>
            <a:pPr marL="0" indent="0">
              <a:buNone/>
            </a:pPr>
            <a:r>
              <a:rPr lang="en-US" sz="4800" b="1" dirty="0" smtClean="0"/>
              <a:t>Geologic Background</a:t>
            </a:r>
            <a:endParaRPr lang="en-US" sz="4800" b="1" dirty="0"/>
          </a:p>
        </p:txBody>
      </p:sp>
      <p:sp>
        <p:nvSpPr>
          <p:cNvPr id="28" name="Content Placeholder 2"/>
          <p:cNvSpPr txBox="1">
            <a:spLocks/>
          </p:cNvSpPr>
          <p:nvPr/>
        </p:nvSpPr>
        <p:spPr>
          <a:xfrm>
            <a:off x="22283090" y="3584450"/>
            <a:ext cx="10058400" cy="10396498"/>
          </a:xfrm>
          <a:prstGeom prst="rect">
            <a:avLst/>
          </a:prstGeom>
          <a:solidFill>
            <a:schemeClr val="accent1">
              <a:lumMod val="75000"/>
            </a:schemeClr>
          </a:solidFill>
          <a:ln w="190500">
            <a:solidFill>
              <a:schemeClr val="accent1">
                <a:lumMod val="50000"/>
              </a:schemeClr>
            </a:solidFill>
            <a:miter lim="800000"/>
          </a:ln>
        </p:spPr>
        <p:txBody>
          <a:bodyPr vert="horz" lIns="274320" tIns="91440" rIns="376202" bIns="188101" rtlCol="0">
            <a:normAutofit/>
          </a:bodyPr>
          <a:lst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a:lstStyle>
          <a:p>
            <a:pPr marL="0" indent="0">
              <a:buNone/>
            </a:pPr>
            <a:r>
              <a:rPr lang="en-US" sz="4800" b="1" dirty="0" smtClean="0"/>
              <a:t>Objectives and Methods</a:t>
            </a:r>
          </a:p>
        </p:txBody>
      </p:sp>
      <p:sp>
        <p:nvSpPr>
          <p:cNvPr id="29" name="Content Placeholder 2"/>
          <p:cNvSpPr txBox="1">
            <a:spLocks/>
          </p:cNvSpPr>
          <p:nvPr/>
        </p:nvSpPr>
        <p:spPr>
          <a:xfrm>
            <a:off x="33122426" y="17657379"/>
            <a:ext cx="10058400" cy="6385035"/>
          </a:xfrm>
          <a:prstGeom prst="rect">
            <a:avLst/>
          </a:prstGeom>
          <a:solidFill>
            <a:schemeClr val="accent1">
              <a:lumMod val="75000"/>
            </a:schemeClr>
          </a:solidFill>
          <a:ln w="190500">
            <a:solidFill>
              <a:schemeClr val="accent1">
                <a:lumMod val="50000"/>
              </a:schemeClr>
            </a:solidFill>
            <a:miter lim="800000"/>
          </a:ln>
        </p:spPr>
        <p:txBody>
          <a:bodyPr vert="horz" lIns="274320" tIns="91440" rIns="376202" bIns="188101" rtlCol="0">
            <a:normAutofit fontScale="55000" lnSpcReduction="20000"/>
          </a:bodyPr>
          <a:lst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a:lstStyle>
          <a:p>
            <a:pPr marL="0" indent="0">
              <a:buNone/>
            </a:pPr>
            <a:r>
              <a:rPr lang="en-US" sz="8700" b="1" dirty="0" smtClean="0"/>
              <a:t>Conclusion</a:t>
            </a:r>
          </a:p>
          <a:p>
            <a:pPr marL="457200" indent="-457200">
              <a:buFont typeface="Arial" pitchFamily="34" charset="0"/>
              <a:buChar char="•"/>
            </a:pPr>
            <a:r>
              <a:rPr lang="en-US" sz="4800" dirty="0" smtClean="0"/>
              <a:t>The ore minerals at the Jewett Mine are hosted in a series of stacked south-southeast dipping fault controlled hydrothermal quartz veinlets</a:t>
            </a:r>
          </a:p>
          <a:p>
            <a:pPr marL="457200" indent="-457200">
              <a:buFont typeface="Arial" pitchFamily="34" charset="0"/>
              <a:buChar char="•"/>
            </a:pPr>
            <a:r>
              <a:rPr lang="en-US" sz="4800" dirty="0"/>
              <a:t>Ore minerals </a:t>
            </a:r>
            <a:r>
              <a:rPr lang="en-US" sz="4800" dirty="0" smtClean="0"/>
              <a:t>consist </a:t>
            </a:r>
            <a:r>
              <a:rPr lang="en-US" sz="4800" dirty="0"/>
              <a:t>of gold, </a:t>
            </a:r>
            <a:r>
              <a:rPr lang="en-US" sz="4800" dirty="0" err="1"/>
              <a:t>tetradymite</a:t>
            </a:r>
            <a:r>
              <a:rPr lang="en-US" sz="4800" dirty="0"/>
              <a:t> and </a:t>
            </a:r>
            <a:r>
              <a:rPr lang="en-US" sz="4800" dirty="0" err="1" smtClean="0"/>
              <a:t>tellurobismuthite</a:t>
            </a:r>
            <a:endParaRPr lang="en-US" sz="4800" dirty="0" smtClean="0"/>
          </a:p>
          <a:p>
            <a:pPr marL="457200" indent="-457200">
              <a:buFont typeface="Arial" pitchFamily="34" charset="0"/>
              <a:buChar char="•"/>
            </a:pPr>
            <a:r>
              <a:rPr lang="en-US" sz="4800" dirty="0" smtClean="0"/>
              <a:t>Age of mineralization is </a:t>
            </a:r>
            <a:r>
              <a:rPr lang="en-US" sz="4800" dirty="0"/>
              <a:t>153.67 ± 0.46 </a:t>
            </a:r>
            <a:r>
              <a:rPr lang="en-US" sz="4800" dirty="0" smtClean="0"/>
              <a:t>Ma, approximately 14 </a:t>
            </a:r>
            <a:r>
              <a:rPr lang="en-US" sz="4800" dirty="0" err="1" smtClean="0"/>
              <a:t>m.y</a:t>
            </a:r>
            <a:r>
              <a:rPr lang="en-US" sz="4800" dirty="0" smtClean="0"/>
              <a:t>. older than the previously proposed fluid source, the Grants Pass pluton</a:t>
            </a:r>
            <a:endParaRPr lang="en-US" sz="4800" dirty="0"/>
          </a:p>
          <a:p>
            <a:pPr marL="457200" indent="-457200">
              <a:buFont typeface="Arial" pitchFamily="34" charset="0"/>
              <a:buChar char="•"/>
            </a:pPr>
            <a:endParaRPr lang="en-US" sz="4800" dirty="0"/>
          </a:p>
          <a:p>
            <a:pPr marL="0" indent="0">
              <a:buNone/>
            </a:pPr>
            <a:r>
              <a:rPr lang="en-US" sz="4800" dirty="0"/>
              <a:t>Possible Questions to Ask</a:t>
            </a:r>
          </a:p>
          <a:p>
            <a:pPr marL="457200" indent="-457200"/>
            <a:r>
              <a:rPr lang="en-US" sz="4800" dirty="0" smtClean="0"/>
              <a:t>Is there another unknown pluton nearby that could be the source of fluids?</a:t>
            </a:r>
          </a:p>
          <a:p>
            <a:pPr marL="457200" indent="-457200"/>
            <a:r>
              <a:rPr lang="en-US" sz="4800" dirty="0" smtClean="0"/>
              <a:t>Could the Jacksonville pluton be the source?</a:t>
            </a:r>
          </a:p>
          <a:p>
            <a:pPr marL="457200" indent="-457200"/>
            <a:r>
              <a:rPr lang="en-US" sz="4800" dirty="0" smtClean="0"/>
              <a:t>Or is the fluid from some metamorphic origin brought on by one of the accretionary episodes that created the Klamath Mountains?</a:t>
            </a:r>
          </a:p>
        </p:txBody>
      </p:sp>
      <p:sp>
        <p:nvSpPr>
          <p:cNvPr id="30" name="Content Placeholder 2"/>
          <p:cNvSpPr txBox="1">
            <a:spLocks/>
          </p:cNvSpPr>
          <p:nvPr/>
        </p:nvSpPr>
        <p:spPr>
          <a:xfrm>
            <a:off x="33122426" y="10083801"/>
            <a:ext cx="10058400" cy="6895662"/>
          </a:xfrm>
          <a:prstGeom prst="rect">
            <a:avLst/>
          </a:prstGeom>
          <a:solidFill>
            <a:schemeClr val="accent1">
              <a:lumMod val="75000"/>
            </a:schemeClr>
          </a:solidFill>
          <a:ln w="190500">
            <a:solidFill>
              <a:schemeClr val="accent1">
                <a:lumMod val="50000"/>
              </a:schemeClr>
            </a:solidFill>
            <a:miter lim="800000"/>
          </a:ln>
        </p:spPr>
        <p:txBody>
          <a:bodyPr vert="horz" lIns="274320" tIns="91440" rIns="376202" bIns="188101" rtlCol="0">
            <a:normAutofit/>
          </a:bodyPr>
          <a:lst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a:lstStyle>
          <a:p>
            <a:pPr marL="0" indent="0">
              <a:buNone/>
            </a:pPr>
            <a:r>
              <a:rPr lang="en-US" sz="4800" b="1" dirty="0" smtClean="0"/>
              <a:t>Discussion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0756" y="906538"/>
            <a:ext cx="2216744" cy="1880955"/>
          </a:xfrm>
          <a:prstGeom prst="rect">
            <a:avLst/>
          </a:prstGeom>
        </p:spPr>
      </p:pic>
      <p:sp>
        <p:nvSpPr>
          <p:cNvPr id="4" name="Content Placeholder 2"/>
          <p:cNvSpPr txBox="1">
            <a:spLocks/>
          </p:cNvSpPr>
          <p:nvPr/>
        </p:nvSpPr>
        <p:spPr>
          <a:xfrm>
            <a:off x="699653" y="18850162"/>
            <a:ext cx="20865992" cy="13428157"/>
          </a:xfrm>
          <a:prstGeom prst="rect">
            <a:avLst/>
          </a:prstGeom>
          <a:solidFill>
            <a:schemeClr val="accent1">
              <a:lumMod val="75000"/>
            </a:schemeClr>
          </a:solidFill>
          <a:ln w="190500">
            <a:solidFill>
              <a:schemeClr val="accent1">
                <a:lumMod val="50000"/>
              </a:schemeClr>
            </a:solidFill>
            <a:miter lim="800000"/>
          </a:ln>
        </p:spPr>
        <p:txBody>
          <a:bodyPr vert="horz" lIns="365760" tIns="188101" rIns="365760" bIns="188101" rtlCol="0">
            <a:normAutofit/>
          </a:bodyPr>
          <a:lst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a:lstStyle>
          <a:p>
            <a:pPr marL="0" indent="0">
              <a:buNone/>
            </a:pPr>
            <a:endParaRPr lang="en-US" sz="3200" dirty="0"/>
          </a:p>
        </p:txBody>
      </p:sp>
      <p:sp>
        <p:nvSpPr>
          <p:cNvPr id="32" name="Content Placeholder 2"/>
          <p:cNvSpPr txBox="1">
            <a:spLocks/>
          </p:cNvSpPr>
          <p:nvPr/>
        </p:nvSpPr>
        <p:spPr>
          <a:xfrm>
            <a:off x="22314835" y="14693462"/>
            <a:ext cx="10058400" cy="17584859"/>
          </a:xfrm>
          <a:prstGeom prst="rect">
            <a:avLst/>
          </a:prstGeom>
          <a:solidFill>
            <a:schemeClr val="accent1">
              <a:lumMod val="75000"/>
            </a:schemeClr>
          </a:solidFill>
          <a:ln w="190500">
            <a:solidFill>
              <a:schemeClr val="accent1">
                <a:lumMod val="50000"/>
              </a:schemeClr>
            </a:solidFill>
            <a:miter lim="800000"/>
          </a:ln>
        </p:spPr>
        <p:txBody>
          <a:bodyPr vert="horz" lIns="274320" tIns="91440" rIns="376202" bIns="188101" rtlCol="0">
            <a:normAutofit/>
          </a:bodyPr>
          <a:lst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a:lstStyle>
          <a:p>
            <a:pPr marL="0" indent="0">
              <a:buNone/>
            </a:pPr>
            <a:r>
              <a:rPr lang="en-US" sz="4800" b="1" dirty="0" smtClean="0"/>
              <a:t>Observations</a:t>
            </a:r>
            <a:endParaRPr lang="en-US" sz="4800" b="1" dirty="0"/>
          </a:p>
        </p:txBody>
      </p:sp>
      <p:sp>
        <p:nvSpPr>
          <p:cNvPr id="33" name="Content Placeholder 2"/>
          <p:cNvSpPr txBox="1">
            <a:spLocks/>
          </p:cNvSpPr>
          <p:nvPr/>
        </p:nvSpPr>
        <p:spPr>
          <a:xfrm>
            <a:off x="699653" y="3584449"/>
            <a:ext cx="10058400" cy="14561661"/>
          </a:xfrm>
          <a:prstGeom prst="rect">
            <a:avLst/>
          </a:prstGeom>
          <a:solidFill>
            <a:schemeClr val="accent1">
              <a:lumMod val="75000"/>
            </a:schemeClr>
          </a:solidFill>
          <a:ln w="190500">
            <a:solidFill>
              <a:schemeClr val="accent1">
                <a:lumMod val="50000"/>
              </a:schemeClr>
            </a:solidFill>
            <a:miter lim="800000"/>
          </a:ln>
        </p:spPr>
        <p:txBody>
          <a:bodyPr vert="horz" lIns="274320" tIns="91440" rIns="376202" bIns="188101" rtlCol="0">
            <a:normAutofit/>
          </a:bodyPr>
          <a:lst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a:lstStyle>
          <a:p>
            <a:pPr marL="0" indent="0">
              <a:buNone/>
            </a:pPr>
            <a:r>
              <a:rPr lang="en-US" sz="4800" b="1" dirty="0" smtClean="0"/>
              <a:t>Introduction</a:t>
            </a:r>
          </a:p>
          <a:p>
            <a:pPr marL="0" indent="0">
              <a:buNone/>
            </a:pPr>
            <a:r>
              <a:rPr lang="en-US" sz="11200" dirty="0" smtClean="0"/>
              <a:t>     </a:t>
            </a:r>
            <a:endParaRPr lang="en-US" sz="32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563" y="906538"/>
            <a:ext cx="4599129" cy="1397919"/>
          </a:xfrm>
          <a:prstGeom prst="rect">
            <a:avLst/>
          </a:prstGeom>
        </p:spPr>
      </p:pic>
      <p:sp>
        <p:nvSpPr>
          <p:cNvPr id="14" name="TextBox 13"/>
          <p:cNvSpPr txBox="1"/>
          <p:nvPr/>
        </p:nvSpPr>
        <p:spPr>
          <a:xfrm>
            <a:off x="1232895" y="22753658"/>
            <a:ext cx="19798937" cy="923330"/>
          </a:xfrm>
          <a:prstGeom prst="rect">
            <a:avLst/>
          </a:prstGeom>
          <a:noFill/>
        </p:spPr>
        <p:txBody>
          <a:bodyPr wrap="square" rtlCol="0">
            <a:spAutoFit/>
          </a:bodyPr>
          <a:lstStyle/>
          <a:p>
            <a:r>
              <a:rPr lang="en-US" sz="1800" dirty="0" smtClean="0">
                <a:solidFill>
                  <a:schemeClr val="bg1"/>
                </a:solidFill>
              </a:rPr>
              <a:t>Fig. 3-6. Backscatter electron images of opaque mineralization of the Coffin Vein system at the Jewett Mine. Figure 3 shows sulfur and non –sulfur </a:t>
            </a:r>
            <a:r>
              <a:rPr lang="en-US" sz="1800" dirty="0" err="1" smtClean="0">
                <a:solidFill>
                  <a:schemeClr val="bg1"/>
                </a:solidFill>
              </a:rPr>
              <a:t>tetradymite</a:t>
            </a:r>
            <a:r>
              <a:rPr lang="en-US" sz="1800" dirty="0" smtClean="0">
                <a:solidFill>
                  <a:schemeClr val="bg1"/>
                </a:solidFill>
              </a:rPr>
              <a:t> end members </a:t>
            </a:r>
            <a:r>
              <a:rPr lang="en-US" sz="1800" dirty="0" smtClean="0">
                <a:solidFill>
                  <a:schemeClr val="bg1"/>
                </a:solidFill>
              </a:rPr>
              <a:t>(</a:t>
            </a:r>
            <a:r>
              <a:rPr lang="en-US" sz="1800" dirty="0" err="1" smtClean="0">
                <a:solidFill>
                  <a:schemeClr val="bg1"/>
                </a:solidFill>
              </a:rPr>
              <a:t>tetradymite</a:t>
            </a:r>
            <a:r>
              <a:rPr lang="en-US" sz="1800" dirty="0" smtClean="0">
                <a:solidFill>
                  <a:schemeClr val="bg1"/>
                </a:solidFill>
              </a:rPr>
              <a:t> and </a:t>
            </a:r>
            <a:r>
              <a:rPr lang="en-US" sz="1800" dirty="0" err="1" smtClean="0">
                <a:solidFill>
                  <a:schemeClr val="bg1"/>
                </a:solidFill>
              </a:rPr>
              <a:t>tellurobismuthite</a:t>
            </a:r>
            <a:r>
              <a:rPr lang="en-US" sz="1800" dirty="0" smtClean="0">
                <a:solidFill>
                  <a:schemeClr val="bg1"/>
                </a:solidFill>
              </a:rPr>
              <a:t> </a:t>
            </a:r>
            <a:r>
              <a:rPr lang="en-US" sz="1800" dirty="0" smtClean="0">
                <a:solidFill>
                  <a:schemeClr val="bg1"/>
                </a:solidFill>
              </a:rPr>
              <a:t>respectively</a:t>
            </a:r>
            <a:r>
              <a:rPr lang="en-US" sz="1800" dirty="0" smtClean="0">
                <a:solidFill>
                  <a:schemeClr val="bg1"/>
                </a:solidFill>
              </a:rPr>
              <a:t>) </a:t>
            </a:r>
            <a:r>
              <a:rPr lang="en-US" sz="1800" dirty="0" smtClean="0">
                <a:solidFill>
                  <a:schemeClr val="bg1"/>
                </a:solidFill>
              </a:rPr>
              <a:t>with an oxidized zone around and through the </a:t>
            </a:r>
            <a:r>
              <a:rPr lang="en-US" sz="1800" dirty="0" smtClean="0">
                <a:solidFill>
                  <a:schemeClr val="bg1"/>
                </a:solidFill>
              </a:rPr>
              <a:t> </a:t>
            </a:r>
            <a:r>
              <a:rPr lang="en-US" sz="1800" dirty="0" smtClean="0">
                <a:solidFill>
                  <a:schemeClr val="bg1"/>
                </a:solidFill>
              </a:rPr>
              <a:t>telluride. Figure 4 is a pyrite cube altered mostly to goethite. Figure 5 shows native gold and </a:t>
            </a:r>
            <a:r>
              <a:rPr lang="en-US" sz="1800" dirty="0" err="1" smtClean="0">
                <a:solidFill>
                  <a:schemeClr val="bg1"/>
                </a:solidFill>
              </a:rPr>
              <a:t>tetradymite</a:t>
            </a:r>
            <a:r>
              <a:rPr lang="en-US" sz="1800" dirty="0" smtClean="0">
                <a:solidFill>
                  <a:schemeClr val="bg1"/>
                </a:solidFill>
              </a:rPr>
              <a:t> and figure 6 shows twinned </a:t>
            </a:r>
            <a:r>
              <a:rPr lang="en-US" sz="1800" dirty="0" err="1" smtClean="0">
                <a:solidFill>
                  <a:schemeClr val="bg1"/>
                </a:solidFill>
              </a:rPr>
              <a:t>tetradymite</a:t>
            </a:r>
            <a:r>
              <a:rPr lang="en-US" sz="1800" dirty="0" smtClean="0">
                <a:solidFill>
                  <a:schemeClr val="bg1"/>
                </a:solidFill>
              </a:rPr>
              <a:t> with basal cleavage.  </a:t>
            </a:r>
            <a:endParaRPr lang="en-US" sz="1800" dirty="0">
              <a:solidFill>
                <a:schemeClr val="bg1"/>
              </a:solidFill>
            </a:endParaRPr>
          </a:p>
        </p:txBody>
      </p:sp>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84956" y="23828395"/>
            <a:ext cx="3746876" cy="3631735"/>
          </a:xfrm>
          <a:prstGeom prst="rect">
            <a:avLst/>
          </a:prstGeom>
        </p:spPr>
      </p:pic>
      <p:pic>
        <p:nvPicPr>
          <p:cNvPr id="61" name="Picture 60" descr="SEM Site 5 EDAX Spectrum.pdf - Adobe Reader"/>
          <p:cNvPicPr>
            <a:picLocks noChangeAspect="1"/>
          </p:cNvPicPr>
          <p:nvPr/>
        </p:nvPicPr>
        <p:blipFill rotWithShape="1">
          <a:blip r:embed="rId7" cstate="print">
            <a:extLst>
              <a:ext uri="{28A0092B-C50C-407E-A947-70E740481C1C}">
                <a14:useLocalDpi xmlns:a14="http://schemas.microsoft.com/office/drawing/2010/main" val="0"/>
              </a:ext>
            </a:extLst>
          </a:blip>
          <a:srcRect l="22096" t="14615" r="19965" b="3046"/>
          <a:stretch/>
        </p:blipFill>
        <p:spPr>
          <a:xfrm>
            <a:off x="17284957" y="27737908"/>
            <a:ext cx="3746876" cy="3344887"/>
          </a:xfrm>
          <a:prstGeom prst="rect">
            <a:avLst/>
          </a:prstGeom>
        </p:spPr>
      </p:pic>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2895" y="23828402"/>
            <a:ext cx="3746876" cy="3631735"/>
          </a:xfrm>
          <a:prstGeom prst="rect">
            <a:avLst/>
          </a:prstGeom>
        </p:spPr>
      </p:pic>
      <p:pic>
        <p:nvPicPr>
          <p:cNvPr id="63" name="Picture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45912" y="23828400"/>
            <a:ext cx="3746876" cy="3631735"/>
          </a:xfrm>
          <a:prstGeom prst="rect">
            <a:avLst/>
          </a:prstGeom>
        </p:spPr>
      </p:pic>
      <p:pic>
        <p:nvPicPr>
          <p:cNvPr id="64" name="Picture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58926" y="23828398"/>
            <a:ext cx="3746876" cy="3631735"/>
          </a:xfrm>
          <a:prstGeom prst="rect">
            <a:avLst/>
          </a:prstGeom>
        </p:spPr>
      </p:pic>
      <p:pic>
        <p:nvPicPr>
          <p:cNvPr id="65" name="Picture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71943" y="23828393"/>
            <a:ext cx="3746876" cy="3631735"/>
          </a:xfrm>
          <a:prstGeom prst="rect">
            <a:avLst/>
          </a:prstGeom>
        </p:spPr>
      </p:pic>
      <p:pic>
        <p:nvPicPr>
          <p:cNvPr id="67" name="Picture 66" descr="SEM Site 6 EDAX Spectrum.pdf - Adobe Reader"/>
          <p:cNvPicPr>
            <a:picLocks noChangeAspect="1"/>
          </p:cNvPicPr>
          <p:nvPr/>
        </p:nvPicPr>
        <p:blipFill rotWithShape="1">
          <a:blip r:embed="rId12" cstate="print">
            <a:extLst>
              <a:ext uri="{28A0092B-C50C-407E-A947-70E740481C1C}">
                <a14:useLocalDpi xmlns:a14="http://schemas.microsoft.com/office/drawing/2010/main" val="0"/>
              </a:ext>
            </a:extLst>
          </a:blip>
          <a:srcRect l="22096" t="14274" r="19864" b="3046"/>
          <a:stretch/>
        </p:blipFill>
        <p:spPr>
          <a:xfrm>
            <a:off x="1232895" y="27709995"/>
            <a:ext cx="3746876" cy="3344887"/>
          </a:xfrm>
          <a:prstGeom prst="rect">
            <a:avLst/>
          </a:prstGeom>
        </p:spPr>
      </p:pic>
      <p:pic>
        <p:nvPicPr>
          <p:cNvPr id="68" name="Picture 67" descr="SEM Site 7 EDAX Spectrum.pdf - Adobe Reader"/>
          <p:cNvPicPr>
            <a:picLocks noChangeAspect="1"/>
          </p:cNvPicPr>
          <p:nvPr/>
        </p:nvPicPr>
        <p:blipFill rotWithShape="1">
          <a:blip r:embed="rId13" cstate="print">
            <a:extLst>
              <a:ext uri="{28A0092B-C50C-407E-A947-70E740481C1C}">
                <a14:useLocalDpi xmlns:a14="http://schemas.microsoft.com/office/drawing/2010/main" val="0"/>
              </a:ext>
            </a:extLst>
          </a:blip>
          <a:srcRect l="21995" t="14954" r="19965" b="1685"/>
          <a:stretch/>
        </p:blipFill>
        <p:spPr>
          <a:xfrm>
            <a:off x="5245912" y="27709995"/>
            <a:ext cx="3746876" cy="3344887"/>
          </a:xfrm>
          <a:prstGeom prst="rect">
            <a:avLst/>
          </a:prstGeom>
        </p:spPr>
      </p:pic>
      <p:pic>
        <p:nvPicPr>
          <p:cNvPr id="69" name="Picture 68" descr="SEM Site 8 EDAX Spectrum.pdf - Adobe Reader"/>
          <p:cNvPicPr>
            <a:picLocks noChangeAspect="1"/>
          </p:cNvPicPr>
          <p:nvPr/>
        </p:nvPicPr>
        <p:blipFill rotWithShape="1">
          <a:blip r:embed="rId14" cstate="print">
            <a:extLst>
              <a:ext uri="{28A0092B-C50C-407E-A947-70E740481C1C}">
                <a14:useLocalDpi xmlns:a14="http://schemas.microsoft.com/office/drawing/2010/main" val="0"/>
              </a:ext>
            </a:extLst>
          </a:blip>
          <a:srcRect l="22097" t="14615" r="20067" b="3046"/>
          <a:stretch/>
        </p:blipFill>
        <p:spPr>
          <a:xfrm>
            <a:off x="9258926" y="27678097"/>
            <a:ext cx="3746876" cy="3380468"/>
          </a:xfrm>
          <a:prstGeom prst="rect">
            <a:avLst/>
          </a:prstGeom>
        </p:spPr>
      </p:pic>
      <p:pic>
        <p:nvPicPr>
          <p:cNvPr id="70" name="Picture 69" descr="SEM Site 9 EDAX Spectrum.pdf - Adobe Reader"/>
          <p:cNvPicPr>
            <a:picLocks noChangeAspect="1"/>
          </p:cNvPicPr>
          <p:nvPr/>
        </p:nvPicPr>
        <p:blipFill rotWithShape="1">
          <a:blip r:embed="rId15" cstate="print">
            <a:extLst>
              <a:ext uri="{28A0092B-C50C-407E-A947-70E740481C1C}">
                <a14:useLocalDpi xmlns:a14="http://schemas.microsoft.com/office/drawing/2010/main" val="0"/>
              </a:ext>
            </a:extLst>
          </a:blip>
          <a:srcRect l="22198" t="14444" r="19965" b="3046"/>
          <a:stretch/>
        </p:blipFill>
        <p:spPr>
          <a:xfrm>
            <a:off x="13271945" y="27727218"/>
            <a:ext cx="3746876" cy="3355584"/>
          </a:xfrm>
          <a:prstGeom prst="rect">
            <a:avLst/>
          </a:prstGeom>
        </p:spPr>
      </p:pic>
      <p:graphicFrame>
        <p:nvGraphicFramePr>
          <p:cNvPr id="72" name="Chart 71"/>
          <p:cNvGraphicFramePr>
            <a:graphicFrameLocks noGrp="1"/>
          </p:cNvGraphicFramePr>
          <p:nvPr>
            <p:extLst>
              <p:ext uri="{D42A27DB-BD31-4B8C-83A1-F6EECF244321}">
                <p14:modId xmlns:p14="http://schemas.microsoft.com/office/powerpoint/2010/main" val="3787157209"/>
              </p:ext>
            </p:extLst>
          </p:nvPr>
        </p:nvGraphicFramePr>
        <p:xfrm>
          <a:off x="36429080" y="3586213"/>
          <a:ext cx="8461152" cy="5834533"/>
        </p:xfrm>
        <a:graphic>
          <a:graphicData uri="http://schemas.openxmlformats.org/drawingml/2006/chart">
            <c:chart xmlns:c="http://schemas.openxmlformats.org/drawingml/2006/chart" xmlns:r="http://schemas.openxmlformats.org/officeDocument/2006/relationships" r:id="rId16"/>
          </a:graphicData>
        </a:graphic>
      </p:graphicFrame>
      <p:sp>
        <p:nvSpPr>
          <p:cNvPr id="13" name="TextBox 12"/>
          <p:cNvSpPr txBox="1"/>
          <p:nvPr/>
        </p:nvSpPr>
        <p:spPr>
          <a:xfrm>
            <a:off x="19474529" y="12778161"/>
            <a:ext cx="1886763" cy="5324535"/>
          </a:xfrm>
          <a:prstGeom prst="rect">
            <a:avLst/>
          </a:prstGeom>
          <a:noFill/>
        </p:spPr>
        <p:txBody>
          <a:bodyPr wrap="square" rtlCol="0">
            <a:spAutoFit/>
          </a:bodyPr>
          <a:lstStyle/>
          <a:p>
            <a:r>
              <a:rPr lang="en-US" sz="2000" dirty="0" smtClean="0">
                <a:solidFill>
                  <a:schemeClr val="bg1"/>
                </a:solidFill>
              </a:rPr>
              <a:t>Fig. 2. Plutons and accretionary units of the Klamath Geological Province. Location of the Jewett Mine in red </a:t>
            </a:r>
            <a:r>
              <a:rPr lang="en-US" sz="2000" dirty="0" smtClean="0">
                <a:solidFill>
                  <a:schemeClr val="bg1"/>
                </a:solidFill>
              </a:rPr>
              <a:t>showing spatial </a:t>
            </a:r>
            <a:r>
              <a:rPr lang="en-US" sz="2000" dirty="0" smtClean="0">
                <a:solidFill>
                  <a:schemeClr val="bg1"/>
                </a:solidFill>
              </a:rPr>
              <a:t>relationship </a:t>
            </a:r>
            <a:r>
              <a:rPr lang="en-US" sz="2000" dirty="0" smtClean="0">
                <a:solidFill>
                  <a:schemeClr val="bg1"/>
                </a:solidFill>
              </a:rPr>
              <a:t>to the Grants </a:t>
            </a:r>
            <a:r>
              <a:rPr lang="en-US" sz="2000" dirty="0" smtClean="0">
                <a:solidFill>
                  <a:schemeClr val="bg1"/>
                </a:solidFill>
              </a:rPr>
              <a:t>Pass and Jacksonville plutons. </a:t>
            </a:r>
            <a:r>
              <a:rPr lang="en-US" sz="2000" dirty="0" smtClean="0">
                <a:solidFill>
                  <a:schemeClr val="bg1"/>
                </a:solidFill>
              </a:rPr>
              <a:t>Adapted form Irwin (1999)</a:t>
            </a:r>
            <a:endParaRPr lang="en-US" sz="2000" dirty="0">
              <a:solidFill>
                <a:schemeClr val="bg1"/>
              </a:solidFill>
            </a:endParaRPr>
          </a:p>
        </p:txBody>
      </p:sp>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92563" y="2363286"/>
            <a:ext cx="4599130" cy="468821"/>
          </a:xfrm>
          <a:prstGeom prst="rect">
            <a:avLst/>
          </a:prstGeom>
        </p:spPr>
      </p:pic>
      <p:sp>
        <p:nvSpPr>
          <p:cNvPr id="18" name="TextBox 17"/>
          <p:cNvSpPr txBox="1"/>
          <p:nvPr/>
        </p:nvSpPr>
        <p:spPr>
          <a:xfrm>
            <a:off x="861238" y="4363464"/>
            <a:ext cx="9692462" cy="4676152"/>
          </a:xfrm>
          <a:prstGeom prst="rect">
            <a:avLst/>
          </a:prstGeom>
          <a:noFill/>
        </p:spPr>
        <p:txBody>
          <a:bodyPr wrap="square" rtlCol="0">
            <a:spAutoFit/>
          </a:bodyPr>
          <a:lstStyle/>
          <a:p>
            <a:pPr algn="just" defTabSz="342900">
              <a:lnSpc>
                <a:spcPct val="80000"/>
              </a:lnSpc>
              <a:spcBef>
                <a:spcPts val="240"/>
              </a:spcBef>
            </a:pPr>
            <a:r>
              <a:rPr lang="en-US" sz="2400" dirty="0" smtClean="0"/>
              <a:t>	</a:t>
            </a:r>
            <a:r>
              <a:rPr lang="en-US" sz="2800" dirty="0" smtClean="0"/>
              <a:t>The </a:t>
            </a:r>
            <a:r>
              <a:rPr lang="en-US" sz="2800" dirty="0"/>
              <a:t>Jewett Mine is a hard rock mine located on the southern flank of Mount Baldy, approximately 1.6 km from Grants Pass in Josephine County, Oregon on the Grants Pass mining district (Garcia, 1996). The Jewett Group contains 7 separate claims </a:t>
            </a:r>
            <a:r>
              <a:rPr lang="en-US" sz="2800" dirty="0" smtClean="0"/>
              <a:t>(</a:t>
            </a:r>
            <a:r>
              <a:rPr lang="en-US" sz="2800" dirty="0"/>
              <a:t>Oregon Department of Geology and Mineral Industries, 1952) </a:t>
            </a:r>
            <a:r>
              <a:rPr lang="en-US" sz="2800" dirty="0" smtClean="0"/>
              <a:t>totaling </a:t>
            </a:r>
            <a:r>
              <a:rPr lang="en-US" sz="2800" dirty="0"/>
              <a:t>approximately 1.42 </a:t>
            </a:r>
            <a:r>
              <a:rPr lang="en-US" sz="2800" dirty="0" smtClean="0"/>
              <a:t>km</a:t>
            </a:r>
            <a:r>
              <a:rPr lang="en-US" sz="2800" baseline="30000" dirty="0" smtClean="0"/>
              <a:t>2</a:t>
            </a:r>
            <a:r>
              <a:rPr lang="en-US" sz="2800" dirty="0"/>
              <a:t> </a:t>
            </a:r>
            <a:r>
              <a:rPr lang="en-US" sz="2800" dirty="0" smtClean="0"/>
              <a:t>and </a:t>
            </a:r>
            <a:r>
              <a:rPr lang="en-US" sz="2800" dirty="0"/>
              <a:t>consists of several </a:t>
            </a:r>
            <a:r>
              <a:rPr lang="en-US" sz="2800" dirty="0" smtClean="0"/>
              <a:t>workings </a:t>
            </a:r>
            <a:r>
              <a:rPr lang="en-US" sz="2800" dirty="0"/>
              <a:t>including an open pit and approximately 300 m of underground workings following a series of thin hydrothermal quartz-calcite breccia veins containing free gold and tellurides (Garcia, 1996). </a:t>
            </a:r>
            <a:endParaRPr lang="en-US" sz="2800" dirty="0" smtClean="0"/>
          </a:p>
          <a:p>
            <a:pPr algn="just" defTabSz="342900">
              <a:lnSpc>
                <a:spcPct val="80000"/>
              </a:lnSpc>
              <a:spcBef>
                <a:spcPts val="240"/>
              </a:spcBef>
            </a:pPr>
            <a:endParaRPr lang="en-US" sz="2800" b="1" dirty="0" smtClean="0"/>
          </a:p>
          <a:p>
            <a:pPr algn="just" defTabSz="342900">
              <a:lnSpc>
                <a:spcPct val="80000"/>
              </a:lnSpc>
              <a:spcBef>
                <a:spcPts val="240"/>
              </a:spcBef>
            </a:pPr>
            <a:r>
              <a:rPr lang="en-US" sz="2800" b="1" dirty="0" smtClean="0"/>
              <a:t>History </a:t>
            </a:r>
            <a:r>
              <a:rPr lang="en-US" sz="2800" b="1" dirty="0"/>
              <a:t>of the Jewett Mine</a:t>
            </a:r>
          </a:p>
          <a:p>
            <a:pPr algn="just" defTabSz="342900">
              <a:lnSpc>
                <a:spcPct val="80000"/>
              </a:lnSpc>
              <a:spcBef>
                <a:spcPts val="240"/>
              </a:spcBef>
            </a:pPr>
            <a:endParaRPr lang="en-US" sz="2800" dirty="0" smtClean="0"/>
          </a:p>
          <a:p>
            <a:pPr algn="just">
              <a:lnSpc>
                <a:spcPct val="80000"/>
              </a:lnSpc>
              <a:spcBef>
                <a:spcPts val="240"/>
              </a:spcBef>
            </a:pPr>
            <a:endParaRPr lang="en-US" sz="2800" b="1" dirty="0" smtClean="0"/>
          </a:p>
        </p:txBody>
      </p:sp>
      <p:sp>
        <p:nvSpPr>
          <p:cNvPr id="7" name="TextBox 6"/>
          <p:cNvSpPr txBox="1"/>
          <p:nvPr/>
        </p:nvSpPr>
        <p:spPr>
          <a:xfrm>
            <a:off x="11668830" y="4363464"/>
            <a:ext cx="9692462" cy="8097601"/>
          </a:xfrm>
          <a:prstGeom prst="rect">
            <a:avLst/>
          </a:prstGeom>
          <a:noFill/>
        </p:spPr>
        <p:txBody>
          <a:bodyPr wrap="square" rtlCol="0">
            <a:spAutoFit/>
          </a:bodyPr>
          <a:lstStyle/>
          <a:p>
            <a:pPr algn="just" defTabSz="346075">
              <a:lnSpc>
                <a:spcPct val="80000"/>
              </a:lnSpc>
              <a:spcBef>
                <a:spcPts val="240"/>
              </a:spcBef>
            </a:pPr>
            <a:r>
              <a:rPr lang="en-US" sz="2800" dirty="0" smtClean="0"/>
              <a:t>	The </a:t>
            </a:r>
            <a:r>
              <a:rPr lang="en-US" sz="2800" dirty="0"/>
              <a:t>Klamath Mountain geological province consists of a series of accretionary episodes that began in the Lower Devonian and continue for approximately 260-284 Ma. There are eight separate episodes that make up the terranes of the Klamath Mountains (</a:t>
            </a:r>
            <a:r>
              <a:rPr lang="en-US" sz="2800" dirty="0" smtClean="0"/>
              <a:t>Irwin, </a:t>
            </a:r>
            <a:r>
              <a:rPr lang="en-US" sz="2800" dirty="0"/>
              <a:t>1998). </a:t>
            </a:r>
            <a:endParaRPr lang="en-US" sz="2800" dirty="0" smtClean="0"/>
          </a:p>
          <a:p>
            <a:pPr algn="just" defTabSz="346075">
              <a:lnSpc>
                <a:spcPct val="80000"/>
              </a:lnSpc>
              <a:spcBef>
                <a:spcPts val="240"/>
              </a:spcBef>
            </a:pPr>
            <a:r>
              <a:rPr lang="en-US" sz="2800" dirty="0"/>
              <a:t>	</a:t>
            </a:r>
            <a:r>
              <a:rPr lang="en-US" sz="2800" dirty="0" smtClean="0"/>
              <a:t>The </a:t>
            </a:r>
            <a:r>
              <a:rPr lang="en-US" sz="2800" dirty="0"/>
              <a:t>Jewett Mine is located just southeast of the known boundary of the Grants Pass pluton, situated in the Applegate Group </a:t>
            </a:r>
            <a:r>
              <a:rPr lang="en-US" sz="2800" dirty="0" err="1"/>
              <a:t>metasedimentary</a:t>
            </a:r>
            <a:r>
              <a:rPr lang="en-US" sz="2800" dirty="0"/>
              <a:t> and </a:t>
            </a:r>
            <a:r>
              <a:rPr lang="en-US" sz="2800" dirty="0" err="1"/>
              <a:t>metavolcanic</a:t>
            </a:r>
            <a:r>
              <a:rPr lang="en-US" sz="2800" dirty="0"/>
              <a:t> rocks of </a:t>
            </a:r>
            <a:r>
              <a:rPr lang="en-US" sz="2800" dirty="0" smtClean="0"/>
              <a:t>the </a:t>
            </a:r>
            <a:r>
              <a:rPr lang="en-US" sz="2800" dirty="0"/>
              <a:t>Hayfork terrane. </a:t>
            </a:r>
          </a:p>
          <a:p>
            <a:pPr algn="just" defTabSz="346075">
              <a:lnSpc>
                <a:spcPct val="80000"/>
              </a:lnSpc>
              <a:spcBef>
                <a:spcPts val="240"/>
              </a:spcBef>
            </a:pPr>
            <a:r>
              <a:rPr lang="en-US" sz="2800" dirty="0" smtClean="0"/>
              <a:t>	The </a:t>
            </a:r>
            <a:r>
              <a:rPr lang="en-US" sz="2800" dirty="0"/>
              <a:t>Applegate Group is an Early Permian to Late Triassic </a:t>
            </a:r>
            <a:r>
              <a:rPr lang="en-US" sz="2800" dirty="0" smtClean="0"/>
              <a:t>(</a:t>
            </a:r>
            <a:r>
              <a:rPr lang="en-US" sz="2800" dirty="0" err="1" smtClean="0"/>
              <a:t>Hotz</a:t>
            </a:r>
            <a:r>
              <a:rPr lang="en-US" sz="2800" dirty="0"/>
              <a:t>, </a:t>
            </a:r>
            <a:r>
              <a:rPr lang="en-US" sz="2800" dirty="0" smtClean="0"/>
              <a:t>1971) </a:t>
            </a:r>
            <a:r>
              <a:rPr lang="en-US" sz="2800" dirty="0"/>
              <a:t>formation on the Western Paleozoic and Triassic Belt of the Klamath Mountain geologic province. </a:t>
            </a:r>
            <a:r>
              <a:rPr lang="en-US" sz="2800" dirty="0" err="1"/>
              <a:t>Protoliths</a:t>
            </a:r>
            <a:r>
              <a:rPr lang="en-US" sz="2800" dirty="0"/>
              <a:t> of the Applegate Group consists primarily of submarine volcanic rocks as well as </a:t>
            </a:r>
            <a:r>
              <a:rPr lang="en-US" sz="2800" dirty="0" err="1"/>
              <a:t>metasedimentary</a:t>
            </a:r>
            <a:r>
              <a:rPr lang="en-US" sz="2800" dirty="0"/>
              <a:t> rocks that include argillite, </a:t>
            </a:r>
            <a:r>
              <a:rPr lang="en-US" sz="2800" dirty="0" err="1"/>
              <a:t>slaty</a:t>
            </a:r>
            <a:r>
              <a:rPr lang="en-US" sz="2800" dirty="0"/>
              <a:t> siltstone, </a:t>
            </a:r>
            <a:r>
              <a:rPr lang="en-US" sz="2800" dirty="0" err="1"/>
              <a:t>chert</a:t>
            </a:r>
            <a:r>
              <a:rPr lang="en-US" sz="2800" dirty="0"/>
              <a:t>, altered </a:t>
            </a:r>
            <a:r>
              <a:rPr lang="en-US" sz="2800" dirty="0" err="1"/>
              <a:t>tuffaceous</a:t>
            </a:r>
            <a:r>
              <a:rPr lang="en-US" sz="2800" dirty="0"/>
              <a:t> sedimentary rock, quartzite, conglomerate and marble (</a:t>
            </a:r>
            <a:r>
              <a:rPr lang="en-US" sz="2800" dirty="0" smtClean="0"/>
              <a:t>Ramp &amp; Peterson, </a:t>
            </a:r>
            <a:r>
              <a:rPr lang="en-US" sz="2800" dirty="0"/>
              <a:t>1979). A large number of hydrothermal gold vein prospects exist in the Applegate Group. </a:t>
            </a:r>
          </a:p>
          <a:p>
            <a:pPr algn="just" defTabSz="346075">
              <a:lnSpc>
                <a:spcPct val="80000"/>
              </a:lnSpc>
              <a:spcBef>
                <a:spcPts val="240"/>
              </a:spcBef>
            </a:pPr>
            <a:r>
              <a:rPr lang="en-US" sz="2800" dirty="0" smtClean="0"/>
              <a:t>	The </a:t>
            </a:r>
            <a:r>
              <a:rPr lang="en-US" sz="2800" dirty="0"/>
              <a:t>Grants Pass Pluton is an Early Cretaceous Diorite-</a:t>
            </a:r>
            <a:r>
              <a:rPr lang="en-US" sz="2800" dirty="0" err="1"/>
              <a:t>Qtz</a:t>
            </a:r>
            <a:r>
              <a:rPr lang="en-US" sz="2800" dirty="0"/>
              <a:t> Diorite-</a:t>
            </a:r>
            <a:r>
              <a:rPr lang="en-US" sz="2800" dirty="0" err="1"/>
              <a:t>Qtz</a:t>
            </a:r>
            <a:r>
              <a:rPr lang="en-US" sz="2800" dirty="0"/>
              <a:t> </a:t>
            </a:r>
            <a:r>
              <a:rPr lang="en-US" sz="2800" dirty="0" err="1"/>
              <a:t>Monzonite</a:t>
            </a:r>
            <a:r>
              <a:rPr lang="en-US" sz="2800" dirty="0"/>
              <a:t> intrusion located in southwestern Oregon in the Klamath Mountain geological province. Zircons from the pluton yield a U/</a:t>
            </a:r>
            <a:r>
              <a:rPr lang="en-US" sz="2800" dirty="0" err="1"/>
              <a:t>Pb</a:t>
            </a:r>
            <a:r>
              <a:rPr lang="en-US" sz="2800" dirty="0"/>
              <a:t> age of 139 +/- 2 Ma </a:t>
            </a:r>
            <a:r>
              <a:rPr lang="en-US" sz="2800" dirty="0" smtClean="0"/>
              <a:t>(Harper et. al., 1994) </a:t>
            </a:r>
            <a:r>
              <a:rPr lang="en-US" sz="2800" dirty="0"/>
              <a:t>making it the youngest intrusion in the western Klamath Mountains. </a:t>
            </a:r>
          </a:p>
        </p:txBody>
      </p:sp>
      <p:sp>
        <p:nvSpPr>
          <p:cNvPr id="8" name="TextBox 7"/>
          <p:cNvSpPr txBox="1"/>
          <p:nvPr/>
        </p:nvSpPr>
        <p:spPr>
          <a:xfrm>
            <a:off x="22473861" y="4363464"/>
            <a:ext cx="9664262" cy="9476440"/>
          </a:xfrm>
          <a:prstGeom prst="rect">
            <a:avLst/>
          </a:prstGeom>
          <a:noFill/>
        </p:spPr>
        <p:txBody>
          <a:bodyPr wrap="square" rtlCol="0">
            <a:spAutoFit/>
          </a:bodyPr>
          <a:lstStyle/>
          <a:p>
            <a:pPr algn="just" defTabSz="457200">
              <a:lnSpc>
                <a:spcPct val="80000"/>
              </a:lnSpc>
              <a:spcBef>
                <a:spcPts val="240"/>
              </a:spcBef>
            </a:pPr>
            <a:r>
              <a:rPr lang="en-US" sz="2800" dirty="0" smtClean="0"/>
              <a:t>	The </a:t>
            </a:r>
            <a:r>
              <a:rPr lang="en-US" sz="2800" dirty="0"/>
              <a:t>purpose of this project is to describe the mineralogy and petrology of the Jewett Mine and locate the hydrothermal fluid </a:t>
            </a:r>
            <a:r>
              <a:rPr lang="en-US" sz="2800" dirty="0" smtClean="0"/>
              <a:t>source </a:t>
            </a:r>
            <a:r>
              <a:rPr lang="en-US" sz="2800" dirty="0"/>
              <a:t>in order to better understand the </a:t>
            </a:r>
            <a:r>
              <a:rPr lang="en-US" sz="2800" dirty="0" err="1"/>
              <a:t>paragenesis</a:t>
            </a:r>
            <a:r>
              <a:rPr lang="en-US" sz="2800" dirty="0"/>
              <a:t> of the Au-</a:t>
            </a:r>
            <a:r>
              <a:rPr lang="en-US" sz="2800" dirty="0" err="1"/>
              <a:t>Te</a:t>
            </a:r>
            <a:r>
              <a:rPr lang="en-US" sz="2800" dirty="0"/>
              <a:t> ores. I propose that the system responsible for the deposit at Jewett is not only spatially but also genetically related to the creation of the neighboring Grants Pass Pluton, in which </a:t>
            </a:r>
            <a:r>
              <a:rPr lang="en-US" sz="2800" dirty="0" smtClean="0"/>
              <a:t>the hydrothermal </a:t>
            </a:r>
            <a:r>
              <a:rPr lang="en-US" sz="2800" dirty="0"/>
              <a:t>fluid, carrying the gold and tellurides, was fractionated from the magma body and forced into the country rock through areas of weakness, such as faults and fractures. </a:t>
            </a:r>
            <a:r>
              <a:rPr lang="en-US" sz="2800" dirty="0" smtClean="0"/>
              <a:t>	Several </a:t>
            </a:r>
            <a:r>
              <a:rPr lang="en-US" sz="2800" dirty="0"/>
              <a:t>methods may be used to test my hypothesis, by obtaining chemical compositions of minerals and chemical compositions and lithologies of associated rocks including visual observations and descriptions of thin sections collected from the Jewett Mine. </a:t>
            </a:r>
            <a:endParaRPr lang="en-US" sz="2800" dirty="0" smtClean="0"/>
          </a:p>
          <a:p>
            <a:pPr marL="520700" lvl="1" indent="-284163" algn="just" defTabSz="457200">
              <a:lnSpc>
                <a:spcPct val="80000"/>
              </a:lnSpc>
              <a:spcBef>
                <a:spcPts val="240"/>
              </a:spcBef>
              <a:buFont typeface="Arial" panose="020B0604020202020204" pitchFamily="34" charset="0"/>
              <a:buChar char="•"/>
            </a:pPr>
            <a:r>
              <a:rPr lang="en-US" sz="2800" dirty="0" smtClean="0"/>
              <a:t>The </a:t>
            </a:r>
            <a:r>
              <a:rPr lang="en-US" sz="2800" b="1" u="sng" dirty="0"/>
              <a:t>scanning electron microscope (SEM) </a:t>
            </a:r>
            <a:r>
              <a:rPr lang="en-US" sz="2800" dirty="0"/>
              <a:t>was used to obtain photos of the </a:t>
            </a:r>
            <a:r>
              <a:rPr lang="en-US" sz="2800" dirty="0" err="1"/>
              <a:t>Te</a:t>
            </a:r>
            <a:r>
              <a:rPr lang="en-US" sz="2800" dirty="0"/>
              <a:t>-bearing minerals (</a:t>
            </a:r>
            <a:r>
              <a:rPr lang="en-US" sz="2800" dirty="0" smtClean="0"/>
              <a:t>fig. 17) </a:t>
            </a:r>
            <a:r>
              <a:rPr lang="en-US" sz="2800" dirty="0"/>
              <a:t>for the purpose of describing their crystallography for identification. </a:t>
            </a:r>
            <a:endParaRPr lang="en-US" sz="2800" dirty="0" smtClean="0"/>
          </a:p>
          <a:p>
            <a:pPr marL="520700" lvl="1" indent="-284163" algn="just" defTabSz="457200">
              <a:lnSpc>
                <a:spcPct val="80000"/>
              </a:lnSpc>
              <a:spcBef>
                <a:spcPts val="240"/>
              </a:spcBef>
              <a:buFont typeface="Arial" panose="020B0604020202020204" pitchFamily="34" charset="0"/>
              <a:buChar char="•"/>
            </a:pPr>
            <a:r>
              <a:rPr lang="en-US" sz="2800" dirty="0" smtClean="0"/>
              <a:t>The </a:t>
            </a:r>
            <a:r>
              <a:rPr lang="en-US" sz="2800" b="1" u="sng" dirty="0"/>
              <a:t>SEM energy dispersive x-ray spectrometer (SEM-EDS) </a:t>
            </a:r>
            <a:r>
              <a:rPr lang="en-US" sz="2800" dirty="0"/>
              <a:t>was used to identify the presence of specific elements within the tellurides in order to focus standardization on the </a:t>
            </a:r>
            <a:r>
              <a:rPr lang="en-US" sz="2800" b="1" dirty="0"/>
              <a:t>electron microprobe analyzer (EMPA)</a:t>
            </a:r>
            <a:r>
              <a:rPr lang="en-US" sz="2800" dirty="0"/>
              <a:t>. </a:t>
            </a:r>
            <a:endParaRPr lang="en-US" sz="2800" dirty="0" smtClean="0"/>
          </a:p>
          <a:p>
            <a:pPr marL="520700" lvl="1" indent="-284163" algn="just" defTabSz="457200">
              <a:lnSpc>
                <a:spcPct val="80000"/>
              </a:lnSpc>
              <a:spcBef>
                <a:spcPts val="240"/>
              </a:spcBef>
              <a:buFont typeface="Arial" panose="020B0604020202020204" pitchFamily="34" charset="0"/>
              <a:buChar char="•"/>
            </a:pPr>
            <a:r>
              <a:rPr lang="en-US" sz="2800" dirty="0" smtClean="0"/>
              <a:t>The </a:t>
            </a:r>
            <a:r>
              <a:rPr lang="en-US" sz="2800" b="1" u="sng" dirty="0"/>
              <a:t>EMPA</a:t>
            </a:r>
            <a:r>
              <a:rPr lang="en-US" sz="2800" dirty="0"/>
              <a:t> was used to measure the chemical composition of the gold and telluride minerals within the quartz vein. </a:t>
            </a:r>
            <a:endParaRPr lang="en-US" sz="2800" dirty="0" smtClean="0"/>
          </a:p>
          <a:p>
            <a:pPr marL="520700" lvl="1" indent="-284163" algn="just" defTabSz="457200">
              <a:lnSpc>
                <a:spcPct val="80000"/>
              </a:lnSpc>
              <a:spcBef>
                <a:spcPts val="240"/>
              </a:spcBef>
              <a:buFont typeface="Arial" panose="020B0604020202020204" pitchFamily="34" charset="0"/>
              <a:buChar char="•"/>
            </a:pPr>
            <a:r>
              <a:rPr lang="en-US" sz="2800" dirty="0" smtClean="0"/>
              <a:t>Hydrothermal </a:t>
            </a:r>
            <a:r>
              <a:rPr lang="en-US" sz="2800" dirty="0"/>
              <a:t>mica within the quartz vein was used for </a:t>
            </a:r>
            <a:r>
              <a:rPr lang="en-US" sz="2800" baseline="30000" dirty="0"/>
              <a:t>40</a:t>
            </a:r>
            <a:r>
              <a:rPr lang="en-US" sz="2800" dirty="0"/>
              <a:t>Ar/</a:t>
            </a:r>
            <a:r>
              <a:rPr lang="en-US" sz="2800" baseline="30000" dirty="0"/>
              <a:t>39</a:t>
            </a:r>
            <a:r>
              <a:rPr lang="en-US" sz="2800" dirty="0"/>
              <a:t>Ar</a:t>
            </a:r>
            <a:r>
              <a:rPr lang="en-US" sz="2800" dirty="0" smtClean="0"/>
              <a:t> </a:t>
            </a:r>
            <a:r>
              <a:rPr lang="en-US" sz="2800" dirty="0"/>
              <a:t>dating using the </a:t>
            </a:r>
            <a:r>
              <a:rPr lang="en-US" sz="2800" b="1" u="sng" dirty="0"/>
              <a:t>OSU Argon mass spectrometry lab</a:t>
            </a:r>
            <a:r>
              <a:rPr lang="en-US" sz="2800" dirty="0"/>
              <a:t> in order to associate the timing of mineralization with the proposed source of fluids. </a:t>
            </a:r>
          </a:p>
        </p:txBody>
      </p:sp>
      <p:grpSp>
        <p:nvGrpSpPr>
          <p:cNvPr id="15" name="Group 14"/>
          <p:cNvGrpSpPr>
            <a:grpSpLocks noChangeAspect="1"/>
          </p:cNvGrpSpPr>
          <p:nvPr/>
        </p:nvGrpSpPr>
        <p:grpSpPr>
          <a:xfrm>
            <a:off x="11825511" y="12778161"/>
            <a:ext cx="7486266" cy="5018540"/>
            <a:chOff x="861238" y="28672913"/>
            <a:chExt cx="5131133" cy="3439738"/>
          </a:xfrm>
        </p:grpSpPr>
        <p:pic>
          <p:nvPicPr>
            <p:cNvPr id="43"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l="18191" t="11631" r="9920" b="2695"/>
            <a:stretch/>
          </p:blipFill>
          <p:spPr bwMode="auto">
            <a:xfrm>
              <a:off x="861238" y="28672913"/>
              <a:ext cx="5131133" cy="3439738"/>
            </a:xfrm>
            <a:prstGeom prst="rect">
              <a:avLst/>
            </a:prstGeom>
            <a:noFill/>
            <a:ln w="6350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a:xfrm>
              <a:off x="2513019" y="30401010"/>
              <a:ext cx="83949" cy="87555"/>
            </a:xfrm>
            <a:prstGeom prst="ellipse">
              <a:avLst/>
            </a:prstGeom>
            <a:solidFill>
              <a:srgbClr val="FF0000"/>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63320" y="30444788"/>
              <a:ext cx="894549" cy="523220"/>
            </a:xfrm>
            <a:prstGeom prst="rect">
              <a:avLst/>
            </a:prstGeom>
            <a:noFill/>
            <a:ln w="63500">
              <a:noFill/>
              <a:miter lim="800000"/>
            </a:ln>
          </p:spPr>
          <p:txBody>
            <a:bodyPr wrap="square" rtlCol="0">
              <a:spAutoFit/>
            </a:bodyPr>
            <a:lstStyle/>
            <a:p>
              <a:r>
                <a:rPr lang="en-US" sz="1400" b="1" dirty="0" smtClean="0">
                  <a:ln w="18000">
                    <a:solidFill>
                      <a:schemeClr val="bg1"/>
                    </a:solidFill>
                    <a:prstDash val="solid"/>
                    <a:miter lim="800000"/>
                  </a:ln>
                  <a:effectLst>
                    <a:outerShdw blurRad="25500" dist="23000" dir="7020000" algn="tl">
                      <a:srgbClr val="000000">
                        <a:alpha val="50000"/>
                      </a:srgbClr>
                    </a:outerShdw>
                  </a:effectLst>
                </a:rPr>
                <a:t>Jewett Mine</a:t>
              </a:r>
              <a:endParaRPr lang="en-US" sz="1400" b="1" dirty="0">
                <a:ln w="18000">
                  <a:solidFill>
                    <a:schemeClr val="bg1"/>
                  </a:solidFill>
                  <a:prstDash val="solid"/>
                  <a:miter lim="800000"/>
                </a:ln>
                <a:effectLst>
                  <a:outerShdw blurRad="25500" dist="23000" dir="7020000" algn="tl">
                    <a:srgbClr val="000000">
                      <a:alpha val="50000"/>
                    </a:srgbClr>
                  </a:outerShdw>
                </a:effectLst>
              </a:endParaRPr>
            </a:p>
          </p:txBody>
        </p:sp>
      </p:grpSp>
      <p:pic>
        <p:nvPicPr>
          <p:cNvPr id="49" name="Picture 48" descr="D:\References\Jewett Mine\6624533-0.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68290" y="8742654"/>
            <a:ext cx="5752716" cy="4035507"/>
          </a:xfrm>
          <a:prstGeom prst="rect">
            <a:avLst/>
          </a:prstGeom>
          <a:noFill/>
          <a:ln w="63500">
            <a:solidFill>
              <a:schemeClr val="accent1">
                <a:lumMod val="50000"/>
              </a:schemeClr>
            </a:solidFill>
            <a:miter lim="800000"/>
          </a:ln>
        </p:spPr>
      </p:pic>
      <p:sp>
        <p:nvSpPr>
          <p:cNvPr id="3" name="TextBox 2"/>
          <p:cNvSpPr txBox="1"/>
          <p:nvPr/>
        </p:nvSpPr>
        <p:spPr>
          <a:xfrm>
            <a:off x="22473862" y="15493148"/>
            <a:ext cx="9664261" cy="10510570"/>
          </a:xfrm>
          <a:prstGeom prst="rect">
            <a:avLst/>
          </a:prstGeom>
          <a:noFill/>
        </p:spPr>
        <p:txBody>
          <a:bodyPr wrap="square" rtlCol="0">
            <a:spAutoFit/>
          </a:bodyPr>
          <a:lstStyle/>
          <a:p>
            <a:pPr algn="just" defTabSz="457200">
              <a:lnSpc>
                <a:spcPct val="80000"/>
              </a:lnSpc>
              <a:spcBef>
                <a:spcPts val="240"/>
              </a:spcBef>
            </a:pPr>
            <a:r>
              <a:rPr lang="en-US" sz="2800" dirty="0" smtClean="0"/>
              <a:t>	Thin </a:t>
            </a:r>
            <a:r>
              <a:rPr lang="en-US" sz="2800" dirty="0"/>
              <a:t>sections from rock units around the current workings of the Jewett show that the country rock (sample RBC-2) is a gabbro that contains disseminated pyrite and magnetite. Small dikes of quartz diorite cut portions of the host rock on the north side of the pit. The most prominent of these is a 10 cm thick branching dike (sample RBC-3) on the north wall of the pit being cut and displaced approximately 20 cm by the brown dike and cut and displaced ~20 cm by a right-lateral/normal fault approximately 4 m northeast of the brown dike. The surface exposure is approximately 8 m in length terminating approximately 1.5 m southwest of the brown dike and approximately 2 m northeast of the fault. A quartz diorite body (sample RBC-5) can be seen in the southeast corner of the pit approximately 2 m from the Coffin Vein </a:t>
            </a:r>
            <a:r>
              <a:rPr lang="en-US" sz="2800" dirty="0" smtClean="0"/>
              <a:t>zone (fig. 1). </a:t>
            </a:r>
            <a:endParaRPr lang="en-US" sz="2800" dirty="0"/>
          </a:p>
          <a:p>
            <a:pPr algn="just" defTabSz="457200">
              <a:lnSpc>
                <a:spcPct val="80000"/>
              </a:lnSpc>
              <a:spcBef>
                <a:spcPts val="240"/>
              </a:spcBef>
            </a:pPr>
            <a:r>
              <a:rPr lang="en-US" sz="2800" dirty="0" smtClean="0"/>
              <a:t>	The </a:t>
            </a:r>
            <a:r>
              <a:rPr lang="en-US" sz="2800" dirty="0"/>
              <a:t>largest and most obvious of the intrusions is a late steeply dipping brown diorite dike locally known as “The Brown Dike” (sample RBC-4). It intrudes upon the country gabbro, cross-cutting several small dikes and sills including the Coffin Vein, itself only being cut by a fault on the south end of the pit. </a:t>
            </a:r>
          </a:p>
          <a:p>
            <a:pPr algn="just" defTabSz="457200">
              <a:lnSpc>
                <a:spcPct val="80000"/>
              </a:lnSpc>
              <a:spcBef>
                <a:spcPts val="240"/>
              </a:spcBef>
            </a:pPr>
            <a:r>
              <a:rPr lang="en-US" sz="2800" dirty="0" smtClean="0"/>
              <a:t>	The </a:t>
            </a:r>
            <a:r>
              <a:rPr lang="en-US" sz="2800" dirty="0"/>
              <a:t>Coffin Vein is a brecciated zone approximately 20-50 cm thick with irregular 1-5 cm-thick quartz veinlets that swell and pinch following fractures within the gabbroic host </a:t>
            </a:r>
            <a:r>
              <a:rPr lang="en-US" sz="2800" dirty="0" smtClean="0"/>
              <a:t>rock. </a:t>
            </a:r>
            <a:r>
              <a:rPr lang="en-US" sz="2800" dirty="0"/>
              <a:t>The vein exposure is approximately 10m in length, crossing the center of the pit and terminates at the brown dike. Two other veinlet systems occur parallel to the Coffin Vein and have an average south-southeast dip of ~45° exposed to the north and run approximately 2-3 meters above the Coffin Vein. Visible native gold and tellurides are irregularly distributed within the quartz veinlets (0.2-0.5 </a:t>
            </a:r>
            <a:r>
              <a:rPr lang="en-US" sz="2800" dirty="0" err="1"/>
              <a:t>vol</a:t>
            </a:r>
            <a:r>
              <a:rPr lang="en-US" sz="2800" dirty="0"/>
              <a:t>%). </a:t>
            </a:r>
            <a:endParaRPr lang="en-US" sz="2800" dirty="0" smtClean="0"/>
          </a:p>
          <a:p>
            <a:pPr algn="just" defTabSz="457200">
              <a:lnSpc>
                <a:spcPct val="80000"/>
              </a:lnSpc>
              <a:spcBef>
                <a:spcPts val="240"/>
              </a:spcBef>
            </a:pPr>
            <a:endParaRPr lang="en-US" sz="2800" dirty="0"/>
          </a:p>
        </p:txBody>
      </p:sp>
      <p:sp>
        <p:nvSpPr>
          <p:cNvPr id="54" name="Content Placeholder 2"/>
          <p:cNvSpPr txBox="1">
            <a:spLocks/>
          </p:cNvSpPr>
          <p:nvPr/>
        </p:nvSpPr>
        <p:spPr>
          <a:xfrm>
            <a:off x="33122426" y="3584451"/>
            <a:ext cx="2678874" cy="5940550"/>
          </a:xfrm>
          <a:prstGeom prst="rect">
            <a:avLst/>
          </a:prstGeom>
          <a:solidFill>
            <a:schemeClr val="tx1">
              <a:alpha val="65000"/>
            </a:schemeClr>
          </a:solidFill>
          <a:ln w="190500">
            <a:solidFill>
              <a:schemeClr val="accent1">
                <a:lumMod val="50000"/>
              </a:schemeClr>
            </a:solidFill>
            <a:miter lim="800000"/>
          </a:ln>
        </p:spPr>
        <p:txBody>
          <a:bodyPr vert="horz" lIns="274320" tIns="91440" rIns="376202" bIns="188101" rtlCol="0">
            <a:normAutofit fontScale="92500" lnSpcReduction="20000"/>
          </a:bodyPr>
          <a:lst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a:lstStyle>
          <a:p>
            <a:pPr marL="0" indent="0">
              <a:buNone/>
            </a:pPr>
            <a:r>
              <a:rPr lang="en-US" sz="2400" dirty="0" smtClean="0">
                <a:solidFill>
                  <a:schemeClr val="bg1"/>
                </a:solidFill>
              </a:rPr>
              <a:t>Fig. 18. </a:t>
            </a:r>
            <a:r>
              <a:rPr lang="en-US" sz="2400" baseline="30000" dirty="0">
                <a:solidFill>
                  <a:schemeClr val="bg1"/>
                </a:solidFill>
              </a:rPr>
              <a:t>40</a:t>
            </a:r>
            <a:r>
              <a:rPr lang="en-US" sz="2400" dirty="0">
                <a:solidFill>
                  <a:schemeClr val="bg1"/>
                </a:solidFill>
              </a:rPr>
              <a:t>Ar/</a:t>
            </a:r>
            <a:r>
              <a:rPr lang="en-US" sz="2400" baseline="30000" dirty="0">
                <a:solidFill>
                  <a:schemeClr val="bg1"/>
                </a:solidFill>
              </a:rPr>
              <a:t>39</a:t>
            </a:r>
            <a:r>
              <a:rPr lang="en-US" sz="2400" dirty="0">
                <a:solidFill>
                  <a:schemeClr val="bg1"/>
                </a:solidFill>
              </a:rPr>
              <a:t>Ar </a:t>
            </a:r>
            <a:r>
              <a:rPr lang="en-US" sz="2400" dirty="0" smtClean="0">
                <a:solidFill>
                  <a:schemeClr val="bg1"/>
                </a:solidFill>
              </a:rPr>
              <a:t>age spectrum with Age in Ma (y-axis) vs. cumulative 39Ar released in percent (x-axis) created from hydrothermal muscovite in the Coffin Vein show a closing age of 153.67 ± 0.46 Ma indicated by the weighted plateau created during progressive heating of the sample. No argon loss or gain is evident. </a:t>
            </a:r>
          </a:p>
        </p:txBody>
      </p:sp>
      <p:sp>
        <p:nvSpPr>
          <p:cNvPr id="58" name="TextBox 57"/>
          <p:cNvSpPr txBox="1"/>
          <p:nvPr/>
        </p:nvSpPr>
        <p:spPr>
          <a:xfrm>
            <a:off x="4668290" y="12825271"/>
            <a:ext cx="5885410" cy="646331"/>
          </a:xfrm>
          <a:prstGeom prst="rect">
            <a:avLst/>
          </a:prstGeom>
          <a:noFill/>
        </p:spPr>
        <p:txBody>
          <a:bodyPr wrap="square" rtlCol="0">
            <a:spAutoFit/>
          </a:bodyPr>
          <a:lstStyle/>
          <a:p>
            <a:r>
              <a:rPr lang="en-US" sz="1800" dirty="0" smtClean="0">
                <a:solidFill>
                  <a:schemeClr val="bg1"/>
                </a:solidFill>
              </a:rPr>
              <a:t>Fig 1. Plan </a:t>
            </a:r>
            <a:r>
              <a:rPr lang="en-US" sz="1800" dirty="0">
                <a:solidFill>
                  <a:schemeClr val="bg1"/>
                </a:solidFill>
              </a:rPr>
              <a:t>view map of Crown Zone </a:t>
            </a:r>
            <a:r>
              <a:rPr lang="en-US" sz="1800" dirty="0" smtClean="0">
                <a:solidFill>
                  <a:schemeClr val="bg1"/>
                </a:solidFill>
              </a:rPr>
              <a:t>surface exposure at </a:t>
            </a:r>
            <a:r>
              <a:rPr lang="en-US" sz="1800" dirty="0">
                <a:solidFill>
                  <a:schemeClr val="bg1"/>
                </a:solidFill>
              </a:rPr>
              <a:t>Jewett mine by J. Dilles using Anaconda Method. </a:t>
            </a:r>
          </a:p>
        </p:txBody>
      </p:sp>
      <p:sp>
        <p:nvSpPr>
          <p:cNvPr id="60" name="TextBox 59"/>
          <p:cNvSpPr txBox="1"/>
          <p:nvPr/>
        </p:nvSpPr>
        <p:spPr>
          <a:xfrm>
            <a:off x="1232895" y="31098240"/>
            <a:ext cx="19798938" cy="923330"/>
          </a:xfrm>
          <a:prstGeom prst="rect">
            <a:avLst/>
          </a:prstGeom>
          <a:noFill/>
        </p:spPr>
        <p:txBody>
          <a:bodyPr wrap="square" rtlCol="0">
            <a:spAutoFit/>
          </a:bodyPr>
          <a:lstStyle/>
          <a:p>
            <a:r>
              <a:rPr lang="en-US" sz="1800" dirty="0" smtClean="0">
                <a:solidFill>
                  <a:schemeClr val="bg1"/>
                </a:solidFill>
              </a:rPr>
              <a:t>Fig. 7-11. SEM images of tellurides showing the SEM-EDS analysis points. Fig. 12-16. SEM-EDS spectrums corresponding to each SEM image above with X-ray counts (y-axis) versus energy in </a:t>
            </a:r>
            <a:r>
              <a:rPr lang="en-US" sz="1800" dirty="0" err="1" smtClean="0">
                <a:solidFill>
                  <a:schemeClr val="bg1"/>
                </a:solidFill>
              </a:rPr>
              <a:t>keV</a:t>
            </a:r>
            <a:r>
              <a:rPr lang="en-US" sz="1800" dirty="0" smtClean="0">
                <a:solidFill>
                  <a:schemeClr val="bg1"/>
                </a:solidFill>
              </a:rPr>
              <a:t> (x-axis). All histograms have </a:t>
            </a:r>
            <a:r>
              <a:rPr lang="en-US" sz="1800" dirty="0" err="1" smtClean="0">
                <a:solidFill>
                  <a:schemeClr val="bg1"/>
                </a:solidFill>
              </a:rPr>
              <a:t>Te</a:t>
            </a:r>
            <a:r>
              <a:rPr lang="en-US" sz="1800" dirty="0" smtClean="0">
                <a:solidFill>
                  <a:schemeClr val="bg1"/>
                </a:solidFill>
              </a:rPr>
              <a:t> and Bi peaks with some having C, O, Fe and Si. Carbon coating can account for the carbon peak, the surrounding quartz vein is likely the cause of the Si and O peaks while Fe can be attributed to iron oxide staining or goethite in the weathered rock. </a:t>
            </a:r>
            <a:endParaRPr lang="en-US" sz="1800" dirty="0">
              <a:solidFill>
                <a:schemeClr val="bg1"/>
              </a:solidFill>
            </a:endParaRPr>
          </a:p>
        </p:txBody>
      </p:sp>
      <p:sp>
        <p:nvSpPr>
          <p:cNvPr id="66" name="TextBox 65"/>
          <p:cNvSpPr txBox="1"/>
          <p:nvPr/>
        </p:nvSpPr>
        <p:spPr>
          <a:xfrm>
            <a:off x="861238" y="8228732"/>
            <a:ext cx="3663465" cy="5952399"/>
          </a:xfrm>
          <a:prstGeom prst="rect">
            <a:avLst/>
          </a:prstGeom>
          <a:noFill/>
        </p:spPr>
        <p:txBody>
          <a:bodyPr wrap="square" rtlCol="0">
            <a:spAutoFit/>
          </a:bodyPr>
          <a:lstStyle/>
          <a:p>
            <a:pPr algn="just" defTabSz="342900">
              <a:lnSpc>
                <a:spcPct val="80000"/>
              </a:lnSpc>
              <a:spcBef>
                <a:spcPts val="240"/>
              </a:spcBef>
            </a:pPr>
            <a:r>
              <a:rPr lang="en-US" sz="2800" dirty="0" smtClean="0"/>
              <a:t>	The Jewett mine was discovered in 1860 by Thomas Jewett. By 1863 the mine was fully operational with an 8-stamp mill. The mine went out of business sometime before April 29</a:t>
            </a:r>
            <a:r>
              <a:rPr lang="en-US" sz="2800" baseline="30000" dirty="0" smtClean="0"/>
              <a:t>th</a:t>
            </a:r>
            <a:r>
              <a:rPr lang="en-US" sz="2800" dirty="0" smtClean="0"/>
              <a:t>, 1897 when it was reopened under new ownership with a 5 stamp mill. By December 2nd of the same year a full workforce was operating the mill on a 24 hour rotational</a:t>
            </a:r>
            <a:endParaRPr lang="en-US" sz="2800" dirty="0"/>
          </a:p>
        </p:txBody>
      </p:sp>
      <p:sp>
        <p:nvSpPr>
          <p:cNvPr id="71" name="TextBox 70"/>
          <p:cNvSpPr txBox="1"/>
          <p:nvPr/>
        </p:nvSpPr>
        <p:spPr>
          <a:xfrm>
            <a:off x="861238" y="14044558"/>
            <a:ext cx="9692462" cy="3539430"/>
          </a:xfrm>
          <a:prstGeom prst="rect">
            <a:avLst/>
          </a:prstGeom>
          <a:noFill/>
        </p:spPr>
        <p:txBody>
          <a:bodyPr wrap="square" rtlCol="0">
            <a:spAutoFit/>
          </a:bodyPr>
          <a:lstStyle/>
          <a:p>
            <a:pPr algn="just">
              <a:lnSpc>
                <a:spcPct val="80000"/>
              </a:lnSpc>
              <a:spcBef>
                <a:spcPts val="240"/>
              </a:spcBef>
            </a:pPr>
            <a:r>
              <a:rPr lang="en-US" sz="2800" dirty="0" smtClean="0"/>
              <a:t>Schedule (</a:t>
            </a:r>
            <a:r>
              <a:rPr lang="en-US" sz="2800" dirty="0"/>
              <a:t>Oaks</a:t>
            </a:r>
            <a:r>
              <a:rPr lang="en-US" sz="2800" dirty="0" smtClean="0"/>
              <a:t>, 1998-B). The mine remained operational until 1915 producing thousands of ounces of gold before operation ceased (Garcia, 1996). In 1922 the mine was sold but never again put into full production (Oaks, 1998-A). Little information is available from 1922 to </a:t>
            </a:r>
            <a:r>
              <a:rPr lang="en-US" sz="2800" dirty="0" smtClean="0"/>
              <a:t>present </a:t>
            </a:r>
            <a:r>
              <a:rPr lang="en-US" sz="2800" dirty="0" err="1" smtClean="0"/>
              <a:t>exept</a:t>
            </a:r>
            <a:r>
              <a:rPr lang="en-US" sz="2800" dirty="0" smtClean="0"/>
              <a:t> that the</a:t>
            </a:r>
            <a:r>
              <a:rPr lang="en-US" sz="2800" dirty="0" smtClean="0"/>
              <a:t> Oregon </a:t>
            </a:r>
            <a:r>
              <a:rPr lang="en-US" sz="2800" dirty="0" smtClean="0"/>
              <a:t>Metal Mines Handbook (1952) reported that the mine remained </a:t>
            </a:r>
            <a:r>
              <a:rPr lang="en-US" sz="2800" dirty="0" err="1" smtClean="0"/>
              <a:t>inoperational</a:t>
            </a:r>
            <a:r>
              <a:rPr lang="en-US" sz="2800" dirty="0" smtClean="0"/>
              <a:t> </a:t>
            </a:r>
            <a:r>
              <a:rPr lang="en-US" sz="2800" dirty="0" smtClean="0"/>
              <a:t>from 1922 to 1952, </a:t>
            </a:r>
            <a:r>
              <a:rPr lang="en-US" sz="2800" dirty="0" smtClean="0"/>
              <a:t>with no plans of development, only the occasional leasing of the property for small scale prospecting. Currently the mine is in development under the ownership of the American Mining Company.</a:t>
            </a:r>
            <a:endParaRPr lang="en-US" sz="2800" dirty="0"/>
          </a:p>
        </p:txBody>
      </p:sp>
      <p:pic>
        <p:nvPicPr>
          <p:cNvPr id="78" name="Picture 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79548" y="25240593"/>
            <a:ext cx="3876758" cy="3579218"/>
          </a:xfrm>
          <a:prstGeom prst="rect">
            <a:avLst/>
          </a:prstGeom>
          <a:noFill/>
          <a:ln w="63500">
            <a:solidFill>
              <a:schemeClr val="accent1">
                <a:lumMod val="50000"/>
              </a:schemeClr>
            </a:solidFill>
            <a:miter lim="800000"/>
          </a:ln>
          <a:extLst>
            <a:ext uri="{909E8E84-426E-40DD-AFC4-6F175D3DCCD1}">
              <a14:hiddenFill xmlns:a14="http://schemas.microsoft.com/office/drawing/2010/main">
                <a:solidFill>
                  <a:srgbClr val="FFFFFF"/>
                </a:solidFill>
              </a14:hiddenFill>
            </a:ext>
          </a:extLst>
        </p:spPr>
      </p:pic>
      <p:sp>
        <p:nvSpPr>
          <p:cNvPr id="26" name="Rectangle 25"/>
          <p:cNvSpPr/>
          <p:nvPr/>
        </p:nvSpPr>
        <p:spPr>
          <a:xfrm>
            <a:off x="22473863" y="25504627"/>
            <a:ext cx="4870172" cy="4254498"/>
          </a:xfrm>
          <a:prstGeom prst="rect">
            <a:avLst/>
          </a:prstGeom>
        </p:spPr>
        <p:txBody>
          <a:bodyPr wrap="square">
            <a:spAutoFit/>
          </a:bodyPr>
          <a:lstStyle/>
          <a:p>
            <a:pPr marL="520700" indent="-284163" algn="just" defTabSz="457200">
              <a:lnSpc>
                <a:spcPct val="80000"/>
              </a:lnSpc>
              <a:spcBef>
                <a:spcPts val="240"/>
              </a:spcBef>
              <a:buFont typeface="Arial" panose="020B0604020202020204" pitchFamily="34" charset="0"/>
              <a:buChar char="•"/>
            </a:pPr>
            <a:r>
              <a:rPr lang="en-US" sz="2800" dirty="0"/>
              <a:t>Images obtained with the </a:t>
            </a:r>
            <a:r>
              <a:rPr lang="en-US" sz="2800" b="1" u="sng" dirty="0"/>
              <a:t>SEM</a:t>
            </a:r>
            <a:r>
              <a:rPr lang="en-US" sz="2800" dirty="0"/>
              <a:t> of the tellurides show an isometric crystal form with basal cleavage, in the rare case that the telluride was in its crystalline </a:t>
            </a:r>
            <a:r>
              <a:rPr lang="en-US" sz="2800" dirty="0" smtClean="0"/>
              <a:t>form. </a:t>
            </a:r>
            <a:endParaRPr lang="en-US" sz="2800" dirty="0"/>
          </a:p>
          <a:p>
            <a:pPr marL="520700" indent="-284163" algn="just" defTabSz="457200">
              <a:lnSpc>
                <a:spcPct val="80000"/>
              </a:lnSpc>
              <a:spcBef>
                <a:spcPts val="240"/>
              </a:spcBef>
              <a:buFont typeface="Arial" panose="020B0604020202020204" pitchFamily="34" charset="0"/>
              <a:buChar char="•"/>
            </a:pPr>
            <a:r>
              <a:rPr lang="en-US" sz="2800" dirty="0"/>
              <a:t>Energy peaks from the </a:t>
            </a:r>
            <a:r>
              <a:rPr lang="en-US" sz="2800" b="1" u="sng" dirty="0"/>
              <a:t>SEM-EDS</a:t>
            </a:r>
            <a:r>
              <a:rPr lang="en-US" sz="2800" dirty="0"/>
              <a:t> indicate the presence of tellurium, bismuth, silicon and oxygen (carbon peak caused by carbon coating of sample</a:t>
            </a:r>
            <a:r>
              <a:rPr lang="en-US" sz="2800" dirty="0" smtClean="0"/>
              <a:t>) (fig. 7-16). </a:t>
            </a:r>
            <a:endParaRPr lang="en-US" sz="2800" dirty="0"/>
          </a:p>
        </p:txBody>
      </p:sp>
      <p:sp>
        <p:nvSpPr>
          <p:cNvPr id="27" name="Rectangle 26"/>
          <p:cNvSpPr/>
          <p:nvPr/>
        </p:nvSpPr>
        <p:spPr>
          <a:xfrm>
            <a:off x="22486133" y="29664397"/>
            <a:ext cx="9652316" cy="2530949"/>
          </a:xfrm>
          <a:prstGeom prst="rect">
            <a:avLst/>
          </a:prstGeom>
        </p:spPr>
        <p:txBody>
          <a:bodyPr wrap="square">
            <a:spAutoFit/>
          </a:bodyPr>
          <a:lstStyle/>
          <a:p>
            <a:pPr marL="520700" indent="-284163" algn="just" defTabSz="457200">
              <a:lnSpc>
                <a:spcPct val="80000"/>
              </a:lnSpc>
              <a:spcBef>
                <a:spcPts val="240"/>
              </a:spcBef>
              <a:buFont typeface="Arial" panose="020B0604020202020204" pitchFamily="34" charset="0"/>
              <a:buChar char="•"/>
            </a:pPr>
            <a:r>
              <a:rPr lang="en-US" sz="2800" dirty="0"/>
              <a:t>The </a:t>
            </a:r>
            <a:r>
              <a:rPr lang="en-US" sz="2800" b="1" u="sng" dirty="0"/>
              <a:t>EMPA</a:t>
            </a:r>
            <a:r>
              <a:rPr lang="en-US" sz="2800" dirty="0"/>
              <a:t> showed a composition of </a:t>
            </a:r>
            <a:r>
              <a:rPr lang="en-US" sz="2800" dirty="0" smtClean="0"/>
              <a:t>Bi</a:t>
            </a:r>
            <a:r>
              <a:rPr lang="en-US" sz="2800" baseline="-25000" dirty="0" smtClean="0"/>
              <a:t>2</a:t>
            </a:r>
            <a:r>
              <a:rPr lang="en-US" sz="2800" dirty="0" smtClean="0"/>
              <a:t>Te</a:t>
            </a:r>
            <a:r>
              <a:rPr lang="en-US" sz="2800" baseline="-25000" dirty="0" smtClean="0"/>
              <a:t>2</a:t>
            </a:r>
            <a:r>
              <a:rPr lang="en-US" sz="2800" dirty="0" smtClean="0"/>
              <a:t>S and Bi</a:t>
            </a:r>
            <a:r>
              <a:rPr lang="en-US" sz="2800" baseline="-25000" dirty="0" smtClean="0"/>
              <a:t>2</a:t>
            </a:r>
            <a:r>
              <a:rPr lang="en-US" sz="2800" dirty="0" smtClean="0"/>
              <a:t>Te</a:t>
            </a:r>
            <a:r>
              <a:rPr lang="en-US" sz="2800" baseline="-25000" dirty="0" smtClean="0"/>
              <a:t>3</a:t>
            </a:r>
            <a:r>
              <a:rPr lang="en-US" sz="2800" dirty="0"/>
              <a:t> </a:t>
            </a:r>
            <a:r>
              <a:rPr lang="en-US" sz="2800" dirty="0" smtClean="0"/>
              <a:t>(</a:t>
            </a:r>
            <a:r>
              <a:rPr lang="en-US" sz="2800" dirty="0" err="1"/>
              <a:t>tetradymite</a:t>
            </a:r>
            <a:r>
              <a:rPr lang="en-US" sz="2800" dirty="0"/>
              <a:t>, and </a:t>
            </a:r>
            <a:r>
              <a:rPr lang="en-US" sz="2800" dirty="0" err="1"/>
              <a:t>tellurobismuthite</a:t>
            </a:r>
            <a:r>
              <a:rPr lang="en-US" sz="2800" dirty="0"/>
              <a:t> </a:t>
            </a:r>
            <a:r>
              <a:rPr lang="en-US" sz="2800" dirty="0" smtClean="0"/>
              <a:t>respectively) in </a:t>
            </a:r>
            <a:r>
              <a:rPr lang="en-US" sz="2800" dirty="0"/>
              <a:t>the unknown </a:t>
            </a:r>
            <a:r>
              <a:rPr lang="en-US" sz="2800" dirty="0" smtClean="0"/>
              <a:t>samples.</a:t>
            </a:r>
            <a:endParaRPr lang="en-US" sz="2800" dirty="0"/>
          </a:p>
          <a:p>
            <a:pPr marL="520700" indent="-284163" algn="just" defTabSz="457200">
              <a:lnSpc>
                <a:spcPct val="80000"/>
              </a:lnSpc>
              <a:spcBef>
                <a:spcPts val="240"/>
              </a:spcBef>
              <a:buFont typeface="Arial" panose="020B0604020202020204" pitchFamily="34" charset="0"/>
              <a:buChar char="•"/>
            </a:pPr>
            <a:r>
              <a:rPr lang="en-US" sz="2800" dirty="0"/>
              <a:t>Use of the </a:t>
            </a:r>
            <a:r>
              <a:rPr lang="en-US" sz="2800" b="1" u="sng" baseline="30000" dirty="0"/>
              <a:t>40</a:t>
            </a:r>
            <a:r>
              <a:rPr lang="en-US" sz="2800" b="1" u="sng" dirty="0"/>
              <a:t>Ar/</a:t>
            </a:r>
            <a:r>
              <a:rPr lang="en-US" sz="2800" b="1" u="sng" baseline="30000" dirty="0"/>
              <a:t>39</a:t>
            </a:r>
            <a:r>
              <a:rPr lang="en-US" sz="2800" b="1" u="sng" dirty="0"/>
              <a:t>Ar</a:t>
            </a:r>
            <a:r>
              <a:rPr lang="en-US" sz="2800" dirty="0"/>
              <a:t> step heating method for radiometric dating at the Oregon State University Argon Lab produces a closure age of 153.67 ± 0.46 Ma on samples of hydrothermal muscovite taken from the Coffin Vein. </a:t>
            </a:r>
          </a:p>
        </p:txBody>
      </p:sp>
      <p:sp>
        <p:nvSpPr>
          <p:cNvPr id="79" name="TextBox 78"/>
          <p:cNvSpPr txBox="1"/>
          <p:nvPr/>
        </p:nvSpPr>
        <p:spPr>
          <a:xfrm>
            <a:off x="28078386" y="28944053"/>
            <a:ext cx="3977920" cy="600164"/>
          </a:xfrm>
          <a:prstGeom prst="rect">
            <a:avLst/>
          </a:prstGeom>
          <a:noFill/>
        </p:spPr>
        <p:txBody>
          <a:bodyPr wrap="square" rtlCol="0">
            <a:spAutoFit/>
          </a:bodyPr>
          <a:lstStyle/>
          <a:p>
            <a:r>
              <a:rPr lang="en-US" sz="1100" dirty="0">
                <a:solidFill>
                  <a:schemeClr val="bg1"/>
                </a:solidFill>
              </a:rPr>
              <a:t>Fig. </a:t>
            </a:r>
            <a:r>
              <a:rPr lang="en-US" sz="1100" dirty="0" smtClean="0">
                <a:solidFill>
                  <a:schemeClr val="bg1"/>
                </a:solidFill>
              </a:rPr>
              <a:t>17. </a:t>
            </a:r>
            <a:r>
              <a:rPr lang="en-US" sz="1100" dirty="0">
                <a:solidFill>
                  <a:schemeClr val="bg1"/>
                </a:solidFill>
              </a:rPr>
              <a:t>SEM image of bismuth bearing telluride with a 237 micrometer field of view. Shows basal cleavage and what appears to be a hexagonal crystal shape. </a:t>
            </a:r>
          </a:p>
        </p:txBody>
      </p:sp>
      <p:pic>
        <p:nvPicPr>
          <p:cNvPr id="80" name="Picture 7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459833" y="19314020"/>
            <a:ext cx="4572000" cy="3361266"/>
          </a:xfrm>
          <a:prstGeom prst="rect">
            <a:avLst/>
          </a:prstGeom>
        </p:spPr>
      </p:pic>
      <p:pic>
        <p:nvPicPr>
          <p:cNvPr id="81" name="Picture 8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384187" y="19314020"/>
            <a:ext cx="4572000" cy="3361266"/>
          </a:xfrm>
          <a:prstGeom prst="rect">
            <a:avLst/>
          </a:prstGeom>
        </p:spPr>
      </p:pic>
      <p:pic>
        <p:nvPicPr>
          <p:cNvPr id="82" name="Picture 8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232895" y="19314020"/>
            <a:ext cx="4572000" cy="3361266"/>
          </a:xfrm>
          <a:prstGeom prst="rect">
            <a:avLst/>
          </a:prstGeom>
        </p:spPr>
      </p:pic>
      <p:pic>
        <p:nvPicPr>
          <p:cNvPr id="83" name="Picture 8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308541" y="19314020"/>
            <a:ext cx="4572000" cy="3361266"/>
          </a:xfrm>
          <a:prstGeom prst="rect">
            <a:avLst/>
          </a:prstGeom>
        </p:spPr>
      </p:pic>
      <p:sp>
        <p:nvSpPr>
          <p:cNvPr id="11" name="TextBox 10"/>
          <p:cNvSpPr txBox="1"/>
          <p:nvPr/>
        </p:nvSpPr>
        <p:spPr>
          <a:xfrm>
            <a:off x="2853495" y="20871542"/>
            <a:ext cx="584200" cy="246221"/>
          </a:xfrm>
          <a:prstGeom prst="rect">
            <a:avLst/>
          </a:prstGeom>
          <a:noFill/>
        </p:spPr>
        <p:txBody>
          <a:bodyPr wrap="square" rtlCol="0">
            <a:spAutoFit/>
          </a:bodyPr>
          <a:lstStyle/>
          <a:p>
            <a:r>
              <a:rPr lang="en-US" sz="1000" dirty="0">
                <a:solidFill>
                  <a:srgbClr val="FF0000"/>
                </a:solidFill>
              </a:rPr>
              <a:t>Bi</a:t>
            </a:r>
            <a:r>
              <a:rPr lang="en-US" sz="1000" baseline="-25000" dirty="0">
                <a:solidFill>
                  <a:srgbClr val="FF0000"/>
                </a:solidFill>
              </a:rPr>
              <a:t>2</a:t>
            </a:r>
            <a:r>
              <a:rPr lang="en-US" sz="1000" dirty="0">
                <a:solidFill>
                  <a:srgbClr val="FF0000"/>
                </a:solidFill>
              </a:rPr>
              <a:t>Te</a:t>
            </a:r>
            <a:r>
              <a:rPr lang="en-US" sz="1000" baseline="-25000" dirty="0">
                <a:solidFill>
                  <a:srgbClr val="FF0000"/>
                </a:solidFill>
              </a:rPr>
              <a:t>2</a:t>
            </a:r>
            <a:r>
              <a:rPr lang="en-US" sz="1000" dirty="0">
                <a:solidFill>
                  <a:srgbClr val="FF0000"/>
                </a:solidFill>
              </a:rPr>
              <a:t>S</a:t>
            </a:r>
          </a:p>
        </p:txBody>
      </p:sp>
      <p:sp>
        <p:nvSpPr>
          <p:cNvPr id="84" name="TextBox 83"/>
          <p:cNvSpPr txBox="1"/>
          <p:nvPr/>
        </p:nvSpPr>
        <p:spPr>
          <a:xfrm>
            <a:off x="2543949" y="19785692"/>
            <a:ext cx="584200" cy="246221"/>
          </a:xfrm>
          <a:prstGeom prst="rect">
            <a:avLst/>
          </a:prstGeom>
          <a:noFill/>
        </p:spPr>
        <p:txBody>
          <a:bodyPr wrap="square" rtlCol="0">
            <a:spAutoFit/>
          </a:bodyPr>
          <a:lstStyle/>
          <a:p>
            <a:r>
              <a:rPr lang="en-US" sz="1000" dirty="0" smtClean="0">
                <a:solidFill>
                  <a:srgbClr val="FF0000"/>
                </a:solidFill>
              </a:rPr>
              <a:t>Bi</a:t>
            </a:r>
            <a:r>
              <a:rPr lang="en-US" sz="1000" baseline="-25000" dirty="0" smtClean="0">
                <a:solidFill>
                  <a:srgbClr val="FF0000"/>
                </a:solidFill>
              </a:rPr>
              <a:t>2</a:t>
            </a:r>
            <a:r>
              <a:rPr lang="en-US" sz="1000" dirty="0" smtClean="0">
                <a:solidFill>
                  <a:srgbClr val="FF0000"/>
                </a:solidFill>
              </a:rPr>
              <a:t>Te</a:t>
            </a:r>
            <a:r>
              <a:rPr lang="en-US" sz="1000" baseline="-25000" dirty="0" smtClean="0">
                <a:solidFill>
                  <a:srgbClr val="FF0000"/>
                </a:solidFill>
              </a:rPr>
              <a:t>3</a:t>
            </a:r>
            <a:endParaRPr lang="en-US" sz="1000" dirty="0">
              <a:solidFill>
                <a:srgbClr val="FF0000"/>
              </a:solidFill>
            </a:endParaRPr>
          </a:p>
        </p:txBody>
      </p:sp>
      <p:sp>
        <p:nvSpPr>
          <p:cNvPr id="85" name="TextBox 84"/>
          <p:cNvSpPr txBox="1"/>
          <p:nvPr/>
        </p:nvSpPr>
        <p:spPr>
          <a:xfrm>
            <a:off x="8030995" y="20618518"/>
            <a:ext cx="675596" cy="246221"/>
          </a:xfrm>
          <a:prstGeom prst="rect">
            <a:avLst/>
          </a:prstGeom>
          <a:noFill/>
        </p:spPr>
        <p:txBody>
          <a:bodyPr wrap="square" rtlCol="0">
            <a:spAutoFit/>
          </a:bodyPr>
          <a:lstStyle/>
          <a:p>
            <a:r>
              <a:rPr lang="en-US" sz="1000" dirty="0" err="1" smtClean="0">
                <a:solidFill>
                  <a:srgbClr val="FF0000"/>
                </a:solidFill>
              </a:rPr>
              <a:t>FeO</a:t>
            </a:r>
            <a:r>
              <a:rPr lang="en-US" sz="1000" dirty="0" smtClean="0">
                <a:solidFill>
                  <a:srgbClr val="FF0000"/>
                </a:solidFill>
              </a:rPr>
              <a:t>(OH)</a:t>
            </a:r>
            <a:endParaRPr lang="en-US" sz="1000" dirty="0">
              <a:solidFill>
                <a:srgbClr val="FF0000"/>
              </a:solidFill>
            </a:endParaRPr>
          </a:p>
        </p:txBody>
      </p:sp>
      <p:sp>
        <p:nvSpPr>
          <p:cNvPr id="86" name="TextBox 85"/>
          <p:cNvSpPr txBox="1"/>
          <p:nvPr/>
        </p:nvSpPr>
        <p:spPr>
          <a:xfrm>
            <a:off x="12807145" y="20864739"/>
            <a:ext cx="675596" cy="246221"/>
          </a:xfrm>
          <a:prstGeom prst="rect">
            <a:avLst/>
          </a:prstGeom>
          <a:noFill/>
        </p:spPr>
        <p:txBody>
          <a:bodyPr wrap="square" rtlCol="0">
            <a:spAutoFit/>
          </a:bodyPr>
          <a:lstStyle/>
          <a:p>
            <a:r>
              <a:rPr lang="en-US" sz="1000" dirty="0" smtClean="0">
                <a:solidFill>
                  <a:srgbClr val="FF0000"/>
                </a:solidFill>
              </a:rPr>
              <a:t>Au</a:t>
            </a:r>
            <a:endParaRPr lang="en-US" sz="1000" dirty="0">
              <a:solidFill>
                <a:srgbClr val="FF0000"/>
              </a:solidFill>
            </a:endParaRPr>
          </a:p>
        </p:txBody>
      </p:sp>
      <p:sp>
        <p:nvSpPr>
          <p:cNvPr id="87" name="TextBox 86"/>
          <p:cNvSpPr txBox="1"/>
          <p:nvPr/>
        </p:nvSpPr>
        <p:spPr>
          <a:xfrm>
            <a:off x="11791145" y="21009883"/>
            <a:ext cx="675596" cy="246221"/>
          </a:xfrm>
          <a:prstGeom prst="rect">
            <a:avLst/>
          </a:prstGeom>
          <a:noFill/>
        </p:spPr>
        <p:txBody>
          <a:bodyPr wrap="square" rtlCol="0">
            <a:spAutoFit/>
          </a:bodyPr>
          <a:lstStyle/>
          <a:p>
            <a:r>
              <a:rPr lang="en-US" sz="1000" dirty="0" smtClean="0">
                <a:solidFill>
                  <a:srgbClr val="FF0000"/>
                </a:solidFill>
              </a:rPr>
              <a:t>Au</a:t>
            </a:r>
            <a:endParaRPr lang="en-US" sz="1000" dirty="0">
              <a:solidFill>
                <a:srgbClr val="FF0000"/>
              </a:solidFill>
            </a:endParaRPr>
          </a:p>
        </p:txBody>
      </p:sp>
      <p:sp>
        <p:nvSpPr>
          <p:cNvPr id="88" name="TextBox 87"/>
          <p:cNvSpPr txBox="1"/>
          <p:nvPr/>
        </p:nvSpPr>
        <p:spPr>
          <a:xfrm>
            <a:off x="14210495" y="20083689"/>
            <a:ext cx="675596" cy="246221"/>
          </a:xfrm>
          <a:prstGeom prst="rect">
            <a:avLst/>
          </a:prstGeom>
          <a:noFill/>
        </p:spPr>
        <p:txBody>
          <a:bodyPr wrap="square" rtlCol="0">
            <a:spAutoFit/>
          </a:bodyPr>
          <a:lstStyle/>
          <a:p>
            <a:r>
              <a:rPr lang="en-US" sz="1000" dirty="0" smtClean="0">
                <a:solidFill>
                  <a:srgbClr val="FF0000"/>
                </a:solidFill>
              </a:rPr>
              <a:t>Au</a:t>
            </a:r>
            <a:endParaRPr lang="en-US" sz="1000" dirty="0">
              <a:solidFill>
                <a:srgbClr val="FF0000"/>
              </a:solidFill>
            </a:endParaRPr>
          </a:p>
        </p:txBody>
      </p:sp>
      <p:sp>
        <p:nvSpPr>
          <p:cNvPr id="89" name="TextBox 88"/>
          <p:cNvSpPr txBox="1"/>
          <p:nvPr/>
        </p:nvSpPr>
        <p:spPr>
          <a:xfrm>
            <a:off x="14516758" y="21915988"/>
            <a:ext cx="584200" cy="246221"/>
          </a:xfrm>
          <a:prstGeom prst="rect">
            <a:avLst/>
          </a:prstGeom>
          <a:noFill/>
        </p:spPr>
        <p:txBody>
          <a:bodyPr wrap="square" rtlCol="0">
            <a:spAutoFit/>
          </a:bodyPr>
          <a:lstStyle/>
          <a:p>
            <a:r>
              <a:rPr lang="en-US" sz="1000" dirty="0">
                <a:solidFill>
                  <a:srgbClr val="FF0000"/>
                </a:solidFill>
              </a:rPr>
              <a:t>Bi</a:t>
            </a:r>
            <a:r>
              <a:rPr lang="en-US" sz="1000" baseline="-25000" dirty="0">
                <a:solidFill>
                  <a:srgbClr val="FF0000"/>
                </a:solidFill>
              </a:rPr>
              <a:t>2</a:t>
            </a:r>
            <a:r>
              <a:rPr lang="en-US" sz="1000" dirty="0">
                <a:solidFill>
                  <a:srgbClr val="FF0000"/>
                </a:solidFill>
              </a:rPr>
              <a:t>Te</a:t>
            </a:r>
            <a:r>
              <a:rPr lang="en-US" sz="1000" baseline="-25000" dirty="0">
                <a:solidFill>
                  <a:srgbClr val="FF0000"/>
                </a:solidFill>
              </a:rPr>
              <a:t>2</a:t>
            </a:r>
            <a:r>
              <a:rPr lang="en-US" sz="1000" dirty="0">
                <a:solidFill>
                  <a:srgbClr val="FF0000"/>
                </a:solidFill>
              </a:rPr>
              <a:t>S</a:t>
            </a:r>
          </a:p>
        </p:txBody>
      </p:sp>
      <p:sp>
        <p:nvSpPr>
          <p:cNvPr id="90" name="TextBox 89"/>
          <p:cNvSpPr txBox="1"/>
          <p:nvPr/>
        </p:nvSpPr>
        <p:spPr>
          <a:xfrm>
            <a:off x="18358508" y="20864738"/>
            <a:ext cx="584200" cy="246221"/>
          </a:xfrm>
          <a:prstGeom prst="rect">
            <a:avLst/>
          </a:prstGeom>
          <a:noFill/>
        </p:spPr>
        <p:txBody>
          <a:bodyPr wrap="square" rtlCol="0">
            <a:spAutoFit/>
          </a:bodyPr>
          <a:lstStyle/>
          <a:p>
            <a:r>
              <a:rPr lang="en-US" sz="1000" dirty="0">
                <a:solidFill>
                  <a:srgbClr val="FF0000"/>
                </a:solidFill>
              </a:rPr>
              <a:t>Bi</a:t>
            </a:r>
            <a:r>
              <a:rPr lang="en-US" sz="1000" baseline="-25000" dirty="0">
                <a:solidFill>
                  <a:srgbClr val="FF0000"/>
                </a:solidFill>
              </a:rPr>
              <a:t>2</a:t>
            </a:r>
            <a:r>
              <a:rPr lang="en-US" sz="1000" dirty="0">
                <a:solidFill>
                  <a:srgbClr val="FF0000"/>
                </a:solidFill>
              </a:rPr>
              <a:t>Te</a:t>
            </a:r>
            <a:r>
              <a:rPr lang="en-US" sz="1000" baseline="-25000" dirty="0">
                <a:solidFill>
                  <a:srgbClr val="FF0000"/>
                </a:solidFill>
              </a:rPr>
              <a:t>2</a:t>
            </a:r>
            <a:r>
              <a:rPr lang="en-US" sz="1000" dirty="0">
                <a:solidFill>
                  <a:srgbClr val="FF0000"/>
                </a:solidFill>
              </a:rPr>
              <a:t>S</a:t>
            </a:r>
          </a:p>
        </p:txBody>
      </p:sp>
      <p:sp>
        <p:nvSpPr>
          <p:cNvPr id="17" name="TextBox 16"/>
          <p:cNvSpPr txBox="1"/>
          <p:nvPr/>
        </p:nvSpPr>
        <p:spPr>
          <a:xfrm>
            <a:off x="33343143" y="10865279"/>
            <a:ext cx="9586359" cy="5952399"/>
          </a:xfrm>
          <a:prstGeom prst="rect">
            <a:avLst/>
          </a:prstGeom>
          <a:noFill/>
        </p:spPr>
        <p:txBody>
          <a:bodyPr wrap="square" rtlCol="0">
            <a:spAutoFit/>
          </a:bodyPr>
          <a:lstStyle/>
          <a:p>
            <a:pPr algn="just" defTabSz="457200">
              <a:lnSpc>
                <a:spcPct val="80000"/>
              </a:lnSpc>
              <a:spcBef>
                <a:spcPts val="240"/>
              </a:spcBef>
            </a:pPr>
            <a:r>
              <a:rPr lang="en-US" sz="2800" dirty="0" smtClean="0"/>
              <a:t>	The </a:t>
            </a:r>
            <a:r>
              <a:rPr lang="en-US" sz="2800" dirty="0"/>
              <a:t>mineralization at the Jewett Mine occurred as some fluids </a:t>
            </a:r>
            <a:r>
              <a:rPr lang="en-US" sz="2800" dirty="0" smtClean="0"/>
              <a:t>(hydrothermal </a:t>
            </a:r>
            <a:r>
              <a:rPr lang="en-US" sz="2800" dirty="0"/>
              <a:t>or </a:t>
            </a:r>
            <a:r>
              <a:rPr lang="en-US" sz="2800" dirty="0" smtClean="0"/>
              <a:t>metamorphic) </a:t>
            </a:r>
            <a:r>
              <a:rPr lang="en-US" sz="2800" dirty="0"/>
              <a:t>moved through faults and joints carrying the Au-</a:t>
            </a:r>
            <a:r>
              <a:rPr lang="en-US" sz="2800" dirty="0" err="1"/>
              <a:t>Te</a:t>
            </a:r>
            <a:r>
              <a:rPr lang="en-US" sz="2800" dirty="0"/>
              <a:t> as a magmatic source, an assimilated source or some combination of each. SEM photos, SEM-EDS and EMPA identify a bismuth telluride </a:t>
            </a:r>
            <a:r>
              <a:rPr lang="en-US" sz="2800" dirty="0" smtClean="0"/>
              <a:t>which is considered to result form a low-temperature (&lt;300</a:t>
            </a:r>
            <a:r>
              <a:rPr lang="en-US" sz="2800" dirty="0" smtClean="0">
                <a:latin typeface="Arial"/>
                <a:cs typeface="Arial"/>
              </a:rPr>
              <a:t>°C) </a:t>
            </a:r>
            <a:r>
              <a:rPr lang="en-US" sz="2800" dirty="0" smtClean="0"/>
              <a:t>fluid (Cook et. al., 2009). The </a:t>
            </a:r>
            <a:r>
              <a:rPr lang="en-US" sz="2800" dirty="0"/>
              <a:t>source of heat was previously hypothesized to be from the nearby Grants Pass pluton. According to </a:t>
            </a:r>
            <a:r>
              <a:rPr lang="en-US" sz="2800" baseline="30000" dirty="0"/>
              <a:t>40</a:t>
            </a:r>
            <a:r>
              <a:rPr lang="en-US" sz="2800" dirty="0"/>
              <a:t>Ar/</a:t>
            </a:r>
            <a:r>
              <a:rPr lang="en-US" sz="2800" baseline="30000" dirty="0"/>
              <a:t>39</a:t>
            </a:r>
            <a:r>
              <a:rPr lang="en-US" sz="2800" dirty="0"/>
              <a:t>Ar radiometric dating the deposit is approximately 14 </a:t>
            </a:r>
            <a:r>
              <a:rPr lang="en-US" sz="2800" dirty="0" err="1"/>
              <a:t>m,y</a:t>
            </a:r>
            <a:r>
              <a:rPr lang="en-US" sz="2800" dirty="0"/>
              <a:t>. older than the pluton, making the previous prediction unlikely. Instead, the heat is from some other source </a:t>
            </a:r>
            <a:r>
              <a:rPr lang="en-US" sz="2800" dirty="0" smtClean="0"/>
              <a:t>likely</a:t>
            </a:r>
            <a:r>
              <a:rPr lang="en-US" sz="2800" dirty="0" smtClean="0"/>
              <a:t> </a:t>
            </a:r>
            <a:r>
              <a:rPr lang="en-US" sz="2800" dirty="0"/>
              <a:t>of similar age such as the Jacksonville pluton, approximately 20 km away. The distance away from the deposit, especially when compared to the proximity of the G.P. </a:t>
            </a:r>
            <a:r>
              <a:rPr lang="en-US" sz="2800" dirty="0" smtClean="0"/>
              <a:t>pluton, </a:t>
            </a:r>
            <a:r>
              <a:rPr lang="en-US" sz="2800" dirty="0"/>
              <a:t>makes this a questionable yet possible source. The age of this pluton is similar to that of the mineralization at the Jewett but further investigation is needed in order to confirm or deny its involvement in the mineralization. </a:t>
            </a:r>
          </a:p>
        </p:txBody>
      </p:sp>
      <p:sp>
        <p:nvSpPr>
          <p:cNvPr id="19" name="TextBox 18"/>
          <p:cNvSpPr txBox="1"/>
          <p:nvPr/>
        </p:nvSpPr>
        <p:spPr>
          <a:xfrm>
            <a:off x="33358446" y="25504627"/>
            <a:ext cx="9586359" cy="6330323"/>
          </a:xfrm>
          <a:prstGeom prst="rect">
            <a:avLst/>
          </a:prstGeom>
          <a:noFill/>
        </p:spPr>
        <p:txBody>
          <a:bodyPr wrap="square" rtlCol="0">
            <a:spAutoFit/>
          </a:bodyPr>
          <a:lstStyle/>
          <a:p>
            <a:pPr marL="457200" indent="-457200">
              <a:lnSpc>
                <a:spcPct val="80000"/>
              </a:lnSpc>
              <a:spcAft>
                <a:spcPts val="600"/>
              </a:spcAft>
            </a:pPr>
            <a:r>
              <a:rPr lang="en-US" sz="1800" dirty="0"/>
              <a:t>Cook, N. J., </a:t>
            </a:r>
            <a:r>
              <a:rPr lang="en-US" sz="1800" dirty="0" err="1"/>
              <a:t>Ciobanu</a:t>
            </a:r>
            <a:r>
              <a:rPr lang="en-US" sz="1800" dirty="0"/>
              <a:t>, C. L., Spry, P. G., &amp; </a:t>
            </a:r>
            <a:r>
              <a:rPr lang="en-US" sz="1800" dirty="0" err="1"/>
              <a:t>Voudouris</a:t>
            </a:r>
            <a:r>
              <a:rPr lang="en-US" sz="1800" dirty="0"/>
              <a:t>, P. (2009). Understanding gold-(silver)-telluride-(</a:t>
            </a:r>
            <a:r>
              <a:rPr lang="en-US" sz="1800" dirty="0" err="1"/>
              <a:t>selenide</a:t>
            </a:r>
            <a:r>
              <a:rPr lang="en-US" sz="1800" dirty="0"/>
              <a:t>) mineral deposits. </a:t>
            </a:r>
            <a:r>
              <a:rPr lang="en-US" sz="1800" i="1" dirty="0"/>
              <a:t>Episodes</a:t>
            </a:r>
            <a:r>
              <a:rPr lang="en-US" sz="1800" dirty="0"/>
              <a:t>, </a:t>
            </a:r>
            <a:r>
              <a:rPr lang="en-US" sz="1800" i="1" dirty="0"/>
              <a:t>32</a:t>
            </a:r>
            <a:r>
              <a:rPr lang="en-US" sz="1800" dirty="0"/>
              <a:t>(4), 249.</a:t>
            </a:r>
          </a:p>
          <a:p>
            <a:pPr marL="457200" indent="-457200">
              <a:lnSpc>
                <a:spcPct val="80000"/>
              </a:lnSpc>
              <a:spcAft>
                <a:spcPts val="600"/>
              </a:spcAft>
            </a:pPr>
            <a:r>
              <a:rPr lang="en-US" sz="1800" dirty="0"/>
              <a:t>Garcia, G. (1996). Jewett Gold Mine, </a:t>
            </a:r>
            <a:r>
              <a:rPr lang="en-US" sz="1800" i="1" dirty="0"/>
              <a:t>Jewett Mine Reports</a:t>
            </a:r>
            <a:r>
              <a:rPr lang="en-US" sz="1800" dirty="0"/>
              <a:t>, 3-6. Oregon Historical Mining Information, Oregon Department of Geology and Mineral Industries. Retrieved from http://www.oregongeology.org/sub/milo/ohmi-josephine.htm</a:t>
            </a:r>
          </a:p>
          <a:p>
            <a:pPr marL="457200" indent="-457200">
              <a:lnSpc>
                <a:spcPct val="80000"/>
              </a:lnSpc>
              <a:spcAft>
                <a:spcPts val="600"/>
              </a:spcAft>
            </a:pPr>
            <a:r>
              <a:rPr lang="en-US" sz="1800" dirty="0"/>
              <a:t>Harper, G. D., </a:t>
            </a:r>
            <a:r>
              <a:rPr lang="en-US" sz="1800" dirty="0" err="1"/>
              <a:t>Saleeby</a:t>
            </a:r>
            <a:r>
              <a:rPr lang="en-US" sz="1800" dirty="0"/>
              <a:t>, J. B., &amp; </a:t>
            </a:r>
            <a:r>
              <a:rPr lang="en-US" sz="1800" dirty="0" err="1"/>
              <a:t>Heizler</a:t>
            </a:r>
            <a:r>
              <a:rPr lang="en-US" sz="1800" dirty="0"/>
              <a:t>, M. (1994). Formation and emplacement of the Josephine </a:t>
            </a:r>
            <a:r>
              <a:rPr lang="en-US" sz="1800" dirty="0" err="1"/>
              <a:t>ophiolite</a:t>
            </a:r>
            <a:r>
              <a:rPr lang="en-US" sz="1800" dirty="0"/>
              <a:t> and the Nevadan orogeny in the Klamath Mountains, California-Oregon: U/</a:t>
            </a:r>
            <a:r>
              <a:rPr lang="en-US" sz="1800" dirty="0" err="1"/>
              <a:t>Pb</a:t>
            </a:r>
            <a:r>
              <a:rPr lang="en-US" sz="1800" dirty="0"/>
              <a:t> zircon and </a:t>
            </a:r>
            <a:r>
              <a:rPr lang="en-US" sz="1800" baseline="30000" dirty="0"/>
              <a:t>40</a:t>
            </a:r>
            <a:r>
              <a:rPr lang="en-US" sz="1800" dirty="0"/>
              <a:t>Ar/</a:t>
            </a:r>
            <a:r>
              <a:rPr lang="en-US" sz="1800" baseline="30000" dirty="0"/>
              <a:t>39</a:t>
            </a:r>
            <a:r>
              <a:rPr lang="en-US" sz="1800" dirty="0"/>
              <a:t>Ar geochronology. </a:t>
            </a:r>
            <a:r>
              <a:rPr lang="en-US" sz="1800" i="1" dirty="0"/>
              <a:t>Journal of Geophysical Research</a:t>
            </a:r>
            <a:r>
              <a:rPr lang="en-US" sz="1800" dirty="0"/>
              <a:t>, </a:t>
            </a:r>
            <a:r>
              <a:rPr lang="en-US" sz="1800" i="1" dirty="0"/>
              <a:t>99</a:t>
            </a:r>
            <a:r>
              <a:rPr lang="en-US" sz="1800" dirty="0"/>
              <a:t>(B3), 4293-4321.</a:t>
            </a:r>
          </a:p>
          <a:p>
            <a:pPr marL="457200" indent="-457200">
              <a:lnSpc>
                <a:spcPct val="80000"/>
              </a:lnSpc>
              <a:spcAft>
                <a:spcPts val="600"/>
              </a:spcAft>
            </a:pPr>
            <a:r>
              <a:rPr lang="en-US" sz="1800" dirty="0" err="1"/>
              <a:t>Hotz</a:t>
            </a:r>
            <a:r>
              <a:rPr lang="en-US" sz="1800" dirty="0"/>
              <a:t>, P. E. (1971). </a:t>
            </a:r>
            <a:r>
              <a:rPr lang="en-US" sz="1800" i="1" dirty="0"/>
              <a:t>Plutonic rocks of the Klamath Mountains, California and Oregon</a:t>
            </a:r>
            <a:r>
              <a:rPr lang="en-US" sz="1800" dirty="0"/>
              <a:t>. US Government Printing Office.</a:t>
            </a:r>
          </a:p>
          <a:p>
            <a:pPr marL="457200" indent="-457200">
              <a:lnSpc>
                <a:spcPct val="80000"/>
              </a:lnSpc>
              <a:spcAft>
                <a:spcPts val="600"/>
              </a:spcAft>
            </a:pPr>
            <a:r>
              <a:rPr lang="en-US" sz="1800" dirty="0"/>
              <a:t>Irwin, W. P., &amp; </a:t>
            </a:r>
            <a:r>
              <a:rPr lang="en-US" sz="1800" dirty="0" err="1"/>
              <a:t>Mankinen</a:t>
            </a:r>
            <a:r>
              <a:rPr lang="en-US" sz="1800" dirty="0"/>
              <a:t>, E. A. (1998). </a:t>
            </a:r>
            <a:r>
              <a:rPr lang="en-US" sz="1800" i="1" dirty="0"/>
              <a:t>Rotational and accretionary evolution of the Klamath Mountains, California and Oregon, from Devonian to present time</a:t>
            </a:r>
            <a:r>
              <a:rPr lang="en-US" sz="1800" dirty="0"/>
              <a:t>. The Survey.</a:t>
            </a:r>
          </a:p>
          <a:p>
            <a:pPr marL="457200" indent="-457200">
              <a:lnSpc>
                <a:spcPct val="80000"/>
              </a:lnSpc>
              <a:spcAft>
                <a:spcPts val="600"/>
              </a:spcAft>
            </a:pPr>
            <a:r>
              <a:rPr lang="en-US" sz="1800" dirty="0"/>
              <a:t>Irwin, W. P., &amp; Wooden, J. L. (1999). Plutons and accretionary episodes of the Klamath Mountains, California and Oregon. </a:t>
            </a:r>
            <a:r>
              <a:rPr lang="en-US" sz="1800" i="1" dirty="0"/>
              <a:t>US Geol. </a:t>
            </a:r>
            <a:r>
              <a:rPr lang="en-US" sz="1800" i="1" dirty="0" err="1"/>
              <a:t>Surv</a:t>
            </a:r>
            <a:r>
              <a:rPr lang="en-US" sz="1800" i="1" dirty="0"/>
              <a:t>. Open File Rep., 99</a:t>
            </a:r>
            <a:r>
              <a:rPr lang="en-US" sz="1800" dirty="0"/>
              <a:t>, </a:t>
            </a:r>
            <a:r>
              <a:rPr lang="en-US" sz="1800" i="1" dirty="0"/>
              <a:t>374</a:t>
            </a:r>
            <a:r>
              <a:rPr lang="en-US" sz="1800" dirty="0"/>
              <a:t>(1).</a:t>
            </a:r>
          </a:p>
          <a:p>
            <a:pPr marL="457200" indent="-457200">
              <a:lnSpc>
                <a:spcPct val="80000"/>
              </a:lnSpc>
              <a:spcAft>
                <a:spcPts val="600"/>
              </a:spcAft>
            </a:pPr>
            <a:r>
              <a:rPr lang="en-US" sz="1800" dirty="0"/>
              <a:t>Oaks, M. (1998). Josephine County Historical Society, </a:t>
            </a:r>
            <a:r>
              <a:rPr lang="en-US" sz="1800" i="1" dirty="0"/>
              <a:t>Jewett Mine Letters</a:t>
            </a:r>
            <a:r>
              <a:rPr lang="en-US" sz="1800" dirty="0"/>
              <a:t>, 4-5. Oregon Historical Mining Information, Oregon Department of Geology and Mineral Industries. Retrieved from http://www.oregongeology.org/sub/milo/ohmi-josephine.htm</a:t>
            </a:r>
          </a:p>
          <a:p>
            <a:pPr marL="457200" indent="-457200">
              <a:lnSpc>
                <a:spcPct val="80000"/>
              </a:lnSpc>
              <a:spcAft>
                <a:spcPts val="600"/>
              </a:spcAft>
            </a:pPr>
            <a:r>
              <a:rPr lang="en-US" sz="1800" dirty="0"/>
              <a:t>Oaks, M. (1998). Josephine County Historical Society, </a:t>
            </a:r>
            <a:r>
              <a:rPr lang="en-US" sz="1800" i="1" dirty="0"/>
              <a:t>Jewett Mine Reports</a:t>
            </a:r>
            <a:r>
              <a:rPr lang="en-US" sz="1800" dirty="0"/>
              <a:t>, 11-12</a:t>
            </a:r>
            <a:r>
              <a:rPr lang="en-US" sz="1800" i="1" dirty="0"/>
              <a:t>.</a:t>
            </a:r>
            <a:r>
              <a:rPr lang="en-US" sz="1800" dirty="0"/>
              <a:t> Oregon Historical Mining Information, Oregon Department of Geology and Mineral Industries. Retrieved from http://www.oregongeology.org/sub/milo/ohmi-josephine.htm</a:t>
            </a:r>
          </a:p>
          <a:p>
            <a:pPr marL="457200" indent="-457200">
              <a:lnSpc>
                <a:spcPct val="80000"/>
              </a:lnSpc>
              <a:spcAft>
                <a:spcPts val="600"/>
              </a:spcAft>
            </a:pPr>
            <a:r>
              <a:rPr lang="en-US" sz="1800" dirty="0"/>
              <a:t>Oregon Department of Geology and Mineral Industries (1952). </a:t>
            </a:r>
            <a:r>
              <a:rPr lang="en-US" sz="1800" i="1" dirty="0"/>
              <a:t>Oregon metal mines handbook</a:t>
            </a:r>
            <a:r>
              <a:rPr lang="en-US" sz="1800" dirty="0"/>
              <a:t>, v. II, section 1, 2</a:t>
            </a:r>
            <a:r>
              <a:rPr lang="en-US" sz="1800" baseline="30000" dirty="0"/>
              <a:t>nd</a:t>
            </a:r>
            <a:r>
              <a:rPr lang="en-US" sz="1800" dirty="0"/>
              <a:t> ed.--Josephine County: Oregon Department of Geology and Mineral Industries Bulletin No. 14-C, 238 p. </a:t>
            </a:r>
          </a:p>
          <a:p>
            <a:pPr marL="457200" indent="-457200">
              <a:lnSpc>
                <a:spcPct val="80000"/>
              </a:lnSpc>
              <a:spcAft>
                <a:spcPts val="600"/>
              </a:spcAft>
            </a:pPr>
            <a:r>
              <a:rPr lang="en-US" sz="1800" dirty="0"/>
              <a:t>Ramp, L., &amp; Peterson, N. V. (1979). </a:t>
            </a:r>
            <a:r>
              <a:rPr lang="en-US" sz="1800" i="1" dirty="0"/>
              <a:t>Geology and mineral resources of Josephine County, Oregon</a:t>
            </a:r>
            <a:r>
              <a:rPr lang="en-US" sz="1800" dirty="0"/>
              <a:t>. State of Oregon, Department of Geology and Mineral Industries.</a:t>
            </a:r>
          </a:p>
        </p:txBody>
      </p:sp>
    </p:spTree>
    <p:extLst>
      <p:ext uri="{BB962C8B-B14F-4D97-AF65-F5344CB8AC3E}">
        <p14:creationId xmlns:p14="http://schemas.microsoft.com/office/powerpoint/2010/main" val="2770012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8703</TotalTime>
  <Words>1097</Words>
  <Application>Microsoft Office PowerPoint</Application>
  <PresentationFormat>Custom</PresentationFormat>
  <Paragraphs>69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Analysis of Au-Te-bearing ores of the Jewett Mine, Josephine County, Oregon Rocky D. Barker, John H. Dilles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Loewen</dc:creator>
  <cp:lastModifiedBy>Rocky Barker</cp:lastModifiedBy>
  <cp:revision>244</cp:revision>
  <dcterms:created xsi:type="dcterms:W3CDTF">2012-11-13T22:33:35Z</dcterms:created>
  <dcterms:modified xsi:type="dcterms:W3CDTF">2014-05-13T04:38:36Z</dcterms:modified>
</cp:coreProperties>
</file>