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k Stoddart" initials="" lastIdx="4" clrIdx="0"/>
  <p:cmAuthor id="1" name="Uta A Hussong-Christia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385FD8C-49B0-43EE-BBCB-28E93C6BAF81}">
  <a:tblStyle styleId="{5385FD8C-49B0-43EE-BBCB-28E93C6BAF81}"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A580CB63-37B6-4275-8863-08E52DA4202A}"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768"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I wonder if we can loose this slide as well. We have three slides talking about our rubric and I am not sure if we want to get into explaining how we don't have access to student study notes.</p:text>
  </p:cm>
  <p:cm authorId="0" idx="2">
    <p:pos x="6000" y="100"/>
    <p:text>I like this slide but the "content" is embedded in slide with the Whiteboard codes. So perhaps we "ditch" this slide too?</p:text>
  </p:cm>
  <p:cm authorId="0" idx="3">
    <p:pos x="6000" y="200"/>
    <p:text>I am wondering about losing this slide for the sake of time.</p:text>
  </p:cm>
  <p:cm authorId="1" idx="1">
    <p:pos x="6000" y="300"/>
    <p:text>What if we use this slide to talk about our follow up questions...especially the one about Why the library?</p:text>
  </p:cm>
  <p:cm authorId="0" idx="4">
    <p:pos x="6000" y="400"/>
    <p:text>I see what you're saying not sure how to integrate it into one slide (this one and the follow up questions).</p:text>
  </p:cm>
  <p:cm authorId="1" idx="2">
    <p:pos x="6000" y="500"/>
    <p:text>I think we need to let this slide go for now.</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428990256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 name="Shape 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Good Afternoon everyone! Rick and I are delighted to be talking to you today about our study of student learning at Oregon State University’s Valley Library. As the title suggests, we’ll focus on STEM learning though the study as a whole goes beyond STEM learning. Rick will start us off with some context and background on how we’re approaching this project.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rPr>
              <a:t>Cifuentes’ rubric helped us gain insight into the ways that students visualized the content they were working with. Overall STEM students were better at balancing pictorial and verbal visualizations (represented by BLUE) and at adding elements to their visualizations that distinguished different concepts (represented by RED). In terms of identifying interrelatedness among concepts, the addition of pictorial elements resulted in a higher score (represented by YELLOW). On average, STEM boards included more pictorial elements to show interrelatedness than did Social Science boards. However, STEM boards did not score better than Arts/Humanities boards (though there were only two of those boards).</a:t>
            </a:r>
          </a:p>
          <a:p>
            <a:pPr lvl="0" rtl="0">
              <a:spcBef>
                <a:spcPts val="0"/>
              </a:spcBef>
              <a:buNone/>
            </a:pPr>
            <a:endParaRPr dirty="0">
              <a:solidFill>
                <a:schemeClr val="dk1"/>
              </a:solidFill>
            </a:endParaRPr>
          </a:p>
          <a:p>
            <a:pPr lvl="0" rtl="0">
              <a:spcBef>
                <a:spcPts val="0"/>
              </a:spcBef>
              <a:buNone/>
            </a:pPr>
            <a:r>
              <a:rPr lang="en">
                <a:solidFill>
                  <a:schemeClr val="dk1"/>
                </a:solidFill>
              </a:rPr>
              <a:t>When the three skill scores were totaled, students visualizing STEM content had the highest rubric average.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As I noted earlier, we dug into the representation of interrelatedness with pictorial visualizations by identifying the total number and  kinds of pictorial visualizations students were using. As you can see from the graph, overall, STEM students used many more pictorial elements on their boards than did students in other discipline groups. Diagrams, in particular, seems to help the most with processing STEM information. The literature tell us that these types of pictorial visualizations helps students “see” the unseen. </a:t>
            </a:r>
          </a:p>
          <a:p>
            <a:pPr lvl="0" rtl="0">
              <a:spcBef>
                <a:spcPts val="0"/>
              </a:spcBef>
              <a:buNone/>
            </a:pPr>
            <a:endParaRPr dirty="0">
              <a:solidFill>
                <a:schemeClr val="dk1"/>
              </a:solidFill>
            </a:endParaRPr>
          </a:p>
          <a:p>
            <a:pPr>
              <a:spcBef>
                <a:spcPts val="0"/>
              </a:spcBef>
              <a:buNone/>
            </a:pPr>
            <a:r>
              <a:rPr lang="en">
                <a:solidFill>
                  <a:schemeClr val="dk1"/>
                </a:solidFill>
              </a:rPr>
              <a:t>The full range of pictorial types represented on the boards and given in the chart on the right, hints at the wide range of information students are visualizing. </a:t>
            </a:r>
            <a:r>
              <a:rPr lang="en"/>
              <a:t>What was interesting, however, is that most individual boards only contained 1 type of pictorial element. Only 22 boards contained 2 or more pictorial elements. So the content students are working with clearly seems to drive the kinds of pictorial elements they use in their visualizations. One thing we neglected to do was a similar analysis on the types of verbal visualization represented on the boards so we’ll need to follow up on that.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600"/>
              </a:spcBef>
              <a:buClr>
                <a:srgbClr val="000000"/>
              </a:buClr>
              <a:buSzPct val="100000"/>
              <a:buFont typeface="Arial"/>
              <a:buChar char="●"/>
            </a:pPr>
            <a:r>
              <a:rPr lang="en" sz="1200">
                <a:solidFill>
                  <a:schemeClr val="dk1"/>
                </a:solidFill>
              </a:rPr>
              <a:t>To summarize what we’ve learned thus far...the whiteboards in our learning commons clearly support students working in multiple disciplines, though the learning that we can most clearly peer into is in the STEM disciplines.</a:t>
            </a:r>
          </a:p>
          <a:p>
            <a:pPr marL="457200" lvl="0" indent="-304800" rtl="0">
              <a:spcBef>
                <a:spcPts val="600"/>
              </a:spcBef>
              <a:buClr>
                <a:schemeClr val="dk1"/>
              </a:buClr>
              <a:buSzPct val="100000"/>
              <a:buFont typeface="Arial"/>
              <a:buChar char="■"/>
            </a:pPr>
            <a:r>
              <a:rPr lang="en" sz="1200">
                <a:solidFill>
                  <a:schemeClr val="dk1"/>
                </a:solidFill>
              </a:rPr>
              <a:t>We’re learning that pictorial visualizations are very important to STEM students given that sheer number that they use</a:t>
            </a:r>
          </a:p>
          <a:p>
            <a:pPr marL="457200" lvl="0" indent="-304800" rtl="0">
              <a:spcBef>
                <a:spcPts val="600"/>
              </a:spcBef>
              <a:buClr>
                <a:schemeClr val="dk1"/>
              </a:buClr>
              <a:buSzPct val="100000"/>
              <a:buFont typeface="Arial"/>
              <a:buChar char="■"/>
            </a:pPr>
            <a:r>
              <a:rPr lang="en" sz="1200">
                <a:solidFill>
                  <a:schemeClr val="dk1"/>
                </a:solidFill>
              </a:rPr>
              <a:t>While STEM students use lots of pictorial visulization, they also include lots of verbal visualiztion which results in boards that are slightly more visually “balanced” when compared to AH/SS</a:t>
            </a:r>
          </a:p>
          <a:p>
            <a:pPr marL="457200" lvl="0" indent="-304800" rtl="0">
              <a:spcBef>
                <a:spcPts val="600"/>
              </a:spcBef>
              <a:buClr>
                <a:schemeClr val="dk1"/>
              </a:buClr>
              <a:buSzPct val="100000"/>
              <a:buFont typeface="Arial"/>
              <a:buChar char="■"/>
            </a:pPr>
            <a:r>
              <a:rPr lang="en" sz="1200">
                <a:solidFill>
                  <a:schemeClr val="dk1"/>
                </a:solidFill>
              </a:rPr>
              <a:t>And finally, we see how relatively Low tech whiteboards have a relatively high learning impact; high tech is not always preferrable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600"/>
              </a:spcBef>
              <a:buClr>
                <a:schemeClr val="dk1"/>
              </a:buClr>
              <a:buSzPct val="91666"/>
              <a:buFont typeface="Arial"/>
              <a:buNone/>
            </a:pPr>
            <a:r>
              <a:rPr lang="en" sz="1200">
                <a:solidFill>
                  <a:schemeClr val="dk1"/>
                </a:solidFill>
              </a:rPr>
              <a:t>So what kinds of actionable outcomes might this information lead us to:</a:t>
            </a:r>
          </a:p>
          <a:p>
            <a:pPr lvl="0" rtl="0">
              <a:spcBef>
                <a:spcPts val="600"/>
              </a:spcBef>
              <a:buClr>
                <a:schemeClr val="dk1"/>
              </a:buClr>
              <a:buSzPct val="91666"/>
              <a:buFont typeface="Arial"/>
              <a:buNone/>
            </a:pPr>
            <a:r>
              <a:rPr lang="en" sz="1200">
                <a:solidFill>
                  <a:schemeClr val="dk1"/>
                </a:solidFill>
              </a:rPr>
              <a:t>Perhaps we need to investigate providing whiteboards that help STEM students create high-quality pictorial visualizations - so something like the whiteboard equivalent of graph paper</a:t>
            </a:r>
          </a:p>
          <a:p>
            <a:pPr lvl="0" rtl="0">
              <a:spcBef>
                <a:spcPts val="600"/>
              </a:spcBef>
              <a:buClr>
                <a:schemeClr val="dk1"/>
              </a:buClr>
              <a:buSzPct val="91666"/>
              <a:buFont typeface="Arial"/>
              <a:buNone/>
            </a:pPr>
            <a:r>
              <a:rPr lang="en" sz="1200">
                <a:solidFill>
                  <a:schemeClr val="dk1"/>
                </a:solidFill>
              </a:rPr>
              <a:t>Perhaps we need to think about checking whiteboards out to students to support their asynchronous learning or at the very least allow them to pick up where they left off</a:t>
            </a:r>
          </a:p>
          <a:p>
            <a:pPr lvl="0">
              <a:spcBef>
                <a:spcPts val="600"/>
              </a:spcBef>
              <a:buClr>
                <a:schemeClr val="dk1"/>
              </a:buClr>
              <a:buSzPct val="91666"/>
              <a:buFont typeface="Arial"/>
              <a:buNone/>
            </a:pPr>
            <a:r>
              <a:rPr lang="en" sz="1200">
                <a:solidFill>
                  <a:schemeClr val="dk1"/>
                </a:solidFill>
              </a:rPr>
              <a:t>Or maybe we need to offer </a:t>
            </a:r>
            <a:r>
              <a:rPr lang="en" sz="1200" b="1">
                <a:solidFill>
                  <a:schemeClr val="dk1"/>
                </a:solidFill>
              </a:rPr>
              <a:t>Visualization / Visual Literacy workshops</a:t>
            </a:r>
            <a:r>
              <a:rPr lang="en" sz="1200">
                <a:solidFill>
                  <a:schemeClr val="dk1"/>
                </a:solidFill>
              </a:rPr>
              <a:t> to enhance students study skills and cognition processes, thus increasing their information retention.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To wrap up, I’ll just note that we feel there is much work to do. This study raised a number of questions that we hope interviews and focus groups with students will help us answer. I, personally, am really curious about what students will say about why the library, specifically, is such a destination space on our campus for engaging in the learning that our learning commons whiteboards showed us is happening.</a:t>
            </a:r>
          </a:p>
          <a:p>
            <a:pPr rtl="0">
              <a:spcBef>
                <a:spcPts val="0"/>
              </a:spcBef>
              <a:buNone/>
            </a:pPr>
            <a:endParaRPr dirty="0"/>
          </a:p>
          <a:p>
            <a:pPr rtl="0">
              <a:spcBef>
                <a:spcPts val="0"/>
              </a:spcBef>
              <a:buNone/>
            </a:pPr>
            <a:r>
              <a:rPr lang="en"/>
              <a:t>Thank you!</a:t>
            </a:r>
          </a:p>
          <a:p>
            <a:pPr rtl="0">
              <a:spcBef>
                <a:spcPts val="0"/>
              </a:spcBef>
              <a:buNone/>
            </a:pPr>
            <a:endParaRPr dirty="0"/>
          </a:p>
          <a:p>
            <a:pPr lvl="0" rtl="0">
              <a:spcBef>
                <a:spcPts val="600"/>
              </a:spcBef>
              <a:buClr>
                <a:schemeClr val="dk1"/>
              </a:buClr>
              <a:buFont typeface="Arial"/>
              <a:buNone/>
            </a:pPr>
            <a:endParaRPr dirty="0"/>
          </a:p>
          <a:p>
            <a:pPr>
              <a:spcBef>
                <a:spcPts val="0"/>
              </a:spcBef>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So this is the Learning Commons at Oregon State University Libraries… Like many library commons this is a vibrant area where students gather to study, write papers, and do research both individually and in groups. The challenge, as we saw it, was to figure out a way to capture and describe the learning that happens here. Our usual library metrics were not going to cut it. Gate counts, floor sweeps, and desk stats didn’t capture what these students were doing though they do help us point to how well learning spaces and library services are utilized.  However, in order to make the connection to student learning, we needed to get beyond the traffic counts and tick marks and take a deeper look at the activities taking place in our learning commons.</a:t>
            </a:r>
          </a:p>
          <a:p>
            <a:pPr lvl="0" rtl="0">
              <a:spcBef>
                <a:spcPts val="0"/>
              </a:spcBef>
              <a:buNone/>
            </a:pPr>
            <a:endParaRPr dirty="0"/>
          </a:p>
          <a:p>
            <a:pPr lvl="0" rtl="0">
              <a:spcBef>
                <a:spcPts val="0"/>
              </a:spcBef>
              <a:buNone/>
            </a:pPr>
            <a:endParaRPr dirty="0"/>
          </a:p>
          <a:p>
            <a:pPr lvl="0" rtl="0">
              <a:spcBef>
                <a:spcPts val="0"/>
              </a:spcBef>
              <a:buNone/>
            </a:pPr>
            <a:endParaRPr dirty="0"/>
          </a:p>
          <a:p>
            <a:pPr>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answer was right in front of us (literally). The whiteboards in the learning commons provide a form of evidence of learning or what is known in the education literature as a “cognitive artifact”. Much like grabbing samples of student written work to do citation analysis or examining the incorporation of information sources -- why not look toward whiteboards as authentic examples of student learning.</a:t>
            </a:r>
          </a:p>
          <a:p>
            <a:pPr lvl="0" rtl="0">
              <a:spcBef>
                <a:spcPts val="0"/>
              </a:spcBef>
              <a:buNone/>
            </a:pPr>
            <a:endParaRPr dirty="0"/>
          </a:p>
          <a:p>
            <a:pPr rtl="0">
              <a:spcBef>
                <a:spcPts val="0"/>
              </a:spcBef>
              <a:buNone/>
            </a:pPr>
            <a:r>
              <a:rPr lang="en"/>
              <a:t>1. “A cognitive artifact is an artificial device designed to maintain, display, or operate upon information in order to serve a representational function” Norman (1991)</a:t>
            </a:r>
          </a:p>
          <a:p>
            <a:pPr lvl="0" rtl="0">
              <a:spcBef>
                <a:spcPts val="0"/>
              </a:spcBef>
              <a:buNone/>
            </a:pPr>
            <a:endParaRPr dirty="0"/>
          </a:p>
          <a:p>
            <a:pPr>
              <a:spcBef>
                <a:spcPts val="0"/>
              </a:spcBef>
              <a:buNone/>
            </a:pPr>
            <a:r>
              <a:rPr lang="en"/>
              <a:t>2. Cognitive artifacts changes the task. “New things have to be learned, and old procedures and information may no longer be required. The person’s cognitive abilities remain unchanged.“(Norman 1991)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solidFill>
                  <a:schemeClr val="dk1"/>
                </a:solidFill>
              </a:rPr>
              <a:t>Just like when we are math class and were asked to “show our work” -- Whiteboards as cognitive artifacts give students the chance to produce study notes or visual artifacts, which in turn, allow us to </a:t>
            </a:r>
            <a:r>
              <a:rPr lang="en" b="1">
                <a:solidFill>
                  <a:schemeClr val="dk1"/>
                </a:solidFill>
              </a:rPr>
              <a:t>peer</a:t>
            </a:r>
            <a:r>
              <a:rPr lang="en">
                <a:solidFill>
                  <a:schemeClr val="dk1"/>
                </a:solidFill>
              </a:rPr>
              <a:t> into their learning process.</a:t>
            </a:r>
          </a:p>
          <a:p>
            <a:pPr lvl="0" rtl="0">
              <a:spcBef>
                <a:spcPts val="0"/>
              </a:spcBef>
              <a:buNone/>
            </a:pPr>
            <a:endParaRPr dirty="0">
              <a:solidFill>
                <a:schemeClr val="dk1"/>
              </a:solidFill>
            </a:endParaRPr>
          </a:p>
          <a:p>
            <a:pPr>
              <a:spcBef>
                <a:spcPts val="0"/>
              </a:spcBef>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sz="1200">
                <a:solidFill>
                  <a:schemeClr val="dk1"/>
                </a:solidFill>
              </a:rPr>
              <a:t>And peer we did. Over the course of one 10-week term, we captured nearly 300 images. Captured on our phones and uploaded to a flickr account. We photographed on Thursday afternoon (lighter learning commons traffic as students get ready for weekend) and first thing Monday morning (after Sunday evening study sessions). The variety was amazing and really interesting.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In thinking about analyzing whiteboards, the concepts of visualization and visual literacy were obvious frameworks to apply. One of the scholars we leaned heavily on in our process was Wileman (who wrote about teachers creating visuals for use in teaching). Wileman states that visualization is both a process and a product. He goes onto say that the developer of visualizations must “grapple intellectually with the message before arriving as a visual solution”.</a:t>
            </a:r>
          </a:p>
          <a:p>
            <a:pPr rtl="0">
              <a:spcBef>
                <a:spcPts val="0"/>
              </a:spcBef>
              <a:buNone/>
            </a:pPr>
            <a:endParaRPr dirty="0"/>
          </a:p>
          <a:p>
            <a:pPr rtl="0">
              <a:spcBef>
                <a:spcPts val="0"/>
              </a:spcBef>
              <a:buNone/>
            </a:pPr>
            <a:r>
              <a:rPr lang="en"/>
              <a:t>In the whiteboard visualizations that we captured, students were clearly grappling with processing their content whether it be study notes, equations, chemical bonds, etc. and they used visualization as an aid to make sense of the content they were studying. The products of these whiteboard visualizations then became evidence of the process of learning and mastering content. Thus something for us to analyze.</a:t>
            </a:r>
          </a:p>
          <a:p>
            <a:pPr rtl="0">
              <a:spcBef>
                <a:spcPts val="0"/>
              </a:spcBef>
              <a:buNone/>
            </a:pPr>
            <a:endParaRPr dirty="0"/>
          </a:p>
          <a:p>
            <a:pPr>
              <a:spcBef>
                <a:spcPts val="0"/>
              </a:spcBef>
              <a:buNone/>
            </a:pPr>
            <a:r>
              <a:rPr lang="en"/>
              <a:t>But, in addition, visualizations also aid in the later retrieval of the knowledge. Paivio says that visualization enhances retrieval because info is dual-encoded, in both verbal and visual form. Therefore the likelihood of retrieval increases as the learner is not relying on simply one coding scheme (usually verbal) to retrieve information. Thus, visualizations provide different ways to “remember” content both verbal as well as pictorially and it is good to have a balance between the two formats to draw from.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Wileman’s work on visual communicating led us to Lauren Cifuentes who did her doctoral work on visualization as a study strategy. As part of her work, she characterized the skills involved in study note visualizations as a way to both figure out how to teach students ways to visualize but also as a way to assess the visualizations they created. Her rubric addressed the creation of verbal and pictorial notes and the balance between the two as Rick mentioned a moment ago, ways to distinguish concepts and ways to show how content was interrelated. Her rubric also addressed students relating the content to something they already knew.</a:t>
            </a:r>
          </a:p>
          <a:p>
            <a:pPr>
              <a:spcBef>
                <a:spcPts val="0"/>
              </a:spcBef>
              <a:buNone/>
            </a:pPr>
            <a:r>
              <a:rPr lang="en">
                <a:solidFill>
                  <a:schemeClr val="dk1"/>
                </a:solidFill>
              </a:rPr>
              <a:t>Overall, this rubric worked well for what we wanted to do. But we had to drop the idea of assessing what our students already knew. We had no contact with the creators of our visualizations and therefore had no way of knowing their prior knowledge.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Our coding of whiteboard visualizations fell into these categories: </a:t>
            </a:r>
          </a:p>
          <a:p>
            <a:pPr rtl="0">
              <a:spcBef>
                <a:spcPts val="0"/>
              </a:spcBef>
              <a:buNone/>
            </a:pPr>
            <a:r>
              <a:rPr lang="en">
                <a:solidFill>
                  <a:schemeClr val="dk1"/>
                </a:solidFill>
              </a:rPr>
              <a:t>The board’s subject content along with </a:t>
            </a:r>
            <a:r>
              <a:rPr lang="en"/>
              <a:t>Balance, distinctiveness and interrelatedness which are the central ideas addressed by Cifuente’s rubric.</a:t>
            </a:r>
          </a:p>
          <a:p>
            <a:pPr lvl="0" rtl="0">
              <a:spcBef>
                <a:spcPts val="0"/>
              </a:spcBef>
              <a:buNone/>
            </a:pPr>
            <a:r>
              <a:rPr lang="en"/>
              <a:t>Balance is important as both pictorial and verbal visualizations give students those multiple ways to retrieve knowledge that Paivio addressed.</a:t>
            </a:r>
          </a:p>
          <a:p>
            <a:pPr>
              <a:spcBef>
                <a:spcPts val="0"/>
              </a:spcBef>
              <a:buNone/>
            </a:pPr>
            <a:r>
              <a:rPr lang="en"/>
              <a:t>With  interrelatedness, we broke  this down a bit and have started looking at the number and types of pictorial visualizations that students used to represent interrelatedness among concepts.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So what have we found. Of the 234 whiteboards that we coded into a discipline (only 1 discipline per board), over 90% of them represented students working in STEM disciplines. This is </a:t>
            </a:r>
            <a:r>
              <a:rPr lang="en">
                <a:solidFill>
                  <a:schemeClr val="dk1"/>
                </a:solidFill>
              </a:rPr>
              <a:t>not unexpected given our campus focus on STEM disciplines. However, our College of Liberal Arts is a huge college and it is somewhat surprising that we did not see  more representation from their disciplines.     Arts and Humanities was represented on only 2 boards, but those boards were visualization dense.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856"/>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37"/>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25" cy="372568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2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250"/>
          </a:xfrm>
          <a:prstGeom prst="rect">
            <a:avLst/>
          </a:prstGeom>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80"/>
          </a:xfrm>
          <a:prstGeom prst="rect">
            <a:avLst/>
          </a:prstGeom>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hyperlink" Target="http://www.keepcalm-o-matic.co.uk/p/keep-calm-and-show-your-work-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www.amazon.com/Visual-Communicating-Ralph-E-Wileman/dp/0877782482" TargetMode="External"/><Relationship Id="rId4" Type="http://schemas.openxmlformats.org/officeDocument/2006/relationships/hyperlink" Target="https://www.flickr.com/photos/sirwwoods/501986332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ctrTitle"/>
          </p:nvPr>
        </p:nvSpPr>
        <p:spPr>
          <a:xfrm>
            <a:off x="685800" y="941550"/>
            <a:ext cx="7772400" cy="1801800"/>
          </a:xfrm>
          <a:prstGeom prst="rect">
            <a:avLst/>
          </a:prstGeom>
        </p:spPr>
        <p:txBody>
          <a:bodyPr lIns="91425" tIns="91425" rIns="91425" bIns="91425" anchor="ctr" anchorCtr="0">
            <a:noAutofit/>
          </a:bodyPr>
          <a:lstStyle/>
          <a:p>
            <a:pPr lvl="0" rtl="0">
              <a:lnSpc>
                <a:spcPct val="115000"/>
              </a:lnSpc>
              <a:spcBef>
                <a:spcPts val="0"/>
              </a:spcBef>
              <a:buNone/>
            </a:pPr>
            <a:r>
              <a:rPr lang="en" sz="2400"/>
              <a:t>STEM Learning in the Library Learning Commons: Examining Whiteboards for Evidence of Learning Through Student-Generated Visualizations </a:t>
            </a:r>
          </a:p>
        </p:txBody>
      </p:sp>
      <p:sp>
        <p:nvSpPr>
          <p:cNvPr id="24" name="Shape 24"/>
          <p:cNvSpPr txBox="1">
            <a:spLocks noGrp="1"/>
          </p:cNvSpPr>
          <p:nvPr>
            <p:ph type="subTitle" idx="1"/>
          </p:nvPr>
        </p:nvSpPr>
        <p:spPr>
          <a:xfrm>
            <a:off x="685800" y="2743350"/>
            <a:ext cx="2730299" cy="784799"/>
          </a:xfrm>
          <a:prstGeom prst="rect">
            <a:avLst/>
          </a:prstGeom>
        </p:spPr>
        <p:txBody>
          <a:bodyPr lIns="91425" tIns="91425" rIns="91425" bIns="91425" anchor="t" anchorCtr="0">
            <a:noAutofit/>
          </a:bodyPr>
          <a:lstStyle/>
          <a:p>
            <a:pPr lvl="0" rtl="0">
              <a:lnSpc>
                <a:spcPct val="115000"/>
              </a:lnSpc>
              <a:spcBef>
                <a:spcPts val="0"/>
              </a:spcBef>
              <a:buClr>
                <a:schemeClr val="dk1"/>
              </a:buClr>
              <a:buSzPct val="91666"/>
              <a:buFont typeface="Arial"/>
              <a:buNone/>
            </a:pPr>
            <a:r>
              <a:rPr lang="en" sz="1200" b="1">
                <a:solidFill>
                  <a:schemeClr val="dk1"/>
                </a:solidFill>
              </a:rPr>
              <a:t>Uta Hussong-Christian</a:t>
            </a:r>
          </a:p>
          <a:p>
            <a:pPr lvl="0" rtl="0">
              <a:lnSpc>
                <a:spcPct val="115000"/>
              </a:lnSpc>
              <a:spcBef>
                <a:spcPts val="0"/>
              </a:spcBef>
              <a:buNone/>
            </a:pPr>
            <a:r>
              <a:rPr lang="en" sz="1200" b="1">
                <a:solidFill>
                  <a:schemeClr val="dk1"/>
                </a:solidFill>
              </a:rPr>
              <a:t>Instruction &amp; Science Librarian</a:t>
            </a:r>
          </a:p>
          <a:p>
            <a:pPr lvl="0" rtl="0">
              <a:lnSpc>
                <a:spcPct val="115000"/>
              </a:lnSpc>
              <a:spcBef>
                <a:spcPts val="0"/>
              </a:spcBef>
              <a:buClr>
                <a:schemeClr val="dk1"/>
              </a:buClr>
              <a:buFont typeface="Arial"/>
              <a:buNone/>
            </a:pPr>
            <a:endParaRPr sz="1200" dirty="0">
              <a:solidFill>
                <a:schemeClr val="dk1"/>
              </a:solidFill>
            </a:endParaRPr>
          </a:p>
          <a:p>
            <a:pPr>
              <a:spcBef>
                <a:spcPts val="0"/>
              </a:spcBef>
              <a:buNone/>
            </a:pPr>
            <a:endParaRPr dirty="0"/>
          </a:p>
        </p:txBody>
      </p:sp>
      <p:sp>
        <p:nvSpPr>
          <p:cNvPr id="25" name="Shape 25"/>
          <p:cNvSpPr txBox="1"/>
          <p:nvPr/>
        </p:nvSpPr>
        <p:spPr>
          <a:xfrm>
            <a:off x="5823350" y="2743350"/>
            <a:ext cx="2676900" cy="715800"/>
          </a:xfrm>
          <a:prstGeom prst="rect">
            <a:avLst/>
          </a:prstGeom>
        </p:spPr>
        <p:txBody>
          <a:bodyPr lIns="91425" tIns="91425" rIns="91425" bIns="91425" anchor="t" anchorCtr="0">
            <a:noAutofit/>
          </a:bodyPr>
          <a:lstStyle/>
          <a:p>
            <a:pPr lvl="0" algn="ctr" rtl="0">
              <a:lnSpc>
                <a:spcPct val="115000"/>
              </a:lnSpc>
              <a:spcBef>
                <a:spcPts val="0"/>
              </a:spcBef>
              <a:buClr>
                <a:schemeClr val="dk1"/>
              </a:buClr>
              <a:buSzPct val="91666"/>
              <a:buFont typeface="Arial"/>
              <a:buNone/>
            </a:pPr>
            <a:r>
              <a:rPr lang="en" sz="1200" b="1">
                <a:solidFill>
                  <a:schemeClr val="dk1"/>
                </a:solidFill>
              </a:rPr>
              <a:t>Rick Stoddart</a:t>
            </a:r>
          </a:p>
          <a:p>
            <a:pPr lvl="0" algn="ctr" rtl="0">
              <a:lnSpc>
                <a:spcPct val="115000"/>
              </a:lnSpc>
              <a:spcBef>
                <a:spcPts val="0"/>
              </a:spcBef>
              <a:buClr>
                <a:schemeClr val="dk1"/>
              </a:buClr>
              <a:buSzPct val="91666"/>
              <a:buFont typeface="Arial"/>
              <a:buNone/>
            </a:pPr>
            <a:r>
              <a:rPr lang="en" sz="1200" b="1">
                <a:solidFill>
                  <a:schemeClr val="dk1"/>
                </a:solidFill>
              </a:rPr>
              <a:t>Assessment Librarian</a:t>
            </a:r>
          </a:p>
          <a:p>
            <a:pPr>
              <a:spcBef>
                <a:spcPts val="0"/>
              </a:spcBef>
              <a:buNone/>
            </a:pPr>
            <a:endParaRPr dirty="0"/>
          </a:p>
        </p:txBody>
      </p:sp>
      <p:pic>
        <p:nvPicPr>
          <p:cNvPr id="26" name="Shape 26"/>
          <p:cNvPicPr preferRelativeResize="0"/>
          <p:nvPr/>
        </p:nvPicPr>
        <p:blipFill>
          <a:blip r:embed="rId3"/>
          <a:stretch>
            <a:fillRect/>
          </a:stretch>
        </p:blipFill>
        <p:spPr>
          <a:xfrm>
            <a:off x="2121637" y="3859596"/>
            <a:ext cx="4900724" cy="9658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a:blip r:embed="rId3"/>
          <a:stretch>
            <a:fillRect/>
          </a:stretch>
        </p:blipFill>
        <p:spPr>
          <a:xfrm>
            <a:off x="85600" y="4688925"/>
            <a:ext cx="1995574" cy="393299"/>
          </a:xfrm>
          <a:prstGeom prst="rect">
            <a:avLst/>
          </a:prstGeom>
          <a:noFill/>
          <a:ln>
            <a:noFill/>
          </a:ln>
        </p:spPr>
      </p:pic>
      <p:sp>
        <p:nvSpPr>
          <p:cNvPr id="94" name="Shape 9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lvl="0" rtl="0">
              <a:spcBef>
                <a:spcPts val="0"/>
              </a:spcBef>
              <a:buNone/>
            </a:pPr>
            <a:r>
              <a:rPr lang="en"/>
              <a:t>Visualization Skill Scores</a:t>
            </a:r>
          </a:p>
        </p:txBody>
      </p:sp>
      <p:graphicFrame>
        <p:nvGraphicFramePr>
          <p:cNvPr id="95" name="Shape 95"/>
          <p:cNvGraphicFramePr/>
          <p:nvPr/>
        </p:nvGraphicFramePr>
        <p:xfrm>
          <a:off x="5828200" y="1724975"/>
          <a:ext cx="2756700" cy="2194410"/>
        </p:xfrm>
        <a:graphic>
          <a:graphicData uri="http://schemas.openxmlformats.org/drawingml/2006/table">
            <a:tbl>
              <a:tblPr>
                <a:noFill/>
                <a:tableStyleId>{5385FD8C-49B0-43EE-BBCB-28E93C6BAF81}</a:tableStyleId>
              </a:tblPr>
              <a:tblGrid>
                <a:gridCol w="1576200"/>
                <a:gridCol w="1180500"/>
              </a:tblGrid>
              <a:tr h="396200">
                <a:tc>
                  <a:txBody>
                    <a:bodyPr/>
                    <a:lstStyle/>
                    <a:p>
                      <a:pPr lvl="0" algn="ctr" rtl="0">
                        <a:spcBef>
                          <a:spcPts val="0"/>
                        </a:spcBef>
                        <a:buNone/>
                      </a:pPr>
                      <a:r>
                        <a:rPr lang="en" b="1"/>
                        <a:t>Subject</a:t>
                      </a:r>
                    </a:p>
                  </a:txBody>
                  <a:tcPr marL="91425" marR="91425" marT="91425" marB="91425"/>
                </a:tc>
                <a:tc>
                  <a:txBody>
                    <a:bodyPr/>
                    <a:lstStyle/>
                    <a:p>
                      <a:pPr lvl="0" algn="ctr" rtl="0">
                        <a:spcBef>
                          <a:spcPts val="0"/>
                        </a:spcBef>
                        <a:buNone/>
                      </a:pPr>
                      <a:r>
                        <a:rPr lang="en" b="1"/>
                        <a:t>Avg Rubric</a:t>
                      </a:r>
                    </a:p>
                    <a:p>
                      <a:pPr lvl="0" algn="ctr" rtl="0">
                        <a:spcBef>
                          <a:spcPts val="0"/>
                        </a:spcBef>
                        <a:buNone/>
                      </a:pPr>
                      <a:r>
                        <a:rPr lang="en" b="1"/>
                        <a:t>Score</a:t>
                      </a:r>
                    </a:p>
                  </a:txBody>
                  <a:tcPr marL="91425" marR="91425" marT="91425" marB="91425"/>
                </a:tc>
              </a:tr>
              <a:tr h="396200">
                <a:tc>
                  <a:txBody>
                    <a:bodyPr/>
                    <a:lstStyle/>
                    <a:p>
                      <a:pPr lvl="0" algn="ctr" rtl="0">
                        <a:spcBef>
                          <a:spcPts val="0"/>
                        </a:spcBef>
                        <a:buNone/>
                      </a:pPr>
                      <a:r>
                        <a:rPr lang="en" b="1"/>
                        <a:t>STEM</a:t>
                      </a:r>
                    </a:p>
                  </a:txBody>
                  <a:tcPr marL="91425" marR="91425" marT="91425" marB="91425"/>
                </a:tc>
                <a:tc>
                  <a:txBody>
                    <a:bodyPr/>
                    <a:lstStyle/>
                    <a:p>
                      <a:pPr lvl="0" rtl="0">
                        <a:spcBef>
                          <a:spcPts val="0"/>
                        </a:spcBef>
                        <a:buNone/>
                      </a:pPr>
                      <a:r>
                        <a:rPr lang="en"/>
                        <a:t>8.81</a:t>
                      </a:r>
                    </a:p>
                  </a:txBody>
                  <a:tcPr marL="91425" marR="91425" marT="91425" marB="91425"/>
                </a:tc>
              </a:tr>
              <a:tr h="381000">
                <a:tc>
                  <a:txBody>
                    <a:bodyPr/>
                    <a:lstStyle/>
                    <a:p>
                      <a:pPr lvl="0" algn="ctr" rtl="0">
                        <a:spcBef>
                          <a:spcPts val="0"/>
                        </a:spcBef>
                        <a:buNone/>
                      </a:pPr>
                      <a:r>
                        <a:rPr lang="en" b="1">
                          <a:solidFill>
                            <a:schemeClr val="dk1"/>
                          </a:solidFill>
                        </a:rPr>
                        <a:t>SS</a:t>
                      </a:r>
                    </a:p>
                  </a:txBody>
                  <a:tcPr marL="91425" marR="91425" marT="91425" marB="91425"/>
                </a:tc>
                <a:tc>
                  <a:txBody>
                    <a:bodyPr/>
                    <a:lstStyle/>
                    <a:p>
                      <a:pPr lvl="0" rtl="0">
                        <a:spcBef>
                          <a:spcPts val="0"/>
                        </a:spcBef>
                        <a:buNone/>
                      </a:pPr>
                      <a:r>
                        <a:rPr lang="en"/>
                        <a:t>7.16</a:t>
                      </a:r>
                    </a:p>
                  </a:txBody>
                  <a:tcPr marL="91425" marR="91425" marT="91425" marB="91425"/>
                </a:tc>
              </a:tr>
              <a:tr h="396200">
                <a:tc>
                  <a:txBody>
                    <a:bodyPr/>
                    <a:lstStyle/>
                    <a:p>
                      <a:pPr lvl="0" algn="ctr" rtl="0">
                        <a:spcBef>
                          <a:spcPts val="0"/>
                        </a:spcBef>
                        <a:buNone/>
                      </a:pPr>
                      <a:r>
                        <a:rPr lang="en" b="1">
                          <a:solidFill>
                            <a:schemeClr val="dk1"/>
                          </a:solidFill>
                        </a:rPr>
                        <a:t>AH</a:t>
                      </a:r>
                    </a:p>
                  </a:txBody>
                  <a:tcPr marL="91425" marR="91425" marT="91425" marB="91425"/>
                </a:tc>
                <a:tc>
                  <a:txBody>
                    <a:bodyPr/>
                    <a:lstStyle/>
                    <a:p>
                      <a:pPr lvl="0" rtl="0">
                        <a:spcBef>
                          <a:spcPts val="0"/>
                        </a:spcBef>
                        <a:buNone/>
                      </a:pPr>
                      <a:r>
                        <a:rPr lang="en"/>
                        <a:t>8.5</a:t>
                      </a:r>
                    </a:p>
                  </a:txBody>
                  <a:tcPr marL="91425" marR="91425" marT="91425" marB="91425"/>
                </a:tc>
              </a:tr>
              <a:tr h="381000">
                <a:tc>
                  <a:txBody>
                    <a:bodyPr/>
                    <a:lstStyle/>
                    <a:p>
                      <a:pPr lvl="0" algn="ctr" rtl="0">
                        <a:spcBef>
                          <a:spcPts val="0"/>
                        </a:spcBef>
                        <a:buNone/>
                      </a:pPr>
                      <a:r>
                        <a:rPr lang="en" b="1">
                          <a:solidFill>
                            <a:schemeClr val="dk1"/>
                          </a:solidFill>
                        </a:rPr>
                        <a:t>All</a:t>
                      </a:r>
                    </a:p>
                  </a:txBody>
                  <a:tcPr marL="91425" marR="91425" marT="91425" marB="91425"/>
                </a:tc>
                <a:tc>
                  <a:txBody>
                    <a:bodyPr/>
                    <a:lstStyle/>
                    <a:p>
                      <a:pPr lvl="0" rtl="0">
                        <a:spcBef>
                          <a:spcPts val="0"/>
                        </a:spcBef>
                        <a:buNone/>
                      </a:pPr>
                      <a:r>
                        <a:rPr lang="en"/>
                        <a:t>8.61</a:t>
                      </a:r>
                    </a:p>
                  </a:txBody>
                  <a:tcPr marL="91425" marR="91425" marT="91425" marB="91425"/>
                </a:tc>
              </a:tr>
            </a:tbl>
          </a:graphicData>
        </a:graphic>
      </p:graphicFrame>
      <p:pic>
        <p:nvPicPr>
          <p:cNvPr id="96" name="Shape 96"/>
          <p:cNvPicPr preferRelativeResize="0"/>
          <p:nvPr/>
        </p:nvPicPr>
        <p:blipFill>
          <a:blip r:embed="rId4"/>
          <a:stretch>
            <a:fillRect/>
          </a:stretch>
        </p:blipFill>
        <p:spPr>
          <a:xfrm>
            <a:off x="631675" y="1061898"/>
            <a:ext cx="4883650" cy="30197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Pictorial Visualization</a:t>
            </a:r>
          </a:p>
        </p:txBody>
      </p:sp>
      <p:pic>
        <p:nvPicPr>
          <p:cNvPr id="102" name="Shape 102"/>
          <p:cNvPicPr preferRelativeResize="0"/>
          <p:nvPr/>
        </p:nvPicPr>
        <p:blipFill>
          <a:blip r:embed="rId3"/>
          <a:stretch>
            <a:fillRect/>
          </a:stretch>
        </p:blipFill>
        <p:spPr>
          <a:xfrm>
            <a:off x="85600" y="4688925"/>
            <a:ext cx="1995574" cy="393299"/>
          </a:xfrm>
          <a:prstGeom prst="rect">
            <a:avLst/>
          </a:prstGeom>
          <a:noFill/>
          <a:ln>
            <a:noFill/>
          </a:ln>
        </p:spPr>
      </p:pic>
      <p:graphicFrame>
        <p:nvGraphicFramePr>
          <p:cNvPr id="103" name="Shape 103"/>
          <p:cNvGraphicFramePr/>
          <p:nvPr/>
        </p:nvGraphicFramePr>
        <p:xfrm>
          <a:off x="5839700" y="1433500"/>
          <a:ext cx="2756700" cy="2773470"/>
        </p:xfrm>
        <a:graphic>
          <a:graphicData uri="http://schemas.openxmlformats.org/drawingml/2006/table">
            <a:tbl>
              <a:tblPr>
                <a:noFill/>
                <a:tableStyleId>{A580CB63-37B6-4275-8863-08E52DA4202A}</a:tableStyleId>
              </a:tblPr>
              <a:tblGrid>
                <a:gridCol w="1421375"/>
                <a:gridCol w="1335325"/>
              </a:tblGrid>
              <a:tr h="396200">
                <a:tc>
                  <a:txBody>
                    <a:bodyPr/>
                    <a:lstStyle/>
                    <a:p>
                      <a:pPr lvl="0" rtl="0">
                        <a:spcBef>
                          <a:spcPts val="0"/>
                        </a:spcBef>
                        <a:buNone/>
                      </a:pPr>
                      <a:r>
                        <a:rPr lang="en" b="1"/>
                        <a:t># Boards</a:t>
                      </a:r>
                    </a:p>
                  </a:txBody>
                  <a:tcPr marL="91425" marR="91425" marT="91425" marB="91425"/>
                </a:tc>
                <a:tc>
                  <a:txBody>
                    <a:bodyPr/>
                    <a:lstStyle/>
                    <a:p>
                      <a:pPr lvl="0" rtl="0">
                        <a:spcBef>
                          <a:spcPts val="0"/>
                        </a:spcBef>
                        <a:buNone/>
                      </a:pPr>
                      <a:r>
                        <a:rPr lang="en" b="1"/>
                        <a:t>Pic Type</a:t>
                      </a:r>
                    </a:p>
                  </a:txBody>
                  <a:tcPr marL="91425" marR="91425" marT="91425" marB="91425"/>
                </a:tc>
              </a:tr>
              <a:tr h="396200">
                <a:tc>
                  <a:txBody>
                    <a:bodyPr/>
                    <a:lstStyle/>
                    <a:p>
                      <a:pPr lvl="0" algn="ctr" rtl="0">
                        <a:spcBef>
                          <a:spcPts val="0"/>
                        </a:spcBef>
                        <a:buNone/>
                      </a:pPr>
                      <a:r>
                        <a:rPr lang="en" b="1"/>
                        <a:t>17</a:t>
                      </a:r>
                    </a:p>
                  </a:txBody>
                  <a:tcPr marL="91425" marR="91425" marT="91425" marB="91425"/>
                </a:tc>
                <a:tc>
                  <a:txBody>
                    <a:bodyPr/>
                    <a:lstStyle/>
                    <a:p>
                      <a:pPr lvl="0" rtl="0">
                        <a:spcBef>
                          <a:spcPts val="0"/>
                        </a:spcBef>
                        <a:buNone/>
                      </a:pPr>
                      <a:r>
                        <a:rPr lang="en"/>
                        <a:t>Matrix/Table</a:t>
                      </a:r>
                    </a:p>
                  </a:txBody>
                  <a:tcPr marL="91425" marR="91425" marT="91425" marB="91425"/>
                </a:tc>
              </a:tr>
              <a:tr h="381000">
                <a:tc>
                  <a:txBody>
                    <a:bodyPr/>
                    <a:lstStyle/>
                    <a:p>
                      <a:pPr lvl="0" algn="ctr" rtl="0">
                        <a:spcBef>
                          <a:spcPts val="0"/>
                        </a:spcBef>
                        <a:buNone/>
                      </a:pPr>
                      <a:r>
                        <a:rPr lang="en" b="1">
                          <a:solidFill>
                            <a:schemeClr val="dk1"/>
                          </a:solidFill>
                        </a:rPr>
                        <a:t>26</a:t>
                      </a:r>
                    </a:p>
                  </a:txBody>
                  <a:tcPr marL="91425" marR="91425" marT="91425" marB="91425"/>
                </a:tc>
                <a:tc>
                  <a:txBody>
                    <a:bodyPr/>
                    <a:lstStyle/>
                    <a:p>
                      <a:pPr lvl="0" rtl="0">
                        <a:spcBef>
                          <a:spcPts val="0"/>
                        </a:spcBef>
                        <a:buNone/>
                      </a:pPr>
                      <a:r>
                        <a:rPr lang="en"/>
                        <a:t>Chart</a:t>
                      </a:r>
                    </a:p>
                  </a:txBody>
                  <a:tcPr marL="91425" marR="91425" marT="91425" marB="91425"/>
                </a:tc>
              </a:tr>
              <a:tr h="396200">
                <a:tc>
                  <a:txBody>
                    <a:bodyPr/>
                    <a:lstStyle/>
                    <a:p>
                      <a:pPr lvl="0" algn="ctr" rtl="0">
                        <a:spcBef>
                          <a:spcPts val="0"/>
                        </a:spcBef>
                        <a:buNone/>
                      </a:pPr>
                      <a:r>
                        <a:rPr lang="en" b="1">
                          <a:solidFill>
                            <a:schemeClr val="dk1"/>
                          </a:solidFill>
                        </a:rPr>
                        <a:t>133</a:t>
                      </a:r>
                    </a:p>
                  </a:txBody>
                  <a:tcPr marL="91425" marR="91425" marT="91425" marB="91425"/>
                </a:tc>
                <a:tc>
                  <a:txBody>
                    <a:bodyPr/>
                    <a:lstStyle/>
                    <a:p>
                      <a:pPr lvl="0" rtl="0">
                        <a:spcBef>
                          <a:spcPts val="0"/>
                        </a:spcBef>
                        <a:buNone/>
                      </a:pPr>
                      <a:r>
                        <a:rPr lang="en"/>
                        <a:t>Diagram</a:t>
                      </a:r>
                    </a:p>
                  </a:txBody>
                  <a:tcPr marL="91425" marR="91425" marT="91425" marB="91425"/>
                </a:tc>
              </a:tr>
              <a:tr h="381000">
                <a:tc>
                  <a:txBody>
                    <a:bodyPr/>
                    <a:lstStyle/>
                    <a:p>
                      <a:pPr lvl="0" algn="ctr" rtl="0">
                        <a:spcBef>
                          <a:spcPts val="0"/>
                        </a:spcBef>
                        <a:buNone/>
                      </a:pPr>
                      <a:r>
                        <a:rPr lang="en" b="1">
                          <a:solidFill>
                            <a:schemeClr val="dk1"/>
                          </a:solidFill>
                        </a:rPr>
                        <a:t>1</a:t>
                      </a:r>
                    </a:p>
                  </a:txBody>
                  <a:tcPr marL="91425" marR="91425" marT="91425" marB="91425"/>
                </a:tc>
                <a:tc>
                  <a:txBody>
                    <a:bodyPr/>
                    <a:lstStyle/>
                    <a:p>
                      <a:pPr lvl="0" rtl="0">
                        <a:spcBef>
                          <a:spcPts val="0"/>
                        </a:spcBef>
                        <a:buNone/>
                      </a:pPr>
                      <a:r>
                        <a:rPr lang="en"/>
                        <a:t>Map</a:t>
                      </a:r>
                    </a:p>
                  </a:txBody>
                  <a:tcPr marL="91425" marR="91425" marT="91425" marB="91425"/>
                </a:tc>
              </a:tr>
              <a:tr h="381000">
                <a:tc>
                  <a:txBody>
                    <a:bodyPr/>
                    <a:lstStyle/>
                    <a:p>
                      <a:pPr lvl="0" algn="ctr" rtl="0">
                        <a:spcBef>
                          <a:spcPts val="0"/>
                        </a:spcBef>
                        <a:buNone/>
                      </a:pPr>
                      <a:r>
                        <a:rPr lang="en" b="1">
                          <a:solidFill>
                            <a:schemeClr val="dk1"/>
                          </a:solidFill>
                        </a:rPr>
                        <a:t>3</a:t>
                      </a:r>
                    </a:p>
                  </a:txBody>
                  <a:tcPr marL="91425" marR="91425" marT="91425" marB="91425"/>
                </a:tc>
                <a:tc>
                  <a:txBody>
                    <a:bodyPr/>
                    <a:lstStyle/>
                    <a:p>
                      <a:pPr lvl="0" rtl="0">
                        <a:spcBef>
                          <a:spcPts val="0"/>
                        </a:spcBef>
                        <a:buNone/>
                      </a:pPr>
                      <a:r>
                        <a:rPr lang="en"/>
                        <a:t>Timeline</a:t>
                      </a:r>
                    </a:p>
                  </a:txBody>
                  <a:tcPr marL="91425" marR="91425" marT="91425" marB="91425"/>
                </a:tc>
              </a:tr>
              <a:tr h="381000">
                <a:tc>
                  <a:txBody>
                    <a:bodyPr/>
                    <a:lstStyle/>
                    <a:p>
                      <a:pPr lvl="0" algn="ctr" rtl="0">
                        <a:spcBef>
                          <a:spcPts val="0"/>
                        </a:spcBef>
                        <a:buNone/>
                      </a:pPr>
                      <a:r>
                        <a:rPr lang="en" b="1">
                          <a:solidFill>
                            <a:schemeClr val="dk1"/>
                          </a:solidFill>
                        </a:rPr>
                        <a:t>12</a:t>
                      </a:r>
                    </a:p>
                  </a:txBody>
                  <a:tcPr marL="91425" marR="91425" marT="91425" marB="91425"/>
                </a:tc>
                <a:tc>
                  <a:txBody>
                    <a:bodyPr/>
                    <a:lstStyle/>
                    <a:p>
                      <a:pPr lvl="0" rtl="0">
                        <a:spcBef>
                          <a:spcPts val="0"/>
                        </a:spcBef>
                        <a:buNone/>
                      </a:pPr>
                      <a:r>
                        <a:rPr lang="en"/>
                        <a:t>Icon</a:t>
                      </a:r>
                    </a:p>
                  </a:txBody>
                  <a:tcPr marL="91425" marR="91425" marT="91425" marB="91425"/>
                </a:tc>
              </a:tr>
            </a:tbl>
          </a:graphicData>
        </a:graphic>
      </p:graphicFrame>
      <p:pic>
        <p:nvPicPr>
          <p:cNvPr id="104" name="Shape 104"/>
          <p:cNvPicPr preferRelativeResize="0"/>
          <p:nvPr/>
        </p:nvPicPr>
        <p:blipFill>
          <a:blip r:embed="rId4"/>
          <a:stretch>
            <a:fillRect/>
          </a:stretch>
        </p:blipFill>
        <p:spPr>
          <a:xfrm>
            <a:off x="85600" y="907550"/>
            <a:ext cx="5715000" cy="35337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257957" y="133350"/>
            <a:ext cx="5156999" cy="857400"/>
          </a:xfrm>
          <a:prstGeom prst="rect">
            <a:avLst/>
          </a:prstGeom>
        </p:spPr>
        <p:txBody>
          <a:bodyPr lIns="91425" tIns="91425" rIns="91425" bIns="91425" anchor="b" anchorCtr="0">
            <a:noAutofit/>
          </a:bodyPr>
          <a:lstStyle/>
          <a:p>
            <a:pPr algn="ctr">
              <a:spcBef>
                <a:spcPts val="0"/>
              </a:spcBef>
              <a:buNone/>
            </a:pPr>
            <a:r>
              <a:rPr lang="en" dirty="0"/>
              <a:t>Summary</a:t>
            </a:r>
          </a:p>
        </p:txBody>
      </p:sp>
      <p:sp>
        <p:nvSpPr>
          <p:cNvPr id="110" name="Shape 110"/>
          <p:cNvSpPr txBox="1">
            <a:spLocks noGrp="1"/>
          </p:cNvSpPr>
          <p:nvPr>
            <p:ph type="body" idx="1"/>
          </p:nvPr>
        </p:nvSpPr>
        <p:spPr>
          <a:xfrm>
            <a:off x="258000" y="850775"/>
            <a:ext cx="5156999" cy="3927899"/>
          </a:xfrm>
          <a:prstGeom prst="rect">
            <a:avLst/>
          </a:prstGeom>
        </p:spPr>
        <p:txBody>
          <a:bodyPr lIns="91425" tIns="91425" rIns="91425" bIns="91425" anchor="t" anchorCtr="0">
            <a:noAutofit/>
          </a:bodyPr>
          <a:lstStyle/>
          <a:p>
            <a:pPr marL="457200" lvl="0" indent="-381000" rtl="0">
              <a:spcBef>
                <a:spcPts val="0"/>
              </a:spcBef>
              <a:buClr>
                <a:schemeClr val="dk1"/>
              </a:buClr>
              <a:buSzPct val="110000"/>
              <a:buFont typeface="Arial" panose="020B0604020202020204" pitchFamily="34" charset="0"/>
              <a:buChar char="•"/>
            </a:pPr>
            <a:r>
              <a:rPr lang="en" sz="2400" dirty="0"/>
              <a:t>Whiteboards supports STEM student learning per evidence of heavy use</a:t>
            </a:r>
          </a:p>
          <a:p>
            <a:pPr marL="457200" lvl="0" indent="-381000" rtl="0">
              <a:spcBef>
                <a:spcPts val="0"/>
              </a:spcBef>
              <a:buClr>
                <a:schemeClr val="dk1"/>
              </a:buClr>
              <a:buSzPct val="100000"/>
              <a:buFont typeface="Arial" panose="020B0604020202020204" pitchFamily="34" charset="0"/>
              <a:buChar char="•"/>
            </a:pPr>
            <a:r>
              <a:rPr lang="en" sz="2400" dirty="0"/>
              <a:t>STEM whiteboards contain more pictorial visualizations than other disciplines</a:t>
            </a:r>
          </a:p>
          <a:p>
            <a:pPr marL="457200" lvl="0" indent="-381000" rtl="0">
              <a:spcBef>
                <a:spcPts val="0"/>
              </a:spcBef>
              <a:buClr>
                <a:schemeClr val="dk1"/>
              </a:buClr>
              <a:buSzPct val="100000"/>
              <a:buFont typeface="Arial" panose="020B0604020202020204" pitchFamily="34" charset="0"/>
              <a:buChar char="•"/>
            </a:pPr>
            <a:r>
              <a:rPr lang="en" sz="2400" dirty="0"/>
              <a:t>STEM is slightly more visually “balanced” compared to AH/SS</a:t>
            </a:r>
          </a:p>
          <a:p>
            <a:pPr marL="457200" lvl="0" indent="-381000">
              <a:spcBef>
                <a:spcPts val="0"/>
              </a:spcBef>
              <a:buClr>
                <a:schemeClr val="dk1"/>
              </a:buClr>
              <a:buSzPct val="100000"/>
              <a:buFont typeface="Arial" panose="020B0604020202020204" pitchFamily="34" charset="0"/>
              <a:buChar char="•"/>
            </a:pPr>
            <a:r>
              <a:rPr lang="en" sz="2400" dirty="0"/>
              <a:t>Low technology = High learning impact</a:t>
            </a:r>
          </a:p>
        </p:txBody>
      </p:sp>
      <p:pic>
        <p:nvPicPr>
          <p:cNvPr id="111" name="Shape 111"/>
          <p:cNvPicPr preferRelativeResize="0"/>
          <p:nvPr/>
        </p:nvPicPr>
        <p:blipFill>
          <a:blip r:embed="rId3"/>
          <a:stretch>
            <a:fillRect/>
          </a:stretch>
        </p:blipFill>
        <p:spPr>
          <a:xfrm>
            <a:off x="85600" y="4688925"/>
            <a:ext cx="1995574" cy="393299"/>
          </a:xfrm>
          <a:prstGeom prst="rect">
            <a:avLst/>
          </a:prstGeom>
          <a:noFill/>
          <a:ln>
            <a:noFill/>
          </a:ln>
        </p:spPr>
      </p:pic>
      <p:pic>
        <p:nvPicPr>
          <p:cNvPr id="112" name="Shape 112"/>
          <p:cNvPicPr preferRelativeResize="0"/>
          <p:nvPr/>
        </p:nvPicPr>
        <p:blipFill>
          <a:blip r:embed="rId4"/>
          <a:stretch>
            <a:fillRect/>
          </a:stretch>
        </p:blipFill>
        <p:spPr>
          <a:xfrm>
            <a:off x="5414956" y="0"/>
            <a:ext cx="3729038" cy="5143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85600" y="285750"/>
            <a:ext cx="5056107" cy="1061100"/>
          </a:xfrm>
          <a:prstGeom prst="rect">
            <a:avLst/>
          </a:prstGeom>
        </p:spPr>
        <p:txBody>
          <a:bodyPr lIns="91425" tIns="91425" rIns="91425" bIns="91425" anchor="b" anchorCtr="0">
            <a:noAutofit/>
          </a:bodyPr>
          <a:lstStyle/>
          <a:p>
            <a:pPr algn="ctr"/>
            <a:r>
              <a:rPr lang="en" dirty="0"/>
              <a:t>Possible Study Outcomes</a:t>
            </a:r>
            <a:endParaRPr lang="en" dirty="0"/>
          </a:p>
        </p:txBody>
      </p:sp>
      <p:sp>
        <p:nvSpPr>
          <p:cNvPr id="118" name="Shape 118"/>
          <p:cNvSpPr txBox="1">
            <a:spLocks noGrp="1"/>
          </p:cNvSpPr>
          <p:nvPr>
            <p:ph type="body" idx="1"/>
          </p:nvPr>
        </p:nvSpPr>
        <p:spPr>
          <a:xfrm>
            <a:off x="264090" y="1356525"/>
            <a:ext cx="4875529" cy="3725699"/>
          </a:xfrm>
          <a:prstGeom prst="rect">
            <a:avLst/>
          </a:prstGeom>
        </p:spPr>
        <p:txBody>
          <a:bodyPr lIns="91425" tIns="91425" rIns="91425" bIns="91425" anchor="t" anchorCtr="0">
            <a:noAutofit/>
          </a:bodyPr>
          <a:lstStyle/>
          <a:p>
            <a:pPr marL="342900" lvl="0" indent="-342900" rtl="0">
              <a:spcBef>
                <a:spcPts val="0"/>
              </a:spcBef>
              <a:buFont typeface="Arial" panose="020B0604020202020204" pitchFamily="34" charset="0"/>
              <a:buChar char="•"/>
            </a:pPr>
            <a:r>
              <a:rPr lang="en" sz="2400" b="1" dirty="0"/>
              <a:t>Graph whiteboards</a:t>
            </a:r>
            <a:r>
              <a:rPr lang="en" sz="2400" dirty="0"/>
              <a:t> to support STEM visualizations</a:t>
            </a:r>
          </a:p>
          <a:p>
            <a:pPr marL="342900" lvl="0" indent="-342900" rtl="0">
              <a:spcBef>
                <a:spcPts val="0"/>
              </a:spcBef>
              <a:buFont typeface="Arial" panose="020B0604020202020204" pitchFamily="34" charset="0"/>
              <a:buChar char="•"/>
            </a:pPr>
            <a:r>
              <a:rPr lang="en" sz="2400" b="1" dirty="0" smtClean="0"/>
              <a:t>Whiteboard checkout </a:t>
            </a:r>
            <a:r>
              <a:rPr lang="en" sz="2400" dirty="0" smtClean="0"/>
              <a:t>to </a:t>
            </a:r>
            <a:r>
              <a:rPr lang="en" sz="2400" dirty="0"/>
              <a:t>support asynchronous learning</a:t>
            </a:r>
          </a:p>
          <a:p>
            <a:pPr marL="342900" indent="-342900">
              <a:spcBef>
                <a:spcPts val="0"/>
              </a:spcBef>
              <a:buFont typeface="Arial" panose="020B0604020202020204" pitchFamily="34" charset="0"/>
              <a:buChar char="•"/>
            </a:pPr>
            <a:r>
              <a:rPr lang="en" sz="2400" b="1" dirty="0"/>
              <a:t>Visualization / Visual Literacy workshops</a:t>
            </a:r>
            <a:r>
              <a:rPr lang="en" sz="2400" dirty="0"/>
              <a:t> to enhance study skills, cognition, and information retention of students. </a:t>
            </a:r>
          </a:p>
        </p:txBody>
      </p:sp>
      <p:pic>
        <p:nvPicPr>
          <p:cNvPr id="119" name="Shape 119"/>
          <p:cNvPicPr preferRelativeResize="0"/>
          <p:nvPr/>
        </p:nvPicPr>
        <p:blipFill>
          <a:blip r:embed="rId3"/>
          <a:stretch>
            <a:fillRect/>
          </a:stretch>
        </p:blipFill>
        <p:spPr>
          <a:xfrm>
            <a:off x="5141707" y="0"/>
            <a:ext cx="4002286" cy="5143500"/>
          </a:xfrm>
          <a:prstGeom prst="rect">
            <a:avLst/>
          </a:prstGeom>
          <a:noFill/>
          <a:ln>
            <a:noFill/>
          </a:ln>
        </p:spPr>
      </p:pic>
      <p:pic>
        <p:nvPicPr>
          <p:cNvPr id="120" name="Shape 120"/>
          <p:cNvPicPr preferRelativeResize="0"/>
          <p:nvPr/>
        </p:nvPicPr>
        <p:blipFill>
          <a:blip r:embed="rId4"/>
          <a:stretch>
            <a:fillRect/>
          </a:stretch>
        </p:blipFill>
        <p:spPr>
          <a:xfrm>
            <a:off x="85600" y="4688925"/>
            <a:ext cx="1995574" cy="393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Further Research </a:t>
            </a:r>
          </a:p>
        </p:txBody>
      </p:sp>
      <p:sp>
        <p:nvSpPr>
          <p:cNvPr id="126" name="Shape 126"/>
          <p:cNvSpPr txBox="1">
            <a:spLocks noGrp="1"/>
          </p:cNvSpPr>
          <p:nvPr>
            <p:ph type="body" idx="1"/>
          </p:nvPr>
        </p:nvSpPr>
        <p:spPr>
          <a:xfrm>
            <a:off x="85600" y="1063375"/>
            <a:ext cx="5099400"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panose="020B0604020202020204" pitchFamily="34" charset="0"/>
              <a:buChar char="•"/>
            </a:pPr>
            <a:r>
              <a:rPr lang="en" sz="2400" dirty="0"/>
              <a:t>How do </a:t>
            </a:r>
            <a:r>
              <a:rPr lang="en" sz="2400" i="1" dirty="0"/>
              <a:t>students</a:t>
            </a:r>
            <a:r>
              <a:rPr lang="en" sz="2400" dirty="0"/>
              <a:t> characterize the usefulness of visualizations?</a:t>
            </a:r>
          </a:p>
          <a:p>
            <a:pPr lvl="0" rtl="0">
              <a:spcBef>
                <a:spcPts val="0"/>
              </a:spcBef>
            </a:pPr>
            <a:endParaRPr lang="en" sz="2400" dirty="0"/>
          </a:p>
          <a:p>
            <a:pPr marL="457200" lvl="0" indent="-381000" rtl="0">
              <a:spcBef>
                <a:spcPts val="0"/>
              </a:spcBef>
              <a:buClr>
                <a:schemeClr val="dk1"/>
              </a:buClr>
              <a:buSzPct val="100000"/>
              <a:buFont typeface="Arial" panose="020B0604020202020204" pitchFamily="34" charset="0"/>
              <a:buChar char="•"/>
            </a:pPr>
            <a:r>
              <a:rPr lang="en" sz="2400" dirty="0"/>
              <a:t>Why the library? Just about space/whiteboards? </a:t>
            </a:r>
          </a:p>
          <a:p>
            <a:pPr marL="342900" lvl="0" indent="-342900" rtl="0">
              <a:spcBef>
                <a:spcPts val="0"/>
              </a:spcBef>
              <a:buFont typeface="Arial" panose="020B0604020202020204" pitchFamily="34" charset="0"/>
              <a:buChar char="•"/>
            </a:pPr>
            <a:endParaRPr sz="2400" dirty="0"/>
          </a:p>
          <a:p>
            <a:pPr marL="457200" lvl="0" indent="-381000">
              <a:spcBef>
                <a:spcPts val="0"/>
              </a:spcBef>
              <a:buClr>
                <a:schemeClr val="dk1"/>
              </a:buClr>
              <a:buSzPct val="100000"/>
              <a:buFont typeface="Arial" panose="020B0604020202020204" pitchFamily="34" charset="0"/>
              <a:buChar char="•"/>
            </a:pPr>
            <a:r>
              <a:rPr lang="en" sz="2400" dirty="0"/>
              <a:t>How can the library better help students learn? </a:t>
            </a:r>
          </a:p>
        </p:txBody>
      </p:sp>
      <p:pic>
        <p:nvPicPr>
          <p:cNvPr id="127" name="Shape 127"/>
          <p:cNvPicPr preferRelativeResize="0"/>
          <p:nvPr/>
        </p:nvPicPr>
        <p:blipFill>
          <a:blip r:embed="rId3"/>
          <a:stretch>
            <a:fillRect/>
          </a:stretch>
        </p:blipFill>
        <p:spPr>
          <a:xfrm>
            <a:off x="85600" y="4688925"/>
            <a:ext cx="1995574" cy="393299"/>
          </a:xfrm>
          <a:prstGeom prst="rect">
            <a:avLst/>
          </a:prstGeom>
          <a:noFill/>
          <a:ln>
            <a:noFill/>
          </a:ln>
        </p:spPr>
      </p:pic>
      <p:pic>
        <p:nvPicPr>
          <p:cNvPr id="128" name="Shape 128"/>
          <p:cNvPicPr preferRelativeResize="0"/>
          <p:nvPr/>
        </p:nvPicPr>
        <p:blipFill>
          <a:blip r:embed="rId4"/>
          <a:stretch>
            <a:fillRect/>
          </a:stretch>
        </p:blipFill>
        <p:spPr>
          <a:xfrm>
            <a:off x="5252925" y="0"/>
            <a:ext cx="3847874" cy="51434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1"/>
            <a:ext cx="8229600" cy="600300"/>
          </a:xfrm>
          <a:prstGeom prst="rect">
            <a:avLst/>
          </a:prstGeom>
        </p:spPr>
        <p:txBody>
          <a:bodyPr lIns="91425" tIns="91425" rIns="91425" bIns="91425" anchor="b" anchorCtr="0">
            <a:noAutofit/>
          </a:bodyPr>
          <a:lstStyle/>
          <a:p>
            <a:pPr>
              <a:spcBef>
                <a:spcPts val="0"/>
              </a:spcBef>
              <a:buNone/>
            </a:pPr>
            <a:r>
              <a:rPr lang="en" sz="3000"/>
              <a:t>References &amp; Image Credits</a:t>
            </a:r>
          </a:p>
        </p:txBody>
      </p:sp>
      <p:sp>
        <p:nvSpPr>
          <p:cNvPr id="134" name="Shape 134"/>
          <p:cNvSpPr txBox="1">
            <a:spLocks noGrp="1"/>
          </p:cNvSpPr>
          <p:nvPr>
            <p:ph type="body" idx="1"/>
          </p:nvPr>
        </p:nvSpPr>
        <p:spPr>
          <a:xfrm>
            <a:off x="78650" y="487150"/>
            <a:ext cx="8865900" cy="4337699"/>
          </a:xfrm>
          <a:prstGeom prst="rect">
            <a:avLst/>
          </a:prstGeom>
        </p:spPr>
        <p:txBody>
          <a:bodyPr lIns="91425" tIns="91425" rIns="91425" bIns="91425" anchor="t" anchorCtr="0">
            <a:noAutofit/>
          </a:bodyPr>
          <a:lstStyle/>
          <a:p>
            <a:pPr lvl="0" rtl="0">
              <a:spcBef>
                <a:spcPts val="0"/>
              </a:spcBef>
              <a:buNone/>
            </a:pPr>
            <a:r>
              <a:rPr lang="en" sz="1200" dirty="0"/>
              <a:t>Cifuentes, L. D. (1991). </a:t>
            </a:r>
            <a:r>
              <a:rPr lang="en" sz="1200" i="1" dirty="0"/>
              <a:t>The effects of instruction in visualization as a study strategy.</a:t>
            </a:r>
            <a:r>
              <a:rPr lang="en" sz="1200" dirty="0"/>
              <a:t> (Ph.D.), The University of North Carolina,</a:t>
            </a:r>
          </a:p>
          <a:p>
            <a:pPr lvl="0" indent="457200" rtl="0">
              <a:spcBef>
                <a:spcPts val="0"/>
              </a:spcBef>
              <a:buNone/>
            </a:pPr>
            <a:r>
              <a:rPr lang="en" sz="1200" dirty="0"/>
              <a:t>Chapel Hill.     </a:t>
            </a:r>
          </a:p>
          <a:p>
            <a:pPr marL="0" lvl="0" indent="0" rtl="0">
              <a:spcBef>
                <a:spcPts val="0"/>
              </a:spcBef>
              <a:buNone/>
            </a:pPr>
            <a:r>
              <a:rPr lang="en" sz="1200" dirty="0"/>
              <a:t>Garbis, C., &amp; Waern, Y. (1999). Team coordination and communication in a rescue command staff: The role of public </a:t>
            </a:r>
          </a:p>
          <a:p>
            <a:pPr marL="0" lvl="0" indent="0" rtl="0">
              <a:spcBef>
                <a:spcPts val="0"/>
              </a:spcBef>
              <a:buNone/>
            </a:pPr>
            <a:r>
              <a:rPr lang="en" sz="1200" dirty="0"/>
              <a:t>	representations. </a:t>
            </a:r>
            <a:r>
              <a:rPr lang="en" sz="1200" i="1" dirty="0"/>
              <a:t>Travail humain (Paris), 62</a:t>
            </a:r>
            <a:r>
              <a:rPr lang="en" sz="1200" dirty="0"/>
              <a:t>(3), 273-291.</a:t>
            </a:r>
          </a:p>
          <a:p>
            <a:pPr lvl="0" rtl="0">
              <a:spcBef>
                <a:spcPts val="0"/>
              </a:spcBef>
              <a:buNone/>
            </a:pPr>
            <a:r>
              <a:rPr lang="en" sz="1200" dirty="0"/>
              <a:t>Larkin, J. H., &amp; Simon, H. A. (1987). Why a diagram is (sometimes) worth 10000 words. </a:t>
            </a:r>
            <a:r>
              <a:rPr lang="en" sz="1200" i="1" dirty="0"/>
              <a:t>Cognitive Science, 11</a:t>
            </a:r>
            <a:r>
              <a:rPr lang="en" sz="1200" dirty="0"/>
              <a:t>(1), 65-99. doi: </a:t>
            </a:r>
          </a:p>
          <a:p>
            <a:pPr lvl="0" rtl="0">
              <a:spcBef>
                <a:spcPts val="0"/>
              </a:spcBef>
              <a:buClr>
                <a:schemeClr val="dk1"/>
              </a:buClr>
              <a:buSzPct val="100000"/>
              <a:buFont typeface="Arial"/>
              <a:buNone/>
            </a:pPr>
            <a:r>
              <a:rPr lang="en" sz="1200" dirty="0"/>
              <a:t>	10.1016/s0364-0213(87)80026-5</a:t>
            </a:r>
          </a:p>
          <a:p>
            <a:pPr marL="0" lvl="0" indent="0" rtl="0">
              <a:spcBef>
                <a:spcPts val="0"/>
              </a:spcBef>
              <a:buNone/>
            </a:pPr>
            <a:r>
              <a:rPr lang="en" sz="1200" dirty="0"/>
              <a:t>Norman, D. A. (1991). Cognitive Artifacts. In J. M. Carroll (Ed.), </a:t>
            </a:r>
            <a:r>
              <a:rPr lang="en" sz="1200" i="1" dirty="0"/>
              <a:t>Designing Interaction: Psychology at the Human-Computer    </a:t>
            </a:r>
          </a:p>
          <a:p>
            <a:pPr marL="0" indent="0" rtl="0">
              <a:spcBef>
                <a:spcPts val="0"/>
              </a:spcBef>
              <a:buNone/>
            </a:pPr>
            <a:r>
              <a:rPr lang="en" sz="1200" i="1" dirty="0"/>
              <a:t>	Interface</a:t>
            </a:r>
            <a:r>
              <a:rPr lang="en" sz="1200" dirty="0"/>
              <a:t> (pp. 17-38). Cambridge: Cambridge University Press.</a:t>
            </a:r>
          </a:p>
          <a:p>
            <a:pPr marL="0" indent="0" rtl="0">
              <a:spcBef>
                <a:spcPts val="0"/>
              </a:spcBef>
              <a:buNone/>
            </a:pPr>
            <a:r>
              <a:rPr lang="en" sz="1200" dirty="0"/>
              <a:t>Paivio, A. (1986). </a:t>
            </a:r>
            <a:r>
              <a:rPr lang="en" sz="1200" i="1" dirty="0"/>
              <a:t>Mental Representations: A Dual Coding Approach. </a:t>
            </a:r>
            <a:r>
              <a:rPr lang="en" sz="1200" dirty="0"/>
              <a:t>Oxford University Press: New York.</a:t>
            </a:r>
          </a:p>
          <a:p>
            <a:pPr rtl="0">
              <a:spcBef>
                <a:spcPts val="0"/>
              </a:spcBef>
              <a:buNone/>
            </a:pPr>
            <a:r>
              <a:rPr lang="en" sz="1200" dirty="0"/>
              <a:t>Philips, L.M., Norris, S.P., &amp; Macnab, J.S. (2010). </a:t>
            </a:r>
            <a:r>
              <a:rPr lang="en" sz="1200" i="1" dirty="0"/>
              <a:t>Visualization in Mathematics, Reading and Science Education. </a:t>
            </a:r>
            <a:r>
              <a:rPr lang="en" sz="1200" dirty="0"/>
              <a:t>Springer:  </a:t>
            </a:r>
          </a:p>
          <a:p>
            <a:pPr lvl="0" indent="457200" rtl="0">
              <a:spcBef>
                <a:spcPts val="0"/>
              </a:spcBef>
              <a:buNone/>
            </a:pPr>
            <a:r>
              <a:rPr lang="en" sz="1200" dirty="0"/>
              <a:t>Dordrecht.</a:t>
            </a:r>
          </a:p>
          <a:p>
            <a:pPr lvl="0" rtl="0">
              <a:spcBef>
                <a:spcPts val="0"/>
              </a:spcBef>
              <a:buNone/>
            </a:pPr>
            <a:r>
              <a:rPr lang="en" sz="1200" dirty="0"/>
              <a:t>Tang, A., Lanir, J., Greenberg, S., &amp; Fels, S. (2009). </a:t>
            </a:r>
            <a:r>
              <a:rPr lang="en" sz="1200" i="1" dirty="0"/>
              <a:t>Supporting transitions in work: informing large display application design</a:t>
            </a:r>
          </a:p>
          <a:p>
            <a:pPr lvl="0" indent="457200" rtl="0">
              <a:spcBef>
                <a:spcPts val="0"/>
              </a:spcBef>
              <a:buNone/>
            </a:pPr>
            <a:r>
              <a:rPr lang="en" sz="1200" i="1" dirty="0"/>
              <a:t>by understanding whiteboard use</a:t>
            </a:r>
            <a:r>
              <a:rPr lang="en" sz="1200" dirty="0"/>
              <a:t>. Paper presented at the Proceedings of the ACM 2009 international conference on </a:t>
            </a:r>
          </a:p>
          <a:p>
            <a:pPr lvl="0" indent="457200" rtl="0">
              <a:spcBef>
                <a:spcPts val="0"/>
              </a:spcBef>
              <a:buClr>
                <a:schemeClr val="dk1"/>
              </a:buClr>
              <a:buSzPct val="100000"/>
              <a:buFont typeface="Arial"/>
              <a:buNone/>
            </a:pPr>
            <a:r>
              <a:rPr lang="en" sz="1200" dirty="0"/>
              <a:t>Supporting group work, Sanibel Island, Florida, USA.</a:t>
            </a:r>
          </a:p>
          <a:p>
            <a:pPr marL="0" lvl="0" indent="0" rtl="0">
              <a:spcBef>
                <a:spcPts val="0"/>
              </a:spcBef>
              <a:buNone/>
            </a:pPr>
            <a:r>
              <a:rPr lang="en" sz="1200" dirty="0"/>
              <a:t>Wileman, R. E. (1993). </a:t>
            </a:r>
            <a:r>
              <a:rPr lang="en" sz="1200" i="1" dirty="0"/>
              <a:t>Visual communicating</a:t>
            </a:r>
            <a:r>
              <a:rPr lang="en" sz="1200" dirty="0"/>
              <a:t>. Englewood Cliffs, New Jersey: Educational Technology Publications.</a:t>
            </a:r>
          </a:p>
          <a:p>
            <a:pPr lvl="0" rtl="0">
              <a:spcBef>
                <a:spcPts val="0"/>
              </a:spcBef>
              <a:buClr>
                <a:schemeClr val="dk1"/>
              </a:buClr>
              <a:buSzPct val="100000"/>
              <a:buFont typeface="Arial"/>
              <a:buNone/>
            </a:pPr>
            <a:r>
              <a:rPr lang="en" sz="1200" dirty="0"/>
              <a:t>Keep Calm: </a:t>
            </a:r>
            <a:r>
              <a:rPr lang="en" sz="1200" u="sng" dirty="0">
                <a:solidFill>
                  <a:schemeClr val="hlink"/>
                </a:solidFill>
                <a:hlinkClick r:id="rId3"/>
              </a:rPr>
              <a:t>http://www.keepcalm-o-matic.co.uk/p/keep-calm-and-show-your-work-100/</a:t>
            </a:r>
          </a:p>
          <a:p>
            <a:pPr lvl="0" rtl="0">
              <a:spcBef>
                <a:spcPts val="0"/>
              </a:spcBef>
              <a:buNone/>
            </a:pPr>
            <a:r>
              <a:rPr lang="en" sz="1200" dirty="0"/>
              <a:t>Open for New Ideas: </a:t>
            </a:r>
            <a:r>
              <a:rPr lang="en" sz="1200" u="sng" dirty="0">
                <a:solidFill>
                  <a:srgbClr val="0000FF"/>
                </a:solidFill>
                <a:hlinkClick r:id="rId4"/>
              </a:rPr>
              <a:t>https://www.flickr.com/photos/sirwwoods/5019863323/</a:t>
            </a:r>
          </a:p>
          <a:p>
            <a:pPr lvl="0" rtl="0">
              <a:spcBef>
                <a:spcPts val="0"/>
              </a:spcBef>
              <a:buNone/>
            </a:pPr>
            <a:r>
              <a:rPr lang="en" sz="1200" dirty="0"/>
              <a:t>Visual Communicating: </a:t>
            </a:r>
            <a:r>
              <a:rPr lang="en" sz="1200" u="sng" dirty="0">
                <a:solidFill>
                  <a:srgbClr val="0000FF"/>
                </a:solidFill>
                <a:hlinkClick r:id="rId5"/>
              </a:rPr>
              <a:t>http://www.amazon.com/Visual-Communicating-Ralph-E-Wileman/dp/0877782482</a:t>
            </a:r>
          </a:p>
          <a:p>
            <a:pPr>
              <a:spcBef>
                <a:spcPts val="0"/>
              </a:spcBef>
              <a:buNone/>
            </a:pPr>
            <a:endParaRPr sz="1100" dirty="0">
              <a:solidFill>
                <a:srgbClr val="000000"/>
              </a:solidFill>
            </a:endParaRPr>
          </a:p>
        </p:txBody>
      </p:sp>
      <p:pic>
        <p:nvPicPr>
          <p:cNvPr id="135" name="Shape 135"/>
          <p:cNvPicPr preferRelativeResize="0"/>
          <p:nvPr/>
        </p:nvPicPr>
        <p:blipFill>
          <a:blip r:embed="rId6"/>
          <a:stretch>
            <a:fillRect/>
          </a:stretch>
        </p:blipFill>
        <p:spPr>
          <a:xfrm>
            <a:off x="7051925" y="4688925"/>
            <a:ext cx="1995574" cy="393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a:blip r:embed="rId3"/>
          <a:stretch>
            <a:fillRect/>
          </a:stretch>
        </p:blipFill>
        <p:spPr>
          <a:xfrm>
            <a:off x="85600" y="4688925"/>
            <a:ext cx="1995574" cy="393299"/>
          </a:xfrm>
          <a:prstGeom prst="rect">
            <a:avLst/>
          </a:prstGeom>
          <a:noFill/>
          <a:ln>
            <a:noFill/>
          </a:ln>
        </p:spPr>
      </p:pic>
      <p:pic>
        <p:nvPicPr>
          <p:cNvPr id="141" name="Shape 141"/>
          <p:cNvPicPr preferRelativeResize="0"/>
          <p:nvPr/>
        </p:nvPicPr>
        <p:blipFill>
          <a:blip r:embed="rId4"/>
          <a:stretch>
            <a:fillRect/>
          </a:stretch>
        </p:blipFill>
        <p:spPr>
          <a:xfrm>
            <a:off x="2651224" y="0"/>
            <a:ext cx="3841552" cy="5143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85600" y="373875"/>
            <a:ext cx="2841600" cy="4549800"/>
          </a:xfrm>
          <a:prstGeom prst="rect">
            <a:avLst/>
          </a:prstGeom>
        </p:spPr>
        <p:txBody>
          <a:bodyPr lIns="91425" tIns="91425" rIns="91425" bIns="91425" anchor="ctr" anchorCtr="0">
            <a:noAutofit/>
          </a:bodyPr>
          <a:lstStyle/>
          <a:p>
            <a:pPr algn="ctr" rtl="0">
              <a:spcBef>
                <a:spcPts val="0"/>
              </a:spcBef>
              <a:buNone/>
            </a:pPr>
            <a:r>
              <a:rPr lang="en"/>
              <a:t>Learning</a:t>
            </a:r>
          </a:p>
          <a:p>
            <a:pPr algn="ctr">
              <a:spcBef>
                <a:spcPts val="0"/>
              </a:spcBef>
              <a:buNone/>
            </a:pPr>
            <a:r>
              <a:rPr lang="en"/>
              <a:t>in the Commons</a:t>
            </a:r>
          </a:p>
        </p:txBody>
      </p:sp>
      <p:pic>
        <p:nvPicPr>
          <p:cNvPr id="32" name="Shape 32"/>
          <p:cNvPicPr preferRelativeResize="0"/>
          <p:nvPr/>
        </p:nvPicPr>
        <p:blipFill>
          <a:blip r:embed="rId3"/>
          <a:stretch>
            <a:fillRect/>
          </a:stretch>
        </p:blipFill>
        <p:spPr>
          <a:xfrm>
            <a:off x="85600" y="4688925"/>
            <a:ext cx="1995574" cy="393299"/>
          </a:xfrm>
          <a:prstGeom prst="rect">
            <a:avLst/>
          </a:prstGeom>
          <a:noFill/>
          <a:ln>
            <a:noFill/>
          </a:ln>
        </p:spPr>
      </p:pic>
      <p:pic>
        <p:nvPicPr>
          <p:cNvPr id="33" name="Shape 33"/>
          <p:cNvPicPr preferRelativeResize="0"/>
          <p:nvPr/>
        </p:nvPicPr>
        <p:blipFill>
          <a:blip r:embed="rId4"/>
          <a:stretch>
            <a:fillRect/>
          </a:stretch>
        </p:blipFill>
        <p:spPr>
          <a:xfrm>
            <a:off x="2965975" y="373799"/>
            <a:ext cx="6058399" cy="45497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209750" y="205975"/>
            <a:ext cx="4906499" cy="857400"/>
          </a:xfrm>
          <a:prstGeom prst="rect">
            <a:avLst/>
          </a:prstGeom>
        </p:spPr>
        <p:txBody>
          <a:bodyPr lIns="91425" tIns="91425" rIns="91425" bIns="91425" anchor="b" anchorCtr="0">
            <a:noAutofit/>
          </a:bodyPr>
          <a:lstStyle/>
          <a:p>
            <a:pPr algn="ctr">
              <a:spcBef>
                <a:spcPts val="0"/>
              </a:spcBef>
              <a:buNone/>
            </a:pPr>
            <a:r>
              <a:rPr lang="en"/>
              <a:t>Cognitive Artifacts</a:t>
            </a:r>
          </a:p>
        </p:txBody>
      </p:sp>
      <p:sp>
        <p:nvSpPr>
          <p:cNvPr id="39" name="Shape 39"/>
          <p:cNvSpPr txBox="1">
            <a:spLocks noGrp="1"/>
          </p:cNvSpPr>
          <p:nvPr>
            <p:ph type="body" idx="1"/>
          </p:nvPr>
        </p:nvSpPr>
        <p:spPr>
          <a:xfrm>
            <a:off x="209750" y="1200150"/>
            <a:ext cx="4954499" cy="3725699"/>
          </a:xfrm>
          <a:prstGeom prst="rect">
            <a:avLst/>
          </a:prstGeom>
        </p:spPr>
        <p:txBody>
          <a:bodyPr lIns="91425" tIns="91425" rIns="91425" bIns="91425" anchor="t" anchorCtr="0">
            <a:noAutofit/>
          </a:bodyPr>
          <a:lstStyle/>
          <a:p>
            <a:pPr lvl="0" rtl="0">
              <a:spcBef>
                <a:spcPts val="0"/>
              </a:spcBef>
              <a:buNone/>
            </a:pPr>
            <a:r>
              <a:rPr lang="en" sz="2200"/>
              <a:t>“... informational devices such as maps, white boards, paper pads, etc., which are specifically designed to display and maintain information in an accessible way to several people at the same time.”  </a:t>
            </a:r>
          </a:p>
          <a:p>
            <a:pPr lvl="0" rtl="0">
              <a:spcBef>
                <a:spcPts val="0"/>
              </a:spcBef>
              <a:buNone/>
            </a:pPr>
            <a:endParaRPr sz="2200" dirty="0"/>
          </a:p>
          <a:p>
            <a:pPr lvl="0" algn="r" rtl="0">
              <a:spcBef>
                <a:spcPts val="0"/>
              </a:spcBef>
              <a:buNone/>
            </a:pPr>
            <a:r>
              <a:rPr lang="en" sz="2200">
                <a:solidFill>
                  <a:srgbClr val="999999"/>
                </a:solidFill>
              </a:rPr>
              <a:t>Garbis and Wern, 1999 </a:t>
            </a:r>
          </a:p>
        </p:txBody>
      </p:sp>
      <p:pic>
        <p:nvPicPr>
          <p:cNvPr id="40" name="Shape 40"/>
          <p:cNvPicPr preferRelativeResize="0"/>
          <p:nvPr/>
        </p:nvPicPr>
        <p:blipFill>
          <a:blip r:embed="rId3"/>
          <a:stretch>
            <a:fillRect/>
          </a:stretch>
        </p:blipFill>
        <p:spPr>
          <a:xfrm>
            <a:off x="5267849" y="0"/>
            <a:ext cx="3841552" cy="5143500"/>
          </a:xfrm>
          <a:prstGeom prst="rect">
            <a:avLst/>
          </a:prstGeom>
          <a:noFill/>
          <a:ln>
            <a:noFill/>
          </a:ln>
        </p:spPr>
      </p:pic>
      <p:pic>
        <p:nvPicPr>
          <p:cNvPr id="41" name="Shape 41"/>
          <p:cNvPicPr preferRelativeResize="0"/>
          <p:nvPr/>
        </p:nvPicPr>
        <p:blipFill>
          <a:blip r:embed="rId4"/>
          <a:stretch>
            <a:fillRect/>
          </a:stretch>
        </p:blipFill>
        <p:spPr>
          <a:xfrm>
            <a:off x="85600" y="4688925"/>
            <a:ext cx="1995574" cy="393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pic>
        <p:nvPicPr>
          <p:cNvPr id="46" name="Shape 46"/>
          <p:cNvPicPr preferRelativeResize="0"/>
          <p:nvPr/>
        </p:nvPicPr>
        <p:blipFill>
          <a:blip r:embed="rId3"/>
          <a:stretch>
            <a:fillRect/>
          </a:stretch>
        </p:blipFill>
        <p:spPr>
          <a:xfrm>
            <a:off x="268929" y="187200"/>
            <a:ext cx="3780119" cy="4410150"/>
          </a:xfrm>
          <a:prstGeom prst="rect">
            <a:avLst/>
          </a:prstGeom>
          <a:noFill/>
          <a:ln>
            <a:noFill/>
          </a:ln>
        </p:spPr>
      </p:pic>
      <p:pic>
        <p:nvPicPr>
          <p:cNvPr id="47" name="Shape 47"/>
          <p:cNvPicPr preferRelativeResize="0"/>
          <p:nvPr/>
        </p:nvPicPr>
        <p:blipFill>
          <a:blip r:embed="rId4"/>
          <a:stretch>
            <a:fillRect/>
          </a:stretch>
        </p:blipFill>
        <p:spPr>
          <a:xfrm>
            <a:off x="85600" y="4688925"/>
            <a:ext cx="1995574" cy="393299"/>
          </a:xfrm>
          <a:prstGeom prst="rect">
            <a:avLst/>
          </a:prstGeom>
          <a:noFill/>
          <a:ln>
            <a:noFill/>
          </a:ln>
        </p:spPr>
      </p:pic>
      <p:pic>
        <p:nvPicPr>
          <p:cNvPr id="48" name="Shape 48"/>
          <p:cNvPicPr preferRelativeResize="0"/>
          <p:nvPr/>
        </p:nvPicPr>
        <p:blipFill>
          <a:blip r:embed="rId5"/>
          <a:stretch>
            <a:fillRect/>
          </a:stretch>
        </p:blipFill>
        <p:spPr>
          <a:xfrm>
            <a:off x="4995875" y="187200"/>
            <a:ext cx="3780124" cy="44101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pic>
        <p:nvPicPr>
          <p:cNvPr id="53" name="Shape 53"/>
          <p:cNvPicPr preferRelativeResize="0"/>
          <p:nvPr/>
        </p:nvPicPr>
        <p:blipFill>
          <a:blip r:embed="rId3"/>
          <a:stretch>
            <a:fillRect/>
          </a:stretch>
        </p:blipFill>
        <p:spPr>
          <a:xfrm>
            <a:off x="85600" y="4688925"/>
            <a:ext cx="1995574" cy="393299"/>
          </a:xfrm>
          <a:prstGeom prst="rect">
            <a:avLst/>
          </a:prstGeom>
          <a:noFill/>
          <a:ln>
            <a:noFill/>
          </a:ln>
        </p:spPr>
      </p:pic>
      <p:pic>
        <p:nvPicPr>
          <p:cNvPr id="54" name="Shape 54"/>
          <p:cNvPicPr preferRelativeResize="0"/>
          <p:nvPr/>
        </p:nvPicPr>
        <p:blipFill rotWithShape="1">
          <a:blip r:embed="rId4"/>
          <a:srcRect t="5926"/>
          <a:stretch/>
        </p:blipFill>
        <p:spPr>
          <a:xfrm>
            <a:off x="0" y="0"/>
            <a:ext cx="3374599" cy="4535224"/>
          </a:xfrm>
          <a:prstGeom prst="rect">
            <a:avLst/>
          </a:prstGeom>
          <a:noFill/>
          <a:ln>
            <a:noFill/>
          </a:ln>
        </p:spPr>
      </p:pic>
      <p:pic>
        <p:nvPicPr>
          <p:cNvPr id="55" name="Shape 55"/>
          <p:cNvPicPr preferRelativeResize="0"/>
          <p:nvPr/>
        </p:nvPicPr>
        <p:blipFill rotWithShape="1">
          <a:blip r:embed="rId5"/>
          <a:srcRect l="-6700" b="10217"/>
          <a:stretch/>
        </p:blipFill>
        <p:spPr>
          <a:xfrm>
            <a:off x="3017800" y="0"/>
            <a:ext cx="6048002" cy="2612798"/>
          </a:xfrm>
          <a:prstGeom prst="rect">
            <a:avLst/>
          </a:prstGeom>
          <a:noFill/>
          <a:ln>
            <a:noFill/>
          </a:ln>
        </p:spPr>
      </p:pic>
      <p:pic>
        <p:nvPicPr>
          <p:cNvPr id="56" name="Shape 56"/>
          <p:cNvPicPr preferRelativeResize="0"/>
          <p:nvPr/>
        </p:nvPicPr>
        <p:blipFill rotWithShape="1">
          <a:blip r:embed="rId6"/>
          <a:srcRect r="8332" b="7054"/>
          <a:stretch/>
        </p:blipFill>
        <p:spPr>
          <a:xfrm>
            <a:off x="6251250" y="2612800"/>
            <a:ext cx="2814550" cy="2469423"/>
          </a:xfrm>
          <a:prstGeom prst="rect">
            <a:avLst/>
          </a:prstGeom>
          <a:noFill/>
          <a:ln>
            <a:noFill/>
          </a:ln>
        </p:spPr>
      </p:pic>
      <p:pic>
        <p:nvPicPr>
          <p:cNvPr id="57" name="Shape 57"/>
          <p:cNvPicPr preferRelativeResize="0"/>
          <p:nvPr/>
        </p:nvPicPr>
        <p:blipFill>
          <a:blip r:embed="rId7"/>
          <a:stretch>
            <a:fillRect/>
          </a:stretch>
        </p:blipFill>
        <p:spPr>
          <a:xfrm>
            <a:off x="3405650" y="2612800"/>
            <a:ext cx="2814550" cy="24694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24525" y="249825"/>
            <a:ext cx="5088299" cy="761699"/>
          </a:xfrm>
          <a:prstGeom prst="rect">
            <a:avLst/>
          </a:prstGeom>
        </p:spPr>
        <p:txBody>
          <a:bodyPr lIns="91425" tIns="91425" rIns="91425" bIns="91425" anchor="b" anchorCtr="0">
            <a:noAutofit/>
          </a:bodyPr>
          <a:lstStyle/>
          <a:p>
            <a:pPr algn="l">
              <a:spcBef>
                <a:spcPts val="0"/>
              </a:spcBef>
              <a:buNone/>
            </a:pPr>
            <a:r>
              <a:rPr lang="en" sz="3000"/>
              <a:t>Visualization in Learning</a:t>
            </a:r>
          </a:p>
        </p:txBody>
      </p:sp>
      <p:pic>
        <p:nvPicPr>
          <p:cNvPr id="63" name="Shape 63"/>
          <p:cNvPicPr preferRelativeResize="0"/>
          <p:nvPr/>
        </p:nvPicPr>
        <p:blipFill>
          <a:blip r:embed="rId3"/>
          <a:stretch>
            <a:fillRect/>
          </a:stretch>
        </p:blipFill>
        <p:spPr>
          <a:xfrm>
            <a:off x="85600" y="4688925"/>
            <a:ext cx="1995574" cy="393299"/>
          </a:xfrm>
          <a:prstGeom prst="rect">
            <a:avLst/>
          </a:prstGeom>
          <a:noFill/>
          <a:ln>
            <a:noFill/>
          </a:ln>
        </p:spPr>
      </p:pic>
      <p:sp>
        <p:nvSpPr>
          <p:cNvPr id="64" name="Shape 64"/>
          <p:cNvSpPr txBox="1">
            <a:spLocks noGrp="1"/>
          </p:cNvSpPr>
          <p:nvPr>
            <p:ph type="body" idx="1"/>
          </p:nvPr>
        </p:nvSpPr>
        <p:spPr>
          <a:xfrm>
            <a:off x="85600" y="957150"/>
            <a:ext cx="4998300" cy="3528900"/>
          </a:xfrm>
          <a:prstGeom prst="rect">
            <a:avLst/>
          </a:prstGeom>
        </p:spPr>
        <p:txBody>
          <a:bodyPr lIns="91425" tIns="91425" rIns="91425" bIns="91425" anchor="t" anchorCtr="0">
            <a:noAutofit/>
          </a:bodyPr>
          <a:lstStyle/>
          <a:p>
            <a:pPr marL="457200" lvl="0" indent="-368300" rtl="0">
              <a:spcBef>
                <a:spcPts val="0"/>
              </a:spcBef>
              <a:buClr>
                <a:schemeClr val="dk1"/>
              </a:buClr>
              <a:buSzPct val="100000"/>
              <a:buFont typeface="Arial"/>
              <a:buChar char="●"/>
            </a:pPr>
            <a:r>
              <a:rPr lang="en" sz="2200"/>
              <a:t>Process is important for sense-making (Wileman, 1993)</a:t>
            </a:r>
          </a:p>
          <a:p>
            <a:pPr marL="457200" lvl="0" indent="-368300" rtl="0">
              <a:spcBef>
                <a:spcPts val="0"/>
              </a:spcBef>
              <a:buClr>
                <a:schemeClr val="dk1"/>
              </a:buClr>
              <a:buSzPct val="100000"/>
              <a:buFont typeface="Arial"/>
              <a:buChar char="●"/>
            </a:pPr>
            <a:r>
              <a:rPr lang="en" sz="2200"/>
              <a:t>Product helps with info retrieval </a:t>
            </a:r>
          </a:p>
          <a:p>
            <a:pPr marL="914400" lvl="1" indent="-368300" rtl="0">
              <a:spcBef>
                <a:spcPts val="0"/>
              </a:spcBef>
              <a:buClr>
                <a:schemeClr val="dk1"/>
              </a:buClr>
              <a:buSzPct val="100000"/>
              <a:buFont typeface="Arial"/>
              <a:buChar char="○"/>
            </a:pPr>
            <a:r>
              <a:rPr lang="en" sz="2200"/>
              <a:t>dual coding of information - verbal and pictorial increases likelihood of retrieval of</a:t>
            </a:r>
          </a:p>
          <a:p>
            <a:pPr marL="914400" lvl="0" indent="0" rtl="0">
              <a:spcBef>
                <a:spcPts val="0"/>
              </a:spcBef>
              <a:buNone/>
            </a:pPr>
            <a:r>
              <a:rPr lang="en" sz="2200"/>
              <a:t>knowledge (Paivio, 1986)</a:t>
            </a:r>
            <a:r>
              <a:rPr lang="en" sz="2400"/>
              <a:t>   </a:t>
            </a:r>
          </a:p>
        </p:txBody>
      </p:sp>
      <p:pic>
        <p:nvPicPr>
          <p:cNvPr id="65" name="Shape 65"/>
          <p:cNvPicPr preferRelativeResize="0"/>
          <p:nvPr/>
        </p:nvPicPr>
        <p:blipFill>
          <a:blip r:embed="rId4"/>
          <a:stretch>
            <a:fillRect/>
          </a:stretch>
        </p:blipFill>
        <p:spPr>
          <a:xfrm>
            <a:off x="5156061" y="0"/>
            <a:ext cx="3987927" cy="514350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Initial Rubric</a:t>
            </a:r>
          </a:p>
        </p:txBody>
      </p:sp>
      <p:sp>
        <p:nvSpPr>
          <p:cNvPr id="71" name="Shape 71"/>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Arial"/>
              <a:buAutoNum type="alphaUcPeriod"/>
            </a:pPr>
            <a:r>
              <a:rPr lang="en" sz="2400"/>
              <a:t>Study notes both pictorial and verbal</a:t>
            </a:r>
          </a:p>
          <a:p>
            <a:pPr marL="457200" lvl="0" indent="-381000" rtl="0">
              <a:spcBef>
                <a:spcPts val="0"/>
              </a:spcBef>
              <a:buClr>
                <a:srgbClr val="000000"/>
              </a:buClr>
              <a:buSzPct val="100000"/>
              <a:buFont typeface="Arial"/>
              <a:buAutoNum type="alphaUcPeriod"/>
            </a:pPr>
            <a:r>
              <a:rPr lang="en" sz="2400"/>
              <a:t>Study notes indicate distinctiveness from another concept or from something of personal importance by including highlighting</a:t>
            </a:r>
          </a:p>
          <a:p>
            <a:pPr marL="457200" lvl="0" indent="-381000" rtl="0">
              <a:spcBef>
                <a:spcPts val="0"/>
              </a:spcBef>
              <a:buClr>
                <a:srgbClr val="000000"/>
              </a:buClr>
              <a:buSzPct val="100000"/>
              <a:buFont typeface="Arial"/>
              <a:buAutoNum type="alphaUcPeriod"/>
            </a:pPr>
            <a:r>
              <a:rPr lang="en" sz="2400"/>
              <a:t>Study notes are organized to show interrelatedness</a:t>
            </a:r>
          </a:p>
          <a:p>
            <a:pPr marL="457200" lvl="0" indent="-381000" rtl="0">
              <a:spcBef>
                <a:spcPts val="0"/>
              </a:spcBef>
              <a:buClr>
                <a:srgbClr val="000000"/>
              </a:buClr>
              <a:buSzPct val="100000"/>
              <a:buFont typeface="Arial"/>
              <a:buAutoNum type="alphaUcPeriod"/>
            </a:pPr>
            <a:r>
              <a:rPr lang="en" sz="2400" strike="sngStrike">
                <a:solidFill>
                  <a:srgbClr val="000000"/>
                </a:solidFill>
              </a:rPr>
              <a:t>Study notes show relatedness to something the learner already knows</a:t>
            </a:r>
          </a:p>
          <a:p>
            <a:pPr marL="457200" lvl="0" indent="0" algn="r" rtl="0">
              <a:spcBef>
                <a:spcPts val="0"/>
              </a:spcBef>
              <a:buNone/>
            </a:pPr>
            <a:r>
              <a:rPr lang="en" sz="2400">
                <a:solidFill>
                  <a:srgbClr val="999999"/>
                </a:solidFill>
              </a:rPr>
              <a:t>Cifuentes,1991</a:t>
            </a:r>
          </a:p>
        </p:txBody>
      </p:sp>
      <p:pic>
        <p:nvPicPr>
          <p:cNvPr id="72" name="Shape 72"/>
          <p:cNvPicPr preferRelativeResize="0"/>
          <p:nvPr/>
        </p:nvPicPr>
        <p:blipFill>
          <a:blip r:embed="rId3"/>
          <a:stretch>
            <a:fillRect/>
          </a:stretch>
        </p:blipFill>
        <p:spPr>
          <a:xfrm>
            <a:off x="85600" y="4688925"/>
            <a:ext cx="1995574" cy="393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5"/>
            <a:ext cx="4973699" cy="857400"/>
          </a:xfrm>
          <a:prstGeom prst="rect">
            <a:avLst/>
          </a:prstGeom>
        </p:spPr>
        <p:txBody>
          <a:bodyPr lIns="91425" tIns="91425" rIns="91425" bIns="91425" anchor="b" anchorCtr="0">
            <a:noAutofit/>
          </a:bodyPr>
          <a:lstStyle/>
          <a:p>
            <a:pPr>
              <a:spcBef>
                <a:spcPts val="0"/>
              </a:spcBef>
              <a:buNone/>
            </a:pPr>
            <a:r>
              <a:rPr lang="en"/>
              <a:t>Whiteboard Codes</a:t>
            </a:r>
          </a:p>
        </p:txBody>
      </p:sp>
      <p:pic>
        <p:nvPicPr>
          <p:cNvPr id="78" name="Shape 78"/>
          <p:cNvPicPr preferRelativeResize="0"/>
          <p:nvPr/>
        </p:nvPicPr>
        <p:blipFill rotWithShape="1">
          <a:blip r:embed="rId3"/>
          <a:srcRect t="7272" b="12638"/>
          <a:stretch/>
        </p:blipFill>
        <p:spPr>
          <a:xfrm>
            <a:off x="5431000" y="373850"/>
            <a:ext cx="3712999" cy="4119573"/>
          </a:xfrm>
          <a:prstGeom prst="rect">
            <a:avLst/>
          </a:prstGeom>
          <a:noFill/>
          <a:ln>
            <a:noFill/>
          </a:ln>
        </p:spPr>
      </p:pic>
      <p:sp>
        <p:nvSpPr>
          <p:cNvPr id="79" name="Shape 79"/>
          <p:cNvSpPr txBox="1">
            <a:spLocks noGrp="1"/>
          </p:cNvSpPr>
          <p:nvPr>
            <p:ph type="body" idx="1"/>
          </p:nvPr>
        </p:nvSpPr>
        <p:spPr>
          <a:xfrm>
            <a:off x="102875" y="1063375"/>
            <a:ext cx="5773199" cy="3862500"/>
          </a:xfrm>
          <a:prstGeom prst="rect">
            <a:avLst/>
          </a:prstGeom>
        </p:spPr>
        <p:txBody>
          <a:bodyPr lIns="91425" tIns="91425" rIns="91425" bIns="91425" anchor="t" anchorCtr="0">
            <a:noAutofit/>
          </a:bodyPr>
          <a:lstStyle/>
          <a:p>
            <a:pPr lvl="0" rtl="0">
              <a:spcBef>
                <a:spcPts val="0"/>
              </a:spcBef>
              <a:buNone/>
            </a:pPr>
            <a:r>
              <a:rPr lang="en" sz="2000"/>
              <a:t>1. </a:t>
            </a:r>
            <a:r>
              <a:rPr lang="en" sz="2000" b="1"/>
              <a:t>Subject</a:t>
            </a:r>
            <a:r>
              <a:rPr lang="en" sz="2000"/>
              <a:t> (STEM, Social Sciences, Arts &amp; Humanities, or Misc)</a:t>
            </a:r>
          </a:p>
          <a:p>
            <a:pPr lvl="0" rtl="0">
              <a:spcBef>
                <a:spcPts val="0"/>
              </a:spcBef>
              <a:buNone/>
            </a:pPr>
            <a:r>
              <a:rPr lang="en" sz="2000"/>
              <a:t>2. </a:t>
            </a:r>
            <a:r>
              <a:rPr lang="en" sz="2000" b="1"/>
              <a:t>Balance</a:t>
            </a:r>
            <a:r>
              <a:rPr lang="en" sz="2000"/>
              <a:t> (pictorial vs verbal)</a:t>
            </a:r>
          </a:p>
          <a:p>
            <a:pPr lvl="0" rtl="0">
              <a:spcBef>
                <a:spcPts val="0"/>
              </a:spcBef>
              <a:buNone/>
            </a:pPr>
            <a:r>
              <a:rPr lang="en" sz="2000"/>
              <a:t>3. </a:t>
            </a:r>
            <a:r>
              <a:rPr lang="en" sz="2000" b="1"/>
              <a:t>Distinctiveness</a:t>
            </a:r>
            <a:r>
              <a:rPr lang="en" sz="2000"/>
              <a:t> (circles, colors, highlighting)</a:t>
            </a:r>
          </a:p>
          <a:p>
            <a:pPr lvl="0" rtl="0">
              <a:spcBef>
                <a:spcPts val="0"/>
              </a:spcBef>
              <a:buNone/>
            </a:pPr>
            <a:r>
              <a:rPr lang="en" sz="2000"/>
              <a:t>4. </a:t>
            </a:r>
            <a:r>
              <a:rPr lang="en" sz="2000" b="1"/>
              <a:t>Interrelatedness</a:t>
            </a:r>
            <a:r>
              <a:rPr lang="en" sz="2000"/>
              <a:t> (arrows, structural diagram, etc.)</a:t>
            </a:r>
          </a:p>
          <a:p>
            <a:pPr lvl="0" rtl="0">
              <a:spcBef>
                <a:spcPts val="0"/>
              </a:spcBef>
              <a:buNone/>
            </a:pPr>
            <a:r>
              <a:rPr lang="en" sz="2000"/>
              <a:t>4a. </a:t>
            </a:r>
            <a:r>
              <a:rPr lang="en" sz="2000" b="1"/>
              <a:t>Pictorial Types</a:t>
            </a:r>
            <a:r>
              <a:rPr lang="en" sz="2000"/>
              <a:t> (matrixes, tables, charts, diagrams, timelines, maps, icons).</a:t>
            </a:r>
          </a:p>
          <a:p>
            <a:pPr lvl="0" rtl="0">
              <a:spcBef>
                <a:spcPts val="0"/>
              </a:spcBef>
              <a:buNone/>
            </a:pPr>
            <a:r>
              <a:rPr lang="en" sz="2400"/>
              <a:t>	</a:t>
            </a:r>
          </a:p>
          <a:p>
            <a:pPr>
              <a:spcBef>
                <a:spcPts val="0"/>
              </a:spcBef>
              <a:buNone/>
            </a:pPr>
            <a:endParaRPr dirty="0"/>
          </a:p>
        </p:txBody>
      </p:sp>
      <p:pic>
        <p:nvPicPr>
          <p:cNvPr id="80" name="Shape 80"/>
          <p:cNvPicPr preferRelativeResize="0"/>
          <p:nvPr/>
        </p:nvPicPr>
        <p:blipFill>
          <a:blip r:embed="rId4"/>
          <a:stretch>
            <a:fillRect/>
          </a:stretch>
        </p:blipFill>
        <p:spPr>
          <a:xfrm>
            <a:off x="85600" y="4688925"/>
            <a:ext cx="1995574" cy="393299"/>
          </a:xfrm>
          <a:prstGeom prst="rect">
            <a:avLst/>
          </a:prstGeom>
          <a:noFill/>
          <a:ln>
            <a:noFill/>
          </a:ln>
        </p:spPr>
      </p:pic>
      <p:sp>
        <p:nvSpPr>
          <p:cNvPr id="81" name="Shape 81"/>
          <p:cNvSpPr txBox="1"/>
          <p:nvPr/>
        </p:nvSpPr>
        <p:spPr>
          <a:xfrm>
            <a:off x="6657975" y="4374975"/>
            <a:ext cx="1857299" cy="457200"/>
          </a:xfrm>
          <a:prstGeom prst="rect">
            <a:avLst/>
          </a:prstGeom>
        </p:spPr>
        <p:txBody>
          <a:bodyPr lIns="91425" tIns="91425" rIns="91425" bIns="91425" anchor="t" anchorCtr="0">
            <a:noAutofit/>
          </a:bodyPr>
          <a:lstStyle/>
          <a:p>
            <a:pPr algn="r">
              <a:spcBef>
                <a:spcPts val="0"/>
              </a:spcBef>
              <a:buNone/>
            </a:pPr>
            <a:r>
              <a:rPr lang="en">
                <a:solidFill>
                  <a:srgbClr val="B7B7B7"/>
                </a:solidFill>
              </a:rPr>
              <a:t>Cifuentes, 1991</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p:cNvPicPr preferRelativeResize="0"/>
          <p:nvPr/>
        </p:nvPicPr>
        <p:blipFill>
          <a:blip r:embed="rId3"/>
          <a:stretch>
            <a:fillRect/>
          </a:stretch>
        </p:blipFill>
        <p:spPr>
          <a:xfrm>
            <a:off x="1114325" y="416275"/>
            <a:ext cx="6515099" cy="4028499"/>
          </a:xfrm>
          <a:prstGeom prst="rect">
            <a:avLst/>
          </a:prstGeom>
          <a:noFill/>
          <a:ln>
            <a:noFill/>
          </a:ln>
        </p:spPr>
      </p:pic>
      <p:sp>
        <p:nvSpPr>
          <p:cNvPr id="87" name="Shape 87"/>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Visualizations by Discipline Group</a:t>
            </a:r>
          </a:p>
        </p:txBody>
      </p:sp>
      <p:pic>
        <p:nvPicPr>
          <p:cNvPr id="88" name="Shape 88"/>
          <p:cNvPicPr preferRelativeResize="0"/>
          <p:nvPr/>
        </p:nvPicPr>
        <p:blipFill>
          <a:blip r:embed="rId4"/>
          <a:stretch>
            <a:fillRect/>
          </a:stretch>
        </p:blipFill>
        <p:spPr>
          <a:xfrm>
            <a:off x="85600" y="4688925"/>
            <a:ext cx="1995574" cy="3932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2079</Words>
  <Application>Microsoft Office PowerPoint</Application>
  <PresentationFormat>On-screen Show (16:9)</PresentationFormat>
  <Paragraphs>133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simple-light</vt:lpstr>
      <vt:lpstr>STEM Learning in the Library Learning Commons: Examining Whiteboards for Evidence of Learning Through Student-Generated Visualizations </vt:lpstr>
      <vt:lpstr>Learning in the Commons</vt:lpstr>
      <vt:lpstr>Cognitive Artifacts</vt:lpstr>
      <vt:lpstr>PowerPoint Presentation</vt:lpstr>
      <vt:lpstr>PowerPoint Presentation</vt:lpstr>
      <vt:lpstr>Visualization in Learning</vt:lpstr>
      <vt:lpstr>Initial Rubric</vt:lpstr>
      <vt:lpstr>Whiteboard Codes</vt:lpstr>
      <vt:lpstr>Visualizations by Discipline Group</vt:lpstr>
      <vt:lpstr>Visualization Skill Scores</vt:lpstr>
      <vt:lpstr>Pictorial Visualization</vt:lpstr>
      <vt:lpstr>Summary</vt:lpstr>
      <vt:lpstr>Possible Study Outcomes</vt:lpstr>
      <vt:lpstr>Further Research </vt:lpstr>
      <vt:lpstr>References &amp; Image Credits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Learning in the Library Learning Commons: Examining Whiteboards for Evidence of Learning Through Student-Generated Visualizations </dc:title>
  <cp:lastModifiedBy>Support</cp:lastModifiedBy>
  <cp:revision>1</cp:revision>
  <dcterms:modified xsi:type="dcterms:W3CDTF">2014-06-26T23:43:06Z</dcterms:modified>
</cp:coreProperties>
</file>