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3" r:id="rId1"/>
    <p:sldMasterId id="2147483695" r:id="rId2"/>
  </p:sldMasterIdLst>
  <p:notesMasterIdLst>
    <p:notesMasterId r:id="rId24"/>
  </p:notesMasterIdLst>
  <p:handoutMasterIdLst>
    <p:handoutMasterId r:id="rId25"/>
  </p:handoutMasterIdLst>
  <p:sldIdLst>
    <p:sldId id="347" r:id="rId3"/>
    <p:sldId id="395" r:id="rId4"/>
    <p:sldId id="431" r:id="rId5"/>
    <p:sldId id="399" r:id="rId6"/>
    <p:sldId id="409" r:id="rId7"/>
    <p:sldId id="419" r:id="rId8"/>
    <p:sldId id="400" r:id="rId9"/>
    <p:sldId id="420" r:id="rId10"/>
    <p:sldId id="401" r:id="rId11"/>
    <p:sldId id="418" r:id="rId12"/>
    <p:sldId id="421" r:id="rId13"/>
    <p:sldId id="422" r:id="rId14"/>
    <p:sldId id="423" r:id="rId15"/>
    <p:sldId id="424" r:id="rId16"/>
    <p:sldId id="425" r:id="rId17"/>
    <p:sldId id="432" r:id="rId18"/>
    <p:sldId id="426" r:id="rId19"/>
    <p:sldId id="428" r:id="rId20"/>
    <p:sldId id="427" r:id="rId21"/>
    <p:sldId id="429" r:id="rId22"/>
    <p:sldId id="414" r:id="rId2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2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2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2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2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2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2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2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2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2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7A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5" autoAdjust="0"/>
    <p:restoredTop sz="82182" autoAdjust="0"/>
  </p:normalViewPr>
  <p:slideViewPr>
    <p:cSldViewPr snapToGrid="0">
      <p:cViewPr varScale="1">
        <p:scale>
          <a:sx n="104" d="100"/>
          <a:sy n="104" d="100"/>
        </p:scale>
        <p:origin x="-1650" y="-96"/>
      </p:cViewPr>
      <p:guideLst>
        <p:guide orient="horz" pos="215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-2424" y="-90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8" tIns="46145" rIns="92288" bIns="46145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8" tIns="46145" rIns="92288" bIns="46145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8" tIns="46145" rIns="92288" bIns="46145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99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066925" y="883285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8" tIns="46145" rIns="92288" bIns="46145" numCol="1" anchor="b" anchorCtr="0" compatLnSpc="1">
            <a:prstTxWarp prst="textNoShape">
              <a:avLst/>
            </a:prstTxWarp>
          </a:bodyPr>
          <a:lstStyle>
            <a:lvl1pPr algn="ctr" defTabSz="923925">
              <a:defRPr sz="1200">
                <a:solidFill>
                  <a:schemeClr val="tx1"/>
                </a:solidFill>
              </a:defRPr>
            </a:lvl1pPr>
          </a:lstStyle>
          <a:p>
            <a:fld id="{91911387-3575-40FA-AA44-605874CA664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8" tIns="46145" rIns="92288" bIns="46145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8" tIns="46145" rIns="92288" bIns="46145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97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8" tIns="46145" rIns="92288" bIns="46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8" tIns="46145" rIns="92288" bIns="46145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97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0" y="8831263"/>
            <a:ext cx="68564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8" tIns="46145" rIns="92288" bIns="46145" numCol="1" anchor="b" anchorCtr="0" compatLnSpc="1">
            <a:prstTxWarp prst="textNoShape">
              <a:avLst/>
            </a:prstTxWarp>
          </a:bodyPr>
          <a:lstStyle>
            <a:lvl1pPr algn="ctr" defTabSz="923925">
              <a:defRPr sz="1200">
                <a:solidFill>
                  <a:schemeClr val="tx1"/>
                </a:solidFill>
              </a:defRPr>
            </a:lvl1pPr>
          </a:lstStyle>
          <a:p>
            <a:fld id="{BB4AB229-C65C-4569-8639-E5A4A6638E6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C6101E-CEDF-4853-868F-8EF2C29EE6F2}" type="slidenum">
              <a:rPr lang="en-US"/>
              <a:pPr/>
              <a:t>1</a:t>
            </a:fld>
            <a:endParaRPr lang="en-US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3EC7DA-3145-4FDE-B90F-F78F2DE45A11}" type="slidenum">
              <a:rPr lang="en-US"/>
              <a:pPr/>
              <a:t>10</a:t>
            </a:fld>
            <a:endParaRPr lang="en-US"/>
          </a:p>
        </p:txBody>
      </p:sp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3EC7DA-3145-4FDE-B90F-F78F2DE45A11}" type="slidenum">
              <a:rPr lang="en-US"/>
              <a:pPr/>
              <a:t>11</a:t>
            </a:fld>
            <a:endParaRPr lang="en-US"/>
          </a:p>
        </p:txBody>
      </p:sp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Magnitude of Peak Discharge</a:t>
            </a:r>
          </a:p>
          <a:p>
            <a:pPr marL="228600" indent="-228600">
              <a:buAutoNum type="arabicParenR"/>
            </a:pPr>
            <a:r>
              <a:rPr lang="en-US" dirty="0" smtClean="0"/>
              <a:t>Runoff volume of simulation Period</a:t>
            </a:r>
          </a:p>
          <a:p>
            <a:pPr marL="228600" indent="-228600">
              <a:buAutoNum type="arabicParenR"/>
            </a:pPr>
            <a:r>
              <a:rPr lang="en-US" dirty="0" smtClean="0"/>
              <a:t>Hydrograph Shape</a:t>
            </a:r>
          </a:p>
          <a:p>
            <a:pPr marL="228600" indent="-228600">
              <a:buAutoNum type="arabicParenR"/>
            </a:pPr>
            <a:endParaRPr lang="en-US" dirty="0" smtClean="0"/>
          </a:p>
          <a:p>
            <a:pPr marL="228600" indent="-228600">
              <a:buFontTx/>
              <a:buChar char="-"/>
            </a:pPr>
            <a:r>
              <a:rPr lang="en-US" dirty="0" smtClean="0"/>
              <a:t>Accuratel</a:t>
            </a:r>
            <a:r>
              <a:rPr lang="en-US" baseline="0" dirty="0" smtClean="0"/>
              <a:t>y reflect current land use conditions , storm events within the last 20 years were only considered. </a:t>
            </a:r>
          </a:p>
          <a:p>
            <a:pPr marL="228600" indent="-228600">
              <a:buFontTx/>
              <a:buChar char="-"/>
            </a:pPr>
            <a:r>
              <a:rPr lang="en-US" baseline="0" dirty="0" smtClean="0"/>
              <a:t>FEMA guidelines recommends a storm event of 10-years or greater.</a:t>
            </a:r>
          </a:p>
          <a:p>
            <a:pPr marL="228600" indent="-228600">
              <a:buFontTx/>
              <a:buChar char="-"/>
            </a:pP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3EC7DA-3145-4FDE-B90F-F78F2DE45A11}" type="slidenum">
              <a:rPr lang="en-US"/>
              <a:pPr/>
              <a:t>12</a:t>
            </a:fld>
            <a:endParaRPr lang="en-US"/>
          </a:p>
        </p:txBody>
      </p:sp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Magnitude of Peak Discharge</a:t>
            </a:r>
          </a:p>
          <a:p>
            <a:pPr marL="228600" indent="-228600">
              <a:buAutoNum type="arabicParenR"/>
            </a:pPr>
            <a:r>
              <a:rPr lang="en-US" dirty="0" smtClean="0"/>
              <a:t>Runoff volume of simulation Period</a:t>
            </a:r>
          </a:p>
          <a:p>
            <a:pPr marL="228600" indent="-228600">
              <a:buAutoNum type="arabicParenR"/>
            </a:pPr>
            <a:r>
              <a:rPr lang="en-US" dirty="0" smtClean="0"/>
              <a:t>Hydrograph Shape</a:t>
            </a:r>
          </a:p>
          <a:p>
            <a:pPr marL="228600" indent="-228600">
              <a:buAutoNum type="arabicParenR"/>
            </a:pPr>
            <a:endParaRPr lang="en-US" dirty="0" smtClean="0"/>
          </a:p>
          <a:p>
            <a:pPr marL="228600" indent="-228600">
              <a:buFontTx/>
              <a:buChar char="-"/>
            </a:pPr>
            <a:r>
              <a:rPr lang="en-US" dirty="0" smtClean="0"/>
              <a:t>Accuratel</a:t>
            </a:r>
            <a:r>
              <a:rPr lang="en-US" baseline="0" dirty="0" smtClean="0"/>
              <a:t>y reflect current land use conditions , storm events within the last 20 years were only considered. </a:t>
            </a:r>
          </a:p>
          <a:p>
            <a:pPr marL="228600" indent="-228600">
              <a:buFontTx/>
              <a:buChar char="-"/>
            </a:pPr>
            <a:r>
              <a:rPr lang="en-US" baseline="0" dirty="0" smtClean="0"/>
              <a:t>FEMA guidelines recommends a storm event of 10-years or greater.</a:t>
            </a:r>
          </a:p>
          <a:p>
            <a:pPr marL="228600" indent="-228600">
              <a:buFontTx/>
              <a:buChar char="-"/>
            </a:pPr>
            <a:endParaRPr lang="en-US" dirty="0" smtClean="0"/>
          </a:p>
          <a:p>
            <a:r>
              <a:rPr lang="en-US" sz="1200" dirty="0" smtClean="0"/>
              <a:t>Peaks and volumes comparable at three gages</a:t>
            </a:r>
          </a:p>
          <a:p>
            <a:endParaRPr lang="en-US" sz="1200" dirty="0" smtClean="0"/>
          </a:p>
          <a:p>
            <a:r>
              <a:rPr lang="en-US" sz="1200" dirty="0" smtClean="0"/>
              <a:t>Confident of model is a representation of basin rainfall-runoff process</a:t>
            </a:r>
          </a:p>
          <a:p>
            <a:pPr>
              <a:buNone/>
            </a:pPr>
            <a:r>
              <a:rPr lang="en-US" sz="1200" dirty="0" smtClean="0"/>
              <a:t> </a:t>
            </a:r>
          </a:p>
          <a:p>
            <a:r>
              <a:rPr lang="en-US" sz="1200" dirty="0" smtClean="0"/>
              <a:t>Limitation – Not a low flow model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3EC7DA-3145-4FDE-B90F-F78F2DE45A11}" type="slidenum">
              <a:rPr lang="en-US"/>
              <a:pPr/>
              <a:t>13</a:t>
            </a:fld>
            <a:endParaRPr lang="en-US"/>
          </a:p>
        </p:txBody>
      </p:sp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Char char="-"/>
            </a:pPr>
            <a:r>
              <a:rPr lang="en-US" dirty="0" smtClean="0"/>
              <a:t>Low  flow better modeled by soil moisture accounting method  loss method</a:t>
            </a:r>
            <a:r>
              <a:rPr lang="en-US" baseline="0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3EC7DA-3145-4FDE-B90F-F78F2DE45A11}" type="slidenum">
              <a:rPr lang="en-US"/>
              <a:pPr/>
              <a:t>14</a:t>
            </a:fld>
            <a:endParaRPr lang="en-US"/>
          </a:p>
        </p:txBody>
      </p:sp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Char char="-"/>
            </a:pPr>
            <a:r>
              <a:rPr lang="en-US" dirty="0" smtClean="0"/>
              <a:t>Low  flow better modeled by soil moisture </a:t>
            </a:r>
            <a:r>
              <a:rPr lang="en-US" smtClean="0"/>
              <a:t>accounting method  loss </a:t>
            </a:r>
            <a:r>
              <a:rPr lang="en-US" dirty="0" smtClean="0"/>
              <a:t>method</a:t>
            </a:r>
            <a:r>
              <a:rPr lang="en-US" baseline="0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3EC7DA-3145-4FDE-B90F-F78F2DE45A11}" type="slidenum">
              <a:rPr lang="en-US"/>
              <a:pPr/>
              <a:t>15</a:t>
            </a:fld>
            <a:endParaRPr lang="en-US"/>
          </a:p>
        </p:txBody>
      </p:sp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Char char="-"/>
            </a:pP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3EC7DA-3145-4FDE-B90F-F78F2DE45A11}" type="slidenum">
              <a:rPr lang="en-US"/>
              <a:pPr/>
              <a:t>16</a:t>
            </a:fld>
            <a:endParaRPr lang="en-US"/>
          </a:p>
        </p:txBody>
      </p:sp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Char char="-"/>
            </a:pP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3EC7DA-3145-4FDE-B90F-F78F2DE45A11}" type="slidenum">
              <a:rPr lang="en-US"/>
              <a:pPr/>
              <a:t>17</a:t>
            </a:fld>
            <a:endParaRPr lang="en-US"/>
          </a:p>
        </p:txBody>
      </p:sp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Char char="-"/>
            </a:pP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3EC7DA-3145-4FDE-B90F-F78F2DE45A11}" type="slidenum">
              <a:rPr lang="en-US"/>
              <a:pPr/>
              <a:t>18</a:t>
            </a:fld>
            <a:endParaRPr lang="en-US"/>
          </a:p>
        </p:txBody>
      </p:sp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Char char="-"/>
            </a:pP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3EC7DA-3145-4FDE-B90F-F78F2DE45A11}" type="slidenum">
              <a:rPr lang="en-US"/>
              <a:pPr/>
              <a:t>19</a:t>
            </a:fld>
            <a:endParaRPr lang="en-US"/>
          </a:p>
        </p:txBody>
      </p:sp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Char char="-"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36F4FC-6DD6-4B9B-9AB5-F1CCF555D3BB}" type="slidenum">
              <a:rPr lang="en-US"/>
              <a:pPr/>
              <a:t>2</a:t>
            </a:fld>
            <a:endParaRPr lang="en-US"/>
          </a:p>
        </p:txBody>
      </p:sp>
      <p:sp>
        <p:nvSpPr>
          <p:cNvPr id="72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3EC7DA-3145-4FDE-B90F-F78F2DE45A11}" type="slidenum">
              <a:rPr lang="en-US"/>
              <a:pPr/>
              <a:t>20</a:t>
            </a:fld>
            <a:endParaRPr lang="en-US"/>
          </a:p>
        </p:txBody>
      </p:sp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Char char="-"/>
            </a:pP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7BF690-1F9D-4E12-84EF-BF14605952B3}" type="slidenum">
              <a:rPr lang="en-US"/>
              <a:pPr/>
              <a:t>21</a:t>
            </a:fld>
            <a:endParaRPr lang="en-US"/>
          </a:p>
        </p:txBody>
      </p:sp>
      <p:sp>
        <p:nvSpPr>
          <p:cNvPr id="770050" name="Rectangle 7"/>
          <p:cNvSpPr txBox="1">
            <a:spLocks noGrp="1" noChangeArrowheads="1"/>
          </p:cNvSpPr>
          <p:nvPr/>
        </p:nvSpPr>
        <p:spPr bwMode="auto">
          <a:xfrm>
            <a:off x="0" y="8831263"/>
            <a:ext cx="68564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72" tIns="46137" rIns="92272" bIns="46137" anchor="b"/>
          <a:lstStyle/>
          <a:p>
            <a:pPr algn="ctr" defTabSz="923925"/>
            <a:fld id="{CABFDC09-BB96-479C-AC37-55D08C81381A}" type="slidenum">
              <a:rPr lang="en-US" sz="1200">
                <a:solidFill>
                  <a:schemeClr val="tx1"/>
                </a:solidFill>
              </a:rPr>
              <a:pPr algn="ctr" defTabSz="923925"/>
              <a:t>21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77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00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272" tIns="46137" rIns="92272" bIns="46137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4A1968-3E86-4EBE-9ADA-7D63E4AD0A0A}" type="slidenum">
              <a:rPr lang="en-US"/>
              <a:pPr/>
              <a:t>3</a:t>
            </a:fld>
            <a:endParaRPr lang="en-US"/>
          </a:p>
        </p:txBody>
      </p:sp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048408-B373-4C5C-986B-0646F158184F}" type="slidenum">
              <a:rPr lang="en-US"/>
              <a:pPr/>
              <a:t>4</a:t>
            </a:fld>
            <a:endParaRPr lang="en-US"/>
          </a:p>
        </p:txBody>
      </p:sp>
      <p:sp>
        <p:nvSpPr>
          <p:cNvPr id="73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64EFC0-714E-45DC-BCA1-E334BD8EAD02}" type="slidenum">
              <a:rPr lang="en-US"/>
              <a:pPr/>
              <a:t>5</a:t>
            </a:fld>
            <a:endParaRPr lang="en-US"/>
          </a:p>
        </p:txBody>
      </p:sp>
      <p:sp>
        <p:nvSpPr>
          <p:cNvPr id="752642" name="Rectangle 7"/>
          <p:cNvSpPr txBox="1">
            <a:spLocks noGrp="1" noChangeArrowheads="1"/>
          </p:cNvSpPr>
          <p:nvPr/>
        </p:nvSpPr>
        <p:spPr bwMode="auto">
          <a:xfrm>
            <a:off x="0" y="8831263"/>
            <a:ext cx="68564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76" tIns="46139" rIns="92276" bIns="46139" anchor="b"/>
          <a:lstStyle/>
          <a:p>
            <a:pPr algn="ctr" defTabSz="923925"/>
            <a:fld id="{2DA56537-B517-4E4B-8EB3-40678D648824}" type="slidenum">
              <a:rPr lang="en-US" sz="1200">
                <a:solidFill>
                  <a:schemeClr val="tx1"/>
                </a:solidFill>
              </a:rPr>
              <a:pPr algn="ctr" defTabSz="923925"/>
              <a:t>5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75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26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276" tIns="46139" rIns="92276" bIns="46139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64EFC0-714E-45DC-BCA1-E334BD8EAD02}" type="slidenum">
              <a:rPr lang="en-US"/>
              <a:pPr/>
              <a:t>6</a:t>
            </a:fld>
            <a:endParaRPr lang="en-US"/>
          </a:p>
        </p:txBody>
      </p:sp>
      <p:sp>
        <p:nvSpPr>
          <p:cNvPr id="752642" name="Rectangle 7"/>
          <p:cNvSpPr txBox="1">
            <a:spLocks noGrp="1" noChangeArrowheads="1"/>
          </p:cNvSpPr>
          <p:nvPr/>
        </p:nvSpPr>
        <p:spPr bwMode="auto">
          <a:xfrm>
            <a:off x="0" y="8831263"/>
            <a:ext cx="68564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76" tIns="46139" rIns="92276" bIns="46139" anchor="b"/>
          <a:lstStyle/>
          <a:p>
            <a:pPr algn="ctr" defTabSz="923925"/>
            <a:fld id="{2DA56537-B517-4E4B-8EB3-40678D648824}" type="slidenum">
              <a:rPr lang="en-US" sz="1200">
                <a:solidFill>
                  <a:schemeClr val="tx1"/>
                </a:solidFill>
              </a:rPr>
              <a:pPr algn="ctr" defTabSz="923925"/>
              <a:t>6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75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26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276" tIns="46139" rIns="92276" bIns="46139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4927C1-D057-491A-B4ED-B5D002222895}" type="slidenum">
              <a:rPr lang="en-US"/>
              <a:pPr/>
              <a:t>7</a:t>
            </a:fld>
            <a:endParaRPr lang="en-US"/>
          </a:p>
        </p:txBody>
      </p:sp>
      <p:sp>
        <p:nvSpPr>
          <p:cNvPr id="73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3EC7DA-3145-4FDE-B90F-F78F2DE45A11}" type="slidenum">
              <a:rPr lang="en-US"/>
              <a:pPr/>
              <a:t>8</a:t>
            </a:fld>
            <a:endParaRPr lang="en-US"/>
          </a:p>
        </p:txBody>
      </p:sp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3EC7DA-3145-4FDE-B90F-F78F2DE45A11}" type="slidenum">
              <a:rPr lang="en-US"/>
              <a:pPr/>
              <a:t>9</a:t>
            </a:fld>
            <a:endParaRPr lang="en-US"/>
          </a:p>
        </p:txBody>
      </p:sp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ChangeArrowheads="1"/>
          </p:cNvSpPr>
          <p:nvPr/>
        </p:nvSpPr>
        <p:spPr bwMode="ltGray">
          <a:xfrm>
            <a:off x="2133600" y="1752600"/>
            <a:ext cx="6705600" cy="2209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32483" name="Rectangle 3"/>
          <p:cNvSpPr>
            <a:spLocks noChangeArrowheads="1"/>
          </p:cNvSpPr>
          <p:nvPr/>
        </p:nvSpPr>
        <p:spPr bwMode="auto">
          <a:xfrm>
            <a:off x="0" y="0"/>
            <a:ext cx="1752600" cy="48768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32484" name="Line 4"/>
          <p:cNvSpPr>
            <a:spLocks noChangeShapeType="1"/>
          </p:cNvSpPr>
          <p:nvPr/>
        </p:nvSpPr>
        <p:spPr bwMode="auto">
          <a:xfrm>
            <a:off x="0" y="4876800"/>
            <a:ext cx="9906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32485" name="Group 5"/>
          <p:cNvGrpSpPr>
            <a:grpSpLocks/>
          </p:cNvGrpSpPr>
          <p:nvPr/>
        </p:nvGrpSpPr>
        <p:grpSpPr bwMode="auto">
          <a:xfrm>
            <a:off x="635000" y="533400"/>
            <a:ext cx="8077200" cy="304800"/>
            <a:chOff x="400" y="336"/>
            <a:chExt cx="5088" cy="192"/>
          </a:xfrm>
        </p:grpSpPr>
        <p:sp>
          <p:nvSpPr>
            <p:cNvPr id="532486" name="Rectangle 6"/>
            <p:cNvSpPr>
              <a:spLocks noChangeArrowheads="1"/>
            </p:cNvSpPr>
            <p:nvPr/>
          </p:nvSpPr>
          <p:spPr bwMode="auto">
            <a:xfrm>
              <a:off x="3952" y="336"/>
              <a:ext cx="1536" cy="192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32487" name="Line 7"/>
            <p:cNvSpPr>
              <a:spLocks noChangeShapeType="1"/>
            </p:cNvSpPr>
            <p:nvPr/>
          </p:nvSpPr>
          <p:spPr bwMode="auto">
            <a:xfrm>
              <a:off x="400" y="432"/>
              <a:ext cx="5088" cy="0"/>
            </a:xfrm>
            <a:prstGeom prst="line">
              <a:avLst/>
            </a:prstGeom>
            <a:noFill/>
            <a:ln w="444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48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4191000"/>
            <a:ext cx="6858000" cy="1600200"/>
          </a:xfrm>
        </p:spPr>
        <p:txBody>
          <a:bodyPr anchor="ctr"/>
          <a:lstStyle>
            <a:lvl1pPr marL="0" indent="0" algn="ctr">
              <a:defRPr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32489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32490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32491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FE1094E-27B9-4062-A56D-EF1CF2E522A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32492" name="Rectangle 12"/>
          <p:cNvSpPr>
            <a:spLocks noChangeArrowheads="1"/>
          </p:cNvSpPr>
          <p:nvPr/>
        </p:nvSpPr>
        <p:spPr bwMode="auto">
          <a:xfrm>
            <a:off x="685800" y="6858000"/>
            <a:ext cx="1524000" cy="1066800"/>
          </a:xfrm>
          <a:prstGeom prst="rect">
            <a:avLst/>
          </a:prstGeom>
          <a:solidFill>
            <a:srgbClr val="FFFFCC">
              <a:alpha val="50000"/>
            </a:srgb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2493" name="Group 13"/>
          <p:cNvGrpSpPr>
            <a:grpSpLocks noChangeAspect="1"/>
          </p:cNvGrpSpPr>
          <p:nvPr/>
        </p:nvGrpSpPr>
        <p:grpSpPr bwMode="auto">
          <a:xfrm>
            <a:off x="-171450" y="2051050"/>
            <a:ext cx="2193925" cy="995363"/>
            <a:chOff x="177" y="256"/>
            <a:chExt cx="1112" cy="505"/>
          </a:xfrm>
        </p:grpSpPr>
        <p:pic>
          <p:nvPicPr>
            <p:cNvPr id="532494" name="Picture 14" descr="transparent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3" y="256"/>
              <a:ext cx="762" cy="415"/>
            </a:xfrm>
            <a:prstGeom prst="rect">
              <a:avLst/>
            </a:prstGeom>
            <a:noFill/>
          </p:spPr>
        </p:pic>
        <p:sp>
          <p:nvSpPr>
            <p:cNvPr id="532495" name="Text Box 15"/>
            <p:cNvSpPr txBox="1">
              <a:spLocks noChangeAspect="1" noChangeArrowheads="1"/>
            </p:cNvSpPr>
            <p:nvPr/>
          </p:nvSpPr>
          <p:spPr bwMode="auto">
            <a:xfrm>
              <a:off x="177" y="653"/>
              <a:ext cx="1112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FF66"/>
                </a:buClr>
              </a:pPr>
              <a:r>
                <a:rPr lang="en-US" sz="900">
                  <a:solidFill>
                    <a:schemeClr val="bg2"/>
                  </a:solidFill>
                </a:rPr>
                <a:t>www.westconsultants.com</a:t>
              </a:r>
            </a:p>
          </p:txBody>
        </p:sp>
      </p:grpSp>
      <p:sp>
        <p:nvSpPr>
          <p:cNvPr id="532496" name="Rectangle 16"/>
          <p:cNvSpPr>
            <a:spLocks noChangeArrowheads="1"/>
          </p:cNvSpPr>
          <p:nvPr/>
        </p:nvSpPr>
        <p:spPr bwMode="white">
          <a:xfrm>
            <a:off x="2057400" y="1600200"/>
            <a:ext cx="6627813" cy="22145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32497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057400" y="1600200"/>
            <a:ext cx="6629400" cy="2209800"/>
          </a:xfrm>
          <a:ln w="38100">
            <a:solidFill>
              <a:schemeClr val="tx1"/>
            </a:solidFill>
          </a:ln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32501" name="Picture 21" descr="CorpsRedCastl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096000"/>
            <a:ext cx="609600" cy="496888"/>
          </a:xfrm>
          <a:prstGeom prst="rect">
            <a:avLst/>
          </a:prstGeom>
          <a:noFill/>
        </p:spPr>
      </p:pic>
      <p:sp>
        <p:nvSpPr>
          <p:cNvPr id="532502" name="Text Box 22"/>
          <p:cNvSpPr txBox="1">
            <a:spLocks noChangeArrowheads="1"/>
          </p:cNvSpPr>
          <p:nvPr userDrawn="1"/>
        </p:nvSpPr>
        <p:spPr bwMode="auto">
          <a:xfrm>
            <a:off x="1143000" y="6172200"/>
            <a:ext cx="7620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6222" y="6237508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2968C-AB6B-4B8F-AEF2-C4F6BA535F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6222" y="6237508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27034-C359-473A-86E3-8724AD47FC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7813"/>
            <a:ext cx="5791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A3A6AE7-EC62-45BA-B2A0-7F15B38B15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7813"/>
            <a:ext cx="5791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D0D0E72-24F7-419C-B047-DF78942E98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6222" y="6237508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A3360-E6F2-4C7B-8984-7410A99898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6222" y="6237508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9EBCE-4F02-45B0-B4B9-365C264EAE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96222" y="6237508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705CB-D79E-488A-AE07-E1B0905660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96222" y="6237508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32FE2-35B3-4E8C-A450-0EE1ACEF51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96222" y="6237508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619E3-72F3-4910-A5A8-223757260F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96222" y="6237508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F2857-6E10-4A19-BD3B-3A6A364424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96222" y="6237508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C8527-7343-49AA-B1A9-3B704EBAD2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96222" y="6237508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FF13C-79AC-424B-B5AD-DE48AE5CF1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1458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53145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531460" name="Group 4"/>
            <p:cNvGrpSpPr>
              <a:grpSpLocks/>
            </p:cNvGrpSpPr>
            <p:nvPr userDrawn="1"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53146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146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3146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77813"/>
            <a:ext cx="579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3146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3146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55719" y="6241366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CE9B020-4748-4544-B2ED-654FC160E0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3146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31470" name="Picture 14" descr="transparent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73176" y="6210665"/>
            <a:ext cx="893114" cy="48640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17" r:id="rId12"/>
    <p:sldLayoutId id="214748371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6FA27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6FA27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6FA27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6FA27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6FA27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6FA27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6FA27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6FA27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6FA27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EE9724"/>
        </a:buClr>
        <a:buFont typeface="Garamond" pitchFamily="18" charset="0"/>
        <a:buChar char="●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EE9724"/>
        </a:buClr>
        <a:buSzPct val="75000"/>
        <a:buFont typeface="Garamond" pitchFamily="18" charset="0"/>
        <a:buChar char="■"/>
        <a:defRPr sz="26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EE9724"/>
        </a:buClr>
        <a:buSzPct val="65000"/>
        <a:buFont typeface="Garamond" pitchFamily="18" charset="0"/>
        <a:buChar char="►"/>
        <a:defRPr sz="23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EE9724"/>
        </a:buClr>
        <a:buFont typeface="Garamond" pitchFamily="18" charset="0"/>
        <a:buChar char="●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EE9724"/>
        </a:buClr>
        <a:buFont typeface="Garamond" pitchFamily="18" charset="0"/>
        <a:buChar char="●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E9724"/>
        </a:buClr>
        <a:buFont typeface="Garamond" pitchFamily="18" charset="0"/>
        <a:buChar char="●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E9724"/>
        </a:buClr>
        <a:buFont typeface="Garamond" pitchFamily="18" charset="0"/>
        <a:buChar char="●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E9724"/>
        </a:buClr>
        <a:buFont typeface="Garamond" pitchFamily="18" charset="0"/>
        <a:buChar char="●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E9724"/>
        </a:buClr>
        <a:buFont typeface="Garamond" pitchFamily="18" charset="0"/>
        <a:buChar char="●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5" name="Rectangle 3"/>
          <p:cNvSpPr>
            <a:spLocks noGrp="1" noChangeArrowheads="1"/>
          </p:cNvSpPr>
          <p:nvPr>
            <p:ph idx="1"/>
          </p:nvPr>
        </p:nvSpPr>
        <p:spPr>
          <a:xfrm>
            <a:off x="398717" y="1609344"/>
            <a:ext cx="8289925" cy="4138613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bg2"/>
                </a:solidFill>
              </a:rPr>
              <a:t>Continuous Hydrologic Simulation of   Johnson Creek Basin 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bg2"/>
                </a:solidFill>
              </a:rPr>
              <a:t>and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bg2"/>
                </a:solidFill>
              </a:rPr>
              <a:t>Assuming Watershed Stationarity</a:t>
            </a:r>
          </a:p>
          <a:p>
            <a:pPr marL="0" indent="0" algn="ctr">
              <a:buFont typeface="Garamond" pitchFamily="18" charset="0"/>
              <a:buNone/>
            </a:pPr>
            <a:endParaRPr lang="en-US" sz="1400" dirty="0"/>
          </a:p>
          <a:p>
            <a:pPr marL="0" indent="0" algn="ctr">
              <a:buFont typeface="Garamond" pitchFamily="18" charset="0"/>
              <a:buNone/>
            </a:pPr>
            <a:r>
              <a:rPr lang="en-US" sz="2200" dirty="0" smtClean="0"/>
              <a:t>Rick Shimota, P.E.</a:t>
            </a:r>
            <a:endParaRPr lang="en-US" sz="2200" dirty="0"/>
          </a:p>
          <a:p>
            <a:pPr marL="0" indent="0" algn="ctr">
              <a:buFont typeface="Garamond" pitchFamily="18" charset="0"/>
              <a:buNone/>
            </a:pPr>
            <a:r>
              <a:rPr lang="en-US" sz="2200" dirty="0" smtClean="0"/>
              <a:t>Hans Hadley, P.E., P.G.</a:t>
            </a:r>
            <a:endParaRPr lang="en-US" sz="2200" dirty="0"/>
          </a:p>
          <a:p>
            <a:pPr marL="0" indent="0" algn="ctr">
              <a:buFont typeface="Garamond" pitchFamily="18" charset="0"/>
              <a:buNone/>
            </a:pPr>
            <a:endParaRPr lang="en-US" sz="2400" dirty="0"/>
          </a:p>
        </p:txBody>
      </p:sp>
      <p:sp>
        <p:nvSpPr>
          <p:cNvPr id="556036" name="Rectangle 4"/>
          <p:cNvSpPr>
            <a:spLocks noChangeArrowheads="1"/>
          </p:cNvSpPr>
          <p:nvPr/>
        </p:nvSpPr>
        <p:spPr bwMode="auto">
          <a:xfrm>
            <a:off x="629549" y="5264540"/>
            <a:ext cx="7923213" cy="139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  <a:latin typeface="Garamond" pitchFamily="18" charset="0"/>
              </a:rPr>
              <a:t>The Oregon Water Conference 2011</a:t>
            </a:r>
            <a:endParaRPr lang="en-US" sz="2000" b="1" i="1" dirty="0">
              <a:solidFill>
                <a:schemeClr val="tx1"/>
              </a:solidFill>
              <a:latin typeface="Garamond" pitchFamily="18" charset="0"/>
            </a:endParaRPr>
          </a:p>
          <a:p>
            <a:pPr algn="ctr"/>
            <a:r>
              <a:rPr lang="en-US" sz="2000" b="1" i="1" dirty="0" smtClean="0">
                <a:solidFill>
                  <a:schemeClr val="tx1"/>
                </a:solidFill>
                <a:latin typeface="Garamond" pitchFamily="18" charset="0"/>
              </a:rPr>
              <a:t>Corvallis, OR</a:t>
            </a:r>
            <a:endParaRPr lang="en-US" sz="2000" b="1" i="1" dirty="0">
              <a:solidFill>
                <a:schemeClr val="tx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76213"/>
            <a:ext cx="6261100" cy="1244600"/>
          </a:xfrm>
        </p:spPr>
        <p:txBody>
          <a:bodyPr/>
          <a:lstStyle/>
          <a:p>
            <a:pPr algn="ctr"/>
            <a:r>
              <a:rPr lang="en-US" sz="3200" dirty="0" smtClean="0"/>
              <a:t>Hydrologic Model Development</a:t>
            </a:r>
            <a:br>
              <a:rPr lang="en-US" sz="3200" dirty="0" smtClean="0"/>
            </a:br>
            <a:r>
              <a:rPr lang="en-US" sz="3200" dirty="0" smtClean="0"/>
              <a:t>Meteorological Data</a:t>
            </a:r>
            <a:endParaRPr lang="en-US" sz="3200" dirty="0"/>
          </a:p>
        </p:txBody>
      </p:sp>
      <p:sp>
        <p:nvSpPr>
          <p:cNvPr id="733187" name="Rectangle 3"/>
          <p:cNvSpPr>
            <a:spLocks noGrp="1" noChangeArrowheads="1"/>
          </p:cNvSpPr>
          <p:nvPr>
            <p:ph idx="1"/>
          </p:nvPr>
        </p:nvSpPr>
        <p:spPr>
          <a:xfrm>
            <a:off x="906379" y="1624263"/>
            <a:ext cx="7772400" cy="4530725"/>
          </a:xfrm>
        </p:spPr>
        <p:txBody>
          <a:bodyPr/>
          <a:lstStyle/>
          <a:p>
            <a:r>
              <a:rPr lang="en-US" sz="2400" dirty="0" smtClean="0"/>
              <a:t>Five precipitation gages available</a:t>
            </a:r>
          </a:p>
          <a:p>
            <a:pPr lvl="1"/>
            <a:r>
              <a:rPr lang="en-US" sz="2200" dirty="0" smtClean="0"/>
              <a:t>4 gages near or within watershed</a:t>
            </a:r>
          </a:p>
          <a:p>
            <a:pPr lvl="2"/>
            <a:r>
              <a:rPr lang="en-US" sz="2000" b="0" dirty="0" smtClean="0"/>
              <a:t>18 – 33 years of hourly data</a:t>
            </a:r>
          </a:p>
          <a:p>
            <a:pPr lvl="1"/>
            <a:r>
              <a:rPr lang="en-US" sz="2200" dirty="0" smtClean="0"/>
              <a:t>Portland Airport precipitation gage</a:t>
            </a:r>
          </a:p>
          <a:p>
            <a:pPr lvl="2"/>
            <a:r>
              <a:rPr lang="en-US" sz="2000" b="0" dirty="0" smtClean="0"/>
              <a:t>61 years of hourly data </a:t>
            </a:r>
          </a:p>
          <a:p>
            <a:pPr lvl="2"/>
            <a:endParaRPr lang="en-US" sz="2000" b="0" dirty="0" smtClean="0"/>
          </a:p>
          <a:p>
            <a:pPr lvl="2"/>
            <a:endParaRPr lang="en-US" sz="2000" b="0" dirty="0" smtClean="0"/>
          </a:p>
          <a:p>
            <a:pPr lvl="2"/>
            <a:endParaRPr lang="en-US" sz="2000" b="0" dirty="0" smtClean="0"/>
          </a:p>
          <a:p>
            <a:pPr lvl="2"/>
            <a:endParaRPr lang="en-US" sz="2000" b="0" dirty="0" smtClean="0"/>
          </a:p>
          <a:p>
            <a:pPr lvl="2"/>
            <a:endParaRPr lang="en-US" sz="2000" b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C818-8B6F-449D-B2DC-7003C720B6F3}" type="slidenum">
              <a:rPr lang="en-US"/>
              <a:pPr/>
              <a:t>10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7845" y="3718761"/>
            <a:ext cx="45910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76213"/>
            <a:ext cx="6261100" cy="1244600"/>
          </a:xfrm>
        </p:spPr>
        <p:txBody>
          <a:bodyPr/>
          <a:lstStyle/>
          <a:p>
            <a:r>
              <a:rPr lang="en-US" sz="3200" dirty="0" smtClean="0"/>
              <a:t>Calibration</a:t>
            </a:r>
            <a:endParaRPr lang="en-US" sz="3200" dirty="0"/>
          </a:p>
        </p:txBody>
      </p:sp>
      <p:sp>
        <p:nvSpPr>
          <p:cNvPr id="733187" name="Rectangle 3"/>
          <p:cNvSpPr>
            <a:spLocks noGrp="1" noChangeArrowheads="1"/>
          </p:cNvSpPr>
          <p:nvPr>
            <p:ph idx="1"/>
          </p:nvPr>
        </p:nvSpPr>
        <p:spPr>
          <a:xfrm>
            <a:off x="906379" y="1624263"/>
            <a:ext cx="7772400" cy="4530725"/>
          </a:xfrm>
        </p:spPr>
        <p:txBody>
          <a:bodyPr/>
          <a:lstStyle/>
          <a:p>
            <a:r>
              <a:rPr lang="en-US" sz="2400" dirty="0" smtClean="0"/>
              <a:t>Calibration storm event - January 2, 2009</a:t>
            </a:r>
          </a:p>
          <a:p>
            <a:pPr lvl="1"/>
            <a:r>
              <a:rPr lang="en-US" sz="2200" dirty="0" smtClean="0"/>
              <a:t>Current land use conditions </a:t>
            </a:r>
          </a:p>
          <a:p>
            <a:pPr lvl="1"/>
            <a:r>
              <a:rPr lang="en-US" sz="2200" dirty="0" smtClean="0"/>
              <a:t>3</a:t>
            </a:r>
            <a:r>
              <a:rPr lang="en-US" sz="2200" baseline="30000" dirty="0" smtClean="0"/>
              <a:t>rd</a:t>
            </a:r>
            <a:r>
              <a:rPr lang="en-US" sz="2200" dirty="0" smtClean="0"/>
              <a:t> largest flow event of record </a:t>
            </a:r>
          </a:p>
          <a:p>
            <a:pPr lvl="1"/>
            <a:r>
              <a:rPr lang="en-US" sz="2200" dirty="0" smtClean="0"/>
              <a:t>14-yr recurrence interval</a:t>
            </a:r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C818-8B6F-449D-B2DC-7003C720B6F3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76213"/>
            <a:ext cx="6261100" cy="1244600"/>
          </a:xfrm>
        </p:spPr>
        <p:txBody>
          <a:bodyPr/>
          <a:lstStyle/>
          <a:p>
            <a:r>
              <a:rPr lang="en-US" sz="3200" dirty="0" smtClean="0"/>
              <a:t>Calibration</a:t>
            </a:r>
            <a:endParaRPr lang="en-US" sz="3200" dirty="0"/>
          </a:p>
        </p:txBody>
      </p:sp>
      <p:sp>
        <p:nvSpPr>
          <p:cNvPr id="733187" name="Rectangle 3"/>
          <p:cNvSpPr>
            <a:spLocks noGrp="1" noChangeArrowheads="1"/>
          </p:cNvSpPr>
          <p:nvPr>
            <p:ph idx="1"/>
          </p:nvPr>
        </p:nvSpPr>
        <p:spPr>
          <a:xfrm>
            <a:off x="802257" y="1624263"/>
            <a:ext cx="7876522" cy="4530725"/>
          </a:xfrm>
        </p:spPr>
        <p:txBody>
          <a:bodyPr/>
          <a:lstStyle/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C818-8B6F-449D-B2DC-7003C720B6F3}" type="slidenum">
              <a:rPr lang="en-US"/>
              <a:pPr/>
              <a:t>12</a:t>
            </a:fld>
            <a:endParaRPr lang="en-US"/>
          </a:p>
        </p:txBody>
      </p:sp>
      <p:pic>
        <p:nvPicPr>
          <p:cNvPr id="7" name="Picture 6" descr="Johnson watershed detail_cli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88" y="1325880"/>
            <a:ext cx="7829220" cy="452386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212" y="1115568"/>
            <a:ext cx="7047364" cy="51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76213"/>
            <a:ext cx="6261100" cy="1244600"/>
          </a:xfrm>
        </p:spPr>
        <p:txBody>
          <a:bodyPr/>
          <a:lstStyle/>
          <a:p>
            <a:r>
              <a:rPr lang="en-US" sz="3200" dirty="0" smtClean="0"/>
              <a:t>Calibration Results</a:t>
            </a:r>
            <a:endParaRPr lang="en-US" sz="3200" dirty="0"/>
          </a:p>
        </p:txBody>
      </p:sp>
      <p:sp>
        <p:nvSpPr>
          <p:cNvPr id="733187" name="Rectangle 3"/>
          <p:cNvSpPr>
            <a:spLocks noGrp="1" noChangeArrowheads="1"/>
          </p:cNvSpPr>
          <p:nvPr>
            <p:ph idx="1"/>
          </p:nvPr>
        </p:nvSpPr>
        <p:spPr>
          <a:xfrm>
            <a:off x="906379" y="1624263"/>
            <a:ext cx="7772400" cy="4530725"/>
          </a:xfrm>
        </p:spPr>
        <p:txBody>
          <a:bodyPr/>
          <a:lstStyle/>
          <a:p>
            <a:r>
              <a:rPr lang="en-US" sz="2400" dirty="0" smtClean="0"/>
              <a:t>Peaks and volumes comparable at three gages</a:t>
            </a:r>
          </a:p>
          <a:p>
            <a:endParaRPr lang="en-US" sz="2400" dirty="0" smtClean="0"/>
          </a:p>
          <a:p>
            <a:r>
              <a:rPr lang="en-US" sz="2400" dirty="0" smtClean="0"/>
              <a:t>Confident of model is a representation of basin rainfall-runoff process</a:t>
            </a:r>
          </a:p>
          <a:p>
            <a:pPr>
              <a:buNone/>
            </a:pPr>
            <a:r>
              <a:rPr lang="en-US" sz="2400" dirty="0" smtClean="0"/>
              <a:t> </a:t>
            </a:r>
          </a:p>
          <a:p>
            <a:r>
              <a:rPr lang="en-US" sz="2400" dirty="0" smtClean="0"/>
              <a:t>Limitation – Not a base flow model</a:t>
            </a:r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C818-8B6F-449D-B2DC-7003C720B6F3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3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3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76213"/>
            <a:ext cx="6261100" cy="1244600"/>
          </a:xfrm>
        </p:spPr>
        <p:txBody>
          <a:bodyPr/>
          <a:lstStyle/>
          <a:p>
            <a:r>
              <a:rPr lang="en-US" sz="3200" dirty="0" smtClean="0"/>
              <a:t>Continuous Simulation - Issues</a:t>
            </a:r>
            <a:endParaRPr lang="en-US" sz="3200" dirty="0"/>
          </a:p>
        </p:txBody>
      </p:sp>
      <p:sp>
        <p:nvSpPr>
          <p:cNvPr id="733187" name="Rectangle 3"/>
          <p:cNvSpPr>
            <a:spLocks noGrp="1" noChangeArrowheads="1"/>
          </p:cNvSpPr>
          <p:nvPr>
            <p:ph idx="1"/>
          </p:nvPr>
        </p:nvSpPr>
        <p:spPr>
          <a:xfrm>
            <a:off x="906379" y="1624263"/>
            <a:ext cx="7772400" cy="4530725"/>
          </a:xfrm>
        </p:spPr>
        <p:txBody>
          <a:bodyPr/>
          <a:lstStyle/>
          <a:p>
            <a:r>
              <a:rPr lang="en-US" sz="2400" dirty="0" smtClean="0"/>
              <a:t>HEC-HMS / DSS data processing limitation</a:t>
            </a:r>
          </a:p>
          <a:p>
            <a:pPr lvl="1"/>
            <a:r>
              <a:rPr lang="en-US" sz="2200" dirty="0" smtClean="0"/>
              <a:t>file size (~8 GB)</a:t>
            </a:r>
          </a:p>
          <a:p>
            <a:pPr lvl="1"/>
            <a:r>
              <a:rPr lang="en-US" sz="2200" dirty="0" smtClean="0"/>
              <a:t>61 years broken into 10 year intervals</a:t>
            </a:r>
          </a:p>
          <a:p>
            <a:pPr lvl="1"/>
            <a:endParaRPr lang="en-US" sz="2200" dirty="0" smtClean="0"/>
          </a:p>
          <a:p>
            <a:r>
              <a:rPr lang="en-US" sz="2400" dirty="0" smtClean="0"/>
              <a:t>Soil moisture recovery</a:t>
            </a:r>
          </a:p>
          <a:p>
            <a:pPr lvl="1"/>
            <a:r>
              <a:rPr lang="en-US" sz="2200" dirty="0" smtClean="0"/>
              <a:t>Direct function of ET only</a:t>
            </a:r>
          </a:p>
          <a:p>
            <a:pPr lvl="1"/>
            <a:r>
              <a:rPr lang="en-US" sz="2200" dirty="0" smtClean="0"/>
              <a:t>No deep infiltration</a:t>
            </a:r>
            <a:r>
              <a:rPr lang="en-US" sz="2400" dirty="0" smtClean="0"/>
              <a:t> </a:t>
            </a:r>
          </a:p>
          <a:p>
            <a:pPr lvl="1"/>
            <a:endParaRPr lang="en-US" sz="2400" dirty="0" smtClean="0"/>
          </a:p>
          <a:p>
            <a:r>
              <a:rPr lang="en-US" sz="2400" dirty="0" smtClean="0"/>
              <a:t>Model calibrated to winter storm events</a:t>
            </a:r>
          </a:p>
          <a:p>
            <a:pPr lvl="1"/>
            <a:r>
              <a:rPr lang="en-US" sz="2200" dirty="0" smtClean="0"/>
              <a:t>Large events in summer</a:t>
            </a:r>
          </a:p>
          <a:p>
            <a:pPr lvl="1"/>
            <a:r>
              <a:rPr lang="en-US" sz="2200" dirty="0" smtClean="0"/>
              <a:t>Limitation of loss method?</a:t>
            </a:r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C818-8B6F-449D-B2DC-7003C720B6F3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3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3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3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3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33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33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76213"/>
            <a:ext cx="6261100" cy="1244600"/>
          </a:xfrm>
        </p:spPr>
        <p:txBody>
          <a:bodyPr/>
          <a:lstStyle/>
          <a:p>
            <a:r>
              <a:rPr lang="en-US" sz="3200" dirty="0" smtClean="0"/>
              <a:t>FEMA Model Acceptance</a:t>
            </a:r>
            <a:endParaRPr lang="en-US" sz="3200" dirty="0"/>
          </a:p>
        </p:txBody>
      </p:sp>
      <p:sp>
        <p:nvSpPr>
          <p:cNvPr id="733187" name="Rectangle 3"/>
          <p:cNvSpPr>
            <a:spLocks noGrp="1" noChangeArrowheads="1"/>
          </p:cNvSpPr>
          <p:nvPr>
            <p:ph idx="1"/>
          </p:nvPr>
        </p:nvSpPr>
        <p:spPr>
          <a:xfrm>
            <a:off x="906379" y="1624263"/>
            <a:ext cx="7772400" cy="4530725"/>
          </a:xfrm>
        </p:spPr>
        <p:txBody>
          <a:bodyPr/>
          <a:lstStyle/>
          <a:p>
            <a:r>
              <a:rPr lang="en-US" sz="2200" dirty="0" smtClean="0"/>
              <a:t>Hydrologic model </a:t>
            </a:r>
            <a:r>
              <a:rPr lang="en-US" sz="2200" dirty="0" smtClean="0"/>
              <a:t>100-yr result </a:t>
            </a:r>
            <a:r>
              <a:rPr lang="en-US" sz="2200" dirty="0" smtClean="0"/>
              <a:t>must compare within one standard error to other discharge frequency relationships</a:t>
            </a:r>
          </a:p>
          <a:p>
            <a:pPr lvl="1"/>
            <a:r>
              <a:rPr lang="en-US" sz="2000" dirty="0" smtClean="0"/>
              <a:t>USGS regression equations (NSS - urban equations)</a:t>
            </a:r>
          </a:p>
          <a:p>
            <a:pPr lvl="1"/>
            <a:r>
              <a:rPr lang="en-US" sz="2000" dirty="0" smtClean="0"/>
              <a:t>Log Pearson III analysis of stream gage data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marL="342900" lvl="1" indent="-342900">
              <a:buFont typeface="Garamond" pitchFamily="18" charset="0"/>
              <a:buChar char="●"/>
            </a:pPr>
            <a:r>
              <a:rPr lang="en-US" sz="2400" dirty="0" smtClean="0">
                <a:ea typeface="+mn-ea"/>
                <a:cs typeface="+mn-cs"/>
              </a:rPr>
              <a:t>Comparison at USGS Gage 14211500</a:t>
            </a:r>
          </a:p>
          <a:p>
            <a:pPr lvl="1"/>
            <a:r>
              <a:rPr lang="en-US" sz="2000" dirty="0" smtClean="0"/>
              <a:t>Downstream extent of study area</a:t>
            </a:r>
          </a:p>
          <a:p>
            <a:pPr lvl="1"/>
            <a:r>
              <a:rPr lang="en-US" sz="2000" dirty="0" smtClean="0"/>
              <a:t>69 years of annual peak data</a:t>
            </a:r>
          </a:p>
          <a:p>
            <a:pPr marL="342900" lvl="1" indent="-342900">
              <a:buFont typeface="Garamond" pitchFamily="18" charset="0"/>
              <a:buChar char="●"/>
            </a:pPr>
            <a:endParaRPr lang="en-US" sz="2400" dirty="0" smtClean="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C818-8B6F-449D-B2DC-7003C720B6F3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76213"/>
            <a:ext cx="6261100" cy="1244600"/>
          </a:xfrm>
        </p:spPr>
        <p:txBody>
          <a:bodyPr/>
          <a:lstStyle/>
          <a:p>
            <a:r>
              <a:rPr lang="en-US" sz="3200" dirty="0" smtClean="0"/>
              <a:t>FEMA Model Acceptance</a:t>
            </a:r>
            <a:endParaRPr lang="en-US" sz="3200" dirty="0"/>
          </a:p>
        </p:txBody>
      </p:sp>
      <p:sp>
        <p:nvSpPr>
          <p:cNvPr id="733187" name="Rectangle 3"/>
          <p:cNvSpPr>
            <a:spLocks noGrp="1" noChangeArrowheads="1"/>
          </p:cNvSpPr>
          <p:nvPr>
            <p:ph idx="1"/>
          </p:nvPr>
        </p:nvSpPr>
        <p:spPr>
          <a:xfrm>
            <a:off x="906379" y="1624263"/>
            <a:ext cx="7772400" cy="4530725"/>
          </a:xfrm>
        </p:spPr>
        <p:txBody>
          <a:bodyPr/>
          <a:lstStyle/>
          <a:p>
            <a:pPr marL="342900" lvl="1" indent="-342900" algn="ctr">
              <a:buNone/>
            </a:pPr>
            <a:r>
              <a:rPr lang="en-US" sz="3200" dirty="0" smtClean="0">
                <a:ea typeface="+mn-ea"/>
                <a:cs typeface="+mn-cs"/>
              </a:rPr>
              <a:t>Comparison of </a:t>
            </a:r>
            <a:r>
              <a:rPr lang="en-US" sz="3200" dirty="0" smtClean="0">
                <a:ea typeface="+mn-ea"/>
                <a:cs typeface="+mn-cs"/>
              </a:rPr>
              <a:t>100-yr peak discharges</a:t>
            </a:r>
          </a:p>
          <a:p>
            <a:pPr marL="342900" lvl="1" indent="-342900">
              <a:buFont typeface="Garamond" pitchFamily="18" charset="0"/>
              <a:buChar char="●"/>
            </a:pPr>
            <a:endParaRPr lang="en-US" sz="2400" dirty="0" smtClean="0">
              <a:ea typeface="+mn-ea"/>
              <a:cs typeface="+mn-cs"/>
            </a:endParaRPr>
          </a:p>
          <a:p>
            <a:pPr marL="342900" lvl="1" indent="-342900" algn="ctr">
              <a:buNone/>
            </a:pPr>
            <a:r>
              <a:rPr lang="en-US" sz="2400" dirty="0" smtClean="0">
                <a:ea typeface="+mn-ea"/>
                <a:cs typeface="+mn-cs"/>
              </a:rPr>
              <a:t>Regression equation  3,890 cfs  (2,990 – 4,780 cfs) </a:t>
            </a:r>
          </a:p>
          <a:p>
            <a:pPr marL="342900" lvl="1" indent="-342900" algn="ctr">
              <a:buNone/>
            </a:pPr>
            <a:endParaRPr lang="en-US" sz="2400" dirty="0" smtClean="0">
              <a:ea typeface="+mn-ea"/>
              <a:cs typeface="+mn-cs"/>
            </a:endParaRPr>
          </a:p>
          <a:p>
            <a:pPr marL="342900" lvl="1" indent="-342900" algn="ctr">
              <a:buNone/>
            </a:pPr>
            <a:r>
              <a:rPr lang="en-US" sz="2400" dirty="0" smtClean="0">
                <a:ea typeface="+mn-ea"/>
                <a:cs typeface="+mn-cs"/>
              </a:rPr>
              <a:t>Log </a:t>
            </a:r>
            <a:r>
              <a:rPr lang="en-US" sz="2400" dirty="0" smtClean="0">
                <a:ea typeface="+mn-ea"/>
                <a:cs typeface="+mn-cs"/>
              </a:rPr>
              <a:t>Pearson </a:t>
            </a:r>
            <a:r>
              <a:rPr lang="en-US" sz="2400" dirty="0" smtClean="0">
                <a:ea typeface="+mn-ea"/>
                <a:cs typeface="+mn-cs"/>
              </a:rPr>
              <a:t>Analysis  3,300 cfs (2,490 – 3480 cfs)</a:t>
            </a:r>
          </a:p>
          <a:p>
            <a:pPr marL="342900" lvl="1" indent="-342900" algn="ctr">
              <a:buNone/>
            </a:pPr>
            <a:endParaRPr lang="en-US" sz="2400" dirty="0" smtClean="0">
              <a:ea typeface="+mn-ea"/>
              <a:cs typeface="+mn-cs"/>
            </a:endParaRPr>
          </a:p>
          <a:p>
            <a:pPr marL="342900" lvl="1" indent="-342900" algn="ctr">
              <a:buNone/>
            </a:pPr>
            <a:r>
              <a:rPr lang="en-US" sz="2400" dirty="0" smtClean="0">
                <a:ea typeface="+mn-ea"/>
                <a:cs typeface="+mn-cs"/>
              </a:rPr>
              <a:t>Simulation </a:t>
            </a:r>
            <a:r>
              <a:rPr lang="en-US" sz="2400" dirty="0" smtClean="0">
                <a:ea typeface="+mn-ea"/>
                <a:cs typeface="+mn-cs"/>
              </a:rPr>
              <a:t>- 3,870 cfs</a:t>
            </a:r>
          </a:p>
          <a:p>
            <a:pPr marL="342900" lvl="1" indent="-342900">
              <a:buFont typeface="Garamond" pitchFamily="18" charset="0"/>
              <a:buChar char="●"/>
            </a:pPr>
            <a:endParaRPr lang="en-US" sz="2400" dirty="0" smtClean="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C818-8B6F-449D-B2DC-7003C720B6F3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76213"/>
            <a:ext cx="6261100" cy="1244600"/>
          </a:xfrm>
        </p:spPr>
        <p:txBody>
          <a:bodyPr/>
          <a:lstStyle/>
          <a:p>
            <a:r>
              <a:rPr lang="en-US" sz="3200" dirty="0" smtClean="0"/>
              <a:t>FEMA Model Acceptance</a:t>
            </a:r>
            <a:endParaRPr lang="en-US" sz="3200" dirty="0"/>
          </a:p>
        </p:txBody>
      </p:sp>
      <p:sp>
        <p:nvSpPr>
          <p:cNvPr id="733187" name="Rectangle 3"/>
          <p:cNvSpPr>
            <a:spLocks noGrp="1" noChangeArrowheads="1"/>
          </p:cNvSpPr>
          <p:nvPr>
            <p:ph idx="1"/>
          </p:nvPr>
        </p:nvSpPr>
        <p:spPr>
          <a:xfrm>
            <a:off x="906379" y="1624263"/>
            <a:ext cx="7772400" cy="4530725"/>
          </a:xfrm>
        </p:spPr>
        <p:txBody>
          <a:bodyPr/>
          <a:lstStyle/>
          <a:p>
            <a:r>
              <a:rPr lang="en-US" sz="2400" dirty="0" smtClean="0"/>
              <a:t>Model results do not agree within one standard error of most reliable discharge-frequency relationship</a:t>
            </a:r>
          </a:p>
          <a:p>
            <a:endParaRPr lang="en-US" sz="2400" dirty="0" smtClean="0"/>
          </a:p>
          <a:p>
            <a:r>
              <a:rPr lang="en-US" sz="2400" dirty="0" smtClean="0"/>
              <a:t>Assumption of stationarity valid??</a:t>
            </a:r>
          </a:p>
          <a:p>
            <a:pPr lvl="1"/>
            <a:r>
              <a:rPr lang="en-US" sz="2200" dirty="0" smtClean="0"/>
              <a:t>Land use change </a:t>
            </a:r>
          </a:p>
          <a:p>
            <a:pPr lvl="1"/>
            <a:r>
              <a:rPr lang="en-US" sz="2200" dirty="0" smtClean="0"/>
              <a:t>Climate change? </a:t>
            </a:r>
          </a:p>
          <a:p>
            <a:pPr lvl="1"/>
            <a:endParaRPr lang="en-US" sz="2000" dirty="0" smtClean="0"/>
          </a:p>
          <a:p>
            <a:pPr marL="342900" lvl="1" indent="-342900">
              <a:buFont typeface="Garamond" pitchFamily="18" charset="0"/>
              <a:buChar char="●"/>
            </a:pPr>
            <a:endParaRPr lang="en-US" sz="2400" dirty="0" smtClean="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C818-8B6F-449D-B2DC-7003C720B6F3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76213"/>
            <a:ext cx="6261100" cy="1244600"/>
          </a:xfrm>
        </p:spPr>
        <p:txBody>
          <a:bodyPr/>
          <a:lstStyle/>
          <a:p>
            <a:r>
              <a:rPr lang="en-US" sz="3200" dirty="0" smtClean="0"/>
              <a:t>Land Use Changes</a:t>
            </a:r>
            <a:endParaRPr lang="en-US" sz="3200" dirty="0"/>
          </a:p>
        </p:txBody>
      </p:sp>
      <p:sp>
        <p:nvSpPr>
          <p:cNvPr id="733187" name="Rectangle 3"/>
          <p:cNvSpPr>
            <a:spLocks noGrp="1" noChangeArrowheads="1"/>
          </p:cNvSpPr>
          <p:nvPr>
            <p:ph idx="1"/>
          </p:nvPr>
        </p:nvSpPr>
        <p:spPr>
          <a:xfrm>
            <a:off x="906379" y="1624263"/>
            <a:ext cx="7772400" cy="4530725"/>
          </a:xfrm>
        </p:spPr>
        <p:txBody>
          <a:bodyPr/>
          <a:lstStyle/>
          <a:p>
            <a:pPr marL="342900" lvl="1" indent="-342900">
              <a:buFont typeface="Garamond" pitchFamily="18" charset="0"/>
              <a:buChar char="●"/>
            </a:pPr>
            <a:r>
              <a:rPr lang="en-US" sz="2400" dirty="0" smtClean="0">
                <a:ea typeface="+mn-ea"/>
                <a:cs typeface="+mn-cs"/>
              </a:rPr>
              <a:t>City of Gresham approximately 30% of basin area </a:t>
            </a:r>
          </a:p>
          <a:p>
            <a:pPr marL="742950" lvl="2" indent="-342900">
              <a:buFont typeface="Garamond" pitchFamily="18" charset="0"/>
              <a:buChar char="●"/>
            </a:pPr>
            <a:r>
              <a:rPr lang="en-US" sz="2100" dirty="0" smtClean="0">
                <a:ea typeface="+mn-ea"/>
                <a:cs typeface="+mn-cs"/>
              </a:rPr>
              <a:t>1940 Population – 1,951</a:t>
            </a:r>
          </a:p>
          <a:p>
            <a:pPr marL="742950" lvl="2" indent="-342900">
              <a:buFont typeface="Garamond" pitchFamily="18" charset="0"/>
              <a:buChar char="●"/>
            </a:pPr>
            <a:r>
              <a:rPr lang="en-US" sz="2100" dirty="0" smtClean="0">
                <a:ea typeface="+mn-ea"/>
                <a:cs typeface="+mn-cs"/>
              </a:rPr>
              <a:t>2008 Population – 101,221</a:t>
            </a:r>
          </a:p>
          <a:p>
            <a:pPr marL="742950" lvl="2" indent="-342900">
              <a:buFont typeface="Garamond" pitchFamily="18" charset="0"/>
              <a:buChar char="●"/>
            </a:pPr>
            <a:endParaRPr lang="en-US" sz="2100" dirty="0" smtClean="0">
              <a:ea typeface="+mn-ea"/>
              <a:cs typeface="+mn-cs"/>
            </a:endParaRPr>
          </a:p>
          <a:p>
            <a:pPr marL="742950" lvl="2" indent="-342900">
              <a:buFont typeface="Garamond" pitchFamily="18" charset="0"/>
              <a:buChar char="●"/>
            </a:pPr>
            <a:endParaRPr lang="en-US" sz="2100" dirty="0" smtClean="0">
              <a:ea typeface="+mn-ea"/>
              <a:cs typeface="+mn-cs"/>
            </a:endParaRPr>
          </a:p>
          <a:p>
            <a:pPr marL="742950" lvl="2" indent="-342900">
              <a:buFont typeface="Garamond" pitchFamily="18" charset="0"/>
              <a:buChar char="●"/>
            </a:pPr>
            <a:endParaRPr lang="en-US" sz="2100" dirty="0" smtClean="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C818-8B6F-449D-B2DC-7003C720B6F3}" type="slidenum">
              <a:rPr lang="en-US"/>
              <a:pPr/>
              <a:t>18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4968" y="2944368"/>
            <a:ext cx="4764955" cy="344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76213"/>
            <a:ext cx="6261100" cy="1244600"/>
          </a:xfrm>
        </p:spPr>
        <p:txBody>
          <a:bodyPr/>
          <a:lstStyle/>
          <a:p>
            <a:r>
              <a:rPr lang="en-US" sz="3200" dirty="0" smtClean="0"/>
              <a:t>PDX Annual Precipitation</a:t>
            </a:r>
            <a:endParaRPr lang="en-US" sz="3200" dirty="0"/>
          </a:p>
        </p:txBody>
      </p:sp>
      <p:sp>
        <p:nvSpPr>
          <p:cNvPr id="733187" name="Rectangle 3"/>
          <p:cNvSpPr>
            <a:spLocks noGrp="1" noChangeArrowheads="1"/>
          </p:cNvSpPr>
          <p:nvPr>
            <p:ph idx="1"/>
          </p:nvPr>
        </p:nvSpPr>
        <p:spPr>
          <a:xfrm>
            <a:off x="906379" y="1624263"/>
            <a:ext cx="7772400" cy="4530725"/>
          </a:xfrm>
        </p:spPr>
        <p:txBody>
          <a:bodyPr/>
          <a:lstStyle/>
          <a:p>
            <a:pPr marL="342900" lvl="1" indent="-342900">
              <a:buNone/>
            </a:pPr>
            <a:r>
              <a:rPr lang="en-US" sz="2000" dirty="0" smtClean="0">
                <a:ea typeface="+mn-ea"/>
                <a:cs typeface="+mn-cs"/>
              </a:rPr>
              <a:t>record length 1950 – 2009</a:t>
            </a:r>
          </a:p>
          <a:p>
            <a:pPr marL="342900" lvl="1" indent="-342900">
              <a:buNone/>
            </a:pPr>
            <a:r>
              <a:rPr lang="en-US" sz="2000" dirty="0" smtClean="0">
                <a:ea typeface="+mn-ea"/>
                <a:cs typeface="+mn-cs"/>
              </a:rPr>
              <a:t>Average  - 36.6 in/yr</a:t>
            </a:r>
          </a:p>
          <a:p>
            <a:pPr marL="342900" lvl="1" indent="-342900">
              <a:buNone/>
            </a:pPr>
            <a:r>
              <a:rPr lang="en-US" sz="2000" dirty="0" smtClean="0">
                <a:ea typeface="+mn-ea"/>
                <a:cs typeface="+mn-cs"/>
              </a:rPr>
              <a:t>Last 30 years – 35.4 in/yr</a:t>
            </a:r>
          </a:p>
          <a:p>
            <a:pPr marL="342900" lvl="1" indent="-342900">
              <a:buNone/>
            </a:pPr>
            <a:r>
              <a:rPr lang="en-US" sz="2000" dirty="0" smtClean="0">
                <a:ea typeface="+mn-ea"/>
                <a:cs typeface="+mn-cs"/>
              </a:rPr>
              <a:t>Previous 30 years – 37.7 in/yr</a:t>
            </a:r>
          </a:p>
          <a:p>
            <a:pPr marL="342900" lvl="1" indent="-342900">
              <a:buNone/>
            </a:pPr>
            <a:endParaRPr lang="en-US" sz="2000" dirty="0" smtClean="0">
              <a:ea typeface="+mn-ea"/>
              <a:cs typeface="+mn-cs"/>
            </a:endParaRPr>
          </a:p>
          <a:p>
            <a:pPr marL="342900" lvl="1" indent="-342900">
              <a:buNone/>
            </a:pPr>
            <a:endParaRPr lang="en-US" sz="2000" dirty="0" smtClean="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C818-8B6F-449D-B2DC-7003C720B6F3}" type="slidenum">
              <a:rPr lang="en-US"/>
              <a:pPr/>
              <a:t>19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9384" y="3173756"/>
            <a:ext cx="5088827" cy="368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599" y="277813"/>
            <a:ext cx="7002379" cy="1143000"/>
          </a:xfrm>
        </p:spPr>
        <p:txBody>
          <a:bodyPr/>
          <a:lstStyle/>
          <a:p>
            <a:pPr algn="ctr"/>
            <a:r>
              <a:rPr lang="en-US" dirty="0" smtClean="0"/>
              <a:t>Engineering Hydrology </a:t>
            </a:r>
            <a:endParaRPr lang="en-US" dirty="0"/>
          </a:p>
        </p:txBody>
      </p:sp>
      <p:sp>
        <p:nvSpPr>
          <p:cNvPr id="72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lvl="2" indent="-342900">
              <a:buSzTx/>
              <a:buFont typeface="Garamond" pitchFamily="18" charset="0"/>
              <a:buChar char="●"/>
            </a:pPr>
            <a:r>
              <a:rPr lang="en-US" sz="2200" dirty="0" smtClean="0"/>
              <a:t>Often a minor project component </a:t>
            </a:r>
          </a:p>
          <a:p>
            <a:pPr marL="342900" lvl="2" indent="-342900">
              <a:buSzTx/>
              <a:buFont typeface="Garamond" pitchFamily="18" charset="0"/>
              <a:buChar char="●"/>
            </a:pPr>
            <a:endParaRPr lang="en-US" sz="2200" dirty="0" smtClean="0"/>
          </a:p>
          <a:p>
            <a:pPr marL="342900" lvl="2" indent="-342900">
              <a:buSzTx/>
              <a:buFont typeface="Garamond" pitchFamily="18" charset="0"/>
              <a:buChar char="●"/>
            </a:pPr>
            <a:r>
              <a:rPr lang="en-US" sz="2200" dirty="0" smtClean="0"/>
              <a:t>Watershed stationarity typically assumed</a:t>
            </a:r>
          </a:p>
          <a:p>
            <a:pPr marL="342900" lvl="2" indent="-342900">
              <a:buSzTx/>
              <a:buFont typeface="Garamond" pitchFamily="18" charset="0"/>
              <a:buChar char="●"/>
            </a:pPr>
            <a:endParaRPr lang="en-US" sz="2200" dirty="0" smtClean="0"/>
          </a:p>
          <a:p>
            <a:pPr marL="342900" lvl="2" indent="-342900">
              <a:buSzTx/>
              <a:buFont typeface="Garamond" pitchFamily="18" charset="0"/>
              <a:buChar char="●"/>
            </a:pPr>
            <a:r>
              <a:rPr lang="en-US" sz="2200" dirty="0" smtClean="0"/>
              <a:t>Historical data preferred methodology (look back)</a:t>
            </a:r>
          </a:p>
          <a:p>
            <a:pPr marL="800100" lvl="3" indent="-342900"/>
            <a:r>
              <a:rPr lang="en-US" sz="1900" dirty="0" smtClean="0"/>
              <a:t>Regression equations </a:t>
            </a:r>
          </a:p>
          <a:p>
            <a:pPr marL="800100" lvl="3" indent="-342900"/>
            <a:r>
              <a:rPr lang="en-US" sz="1900" dirty="0" smtClean="0"/>
              <a:t>Log Pearson III</a:t>
            </a:r>
          </a:p>
          <a:p>
            <a:pPr marL="800100" lvl="3" indent="-342900"/>
            <a:r>
              <a:rPr lang="en-US" sz="1900" dirty="0" smtClean="0"/>
              <a:t>NOAA Atlas 2</a:t>
            </a:r>
          </a:p>
          <a:p>
            <a:pPr marL="800100" lvl="3" indent="-342900">
              <a:buNone/>
            </a:pPr>
            <a:endParaRPr lang="en-US" sz="1900" dirty="0" smtClean="0"/>
          </a:p>
          <a:p>
            <a:pPr marL="342900" lvl="2" indent="-342900">
              <a:buSzTx/>
              <a:buFont typeface="Garamond" pitchFamily="18" charset="0"/>
              <a:buChar char="●"/>
            </a:pPr>
            <a:endParaRPr lang="en-US" sz="2200" dirty="0"/>
          </a:p>
          <a:p>
            <a:pPr marL="800100" lvl="3" indent="-342900"/>
            <a:endParaRPr lang="en-US" sz="1300" dirty="0">
              <a:ea typeface="+mn-ea"/>
              <a:cs typeface="+mn-cs"/>
            </a:endParaRPr>
          </a:p>
          <a:p>
            <a:pPr lvl="3"/>
            <a:endParaRPr lang="en-US" sz="1800" b="0" dirty="0" smtClean="0"/>
          </a:p>
          <a:p>
            <a:pPr lvl="2"/>
            <a:endParaRPr lang="en-US" sz="2100" b="0" dirty="0"/>
          </a:p>
          <a:p>
            <a:pPr lvl="2"/>
            <a:endParaRPr lang="en-US" sz="2100" b="0" dirty="0" smtClean="0"/>
          </a:p>
          <a:p>
            <a:pPr>
              <a:buFont typeface="Garamond" pitchFamily="18" charset="0"/>
              <a:buNone/>
            </a:pPr>
            <a:endParaRPr lang="en-US" sz="2400" b="0" dirty="0"/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9B62-7F14-4D84-8821-5A38909A971C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2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2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2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2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749808" y="212789"/>
            <a:ext cx="7470648" cy="1244600"/>
          </a:xfrm>
        </p:spPr>
        <p:txBody>
          <a:bodyPr/>
          <a:lstStyle/>
          <a:p>
            <a:r>
              <a:rPr lang="en-US" sz="3200" dirty="0" smtClean="0"/>
              <a:t>FEMA Model Acceptance- Continued </a:t>
            </a:r>
            <a:endParaRPr lang="en-US" sz="3200" dirty="0"/>
          </a:p>
        </p:txBody>
      </p:sp>
      <p:sp>
        <p:nvSpPr>
          <p:cNvPr id="733187" name="Rectangle 3"/>
          <p:cNvSpPr>
            <a:spLocks noGrp="1" noChangeArrowheads="1"/>
          </p:cNvSpPr>
          <p:nvPr>
            <p:ph idx="1"/>
          </p:nvPr>
        </p:nvSpPr>
        <p:spPr>
          <a:xfrm>
            <a:off x="906379" y="1624263"/>
            <a:ext cx="7772400" cy="4530725"/>
          </a:xfrm>
        </p:spPr>
        <p:txBody>
          <a:bodyPr/>
          <a:lstStyle/>
          <a:p>
            <a:pPr marL="342900" lvl="1" indent="-342900">
              <a:buFont typeface="Garamond" pitchFamily="18" charset="0"/>
              <a:buChar char="●"/>
            </a:pPr>
            <a:r>
              <a:rPr lang="en-US" sz="2400" dirty="0" smtClean="0">
                <a:ea typeface="+mn-ea"/>
                <a:cs typeface="+mn-cs"/>
              </a:rPr>
              <a:t>Comparison at USGS Gage 14211500</a:t>
            </a:r>
          </a:p>
          <a:p>
            <a:pPr lvl="1"/>
            <a:r>
              <a:rPr lang="en-US" sz="2000" dirty="0" smtClean="0"/>
              <a:t>Assume hydrologic stationarity last 20 years of gage record</a:t>
            </a:r>
          </a:p>
          <a:p>
            <a:pPr lvl="1"/>
            <a:endParaRPr lang="en-US" sz="2000" dirty="0" smtClean="0"/>
          </a:p>
          <a:p>
            <a:pPr marL="342900" lvl="1" indent="-342900">
              <a:buFont typeface="Garamond" pitchFamily="18" charset="0"/>
              <a:buChar char="●"/>
            </a:pPr>
            <a:r>
              <a:rPr lang="en-US" sz="2800" dirty="0" smtClean="0"/>
              <a:t>Comparison of 100-yr peak discharges</a:t>
            </a:r>
          </a:p>
          <a:p>
            <a:pPr marL="342900" lvl="1" indent="-342900">
              <a:buFont typeface="Garamond" pitchFamily="18" charset="0"/>
              <a:buChar char="●"/>
            </a:pPr>
            <a:endParaRPr lang="en-US" sz="2000" dirty="0" smtClean="0"/>
          </a:p>
          <a:p>
            <a:pPr marL="342900" lvl="1" indent="-342900" algn="ctr">
              <a:buNone/>
            </a:pPr>
            <a:r>
              <a:rPr lang="en-US" sz="2400" dirty="0" smtClean="0"/>
              <a:t>Log </a:t>
            </a:r>
            <a:r>
              <a:rPr lang="en-US" sz="2400" dirty="0" smtClean="0"/>
              <a:t>Pearson Analysis  </a:t>
            </a:r>
            <a:r>
              <a:rPr lang="en-US" sz="2400" dirty="0" smtClean="0"/>
              <a:t>3,580 </a:t>
            </a:r>
            <a:r>
              <a:rPr lang="en-US" sz="2400" dirty="0" smtClean="0"/>
              <a:t>cfs (</a:t>
            </a:r>
            <a:r>
              <a:rPr lang="en-US" sz="2400" dirty="0" smtClean="0"/>
              <a:t>2,990 </a:t>
            </a:r>
            <a:r>
              <a:rPr lang="en-US" sz="2400" dirty="0" smtClean="0"/>
              <a:t>– </a:t>
            </a:r>
            <a:r>
              <a:rPr lang="en-US" sz="2400" dirty="0" smtClean="0"/>
              <a:t>3,990 cfs)</a:t>
            </a:r>
            <a:endParaRPr lang="en-US" sz="2400" dirty="0" smtClean="0"/>
          </a:p>
          <a:p>
            <a:pPr marL="342900" lvl="1" indent="-342900" algn="ctr">
              <a:buNone/>
            </a:pPr>
            <a:endParaRPr lang="en-US" sz="2400" dirty="0" smtClean="0"/>
          </a:p>
          <a:p>
            <a:pPr marL="342900" lvl="1" indent="-342900" algn="ctr">
              <a:buNone/>
            </a:pPr>
            <a:r>
              <a:rPr lang="en-US" sz="2400" dirty="0" smtClean="0"/>
              <a:t>Simulation - 3,870 cfs</a:t>
            </a:r>
            <a:endParaRPr lang="en-US" sz="2400" dirty="0" smtClean="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C818-8B6F-449D-B2DC-7003C720B6F3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3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3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3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19CBA-E15B-4254-BCA9-B46306A83B36}" type="slidenum">
              <a:rPr lang="en-US"/>
              <a:pPr/>
              <a:t>21</a:t>
            </a:fld>
            <a:endParaRPr lang="en-US"/>
          </a:p>
        </p:txBody>
      </p:sp>
      <p:sp>
        <p:nvSpPr>
          <p:cNvPr id="68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66649" y="262048"/>
            <a:ext cx="57912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  <a:ea typeface="+mj-ea"/>
                <a:cs typeface="+mj-cs"/>
              </a:rPr>
              <a:t>Lessons Learned </a:t>
            </a:r>
            <a:endParaRPr 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76902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332" y="1672076"/>
            <a:ext cx="8540151" cy="4500123"/>
          </a:xfrm>
        </p:spPr>
        <p:txBody>
          <a:bodyPr/>
          <a:lstStyle/>
          <a:p>
            <a:r>
              <a:rPr lang="en-US" dirty="0" smtClean="0"/>
              <a:t>Stationarity Dead?</a:t>
            </a:r>
          </a:p>
          <a:p>
            <a:endParaRPr lang="en-US" dirty="0" smtClean="0"/>
          </a:p>
          <a:p>
            <a:r>
              <a:rPr lang="en-US" dirty="0" smtClean="0"/>
              <a:t> Continuous Simulation acceptable approach </a:t>
            </a:r>
          </a:p>
          <a:p>
            <a:endParaRPr lang="en-US" dirty="0" smtClean="0"/>
          </a:p>
          <a:p>
            <a:r>
              <a:rPr lang="en-US" dirty="0" smtClean="0"/>
              <a:t>Need for “look forward” hydrologic tools</a:t>
            </a:r>
          </a:p>
          <a:p>
            <a:pPr lvl="1"/>
            <a:r>
              <a:rPr lang="en-US" dirty="0" smtClean="0"/>
              <a:t>Standardized</a:t>
            </a:r>
          </a:p>
          <a:p>
            <a:pPr lvl="1"/>
            <a:r>
              <a:rPr lang="en-US" dirty="0" smtClean="0"/>
              <a:t>Simplistic</a:t>
            </a:r>
          </a:p>
          <a:p>
            <a:pPr lvl="1"/>
            <a:r>
              <a:rPr lang="en-US" dirty="0" smtClean="0"/>
              <a:t>Accepted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769026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69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69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69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69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690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5257800"/>
          </a:xfrm>
        </p:spPr>
        <p:txBody>
          <a:bodyPr/>
          <a:lstStyle/>
          <a:p>
            <a:r>
              <a:rPr lang="en-US" dirty="0" smtClean="0"/>
              <a:t>Background information</a:t>
            </a:r>
            <a:endParaRPr lang="en-US" dirty="0"/>
          </a:p>
          <a:p>
            <a:pPr lvl="1"/>
            <a:r>
              <a:rPr lang="en-US" dirty="0" smtClean="0"/>
              <a:t>Purpose of study</a:t>
            </a:r>
            <a:endParaRPr lang="en-US" dirty="0"/>
          </a:p>
          <a:p>
            <a:pPr lvl="1"/>
            <a:r>
              <a:rPr lang="en-US" dirty="0" smtClean="0"/>
              <a:t>Watershed description </a:t>
            </a:r>
            <a:endParaRPr lang="en-US" dirty="0"/>
          </a:p>
          <a:p>
            <a:r>
              <a:rPr lang="en-US" dirty="0" smtClean="0"/>
              <a:t>Hydrologic Model</a:t>
            </a:r>
          </a:p>
          <a:p>
            <a:pPr lvl="1"/>
            <a:r>
              <a:rPr lang="en-US" dirty="0" smtClean="0"/>
              <a:t>Development</a:t>
            </a:r>
          </a:p>
          <a:p>
            <a:pPr lvl="1"/>
            <a:r>
              <a:rPr lang="en-US" dirty="0" smtClean="0"/>
              <a:t>Calibration</a:t>
            </a:r>
          </a:p>
          <a:p>
            <a:pPr lvl="1"/>
            <a:r>
              <a:rPr lang="en-US" dirty="0" smtClean="0"/>
              <a:t>Continuous Simulation </a:t>
            </a:r>
            <a:endParaRPr lang="en-US" dirty="0"/>
          </a:p>
          <a:p>
            <a:r>
              <a:rPr lang="en-US" dirty="0" smtClean="0"/>
              <a:t>Comparison of Model Results </a:t>
            </a:r>
            <a:endParaRPr lang="en-US" dirty="0"/>
          </a:p>
          <a:p>
            <a:r>
              <a:rPr lang="en-US" dirty="0" smtClean="0"/>
              <a:t>Lessons learned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DD992-9BB6-49A1-8A99-2FA6126074D9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study</a:t>
            </a:r>
            <a:endParaRPr lang="en-US" dirty="0"/>
          </a:p>
        </p:txBody>
      </p:sp>
      <p:sp>
        <p:nvSpPr>
          <p:cNvPr id="729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lvl="2" indent="-342900">
              <a:buSzTx/>
              <a:buFont typeface="Garamond" pitchFamily="18" charset="0"/>
              <a:buChar char="●"/>
            </a:pPr>
            <a:r>
              <a:rPr lang="en-US" sz="2200" dirty="0" smtClean="0"/>
              <a:t>To develop peak discharge-frequency estimates for  revision to the FEMA Flood Insurance Study</a:t>
            </a:r>
          </a:p>
          <a:p>
            <a:pPr indent="0">
              <a:buNone/>
            </a:pPr>
            <a:endParaRPr lang="en-US" sz="2400" dirty="0" smtClean="0"/>
          </a:p>
          <a:p>
            <a:pPr lvl="1" indent="0"/>
            <a:r>
              <a:rPr lang="en-US" b="0" dirty="0"/>
              <a:t> </a:t>
            </a:r>
            <a:r>
              <a:rPr lang="en-US" sz="2400" dirty="0" smtClean="0"/>
              <a:t>10, 50, 100, and 500 year peak discharge estimates</a:t>
            </a:r>
          </a:p>
          <a:p>
            <a:pPr lvl="2" indent="0"/>
            <a:r>
              <a:rPr lang="en-US" sz="2100" dirty="0" smtClean="0"/>
              <a:t>18 small basins (&lt; 4 mi</a:t>
            </a:r>
            <a:r>
              <a:rPr lang="en-US" sz="2100" baseline="30000" dirty="0" smtClean="0"/>
              <a:t>2</a:t>
            </a:r>
            <a:r>
              <a:rPr lang="en-US" sz="2100" dirty="0" smtClean="0"/>
              <a:t>)</a:t>
            </a:r>
          </a:p>
          <a:p>
            <a:pPr lvl="2" indent="0"/>
            <a:r>
              <a:rPr lang="en-US" sz="2100" dirty="0" smtClean="0"/>
              <a:t> hydrology for 29 points </a:t>
            </a:r>
          </a:p>
          <a:p>
            <a:pPr lvl="2" indent="0"/>
            <a:r>
              <a:rPr lang="en-US" sz="2100" dirty="0" smtClean="0"/>
              <a:t>Current land use conditions</a:t>
            </a:r>
            <a:endParaRPr lang="en-US" sz="2400" dirty="0" smtClean="0"/>
          </a:p>
          <a:p>
            <a:pPr lvl="1" indent="0">
              <a:buNone/>
            </a:pPr>
            <a:endParaRPr lang="en-US" sz="2400" b="0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3F33-7566-4519-AC9E-8B77C72A794E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3C89B-A145-4C20-805C-611C0575601A}" type="slidenum">
              <a:rPr lang="en-US"/>
              <a:pPr/>
              <a:t>5</a:t>
            </a:fld>
            <a:endParaRPr lang="en-US"/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7010" y="328529"/>
            <a:ext cx="6593305" cy="1143000"/>
          </a:xfrm>
        </p:spPr>
        <p:txBody>
          <a:bodyPr/>
          <a:lstStyle/>
          <a:p>
            <a:r>
              <a:rPr lang="en-US" dirty="0" smtClean="0"/>
              <a:t>Johnson Creek Watershed</a:t>
            </a:r>
            <a:endParaRPr lang="en-US" dirty="0"/>
          </a:p>
        </p:txBody>
      </p:sp>
      <p:sp>
        <p:nvSpPr>
          <p:cNvPr id="7516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600200"/>
            <a:ext cx="6745705" cy="4530725"/>
          </a:xfrm>
        </p:spPr>
        <p:txBody>
          <a:bodyPr/>
          <a:lstStyle/>
          <a:p>
            <a:r>
              <a:rPr lang="en-US" sz="2400" dirty="0" smtClean="0"/>
              <a:t>Located in Portland Metropolitan area</a:t>
            </a:r>
          </a:p>
          <a:p>
            <a:r>
              <a:rPr lang="en-US" sz="2400" dirty="0" smtClean="0"/>
              <a:t>Mixed land use</a:t>
            </a:r>
          </a:p>
          <a:p>
            <a:r>
              <a:rPr lang="en-US" sz="2400" dirty="0" smtClean="0"/>
              <a:t>Study area approximately 26 mi</a:t>
            </a:r>
            <a:r>
              <a:rPr lang="en-US" sz="2400" baseline="30000" dirty="0" smtClean="0"/>
              <a:t>2</a:t>
            </a:r>
          </a:p>
          <a:p>
            <a:r>
              <a:rPr lang="en-US" sz="2400" dirty="0" smtClean="0"/>
              <a:t>Data rich </a:t>
            </a:r>
          </a:p>
          <a:p>
            <a:pPr lvl="1"/>
            <a:r>
              <a:rPr lang="en-US" sz="2200" dirty="0" smtClean="0"/>
              <a:t>5 precipitation gages</a:t>
            </a:r>
          </a:p>
          <a:p>
            <a:pPr lvl="2"/>
            <a:r>
              <a:rPr lang="en-US" sz="1900" dirty="0" smtClean="0"/>
              <a:t>18 –61 years of hourly precipitation data</a:t>
            </a:r>
          </a:p>
          <a:p>
            <a:pPr lvl="1"/>
            <a:r>
              <a:rPr lang="en-US" sz="2200" dirty="0" smtClean="0"/>
              <a:t>3 stream gages</a:t>
            </a:r>
          </a:p>
          <a:p>
            <a:pPr lvl="2"/>
            <a:r>
              <a:rPr lang="en-US" sz="1900" dirty="0" smtClean="0"/>
              <a:t>9 –23 years of hourly discharge data</a:t>
            </a:r>
          </a:p>
          <a:p>
            <a:pPr lvl="2"/>
            <a:r>
              <a:rPr lang="en-US" sz="1900" dirty="0" smtClean="0"/>
              <a:t>69 years of annual peak flow data </a:t>
            </a:r>
          </a:p>
        </p:txBody>
      </p:sp>
      <p:sp>
        <p:nvSpPr>
          <p:cNvPr id="751618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3C89B-A145-4C20-805C-611C0575601A}" type="slidenum">
              <a:rPr lang="en-US"/>
              <a:pPr/>
              <a:t>6</a:t>
            </a:fld>
            <a:endParaRPr lang="en-US"/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7998" y="155275"/>
            <a:ext cx="6593305" cy="790042"/>
          </a:xfrm>
        </p:spPr>
        <p:txBody>
          <a:bodyPr/>
          <a:lstStyle/>
          <a:p>
            <a:r>
              <a:rPr lang="en-US" dirty="0" smtClean="0"/>
              <a:t>Johnson Creek Watershed</a:t>
            </a:r>
            <a:endParaRPr lang="en-US" dirty="0"/>
          </a:p>
        </p:txBody>
      </p:sp>
      <p:sp>
        <p:nvSpPr>
          <p:cNvPr id="7516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600200"/>
            <a:ext cx="6745705" cy="4530725"/>
          </a:xfrm>
        </p:spPr>
        <p:txBody>
          <a:bodyPr/>
          <a:lstStyle/>
          <a:p>
            <a:endParaRPr lang="en-US" sz="1900" dirty="0" smtClean="0"/>
          </a:p>
        </p:txBody>
      </p:sp>
      <p:sp>
        <p:nvSpPr>
          <p:cNvPr id="751618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9" name="Picture 8" descr="Johnson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2866" y="1854679"/>
            <a:ext cx="6743267" cy="4363291"/>
          </a:xfrm>
          <a:prstGeom prst="rect">
            <a:avLst/>
          </a:prstGeom>
        </p:spPr>
      </p:pic>
      <p:pic>
        <p:nvPicPr>
          <p:cNvPr id="8" name="Picture 7" descr="Johnson watershed detail_cli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33728"/>
            <a:ext cx="9144000" cy="528356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65747" y="277813"/>
            <a:ext cx="7956885" cy="1143000"/>
          </a:xfrm>
        </p:spPr>
        <p:txBody>
          <a:bodyPr/>
          <a:lstStyle/>
          <a:p>
            <a:r>
              <a:rPr lang="en-US" sz="3200" dirty="0" smtClean="0"/>
              <a:t>Hydrology by Continuous Simulation</a:t>
            </a:r>
            <a:endParaRPr lang="en-US" sz="3200" dirty="0"/>
          </a:p>
        </p:txBody>
      </p:sp>
      <p:sp>
        <p:nvSpPr>
          <p:cNvPr id="73113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970463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Font typeface="Garamond" pitchFamily="18" charset="0"/>
              <a:buChar char="●"/>
            </a:pPr>
            <a:r>
              <a:rPr lang="en-US" sz="1950" dirty="0" smtClean="0">
                <a:ea typeface="+mn-ea"/>
                <a:cs typeface="+mn-cs"/>
              </a:rPr>
              <a:t>Peak flow estimates of small watersheds with unique characteristics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Land use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Soil Characteristics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Watershed slope</a:t>
            </a:r>
          </a:p>
          <a:p>
            <a:pPr marL="342900" lvl="1" indent="-342900">
              <a:lnSpc>
                <a:spcPct val="90000"/>
              </a:lnSpc>
              <a:buFont typeface="Garamond" pitchFamily="18" charset="0"/>
              <a:buChar char="●"/>
            </a:pPr>
            <a:endParaRPr lang="en-US" sz="2000" dirty="0">
              <a:ea typeface="+mn-ea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2000" dirty="0" smtClean="0"/>
              <a:t>Data availability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  <a:buFont typeface="Garamond" pitchFamily="18" charset="0"/>
              <a:buNone/>
            </a:pPr>
            <a:endParaRPr lang="en-US" sz="800" dirty="0"/>
          </a:p>
          <a:p>
            <a:pPr>
              <a:lnSpc>
                <a:spcPct val="90000"/>
              </a:lnSpc>
            </a:pPr>
            <a:r>
              <a:rPr lang="en-US" sz="2000" dirty="0" smtClean="0"/>
              <a:t>Statistical approach using current land use conditions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A6D6-14B3-4D4F-B6D1-BE508F8C42D5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76213"/>
            <a:ext cx="6261100" cy="1244600"/>
          </a:xfrm>
        </p:spPr>
        <p:txBody>
          <a:bodyPr/>
          <a:lstStyle/>
          <a:p>
            <a:r>
              <a:rPr lang="en-US" sz="3200" dirty="0" smtClean="0"/>
              <a:t>Peak Discharge Development</a:t>
            </a:r>
            <a:endParaRPr lang="en-US" sz="3200" dirty="0"/>
          </a:p>
        </p:txBody>
      </p:sp>
      <p:sp>
        <p:nvSpPr>
          <p:cNvPr id="733187" name="Rectangle 3"/>
          <p:cNvSpPr>
            <a:spLocks noGrp="1" noChangeArrowheads="1"/>
          </p:cNvSpPr>
          <p:nvPr>
            <p:ph idx="1"/>
          </p:nvPr>
        </p:nvSpPr>
        <p:spPr>
          <a:xfrm>
            <a:off x="906379" y="1624263"/>
            <a:ext cx="7772400" cy="4530725"/>
          </a:xfrm>
        </p:spPr>
        <p:txBody>
          <a:bodyPr/>
          <a:lstStyle/>
          <a:p>
            <a:r>
              <a:rPr lang="en-US" sz="2400" dirty="0" smtClean="0"/>
              <a:t>Hydrologic Model Development</a:t>
            </a:r>
          </a:p>
          <a:p>
            <a:pPr lvl="1"/>
            <a:r>
              <a:rPr lang="en-US" sz="2000" dirty="0" smtClean="0"/>
              <a:t>Basin parameter development</a:t>
            </a:r>
          </a:p>
          <a:p>
            <a:pPr lvl="1"/>
            <a:r>
              <a:rPr lang="en-US" sz="2000" dirty="0" smtClean="0"/>
              <a:t>Calibration / Verification</a:t>
            </a:r>
          </a:p>
          <a:p>
            <a:pPr lvl="1"/>
            <a:endParaRPr lang="en-US" sz="2200" dirty="0" smtClean="0"/>
          </a:p>
          <a:p>
            <a:pPr marL="342900" lvl="1" indent="-342900">
              <a:buFont typeface="Garamond" pitchFamily="18" charset="0"/>
              <a:buChar char="●"/>
            </a:pPr>
            <a:r>
              <a:rPr lang="en-US" sz="2400" dirty="0" smtClean="0">
                <a:ea typeface="+mn-ea"/>
                <a:cs typeface="+mn-cs"/>
              </a:rPr>
              <a:t>Continuous Simulation</a:t>
            </a:r>
          </a:p>
          <a:p>
            <a:pPr marL="342900" lvl="1" indent="-342900">
              <a:buFont typeface="Garamond" pitchFamily="18" charset="0"/>
              <a:buChar char="●"/>
            </a:pPr>
            <a:endParaRPr lang="en-US" sz="2400" dirty="0" smtClean="0">
              <a:ea typeface="+mn-ea"/>
              <a:cs typeface="+mn-cs"/>
            </a:endParaRPr>
          </a:p>
          <a:p>
            <a:pPr marL="342900" lvl="1" indent="-342900">
              <a:buFont typeface="Garamond" pitchFamily="18" charset="0"/>
              <a:buChar char="●"/>
            </a:pPr>
            <a:r>
              <a:rPr lang="en-US" sz="2400" dirty="0" smtClean="0">
                <a:ea typeface="+mn-ea"/>
                <a:cs typeface="+mn-cs"/>
              </a:rPr>
              <a:t>Extract annual peak flow events </a:t>
            </a:r>
          </a:p>
          <a:p>
            <a:pPr marL="342900" lvl="1" indent="-342900">
              <a:buFont typeface="Garamond" pitchFamily="18" charset="0"/>
              <a:buChar char="●"/>
            </a:pPr>
            <a:endParaRPr lang="en-US" sz="2400" dirty="0" smtClean="0">
              <a:ea typeface="+mn-ea"/>
              <a:cs typeface="+mn-cs"/>
            </a:endParaRPr>
          </a:p>
          <a:p>
            <a:pPr marL="342900" lvl="1" indent="-342900">
              <a:buFont typeface="Garamond" pitchFamily="18" charset="0"/>
              <a:buChar char="●"/>
            </a:pPr>
            <a:r>
              <a:rPr lang="en-US" sz="2400" dirty="0" smtClean="0">
                <a:ea typeface="+mn-ea"/>
                <a:cs typeface="+mn-cs"/>
              </a:rPr>
              <a:t>Flood Frequency Analysis (Log Pearson III) on peak events</a:t>
            </a:r>
          </a:p>
          <a:p>
            <a:pPr lvl="1"/>
            <a:endParaRPr lang="en-US" sz="2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C818-8B6F-449D-B2DC-7003C720B6F3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76213"/>
            <a:ext cx="6261100" cy="1244600"/>
          </a:xfrm>
        </p:spPr>
        <p:txBody>
          <a:bodyPr/>
          <a:lstStyle/>
          <a:p>
            <a:r>
              <a:rPr lang="en-US" sz="3200" dirty="0" smtClean="0"/>
              <a:t>Hydrologic Model Development</a:t>
            </a:r>
            <a:endParaRPr lang="en-US" sz="3200" dirty="0"/>
          </a:p>
        </p:txBody>
      </p:sp>
      <p:sp>
        <p:nvSpPr>
          <p:cNvPr id="733187" name="Rectangle 3"/>
          <p:cNvSpPr>
            <a:spLocks noGrp="1" noChangeArrowheads="1"/>
          </p:cNvSpPr>
          <p:nvPr>
            <p:ph idx="1"/>
          </p:nvPr>
        </p:nvSpPr>
        <p:spPr>
          <a:xfrm>
            <a:off x="906379" y="1624263"/>
            <a:ext cx="7772400" cy="4530725"/>
          </a:xfrm>
        </p:spPr>
        <p:txBody>
          <a:bodyPr/>
          <a:lstStyle/>
          <a:p>
            <a:r>
              <a:rPr lang="en-US" sz="2400" dirty="0" smtClean="0"/>
              <a:t>HEC-HMS </a:t>
            </a:r>
          </a:p>
          <a:p>
            <a:r>
              <a:rPr lang="en-US" sz="2400" dirty="0" smtClean="0"/>
              <a:t>Loss method </a:t>
            </a:r>
          </a:p>
          <a:p>
            <a:pPr lvl="1"/>
            <a:r>
              <a:rPr lang="en-US" sz="2200" dirty="0" smtClean="0"/>
              <a:t>Deficit and constant rate</a:t>
            </a:r>
          </a:p>
          <a:p>
            <a:pPr lvl="2"/>
            <a:r>
              <a:rPr lang="en-US" sz="2000" b="0" dirty="0" smtClean="0"/>
              <a:t>Simplified soil moisture accounting method</a:t>
            </a:r>
          </a:p>
          <a:p>
            <a:pPr lvl="2"/>
            <a:endParaRPr lang="en-US" dirty="0" smtClean="0"/>
          </a:p>
          <a:p>
            <a:pPr marL="342900" lvl="2" indent="-342900">
              <a:buSzTx/>
              <a:buFont typeface="Garamond" pitchFamily="18" charset="0"/>
              <a:buChar char="●"/>
            </a:pPr>
            <a:r>
              <a:rPr lang="en-US" sz="2400" dirty="0" smtClean="0">
                <a:ea typeface="+mn-ea"/>
                <a:cs typeface="+mn-cs"/>
              </a:rPr>
              <a:t>Transform Method </a:t>
            </a:r>
            <a:endParaRPr lang="en-US" sz="2400" dirty="0" smtClean="0"/>
          </a:p>
          <a:p>
            <a:pPr lvl="1"/>
            <a:r>
              <a:rPr lang="en-US" sz="2200" dirty="0" smtClean="0"/>
              <a:t>Clark Unit Hydrograph</a:t>
            </a:r>
          </a:p>
          <a:p>
            <a:pPr lvl="2"/>
            <a:r>
              <a:rPr lang="en-US" sz="2000" b="0" dirty="0" smtClean="0"/>
              <a:t>Storage Component  R</a:t>
            </a:r>
          </a:p>
          <a:p>
            <a:pPr lvl="2"/>
            <a:r>
              <a:rPr lang="en-US" sz="2000" b="0" dirty="0" smtClean="0"/>
              <a:t>Time of Concentration </a:t>
            </a:r>
            <a:r>
              <a:rPr lang="en-US" sz="2000" b="0" dirty="0" err="1" smtClean="0"/>
              <a:t>Tc</a:t>
            </a:r>
            <a:endParaRPr lang="en-US" sz="2000" b="0" dirty="0" smtClean="0"/>
          </a:p>
          <a:p>
            <a:pPr lvl="2"/>
            <a:r>
              <a:rPr lang="en-US" sz="2000" b="0" dirty="0" smtClean="0"/>
              <a:t>Related by Constant   C = R/(</a:t>
            </a:r>
            <a:r>
              <a:rPr lang="en-US" sz="2000" b="0" dirty="0" err="1" smtClean="0"/>
              <a:t>Tc</a:t>
            </a:r>
            <a:r>
              <a:rPr lang="en-US" sz="2000" b="0" dirty="0" smtClean="0"/>
              <a:t> + 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C818-8B6F-449D-B2DC-7003C720B6F3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ced RAS Template (May 2003)">
  <a:themeElements>
    <a:clrScheme name="Advanced RAS Template (May 2003) 11">
      <a:dk1>
        <a:srgbClr val="000000"/>
      </a:dk1>
      <a:lt1>
        <a:srgbClr val="D9F0FB"/>
      </a:lt1>
      <a:dk2>
        <a:srgbClr val="34463D"/>
      </a:dk2>
      <a:lt2>
        <a:srgbClr val="000099"/>
      </a:lt2>
      <a:accent1>
        <a:srgbClr val="99CCFF"/>
      </a:accent1>
      <a:accent2>
        <a:srgbClr val="FFFF66"/>
      </a:accent2>
      <a:accent3>
        <a:srgbClr val="E9F6FD"/>
      </a:accent3>
      <a:accent4>
        <a:srgbClr val="000000"/>
      </a:accent4>
      <a:accent5>
        <a:srgbClr val="CAE2FF"/>
      </a:accent5>
      <a:accent6>
        <a:srgbClr val="E7E75C"/>
      </a:accent6>
      <a:hlink>
        <a:srgbClr val="5A84D8"/>
      </a:hlink>
      <a:folHlink>
        <a:srgbClr val="000099"/>
      </a:folHlink>
    </a:clrScheme>
    <a:fontScheme name="Advanced RAS Template (May 2003)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dvanced RAS Template (May 2003)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anced RAS Template (May 2003)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anced RAS Template (May 2003)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anced RAS Template (May 2003)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anced RAS Template (May 2003)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anced RAS Template (May 2003)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anced RAS Template (May 2003)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anced RAS Template (May 2003)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anced RAS Template (May 2003)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anced RAS Template (May 2003)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anced RAS Template (May 2003) 11">
        <a:dk1>
          <a:srgbClr val="000000"/>
        </a:dk1>
        <a:lt1>
          <a:srgbClr val="D9F0FB"/>
        </a:lt1>
        <a:dk2>
          <a:srgbClr val="34463D"/>
        </a:dk2>
        <a:lt2>
          <a:srgbClr val="000099"/>
        </a:lt2>
        <a:accent1>
          <a:srgbClr val="99CCFF"/>
        </a:accent1>
        <a:accent2>
          <a:srgbClr val="FFFF66"/>
        </a:accent2>
        <a:accent3>
          <a:srgbClr val="E9F6FD"/>
        </a:accent3>
        <a:accent4>
          <a:srgbClr val="000000"/>
        </a:accent4>
        <a:accent5>
          <a:srgbClr val="CAE2FF"/>
        </a:accent5>
        <a:accent6>
          <a:srgbClr val="E7E75C"/>
        </a:accent6>
        <a:hlink>
          <a:srgbClr val="5A84D8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C:\Projects\BasicRAS\Lectures - PowerPoint\Updates Apr2004\Template Steady RAS.pot</Template>
  <TotalTime>6067</TotalTime>
  <Words>783</Words>
  <Application>Microsoft Office PowerPoint</Application>
  <PresentationFormat>On-screen Show (4:3)</PresentationFormat>
  <Paragraphs>230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Advanced RAS Template (May 2003)</vt:lpstr>
      <vt:lpstr>Custom Design</vt:lpstr>
      <vt:lpstr>Slide 1</vt:lpstr>
      <vt:lpstr>Engineering Hydrology </vt:lpstr>
      <vt:lpstr>Outline</vt:lpstr>
      <vt:lpstr>Purpose of study</vt:lpstr>
      <vt:lpstr>Johnson Creek Watershed</vt:lpstr>
      <vt:lpstr>Johnson Creek Watershed</vt:lpstr>
      <vt:lpstr>Hydrology by Continuous Simulation</vt:lpstr>
      <vt:lpstr>Peak Discharge Development</vt:lpstr>
      <vt:lpstr>Hydrologic Model Development</vt:lpstr>
      <vt:lpstr>Hydrologic Model Development Meteorological Data</vt:lpstr>
      <vt:lpstr>Calibration</vt:lpstr>
      <vt:lpstr>Calibration</vt:lpstr>
      <vt:lpstr>Calibration Results</vt:lpstr>
      <vt:lpstr>Continuous Simulation - Issues</vt:lpstr>
      <vt:lpstr>FEMA Model Acceptance</vt:lpstr>
      <vt:lpstr>FEMA Model Acceptance</vt:lpstr>
      <vt:lpstr>FEMA Model Acceptance</vt:lpstr>
      <vt:lpstr>Land Use Changes</vt:lpstr>
      <vt:lpstr>PDX Annual Precipitation</vt:lpstr>
      <vt:lpstr>FEMA Model Acceptance- Continued </vt:lpstr>
      <vt:lpstr>Lessons Learned </vt:lpstr>
    </vt:vector>
  </TitlesOfParts>
  <Company>WEST Consultants,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HEC-RAS and HEC-HMS Review</dc:title>
  <dc:creator>Christopher Goodell, WEST Consultants</dc:creator>
  <cp:lastModifiedBy>Rick Shimota</cp:lastModifiedBy>
  <cp:revision>273</cp:revision>
  <cp:lastPrinted>1601-01-01T00:00:00Z</cp:lastPrinted>
  <dcterms:created xsi:type="dcterms:W3CDTF">2002-12-13T16:45:03Z</dcterms:created>
  <dcterms:modified xsi:type="dcterms:W3CDTF">2011-05-25T17:42:14Z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