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1" r:id="rId5"/>
    <p:sldId id="266" r:id="rId6"/>
    <p:sldId id="260" r:id="rId7"/>
    <p:sldId id="270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Cell%20growth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Cyclin%20D1%20promoter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Cell%20viabilit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Scion%20Imag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Cell%20growth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Cell%20growth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TOP&amp;FOP%20Flas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TOP&amp;FOP%20Flas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TOP&amp;FOP%20Flas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Scion%20Imag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Scion%20Imag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Lee\Desktop\Capsaicin\Data-Excell%20files\b-catenin%20promote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Days</a:t>
            </a:r>
          </a:p>
        </c:rich>
      </c:tx>
      <c:layout>
        <c:manualLayout>
          <c:xMode val="edge"/>
          <c:yMode val="edge"/>
          <c:x val="0.51846200627360606"/>
          <c:y val="0.769797408136500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902439024390244"/>
          <c:y val="5.0781250000000132E-2"/>
          <c:w val="0.77743902439024359"/>
          <c:h val="0.6171875"/>
        </c:manualLayout>
      </c:layout>
      <c:lineChart>
        <c:grouping val="standard"/>
        <c:varyColors val="0"/>
        <c:ser>
          <c:idx val="0"/>
          <c:order val="0"/>
          <c:tx>
            <c:strRef>
              <c:f>'4-13-10 SW480'!$I$2</c:f>
              <c:strCache>
                <c:ptCount val="1"/>
                <c:pt idx="0">
                  <c:v>0 µM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'4-13-10 SW480'!$M$3:$M$6</c:f>
                <c:numCache>
                  <c:formatCode>General</c:formatCode>
                  <c:ptCount val="4"/>
                  <c:pt idx="0">
                    <c:v>1.9000000000000263E-2</c:v>
                  </c:pt>
                  <c:pt idx="1">
                    <c:v>3.7034893456487993E-2</c:v>
                  </c:pt>
                  <c:pt idx="2">
                    <c:v>4.3588989435406934E-3</c:v>
                  </c:pt>
                  <c:pt idx="3">
                    <c:v>6.9748954591928855E-2</c:v>
                  </c:pt>
                </c:numCache>
              </c:numRef>
            </c:plus>
            <c:minus>
              <c:numRef>
                <c:f>'4-13-10 SW480'!$M$3:$M$6</c:f>
                <c:numCache>
                  <c:formatCode>General</c:formatCode>
                  <c:ptCount val="4"/>
                  <c:pt idx="0">
                    <c:v>1.9000000000000263E-2</c:v>
                  </c:pt>
                  <c:pt idx="1">
                    <c:v>3.7034893456487993E-2</c:v>
                  </c:pt>
                  <c:pt idx="2">
                    <c:v>4.3588989435406934E-3</c:v>
                  </c:pt>
                  <c:pt idx="3">
                    <c:v>6.9748954591928855E-2</c:v>
                  </c:pt>
                </c:numCache>
              </c:numRef>
            </c:minus>
          </c:errBars>
          <c:cat>
            <c:numRef>
              <c:f>'4-13-10 SW480'!$H$3:$H$6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'4-13-10 SW480'!$I$3:$I$6</c:f>
              <c:numCache>
                <c:formatCode>0.000</c:formatCode>
                <c:ptCount val="4"/>
                <c:pt idx="0">
                  <c:v>0.37800000000000411</c:v>
                </c:pt>
                <c:pt idx="1">
                  <c:v>0.48725000000000002</c:v>
                </c:pt>
                <c:pt idx="2">
                  <c:v>0.73700000000000065</c:v>
                </c:pt>
                <c:pt idx="3">
                  <c:v>1.0522499999999999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'4-13-10 SW480'!$J$2</c:f>
              <c:strCache>
                <c:ptCount val="1"/>
                <c:pt idx="0">
                  <c:v>50 µM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'4-13-10 SW480'!$N$3:$N$6</c:f>
                <c:numCache>
                  <c:formatCode>General</c:formatCode>
                  <c:ptCount val="4"/>
                  <c:pt idx="0">
                    <c:v>1.9000000000000263E-2</c:v>
                  </c:pt>
                  <c:pt idx="1">
                    <c:v>1.241974234837423E-2</c:v>
                  </c:pt>
                  <c:pt idx="2">
                    <c:v>1.6248076809271941E-2</c:v>
                  </c:pt>
                  <c:pt idx="3">
                    <c:v>3.1212978070026664E-2</c:v>
                  </c:pt>
                </c:numCache>
              </c:numRef>
            </c:plus>
            <c:minus>
              <c:numRef>
                <c:f>'4-13-10 SW480'!$N$3:$N$6</c:f>
                <c:numCache>
                  <c:formatCode>General</c:formatCode>
                  <c:ptCount val="4"/>
                  <c:pt idx="0">
                    <c:v>1.9000000000000263E-2</c:v>
                  </c:pt>
                  <c:pt idx="1">
                    <c:v>1.241974234837423E-2</c:v>
                  </c:pt>
                  <c:pt idx="2">
                    <c:v>1.6248076809271941E-2</c:v>
                  </c:pt>
                  <c:pt idx="3">
                    <c:v>3.1212978070026664E-2</c:v>
                  </c:pt>
                </c:numCache>
              </c:numRef>
            </c:minus>
          </c:errBars>
          <c:cat>
            <c:numRef>
              <c:f>'4-13-10 SW480'!$H$3:$H$6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'4-13-10 SW480'!$J$3:$J$6</c:f>
              <c:numCache>
                <c:formatCode>0.000</c:formatCode>
                <c:ptCount val="4"/>
                <c:pt idx="0">
                  <c:v>0.37800000000000411</c:v>
                </c:pt>
                <c:pt idx="1">
                  <c:v>0.49175000000000002</c:v>
                </c:pt>
                <c:pt idx="2">
                  <c:v>0.70800000000000063</c:v>
                </c:pt>
                <c:pt idx="3">
                  <c:v>0.94825000000000004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'4-13-10 SW480'!$K$2</c:f>
              <c:strCache>
                <c:ptCount val="1"/>
                <c:pt idx="0">
                  <c:v>100 µM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'4-13-10 SW480'!$O$3:$O$6</c:f>
                <c:numCache>
                  <c:formatCode>General</c:formatCode>
                  <c:ptCount val="4"/>
                  <c:pt idx="0">
                    <c:v>1.9000000000000263E-2</c:v>
                  </c:pt>
                  <c:pt idx="1">
                    <c:v>1.2355835328567379E-2</c:v>
                  </c:pt>
                  <c:pt idx="2">
                    <c:v>2.3542514733986577E-2</c:v>
                  </c:pt>
                  <c:pt idx="3">
                    <c:v>1.7682382946499889E-2</c:v>
                  </c:pt>
                </c:numCache>
              </c:numRef>
            </c:plus>
            <c:minus>
              <c:numRef>
                <c:f>'4-13-10 SW480'!$O$3:$O$6</c:f>
                <c:numCache>
                  <c:formatCode>General</c:formatCode>
                  <c:ptCount val="4"/>
                  <c:pt idx="0">
                    <c:v>1.9000000000000263E-2</c:v>
                  </c:pt>
                  <c:pt idx="1">
                    <c:v>1.2355835328567379E-2</c:v>
                  </c:pt>
                  <c:pt idx="2">
                    <c:v>2.3542514733986577E-2</c:v>
                  </c:pt>
                  <c:pt idx="3">
                    <c:v>1.7682382946499889E-2</c:v>
                  </c:pt>
                </c:numCache>
              </c:numRef>
            </c:minus>
          </c:errBars>
          <c:cat>
            <c:numRef>
              <c:f>'4-13-10 SW480'!$H$3:$H$6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'4-13-10 SW480'!$K$3:$K$6</c:f>
              <c:numCache>
                <c:formatCode>0.000</c:formatCode>
                <c:ptCount val="4"/>
                <c:pt idx="0">
                  <c:v>0.37800000000000411</c:v>
                </c:pt>
                <c:pt idx="1">
                  <c:v>0.43900000000000411</c:v>
                </c:pt>
                <c:pt idx="2">
                  <c:v>0.51575000000000004</c:v>
                </c:pt>
                <c:pt idx="3">
                  <c:v>0.61200000000000065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93376"/>
        <c:axId val="37503360"/>
      </c:lineChart>
      <c:catAx>
        <c:axId val="37493376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crossAx val="37503360"/>
        <c:crosses val="autoZero"/>
        <c:auto val="1"/>
        <c:lblAlgn val="ctr"/>
        <c:lblOffset val="100"/>
        <c:noMultiLvlLbl val="0"/>
      </c:catAx>
      <c:valAx>
        <c:axId val="375033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growth (A</a:t>
                </a:r>
                <a:r>
                  <a:rPr lang="en-US" baseline="-25000"/>
                  <a:t>490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0.0" sourceLinked="0"/>
        <c:majorTickMark val="none"/>
        <c:minorTickMark val="none"/>
        <c:tickLblPos val="nextTo"/>
        <c:crossAx val="37493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941264963830992"/>
          <c:y val="0.87766158136482963"/>
          <c:w val="0.7608290122271506"/>
          <c:h val="8.8870980971128596E-2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25128380691566"/>
          <c:y val="6.5185154769248285E-2"/>
          <c:w val="0.53798060025105554"/>
          <c:h val="0.6917432759436449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dPt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4.5999999999999996</c:v>
                </c:pt>
                <c:pt idx="1">
                  <c:v>5.4</c:v>
                </c:pt>
                <c:pt idx="2">
                  <c:v>13.2</c:v>
                </c:pt>
              </c:numLit>
            </c:plus>
            <c:minus>
              <c:numLit>
                <c:formatCode>General</c:formatCode>
                <c:ptCount val="3"/>
                <c:pt idx="0">
                  <c:v>4.5999999999999996</c:v>
                </c:pt>
                <c:pt idx="1">
                  <c:v>5.4</c:v>
                </c:pt>
                <c:pt idx="2">
                  <c:v>13.2</c:v>
                </c:pt>
              </c:numLit>
            </c:minus>
          </c:errBars>
          <c:cat>
            <c:strRef>
              <c:f>'8-10-09'!$R$22:$T$22</c:f>
              <c:strCache>
                <c:ptCount val="3"/>
                <c:pt idx="0">
                  <c:v>0 </c:v>
                </c:pt>
                <c:pt idx="1">
                  <c:v>50</c:v>
                </c:pt>
                <c:pt idx="2">
                  <c:v>100</c:v>
                </c:pt>
              </c:strCache>
            </c:strRef>
          </c:cat>
          <c:val>
            <c:numRef>
              <c:f>'8-10-09'!$R$23:$T$23</c:f>
              <c:numCache>
                <c:formatCode>0.000</c:formatCode>
                <c:ptCount val="3"/>
                <c:pt idx="0">
                  <c:v>100</c:v>
                </c:pt>
                <c:pt idx="1">
                  <c:v>67.75982638051606</c:v>
                </c:pt>
                <c:pt idx="2">
                  <c:v>25.923559199421234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78784"/>
        <c:axId val="37480704"/>
      </c:barChart>
      <c:catAx>
        <c:axId val="37478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 b="1" i="0" baseline="0"/>
                  <a:t>Capsaicin (µM)</a:t>
                </a:r>
                <a:endParaRPr lang="en-US" sz="1000"/>
              </a:p>
            </c:rich>
          </c:tx>
          <c:layout/>
          <c:overlay val="0"/>
        </c:title>
        <c:majorTickMark val="none"/>
        <c:minorTickMark val="none"/>
        <c:tickLblPos val="nextTo"/>
        <c:crossAx val="37480704"/>
        <c:crosses val="autoZero"/>
        <c:auto val="1"/>
        <c:lblAlgn val="ctr"/>
        <c:lblOffset val="100"/>
        <c:noMultiLvlLbl val="0"/>
      </c:catAx>
      <c:valAx>
        <c:axId val="374807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Cyclin D1 promoter</a:t>
                </a:r>
              </a:p>
              <a:p>
                <a:pPr>
                  <a:defRPr/>
                </a:pPr>
                <a:r>
                  <a:rPr lang="en-US"/>
                  <a:t>(% inhibition)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3747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'2-22&amp;23-11'!$G$17:$I$17</c:f>
                <c:numCache>
                  <c:formatCode>General</c:formatCode>
                  <c:ptCount val="3"/>
                  <c:pt idx="0">
                    <c:v>7.0140871042434547</c:v>
                  </c:pt>
                  <c:pt idx="1">
                    <c:v>3.1966750558189188</c:v>
                  </c:pt>
                  <c:pt idx="2">
                    <c:v>9.7363074828037028</c:v>
                  </c:pt>
                </c:numCache>
              </c:numRef>
            </c:plus>
            <c:minus>
              <c:numRef>
                <c:f>'2-22&amp;23-11'!$G$17:$I$17</c:f>
                <c:numCache>
                  <c:formatCode>General</c:formatCode>
                  <c:ptCount val="3"/>
                  <c:pt idx="0">
                    <c:v>7.0140871042434547</c:v>
                  </c:pt>
                  <c:pt idx="1">
                    <c:v>3.1966750558189188</c:v>
                  </c:pt>
                  <c:pt idx="2">
                    <c:v>9.7363074828037028</c:v>
                  </c:pt>
                </c:numCache>
              </c:numRef>
            </c:minus>
          </c:errBars>
          <c:cat>
            <c:strRef>
              <c:f>'2-22&amp;23-11'!$H$20:$J$20</c:f>
              <c:strCache>
                <c:ptCount val="3"/>
                <c:pt idx="0">
                  <c:v>0 </c:v>
                </c:pt>
                <c:pt idx="1">
                  <c:v>50 </c:v>
                </c:pt>
                <c:pt idx="2">
                  <c:v>100 </c:v>
                </c:pt>
              </c:strCache>
            </c:strRef>
          </c:cat>
          <c:val>
            <c:numRef>
              <c:f>'2-22&amp;23-11'!$H$21:$J$21</c:f>
              <c:numCache>
                <c:formatCode>General</c:formatCode>
                <c:ptCount val="3"/>
                <c:pt idx="0">
                  <c:v>100.42658328025172</c:v>
                </c:pt>
                <c:pt idx="1">
                  <c:v>91.439380778659199</c:v>
                </c:pt>
                <c:pt idx="2">
                  <c:v>83.193390854517688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949440"/>
        <c:axId val="43955712"/>
      </c:barChart>
      <c:catAx>
        <c:axId val="43949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Capsaicin (µM)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43955712"/>
        <c:crosses val="autoZero"/>
        <c:auto val="1"/>
        <c:lblAlgn val="ctr"/>
        <c:lblOffset val="100"/>
        <c:noMultiLvlLbl val="0"/>
      </c:catAx>
      <c:valAx>
        <c:axId val="439557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viability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94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RTPCR!$C$19</c:f>
              <c:strCache>
                <c:ptCount val="1"/>
                <c:pt idx="0">
                  <c:v>0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RTPCR!$C$22:$C$23</c:f>
                <c:numCache>
                  <c:formatCode>General</c:formatCode>
                  <c:ptCount val="2"/>
                  <c:pt idx="0">
                    <c:v>0</c:v>
                  </c:pt>
                  <c:pt idx="1">
                    <c:v>0</c:v>
                  </c:pt>
                </c:numCache>
              </c:numRef>
            </c:plus>
            <c:minus>
              <c:numRef>
                <c:f>RTPCR!$C$22:$C$23</c:f>
                <c:numCache>
                  <c:formatCode>General</c:formatCode>
                  <c:ptCount val="2"/>
                  <c:pt idx="0">
                    <c:v>0</c:v>
                  </c:pt>
                  <c:pt idx="1">
                    <c:v>0</c:v>
                  </c:pt>
                </c:numCache>
              </c:numRef>
            </c:minus>
          </c:errBars>
          <c:cat>
            <c:numRef>
              <c:f>RTPCR!$B$20</c:f>
              <c:numCache>
                <c:formatCode>General</c:formatCode>
                <c:ptCount val="1"/>
              </c:numCache>
            </c:numRef>
          </c:cat>
          <c:val>
            <c:numRef>
              <c:f>RTPCR!$C$20</c:f>
              <c:numCache>
                <c:formatCode>0.0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RTPCR!$D$19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RTPCR!$D$22:$D$23</c:f>
                <c:numCache>
                  <c:formatCode>General</c:formatCode>
                  <c:ptCount val="2"/>
                  <c:pt idx="0">
                    <c:v>5.773502691896263E-2</c:v>
                  </c:pt>
                  <c:pt idx="1">
                    <c:v>6.6666666666666888E-2</c:v>
                  </c:pt>
                </c:numCache>
              </c:numRef>
            </c:plus>
            <c:minus>
              <c:numRef>
                <c:f>RTPCR!$D$22:$D$23</c:f>
                <c:numCache>
                  <c:formatCode>General</c:formatCode>
                  <c:ptCount val="2"/>
                  <c:pt idx="0">
                    <c:v>5.773502691896263E-2</c:v>
                  </c:pt>
                  <c:pt idx="1">
                    <c:v>6.6666666666666888E-2</c:v>
                  </c:pt>
                </c:numCache>
              </c:numRef>
            </c:minus>
          </c:errBars>
          <c:cat>
            <c:numRef>
              <c:f>RTPCR!$B$20</c:f>
              <c:numCache>
                <c:formatCode>General</c:formatCode>
                <c:ptCount val="1"/>
              </c:numCache>
            </c:numRef>
          </c:cat>
          <c:val>
            <c:numRef>
              <c:f>RTPCR!$D$20</c:f>
              <c:numCache>
                <c:formatCode>0.0</c:formatCode>
                <c:ptCount val="1"/>
                <c:pt idx="0">
                  <c:v>0.6000000000000002</c:v>
                </c:pt>
              </c:numCache>
            </c:numRef>
          </c:val>
        </c:ser>
        <c:ser>
          <c:idx val="2"/>
          <c:order val="2"/>
          <c:tx>
            <c:strRef>
              <c:f>RTPCR!$E$19</c:f>
              <c:strCache>
                <c:ptCount val="1"/>
                <c:pt idx="0">
                  <c:v>100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RTPCR!$E$22:$E$23</c:f>
                <c:numCache>
                  <c:formatCode>General</c:formatCode>
                  <c:ptCount val="2"/>
                  <c:pt idx="0">
                    <c:v>0.15275252316519464</c:v>
                  </c:pt>
                  <c:pt idx="1">
                    <c:v>8.8191710368819912E-2</c:v>
                  </c:pt>
                </c:numCache>
              </c:numRef>
            </c:plus>
            <c:minus>
              <c:numRef>
                <c:f>RTPCR!$E$22:$E$23</c:f>
                <c:numCache>
                  <c:formatCode>General</c:formatCode>
                  <c:ptCount val="2"/>
                  <c:pt idx="0">
                    <c:v>0.15275252316519464</c:v>
                  </c:pt>
                  <c:pt idx="1">
                    <c:v>8.8191710368819912E-2</c:v>
                  </c:pt>
                </c:numCache>
              </c:numRef>
            </c:minus>
          </c:errBars>
          <c:cat>
            <c:numRef>
              <c:f>RTPCR!$B$20</c:f>
              <c:numCache>
                <c:formatCode>General</c:formatCode>
                <c:ptCount val="1"/>
              </c:numCache>
            </c:numRef>
          </c:cat>
          <c:val>
            <c:numRef>
              <c:f>RTPCR!$E$20</c:f>
              <c:numCache>
                <c:formatCode>0.0</c:formatCode>
                <c:ptCount val="1"/>
                <c:pt idx="0">
                  <c:v>0.40000000000000008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22816"/>
        <c:axId val="44324352"/>
      </c:barChart>
      <c:catAx>
        <c:axId val="4432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324352"/>
        <c:crosses val="autoZero"/>
        <c:auto val="1"/>
        <c:lblAlgn val="ctr"/>
        <c:lblOffset val="100"/>
        <c:noMultiLvlLbl val="0"/>
      </c:catAx>
      <c:valAx>
        <c:axId val="443243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Gene</a:t>
                </a:r>
                <a:r>
                  <a:rPr lang="en-US" baseline="0"/>
                  <a:t> ratio over GAPDH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5.9523837422121043E-2"/>
              <c:y val="1.3400327938734123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44322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2889408928294409"/>
          <c:y val="0.75916286990708381"/>
          <c:w val="0.39553254286793932"/>
          <c:h val="9.5192306002786761E-2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Days</a:t>
            </a:r>
          </a:p>
        </c:rich>
      </c:tx>
      <c:layout>
        <c:manualLayout>
          <c:xMode val="edge"/>
          <c:yMode val="edge"/>
          <c:x val="0.5409646642834337"/>
          <c:y val="0.79629622767742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765929110493526"/>
          <c:y val="5.3240740740740741E-2"/>
          <c:w val="0.75178516632009795"/>
          <c:h val="0.62685564304463015"/>
        </c:manualLayout>
      </c:layout>
      <c:lineChart>
        <c:grouping val="standard"/>
        <c:varyColors val="0"/>
        <c:ser>
          <c:idx val="0"/>
          <c:order val="0"/>
          <c:tx>
            <c:strRef>
              <c:f>'4-13-10 LoVo'!$I$2</c:f>
              <c:strCache>
                <c:ptCount val="1"/>
                <c:pt idx="0">
                  <c:v>0 µM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'4-13-10 LoVo'!$M$3:$M$6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7.8049129826454041E-3</c:v>
                  </c:pt>
                  <c:pt idx="2">
                    <c:v>5.0579969684978405E-3</c:v>
                  </c:pt>
                  <c:pt idx="3">
                    <c:v>2.9439202887760543E-3</c:v>
                  </c:pt>
                </c:numCache>
              </c:numRef>
            </c:plus>
            <c:minus>
              <c:numRef>
                <c:f>'4-13-10 LoVo'!$M$3:$M$6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7.8049129826454041E-3</c:v>
                  </c:pt>
                  <c:pt idx="2">
                    <c:v>5.0579969684978405E-3</c:v>
                  </c:pt>
                  <c:pt idx="3">
                    <c:v>2.9439202887760543E-3</c:v>
                  </c:pt>
                </c:numCache>
              </c:numRef>
            </c:minus>
          </c:errBars>
          <c:cat>
            <c:numRef>
              <c:f>'4-13-10 LoVo'!$H$3:$H$6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'4-13-10 LoVo'!$I$3:$I$6</c:f>
              <c:numCache>
                <c:formatCode>0.000</c:formatCode>
                <c:ptCount val="4"/>
                <c:pt idx="0">
                  <c:v>0.15000000000000024</c:v>
                </c:pt>
                <c:pt idx="1">
                  <c:v>0.29125000000000001</c:v>
                </c:pt>
                <c:pt idx="2">
                  <c:v>0.36725000000000002</c:v>
                </c:pt>
                <c:pt idx="3">
                  <c:v>0.41400000000000031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'4-13-10 LoVo'!$J$2</c:f>
              <c:strCache>
                <c:ptCount val="1"/>
                <c:pt idx="0">
                  <c:v>50 µM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'4-13-10 LoVo'!$N$3:$N$6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4.5460605656619593E-3</c:v>
                  </c:pt>
                  <c:pt idx="2">
                    <c:v>4.856267428111273E-3</c:v>
                  </c:pt>
                  <c:pt idx="3">
                    <c:v>8.5391256382996768E-3</c:v>
                  </c:pt>
                </c:numCache>
              </c:numRef>
            </c:plus>
            <c:minus>
              <c:numRef>
                <c:f>'4-13-10 LoVo'!$N$3:$N$6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4.5460605656619593E-3</c:v>
                  </c:pt>
                  <c:pt idx="2">
                    <c:v>4.856267428111273E-3</c:v>
                  </c:pt>
                  <c:pt idx="3">
                    <c:v>8.5391256382996768E-3</c:v>
                  </c:pt>
                </c:numCache>
              </c:numRef>
            </c:minus>
          </c:errBars>
          <c:cat>
            <c:numRef>
              <c:f>'4-13-10 LoVo'!$H$3:$H$6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'4-13-10 LoVo'!$J$3:$J$6</c:f>
              <c:numCache>
                <c:formatCode>0.000</c:formatCode>
                <c:ptCount val="4"/>
                <c:pt idx="0">
                  <c:v>0.15000000000000024</c:v>
                </c:pt>
                <c:pt idx="1">
                  <c:v>0.22</c:v>
                </c:pt>
                <c:pt idx="2">
                  <c:v>0.31275000000000008</c:v>
                </c:pt>
                <c:pt idx="3">
                  <c:v>0.37475000000000008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'4-13-10 LoVo'!$K$2</c:f>
              <c:strCache>
                <c:ptCount val="1"/>
                <c:pt idx="0">
                  <c:v>100 µM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'4-13-10 LoVo'!$O$3:$O$6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1.6255768207008667E-2</c:v>
                  </c:pt>
                  <c:pt idx="2">
                    <c:v>5.4772255750517133E-3</c:v>
                  </c:pt>
                  <c:pt idx="3">
                    <c:v>1.549999999999991E-2</c:v>
                  </c:pt>
                </c:numCache>
              </c:numRef>
            </c:plus>
            <c:minus>
              <c:numRef>
                <c:f>'4-13-10 LoVo'!$O$3:$O$6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1.6255768207008667E-2</c:v>
                  </c:pt>
                  <c:pt idx="2">
                    <c:v>5.4772255750517133E-3</c:v>
                  </c:pt>
                  <c:pt idx="3">
                    <c:v>1.549999999999991E-2</c:v>
                  </c:pt>
                </c:numCache>
              </c:numRef>
            </c:minus>
          </c:errBars>
          <c:cat>
            <c:numRef>
              <c:f>'4-13-10 LoVo'!$H$3:$H$6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'4-13-10 LoVo'!$K$3:$K$6</c:f>
              <c:numCache>
                <c:formatCode>0.000</c:formatCode>
                <c:ptCount val="4"/>
                <c:pt idx="0">
                  <c:v>0.15000000000000024</c:v>
                </c:pt>
                <c:pt idx="1">
                  <c:v>0.16025000000000003</c:v>
                </c:pt>
                <c:pt idx="2">
                  <c:v>0.19500000000000001</c:v>
                </c:pt>
                <c:pt idx="3">
                  <c:v>0.21425000000000041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39200"/>
        <c:axId val="37549184"/>
      </c:lineChart>
      <c:catAx>
        <c:axId val="37539200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crossAx val="37549184"/>
        <c:crosses val="autoZero"/>
        <c:auto val="1"/>
        <c:lblAlgn val="ctr"/>
        <c:lblOffset val="100"/>
        <c:noMultiLvlLbl val="0"/>
      </c:catAx>
      <c:valAx>
        <c:axId val="375491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growth (A</a:t>
                </a:r>
                <a:r>
                  <a:rPr lang="en-US" baseline="-25000"/>
                  <a:t>490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0.0" sourceLinked="0"/>
        <c:majorTickMark val="none"/>
        <c:minorTickMark val="none"/>
        <c:tickLblPos val="nextTo"/>
        <c:crossAx val="37539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83082938074877"/>
          <c:y val="0.88463671452833104"/>
          <c:w val="0.74051013652966968"/>
          <c:h val="8.9219494621995687E-2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Days</a:t>
            </a:r>
          </a:p>
        </c:rich>
      </c:tx>
      <c:layout>
        <c:manualLayout>
          <c:xMode val="edge"/>
          <c:yMode val="edge"/>
          <c:x val="0.52094297303746129"/>
          <c:y val="0.778980717961436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857174103237144"/>
          <c:y val="2.8252405949256338E-2"/>
          <c:w val="0.79776159230096233"/>
          <c:h val="0.64449955566578998"/>
        </c:manualLayout>
      </c:layout>
      <c:lineChart>
        <c:grouping val="standard"/>
        <c:varyColors val="0"/>
        <c:ser>
          <c:idx val="0"/>
          <c:order val="0"/>
          <c:tx>
            <c:strRef>
              <c:f>'8-27-10 HCT-116'!$G$1</c:f>
              <c:strCache>
                <c:ptCount val="1"/>
                <c:pt idx="0">
                  <c:v>0 µM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'8-27-10 HCT-116'!$K$2:$K$5</c:f>
                <c:numCache>
                  <c:formatCode>General</c:formatCode>
                  <c:ptCount val="4"/>
                  <c:pt idx="0">
                    <c:v>9.0000000000000028E-3</c:v>
                  </c:pt>
                  <c:pt idx="1">
                    <c:v>1.7672954855748733E-2</c:v>
                  </c:pt>
                  <c:pt idx="2">
                    <c:v>1.8193405398660566E-2</c:v>
                  </c:pt>
                  <c:pt idx="3">
                    <c:v>4.2677082062081054E-2</c:v>
                  </c:pt>
                </c:numCache>
              </c:numRef>
            </c:plus>
            <c:minus>
              <c:numRef>
                <c:f>'8-27-10 HCT-116'!$K$2:$K$5</c:f>
                <c:numCache>
                  <c:formatCode>General</c:formatCode>
                  <c:ptCount val="4"/>
                  <c:pt idx="0">
                    <c:v>9.0000000000000028E-3</c:v>
                  </c:pt>
                  <c:pt idx="1">
                    <c:v>1.7672954855748733E-2</c:v>
                  </c:pt>
                  <c:pt idx="2">
                    <c:v>1.8193405398660566E-2</c:v>
                  </c:pt>
                  <c:pt idx="3">
                    <c:v>4.2677082062081054E-2</c:v>
                  </c:pt>
                </c:numCache>
              </c:numRef>
            </c:minus>
          </c:errBars>
          <c:cat>
            <c:numRef>
              <c:f>'8-27-10 HCT-116'!$F$2:$F$5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'8-27-10 HCT-116'!$G$2:$G$5</c:f>
              <c:numCache>
                <c:formatCode>0.000</c:formatCode>
                <c:ptCount val="4"/>
                <c:pt idx="0">
                  <c:v>0.27250000000000002</c:v>
                </c:pt>
                <c:pt idx="1">
                  <c:v>0.47333333333333333</c:v>
                </c:pt>
                <c:pt idx="2">
                  <c:v>0.89500000000000002</c:v>
                </c:pt>
                <c:pt idx="3">
                  <c:v>1.2729999999999864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'8-27-10 HCT-116'!$H$1</c:f>
              <c:strCache>
                <c:ptCount val="1"/>
                <c:pt idx="0">
                  <c:v>50 µM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'8-27-10 HCT-116'!$L$2:$L$5</c:f>
                <c:numCache>
                  <c:formatCode>General</c:formatCode>
                  <c:ptCount val="4"/>
                  <c:pt idx="0">
                    <c:v>9.0000000000000028E-3</c:v>
                  </c:pt>
                  <c:pt idx="1">
                    <c:v>2.6633312473919719E-2</c:v>
                  </c:pt>
                  <c:pt idx="2">
                    <c:v>3.5529330606324509E-2</c:v>
                  </c:pt>
                  <c:pt idx="3">
                    <c:v>0.1243570129372142</c:v>
                  </c:pt>
                </c:numCache>
              </c:numRef>
            </c:plus>
            <c:minus>
              <c:numRef>
                <c:f>'8-27-10 HCT-116'!$L$2:$L$5</c:f>
                <c:numCache>
                  <c:formatCode>General</c:formatCode>
                  <c:ptCount val="4"/>
                  <c:pt idx="0">
                    <c:v>9.0000000000000028E-3</c:v>
                  </c:pt>
                  <c:pt idx="1">
                    <c:v>2.6633312473919719E-2</c:v>
                  </c:pt>
                  <c:pt idx="2">
                    <c:v>3.5529330606324509E-2</c:v>
                  </c:pt>
                  <c:pt idx="3">
                    <c:v>0.1243570129372142</c:v>
                  </c:pt>
                </c:numCache>
              </c:numRef>
            </c:minus>
          </c:errBars>
          <c:cat>
            <c:numRef>
              <c:f>'8-27-10 HCT-116'!$F$2:$F$5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'8-27-10 HCT-116'!$H$2:$H$5</c:f>
              <c:numCache>
                <c:formatCode>0.000</c:formatCode>
                <c:ptCount val="4"/>
                <c:pt idx="0">
                  <c:v>0.27250000000000002</c:v>
                </c:pt>
                <c:pt idx="1">
                  <c:v>0.41966666666667057</c:v>
                </c:pt>
                <c:pt idx="2">
                  <c:v>0.82266666666666666</c:v>
                </c:pt>
                <c:pt idx="3">
                  <c:v>1.0840000000000001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'8-27-10 HCT-116'!$I$1</c:f>
              <c:strCache>
                <c:ptCount val="1"/>
                <c:pt idx="0">
                  <c:v>100 µM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'8-27-10 HCT-116'!$M$2:$M$5</c:f>
                <c:numCache>
                  <c:formatCode>General</c:formatCode>
                  <c:ptCount val="4"/>
                  <c:pt idx="0">
                    <c:v>9.0000000000000028E-3</c:v>
                  </c:pt>
                  <c:pt idx="1">
                    <c:v>1.6970562748477705E-2</c:v>
                  </c:pt>
                  <c:pt idx="2">
                    <c:v>2.8513154858766647E-2</c:v>
                  </c:pt>
                  <c:pt idx="3">
                    <c:v>8.0515008952784142E-2</c:v>
                  </c:pt>
                </c:numCache>
              </c:numRef>
            </c:plus>
            <c:minus>
              <c:numRef>
                <c:f>'8-27-10 HCT-116'!$M$2:$M$5</c:f>
                <c:numCache>
                  <c:formatCode>General</c:formatCode>
                  <c:ptCount val="4"/>
                  <c:pt idx="0">
                    <c:v>9.0000000000000028E-3</c:v>
                  </c:pt>
                  <c:pt idx="1">
                    <c:v>1.6970562748477705E-2</c:v>
                  </c:pt>
                  <c:pt idx="2">
                    <c:v>2.8513154858766647E-2</c:v>
                  </c:pt>
                  <c:pt idx="3">
                    <c:v>8.0515008952784142E-2</c:v>
                  </c:pt>
                </c:numCache>
              </c:numRef>
            </c:minus>
          </c:errBars>
          <c:cat>
            <c:numRef>
              <c:f>'8-27-10 HCT-116'!$F$2:$F$5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'8-27-10 HCT-116'!$I$2:$I$5</c:f>
              <c:numCache>
                <c:formatCode>0.000</c:formatCode>
                <c:ptCount val="4"/>
                <c:pt idx="0">
                  <c:v>0.27250000000000002</c:v>
                </c:pt>
                <c:pt idx="1">
                  <c:v>0.26900000000000002</c:v>
                </c:pt>
                <c:pt idx="2">
                  <c:v>0.30700000000000038</c:v>
                </c:pt>
                <c:pt idx="3">
                  <c:v>0.40800000000000008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1520"/>
        <c:axId val="37853056"/>
      </c:lineChart>
      <c:catAx>
        <c:axId val="37851520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crossAx val="37853056"/>
        <c:crosses val="autoZero"/>
        <c:auto val="1"/>
        <c:lblAlgn val="ctr"/>
        <c:lblOffset val="100"/>
        <c:noMultiLvlLbl val="0"/>
      </c:catAx>
      <c:valAx>
        <c:axId val="378530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growth (A</a:t>
                </a:r>
                <a:r>
                  <a:rPr lang="en-US" baseline="-25000"/>
                  <a:t>490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0.0" sourceLinked="0"/>
        <c:majorTickMark val="none"/>
        <c:minorTickMark val="none"/>
        <c:tickLblPos val="nextTo"/>
        <c:crossAx val="37851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633548079217375"/>
          <c:y val="0.88418252836505651"/>
          <c:w val="0.75621792730454163"/>
          <c:h val="8.9570752474838297E-2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'4-13-07&amp;5-11-07'!$P$26:$P$28</c:f>
                <c:numCache>
                  <c:formatCode>General</c:formatCode>
                  <c:ptCount val="3"/>
                  <c:pt idx="0">
                    <c:v>16.8</c:v>
                  </c:pt>
                  <c:pt idx="1">
                    <c:v>3.5</c:v>
                  </c:pt>
                  <c:pt idx="2">
                    <c:v>5.4</c:v>
                  </c:pt>
                </c:numCache>
              </c:numRef>
            </c:plus>
            <c:minus>
              <c:numRef>
                <c:f>'4-13-07&amp;5-11-07'!$P$26:$P$28</c:f>
                <c:numCache>
                  <c:formatCode>General</c:formatCode>
                  <c:ptCount val="3"/>
                  <c:pt idx="0">
                    <c:v>16.8</c:v>
                  </c:pt>
                  <c:pt idx="1">
                    <c:v>3.5</c:v>
                  </c:pt>
                  <c:pt idx="2">
                    <c:v>5.4</c:v>
                  </c:pt>
                </c:numCache>
              </c:numRef>
            </c:minus>
          </c:errBars>
          <c:cat>
            <c:strRef>
              <c:f>'4-13-07&amp;5-11-07'!$N$26:$N$28</c:f>
              <c:strCache>
                <c:ptCount val="3"/>
                <c:pt idx="0">
                  <c:v>0 </c:v>
                </c:pt>
                <c:pt idx="1">
                  <c:v>50</c:v>
                </c:pt>
                <c:pt idx="2">
                  <c:v>100</c:v>
                </c:pt>
              </c:strCache>
            </c:strRef>
          </c:cat>
          <c:val>
            <c:numRef>
              <c:f>'4-13-07&amp;5-11-07'!$O$26:$O$28</c:f>
              <c:numCache>
                <c:formatCode>0.0</c:formatCode>
                <c:ptCount val="3"/>
                <c:pt idx="0">
                  <c:v>100</c:v>
                </c:pt>
                <c:pt idx="1">
                  <c:v>82.8</c:v>
                </c:pt>
                <c:pt idx="2">
                  <c:v>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14112"/>
        <c:axId val="37916032"/>
      </c:barChart>
      <c:catAx>
        <c:axId val="3791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Capsaicin (µM)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37916032"/>
        <c:crosses val="autoZero"/>
        <c:auto val="1"/>
        <c:lblAlgn val="ctr"/>
        <c:lblOffset val="100"/>
        <c:noMultiLvlLbl val="0"/>
      </c:catAx>
      <c:valAx>
        <c:axId val="37916032"/>
        <c:scaling>
          <c:orientation val="minMax"/>
          <c:max val="12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TOP/FOP (% inhibition)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37914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'8-3-09'!$I$55:$I$57</c:f>
                <c:numCache>
                  <c:formatCode>General</c:formatCode>
                  <c:ptCount val="3"/>
                  <c:pt idx="0">
                    <c:v>1.4</c:v>
                  </c:pt>
                  <c:pt idx="1">
                    <c:v>1.5</c:v>
                  </c:pt>
                  <c:pt idx="2">
                    <c:v>1.4</c:v>
                  </c:pt>
                </c:numCache>
              </c:numRef>
            </c:plus>
            <c:minus>
              <c:numRef>
                <c:f>'8-3-09'!$I$55:$I$57</c:f>
                <c:numCache>
                  <c:formatCode>General</c:formatCode>
                  <c:ptCount val="3"/>
                  <c:pt idx="0">
                    <c:v>1.4</c:v>
                  </c:pt>
                  <c:pt idx="1">
                    <c:v>1.5</c:v>
                  </c:pt>
                  <c:pt idx="2">
                    <c:v>1.4</c:v>
                  </c:pt>
                </c:numCache>
              </c:numRef>
            </c:minus>
          </c:errBars>
          <c:cat>
            <c:strRef>
              <c:f>'8-3-09'!$G$55:$G$57</c:f>
              <c:strCache>
                <c:ptCount val="3"/>
                <c:pt idx="0">
                  <c:v>0 </c:v>
                </c:pt>
                <c:pt idx="1">
                  <c:v>50</c:v>
                </c:pt>
                <c:pt idx="2">
                  <c:v>100</c:v>
                </c:pt>
              </c:strCache>
            </c:strRef>
          </c:cat>
          <c:val>
            <c:numRef>
              <c:f>'8-3-09'!$H$55:$H$57</c:f>
              <c:numCache>
                <c:formatCode>General</c:formatCode>
                <c:ptCount val="3"/>
                <c:pt idx="0">
                  <c:v>100</c:v>
                </c:pt>
                <c:pt idx="1">
                  <c:v>81.8</c:v>
                </c:pt>
                <c:pt idx="2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53920"/>
        <c:axId val="37955840"/>
      </c:barChart>
      <c:catAx>
        <c:axId val="37953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Capsaicin (µM)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37955840"/>
        <c:crosses val="autoZero"/>
        <c:auto val="1"/>
        <c:lblAlgn val="ctr"/>
        <c:lblOffset val="100"/>
        <c:noMultiLvlLbl val="0"/>
      </c:catAx>
      <c:valAx>
        <c:axId val="379558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TOP/FOP (% inhibition)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795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'9-1-10 LoVo'!$L$2:$L$4</c:f>
                <c:numCache>
                  <c:formatCode>General</c:formatCode>
                  <c:ptCount val="3"/>
                  <c:pt idx="0">
                    <c:v>5</c:v>
                  </c:pt>
                  <c:pt idx="1">
                    <c:v>12.3</c:v>
                  </c:pt>
                  <c:pt idx="2">
                    <c:v>6.9</c:v>
                  </c:pt>
                </c:numCache>
              </c:numRef>
            </c:plus>
            <c:minus>
              <c:numRef>
                <c:f>'9-1-10 LoVo'!$L$2:$L$4</c:f>
                <c:numCache>
                  <c:formatCode>General</c:formatCode>
                  <c:ptCount val="3"/>
                  <c:pt idx="0">
                    <c:v>5</c:v>
                  </c:pt>
                  <c:pt idx="1">
                    <c:v>12.3</c:v>
                  </c:pt>
                  <c:pt idx="2">
                    <c:v>6.9</c:v>
                  </c:pt>
                </c:numCache>
              </c:numRef>
            </c:minus>
          </c:errBars>
          <c:cat>
            <c:strRef>
              <c:f>'9-1-10 LoVo'!$J$2:$J$4</c:f>
              <c:strCache>
                <c:ptCount val="3"/>
                <c:pt idx="0">
                  <c:v>0 </c:v>
                </c:pt>
                <c:pt idx="1">
                  <c:v>50</c:v>
                </c:pt>
                <c:pt idx="2">
                  <c:v>100</c:v>
                </c:pt>
              </c:strCache>
            </c:strRef>
          </c:cat>
          <c:val>
            <c:numRef>
              <c:f>'9-1-10 LoVo'!$K$2:$K$4</c:f>
              <c:numCache>
                <c:formatCode>0.0</c:formatCode>
                <c:ptCount val="3"/>
                <c:pt idx="0">
                  <c:v>100</c:v>
                </c:pt>
                <c:pt idx="1">
                  <c:v>87.7</c:v>
                </c:pt>
                <c:pt idx="2">
                  <c:v>52.4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77472"/>
        <c:axId val="37991936"/>
      </c:barChart>
      <c:catAx>
        <c:axId val="37977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Capsaicin (µM)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37991936"/>
        <c:crosses val="autoZero"/>
        <c:auto val="1"/>
        <c:lblAlgn val="ctr"/>
        <c:lblOffset val="100"/>
        <c:noMultiLvlLbl val="0"/>
      </c:catAx>
      <c:valAx>
        <c:axId val="379919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TOP/FPO (% inhibition)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37977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Time (hours)</a:t>
            </a:r>
          </a:p>
        </c:rich>
      </c:tx>
      <c:layout>
        <c:manualLayout>
          <c:xMode val="edge"/>
          <c:yMode val="edge"/>
          <c:x val="0.44592577121493843"/>
          <c:y val="0.7870370603674535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285754174345227"/>
          <c:y val="5.9999535456298138E-2"/>
          <c:w val="0.77658718192140785"/>
          <c:h val="0.61331614521635991"/>
        </c:manualLayout>
      </c:layout>
      <c:lineChart>
        <c:grouping val="standard"/>
        <c:varyColors val="0"/>
        <c:ser>
          <c:idx val="0"/>
          <c:order val="0"/>
          <c:tx>
            <c:strRef>
              <c:f>'LoVo Time'!$A$30</c:f>
              <c:strCache>
                <c:ptCount val="1"/>
                <c:pt idx="0">
                  <c:v>β-catenin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'LoVo Time'!$B$19:$F$19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0.1655264234953053</c:v>
                  </c:pt>
                  <c:pt idx="2">
                    <c:v>0.19279098476941126</c:v>
                  </c:pt>
                  <c:pt idx="3">
                    <c:v>7.8385196096872209E-2</c:v>
                  </c:pt>
                  <c:pt idx="4">
                    <c:v>2.8752346134256739E-2</c:v>
                  </c:pt>
                </c:numCache>
              </c:numRef>
            </c:plus>
            <c:minus>
              <c:numRef>
                <c:f>'LoVo Time'!$B$19:$F$19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0.1655264234953053</c:v>
                  </c:pt>
                  <c:pt idx="2">
                    <c:v>0.19279098476941126</c:v>
                  </c:pt>
                  <c:pt idx="3">
                    <c:v>7.8385196096872209E-2</c:v>
                  </c:pt>
                  <c:pt idx="4">
                    <c:v>2.8752346134256739E-2</c:v>
                  </c:pt>
                </c:numCache>
              </c:numRef>
            </c:minus>
          </c:errBars>
          <c:cat>
            <c:strRef>
              <c:f>'LoVo Time'!$B$29:$F$29</c:f>
              <c:strCach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strCache>
            </c:strRef>
          </c:cat>
          <c:val>
            <c:numRef>
              <c:f>'LoVo Time'!$B$30:$F$30</c:f>
              <c:numCache>
                <c:formatCode>0.00</c:formatCode>
                <c:ptCount val="5"/>
                <c:pt idx="0">
                  <c:v>1</c:v>
                </c:pt>
                <c:pt idx="1">
                  <c:v>1.0007519442391577</c:v>
                </c:pt>
                <c:pt idx="2">
                  <c:v>0.8583452216243338</c:v>
                </c:pt>
                <c:pt idx="3">
                  <c:v>0.66248957827531862</c:v>
                </c:pt>
                <c:pt idx="4">
                  <c:v>0.11200980209296858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'LoVo Time'!$A$31</c:f>
              <c:strCache>
                <c:ptCount val="1"/>
                <c:pt idx="0">
                  <c:v>Cyclin D1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square"/>
            <c:size val="5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'LoVo Time'!$B$26:$F$26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0.14382358072934792</c:v>
                  </c:pt>
                  <c:pt idx="2">
                    <c:v>7.527009172519572E-2</c:v>
                  </c:pt>
                  <c:pt idx="3">
                    <c:v>7.7511853767225969E-2</c:v>
                  </c:pt>
                  <c:pt idx="4">
                    <c:v>0.13880889106781413</c:v>
                  </c:pt>
                </c:numCache>
              </c:numRef>
            </c:plus>
            <c:minus>
              <c:numRef>
                <c:f>'LoVo Time'!$B$26:$F$26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0.14382358072934792</c:v>
                  </c:pt>
                  <c:pt idx="2">
                    <c:v>7.527009172519572E-2</c:v>
                  </c:pt>
                  <c:pt idx="3">
                    <c:v>7.7511853767225969E-2</c:v>
                  </c:pt>
                  <c:pt idx="4">
                    <c:v>0.13880889106781413</c:v>
                  </c:pt>
                </c:numCache>
              </c:numRef>
            </c:minus>
          </c:errBars>
          <c:cat>
            <c:strRef>
              <c:f>'LoVo Time'!$B$29:$F$29</c:f>
              <c:strCach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strCache>
            </c:strRef>
          </c:cat>
          <c:val>
            <c:numRef>
              <c:f>'LoVo Time'!$B$31:$F$31</c:f>
              <c:numCache>
                <c:formatCode>0.00</c:formatCode>
                <c:ptCount val="5"/>
                <c:pt idx="0">
                  <c:v>1</c:v>
                </c:pt>
                <c:pt idx="1">
                  <c:v>0.38188654201672806</c:v>
                </c:pt>
                <c:pt idx="2">
                  <c:v>0.1291689165786232</c:v>
                </c:pt>
                <c:pt idx="3">
                  <c:v>0.10596532132036386</c:v>
                </c:pt>
                <c:pt idx="4">
                  <c:v>0.17949926166985061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64320"/>
        <c:axId val="39065856"/>
      </c:lineChart>
      <c:catAx>
        <c:axId val="39064320"/>
        <c:scaling>
          <c:orientation val="minMax"/>
        </c:scaling>
        <c:delete val="0"/>
        <c:axPos val="b"/>
        <c:majorTickMark val="none"/>
        <c:minorTickMark val="out"/>
        <c:tickLblPos val="nextTo"/>
        <c:crossAx val="39065856"/>
        <c:crosses val="autoZero"/>
        <c:auto val="1"/>
        <c:lblAlgn val="ctr"/>
        <c:lblOffset val="100"/>
        <c:noMultiLvlLbl val="0"/>
      </c:catAx>
      <c:valAx>
        <c:axId val="39065856"/>
        <c:scaling>
          <c:orientation val="minMax"/>
          <c:max val="1.2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Ratio over actin</a:t>
                </a:r>
              </a:p>
            </c:rich>
          </c:tx>
          <c:layout/>
          <c:overlay val="0"/>
        </c:title>
        <c:numFmt formatCode="0.0" sourceLinked="0"/>
        <c:majorTickMark val="none"/>
        <c:minorTickMark val="out"/>
        <c:tickLblPos val="nextTo"/>
        <c:crossAx val="39064320"/>
        <c:crosses val="autoZero"/>
        <c:crossBetween val="between"/>
        <c:minorUnit val="0.2"/>
      </c:valAx>
    </c:plotArea>
    <c:legend>
      <c:legendPos val="b"/>
      <c:layout>
        <c:manualLayout>
          <c:xMode val="edge"/>
          <c:yMode val="edge"/>
          <c:x val="0.17098080825003256"/>
          <c:y val="0.87623022785868654"/>
          <c:w val="0.79850598462426237"/>
          <c:h val="9.1003884514435682E-2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Time</a:t>
            </a:r>
            <a:r>
              <a:rPr lang="en-US" sz="1000" baseline="0"/>
              <a:t> (hours)</a:t>
            </a:r>
            <a:endParaRPr lang="en-US" sz="1000"/>
          </a:p>
        </c:rich>
      </c:tx>
      <c:layout>
        <c:manualLayout>
          <c:xMode val="edge"/>
          <c:yMode val="edge"/>
          <c:x val="0.45856933508311459"/>
          <c:y val="0.7870370370370370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275701844689921"/>
          <c:y val="6.0240614719540182E-2"/>
          <c:w val="0.77668734871038669"/>
          <c:h val="0.59930167100153209"/>
        </c:manualLayout>
      </c:layout>
      <c:lineChart>
        <c:grouping val="standard"/>
        <c:varyColors val="0"/>
        <c:ser>
          <c:idx val="0"/>
          <c:order val="0"/>
          <c:tx>
            <c:strRef>
              <c:f>'SW480 Time'!$A$30</c:f>
              <c:strCache>
                <c:ptCount val="1"/>
                <c:pt idx="0">
                  <c:v>β-catenin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'SW480 Time'!$B$19:$F$19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7.3241342293740269E-2</c:v>
                  </c:pt>
                  <c:pt idx="2">
                    <c:v>9.2021634033477486E-3</c:v>
                  </c:pt>
                  <c:pt idx="3">
                    <c:v>0.13759637416400691</c:v>
                  </c:pt>
                  <c:pt idx="4">
                    <c:v>5.9544360083610186E-2</c:v>
                  </c:pt>
                </c:numCache>
              </c:numRef>
            </c:plus>
            <c:minus>
              <c:numRef>
                <c:f>'SW480 Time'!$B$19:$F$19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7.3241342293740269E-2</c:v>
                  </c:pt>
                  <c:pt idx="2">
                    <c:v>9.2021634033477486E-3</c:v>
                  </c:pt>
                  <c:pt idx="3">
                    <c:v>0.13759637416400691</c:v>
                  </c:pt>
                  <c:pt idx="4">
                    <c:v>5.9544360083610186E-2</c:v>
                  </c:pt>
                </c:numCache>
              </c:numRef>
            </c:minus>
          </c:errBars>
          <c:cat>
            <c:strRef>
              <c:f>'SW480 Time'!$B$29:$F$29</c:f>
              <c:strCach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strCache>
            </c:strRef>
          </c:cat>
          <c:val>
            <c:numRef>
              <c:f>'SW480 Time'!$B$30:$F$30</c:f>
              <c:numCache>
                <c:formatCode>0.00</c:formatCode>
                <c:ptCount val="5"/>
                <c:pt idx="0">
                  <c:v>1</c:v>
                </c:pt>
                <c:pt idx="1">
                  <c:v>0.91870831579375167</c:v>
                </c:pt>
                <c:pt idx="2">
                  <c:v>0.857817550539687</c:v>
                </c:pt>
                <c:pt idx="3">
                  <c:v>0.63732697689822504</c:v>
                </c:pt>
                <c:pt idx="4">
                  <c:v>0.15837109036211033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'SW480 Time'!$A$31</c:f>
              <c:strCache>
                <c:ptCount val="1"/>
                <c:pt idx="0">
                  <c:v>Cyclin D1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square"/>
            <c:size val="5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'SW480 Time'!$B$26:$F$26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2.4696675059930288E-2</c:v>
                  </c:pt>
                  <c:pt idx="2">
                    <c:v>2.3438274307434902E-2</c:v>
                  </c:pt>
                  <c:pt idx="3">
                    <c:v>1.6432971096851989E-2</c:v>
                  </c:pt>
                  <c:pt idx="4">
                    <c:v>1.457570443694234E-2</c:v>
                  </c:pt>
                </c:numCache>
              </c:numRef>
            </c:plus>
            <c:minus>
              <c:numRef>
                <c:f>'SW480 Time'!$B$26:$F$26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2.4696675059930288E-2</c:v>
                  </c:pt>
                  <c:pt idx="2">
                    <c:v>2.3438274307434902E-2</c:v>
                  </c:pt>
                  <c:pt idx="3">
                    <c:v>1.6432971096851989E-2</c:v>
                  </c:pt>
                  <c:pt idx="4">
                    <c:v>1.457570443694234E-2</c:v>
                  </c:pt>
                </c:numCache>
              </c:numRef>
            </c:minus>
          </c:errBars>
          <c:cat>
            <c:strRef>
              <c:f>'SW480 Time'!$B$29:$F$29</c:f>
              <c:strCach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strCache>
            </c:strRef>
          </c:cat>
          <c:val>
            <c:numRef>
              <c:f>'SW480 Time'!$B$31:$F$31</c:f>
              <c:numCache>
                <c:formatCode>0.00</c:formatCode>
                <c:ptCount val="5"/>
                <c:pt idx="0">
                  <c:v>1</c:v>
                </c:pt>
                <c:pt idx="1">
                  <c:v>0.65967445842836481</c:v>
                </c:pt>
                <c:pt idx="2">
                  <c:v>0.10488376973670782</c:v>
                </c:pt>
                <c:pt idx="3">
                  <c:v>9.3697752457987518E-2</c:v>
                </c:pt>
                <c:pt idx="4">
                  <c:v>7.322176388702252E-2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13088"/>
        <c:axId val="39114624"/>
      </c:lineChart>
      <c:catAx>
        <c:axId val="39113088"/>
        <c:scaling>
          <c:orientation val="minMax"/>
        </c:scaling>
        <c:delete val="0"/>
        <c:axPos val="b"/>
        <c:numFmt formatCode="General" sourceLinked="0"/>
        <c:majorTickMark val="none"/>
        <c:minorTickMark val="out"/>
        <c:tickLblPos val="nextTo"/>
        <c:crossAx val="39114624"/>
        <c:crosses val="autoZero"/>
        <c:auto val="1"/>
        <c:lblAlgn val="ctr"/>
        <c:lblOffset val="100"/>
        <c:noMultiLvlLbl val="0"/>
      </c:catAx>
      <c:valAx>
        <c:axId val="391146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Ratio over actin</a:t>
                </a:r>
              </a:p>
            </c:rich>
          </c:tx>
          <c:layout/>
          <c:overlay val="0"/>
        </c:title>
        <c:numFmt formatCode="0.0" sourceLinked="0"/>
        <c:majorTickMark val="none"/>
        <c:minorTickMark val="out"/>
        <c:tickLblPos val="nextTo"/>
        <c:crossAx val="39113088"/>
        <c:crosses val="autoZero"/>
        <c:crossBetween val="between"/>
        <c:majorUnit val="0.2"/>
        <c:minorUnit val="0.2"/>
      </c:valAx>
    </c:plotArea>
    <c:legend>
      <c:legendPos val="b"/>
      <c:layout>
        <c:manualLayout>
          <c:xMode val="edge"/>
          <c:yMode val="edge"/>
          <c:x val="0.16776643202285252"/>
          <c:y val="0.88256291492975036"/>
          <c:w val="0.79931220611557863"/>
          <c:h val="9.1003884514435682E-2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77785223655576"/>
          <c:y val="5.7291666666666664E-2"/>
          <c:w val="0.54781080024571394"/>
          <c:h val="0.6301127788713906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'7-4&amp;7-20-09&amp;7-10-10'!$S$15:$U$15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5.7570246945218191</c:v>
                  </c:pt>
                  <c:pt idx="2">
                    <c:v>8.8630945185327992</c:v>
                  </c:pt>
                </c:numCache>
              </c:numRef>
            </c:plus>
            <c:minus>
              <c:numRef>
                <c:f>'7-4&amp;7-20-09&amp;7-10-10'!$S$15:$U$15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5.7570246945218191</c:v>
                  </c:pt>
                  <c:pt idx="2">
                    <c:v>8.8630945185327992</c:v>
                  </c:pt>
                </c:numCache>
              </c:numRef>
            </c:minus>
          </c:errBars>
          <c:cat>
            <c:strRef>
              <c:f>'7-4&amp;7-20-09&amp;7-10-10'!$S$18:$U$18</c:f>
              <c:strCache>
                <c:ptCount val="3"/>
                <c:pt idx="0">
                  <c:v>0</c:v>
                </c:pt>
                <c:pt idx="1">
                  <c:v>50</c:v>
                </c:pt>
                <c:pt idx="2">
                  <c:v>100</c:v>
                </c:pt>
              </c:strCache>
            </c:strRef>
          </c:cat>
          <c:val>
            <c:numRef>
              <c:f>'7-4&amp;7-20-09&amp;7-10-10'!$S$19:$U$19</c:f>
              <c:numCache>
                <c:formatCode>0.0</c:formatCode>
                <c:ptCount val="3"/>
                <c:pt idx="0">
                  <c:v>100</c:v>
                </c:pt>
                <c:pt idx="1">
                  <c:v>83.966666666666697</c:v>
                </c:pt>
                <c:pt idx="2">
                  <c:v>58.566666666666187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46784"/>
        <c:axId val="37448704"/>
      </c:barChart>
      <c:catAx>
        <c:axId val="37446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Capsaicin (µM)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37448704"/>
        <c:crosses val="autoZero"/>
        <c:auto val="1"/>
        <c:lblAlgn val="ctr"/>
        <c:lblOffset val="100"/>
        <c:noMultiLvlLbl val="0"/>
      </c:catAx>
      <c:valAx>
        <c:axId val="374487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l-GR"/>
                  <a:t>β</a:t>
                </a:r>
                <a:r>
                  <a:rPr lang="en-US"/>
                  <a:t>-catenin promoter</a:t>
                </a:r>
              </a:p>
              <a:p>
                <a:pPr>
                  <a:defRPr/>
                </a:pPr>
                <a:r>
                  <a:rPr lang="en-US"/>
                  <a:t> (% inhibition)</a:t>
                </a:r>
              </a:p>
            </c:rich>
          </c:tx>
          <c:layout>
            <c:manualLayout>
              <c:xMode val="edge"/>
              <c:yMode val="edge"/>
              <c:x val="6.8351817724912042E-2"/>
              <c:y val="9.648622047244093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7446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A014C-DFF9-4DF7-8774-91CE84123F28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1100-BD31-440D-90B0-918B5CD78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chart" Target="../charts/chart7.xml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chart" Target="../charts/chart12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19" Type="http://schemas.openxmlformats.org/officeDocument/2006/relationships/image" Target="../media/image68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7696200" y="6400800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Fig.1 Lee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509" y="52544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2975" y="5096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914400" y="685800"/>
            <a:ext cx="3124200" cy="2438400"/>
            <a:chOff x="914400" y="685800"/>
            <a:chExt cx="3124200" cy="2438400"/>
          </a:xfrm>
        </p:grpSpPr>
        <p:grpSp>
          <p:nvGrpSpPr>
            <p:cNvPr id="43" name="Group 42"/>
            <p:cNvGrpSpPr/>
            <p:nvPr/>
          </p:nvGrpSpPr>
          <p:grpSpPr>
            <a:xfrm>
              <a:off x="914400" y="685800"/>
              <a:ext cx="3124200" cy="2438400"/>
              <a:chOff x="4953000" y="1371600"/>
              <a:chExt cx="3124200" cy="2438400"/>
            </a:xfrm>
          </p:grpSpPr>
          <p:graphicFrame>
            <p:nvGraphicFramePr>
              <p:cNvPr id="44" name="Chart 43"/>
              <p:cNvGraphicFramePr>
                <a:graphicFrameLocks/>
              </p:cNvGraphicFramePr>
              <p:nvPr/>
            </p:nvGraphicFramePr>
            <p:xfrm>
              <a:off x="4953000" y="1371600"/>
              <a:ext cx="3124200" cy="24384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45" name="TextBox 8"/>
              <p:cNvSpPr txBox="1">
                <a:spLocks noChangeArrowheads="1"/>
              </p:cNvSpPr>
              <p:nvPr/>
            </p:nvSpPr>
            <p:spPr bwMode="auto">
              <a:xfrm>
                <a:off x="6336475" y="2460175"/>
                <a:ext cx="24878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*</a:t>
                </a:r>
                <a:endParaRPr lang="en-US" sz="1000" b="1" dirty="0"/>
              </a:p>
            </p:txBody>
          </p:sp>
          <p:sp>
            <p:nvSpPr>
              <p:cNvPr id="46" name="TextBox 8"/>
              <p:cNvSpPr txBox="1">
                <a:spLocks noChangeArrowheads="1"/>
              </p:cNvSpPr>
              <p:nvPr/>
            </p:nvSpPr>
            <p:spPr bwMode="auto">
              <a:xfrm>
                <a:off x="6869875" y="2350325"/>
                <a:ext cx="3770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***</a:t>
                </a:r>
                <a:endParaRPr lang="en-US" sz="1000" b="1" dirty="0"/>
              </a:p>
            </p:txBody>
          </p:sp>
          <p:sp>
            <p:nvSpPr>
              <p:cNvPr id="47" name="TextBox 8"/>
              <p:cNvSpPr txBox="1">
                <a:spLocks noChangeArrowheads="1"/>
              </p:cNvSpPr>
              <p:nvPr/>
            </p:nvSpPr>
            <p:spPr bwMode="auto">
              <a:xfrm>
                <a:off x="7483449" y="2238500"/>
                <a:ext cx="3770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***</a:t>
                </a:r>
                <a:endParaRPr lang="en-US" sz="1000" b="1" dirty="0"/>
              </a:p>
            </p:txBody>
          </p:sp>
          <p:sp>
            <p:nvSpPr>
              <p:cNvPr id="48" name="TextBox 8"/>
              <p:cNvSpPr txBox="1">
                <a:spLocks noChangeArrowheads="1"/>
              </p:cNvSpPr>
              <p:nvPr/>
            </p:nvSpPr>
            <p:spPr bwMode="auto">
              <a:xfrm>
                <a:off x="6934200" y="2116775"/>
                <a:ext cx="24878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*</a:t>
                </a:r>
                <a:endParaRPr lang="en-US" sz="1000" b="1" dirty="0"/>
              </a:p>
            </p:txBody>
          </p:sp>
          <p:sp>
            <p:nvSpPr>
              <p:cNvPr id="49" name="TextBox 8"/>
              <p:cNvSpPr txBox="1">
                <a:spLocks noChangeArrowheads="1"/>
              </p:cNvSpPr>
              <p:nvPr/>
            </p:nvSpPr>
            <p:spPr bwMode="auto">
              <a:xfrm>
                <a:off x="7543800" y="1823054"/>
                <a:ext cx="24878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*</a:t>
                </a:r>
                <a:endParaRPr lang="en-US" sz="1000" b="1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2362200" y="773875"/>
              <a:ext cx="6307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SW480</a:t>
              </a:r>
              <a:endParaRPr lang="en-US" sz="1200" b="1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110225" y="659700"/>
            <a:ext cx="3209925" cy="2428875"/>
            <a:chOff x="865496" y="3831608"/>
            <a:chExt cx="3209925" cy="2428875"/>
          </a:xfrm>
        </p:grpSpPr>
        <p:sp>
          <p:nvSpPr>
            <p:cNvPr id="41" name="TextBox 40"/>
            <p:cNvSpPr txBox="1"/>
            <p:nvPr/>
          </p:nvSpPr>
          <p:spPr>
            <a:xfrm>
              <a:off x="2560292" y="3886200"/>
              <a:ext cx="5013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/>
                <a:t>LoVo</a:t>
              </a:r>
              <a:endParaRPr lang="en-US" sz="1200" b="1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65496" y="3831608"/>
              <a:ext cx="3209925" cy="2428875"/>
              <a:chOff x="4648200" y="1447800"/>
              <a:chExt cx="3209925" cy="2428875"/>
            </a:xfrm>
          </p:grpSpPr>
          <p:graphicFrame>
            <p:nvGraphicFramePr>
              <p:cNvPr id="54" name="Chart 53"/>
              <p:cNvGraphicFramePr/>
              <p:nvPr/>
            </p:nvGraphicFramePr>
            <p:xfrm>
              <a:off x="4648200" y="1447800"/>
              <a:ext cx="3209925" cy="24288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55" name="TextBox 54"/>
              <p:cNvSpPr txBox="1"/>
              <p:nvPr/>
            </p:nvSpPr>
            <p:spPr>
              <a:xfrm>
                <a:off x="6096000" y="2613754"/>
                <a:ext cx="3337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95754" y="2414650"/>
                <a:ext cx="3337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688529" y="2502725"/>
                <a:ext cx="3337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693725" y="2139729"/>
                <a:ext cx="3337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298129" y="2450275"/>
                <a:ext cx="3337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291450" y="1952500"/>
                <a:ext cx="3337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734704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066800" y="3429000"/>
            <a:ext cx="3143250" cy="2419350"/>
            <a:chOff x="1066800" y="4038600"/>
            <a:chExt cx="3143250" cy="2419350"/>
          </a:xfrm>
        </p:grpSpPr>
        <p:grpSp>
          <p:nvGrpSpPr>
            <p:cNvPr id="37" name="Group 36"/>
            <p:cNvGrpSpPr/>
            <p:nvPr/>
          </p:nvGrpSpPr>
          <p:grpSpPr>
            <a:xfrm>
              <a:off x="1066800" y="4038600"/>
              <a:ext cx="3143250" cy="2419350"/>
              <a:chOff x="5339402" y="936294"/>
              <a:chExt cx="3143250" cy="2419350"/>
            </a:xfrm>
          </p:grpSpPr>
          <p:graphicFrame>
            <p:nvGraphicFramePr>
              <p:cNvPr id="38" name="Chart 37"/>
              <p:cNvGraphicFramePr>
                <a:graphicFrameLocks/>
              </p:cNvGraphicFramePr>
              <p:nvPr/>
            </p:nvGraphicFramePr>
            <p:xfrm>
              <a:off x="5339402" y="936294"/>
              <a:ext cx="3143250" cy="241935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39" name="TextBox 8"/>
              <p:cNvSpPr txBox="1">
                <a:spLocks noChangeArrowheads="1"/>
              </p:cNvSpPr>
              <p:nvPr/>
            </p:nvSpPr>
            <p:spPr bwMode="auto">
              <a:xfrm>
                <a:off x="6600454" y="2239368"/>
                <a:ext cx="3337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Box 8"/>
              <p:cNvSpPr txBox="1">
                <a:spLocks noChangeArrowheads="1"/>
              </p:cNvSpPr>
              <p:nvPr/>
            </p:nvSpPr>
            <p:spPr bwMode="auto">
              <a:xfrm>
                <a:off x="7231662" y="2212072"/>
                <a:ext cx="3337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8"/>
              <p:cNvSpPr txBox="1">
                <a:spLocks noChangeArrowheads="1"/>
              </p:cNvSpPr>
              <p:nvPr/>
            </p:nvSpPr>
            <p:spPr bwMode="auto">
              <a:xfrm>
                <a:off x="7282144" y="1643416"/>
                <a:ext cx="2343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Box 8"/>
              <p:cNvSpPr txBox="1">
                <a:spLocks noChangeArrowheads="1"/>
              </p:cNvSpPr>
              <p:nvPr/>
            </p:nvSpPr>
            <p:spPr bwMode="auto">
              <a:xfrm>
                <a:off x="7833302" y="2133600"/>
                <a:ext cx="3337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Box 8"/>
              <p:cNvSpPr txBox="1">
                <a:spLocks noChangeArrowheads="1"/>
              </p:cNvSpPr>
              <p:nvPr/>
            </p:nvSpPr>
            <p:spPr bwMode="auto">
              <a:xfrm>
                <a:off x="6643598" y="2055699"/>
                <a:ext cx="2343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Box 8"/>
              <p:cNvSpPr txBox="1">
                <a:spLocks noChangeArrowheads="1"/>
              </p:cNvSpPr>
              <p:nvPr/>
            </p:nvSpPr>
            <p:spPr bwMode="auto">
              <a:xfrm>
                <a:off x="7905392" y="1442112"/>
                <a:ext cx="2343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2476356" y="4047620"/>
              <a:ext cx="7240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HCT-116</a:t>
              </a:r>
              <a:endParaRPr lang="en-US" sz="1200" b="1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94830" y="1367478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135383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135383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5152" y="1578457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SW480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8317" y="1563036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HCT-116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2816" y="1551530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LoVo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6200" y="6400800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Fig.2 Lee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99448" y="1634177"/>
            <a:ext cx="2247901" cy="2400301"/>
            <a:chOff x="5943600" y="4114800"/>
            <a:chExt cx="2247901" cy="2400301"/>
          </a:xfrm>
        </p:grpSpPr>
        <p:graphicFrame>
          <p:nvGraphicFramePr>
            <p:cNvPr id="20" name="Chart 19"/>
            <p:cNvGraphicFramePr/>
            <p:nvPr/>
          </p:nvGraphicFramePr>
          <p:xfrm>
            <a:off x="5943600" y="4114800"/>
            <a:ext cx="2247901" cy="24003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7266296" y="4544704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80822" y="4855697"/>
              <a:ext cx="2840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5"/>
          <p:cNvGrpSpPr/>
          <p:nvPr/>
        </p:nvGrpSpPr>
        <p:grpSpPr>
          <a:xfrm>
            <a:off x="5298666" y="1596078"/>
            <a:ext cx="2190750" cy="2428875"/>
            <a:chOff x="1219200" y="3352800"/>
            <a:chExt cx="2190750" cy="2428875"/>
          </a:xfrm>
        </p:grpSpPr>
        <p:graphicFrame>
          <p:nvGraphicFramePr>
            <p:cNvPr id="24" name="Chart 23"/>
            <p:cNvGraphicFramePr/>
            <p:nvPr/>
          </p:nvGraphicFramePr>
          <p:xfrm>
            <a:off x="1219200" y="3352800"/>
            <a:ext cx="2190750" cy="24288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2445079" y="3834929"/>
              <a:ext cx="3337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***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90404" y="4747354"/>
              <a:ext cx="3337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***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84586" y="1609726"/>
            <a:ext cx="2257426" cy="2428874"/>
            <a:chOff x="5105400" y="1371600"/>
            <a:chExt cx="2257426" cy="2428874"/>
          </a:xfrm>
        </p:grpSpPr>
        <p:graphicFrame>
          <p:nvGraphicFramePr>
            <p:cNvPr id="32" name="Chart 31"/>
            <p:cNvGraphicFramePr/>
            <p:nvPr/>
          </p:nvGraphicFramePr>
          <p:xfrm>
            <a:off x="5105400" y="1371600"/>
            <a:ext cx="2257426" cy="24288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3" name="TextBox 32"/>
            <p:cNvSpPr txBox="1"/>
            <p:nvPr/>
          </p:nvSpPr>
          <p:spPr>
            <a:xfrm>
              <a:off x="6829054" y="2162611"/>
              <a:ext cx="3337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***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7696200" y="6400800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Fig.3 Lee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38983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43100" y="34005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25"/>
          <p:cNvGrpSpPr/>
          <p:nvPr/>
        </p:nvGrpSpPr>
        <p:grpSpPr>
          <a:xfrm>
            <a:off x="3239998" y="361606"/>
            <a:ext cx="2477274" cy="1905796"/>
            <a:chOff x="4824278" y="720629"/>
            <a:chExt cx="2477274" cy="1905796"/>
          </a:xfrm>
        </p:grpSpPr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5423603" y="720629"/>
              <a:ext cx="5052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LoVo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79"/>
            <p:cNvGrpSpPr/>
            <p:nvPr/>
          </p:nvGrpSpPr>
          <p:grpSpPr>
            <a:xfrm>
              <a:off x="4864255" y="1001679"/>
              <a:ext cx="1806905" cy="603471"/>
              <a:chOff x="1266700" y="861950"/>
              <a:chExt cx="1806905" cy="603471"/>
            </a:xfrm>
          </p:grpSpPr>
          <p:sp>
            <p:nvSpPr>
              <p:cNvPr id="38" name="Text Box 7"/>
              <p:cNvSpPr txBox="1">
                <a:spLocks noChangeArrowheads="1"/>
              </p:cNvSpPr>
              <p:nvPr/>
            </p:nvSpPr>
            <p:spPr bwMode="auto">
              <a:xfrm>
                <a:off x="1378525" y="909618"/>
                <a:ext cx="139974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24 h                  48 h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Line 8"/>
              <p:cNvSpPr>
                <a:spLocks noChangeShapeType="1"/>
              </p:cNvSpPr>
              <p:nvPr/>
            </p:nvSpPr>
            <p:spPr bwMode="auto">
              <a:xfrm>
                <a:off x="1306891" y="1193903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Line 8"/>
              <p:cNvSpPr>
                <a:spLocks noChangeShapeType="1"/>
              </p:cNvSpPr>
              <p:nvPr/>
            </p:nvSpPr>
            <p:spPr bwMode="auto">
              <a:xfrm>
                <a:off x="2205448" y="1193264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1297778" y="861950"/>
                <a:ext cx="1645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6"/>
              <p:cNvSpPr txBox="1">
                <a:spLocks noChangeArrowheads="1"/>
              </p:cNvSpPr>
              <p:nvPr/>
            </p:nvSpPr>
            <p:spPr bwMode="auto">
              <a:xfrm>
                <a:off x="1266700" y="1219200"/>
                <a:ext cx="180690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0    50   100      0    50   100  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6512553" y="1671269"/>
              <a:ext cx="7889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515320" y="2339050"/>
              <a:ext cx="5405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6517503" y="2018403"/>
              <a:ext cx="76655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Cyclin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D1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2" name="Picture 2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24278" y="1669482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3" name="Picture 1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9228" y="2352105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4" name="Picture 2"/>
            <p:cNvPicPr preferRelativeResize="0"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24278" y="201168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5" name="Picture 4"/>
            <p:cNvPicPr preferRelativeResize="0"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26803" y="233845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6" name="Picture 6"/>
            <p:cNvPicPr preferRelativeResize="0"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09978" y="167640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7" name="Picture 8"/>
            <p:cNvPicPr preferRelativeResize="0"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09978" y="200495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89" name="TextBox 88"/>
          <p:cNvSpPr txBox="1"/>
          <p:nvPr/>
        </p:nvSpPr>
        <p:spPr>
          <a:xfrm>
            <a:off x="342359" y="25146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(D)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45775" y="3166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069398" y="253835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(E)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568656" y="392875"/>
            <a:ext cx="2470856" cy="1893125"/>
            <a:chOff x="4648200" y="609600"/>
            <a:chExt cx="2470856" cy="1893125"/>
          </a:xfrm>
        </p:grpSpPr>
        <p:sp>
          <p:nvSpPr>
            <p:cNvPr id="94" name="Text Box 7"/>
            <p:cNvSpPr txBox="1">
              <a:spLocks noChangeArrowheads="1"/>
            </p:cNvSpPr>
            <p:nvPr/>
          </p:nvSpPr>
          <p:spPr bwMode="auto">
            <a:xfrm>
              <a:off x="5261703" y="609600"/>
              <a:ext cx="6030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5" name="Group 65"/>
            <p:cNvGrpSpPr/>
            <p:nvPr/>
          </p:nvGrpSpPr>
          <p:grpSpPr>
            <a:xfrm>
              <a:off x="4690480" y="890650"/>
              <a:ext cx="1806905" cy="615346"/>
              <a:chOff x="1254825" y="861950"/>
              <a:chExt cx="1806905" cy="615346"/>
            </a:xfrm>
          </p:grpSpPr>
          <p:sp>
            <p:nvSpPr>
              <p:cNvPr id="106" name="Text Box 7"/>
              <p:cNvSpPr txBox="1">
                <a:spLocks noChangeArrowheads="1"/>
              </p:cNvSpPr>
              <p:nvPr/>
            </p:nvSpPr>
            <p:spPr bwMode="auto">
              <a:xfrm>
                <a:off x="1378525" y="909618"/>
                <a:ext cx="139974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24 h                  48 h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Line 8"/>
              <p:cNvSpPr>
                <a:spLocks noChangeShapeType="1"/>
              </p:cNvSpPr>
              <p:nvPr/>
            </p:nvSpPr>
            <p:spPr bwMode="auto">
              <a:xfrm>
                <a:off x="1306891" y="1182028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Line 8"/>
              <p:cNvSpPr>
                <a:spLocks noChangeShapeType="1"/>
              </p:cNvSpPr>
              <p:nvPr/>
            </p:nvSpPr>
            <p:spPr bwMode="auto">
              <a:xfrm>
                <a:off x="2205448" y="1181389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Line 8"/>
              <p:cNvSpPr>
                <a:spLocks noChangeShapeType="1"/>
              </p:cNvSpPr>
              <p:nvPr/>
            </p:nvSpPr>
            <p:spPr bwMode="auto">
              <a:xfrm>
                <a:off x="1321528" y="861950"/>
                <a:ext cx="1645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Text Box 6"/>
              <p:cNvSpPr txBox="1">
                <a:spLocks noChangeArrowheads="1"/>
              </p:cNvSpPr>
              <p:nvPr/>
            </p:nvSpPr>
            <p:spPr bwMode="auto">
              <a:xfrm>
                <a:off x="1254825" y="1231075"/>
                <a:ext cx="180690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0    50   100      0    50   100  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96" name="Picture 5"/>
            <p:cNvPicPr preferRelativeResize="0"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51565" y="2228405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8" name="Picture 6"/>
            <p:cNvPicPr preferRelativeResize="0"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62600" y="222365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9" name="Picture 7"/>
            <p:cNvPicPr preferRelativeResize="0"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651565" y="188620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0" name="Picture 8"/>
            <p:cNvPicPr preferRelativeResize="0"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62600" y="1888175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01" name="Text Box 35"/>
            <p:cNvSpPr txBox="1">
              <a:spLocks noChangeArrowheads="1"/>
            </p:cNvSpPr>
            <p:nvPr/>
          </p:nvSpPr>
          <p:spPr bwMode="auto">
            <a:xfrm>
              <a:off x="6353357" y="1558829"/>
              <a:ext cx="75373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 Box 35"/>
            <p:cNvSpPr txBox="1">
              <a:spLocks noChangeArrowheads="1"/>
            </p:cNvSpPr>
            <p:nvPr/>
          </p:nvSpPr>
          <p:spPr bwMode="auto">
            <a:xfrm>
              <a:off x="6353300" y="2227804"/>
              <a:ext cx="5405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 Box 35"/>
            <p:cNvSpPr txBox="1">
              <a:spLocks noChangeArrowheads="1"/>
            </p:cNvSpPr>
            <p:nvPr/>
          </p:nvSpPr>
          <p:spPr bwMode="auto">
            <a:xfrm>
              <a:off x="6352499" y="1889746"/>
              <a:ext cx="76655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Cyclin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D1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4" name="Picture 1"/>
            <p:cNvPicPr preferRelativeResize="0"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550725" y="154775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5" name="Picture 1"/>
            <p:cNvPicPr preferRelativeResize="0"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648200" y="1537648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12" name="Group 111"/>
          <p:cNvGrpSpPr/>
          <p:nvPr/>
        </p:nvGrpSpPr>
        <p:grpSpPr>
          <a:xfrm>
            <a:off x="3401494" y="2502725"/>
            <a:ext cx="2161106" cy="1793326"/>
            <a:chOff x="5396552" y="816592"/>
            <a:chExt cx="2161106" cy="1793326"/>
          </a:xfrm>
        </p:grpSpPr>
        <p:sp>
          <p:nvSpPr>
            <p:cNvPr id="113" name="Text Box 7"/>
            <p:cNvSpPr txBox="1">
              <a:spLocks noChangeArrowheads="1"/>
            </p:cNvSpPr>
            <p:nvPr/>
          </p:nvSpPr>
          <p:spPr bwMode="auto">
            <a:xfrm>
              <a:off x="5460877" y="1130547"/>
              <a:ext cx="13420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Capsaicin (100 µM)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Text Box 35"/>
            <p:cNvSpPr txBox="1">
              <a:spLocks noChangeArrowheads="1"/>
            </p:cNvSpPr>
            <p:nvPr/>
          </p:nvSpPr>
          <p:spPr bwMode="auto">
            <a:xfrm>
              <a:off x="6768659" y="1641144"/>
              <a:ext cx="7889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Text Box 6"/>
            <p:cNvSpPr txBox="1">
              <a:spLocks noChangeArrowheads="1"/>
            </p:cNvSpPr>
            <p:nvPr/>
          </p:nvSpPr>
          <p:spPr bwMode="auto">
            <a:xfrm>
              <a:off x="5396552" y="1406856"/>
              <a:ext cx="15327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 0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12    24   36    48 h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Line 8"/>
            <p:cNvSpPr>
              <a:spLocks noChangeShapeType="1"/>
            </p:cNvSpPr>
            <p:nvPr/>
          </p:nvSpPr>
          <p:spPr bwMode="auto">
            <a:xfrm>
              <a:off x="5449002" y="1396798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7" name="Picture 1"/>
            <p:cNvPicPr preferRelativeResize="0"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410200" y="1648851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18" name="Text Box 35"/>
            <p:cNvSpPr txBox="1">
              <a:spLocks noChangeArrowheads="1"/>
            </p:cNvSpPr>
            <p:nvPr/>
          </p:nvSpPr>
          <p:spPr bwMode="auto">
            <a:xfrm>
              <a:off x="6788325" y="2316420"/>
              <a:ext cx="5052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9" name="Picture 3"/>
            <p:cNvPicPr preferRelativeResize="0"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410200" y="2335598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0" name="Picture 1"/>
            <p:cNvPicPr preferRelativeResize="0"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410200" y="1989854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21" name="Text Box 35"/>
            <p:cNvSpPr txBox="1">
              <a:spLocks noChangeArrowheads="1"/>
            </p:cNvSpPr>
            <p:nvPr/>
          </p:nvSpPr>
          <p:spPr bwMode="auto">
            <a:xfrm>
              <a:off x="6781800" y="1993841"/>
              <a:ext cx="76655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Cyclin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D1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5472752" y="1088408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xt Box 7"/>
            <p:cNvSpPr txBox="1">
              <a:spLocks noChangeArrowheads="1"/>
            </p:cNvSpPr>
            <p:nvPr/>
          </p:nvSpPr>
          <p:spPr bwMode="auto">
            <a:xfrm>
              <a:off x="5819333" y="816592"/>
              <a:ext cx="5052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LoVo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830552" y="361664"/>
            <a:ext cx="2477274" cy="1888711"/>
            <a:chOff x="5830552" y="361664"/>
            <a:chExt cx="2477274" cy="1888711"/>
          </a:xfrm>
        </p:grpSpPr>
        <p:pic>
          <p:nvPicPr>
            <p:cNvPr id="86" name="Picture 1"/>
            <p:cNvPicPr preferRelativeResize="0"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832144" y="1295031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44" name="Picture 2"/>
            <p:cNvPicPr preferRelativeResize="0">
              <a:picLocks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6719248" y="1295031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45" name="Picture 3"/>
            <p:cNvPicPr preferRelativeResize="0">
              <a:picLocks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832144" y="1976055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46" name="Picture 4"/>
            <p:cNvPicPr preferRelativeResize="0">
              <a:picLocks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6732896" y="1976055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47" name="Text Box 7"/>
            <p:cNvSpPr txBox="1">
              <a:spLocks noChangeArrowheads="1"/>
            </p:cNvSpPr>
            <p:nvPr/>
          </p:nvSpPr>
          <p:spPr bwMode="auto">
            <a:xfrm>
              <a:off x="6429877" y="361664"/>
              <a:ext cx="70403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HCT-116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8" name="Group 64"/>
            <p:cNvGrpSpPr/>
            <p:nvPr/>
          </p:nvGrpSpPr>
          <p:grpSpPr>
            <a:xfrm>
              <a:off x="5870529" y="642714"/>
              <a:ext cx="1806905" cy="639096"/>
              <a:chOff x="1266700" y="861950"/>
              <a:chExt cx="1806905" cy="639096"/>
            </a:xfrm>
          </p:grpSpPr>
          <p:sp>
            <p:nvSpPr>
              <p:cNvPr id="155" name="Text Box 7"/>
              <p:cNvSpPr txBox="1">
                <a:spLocks noChangeArrowheads="1"/>
              </p:cNvSpPr>
              <p:nvPr/>
            </p:nvSpPr>
            <p:spPr bwMode="auto">
              <a:xfrm>
                <a:off x="1378525" y="909618"/>
                <a:ext cx="139974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24 h                  48 h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Line 8"/>
              <p:cNvSpPr>
                <a:spLocks noChangeShapeType="1"/>
              </p:cNvSpPr>
              <p:nvPr/>
            </p:nvSpPr>
            <p:spPr bwMode="auto">
              <a:xfrm>
                <a:off x="1306891" y="1182028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Line 8"/>
              <p:cNvSpPr>
                <a:spLocks noChangeShapeType="1"/>
              </p:cNvSpPr>
              <p:nvPr/>
            </p:nvSpPr>
            <p:spPr bwMode="auto">
              <a:xfrm>
                <a:off x="2205448" y="1181389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Line 8"/>
              <p:cNvSpPr>
                <a:spLocks noChangeShapeType="1"/>
              </p:cNvSpPr>
              <p:nvPr/>
            </p:nvSpPr>
            <p:spPr bwMode="auto">
              <a:xfrm>
                <a:off x="1297778" y="861950"/>
                <a:ext cx="1645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Text Box 6"/>
              <p:cNvSpPr txBox="1">
                <a:spLocks noChangeArrowheads="1"/>
              </p:cNvSpPr>
              <p:nvPr/>
            </p:nvSpPr>
            <p:spPr bwMode="auto">
              <a:xfrm>
                <a:off x="1266700" y="1254825"/>
                <a:ext cx="180690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0    50   100      0    50   100  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9" name="Text Box 35"/>
            <p:cNvSpPr txBox="1">
              <a:spLocks noChangeArrowheads="1"/>
            </p:cNvSpPr>
            <p:nvPr/>
          </p:nvSpPr>
          <p:spPr bwMode="auto">
            <a:xfrm>
              <a:off x="7518827" y="1276679"/>
              <a:ext cx="7889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Text Box 35"/>
            <p:cNvSpPr txBox="1">
              <a:spLocks noChangeArrowheads="1"/>
            </p:cNvSpPr>
            <p:nvPr/>
          </p:nvSpPr>
          <p:spPr bwMode="auto">
            <a:xfrm>
              <a:off x="7535242" y="1999052"/>
              <a:ext cx="5405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Text Box 35"/>
            <p:cNvSpPr txBox="1">
              <a:spLocks noChangeArrowheads="1"/>
            </p:cNvSpPr>
            <p:nvPr/>
          </p:nvSpPr>
          <p:spPr bwMode="auto">
            <a:xfrm>
              <a:off x="7523777" y="1664757"/>
              <a:ext cx="76655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Cyclin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D1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3" name="Picture 1"/>
            <p:cNvPicPr preferRelativeResize="0">
              <a:picLocks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830552" y="1635087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54" name="Picture 2"/>
            <p:cNvPicPr preferRelativeResize="0">
              <a:picLocks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6717656" y="1635087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36" name="Group 135"/>
          <p:cNvGrpSpPr/>
          <p:nvPr/>
        </p:nvGrpSpPr>
        <p:grpSpPr>
          <a:xfrm>
            <a:off x="685800" y="2522929"/>
            <a:ext cx="2165453" cy="1808596"/>
            <a:chOff x="685800" y="2522929"/>
            <a:chExt cx="2165453" cy="1808596"/>
          </a:xfrm>
        </p:grpSpPr>
        <p:sp>
          <p:nvSpPr>
            <p:cNvPr id="125" name="Text Box 7"/>
            <p:cNvSpPr txBox="1">
              <a:spLocks noChangeArrowheads="1"/>
            </p:cNvSpPr>
            <p:nvPr/>
          </p:nvSpPr>
          <p:spPr bwMode="auto">
            <a:xfrm>
              <a:off x="750125" y="2827729"/>
              <a:ext cx="13420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Capsaicin (100 µM)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Text Box 35"/>
            <p:cNvSpPr txBox="1">
              <a:spLocks noChangeArrowheads="1"/>
            </p:cNvSpPr>
            <p:nvPr/>
          </p:nvSpPr>
          <p:spPr bwMode="auto">
            <a:xfrm>
              <a:off x="2085203" y="3372020"/>
              <a:ext cx="75373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Text Box 6"/>
            <p:cNvSpPr txBox="1">
              <a:spLocks noChangeArrowheads="1"/>
            </p:cNvSpPr>
            <p:nvPr/>
          </p:nvSpPr>
          <p:spPr bwMode="auto">
            <a:xfrm>
              <a:off x="685800" y="3101854"/>
              <a:ext cx="15327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 0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12    24   36    48 h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Line 8"/>
            <p:cNvSpPr>
              <a:spLocks noChangeShapeType="1"/>
            </p:cNvSpPr>
            <p:nvPr/>
          </p:nvSpPr>
          <p:spPr bwMode="auto">
            <a:xfrm>
              <a:off x="738250" y="3085651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Text Box 35"/>
            <p:cNvSpPr txBox="1">
              <a:spLocks noChangeArrowheads="1"/>
            </p:cNvSpPr>
            <p:nvPr/>
          </p:nvSpPr>
          <p:spPr bwMode="auto">
            <a:xfrm>
              <a:off x="2098344" y="4057205"/>
              <a:ext cx="5405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0" name="Picture 129"/>
            <p:cNvPicPr preferRelativeResize="0">
              <a:picLocks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713096" y="4057205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31" name="Picture 4"/>
            <p:cNvPicPr preferRelativeResize="0">
              <a:picLocks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713096" y="3366079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2" name="Text Box 35"/>
            <p:cNvSpPr txBox="1">
              <a:spLocks noChangeArrowheads="1"/>
            </p:cNvSpPr>
            <p:nvPr/>
          </p:nvSpPr>
          <p:spPr bwMode="auto">
            <a:xfrm>
              <a:off x="2084696" y="3696033"/>
              <a:ext cx="76655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Cyclin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D1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Line 8"/>
            <p:cNvSpPr>
              <a:spLocks noChangeShapeType="1"/>
            </p:cNvSpPr>
            <p:nvPr/>
          </p:nvSpPr>
          <p:spPr bwMode="auto">
            <a:xfrm>
              <a:off x="734704" y="2792473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Text Box 7"/>
            <p:cNvSpPr txBox="1">
              <a:spLocks noChangeArrowheads="1"/>
            </p:cNvSpPr>
            <p:nvPr/>
          </p:nvSpPr>
          <p:spPr bwMode="auto">
            <a:xfrm>
              <a:off x="1073350" y="2522929"/>
              <a:ext cx="6030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5" name="Picture 1"/>
            <p:cNvPicPr preferRelativeResize="0">
              <a:picLocks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704005" y="3717149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289" name="Group 288"/>
          <p:cNvGrpSpPr/>
          <p:nvPr/>
        </p:nvGrpSpPr>
        <p:grpSpPr>
          <a:xfrm>
            <a:off x="2931225" y="4343400"/>
            <a:ext cx="2686050" cy="2143125"/>
            <a:chOff x="4648200" y="4714875"/>
            <a:chExt cx="2686050" cy="2143125"/>
          </a:xfrm>
        </p:grpSpPr>
        <p:graphicFrame>
          <p:nvGraphicFramePr>
            <p:cNvPr id="278" name="Chart 277"/>
            <p:cNvGraphicFramePr/>
            <p:nvPr/>
          </p:nvGraphicFramePr>
          <p:xfrm>
            <a:off x="4648200" y="4714875"/>
            <a:ext cx="2686050" cy="21431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6"/>
            </a:graphicData>
          </a:graphic>
        </p:graphicFrame>
        <p:sp>
          <p:nvSpPr>
            <p:cNvPr id="279" name="Text Box 7"/>
            <p:cNvSpPr txBox="1">
              <a:spLocks noChangeArrowheads="1"/>
            </p:cNvSpPr>
            <p:nvPr/>
          </p:nvSpPr>
          <p:spPr bwMode="auto">
            <a:xfrm>
              <a:off x="5958085" y="4715025"/>
              <a:ext cx="5052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LoVo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TextBox 8"/>
            <p:cNvSpPr txBox="1">
              <a:spLocks noChangeArrowheads="1"/>
            </p:cNvSpPr>
            <p:nvPr/>
          </p:nvSpPr>
          <p:spPr bwMode="auto">
            <a:xfrm>
              <a:off x="6525044" y="5185873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TextBox 8"/>
            <p:cNvSpPr txBox="1">
              <a:spLocks noChangeArrowheads="1"/>
            </p:cNvSpPr>
            <p:nvPr/>
          </p:nvSpPr>
          <p:spPr bwMode="auto">
            <a:xfrm>
              <a:off x="6939888" y="5656721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TextBox 8"/>
            <p:cNvSpPr txBox="1">
              <a:spLocks noChangeArrowheads="1"/>
            </p:cNvSpPr>
            <p:nvPr/>
          </p:nvSpPr>
          <p:spPr bwMode="auto">
            <a:xfrm>
              <a:off x="5679744" y="5418446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" name="TextBox 8"/>
            <p:cNvSpPr txBox="1">
              <a:spLocks noChangeArrowheads="1"/>
            </p:cNvSpPr>
            <p:nvPr/>
          </p:nvSpPr>
          <p:spPr bwMode="auto">
            <a:xfrm>
              <a:off x="6095140" y="5785798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TextBox 8"/>
            <p:cNvSpPr txBox="1">
              <a:spLocks noChangeArrowheads="1"/>
            </p:cNvSpPr>
            <p:nvPr/>
          </p:nvSpPr>
          <p:spPr bwMode="auto">
            <a:xfrm>
              <a:off x="6511396" y="5817081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" name="TextBox 8"/>
            <p:cNvSpPr txBox="1">
              <a:spLocks noChangeArrowheads="1"/>
            </p:cNvSpPr>
            <p:nvPr/>
          </p:nvSpPr>
          <p:spPr bwMode="auto">
            <a:xfrm>
              <a:off x="7004640" y="5932510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TextBox 8"/>
            <p:cNvSpPr txBox="1">
              <a:spLocks noChangeArrowheads="1"/>
            </p:cNvSpPr>
            <p:nvPr/>
          </p:nvSpPr>
          <p:spPr bwMode="auto">
            <a:xfrm>
              <a:off x="5666794" y="5844377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#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TextBox 8"/>
            <p:cNvSpPr txBox="1">
              <a:spLocks noChangeArrowheads="1"/>
            </p:cNvSpPr>
            <p:nvPr/>
          </p:nvSpPr>
          <p:spPr bwMode="auto">
            <a:xfrm>
              <a:off x="6083050" y="6045681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#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TextBox 8"/>
            <p:cNvSpPr txBox="1">
              <a:spLocks noChangeArrowheads="1"/>
            </p:cNvSpPr>
            <p:nvPr/>
          </p:nvSpPr>
          <p:spPr bwMode="auto">
            <a:xfrm>
              <a:off x="6512954" y="6067289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#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199900" y="4419600"/>
            <a:ext cx="2695575" cy="2057401"/>
            <a:chOff x="990600" y="4572000"/>
            <a:chExt cx="2695575" cy="2057401"/>
          </a:xfrm>
        </p:grpSpPr>
        <p:graphicFrame>
          <p:nvGraphicFramePr>
            <p:cNvPr id="304" name="Chart 303"/>
            <p:cNvGraphicFramePr/>
            <p:nvPr/>
          </p:nvGraphicFramePr>
          <p:xfrm>
            <a:off x="990600" y="4572000"/>
            <a:ext cx="2695575" cy="20574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7"/>
            </a:graphicData>
          </a:graphic>
        </p:graphicFrame>
        <p:sp>
          <p:nvSpPr>
            <p:cNvPr id="305" name="Text Box 7"/>
            <p:cNvSpPr txBox="1">
              <a:spLocks noChangeArrowheads="1"/>
            </p:cNvSpPr>
            <p:nvPr/>
          </p:nvSpPr>
          <p:spPr bwMode="auto">
            <a:xfrm>
              <a:off x="2200929" y="4583875"/>
              <a:ext cx="6030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6" name="TextBox 8"/>
            <p:cNvSpPr txBox="1">
              <a:spLocks noChangeArrowheads="1"/>
            </p:cNvSpPr>
            <p:nvPr/>
          </p:nvSpPr>
          <p:spPr bwMode="auto">
            <a:xfrm>
              <a:off x="2452048" y="4875027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" name="TextBox 8"/>
            <p:cNvSpPr txBox="1">
              <a:spLocks noChangeArrowheads="1"/>
            </p:cNvSpPr>
            <p:nvPr/>
          </p:nvSpPr>
          <p:spPr bwMode="auto">
            <a:xfrm>
              <a:off x="2869217" y="4990029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" name="TextBox 8"/>
            <p:cNvSpPr txBox="1">
              <a:spLocks noChangeArrowheads="1"/>
            </p:cNvSpPr>
            <p:nvPr/>
          </p:nvSpPr>
          <p:spPr bwMode="auto">
            <a:xfrm>
              <a:off x="3275740" y="5556485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" name="TextBox 8"/>
            <p:cNvSpPr txBox="1">
              <a:spLocks noChangeArrowheads="1"/>
            </p:cNvSpPr>
            <p:nvPr/>
          </p:nvSpPr>
          <p:spPr bwMode="auto">
            <a:xfrm>
              <a:off x="2034019" y="5071917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" name="TextBox 8"/>
            <p:cNvSpPr txBox="1">
              <a:spLocks noChangeArrowheads="1"/>
            </p:cNvSpPr>
            <p:nvPr/>
          </p:nvSpPr>
          <p:spPr bwMode="auto">
            <a:xfrm>
              <a:off x="2450275" y="5640573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" name="TextBox 8"/>
            <p:cNvSpPr txBox="1">
              <a:spLocks noChangeArrowheads="1"/>
            </p:cNvSpPr>
            <p:nvPr/>
          </p:nvSpPr>
          <p:spPr bwMode="auto">
            <a:xfrm>
              <a:off x="2867444" y="5663954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" name="TextBox 8"/>
            <p:cNvSpPr txBox="1">
              <a:spLocks noChangeArrowheads="1"/>
            </p:cNvSpPr>
            <p:nvPr/>
          </p:nvSpPr>
          <p:spPr bwMode="auto">
            <a:xfrm>
              <a:off x="3344479" y="5738381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TextBox 8"/>
            <p:cNvSpPr txBox="1">
              <a:spLocks noChangeArrowheads="1"/>
            </p:cNvSpPr>
            <p:nvPr/>
          </p:nvSpPr>
          <p:spPr bwMode="auto">
            <a:xfrm>
              <a:off x="3263650" y="5827802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#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TextBox 8"/>
            <p:cNvSpPr txBox="1">
              <a:spLocks noChangeArrowheads="1"/>
            </p:cNvSpPr>
            <p:nvPr/>
          </p:nvSpPr>
          <p:spPr bwMode="auto">
            <a:xfrm>
              <a:off x="2006723" y="5256027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#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" name="TextBox 8"/>
            <p:cNvSpPr txBox="1">
              <a:spLocks noChangeArrowheads="1"/>
            </p:cNvSpPr>
            <p:nvPr/>
          </p:nvSpPr>
          <p:spPr bwMode="auto">
            <a:xfrm>
              <a:off x="2427223" y="5810608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#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" name="TextBox 8"/>
            <p:cNvSpPr txBox="1">
              <a:spLocks noChangeArrowheads="1"/>
            </p:cNvSpPr>
            <p:nvPr/>
          </p:nvSpPr>
          <p:spPr bwMode="auto">
            <a:xfrm>
              <a:off x="2853581" y="5804421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#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6200" y="6400800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Fig.4 Lee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973734" y="480088"/>
            <a:ext cx="5450816" cy="4115662"/>
            <a:chOff x="973734" y="480088"/>
            <a:chExt cx="5450816" cy="4115662"/>
          </a:xfrm>
        </p:grpSpPr>
        <p:sp>
          <p:nvSpPr>
            <p:cNvPr id="42" name="TextBox 41"/>
            <p:cNvSpPr txBox="1"/>
            <p:nvPr/>
          </p:nvSpPr>
          <p:spPr>
            <a:xfrm>
              <a:off x="973734" y="507384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(A)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66079" y="480088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(B)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16534" y="2688859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(C)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05109" y="2718551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(D)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295400" y="605930"/>
              <a:ext cx="2229176" cy="1843917"/>
              <a:chOff x="5257800" y="2995123"/>
              <a:chExt cx="2229176" cy="1843917"/>
            </a:xfrm>
          </p:grpSpPr>
          <p:sp>
            <p:nvSpPr>
              <p:cNvPr id="74" name="Text Box 35"/>
              <p:cNvSpPr txBox="1">
                <a:spLocks noChangeArrowheads="1"/>
              </p:cNvSpPr>
              <p:nvPr/>
            </p:nvSpPr>
            <p:spPr bwMode="auto">
              <a:xfrm>
                <a:off x="5326019" y="3623756"/>
                <a:ext cx="216095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–        +        –       +      Capsaicin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35"/>
              <p:cNvSpPr txBox="1">
                <a:spLocks noChangeArrowheads="1"/>
              </p:cNvSpPr>
              <p:nvPr/>
            </p:nvSpPr>
            <p:spPr bwMode="auto">
              <a:xfrm>
                <a:off x="5290766" y="3307081"/>
                <a:ext cx="14125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Nucleus      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Cytosol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5334577" y="3595056"/>
                <a:ext cx="5486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6032252" y="3588131"/>
                <a:ext cx="5486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8" name="Picture 1"/>
              <p:cNvPicPr preferRelativeResize="0"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57800" y="3876106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5" name="Text Box 35"/>
              <p:cNvSpPr txBox="1">
                <a:spLocks noChangeArrowheads="1"/>
              </p:cNvSpPr>
              <p:nvPr/>
            </p:nvSpPr>
            <p:spPr bwMode="auto">
              <a:xfrm>
                <a:off x="6629400" y="3857306"/>
                <a:ext cx="75373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1000" b="1" dirty="0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catenin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95" name="Picture 1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57800" y="4564720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6" name="Text Box 35"/>
              <p:cNvSpPr txBox="1">
                <a:spLocks noChangeArrowheads="1"/>
              </p:cNvSpPr>
              <p:nvPr/>
            </p:nvSpPr>
            <p:spPr bwMode="auto">
              <a:xfrm>
                <a:off x="6633783" y="4545921"/>
                <a:ext cx="505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Actin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Text Box 35"/>
              <p:cNvSpPr txBox="1">
                <a:spLocks noChangeArrowheads="1"/>
              </p:cNvSpPr>
              <p:nvPr/>
            </p:nvSpPr>
            <p:spPr bwMode="auto">
              <a:xfrm>
                <a:off x="6643048" y="4218296"/>
                <a:ext cx="6543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C/EBP</a:t>
                </a:r>
                <a:r>
                  <a:rPr lang="el-GR" sz="1000" b="1" dirty="0" smtClean="0">
                    <a:latin typeface="Calibri"/>
                    <a:cs typeface="Arial" pitchFamily="34" charset="0"/>
                  </a:rPr>
                  <a:t>α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Text Box 35"/>
              <p:cNvSpPr txBox="1">
                <a:spLocks noChangeArrowheads="1"/>
              </p:cNvSpPr>
              <p:nvPr/>
            </p:nvSpPr>
            <p:spPr bwMode="auto">
              <a:xfrm>
                <a:off x="5715000" y="2995123"/>
                <a:ext cx="6030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SW480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5341960" y="3270912"/>
                <a:ext cx="12801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0" name="Picture 3"/>
              <p:cNvPicPr preferRelativeResize="0"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57800" y="4214309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111" name="Group 110"/>
            <p:cNvGrpSpPr/>
            <p:nvPr/>
          </p:nvGrpSpPr>
          <p:grpSpPr>
            <a:xfrm>
              <a:off x="3884568" y="608202"/>
              <a:ext cx="2237157" cy="1865454"/>
              <a:chOff x="381000" y="3011346"/>
              <a:chExt cx="2237157" cy="1865454"/>
            </a:xfrm>
          </p:grpSpPr>
          <p:sp>
            <p:nvSpPr>
              <p:cNvPr id="112" name="Text Box 35"/>
              <p:cNvSpPr txBox="1">
                <a:spLocks noChangeArrowheads="1"/>
              </p:cNvSpPr>
              <p:nvPr/>
            </p:nvSpPr>
            <p:spPr bwMode="auto">
              <a:xfrm>
                <a:off x="457200" y="3639979"/>
                <a:ext cx="216095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–        +        –       +      Capsaicin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Text Box 35"/>
              <p:cNvSpPr txBox="1">
                <a:spLocks noChangeArrowheads="1"/>
              </p:cNvSpPr>
              <p:nvPr/>
            </p:nvSpPr>
            <p:spPr bwMode="auto">
              <a:xfrm>
                <a:off x="1745448" y="3936457"/>
                <a:ext cx="75373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1000" b="1" dirty="0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catenin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Text Box 35"/>
              <p:cNvSpPr txBox="1">
                <a:spLocks noChangeArrowheads="1"/>
              </p:cNvSpPr>
              <p:nvPr/>
            </p:nvSpPr>
            <p:spPr bwMode="auto">
              <a:xfrm>
                <a:off x="1766249" y="4598507"/>
                <a:ext cx="505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Actin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0" name="Picture 129"/>
              <p:cNvPicPr preferRelativeResize="0"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1000" y="4602480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31" name="Picture 1"/>
              <p:cNvPicPr preferRelativeResize="0"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81000" y="4266411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38" name="Text Box 35"/>
              <p:cNvSpPr txBox="1">
                <a:spLocks noChangeArrowheads="1"/>
              </p:cNvSpPr>
              <p:nvPr/>
            </p:nvSpPr>
            <p:spPr bwMode="auto">
              <a:xfrm>
                <a:off x="1752600" y="4293707"/>
                <a:ext cx="6543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C/EBP</a:t>
                </a:r>
                <a:r>
                  <a:rPr lang="el-GR" sz="1000" b="1" dirty="0" smtClean="0">
                    <a:latin typeface="Calibri"/>
                    <a:cs typeface="Arial" pitchFamily="34" charset="0"/>
                  </a:rPr>
                  <a:t>α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Text Box 35"/>
              <p:cNvSpPr txBox="1">
                <a:spLocks noChangeArrowheads="1"/>
              </p:cNvSpPr>
              <p:nvPr/>
            </p:nvSpPr>
            <p:spPr bwMode="auto">
              <a:xfrm>
                <a:off x="429904" y="3323304"/>
                <a:ext cx="14125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Nucleus      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Cytosol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>
                <a:off x="465758" y="3611279"/>
                <a:ext cx="5486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1163433" y="3618002"/>
                <a:ext cx="5486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Text Box 35"/>
              <p:cNvSpPr txBox="1">
                <a:spLocks noChangeArrowheads="1"/>
              </p:cNvSpPr>
              <p:nvPr/>
            </p:nvSpPr>
            <p:spPr bwMode="auto">
              <a:xfrm>
                <a:off x="846181" y="3011346"/>
                <a:ext cx="505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LoVo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56" name="Straight Connector 155"/>
              <p:cNvCxnSpPr/>
              <p:nvPr/>
            </p:nvCxnSpPr>
            <p:spPr>
              <a:xfrm>
                <a:off x="473141" y="3287135"/>
                <a:ext cx="12801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7" name="Picture 4"/>
              <p:cNvPicPr preferRelativeResize="0"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81000" y="3930328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71" name="Group 70"/>
            <p:cNvGrpSpPr/>
            <p:nvPr/>
          </p:nvGrpSpPr>
          <p:grpSpPr>
            <a:xfrm>
              <a:off x="3911657" y="2748352"/>
              <a:ext cx="2512893" cy="1823112"/>
              <a:chOff x="3295368" y="1260144"/>
              <a:chExt cx="2512893" cy="1823112"/>
            </a:xfrm>
          </p:grpSpPr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3359632" y="1867971"/>
                <a:ext cx="216095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–        +        –       +       Capsaicin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35"/>
              <p:cNvSpPr txBox="1">
                <a:spLocks noChangeArrowheads="1"/>
              </p:cNvSpPr>
              <p:nvPr/>
            </p:nvSpPr>
            <p:spPr bwMode="auto">
              <a:xfrm>
                <a:off x="3328917" y="1564944"/>
                <a:ext cx="14125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Nucleus      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Cytosol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3439440" y="1839271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125240" y="1832346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 Box 35"/>
              <p:cNvSpPr txBox="1">
                <a:spLocks noChangeArrowheads="1"/>
              </p:cNvSpPr>
              <p:nvPr/>
            </p:nvSpPr>
            <p:spPr bwMode="auto">
              <a:xfrm>
                <a:off x="3766580" y="1260144"/>
                <a:ext cx="505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LoVo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Text Box 35"/>
              <p:cNvSpPr txBox="1">
                <a:spLocks noChangeArrowheads="1"/>
              </p:cNvSpPr>
              <p:nvPr/>
            </p:nvSpPr>
            <p:spPr bwMode="auto">
              <a:xfrm>
                <a:off x="4682389" y="2808147"/>
                <a:ext cx="505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Actin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5" name="Picture 1"/>
              <p:cNvPicPr preferRelativeResize="0">
                <a:picLocks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295368" y="2808936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66" name="Picture 1"/>
              <p:cNvPicPr preferRelativeResize="0">
                <a:picLocks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295368" y="2473656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67" name="Text Box 35"/>
              <p:cNvSpPr txBox="1">
                <a:spLocks noChangeArrowheads="1"/>
              </p:cNvSpPr>
              <p:nvPr/>
            </p:nvSpPr>
            <p:spPr bwMode="auto">
              <a:xfrm>
                <a:off x="4651291" y="2500952"/>
                <a:ext cx="6543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C/EBP</a:t>
                </a:r>
                <a:r>
                  <a:rPr lang="el-GR" sz="1000" b="1" dirty="0" smtClean="0">
                    <a:latin typeface="Calibri"/>
                    <a:cs typeface="Arial" pitchFamily="34" charset="0"/>
                  </a:rPr>
                  <a:t>α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8" name="Picture 4"/>
              <p:cNvPicPr preferRelativeResize="0">
                <a:picLocks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3298208" y="2137573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69" name="Text Box 35"/>
              <p:cNvSpPr txBox="1">
                <a:spLocks noChangeArrowheads="1"/>
              </p:cNvSpPr>
              <p:nvPr/>
            </p:nvSpPr>
            <p:spPr bwMode="auto">
              <a:xfrm>
                <a:off x="4669808" y="2133600"/>
                <a:ext cx="113845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GFP (</a:t>
                </a:r>
                <a:r>
                  <a:rPr lang="el-GR" sz="1000" b="1" dirty="0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catenin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3368040" y="1531960"/>
                <a:ext cx="12801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1309048" y="2776768"/>
              <a:ext cx="2500952" cy="1818982"/>
              <a:chOff x="394648" y="3035135"/>
              <a:chExt cx="2500952" cy="1818982"/>
            </a:xfrm>
          </p:grpSpPr>
          <p:sp>
            <p:nvSpPr>
              <p:cNvPr id="79" name="Text Box 35"/>
              <p:cNvSpPr txBox="1">
                <a:spLocks noChangeArrowheads="1"/>
              </p:cNvSpPr>
              <p:nvPr/>
            </p:nvSpPr>
            <p:spPr bwMode="auto">
              <a:xfrm>
                <a:off x="1756758" y="4253830"/>
                <a:ext cx="6543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C/EBP</a:t>
                </a:r>
                <a:r>
                  <a:rPr lang="el-GR" sz="1000" b="1" dirty="0" smtClean="0">
                    <a:latin typeface="Calibri"/>
                    <a:cs typeface="Arial" pitchFamily="34" charset="0"/>
                  </a:rPr>
                  <a:t>α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35"/>
              <p:cNvSpPr txBox="1">
                <a:spLocks noChangeArrowheads="1"/>
              </p:cNvSpPr>
              <p:nvPr/>
            </p:nvSpPr>
            <p:spPr bwMode="auto">
              <a:xfrm>
                <a:off x="1757147" y="3927429"/>
                <a:ext cx="113845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GFP (</a:t>
                </a:r>
                <a:r>
                  <a:rPr lang="el-GR" sz="1000" b="1" dirty="0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catenin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81" name="Picture 2"/>
              <p:cNvPicPr preferRelativeResize="0">
                <a:picLocks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400531" y="3908629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82" name="Picture 1"/>
              <p:cNvPicPr preferRelativeResize="0">
                <a:picLocks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400530" y="4579797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3" name="Text Box 35"/>
              <p:cNvSpPr txBox="1">
                <a:spLocks noChangeArrowheads="1"/>
              </p:cNvSpPr>
              <p:nvPr/>
            </p:nvSpPr>
            <p:spPr bwMode="auto">
              <a:xfrm>
                <a:off x="1760256" y="4585926"/>
                <a:ext cx="505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Actin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Text Box 35"/>
              <p:cNvSpPr txBox="1">
                <a:spLocks noChangeArrowheads="1"/>
              </p:cNvSpPr>
              <p:nvPr/>
            </p:nvSpPr>
            <p:spPr bwMode="auto">
              <a:xfrm>
                <a:off x="457200" y="3663768"/>
                <a:ext cx="216095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–        +        –       +      Capsaicin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 Box 35"/>
              <p:cNvSpPr txBox="1">
                <a:spLocks noChangeArrowheads="1"/>
              </p:cNvSpPr>
              <p:nvPr/>
            </p:nvSpPr>
            <p:spPr bwMode="auto">
              <a:xfrm>
                <a:off x="443552" y="3347093"/>
                <a:ext cx="14125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Nucleus      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Cytosol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465758" y="3635068"/>
                <a:ext cx="5486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163433" y="3628143"/>
                <a:ext cx="5486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 Box 35"/>
              <p:cNvSpPr txBox="1">
                <a:spLocks noChangeArrowheads="1"/>
              </p:cNvSpPr>
              <p:nvPr/>
            </p:nvSpPr>
            <p:spPr bwMode="auto">
              <a:xfrm>
                <a:off x="846181" y="3035135"/>
                <a:ext cx="6030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SW480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473141" y="3310924"/>
                <a:ext cx="12801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1" name="Picture 2"/>
              <p:cNvPicPr preferRelativeResize="0"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394648" y="4236901"/>
                <a:ext cx="1371600" cy="2743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6200" y="6400800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Fig.5 Lee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4202" y="5571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533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19200" y="409015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 Box 12"/>
          <p:cNvSpPr txBox="1">
            <a:spLocks noChangeArrowheads="1"/>
          </p:cNvSpPr>
          <p:nvPr/>
        </p:nvSpPr>
        <p:spPr bwMode="auto">
          <a:xfrm>
            <a:off x="1953089" y="576849"/>
            <a:ext cx="6030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SW480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614098" y="685800"/>
            <a:ext cx="2238375" cy="2438400"/>
            <a:chOff x="304800" y="228600"/>
            <a:chExt cx="2238375" cy="2438400"/>
          </a:xfrm>
        </p:grpSpPr>
        <p:graphicFrame>
          <p:nvGraphicFramePr>
            <p:cNvPr id="58" name="Chart 57"/>
            <p:cNvGraphicFramePr/>
            <p:nvPr/>
          </p:nvGraphicFramePr>
          <p:xfrm>
            <a:off x="304800" y="228600"/>
            <a:ext cx="2238375" cy="2438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0" name="TextBox 14"/>
            <p:cNvSpPr txBox="1">
              <a:spLocks noChangeArrowheads="1"/>
            </p:cNvSpPr>
            <p:nvPr/>
          </p:nvSpPr>
          <p:spPr bwMode="auto">
            <a:xfrm>
              <a:off x="1670640" y="595525"/>
              <a:ext cx="234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/>
                <a:t>*</a:t>
              </a:r>
            </a:p>
          </p:txBody>
        </p:sp>
        <p:sp>
          <p:nvSpPr>
            <p:cNvPr id="62" name="TextBox 14"/>
            <p:cNvSpPr txBox="1">
              <a:spLocks noChangeArrowheads="1"/>
            </p:cNvSpPr>
            <p:nvPr/>
          </p:nvSpPr>
          <p:spPr bwMode="auto">
            <a:xfrm>
              <a:off x="2044179" y="888450"/>
              <a:ext cx="31290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/>
                <a:t>**</a:t>
              </a:r>
              <a:endParaRPr lang="en-US" sz="1000" b="1" dirty="0"/>
            </a:p>
          </p:txBody>
        </p:sp>
      </p:grpSp>
      <p:sp>
        <p:nvSpPr>
          <p:cNvPr id="63" name="TextBox 26"/>
          <p:cNvSpPr txBox="1">
            <a:spLocks noChangeArrowheads="1"/>
          </p:cNvSpPr>
          <p:nvPr/>
        </p:nvSpPr>
        <p:spPr bwMode="auto">
          <a:xfrm>
            <a:off x="4799321" y="685800"/>
            <a:ext cx="6030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SW480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1782827" y="1154926"/>
            <a:ext cx="92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0  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50    100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>
            <a:off x="1803082" y="1108951"/>
            <a:ext cx="822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1701352" y="822274"/>
            <a:ext cx="10953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Capsaicin (</a:t>
            </a:r>
            <a:r>
              <a:rPr lang="el-GR" sz="1000" b="1" dirty="0">
                <a:latin typeface="Arial" pitchFamily="34" charset="0"/>
                <a:cs typeface="Arial" pitchFamily="34" charset="0"/>
              </a:rPr>
              <a:t>μ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M)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8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0827" y="1763631"/>
            <a:ext cx="914400" cy="274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5" name="Picture 11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0827" y="1435088"/>
            <a:ext cx="914400" cy="274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2640001" y="1446963"/>
            <a:ext cx="788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000" b="1" dirty="0">
                <a:latin typeface="Arial" pitchFamily="34" charset="0"/>
                <a:cs typeface="Arial" pitchFamily="34" charset="0"/>
              </a:rPr>
              <a:t>β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000" b="1" dirty="0" err="1">
                <a:latin typeface="Arial" pitchFamily="34" charset="0"/>
                <a:cs typeface="Arial" pitchFamily="34" charset="0"/>
              </a:rPr>
              <a:t>catenin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2639460" y="1787381"/>
            <a:ext cx="683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GAPDH 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38250" y="4257674"/>
            <a:ext cx="2190750" cy="2143126"/>
            <a:chOff x="6781800" y="3648074"/>
            <a:chExt cx="2190750" cy="2143126"/>
          </a:xfrm>
        </p:grpSpPr>
        <p:graphicFrame>
          <p:nvGraphicFramePr>
            <p:cNvPr id="29" name="Chart 28"/>
            <p:cNvGraphicFramePr/>
            <p:nvPr/>
          </p:nvGraphicFramePr>
          <p:xfrm>
            <a:off x="6781800" y="3648074"/>
            <a:ext cx="2190750" cy="21431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0" name="TextBox 26"/>
            <p:cNvSpPr txBox="1">
              <a:spLocks noChangeArrowheads="1"/>
            </p:cNvSpPr>
            <p:nvPr/>
          </p:nvSpPr>
          <p:spPr bwMode="auto">
            <a:xfrm>
              <a:off x="7987352" y="3696978"/>
              <a:ext cx="6030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26"/>
            <p:cNvSpPr txBox="1">
              <a:spLocks noChangeArrowheads="1"/>
            </p:cNvSpPr>
            <p:nvPr/>
          </p:nvSpPr>
          <p:spPr bwMode="auto">
            <a:xfrm>
              <a:off x="8083510" y="4220879"/>
              <a:ext cx="3337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***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26"/>
            <p:cNvSpPr txBox="1">
              <a:spLocks noChangeArrowheads="1"/>
            </p:cNvSpPr>
            <p:nvPr/>
          </p:nvSpPr>
          <p:spPr bwMode="auto">
            <a:xfrm>
              <a:off x="8478158" y="4642454"/>
              <a:ext cx="3337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***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52900" y="4255200"/>
            <a:ext cx="2190750" cy="2257425"/>
            <a:chOff x="2514600" y="4343400"/>
            <a:chExt cx="2190750" cy="2257425"/>
          </a:xfrm>
        </p:grpSpPr>
        <p:grpSp>
          <p:nvGrpSpPr>
            <p:cNvPr id="33" name="Group 32"/>
            <p:cNvGrpSpPr/>
            <p:nvPr/>
          </p:nvGrpSpPr>
          <p:grpSpPr>
            <a:xfrm>
              <a:off x="2514600" y="4343400"/>
              <a:ext cx="2190750" cy="2257425"/>
              <a:chOff x="2057400" y="2362200"/>
              <a:chExt cx="2190750" cy="2257425"/>
            </a:xfrm>
          </p:grpSpPr>
          <p:graphicFrame>
            <p:nvGraphicFramePr>
              <p:cNvPr id="34" name="Chart 33"/>
              <p:cNvGraphicFramePr/>
              <p:nvPr/>
            </p:nvGraphicFramePr>
            <p:xfrm>
              <a:off x="2057400" y="2362200"/>
              <a:ext cx="2190750" cy="225742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35" name="TextBox 34"/>
              <p:cNvSpPr txBox="1"/>
              <p:nvPr/>
            </p:nvSpPr>
            <p:spPr>
              <a:xfrm>
                <a:off x="3333392" y="2649379"/>
                <a:ext cx="23436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749648" y="2667000"/>
                <a:ext cx="2840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**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TextBox 26"/>
            <p:cNvSpPr txBox="1">
              <a:spLocks noChangeArrowheads="1"/>
            </p:cNvSpPr>
            <p:nvPr/>
          </p:nvSpPr>
          <p:spPr bwMode="auto">
            <a:xfrm>
              <a:off x="3616650" y="4349529"/>
              <a:ext cx="6030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581400" y="40664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(D)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066801" y="2143124"/>
            <a:ext cx="2133599" cy="1895476"/>
            <a:chOff x="2057400" y="1981200"/>
            <a:chExt cx="2447925" cy="2276476"/>
          </a:xfrm>
        </p:grpSpPr>
        <p:graphicFrame>
          <p:nvGraphicFramePr>
            <p:cNvPr id="40" name="Chart 39"/>
            <p:cNvGraphicFramePr/>
            <p:nvPr/>
          </p:nvGraphicFramePr>
          <p:xfrm>
            <a:off x="2057400" y="1981200"/>
            <a:ext cx="2447925" cy="22764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3430749" y="2613882"/>
              <a:ext cx="303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**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60489" y="2744805"/>
              <a:ext cx="303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**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55487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7568" y="533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43600" y="533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696200" y="6400800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Fig.6 Lee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685800" y="582304"/>
            <a:ext cx="2304473" cy="1492115"/>
            <a:chOff x="5891150" y="900753"/>
            <a:chExt cx="2304473" cy="1492115"/>
          </a:xfrm>
        </p:grpSpPr>
        <p:sp>
          <p:nvSpPr>
            <p:cNvPr id="84" name="Text Box 49"/>
            <p:cNvSpPr txBox="1">
              <a:spLocks noChangeArrowheads="1"/>
            </p:cNvSpPr>
            <p:nvPr/>
          </p:nvSpPr>
          <p:spPr bwMode="auto">
            <a:xfrm>
              <a:off x="7264523" y="2111187"/>
              <a:ext cx="6096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 dirty="0" err="1">
                  <a:latin typeface="Arial" pitchFamily="34" charset="0"/>
                  <a:cs typeface="Arial" pitchFamily="34" charset="0"/>
                </a:rPr>
                <a:t>Actin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 Box 73"/>
            <p:cNvSpPr txBox="1">
              <a:spLocks noChangeArrowheads="1"/>
            </p:cNvSpPr>
            <p:nvPr/>
          </p:nvSpPr>
          <p:spPr bwMode="auto">
            <a:xfrm>
              <a:off x="5896988" y="1219201"/>
              <a:ext cx="14944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DMSO 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MG-132</a:t>
              </a:r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6637213" y="1505775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Line 75"/>
            <p:cNvSpPr>
              <a:spLocks noChangeShapeType="1"/>
            </p:cNvSpPr>
            <p:nvPr/>
          </p:nvSpPr>
          <p:spPr bwMode="auto">
            <a:xfrm>
              <a:off x="5974463" y="1509713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15"/>
            <p:cNvSpPr>
              <a:spLocks noChangeArrowheads="1"/>
            </p:cNvSpPr>
            <p:nvPr/>
          </p:nvSpPr>
          <p:spPr bwMode="auto">
            <a:xfrm>
              <a:off x="5926900" y="1524575"/>
              <a:ext cx="213712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–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Capsaicin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 Box 49"/>
            <p:cNvSpPr txBox="1">
              <a:spLocks noChangeArrowheads="1"/>
            </p:cNvSpPr>
            <p:nvPr/>
          </p:nvSpPr>
          <p:spPr bwMode="auto">
            <a:xfrm>
              <a:off x="7252648" y="1768989"/>
              <a:ext cx="94297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000" b="1" dirty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>
                  <a:latin typeface="Arial" pitchFamily="34" charset="0"/>
                  <a:cs typeface="Arial" pitchFamily="34" charset="0"/>
                </a:rPr>
                <a:t>catenin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pic>
          <p:nvPicPr>
            <p:cNvPr id="91" name="Picture 90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91150" y="2118548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2" name="Picture 1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96100" y="1778123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93" name="Straight Connector 92"/>
            <p:cNvCxnSpPr/>
            <p:nvPr/>
          </p:nvCxnSpPr>
          <p:spPr>
            <a:xfrm>
              <a:off x="5935640" y="1170296"/>
              <a:ext cx="1280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 Box 73"/>
            <p:cNvSpPr txBox="1">
              <a:spLocks noChangeArrowheads="1"/>
            </p:cNvSpPr>
            <p:nvPr/>
          </p:nvSpPr>
          <p:spPr bwMode="auto">
            <a:xfrm>
              <a:off x="6234752" y="900753"/>
              <a:ext cx="7756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341466" y="574344"/>
            <a:ext cx="2209800" cy="1521185"/>
            <a:chOff x="6400800" y="2743200"/>
            <a:chExt cx="2209800" cy="1521185"/>
          </a:xfrm>
        </p:grpSpPr>
        <p:sp>
          <p:nvSpPr>
            <p:cNvPr id="96" name="Text Box 12"/>
            <p:cNvSpPr txBox="1">
              <a:spLocks noChangeArrowheads="1"/>
            </p:cNvSpPr>
            <p:nvPr/>
          </p:nvSpPr>
          <p:spPr bwMode="auto">
            <a:xfrm>
              <a:off x="6429501" y="3346690"/>
              <a:ext cx="21810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0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24    48    0    24    48 h  CHX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Line 14"/>
            <p:cNvSpPr>
              <a:spLocks noChangeShapeType="1"/>
            </p:cNvSpPr>
            <p:nvPr/>
          </p:nvSpPr>
          <p:spPr bwMode="auto">
            <a:xfrm>
              <a:off x="6493957" y="3311826"/>
              <a:ext cx="731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 Box 12"/>
            <p:cNvSpPr txBox="1">
              <a:spLocks noChangeArrowheads="1"/>
            </p:cNvSpPr>
            <p:nvPr/>
          </p:nvSpPr>
          <p:spPr bwMode="auto">
            <a:xfrm>
              <a:off x="6581458" y="3038405"/>
              <a:ext cx="149592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EtOH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     Capsaicin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Line 14"/>
            <p:cNvSpPr>
              <a:spLocks noChangeShapeType="1"/>
            </p:cNvSpPr>
            <p:nvPr/>
          </p:nvSpPr>
          <p:spPr bwMode="auto">
            <a:xfrm>
              <a:off x="7318502" y="3310238"/>
              <a:ext cx="731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933383" y="2743200"/>
              <a:ext cx="6030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6496336" y="3003069"/>
              <a:ext cx="1554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 Box 5"/>
            <p:cNvSpPr txBox="1">
              <a:spLocks noChangeArrowheads="1"/>
            </p:cNvSpPr>
            <p:nvPr/>
          </p:nvSpPr>
          <p:spPr bwMode="auto">
            <a:xfrm>
              <a:off x="8038398" y="3990907"/>
              <a:ext cx="53732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" name="Picture 2"/>
            <p:cNvPicPr preferRelativeResize="0"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00800" y="3649640"/>
              <a:ext cx="164592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4" name="Picture 1"/>
            <p:cNvPicPr preferRelativeResize="0"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00800" y="3990065"/>
              <a:ext cx="164592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05" name="Text Box 5"/>
            <p:cNvSpPr txBox="1">
              <a:spLocks noChangeArrowheads="1"/>
            </p:cNvSpPr>
            <p:nvPr/>
          </p:nvSpPr>
          <p:spPr bwMode="auto">
            <a:xfrm>
              <a:off x="8036256" y="3622344"/>
              <a:ext cx="47481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GFP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88106" y="587992"/>
            <a:ext cx="2198294" cy="1458263"/>
            <a:chOff x="5456962" y="2508913"/>
            <a:chExt cx="2198294" cy="1458263"/>
          </a:xfrm>
        </p:grpSpPr>
        <p:pic>
          <p:nvPicPr>
            <p:cNvPr id="37" name="Picture 3"/>
            <p:cNvPicPr preferRelativeResize="0"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56962" y="3352800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8" name="Line 74"/>
            <p:cNvSpPr>
              <a:spLocks noChangeShapeType="1"/>
            </p:cNvSpPr>
            <p:nvPr/>
          </p:nvSpPr>
          <p:spPr bwMode="auto">
            <a:xfrm>
              <a:off x="6228445" y="3099654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Line 75"/>
            <p:cNvSpPr>
              <a:spLocks noChangeShapeType="1"/>
            </p:cNvSpPr>
            <p:nvPr/>
          </p:nvSpPr>
          <p:spPr bwMode="auto">
            <a:xfrm>
              <a:off x="5565695" y="3103592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15"/>
            <p:cNvSpPr>
              <a:spLocks noChangeArrowheads="1"/>
            </p:cNvSpPr>
            <p:nvPr/>
          </p:nvSpPr>
          <p:spPr bwMode="auto">
            <a:xfrm>
              <a:off x="5518132" y="3106579"/>
              <a:ext cx="213712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–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Capsaicin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5497906" y="2824158"/>
              <a:ext cx="16589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DMSO      MG-132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49"/>
            <p:cNvSpPr txBox="1">
              <a:spLocks noChangeArrowheads="1"/>
            </p:cNvSpPr>
            <p:nvPr/>
          </p:nvSpPr>
          <p:spPr bwMode="auto">
            <a:xfrm>
              <a:off x="6834250" y="3362475"/>
              <a:ext cx="7857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sz="1000" b="1" dirty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3" name="Picture 1"/>
            <p:cNvPicPr preferRelativeResize="0"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64792" y="3692856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6836392" y="3707465"/>
              <a:ext cx="6096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 dirty="0" err="1">
                  <a:latin typeface="Arial" pitchFamily="34" charset="0"/>
                  <a:cs typeface="Arial" pitchFamily="34" charset="0"/>
                </a:rPr>
                <a:t>Actin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5535304" y="2778456"/>
              <a:ext cx="1280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73"/>
            <p:cNvSpPr txBox="1">
              <a:spLocks noChangeArrowheads="1"/>
            </p:cNvSpPr>
            <p:nvPr/>
          </p:nvSpPr>
          <p:spPr bwMode="auto">
            <a:xfrm>
              <a:off x="5875360" y="2508913"/>
              <a:ext cx="7756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LoVo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85436" y="259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(D)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57600" y="2590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(E)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762000" y="2702625"/>
            <a:ext cx="2186028" cy="4019800"/>
            <a:chOff x="762000" y="2702625"/>
            <a:chExt cx="2186028" cy="4019800"/>
          </a:xfrm>
        </p:grpSpPr>
        <p:sp>
          <p:nvSpPr>
            <p:cNvPr id="57" name="TextBox 56"/>
            <p:cNvSpPr txBox="1"/>
            <p:nvPr/>
          </p:nvSpPr>
          <p:spPr>
            <a:xfrm>
              <a:off x="2147248" y="4896338"/>
              <a:ext cx="3978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8" name="Picture 1"/>
            <p:cNvPicPr preferRelativeResize="0"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62000" y="3926775"/>
              <a:ext cx="137160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59" name="TextBox 58"/>
            <p:cNvSpPr txBox="1"/>
            <p:nvPr/>
          </p:nvSpPr>
          <p:spPr>
            <a:xfrm>
              <a:off x="2141868" y="4012650"/>
              <a:ext cx="7537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0" name="Picture 1"/>
            <p:cNvPicPr preferRelativeResize="0"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2000" y="5350825"/>
              <a:ext cx="137160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1" name="TextBox 60"/>
            <p:cNvSpPr txBox="1"/>
            <p:nvPr/>
          </p:nvSpPr>
          <p:spPr>
            <a:xfrm>
              <a:off x="2147248" y="5800506"/>
              <a:ext cx="3561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Ub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2" name="Group 57"/>
            <p:cNvGrpSpPr/>
            <p:nvPr/>
          </p:nvGrpSpPr>
          <p:grpSpPr>
            <a:xfrm>
              <a:off x="810904" y="2702625"/>
              <a:ext cx="2137124" cy="1222952"/>
              <a:chOff x="6269470" y="645225"/>
              <a:chExt cx="2137124" cy="1222952"/>
            </a:xfrm>
          </p:grpSpPr>
          <p:sp>
            <p:nvSpPr>
              <p:cNvPr id="63" name="Text Box 73"/>
              <p:cNvSpPr txBox="1">
                <a:spLocks noChangeArrowheads="1"/>
              </p:cNvSpPr>
              <p:nvPr/>
            </p:nvSpPr>
            <p:spPr bwMode="auto">
              <a:xfrm>
                <a:off x="6363627" y="1272091"/>
                <a:ext cx="1283670" cy="2558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IgG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    </a:t>
                </a:r>
                <a:r>
                  <a:rPr lang="el-GR" sz="1000" b="1" dirty="0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catenin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Line 74"/>
              <p:cNvSpPr>
                <a:spLocks noChangeShapeType="1"/>
              </p:cNvSpPr>
              <p:nvPr/>
            </p:nvSpPr>
            <p:spPr bwMode="auto">
              <a:xfrm>
                <a:off x="6979783" y="1572314"/>
                <a:ext cx="548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Line 75"/>
              <p:cNvSpPr>
                <a:spLocks noChangeShapeType="1"/>
              </p:cNvSpPr>
              <p:nvPr/>
            </p:nvSpPr>
            <p:spPr bwMode="auto">
              <a:xfrm>
                <a:off x="6317033" y="1576252"/>
                <a:ext cx="548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15"/>
              <p:cNvSpPr>
                <a:spLocks noChangeArrowheads="1"/>
              </p:cNvSpPr>
              <p:nvPr/>
            </p:nvSpPr>
            <p:spPr bwMode="auto">
              <a:xfrm>
                <a:off x="6269470" y="1621956"/>
                <a:ext cx="213712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–       +         –      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+ 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Capsaicin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Line 75"/>
              <p:cNvSpPr>
                <a:spLocks noChangeShapeType="1"/>
              </p:cNvSpPr>
              <p:nvPr/>
            </p:nvSpPr>
            <p:spPr bwMode="auto">
              <a:xfrm>
                <a:off x="6357584" y="1231147"/>
                <a:ext cx="1188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738584" y="967291"/>
                <a:ext cx="30489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IP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74"/>
              <p:cNvSpPr>
                <a:spLocks noChangeShapeType="1"/>
              </p:cNvSpPr>
              <p:nvPr/>
            </p:nvSpPr>
            <p:spPr bwMode="auto">
              <a:xfrm>
                <a:off x="6347120" y="922729"/>
                <a:ext cx="1188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Text Box 73"/>
              <p:cNvSpPr txBox="1">
                <a:spLocks noChangeArrowheads="1"/>
              </p:cNvSpPr>
              <p:nvPr/>
            </p:nvSpPr>
            <p:spPr bwMode="auto">
              <a:xfrm>
                <a:off x="6526816" y="645225"/>
                <a:ext cx="74039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SW480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3979266" y="2690750"/>
            <a:ext cx="2209800" cy="3991100"/>
            <a:chOff x="5029200" y="2690750"/>
            <a:chExt cx="2209800" cy="3991100"/>
          </a:xfrm>
        </p:grpSpPr>
        <p:grpSp>
          <p:nvGrpSpPr>
            <p:cNvPr id="109" name="Group 108"/>
            <p:cNvGrpSpPr/>
            <p:nvPr/>
          </p:nvGrpSpPr>
          <p:grpSpPr>
            <a:xfrm>
              <a:off x="5066610" y="2690750"/>
              <a:ext cx="2172390" cy="1164742"/>
              <a:chOff x="494610" y="-125238"/>
              <a:chExt cx="2172390" cy="1164742"/>
            </a:xfrm>
          </p:grpSpPr>
          <p:sp>
            <p:nvSpPr>
              <p:cNvPr id="110" name="Text Box 73"/>
              <p:cNvSpPr txBox="1">
                <a:spLocks noChangeArrowheads="1"/>
              </p:cNvSpPr>
              <p:nvPr/>
            </p:nvSpPr>
            <p:spPr bwMode="auto">
              <a:xfrm>
                <a:off x="520527" y="484363"/>
                <a:ext cx="13284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IgG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l-GR" sz="1000" b="1" dirty="0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catenin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Line 74"/>
              <p:cNvSpPr>
                <a:spLocks noChangeShapeType="1"/>
              </p:cNvSpPr>
              <p:nvPr/>
            </p:nvSpPr>
            <p:spPr bwMode="auto">
              <a:xfrm>
                <a:off x="1191275" y="784585"/>
                <a:ext cx="548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Line 75"/>
              <p:cNvSpPr>
                <a:spLocks noChangeShapeType="1"/>
              </p:cNvSpPr>
              <p:nvPr/>
            </p:nvSpPr>
            <p:spPr bwMode="auto">
              <a:xfrm>
                <a:off x="528525" y="788523"/>
                <a:ext cx="548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15"/>
              <p:cNvSpPr>
                <a:spLocks noChangeArrowheads="1"/>
              </p:cNvSpPr>
              <p:nvPr/>
            </p:nvSpPr>
            <p:spPr bwMode="auto">
              <a:xfrm>
                <a:off x="494610" y="793283"/>
                <a:ext cx="21723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 –   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+ 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–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+     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Capsaicin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Line 74"/>
              <p:cNvSpPr>
                <a:spLocks noChangeShapeType="1"/>
              </p:cNvSpPr>
              <p:nvPr/>
            </p:nvSpPr>
            <p:spPr bwMode="auto">
              <a:xfrm>
                <a:off x="504714" y="457066"/>
                <a:ext cx="1280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Text Box 73"/>
              <p:cNvSpPr txBox="1">
                <a:spLocks noChangeArrowheads="1"/>
              </p:cNvSpPr>
              <p:nvPr/>
            </p:nvSpPr>
            <p:spPr bwMode="auto">
              <a:xfrm>
                <a:off x="880027" y="193211"/>
                <a:ext cx="53339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IP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Line 74"/>
              <p:cNvSpPr>
                <a:spLocks noChangeShapeType="1"/>
              </p:cNvSpPr>
              <p:nvPr/>
            </p:nvSpPr>
            <p:spPr bwMode="auto">
              <a:xfrm>
                <a:off x="504714" y="165914"/>
                <a:ext cx="1280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Text Box 73"/>
              <p:cNvSpPr txBox="1">
                <a:spLocks noChangeArrowheads="1"/>
              </p:cNvSpPr>
              <p:nvPr/>
            </p:nvSpPr>
            <p:spPr bwMode="auto">
              <a:xfrm>
                <a:off x="774258" y="-125238"/>
                <a:ext cx="74039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LoVo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392840" y="5818937"/>
              <a:ext cx="6937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Ub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380964" y="3901079"/>
              <a:ext cx="8580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400800" y="4954231"/>
              <a:ext cx="533400" cy="251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endParaRPr lang="en-US" sz="1000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2" name="Picture 1"/>
            <p:cNvPicPr preferRelativeResize="0"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29200" y="3882654"/>
              <a:ext cx="137160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8" name="Picture 1"/>
            <p:cNvPicPr preferRelativeResize="0"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029200" y="5310250"/>
              <a:ext cx="137160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74" name="Group 73"/>
          <p:cNvGrpSpPr/>
          <p:nvPr/>
        </p:nvGrpSpPr>
        <p:grpSpPr>
          <a:xfrm>
            <a:off x="6234752" y="2667000"/>
            <a:ext cx="2223448" cy="4024952"/>
            <a:chOff x="5029200" y="1066800"/>
            <a:chExt cx="2223448" cy="4024952"/>
          </a:xfrm>
        </p:grpSpPr>
        <p:pic>
          <p:nvPicPr>
            <p:cNvPr id="75" name="Picture 2"/>
            <p:cNvPicPr preferRelativeResize="0"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029200" y="2286000"/>
              <a:ext cx="137160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grpSp>
          <p:nvGrpSpPr>
            <p:cNvPr id="76" name="Group 59"/>
            <p:cNvGrpSpPr/>
            <p:nvPr/>
          </p:nvGrpSpPr>
          <p:grpSpPr>
            <a:xfrm>
              <a:off x="5093907" y="1066800"/>
              <a:ext cx="2145095" cy="1164742"/>
              <a:chOff x="494610" y="-125238"/>
              <a:chExt cx="2172390" cy="1164742"/>
            </a:xfrm>
          </p:grpSpPr>
          <p:sp>
            <p:nvSpPr>
              <p:cNvPr id="82" name="Text Box 73"/>
              <p:cNvSpPr txBox="1">
                <a:spLocks noChangeArrowheads="1"/>
              </p:cNvSpPr>
              <p:nvPr/>
            </p:nvSpPr>
            <p:spPr bwMode="auto">
              <a:xfrm>
                <a:off x="520527" y="484363"/>
                <a:ext cx="13284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IgG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l-GR" sz="1000" b="1" dirty="0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catenin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Line 74"/>
              <p:cNvSpPr>
                <a:spLocks noChangeShapeType="1"/>
              </p:cNvSpPr>
              <p:nvPr/>
            </p:nvSpPr>
            <p:spPr bwMode="auto">
              <a:xfrm>
                <a:off x="1191275" y="784585"/>
                <a:ext cx="548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Line 75"/>
              <p:cNvSpPr>
                <a:spLocks noChangeShapeType="1"/>
              </p:cNvSpPr>
              <p:nvPr/>
            </p:nvSpPr>
            <p:spPr bwMode="auto">
              <a:xfrm>
                <a:off x="528525" y="788523"/>
                <a:ext cx="548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5"/>
              <p:cNvSpPr>
                <a:spLocks noChangeArrowheads="1"/>
              </p:cNvSpPr>
              <p:nvPr/>
            </p:nvSpPr>
            <p:spPr bwMode="auto">
              <a:xfrm>
                <a:off x="494610" y="793283"/>
                <a:ext cx="21723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 –   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+ 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–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+     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Capsaicin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Line 74"/>
              <p:cNvSpPr>
                <a:spLocks noChangeShapeType="1"/>
              </p:cNvSpPr>
              <p:nvPr/>
            </p:nvSpPr>
            <p:spPr bwMode="auto">
              <a:xfrm>
                <a:off x="504714" y="457066"/>
                <a:ext cx="1280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Text Box 73"/>
              <p:cNvSpPr txBox="1">
                <a:spLocks noChangeArrowheads="1"/>
              </p:cNvSpPr>
              <p:nvPr/>
            </p:nvSpPr>
            <p:spPr bwMode="auto">
              <a:xfrm>
                <a:off x="880027" y="193211"/>
                <a:ext cx="53339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IP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Line 74"/>
              <p:cNvSpPr>
                <a:spLocks noChangeShapeType="1"/>
              </p:cNvSpPr>
              <p:nvPr/>
            </p:nvSpPr>
            <p:spPr bwMode="auto">
              <a:xfrm>
                <a:off x="504714" y="165914"/>
                <a:ext cx="1280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xt Box 73"/>
              <p:cNvSpPr txBox="1">
                <a:spLocks noChangeArrowheads="1"/>
              </p:cNvSpPr>
              <p:nvPr/>
            </p:nvSpPr>
            <p:spPr bwMode="auto">
              <a:xfrm>
                <a:off x="774258" y="-125238"/>
                <a:ext cx="74039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LoVo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6406488" y="4173379"/>
              <a:ext cx="4515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Ub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394612" y="2429529"/>
              <a:ext cx="8580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14448" y="3227696"/>
              <a:ext cx="533400" cy="251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endParaRPr lang="en-US" sz="1000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" name="Picture 3"/>
            <p:cNvPicPr preferRelativeResize="0"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42848" y="3720152"/>
              <a:ext cx="137160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7696200" y="6400800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Fig.7 Lee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8144" y="6096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200400" y="630703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057526" y="623248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2657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(D)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259491" y="376905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(E)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078891" y="373380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>
                <a:latin typeface="Arial" pitchFamily="34" charset="0"/>
                <a:cs typeface="Arial" pitchFamily="34" charset="0"/>
              </a:rPr>
              <a:t>(F)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834739" y="3824291"/>
            <a:ext cx="2267353" cy="1606540"/>
            <a:chOff x="699448" y="4260860"/>
            <a:chExt cx="2267353" cy="1606540"/>
          </a:xfrm>
        </p:grpSpPr>
        <p:sp>
          <p:nvSpPr>
            <p:cNvPr id="97" name="Text Box 7"/>
            <p:cNvSpPr txBox="1">
              <a:spLocks noChangeArrowheads="1"/>
            </p:cNvSpPr>
            <p:nvPr/>
          </p:nvSpPr>
          <p:spPr bwMode="auto">
            <a:xfrm>
              <a:off x="1326599" y="4260860"/>
              <a:ext cx="6030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8" name="Group 65"/>
            <p:cNvGrpSpPr/>
            <p:nvPr/>
          </p:nvGrpSpPr>
          <p:grpSpPr>
            <a:xfrm>
              <a:off x="755376" y="4541910"/>
              <a:ext cx="1806905" cy="674721"/>
              <a:chOff x="1254825" y="861950"/>
              <a:chExt cx="1806905" cy="674721"/>
            </a:xfrm>
          </p:grpSpPr>
          <p:sp>
            <p:nvSpPr>
              <p:cNvPr id="105" name="Text Box 7"/>
              <p:cNvSpPr txBox="1">
                <a:spLocks noChangeArrowheads="1"/>
              </p:cNvSpPr>
              <p:nvPr/>
            </p:nvSpPr>
            <p:spPr bwMode="auto">
              <a:xfrm>
                <a:off x="1378525" y="909618"/>
                <a:ext cx="139974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24 h                  48 h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Line 8"/>
              <p:cNvSpPr>
                <a:spLocks noChangeShapeType="1"/>
              </p:cNvSpPr>
              <p:nvPr/>
            </p:nvSpPr>
            <p:spPr bwMode="auto">
              <a:xfrm>
                <a:off x="1306891" y="1205778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Line 8"/>
              <p:cNvSpPr>
                <a:spLocks noChangeShapeType="1"/>
              </p:cNvSpPr>
              <p:nvPr/>
            </p:nvSpPr>
            <p:spPr bwMode="auto">
              <a:xfrm>
                <a:off x="2205448" y="1205139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Line 8"/>
              <p:cNvSpPr>
                <a:spLocks noChangeShapeType="1"/>
              </p:cNvSpPr>
              <p:nvPr/>
            </p:nvSpPr>
            <p:spPr bwMode="auto">
              <a:xfrm>
                <a:off x="1321528" y="861950"/>
                <a:ext cx="1645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Text Box 6"/>
              <p:cNvSpPr txBox="1">
                <a:spLocks noChangeArrowheads="1"/>
              </p:cNvSpPr>
              <p:nvPr/>
            </p:nvSpPr>
            <p:spPr bwMode="auto">
              <a:xfrm>
                <a:off x="1254825" y="1290450"/>
                <a:ext cx="180690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0    50   100      0    50   100  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9" name="Text Box 35"/>
            <p:cNvSpPr txBox="1">
              <a:spLocks noChangeArrowheads="1"/>
            </p:cNvSpPr>
            <p:nvPr/>
          </p:nvSpPr>
          <p:spPr bwMode="auto">
            <a:xfrm>
              <a:off x="2418253" y="5279991"/>
              <a:ext cx="5485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TCF-4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 Box 35"/>
            <p:cNvSpPr txBox="1">
              <a:spLocks noChangeArrowheads="1"/>
            </p:cNvSpPr>
            <p:nvPr/>
          </p:nvSpPr>
          <p:spPr bwMode="auto">
            <a:xfrm>
              <a:off x="2418196" y="5594252"/>
              <a:ext cx="5405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1" name="Picture 1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" y="559308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" name="Picture 2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1290" y="5583556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" name="Picture 102"/>
            <p:cNvPicPr preferRelativeResize="0"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9448" y="5251460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4" name="Picture 2"/>
            <p:cNvPicPr preferRelativeResize="0"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00200" y="5237811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11" name="Group 110"/>
          <p:cNvGrpSpPr/>
          <p:nvPr/>
        </p:nvGrpSpPr>
        <p:grpSpPr>
          <a:xfrm>
            <a:off x="3615221" y="3816983"/>
            <a:ext cx="2258704" cy="1618624"/>
            <a:chOff x="1766248" y="498144"/>
            <a:chExt cx="2258704" cy="1618624"/>
          </a:xfrm>
        </p:grpSpPr>
        <p:sp>
          <p:nvSpPr>
            <p:cNvPr id="112" name="Text Box 35"/>
            <p:cNvSpPr txBox="1">
              <a:spLocks noChangeArrowheads="1"/>
            </p:cNvSpPr>
            <p:nvPr/>
          </p:nvSpPr>
          <p:spPr bwMode="auto">
            <a:xfrm>
              <a:off x="3476404" y="1491935"/>
              <a:ext cx="5485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TCF-4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3" name="Group 13"/>
            <p:cNvGrpSpPr/>
            <p:nvPr/>
          </p:nvGrpSpPr>
          <p:grpSpPr>
            <a:xfrm>
              <a:off x="1792505" y="498144"/>
              <a:ext cx="1842171" cy="962327"/>
              <a:chOff x="1792505" y="498144"/>
              <a:chExt cx="1842171" cy="962327"/>
            </a:xfrm>
          </p:grpSpPr>
          <p:sp>
            <p:nvSpPr>
              <p:cNvPr id="119" name="Text Box 7"/>
              <p:cNvSpPr txBox="1">
                <a:spLocks noChangeArrowheads="1"/>
              </p:cNvSpPr>
              <p:nvPr/>
            </p:nvSpPr>
            <p:spPr bwMode="auto">
              <a:xfrm>
                <a:off x="2390333" y="498144"/>
                <a:ext cx="505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LoVo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Text Box 7"/>
              <p:cNvSpPr txBox="1">
                <a:spLocks noChangeArrowheads="1"/>
              </p:cNvSpPr>
              <p:nvPr/>
            </p:nvSpPr>
            <p:spPr bwMode="auto">
              <a:xfrm>
                <a:off x="1917978" y="845293"/>
                <a:ext cx="139974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24 h                  48 h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Line 8"/>
              <p:cNvSpPr>
                <a:spLocks noChangeShapeType="1"/>
              </p:cNvSpPr>
              <p:nvPr/>
            </p:nvSpPr>
            <p:spPr bwMode="auto">
              <a:xfrm>
                <a:off x="1849890" y="1129578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Line 8"/>
              <p:cNvSpPr>
                <a:spLocks noChangeShapeType="1"/>
              </p:cNvSpPr>
              <p:nvPr/>
            </p:nvSpPr>
            <p:spPr bwMode="auto">
              <a:xfrm>
                <a:off x="2729552" y="1127166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Line 8"/>
              <p:cNvSpPr>
                <a:spLocks noChangeShapeType="1"/>
              </p:cNvSpPr>
              <p:nvPr/>
            </p:nvSpPr>
            <p:spPr bwMode="auto">
              <a:xfrm>
                <a:off x="1845632" y="787523"/>
                <a:ext cx="1645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Text Box 6"/>
              <p:cNvSpPr txBox="1">
                <a:spLocks noChangeArrowheads="1"/>
              </p:cNvSpPr>
              <p:nvPr/>
            </p:nvSpPr>
            <p:spPr bwMode="auto">
              <a:xfrm>
                <a:off x="1792505" y="1214250"/>
                <a:ext cx="184217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0     50   100      0    50   100  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14" name="Picture 113"/>
            <p:cNvPicPr preferRelativeResize="0"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66248" y="1842448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5" name="Picture 3"/>
            <p:cNvPicPr preferRelativeResize="0"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67000" y="1842448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16" name="Text Box 35"/>
            <p:cNvSpPr txBox="1">
              <a:spLocks noChangeArrowheads="1"/>
            </p:cNvSpPr>
            <p:nvPr/>
          </p:nvSpPr>
          <p:spPr bwMode="auto">
            <a:xfrm>
              <a:off x="3464256" y="1832787"/>
              <a:ext cx="5052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7" name="Picture 1"/>
            <p:cNvPicPr preferRelativeResize="0"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67840" y="1499888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8" name="Picture 2"/>
            <p:cNvPicPr preferRelativeResize="0"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667000" y="1496704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25" name="Group 124"/>
          <p:cNvGrpSpPr/>
          <p:nvPr/>
        </p:nvGrpSpPr>
        <p:grpSpPr>
          <a:xfrm>
            <a:off x="6469877" y="3803335"/>
            <a:ext cx="2238596" cy="1599223"/>
            <a:chOff x="6539552" y="2667000"/>
            <a:chExt cx="2238596" cy="1599223"/>
          </a:xfrm>
        </p:grpSpPr>
        <p:sp>
          <p:nvSpPr>
            <p:cNvPr id="126" name="Text Box 7"/>
            <p:cNvSpPr txBox="1">
              <a:spLocks noChangeArrowheads="1"/>
            </p:cNvSpPr>
            <p:nvPr/>
          </p:nvSpPr>
          <p:spPr bwMode="auto">
            <a:xfrm>
              <a:off x="7013546" y="2667000"/>
              <a:ext cx="70403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HCT-116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7" name="Picture 1"/>
            <p:cNvPicPr preferRelativeResize="0"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539552" y="3991903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8" name="Picture 2"/>
            <p:cNvPicPr preferRelativeResize="0"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426656" y="3991903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29" name="Text Box 35"/>
            <p:cNvSpPr txBox="1">
              <a:spLocks noChangeArrowheads="1"/>
            </p:cNvSpPr>
            <p:nvPr/>
          </p:nvSpPr>
          <p:spPr bwMode="auto">
            <a:xfrm>
              <a:off x="8229600" y="3987930"/>
              <a:ext cx="5052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Actin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0" name="Group 64"/>
            <p:cNvGrpSpPr/>
            <p:nvPr/>
          </p:nvGrpSpPr>
          <p:grpSpPr>
            <a:xfrm>
              <a:off x="6574258" y="2960294"/>
              <a:ext cx="1806905" cy="674721"/>
              <a:chOff x="1266700" y="861950"/>
              <a:chExt cx="1806905" cy="674721"/>
            </a:xfrm>
          </p:grpSpPr>
          <p:sp>
            <p:nvSpPr>
              <p:cNvPr id="134" name="Text Box 7"/>
              <p:cNvSpPr txBox="1">
                <a:spLocks noChangeArrowheads="1"/>
              </p:cNvSpPr>
              <p:nvPr/>
            </p:nvSpPr>
            <p:spPr bwMode="auto">
              <a:xfrm>
                <a:off x="1378525" y="909618"/>
                <a:ext cx="139974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 24 h                  48 h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Line 8"/>
              <p:cNvSpPr>
                <a:spLocks noChangeShapeType="1"/>
              </p:cNvSpPr>
              <p:nvPr/>
            </p:nvSpPr>
            <p:spPr bwMode="auto">
              <a:xfrm>
                <a:off x="1306891" y="1205778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Line 8"/>
              <p:cNvSpPr>
                <a:spLocks noChangeShapeType="1"/>
              </p:cNvSpPr>
              <p:nvPr/>
            </p:nvSpPr>
            <p:spPr bwMode="auto">
              <a:xfrm>
                <a:off x="2205448" y="1205139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Line 8"/>
              <p:cNvSpPr>
                <a:spLocks noChangeShapeType="1"/>
              </p:cNvSpPr>
              <p:nvPr/>
            </p:nvSpPr>
            <p:spPr bwMode="auto">
              <a:xfrm>
                <a:off x="1297778" y="861950"/>
                <a:ext cx="1645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Text Box 6"/>
              <p:cNvSpPr txBox="1">
                <a:spLocks noChangeArrowheads="1"/>
              </p:cNvSpPr>
              <p:nvPr/>
            </p:nvSpPr>
            <p:spPr bwMode="auto">
              <a:xfrm>
                <a:off x="1266700" y="1290450"/>
                <a:ext cx="180690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0    50   100      0    50   100  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31" name="Picture 1"/>
            <p:cNvPicPr preferRelativeResize="0"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539552" y="3643952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32" name="Picture 2"/>
            <p:cNvPicPr preferRelativeResize="0"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426656" y="3635992"/>
              <a:ext cx="8229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" name="Text Box 35"/>
            <p:cNvSpPr txBox="1">
              <a:spLocks noChangeArrowheads="1"/>
            </p:cNvSpPr>
            <p:nvPr/>
          </p:nvSpPr>
          <p:spPr bwMode="auto">
            <a:xfrm>
              <a:off x="8229600" y="3665560"/>
              <a:ext cx="5485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TCF-4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800800" y="685800"/>
            <a:ext cx="2184648" cy="2877280"/>
            <a:chOff x="5933496" y="497128"/>
            <a:chExt cx="2184648" cy="2877280"/>
          </a:xfrm>
        </p:grpSpPr>
        <p:pic>
          <p:nvPicPr>
            <p:cNvPr id="138" name="Picture 1"/>
            <p:cNvPicPr preferRelativeResize="0"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939184" y="1653776"/>
              <a:ext cx="128016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9" name="Text Box 73"/>
            <p:cNvSpPr txBox="1">
              <a:spLocks noChangeArrowheads="1"/>
            </p:cNvSpPr>
            <p:nvPr/>
          </p:nvSpPr>
          <p:spPr bwMode="auto">
            <a:xfrm>
              <a:off x="5959413" y="1106729"/>
              <a:ext cx="13284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Line 74"/>
            <p:cNvSpPr>
              <a:spLocks noChangeShapeType="1"/>
            </p:cNvSpPr>
            <p:nvPr/>
          </p:nvSpPr>
          <p:spPr bwMode="auto">
            <a:xfrm>
              <a:off x="6630161" y="1406951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Line 75"/>
            <p:cNvSpPr>
              <a:spLocks noChangeShapeType="1"/>
            </p:cNvSpPr>
            <p:nvPr/>
          </p:nvSpPr>
          <p:spPr bwMode="auto">
            <a:xfrm>
              <a:off x="5967411" y="1410889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15"/>
            <p:cNvSpPr>
              <a:spLocks noChangeArrowheads="1"/>
            </p:cNvSpPr>
            <p:nvPr/>
          </p:nvSpPr>
          <p:spPr bwMode="auto">
            <a:xfrm>
              <a:off x="5933496" y="1415649"/>
              <a:ext cx="213712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–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 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Capsaicin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244316" y="1672201"/>
              <a:ext cx="8738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4" name="Picture 1"/>
            <p:cNvPicPr preferRelativeResize="0"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945372" y="3100088"/>
              <a:ext cx="12801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45" name="TextBox 144"/>
            <p:cNvSpPr txBox="1"/>
            <p:nvPr/>
          </p:nvSpPr>
          <p:spPr>
            <a:xfrm>
              <a:off x="7232812" y="2690323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240772" y="3113963"/>
              <a:ext cx="5589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TCF-4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Line 74"/>
            <p:cNvSpPr>
              <a:spLocks noChangeShapeType="1"/>
            </p:cNvSpPr>
            <p:nvPr/>
          </p:nvSpPr>
          <p:spPr bwMode="auto">
            <a:xfrm>
              <a:off x="5943600" y="1079432"/>
              <a:ext cx="1280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xt Box 73"/>
            <p:cNvSpPr txBox="1">
              <a:spLocks noChangeArrowheads="1"/>
            </p:cNvSpPr>
            <p:nvPr/>
          </p:nvSpPr>
          <p:spPr bwMode="auto">
            <a:xfrm>
              <a:off x="6318913" y="815577"/>
              <a:ext cx="5333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IP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Line 74"/>
            <p:cNvSpPr>
              <a:spLocks noChangeShapeType="1"/>
            </p:cNvSpPr>
            <p:nvPr/>
          </p:nvSpPr>
          <p:spPr bwMode="auto">
            <a:xfrm>
              <a:off x="5943600" y="788280"/>
              <a:ext cx="1280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Text Box 73"/>
            <p:cNvSpPr txBox="1">
              <a:spLocks noChangeArrowheads="1"/>
            </p:cNvSpPr>
            <p:nvPr/>
          </p:nvSpPr>
          <p:spPr bwMode="auto">
            <a:xfrm>
              <a:off x="6199496" y="497128"/>
              <a:ext cx="740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SW480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379192" y="685800"/>
            <a:ext cx="2307608" cy="2899573"/>
            <a:chOff x="5423848" y="654531"/>
            <a:chExt cx="2307608" cy="2899573"/>
          </a:xfrm>
        </p:grpSpPr>
        <p:sp>
          <p:nvSpPr>
            <p:cNvPr id="167" name="Text Box 73"/>
            <p:cNvSpPr txBox="1">
              <a:spLocks noChangeArrowheads="1"/>
            </p:cNvSpPr>
            <p:nvPr/>
          </p:nvSpPr>
          <p:spPr bwMode="auto">
            <a:xfrm>
              <a:off x="5477061" y="1246496"/>
              <a:ext cx="165893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Line 74"/>
            <p:cNvSpPr>
              <a:spLocks noChangeShapeType="1"/>
            </p:cNvSpPr>
            <p:nvPr/>
          </p:nvSpPr>
          <p:spPr bwMode="auto">
            <a:xfrm>
              <a:off x="6134161" y="1533071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Line 75"/>
            <p:cNvSpPr>
              <a:spLocks noChangeShapeType="1"/>
            </p:cNvSpPr>
            <p:nvPr/>
          </p:nvSpPr>
          <p:spPr bwMode="auto">
            <a:xfrm>
              <a:off x="5471411" y="1523361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15"/>
            <p:cNvSpPr>
              <a:spLocks noChangeArrowheads="1"/>
            </p:cNvSpPr>
            <p:nvPr/>
          </p:nvSpPr>
          <p:spPr bwMode="auto">
            <a:xfrm>
              <a:off x="5423848" y="1551296"/>
              <a:ext cx="213712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–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Capsaicin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05600" y="1847767"/>
              <a:ext cx="10258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691952" y="3307883"/>
              <a:ext cx="6585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TCF-4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943600" y="963304"/>
              <a:ext cx="367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IP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4" name="Picture 1"/>
            <p:cNvPicPr preferRelativeResize="0"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437496" y="1807192"/>
              <a:ext cx="128016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75" name="TextBox 174"/>
            <p:cNvSpPr txBox="1"/>
            <p:nvPr/>
          </p:nvSpPr>
          <p:spPr>
            <a:xfrm>
              <a:off x="6699912" y="2864331"/>
              <a:ext cx="4355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Line 75"/>
            <p:cNvSpPr>
              <a:spLocks noChangeShapeType="1"/>
            </p:cNvSpPr>
            <p:nvPr/>
          </p:nvSpPr>
          <p:spPr bwMode="auto">
            <a:xfrm>
              <a:off x="5459104" y="1219200"/>
              <a:ext cx="1280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75"/>
            <p:cNvSpPr>
              <a:spLocks noChangeShapeType="1"/>
            </p:cNvSpPr>
            <p:nvPr/>
          </p:nvSpPr>
          <p:spPr bwMode="auto">
            <a:xfrm>
              <a:off x="5472752" y="936008"/>
              <a:ext cx="1280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679744" y="654531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HCT-116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9" name="Picture 1"/>
            <p:cNvPicPr preferRelativeResize="0"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439088" y="3252488"/>
              <a:ext cx="128016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48" name="Group 147"/>
          <p:cNvGrpSpPr/>
          <p:nvPr/>
        </p:nvGrpSpPr>
        <p:grpSpPr>
          <a:xfrm>
            <a:off x="3755408" y="685800"/>
            <a:ext cx="2334904" cy="2857949"/>
            <a:chOff x="3858904" y="917584"/>
            <a:chExt cx="2334904" cy="2857949"/>
          </a:xfrm>
        </p:grpSpPr>
        <p:sp>
          <p:nvSpPr>
            <p:cNvPr id="149" name="Text Box 73"/>
            <p:cNvSpPr txBox="1">
              <a:spLocks noChangeArrowheads="1"/>
            </p:cNvSpPr>
            <p:nvPr/>
          </p:nvSpPr>
          <p:spPr bwMode="auto">
            <a:xfrm>
              <a:off x="3912117" y="1527185"/>
              <a:ext cx="13284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Line 74"/>
            <p:cNvSpPr>
              <a:spLocks noChangeShapeType="1"/>
            </p:cNvSpPr>
            <p:nvPr/>
          </p:nvSpPr>
          <p:spPr bwMode="auto">
            <a:xfrm>
              <a:off x="4582865" y="1827407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Line 75"/>
            <p:cNvSpPr>
              <a:spLocks noChangeShapeType="1"/>
            </p:cNvSpPr>
            <p:nvPr/>
          </p:nvSpPr>
          <p:spPr bwMode="auto">
            <a:xfrm>
              <a:off x="3920115" y="1831345"/>
              <a:ext cx="548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15"/>
            <p:cNvSpPr>
              <a:spLocks noChangeArrowheads="1"/>
            </p:cNvSpPr>
            <p:nvPr/>
          </p:nvSpPr>
          <p:spPr bwMode="auto">
            <a:xfrm>
              <a:off x="3886200" y="1836105"/>
              <a:ext cx="21723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 –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000" b="1" dirty="0">
                  <a:latin typeface="Arial" pitchFamily="34" charset="0"/>
                  <a:cs typeface="Arial" pitchFamily="34" charset="0"/>
                </a:rPr>
                <a:t>+      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Capsaicin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18628" y="2146337"/>
              <a:ext cx="975180" cy="251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catenin</a:t>
              </a:r>
              <a:endParaRPr lang="en-US" sz="10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230504" y="3030379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IgG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Line 74"/>
            <p:cNvSpPr>
              <a:spLocks noChangeShapeType="1"/>
            </p:cNvSpPr>
            <p:nvPr/>
          </p:nvSpPr>
          <p:spPr bwMode="auto">
            <a:xfrm>
              <a:off x="3896304" y="1499888"/>
              <a:ext cx="1280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Text Box 73"/>
            <p:cNvSpPr txBox="1">
              <a:spLocks noChangeArrowheads="1"/>
            </p:cNvSpPr>
            <p:nvPr/>
          </p:nvSpPr>
          <p:spPr bwMode="auto">
            <a:xfrm>
              <a:off x="4271617" y="1236033"/>
              <a:ext cx="5333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IP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Line 74"/>
            <p:cNvSpPr>
              <a:spLocks noChangeShapeType="1"/>
            </p:cNvSpPr>
            <p:nvPr/>
          </p:nvSpPr>
          <p:spPr bwMode="auto">
            <a:xfrm>
              <a:off x="3896304" y="1208736"/>
              <a:ext cx="1280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Text Box 73"/>
            <p:cNvSpPr txBox="1">
              <a:spLocks noChangeArrowheads="1"/>
            </p:cNvSpPr>
            <p:nvPr/>
          </p:nvSpPr>
          <p:spPr bwMode="auto">
            <a:xfrm>
              <a:off x="4165848" y="917584"/>
              <a:ext cx="740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LoVo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9" name="Picture 158"/>
            <p:cNvPicPr preferRelativeResize="0">
              <a:picLocks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858904" y="2071048"/>
              <a:ext cx="1371600" cy="1371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0" name="Picture 1"/>
            <p:cNvPicPr preferRelativeResize="0">
              <a:picLocks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872552" y="3501213"/>
              <a:ext cx="137160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61" name="TextBox 160"/>
            <p:cNvSpPr txBox="1"/>
            <p:nvPr/>
          </p:nvSpPr>
          <p:spPr>
            <a:xfrm>
              <a:off x="5216856" y="3505200"/>
              <a:ext cx="7421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TCF-4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609</Words>
  <Application>Microsoft Office PowerPoint</Application>
  <PresentationFormat>On-screen Show (4:3)</PresentationFormat>
  <Paragraphs>254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SHLee</dc:creator>
  <cp:lastModifiedBy>Support</cp:lastModifiedBy>
  <cp:revision>195</cp:revision>
  <dcterms:created xsi:type="dcterms:W3CDTF">2010-03-02T21:20:36Z</dcterms:created>
  <dcterms:modified xsi:type="dcterms:W3CDTF">2013-03-15T22:44:11Z</dcterms:modified>
</cp:coreProperties>
</file>