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39"/>
  </p:notesMasterIdLst>
  <p:handoutMasterIdLst>
    <p:handoutMasterId r:id="rId40"/>
  </p:handoutMasterIdLst>
  <p:sldIdLst>
    <p:sldId id="256" r:id="rId2"/>
    <p:sldId id="275" r:id="rId3"/>
    <p:sldId id="257" r:id="rId4"/>
    <p:sldId id="259" r:id="rId5"/>
    <p:sldId id="260" r:id="rId6"/>
    <p:sldId id="290" r:id="rId7"/>
    <p:sldId id="261" r:id="rId8"/>
    <p:sldId id="262" r:id="rId9"/>
    <p:sldId id="263" r:id="rId10"/>
    <p:sldId id="264" r:id="rId11"/>
    <p:sldId id="265" r:id="rId12"/>
    <p:sldId id="266" r:id="rId13"/>
    <p:sldId id="267" r:id="rId14"/>
    <p:sldId id="268" r:id="rId15"/>
    <p:sldId id="269" r:id="rId16"/>
    <p:sldId id="270" r:id="rId17"/>
    <p:sldId id="272" r:id="rId18"/>
    <p:sldId id="277" r:id="rId19"/>
    <p:sldId id="278" r:id="rId20"/>
    <p:sldId id="279" r:id="rId21"/>
    <p:sldId id="280" r:id="rId22"/>
    <p:sldId id="282" r:id="rId23"/>
    <p:sldId id="281" r:id="rId24"/>
    <p:sldId id="274" r:id="rId25"/>
    <p:sldId id="271" r:id="rId26"/>
    <p:sldId id="273" r:id="rId27"/>
    <p:sldId id="285" r:id="rId28"/>
    <p:sldId id="284" r:id="rId29"/>
    <p:sldId id="283" r:id="rId30"/>
    <p:sldId id="286" r:id="rId31"/>
    <p:sldId id="287" r:id="rId32"/>
    <p:sldId id="288" r:id="rId33"/>
    <p:sldId id="289" r:id="rId34"/>
    <p:sldId id="291" r:id="rId35"/>
    <p:sldId id="293" r:id="rId36"/>
    <p:sldId id="292" r:id="rId37"/>
    <p:sldId id="25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1" autoAdjust="0"/>
    <p:restoredTop sz="80628" autoAdjust="0"/>
  </p:normalViewPr>
  <p:slideViewPr>
    <p:cSldViewPr snapToGrid="0" snapToObjects="1">
      <p:cViewPr varScale="1">
        <p:scale>
          <a:sx n="100" d="100"/>
          <a:sy n="100" d="100"/>
        </p:scale>
        <p:origin x="-12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118A5-0EBF-4244-BA07-D751F9FD8E1F}" type="datetimeFigureOut">
              <a:rPr lang="en-US" smtClean="0"/>
              <a:t>2/17/15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D7478-4827-0542-ABD6-EDE99A562116}" type="slidenum">
              <a:rPr lang="en-US" smtClean="0"/>
              <a:t>‹#›</a:t>
            </a:fld>
            <a:endParaRPr lang="en-US"/>
          </a:p>
        </p:txBody>
      </p:sp>
    </p:spTree>
    <p:extLst>
      <p:ext uri="{BB962C8B-B14F-4D97-AF65-F5344CB8AC3E}">
        <p14:creationId xmlns:p14="http://schemas.microsoft.com/office/powerpoint/2010/main" val="3493492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6DB1B-2175-A741-AFD6-69D2A92511C2}" type="datetimeFigureOut">
              <a:rPr lang="en-US" smtClean="0"/>
              <a:t>2/17/15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2A7A0-A534-1B41-9008-E9DEFE531563}" type="slidenum">
              <a:rPr lang="en-US" smtClean="0"/>
              <a:t>‹#›</a:t>
            </a:fld>
            <a:endParaRPr lang="en-US"/>
          </a:p>
        </p:txBody>
      </p:sp>
    </p:spTree>
    <p:extLst>
      <p:ext uri="{BB962C8B-B14F-4D97-AF65-F5344CB8AC3E}">
        <p14:creationId xmlns:p14="http://schemas.microsoft.com/office/powerpoint/2010/main" val="26537259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1</a:t>
            </a:fld>
            <a:endParaRPr lang="en-US"/>
          </a:p>
        </p:txBody>
      </p:sp>
    </p:spTree>
    <p:extLst>
      <p:ext uri="{BB962C8B-B14F-4D97-AF65-F5344CB8AC3E}">
        <p14:creationId xmlns:p14="http://schemas.microsoft.com/office/powerpoint/2010/main" val="39328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our process in developing</a:t>
            </a:r>
            <a:r>
              <a:rPr lang="en-US" baseline="0" dirty="0" smtClean="0"/>
              <a:t> a rubric was to begin by doing a little autodidactic learning on how rubrics are made, and how they are used. To be honest, I had never even heard of rubrics until I was tossing my proposal idea around with some of my data librarian buddies. I think it was Brian </a:t>
            </a:r>
            <a:r>
              <a:rPr lang="en-US" baseline="0" dirty="0" err="1" smtClean="0"/>
              <a:t>Westra</a:t>
            </a:r>
            <a:r>
              <a:rPr lang="en-US" baseline="0" dirty="0" smtClean="0"/>
              <a:t>, in fact, who said, “I think what you</a:t>
            </a:r>
            <a:r>
              <a:rPr lang="fr-FR" baseline="0" dirty="0" smtClean="0"/>
              <a:t>’</a:t>
            </a:r>
            <a:r>
              <a:rPr lang="en-US" baseline="0" dirty="0" smtClean="0"/>
              <a:t>re talking about is creating a rubric.” 10 points for Brian! </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10</a:t>
            </a:fld>
            <a:endParaRPr lang="en-US"/>
          </a:p>
        </p:txBody>
      </p:sp>
    </p:spTree>
    <p:extLst>
      <p:ext uri="{BB962C8B-B14F-4D97-AF65-F5344CB8AC3E}">
        <p14:creationId xmlns:p14="http://schemas.microsoft.com/office/powerpoint/2010/main" val="364165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searched for and familiarized ourselves</a:t>
            </a:r>
            <a:r>
              <a:rPr lang="en-US" baseline="0" dirty="0" smtClean="0"/>
              <a:t> with as much of the existing resources for creating a data management plan as we could. Anyone who has read the NSF general guidance on what to include in a DMP knows that that guidance is vague at best, and intentionally so. We thought it would be a good idea to see how others were interpreting the guidance, in terms of what the required components are, etc. However, and this is another bit of foreshadowing, we should have recognized that anything that was much more specific than the NSF guidance might be a little too prescriptive relative to how researchers were interpreting the guidance. It’s hard not to encourage researchers to include the things that you think they should include in a DMP, but how fair is it to evaluate their performance based on what you think they should be doing versus what the NSF is asking them to do? But, again, this is getting ahead of myself.</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11</a:t>
            </a:fld>
            <a:endParaRPr lang="en-US"/>
          </a:p>
        </p:txBody>
      </p:sp>
    </p:spTree>
    <p:extLst>
      <p:ext uri="{BB962C8B-B14F-4D97-AF65-F5344CB8AC3E}">
        <p14:creationId xmlns:p14="http://schemas.microsoft.com/office/powerpoint/2010/main" val="1985043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but not least,</a:t>
            </a:r>
            <a:r>
              <a:rPr lang="en-US" baseline="0" dirty="0" smtClean="0"/>
              <a:t> we read every single line of NSF DMP guidance that we could find. These are just a few examples of directorate- and division-specific DMP guidance documents. </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12</a:t>
            </a:fld>
            <a:endParaRPr lang="en-US"/>
          </a:p>
        </p:txBody>
      </p:sp>
    </p:spTree>
    <p:extLst>
      <p:ext uri="{BB962C8B-B14F-4D97-AF65-F5344CB8AC3E}">
        <p14:creationId xmlns:p14="http://schemas.microsoft.com/office/powerpoint/2010/main" val="98431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who haven’t done</a:t>
            </a:r>
            <a:r>
              <a:rPr lang="en-US" baseline="0" dirty="0" smtClean="0"/>
              <a:t> a close-read of the NSF Org Chart, here is the list of Directorates (in bold) and the divisions within them. The directorates with an asterisk to the LEFT have directorate-wide guidance only, meaning that all divisions under each of them is supposed to follow the same recommendations for DMP content. Geosciences and Math &amp; Physical Sciences, however, have division-specific guidance for every division shown, with the exception of Polar Programs. There is also sometimes guidance </a:t>
            </a:r>
            <a:r>
              <a:rPr lang="en-US" i="1" baseline="0" dirty="0" smtClean="0"/>
              <a:t>within </a:t>
            </a:r>
            <a:r>
              <a:rPr lang="en-US" i="0" baseline="0" dirty="0" smtClean="0"/>
              <a:t>some of the divisions, for specific research programs (</a:t>
            </a:r>
            <a:r>
              <a:rPr lang="en-US" i="0" baseline="0" dirty="0" err="1" smtClean="0"/>
              <a:t>EarthScope</a:t>
            </a:r>
            <a:r>
              <a:rPr lang="en-US" i="0" baseline="0" dirty="0" smtClean="0"/>
              <a:t> is one example). </a:t>
            </a:r>
          </a:p>
          <a:p>
            <a:endParaRPr lang="en-US" i="0" baseline="0" dirty="0" smtClean="0"/>
          </a:p>
          <a:p>
            <a:r>
              <a:rPr lang="en-US" i="0" baseline="0" dirty="0" smtClean="0"/>
              <a:t>So, when you add it all up, we had a LOT of information to compile. </a:t>
            </a:r>
            <a:endParaRPr lang="en-US" i="1" dirty="0" smtClean="0"/>
          </a:p>
          <a:p>
            <a:endParaRPr lang="en-US" dirty="0" smtClean="0"/>
          </a:p>
          <a:p>
            <a:r>
              <a:rPr lang="en-US" dirty="0" smtClean="0"/>
              <a:t>As</a:t>
            </a:r>
            <a:r>
              <a:rPr lang="en-US" baseline="0" dirty="0" smtClean="0"/>
              <a:t> a first step, we c</a:t>
            </a:r>
            <a:r>
              <a:rPr lang="en-US" dirty="0" smtClean="0"/>
              <a:t>onsolidated </a:t>
            </a:r>
            <a:r>
              <a:rPr lang="en-US" dirty="0" smtClean="0"/>
              <a:t>division-</a:t>
            </a:r>
            <a:r>
              <a:rPr lang="en-US" baseline="0" dirty="0" smtClean="0"/>
              <a:t> and directorate-specific guidance into one document, by DMP section (1-5) </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13</a:t>
            </a:fld>
            <a:endParaRPr lang="en-US"/>
          </a:p>
        </p:txBody>
      </p:sp>
    </p:spTree>
    <p:extLst>
      <p:ext uri="{BB962C8B-B14F-4D97-AF65-F5344CB8AC3E}">
        <p14:creationId xmlns:p14="http://schemas.microsoft.com/office/powerpoint/2010/main" val="3159446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a:t>
            </a:r>
            <a:r>
              <a:rPr lang="en-US" dirty="0" smtClean="0"/>
              <a:t>DMP section, we had in one place</a:t>
            </a:r>
            <a:r>
              <a:rPr lang="en-US" baseline="0" dirty="0" smtClean="0"/>
              <a:t> what each of the directorates and divisions provided in their guidance documentation. </a:t>
            </a:r>
            <a:r>
              <a:rPr lang="en-US" baseline="0" dirty="0" smtClean="0"/>
              <a:t>In this example, here is some of the excerpted guidance on section 2 of an NSF DMP. You can see the general guidance at the top, and some of the directorate-specific information below. We called this thing a “requirements matrix”.</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14</a:t>
            </a:fld>
            <a:endParaRPr lang="en-US"/>
          </a:p>
        </p:txBody>
      </p:sp>
    </p:spTree>
    <p:extLst>
      <p:ext uri="{BB962C8B-B14F-4D97-AF65-F5344CB8AC3E}">
        <p14:creationId xmlns:p14="http://schemas.microsoft.com/office/powerpoint/2010/main" val="1471232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check-in on where we are: We know what we want to do, and</a:t>
            </a:r>
            <a:r>
              <a:rPr lang="en-US" baseline="0" dirty="0" smtClean="0"/>
              <a:t> we have the information to do it. This will be easy, right?</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15</a:t>
            </a:fld>
            <a:endParaRPr lang="en-US"/>
          </a:p>
        </p:txBody>
      </p:sp>
    </p:spTree>
    <p:extLst>
      <p:ext uri="{BB962C8B-B14F-4D97-AF65-F5344CB8AC3E}">
        <p14:creationId xmlns:p14="http://schemas.microsoft.com/office/powerpoint/2010/main" val="1270175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the idea is simple, the process has been much more of a challenge than we had anticipated. But, before</a:t>
            </a:r>
            <a:r>
              <a:rPr lang="en-US" baseline="0" dirty="0" smtClean="0"/>
              <a:t> I start off on a tangent, let me describe our process. </a:t>
            </a:r>
            <a:endParaRPr lang="en-US" dirty="0" smtClean="0"/>
          </a:p>
          <a:p>
            <a:r>
              <a:rPr lang="en-US" dirty="0" smtClean="0"/>
              <a:t>Since there are conveniently five universities</a:t>
            </a:r>
            <a:r>
              <a:rPr lang="en-US" baseline="0" dirty="0" smtClean="0"/>
              <a:t> on our project, w</a:t>
            </a:r>
            <a:r>
              <a:rPr lang="en-US" dirty="0" smtClean="0"/>
              <a:t>e </a:t>
            </a:r>
            <a:r>
              <a:rPr lang="en-US" dirty="0" smtClean="0"/>
              <a:t>each</a:t>
            </a:r>
            <a:r>
              <a:rPr lang="en-US" baseline="0" dirty="0" smtClean="0"/>
              <a:t> took a section of the DMP and created a rubric using the criteria that we pulled from the requirements matrix</a:t>
            </a:r>
          </a:p>
          <a:p>
            <a:r>
              <a:rPr lang="en-US" baseline="0" dirty="0" smtClean="0"/>
              <a:t>We then exchanged sections, and did some editing, and repeated that process several times until the law of diminishing returns won out.  We iterated </a:t>
            </a:r>
            <a:r>
              <a:rPr lang="en-US" baseline="0" dirty="0" smtClean="0"/>
              <a:t>seemingly endless times on details, some major (performance vs. compliance scale), some minor (wording)</a:t>
            </a:r>
          </a:p>
          <a:p>
            <a:r>
              <a:rPr lang="en-US" baseline="0" dirty="0" smtClean="0"/>
              <a:t>Sent rubric out to our advisory board for feedback</a:t>
            </a:r>
          </a:p>
          <a:p>
            <a:r>
              <a:rPr lang="en-US" baseline="0" dirty="0" smtClean="0"/>
              <a:t>	Feedback was extremely useful, though was directly contradictory at times (so it goes).</a:t>
            </a:r>
          </a:p>
          <a:p>
            <a:r>
              <a:rPr lang="en-US" baseline="0" dirty="0" smtClean="0"/>
              <a:t>Made more changes to </a:t>
            </a:r>
            <a:r>
              <a:rPr lang="en-US" baseline="0" dirty="0" smtClean="0"/>
              <a:t>rubric, eventually decided that it was time to test it out on a common set of DMPs.</a:t>
            </a:r>
            <a:endParaRPr lang="en-US" baseline="0" dirty="0" smtClean="0"/>
          </a:p>
          <a:p>
            <a:r>
              <a:rPr lang="en-US" baseline="0" dirty="0" smtClean="0"/>
              <a:t>Decided to use </a:t>
            </a:r>
            <a:r>
              <a:rPr lang="en-US" baseline="0" dirty="0" err="1" smtClean="0"/>
              <a:t>Qualtrics</a:t>
            </a:r>
            <a:r>
              <a:rPr lang="en-US" baseline="0" dirty="0" smtClean="0"/>
              <a:t> as data recording and data consolidation method (will get to that)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16</a:t>
            </a:fld>
            <a:endParaRPr lang="en-US"/>
          </a:p>
        </p:txBody>
      </p:sp>
    </p:spTree>
    <p:extLst>
      <p:ext uri="{BB962C8B-B14F-4D97-AF65-F5344CB8AC3E}">
        <p14:creationId xmlns:p14="http://schemas.microsoft.com/office/powerpoint/2010/main" val="343112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400" dirty="0" smtClean="0">
                <a:latin typeface="Gill Sans"/>
              </a:rPr>
              <a:t>An example</a:t>
            </a:r>
            <a:r>
              <a:rPr lang="en-US" sz="1400" baseline="0" dirty="0" smtClean="0">
                <a:latin typeface="Gill Sans"/>
              </a:rPr>
              <a:t> of the rubric – NOT a final version (and isn’t complete for Section 1 due to space constraints).</a:t>
            </a:r>
          </a:p>
          <a:p>
            <a:pPr marL="0" indent="0">
              <a:buFont typeface="Arial"/>
              <a:buNone/>
            </a:pPr>
            <a:r>
              <a:rPr lang="en-US" sz="1400" baseline="0" dirty="0" smtClean="0">
                <a:latin typeface="Gill Sans"/>
              </a:rPr>
              <a:t>This is missing the example text for each assessment criterion</a:t>
            </a:r>
            <a:endParaRPr lang="en-US" sz="1400" dirty="0" smtClean="0">
              <a:latin typeface="Gill Sans"/>
            </a:endParaRPr>
          </a:p>
        </p:txBody>
      </p:sp>
      <p:sp>
        <p:nvSpPr>
          <p:cNvPr id="4" name="Slide Number Placeholder 3"/>
          <p:cNvSpPr>
            <a:spLocks noGrp="1"/>
          </p:cNvSpPr>
          <p:nvPr>
            <p:ph type="sldNum" sz="quarter" idx="10"/>
          </p:nvPr>
        </p:nvSpPr>
        <p:spPr/>
        <p:txBody>
          <a:bodyPr/>
          <a:lstStyle/>
          <a:p>
            <a:fld id="{2B92A7A0-A534-1B41-9008-E9DEFE531563}" type="slidenum">
              <a:rPr lang="en-US" smtClean="0"/>
              <a:t>17</a:t>
            </a:fld>
            <a:endParaRPr lang="en-US"/>
          </a:p>
        </p:txBody>
      </p:sp>
    </p:spTree>
    <p:extLst>
      <p:ext uri="{BB962C8B-B14F-4D97-AF65-F5344CB8AC3E}">
        <p14:creationId xmlns:p14="http://schemas.microsoft.com/office/powerpoint/2010/main" val="235794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18</a:t>
            </a:fld>
            <a:endParaRPr lang="en-US"/>
          </a:p>
        </p:txBody>
      </p:sp>
    </p:spTree>
    <p:extLst>
      <p:ext uri="{BB962C8B-B14F-4D97-AF65-F5344CB8AC3E}">
        <p14:creationId xmlns:p14="http://schemas.microsoft.com/office/powerpoint/2010/main" val="2357945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19</a:t>
            </a:fld>
            <a:endParaRPr lang="en-US"/>
          </a:p>
        </p:txBody>
      </p:sp>
    </p:spTree>
    <p:extLst>
      <p:ext uri="{BB962C8B-B14F-4D97-AF65-F5344CB8AC3E}">
        <p14:creationId xmlns:p14="http://schemas.microsoft.com/office/powerpoint/2010/main" val="235794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would not have been</a:t>
            </a:r>
            <a:r>
              <a:rPr lang="en-US" baseline="0" dirty="0" smtClean="0"/>
              <a:t> possible without the excellent contributions of my co-PIs. Likewise, generous support from the IMLS has also helped to make this work possible. </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2</a:t>
            </a:fld>
            <a:endParaRPr lang="en-US"/>
          </a:p>
        </p:txBody>
      </p:sp>
    </p:spTree>
    <p:extLst>
      <p:ext uri="{BB962C8B-B14F-4D97-AF65-F5344CB8AC3E}">
        <p14:creationId xmlns:p14="http://schemas.microsoft.com/office/powerpoint/2010/main" val="448702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20</a:t>
            </a:fld>
            <a:endParaRPr lang="en-US"/>
          </a:p>
        </p:txBody>
      </p:sp>
    </p:spTree>
    <p:extLst>
      <p:ext uri="{BB962C8B-B14F-4D97-AF65-F5344CB8AC3E}">
        <p14:creationId xmlns:p14="http://schemas.microsoft.com/office/powerpoint/2010/main" val="2357945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21</a:t>
            </a:fld>
            <a:endParaRPr lang="en-US"/>
          </a:p>
        </p:txBody>
      </p:sp>
    </p:spTree>
    <p:extLst>
      <p:ext uri="{BB962C8B-B14F-4D97-AF65-F5344CB8AC3E}">
        <p14:creationId xmlns:p14="http://schemas.microsoft.com/office/powerpoint/2010/main" val="235794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400" dirty="0" smtClean="0">
                <a:latin typeface="Gill Sans"/>
              </a:rPr>
              <a:t>An example</a:t>
            </a:r>
            <a:r>
              <a:rPr lang="en-US" sz="1400" baseline="0" dirty="0" smtClean="0">
                <a:latin typeface="Gill Sans"/>
              </a:rPr>
              <a:t> of the rubric – NOT a final version (and isn’t complete for Section 1 due to space constraints).</a:t>
            </a:r>
          </a:p>
          <a:p>
            <a:pPr marL="0" indent="0">
              <a:buFont typeface="Arial"/>
              <a:buNone/>
            </a:pPr>
            <a:r>
              <a:rPr lang="en-US" sz="1400" baseline="0" dirty="0" smtClean="0">
                <a:latin typeface="Gill Sans"/>
              </a:rPr>
              <a:t>This is missing the example text for each assessment criterion</a:t>
            </a:r>
            <a:endParaRPr lang="en-US" sz="1400" dirty="0" smtClean="0">
              <a:latin typeface="Gill Sans"/>
            </a:endParaRPr>
          </a:p>
          <a:p>
            <a:pPr marL="0" indent="0">
              <a:buFont typeface="Arial"/>
              <a:buNone/>
            </a:pPr>
            <a:endParaRPr lang="en-US" sz="1400" dirty="0" smtClean="0">
              <a:latin typeface="Gill Sans"/>
            </a:endParaRPr>
          </a:p>
          <a:p>
            <a:pPr marL="0" indent="0">
              <a:buFont typeface="Arial"/>
              <a:buNone/>
            </a:pPr>
            <a:r>
              <a:rPr lang="en-US" sz="1400" dirty="0" smtClean="0">
                <a:latin typeface="Gill Sans"/>
              </a:rPr>
              <a:t>Some challenges that we have faced: </a:t>
            </a:r>
            <a:endParaRPr lang="en-US" sz="1400" dirty="0" smtClean="0">
              <a:latin typeface="Gill Sans"/>
            </a:endParaRPr>
          </a:p>
          <a:p>
            <a:pPr marL="0" indent="0">
              <a:buFont typeface="Arial"/>
              <a:buNone/>
            </a:pPr>
            <a:r>
              <a:rPr lang="en-US" sz="1400" dirty="0" smtClean="0">
                <a:latin typeface="Gill Sans"/>
              </a:rPr>
              <a:t>*Developing the rubric was </a:t>
            </a:r>
            <a:r>
              <a:rPr lang="en-US" sz="1400" dirty="0" smtClean="0">
                <a:latin typeface="Gill Sans"/>
              </a:rPr>
              <a:t>challenging because: </a:t>
            </a:r>
            <a:endParaRPr lang="en-US" sz="1400" dirty="0" smtClean="0">
              <a:latin typeface="Gill Sans"/>
            </a:endParaRPr>
          </a:p>
          <a:p>
            <a:pPr marL="0" indent="0">
              <a:buFont typeface="Arial"/>
              <a:buNone/>
            </a:pPr>
            <a:r>
              <a:rPr lang="en-US" sz="1400" dirty="0" smtClean="0">
                <a:latin typeface="Gill Sans"/>
              </a:rPr>
              <a:t>	The NSF requirements / guidelines are not always clear</a:t>
            </a:r>
          </a:p>
          <a:p>
            <a:pPr marL="0" indent="0">
              <a:buFont typeface="Arial"/>
              <a:buNone/>
            </a:pPr>
            <a:r>
              <a:rPr lang="en-US" sz="1400" dirty="0" smtClean="0">
                <a:latin typeface="Gill Sans"/>
              </a:rPr>
              <a:t>	How to cover multiple directorates within a single rubric while streamlining the form &amp; process?</a:t>
            </a:r>
          </a:p>
          <a:p>
            <a:pPr marL="0" indent="0">
              <a:buFont typeface="Arial"/>
              <a:buNone/>
            </a:pPr>
            <a:r>
              <a:rPr lang="en-US" sz="1400" dirty="0" smtClean="0">
                <a:latin typeface="Gill Sans"/>
              </a:rPr>
              <a:t>	What is a reasonable level of granularity?</a:t>
            </a:r>
          </a:p>
          <a:p>
            <a:pPr marL="0" indent="0">
              <a:buFont typeface="Arial"/>
              <a:buNone/>
            </a:pPr>
            <a:r>
              <a:rPr lang="en-US" sz="1400" dirty="0" smtClean="0">
                <a:latin typeface="Gill Sans"/>
              </a:rPr>
              <a:t>	How to ensure consistency across reviewers?</a:t>
            </a:r>
          </a:p>
          <a:p>
            <a:pPr marL="457200" lvl="1" indent="0">
              <a:buFont typeface="Arial"/>
              <a:buNone/>
            </a:pPr>
            <a:endParaRPr lang="en-US" sz="1400" dirty="0" smtClean="0">
              <a:latin typeface="Gill Sans"/>
            </a:endParaRPr>
          </a:p>
          <a:p>
            <a:pPr marL="0" indent="0">
              <a:buFont typeface="Arial"/>
              <a:buNone/>
            </a:pPr>
            <a:r>
              <a:rPr lang="en-US" sz="1400" dirty="0" smtClean="0">
                <a:latin typeface="Gill Sans"/>
              </a:rPr>
              <a:t>*Wording in DMPs indicates that concepts are not well understood</a:t>
            </a:r>
          </a:p>
          <a:p>
            <a:pPr marL="0" indent="0">
              <a:buFont typeface="Arial"/>
              <a:buNone/>
            </a:pPr>
            <a:r>
              <a:rPr lang="en-US" sz="1400" dirty="0" smtClean="0">
                <a:latin typeface="Gill Sans"/>
              </a:rPr>
              <a:t>	Questions on what was meant by statements like “no restrictions on access” </a:t>
            </a:r>
          </a:p>
          <a:p>
            <a:pPr marL="457200" lvl="1" indent="0">
              <a:buFont typeface="Arial"/>
              <a:buNone/>
            </a:pPr>
            <a:endParaRPr lang="en-US" sz="1400" dirty="0" smtClean="0">
              <a:latin typeface="Gill Sans"/>
            </a:endParaRPr>
          </a:p>
          <a:p>
            <a:pPr marL="0" indent="0">
              <a:buFont typeface="Arial"/>
              <a:buNone/>
            </a:pPr>
            <a:r>
              <a:rPr lang="en-US" sz="1400" dirty="0" smtClean="0">
                <a:latin typeface="Gill Sans"/>
              </a:rPr>
              <a:t>*There is potentially useful information in DMPs that is not captured by only evaluating NSF requirements</a:t>
            </a:r>
          </a:p>
          <a:p>
            <a:pPr marL="0" indent="0">
              <a:buFont typeface="Arial"/>
              <a:buNone/>
            </a:pPr>
            <a:r>
              <a:rPr lang="en-US" sz="1400" dirty="0" smtClean="0">
                <a:latin typeface="Gill Sans"/>
              </a:rPr>
              <a:t>	E.g., did they mention the IR?</a:t>
            </a:r>
          </a:p>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22</a:t>
            </a:fld>
            <a:endParaRPr lang="en-US"/>
          </a:p>
        </p:txBody>
      </p:sp>
    </p:spTree>
    <p:extLst>
      <p:ext uri="{BB962C8B-B14F-4D97-AF65-F5344CB8AC3E}">
        <p14:creationId xmlns:p14="http://schemas.microsoft.com/office/powerpoint/2010/main" val="2357945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stack of ~250 DMPs from OSU researchers with successful NSF proposals.</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23</a:t>
            </a:fld>
            <a:endParaRPr lang="en-US"/>
          </a:p>
        </p:txBody>
      </p:sp>
    </p:spTree>
    <p:extLst>
      <p:ext uri="{BB962C8B-B14F-4D97-AF65-F5344CB8AC3E}">
        <p14:creationId xmlns:p14="http://schemas.microsoft.com/office/powerpoint/2010/main" val="2876254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DMPs from each institution -&gt; 25 DMPs total</a:t>
            </a:r>
          </a:p>
          <a:p>
            <a:r>
              <a:rPr lang="en-US" dirty="0" smtClean="0"/>
              <a:t>We</a:t>
            </a:r>
            <a:r>
              <a:rPr lang="en-US" baseline="0" dirty="0" smtClean="0"/>
              <a:t> intentionally spread out the directorates &amp; divisions to cover a range with some depth where possible</a:t>
            </a:r>
          </a:p>
          <a:p>
            <a:r>
              <a:rPr lang="en-US" baseline="0" dirty="0" smtClean="0"/>
              <a:t>We all reviewed them, without talking to one another about them</a:t>
            </a:r>
          </a:p>
          <a:p>
            <a:r>
              <a:rPr lang="en-US" baseline="0" dirty="0" smtClean="0"/>
              <a:t>Recorded results via </a:t>
            </a:r>
            <a:r>
              <a:rPr lang="en-US" baseline="0" dirty="0" err="1" smtClean="0"/>
              <a:t>Qualtrics</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24</a:t>
            </a:fld>
            <a:endParaRPr lang="en-US"/>
          </a:p>
        </p:txBody>
      </p:sp>
    </p:spTree>
    <p:extLst>
      <p:ext uri="{BB962C8B-B14F-4D97-AF65-F5344CB8AC3E}">
        <p14:creationId xmlns:p14="http://schemas.microsoft.com/office/powerpoint/2010/main" val="429082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400" dirty="0" smtClean="0"/>
              <a:t>A screenshot of</a:t>
            </a:r>
            <a:r>
              <a:rPr lang="en-US" sz="1400" baseline="0" dirty="0" smtClean="0"/>
              <a:t> the </a:t>
            </a:r>
            <a:r>
              <a:rPr lang="en-US" sz="1400" baseline="0" dirty="0" err="1" smtClean="0"/>
              <a:t>Qualtrics</a:t>
            </a:r>
            <a:r>
              <a:rPr lang="en-US" sz="1400" baseline="0" dirty="0" smtClean="0"/>
              <a:t> form we used to collect review data.</a:t>
            </a:r>
          </a:p>
          <a:p>
            <a:pPr marL="0" indent="0">
              <a:buFont typeface="Arial"/>
              <a:buNone/>
            </a:pPr>
            <a:r>
              <a:rPr lang="en-US" sz="1400" baseline="0" dirty="0" smtClean="0"/>
              <a:t>Next time – use branch logic to create custom paths through rubric depending on directorate or division?</a:t>
            </a:r>
          </a:p>
          <a:p>
            <a:pPr marL="0" indent="0">
              <a:buFont typeface="Arial"/>
              <a:buNone/>
            </a:pPr>
            <a:r>
              <a:rPr lang="en-US" sz="1400" baseline="0" dirty="0" smtClean="0"/>
              <a:t>Survey Monkey could accomplish the same thing, albeit more basically (without branch logic, for example). </a:t>
            </a:r>
            <a:endParaRPr lang="en-US" sz="1400" dirty="0"/>
          </a:p>
        </p:txBody>
      </p:sp>
      <p:sp>
        <p:nvSpPr>
          <p:cNvPr id="4" name="Slide Number Placeholder 3"/>
          <p:cNvSpPr>
            <a:spLocks noGrp="1"/>
          </p:cNvSpPr>
          <p:nvPr>
            <p:ph type="sldNum" sz="quarter" idx="10"/>
          </p:nvPr>
        </p:nvSpPr>
        <p:spPr/>
        <p:txBody>
          <a:bodyPr/>
          <a:lstStyle/>
          <a:p>
            <a:fld id="{2B92A7A0-A534-1B41-9008-E9DEFE531563}" type="slidenum">
              <a:rPr lang="en-US" smtClean="0"/>
              <a:t>25</a:t>
            </a:fld>
            <a:endParaRPr lang="en-US"/>
          </a:p>
        </p:txBody>
      </p:sp>
    </p:spTree>
    <p:extLst>
      <p:ext uri="{BB962C8B-B14F-4D97-AF65-F5344CB8AC3E}">
        <p14:creationId xmlns:p14="http://schemas.microsoft.com/office/powerpoint/2010/main" val="2547513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2A7A0-A534-1B41-9008-E9DEFE531563}" type="slidenum">
              <a:rPr lang="en-US" smtClean="0"/>
              <a:t>26</a:t>
            </a:fld>
            <a:endParaRPr lang="en-US"/>
          </a:p>
        </p:txBody>
      </p:sp>
    </p:spTree>
    <p:extLst>
      <p:ext uri="{BB962C8B-B14F-4D97-AF65-F5344CB8AC3E}">
        <p14:creationId xmlns:p14="http://schemas.microsoft.com/office/powerpoint/2010/main" val="1263456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colors/performance</a:t>
            </a:r>
            <a:r>
              <a:rPr lang="en-US" baseline="0" dirty="0" smtClean="0"/>
              <a:t> levels, which section of the rubric this is. </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27</a:t>
            </a:fld>
            <a:endParaRPr lang="en-US"/>
          </a:p>
        </p:txBody>
      </p:sp>
    </p:spTree>
    <p:extLst>
      <p:ext uri="{BB962C8B-B14F-4D97-AF65-F5344CB8AC3E}">
        <p14:creationId xmlns:p14="http://schemas.microsoft.com/office/powerpoint/2010/main" val="4048111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2A7A0-A534-1B41-9008-E9DEFE531563}" type="slidenum">
              <a:rPr lang="en-US" smtClean="0"/>
              <a:t>28</a:t>
            </a:fld>
            <a:endParaRPr lang="en-US"/>
          </a:p>
        </p:txBody>
      </p:sp>
    </p:spTree>
    <p:extLst>
      <p:ext uri="{BB962C8B-B14F-4D97-AF65-F5344CB8AC3E}">
        <p14:creationId xmlns:p14="http://schemas.microsoft.com/office/powerpoint/2010/main" val="260539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29</a:t>
            </a:fld>
            <a:endParaRPr lang="en-US"/>
          </a:p>
        </p:txBody>
      </p:sp>
    </p:spTree>
    <p:extLst>
      <p:ext uri="{BB962C8B-B14F-4D97-AF65-F5344CB8AC3E}">
        <p14:creationId xmlns:p14="http://schemas.microsoft.com/office/powerpoint/2010/main" val="65416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intended to be an introduction to the project, to give you an idea of what</a:t>
            </a:r>
            <a:r>
              <a:rPr lang="en-US" baseline="0" dirty="0" smtClean="0"/>
              <a:t> the project is all about: what we hope to achieve and how we plan to do it. I’ll spend most of the time sharing the process of creating the rubric, but will save a few minutes to share a few tidbits from our first round of testing. There is A LOT that I don’t have time to cover, so feel free to ask questions in the Q&amp;A box, and if I don’t get to them during my allotted time, we can try to circle back at the roundtable discussion at the end of the day. If your question still doesn’t get addressed, please feel free to contact me.</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3</a:t>
            </a:fld>
            <a:endParaRPr lang="en-US"/>
          </a:p>
        </p:txBody>
      </p:sp>
    </p:spTree>
    <p:extLst>
      <p:ext uri="{BB962C8B-B14F-4D97-AF65-F5344CB8AC3E}">
        <p14:creationId xmlns:p14="http://schemas.microsoft.com/office/powerpoint/2010/main" val="425372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Metadata standards</a:t>
            </a:r>
            <a:r>
              <a:rPr lang="en-US" dirty="0" smtClean="0"/>
              <a:t>: we reached consensus on 10 of 25 DMPs</a:t>
            </a:r>
          </a:p>
          <a:p>
            <a:r>
              <a:rPr lang="en-US" dirty="0" smtClean="0"/>
              <a:t>	1</a:t>
            </a:r>
            <a:r>
              <a:rPr lang="en-US" baseline="0" dirty="0" smtClean="0"/>
              <a:t> DMP was rated “High”, 9 were rated “No” – we didn’t agree on any that were rated “Low”</a:t>
            </a:r>
          </a:p>
          <a:p>
            <a:r>
              <a:rPr lang="en-US" baseline="0" dirty="0" smtClean="0"/>
              <a:t>	In 6 cases where we disagreed, we voted across “High-Low-No” ratings</a:t>
            </a:r>
          </a:p>
          <a:p>
            <a:r>
              <a:rPr lang="en-US" baseline="0" dirty="0" smtClean="0"/>
              <a:t>	In 9 cases where we disagreed, we either voted “High-Low” or “Low-No”</a:t>
            </a:r>
          </a:p>
          <a:p>
            <a:r>
              <a:rPr lang="en-US" baseline="0" dirty="0" smtClean="0"/>
              <a:t>	</a:t>
            </a:r>
          </a:p>
          <a:p>
            <a:r>
              <a:rPr lang="en-US" dirty="0" smtClean="0"/>
              <a:t>In only 5 cases, in the entire mini-review, did we agree that a DMP preformed in</a:t>
            </a:r>
            <a:r>
              <a:rPr lang="en-US" baseline="0" dirty="0" smtClean="0"/>
              <a:t> the “Low” category for a given criterion. </a:t>
            </a:r>
          </a:p>
          <a:p>
            <a:r>
              <a:rPr lang="en-US" baseline="0" dirty="0" smtClean="0"/>
              <a:t>Best case: consensus on 15/25 DMPs, on the first criterion: “describes the data types captured or created”</a:t>
            </a:r>
          </a:p>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30</a:t>
            </a:fld>
            <a:endParaRPr lang="en-US"/>
          </a:p>
        </p:txBody>
      </p:sp>
    </p:spTree>
    <p:extLst>
      <p:ext uri="{BB962C8B-B14F-4D97-AF65-F5344CB8AC3E}">
        <p14:creationId xmlns:p14="http://schemas.microsoft.com/office/powerpoint/2010/main" val="695320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did this process tell us?</a:t>
            </a:r>
          </a:p>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31</a:t>
            </a:fld>
            <a:endParaRPr lang="en-US"/>
          </a:p>
        </p:txBody>
      </p:sp>
    </p:spTree>
    <p:extLst>
      <p:ext uri="{BB962C8B-B14F-4D97-AF65-F5344CB8AC3E}">
        <p14:creationId xmlns:p14="http://schemas.microsoft.com/office/powerpoint/2010/main" val="2636629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still ambiguity in the rubric in what constitutes  “High”, “Low”, and “No” performance</a:t>
            </a:r>
          </a:p>
          <a:p>
            <a:r>
              <a:rPr lang="en-US" dirty="0" smtClean="0"/>
              <a:t>	How much of this can we eliminate via</a:t>
            </a:r>
            <a:r>
              <a:rPr lang="en-US" baseline="0" dirty="0" smtClean="0"/>
              <a:t> improving the rubric</a:t>
            </a:r>
            <a:r>
              <a:rPr lang="en-US" dirty="0" smtClean="0"/>
              <a:t>,</a:t>
            </a:r>
            <a:r>
              <a:rPr lang="en-US" baseline="0" dirty="0" smtClean="0"/>
              <a:t> and how much is am unavoidable component of subjective analysis?</a:t>
            </a:r>
          </a:p>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32</a:t>
            </a:fld>
            <a:endParaRPr lang="en-US"/>
          </a:p>
        </p:txBody>
      </p:sp>
    </p:spTree>
    <p:extLst>
      <p:ext uri="{BB962C8B-B14F-4D97-AF65-F5344CB8AC3E}">
        <p14:creationId xmlns:p14="http://schemas.microsoft.com/office/powerpoint/2010/main" val="3798503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 the NSF guidance language</a:t>
            </a:r>
            <a:r>
              <a:rPr lang="en-US" baseline="0" dirty="0" smtClean="0"/>
              <a:t> was poorly or insufficiently worded, our rubric assessed it poorly, or researchers really need some outreach &amp; training in this area. I suspect some combination of all three.</a:t>
            </a:r>
          </a:p>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33</a:t>
            </a:fld>
            <a:endParaRPr lang="en-US"/>
          </a:p>
        </p:txBody>
      </p:sp>
    </p:spTree>
    <p:extLst>
      <p:ext uri="{BB962C8B-B14F-4D97-AF65-F5344CB8AC3E}">
        <p14:creationId xmlns:p14="http://schemas.microsoft.com/office/powerpoint/2010/main" val="116251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34</a:t>
            </a:fld>
            <a:endParaRPr lang="en-US"/>
          </a:p>
        </p:txBody>
      </p:sp>
    </p:spTree>
    <p:extLst>
      <p:ext uri="{BB962C8B-B14F-4D97-AF65-F5344CB8AC3E}">
        <p14:creationId xmlns:p14="http://schemas.microsoft.com/office/powerpoint/2010/main" val="116251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We are nearly</a:t>
            </a:r>
            <a:r>
              <a:rPr lang="en-US" baseline="0" dirty="0" smtClean="0">
                <a:effectLst/>
              </a:rPr>
              <a:t> finished developing the rubric, and look forward to sharing it with the community as soon as we can. What I covered today was simply an introduction to the project itself, and some very early results from testing a beta version of the rubric.</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35</a:t>
            </a:fld>
            <a:endParaRPr lang="en-US"/>
          </a:p>
        </p:txBody>
      </p:sp>
    </p:spTree>
    <p:extLst>
      <p:ext uri="{BB962C8B-B14F-4D97-AF65-F5344CB8AC3E}">
        <p14:creationId xmlns:p14="http://schemas.microsoft.com/office/powerpoint/2010/main" val="4115686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we going from here?</a:t>
            </a:r>
          </a:p>
          <a:p>
            <a:endParaRPr lang="en-US" dirty="0" smtClean="0"/>
          </a:p>
          <a:p>
            <a:r>
              <a:rPr lang="en-US" dirty="0" smtClean="0"/>
              <a:t>We</a:t>
            </a:r>
            <a:r>
              <a:rPr lang="en-US" baseline="0" dirty="0" smtClean="0"/>
              <a:t> need to incorporate the results and observations from the mini-review into revisions of the rubric, and conduct another mini-review. If we perform well enough on that test, we will move forward with the full DMP review, which consists of each of us reviewing at least 100 DMPs.</a:t>
            </a:r>
          </a:p>
          <a:p>
            <a:endParaRPr lang="en-US" baseline="0" dirty="0" smtClean="0"/>
          </a:p>
          <a:p>
            <a:r>
              <a:rPr lang="en-US" baseline="0" dirty="0" smtClean="0"/>
              <a:t>We will be on the conference circuit this spring and summer, so look for us at ACRL (poster), RDAP (I’m on the assessment panel) and IASSIST (we will have a whole panel to ourselves). </a:t>
            </a:r>
          </a:p>
        </p:txBody>
      </p:sp>
      <p:sp>
        <p:nvSpPr>
          <p:cNvPr id="4" name="Slide Number Placeholder 3"/>
          <p:cNvSpPr>
            <a:spLocks noGrp="1"/>
          </p:cNvSpPr>
          <p:nvPr>
            <p:ph type="sldNum" sz="quarter" idx="10"/>
          </p:nvPr>
        </p:nvSpPr>
        <p:spPr/>
        <p:txBody>
          <a:bodyPr/>
          <a:lstStyle/>
          <a:p>
            <a:fld id="{2B92A7A0-A534-1B41-9008-E9DEFE531563}" type="slidenum">
              <a:rPr lang="en-US" smtClean="0"/>
              <a:t>36</a:t>
            </a:fld>
            <a:endParaRPr lang="en-US"/>
          </a:p>
        </p:txBody>
      </p:sp>
    </p:spTree>
    <p:extLst>
      <p:ext uri="{BB962C8B-B14F-4D97-AF65-F5344CB8AC3E}">
        <p14:creationId xmlns:p14="http://schemas.microsoft.com/office/powerpoint/2010/main" val="2440303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flic.kr</a:t>
            </a:r>
            <a:r>
              <a:rPr lang="en-US" dirty="0" smtClean="0"/>
              <a:t>/p/</a:t>
            </a:r>
            <a:r>
              <a:rPr lang="en-US" dirty="0" err="1" smtClean="0"/>
              <a:t>acViqJ</a:t>
            </a:r>
            <a:r>
              <a:rPr lang="en-US" dirty="0" smtClean="0"/>
              <a:t> – photo by Alice </a:t>
            </a:r>
            <a:r>
              <a:rPr lang="en-US" dirty="0" err="1" smtClean="0"/>
              <a:t>Popkorn</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37</a:t>
            </a:fld>
            <a:endParaRPr lang="en-US"/>
          </a:p>
        </p:txBody>
      </p:sp>
    </p:spTree>
    <p:extLst>
      <p:ext uri="{BB962C8B-B14F-4D97-AF65-F5344CB8AC3E}">
        <p14:creationId xmlns:p14="http://schemas.microsoft.com/office/powerpoint/2010/main" val="355416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As</a:t>
            </a:r>
            <a:r>
              <a:rPr lang="en-US" sz="1200" b="0" i="0" u="none" strike="noStrike" kern="1200" baseline="0" dirty="0" smtClean="0">
                <a:solidFill>
                  <a:schemeClr val="tx1"/>
                </a:solidFill>
                <a:effectLst/>
                <a:latin typeface="+mn-lt"/>
                <a:ea typeface="+mn-ea"/>
                <a:cs typeface="+mn-cs"/>
              </a:rPr>
              <a:t> an instrument created by researchers themselves, d</a:t>
            </a:r>
            <a:r>
              <a:rPr lang="en-US" sz="1200" b="0" i="0" u="none" strike="noStrike" kern="1200" dirty="0" smtClean="0">
                <a:solidFill>
                  <a:schemeClr val="tx1"/>
                </a:solidFill>
                <a:effectLst/>
                <a:latin typeface="+mn-lt"/>
                <a:ea typeface="+mn-ea"/>
                <a:cs typeface="+mn-cs"/>
              </a:rPr>
              <a:t>ata management plans are a rich source of information about an institution’s researchers and their research data management (RDM) knowledge, capabilities, and needs. With the caveat</a:t>
            </a:r>
            <a:r>
              <a:rPr lang="en-US" sz="1200" b="0" i="0" u="none" strike="noStrike" kern="1200" baseline="0" dirty="0" smtClean="0">
                <a:solidFill>
                  <a:schemeClr val="tx1"/>
                </a:solidFill>
                <a:effectLst/>
                <a:latin typeface="+mn-lt"/>
                <a:ea typeface="+mn-ea"/>
                <a:cs typeface="+mn-cs"/>
              </a:rPr>
              <a:t> that what is written in a plan isn’t necessarily (or even very likely to be) what researchers will actually do, it’s pretty safe to assume that what they include as a part of a funding proposal is at least what </a:t>
            </a:r>
            <a:r>
              <a:rPr lang="en-US" sz="1200" b="0" i="1" u="none" strike="noStrike" kern="1200" baseline="0" dirty="0" smtClean="0">
                <a:solidFill>
                  <a:schemeClr val="tx1"/>
                </a:solidFill>
                <a:effectLst/>
                <a:latin typeface="+mn-lt"/>
                <a:ea typeface="+mn-ea"/>
                <a:cs typeface="+mn-cs"/>
              </a:rPr>
              <a:t>they think they should be doing</a:t>
            </a:r>
            <a:r>
              <a:rPr lang="en-US" sz="1200" b="0" i="0" u="none" strike="noStrike" kern="1200" baseline="0" dirty="0" smtClean="0">
                <a:solidFill>
                  <a:schemeClr val="tx1"/>
                </a:solidFill>
                <a:effectLst/>
                <a:latin typeface="+mn-lt"/>
                <a:ea typeface="+mn-ea"/>
                <a:cs typeface="+mn-cs"/>
              </a:rPr>
              <a:t>. Which, given some of the results so far, is </a:t>
            </a:r>
            <a:r>
              <a:rPr lang="en-US" sz="1200" b="0" i="1" u="none" strike="noStrike" kern="1200" baseline="0" dirty="0" smtClean="0">
                <a:solidFill>
                  <a:schemeClr val="tx1"/>
                </a:solidFill>
                <a:effectLst/>
                <a:latin typeface="+mn-lt"/>
                <a:ea typeface="+mn-ea"/>
                <a:cs typeface="+mn-cs"/>
              </a:rPr>
              <a:t>very</a:t>
            </a:r>
            <a:r>
              <a:rPr lang="en-US" sz="1200" b="0" i="0" u="none" strike="noStrike" kern="1200" baseline="0" dirty="0" smtClean="0">
                <a:solidFill>
                  <a:schemeClr val="tx1"/>
                </a:solidFill>
                <a:effectLst/>
                <a:latin typeface="+mn-lt"/>
                <a:ea typeface="+mn-ea"/>
                <a:cs typeface="+mn-cs"/>
              </a:rPr>
              <a:t> interesting…</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4</a:t>
            </a:fld>
            <a:endParaRPr lang="en-US"/>
          </a:p>
        </p:txBody>
      </p:sp>
    </p:spTree>
    <p:extLst>
      <p:ext uri="{BB962C8B-B14F-4D97-AF65-F5344CB8AC3E}">
        <p14:creationId xmlns:p14="http://schemas.microsoft.com/office/powerpoint/2010/main" val="280463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 from our perspective,</a:t>
            </a:r>
            <a:r>
              <a:rPr lang="en-US" sz="1200" b="0" i="0" u="none" strike="noStrike" kern="1200" baseline="0" dirty="0" smtClean="0">
                <a:solidFill>
                  <a:schemeClr val="tx1"/>
                </a:solidFill>
                <a:effectLst/>
                <a:latin typeface="+mn-lt"/>
                <a:ea typeface="+mn-ea"/>
                <a:cs typeface="+mn-cs"/>
              </a:rPr>
              <a:t> a s</a:t>
            </a:r>
            <a:r>
              <a:rPr lang="en-US" sz="1200" b="0" i="0" u="none" strike="noStrike" kern="1200" dirty="0" smtClean="0">
                <a:solidFill>
                  <a:schemeClr val="tx1"/>
                </a:solidFill>
                <a:effectLst/>
                <a:latin typeface="+mn-lt"/>
                <a:ea typeface="+mn-ea"/>
                <a:cs typeface="+mn-cs"/>
              </a:rPr>
              <a:t>tructured review of DMPs could identify gaps and weaknesses in faculty understanding and application of data management concepts and practices, and identify barriers in applying best practices. As such, the assessment of DMPs can uncover important insights about local RDM practices and aptitudes, which can then inform the development of RDM services.</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5</a:t>
            </a:fld>
            <a:endParaRPr lang="en-US"/>
          </a:p>
        </p:txBody>
      </p:sp>
    </p:spTree>
    <p:extLst>
      <p:ext uri="{BB962C8B-B14F-4D97-AF65-F5344CB8AC3E}">
        <p14:creationId xmlns:p14="http://schemas.microsoft.com/office/powerpoint/2010/main" val="283141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premise is based on the prior work of one of the </a:t>
            </a:r>
            <a:r>
              <a:rPr lang="en-US" baseline="0" dirty="0" smtClean="0"/>
              <a:t>co-PIs on our project, Susan Parham. </a:t>
            </a:r>
            <a:r>
              <a:rPr lang="en-US" dirty="0" smtClean="0"/>
              <a:t>Review of DMPs is</a:t>
            </a:r>
            <a:r>
              <a:rPr lang="en-US" baseline="0" dirty="0" smtClean="0"/>
              <a:t> demonstrably informative to efforts to tailor RDM Services to the local community.</a:t>
            </a:r>
          </a:p>
          <a:p>
            <a:endParaRPr lang="en-US" baseline="0" dirty="0" smtClean="0"/>
          </a:p>
          <a:p>
            <a:r>
              <a:rPr lang="en-US" dirty="0" smtClean="0"/>
              <a:t>More recent work, by</a:t>
            </a:r>
            <a:r>
              <a:rPr lang="en-US" baseline="0" dirty="0" smtClean="0"/>
              <a:t> </a:t>
            </a:r>
            <a:r>
              <a:rPr lang="en-US" baseline="0" dirty="0" err="1" smtClean="0"/>
              <a:t>Mischo</a:t>
            </a:r>
            <a:r>
              <a:rPr lang="en-US" baseline="0" dirty="0" smtClean="0"/>
              <a:t> et al. has also found that DMPs are an extremely rich source of information about the proposed data management practices of UIUC faculty. “</a:t>
            </a:r>
            <a:r>
              <a:rPr lang="en-US" dirty="0" err="1" smtClean="0"/>
              <a:t>Mischo</a:t>
            </a:r>
            <a:r>
              <a:rPr lang="en-US" dirty="0" smtClean="0"/>
              <a:t>, William H.; </a:t>
            </a:r>
            <a:r>
              <a:rPr lang="en-US" dirty="0" err="1" smtClean="0"/>
              <a:t>Schlembach</a:t>
            </a:r>
            <a:r>
              <a:rPr lang="en-US" dirty="0" smtClean="0"/>
              <a:t>, Mary C.; and O'Donnell, Megan N.. (2014). "An Analysis of Data Management Plans in University of Illinois National Science Foundation Grant Proposals." </a:t>
            </a:r>
            <a:r>
              <a:rPr lang="en-US" i="1" dirty="0" smtClean="0"/>
              <a:t>Journal of eScience Librarianship </a:t>
            </a:r>
            <a:r>
              <a:rPr lang="en-US" dirty="0" smtClean="0"/>
              <a:t>3(1): Article 3. http://</a:t>
            </a:r>
            <a:r>
              <a:rPr lang="en-US" dirty="0" err="1" smtClean="0"/>
              <a:t>dx.doi.org</a:t>
            </a:r>
            <a:r>
              <a:rPr lang="en-US" dirty="0" smtClean="0"/>
              <a:t>/10.7191/jeslib.2014.1060”</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6</a:t>
            </a:fld>
            <a:endParaRPr lang="en-US"/>
          </a:p>
        </p:txBody>
      </p:sp>
    </p:spTree>
    <p:extLst>
      <p:ext uri="{BB962C8B-B14F-4D97-AF65-F5344CB8AC3E}">
        <p14:creationId xmlns:p14="http://schemas.microsoft.com/office/powerpoint/2010/main" val="356984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decided that what we really need to facilitate (click) and standardize</a:t>
            </a:r>
            <a:r>
              <a:rPr lang="en-US" baseline="0" dirty="0" smtClean="0"/>
              <a:t> the assessment of NSF DMPs, is a tool that any academic librarian could use. </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7</a:t>
            </a:fld>
            <a:endParaRPr lang="en-US"/>
          </a:p>
        </p:txBody>
      </p:sp>
    </p:spTree>
    <p:extLst>
      <p:ext uri="{BB962C8B-B14F-4D97-AF65-F5344CB8AC3E}">
        <p14:creationId xmlns:p14="http://schemas.microsoft.com/office/powerpoint/2010/main" val="313916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we decided that what we really need to facilitate (click) and standardize</a:t>
            </a:r>
            <a:r>
              <a:rPr lang="en-US" baseline="0" dirty="0" smtClean="0"/>
              <a:t> the assessment of NSF DMPs, is a tool that any academic librarian could use. We wanted something that would be easy to use.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An ideal tool would be simple </a:t>
            </a:r>
            <a:r>
              <a:rPr lang="en-US" sz="1200" b="0" i="0" u="none" strike="noStrike" kern="1200" baseline="0" dirty="0" smtClean="0">
                <a:solidFill>
                  <a:schemeClr val="tx1"/>
                </a:solidFill>
                <a:effectLst/>
                <a:latin typeface="+mn-lt"/>
                <a:ea typeface="+mn-ea"/>
                <a:cs typeface="+mn-cs"/>
              </a:rPr>
              <a:t>and </a:t>
            </a:r>
            <a:r>
              <a:rPr lang="en-US" sz="1200" b="0" i="0" u="none" strike="noStrike" kern="1200" dirty="0" smtClean="0">
                <a:solidFill>
                  <a:schemeClr val="tx1"/>
                </a:solidFill>
                <a:effectLst/>
                <a:latin typeface="+mn-lt"/>
                <a:ea typeface="+mn-ea"/>
                <a:cs typeface="+mn-cs"/>
              </a:rPr>
              <a:t>concise, and should be able to be used by multiple assessors in wide range of settings. So,</a:t>
            </a:r>
            <a:r>
              <a:rPr lang="en-US" sz="1200" b="0" i="0" u="none" strike="noStrike" kern="1200" baseline="0" dirty="0" smtClean="0">
                <a:solidFill>
                  <a:schemeClr val="tx1"/>
                </a:solidFill>
                <a:effectLst/>
                <a:latin typeface="+mn-lt"/>
                <a:ea typeface="+mn-ea"/>
                <a:cs typeface="+mn-cs"/>
              </a:rPr>
              <a:t> even though our target audience is academic librarians, anyone who wanted to evaluate or assess a DMP should be able to use our tool. And, it’s easy to imagine how researchers could use our tool, either to evaluate their own DMP prior to submission, or, use it as a part of their stint on a proposal review panel, so that everyone on the panel is using the same diagnostic criteria for evaluating DMP content.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8</a:t>
            </a:fld>
            <a:endParaRPr lang="en-US"/>
          </a:p>
        </p:txBody>
      </p:sp>
    </p:spTree>
    <p:extLst>
      <p:ext uri="{BB962C8B-B14F-4D97-AF65-F5344CB8AC3E}">
        <p14:creationId xmlns:p14="http://schemas.microsoft.com/office/powerpoint/2010/main" val="304459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effectLst/>
                <a:latin typeface="+mn-lt"/>
                <a:ea typeface="+mn-ea"/>
                <a:cs typeface="+mn-cs"/>
              </a:rPr>
              <a:t>A rubric is basically a descriptive scoring scheme. “</a:t>
            </a:r>
            <a:r>
              <a:rPr lang="en-US" dirty="0" smtClean="0"/>
              <a:t>A rubric is simply a scoring tool that identifies the various criteria relevant to an assignment or learning outcome, and then explicitly states the possible levels of achievement along a continuum.” http://</a:t>
            </a:r>
            <a:r>
              <a:rPr lang="en-US" dirty="0" err="1" smtClean="0"/>
              <a:t>teachingcommons.depaul.edu</a:t>
            </a:r>
            <a:r>
              <a:rPr lang="en-US" dirty="0" smtClean="0"/>
              <a:t>/</a:t>
            </a:r>
            <a:r>
              <a:rPr lang="en-US" dirty="0" err="1" smtClean="0"/>
              <a:t>Feedback_Grading</a:t>
            </a:r>
            <a:r>
              <a:rPr lang="en-US" dirty="0" smtClean="0"/>
              <a:t>/</a:t>
            </a:r>
            <a:r>
              <a:rPr lang="en-US" dirty="0" err="1" smtClean="0"/>
              <a:t>rubrics.html</a:t>
            </a:r>
            <a:endParaRPr lang="en-US" dirty="0" smtClean="0"/>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a:t>
            </a:r>
            <a:r>
              <a:rPr lang="en-US" sz="1200" b="0" i="0" u="none" strike="noStrike" kern="1200" baseline="0" dirty="0" smtClean="0">
                <a:solidFill>
                  <a:schemeClr val="tx1"/>
                </a:solidFill>
                <a:effectLst/>
                <a:latin typeface="+mn-lt"/>
                <a:ea typeface="+mn-ea"/>
                <a:cs typeface="+mn-cs"/>
              </a:rPr>
              <a:t> holistic rubric generally provides an overall score for the thing being evaluated, while an analytics rubric provides more detailed information about sub-components of the work through independent evaluation of various criteria. For our purposed, it was pretty clear that an analytic rubric would be necessary to provide sufficient detail from a DMP review.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A shortcoming of</a:t>
            </a:r>
            <a:r>
              <a:rPr lang="en-US" sz="1200" b="0" i="0" u="none" strike="noStrike" kern="1200" baseline="0" dirty="0" smtClean="0">
                <a:solidFill>
                  <a:schemeClr val="tx1"/>
                </a:solidFill>
                <a:effectLst/>
                <a:latin typeface="+mn-lt"/>
                <a:ea typeface="+mn-ea"/>
                <a:cs typeface="+mn-cs"/>
              </a:rPr>
              <a:t> using an analytic rubric is that t</a:t>
            </a:r>
            <a:r>
              <a:rPr lang="en-US" sz="1200" b="0" i="0" u="none" strike="noStrike" kern="1200" dirty="0" smtClean="0">
                <a:solidFill>
                  <a:schemeClr val="tx1"/>
                </a:solidFill>
                <a:effectLst/>
                <a:latin typeface="+mn-lt"/>
                <a:ea typeface="+mn-ea"/>
                <a:cs typeface="+mn-cs"/>
              </a:rPr>
              <a:t>here is a trade</a:t>
            </a:r>
            <a:r>
              <a:rPr lang="en-US" sz="1200" b="0" i="0" u="none" strike="noStrike" kern="1200" dirty="0" smtClean="0">
                <a:solidFill>
                  <a:schemeClr val="tx1"/>
                </a:solidFill>
                <a:effectLst/>
                <a:latin typeface="+mn-lt"/>
                <a:ea typeface="+mn-ea"/>
                <a:cs typeface="+mn-cs"/>
              </a:rPr>
              <a:t>-off between rater consistency and level of diagnostic assessment. </a:t>
            </a:r>
            <a:r>
              <a:rPr lang="en-US" sz="1200" b="0" i="0" u="none" strike="noStrike" kern="1200" dirty="0" smtClean="0">
                <a:solidFill>
                  <a:schemeClr val="tx1"/>
                </a:solidFill>
                <a:effectLst/>
                <a:latin typeface="+mn-lt"/>
                <a:ea typeface="+mn-ea"/>
                <a:cs typeface="+mn-cs"/>
              </a:rPr>
              <a:t>-&gt;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More </a:t>
            </a:r>
            <a:r>
              <a:rPr lang="en-US" sz="1200" b="0" i="0" u="none" strike="noStrike" kern="1200" dirty="0" smtClean="0">
                <a:solidFill>
                  <a:schemeClr val="tx1"/>
                </a:solidFill>
                <a:effectLst/>
                <a:latin typeface="+mn-lt"/>
                <a:ea typeface="+mn-ea"/>
                <a:cs typeface="+mn-cs"/>
              </a:rPr>
              <a:t>granular </a:t>
            </a:r>
            <a:r>
              <a:rPr lang="en-US" sz="1200" b="0" i="0" u="none" strike="noStrike" kern="1200" dirty="0" smtClean="0">
                <a:solidFill>
                  <a:schemeClr val="tx1"/>
                </a:solidFill>
                <a:effectLst/>
                <a:latin typeface="+mn-lt"/>
                <a:ea typeface="+mn-ea"/>
                <a:cs typeface="+mn-cs"/>
              </a:rPr>
              <a:t>assessment (one with</a:t>
            </a:r>
            <a:r>
              <a:rPr lang="en-US" sz="1200" b="0" i="0" u="none" strike="noStrike" kern="1200" baseline="0" dirty="0" smtClean="0">
                <a:solidFill>
                  <a:schemeClr val="tx1"/>
                </a:solidFill>
                <a:effectLst/>
                <a:latin typeface="+mn-lt"/>
                <a:ea typeface="+mn-ea"/>
                <a:cs typeface="+mn-cs"/>
              </a:rPr>
              <a:t> more levels)</a:t>
            </a:r>
            <a:r>
              <a:rPr lang="en-US" sz="1200" b="0" i="0" u="none" strike="noStrike" kern="1200" dirty="0" smtClean="0">
                <a:solidFill>
                  <a:schemeClr val="tx1"/>
                </a:solidFill>
                <a:effectLst/>
                <a:latin typeface="+mn-lt"/>
                <a:ea typeface="+mn-ea"/>
                <a:cs typeface="+mn-cs"/>
              </a:rPr>
              <a:t> leads </a:t>
            </a:r>
            <a:r>
              <a:rPr lang="en-US" sz="1200" b="0" i="0" u="none" strike="noStrike" kern="1200" dirty="0" smtClean="0">
                <a:solidFill>
                  <a:schemeClr val="tx1"/>
                </a:solidFill>
                <a:effectLst/>
                <a:latin typeface="+mn-lt"/>
                <a:ea typeface="+mn-ea"/>
                <a:cs typeface="+mn-cs"/>
              </a:rPr>
              <a:t>to more variability in </a:t>
            </a:r>
            <a:r>
              <a:rPr lang="en-US" sz="1200" b="0" i="0" u="none" strike="noStrike" kern="1200" dirty="0" smtClean="0">
                <a:solidFill>
                  <a:schemeClr val="tx1"/>
                </a:solidFill>
                <a:effectLst/>
                <a:latin typeface="+mn-lt"/>
                <a:ea typeface="+mn-ea"/>
                <a:cs typeface="+mn-cs"/>
              </a:rPr>
              <a:t>ratings (more room for error). This is foreshadowing…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So, what you’ve been looking</a:t>
            </a:r>
            <a:r>
              <a:rPr lang="en-US" sz="1200" b="0" i="0" u="none" strike="noStrike" kern="1200" baseline="0" dirty="0" smtClean="0">
                <a:solidFill>
                  <a:schemeClr val="tx1"/>
                </a:solidFill>
                <a:effectLst/>
                <a:latin typeface="+mn-lt"/>
                <a:ea typeface="+mn-ea"/>
                <a:cs typeface="+mn-cs"/>
              </a:rPr>
              <a:t> at while I’ve been rambling on is a blank example of an analytic rubric (perhaps not surprisingly).</a:t>
            </a:r>
            <a:endParaRPr lang="en-US" dirty="0"/>
          </a:p>
        </p:txBody>
      </p:sp>
      <p:sp>
        <p:nvSpPr>
          <p:cNvPr id="4" name="Slide Number Placeholder 3"/>
          <p:cNvSpPr>
            <a:spLocks noGrp="1"/>
          </p:cNvSpPr>
          <p:nvPr>
            <p:ph type="sldNum" sz="quarter" idx="10"/>
          </p:nvPr>
        </p:nvSpPr>
        <p:spPr/>
        <p:txBody>
          <a:bodyPr/>
          <a:lstStyle/>
          <a:p>
            <a:fld id="{2B92A7A0-A534-1B41-9008-E9DEFE531563}" type="slidenum">
              <a:rPr lang="en-US" smtClean="0"/>
              <a:t>9</a:t>
            </a:fld>
            <a:endParaRPr lang="en-US"/>
          </a:p>
        </p:txBody>
      </p:sp>
    </p:spTree>
    <p:extLst>
      <p:ext uri="{BB962C8B-B14F-4D97-AF65-F5344CB8AC3E}">
        <p14:creationId xmlns:p14="http://schemas.microsoft.com/office/powerpoint/2010/main" val="308107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8AE989-2247-504C-96F9-333005A56EAA}" type="datetime1">
              <a:rPr lang="en-US" smtClean="0"/>
              <a:t>2/17/15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D57574-32C4-5A42-A4C7-FC11CC367270}" type="slidenum">
              <a:rPr lang="en-US" smtClean="0"/>
              <a:t>‹#›</a:t>
            </a:fld>
            <a:endParaRPr lang="en-US"/>
          </a:p>
        </p:txBody>
      </p:sp>
    </p:spTree>
    <p:extLst>
      <p:ext uri="{BB962C8B-B14F-4D97-AF65-F5344CB8AC3E}">
        <p14:creationId xmlns:p14="http://schemas.microsoft.com/office/powerpoint/2010/main" val="59631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0CFE4C-1237-5740-8485-51F9FF47F5CE}" type="datetime1">
              <a:rPr lang="en-US" smtClean="0"/>
              <a:t>2/17/15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D57574-32C4-5A42-A4C7-FC11CC367270}" type="slidenum">
              <a:rPr lang="en-US" smtClean="0"/>
              <a:t>‹#›</a:t>
            </a:fld>
            <a:endParaRPr lang="en-US"/>
          </a:p>
        </p:txBody>
      </p:sp>
    </p:spTree>
    <p:extLst>
      <p:ext uri="{BB962C8B-B14F-4D97-AF65-F5344CB8AC3E}">
        <p14:creationId xmlns:p14="http://schemas.microsoft.com/office/powerpoint/2010/main" val="423051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60AFF-8788-CF44-BD3C-A9BF2A319911}" type="datetime1">
              <a:rPr lang="en-US" smtClean="0"/>
              <a:t>2/17/15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D57574-32C4-5A42-A4C7-FC11CC367270}" type="slidenum">
              <a:rPr lang="en-US" smtClean="0"/>
              <a:t>‹#›</a:t>
            </a:fld>
            <a:endParaRPr lang="en-US"/>
          </a:p>
        </p:txBody>
      </p:sp>
    </p:spTree>
    <p:extLst>
      <p:ext uri="{BB962C8B-B14F-4D97-AF65-F5344CB8AC3E}">
        <p14:creationId xmlns:p14="http://schemas.microsoft.com/office/powerpoint/2010/main" val="866747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85F0BD-E435-4341-A0F8-A3C37010D96B}" type="datetime1">
              <a:rPr lang="en-US" smtClean="0"/>
              <a:t>2/17/15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D57574-32C4-5A42-A4C7-FC11CC367270}" type="slidenum">
              <a:rPr lang="en-US" smtClean="0"/>
              <a:t>‹#›</a:t>
            </a:fld>
            <a:endParaRPr lang="en-US"/>
          </a:p>
        </p:txBody>
      </p:sp>
    </p:spTree>
    <p:extLst>
      <p:ext uri="{BB962C8B-B14F-4D97-AF65-F5344CB8AC3E}">
        <p14:creationId xmlns:p14="http://schemas.microsoft.com/office/powerpoint/2010/main" val="287576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7BFCA-76C2-9748-8913-8F2FF386DDE7}" type="datetime1">
              <a:rPr lang="en-US" smtClean="0"/>
              <a:t>2/17/15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D57574-32C4-5A42-A4C7-FC11CC367270}" type="slidenum">
              <a:rPr lang="en-US" smtClean="0"/>
              <a:t>‹#›</a:t>
            </a:fld>
            <a:endParaRPr lang="en-US"/>
          </a:p>
        </p:txBody>
      </p:sp>
    </p:spTree>
    <p:extLst>
      <p:ext uri="{BB962C8B-B14F-4D97-AF65-F5344CB8AC3E}">
        <p14:creationId xmlns:p14="http://schemas.microsoft.com/office/powerpoint/2010/main" val="3657238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C27C67-3CA0-8048-973F-9624DC6C16F7}" type="datetime1">
              <a:rPr lang="en-US" smtClean="0"/>
              <a:t>2/17/15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4D57574-32C4-5A42-A4C7-FC11CC367270}" type="slidenum">
              <a:rPr lang="en-US" smtClean="0"/>
              <a:t>‹#›</a:t>
            </a:fld>
            <a:endParaRPr lang="en-US"/>
          </a:p>
        </p:txBody>
      </p:sp>
    </p:spTree>
    <p:extLst>
      <p:ext uri="{BB962C8B-B14F-4D97-AF65-F5344CB8AC3E}">
        <p14:creationId xmlns:p14="http://schemas.microsoft.com/office/powerpoint/2010/main" val="180156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D1BC58-6DE1-A040-A607-BAB33306C905}" type="datetime1">
              <a:rPr lang="en-US" smtClean="0"/>
              <a:t>2/17/15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4D57574-32C4-5A42-A4C7-FC11CC367270}" type="slidenum">
              <a:rPr lang="en-US" smtClean="0"/>
              <a:t>‹#›</a:t>
            </a:fld>
            <a:endParaRPr lang="en-US"/>
          </a:p>
        </p:txBody>
      </p:sp>
    </p:spTree>
    <p:extLst>
      <p:ext uri="{BB962C8B-B14F-4D97-AF65-F5344CB8AC3E}">
        <p14:creationId xmlns:p14="http://schemas.microsoft.com/office/powerpoint/2010/main" val="427439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FE4FA7-BCF3-A34F-A44D-81415E9BE1EA}" type="datetime1">
              <a:rPr lang="en-US" smtClean="0"/>
              <a:t>2/17/15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4D57574-32C4-5A42-A4C7-FC11CC367270}" type="slidenum">
              <a:rPr lang="en-US" smtClean="0"/>
              <a:t>‹#›</a:t>
            </a:fld>
            <a:endParaRPr lang="en-US"/>
          </a:p>
        </p:txBody>
      </p:sp>
    </p:spTree>
    <p:extLst>
      <p:ext uri="{BB962C8B-B14F-4D97-AF65-F5344CB8AC3E}">
        <p14:creationId xmlns:p14="http://schemas.microsoft.com/office/powerpoint/2010/main" val="273467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DF1CE-F872-AD46-9F01-372517D6F8F8}" type="datetime1">
              <a:rPr lang="en-US" smtClean="0"/>
              <a:t>2/17/15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4D57574-32C4-5A42-A4C7-FC11CC367270}" type="slidenum">
              <a:rPr lang="en-US" smtClean="0"/>
              <a:t>‹#›</a:t>
            </a:fld>
            <a:endParaRPr lang="en-US"/>
          </a:p>
        </p:txBody>
      </p:sp>
    </p:spTree>
    <p:extLst>
      <p:ext uri="{BB962C8B-B14F-4D97-AF65-F5344CB8AC3E}">
        <p14:creationId xmlns:p14="http://schemas.microsoft.com/office/powerpoint/2010/main" val="112235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2E42F-9038-FD41-90E6-2F32693865B3}" type="datetime1">
              <a:rPr lang="en-US" smtClean="0"/>
              <a:t>2/17/15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4D57574-32C4-5A42-A4C7-FC11CC367270}" type="slidenum">
              <a:rPr lang="en-US" smtClean="0"/>
              <a:t>‹#›</a:t>
            </a:fld>
            <a:endParaRPr lang="en-US"/>
          </a:p>
        </p:txBody>
      </p:sp>
    </p:spTree>
    <p:extLst>
      <p:ext uri="{BB962C8B-B14F-4D97-AF65-F5344CB8AC3E}">
        <p14:creationId xmlns:p14="http://schemas.microsoft.com/office/powerpoint/2010/main" val="195477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EF829-F560-184B-8B4F-453EF6A461EB}" type="datetime1">
              <a:rPr lang="en-US" smtClean="0"/>
              <a:t>2/17/15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4D57574-32C4-5A42-A4C7-FC11CC367270}" type="slidenum">
              <a:rPr lang="en-US" smtClean="0"/>
              <a:t>‹#›</a:t>
            </a:fld>
            <a:endParaRPr lang="en-US"/>
          </a:p>
        </p:txBody>
      </p:sp>
    </p:spTree>
    <p:extLst>
      <p:ext uri="{BB962C8B-B14F-4D97-AF65-F5344CB8AC3E}">
        <p14:creationId xmlns:p14="http://schemas.microsoft.com/office/powerpoint/2010/main" val="8577605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64494"/>
            <a:ext cx="9144000" cy="693506"/>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9060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1416912" cy="365125"/>
          </a:xfrm>
          <a:prstGeom prst="rect">
            <a:avLst/>
          </a:prstGeom>
        </p:spPr>
        <p:txBody>
          <a:bodyPr vert="horz" lIns="91440" tIns="45720" rIns="91440" bIns="45720" rtlCol="0" anchor="ctr"/>
          <a:lstStyle>
            <a:lvl1pPr algn="l">
              <a:defRPr sz="1200">
                <a:solidFill>
                  <a:schemeClr val="bg1"/>
                </a:solidFill>
              </a:defRPr>
            </a:lvl1pPr>
          </a:lstStyle>
          <a:p>
            <a:fld id="{5E43788F-9326-1C46-8354-E35624B63A70}" type="datetime1">
              <a:rPr lang="en-US" smtClean="0"/>
              <a:t>2/17/15</a:t>
            </a:fld>
            <a:endParaRPr lang="en-US" dirty="0"/>
          </a:p>
        </p:txBody>
      </p:sp>
      <p:sp>
        <p:nvSpPr>
          <p:cNvPr id="6" name="Slide Number Placeholder 5"/>
          <p:cNvSpPr>
            <a:spLocks noGrp="1"/>
          </p:cNvSpPr>
          <p:nvPr>
            <p:ph type="sldNum" sz="quarter" idx="4"/>
          </p:nvPr>
        </p:nvSpPr>
        <p:spPr>
          <a:xfrm>
            <a:off x="6318930" y="6356350"/>
            <a:ext cx="2133600" cy="365125"/>
          </a:xfrm>
          <a:prstGeom prst="rect">
            <a:avLst/>
          </a:prstGeom>
        </p:spPr>
        <p:txBody>
          <a:bodyPr vert="horz" lIns="91440" tIns="45720" rIns="91440" bIns="45720" rtlCol="0" anchor="ctr"/>
          <a:lstStyle>
            <a:lvl1pPr algn="r">
              <a:defRPr sz="1200">
                <a:solidFill>
                  <a:srgbClr val="FFFFFF"/>
                </a:solidFill>
              </a:defRPr>
            </a:lvl1pPr>
          </a:lstStyle>
          <a:p>
            <a:fld id="{482DDAD8-99AB-C440-8BAA-545CB69844A9}" type="slidenum">
              <a:rPr lang="en-US" smtClean="0"/>
              <a:t>‹#›</a:t>
            </a:fld>
            <a:endParaRPr lang="en-US" dirty="0"/>
          </a:p>
        </p:txBody>
      </p:sp>
      <p:pic>
        <p:nvPicPr>
          <p:cNvPr id="8" name="Picture 7" descr="DART_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529315" y="6226139"/>
            <a:ext cx="512249" cy="564616"/>
          </a:xfrm>
          <a:prstGeom prst="rect">
            <a:avLst/>
          </a:prstGeom>
        </p:spPr>
      </p:pic>
    </p:spTree>
    <p:extLst>
      <p:ext uri="{BB962C8B-B14F-4D97-AF65-F5344CB8AC3E}">
        <p14:creationId xmlns:p14="http://schemas.microsoft.com/office/powerpoint/2010/main" val="39177493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jpg"/><Relationship Id="rId8" Type="http://schemas.openxmlformats.org/officeDocument/2006/relationships/image" Target="../media/image28.jp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DART_icon_justTheDart.jpg"/>
          <p:cNvPicPr>
            <a:picLocks noChangeAspect="1"/>
          </p:cNvPicPr>
          <p:nvPr/>
        </p:nvPicPr>
        <p:blipFill>
          <a:blip r:embed="rId3">
            <a:duotone>
              <a:schemeClr val="accent2">
                <a:shade val="45000"/>
                <a:satMod val="135000"/>
              </a:schemeClr>
              <a:prstClr val="white"/>
            </a:duotone>
            <a:alphaModFix amt="40000"/>
            <a:extLst>
              <a:ext uri="{28A0092B-C50C-407E-A947-70E740481C1C}">
                <a14:useLocalDpi xmlns:a14="http://schemas.microsoft.com/office/drawing/2010/main" val="0"/>
              </a:ext>
            </a:extLst>
          </a:blip>
          <a:stretch>
            <a:fillRect/>
          </a:stretch>
        </p:blipFill>
        <p:spPr>
          <a:xfrm>
            <a:off x="3007563" y="1923951"/>
            <a:ext cx="3513542" cy="3513542"/>
          </a:xfrm>
          <a:prstGeom prst="rect">
            <a:avLst/>
          </a:prstGeom>
        </p:spPr>
      </p:pic>
      <p:sp>
        <p:nvSpPr>
          <p:cNvPr id="2" name="Title 1"/>
          <p:cNvSpPr>
            <a:spLocks noGrp="1"/>
          </p:cNvSpPr>
          <p:nvPr>
            <p:ph type="ctrTitle"/>
          </p:nvPr>
        </p:nvSpPr>
        <p:spPr>
          <a:xfrm>
            <a:off x="415524" y="551917"/>
            <a:ext cx="8312952" cy="2123658"/>
          </a:xfrm>
        </p:spPr>
        <p:txBody>
          <a:bodyPr wrap="square">
            <a:spAutoFit/>
          </a:bodyPr>
          <a:lstStyle/>
          <a:p>
            <a:pPr algn="l"/>
            <a:r>
              <a:rPr lang="en-US" dirty="0">
                <a:latin typeface="Cambria"/>
                <a:cs typeface="Cambria"/>
              </a:rPr>
              <a:t>Using data management </a:t>
            </a:r>
            <a:r>
              <a:rPr lang="en-US" dirty="0" smtClean="0">
                <a:latin typeface="Cambria"/>
                <a:cs typeface="Cambria"/>
              </a:rPr>
              <a:t>plans</a:t>
            </a:r>
            <a:r>
              <a:rPr lang="en-US" dirty="0">
                <a:latin typeface="Cambria"/>
                <a:cs typeface="Cambria"/>
              </a:rPr>
              <a:t> </a:t>
            </a:r>
            <a:r>
              <a:rPr lang="en-US" dirty="0" smtClean="0">
                <a:latin typeface="Cambria"/>
                <a:cs typeface="Cambria"/>
              </a:rPr>
              <a:t>as </a:t>
            </a:r>
            <a:r>
              <a:rPr lang="en-US" dirty="0">
                <a:latin typeface="Cambria"/>
                <a:cs typeface="Cambria"/>
              </a:rPr>
              <a:t>a research </a:t>
            </a:r>
            <a:r>
              <a:rPr lang="en-US" dirty="0" smtClean="0">
                <a:latin typeface="Cambria"/>
                <a:cs typeface="Cambria"/>
              </a:rPr>
              <a:t>tool</a:t>
            </a:r>
            <a:r>
              <a:rPr lang="en-US" dirty="0">
                <a:latin typeface="Cambria"/>
                <a:cs typeface="Cambria"/>
              </a:rPr>
              <a:t>: </a:t>
            </a:r>
            <a:r>
              <a:rPr lang="en-US" i="1" dirty="0" smtClean="0">
                <a:latin typeface="Cambria"/>
                <a:cs typeface="Cambria"/>
              </a:rPr>
              <a:t>an introduction</a:t>
            </a:r>
            <a:br>
              <a:rPr lang="en-US" i="1" dirty="0" smtClean="0">
                <a:latin typeface="Cambria"/>
                <a:cs typeface="Cambria"/>
              </a:rPr>
            </a:br>
            <a:r>
              <a:rPr lang="en-US" i="1" dirty="0" smtClean="0">
                <a:latin typeface="Cambria"/>
                <a:cs typeface="Cambria"/>
              </a:rPr>
              <a:t>to </a:t>
            </a:r>
            <a:r>
              <a:rPr lang="en-US" i="1" dirty="0">
                <a:latin typeface="Cambria"/>
                <a:cs typeface="Cambria"/>
              </a:rPr>
              <a:t>the DART Project</a:t>
            </a:r>
          </a:p>
        </p:txBody>
      </p:sp>
      <p:sp>
        <p:nvSpPr>
          <p:cNvPr id="3" name="Subtitle 2"/>
          <p:cNvSpPr>
            <a:spLocks noGrp="1"/>
          </p:cNvSpPr>
          <p:nvPr>
            <p:ph type="subTitle" idx="1"/>
          </p:nvPr>
        </p:nvSpPr>
        <p:spPr>
          <a:xfrm>
            <a:off x="118268" y="5550774"/>
            <a:ext cx="6016015" cy="1175706"/>
          </a:xfrm>
        </p:spPr>
        <p:txBody>
          <a:bodyPr wrap="square">
            <a:spAutoFit/>
          </a:bodyPr>
          <a:lstStyle/>
          <a:p>
            <a:pPr algn="l"/>
            <a:r>
              <a:rPr lang="en-US" sz="1400" dirty="0"/>
              <a:t>NISO Virtual Conference</a:t>
            </a:r>
            <a:endParaRPr lang="en-US" sz="1400" dirty="0" smtClean="0">
              <a:effectLst/>
            </a:endParaRPr>
          </a:p>
          <a:p>
            <a:pPr algn="l"/>
            <a:r>
              <a:rPr lang="en-US" sz="1800" dirty="0"/>
              <a:t>Scientific Data Management: Caring for Your Institution and its Intellectual </a:t>
            </a:r>
            <a:r>
              <a:rPr lang="en-US" sz="1800" dirty="0" smtClean="0"/>
              <a:t>Wealth</a:t>
            </a:r>
          </a:p>
          <a:p>
            <a:pPr algn="l"/>
            <a:r>
              <a:rPr lang="en-US" sz="1400" dirty="0"/>
              <a:t>Wednesday, February 18, 2015</a:t>
            </a:r>
          </a:p>
        </p:txBody>
      </p:sp>
      <p:sp>
        <p:nvSpPr>
          <p:cNvPr id="6" name="TextBox 5"/>
          <p:cNvSpPr txBox="1"/>
          <p:nvPr/>
        </p:nvSpPr>
        <p:spPr>
          <a:xfrm>
            <a:off x="3310350" y="3147824"/>
            <a:ext cx="5634353" cy="1200329"/>
          </a:xfrm>
          <a:prstGeom prst="rect">
            <a:avLst/>
          </a:prstGeom>
          <a:noFill/>
        </p:spPr>
        <p:txBody>
          <a:bodyPr wrap="square" rtlCol="0">
            <a:spAutoFit/>
          </a:bodyPr>
          <a:lstStyle/>
          <a:p>
            <a:pPr algn="r"/>
            <a:r>
              <a:rPr lang="en-US" b="1" dirty="0" smtClean="0"/>
              <a:t>Amanda L. Whitmire, PhD</a:t>
            </a:r>
          </a:p>
          <a:p>
            <a:pPr algn="r"/>
            <a:r>
              <a:rPr lang="en-US" dirty="0" smtClean="0">
                <a:solidFill>
                  <a:schemeClr val="bg1">
                    <a:lumMod val="50000"/>
                  </a:schemeClr>
                </a:solidFill>
                <a:latin typeface="Cambria"/>
                <a:cs typeface="Cambria"/>
              </a:rPr>
              <a:t>Assistant Professor</a:t>
            </a:r>
            <a:r>
              <a:rPr lang="en-US" dirty="0">
                <a:solidFill>
                  <a:schemeClr val="bg1">
                    <a:lumMod val="50000"/>
                  </a:schemeClr>
                </a:solidFill>
                <a:latin typeface="Cambria"/>
                <a:cs typeface="Cambria"/>
              </a:rPr>
              <a:t/>
            </a:r>
            <a:br>
              <a:rPr lang="en-US" dirty="0">
                <a:solidFill>
                  <a:schemeClr val="bg1">
                    <a:lumMod val="50000"/>
                  </a:schemeClr>
                </a:solidFill>
                <a:latin typeface="Cambria"/>
                <a:cs typeface="Cambria"/>
              </a:rPr>
            </a:br>
            <a:r>
              <a:rPr lang="en-US" dirty="0" smtClean="0">
                <a:solidFill>
                  <a:schemeClr val="bg1">
                    <a:lumMod val="50000"/>
                  </a:schemeClr>
                </a:solidFill>
                <a:latin typeface="Cambria"/>
                <a:cs typeface="Cambria"/>
              </a:rPr>
              <a:t>Data Management Specialist</a:t>
            </a:r>
          </a:p>
          <a:p>
            <a:pPr algn="r"/>
            <a:r>
              <a:rPr lang="en-US" dirty="0" smtClean="0">
                <a:solidFill>
                  <a:schemeClr val="bg1">
                    <a:lumMod val="50000"/>
                  </a:schemeClr>
                </a:solidFill>
                <a:latin typeface="Cambria"/>
                <a:cs typeface="Cambria"/>
              </a:rPr>
              <a:t>Oregon State University Libraries</a:t>
            </a:r>
            <a:endParaRPr lang="en-US" dirty="0">
              <a:solidFill>
                <a:schemeClr val="bg1">
                  <a:lumMod val="50000"/>
                </a:schemeClr>
              </a:solidFill>
              <a:latin typeface="Cambria"/>
              <a:cs typeface="Cambria"/>
            </a:endParaRPr>
          </a:p>
        </p:txBody>
      </p:sp>
    </p:spTree>
    <p:extLst>
      <p:ext uri="{BB962C8B-B14F-4D97-AF65-F5344CB8AC3E}">
        <p14:creationId xmlns:p14="http://schemas.microsoft.com/office/powerpoint/2010/main" val="19857386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10</a:t>
            </a:fld>
            <a:endParaRPr lang="en-US"/>
          </a:p>
        </p:txBody>
      </p:sp>
      <p:pic>
        <p:nvPicPr>
          <p:cNvPr id="4" name="Picture 3" descr="Screen Shot 2015-02-15 at 3.16.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24" y="224584"/>
            <a:ext cx="5347368" cy="3948255"/>
          </a:xfrm>
          <a:prstGeom prst="rect">
            <a:avLst/>
          </a:prstGeom>
          <a:ln>
            <a:solidFill>
              <a:srgbClr val="000000"/>
            </a:solidFill>
          </a:ln>
        </p:spPr>
      </p:pic>
      <p:pic>
        <p:nvPicPr>
          <p:cNvPr id="5" name="Picture 4" descr="Screen Shot 2015-02-15 at 3.17.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421" y="2553369"/>
            <a:ext cx="5614737" cy="3292411"/>
          </a:xfrm>
          <a:prstGeom prst="rect">
            <a:avLst/>
          </a:prstGeom>
          <a:ln>
            <a:solidFill>
              <a:srgbClr val="000000"/>
            </a:solidFill>
          </a:ln>
        </p:spPr>
      </p:pic>
      <p:sp>
        <p:nvSpPr>
          <p:cNvPr id="6" name="TextBox 5"/>
          <p:cNvSpPr txBox="1"/>
          <p:nvPr/>
        </p:nvSpPr>
        <p:spPr>
          <a:xfrm>
            <a:off x="5587992" y="721894"/>
            <a:ext cx="3609474" cy="1200328"/>
          </a:xfrm>
          <a:prstGeom prst="rect">
            <a:avLst/>
          </a:prstGeom>
          <a:noFill/>
        </p:spPr>
        <p:txBody>
          <a:bodyPr wrap="square" rtlCol="0">
            <a:spAutoFit/>
          </a:bodyPr>
          <a:lstStyle/>
          <a:p>
            <a:pPr algn="ctr"/>
            <a:r>
              <a:rPr lang="en-US" sz="2400" dirty="0" smtClean="0">
                <a:latin typeface="Cambria"/>
                <a:cs typeface="Cambria"/>
              </a:rPr>
              <a:t>Literature review on creating &amp; using</a:t>
            </a:r>
            <a:br>
              <a:rPr lang="en-US" sz="2400" dirty="0" smtClean="0">
                <a:latin typeface="Cambria"/>
                <a:cs typeface="Cambria"/>
              </a:rPr>
            </a:br>
            <a:r>
              <a:rPr lang="en-US" sz="2400" dirty="0" smtClean="0">
                <a:latin typeface="Cambria"/>
                <a:cs typeface="Cambria"/>
              </a:rPr>
              <a:t>analytic rubrics</a:t>
            </a:r>
            <a:endParaRPr lang="en-US" sz="2400" dirty="0">
              <a:latin typeface="Cambria"/>
              <a:cs typeface="Cambria"/>
            </a:endParaRPr>
          </a:p>
        </p:txBody>
      </p:sp>
    </p:spTree>
    <p:extLst>
      <p:ext uri="{BB962C8B-B14F-4D97-AF65-F5344CB8AC3E}">
        <p14:creationId xmlns:p14="http://schemas.microsoft.com/office/powerpoint/2010/main" val="17361842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11</a:t>
            </a:fld>
            <a:endParaRPr lang="en-US"/>
          </a:p>
        </p:txBody>
      </p:sp>
      <p:pic>
        <p:nvPicPr>
          <p:cNvPr id="4" name="Picture 3" descr="Screen Shot 2015-02-15 at 3.21.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42" y="294105"/>
            <a:ext cx="4866105" cy="2941514"/>
          </a:xfrm>
          <a:prstGeom prst="rect">
            <a:avLst/>
          </a:prstGeom>
          <a:ln>
            <a:solidFill>
              <a:srgbClr val="000000"/>
            </a:solidFill>
          </a:ln>
        </p:spPr>
      </p:pic>
      <p:pic>
        <p:nvPicPr>
          <p:cNvPr id="5" name="Picture 4" descr="Screen Shot 2015-02-15 at 3.22.3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9790" y="1205783"/>
            <a:ext cx="5186947" cy="2981059"/>
          </a:xfrm>
          <a:prstGeom prst="rect">
            <a:avLst/>
          </a:prstGeom>
          <a:ln>
            <a:solidFill>
              <a:srgbClr val="000000"/>
            </a:solidFill>
          </a:ln>
        </p:spPr>
      </p:pic>
      <p:pic>
        <p:nvPicPr>
          <p:cNvPr id="6" name="Picture 5" descr="Screen Shot 2015-02-15 at 3.22.5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1532" y="2531310"/>
            <a:ext cx="4361835" cy="3133703"/>
          </a:xfrm>
          <a:prstGeom prst="rect">
            <a:avLst/>
          </a:prstGeom>
          <a:ln>
            <a:solidFill>
              <a:srgbClr val="000000"/>
            </a:solidFill>
          </a:ln>
        </p:spPr>
      </p:pic>
      <p:sp>
        <p:nvSpPr>
          <p:cNvPr id="7" name="TextBox 6"/>
          <p:cNvSpPr txBox="1"/>
          <p:nvPr/>
        </p:nvSpPr>
        <p:spPr>
          <a:xfrm>
            <a:off x="561473" y="4638842"/>
            <a:ext cx="3609474" cy="830997"/>
          </a:xfrm>
          <a:prstGeom prst="rect">
            <a:avLst/>
          </a:prstGeom>
          <a:noFill/>
        </p:spPr>
        <p:txBody>
          <a:bodyPr wrap="square" rtlCol="0">
            <a:spAutoFit/>
          </a:bodyPr>
          <a:lstStyle/>
          <a:p>
            <a:pPr algn="ctr"/>
            <a:r>
              <a:rPr lang="en-US" sz="2400" dirty="0" smtClean="0">
                <a:latin typeface="Cambria"/>
                <a:cs typeface="Cambria"/>
              </a:rPr>
              <a:t>NSF-tangent &amp; 3</a:t>
            </a:r>
            <a:r>
              <a:rPr lang="en-US" sz="2400" baseline="30000" dirty="0" smtClean="0">
                <a:latin typeface="Cambria"/>
                <a:cs typeface="Cambria"/>
              </a:rPr>
              <a:t>rd</a:t>
            </a:r>
            <a:r>
              <a:rPr lang="en-US" sz="2400" dirty="0" smtClean="0">
                <a:latin typeface="Cambria"/>
                <a:cs typeface="Cambria"/>
              </a:rPr>
              <a:t>-party DMP guidance</a:t>
            </a:r>
            <a:endParaRPr lang="en-US" sz="2400" dirty="0">
              <a:latin typeface="Cambria"/>
              <a:cs typeface="Cambria"/>
            </a:endParaRPr>
          </a:p>
        </p:txBody>
      </p:sp>
    </p:spTree>
    <p:extLst>
      <p:ext uri="{BB962C8B-B14F-4D97-AF65-F5344CB8AC3E}">
        <p14:creationId xmlns:p14="http://schemas.microsoft.com/office/powerpoint/2010/main" val="9721054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12</a:t>
            </a:fld>
            <a:endParaRPr lang="en-US"/>
          </a:p>
        </p:txBody>
      </p:sp>
      <p:pic>
        <p:nvPicPr>
          <p:cNvPr id="4" name="Picture 3" descr="Screen Shot 2015-02-15 at 3.27.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79" y="347579"/>
            <a:ext cx="5507789" cy="3835668"/>
          </a:xfrm>
          <a:prstGeom prst="rect">
            <a:avLst/>
          </a:prstGeom>
          <a:ln>
            <a:solidFill>
              <a:srgbClr val="000000"/>
            </a:solidFill>
          </a:ln>
        </p:spPr>
      </p:pic>
      <p:pic>
        <p:nvPicPr>
          <p:cNvPr id="6" name="Picture 5" descr="Screen Shot 2015-02-15 at 3.27.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109" y="2813533"/>
            <a:ext cx="3208421" cy="3161084"/>
          </a:xfrm>
          <a:prstGeom prst="rect">
            <a:avLst/>
          </a:prstGeom>
          <a:ln>
            <a:solidFill>
              <a:srgbClr val="000000"/>
            </a:solidFill>
          </a:ln>
        </p:spPr>
      </p:pic>
      <p:pic>
        <p:nvPicPr>
          <p:cNvPr id="5" name="Picture 4" descr="Screen Shot 2015-02-15 at 3.27.3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4103" y="2343938"/>
            <a:ext cx="4785895" cy="3630679"/>
          </a:xfrm>
          <a:prstGeom prst="rect">
            <a:avLst/>
          </a:prstGeom>
          <a:ln>
            <a:solidFill>
              <a:srgbClr val="000000"/>
            </a:solidFill>
          </a:ln>
        </p:spPr>
      </p:pic>
      <p:sp>
        <p:nvSpPr>
          <p:cNvPr id="7" name="TextBox 6"/>
          <p:cNvSpPr txBox="1"/>
          <p:nvPr/>
        </p:nvSpPr>
        <p:spPr>
          <a:xfrm>
            <a:off x="6082632" y="769137"/>
            <a:ext cx="2704109" cy="461665"/>
          </a:xfrm>
          <a:prstGeom prst="rect">
            <a:avLst/>
          </a:prstGeom>
          <a:noFill/>
        </p:spPr>
        <p:txBody>
          <a:bodyPr wrap="square" rtlCol="0">
            <a:spAutoFit/>
          </a:bodyPr>
          <a:lstStyle/>
          <a:p>
            <a:pPr algn="ctr"/>
            <a:r>
              <a:rPr lang="en-US" sz="2400" dirty="0" smtClean="0">
                <a:latin typeface="Cambria"/>
                <a:cs typeface="Cambria"/>
              </a:rPr>
              <a:t>NSF DMP guidance</a:t>
            </a:r>
            <a:endParaRPr lang="en-US" sz="2400" dirty="0">
              <a:latin typeface="Cambria"/>
              <a:cs typeface="Cambria"/>
            </a:endParaRPr>
          </a:p>
        </p:txBody>
      </p:sp>
    </p:spTree>
    <p:extLst>
      <p:ext uri="{BB962C8B-B14F-4D97-AF65-F5344CB8AC3E}">
        <p14:creationId xmlns:p14="http://schemas.microsoft.com/office/powerpoint/2010/main" val="13501201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13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44661686"/>
              </p:ext>
            </p:extLst>
          </p:nvPr>
        </p:nvGraphicFramePr>
        <p:xfrm>
          <a:off x="1699303" y="45845"/>
          <a:ext cx="4637285" cy="6592504"/>
        </p:xfrm>
        <a:graphic>
          <a:graphicData uri="http://schemas.openxmlformats.org/drawingml/2006/table">
            <a:tbl>
              <a:tblPr/>
              <a:tblGrid>
                <a:gridCol w="677357"/>
                <a:gridCol w="3959928"/>
              </a:tblGrid>
              <a:tr h="319136">
                <a:tc gridSpan="2">
                  <a:txBody>
                    <a:bodyPr/>
                    <a:lstStyle/>
                    <a:p>
                      <a:pPr algn="l" fontAlgn="ctr"/>
                      <a:r>
                        <a:rPr lang="en-US" sz="1500" b="1" i="0" u="none" strike="noStrike" dirty="0" smtClean="0">
                          <a:solidFill>
                            <a:schemeClr val="bg1"/>
                          </a:solidFill>
                          <a:effectLst/>
                          <a:latin typeface="Century Gothic"/>
                        </a:rPr>
                        <a:t>   NSF </a:t>
                      </a:r>
                      <a:r>
                        <a:rPr lang="en-US" sz="1500" b="1" i="0" u="none" strike="noStrike" dirty="0">
                          <a:solidFill>
                            <a:schemeClr val="bg1"/>
                          </a:solidFill>
                          <a:effectLst/>
                          <a:latin typeface="Century Gothic"/>
                        </a:rPr>
                        <a:t>Directorate or Division</a:t>
                      </a:r>
                    </a:p>
                  </a:txBody>
                  <a:tcPr marL="10421" marR="10421" marT="10421"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504D"/>
                    </a:solidFill>
                  </a:tcPr>
                </a:tc>
                <a:tc hMerge="1">
                  <a:txBody>
                    <a:bodyPr/>
                    <a:lstStyle/>
                    <a:p>
                      <a:endParaRPr lang="en-US"/>
                    </a:p>
                  </a:txBody>
                  <a:tcPr/>
                </a:tc>
              </a:tr>
              <a:tr h="166734">
                <a:tc>
                  <a:txBody>
                    <a:bodyPr/>
                    <a:lstStyle/>
                    <a:p>
                      <a:pPr algn="l" fontAlgn="b"/>
                      <a:r>
                        <a:rPr lang="en-US" sz="900" b="1" i="0" u="none" strike="noStrike" dirty="0">
                          <a:effectLst/>
                          <a:latin typeface="Century Gothic"/>
                        </a:rPr>
                        <a:t>BIO</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en-US" sz="900" b="1" i="0" u="none" strike="noStrike" dirty="0">
                          <a:effectLst/>
                          <a:latin typeface="Century Gothic"/>
                        </a:rPr>
                        <a:t>Biological Sciences</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166734">
                <a:tc>
                  <a:txBody>
                    <a:bodyPr/>
                    <a:lstStyle/>
                    <a:p>
                      <a:pPr algn="l" fontAlgn="b"/>
                      <a:r>
                        <a:rPr lang="en-US" sz="900" b="0" i="0" u="none" strike="noStrike" dirty="0">
                          <a:effectLst/>
                          <a:latin typeface="Century Gothic"/>
                        </a:rPr>
                        <a:t>DBI</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Biological Infrastructure</a:t>
                      </a: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dirty="0">
                          <a:effectLst/>
                          <a:latin typeface="Century Gothic"/>
                        </a:rPr>
                        <a:t>DEB</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Environmental Biology</a:t>
                      </a: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a:effectLst/>
                          <a:latin typeface="Century Gothic"/>
                        </a:rPr>
                        <a:t>EF</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Emerging Frontiers Office</a:t>
                      </a: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a:effectLst/>
                          <a:latin typeface="Century Gothic"/>
                        </a:rPr>
                        <a:t>IOS</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Integrative Organismal Systems</a:t>
                      </a:r>
                    </a:p>
                  </a:txBody>
                  <a:tcPr marL="125050" marR="10421" marT="10421" marB="0" anchor="ctr">
                    <a:lnL>
                      <a:noFill/>
                    </a:lnL>
                    <a:lnR>
                      <a:noFill/>
                    </a:lnR>
                    <a:lnT>
                      <a:noFill/>
                    </a:lnT>
                    <a:lnB>
                      <a:noFill/>
                    </a:lnB>
                    <a:solidFill>
                      <a:schemeClr val="bg1"/>
                    </a:solidFill>
                  </a:tcPr>
                </a:tc>
              </a:tr>
              <a:tr h="177155">
                <a:tc>
                  <a:txBody>
                    <a:bodyPr/>
                    <a:lstStyle/>
                    <a:p>
                      <a:pPr algn="l" fontAlgn="b"/>
                      <a:r>
                        <a:rPr lang="en-US" sz="900" b="0" i="0" u="none" strike="noStrike">
                          <a:effectLst/>
                          <a:latin typeface="Century Gothic"/>
                        </a:rPr>
                        <a:t>MCB</a:t>
                      </a:r>
                    </a:p>
                  </a:txBody>
                  <a:tcPr marL="125050" marR="10421" marT="10421"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0" i="0" u="none" strike="noStrike">
                          <a:effectLst/>
                          <a:latin typeface="Century Gothic"/>
                        </a:rPr>
                        <a:t>Molecular &amp; Cellular Biosciences</a:t>
                      </a:r>
                    </a:p>
                  </a:txBody>
                  <a:tcPr marL="125050" marR="10421" marT="10421"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166734">
                <a:tc>
                  <a:txBody>
                    <a:bodyPr/>
                    <a:lstStyle/>
                    <a:p>
                      <a:pPr algn="l" fontAlgn="b"/>
                      <a:r>
                        <a:rPr lang="en-US" sz="900" b="1" i="0" u="none" strike="noStrike">
                          <a:effectLst/>
                          <a:latin typeface="Century Gothic"/>
                        </a:rPr>
                        <a:t>CISE</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en-US" sz="900" b="1" i="0" u="none" strike="noStrike">
                          <a:effectLst/>
                          <a:latin typeface="Century Gothic"/>
                        </a:rPr>
                        <a:t>Computer &amp; Information Science &amp; Engineering </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166734">
                <a:tc>
                  <a:txBody>
                    <a:bodyPr/>
                    <a:lstStyle/>
                    <a:p>
                      <a:pPr algn="l" fontAlgn="b"/>
                      <a:r>
                        <a:rPr lang="en-US" sz="900" b="0" i="0" u="none" strike="noStrike">
                          <a:effectLst/>
                          <a:latin typeface="Century Gothic"/>
                        </a:rPr>
                        <a:t>ACI</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Advanced Cyberinfrastructure</a:t>
                      </a: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a:effectLst/>
                          <a:latin typeface="Century Gothic"/>
                        </a:rPr>
                        <a:t>CCF</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a:effectLst/>
                          <a:latin typeface="Century Gothic"/>
                        </a:rPr>
                        <a:t>Computing &amp; Communication Foundations</a:t>
                      </a: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a:effectLst/>
                          <a:latin typeface="Century Gothic"/>
                        </a:rPr>
                        <a:t>CNS</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Computer &amp; Network Systems</a:t>
                      </a:r>
                    </a:p>
                  </a:txBody>
                  <a:tcPr marL="125050" marR="10421" marT="10421" marB="0" anchor="ctr">
                    <a:lnL>
                      <a:noFill/>
                    </a:lnL>
                    <a:lnR>
                      <a:noFill/>
                    </a:lnR>
                    <a:lnT>
                      <a:noFill/>
                    </a:lnT>
                    <a:lnB>
                      <a:noFill/>
                    </a:lnB>
                    <a:solidFill>
                      <a:schemeClr val="bg1"/>
                    </a:solidFill>
                  </a:tcPr>
                </a:tc>
              </a:tr>
              <a:tr h="177155">
                <a:tc>
                  <a:txBody>
                    <a:bodyPr/>
                    <a:lstStyle/>
                    <a:p>
                      <a:pPr algn="l" fontAlgn="b"/>
                      <a:r>
                        <a:rPr lang="en-US" sz="900" b="0" i="0" u="none" strike="noStrike">
                          <a:effectLst/>
                          <a:latin typeface="Century Gothic"/>
                        </a:rPr>
                        <a:t>IIS</a:t>
                      </a:r>
                    </a:p>
                  </a:txBody>
                  <a:tcPr marL="125050" marR="10421" marT="10421"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0" i="0" u="none" strike="noStrike" dirty="0">
                          <a:effectLst/>
                          <a:latin typeface="Century Gothic"/>
                        </a:rPr>
                        <a:t>Information &amp; Intelligent Systems</a:t>
                      </a:r>
                    </a:p>
                  </a:txBody>
                  <a:tcPr marL="125050" marR="10421" marT="10421"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166734">
                <a:tc>
                  <a:txBody>
                    <a:bodyPr/>
                    <a:lstStyle/>
                    <a:p>
                      <a:pPr algn="l" fontAlgn="b"/>
                      <a:r>
                        <a:rPr lang="en-US" sz="900" b="1" i="0" u="none" strike="noStrike">
                          <a:effectLst/>
                          <a:latin typeface="Century Gothic"/>
                        </a:rPr>
                        <a:t>EHR</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en-US" sz="900" b="1" i="0" u="none" strike="noStrike" dirty="0">
                          <a:effectLst/>
                          <a:latin typeface="Century Gothic"/>
                        </a:rPr>
                        <a:t>Education &amp; Human Resources</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166734">
                <a:tc>
                  <a:txBody>
                    <a:bodyPr/>
                    <a:lstStyle/>
                    <a:p>
                      <a:pPr algn="l" fontAlgn="b"/>
                      <a:r>
                        <a:rPr lang="en-US" sz="900" b="0" i="0" u="none" strike="noStrike" dirty="0" smtClean="0">
                          <a:effectLst/>
                          <a:latin typeface="Century Gothic"/>
                        </a:rPr>
                        <a:t>DGE</a:t>
                      </a:r>
                      <a:endParaRPr lang="en-US" sz="900" b="0" i="0" u="none" strike="noStrike" dirty="0">
                        <a:effectLst/>
                        <a:latin typeface="Century Gothic"/>
                      </a:endParaRP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smtClean="0">
                          <a:effectLst/>
                          <a:latin typeface="Century Gothic"/>
                        </a:rPr>
                        <a:t>Division</a:t>
                      </a:r>
                      <a:r>
                        <a:rPr lang="en-US" sz="900" b="0" i="0" u="none" strike="noStrike" baseline="0" dirty="0" smtClean="0">
                          <a:effectLst/>
                          <a:latin typeface="Century Gothic"/>
                        </a:rPr>
                        <a:t> of Graduate Education</a:t>
                      </a:r>
                      <a:endParaRPr lang="en-US" sz="900" b="0" i="0" u="none" strike="noStrike" dirty="0">
                        <a:effectLst/>
                        <a:latin typeface="Century Gothic"/>
                      </a:endParaRP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dirty="0">
                          <a:effectLst/>
                          <a:latin typeface="Century Gothic"/>
                        </a:rPr>
                        <a:t>DRL</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Research on Learning in Formal &amp; Informal Settings</a:t>
                      </a:r>
                    </a:p>
                  </a:txBody>
                  <a:tcPr marL="125050" marR="10421" marT="10421" marB="0" anchor="ctr">
                    <a:lnL>
                      <a:noFill/>
                    </a:lnL>
                    <a:lnR>
                      <a:noFill/>
                    </a:lnR>
                    <a:lnT>
                      <a:noFill/>
                    </a:lnT>
                    <a:lnB>
                      <a:noFill/>
                    </a:lnB>
                    <a:solidFill>
                      <a:schemeClr val="bg1"/>
                    </a:solidFill>
                  </a:tcPr>
                </a:tc>
              </a:tr>
              <a:tr h="177155">
                <a:tc>
                  <a:txBody>
                    <a:bodyPr/>
                    <a:lstStyle/>
                    <a:p>
                      <a:pPr algn="l" fontAlgn="b"/>
                      <a:r>
                        <a:rPr lang="en-US" sz="900" b="0" i="0" u="none" strike="noStrike" dirty="0">
                          <a:effectLst/>
                          <a:latin typeface="Century Gothic"/>
                        </a:rPr>
                        <a:t>DUE</a:t>
                      </a:r>
                    </a:p>
                  </a:txBody>
                  <a:tcPr marL="125050" marR="10421" marT="10421"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900" b="0" i="0" u="none" strike="noStrike" dirty="0">
                          <a:effectLst/>
                          <a:latin typeface="Century Gothic"/>
                        </a:rPr>
                        <a:t>Undergraduate Education</a:t>
                      </a:r>
                    </a:p>
                  </a:txBody>
                  <a:tcPr marL="125050" marR="10421" marT="10421"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7155">
                <a:tc>
                  <a:txBody>
                    <a:bodyPr/>
                    <a:lstStyle/>
                    <a:p>
                      <a:pPr algn="l" fontAlgn="b"/>
                      <a:r>
                        <a:rPr lang="en-US" sz="900" b="0" i="0" u="none" strike="noStrike" dirty="0" smtClean="0">
                          <a:effectLst/>
                          <a:latin typeface="Century Gothic"/>
                        </a:rPr>
                        <a:t>HRD</a:t>
                      </a:r>
                      <a:endParaRPr lang="en-US" sz="900" b="0" i="0" u="none" strike="noStrike" dirty="0">
                        <a:effectLst/>
                        <a:latin typeface="Century Gothic"/>
                      </a:endParaRPr>
                    </a:p>
                  </a:txBody>
                  <a:tcPr marL="125050" marR="10421" marT="10421"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0" i="0" u="none" strike="noStrike" dirty="0" smtClean="0">
                          <a:effectLst/>
                          <a:latin typeface="Century Gothic"/>
                        </a:rPr>
                        <a:t>Human Resources</a:t>
                      </a:r>
                      <a:r>
                        <a:rPr lang="en-US" sz="900" b="0" i="0" u="none" strike="noStrike" baseline="0" dirty="0" smtClean="0">
                          <a:effectLst/>
                          <a:latin typeface="Century Gothic"/>
                        </a:rPr>
                        <a:t> Development</a:t>
                      </a:r>
                      <a:endParaRPr lang="en-US" sz="900" b="0" i="0" u="none" strike="noStrike" dirty="0">
                        <a:effectLst/>
                        <a:latin typeface="Century Gothic"/>
                      </a:endParaRPr>
                    </a:p>
                  </a:txBody>
                  <a:tcPr marL="125050" marR="10421" marT="10421"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6734">
                <a:tc>
                  <a:txBody>
                    <a:bodyPr/>
                    <a:lstStyle/>
                    <a:p>
                      <a:pPr algn="l" fontAlgn="b"/>
                      <a:r>
                        <a:rPr lang="en-US" sz="900" b="1" i="0" u="none" strike="noStrike">
                          <a:effectLst/>
                          <a:latin typeface="Century Gothic"/>
                        </a:rPr>
                        <a:t>ENG</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en-US" sz="900" b="1" i="0" u="none" strike="noStrike">
                          <a:effectLst/>
                          <a:latin typeface="Century Gothic"/>
                        </a:rPr>
                        <a:t>Engineering</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166734">
                <a:tc>
                  <a:txBody>
                    <a:bodyPr/>
                    <a:lstStyle/>
                    <a:p>
                      <a:pPr algn="l" fontAlgn="b"/>
                      <a:r>
                        <a:rPr lang="en-US" sz="900" b="0" i="0" u="none" strike="noStrike">
                          <a:effectLst/>
                          <a:latin typeface="Century Gothic"/>
                        </a:rPr>
                        <a:t>CBET</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a:effectLst/>
                          <a:latin typeface="Century Gothic"/>
                        </a:rPr>
                        <a:t>Chemical, Bioengineering, Environmental, &amp; Transport Systems</a:t>
                      </a: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a:effectLst/>
                          <a:latin typeface="Century Gothic"/>
                        </a:rPr>
                        <a:t>CMMI</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Civil, Mechanical &amp; Manufacturing Innovation</a:t>
                      </a: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a:effectLst/>
                          <a:latin typeface="Century Gothic"/>
                        </a:rPr>
                        <a:t>ECCS</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Electrical, Communications &amp; Cyber Systems</a:t>
                      </a: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a:effectLst/>
                          <a:latin typeface="Century Gothic"/>
                        </a:rPr>
                        <a:t>EEC</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Engineering Education &amp; Centers</a:t>
                      </a: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a:effectLst/>
                          <a:latin typeface="Century Gothic"/>
                        </a:rPr>
                        <a:t>EFRI</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a:effectLst/>
                          <a:latin typeface="Century Gothic"/>
                        </a:rPr>
                        <a:t>Emerging Frontiers in Research &amp; Innovation</a:t>
                      </a:r>
                    </a:p>
                  </a:txBody>
                  <a:tcPr marL="125050" marR="10421" marT="10421" marB="0" anchor="ctr">
                    <a:lnL>
                      <a:noFill/>
                    </a:lnL>
                    <a:lnR>
                      <a:noFill/>
                    </a:lnR>
                    <a:lnT>
                      <a:noFill/>
                    </a:lnT>
                    <a:lnB>
                      <a:noFill/>
                    </a:lnB>
                    <a:solidFill>
                      <a:schemeClr val="bg1"/>
                    </a:solidFill>
                  </a:tcPr>
                </a:tc>
              </a:tr>
              <a:tr h="177155">
                <a:tc>
                  <a:txBody>
                    <a:bodyPr/>
                    <a:lstStyle/>
                    <a:p>
                      <a:pPr algn="l" fontAlgn="b"/>
                      <a:r>
                        <a:rPr lang="en-US" sz="900" b="0" i="0" u="none" strike="noStrike">
                          <a:effectLst/>
                          <a:latin typeface="Century Gothic"/>
                        </a:rPr>
                        <a:t>IIP</a:t>
                      </a:r>
                    </a:p>
                  </a:txBody>
                  <a:tcPr marL="125050" marR="10421" marT="10421"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0" i="0" u="none" strike="noStrike">
                          <a:effectLst/>
                          <a:latin typeface="Century Gothic"/>
                        </a:rPr>
                        <a:t>Industrial Innovation &amp; Partnerships</a:t>
                      </a:r>
                    </a:p>
                  </a:txBody>
                  <a:tcPr marL="125050" marR="10421" marT="10421"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166734">
                <a:tc>
                  <a:txBody>
                    <a:bodyPr/>
                    <a:lstStyle/>
                    <a:p>
                      <a:pPr algn="l" fontAlgn="b"/>
                      <a:r>
                        <a:rPr lang="en-US" sz="900" b="1" i="0" u="none" strike="noStrike">
                          <a:effectLst/>
                          <a:latin typeface="Century Gothic"/>
                        </a:rPr>
                        <a:t>GEO</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en-US" sz="900" b="1" i="0" u="none" strike="noStrike">
                          <a:effectLst/>
                          <a:latin typeface="Century Gothic"/>
                        </a:rPr>
                        <a:t>Geosciences</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166734">
                <a:tc>
                  <a:txBody>
                    <a:bodyPr/>
                    <a:lstStyle/>
                    <a:p>
                      <a:pPr algn="l" fontAlgn="b"/>
                      <a:r>
                        <a:rPr lang="en-US" sz="900" b="0" i="0" u="none" strike="noStrike">
                          <a:effectLst/>
                          <a:latin typeface="Century Gothic"/>
                        </a:rPr>
                        <a:t>AGS</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Atmospheric &amp; </a:t>
                      </a:r>
                      <a:r>
                        <a:rPr lang="en-US" sz="900" b="0" i="0" u="none" strike="noStrike" dirty="0" err="1">
                          <a:effectLst/>
                          <a:latin typeface="Century Gothic"/>
                        </a:rPr>
                        <a:t>Geospace</a:t>
                      </a:r>
                      <a:r>
                        <a:rPr lang="en-US" sz="900" b="0" i="0" u="none" strike="noStrike" dirty="0">
                          <a:effectLst/>
                          <a:latin typeface="Century Gothic"/>
                        </a:rPr>
                        <a:t> Sciences</a:t>
                      </a: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a:effectLst/>
                          <a:latin typeface="Century Gothic"/>
                        </a:rPr>
                        <a:t>EAR</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Earth Sciences</a:t>
                      </a: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a:effectLst/>
                          <a:latin typeface="Century Gothic"/>
                        </a:rPr>
                        <a:t>OCE</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Ocean Sciences</a:t>
                      </a:r>
                    </a:p>
                  </a:txBody>
                  <a:tcPr marL="125050" marR="10421" marT="10421" marB="0" anchor="ctr">
                    <a:lnL>
                      <a:noFill/>
                    </a:lnL>
                    <a:lnR>
                      <a:noFill/>
                    </a:lnR>
                    <a:lnT>
                      <a:noFill/>
                    </a:lnT>
                    <a:lnB>
                      <a:noFill/>
                    </a:lnB>
                    <a:solidFill>
                      <a:schemeClr val="bg1"/>
                    </a:solidFill>
                  </a:tcPr>
                </a:tc>
              </a:tr>
              <a:tr h="177155">
                <a:tc>
                  <a:txBody>
                    <a:bodyPr/>
                    <a:lstStyle/>
                    <a:p>
                      <a:pPr algn="l" fontAlgn="b"/>
                      <a:r>
                        <a:rPr lang="en-US" sz="900" b="0" i="0" u="none" strike="noStrike" dirty="0">
                          <a:effectLst/>
                          <a:latin typeface="Century Gothic"/>
                        </a:rPr>
                        <a:t>PLR</a:t>
                      </a:r>
                    </a:p>
                  </a:txBody>
                  <a:tcPr marL="125050" marR="10421" marT="10421"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0" i="0" u="none" strike="noStrike" dirty="0">
                          <a:effectLst/>
                          <a:latin typeface="Century Gothic"/>
                        </a:rPr>
                        <a:t>Polar Programs</a:t>
                      </a:r>
                    </a:p>
                  </a:txBody>
                  <a:tcPr marL="125050" marR="10421" marT="10421"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166734">
                <a:tc>
                  <a:txBody>
                    <a:bodyPr/>
                    <a:lstStyle/>
                    <a:p>
                      <a:pPr algn="l" fontAlgn="b"/>
                      <a:r>
                        <a:rPr lang="en-US" sz="900" b="1" i="0" u="none" strike="noStrike">
                          <a:effectLst/>
                          <a:latin typeface="Century Gothic"/>
                        </a:rPr>
                        <a:t>MPS</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en-US" sz="900" b="1" i="0" u="none" strike="noStrike" dirty="0">
                          <a:effectLst/>
                          <a:latin typeface="Century Gothic"/>
                        </a:rPr>
                        <a:t>Mathematical &amp; Physical Sciences</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166734">
                <a:tc>
                  <a:txBody>
                    <a:bodyPr/>
                    <a:lstStyle/>
                    <a:p>
                      <a:pPr algn="l" fontAlgn="b"/>
                      <a:r>
                        <a:rPr lang="en-US" sz="900" b="0" i="0" u="none" strike="noStrike" dirty="0" smtClean="0">
                          <a:effectLst/>
                          <a:latin typeface="Century Gothic"/>
                        </a:rPr>
                        <a:t>AST</a:t>
                      </a:r>
                      <a:endParaRPr lang="en-US" sz="900" b="0" i="0" u="none" strike="noStrike" dirty="0">
                        <a:effectLst/>
                        <a:latin typeface="Century Gothic"/>
                      </a:endParaRP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smtClean="0">
                          <a:effectLst/>
                          <a:latin typeface="Century Gothic"/>
                        </a:rPr>
                        <a:t>Astronomical Sciences</a:t>
                      </a:r>
                      <a:endParaRPr lang="en-US" sz="900" b="0" i="0" u="none" strike="noStrike" dirty="0">
                        <a:effectLst/>
                        <a:latin typeface="Century Gothic"/>
                      </a:endParaRP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dirty="0" smtClean="0">
                          <a:effectLst/>
                          <a:latin typeface="Century Gothic"/>
                        </a:rPr>
                        <a:t>CHE</a:t>
                      </a:r>
                      <a:endParaRPr lang="en-US" sz="900" b="0" i="0" u="none" strike="noStrike" dirty="0">
                        <a:effectLst/>
                        <a:latin typeface="Century Gothic"/>
                      </a:endParaRP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smtClean="0">
                          <a:effectLst/>
                          <a:latin typeface="Century Gothic"/>
                        </a:rPr>
                        <a:t>Chemistry</a:t>
                      </a:r>
                      <a:endParaRPr lang="en-US" sz="900" b="0" i="0" u="none" strike="noStrike" dirty="0">
                        <a:effectLst/>
                        <a:latin typeface="Century Gothic"/>
                      </a:endParaRPr>
                    </a:p>
                  </a:txBody>
                  <a:tcPr marL="125050" marR="10421" marT="10421" marB="0" anchor="ctr">
                    <a:lnL>
                      <a:noFill/>
                    </a:lnL>
                    <a:lnR>
                      <a:noFill/>
                    </a:lnR>
                    <a:lnT>
                      <a:noFill/>
                    </a:lnT>
                    <a:lnB>
                      <a:noFill/>
                    </a:lnB>
                    <a:solidFill>
                      <a:schemeClr val="bg1"/>
                    </a:solidFill>
                  </a:tcPr>
                </a:tc>
              </a:tr>
              <a:tr h="166734">
                <a:tc>
                  <a:txBody>
                    <a:bodyPr/>
                    <a:lstStyle/>
                    <a:p>
                      <a:pPr algn="l" fontAlgn="b"/>
                      <a:r>
                        <a:rPr lang="en-US" sz="900" b="0" i="0" u="none" strike="noStrike" dirty="0">
                          <a:effectLst/>
                          <a:latin typeface="Century Gothic"/>
                        </a:rPr>
                        <a:t>DMR</a:t>
                      </a:r>
                    </a:p>
                  </a:txBody>
                  <a:tcPr marL="125050" marR="10421" marT="10421" marB="0" anchor="ctr">
                    <a:lnL>
                      <a:noFill/>
                    </a:lnL>
                    <a:lnR>
                      <a:noFill/>
                    </a:lnR>
                    <a:lnT>
                      <a:noFill/>
                    </a:lnT>
                    <a:lnB>
                      <a:noFill/>
                    </a:lnB>
                    <a:solidFill>
                      <a:schemeClr val="bg1"/>
                    </a:solidFill>
                  </a:tcPr>
                </a:tc>
                <a:tc>
                  <a:txBody>
                    <a:bodyPr/>
                    <a:lstStyle/>
                    <a:p>
                      <a:pPr algn="l" fontAlgn="ctr"/>
                      <a:r>
                        <a:rPr lang="en-US" sz="900" b="0" i="0" u="none" strike="noStrike" dirty="0">
                          <a:effectLst/>
                          <a:latin typeface="Century Gothic"/>
                        </a:rPr>
                        <a:t>Materials Research</a:t>
                      </a:r>
                    </a:p>
                  </a:txBody>
                  <a:tcPr marL="125050" marR="10421" marT="10421" marB="0" anchor="ctr">
                    <a:lnL>
                      <a:noFill/>
                    </a:lnL>
                    <a:lnR>
                      <a:noFill/>
                    </a:lnR>
                    <a:lnT>
                      <a:noFill/>
                    </a:lnT>
                    <a:lnB>
                      <a:noFill/>
                    </a:lnB>
                    <a:solidFill>
                      <a:schemeClr val="bg1"/>
                    </a:solidFill>
                  </a:tcPr>
                </a:tc>
              </a:tr>
              <a:tr h="177155">
                <a:tc>
                  <a:txBody>
                    <a:bodyPr/>
                    <a:lstStyle/>
                    <a:p>
                      <a:pPr algn="l" fontAlgn="b"/>
                      <a:r>
                        <a:rPr lang="en-US" sz="900" b="0" i="0" u="none" strike="noStrike" dirty="0">
                          <a:effectLst/>
                          <a:latin typeface="Century Gothic"/>
                        </a:rPr>
                        <a:t>DMS</a:t>
                      </a:r>
                    </a:p>
                  </a:txBody>
                  <a:tcPr marL="125050" marR="10421" marT="10421"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900" b="0" i="0" u="none" strike="noStrike" dirty="0">
                          <a:effectLst/>
                          <a:latin typeface="Century Gothic"/>
                        </a:rPr>
                        <a:t>Mathematical Sciences</a:t>
                      </a:r>
                    </a:p>
                  </a:txBody>
                  <a:tcPr marL="125050" marR="10421" marT="10421"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7155">
                <a:tc>
                  <a:txBody>
                    <a:bodyPr/>
                    <a:lstStyle/>
                    <a:p>
                      <a:pPr algn="l" fontAlgn="b"/>
                      <a:r>
                        <a:rPr lang="en-US" sz="900" b="0" i="0" u="none" strike="noStrike" dirty="0" smtClean="0">
                          <a:effectLst/>
                          <a:latin typeface="Century Gothic"/>
                        </a:rPr>
                        <a:t>PHY</a:t>
                      </a:r>
                      <a:endParaRPr lang="en-US" sz="900" b="0" i="0" u="none" strike="noStrike" dirty="0">
                        <a:effectLst/>
                        <a:latin typeface="Century Gothic"/>
                      </a:endParaRPr>
                    </a:p>
                  </a:txBody>
                  <a:tcPr marL="125050" marR="10421" marT="10421"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0" i="0" u="none" strike="noStrike" dirty="0" smtClean="0">
                          <a:effectLst/>
                          <a:latin typeface="Century Gothic"/>
                        </a:rPr>
                        <a:t>Physics</a:t>
                      </a:r>
                      <a:endParaRPr lang="en-US" sz="900" b="0" i="0" u="none" strike="noStrike" dirty="0">
                        <a:effectLst/>
                        <a:latin typeface="Century Gothic"/>
                      </a:endParaRPr>
                    </a:p>
                  </a:txBody>
                  <a:tcPr marL="125050" marR="10421" marT="10421"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6734">
                <a:tc>
                  <a:txBody>
                    <a:bodyPr/>
                    <a:lstStyle/>
                    <a:p>
                      <a:pPr algn="l" fontAlgn="b"/>
                      <a:r>
                        <a:rPr lang="en-US" sz="900" b="1" i="0" u="none" strike="noStrike" dirty="0">
                          <a:effectLst/>
                          <a:latin typeface="Century Gothic"/>
                        </a:rPr>
                        <a:t>SBE</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en-US" sz="900" b="1" i="0" u="none" strike="noStrike" dirty="0">
                          <a:effectLst/>
                          <a:latin typeface="Century Gothic"/>
                        </a:rPr>
                        <a:t>Social, Behavioral &amp; Economic Sciences</a:t>
                      </a:r>
                    </a:p>
                  </a:txBody>
                  <a:tcPr marL="10421" marR="10421" marT="10421"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177155">
                <a:tc>
                  <a:txBody>
                    <a:bodyPr/>
                    <a:lstStyle/>
                    <a:p>
                      <a:pPr algn="l" fontAlgn="b"/>
                      <a:r>
                        <a:rPr lang="en-US" sz="900" b="0" i="0" u="none" strike="noStrike" dirty="0">
                          <a:effectLst/>
                          <a:latin typeface="Century Gothic"/>
                        </a:rPr>
                        <a:t>BCS</a:t>
                      </a:r>
                    </a:p>
                  </a:txBody>
                  <a:tcPr marL="125050" marR="10421" marT="10421" marB="0" anchor="ctr">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l" fontAlgn="ctr"/>
                      <a:r>
                        <a:rPr lang="en-US" sz="900" b="0" i="0" u="none" strike="noStrike" dirty="0">
                          <a:effectLst/>
                          <a:latin typeface="Century Gothic"/>
                        </a:rPr>
                        <a:t>Behavioral &amp; Cognitive Sciences</a:t>
                      </a:r>
                    </a:p>
                  </a:txBody>
                  <a:tcPr marL="125050" marR="10421" marT="10421" marB="0" anchor="ctr">
                    <a:lnL>
                      <a:noFill/>
                    </a:lnL>
                    <a:lnR>
                      <a:noFill/>
                    </a:lnR>
                    <a:lnT>
                      <a:noFill/>
                    </a:lnT>
                    <a:lnB w="12700" cap="flat" cmpd="sng" algn="ctr">
                      <a:noFill/>
                      <a:prstDash val="solid"/>
                      <a:round/>
                      <a:headEnd type="none" w="med" len="med"/>
                      <a:tailEnd type="none" w="med" len="med"/>
                    </a:lnB>
                    <a:solidFill>
                      <a:schemeClr val="bg1"/>
                    </a:solidFill>
                  </a:tcPr>
                </a:tc>
              </a:tr>
              <a:tr h="177155">
                <a:tc>
                  <a:txBody>
                    <a:bodyPr/>
                    <a:lstStyle/>
                    <a:p>
                      <a:pPr algn="l" fontAlgn="b"/>
                      <a:r>
                        <a:rPr lang="en-US" sz="900" b="0" i="0" u="none" strike="noStrike" dirty="0" smtClean="0">
                          <a:effectLst/>
                          <a:latin typeface="Century Gothic"/>
                        </a:rPr>
                        <a:t>SES</a:t>
                      </a:r>
                      <a:endParaRPr lang="en-US" sz="900" b="0" i="0" u="none" strike="noStrike" dirty="0">
                        <a:effectLst/>
                        <a:latin typeface="Century Gothic"/>
                      </a:endParaRPr>
                    </a:p>
                  </a:txBody>
                  <a:tcPr marL="125050" marR="10421" marT="10421"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900" b="0" i="0" u="none" strike="noStrike" dirty="0" smtClean="0">
                          <a:effectLst/>
                          <a:latin typeface="Century Gothic"/>
                        </a:rPr>
                        <a:t>Social &amp; Economic Sciences</a:t>
                      </a:r>
                      <a:endParaRPr lang="en-US" sz="900" b="0" i="0" u="none" strike="noStrike" dirty="0">
                        <a:effectLst/>
                        <a:latin typeface="Century Gothic"/>
                      </a:endParaRPr>
                    </a:p>
                  </a:txBody>
                  <a:tcPr marL="125050" marR="10421" marT="10421"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Right Brace 4"/>
          <p:cNvSpPr/>
          <p:nvPr/>
        </p:nvSpPr>
        <p:spPr>
          <a:xfrm>
            <a:off x="6416796" y="4263470"/>
            <a:ext cx="347579" cy="1818105"/>
          </a:xfrm>
          <a:prstGeom prst="rightBrace">
            <a:avLst>
              <a:gd name="adj1" fmla="val 23656"/>
              <a:gd name="adj2" fmla="val 50000"/>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6550494" y="4757024"/>
            <a:ext cx="2704109" cy="830997"/>
          </a:xfrm>
          <a:prstGeom prst="rect">
            <a:avLst/>
          </a:prstGeom>
          <a:noFill/>
        </p:spPr>
        <p:txBody>
          <a:bodyPr wrap="square" rtlCol="0">
            <a:spAutoFit/>
          </a:bodyPr>
          <a:lstStyle/>
          <a:p>
            <a:pPr algn="ctr"/>
            <a:r>
              <a:rPr lang="en-US" sz="2400" dirty="0" smtClean="0">
                <a:latin typeface="Cambria"/>
                <a:cs typeface="Cambria"/>
              </a:rPr>
              <a:t>division-specific guidance</a:t>
            </a:r>
            <a:endParaRPr lang="en-US" sz="2400" dirty="0">
              <a:latin typeface="Cambria"/>
              <a:cs typeface="Cambria"/>
            </a:endParaRPr>
          </a:p>
        </p:txBody>
      </p:sp>
      <p:sp>
        <p:nvSpPr>
          <p:cNvPr id="8" name="TextBox 7"/>
          <p:cNvSpPr txBox="1"/>
          <p:nvPr/>
        </p:nvSpPr>
        <p:spPr>
          <a:xfrm>
            <a:off x="1191295" y="150680"/>
            <a:ext cx="735264" cy="769441"/>
          </a:xfrm>
          <a:prstGeom prst="rect">
            <a:avLst/>
          </a:prstGeom>
          <a:noFill/>
          <a:ln>
            <a:noFill/>
          </a:ln>
        </p:spPr>
        <p:txBody>
          <a:bodyPr wrap="square" rtlCol="0" anchor="ctr">
            <a:spAutoFit/>
          </a:bodyPr>
          <a:lstStyle/>
          <a:p>
            <a:pPr algn="ctr"/>
            <a:r>
              <a:rPr lang="en-US" sz="4400" dirty="0" smtClean="0">
                <a:solidFill>
                  <a:schemeClr val="bg1">
                    <a:lumMod val="50000"/>
                  </a:schemeClr>
                </a:solidFill>
              </a:rPr>
              <a:t>*</a:t>
            </a:r>
            <a:endParaRPr lang="en-US" sz="4400" dirty="0">
              <a:solidFill>
                <a:schemeClr val="bg1">
                  <a:lumMod val="50000"/>
                </a:schemeClr>
              </a:solidFill>
            </a:endParaRPr>
          </a:p>
        </p:txBody>
      </p:sp>
      <p:sp>
        <p:nvSpPr>
          <p:cNvPr id="9" name="TextBox 8"/>
          <p:cNvSpPr txBox="1"/>
          <p:nvPr/>
        </p:nvSpPr>
        <p:spPr>
          <a:xfrm>
            <a:off x="1191295" y="1193079"/>
            <a:ext cx="735264" cy="769441"/>
          </a:xfrm>
          <a:prstGeom prst="rect">
            <a:avLst/>
          </a:prstGeom>
          <a:noFill/>
          <a:ln>
            <a:noFill/>
          </a:ln>
        </p:spPr>
        <p:txBody>
          <a:bodyPr wrap="square" rtlCol="0" anchor="ctr">
            <a:spAutoFit/>
          </a:bodyPr>
          <a:lstStyle/>
          <a:p>
            <a:pPr algn="ctr"/>
            <a:r>
              <a:rPr lang="en-US" sz="4400" dirty="0" smtClean="0">
                <a:solidFill>
                  <a:schemeClr val="bg1">
                    <a:lumMod val="50000"/>
                  </a:schemeClr>
                </a:solidFill>
              </a:rPr>
              <a:t>*</a:t>
            </a:r>
            <a:endParaRPr lang="en-US" sz="4400" dirty="0">
              <a:solidFill>
                <a:schemeClr val="bg1">
                  <a:lumMod val="50000"/>
                </a:schemeClr>
              </a:solidFill>
            </a:endParaRPr>
          </a:p>
        </p:txBody>
      </p:sp>
      <p:sp>
        <p:nvSpPr>
          <p:cNvPr id="10" name="TextBox 9"/>
          <p:cNvSpPr txBox="1"/>
          <p:nvPr/>
        </p:nvSpPr>
        <p:spPr>
          <a:xfrm>
            <a:off x="1191295" y="2014237"/>
            <a:ext cx="735264" cy="769441"/>
          </a:xfrm>
          <a:prstGeom prst="rect">
            <a:avLst/>
          </a:prstGeom>
          <a:noFill/>
          <a:ln>
            <a:noFill/>
          </a:ln>
        </p:spPr>
        <p:txBody>
          <a:bodyPr wrap="square" rtlCol="0" anchor="ctr">
            <a:spAutoFit/>
          </a:bodyPr>
          <a:lstStyle/>
          <a:p>
            <a:pPr algn="ctr"/>
            <a:r>
              <a:rPr lang="en-US" sz="4400" dirty="0" smtClean="0">
                <a:solidFill>
                  <a:schemeClr val="bg1">
                    <a:lumMod val="50000"/>
                  </a:schemeClr>
                </a:solidFill>
              </a:rPr>
              <a:t>*</a:t>
            </a:r>
            <a:endParaRPr lang="en-US" sz="4400" dirty="0">
              <a:solidFill>
                <a:schemeClr val="bg1">
                  <a:lumMod val="50000"/>
                </a:schemeClr>
              </a:solidFill>
            </a:endParaRPr>
          </a:p>
        </p:txBody>
      </p:sp>
      <p:sp>
        <p:nvSpPr>
          <p:cNvPr id="11" name="TextBox 10"/>
          <p:cNvSpPr txBox="1"/>
          <p:nvPr/>
        </p:nvSpPr>
        <p:spPr>
          <a:xfrm>
            <a:off x="1250782" y="2828647"/>
            <a:ext cx="616291" cy="769441"/>
          </a:xfrm>
          <a:prstGeom prst="rect">
            <a:avLst/>
          </a:prstGeom>
          <a:noFill/>
          <a:ln>
            <a:noFill/>
          </a:ln>
        </p:spPr>
        <p:txBody>
          <a:bodyPr wrap="square" rtlCol="0" anchor="ctr">
            <a:spAutoFit/>
          </a:bodyPr>
          <a:lstStyle/>
          <a:p>
            <a:pPr algn="ctr"/>
            <a:r>
              <a:rPr lang="en-US" sz="4400" dirty="0" smtClean="0">
                <a:solidFill>
                  <a:schemeClr val="bg1">
                    <a:lumMod val="50000"/>
                  </a:schemeClr>
                </a:solidFill>
              </a:rPr>
              <a:t>*</a:t>
            </a:r>
            <a:endParaRPr lang="en-US" sz="4400" dirty="0">
              <a:solidFill>
                <a:schemeClr val="bg1">
                  <a:lumMod val="50000"/>
                </a:schemeClr>
              </a:solidFill>
            </a:endParaRPr>
          </a:p>
        </p:txBody>
      </p:sp>
      <p:sp>
        <p:nvSpPr>
          <p:cNvPr id="12" name="TextBox 11"/>
          <p:cNvSpPr txBox="1"/>
          <p:nvPr/>
        </p:nvSpPr>
        <p:spPr>
          <a:xfrm>
            <a:off x="1191295" y="5870529"/>
            <a:ext cx="735264" cy="769441"/>
          </a:xfrm>
          <a:prstGeom prst="rect">
            <a:avLst/>
          </a:prstGeom>
          <a:noFill/>
          <a:ln>
            <a:noFill/>
          </a:ln>
        </p:spPr>
        <p:txBody>
          <a:bodyPr wrap="square" rtlCol="0" anchor="ctr">
            <a:spAutoFit/>
          </a:bodyPr>
          <a:lstStyle/>
          <a:p>
            <a:pPr algn="ctr"/>
            <a:r>
              <a:rPr lang="en-US" sz="4400" dirty="0" smtClean="0">
                <a:solidFill>
                  <a:schemeClr val="bg1">
                    <a:lumMod val="50000"/>
                  </a:schemeClr>
                </a:solidFill>
              </a:rPr>
              <a:t>*</a:t>
            </a:r>
            <a:endParaRPr lang="en-US" sz="4400" dirty="0">
              <a:solidFill>
                <a:schemeClr val="bg1">
                  <a:lumMod val="50000"/>
                </a:schemeClr>
              </a:solidFill>
            </a:endParaRPr>
          </a:p>
        </p:txBody>
      </p:sp>
      <p:sp>
        <p:nvSpPr>
          <p:cNvPr id="13" name="Rectangle 12"/>
          <p:cNvSpPr/>
          <p:nvPr/>
        </p:nvSpPr>
        <p:spPr>
          <a:xfrm>
            <a:off x="6686109" y="4371223"/>
            <a:ext cx="2432878" cy="769441"/>
          </a:xfrm>
          <a:prstGeom prst="rect">
            <a:avLst/>
          </a:prstGeom>
        </p:spPr>
        <p:txBody>
          <a:bodyPr wrap="none">
            <a:spAutoFit/>
          </a:bodyPr>
          <a:lstStyle/>
          <a:p>
            <a:pPr algn="ctr"/>
            <a:r>
              <a:rPr lang="en-US" sz="4400" dirty="0">
                <a:solidFill>
                  <a:schemeClr val="bg1">
                    <a:lumMod val="50000"/>
                  </a:schemeClr>
                </a:solidFill>
              </a:rPr>
              <a:t>********</a:t>
            </a:r>
            <a:endParaRPr lang="en-US" sz="4400" dirty="0">
              <a:latin typeface="Cambria"/>
              <a:cs typeface="Cambria"/>
            </a:endParaRPr>
          </a:p>
        </p:txBody>
      </p:sp>
    </p:spTree>
    <p:extLst>
      <p:ext uri="{BB962C8B-B14F-4D97-AF65-F5344CB8AC3E}">
        <p14:creationId xmlns:p14="http://schemas.microsoft.com/office/powerpoint/2010/main" val="6389257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Consolidated guidance</a:t>
            </a:r>
            <a:endParaRPr lang="en-US" dirty="0"/>
          </a:p>
        </p:txBody>
      </p:sp>
      <p:sp>
        <p:nvSpPr>
          <p:cNvPr id="3" name="Slide Number Placeholder 2"/>
          <p:cNvSpPr>
            <a:spLocks noGrp="1"/>
          </p:cNvSpPr>
          <p:nvPr>
            <p:ph type="sldNum" sz="quarter" idx="12"/>
          </p:nvPr>
        </p:nvSpPr>
        <p:spPr/>
        <p:txBody>
          <a:bodyPr/>
          <a:lstStyle/>
          <a:p>
            <a:fld id="{B4D57574-32C4-5A42-A4C7-FC11CC367270}" type="slidenum">
              <a:rPr lang="en-US" smtClean="0"/>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28352326"/>
              </p:ext>
            </p:extLst>
          </p:nvPr>
        </p:nvGraphicFramePr>
        <p:xfrm>
          <a:off x="661230" y="1423738"/>
          <a:ext cx="7821540" cy="3632199"/>
        </p:xfrm>
        <a:graphic>
          <a:graphicData uri="http://schemas.openxmlformats.org/drawingml/2006/table">
            <a:tbl>
              <a:tblPr firstRow="1" bandRow="1">
                <a:tableStyleId>{9D7B26C5-4107-4FEC-AEDC-1716B250A1EF}</a:tableStyleId>
              </a:tblPr>
              <a:tblGrid>
                <a:gridCol w="1704981"/>
                <a:gridCol w="6116559"/>
              </a:tblGrid>
              <a:tr h="370840">
                <a:tc>
                  <a:txBody>
                    <a:bodyPr/>
                    <a:lstStyle/>
                    <a:p>
                      <a:r>
                        <a:rPr lang="en-US" b="1" dirty="0" smtClean="0"/>
                        <a:t>Source</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Guidance text</a:t>
                      </a:r>
                    </a:p>
                  </a:txBody>
                  <a:tcPr/>
                </a:tc>
              </a:tr>
              <a:tr h="370840">
                <a:tc>
                  <a:txBody>
                    <a:bodyPr/>
                    <a:lstStyle/>
                    <a:p>
                      <a:r>
                        <a:rPr lang="en-US" sz="1400" b="1" dirty="0" smtClean="0"/>
                        <a:t>NSF guidelines</a:t>
                      </a:r>
                      <a:endParaRPr lang="en-US" sz="1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 standards to be used for data and metadata format and content (where existing standards are absent or deemed inadequate, this should be documented along with any proposed solutions or remedies)</a:t>
                      </a:r>
                    </a:p>
                  </a:txBody>
                  <a:tcPr/>
                </a:tc>
              </a:tr>
              <a:tr h="370840">
                <a:tc>
                  <a:txBody>
                    <a:bodyPr/>
                    <a:lstStyle/>
                    <a:p>
                      <a:r>
                        <a:rPr lang="en-US" sz="1400" b="1" dirty="0" smtClean="0"/>
                        <a:t>BIO</a:t>
                      </a:r>
                      <a:endParaRPr lang="en-US" sz="1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Describe the data that will be collected, and the data and metadata formats and standards used.  </a:t>
                      </a:r>
                    </a:p>
                  </a:txBody>
                  <a:tcPr/>
                </a:tc>
              </a:tr>
              <a:tr h="370840">
                <a:tc>
                  <a:txBody>
                    <a:bodyPr/>
                    <a:lstStyle/>
                    <a:p>
                      <a:r>
                        <a:rPr lang="en-US" sz="1400" b="1" dirty="0" smtClean="0"/>
                        <a:t>CSE</a:t>
                      </a:r>
                      <a:endParaRPr lang="en-US" sz="1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The DMP should cover the following, as appropriate for the project: ...other types of information that would be maintained and shared regarding  data, e.g. the means by which it was generated, detailed analytical and procedural information required to reproduce experimental results, and other metadata</a:t>
                      </a:r>
                    </a:p>
                  </a:txBody>
                  <a:tcPr/>
                </a:tc>
              </a:tr>
              <a:tr h="370840">
                <a:tc>
                  <a:txBody>
                    <a:bodyPr/>
                    <a:lstStyle/>
                    <a:p>
                      <a:pPr algn="l" rtl="0" fontAlgn="ctr"/>
                      <a:r>
                        <a:rPr lang="en-US" sz="1400" b="1" dirty="0">
                          <a:solidFill>
                            <a:srgbClr val="000000"/>
                          </a:solidFill>
                          <a:effectLst/>
                        </a:rPr>
                        <a:t>ENG</a:t>
                      </a:r>
                      <a:br>
                        <a:rPr lang="en-US" sz="1400" b="1" dirty="0">
                          <a:solidFill>
                            <a:srgbClr val="000000"/>
                          </a:solidFill>
                          <a:effectLst/>
                        </a:rPr>
                      </a:br>
                      <a:endParaRPr lang="en-US" sz="1400" b="1" dirty="0">
                        <a:solidFill>
                          <a:srgbClr val="000000"/>
                        </a:solidFill>
                        <a:effectLst/>
                      </a:endParaRPr>
                    </a:p>
                  </a:txBody>
                  <a:tcPr marL="38100" marR="38100" marT="0" marB="0" anchor="ctr"/>
                </a:tc>
                <a:tc>
                  <a:txBody>
                    <a:bodyPr/>
                    <a:lstStyle/>
                    <a:p>
                      <a:pPr algn="l" rtl="0" fontAlgn="b"/>
                      <a:r>
                        <a:rPr lang="en-US" sz="1400" dirty="0">
                          <a:solidFill>
                            <a:srgbClr val="000000"/>
                          </a:solidFill>
                          <a:effectLst/>
                        </a:rPr>
                        <a:t>Data formats and dissemination. The DMP should describe the specific data formats, media, and dissemination approaches that will be used to make data available to others, including any metadata</a:t>
                      </a:r>
                    </a:p>
                  </a:txBody>
                  <a:tcPr marL="38100" marR="38100" marT="0" marB="0" anchor="b"/>
                </a:tc>
              </a:tr>
              <a:tr h="370840">
                <a:tc>
                  <a:txBody>
                    <a:bodyPr/>
                    <a:lstStyle/>
                    <a:p>
                      <a:pPr algn="l" rtl="0" fontAlgn="ctr"/>
                      <a:r>
                        <a:rPr lang="en-US" sz="1400" b="1" dirty="0" smtClean="0">
                          <a:solidFill>
                            <a:srgbClr val="000000"/>
                          </a:solidFill>
                          <a:effectLst/>
                        </a:rPr>
                        <a:t>GEO</a:t>
                      </a:r>
                      <a:r>
                        <a:rPr lang="en-US" sz="1400" b="1" baseline="0" dirty="0" smtClean="0">
                          <a:solidFill>
                            <a:srgbClr val="000000"/>
                          </a:solidFill>
                          <a:effectLst/>
                        </a:rPr>
                        <a:t> AGS</a:t>
                      </a:r>
                      <a:endParaRPr lang="en-US" sz="1400" b="1" dirty="0">
                        <a:solidFill>
                          <a:srgbClr val="000000"/>
                        </a:solidFill>
                        <a:effectLst/>
                      </a:endParaRPr>
                    </a:p>
                  </a:txBody>
                  <a:tcPr marL="38100" marR="38100" marT="0" marB="0" anchor="ctr"/>
                </a:tc>
                <a:tc>
                  <a:txBody>
                    <a:bodyPr/>
                    <a:lstStyle/>
                    <a:p>
                      <a:pPr algn="l" rtl="0" fontAlgn="b"/>
                      <a:r>
                        <a:rPr lang="en-US" sz="1400" dirty="0" smtClean="0"/>
                        <a:t>Data Format: Describe the format in which the data or products are stored (e.g. hardcopy logs and/or instrument outputs, ASCII, XML files, HDF5, CDF, </a:t>
                      </a:r>
                      <a:r>
                        <a:rPr lang="en-US" sz="1400" dirty="0" err="1" smtClean="0"/>
                        <a:t>etc</a:t>
                      </a:r>
                      <a:r>
                        <a:rPr lang="en-US" sz="1400" dirty="0" smtClean="0"/>
                        <a:t>).</a:t>
                      </a:r>
                      <a:endParaRPr lang="en-US" sz="1400" dirty="0">
                        <a:solidFill>
                          <a:srgbClr val="000000"/>
                        </a:solidFill>
                        <a:effectLst/>
                      </a:endParaRPr>
                    </a:p>
                  </a:txBody>
                  <a:tcPr marL="38100" marR="38100" marT="0" marB="0" anchor="b"/>
                </a:tc>
              </a:tr>
            </a:tbl>
          </a:graphicData>
        </a:graphic>
      </p:graphicFrame>
    </p:spTree>
    <p:extLst>
      <p:ext uri="{BB962C8B-B14F-4D97-AF65-F5344CB8AC3E}">
        <p14:creationId xmlns:p14="http://schemas.microsoft.com/office/powerpoint/2010/main" val="22189501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15</a:t>
            </a:fld>
            <a:endParaRPr lang="en-US"/>
          </a:p>
        </p:txBody>
      </p:sp>
      <p:sp>
        <p:nvSpPr>
          <p:cNvPr id="4" name="TextBox 3"/>
          <p:cNvSpPr txBox="1"/>
          <p:nvPr/>
        </p:nvSpPr>
        <p:spPr>
          <a:xfrm>
            <a:off x="6425885" y="1424076"/>
            <a:ext cx="2306727" cy="830997"/>
          </a:xfrm>
          <a:prstGeom prst="rect">
            <a:avLst/>
          </a:prstGeom>
          <a:noFill/>
        </p:spPr>
        <p:txBody>
          <a:bodyPr wrap="square" rtlCol="0">
            <a:spAutoFit/>
          </a:bodyPr>
          <a:lstStyle/>
          <a:p>
            <a:pPr algn="ctr"/>
            <a:r>
              <a:rPr lang="en-US" sz="2400" dirty="0">
                <a:latin typeface="Cambria"/>
                <a:cs typeface="Cambria"/>
              </a:rPr>
              <a:t>A</a:t>
            </a:r>
            <a:r>
              <a:rPr lang="en-US" sz="2400" dirty="0" smtClean="0">
                <a:latin typeface="Cambria"/>
                <a:cs typeface="Cambria"/>
              </a:rPr>
              <a:t>n analytic rubric</a:t>
            </a:r>
            <a:endParaRPr lang="en-US" sz="2400" dirty="0">
              <a:latin typeface="Cambria"/>
              <a:cs typeface="Cambria"/>
            </a:endParaRPr>
          </a:p>
        </p:txBody>
      </p:sp>
      <p:sp>
        <p:nvSpPr>
          <p:cNvPr id="5" name="TextBox 4"/>
          <p:cNvSpPr txBox="1"/>
          <p:nvPr/>
        </p:nvSpPr>
        <p:spPr>
          <a:xfrm>
            <a:off x="624314" y="3818223"/>
            <a:ext cx="1655992" cy="830997"/>
          </a:xfrm>
          <a:prstGeom prst="rect">
            <a:avLst/>
          </a:prstGeom>
          <a:noFill/>
        </p:spPr>
        <p:txBody>
          <a:bodyPr wrap="square" rtlCol="0">
            <a:spAutoFit/>
          </a:bodyPr>
          <a:lstStyle/>
          <a:p>
            <a:pPr algn="ctr"/>
            <a:r>
              <a:rPr lang="en-US" sz="2400" dirty="0" smtClean="0">
                <a:latin typeface="Cambria"/>
                <a:cs typeface="Cambria"/>
              </a:rPr>
              <a:t>NSF’s guidance</a:t>
            </a:r>
            <a:endParaRPr lang="en-US" sz="2400" dirty="0">
              <a:latin typeface="Cambria"/>
              <a:cs typeface="Cambria"/>
            </a:endParaRPr>
          </a:p>
        </p:txBody>
      </p:sp>
      <p:sp>
        <p:nvSpPr>
          <p:cNvPr id="6" name="TextBox 5"/>
          <p:cNvSpPr txBox="1"/>
          <p:nvPr/>
        </p:nvSpPr>
        <p:spPr>
          <a:xfrm>
            <a:off x="160422" y="2613109"/>
            <a:ext cx="2583776" cy="830997"/>
          </a:xfrm>
          <a:prstGeom prst="rect">
            <a:avLst/>
          </a:prstGeom>
          <a:noFill/>
        </p:spPr>
        <p:txBody>
          <a:bodyPr wrap="square" rtlCol="0">
            <a:spAutoFit/>
          </a:bodyPr>
          <a:lstStyle/>
          <a:p>
            <a:pPr algn="ctr"/>
            <a:r>
              <a:rPr lang="en-US" sz="2400" dirty="0">
                <a:latin typeface="Cambria"/>
                <a:cs typeface="Cambria"/>
              </a:rPr>
              <a:t>B</a:t>
            </a:r>
            <a:r>
              <a:rPr lang="en-US" sz="2400" dirty="0" smtClean="0">
                <a:latin typeface="Cambria"/>
                <a:cs typeface="Cambria"/>
              </a:rPr>
              <a:t>ackground info (DMPs &amp; rubrics)</a:t>
            </a:r>
            <a:endParaRPr lang="en-US" sz="2400" dirty="0">
              <a:latin typeface="Cambria"/>
              <a:cs typeface="Cambria"/>
            </a:endParaRPr>
          </a:p>
        </p:txBody>
      </p:sp>
      <p:grpSp>
        <p:nvGrpSpPr>
          <p:cNvPr id="10" name="Group 9"/>
          <p:cNvGrpSpPr/>
          <p:nvPr/>
        </p:nvGrpSpPr>
        <p:grpSpPr>
          <a:xfrm>
            <a:off x="2065421" y="588211"/>
            <a:ext cx="5013158" cy="5013158"/>
            <a:chOff x="2506579" y="588211"/>
            <a:chExt cx="5013158" cy="5013158"/>
          </a:xfrm>
        </p:grpSpPr>
        <p:pic>
          <p:nvPicPr>
            <p:cNvPr id="7" name="Picture 6" descr="signpost_noun_211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579" y="588211"/>
              <a:ext cx="5013158" cy="5013158"/>
            </a:xfrm>
            <a:prstGeom prst="rect">
              <a:avLst/>
            </a:prstGeom>
          </p:spPr>
        </p:pic>
        <p:sp>
          <p:nvSpPr>
            <p:cNvPr id="8" name="Rectangle 7"/>
            <p:cNvSpPr/>
            <p:nvPr/>
          </p:nvSpPr>
          <p:spPr>
            <a:xfrm>
              <a:off x="4304633" y="1586652"/>
              <a:ext cx="1694594" cy="523220"/>
            </a:xfrm>
            <a:prstGeom prst="rect">
              <a:avLst/>
            </a:prstGeom>
          </p:spPr>
          <p:txBody>
            <a:bodyPr wrap="none" anchor="ctr">
              <a:spAutoFit/>
            </a:bodyPr>
            <a:lstStyle/>
            <a:p>
              <a:r>
                <a:rPr lang="en-US" sz="2800" dirty="0" smtClean="0">
                  <a:latin typeface="+mj-lt"/>
                  <a:cs typeface="Cambria"/>
                </a:rPr>
                <a:t>WE WANT </a:t>
              </a:r>
              <a:endParaRPr lang="en-US" sz="2800" dirty="0">
                <a:latin typeface="+mj-lt"/>
              </a:endParaRPr>
            </a:p>
          </p:txBody>
        </p:sp>
        <p:sp>
          <p:nvSpPr>
            <p:cNvPr id="9" name="Rectangle 8"/>
            <p:cNvSpPr/>
            <p:nvPr/>
          </p:nvSpPr>
          <p:spPr>
            <a:xfrm>
              <a:off x="4366349" y="2741684"/>
              <a:ext cx="1571163" cy="523220"/>
            </a:xfrm>
            <a:prstGeom prst="rect">
              <a:avLst/>
            </a:prstGeom>
          </p:spPr>
          <p:txBody>
            <a:bodyPr wrap="none" anchor="ctr">
              <a:spAutoFit/>
            </a:bodyPr>
            <a:lstStyle/>
            <a:p>
              <a:r>
                <a:rPr lang="en-US" sz="2800" dirty="0" smtClean="0">
                  <a:latin typeface="+mj-lt"/>
                  <a:cs typeface="Cambria"/>
                </a:rPr>
                <a:t>WE HAVE</a:t>
              </a:r>
              <a:endParaRPr lang="en-US" sz="2800" dirty="0">
                <a:latin typeface="+mj-lt"/>
              </a:endParaRPr>
            </a:p>
          </p:txBody>
        </p:sp>
      </p:grpSp>
      <p:sp>
        <p:nvSpPr>
          <p:cNvPr id="11" name="TextBox 10"/>
          <p:cNvSpPr txBox="1"/>
          <p:nvPr/>
        </p:nvSpPr>
        <p:spPr>
          <a:xfrm>
            <a:off x="1248442" y="3250486"/>
            <a:ext cx="407737" cy="707886"/>
          </a:xfrm>
          <a:prstGeom prst="rect">
            <a:avLst/>
          </a:prstGeom>
          <a:noFill/>
        </p:spPr>
        <p:txBody>
          <a:bodyPr wrap="square" rtlCol="0" anchor="ctr">
            <a:spAutoFit/>
          </a:bodyPr>
          <a:lstStyle/>
          <a:p>
            <a:pPr algn="ctr"/>
            <a:r>
              <a:rPr lang="en-US" sz="4000" dirty="0" smtClean="0"/>
              <a:t>+</a:t>
            </a:r>
            <a:endParaRPr lang="en-US" sz="4000" dirty="0"/>
          </a:p>
        </p:txBody>
      </p:sp>
    </p:spTree>
    <p:extLst>
      <p:ext uri="{BB962C8B-B14F-4D97-AF65-F5344CB8AC3E}">
        <p14:creationId xmlns:p14="http://schemas.microsoft.com/office/powerpoint/2010/main" val="16834761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506779" y="-7857485"/>
            <a:ext cx="2133600" cy="365125"/>
          </a:xfrm>
        </p:spPr>
        <p:txBody>
          <a:bodyPr/>
          <a:lstStyle/>
          <a:p>
            <a:fld id="{B4D57574-32C4-5A42-A4C7-FC11CC367270}" type="slidenum">
              <a:rPr lang="en-US" sz="1800" smtClean="0"/>
              <a:t>16</a:t>
            </a:fld>
            <a:endParaRPr lang="en-US" sz="1800"/>
          </a:p>
        </p:txBody>
      </p:sp>
      <p:pic>
        <p:nvPicPr>
          <p:cNvPr id="5" name="Picture 4" descr="icon_187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401" y="3179472"/>
            <a:ext cx="1978929" cy="1978929"/>
          </a:xfrm>
          <a:prstGeom prst="rect">
            <a:avLst/>
          </a:prstGeom>
        </p:spPr>
      </p:pic>
      <p:pic>
        <p:nvPicPr>
          <p:cNvPr id="6" name="Picture 5" descr="icon_2191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6325" y="2080743"/>
            <a:ext cx="2377370" cy="2377370"/>
          </a:xfrm>
          <a:prstGeom prst="rect">
            <a:avLst/>
          </a:prstGeom>
        </p:spPr>
      </p:pic>
      <p:pic>
        <p:nvPicPr>
          <p:cNvPr id="7" name="Picture 6" descr="icon_187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0676" y="364961"/>
            <a:ext cx="1978929" cy="1978929"/>
          </a:xfrm>
          <a:prstGeom prst="rect">
            <a:avLst/>
          </a:prstGeom>
        </p:spPr>
      </p:pic>
      <p:pic>
        <p:nvPicPr>
          <p:cNvPr id="8" name="Picture 7" descr="icon_3744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7841" y="3269428"/>
            <a:ext cx="1904848" cy="1904848"/>
          </a:xfrm>
          <a:prstGeom prst="rect">
            <a:avLst/>
          </a:prstGeom>
        </p:spPr>
      </p:pic>
      <p:sp>
        <p:nvSpPr>
          <p:cNvPr id="9" name="TextBox 8"/>
          <p:cNvSpPr txBox="1"/>
          <p:nvPr/>
        </p:nvSpPr>
        <p:spPr>
          <a:xfrm>
            <a:off x="5212525" y="5000471"/>
            <a:ext cx="2835480" cy="461665"/>
          </a:xfrm>
          <a:prstGeom prst="rect">
            <a:avLst/>
          </a:prstGeom>
          <a:noFill/>
        </p:spPr>
        <p:txBody>
          <a:bodyPr wrap="square" rtlCol="0">
            <a:spAutoFit/>
          </a:bodyPr>
          <a:lstStyle/>
          <a:p>
            <a:pPr algn="ctr"/>
            <a:r>
              <a:rPr lang="en-US" sz="2400" dirty="0"/>
              <a:t>Advisory Board</a:t>
            </a:r>
          </a:p>
        </p:txBody>
      </p:sp>
      <p:sp>
        <p:nvSpPr>
          <p:cNvPr id="10" name="Arc 9"/>
          <p:cNvSpPr>
            <a:spLocks noChangeAspect="1"/>
          </p:cNvSpPr>
          <p:nvPr/>
        </p:nvSpPr>
        <p:spPr>
          <a:xfrm rot="1095622">
            <a:off x="3994551" y="1485080"/>
            <a:ext cx="2560320" cy="2560187"/>
          </a:xfrm>
          <a:prstGeom prst="arc">
            <a:avLst>
              <a:gd name="adj1" fmla="val 16200000"/>
              <a:gd name="adj2" fmla="val 219106"/>
            </a:avLst>
          </a:prstGeom>
          <a:noFill/>
          <a:ln w="127000">
            <a:solidFill>
              <a:srgbClr val="AF292E"/>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1178294" y="1370018"/>
            <a:ext cx="2180963" cy="1200328"/>
          </a:xfrm>
          <a:prstGeom prst="rect">
            <a:avLst/>
          </a:prstGeom>
          <a:noFill/>
        </p:spPr>
        <p:txBody>
          <a:bodyPr wrap="square" rtlCol="0">
            <a:spAutoFit/>
          </a:bodyPr>
          <a:lstStyle/>
          <a:p>
            <a:r>
              <a:rPr lang="en-US" sz="2400" dirty="0" smtClean="0"/>
              <a:t>Project team testing &amp; </a:t>
            </a:r>
            <a:br>
              <a:rPr lang="en-US" sz="2400" dirty="0" smtClean="0"/>
            </a:br>
            <a:r>
              <a:rPr lang="en-US" sz="2400" dirty="0" smtClean="0"/>
              <a:t>revisions</a:t>
            </a:r>
            <a:endParaRPr lang="en-US" sz="2400" dirty="0"/>
          </a:p>
        </p:txBody>
      </p:sp>
      <p:sp>
        <p:nvSpPr>
          <p:cNvPr id="12" name="TextBox 11"/>
          <p:cNvSpPr txBox="1"/>
          <p:nvPr/>
        </p:nvSpPr>
        <p:spPr>
          <a:xfrm>
            <a:off x="6252013" y="1512893"/>
            <a:ext cx="2033281" cy="830997"/>
          </a:xfrm>
          <a:prstGeom prst="rect">
            <a:avLst/>
          </a:prstGeom>
          <a:noFill/>
        </p:spPr>
        <p:txBody>
          <a:bodyPr wrap="square" rtlCol="0">
            <a:spAutoFit/>
          </a:bodyPr>
          <a:lstStyle/>
          <a:p>
            <a:pPr algn="ctr"/>
            <a:r>
              <a:rPr lang="en-US" sz="2400" dirty="0" smtClean="0"/>
              <a:t>Feedback &amp; iteration</a:t>
            </a:r>
            <a:endParaRPr lang="en-US" sz="2400" dirty="0"/>
          </a:p>
        </p:txBody>
      </p:sp>
      <p:sp>
        <p:nvSpPr>
          <p:cNvPr id="38" name="Arc 37"/>
          <p:cNvSpPr>
            <a:spLocks noChangeAspect="1"/>
          </p:cNvSpPr>
          <p:nvPr/>
        </p:nvSpPr>
        <p:spPr>
          <a:xfrm rot="20504378" flipH="1">
            <a:off x="2668910" y="1485079"/>
            <a:ext cx="2560320" cy="2560187"/>
          </a:xfrm>
          <a:prstGeom prst="arc">
            <a:avLst>
              <a:gd name="adj1" fmla="val 16200000"/>
              <a:gd name="adj2" fmla="val 219106"/>
            </a:avLst>
          </a:prstGeom>
          <a:noFill/>
          <a:ln w="127000">
            <a:solidFill>
              <a:srgbClr val="AF292E"/>
            </a:solidFill>
            <a:headEnd type="triangl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Rectangle 38"/>
          <p:cNvSpPr/>
          <p:nvPr/>
        </p:nvSpPr>
        <p:spPr>
          <a:xfrm>
            <a:off x="4360896" y="4162322"/>
            <a:ext cx="850163" cy="400110"/>
          </a:xfrm>
          <a:prstGeom prst="rect">
            <a:avLst/>
          </a:prstGeom>
        </p:spPr>
        <p:txBody>
          <a:bodyPr wrap="none">
            <a:spAutoFit/>
          </a:bodyPr>
          <a:lstStyle/>
          <a:p>
            <a:r>
              <a:rPr lang="en-US" sz="2000" dirty="0"/>
              <a:t>R</a:t>
            </a:r>
            <a:r>
              <a:rPr lang="en-US" sz="2000" dirty="0" smtClean="0"/>
              <a:t>ubric</a:t>
            </a:r>
            <a:endParaRPr lang="en-US" sz="2000" dirty="0"/>
          </a:p>
        </p:txBody>
      </p:sp>
    </p:spTree>
    <p:extLst>
      <p:ext uri="{BB962C8B-B14F-4D97-AF65-F5344CB8AC3E}">
        <p14:creationId xmlns:p14="http://schemas.microsoft.com/office/powerpoint/2010/main" val="5030532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92638796"/>
              </p:ext>
            </p:extLst>
          </p:nvPr>
        </p:nvGraphicFramePr>
        <p:xfrm>
          <a:off x="191178" y="95250"/>
          <a:ext cx="8746446" cy="5851525"/>
        </p:xfrm>
        <a:graphic>
          <a:graphicData uri="http://schemas.openxmlformats.org/drawingml/2006/table">
            <a:tbl>
              <a:tblPr firstRow="1" bandRow="1">
                <a:tableStyleId>{616DA210-FB5B-4158-B5E0-FEB733F419BA}</a:tableStyleId>
              </a:tblPr>
              <a:tblGrid>
                <a:gridCol w="507322"/>
                <a:gridCol w="1524000"/>
                <a:gridCol w="2492375"/>
                <a:gridCol w="1730375"/>
                <a:gridCol w="1270000"/>
                <a:gridCol w="1222374"/>
              </a:tblGrid>
              <a:tr h="417195">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3">
                  <a:txBody>
                    <a:bodyPr/>
                    <a:lstStyle/>
                    <a:p>
                      <a:pPr algn="ctr"/>
                      <a:r>
                        <a:rPr lang="en-US" sz="1200" dirty="0" smtClean="0"/>
                        <a:t>Performance Level</a:t>
                      </a:r>
                      <a:endParaRPr lang="en-US" sz="1200" dirty="0"/>
                    </a:p>
                  </a:txBody>
                  <a:tcPr anchor="ctr">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313690">
                <a:tc>
                  <a:txBody>
                    <a:bodyPr/>
                    <a:lstStyle/>
                    <a:p>
                      <a:endParaRPr lang="en-US"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Performance Criteria</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High</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Low</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No</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Directorates</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1860142">
                <a:tc>
                  <a:txBody>
                    <a:bodyPr/>
                    <a:lstStyle/>
                    <a:p>
                      <a:pPr algn="ctr"/>
                      <a:r>
                        <a:rPr lang="en-US" sz="1200" b="1" dirty="0" smtClean="0"/>
                        <a:t>General Assessment</a:t>
                      </a:r>
                      <a:br>
                        <a:rPr lang="en-US" sz="1200" b="1" dirty="0" smtClean="0"/>
                      </a:br>
                      <a:r>
                        <a:rPr lang="en-US" sz="1200" b="1" dirty="0" smtClean="0"/>
                        <a: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what types of data will be captured, created or collected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data type(s). </a:t>
                      </a:r>
                      <a:br>
                        <a:rPr lang="en-US" sz="1200" dirty="0" smtClean="0"/>
                      </a:br>
                      <a:r>
                        <a:rPr lang="en-US" sz="1200" dirty="0" smtClean="0"/>
                        <a:t>E.g. text, spreadsheets, images, 3D models, software, audio files, video files, reports, surveys, patient records, samples, final or intermediate numerical results from theoretical calculations, etc. Also defines data as: observational, experimental, simulation, model output or assimilation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Some details about data types are included, but DMP is missing details or wouldn’t be well understood by someone outside of the project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No details included, fails to adequately describe data types.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All</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rowSpan="3">
                  <a:txBody>
                    <a:bodyPr/>
                    <a:lstStyle/>
                    <a:p>
                      <a:pPr algn="ctr"/>
                      <a:r>
                        <a:rPr lang="en-US" sz="1200" b="1" dirty="0" smtClean="0"/>
                        <a:t>Directorate- or division-</a:t>
                      </a:r>
                      <a:br>
                        <a:rPr lang="en-US" sz="1200" b="1" dirty="0" smtClean="0"/>
                      </a:br>
                      <a:r>
                        <a:rPr lang="en-US" sz="1200" b="1" dirty="0" smtClean="0"/>
                        <a:t>specific assessment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how data will be collected, captured, or created (whether new observations, results from models, reuse of other data,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how data will be captured or created, including methods, instruments, software, or infrastructure where relevant.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Missing some details regarding how some of the data will be produced, makes assumptions about reviewer knowledge of methods or practices.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Does not clearly address how data will be captured or created.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GEO_AGS, GEO_EAR_SGP, MPS_AST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Identifies how much data (volume) will be produced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(MB, GB, TB, etc.) is clearly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vaguely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NOT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GEO_EAR_SGP, GEO_AGS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Discusses the types of data that will be shared with others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describes the types of data to be shared (e.g., all data will be shared vs. only a subset of raw data; quantitative, qualitative, observational,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vague/limited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no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CISE, EHR, SBE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882979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02906359"/>
              </p:ext>
            </p:extLst>
          </p:nvPr>
        </p:nvGraphicFramePr>
        <p:xfrm>
          <a:off x="191178" y="95250"/>
          <a:ext cx="8746446" cy="5851525"/>
        </p:xfrm>
        <a:graphic>
          <a:graphicData uri="http://schemas.openxmlformats.org/drawingml/2006/table">
            <a:tbl>
              <a:tblPr firstRow="1" bandRow="1">
                <a:tableStyleId>{616DA210-FB5B-4158-B5E0-FEB733F419BA}</a:tableStyleId>
              </a:tblPr>
              <a:tblGrid>
                <a:gridCol w="507322"/>
                <a:gridCol w="1524000"/>
                <a:gridCol w="2492375"/>
                <a:gridCol w="1730375"/>
                <a:gridCol w="1270000"/>
                <a:gridCol w="1222374"/>
              </a:tblGrid>
              <a:tr h="417195">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3">
                  <a:txBody>
                    <a:bodyPr/>
                    <a:lstStyle/>
                    <a:p>
                      <a:pPr algn="ctr"/>
                      <a:r>
                        <a:rPr lang="en-US" sz="1200" dirty="0" smtClean="0"/>
                        <a:t>Performance Level</a:t>
                      </a:r>
                      <a:endParaRPr lang="en-US" sz="1200" dirty="0"/>
                    </a:p>
                  </a:txBody>
                  <a:tcPr anchor="ctr">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313690">
                <a:tc>
                  <a:txBody>
                    <a:bodyPr/>
                    <a:lstStyle/>
                    <a:p>
                      <a:endParaRPr lang="en-US"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Performance Criteria</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High</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Low</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No</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Directorates</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1860142">
                <a:tc>
                  <a:txBody>
                    <a:bodyPr/>
                    <a:lstStyle/>
                    <a:p>
                      <a:pPr algn="ctr"/>
                      <a:r>
                        <a:rPr lang="en-US" sz="1200" b="1" dirty="0" smtClean="0"/>
                        <a:t>General Assessment</a:t>
                      </a:r>
                      <a:br>
                        <a:rPr lang="en-US" sz="1200" b="1" dirty="0" smtClean="0"/>
                      </a:br>
                      <a:r>
                        <a:rPr lang="en-US" sz="1200" b="1" dirty="0" smtClean="0"/>
                        <a: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what types of data will be captured, created or collected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data type(s). </a:t>
                      </a:r>
                      <a:br>
                        <a:rPr lang="en-US" sz="1200" dirty="0" smtClean="0"/>
                      </a:br>
                      <a:r>
                        <a:rPr lang="en-US" sz="1200" dirty="0" smtClean="0"/>
                        <a:t>E.g. text, spreadsheets, images, 3D models, software, audio files, video files, reports, surveys, patient records, samples, final or intermediate numerical results from theoretical calculations, etc. Also defines data as: observational, experimental, simulation, model output or assimilation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Some details about data types are included, but DMP is missing details or wouldn’t be well understood by someone outside of the project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No details included, fails to adequately describe data types.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All</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rowSpan="3">
                  <a:txBody>
                    <a:bodyPr/>
                    <a:lstStyle/>
                    <a:p>
                      <a:pPr algn="ctr"/>
                      <a:r>
                        <a:rPr lang="en-US" sz="1200" b="1" dirty="0" smtClean="0"/>
                        <a:t>Directorate- or division-</a:t>
                      </a:r>
                      <a:br>
                        <a:rPr lang="en-US" sz="1200" b="1" dirty="0" smtClean="0"/>
                      </a:br>
                      <a:r>
                        <a:rPr lang="en-US" sz="1200" b="1" dirty="0" smtClean="0"/>
                        <a:t>specific assessment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how data will be collected, captured, or created (whether new observations, results from models, reuse of other data,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how data will be captured or created, including methods, instruments, software, or infrastructure where relevant.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Missing some details regarding how some of the data will be produced, makes assumptions about reviewer knowledge of methods or practices.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Does not clearly address how data will be captured or created.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GEO_AGS, GEO_EAR_SGP, MPS_AST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Identifies how much data (volume) will be produced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(MB, GB, TB, etc.) is clearly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vaguely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NOT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GEO_EAR_SGP, GEO_AGS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Discusses the types of data that will be shared with others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describes the types of data to be shared (e.g., all data will be shared vs. only a subset of raw data; quantitative, qualitative, observational,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vague/limited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no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CISE, EHR, SBE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Rectangle 1"/>
          <p:cNvSpPr/>
          <p:nvPr/>
        </p:nvSpPr>
        <p:spPr>
          <a:xfrm>
            <a:off x="2205182" y="199326"/>
            <a:ext cx="5530273" cy="600364"/>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3098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02906359"/>
              </p:ext>
            </p:extLst>
          </p:nvPr>
        </p:nvGraphicFramePr>
        <p:xfrm>
          <a:off x="191178" y="95250"/>
          <a:ext cx="8746446" cy="5851525"/>
        </p:xfrm>
        <a:graphic>
          <a:graphicData uri="http://schemas.openxmlformats.org/drawingml/2006/table">
            <a:tbl>
              <a:tblPr firstRow="1" bandRow="1">
                <a:tableStyleId>{616DA210-FB5B-4158-B5E0-FEB733F419BA}</a:tableStyleId>
              </a:tblPr>
              <a:tblGrid>
                <a:gridCol w="507322"/>
                <a:gridCol w="1524000"/>
                <a:gridCol w="2492375"/>
                <a:gridCol w="1730375"/>
                <a:gridCol w="1270000"/>
                <a:gridCol w="1222374"/>
              </a:tblGrid>
              <a:tr h="417195">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3">
                  <a:txBody>
                    <a:bodyPr/>
                    <a:lstStyle/>
                    <a:p>
                      <a:pPr algn="ctr"/>
                      <a:r>
                        <a:rPr lang="en-US" sz="1200" dirty="0" smtClean="0"/>
                        <a:t>Performance Level</a:t>
                      </a:r>
                      <a:endParaRPr lang="en-US" sz="1200" dirty="0"/>
                    </a:p>
                  </a:txBody>
                  <a:tcPr anchor="ctr">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313690">
                <a:tc>
                  <a:txBody>
                    <a:bodyPr/>
                    <a:lstStyle/>
                    <a:p>
                      <a:endParaRPr lang="en-US"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Performance Criteria</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High</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Low</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No</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Directorates</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1860142">
                <a:tc>
                  <a:txBody>
                    <a:bodyPr/>
                    <a:lstStyle/>
                    <a:p>
                      <a:pPr algn="ctr"/>
                      <a:r>
                        <a:rPr lang="en-US" sz="1200" b="1" dirty="0" smtClean="0"/>
                        <a:t>General Assessment</a:t>
                      </a:r>
                      <a:br>
                        <a:rPr lang="en-US" sz="1200" b="1" dirty="0" smtClean="0"/>
                      </a:br>
                      <a:r>
                        <a:rPr lang="en-US" sz="1200" b="1" dirty="0" smtClean="0"/>
                        <a: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what types of data will be captured, created or collected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data type(s). </a:t>
                      </a:r>
                      <a:br>
                        <a:rPr lang="en-US" sz="1200" dirty="0" smtClean="0"/>
                      </a:br>
                      <a:r>
                        <a:rPr lang="en-US" sz="1200" dirty="0" smtClean="0"/>
                        <a:t>E.g. text, spreadsheets, images, 3D models, software, audio files, video files, reports, surveys, patient records, samples, final or intermediate numerical results from theoretical calculations, etc. Also defines data as: observational, experimental, simulation, model output or assimilation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Some details about data types are included, but DMP is missing details or wouldn’t be well understood by someone outside of the project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No details included, fails to adequately describe data types.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All</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rowSpan="3">
                  <a:txBody>
                    <a:bodyPr/>
                    <a:lstStyle/>
                    <a:p>
                      <a:pPr algn="ctr"/>
                      <a:r>
                        <a:rPr lang="en-US" sz="1200" b="1" dirty="0" smtClean="0"/>
                        <a:t>Directorate- or division-</a:t>
                      </a:r>
                      <a:br>
                        <a:rPr lang="en-US" sz="1200" b="1" dirty="0" smtClean="0"/>
                      </a:br>
                      <a:r>
                        <a:rPr lang="en-US" sz="1200" b="1" dirty="0" smtClean="0"/>
                        <a:t>specific assessment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how data will be collected, captured, or created (whether new observations, results from models, reuse of other data,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how data will be captured or created, including methods, instruments, software, or infrastructure where relevant.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Missing some details regarding how some of the data will be produced, makes assumptions about reviewer knowledge of methods or practices.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Does not clearly address how data will be captured or created.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GEO_AGS, GEO_EAR_SGP, MPS_AST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Identifies how much data (volume) will be produced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(MB, GB, TB, etc.) is clearly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vaguely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NOT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GEO_EAR_SGP, GEO_AGS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Discusses the types of data that will be shared with others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describes the types of data to be shared (e.g., all data will be shared vs. only a subset of raw data; quantitative, qualitative, observational,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vague/limited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no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CISE, EHR, SBE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Rectangle 3"/>
          <p:cNvSpPr/>
          <p:nvPr/>
        </p:nvSpPr>
        <p:spPr>
          <a:xfrm>
            <a:off x="704273" y="507999"/>
            <a:ext cx="1500909" cy="5438775"/>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3098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595740" y="1390607"/>
            <a:ext cx="8229600" cy="2117503"/>
          </a:xfrm>
        </p:spPr>
        <p:txBody>
          <a:bodyPr anchor="t">
            <a:spAutoFit/>
          </a:bodyPr>
          <a:lstStyle/>
          <a:p>
            <a:pPr marL="0" lvl="0" indent="0">
              <a:lnSpc>
                <a:spcPct val="110000"/>
              </a:lnSpc>
              <a:spcBef>
                <a:spcPts val="0"/>
              </a:spcBef>
              <a:buNone/>
            </a:pPr>
            <a:r>
              <a:rPr lang="en-US" sz="2400" b="1" dirty="0">
                <a:solidFill>
                  <a:prstClr val="black"/>
                </a:solidFill>
                <a:latin typeface="+mj-lt"/>
              </a:rPr>
              <a:t>Jake Carlson </a:t>
            </a:r>
            <a:r>
              <a:rPr lang="en-US" sz="2400" dirty="0">
                <a:solidFill>
                  <a:prstClr val="black"/>
                </a:solidFill>
                <a:latin typeface="+mj-lt"/>
              </a:rPr>
              <a:t>─ University of Michigan Library</a:t>
            </a:r>
          </a:p>
          <a:p>
            <a:pPr marL="0" lvl="0" indent="0">
              <a:lnSpc>
                <a:spcPct val="110000"/>
              </a:lnSpc>
              <a:spcBef>
                <a:spcPts val="0"/>
              </a:spcBef>
              <a:buNone/>
            </a:pPr>
            <a:r>
              <a:rPr lang="en-US" sz="2400" b="1" dirty="0">
                <a:solidFill>
                  <a:prstClr val="black"/>
                </a:solidFill>
                <a:latin typeface="+mj-lt"/>
              </a:rPr>
              <a:t>Patricia M. </a:t>
            </a:r>
            <a:r>
              <a:rPr lang="en-US" sz="2400" b="1" dirty="0" err="1">
                <a:solidFill>
                  <a:prstClr val="black"/>
                </a:solidFill>
                <a:latin typeface="+mj-lt"/>
              </a:rPr>
              <a:t>Hswe</a:t>
            </a:r>
            <a:r>
              <a:rPr lang="en-US" sz="2400" b="1" dirty="0">
                <a:solidFill>
                  <a:prstClr val="black"/>
                </a:solidFill>
                <a:latin typeface="+mj-lt"/>
              </a:rPr>
              <a:t> </a:t>
            </a:r>
            <a:r>
              <a:rPr lang="en-US" sz="2400" dirty="0">
                <a:solidFill>
                  <a:prstClr val="black"/>
                </a:solidFill>
                <a:latin typeface="+mj-lt"/>
              </a:rPr>
              <a:t>─ Pennsylvania State University Libraries</a:t>
            </a:r>
          </a:p>
          <a:p>
            <a:pPr marL="0" lvl="0" indent="0">
              <a:lnSpc>
                <a:spcPct val="110000"/>
              </a:lnSpc>
              <a:spcBef>
                <a:spcPts val="0"/>
              </a:spcBef>
              <a:buNone/>
            </a:pPr>
            <a:r>
              <a:rPr lang="en-US" sz="2400" b="1" dirty="0">
                <a:solidFill>
                  <a:prstClr val="black"/>
                </a:solidFill>
                <a:latin typeface="+mj-lt"/>
              </a:rPr>
              <a:t>Susan Wells Parham </a:t>
            </a:r>
            <a:r>
              <a:rPr lang="en-US" sz="2400" dirty="0">
                <a:solidFill>
                  <a:prstClr val="black"/>
                </a:solidFill>
                <a:latin typeface="+mj-lt"/>
              </a:rPr>
              <a:t>─ Georgia Institute of Technology Library</a:t>
            </a:r>
          </a:p>
          <a:p>
            <a:pPr marL="0" lvl="0" indent="0">
              <a:lnSpc>
                <a:spcPct val="110000"/>
              </a:lnSpc>
              <a:spcBef>
                <a:spcPts val="0"/>
              </a:spcBef>
              <a:buNone/>
            </a:pPr>
            <a:r>
              <a:rPr lang="en-US" sz="2400" b="1" dirty="0" err="1">
                <a:solidFill>
                  <a:prstClr val="black"/>
                </a:solidFill>
                <a:latin typeface="+mj-lt"/>
              </a:rPr>
              <a:t>Lizzy</a:t>
            </a:r>
            <a:r>
              <a:rPr lang="en-US" sz="2400" b="1" dirty="0">
                <a:solidFill>
                  <a:prstClr val="black"/>
                </a:solidFill>
                <a:latin typeface="+mj-lt"/>
              </a:rPr>
              <a:t> Rolando </a:t>
            </a:r>
            <a:r>
              <a:rPr lang="en-US" sz="2400" dirty="0">
                <a:solidFill>
                  <a:prstClr val="black"/>
                </a:solidFill>
                <a:latin typeface="+mj-lt"/>
              </a:rPr>
              <a:t>─ Georgia Institute of Technology Library</a:t>
            </a:r>
            <a:br>
              <a:rPr lang="en-US" sz="2400" dirty="0">
                <a:solidFill>
                  <a:prstClr val="black"/>
                </a:solidFill>
                <a:latin typeface="+mj-lt"/>
              </a:rPr>
            </a:br>
            <a:r>
              <a:rPr lang="en-US" sz="2400" b="1" dirty="0">
                <a:solidFill>
                  <a:prstClr val="black"/>
                </a:solidFill>
                <a:latin typeface="+mj-lt"/>
              </a:rPr>
              <a:t>Brian </a:t>
            </a:r>
            <a:r>
              <a:rPr lang="en-US" sz="2400" b="1" dirty="0" err="1">
                <a:solidFill>
                  <a:prstClr val="black"/>
                </a:solidFill>
                <a:latin typeface="+mj-lt"/>
              </a:rPr>
              <a:t>Westra</a:t>
            </a:r>
            <a:r>
              <a:rPr lang="en-US" sz="2400" b="1" dirty="0">
                <a:solidFill>
                  <a:prstClr val="black"/>
                </a:solidFill>
                <a:latin typeface="+mj-lt"/>
              </a:rPr>
              <a:t> </a:t>
            </a:r>
            <a:r>
              <a:rPr lang="en-US" sz="2400" dirty="0">
                <a:solidFill>
                  <a:prstClr val="black"/>
                </a:solidFill>
                <a:latin typeface="+mj-lt"/>
              </a:rPr>
              <a:t>─ University of Oregon </a:t>
            </a:r>
            <a:r>
              <a:rPr lang="en-US" sz="2400" dirty="0" smtClean="0">
                <a:solidFill>
                  <a:prstClr val="black"/>
                </a:solidFill>
                <a:latin typeface="+mj-lt"/>
              </a:rPr>
              <a:t>Libraries</a:t>
            </a:r>
            <a:endParaRPr lang="en-US" sz="2400" dirty="0">
              <a:solidFill>
                <a:prstClr val="black"/>
              </a:solidFill>
              <a:latin typeface="+mj-lt"/>
            </a:endParaRPr>
          </a:p>
        </p:txBody>
      </p:sp>
      <p:sp>
        <p:nvSpPr>
          <p:cNvPr id="4" name="Slide Number Placeholder 3"/>
          <p:cNvSpPr>
            <a:spLocks noGrp="1"/>
          </p:cNvSpPr>
          <p:nvPr>
            <p:ph type="sldNum" sz="quarter" idx="12"/>
          </p:nvPr>
        </p:nvSpPr>
        <p:spPr/>
        <p:txBody>
          <a:bodyPr/>
          <a:lstStyle/>
          <a:p>
            <a:fld id="{B4D57574-32C4-5A42-A4C7-FC11CC367270}" type="slidenum">
              <a:rPr lang="en-US" smtClean="0"/>
              <a:t>2</a:t>
            </a:fld>
            <a:endParaRPr lang="en-US"/>
          </a:p>
        </p:txBody>
      </p:sp>
      <p:pic>
        <p:nvPicPr>
          <p:cNvPr id="5" name="Picture 4" descr="IMLS_Logo_2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059" y="3729682"/>
            <a:ext cx="4030984" cy="1833767"/>
          </a:xfrm>
          <a:prstGeom prst="rect">
            <a:avLst/>
          </a:prstGeom>
        </p:spPr>
      </p:pic>
      <p:sp>
        <p:nvSpPr>
          <p:cNvPr id="6" name="Rectangle 5"/>
          <p:cNvSpPr/>
          <p:nvPr/>
        </p:nvSpPr>
        <p:spPr>
          <a:xfrm>
            <a:off x="2590488" y="5377071"/>
            <a:ext cx="3824127" cy="738664"/>
          </a:xfrm>
          <a:prstGeom prst="rect">
            <a:avLst/>
          </a:prstGeom>
        </p:spPr>
        <p:txBody>
          <a:bodyPr wrap="square">
            <a:spAutoFit/>
          </a:bodyPr>
          <a:lstStyle/>
          <a:p>
            <a:pPr algn="ctr"/>
            <a:r>
              <a:rPr lang="en-US" sz="1400" dirty="0" smtClean="0"/>
              <a:t>This project was made possible in part by the Institute of Museum and Library Services grant number LG-07-13-0328.</a:t>
            </a:r>
            <a:endParaRPr lang="en-US" sz="1400" dirty="0"/>
          </a:p>
        </p:txBody>
      </p:sp>
    </p:spTree>
    <p:extLst>
      <p:ext uri="{BB962C8B-B14F-4D97-AF65-F5344CB8AC3E}">
        <p14:creationId xmlns:p14="http://schemas.microsoft.com/office/powerpoint/2010/main" val="4240439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20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913204711"/>
              </p:ext>
            </p:extLst>
          </p:nvPr>
        </p:nvGraphicFramePr>
        <p:xfrm>
          <a:off x="191178" y="95250"/>
          <a:ext cx="8746446" cy="5851525"/>
        </p:xfrm>
        <a:graphic>
          <a:graphicData uri="http://schemas.openxmlformats.org/drawingml/2006/table">
            <a:tbl>
              <a:tblPr firstRow="1" bandRow="1">
                <a:tableStyleId>{616DA210-FB5B-4158-B5E0-FEB733F419BA}</a:tableStyleId>
              </a:tblPr>
              <a:tblGrid>
                <a:gridCol w="507322"/>
                <a:gridCol w="1524000"/>
                <a:gridCol w="2492375"/>
                <a:gridCol w="1730375"/>
                <a:gridCol w="1270000"/>
                <a:gridCol w="1222374"/>
              </a:tblGrid>
              <a:tr h="417195">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3">
                  <a:txBody>
                    <a:bodyPr/>
                    <a:lstStyle/>
                    <a:p>
                      <a:pPr algn="ctr"/>
                      <a:r>
                        <a:rPr lang="en-US" sz="1200" dirty="0" smtClean="0"/>
                        <a:t>Performance Level</a:t>
                      </a:r>
                      <a:endParaRPr lang="en-US" sz="1200" dirty="0"/>
                    </a:p>
                  </a:txBody>
                  <a:tcPr anchor="ctr">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313690">
                <a:tc>
                  <a:txBody>
                    <a:bodyPr/>
                    <a:lstStyle/>
                    <a:p>
                      <a:endParaRPr lang="en-US"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Performance Criteria</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High</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Low</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No</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Directorates</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1860142">
                <a:tc>
                  <a:txBody>
                    <a:bodyPr/>
                    <a:lstStyle/>
                    <a:p>
                      <a:pPr algn="ctr"/>
                      <a:r>
                        <a:rPr lang="en-US" sz="1200" b="1" dirty="0" smtClean="0"/>
                        <a:t>General Assessment</a:t>
                      </a:r>
                      <a:br>
                        <a:rPr lang="en-US" sz="1200" b="1" dirty="0" smtClean="0"/>
                      </a:br>
                      <a:r>
                        <a:rPr lang="en-US" sz="1200" b="1" dirty="0" smtClean="0"/>
                        <a: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what types of data will be captured, created or collected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data type(s). </a:t>
                      </a:r>
                      <a:br>
                        <a:rPr lang="en-US" sz="1200" dirty="0" smtClean="0"/>
                      </a:br>
                      <a:r>
                        <a:rPr lang="en-US" sz="1200" dirty="0" smtClean="0"/>
                        <a:t>E.g. text, spreadsheets, images, 3D models, software, audio files, video files, reports, surveys, patient records, samples, final or intermediate numerical results from theoretical calculations, etc. Also defines data as: observational, experimental, simulation, model output or assimilation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Some details about data types are included, but DMP is missing details or wouldn’t be well understood by someone outside of the project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No details included, fails to adequately describe data types.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All</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rowSpan="3">
                  <a:txBody>
                    <a:bodyPr/>
                    <a:lstStyle/>
                    <a:p>
                      <a:pPr algn="ctr"/>
                      <a:r>
                        <a:rPr lang="en-US" sz="1200" b="1" dirty="0" smtClean="0"/>
                        <a:t>Directorate- or division-</a:t>
                      </a:r>
                      <a:br>
                        <a:rPr lang="en-US" sz="1200" b="1" dirty="0" smtClean="0"/>
                      </a:br>
                      <a:r>
                        <a:rPr lang="en-US" sz="1200" b="1" dirty="0" smtClean="0"/>
                        <a:t>specific assessment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how data will be collected, captured, or created (whether new observations, results from models, reuse of other data,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how data will be captured or created, including methods, instruments, software, or infrastructure where relevant.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Missing some details regarding how some of the data will be produced, makes assumptions about reviewer knowledge of methods or practices.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Does not clearly address how data will be captured or created.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GEO_AGS, GEO_EAR_SGP, MPS_AST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Identifies how much data (volume) will be produced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(MB, GB, TB, etc.) is clearly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vaguely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NOT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GEO_EAR_SGP, GEO_AGS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Discusses the types of data that will be shared with others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describes the types of data to be shared (e.g., all data will be shared vs. only a subset of raw data; quantitative, qualitative, observational,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vague/limited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no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CISE, EHR, SBE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Rectangle 5"/>
          <p:cNvSpPr/>
          <p:nvPr/>
        </p:nvSpPr>
        <p:spPr>
          <a:xfrm>
            <a:off x="7709576" y="510304"/>
            <a:ext cx="1228047" cy="5438775"/>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6513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21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46670202"/>
              </p:ext>
            </p:extLst>
          </p:nvPr>
        </p:nvGraphicFramePr>
        <p:xfrm>
          <a:off x="191178" y="95250"/>
          <a:ext cx="8746446" cy="5851525"/>
        </p:xfrm>
        <a:graphic>
          <a:graphicData uri="http://schemas.openxmlformats.org/drawingml/2006/table">
            <a:tbl>
              <a:tblPr firstRow="1" bandRow="1">
                <a:tableStyleId>{616DA210-FB5B-4158-B5E0-FEB733F419BA}</a:tableStyleId>
              </a:tblPr>
              <a:tblGrid>
                <a:gridCol w="507322"/>
                <a:gridCol w="1524000"/>
                <a:gridCol w="2492375"/>
                <a:gridCol w="1730375"/>
                <a:gridCol w="1270000"/>
                <a:gridCol w="1222374"/>
              </a:tblGrid>
              <a:tr h="417195">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3">
                  <a:txBody>
                    <a:bodyPr/>
                    <a:lstStyle/>
                    <a:p>
                      <a:pPr algn="ctr"/>
                      <a:r>
                        <a:rPr lang="en-US" sz="1200" dirty="0" smtClean="0"/>
                        <a:t>Performance Level</a:t>
                      </a:r>
                      <a:endParaRPr lang="en-US" sz="1200" dirty="0"/>
                    </a:p>
                  </a:txBody>
                  <a:tcPr anchor="ctr">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313690">
                <a:tc>
                  <a:txBody>
                    <a:bodyPr/>
                    <a:lstStyle/>
                    <a:p>
                      <a:endParaRPr lang="en-US"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Performance Criteria</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High</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Low</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No</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Directorates</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1860142">
                <a:tc>
                  <a:txBody>
                    <a:bodyPr/>
                    <a:lstStyle/>
                    <a:p>
                      <a:pPr algn="ctr"/>
                      <a:r>
                        <a:rPr lang="en-US" sz="1200" b="1" dirty="0" smtClean="0"/>
                        <a:t>General Assessment</a:t>
                      </a:r>
                      <a:br>
                        <a:rPr lang="en-US" sz="1200" b="1" dirty="0" smtClean="0"/>
                      </a:br>
                      <a:r>
                        <a:rPr lang="en-US" sz="1200" b="1" dirty="0" smtClean="0"/>
                        <a: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what types of data will be captured, created or collected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data type(s). </a:t>
                      </a:r>
                      <a:br>
                        <a:rPr lang="en-US" sz="1200" dirty="0" smtClean="0"/>
                      </a:br>
                      <a:r>
                        <a:rPr lang="en-US" sz="1200" dirty="0" smtClean="0"/>
                        <a:t>E.g. text, spreadsheets, images, 3D models, software, audio files, video files, reports, surveys, patient records, samples, final or intermediate numerical results from theoretical calculations, etc. Also defines data as: observational, experimental, simulation, model output or assimilation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Some details about data types are included, but DMP is missing details or wouldn’t be well understood by someone outside of the project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No details included, fails to adequately describe data types.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All</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rowSpan="3">
                  <a:txBody>
                    <a:bodyPr/>
                    <a:lstStyle/>
                    <a:p>
                      <a:pPr algn="ctr"/>
                      <a:r>
                        <a:rPr lang="en-US" sz="1200" b="1" dirty="0" smtClean="0"/>
                        <a:t>Directorate- or division-</a:t>
                      </a:r>
                      <a:br>
                        <a:rPr lang="en-US" sz="1200" b="1" dirty="0" smtClean="0"/>
                      </a:br>
                      <a:r>
                        <a:rPr lang="en-US" sz="1200" b="1" dirty="0" smtClean="0"/>
                        <a:t>specific assessment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how data will be collected, captured, or created (whether new observations, results from models, reuse of other data,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how data will be captured or created, including methods, instruments, software, or infrastructure where relevant.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Missing some details regarding how some of the data will be produced, makes assumptions about reviewer knowledge of methods or practices.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Does not clearly address how data will be captured or created.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GEO_AGS, GEO_EAR_SGP, MPS_AST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Identifies how much data (volume) will be produced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(MB, GB, TB, etc.) is clearly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vaguely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NOT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GEO_EAR_SGP, GEO_AGS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Discusses the types of data that will be shared with others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describes the types of data to be shared (e.g., all data will be shared vs. only a subset of raw data; quantitative, qualitative, observational,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vague/limited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no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CISE, EHR, SBE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Rectangle 1"/>
          <p:cNvSpPr/>
          <p:nvPr/>
        </p:nvSpPr>
        <p:spPr>
          <a:xfrm>
            <a:off x="2205182" y="808181"/>
            <a:ext cx="5530273" cy="5161684"/>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3171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54894138"/>
              </p:ext>
            </p:extLst>
          </p:nvPr>
        </p:nvGraphicFramePr>
        <p:xfrm>
          <a:off x="191178" y="95250"/>
          <a:ext cx="8746446" cy="5851525"/>
        </p:xfrm>
        <a:graphic>
          <a:graphicData uri="http://schemas.openxmlformats.org/drawingml/2006/table">
            <a:tbl>
              <a:tblPr firstRow="1" bandRow="1">
                <a:tableStyleId>{616DA210-FB5B-4158-B5E0-FEB733F419BA}</a:tableStyleId>
              </a:tblPr>
              <a:tblGrid>
                <a:gridCol w="507322"/>
                <a:gridCol w="1524000"/>
                <a:gridCol w="2492375"/>
                <a:gridCol w="1730375"/>
                <a:gridCol w="1270000"/>
                <a:gridCol w="1222374"/>
              </a:tblGrid>
              <a:tr h="417195">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3">
                  <a:txBody>
                    <a:bodyPr/>
                    <a:lstStyle/>
                    <a:p>
                      <a:pPr algn="ctr"/>
                      <a:r>
                        <a:rPr lang="en-US" sz="1200" dirty="0" smtClean="0"/>
                        <a:t>Performance Level</a:t>
                      </a:r>
                      <a:endParaRPr lang="en-US" sz="1200" dirty="0"/>
                    </a:p>
                  </a:txBody>
                  <a:tcPr anchor="ctr">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313690">
                <a:tc>
                  <a:txBody>
                    <a:bodyPr/>
                    <a:lstStyle/>
                    <a:p>
                      <a:endParaRPr lang="en-US"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Performance Criteria</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High</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Low</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No</a:t>
                      </a:r>
                      <a:endParaRPr lang="en-US" sz="1200" b="1" dirty="0"/>
                    </a:p>
                  </a:txBody>
                  <a:tcP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c>
                  <a:txBody>
                    <a:bodyPr/>
                    <a:lstStyle/>
                    <a:p>
                      <a:pPr algn="ctr"/>
                      <a:r>
                        <a:rPr lang="en-US" sz="1200" b="1" dirty="0" smtClean="0"/>
                        <a:t>Directorates</a:t>
                      </a:r>
                      <a:endParaRPr lang="en-US" sz="1200" b="1" dirty="0"/>
                    </a:p>
                  </a:txBody>
                  <a:tcPr>
                    <a:lnL w="12700" cmpd="sng">
                      <a:noFill/>
                    </a:lnL>
                    <a:lnR w="12700" cmpd="sng">
                      <a:noFill/>
                    </a:lnR>
                    <a:lnT w="254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rgbClr val="FFFFFF">
                        <a:alpha val="20000"/>
                      </a:srgbClr>
                    </a:solidFill>
                  </a:tcPr>
                </a:tc>
              </a:tr>
              <a:tr h="1860142">
                <a:tc>
                  <a:txBody>
                    <a:bodyPr/>
                    <a:lstStyle/>
                    <a:p>
                      <a:pPr algn="ctr"/>
                      <a:r>
                        <a:rPr lang="en-US" sz="1200" b="1" dirty="0" smtClean="0"/>
                        <a:t>General Assessment</a:t>
                      </a:r>
                      <a:br>
                        <a:rPr lang="en-US" sz="1200" b="1" dirty="0" smtClean="0"/>
                      </a:br>
                      <a:r>
                        <a:rPr lang="en-US" sz="1200" b="1" dirty="0" smtClean="0"/>
                        <a: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a:t>
                      </a:r>
                      <a:r>
                        <a:rPr lang="en-US" sz="1200" i="1" dirty="0" smtClean="0"/>
                        <a:t>what</a:t>
                      </a:r>
                      <a:r>
                        <a:rPr lang="en-US" sz="1200" dirty="0" smtClean="0"/>
                        <a:t> </a:t>
                      </a:r>
                      <a:r>
                        <a:rPr lang="en-US" sz="1200" i="1" dirty="0" smtClean="0"/>
                        <a:t>types</a:t>
                      </a:r>
                      <a:r>
                        <a:rPr lang="en-US" sz="1200" dirty="0" smtClean="0"/>
                        <a:t> of data will be captured, created or collected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data type(s). </a:t>
                      </a:r>
                      <a:br>
                        <a:rPr lang="en-US" sz="1200" dirty="0" smtClean="0"/>
                      </a:br>
                      <a:r>
                        <a:rPr lang="en-US" sz="1200" dirty="0" smtClean="0"/>
                        <a:t>E.g. text, spreadsheets, images, 3D models, software, audio files, video files, reports, surveys, patient records, samples, final or intermediate numerical results from theoretical calculations, etc. Also defines data as: observational, experimental, simulation, model output or assimilation</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Some details about data types are included, but DMP is missing details or wouldn’t be well understood by someone outside of the project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No details included, fails to adequately describe data types.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All</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rowSpan="3">
                  <a:txBody>
                    <a:bodyPr/>
                    <a:lstStyle/>
                    <a:p>
                      <a:pPr algn="ctr"/>
                      <a:r>
                        <a:rPr lang="en-US" sz="1200" b="1" dirty="0" smtClean="0"/>
                        <a:t>Directorate- or division-</a:t>
                      </a:r>
                      <a:br>
                        <a:rPr lang="en-US" sz="1200" b="1" dirty="0" smtClean="0"/>
                      </a:br>
                      <a:r>
                        <a:rPr lang="en-US" sz="1200" b="1" dirty="0" smtClean="0"/>
                        <a:t>specific assessment criteria</a:t>
                      </a:r>
                      <a:endParaRPr lang="en-US" sz="1200" b="1" dirty="0"/>
                    </a:p>
                  </a:txBody>
                  <a:tcPr vert="vert270"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r>
                        <a:rPr lang="en-US" sz="1200" dirty="0" smtClean="0"/>
                        <a:t>Describes </a:t>
                      </a:r>
                      <a:r>
                        <a:rPr lang="en-US" sz="1200" i="1" dirty="0" smtClean="0"/>
                        <a:t>how</a:t>
                      </a:r>
                      <a:r>
                        <a:rPr lang="en-US" sz="1200" dirty="0" smtClean="0"/>
                        <a:t> data will be collected, captured, or created (whether new observations, results from models, reuse of other data,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defines how data will be captured or created, including methods, instruments, software, or infrastructure where relevant.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Missing some details regarding how some of the data will be produced, makes assumptions about reviewer knowledge of methods or practices.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Does not clearly address how data will be captured or created.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GEO_AGS, GEO_EAR_SGP, MPS_AST</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Identifies </a:t>
                      </a:r>
                      <a:r>
                        <a:rPr lang="en-US" sz="1200" i="1" dirty="0" smtClean="0"/>
                        <a:t>how much </a:t>
                      </a:r>
                      <a:r>
                        <a:rPr lang="en-US" sz="1200" dirty="0" smtClean="0"/>
                        <a:t>data (volume) will be produced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(MB, GB, TB, etc.) is clearly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vaguely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Amount of expected data (GB, TB, etc.) is NOT specified.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GEO_EAR_SGP, GEO_AGS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0301">
                <a:tc vMerge="1">
                  <a:txBody>
                    <a:bodyPr/>
                    <a:lstStyle/>
                    <a:p>
                      <a:endParaRPr lang="en-US" sz="1200" dirty="0"/>
                    </a:p>
                  </a:txBody>
                  <a:tcPr/>
                </a:tc>
                <a:tc>
                  <a:txBody>
                    <a:bodyPr/>
                    <a:lstStyle/>
                    <a:p>
                      <a:r>
                        <a:rPr lang="en-US" sz="1200" dirty="0" smtClean="0"/>
                        <a:t>Discusses the </a:t>
                      </a:r>
                      <a:r>
                        <a:rPr lang="en-US" sz="1200" i="0" dirty="0" smtClean="0"/>
                        <a:t>types</a:t>
                      </a:r>
                      <a:r>
                        <a:rPr lang="en-US" sz="1200" dirty="0" smtClean="0"/>
                        <a:t> of data that will be </a:t>
                      </a:r>
                      <a:r>
                        <a:rPr lang="en-US" sz="1200" i="1" dirty="0" smtClean="0"/>
                        <a:t>shared</a:t>
                      </a:r>
                      <a:r>
                        <a:rPr lang="en-US" sz="1200" dirty="0" smtClean="0"/>
                        <a:t> with others</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Clearly describes the types of data to be shared (e.g., all data will be shared vs. only a subset of raw data; quantitative, qualitative, observational, etc.)</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vague/limited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Provides no details regarding the types of data that will be shared</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200" dirty="0" smtClean="0"/>
                        <a:t>CISE, EHR, SBE</a:t>
                      </a:r>
                      <a:endParaRPr 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93865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23</a:t>
            </a:fld>
            <a:endParaRPr lang="en-US"/>
          </a:p>
        </p:txBody>
      </p:sp>
      <p:pic>
        <p:nvPicPr>
          <p:cNvPr id="5" name="Picture 4" descr="DART_DM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00202" y="126997"/>
            <a:ext cx="5943597" cy="5943597"/>
          </a:xfrm>
          <a:prstGeom prst="rect">
            <a:avLst/>
          </a:prstGeom>
          <a:ln>
            <a:solidFill>
              <a:schemeClr val="tx1"/>
            </a:solidFill>
          </a:ln>
        </p:spPr>
      </p:pic>
    </p:spTree>
    <p:extLst>
      <p:ext uri="{BB962C8B-B14F-4D97-AF65-F5344CB8AC3E}">
        <p14:creationId xmlns:p14="http://schemas.microsoft.com/office/powerpoint/2010/main" val="41432098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935" y="0"/>
            <a:ext cx="8229600" cy="1143000"/>
          </a:xfrm>
        </p:spPr>
        <p:txBody>
          <a:bodyPr/>
          <a:lstStyle/>
          <a:p>
            <a:pPr algn="l"/>
            <a:r>
              <a:rPr lang="en-US" dirty="0" smtClean="0"/>
              <a:t>“Mini-review”</a:t>
            </a:r>
            <a:endParaRPr lang="en-US" dirty="0"/>
          </a:p>
        </p:txBody>
      </p:sp>
      <p:sp>
        <p:nvSpPr>
          <p:cNvPr id="3" name="Slide Number Placeholder 2"/>
          <p:cNvSpPr>
            <a:spLocks noGrp="1"/>
          </p:cNvSpPr>
          <p:nvPr>
            <p:ph type="sldNum" sz="quarter" idx="12"/>
          </p:nvPr>
        </p:nvSpPr>
        <p:spPr/>
        <p:txBody>
          <a:bodyPr/>
          <a:lstStyle/>
          <a:p>
            <a:fld id="{B4D57574-32C4-5A42-A4C7-FC11CC367270}" type="slidenum">
              <a:rPr lang="en-US" smtClean="0"/>
              <a:t>24</a:t>
            </a:fld>
            <a:endParaRPr lang="en-US"/>
          </a:p>
        </p:txBody>
      </p:sp>
      <p:pic>
        <p:nvPicPr>
          <p:cNvPr id="4" name="Picture 3" descr="icon_799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819" y="2147469"/>
            <a:ext cx="1870363" cy="1870363"/>
          </a:xfrm>
          <a:prstGeom prst="rect">
            <a:avLst/>
          </a:prstGeom>
        </p:spPr>
      </p:pic>
      <p:pic>
        <p:nvPicPr>
          <p:cNvPr id="5" name="Picture 4" descr="logo_Georgia_Tec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133" y="1027550"/>
            <a:ext cx="1828800" cy="807850"/>
          </a:xfrm>
          <a:prstGeom prst="rect">
            <a:avLst/>
          </a:prstGeom>
        </p:spPr>
      </p:pic>
      <p:pic>
        <p:nvPicPr>
          <p:cNvPr id="6" name="Picture 5" descr="Logo_PennSta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181" y="1950850"/>
            <a:ext cx="1371600" cy="1371600"/>
          </a:xfrm>
          <a:prstGeom prst="rect">
            <a:avLst/>
          </a:prstGeom>
        </p:spPr>
      </p:pic>
      <p:pic>
        <p:nvPicPr>
          <p:cNvPr id="7" name="Picture 6" descr="logo_UMich.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347" y="4202559"/>
            <a:ext cx="1299008" cy="1371600"/>
          </a:xfrm>
          <a:prstGeom prst="rect">
            <a:avLst/>
          </a:prstGeom>
        </p:spPr>
      </p:pic>
      <p:pic>
        <p:nvPicPr>
          <p:cNvPr id="8" name="Picture 7" descr="logo_Uorego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3335" y="1950850"/>
            <a:ext cx="1371600" cy="1371600"/>
          </a:xfrm>
          <a:prstGeom prst="rect">
            <a:avLst/>
          </a:prstGeom>
        </p:spPr>
      </p:pic>
      <p:pic>
        <p:nvPicPr>
          <p:cNvPr id="9" name="Picture 8" descr="Vertical-cmyk.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7182" y="4202559"/>
            <a:ext cx="1299411" cy="1371600"/>
          </a:xfrm>
          <a:prstGeom prst="rect">
            <a:avLst/>
          </a:prstGeom>
        </p:spPr>
      </p:pic>
    </p:spTree>
    <p:extLst>
      <p:ext uri="{BB962C8B-B14F-4D97-AF65-F5344CB8AC3E}">
        <p14:creationId xmlns:p14="http://schemas.microsoft.com/office/powerpoint/2010/main" val="20352248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25</a:t>
            </a:fld>
            <a:endParaRPr lang="en-US"/>
          </a:p>
        </p:txBody>
      </p:sp>
      <p:grpSp>
        <p:nvGrpSpPr>
          <p:cNvPr id="6" name="Group 5"/>
          <p:cNvGrpSpPr/>
          <p:nvPr/>
        </p:nvGrpSpPr>
        <p:grpSpPr>
          <a:xfrm>
            <a:off x="1204769" y="80815"/>
            <a:ext cx="6734463" cy="6008710"/>
            <a:chOff x="1204769" y="80815"/>
            <a:chExt cx="6734463" cy="6008710"/>
          </a:xfrm>
        </p:grpSpPr>
        <p:pic>
          <p:nvPicPr>
            <p:cNvPr id="2" name="Picture 1" descr="Screen Shot 2015-02-17 at 2.30.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69" y="80815"/>
              <a:ext cx="6734463" cy="6008710"/>
            </a:xfrm>
            <a:prstGeom prst="rect">
              <a:avLst/>
            </a:prstGeom>
            <a:ln>
              <a:solidFill>
                <a:srgbClr val="000000"/>
              </a:solidFill>
            </a:ln>
          </p:spPr>
        </p:pic>
        <p:sp>
          <p:nvSpPr>
            <p:cNvPr id="5" name="Rectangle 4"/>
            <p:cNvSpPr/>
            <p:nvPr/>
          </p:nvSpPr>
          <p:spPr>
            <a:xfrm>
              <a:off x="6973455" y="2055091"/>
              <a:ext cx="831272" cy="36714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90857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26</a:t>
            </a:fld>
            <a:endParaRPr lang="en-US"/>
          </a:p>
        </p:txBody>
      </p:sp>
      <p:pic>
        <p:nvPicPr>
          <p:cNvPr id="4" name="Picture 3" descr="Screen Shot 2015-02-15 at 10.06.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8" y="110839"/>
            <a:ext cx="8808379" cy="5950156"/>
          </a:xfrm>
          <a:prstGeom prst="rect">
            <a:avLst/>
          </a:prstGeom>
          <a:ln>
            <a:solidFill>
              <a:schemeClr val="tx1"/>
            </a:solidFill>
          </a:ln>
        </p:spPr>
      </p:pic>
    </p:spTree>
    <p:extLst>
      <p:ext uri="{BB962C8B-B14F-4D97-AF65-F5344CB8AC3E}">
        <p14:creationId xmlns:p14="http://schemas.microsoft.com/office/powerpoint/2010/main" val="29620627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27</a:t>
            </a:fld>
            <a:endParaRPr lang="en-US"/>
          </a:p>
        </p:txBody>
      </p:sp>
      <p:pic>
        <p:nvPicPr>
          <p:cNvPr id="6" name="Picture 5" descr="Section2_ratin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711200"/>
            <a:ext cx="8150352" cy="5425440"/>
          </a:xfrm>
          <a:prstGeom prst="rect">
            <a:avLst/>
          </a:prstGeom>
        </p:spPr>
      </p:pic>
    </p:spTree>
    <p:extLst>
      <p:ext uri="{BB962C8B-B14F-4D97-AF65-F5344CB8AC3E}">
        <p14:creationId xmlns:p14="http://schemas.microsoft.com/office/powerpoint/2010/main" val="30906039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28</a:t>
            </a:fld>
            <a:endParaRPr lang="en-US"/>
          </a:p>
        </p:txBody>
      </p:sp>
      <p:pic>
        <p:nvPicPr>
          <p:cNvPr id="6" name="Picture 5" descr="Section2_ratin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711200"/>
            <a:ext cx="8150352" cy="5425440"/>
          </a:xfrm>
          <a:prstGeom prst="rect">
            <a:avLst/>
          </a:prstGeom>
        </p:spPr>
      </p:pic>
      <p:sp>
        <p:nvSpPr>
          <p:cNvPr id="7" name="TextBox 6"/>
          <p:cNvSpPr txBox="1"/>
          <p:nvPr/>
        </p:nvSpPr>
        <p:spPr>
          <a:xfrm>
            <a:off x="2304897" y="369446"/>
            <a:ext cx="1630524" cy="369332"/>
          </a:xfrm>
          <a:prstGeom prst="rect">
            <a:avLst/>
          </a:prstGeom>
          <a:noFill/>
        </p:spPr>
        <p:txBody>
          <a:bodyPr wrap="none" rtlCol="0">
            <a:spAutoFit/>
          </a:bodyPr>
          <a:lstStyle/>
          <a:p>
            <a:r>
              <a:rPr lang="en-US" dirty="0" smtClean="0"/>
              <a:t>Required for all</a:t>
            </a:r>
            <a:endParaRPr lang="en-US" dirty="0"/>
          </a:p>
        </p:txBody>
      </p:sp>
      <p:sp>
        <p:nvSpPr>
          <p:cNvPr id="8" name="Right Brace 7"/>
          <p:cNvSpPr/>
          <p:nvPr/>
        </p:nvSpPr>
        <p:spPr>
          <a:xfrm rot="16200000">
            <a:off x="2912341" y="-447517"/>
            <a:ext cx="415636" cy="2788228"/>
          </a:xfrm>
          <a:prstGeom prst="rightBrace">
            <a:avLst>
              <a:gd name="adj1" fmla="val 77777"/>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906039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29</a:t>
            </a:fld>
            <a:endParaRPr lang="en-US"/>
          </a:p>
        </p:txBody>
      </p:sp>
      <p:pic>
        <p:nvPicPr>
          <p:cNvPr id="6" name="Picture 5" descr="Section2_ratin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711200"/>
            <a:ext cx="8150352" cy="5425440"/>
          </a:xfrm>
          <a:prstGeom prst="rect">
            <a:avLst/>
          </a:prstGeom>
        </p:spPr>
      </p:pic>
      <p:sp>
        <p:nvSpPr>
          <p:cNvPr id="7" name="TextBox 6"/>
          <p:cNvSpPr txBox="1"/>
          <p:nvPr/>
        </p:nvSpPr>
        <p:spPr>
          <a:xfrm>
            <a:off x="2304897" y="369446"/>
            <a:ext cx="1630524" cy="369332"/>
          </a:xfrm>
          <a:prstGeom prst="rect">
            <a:avLst/>
          </a:prstGeom>
          <a:noFill/>
        </p:spPr>
        <p:txBody>
          <a:bodyPr wrap="none" rtlCol="0">
            <a:spAutoFit/>
          </a:bodyPr>
          <a:lstStyle/>
          <a:p>
            <a:r>
              <a:rPr lang="en-US" dirty="0" smtClean="0"/>
              <a:t>Required for all</a:t>
            </a:r>
            <a:endParaRPr lang="en-US" dirty="0"/>
          </a:p>
        </p:txBody>
      </p:sp>
      <p:sp>
        <p:nvSpPr>
          <p:cNvPr id="8" name="Right Brace 7"/>
          <p:cNvSpPr/>
          <p:nvPr/>
        </p:nvSpPr>
        <p:spPr>
          <a:xfrm rot="16200000">
            <a:off x="2912341" y="-447517"/>
            <a:ext cx="415636" cy="2788228"/>
          </a:xfrm>
          <a:prstGeom prst="rightBrace">
            <a:avLst>
              <a:gd name="adj1" fmla="val 77777"/>
              <a:gd name="adj2" fmla="val 50000"/>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5380182" y="369446"/>
            <a:ext cx="1153644" cy="923330"/>
          </a:xfrm>
          <a:prstGeom prst="rect">
            <a:avLst/>
          </a:prstGeom>
          <a:noFill/>
        </p:spPr>
        <p:txBody>
          <a:bodyPr wrap="none" rtlCol="0">
            <a:spAutoFit/>
          </a:bodyPr>
          <a:lstStyle/>
          <a:p>
            <a:pPr algn="ctr"/>
            <a:r>
              <a:rPr lang="en-US" dirty="0"/>
              <a:t>GEO_AGS, </a:t>
            </a:r>
            <a:endParaRPr lang="en-US" dirty="0" smtClean="0"/>
          </a:p>
          <a:p>
            <a:pPr algn="ctr"/>
            <a:r>
              <a:rPr lang="en-US" dirty="0" smtClean="0"/>
              <a:t>MPS_AST</a:t>
            </a:r>
            <a:r>
              <a:rPr lang="en-US" dirty="0"/>
              <a:t>, </a:t>
            </a:r>
            <a:endParaRPr lang="en-US" dirty="0" smtClean="0"/>
          </a:p>
          <a:p>
            <a:pPr algn="ctr"/>
            <a:r>
              <a:rPr lang="en-US" dirty="0" smtClean="0"/>
              <a:t>MPS_CHE</a:t>
            </a:r>
            <a:endParaRPr lang="en-US" dirty="0"/>
          </a:p>
        </p:txBody>
      </p:sp>
      <p:sp>
        <p:nvSpPr>
          <p:cNvPr id="10" name="TextBox 9"/>
          <p:cNvSpPr txBox="1"/>
          <p:nvPr/>
        </p:nvSpPr>
        <p:spPr>
          <a:xfrm>
            <a:off x="7088903" y="369446"/>
            <a:ext cx="1159392" cy="1477328"/>
          </a:xfrm>
          <a:prstGeom prst="rect">
            <a:avLst/>
          </a:prstGeom>
          <a:noFill/>
        </p:spPr>
        <p:txBody>
          <a:bodyPr wrap="none" rtlCol="0">
            <a:spAutoFit/>
          </a:bodyPr>
          <a:lstStyle/>
          <a:p>
            <a:pPr algn="ctr"/>
            <a:r>
              <a:rPr lang="en-US" dirty="0" smtClean="0"/>
              <a:t>ENG</a:t>
            </a:r>
            <a:r>
              <a:rPr lang="en-US" dirty="0"/>
              <a:t>, CISE, </a:t>
            </a:r>
            <a:endParaRPr lang="en-US" dirty="0" smtClean="0"/>
          </a:p>
          <a:p>
            <a:pPr algn="ctr"/>
            <a:r>
              <a:rPr lang="en-US" dirty="0" smtClean="0"/>
              <a:t>GEO_AGS</a:t>
            </a:r>
            <a:r>
              <a:rPr lang="en-US" dirty="0"/>
              <a:t>, </a:t>
            </a:r>
            <a:endParaRPr lang="en-US" dirty="0" smtClean="0"/>
          </a:p>
          <a:p>
            <a:pPr algn="ctr"/>
            <a:r>
              <a:rPr lang="en-US" dirty="0" smtClean="0"/>
              <a:t>EHR</a:t>
            </a:r>
            <a:r>
              <a:rPr lang="en-US" dirty="0"/>
              <a:t>, SBE</a:t>
            </a:r>
            <a:r>
              <a:rPr lang="en-US" dirty="0" smtClean="0"/>
              <a:t>, </a:t>
            </a:r>
          </a:p>
          <a:p>
            <a:pPr algn="ctr"/>
            <a:r>
              <a:rPr lang="en-US" dirty="0" smtClean="0"/>
              <a:t>MPS_AST</a:t>
            </a:r>
            <a:r>
              <a:rPr lang="en-US" dirty="0"/>
              <a:t>, </a:t>
            </a:r>
            <a:endParaRPr lang="en-US" dirty="0" smtClean="0"/>
          </a:p>
          <a:p>
            <a:pPr algn="ctr"/>
            <a:r>
              <a:rPr lang="en-US" dirty="0" smtClean="0"/>
              <a:t>MPS_CHE</a:t>
            </a:r>
            <a:endParaRPr lang="en-US" dirty="0"/>
          </a:p>
        </p:txBody>
      </p:sp>
    </p:spTree>
    <p:extLst>
      <p:ext uri="{BB962C8B-B14F-4D97-AF65-F5344CB8AC3E}">
        <p14:creationId xmlns:p14="http://schemas.microsoft.com/office/powerpoint/2010/main" val="33567076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 today?</a:t>
            </a:r>
            <a:endParaRPr lang="en-US" dirty="0"/>
          </a:p>
        </p:txBody>
      </p:sp>
      <p:sp>
        <p:nvSpPr>
          <p:cNvPr id="4" name="Slide Number Placeholder 3"/>
          <p:cNvSpPr>
            <a:spLocks noGrp="1"/>
          </p:cNvSpPr>
          <p:nvPr>
            <p:ph type="sldNum" sz="quarter" idx="12"/>
          </p:nvPr>
        </p:nvSpPr>
        <p:spPr/>
        <p:txBody>
          <a:bodyPr/>
          <a:lstStyle/>
          <a:p>
            <a:fld id="{B4D57574-32C4-5A42-A4C7-FC11CC367270}" type="slidenum">
              <a:rPr lang="en-US" smtClean="0"/>
              <a:t>3</a:t>
            </a:fld>
            <a:endParaRPr lang="en-US"/>
          </a:p>
        </p:txBody>
      </p:sp>
      <p:pic>
        <p:nvPicPr>
          <p:cNvPr id="5" name="Picture 4" descr="process_noun_70351.png"/>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01681" y="1458681"/>
            <a:ext cx="3940639" cy="3940639"/>
          </a:xfrm>
          <a:prstGeom prst="rect">
            <a:avLst/>
          </a:prstGeom>
        </p:spPr>
      </p:pic>
      <p:sp>
        <p:nvSpPr>
          <p:cNvPr id="6" name="TextBox 5"/>
          <p:cNvSpPr txBox="1"/>
          <p:nvPr/>
        </p:nvSpPr>
        <p:spPr>
          <a:xfrm>
            <a:off x="6366299" y="1907817"/>
            <a:ext cx="2233506" cy="830997"/>
          </a:xfrm>
          <a:prstGeom prst="rect">
            <a:avLst/>
          </a:prstGeom>
          <a:noFill/>
        </p:spPr>
        <p:txBody>
          <a:bodyPr wrap="square" rtlCol="0">
            <a:spAutoFit/>
          </a:bodyPr>
          <a:lstStyle/>
          <a:p>
            <a:r>
              <a:rPr lang="en-US" sz="2400" dirty="0" smtClean="0"/>
              <a:t>Rubric development</a:t>
            </a:r>
            <a:endParaRPr lang="en-US" sz="2400" dirty="0"/>
          </a:p>
        </p:txBody>
      </p:sp>
      <p:sp>
        <p:nvSpPr>
          <p:cNvPr id="8" name="TextBox 7"/>
          <p:cNvSpPr txBox="1"/>
          <p:nvPr/>
        </p:nvSpPr>
        <p:spPr>
          <a:xfrm>
            <a:off x="1483660" y="4100893"/>
            <a:ext cx="1383068" cy="830997"/>
          </a:xfrm>
          <a:prstGeom prst="rect">
            <a:avLst/>
          </a:prstGeom>
          <a:noFill/>
        </p:spPr>
        <p:txBody>
          <a:bodyPr wrap="square" rtlCol="0">
            <a:spAutoFit/>
          </a:bodyPr>
          <a:lstStyle/>
          <a:p>
            <a:pPr algn="r"/>
            <a:r>
              <a:rPr lang="en-US" sz="2400" dirty="0" smtClean="0"/>
              <a:t> Testing </a:t>
            </a:r>
            <a:br>
              <a:rPr lang="en-US" sz="2400" dirty="0" smtClean="0"/>
            </a:br>
            <a:r>
              <a:rPr lang="en-US" sz="2400" dirty="0" smtClean="0"/>
              <a:t>&amp; results</a:t>
            </a:r>
            <a:endParaRPr lang="en-US" sz="2400" dirty="0"/>
          </a:p>
        </p:txBody>
      </p:sp>
      <p:sp>
        <p:nvSpPr>
          <p:cNvPr id="9" name="TextBox 8"/>
          <p:cNvSpPr txBox="1"/>
          <p:nvPr/>
        </p:nvSpPr>
        <p:spPr>
          <a:xfrm>
            <a:off x="6366299" y="4100893"/>
            <a:ext cx="1177738" cy="830997"/>
          </a:xfrm>
          <a:prstGeom prst="rect">
            <a:avLst/>
          </a:prstGeom>
          <a:noFill/>
        </p:spPr>
        <p:txBody>
          <a:bodyPr wrap="square" rtlCol="0">
            <a:spAutoFit/>
          </a:bodyPr>
          <a:lstStyle/>
          <a:p>
            <a:r>
              <a:rPr lang="en-US" sz="2400" dirty="0" smtClean="0"/>
              <a:t>What’s next?</a:t>
            </a:r>
            <a:endParaRPr lang="en-US" sz="2400" dirty="0"/>
          </a:p>
        </p:txBody>
      </p:sp>
      <p:sp>
        <p:nvSpPr>
          <p:cNvPr id="10" name="TextBox 9"/>
          <p:cNvSpPr txBox="1"/>
          <p:nvPr/>
        </p:nvSpPr>
        <p:spPr>
          <a:xfrm>
            <a:off x="1483660" y="2108337"/>
            <a:ext cx="1383068" cy="461665"/>
          </a:xfrm>
          <a:prstGeom prst="rect">
            <a:avLst/>
          </a:prstGeom>
          <a:noFill/>
        </p:spPr>
        <p:txBody>
          <a:bodyPr wrap="square" rtlCol="0">
            <a:spAutoFit/>
          </a:bodyPr>
          <a:lstStyle/>
          <a:p>
            <a:pPr algn="r"/>
            <a:r>
              <a:rPr lang="en-US" sz="2400" dirty="0" smtClean="0"/>
              <a:t>Rationale</a:t>
            </a:r>
            <a:endParaRPr lang="en-US" sz="2400" dirty="0"/>
          </a:p>
        </p:txBody>
      </p:sp>
      <p:sp>
        <p:nvSpPr>
          <p:cNvPr id="3" name="TextBox 2"/>
          <p:cNvSpPr txBox="1"/>
          <p:nvPr/>
        </p:nvSpPr>
        <p:spPr>
          <a:xfrm>
            <a:off x="3226221" y="1976946"/>
            <a:ext cx="496341" cy="646331"/>
          </a:xfrm>
          <a:prstGeom prst="rect">
            <a:avLst/>
          </a:prstGeom>
          <a:noFill/>
        </p:spPr>
        <p:txBody>
          <a:bodyPr wrap="square" rtlCol="0">
            <a:spAutoFit/>
          </a:bodyPr>
          <a:lstStyle/>
          <a:p>
            <a:pPr algn="ctr"/>
            <a:r>
              <a:rPr lang="en-US" sz="3600" dirty="0" smtClean="0"/>
              <a:t>1</a:t>
            </a:r>
            <a:endParaRPr lang="en-US" sz="3600" dirty="0"/>
          </a:p>
        </p:txBody>
      </p:sp>
      <p:sp>
        <p:nvSpPr>
          <p:cNvPr id="11" name="TextBox 10"/>
          <p:cNvSpPr txBox="1"/>
          <p:nvPr/>
        </p:nvSpPr>
        <p:spPr>
          <a:xfrm>
            <a:off x="5509972" y="1976946"/>
            <a:ext cx="496341" cy="646331"/>
          </a:xfrm>
          <a:prstGeom prst="rect">
            <a:avLst/>
          </a:prstGeom>
          <a:noFill/>
        </p:spPr>
        <p:txBody>
          <a:bodyPr wrap="square" rtlCol="0">
            <a:spAutoFit/>
          </a:bodyPr>
          <a:lstStyle/>
          <a:p>
            <a:pPr algn="ctr"/>
            <a:r>
              <a:rPr lang="en-US" sz="3600" dirty="0"/>
              <a:t>2</a:t>
            </a:r>
          </a:p>
        </p:txBody>
      </p:sp>
      <p:sp>
        <p:nvSpPr>
          <p:cNvPr id="12" name="TextBox 11"/>
          <p:cNvSpPr txBox="1"/>
          <p:nvPr/>
        </p:nvSpPr>
        <p:spPr>
          <a:xfrm>
            <a:off x="3240819" y="4183366"/>
            <a:ext cx="496341" cy="646331"/>
          </a:xfrm>
          <a:prstGeom prst="rect">
            <a:avLst/>
          </a:prstGeom>
          <a:noFill/>
        </p:spPr>
        <p:txBody>
          <a:bodyPr wrap="square" rtlCol="0">
            <a:spAutoFit/>
          </a:bodyPr>
          <a:lstStyle/>
          <a:p>
            <a:pPr algn="ctr"/>
            <a:r>
              <a:rPr lang="en-US" sz="3600" dirty="0"/>
              <a:t>3</a:t>
            </a:r>
          </a:p>
        </p:txBody>
      </p:sp>
      <p:sp>
        <p:nvSpPr>
          <p:cNvPr id="13" name="TextBox 12"/>
          <p:cNvSpPr txBox="1"/>
          <p:nvPr/>
        </p:nvSpPr>
        <p:spPr>
          <a:xfrm>
            <a:off x="5509972" y="4183366"/>
            <a:ext cx="496341" cy="646331"/>
          </a:xfrm>
          <a:prstGeom prst="rect">
            <a:avLst/>
          </a:prstGeom>
          <a:noFill/>
        </p:spPr>
        <p:txBody>
          <a:bodyPr wrap="square" rtlCol="0">
            <a:spAutoFit/>
          </a:bodyPr>
          <a:lstStyle/>
          <a:p>
            <a:pPr algn="ctr"/>
            <a:r>
              <a:rPr lang="en-US" sz="3600" dirty="0"/>
              <a:t>4</a:t>
            </a:r>
            <a:endParaRPr lang="en-US" sz="3600" dirty="0"/>
          </a:p>
        </p:txBody>
      </p:sp>
    </p:spTree>
    <p:extLst>
      <p:ext uri="{BB962C8B-B14F-4D97-AF65-F5344CB8AC3E}">
        <p14:creationId xmlns:p14="http://schemas.microsoft.com/office/powerpoint/2010/main" val="14137487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30</a:t>
            </a:fld>
            <a:endParaRPr lang="en-US"/>
          </a:p>
        </p:txBody>
      </p:sp>
      <p:pic>
        <p:nvPicPr>
          <p:cNvPr id="6" name="Picture 5" descr="Section2_rating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711200"/>
            <a:ext cx="8150352" cy="5425440"/>
          </a:xfrm>
          <a:prstGeom prst="rect">
            <a:avLst/>
          </a:prstGeom>
        </p:spPr>
      </p:pic>
      <p:sp>
        <p:nvSpPr>
          <p:cNvPr id="2" name="TextBox 1"/>
          <p:cNvSpPr txBox="1"/>
          <p:nvPr/>
        </p:nvSpPr>
        <p:spPr>
          <a:xfrm>
            <a:off x="1627909" y="469919"/>
            <a:ext cx="1524000" cy="646331"/>
          </a:xfrm>
          <a:prstGeom prst="rect">
            <a:avLst/>
          </a:prstGeom>
          <a:noFill/>
        </p:spPr>
        <p:txBody>
          <a:bodyPr wrap="square" rtlCol="0">
            <a:spAutoFit/>
          </a:bodyPr>
          <a:lstStyle/>
          <a:p>
            <a:pPr algn="ctr"/>
            <a:r>
              <a:rPr lang="en-US" dirty="0" smtClean="0"/>
              <a:t>10 consensus</a:t>
            </a:r>
          </a:p>
          <a:p>
            <a:pPr algn="ctr"/>
            <a:r>
              <a:rPr lang="en-US" dirty="0" smtClean="0"/>
              <a:t>1 “High”</a:t>
            </a:r>
            <a:endParaRPr lang="en-US" dirty="0"/>
          </a:p>
        </p:txBody>
      </p:sp>
      <p:sp>
        <p:nvSpPr>
          <p:cNvPr id="4" name="TextBox 3"/>
          <p:cNvSpPr txBox="1"/>
          <p:nvPr/>
        </p:nvSpPr>
        <p:spPr>
          <a:xfrm>
            <a:off x="3272407" y="1624324"/>
            <a:ext cx="1547091" cy="646331"/>
          </a:xfrm>
          <a:prstGeom prst="rect">
            <a:avLst/>
          </a:prstGeom>
          <a:noFill/>
        </p:spPr>
        <p:txBody>
          <a:bodyPr wrap="square" rtlCol="0">
            <a:spAutoFit/>
          </a:bodyPr>
          <a:lstStyle/>
          <a:p>
            <a:pPr algn="ctr"/>
            <a:r>
              <a:rPr lang="en-US" dirty="0" smtClean="0"/>
              <a:t>11 consensus</a:t>
            </a:r>
          </a:p>
          <a:p>
            <a:pPr algn="ctr"/>
            <a:r>
              <a:rPr lang="en-US" dirty="0" smtClean="0"/>
              <a:t>4 “High”</a:t>
            </a:r>
            <a:endParaRPr lang="en-US" dirty="0"/>
          </a:p>
        </p:txBody>
      </p:sp>
      <p:sp>
        <p:nvSpPr>
          <p:cNvPr id="11" name="TextBox 10"/>
          <p:cNvSpPr txBox="1"/>
          <p:nvPr/>
        </p:nvSpPr>
        <p:spPr>
          <a:xfrm>
            <a:off x="5228629" y="954809"/>
            <a:ext cx="1441925" cy="646331"/>
          </a:xfrm>
          <a:prstGeom prst="rect">
            <a:avLst/>
          </a:prstGeom>
          <a:noFill/>
        </p:spPr>
        <p:txBody>
          <a:bodyPr wrap="square" rtlCol="0">
            <a:spAutoFit/>
          </a:bodyPr>
          <a:lstStyle/>
          <a:p>
            <a:pPr algn="ctr"/>
            <a:r>
              <a:rPr lang="en-US" dirty="0" smtClean="0"/>
              <a:t>11 </a:t>
            </a:r>
            <a:r>
              <a:rPr lang="en-US" dirty="0"/>
              <a:t>consensus</a:t>
            </a:r>
            <a:endParaRPr lang="en-US" dirty="0" smtClean="0"/>
          </a:p>
          <a:p>
            <a:pPr algn="ctr"/>
            <a:r>
              <a:rPr lang="en-US" dirty="0" smtClean="0"/>
              <a:t>5 “High”</a:t>
            </a:r>
            <a:endParaRPr lang="en-US" dirty="0"/>
          </a:p>
        </p:txBody>
      </p:sp>
      <p:sp>
        <p:nvSpPr>
          <p:cNvPr id="12" name="TextBox 11"/>
          <p:cNvSpPr txBox="1"/>
          <p:nvPr/>
        </p:nvSpPr>
        <p:spPr>
          <a:xfrm>
            <a:off x="7021945" y="1658993"/>
            <a:ext cx="1311980" cy="646331"/>
          </a:xfrm>
          <a:prstGeom prst="rect">
            <a:avLst/>
          </a:prstGeom>
          <a:noFill/>
        </p:spPr>
        <p:txBody>
          <a:bodyPr wrap="square" rtlCol="0">
            <a:spAutoFit/>
          </a:bodyPr>
          <a:lstStyle/>
          <a:p>
            <a:pPr algn="ctr"/>
            <a:r>
              <a:rPr lang="en-US" dirty="0" smtClean="0"/>
              <a:t>4 consensus </a:t>
            </a:r>
          </a:p>
          <a:p>
            <a:pPr algn="ctr"/>
            <a:r>
              <a:rPr lang="en-US" dirty="0" smtClean="0"/>
              <a:t>3 “High”</a:t>
            </a:r>
            <a:endParaRPr lang="en-US" dirty="0"/>
          </a:p>
        </p:txBody>
      </p:sp>
    </p:spTree>
    <p:extLst>
      <p:ext uri="{BB962C8B-B14F-4D97-AF65-F5344CB8AC3E}">
        <p14:creationId xmlns:p14="http://schemas.microsoft.com/office/powerpoint/2010/main" val="30906039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31</a:t>
            </a:fld>
            <a:endParaRPr lang="en-US"/>
          </a:p>
        </p:txBody>
      </p:sp>
      <p:pic>
        <p:nvPicPr>
          <p:cNvPr id="5" name="Picture 4" descr="icon_1427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77381"/>
            <a:ext cx="6858000" cy="6858000"/>
          </a:xfrm>
          <a:prstGeom prst="rect">
            <a:avLst/>
          </a:prstGeom>
        </p:spPr>
      </p:pic>
    </p:spTree>
    <p:extLst>
      <p:ext uri="{BB962C8B-B14F-4D97-AF65-F5344CB8AC3E}">
        <p14:creationId xmlns:p14="http://schemas.microsoft.com/office/powerpoint/2010/main" val="27125736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32</a:t>
            </a:fld>
            <a:endParaRPr lang="en-US"/>
          </a:p>
        </p:txBody>
      </p:sp>
      <p:pic>
        <p:nvPicPr>
          <p:cNvPr id="4" name="Picture 3" descr="icon_1427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05364" cy="2505364"/>
          </a:xfrm>
          <a:prstGeom prst="rect">
            <a:avLst/>
          </a:prstGeom>
        </p:spPr>
      </p:pic>
      <p:sp>
        <p:nvSpPr>
          <p:cNvPr id="5" name="TextBox 4"/>
          <p:cNvSpPr txBox="1"/>
          <p:nvPr/>
        </p:nvSpPr>
        <p:spPr>
          <a:xfrm>
            <a:off x="3114387" y="1120108"/>
            <a:ext cx="4895273" cy="1200328"/>
          </a:xfrm>
          <a:prstGeom prst="rect">
            <a:avLst/>
          </a:prstGeom>
          <a:noFill/>
        </p:spPr>
        <p:txBody>
          <a:bodyPr wrap="square" rtlCol="0">
            <a:spAutoFit/>
          </a:bodyPr>
          <a:lstStyle/>
          <a:p>
            <a:r>
              <a:rPr lang="en-US" sz="2400" dirty="0" smtClean="0"/>
              <a:t>There is still ambiguity in the rubric as to what constitutes  “High”, “Low”, and “No” performance</a:t>
            </a:r>
            <a:endParaRPr lang="en-US" sz="2400" dirty="0"/>
          </a:p>
        </p:txBody>
      </p:sp>
      <p:pic>
        <p:nvPicPr>
          <p:cNvPr id="6" name="Picture 5" descr="customersatis_noun_66932.png"/>
          <p:cNvPicPr>
            <a:picLocks noChangeAspect="1"/>
          </p:cNvPicPr>
          <p:nvPr/>
        </p:nvPicPr>
        <p:blipFill>
          <a:blip r:embed="rId4">
            <a:alphaModFix amt="74000"/>
            <a:extLst>
              <a:ext uri="{28A0092B-C50C-407E-A947-70E740481C1C}">
                <a14:useLocalDpi xmlns:a14="http://schemas.microsoft.com/office/drawing/2010/main" val="0"/>
              </a:ext>
            </a:extLst>
          </a:blip>
          <a:stretch>
            <a:fillRect/>
          </a:stretch>
        </p:blipFill>
        <p:spPr>
          <a:xfrm flipH="1">
            <a:off x="3183659" y="1720272"/>
            <a:ext cx="4756728" cy="4756728"/>
          </a:xfrm>
          <a:prstGeom prst="rect">
            <a:avLst/>
          </a:prstGeom>
        </p:spPr>
      </p:pic>
    </p:spTree>
    <p:extLst>
      <p:ext uri="{BB962C8B-B14F-4D97-AF65-F5344CB8AC3E}">
        <p14:creationId xmlns:p14="http://schemas.microsoft.com/office/powerpoint/2010/main" val="2193444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33</a:t>
            </a:fld>
            <a:endParaRPr lang="en-US"/>
          </a:p>
        </p:txBody>
      </p:sp>
      <p:pic>
        <p:nvPicPr>
          <p:cNvPr id="4" name="Picture 3" descr="icon_1427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05364" cy="2505364"/>
          </a:xfrm>
          <a:prstGeom prst="rect">
            <a:avLst/>
          </a:prstGeom>
        </p:spPr>
      </p:pic>
      <p:sp>
        <p:nvSpPr>
          <p:cNvPr id="5" name="TextBox 4"/>
          <p:cNvSpPr txBox="1"/>
          <p:nvPr/>
        </p:nvSpPr>
        <p:spPr>
          <a:xfrm>
            <a:off x="3114387" y="1120108"/>
            <a:ext cx="4895273" cy="1569660"/>
          </a:xfrm>
          <a:prstGeom prst="rect">
            <a:avLst/>
          </a:prstGeom>
          <a:noFill/>
        </p:spPr>
        <p:txBody>
          <a:bodyPr wrap="square" rtlCol="0">
            <a:spAutoFit/>
          </a:bodyPr>
          <a:lstStyle/>
          <a:p>
            <a:r>
              <a:rPr lang="en-US" sz="2400" dirty="0" smtClean="0"/>
              <a:t>Large proportion of researchers bombed Section 4 – policies on reuse, redistribution and creation of derivatives. </a:t>
            </a:r>
            <a:endParaRPr lang="en-US" sz="2400" dirty="0"/>
          </a:p>
        </p:txBody>
      </p:sp>
      <p:pic>
        <p:nvPicPr>
          <p:cNvPr id="6" name="Picture 5" descr="recycle_noun_7162.png"/>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687647" y="2689768"/>
            <a:ext cx="2560544" cy="2560544"/>
          </a:xfrm>
          <a:prstGeom prst="rect">
            <a:avLst/>
          </a:prstGeom>
        </p:spPr>
      </p:pic>
    </p:spTree>
    <p:extLst>
      <p:ext uri="{BB962C8B-B14F-4D97-AF65-F5344CB8AC3E}">
        <p14:creationId xmlns:p14="http://schemas.microsoft.com/office/powerpoint/2010/main" val="36467931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34</a:t>
            </a:fld>
            <a:endParaRPr lang="en-US"/>
          </a:p>
        </p:txBody>
      </p:sp>
      <p:pic>
        <p:nvPicPr>
          <p:cNvPr id="4" name="Picture 3" descr="icon_1427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05364" cy="2505364"/>
          </a:xfrm>
          <a:prstGeom prst="rect">
            <a:avLst/>
          </a:prstGeom>
        </p:spPr>
      </p:pic>
      <p:sp>
        <p:nvSpPr>
          <p:cNvPr id="5" name="TextBox 4"/>
          <p:cNvSpPr txBox="1"/>
          <p:nvPr/>
        </p:nvSpPr>
        <p:spPr>
          <a:xfrm>
            <a:off x="3114387" y="1120108"/>
            <a:ext cx="4895273" cy="1200328"/>
          </a:xfrm>
          <a:prstGeom prst="rect">
            <a:avLst/>
          </a:prstGeom>
          <a:noFill/>
        </p:spPr>
        <p:txBody>
          <a:bodyPr wrap="square" rtlCol="0">
            <a:spAutoFit/>
          </a:bodyPr>
          <a:lstStyle/>
          <a:p>
            <a:pPr fontAlgn="base"/>
            <a:r>
              <a:rPr lang="en-US" sz="2400" dirty="0" smtClean="0"/>
              <a:t>Need to build a </a:t>
            </a:r>
            <a:r>
              <a:rPr lang="en-US" sz="2400" dirty="0"/>
              <a:t>greater path for consistency - reduce areas of having to make a decision on something </a:t>
            </a:r>
          </a:p>
        </p:txBody>
      </p:sp>
      <p:pic>
        <p:nvPicPr>
          <p:cNvPr id="7" name="Picture 6" descr="target_noun_168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775" y="2320436"/>
            <a:ext cx="3443598" cy="3443598"/>
          </a:xfrm>
          <a:prstGeom prst="rect">
            <a:avLst/>
          </a:prstGeom>
        </p:spPr>
      </p:pic>
    </p:spTree>
    <p:extLst>
      <p:ext uri="{BB962C8B-B14F-4D97-AF65-F5344CB8AC3E}">
        <p14:creationId xmlns:p14="http://schemas.microsoft.com/office/powerpoint/2010/main" val="28317518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T_Banner_redbla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29" y="-291980"/>
            <a:ext cx="7172142" cy="5542110"/>
          </a:xfrm>
          <a:prstGeom prst="rect">
            <a:avLst/>
          </a:prstGeom>
        </p:spPr>
      </p:pic>
      <p:sp>
        <p:nvSpPr>
          <p:cNvPr id="2" name="Title 1"/>
          <p:cNvSpPr>
            <a:spLocks noGrp="1"/>
          </p:cNvSpPr>
          <p:nvPr>
            <p:ph type="title"/>
          </p:nvPr>
        </p:nvSpPr>
        <p:spPr/>
        <p:txBody>
          <a:bodyPr/>
          <a:lstStyle/>
          <a:p>
            <a:r>
              <a:rPr lang="en-US" dirty="0" smtClean="0"/>
              <a:t>To sum up…</a:t>
            </a:r>
            <a:endParaRPr lang="en-US" dirty="0"/>
          </a:p>
        </p:txBody>
      </p:sp>
      <p:sp>
        <p:nvSpPr>
          <p:cNvPr id="3" name="Slide Number Placeholder 2"/>
          <p:cNvSpPr>
            <a:spLocks noGrp="1"/>
          </p:cNvSpPr>
          <p:nvPr>
            <p:ph type="sldNum" sz="quarter" idx="12"/>
          </p:nvPr>
        </p:nvSpPr>
        <p:spPr/>
        <p:txBody>
          <a:bodyPr/>
          <a:lstStyle/>
          <a:p>
            <a:fld id="{B4D57574-32C4-5A42-A4C7-FC11CC367270}" type="slidenum">
              <a:rPr lang="en-US" smtClean="0"/>
              <a:t>35</a:t>
            </a:fld>
            <a:endParaRPr lang="en-US"/>
          </a:p>
        </p:txBody>
      </p:sp>
      <p:sp>
        <p:nvSpPr>
          <p:cNvPr id="4" name="Rectangle 3"/>
          <p:cNvSpPr/>
          <p:nvPr/>
        </p:nvSpPr>
        <p:spPr>
          <a:xfrm>
            <a:off x="2864441" y="5040042"/>
            <a:ext cx="3415118" cy="830997"/>
          </a:xfrm>
          <a:prstGeom prst="rect">
            <a:avLst/>
          </a:prstGeom>
        </p:spPr>
        <p:txBody>
          <a:bodyPr wrap="none">
            <a:spAutoFit/>
          </a:bodyPr>
          <a:lstStyle/>
          <a:p>
            <a:pPr algn="ctr"/>
            <a:r>
              <a:rPr lang="en-US" sz="2400" dirty="0"/>
              <a:t>http://bit.ly/</a:t>
            </a:r>
            <a:r>
              <a:rPr lang="en-US" sz="2400" dirty="0" smtClean="0"/>
              <a:t>dmpresearch</a:t>
            </a:r>
          </a:p>
          <a:p>
            <a:pPr algn="ctr"/>
            <a:r>
              <a:rPr lang="en-US" sz="2400" dirty="0" smtClean="0"/>
              <a:t>@</a:t>
            </a:r>
            <a:r>
              <a:rPr lang="en-US" sz="2400" dirty="0" err="1" smtClean="0"/>
              <a:t>DMPResearch</a:t>
            </a:r>
            <a:endParaRPr lang="en-US" sz="2400" dirty="0"/>
          </a:p>
        </p:txBody>
      </p:sp>
      <p:sp>
        <p:nvSpPr>
          <p:cNvPr id="6" name="Rectangle 5"/>
          <p:cNvSpPr/>
          <p:nvPr/>
        </p:nvSpPr>
        <p:spPr>
          <a:xfrm>
            <a:off x="1746930" y="3372592"/>
            <a:ext cx="5552212" cy="707886"/>
          </a:xfrm>
          <a:prstGeom prst="rect">
            <a:avLst/>
          </a:prstGeom>
        </p:spPr>
        <p:txBody>
          <a:bodyPr wrap="square">
            <a:spAutoFit/>
          </a:bodyPr>
          <a:lstStyle/>
          <a:p>
            <a:pPr algn="ctr"/>
            <a:r>
              <a:rPr lang="en-US" sz="2000" dirty="0"/>
              <a:t>Developing a rubric to empower academic librarians in providing research data support</a:t>
            </a:r>
          </a:p>
        </p:txBody>
      </p:sp>
    </p:spTree>
    <p:extLst>
      <p:ext uri="{BB962C8B-B14F-4D97-AF65-F5344CB8AC3E}">
        <p14:creationId xmlns:p14="http://schemas.microsoft.com/office/powerpoint/2010/main" val="11275142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4D57574-32C4-5A42-A4C7-FC11CC367270}" type="slidenum">
              <a:rPr lang="en-US" smtClean="0"/>
              <a:t>36</a:t>
            </a:fld>
            <a:endParaRPr lang="en-US"/>
          </a:p>
        </p:txBody>
      </p:sp>
      <p:pic>
        <p:nvPicPr>
          <p:cNvPr id="4" name="Picture 3" descr="Undefined_HenardFlick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3550"/>
            <a:ext cx="9144000" cy="9144000"/>
          </a:xfrm>
          <a:prstGeom prst="rect">
            <a:avLst/>
          </a:prstGeom>
        </p:spPr>
      </p:pic>
    </p:spTree>
    <p:extLst>
      <p:ext uri="{BB962C8B-B14F-4D97-AF65-F5344CB8AC3E}">
        <p14:creationId xmlns:p14="http://schemas.microsoft.com/office/powerpoint/2010/main" val="324560992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D57574-32C4-5A42-A4C7-FC11CC367270}" type="slidenum">
              <a:rPr lang="en-US" smtClean="0"/>
              <a:t>37</a:t>
            </a:fld>
            <a:endParaRPr lang="en-US"/>
          </a:p>
        </p:txBody>
      </p:sp>
      <p:pic>
        <p:nvPicPr>
          <p:cNvPr id="15" name="Picture 14" descr="Danke_AlicePopkorn_Flick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0" y="1425"/>
            <a:ext cx="9250020" cy="6166680"/>
          </a:xfrm>
          <a:prstGeom prst="rect">
            <a:avLst/>
          </a:prstGeom>
        </p:spPr>
      </p:pic>
    </p:spTree>
    <p:extLst>
      <p:ext uri="{BB962C8B-B14F-4D97-AF65-F5344CB8AC3E}">
        <p14:creationId xmlns:p14="http://schemas.microsoft.com/office/powerpoint/2010/main" val="5008649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DART Premise</a:t>
            </a:r>
            <a:endParaRPr lang="en-US" dirty="0"/>
          </a:p>
        </p:txBody>
      </p:sp>
      <p:sp>
        <p:nvSpPr>
          <p:cNvPr id="4" name="Slide Number Placeholder 3"/>
          <p:cNvSpPr>
            <a:spLocks noGrp="1"/>
          </p:cNvSpPr>
          <p:nvPr>
            <p:ph type="sldNum" sz="quarter" idx="12"/>
          </p:nvPr>
        </p:nvSpPr>
        <p:spPr/>
        <p:txBody>
          <a:bodyPr/>
          <a:lstStyle/>
          <a:p>
            <a:fld id="{B4D57574-32C4-5A42-A4C7-FC11CC367270}" type="slidenum">
              <a:rPr lang="en-US" smtClean="0"/>
              <a:t>4</a:t>
            </a:fld>
            <a:endParaRPr lang="en-US"/>
          </a:p>
        </p:txBody>
      </p:sp>
      <p:pic>
        <p:nvPicPr>
          <p:cNvPr id="5" name="Picture 4" descr="document_noun_5085.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3146884" y="1819352"/>
            <a:ext cx="2838051" cy="2838051"/>
          </a:xfrm>
          <a:prstGeom prst="rect">
            <a:avLst/>
          </a:prstGeom>
        </p:spPr>
      </p:pic>
      <p:sp>
        <p:nvSpPr>
          <p:cNvPr id="6" name="TextBox 5"/>
          <p:cNvSpPr txBox="1"/>
          <p:nvPr/>
        </p:nvSpPr>
        <p:spPr>
          <a:xfrm>
            <a:off x="3583416" y="1953815"/>
            <a:ext cx="1131605" cy="461665"/>
          </a:xfrm>
          <a:prstGeom prst="rect">
            <a:avLst/>
          </a:prstGeom>
          <a:noFill/>
        </p:spPr>
        <p:txBody>
          <a:bodyPr wrap="square" rtlCol="0">
            <a:spAutoFit/>
          </a:bodyPr>
          <a:lstStyle/>
          <a:p>
            <a:pPr algn="ctr"/>
            <a:r>
              <a:rPr lang="en-US" sz="2400" dirty="0" smtClean="0"/>
              <a:t>DMP</a:t>
            </a:r>
            <a:endParaRPr lang="en-US" sz="2400" dirty="0"/>
          </a:p>
        </p:txBody>
      </p:sp>
      <p:pic>
        <p:nvPicPr>
          <p:cNvPr id="7" name="Picture 6" descr="icon_82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0" y="1571853"/>
            <a:ext cx="3311897" cy="3311897"/>
          </a:xfrm>
          <a:prstGeom prst="rect">
            <a:avLst/>
          </a:prstGeom>
        </p:spPr>
      </p:pic>
      <p:sp>
        <p:nvSpPr>
          <p:cNvPr id="8" name="Right Arrow 7"/>
          <p:cNvSpPr/>
          <p:nvPr/>
        </p:nvSpPr>
        <p:spPr>
          <a:xfrm>
            <a:off x="2527253" y="2854488"/>
            <a:ext cx="910385" cy="414969"/>
          </a:xfrm>
          <a:prstGeom prst="rightArrow">
            <a:avLst>
              <a:gd name="adj1" fmla="val 50000"/>
              <a:gd name="adj2" fmla="val 83329"/>
            </a:avLst>
          </a:prstGeom>
          <a:solidFill>
            <a:srgbClr val="C0504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719480" y="1256599"/>
            <a:ext cx="2954747" cy="830997"/>
          </a:xfrm>
          <a:prstGeom prst="rect">
            <a:avLst/>
          </a:prstGeom>
          <a:noFill/>
        </p:spPr>
        <p:txBody>
          <a:bodyPr wrap="square" rtlCol="0">
            <a:spAutoFit/>
          </a:bodyPr>
          <a:lstStyle/>
          <a:p>
            <a:pPr algn="ctr"/>
            <a:r>
              <a:rPr lang="en-US" sz="2400" dirty="0" smtClean="0"/>
              <a:t>Research Data Management</a:t>
            </a:r>
          </a:p>
        </p:txBody>
      </p:sp>
      <p:sp>
        <p:nvSpPr>
          <p:cNvPr id="10" name="Rectangle 9"/>
          <p:cNvSpPr/>
          <p:nvPr/>
        </p:nvSpPr>
        <p:spPr>
          <a:xfrm>
            <a:off x="6735604" y="4229935"/>
            <a:ext cx="947645" cy="461665"/>
          </a:xfrm>
          <a:prstGeom prst="rect">
            <a:avLst/>
          </a:prstGeom>
        </p:spPr>
        <p:txBody>
          <a:bodyPr wrap="none">
            <a:spAutoFit/>
          </a:bodyPr>
          <a:lstStyle/>
          <a:p>
            <a:pPr algn="ctr"/>
            <a:r>
              <a:rPr lang="en-US" sz="2400" b="1" dirty="0"/>
              <a:t>needs</a:t>
            </a:r>
          </a:p>
        </p:txBody>
      </p:sp>
      <p:sp>
        <p:nvSpPr>
          <p:cNvPr id="11" name="Rectangle 10"/>
          <p:cNvSpPr/>
          <p:nvPr/>
        </p:nvSpPr>
        <p:spPr>
          <a:xfrm>
            <a:off x="6546099" y="3538332"/>
            <a:ext cx="1326655" cy="461665"/>
          </a:xfrm>
          <a:prstGeom prst="rect">
            <a:avLst/>
          </a:prstGeom>
        </p:spPr>
        <p:txBody>
          <a:bodyPr wrap="none">
            <a:spAutoFit/>
          </a:bodyPr>
          <a:lstStyle/>
          <a:p>
            <a:pPr algn="ctr"/>
            <a:r>
              <a:rPr lang="en-US" sz="2400" b="1" dirty="0"/>
              <a:t>practices</a:t>
            </a:r>
          </a:p>
        </p:txBody>
      </p:sp>
      <p:sp>
        <p:nvSpPr>
          <p:cNvPr id="12" name="Rectangle 11"/>
          <p:cNvSpPr/>
          <p:nvPr/>
        </p:nvSpPr>
        <p:spPr>
          <a:xfrm>
            <a:off x="6393262" y="2846729"/>
            <a:ext cx="1632328" cy="461665"/>
          </a:xfrm>
          <a:prstGeom prst="rect">
            <a:avLst/>
          </a:prstGeom>
        </p:spPr>
        <p:txBody>
          <a:bodyPr wrap="none">
            <a:spAutoFit/>
          </a:bodyPr>
          <a:lstStyle/>
          <a:p>
            <a:pPr algn="ctr"/>
            <a:r>
              <a:rPr lang="en-US" sz="2400" b="1" dirty="0"/>
              <a:t>capabilities</a:t>
            </a:r>
          </a:p>
        </p:txBody>
      </p:sp>
      <p:sp>
        <p:nvSpPr>
          <p:cNvPr id="13" name="Rectangle 12"/>
          <p:cNvSpPr/>
          <p:nvPr/>
        </p:nvSpPr>
        <p:spPr>
          <a:xfrm>
            <a:off x="6414979" y="2155127"/>
            <a:ext cx="1588897" cy="461665"/>
          </a:xfrm>
          <a:prstGeom prst="rect">
            <a:avLst/>
          </a:prstGeom>
        </p:spPr>
        <p:txBody>
          <a:bodyPr wrap="none">
            <a:spAutoFit/>
          </a:bodyPr>
          <a:lstStyle/>
          <a:p>
            <a:pPr algn="ctr"/>
            <a:r>
              <a:rPr lang="en-US" sz="2400" b="1" dirty="0"/>
              <a:t>knowledge</a:t>
            </a:r>
          </a:p>
        </p:txBody>
      </p:sp>
      <p:cxnSp>
        <p:nvCxnSpPr>
          <p:cNvPr id="15" name="Straight Arrow Connector 14"/>
          <p:cNvCxnSpPr/>
          <p:nvPr/>
        </p:nvCxnSpPr>
        <p:spPr>
          <a:xfrm flipV="1">
            <a:off x="5732053" y="2514967"/>
            <a:ext cx="701335" cy="75449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2" idx="1"/>
          </p:cNvCxnSpPr>
          <p:nvPr/>
        </p:nvCxnSpPr>
        <p:spPr>
          <a:xfrm flipV="1">
            <a:off x="5732053" y="3077562"/>
            <a:ext cx="661209" cy="19189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1" idx="1"/>
          </p:cNvCxnSpPr>
          <p:nvPr/>
        </p:nvCxnSpPr>
        <p:spPr>
          <a:xfrm>
            <a:off x="5732053" y="3269457"/>
            <a:ext cx="814046" cy="49970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732053" y="3282032"/>
            <a:ext cx="1010013" cy="119131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87830" y="4876154"/>
            <a:ext cx="1663157" cy="461665"/>
          </a:xfrm>
          <a:prstGeom prst="rect">
            <a:avLst/>
          </a:prstGeom>
          <a:noFill/>
        </p:spPr>
        <p:txBody>
          <a:bodyPr wrap="square" rtlCol="0">
            <a:spAutoFit/>
          </a:bodyPr>
          <a:lstStyle/>
          <a:p>
            <a:pPr algn="ctr"/>
            <a:r>
              <a:rPr lang="en-US" sz="2400" dirty="0" smtClean="0"/>
              <a:t>researcher</a:t>
            </a:r>
            <a:endParaRPr lang="en-US" sz="2400" dirty="0"/>
          </a:p>
        </p:txBody>
      </p:sp>
    </p:spTree>
    <p:extLst>
      <p:ext uri="{BB962C8B-B14F-4D97-AF65-F5344CB8AC3E}">
        <p14:creationId xmlns:p14="http://schemas.microsoft.com/office/powerpoint/2010/main" val="9695132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DART Premise</a:t>
            </a:r>
            <a:endParaRPr lang="en-US" dirty="0"/>
          </a:p>
        </p:txBody>
      </p:sp>
      <p:sp>
        <p:nvSpPr>
          <p:cNvPr id="4" name="Slide Number Placeholder 3"/>
          <p:cNvSpPr>
            <a:spLocks noGrp="1"/>
          </p:cNvSpPr>
          <p:nvPr>
            <p:ph type="sldNum" sz="quarter" idx="12"/>
          </p:nvPr>
        </p:nvSpPr>
        <p:spPr/>
        <p:txBody>
          <a:bodyPr/>
          <a:lstStyle/>
          <a:p>
            <a:fld id="{B4D57574-32C4-5A42-A4C7-FC11CC367270}" type="slidenum">
              <a:rPr lang="en-US" smtClean="0"/>
              <a:t>5</a:t>
            </a:fld>
            <a:endParaRPr lang="en-US"/>
          </a:p>
        </p:txBody>
      </p:sp>
      <p:sp>
        <p:nvSpPr>
          <p:cNvPr id="5" name="TextBox 4"/>
          <p:cNvSpPr txBox="1"/>
          <p:nvPr/>
        </p:nvSpPr>
        <p:spPr>
          <a:xfrm>
            <a:off x="457200" y="1256599"/>
            <a:ext cx="2954747" cy="830997"/>
          </a:xfrm>
          <a:prstGeom prst="rect">
            <a:avLst/>
          </a:prstGeom>
          <a:noFill/>
        </p:spPr>
        <p:txBody>
          <a:bodyPr wrap="square" rtlCol="0">
            <a:spAutoFit/>
          </a:bodyPr>
          <a:lstStyle/>
          <a:p>
            <a:pPr algn="ctr"/>
            <a:r>
              <a:rPr lang="en-US" sz="2400" dirty="0" smtClean="0"/>
              <a:t>Research Data Management</a:t>
            </a:r>
          </a:p>
        </p:txBody>
      </p:sp>
      <p:sp>
        <p:nvSpPr>
          <p:cNvPr id="6" name="Rectangle 5"/>
          <p:cNvSpPr/>
          <p:nvPr/>
        </p:nvSpPr>
        <p:spPr>
          <a:xfrm>
            <a:off x="1815665" y="4229935"/>
            <a:ext cx="947645" cy="461665"/>
          </a:xfrm>
          <a:prstGeom prst="rect">
            <a:avLst/>
          </a:prstGeom>
        </p:spPr>
        <p:txBody>
          <a:bodyPr wrap="none">
            <a:spAutoFit/>
          </a:bodyPr>
          <a:lstStyle/>
          <a:p>
            <a:pPr algn="r"/>
            <a:r>
              <a:rPr lang="en-US" sz="2400" b="1" dirty="0"/>
              <a:t>needs</a:t>
            </a:r>
          </a:p>
        </p:txBody>
      </p:sp>
      <p:sp>
        <p:nvSpPr>
          <p:cNvPr id="7" name="Rectangle 6"/>
          <p:cNvSpPr/>
          <p:nvPr/>
        </p:nvSpPr>
        <p:spPr>
          <a:xfrm>
            <a:off x="1436655" y="3538332"/>
            <a:ext cx="1326655" cy="461665"/>
          </a:xfrm>
          <a:prstGeom prst="rect">
            <a:avLst/>
          </a:prstGeom>
        </p:spPr>
        <p:txBody>
          <a:bodyPr wrap="none">
            <a:spAutoFit/>
          </a:bodyPr>
          <a:lstStyle/>
          <a:p>
            <a:pPr algn="r"/>
            <a:r>
              <a:rPr lang="en-US" sz="2400" b="1" dirty="0"/>
              <a:t>practices</a:t>
            </a:r>
          </a:p>
        </p:txBody>
      </p:sp>
      <p:sp>
        <p:nvSpPr>
          <p:cNvPr id="8" name="Rectangle 7"/>
          <p:cNvSpPr/>
          <p:nvPr/>
        </p:nvSpPr>
        <p:spPr>
          <a:xfrm>
            <a:off x="1130982" y="2846729"/>
            <a:ext cx="1632328" cy="461665"/>
          </a:xfrm>
          <a:prstGeom prst="rect">
            <a:avLst/>
          </a:prstGeom>
        </p:spPr>
        <p:txBody>
          <a:bodyPr wrap="none">
            <a:spAutoFit/>
          </a:bodyPr>
          <a:lstStyle/>
          <a:p>
            <a:pPr algn="r"/>
            <a:r>
              <a:rPr lang="en-US" sz="2400" b="1" dirty="0"/>
              <a:t>capabilities</a:t>
            </a:r>
          </a:p>
        </p:txBody>
      </p:sp>
      <p:sp>
        <p:nvSpPr>
          <p:cNvPr id="9" name="Rectangle 8"/>
          <p:cNvSpPr/>
          <p:nvPr/>
        </p:nvSpPr>
        <p:spPr>
          <a:xfrm>
            <a:off x="1174413" y="2155127"/>
            <a:ext cx="1588897" cy="461665"/>
          </a:xfrm>
          <a:prstGeom prst="rect">
            <a:avLst/>
          </a:prstGeom>
        </p:spPr>
        <p:txBody>
          <a:bodyPr wrap="none">
            <a:spAutoFit/>
          </a:bodyPr>
          <a:lstStyle/>
          <a:p>
            <a:pPr algn="r"/>
            <a:r>
              <a:rPr lang="en-US" sz="2400" b="1" dirty="0"/>
              <a:t>knowledge</a:t>
            </a:r>
          </a:p>
        </p:txBody>
      </p:sp>
      <p:sp>
        <p:nvSpPr>
          <p:cNvPr id="10" name="Right Brace 9"/>
          <p:cNvSpPr/>
          <p:nvPr/>
        </p:nvSpPr>
        <p:spPr>
          <a:xfrm>
            <a:off x="2803414" y="2167804"/>
            <a:ext cx="391637" cy="2604004"/>
          </a:xfrm>
          <a:prstGeom prst="rightBrace">
            <a:avLst>
              <a:gd name="adj1" fmla="val 120978"/>
              <a:gd name="adj2" fmla="val 50000"/>
            </a:avLst>
          </a:prstGeom>
          <a:ln>
            <a:solidFill>
              <a:srgbClr val="C0504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1" name="Picture 10" descr="servicedesk_noun_952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840" y="1036056"/>
            <a:ext cx="4892842" cy="4892842"/>
          </a:xfrm>
          <a:prstGeom prst="rect">
            <a:avLst/>
          </a:prstGeom>
        </p:spPr>
      </p:pic>
      <p:sp>
        <p:nvSpPr>
          <p:cNvPr id="12" name="TextBox 11"/>
          <p:cNvSpPr txBox="1"/>
          <p:nvPr/>
        </p:nvSpPr>
        <p:spPr>
          <a:xfrm>
            <a:off x="3965397" y="3700187"/>
            <a:ext cx="1956812" cy="646331"/>
          </a:xfrm>
          <a:prstGeom prst="rect">
            <a:avLst/>
          </a:prstGeom>
          <a:noFill/>
          <a:ln w="12700" cmpd="sng">
            <a:solidFill>
              <a:schemeClr val="accent2"/>
            </a:solidFill>
          </a:ln>
        </p:spPr>
        <p:txBody>
          <a:bodyPr wrap="square" rtlCol="0">
            <a:spAutoFit/>
          </a:bodyPr>
          <a:lstStyle/>
          <a:p>
            <a:pPr algn="ctr"/>
            <a:r>
              <a:rPr lang="en-US" dirty="0" smtClean="0">
                <a:latin typeface="Arial"/>
                <a:cs typeface="Arial"/>
              </a:rPr>
              <a:t>Research Data Services</a:t>
            </a:r>
          </a:p>
        </p:txBody>
      </p:sp>
    </p:spTree>
    <p:extLst>
      <p:ext uri="{BB962C8B-B14F-4D97-AF65-F5344CB8AC3E}">
        <p14:creationId xmlns:p14="http://schemas.microsoft.com/office/powerpoint/2010/main" val="22083004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D57574-32C4-5A42-A4C7-FC11CC367270}" type="slidenum">
              <a:rPr lang="en-US" smtClean="0"/>
              <a:t>6</a:t>
            </a:fld>
            <a:endParaRPr lang="en-US"/>
          </a:p>
        </p:txBody>
      </p:sp>
      <p:pic>
        <p:nvPicPr>
          <p:cNvPr id="8" name="Picture 7" descr="Screen Shot 2015-02-17 at 7.35.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18" y="857896"/>
            <a:ext cx="8802765" cy="2360825"/>
          </a:xfrm>
          <a:prstGeom prst="rect">
            <a:avLst/>
          </a:prstGeom>
        </p:spPr>
      </p:pic>
      <p:sp>
        <p:nvSpPr>
          <p:cNvPr id="9" name="TextBox 8"/>
          <p:cNvSpPr txBox="1"/>
          <p:nvPr/>
        </p:nvSpPr>
        <p:spPr>
          <a:xfrm>
            <a:off x="671521" y="3474634"/>
            <a:ext cx="7781009" cy="646331"/>
          </a:xfrm>
          <a:prstGeom prst="rect">
            <a:avLst/>
          </a:prstGeom>
          <a:noFill/>
        </p:spPr>
        <p:txBody>
          <a:bodyPr wrap="square" rtlCol="0">
            <a:spAutoFit/>
          </a:bodyPr>
          <a:lstStyle/>
          <a:p>
            <a:r>
              <a:rPr lang="en-US" dirty="0" smtClean="0"/>
              <a:t>“Of </a:t>
            </a:r>
            <a:r>
              <a:rPr lang="en-US" dirty="0"/>
              <a:t>the 181 NSF DMPs that were analyzed, 39 (22%</a:t>
            </a:r>
            <a:r>
              <a:rPr lang="en-US" dirty="0" smtClean="0"/>
              <a:t>) identified </a:t>
            </a:r>
            <a:r>
              <a:rPr lang="en-US" dirty="0"/>
              <a:t>Georgia Tech’s institutional repository</a:t>
            </a:r>
            <a:r>
              <a:rPr lang="en-US" dirty="0" smtClean="0"/>
              <a:t>, </a:t>
            </a:r>
            <a:r>
              <a:rPr lang="en-US" dirty="0" err="1" smtClean="0"/>
              <a:t>SMARTech</a:t>
            </a:r>
            <a:r>
              <a:rPr lang="en-US" dirty="0" smtClean="0"/>
              <a:t>.” </a:t>
            </a:r>
            <a:endParaRPr lang="en-US" dirty="0"/>
          </a:p>
        </p:txBody>
      </p:sp>
      <p:sp>
        <p:nvSpPr>
          <p:cNvPr id="10" name="Rectangle 9"/>
          <p:cNvSpPr/>
          <p:nvPr/>
        </p:nvSpPr>
        <p:spPr>
          <a:xfrm>
            <a:off x="665537" y="4403195"/>
            <a:ext cx="7903655" cy="1231106"/>
          </a:xfrm>
          <a:prstGeom prst="rect">
            <a:avLst/>
          </a:prstGeom>
        </p:spPr>
        <p:txBody>
          <a:bodyPr wrap="square">
            <a:spAutoFit/>
          </a:bodyPr>
          <a:lstStyle/>
          <a:p>
            <a:r>
              <a:rPr lang="en-US" dirty="0" smtClean="0"/>
              <a:t>“</a:t>
            </a:r>
            <a:r>
              <a:rPr lang="en-US" sz="2000" b="1" i="1" dirty="0" smtClean="0">
                <a:solidFill>
                  <a:schemeClr val="accent2"/>
                </a:solidFill>
              </a:rPr>
              <a:t>We </a:t>
            </a:r>
            <a:r>
              <a:rPr lang="en-US" sz="2000" b="1" i="1" dirty="0">
                <a:solidFill>
                  <a:schemeClr val="accent2"/>
                </a:solidFill>
              </a:rPr>
              <a:t>have a clear road ahead of </a:t>
            </a:r>
            <a:r>
              <a:rPr lang="en-US" sz="2000" b="1" i="1" dirty="0" smtClean="0">
                <a:solidFill>
                  <a:schemeClr val="accent2"/>
                </a:solidFill>
              </a:rPr>
              <a:t>us</a:t>
            </a:r>
            <a:r>
              <a:rPr lang="en-US" dirty="0" smtClean="0"/>
              <a:t>: we </a:t>
            </a:r>
            <a:r>
              <a:rPr lang="en-US" dirty="0"/>
              <a:t>will target specific schools for outreach; </a:t>
            </a:r>
            <a:r>
              <a:rPr lang="en-US" dirty="0" smtClean="0"/>
              <a:t>develop consistent </a:t>
            </a:r>
            <a:r>
              <a:rPr lang="en-US" dirty="0"/>
              <a:t>language about repository services </a:t>
            </a:r>
            <a:r>
              <a:rPr lang="en-US" dirty="0" smtClean="0"/>
              <a:t>for research </a:t>
            </a:r>
            <a:r>
              <a:rPr lang="en-US" dirty="0"/>
              <a:t>data; and focus on the </a:t>
            </a:r>
            <a:r>
              <a:rPr lang="en-US" dirty="0" smtClean="0"/>
              <a:t>widespread dissemination </a:t>
            </a:r>
            <a:r>
              <a:rPr lang="en-US" dirty="0"/>
              <a:t>of information about our new </a:t>
            </a:r>
            <a:r>
              <a:rPr lang="en-US" dirty="0" smtClean="0"/>
              <a:t>digital preservation </a:t>
            </a:r>
            <a:r>
              <a:rPr lang="en-US" dirty="0"/>
              <a:t>strategy</a:t>
            </a:r>
            <a:r>
              <a:rPr lang="en-US" dirty="0" smtClean="0"/>
              <a:t>.”</a:t>
            </a:r>
            <a:endParaRPr lang="en-US" dirty="0"/>
          </a:p>
        </p:txBody>
      </p:sp>
    </p:spTree>
    <p:extLst>
      <p:ext uri="{BB962C8B-B14F-4D97-AF65-F5344CB8AC3E}">
        <p14:creationId xmlns:p14="http://schemas.microsoft.com/office/powerpoint/2010/main" val="17506554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a tool</a:t>
            </a:r>
            <a:endParaRPr lang="en-US" dirty="0"/>
          </a:p>
        </p:txBody>
      </p:sp>
      <p:sp>
        <p:nvSpPr>
          <p:cNvPr id="4" name="Slide Number Placeholder 3"/>
          <p:cNvSpPr>
            <a:spLocks noGrp="1"/>
          </p:cNvSpPr>
          <p:nvPr>
            <p:ph type="sldNum" sz="quarter" idx="12"/>
          </p:nvPr>
        </p:nvSpPr>
        <p:spPr/>
        <p:txBody>
          <a:bodyPr/>
          <a:lstStyle/>
          <a:p>
            <a:fld id="{B4D57574-32C4-5A42-A4C7-FC11CC367270}" type="slidenum">
              <a:rPr lang="en-US" smtClean="0"/>
              <a:t>7</a:t>
            </a:fld>
            <a:endParaRPr lang="en-US"/>
          </a:p>
        </p:txBody>
      </p:sp>
      <p:pic>
        <p:nvPicPr>
          <p:cNvPr id="6" name="Picture 5" descr="results_noun_257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84" y="2081468"/>
            <a:ext cx="2339474" cy="2339474"/>
          </a:xfrm>
          <a:prstGeom prst="rect">
            <a:avLst/>
          </a:prstGeom>
        </p:spPr>
      </p:pic>
    </p:spTree>
    <p:extLst>
      <p:ext uri="{BB962C8B-B14F-4D97-AF65-F5344CB8AC3E}">
        <p14:creationId xmlns:p14="http://schemas.microsoft.com/office/powerpoint/2010/main" val="33714035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a tool</a:t>
            </a:r>
            <a:endParaRPr lang="en-US" dirty="0"/>
          </a:p>
        </p:txBody>
      </p:sp>
      <p:sp>
        <p:nvSpPr>
          <p:cNvPr id="4" name="Slide Number Placeholder 3"/>
          <p:cNvSpPr>
            <a:spLocks noGrp="1"/>
          </p:cNvSpPr>
          <p:nvPr>
            <p:ph type="sldNum" sz="quarter" idx="12"/>
          </p:nvPr>
        </p:nvSpPr>
        <p:spPr/>
        <p:txBody>
          <a:bodyPr/>
          <a:lstStyle/>
          <a:p>
            <a:fld id="{B4D57574-32C4-5A42-A4C7-FC11CC367270}" type="slidenum">
              <a:rPr lang="en-US" smtClean="0"/>
              <a:t>8</a:t>
            </a:fld>
            <a:endParaRPr lang="en-US"/>
          </a:p>
        </p:txBody>
      </p:sp>
      <p:pic>
        <p:nvPicPr>
          <p:cNvPr id="5" name="Picture 4" descr="results_noun_257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321" y="2081468"/>
            <a:ext cx="2339474" cy="2339474"/>
          </a:xfrm>
          <a:prstGeom prst="rect">
            <a:avLst/>
          </a:prstGeom>
        </p:spPr>
      </p:pic>
      <p:pic>
        <p:nvPicPr>
          <p:cNvPr id="6" name="Picture 5" descr="results_noun_257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858" y="2081468"/>
            <a:ext cx="2339474" cy="2339474"/>
          </a:xfrm>
          <a:prstGeom prst="rect">
            <a:avLst/>
          </a:prstGeom>
        </p:spPr>
      </p:pic>
      <p:pic>
        <p:nvPicPr>
          <p:cNvPr id="7" name="Picture 6" descr="results_noun_257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395" y="2081468"/>
            <a:ext cx="2339474" cy="2339474"/>
          </a:xfrm>
          <a:prstGeom prst="rect">
            <a:avLst/>
          </a:prstGeom>
        </p:spPr>
      </p:pic>
      <p:pic>
        <p:nvPicPr>
          <p:cNvPr id="8" name="Picture 7" descr="results_noun_257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84" y="2081468"/>
            <a:ext cx="2339474" cy="2339474"/>
          </a:xfrm>
          <a:prstGeom prst="rect">
            <a:avLst/>
          </a:prstGeom>
        </p:spPr>
      </p:pic>
    </p:spTree>
    <p:extLst>
      <p:ext uri="{BB962C8B-B14F-4D97-AF65-F5344CB8AC3E}">
        <p14:creationId xmlns:p14="http://schemas.microsoft.com/office/powerpoint/2010/main" val="39239047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Solution: An analytic </a:t>
            </a:r>
            <a:r>
              <a:rPr lang="en-US" dirty="0"/>
              <a:t>r</a:t>
            </a:r>
            <a:r>
              <a:rPr lang="en-US" dirty="0" smtClean="0"/>
              <a:t>ubric</a:t>
            </a:r>
            <a:endParaRPr lang="en-US" dirty="0"/>
          </a:p>
        </p:txBody>
      </p:sp>
      <p:sp>
        <p:nvSpPr>
          <p:cNvPr id="4" name="Slide Number Placeholder 3"/>
          <p:cNvSpPr>
            <a:spLocks noGrp="1"/>
          </p:cNvSpPr>
          <p:nvPr>
            <p:ph type="sldNum" sz="quarter" idx="12"/>
          </p:nvPr>
        </p:nvSpPr>
        <p:spPr/>
        <p:txBody>
          <a:bodyPr/>
          <a:lstStyle/>
          <a:p>
            <a:fld id="{B4D57574-32C4-5A42-A4C7-FC11CC367270}" type="slidenum">
              <a:rPr lang="en-US" smtClean="0"/>
              <a:t>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00602989"/>
              </p:ext>
            </p:extLst>
          </p:nvPr>
        </p:nvGraphicFramePr>
        <p:xfrm>
          <a:off x="534747" y="1657684"/>
          <a:ext cx="7459579" cy="2387600"/>
        </p:xfrm>
        <a:graphic>
          <a:graphicData uri="http://schemas.openxmlformats.org/drawingml/2006/table">
            <a:tbl>
              <a:tblPr firstRow="1" bandRow="1">
                <a:tableStyleId>{5940675A-B579-460E-94D1-54222C63F5DA}</a:tableStyleId>
              </a:tblPr>
              <a:tblGrid>
                <a:gridCol w="1016000"/>
                <a:gridCol w="922421"/>
                <a:gridCol w="1840386"/>
                <a:gridCol w="1840386"/>
                <a:gridCol w="1840386"/>
              </a:tblGrid>
              <a:tr h="374316">
                <a:tc>
                  <a:txBody>
                    <a:bodyPr/>
                    <a:lstStyle/>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latin typeface="Cambria"/>
                          <a:cs typeface="Cambria"/>
                        </a:rPr>
                        <a:t>Performance</a:t>
                      </a:r>
                      <a:r>
                        <a:rPr lang="en-US" sz="2000" b="1" baseline="0" dirty="0" smtClean="0">
                          <a:latin typeface="Cambria"/>
                          <a:cs typeface="Cambria"/>
                        </a:rPr>
                        <a:t> Levels</a:t>
                      </a:r>
                      <a:endParaRPr lang="en-US" sz="2000" b="1" dirty="0" smtClean="0">
                        <a:latin typeface="Cambria"/>
                        <a:cs typeface="Cambria"/>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r>
              <a:tr h="497840">
                <a:tc row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smtClean="0">
                          <a:latin typeface="Cambria"/>
                          <a:cs typeface="Cambria"/>
                        </a:rPr>
                        <a:t>Performance</a:t>
                      </a:r>
                      <a:r>
                        <a:rPr lang="en-US" sz="2000" b="1" baseline="0" dirty="0" smtClean="0">
                          <a:latin typeface="Cambria"/>
                          <a:cs typeface="Cambria"/>
                        </a:rPr>
                        <a:t> Criteria</a:t>
                      </a:r>
                      <a:endParaRPr lang="en-US" sz="2000" b="1" dirty="0" smtClean="0">
                        <a:latin typeface="Cambria"/>
                        <a:cs typeface="Cambria"/>
                      </a:endParaRPr>
                    </a:p>
                  </a:txBody>
                  <a:tcPr vert="vert27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High </a:t>
                      </a:r>
                      <a:endParaRPr lang="en-US" dirty="0"/>
                    </a:p>
                  </a:txBody>
                  <a:tcPr anchor="ctr">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Medium</a:t>
                      </a:r>
                      <a:endParaRPr lang="en-US" dirty="0"/>
                    </a:p>
                  </a:txBody>
                  <a:tcPr anchor="ctr">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Low</a:t>
                      </a:r>
                      <a:endParaRPr lang="en-US" dirty="0"/>
                    </a:p>
                  </a:txBody>
                  <a:tcPr anchor="ctr">
                    <a:lnL w="12700" cmpd="sng">
                      <a:noFill/>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497840">
                <a:tc vMerge="1">
                  <a:txBody>
                    <a:bodyPr/>
                    <a:lstStyle/>
                    <a:p>
                      <a:endParaRPr lang="en-US" dirty="0"/>
                    </a:p>
                  </a:txBody>
                  <a:tcPr/>
                </a:tc>
                <a:tc>
                  <a:txBody>
                    <a:bodyPr/>
                    <a:lstStyle/>
                    <a:p>
                      <a:pPr algn="r"/>
                      <a:r>
                        <a:rPr lang="en-US" dirty="0" smtClean="0"/>
                        <a:t>Thing 1</a:t>
                      </a:r>
                    </a:p>
                  </a:txBody>
                  <a:tcPr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497840">
                <a:tc vMerge="1">
                  <a:txBody>
                    <a:bodyPr/>
                    <a:lstStyle/>
                    <a:p>
                      <a:endParaRPr lang="en-US" dirty="0"/>
                    </a:p>
                  </a:txBody>
                  <a:tcPr/>
                </a:tc>
                <a:tc>
                  <a:txBody>
                    <a:bodyPr/>
                    <a:lstStyle/>
                    <a:p>
                      <a:pPr algn="r"/>
                      <a:r>
                        <a:rPr lang="en-US" dirty="0" smtClean="0"/>
                        <a:t>Thing 2</a:t>
                      </a:r>
                      <a:endParaRPr lang="en-US" dirty="0"/>
                    </a:p>
                  </a:txBody>
                  <a:tcPr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49784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vert="vert270"/>
                </a:tc>
                <a:tc>
                  <a:txBody>
                    <a:bodyPr/>
                    <a:lstStyle/>
                    <a:p>
                      <a:pPr algn="r"/>
                      <a:r>
                        <a:rPr lang="en-US" dirty="0" smtClean="0"/>
                        <a:t>Thing 3</a:t>
                      </a:r>
                      <a:endParaRPr lang="en-US" dirty="0"/>
                    </a:p>
                  </a:txBody>
                  <a:tcPr anchor="ct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595730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3160</TotalTime>
  <Words>4676</Words>
  <Application>Microsoft Macintosh PowerPoint</Application>
  <PresentationFormat>On-screen Show (4:3)</PresentationFormat>
  <Paragraphs>506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Using data management plans as a research tool: an introduction to the DART Project</vt:lpstr>
      <vt:lpstr>Acknowledgements</vt:lpstr>
      <vt:lpstr>Where are we going today?</vt:lpstr>
      <vt:lpstr>DART Premise</vt:lpstr>
      <vt:lpstr>DART Premise</vt:lpstr>
      <vt:lpstr>PowerPoint Presentation</vt:lpstr>
      <vt:lpstr>We need a tool</vt:lpstr>
      <vt:lpstr>We need a tool</vt:lpstr>
      <vt:lpstr>Solution: An analytic rubric</vt:lpstr>
      <vt:lpstr>PowerPoint Presentation</vt:lpstr>
      <vt:lpstr>PowerPoint Presentation</vt:lpstr>
      <vt:lpstr>PowerPoint Presentation</vt:lpstr>
      <vt:lpstr>PowerPoint Presentation</vt:lpstr>
      <vt:lpstr>Consolidated 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sum up…</vt:lpstr>
      <vt:lpstr>PowerPoint Presentation</vt:lpstr>
      <vt:lpstr>PowerPoint Presentation</vt:lpstr>
    </vt:vector>
  </TitlesOfParts>
  <Manager/>
  <Company>Oregon State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management plans as a research tool: an introduction to the DART Project</dc:title>
  <dc:subject>Data Management Plans, Rubric</dc:subject>
  <dc:creator>Amanda Whitmire</dc:creator>
  <cp:keywords/>
  <dc:description/>
  <cp:lastModifiedBy>Amanda Whitmire</cp:lastModifiedBy>
  <cp:revision>70</cp:revision>
  <cp:lastPrinted>2015-02-18T16:16:30Z</cp:lastPrinted>
  <dcterms:created xsi:type="dcterms:W3CDTF">2015-02-12T05:59:53Z</dcterms:created>
  <dcterms:modified xsi:type="dcterms:W3CDTF">2015-02-18T20:45:14Z</dcterms:modified>
  <cp:category/>
</cp:coreProperties>
</file>