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wdp" ContentType="image/vnd.ms-photo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7.xml" ContentType="application/vnd.openxmlformats-officedocument.drawingml.chart+xml"/>
  <Override PartName="/ppt/notesSlides/notesSlide18.xml" ContentType="application/vnd.openxmlformats-officedocument.presentationml.notesSlide+xml"/>
  <Override PartName="/ppt/charts/chart8.xml" ContentType="application/vnd.openxmlformats-officedocument.drawingml.chart+xml"/>
  <Override PartName="/ppt/notesSlides/notesSlide19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7" r:id="rId2"/>
    <p:sldId id="276" r:id="rId3"/>
    <p:sldId id="401" r:id="rId4"/>
    <p:sldId id="412" r:id="rId5"/>
    <p:sldId id="389" r:id="rId6"/>
    <p:sldId id="402" r:id="rId7"/>
    <p:sldId id="384" r:id="rId8"/>
    <p:sldId id="410" r:id="rId9"/>
    <p:sldId id="381" r:id="rId10"/>
    <p:sldId id="327" r:id="rId11"/>
    <p:sldId id="380" r:id="rId12"/>
    <p:sldId id="403" r:id="rId13"/>
    <p:sldId id="413" r:id="rId14"/>
    <p:sldId id="483" r:id="rId15"/>
    <p:sldId id="490" r:id="rId16"/>
    <p:sldId id="491" r:id="rId17"/>
    <p:sldId id="371" r:id="rId18"/>
    <p:sldId id="372" r:id="rId19"/>
    <p:sldId id="349" r:id="rId20"/>
    <p:sldId id="406" r:id="rId21"/>
    <p:sldId id="409" r:id="rId22"/>
    <p:sldId id="362" r:id="rId23"/>
    <p:sldId id="411" r:id="rId24"/>
    <p:sldId id="353" r:id="rId25"/>
    <p:sldId id="493" r:id="rId26"/>
    <p:sldId id="415" r:id="rId27"/>
    <p:sldId id="452" r:id="rId28"/>
    <p:sldId id="453" r:id="rId29"/>
    <p:sldId id="454" r:id="rId30"/>
    <p:sldId id="467" r:id="rId31"/>
    <p:sldId id="468" r:id="rId32"/>
    <p:sldId id="469" r:id="rId33"/>
    <p:sldId id="473" r:id="rId34"/>
    <p:sldId id="474" r:id="rId35"/>
    <p:sldId id="475" r:id="rId36"/>
    <p:sldId id="476" r:id="rId37"/>
    <p:sldId id="477" r:id="rId38"/>
    <p:sldId id="480" r:id="rId39"/>
    <p:sldId id="481" r:id="rId40"/>
  </p:sldIdLst>
  <p:sldSz cx="9144000" cy="6858000" type="screen4x3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raveen" initials="p" lastIdx="1" clrIdx="0"/>
  <p:cmAuthor id="1" name="rajendrp" initials="r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8000"/>
    <a:srgbClr val="FF0080"/>
    <a:srgbClr val="29FFFF"/>
    <a:srgbClr val="FF6666"/>
    <a:srgbClr val="CC66FF"/>
    <a:srgbClr val="00FF00"/>
    <a:srgbClr val="00FFFF"/>
    <a:srgbClr val="FF7F0C"/>
    <a:srgbClr val="565400"/>
    <a:srgbClr val="B85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61" autoAdjust="0"/>
    <p:restoredTop sz="49216" autoAdjust="0"/>
  </p:normalViewPr>
  <p:slideViewPr>
    <p:cSldViewPr snapToGrid="0" snapToObjects="1">
      <p:cViewPr>
        <p:scale>
          <a:sx n="100" d="100"/>
          <a:sy n="100" d="100"/>
        </p:scale>
        <p:origin x="-77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commentAuthors" Target="commentAuthors.xml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tt:Desktop:Vitamin%20C%20Research:MTT:6-21-12%20HCT116%2024hr%20AA%20dose%20response%20&amp;%20catalase%205000%20vDMSO%20(version%201).xlsm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tt:Desktop:Vitamin%20C%20Research:MTT:6-21-12%20HCT116%2024hr%20AA%20dose%20response%20&amp;%20catalase%205000%20vDMSO%20(version%201).xlsm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tt:Downloads:HDAC%20vit%20C%20cell%20free,%20Matt%2020120302%20(1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tt:Downloads:HDAC-%20Matt%20lysates%2020120215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tt:Desktop:6-21-12%20HCT116%2024hr%20AA%20dose%20response%20&amp;%20catalase%205000%20vDMSO%20(version%201).xlsm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st:Desktop:Ascorbate%20in%20colon%20cells%2011.18.13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shlab\AppData\Local\Temp\1-20-13%20Combined%20AAp%20AA%20HCT116%20CCD841%20CAT%20data%20graphs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shlab\AppData\Local\Temp\1-20-13%20Combined%20AAp%20AA%20HCT116%20CCD841%20CAT%20data%20graphs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tt:Desktop:Vitamin%20C%20Research:MTT:6-21-12%20HCT116%2024hr%20AA%20dose%20response%20&amp;%20catalase%205000%20vDMSO%20(version%201)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458630532469"/>
          <c:y val="0.2412646643215"/>
          <c:w val="0.679621062992128"/>
          <c:h val="0.638642927407895"/>
        </c:manualLayout>
      </c:layout>
      <c:scatterChart>
        <c:scatterStyle val="lineMarker"/>
        <c:varyColors val="0"/>
        <c:ser>
          <c:idx val="1"/>
          <c:order val="0"/>
          <c:tx>
            <c:v>AA Alone</c:v>
          </c:tx>
          <c:spPr>
            <a:ln>
              <a:solidFill>
                <a:srgbClr val="FF7F0C"/>
              </a:solidFill>
            </a:ln>
          </c:spPr>
          <c:marker>
            <c:spPr>
              <a:solidFill>
                <a:srgbClr val="FF7F0C"/>
              </a:solidFill>
              <a:ln>
                <a:solidFill>
                  <a:srgbClr val="FF7F0C"/>
                </a:solidFill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'6-21-12 HCT116 24hr AA dose res'!$M$81:$M$89</c:f>
                <c:numCache>
                  <c:formatCode>General</c:formatCode>
                  <c:ptCount val="9"/>
                  <c:pt idx="0">
                    <c:v>3.589342502608503</c:v>
                  </c:pt>
                  <c:pt idx="1">
                    <c:v>6.653593524466045</c:v>
                  </c:pt>
                  <c:pt idx="2">
                    <c:v>6.188279297634948</c:v>
                  </c:pt>
                  <c:pt idx="3">
                    <c:v>10.74806840307135</c:v>
                  </c:pt>
                  <c:pt idx="4">
                    <c:v>23.81698864873228</c:v>
                  </c:pt>
                  <c:pt idx="5">
                    <c:v>11.2114847655347</c:v>
                  </c:pt>
                  <c:pt idx="6">
                    <c:v>14.03546383692188</c:v>
                  </c:pt>
                  <c:pt idx="7">
                    <c:v>16.51008681053244</c:v>
                  </c:pt>
                  <c:pt idx="8">
                    <c:v>28.09528881992152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xVal>
            <c:numRef>
              <c:f>'6-21-12 HCT116 24hr AA dose res'!$H$81:$H$89</c:f>
              <c:numCache>
                <c:formatCode>General</c:formatCode>
                <c:ptCount val="9"/>
                <c:pt idx="0">
                  <c:v>0.0</c:v>
                </c:pt>
                <c:pt idx="1">
                  <c:v>0.125</c:v>
                </c:pt>
                <c:pt idx="2">
                  <c:v>0.25</c:v>
                </c:pt>
                <c:pt idx="3">
                  <c:v>0.5</c:v>
                </c:pt>
                <c:pt idx="4">
                  <c:v>1.0</c:v>
                </c:pt>
                <c:pt idx="5">
                  <c:v>2.0</c:v>
                </c:pt>
                <c:pt idx="6">
                  <c:v>4.0</c:v>
                </c:pt>
                <c:pt idx="7">
                  <c:v>8.0</c:v>
                </c:pt>
                <c:pt idx="8">
                  <c:v>16.0</c:v>
                </c:pt>
              </c:numCache>
            </c:numRef>
          </c:xVal>
          <c:yVal>
            <c:numRef>
              <c:f>'6-21-12 HCT116 24hr AA dose res'!$K$81:$K$89</c:f>
              <c:numCache>
                <c:formatCode>0.0</c:formatCode>
                <c:ptCount val="9"/>
                <c:pt idx="0">
                  <c:v>100.0</c:v>
                </c:pt>
                <c:pt idx="1">
                  <c:v>111.4365846057962</c:v>
                </c:pt>
                <c:pt idx="2">
                  <c:v>102.2281084449984</c:v>
                </c:pt>
                <c:pt idx="3">
                  <c:v>97.89654097849798</c:v>
                </c:pt>
                <c:pt idx="4">
                  <c:v>98.19258335930195</c:v>
                </c:pt>
                <c:pt idx="5">
                  <c:v>70.4425054534123</c:v>
                </c:pt>
                <c:pt idx="6">
                  <c:v>29.61981925833593</c:v>
                </c:pt>
                <c:pt idx="7" formatCode="General">
                  <c:v>14.36600933600076</c:v>
                </c:pt>
                <c:pt idx="8" formatCode="General">
                  <c:v>3.756628878092154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3078920"/>
        <c:axId val="-2133075864"/>
      </c:scatterChart>
      <c:valAx>
        <c:axId val="-2133078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-2133075864"/>
        <c:crosses val="autoZero"/>
        <c:crossBetween val="midCat"/>
        <c:majorUnit val="2.0"/>
      </c:valAx>
      <c:valAx>
        <c:axId val="-2133075864"/>
        <c:scaling>
          <c:orientation val="minMax"/>
          <c:max val="125.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-2133078920"/>
        <c:crosses val="autoZero"/>
        <c:crossBetween val="midCat"/>
        <c:majorUnit val="25.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400874148296"/>
          <c:y val="0.0388539621523687"/>
          <c:w val="0.720850923026399"/>
          <c:h val="0.857732689633061"/>
        </c:manualLayout>
      </c:layout>
      <c:scatterChart>
        <c:scatterStyle val="lineMarker"/>
        <c:varyColors val="0"/>
        <c:ser>
          <c:idx val="1"/>
          <c:order val="0"/>
          <c:tx>
            <c:strRef>
              <c:f>'8-9-12 HCT116 h2o2 vDMSO.txt'!$M$37</c:f>
              <c:strCache>
                <c:ptCount val="1"/>
                <c:pt idx="0">
                  <c:v>Hydrogen Peroxide</c:v>
                </c:pt>
              </c:strCache>
            </c:strRef>
          </c:tx>
          <c:spPr>
            <a:ln>
              <a:solidFill>
                <a:srgbClr val="FF0080"/>
              </a:solidFill>
            </a:ln>
          </c:spPr>
          <c:marker>
            <c:spPr>
              <a:solidFill>
                <a:srgbClr val="FF0080"/>
              </a:solidFill>
              <a:ln>
                <a:solidFill>
                  <a:srgbClr val="FF0080"/>
                </a:solidFill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'8-9-12 HCT116 h2o2 vDMSO.txt'!$O$38:$O$45</c:f>
                <c:numCache>
                  <c:formatCode>General</c:formatCode>
                  <c:ptCount val="8"/>
                  <c:pt idx="0">
                    <c:v>26.31048735697703</c:v>
                  </c:pt>
                  <c:pt idx="1">
                    <c:v>18.44819695016081</c:v>
                  </c:pt>
                  <c:pt idx="2">
                    <c:v>28.54075778525693</c:v>
                  </c:pt>
                  <c:pt idx="3">
                    <c:v>18.58368583928011</c:v>
                  </c:pt>
                  <c:pt idx="4">
                    <c:v>18.44577032689605</c:v>
                  </c:pt>
                  <c:pt idx="5">
                    <c:v>9.191576788225751</c:v>
                  </c:pt>
                  <c:pt idx="6">
                    <c:v>8.115254965474614</c:v>
                  </c:pt>
                  <c:pt idx="7">
                    <c:v>13.55501869966386</c:v>
                  </c:pt>
                </c:numCache>
              </c:numRef>
            </c:plus>
          </c:errBars>
          <c:xVal>
            <c:numRef>
              <c:f>'8-9-12 HCT116 h2o2 vDMSO.txt'!$K$38:$K$43</c:f>
              <c:numCache>
                <c:formatCode>General</c:formatCode>
                <c:ptCount val="6"/>
                <c:pt idx="0">
                  <c:v>0.0</c:v>
                </c:pt>
                <c:pt idx="1">
                  <c:v>9.765</c:v>
                </c:pt>
                <c:pt idx="2">
                  <c:v>19.53</c:v>
                </c:pt>
                <c:pt idx="3">
                  <c:v>39.0625</c:v>
                </c:pt>
                <c:pt idx="4">
                  <c:v>78.12499999999998</c:v>
                </c:pt>
                <c:pt idx="5">
                  <c:v>156.25</c:v>
                </c:pt>
              </c:numCache>
            </c:numRef>
          </c:xVal>
          <c:yVal>
            <c:numRef>
              <c:f>'8-9-12 HCT116 h2o2 vDMSO.txt'!$M$38:$M$43</c:f>
              <c:numCache>
                <c:formatCode>General</c:formatCode>
                <c:ptCount val="6"/>
                <c:pt idx="0">
                  <c:v>100.0</c:v>
                </c:pt>
                <c:pt idx="1">
                  <c:v>105.5409601146405</c:v>
                </c:pt>
                <c:pt idx="2">
                  <c:v>100.7165034631001</c:v>
                </c:pt>
                <c:pt idx="3">
                  <c:v>67.8904320999997</c:v>
                </c:pt>
                <c:pt idx="4">
                  <c:v>35.39527107714331</c:v>
                </c:pt>
                <c:pt idx="5">
                  <c:v>12.75376164318127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2120184"/>
        <c:axId val="2054029832"/>
      </c:scatterChart>
      <c:valAx>
        <c:axId val="-2142120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2054029832"/>
        <c:crosses val="autoZero"/>
        <c:crossBetween val="midCat"/>
        <c:majorUnit val="20.0"/>
      </c:valAx>
      <c:valAx>
        <c:axId val="2054029832"/>
        <c:scaling>
          <c:orientation val="minMax"/>
          <c:max val="125.0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-2142120184"/>
        <c:crosses val="autoZero"/>
        <c:crossBetween val="midCat"/>
        <c:majorUnit val="25.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458630532469"/>
          <c:y val="0.2412646643215"/>
          <c:w val="0.679621062992128"/>
          <c:h val="0.638642927407895"/>
        </c:manualLayout>
      </c:layout>
      <c:scatterChart>
        <c:scatterStyle val="lineMarker"/>
        <c:varyColors val="0"/>
        <c:ser>
          <c:idx val="1"/>
          <c:order val="0"/>
          <c:tx>
            <c:v>AA Alone</c:v>
          </c:tx>
          <c:spPr>
            <a:ln>
              <a:solidFill>
                <a:srgbClr val="FF7F0C"/>
              </a:solidFill>
            </a:ln>
          </c:spPr>
          <c:marker>
            <c:spPr>
              <a:solidFill>
                <a:srgbClr val="FF7F0C"/>
              </a:solidFill>
              <a:ln>
                <a:solidFill>
                  <a:srgbClr val="FF7F0C"/>
                </a:solidFill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'6-21-12 HCT116 24hr AA dose res'!$M$81:$M$89</c:f>
                <c:numCache>
                  <c:formatCode>General</c:formatCode>
                  <c:ptCount val="9"/>
                  <c:pt idx="0">
                    <c:v>3.589342502608503</c:v>
                  </c:pt>
                  <c:pt idx="1">
                    <c:v>6.653593524466045</c:v>
                  </c:pt>
                  <c:pt idx="2">
                    <c:v>6.188279297634948</c:v>
                  </c:pt>
                  <c:pt idx="3">
                    <c:v>10.74806840307135</c:v>
                  </c:pt>
                  <c:pt idx="4">
                    <c:v>23.81698864873228</c:v>
                  </c:pt>
                  <c:pt idx="5">
                    <c:v>11.2114847655347</c:v>
                  </c:pt>
                  <c:pt idx="6">
                    <c:v>14.03546383692188</c:v>
                  </c:pt>
                  <c:pt idx="7">
                    <c:v>16.51008681053244</c:v>
                  </c:pt>
                  <c:pt idx="8">
                    <c:v>28.09528881992152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xVal>
            <c:numRef>
              <c:f>'6-21-12 HCT116 24hr AA dose res'!$H$81:$H$89</c:f>
              <c:numCache>
                <c:formatCode>General</c:formatCode>
                <c:ptCount val="9"/>
                <c:pt idx="0">
                  <c:v>0.0</c:v>
                </c:pt>
                <c:pt idx="1">
                  <c:v>0.125</c:v>
                </c:pt>
                <c:pt idx="2">
                  <c:v>0.25</c:v>
                </c:pt>
                <c:pt idx="3">
                  <c:v>0.5</c:v>
                </c:pt>
                <c:pt idx="4">
                  <c:v>1.0</c:v>
                </c:pt>
                <c:pt idx="5">
                  <c:v>2.0</c:v>
                </c:pt>
                <c:pt idx="6">
                  <c:v>4.0</c:v>
                </c:pt>
                <c:pt idx="7">
                  <c:v>8.0</c:v>
                </c:pt>
                <c:pt idx="8">
                  <c:v>16.0</c:v>
                </c:pt>
              </c:numCache>
            </c:numRef>
          </c:xVal>
          <c:yVal>
            <c:numRef>
              <c:f>'6-21-12 HCT116 24hr AA dose res'!$K$81:$K$89</c:f>
              <c:numCache>
                <c:formatCode>0.0</c:formatCode>
                <c:ptCount val="9"/>
                <c:pt idx="0">
                  <c:v>100.0</c:v>
                </c:pt>
                <c:pt idx="1">
                  <c:v>111.4365846057962</c:v>
                </c:pt>
                <c:pt idx="2">
                  <c:v>102.2281084449984</c:v>
                </c:pt>
                <c:pt idx="3">
                  <c:v>97.89654097849798</c:v>
                </c:pt>
                <c:pt idx="4">
                  <c:v>98.19258335930195</c:v>
                </c:pt>
                <c:pt idx="5">
                  <c:v>70.4425054534123</c:v>
                </c:pt>
                <c:pt idx="6">
                  <c:v>29.61981925833593</c:v>
                </c:pt>
                <c:pt idx="7" formatCode="General">
                  <c:v>14.36600933600076</c:v>
                </c:pt>
                <c:pt idx="8" formatCode="General">
                  <c:v>3.756628878092154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2577048"/>
        <c:axId val="-2112573992"/>
      </c:scatterChart>
      <c:valAx>
        <c:axId val="-2112577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-2112573992"/>
        <c:crosses val="autoZero"/>
        <c:crossBetween val="midCat"/>
        <c:majorUnit val="2.0"/>
      </c:valAx>
      <c:valAx>
        <c:axId val="-2112573992"/>
        <c:scaling>
          <c:orientation val="minMax"/>
          <c:max val="125.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-2112577048"/>
        <c:crosses val="autoZero"/>
        <c:crossBetween val="midCat"/>
        <c:majorUnit val="25.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2157448295039"/>
          <c:y val="0.0549888422683787"/>
          <c:w val="0.673236446079179"/>
          <c:h val="0.822139808611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'HDAC AA None Cell Matt 20120302'!$G$3</c:f>
              <c:strCache>
                <c:ptCount val="1"/>
                <c:pt idx="0">
                  <c:v>+Hela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'HDAC AA None Cell Matt 20120302'!$O$4:$O$7</c:f>
                <c:numCache>
                  <c:formatCode>General</c:formatCode>
                  <c:ptCount val="4"/>
                  <c:pt idx="0">
                    <c:v>1.41284</c:v>
                  </c:pt>
                  <c:pt idx="1">
                    <c:v>3.82195</c:v>
                  </c:pt>
                  <c:pt idx="2">
                    <c:v>0.805092</c:v>
                  </c:pt>
                  <c:pt idx="3">
                    <c:v>0.828273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  <c:spPr>
              <a:ln w="19050">
                <a:solidFill>
                  <a:schemeClr val="tx1"/>
                </a:solidFill>
              </a:ln>
            </c:spPr>
          </c:errBars>
          <c:cat>
            <c:strRef>
              <c:f>'HDAC AA None Cell Matt 20120302'!$F$4:$F$7</c:f>
              <c:strCache>
                <c:ptCount val="4"/>
                <c:pt idx="0">
                  <c:v>CTR</c:v>
                </c:pt>
                <c:pt idx="1">
                  <c:v>10 µM</c:v>
                </c:pt>
                <c:pt idx="2">
                  <c:v>100 µM</c:v>
                </c:pt>
                <c:pt idx="3">
                  <c:v>1000 µM</c:v>
                </c:pt>
              </c:strCache>
            </c:strRef>
          </c:cat>
          <c:val>
            <c:numRef>
              <c:f>'HDAC AA None Cell Matt 20120302'!$I$4:$I$7</c:f>
              <c:numCache>
                <c:formatCode>General</c:formatCode>
                <c:ptCount val="4"/>
                <c:pt idx="0">
                  <c:v>57.2814</c:v>
                </c:pt>
                <c:pt idx="1">
                  <c:v>49.9406</c:v>
                </c:pt>
                <c:pt idx="2">
                  <c:v>59.7522</c:v>
                </c:pt>
                <c:pt idx="3">
                  <c:v>57.6475</c:v>
                </c:pt>
              </c:numCache>
            </c:numRef>
          </c:val>
        </c:ser>
        <c:ser>
          <c:idx val="1"/>
          <c:order val="1"/>
          <c:tx>
            <c:strRef>
              <c:f>'HDAC AA None Cell Matt 20120302'!$H$3</c:f>
              <c:strCache>
                <c:ptCount val="1"/>
                <c:pt idx="0">
                  <c:v>TSA/Hela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'HDAC AA None Cell Matt 20120302'!$P$4</c:f>
                <c:numCache>
                  <c:formatCode>General</c:formatCode>
                  <c:ptCount val="1"/>
                  <c:pt idx="0">
                    <c:v>0.253887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  <c:spPr>
              <a:ln w="19050">
                <a:solidFill>
                  <a:schemeClr val="tx1"/>
                </a:solidFill>
              </a:ln>
            </c:spPr>
          </c:errBars>
          <c:cat>
            <c:strRef>
              <c:f>'HDAC AA None Cell Matt 20120302'!$F$4:$F$7</c:f>
              <c:strCache>
                <c:ptCount val="4"/>
                <c:pt idx="0">
                  <c:v>CTR</c:v>
                </c:pt>
                <c:pt idx="1">
                  <c:v>10 µM</c:v>
                </c:pt>
                <c:pt idx="2">
                  <c:v>100 µM</c:v>
                </c:pt>
                <c:pt idx="3">
                  <c:v>1000 µM</c:v>
                </c:pt>
              </c:strCache>
            </c:strRef>
          </c:cat>
          <c:val>
            <c:numRef>
              <c:f>'HDAC AA None Cell Matt 20120302'!$J$4</c:f>
              <c:numCache>
                <c:formatCode>General</c:formatCode>
                <c:ptCount val="1"/>
                <c:pt idx="0">
                  <c:v>3.42375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3230968"/>
        <c:axId val="-2133246808"/>
      </c:barChart>
      <c:catAx>
        <c:axId val="-2133230968"/>
        <c:scaling>
          <c:orientation val="minMax"/>
        </c:scaling>
        <c:delete val="0"/>
        <c:axPos val="b"/>
        <c:majorTickMark val="cross"/>
        <c:minorTickMark val="none"/>
        <c:tickLblPos val="nextTo"/>
        <c:txPr>
          <a:bodyPr/>
          <a:lstStyle/>
          <a:p>
            <a:pPr>
              <a:defRPr sz="1400">
                <a:latin typeface="Arial"/>
                <a:cs typeface="Arial"/>
              </a:defRPr>
            </a:pPr>
            <a:endParaRPr lang="en-US"/>
          </a:p>
        </c:txPr>
        <c:crossAx val="-2133246808"/>
        <c:crosses val="autoZero"/>
        <c:auto val="1"/>
        <c:lblAlgn val="ctr"/>
        <c:lblOffset val="100"/>
        <c:noMultiLvlLbl val="0"/>
      </c:catAx>
      <c:valAx>
        <c:axId val="-2133246808"/>
        <c:scaling>
          <c:orientation val="minMax"/>
          <c:max val="70.0"/>
          <c:min val="0.0"/>
        </c:scaling>
        <c:delete val="0"/>
        <c:axPos val="l"/>
        <c:majorGridlines>
          <c:spPr>
            <a:ln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/>
                <a:cs typeface="Arial"/>
              </a:defRPr>
            </a:pPr>
            <a:endParaRPr lang="en-US"/>
          </a:p>
        </c:txPr>
        <c:crossAx val="-2133230968"/>
        <c:crosses val="autoZero"/>
        <c:crossBetween val="between"/>
        <c:majorUnit val="10.0"/>
      </c:valAx>
      <c:spPr>
        <a:ln w="1905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00649567304634961"/>
          <c:y val="0.0690005436232627"/>
          <c:w val="0.191172793918565"/>
          <c:h val="0.122704017384749"/>
        </c:manualLayout>
      </c:layout>
      <c:overlay val="0"/>
      <c:txPr>
        <a:bodyPr/>
        <a:lstStyle/>
        <a:p>
          <a:pPr>
            <a:defRPr sz="1600">
              <a:latin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8005233606634"/>
          <c:y val="0.0457269207072049"/>
          <c:w val="0.667722916318069"/>
          <c:h val="0.9056794093566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'HDAC- VitC treated cell lysates'!$B$16</c:f>
              <c:strCache>
                <c:ptCount val="1"/>
                <c:pt idx="0">
                  <c:v>AFU/min/µg protein</c:v>
                </c:pt>
              </c:strCache>
            </c:strRef>
          </c:tx>
          <c:spPr>
            <a:solidFill>
              <a:srgbClr val="3366FF"/>
            </a:solidFill>
            <a:ln>
              <a:solidFill>
                <a:srgbClr val="3366FF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'HDAC- VitC treated cell lysates'!$D$17:$D$26</c:f>
                <c:numCache>
                  <c:formatCode>General</c:formatCode>
                  <c:ptCount val="10"/>
                  <c:pt idx="0">
                    <c:v>0.18661</c:v>
                  </c:pt>
                  <c:pt idx="1">
                    <c:v>0.0264049</c:v>
                  </c:pt>
                  <c:pt idx="2">
                    <c:v>0.118345</c:v>
                  </c:pt>
                  <c:pt idx="3">
                    <c:v>0.153636</c:v>
                  </c:pt>
                  <c:pt idx="4">
                    <c:v>0.784621</c:v>
                  </c:pt>
                  <c:pt idx="5">
                    <c:v>3.43699</c:v>
                  </c:pt>
                  <c:pt idx="6">
                    <c:v>0.9057</c:v>
                  </c:pt>
                  <c:pt idx="7">
                    <c:v>0.645429</c:v>
                  </c:pt>
                  <c:pt idx="8">
                    <c:v>0.673516</c:v>
                  </c:pt>
                  <c:pt idx="9">
                    <c:v>0.321379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  <c:spPr>
              <a:ln w="15875">
                <a:solidFill>
                  <a:schemeClr val="tx1"/>
                </a:solidFill>
              </a:ln>
            </c:spPr>
          </c:errBars>
          <c:cat>
            <c:numRef>
              <c:f>'HDAC- VitC treated cell lysates'!$A$18:$A$21</c:f>
              <c:numCache>
                <c:formatCode>General</c:formatCode>
                <c:ptCount val="4"/>
              </c:numCache>
            </c:numRef>
          </c:cat>
          <c:val>
            <c:numRef>
              <c:f>'HDAC- VitC treated cell lysates'!$B$18:$B$21</c:f>
              <c:numCache>
                <c:formatCode>0.00</c:formatCode>
                <c:ptCount val="4"/>
                <c:pt idx="0">
                  <c:v>0.181134</c:v>
                </c:pt>
                <c:pt idx="1">
                  <c:v>17.664</c:v>
                </c:pt>
                <c:pt idx="2">
                  <c:v>17.7286</c:v>
                </c:pt>
                <c:pt idx="3">
                  <c:v>11.6008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3335064"/>
        <c:axId val="-2133352232"/>
      </c:barChart>
      <c:catAx>
        <c:axId val="-2133335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133352232"/>
        <c:crosses val="autoZero"/>
        <c:auto val="1"/>
        <c:lblAlgn val="ctr"/>
        <c:lblOffset val="100"/>
        <c:noMultiLvlLbl val="0"/>
      </c:catAx>
      <c:valAx>
        <c:axId val="-2133352232"/>
        <c:scaling>
          <c:orientation val="minMax"/>
          <c:max val="20.0"/>
          <c:min val="0.0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0" sourceLinked="0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400">
                <a:latin typeface="Arial"/>
                <a:cs typeface="Arial"/>
              </a:defRPr>
            </a:pPr>
            <a:endParaRPr lang="en-US"/>
          </a:p>
        </c:txPr>
        <c:crossAx val="-2133335064"/>
        <c:crosses val="autoZero"/>
        <c:crossBetween val="between"/>
        <c:majorUnit val="5.0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008092738408"/>
          <c:y val="0.116536032398191"/>
          <c:w val="0.686405976111218"/>
          <c:h val="0.74704807531772"/>
        </c:manualLayout>
      </c:layout>
      <c:scatterChart>
        <c:scatterStyle val="lineMarker"/>
        <c:varyColors val="0"/>
        <c:ser>
          <c:idx val="0"/>
          <c:order val="0"/>
          <c:tx>
            <c:v>HCT 116</c:v>
          </c:tx>
          <c:errBars>
            <c:errDir val="y"/>
            <c:errBarType val="plus"/>
            <c:errValType val="cust"/>
            <c:noEndCap val="0"/>
            <c:plus>
              <c:numRef>
                <c:f>'6-21-12 HCT116 24hr AA dose res'!$M$81:$M$89</c:f>
                <c:numCache>
                  <c:formatCode>General</c:formatCode>
                  <c:ptCount val="9"/>
                  <c:pt idx="0">
                    <c:v>3.589342502608503</c:v>
                  </c:pt>
                  <c:pt idx="1">
                    <c:v>6.653593524466045</c:v>
                  </c:pt>
                  <c:pt idx="2">
                    <c:v>6.188279297634948</c:v>
                  </c:pt>
                  <c:pt idx="3">
                    <c:v>10.74806840307127</c:v>
                  </c:pt>
                  <c:pt idx="4">
                    <c:v>23.81698864873233</c:v>
                  </c:pt>
                  <c:pt idx="5">
                    <c:v>11.2114847655347</c:v>
                  </c:pt>
                  <c:pt idx="6">
                    <c:v>14.03546383692192</c:v>
                  </c:pt>
                  <c:pt idx="7">
                    <c:v>16.51008681053244</c:v>
                  </c:pt>
                  <c:pt idx="8">
                    <c:v>28.09528881992147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xVal>
            <c:numRef>
              <c:f>'6-21-12 HCT116 24hr AA dose res'!$H$81:$H$89</c:f>
              <c:numCache>
                <c:formatCode>General</c:formatCode>
                <c:ptCount val="9"/>
                <c:pt idx="0">
                  <c:v>0.0</c:v>
                </c:pt>
                <c:pt idx="1">
                  <c:v>0.125</c:v>
                </c:pt>
                <c:pt idx="2">
                  <c:v>0.25</c:v>
                </c:pt>
                <c:pt idx="3">
                  <c:v>0.5</c:v>
                </c:pt>
                <c:pt idx="4">
                  <c:v>1.0</c:v>
                </c:pt>
                <c:pt idx="5">
                  <c:v>2.0</c:v>
                </c:pt>
                <c:pt idx="6">
                  <c:v>4.0</c:v>
                </c:pt>
                <c:pt idx="7">
                  <c:v>8.0</c:v>
                </c:pt>
                <c:pt idx="8">
                  <c:v>16.0</c:v>
                </c:pt>
              </c:numCache>
            </c:numRef>
          </c:xVal>
          <c:yVal>
            <c:numRef>
              <c:f>'6-21-12 HCT116 24hr AA dose res'!$K$81:$K$89</c:f>
              <c:numCache>
                <c:formatCode>0.0</c:formatCode>
                <c:ptCount val="9"/>
                <c:pt idx="0">
                  <c:v>100.0</c:v>
                </c:pt>
                <c:pt idx="1">
                  <c:v>111.4365846057964</c:v>
                </c:pt>
                <c:pt idx="2">
                  <c:v>102.2281084449984</c:v>
                </c:pt>
                <c:pt idx="3">
                  <c:v>97.89654097849798</c:v>
                </c:pt>
                <c:pt idx="4">
                  <c:v>98.19258335930195</c:v>
                </c:pt>
                <c:pt idx="5">
                  <c:v>70.44250545341232</c:v>
                </c:pt>
                <c:pt idx="6">
                  <c:v>29.61981925833593</c:v>
                </c:pt>
                <c:pt idx="7" formatCode="General">
                  <c:v>14.3660093360008</c:v>
                </c:pt>
                <c:pt idx="8" formatCode="General">
                  <c:v>3.756628878092154</c:v>
                </c:pt>
              </c:numCache>
            </c:numRef>
          </c:yVal>
          <c:smooth val="0"/>
        </c:ser>
        <c:ser>
          <c:idx val="1"/>
          <c:order val="1"/>
          <c:tx>
            <c:v>CCD 841</c:v>
          </c:tx>
          <c:spPr>
            <a:ln>
              <a:solidFill>
                <a:srgbClr val="29FFFF"/>
              </a:solidFill>
            </a:ln>
          </c:spPr>
          <c:marker>
            <c:spPr>
              <a:solidFill>
                <a:srgbClr val="29FFFF"/>
              </a:solidFill>
              <a:ln>
                <a:solidFill>
                  <a:srgbClr val="29FFFF"/>
                </a:solidFill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'6-21-12 HCT116 24hr AA dose res'!$M$90:$M$98</c:f>
                <c:numCache>
                  <c:formatCode>General</c:formatCode>
                  <c:ptCount val="9"/>
                  <c:pt idx="0">
                    <c:v>14.1421356</c:v>
                  </c:pt>
                  <c:pt idx="1">
                    <c:v>4.566945099999995</c:v>
                  </c:pt>
                  <c:pt idx="2">
                    <c:v>8.727595399999998</c:v>
                  </c:pt>
                  <c:pt idx="3">
                    <c:v>9.298346099999998</c:v>
                  </c:pt>
                  <c:pt idx="4">
                    <c:v>14.0899506</c:v>
                  </c:pt>
                  <c:pt idx="5">
                    <c:v>9.249977899999997</c:v>
                  </c:pt>
                  <c:pt idx="6">
                    <c:v>15.6049446158508</c:v>
                  </c:pt>
                  <c:pt idx="7">
                    <c:v>28.27932514774216</c:v>
                  </c:pt>
                  <c:pt idx="8">
                    <c:v>7.654089316332365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xVal>
            <c:numRef>
              <c:f>'6-21-12 HCT116 24hr AA dose res'!$H$90:$H$98</c:f>
              <c:numCache>
                <c:formatCode>General</c:formatCode>
                <c:ptCount val="9"/>
                <c:pt idx="0">
                  <c:v>0.0</c:v>
                </c:pt>
                <c:pt idx="1">
                  <c:v>0.125</c:v>
                </c:pt>
                <c:pt idx="2">
                  <c:v>0.25</c:v>
                </c:pt>
                <c:pt idx="3">
                  <c:v>0.5</c:v>
                </c:pt>
                <c:pt idx="4">
                  <c:v>1.0</c:v>
                </c:pt>
                <c:pt idx="5">
                  <c:v>2.0</c:v>
                </c:pt>
                <c:pt idx="6">
                  <c:v>4.0</c:v>
                </c:pt>
                <c:pt idx="7">
                  <c:v>8.0</c:v>
                </c:pt>
                <c:pt idx="8">
                  <c:v>16.0</c:v>
                </c:pt>
              </c:numCache>
            </c:numRef>
          </c:xVal>
          <c:yVal>
            <c:numRef>
              <c:f>'6-21-12 HCT116 24hr AA dose res'!$K$90:$K$98</c:f>
              <c:numCache>
                <c:formatCode>0.0</c:formatCode>
                <c:ptCount val="9"/>
                <c:pt idx="0">
                  <c:v>100.0</c:v>
                </c:pt>
                <c:pt idx="1">
                  <c:v>117.0773152081563</c:v>
                </c:pt>
                <c:pt idx="2">
                  <c:v>112.0645709430756</c:v>
                </c:pt>
                <c:pt idx="3">
                  <c:v>111.1299915038229</c:v>
                </c:pt>
                <c:pt idx="4">
                  <c:v>115.1231945624467</c:v>
                </c:pt>
                <c:pt idx="5">
                  <c:v>101.1894647408666</c:v>
                </c:pt>
                <c:pt idx="6">
                  <c:v>116.0</c:v>
                </c:pt>
                <c:pt idx="7" formatCode="General">
                  <c:v>52.90723091719855</c:v>
                </c:pt>
                <c:pt idx="8" formatCode="General">
                  <c:v>14.62796187811486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2234520"/>
        <c:axId val="-2112231464"/>
      </c:scatterChart>
      <c:valAx>
        <c:axId val="-2112234520"/>
        <c:scaling>
          <c:orientation val="minMax"/>
          <c:max val="16.0"/>
          <c:min val="0.0"/>
        </c:scaling>
        <c:delete val="0"/>
        <c:axPos val="b"/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-2112231464"/>
        <c:crosses val="autoZero"/>
        <c:crossBetween val="midCat"/>
        <c:majorUnit val="2.0"/>
      </c:valAx>
      <c:valAx>
        <c:axId val="-2112231464"/>
        <c:scaling>
          <c:orientation val="minMax"/>
          <c:max val="135.0"/>
          <c:min val="0.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-2112234520"/>
        <c:crosses val="autoZero"/>
        <c:crossBetween val="midCat"/>
        <c:majorUnit val="25.0"/>
        <c:minorUnit val="5.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HCT116</c:v>
          </c:tx>
          <c:spPr>
            <a:solidFill>
              <a:srgbClr val="FF8000"/>
            </a:solidFill>
          </c:spPr>
          <c:invertIfNegative val="0"/>
          <c:cat>
            <c:numRef>
              <c:f>'Cellular Results Filtered'!$L$3:$L$6</c:f>
              <c:numCache>
                <c:formatCode>General</c:formatCode>
                <c:ptCount val="4"/>
                <c:pt idx="0">
                  <c:v>0.0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</c:numCache>
            </c:numRef>
          </c:cat>
          <c:val>
            <c:numRef>
              <c:f>'Cellular Results Filtered'!$J$3:$J$6</c:f>
              <c:numCache>
                <c:formatCode>General</c:formatCode>
                <c:ptCount val="4"/>
                <c:pt idx="0">
                  <c:v>0.0</c:v>
                </c:pt>
                <c:pt idx="1">
                  <c:v>10.07941324186825</c:v>
                </c:pt>
                <c:pt idx="2">
                  <c:v>15.66529948987988</c:v>
                </c:pt>
                <c:pt idx="3">
                  <c:v>16.56826468652296</c:v>
                </c:pt>
              </c:numCache>
            </c:numRef>
          </c:val>
        </c:ser>
        <c:ser>
          <c:idx val="1"/>
          <c:order val="1"/>
          <c:tx>
            <c:v>CCD841</c:v>
          </c:tx>
          <c:spPr>
            <a:solidFill>
              <a:srgbClr val="29FFFF"/>
            </a:solidFill>
          </c:spPr>
          <c:invertIfNegative val="0"/>
          <c:val>
            <c:numRef>
              <c:f>'Cellular Results Filtered'!$J$18:$J$21</c:f>
              <c:numCache>
                <c:formatCode>General</c:formatCode>
                <c:ptCount val="4"/>
                <c:pt idx="0">
                  <c:v>0.0</c:v>
                </c:pt>
                <c:pt idx="1">
                  <c:v>1.06647388519633</c:v>
                </c:pt>
                <c:pt idx="2">
                  <c:v>1.480333091085877</c:v>
                </c:pt>
                <c:pt idx="3">
                  <c:v>2.393294445751809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5133976"/>
        <c:axId val="2070044008"/>
      </c:barChart>
      <c:catAx>
        <c:axId val="2065133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800" b="0" dirty="0" smtClean="0"/>
                  <a:t>6h Pharmacologic</a:t>
                </a:r>
                <a:r>
                  <a:rPr lang="en-US" sz="1800" b="0" baseline="0" dirty="0" smtClean="0"/>
                  <a:t> </a:t>
                </a:r>
                <a:r>
                  <a:rPr lang="en-US" sz="1800" b="0" baseline="0" dirty="0" err="1" smtClean="0"/>
                  <a:t>Ascorbate</a:t>
                </a:r>
                <a:r>
                  <a:rPr lang="en-US" sz="1800" b="0" dirty="0" smtClean="0"/>
                  <a:t> (</a:t>
                </a:r>
                <a:r>
                  <a:rPr lang="en-US" sz="1800" b="0" dirty="0" err="1"/>
                  <a:t>mM</a:t>
                </a:r>
                <a:r>
                  <a:rPr lang="en-US" sz="1800" b="0" dirty="0"/>
                  <a:t>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70044008"/>
        <c:crosses val="autoZero"/>
        <c:auto val="1"/>
        <c:lblAlgn val="ctr"/>
        <c:lblOffset val="100"/>
        <c:noMultiLvlLbl val="0"/>
      </c:catAx>
      <c:valAx>
        <c:axId val="20700440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b="0" dirty="0" err="1"/>
                  <a:t>nMol</a:t>
                </a:r>
                <a:r>
                  <a:rPr lang="en-US" sz="1800" b="0" dirty="0"/>
                  <a:t>/ million cells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06513397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91945882455301"/>
          <c:y val="0.185130786449778"/>
          <c:w val="0.834261045630835"/>
          <c:h val="0.668862902497243"/>
        </c:manualLayout>
      </c:layout>
      <c:scatterChart>
        <c:scatterStyle val="lineMarker"/>
        <c:varyColors val="0"/>
        <c:ser>
          <c:idx val="1"/>
          <c:order val="0"/>
          <c:tx>
            <c:v>AA HCT116</c:v>
          </c:tx>
          <c:spPr>
            <a:ln>
              <a:solidFill>
                <a:srgbClr val="FF7F0C"/>
              </a:solidFill>
            </a:ln>
            <a:effectLst/>
          </c:spPr>
          <c:marker>
            <c:spPr>
              <a:solidFill>
                <a:srgbClr val="FF7F0C"/>
              </a:solidFill>
              <a:ln>
                <a:solidFill>
                  <a:srgbClr val="FF7F0C"/>
                </a:solidFill>
              </a:ln>
              <a:effectLst/>
            </c:spPr>
          </c:marker>
          <c:errBars>
            <c:errDir val="y"/>
            <c:errBarType val="plus"/>
            <c:errValType val="fixedVal"/>
            <c:noEndCap val="0"/>
            <c:val val="10.0"/>
          </c:errBars>
          <c:xVal>
            <c:numRef>
              <c:f>'C:\Users\Matt\Desktop\Vitamin C Research\MK Research Data\Vitamin C Research\MTT\[6-21-12 HCT116 24hr AA dose response &amp; catalase 5000 vDMSO (version 1).xlsm]6-21-12 HCT116 24hr AA dose res'!$H$81:$H$89</c:f>
              <c:numCache>
                <c:formatCode>General</c:formatCode>
                <c:ptCount val="9"/>
                <c:pt idx="0">
                  <c:v>0.0</c:v>
                </c:pt>
                <c:pt idx="1">
                  <c:v>0.125</c:v>
                </c:pt>
                <c:pt idx="2">
                  <c:v>0.25</c:v>
                </c:pt>
                <c:pt idx="3">
                  <c:v>0.5</c:v>
                </c:pt>
                <c:pt idx="4">
                  <c:v>1.0</c:v>
                </c:pt>
                <c:pt idx="5">
                  <c:v>2.0</c:v>
                </c:pt>
                <c:pt idx="6">
                  <c:v>4.0</c:v>
                </c:pt>
                <c:pt idx="7">
                  <c:v>8.0</c:v>
                </c:pt>
                <c:pt idx="8">
                  <c:v>16.0</c:v>
                </c:pt>
              </c:numCache>
            </c:numRef>
          </c:xVal>
          <c:yVal>
            <c:numRef>
              <c:f>'C:\Users\Matt\Desktop\Vitamin C Research\MK Research Data\Vitamin C Research\MTT\[6-21-12 HCT116 24hr AA dose response &amp; catalase 5000 vDMSO (version 1).xlsm]6-21-12 HCT116 24hr AA dose res'!$K$81:$K$89</c:f>
              <c:numCache>
                <c:formatCode>General</c:formatCode>
                <c:ptCount val="9"/>
                <c:pt idx="0">
                  <c:v>100.0</c:v>
                </c:pt>
                <c:pt idx="1">
                  <c:v>111.4365846057962</c:v>
                </c:pt>
                <c:pt idx="2">
                  <c:v>102.2281084449984</c:v>
                </c:pt>
                <c:pt idx="3">
                  <c:v>97.89654097849798</c:v>
                </c:pt>
                <c:pt idx="4">
                  <c:v>98.19258335930195</c:v>
                </c:pt>
                <c:pt idx="5">
                  <c:v>70.4425054534123</c:v>
                </c:pt>
                <c:pt idx="6">
                  <c:v>29.61981925833593</c:v>
                </c:pt>
                <c:pt idx="7">
                  <c:v>14.36600933600076</c:v>
                </c:pt>
                <c:pt idx="8">
                  <c:v>3.756628878092154</c:v>
                </c:pt>
              </c:numCache>
            </c:numRef>
          </c:yVal>
          <c:smooth val="0"/>
        </c:ser>
        <c:ser>
          <c:idx val="2"/>
          <c:order val="1"/>
          <c:tx>
            <c:v>AA+CAT HCT116</c:v>
          </c:tx>
          <c:spPr>
            <a:ln>
              <a:solidFill>
                <a:srgbClr val="FF6666"/>
              </a:solidFill>
            </a:ln>
          </c:spPr>
          <c:marker>
            <c:spPr>
              <a:solidFill>
                <a:srgbClr val="FF6666"/>
              </a:solidFill>
              <a:ln>
                <a:solidFill>
                  <a:srgbClr val="FF6666"/>
                </a:solidFill>
              </a:ln>
            </c:spPr>
          </c:marker>
          <c:dPt>
            <c:idx val="4"/>
            <c:bubble3D val="0"/>
          </c:dPt>
          <c:errBars>
            <c:errDir val="y"/>
            <c:errBarType val="plus"/>
            <c:errValType val="cust"/>
            <c:noEndCap val="0"/>
            <c:plus>
              <c:numRef>
                <c:f>'7-21-12 HCT116 and CCD841 24hr '!$R$14:$R$19</c:f>
                <c:numCache>
                  <c:formatCode>General</c:formatCode>
                  <c:ptCount val="6"/>
                  <c:pt idx="0">
                    <c:v>2.609673858250466</c:v>
                  </c:pt>
                  <c:pt idx="1">
                    <c:v>6.402710101781837</c:v>
                  </c:pt>
                  <c:pt idx="2">
                    <c:v>12.7433436592756</c:v>
                  </c:pt>
                  <c:pt idx="3">
                    <c:v>10.01855223003712</c:v>
                  </c:pt>
                  <c:pt idx="4">
                    <c:v>4.47375052303329</c:v>
                  </c:pt>
                  <c:pt idx="5">
                    <c:v>10.37384</c:v>
                  </c:pt>
                </c:numCache>
              </c:numRef>
            </c:plus>
          </c:errBars>
          <c:xVal>
            <c:numRef>
              <c:f>'7-21-12 HCT116 and CCD841 24hr '!$A$27:$A$32</c:f>
              <c:numCache>
                <c:formatCode>General</c:formatCode>
                <c:ptCount val="6"/>
                <c:pt idx="0">
                  <c:v>0.0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</c:numCache>
            </c:numRef>
          </c:xVal>
          <c:yVal>
            <c:numRef>
              <c:f>'7-21-12 HCT116 and CCD841 24hr '!$Q$14:$Q$19</c:f>
              <c:numCache>
                <c:formatCode>General</c:formatCode>
                <c:ptCount val="6"/>
                <c:pt idx="0">
                  <c:v>100.0</c:v>
                </c:pt>
                <c:pt idx="1">
                  <c:v>87.3349674583721</c:v>
                </c:pt>
                <c:pt idx="2">
                  <c:v>68.94091792747866</c:v>
                </c:pt>
                <c:pt idx="3">
                  <c:v>81.16135576029076</c:v>
                </c:pt>
                <c:pt idx="4">
                  <c:v>83.74609077846335</c:v>
                </c:pt>
                <c:pt idx="5">
                  <c:v>80.93726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0899304"/>
        <c:axId val="-2110896248"/>
      </c:scatterChart>
      <c:valAx>
        <c:axId val="-2110899304"/>
        <c:scaling>
          <c:orientation val="minMax"/>
          <c:max val="56.0"/>
          <c:min val="0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-2110896248"/>
        <c:crossesAt val="0.0"/>
        <c:crossBetween val="midCat"/>
        <c:majorUnit val="4.0"/>
      </c:valAx>
      <c:valAx>
        <c:axId val="-2110896248"/>
        <c:scaling>
          <c:orientation val="minMax"/>
          <c:max val="125.0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-2110899304"/>
        <c:crosses val="autoZero"/>
        <c:crossBetween val="midCat"/>
        <c:majorUnit val="25.0"/>
        <c:minorUnit val="5.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91945882455301"/>
          <c:y val="0.185130786449778"/>
          <c:w val="0.834261045630835"/>
          <c:h val="0.668862902497243"/>
        </c:manualLayout>
      </c:layout>
      <c:scatterChart>
        <c:scatterStyle val="lineMarker"/>
        <c:varyColors val="0"/>
        <c:ser>
          <c:idx val="1"/>
          <c:order val="0"/>
          <c:tx>
            <c:v>AA HCT116</c:v>
          </c:tx>
          <c:spPr>
            <a:ln>
              <a:solidFill>
                <a:srgbClr val="FF7F0C"/>
              </a:solidFill>
            </a:ln>
            <a:effectLst/>
          </c:spPr>
          <c:marker>
            <c:spPr>
              <a:solidFill>
                <a:srgbClr val="FF7F0C"/>
              </a:solidFill>
              <a:ln>
                <a:solidFill>
                  <a:srgbClr val="FF7F0C"/>
                </a:solidFill>
              </a:ln>
              <a:effectLst/>
            </c:spPr>
          </c:marker>
          <c:errBars>
            <c:errDir val="y"/>
            <c:errBarType val="plus"/>
            <c:errValType val="fixedVal"/>
            <c:noEndCap val="0"/>
            <c:val val="10.0"/>
          </c:errBars>
          <c:xVal>
            <c:numRef>
              <c:f>'C:\Users\Matt\Desktop\Vitamin C Research\MK Research Data\Vitamin C Research\MTT\[6-21-12 HCT116 24hr AA dose response &amp; catalase 5000 vDMSO (version 1).xlsm]6-21-12 HCT116 24hr AA dose res'!$H$81:$H$89</c:f>
              <c:numCache>
                <c:formatCode>General</c:formatCode>
                <c:ptCount val="9"/>
                <c:pt idx="0">
                  <c:v>0.0</c:v>
                </c:pt>
                <c:pt idx="1">
                  <c:v>0.125</c:v>
                </c:pt>
                <c:pt idx="2">
                  <c:v>0.25</c:v>
                </c:pt>
                <c:pt idx="3">
                  <c:v>0.5</c:v>
                </c:pt>
                <c:pt idx="4">
                  <c:v>1.0</c:v>
                </c:pt>
                <c:pt idx="5">
                  <c:v>2.0</c:v>
                </c:pt>
                <c:pt idx="6">
                  <c:v>4.0</c:v>
                </c:pt>
                <c:pt idx="7">
                  <c:v>8.0</c:v>
                </c:pt>
                <c:pt idx="8">
                  <c:v>16.0</c:v>
                </c:pt>
              </c:numCache>
            </c:numRef>
          </c:xVal>
          <c:yVal>
            <c:numRef>
              <c:f>'C:\Users\Matt\Desktop\Vitamin C Research\MK Research Data\Vitamin C Research\MTT\[6-21-12 HCT116 24hr AA dose response &amp; catalase 5000 vDMSO (version 1).xlsm]6-21-12 HCT116 24hr AA dose res'!$K$81:$K$89</c:f>
              <c:numCache>
                <c:formatCode>General</c:formatCode>
                <c:ptCount val="9"/>
                <c:pt idx="0">
                  <c:v>100.0</c:v>
                </c:pt>
                <c:pt idx="1">
                  <c:v>111.4365846057962</c:v>
                </c:pt>
                <c:pt idx="2">
                  <c:v>102.2281084449984</c:v>
                </c:pt>
                <c:pt idx="3">
                  <c:v>97.89654097849798</c:v>
                </c:pt>
                <c:pt idx="4">
                  <c:v>98.19258335930195</c:v>
                </c:pt>
                <c:pt idx="5">
                  <c:v>70.4425054534123</c:v>
                </c:pt>
                <c:pt idx="6">
                  <c:v>29.61981925833593</c:v>
                </c:pt>
                <c:pt idx="7">
                  <c:v>14.36600933600076</c:v>
                </c:pt>
                <c:pt idx="8">
                  <c:v>3.756628878092154</c:v>
                </c:pt>
              </c:numCache>
            </c:numRef>
          </c:yVal>
          <c:smooth val="0"/>
        </c:ser>
        <c:ser>
          <c:idx val="0"/>
          <c:order val="1"/>
          <c:tx>
            <c:v>AAp HCT116</c:v>
          </c:tx>
          <c:spPr>
            <a:ln>
              <a:solidFill>
                <a:srgbClr val="CC66FF"/>
              </a:solidFill>
            </a:ln>
          </c:spPr>
          <c:marker>
            <c:spPr>
              <a:solidFill>
                <a:srgbClr val="CC66FF"/>
              </a:solidFill>
              <a:ln>
                <a:solidFill>
                  <a:srgbClr val="CC66FF"/>
                </a:solidFill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'C:\Users\Matt\Desktop\Vitamin C Research\MK Research Data\Vitamin C Research\MTT\[6-21-12 HCT116 24hr AA dose response &amp; catalase 5000 vDMSO (version 1).xlsm]6-21-12 HCT116 24hr AA dose res'!$S$80:$S$84</c:f>
                <c:numCache>
                  <c:formatCode>General</c:formatCode>
                  <c:ptCount val="5"/>
                  <c:pt idx="0">
                    <c:v>7.342</c:v>
                  </c:pt>
                  <c:pt idx="1">
                    <c:v>8.297666670000001</c:v>
                  </c:pt>
                  <c:pt idx="2">
                    <c:v>7.149333329999997</c:v>
                  </c:pt>
                  <c:pt idx="3">
                    <c:v>7.490333329999999</c:v>
                  </c:pt>
                  <c:pt idx="4">
                    <c:v>6.544333329999994</c:v>
                  </c:pt>
                </c:numCache>
              </c:numRef>
            </c:plus>
          </c:errBars>
          <c:xVal>
            <c:numRef>
              <c:f>'C:\Users\Matt\Desktop\Vitamin C Research\MK Research Data\Vitamin C Research\MTT\[6-21-12 HCT116 24hr AA dose response &amp; catalase 5000 vDMSO (version 1).xlsm]6-21-12 HCT116 24hr AA dose res'!$O$80:$O$84</c:f>
              <c:numCache>
                <c:formatCode>General</c:formatCode>
                <c:ptCount val="5"/>
                <c:pt idx="0">
                  <c:v>0.0</c:v>
                </c:pt>
                <c:pt idx="1">
                  <c:v>5.0</c:v>
                </c:pt>
                <c:pt idx="2">
                  <c:v>10.0</c:v>
                </c:pt>
                <c:pt idx="3">
                  <c:v>30.0</c:v>
                </c:pt>
                <c:pt idx="4">
                  <c:v>50.0</c:v>
                </c:pt>
              </c:numCache>
            </c:numRef>
          </c:xVal>
          <c:yVal>
            <c:numRef>
              <c:f>'C:\Users\Matt\Desktop\Vitamin C Research\MK Research Data\Vitamin C Research\MTT\[6-21-12 HCT116 24hr AA dose response &amp; catalase 5000 vDMSO (version 1).xlsm]6-21-12 HCT116 24hr AA dose res'!$Q$80:$Q$84</c:f>
              <c:numCache>
                <c:formatCode>General</c:formatCode>
                <c:ptCount val="5"/>
                <c:pt idx="0">
                  <c:v>100.0</c:v>
                </c:pt>
                <c:pt idx="1">
                  <c:v>113.0164351221284</c:v>
                </c:pt>
                <c:pt idx="2">
                  <c:v>97.37582856623914</c:v>
                </c:pt>
                <c:pt idx="3">
                  <c:v>102.0203395986561</c:v>
                </c:pt>
                <c:pt idx="4">
                  <c:v>89.13556705711405</c:v>
                </c:pt>
              </c:numCache>
            </c:numRef>
          </c:yVal>
          <c:smooth val="0"/>
        </c:ser>
        <c:ser>
          <c:idx val="2"/>
          <c:order val="2"/>
          <c:tx>
            <c:v>AA+CAT HCT116</c:v>
          </c:tx>
          <c:spPr>
            <a:ln>
              <a:solidFill>
                <a:srgbClr val="FF6666"/>
              </a:solidFill>
            </a:ln>
          </c:spPr>
          <c:marker>
            <c:spPr>
              <a:solidFill>
                <a:srgbClr val="FF6666"/>
              </a:solidFill>
              <a:ln>
                <a:solidFill>
                  <a:srgbClr val="FF6666"/>
                </a:solidFill>
              </a:ln>
            </c:spPr>
          </c:marker>
          <c:dPt>
            <c:idx val="4"/>
            <c:bubble3D val="0"/>
          </c:dPt>
          <c:errBars>
            <c:errDir val="y"/>
            <c:errBarType val="plus"/>
            <c:errValType val="cust"/>
            <c:noEndCap val="0"/>
            <c:plus>
              <c:numRef>
                <c:f>'7-21-12 HCT116 and CCD841 24hr '!$R$14:$R$19</c:f>
                <c:numCache>
                  <c:formatCode>General</c:formatCode>
                  <c:ptCount val="6"/>
                  <c:pt idx="0">
                    <c:v>2.609673858250466</c:v>
                  </c:pt>
                  <c:pt idx="1">
                    <c:v>6.402710101781837</c:v>
                  </c:pt>
                  <c:pt idx="2">
                    <c:v>12.7433436592756</c:v>
                  </c:pt>
                  <c:pt idx="3">
                    <c:v>10.01855223003712</c:v>
                  </c:pt>
                  <c:pt idx="4">
                    <c:v>4.47375052303329</c:v>
                  </c:pt>
                  <c:pt idx="5">
                    <c:v>10.37384</c:v>
                  </c:pt>
                </c:numCache>
              </c:numRef>
            </c:plus>
          </c:errBars>
          <c:xVal>
            <c:numRef>
              <c:f>'7-21-12 HCT116 and CCD841 24hr '!$A$27:$A$32</c:f>
              <c:numCache>
                <c:formatCode>General</c:formatCode>
                <c:ptCount val="6"/>
                <c:pt idx="0">
                  <c:v>0.0</c:v>
                </c:pt>
                <c:pt idx="1">
                  <c:v>2.0</c:v>
                </c:pt>
                <c:pt idx="2">
                  <c:v>4.0</c:v>
                </c:pt>
                <c:pt idx="3">
                  <c:v>8.0</c:v>
                </c:pt>
                <c:pt idx="4">
                  <c:v>16.0</c:v>
                </c:pt>
                <c:pt idx="5">
                  <c:v>32.0</c:v>
                </c:pt>
              </c:numCache>
            </c:numRef>
          </c:xVal>
          <c:yVal>
            <c:numRef>
              <c:f>'7-21-12 HCT116 and CCD841 24hr '!$Q$14:$Q$19</c:f>
              <c:numCache>
                <c:formatCode>General</c:formatCode>
                <c:ptCount val="6"/>
                <c:pt idx="0">
                  <c:v>100.0</c:v>
                </c:pt>
                <c:pt idx="1">
                  <c:v>87.3349674583721</c:v>
                </c:pt>
                <c:pt idx="2">
                  <c:v>68.94091792747866</c:v>
                </c:pt>
                <c:pt idx="3">
                  <c:v>81.16135576029076</c:v>
                </c:pt>
                <c:pt idx="4">
                  <c:v>83.74609077846335</c:v>
                </c:pt>
                <c:pt idx="5">
                  <c:v>80.93726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2042296"/>
        <c:axId val="-2112037800"/>
      </c:scatterChart>
      <c:valAx>
        <c:axId val="-2112042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-2112037800"/>
        <c:crosses val="autoZero"/>
        <c:crossBetween val="midCat"/>
        <c:majorUnit val="4.0"/>
      </c:valAx>
      <c:valAx>
        <c:axId val="-2112037800"/>
        <c:scaling>
          <c:orientation val="minMax"/>
          <c:max val="125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/>
                <a:cs typeface="Arial"/>
              </a:defRPr>
            </a:pPr>
            <a:endParaRPr lang="en-US"/>
          </a:p>
        </c:txPr>
        <c:crossAx val="-2112042296"/>
        <c:crosses val="autoZero"/>
        <c:crossBetween val="midCat"/>
        <c:majorUnit val="25.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88887478726511"/>
          <c:y val="0.190340319904599"/>
          <c:w val="0.692312338394117"/>
          <c:h val="0.678393720511225"/>
        </c:manualLayout>
      </c:layout>
      <c:scatterChart>
        <c:scatterStyle val="lineMarker"/>
        <c:varyColors val="0"/>
        <c:ser>
          <c:idx val="1"/>
          <c:order val="0"/>
          <c:tx>
            <c:v>Ascorbic Acid</c:v>
          </c:tx>
          <c:spPr>
            <a:ln>
              <a:solidFill>
                <a:srgbClr val="FF7F0C"/>
              </a:solidFill>
            </a:ln>
          </c:spPr>
          <c:marker>
            <c:spPr>
              <a:solidFill>
                <a:srgbClr val="FF7F0C"/>
              </a:solidFill>
              <a:ln>
                <a:solidFill>
                  <a:srgbClr val="FF7F0C"/>
                </a:solidFill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'6-21-12 HCT116 24hr AA dose res'!$M$81:$M$89</c:f>
                <c:numCache>
                  <c:formatCode>General</c:formatCode>
                  <c:ptCount val="9"/>
                  <c:pt idx="0">
                    <c:v>3.589342502608503</c:v>
                  </c:pt>
                  <c:pt idx="1">
                    <c:v>6.653593524466045</c:v>
                  </c:pt>
                  <c:pt idx="2">
                    <c:v>6.188279297634948</c:v>
                  </c:pt>
                  <c:pt idx="3">
                    <c:v>10.74806840307135</c:v>
                  </c:pt>
                  <c:pt idx="4">
                    <c:v>23.81698864873228</c:v>
                  </c:pt>
                  <c:pt idx="5">
                    <c:v>11.2114847655347</c:v>
                  </c:pt>
                  <c:pt idx="6">
                    <c:v>14.03546383692188</c:v>
                  </c:pt>
                  <c:pt idx="7">
                    <c:v>16.51008681053244</c:v>
                  </c:pt>
                  <c:pt idx="8">
                    <c:v>28.09528881992152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xVal>
            <c:numRef>
              <c:f>'6-21-12 HCT116 24hr AA dose res'!$H$81:$H$89</c:f>
              <c:numCache>
                <c:formatCode>General</c:formatCode>
                <c:ptCount val="9"/>
                <c:pt idx="0">
                  <c:v>0.0</c:v>
                </c:pt>
                <c:pt idx="1">
                  <c:v>0.125</c:v>
                </c:pt>
                <c:pt idx="2">
                  <c:v>0.25</c:v>
                </c:pt>
                <c:pt idx="3">
                  <c:v>0.5</c:v>
                </c:pt>
                <c:pt idx="4">
                  <c:v>1.0</c:v>
                </c:pt>
                <c:pt idx="5">
                  <c:v>2.0</c:v>
                </c:pt>
                <c:pt idx="6">
                  <c:v>4.0</c:v>
                </c:pt>
                <c:pt idx="7">
                  <c:v>8.0</c:v>
                </c:pt>
                <c:pt idx="8">
                  <c:v>16.0</c:v>
                </c:pt>
              </c:numCache>
            </c:numRef>
          </c:xVal>
          <c:yVal>
            <c:numRef>
              <c:f>'6-21-12 HCT116 24hr AA dose res'!$K$81:$K$89</c:f>
              <c:numCache>
                <c:formatCode>0.0</c:formatCode>
                <c:ptCount val="9"/>
                <c:pt idx="0">
                  <c:v>100.0</c:v>
                </c:pt>
                <c:pt idx="1">
                  <c:v>111.4365846057962</c:v>
                </c:pt>
                <c:pt idx="2">
                  <c:v>102.2281084449984</c:v>
                </c:pt>
                <c:pt idx="3">
                  <c:v>97.89654097849798</c:v>
                </c:pt>
                <c:pt idx="4">
                  <c:v>98.19258335930195</c:v>
                </c:pt>
                <c:pt idx="5">
                  <c:v>70.4425054534123</c:v>
                </c:pt>
                <c:pt idx="6">
                  <c:v>29.61981925833593</c:v>
                </c:pt>
                <c:pt idx="7" formatCode="General">
                  <c:v>14.36600933600076</c:v>
                </c:pt>
                <c:pt idx="8" formatCode="General">
                  <c:v>3.756628878092154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3508424"/>
        <c:axId val="2054020088"/>
      </c:scatterChart>
      <c:valAx>
        <c:axId val="2053508424"/>
        <c:scaling>
          <c:orientation val="minMax"/>
          <c:max val="16.0"/>
        </c:scaling>
        <c:delete val="0"/>
        <c:axPos val="b"/>
        <c:numFmt formatCode="General" sourceLinked="1"/>
        <c:majorTickMark val="out"/>
        <c:minorTickMark val="none"/>
        <c:tickLblPos val="nextTo"/>
        <c:crossAx val="2054020088"/>
        <c:crosses val="autoZero"/>
        <c:crossBetween val="midCat"/>
        <c:majorUnit val="4.0"/>
      </c:valAx>
      <c:valAx>
        <c:axId val="2054020088"/>
        <c:scaling>
          <c:orientation val="minMax"/>
          <c:max val="125.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crossAx val="2053508424"/>
        <c:crosses val="autoZero"/>
        <c:crossBetween val="midCat"/>
        <c:majorUnit val="25.0"/>
      </c:valAx>
    </c:plotArea>
    <c:plotVisOnly val="1"/>
    <c:dispBlanksAs val="gap"/>
    <c:showDLblsOverMax val="0"/>
  </c:chart>
  <c:txPr>
    <a:bodyPr/>
    <a:lstStyle/>
    <a:p>
      <a:pPr>
        <a:defRPr sz="1600"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4C3E4-FF94-9648-A67F-637620DCE50F}" type="datetimeFigureOut">
              <a:rPr lang="en-US" smtClean="0"/>
              <a:t>11/22/14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9EBE0-23AA-6847-87D8-9C8A4E348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70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88E3370-0B5E-4400-8E54-E8F307FBC65E}" type="datetimeFigureOut">
              <a:rPr lang="en-US"/>
              <a:pPr>
                <a:defRPr/>
              </a:pPr>
              <a:t>11/22/14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0B8189C-4B8D-4CFA-8906-B36A728EC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81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baseline="0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E631CA0-88EC-49F7-BAA8-833968975DB4}" type="slidenum">
              <a:rPr lang="en-US" smtClean="0">
                <a:latin typeface="Arial" charset="0"/>
                <a:ea typeface="ＭＳ Ｐゴシック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E41EDAA-4789-4914-AE87-1FB67C4824A2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E41EDAA-4789-4914-AE87-1FB67C4824A2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B8189C-4B8D-4CFA-8906-B36A728EC69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67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B8189C-4B8D-4CFA-8906-B36A728EC69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76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B8189C-4B8D-4CFA-8906-B36A728EC69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26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B8189C-4B8D-4CFA-8906-B36A728EC69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76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B8189C-4B8D-4CFA-8906-B36A728EC69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76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B8189C-4B8D-4CFA-8906-B36A728EC69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11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B8189C-4B8D-4CFA-8906-B36A728EC69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4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F4F92AC-D37E-4B27-8992-AE1825DDBE0F}" type="slidenum">
              <a:rPr lang="en-US" sz="1200"/>
              <a:pPr eaLnBrk="1" hangingPunct="1"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B8189C-4B8D-4CFA-8906-B36A728EC69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B8189C-4B8D-4CFA-8906-B36A728EC69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56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B8189C-4B8D-4CFA-8906-B36A728EC69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22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B8189C-4B8D-4CFA-8906-B36A728EC69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B8189C-4B8D-4CFA-8906-B36A728EC69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08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C4A385C-B6C6-40E3-89F3-42F6BBDAD648}" type="slidenum">
              <a:rPr lang="en-US" sz="1200"/>
              <a:pPr eaLnBrk="1" hangingPunct="1"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err="1">
                <a:latin typeface="Calibri" charset="0"/>
              </a:rPr>
              <a:t>Ascorbate</a:t>
            </a:r>
            <a:r>
              <a:rPr lang="en-US" dirty="0">
                <a:latin typeface="Calibri" charset="0"/>
              </a:rPr>
              <a:t> and H202 treated cells displayed rounded morphologies, an indication of apoptosis, which as you can see is effectively blocked by catalase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Form colonies adhere to the plastic, but with treatment cells are rounded spread out/detached from the plastic 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Changes in cell morphology with increase concentrations of </a:t>
            </a:r>
            <a:r>
              <a:rPr lang="en-US" dirty="0" err="1">
                <a:latin typeface="Calibri" charset="0"/>
              </a:rPr>
              <a:t>Vit</a:t>
            </a:r>
            <a:r>
              <a:rPr lang="en-US" dirty="0">
                <a:latin typeface="Calibri" charset="0"/>
              </a:rPr>
              <a:t> C</a:t>
            </a:r>
            <a:br>
              <a:rPr lang="en-US" dirty="0">
                <a:latin typeface="Calibri" charset="0"/>
              </a:rPr>
            </a:br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endParaRPr lang="en-US" b="1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="1" dirty="0">
                <a:latin typeface="Arial" charset="0"/>
                <a:cs typeface="Arial" charset="0"/>
              </a:rPr>
              <a:t>These results provide evidence supporting a fundamental role for H</a:t>
            </a:r>
            <a:r>
              <a:rPr lang="en-US" b="1" baseline="-25000" dirty="0">
                <a:latin typeface="Arial" charset="0"/>
                <a:cs typeface="Arial" charset="0"/>
              </a:rPr>
              <a:t>2</a:t>
            </a:r>
            <a:r>
              <a:rPr lang="en-US" b="1" dirty="0">
                <a:latin typeface="Arial" charset="0"/>
                <a:cs typeface="Arial" charset="0"/>
              </a:rPr>
              <a:t>O</a:t>
            </a:r>
            <a:r>
              <a:rPr lang="en-US" b="1" baseline="-25000" dirty="0">
                <a:latin typeface="Arial" charset="0"/>
                <a:cs typeface="Arial" charset="0"/>
              </a:rPr>
              <a:t>2</a:t>
            </a:r>
            <a:r>
              <a:rPr lang="en-US" b="1" dirty="0">
                <a:latin typeface="Arial" charset="0"/>
                <a:cs typeface="Arial" charset="0"/>
              </a:rPr>
              <a:t> in </a:t>
            </a:r>
            <a:r>
              <a:rPr lang="en-US" b="1" dirty="0" err="1">
                <a:latin typeface="Arial" charset="0"/>
                <a:cs typeface="Arial" charset="0"/>
              </a:rPr>
              <a:t>ascorbate</a:t>
            </a:r>
            <a:r>
              <a:rPr lang="en-US" b="1" dirty="0">
                <a:latin typeface="Arial" charset="0"/>
                <a:cs typeface="Arial" charset="0"/>
              </a:rPr>
              <a:t>-induced toxicity.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 err="1">
                <a:latin typeface="Calibri" charset="0"/>
              </a:rPr>
              <a:t>Ascorbate</a:t>
            </a:r>
            <a:r>
              <a:rPr lang="en-US" dirty="0">
                <a:latin typeface="Calibri" charset="0"/>
              </a:rPr>
              <a:t> and H</a:t>
            </a:r>
            <a:r>
              <a:rPr lang="en-US" baseline="-25000" dirty="0">
                <a:latin typeface="Calibri" charset="0"/>
              </a:rPr>
              <a:t>2</a:t>
            </a:r>
            <a:r>
              <a:rPr lang="en-US" dirty="0">
                <a:latin typeface="Calibri" charset="0"/>
              </a:rPr>
              <a:t>O</a:t>
            </a:r>
            <a:r>
              <a:rPr lang="en-US" baseline="-25000" dirty="0">
                <a:latin typeface="Calibri" charset="0"/>
              </a:rPr>
              <a:t>2</a:t>
            </a:r>
            <a:r>
              <a:rPr lang="en-US" dirty="0">
                <a:latin typeface="Calibri" charset="0"/>
              </a:rPr>
              <a:t> induced cancer 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cell rounding</a:t>
            </a:r>
            <a:r>
              <a:rPr lang="en-US" dirty="0">
                <a:latin typeface="Calibri" charset="0"/>
              </a:rPr>
              <a:t>, indicative of apoptosis, which was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 blocked by CAT </a:t>
            </a: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29772F-CF9B-204D-A59E-7A9233704AD7}" type="slidenum">
              <a:rPr lang="en-US" sz="1200"/>
              <a:pPr eaLnBrk="1" hangingPunct="1"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A6A7B4-EDA0-9344-8601-34C660D342C9}" type="slidenum">
              <a:rPr lang="en-US" sz="1200"/>
              <a:pPr eaLnBrk="1" hangingPunct="1"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4F045A-6108-E742-BC49-52BAC7F13A7D}" type="slidenum">
              <a:rPr lang="en-US" sz="1200"/>
              <a:pPr eaLnBrk="1" hangingPunct="1"/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B0AD59-9897-9C47-800A-D436B01EDE8A}" type="slidenum">
              <a:rPr lang="en-US" sz="1200"/>
              <a:pPr eaLnBrk="1" hangingPunct="1"/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0DA7D1A-F402-0F45-8BD5-4AFF324EFB73}" type="slidenum">
              <a:rPr lang="en-US" sz="1200"/>
              <a:pPr eaLnBrk="1" hangingPunct="1"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B8189C-4B8D-4CFA-8906-B36A728EC69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6744A0-C352-5E44-8555-0B87349CF226}" type="slidenum">
              <a:rPr lang="en-US" sz="1200"/>
              <a:pPr eaLnBrk="1" hangingPunct="1"/>
              <a:t>38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BAFD72-6464-9549-B612-53C08B1BBED4}" type="slidenum">
              <a:rPr lang="en-US" sz="1200"/>
              <a:pPr eaLnBrk="1" hangingPunct="1"/>
              <a:t>39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B8189C-4B8D-4CFA-8906-B36A728EC69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1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0CBF2B6-A1CC-4287-8F0E-DF44C523A978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0CBF2B6-A1CC-4287-8F0E-DF44C523A978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153B29A-A2D5-4348-ABCD-4B402FB78E00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153B29A-A2D5-4348-ABCD-4B402FB78E00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Wingdings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153B29A-A2D5-4348-ABCD-4B402FB78E00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D5C16-E472-4118-AED1-CEE999F70FBF}" type="datetimeFigureOut">
              <a:rPr lang="en-US"/>
              <a:pPr>
                <a:defRPr/>
              </a:pPr>
              <a:t>11/22/14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D7B06-971E-4041-9036-B411F2733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FD7A5-1AEE-47B8-99AA-F92620CF2FA3}" type="datetimeFigureOut">
              <a:rPr lang="en-US"/>
              <a:pPr>
                <a:defRPr/>
              </a:pPr>
              <a:t>11/22/14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4FD42-898B-4B3F-8269-6FDC48E09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6BDFC-2105-4AC9-8E55-521CE28E8829}" type="datetimeFigureOut">
              <a:rPr lang="en-US"/>
              <a:pPr>
                <a:defRPr/>
              </a:pPr>
              <a:t>11/22/14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B23B2-338A-467F-8F5D-FC9AAF587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BD01D-5FCF-4952-BAB1-5D5563505F04}" type="datetimeFigureOut">
              <a:rPr lang="en-US"/>
              <a:pPr>
                <a:defRPr/>
              </a:pPr>
              <a:t>11/22/14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EF02B-A622-4652-909C-F57C8ED04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804E7-EB35-44A2-AF07-34DD4F5F8576}" type="datetimeFigureOut">
              <a:rPr lang="en-US"/>
              <a:pPr>
                <a:defRPr/>
              </a:pPr>
              <a:t>11/22/14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7C2E5-DDCB-4BA3-B3CD-7C7B25184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FF5B3-0772-4903-934F-1FF1EB3D1EFF}" type="datetimeFigureOut">
              <a:rPr lang="en-US"/>
              <a:pPr>
                <a:defRPr/>
              </a:pPr>
              <a:t>11/22/14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80B94-57BD-4601-A5C0-69DAA274B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40E27-DB78-4352-B3D4-45B04C9DBB7B}" type="datetimeFigureOut">
              <a:rPr lang="en-US"/>
              <a:pPr>
                <a:defRPr/>
              </a:pPr>
              <a:t>11/22/14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D3824-697F-4F17-900A-54F6FF833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734CA-0952-478E-A84B-DA8D8AA8B4C8}" type="datetimeFigureOut">
              <a:rPr lang="en-US"/>
              <a:pPr>
                <a:defRPr/>
              </a:pPr>
              <a:t>11/22/14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68108-AB55-4E86-A002-3B791EDE8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CCC65-CBE0-417C-813E-B83F84B0F28A}" type="datetimeFigureOut">
              <a:rPr lang="en-US"/>
              <a:pPr>
                <a:defRPr/>
              </a:pPr>
              <a:t>11/22/14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BE324-393D-4A8A-900E-9AA57E5F1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28732-1832-4C32-9B46-32F0A0BDB704}" type="datetimeFigureOut">
              <a:rPr lang="en-US"/>
              <a:pPr>
                <a:defRPr/>
              </a:pPr>
              <a:t>11/22/14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36C9D-7947-4DDC-9F7C-D357AEF6F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4CB1F-A873-4281-84F3-CC10B4425877}" type="datetimeFigureOut">
              <a:rPr lang="en-US"/>
              <a:pPr>
                <a:defRPr/>
              </a:pPr>
              <a:t>11/22/14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E5955-B320-4AE9-82DA-C70380E08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50B833-0B64-4EFF-B011-3F58DE6E4742}" type="datetimeFigureOut">
              <a:rPr lang="en-US"/>
              <a:pPr>
                <a:defRPr/>
              </a:pPr>
              <a:t>11/22/14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1AF31E-DFF1-4269-A1F2-E1B05AA92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microsoft.com/office/2007/relationships/hdphoto" Target="../media/hdphoto5.wdp"/><Relationship Id="rId10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hdphoto5.wdp"/><Relationship Id="rId20" Type="http://schemas.openxmlformats.org/officeDocument/2006/relationships/image" Target="../media/image3.png"/><Relationship Id="rId10" Type="http://schemas.openxmlformats.org/officeDocument/2006/relationships/image" Target="../media/image15.jpe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9.png"/><Relationship Id="rId14" Type="http://schemas.openxmlformats.org/officeDocument/2006/relationships/image" Target="../media/image18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3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3.png"/><Relationship Id="rId8" Type="http://schemas.openxmlformats.org/officeDocument/2006/relationships/image" Target="../media/image29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4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jpe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40.png"/><Relationship Id="rId5" Type="http://schemas.microsoft.com/office/2007/relationships/hdphoto" Target="../media/hdphoto6.wdp"/><Relationship Id="rId6" Type="http://schemas.openxmlformats.org/officeDocument/2006/relationships/image" Target="../media/image41.jpeg"/><Relationship Id="rId7" Type="http://schemas.microsoft.com/office/2007/relationships/hdphoto" Target="../media/hdphoto7.wdp"/><Relationship Id="rId8" Type="http://schemas.openxmlformats.org/officeDocument/2006/relationships/image" Target="../media/image39.png"/><Relationship Id="rId9" Type="http://schemas.openxmlformats.org/officeDocument/2006/relationships/image" Target="../media/image3.png"/><Relationship Id="rId10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38.png"/><Relationship Id="rId5" Type="http://schemas.openxmlformats.org/officeDocument/2006/relationships/image" Target="../media/image60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17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2.jpeg"/><Relationship Id="rId5" Type="http://schemas.openxmlformats.org/officeDocument/2006/relationships/image" Target="../media/image72.png"/><Relationship Id="rId6" Type="http://schemas.openxmlformats.org/officeDocument/2006/relationships/image" Target="../media/image43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jpeg"/><Relationship Id="rId9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1.jpeg"/><Relationship Id="rId7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26.png"/><Relationship Id="rId7" Type="http://schemas.openxmlformats.org/officeDocument/2006/relationships/image" Target="../media/image9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image" Target="../media/image109.png"/><Relationship Id="rId8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jpeg"/><Relationship Id="rId5" Type="http://schemas.microsoft.com/office/2007/relationships/hdphoto" Target="../media/hdphoto2.wdp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chart" Target="../charts/chart2.xml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7.emf"/><Relationship Id="rId7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4.wdp"/><Relationship Id="rId5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4.wdp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277690" y="301784"/>
            <a:ext cx="8588620" cy="2170112"/>
          </a:xfrm>
        </p:spPr>
        <p:txBody>
          <a:bodyPr/>
          <a:lstStyle/>
          <a:p>
            <a:pPr eaLnBrk="1" hangingPunct="1"/>
            <a:r>
              <a:rPr lang="es-ES" sz="3200" dirty="0" err="1" smtClean="0">
                <a:latin typeface="Arial" charset="0"/>
                <a:ea typeface="ＭＳ Ｐゴシック" pitchFamily="34" charset="-128"/>
              </a:rPr>
              <a:t>An</a:t>
            </a:r>
            <a:r>
              <a:rPr lang="es-ES" sz="32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s-ES" sz="3200" dirty="0" err="1" smtClean="0">
                <a:latin typeface="Arial" charset="0"/>
                <a:ea typeface="ＭＳ Ｐゴシック" pitchFamily="34" charset="-128"/>
              </a:rPr>
              <a:t>Epigenetic</a:t>
            </a:r>
            <a:r>
              <a:rPr lang="es-ES" sz="32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s-ES" sz="3200" dirty="0" err="1" smtClean="0">
                <a:latin typeface="Arial" charset="0"/>
                <a:ea typeface="ＭＳ Ｐゴシック" pitchFamily="34" charset="-128"/>
              </a:rPr>
              <a:t>Perspective</a:t>
            </a:r>
            <a:r>
              <a:rPr lang="es-ES" sz="3200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s-ES" sz="3200" dirty="0" err="1" smtClean="0">
                <a:latin typeface="Arial" charset="0"/>
                <a:ea typeface="ＭＳ Ｐゴシック" pitchFamily="34" charset="-128"/>
              </a:rPr>
              <a:t>on</a:t>
            </a:r>
            <a:r>
              <a:rPr lang="es-ES" sz="3200" dirty="0" smtClean="0">
                <a:latin typeface="Arial" charset="0"/>
                <a:ea typeface="ＭＳ Ｐゴシック" pitchFamily="34" charset="-128"/>
              </a:rPr>
              <a:t/>
            </a:r>
            <a:br>
              <a:rPr lang="es-ES" sz="3200" dirty="0" smtClean="0">
                <a:latin typeface="Arial" charset="0"/>
                <a:ea typeface="ＭＳ Ｐゴシック" pitchFamily="34" charset="-128"/>
              </a:rPr>
            </a:br>
            <a:r>
              <a:rPr lang="es-ES" sz="3200" b="1" u="sng" dirty="0" err="1" smtClean="0">
                <a:latin typeface="Arial" charset="0"/>
                <a:ea typeface="ＭＳ Ｐゴシック" pitchFamily="34" charset="-128"/>
              </a:rPr>
              <a:t>Pharmacologic</a:t>
            </a:r>
            <a:r>
              <a:rPr lang="es-ES" sz="3200" b="1" u="sng" dirty="0" smtClean="0">
                <a:latin typeface="Arial" charset="0"/>
                <a:ea typeface="ＭＳ Ｐゴシック" pitchFamily="34" charset="-128"/>
              </a:rPr>
              <a:t> </a:t>
            </a:r>
            <a:r>
              <a:rPr lang="es-ES" sz="3200" b="1" u="sng" dirty="0" err="1" smtClean="0">
                <a:latin typeface="Arial" charset="0"/>
                <a:ea typeface="ＭＳ Ｐゴシック" pitchFamily="34" charset="-128"/>
              </a:rPr>
              <a:t>Ascorbate</a:t>
            </a:r>
            <a:r>
              <a:rPr lang="es-ES" sz="3200" b="1" u="sng" dirty="0" smtClean="0">
                <a:latin typeface="Arial" charset="0"/>
                <a:ea typeface="ＭＳ Ｐゴシック" pitchFamily="34" charset="-128"/>
              </a:rPr>
              <a:t> in Colon </a:t>
            </a:r>
            <a:r>
              <a:rPr lang="es-ES" sz="3200" b="1" u="sng" dirty="0" err="1" smtClean="0">
                <a:latin typeface="Arial" charset="0"/>
                <a:ea typeface="ＭＳ Ｐゴシック" pitchFamily="34" charset="-128"/>
              </a:rPr>
              <a:t>Cancer</a:t>
            </a:r>
            <a:endParaRPr lang="es-ES" sz="3200" b="1" u="sng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2366010" y="2520950"/>
            <a:ext cx="441198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a typeface="ＭＳ Ｐゴシック" pitchFamily="34" charset="-128"/>
              </a:rPr>
              <a:t>Matthew Kaiser</a:t>
            </a:r>
          </a:p>
          <a:p>
            <a:pPr algn="ctr"/>
            <a:endParaRPr lang="en-US" sz="2600" dirty="0">
              <a:ea typeface="ＭＳ Ｐゴシック" pitchFamily="34" charset="-128"/>
            </a:endParaRPr>
          </a:p>
          <a:p>
            <a:pPr algn="ctr"/>
            <a:endParaRPr lang="en-US" sz="800" dirty="0">
              <a:ea typeface="ＭＳ Ｐゴシック" pitchFamily="34" charset="-128"/>
            </a:endParaRPr>
          </a:p>
          <a:p>
            <a:pPr algn="ctr"/>
            <a:r>
              <a:rPr lang="en-US" sz="2200" dirty="0" err="1" smtClean="0">
                <a:ea typeface="ＭＳ Ｐゴシック" pitchFamily="34" charset="-128"/>
              </a:rPr>
              <a:t>Frei</a:t>
            </a:r>
            <a:r>
              <a:rPr lang="en-US" sz="2200" dirty="0" smtClean="0">
                <a:ea typeface="ＭＳ Ｐゴシック" pitchFamily="34" charset="-128"/>
              </a:rPr>
              <a:t> Lab</a:t>
            </a:r>
          </a:p>
          <a:p>
            <a:pPr algn="ctr"/>
            <a:r>
              <a:rPr lang="en-US" dirty="0" smtClean="0">
                <a:ea typeface="ＭＳ Ｐゴシック" pitchFamily="34" charset="-128"/>
              </a:rPr>
              <a:t>&amp;</a:t>
            </a:r>
          </a:p>
          <a:p>
            <a:pPr algn="ctr"/>
            <a:r>
              <a:rPr lang="en-US" sz="2200" dirty="0" err="1" smtClean="0">
                <a:ea typeface="ＭＳ Ｐゴシック" pitchFamily="34" charset="-128"/>
              </a:rPr>
              <a:t>Dashwood</a:t>
            </a:r>
            <a:r>
              <a:rPr lang="en-US" sz="2200" dirty="0" smtClean="0">
                <a:ea typeface="ＭＳ Ｐゴシック" pitchFamily="34" charset="-128"/>
              </a:rPr>
              <a:t> Lab</a:t>
            </a:r>
          </a:p>
        </p:txBody>
      </p:sp>
      <p:pic>
        <p:nvPicPr>
          <p:cNvPr id="5" name="Picture 4" descr="Ascorbic-acid-from-xtal-1997-3D-bal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07" y="2631260"/>
            <a:ext cx="2524770" cy="197850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226651" y="2693194"/>
            <a:ext cx="2654069" cy="1574418"/>
            <a:chOff x="5888831" y="2845594"/>
            <a:chExt cx="2654069" cy="1574418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/>
            <a:srcRect l="63000" t="33476" b="35636"/>
            <a:stretch>
              <a:fillRect/>
            </a:stretch>
          </p:blipFill>
          <p:spPr bwMode="auto">
            <a:xfrm>
              <a:off x="5935534" y="2908831"/>
              <a:ext cx="2607366" cy="15111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" name="Freeform 6"/>
            <p:cNvSpPr/>
            <p:nvPr/>
          </p:nvSpPr>
          <p:spPr>
            <a:xfrm>
              <a:off x="5888831" y="3652838"/>
              <a:ext cx="128588" cy="397668"/>
            </a:xfrm>
            <a:custGeom>
              <a:avLst/>
              <a:gdLst>
                <a:gd name="connsiteX0" fmla="*/ 16669 w 128588"/>
                <a:gd name="connsiteY0" fmla="*/ 0 h 397668"/>
                <a:gd name="connsiteX1" fmla="*/ 16669 w 128588"/>
                <a:gd name="connsiteY1" fmla="*/ 0 h 397668"/>
                <a:gd name="connsiteX2" fmla="*/ 35719 w 128588"/>
                <a:gd name="connsiteY2" fmla="*/ 7143 h 397668"/>
                <a:gd name="connsiteX3" fmla="*/ 42863 w 128588"/>
                <a:gd name="connsiteY3" fmla="*/ 9525 h 397668"/>
                <a:gd name="connsiteX4" fmla="*/ 47625 w 128588"/>
                <a:gd name="connsiteY4" fmla="*/ 16668 h 397668"/>
                <a:gd name="connsiteX5" fmla="*/ 59532 w 128588"/>
                <a:gd name="connsiteY5" fmla="*/ 45243 h 397668"/>
                <a:gd name="connsiteX6" fmla="*/ 69057 w 128588"/>
                <a:gd name="connsiteY6" fmla="*/ 61912 h 397668"/>
                <a:gd name="connsiteX7" fmla="*/ 83344 w 128588"/>
                <a:gd name="connsiteY7" fmla="*/ 78581 h 397668"/>
                <a:gd name="connsiteX8" fmla="*/ 90488 w 128588"/>
                <a:gd name="connsiteY8" fmla="*/ 83343 h 397668"/>
                <a:gd name="connsiteX9" fmla="*/ 95250 w 128588"/>
                <a:gd name="connsiteY9" fmla="*/ 102393 h 397668"/>
                <a:gd name="connsiteX10" fmla="*/ 100013 w 128588"/>
                <a:gd name="connsiteY10" fmla="*/ 116681 h 397668"/>
                <a:gd name="connsiteX11" fmla="*/ 102394 w 128588"/>
                <a:gd name="connsiteY11" fmla="*/ 123825 h 397668"/>
                <a:gd name="connsiteX12" fmla="*/ 104775 w 128588"/>
                <a:gd name="connsiteY12" fmla="*/ 133350 h 397668"/>
                <a:gd name="connsiteX13" fmla="*/ 109538 w 128588"/>
                <a:gd name="connsiteY13" fmla="*/ 152400 h 397668"/>
                <a:gd name="connsiteX14" fmla="*/ 114300 w 128588"/>
                <a:gd name="connsiteY14" fmla="*/ 159543 h 397668"/>
                <a:gd name="connsiteX15" fmla="*/ 121444 w 128588"/>
                <a:gd name="connsiteY15" fmla="*/ 180975 h 397668"/>
                <a:gd name="connsiteX16" fmla="*/ 123825 w 128588"/>
                <a:gd name="connsiteY16" fmla="*/ 192881 h 397668"/>
                <a:gd name="connsiteX17" fmla="*/ 128588 w 128588"/>
                <a:gd name="connsiteY17" fmla="*/ 207168 h 397668"/>
                <a:gd name="connsiteX18" fmla="*/ 126207 w 128588"/>
                <a:gd name="connsiteY18" fmla="*/ 247650 h 397668"/>
                <a:gd name="connsiteX19" fmla="*/ 121444 w 128588"/>
                <a:gd name="connsiteY19" fmla="*/ 261937 h 397668"/>
                <a:gd name="connsiteX20" fmla="*/ 119063 w 128588"/>
                <a:gd name="connsiteY20" fmla="*/ 269081 h 397668"/>
                <a:gd name="connsiteX21" fmla="*/ 116682 w 128588"/>
                <a:gd name="connsiteY21" fmla="*/ 276225 h 397668"/>
                <a:gd name="connsiteX22" fmla="*/ 109538 w 128588"/>
                <a:gd name="connsiteY22" fmla="*/ 304800 h 397668"/>
                <a:gd name="connsiteX23" fmla="*/ 104775 w 128588"/>
                <a:gd name="connsiteY23" fmla="*/ 311943 h 397668"/>
                <a:gd name="connsiteX24" fmla="*/ 97632 w 128588"/>
                <a:gd name="connsiteY24" fmla="*/ 335756 h 397668"/>
                <a:gd name="connsiteX25" fmla="*/ 90488 w 128588"/>
                <a:gd name="connsiteY25" fmla="*/ 338137 h 397668"/>
                <a:gd name="connsiteX26" fmla="*/ 83344 w 128588"/>
                <a:gd name="connsiteY26" fmla="*/ 345281 h 397668"/>
                <a:gd name="connsiteX27" fmla="*/ 73819 w 128588"/>
                <a:gd name="connsiteY27" fmla="*/ 359568 h 397668"/>
                <a:gd name="connsiteX28" fmla="*/ 52388 w 128588"/>
                <a:gd name="connsiteY28" fmla="*/ 373856 h 397668"/>
                <a:gd name="connsiteX29" fmla="*/ 45244 w 128588"/>
                <a:gd name="connsiteY29" fmla="*/ 378618 h 397668"/>
                <a:gd name="connsiteX30" fmla="*/ 35719 w 128588"/>
                <a:gd name="connsiteY30" fmla="*/ 381000 h 397668"/>
                <a:gd name="connsiteX31" fmla="*/ 16669 w 128588"/>
                <a:gd name="connsiteY31" fmla="*/ 390525 h 397668"/>
                <a:gd name="connsiteX32" fmla="*/ 7144 w 128588"/>
                <a:gd name="connsiteY32" fmla="*/ 395287 h 397668"/>
                <a:gd name="connsiteX33" fmla="*/ 0 w 128588"/>
                <a:gd name="connsiteY33" fmla="*/ 397668 h 397668"/>
                <a:gd name="connsiteX34" fmla="*/ 11907 w 128588"/>
                <a:gd name="connsiteY34" fmla="*/ 388143 h 397668"/>
                <a:gd name="connsiteX35" fmla="*/ 9525 w 128588"/>
                <a:gd name="connsiteY35" fmla="*/ 381000 h 397668"/>
                <a:gd name="connsiteX36" fmla="*/ 7144 w 128588"/>
                <a:gd name="connsiteY36" fmla="*/ 359568 h 397668"/>
                <a:gd name="connsiteX37" fmla="*/ 9525 w 128588"/>
                <a:gd name="connsiteY37" fmla="*/ 76200 h 397668"/>
                <a:gd name="connsiteX38" fmla="*/ 11907 w 128588"/>
                <a:gd name="connsiteY38" fmla="*/ 69056 h 397668"/>
                <a:gd name="connsiteX39" fmla="*/ 9525 w 128588"/>
                <a:gd name="connsiteY39" fmla="*/ 23812 h 397668"/>
                <a:gd name="connsiteX40" fmla="*/ 11907 w 128588"/>
                <a:gd name="connsiteY40" fmla="*/ 14287 h 397668"/>
                <a:gd name="connsiteX41" fmla="*/ 16669 w 128588"/>
                <a:gd name="connsiteY41" fmla="*/ 0 h 39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28588" h="397668">
                  <a:moveTo>
                    <a:pt x="16669" y="0"/>
                  </a:moveTo>
                  <a:lnTo>
                    <a:pt x="16669" y="0"/>
                  </a:lnTo>
                  <a:lnTo>
                    <a:pt x="35719" y="7143"/>
                  </a:lnTo>
                  <a:cubicBezTo>
                    <a:pt x="38078" y="8001"/>
                    <a:pt x="40903" y="7957"/>
                    <a:pt x="42863" y="9525"/>
                  </a:cubicBezTo>
                  <a:cubicBezTo>
                    <a:pt x="45098" y="11313"/>
                    <a:pt x="46255" y="14156"/>
                    <a:pt x="47625" y="16668"/>
                  </a:cubicBezTo>
                  <a:cubicBezTo>
                    <a:pt x="70651" y="58882"/>
                    <a:pt x="49879" y="19502"/>
                    <a:pt x="59532" y="45243"/>
                  </a:cubicBezTo>
                  <a:cubicBezTo>
                    <a:pt x="62123" y="52152"/>
                    <a:pt x="65107" y="55988"/>
                    <a:pt x="69057" y="61912"/>
                  </a:cubicBezTo>
                  <a:cubicBezTo>
                    <a:pt x="74854" y="79305"/>
                    <a:pt x="68949" y="74983"/>
                    <a:pt x="83344" y="78581"/>
                  </a:cubicBezTo>
                  <a:cubicBezTo>
                    <a:pt x="85725" y="80168"/>
                    <a:pt x="88700" y="81108"/>
                    <a:pt x="90488" y="83343"/>
                  </a:cubicBezTo>
                  <a:cubicBezTo>
                    <a:pt x="92481" y="85834"/>
                    <a:pt x="95066" y="101719"/>
                    <a:pt x="95250" y="102393"/>
                  </a:cubicBezTo>
                  <a:cubicBezTo>
                    <a:pt x="96571" y="107236"/>
                    <a:pt x="98425" y="111918"/>
                    <a:pt x="100013" y="116681"/>
                  </a:cubicBezTo>
                  <a:cubicBezTo>
                    <a:pt x="100807" y="119062"/>
                    <a:pt x="101785" y="121390"/>
                    <a:pt x="102394" y="123825"/>
                  </a:cubicBezTo>
                  <a:cubicBezTo>
                    <a:pt x="103188" y="127000"/>
                    <a:pt x="104065" y="130155"/>
                    <a:pt x="104775" y="133350"/>
                  </a:cubicBezTo>
                  <a:cubicBezTo>
                    <a:pt x="105861" y="138236"/>
                    <a:pt x="106987" y="147297"/>
                    <a:pt x="109538" y="152400"/>
                  </a:cubicBezTo>
                  <a:cubicBezTo>
                    <a:pt x="110818" y="154960"/>
                    <a:pt x="113138" y="156928"/>
                    <a:pt x="114300" y="159543"/>
                  </a:cubicBezTo>
                  <a:cubicBezTo>
                    <a:pt x="114305" y="159553"/>
                    <a:pt x="120252" y="177397"/>
                    <a:pt x="121444" y="180975"/>
                  </a:cubicBezTo>
                  <a:cubicBezTo>
                    <a:pt x="122724" y="184815"/>
                    <a:pt x="122760" y="188976"/>
                    <a:pt x="123825" y="192881"/>
                  </a:cubicBezTo>
                  <a:cubicBezTo>
                    <a:pt x="125146" y="197724"/>
                    <a:pt x="128588" y="207168"/>
                    <a:pt x="128588" y="207168"/>
                  </a:cubicBezTo>
                  <a:cubicBezTo>
                    <a:pt x="127794" y="220662"/>
                    <a:pt x="127955" y="234246"/>
                    <a:pt x="126207" y="247650"/>
                  </a:cubicBezTo>
                  <a:cubicBezTo>
                    <a:pt x="125558" y="252628"/>
                    <a:pt x="123032" y="257175"/>
                    <a:pt x="121444" y="261937"/>
                  </a:cubicBezTo>
                  <a:lnTo>
                    <a:pt x="119063" y="269081"/>
                  </a:lnTo>
                  <a:cubicBezTo>
                    <a:pt x="118269" y="271462"/>
                    <a:pt x="117095" y="273749"/>
                    <a:pt x="116682" y="276225"/>
                  </a:cubicBezTo>
                  <a:cubicBezTo>
                    <a:pt x="113474" y="295464"/>
                    <a:pt x="115827" y="285932"/>
                    <a:pt x="109538" y="304800"/>
                  </a:cubicBezTo>
                  <a:cubicBezTo>
                    <a:pt x="108633" y="307515"/>
                    <a:pt x="106363" y="309562"/>
                    <a:pt x="104775" y="311943"/>
                  </a:cubicBezTo>
                  <a:cubicBezTo>
                    <a:pt x="103925" y="315343"/>
                    <a:pt x="99213" y="335229"/>
                    <a:pt x="97632" y="335756"/>
                  </a:cubicBezTo>
                  <a:lnTo>
                    <a:pt x="90488" y="338137"/>
                  </a:lnTo>
                  <a:cubicBezTo>
                    <a:pt x="88107" y="340518"/>
                    <a:pt x="85412" y="342623"/>
                    <a:pt x="83344" y="345281"/>
                  </a:cubicBezTo>
                  <a:cubicBezTo>
                    <a:pt x="79830" y="349799"/>
                    <a:pt x="78581" y="356393"/>
                    <a:pt x="73819" y="359568"/>
                  </a:cubicBezTo>
                  <a:lnTo>
                    <a:pt x="52388" y="373856"/>
                  </a:lnTo>
                  <a:cubicBezTo>
                    <a:pt x="50007" y="375443"/>
                    <a:pt x="48020" y="377924"/>
                    <a:pt x="45244" y="378618"/>
                  </a:cubicBezTo>
                  <a:lnTo>
                    <a:pt x="35719" y="381000"/>
                  </a:lnTo>
                  <a:cubicBezTo>
                    <a:pt x="23183" y="393535"/>
                    <a:pt x="34918" y="384442"/>
                    <a:pt x="16669" y="390525"/>
                  </a:cubicBezTo>
                  <a:cubicBezTo>
                    <a:pt x="13301" y="391648"/>
                    <a:pt x="10407" y="393889"/>
                    <a:pt x="7144" y="395287"/>
                  </a:cubicBezTo>
                  <a:cubicBezTo>
                    <a:pt x="4837" y="396276"/>
                    <a:pt x="2381" y="396874"/>
                    <a:pt x="0" y="397668"/>
                  </a:cubicBezTo>
                  <a:cubicBezTo>
                    <a:pt x="3969" y="394493"/>
                    <a:pt x="9385" y="392556"/>
                    <a:pt x="11907" y="388143"/>
                  </a:cubicBezTo>
                  <a:cubicBezTo>
                    <a:pt x="13152" y="385964"/>
                    <a:pt x="9938" y="383476"/>
                    <a:pt x="9525" y="381000"/>
                  </a:cubicBezTo>
                  <a:cubicBezTo>
                    <a:pt x="8343" y="373910"/>
                    <a:pt x="7938" y="366712"/>
                    <a:pt x="7144" y="359568"/>
                  </a:cubicBezTo>
                  <a:cubicBezTo>
                    <a:pt x="7938" y="265112"/>
                    <a:pt x="7977" y="170647"/>
                    <a:pt x="9525" y="76200"/>
                  </a:cubicBezTo>
                  <a:cubicBezTo>
                    <a:pt x="9566" y="73690"/>
                    <a:pt x="11907" y="71566"/>
                    <a:pt x="11907" y="69056"/>
                  </a:cubicBezTo>
                  <a:cubicBezTo>
                    <a:pt x="11907" y="53954"/>
                    <a:pt x="10319" y="38893"/>
                    <a:pt x="9525" y="23812"/>
                  </a:cubicBezTo>
                  <a:cubicBezTo>
                    <a:pt x="10319" y="20637"/>
                    <a:pt x="11265" y="17496"/>
                    <a:pt x="11907" y="14287"/>
                  </a:cubicBezTo>
                  <a:cubicBezTo>
                    <a:pt x="12854" y="9553"/>
                    <a:pt x="14288" y="0"/>
                    <a:pt x="166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7795460" y="2845594"/>
              <a:ext cx="630512" cy="262916"/>
            </a:xfrm>
            <a:custGeom>
              <a:avLst/>
              <a:gdLst>
                <a:gd name="connsiteX0" fmla="*/ 7896 w 630512"/>
                <a:gd name="connsiteY0" fmla="*/ 35719 h 262916"/>
                <a:gd name="connsiteX1" fmla="*/ 7896 w 630512"/>
                <a:gd name="connsiteY1" fmla="*/ 35719 h 262916"/>
                <a:gd name="connsiteX2" fmla="*/ 22184 w 630512"/>
                <a:gd name="connsiteY2" fmla="*/ 73819 h 262916"/>
                <a:gd name="connsiteX3" fmla="*/ 31709 w 630512"/>
                <a:gd name="connsiteY3" fmla="*/ 88106 h 262916"/>
                <a:gd name="connsiteX4" fmla="*/ 36471 w 630512"/>
                <a:gd name="connsiteY4" fmla="*/ 104775 h 262916"/>
                <a:gd name="connsiteX5" fmla="*/ 38853 w 630512"/>
                <a:gd name="connsiteY5" fmla="*/ 114300 h 262916"/>
                <a:gd name="connsiteX6" fmla="*/ 48378 w 630512"/>
                <a:gd name="connsiteY6" fmla="*/ 138112 h 262916"/>
                <a:gd name="connsiteX7" fmla="*/ 55521 w 630512"/>
                <a:gd name="connsiteY7" fmla="*/ 142875 h 262916"/>
                <a:gd name="connsiteX8" fmla="*/ 60284 w 630512"/>
                <a:gd name="connsiteY8" fmla="*/ 150019 h 262916"/>
                <a:gd name="connsiteX9" fmla="*/ 65046 w 630512"/>
                <a:gd name="connsiteY9" fmla="*/ 166687 h 262916"/>
                <a:gd name="connsiteX10" fmla="*/ 67428 w 630512"/>
                <a:gd name="connsiteY10" fmla="*/ 176212 h 262916"/>
                <a:gd name="connsiteX11" fmla="*/ 76953 w 630512"/>
                <a:gd name="connsiteY11" fmla="*/ 192881 h 262916"/>
                <a:gd name="connsiteX12" fmla="*/ 84096 w 630512"/>
                <a:gd name="connsiteY12" fmla="*/ 200025 h 262916"/>
                <a:gd name="connsiteX13" fmla="*/ 91240 w 630512"/>
                <a:gd name="connsiteY13" fmla="*/ 202406 h 262916"/>
                <a:gd name="connsiteX14" fmla="*/ 129340 w 630512"/>
                <a:gd name="connsiteY14" fmla="*/ 209550 h 262916"/>
                <a:gd name="connsiteX15" fmla="*/ 136484 w 630512"/>
                <a:gd name="connsiteY15" fmla="*/ 204787 h 262916"/>
                <a:gd name="connsiteX16" fmla="*/ 141246 w 630512"/>
                <a:gd name="connsiteY16" fmla="*/ 190500 h 262916"/>
                <a:gd name="connsiteX17" fmla="*/ 143628 w 630512"/>
                <a:gd name="connsiteY17" fmla="*/ 183356 h 262916"/>
                <a:gd name="connsiteX18" fmla="*/ 153153 w 630512"/>
                <a:gd name="connsiteY18" fmla="*/ 176212 h 262916"/>
                <a:gd name="connsiteX19" fmla="*/ 160296 w 630512"/>
                <a:gd name="connsiteY19" fmla="*/ 169069 h 262916"/>
                <a:gd name="connsiteX20" fmla="*/ 174584 w 630512"/>
                <a:gd name="connsiteY20" fmla="*/ 147637 h 262916"/>
                <a:gd name="connsiteX21" fmla="*/ 181728 w 630512"/>
                <a:gd name="connsiteY21" fmla="*/ 133350 h 262916"/>
                <a:gd name="connsiteX22" fmla="*/ 196015 w 630512"/>
                <a:gd name="connsiteY22" fmla="*/ 121444 h 262916"/>
                <a:gd name="connsiteX23" fmla="*/ 200778 w 630512"/>
                <a:gd name="connsiteY23" fmla="*/ 114300 h 262916"/>
                <a:gd name="connsiteX24" fmla="*/ 222209 w 630512"/>
                <a:gd name="connsiteY24" fmla="*/ 102394 h 262916"/>
                <a:gd name="connsiteX25" fmla="*/ 243640 w 630512"/>
                <a:gd name="connsiteY25" fmla="*/ 88106 h 262916"/>
                <a:gd name="connsiteX26" fmla="*/ 250784 w 630512"/>
                <a:gd name="connsiteY26" fmla="*/ 83344 h 262916"/>
                <a:gd name="connsiteX27" fmla="*/ 272215 w 630512"/>
                <a:gd name="connsiteY27" fmla="*/ 88106 h 262916"/>
                <a:gd name="connsiteX28" fmla="*/ 279359 w 630512"/>
                <a:gd name="connsiteY28" fmla="*/ 90487 h 262916"/>
                <a:gd name="connsiteX29" fmla="*/ 293646 w 630512"/>
                <a:gd name="connsiteY29" fmla="*/ 100012 h 262916"/>
                <a:gd name="connsiteX30" fmla="*/ 298409 w 630512"/>
                <a:gd name="connsiteY30" fmla="*/ 107156 h 262916"/>
                <a:gd name="connsiteX31" fmla="*/ 312696 w 630512"/>
                <a:gd name="connsiteY31" fmla="*/ 111919 h 262916"/>
                <a:gd name="connsiteX32" fmla="*/ 319840 w 630512"/>
                <a:gd name="connsiteY32" fmla="*/ 114300 h 262916"/>
                <a:gd name="connsiteX33" fmla="*/ 322221 w 630512"/>
                <a:gd name="connsiteY33" fmla="*/ 121444 h 262916"/>
                <a:gd name="connsiteX34" fmla="*/ 336509 w 630512"/>
                <a:gd name="connsiteY34" fmla="*/ 133350 h 262916"/>
                <a:gd name="connsiteX35" fmla="*/ 343653 w 630512"/>
                <a:gd name="connsiteY35" fmla="*/ 147637 h 262916"/>
                <a:gd name="connsiteX36" fmla="*/ 350796 w 630512"/>
                <a:gd name="connsiteY36" fmla="*/ 161925 h 262916"/>
                <a:gd name="connsiteX37" fmla="*/ 357940 w 630512"/>
                <a:gd name="connsiteY37" fmla="*/ 169069 h 262916"/>
                <a:gd name="connsiteX38" fmla="*/ 367465 w 630512"/>
                <a:gd name="connsiteY38" fmla="*/ 183356 h 262916"/>
                <a:gd name="connsiteX39" fmla="*/ 372228 w 630512"/>
                <a:gd name="connsiteY39" fmla="*/ 190500 h 262916"/>
                <a:gd name="connsiteX40" fmla="*/ 379371 w 630512"/>
                <a:gd name="connsiteY40" fmla="*/ 195262 h 262916"/>
                <a:gd name="connsiteX41" fmla="*/ 388896 w 630512"/>
                <a:gd name="connsiteY41" fmla="*/ 209550 h 262916"/>
                <a:gd name="connsiteX42" fmla="*/ 396040 w 630512"/>
                <a:gd name="connsiteY42" fmla="*/ 214312 h 262916"/>
                <a:gd name="connsiteX43" fmla="*/ 403184 w 630512"/>
                <a:gd name="connsiteY43" fmla="*/ 221456 h 262916"/>
                <a:gd name="connsiteX44" fmla="*/ 405565 w 630512"/>
                <a:gd name="connsiteY44" fmla="*/ 228600 h 262916"/>
                <a:gd name="connsiteX45" fmla="*/ 419853 w 630512"/>
                <a:gd name="connsiteY45" fmla="*/ 240506 h 262916"/>
                <a:gd name="connsiteX46" fmla="*/ 443665 w 630512"/>
                <a:gd name="connsiteY46" fmla="*/ 257175 h 262916"/>
                <a:gd name="connsiteX47" fmla="*/ 474621 w 630512"/>
                <a:gd name="connsiteY47" fmla="*/ 259556 h 262916"/>
                <a:gd name="connsiteX48" fmla="*/ 484146 w 630512"/>
                <a:gd name="connsiteY48" fmla="*/ 257175 h 262916"/>
                <a:gd name="connsiteX49" fmla="*/ 493671 w 630512"/>
                <a:gd name="connsiteY49" fmla="*/ 250031 h 262916"/>
                <a:gd name="connsiteX50" fmla="*/ 500815 w 630512"/>
                <a:gd name="connsiteY50" fmla="*/ 245269 h 262916"/>
                <a:gd name="connsiteX51" fmla="*/ 515103 w 630512"/>
                <a:gd name="connsiteY51" fmla="*/ 230981 h 262916"/>
                <a:gd name="connsiteX52" fmla="*/ 524628 w 630512"/>
                <a:gd name="connsiteY52" fmla="*/ 219075 h 262916"/>
                <a:gd name="connsiteX53" fmla="*/ 529390 w 630512"/>
                <a:gd name="connsiteY53" fmla="*/ 211931 h 262916"/>
                <a:gd name="connsiteX54" fmla="*/ 548440 w 630512"/>
                <a:gd name="connsiteY54" fmla="*/ 192881 h 262916"/>
                <a:gd name="connsiteX55" fmla="*/ 557965 w 630512"/>
                <a:gd name="connsiteY55" fmla="*/ 185737 h 262916"/>
                <a:gd name="connsiteX56" fmla="*/ 565109 w 630512"/>
                <a:gd name="connsiteY56" fmla="*/ 176212 h 262916"/>
                <a:gd name="connsiteX57" fmla="*/ 577015 w 630512"/>
                <a:gd name="connsiteY57" fmla="*/ 164306 h 262916"/>
                <a:gd name="connsiteX58" fmla="*/ 588921 w 630512"/>
                <a:gd name="connsiteY58" fmla="*/ 147637 h 262916"/>
                <a:gd name="connsiteX59" fmla="*/ 596065 w 630512"/>
                <a:gd name="connsiteY59" fmla="*/ 140494 h 262916"/>
                <a:gd name="connsiteX60" fmla="*/ 600828 w 630512"/>
                <a:gd name="connsiteY60" fmla="*/ 133350 h 262916"/>
                <a:gd name="connsiteX61" fmla="*/ 605590 w 630512"/>
                <a:gd name="connsiteY61" fmla="*/ 123825 h 262916"/>
                <a:gd name="connsiteX62" fmla="*/ 612734 w 630512"/>
                <a:gd name="connsiteY62" fmla="*/ 119062 h 262916"/>
                <a:gd name="connsiteX63" fmla="*/ 615115 w 630512"/>
                <a:gd name="connsiteY63" fmla="*/ 109537 h 262916"/>
                <a:gd name="connsiteX64" fmla="*/ 619878 w 630512"/>
                <a:gd name="connsiteY64" fmla="*/ 102394 h 262916"/>
                <a:gd name="connsiteX65" fmla="*/ 624640 w 630512"/>
                <a:gd name="connsiteY65" fmla="*/ 92869 h 262916"/>
                <a:gd name="connsiteX66" fmla="*/ 622259 w 630512"/>
                <a:gd name="connsiteY66" fmla="*/ 45244 h 262916"/>
                <a:gd name="connsiteX67" fmla="*/ 600828 w 630512"/>
                <a:gd name="connsiteY67" fmla="*/ 38100 h 262916"/>
                <a:gd name="connsiteX68" fmla="*/ 546059 w 630512"/>
                <a:gd name="connsiteY68" fmla="*/ 33337 h 262916"/>
                <a:gd name="connsiteX69" fmla="*/ 522246 w 630512"/>
                <a:gd name="connsiteY69" fmla="*/ 28575 h 262916"/>
                <a:gd name="connsiteX70" fmla="*/ 512721 w 630512"/>
                <a:gd name="connsiteY70" fmla="*/ 26194 h 262916"/>
                <a:gd name="connsiteX71" fmla="*/ 329365 w 630512"/>
                <a:gd name="connsiteY71" fmla="*/ 21431 h 262916"/>
                <a:gd name="connsiteX72" fmla="*/ 303171 w 630512"/>
                <a:gd name="connsiteY72" fmla="*/ 11906 h 262916"/>
                <a:gd name="connsiteX73" fmla="*/ 303171 w 630512"/>
                <a:gd name="connsiteY73" fmla="*/ 11906 h 262916"/>
                <a:gd name="connsiteX74" fmla="*/ 286503 w 630512"/>
                <a:gd name="connsiteY74" fmla="*/ 4762 h 262916"/>
                <a:gd name="connsiteX75" fmla="*/ 262690 w 630512"/>
                <a:gd name="connsiteY75" fmla="*/ 2381 h 262916"/>
                <a:gd name="connsiteX76" fmla="*/ 246021 w 630512"/>
                <a:gd name="connsiteY76" fmla="*/ 0 h 262916"/>
                <a:gd name="connsiteX77" fmla="*/ 181728 w 630512"/>
                <a:gd name="connsiteY77" fmla="*/ 2381 h 262916"/>
                <a:gd name="connsiteX78" fmla="*/ 169821 w 630512"/>
                <a:gd name="connsiteY78" fmla="*/ 0 h 262916"/>
                <a:gd name="connsiteX79" fmla="*/ 107909 w 630512"/>
                <a:gd name="connsiteY79" fmla="*/ 2381 h 262916"/>
                <a:gd name="connsiteX80" fmla="*/ 81715 w 630512"/>
                <a:gd name="connsiteY80" fmla="*/ 9525 h 262916"/>
                <a:gd name="connsiteX81" fmla="*/ 65046 w 630512"/>
                <a:gd name="connsiteY81" fmla="*/ 16669 h 262916"/>
                <a:gd name="connsiteX82" fmla="*/ 48378 w 630512"/>
                <a:gd name="connsiteY82" fmla="*/ 19050 h 262916"/>
                <a:gd name="connsiteX83" fmla="*/ 29328 w 630512"/>
                <a:gd name="connsiteY83" fmla="*/ 26194 h 262916"/>
                <a:gd name="connsiteX84" fmla="*/ 15040 w 630512"/>
                <a:gd name="connsiteY84" fmla="*/ 28575 h 262916"/>
                <a:gd name="connsiteX85" fmla="*/ 7896 w 630512"/>
                <a:gd name="connsiteY85" fmla="*/ 35719 h 26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0512" h="262916">
                  <a:moveTo>
                    <a:pt x="7896" y="35719"/>
                  </a:moveTo>
                  <a:lnTo>
                    <a:pt x="7896" y="35719"/>
                  </a:lnTo>
                  <a:cubicBezTo>
                    <a:pt x="11704" y="47142"/>
                    <a:pt x="16287" y="62867"/>
                    <a:pt x="22184" y="73819"/>
                  </a:cubicBezTo>
                  <a:cubicBezTo>
                    <a:pt x="24898" y="78859"/>
                    <a:pt x="31709" y="88106"/>
                    <a:pt x="31709" y="88106"/>
                  </a:cubicBezTo>
                  <a:cubicBezTo>
                    <a:pt x="39139" y="117830"/>
                    <a:pt x="29649" y="80902"/>
                    <a:pt x="36471" y="104775"/>
                  </a:cubicBezTo>
                  <a:cubicBezTo>
                    <a:pt x="37370" y="107922"/>
                    <a:pt x="37913" y="111165"/>
                    <a:pt x="38853" y="114300"/>
                  </a:cubicBezTo>
                  <a:cubicBezTo>
                    <a:pt x="40103" y="118468"/>
                    <a:pt x="44647" y="133634"/>
                    <a:pt x="48378" y="138112"/>
                  </a:cubicBezTo>
                  <a:cubicBezTo>
                    <a:pt x="50210" y="140311"/>
                    <a:pt x="53140" y="141287"/>
                    <a:pt x="55521" y="142875"/>
                  </a:cubicBezTo>
                  <a:cubicBezTo>
                    <a:pt x="57109" y="145256"/>
                    <a:pt x="59221" y="147362"/>
                    <a:pt x="60284" y="150019"/>
                  </a:cubicBezTo>
                  <a:cubicBezTo>
                    <a:pt x="62430" y="155384"/>
                    <a:pt x="63526" y="161112"/>
                    <a:pt x="65046" y="166687"/>
                  </a:cubicBezTo>
                  <a:cubicBezTo>
                    <a:pt x="65907" y="169844"/>
                    <a:pt x="66279" y="173148"/>
                    <a:pt x="67428" y="176212"/>
                  </a:cubicBezTo>
                  <a:cubicBezTo>
                    <a:pt x="69017" y="180450"/>
                    <a:pt x="73811" y="189110"/>
                    <a:pt x="76953" y="192881"/>
                  </a:cubicBezTo>
                  <a:cubicBezTo>
                    <a:pt x="79109" y="195468"/>
                    <a:pt x="81294" y="198157"/>
                    <a:pt x="84096" y="200025"/>
                  </a:cubicBezTo>
                  <a:cubicBezTo>
                    <a:pt x="86185" y="201417"/>
                    <a:pt x="88859" y="201612"/>
                    <a:pt x="91240" y="202406"/>
                  </a:cubicBezTo>
                  <a:cubicBezTo>
                    <a:pt x="112165" y="216356"/>
                    <a:pt x="99832" y="212501"/>
                    <a:pt x="129340" y="209550"/>
                  </a:cubicBezTo>
                  <a:cubicBezTo>
                    <a:pt x="131721" y="207962"/>
                    <a:pt x="134967" y="207214"/>
                    <a:pt x="136484" y="204787"/>
                  </a:cubicBezTo>
                  <a:cubicBezTo>
                    <a:pt x="139145" y="200530"/>
                    <a:pt x="139659" y="195262"/>
                    <a:pt x="141246" y="190500"/>
                  </a:cubicBezTo>
                  <a:lnTo>
                    <a:pt x="143628" y="183356"/>
                  </a:lnTo>
                  <a:cubicBezTo>
                    <a:pt x="144883" y="179591"/>
                    <a:pt x="150140" y="178795"/>
                    <a:pt x="153153" y="176212"/>
                  </a:cubicBezTo>
                  <a:cubicBezTo>
                    <a:pt x="155710" y="174021"/>
                    <a:pt x="158105" y="171626"/>
                    <a:pt x="160296" y="169069"/>
                  </a:cubicBezTo>
                  <a:cubicBezTo>
                    <a:pt x="165083" y="163484"/>
                    <a:pt x="171385" y="154034"/>
                    <a:pt x="174584" y="147637"/>
                  </a:cubicBezTo>
                  <a:cubicBezTo>
                    <a:pt x="179955" y="136895"/>
                    <a:pt x="173195" y="143590"/>
                    <a:pt x="181728" y="133350"/>
                  </a:cubicBezTo>
                  <a:cubicBezTo>
                    <a:pt x="187459" y="126472"/>
                    <a:pt x="188988" y="126128"/>
                    <a:pt x="196015" y="121444"/>
                  </a:cubicBezTo>
                  <a:cubicBezTo>
                    <a:pt x="197603" y="119063"/>
                    <a:pt x="198624" y="116185"/>
                    <a:pt x="200778" y="114300"/>
                  </a:cubicBezTo>
                  <a:cubicBezTo>
                    <a:pt x="210856" y="105481"/>
                    <a:pt x="212397" y="105664"/>
                    <a:pt x="222209" y="102394"/>
                  </a:cubicBezTo>
                  <a:lnTo>
                    <a:pt x="243640" y="88106"/>
                  </a:lnTo>
                  <a:lnTo>
                    <a:pt x="250784" y="83344"/>
                  </a:lnTo>
                  <a:cubicBezTo>
                    <a:pt x="266866" y="88704"/>
                    <a:pt x="247070" y="82519"/>
                    <a:pt x="272215" y="88106"/>
                  </a:cubicBezTo>
                  <a:cubicBezTo>
                    <a:pt x="274665" y="88650"/>
                    <a:pt x="276978" y="89693"/>
                    <a:pt x="279359" y="90487"/>
                  </a:cubicBezTo>
                  <a:cubicBezTo>
                    <a:pt x="284121" y="93662"/>
                    <a:pt x="290471" y="95250"/>
                    <a:pt x="293646" y="100012"/>
                  </a:cubicBezTo>
                  <a:cubicBezTo>
                    <a:pt x="295234" y="102393"/>
                    <a:pt x="295982" y="105639"/>
                    <a:pt x="298409" y="107156"/>
                  </a:cubicBezTo>
                  <a:cubicBezTo>
                    <a:pt x="302666" y="109817"/>
                    <a:pt x="307934" y="110331"/>
                    <a:pt x="312696" y="111919"/>
                  </a:cubicBezTo>
                  <a:lnTo>
                    <a:pt x="319840" y="114300"/>
                  </a:lnTo>
                  <a:cubicBezTo>
                    <a:pt x="320634" y="116681"/>
                    <a:pt x="320829" y="119355"/>
                    <a:pt x="322221" y="121444"/>
                  </a:cubicBezTo>
                  <a:cubicBezTo>
                    <a:pt x="325887" y="126942"/>
                    <a:pt x="331240" y="129837"/>
                    <a:pt x="336509" y="133350"/>
                  </a:cubicBezTo>
                  <a:cubicBezTo>
                    <a:pt x="342494" y="151307"/>
                    <a:pt x="334420" y="129173"/>
                    <a:pt x="343653" y="147637"/>
                  </a:cubicBezTo>
                  <a:cubicBezTo>
                    <a:pt x="349024" y="158378"/>
                    <a:pt x="342264" y="151687"/>
                    <a:pt x="350796" y="161925"/>
                  </a:cubicBezTo>
                  <a:cubicBezTo>
                    <a:pt x="352952" y="164512"/>
                    <a:pt x="355872" y="166411"/>
                    <a:pt x="357940" y="169069"/>
                  </a:cubicBezTo>
                  <a:cubicBezTo>
                    <a:pt x="361454" y="173587"/>
                    <a:pt x="364290" y="178594"/>
                    <a:pt x="367465" y="183356"/>
                  </a:cubicBezTo>
                  <a:cubicBezTo>
                    <a:pt x="369053" y="185737"/>
                    <a:pt x="369847" y="188912"/>
                    <a:pt x="372228" y="190500"/>
                  </a:cubicBezTo>
                  <a:lnTo>
                    <a:pt x="379371" y="195262"/>
                  </a:lnTo>
                  <a:lnTo>
                    <a:pt x="388896" y="209550"/>
                  </a:lnTo>
                  <a:cubicBezTo>
                    <a:pt x="390483" y="211931"/>
                    <a:pt x="393841" y="212480"/>
                    <a:pt x="396040" y="214312"/>
                  </a:cubicBezTo>
                  <a:cubicBezTo>
                    <a:pt x="398627" y="216468"/>
                    <a:pt x="400803" y="219075"/>
                    <a:pt x="403184" y="221456"/>
                  </a:cubicBezTo>
                  <a:cubicBezTo>
                    <a:pt x="403978" y="223837"/>
                    <a:pt x="404173" y="226511"/>
                    <a:pt x="405565" y="228600"/>
                  </a:cubicBezTo>
                  <a:cubicBezTo>
                    <a:pt x="409609" y="234666"/>
                    <a:pt x="414261" y="236512"/>
                    <a:pt x="419853" y="240506"/>
                  </a:cubicBezTo>
                  <a:cubicBezTo>
                    <a:pt x="444561" y="258154"/>
                    <a:pt x="410783" y="235253"/>
                    <a:pt x="443665" y="257175"/>
                  </a:cubicBezTo>
                  <a:cubicBezTo>
                    <a:pt x="452276" y="262916"/>
                    <a:pt x="464302" y="258762"/>
                    <a:pt x="474621" y="259556"/>
                  </a:cubicBezTo>
                  <a:cubicBezTo>
                    <a:pt x="477796" y="258762"/>
                    <a:pt x="481219" y="258639"/>
                    <a:pt x="484146" y="257175"/>
                  </a:cubicBezTo>
                  <a:cubicBezTo>
                    <a:pt x="487696" y="255400"/>
                    <a:pt x="490441" y="252338"/>
                    <a:pt x="493671" y="250031"/>
                  </a:cubicBezTo>
                  <a:cubicBezTo>
                    <a:pt x="496000" y="248368"/>
                    <a:pt x="498434" y="246856"/>
                    <a:pt x="500815" y="245269"/>
                  </a:cubicBezTo>
                  <a:cubicBezTo>
                    <a:pt x="524162" y="214141"/>
                    <a:pt x="494211" y="251873"/>
                    <a:pt x="515103" y="230981"/>
                  </a:cubicBezTo>
                  <a:cubicBezTo>
                    <a:pt x="518697" y="227387"/>
                    <a:pt x="521579" y="223141"/>
                    <a:pt x="524628" y="219075"/>
                  </a:cubicBezTo>
                  <a:cubicBezTo>
                    <a:pt x="526345" y="216785"/>
                    <a:pt x="527465" y="214049"/>
                    <a:pt x="529390" y="211931"/>
                  </a:cubicBezTo>
                  <a:cubicBezTo>
                    <a:pt x="535431" y="205286"/>
                    <a:pt x="541256" y="198269"/>
                    <a:pt x="548440" y="192881"/>
                  </a:cubicBezTo>
                  <a:cubicBezTo>
                    <a:pt x="551615" y="190500"/>
                    <a:pt x="555159" y="188543"/>
                    <a:pt x="557965" y="185737"/>
                  </a:cubicBezTo>
                  <a:cubicBezTo>
                    <a:pt x="560771" y="182931"/>
                    <a:pt x="562472" y="179178"/>
                    <a:pt x="565109" y="176212"/>
                  </a:cubicBezTo>
                  <a:cubicBezTo>
                    <a:pt x="568838" y="172017"/>
                    <a:pt x="573286" y="168501"/>
                    <a:pt x="577015" y="164306"/>
                  </a:cubicBezTo>
                  <a:cubicBezTo>
                    <a:pt x="599922" y="138536"/>
                    <a:pt x="571829" y="168147"/>
                    <a:pt x="588921" y="147637"/>
                  </a:cubicBezTo>
                  <a:cubicBezTo>
                    <a:pt x="591077" y="145050"/>
                    <a:pt x="593909" y="143081"/>
                    <a:pt x="596065" y="140494"/>
                  </a:cubicBezTo>
                  <a:cubicBezTo>
                    <a:pt x="597897" y="138295"/>
                    <a:pt x="599408" y="135835"/>
                    <a:pt x="600828" y="133350"/>
                  </a:cubicBezTo>
                  <a:cubicBezTo>
                    <a:pt x="602589" y="130268"/>
                    <a:pt x="603318" y="126552"/>
                    <a:pt x="605590" y="123825"/>
                  </a:cubicBezTo>
                  <a:cubicBezTo>
                    <a:pt x="607422" y="121626"/>
                    <a:pt x="610353" y="120650"/>
                    <a:pt x="612734" y="119062"/>
                  </a:cubicBezTo>
                  <a:cubicBezTo>
                    <a:pt x="613528" y="115887"/>
                    <a:pt x="613826" y="112545"/>
                    <a:pt x="615115" y="109537"/>
                  </a:cubicBezTo>
                  <a:cubicBezTo>
                    <a:pt x="616242" y="106907"/>
                    <a:pt x="618458" y="104879"/>
                    <a:pt x="619878" y="102394"/>
                  </a:cubicBezTo>
                  <a:cubicBezTo>
                    <a:pt x="621639" y="99312"/>
                    <a:pt x="623053" y="96044"/>
                    <a:pt x="624640" y="92869"/>
                  </a:cubicBezTo>
                  <a:cubicBezTo>
                    <a:pt x="626214" y="78698"/>
                    <a:pt x="630512" y="58656"/>
                    <a:pt x="622259" y="45244"/>
                  </a:cubicBezTo>
                  <a:lnTo>
                    <a:pt x="600828" y="38100"/>
                  </a:lnTo>
                  <a:cubicBezTo>
                    <a:pt x="583832" y="32435"/>
                    <a:pt x="561438" y="34147"/>
                    <a:pt x="546059" y="33337"/>
                  </a:cubicBezTo>
                  <a:cubicBezTo>
                    <a:pt x="531387" y="28447"/>
                    <a:pt x="546326" y="32953"/>
                    <a:pt x="522246" y="28575"/>
                  </a:cubicBezTo>
                  <a:cubicBezTo>
                    <a:pt x="519026" y="27990"/>
                    <a:pt x="515941" y="26780"/>
                    <a:pt x="512721" y="26194"/>
                  </a:cubicBezTo>
                  <a:cubicBezTo>
                    <a:pt x="457699" y="16189"/>
                    <a:pt x="336765" y="21537"/>
                    <a:pt x="329365" y="21431"/>
                  </a:cubicBezTo>
                  <a:cubicBezTo>
                    <a:pt x="316775" y="13039"/>
                    <a:pt x="324997" y="17363"/>
                    <a:pt x="303171" y="11906"/>
                  </a:cubicBezTo>
                  <a:lnTo>
                    <a:pt x="303171" y="11906"/>
                  </a:lnTo>
                  <a:cubicBezTo>
                    <a:pt x="299115" y="9878"/>
                    <a:pt x="291559" y="5540"/>
                    <a:pt x="286503" y="4762"/>
                  </a:cubicBezTo>
                  <a:cubicBezTo>
                    <a:pt x="278619" y="3549"/>
                    <a:pt x="270613" y="3313"/>
                    <a:pt x="262690" y="2381"/>
                  </a:cubicBezTo>
                  <a:cubicBezTo>
                    <a:pt x="257116" y="1725"/>
                    <a:pt x="251577" y="794"/>
                    <a:pt x="246021" y="0"/>
                  </a:cubicBezTo>
                  <a:cubicBezTo>
                    <a:pt x="224590" y="794"/>
                    <a:pt x="203174" y="2381"/>
                    <a:pt x="181728" y="2381"/>
                  </a:cubicBezTo>
                  <a:cubicBezTo>
                    <a:pt x="177680" y="2381"/>
                    <a:pt x="173869" y="0"/>
                    <a:pt x="169821" y="0"/>
                  </a:cubicBezTo>
                  <a:cubicBezTo>
                    <a:pt x="149168" y="0"/>
                    <a:pt x="128546" y="1587"/>
                    <a:pt x="107909" y="2381"/>
                  </a:cubicBezTo>
                  <a:cubicBezTo>
                    <a:pt x="95138" y="4935"/>
                    <a:pt x="94809" y="4489"/>
                    <a:pt x="81715" y="9525"/>
                  </a:cubicBezTo>
                  <a:cubicBezTo>
                    <a:pt x="76073" y="11695"/>
                    <a:pt x="70859" y="15008"/>
                    <a:pt x="65046" y="16669"/>
                  </a:cubicBezTo>
                  <a:cubicBezTo>
                    <a:pt x="59650" y="18211"/>
                    <a:pt x="53934" y="18256"/>
                    <a:pt x="48378" y="19050"/>
                  </a:cubicBezTo>
                  <a:cubicBezTo>
                    <a:pt x="46079" y="19970"/>
                    <a:pt x="33516" y="25263"/>
                    <a:pt x="29328" y="26194"/>
                  </a:cubicBezTo>
                  <a:cubicBezTo>
                    <a:pt x="24615" y="27242"/>
                    <a:pt x="19724" y="27404"/>
                    <a:pt x="15040" y="28575"/>
                  </a:cubicBezTo>
                  <a:cubicBezTo>
                    <a:pt x="0" y="32335"/>
                    <a:pt x="9087" y="34528"/>
                    <a:pt x="7896" y="357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7690" y="5876838"/>
            <a:ext cx="8748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“Epigenetics refers to changes in gene expression caused by mechanisms other than changes in the underlying DNA sequence.”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600832" y="4965998"/>
            <a:ext cx="2108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Linus Pauling Institute</a:t>
            </a:r>
          </a:p>
          <a:p>
            <a:pPr algn="ctr"/>
            <a:r>
              <a:rPr lang="en-US" sz="1400" dirty="0" smtClean="0"/>
              <a:t>Oregon State University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02402" y="4965998"/>
            <a:ext cx="3249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Institute of Bioscience and Technology</a:t>
            </a:r>
          </a:p>
          <a:p>
            <a:pPr algn="ctr"/>
            <a:r>
              <a:rPr lang="en-US" sz="1400" dirty="0" smtClean="0"/>
              <a:t>Texas A&amp;M Health Science Center</a:t>
            </a:r>
            <a:endParaRPr lang="en-US" sz="1400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2"/>
          <p:cNvSpPr txBox="1">
            <a:spLocks noChangeArrowheads="1"/>
          </p:cNvSpPr>
          <p:nvPr/>
        </p:nvSpPr>
        <p:spPr bwMode="auto">
          <a:xfrm>
            <a:off x="1146176" y="2574668"/>
            <a:ext cx="877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>
                <a:cs typeface="Arial" pitchFamily="34" charset="0"/>
              </a:rPr>
              <a:t>HDAC4</a:t>
            </a:r>
          </a:p>
        </p:txBody>
      </p:sp>
      <p:sp>
        <p:nvSpPr>
          <p:cNvPr id="35847" name="TextBox 36"/>
          <p:cNvSpPr txBox="1">
            <a:spLocks noChangeArrowheads="1"/>
          </p:cNvSpPr>
          <p:nvPr/>
        </p:nvSpPr>
        <p:spPr bwMode="auto">
          <a:xfrm>
            <a:off x="1146176" y="3062686"/>
            <a:ext cx="877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>
                <a:cs typeface="Arial" pitchFamily="34" charset="0"/>
              </a:rPr>
              <a:t>HDAC6</a:t>
            </a:r>
          </a:p>
        </p:txBody>
      </p:sp>
      <p:sp>
        <p:nvSpPr>
          <p:cNvPr id="35848" name="TextBox 38"/>
          <p:cNvSpPr txBox="1">
            <a:spLocks noChangeArrowheads="1"/>
          </p:cNvSpPr>
          <p:nvPr/>
        </p:nvSpPr>
        <p:spPr bwMode="auto">
          <a:xfrm>
            <a:off x="1262063" y="5506364"/>
            <a:ext cx="762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>
                <a:cs typeface="Arial" pitchFamily="34" charset="0"/>
              </a:rPr>
              <a:t>SIRT6</a:t>
            </a:r>
          </a:p>
        </p:txBody>
      </p:sp>
      <p:pic>
        <p:nvPicPr>
          <p:cNvPr id="3584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4049344"/>
            <a:ext cx="2743200" cy="393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0" name="TextBox 38"/>
          <p:cNvSpPr txBox="1">
            <a:spLocks noChangeArrowheads="1"/>
          </p:cNvSpPr>
          <p:nvPr/>
        </p:nvSpPr>
        <p:spPr bwMode="auto">
          <a:xfrm>
            <a:off x="1262063" y="4038720"/>
            <a:ext cx="762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>
                <a:cs typeface="Arial" pitchFamily="34" charset="0"/>
              </a:rPr>
              <a:t>SIRT1</a:t>
            </a:r>
          </a:p>
        </p:txBody>
      </p:sp>
      <p:pic>
        <p:nvPicPr>
          <p:cNvPr id="35851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5526487"/>
            <a:ext cx="2743200" cy="393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3" name="Picture 1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2572201"/>
            <a:ext cx="2743200" cy="393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8" name="Picture 2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1" b="-4767"/>
          <a:stretch>
            <a:fillRect/>
          </a:stretch>
        </p:blipFill>
        <p:spPr bwMode="auto">
          <a:xfrm>
            <a:off x="2003425" y="1587439"/>
            <a:ext cx="2743200" cy="3931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9" name="TextBox 38"/>
          <p:cNvSpPr txBox="1">
            <a:spLocks noChangeArrowheads="1"/>
          </p:cNvSpPr>
          <p:nvPr/>
        </p:nvSpPr>
        <p:spPr bwMode="auto">
          <a:xfrm>
            <a:off x="1144588" y="1598633"/>
            <a:ext cx="879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>
                <a:cs typeface="Arial" pitchFamily="34" charset="0"/>
              </a:rPr>
              <a:t>HDAC2</a:t>
            </a:r>
          </a:p>
        </p:txBody>
      </p:sp>
      <p:sp>
        <p:nvSpPr>
          <p:cNvPr id="35861" name="TextBox 47"/>
          <p:cNvSpPr txBox="1">
            <a:spLocks noChangeArrowheads="1"/>
          </p:cNvSpPr>
          <p:nvPr/>
        </p:nvSpPr>
        <p:spPr bwMode="auto">
          <a:xfrm>
            <a:off x="1144588" y="2086650"/>
            <a:ext cx="8794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>
                <a:cs typeface="Arial" pitchFamily="34" charset="0"/>
              </a:rPr>
              <a:t>HDAC3</a:t>
            </a:r>
          </a:p>
        </p:txBody>
      </p:sp>
      <p:pic>
        <p:nvPicPr>
          <p:cNvPr id="35862" name="Picture 7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3556963"/>
            <a:ext cx="2743200" cy="3931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63" name="TextBox 48"/>
          <p:cNvSpPr txBox="1">
            <a:spLocks noChangeArrowheads="1"/>
          </p:cNvSpPr>
          <p:nvPr/>
        </p:nvSpPr>
        <p:spPr bwMode="auto">
          <a:xfrm>
            <a:off x="1144588" y="3550703"/>
            <a:ext cx="879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>
                <a:cs typeface="Arial" pitchFamily="34" charset="0"/>
              </a:rPr>
              <a:t>HDAC7</a:t>
            </a:r>
          </a:p>
        </p:txBody>
      </p:sp>
      <p:sp>
        <p:nvSpPr>
          <p:cNvPr id="35866" name="TextBox 38"/>
          <p:cNvSpPr txBox="1">
            <a:spLocks noChangeArrowheads="1"/>
          </p:cNvSpPr>
          <p:nvPr/>
        </p:nvSpPr>
        <p:spPr bwMode="auto">
          <a:xfrm>
            <a:off x="1144588" y="1112203"/>
            <a:ext cx="879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>
                <a:cs typeface="Arial" pitchFamily="34" charset="0"/>
              </a:rPr>
              <a:t>HDAC1</a:t>
            </a:r>
          </a:p>
        </p:txBody>
      </p:sp>
      <p:sp>
        <p:nvSpPr>
          <p:cNvPr id="35867" name="TextBox 38"/>
          <p:cNvSpPr txBox="1">
            <a:spLocks noChangeArrowheads="1"/>
          </p:cNvSpPr>
          <p:nvPr/>
        </p:nvSpPr>
        <p:spPr bwMode="auto">
          <a:xfrm>
            <a:off x="1262063" y="5016759"/>
            <a:ext cx="762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>
                <a:cs typeface="Arial" pitchFamily="34" charset="0"/>
              </a:rPr>
              <a:t>SIRT4</a:t>
            </a:r>
          </a:p>
        </p:txBody>
      </p:sp>
      <p:pic>
        <p:nvPicPr>
          <p:cNvPr id="35869" name="Picture 11"/>
          <p:cNvPicPr>
            <a:picLocks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1095058"/>
            <a:ext cx="2743200" cy="3931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0" name="Picture 13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5034106"/>
            <a:ext cx="2743200" cy="3931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Left Brace 61"/>
          <p:cNvSpPr/>
          <p:nvPr/>
        </p:nvSpPr>
        <p:spPr>
          <a:xfrm>
            <a:off x="1049099" y="1085533"/>
            <a:ext cx="89694" cy="13903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Left Brace 62"/>
          <p:cNvSpPr/>
          <p:nvPr/>
        </p:nvSpPr>
        <p:spPr>
          <a:xfrm>
            <a:off x="1031240" y="2572201"/>
            <a:ext cx="125412" cy="138080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5878" name="TextBox 57"/>
          <p:cNvSpPr txBox="1">
            <a:spLocks noChangeArrowheads="1"/>
          </p:cNvSpPr>
          <p:nvPr/>
        </p:nvSpPr>
        <p:spPr bwMode="auto">
          <a:xfrm>
            <a:off x="172070" y="1614805"/>
            <a:ext cx="889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cs typeface="Arial" pitchFamily="34" charset="0"/>
              </a:rPr>
              <a:t>Class I</a:t>
            </a:r>
          </a:p>
        </p:txBody>
      </p:sp>
      <p:sp>
        <p:nvSpPr>
          <p:cNvPr id="35879" name="TextBox 58"/>
          <p:cNvSpPr txBox="1">
            <a:spLocks noChangeArrowheads="1"/>
          </p:cNvSpPr>
          <p:nvPr/>
        </p:nvSpPr>
        <p:spPr bwMode="auto">
          <a:xfrm>
            <a:off x="107950" y="3084830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cs typeface="Arial" pitchFamily="34" charset="0"/>
              </a:rPr>
              <a:t>Class II</a:t>
            </a:r>
          </a:p>
        </p:txBody>
      </p:sp>
      <p:sp>
        <p:nvSpPr>
          <p:cNvPr id="35880" name="TextBox 59"/>
          <p:cNvSpPr txBox="1">
            <a:spLocks noChangeArrowheads="1"/>
          </p:cNvSpPr>
          <p:nvPr/>
        </p:nvSpPr>
        <p:spPr bwMode="auto">
          <a:xfrm>
            <a:off x="43830" y="5060633"/>
            <a:ext cx="10182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cs typeface="Arial" pitchFamily="34" charset="0"/>
              </a:rPr>
              <a:t>Class III</a:t>
            </a:r>
          </a:p>
        </p:txBody>
      </p:sp>
      <p:sp>
        <p:nvSpPr>
          <p:cNvPr id="53" name="TextBox 24"/>
          <p:cNvSpPr txBox="1">
            <a:spLocks noChangeArrowheads="1"/>
          </p:cNvSpPr>
          <p:nvPr/>
        </p:nvSpPr>
        <p:spPr bwMode="auto">
          <a:xfrm>
            <a:off x="2389982" y="6464688"/>
            <a:ext cx="1970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cs typeface="Arial" pitchFamily="34" charset="0"/>
              </a:rPr>
              <a:t>HCT116 cells at 6 h</a:t>
            </a:r>
          </a:p>
        </p:txBody>
      </p:sp>
      <p:pic>
        <p:nvPicPr>
          <p:cNvPr id="86" name="Picture 1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93" b="7620"/>
          <a:stretch/>
        </p:blipFill>
        <p:spPr bwMode="auto">
          <a:xfrm>
            <a:off x="2003425" y="4541725"/>
            <a:ext cx="2743200" cy="393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38"/>
          <p:cNvSpPr txBox="1">
            <a:spLocks noChangeArrowheads="1"/>
          </p:cNvSpPr>
          <p:nvPr/>
        </p:nvSpPr>
        <p:spPr bwMode="auto">
          <a:xfrm>
            <a:off x="1262829" y="4528325"/>
            <a:ext cx="7612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 smtClean="0">
                <a:cs typeface="Arial" pitchFamily="34" charset="0"/>
              </a:rPr>
              <a:t>SIRT3</a:t>
            </a:r>
            <a:endParaRPr lang="en-US" sz="1600" dirty="0">
              <a:cs typeface="Arial" pitchFamily="34" charset="0"/>
            </a:endParaRPr>
          </a:p>
        </p:txBody>
      </p:sp>
      <p:pic>
        <p:nvPicPr>
          <p:cNvPr id="88" name="Picture 6"/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18044" r="38693" b="9941"/>
          <a:stretch/>
        </p:blipFill>
        <p:spPr bwMode="auto">
          <a:xfrm>
            <a:off x="2003425" y="3064582"/>
            <a:ext cx="2743200" cy="393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46"/>
          <p:cNvSpPr>
            <a:spLocks noChangeArrowheads="1"/>
          </p:cNvSpPr>
          <p:nvPr/>
        </p:nvSpPr>
        <p:spPr bwMode="auto">
          <a:xfrm>
            <a:off x="1196893" y="6046765"/>
            <a:ext cx="8271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1600" dirty="0">
                <a:latin typeface="Arial" pitchFamily="34" charset="0"/>
                <a:cs typeface="Arial" pitchFamily="34" charset="0"/>
              </a:rPr>
              <a:t>β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-Actin</a:t>
            </a:r>
          </a:p>
        </p:txBody>
      </p:sp>
      <p:sp>
        <p:nvSpPr>
          <p:cNvPr id="67" name="Left Brace 66"/>
          <p:cNvSpPr/>
          <p:nvPr/>
        </p:nvSpPr>
        <p:spPr>
          <a:xfrm>
            <a:off x="1043305" y="4049343"/>
            <a:ext cx="101283" cy="18703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2003425" y="6023743"/>
            <a:ext cx="2743200" cy="39319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0" name="TextBox 4"/>
          <p:cNvSpPr txBox="1">
            <a:spLocks noChangeArrowheads="1"/>
          </p:cNvSpPr>
          <p:nvPr/>
        </p:nvSpPr>
        <p:spPr bwMode="auto">
          <a:xfrm>
            <a:off x="292502" y="96759"/>
            <a:ext cx="85589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200" dirty="0" err="1" smtClean="0">
                <a:cs typeface="Arial" pitchFamily="34" charset="0"/>
              </a:rPr>
              <a:t>PharmAsc</a:t>
            </a:r>
            <a:r>
              <a:rPr lang="en-US" sz="3200" dirty="0" smtClean="0">
                <a:cs typeface="Arial" pitchFamily="34" charset="0"/>
              </a:rPr>
              <a:t> effects on HDAC expression</a:t>
            </a:r>
            <a:endParaRPr lang="en-US" sz="32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1" name="TextBox 24"/>
          <p:cNvSpPr txBox="1">
            <a:spLocks noChangeArrowheads="1"/>
          </p:cNvSpPr>
          <p:nvPr/>
        </p:nvSpPr>
        <p:spPr bwMode="auto">
          <a:xfrm>
            <a:off x="2059737" y="737730"/>
            <a:ext cx="604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cs typeface="Arial" pitchFamily="34" charset="0"/>
              </a:rPr>
              <a:t>CTR</a:t>
            </a:r>
          </a:p>
        </p:txBody>
      </p:sp>
      <p:sp>
        <p:nvSpPr>
          <p:cNvPr id="83" name="TextBox 26"/>
          <p:cNvSpPr txBox="1">
            <a:spLocks noChangeArrowheads="1"/>
          </p:cNvSpPr>
          <p:nvPr/>
        </p:nvSpPr>
        <p:spPr bwMode="auto">
          <a:xfrm>
            <a:off x="2901485" y="737730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84" name="TextBox 28"/>
          <p:cNvSpPr txBox="1">
            <a:spLocks noChangeArrowheads="1"/>
          </p:cNvSpPr>
          <p:nvPr/>
        </p:nvSpPr>
        <p:spPr bwMode="auto">
          <a:xfrm>
            <a:off x="3547690" y="737730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6600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85" name="TextBox 31"/>
          <p:cNvSpPr txBox="1">
            <a:spLocks noChangeArrowheads="1"/>
          </p:cNvSpPr>
          <p:nvPr/>
        </p:nvSpPr>
        <p:spPr bwMode="auto">
          <a:xfrm>
            <a:off x="4048125" y="737730"/>
            <a:ext cx="698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6600"/>
                </a:solidFill>
                <a:cs typeface="Arial" pitchFamily="34" charset="0"/>
              </a:rPr>
              <a:t>8 </a:t>
            </a:r>
            <a:r>
              <a:rPr lang="en-US" sz="1600" dirty="0" err="1">
                <a:solidFill>
                  <a:srgbClr val="FF6600"/>
                </a:solidFill>
                <a:cs typeface="Arial" pitchFamily="34" charset="0"/>
              </a:rPr>
              <a:t>mM</a:t>
            </a:r>
            <a:endParaRPr lang="en-US" sz="1600" dirty="0">
              <a:solidFill>
                <a:srgbClr val="FF6600"/>
              </a:solidFill>
              <a:cs typeface="Arial" pitchFamily="34" charset="0"/>
            </a:endParaRPr>
          </a:p>
        </p:txBody>
      </p:sp>
      <p:pic>
        <p:nvPicPr>
          <p:cNvPr id="48" name="Picture 47"/>
          <p:cNvPicPr>
            <a:picLocks/>
          </p:cNvPicPr>
          <p:nvPr/>
        </p:nvPicPr>
        <p:blipFill rotWithShape="1">
          <a:blip r:embed="rId14"/>
          <a:srcRect l="6327"/>
          <a:stretch/>
        </p:blipFill>
        <p:spPr>
          <a:xfrm>
            <a:off x="2003425" y="2079820"/>
            <a:ext cx="2743200" cy="3931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TextBox 24"/>
          <p:cNvSpPr txBox="1">
            <a:spLocks noChangeArrowheads="1"/>
          </p:cNvSpPr>
          <p:nvPr/>
        </p:nvSpPr>
        <p:spPr bwMode="auto">
          <a:xfrm>
            <a:off x="4927198" y="3658635"/>
            <a:ext cx="421680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 smtClean="0">
                <a:ea typeface="ＭＳ Ｐゴシック" pitchFamily="34" charset="-128"/>
              </a:rPr>
              <a:t>HDAC6 is a reported tubulin </a:t>
            </a:r>
            <a:r>
              <a:rPr lang="en-US" sz="2200" dirty="0" err="1" smtClean="0">
                <a:ea typeface="ＭＳ Ｐゴシック" pitchFamily="34" charset="-128"/>
              </a:rPr>
              <a:t>deacetylase</a:t>
            </a:r>
            <a:r>
              <a:rPr lang="en-US" sz="2200" dirty="0" smtClean="0">
                <a:ea typeface="ＭＳ Ｐゴシック" pitchFamily="34" charset="-128"/>
              </a:rPr>
              <a:t>, whereas HDAC4 acts on p53 acetylation status</a:t>
            </a:r>
            <a:endParaRPr lang="en-US" sz="2200" dirty="0"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7198" y="1023806"/>
            <a:ext cx="44708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HDAC1 induction was countered by loss of several other HDACs, e.g., HDAC4, HDAC6, SIRT3, SIRT4, and SIRT6</a:t>
            </a:r>
            <a:endParaRPr lang="en-US" sz="2200" dirty="0"/>
          </a:p>
        </p:txBody>
      </p:sp>
      <p:pic>
        <p:nvPicPr>
          <p:cNvPr id="39" name="Picture 30" descr="2012-07-31 03.16.30 am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65" y="5972711"/>
            <a:ext cx="1474023" cy="8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7198" y="4976051"/>
            <a:ext cx="42183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ea typeface="ＭＳ Ｐゴシック" pitchFamily="34" charset="-128"/>
              </a:rPr>
              <a:t>Do </a:t>
            </a:r>
            <a:r>
              <a:rPr lang="en-US" sz="2200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ＭＳ Ｐゴシック" pitchFamily="34" charset="-128"/>
              </a:rPr>
              <a:t>these important proteins for cancer development</a:t>
            </a:r>
            <a:r>
              <a:rPr lang="en-US" sz="22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ＭＳ Ｐゴシック" pitchFamily="34" charset="-128"/>
              </a:rPr>
              <a:t> </a:t>
            </a:r>
            <a:r>
              <a:rPr lang="en-US" sz="2200" dirty="0">
                <a:ea typeface="ＭＳ Ｐゴシック" pitchFamily="34" charset="-128"/>
              </a:rPr>
              <a:t>become acetylated by </a:t>
            </a:r>
            <a:r>
              <a:rPr lang="en-US" sz="2200" dirty="0" err="1">
                <a:ea typeface="ＭＳ Ｐゴシック" pitchFamily="34" charset="-128"/>
              </a:rPr>
              <a:t>pharmAsc</a:t>
            </a:r>
            <a:r>
              <a:rPr lang="en-US" sz="2200" dirty="0">
                <a:ea typeface="ＭＳ Ｐゴシック" pitchFamily="34" charset="-128"/>
              </a:rPr>
              <a:t>?</a:t>
            </a:r>
          </a:p>
          <a:p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4927198" y="2679775"/>
            <a:ext cx="4216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HDAC substrates stretch beyond just histone proteins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4565144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7" grpId="0"/>
      <p:bldP spid="35848" grpId="0"/>
      <p:bldP spid="35850" grpId="0"/>
      <p:bldP spid="35863" grpId="0"/>
      <p:bldP spid="35867" grpId="0"/>
      <p:bldP spid="63" grpId="0" animBg="1"/>
      <p:bldP spid="35879" grpId="0"/>
      <p:bldP spid="35880" grpId="0"/>
      <p:bldP spid="87" grpId="0"/>
      <p:bldP spid="67" grpId="0" animBg="1"/>
      <p:bldP spid="2" grpId="0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2"/>
          <p:cNvSpPr txBox="1">
            <a:spLocks noChangeArrowheads="1"/>
          </p:cNvSpPr>
          <p:nvPr/>
        </p:nvSpPr>
        <p:spPr bwMode="auto">
          <a:xfrm>
            <a:off x="1146176" y="2574668"/>
            <a:ext cx="877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>
                <a:cs typeface="Arial" pitchFamily="34" charset="0"/>
              </a:rPr>
              <a:t>HDAC4</a:t>
            </a:r>
          </a:p>
        </p:txBody>
      </p:sp>
      <p:sp>
        <p:nvSpPr>
          <p:cNvPr id="35847" name="TextBox 36"/>
          <p:cNvSpPr txBox="1">
            <a:spLocks noChangeArrowheads="1"/>
          </p:cNvSpPr>
          <p:nvPr/>
        </p:nvSpPr>
        <p:spPr bwMode="auto">
          <a:xfrm>
            <a:off x="1146176" y="3062686"/>
            <a:ext cx="877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>
                <a:cs typeface="Arial" pitchFamily="34" charset="0"/>
              </a:rPr>
              <a:t>HDAC6</a:t>
            </a:r>
          </a:p>
        </p:txBody>
      </p:sp>
      <p:sp>
        <p:nvSpPr>
          <p:cNvPr id="35848" name="TextBox 38"/>
          <p:cNvSpPr txBox="1">
            <a:spLocks noChangeArrowheads="1"/>
          </p:cNvSpPr>
          <p:nvPr/>
        </p:nvSpPr>
        <p:spPr bwMode="auto">
          <a:xfrm>
            <a:off x="1262063" y="5506364"/>
            <a:ext cx="762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>
                <a:cs typeface="Arial" pitchFamily="34" charset="0"/>
              </a:rPr>
              <a:t>SIRT6</a:t>
            </a:r>
          </a:p>
        </p:txBody>
      </p:sp>
      <p:pic>
        <p:nvPicPr>
          <p:cNvPr id="3584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4049344"/>
            <a:ext cx="2743200" cy="393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0" name="TextBox 38"/>
          <p:cNvSpPr txBox="1">
            <a:spLocks noChangeArrowheads="1"/>
          </p:cNvSpPr>
          <p:nvPr/>
        </p:nvSpPr>
        <p:spPr bwMode="auto">
          <a:xfrm>
            <a:off x="1262063" y="4038720"/>
            <a:ext cx="762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>
                <a:cs typeface="Arial" pitchFamily="34" charset="0"/>
              </a:rPr>
              <a:t>SIRT1</a:t>
            </a:r>
          </a:p>
        </p:txBody>
      </p:sp>
      <p:pic>
        <p:nvPicPr>
          <p:cNvPr id="35851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5526487"/>
            <a:ext cx="2743200" cy="393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3" name="Picture 1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2572201"/>
            <a:ext cx="2743200" cy="393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8" name="Picture 2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1" b="-4767"/>
          <a:stretch>
            <a:fillRect/>
          </a:stretch>
        </p:blipFill>
        <p:spPr bwMode="auto">
          <a:xfrm>
            <a:off x="2003425" y="1587439"/>
            <a:ext cx="2743200" cy="3931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9" name="TextBox 38"/>
          <p:cNvSpPr txBox="1">
            <a:spLocks noChangeArrowheads="1"/>
          </p:cNvSpPr>
          <p:nvPr/>
        </p:nvSpPr>
        <p:spPr bwMode="auto">
          <a:xfrm>
            <a:off x="1144588" y="1598633"/>
            <a:ext cx="879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>
                <a:cs typeface="Arial" pitchFamily="34" charset="0"/>
              </a:rPr>
              <a:t>HDAC2</a:t>
            </a:r>
          </a:p>
        </p:txBody>
      </p:sp>
      <p:sp>
        <p:nvSpPr>
          <p:cNvPr id="35861" name="TextBox 47"/>
          <p:cNvSpPr txBox="1">
            <a:spLocks noChangeArrowheads="1"/>
          </p:cNvSpPr>
          <p:nvPr/>
        </p:nvSpPr>
        <p:spPr bwMode="auto">
          <a:xfrm>
            <a:off x="1144588" y="2086650"/>
            <a:ext cx="8794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>
                <a:cs typeface="Arial" pitchFamily="34" charset="0"/>
              </a:rPr>
              <a:t>HDAC3</a:t>
            </a:r>
          </a:p>
        </p:txBody>
      </p:sp>
      <p:pic>
        <p:nvPicPr>
          <p:cNvPr id="35862" name="Picture 7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3556963"/>
            <a:ext cx="2743200" cy="3931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63" name="TextBox 48"/>
          <p:cNvSpPr txBox="1">
            <a:spLocks noChangeArrowheads="1"/>
          </p:cNvSpPr>
          <p:nvPr/>
        </p:nvSpPr>
        <p:spPr bwMode="auto">
          <a:xfrm>
            <a:off x="1144588" y="3550703"/>
            <a:ext cx="879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>
                <a:cs typeface="Arial" pitchFamily="34" charset="0"/>
              </a:rPr>
              <a:t>HDAC7</a:t>
            </a:r>
          </a:p>
        </p:txBody>
      </p:sp>
      <p:sp>
        <p:nvSpPr>
          <p:cNvPr id="35866" name="TextBox 38"/>
          <p:cNvSpPr txBox="1">
            <a:spLocks noChangeArrowheads="1"/>
          </p:cNvSpPr>
          <p:nvPr/>
        </p:nvSpPr>
        <p:spPr bwMode="auto">
          <a:xfrm>
            <a:off x="1144588" y="1112203"/>
            <a:ext cx="879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>
                <a:cs typeface="Arial" pitchFamily="34" charset="0"/>
              </a:rPr>
              <a:t>HDAC1</a:t>
            </a:r>
          </a:p>
        </p:txBody>
      </p:sp>
      <p:sp>
        <p:nvSpPr>
          <p:cNvPr id="35867" name="TextBox 38"/>
          <p:cNvSpPr txBox="1">
            <a:spLocks noChangeArrowheads="1"/>
          </p:cNvSpPr>
          <p:nvPr/>
        </p:nvSpPr>
        <p:spPr bwMode="auto">
          <a:xfrm>
            <a:off x="1262063" y="5016759"/>
            <a:ext cx="762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>
                <a:cs typeface="Arial" pitchFamily="34" charset="0"/>
              </a:rPr>
              <a:t>SIRT4</a:t>
            </a:r>
          </a:p>
        </p:txBody>
      </p:sp>
      <p:pic>
        <p:nvPicPr>
          <p:cNvPr id="35869" name="Picture 11"/>
          <p:cNvPicPr>
            <a:picLocks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1095058"/>
            <a:ext cx="2743200" cy="3931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70" name="Picture 13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5034106"/>
            <a:ext cx="2743200" cy="3931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Left Brace 61"/>
          <p:cNvSpPr/>
          <p:nvPr/>
        </p:nvSpPr>
        <p:spPr>
          <a:xfrm>
            <a:off x="1049099" y="1085533"/>
            <a:ext cx="89694" cy="13903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Left Brace 62"/>
          <p:cNvSpPr/>
          <p:nvPr/>
        </p:nvSpPr>
        <p:spPr>
          <a:xfrm>
            <a:off x="1031240" y="2572201"/>
            <a:ext cx="125412" cy="138080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5878" name="TextBox 57"/>
          <p:cNvSpPr txBox="1">
            <a:spLocks noChangeArrowheads="1"/>
          </p:cNvSpPr>
          <p:nvPr/>
        </p:nvSpPr>
        <p:spPr bwMode="auto">
          <a:xfrm>
            <a:off x="172070" y="1614805"/>
            <a:ext cx="889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cs typeface="Arial" pitchFamily="34" charset="0"/>
              </a:rPr>
              <a:t>Class I</a:t>
            </a:r>
          </a:p>
        </p:txBody>
      </p:sp>
      <p:sp>
        <p:nvSpPr>
          <p:cNvPr id="35879" name="TextBox 58"/>
          <p:cNvSpPr txBox="1">
            <a:spLocks noChangeArrowheads="1"/>
          </p:cNvSpPr>
          <p:nvPr/>
        </p:nvSpPr>
        <p:spPr bwMode="auto">
          <a:xfrm>
            <a:off x="107950" y="3084830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cs typeface="Arial" pitchFamily="34" charset="0"/>
              </a:rPr>
              <a:t>Class II</a:t>
            </a:r>
          </a:p>
        </p:txBody>
      </p:sp>
      <p:sp>
        <p:nvSpPr>
          <p:cNvPr id="35880" name="TextBox 59"/>
          <p:cNvSpPr txBox="1">
            <a:spLocks noChangeArrowheads="1"/>
          </p:cNvSpPr>
          <p:nvPr/>
        </p:nvSpPr>
        <p:spPr bwMode="auto">
          <a:xfrm>
            <a:off x="43830" y="5060633"/>
            <a:ext cx="10182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cs typeface="Arial" pitchFamily="34" charset="0"/>
              </a:rPr>
              <a:t>Class III</a:t>
            </a:r>
          </a:p>
        </p:txBody>
      </p:sp>
      <p:pic>
        <p:nvPicPr>
          <p:cNvPr id="86" name="Picture 1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93" b="7620"/>
          <a:stretch/>
        </p:blipFill>
        <p:spPr bwMode="auto">
          <a:xfrm>
            <a:off x="2003425" y="4541725"/>
            <a:ext cx="2743200" cy="393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38"/>
          <p:cNvSpPr txBox="1">
            <a:spLocks noChangeArrowheads="1"/>
          </p:cNvSpPr>
          <p:nvPr/>
        </p:nvSpPr>
        <p:spPr bwMode="auto">
          <a:xfrm>
            <a:off x="1262829" y="4528325"/>
            <a:ext cx="7612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 smtClean="0">
                <a:cs typeface="Arial" pitchFamily="34" charset="0"/>
              </a:rPr>
              <a:t>SIRT3</a:t>
            </a:r>
            <a:endParaRPr lang="en-US" sz="1600" dirty="0">
              <a:cs typeface="Arial" pitchFamily="34" charset="0"/>
            </a:endParaRPr>
          </a:p>
        </p:txBody>
      </p:sp>
      <p:pic>
        <p:nvPicPr>
          <p:cNvPr id="88" name="Picture 6"/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18044" r="38693" b="9941"/>
          <a:stretch/>
        </p:blipFill>
        <p:spPr bwMode="auto">
          <a:xfrm>
            <a:off x="2003425" y="3064582"/>
            <a:ext cx="2743200" cy="393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/>
          <p:cNvPicPr>
            <a:picLocks/>
          </p:cNvPicPr>
          <p:nvPr/>
        </p:nvPicPr>
        <p:blipFill rotWithShape="1">
          <a:blip r:embed="rId13"/>
          <a:srcRect l="6327"/>
          <a:stretch/>
        </p:blipFill>
        <p:spPr>
          <a:xfrm>
            <a:off x="2003425" y="2079820"/>
            <a:ext cx="2743200" cy="3931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6" name="Rectangle 46"/>
          <p:cNvSpPr>
            <a:spLocks noChangeArrowheads="1"/>
          </p:cNvSpPr>
          <p:nvPr/>
        </p:nvSpPr>
        <p:spPr bwMode="auto">
          <a:xfrm>
            <a:off x="1196893" y="6046765"/>
            <a:ext cx="8271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1600" dirty="0">
                <a:latin typeface="Arial" pitchFamily="34" charset="0"/>
                <a:cs typeface="Arial" pitchFamily="34" charset="0"/>
              </a:rPr>
              <a:t>β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-Actin</a:t>
            </a:r>
          </a:p>
        </p:txBody>
      </p:sp>
      <p:sp>
        <p:nvSpPr>
          <p:cNvPr id="67" name="Left Brace 66"/>
          <p:cNvSpPr/>
          <p:nvPr/>
        </p:nvSpPr>
        <p:spPr>
          <a:xfrm>
            <a:off x="1043305" y="4049343"/>
            <a:ext cx="101283" cy="18703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2003425" y="6023743"/>
            <a:ext cx="2743200" cy="39319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8" name="TextBox 8"/>
          <p:cNvSpPr txBox="1">
            <a:spLocks noChangeArrowheads="1"/>
          </p:cNvSpPr>
          <p:nvPr/>
        </p:nvSpPr>
        <p:spPr bwMode="auto">
          <a:xfrm>
            <a:off x="5113636" y="1180649"/>
            <a:ext cx="7685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 err="1" smtClean="0">
                <a:cs typeface="Arial" pitchFamily="34" charset="0"/>
              </a:rPr>
              <a:t>AcTub</a:t>
            </a:r>
            <a:endParaRPr lang="en-US" sz="1600" dirty="0">
              <a:cs typeface="Arial" pitchFamily="34" charset="0"/>
            </a:endParaRPr>
          </a:p>
        </p:txBody>
      </p:sp>
      <p:sp>
        <p:nvSpPr>
          <p:cNvPr id="69" name="TextBox 45"/>
          <p:cNvSpPr txBox="1">
            <a:spLocks noChangeArrowheads="1"/>
          </p:cNvSpPr>
          <p:nvPr/>
        </p:nvSpPr>
        <p:spPr bwMode="auto">
          <a:xfrm>
            <a:off x="5122957" y="2130775"/>
            <a:ext cx="7649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 smtClean="0">
                <a:cs typeface="Arial" pitchFamily="34" charset="0"/>
              </a:rPr>
              <a:t>Acp53</a:t>
            </a:r>
            <a:endParaRPr lang="en-US" sz="1600" dirty="0">
              <a:cs typeface="Arial" pitchFamily="34" charset="0"/>
            </a:endParaRPr>
          </a:p>
        </p:txBody>
      </p:sp>
      <p:sp>
        <p:nvSpPr>
          <p:cNvPr id="70" name="TextBox 52"/>
          <p:cNvSpPr txBox="1">
            <a:spLocks noChangeArrowheads="1"/>
          </p:cNvSpPr>
          <p:nvPr/>
        </p:nvSpPr>
        <p:spPr bwMode="auto">
          <a:xfrm>
            <a:off x="5040185" y="1631983"/>
            <a:ext cx="847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>
                <a:cs typeface="Arial" pitchFamily="34" charset="0"/>
              </a:rPr>
              <a:t>Tubulin</a:t>
            </a:r>
          </a:p>
        </p:txBody>
      </p:sp>
      <p:sp>
        <p:nvSpPr>
          <p:cNvPr id="71" name="TextBox 38"/>
          <p:cNvSpPr txBox="1">
            <a:spLocks noChangeArrowheads="1"/>
          </p:cNvSpPr>
          <p:nvPr/>
        </p:nvSpPr>
        <p:spPr bwMode="auto">
          <a:xfrm>
            <a:off x="5361804" y="2602445"/>
            <a:ext cx="5261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600" dirty="0" smtClean="0">
                <a:cs typeface="Arial" pitchFamily="34" charset="0"/>
              </a:rPr>
              <a:t>p53</a:t>
            </a:r>
            <a:endParaRPr lang="en-US" sz="1600" dirty="0">
              <a:cs typeface="Arial" pitchFamily="34" charset="0"/>
            </a:endParaRPr>
          </a:p>
        </p:txBody>
      </p:sp>
      <p:pic>
        <p:nvPicPr>
          <p:cNvPr id="85" name="Picture 5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00" y="1095058"/>
            <a:ext cx="2743200" cy="393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8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00" y="1587439"/>
            <a:ext cx="2743200" cy="393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0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00" y="2079820"/>
            <a:ext cx="2743200" cy="393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/>
          <p:cNvPicPr>
            <a:picLocks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67"/>
          <a:stretch/>
        </p:blipFill>
        <p:spPr bwMode="auto">
          <a:xfrm>
            <a:off x="5901900" y="2572201"/>
            <a:ext cx="2743200" cy="3931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Box 24"/>
          <p:cNvSpPr txBox="1">
            <a:spLocks noChangeArrowheads="1"/>
          </p:cNvSpPr>
          <p:nvPr/>
        </p:nvSpPr>
        <p:spPr bwMode="auto">
          <a:xfrm>
            <a:off x="4927198" y="3326068"/>
            <a:ext cx="41565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dirty="0">
                <a:cs typeface="Arial" pitchFamily="34" charset="0"/>
              </a:rPr>
              <a:t>This is the </a:t>
            </a:r>
            <a:r>
              <a:rPr lang="en-US" sz="2200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first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evidence</a:t>
            </a:r>
            <a:r>
              <a:rPr lang="en-US" sz="2200" dirty="0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en-US" sz="2200" dirty="0" smtClean="0">
                <a:cs typeface="Arial" pitchFamily="34" charset="0"/>
              </a:rPr>
              <a:t>for changes in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acetylation status of tubulin and p53</a:t>
            </a:r>
            <a:r>
              <a:rPr lang="en-US" sz="2200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by </a:t>
            </a:r>
            <a:r>
              <a:rPr lang="en-US" sz="2200" dirty="0" err="1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P</a:t>
            </a:r>
            <a:r>
              <a:rPr lang="en-US" sz="2200" dirty="0" err="1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harmAsc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.</a:t>
            </a:r>
            <a:endParaRPr lang="en-US" sz="2200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</p:txBody>
      </p:sp>
      <p:sp>
        <p:nvSpPr>
          <p:cNvPr id="114" name="TextBox 24"/>
          <p:cNvSpPr txBox="1">
            <a:spLocks noChangeArrowheads="1"/>
          </p:cNvSpPr>
          <p:nvPr/>
        </p:nvSpPr>
        <p:spPr bwMode="auto">
          <a:xfrm>
            <a:off x="2059737" y="737730"/>
            <a:ext cx="604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CTR</a:t>
            </a:r>
          </a:p>
        </p:txBody>
      </p:sp>
      <p:sp>
        <p:nvSpPr>
          <p:cNvPr id="115" name="TextBox 26"/>
          <p:cNvSpPr txBox="1">
            <a:spLocks noChangeArrowheads="1"/>
          </p:cNvSpPr>
          <p:nvPr/>
        </p:nvSpPr>
        <p:spPr bwMode="auto">
          <a:xfrm>
            <a:off x="2901485" y="737730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116" name="TextBox 28"/>
          <p:cNvSpPr txBox="1">
            <a:spLocks noChangeArrowheads="1"/>
          </p:cNvSpPr>
          <p:nvPr/>
        </p:nvSpPr>
        <p:spPr bwMode="auto">
          <a:xfrm>
            <a:off x="3547690" y="737730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6600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117" name="TextBox 31"/>
          <p:cNvSpPr txBox="1">
            <a:spLocks noChangeArrowheads="1"/>
          </p:cNvSpPr>
          <p:nvPr/>
        </p:nvSpPr>
        <p:spPr bwMode="auto">
          <a:xfrm>
            <a:off x="4048125" y="737730"/>
            <a:ext cx="698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6600"/>
                </a:solidFill>
                <a:cs typeface="Arial" pitchFamily="34" charset="0"/>
              </a:rPr>
              <a:t>8 </a:t>
            </a:r>
            <a:r>
              <a:rPr lang="en-US" sz="1600" dirty="0" err="1">
                <a:solidFill>
                  <a:srgbClr val="FF6600"/>
                </a:solidFill>
                <a:cs typeface="Arial" pitchFamily="34" charset="0"/>
              </a:rPr>
              <a:t>mM</a:t>
            </a:r>
            <a:endParaRPr lang="en-US" sz="1600" dirty="0">
              <a:solidFill>
                <a:srgbClr val="FF6600"/>
              </a:solidFill>
              <a:cs typeface="Arial" pitchFamily="34" charset="0"/>
            </a:endParaRPr>
          </a:p>
        </p:txBody>
      </p:sp>
      <p:sp>
        <p:nvSpPr>
          <p:cNvPr id="122" name="TextBox 24"/>
          <p:cNvSpPr txBox="1">
            <a:spLocks noChangeArrowheads="1"/>
          </p:cNvSpPr>
          <p:nvPr/>
        </p:nvSpPr>
        <p:spPr bwMode="auto">
          <a:xfrm>
            <a:off x="5987226" y="737730"/>
            <a:ext cx="604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CTR</a:t>
            </a:r>
          </a:p>
        </p:txBody>
      </p:sp>
      <p:sp>
        <p:nvSpPr>
          <p:cNvPr id="123" name="TextBox 26"/>
          <p:cNvSpPr txBox="1">
            <a:spLocks noChangeArrowheads="1"/>
          </p:cNvSpPr>
          <p:nvPr/>
        </p:nvSpPr>
        <p:spPr bwMode="auto">
          <a:xfrm>
            <a:off x="6828974" y="737730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124" name="TextBox 28"/>
          <p:cNvSpPr txBox="1">
            <a:spLocks noChangeArrowheads="1"/>
          </p:cNvSpPr>
          <p:nvPr/>
        </p:nvSpPr>
        <p:spPr bwMode="auto">
          <a:xfrm>
            <a:off x="7475179" y="737730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125" name="TextBox 31"/>
          <p:cNvSpPr txBox="1">
            <a:spLocks noChangeArrowheads="1"/>
          </p:cNvSpPr>
          <p:nvPr/>
        </p:nvSpPr>
        <p:spPr bwMode="auto">
          <a:xfrm>
            <a:off x="7975614" y="737730"/>
            <a:ext cx="698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  <a:cs typeface="Arial" pitchFamily="34" charset="0"/>
              </a:rPr>
              <a:t>8 mM</a:t>
            </a:r>
          </a:p>
        </p:txBody>
      </p:sp>
      <p:sp>
        <p:nvSpPr>
          <p:cNvPr id="53" name="TextBox 24"/>
          <p:cNvSpPr txBox="1">
            <a:spLocks noChangeArrowheads="1"/>
          </p:cNvSpPr>
          <p:nvPr/>
        </p:nvSpPr>
        <p:spPr bwMode="auto">
          <a:xfrm>
            <a:off x="2389982" y="6464688"/>
            <a:ext cx="1970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HCT116 cells at 6 h</a:t>
            </a:r>
          </a:p>
        </p:txBody>
      </p:sp>
      <p:sp>
        <p:nvSpPr>
          <p:cNvPr id="2" name="Up Arrow 1"/>
          <p:cNvSpPr/>
          <p:nvPr/>
        </p:nvSpPr>
        <p:spPr>
          <a:xfrm>
            <a:off x="8749149" y="1059135"/>
            <a:ext cx="298050" cy="488017"/>
          </a:xfrm>
          <a:prstGeom prst="upArrow">
            <a:avLst/>
          </a:prstGeom>
          <a:ln>
            <a:solidFill>
              <a:srgbClr val="0000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Up Arrow 53"/>
          <p:cNvSpPr/>
          <p:nvPr/>
        </p:nvSpPr>
        <p:spPr>
          <a:xfrm>
            <a:off x="8749149" y="2038649"/>
            <a:ext cx="298050" cy="488017"/>
          </a:xfrm>
          <a:prstGeom prst="upArrow">
            <a:avLst/>
          </a:prstGeom>
          <a:ln>
            <a:solidFill>
              <a:srgbClr val="0000FF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30" descr="2012-07-31 03.16.30 am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65" y="5972711"/>
            <a:ext cx="1474023" cy="8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4"/>
          <p:cNvSpPr txBox="1">
            <a:spLocks noChangeArrowheads="1"/>
          </p:cNvSpPr>
          <p:nvPr/>
        </p:nvSpPr>
        <p:spPr bwMode="auto">
          <a:xfrm>
            <a:off x="292502" y="96759"/>
            <a:ext cx="85589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200" dirty="0" err="1" smtClean="0">
                <a:cs typeface="Arial" pitchFamily="34" charset="0"/>
              </a:rPr>
              <a:t>PharmAsc</a:t>
            </a:r>
            <a:r>
              <a:rPr lang="en-US" sz="3200" dirty="0" smtClean="0">
                <a:cs typeface="Arial" pitchFamily="34" charset="0"/>
              </a:rPr>
              <a:t> induces tubulin, p53 acetylation</a:t>
            </a:r>
            <a:endParaRPr lang="en-US" sz="3200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51888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43056" y="1145721"/>
            <a:ext cx="7857252" cy="5129697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3" y="1173951"/>
            <a:ext cx="7825639" cy="5073236"/>
          </a:xfrm>
          <a:prstGeom prst="rect">
            <a:avLst/>
          </a:prstGeom>
          <a:noFill/>
          <a:ln w="28575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 txBox="1">
            <a:spLocks noGrp="1"/>
          </p:cNvSpPr>
          <p:nvPr>
            <p:ph type="title"/>
          </p:nvPr>
        </p:nvSpPr>
        <p:spPr bwMode="auto">
          <a:xfrm>
            <a:off x="457200" y="106588"/>
            <a:ext cx="8229600" cy="74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Cancer</a:t>
            </a:r>
            <a:r>
              <a:rPr lang="en-US" sz="2800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vs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29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Normal</a:t>
            </a:r>
            <a:endParaRPr lang="en-US" sz="2800" dirty="0">
              <a:solidFill>
                <a:srgbClr val="29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5258" y="684056"/>
            <a:ext cx="6555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rial"/>
                <a:cs typeface="Arial"/>
              </a:rPr>
              <a:t>Is pharmacologic </a:t>
            </a:r>
            <a:r>
              <a:rPr lang="en-US" sz="2400" i="1" dirty="0" err="1" smtClean="0">
                <a:latin typeface="Arial"/>
                <a:cs typeface="Arial"/>
              </a:rPr>
              <a:t>ascorbrate</a:t>
            </a:r>
            <a:r>
              <a:rPr lang="en-US" sz="2400" i="1" dirty="0" smtClean="0">
                <a:latin typeface="Arial"/>
                <a:cs typeface="Arial"/>
              </a:rPr>
              <a:t> a selective killer?</a:t>
            </a:r>
            <a:endParaRPr lang="en-US" sz="2400" i="1" dirty="0">
              <a:latin typeface="Arial"/>
              <a:cs typeface="Arial"/>
            </a:endParaRPr>
          </a:p>
        </p:txBody>
      </p:sp>
      <p:graphicFrame>
        <p:nvGraphicFramePr>
          <p:cNvPr id="3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5875565"/>
              </p:ext>
            </p:extLst>
          </p:nvPr>
        </p:nvGraphicFramePr>
        <p:xfrm>
          <a:off x="0" y="1196752"/>
          <a:ext cx="9551094" cy="4929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" name="Title 1"/>
          <p:cNvSpPr txBox="1">
            <a:spLocks/>
          </p:cNvSpPr>
          <p:nvPr/>
        </p:nvSpPr>
        <p:spPr bwMode="auto">
          <a:xfrm rot="16200000">
            <a:off x="-937757" y="3370365"/>
            <a:ext cx="3823321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>
              <a:defRPr/>
            </a:pPr>
            <a:r>
              <a:rPr lang="en-US" dirty="0">
                <a:latin typeface="Arial"/>
                <a:ea typeface="+mj-ea"/>
                <a:cs typeface="Arial"/>
              </a:rPr>
              <a:t>Percent cell </a:t>
            </a:r>
            <a:r>
              <a:rPr lang="en-US" dirty="0" smtClean="0">
                <a:latin typeface="Arial"/>
                <a:ea typeface="+mj-ea"/>
                <a:cs typeface="Arial"/>
              </a:rPr>
              <a:t>growth (MTT assay)</a:t>
            </a:r>
            <a:endParaRPr lang="en-IN" dirty="0">
              <a:latin typeface="Arial"/>
              <a:ea typeface="+mj-ea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08722" y="3521535"/>
            <a:ext cx="18093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HCT116 cancer cells IC</a:t>
            </a:r>
            <a:r>
              <a:rPr lang="en-US" sz="1500" baseline="-25000" dirty="0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50</a:t>
            </a:r>
            <a:r>
              <a:rPr lang="en-US" sz="1500" dirty="0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=3 </a:t>
            </a:r>
            <a:r>
              <a:rPr lang="en-US" sz="1500" dirty="0" err="1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mM</a:t>
            </a:r>
            <a:endParaRPr lang="en-US" sz="1500" dirty="0">
              <a:solidFill>
                <a:srgbClr val="FF7F0C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25074" y="3521535"/>
            <a:ext cx="21250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29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CCD841 normal cells</a:t>
            </a:r>
          </a:p>
          <a:p>
            <a:r>
              <a:rPr lang="en-US" sz="1500" dirty="0" smtClean="0">
                <a:solidFill>
                  <a:srgbClr val="29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IC</a:t>
            </a:r>
            <a:r>
              <a:rPr lang="en-US" sz="1500" baseline="-25000" dirty="0" smtClean="0">
                <a:solidFill>
                  <a:srgbClr val="29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50</a:t>
            </a:r>
            <a:r>
              <a:rPr lang="en-US" sz="1500" dirty="0" smtClean="0">
                <a:solidFill>
                  <a:srgbClr val="29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=8mM</a:t>
            </a:r>
            <a:endParaRPr lang="en-US" sz="1500" dirty="0">
              <a:solidFill>
                <a:srgbClr val="29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457200" y="526643"/>
            <a:ext cx="8229600" cy="73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2400" u="sng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Cancer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cells are more susceptible than </a:t>
            </a:r>
            <a:r>
              <a:rPr lang="en-US" sz="2400" u="sng" dirty="0" smtClean="0">
                <a:solidFill>
                  <a:srgbClr val="29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normal</a:t>
            </a:r>
            <a:endParaRPr lang="en-IN" sz="2400" dirty="0">
              <a:solidFill>
                <a:srgbClr val="29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8261" y="5834136"/>
            <a:ext cx="340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Pharmacologic </a:t>
            </a:r>
            <a:r>
              <a:rPr lang="en-US" dirty="0" err="1" smtClean="0"/>
              <a:t>Ascorbate</a:t>
            </a:r>
            <a:r>
              <a:rPr lang="en-US" dirty="0" smtClean="0"/>
              <a:t> (</a:t>
            </a:r>
            <a:r>
              <a:rPr lang="en-US" dirty="0" err="1" smtClean="0"/>
              <a:t>mM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457200" y="106588"/>
            <a:ext cx="8229600" cy="74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latin typeface="Arial"/>
                <a:cs typeface="Arial"/>
              </a:rPr>
              <a:t>Cancer </a:t>
            </a:r>
            <a:r>
              <a:rPr lang="en-US" sz="2800" dirty="0" err="1" smtClean="0">
                <a:latin typeface="Arial"/>
                <a:cs typeface="Arial"/>
              </a:rPr>
              <a:t>vs</a:t>
            </a:r>
            <a:r>
              <a:rPr lang="en-US" sz="2800" dirty="0" smtClean="0">
                <a:latin typeface="Arial"/>
                <a:cs typeface="Arial"/>
              </a:rPr>
              <a:t> Normal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25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Graphic spid="39" grpId="0">
        <p:bldAsOne/>
      </p:bldGraphic>
      <p:bldP spid="41" grpId="0"/>
      <p:bldP spid="42" grpId="0"/>
      <p:bldP spid="43" grpId="0"/>
      <p:bldP spid="12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/>
          <p:cNvSpPr txBox="1">
            <a:spLocks noChangeArrowheads="1"/>
          </p:cNvSpPr>
          <p:nvPr/>
        </p:nvSpPr>
        <p:spPr bwMode="auto">
          <a:xfrm>
            <a:off x="30604590" y="15889232"/>
            <a:ext cx="1545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 dirty="0" smtClean="0">
                <a:latin typeface="Calibri"/>
                <a:cs typeface="Calibri"/>
              </a:rPr>
              <a:t>HCT116 6h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5" name="TextBox 24"/>
          <p:cNvSpPr txBox="1">
            <a:spLocks noChangeArrowheads="1"/>
          </p:cNvSpPr>
          <p:nvPr/>
        </p:nvSpPr>
        <p:spPr bwMode="auto">
          <a:xfrm>
            <a:off x="35348529" y="15889232"/>
            <a:ext cx="1557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 dirty="0" smtClean="0">
                <a:latin typeface="Calibri"/>
                <a:cs typeface="Calibri"/>
              </a:rPr>
              <a:t>CCD841 6h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29320284" y="16699940"/>
            <a:ext cx="64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CTR</a:t>
            </a:r>
          </a:p>
        </p:txBody>
      </p:sp>
      <p:sp>
        <p:nvSpPr>
          <p:cNvPr id="7" name="TextBox 26"/>
          <p:cNvSpPr txBox="1">
            <a:spLocks noChangeArrowheads="1"/>
          </p:cNvSpPr>
          <p:nvPr/>
        </p:nvSpPr>
        <p:spPr bwMode="auto">
          <a:xfrm>
            <a:off x="30675395" y="166999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" name="TextBox 28"/>
          <p:cNvSpPr txBox="1">
            <a:spLocks noChangeArrowheads="1"/>
          </p:cNvSpPr>
          <p:nvPr/>
        </p:nvSpPr>
        <p:spPr bwMode="auto">
          <a:xfrm>
            <a:off x="31838834" y="166999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9" name="TextBox 31"/>
          <p:cNvSpPr txBox="1">
            <a:spLocks noChangeArrowheads="1"/>
          </p:cNvSpPr>
          <p:nvPr/>
        </p:nvSpPr>
        <p:spPr bwMode="auto">
          <a:xfrm>
            <a:off x="32748273" y="16699940"/>
            <a:ext cx="867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8 mM</a:t>
            </a:r>
          </a:p>
        </p:txBody>
      </p:sp>
      <p:sp>
        <p:nvSpPr>
          <p:cNvPr id="10" name="TextBox 24"/>
          <p:cNvSpPr txBox="1">
            <a:spLocks noChangeArrowheads="1"/>
          </p:cNvSpPr>
          <p:nvPr/>
        </p:nvSpPr>
        <p:spPr bwMode="auto">
          <a:xfrm>
            <a:off x="34070586" y="16699940"/>
            <a:ext cx="64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CTR</a:t>
            </a:r>
          </a:p>
        </p:txBody>
      </p: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35374897" y="166999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2" name="TextBox 28"/>
          <p:cNvSpPr txBox="1">
            <a:spLocks noChangeArrowheads="1"/>
          </p:cNvSpPr>
          <p:nvPr/>
        </p:nvSpPr>
        <p:spPr bwMode="auto">
          <a:xfrm>
            <a:off x="36538336" y="166999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13" name="TextBox 31"/>
          <p:cNvSpPr txBox="1">
            <a:spLocks noChangeArrowheads="1"/>
          </p:cNvSpPr>
          <p:nvPr/>
        </p:nvSpPr>
        <p:spPr bwMode="auto">
          <a:xfrm>
            <a:off x="37498578" y="16699940"/>
            <a:ext cx="867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8 mM</a:t>
            </a:r>
          </a:p>
        </p:txBody>
      </p:sp>
      <p:sp>
        <p:nvSpPr>
          <p:cNvPr id="14" name="TextBox 38"/>
          <p:cNvSpPr txBox="1">
            <a:spLocks noChangeArrowheads="1"/>
          </p:cNvSpPr>
          <p:nvPr/>
        </p:nvSpPr>
        <p:spPr bwMode="auto">
          <a:xfrm>
            <a:off x="27819681" y="17266389"/>
            <a:ext cx="1078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HDAC4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15" name="TextBox 38"/>
          <p:cNvSpPr txBox="1">
            <a:spLocks noChangeArrowheads="1"/>
          </p:cNvSpPr>
          <p:nvPr/>
        </p:nvSpPr>
        <p:spPr bwMode="auto">
          <a:xfrm>
            <a:off x="27833958" y="18257425"/>
            <a:ext cx="1063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HDAC6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16" name="TextBox 38"/>
          <p:cNvSpPr txBox="1">
            <a:spLocks noChangeArrowheads="1"/>
          </p:cNvSpPr>
          <p:nvPr/>
        </p:nvSpPr>
        <p:spPr bwMode="auto">
          <a:xfrm>
            <a:off x="28021209" y="19197661"/>
            <a:ext cx="876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SIRT</a:t>
            </a:r>
            <a:r>
              <a:rPr lang="en-US" b="0" dirty="0">
                <a:latin typeface="Calibri"/>
                <a:cs typeface="Calibri"/>
              </a:rPr>
              <a:t>3</a:t>
            </a:r>
          </a:p>
        </p:txBody>
      </p:sp>
      <p:sp>
        <p:nvSpPr>
          <p:cNvPr id="17" name="TextBox 38"/>
          <p:cNvSpPr txBox="1">
            <a:spLocks noChangeArrowheads="1"/>
          </p:cNvSpPr>
          <p:nvPr/>
        </p:nvSpPr>
        <p:spPr bwMode="auto">
          <a:xfrm>
            <a:off x="27745993" y="20087097"/>
            <a:ext cx="1151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l-GR" b="0" dirty="0">
                <a:latin typeface="Calibri"/>
                <a:cs typeface="Calibri"/>
              </a:rPr>
              <a:t>β</a:t>
            </a:r>
            <a:r>
              <a:rPr lang="en-US" b="0" dirty="0">
                <a:latin typeface="Calibri"/>
                <a:cs typeface="Calibri"/>
              </a:rPr>
              <a:t>-Actin</a:t>
            </a:r>
          </a:p>
          <a:p>
            <a:pPr algn="r" eaLnBrk="1" hangingPunct="1"/>
            <a:endParaRPr lang="en-US" b="0" dirty="0">
              <a:latin typeface="Calibri"/>
              <a:cs typeface="Calibri"/>
            </a:endParaRPr>
          </a:p>
        </p:txBody>
      </p:sp>
      <p:pic>
        <p:nvPicPr>
          <p:cNvPr id="18" name="Picture 5" descr="HDAC6.t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380" y="18127019"/>
            <a:ext cx="9601200" cy="7315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HDAC4.t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-1888"/>
          <a:stretch>
            <a:fillRect/>
          </a:stretch>
        </p:blipFill>
        <p:spPr bwMode="auto">
          <a:xfrm>
            <a:off x="29011380" y="17177292"/>
            <a:ext cx="9601200" cy="7315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" descr="SIRT3.t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380" y="19076746"/>
            <a:ext cx="9601200" cy="7315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Actin.t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3397" r="1129" b="-2"/>
          <a:stretch>
            <a:fillRect/>
          </a:stretch>
        </p:blipFill>
        <p:spPr bwMode="auto">
          <a:xfrm>
            <a:off x="29011380" y="20026474"/>
            <a:ext cx="9601200" cy="7315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Left Brace 21"/>
          <p:cNvSpPr>
            <a:spLocks/>
          </p:cNvSpPr>
          <p:nvPr/>
        </p:nvSpPr>
        <p:spPr bwMode="auto">
          <a:xfrm rot="5400000">
            <a:off x="31219298" y="14294436"/>
            <a:ext cx="316351" cy="4724401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0" kern="1200">
              <a:latin typeface="Calibri"/>
              <a:ea typeface="+mn-ea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642249" y="14646136"/>
            <a:ext cx="10014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Differential</a:t>
            </a:r>
            <a:r>
              <a:rPr lang="en-US" sz="3200" kern="1200" dirty="0" smtClean="0">
                <a:latin typeface="Calibri"/>
                <a:cs typeface="Calibri"/>
              </a:rPr>
              <a:t> effects of PharmAsc</a:t>
            </a:r>
          </a:p>
          <a:p>
            <a:pPr algn="ctr"/>
            <a:r>
              <a:rPr lang="en-US" sz="3200" kern="1200" dirty="0" smtClean="0">
                <a:latin typeface="Calibri"/>
                <a:cs typeface="Calibri"/>
              </a:rPr>
              <a:t>on HDAC expression between cancer and non-cancer cells</a:t>
            </a:r>
            <a:endParaRPr lang="en-US" sz="3200" kern="1200" dirty="0">
              <a:latin typeface="Calibri"/>
              <a:cs typeface="Calibri"/>
            </a:endParaRPr>
          </a:p>
        </p:txBody>
      </p:sp>
      <p:sp>
        <p:nvSpPr>
          <p:cNvPr id="24" name="Left Brace 23"/>
          <p:cNvSpPr>
            <a:spLocks/>
          </p:cNvSpPr>
          <p:nvPr/>
        </p:nvSpPr>
        <p:spPr bwMode="auto">
          <a:xfrm rot="5400000">
            <a:off x="35969098" y="14294436"/>
            <a:ext cx="316351" cy="4724401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0" kern="1200">
              <a:latin typeface="Calibri"/>
              <a:ea typeface="+mn-ea"/>
              <a:cs typeface="Calibri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0756990" y="16041632"/>
            <a:ext cx="1545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 dirty="0" smtClean="0">
                <a:latin typeface="Calibri"/>
                <a:cs typeface="Calibri"/>
              </a:rPr>
              <a:t>HCT116 6h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26" name="TextBox 24"/>
          <p:cNvSpPr txBox="1">
            <a:spLocks noChangeArrowheads="1"/>
          </p:cNvSpPr>
          <p:nvPr/>
        </p:nvSpPr>
        <p:spPr bwMode="auto">
          <a:xfrm>
            <a:off x="35500929" y="16041632"/>
            <a:ext cx="1557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 dirty="0" smtClean="0">
                <a:latin typeface="Calibri"/>
                <a:cs typeface="Calibri"/>
              </a:rPr>
              <a:t>CCD841 6h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27" name="TextBox 24"/>
          <p:cNvSpPr txBox="1">
            <a:spLocks noChangeArrowheads="1"/>
          </p:cNvSpPr>
          <p:nvPr/>
        </p:nvSpPr>
        <p:spPr bwMode="auto">
          <a:xfrm>
            <a:off x="29472684" y="16852340"/>
            <a:ext cx="64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CTR</a:t>
            </a:r>
          </a:p>
        </p:txBody>
      </p:sp>
      <p:sp>
        <p:nvSpPr>
          <p:cNvPr id="28" name="TextBox 26"/>
          <p:cNvSpPr txBox="1">
            <a:spLocks noChangeArrowheads="1"/>
          </p:cNvSpPr>
          <p:nvPr/>
        </p:nvSpPr>
        <p:spPr bwMode="auto">
          <a:xfrm>
            <a:off x="30827795" y="168523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1991234" y="168523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30" name="TextBox 31"/>
          <p:cNvSpPr txBox="1">
            <a:spLocks noChangeArrowheads="1"/>
          </p:cNvSpPr>
          <p:nvPr/>
        </p:nvSpPr>
        <p:spPr bwMode="auto">
          <a:xfrm>
            <a:off x="32900673" y="16852340"/>
            <a:ext cx="867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8 mM</a:t>
            </a:r>
          </a:p>
        </p:txBody>
      </p:sp>
      <p:sp>
        <p:nvSpPr>
          <p:cNvPr id="31" name="TextBox 24"/>
          <p:cNvSpPr txBox="1">
            <a:spLocks noChangeArrowheads="1"/>
          </p:cNvSpPr>
          <p:nvPr/>
        </p:nvSpPr>
        <p:spPr bwMode="auto">
          <a:xfrm>
            <a:off x="34222986" y="16852340"/>
            <a:ext cx="64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CTR</a:t>
            </a:r>
          </a:p>
        </p:txBody>
      </p:sp>
      <p:sp>
        <p:nvSpPr>
          <p:cNvPr id="32" name="TextBox 26"/>
          <p:cNvSpPr txBox="1">
            <a:spLocks noChangeArrowheads="1"/>
          </p:cNvSpPr>
          <p:nvPr/>
        </p:nvSpPr>
        <p:spPr bwMode="auto">
          <a:xfrm>
            <a:off x="35527297" y="168523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3" name="TextBox 28"/>
          <p:cNvSpPr txBox="1">
            <a:spLocks noChangeArrowheads="1"/>
          </p:cNvSpPr>
          <p:nvPr/>
        </p:nvSpPr>
        <p:spPr bwMode="auto">
          <a:xfrm>
            <a:off x="36690736" y="168523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34" name="TextBox 31"/>
          <p:cNvSpPr txBox="1">
            <a:spLocks noChangeArrowheads="1"/>
          </p:cNvSpPr>
          <p:nvPr/>
        </p:nvSpPr>
        <p:spPr bwMode="auto">
          <a:xfrm>
            <a:off x="37650978" y="16852340"/>
            <a:ext cx="867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8 mM</a:t>
            </a:r>
          </a:p>
        </p:txBody>
      </p:sp>
      <p:sp>
        <p:nvSpPr>
          <p:cNvPr id="35" name="TextBox 38"/>
          <p:cNvSpPr txBox="1">
            <a:spLocks noChangeArrowheads="1"/>
          </p:cNvSpPr>
          <p:nvPr/>
        </p:nvSpPr>
        <p:spPr bwMode="auto">
          <a:xfrm>
            <a:off x="27972081" y="17418789"/>
            <a:ext cx="1078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HDAC4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36" name="TextBox 38"/>
          <p:cNvSpPr txBox="1">
            <a:spLocks noChangeArrowheads="1"/>
          </p:cNvSpPr>
          <p:nvPr/>
        </p:nvSpPr>
        <p:spPr bwMode="auto">
          <a:xfrm>
            <a:off x="27986358" y="18409825"/>
            <a:ext cx="1063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HDAC6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37" name="TextBox 38"/>
          <p:cNvSpPr txBox="1">
            <a:spLocks noChangeArrowheads="1"/>
          </p:cNvSpPr>
          <p:nvPr/>
        </p:nvSpPr>
        <p:spPr bwMode="auto">
          <a:xfrm>
            <a:off x="28173609" y="19350061"/>
            <a:ext cx="876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SIRT</a:t>
            </a:r>
            <a:r>
              <a:rPr lang="en-US" b="0" dirty="0">
                <a:latin typeface="Calibri"/>
                <a:cs typeface="Calibri"/>
              </a:rPr>
              <a:t>3</a:t>
            </a:r>
          </a:p>
        </p:txBody>
      </p:sp>
      <p:sp>
        <p:nvSpPr>
          <p:cNvPr id="38" name="TextBox 38"/>
          <p:cNvSpPr txBox="1">
            <a:spLocks noChangeArrowheads="1"/>
          </p:cNvSpPr>
          <p:nvPr/>
        </p:nvSpPr>
        <p:spPr bwMode="auto">
          <a:xfrm>
            <a:off x="27898393" y="20239497"/>
            <a:ext cx="1151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l-GR" b="0" dirty="0">
                <a:latin typeface="Calibri"/>
                <a:cs typeface="Calibri"/>
              </a:rPr>
              <a:t>β</a:t>
            </a:r>
            <a:r>
              <a:rPr lang="en-US" b="0" dirty="0">
                <a:latin typeface="Calibri"/>
                <a:cs typeface="Calibri"/>
              </a:rPr>
              <a:t>-Actin</a:t>
            </a:r>
          </a:p>
          <a:p>
            <a:pPr algn="r" eaLnBrk="1" hangingPunct="1"/>
            <a:endParaRPr lang="en-US" b="0" dirty="0">
              <a:latin typeface="Calibri"/>
              <a:cs typeface="Calibri"/>
            </a:endParaRPr>
          </a:p>
        </p:txBody>
      </p:sp>
      <p:pic>
        <p:nvPicPr>
          <p:cNvPr id="39" name="Picture 5" descr="HDAC6.t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3780" y="18279419"/>
            <a:ext cx="9601200" cy="7315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HDAC4.t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-1888"/>
          <a:stretch>
            <a:fillRect/>
          </a:stretch>
        </p:blipFill>
        <p:spPr bwMode="auto">
          <a:xfrm>
            <a:off x="29163780" y="17329692"/>
            <a:ext cx="9601200" cy="7315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" descr="SIRT3.t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3780" y="19229146"/>
            <a:ext cx="9601200" cy="7315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Actin.t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3397" r="1129" b="-2"/>
          <a:stretch>
            <a:fillRect/>
          </a:stretch>
        </p:blipFill>
        <p:spPr bwMode="auto">
          <a:xfrm>
            <a:off x="29163780" y="20178874"/>
            <a:ext cx="9601200" cy="7315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Brace 42"/>
          <p:cNvSpPr>
            <a:spLocks/>
          </p:cNvSpPr>
          <p:nvPr/>
        </p:nvSpPr>
        <p:spPr bwMode="auto">
          <a:xfrm rot="5400000">
            <a:off x="31371698" y="14446836"/>
            <a:ext cx="316351" cy="4724401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0" kern="1200">
              <a:latin typeface="Calibri"/>
              <a:ea typeface="+mn-ea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794649" y="14798536"/>
            <a:ext cx="10014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Differential</a:t>
            </a:r>
            <a:r>
              <a:rPr lang="en-US" sz="3200" kern="1200" dirty="0" smtClean="0">
                <a:latin typeface="Calibri"/>
                <a:cs typeface="Calibri"/>
              </a:rPr>
              <a:t> effects of PharmAsc</a:t>
            </a:r>
          </a:p>
          <a:p>
            <a:pPr algn="ctr"/>
            <a:r>
              <a:rPr lang="en-US" sz="3200" kern="1200" dirty="0" smtClean="0">
                <a:latin typeface="Calibri"/>
                <a:cs typeface="Calibri"/>
              </a:rPr>
              <a:t>on HDAC expression between cancer and non-cancer cells</a:t>
            </a:r>
            <a:endParaRPr lang="en-US" sz="3200" kern="1200" dirty="0">
              <a:latin typeface="Calibri"/>
              <a:cs typeface="Calibri"/>
            </a:endParaRPr>
          </a:p>
        </p:txBody>
      </p:sp>
      <p:sp>
        <p:nvSpPr>
          <p:cNvPr id="45" name="Left Brace 44"/>
          <p:cNvSpPr>
            <a:spLocks/>
          </p:cNvSpPr>
          <p:nvPr/>
        </p:nvSpPr>
        <p:spPr bwMode="auto">
          <a:xfrm rot="5400000">
            <a:off x="36121498" y="14446836"/>
            <a:ext cx="316351" cy="4724401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0" kern="1200">
              <a:latin typeface="Calibri"/>
              <a:ea typeface="+mn-ea"/>
              <a:cs typeface="Calibri"/>
            </a:endParaRPr>
          </a:p>
        </p:txBody>
      </p:sp>
      <p:sp>
        <p:nvSpPr>
          <p:cNvPr id="47" name="TextBox 24"/>
          <p:cNvSpPr txBox="1">
            <a:spLocks noChangeArrowheads="1"/>
          </p:cNvSpPr>
          <p:nvPr/>
        </p:nvSpPr>
        <p:spPr bwMode="auto">
          <a:xfrm>
            <a:off x="30909390" y="16194032"/>
            <a:ext cx="1545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 dirty="0" smtClean="0">
                <a:latin typeface="Calibri"/>
                <a:cs typeface="Calibri"/>
              </a:rPr>
              <a:t>HCT116 6h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48" name="TextBox 24"/>
          <p:cNvSpPr txBox="1">
            <a:spLocks noChangeArrowheads="1"/>
          </p:cNvSpPr>
          <p:nvPr/>
        </p:nvSpPr>
        <p:spPr bwMode="auto">
          <a:xfrm>
            <a:off x="35653329" y="16194032"/>
            <a:ext cx="1557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 dirty="0" smtClean="0">
                <a:latin typeface="Calibri"/>
                <a:cs typeface="Calibri"/>
              </a:rPr>
              <a:t>CCD841 6h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49" name="TextBox 24"/>
          <p:cNvSpPr txBox="1">
            <a:spLocks noChangeArrowheads="1"/>
          </p:cNvSpPr>
          <p:nvPr/>
        </p:nvSpPr>
        <p:spPr bwMode="auto">
          <a:xfrm>
            <a:off x="29625084" y="17004740"/>
            <a:ext cx="64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CTR</a:t>
            </a:r>
          </a:p>
        </p:txBody>
      </p:sp>
      <p:sp>
        <p:nvSpPr>
          <p:cNvPr id="50" name="TextBox 26"/>
          <p:cNvSpPr txBox="1">
            <a:spLocks noChangeArrowheads="1"/>
          </p:cNvSpPr>
          <p:nvPr/>
        </p:nvSpPr>
        <p:spPr bwMode="auto">
          <a:xfrm>
            <a:off x="30980195" y="170047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1" name="TextBox 28"/>
          <p:cNvSpPr txBox="1">
            <a:spLocks noChangeArrowheads="1"/>
          </p:cNvSpPr>
          <p:nvPr/>
        </p:nvSpPr>
        <p:spPr bwMode="auto">
          <a:xfrm>
            <a:off x="32143634" y="170047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52" name="TextBox 31"/>
          <p:cNvSpPr txBox="1">
            <a:spLocks noChangeArrowheads="1"/>
          </p:cNvSpPr>
          <p:nvPr/>
        </p:nvSpPr>
        <p:spPr bwMode="auto">
          <a:xfrm>
            <a:off x="33053073" y="17004740"/>
            <a:ext cx="867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8 mM</a:t>
            </a:r>
          </a:p>
        </p:txBody>
      </p:sp>
      <p:sp>
        <p:nvSpPr>
          <p:cNvPr id="53" name="TextBox 24"/>
          <p:cNvSpPr txBox="1">
            <a:spLocks noChangeArrowheads="1"/>
          </p:cNvSpPr>
          <p:nvPr/>
        </p:nvSpPr>
        <p:spPr bwMode="auto">
          <a:xfrm>
            <a:off x="34375386" y="17004740"/>
            <a:ext cx="64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CTR</a:t>
            </a:r>
          </a:p>
        </p:txBody>
      </p:sp>
      <p:sp>
        <p:nvSpPr>
          <p:cNvPr id="54" name="TextBox 26"/>
          <p:cNvSpPr txBox="1">
            <a:spLocks noChangeArrowheads="1"/>
          </p:cNvSpPr>
          <p:nvPr/>
        </p:nvSpPr>
        <p:spPr bwMode="auto">
          <a:xfrm>
            <a:off x="35679697" y="170047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5" name="TextBox 28"/>
          <p:cNvSpPr txBox="1">
            <a:spLocks noChangeArrowheads="1"/>
          </p:cNvSpPr>
          <p:nvPr/>
        </p:nvSpPr>
        <p:spPr bwMode="auto">
          <a:xfrm>
            <a:off x="36843136" y="170047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56" name="TextBox 31"/>
          <p:cNvSpPr txBox="1">
            <a:spLocks noChangeArrowheads="1"/>
          </p:cNvSpPr>
          <p:nvPr/>
        </p:nvSpPr>
        <p:spPr bwMode="auto">
          <a:xfrm>
            <a:off x="37803378" y="17004740"/>
            <a:ext cx="867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8 mM</a:t>
            </a:r>
          </a:p>
        </p:txBody>
      </p:sp>
      <p:sp>
        <p:nvSpPr>
          <p:cNvPr id="57" name="TextBox 38"/>
          <p:cNvSpPr txBox="1">
            <a:spLocks noChangeArrowheads="1"/>
          </p:cNvSpPr>
          <p:nvPr/>
        </p:nvSpPr>
        <p:spPr bwMode="auto">
          <a:xfrm>
            <a:off x="28124481" y="17571189"/>
            <a:ext cx="1078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HDAC4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58" name="TextBox 38"/>
          <p:cNvSpPr txBox="1">
            <a:spLocks noChangeArrowheads="1"/>
          </p:cNvSpPr>
          <p:nvPr/>
        </p:nvSpPr>
        <p:spPr bwMode="auto">
          <a:xfrm>
            <a:off x="28138758" y="18562225"/>
            <a:ext cx="1063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HDAC6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59" name="TextBox 38"/>
          <p:cNvSpPr txBox="1">
            <a:spLocks noChangeArrowheads="1"/>
          </p:cNvSpPr>
          <p:nvPr/>
        </p:nvSpPr>
        <p:spPr bwMode="auto">
          <a:xfrm>
            <a:off x="28326009" y="19502461"/>
            <a:ext cx="876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SIRT</a:t>
            </a:r>
            <a:r>
              <a:rPr lang="en-US" b="0" dirty="0">
                <a:latin typeface="Calibri"/>
                <a:cs typeface="Calibri"/>
              </a:rPr>
              <a:t>3</a:t>
            </a:r>
          </a:p>
        </p:txBody>
      </p:sp>
      <p:sp>
        <p:nvSpPr>
          <p:cNvPr id="60" name="TextBox 38"/>
          <p:cNvSpPr txBox="1">
            <a:spLocks noChangeArrowheads="1"/>
          </p:cNvSpPr>
          <p:nvPr/>
        </p:nvSpPr>
        <p:spPr bwMode="auto">
          <a:xfrm>
            <a:off x="28050793" y="20391897"/>
            <a:ext cx="1151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l-GR" b="0" dirty="0">
                <a:latin typeface="Calibri"/>
                <a:cs typeface="Calibri"/>
              </a:rPr>
              <a:t>β</a:t>
            </a:r>
            <a:r>
              <a:rPr lang="en-US" b="0" dirty="0">
                <a:latin typeface="Calibri"/>
                <a:cs typeface="Calibri"/>
              </a:rPr>
              <a:t>-Actin</a:t>
            </a:r>
          </a:p>
          <a:p>
            <a:pPr algn="r" eaLnBrk="1" hangingPunct="1"/>
            <a:endParaRPr lang="en-US" b="0" dirty="0">
              <a:latin typeface="Calibri"/>
              <a:cs typeface="Calibri"/>
            </a:endParaRPr>
          </a:p>
        </p:txBody>
      </p:sp>
      <p:pic>
        <p:nvPicPr>
          <p:cNvPr id="61" name="Picture 5" descr="HDAC6.t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6180" y="18431819"/>
            <a:ext cx="9601200" cy="7315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7" descr="HDAC4.t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-1888"/>
          <a:stretch>
            <a:fillRect/>
          </a:stretch>
        </p:blipFill>
        <p:spPr bwMode="auto">
          <a:xfrm>
            <a:off x="29316180" y="17482092"/>
            <a:ext cx="9601200" cy="7315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" descr="SIRT3.t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6180" y="19381546"/>
            <a:ext cx="9601200" cy="7315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9" descr="Actin.t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3397" r="1129" b="-2"/>
          <a:stretch>
            <a:fillRect/>
          </a:stretch>
        </p:blipFill>
        <p:spPr bwMode="auto">
          <a:xfrm>
            <a:off x="29316180" y="20331274"/>
            <a:ext cx="9601200" cy="7315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Left Brace 64"/>
          <p:cNvSpPr>
            <a:spLocks/>
          </p:cNvSpPr>
          <p:nvPr/>
        </p:nvSpPr>
        <p:spPr bwMode="auto">
          <a:xfrm rot="5400000">
            <a:off x="31524098" y="14599236"/>
            <a:ext cx="316351" cy="4724401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0" kern="1200">
              <a:latin typeface="Calibri"/>
              <a:ea typeface="+mn-ea"/>
              <a:cs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8947049" y="14950936"/>
            <a:ext cx="10014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Differential</a:t>
            </a:r>
            <a:r>
              <a:rPr lang="en-US" sz="3200" kern="1200" dirty="0" smtClean="0">
                <a:latin typeface="Calibri"/>
                <a:cs typeface="Calibri"/>
              </a:rPr>
              <a:t> effects of PharmAsc</a:t>
            </a:r>
          </a:p>
          <a:p>
            <a:pPr algn="ctr"/>
            <a:r>
              <a:rPr lang="en-US" sz="3200" kern="1200" dirty="0" smtClean="0">
                <a:latin typeface="Calibri"/>
                <a:cs typeface="Calibri"/>
              </a:rPr>
              <a:t>on HDAC expression between cancer and non-cancer cells</a:t>
            </a:r>
            <a:endParaRPr lang="en-US" sz="3200" kern="1200" dirty="0">
              <a:latin typeface="Calibri"/>
              <a:cs typeface="Calibri"/>
            </a:endParaRPr>
          </a:p>
        </p:txBody>
      </p:sp>
      <p:sp>
        <p:nvSpPr>
          <p:cNvPr id="67" name="Left Brace 66"/>
          <p:cNvSpPr>
            <a:spLocks/>
          </p:cNvSpPr>
          <p:nvPr/>
        </p:nvSpPr>
        <p:spPr bwMode="auto">
          <a:xfrm rot="5400000">
            <a:off x="36273898" y="14599236"/>
            <a:ext cx="316351" cy="4724401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0" kern="1200">
              <a:latin typeface="Calibri"/>
              <a:ea typeface="+mn-ea"/>
              <a:cs typeface="Calibri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2090078" y="1368457"/>
            <a:ext cx="13479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0" kern="1200" dirty="0" smtClean="0">
                <a:latin typeface="Arial"/>
                <a:cs typeface="Arial"/>
              </a:rPr>
              <a:t>HCT116 6h</a:t>
            </a:r>
            <a:endParaRPr lang="en-US" b="0" kern="120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5235936" y="1368457"/>
            <a:ext cx="1390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0" kern="1200" dirty="0" smtClean="0">
                <a:latin typeface="Arial"/>
                <a:cs typeface="Arial"/>
              </a:rPr>
              <a:t>CCD841 6h</a:t>
            </a:r>
            <a:endParaRPr lang="en-US" b="0" kern="12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176058" y="2672584"/>
            <a:ext cx="967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b="0" kern="1200" dirty="0" smtClean="0">
                <a:latin typeface="Arial"/>
                <a:cs typeface="Arial"/>
              </a:rPr>
              <a:t>HDAC4</a:t>
            </a:r>
            <a:endParaRPr lang="en-US" b="0" kern="1200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176058" y="3375759"/>
            <a:ext cx="967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b="0" kern="1200" dirty="0" smtClean="0">
                <a:latin typeface="Arial"/>
                <a:cs typeface="Arial"/>
              </a:rPr>
              <a:t>HDAC6</a:t>
            </a:r>
            <a:endParaRPr lang="en-US" b="0" kern="1200" dirty="0">
              <a:latin typeface="Arial"/>
              <a:cs typeface="Arial"/>
            </a:endParaRP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308494" y="4097463"/>
            <a:ext cx="8346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n-US" b="0" kern="1200" dirty="0" smtClean="0">
                <a:latin typeface="Arial"/>
                <a:cs typeface="Arial"/>
              </a:rPr>
              <a:t>SIRT</a:t>
            </a:r>
            <a:r>
              <a:rPr lang="en-US" b="0" kern="1200" dirty="0">
                <a:latin typeface="Arial"/>
                <a:cs typeface="Arial"/>
              </a:rPr>
              <a:t>3</a:t>
            </a: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176221" y="4748240"/>
            <a:ext cx="9669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el-GR" b="0" kern="1200" dirty="0">
                <a:latin typeface="Arial"/>
                <a:cs typeface="Arial"/>
              </a:rPr>
              <a:t>β</a:t>
            </a:r>
            <a:r>
              <a:rPr lang="en-US" b="0" kern="1200" dirty="0">
                <a:latin typeface="Arial"/>
                <a:cs typeface="Arial"/>
              </a:rPr>
              <a:t>-Actin</a:t>
            </a:r>
          </a:p>
          <a:p>
            <a:pPr algn="r" eaLnBrk="1" hangingPunct="1"/>
            <a:endParaRPr lang="en-US" b="0" kern="1200" dirty="0">
              <a:latin typeface="Arial"/>
              <a:cs typeface="Arial"/>
            </a:endParaRPr>
          </a:p>
        </p:txBody>
      </p:sp>
      <p:pic>
        <p:nvPicPr>
          <p:cNvPr id="83" name="Picture 82" descr="HDAC6.t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24" y="3279219"/>
            <a:ext cx="6400800" cy="5486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 descr="HDAC4.t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-1888"/>
          <a:stretch>
            <a:fillRect/>
          </a:stretch>
        </p:blipFill>
        <p:spPr bwMode="auto">
          <a:xfrm>
            <a:off x="1180424" y="2583487"/>
            <a:ext cx="6400800" cy="5486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 descr="SIRT3.t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24" y="3974951"/>
            <a:ext cx="6400800" cy="5486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 descr="Actin.t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3397" r="1129" b="-2"/>
          <a:stretch>
            <a:fillRect/>
          </a:stretch>
        </p:blipFill>
        <p:spPr bwMode="auto">
          <a:xfrm>
            <a:off x="1180424" y="4704550"/>
            <a:ext cx="6400800" cy="54864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Left Brace 86"/>
          <p:cNvSpPr>
            <a:spLocks/>
          </p:cNvSpPr>
          <p:nvPr/>
        </p:nvSpPr>
        <p:spPr bwMode="auto">
          <a:xfrm rot="5400000">
            <a:off x="2605882" y="479195"/>
            <a:ext cx="316351" cy="3167273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1600" b="0" kern="1200">
              <a:latin typeface="Arial"/>
              <a:ea typeface="+mn-ea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9289" y="-934473"/>
            <a:ext cx="10217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kern="1200" dirty="0" smtClean="0">
                <a:latin typeface="Arial"/>
                <a:cs typeface="Arial"/>
              </a:rPr>
              <a:t>Differential effects of PharmAsc</a:t>
            </a:r>
          </a:p>
          <a:p>
            <a:pPr algn="ctr"/>
            <a:r>
              <a:rPr lang="en-US" sz="2200" kern="1200" dirty="0" smtClean="0">
                <a:latin typeface="Arial"/>
                <a:cs typeface="Arial"/>
              </a:rPr>
              <a:t>on HDAC expression between cancer and non-cancer cells</a:t>
            </a:r>
            <a:endParaRPr lang="en-US" sz="2200" kern="1200" dirty="0">
              <a:latin typeface="Arial"/>
              <a:cs typeface="Arial"/>
            </a:endParaRPr>
          </a:p>
        </p:txBody>
      </p:sp>
      <p:sp>
        <p:nvSpPr>
          <p:cNvPr id="90" name="TextBox 24"/>
          <p:cNvSpPr txBox="1">
            <a:spLocks noChangeArrowheads="1"/>
          </p:cNvSpPr>
          <p:nvPr/>
        </p:nvSpPr>
        <p:spPr bwMode="auto">
          <a:xfrm>
            <a:off x="4474666" y="2166976"/>
            <a:ext cx="604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cs typeface="Arial" pitchFamily="34" charset="0"/>
              </a:rPr>
              <a:t>CTR</a:t>
            </a:r>
          </a:p>
        </p:txBody>
      </p:sp>
      <p:sp>
        <p:nvSpPr>
          <p:cNvPr id="91" name="TextBox 26"/>
          <p:cNvSpPr txBox="1">
            <a:spLocks noChangeArrowheads="1"/>
          </p:cNvSpPr>
          <p:nvPr/>
        </p:nvSpPr>
        <p:spPr bwMode="auto">
          <a:xfrm>
            <a:off x="5384146" y="2166976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FF7F0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92" name="TextBox 28"/>
          <p:cNvSpPr txBox="1">
            <a:spLocks noChangeArrowheads="1"/>
          </p:cNvSpPr>
          <p:nvPr/>
        </p:nvSpPr>
        <p:spPr bwMode="auto">
          <a:xfrm>
            <a:off x="6148882" y="2166976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7F0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93" name="TextBox 31"/>
          <p:cNvSpPr txBox="1">
            <a:spLocks noChangeArrowheads="1"/>
          </p:cNvSpPr>
          <p:nvPr/>
        </p:nvSpPr>
        <p:spPr bwMode="auto">
          <a:xfrm>
            <a:off x="6767848" y="2166976"/>
            <a:ext cx="698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7F0C"/>
                </a:solidFill>
                <a:cs typeface="Arial" pitchFamily="34" charset="0"/>
              </a:rPr>
              <a:t>8 </a:t>
            </a:r>
            <a:r>
              <a:rPr lang="en-US" sz="1600" dirty="0" err="1">
                <a:solidFill>
                  <a:srgbClr val="FF7F0C"/>
                </a:solidFill>
                <a:cs typeface="Arial" pitchFamily="34" charset="0"/>
              </a:rPr>
              <a:t>mM</a:t>
            </a:r>
            <a:endParaRPr lang="en-US" sz="1600" dirty="0">
              <a:solidFill>
                <a:srgbClr val="FF7F0C"/>
              </a:solidFill>
              <a:cs typeface="Arial" pitchFamily="34" charset="0"/>
            </a:endParaRPr>
          </a:p>
        </p:txBody>
      </p:sp>
      <p:sp>
        <p:nvSpPr>
          <p:cNvPr id="94" name="TextBox 24"/>
          <p:cNvSpPr txBox="1">
            <a:spLocks noChangeArrowheads="1"/>
          </p:cNvSpPr>
          <p:nvPr/>
        </p:nvSpPr>
        <p:spPr bwMode="auto">
          <a:xfrm>
            <a:off x="1305214" y="2163428"/>
            <a:ext cx="604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cs typeface="Arial" pitchFamily="34" charset="0"/>
              </a:rPr>
              <a:t>CTR</a:t>
            </a:r>
          </a:p>
        </p:txBody>
      </p:sp>
      <p:sp>
        <p:nvSpPr>
          <p:cNvPr id="95" name="TextBox 26"/>
          <p:cNvSpPr txBox="1">
            <a:spLocks noChangeArrowheads="1"/>
          </p:cNvSpPr>
          <p:nvPr/>
        </p:nvSpPr>
        <p:spPr bwMode="auto">
          <a:xfrm>
            <a:off x="2214694" y="2163428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7F0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96" name="TextBox 28"/>
          <p:cNvSpPr txBox="1">
            <a:spLocks noChangeArrowheads="1"/>
          </p:cNvSpPr>
          <p:nvPr/>
        </p:nvSpPr>
        <p:spPr bwMode="auto">
          <a:xfrm>
            <a:off x="3030229" y="2163428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7F0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97" name="TextBox 31"/>
          <p:cNvSpPr txBox="1">
            <a:spLocks noChangeArrowheads="1"/>
          </p:cNvSpPr>
          <p:nvPr/>
        </p:nvSpPr>
        <p:spPr bwMode="auto">
          <a:xfrm>
            <a:off x="3649195" y="2163428"/>
            <a:ext cx="698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7F0C"/>
                </a:solidFill>
                <a:cs typeface="Arial" pitchFamily="34" charset="0"/>
              </a:rPr>
              <a:t>8 </a:t>
            </a:r>
            <a:r>
              <a:rPr lang="en-US" sz="1600" dirty="0" err="1">
                <a:solidFill>
                  <a:srgbClr val="FF7F0C"/>
                </a:solidFill>
                <a:cs typeface="Arial" pitchFamily="34" charset="0"/>
              </a:rPr>
              <a:t>mM</a:t>
            </a:r>
            <a:endParaRPr lang="en-US" sz="1600" dirty="0">
              <a:solidFill>
                <a:srgbClr val="FF7F0C"/>
              </a:solidFill>
              <a:cs typeface="Arial" pitchFamily="34" charset="0"/>
            </a:endParaRPr>
          </a:p>
        </p:txBody>
      </p:sp>
      <p:sp>
        <p:nvSpPr>
          <p:cNvPr id="98" name="Left Brace 97"/>
          <p:cNvSpPr>
            <a:spLocks/>
          </p:cNvSpPr>
          <p:nvPr/>
        </p:nvSpPr>
        <p:spPr bwMode="auto">
          <a:xfrm rot="5400000">
            <a:off x="5773155" y="479195"/>
            <a:ext cx="316351" cy="3167273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1600" b="0" kern="1200">
              <a:latin typeface="Arial"/>
              <a:ea typeface="+mn-ea"/>
              <a:cs typeface="Arial"/>
            </a:endParaRPr>
          </a:p>
        </p:txBody>
      </p:sp>
      <p:sp>
        <p:nvSpPr>
          <p:cNvPr id="99" name="Title 1"/>
          <p:cNvSpPr txBox="1">
            <a:spLocks/>
          </p:cNvSpPr>
          <p:nvPr/>
        </p:nvSpPr>
        <p:spPr bwMode="auto">
          <a:xfrm>
            <a:off x="2266064" y="106588"/>
            <a:ext cx="4611873" cy="74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Cancer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err="1" smtClean="0">
                <a:latin typeface="Arial"/>
                <a:cs typeface="Arial"/>
              </a:rPr>
              <a:t>vs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29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Normal</a:t>
            </a:r>
            <a:endParaRPr lang="en-US" sz="3200" dirty="0">
              <a:solidFill>
                <a:srgbClr val="29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902666" y="685394"/>
            <a:ext cx="73386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PharmAsc</a:t>
            </a:r>
            <a:r>
              <a:rPr lang="en-US" sz="3200" dirty="0" smtClean="0"/>
              <a:t> effects on HDAC expression</a:t>
            </a:r>
            <a:endParaRPr lang="en-US" sz="3200" dirty="0"/>
          </a:p>
        </p:txBody>
      </p:sp>
      <p:pic>
        <p:nvPicPr>
          <p:cNvPr id="101" name="Picture 30" descr="2012-07-31 03.16.30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65" y="5972711"/>
            <a:ext cx="1474023" cy="8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TextBox 101"/>
          <p:cNvSpPr txBox="1"/>
          <p:nvPr/>
        </p:nvSpPr>
        <p:spPr>
          <a:xfrm>
            <a:off x="341512" y="5461740"/>
            <a:ext cx="72729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HDACs are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overexpressed</a:t>
            </a:r>
            <a:r>
              <a:rPr lang="en-US" sz="2200" dirty="0" smtClean="0"/>
              <a:t> in cancer cells</a:t>
            </a:r>
            <a:endParaRPr lang="en-US" sz="2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341513" y="5846248"/>
            <a:ext cx="834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Unlike in normal cells, HDACs in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cancer cells are sensitive to </a:t>
            </a:r>
            <a:r>
              <a:rPr lang="en-US" sz="2200" dirty="0" err="1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pharmAsc</a:t>
            </a:r>
            <a:endParaRPr lang="en-US" sz="2200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4" name="Rounded Rectangle 103"/>
          <p:cNvSpPr>
            <a:spLocks noChangeArrowheads="1"/>
          </p:cNvSpPr>
          <p:nvPr/>
        </p:nvSpPr>
        <p:spPr bwMode="auto">
          <a:xfrm>
            <a:off x="3611501" y="2583487"/>
            <a:ext cx="736193" cy="1940104"/>
          </a:xfrm>
          <a:prstGeom prst="roundRect">
            <a:avLst>
              <a:gd name="adj" fmla="val 16667"/>
            </a:avLst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CC66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01843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  <p:bldP spid="10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266064" y="106588"/>
            <a:ext cx="4611873" cy="74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Cancer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err="1" smtClean="0">
                <a:latin typeface="Arial"/>
                <a:cs typeface="Arial"/>
              </a:rPr>
              <a:t>vs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29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Normal</a:t>
            </a:r>
            <a:endParaRPr lang="en-US" sz="3200" dirty="0">
              <a:solidFill>
                <a:srgbClr val="29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3912051"/>
              </p:ext>
            </p:extLst>
          </p:nvPr>
        </p:nvGraphicFramePr>
        <p:xfrm>
          <a:off x="135467" y="1430149"/>
          <a:ext cx="9008533" cy="3844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1512" y="5236660"/>
            <a:ext cx="88024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In cancer cells,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HDAC loss </a:t>
            </a:r>
            <a:r>
              <a:rPr lang="en-US" sz="2200" dirty="0" smtClean="0"/>
              <a:t>corresponded with </a:t>
            </a:r>
            <a:r>
              <a:rPr lang="en-US" sz="2200" dirty="0" err="1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Asc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accumulation</a:t>
            </a:r>
            <a:endParaRPr lang="en-US" sz="2200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Picture 30" descr="2012-07-31 03.16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65" y="5972711"/>
            <a:ext cx="1474023" cy="8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1515" y="5659988"/>
            <a:ext cx="88024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SVCT control intracellular </a:t>
            </a:r>
            <a:r>
              <a:rPr lang="en-US" sz="2200" dirty="0" err="1" smtClean="0"/>
              <a:t>Asc</a:t>
            </a:r>
            <a:r>
              <a:rPr lang="en-US" sz="2200" dirty="0" smtClean="0"/>
              <a:t> levels under physiological conditions </a:t>
            </a:r>
            <a:endParaRPr lang="en-US" sz="2200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7823" y="837168"/>
            <a:ext cx="39483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Intracellular </a:t>
            </a:r>
            <a:r>
              <a:rPr lang="en-US" sz="2200" dirty="0" err="1" smtClean="0"/>
              <a:t>Asc</a:t>
            </a:r>
            <a:r>
              <a:rPr lang="en-US" sz="2200" dirty="0" smtClean="0"/>
              <a:t> concentration </a:t>
            </a:r>
          </a:p>
          <a:p>
            <a:pPr algn="ctr"/>
            <a:r>
              <a:rPr lang="en-US" sz="2200" dirty="0" smtClean="0"/>
              <a:t>HPLC data</a:t>
            </a:r>
          </a:p>
          <a:p>
            <a:pPr algn="ctr"/>
            <a:r>
              <a:rPr lang="en-US" sz="2200" dirty="0" smtClean="0"/>
              <a:t>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12169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/>
          <p:cNvSpPr txBox="1">
            <a:spLocks noChangeArrowheads="1"/>
          </p:cNvSpPr>
          <p:nvPr/>
        </p:nvSpPr>
        <p:spPr bwMode="auto">
          <a:xfrm>
            <a:off x="30604590" y="15889232"/>
            <a:ext cx="1545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 dirty="0" smtClean="0">
                <a:latin typeface="Calibri"/>
                <a:cs typeface="Calibri"/>
              </a:rPr>
              <a:t>HCT116 6h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5" name="TextBox 24"/>
          <p:cNvSpPr txBox="1">
            <a:spLocks noChangeArrowheads="1"/>
          </p:cNvSpPr>
          <p:nvPr/>
        </p:nvSpPr>
        <p:spPr bwMode="auto">
          <a:xfrm>
            <a:off x="35348529" y="15889232"/>
            <a:ext cx="1557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 dirty="0" smtClean="0">
                <a:latin typeface="Calibri"/>
                <a:cs typeface="Calibri"/>
              </a:rPr>
              <a:t>CCD841 6h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29320284" y="16699940"/>
            <a:ext cx="64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CTR</a:t>
            </a:r>
          </a:p>
        </p:txBody>
      </p:sp>
      <p:sp>
        <p:nvSpPr>
          <p:cNvPr id="7" name="TextBox 26"/>
          <p:cNvSpPr txBox="1">
            <a:spLocks noChangeArrowheads="1"/>
          </p:cNvSpPr>
          <p:nvPr/>
        </p:nvSpPr>
        <p:spPr bwMode="auto">
          <a:xfrm>
            <a:off x="30675395" y="166999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" name="TextBox 28"/>
          <p:cNvSpPr txBox="1">
            <a:spLocks noChangeArrowheads="1"/>
          </p:cNvSpPr>
          <p:nvPr/>
        </p:nvSpPr>
        <p:spPr bwMode="auto">
          <a:xfrm>
            <a:off x="31838834" y="166999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9" name="TextBox 31"/>
          <p:cNvSpPr txBox="1">
            <a:spLocks noChangeArrowheads="1"/>
          </p:cNvSpPr>
          <p:nvPr/>
        </p:nvSpPr>
        <p:spPr bwMode="auto">
          <a:xfrm>
            <a:off x="32748273" y="16699940"/>
            <a:ext cx="867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8 mM</a:t>
            </a:r>
          </a:p>
        </p:txBody>
      </p:sp>
      <p:sp>
        <p:nvSpPr>
          <p:cNvPr id="10" name="TextBox 24"/>
          <p:cNvSpPr txBox="1">
            <a:spLocks noChangeArrowheads="1"/>
          </p:cNvSpPr>
          <p:nvPr/>
        </p:nvSpPr>
        <p:spPr bwMode="auto">
          <a:xfrm>
            <a:off x="34070586" y="16699940"/>
            <a:ext cx="64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CTR</a:t>
            </a:r>
          </a:p>
        </p:txBody>
      </p: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35374897" y="166999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2" name="TextBox 28"/>
          <p:cNvSpPr txBox="1">
            <a:spLocks noChangeArrowheads="1"/>
          </p:cNvSpPr>
          <p:nvPr/>
        </p:nvSpPr>
        <p:spPr bwMode="auto">
          <a:xfrm>
            <a:off x="36538336" y="166999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13" name="TextBox 31"/>
          <p:cNvSpPr txBox="1">
            <a:spLocks noChangeArrowheads="1"/>
          </p:cNvSpPr>
          <p:nvPr/>
        </p:nvSpPr>
        <p:spPr bwMode="auto">
          <a:xfrm>
            <a:off x="37498578" y="16699940"/>
            <a:ext cx="867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8 mM</a:t>
            </a:r>
          </a:p>
        </p:txBody>
      </p:sp>
      <p:sp>
        <p:nvSpPr>
          <p:cNvPr id="14" name="TextBox 38"/>
          <p:cNvSpPr txBox="1">
            <a:spLocks noChangeArrowheads="1"/>
          </p:cNvSpPr>
          <p:nvPr/>
        </p:nvSpPr>
        <p:spPr bwMode="auto">
          <a:xfrm>
            <a:off x="27819681" y="17266389"/>
            <a:ext cx="1078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HDAC4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15" name="TextBox 38"/>
          <p:cNvSpPr txBox="1">
            <a:spLocks noChangeArrowheads="1"/>
          </p:cNvSpPr>
          <p:nvPr/>
        </p:nvSpPr>
        <p:spPr bwMode="auto">
          <a:xfrm>
            <a:off x="27833958" y="18257425"/>
            <a:ext cx="1063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HDAC6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16" name="TextBox 38"/>
          <p:cNvSpPr txBox="1">
            <a:spLocks noChangeArrowheads="1"/>
          </p:cNvSpPr>
          <p:nvPr/>
        </p:nvSpPr>
        <p:spPr bwMode="auto">
          <a:xfrm>
            <a:off x="28021209" y="19197661"/>
            <a:ext cx="876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SIRT</a:t>
            </a:r>
            <a:r>
              <a:rPr lang="en-US" b="0" dirty="0">
                <a:latin typeface="Calibri"/>
                <a:cs typeface="Calibri"/>
              </a:rPr>
              <a:t>3</a:t>
            </a:r>
          </a:p>
        </p:txBody>
      </p:sp>
      <p:sp>
        <p:nvSpPr>
          <p:cNvPr id="17" name="TextBox 38"/>
          <p:cNvSpPr txBox="1">
            <a:spLocks noChangeArrowheads="1"/>
          </p:cNvSpPr>
          <p:nvPr/>
        </p:nvSpPr>
        <p:spPr bwMode="auto">
          <a:xfrm>
            <a:off x="27745993" y="20087097"/>
            <a:ext cx="1151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l-GR" b="0" dirty="0">
                <a:latin typeface="Calibri"/>
                <a:cs typeface="Calibri"/>
              </a:rPr>
              <a:t>β</a:t>
            </a:r>
            <a:r>
              <a:rPr lang="en-US" b="0" dirty="0">
                <a:latin typeface="Calibri"/>
                <a:cs typeface="Calibri"/>
              </a:rPr>
              <a:t>-Actin</a:t>
            </a:r>
          </a:p>
          <a:p>
            <a:pPr algn="r" eaLnBrk="1" hangingPunct="1"/>
            <a:endParaRPr lang="en-US" b="0" dirty="0">
              <a:latin typeface="Calibri"/>
              <a:cs typeface="Calibri"/>
            </a:endParaRPr>
          </a:p>
        </p:txBody>
      </p:sp>
      <p:pic>
        <p:nvPicPr>
          <p:cNvPr id="18" name="Picture 5" descr="HDAC6.t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380" y="18127019"/>
            <a:ext cx="9601200" cy="7315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HDAC4.t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-1888"/>
          <a:stretch>
            <a:fillRect/>
          </a:stretch>
        </p:blipFill>
        <p:spPr bwMode="auto">
          <a:xfrm>
            <a:off x="29011380" y="17177292"/>
            <a:ext cx="9601200" cy="7315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" descr="SIRT3.t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380" y="19076746"/>
            <a:ext cx="9601200" cy="7315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Actin.t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3397" r="1129" b="-2"/>
          <a:stretch>
            <a:fillRect/>
          </a:stretch>
        </p:blipFill>
        <p:spPr bwMode="auto">
          <a:xfrm>
            <a:off x="29011380" y="20026474"/>
            <a:ext cx="9601200" cy="7315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Left Brace 21"/>
          <p:cNvSpPr>
            <a:spLocks/>
          </p:cNvSpPr>
          <p:nvPr/>
        </p:nvSpPr>
        <p:spPr bwMode="auto">
          <a:xfrm rot="5400000">
            <a:off x="31219298" y="14294436"/>
            <a:ext cx="316351" cy="4724401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0" kern="1200">
              <a:latin typeface="Calibri"/>
              <a:ea typeface="+mn-ea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642249" y="14646136"/>
            <a:ext cx="10014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Differential</a:t>
            </a:r>
            <a:r>
              <a:rPr lang="en-US" sz="3200" kern="1200" dirty="0" smtClean="0">
                <a:latin typeface="Calibri"/>
                <a:cs typeface="Calibri"/>
              </a:rPr>
              <a:t> effects of PharmAsc</a:t>
            </a:r>
          </a:p>
          <a:p>
            <a:pPr algn="ctr"/>
            <a:r>
              <a:rPr lang="en-US" sz="3200" kern="1200" dirty="0" smtClean="0">
                <a:latin typeface="Calibri"/>
                <a:cs typeface="Calibri"/>
              </a:rPr>
              <a:t>on HDAC expression between cancer and non-cancer cells</a:t>
            </a:r>
            <a:endParaRPr lang="en-US" sz="3200" kern="1200" dirty="0">
              <a:latin typeface="Calibri"/>
              <a:cs typeface="Calibri"/>
            </a:endParaRPr>
          </a:p>
        </p:txBody>
      </p:sp>
      <p:sp>
        <p:nvSpPr>
          <p:cNvPr id="24" name="Left Brace 23"/>
          <p:cNvSpPr>
            <a:spLocks/>
          </p:cNvSpPr>
          <p:nvPr/>
        </p:nvSpPr>
        <p:spPr bwMode="auto">
          <a:xfrm rot="5400000">
            <a:off x="35969098" y="14294436"/>
            <a:ext cx="316351" cy="4724401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0" kern="1200">
              <a:latin typeface="Calibri"/>
              <a:ea typeface="+mn-ea"/>
              <a:cs typeface="Calibri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0756990" y="16041632"/>
            <a:ext cx="1545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 dirty="0" smtClean="0">
                <a:latin typeface="Calibri"/>
                <a:cs typeface="Calibri"/>
              </a:rPr>
              <a:t>HCT116 6h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26" name="TextBox 24"/>
          <p:cNvSpPr txBox="1">
            <a:spLocks noChangeArrowheads="1"/>
          </p:cNvSpPr>
          <p:nvPr/>
        </p:nvSpPr>
        <p:spPr bwMode="auto">
          <a:xfrm>
            <a:off x="35500929" y="16041632"/>
            <a:ext cx="1557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 dirty="0" smtClean="0">
                <a:latin typeface="Calibri"/>
                <a:cs typeface="Calibri"/>
              </a:rPr>
              <a:t>CCD841 6h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27" name="TextBox 24"/>
          <p:cNvSpPr txBox="1">
            <a:spLocks noChangeArrowheads="1"/>
          </p:cNvSpPr>
          <p:nvPr/>
        </p:nvSpPr>
        <p:spPr bwMode="auto">
          <a:xfrm>
            <a:off x="29472684" y="16852340"/>
            <a:ext cx="64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CTR</a:t>
            </a:r>
          </a:p>
        </p:txBody>
      </p:sp>
      <p:sp>
        <p:nvSpPr>
          <p:cNvPr id="28" name="TextBox 26"/>
          <p:cNvSpPr txBox="1">
            <a:spLocks noChangeArrowheads="1"/>
          </p:cNvSpPr>
          <p:nvPr/>
        </p:nvSpPr>
        <p:spPr bwMode="auto">
          <a:xfrm>
            <a:off x="30827795" y="168523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1991234" y="168523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30" name="TextBox 31"/>
          <p:cNvSpPr txBox="1">
            <a:spLocks noChangeArrowheads="1"/>
          </p:cNvSpPr>
          <p:nvPr/>
        </p:nvSpPr>
        <p:spPr bwMode="auto">
          <a:xfrm>
            <a:off x="32900673" y="16852340"/>
            <a:ext cx="867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8 mM</a:t>
            </a:r>
          </a:p>
        </p:txBody>
      </p:sp>
      <p:sp>
        <p:nvSpPr>
          <p:cNvPr id="31" name="TextBox 24"/>
          <p:cNvSpPr txBox="1">
            <a:spLocks noChangeArrowheads="1"/>
          </p:cNvSpPr>
          <p:nvPr/>
        </p:nvSpPr>
        <p:spPr bwMode="auto">
          <a:xfrm>
            <a:off x="34222986" y="16852340"/>
            <a:ext cx="64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CTR</a:t>
            </a:r>
          </a:p>
        </p:txBody>
      </p:sp>
      <p:sp>
        <p:nvSpPr>
          <p:cNvPr id="32" name="TextBox 26"/>
          <p:cNvSpPr txBox="1">
            <a:spLocks noChangeArrowheads="1"/>
          </p:cNvSpPr>
          <p:nvPr/>
        </p:nvSpPr>
        <p:spPr bwMode="auto">
          <a:xfrm>
            <a:off x="35527297" y="168523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3" name="TextBox 28"/>
          <p:cNvSpPr txBox="1">
            <a:spLocks noChangeArrowheads="1"/>
          </p:cNvSpPr>
          <p:nvPr/>
        </p:nvSpPr>
        <p:spPr bwMode="auto">
          <a:xfrm>
            <a:off x="36690736" y="168523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34" name="TextBox 31"/>
          <p:cNvSpPr txBox="1">
            <a:spLocks noChangeArrowheads="1"/>
          </p:cNvSpPr>
          <p:nvPr/>
        </p:nvSpPr>
        <p:spPr bwMode="auto">
          <a:xfrm>
            <a:off x="37650978" y="16852340"/>
            <a:ext cx="867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8 mM</a:t>
            </a:r>
          </a:p>
        </p:txBody>
      </p:sp>
      <p:sp>
        <p:nvSpPr>
          <p:cNvPr id="35" name="TextBox 38"/>
          <p:cNvSpPr txBox="1">
            <a:spLocks noChangeArrowheads="1"/>
          </p:cNvSpPr>
          <p:nvPr/>
        </p:nvSpPr>
        <p:spPr bwMode="auto">
          <a:xfrm>
            <a:off x="27972081" y="17418789"/>
            <a:ext cx="1078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HDAC4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36" name="TextBox 38"/>
          <p:cNvSpPr txBox="1">
            <a:spLocks noChangeArrowheads="1"/>
          </p:cNvSpPr>
          <p:nvPr/>
        </p:nvSpPr>
        <p:spPr bwMode="auto">
          <a:xfrm>
            <a:off x="27986358" y="18409825"/>
            <a:ext cx="1063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HDAC6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37" name="TextBox 38"/>
          <p:cNvSpPr txBox="1">
            <a:spLocks noChangeArrowheads="1"/>
          </p:cNvSpPr>
          <p:nvPr/>
        </p:nvSpPr>
        <p:spPr bwMode="auto">
          <a:xfrm>
            <a:off x="28173609" y="19350061"/>
            <a:ext cx="876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SIRT</a:t>
            </a:r>
            <a:r>
              <a:rPr lang="en-US" b="0" dirty="0">
                <a:latin typeface="Calibri"/>
                <a:cs typeface="Calibri"/>
              </a:rPr>
              <a:t>3</a:t>
            </a:r>
          </a:p>
        </p:txBody>
      </p:sp>
      <p:sp>
        <p:nvSpPr>
          <p:cNvPr id="38" name="TextBox 38"/>
          <p:cNvSpPr txBox="1">
            <a:spLocks noChangeArrowheads="1"/>
          </p:cNvSpPr>
          <p:nvPr/>
        </p:nvSpPr>
        <p:spPr bwMode="auto">
          <a:xfrm>
            <a:off x="27898393" y="20239497"/>
            <a:ext cx="1151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l-GR" b="0" dirty="0">
                <a:latin typeface="Calibri"/>
                <a:cs typeface="Calibri"/>
              </a:rPr>
              <a:t>β</a:t>
            </a:r>
            <a:r>
              <a:rPr lang="en-US" b="0" dirty="0">
                <a:latin typeface="Calibri"/>
                <a:cs typeface="Calibri"/>
              </a:rPr>
              <a:t>-Actin</a:t>
            </a:r>
          </a:p>
          <a:p>
            <a:pPr algn="r" eaLnBrk="1" hangingPunct="1"/>
            <a:endParaRPr lang="en-US" b="0" dirty="0">
              <a:latin typeface="Calibri"/>
              <a:cs typeface="Calibri"/>
            </a:endParaRPr>
          </a:p>
        </p:txBody>
      </p:sp>
      <p:pic>
        <p:nvPicPr>
          <p:cNvPr id="39" name="Picture 5" descr="HDAC6.t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3780" y="18279419"/>
            <a:ext cx="9601200" cy="7315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HDAC4.t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-1888"/>
          <a:stretch>
            <a:fillRect/>
          </a:stretch>
        </p:blipFill>
        <p:spPr bwMode="auto">
          <a:xfrm>
            <a:off x="29163780" y="17329692"/>
            <a:ext cx="9601200" cy="7315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" descr="SIRT3.t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3780" y="19229146"/>
            <a:ext cx="9601200" cy="7315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Actin.t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3397" r="1129" b="-2"/>
          <a:stretch>
            <a:fillRect/>
          </a:stretch>
        </p:blipFill>
        <p:spPr bwMode="auto">
          <a:xfrm>
            <a:off x="29163780" y="20178874"/>
            <a:ext cx="9601200" cy="7315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Brace 42"/>
          <p:cNvSpPr>
            <a:spLocks/>
          </p:cNvSpPr>
          <p:nvPr/>
        </p:nvSpPr>
        <p:spPr bwMode="auto">
          <a:xfrm rot="5400000">
            <a:off x="31371698" y="14446836"/>
            <a:ext cx="316351" cy="4724401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0" kern="1200">
              <a:latin typeface="Calibri"/>
              <a:ea typeface="+mn-ea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794649" y="14798536"/>
            <a:ext cx="10014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Differential</a:t>
            </a:r>
            <a:r>
              <a:rPr lang="en-US" sz="3200" kern="1200" dirty="0" smtClean="0">
                <a:latin typeface="Calibri"/>
                <a:cs typeface="Calibri"/>
              </a:rPr>
              <a:t> effects of PharmAsc</a:t>
            </a:r>
          </a:p>
          <a:p>
            <a:pPr algn="ctr"/>
            <a:r>
              <a:rPr lang="en-US" sz="3200" kern="1200" dirty="0" smtClean="0">
                <a:latin typeface="Calibri"/>
                <a:cs typeface="Calibri"/>
              </a:rPr>
              <a:t>on HDAC expression between cancer and non-cancer cells</a:t>
            </a:r>
            <a:endParaRPr lang="en-US" sz="3200" kern="1200" dirty="0">
              <a:latin typeface="Calibri"/>
              <a:cs typeface="Calibri"/>
            </a:endParaRPr>
          </a:p>
        </p:txBody>
      </p:sp>
      <p:sp>
        <p:nvSpPr>
          <p:cNvPr id="45" name="Left Brace 44"/>
          <p:cNvSpPr>
            <a:spLocks/>
          </p:cNvSpPr>
          <p:nvPr/>
        </p:nvSpPr>
        <p:spPr bwMode="auto">
          <a:xfrm rot="5400000">
            <a:off x="36121498" y="14446836"/>
            <a:ext cx="316351" cy="4724401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0" kern="1200">
              <a:latin typeface="Calibri"/>
              <a:ea typeface="+mn-ea"/>
              <a:cs typeface="Calibri"/>
            </a:endParaRPr>
          </a:p>
        </p:txBody>
      </p:sp>
      <p:sp>
        <p:nvSpPr>
          <p:cNvPr id="47" name="TextBox 24"/>
          <p:cNvSpPr txBox="1">
            <a:spLocks noChangeArrowheads="1"/>
          </p:cNvSpPr>
          <p:nvPr/>
        </p:nvSpPr>
        <p:spPr bwMode="auto">
          <a:xfrm>
            <a:off x="30909390" y="16194032"/>
            <a:ext cx="1545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 dirty="0" smtClean="0">
                <a:latin typeface="Calibri"/>
                <a:cs typeface="Calibri"/>
              </a:rPr>
              <a:t>HCT116 6h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48" name="TextBox 24"/>
          <p:cNvSpPr txBox="1">
            <a:spLocks noChangeArrowheads="1"/>
          </p:cNvSpPr>
          <p:nvPr/>
        </p:nvSpPr>
        <p:spPr bwMode="auto">
          <a:xfrm>
            <a:off x="35653329" y="16194032"/>
            <a:ext cx="1557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 dirty="0" smtClean="0">
                <a:latin typeface="Calibri"/>
                <a:cs typeface="Calibri"/>
              </a:rPr>
              <a:t>CCD841 6h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49" name="TextBox 24"/>
          <p:cNvSpPr txBox="1">
            <a:spLocks noChangeArrowheads="1"/>
          </p:cNvSpPr>
          <p:nvPr/>
        </p:nvSpPr>
        <p:spPr bwMode="auto">
          <a:xfrm>
            <a:off x="29625084" y="17004740"/>
            <a:ext cx="64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CTR</a:t>
            </a:r>
          </a:p>
        </p:txBody>
      </p:sp>
      <p:sp>
        <p:nvSpPr>
          <p:cNvPr id="50" name="TextBox 26"/>
          <p:cNvSpPr txBox="1">
            <a:spLocks noChangeArrowheads="1"/>
          </p:cNvSpPr>
          <p:nvPr/>
        </p:nvSpPr>
        <p:spPr bwMode="auto">
          <a:xfrm>
            <a:off x="30980195" y="170047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1" name="TextBox 28"/>
          <p:cNvSpPr txBox="1">
            <a:spLocks noChangeArrowheads="1"/>
          </p:cNvSpPr>
          <p:nvPr/>
        </p:nvSpPr>
        <p:spPr bwMode="auto">
          <a:xfrm>
            <a:off x="32143634" y="170047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52" name="TextBox 31"/>
          <p:cNvSpPr txBox="1">
            <a:spLocks noChangeArrowheads="1"/>
          </p:cNvSpPr>
          <p:nvPr/>
        </p:nvSpPr>
        <p:spPr bwMode="auto">
          <a:xfrm>
            <a:off x="33053073" y="17004740"/>
            <a:ext cx="867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8 mM</a:t>
            </a:r>
          </a:p>
        </p:txBody>
      </p:sp>
      <p:sp>
        <p:nvSpPr>
          <p:cNvPr id="53" name="TextBox 24"/>
          <p:cNvSpPr txBox="1">
            <a:spLocks noChangeArrowheads="1"/>
          </p:cNvSpPr>
          <p:nvPr/>
        </p:nvSpPr>
        <p:spPr bwMode="auto">
          <a:xfrm>
            <a:off x="34375386" y="17004740"/>
            <a:ext cx="64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CTR</a:t>
            </a:r>
          </a:p>
        </p:txBody>
      </p:sp>
      <p:sp>
        <p:nvSpPr>
          <p:cNvPr id="54" name="TextBox 26"/>
          <p:cNvSpPr txBox="1">
            <a:spLocks noChangeArrowheads="1"/>
          </p:cNvSpPr>
          <p:nvPr/>
        </p:nvSpPr>
        <p:spPr bwMode="auto">
          <a:xfrm>
            <a:off x="35679697" y="170047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5" name="TextBox 28"/>
          <p:cNvSpPr txBox="1">
            <a:spLocks noChangeArrowheads="1"/>
          </p:cNvSpPr>
          <p:nvPr/>
        </p:nvSpPr>
        <p:spPr bwMode="auto">
          <a:xfrm>
            <a:off x="36843136" y="170047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56" name="TextBox 31"/>
          <p:cNvSpPr txBox="1">
            <a:spLocks noChangeArrowheads="1"/>
          </p:cNvSpPr>
          <p:nvPr/>
        </p:nvSpPr>
        <p:spPr bwMode="auto">
          <a:xfrm>
            <a:off x="37803378" y="17004740"/>
            <a:ext cx="867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8 mM</a:t>
            </a:r>
          </a:p>
        </p:txBody>
      </p:sp>
      <p:sp>
        <p:nvSpPr>
          <p:cNvPr id="57" name="TextBox 38"/>
          <p:cNvSpPr txBox="1">
            <a:spLocks noChangeArrowheads="1"/>
          </p:cNvSpPr>
          <p:nvPr/>
        </p:nvSpPr>
        <p:spPr bwMode="auto">
          <a:xfrm>
            <a:off x="28124481" y="17571189"/>
            <a:ext cx="1078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HDAC4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58" name="TextBox 38"/>
          <p:cNvSpPr txBox="1">
            <a:spLocks noChangeArrowheads="1"/>
          </p:cNvSpPr>
          <p:nvPr/>
        </p:nvSpPr>
        <p:spPr bwMode="auto">
          <a:xfrm>
            <a:off x="28138758" y="18562225"/>
            <a:ext cx="1063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HDAC6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59" name="TextBox 38"/>
          <p:cNvSpPr txBox="1">
            <a:spLocks noChangeArrowheads="1"/>
          </p:cNvSpPr>
          <p:nvPr/>
        </p:nvSpPr>
        <p:spPr bwMode="auto">
          <a:xfrm>
            <a:off x="28326009" y="19502461"/>
            <a:ext cx="876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SIRT</a:t>
            </a:r>
            <a:r>
              <a:rPr lang="en-US" b="0" dirty="0">
                <a:latin typeface="Calibri"/>
                <a:cs typeface="Calibri"/>
              </a:rPr>
              <a:t>3</a:t>
            </a:r>
          </a:p>
        </p:txBody>
      </p:sp>
      <p:sp>
        <p:nvSpPr>
          <p:cNvPr id="60" name="TextBox 38"/>
          <p:cNvSpPr txBox="1">
            <a:spLocks noChangeArrowheads="1"/>
          </p:cNvSpPr>
          <p:nvPr/>
        </p:nvSpPr>
        <p:spPr bwMode="auto">
          <a:xfrm>
            <a:off x="28050793" y="20391897"/>
            <a:ext cx="1151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l-GR" b="0" dirty="0">
                <a:latin typeface="Calibri"/>
                <a:cs typeface="Calibri"/>
              </a:rPr>
              <a:t>β</a:t>
            </a:r>
            <a:r>
              <a:rPr lang="en-US" b="0" dirty="0">
                <a:latin typeface="Calibri"/>
                <a:cs typeface="Calibri"/>
              </a:rPr>
              <a:t>-Actin</a:t>
            </a:r>
          </a:p>
          <a:p>
            <a:pPr algn="r" eaLnBrk="1" hangingPunct="1"/>
            <a:endParaRPr lang="en-US" b="0" dirty="0">
              <a:latin typeface="Calibri"/>
              <a:cs typeface="Calibri"/>
            </a:endParaRPr>
          </a:p>
        </p:txBody>
      </p:sp>
      <p:pic>
        <p:nvPicPr>
          <p:cNvPr id="61" name="Picture 5" descr="HDAC6.t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6180" y="18431819"/>
            <a:ext cx="9601200" cy="7315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7" descr="HDAC4.t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-1888"/>
          <a:stretch>
            <a:fillRect/>
          </a:stretch>
        </p:blipFill>
        <p:spPr bwMode="auto">
          <a:xfrm>
            <a:off x="29316180" y="17482092"/>
            <a:ext cx="9601200" cy="7315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" descr="SIRT3.t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6180" y="19381546"/>
            <a:ext cx="9601200" cy="7315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9" descr="Actin.t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3397" r="1129" b="-2"/>
          <a:stretch>
            <a:fillRect/>
          </a:stretch>
        </p:blipFill>
        <p:spPr bwMode="auto">
          <a:xfrm>
            <a:off x="29316180" y="20331274"/>
            <a:ext cx="9601200" cy="7315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Left Brace 64"/>
          <p:cNvSpPr>
            <a:spLocks/>
          </p:cNvSpPr>
          <p:nvPr/>
        </p:nvSpPr>
        <p:spPr bwMode="auto">
          <a:xfrm rot="5400000">
            <a:off x="31524098" y="14599236"/>
            <a:ext cx="316351" cy="4724401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0" kern="1200">
              <a:latin typeface="Calibri"/>
              <a:ea typeface="+mn-ea"/>
              <a:cs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8947049" y="14950936"/>
            <a:ext cx="10014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Differential</a:t>
            </a:r>
            <a:r>
              <a:rPr lang="en-US" sz="3200" kern="1200" dirty="0" smtClean="0">
                <a:latin typeface="Calibri"/>
                <a:cs typeface="Calibri"/>
              </a:rPr>
              <a:t> effects of PharmAsc</a:t>
            </a:r>
          </a:p>
          <a:p>
            <a:pPr algn="ctr"/>
            <a:r>
              <a:rPr lang="en-US" sz="3200" kern="1200" dirty="0" smtClean="0">
                <a:latin typeface="Calibri"/>
                <a:cs typeface="Calibri"/>
              </a:rPr>
              <a:t>on HDAC expression between cancer and non-cancer cells</a:t>
            </a:r>
            <a:endParaRPr lang="en-US" sz="3200" kern="1200" dirty="0">
              <a:latin typeface="Calibri"/>
              <a:cs typeface="Calibri"/>
            </a:endParaRPr>
          </a:p>
        </p:txBody>
      </p:sp>
      <p:sp>
        <p:nvSpPr>
          <p:cNvPr id="67" name="Left Brace 66"/>
          <p:cNvSpPr>
            <a:spLocks/>
          </p:cNvSpPr>
          <p:nvPr/>
        </p:nvSpPr>
        <p:spPr bwMode="auto">
          <a:xfrm rot="5400000">
            <a:off x="36273898" y="14599236"/>
            <a:ext cx="316351" cy="4724401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0" kern="1200">
              <a:latin typeface="Calibri"/>
              <a:ea typeface="+mn-ea"/>
              <a:cs typeface="Calibri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1869949" y="1131395"/>
            <a:ext cx="13479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0" kern="1200" dirty="0" smtClean="0">
                <a:latin typeface="Arial"/>
                <a:cs typeface="Arial"/>
              </a:rPr>
              <a:t>HCT116 6h</a:t>
            </a:r>
            <a:endParaRPr lang="en-US" b="0" kern="120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5015807" y="1131395"/>
            <a:ext cx="1390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0" kern="1200" dirty="0" smtClean="0">
                <a:latin typeface="Arial"/>
                <a:cs typeface="Arial"/>
              </a:rPr>
              <a:t>CCD841 6h</a:t>
            </a:r>
            <a:endParaRPr lang="en-US" b="0" kern="1200" dirty="0">
              <a:latin typeface="Arial"/>
              <a:cs typeface="Arial"/>
            </a:endParaRPr>
          </a:p>
        </p:txBody>
      </p:sp>
      <p:sp>
        <p:nvSpPr>
          <p:cNvPr id="87" name="Left Brace 86"/>
          <p:cNvSpPr>
            <a:spLocks/>
          </p:cNvSpPr>
          <p:nvPr/>
        </p:nvSpPr>
        <p:spPr bwMode="auto">
          <a:xfrm rot="5400000">
            <a:off x="2385753" y="242133"/>
            <a:ext cx="316351" cy="3167273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1600" b="0" kern="1200">
              <a:latin typeface="Arial"/>
              <a:ea typeface="+mn-ea"/>
              <a:cs typeface="Arial"/>
            </a:endParaRPr>
          </a:p>
        </p:txBody>
      </p:sp>
      <p:sp>
        <p:nvSpPr>
          <p:cNvPr id="90" name="TextBox 24"/>
          <p:cNvSpPr txBox="1">
            <a:spLocks noChangeArrowheads="1"/>
          </p:cNvSpPr>
          <p:nvPr/>
        </p:nvSpPr>
        <p:spPr bwMode="auto">
          <a:xfrm>
            <a:off x="4254537" y="1929914"/>
            <a:ext cx="604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cs typeface="Arial" pitchFamily="34" charset="0"/>
              </a:rPr>
              <a:t>CTR</a:t>
            </a:r>
          </a:p>
        </p:txBody>
      </p:sp>
      <p:sp>
        <p:nvSpPr>
          <p:cNvPr id="91" name="TextBox 26"/>
          <p:cNvSpPr txBox="1">
            <a:spLocks noChangeArrowheads="1"/>
          </p:cNvSpPr>
          <p:nvPr/>
        </p:nvSpPr>
        <p:spPr bwMode="auto">
          <a:xfrm>
            <a:off x="5164017" y="1929914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FF7F0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92" name="TextBox 28"/>
          <p:cNvSpPr txBox="1">
            <a:spLocks noChangeArrowheads="1"/>
          </p:cNvSpPr>
          <p:nvPr/>
        </p:nvSpPr>
        <p:spPr bwMode="auto">
          <a:xfrm>
            <a:off x="5928753" y="1929914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7F0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93" name="TextBox 31"/>
          <p:cNvSpPr txBox="1">
            <a:spLocks noChangeArrowheads="1"/>
          </p:cNvSpPr>
          <p:nvPr/>
        </p:nvSpPr>
        <p:spPr bwMode="auto">
          <a:xfrm>
            <a:off x="6547719" y="1929914"/>
            <a:ext cx="698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7F0C"/>
                </a:solidFill>
                <a:cs typeface="Arial" pitchFamily="34" charset="0"/>
              </a:rPr>
              <a:t>8 </a:t>
            </a:r>
            <a:r>
              <a:rPr lang="en-US" sz="1600" dirty="0" err="1">
                <a:solidFill>
                  <a:srgbClr val="FF7F0C"/>
                </a:solidFill>
                <a:cs typeface="Arial" pitchFamily="34" charset="0"/>
              </a:rPr>
              <a:t>mM</a:t>
            </a:r>
            <a:endParaRPr lang="en-US" sz="1600" dirty="0">
              <a:solidFill>
                <a:srgbClr val="FF7F0C"/>
              </a:solidFill>
              <a:cs typeface="Arial" pitchFamily="34" charset="0"/>
            </a:endParaRPr>
          </a:p>
        </p:txBody>
      </p:sp>
      <p:sp>
        <p:nvSpPr>
          <p:cNvPr id="94" name="TextBox 24"/>
          <p:cNvSpPr txBox="1">
            <a:spLocks noChangeArrowheads="1"/>
          </p:cNvSpPr>
          <p:nvPr/>
        </p:nvSpPr>
        <p:spPr bwMode="auto">
          <a:xfrm>
            <a:off x="1085085" y="1926366"/>
            <a:ext cx="604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cs typeface="Arial" pitchFamily="34" charset="0"/>
              </a:rPr>
              <a:t>CTR</a:t>
            </a:r>
          </a:p>
        </p:txBody>
      </p:sp>
      <p:sp>
        <p:nvSpPr>
          <p:cNvPr id="95" name="TextBox 26"/>
          <p:cNvSpPr txBox="1">
            <a:spLocks noChangeArrowheads="1"/>
          </p:cNvSpPr>
          <p:nvPr/>
        </p:nvSpPr>
        <p:spPr bwMode="auto">
          <a:xfrm>
            <a:off x="1994565" y="1926366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7F0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96" name="TextBox 28"/>
          <p:cNvSpPr txBox="1">
            <a:spLocks noChangeArrowheads="1"/>
          </p:cNvSpPr>
          <p:nvPr/>
        </p:nvSpPr>
        <p:spPr bwMode="auto">
          <a:xfrm>
            <a:off x="2810100" y="1926366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7F0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97" name="TextBox 31"/>
          <p:cNvSpPr txBox="1">
            <a:spLocks noChangeArrowheads="1"/>
          </p:cNvSpPr>
          <p:nvPr/>
        </p:nvSpPr>
        <p:spPr bwMode="auto">
          <a:xfrm>
            <a:off x="3429066" y="1926366"/>
            <a:ext cx="698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7F0C"/>
                </a:solidFill>
                <a:cs typeface="Arial" pitchFamily="34" charset="0"/>
              </a:rPr>
              <a:t>8 </a:t>
            </a:r>
            <a:r>
              <a:rPr lang="en-US" sz="1600" dirty="0" err="1">
                <a:solidFill>
                  <a:srgbClr val="FF7F0C"/>
                </a:solidFill>
                <a:cs typeface="Arial" pitchFamily="34" charset="0"/>
              </a:rPr>
              <a:t>mM</a:t>
            </a:r>
            <a:endParaRPr lang="en-US" sz="1600" dirty="0">
              <a:solidFill>
                <a:srgbClr val="FF7F0C"/>
              </a:solidFill>
              <a:cs typeface="Arial" pitchFamily="34" charset="0"/>
            </a:endParaRPr>
          </a:p>
        </p:txBody>
      </p:sp>
      <p:sp>
        <p:nvSpPr>
          <p:cNvPr id="98" name="Left Brace 97"/>
          <p:cNvSpPr>
            <a:spLocks/>
          </p:cNvSpPr>
          <p:nvPr/>
        </p:nvSpPr>
        <p:spPr bwMode="auto">
          <a:xfrm rot="5400000">
            <a:off x="5553026" y="242133"/>
            <a:ext cx="316351" cy="3167273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1600" b="0" kern="1200">
              <a:latin typeface="Arial"/>
              <a:ea typeface="+mn-ea"/>
              <a:cs typeface="Arial"/>
            </a:endParaRPr>
          </a:p>
        </p:txBody>
      </p:sp>
      <p:sp>
        <p:nvSpPr>
          <p:cNvPr id="99" name="Title 1"/>
          <p:cNvSpPr txBox="1">
            <a:spLocks/>
          </p:cNvSpPr>
          <p:nvPr/>
        </p:nvSpPr>
        <p:spPr bwMode="auto">
          <a:xfrm>
            <a:off x="2266064" y="106588"/>
            <a:ext cx="4611873" cy="74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Cancer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err="1" smtClean="0">
                <a:latin typeface="Arial"/>
                <a:cs typeface="Arial"/>
              </a:rPr>
              <a:t>vs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29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Normal</a:t>
            </a:r>
            <a:endParaRPr lang="en-US" sz="3200" dirty="0">
              <a:solidFill>
                <a:srgbClr val="29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940665" y="689623"/>
            <a:ext cx="5262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PharmAsc</a:t>
            </a:r>
            <a:r>
              <a:rPr lang="en-US" sz="2200" dirty="0" smtClean="0"/>
              <a:t> effects on non-HDAC targets</a:t>
            </a:r>
            <a:endParaRPr lang="en-US" sz="2200" dirty="0"/>
          </a:p>
        </p:txBody>
      </p:sp>
      <p:pic>
        <p:nvPicPr>
          <p:cNvPr id="101" name="Picture 30" descr="2012-07-31 03.16.30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65" y="5972711"/>
            <a:ext cx="1474023" cy="8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Rectangle 46"/>
          <p:cNvSpPr>
            <a:spLocks noChangeArrowheads="1"/>
          </p:cNvSpPr>
          <p:nvPr/>
        </p:nvSpPr>
        <p:spPr bwMode="auto">
          <a:xfrm>
            <a:off x="96309" y="3639127"/>
            <a:ext cx="827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1600" dirty="0"/>
              <a:t>β</a:t>
            </a:r>
            <a:r>
              <a:rPr lang="en-US" sz="1600" dirty="0"/>
              <a:t>-Actin</a:t>
            </a:r>
          </a:p>
        </p:txBody>
      </p:sp>
      <p:pic>
        <p:nvPicPr>
          <p:cNvPr id="108" name="Picture 1" descr="Actin.tif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30" y="3587796"/>
            <a:ext cx="6400800" cy="548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Box 2"/>
          <p:cNvSpPr txBox="1">
            <a:spLocks noChangeArrowheads="1"/>
          </p:cNvSpPr>
          <p:nvPr/>
        </p:nvSpPr>
        <p:spPr bwMode="auto">
          <a:xfrm>
            <a:off x="313797" y="2365377"/>
            <a:ext cx="609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CTip</a:t>
            </a:r>
          </a:p>
        </p:txBody>
      </p:sp>
      <p:sp>
        <p:nvSpPr>
          <p:cNvPr id="119" name="TextBox 2"/>
          <p:cNvSpPr txBox="1">
            <a:spLocks noChangeArrowheads="1"/>
          </p:cNvSpPr>
          <p:nvPr/>
        </p:nvSpPr>
        <p:spPr bwMode="auto">
          <a:xfrm>
            <a:off x="-70379" y="3010519"/>
            <a:ext cx="993776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Catalase</a:t>
            </a:r>
          </a:p>
        </p:txBody>
      </p:sp>
      <p:pic>
        <p:nvPicPr>
          <p:cNvPr id="120" name="Picture 2" descr="Catalase.tif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30" y="2931674"/>
            <a:ext cx="6400800" cy="54864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0" descr="Ctip.tif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108" r="2679"/>
          <a:stretch>
            <a:fillRect/>
          </a:stretch>
        </p:blipFill>
        <p:spPr bwMode="auto">
          <a:xfrm>
            <a:off x="940330" y="2282300"/>
            <a:ext cx="6400800" cy="54864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TextBox 123"/>
          <p:cNvSpPr txBox="1"/>
          <p:nvPr/>
        </p:nvSpPr>
        <p:spPr>
          <a:xfrm>
            <a:off x="194498" y="4457726"/>
            <a:ext cx="88024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DNA repair protein </a:t>
            </a:r>
            <a:r>
              <a:rPr lang="en-US" sz="2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CtIP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is </a:t>
            </a:r>
            <a:r>
              <a:rPr lang="en-US" sz="2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upregulated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 normal </a:t>
            </a:r>
            <a:r>
              <a:rPr lang="en-US" sz="2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cells</a:t>
            </a:r>
            <a:r>
              <a:rPr lang="en-US" sz="2200" dirty="0"/>
              <a:t> </a:t>
            </a:r>
            <a:r>
              <a:rPr lang="en-US" sz="2200" dirty="0" smtClean="0"/>
              <a:t>with </a:t>
            </a:r>
            <a:r>
              <a:rPr lang="en-US" sz="2200" dirty="0" err="1" smtClean="0"/>
              <a:t>Asc</a:t>
            </a:r>
            <a:endParaRPr lang="en-US" sz="2200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94498" y="5041013"/>
            <a:ext cx="89510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err="1" smtClean="0"/>
              <a:t>Asc</a:t>
            </a:r>
            <a:r>
              <a:rPr lang="en-US" sz="2200" dirty="0" smtClean="0"/>
              <a:t> uptake in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cancer cells</a:t>
            </a:r>
            <a:r>
              <a:rPr lang="en-US" sz="2200" dirty="0" smtClean="0"/>
              <a:t> resulted in increased catalase expression</a:t>
            </a:r>
            <a:endParaRPr lang="en-US" sz="2200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40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4"/>
          <p:cNvSpPr txBox="1">
            <a:spLocks noChangeArrowheads="1"/>
          </p:cNvSpPr>
          <p:nvPr/>
        </p:nvSpPr>
        <p:spPr bwMode="auto">
          <a:xfrm>
            <a:off x="30604590" y="15889232"/>
            <a:ext cx="1545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 dirty="0" smtClean="0">
                <a:latin typeface="Calibri"/>
                <a:cs typeface="Calibri"/>
              </a:rPr>
              <a:t>HCT116 6h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5" name="TextBox 24"/>
          <p:cNvSpPr txBox="1">
            <a:spLocks noChangeArrowheads="1"/>
          </p:cNvSpPr>
          <p:nvPr/>
        </p:nvSpPr>
        <p:spPr bwMode="auto">
          <a:xfrm>
            <a:off x="35348529" y="15889232"/>
            <a:ext cx="1557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 dirty="0" smtClean="0">
                <a:latin typeface="Calibri"/>
                <a:cs typeface="Calibri"/>
              </a:rPr>
              <a:t>CCD841 6h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29320284" y="16699940"/>
            <a:ext cx="64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CTR</a:t>
            </a:r>
          </a:p>
        </p:txBody>
      </p:sp>
      <p:sp>
        <p:nvSpPr>
          <p:cNvPr id="7" name="TextBox 26"/>
          <p:cNvSpPr txBox="1">
            <a:spLocks noChangeArrowheads="1"/>
          </p:cNvSpPr>
          <p:nvPr/>
        </p:nvSpPr>
        <p:spPr bwMode="auto">
          <a:xfrm>
            <a:off x="30675395" y="166999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8" name="TextBox 28"/>
          <p:cNvSpPr txBox="1">
            <a:spLocks noChangeArrowheads="1"/>
          </p:cNvSpPr>
          <p:nvPr/>
        </p:nvSpPr>
        <p:spPr bwMode="auto">
          <a:xfrm>
            <a:off x="31838834" y="166999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9" name="TextBox 31"/>
          <p:cNvSpPr txBox="1">
            <a:spLocks noChangeArrowheads="1"/>
          </p:cNvSpPr>
          <p:nvPr/>
        </p:nvSpPr>
        <p:spPr bwMode="auto">
          <a:xfrm>
            <a:off x="32748273" y="16699940"/>
            <a:ext cx="867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8 mM</a:t>
            </a:r>
          </a:p>
        </p:txBody>
      </p:sp>
      <p:sp>
        <p:nvSpPr>
          <p:cNvPr id="10" name="TextBox 24"/>
          <p:cNvSpPr txBox="1">
            <a:spLocks noChangeArrowheads="1"/>
          </p:cNvSpPr>
          <p:nvPr/>
        </p:nvSpPr>
        <p:spPr bwMode="auto">
          <a:xfrm>
            <a:off x="34070586" y="16699940"/>
            <a:ext cx="64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CTR</a:t>
            </a:r>
          </a:p>
        </p:txBody>
      </p:sp>
      <p:sp>
        <p:nvSpPr>
          <p:cNvPr id="11" name="TextBox 26"/>
          <p:cNvSpPr txBox="1">
            <a:spLocks noChangeArrowheads="1"/>
          </p:cNvSpPr>
          <p:nvPr/>
        </p:nvSpPr>
        <p:spPr bwMode="auto">
          <a:xfrm>
            <a:off x="35374897" y="166999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2" name="TextBox 28"/>
          <p:cNvSpPr txBox="1">
            <a:spLocks noChangeArrowheads="1"/>
          </p:cNvSpPr>
          <p:nvPr/>
        </p:nvSpPr>
        <p:spPr bwMode="auto">
          <a:xfrm>
            <a:off x="36538336" y="166999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13" name="TextBox 31"/>
          <p:cNvSpPr txBox="1">
            <a:spLocks noChangeArrowheads="1"/>
          </p:cNvSpPr>
          <p:nvPr/>
        </p:nvSpPr>
        <p:spPr bwMode="auto">
          <a:xfrm>
            <a:off x="37498578" y="16699940"/>
            <a:ext cx="867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8 mM</a:t>
            </a:r>
          </a:p>
        </p:txBody>
      </p:sp>
      <p:sp>
        <p:nvSpPr>
          <p:cNvPr id="14" name="TextBox 38"/>
          <p:cNvSpPr txBox="1">
            <a:spLocks noChangeArrowheads="1"/>
          </p:cNvSpPr>
          <p:nvPr/>
        </p:nvSpPr>
        <p:spPr bwMode="auto">
          <a:xfrm>
            <a:off x="27819681" y="17266389"/>
            <a:ext cx="1078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HDAC4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15" name="TextBox 38"/>
          <p:cNvSpPr txBox="1">
            <a:spLocks noChangeArrowheads="1"/>
          </p:cNvSpPr>
          <p:nvPr/>
        </p:nvSpPr>
        <p:spPr bwMode="auto">
          <a:xfrm>
            <a:off x="27833958" y="18257425"/>
            <a:ext cx="1063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HDAC6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16" name="TextBox 38"/>
          <p:cNvSpPr txBox="1">
            <a:spLocks noChangeArrowheads="1"/>
          </p:cNvSpPr>
          <p:nvPr/>
        </p:nvSpPr>
        <p:spPr bwMode="auto">
          <a:xfrm>
            <a:off x="28021209" y="19197661"/>
            <a:ext cx="876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SIRT</a:t>
            </a:r>
            <a:r>
              <a:rPr lang="en-US" b="0" dirty="0">
                <a:latin typeface="Calibri"/>
                <a:cs typeface="Calibri"/>
              </a:rPr>
              <a:t>3</a:t>
            </a:r>
          </a:p>
        </p:txBody>
      </p:sp>
      <p:sp>
        <p:nvSpPr>
          <p:cNvPr id="17" name="TextBox 38"/>
          <p:cNvSpPr txBox="1">
            <a:spLocks noChangeArrowheads="1"/>
          </p:cNvSpPr>
          <p:nvPr/>
        </p:nvSpPr>
        <p:spPr bwMode="auto">
          <a:xfrm>
            <a:off x="27745993" y="20087097"/>
            <a:ext cx="1151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l-GR" b="0" dirty="0">
                <a:latin typeface="Calibri"/>
                <a:cs typeface="Calibri"/>
              </a:rPr>
              <a:t>β</a:t>
            </a:r>
            <a:r>
              <a:rPr lang="en-US" b="0" dirty="0">
                <a:latin typeface="Calibri"/>
                <a:cs typeface="Calibri"/>
              </a:rPr>
              <a:t>-Actin</a:t>
            </a:r>
          </a:p>
          <a:p>
            <a:pPr algn="r" eaLnBrk="1" hangingPunct="1"/>
            <a:endParaRPr lang="en-US" b="0" dirty="0">
              <a:latin typeface="Calibri"/>
              <a:cs typeface="Calibri"/>
            </a:endParaRPr>
          </a:p>
        </p:txBody>
      </p:sp>
      <p:pic>
        <p:nvPicPr>
          <p:cNvPr id="18" name="Picture 5" descr="HDAC6.t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380" y="18127019"/>
            <a:ext cx="9601200" cy="7315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HDAC4.t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-1888"/>
          <a:stretch>
            <a:fillRect/>
          </a:stretch>
        </p:blipFill>
        <p:spPr bwMode="auto">
          <a:xfrm>
            <a:off x="29011380" y="17177292"/>
            <a:ext cx="9601200" cy="7315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" descr="SIRT3.t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1380" y="19076746"/>
            <a:ext cx="9601200" cy="7315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Actin.t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3397" r="1129" b="-2"/>
          <a:stretch>
            <a:fillRect/>
          </a:stretch>
        </p:blipFill>
        <p:spPr bwMode="auto">
          <a:xfrm>
            <a:off x="29011380" y="20026474"/>
            <a:ext cx="9601200" cy="7315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Left Brace 21"/>
          <p:cNvSpPr>
            <a:spLocks/>
          </p:cNvSpPr>
          <p:nvPr/>
        </p:nvSpPr>
        <p:spPr bwMode="auto">
          <a:xfrm rot="5400000">
            <a:off x="31219298" y="14294436"/>
            <a:ext cx="316351" cy="4724401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0" kern="1200">
              <a:latin typeface="Calibri"/>
              <a:ea typeface="+mn-ea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642249" y="14646136"/>
            <a:ext cx="10014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Differential</a:t>
            </a:r>
            <a:r>
              <a:rPr lang="en-US" sz="3200" kern="1200" dirty="0" smtClean="0">
                <a:latin typeface="Calibri"/>
                <a:cs typeface="Calibri"/>
              </a:rPr>
              <a:t> effects of PharmAsc</a:t>
            </a:r>
          </a:p>
          <a:p>
            <a:pPr algn="ctr"/>
            <a:r>
              <a:rPr lang="en-US" sz="3200" kern="1200" dirty="0" smtClean="0">
                <a:latin typeface="Calibri"/>
                <a:cs typeface="Calibri"/>
              </a:rPr>
              <a:t>on HDAC expression between cancer and non-cancer cells</a:t>
            </a:r>
            <a:endParaRPr lang="en-US" sz="3200" kern="1200" dirty="0">
              <a:latin typeface="Calibri"/>
              <a:cs typeface="Calibri"/>
            </a:endParaRPr>
          </a:p>
        </p:txBody>
      </p:sp>
      <p:sp>
        <p:nvSpPr>
          <p:cNvPr id="24" name="Left Brace 23"/>
          <p:cNvSpPr>
            <a:spLocks/>
          </p:cNvSpPr>
          <p:nvPr/>
        </p:nvSpPr>
        <p:spPr bwMode="auto">
          <a:xfrm rot="5400000">
            <a:off x="35969098" y="14294436"/>
            <a:ext cx="316351" cy="4724401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0" kern="1200">
              <a:latin typeface="Calibri"/>
              <a:ea typeface="+mn-ea"/>
              <a:cs typeface="Calibri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0756990" y="16041632"/>
            <a:ext cx="1545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 dirty="0" smtClean="0">
                <a:latin typeface="Calibri"/>
                <a:cs typeface="Calibri"/>
              </a:rPr>
              <a:t>HCT116 6h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26" name="TextBox 24"/>
          <p:cNvSpPr txBox="1">
            <a:spLocks noChangeArrowheads="1"/>
          </p:cNvSpPr>
          <p:nvPr/>
        </p:nvSpPr>
        <p:spPr bwMode="auto">
          <a:xfrm>
            <a:off x="35500929" y="16041632"/>
            <a:ext cx="1557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 dirty="0" smtClean="0">
                <a:latin typeface="Calibri"/>
                <a:cs typeface="Calibri"/>
              </a:rPr>
              <a:t>CCD841 6h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27" name="TextBox 24"/>
          <p:cNvSpPr txBox="1">
            <a:spLocks noChangeArrowheads="1"/>
          </p:cNvSpPr>
          <p:nvPr/>
        </p:nvSpPr>
        <p:spPr bwMode="auto">
          <a:xfrm>
            <a:off x="29472684" y="16852340"/>
            <a:ext cx="64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CTR</a:t>
            </a:r>
          </a:p>
        </p:txBody>
      </p:sp>
      <p:sp>
        <p:nvSpPr>
          <p:cNvPr id="28" name="TextBox 26"/>
          <p:cNvSpPr txBox="1">
            <a:spLocks noChangeArrowheads="1"/>
          </p:cNvSpPr>
          <p:nvPr/>
        </p:nvSpPr>
        <p:spPr bwMode="auto">
          <a:xfrm>
            <a:off x="30827795" y="168523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1991234" y="168523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30" name="TextBox 31"/>
          <p:cNvSpPr txBox="1">
            <a:spLocks noChangeArrowheads="1"/>
          </p:cNvSpPr>
          <p:nvPr/>
        </p:nvSpPr>
        <p:spPr bwMode="auto">
          <a:xfrm>
            <a:off x="32900673" y="16852340"/>
            <a:ext cx="867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8 mM</a:t>
            </a:r>
          </a:p>
        </p:txBody>
      </p:sp>
      <p:sp>
        <p:nvSpPr>
          <p:cNvPr id="31" name="TextBox 24"/>
          <p:cNvSpPr txBox="1">
            <a:spLocks noChangeArrowheads="1"/>
          </p:cNvSpPr>
          <p:nvPr/>
        </p:nvSpPr>
        <p:spPr bwMode="auto">
          <a:xfrm>
            <a:off x="34222986" y="16852340"/>
            <a:ext cx="64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CTR</a:t>
            </a:r>
          </a:p>
        </p:txBody>
      </p:sp>
      <p:sp>
        <p:nvSpPr>
          <p:cNvPr id="32" name="TextBox 26"/>
          <p:cNvSpPr txBox="1">
            <a:spLocks noChangeArrowheads="1"/>
          </p:cNvSpPr>
          <p:nvPr/>
        </p:nvSpPr>
        <p:spPr bwMode="auto">
          <a:xfrm>
            <a:off x="35527297" y="168523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3" name="TextBox 28"/>
          <p:cNvSpPr txBox="1">
            <a:spLocks noChangeArrowheads="1"/>
          </p:cNvSpPr>
          <p:nvPr/>
        </p:nvSpPr>
        <p:spPr bwMode="auto">
          <a:xfrm>
            <a:off x="36690736" y="168523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34" name="TextBox 31"/>
          <p:cNvSpPr txBox="1">
            <a:spLocks noChangeArrowheads="1"/>
          </p:cNvSpPr>
          <p:nvPr/>
        </p:nvSpPr>
        <p:spPr bwMode="auto">
          <a:xfrm>
            <a:off x="37650978" y="16852340"/>
            <a:ext cx="867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8 mM</a:t>
            </a:r>
          </a:p>
        </p:txBody>
      </p:sp>
      <p:sp>
        <p:nvSpPr>
          <p:cNvPr id="35" name="TextBox 38"/>
          <p:cNvSpPr txBox="1">
            <a:spLocks noChangeArrowheads="1"/>
          </p:cNvSpPr>
          <p:nvPr/>
        </p:nvSpPr>
        <p:spPr bwMode="auto">
          <a:xfrm>
            <a:off x="27972081" y="17418789"/>
            <a:ext cx="1078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HDAC4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36" name="TextBox 38"/>
          <p:cNvSpPr txBox="1">
            <a:spLocks noChangeArrowheads="1"/>
          </p:cNvSpPr>
          <p:nvPr/>
        </p:nvSpPr>
        <p:spPr bwMode="auto">
          <a:xfrm>
            <a:off x="27986358" y="18409825"/>
            <a:ext cx="1063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HDAC6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37" name="TextBox 38"/>
          <p:cNvSpPr txBox="1">
            <a:spLocks noChangeArrowheads="1"/>
          </p:cNvSpPr>
          <p:nvPr/>
        </p:nvSpPr>
        <p:spPr bwMode="auto">
          <a:xfrm>
            <a:off x="28173609" y="19350061"/>
            <a:ext cx="876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SIRT</a:t>
            </a:r>
            <a:r>
              <a:rPr lang="en-US" b="0" dirty="0">
                <a:latin typeface="Calibri"/>
                <a:cs typeface="Calibri"/>
              </a:rPr>
              <a:t>3</a:t>
            </a:r>
          </a:p>
        </p:txBody>
      </p:sp>
      <p:sp>
        <p:nvSpPr>
          <p:cNvPr id="38" name="TextBox 38"/>
          <p:cNvSpPr txBox="1">
            <a:spLocks noChangeArrowheads="1"/>
          </p:cNvSpPr>
          <p:nvPr/>
        </p:nvSpPr>
        <p:spPr bwMode="auto">
          <a:xfrm>
            <a:off x="27898393" y="20239497"/>
            <a:ext cx="1151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l-GR" b="0" dirty="0">
                <a:latin typeface="Calibri"/>
                <a:cs typeface="Calibri"/>
              </a:rPr>
              <a:t>β</a:t>
            </a:r>
            <a:r>
              <a:rPr lang="en-US" b="0" dirty="0">
                <a:latin typeface="Calibri"/>
                <a:cs typeface="Calibri"/>
              </a:rPr>
              <a:t>-Actin</a:t>
            </a:r>
          </a:p>
          <a:p>
            <a:pPr algn="r" eaLnBrk="1" hangingPunct="1"/>
            <a:endParaRPr lang="en-US" b="0" dirty="0">
              <a:latin typeface="Calibri"/>
              <a:cs typeface="Calibri"/>
            </a:endParaRPr>
          </a:p>
        </p:txBody>
      </p:sp>
      <p:pic>
        <p:nvPicPr>
          <p:cNvPr id="39" name="Picture 5" descr="HDAC6.t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3780" y="18279419"/>
            <a:ext cx="9601200" cy="7315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HDAC4.t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-1888"/>
          <a:stretch>
            <a:fillRect/>
          </a:stretch>
        </p:blipFill>
        <p:spPr bwMode="auto">
          <a:xfrm>
            <a:off x="29163780" y="17329692"/>
            <a:ext cx="9601200" cy="7315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" descr="SIRT3.t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3780" y="19229146"/>
            <a:ext cx="9601200" cy="7315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Actin.t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3397" r="1129" b="-2"/>
          <a:stretch>
            <a:fillRect/>
          </a:stretch>
        </p:blipFill>
        <p:spPr bwMode="auto">
          <a:xfrm>
            <a:off x="29163780" y="20178874"/>
            <a:ext cx="9601200" cy="7315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eft Brace 42"/>
          <p:cNvSpPr>
            <a:spLocks/>
          </p:cNvSpPr>
          <p:nvPr/>
        </p:nvSpPr>
        <p:spPr bwMode="auto">
          <a:xfrm rot="5400000">
            <a:off x="31371698" y="14446836"/>
            <a:ext cx="316351" cy="4724401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0" kern="1200">
              <a:latin typeface="Calibri"/>
              <a:ea typeface="+mn-ea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794649" y="14798536"/>
            <a:ext cx="10014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Differential</a:t>
            </a:r>
            <a:r>
              <a:rPr lang="en-US" sz="3200" kern="1200" dirty="0" smtClean="0">
                <a:latin typeface="Calibri"/>
                <a:cs typeface="Calibri"/>
              </a:rPr>
              <a:t> effects of PharmAsc</a:t>
            </a:r>
          </a:p>
          <a:p>
            <a:pPr algn="ctr"/>
            <a:r>
              <a:rPr lang="en-US" sz="3200" kern="1200" dirty="0" smtClean="0">
                <a:latin typeface="Calibri"/>
                <a:cs typeface="Calibri"/>
              </a:rPr>
              <a:t>on HDAC expression between cancer and non-cancer cells</a:t>
            </a:r>
            <a:endParaRPr lang="en-US" sz="3200" kern="1200" dirty="0">
              <a:latin typeface="Calibri"/>
              <a:cs typeface="Calibri"/>
            </a:endParaRPr>
          </a:p>
        </p:txBody>
      </p:sp>
      <p:sp>
        <p:nvSpPr>
          <p:cNvPr id="45" name="Left Brace 44"/>
          <p:cNvSpPr>
            <a:spLocks/>
          </p:cNvSpPr>
          <p:nvPr/>
        </p:nvSpPr>
        <p:spPr bwMode="auto">
          <a:xfrm rot="5400000">
            <a:off x="36121498" y="14446836"/>
            <a:ext cx="316351" cy="4724401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0" kern="1200">
              <a:latin typeface="Calibri"/>
              <a:ea typeface="+mn-ea"/>
              <a:cs typeface="Calibri"/>
            </a:endParaRPr>
          </a:p>
        </p:txBody>
      </p:sp>
      <p:sp>
        <p:nvSpPr>
          <p:cNvPr id="47" name="TextBox 24"/>
          <p:cNvSpPr txBox="1">
            <a:spLocks noChangeArrowheads="1"/>
          </p:cNvSpPr>
          <p:nvPr/>
        </p:nvSpPr>
        <p:spPr bwMode="auto">
          <a:xfrm>
            <a:off x="30909390" y="16194032"/>
            <a:ext cx="15457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 dirty="0" smtClean="0">
                <a:latin typeface="Calibri"/>
                <a:cs typeface="Calibri"/>
              </a:rPr>
              <a:t>HCT116 6h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48" name="TextBox 24"/>
          <p:cNvSpPr txBox="1">
            <a:spLocks noChangeArrowheads="1"/>
          </p:cNvSpPr>
          <p:nvPr/>
        </p:nvSpPr>
        <p:spPr bwMode="auto">
          <a:xfrm>
            <a:off x="35653329" y="16194032"/>
            <a:ext cx="1557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b="0" dirty="0" smtClean="0">
                <a:latin typeface="Calibri"/>
                <a:cs typeface="Calibri"/>
              </a:rPr>
              <a:t>CCD841 6h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49" name="TextBox 24"/>
          <p:cNvSpPr txBox="1">
            <a:spLocks noChangeArrowheads="1"/>
          </p:cNvSpPr>
          <p:nvPr/>
        </p:nvSpPr>
        <p:spPr bwMode="auto">
          <a:xfrm>
            <a:off x="29625084" y="17004740"/>
            <a:ext cx="64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CTR</a:t>
            </a:r>
          </a:p>
        </p:txBody>
      </p:sp>
      <p:sp>
        <p:nvSpPr>
          <p:cNvPr id="50" name="TextBox 26"/>
          <p:cNvSpPr txBox="1">
            <a:spLocks noChangeArrowheads="1"/>
          </p:cNvSpPr>
          <p:nvPr/>
        </p:nvSpPr>
        <p:spPr bwMode="auto">
          <a:xfrm>
            <a:off x="30980195" y="170047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1" name="TextBox 28"/>
          <p:cNvSpPr txBox="1">
            <a:spLocks noChangeArrowheads="1"/>
          </p:cNvSpPr>
          <p:nvPr/>
        </p:nvSpPr>
        <p:spPr bwMode="auto">
          <a:xfrm>
            <a:off x="32143634" y="170047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52" name="TextBox 31"/>
          <p:cNvSpPr txBox="1">
            <a:spLocks noChangeArrowheads="1"/>
          </p:cNvSpPr>
          <p:nvPr/>
        </p:nvSpPr>
        <p:spPr bwMode="auto">
          <a:xfrm>
            <a:off x="33053073" y="17004740"/>
            <a:ext cx="867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8 mM</a:t>
            </a:r>
          </a:p>
        </p:txBody>
      </p:sp>
      <p:sp>
        <p:nvSpPr>
          <p:cNvPr id="53" name="TextBox 24"/>
          <p:cNvSpPr txBox="1">
            <a:spLocks noChangeArrowheads="1"/>
          </p:cNvSpPr>
          <p:nvPr/>
        </p:nvSpPr>
        <p:spPr bwMode="auto">
          <a:xfrm>
            <a:off x="34375386" y="17004740"/>
            <a:ext cx="64633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CTR</a:t>
            </a:r>
          </a:p>
        </p:txBody>
      </p:sp>
      <p:sp>
        <p:nvSpPr>
          <p:cNvPr id="54" name="TextBox 26"/>
          <p:cNvSpPr txBox="1">
            <a:spLocks noChangeArrowheads="1"/>
          </p:cNvSpPr>
          <p:nvPr/>
        </p:nvSpPr>
        <p:spPr bwMode="auto">
          <a:xfrm>
            <a:off x="35679697" y="170047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5" name="TextBox 28"/>
          <p:cNvSpPr txBox="1">
            <a:spLocks noChangeArrowheads="1"/>
          </p:cNvSpPr>
          <p:nvPr/>
        </p:nvSpPr>
        <p:spPr bwMode="auto">
          <a:xfrm>
            <a:off x="36843136" y="17004740"/>
            <a:ext cx="32765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4</a:t>
            </a:r>
          </a:p>
        </p:txBody>
      </p:sp>
      <p:sp>
        <p:nvSpPr>
          <p:cNvPr id="56" name="TextBox 31"/>
          <p:cNvSpPr txBox="1">
            <a:spLocks noChangeArrowheads="1"/>
          </p:cNvSpPr>
          <p:nvPr/>
        </p:nvSpPr>
        <p:spPr bwMode="auto">
          <a:xfrm>
            <a:off x="37803378" y="17004740"/>
            <a:ext cx="8675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200" b="0" dirty="0">
                <a:solidFill>
                  <a:srgbClr val="000000"/>
                </a:solidFill>
                <a:latin typeface="Calibri"/>
                <a:cs typeface="Calibri"/>
              </a:rPr>
              <a:t>8 mM</a:t>
            </a:r>
          </a:p>
        </p:txBody>
      </p:sp>
      <p:sp>
        <p:nvSpPr>
          <p:cNvPr id="57" name="TextBox 38"/>
          <p:cNvSpPr txBox="1">
            <a:spLocks noChangeArrowheads="1"/>
          </p:cNvSpPr>
          <p:nvPr/>
        </p:nvSpPr>
        <p:spPr bwMode="auto">
          <a:xfrm>
            <a:off x="28124481" y="17571189"/>
            <a:ext cx="1078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HDAC4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58" name="TextBox 38"/>
          <p:cNvSpPr txBox="1">
            <a:spLocks noChangeArrowheads="1"/>
          </p:cNvSpPr>
          <p:nvPr/>
        </p:nvSpPr>
        <p:spPr bwMode="auto">
          <a:xfrm>
            <a:off x="28138758" y="18562225"/>
            <a:ext cx="1063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HDAC6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59" name="TextBox 38"/>
          <p:cNvSpPr txBox="1">
            <a:spLocks noChangeArrowheads="1"/>
          </p:cNvSpPr>
          <p:nvPr/>
        </p:nvSpPr>
        <p:spPr bwMode="auto">
          <a:xfrm>
            <a:off x="28326009" y="19502461"/>
            <a:ext cx="876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b="0" dirty="0" smtClean="0">
                <a:latin typeface="Calibri"/>
                <a:cs typeface="Calibri"/>
              </a:rPr>
              <a:t>SIRT</a:t>
            </a:r>
            <a:r>
              <a:rPr lang="en-US" b="0" dirty="0">
                <a:latin typeface="Calibri"/>
                <a:cs typeface="Calibri"/>
              </a:rPr>
              <a:t>3</a:t>
            </a:r>
          </a:p>
        </p:txBody>
      </p:sp>
      <p:sp>
        <p:nvSpPr>
          <p:cNvPr id="60" name="TextBox 38"/>
          <p:cNvSpPr txBox="1">
            <a:spLocks noChangeArrowheads="1"/>
          </p:cNvSpPr>
          <p:nvPr/>
        </p:nvSpPr>
        <p:spPr bwMode="auto">
          <a:xfrm>
            <a:off x="28050793" y="20391897"/>
            <a:ext cx="1151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l-GR" b="0" dirty="0">
                <a:latin typeface="Calibri"/>
                <a:cs typeface="Calibri"/>
              </a:rPr>
              <a:t>β</a:t>
            </a:r>
            <a:r>
              <a:rPr lang="en-US" b="0" dirty="0">
                <a:latin typeface="Calibri"/>
                <a:cs typeface="Calibri"/>
              </a:rPr>
              <a:t>-Actin</a:t>
            </a:r>
          </a:p>
          <a:p>
            <a:pPr algn="r" eaLnBrk="1" hangingPunct="1"/>
            <a:endParaRPr lang="en-US" b="0" dirty="0">
              <a:latin typeface="Calibri"/>
              <a:cs typeface="Calibri"/>
            </a:endParaRPr>
          </a:p>
        </p:txBody>
      </p:sp>
      <p:pic>
        <p:nvPicPr>
          <p:cNvPr id="61" name="Picture 5" descr="HDAC6.t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6180" y="18431819"/>
            <a:ext cx="9601200" cy="7315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7" descr="HDAC4.t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-1888"/>
          <a:stretch>
            <a:fillRect/>
          </a:stretch>
        </p:blipFill>
        <p:spPr bwMode="auto">
          <a:xfrm>
            <a:off x="29316180" y="17482092"/>
            <a:ext cx="9601200" cy="7315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" descr="SIRT3.t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6180" y="19381546"/>
            <a:ext cx="9601200" cy="7315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9" descr="Actin.t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3397" r="1129" b="-2"/>
          <a:stretch>
            <a:fillRect/>
          </a:stretch>
        </p:blipFill>
        <p:spPr bwMode="auto">
          <a:xfrm>
            <a:off x="29316180" y="20331274"/>
            <a:ext cx="9601200" cy="7315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Left Brace 64"/>
          <p:cNvSpPr>
            <a:spLocks/>
          </p:cNvSpPr>
          <p:nvPr/>
        </p:nvSpPr>
        <p:spPr bwMode="auto">
          <a:xfrm rot="5400000">
            <a:off x="31524098" y="14599236"/>
            <a:ext cx="316351" cy="4724401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0" kern="1200">
              <a:latin typeface="Calibri"/>
              <a:ea typeface="+mn-ea"/>
              <a:cs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8947049" y="14950936"/>
            <a:ext cx="100140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Calibri"/>
                <a:cs typeface="Calibri"/>
              </a:rPr>
              <a:t>Differential</a:t>
            </a:r>
            <a:r>
              <a:rPr lang="en-US" sz="3200" kern="1200" dirty="0" smtClean="0">
                <a:latin typeface="Calibri"/>
                <a:cs typeface="Calibri"/>
              </a:rPr>
              <a:t> effects of PharmAsc</a:t>
            </a:r>
          </a:p>
          <a:p>
            <a:pPr algn="ctr"/>
            <a:r>
              <a:rPr lang="en-US" sz="3200" kern="1200" dirty="0" smtClean="0">
                <a:latin typeface="Calibri"/>
                <a:cs typeface="Calibri"/>
              </a:rPr>
              <a:t>on HDAC expression between cancer and non-cancer cells</a:t>
            </a:r>
            <a:endParaRPr lang="en-US" sz="3200" kern="1200" dirty="0">
              <a:latin typeface="Calibri"/>
              <a:cs typeface="Calibri"/>
            </a:endParaRPr>
          </a:p>
        </p:txBody>
      </p:sp>
      <p:sp>
        <p:nvSpPr>
          <p:cNvPr id="67" name="Left Brace 66"/>
          <p:cNvSpPr>
            <a:spLocks/>
          </p:cNvSpPr>
          <p:nvPr/>
        </p:nvSpPr>
        <p:spPr bwMode="auto">
          <a:xfrm rot="5400000">
            <a:off x="36273898" y="14599236"/>
            <a:ext cx="316351" cy="4724401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0" kern="1200">
              <a:latin typeface="Calibri"/>
              <a:ea typeface="+mn-ea"/>
              <a:cs typeface="Calibri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1869949" y="1131395"/>
            <a:ext cx="13479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0" kern="1200" dirty="0" smtClean="0">
                <a:latin typeface="Arial"/>
                <a:cs typeface="Arial"/>
              </a:rPr>
              <a:t>HCT116 6h</a:t>
            </a:r>
            <a:endParaRPr lang="en-US" b="0" kern="120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5015807" y="1131395"/>
            <a:ext cx="1390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b="0" kern="1200" dirty="0" smtClean="0">
                <a:latin typeface="Arial"/>
                <a:cs typeface="Arial"/>
              </a:rPr>
              <a:t>CCD841 6h</a:t>
            </a:r>
            <a:endParaRPr lang="en-US" b="0" kern="1200" dirty="0">
              <a:latin typeface="Arial"/>
              <a:cs typeface="Arial"/>
            </a:endParaRPr>
          </a:p>
        </p:txBody>
      </p:sp>
      <p:sp>
        <p:nvSpPr>
          <p:cNvPr id="87" name="Left Brace 86"/>
          <p:cNvSpPr>
            <a:spLocks/>
          </p:cNvSpPr>
          <p:nvPr/>
        </p:nvSpPr>
        <p:spPr bwMode="auto">
          <a:xfrm rot="5400000">
            <a:off x="2385753" y="242133"/>
            <a:ext cx="316351" cy="3167273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1600" b="0" kern="1200">
              <a:latin typeface="Arial"/>
              <a:ea typeface="+mn-ea"/>
              <a:cs typeface="Arial"/>
            </a:endParaRPr>
          </a:p>
        </p:txBody>
      </p:sp>
      <p:sp>
        <p:nvSpPr>
          <p:cNvPr id="90" name="TextBox 24"/>
          <p:cNvSpPr txBox="1">
            <a:spLocks noChangeArrowheads="1"/>
          </p:cNvSpPr>
          <p:nvPr/>
        </p:nvSpPr>
        <p:spPr bwMode="auto">
          <a:xfrm>
            <a:off x="4254537" y="1929914"/>
            <a:ext cx="604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cs typeface="Arial" pitchFamily="34" charset="0"/>
              </a:rPr>
              <a:t>CTR</a:t>
            </a:r>
          </a:p>
        </p:txBody>
      </p:sp>
      <p:sp>
        <p:nvSpPr>
          <p:cNvPr id="91" name="TextBox 26"/>
          <p:cNvSpPr txBox="1">
            <a:spLocks noChangeArrowheads="1"/>
          </p:cNvSpPr>
          <p:nvPr/>
        </p:nvSpPr>
        <p:spPr bwMode="auto">
          <a:xfrm>
            <a:off x="5164017" y="1929914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rgbClr val="FF7F0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92" name="TextBox 28"/>
          <p:cNvSpPr txBox="1">
            <a:spLocks noChangeArrowheads="1"/>
          </p:cNvSpPr>
          <p:nvPr/>
        </p:nvSpPr>
        <p:spPr bwMode="auto">
          <a:xfrm>
            <a:off x="5928753" y="1929914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7F0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93" name="TextBox 31"/>
          <p:cNvSpPr txBox="1">
            <a:spLocks noChangeArrowheads="1"/>
          </p:cNvSpPr>
          <p:nvPr/>
        </p:nvSpPr>
        <p:spPr bwMode="auto">
          <a:xfrm>
            <a:off x="6547719" y="1929914"/>
            <a:ext cx="698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7F0C"/>
                </a:solidFill>
                <a:cs typeface="Arial" pitchFamily="34" charset="0"/>
              </a:rPr>
              <a:t>8 </a:t>
            </a:r>
            <a:r>
              <a:rPr lang="en-US" sz="1600" dirty="0" err="1">
                <a:solidFill>
                  <a:srgbClr val="FF7F0C"/>
                </a:solidFill>
                <a:cs typeface="Arial" pitchFamily="34" charset="0"/>
              </a:rPr>
              <a:t>mM</a:t>
            </a:r>
            <a:endParaRPr lang="en-US" sz="1600" dirty="0">
              <a:solidFill>
                <a:srgbClr val="FF7F0C"/>
              </a:solidFill>
              <a:cs typeface="Arial" pitchFamily="34" charset="0"/>
            </a:endParaRPr>
          </a:p>
        </p:txBody>
      </p:sp>
      <p:sp>
        <p:nvSpPr>
          <p:cNvPr id="94" name="TextBox 24"/>
          <p:cNvSpPr txBox="1">
            <a:spLocks noChangeArrowheads="1"/>
          </p:cNvSpPr>
          <p:nvPr/>
        </p:nvSpPr>
        <p:spPr bwMode="auto">
          <a:xfrm>
            <a:off x="1085085" y="1926366"/>
            <a:ext cx="604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cs typeface="Arial" pitchFamily="34" charset="0"/>
              </a:rPr>
              <a:t>CTR</a:t>
            </a:r>
          </a:p>
        </p:txBody>
      </p:sp>
      <p:sp>
        <p:nvSpPr>
          <p:cNvPr id="95" name="TextBox 26"/>
          <p:cNvSpPr txBox="1">
            <a:spLocks noChangeArrowheads="1"/>
          </p:cNvSpPr>
          <p:nvPr/>
        </p:nvSpPr>
        <p:spPr bwMode="auto">
          <a:xfrm>
            <a:off x="1994565" y="1926366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7F0C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96" name="TextBox 28"/>
          <p:cNvSpPr txBox="1">
            <a:spLocks noChangeArrowheads="1"/>
          </p:cNvSpPr>
          <p:nvPr/>
        </p:nvSpPr>
        <p:spPr bwMode="auto">
          <a:xfrm>
            <a:off x="2810100" y="1926366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7F0C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97" name="TextBox 31"/>
          <p:cNvSpPr txBox="1">
            <a:spLocks noChangeArrowheads="1"/>
          </p:cNvSpPr>
          <p:nvPr/>
        </p:nvSpPr>
        <p:spPr bwMode="auto">
          <a:xfrm>
            <a:off x="3429066" y="1926366"/>
            <a:ext cx="698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7F0C"/>
                </a:solidFill>
                <a:cs typeface="Arial" pitchFamily="34" charset="0"/>
              </a:rPr>
              <a:t>8 </a:t>
            </a:r>
            <a:r>
              <a:rPr lang="en-US" sz="1600" dirty="0" err="1">
                <a:solidFill>
                  <a:srgbClr val="FF7F0C"/>
                </a:solidFill>
                <a:cs typeface="Arial" pitchFamily="34" charset="0"/>
              </a:rPr>
              <a:t>mM</a:t>
            </a:r>
            <a:endParaRPr lang="en-US" sz="1600" dirty="0">
              <a:solidFill>
                <a:srgbClr val="FF7F0C"/>
              </a:solidFill>
              <a:cs typeface="Arial" pitchFamily="34" charset="0"/>
            </a:endParaRPr>
          </a:p>
        </p:txBody>
      </p:sp>
      <p:sp>
        <p:nvSpPr>
          <p:cNvPr id="98" name="Left Brace 97"/>
          <p:cNvSpPr>
            <a:spLocks/>
          </p:cNvSpPr>
          <p:nvPr/>
        </p:nvSpPr>
        <p:spPr bwMode="auto">
          <a:xfrm rot="5400000">
            <a:off x="5553026" y="242133"/>
            <a:ext cx="316351" cy="3167273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1600" b="0" kern="1200">
              <a:latin typeface="Arial"/>
              <a:ea typeface="+mn-ea"/>
              <a:cs typeface="Arial"/>
            </a:endParaRPr>
          </a:p>
        </p:txBody>
      </p:sp>
      <p:pic>
        <p:nvPicPr>
          <p:cNvPr id="101" name="Picture 30" descr="2012-07-31 03.16.30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65" y="5972711"/>
            <a:ext cx="1474023" cy="8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TextBox 2"/>
          <p:cNvSpPr txBox="1">
            <a:spLocks noChangeArrowheads="1"/>
          </p:cNvSpPr>
          <p:nvPr/>
        </p:nvSpPr>
        <p:spPr bwMode="auto">
          <a:xfrm>
            <a:off x="237597" y="4942769"/>
            <a:ext cx="685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AcH3</a:t>
            </a:r>
          </a:p>
        </p:txBody>
      </p:sp>
      <p:sp>
        <p:nvSpPr>
          <p:cNvPr id="106" name="Rectangle 46"/>
          <p:cNvSpPr>
            <a:spLocks noChangeArrowheads="1"/>
          </p:cNvSpPr>
          <p:nvPr/>
        </p:nvSpPr>
        <p:spPr bwMode="auto">
          <a:xfrm>
            <a:off x="96309" y="6229876"/>
            <a:ext cx="827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1600" dirty="0"/>
              <a:t>β</a:t>
            </a:r>
            <a:r>
              <a:rPr lang="en-US" sz="1600" dirty="0"/>
              <a:t>-Actin</a:t>
            </a:r>
          </a:p>
        </p:txBody>
      </p:sp>
      <p:sp>
        <p:nvSpPr>
          <p:cNvPr id="107" name="TextBox 2"/>
          <p:cNvSpPr txBox="1">
            <a:spLocks noChangeArrowheads="1"/>
          </p:cNvSpPr>
          <p:nvPr/>
        </p:nvSpPr>
        <p:spPr bwMode="auto">
          <a:xfrm>
            <a:off x="477309" y="5586323"/>
            <a:ext cx="446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H3</a:t>
            </a:r>
          </a:p>
        </p:txBody>
      </p:sp>
      <p:pic>
        <p:nvPicPr>
          <p:cNvPr id="108" name="Picture 1" descr="Actin.tif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30" y="6178545"/>
            <a:ext cx="6400800" cy="548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AcH3.tif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30" y="4879796"/>
            <a:ext cx="6400800" cy="5486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3" descr="H3.tif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30" y="5529170"/>
            <a:ext cx="6400800" cy="5486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7" descr="H2Ax.tif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30" y="4230422"/>
            <a:ext cx="6400800" cy="5486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pH2Ax.tif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30" y="3581048"/>
            <a:ext cx="6400800" cy="5486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2"/>
          <p:cNvSpPr txBox="1">
            <a:spLocks noChangeArrowheads="1"/>
          </p:cNvSpPr>
          <p:nvPr/>
        </p:nvSpPr>
        <p:spPr bwMode="auto">
          <a:xfrm>
            <a:off x="123297" y="3655661"/>
            <a:ext cx="800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pH2Ax</a:t>
            </a:r>
          </a:p>
        </p:txBody>
      </p:sp>
      <p:sp>
        <p:nvSpPr>
          <p:cNvPr id="117" name="TextBox 2"/>
          <p:cNvSpPr txBox="1">
            <a:spLocks noChangeArrowheads="1"/>
          </p:cNvSpPr>
          <p:nvPr/>
        </p:nvSpPr>
        <p:spPr bwMode="auto">
          <a:xfrm>
            <a:off x="237597" y="4299215"/>
            <a:ext cx="685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H2Ax</a:t>
            </a:r>
          </a:p>
        </p:txBody>
      </p:sp>
      <p:sp>
        <p:nvSpPr>
          <p:cNvPr id="118" name="TextBox 2"/>
          <p:cNvSpPr txBox="1">
            <a:spLocks noChangeArrowheads="1"/>
          </p:cNvSpPr>
          <p:nvPr/>
        </p:nvSpPr>
        <p:spPr bwMode="auto">
          <a:xfrm>
            <a:off x="313797" y="2365377"/>
            <a:ext cx="609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CTip</a:t>
            </a:r>
          </a:p>
        </p:txBody>
      </p:sp>
      <p:sp>
        <p:nvSpPr>
          <p:cNvPr id="119" name="TextBox 2"/>
          <p:cNvSpPr txBox="1">
            <a:spLocks noChangeArrowheads="1"/>
          </p:cNvSpPr>
          <p:nvPr/>
        </p:nvSpPr>
        <p:spPr bwMode="auto">
          <a:xfrm>
            <a:off x="-70379" y="3010519"/>
            <a:ext cx="993776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Catalase</a:t>
            </a:r>
          </a:p>
        </p:txBody>
      </p:sp>
      <p:pic>
        <p:nvPicPr>
          <p:cNvPr id="120" name="Picture 2" descr="Catalase.tif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30" y="2931674"/>
            <a:ext cx="6400800" cy="54864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0" descr="Ctip.tif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108" r="2679"/>
          <a:stretch>
            <a:fillRect/>
          </a:stretch>
        </p:blipFill>
        <p:spPr bwMode="auto">
          <a:xfrm>
            <a:off x="940330" y="2282300"/>
            <a:ext cx="6400800" cy="54864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41130" y="2884197"/>
            <a:ext cx="1955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Severe DNA damage in cancer, but not normal cells…</a:t>
            </a:r>
            <a:endParaRPr lang="en-US" sz="2000" dirty="0"/>
          </a:p>
        </p:txBody>
      </p:sp>
      <p:sp>
        <p:nvSpPr>
          <p:cNvPr id="102" name="Title 1"/>
          <p:cNvSpPr txBox="1">
            <a:spLocks/>
          </p:cNvSpPr>
          <p:nvPr/>
        </p:nvSpPr>
        <p:spPr bwMode="auto">
          <a:xfrm>
            <a:off x="2266064" y="106588"/>
            <a:ext cx="4611873" cy="74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Cancer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err="1" smtClean="0">
                <a:latin typeface="Arial"/>
                <a:cs typeface="Arial"/>
              </a:rPr>
              <a:t>vs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smtClean="0">
                <a:solidFill>
                  <a:srgbClr val="29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Normal</a:t>
            </a:r>
            <a:endParaRPr lang="en-US" sz="3200" dirty="0">
              <a:solidFill>
                <a:srgbClr val="29FF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940665" y="689623"/>
            <a:ext cx="52626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PharmAsc</a:t>
            </a:r>
            <a:r>
              <a:rPr lang="en-US" sz="2200" dirty="0" smtClean="0"/>
              <a:t> effects on non-HDAC targets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6482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6564886"/>
              </p:ext>
            </p:extLst>
          </p:nvPr>
        </p:nvGraphicFramePr>
        <p:xfrm>
          <a:off x="457200" y="228600"/>
          <a:ext cx="822960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10181" y="174162"/>
            <a:ext cx="73236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The </a:t>
            </a:r>
            <a:r>
              <a:rPr lang="en-IN" sz="3200" dirty="0">
                <a:cs typeface="Arial" pitchFamily="34" charset="0"/>
              </a:rPr>
              <a:t>H</a:t>
            </a:r>
            <a:r>
              <a:rPr lang="en-IN" sz="3200" baseline="-25000" dirty="0">
                <a:cs typeface="Arial" pitchFamily="34" charset="0"/>
              </a:rPr>
              <a:t>2</a:t>
            </a:r>
            <a:r>
              <a:rPr lang="en-IN" sz="3200" dirty="0">
                <a:cs typeface="Arial" pitchFamily="34" charset="0"/>
              </a:rPr>
              <a:t>O</a:t>
            </a:r>
            <a:r>
              <a:rPr lang="en-IN" sz="3200" baseline="-25000" dirty="0">
                <a:cs typeface="Arial" pitchFamily="34" charset="0"/>
              </a:rPr>
              <a:t>2</a:t>
            </a:r>
            <a:r>
              <a:rPr lang="en-US" sz="3200" dirty="0" smtClean="0"/>
              <a:t> scavenger catalase </a:t>
            </a:r>
          </a:p>
          <a:p>
            <a:pPr algn="ctr"/>
            <a:r>
              <a:rPr lang="en-US" sz="3200" u="sng" dirty="0" smtClean="0">
                <a:solidFill>
                  <a:srgbClr val="FF666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protects</a:t>
            </a:r>
            <a:r>
              <a:rPr lang="en-US" sz="3200" dirty="0" smtClean="0"/>
              <a:t> cancer cells against </a:t>
            </a:r>
            <a:r>
              <a:rPr lang="en-US" sz="3200" dirty="0" err="1" smtClean="0"/>
              <a:t>pharmAsc</a:t>
            </a:r>
            <a:endParaRPr lang="en-US" sz="3200" baseline="-25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5760" r="19200" b="5760"/>
          <a:stretch>
            <a:fillRect/>
          </a:stretch>
        </p:blipFill>
        <p:spPr bwMode="auto">
          <a:xfrm>
            <a:off x="5736372" y="1965854"/>
            <a:ext cx="2432087" cy="349386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32217" y="5317007"/>
            <a:ext cx="1958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AA HCT116</a:t>
            </a:r>
            <a:endParaRPr lang="en-US" sz="1600" dirty="0">
              <a:solidFill>
                <a:srgbClr val="FF7F0C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9497" y="3264234"/>
            <a:ext cx="2421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666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AA+CAT HCT116</a:t>
            </a:r>
            <a:endParaRPr lang="en-US" sz="1600" dirty="0">
              <a:solidFill>
                <a:srgbClr val="FF6666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43915" y="5384515"/>
            <a:ext cx="31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CC66FF"/>
                </a:solidFill>
              </a:rPr>
              <a:t>Ascorbate-2-phosphate</a:t>
            </a:r>
            <a:endParaRPr lang="en-US" sz="2000" dirty="0">
              <a:solidFill>
                <a:srgbClr val="CC66FF"/>
              </a:solidFill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 rot="16200000">
            <a:off x="-1353215" y="3454207"/>
            <a:ext cx="3271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/>
              <a:t>Percent </a:t>
            </a:r>
            <a:r>
              <a:rPr lang="en-US" sz="1800" dirty="0" smtClean="0"/>
              <a:t>live cells (MTT assay)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327782" y="1502215"/>
            <a:ext cx="5110268" cy="40011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6666"/>
                </a:solidFill>
              </a:rPr>
              <a:t>&gt;80% protection with catalase co-treatment</a:t>
            </a:r>
            <a:endParaRPr lang="en-US" sz="2000" dirty="0">
              <a:solidFill>
                <a:srgbClr val="FF66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7161" y="6139114"/>
            <a:ext cx="340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Pharmacologic </a:t>
            </a:r>
            <a:r>
              <a:rPr lang="en-US" dirty="0" err="1" smtClean="0"/>
              <a:t>Ascorbate</a:t>
            </a:r>
            <a:r>
              <a:rPr lang="en-US" dirty="0" smtClean="0"/>
              <a:t> (</a:t>
            </a:r>
            <a:r>
              <a:rPr lang="en-US" dirty="0" err="1" smtClean="0"/>
              <a:t>mM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516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2880602"/>
              </p:ext>
            </p:extLst>
          </p:nvPr>
        </p:nvGraphicFramePr>
        <p:xfrm>
          <a:off x="457200" y="228600"/>
          <a:ext cx="822960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3075" y="228600"/>
            <a:ext cx="8197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Non-H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producing </a:t>
            </a:r>
            <a:r>
              <a:rPr lang="en-US" sz="3200" dirty="0" err="1" smtClean="0"/>
              <a:t>ascorbate</a:t>
            </a:r>
            <a:r>
              <a:rPr lang="en-US" sz="3200" dirty="0" smtClean="0"/>
              <a:t> 2-phosphate has </a:t>
            </a:r>
            <a:r>
              <a:rPr lang="en-US" sz="3200" u="sng" dirty="0" smtClean="0">
                <a:solidFill>
                  <a:srgbClr val="CC66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little effect</a:t>
            </a:r>
            <a:r>
              <a:rPr lang="en-US" sz="3200" dirty="0" smtClean="0">
                <a:solidFill>
                  <a:srgbClr val="CC66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smtClean="0"/>
              <a:t>on cancer cells</a:t>
            </a:r>
            <a:endParaRPr lang="en-US" sz="32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5447061" y="1754907"/>
            <a:ext cx="1809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>
                <a:solidFill>
                  <a:srgbClr val="CC66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AAp</a:t>
            </a:r>
            <a:r>
              <a:rPr lang="en-US" sz="1600" dirty="0" smtClean="0">
                <a:solidFill>
                  <a:srgbClr val="CC66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+ HCT116</a:t>
            </a:r>
            <a:endParaRPr lang="en-US" sz="1600" dirty="0">
              <a:solidFill>
                <a:srgbClr val="CC66FF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 rot="16200000">
            <a:off x="-1353215" y="3454207"/>
            <a:ext cx="3271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/>
              <a:t>Percent </a:t>
            </a:r>
            <a:r>
              <a:rPr lang="en-US" sz="1800" dirty="0" smtClean="0"/>
              <a:t>live cells (MTT assay)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3132217" y="5317007"/>
            <a:ext cx="1958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AA HCT116</a:t>
            </a:r>
            <a:endParaRPr lang="en-US" sz="1600" dirty="0">
              <a:solidFill>
                <a:srgbClr val="FF7F0C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7161" y="6139114"/>
            <a:ext cx="6129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Pharmacologic </a:t>
            </a:r>
            <a:r>
              <a:rPr lang="en-US" dirty="0" err="1" smtClean="0"/>
              <a:t>Ascorbate</a:t>
            </a:r>
            <a:r>
              <a:rPr lang="en-US" dirty="0" smtClean="0"/>
              <a:t> </a:t>
            </a:r>
            <a:r>
              <a:rPr lang="en-US" i="1" dirty="0" smtClean="0"/>
              <a:t>or Ascorbate-2-phosphate </a:t>
            </a:r>
            <a:r>
              <a:rPr lang="en-US" dirty="0" smtClean="0"/>
              <a:t>(</a:t>
            </a:r>
            <a:r>
              <a:rPr lang="en-US" dirty="0" err="1" smtClean="0"/>
              <a:t>mM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69497" y="3264234"/>
            <a:ext cx="2421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666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AA+CAT HCT116</a:t>
            </a:r>
            <a:endParaRPr lang="en-US" sz="1600" dirty="0">
              <a:solidFill>
                <a:srgbClr val="FF6666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7105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4274486"/>
              </p:ext>
            </p:extLst>
          </p:nvPr>
        </p:nvGraphicFramePr>
        <p:xfrm>
          <a:off x="4552322" y="1355416"/>
          <a:ext cx="4968552" cy="4937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0421" name="TextBox 1"/>
          <p:cNvSpPr txBox="1">
            <a:spLocks noChangeArrowheads="1"/>
          </p:cNvSpPr>
          <p:nvPr/>
        </p:nvSpPr>
        <p:spPr bwMode="auto">
          <a:xfrm>
            <a:off x="1303775" y="6013715"/>
            <a:ext cx="27782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smtClean="0">
                <a:latin typeface="Arial"/>
                <a:cs typeface="Arial"/>
              </a:rPr>
              <a:t>Hydrogen Peroxide (</a:t>
            </a:r>
            <a:r>
              <a:rPr lang="el-GR" sz="1800" dirty="0" smtClean="0">
                <a:latin typeface="Arial"/>
                <a:cs typeface="Arial"/>
              </a:rPr>
              <a:t>μM</a:t>
            </a:r>
            <a:r>
              <a:rPr lang="en-US" sz="1800" dirty="0" smtClean="0">
                <a:latin typeface="Arial"/>
                <a:cs typeface="Arial"/>
              </a:rPr>
              <a:t>)</a:t>
            </a:r>
            <a:br>
              <a:rPr lang="en-US" sz="1800" dirty="0" smtClean="0">
                <a:latin typeface="Arial"/>
                <a:cs typeface="Arial"/>
              </a:rPr>
            </a:br>
            <a:endParaRPr lang="en-US" sz="18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8004" y="170760"/>
            <a:ext cx="780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 smtClean="0">
                <a:latin typeface="Arial"/>
                <a:cs typeface="Arial"/>
              </a:rPr>
              <a:t>IC</a:t>
            </a:r>
            <a:r>
              <a:rPr lang="en-IN" sz="2800" baseline="-25000" dirty="0" smtClean="0">
                <a:latin typeface="Arial"/>
                <a:cs typeface="Arial"/>
              </a:rPr>
              <a:t>50</a:t>
            </a:r>
            <a:r>
              <a:rPr lang="en-IN" sz="2800" dirty="0" smtClean="0">
                <a:latin typeface="Arial"/>
                <a:cs typeface="Arial"/>
              </a:rPr>
              <a:t> values for exogenous </a:t>
            </a:r>
            <a:r>
              <a:rPr lang="en-IN" sz="2800" dirty="0">
                <a:latin typeface="Arial"/>
                <a:cs typeface="Arial"/>
              </a:rPr>
              <a:t>H</a:t>
            </a:r>
            <a:r>
              <a:rPr lang="en-IN" sz="2800" baseline="-25000" dirty="0">
                <a:latin typeface="Arial"/>
                <a:cs typeface="Arial"/>
              </a:rPr>
              <a:t>2</a:t>
            </a:r>
            <a:r>
              <a:rPr lang="en-IN" sz="2800" dirty="0">
                <a:latin typeface="Arial"/>
                <a:cs typeface="Arial"/>
              </a:rPr>
              <a:t>O</a:t>
            </a:r>
            <a:r>
              <a:rPr lang="en-IN" sz="2800" baseline="-25000" dirty="0">
                <a:latin typeface="Arial"/>
                <a:cs typeface="Arial"/>
              </a:rPr>
              <a:t>2</a:t>
            </a:r>
            <a:r>
              <a:rPr lang="en-IN" sz="2800" dirty="0">
                <a:latin typeface="Arial"/>
                <a:cs typeface="Arial"/>
              </a:rPr>
              <a:t> </a:t>
            </a:r>
            <a:r>
              <a:rPr lang="en-IN" sz="2800" dirty="0" smtClean="0">
                <a:latin typeface="Arial"/>
                <a:cs typeface="Arial"/>
              </a:rPr>
              <a:t>vs. pharmAsc</a:t>
            </a:r>
            <a:endParaRPr lang="en-US" sz="2800" dirty="0">
              <a:latin typeface="Arial"/>
              <a:cs typeface="Arial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9681691"/>
              </p:ext>
            </p:extLst>
          </p:nvPr>
        </p:nvGraphicFramePr>
        <p:xfrm>
          <a:off x="188685" y="2158278"/>
          <a:ext cx="4838210" cy="3790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539542" y="3584314"/>
            <a:ext cx="194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8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HCT116 cancer</a:t>
            </a:r>
          </a:p>
          <a:p>
            <a:r>
              <a:rPr lang="en-US" dirty="0">
                <a:solidFill>
                  <a:srgbClr val="FF008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c</a:t>
            </a:r>
            <a:r>
              <a:rPr lang="en-US" dirty="0" smtClean="0">
                <a:solidFill>
                  <a:srgbClr val="FF008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ells IC</a:t>
            </a:r>
            <a:r>
              <a:rPr lang="en-US" baseline="-25000" dirty="0" smtClean="0">
                <a:solidFill>
                  <a:srgbClr val="FF008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50</a:t>
            </a:r>
            <a:r>
              <a:rPr lang="en-US" dirty="0" smtClean="0">
                <a:solidFill>
                  <a:srgbClr val="FF008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=65 </a:t>
            </a:r>
            <a:r>
              <a:rPr lang="el-GR" dirty="0">
                <a:solidFill>
                  <a:srgbClr val="FF008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μ</a:t>
            </a:r>
            <a:r>
              <a:rPr lang="en-US" dirty="0" smtClean="0">
                <a:solidFill>
                  <a:srgbClr val="FF008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</a:t>
            </a:r>
            <a:endParaRPr lang="en-US" dirty="0">
              <a:solidFill>
                <a:srgbClr val="FF008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5381" y="3622414"/>
            <a:ext cx="1954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HCT116 cancer cells IC</a:t>
            </a:r>
            <a:r>
              <a:rPr lang="en-US" baseline="-25000" dirty="0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50</a:t>
            </a:r>
            <a:r>
              <a:rPr lang="en-US" dirty="0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=3 </a:t>
            </a:r>
            <a:r>
              <a:rPr lang="en-US" dirty="0" err="1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mM</a:t>
            </a:r>
            <a:endParaRPr lang="en-US" dirty="0">
              <a:solidFill>
                <a:srgbClr val="FF7F0C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9554" y="860398"/>
            <a:ext cx="8383016" cy="1107996"/>
          </a:xfrm>
          <a:prstGeom prst="rect">
            <a:avLst/>
          </a:prstGeom>
          <a:noFill/>
          <a:ln w="28575" cmpd="sng">
            <a:solidFill>
              <a:srgbClr val="5654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latin typeface="Arial"/>
                <a:cs typeface="Arial"/>
              </a:rPr>
              <a:t>Hypothesis:</a:t>
            </a:r>
          </a:p>
          <a:p>
            <a:r>
              <a:rPr lang="en-US" sz="2200" dirty="0">
                <a:latin typeface="Arial"/>
                <a:cs typeface="Arial"/>
              </a:rPr>
              <a:t>A</a:t>
            </a:r>
            <a:r>
              <a:rPr lang="en-US" sz="2200" dirty="0" smtClean="0">
                <a:latin typeface="Arial"/>
                <a:cs typeface="Arial"/>
              </a:rPr>
              <a:t>nticancer effects of </a:t>
            </a:r>
            <a:r>
              <a:rPr lang="en-US" sz="2200" dirty="0" err="1" smtClean="0">
                <a:latin typeface="Arial"/>
                <a:cs typeface="Arial"/>
              </a:rPr>
              <a:t>pharmAsc</a:t>
            </a:r>
            <a:r>
              <a:rPr lang="en-US" sz="2200" dirty="0" smtClean="0">
                <a:latin typeface="Arial"/>
                <a:cs typeface="Arial"/>
              </a:rPr>
              <a:t> stem from </a:t>
            </a:r>
            <a:r>
              <a:rPr lang="en-IN" sz="2200" dirty="0">
                <a:latin typeface="Arial"/>
                <a:cs typeface="Arial"/>
              </a:rPr>
              <a:t>H</a:t>
            </a:r>
            <a:r>
              <a:rPr lang="en-IN" sz="2200" baseline="-25000" dirty="0">
                <a:latin typeface="Arial"/>
                <a:cs typeface="Arial"/>
              </a:rPr>
              <a:t>2</a:t>
            </a:r>
            <a:r>
              <a:rPr lang="en-IN" sz="2200" dirty="0">
                <a:latin typeface="Arial"/>
                <a:cs typeface="Arial"/>
              </a:rPr>
              <a:t>O</a:t>
            </a:r>
            <a:r>
              <a:rPr lang="en-IN" sz="2200" baseline="-25000" dirty="0">
                <a:latin typeface="Arial"/>
                <a:cs typeface="Arial"/>
              </a:rPr>
              <a:t>2</a:t>
            </a:r>
            <a:r>
              <a:rPr lang="en-US" sz="2200" dirty="0" smtClean="0">
                <a:latin typeface="Arial"/>
                <a:cs typeface="Arial"/>
              </a:rPr>
              <a:t> generation and HDAC inhibition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 rot="16200000">
            <a:off x="-1471621" y="3784407"/>
            <a:ext cx="3353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Arial"/>
                <a:cs typeface="Arial"/>
              </a:rPr>
              <a:t>Percent </a:t>
            </a:r>
            <a:r>
              <a:rPr lang="en-US" sz="1800" dirty="0" smtClean="0">
                <a:latin typeface="Arial"/>
                <a:cs typeface="Arial"/>
              </a:rPr>
              <a:t>live cells (MTT assay)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71596" y="6013715"/>
            <a:ext cx="340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Pharmacologic </a:t>
            </a:r>
            <a:r>
              <a:rPr lang="en-US" dirty="0" err="1" smtClean="0"/>
              <a:t>Ascorbate</a:t>
            </a:r>
            <a:r>
              <a:rPr lang="en-US" dirty="0" smtClean="0"/>
              <a:t> (</a:t>
            </a:r>
            <a:r>
              <a:rPr lang="en-US" dirty="0" err="1" smtClean="0"/>
              <a:t>mM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56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 descr="2012-07-31 03.16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65" y="5972711"/>
            <a:ext cx="1474023" cy="8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Title 1"/>
          <p:cNvSpPr>
            <a:spLocks noGrp="1"/>
          </p:cNvSpPr>
          <p:nvPr>
            <p:ph type="title" idx="4294967295"/>
          </p:nvPr>
        </p:nvSpPr>
        <p:spPr>
          <a:xfrm>
            <a:off x="457200" y="227013"/>
            <a:ext cx="8229600" cy="639762"/>
          </a:xfrm>
        </p:spPr>
        <p:txBody>
          <a:bodyPr/>
          <a:lstStyle/>
          <a:p>
            <a:pPr eaLnBrk="1" hangingPunct="1"/>
            <a:r>
              <a:rPr lang="en-IN" sz="3200" dirty="0" smtClean="0">
                <a:latin typeface="Arial" pitchFamily="34" charset="0"/>
                <a:cs typeface="Arial" pitchFamily="34" charset="0"/>
              </a:rPr>
              <a:t>Pharmacologic ascorbate and cancer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4294967295"/>
          </p:nvPr>
        </p:nvSpPr>
        <p:spPr>
          <a:xfrm>
            <a:off x="242873" y="1006475"/>
            <a:ext cx="8423809" cy="4719202"/>
          </a:xfrm>
        </p:spPr>
        <p:txBody>
          <a:bodyPr/>
          <a:lstStyle/>
          <a:p>
            <a:pPr algn="just"/>
            <a:r>
              <a:rPr lang="en-US" sz="2200" dirty="0" smtClean="0">
                <a:latin typeface="Arial" pitchFamily="34" charset="0"/>
                <a:cs typeface="Arial" pitchFamily="34" charset="0"/>
              </a:rPr>
              <a:t>In the 80 years since the discovery of vitamin C (ascorbic acid, ascorbate), the number of its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biological functions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is expanding.</a:t>
            </a:r>
          </a:p>
          <a:p>
            <a:pPr algn="just"/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200" dirty="0" smtClean="0">
                <a:latin typeface="Arial" pitchFamily="34" charset="0"/>
                <a:cs typeface="Arial" pitchFamily="34" charset="0"/>
              </a:rPr>
              <a:t>In addition to its role as a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water-soluble reducing agent</a:t>
            </a:r>
            <a:r>
              <a:rPr lang="en-US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and anti-oxidant, ascorbate can also have pro-oxidant effects, generating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hydrogen peroxide</a:t>
            </a:r>
          </a:p>
          <a:p>
            <a:pPr marL="0" indent="0" algn="just">
              <a:buNone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200" dirty="0" smtClean="0">
                <a:latin typeface="Arial" pitchFamily="34" charset="0"/>
                <a:cs typeface="Arial" pitchFamily="34" charset="0"/>
              </a:rPr>
              <a:t>Uptake of ascorbate from the intestinal tract is tightly controlled. Maximal plasma ascorbate concentrations achievable with oral ingestion is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220 μM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, compared to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30 mM </a:t>
            </a:r>
            <a:r>
              <a:rPr lang="en-US" sz="2200" i="1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e.g.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, by</a:t>
            </a:r>
            <a:r>
              <a:rPr lang="en-US" sz="2200" i="1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i="1" dirty="0" err="1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i.v.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injection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18044" b="9941"/>
          <a:stretch>
            <a:fillRect/>
          </a:stretch>
        </p:blipFill>
        <p:spPr bwMode="auto">
          <a:xfrm>
            <a:off x="915413" y="2794356"/>
            <a:ext cx="5486400" cy="548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34350" y="2885193"/>
            <a:ext cx="8810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cs typeface="Arial" pitchFamily="34" charset="0"/>
              </a:rPr>
              <a:t>HDAC6</a:t>
            </a:r>
          </a:p>
        </p:txBody>
      </p:sp>
      <p:pic>
        <p:nvPicPr>
          <p:cNvPr id="53" name="Picture 4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129" r="46714"/>
          <a:stretch/>
        </p:blipFill>
        <p:spPr bwMode="auto">
          <a:xfrm>
            <a:off x="915412" y="3428855"/>
            <a:ext cx="5486400" cy="5486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4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258" r="46148" b="31837"/>
          <a:stretch/>
        </p:blipFill>
        <p:spPr bwMode="auto">
          <a:xfrm>
            <a:off x="915413" y="2175932"/>
            <a:ext cx="5486400" cy="5486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7"/>
          <p:cNvSpPr txBox="1">
            <a:spLocks noChangeArrowheads="1"/>
          </p:cNvSpPr>
          <p:nvPr/>
        </p:nvSpPr>
        <p:spPr bwMode="auto">
          <a:xfrm>
            <a:off x="35244" y="2261549"/>
            <a:ext cx="8801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 smtClean="0">
                <a:cs typeface="Arial" pitchFamily="34" charset="0"/>
              </a:rPr>
              <a:t>HDAC4</a:t>
            </a:r>
            <a:endParaRPr lang="en-US" sz="1600" dirty="0"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965" y="3542158"/>
            <a:ext cx="762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SIRT3</a:t>
            </a:r>
            <a:endParaRPr lang="en-US" sz="1600" dirty="0"/>
          </a:p>
        </p:txBody>
      </p:sp>
      <p:sp>
        <p:nvSpPr>
          <p:cNvPr id="58" name="TextBox 24"/>
          <p:cNvSpPr txBox="1">
            <a:spLocks noChangeArrowheads="1"/>
          </p:cNvSpPr>
          <p:nvPr/>
        </p:nvSpPr>
        <p:spPr bwMode="auto">
          <a:xfrm>
            <a:off x="1004683" y="1868146"/>
            <a:ext cx="580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500"/>
              <a:t>CTR</a:t>
            </a:r>
          </a:p>
        </p:txBody>
      </p:sp>
      <p:sp>
        <p:nvSpPr>
          <p:cNvPr id="59" name="TextBox 26"/>
          <p:cNvSpPr txBox="1">
            <a:spLocks noChangeArrowheads="1"/>
          </p:cNvSpPr>
          <p:nvPr/>
        </p:nvSpPr>
        <p:spPr bwMode="auto">
          <a:xfrm>
            <a:off x="1990520" y="1868146"/>
            <a:ext cx="29164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500">
                <a:solidFill>
                  <a:srgbClr val="FF7F0C"/>
                </a:solidFill>
              </a:rPr>
              <a:t>2</a:t>
            </a:r>
          </a:p>
        </p:txBody>
      </p:sp>
      <p:sp>
        <p:nvSpPr>
          <p:cNvPr id="60" name="TextBox 28"/>
          <p:cNvSpPr txBox="1">
            <a:spLocks noChangeArrowheads="1"/>
          </p:cNvSpPr>
          <p:nvPr/>
        </p:nvSpPr>
        <p:spPr bwMode="auto">
          <a:xfrm>
            <a:off x="2760567" y="1868146"/>
            <a:ext cx="29164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500" dirty="0">
                <a:solidFill>
                  <a:srgbClr val="FF7F0C"/>
                </a:solidFill>
              </a:rPr>
              <a:t>4</a:t>
            </a:r>
          </a:p>
        </p:txBody>
      </p:sp>
      <p:sp>
        <p:nvSpPr>
          <p:cNvPr id="61" name="TextBox 31"/>
          <p:cNvSpPr txBox="1">
            <a:spLocks noChangeArrowheads="1"/>
          </p:cNvSpPr>
          <p:nvPr/>
        </p:nvSpPr>
        <p:spPr bwMode="auto">
          <a:xfrm>
            <a:off x="3328153" y="1868146"/>
            <a:ext cx="665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500" dirty="0">
                <a:solidFill>
                  <a:srgbClr val="FF7F0C"/>
                </a:solidFill>
              </a:rPr>
              <a:t>8 </a:t>
            </a:r>
            <a:r>
              <a:rPr lang="en-US" sz="1500" dirty="0" err="1">
                <a:solidFill>
                  <a:srgbClr val="FF7F0C"/>
                </a:solidFill>
              </a:rPr>
              <a:t>mM</a:t>
            </a:r>
            <a:endParaRPr lang="en-US" sz="1500" dirty="0">
              <a:solidFill>
                <a:srgbClr val="FF7F0C"/>
              </a:solidFill>
            </a:endParaRPr>
          </a:p>
        </p:txBody>
      </p:sp>
      <p:sp>
        <p:nvSpPr>
          <p:cNvPr id="62" name="TextBox 31"/>
          <p:cNvSpPr txBox="1">
            <a:spLocks noChangeArrowheads="1"/>
          </p:cNvSpPr>
          <p:nvPr/>
        </p:nvSpPr>
        <p:spPr bwMode="auto">
          <a:xfrm>
            <a:off x="4241221" y="1877671"/>
            <a:ext cx="39862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500" dirty="0"/>
              <a:t>25 </a:t>
            </a:r>
          </a:p>
        </p:txBody>
      </p:sp>
      <p:sp>
        <p:nvSpPr>
          <p:cNvPr id="63" name="TextBox 31"/>
          <p:cNvSpPr txBox="1">
            <a:spLocks noChangeArrowheads="1"/>
          </p:cNvSpPr>
          <p:nvPr/>
        </p:nvSpPr>
        <p:spPr bwMode="auto">
          <a:xfrm>
            <a:off x="4986315" y="1852271"/>
            <a:ext cx="39862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500" dirty="0"/>
              <a:t>50</a:t>
            </a:r>
          </a:p>
        </p:txBody>
      </p:sp>
      <p:sp>
        <p:nvSpPr>
          <p:cNvPr id="64" name="TextBox 31"/>
          <p:cNvSpPr txBox="1">
            <a:spLocks noChangeArrowheads="1"/>
          </p:cNvSpPr>
          <p:nvPr/>
        </p:nvSpPr>
        <p:spPr bwMode="auto">
          <a:xfrm>
            <a:off x="5555270" y="1852271"/>
            <a:ext cx="8375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500" dirty="0" smtClean="0"/>
              <a:t>100 </a:t>
            </a:r>
            <a:r>
              <a:rPr lang="el-GR" sz="1600" dirty="0">
                <a:cs typeface="Arial" pitchFamily="34" charset="0"/>
              </a:rPr>
              <a:t>μ</a:t>
            </a:r>
            <a:r>
              <a:rPr lang="en-US" sz="1500" dirty="0" smtClean="0"/>
              <a:t>M</a:t>
            </a:r>
            <a:endParaRPr lang="en-US" sz="1500" dirty="0"/>
          </a:p>
        </p:txBody>
      </p:sp>
      <p:sp>
        <p:nvSpPr>
          <p:cNvPr id="65" name="TextBox 31"/>
          <p:cNvSpPr txBox="1">
            <a:spLocks noChangeArrowheads="1"/>
          </p:cNvSpPr>
          <p:nvPr/>
        </p:nvSpPr>
        <p:spPr bwMode="auto">
          <a:xfrm>
            <a:off x="2291046" y="1321280"/>
            <a:ext cx="11310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 err="1" smtClean="0"/>
              <a:t>PharmAsc</a:t>
            </a:r>
            <a:endParaRPr lang="en-US" sz="1600" dirty="0"/>
          </a:p>
        </p:txBody>
      </p:sp>
      <p:sp>
        <p:nvSpPr>
          <p:cNvPr id="66" name="TextBox 31"/>
          <p:cNvSpPr txBox="1">
            <a:spLocks noChangeArrowheads="1"/>
          </p:cNvSpPr>
          <p:nvPr/>
        </p:nvSpPr>
        <p:spPr bwMode="auto">
          <a:xfrm>
            <a:off x="4180525" y="1321280"/>
            <a:ext cx="19411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/>
              <a:t>Hydrogen Peroxide</a:t>
            </a:r>
          </a:p>
        </p:txBody>
      </p:sp>
      <p:sp>
        <p:nvSpPr>
          <p:cNvPr id="67" name="Left Brace 66"/>
          <p:cNvSpPr>
            <a:spLocks/>
          </p:cNvSpPr>
          <p:nvPr/>
        </p:nvSpPr>
        <p:spPr bwMode="auto">
          <a:xfrm rot="5400000">
            <a:off x="2669554" y="732556"/>
            <a:ext cx="304613" cy="2217166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8" name="Left Brace 67"/>
          <p:cNvSpPr>
            <a:spLocks/>
          </p:cNvSpPr>
          <p:nvPr/>
        </p:nvSpPr>
        <p:spPr bwMode="auto">
          <a:xfrm rot="5400000">
            <a:off x="5009145" y="610133"/>
            <a:ext cx="310941" cy="2468340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pic>
        <p:nvPicPr>
          <p:cNvPr id="37" name="Picture 45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26057" b="6601"/>
          <a:stretch>
            <a:fillRect/>
          </a:stretch>
        </p:blipFill>
        <p:spPr bwMode="auto">
          <a:xfrm>
            <a:off x="906384" y="4075581"/>
            <a:ext cx="5486400" cy="548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46"/>
          <p:cNvSpPr>
            <a:spLocks noChangeArrowheads="1"/>
          </p:cNvSpPr>
          <p:nvPr/>
        </p:nvSpPr>
        <p:spPr bwMode="auto">
          <a:xfrm>
            <a:off x="82241" y="4155956"/>
            <a:ext cx="8271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l-GR" sz="1600" dirty="0">
                <a:latin typeface="Arial" pitchFamily="34" charset="0"/>
                <a:cs typeface="Arial" pitchFamily="34" charset="0"/>
              </a:rPr>
              <a:t>β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-Actin</a:t>
            </a:r>
          </a:p>
        </p:txBody>
      </p:sp>
      <p:sp>
        <p:nvSpPr>
          <p:cNvPr id="39" name="TextBox 40"/>
          <p:cNvSpPr txBox="1">
            <a:spLocks noChangeArrowheads="1"/>
          </p:cNvSpPr>
          <p:nvPr/>
        </p:nvSpPr>
        <p:spPr bwMode="auto">
          <a:xfrm>
            <a:off x="-219121" y="48356"/>
            <a:ext cx="95822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200" dirty="0" smtClean="0"/>
              <a:t>Differential effects of </a:t>
            </a:r>
          </a:p>
          <a:p>
            <a:pPr algn="ctr" eaLnBrk="1" hangingPunct="1"/>
            <a:r>
              <a:rPr lang="en-US" sz="3200" dirty="0" err="1" smtClean="0"/>
              <a:t>PharmAsc</a:t>
            </a:r>
            <a:r>
              <a:rPr lang="en-US" sz="3200" dirty="0" smtClean="0"/>
              <a:t> and exogenous </a:t>
            </a:r>
            <a:r>
              <a:rPr lang="en-IN" sz="3200" dirty="0" smtClean="0">
                <a:cs typeface="Arial" pitchFamily="34" charset="0"/>
              </a:rPr>
              <a:t>H</a:t>
            </a:r>
            <a:r>
              <a:rPr lang="en-IN" sz="3200" baseline="-25000" dirty="0" smtClean="0">
                <a:cs typeface="Arial" pitchFamily="34" charset="0"/>
              </a:rPr>
              <a:t>2</a:t>
            </a:r>
            <a:r>
              <a:rPr lang="en-IN" sz="3200" dirty="0" smtClean="0">
                <a:cs typeface="Arial" pitchFamily="34" charset="0"/>
              </a:rPr>
              <a:t>O</a:t>
            </a:r>
            <a:r>
              <a:rPr lang="en-IN" sz="3200" baseline="-25000" dirty="0" smtClean="0">
                <a:cs typeface="Arial" pitchFamily="34" charset="0"/>
              </a:rPr>
              <a:t>2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40" name="Rounded Rectangle 39"/>
          <p:cNvSpPr>
            <a:spLocks noChangeArrowheads="1"/>
          </p:cNvSpPr>
          <p:nvPr/>
        </p:nvSpPr>
        <p:spPr bwMode="auto">
          <a:xfrm>
            <a:off x="3328153" y="2165098"/>
            <a:ext cx="736193" cy="1811409"/>
          </a:xfrm>
          <a:prstGeom prst="roundRect">
            <a:avLst>
              <a:gd name="adj" fmla="val 16667"/>
            </a:avLst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CC66FF"/>
              </a:solidFill>
              <a:latin typeface="+mn-lt"/>
              <a:ea typeface="+mn-ea"/>
            </a:endParaRPr>
          </a:p>
        </p:txBody>
      </p:sp>
      <p:sp>
        <p:nvSpPr>
          <p:cNvPr id="41" name="Rounded Rectangle 40"/>
          <p:cNvSpPr>
            <a:spLocks noChangeArrowheads="1"/>
          </p:cNvSpPr>
          <p:nvPr/>
        </p:nvSpPr>
        <p:spPr bwMode="auto">
          <a:xfrm>
            <a:off x="5622157" y="2167984"/>
            <a:ext cx="736193" cy="1811409"/>
          </a:xfrm>
          <a:prstGeom prst="roundRect">
            <a:avLst>
              <a:gd name="adj" fmla="val 16667"/>
            </a:avLst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CC66FF"/>
              </a:solidFill>
              <a:latin typeface="+mn-lt"/>
              <a:ea typeface="+mn-ea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783108" y="4726885"/>
            <a:ext cx="1747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cs typeface="Arial" pitchFamily="34" charset="0"/>
              </a:rPr>
              <a:t>HCT116 cells at 6 h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49588" y="2175932"/>
            <a:ext cx="2708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>
                <a:cs typeface="Arial" pitchFamily="34" charset="0"/>
              </a:rPr>
              <a:t>HDAC4, HDAC6 and SIRT3 are diminished by pharmAsc but not by H</a:t>
            </a:r>
            <a:r>
              <a:rPr lang="en-IN" sz="2000" baseline="-25000" dirty="0" smtClean="0">
                <a:cs typeface="Arial" pitchFamily="34" charset="0"/>
              </a:rPr>
              <a:t>2</a:t>
            </a:r>
            <a:r>
              <a:rPr lang="en-IN" sz="2000" dirty="0" smtClean="0">
                <a:cs typeface="Arial" pitchFamily="34" charset="0"/>
              </a:rPr>
              <a:t>O</a:t>
            </a:r>
            <a:r>
              <a:rPr lang="en-IN" sz="2000" baseline="-25000" dirty="0" smtClean="0">
                <a:cs typeface="Arial" pitchFamily="34" charset="0"/>
              </a:rPr>
              <a:t>2</a:t>
            </a:r>
            <a:r>
              <a:rPr lang="en-IN" sz="2000" dirty="0" smtClean="0">
                <a:cs typeface="Arial" pitchFamily="34" charset="0"/>
              </a:rPr>
              <a:t>…</a:t>
            </a:r>
            <a:endParaRPr lang="en-US" sz="2000" dirty="0"/>
          </a:p>
        </p:txBody>
      </p:sp>
      <p:pic>
        <p:nvPicPr>
          <p:cNvPr id="28" name="Picture 30" descr="2012-07-31 03.16.30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65" y="5972711"/>
            <a:ext cx="1474023" cy="8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44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2783108" y="6511211"/>
            <a:ext cx="1747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HCT116 cells at 6 h</a:t>
            </a:r>
          </a:p>
        </p:txBody>
      </p:sp>
      <p:pic>
        <p:nvPicPr>
          <p:cNvPr id="29" name="Picture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18044" b="9941"/>
          <a:stretch>
            <a:fillRect/>
          </a:stretch>
        </p:blipFill>
        <p:spPr bwMode="auto">
          <a:xfrm>
            <a:off x="913899" y="2167835"/>
            <a:ext cx="5486400" cy="548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42334" y="2258672"/>
            <a:ext cx="8810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cs typeface="Arial" pitchFamily="34" charset="0"/>
              </a:rPr>
              <a:t>HDAC6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949" y="2886784"/>
            <a:ext cx="762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SIRT3</a:t>
            </a:r>
            <a:endParaRPr lang="en-US" sz="1600" dirty="0"/>
          </a:p>
        </p:txBody>
      </p:sp>
      <p:sp>
        <p:nvSpPr>
          <p:cNvPr id="58" name="TextBox 24"/>
          <p:cNvSpPr txBox="1">
            <a:spLocks noChangeArrowheads="1"/>
          </p:cNvSpPr>
          <p:nvPr/>
        </p:nvSpPr>
        <p:spPr bwMode="auto">
          <a:xfrm>
            <a:off x="1004683" y="1868146"/>
            <a:ext cx="5800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500"/>
              <a:t>CTR</a:t>
            </a:r>
          </a:p>
        </p:txBody>
      </p:sp>
      <p:sp>
        <p:nvSpPr>
          <p:cNvPr id="59" name="TextBox 26"/>
          <p:cNvSpPr txBox="1">
            <a:spLocks noChangeArrowheads="1"/>
          </p:cNvSpPr>
          <p:nvPr/>
        </p:nvSpPr>
        <p:spPr bwMode="auto">
          <a:xfrm>
            <a:off x="1990520" y="1868146"/>
            <a:ext cx="29164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500">
                <a:solidFill>
                  <a:srgbClr val="FF7F0C"/>
                </a:solidFill>
              </a:rPr>
              <a:t>2</a:t>
            </a:r>
          </a:p>
        </p:txBody>
      </p:sp>
      <p:sp>
        <p:nvSpPr>
          <p:cNvPr id="60" name="TextBox 28"/>
          <p:cNvSpPr txBox="1">
            <a:spLocks noChangeArrowheads="1"/>
          </p:cNvSpPr>
          <p:nvPr/>
        </p:nvSpPr>
        <p:spPr bwMode="auto">
          <a:xfrm>
            <a:off x="2760567" y="1868146"/>
            <a:ext cx="29164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500" dirty="0">
                <a:solidFill>
                  <a:srgbClr val="FF7F0C"/>
                </a:solidFill>
              </a:rPr>
              <a:t>4</a:t>
            </a:r>
          </a:p>
        </p:txBody>
      </p:sp>
      <p:sp>
        <p:nvSpPr>
          <p:cNvPr id="61" name="TextBox 31"/>
          <p:cNvSpPr txBox="1">
            <a:spLocks noChangeArrowheads="1"/>
          </p:cNvSpPr>
          <p:nvPr/>
        </p:nvSpPr>
        <p:spPr bwMode="auto">
          <a:xfrm>
            <a:off x="3328153" y="1868146"/>
            <a:ext cx="6655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500" dirty="0">
                <a:solidFill>
                  <a:srgbClr val="FF7F0C"/>
                </a:solidFill>
              </a:rPr>
              <a:t>8 </a:t>
            </a:r>
            <a:r>
              <a:rPr lang="en-US" sz="1500" dirty="0" err="1">
                <a:solidFill>
                  <a:srgbClr val="FF7F0C"/>
                </a:solidFill>
              </a:rPr>
              <a:t>mM</a:t>
            </a:r>
            <a:endParaRPr lang="en-US" sz="1500" dirty="0">
              <a:solidFill>
                <a:srgbClr val="FF7F0C"/>
              </a:solidFill>
            </a:endParaRPr>
          </a:p>
        </p:txBody>
      </p:sp>
      <p:sp>
        <p:nvSpPr>
          <p:cNvPr id="62" name="TextBox 31"/>
          <p:cNvSpPr txBox="1">
            <a:spLocks noChangeArrowheads="1"/>
          </p:cNvSpPr>
          <p:nvPr/>
        </p:nvSpPr>
        <p:spPr bwMode="auto">
          <a:xfrm>
            <a:off x="4241221" y="1877671"/>
            <a:ext cx="39862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500" dirty="0"/>
              <a:t>25 </a:t>
            </a:r>
          </a:p>
        </p:txBody>
      </p:sp>
      <p:sp>
        <p:nvSpPr>
          <p:cNvPr id="63" name="TextBox 31"/>
          <p:cNvSpPr txBox="1">
            <a:spLocks noChangeArrowheads="1"/>
          </p:cNvSpPr>
          <p:nvPr/>
        </p:nvSpPr>
        <p:spPr bwMode="auto">
          <a:xfrm>
            <a:off x="4986315" y="1852271"/>
            <a:ext cx="39862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500" dirty="0"/>
              <a:t>50</a:t>
            </a:r>
          </a:p>
        </p:txBody>
      </p:sp>
      <p:sp>
        <p:nvSpPr>
          <p:cNvPr id="64" name="TextBox 31"/>
          <p:cNvSpPr txBox="1">
            <a:spLocks noChangeArrowheads="1"/>
          </p:cNvSpPr>
          <p:nvPr/>
        </p:nvSpPr>
        <p:spPr bwMode="auto">
          <a:xfrm>
            <a:off x="5555270" y="1852271"/>
            <a:ext cx="8375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500" dirty="0" smtClean="0"/>
              <a:t>100 </a:t>
            </a:r>
            <a:r>
              <a:rPr lang="el-GR" sz="1600" dirty="0">
                <a:cs typeface="Arial" pitchFamily="34" charset="0"/>
              </a:rPr>
              <a:t>μ</a:t>
            </a:r>
            <a:r>
              <a:rPr lang="en-US" sz="1500" dirty="0" smtClean="0"/>
              <a:t>M</a:t>
            </a:r>
            <a:endParaRPr lang="en-US" sz="1500" dirty="0"/>
          </a:p>
        </p:txBody>
      </p:sp>
      <p:sp>
        <p:nvSpPr>
          <p:cNvPr id="65" name="TextBox 31"/>
          <p:cNvSpPr txBox="1">
            <a:spLocks noChangeArrowheads="1"/>
          </p:cNvSpPr>
          <p:nvPr/>
        </p:nvSpPr>
        <p:spPr bwMode="auto">
          <a:xfrm>
            <a:off x="2113724" y="1327036"/>
            <a:ext cx="14162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/>
              <a:t>Ascorbic Acid</a:t>
            </a:r>
          </a:p>
        </p:txBody>
      </p:sp>
      <p:sp>
        <p:nvSpPr>
          <p:cNvPr id="66" name="TextBox 31"/>
          <p:cNvSpPr txBox="1">
            <a:spLocks noChangeArrowheads="1"/>
          </p:cNvSpPr>
          <p:nvPr/>
        </p:nvSpPr>
        <p:spPr bwMode="auto">
          <a:xfrm>
            <a:off x="4180525" y="1327036"/>
            <a:ext cx="19411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/>
              <a:t>Hydrogen Peroxide</a:t>
            </a:r>
          </a:p>
        </p:txBody>
      </p:sp>
      <p:sp>
        <p:nvSpPr>
          <p:cNvPr id="67" name="Left Brace 66"/>
          <p:cNvSpPr>
            <a:spLocks/>
          </p:cNvSpPr>
          <p:nvPr/>
        </p:nvSpPr>
        <p:spPr bwMode="auto">
          <a:xfrm rot="5400000">
            <a:off x="2669554" y="732556"/>
            <a:ext cx="304613" cy="2217166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68" name="Left Brace 67"/>
          <p:cNvSpPr>
            <a:spLocks/>
          </p:cNvSpPr>
          <p:nvPr/>
        </p:nvSpPr>
        <p:spPr bwMode="auto">
          <a:xfrm rot="5400000">
            <a:off x="5009145" y="610133"/>
            <a:ext cx="310941" cy="2468340"/>
          </a:xfrm>
          <a:prstGeom prst="leftBrace">
            <a:avLst>
              <a:gd name="adj1" fmla="val 8344"/>
              <a:gd name="adj2" fmla="val 4956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</a:endParaRPr>
          </a:p>
        </p:txBody>
      </p:sp>
      <p:pic>
        <p:nvPicPr>
          <p:cNvPr id="28" name="Picture 4"/>
          <p:cNvPicPr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954" r="46713" b="-1"/>
          <a:stretch/>
        </p:blipFill>
        <p:spPr bwMode="auto">
          <a:xfrm>
            <a:off x="913899" y="4054058"/>
            <a:ext cx="5486400" cy="5486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" t="30259" r="46063" b="7889"/>
          <a:stretch/>
        </p:blipFill>
        <p:spPr bwMode="auto">
          <a:xfrm>
            <a:off x="917575" y="3425317"/>
            <a:ext cx="5486400" cy="5486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2"/>
          <p:cNvSpPr txBox="1">
            <a:spLocks noChangeArrowheads="1"/>
          </p:cNvSpPr>
          <p:nvPr/>
        </p:nvSpPr>
        <p:spPr bwMode="auto">
          <a:xfrm>
            <a:off x="396390" y="4140666"/>
            <a:ext cx="5270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/>
              <a:t>p</a:t>
            </a:r>
            <a:r>
              <a:rPr lang="en-US" sz="1600" dirty="0" smtClean="0"/>
              <a:t>21</a:t>
            </a:r>
            <a:endParaRPr lang="en-US" sz="1600" dirty="0"/>
          </a:p>
        </p:txBody>
      </p:sp>
      <p:sp>
        <p:nvSpPr>
          <p:cNvPr id="36" name="TextBox 39"/>
          <p:cNvSpPr txBox="1">
            <a:spLocks noChangeArrowheads="1"/>
          </p:cNvSpPr>
          <p:nvPr/>
        </p:nvSpPr>
        <p:spPr bwMode="auto">
          <a:xfrm>
            <a:off x="154853" y="3513725"/>
            <a:ext cx="7685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 err="1" smtClean="0">
                <a:cs typeface="Arial" pitchFamily="34" charset="0"/>
              </a:rPr>
              <a:t>AcTub</a:t>
            </a:r>
            <a:r>
              <a:rPr lang="en-US" sz="1600" dirty="0" smtClean="0">
                <a:cs typeface="Arial" pitchFamily="34" charset="0"/>
              </a:rPr>
              <a:t> </a:t>
            </a:r>
            <a:endParaRPr lang="en-US" sz="1600" dirty="0">
              <a:cs typeface="Arial" pitchFamily="34" charset="0"/>
            </a:endParaRPr>
          </a:p>
        </p:txBody>
      </p:sp>
      <p:pic>
        <p:nvPicPr>
          <p:cNvPr id="37" name="Picture 45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26057" b="6601"/>
          <a:stretch>
            <a:fillRect/>
          </a:stretch>
        </p:blipFill>
        <p:spPr bwMode="auto">
          <a:xfrm>
            <a:off x="913899" y="5940282"/>
            <a:ext cx="5486400" cy="548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46"/>
          <p:cNvSpPr>
            <a:spLocks noChangeArrowheads="1"/>
          </p:cNvSpPr>
          <p:nvPr/>
        </p:nvSpPr>
        <p:spPr bwMode="auto">
          <a:xfrm>
            <a:off x="96227" y="6020657"/>
            <a:ext cx="8271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l-GR" sz="1600" dirty="0">
                <a:latin typeface="Arial" pitchFamily="34" charset="0"/>
                <a:cs typeface="Arial" pitchFamily="34" charset="0"/>
              </a:rPr>
              <a:t>β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-Actin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49588" y="3679347"/>
            <a:ext cx="25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>
                <a:cs typeface="Arial" pitchFamily="34" charset="0"/>
              </a:rPr>
              <a:t>H</a:t>
            </a:r>
            <a:r>
              <a:rPr lang="en-IN" sz="2000" baseline="-25000" dirty="0" smtClean="0">
                <a:cs typeface="Arial" pitchFamily="34" charset="0"/>
              </a:rPr>
              <a:t>2</a:t>
            </a:r>
            <a:r>
              <a:rPr lang="en-IN" sz="2000" dirty="0" smtClean="0">
                <a:cs typeface="Arial" pitchFamily="34" charset="0"/>
              </a:rPr>
              <a:t>O</a:t>
            </a:r>
            <a:r>
              <a:rPr lang="en-IN" sz="2000" baseline="-25000" dirty="0" smtClean="0">
                <a:cs typeface="Arial" pitchFamily="34" charset="0"/>
              </a:rPr>
              <a:t>2</a:t>
            </a:r>
            <a:r>
              <a:rPr lang="en-US" sz="2000" dirty="0" smtClean="0"/>
              <a:t> induced p21 and reduced </a:t>
            </a:r>
            <a:r>
              <a:rPr lang="en-US" sz="2000" dirty="0" err="1" smtClean="0"/>
              <a:t>acTubulin</a:t>
            </a:r>
            <a:r>
              <a:rPr lang="en-US" sz="2000" dirty="0" smtClean="0"/>
              <a:t> levels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6549588" y="4874986"/>
            <a:ext cx="2593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>
                <a:cs typeface="Arial" pitchFamily="34" charset="0"/>
              </a:rPr>
              <a:t>PharmAsc may not simply be a prodrug for  </a:t>
            </a:r>
            <a:r>
              <a:rPr lang="en-IN" sz="2000" dirty="0">
                <a:cs typeface="Arial" pitchFamily="34" charset="0"/>
              </a:rPr>
              <a:t>H</a:t>
            </a:r>
            <a:r>
              <a:rPr lang="en-IN" sz="2000" baseline="-25000" dirty="0">
                <a:cs typeface="Arial" pitchFamily="34" charset="0"/>
              </a:rPr>
              <a:t>2</a:t>
            </a:r>
            <a:r>
              <a:rPr lang="en-IN" sz="2000" dirty="0">
                <a:cs typeface="Arial" pitchFamily="34" charset="0"/>
              </a:rPr>
              <a:t>O</a:t>
            </a:r>
            <a:r>
              <a:rPr lang="en-IN" sz="2000" baseline="-25000" dirty="0">
                <a:cs typeface="Arial" pitchFamily="34" charset="0"/>
              </a:rPr>
              <a:t>2</a:t>
            </a:r>
            <a:r>
              <a:rPr lang="en-IN" sz="2000" dirty="0">
                <a:cs typeface="Arial" pitchFamily="34" charset="0"/>
              </a:rPr>
              <a:t> 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154116" y="222473"/>
            <a:ext cx="8835768" cy="1015663"/>
          </a:xfrm>
          <a:prstGeom prst="rect">
            <a:avLst/>
          </a:prstGeom>
          <a:noFill/>
          <a:ln w="28575" cmpd="sng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Alternative hypothesis:</a:t>
            </a:r>
          </a:p>
          <a:p>
            <a:r>
              <a:rPr lang="en-US" sz="2000" dirty="0" err="1"/>
              <a:t>P</a:t>
            </a:r>
            <a:r>
              <a:rPr lang="en-US" sz="2000" dirty="0" err="1" smtClean="0"/>
              <a:t>harmAsc</a:t>
            </a:r>
            <a:r>
              <a:rPr lang="en-US" sz="2000" dirty="0" smtClean="0"/>
              <a:t> does not always act as a </a:t>
            </a:r>
            <a:r>
              <a:rPr lang="en-IN" sz="2000" dirty="0">
                <a:cs typeface="Arial" pitchFamily="34" charset="0"/>
              </a:rPr>
              <a:t>H</a:t>
            </a:r>
            <a:r>
              <a:rPr lang="en-IN" sz="2000" baseline="-25000" dirty="0">
                <a:cs typeface="Arial" pitchFamily="34" charset="0"/>
              </a:rPr>
              <a:t>2</a:t>
            </a:r>
            <a:r>
              <a:rPr lang="en-IN" sz="2000" dirty="0">
                <a:cs typeface="Arial" pitchFamily="34" charset="0"/>
              </a:rPr>
              <a:t>O</a:t>
            </a:r>
            <a:r>
              <a:rPr lang="en-IN" sz="2000" baseline="-25000" dirty="0">
                <a:cs typeface="Arial" pitchFamily="34" charset="0"/>
              </a:rPr>
              <a:t>2</a:t>
            </a:r>
            <a:r>
              <a:rPr lang="en-US" sz="2000" dirty="0" smtClean="0"/>
              <a:t> </a:t>
            </a:r>
            <a:r>
              <a:rPr lang="en-US" sz="2000" dirty="0" err="1" smtClean="0"/>
              <a:t>prodrug</a:t>
            </a:r>
            <a:r>
              <a:rPr lang="en-US" sz="2000" dirty="0" smtClean="0"/>
              <a:t>; HDAC inhibition and non-histone protein acetylation may be key for some of the anticancer effects.</a:t>
            </a:r>
            <a:endParaRPr lang="en-US" sz="2000" dirty="0"/>
          </a:p>
        </p:txBody>
      </p:sp>
      <p:pic>
        <p:nvPicPr>
          <p:cNvPr id="39" name="Picture 30" descr="2012-07-31 03.16.30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65" y="5972711"/>
            <a:ext cx="1474023" cy="8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/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129" r="46714"/>
          <a:stretch/>
        </p:blipFill>
        <p:spPr bwMode="auto">
          <a:xfrm>
            <a:off x="913899" y="2796576"/>
            <a:ext cx="5486400" cy="5486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0"/>
          <p:cNvSpPr txBox="1">
            <a:spLocks noChangeArrowheads="1"/>
          </p:cNvSpPr>
          <p:nvPr/>
        </p:nvSpPr>
        <p:spPr bwMode="auto">
          <a:xfrm>
            <a:off x="-219121" y="48356"/>
            <a:ext cx="95822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200" dirty="0" smtClean="0"/>
              <a:t>Differential effects of </a:t>
            </a:r>
          </a:p>
          <a:p>
            <a:pPr algn="ctr" eaLnBrk="1" hangingPunct="1"/>
            <a:r>
              <a:rPr lang="en-US" sz="3200" dirty="0" err="1" smtClean="0"/>
              <a:t>PharmAsc</a:t>
            </a:r>
            <a:r>
              <a:rPr lang="en-US" sz="3200" dirty="0" smtClean="0"/>
              <a:t> and exogenous </a:t>
            </a:r>
            <a:r>
              <a:rPr lang="en-IN" sz="3200" dirty="0" smtClean="0">
                <a:cs typeface="Arial" pitchFamily="34" charset="0"/>
              </a:rPr>
              <a:t>H</a:t>
            </a:r>
            <a:r>
              <a:rPr lang="en-IN" sz="3200" baseline="-25000" dirty="0" smtClean="0">
                <a:cs typeface="Arial" pitchFamily="34" charset="0"/>
              </a:rPr>
              <a:t>2</a:t>
            </a:r>
            <a:r>
              <a:rPr lang="en-IN" sz="3200" dirty="0" smtClean="0">
                <a:cs typeface="Arial" pitchFamily="34" charset="0"/>
              </a:rPr>
              <a:t>O</a:t>
            </a:r>
            <a:r>
              <a:rPr lang="en-IN" sz="3200" baseline="-25000" dirty="0" smtClean="0">
                <a:cs typeface="Arial" pitchFamily="34" charset="0"/>
              </a:rPr>
              <a:t>2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40" name="TextBox 39"/>
          <p:cNvSpPr txBox="1"/>
          <p:nvPr/>
        </p:nvSpPr>
        <p:spPr>
          <a:xfrm>
            <a:off x="6549588" y="2175932"/>
            <a:ext cx="2708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>
                <a:cs typeface="Arial" pitchFamily="34" charset="0"/>
              </a:rPr>
              <a:t>HDAC4, HDAC6 and SIRT3 are diminished by pharmAsc but not by H</a:t>
            </a:r>
            <a:r>
              <a:rPr lang="en-IN" sz="2000" baseline="-25000" dirty="0" smtClean="0">
                <a:cs typeface="Arial" pitchFamily="34" charset="0"/>
              </a:rPr>
              <a:t>2</a:t>
            </a:r>
            <a:r>
              <a:rPr lang="en-IN" sz="2000" dirty="0" smtClean="0">
                <a:cs typeface="Arial" pitchFamily="34" charset="0"/>
              </a:rPr>
              <a:t>O</a:t>
            </a:r>
            <a:r>
              <a:rPr lang="en-IN" sz="2000" baseline="-25000" dirty="0" smtClean="0">
                <a:cs typeface="Arial" pitchFamily="34" charset="0"/>
              </a:rPr>
              <a:t>2</a:t>
            </a:r>
            <a:r>
              <a:rPr lang="en-IN" sz="2000" dirty="0" smtClean="0">
                <a:cs typeface="Arial" pitchFamily="34" charset="0"/>
              </a:rPr>
              <a:t>…</a:t>
            </a:r>
            <a:endParaRPr lang="en-US" sz="2000" dirty="0"/>
          </a:p>
        </p:txBody>
      </p:sp>
      <p:pic>
        <p:nvPicPr>
          <p:cNvPr id="51" name="Picture 25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19255"/>
          <a:stretch>
            <a:fillRect/>
          </a:stretch>
        </p:blipFill>
        <p:spPr bwMode="auto">
          <a:xfrm>
            <a:off x="913899" y="5311540"/>
            <a:ext cx="5486400" cy="5486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9"/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t="49640" r="1703"/>
          <a:stretch/>
        </p:blipFill>
        <p:spPr bwMode="auto">
          <a:xfrm>
            <a:off x="913898" y="4682799"/>
            <a:ext cx="5486400" cy="5486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>
            <a:spLocks noChangeArrowheads="1"/>
          </p:cNvSpPr>
          <p:nvPr/>
        </p:nvSpPr>
        <p:spPr bwMode="auto">
          <a:xfrm>
            <a:off x="3328153" y="2165099"/>
            <a:ext cx="852372" cy="3066340"/>
          </a:xfrm>
          <a:prstGeom prst="roundRect">
            <a:avLst>
              <a:gd name="adj" fmla="val 16667"/>
            </a:avLst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CC66FF"/>
              </a:solidFill>
              <a:latin typeface="+mn-lt"/>
              <a:ea typeface="+mn-ea"/>
            </a:endParaRPr>
          </a:p>
        </p:txBody>
      </p:sp>
      <p:sp>
        <p:nvSpPr>
          <p:cNvPr id="48" name="Rounded Rectangle 47"/>
          <p:cNvSpPr>
            <a:spLocks noChangeArrowheads="1"/>
          </p:cNvSpPr>
          <p:nvPr/>
        </p:nvSpPr>
        <p:spPr bwMode="auto">
          <a:xfrm>
            <a:off x="5622157" y="2167984"/>
            <a:ext cx="781818" cy="3063455"/>
          </a:xfrm>
          <a:prstGeom prst="roundRect">
            <a:avLst>
              <a:gd name="adj" fmla="val 16667"/>
            </a:avLst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CC66FF"/>
              </a:solidFill>
              <a:latin typeface="+mn-lt"/>
              <a:ea typeface="+mn-ea"/>
            </a:endParaRPr>
          </a:p>
        </p:txBody>
      </p:sp>
      <p:sp>
        <p:nvSpPr>
          <p:cNvPr id="35" name="TextBox 2"/>
          <p:cNvSpPr txBox="1">
            <a:spLocks noChangeArrowheads="1"/>
          </p:cNvSpPr>
          <p:nvPr/>
        </p:nvSpPr>
        <p:spPr bwMode="auto">
          <a:xfrm>
            <a:off x="123297" y="4767607"/>
            <a:ext cx="800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pH2Ax</a:t>
            </a:r>
          </a:p>
        </p:txBody>
      </p:sp>
      <p:sp>
        <p:nvSpPr>
          <p:cNvPr id="46" name="TextBox 2"/>
          <p:cNvSpPr txBox="1">
            <a:spLocks noChangeArrowheads="1"/>
          </p:cNvSpPr>
          <p:nvPr/>
        </p:nvSpPr>
        <p:spPr bwMode="auto">
          <a:xfrm>
            <a:off x="237597" y="5394131"/>
            <a:ext cx="685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H2Ax</a:t>
            </a:r>
          </a:p>
        </p:txBody>
      </p:sp>
    </p:spTree>
    <p:extLst>
      <p:ext uri="{BB962C8B-B14F-4D97-AF65-F5344CB8AC3E}">
        <p14:creationId xmlns:p14="http://schemas.microsoft.com/office/powerpoint/2010/main" val="92126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9" grpId="0" animBg="1"/>
      <p:bldP spid="45" grpId="0"/>
      <p:bldP spid="43" grpId="0" animBg="1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 descr="2012-07-31 03.16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65" y="5972711"/>
            <a:ext cx="1474023" cy="8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1" name="Rectangle 2"/>
          <p:cNvSpPr>
            <a:spLocks noGrp="1"/>
          </p:cNvSpPr>
          <p:nvPr>
            <p:ph type="title"/>
          </p:nvPr>
        </p:nvSpPr>
        <p:spPr>
          <a:xfrm>
            <a:off x="457200" y="179636"/>
            <a:ext cx="8229600" cy="777327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Conclusions and future work</a:t>
            </a:r>
            <a:endParaRPr lang="en-IN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>
          <a:xfrm>
            <a:off x="152399" y="1164278"/>
            <a:ext cx="8864601" cy="1947681"/>
          </a:xfrm>
        </p:spPr>
        <p:txBody>
          <a:bodyPr/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Colon </a:t>
            </a:r>
            <a:r>
              <a:rPr lang="en-US" sz="2400" u="sng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cancer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cells are more susceptible than </a:t>
            </a:r>
            <a:r>
              <a:rPr lang="en-US" sz="2400" u="sng" dirty="0" smtClean="0">
                <a:solidFill>
                  <a:srgbClr val="29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normal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colon cells to pharmacologic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ascorbate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PharmAsc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induced HDAC expression (class II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&amp;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III HDACs), while modifying the acetylation status of p53 and tubulin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colon </a:t>
            </a:r>
            <a:r>
              <a:rPr lang="en-US" sz="2400" u="sng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cancer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cells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798" y="3105148"/>
            <a:ext cx="2362201" cy="1771651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2398" y="3340606"/>
            <a:ext cx="6578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 role for H</a:t>
            </a:r>
            <a:r>
              <a:rPr lang="en-US" sz="24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4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was implicated (catalase,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AAp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data), however…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399" y="4910266"/>
            <a:ext cx="85344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err="1">
                <a:latin typeface="Arial" pitchFamily="34" charset="0"/>
                <a:cs typeface="Arial" pitchFamily="34" charset="0"/>
              </a:rPr>
              <a:t>PharmAsc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had differential effects from </a:t>
            </a:r>
            <a:r>
              <a:rPr lang="en-IN" sz="2200" dirty="0">
                <a:cs typeface="Arial" pitchFamily="34" charset="0"/>
              </a:rPr>
              <a:t>H</a:t>
            </a:r>
            <a:r>
              <a:rPr lang="en-IN" sz="2200" baseline="-25000" dirty="0">
                <a:cs typeface="Arial" pitchFamily="34" charset="0"/>
              </a:rPr>
              <a:t>2</a:t>
            </a:r>
            <a:r>
              <a:rPr lang="en-IN" sz="2200" dirty="0">
                <a:cs typeface="Arial" pitchFamily="34" charset="0"/>
              </a:rPr>
              <a:t>O</a:t>
            </a:r>
            <a:r>
              <a:rPr lang="en-IN" sz="2200" baseline="-25000" dirty="0">
                <a:cs typeface="Arial" pitchFamily="34" charset="0"/>
              </a:rPr>
              <a:t>2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on specific HDACs,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sirtuins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and non-histone proteins (p21, p53, tubulin)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56312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26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663" y="1567748"/>
            <a:ext cx="5227637" cy="4426214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80899" name="Rectangle 3"/>
          <p:cNvSpPr txBox="1">
            <a:spLocks/>
          </p:cNvSpPr>
          <p:nvPr/>
        </p:nvSpPr>
        <p:spPr bwMode="auto">
          <a:xfrm>
            <a:off x="38618" y="1668668"/>
            <a:ext cx="3796782" cy="435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 smtClean="0"/>
              <a:t>Dr. Rod </a:t>
            </a:r>
            <a:r>
              <a:rPr lang="en-US" sz="1600" dirty="0" err="1" smtClean="0"/>
              <a:t>Dashwood</a:t>
            </a:r>
            <a:r>
              <a:rPr lang="en-US" sz="1600" dirty="0" smtClean="0"/>
              <a:t> and lab (IBT)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 smtClean="0"/>
              <a:t>Dr. </a:t>
            </a:r>
            <a:r>
              <a:rPr lang="en-US" sz="1600" dirty="0" err="1" smtClean="0"/>
              <a:t>Balz</a:t>
            </a:r>
            <a:r>
              <a:rPr lang="en-US" sz="1600" dirty="0" smtClean="0"/>
              <a:t> </a:t>
            </a:r>
            <a:r>
              <a:rPr lang="en-US" sz="1600" dirty="0" err="1" smtClean="0"/>
              <a:t>Frei</a:t>
            </a:r>
            <a:r>
              <a:rPr lang="en-US" sz="1600" dirty="0" smtClean="0"/>
              <a:t>, Dr. Alex </a:t>
            </a:r>
            <a:r>
              <a:rPr lang="en-US" sz="1600" dirty="0" err="1" smtClean="0"/>
              <a:t>Michels</a:t>
            </a:r>
            <a:r>
              <a:rPr lang="en-US" sz="1600" dirty="0" smtClean="0"/>
              <a:t> (LPI)  Dr. Mark Levine (NIH)</a:t>
            </a:r>
            <a:endParaRPr lang="en-US" sz="1600" dirty="0"/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 smtClean="0"/>
              <a:t>Helen P. </a:t>
            </a:r>
            <a:r>
              <a:rPr lang="en-US" sz="1600" dirty="0" err="1" smtClean="0"/>
              <a:t>Rumbel</a:t>
            </a:r>
            <a:r>
              <a:rPr lang="en-US" sz="1600" dirty="0" smtClean="0"/>
              <a:t> Fellowship</a:t>
            </a:r>
            <a:endParaRPr lang="en-US" sz="1600" dirty="0"/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 smtClean="0"/>
              <a:t>OSU Honors College and Honors </a:t>
            </a:r>
            <a:r>
              <a:rPr lang="en-US" sz="1600" dirty="0"/>
              <a:t>Experience </a:t>
            </a:r>
            <a:r>
              <a:rPr lang="en-US" sz="1600" dirty="0" smtClean="0"/>
              <a:t>Scholarship Program</a:t>
            </a:r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 smtClean="0"/>
              <a:t>OSU Undergraduate Research, Scholarship, and the Arts Program</a:t>
            </a:r>
            <a:endParaRPr lang="en-US" sz="1600" dirty="0"/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1600" dirty="0" smtClean="0"/>
              <a:t>Howard </a:t>
            </a:r>
            <a:r>
              <a:rPr lang="en-US" sz="1600" dirty="0"/>
              <a:t>Hughes Medical Institute</a:t>
            </a: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 smtClean="0"/>
              <a:t>Undergraduate Research, Innovation, Scholarship and Creativity (URISC) Program </a:t>
            </a:r>
          </a:p>
          <a:p>
            <a:pPr eaLnBrk="1" hangingPunct="1"/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8618" y="6302633"/>
            <a:ext cx="6794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Dr. Allen </a:t>
            </a:r>
            <a:r>
              <a:rPr lang="en-US" sz="1600" dirty="0" err="1" smtClean="0"/>
              <a:t>Wedell</a:t>
            </a:r>
            <a:r>
              <a:rPr lang="en-US" sz="1600" dirty="0" smtClean="0"/>
              <a:t>, professor emeritus, Colorado State University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189163" y="206961"/>
            <a:ext cx="6823195" cy="1421246"/>
            <a:chOff x="2189163" y="206961"/>
            <a:chExt cx="6823195" cy="1421246"/>
          </a:xfrm>
        </p:grpSpPr>
        <p:pic>
          <p:nvPicPr>
            <p:cNvPr id="65538" name="Picture 2" descr="http://farm1.staticflickr.com/37/104366604_610873c3d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4684" y="206961"/>
              <a:ext cx="2272853" cy="1066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540" name="Picture 4" descr="http://drewramseymd.com/images/uploads/OSU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70"/>
            <a:stretch/>
          </p:blipFill>
          <p:spPr bwMode="auto">
            <a:xfrm>
              <a:off x="8037057" y="206961"/>
              <a:ext cx="975301" cy="1062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189163" y="206961"/>
              <a:ext cx="3733800" cy="1421246"/>
              <a:chOff x="1757363" y="206961"/>
              <a:chExt cx="3733800" cy="1421246"/>
            </a:xfrm>
          </p:grpSpPr>
          <p:pic>
            <p:nvPicPr>
              <p:cNvPr id="12" name="Picture 11" descr="prime_wht_maroonbox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0872" y="206961"/>
                <a:ext cx="2526782" cy="6154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757363" y="797210"/>
                <a:ext cx="3733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INSTITUTE </a:t>
                </a:r>
                <a:r>
                  <a:rPr lang="en-US" sz="1200" dirty="0"/>
                  <a:t>OF BIOSCIENCES &amp; TECHNOLOGY</a:t>
                </a:r>
              </a:p>
              <a:p>
                <a:pPr algn="ctr"/>
                <a:r>
                  <a:rPr lang="en-US" sz="1200" dirty="0"/>
                  <a:t>HEALTH SCIENCE CENTER</a:t>
                </a:r>
              </a:p>
              <a:p>
                <a:r>
                  <a:rPr lang="en-US" sz="1200" dirty="0"/>
                  <a:t> </a:t>
                </a:r>
              </a:p>
              <a:p>
                <a:endParaRPr lang="en-US" sz="1200" dirty="0"/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38618" y="1283052"/>
            <a:ext cx="2199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Acknowledgements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84959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15" y="968188"/>
            <a:ext cx="752477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Box 4"/>
          <p:cNvSpPr txBox="1">
            <a:spLocks noChangeArrowheads="1"/>
          </p:cNvSpPr>
          <p:nvPr/>
        </p:nvSpPr>
        <p:spPr bwMode="auto">
          <a:xfrm>
            <a:off x="2843213" y="188913"/>
            <a:ext cx="3457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400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135085" y="188912"/>
            <a:ext cx="287383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4000" dirty="0"/>
              <a:t>Thank You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12300" y="6343250"/>
            <a:ext cx="2650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Apple Chancery"/>
                <a:cs typeface="Apple Chancery"/>
              </a:rPr>
              <a:t>Dr. Linus Pauling</a:t>
            </a:r>
            <a:endParaRPr lang="en-US" sz="2400" dirty="0">
              <a:solidFill>
                <a:schemeClr val="accent1"/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93602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7894" y="602734"/>
            <a:ext cx="6228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Additional Notes and Material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15292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/>
          </p:nvPr>
        </p:nvSpPr>
        <p:spPr>
          <a:xfrm>
            <a:off x="179388" y="333375"/>
            <a:ext cx="8964612" cy="588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Changes in cellular morphology (HCT116)</a:t>
            </a:r>
            <a:endParaRPr lang="en-IN" sz="2800" dirty="0" smtClean="0">
              <a:solidFill>
                <a:srgbClr val="FFFFFF"/>
              </a:solidFill>
            </a:endParaRPr>
          </a:p>
        </p:txBody>
      </p:sp>
      <p:pic>
        <p:nvPicPr>
          <p:cNvPr id="38916" name="Content Placeholder 3" descr="5mM AA.JPG"/>
          <p:cNvPicPr>
            <a:picLocks noChangeAspect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9" b="8923"/>
          <a:stretch>
            <a:fillRect/>
          </a:stretch>
        </p:blipFill>
        <p:spPr bwMode="auto">
          <a:xfrm>
            <a:off x="3238500" y="1609725"/>
            <a:ext cx="279082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5" descr="41-Zer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612900"/>
            <a:ext cx="285432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7"/>
          <p:cNvSpPr txBox="1">
            <a:spLocks noChangeArrowheads="1"/>
          </p:cNvSpPr>
          <p:nvPr/>
        </p:nvSpPr>
        <p:spPr bwMode="auto">
          <a:xfrm>
            <a:off x="839788" y="1244600"/>
            <a:ext cx="151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No treatment</a:t>
            </a:r>
          </a:p>
        </p:txBody>
      </p:sp>
      <p:sp>
        <p:nvSpPr>
          <p:cNvPr id="38922" name="TextBox 9"/>
          <p:cNvSpPr txBox="1">
            <a:spLocks noChangeArrowheads="1"/>
          </p:cNvSpPr>
          <p:nvPr/>
        </p:nvSpPr>
        <p:spPr bwMode="auto">
          <a:xfrm>
            <a:off x="3681413" y="1244600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PharmAscorbate</a:t>
            </a:r>
          </a:p>
        </p:txBody>
      </p:sp>
      <p:pic>
        <p:nvPicPr>
          <p:cNvPr id="38924" name="Content Placeholder 3" descr="20mM H2O2.JPG"/>
          <p:cNvPicPr>
            <a:picLocks noChangeAspect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3" b="8923"/>
          <a:stretch>
            <a:fillRect/>
          </a:stretch>
        </p:blipFill>
        <p:spPr bwMode="auto">
          <a:xfrm>
            <a:off x="6242050" y="1612900"/>
            <a:ext cx="2716213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5" name="TextBox 7"/>
          <p:cNvSpPr txBox="1">
            <a:spLocks noChangeArrowheads="1"/>
          </p:cNvSpPr>
          <p:nvPr/>
        </p:nvSpPr>
        <p:spPr bwMode="auto">
          <a:xfrm>
            <a:off x="6723063" y="1244600"/>
            <a:ext cx="1755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H</a:t>
            </a:r>
            <a:r>
              <a:rPr lang="en-US" sz="1800" baseline="-25000"/>
              <a:t>2</a:t>
            </a:r>
            <a:r>
              <a:rPr lang="en-US" sz="1800"/>
              <a:t>O</a:t>
            </a:r>
            <a:r>
              <a:rPr lang="en-US" sz="1800" baseline="-25000"/>
              <a:t>2</a:t>
            </a:r>
            <a:endParaRPr lang="en-US" sz="1800"/>
          </a:p>
        </p:txBody>
      </p:sp>
      <p:pic>
        <p:nvPicPr>
          <p:cNvPr id="38926" name="Picture 4" descr="5mM Ca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4140200"/>
            <a:ext cx="27908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7" name="TextBox 10"/>
          <p:cNvSpPr txBox="1">
            <a:spLocks noChangeArrowheads="1"/>
          </p:cNvSpPr>
          <p:nvPr/>
        </p:nvSpPr>
        <p:spPr bwMode="auto">
          <a:xfrm>
            <a:off x="3203575" y="3722688"/>
            <a:ext cx="2881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PharmAscorbate + CAT</a:t>
            </a:r>
          </a:p>
        </p:txBody>
      </p:sp>
      <p:pic>
        <p:nvPicPr>
          <p:cNvPr id="3" name="Picture 6" descr="42-CAT.JPG"/>
          <p:cNvPicPr>
            <a:picLocks noChangeAspect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149725"/>
            <a:ext cx="28543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3" name="Picture 5" descr="20mM Cat 2.JPG"/>
          <p:cNvSpPr>
            <a:spLocks noChangeAspect="1"/>
          </p:cNvSpPr>
          <p:nvPr/>
        </p:nvSpPr>
        <p:spPr bwMode="auto">
          <a:xfrm>
            <a:off x="6242050" y="4156075"/>
            <a:ext cx="2716213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693738" y="3729038"/>
            <a:ext cx="1809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CAT (Catalase)</a:t>
            </a:r>
          </a:p>
        </p:txBody>
      </p:sp>
      <p:sp>
        <p:nvSpPr>
          <p:cNvPr id="38931" name="TextBox 7"/>
          <p:cNvSpPr txBox="1">
            <a:spLocks noChangeArrowheads="1"/>
          </p:cNvSpPr>
          <p:nvPr/>
        </p:nvSpPr>
        <p:spPr bwMode="auto">
          <a:xfrm>
            <a:off x="6491288" y="3724275"/>
            <a:ext cx="2219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H</a:t>
            </a:r>
            <a:r>
              <a:rPr lang="en-US" sz="1800" baseline="-25000"/>
              <a:t>2</a:t>
            </a:r>
            <a:r>
              <a:rPr lang="en-US" sz="1800"/>
              <a:t>O</a:t>
            </a:r>
            <a:r>
              <a:rPr lang="en-US" sz="1800" baseline="-25000"/>
              <a:t>2 </a:t>
            </a:r>
            <a:r>
              <a:rPr lang="en-US" sz="1800"/>
              <a:t>+ CAT 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-26988" y="6172200"/>
            <a:ext cx="9261476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/>
              <a:t>These results provide preliminary evidence for a possible role of </a:t>
            </a:r>
            <a:r>
              <a:rPr lang="en-US" sz="1600">
                <a:solidFill>
                  <a:srgbClr val="FF0000"/>
                </a:solidFill>
              </a:rPr>
              <a:t>H</a:t>
            </a:r>
            <a:r>
              <a:rPr lang="en-US" sz="1600" baseline="-25000">
                <a:solidFill>
                  <a:srgbClr val="FF0000"/>
                </a:solidFill>
              </a:rPr>
              <a:t>2</a:t>
            </a:r>
            <a:r>
              <a:rPr lang="en-US" sz="1600">
                <a:solidFill>
                  <a:srgbClr val="FF0000"/>
                </a:solidFill>
              </a:rPr>
              <a:t>O</a:t>
            </a:r>
            <a:r>
              <a:rPr lang="en-US" sz="1600" baseline="-25000">
                <a:solidFill>
                  <a:srgbClr val="FF0000"/>
                </a:solidFill>
              </a:rPr>
              <a:t>2</a:t>
            </a:r>
            <a:r>
              <a:rPr lang="en-US" sz="1600">
                <a:solidFill>
                  <a:srgbClr val="FF0000"/>
                </a:solidFill>
              </a:rPr>
              <a:t> in ascorbate-induced toxicity</a:t>
            </a:r>
            <a:r>
              <a:rPr lang="en-US" sz="1600"/>
              <a:t>.</a:t>
            </a:r>
          </a:p>
          <a:p>
            <a:pPr algn="ctr" eaLnBrk="1" hangingPunct="1"/>
            <a:endParaRPr lang="en-US" sz="1500">
              <a:solidFill>
                <a:srgbClr val="FF0000"/>
              </a:solidFill>
            </a:endParaRPr>
          </a:p>
        </p:txBody>
      </p:sp>
      <p:pic>
        <p:nvPicPr>
          <p:cNvPr id="16" name="Picture 5" descr="20mM Cat 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132263"/>
            <a:ext cx="26733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137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2" grpId="0"/>
      <p:bldP spid="38925" grpId="0"/>
      <p:bldP spid="38927" grpId="0"/>
      <p:bldP spid="38931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Box 24"/>
          <p:cNvSpPr txBox="1">
            <a:spLocks noChangeArrowheads="1"/>
          </p:cNvSpPr>
          <p:nvPr/>
        </p:nvSpPr>
        <p:spPr bwMode="auto">
          <a:xfrm>
            <a:off x="1041400" y="2098675"/>
            <a:ext cx="604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103426" name="TextBox 26"/>
          <p:cNvSpPr txBox="1">
            <a:spLocks noChangeArrowheads="1"/>
          </p:cNvSpPr>
          <p:nvPr/>
        </p:nvSpPr>
        <p:spPr bwMode="auto">
          <a:xfrm>
            <a:off x="1836738" y="2098675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03427" name="TextBox 28"/>
          <p:cNvSpPr txBox="1">
            <a:spLocks noChangeArrowheads="1"/>
          </p:cNvSpPr>
          <p:nvPr/>
        </p:nvSpPr>
        <p:spPr bwMode="auto">
          <a:xfrm>
            <a:off x="2409825" y="2098675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03428" name="TextBox 31"/>
          <p:cNvSpPr txBox="1">
            <a:spLocks noChangeArrowheads="1"/>
          </p:cNvSpPr>
          <p:nvPr/>
        </p:nvSpPr>
        <p:spPr bwMode="auto">
          <a:xfrm>
            <a:off x="2771775" y="2098675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8 mM</a:t>
            </a:r>
          </a:p>
        </p:txBody>
      </p:sp>
      <p:sp>
        <p:nvSpPr>
          <p:cNvPr id="103429" name="TextBox 31"/>
          <p:cNvSpPr txBox="1">
            <a:spLocks noChangeArrowheads="1"/>
          </p:cNvSpPr>
          <p:nvPr/>
        </p:nvSpPr>
        <p:spPr bwMode="auto">
          <a:xfrm>
            <a:off x="3419475" y="2108200"/>
            <a:ext cx="755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25 uM</a:t>
            </a:r>
          </a:p>
        </p:txBody>
      </p:sp>
      <p:sp>
        <p:nvSpPr>
          <p:cNvPr id="13" name="Left Brace 12"/>
          <p:cNvSpPr>
            <a:spLocks/>
          </p:cNvSpPr>
          <p:nvPr/>
        </p:nvSpPr>
        <p:spPr bwMode="auto">
          <a:xfrm rot="5400000">
            <a:off x="3379788" y="-779462"/>
            <a:ext cx="439737" cy="5113337"/>
          </a:xfrm>
          <a:prstGeom prst="leftBrace">
            <a:avLst>
              <a:gd name="adj1" fmla="val 834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3431" name="TextBox 28"/>
          <p:cNvSpPr txBox="1">
            <a:spLocks noChangeArrowheads="1"/>
          </p:cNvSpPr>
          <p:nvPr/>
        </p:nvSpPr>
        <p:spPr bwMode="auto">
          <a:xfrm>
            <a:off x="3132138" y="1171575"/>
            <a:ext cx="933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HCT116</a:t>
            </a:r>
          </a:p>
        </p:txBody>
      </p:sp>
      <p:sp>
        <p:nvSpPr>
          <p:cNvPr id="103432" name="TextBox 31"/>
          <p:cNvSpPr txBox="1">
            <a:spLocks noChangeArrowheads="1"/>
          </p:cNvSpPr>
          <p:nvPr/>
        </p:nvSpPr>
        <p:spPr bwMode="auto">
          <a:xfrm>
            <a:off x="4211638" y="2082800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50</a:t>
            </a:r>
          </a:p>
        </p:txBody>
      </p:sp>
      <p:sp>
        <p:nvSpPr>
          <p:cNvPr id="103433" name="TextBox 31"/>
          <p:cNvSpPr txBox="1">
            <a:spLocks noChangeArrowheads="1"/>
          </p:cNvSpPr>
          <p:nvPr/>
        </p:nvSpPr>
        <p:spPr bwMode="auto">
          <a:xfrm>
            <a:off x="4621213" y="20828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100</a:t>
            </a:r>
          </a:p>
        </p:txBody>
      </p:sp>
      <p:sp>
        <p:nvSpPr>
          <p:cNvPr id="103434" name="TextBox 31"/>
          <p:cNvSpPr txBox="1">
            <a:spLocks noChangeArrowheads="1"/>
          </p:cNvSpPr>
          <p:nvPr/>
        </p:nvSpPr>
        <p:spPr bwMode="auto">
          <a:xfrm>
            <a:off x="5268913" y="20828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200</a:t>
            </a:r>
          </a:p>
        </p:txBody>
      </p:sp>
      <p:sp>
        <p:nvSpPr>
          <p:cNvPr id="103435" name="TextBox 31"/>
          <p:cNvSpPr txBox="1">
            <a:spLocks noChangeArrowheads="1"/>
          </p:cNvSpPr>
          <p:nvPr/>
        </p:nvSpPr>
        <p:spPr bwMode="auto">
          <a:xfrm>
            <a:off x="5773738" y="20828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400</a:t>
            </a:r>
          </a:p>
        </p:txBody>
      </p:sp>
      <p:sp>
        <p:nvSpPr>
          <p:cNvPr id="103436" name="TextBox 24"/>
          <p:cNvSpPr txBox="1">
            <a:spLocks noChangeArrowheads="1"/>
          </p:cNvSpPr>
          <p:nvPr/>
        </p:nvSpPr>
        <p:spPr bwMode="auto">
          <a:xfrm>
            <a:off x="6488113" y="2098675"/>
            <a:ext cx="604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103437" name="TextBox 26"/>
          <p:cNvSpPr txBox="1">
            <a:spLocks noChangeArrowheads="1"/>
          </p:cNvSpPr>
          <p:nvPr/>
        </p:nvSpPr>
        <p:spPr bwMode="auto">
          <a:xfrm>
            <a:off x="7235825" y="2098675"/>
            <a:ext cx="300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03438" name="TextBox 28"/>
          <p:cNvSpPr txBox="1">
            <a:spLocks noChangeArrowheads="1"/>
          </p:cNvSpPr>
          <p:nvPr/>
        </p:nvSpPr>
        <p:spPr bwMode="auto">
          <a:xfrm>
            <a:off x="7802563" y="2098675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03439" name="TextBox 31"/>
          <p:cNvSpPr txBox="1">
            <a:spLocks noChangeArrowheads="1"/>
          </p:cNvSpPr>
          <p:nvPr/>
        </p:nvSpPr>
        <p:spPr bwMode="auto">
          <a:xfrm>
            <a:off x="8266113" y="2098675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8 mM</a:t>
            </a:r>
          </a:p>
        </p:txBody>
      </p:sp>
      <p:sp>
        <p:nvSpPr>
          <p:cNvPr id="23" name="Left Brace 22"/>
          <p:cNvSpPr>
            <a:spLocks/>
          </p:cNvSpPr>
          <p:nvPr/>
        </p:nvSpPr>
        <p:spPr bwMode="auto">
          <a:xfrm rot="5400000">
            <a:off x="7380288" y="404813"/>
            <a:ext cx="431800" cy="2736850"/>
          </a:xfrm>
          <a:prstGeom prst="leftBrace">
            <a:avLst>
              <a:gd name="adj1" fmla="val 833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3441" name="TextBox 28"/>
          <p:cNvSpPr txBox="1">
            <a:spLocks noChangeArrowheads="1"/>
          </p:cNvSpPr>
          <p:nvPr/>
        </p:nvSpPr>
        <p:spPr bwMode="auto">
          <a:xfrm>
            <a:off x="7056438" y="1171575"/>
            <a:ext cx="971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CCD841</a:t>
            </a:r>
          </a:p>
        </p:txBody>
      </p:sp>
      <p:sp>
        <p:nvSpPr>
          <p:cNvPr id="103442" name="TextBox 31"/>
          <p:cNvSpPr txBox="1">
            <a:spLocks noChangeArrowheads="1"/>
          </p:cNvSpPr>
          <p:nvPr/>
        </p:nvSpPr>
        <p:spPr bwMode="auto">
          <a:xfrm>
            <a:off x="1547813" y="184467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Ascorbic Acid</a:t>
            </a:r>
          </a:p>
        </p:txBody>
      </p:sp>
      <p:sp>
        <p:nvSpPr>
          <p:cNvPr id="103443" name="TextBox 31"/>
          <p:cNvSpPr txBox="1">
            <a:spLocks noChangeArrowheads="1"/>
          </p:cNvSpPr>
          <p:nvPr/>
        </p:nvSpPr>
        <p:spPr bwMode="auto">
          <a:xfrm>
            <a:off x="3924300" y="1844675"/>
            <a:ext cx="1941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Hydrogen Peroxide</a:t>
            </a:r>
          </a:p>
        </p:txBody>
      </p:sp>
      <p:sp>
        <p:nvSpPr>
          <p:cNvPr id="103444" name="TextBox 31"/>
          <p:cNvSpPr txBox="1">
            <a:spLocks noChangeArrowheads="1"/>
          </p:cNvSpPr>
          <p:nvPr/>
        </p:nvSpPr>
        <p:spPr bwMode="auto">
          <a:xfrm>
            <a:off x="6804025" y="184467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Ascorbic Acid</a:t>
            </a:r>
          </a:p>
        </p:txBody>
      </p:sp>
      <p:sp>
        <p:nvSpPr>
          <p:cNvPr id="103445" name="TextBox 40"/>
          <p:cNvSpPr txBox="1">
            <a:spLocks noChangeArrowheads="1"/>
          </p:cNvSpPr>
          <p:nvPr/>
        </p:nvSpPr>
        <p:spPr bwMode="auto">
          <a:xfrm>
            <a:off x="608013" y="188913"/>
            <a:ext cx="7927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6Hr Whole-Cell Lysates of HCT116 and CCD841</a:t>
            </a:r>
          </a:p>
        </p:txBody>
      </p:sp>
      <p:pic>
        <p:nvPicPr>
          <p:cNvPr id="103446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420938"/>
            <a:ext cx="8027987" cy="118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47" name="TextBox 2"/>
          <p:cNvSpPr txBox="1">
            <a:spLocks noChangeArrowheads="1"/>
          </p:cNvSpPr>
          <p:nvPr/>
        </p:nvSpPr>
        <p:spPr bwMode="auto">
          <a:xfrm>
            <a:off x="74613" y="2852738"/>
            <a:ext cx="792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PARP</a:t>
            </a:r>
          </a:p>
        </p:txBody>
      </p:sp>
      <p:pic>
        <p:nvPicPr>
          <p:cNvPr id="10344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89363"/>
            <a:ext cx="7993062" cy="730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49" name="TextBox 9"/>
          <p:cNvSpPr txBox="1">
            <a:spLocks noChangeArrowheads="1"/>
          </p:cNvSpPr>
          <p:nvPr/>
        </p:nvSpPr>
        <p:spPr bwMode="auto">
          <a:xfrm>
            <a:off x="-52388" y="3933825"/>
            <a:ext cx="10461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/>
              <a:t>Catalase</a:t>
            </a:r>
          </a:p>
        </p:txBody>
      </p:sp>
      <p:sp>
        <p:nvSpPr>
          <p:cNvPr id="103450" name="TextBox 8"/>
          <p:cNvSpPr txBox="1">
            <a:spLocks noChangeArrowheads="1"/>
          </p:cNvSpPr>
          <p:nvPr/>
        </p:nvSpPr>
        <p:spPr bwMode="auto">
          <a:xfrm>
            <a:off x="247650" y="4746625"/>
            <a:ext cx="446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/>
              <a:t>H3</a:t>
            </a:r>
          </a:p>
        </p:txBody>
      </p:sp>
      <p:pic>
        <p:nvPicPr>
          <p:cNvPr id="103451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2"/>
          <a:stretch>
            <a:fillRect/>
          </a:stretch>
        </p:blipFill>
        <p:spPr bwMode="auto">
          <a:xfrm>
            <a:off x="900113" y="4668838"/>
            <a:ext cx="7993062" cy="488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190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Box 8"/>
          <p:cNvSpPr txBox="1">
            <a:spLocks noChangeArrowheads="1"/>
          </p:cNvSpPr>
          <p:nvPr/>
        </p:nvSpPr>
        <p:spPr bwMode="auto">
          <a:xfrm>
            <a:off x="323850" y="5137150"/>
            <a:ext cx="4460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/>
              <a:t>H3</a:t>
            </a:r>
          </a:p>
        </p:txBody>
      </p:sp>
      <p:sp>
        <p:nvSpPr>
          <p:cNvPr id="104450" name="TextBox 24"/>
          <p:cNvSpPr txBox="1">
            <a:spLocks noChangeArrowheads="1"/>
          </p:cNvSpPr>
          <p:nvPr/>
        </p:nvSpPr>
        <p:spPr bwMode="auto">
          <a:xfrm>
            <a:off x="1041400" y="2098675"/>
            <a:ext cx="604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104451" name="TextBox 26"/>
          <p:cNvSpPr txBox="1">
            <a:spLocks noChangeArrowheads="1"/>
          </p:cNvSpPr>
          <p:nvPr/>
        </p:nvSpPr>
        <p:spPr bwMode="auto">
          <a:xfrm>
            <a:off x="1836738" y="2098675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04452" name="TextBox 28"/>
          <p:cNvSpPr txBox="1">
            <a:spLocks noChangeArrowheads="1"/>
          </p:cNvSpPr>
          <p:nvPr/>
        </p:nvSpPr>
        <p:spPr bwMode="auto">
          <a:xfrm>
            <a:off x="2409825" y="2098675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04453" name="TextBox 31"/>
          <p:cNvSpPr txBox="1">
            <a:spLocks noChangeArrowheads="1"/>
          </p:cNvSpPr>
          <p:nvPr/>
        </p:nvSpPr>
        <p:spPr bwMode="auto">
          <a:xfrm>
            <a:off x="2771775" y="2098675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8 mM</a:t>
            </a:r>
          </a:p>
        </p:txBody>
      </p:sp>
      <p:sp>
        <p:nvSpPr>
          <p:cNvPr id="104454" name="TextBox 31"/>
          <p:cNvSpPr txBox="1">
            <a:spLocks noChangeArrowheads="1"/>
          </p:cNvSpPr>
          <p:nvPr/>
        </p:nvSpPr>
        <p:spPr bwMode="auto">
          <a:xfrm>
            <a:off x="3419475" y="2108200"/>
            <a:ext cx="755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25 uM</a:t>
            </a:r>
          </a:p>
        </p:txBody>
      </p:sp>
      <p:sp>
        <p:nvSpPr>
          <p:cNvPr id="13" name="Left Brace 12"/>
          <p:cNvSpPr>
            <a:spLocks/>
          </p:cNvSpPr>
          <p:nvPr/>
        </p:nvSpPr>
        <p:spPr bwMode="auto">
          <a:xfrm rot="5400000">
            <a:off x="3379788" y="-779462"/>
            <a:ext cx="439737" cy="5113337"/>
          </a:xfrm>
          <a:prstGeom prst="leftBrace">
            <a:avLst>
              <a:gd name="adj1" fmla="val 834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4456" name="TextBox 28"/>
          <p:cNvSpPr txBox="1">
            <a:spLocks noChangeArrowheads="1"/>
          </p:cNvSpPr>
          <p:nvPr/>
        </p:nvSpPr>
        <p:spPr bwMode="auto">
          <a:xfrm>
            <a:off x="3132138" y="1196975"/>
            <a:ext cx="933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HCT116</a:t>
            </a:r>
          </a:p>
        </p:txBody>
      </p:sp>
      <p:sp>
        <p:nvSpPr>
          <p:cNvPr id="104457" name="TextBox 31"/>
          <p:cNvSpPr txBox="1">
            <a:spLocks noChangeArrowheads="1"/>
          </p:cNvSpPr>
          <p:nvPr/>
        </p:nvSpPr>
        <p:spPr bwMode="auto">
          <a:xfrm>
            <a:off x="4211638" y="2082800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50</a:t>
            </a:r>
          </a:p>
        </p:txBody>
      </p:sp>
      <p:sp>
        <p:nvSpPr>
          <p:cNvPr id="104458" name="TextBox 31"/>
          <p:cNvSpPr txBox="1">
            <a:spLocks noChangeArrowheads="1"/>
          </p:cNvSpPr>
          <p:nvPr/>
        </p:nvSpPr>
        <p:spPr bwMode="auto">
          <a:xfrm>
            <a:off x="4621213" y="20828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100</a:t>
            </a:r>
          </a:p>
        </p:txBody>
      </p:sp>
      <p:sp>
        <p:nvSpPr>
          <p:cNvPr id="104459" name="TextBox 31"/>
          <p:cNvSpPr txBox="1">
            <a:spLocks noChangeArrowheads="1"/>
          </p:cNvSpPr>
          <p:nvPr/>
        </p:nvSpPr>
        <p:spPr bwMode="auto">
          <a:xfrm>
            <a:off x="5268913" y="20828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200</a:t>
            </a:r>
          </a:p>
        </p:txBody>
      </p:sp>
      <p:sp>
        <p:nvSpPr>
          <p:cNvPr id="104460" name="TextBox 31"/>
          <p:cNvSpPr txBox="1">
            <a:spLocks noChangeArrowheads="1"/>
          </p:cNvSpPr>
          <p:nvPr/>
        </p:nvSpPr>
        <p:spPr bwMode="auto">
          <a:xfrm>
            <a:off x="5773738" y="20828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400</a:t>
            </a:r>
          </a:p>
        </p:txBody>
      </p:sp>
      <p:sp>
        <p:nvSpPr>
          <p:cNvPr id="104461" name="TextBox 24"/>
          <p:cNvSpPr txBox="1">
            <a:spLocks noChangeArrowheads="1"/>
          </p:cNvSpPr>
          <p:nvPr/>
        </p:nvSpPr>
        <p:spPr bwMode="auto">
          <a:xfrm>
            <a:off x="6488113" y="2098675"/>
            <a:ext cx="604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104462" name="TextBox 26"/>
          <p:cNvSpPr txBox="1">
            <a:spLocks noChangeArrowheads="1"/>
          </p:cNvSpPr>
          <p:nvPr/>
        </p:nvSpPr>
        <p:spPr bwMode="auto">
          <a:xfrm>
            <a:off x="7235825" y="2098675"/>
            <a:ext cx="300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04463" name="TextBox 28"/>
          <p:cNvSpPr txBox="1">
            <a:spLocks noChangeArrowheads="1"/>
          </p:cNvSpPr>
          <p:nvPr/>
        </p:nvSpPr>
        <p:spPr bwMode="auto">
          <a:xfrm>
            <a:off x="7802563" y="2098675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04464" name="TextBox 31"/>
          <p:cNvSpPr txBox="1">
            <a:spLocks noChangeArrowheads="1"/>
          </p:cNvSpPr>
          <p:nvPr/>
        </p:nvSpPr>
        <p:spPr bwMode="auto">
          <a:xfrm>
            <a:off x="8266113" y="2098675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8 mM</a:t>
            </a:r>
          </a:p>
        </p:txBody>
      </p:sp>
      <p:sp>
        <p:nvSpPr>
          <p:cNvPr id="23" name="Left Brace 22"/>
          <p:cNvSpPr>
            <a:spLocks/>
          </p:cNvSpPr>
          <p:nvPr/>
        </p:nvSpPr>
        <p:spPr bwMode="auto">
          <a:xfrm rot="5400000">
            <a:off x="7380288" y="404813"/>
            <a:ext cx="431800" cy="2736850"/>
          </a:xfrm>
          <a:prstGeom prst="leftBrace">
            <a:avLst>
              <a:gd name="adj1" fmla="val 833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4466" name="TextBox 28"/>
          <p:cNvSpPr txBox="1">
            <a:spLocks noChangeArrowheads="1"/>
          </p:cNvSpPr>
          <p:nvPr/>
        </p:nvSpPr>
        <p:spPr bwMode="auto">
          <a:xfrm>
            <a:off x="7056438" y="1146175"/>
            <a:ext cx="971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CCD841</a:t>
            </a:r>
          </a:p>
        </p:txBody>
      </p:sp>
      <p:sp>
        <p:nvSpPr>
          <p:cNvPr id="104467" name="TextBox 31"/>
          <p:cNvSpPr txBox="1">
            <a:spLocks noChangeArrowheads="1"/>
          </p:cNvSpPr>
          <p:nvPr/>
        </p:nvSpPr>
        <p:spPr bwMode="auto">
          <a:xfrm>
            <a:off x="1547813" y="184467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Ascorbic Acid</a:t>
            </a:r>
          </a:p>
        </p:txBody>
      </p:sp>
      <p:sp>
        <p:nvSpPr>
          <p:cNvPr id="104468" name="TextBox 31"/>
          <p:cNvSpPr txBox="1">
            <a:spLocks noChangeArrowheads="1"/>
          </p:cNvSpPr>
          <p:nvPr/>
        </p:nvSpPr>
        <p:spPr bwMode="auto">
          <a:xfrm>
            <a:off x="3924300" y="1844675"/>
            <a:ext cx="1941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Hydrogen Peroxide</a:t>
            </a:r>
          </a:p>
        </p:txBody>
      </p:sp>
      <p:sp>
        <p:nvSpPr>
          <p:cNvPr id="104469" name="TextBox 31"/>
          <p:cNvSpPr txBox="1">
            <a:spLocks noChangeArrowheads="1"/>
          </p:cNvSpPr>
          <p:nvPr/>
        </p:nvSpPr>
        <p:spPr bwMode="auto">
          <a:xfrm>
            <a:off x="6804025" y="184467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Ascorbic Acid</a:t>
            </a:r>
          </a:p>
        </p:txBody>
      </p:sp>
      <p:pic>
        <p:nvPicPr>
          <p:cNvPr id="10447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2"/>
          <a:stretch>
            <a:fillRect/>
          </a:stretch>
        </p:blipFill>
        <p:spPr bwMode="auto">
          <a:xfrm>
            <a:off x="863600" y="5064125"/>
            <a:ext cx="8243888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7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6" b="38362"/>
          <a:stretch>
            <a:fillRect/>
          </a:stretch>
        </p:blipFill>
        <p:spPr bwMode="auto">
          <a:xfrm>
            <a:off x="863600" y="4386263"/>
            <a:ext cx="8207375" cy="533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72" name="TextBox 8"/>
          <p:cNvSpPr txBox="1">
            <a:spLocks noChangeArrowheads="1"/>
          </p:cNvSpPr>
          <p:nvPr/>
        </p:nvSpPr>
        <p:spPr bwMode="auto">
          <a:xfrm>
            <a:off x="84138" y="4510088"/>
            <a:ext cx="685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/>
              <a:t>AcH3</a:t>
            </a:r>
          </a:p>
        </p:txBody>
      </p:sp>
      <p:pic>
        <p:nvPicPr>
          <p:cNvPr id="104473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8" b="31837"/>
          <a:stretch>
            <a:fillRect/>
          </a:stretch>
        </p:blipFill>
        <p:spPr bwMode="auto">
          <a:xfrm>
            <a:off x="863600" y="3027363"/>
            <a:ext cx="8243888" cy="525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74" name="TextBox 35"/>
          <p:cNvSpPr txBox="1">
            <a:spLocks noChangeArrowheads="1"/>
          </p:cNvSpPr>
          <p:nvPr/>
        </p:nvSpPr>
        <p:spPr bwMode="auto">
          <a:xfrm>
            <a:off x="-36513" y="3141663"/>
            <a:ext cx="879476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HDAC4</a:t>
            </a:r>
          </a:p>
        </p:txBody>
      </p:sp>
      <p:sp>
        <p:nvSpPr>
          <p:cNvPr id="104476" name="TextBox 40"/>
          <p:cNvSpPr txBox="1">
            <a:spLocks noChangeArrowheads="1"/>
          </p:cNvSpPr>
          <p:nvPr/>
        </p:nvSpPr>
        <p:spPr bwMode="auto">
          <a:xfrm>
            <a:off x="608013" y="188913"/>
            <a:ext cx="7927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00"/>
                </a:solidFill>
              </a:rPr>
              <a:t>6Hr Whole-Cell Lysates of HCT116 and CCD841</a:t>
            </a:r>
          </a:p>
        </p:txBody>
      </p:sp>
      <p:pic>
        <p:nvPicPr>
          <p:cNvPr id="10447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" t="-6807" r="327" b="6100"/>
          <a:stretch>
            <a:fillRect/>
          </a:stretch>
        </p:blipFill>
        <p:spPr bwMode="auto">
          <a:xfrm>
            <a:off x="863600" y="3686175"/>
            <a:ext cx="8245475" cy="585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78" name="TextBox 8"/>
          <p:cNvSpPr txBox="1">
            <a:spLocks noChangeArrowheads="1"/>
          </p:cNvSpPr>
          <p:nvPr/>
        </p:nvSpPr>
        <p:spPr bwMode="auto">
          <a:xfrm>
            <a:off x="69850" y="3789363"/>
            <a:ext cx="685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/>
              <a:t>AcH4</a:t>
            </a:r>
          </a:p>
        </p:txBody>
      </p:sp>
      <p:pic>
        <p:nvPicPr>
          <p:cNvPr id="104480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420938"/>
            <a:ext cx="8245475" cy="498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81" name="TextBox 39"/>
          <p:cNvSpPr txBox="1">
            <a:spLocks noChangeArrowheads="1"/>
          </p:cNvSpPr>
          <p:nvPr/>
        </p:nvSpPr>
        <p:spPr bwMode="auto">
          <a:xfrm>
            <a:off x="-36513" y="2482850"/>
            <a:ext cx="83502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SIRT3</a:t>
            </a:r>
          </a:p>
        </p:txBody>
      </p:sp>
    </p:spTree>
    <p:extLst>
      <p:ext uri="{BB962C8B-B14F-4D97-AF65-F5344CB8AC3E}">
        <p14:creationId xmlns:p14="http://schemas.microsoft.com/office/powerpoint/2010/main" val="25469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Box 24"/>
          <p:cNvSpPr txBox="1">
            <a:spLocks noChangeArrowheads="1"/>
          </p:cNvSpPr>
          <p:nvPr/>
        </p:nvSpPr>
        <p:spPr bwMode="auto">
          <a:xfrm>
            <a:off x="1041400" y="2098675"/>
            <a:ext cx="604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105474" name="TextBox 26"/>
          <p:cNvSpPr txBox="1">
            <a:spLocks noChangeArrowheads="1"/>
          </p:cNvSpPr>
          <p:nvPr/>
        </p:nvSpPr>
        <p:spPr bwMode="auto">
          <a:xfrm>
            <a:off x="1836738" y="2098675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05475" name="TextBox 28"/>
          <p:cNvSpPr txBox="1">
            <a:spLocks noChangeArrowheads="1"/>
          </p:cNvSpPr>
          <p:nvPr/>
        </p:nvSpPr>
        <p:spPr bwMode="auto">
          <a:xfrm>
            <a:off x="2409825" y="2098675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05476" name="TextBox 31"/>
          <p:cNvSpPr txBox="1">
            <a:spLocks noChangeArrowheads="1"/>
          </p:cNvSpPr>
          <p:nvPr/>
        </p:nvSpPr>
        <p:spPr bwMode="auto">
          <a:xfrm>
            <a:off x="2771775" y="2098675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8 mM</a:t>
            </a:r>
          </a:p>
        </p:txBody>
      </p:sp>
      <p:sp>
        <p:nvSpPr>
          <p:cNvPr id="105477" name="TextBox 31"/>
          <p:cNvSpPr txBox="1">
            <a:spLocks noChangeArrowheads="1"/>
          </p:cNvSpPr>
          <p:nvPr/>
        </p:nvSpPr>
        <p:spPr bwMode="auto">
          <a:xfrm>
            <a:off x="3419475" y="2108200"/>
            <a:ext cx="755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25 uM</a:t>
            </a:r>
          </a:p>
        </p:txBody>
      </p:sp>
      <p:sp>
        <p:nvSpPr>
          <p:cNvPr id="13" name="Left Brace 12"/>
          <p:cNvSpPr>
            <a:spLocks/>
          </p:cNvSpPr>
          <p:nvPr/>
        </p:nvSpPr>
        <p:spPr bwMode="auto">
          <a:xfrm rot="5400000">
            <a:off x="3379788" y="-779462"/>
            <a:ext cx="439737" cy="5113337"/>
          </a:xfrm>
          <a:prstGeom prst="leftBrace">
            <a:avLst>
              <a:gd name="adj1" fmla="val 834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5479" name="TextBox 28"/>
          <p:cNvSpPr txBox="1">
            <a:spLocks noChangeArrowheads="1"/>
          </p:cNvSpPr>
          <p:nvPr/>
        </p:nvSpPr>
        <p:spPr bwMode="auto">
          <a:xfrm>
            <a:off x="3132138" y="1171575"/>
            <a:ext cx="933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HCT116</a:t>
            </a:r>
          </a:p>
        </p:txBody>
      </p:sp>
      <p:sp>
        <p:nvSpPr>
          <p:cNvPr id="105480" name="TextBox 31"/>
          <p:cNvSpPr txBox="1">
            <a:spLocks noChangeArrowheads="1"/>
          </p:cNvSpPr>
          <p:nvPr/>
        </p:nvSpPr>
        <p:spPr bwMode="auto">
          <a:xfrm>
            <a:off x="4211638" y="2082800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50</a:t>
            </a:r>
          </a:p>
        </p:txBody>
      </p:sp>
      <p:sp>
        <p:nvSpPr>
          <p:cNvPr id="105481" name="TextBox 31"/>
          <p:cNvSpPr txBox="1">
            <a:spLocks noChangeArrowheads="1"/>
          </p:cNvSpPr>
          <p:nvPr/>
        </p:nvSpPr>
        <p:spPr bwMode="auto">
          <a:xfrm>
            <a:off x="4621213" y="20828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100</a:t>
            </a:r>
          </a:p>
        </p:txBody>
      </p:sp>
      <p:sp>
        <p:nvSpPr>
          <p:cNvPr id="105482" name="TextBox 31"/>
          <p:cNvSpPr txBox="1">
            <a:spLocks noChangeArrowheads="1"/>
          </p:cNvSpPr>
          <p:nvPr/>
        </p:nvSpPr>
        <p:spPr bwMode="auto">
          <a:xfrm>
            <a:off x="5268913" y="20828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200</a:t>
            </a:r>
          </a:p>
        </p:txBody>
      </p:sp>
      <p:sp>
        <p:nvSpPr>
          <p:cNvPr id="105483" name="TextBox 31"/>
          <p:cNvSpPr txBox="1">
            <a:spLocks noChangeArrowheads="1"/>
          </p:cNvSpPr>
          <p:nvPr/>
        </p:nvSpPr>
        <p:spPr bwMode="auto">
          <a:xfrm>
            <a:off x="5773738" y="20828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400</a:t>
            </a:r>
          </a:p>
        </p:txBody>
      </p:sp>
      <p:sp>
        <p:nvSpPr>
          <p:cNvPr id="105484" name="TextBox 24"/>
          <p:cNvSpPr txBox="1">
            <a:spLocks noChangeArrowheads="1"/>
          </p:cNvSpPr>
          <p:nvPr/>
        </p:nvSpPr>
        <p:spPr bwMode="auto">
          <a:xfrm>
            <a:off x="6488113" y="2098675"/>
            <a:ext cx="604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105485" name="TextBox 26"/>
          <p:cNvSpPr txBox="1">
            <a:spLocks noChangeArrowheads="1"/>
          </p:cNvSpPr>
          <p:nvPr/>
        </p:nvSpPr>
        <p:spPr bwMode="auto">
          <a:xfrm>
            <a:off x="7235825" y="2098675"/>
            <a:ext cx="300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05486" name="TextBox 28"/>
          <p:cNvSpPr txBox="1">
            <a:spLocks noChangeArrowheads="1"/>
          </p:cNvSpPr>
          <p:nvPr/>
        </p:nvSpPr>
        <p:spPr bwMode="auto">
          <a:xfrm>
            <a:off x="7802563" y="2098675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05487" name="TextBox 31"/>
          <p:cNvSpPr txBox="1">
            <a:spLocks noChangeArrowheads="1"/>
          </p:cNvSpPr>
          <p:nvPr/>
        </p:nvSpPr>
        <p:spPr bwMode="auto">
          <a:xfrm>
            <a:off x="8266113" y="2098675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8 mM</a:t>
            </a:r>
          </a:p>
        </p:txBody>
      </p:sp>
      <p:sp>
        <p:nvSpPr>
          <p:cNvPr id="23" name="Left Brace 22"/>
          <p:cNvSpPr>
            <a:spLocks/>
          </p:cNvSpPr>
          <p:nvPr/>
        </p:nvSpPr>
        <p:spPr bwMode="auto">
          <a:xfrm rot="5400000">
            <a:off x="7380288" y="404813"/>
            <a:ext cx="431800" cy="2736850"/>
          </a:xfrm>
          <a:prstGeom prst="leftBrace">
            <a:avLst>
              <a:gd name="adj1" fmla="val 833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5489" name="TextBox 28"/>
          <p:cNvSpPr txBox="1">
            <a:spLocks noChangeArrowheads="1"/>
          </p:cNvSpPr>
          <p:nvPr/>
        </p:nvSpPr>
        <p:spPr bwMode="auto">
          <a:xfrm>
            <a:off x="7056438" y="1171575"/>
            <a:ext cx="971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CCD841</a:t>
            </a:r>
          </a:p>
        </p:txBody>
      </p:sp>
      <p:sp>
        <p:nvSpPr>
          <p:cNvPr id="105490" name="TextBox 31"/>
          <p:cNvSpPr txBox="1">
            <a:spLocks noChangeArrowheads="1"/>
          </p:cNvSpPr>
          <p:nvPr/>
        </p:nvSpPr>
        <p:spPr bwMode="auto">
          <a:xfrm>
            <a:off x="1547813" y="184467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Ascorbic Acid</a:t>
            </a:r>
          </a:p>
        </p:txBody>
      </p:sp>
      <p:sp>
        <p:nvSpPr>
          <p:cNvPr id="105491" name="TextBox 31"/>
          <p:cNvSpPr txBox="1">
            <a:spLocks noChangeArrowheads="1"/>
          </p:cNvSpPr>
          <p:nvPr/>
        </p:nvSpPr>
        <p:spPr bwMode="auto">
          <a:xfrm>
            <a:off x="3924300" y="1844675"/>
            <a:ext cx="1941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Hydrogen Peroxide</a:t>
            </a:r>
          </a:p>
        </p:txBody>
      </p:sp>
      <p:sp>
        <p:nvSpPr>
          <p:cNvPr id="105492" name="TextBox 31"/>
          <p:cNvSpPr txBox="1">
            <a:spLocks noChangeArrowheads="1"/>
          </p:cNvSpPr>
          <p:nvPr/>
        </p:nvSpPr>
        <p:spPr bwMode="auto">
          <a:xfrm>
            <a:off x="6804025" y="184467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Ascorbic Acid</a:t>
            </a:r>
          </a:p>
        </p:txBody>
      </p:sp>
      <p:sp>
        <p:nvSpPr>
          <p:cNvPr id="105493" name="TextBox 40"/>
          <p:cNvSpPr txBox="1">
            <a:spLocks noChangeArrowheads="1"/>
          </p:cNvSpPr>
          <p:nvPr/>
        </p:nvSpPr>
        <p:spPr bwMode="auto">
          <a:xfrm>
            <a:off x="608013" y="188913"/>
            <a:ext cx="7927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6Hr Whole-Cell Lysates of HCT116 and CCD841</a:t>
            </a:r>
          </a:p>
        </p:txBody>
      </p:sp>
      <p:sp>
        <p:nvSpPr>
          <p:cNvPr id="105494" name="TextBox 2"/>
          <p:cNvSpPr txBox="1">
            <a:spLocks noChangeArrowheads="1"/>
          </p:cNvSpPr>
          <p:nvPr/>
        </p:nvSpPr>
        <p:spPr bwMode="auto">
          <a:xfrm>
            <a:off x="250825" y="2627313"/>
            <a:ext cx="595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P21</a:t>
            </a:r>
          </a:p>
        </p:txBody>
      </p:sp>
      <p:sp>
        <p:nvSpPr>
          <p:cNvPr id="105495" name="TextBox 8"/>
          <p:cNvSpPr txBox="1">
            <a:spLocks noChangeArrowheads="1"/>
          </p:cNvSpPr>
          <p:nvPr/>
        </p:nvSpPr>
        <p:spPr bwMode="auto">
          <a:xfrm>
            <a:off x="247650" y="4076700"/>
            <a:ext cx="446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/>
              <a:t>H3</a:t>
            </a:r>
          </a:p>
        </p:txBody>
      </p:sp>
      <p:pic>
        <p:nvPicPr>
          <p:cNvPr id="105496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2"/>
          <a:stretch>
            <a:fillRect/>
          </a:stretch>
        </p:blipFill>
        <p:spPr bwMode="auto">
          <a:xfrm>
            <a:off x="971550" y="4000500"/>
            <a:ext cx="8064500" cy="493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501900"/>
            <a:ext cx="8064500" cy="639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98" name="TextBox 2"/>
          <p:cNvSpPr txBox="1">
            <a:spLocks noChangeArrowheads="1"/>
          </p:cNvSpPr>
          <p:nvPr/>
        </p:nvSpPr>
        <p:spPr bwMode="auto">
          <a:xfrm>
            <a:off x="250825" y="3284538"/>
            <a:ext cx="595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P53</a:t>
            </a:r>
          </a:p>
        </p:txBody>
      </p:sp>
      <p:pic>
        <p:nvPicPr>
          <p:cNvPr id="10549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262313"/>
            <a:ext cx="8064500" cy="598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5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37253" y="2432133"/>
            <a:ext cx="4884039" cy="3390909"/>
            <a:chOff x="139223" y="724004"/>
            <a:chExt cx="4884039" cy="3390909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6" t="76831" r="8058"/>
            <a:stretch>
              <a:fillRect/>
            </a:stretch>
          </p:blipFill>
          <p:spPr bwMode="auto">
            <a:xfrm>
              <a:off x="308759" y="724004"/>
              <a:ext cx="4714503" cy="3390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139223" y="724004"/>
              <a:ext cx="573296" cy="4991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1673535" y="5041153"/>
            <a:ext cx="3016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itchFamily="34" charset="0"/>
              </a:rPr>
              <a:t>Chen Q et al. PNAS 2007;104:8749-8754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201" y="866775"/>
            <a:ext cx="8535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err="1" smtClean="0"/>
              <a:t>PharmAscorbate</a:t>
            </a:r>
            <a:r>
              <a:rPr lang="en-US" sz="2200" dirty="0" smtClean="0"/>
              <a:t> is a </a:t>
            </a:r>
            <a:r>
              <a:rPr lang="en-US" sz="2200" dirty="0" err="1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prodrug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for </a:t>
            </a:r>
            <a:r>
              <a:rPr lang="en-IN" sz="2200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H</a:t>
            </a:r>
            <a:r>
              <a:rPr lang="en-IN" sz="2200" baseline="-25000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2</a:t>
            </a:r>
            <a:r>
              <a:rPr lang="en-IN" sz="2200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O</a:t>
            </a:r>
            <a:r>
              <a:rPr lang="en-IN" sz="2200" baseline="-25000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2</a:t>
            </a:r>
            <a:r>
              <a:rPr lang="en-US" sz="2200" dirty="0" smtClean="0"/>
              <a:t>; e.g. in extracellular fluid, 8 </a:t>
            </a:r>
            <a:r>
              <a:rPr lang="en-US" sz="2200" dirty="0" err="1" smtClean="0"/>
              <a:t>mM</a:t>
            </a:r>
            <a:r>
              <a:rPr lang="en-US" sz="2200" dirty="0"/>
              <a:t> </a:t>
            </a:r>
            <a:r>
              <a:rPr lang="en-US" sz="2200" dirty="0" err="1" smtClean="0"/>
              <a:t>Asc</a:t>
            </a:r>
            <a:r>
              <a:rPr lang="en-US" sz="2200" dirty="0" smtClean="0"/>
              <a:t> = 8-35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μM</a:t>
            </a:r>
            <a:r>
              <a:rPr lang="en-US" sz="2200" dirty="0" smtClean="0"/>
              <a:t> </a:t>
            </a:r>
            <a:r>
              <a:rPr lang="en-IN" sz="2200" dirty="0" smtClean="0">
                <a:cs typeface="Arial" pitchFamily="34" charset="0"/>
              </a:rPr>
              <a:t>H</a:t>
            </a:r>
            <a:r>
              <a:rPr lang="en-IN" sz="2200" baseline="-25000" dirty="0" smtClean="0">
                <a:cs typeface="Arial" pitchFamily="34" charset="0"/>
              </a:rPr>
              <a:t>2</a:t>
            </a:r>
            <a:r>
              <a:rPr lang="en-IN" sz="2200" dirty="0" smtClean="0">
                <a:cs typeface="Arial" pitchFamily="34" charset="0"/>
              </a:rPr>
              <a:t>O</a:t>
            </a:r>
            <a:r>
              <a:rPr lang="en-IN" sz="2200" baseline="-25000" dirty="0" smtClean="0">
                <a:cs typeface="Arial" pitchFamily="34" charset="0"/>
              </a:rPr>
              <a:t>2</a:t>
            </a:r>
            <a:endParaRPr lang="en-US" sz="2200" dirty="0"/>
          </a:p>
        </p:txBody>
      </p:sp>
      <p:sp>
        <p:nvSpPr>
          <p:cNvPr id="2" name="TextBox 1"/>
          <p:cNvSpPr txBox="1"/>
          <p:nvPr/>
        </p:nvSpPr>
        <p:spPr>
          <a:xfrm>
            <a:off x="4557784" y="2689437"/>
            <a:ext cx="5233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IN" sz="2200" dirty="0">
                <a:cs typeface="Arial" pitchFamily="34" charset="0"/>
              </a:rPr>
              <a:t>H</a:t>
            </a:r>
            <a:r>
              <a:rPr lang="en-IN" sz="2200" baseline="-25000" dirty="0">
                <a:cs typeface="Arial" pitchFamily="34" charset="0"/>
              </a:rPr>
              <a:t>2</a:t>
            </a:r>
            <a:r>
              <a:rPr lang="en-IN" sz="2200" dirty="0">
                <a:cs typeface="Arial" pitchFamily="34" charset="0"/>
              </a:rPr>
              <a:t>O</a:t>
            </a:r>
            <a:r>
              <a:rPr lang="en-IN" sz="2200" baseline="-25000" dirty="0">
                <a:cs typeface="Arial" pitchFamily="34" charset="0"/>
              </a:rPr>
              <a:t>2</a:t>
            </a:r>
            <a:r>
              <a:rPr lang="en-US" sz="2200" dirty="0" smtClean="0"/>
              <a:t> is reported to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inhibit histone </a:t>
            </a:r>
            <a:r>
              <a:rPr lang="en-US" sz="2200" dirty="0" err="1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deacetylase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(HDAC)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/>
              <a:t>activity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9201" y="1778106"/>
            <a:ext cx="83739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err="1" smtClean="0"/>
              <a:t>PharmAscorbate</a:t>
            </a:r>
            <a:r>
              <a:rPr lang="en-US" sz="2200" dirty="0" smtClean="0"/>
              <a:t>,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inhibits tumor growth </a:t>
            </a:r>
            <a:r>
              <a:rPr lang="en-US" sz="2200" dirty="0" smtClean="0"/>
              <a:t>in mice, and is in multiple human clinical trials (</a:t>
            </a:r>
            <a:r>
              <a:rPr lang="en-US" sz="2200" dirty="0" err="1" smtClean="0"/>
              <a:t>grants.gov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4545084" y="3600768"/>
            <a:ext cx="49111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HDAC </a:t>
            </a:r>
            <a:r>
              <a:rPr lang="en-US" sz="2200" dirty="0"/>
              <a:t>inhibition influences the acetylation status of both histone and </a:t>
            </a:r>
            <a:r>
              <a:rPr lang="en-US" sz="2200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non-histone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proteins</a:t>
            </a:r>
            <a:endParaRPr lang="en-US" sz="2200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57200" y="227013"/>
            <a:ext cx="8229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IN" sz="3200" smtClean="0">
                <a:latin typeface="Arial" pitchFamily="34" charset="0"/>
                <a:cs typeface="Arial" pitchFamily="34" charset="0"/>
              </a:rPr>
              <a:t>Pharmacologic ascorbate and cancer</a:t>
            </a:r>
            <a:endParaRPr lang="en-IN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45084" y="4850653"/>
            <a:ext cx="4573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Alterations in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protein acetylation </a:t>
            </a:r>
            <a:r>
              <a:rPr lang="en-US" sz="2200" dirty="0" smtClean="0"/>
              <a:t>can have acute effect on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cell behavior</a:t>
            </a:r>
            <a:endParaRPr lang="en-US" sz="2200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84" y="5852922"/>
            <a:ext cx="9603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smtClean="0">
                <a:latin typeface="Arial"/>
                <a:cs typeface="Arial"/>
              </a:rPr>
              <a:t>Hypothesis:</a:t>
            </a:r>
          </a:p>
          <a:p>
            <a:r>
              <a:rPr lang="en-US" sz="2000" dirty="0">
                <a:latin typeface="Arial"/>
                <a:cs typeface="Arial"/>
              </a:rPr>
              <a:t>A</a:t>
            </a:r>
            <a:r>
              <a:rPr lang="en-US" sz="2000" dirty="0" smtClean="0">
                <a:latin typeface="Arial"/>
                <a:cs typeface="Arial"/>
              </a:rPr>
              <a:t>nticancer effects of </a:t>
            </a:r>
            <a:r>
              <a:rPr lang="en-US" sz="2000" dirty="0" err="1" smtClean="0">
                <a:latin typeface="Arial"/>
                <a:cs typeface="Arial"/>
              </a:rPr>
              <a:t>pharmAsc</a:t>
            </a:r>
            <a:r>
              <a:rPr lang="en-US" sz="2000" dirty="0" smtClean="0">
                <a:latin typeface="Arial"/>
                <a:cs typeface="Arial"/>
              </a:rPr>
              <a:t> stem from </a:t>
            </a:r>
            <a:r>
              <a:rPr lang="en-IN" sz="2000" dirty="0">
                <a:latin typeface="Arial"/>
                <a:cs typeface="Arial"/>
              </a:rPr>
              <a:t>H</a:t>
            </a:r>
            <a:r>
              <a:rPr lang="en-IN" sz="2000" baseline="-25000" dirty="0">
                <a:latin typeface="Arial"/>
                <a:cs typeface="Arial"/>
              </a:rPr>
              <a:t>2</a:t>
            </a:r>
            <a:r>
              <a:rPr lang="en-IN" sz="2000" dirty="0">
                <a:latin typeface="Arial"/>
                <a:cs typeface="Arial"/>
              </a:rPr>
              <a:t>O</a:t>
            </a:r>
            <a:r>
              <a:rPr lang="en-IN" sz="2000" baseline="-25000" dirty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 generation and HDAC inhibition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768464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extBox 24"/>
          <p:cNvSpPr txBox="1">
            <a:spLocks noChangeArrowheads="1"/>
          </p:cNvSpPr>
          <p:nvPr/>
        </p:nvSpPr>
        <p:spPr bwMode="auto">
          <a:xfrm>
            <a:off x="1204913" y="2095500"/>
            <a:ext cx="604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120834" name="TextBox 26"/>
          <p:cNvSpPr txBox="1">
            <a:spLocks noChangeArrowheads="1"/>
          </p:cNvSpPr>
          <p:nvPr/>
        </p:nvSpPr>
        <p:spPr bwMode="auto">
          <a:xfrm>
            <a:off x="2143125" y="2095500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20835" name="TextBox 28"/>
          <p:cNvSpPr txBox="1">
            <a:spLocks noChangeArrowheads="1"/>
          </p:cNvSpPr>
          <p:nvPr/>
        </p:nvSpPr>
        <p:spPr bwMode="auto">
          <a:xfrm>
            <a:off x="2924175" y="2095500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20836" name="TextBox 31"/>
          <p:cNvSpPr txBox="1">
            <a:spLocks noChangeArrowheads="1"/>
          </p:cNvSpPr>
          <p:nvPr/>
        </p:nvSpPr>
        <p:spPr bwMode="auto">
          <a:xfrm>
            <a:off x="3387725" y="2095500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8 mM</a:t>
            </a:r>
          </a:p>
        </p:txBody>
      </p:sp>
      <p:sp>
        <p:nvSpPr>
          <p:cNvPr id="120837" name="TextBox 31"/>
          <p:cNvSpPr txBox="1">
            <a:spLocks noChangeArrowheads="1"/>
          </p:cNvSpPr>
          <p:nvPr/>
        </p:nvSpPr>
        <p:spPr bwMode="auto">
          <a:xfrm>
            <a:off x="4086225" y="2095500"/>
            <a:ext cx="755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25 uM</a:t>
            </a:r>
          </a:p>
        </p:txBody>
      </p:sp>
      <p:sp>
        <p:nvSpPr>
          <p:cNvPr id="13" name="Left Brace 12"/>
          <p:cNvSpPr>
            <a:spLocks/>
          </p:cNvSpPr>
          <p:nvPr/>
        </p:nvSpPr>
        <p:spPr bwMode="auto">
          <a:xfrm rot="5400000">
            <a:off x="4155281" y="-1391443"/>
            <a:ext cx="439737" cy="6337300"/>
          </a:xfrm>
          <a:prstGeom prst="leftBrace">
            <a:avLst>
              <a:gd name="adj1" fmla="val 8340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0839" name="TextBox 28"/>
          <p:cNvSpPr txBox="1">
            <a:spLocks noChangeArrowheads="1"/>
          </p:cNvSpPr>
          <p:nvPr/>
        </p:nvSpPr>
        <p:spPr bwMode="auto">
          <a:xfrm>
            <a:off x="3727450" y="1171575"/>
            <a:ext cx="12398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HCT116 Wt</a:t>
            </a:r>
          </a:p>
        </p:txBody>
      </p:sp>
      <p:sp>
        <p:nvSpPr>
          <p:cNvPr id="120840" name="TextBox 31"/>
          <p:cNvSpPr txBox="1">
            <a:spLocks noChangeArrowheads="1"/>
          </p:cNvSpPr>
          <p:nvPr/>
        </p:nvSpPr>
        <p:spPr bwMode="auto">
          <a:xfrm>
            <a:off x="4899025" y="2095500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50</a:t>
            </a:r>
          </a:p>
        </p:txBody>
      </p:sp>
      <p:sp>
        <p:nvSpPr>
          <p:cNvPr id="120841" name="TextBox 31"/>
          <p:cNvSpPr txBox="1">
            <a:spLocks noChangeArrowheads="1"/>
          </p:cNvSpPr>
          <p:nvPr/>
        </p:nvSpPr>
        <p:spPr bwMode="auto">
          <a:xfrm>
            <a:off x="5527675" y="20955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100</a:t>
            </a:r>
          </a:p>
        </p:txBody>
      </p:sp>
      <p:sp>
        <p:nvSpPr>
          <p:cNvPr id="120842" name="TextBox 31"/>
          <p:cNvSpPr txBox="1">
            <a:spLocks noChangeArrowheads="1"/>
          </p:cNvSpPr>
          <p:nvPr/>
        </p:nvSpPr>
        <p:spPr bwMode="auto">
          <a:xfrm>
            <a:off x="6246813" y="20955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200</a:t>
            </a:r>
          </a:p>
        </p:txBody>
      </p:sp>
      <p:sp>
        <p:nvSpPr>
          <p:cNvPr id="120843" name="TextBox 31"/>
          <p:cNvSpPr txBox="1">
            <a:spLocks noChangeArrowheads="1"/>
          </p:cNvSpPr>
          <p:nvPr/>
        </p:nvSpPr>
        <p:spPr bwMode="auto">
          <a:xfrm>
            <a:off x="6967538" y="20955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400</a:t>
            </a:r>
          </a:p>
        </p:txBody>
      </p:sp>
      <p:sp>
        <p:nvSpPr>
          <p:cNvPr id="120844" name="TextBox 24"/>
          <p:cNvSpPr txBox="1">
            <a:spLocks noChangeArrowheads="1"/>
          </p:cNvSpPr>
          <p:nvPr/>
        </p:nvSpPr>
        <p:spPr bwMode="auto">
          <a:xfrm>
            <a:off x="7712075" y="2095500"/>
            <a:ext cx="604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23" name="Left Brace 22"/>
          <p:cNvSpPr>
            <a:spLocks/>
          </p:cNvSpPr>
          <p:nvPr/>
        </p:nvSpPr>
        <p:spPr bwMode="auto">
          <a:xfrm rot="5400000">
            <a:off x="7797007" y="1304131"/>
            <a:ext cx="430212" cy="936625"/>
          </a:xfrm>
          <a:prstGeom prst="leftBrace">
            <a:avLst>
              <a:gd name="adj1" fmla="val 8336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0846" name="TextBox 28"/>
          <p:cNvSpPr txBox="1">
            <a:spLocks noChangeArrowheads="1"/>
          </p:cNvSpPr>
          <p:nvPr/>
        </p:nvSpPr>
        <p:spPr bwMode="auto">
          <a:xfrm>
            <a:off x="7112000" y="1125538"/>
            <a:ext cx="1708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HCT116 p53 null</a:t>
            </a:r>
          </a:p>
        </p:txBody>
      </p:sp>
      <p:sp>
        <p:nvSpPr>
          <p:cNvPr id="120847" name="TextBox 31"/>
          <p:cNvSpPr txBox="1">
            <a:spLocks noChangeArrowheads="1"/>
          </p:cNvSpPr>
          <p:nvPr/>
        </p:nvSpPr>
        <p:spPr bwMode="auto">
          <a:xfrm>
            <a:off x="2339975" y="184467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Ascorbic Acid</a:t>
            </a:r>
          </a:p>
        </p:txBody>
      </p:sp>
      <p:sp>
        <p:nvSpPr>
          <p:cNvPr id="120848" name="TextBox 31"/>
          <p:cNvSpPr txBox="1">
            <a:spLocks noChangeArrowheads="1"/>
          </p:cNvSpPr>
          <p:nvPr/>
        </p:nvSpPr>
        <p:spPr bwMode="auto">
          <a:xfrm>
            <a:off x="4716463" y="1844675"/>
            <a:ext cx="1941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Hydrogen Peroxide</a:t>
            </a:r>
          </a:p>
        </p:txBody>
      </p:sp>
      <p:sp>
        <p:nvSpPr>
          <p:cNvPr id="120849" name="TextBox 40"/>
          <p:cNvSpPr txBox="1">
            <a:spLocks noChangeArrowheads="1"/>
          </p:cNvSpPr>
          <p:nvPr/>
        </p:nvSpPr>
        <p:spPr bwMode="auto">
          <a:xfrm>
            <a:off x="250825" y="260350"/>
            <a:ext cx="868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24Hr Whole-Cell Lysates of HCT116: </a:t>
            </a:r>
            <a:r>
              <a:rPr lang="en-US" sz="2800" dirty="0" err="1">
                <a:solidFill>
                  <a:srgbClr val="000000"/>
                </a:solidFill>
              </a:rPr>
              <a:t>Wt</a:t>
            </a:r>
            <a:r>
              <a:rPr lang="en-US" sz="2800" dirty="0">
                <a:solidFill>
                  <a:srgbClr val="000000"/>
                </a:solidFill>
              </a:rPr>
              <a:t> and P53 null</a:t>
            </a:r>
          </a:p>
        </p:txBody>
      </p:sp>
      <p:pic>
        <p:nvPicPr>
          <p:cNvPr id="120850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5" b="7620"/>
          <a:stretch>
            <a:fillRect/>
          </a:stretch>
        </p:blipFill>
        <p:spPr bwMode="auto">
          <a:xfrm>
            <a:off x="1062038" y="2446338"/>
            <a:ext cx="7489825" cy="695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51" name="TextBox 2"/>
          <p:cNvSpPr txBox="1">
            <a:spLocks noChangeArrowheads="1"/>
          </p:cNvSpPr>
          <p:nvPr/>
        </p:nvSpPr>
        <p:spPr bwMode="auto">
          <a:xfrm>
            <a:off x="219075" y="2565400"/>
            <a:ext cx="76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SIRT3</a:t>
            </a:r>
          </a:p>
        </p:txBody>
      </p:sp>
      <p:pic>
        <p:nvPicPr>
          <p:cNvPr id="120852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r="3600" b="17059"/>
          <a:stretch>
            <a:fillRect/>
          </a:stretch>
        </p:blipFill>
        <p:spPr bwMode="auto">
          <a:xfrm>
            <a:off x="1062038" y="3267075"/>
            <a:ext cx="7489825" cy="695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53" name="TextBox 5"/>
          <p:cNvSpPr txBox="1">
            <a:spLocks noChangeArrowheads="1"/>
          </p:cNvSpPr>
          <p:nvPr/>
        </p:nvSpPr>
        <p:spPr bwMode="auto">
          <a:xfrm>
            <a:off x="219075" y="3357563"/>
            <a:ext cx="76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SIRT1</a:t>
            </a:r>
          </a:p>
        </p:txBody>
      </p:sp>
      <p:pic>
        <p:nvPicPr>
          <p:cNvPr id="120854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4087813"/>
            <a:ext cx="7489825" cy="695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55" name="TextBox 7"/>
          <p:cNvSpPr txBox="1">
            <a:spLocks noChangeArrowheads="1"/>
          </p:cNvSpPr>
          <p:nvPr/>
        </p:nvSpPr>
        <p:spPr bwMode="auto">
          <a:xfrm>
            <a:off x="188913" y="4157663"/>
            <a:ext cx="7889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Ph2Ax</a:t>
            </a:r>
          </a:p>
        </p:txBody>
      </p:sp>
      <p:pic>
        <p:nvPicPr>
          <p:cNvPr id="120856" name="Picture 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47"/>
          <a:stretch>
            <a:fillRect/>
          </a:stretch>
        </p:blipFill>
        <p:spPr bwMode="auto">
          <a:xfrm>
            <a:off x="1062038" y="5730875"/>
            <a:ext cx="7489825" cy="6937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57" name="TextBox 9"/>
          <p:cNvSpPr txBox="1">
            <a:spLocks noChangeArrowheads="1"/>
          </p:cNvSpPr>
          <p:nvPr/>
        </p:nvSpPr>
        <p:spPr bwMode="auto">
          <a:xfrm>
            <a:off x="85725" y="5832475"/>
            <a:ext cx="881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HDAC6</a:t>
            </a:r>
          </a:p>
        </p:txBody>
      </p:sp>
      <p:pic>
        <p:nvPicPr>
          <p:cNvPr id="120858" name="Picture 10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4908550"/>
            <a:ext cx="7489825" cy="695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59" name="TextBox 11"/>
          <p:cNvSpPr txBox="1">
            <a:spLocks noChangeArrowheads="1"/>
          </p:cNvSpPr>
          <p:nvPr/>
        </p:nvSpPr>
        <p:spPr bwMode="auto">
          <a:xfrm>
            <a:off x="304800" y="5013325"/>
            <a:ext cx="685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H2Ax</a:t>
            </a:r>
          </a:p>
        </p:txBody>
      </p:sp>
    </p:spTree>
    <p:extLst>
      <p:ext uri="{BB962C8B-B14F-4D97-AF65-F5344CB8AC3E}">
        <p14:creationId xmlns:p14="http://schemas.microsoft.com/office/powerpoint/2010/main" val="2774215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Box 24"/>
          <p:cNvSpPr txBox="1">
            <a:spLocks noChangeArrowheads="1"/>
          </p:cNvSpPr>
          <p:nvPr/>
        </p:nvSpPr>
        <p:spPr bwMode="auto">
          <a:xfrm>
            <a:off x="1258888" y="1450975"/>
            <a:ext cx="604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121858" name="TextBox 26"/>
          <p:cNvSpPr txBox="1">
            <a:spLocks noChangeArrowheads="1"/>
          </p:cNvSpPr>
          <p:nvPr/>
        </p:nvSpPr>
        <p:spPr bwMode="auto">
          <a:xfrm>
            <a:off x="2339975" y="1450975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21859" name="TextBox 28"/>
          <p:cNvSpPr txBox="1">
            <a:spLocks noChangeArrowheads="1"/>
          </p:cNvSpPr>
          <p:nvPr/>
        </p:nvSpPr>
        <p:spPr bwMode="auto">
          <a:xfrm>
            <a:off x="3203575" y="1450975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21860" name="TextBox 31"/>
          <p:cNvSpPr txBox="1">
            <a:spLocks noChangeArrowheads="1"/>
          </p:cNvSpPr>
          <p:nvPr/>
        </p:nvSpPr>
        <p:spPr bwMode="auto">
          <a:xfrm>
            <a:off x="3873500" y="1450975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8 mM</a:t>
            </a:r>
          </a:p>
        </p:txBody>
      </p:sp>
      <p:sp>
        <p:nvSpPr>
          <p:cNvPr id="121861" name="TextBox 31"/>
          <p:cNvSpPr txBox="1">
            <a:spLocks noChangeArrowheads="1"/>
          </p:cNvSpPr>
          <p:nvPr/>
        </p:nvSpPr>
        <p:spPr bwMode="auto">
          <a:xfrm>
            <a:off x="4787900" y="1460500"/>
            <a:ext cx="755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25 uM</a:t>
            </a:r>
          </a:p>
        </p:txBody>
      </p:sp>
      <p:sp>
        <p:nvSpPr>
          <p:cNvPr id="121862" name="TextBox 31"/>
          <p:cNvSpPr txBox="1">
            <a:spLocks noChangeArrowheads="1"/>
          </p:cNvSpPr>
          <p:nvPr/>
        </p:nvSpPr>
        <p:spPr bwMode="auto">
          <a:xfrm>
            <a:off x="5867400" y="1435100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50</a:t>
            </a:r>
          </a:p>
        </p:txBody>
      </p:sp>
      <p:sp>
        <p:nvSpPr>
          <p:cNvPr id="121863" name="TextBox 31"/>
          <p:cNvSpPr txBox="1">
            <a:spLocks noChangeArrowheads="1"/>
          </p:cNvSpPr>
          <p:nvPr/>
        </p:nvSpPr>
        <p:spPr bwMode="auto">
          <a:xfrm>
            <a:off x="6708775" y="14351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100</a:t>
            </a:r>
          </a:p>
        </p:txBody>
      </p:sp>
      <p:sp>
        <p:nvSpPr>
          <p:cNvPr id="121864" name="TextBox 31"/>
          <p:cNvSpPr txBox="1">
            <a:spLocks noChangeArrowheads="1"/>
          </p:cNvSpPr>
          <p:nvPr/>
        </p:nvSpPr>
        <p:spPr bwMode="auto">
          <a:xfrm>
            <a:off x="1547813" y="119697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Ascorbic Acid</a:t>
            </a:r>
          </a:p>
        </p:txBody>
      </p:sp>
      <p:sp>
        <p:nvSpPr>
          <p:cNvPr id="121865" name="TextBox 31"/>
          <p:cNvSpPr txBox="1">
            <a:spLocks noChangeArrowheads="1"/>
          </p:cNvSpPr>
          <p:nvPr/>
        </p:nvSpPr>
        <p:spPr bwMode="auto">
          <a:xfrm>
            <a:off x="5003800" y="1196975"/>
            <a:ext cx="1941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Hydrogen Peroxide</a:t>
            </a:r>
          </a:p>
        </p:txBody>
      </p:sp>
      <p:sp>
        <p:nvSpPr>
          <p:cNvPr id="121866" name="TextBox 40"/>
          <p:cNvSpPr txBox="1">
            <a:spLocks noChangeArrowheads="1"/>
          </p:cNvSpPr>
          <p:nvPr/>
        </p:nvSpPr>
        <p:spPr bwMode="auto">
          <a:xfrm>
            <a:off x="712788" y="188913"/>
            <a:ext cx="76755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00"/>
                </a:solidFill>
              </a:rPr>
              <a:t>6Hr Whole-Cell Lysates of HCT116 (2</a:t>
            </a:r>
            <a:r>
              <a:rPr lang="en-US" sz="2800" baseline="30000">
                <a:solidFill>
                  <a:srgbClr val="000000"/>
                </a:solidFill>
              </a:rPr>
              <a:t>nd</a:t>
            </a:r>
            <a:r>
              <a:rPr lang="en-US" sz="2800">
                <a:solidFill>
                  <a:srgbClr val="000000"/>
                </a:solidFill>
              </a:rPr>
              <a:t> repeat)</a:t>
            </a:r>
          </a:p>
        </p:txBody>
      </p:sp>
      <p:sp>
        <p:nvSpPr>
          <p:cNvPr id="121867" name="TextBox 2"/>
          <p:cNvSpPr txBox="1">
            <a:spLocks noChangeArrowheads="1"/>
          </p:cNvSpPr>
          <p:nvPr/>
        </p:nvSpPr>
        <p:spPr bwMode="auto">
          <a:xfrm>
            <a:off x="209550" y="3219450"/>
            <a:ext cx="76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SIRT5</a:t>
            </a:r>
          </a:p>
        </p:txBody>
      </p:sp>
      <p:pic>
        <p:nvPicPr>
          <p:cNvPr id="121868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893" b="-2"/>
          <a:stretch>
            <a:fillRect/>
          </a:stretch>
        </p:blipFill>
        <p:spPr bwMode="auto">
          <a:xfrm>
            <a:off x="1050925" y="3127375"/>
            <a:ext cx="6400800" cy="5937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9" name="Picture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t="1982"/>
          <a:stretch>
            <a:fillRect/>
          </a:stretch>
        </p:blipFill>
        <p:spPr bwMode="auto">
          <a:xfrm>
            <a:off x="1050925" y="2443163"/>
            <a:ext cx="6400800" cy="5953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70" name="TextBox 2"/>
          <p:cNvSpPr txBox="1">
            <a:spLocks noChangeArrowheads="1"/>
          </p:cNvSpPr>
          <p:nvPr/>
        </p:nvSpPr>
        <p:spPr bwMode="auto">
          <a:xfrm>
            <a:off x="209550" y="2520950"/>
            <a:ext cx="762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SIRT3</a:t>
            </a:r>
          </a:p>
        </p:txBody>
      </p:sp>
      <p:pic>
        <p:nvPicPr>
          <p:cNvPr id="121871" name="Picture 5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5" t="18710" r="3094" b="14748"/>
          <a:stretch>
            <a:fillRect/>
          </a:stretch>
        </p:blipFill>
        <p:spPr bwMode="auto">
          <a:xfrm>
            <a:off x="1050925" y="1760538"/>
            <a:ext cx="6400800" cy="5937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72" name="TextBox 2"/>
          <p:cNvSpPr txBox="1">
            <a:spLocks noChangeArrowheads="1"/>
          </p:cNvSpPr>
          <p:nvPr/>
        </p:nvSpPr>
        <p:spPr bwMode="auto">
          <a:xfrm>
            <a:off x="209550" y="1824038"/>
            <a:ext cx="76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SIRT1</a:t>
            </a:r>
          </a:p>
        </p:txBody>
      </p:sp>
      <p:pic>
        <p:nvPicPr>
          <p:cNvPr id="121873" name="Picture 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18044" b="9941"/>
          <a:stretch>
            <a:fillRect/>
          </a:stretch>
        </p:blipFill>
        <p:spPr bwMode="auto">
          <a:xfrm>
            <a:off x="1050925" y="5175250"/>
            <a:ext cx="6400800" cy="5953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74" name="TextBox 7"/>
          <p:cNvSpPr txBox="1">
            <a:spLocks noChangeArrowheads="1"/>
          </p:cNvSpPr>
          <p:nvPr/>
        </p:nvSpPr>
        <p:spPr bwMode="auto">
          <a:xfrm>
            <a:off x="76200" y="5313363"/>
            <a:ext cx="8810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HDAC6</a:t>
            </a:r>
          </a:p>
        </p:txBody>
      </p:sp>
      <p:pic>
        <p:nvPicPr>
          <p:cNvPr id="121875" name="Picture 4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/>
          <a:stretch>
            <a:fillRect/>
          </a:stretch>
        </p:blipFill>
        <p:spPr bwMode="auto">
          <a:xfrm>
            <a:off x="1050925" y="4492625"/>
            <a:ext cx="6400800" cy="5953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76" name="TextBox 42"/>
          <p:cNvSpPr txBox="1">
            <a:spLocks noChangeArrowheads="1"/>
          </p:cNvSpPr>
          <p:nvPr/>
        </p:nvSpPr>
        <p:spPr bwMode="auto">
          <a:xfrm>
            <a:off x="76200" y="4616450"/>
            <a:ext cx="881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HDAC4</a:t>
            </a:r>
          </a:p>
        </p:txBody>
      </p:sp>
      <p:pic>
        <p:nvPicPr>
          <p:cNvPr id="121877" name="Picture 43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1" t="16959" b="12570"/>
          <a:stretch>
            <a:fillRect/>
          </a:stretch>
        </p:blipFill>
        <p:spPr bwMode="auto">
          <a:xfrm>
            <a:off x="1050925" y="3810000"/>
            <a:ext cx="6400800" cy="5937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78" name="TextBox 44"/>
          <p:cNvSpPr txBox="1">
            <a:spLocks noChangeArrowheads="1"/>
          </p:cNvSpPr>
          <p:nvPr/>
        </p:nvSpPr>
        <p:spPr bwMode="auto">
          <a:xfrm>
            <a:off x="76200" y="3917950"/>
            <a:ext cx="881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HDAC1</a:t>
            </a:r>
          </a:p>
        </p:txBody>
      </p:sp>
      <p:pic>
        <p:nvPicPr>
          <p:cNvPr id="121879" name="Picture 45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26057" b="6601"/>
          <a:stretch>
            <a:fillRect/>
          </a:stretch>
        </p:blipFill>
        <p:spPr bwMode="auto">
          <a:xfrm>
            <a:off x="1050925" y="5859463"/>
            <a:ext cx="6400800" cy="5937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80" name="Rectangle 46"/>
          <p:cNvSpPr>
            <a:spLocks noChangeArrowheads="1"/>
          </p:cNvSpPr>
          <p:nvPr/>
        </p:nvSpPr>
        <p:spPr bwMode="auto">
          <a:xfrm>
            <a:off x="136525" y="6011863"/>
            <a:ext cx="827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1600"/>
              <a:t>β</a:t>
            </a:r>
            <a:r>
              <a:rPr lang="en-US" sz="1600"/>
              <a:t>-Actin</a:t>
            </a:r>
          </a:p>
        </p:txBody>
      </p:sp>
    </p:spTree>
    <p:extLst>
      <p:ext uri="{BB962C8B-B14F-4D97-AF65-F5344CB8AC3E}">
        <p14:creationId xmlns:p14="http://schemas.microsoft.com/office/powerpoint/2010/main" val="3098997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Box 24"/>
          <p:cNvSpPr txBox="1">
            <a:spLocks noChangeArrowheads="1"/>
          </p:cNvSpPr>
          <p:nvPr/>
        </p:nvSpPr>
        <p:spPr bwMode="auto">
          <a:xfrm>
            <a:off x="1258888" y="1450975"/>
            <a:ext cx="604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CTR</a:t>
            </a:r>
          </a:p>
        </p:txBody>
      </p:sp>
      <p:sp>
        <p:nvSpPr>
          <p:cNvPr id="123906" name="TextBox 26"/>
          <p:cNvSpPr txBox="1">
            <a:spLocks noChangeArrowheads="1"/>
          </p:cNvSpPr>
          <p:nvPr/>
        </p:nvSpPr>
        <p:spPr bwMode="auto">
          <a:xfrm>
            <a:off x="2339975" y="1450975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23907" name="TextBox 28"/>
          <p:cNvSpPr txBox="1">
            <a:spLocks noChangeArrowheads="1"/>
          </p:cNvSpPr>
          <p:nvPr/>
        </p:nvSpPr>
        <p:spPr bwMode="auto">
          <a:xfrm>
            <a:off x="3203575" y="1450975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23908" name="TextBox 31"/>
          <p:cNvSpPr txBox="1">
            <a:spLocks noChangeArrowheads="1"/>
          </p:cNvSpPr>
          <p:nvPr/>
        </p:nvSpPr>
        <p:spPr bwMode="auto">
          <a:xfrm>
            <a:off x="3873500" y="1450975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8 mM</a:t>
            </a:r>
          </a:p>
        </p:txBody>
      </p:sp>
      <p:sp>
        <p:nvSpPr>
          <p:cNvPr id="123909" name="TextBox 31"/>
          <p:cNvSpPr txBox="1">
            <a:spLocks noChangeArrowheads="1"/>
          </p:cNvSpPr>
          <p:nvPr/>
        </p:nvSpPr>
        <p:spPr bwMode="auto">
          <a:xfrm>
            <a:off x="4787900" y="1460500"/>
            <a:ext cx="755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25 uM</a:t>
            </a:r>
          </a:p>
        </p:txBody>
      </p:sp>
      <p:sp>
        <p:nvSpPr>
          <p:cNvPr id="123910" name="TextBox 31"/>
          <p:cNvSpPr txBox="1">
            <a:spLocks noChangeArrowheads="1"/>
          </p:cNvSpPr>
          <p:nvPr/>
        </p:nvSpPr>
        <p:spPr bwMode="auto">
          <a:xfrm>
            <a:off x="5867400" y="1435100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50</a:t>
            </a:r>
          </a:p>
        </p:txBody>
      </p:sp>
      <p:sp>
        <p:nvSpPr>
          <p:cNvPr id="123911" name="TextBox 31"/>
          <p:cNvSpPr txBox="1">
            <a:spLocks noChangeArrowheads="1"/>
          </p:cNvSpPr>
          <p:nvPr/>
        </p:nvSpPr>
        <p:spPr bwMode="auto">
          <a:xfrm>
            <a:off x="6637338" y="14351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23912" name="TextBox 31"/>
          <p:cNvSpPr txBox="1">
            <a:spLocks noChangeArrowheads="1"/>
          </p:cNvSpPr>
          <p:nvPr/>
        </p:nvSpPr>
        <p:spPr bwMode="auto">
          <a:xfrm>
            <a:off x="1547813" y="119697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Ascorbic Acid</a:t>
            </a:r>
          </a:p>
        </p:txBody>
      </p:sp>
      <p:sp>
        <p:nvSpPr>
          <p:cNvPr id="123913" name="TextBox 31"/>
          <p:cNvSpPr txBox="1">
            <a:spLocks noChangeArrowheads="1"/>
          </p:cNvSpPr>
          <p:nvPr/>
        </p:nvSpPr>
        <p:spPr bwMode="auto">
          <a:xfrm>
            <a:off x="5003800" y="1196975"/>
            <a:ext cx="1941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Hydrogen Peroxide</a:t>
            </a:r>
          </a:p>
        </p:txBody>
      </p:sp>
      <p:sp>
        <p:nvSpPr>
          <p:cNvPr id="123914" name="TextBox 40"/>
          <p:cNvSpPr txBox="1">
            <a:spLocks noChangeArrowheads="1"/>
          </p:cNvSpPr>
          <p:nvPr/>
        </p:nvSpPr>
        <p:spPr bwMode="auto">
          <a:xfrm>
            <a:off x="1403350" y="188913"/>
            <a:ext cx="67008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00"/>
                </a:solidFill>
              </a:rPr>
              <a:t>6Hr Whole-Cell Lysates of HCT116 (n=2)</a:t>
            </a:r>
          </a:p>
        </p:txBody>
      </p:sp>
      <p:pic>
        <p:nvPicPr>
          <p:cNvPr id="123915" name="Picture 4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26057" b="6601"/>
          <a:stretch>
            <a:fillRect/>
          </a:stretch>
        </p:blipFill>
        <p:spPr bwMode="auto">
          <a:xfrm>
            <a:off x="1042988" y="5859463"/>
            <a:ext cx="6400800" cy="5937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16" name="Rectangle 46"/>
          <p:cNvSpPr>
            <a:spLocks noChangeArrowheads="1"/>
          </p:cNvSpPr>
          <p:nvPr/>
        </p:nvSpPr>
        <p:spPr bwMode="auto">
          <a:xfrm>
            <a:off x="107950" y="5949950"/>
            <a:ext cx="827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1600"/>
              <a:t>β</a:t>
            </a:r>
            <a:r>
              <a:rPr lang="en-US" sz="1600"/>
              <a:t>-Actin</a:t>
            </a:r>
          </a:p>
        </p:txBody>
      </p:sp>
      <p:pic>
        <p:nvPicPr>
          <p:cNvPr id="123917" name="Picture 2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19255"/>
          <a:stretch>
            <a:fillRect/>
          </a:stretch>
        </p:blipFill>
        <p:spPr bwMode="auto">
          <a:xfrm>
            <a:off x="1042988" y="2454275"/>
            <a:ext cx="6400800" cy="593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18" name="TextBox 26"/>
          <p:cNvSpPr txBox="1">
            <a:spLocks noChangeArrowheads="1"/>
          </p:cNvSpPr>
          <p:nvPr/>
        </p:nvSpPr>
        <p:spPr bwMode="auto">
          <a:xfrm>
            <a:off x="247650" y="2565400"/>
            <a:ext cx="6873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H2Ax</a:t>
            </a:r>
          </a:p>
        </p:txBody>
      </p:sp>
      <p:pic>
        <p:nvPicPr>
          <p:cNvPr id="123919" name="Picture 2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/>
          <a:stretch>
            <a:fillRect/>
          </a:stretch>
        </p:blipFill>
        <p:spPr bwMode="auto">
          <a:xfrm>
            <a:off x="1042988" y="3135313"/>
            <a:ext cx="6400800" cy="593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20" name="TextBox 28"/>
          <p:cNvSpPr txBox="1">
            <a:spLocks noChangeArrowheads="1"/>
          </p:cNvSpPr>
          <p:nvPr/>
        </p:nvSpPr>
        <p:spPr bwMode="auto">
          <a:xfrm>
            <a:off x="247650" y="3284538"/>
            <a:ext cx="6873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AcH4</a:t>
            </a:r>
          </a:p>
        </p:txBody>
      </p:sp>
      <p:pic>
        <p:nvPicPr>
          <p:cNvPr id="123921" name="Picture 29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49640"/>
          <a:stretch>
            <a:fillRect/>
          </a:stretch>
        </p:blipFill>
        <p:spPr bwMode="auto">
          <a:xfrm>
            <a:off x="1042988" y="1773238"/>
            <a:ext cx="6400800" cy="593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22" name="TextBox 31"/>
          <p:cNvSpPr txBox="1">
            <a:spLocks noChangeArrowheads="1"/>
          </p:cNvSpPr>
          <p:nvPr/>
        </p:nvSpPr>
        <p:spPr bwMode="auto">
          <a:xfrm>
            <a:off x="111125" y="1844675"/>
            <a:ext cx="823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PH2Ax</a:t>
            </a:r>
          </a:p>
        </p:txBody>
      </p:sp>
      <p:pic>
        <p:nvPicPr>
          <p:cNvPr id="123923" name="Picture 3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14552" b="22066"/>
          <a:stretch>
            <a:fillRect/>
          </a:stretch>
        </p:blipFill>
        <p:spPr bwMode="auto">
          <a:xfrm>
            <a:off x="1042988" y="3816350"/>
            <a:ext cx="6400800" cy="593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24" name="TextBox 33"/>
          <p:cNvSpPr txBox="1">
            <a:spLocks noChangeArrowheads="1"/>
          </p:cNvSpPr>
          <p:nvPr/>
        </p:nvSpPr>
        <p:spPr bwMode="auto">
          <a:xfrm>
            <a:off x="293688" y="3943350"/>
            <a:ext cx="641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P21</a:t>
            </a:r>
          </a:p>
        </p:txBody>
      </p:sp>
      <p:pic>
        <p:nvPicPr>
          <p:cNvPr id="123925" name="Picture 3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97388"/>
            <a:ext cx="6400800" cy="593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26" name="Picture 4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178425"/>
            <a:ext cx="6400800" cy="593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27" name="TextBox 35"/>
          <p:cNvSpPr txBox="1">
            <a:spLocks noChangeArrowheads="1"/>
          </p:cNvSpPr>
          <p:nvPr/>
        </p:nvSpPr>
        <p:spPr bwMode="auto">
          <a:xfrm>
            <a:off x="293688" y="4602163"/>
            <a:ext cx="6413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P53</a:t>
            </a:r>
          </a:p>
        </p:txBody>
      </p:sp>
      <p:sp>
        <p:nvSpPr>
          <p:cNvPr id="123928" name="TextBox 8"/>
          <p:cNvSpPr txBox="1">
            <a:spLocks noChangeArrowheads="1"/>
          </p:cNvSpPr>
          <p:nvPr/>
        </p:nvSpPr>
        <p:spPr bwMode="auto">
          <a:xfrm>
            <a:off x="173038" y="52324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LCB3</a:t>
            </a:r>
          </a:p>
        </p:txBody>
      </p:sp>
    </p:spTree>
    <p:extLst>
      <p:ext uri="{BB962C8B-B14F-4D97-AF65-F5344CB8AC3E}">
        <p14:creationId xmlns:p14="http://schemas.microsoft.com/office/powerpoint/2010/main" val="2220693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24"/>
          <p:cNvSpPr txBox="1">
            <a:spLocks noChangeArrowheads="1"/>
          </p:cNvSpPr>
          <p:nvPr/>
        </p:nvSpPr>
        <p:spPr bwMode="auto">
          <a:xfrm>
            <a:off x="1258888" y="1450975"/>
            <a:ext cx="604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130050" name="TextBox 26"/>
          <p:cNvSpPr txBox="1">
            <a:spLocks noChangeArrowheads="1"/>
          </p:cNvSpPr>
          <p:nvPr/>
        </p:nvSpPr>
        <p:spPr bwMode="auto">
          <a:xfrm>
            <a:off x="2339975" y="1450975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30051" name="TextBox 28"/>
          <p:cNvSpPr txBox="1">
            <a:spLocks noChangeArrowheads="1"/>
          </p:cNvSpPr>
          <p:nvPr/>
        </p:nvSpPr>
        <p:spPr bwMode="auto">
          <a:xfrm>
            <a:off x="3203575" y="1450975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30052" name="TextBox 31"/>
          <p:cNvSpPr txBox="1">
            <a:spLocks noChangeArrowheads="1"/>
          </p:cNvSpPr>
          <p:nvPr/>
        </p:nvSpPr>
        <p:spPr bwMode="auto">
          <a:xfrm>
            <a:off x="3873500" y="1450975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8 mM</a:t>
            </a:r>
          </a:p>
        </p:txBody>
      </p:sp>
      <p:sp>
        <p:nvSpPr>
          <p:cNvPr id="130053" name="TextBox 31"/>
          <p:cNvSpPr txBox="1">
            <a:spLocks noChangeArrowheads="1"/>
          </p:cNvSpPr>
          <p:nvPr/>
        </p:nvSpPr>
        <p:spPr bwMode="auto">
          <a:xfrm>
            <a:off x="4787900" y="1460500"/>
            <a:ext cx="755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25 uM</a:t>
            </a:r>
          </a:p>
        </p:txBody>
      </p:sp>
      <p:sp>
        <p:nvSpPr>
          <p:cNvPr id="130054" name="TextBox 31"/>
          <p:cNvSpPr txBox="1">
            <a:spLocks noChangeArrowheads="1"/>
          </p:cNvSpPr>
          <p:nvPr/>
        </p:nvSpPr>
        <p:spPr bwMode="auto">
          <a:xfrm>
            <a:off x="5867400" y="1435100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50</a:t>
            </a:r>
          </a:p>
        </p:txBody>
      </p:sp>
      <p:sp>
        <p:nvSpPr>
          <p:cNvPr id="130055" name="TextBox 31"/>
          <p:cNvSpPr txBox="1">
            <a:spLocks noChangeArrowheads="1"/>
          </p:cNvSpPr>
          <p:nvPr/>
        </p:nvSpPr>
        <p:spPr bwMode="auto">
          <a:xfrm>
            <a:off x="6708775" y="14351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100</a:t>
            </a:r>
          </a:p>
        </p:txBody>
      </p:sp>
      <p:sp>
        <p:nvSpPr>
          <p:cNvPr id="130056" name="TextBox 31"/>
          <p:cNvSpPr txBox="1">
            <a:spLocks noChangeArrowheads="1"/>
          </p:cNvSpPr>
          <p:nvPr/>
        </p:nvSpPr>
        <p:spPr bwMode="auto">
          <a:xfrm>
            <a:off x="1547813" y="119697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Ascorbic Acid</a:t>
            </a:r>
          </a:p>
        </p:txBody>
      </p:sp>
      <p:sp>
        <p:nvSpPr>
          <p:cNvPr id="130057" name="TextBox 31"/>
          <p:cNvSpPr txBox="1">
            <a:spLocks noChangeArrowheads="1"/>
          </p:cNvSpPr>
          <p:nvPr/>
        </p:nvSpPr>
        <p:spPr bwMode="auto">
          <a:xfrm>
            <a:off x="5003800" y="1196975"/>
            <a:ext cx="1941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Hydrogen Peroxide</a:t>
            </a:r>
          </a:p>
        </p:txBody>
      </p:sp>
      <p:sp>
        <p:nvSpPr>
          <p:cNvPr id="130058" name="TextBox 40"/>
          <p:cNvSpPr txBox="1">
            <a:spLocks noChangeArrowheads="1"/>
          </p:cNvSpPr>
          <p:nvPr/>
        </p:nvSpPr>
        <p:spPr bwMode="auto">
          <a:xfrm>
            <a:off x="2074863" y="215900"/>
            <a:ext cx="5426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00"/>
                </a:solidFill>
              </a:rPr>
              <a:t>6Hr Whole-Cell Lysates of </a:t>
            </a:r>
            <a:r>
              <a:rPr lang="en-US" sz="2800" b="1">
                <a:solidFill>
                  <a:srgbClr val="000000"/>
                </a:solidFill>
              </a:rPr>
              <a:t>HT29</a:t>
            </a:r>
          </a:p>
        </p:txBody>
      </p:sp>
      <p:sp>
        <p:nvSpPr>
          <p:cNvPr id="130059" name="TextBox 2"/>
          <p:cNvSpPr txBox="1">
            <a:spLocks noChangeArrowheads="1"/>
          </p:cNvSpPr>
          <p:nvPr/>
        </p:nvSpPr>
        <p:spPr bwMode="auto">
          <a:xfrm>
            <a:off x="209550" y="3141663"/>
            <a:ext cx="76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SIRT4</a:t>
            </a:r>
          </a:p>
        </p:txBody>
      </p:sp>
      <p:sp>
        <p:nvSpPr>
          <p:cNvPr id="130060" name="TextBox 2"/>
          <p:cNvSpPr txBox="1">
            <a:spLocks noChangeArrowheads="1"/>
          </p:cNvSpPr>
          <p:nvPr/>
        </p:nvSpPr>
        <p:spPr bwMode="auto">
          <a:xfrm>
            <a:off x="209550" y="2513013"/>
            <a:ext cx="762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SIRT3</a:t>
            </a:r>
          </a:p>
        </p:txBody>
      </p:sp>
      <p:sp>
        <p:nvSpPr>
          <p:cNvPr id="130061" name="TextBox 2"/>
          <p:cNvSpPr txBox="1">
            <a:spLocks noChangeArrowheads="1"/>
          </p:cNvSpPr>
          <p:nvPr/>
        </p:nvSpPr>
        <p:spPr bwMode="auto">
          <a:xfrm>
            <a:off x="209550" y="1824038"/>
            <a:ext cx="76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SIRT1</a:t>
            </a:r>
          </a:p>
        </p:txBody>
      </p:sp>
      <p:sp>
        <p:nvSpPr>
          <p:cNvPr id="130062" name="TextBox 7"/>
          <p:cNvSpPr txBox="1">
            <a:spLocks noChangeArrowheads="1"/>
          </p:cNvSpPr>
          <p:nvPr/>
        </p:nvSpPr>
        <p:spPr bwMode="auto">
          <a:xfrm>
            <a:off x="90488" y="5013325"/>
            <a:ext cx="8810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HDAC6</a:t>
            </a:r>
          </a:p>
        </p:txBody>
      </p:sp>
      <p:sp>
        <p:nvSpPr>
          <p:cNvPr id="130063" name="TextBox 42"/>
          <p:cNvSpPr txBox="1">
            <a:spLocks noChangeArrowheads="1"/>
          </p:cNvSpPr>
          <p:nvPr/>
        </p:nvSpPr>
        <p:spPr bwMode="auto">
          <a:xfrm>
            <a:off x="90488" y="4437063"/>
            <a:ext cx="881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HDAC4</a:t>
            </a:r>
          </a:p>
        </p:txBody>
      </p:sp>
      <p:sp>
        <p:nvSpPr>
          <p:cNvPr id="130064" name="TextBox 44"/>
          <p:cNvSpPr txBox="1">
            <a:spLocks noChangeArrowheads="1"/>
          </p:cNvSpPr>
          <p:nvPr/>
        </p:nvSpPr>
        <p:spPr bwMode="auto">
          <a:xfrm>
            <a:off x="395288" y="3789363"/>
            <a:ext cx="5254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p53</a:t>
            </a:r>
          </a:p>
        </p:txBody>
      </p:sp>
      <p:pic>
        <p:nvPicPr>
          <p:cNvPr id="74770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1754188"/>
            <a:ext cx="6400800" cy="549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771" name="Picture 5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3686175"/>
            <a:ext cx="6400800" cy="547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772" name="Picture 6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4329113"/>
            <a:ext cx="6400800" cy="54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773" name="Picture 7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4973638"/>
            <a:ext cx="6400800" cy="5476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774" name="Picture 4"/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3041650"/>
            <a:ext cx="6400800" cy="549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070" name="Rectangle 46"/>
          <p:cNvSpPr>
            <a:spLocks noChangeArrowheads="1"/>
          </p:cNvSpPr>
          <p:nvPr/>
        </p:nvSpPr>
        <p:spPr bwMode="auto">
          <a:xfrm>
            <a:off x="57150" y="5732463"/>
            <a:ext cx="827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1600"/>
              <a:t>β</a:t>
            </a:r>
            <a:r>
              <a:rPr lang="en-US" sz="1600"/>
              <a:t>-Actin</a:t>
            </a:r>
          </a:p>
        </p:txBody>
      </p: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flipV="1">
            <a:off x="7596188" y="3767138"/>
            <a:ext cx="0" cy="466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Arrow Connector 34"/>
          <p:cNvCxnSpPr>
            <a:cxnSpLocks noChangeShapeType="1"/>
          </p:cNvCxnSpPr>
          <p:nvPr/>
        </p:nvCxnSpPr>
        <p:spPr bwMode="auto">
          <a:xfrm>
            <a:off x="7596188" y="2430463"/>
            <a:ext cx="0" cy="466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 flipV="1">
            <a:off x="7812088" y="3754438"/>
            <a:ext cx="0" cy="466725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Arrow Connector 38"/>
          <p:cNvCxnSpPr>
            <a:cxnSpLocks noChangeShapeType="1"/>
          </p:cNvCxnSpPr>
          <p:nvPr/>
        </p:nvCxnSpPr>
        <p:spPr bwMode="auto">
          <a:xfrm>
            <a:off x="7812088" y="2420938"/>
            <a:ext cx="0" cy="466725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4780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19809" r="17" b="10986"/>
          <a:stretch>
            <a:fillRect/>
          </a:stretch>
        </p:blipFill>
        <p:spPr bwMode="auto">
          <a:xfrm>
            <a:off x="971550" y="5597525"/>
            <a:ext cx="6399213" cy="639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4781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2359025"/>
            <a:ext cx="6394450" cy="611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230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Box 24"/>
          <p:cNvSpPr txBox="1">
            <a:spLocks noChangeArrowheads="1"/>
          </p:cNvSpPr>
          <p:nvPr/>
        </p:nvSpPr>
        <p:spPr bwMode="auto">
          <a:xfrm>
            <a:off x="1258888" y="1450975"/>
            <a:ext cx="604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132098" name="TextBox 26"/>
          <p:cNvSpPr txBox="1">
            <a:spLocks noChangeArrowheads="1"/>
          </p:cNvSpPr>
          <p:nvPr/>
        </p:nvSpPr>
        <p:spPr bwMode="auto">
          <a:xfrm>
            <a:off x="2339975" y="1450975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32099" name="TextBox 28"/>
          <p:cNvSpPr txBox="1">
            <a:spLocks noChangeArrowheads="1"/>
          </p:cNvSpPr>
          <p:nvPr/>
        </p:nvSpPr>
        <p:spPr bwMode="auto">
          <a:xfrm>
            <a:off x="3203575" y="1450975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32100" name="TextBox 31"/>
          <p:cNvSpPr txBox="1">
            <a:spLocks noChangeArrowheads="1"/>
          </p:cNvSpPr>
          <p:nvPr/>
        </p:nvSpPr>
        <p:spPr bwMode="auto">
          <a:xfrm>
            <a:off x="3873500" y="1450975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8 mM</a:t>
            </a:r>
          </a:p>
        </p:txBody>
      </p:sp>
      <p:sp>
        <p:nvSpPr>
          <p:cNvPr id="132101" name="TextBox 31"/>
          <p:cNvSpPr txBox="1">
            <a:spLocks noChangeArrowheads="1"/>
          </p:cNvSpPr>
          <p:nvPr/>
        </p:nvSpPr>
        <p:spPr bwMode="auto">
          <a:xfrm>
            <a:off x="4787900" y="1460500"/>
            <a:ext cx="755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25 uM</a:t>
            </a:r>
          </a:p>
        </p:txBody>
      </p:sp>
      <p:sp>
        <p:nvSpPr>
          <p:cNvPr id="132102" name="TextBox 31"/>
          <p:cNvSpPr txBox="1">
            <a:spLocks noChangeArrowheads="1"/>
          </p:cNvSpPr>
          <p:nvPr/>
        </p:nvSpPr>
        <p:spPr bwMode="auto">
          <a:xfrm>
            <a:off x="5867400" y="1435100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50</a:t>
            </a:r>
          </a:p>
        </p:txBody>
      </p:sp>
      <p:sp>
        <p:nvSpPr>
          <p:cNvPr id="132103" name="TextBox 31"/>
          <p:cNvSpPr txBox="1">
            <a:spLocks noChangeArrowheads="1"/>
          </p:cNvSpPr>
          <p:nvPr/>
        </p:nvSpPr>
        <p:spPr bwMode="auto">
          <a:xfrm>
            <a:off x="6708775" y="14351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100</a:t>
            </a:r>
          </a:p>
        </p:txBody>
      </p:sp>
      <p:sp>
        <p:nvSpPr>
          <p:cNvPr id="132104" name="TextBox 31"/>
          <p:cNvSpPr txBox="1">
            <a:spLocks noChangeArrowheads="1"/>
          </p:cNvSpPr>
          <p:nvPr/>
        </p:nvSpPr>
        <p:spPr bwMode="auto">
          <a:xfrm>
            <a:off x="1547813" y="119697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Ascorbic Acid</a:t>
            </a:r>
          </a:p>
        </p:txBody>
      </p:sp>
      <p:sp>
        <p:nvSpPr>
          <p:cNvPr id="132105" name="TextBox 31"/>
          <p:cNvSpPr txBox="1">
            <a:spLocks noChangeArrowheads="1"/>
          </p:cNvSpPr>
          <p:nvPr/>
        </p:nvSpPr>
        <p:spPr bwMode="auto">
          <a:xfrm>
            <a:off x="5003800" y="1196975"/>
            <a:ext cx="1941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Hydrogen Peroxide</a:t>
            </a:r>
          </a:p>
        </p:txBody>
      </p:sp>
      <p:sp>
        <p:nvSpPr>
          <p:cNvPr id="132106" name="TextBox 40"/>
          <p:cNvSpPr txBox="1">
            <a:spLocks noChangeArrowheads="1"/>
          </p:cNvSpPr>
          <p:nvPr/>
        </p:nvSpPr>
        <p:spPr bwMode="auto">
          <a:xfrm>
            <a:off x="2074863" y="215900"/>
            <a:ext cx="5426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6Hr Whole-Cell Lysates of </a:t>
            </a:r>
            <a:r>
              <a:rPr lang="en-US" sz="2800" b="1" dirty="0">
                <a:solidFill>
                  <a:srgbClr val="000000"/>
                </a:solidFill>
              </a:rPr>
              <a:t>HT29</a:t>
            </a:r>
          </a:p>
        </p:txBody>
      </p:sp>
      <p:sp>
        <p:nvSpPr>
          <p:cNvPr id="132107" name="TextBox 2"/>
          <p:cNvSpPr txBox="1">
            <a:spLocks noChangeArrowheads="1"/>
          </p:cNvSpPr>
          <p:nvPr/>
        </p:nvSpPr>
        <p:spPr bwMode="auto">
          <a:xfrm>
            <a:off x="209550" y="3378200"/>
            <a:ext cx="854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PH2AX</a:t>
            </a:r>
          </a:p>
        </p:txBody>
      </p:sp>
      <p:sp>
        <p:nvSpPr>
          <p:cNvPr id="132108" name="TextBox 2"/>
          <p:cNvSpPr txBox="1">
            <a:spLocks noChangeArrowheads="1"/>
          </p:cNvSpPr>
          <p:nvPr/>
        </p:nvSpPr>
        <p:spPr bwMode="auto">
          <a:xfrm>
            <a:off x="346075" y="2659063"/>
            <a:ext cx="717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H2AX</a:t>
            </a:r>
          </a:p>
        </p:txBody>
      </p:sp>
      <p:sp>
        <p:nvSpPr>
          <p:cNvPr id="132109" name="TextBox 2"/>
          <p:cNvSpPr txBox="1">
            <a:spLocks noChangeArrowheads="1"/>
          </p:cNvSpPr>
          <p:nvPr/>
        </p:nvSpPr>
        <p:spPr bwMode="auto">
          <a:xfrm>
            <a:off x="360363" y="1866900"/>
            <a:ext cx="669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AcH</a:t>
            </a:r>
            <a:r>
              <a:rPr lang="en-US" sz="1400"/>
              <a:t>4</a:t>
            </a:r>
            <a:endParaRPr lang="en-US" sz="1600"/>
          </a:p>
        </p:txBody>
      </p:sp>
      <p:sp>
        <p:nvSpPr>
          <p:cNvPr id="132110" name="TextBox 44"/>
          <p:cNvSpPr txBox="1">
            <a:spLocks noChangeArrowheads="1"/>
          </p:cNvSpPr>
          <p:nvPr/>
        </p:nvSpPr>
        <p:spPr bwMode="auto">
          <a:xfrm>
            <a:off x="269875" y="4170363"/>
            <a:ext cx="7604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SIRT5</a:t>
            </a:r>
          </a:p>
        </p:txBody>
      </p:sp>
      <p:sp>
        <p:nvSpPr>
          <p:cNvPr id="132111" name="Rectangle 46"/>
          <p:cNvSpPr>
            <a:spLocks noChangeArrowheads="1"/>
          </p:cNvSpPr>
          <p:nvPr/>
        </p:nvSpPr>
        <p:spPr bwMode="auto">
          <a:xfrm>
            <a:off x="203200" y="4908550"/>
            <a:ext cx="827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1600"/>
              <a:t>β</a:t>
            </a:r>
            <a:r>
              <a:rPr lang="en-US" sz="1600"/>
              <a:t>-Actin</a:t>
            </a:r>
          </a:p>
        </p:txBody>
      </p:sp>
      <p:pic>
        <p:nvPicPr>
          <p:cNvPr id="75793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1749425"/>
            <a:ext cx="6400800" cy="5953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5794" name="Picture 20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2530475"/>
            <a:ext cx="6400800" cy="5937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5795" name="Picture 23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4089400"/>
            <a:ext cx="6400800" cy="5937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>
            <a:cxnSpLocks noChangeShapeType="1"/>
          </p:cNvCxnSpPr>
          <p:nvPr/>
        </p:nvCxnSpPr>
        <p:spPr bwMode="auto">
          <a:xfrm flipV="1">
            <a:off x="7740650" y="2530475"/>
            <a:ext cx="0" cy="466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 flipV="1">
            <a:off x="7740650" y="3322638"/>
            <a:ext cx="0" cy="466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98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19809" r="17" b="10986"/>
          <a:stretch>
            <a:fillRect/>
          </a:stretch>
        </p:blipFill>
        <p:spPr bwMode="auto">
          <a:xfrm>
            <a:off x="1114425" y="4800600"/>
            <a:ext cx="6399213" cy="639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 flipV="1">
            <a:off x="7956550" y="3322638"/>
            <a:ext cx="0" cy="466725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800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3251200"/>
            <a:ext cx="6369050" cy="71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>
            <a:off x="7956550" y="2530475"/>
            <a:ext cx="0" cy="466725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586626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Box 24"/>
          <p:cNvSpPr txBox="1">
            <a:spLocks noChangeArrowheads="1"/>
          </p:cNvSpPr>
          <p:nvPr/>
        </p:nvSpPr>
        <p:spPr bwMode="auto">
          <a:xfrm>
            <a:off x="1204913" y="2095500"/>
            <a:ext cx="604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134146" name="TextBox 26"/>
          <p:cNvSpPr txBox="1">
            <a:spLocks noChangeArrowheads="1"/>
          </p:cNvSpPr>
          <p:nvPr/>
        </p:nvSpPr>
        <p:spPr bwMode="auto">
          <a:xfrm>
            <a:off x="1908175" y="2095500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34147" name="TextBox 28"/>
          <p:cNvSpPr txBox="1">
            <a:spLocks noChangeArrowheads="1"/>
          </p:cNvSpPr>
          <p:nvPr/>
        </p:nvSpPr>
        <p:spPr bwMode="auto">
          <a:xfrm>
            <a:off x="2555875" y="2095500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34148" name="TextBox 31"/>
          <p:cNvSpPr txBox="1">
            <a:spLocks noChangeArrowheads="1"/>
          </p:cNvSpPr>
          <p:nvPr/>
        </p:nvSpPr>
        <p:spPr bwMode="auto">
          <a:xfrm>
            <a:off x="2987675" y="2095500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8 mM</a:t>
            </a:r>
          </a:p>
        </p:txBody>
      </p:sp>
      <p:sp>
        <p:nvSpPr>
          <p:cNvPr id="134149" name="TextBox 31"/>
          <p:cNvSpPr txBox="1">
            <a:spLocks noChangeArrowheads="1"/>
          </p:cNvSpPr>
          <p:nvPr/>
        </p:nvSpPr>
        <p:spPr bwMode="auto">
          <a:xfrm>
            <a:off x="3529013" y="2095500"/>
            <a:ext cx="755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25 uM</a:t>
            </a:r>
          </a:p>
        </p:txBody>
      </p:sp>
      <p:sp>
        <p:nvSpPr>
          <p:cNvPr id="13" name="Left Brace 12"/>
          <p:cNvSpPr>
            <a:spLocks/>
          </p:cNvSpPr>
          <p:nvPr/>
        </p:nvSpPr>
        <p:spPr bwMode="auto">
          <a:xfrm rot="5400000">
            <a:off x="3353594" y="-589756"/>
            <a:ext cx="439737" cy="4733925"/>
          </a:xfrm>
          <a:prstGeom prst="leftBrace">
            <a:avLst>
              <a:gd name="adj1" fmla="val 8323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4151" name="TextBox 28"/>
          <p:cNvSpPr txBox="1">
            <a:spLocks noChangeArrowheads="1"/>
          </p:cNvSpPr>
          <p:nvPr/>
        </p:nvSpPr>
        <p:spPr bwMode="auto">
          <a:xfrm>
            <a:off x="2971800" y="1171575"/>
            <a:ext cx="12398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HCT116 Wt</a:t>
            </a:r>
          </a:p>
        </p:txBody>
      </p:sp>
      <p:sp>
        <p:nvSpPr>
          <p:cNvPr id="134152" name="TextBox 31"/>
          <p:cNvSpPr txBox="1">
            <a:spLocks noChangeArrowheads="1"/>
          </p:cNvSpPr>
          <p:nvPr/>
        </p:nvSpPr>
        <p:spPr bwMode="auto">
          <a:xfrm>
            <a:off x="4159250" y="2095500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50</a:t>
            </a:r>
          </a:p>
        </p:txBody>
      </p:sp>
      <p:sp>
        <p:nvSpPr>
          <p:cNvPr id="134153" name="TextBox 31"/>
          <p:cNvSpPr txBox="1">
            <a:spLocks noChangeArrowheads="1"/>
          </p:cNvSpPr>
          <p:nvPr/>
        </p:nvSpPr>
        <p:spPr bwMode="auto">
          <a:xfrm>
            <a:off x="4662488" y="20955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100</a:t>
            </a:r>
          </a:p>
        </p:txBody>
      </p:sp>
      <p:sp>
        <p:nvSpPr>
          <p:cNvPr id="134154" name="TextBox 31"/>
          <p:cNvSpPr txBox="1">
            <a:spLocks noChangeArrowheads="1"/>
          </p:cNvSpPr>
          <p:nvPr/>
        </p:nvSpPr>
        <p:spPr bwMode="auto">
          <a:xfrm>
            <a:off x="5148263" y="20955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200</a:t>
            </a:r>
          </a:p>
        </p:txBody>
      </p:sp>
      <p:sp>
        <p:nvSpPr>
          <p:cNvPr id="134155" name="TextBox 31"/>
          <p:cNvSpPr txBox="1">
            <a:spLocks noChangeArrowheads="1"/>
          </p:cNvSpPr>
          <p:nvPr/>
        </p:nvSpPr>
        <p:spPr bwMode="auto">
          <a:xfrm>
            <a:off x="5580063" y="2095500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400</a:t>
            </a:r>
          </a:p>
        </p:txBody>
      </p:sp>
      <p:sp>
        <p:nvSpPr>
          <p:cNvPr id="134156" name="TextBox 24"/>
          <p:cNvSpPr txBox="1">
            <a:spLocks noChangeArrowheads="1"/>
          </p:cNvSpPr>
          <p:nvPr/>
        </p:nvSpPr>
        <p:spPr bwMode="auto">
          <a:xfrm>
            <a:off x="6127750" y="2095500"/>
            <a:ext cx="604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23" name="Left Brace 22"/>
          <p:cNvSpPr>
            <a:spLocks/>
          </p:cNvSpPr>
          <p:nvPr/>
        </p:nvSpPr>
        <p:spPr bwMode="auto">
          <a:xfrm rot="5400000">
            <a:off x="7078663" y="585788"/>
            <a:ext cx="430212" cy="2373312"/>
          </a:xfrm>
          <a:prstGeom prst="leftBrace">
            <a:avLst>
              <a:gd name="adj1" fmla="val 8326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4158" name="TextBox 28"/>
          <p:cNvSpPr txBox="1">
            <a:spLocks noChangeArrowheads="1"/>
          </p:cNvSpPr>
          <p:nvPr/>
        </p:nvSpPr>
        <p:spPr bwMode="auto">
          <a:xfrm>
            <a:off x="6464300" y="1125538"/>
            <a:ext cx="1708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HCT116 p53 null</a:t>
            </a:r>
          </a:p>
        </p:txBody>
      </p:sp>
      <p:sp>
        <p:nvSpPr>
          <p:cNvPr id="134159" name="TextBox 31"/>
          <p:cNvSpPr txBox="1">
            <a:spLocks noChangeArrowheads="1"/>
          </p:cNvSpPr>
          <p:nvPr/>
        </p:nvSpPr>
        <p:spPr bwMode="auto">
          <a:xfrm>
            <a:off x="1763713" y="184467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Ascorbic Acid</a:t>
            </a:r>
          </a:p>
        </p:txBody>
      </p:sp>
      <p:sp>
        <p:nvSpPr>
          <p:cNvPr id="134160" name="TextBox 31"/>
          <p:cNvSpPr txBox="1">
            <a:spLocks noChangeArrowheads="1"/>
          </p:cNvSpPr>
          <p:nvPr/>
        </p:nvSpPr>
        <p:spPr bwMode="auto">
          <a:xfrm>
            <a:off x="3854450" y="1844675"/>
            <a:ext cx="1941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Hydrogen Peroxide</a:t>
            </a:r>
          </a:p>
        </p:txBody>
      </p:sp>
      <p:sp>
        <p:nvSpPr>
          <p:cNvPr id="134161" name="TextBox 40"/>
          <p:cNvSpPr txBox="1">
            <a:spLocks noChangeArrowheads="1"/>
          </p:cNvSpPr>
          <p:nvPr/>
        </p:nvSpPr>
        <p:spPr bwMode="auto">
          <a:xfrm>
            <a:off x="1506538" y="260350"/>
            <a:ext cx="6399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00"/>
                </a:solidFill>
              </a:rPr>
              <a:t>24Hr WCL of HCT116: Wt and P53 null</a:t>
            </a:r>
          </a:p>
        </p:txBody>
      </p:sp>
      <p:sp>
        <p:nvSpPr>
          <p:cNvPr id="134162" name="TextBox 2"/>
          <p:cNvSpPr txBox="1">
            <a:spLocks noChangeArrowheads="1"/>
          </p:cNvSpPr>
          <p:nvPr/>
        </p:nvSpPr>
        <p:spPr bwMode="auto">
          <a:xfrm>
            <a:off x="476250" y="2565400"/>
            <a:ext cx="639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CytC</a:t>
            </a:r>
          </a:p>
        </p:txBody>
      </p:sp>
      <p:sp>
        <p:nvSpPr>
          <p:cNvPr id="134163" name="TextBox 26"/>
          <p:cNvSpPr txBox="1">
            <a:spLocks noChangeArrowheads="1"/>
          </p:cNvSpPr>
          <p:nvPr/>
        </p:nvSpPr>
        <p:spPr bwMode="auto">
          <a:xfrm>
            <a:off x="6827838" y="2095500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34164" name="TextBox 28"/>
          <p:cNvSpPr txBox="1">
            <a:spLocks noChangeArrowheads="1"/>
          </p:cNvSpPr>
          <p:nvPr/>
        </p:nvSpPr>
        <p:spPr bwMode="auto">
          <a:xfrm>
            <a:off x="7369175" y="2095500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34165" name="TextBox 31"/>
          <p:cNvSpPr txBox="1">
            <a:spLocks noChangeArrowheads="1"/>
          </p:cNvSpPr>
          <p:nvPr/>
        </p:nvSpPr>
        <p:spPr bwMode="auto">
          <a:xfrm>
            <a:off x="7740650" y="2095500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8 mM</a:t>
            </a:r>
          </a:p>
        </p:txBody>
      </p:sp>
      <p:sp>
        <p:nvSpPr>
          <p:cNvPr id="134166" name="TextBox 31"/>
          <p:cNvSpPr txBox="1">
            <a:spLocks noChangeArrowheads="1"/>
          </p:cNvSpPr>
          <p:nvPr/>
        </p:nvSpPr>
        <p:spPr bwMode="auto">
          <a:xfrm>
            <a:off x="6659563" y="184467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Ascorbic Acid</a:t>
            </a:r>
          </a:p>
        </p:txBody>
      </p:sp>
      <p:pic>
        <p:nvPicPr>
          <p:cNvPr id="76824" name="Picture 3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3411538"/>
            <a:ext cx="7278687" cy="593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4168" name="TextBox 2"/>
          <p:cNvSpPr txBox="1">
            <a:spLocks noChangeArrowheads="1"/>
          </p:cNvSpPr>
          <p:nvPr/>
        </p:nvSpPr>
        <p:spPr bwMode="auto">
          <a:xfrm>
            <a:off x="588963" y="3451225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p53</a:t>
            </a:r>
          </a:p>
        </p:txBody>
      </p:sp>
      <p:pic>
        <p:nvPicPr>
          <p:cNvPr id="76826" name="Picture 4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4221163"/>
            <a:ext cx="7278687" cy="593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4170" name="TextBox 2"/>
          <p:cNvSpPr txBox="1">
            <a:spLocks noChangeArrowheads="1"/>
          </p:cNvSpPr>
          <p:nvPr/>
        </p:nvSpPr>
        <p:spPr bwMode="auto">
          <a:xfrm>
            <a:off x="263525" y="4335463"/>
            <a:ext cx="806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P-ATM</a:t>
            </a:r>
          </a:p>
        </p:txBody>
      </p:sp>
      <p:pic>
        <p:nvPicPr>
          <p:cNvPr id="76828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2552700"/>
            <a:ext cx="7335837" cy="690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 flipV="1">
            <a:off x="8675688" y="2665413"/>
            <a:ext cx="0" cy="466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4173" name="TextBox 1"/>
          <p:cNvSpPr txBox="1">
            <a:spLocks noChangeArrowheads="1"/>
          </p:cNvSpPr>
          <p:nvPr/>
        </p:nvSpPr>
        <p:spPr bwMode="auto">
          <a:xfrm>
            <a:off x="1258888" y="5084763"/>
            <a:ext cx="4430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PARP, Caspase-3, LC3B, Sirtuins – To do</a:t>
            </a:r>
          </a:p>
        </p:txBody>
      </p:sp>
    </p:spTree>
    <p:extLst>
      <p:ext uri="{BB962C8B-B14F-4D97-AF65-F5344CB8AC3E}">
        <p14:creationId xmlns:p14="http://schemas.microsoft.com/office/powerpoint/2010/main" val="148889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3" descr="Ac53.t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" t="26166"/>
          <a:stretch>
            <a:fillRect/>
          </a:stretch>
        </p:blipFill>
        <p:spPr bwMode="auto">
          <a:xfrm>
            <a:off x="900113" y="1930400"/>
            <a:ext cx="7342187" cy="695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0" name="Picture 4" descr="AcH4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30513"/>
            <a:ext cx="7342187" cy="695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1" name="Picture 5" descr="Actin.t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/>
          <a:stretch>
            <a:fillRect/>
          </a:stretch>
        </p:blipFill>
        <p:spPr bwMode="auto">
          <a:xfrm>
            <a:off x="900113" y="4629150"/>
            <a:ext cx="7342187" cy="695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2" name="Picture 6" descr="PARP.t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r="3165"/>
          <a:stretch>
            <a:fillRect/>
          </a:stretch>
        </p:blipFill>
        <p:spPr bwMode="auto">
          <a:xfrm>
            <a:off x="900113" y="3729038"/>
            <a:ext cx="7342187" cy="695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779838" y="1844675"/>
            <a:ext cx="0" cy="352901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67400" y="1844675"/>
            <a:ext cx="0" cy="352901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5175" name="TextBox 24"/>
          <p:cNvSpPr txBox="1">
            <a:spLocks noChangeArrowheads="1"/>
          </p:cNvSpPr>
          <p:nvPr/>
        </p:nvSpPr>
        <p:spPr bwMode="auto">
          <a:xfrm>
            <a:off x="971550" y="1576388"/>
            <a:ext cx="604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135176" name="TextBox 26"/>
          <p:cNvSpPr txBox="1">
            <a:spLocks noChangeArrowheads="1"/>
          </p:cNvSpPr>
          <p:nvPr/>
        </p:nvSpPr>
        <p:spPr bwMode="auto">
          <a:xfrm>
            <a:off x="1835150" y="1577975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35177" name="TextBox 28"/>
          <p:cNvSpPr txBox="1">
            <a:spLocks noChangeArrowheads="1"/>
          </p:cNvSpPr>
          <p:nvPr/>
        </p:nvSpPr>
        <p:spPr bwMode="auto">
          <a:xfrm>
            <a:off x="2555875" y="1576388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35178" name="TextBox 31"/>
          <p:cNvSpPr txBox="1">
            <a:spLocks noChangeArrowheads="1"/>
          </p:cNvSpPr>
          <p:nvPr/>
        </p:nvSpPr>
        <p:spPr bwMode="auto">
          <a:xfrm>
            <a:off x="3081338" y="1576388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8 mM</a:t>
            </a:r>
          </a:p>
        </p:txBody>
      </p:sp>
      <p:sp>
        <p:nvSpPr>
          <p:cNvPr id="135179" name="TextBox 31"/>
          <p:cNvSpPr txBox="1">
            <a:spLocks noChangeArrowheads="1"/>
          </p:cNvSpPr>
          <p:nvPr/>
        </p:nvSpPr>
        <p:spPr bwMode="auto">
          <a:xfrm>
            <a:off x="3779838" y="1577975"/>
            <a:ext cx="755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25 uM</a:t>
            </a:r>
          </a:p>
        </p:txBody>
      </p:sp>
      <p:sp>
        <p:nvSpPr>
          <p:cNvPr id="135180" name="TextBox 31"/>
          <p:cNvSpPr txBox="1">
            <a:spLocks noChangeArrowheads="1"/>
          </p:cNvSpPr>
          <p:nvPr/>
        </p:nvSpPr>
        <p:spPr bwMode="auto">
          <a:xfrm>
            <a:off x="4643438" y="1577975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50</a:t>
            </a:r>
          </a:p>
        </p:txBody>
      </p:sp>
      <p:sp>
        <p:nvSpPr>
          <p:cNvPr id="135181" name="TextBox 31"/>
          <p:cNvSpPr txBox="1">
            <a:spLocks noChangeArrowheads="1"/>
          </p:cNvSpPr>
          <p:nvPr/>
        </p:nvSpPr>
        <p:spPr bwMode="auto">
          <a:xfrm>
            <a:off x="5268913" y="1577975"/>
            <a:ext cx="527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100</a:t>
            </a:r>
          </a:p>
        </p:txBody>
      </p:sp>
      <p:sp>
        <p:nvSpPr>
          <p:cNvPr id="135182" name="TextBox 31"/>
          <p:cNvSpPr txBox="1">
            <a:spLocks noChangeArrowheads="1"/>
          </p:cNvSpPr>
          <p:nvPr/>
        </p:nvSpPr>
        <p:spPr bwMode="auto">
          <a:xfrm>
            <a:off x="1547813" y="119697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Ascorbic Acid</a:t>
            </a:r>
          </a:p>
        </p:txBody>
      </p:sp>
      <p:sp>
        <p:nvSpPr>
          <p:cNvPr id="135183" name="TextBox 31"/>
          <p:cNvSpPr txBox="1">
            <a:spLocks noChangeArrowheads="1"/>
          </p:cNvSpPr>
          <p:nvPr/>
        </p:nvSpPr>
        <p:spPr bwMode="auto">
          <a:xfrm>
            <a:off x="3851275" y="1196975"/>
            <a:ext cx="1941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Hydrogen Peroxide</a:t>
            </a:r>
          </a:p>
        </p:txBody>
      </p:sp>
      <p:sp>
        <p:nvSpPr>
          <p:cNvPr id="135184" name="TextBox 40"/>
          <p:cNvSpPr txBox="1">
            <a:spLocks noChangeArrowheads="1"/>
          </p:cNvSpPr>
          <p:nvPr/>
        </p:nvSpPr>
        <p:spPr bwMode="auto">
          <a:xfrm>
            <a:off x="1692275" y="333375"/>
            <a:ext cx="59705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00"/>
                </a:solidFill>
              </a:rPr>
              <a:t>6Hr Whole-Cell Lysates of HCT116</a:t>
            </a:r>
          </a:p>
        </p:txBody>
      </p:sp>
      <p:sp>
        <p:nvSpPr>
          <p:cNvPr id="135185" name="TextBox 31"/>
          <p:cNvSpPr txBox="1">
            <a:spLocks noChangeArrowheads="1"/>
          </p:cNvSpPr>
          <p:nvPr/>
        </p:nvSpPr>
        <p:spPr bwMode="auto">
          <a:xfrm>
            <a:off x="5926138" y="1196975"/>
            <a:ext cx="2317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Ascorbate-2-phosphate</a:t>
            </a:r>
          </a:p>
        </p:txBody>
      </p:sp>
      <p:sp>
        <p:nvSpPr>
          <p:cNvPr id="135186" name="TextBox 26"/>
          <p:cNvSpPr txBox="1">
            <a:spLocks noChangeArrowheads="1"/>
          </p:cNvSpPr>
          <p:nvPr/>
        </p:nvSpPr>
        <p:spPr bwMode="auto">
          <a:xfrm>
            <a:off x="6011863" y="1577975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35187" name="TextBox 28"/>
          <p:cNvSpPr txBox="1">
            <a:spLocks noChangeArrowheads="1"/>
          </p:cNvSpPr>
          <p:nvPr/>
        </p:nvSpPr>
        <p:spPr bwMode="auto">
          <a:xfrm>
            <a:off x="6732588" y="1576388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35188" name="TextBox 31"/>
          <p:cNvSpPr txBox="1">
            <a:spLocks noChangeArrowheads="1"/>
          </p:cNvSpPr>
          <p:nvPr/>
        </p:nvSpPr>
        <p:spPr bwMode="auto">
          <a:xfrm>
            <a:off x="7258050" y="1576388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8 mM</a:t>
            </a:r>
          </a:p>
        </p:txBody>
      </p:sp>
      <p:sp>
        <p:nvSpPr>
          <p:cNvPr id="135189" name="TextBox 2"/>
          <p:cNvSpPr txBox="1">
            <a:spLocks noChangeArrowheads="1"/>
          </p:cNvSpPr>
          <p:nvPr/>
        </p:nvSpPr>
        <p:spPr bwMode="auto">
          <a:xfrm>
            <a:off x="185738" y="3860800"/>
            <a:ext cx="723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PARP</a:t>
            </a:r>
          </a:p>
        </p:txBody>
      </p:sp>
      <p:sp>
        <p:nvSpPr>
          <p:cNvPr id="135190" name="TextBox 2"/>
          <p:cNvSpPr txBox="1">
            <a:spLocks noChangeArrowheads="1"/>
          </p:cNvSpPr>
          <p:nvPr/>
        </p:nvSpPr>
        <p:spPr bwMode="auto">
          <a:xfrm>
            <a:off x="223838" y="2997200"/>
            <a:ext cx="685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AcH4</a:t>
            </a:r>
          </a:p>
        </p:txBody>
      </p:sp>
      <p:sp>
        <p:nvSpPr>
          <p:cNvPr id="135191" name="TextBox 2"/>
          <p:cNvSpPr txBox="1">
            <a:spLocks noChangeArrowheads="1"/>
          </p:cNvSpPr>
          <p:nvPr/>
        </p:nvSpPr>
        <p:spPr bwMode="auto">
          <a:xfrm>
            <a:off x="120650" y="2133600"/>
            <a:ext cx="788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AcP53</a:t>
            </a:r>
          </a:p>
        </p:txBody>
      </p:sp>
      <p:sp>
        <p:nvSpPr>
          <p:cNvPr id="135192" name="Rectangle 46"/>
          <p:cNvSpPr>
            <a:spLocks noChangeArrowheads="1"/>
          </p:cNvSpPr>
          <p:nvPr/>
        </p:nvSpPr>
        <p:spPr bwMode="auto">
          <a:xfrm>
            <a:off x="82550" y="4819650"/>
            <a:ext cx="827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1600"/>
              <a:t>β</a:t>
            </a:r>
            <a:r>
              <a:rPr lang="en-US" sz="1600"/>
              <a:t>-Actin</a:t>
            </a:r>
          </a:p>
        </p:txBody>
      </p:sp>
    </p:spTree>
    <p:extLst>
      <p:ext uri="{BB962C8B-B14F-4D97-AF65-F5344CB8AC3E}">
        <p14:creationId xmlns:p14="http://schemas.microsoft.com/office/powerpoint/2010/main" val="1765381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Box 24"/>
          <p:cNvSpPr txBox="1">
            <a:spLocks noChangeArrowheads="1"/>
          </p:cNvSpPr>
          <p:nvPr/>
        </p:nvSpPr>
        <p:spPr bwMode="auto">
          <a:xfrm>
            <a:off x="1230313" y="2098675"/>
            <a:ext cx="604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136194" name="TextBox 26"/>
          <p:cNvSpPr txBox="1">
            <a:spLocks noChangeArrowheads="1"/>
          </p:cNvSpPr>
          <p:nvPr/>
        </p:nvSpPr>
        <p:spPr bwMode="auto">
          <a:xfrm>
            <a:off x="2328863" y="2100263"/>
            <a:ext cx="298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36195" name="TextBox 28"/>
          <p:cNvSpPr txBox="1">
            <a:spLocks noChangeArrowheads="1"/>
          </p:cNvSpPr>
          <p:nvPr/>
        </p:nvSpPr>
        <p:spPr bwMode="auto">
          <a:xfrm>
            <a:off x="3194050" y="2098675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36196" name="TextBox 31"/>
          <p:cNvSpPr txBox="1">
            <a:spLocks noChangeArrowheads="1"/>
          </p:cNvSpPr>
          <p:nvPr/>
        </p:nvSpPr>
        <p:spPr bwMode="auto">
          <a:xfrm>
            <a:off x="3802063" y="2098675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8 mM</a:t>
            </a:r>
          </a:p>
        </p:txBody>
      </p:sp>
      <p:sp>
        <p:nvSpPr>
          <p:cNvPr id="7" name="Left Brace 6"/>
          <p:cNvSpPr>
            <a:spLocks/>
          </p:cNvSpPr>
          <p:nvPr/>
        </p:nvSpPr>
        <p:spPr bwMode="auto">
          <a:xfrm rot="5400000">
            <a:off x="2587625" y="12701"/>
            <a:ext cx="439737" cy="3529012"/>
          </a:xfrm>
          <a:prstGeom prst="leftBrace">
            <a:avLst>
              <a:gd name="adj1" fmla="val 834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6198" name="TextBox 28"/>
          <p:cNvSpPr txBox="1">
            <a:spLocks noChangeArrowheads="1"/>
          </p:cNvSpPr>
          <p:nvPr/>
        </p:nvSpPr>
        <p:spPr bwMode="auto">
          <a:xfrm>
            <a:off x="2343150" y="1125538"/>
            <a:ext cx="933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HCT116</a:t>
            </a:r>
          </a:p>
        </p:txBody>
      </p:sp>
      <p:sp>
        <p:nvSpPr>
          <p:cNvPr id="136199" name="TextBox 24"/>
          <p:cNvSpPr txBox="1">
            <a:spLocks noChangeArrowheads="1"/>
          </p:cNvSpPr>
          <p:nvPr/>
        </p:nvSpPr>
        <p:spPr bwMode="auto">
          <a:xfrm>
            <a:off x="4759325" y="2098675"/>
            <a:ext cx="604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136200" name="TextBox 26"/>
          <p:cNvSpPr txBox="1">
            <a:spLocks noChangeArrowheads="1"/>
          </p:cNvSpPr>
          <p:nvPr/>
        </p:nvSpPr>
        <p:spPr bwMode="auto">
          <a:xfrm>
            <a:off x="5651500" y="2100263"/>
            <a:ext cx="3000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36201" name="TextBox 28"/>
          <p:cNvSpPr txBox="1">
            <a:spLocks noChangeArrowheads="1"/>
          </p:cNvSpPr>
          <p:nvPr/>
        </p:nvSpPr>
        <p:spPr bwMode="auto">
          <a:xfrm>
            <a:off x="6505575" y="2098675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36202" name="TextBox 31"/>
          <p:cNvSpPr txBox="1">
            <a:spLocks noChangeArrowheads="1"/>
          </p:cNvSpPr>
          <p:nvPr/>
        </p:nvSpPr>
        <p:spPr bwMode="auto">
          <a:xfrm>
            <a:off x="7402513" y="2098675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8 mM</a:t>
            </a:r>
          </a:p>
        </p:txBody>
      </p:sp>
      <p:sp>
        <p:nvSpPr>
          <p:cNvPr id="17" name="Left Brace 16"/>
          <p:cNvSpPr>
            <a:spLocks/>
          </p:cNvSpPr>
          <p:nvPr/>
        </p:nvSpPr>
        <p:spPr bwMode="auto">
          <a:xfrm rot="5400000">
            <a:off x="6264276" y="9525"/>
            <a:ext cx="431800" cy="3527425"/>
          </a:xfrm>
          <a:prstGeom prst="leftBrace">
            <a:avLst>
              <a:gd name="adj1" fmla="val 833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6204" name="TextBox 28"/>
          <p:cNvSpPr txBox="1">
            <a:spLocks noChangeArrowheads="1"/>
          </p:cNvSpPr>
          <p:nvPr/>
        </p:nvSpPr>
        <p:spPr bwMode="auto">
          <a:xfrm>
            <a:off x="5976938" y="1146175"/>
            <a:ext cx="971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CCD841</a:t>
            </a:r>
          </a:p>
        </p:txBody>
      </p:sp>
      <p:sp>
        <p:nvSpPr>
          <p:cNvPr id="136205" name="TextBox 31"/>
          <p:cNvSpPr txBox="1">
            <a:spLocks noChangeArrowheads="1"/>
          </p:cNvSpPr>
          <p:nvPr/>
        </p:nvSpPr>
        <p:spPr bwMode="auto">
          <a:xfrm>
            <a:off x="2219325" y="184467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Ascorbic Acid</a:t>
            </a:r>
          </a:p>
        </p:txBody>
      </p:sp>
      <p:sp>
        <p:nvSpPr>
          <p:cNvPr id="136206" name="TextBox 31"/>
          <p:cNvSpPr txBox="1">
            <a:spLocks noChangeArrowheads="1"/>
          </p:cNvSpPr>
          <p:nvPr/>
        </p:nvSpPr>
        <p:spPr bwMode="auto">
          <a:xfrm>
            <a:off x="5795963" y="184467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Ascorbic Acid</a:t>
            </a:r>
          </a:p>
        </p:txBody>
      </p:sp>
      <p:sp>
        <p:nvSpPr>
          <p:cNvPr id="136207" name="TextBox 40"/>
          <p:cNvSpPr txBox="1">
            <a:spLocks noChangeArrowheads="1"/>
          </p:cNvSpPr>
          <p:nvPr/>
        </p:nvSpPr>
        <p:spPr bwMode="auto">
          <a:xfrm>
            <a:off x="608013" y="188913"/>
            <a:ext cx="7927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6Hr Whole-Cell Lysates of HCT116 and CCD841</a:t>
            </a:r>
          </a:p>
        </p:txBody>
      </p:sp>
      <p:pic>
        <p:nvPicPr>
          <p:cNvPr id="136208" name="Picture 1" descr="SIRT3.t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300663"/>
            <a:ext cx="7315200" cy="45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09" name="Picture 3" descr="SIRT1.t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740275"/>
            <a:ext cx="7315200" cy="45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210" name="TextBox 2"/>
          <p:cNvSpPr txBox="1">
            <a:spLocks noChangeArrowheads="1"/>
          </p:cNvSpPr>
          <p:nvPr/>
        </p:nvSpPr>
        <p:spPr bwMode="auto">
          <a:xfrm>
            <a:off x="209550" y="5373688"/>
            <a:ext cx="76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SIRT3</a:t>
            </a:r>
          </a:p>
        </p:txBody>
      </p:sp>
      <p:sp>
        <p:nvSpPr>
          <p:cNvPr id="136211" name="TextBox 2"/>
          <p:cNvSpPr txBox="1">
            <a:spLocks noChangeArrowheads="1"/>
          </p:cNvSpPr>
          <p:nvPr/>
        </p:nvSpPr>
        <p:spPr bwMode="auto">
          <a:xfrm>
            <a:off x="209550" y="4818063"/>
            <a:ext cx="762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SIRT1</a:t>
            </a:r>
          </a:p>
        </p:txBody>
      </p:sp>
      <p:pic>
        <p:nvPicPr>
          <p:cNvPr id="136212" name="Picture 4" descr="HDAC2.t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492375"/>
            <a:ext cx="7315200" cy="45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213" name="TextBox 2"/>
          <p:cNvSpPr txBox="1">
            <a:spLocks noChangeArrowheads="1"/>
          </p:cNvSpPr>
          <p:nvPr/>
        </p:nvSpPr>
        <p:spPr bwMode="auto">
          <a:xfrm>
            <a:off x="92075" y="2565400"/>
            <a:ext cx="8794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HDAC2</a:t>
            </a:r>
          </a:p>
        </p:txBody>
      </p:sp>
      <p:pic>
        <p:nvPicPr>
          <p:cNvPr id="136214" name="Picture 5" descr="HDAC8.t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054350"/>
            <a:ext cx="7315200" cy="45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215" name="TextBox 2"/>
          <p:cNvSpPr txBox="1">
            <a:spLocks noChangeArrowheads="1"/>
          </p:cNvSpPr>
          <p:nvPr/>
        </p:nvSpPr>
        <p:spPr bwMode="auto">
          <a:xfrm>
            <a:off x="92075" y="3097213"/>
            <a:ext cx="879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HDAC8</a:t>
            </a:r>
          </a:p>
        </p:txBody>
      </p:sp>
      <p:pic>
        <p:nvPicPr>
          <p:cNvPr id="136216" name="Picture 7" descr="HDAC4.t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-1888"/>
          <a:stretch>
            <a:fillRect/>
          </a:stretch>
        </p:blipFill>
        <p:spPr bwMode="auto">
          <a:xfrm>
            <a:off x="971550" y="3616325"/>
            <a:ext cx="7315200" cy="4651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217" name="TextBox 2"/>
          <p:cNvSpPr txBox="1">
            <a:spLocks noChangeArrowheads="1"/>
          </p:cNvSpPr>
          <p:nvPr/>
        </p:nvSpPr>
        <p:spPr bwMode="auto">
          <a:xfrm>
            <a:off x="92075" y="3738563"/>
            <a:ext cx="879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HDAC4</a:t>
            </a:r>
          </a:p>
        </p:txBody>
      </p:sp>
      <p:pic>
        <p:nvPicPr>
          <p:cNvPr id="136218" name="Picture 8" descr="HDAC6.t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" t="1753" r="3152"/>
          <a:stretch>
            <a:fillRect/>
          </a:stretch>
        </p:blipFill>
        <p:spPr bwMode="auto">
          <a:xfrm>
            <a:off x="971550" y="4186238"/>
            <a:ext cx="7315200" cy="4492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219" name="TextBox 2"/>
          <p:cNvSpPr txBox="1">
            <a:spLocks noChangeArrowheads="1"/>
          </p:cNvSpPr>
          <p:nvPr/>
        </p:nvSpPr>
        <p:spPr bwMode="auto">
          <a:xfrm>
            <a:off x="92075" y="4241800"/>
            <a:ext cx="8794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HDAC6</a:t>
            </a:r>
          </a:p>
        </p:txBody>
      </p:sp>
      <p:sp>
        <p:nvSpPr>
          <p:cNvPr id="136220" name="Rectangle 46"/>
          <p:cNvSpPr>
            <a:spLocks noChangeArrowheads="1"/>
          </p:cNvSpPr>
          <p:nvPr/>
        </p:nvSpPr>
        <p:spPr bwMode="auto">
          <a:xfrm>
            <a:off x="144463" y="5970588"/>
            <a:ext cx="827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1600"/>
              <a:t>β</a:t>
            </a:r>
            <a:r>
              <a:rPr lang="en-US" sz="1600"/>
              <a:t>-Actin</a:t>
            </a:r>
          </a:p>
        </p:txBody>
      </p:sp>
      <p:pic>
        <p:nvPicPr>
          <p:cNvPr id="136221" name="Picture 9" descr="Actin.tif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3397" r="1129" b="-2"/>
          <a:stretch>
            <a:fillRect/>
          </a:stretch>
        </p:blipFill>
        <p:spPr bwMode="auto">
          <a:xfrm>
            <a:off x="971550" y="5876925"/>
            <a:ext cx="7315200" cy="45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814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extBox 24"/>
          <p:cNvSpPr txBox="1">
            <a:spLocks noChangeArrowheads="1"/>
          </p:cNvSpPr>
          <p:nvPr/>
        </p:nvSpPr>
        <p:spPr bwMode="auto">
          <a:xfrm>
            <a:off x="1230313" y="2098675"/>
            <a:ext cx="604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141314" name="TextBox 26"/>
          <p:cNvSpPr txBox="1">
            <a:spLocks noChangeArrowheads="1"/>
          </p:cNvSpPr>
          <p:nvPr/>
        </p:nvSpPr>
        <p:spPr bwMode="auto">
          <a:xfrm>
            <a:off x="2328863" y="2100263"/>
            <a:ext cx="412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25</a:t>
            </a:r>
          </a:p>
        </p:txBody>
      </p:sp>
      <p:sp>
        <p:nvSpPr>
          <p:cNvPr id="141315" name="TextBox 28"/>
          <p:cNvSpPr txBox="1">
            <a:spLocks noChangeArrowheads="1"/>
          </p:cNvSpPr>
          <p:nvPr/>
        </p:nvSpPr>
        <p:spPr bwMode="auto">
          <a:xfrm>
            <a:off x="3194050" y="2098675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50</a:t>
            </a:r>
          </a:p>
        </p:txBody>
      </p:sp>
      <p:sp>
        <p:nvSpPr>
          <p:cNvPr id="141316" name="TextBox 31"/>
          <p:cNvSpPr txBox="1">
            <a:spLocks noChangeArrowheads="1"/>
          </p:cNvSpPr>
          <p:nvPr/>
        </p:nvSpPr>
        <p:spPr bwMode="auto">
          <a:xfrm>
            <a:off x="3802063" y="2098675"/>
            <a:ext cx="8683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100 uM</a:t>
            </a:r>
          </a:p>
        </p:txBody>
      </p:sp>
      <p:sp>
        <p:nvSpPr>
          <p:cNvPr id="7" name="Left Brace 6"/>
          <p:cNvSpPr>
            <a:spLocks/>
          </p:cNvSpPr>
          <p:nvPr/>
        </p:nvSpPr>
        <p:spPr bwMode="auto">
          <a:xfrm rot="5400000">
            <a:off x="2587625" y="12701"/>
            <a:ext cx="439737" cy="3529012"/>
          </a:xfrm>
          <a:prstGeom prst="leftBrace">
            <a:avLst>
              <a:gd name="adj1" fmla="val 834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1318" name="TextBox 28"/>
          <p:cNvSpPr txBox="1">
            <a:spLocks noChangeArrowheads="1"/>
          </p:cNvSpPr>
          <p:nvPr/>
        </p:nvSpPr>
        <p:spPr bwMode="auto">
          <a:xfrm>
            <a:off x="2343150" y="1125538"/>
            <a:ext cx="933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HCT116</a:t>
            </a:r>
          </a:p>
        </p:txBody>
      </p:sp>
      <p:sp>
        <p:nvSpPr>
          <p:cNvPr id="141319" name="TextBox 24"/>
          <p:cNvSpPr txBox="1">
            <a:spLocks noChangeArrowheads="1"/>
          </p:cNvSpPr>
          <p:nvPr/>
        </p:nvSpPr>
        <p:spPr bwMode="auto">
          <a:xfrm>
            <a:off x="4759325" y="2098675"/>
            <a:ext cx="604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141320" name="TextBox 26"/>
          <p:cNvSpPr txBox="1">
            <a:spLocks noChangeArrowheads="1"/>
          </p:cNvSpPr>
          <p:nvPr/>
        </p:nvSpPr>
        <p:spPr bwMode="auto">
          <a:xfrm>
            <a:off x="5651500" y="2100263"/>
            <a:ext cx="412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25</a:t>
            </a:r>
          </a:p>
        </p:txBody>
      </p:sp>
      <p:sp>
        <p:nvSpPr>
          <p:cNvPr id="141321" name="TextBox 28"/>
          <p:cNvSpPr txBox="1">
            <a:spLocks noChangeArrowheads="1"/>
          </p:cNvSpPr>
          <p:nvPr/>
        </p:nvSpPr>
        <p:spPr bwMode="auto">
          <a:xfrm>
            <a:off x="6505575" y="2098675"/>
            <a:ext cx="41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50</a:t>
            </a:r>
          </a:p>
        </p:txBody>
      </p:sp>
      <p:sp>
        <p:nvSpPr>
          <p:cNvPr id="141322" name="TextBox 31"/>
          <p:cNvSpPr txBox="1">
            <a:spLocks noChangeArrowheads="1"/>
          </p:cNvSpPr>
          <p:nvPr/>
        </p:nvSpPr>
        <p:spPr bwMode="auto">
          <a:xfrm>
            <a:off x="7402513" y="2098675"/>
            <a:ext cx="8683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100 uM</a:t>
            </a:r>
          </a:p>
        </p:txBody>
      </p:sp>
      <p:sp>
        <p:nvSpPr>
          <p:cNvPr id="17" name="Left Brace 16"/>
          <p:cNvSpPr>
            <a:spLocks/>
          </p:cNvSpPr>
          <p:nvPr/>
        </p:nvSpPr>
        <p:spPr bwMode="auto">
          <a:xfrm rot="5400000">
            <a:off x="6264276" y="9525"/>
            <a:ext cx="431800" cy="3527425"/>
          </a:xfrm>
          <a:prstGeom prst="leftBrace">
            <a:avLst>
              <a:gd name="adj1" fmla="val 833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1324" name="TextBox 28"/>
          <p:cNvSpPr txBox="1">
            <a:spLocks noChangeArrowheads="1"/>
          </p:cNvSpPr>
          <p:nvPr/>
        </p:nvSpPr>
        <p:spPr bwMode="auto">
          <a:xfrm>
            <a:off x="5976938" y="1146175"/>
            <a:ext cx="971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CCD841</a:t>
            </a:r>
          </a:p>
        </p:txBody>
      </p:sp>
      <p:sp>
        <p:nvSpPr>
          <p:cNvPr id="141325" name="TextBox 31"/>
          <p:cNvSpPr txBox="1">
            <a:spLocks noChangeArrowheads="1"/>
          </p:cNvSpPr>
          <p:nvPr/>
        </p:nvSpPr>
        <p:spPr bwMode="auto">
          <a:xfrm>
            <a:off x="1908175" y="1844675"/>
            <a:ext cx="1939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Hydrogen Peroxide</a:t>
            </a:r>
          </a:p>
        </p:txBody>
      </p:sp>
      <p:sp>
        <p:nvSpPr>
          <p:cNvPr id="141326" name="TextBox 40"/>
          <p:cNvSpPr txBox="1">
            <a:spLocks noChangeArrowheads="1"/>
          </p:cNvSpPr>
          <p:nvPr/>
        </p:nvSpPr>
        <p:spPr bwMode="auto">
          <a:xfrm>
            <a:off x="608013" y="188913"/>
            <a:ext cx="79279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000000"/>
                </a:solidFill>
              </a:rPr>
              <a:t>6Hr Whole-Cell Lysates of HCT116 and CCD841</a:t>
            </a:r>
          </a:p>
          <a:p>
            <a:pPr algn="ctr" eaLnBrk="1" hangingPunct="1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1327" name="TextBox 2"/>
          <p:cNvSpPr txBox="1">
            <a:spLocks noChangeArrowheads="1"/>
          </p:cNvSpPr>
          <p:nvPr/>
        </p:nvSpPr>
        <p:spPr bwMode="auto">
          <a:xfrm>
            <a:off x="230188" y="4743450"/>
            <a:ext cx="685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AcH3</a:t>
            </a:r>
          </a:p>
        </p:txBody>
      </p:sp>
      <p:sp>
        <p:nvSpPr>
          <p:cNvPr id="141328" name="TextBox 2"/>
          <p:cNvSpPr txBox="1">
            <a:spLocks noChangeArrowheads="1"/>
          </p:cNvSpPr>
          <p:nvPr/>
        </p:nvSpPr>
        <p:spPr bwMode="auto">
          <a:xfrm>
            <a:off x="34925" y="2443163"/>
            <a:ext cx="8810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HDAC1</a:t>
            </a:r>
          </a:p>
        </p:txBody>
      </p:sp>
      <p:sp>
        <p:nvSpPr>
          <p:cNvPr id="141329" name="Rectangle 46"/>
          <p:cNvSpPr>
            <a:spLocks noChangeArrowheads="1"/>
          </p:cNvSpPr>
          <p:nvPr/>
        </p:nvSpPr>
        <p:spPr bwMode="auto">
          <a:xfrm>
            <a:off x="88900" y="5876925"/>
            <a:ext cx="827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1600"/>
              <a:t>β</a:t>
            </a:r>
            <a:r>
              <a:rPr lang="en-US" sz="1600"/>
              <a:t>-Actin</a:t>
            </a:r>
          </a:p>
        </p:txBody>
      </p:sp>
      <p:sp>
        <p:nvSpPr>
          <p:cNvPr id="141330" name="TextBox 2"/>
          <p:cNvSpPr txBox="1">
            <a:spLocks noChangeArrowheads="1"/>
          </p:cNvSpPr>
          <p:nvPr/>
        </p:nvSpPr>
        <p:spPr bwMode="auto">
          <a:xfrm>
            <a:off x="469900" y="5310188"/>
            <a:ext cx="446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H3</a:t>
            </a:r>
          </a:p>
        </p:txBody>
      </p:sp>
      <p:sp>
        <p:nvSpPr>
          <p:cNvPr id="141331" name="TextBox 2"/>
          <p:cNvSpPr txBox="1">
            <a:spLocks noChangeArrowheads="1"/>
          </p:cNvSpPr>
          <p:nvPr/>
        </p:nvSpPr>
        <p:spPr bwMode="auto">
          <a:xfrm>
            <a:off x="115888" y="3608388"/>
            <a:ext cx="800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pH2Ax</a:t>
            </a:r>
          </a:p>
        </p:txBody>
      </p:sp>
      <p:sp>
        <p:nvSpPr>
          <p:cNvPr id="141332" name="TextBox 2"/>
          <p:cNvSpPr txBox="1">
            <a:spLocks noChangeArrowheads="1"/>
          </p:cNvSpPr>
          <p:nvPr/>
        </p:nvSpPr>
        <p:spPr bwMode="auto">
          <a:xfrm>
            <a:off x="228600" y="4175125"/>
            <a:ext cx="6873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H2Ax</a:t>
            </a:r>
          </a:p>
        </p:txBody>
      </p:sp>
      <p:sp>
        <p:nvSpPr>
          <p:cNvPr id="141333" name="TextBox 31"/>
          <p:cNvSpPr txBox="1">
            <a:spLocks noChangeArrowheads="1"/>
          </p:cNvSpPr>
          <p:nvPr/>
        </p:nvSpPr>
        <p:spPr bwMode="auto">
          <a:xfrm>
            <a:off x="5438775" y="1844675"/>
            <a:ext cx="1941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6600"/>
                </a:solidFill>
              </a:rPr>
              <a:t>Hydrogen Peroxide</a:t>
            </a:r>
          </a:p>
        </p:txBody>
      </p:sp>
      <p:pic>
        <p:nvPicPr>
          <p:cNvPr id="141334" name="Picture 10" descr="pH2Ax.t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556000"/>
            <a:ext cx="7315200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35" name="Picture 11" descr="H2Ax.t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137025"/>
            <a:ext cx="7315200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36" name="Picture 12" descr="HDAC1.t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95538"/>
            <a:ext cx="7315200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37" name="Picture 13" descr="Actin.t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876925"/>
            <a:ext cx="7315200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38" name="Picture 14" descr="AcH3.t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16463"/>
            <a:ext cx="7315200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39" name="Picture 15" descr="H3.tif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297488"/>
            <a:ext cx="7315200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40" name="TextBox 17"/>
          <p:cNvSpPr txBox="1">
            <a:spLocks noChangeArrowheads="1"/>
          </p:cNvSpPr>
          <p:nvPr/>
        </p:nvSpPr>
        <p:spPr bwMode="auto">
          <a:xfrm>
            <a:off x="80963" y="3009900"/>
            <a:ext cx="835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SIRT1</a:t>
            </a:r>
          </a:p>
        </p:txBody>
      </p:sp>
      <p:pic>
        <p:nvPicPr>
          <p:cNvPr id="141341" name="Picture 18" descr="SIRT1.tif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976563"/>
            <a:ext cx="7315200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471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extBox 24"/>
          <p:cNvSpPr txBox="1">
            <a:spLocks noChangeArrowheads="1"/>
          </p:cNvSpPr>
          <p:nvPr/>
        </p:nvSpPr>
        <p:spPr bwMode="auto">
          <a:xfrm>
            <a:off x="1230313" y="2098675"/>
            <a:ext cx="604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143362" name="TextBox 26"/>
          <p:cNvSpPr txBox="1">
            <a:spLocks noChangeArrowheads="1"/>
          </p:cNvSpPr>
          <p:nvPr/>
        </p:nvSpPr>
        <p:spPr bwMode="auto">
          <a:xfrm>
            <a:off x="2328863" y="2100263"/>
            <a:ext cx="298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43363" name="TextBox 28"/>
          <p:cNvSpPr txBox="1">
            <a:spLocks noChangeArrowheads="1"/>
          </p:cNvSpPr>
          <p:nvPr/>
        </p:nvSpPr>
        <p:spPr bwMode="auto">
          <a:xfrm>
            <a:off x="3194050" y="2098675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43364" name="TextBox 31"/>
          <p:cNvSpPr txBox="1">
            <a:spLocks noChangeArrowheads="1"/>
          </p:cNvSpPr>
          <p:nvPr/>
        </p:nvSpPr>
        <p:spPr bwMode="auto">
          <a:xfrm>
            <a:off x="3802063" y="2098675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8 mM</a:t>
            </a:r>
          </a:p>
        </p:txBody>
      </p:sp>
      <p:sp>
        <p:nvSpPr>
          <p:cNvPr id="7" name="Left Brace 6"/>
          <p:cNvSpPr>
            <a:spLocks/>
          </p:cNvSpPr>
          <p:nvPr/>
        </p:nvSpPr>
        <p:spPr bwMode="auto">
          <a:xfrm rot="5400000">
            <a:off x="2587625" y="12701"/>
            <a:ext cx="439737" cy="3529012"/>
          </a:xfrm>
          <a:prstGeom prst="leftBrace">
            <a:avLst>
              <a:gd name="adj1" fmla="val 834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3366" name="TextBox 28"/>
          <p:cNvSpPr txBox="1">
            <a:spLocks noChangeArrowheads="1"/>
          </p:cNvSpPr>
          <p:nvPr/>
        </p:nvSpPr>
        <p:spPr bwMode="auto">
          <a:xfrm>
            <a:off x="2343150" y="1125538"/>
            <a:ext cx="933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HCT116</a:t>
            </a:r>
          </a:p>
        </p:txBody>
      </p:sp>
      <p:sp>
        <p:nvSpPr>
          <p:cNvPr id="143367" name="TextBox 24"/>
          <p:cNvSpPr txBox="1">
            <a:spLocks noChangeArrowheads="1"/>
          </p:cNvSpPr>
          <p:nvPr/>
        </p:nvSpPr>
        <p:spPr bwMode="auto">
          <a:xfrm>
            <a:off x="4759325" y="2098675"/>
            <a:ext cx="604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CTR</a:t>
            </a:r>
          </a:p>
        </p:txBody>
      </p:sp>
      <p:sp>
        <p:nvSpPr>
          <p:cNvPr id="143368" name="TextBox 26"/>
          <p:cNvSpPr txBox="1">
            <a:spLocks noChangeArrowheads="1"/>
          </p:cNvSpPr>
          <p:nvPr/>
        </p:nvSpPr>
        <p:spPr bwMode="auto">
          <a:xfrm>
            <a:off x="5651500" y="2100263"/>
            <a:ext cx="3000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2</a:t>
            </a:r>
          </a:p>
        </p:txBody>
      </p:sp>
      <p:sp>
        <p:nvSpPr>
          <p:cNvPr id="143369" name="TextBox 28"/>
          <p:cNvSpPr txBox="1">
            <a:spLocks noChangeArrowheads="1"/>
          </p:cNvSpPr>
          <p:nvPr/>
        </p:nvSpPr>
        <p:spPr bwMode="auto">
          <a:xfrm>
            <a:off x="6505575" y="2098675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4</a:t>
            </a:r>
          </a:p>
        </p:txBody>
      </p:sp>
      <p:sp>
        <p:nvSpPr>
          <p:cNvPr id="143370" name="TextBox 31"/>
          <p:cNvSpPr txBox="1">
            <a:spLocks noChangeArrowheads="1"/>
          </p:cNvSpPr>
          <p:nvPr/>
        </p:nvSpPr>
        <p:spPr bwMode="auto">
          <a:xfrm>
            <a:off x="7402513" y="2098675"/>
            <a:ext cx="698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8 mM</a:t>
            </a:r>
          </a:p>
        </p:txBody>
      </p:sp>
      <p:sp>
        <p:nvSpPr>
          <p:cNvPr id="17" name="Left Brace 16"/>
          <p:cNvSpPr>
            <a:spLocks/>
          </p:cNvSpPr>
          <p:nvPr/>
        </p:nvSpPr>
        <p:spPr bwMode="auto">
          <a:xfrm rot="5400000">
            <a:off x="6264276" y="9525"/>
            <a:ext cx="431800" cy="3527425"/>
          </a:xfrm>
          <a:prstGeom prst="leftBrace">
            <a:avLst>
              <a:gd name="adj1" fmla="val 8334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3372" name="TextBox 28"/>
          <p:cNvSpPr txBox="1">
            <a:spLocks noChangeArrowheads="1"/>
          </p:cNvSpPr>
          <p:nvPr/>
        </p:nvSpPr>
        <p:spPr bwMode="auto">
          <a:xfrm>
            <a:off x="5976938" y="1146175"/>
            <a:ext cx="971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CCD841</a:t>
            </a:r>
          </a:p>
        </p:txBody>
      </p:sp>
      <p:sp>
        <p:nvSpPr>
          <p:cNvPr id="143373" name="TextBox 31"/>
          <p:cNvSpPr txBox="1">
            <a:spLocks noChangeArrowheads="1"/>
          </p:cNvSpPr>
          <p:nvPr/>
        </p:nvSpPr>
        <p:spPr bwMode="auto">
          <a:xfrm>
            <a:off x="2219325" y="184467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Ascorbic Acid</a:t>
            </a:r>
          </a:p>
        </p:txBody>
      </p:sp>
      <p:sp>
        <p:nvSpPr>
          <p:cNvPr id="143374" name="TextBox 31"/>
          <p:cNvSpPr txBox="1">
            <a:spLocks noChangeArrowheads="1"/>
          </p:cNvSpPr>
          <p:nvPr/>
        </p:nvSpPr>
        <p:spPr bwMode="auto">
          <a:xfrm>
            <a:off x="5795963" y="1844675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Ascorbic Acid</a:t>
            </a:r>
          </a:p>
        </p:txBody>
      </p:sp>
      <p:sp>
        <p:nvSpPr>
          <p:cNvPr id="143375" name="TextBox 40"/>
          <p:cNvSpPr txBox="1">
            <a:spLocks noChangeArrowheads="1"/>
          </p:cNvSpPr>
          <p:nvPr/>
        </p:nvSpPr>
        <p:spPr bwMode="auto">
          <a:xfrm>
            <a:off x="608013" y="188913"/>
            <a:ext cx="7927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000000"/>
                </a:solidFill>
              </a:rPr>
              <a:t>6Hr Whole-Cell Lysates of HCT116 and CCD841</a:t>
            </a:r>
          </a:p>
        </p:txBody>
      </p:sp>
      <p:sp>
        <p:nvSpPr>
          <p:cNvPr id="143376" name="TextBox 2"/>
          <p:cNvSpPr txBox="1">
            <a:spLocks noChangeArrowheads="1"/>
          </p:cNvSpPr>
          <p:nvPr/>
        </p:nvSpPr>
        <p:spPr bwMode="auto">
          <a:xfrm>
            <a:off x="163513" y="4243388"/>
            <a:ext cx="879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HDAC4</a:t>
            </a:r>
          </a:p>
        </p:txBody>
      </p:sp>
      <p:sp>
        <p:nvSpPr>
          <p:cNvPr id="143377" name="TextBox 2"/>
          <p:cNvSpPr txBox="1">
            <a:spLocks noChangeArrowheads="1"/>
          </p:cNvSpPr>
          <p:nvPr/>
        </p:nvSpPr>
        <p:spPr bwMode="auto">
          <a:xfrm>
            <a:off x="433388" y="2513013"/>
            <a:ext cx="609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CTip</a:t>
            </a:r>
          </a:p>
        </p:txBody>
      </p:sp>
      <p:sp>
        <p:nvSpPr>
          <p:cNvPr id="143378" name="TextBox 2"/>
          <p:cNvSpPr txBox="1">
            <a:spLocks noChangeArrowheads="1"/>
          </p:cNvSpPr>
          <p:nvPr/>
        </p:nvSpPr>
        <p:spPr bwMode="auto">
          <a:xfrm>
            <a:off x="49213" y="3090863"/>
            <a:ext cx="9937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Catalase</a:t>
            </a:r>
          </a:p>
        </p:txBody>
      </p:sp>
      <p:sp>
        <p:nvSpPr>
          <p:cNvPr id="143379" name="TextBox 2"/>
          <p:cNvSpPr txBox="1">
            <a:spLocks noChangeArrowheads="1"/>
          </p:cNvSpPr>
          <p:nvPr/>
        </p:nvSpPr>
        <p:spPr bwMode="auto">
          <a:xfrm>
            <a:off x="273050" y="3667125"/>
            <a:ext cx="769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AcTub</a:t>
            </a:r>
          </a:p>
        </p:txBody>
      </p:sp>
      <p:sp>
        <p:nvSpPr>
          <p:cNvPr id="143380" name="Rectangle 46"/>
          <p:cNvSpPr>
            <a:spLocks noChangeArrowheads="1"/>
          </p:cNvSpPr>
          <p:nvPr/>
        </p:nvSpPr>
        <p:spPr bwMode="auto">
          <a:xfrm>
            <a:off x="319088" y="5394325"/>
            <a:ext cx="723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PARP</a:t>
            </a:r>
          </a:p>
        </p:txBody>
      </p:sp>
      <p:sp>
        <p:nvSpPr>
          <p:cNvPr id="143381" name="TextBox 2"/>
          <p:cNvSpPr txBox="1">
            <a:spLocks noChangeArrowheads="1"/>
          </p:cNvSpPr>
          <p:nvPr/>
        </p:nvSpPr>
        <p:spPr bwMode="auto">
          <a:xfrm>
            <a:off x="288925" y="4819650"/>
            <a:ext cx="754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CytoC</a:t>
            </a:r>
          </a:p>
        </p:txBody>
      </p:sp>
      <p:pic>
        <p:nvPicPr>
          <p:cNvPr id="143382" name="Picture 1" descr="CtIP.t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420938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3" name="Picture 2" descr="CAT.t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081" r="8217"/>
          <a:stretch>
            <a:fillRect/>
          </a:stretch>
        </p:blipFill>
        <p:spPr bwMode="auto">
          <a:xfrm>
            <a:off x="1042988" y="30226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4" name="Picture 3" descr="AcTub.t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" t="3111" r="6454" b="1888"/>
          <a:stretch>
            <a:fillRect/>
          </a:stretch>
        </p:blipFill>
        <p:spPr bwMode="auto">
          <a:xfrm>
            <a:off x="1042988" y="3573463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5" name="Picture 4" descr="HDAC4.t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475"/>
          <a:stretch>
            <a:fillRect/>
          </a:stretch>
        </p:blipFill>
        <p:spPr bwMode="auto">
          <a:xfrm>
            <a:off x="1042988" y="4221163"/>
            <a:ext cx="73152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6" name="Picture 5" descr="CytoC.t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8155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7" name="Picture 7" descr="PARP.tif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" r="16994" b="-2"/>
          <a:stretch>
            <a:fillRect/>
          </a:stretch>
        </p:blipFill>
        <p:spPr bwMode="auto">
          <a:xfrm>
            <a:off x="1042988" y="53975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39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143664"/>
            <a:ext cx="8229600" cy="703262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Arial" pitchFamily="34" charset="0"/>
                <a:cs typeface="Arial" pitchFamily="34" charset="0"/>
              </a:rPr>
              <a:t>Methodology: </a:t>
            </a:r>
            <a:r>
              <a:rPr lang="en-IN" sz="3200" dirty="0">
                <a:cs typeface="Arial" pitchFamily="34" charset="0"/>
              </a:rPr>
              <a:t>H</a:t>
            </a:r>
            <a:r>
              <a:rPr lang="en-IN" sz="3200" baseline="-25000" dirty="0">
                <a:cs typeface="Arial" pitchFamily="34" charset="0"/>
              </a:rPr>
              <a:t>2</a:t>
            </a:r>
            <a:r>
              <a:rPr lang="en-IN" sz="3200" dirty="0">
                <a:cs typeface="Arial" pitchFamily="34" charset="0"/>
              </a:rPr>
              <a:t>O</a:t>
            </a:r>
            <a:r>
              <a:rPr lang="en-IN" sz="3200" baseline="-25000" dirty="0">
                <a:cs typeface="Arial" pitchFamily="34" charset="0"/>
              </a:rPr>
              <a:t>2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vs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harmAsc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endParaRPr lang="en-IN" sz="3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0" descr="2012-07-31 03.16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65" y="5972711"/>
            <a:ext cx="1474023" cy="8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203200" y="922175"/>
            <a:ext cx="8737600" cy="1577169"/>
          </a:xfrm>
        </p:spPr>
        <p:txBody>
          <a:bodyPr/>
          <a:lstStyle/>
          <a:p>
            <a:pPr algn="just" eaLnBrk="1" hangingPunct="1"/>
            <a:r>
              <a:rPr lang="en-US" sz="2000" dirty="0" smtClean="0">
                <a:latin typeface="Arial" pitchFamily="34" charset="0"/>
                <a:cs typeface="Arial" pitchFamily="34" charset="0"/>
              </a:rPr>
              <a:t>Colon cancer cells and normal colon cells were treated with ascorbic acid (0.125–16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smtClean="0">
                <a:latin typeface="Arial"/>
                <a:cs typeface="Arial"/>
                <a:sym typeface="Symbol"/>
              </a:rPr>
              <a:t>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catalase), Ascorbate-2-phosphate (0.125-52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), and hydrogen peroxide (12.5-400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μM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in medium containing 10% serum</a:t>
            </a:r>
          </a:p>
          <a:p>
            <a:pPr lvl="1" algn="just" eaLnBrk="1" hangingPunct="1"/>
            <a:r>
              <a:rPr lang="en-US" sz="2000" dirty="0" smtClean="0">
                <a:latin typeface="Arial" pitchFamily="34" charset="0"/>
                <a:cs typeface="Arial" pitchFamily="34" charset="0"/>
              </a:rPr>
              <a:t>HCT116 = human colon epithelial adenocarcinoma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u="sng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cancer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cells</a:t>
            </a:r>
          </a:p>
          <a:p>
            <a:pPr lvl="1" algn="just" eaLnBrk="1" hangingPunct="1"/>
            <a:r>
              <a:rPr lang="en-US" sz="2000" dirty="0" smtClean="0">
                <a:latin typeface="Arial" pitchFamily="34" charset="0"/>
                <a:cs typeface="Arial" pitchFamily="34" charset="0"/>
              </a:rPr>
              <a:t>CCD841= human non-transformed </a:t>
            </a:r>
            <a:r>
              <a:rPr lang="en-US" sz="2000" u="sng" dirty="0" smtClean="0">
                <a:solidFill>
                  <a:srgbClr val="29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normal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colonic epithelial cells</a:t>
            </a:r>
          </a:p>
          <a:p>
            <a:pPr marL="457200" lvl="1" indent="0" algn="just" eaLnBrk="1" hangingPunct="1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3" descr="5mM AA.JPG"/>
          <p:cNvPicPr>
            <a:picLocks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79" b="8923"/>
          <a:stretch>
            <a:fillRect/>
          </a:stretch>
        </p:blipFill>
        <p:spPr bwMode="auto">
          <a:xfrm>
            <a:off x="6309360" y="2847323"/>
            <a:ext cx="2377440" cy="1463040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9360" y="3725587"/>
            <a:ext cx="23774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Asc</a:t>
            </a:r>
            <a:r>
              <a:rPr lang="en-US" sz="1600" dirty="0">
                <a:solidFill>
                  <a:schemeClr val="bg1"/>
                </a:solidFill>
              </a:rPr>
              <a:t>-</a:t>
            </a:r>
            <a:r>
              <a:rPr lang="en-US" sz="1600" dirty="0" smtClean="0">
                <a:solidFill>
                  <a:schemeClr val="bg1"/>
                </a:solidFill>
              </a:rPr>
              <a:t>induced cell rounding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6"/>
          <a:srcRect l="34282" r="40450"/>
          <a:stretch/>
        </p:blipFill>
        <p:spPr>
          <a:xfrm>
            <a:off x="3707149" y="2847322"/>
            <a:ext cx="2377440" cy="1463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7150" y="3971808"/>
            <a:ext cx="1770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Tyrpan</a:t>
            </a:r>
            <a:r>
              <a:rPr lang="en-US" sz="1600" dirty="0" smtClean="0">
                <a:solidFill>
                  <a:srgbClr val="FFFFFF"/>
                </a:solidFill>
              </a:rPr>
              <a:t> Blue stain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2410145"/>
            <a:ext cx="48421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285750" indent="-285750" algn="just" eaLnBrk="1" hangingPunct="1">
              <a:buFont typeface="Arial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Effects were assessed via</a:t>
            </a:r>
          </a:p>
          <a:p>
            <a:pPr marL="742950" lvl="1" indent="-285750" algn="just" eaLnBrk="1" hangingPunct="1">
              <a:buFont typeface="Lucida Grande"/>
              <a:buChar char="-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Cell morphology</a:t>
            </a:r>
          </a:p>
          <a:p>
            <a:pPr marL="742950" lvl="1" indent="-285750" algn="just" eaLnBrk="1" hangingPunct="1">
              <a:buFont typeface="Lucida Grande"/>
              <a:buChar char="-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MTT assay</a:t>
            </a:r>
          </a:p>
          <a:p>
            <a:pPr marL="742950" lvl="1" indent="-285750" algn="just" eaLnBrk="1" hangingPunct="1">
              <a:buFont typeface="Lucida Grande"/>
              <a:buChar char="-"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Trypan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blue exclusion</a:t>
            </a:r>
          </a:p>
          <a:p>
            <a:pPr lvl="1" algn="just" eaLnBrk="1" hangingPunct="1"/>
            <a:endParaRPr lang="en-US" sz="2000" dirty="0">
              <a:latin typeface="Arial" pitchFamily="34" charset="0"/>
              <a:cs typeface="Arial" pitchFamily="34" charset="0"/>
            </a:endParaRPr>
          </a:p>
          <a:p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203200" y="4417200"/>
            <a:ext cx="894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Arial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HDAC activity via a fluorescence-based assay</a:t>
            </a:r>
          </a:p>
          <a:p>
            <a:pPr marL="742950" lvl="1" indent="-285750" algn="just" eaLnBrk="1" hangingPunct="1">
              <a:buFont typeface="Lucida Grande"/>
              <a:buChar char="-"/>
            </a:pP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Cell-free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= nuclear extracts treated directly with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ascorbate</a:t>
            </a:r>
          </a:p>
          <a:p>
            <a:pPr marL="742950" lvl="1" indent="-285750" algn="just" eaLnBrk="1" hangingPunct="1">
              <a:buFont typeface="Lucida Grande"/>
              <a:buChar char="-"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Cell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-based</a:t>
            </a:r>
            <a:r>
              <a:rPr lang="en-US" sz="2000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= cells treated with ascorbate and the lysates then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tested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200" y="5597746"/>
            <a:ext cx="877676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Western blotting for HDACs and other proteins in whole cell lysates at 6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Intracellular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ascorbate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accumulation via HPLC</a:t>
            </a:r>
            <a:endParaRPr lang="en-IN" sz="2000" dirty="0">
              <a:latin typeface="Arial" pitchFamily="34" charset="0"/>
              <a:cs typeface="Arial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914125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29" name="Group 1"/>
          <p:cNvGrpSpPr>
            <a:grpSpLocks/>
          </p:cNvGrpSpPr>
          <p:nvPr/>
        </p:nvGrpSpPr>
        <p:grpSpPr bwMode="auto">
          <a:xfrm>
            <a:off x="-55563" y="0"/>
            <a:ext cx="9199563" cy="6165850"/>
            <a:chOff x="-55780" y="0"/>
            <a:chExt cx="9199780" cy="6165304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14906540"/>
                </p:ext>
              </p:extLst>
            </p:nvPr>
          </p:nvGraphicFramePr>
          <p:xfrm>
            <a:off x="-55780" y="0"/>
            <a:ext cx="9199780" cy="61653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8131" name="TextBox 4"/>
            <p:cNvSpPr txBox="1">
              <a:spLocks noChangeArrowheads="1"/>
            </p:cNvSpPr>
            <p:nvPr/>
          </p:nvSpPr>
          <p:spPr bwMode="auto">
            <a:xfrm rot="16200000">
              <a:off x="-1124532" y="3453880"/>
              <a:ext cx="3271422" cy="369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/>
                <a:t>Percent </a:t>
              </a:r>
              <a:r>
                <a:rPr lang="en-US" sz="1800" dirty="0" smtClean="0"/>
                <a:t>live cells (MTT assay)</a:t>
              </a:r>
              <a:endParaRPr lang="en-US" sz="1800" dirty="0"/>
            </a:p>
          </p:txBody>
        </p:sp>
      </p:grpSp>
      <p:sp>
        <p:nvSpPr>
          <p:cNvPr id="5" name="Diagonal Stripe 4"/>
          <p:cNvSpPr/>
          <p:nvPr/>
        </p:nvSpPr>
        <p:spPr>
          <a:xfrm>
            <a:off x="5566796" y="1786268"/>
            <a:ext cx="118226" cy="234949"/>
          </a:xfrm>
          <a:prstGeom prst="diagStrip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1201" y="321500"/>
            <a:ext cx="69815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Inhibition of cell viability by </a:t>
            </a:r>
            <a:r>
              <a:rPr lang="en-US" sz="3200" dirty="0" err="1">
                <a:latin typeface="Arial"/>
                <a:cs typeface="Arial"/>
              </a:rPr>
              <a:t>P</a:t>
            </a:r>
            <a:r>
              <a:rPr lang="en-US" sz="3200" dirty="0" err="1" smtClean="0">
                <a:latin typeface="Arial"/>
                <a:cs typeface="Arial"/>
              </a:rPr>
              <a:t>harmAsc</a:t>
            </a:r>
            <a:endParaRPr lang="en-US" sz="3200" dirty="0">
              <a:latin typeface="Arial"/>
              <a:cs typeface="Arial"/>
            </a:endParaRPr>
          </a:p>
          <a:p>
            <a:endParaRPr lang="en-US" sz="3200" dirty="0"/>
          </a:p>
        </p:txBody>
      </p:sp>
      <p:pic>
        <p:nvPicPr>
          <p:cNvPr id="9" name="Picture 30" descr="2012-07-31 03.16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65" y="5972711"/>
            <a:ext cx="1474023" cy="8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42725" y="4020613"/>
            <a:ext cx="4741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HCT116 cancer cells IC</a:t>
            </a:r>
            <a:r>
              <a:rPr lang="en-US" sz="1500" baseline="-25000" dirty="0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50</a:t>
            </a:r>
            <a:r>
              <a:rPr lang="en-US" sz="1500" dirty="0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= 3 </a:t>
            </a:r>
            <a:r>
              <a:rPr lang="en-US" sz="1500" dirty="0" err="1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mM</a:t>
            </a:r>
            <a:r>
              <a:rPr lang="en-US" sz="1500" dirty="0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, 24 h</a:t>
            </a:r>
            <a:endParaRPr lang="en-US" sz="1500" dirty="0">
              <a:solidFill>
                <a:srgbClr val="FF7F0C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9965" y="5981184"/>
            <a:ext cx="340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Pharmacologic </a:t>
            </a:r>
            <a:r>
              <a:rPr lang="en-US" dirty="0" err="1" smtClean="0"/>
              <a:t>Ascorbate</a:t>
            </a:r>
            <a:r>
              <a:rPr lang="en-US" dirty="0" smtClean="0"/>
              <a:t> (</a:t>
            </a:r>
            <a:r>
              <a:rPr lang="en-US" dirty="0" err="1" smtClean="0"/>
              <a:t>mM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63068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29" name="Group 1"/>
          <p:cNvGrpSpPr>
            <a:grpSpLocks/>
          </p:cNvGrpSpPr>
          <p:nvPr/>
        </p:nvGrpSpPr>
        <p:grpSpPr bwMode="auto">
          <a:xfrm>
            <a:off x="-55563" y="0"/>
            <a:ext cx="9199563" cy="6165850"/>
            <a:chOff x="-55780" y="0"/>
            <a:chExt cx="9199780" cy="6165304"/>
          </a:xfrm>
        </p:grpSpPr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49705890"/>
                </p:ext>
              </p:extLst>
            </p:nvPr>
          </p:nvGraphicFramePr>
          <p:xfrm>
            <a:off x="-55780" y="0"/>
            <a:ext cx="9199780" cy="61653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8131" name="TextBox 4"/>
            <p:cNvSpPr txBox="1">
              <a:spLocks noChangeArrowheads="1"/>
            </p:cNvSpPr>
            <p:nvPr/>
          </p:nvSpPr>
          <p:spPr bwMode="auto">
            <a:xfrm rot="16200000">
              <a:off x="-1124532" y="3453880"/>
              <a:ext cx="3271422" cy="369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Arial"/>
                  <a:cs typeface="Arial"/>
                </a:rPr>
                <a:t>Percent </a:t>
              </a:r>
              <a:r>
                <a:rPr lang="en-US" sz="1800" dirty="0" smtClean="0">
                  <a:latin typeface="Arial"/>
                  <a:cs typeface="Arial"/>
                </a:rPr>
                <a:t>live cells (MTT assay)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sp>
        <p:nvSpPr>
          <p:cNvPr id="5" name="Diagonal Stripe 4"/>
          <p:cNvSpPr/>
          <p:nvPr/>
        </p:nvSpPr>
        <p:spPr>
          <a:xfrm>
            <a:off x="5566796" y="1786268"/>
            <a:ext cx="118226" cy="234949"/>
          </a:xfrm>
          <a:prstGeom prst="diagStrip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/>
              <a:cs typeface="Arial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2109341"/>
              </p:ext>
            </p:extLst>
          </p:nvPr>
        </p:nvGraphicFramePr>
        <p:xfrm>
          <a:off x="3059113" y="1557338"/>
          <a:ext cx="4176712" cy="239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5" name="Worksheet" r:id="rId5" imgW="8089900" imgH="5473700" progId="Excel.Sheet.8">
                  <p:embed/>
                </p:oleObj>
              </mc:Choice>
              <mc:Fallback>
                <p:oleObj name="Worksheet" r:id="rId5" imgW="8089900" imgH="54737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422" t="11914" b="11914"/>
                      <a:stretch>
                        <a:fillRect/>
                      </a:stretch>
                    </p:blipFill>
                    <p:spPr bwMode="auto">
                      <a:xfrm>
                        <a:off x="3059113" y="1557338"/>
                        <a:ext cx="4176712" cy="239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 rot="16200000">
            <a:off x="1913731" y="2538870"/>
            <a:ext cx="1984375" cy="306388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r>
              <a:rPr lang="en-US" sz="1600" dirty="0">
                <a:latin typeface="Arial"/>
                <a:ea typeface="+mj-ea"/>
                <a:cs typeface="Arial"/>
              </a:rPr>
              <a:t>Number of cells/10</a:t>
            </a:r>
            <a:r>
              <a:rPr lang="en-US" sz="1600" baseline="30000" dirty="0">
                <a:latin typeface="Arial"/>
                <a:ea typeface="+mj-ea"/>
                <a:cs typeface="Arial"/>
              </a:rPr>
              <a:t>4</a:t>
            </a:r>
            <a:endParaRPr lang="en-IN" sz="1600" dirty="0">
              <a:latin typeface="Arial"/>
              <a:ea typeface="+mj-ea"/>
              <a:cs typeface="Arial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924300" y="1700213"/>
            <a:ext cx="2100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 err="1">
                <a:latin typeface="Arial"/>
                <a:cs typeface="Arial"/>
              </a:rPr>
              <a:t>Trypan</a:t>
            </a:r>
            <a:r>
              <a:rPr lang="en-US" sz="1800" dirty="0">
                <a:latin typeface="Arial"/>
                <a:cs typeface="Arial"/>
              </a:rPr>
              <a:t> Blue Assay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4589" y="321500"/>
            <a:ext cx="79548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/>
                <a:cs typeface="Arial"/>
              </a:rPr>
              <a:t>PharmAsc</a:t>
            </a:r>
            <a:r>
              <a:rPr lang="en-US" sz="3200" dirty="0" smtClean="0">
                <a:latin typeface="Arial"/>
                <a:cs typeface="Arial"/>
              </a:rPr>
              <a:t> effect confirmed by </a:t>
            </a:r>
            <a:r>
              <a:rPr lang="en-US" sz="3200" dirty="0" err="1" smtClean="0">
                <a:latin typeface="Arial"/>
                <a:cs typeface="Arial"/>
              </a:rPr>
              <a:t>Trypan</a:t>
            </a:r>
            <a:r>
              <a:rPr lang="en-US" sz="3200" dirty="0" smtClean="0">
                <a:latin typeface="Arial"/>
                <a:cs typeface="Arial"/>
              </a:rPr>
              <a:t> Blue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2725" y="4020613"/>
            <a:ext cx="47419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HCT116 cancer cells IC</a:t>
            </a:r>
            <a:r>
              <a:rPr lang="en-US" sz="1500" baseline="-25000" dirty="0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50</a:t>
            </a:r>
            <a:r>
              <a:rPr lang="en-US" sz="1500" dirty="0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= 3 </a:t>
            </a:r>
            <a:r>
              <a:rPr lang="en-US" sz="1500" dirty="0" err="1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mM</a:t>
            </a:r>
            <a:r>
              <a:rPr lang="en-US" sz="1500" dirty="0" smtClean="0">
                <a:solidFill>
                  <a:srgbClr val="FF7F0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, 24 h</a:t>
            </a:r>
            <a:endParaRPr lang="en-US" sz="1500" dirty="0">
              <a:solidFill>
                <a:srgbClr val="FF7F0C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19965" y="5981184"/>
            <a:ext cx="340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Pharmacologic </a:t>
            </a:r>
            <a:r>
              <a:rPr lang="en-US" dirty="0" err="1" smtClean="0"/>
              <a:t>Ascorbate</a:t>
            </a:r>
            <a:r>
              <a:rPr lang="en-US" dirty="0" smtClean="0"/>
              <a:t> (</a:t>
            </a:r>
            <a:r>
              <a:rPr lang="en-US" dirty="0" err="1" smtClean="0"/>
              <a:t>mM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3" name="Picture 30" descr="2012-07-31 03.16.30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65" y="5972711"/>
            <a:ext cx="1474023" cy="8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20325" y="321500"/>
            <a:ext cx="77033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Does </a:t>
            </a:r>
            <a:r>
              <a:rPr lang="en-US" sz="3200" dirty="0" err="1"/>
              <a:t>PharmAsc</a:t>
            </a:r>
            <a:r>
              <a:rPr lang="en-US" sz="3200" dirty="0"/>
              <a:t> effect </a:t>
            </a:r>
            <a:r>
              <a:rPr lang="en-US" sz="3200" dirty="0" smtClean="0"/>
              <a:t>on HDAC </a:t>
            </a:r>
            <a:r>
              <a:rPr lang="en-US" sz="3200" dirty="0"/>
              <a:t>activity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8329223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Chromatin remodeling and gene regulation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2013-04-14 11.37.34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4" y="1196975"/>
            <a:ext cx="4889500" cy="441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85776" y="1756296"/>
            <a:ext cx="459396" cy="41745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85776" y="1385381"/>
            <a:ext cx="4158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Aberrant HDAC activity is a hallmark of several cancers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4985776" y="2660360"/>
            <a:ext cx="4094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HDAC hyperactivity can lead to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gene silencing</a:t>
            </a:r>
            <a:endParaRPr lang="en-US" sz="2200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85776" y="3935338"/>
            <a:ext cx="4158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HDAC inhibition is a focus of pharmaceutical anticancer R&amp;D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02991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-04-14 11.37.34 pm.png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1982568"/>
            <a:ext cx="3467969" cy="3134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1064" y="1114578"/>
            <a:ext cx="39627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 </a:t>
            </a:r>
            <a:r>
              <a:rPr lang="en-US" sz="2000" dirty="0" smtClean="0"/>
              <a:t>direct effect </a:t>
            </a:r>
            <a:r>
              <a:rPr lang="en-US" sz="2000" dirty="0"/>
              <a:t>of </a:t>
            </a:r>
            <a:r>
              <a:rPr lang="en-US" sz="2000" dirty="0" err="1" smtClean="0"/>
              <a:t>ascorbate</a:t>
            </a:r>
            <a:r>
              <a:rPr lang="en-US" sz="2000" dirty="0" smtClean="0"/>
              <a:t> </a:t>
            </a:r>
            <a:r>
              <a:rPr lang="en-US" sz="2000" dirty="0"/>
              <a:t>on HDAC activity (</a:t>
            </a:r>
            <a:r>
              <a:rPr lang="en-US" sz="2000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cell free assay</a:t>
            </a:r>
            <a:r>
              <a:rPr lang="en-US" sz="2000" dirty="0"/>
              <a:t>)</a:t>
            </a:r>
          </a:p>
          <a:p>
            <a:pPr algn="ctr"/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653051"/>
              </p:ext>
            </p:extLst>
          </p:nvPr>
        </p:nvGraphicFramePr>
        <p:xfrm>
          <a:off x="3325591" y="1576865"/>
          <a:ext cx="5865443" cy="4392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215387" y="5731811"/>
            <a:ext cx="123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Ascorbate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448218" y="3262465"/>
            <a:ext cx="19563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AFU/min/µg protein</a:t>
            </a:r>
          </a:p>
          <a:p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3779506" y="2576660"/>
            <a:ext cx="407619" cy="26272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68313" y="-984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3200" smtClean="0">
                <a:latin typeface="Arial" pitchFamily="34" charset="0"/>
                <a:cs typeface="Arial" pitchFamily="34" charset="0"/>
              </a:rPr>
              <a:t>Histone acetylation and gene regulation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04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-9842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Histone acetylation and gene regulation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1835" y="970338"/>
            <a:ext cx="3983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HDAC inhibition </a:t>
            </a:r>
            <a:r>
              <a:rPr lang="en-US" sz="2000" dirty="0">
                <a:latin typeface="Arial"/>
                <a:cs typeface="Arial"/>
              </a:rPr>
              <a:t>in HCT116 cell lysates after </a:t>
            </a:r>
            <a:r>
              <a:rPr lang="en-US" sz="2000" dirty="0" err="1" smtClean="0">
                <a:latin typeface="Arial"/>
                <a:cs typeface="Arial"/>
              </a:rPr>
              <a:t>pharmAsc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treatment</a:t>
            </a:r>
          </a:p>
          <a:p>
            <a:pPr algn="ctr"/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4985776" y="1756296"/>
            <a:ext cx="185806" cy="417458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0474" y="5508579"/>
            <a:ext cx="5647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Vitamin C does not </a:t>
            </a:r>
            <a:r>
              <a:rPr lang="en-US" sz="2200" u="sng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directly</a:t>
            </a:r>
            <a:r>
              <a:rPr lang="en-US" sz="2200" dirty="0" smtClean="0"/>
              <a:t> inhibit HDACs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160474" y="5912875"/>
            <a:ext cx="73404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err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PharmAsc</a:t>
            </a:r>
            <a:r>
              <a:rPr lang="en-US" sz="2200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treated cells show attenuated HDAC activity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474" y="6317170"/>
            <a:ext cx="63273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What happens to individual HDAC expression?</a:t>
            </a:r>
          </a:p>
          <a:p>
            <a:endParaRPr lang="en-US" sz="2200" dirty="0"/>
          </a:p>
        </p:txBody>
      </p:sp>
      <p:pic>
        <p:nvPicPr>
          <p:cNvPr id="12" name="Picture 11" descr="2013-04-14 11.37.34 pm.png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1982568"/>
            <a:ext cx="3467969" cy="3134684"/>
          </a:xfrm>
          <a:prstGeom prst="rect">
            <a:avLst/>
          </a:prstGeom>
        </p:spPr>
      </p:pic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2664793"/>
              </p:ext>
            </p:extLst>
          </p:nvPr>
        </p:nvGraphicFramePr>
        <p:xfrm>
          <a:off x="3119857" y="1520952"/>
          <a:ext cx="6024144" cy="383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109893" y="5225421"/>
            <a:ext cx="627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TSA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104900" y="5241102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CTR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013686" y="5241102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</a:t>
            </a:r>
            <a:r>
              <a:rPr lang="en-US" sz="1400" dirty="0" err="1" smtClean="0"/>
              <a:t>mM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983738" y="5241102"/>
            <a:ext cx="733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 </a:t>
            </a:r>
            <a:r>
              <a:rPr lang="en-US" sz="1400" dirty="0" err="1" smtClean="0"/>
              <a:t>mM</a:t>
            </a:r>
            <a:endParaRPr lang="en-US" sz="1400" dirty="0"/>
          </a:p>
        </p:txBody>
      </p:sp>
      <p:sp>
        <p:nvSpPr>
          <p:cNvPr id="22" name="Rectangle 21"/>
          <p:cNvSpPr/>
          <p:nvPr/>
        </p:nvSpPr>
        <p:spPr>
          <a:xfrm>
            <a:off x="3732472" y="1756295"/>
            <a:ext cx="407619" cy="33609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372167" y="5488311"/>
            <a:ext cx="1249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PharmAsc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3448218" y="3097365"/>
            <a:ext cx="19563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AFU/min/µg protein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972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26022</TotalTime>
  <Words>2294</Words>
  <Application>Microsoft Macintosh PowerPoint</Application>
  <PresentationFormat>On-screen Show (4:3)</PresentationFormat>
  <Paragraphs>740</Paragraphs>
  <Slides>39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Worksheet</vt:lpstr>
      <vt:lpstr>An Epigenetic Perspective on Pharmacologic Ascorbate in Colon Cancer</vt:lpstr>
      <vt:lpstr>Pharmacologic ascorbate and cancer</vt:lpstr>
      <vt:lpstr>PowerPoint Presentation</vt:lpstr>
      <vt:lpstr>Methodology: H2O2 vs PharmAsc </vt:lpstr>
      <vt:lpstr>PowerPoint Presentation</vt:lpstr>
      <vt:lpstr>PowerPoint Presentation</vt:lpstr>
      <vt:lpstr>Chromatin remodeling and gene regulation</vt:lpstr>
      <vt:lpstr>PowerPoint Presentation</vt:lpstr>
      <vt:lpstr>Histone acetylation and gene regulation</vt:lpstr>
      <vt:lpstr>PowerPoint Presentation</vt:lpstr>
      <vt:lpstr>PowerPoint Presentation</vt:lpstr>
      <vt:lpstr>Cancer vs Normal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and future work</vt:lpstr>
      <vt:lpstr>PowerPoint Presentation</vt:lpstr>
      <vt:lpstr>PowerPoint Presentation</vt:lpstr>
      <vt:lpstr>PowerPoint Presentation</vt:lpstr>
      <vt:lpstr>Changes in cellular morphology (HCT116)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Vitamin C: Epigenetic Effects as a Chemoprevention Agent in Colon Cancer</dc:title>
  <dc:creator>M K</dc:creator>
  <cp:lastModifiedBy>Matthew Kaiser</cp:lastModifiedBy>
  <cp:revision>494</cp:revision>
  <cp:lastPrinted>2014-06-06T16:37:27Z</cp:lastPrinted>
  <dcterms:created xsi:type="dcterms:W3CDTF">2012-07-28T18:29:31Z</dcterms:created>
  <dcterms:modified xsi:type="dcterms:W3CDTF">2014-11-23T00:47:17Z</dcterms:modified>
</cp:coreProperties>
</file>