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9" r:id="rId4"/>
    <p:sldId id="274" r:id="rId5"/>
    <p:sldId id="260" r:id="rId6"/>
    <p:sldId id="270" r:id="rId7"/>
    <p:sldId id="271" r:id="rId8"/>
    <p:sldId id="273" r:id="rId9"/>
    <p:sldId id="275" r:id="rId10"/>
    <p:sldId id="279" r:id="rId11"/>
    <p:sldId id="272" r:id="rId12"/>
    <p:sldId id="276" r:id="rId13"/>
    <p:sldId id="277" r:id="rId14"/>
    <p:sldId id="278" r:id="rId15"/>
    <p:sldId id="28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93" autoAdjust="0"/>
  </p:normalViewPr>
  <p:slideViewPr>
    <p:cSldViewPr>
      <p:cViewPr varScale="1">
        <p:scale>
          <a:sx n="91" d="100"/>
          <a:sy n="91" d="100"/>
        </p:scale>
        <p:origin x="-48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02074F-5195-491F-AEB4-D00BF55552BE}"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D8D9768C-E794-4373-8401-D63230B5C55F}">
      <dgm:prSet custT="1"/>
      <dgm:spPr>
        <a:noFill/>
      </dgm:spPr>
      <dgm:t>
        <a:bodyPr/>
        <a:lstStyle/>
        <a:p>
          <a:pPr rtl="0"/>
          <a:r>
            <a:rPr lang="en-US" sz="6000" dirty="0" smtClean="0"/>
            <a:t>The Island</a:t>
          </a:r>
          <a:endParaRPr lang="en-US" sz="6000" dirty="0"/>
        </a:p>
      </dgm:t>
    </dgm:pt>
    <dgm:pt modelId="{6C9946F5-F6D4-4A3E-AC48-124E04E9E4CF}" type="parTrans" cxnId="{721009D9-6175-45AB-8796-55A4A38C9C89}">
      <dgm:prSet/>
      <dgm:spPr/>
      <dgm:t>
        <a:bodyPr/>
        <a:lstStyle/>
        <a:p>
          <a:endParaRPr lang="en-US"/>
        </a:p>
      </dgm:t>
    </dgm:pt>
    <dgm:pt modelId="{AD513D17-FE5F-48DA-9616-3352293767C2}" type="sibTrans" cxnId="{721009D9-6175-45AB-8796-55A4A38C9C89}">
      <dgm:prSet/>
      <dgm:spPr/>
      <dgm:t>
        <a:bodyPr/>
        <a:lstStyle/>
        <a:p>
          <a:endParaRPr lang="en-US"/>
        </a:p>
      </dgm:t>
    </dgm:pt>
    <dgm:pt modelId="{D538AA42-047D-4652-8E5B-BE00BB962E23}" type="pres">
      <dgm:prSet presAssocID="{A302074F-5195-491F-AEB4-D00BF55552BE}" presName="linear" presStyleCnt="0">
        <dgm:presLayoutVars>
          <dgm:animLvl val="lvl"/>
          <dgm:resizeHandles val="exact"/>
        </dgm:presLayoutVars>
      </dgm:prSet>
      <dgm:spPr/>
      <dgm:t>
        <a:bodyPr/>
        <a:lstStyle/>
        <a:p>
          <a:endParaRPr lang="en-US"/>
        </a:p>
      </dgm:t>
    </dgm:pt>
    <dgm:pt modelId="{D0015FDA-0F85-45D7-89ED-616C1DBE53AD}" type="pres">
      <dgm:prSet presAssocID="{D8D9768C-E794-4373-8401-D63230B5C55F}" presName="parentText" presStyleLbl="node1" presStyleIdx="0" presStyleCnt="1" custLinFactNeighborY="-12539">
        <dgm:presLayoutVars>
          <dgm:chMax val="0"/>
          <dgm:bulletEnabled val="1"/>
        </dgm:presLayoutVars>
      </dgm:prSet>
      <dgm:spPr/>
      <dgm:t>
        <a:bodyPr/>
        <a:lstStyle/>
        <a:p>
          <a:endParaRPr lang="en-US"/>
        </a:p>
      </dgm:t>
    </dgm:pt>
  </dgm:ptLst>
  <dgm:cxnLst>
    <dgm:cxn modelId="{721009D9-6175-45AB-8796-55A4A38C9C89}" srcId="{A302074F-5195-491F-AEB4-D00BF55552BE}" destId="{D8D9768C-E794-4373-8401-D63230B5C55F}" srcOrd="0" destOrd="0" parTransId="{6C9946F5-F6D4-4A3E-AC48-124E04E9E4CF}" sibTransId="{AD513D17-FE5F-48DA-9616-3352293767C2}"/>
    <dgm:cxn modelId="{EAC216C4-1C5A-498B-B2EE-F8EC03DBB971}" type="presOf" srcId="{A302074F-5195-491F-AEB4-D00BF55552BE}" destId="{D538AA42-047D-4652-8E5B-BE00BB962E23}" srcOrd="0" destOrd="0" presId="urn:microsoft.com/office/officeart/2005/8/layout/vList2"/>
    <dgm:cxn modelId="{AB0947A1-0AFE-4641-AA5F-DBB72241606A}" type="presOf" srcId="{D8D9768C-E794-4373-8401-D63230B5C55F}" destId="{D0015FDA-0F85-45D7-89ED-616C1DBE53AD}" srcOrd="0" destOrd="0" presId="urn:microsoft.com/office/officeart/2005/8/layout/vList2"/>
    <dgm:cxn modelId="{C4EE8245-0F46-4438-AB2C-BE5FD8F5CCE3}" type="presParOf" srcId="{D538AA42-047D-4652-8E5B-BE00BB962E23}" destId="{D0015FDA-0F85-45D7-89ED-616C1DBE53A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7CE748-5595-466B-A43E-72345C3386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E02D418-31A7-4778-AD38-2FF4938C69DD}">
      <dgm:prSet/>
      <dgm:spPr>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0"/>
          <a:tileRect/>
        </a:gradFill>
      </dgm:spPr>
      <dgm:t>
        <a:bodyPr/>
        <a:lstStyle/>
        <a:p>
          <a:pPr rtl="0"/>
          <a:r>
            <a:rPr lang="en-US" dirty="0" smtClean="0">
              <a:solidFill>
                <a:schemeClr val="tx1"/>
              </a:solidFill>
            </a:rPr>
            <a:t>The Island is located near Madras, Oregon, in Jefferson County, 25 miles north of Bend</a:t>
          </a:r>
          <a:endParaRPr lang="en-US" dirty="0">
            <a:solidFill>
              <a:schemeClr val="tx1"/>
            </a:solidFill>
          </a:endParaRPr>
        </a:p>
      </dgm:t>
    </dgm:pt>
    <dgm:pt modelId="{E38DD10C-B1B3-41E6-B5F8-998FB45F332E}" type="parTrans" cxnId="{A4BCC4BA-B628-4B1F-BB31-86DAEF780D0E}">
      <dgm:prSet/>
      <dgm:spPr/>
      <dgm:t>
        <a:bodyPr/>
        <a:lstStyle/>
        <a:p>
          <a:endParaRPr lang="en-US"/>
        </a:p>
      </dgm:t>
    </dgm:pt>
    <dgm:pt modelId="{11A1E22E-8B36-40C2-BA9D-D58EBB9FE10A}" type="sibTrans" cxnId="{A4BCC4BA-B628-4B1F-BB31-86DAEF780D0E}">
      <dgm:prSet/>
      <dgm:spPr/>
      <dgm:t>
        <a:bodyPr/>
        <a:lstStyle/>
        <a:p>
          <a:endParaRPr lang="en-US"/>
        </a:p>
      </dgm:t>
    </dgm:pt>
    <dgm:pt modelId="{E6B242C3-A06E-4D84-A831-C4C0709A8BBF}" type="pres">
      <dgm:prSet presAssocID="{2D7CE748-5595-466B-A43E-72345C3386F5}" presName="linear" presStyleCnt="0">
        <dgm:presLayoutVars>
          <dgm:animLvl val="lvl"/>
          <dgm:resizeHandles val="exact"/>
        </dgm:presLayoutVars>
      </dgm:prSet>
      <dgm:spPr/>
      <dgm:t>
        <a:bodyPr/>
        <a:lstStyle/>
        <a:p>
          <a:endParaRPr lang="en-US"/>
        </a:p>
      </dgm:t>
    </dgm:pt>
    <dgm:pt modelId="{7820417F-B607-42FE-850B-9C98D932F5EE}" type="pres">
      <dgm:prSet presAssocID="{6E02D418-31A7-4778-AD38-2FF4938C69DD}" presName="parentText" presStyleLbl="node1" presStyleIdx="0" presStyleCnt="1" custLinFactNeighborY="9887">
        <dgm:presLayoutVars>
          <dgm:chMax val="0"/>
          <dgm:bulletEnabled val="1"/>
        </dgm:presLayoutVars>
      </dgm:prSet>
      <dgm:spPr/>
      <dgm:t>
        <a:bodyPr/>
        <a:lstStyle/>
        <a:p>
          <a:endParaRPr lang="en-US"/>
        </a:p>
      </dgm:t>
    </dgm:pt>
  </dgm:ptLst>
  <dgm:cxnLst>
    <dgm:cxn modelId="{8D9D8334-D1D5-4579-92CD-0D16F46AABA5}" type="presOf" srcId="{6E02D418-31A7-4778-AD38-2FF4938C69DD}" destId="{7820417F-B607-42FE-850B-9C98D932F5EE}" srcOrd="0" destOrd="0" presId="urn:microsoft.com/office/officeart/2005/8/layout/vList2"/>
    <dgm:cxn modelId="{A4BCC4BA-B628-4B1F-BB31-86DAEF780D0E}" srcId="{2D7CE748-5595-466B-A43E-72345C3386F5}" destId="{6E02D418-31A7-4778-AD38-2FF4938C69DD}" srcOrd="0" destOrd="0" parTransId="{E38DD10C-B1B3-41E6-B5F8-998FB45F332E}" sibTransId="{11A1E22E-8B36-40C2-BA9D-D58EBB9FE10A}"/>
    <dgm:cxn modelId="{37BBA17B-666D-423E-B4BD-CA82202B5045}" type="presOf" srcId="{2D7CE748-5595-466B-A43E-72345C3386F5}" destId="{E6B242C3-A06E-4D84-A831-C4C0709A8BBF}" srcOrd="0" destOrd="0" presId="urn:microsoft.com/office/officeart/2005/8/layout/vList2"/>
    <dgm:cxn modelId="{8D30F2BF-12B8-48DB-BF2C-0396A4694CA9}" type="presParOf" srcId="{E6B242C3-A06E-4D84-A831-C4C0709A8BBF}" destId="{7820417F-B607-42FE-850B-9C98D932F5EE}"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15FDA-0F85-45D7-89ED-616C1DBE53AD}">
      <dsp:nvSpPr>
        <dsp:cNvPr id="0" name=""/>
        <dsp:cNvSpPr/>
      </dsp:nvSpPr>
      <dsp:spPr>
        <a:xfrm>
          <a:off x="0" y="0"/>
          <a:ext cx="4191000" cy="1218445"/>
        </a:xfrm>
        <a:prstGeom prst="roundRect">
          <a:avLst/>
        </a:prstGeom>
        <a:no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rtl="0">
            <a:lnSpc>
              <a:spcPct val="90000"/>
            </a:lnSpc>
            <a:spcBef>
              <a:spcPct val="0"/>
            </a:spcBef>
            <a:spcAft>
              <a:spcPct val="35000"/>
            </a:spcAft>
          </a:pPr>
          <a:r>
            <a:rPr lang="en-US" sz="6000" kern="1200" dirty="0" smtClean="0"/>
            <a:t>The Island</a:t>
          </a:r>
          <a:endParaRPr lang="en-US" sz="6000" kern="1200" dirty="0"/>
        </a:p>
      </dsp:txBody>
      <dsp:txXfrm>
        <a:off x="59480" y="59480"/>
        <a:ext cx="4072040" cy="1099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0417F-B607-42FE-850B-9C98D932F5EE}">
      <dsp:nvSpPr>
        <dsp:cNvPr id="0" name=""/>
        <dsp:cNvSpPr/>
      </dsp:nvSpPr>
      <dsp:spPr>
        <a:xfrm>
          <a:off x="0" y="318929"/>
          <a:ext cx="5715000" cy="1814670"/>
        </a:xfrm>
        <a:prstGeom prst="round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0"/>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solidFill>
                <a:schemeClr val="tx1"/>
              </a:solidFill>
            </a:rPr>
            <a:t>The Island is located near Madras, Oregon, in Jefferson County, 25 miles north of Bend</a:t>
          </a:r>
          <a:endParaRPr lang="en-US" sz="3300" kern="1200" dirty="0">
            <a:solidFill>
              <a:schemeClr val="tx1"/>
            </a:solidFill>
          </a:endParaRPr>
        </a:p>
      </dsp:txBody>
      <dsp:txXfrm>
        <a:off x="88585" y="407514"/>
        <a:ext cx="5537830" cy="1637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9137D1-E6F6-4A55-8EBC-B0329A7DCA23}" type="datetimeFigureOut">
              <a:rPr lang="en-US" smtClean="0"/>
              <a:pPr/>
              <a:t>2/20/2015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84EAD4-1CF3-4C6B-8D3E-D0900239FD68}" type="slidenum">
              <a:rPr lang="en-US" smtClean="0"/>
              <a:pPr/>
              <a:t>‹#›</a:t>
            </a:fld>
            <a:endParaRPr lang="en-US"/>
          </a:p>
        </p:txBody>
      </p:sp>
    </p:spTree>
    <p:extLst>
      <p:ext uri="{BB962C8B-B14F-4D97-AF65-F5344CB8AC3E}">
        <p14:creationId xmlns:p14="http://schemas.microsoft.com/office/powerpoint/2010/main" val="194443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is about</a:t>
            </a:r>
            <a:r>
              <a:rPr lang="en-US" baseline="0" dirty="0" smtClean="0"/>
              <a:t> a unique Natural Area called, “The Island”, which is proposed as a National Natural Landmark from the Columbia Plateau of eastern Oregon. This is a photograph of the island looking southwest towards the Three Sisters volcanoes in the central Oregon Cascades (south and middle sisters are the large snow covered mountains in the middle. The snow covered peak below the n and d of “Island” in this slide is Broken Top.</a:t>
            </a:r>
            <a:endParaRPr lang="en-US" dirty="0"/>
          </a:p>
        </p:txBody>
      </p:sp>
      <p:sp>
        <p:nvSpPr>
          <p:cNvPr id="4" name="Slide Number Placeholder 3"/>
          <p:cNvSpPr>
            <a:spLocks noGrp="1"/>
          </p:cNvSpPr>
          <p:nvPr>
            <p:ph type="sldNum" sz="quarter" idx="10"/>
          </p:nvPr>
        </p:nvSpPr>
        <p:spPr/>
        <p:txBody>
          <a:bodyPr/>
          <a:lstStyle/>
          <a:p>
            <a:fld id="{AB84EAD4-1CF3-4C6B-8D3E-D0900239FD6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sensitive species is a</a:t>
            </a:r>
            <a:r>
              <a:rPr lang="en-US" baseline="0" dirty="0" smtClean="0"/>
              <a:t> </a:t>
            </a:r>
            <a:r>
              <a:rPr lang="en-US" baseline="0" dirty="0" err="1" smtClean="0"/>
              <a:t>crustose</a:t>
            </a:r>
            <a:r>
              <a:rPr lang="en-US" baseline="0" dirty="0" smtClean="0"/>
              <a:t> (hard, ground-growing) lichen named </a:t>
            </a:r>
            <a:r>
              <a:rPr lang="en-US" sz="1200" kern="1200" dirty="0" smtClean="0">
                <a:solidFill>
                  <a:schemeClr val="tx1"/>
                </a:solidFill>
                <a:latin typeface="+mn-lt"/>
                <a:ea typeface="+mn-ea"/>
                <a:cs typeface="+mn-cs"/>
              </a:rPr>
              <a:t>woven-</a:t>
            </a:r>
            <a:r>
              <a:rPr lang="en-US" sz="1200" kern="1200" dirty="0" err="1" smtClean="0">
                <a:solidFill>
                  <a:schemeClr val="tx1"/>
                </a:solidFill>
                <a:latin typeface="+mn-lt"/>
                <a:ea typeface="+mn-ea"/>
                <a:cs typeface="+mn-cs"/>
              </a:rPr>
              <a:t>spored</a:t>
            </a:r>
            <a:r>
              <a:rPr lang="en-US" sz="1200" kern="1200" dirty="0" smtClean="0">
                <a:solidFill>
                  <a:schemeClr val="tx1"/>
                </a:solidFill>
                <a:latin typeface="+mn-lt"/>
                <a:ea typeface="+mn-ea"/>
                <a:cs typeface="+mn-cs"/>
              </a:rPr>
              <a:t> lichen</a:t>
            </a:r>
            <a:r>
              <a:rPr lang="en-US" baseline="0" dirty="0" smtClean="0"/>
              <a:t> (</a:t>
            </a:r>
            <a:r>
              <a:rPr lang="en-US" i="1" baseline="0" dirty="0" err="1" smtClean="0"/>
              <a:t>T</a:t>
            </a:r>
            <a:r>
              <a:rPr lang="en-US" sz="1200" i="1" kern="1200" dirty="0" err="1" smtClean="0">
                <a:solidFill>
                  <a:schemeClr val="tx1"/>
                </a:solidFill>
                <a:latin typeface="+mn-lt"/>
                <a:ea typeface="+mn-ea"/>
                <a:cs typeface="+mn-cs"/>
              </a:rPr>
              <a:t>exosporium</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sancti-jacobi</a:t>
            </a:r>
            <a:r>
              <a:rPr lang="en-US" sz="1200" kern="1200" dirty="0" smtClean="0">
                <a:solidFill>
                  <a:schemeClr val="tx1"/>
                </a:solidFill>
                <a:latin typeface="+mn-lt"/>
                <a:ea typeface="+mn-ea"/>
                <a:cs typeface="+mn-cs"/>
              </a:rPr>
              <a:t>). </a:t>
            </a:r>
            <a:r>
              <a:rPr lang="en-US" dirty="0" smtClean="0"/>
              <a:t>This is an image of this</a:t>
            </a:r>
            <a:r>
              <a:rPr lang="en-US" baseline="0" dirty="0" smtClean="0"/>
              <a:t> lichen taken by Rick </a:t>
            </a:r>
            <a:r>
              <a:rPr lang="en-US" baseline="0" dirty="0" err="1" smtClean="0"/>
              <a:t>Demmer</a:t>
            </a:r>
            <a:r>
              <a:rPr lang="en-US" baseline="0" dirty="0" smtClean="0"/>
              <a:t> from the U.S. Forest Service</a:t>
            </a:r>
            <a:r>
              <a:rPr lang="en-US" dirty="0" smtClean="0"/>
              <a:t>.</a:t>
            </a:r>
            <a:br>
              <a:rPr lang="en-US" dirty="0" smtClean="0"/>
            </a:br>
            <a:endParaRPr lang="en-US" dirty="0"/>
          </a:p>
        </p:txBody>
      </p:sp>
      <p:sp>
        <p:nvSpPr>
          <p:cNvPr id="4" name="Slide Number Placeholder 3"/>
          <p:cNvSpPr>
            <a:spLocks noGrp="1"/>
          </p:cNvSpPr>
          <p:nvPr>
            <p:ph type="sldNum" sz="quarter" idx="10"/>
          </p:nvPr>
        </p:nvSpPr>
        <p:spPr/>
        <p:txBody>
          <a:bodyPr/>
          <a:lstStyle/>
          <a:p>
            <a:fld id="{AB84EAD4-1CF3-4C6B-8D3E-D0900239FD6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pictures shows what sagebrush steppe and juniper steppe is supposed to look like. The large bunchgrasses in these arid environments are extremely sensitive to overuse by domestic livestock, particularly cattle and sheep. With overgrazing, these bunchgrasses are replaced by the introduced annual grass, </a:t>
            </a:r>
            <a:r>
              <a:rPr lang="en-US" baseline="0" dirty="0" err="1" smtClean="0"/>
              <a:t>cheatgrass</a:t>
            </a:r>
            <a:r>
              <a:rPr lang="en-US" baseline="0" dirty="0" smtClean="0"/>
              <a:t> (</a:t>
            </a:r>
            <a:r>
              <a:rPr lang="en-US" b="0" i="1" baseline="0" dirty="0" err="1" smtClean="0"/>
              <a:t>Bromus</a:t>
            </a:r>
            <a:r>
              <a:rPr lang="en-US" b="0" i="1" baseline="0" dirty="0" smtClean="0"/>
              <a:t> </a:t>
            </a:r>
            <a:r>
              <a:rPr lang="en-US" b="0" i="1" baseline="0" dirty="0" err="1" smtClean="0"/>
              <a:t>tectorum</a:t>
            </a:r>
            <a:r>
              <a:rPr lang="en-US" b="0" i="0" baseline="0" dirty="0" smtClean="0"/>
              <a:t>).</a:t>
            </a:r>
            <a:endParaRPr lang="en-US" dirty="0"/>
          </a:p>
        </p:txBody>
      </p:sp>
      <p:sp>
        <p:nvSpPr>
          <p:cNvPr id="4" name="Slide Number Placeholder 3"/>
          <p:cNvSpPr>
            <a:spLocks noGrp="1"/>
          </p:cNvSpPr>
          <p:nvPr>
            <p:ph type="sldNum" sz="quarter" idx="10"/>
          </p:nvPr>
        </p:nvSpPr>
        <p:spPr/>
        <p:txBody>
          <a:bodyPr/>
          <a:lstStyle/>
          <a:p>
            <a:fld id="{AB84EAD4-1CF3-4C6B-8D3E-D0900239FD6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84EAD4-1CF3-4C6B-8D3E-D0900239FD6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Boundary</a:t>
            </a:r>
            <a:r>
              <a:rPr lang="en-US" baseline="0" dirty="0" smtClean="0"/>
              <a:t> of the Proposed NNL is the boundary of the established or proposed Research Natural Area, which was established to cover the entire top of The Island.</a:t>
            </a:r>
            <a:endParaRPr lang="en-US" dirty="0"/>
          </a:p>
        </p:txBody>
      </p:sp>
      <p:sp>
        <p:nvSpPr>
          <p:cNvPr id="4" name="Slide Number Placeholder 3"/>
          <p:cNvSpPr>
            <a:spLocks noGrp="1"/>
          </p:cNvSpPr>
          <p:nvPr>
            <p:ph type="sldNum" sz="quarter" idx="10"/>
          </p:nvPr>
        </p:nvSpPr>
        <p:spPr/>
        <p:txBody>
          <a:bodyPr/>
          <a:lstStyle/>
          <a:p>
            <a:fld id="{AB84EAD4-1CF3-4C6B-8D3E-D0900239FD6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Access to The</a:t>
            </a:r>
            <a:r>
              <a:rPr lang="en-US" baseline="0" dirty="0" smtClean="0"/>
              <a:t> Island is controlled by the Oregon Parks and Recreation Department, through their Cove Palisades State Park. The trail to the park has been officially closed, except for research purposes. Research permits have issued, and visitation information is available. Since the trailhead was closed in 1997, the average is 46 visitors per year.</a:t>
            </a:r>
            <a:endParaRPr lang="en-US" dirty="0"/>
          </a:p>
        </p:txBody>
      </p:sp>
      <p:sp>
        <p:nvSpPr>
          <p:cNvPr id="4" name="Slide Number Placeholder 3"/>
          <p:cNvSpPr>
            <a:spLocks noGrp="1"/>
          </p:cNvSpPr>
          <p:nvPr>
            <p:ph type="sldNum" sz="quarter" idx="10"/>
          </p:nvPr>
        </p:nvSpPr>
        <p:spPr/>
        <p:txBody>
          <a:bodyPr/>
          <a:lstStyle/>
          <a:p>
            <a:fld id="{AB84EAD4-1CF3-4C6B-8D3E-D0900239FD6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Island</a:t>
            </a:r>
            <a:r>
              <a:rPr lang="en-US" baseline="0" dirty="0" smtClean="0"/>
              <a:t> is a unique and spectacular natural area, and an excellent candidate as a National Natural Landmark.</a:t>
            </a:r>
            <a:endParaRPr lang="en-US" dirty="0"/>
          </a:p>
        </p:txBody>
      </p:sp>
      <p:sp>
        <p:nvSpPr>
          <p:cNvPr id="4" name="Slide Number Placeholder 3"/>
          <p:cNvSpPr>
            <a:spLocks noGrp="1"/>
          </p:cNvSpPr>
          <p:nvPr>
            <p:ph type="sldNum" sz="quarter" idx="10"/>
          </p:nvPr>
        </p:nvSpPr>
        <p:spPr/>
        <p:txBody>
          <a:bodyPr/>
          <a:lstStyle/>
          <a:p>
            <a:fld id="{AB84EAD4-1CF3-4C6B-8D3E-D0900239FD68}"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Island</a:t>
            </a:r>
            <a:r>
              <a:rPr lang="en-US" baseline="0" dirty="0" smtClean="0"/>
              <a:t> is located in central Oregon, in an area of plateaus and canyons sometimes called the high lava plains. It is not far from the small agricultural town of Madras, and the two booming recreational small cities of Redmond and Bend.</a:t>
            </a:r>
            <a:endParaRPr lang="en-US" dirty="0"/>
          </a:p>
        </p:txBody>
      </p:sp>
      <p:sp>
        <p:nvSpPr>
          <p:cNvPr id="4" name="Slide Number Placeholder 3"/>
          <p:cNvSpPr>
            <a:spLocks noGrp="1"/>
          </p:cNvSpPr>
          <p:nvPr>
            <p:ph type="sldNum" sz="quarter" idx="10"/>
          </p:nvPr>
        </p:nvSpPr>
        <p:spPr/>
        <p:txBody>
          <a:bodyPr/>
          <a:lstStyle/>
          <a:p>
            <a:fld id="{AB84EAD4-1CF3-4C6B-8D3E-D0900239FD6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Island</a:t>
            </a:r>
            <a:r>
              <a:rPr lang="en-US" baseline="0" dirty="0" smtClean="0"/>
              <a:t> is located at the confluence of two major rivers in Eastern Oregon, the Deschutes to the west, and the Crooked River to the east. These rivers became part of Lake Billy Chinook with the construction of the Round Butte Dam, which can be seen just north of the Island in this air photograph from Google Earth.  The Deschutes River continues almost due north to the Columbia River. The river that can be seen running west to east just north of The Island is the Metolius River.</a:t>
            </a:r>
            <a:endParaRPr lang="en-US" dirty="0"/>
          </a:p>
        </p:txBody>
      </p:sp>
      <p:sp>
        <p:nvSpPr>
          <p:cNvPr id="4" name="Slide Number Placeholder 3"/>
          <p:cNvSpPr>
            <a:spLocks noGrp="1"/>
          </p:cNvSpPr>
          <p:nvPr>
            <p:ph type="sldNum" sz="quarter" idx="10"/>
          </p:nvPr>
        </p:nvSpPr>
        <p:spPr/>
        <p:txBody>
          <a:bodyPr/>
          <a:lstStyle/>
          <a:p>
            <a:fld id="{AB84EAD4-1CF3-4C6B-8D3E-D0900239FD6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Mount Hood</a:t>
            </a:r>
            <a:r>
              <a:rPr lang="en-US" baseline="0" dirty="0" smtClean="0"/>
              <a:t> can be seen in the background, although The Island affords spectacular views of Mount Jefferson, and many of the other Cascade Mountain volcanoes.</a:t>
            </a:r>
            <a:endParaRPr lang="en-US" dirty="0"/>
          </a:p>
        </p:txBody>
      </p:sp>
      <p:sp>
        <p:nvSpPr>
          <p:cNvPr id="4" name="Slide Number Placeholder 3"/>
          <p:cNvSpPr>
            <a:spLocks noGrp="1"/>
          </p:cNvSpPr>
          <p:nvPr>
            <p:ph type="sldNum" sz="quarter" idx="10"/>
          </p:nvPr>
        </p:nvSpPr>
        <p:spPr/>
        <p:txBody>
          <a:bodyPr/>
          <a:lstStyle/>
          <a:p>
            <a:fld id="{AB84EAD4-1CF3-4C6B-8D3E-D0900239FD6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site and the North</a:t>
            </a:r>
            <a:r>
              <a:rPr lang="en-US" baseline="0" dirty="0" smtClean="0"/>
              <a:t> Pacific Border Region includes mostly the wet coastal Pacific Northwest conifer forests of Douglas-fir and western hemlock. But it also includes the open, interior valleys of Western Oregon and the Puget Trough in Washington, which were historically quite different.  In newer ecoregional maps, the southwestern Interior Valley’s have been moved into the Klamath Mountains Ecoregions of northern California and Southern Oregon, also part of the North Pacific Border Region.</a:t>
            </a:r>
            <a:endParaRPr lang="en-US" dirty="0"/>
          </a:p>
        </p:txBody>
      </p:sp>
      <p:sp>
        <p:nvSpPr>
          <p:cNvPr id="4" name="Slide Number Placeholder 3"/>
          <p:cNvSpPr>
            <a:spLocks noGrp="1"/>
          </p:cNvSpPr>
          <p:nvPr>
            <p:ph type="sldNum" sz="quarter" idx="10"/>
          </p:nvPr>
        </p:nvSpPr>
        <p:spPr/>
        <p:txBody>
          <a:bodyPr/>
          <a:lstStyle/>
          <a:p>
            <a:fld id="{AB84EAD4-1CF3-4C6B-8D3E-D0900239FD6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Island is the representative of the “Pumice Western</a:t>
            </a:r>
            <a:r>
              <a:rPr lang="en-US" baseline="0" dirty="0" smtClean="0"/>
              <a:t> Juniper Steppe” Subtheme.  The “</a:t>
            </a:r>
            <a:r>
              <a:rPr lang="en-US" baseline="0" dirty="0" err="1" smtClean="0"/>
              <a:t>Montane</a:t>
            </a:r>
            <a:r>
              <a:rPr lang="en-US" baseline="0" dirty="0" smtClean="0"/>
              <a:t> Western Juniper” Subtheme represents the other part overall Western Juniper Theme from the Columbia Plateau Bio-Physiographic Region. This map is from the 1987 Theme Study. In Oregon, much of this area had been named the High Lava Plains by Franklin and </a:t>
            </a:r>
            <a:r>
              <a:rPr lang="en-US" baseline="0" dirty="0" err="1" smtClean="0"/>
              <a:t>Dyrness</a:t>
            </a:r>
            <a:r>
              <a:rPr lang="en-US" baseline="0" dirty="0" smtClean="0"/>
              <a:t> in their 1973, Natural History of the Oregon and Washington. </a:t>
            </a:r>
            <a:endParaRPr lang="en-US" dirty="0"/>
          </a:p>
        </p:txBody>
      </p:sp>
      <p:sp>
        <p:nvSpPr>
          <p:cNvPr id="4" name="Slide Number Placeholder 3"/>
          <p:cNvSpPr>
            <a:spLocks noGrp="1"/>
          </p:cNvSpPr>
          <p:nvPr>
            <p:ph type="sldNum" sz="quarter" idx="10"/>
          </p:nvPr>
        </p:nvSpPr>
        <p:spPr/>
        <p:txBody>
          <a:bodyPr/>
          <a:lstStyle/>
          <a:p>
            <a:fld id="{AB84EAD4-1CF3-4C6B-8D3E-D0900239FD6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the site is a mix of open juniper woodlands and steppe, </a:t>
            </a:r>
            <a:r>
              <a:rPr lang="en-US" dirty="0" smtClean="0"/>
              <a:t>The Island is recommended as a National</a:t>
            </a:r>
            <a:r>
              <a:rPr lang="en-US" baseline="0" dirty="0" smtClean="0"/>
              <a:t> Natural Landmark because its geography and history has left it remarkably undisturbed.  This is an example very high quality native juniper habitat on the relatively flat top of the peninsula.  The large juniper on the right side of this photograph is probably over 500 years old.</a:t>
            </a:r>
            <a:endParaRPr lang="en-US" dirty="0"/>
          </a:p>
        </p:txBody>
      </p:sp>
      <p:sp>
        <p:nvSpPr>
          <p:cNvPr id="4" name="Slide Number Placeholder 3"/>
          <p:cNvSpPr>
            <a:spLocks noGrp="1"/>
          </p:cNvSpPr>
          <p:nvPr>
            <p:ph type="sldNum" sz="quarter" idx="10"/>
          </p:nvPr>
        </p:nvSpPr>
        <p:spPr/>
        <p:txBody>
          <a:bodyPr/>
          <a:lstStyle/>
          <a:p>
            <a:fld id="{AB84EAD4-1CF3-4C6B-8D3E-D0900239FD6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Island and the lands around it</a:t>
            </a:r>
            <a:r>
              <a:rPr lang="en-US" baseline="0" dirty="0" smtClean="0"/>
              <a:t> are characterized by a mix of open western juniper woodlands and shrub steppe dominated by bitterbrush (</a:t>
            </a:r>
            <a:r>
              <a:rPr lang="en-US" i="1" baseline="0" dirty="0" err="1" smtClean="0"/>
              <a:t>Purshia</a:t>
            </a:r>
            <a:r>
              <a:rPr lang="en-US" i="1" baseline="0" dirty="0" smtClean="0"/>
              <a:t> </a:t>
            </a:r>
            <a:r>
              <a:rPr lang="en-US" i="1" baseline="0" dirty="0" err="1" smtClean="0"/>
              <a:t>tridentata</a:t>
            </a:r>
            <a:r>
              <a:rPr lang="en-US" i="0" baseline="0" dirty="0" smtClean="0"/>
              <a:t>) seen in the foreground by the cliff in flower (with yellow flowers) and big sagebrush (</a:t>
            </a:r>
            <a:r>
              <a:rPr lang="en-US" i="1" baseline="0" dirty="0" smtClean="0"/>
              <a:t>Artemisia </a:t>
            </a:r>
            <a:r>
              <a:rPr lang="en-US" i="1" baseline="0" dirty="0" err="1" smtClean="0"/>
              <a:t>tridentata</a:t>
            </a:r>
            <a:r>
              <a:rPr lang="en-US" i="0" baseline="0" dirty="0" smtClean="0"/>
              <a:t>), the grayish shrub behind the bitterbrush.  There are extensive canyon slopes and basalt cliffs where exposed lava rocks are largely un-vegetated.</a:t>
            </a:r>
            <a:endParaRPr lang="en-US" dirty="0"/>
          </a:p>
        </p:txBody>
      </p:sp>
      <p:sp>
        <p:nvSpPr>
          <p:cNvPr id="4" name="Slide Number Placeholder 3"/>
          <p:cNvSpPr>
            <a:spLocks noGrp="1"/>
          </p:cNvSpPr>
          <p:nvPr>
            <p:ph type="sldNum" sz="quarter" idx="10"/>
          </p:nvPr>
        </p:nvSpPr>
        <p:spPr/>
        <p:txBody>
          <a:bodyPr/>
          <a:lstStyle/>
          <a:p>
            <a:fld id="{AB84EAD4-1CF3-4C6B-8D3E-D0900239FD6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characteristic of pristine sites is the moss and lichen cover in between the bunchgrass. </a:t>
            </a:r>
            <a:endParaRPr lang="en-US" dirty="0"/>
          </a:p>
        </p:txBody>
      </p:sp>
      <p:sp>
        <p:nvSpPr>
          <p:cNvPr id="4" name="Slide Number Placeholder 3"/>
          <p:cNvSpPr>
            <a:spLocks noGrp="1"/>
          </p:cNvSpPr>
          <p:nvPr>
            <p:ph type="sldNum" sz="quarter" idx="10"/>
          </p:nvPr>
        </p:nvSpPr>
        <p:spPr/>
        <p:txBody>
          <a:bodyPr/>
          <a:lstStyle/>
          <a:p>
            <a:fld id="{AB84EAD4-1CF3-4C6B-8D3E-D0900239FD6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E82172-26BD-4685-9F55-296DB2A4F47C}"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47C49-0898-4D9B-9428-8D4875FCAF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E82172-26BD-4685-9F55-296DB2A4F47C}"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47C49-0898-4D9B-9428-8D4875FCAF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E82172-26BD-4685-9F55-296DB2A4F47C}"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47C49-0898-4D9B-9428-8D4875FCAF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E82172-26BD-4685-9F55-296DB2A4F47C}"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47C49-0898-4D9B-9428-8D4875FCAF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E82172-26BD-4685-9F55-296DB2A4F47C}"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47C49-0898-4D9B-9428-8D4875FCAF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E82172-26BD-4685-9F55-296DB2A4F47C}" type="datetimeFigureOut">
              <a:rPr lang="en-US" smtClean="0"/>
              <a:pPr/>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47C49-0898-4D9B-9428-8D4875FCAF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E82172-26BD-4685-9F55-296DB2A4F47C}" type="datetimeFigureOut">
              <a:rPr lang="en-US" smtClean="0"/>
              <a:pPr/>
              <a:t>2/20/2015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A47C49-0898-4D9B-9428-8D4875FCAF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E82172-26BD-4685-9F55-296DB2A4F47C}" type="datetimeFigureOut">
              <a:rPr lang="en-US" smtClean="0"/>
              <a:pPr/>
              <a:t>2/20/2015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A47C49-0898-4D9B-9428-8D4875FCAF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82172-26BD-4685-9F55-296DB2A4F47C}" type="datetimeFigureOut">
              <a:rPr lang="en-US" smtClean="0"/>
              <a:pPr/>
              <a:t>2/20/2015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A47C49-0898-4D9B-9428-8D4875FCAF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82172-26BD-4685-9F55-296DB2A4F47C}" type="datetimeFigureOut">
              <a:rPr lang="en-US" smtClean="0"/>
              <a:pPr/>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47C49-0898-4D9B-9428-8D4875FCAF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82172-26BD-4685-9F55-296DB2A4F47C}" type="datetimeFigureOut">
              <a:rPr lang="en-US" smtClean="0"/>
              <a:pPr/>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47C49-0898-4D9B-9428-8D4875FCAF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82172-26BD-4685-9F55-296DB2A4F47C}" type="datetimeFigureOut">
              <a:rPr lang="en-US" smtClean="0"/>
              <a:pPr/>
              <a:t>2/20/2015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47C49-0898-4D9B-9428-8D4875FCAF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0031"/>
          <p:cNvPicPr/>
          <p:nvPr/>
        </p:nvPicPr>
        <p:blipFill>
          <a:blip r:embed="rId3" cstate="print"/>
          <a:srcRect/>
          <a:stretch>
            <a:fillRect/>
          </a:stretch>
        </p:blipFill>
        <p:spPr bwMode="auto">
          <a:xfrm>
            <a:off x="0" y="0"/>
            <a:ext cx="9144000" cy="7162799"/>
          </a:xfrm>
          <a:prstGeom prst="rect">
            <a:avLst/>
          </a:prstGeom>
          <a:noFill/>
          <a:ln w="9525">
            <a:noFill/>
            <a:miter lim="800000"/>
            <a:headEnd/>
            <a:tailEnd/>
          </a:ln>
        </p:spPr>
      </p:pic>
      <p:graphicFrame>
        <p:nvGraphicFramePr>
          <p:cNvPr id="6" name="Diagram 5"/>
          <p:cNvGraphicFramePr/>
          <p:nvPr/>
        </p:nvGraphicFramePr>
        <p:xfrm>
          <a:off x="304800" y="152400"/>
          <a:ext cx="4191000" cy="121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2209800" y="5638800"/>
            <a:ext cx="7164482" cy="1077218"/>
          </a:xfrm>
          <a:prstGeom prst="rect">
            <a:avLst/>
          </a:prstGeom>
          <a:noFill/>
        </p:spPr>
        <p:txBody>
          <a:bodyPr wrap="square" rtlCol="0">
            <a:spAutoFit/>
          </a:bodyPr>
          <a:lstStyle/>
          <a:p>
            <a:r>
              <a:rPr lang="en-US" sz="3200" dirty="0" smtClean="0">
                <a:solidFill>
                  <a:schemeClr val="bg1"/>
                </a:solidFill>
              </a:rPr>
              <a:t>A Proposed National Natural Landmark </a:t>
            </a:r>
          </a:p>
          <a:p>
            <a:r>
              <a:rPr lang="en-US" sz="3200" dirty="0" smtClean="0">
                <a:solidFill>
                  <a:schemeClr val="bg1"/>
                </a:solidFill>
              </a:rPr>
              <a:t>From eastern Oregon</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fs.fed.us/wildflowers/interesting/lichens/gallery/crustose/images/texosporium_sancti-jacobi.jpg"/>
          <p:cNvPicPr>
            <a:picLocks noChangeAspect="1" noChangeArrowheads="1"/>
          </p:cNvPicPr>
          <p:nvPr/>
        </p:nvPicPr>
        <p:blipFill>
          <a:blip r:embed="rId3" cstate="print"/>
          <a:srcRect/>
          <a:stretch>
            <a:fillRect/>
          </a:stretch>
        </p:blipFill>
        <p:spPr bwMode="auto">
          <a:xfrm>
            <a:off x="0" y="0"/>
            <a:ext cx="9144000" cy="6858000"/>
          </a:xfrm>
          <a:prstGeom prst="rect">
            <a:avLst/>
          </a:prstGeom>
          <a:blipFill>
            <a:blip r:embed="rId4" cstate="print"/>
            <a:tile tx="0" ty="0" sx="100000" sy="100000" flip="none" algn="tl"/>
          </a:blipFill>
        </p:spPr>
      </p:pic>
      <p:sp>
        <p:nvSpPr>
          <p:cNvPr id="5" name="Rounded Rectangle 4"/>
          <p:cNvSpPr/>
          <p:nvPr/>
        </p:nvSpPr>
        <p:spPr>
          <a:xfrm>
            <a:off x="304800" y="5791200"/>
            <a:ext cx="8458200" cy="914400"/>
          </a:xfrm>
          <a:prstGeom prst="round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The rare woven-</a:t>
            </a:r>
            <a:r>
              <a:rPr lang="en-US" sz="2400" dirty="0" err="1" smtClean="0">
                <a:solidFill>
                  <a:schemeClr val="tx1"/>
                </a:solidFill>
              </a:rPr>
              <a:t>spored</a:t>
            </a:r>
            <a:r>
              <a:rPr lang="en-US" sz="2400" dirty="0" smtClean="0">
                <a:solidFill>
                  <a:schemeClr val="tx1"/>
                </a:solidFill>
              </a:rPr>
              <a:t> lichen (</a:t>
            </a:r>
            <a:r>
              <a:rPr lang="en-US" sz="2400" i="1" dirty="0" err="1" smtClean="0">
                <a:solidFill>
                  <a:schemeClr val="tx1"/>
                </a:solidFill>
              </a:rPr>
              <a:t>Texosporium</a:t>
            </a:r>
            <a:r>
              <a:rPr lang="en-US" sz="2400" i="1" dirty="0" smtClean="0">
                <a:solidFill>
                  <a:schemeClr val="tx1"/>
                </a:solidFill>
              </a:rPr>
              <a:t> </a:t>
            </a:r>
            <a:r>
              <a:rPr lang="en-US" sz="2400" i="1" dirty="0" err="1" smtClean="0">
                <a:solidFill>
                  <a:schemeClr val="tx1"/>
                </a:solidFill>
              </a:rPr>
              <a:t>sancti-jacobi</a:t>
            </a:r>
            <a:r>
              <a:rPr lang="en-US" sz="2400" dirty="0" smtClean="0">
                <a:solidFill>
                  <a:schemeClr val="tx1"/>
                </a:solidFill>
              </a:rPr>
              <a:t>) is found growing between the bunches of native grasses at The Island. </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mages\The Island\11.tif"/>
          <p:cNvPicPr/>
          <p:nvPr/>
        </p:nvPicPr>
        <p:blipFill>
          <a:blip r:embed="rId3" cstate="print"/>
          <a:srcRect/>
          <a:stretch>
            <a:fillRect/>
          </a:stretch>
        </p:blipFill>
        <p:spPr bwMode="auto">
          <a:xfrm>
            <a:off x="0" y="0"/>
            <a:ext cx="9144000" cy="6858000"/>
          </a:xfrm>
          <a:prstGeom prst="rect">
            <a:avLst/>
          </a:prstGeom>
          <a:noFill/>
          <a:ln w="6350" cmpd="sng">
            <a:solidFill>
              <a:srgbClr val="000000"/>
            </a:solidFill>
            <a:miter lim="800000"/>
            <a:headEnd/>
            <a:tailEnd/>
          </a:ln>
          <a:effectLst/>
        </p:spPr>
      </p:pic>
      <p:sp>
        <p:nvSpPr>
          <p:cNvPr id="3" name="Rounded Rectangle 2"/>
          <p:cNvSpPr/>
          <p:nvPr/>
        </p:nvSpPr>
        <p:spPr>
          <a:xfrm>
            <a:off x="381000" y="5029200"/>
            <a:ext cx="594360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The sagebrush steppe and Western Juniper steppe are dominated by </a:t>
            </a:r>
            <a:r>
              <a:rPr lang="en-US" sz="2400" dirty="0" err="1" smtClean="0">
                <a:solidFill>
                  <a:schemeClr val="bg1"/>
                </a:solidFill>
              </a:rPr>
              <a:t>bluebunch</a:t>
            </a:r>
            <a:r>
              <a:rPr lang="en-US" sz="2400" dirty="0" smtClean="0">
                <a:solidFill>
                  <a:schemeClr val="bg1"/>
                </a:solidFill>
              </a:rPr>
              <a:t> wheatgrass, and are in pristine condition ….one of the least disturbed sites anywhere</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 owner.jpg"/>
          <p:cNvPicPr>
            <a:picLocks noChangeAspect="1"/>
          </p:cNvPicPr>
          <p:nvPr/>
        </p:nvPicPr>
        <p:blipFill>
          <a:blip r:embed="rId3" cstate="print"/>
          <a:srcRect/>
          <a:stretch>
            <a:fillRect/>
          </a:stretch>
        </p:blipFill>
        <p:spPr bwMode="auto">
          <a:xfrm>
            <a:off x="5466620" y="0"/>
            <a:ext cx="3655155" cy="6858000"/>
          </a:xfrm>
          <a:prstGeom prst="rect">
            <a:avLst/>
          </a:prstGeom>
          <a:noFill/>
          <a:ln w="28575" cmpd="sng">
            <a:solidFill>
              <a:srgbClr val="000000"/>
            </a:solidFill>
            <a:miter lim="800000"/>
            <a:headEnd/>
            <a:tailEnd/>
          </a:ln>
          <a:effectLst/>
        </p:spPr>
      </p:pic>
      <p:sp>
        <p:nvSpPr>
          <p:cNvPr id="4" name="Rectangle 3"/>
          <p:cNvSpPr/>
          <p:nvPr/>
        </p:nvSpPr>
        <p:spPr>
          <a:xfrm>
            <a:off x="304800" y="0"/>
            <a:ext cx="5029200" cy="707886"/>
          </a:xfrm>
          <a:prstGeom prst="rect">
            <a:avLst/>
          </a:prstGeom>
        </p:spPr>
        <p:txBody>
          <a:bodyPr wrap="square">
            <a:spAutoFit/>
          </a:bodyPr>
          <a:lstStyle/>
          <a:p>
            <a:r>
              <a:rPr lang="en-US" sz="4000" dirty="0" smtClean="0"/>
              <a:t>The Island – Ownership</a:t>
            </a:r>
            <a:endParaRPr lang="en-US" sz="4000" dirty="0"/>
          </a:p>
        </p:txBody>
      </p:sp>
      <p:sp>
        <p:nvSpPr>
          <p:cNvPr id="6" name="Rectangle 5"/>
          <p:cNvSpPr/>
          <p:nvPr/>
        </p:nvSpPr>
        <p:spPr>
          <a:xfrm>
            <a:off x="204651" y="941070"/>
            <a:ext cx="4876800" cy="5693866"/>
          </a:xfrm>
          <a:prstGeom prst="rect">
            <a:avLst/>
          </a:prstGeom>
        </p:spPr>
        <p:txBody>
          <a:bodyPr wrap="square">
            <a:spAutoFit/>
          </a:bodyPr>
          <a:lstStyle/>
          <a:p>
            <a:r>
              <a:rPr lang="en-US" sz="2800" dirty="0" smtClean="0"/>
              <a:t>The proposed NNL is 208 acres.</a:t>
            </a:r>
          </a:p>
          <a:p>
            <a:endParaRPr lang="en-US" sz="2800" dirty="0" smtClean="0"/>
          </a:p>
          <a:p>
            <a:r>
              <a:rPr lang="en-US" sz="2800" dirty="0"/>
              <a:t>The majority of the </a:t>
            </a:r>
            <a:r>
              <a:rPr lang="en-US" sz="2800" dirty="0" smtClean="0"/>
              <a:t>area </a:t>
            </a:r>
            <a:r>
              <a:rPr lang="en-US" sz="2800" dirty="0"/>
              <a:t>is administered by the </a:t>
            </a:r>
            <a:r>
              <a:rPr lang="en-US" sz="2800" dirty="0" smtClean="0"/>
              <a:t>BLM, </a:t>
            </a:r>
            <a:r>
              <a:rPr lang="en-US" sz="2800" dirty="0"/>
              <a:t>but the </a:t>
            </a:r>
            <a:r>
              <a:rPr lang="en-US" sz="2800" dirty="0" smtClean="0"/>
              <a:t>Forest </a:t>
            </a:r>
            <a:r>
              <a:rPr lang="en-US" sz="2800" dirty="0"/>
              <a:t>Service manages about 17 ha (42 </a:t>
            </a:r>
            <a:r>
              <a:rPr lang="en-US" sz="2800" dirty="0" smtClean="0"/>
              <a:t>acres), tax lot 600.</a:t>
            </a:r>
          </a:p>
          <a:p>
            <a:endParaRPr lang="en-US" sz="2800" dirty="0"/>
          </a:p>
          <a:p>
            <a:r>
              <a:rPr lang="en-US" sz="2800" dirty="0" smtClean="0"/>
              <a:t>The </a:t>
            </a:r>
            <a:r>
              <a:rPr lang="en-US" sz="2800" dirty="0"/>
              <a:t>site is surrounded by Cove Palisades State Park, which acts as a “gate keeper” and oversees day to day management of the area</a:t>
            </a:r>
            <a:r>
              <a:rPr lang="en-US" sz="2800" dirty="0" smtClean="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0" y="-187111"/>
            <a:ext cx="9144000" cy="7045111"/>
          </a:xfrm>
          <a:prstGeom prst="rect">
            <a:avLst/>
          </a:prstGeom>
          <a:noFill/>
          <a:ln w="28575" cmpd="sng">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chemeClr val="tx2">
              <a:lumMod val="20000"/>
              <a:lumOff val="80000"/>
            </a:schemeClr>
          </a:solidFill>
        </p:spPr>
        <p:txBody>
          <a:bodyPr/>
          <a:lstStyle/>
          <a:p>
            <a:r>
              <a:rPr lang="en-US" dirty="0" smtClean="0"/>
              <a:t>The Island Management and Access</a:t>
            </a:r>
            <a:endParaRPr lang="en-US"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97" name="Object 1"/>
          <p:cNvGraphicFramePr>
            <a:graphicFrameLocks noChangeAspect="1"/>
          </p:cNvGraphicFramePr>
          <p:nvPr/>
        </p:nvGraphicFramePr>
        <p:xfrm>
          <a:off x="0" y="857250"/>
          <a:ext cx="9144000" cy="6000750"/>
        </p:xfrm>
        <a:graphic>
          <a:graphicData uri="http://schemas.openxmlformats.org/presentationml/2006/ole">
            <mc:AlternateContent xmlns:mc="http://schemas.openxmlformats.org/markup-compatibility/2006">
              <mc:Choice xmlns:v="urn:schemas-microsoft-com:vml" Requires="v">
                <p:oleObj spid="_x0000_s4099" name="Picture" r:id="rId4" imgW="2410498" imgH="1581929" progId="Word.Picture.8">
                  <p:embed/>
                </p:oleObj>
              </mc:Choice>
              <mc:Fallback>
                <p:oleObj name="Picture" r:id="rId4" imgW="2410498" imgH="1581929" progId="Word.Picture.8">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9144000" cy="600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0019.JPG"/>
          <p:cNvPicPr>
            <a:picLocks noChangeAspect="1"/>
          </p:cNvPicPr>
          <p:nvPr/>
        </p:nvPicPr>
        <p:blipFill>
          <a:blip r:embed="rId3" cstate="print"/>
          <a:stretch>
            <a:fillRect/>
          </a:stretch>
        </p:blipFill>
        <p:spPr>
          <a:xfrm>
            <a:off x="0" y="0"/>
            <a:ext cx="10366608"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381000" y="-304800"/>
            <a:ext cx="9643158" cy="7441363"/>
          </a:xfrm>
          <a:prstGeom prst="rect">
            <a:avLst/>
          </a:prstGeom>
          <a:noFill/>
          <a:ln w="9525">
            <a:noFill/>
            <a:miter lim="800000"/>
            <a:headEnd/>
            <a:tailEnd/>
          </a:ln>
        </p:spPr>
      </p:pic>
      <p:graphicFrame>
        <p:nvGraphicFramePr>
          <p:cNvPr id="6" name="Diagram 5"/>
          <p:cNvGraphicFramePr/>
          <p:nvPr/>
        </p:nvGraphicFramePr>
        <p:xfrm>
          <a:off x="3429000" y="4419600"/>
          <a:ext cx="5715000" cy="2133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5-Point Star 8"/>
          <p:cNvSpPr/>
          <p:nvPr/>
        </p:nvSpPr>
        <p:spPr>
          <a:xfrm>
            <a:off x="3352800" y="2667000"/>
            <a:ext cx="457200" cy="45720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endCxn id="9" idx="3"/>
          </p:cNvCxnSpPr>
          <p:nvPr/>
        </p:nvCxnSpPr>
        <p:spPr>
          <a:xfrm rot="16200000" flipV="1">
            <a:off x="3194841" y="3652040"/>
            <a:ext cx="1600202" cy="54451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
            <a:ext cx="9144000" cy="7080045"/>
          </a:xfrm>
          <a:prstGeom prst="rect">
            <a:avLst/>
          </a:prstGeom>
          <a:noFill/>
          <a:ln w="9525">
            <a:noFill/>
            <a:miter lim="800000"/>
            <a:headEnd/>
            <a:tailEnd/>
          </a:ln>
        </p:spPr>
      </p:pic>
      <p:sp>
        <p:nvSpPr>
          <p:cNvPr id="3" name="Rounded Rectangle 2"/>
          <p:cNvSpPr/>
          <p:nvPr/>
        </p:nvSpPr>
        <p:spPr>
          <a:xfrm>
            <a:off x="381000" y="228600"/>
            <a:ext cx="8001000" cy="1600200"/>
          </a:xfrm>
          <a:prstGeom prst="roundRect">
            <a:avLst/>
          </a:prstGeom>
          <a:gradFill>
            <a:gsLst>
              <a:gs pos="0">
                <a:srgbClr val="FFFFFF">
                  <a:alpha val="58000"/>
                </a:srgbClr>
              </a:gs>
              <a:gs pos="7001">
                <a:srgbClr val="E6E6E6"/>
              </a:gs>
              <a:gs pos="32001">
                <a:srgbClr val="7D8496"/>
              </a:gs>
              <a:gs pos="47000">
                <a:srgbClr val="E6E6E6"/>
              </a:gs>
              <a:gs pos="85001">
                <a:srgbClr val="7D8496"/>
              </a:gs>
              <a:gs pos="100000">
                <a:srgbClr val="E6E6E6"/>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a:p>
            <a:r>
              <a:rPr lang="en-US" sz="2400" dirty="0" smtClean="0">
                <a:solidFill>
                  <a:schemeClr val="tx1"/>
                </a:solidFill>
              </a:rPr>
              <a:t>The Island is actually Peninsula, located at the confluence of the </a:t>
            </a:r>
            <a:r>
              <a:rPr lang="en-US" sz="2400" u="sng" dirty="0" smtClean="0">
                <a:solidFill>
                  <a:schemeClr val="tx1"/>
                </a:solidFill>
              </a:rPr>
              <a:t>Deschutes Rive</a:t>
            </a:r>
            <a:r>
              <a:rPr lang="en-US" sz="2400" dirty="0" smtClean="0">
                <a:solidFill>
                  <a:schemeClr val="tx1"/>
                </a:solidFill>
              </a:rPr>
              <a:t>r and the </a:t>
            </a:r>
            <a:r>
              <a:rPr lang="en-US" sz="2400" u="sng" dirty="0" smtClean="0">
                <a:solidFill>
                  <a:schemeClr val="tx1"/>
                </a:solidFill>
              </a:rPr>
              <a:t>Crooked River</a:t>
            </a:r>
            <a:r>
              <a:rPr lang="en-US" sz="2400" dirty="0" smtClean="0">
                <a:solidFill>
                  <a:schemeClr val="tx1"/>
                </a:solidFill>
              </a:rPr>
              <a:t>, but is isolated and protected due to its geography.  It looks like an island.</a:t>
            </a:r>
          </a:p>
        </p:txBody>
      </p:sp>
      <p:cxnSp>
        <p:nvCxnSpPr>
          <p:cNvPr id="5" name="Straight Arrow Connector 4"/>
          <p:cNvCxnSpPr/>
          <p:nvPr/>
        </p:nvCxnSpPr>
        <p:spPr>
          <a:xfrm rot="16200000" flipH="1">
            <a:off x="571500" y="2552700"/>
            <a:ext cx="3733800" cy="1371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rot="5400000">
            <a:off x="2628900" y="2628900"/>
            <a:ext cx="4114800" cy="1600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0" name="5-Point Star 9"/>
          <p:cNvSpPr/>
          <p:nvPr/>
        </p:nvSpPr>
        <p:spPr>
          <a:xfrm>
            <a:off x="3276600" y="4495800"/>
            <a:ext cx="381000" cy="381000"/>
          </a:xfrm>
          <a:prstGeom prst="star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30.JPG"/>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368300" y="5130800"/>
            <a:ext cx="8686800" cy="1569660"/>
          </a:xfrm>
          <a:prstGeom prst="rect">
            <a:avLst/>
          </a:prstGeom>
          <a:noFill/>
        </p:spPr>
        <p:txBody>
          <a:bodyPr wrap="square" rtlCol="0">
            <a:spAutoFit/>
          </a:bodyPr>
          <a:lstStyle/>
          <a:p>
            <a:r>
              <a:rPr lang="en-US" sz="3200" dirty="0" smtClean="0">
                <a:solidFill>
                  <a:schemeClr val="bg1"/>
                </a:solidFill>
              </a:rPr>
              <a:t>View of The Island from the east, looking across the Lake Billy Chinook and the Crooked River.  The steep cliffs protect the area from disturbance.</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2286000"/>
            <a:ext cx="3892948" cy="4414180"/>
          </a:xfrm>
          <a:prstGeom prst="rect">
            <a:avLst/>
          </a:prstGeom>
          <a:noFill/>
          <a:ln w="9525">
            <a:noFill/>
            <a:miter lim="800000"/>
            <a:headEnd/>
            <a:tailEnd/>
          </a:ln>
          <a:effectLst/>
        </p:spPr>
      </p:pic>
      <p:sp>
        <p:nvSpPr>
          <p:cNvPr id="3" name="TextBox 2"/>
          <p:cNvSpPr txBox="1"/>
          <p:nvPr/>
        </p:nvSpPr>
        <p:spPr>
          <a:xfrm>
            <a:off x="152400" y="0"/>
            <a:ext cx="8991600" cy="1015663"/>
          </a:xfrm>
          <a:prstGeom prst="rect">
            <a:avLst/>
          </a:prstGeom>
          <a:noFill/>
        </p:spPr>
        <p:txBody>
          <a:bodyPr wrap="square" rtlCol="0">
            <a:spAutoFit/>
          </a:bodyPr>
          <a:lstStyle/>
          <a:p>
            <a:r>
              <a:rPr lang="en-US" sz="3000" dirty="0" smtClean="0"/>
              <a:t>The Island is located in the National Natural Landmark’s Columbia Plateau Bio-physiographic Region</a:t>
            </a:r>
            <a:endParaRPr lang="en-US" sz="3000" dirty="0"/>
          </a:p>
        </p:txBody>
      </p:sp>
      <p:sp>
        <p:nvSpPr>
          <p:cNvPr id="5" name="5-Point Star 4"/>
          <p:cNvSpPr/>
          <p:nvPr/>
        </p:nvSpPr>
        <p:spPr>
          <a:xfrm>
            <a:off x="1219200" y="38100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p:nvPr/>
        </p:nvPicPr>
        <p:blipFill>
          <a:blip r:embed="rId4" cstate="print"/>
          <a:srcRect/>
          <a:stretch>
            <a:fillRect/>
          </a:stretch>
        </p:blipFill>
        <p:spPr bwMode="auto">
          <a:xfrm>
            <a:off x="5486400" y="1600200"/>
            <a:ext cx="3457575" cy="5043488"/>
          </a:xfrm>
          <a:prstGeom prst="rect">
            <a:avLst/>
          </a:prstGeom>
          <a:noFill/>
          <a:ln w="9525">
            <a:noFill/>
            <a:miter lim="800000"/>
            <a:headEnd/>
            <a:tailEnd/>
          </a:ln>
        </p:spPr>
      </p:pic>
      <p:sp>
        <p:nvSpPr>
          <p:cNvPr id="14" name="5-Point Star 13"/>
          <p:cNvSpPr/>
          <p:nvPr/>
        </p:nvSpPr>
        <p:spPr>
          <a:xfrm>
            <a:off x="6858000" y="31242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85800" y="1219200"/>
            <a:ext cx="5943600" cy="1107996"/>
          </a:xfrm>
          <a:prstGeom prst="rect">
            <a:avLst/>
          </a:prstGeom>
          <a:noFill/>
        </p:spPr>
        <p:txBody>
          <a:bodyPr wrap="square" rtlCol="0">
            <a:spAutoFit/>
          </a:bodyPr>
          <a:lstStyle/>
          <a:p>
            <a:r>
              <a:rPr lang="en-US" sz="2200" dirty="0" smtClean="0"/>
              <a:t>It occurs in the center of the global distribution of Western juniper (</a:t>
            </a:r>
            <a:r>
              <a:rPr lang="en-US" sz="2200" i="1" dirty="0" err="1" smtClean="0"/>
              <a:t>Juniperus</a:t>
            </a:r>
            <a:r>
              <a:rPr lang="en-US" sz="2200" i="1" dirty="0" smtClean="0"/>
              <a:t> </a:t>
            </a:r>
            <a:r>
              <a:rPr lang="en-US" sz="2200" i="1" dirty="0" err="1" smtClean="0"/>
              <a:t>occidentalis</a:t>
            </a:r>
            <a:r>
              <a:rPr lang="en-US" sz="2200" dirty="0" smtClean="0"/>
              <a:t>), shown in green  (from Little’s 1971 atlas of U.S. Trees)</a:t>
            </a:r>
            <a:endParaRPr lang="en-US"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NL_CP_map"/>
          <p:cNvPicPr/>
          <p:nvPr/>
        </p:nvPicPr>
        <p:blipFill>
          <a:blip r:embed="rId3" cstate="print"/>
          <a:srcRect/>
          <a:stretch>
            <a:fillRect/>
          </a:stretch>
        </p:blipFill>
        <p:spPr bwMode="auto">
          <a:xfrm>
            <a:off x="-228600" y="0"/>
            <a:ext cx="9144000" cy="7010399"/>
          </a:xfrm>
          <a:prstGeom prst="rect">
            <a:avLst/>
          </a:prstGeom>
          <a:noFill/>
          <a:ln w="9525">
            <a:noFill/>
            <a:miter lim="800000"/>
            <a:headEnd/>
            <a:tailEnd/>
          </a:ln>
        </p:spPr>
      </p:pic>
      <p:sp>
        <p:nvSpPr>
          <p:cNvPr id="3" name="Rounded Rectangle 2"/>
          <p:cNvSpPr/>
          <p:nvPr/>
        </p:nvSpPr>
        <p:spPr>
          <a:xfrm>
            <a:off x="5359400" y="152400"/>
            <a:ext cx="3733800" cy="1828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Distribution of the “Pumice Western Juniper Steppe” subtheme</a:t>
            </a:r>
            <a:endParaRPr lang="en-US" sz="2800" dirty="0"/>
          </a:p>
        </p:txBody>
      </p:sp>
      <p:sp>
        <p:nvSpPr>
          <p:cNvPr id="4" name="5-Point Star 3"/>
          <p:cNvSpPr/>
          <p:nvPr/>
        </p:nvSpPr>
        <p:spPr>
          <a:xfrm>
            <a:off x="2209800" y="41529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18.JPG"/>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228600" y="304800"/>
            <a:ext cx="5410200" cy="584775"/>
          </a:xfrm>
          <a:prstGeom prst="rect">
            <a:avLst/>
          </a:prstGeom>
          <a:noFill/>
        </p:spPr>
        <p:txBody>
          <a:bodyPr wrap="square" rtlCol="0">
            <a:spAutoFit/>
          </a:bodyPr>
          <a:lstStyle/>
          <a:p>
            <a:r>
              <a:rPr lang="en-US" sz="3200" dirty="0" smtClean="0">
                <a:solidFill>
                  <a:schemeClr val="bg1"/>
                </a:solidFill>
              </a:rPr>
              <a:t>Western Juniper woodland</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04.JPG"/>
          <p:cNvPicPr>
            <a:picLocks noChangeAspect="1"/>
          </p:cNvPicPr>
          <p:nvPr/>
        </p:nvPicPr>
        <p:blipFill>
          <a:blip r:embed="rId3" cstate="print"/>
          <a:stretch>
            <a:fillRect/>
          </a:stretch>
        </p:blipFill>
        <p:spPr>
          <a:xfrm>
            <a:off x="-550876" y="0"/>
            <a:ext cx="10245754" cy="6858000"/>
          </a:xfrm>
          <a:prstGeom prst="rect">
            <a:avLst/>
          </a:prstGeom>
        </p:spPr>
      </p:pic>
      <p:sp>
        <p:nvSpPr>
          <p:cNvPr id="5" name="Rounded Rectangle 4"/>
          <p:cNvSpPr/>
          <p:nvPr/>
        </p:nvSpPr>
        <p:spPr>
          <a:xfrm>
            <a:off x="-381000" y="5334000"/>
            <a:ext cx="4648200" cy="1219200"/>
          </a:xfrm>
          <a:prstGeom prst="round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While the entire area is characterized as Western Juniper steppe, it is locally quite diverse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mages\The Island\19.tif"/>
          <p:cNvPicPr/>
          <p:nvPr/>
        </p:nvPicPr>
        <p:blipFill>
          <a:blip r:embed="rId3" cstate="print"/>
          <a:srcRect/>
          <a:stretch>
            <a:fillRect/>
          </a:stretch>
        </p:blipFill>
        <p:spPr bwMode="auto">
          <a:xfrm>
            <a:off x="0" y="0"/>
            <a:ext cx="9144000" cy="6858000"/>
          </a:xfrm>
          <a:prstGeom prst="rect">
            <a:avLst/>
          </a:prstGeom>
          <a:noFill/>
          <a:ln w="6350" cmpd="sng">
            <a:solidFill>
              <a:srgbClr val="000000"/>
            </a:solidFill>
            <a:miter lim="800000"/>
            <a:headEnd/>
            <a:tailEnd/>
          </a:ln>
          <a:effectLst/>
        </p:spPr>
      </p:pic>
      <p:sp>
        <p:nvSpPr>
          <p:cNvPr id="4" name="Rounded Rectangle 3"/>
          <p:cNvSpPr/>
          <p:nvPr/>
        </p:nvSpPr>
        <p:spPr>
          <a:xfrm flipH="1">
            <a:off x="228600" y="228600"/>
            <a:ext cx="5715000" cy="152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Low cover of shrubs and trees are characteristic of pristine stands </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1267</TotalTime>
  <Words>1078</Words>
  <Application>Microsoft Office PowerPoint</Application>
  <PresentationFormat>On-screen Show (4:3)</PresentationFormat>
  <Paragraphs>51</Paragraphs>
  <Slides>15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Island Management and Access</vt:lpstr>
      <vt:lpstr>PowerPoint Presentation</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 Top Butte</dc:title>
  <dc:creator>Jimmy Kagan</dc:creator>
  <cp:lastModifiedBy>Support</cp:lastModifiedBy>
  <cp:revision>136</cp:revision>
  <dcterms:created xsi:type="dcterms:W3CDTF">2010-09-02T20:29:06Z</dcterms:created>
  <dcterms:modified xsi:type="dcterms:W3CDTF">2015-02-20T22:13:27Z</dcterms:modified>
</cp:coreProperties>
</file>