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39"/>
  </p:notesMasterIdLst>
  <p:handoutMasterIdLst>
    <p:handoutMasterId r:id="rId40"/>
  </p:handoutMasterIdLst>
  <p:sldIdLst>
    <p:sldId id="306" r:id="rId2"/>
    <p:sldId id="257" r:id="rId3"/>
    <p:sldId id="308" r:id="rId4"/>
    <p:sldId id="345" r:id="rId5"/>
    <p:sldId id="311" r:id="rId6"/>
    <p:sldId id="312" r:id="rId7"/>
    <p:sldId id="316" r:id="rId8"/>
    <p:sldId id="313" r:id="rId9"/>
    <p:sldId id="314" r:id="rId10"/>
    <p:sldId id="318" r:id="rId11"/>
    <p:sldId id="320" r:id="rId12"/>
    <p:sldId id="341" r:id="rId13"/>
    <p:sldId id="342" r:id="rId14"/>
    <p:sldId id="321" r:id="rId15"/>
    <p:sldId id="317" r:id="rId16"/>
    <p:sldId id="329" r:id="rId17"/>
    <p:sldId id="323" r:id="rId18"/>
    <p:sldId id="272" r:id="rId19"/>
    <p:sldId id="309" r:id="rId20"/>
    <p:sldId id="325" r:id="rId21"/>
    <p:sldId id="326" r:id="rId22"/>
    <p:sldId id="328" r:id="rId23"/>
    <p:sldId id="338" r:id="rId24"/>
    <p:sldId id="330" r:id="rId25"/>
    <p:sldId id="310" r:id="rId26"/>
    <p:sldId id="324" r:id="rId27"/>
    <p:sldId id="287" r:id="rId28"/>
    <p:sldId id="282" r:id="rId29"/>
    <p:sldId id="333" r:id="rId30"/>
    <p:sldId id="331" r:id="rId31"/>
    <p:sldId id="332" r:id="rId32"/>
    <p:sldId id="334" r:id="rId33"/>
    <p:sldId id="260" r:id="rId34"/>
    <p:sldId id="337" r:id="rId35"/>
    <p:sldId id="343" r:id="rId36"/>
    <p:sldId id="344" r:id="rId37"/>
    <p:sldId id="346"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285EA0"/>
    <a:srgbClr val="526E8C"/>
    <a:srgbClr val="6684A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91" autoAdjust="0"/>
    <p:restoredTop sz="42837" autoAdjust="0"/>
  </p:normalViewPr>
  <p:slideViewPr>
    <p:cSldViewPr showGuides="1">
      <p:cViewPr>
        <p:scale>
          <a:sx n="66" d="100"/>
          <a:sy n="66" d="100"/>
        </p:scale>
        <p:origin x="-1176" y="558"/>
      </p:cViewPr>
      <p:guideLst>
        <p:guide orient="horz" pos="2160"/>
        <p:guide pos="2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0"/>
    </p:cViewPr>
  </p:sorterViewPr>
  <p:notesViewPr>
    <p:cSldViewPr showGuides="1">
      <p:cViewPr>
        <p:scale>
          <a:sx n="100" d="100"/>
          <a:sy n="100" d="100"/>
        </p:scale>
        <p:origin x="-1488" y="107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E3B8A3AD-67B8-4504-B70D-621045A79B35}" type="datetimeFigureOut">
              <a:rPr lang="en-US"/>
              <a:pPr>
                <a:defRPr/>
              </a:pPr>
              <a:t>2/12/2009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73D5986B-674D-4F4D-BFB7-9B2252623AD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4608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Образец текста</a:t>
            </a:r>
          </a:p>
          <a:p>
            <a:pPr lvl="1"/>
            <a:r>
              <a:rPr lang="en-US" noProof="0" smtClean="0"/>
              <a:t>Второй уровень</a:t>
            </a:r>
          </a:p>
          <a:p>
            <a:pPr lvl="2"/>
            <a:r>
              <a:rPr lang="en-US" noProof="0" smtClean="0"/>
              <a:t>Третий уровень</a:t>
            </a:r>
          </a:p>
          <a:p>
            <a:pPr lvl="3"/>
            <a:r>
              <a:rPr lang="en-US" noProof="0" smtClean="0"/>
              <a:t>Четвертый уровень</a:t>
            </a:r>
          </a:p>
          <a:p>
            <a:pPr lvl="4"/>
            <a:r>
              <a:rPr lang="en-US" noProof="0" smtClean="0"/>
              <a:t>Пятый уровень</a:t>
            </a:r>
          </a:p>
        </p:txBody>
      </p:sp>
      <p:sp>
        <p:nvSpPr>
          <p:cNvPr id="4608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4608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A220CF86-011A-4E63-B43A-5858933648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lowingdata.com/2008/07/13/my-ugly-experience-with-the-jetblue-kios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4419600"/>
            <a:ext cx="5852160" cy="4461510"/>
          </a:xfrm>
        </p:spPr>
        <p:txBody>
          <a:bodyPr>
            <a:normAutofit fontScale="77500" lnSpcReduction="20000"/>
          </a:bodyPr>
          <a:lstStyle/>
          <a:p>
            <a:r>
              <a:rPr lang="en-US" sz="1500" b="1" dirty="0" smtClean="0">
                <a:hlinkClick r:id="rId3"/>
              </a:rPr>
              <a:t>http://flowingdata.com/2008/07/13/my-ugly-experience-with-the-jetblue-kiosk/</a:t>
            </a:r>
            <a:endParaRPr lang="en-US" sz="1500" b="1" dirty="0" smtClean="0"/>
          </a:p>
          <a:p>
            <a:r>
              <a:rPr lang="en-US" sz="1500" b="1" dirty="0" smtClean="0"/>
              <a:t>Margaret</a:t>
            </a:r>
          </a:p>
          <a:p>
            <a:r>
              <a:rPr lang="en-US" sz="1600" dirty="0" smtClean="0"/>
              <a:t>Welcome to our presentation</a:t>
            </a:r>
            <a:r>
              <a:rPr lang="en-US" sz="1600" baseline="0" dirty="0" smtClean="0"/>
              <a:t> on libraries and self –service.  Hannah and I have divided the presentation into three parts </a:t>
            </a:r>
          </a:p>
          <a:p>
            <a:pPr marL="342900" indent="-342900">
              <a:buAutoNum type="arabicParenR"/>
            </a:pPr>
            <a:r>
              <a:rPr lang="en-US" sz="1600" baseline="0" dirty="0" smtClean="0"/>
              <a:t>The evolution of self –service technologies </a:t>
            </a:r>
          </a:p>
          <a:p>
            <a:pPr marL="342900" indent="-342900">
              <a:buAutoNum type="arabicParenR"/>
            </a:pPr>
            <a:r>
              <a:rPr lang="en-US" sz="1600" baseline="0" dirty="0" smtClean="0"/>
              <a:t>An overview of a self-service project we did at OSU Libraries, and </a:t>
            </a:r>
          </a:p>
          <a:p>
            <a:pPr marL="342900" indent="-342900">
              <a:buAutoNum type="arabicParenR"/>
            </a:pPr>
            <a:r>
              <a:rPr lang="en-US" sz="1600" baseline="0" dirty="0" smtClean="0"/>
              <a:t>A discussion of the advantages and disadvantages of self-service technologies in libraries.</a:t>
            </a:r>
          </a:p>
          <a:p>
            <a:pPr marL="342900" indent="-342900">
              <a:buNone/>
            </a:pPr>
            <a:r>
              <a:rPr lang="en-US" sz="1600" baseline="0" dirty="0" smtClean="0"/>
              <a:t>***************************************************************************************</a:t>
            </a:r>
          </a:p>
          <a:p>
            <a:r>
              <a:rPr lang="en-US" sz="1600" dirty="0" smtClean="0"/>
              <a:t>Our culture has been shifting toward an expectation of self-service for over a decade. In banks, grocery stores, gas stations and airports, people are becoming accustomed to self-service.  Libraries have also joined this larger trend by implementing ways to allow patrons to interact with services in a </a:t>
            </a:r>
            <a:r>
              <a:rPr lang="en-US" sz="1600" dirty="0" err="1" smtClean="0"/>
              <a:t>disintermediated</a:t>
            </a:r>
            <a:r>
              <a:rPr lang="en-US" sz="1600" dirty="0" smtClean="0"/>
              <a:t> manner if they so choose.  At Oregon State University Libraries, we hoped that a video demonstration kiosk of commonly performed but sometimes difficult tasks, such as using the e-scanners, adding money to a copy card or using databases, would help patrons learn how to use our tools better and might help make them more confident library users.  As a result, we created a point-of-service video pilot project.</a:t>
            </a:r>
          </a:p>
          <a:p>
            <a:r>
              <a:rPr lang="en-US" sz="1600" dirty="0" smtClean="0"/>
              <a:t>In addition to describing the pilot project at Oregon State University Libraries, we will review self-service options in public and academic libraries and other public places.  We will discuss some of the reasons to adopt self-service, such as being responsive to a variety of learning styles, giving patrons more autonomy, and the need to use staff time judiciously.  We will also address technological aspects involved in implementing these types of services.</a:t>
            </a:r>
          </a:p>
          <a:p>
            <a:endParaRPr lang="en-US" sz="1500" b="1"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300" b="1" dirty="0" smtClean="0">
                <a:solidFill>
                  <a:srgbClr val="000000"/>
                </a:solidFill>
                <a:latin typeface="&quot;Calibri&quot;"/>
              </a:rPr>
              <a:t>Hannah</a:t>
            </a:r>
          </a:p>
          <a:p>
            <a:r>
              <a:rPr lang="en-US" sz="1300" dirty="0" smtClean="0">
                <a:solidFill>
                  <a:srgbClr val="000000"/>
                </a:solidFill>
                <a:latin typeface="&quot;Calibri&quot;"/>
              </a:rPr>
              <a:t>Bookstores</a:t>
            </a:r>
            <a:r>
              <a:rPr lang="en-US" sz="1300" baseline="0" dirty="0" smtClean="0">
                <a:solidFill>
                  <a:srgbClr val="000000"/>
                </a:solidFill>
                <a:latin typeface="&quot;Calibri&quot;"/>
              </a:rPr>
              <a:t> may be another place where self-service technologies will start popping up.  </a:t>
            </a:r>
            <a:r>
              <a:rPr lang="en-US" sz="1300" dirty="0" smtClean="0">
                <a:solidFill>
                  <a:srgbClr val="000000"/>
                </a:solidFill>
                <a:latin typeface="&quot;Calibri&quot;"/>
              </a:rPr>
              <a:t>At </a:t>
            </a:r>
            <a:r>
              <a:rPr lang="en-US" sz="1300" dirty="0" smtClean="0">
                <a:solidFill>
                  <a:srgbClr val="000000"/>
                </a:solidFill>
                <a:latin typeface="&quot;Calibri&quot;"/>
              </a:rPr>
              <a:t>a concept store in Ann Arbor, Michigan, Borders bookstore offers a variety of self service technologies.  They allow customers to burn music CDs; download music, </a:t>
            </a:r>
            <a:r>
              <a:rPr lang="en-US" sz="1300" dirty="0" err="1" smtClean="0">
                <a:solidFill>
                  <a:srgbClr val="000000"/>
                </a:solidFill>
                <a:latin typeface="&quot;Calibri&quot;"/>
              </a:rPr>
              <a:t>audiobooks</a:t>
            </a:r>
            <a:r>
              <a:rPr lang="en-US" sz="1300" dirty="0" smtClean="0">
                <a:solidFill>
                  <a:srgbClr val="000000"/>
                </a:solidFill>
                <a:latin typeface="&quot;Calibri&quot;"/>
              </a:rPr>
              <a:t> and e-books; and print photos. While much of this is not entirely new, Borders intends to make the process accessible to older, non -- tech-savvy customers by having staff on hand to help.</a:t>
            </a:r>
          </a:p>
          <a:p>
            <a:endParaRPr lang="en-US" sz="1300" dirty="0" smtClean="0">
              <a:solidFill>
                <a:srgbClr val="000000"/>
              </a:solidFill>
              <a:latin typeface="&quot;Calibri&quot;" charset="0"/>
            </a:endParaRPr>
          </a:p>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0000" lnSpcReduction="20000"/>
          </a:bodyPr>
          <a:lstStyle/>
          <a:p>
            <a:pPr marL="119063" lvl="1">
              <a:defRPr/>
            </a:pPr>
            <a:r>
              <a:rPr lang="en-US" sz="2400" dirty="0" smtClean="0"/>
              <a:t>The last business self-service option that I will feature is the option to print photos from memory cards or straight from an online photo-sharing service like Picasa or </a:t>
            </a:r>
            <a:r>
              <a:rPr lang="en-US" sz="2400" dirty="0" err="1" smtClean="0"/>
              <a:t>Flickr</a:t>
            </a:r>
            <a:r>
              <a:rPr lang="en-US" sz="2400" dirty="0" smtClean="0"/>
              <a:t>.  Connecting self-service technologies with Web 2.0 tools will be an interesting field to keep an eye on, and something that librarians in particular may want to pay attention to.</a:t>
            </a:r>
          </a:p>
          <a:p>
            <a:pPr marL="119063" lvl="1">
              <a:defRPr/>
            </a:pPr>
            <a:endParaRPr lang="en-US" sz="2400" dirty="0" smtClean="0"/>
          </a:p>
          <a:p>
            <a:pPr marL="119063" lvl="1">
              <a:defRPr/>
            </a:pPr>
            <a:endParaRPr lang="en-US" sz="2400" dirty="0" smtClean="0"/>
          </a:p>
          <a:p>
            <a:pPr marL="119063" lvl="1">
              <a:defRPr/>
            </a:pPr>
            <a:endParaRPr lang="en-US" sz="2400" dirty="0" smtClean="0"/>
          </a:p>
          <a:p>
            <a:pPr marL="119063" lvl="1">
              <a:defRPr/>
            </a:pPr>
            <a:endParaRPr lang="en-US" sz="2400" dirty="0" smtClean="0"/>
          </a:p>
          <a:p>
            <a:pPr marL="751065" lvl="1" indent="-241653">
              <a:defRPr/>
            </a:pPr>
            <a:endParaRPr lang="en-US" sz="2400" b="1" dirty="0" smtClean="0"/>
          </a:p>
          <a:p>
            <a:pPr marL="751065" lvl="1" indent="-241653">
              <a:defRPr/>
            </a:pPr>
            <a:endParaRPr lang="en-US" sz="2400" b="1" dirty="0" smtClean="0"/>
          </a:p>
          <a:p>
            <a:pPr marL="751065" lvl="1" indent="-241653">
              <a:defRPr/>
            </a:pPr>
            <a:r>
              <a:rPr lang="en-US" sz="2400" b="1" dirty="0" smtClean="0"/>
              <a:t>Hannah  5 minutes for these slides… 7 minutes total</a:t>
            </a:r>
          </a:p>
        </p:txBody>
      </p:sp>
      <p:sp>
        <p:nvSpPr>
          <p:cNvPr id="5" name="Slide Image Placeholder 4"/>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9600"/>
            <a:ext cx="5852160" cy="4876800"/>
          </a:xfrm>
        </p:spPr>
        <p:txBody>
          <a:bodyPr>
            <a:normAutofit fontScale="85000" lnSpcReduction="10000"/>
          </a:bodyPr>
          <a:lstStyle/>
          <a:p>
            <a:r>
              <a:rPr lang="en-US" dirty="0" smtClean="0"/>
              <a:t>Margaret</a:t>
            </a:r>
            <a:r>
              <a:rPr lang="en-US" baseline="0" dirty="0" smtClean="0"/>
              <a:t> </a:t>
            </a:r>
          </a:p>
          <a:p>
            <a:endParaRPr lang="en-US" sz="1300" kern="0" baseline="0" dirty="0" smtClean="0"/>
          </a:p>
          <a:p>
            <a:r>
              <a:rPr lang="en-US" sz="1300" kern="0" baseline="0" dirty="0" smtClean="0"/>
              <a:t>A 2003 </a:t>
            </a:r>
            <a:r>
              <a:rPr lang="en-US" sz="1300" kern="0" dirty="0" smtClean="0"/>
              <a:t>article by Curran et al. in</a:t>
            </a:r>
            <a:r>
              <a:rPr lang="en-US" sz="1300" kern="0" baseline="0" dirty="0" smtClean="0"/>
              <a:t> the </a:t>
            </a:r>
            <a:r>
              <a:rPr lang="en-US" sz="1300" i="1" kern="0" baseline="0" dirty="0" smtClean="0"/>
              <a:t>Journal of Service Research </a:t>
            </a:r>
            <a:r>
              <a:rPr lang="en-US" sz="1300" kern="0" dirty="0" smtClean="0"/>
              <a:t>details advantages and disadvantages of</a:t>
            </a:r>
            <a:r>
              <a:rPr lang="en-US" sz="1300" kern="0" baseline="0" dirty="0" smtClean="0"/>
              <a:t> self-service technologies f</a:t>
            </a:r>
            <a:r>
              <a:rPr lang="en-US" sz="1300" kern="0" dirty="0" smtClean="0"/>
              <a:t>rom both the provider and customer point of view. </a:t>
            </a:r>
            <a:r>
              <a:rPr lang="en-US" sz="1300" kern="0" baseline="0" dirty="0" smtClean="0"/>
              <a:t>The biggest advantage for providers is that SST’s can reduce costs and increase productivity. Providers like that self-service technologies can increase the speed of delivery of a service, while offering more precision and customization. One of the ways this happens is that with self-service, businesses are able to </a:t>
            </a:r>
            <a:r>
              <a:rPr lang="en-US" sz="1300" kern="0" dirty="0" smtClean="0"/>
              <a:t>shift staff responsibilities from lower level to </a:t>
            </a:r>
            <a:r>
              <a:rPr lang="en-US" sz="1300" kern="0" baseline="0" dirty="0" smtClean="0"/>
              <a:t>higher-level tasks.  Some</a:t>
            </a:r>
            <a:r>
              <a:rPr lang="en-US" sz="1300" kern="0" dirty="0" smtClean="0"/>
              <a:t> self-service technologies can</a:t>
            </a:r>
            <a:r>
              <a:rPr lang="en-US" sz="1300" kern="0" baseline="0" dirty="0" smtClean="0"/>
              <a:t> also </a:t>
            </a:r>
            <a:r>
              <a:rPr lang="en-US" sz="1300" kern="0" dirty="0" smtClean="0"/>
              <a:t>i</a:t>
            </a:r>
            <a:r>
              <a:rPr lang="en-US" sz="1300" kern="0" baseline="0" dirty="0" smtClean="0"/>
              <a:t>ncrease customer satisfaction and loyalty and enhance a company’s reputation for using technology to reach customers. </a:t>
            </a:r>
          </a:p>
          <a:p>
            <a:endParaRPr lang="en-US" sz="1300" kern="0" baseline="0" dirty="0" smtClean="0"/>
          </a:p>
          <a:p>
            <a:r>
              <a:rPr lang="en-US" sz="1300" kern="0" baseline="0" dirty="0" smtClean="0"/>
              <a:t>There</a:t>
            </a:r>
            <a:r>
              <a:rPr lang="en-US" sz="1300" kern="0" dirty="0" smtClean="0"/>
              <a:t> are some decided disadvantages, as well. </a:t>
            </a:r>
            <a:r>
              <a:rPr lang="en-US" sz="1300" kern="0" baseline="0" dirty="0" smtClean="0"/>
              <a:t>When there are failures in the service encounter, self-service technologies are far more limited than human counterparts in the ability to troubleshoot a problem.  While self-service may provide a more consistent customer experience, it can also make it more difficult to build strong bonds with consumers – the researchers recommend bundling self-service technologies with other richer customer experiences to help forge those bonds.  The costs, fees and maintenance for self-service technologies make it critical for providers to understand how and why customers use them. </a:t>
            </a:r>
          </a:p>
          <a:p>
            <a:endParaRPr lang="en-US" baseline="0" dirty="0" smtClean="0"/>
          </a:p>
          <a:p>
            <a:r>
              <a:rPr lang="en-US" baseline="0" dirty="0" smtClean="0"/>
              <a:t>Curran, et al. 2003.  Intentions to use self-service technologies: a confluence of multiple attitudes. </a:t>
            </a:r>
            <a:r>
              <a:rPr lang="en-US" i="1" baseline="0" dirty="0" smtClean="0"/>
              <a:t>Journal of Service Research </a:t>
            </a:r>
            <a:r>
              <a:rPr lang="en-US" baseline="0" dirty="0" smtClean="0"/>
              <a:t>5 (3): 209-224.</a:t>
            </a:r>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Customers like self service technologies because they save time and reduce waiting in line, they are more convenient than alternatives, or are in convenient locations,  they provide a level of user control and are easy to use.  Some users experience enjoyment from using technology, and others like that it allows them to avoid contact with a provider’s staff.  </a:t>
            </a:r>
          </a:p>
          <a:p>
            <a:endParaRPr lang="en-US" baseline="0" dirty="0" smtClean="0"/>
          </a:p>
          <a:p>
            <a:r>
              <a:rPr lang="en-US" baseline="0" dirty="0" smtClean="0"/>
              <a:t>Potential disadvantages are that some people are highly anxious and uncomfortable around technology and see the introduction of it into the service encounter as a threat.  A percentage of people (especially older</a:t>
            </a:r>
            <a:r>
              <a:rPr lang="en-US" dirty="0" smtClean="0"/>
              <a:t> people) </a:t>
            </a:r>
            <a:r>
              <a:rPr lang="en-US" baseline="0" dirty="0" smtClean="0"/>
              <a:t> see the service encounter as a social experience and therefore prefer to deal with people.  Others do not see significant benefit to taking the time to learn a new technology and will continue to do things as they always have.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0" dirty="0" smtClean="0">
                <a:solidFill>
                  <a:srgbClr val="000000"/>
                </a:solidFill>
                <a:latin typeface="Arial" pitchFamily="34" charset="0"/>
              </a:rPr>
              <a:t>While we are not suggesting that libraries are or</a:t>
            </a:r>
            <a:r>
              <a:rPr lang="en-US" sz="1200" b="0" kern="0" baseline="0" dirty="0" smtClean="0">
                <a:solidFill>
                  <a:srgbClr val="000000"/>
                </a:solidFill>
                <a:latin typeface="Arial" pitchFamily="34" charset="0"/>
              </a:rPr>
              <a:t> should be like </a:t>
            </a:r>
            <a:r>
              <a:rPr lang="en-US" sz="1200" b="0" kern="0" dirty="0" smtClean="0">
                <a:solidFill>
                  <a:srgbClr val="000000"/>
                </a:solidFill>
                <a:latin typeface="Arial" pitchFamily="34" charset="0"/>
              </a:rPr>
              <a:t>businesses,</a:t>
            </a:r>
            <a:r>
              <a:rPr lang="en-US" sz="1200" b="0" kern="0" baseline="0" dirty="0" smtClean="0">
                <a:solidFill>
                  <a:srgbClr val="000000"/>
                </a:solidFill>
                <a:latin typeface="Arial" pitchFamily="34" charset="0"/>
              </a:rPr>
              <a:t> we are approaching this topic as part of a larger societal trend. </a:t>
            </a:r>
            <a:r>
              <a:rPr lang="en-US" sz="1200" kern="0" dirty="0" smtClean="0">
                <a:solidFill>
                  <a:srgbClr val="000000"/>
                </a:solidFill>
                <a:latin typeface="&quot;Calibri&quot;"/>
              </a:rPr>
              <a:t>As Karen Coyle has said: The future of libraries is inherently integrated with the future of a larger context: economics, technologies, social developments.   It seems that libraries have not</a:t>
            </a:r>
            <a:r>
              <a:rPr lang="en-US" sz="1200" kern="0" baseline="0" dirty="0" smtClean="0">
                <a:solidFill>
                  <a:srgbClr val="000000"/>
                </a:solidFill>
                <a:latin typeface="&quot;Calibri&quot;"/>
              </a:rPr>
              <a:t> adopted self-service at the same rate as businesses – in the physical library, anyway. --- here are some examples of physical self-service points in  libraries. </a:t>
            </a:r>
            <a:endParaRPr lang="en-US" sz="1200" kern="0" dirty="0" smtClean="0">
              <a:solidFill>
                <a:srgbClr val="000000"/>
              </a:solidFill>
              <a:latin typeface="&quot;Calibri&quot;"/>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4572000"/>
            <a:ext cx="5852160" cy="4320540"/>
          </a:xfrm>
        </p:spPr>
        <p:txBody>
          <a:bodyPr>
            <a:noAutofit/>
          </a:bodyPr>
          <a:lstStyle/>
          <a:p>
            <a:pPr>
              <a:lnSpc>
                <a:spcPct val="80000"/>
              </a:lnSpc>
            </a:pPr>
            <a:r>
              <a:rPr lang="en-US" sz="1000" b="1" dirty="0" smtClean="0">
                <a:solidFill>
                  <a:srgbClr val="000000"/>
                </a:solidFill>
                <a:latin typeface="&quot;Calibri&quot;"/>
              </a:rPr>
              <a:t>Margaret </a:t>
            </a:r>
          </a:p>
          <a:p>
            <a:pPr>
              <a:lnSpc>
                <a:spcPct val="80000"/>
              </a:lnSpc>
            </a:pPr>
            <a:r>
              <a:rPr lang="en-US" dirty="0" smtClean="0">
                <a:solidFill>
                  <a:srgbClr val="000000"/>
                </a:solidFill>
                <a:latin typeface="&quot;Calibri&quot;"/>
              </a:rPr>
              <a:t>Now we’ll look at some instances of self-service technologies in libraries.  Everyone will recognize the most common example – the self-check machines that have been in libraries since they were introduced in 1993 by 3M. One of the first libraries to adopt self-check was the Westerville Public library  in central Ohio.</a:t>
            </a:r>
          </a:p>
          <a:p>
            <a:pPr>
              <a:lnSpc>
                <a:spcPct val="80000"/>
              </a:lnSpc>
            </a:pPr>
            <a:r>
              <a:rPr lang="en-US" dirty="0" smtClean="0">
                <a:solidFill>
                  <a:srgbClr val="000000"/>
                </a:solidFill>
                <a:latin typeface="&quot;Calibri&quot;"/>
              </a:rPr>
              <a:t>http://www.westervillelibrary.org/help/about/</a:t>
            </a:r>
          </a:p>
          <a:p>
            <a:pPr>
              <a:lnSpc>
                <a:spcPct val="80000"/>
              </a:lnSpc>
            </a:pPr>
            <a:endParaRPr lang="en-US" dirty="0" smtClean="0">
              <a:latin typeface="Arial" pitchFamily="34" charset="0"/>
            </a:endParaRPr>
          </a:p>
          <a:p>
            <a:r>
              <a:rPr lang="en-US" dirty="0" smtClean="0">
                <a:solidFill>
                  <a:srgbClr val="000000"/>
                </a:solidFill>
                <a:latin typeface="&quot;Calibri&quot;"/>
              </a:rPr>
              <a:t>Thousands of units are now in widespread use, probably in your own library.  This example is from the Corvallis Benton County Public Library, where a recent remodel expanded</a:t>
            </a:r>
            <a:r>
              <a:rPr lang="en-US" baseline="0" dirty="0" smtClean="0">
                <a:solidFill>
                  <a:srgbClr val="000000"/>
                </a:solidFill>
                <a:latin typeface="&quot;Calibri&quot;"/>
              </a:rPr>
              <a:t> the number of self-check machines and reconfigured the service desks. With </a:t>
            </a:r>
            <a:r>
              <a:rPr lang="en-US" dirty="0" smtClean="0">
                <a:latin typeface="Arial" pitchFamily="34" charset="0"/>
              </a:rPr>
              <a:t>the change to this increased system of self check, they have gone from 35% self check to 80% self check (they</a:t>
            </a:r>
            <a:r>
              <a:rPr lang="en-US" baseline="0" dirty="0" smtClean="0">
                <a:latin typeface="Arial" pitchFamily="34" charset="0"/>
              </a:rPr>
              <a:t> went</a:t>
            </a:r>
            <a:r>
              <a:rPr lang="en-US" dirty="0" smtClean="0">
                <a:latin typeface="Arial" pitchFamily="34" charset="0"/>
              </a:rPr>
              <a:t> from 35 to 60% in the first 2 weeks)</a:t>
            </a:r>
          </a:p>
          <a:p>
            <a:endParaRPr lang="en-US" dirty="0" smtClean="0">
              <a:solidFill>
                <a:srgbClr val="000000"/>
              </a:solidFill>
              <a:latin typeface="Arial" pitchFamily="34" charset="0"/>
            </a:endParaRPr>
          </a:p>
          <a:p>
            <a:r>
              <a:rPr lang="en-US" dirty="0" smtClean="0">
                <a:solidFill>
                  <a:srgbClr val="000000"/>
                </a:solidFill>
                <a:latin typeface="&quot;Calibri&quot;"/>
              </a:rPr>
              <a:t>Librarians embrace self-check technology for two main reasons—improving service for patrons and increasing the efficiency of their limited budgets.  At CBCPL, there was </a:t>
            </a:r>
            <a:r>
              <a:rPr lang="en-US" dirty="0" smtClean="0">
                <a:latin typeface="Arial" pitchFamily="34" charset="0"/>
              </a:rPr>
              <a:t>an element of cost-savings in their decision to go with self check</a:t>
            </a:r>
            <a:r>
              <a:rPr lang="en-US" baseline="0" dirty="0" smtClean="0">
                <a:latin typeface="Arial" pitchFamily="34" charset="0"/>
              </a:rPr>
              <a:t>: </a:t>
            </a:r>
            <a:r>
              <a:rPr lang="en-US" dirty="0" smtClean="0">
                <a:latin typeface="Arial" pitchFamily="34" charset="0"/>
              </a:rPr>
              <a:t>it has helped with staffing. Staff are no longer trapped behind the desk and can help patrons locate things like large print for example, they get out more, they get to do more one on one work with patrons, and they really like it. –There are still three people in the lobby area – but only one is behind the </a:t>
            </a:r>
            <a:r>
              <a:rPr lang="en-US" baseline="0" dirty="0" smtClean="0">
                <a:latin typeface="Arial" pitchFamily="34" charset="0"/>
              </a:rPr>
              <a:t>customer service desk, the other two are a lobby ambassador, and one rover.  Reactions to the new arrangement have been overwhelmingly positive with a few exceptions… at one town hall meeting </a:t>
            </a:r>
            <a:r>
              <a:rPr lang="en-US" dirty="0" smtClean="0">
                <a:latin typeface="Arial" pitchFamily="34" charset="0"/>
              </a:rPr>
              <a:t>a few people did say that it feels like they’ve “taken all the people away”</a:t>
            </a:r>
          </a:p>
          <a:p>
            <a:endParaRPr lang="en-US" sz="1000" dirty="0" smtClean="0">
              <a:latin typeface="Arial" pitchFamily="34" charset="0"/>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rPr>
              <a:t>Margaret </a:t>
            </a:r>
          </a:p>
          <a:p>
            <a:r>
              <a:rPr lang="en-US" dirty="0" smtClean="0">
                <a:latin typeface="Arial" pitchFamily="34" charset="0"/>
              </a:rPr>
              <a:t>In</a:t>
            </a:r>
            <a:r>
              <a:rPr lang="en-US" baseline="0" dirty="0" smtClean="0">
                <a:latin typeface="Arial" pitchFamily="34" charset="0"/>
              </a:rPr>
              <a:t> addition to the expanded self-check options</a:t>
            </a:r>
            <a:r>
              <a:rPr lang="en-US" dirty="0" smtClean="0">
                <a:latin typeface="Arial" pitchFamily="34" charset="0"/>
              </a:rPr>
              <a:t>, Corvallis Public Library has also instituted self-service holds.</a:t>
            </a:r>
            <a:r>
              <a:rPr lang="en-US" baseline="0" dirty="0" smtClean="0">
                <a:latin typeface="Arial" pitchFamily="34" charset="0"/>
              </a:rPr>
              <a:t> Patrons place their own holds online using their library account numbers. When holds are processed, they are placed in open shelving units in the lobby for patrons to pick up at their convenience.  (and take to the self-check machines, if they wish).  The community uses this service to the tune of </a:t>
            </a:r>
            <a:r>
              <a:rPr lang="en-US" sz="1200" dirty="0" smtClean="0">
                <a:latin typeface="Arial" pitchFamily="34" charset="0"/>
              </a:rPr>
              <a:t>20K holds/month,</a:t>
            </a:r>
            <a:r>
              <a:rPr lang="en-US" sz="1200" baseline="0" dirty="0" smtClean="0">
                <a:latin typeface="Arial" pitchFamily="34" charset="0"/>
              </a:rPr>
              <a:t> and even with 9000 holds that are not picked up each month,  the staff time saved by not having to retrieve holds from behind the service desk is considerable. </a:t>
            </a:r>
            <a:endParaRPr lang="en-US" sz="1200" dirty="0" smtClean="0">
              <a:latin typeface="Arial" pitchFamily="34" charset="0"/>
            </a:endParaRPr>
          </a:p>
          <a:p>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Margaret </a:t>
            </a:r>
          </a:p>
          <a:p>
            <a:r>
              <a:rPr lang="en-US" dirty="0" smtClean="0"/>
              <a:t>Photo credit http://cliftonparklibrary.greentouchscreen.com/</a:t>
            </a:r>
          </a:p>
          <a:p>
            <a:endParaRPr lang="en-US" dirty="0" smtClean="0"/>
          </a:p>
          <a:p>
            <a:r>
              <a:rPr lang="en-US" dirty="0" smtClean="0"/>
              <a:t>An</a:t>
            </a:r>
            <a:r>
              <a:rPr lang="en-US" baseline="0" dirty="0" smtClean="0"/>
              <a:t> example of a </a:t>
            </a:r>
            <a:r>
              <a:rPr lang="en-US" dirty="0" smtClean="0"/>
              <a:t>different</a:t>
            </a:r>
            <a:r>
              <a:rPr lang="en-US" baseline="0" dirty="0" smtClean="0"/>
              <a:t> sort of self service technology is found at the </a:t>
            </a:r>
            <a:r>
              <a:rPr lang="en-US" dirty="0" smtClean="0"/>
              <a:t>Clifton Park-</a:t>
            </a:r>
            <a:r>
              <a:rPr lang="en-US" dirty="0" err="1" smtClean="0"/>
              <a:t>Halfmoon</a:t>
            </a:r>
            <a:r>
              <a:rPr lang="en-US" dirty="0" smtClean="0"/>
              <a:t> Public Library  in Clifton Park NY</a:t>
            </a:r>
            <a:r>
              <a:rPr lang="en-US" baseline="0" dirty="0" smtClean="0"/>
              <a:t> where </a:t>
            </a:r>
            <a:r>
              <a:rPr lang="en-US" dirty="0" smtClean="0"/>
              <a:t>a new LEED certified Green library was built in 2006. To showcase some of the environmental features of the building, they</a:t>
            </a:r>
            <a:r>
              <a:rPr lang="en-US" baseline="0" dirty="0" smtClean="0"/>
              <a:t> </a:t>
            </a:r>
            <a:r>
              <a:rPr lang="en-US" dirty="0" smtClean="0"/>
              <a:t>created and installed a touch screen kiosk in their atrium entrance</a:t>
            </a:r>
            <a:r>
              <a:rPr lang="en-US" baseline="0" dirty="0" smtClean="0"/>
              <a:t>.  The kiosk also has floor plans and other library information</a:t>
            </a:r>
            <a:r>
              <a:rPr lang="en-US" dirty="0" smtClean="0"/>
              <a:t> </a:t>
            </a:r>
          </a:p>
          <a:p>
            <a:endParaRPr lang="en-US" dirty="0" smtClean="0"/>
          </a:p>
          <a:p>
            <a:endParaRPr lang="en-US" dirty="0" smtClean="0"/>
          </a:p>
          <a:p>
            <a:r>
              <a:rPr lang="en-US" dirty="0" smtClean="0"/>
              <a:t>{</a:t>
            </a:r>
            <a:r>
              <a:rPr lang="en-US" dirty="0" err="1" smtClean="0"/>
              <a:t>GreenTouchscreen</a:t>
            </a:r>
            <a:r>
              <a:rPr lang="en-US" dirty="0" smtClean="0"/>
              <a:t>® hardware requires two things to operate: </a:t>
            </a:r>
            <a:r>
              <a:rPr lang="en-US" b="1" dirty="0" smtClean="0"/>
              <a:t>a standard high speed internet connection</a:t>
            </a:r>
            <a:r>
              <a:rPr lang="en-US" dirty="0" smtClean="0"/>
              <a:t> made available through an RJ-45 jack located within 20 feet of the kiosk and a </a:t>
            </a:r>
            <a:r>
              <a:rPr lang="en-US" b="1" dirty="0" smtClean="0"/>
              <a:t>standard electrical outlet</a:t>
            </a:r>
            <a:r>
              <a:rPr lang="en-US" dirty="0" smtClean="0"/>
              <a:t> located within 10 feet of the kiosk. It is recommended that a power strip with a surge protector and/or an interruptible power supply be used for the kiosk.</a:t>
            </a:r>
          </a:p>
          <a:p>
            <a:r>
              <a:rPr lang="en-US" dirty="0" smtClean="0"/>
              <a:t>19″ wall mounted kiosks require a dedicated CPU within 10 feet of the </a:t>
            </a:r>
            <a:r>
              <a:rPr lang="en-US" dirty="0" err="1" smtClean="0"/>
              <a:t>touchscreen</a:t>
            </a:r>
            <a:r>
              <a:rPr lang="en-US" dirty="0" smtClean="0"/>
              <a:t> monitor. This size can not be operated from a remote CPU or server due to lag time from touch to monitor reaction. All large format displays have an integrated CPU into the </a:t>
            </a:r>
            <a:r>
              <a:rPr lang="en-US" dirty="0" err="1" smtClean="0"/>
              <a:t>touchscreen</a:t>
            </a:r>
            <a:r>
              <a:rPr lang="en-US" dirty="0" smtClean="0"/>
              <a:t> monitor.}</a:t>
            </a:r>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85000" lnSpcReduction="10000"/>
          </a:bodyPr>
          <a:lstStyle/>
          <a:p>
            <a:pPr defTabSz="966612">
              <a:buClr>
                <a:srgbClr val="000000"/>
              </a:buClr>
              <a:defRPr/>
            </a:pPr>
            <a:r>
              <a:rPr lang="en-US" sz="1700" b="1" dirty="0" smtClean="0">
                <a:solidFill>
                  <a:srgbClr val="000000"/>
                </a:solidFill>
                <a:latin typeface="&quot;Calibri&quot;" charset="0"/>
              </a:rPr>
              <a:t>Margaret</a:t>
            </a:r>
          </a:p>
          <a:p>
            <a:pPr defTabSz="966612">
              <a:buClr>
                <a:srgbClr val="000000"/>
              </a:buClr>
              <a:defRPr/>
            </a:pPr>
            <a:endParaRPr lang="en-US" dirty="0" smtClean="0">
              <a:solidFill>
                <a:srgbClr val="000000"/>
              </a:solidFill>
              <a:latin typeface="&quot;Calibri&quot;" charset="0"/>
            </a:endParaRPr>
          </a:p>
          <a:p>
            <a:pPr defTabSz="966612">
              <a:defRPr/>
            </a:pPr>
            <a:r>
              <a:rPr lang="en-US" sz="2000" dirty="0" smtClean="0">
                <a:solidFill>
                  <a:srgbClr val="000000"/>
                </a:solidFill>
                <a:latin typeface="&quot;Calibri&quot;" charset="0"/>
              </a:rPr>
              <a:t>In California , the Contra Costa Library has installed  self-contained book lending machines in two Bay Area Rapid Transit (BART)  stations.  They call this service “library a-go-go”  The Units are very much like an ATM or the Red Box DVD and hold about 400 volumes.  Anyone with a Contra Costa Library Card is able to check out and return books via Library a</a:t>
            </a:r>
            <a:r>
              <a:rPr lang="en-US" sz="2000" baseline="0" dirty="0" smtClean="0">
                <a:solidFill>
                  <a:srgbClr val="000000"/>
                </a:solidFill>
                <a:latin typeface="&quot;Calibri&quot;" charset="0"/>
              </a:rPr>
              <a:t> go-go.</a:t>
            </a:r>
            <a:r>
              <a:rPr lang="en-US" sz="2000" dirty="0" smtClean="0">
                <a:solidFill>
                  <a:srgbClr val="000000"/>
                </a:solidFill>
                <a:latin typeface="&quot;Calibri&quot;" charset="0"/>
              </a:rPr>
              <a:t>  Contra</a:t>
            </a:r>
            <a:r>
              <a:rPr lang="en-US" sz="2000" baseline="0" dirty="0" smtClean="0">
                <a:solidFill>
                  <a:srgbClr val="000000"/>
                </a:solidFill>
                <a:latin typeface="&quot;Calibri&quot;" charset="0"/>
              </a:rPr>
              <a:t> Costa</a:t>
            </a:r>
            <a:r>
              <a:rPr lang="en-US" sz="2000" dirty="0" smtClean="0">
                <a:solidFill>
                  <a:srgbClr val="000000"/>
                </a:solidFill>
                <a:latin typeface="&quot;Calibri&quot;" charset="0"/>
              </a:rPr>
              <a:t> library system is using the units in areas where commuters congregate, but is also considering using them in  areas of the county where no library services exist. </a:t>
            </a:r>
          </a:p>
          <a:p>
            <a:pPr defTabSz="966612">
              <a:defRPr/>
            </a:pPr>
            <a:r>
              <a:rPr lang="en-US" sz="2000" dirty="0" smtClean="0">
                <a:solidFill>
                  <a:srgbClr val="000000"/>
                </a:solidFill>
                <a:latin typeface="&quot;Calibri&quot;" charset="0"/>
              </a:rPr>
              <a:t>“Library-a-Go-Go offers passengers a library experience that is fast, available at convenient hours, easy to use and customer focused.” says Joel Keller, a BART director.  They see it as a way to bring books right to the people. </a:t>
            </a:r>
          </a:p>
          <a:p>
            <a:pPr>
              <a:defRPr/>
            </a:pPr>
            <a:endParaRPr lang="en-US" dirty="0" smtClean="0"/>
          </a:p>
          <a:p>
            <a:endParaRPr lang="en-US" sz="1100" dirty="0">
              <a:solidFill>
                <a:srgbClr val="000000"/>
              </a:solidFill>
              <a:latin typeface="&quot;Calibri&quot;" charset="0"/>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95800"/>
            <a:ext cx="5852160" cy="4625340"/>
          </a:xfrm>
        </p:spPr>
        <p:txBody>
          <a:bodyPr>
            <a:normAutofit fontScale="92500" lnSpcReduction="10000"/>
          </a:bodyPr>
          <a:lstStyle/>
          <a:p>
            <a:r>
              <a:rPr lang="en-US" dirty="0" smtClean="0"/>
              <a:t>Margaret  7 minutes or now we</a:t>
            </a:r>
            <a:r>
              <a:rPr lang="en-US" baseline="0" dirty="0" smtClean="0"/>
              <a:t> are up to 14 minutes</a:t>
            </a:r>
            <a:endParaRPr lang="en-US" dirty="0" smtClean="0"/>
          </a:p>
          <a:p>
            <a:endParaRPr lang="en-US" dirty="0" smtClean="0"/>
          </a:p>
          <a:p>
            <a:r>
              <a:rPr lang="en-US" sz="1300" dirty="0" smtClean="0"/>
              <a:t>A couple years ago, Char Booth, Chad </a:t>
            </a:r>
            <a:r>
              <a:rPr lang="en-US" sz="1300" dirty="0" err="1" smtClean="0"/>
              <a:t>Boeninger</a:t>
            </a:r>
            <a:r>
              <a:rPr lang="en-US" sz="1300" dirty="0" smtClean="0"/>
              <a:t> and other librarians at Ohio University Libraries piloted</a:t>
            </a:r>
            <a:r>
              <a:rPr lang="en-US" sz="1300" baseline="0" dirty="0" smtClean="0"/>
              <a:t> a project using Skype for reference assistance.  One aspect of the pilot was to add a </a:t>
            </a:r>
            <a:r>
              <a:rPr lang="en-US" sz="1300" dirty="0" smtClean="0"/>
              <a:t>voice</a:t>
            </a:r>
            <a:r>
              <a:rPr lang="en-US" sz="1300" baseline="0" dirty="0" smtClean="0"/>
              <a:t> over IP option for virtual reference.  Another aspect was to address reference needs within the library building.  </a:t>
            </a:r>
            <a:r>
              <a:rPr lang="en-US" sz="1300" dirty="0" smtClean="0"/>
              <a:t>The reference desk is situated in the learning commons on the 2</a:t>
            </a:r>
            <a:r>
              <a:rPr lang="en-US" sz="1300" baseline="30000" dirty="0" smtClean="0"/>
              <a:t>nd</a:t>
            </a:r>
            <a:r>
              <a:rPr lang="en-US" sz="1300" dirty="0" smtClean="0"/>
              <a:t> Floor, far away from where patrons seemed to be needing help. The</a:t>
            </a:r>
            <a:r>
              <a:rPr lang="en-US" sz="1300" baseline="0" dirty="0" smtClean="0"/>
              <a:t> circulation, reserves and ILL services are on the </a:t>
            </a:r>
            <a:r>
              <a:rPr lang="en-US" sz="1300" dirty="0" smtClean="0"/>
              <a:t>4</a:t>
            </a:r>
            <a:r>
              <a:rPr lang="en-US" sz="1300" baseline="30000" dirty="0" smtClean="0"/>
              <a:t>th</a:t>
            </a:r>
            <a:r>
              <a:rPr lang="en-US" sz="1300" dirty="0" smtClean="0"/>
              <a:t> floor entrance. So they placed a kiosk</a:t>
            </a:r>
            <a:r>
              <a:rPr lang="en-US" sz="1300" baseline="0" dirty="0" smtClean="0"/>
              <a:t> running Skype on the 4</a:t>
            </a:r>
            <a:r>
              <a:rPr lang="en-US" sz="1300" baseline="30000" dirty="0" smtClean="0"/>
              <a:t>th</a:t>
            </a:r>
            <a:r>
              <a:rPr lang="en-US" sz="1300" baseline="0" dirty="0" smtClean="0"/>
              <a:t> floor.  </a:t>
            </a:r>
            <a:r>
              <a:rPr lang="en-US" sz="1300" dirty="0" smtClean="0"/>
              <a:t>Librarians covering chat or email reference staff the video kiosk, </a:t>
            </a:r>
            <a:r>
              <a:rPr lang="en-US" sz="1300" baseline="0" dirty="0" smtClean="0"/>
              <a:t> at the same time, and if there were reference questions at the circulation area on the 4</a:t>
            </a:r>
            <a:r>
              <a:rPr lang="en-US" sz="1300" baseline="30000" dirty="0" smtClean="0"/>
              <a:t>th</a:t>
            </a:r>
            <a:r>
              <a:rPr lang="en-US" sz="1300" baseline="0" dirty="0" smtClean="0"/>
              <a:t> floor, patrons could be referred to the video kiosks.  </a:t>
            </a:r>
          </a:p>
          <a:p>
            <a:endParaRPr lang="en-US" sz="1300" dirty="0" smtClean="0"/>
          </a:p>
          <a:p>
            <a:r>
              <a:rPr lang="en-US" sz="1300" baseline="0" dirty="0" smtClean="0"/>
              <a:t>Booth presented this project at the CNI Fall Meeting in 2007 .  She noted that patron reaction to the technology was “mixed but promising.” Users were not sure what the kiosk was for, so the team needed to refine the signage on the kiosk to make it very clear.  Keeping an open video connection was also disarming for librarians who are not entirely comfortable being on-screen.  Booth talked about the importance of the location and configurations of video kiosks and the need for staff training. </a:t>
            </a:r>
          </a:p>
          <a:p>
            <a:endParaRPr lang="en-US" sz="1300" baseline="0" dirty="0" smtClean="0"/>
          </a:p>
          <a:p>
            <a:r>
              <a:rPr lang="en-US" sz="1300" baseline="0" dirty="0" smtClean="0"/>
              <a:t>The call-in service requires fewer resources than staffing an additional service point.  Kiosks could are promising as ways to connect branches to reference services in a main library, or as a way for different service points to communicate and refer questions.</a:t>
            </a:r>
            <a:endParaRPr lang="en-US" sz="1300" dirty="0" smtClean="0"/>
          </a:p>
          <a:p>
            <a:endParaRPr lang="en-US" sz="1300" dirty="0" smtClean="0"/>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rPr>
              <a:t>Hannah</a:t>
            </a:r>
          </a:p>
          <a:p>
            <a:endParaRPr lang="en-US" b="1" dirty="0" smtClean="0">
              <a:latin typeface="Arial" pitchFamily="34" charset="0"/>
            </a:endParaRPr>
          </a:p>
          <a:p>
            <a:r>
              <a:rPr lang="en-US" dirty="0" smtClean="0">
                <a:latin typeface="Arial" pitchFamily="34" charset="0"/>
              </a:rPr>
              <a:t>So now, I’d like to briefly describe the self-service pilot project Margaret and I worked on at our library.  We (along with some other colleagues) had been talking about how opportunities for new student orientations to the library had been diminishing and how </a:t>
            </a:r>
            <a:r>
              <a:rPr lang="en-US" dirty="0" smtClean="0">
                <a:latin typeface="Arial" pitchFamily="34" charset="0"/>
              </a:rPr>
              <a:t>it</a:t>
            </a:r>
            <a:r>
              <a:rPr lang="en-US" baseline="0" dirty="0" smtClean="0">
                <a:latin typeface="Arial" pitchFamily="34" charset="0"/>
              </a:rPr>
              <a:t> is impossible for a library staff member to orient </a:t>
            </a:r>
            <a:r>
              <a:rPr lang="en-US" dirty="0" smtClean="0">
                <a:latin typeface="Arial" pitchFamily="34" charset="0"/>
              </a:rPr>
              <a:t>students to </a:t>
            </a:r>
            <a:r>
              <a:rPr lang="en-US" dirty="0" smtClean="0">
                <a:latin typeface="Arial" pitchFamily="34" charset="0"/>
              </a:rPr>
              <a:t>all of the features in the library anyway.  We starting brainstorming about some additional ways we could help students learn how to use various tools in the library without necessarily asking a person for help.  In other words, we were trying to think of some type of self-service technologies to teach repetitive, often frustrating tasks.</a:t>
            </a: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00"/>
                </a:solidFill>
                <a:latin typeface="Arial" pitchFamily="34" charset="0"/>
              </a:rPr>
              <a:t>Margaret </a:t>
            </a:r>
          </a:p>
          <a:p>
            <a:endParaRPr lang="en-US" b="1" dirty="0" smtClean="0">
              <a:solidFill>
                <a:srgbClr val="000000"/>
              </a:solidFill>
              <a:latin typeface="Arial" pitchFamily="34" charset="0"/>
            </a:endParaRPr>
          </a:p>
          <a:p>
            <a:r>
              <a:rPr lang="en-US" b="1" dirty="0" smtClean="0">
                <a:solidFill>
                  <a:srgbClr val="000000"/>
                </a:solidFill>
                <a:latin typeface="Arial" pitchFamily="34" charset="0"/>
              </a:rPr>
              <a:t>We’ll get started</a:t>
            </a:r>
            <a:r>
              <a:rPr lang="en-US" b="1" baseline="0" dirty="0" smtClean="0">
                <a:solidFill>
                  <a:srgbClr val="000000"/>
                </a:solidFill>
                <a:latin typeface="Arial" pitchFamily="34" charset="0"/>
              </a:rPr>
              <a:t> by talking a little bit about the background of self-service technologies </a:t>
            </a:r>
            <a:endParaRPr lang="en-US" b="1" dirty="0" smtClean="0">
              <a:solidFill>
                <a:srgbClr val="000000"/>
              </a:solidFill>
              <a:latin typeface="Arial" pitchFamily="34" charset="0"/>
            </a:endParaRP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rPr>
              <a:t>Hannah</a:t>
            </a:r>
          </a:p>
          <a:p>
            <a:endParaRPr lang="en-US" b="1" dirty="0" smtClean="0">
              <a:latin typeface="Arial" pitchFamily="34" charset="0"/>
            </a:endParaRPr>
          </a:p>
          <a:p>
            <a:r>
              <a:rPr lang="en-US" dirty="0" smtClean="0">
                <a:latin typeface="Arial" pitchFamily="34" charset="0"/>
              </a:rPr>
              <a:t>We applied for and received an in-house grant and began working on a pilot project to provide a point of service video help screen in our copy room next to a machine that frequently baffles our patrons – the add money to your copy card  or ID machine.  The idea was if the pilot went well, then we could expand the service to other areas as well.</a:t>
            </a: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rPr>
              <a:t>Hannah</a:t>
            </a:r>
          </a:p>
          <a:p>
            <a:endParaRPr lang="en-US" b="1" dirty="0" smtClean="0">
              <a:latin typeface="Arial" pitchFamily="34" charset="0"/>
            </a:endParaRPr>
          </a:p>
          <a:p>
            <a:r>
              <a:rPr lang="en-US" dirty="0" smtClean="0">
                <a:latin typeface="Arial" pitchFamily="34" charset="0"/>
              </a:rPr>
              <a:t>Our next step was to create the instructional video that would play on the kiosk next to the add-value machine.  We solicited the help of several reference desk student workers to create the video.  We gave them an outline of what we wanted, and because they frequently worked with patrons who struggled with the add-value machine, they </a:t>
            </a:r>
            <a:r>
              <a:rPr lang="en-US" dirty="0" smtClean="0">
                <a:latin typeface="Arial" pitchFamily="34" charset="0"/>
              </a:rPr>
              <a:t>could see why this project made sense.  </a:t>
            </a:r>
            <a:r>
              <a:rPr lang="en-US" dirty="0" smtClean="0">
                <a:latin typeface="Arial" pitchFamily="34" charset="0"/>
              </a:rPr>
              <a:t>We asked the students to create a script for the video to guide the actions needed.  Then we arranged for them to check out a video camera from our multimedia services group and film someone walking through the steps of adding money to a card.  Luckily one of our reference desk students was in a film editing class, so she was able to edit the video for us as well.  That all sounds pretty straightforward – in reality, coordinating with our student workers was a much more time consuming process than we had anticipated.</a:t>
            </a: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Margaret </a:t>
            </a:r>
          </a:p>
          <a:p>
            <a:r>
              <a:rPr lang="en-US" dirty="0" smtClean="0"/>
              <a:t>For this project, we were able to use an existing touch screen and PC. We had to order a part for the touch screen to install it  on the wall.  Although Hannah felt fully capable of installing arm and screen with her trusty cordless drill, we went through the proper channels and got the proper people to properly install said arm and monitor.   We also needed to get an internet port turned on to be able to send the video over the internet to this monitor.  Library Technology was helpful to us in all these steps, but even with the advantage</a:t>
            </a:r>
            <a:r>
              <a:rPr lang="en-US" baseline="0" dirty="0" smtClean="0"/>
              <a:t> of existing hardware, tech support and someone to install, it took months to get through all the steps. </a:t>
            </a:r>
            <a:endParaRPr lang="en-US" dirty="0" smtClean="0"/>
          </a:p>
          <a:p>
            <a:endParaRPr lang="en-US" dirty="0" smtClean="0"/>
          </a:p>
          <a:p>
            <a:r>
              <a:rPr lang="en-US" dirty="0" smtClean="0"/>
              <a:t>Given that most kiosks and self-check machines are computers,  you can expect the same sorts of problems with them as you have with any computer.  Crashes, hard drive failures, software problems, interoperability problems, support issues.  We tried to think these through beforehand, but as we were learning along the way, things went awry at times.  </a:t>
            </a:r>
          </a:p>
          <a:p>
            <a:endParaRPr lang="en-US" dirty="0" smtClean="0"/>
          </a:p>
          <a:p>
            <a:r>
              <a:rPr lang="en-US" dirty="0" smtClean="0"/>
              <a:t>If we were going to buy this</a:t>
            </a:r>
            <a:r>
              <a:rPr lang="en-US" baseline="0" dirty="0" smtClean="0"/>
              <a:t> equipment, it would break down to </a:t>
            </a:r>
          </a:p>
          <a:p>
            <a:r>
              <a:rPr lang="en-US" baseline="0" dirty="0" smtClean="0"/>
              <a:t>Touch Screen: 400- over $1,000.</a:t>
            </a:r>
          </a:p>
          <a:p>
            <a:r>
              <a:rPr lang="en-US" baseline="0" dirty="0" smtClean="0"/>
              <a:t>CPU:  $400</a:t>
            </a:r>
          </a:p>
          <a:p>
            <a:r>
              <a:rPr lang="en-US" baseline="0" dirty="0" smtClean="0"/>
              <a:t>Arm: $120</a:t>
            </a:r>
          </a:p>
          <a:p>
            <a:r>
              <a:rPr lang="en-US" baseline="0" dirty="0" smtClean="0"/>
              <a:t>Installation: $80</a:t>
            </a:r>
          </a:p>
          <a:p>
            <a:r>
              <a:rPr lang="en-US" baseline="0" dirty="0" smtClean="0"/>
              <a:t>Video equipment: $500-600 </a:t>
            </a:r>
          </a:p>
          <a:p>
            <a:r>
              <a:rPr lang="en-US" baseline="0" dirty="0" smtClean="0"/>
              <a:t>Student time: $500 - $800</a:t>
            </a:r>
          </a:p>
          <a:p>
            <a:r>
              <a:rPr lang="en-US" baseline="0" dirty="0" smtClean="0"/>
              <a:t>Port activation and maintenance fee:  don’t know but something…</a:t>
            </a:r>
            <a:endParaRPr lang="en-US" dirty="0" smtClean="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a:t>
            </a:r>
          </a:p>
          <a:p>
            <a:r>
              <a:rPr lang="en-US" dirty="0" smtClean="0"/>
              <a:t>Here’s what our current set-up looks like.  It’s not the most elegant  configuration… the CPU is sitting on the floor, the cords are visible… and the add-value machine is an old monster… </a:t>
            </a:r>
          </a:p>
          <a:p>
            <a:endParaRPr lang="en-US" dirty="0" smtClean="0"/>
          </a:p>
          <a:p>
            <a:r>
              <a:rPr lang="en-US" dirty="0" smtClean="0"/>
              <a:t>One thing we didn’t really think about in advance was accessibility --- this is a pilot project, but if it becomes more permanent or we make another, we must lower the monitor down to 33 -38  inches so that someone using a wheelchair could start it. We should also consider adding sound to the video, as some people tend to like auditory instructions.  </a:t>
            </a:r>
          </a:p>
          <a:p>
            <a:endParaRPr lang="en-US" dirty="0" smtClean="0"/>
          </a:p>
          <a:p>
            <a:r>
              <a:rPr lang="en-US" dirty="0" smtClean="0"/>
              <a:t>We’ve been having some trouble with the screen getting</a:t>
            </a:r>
            <a:r>
              <a:rPr lang="en-US" baseline="0" dirty="0" smtClean="0"/>
              <a:t> stuck and the video not being in the position to start.  </a:t>
            </a:r>
            <a:r>
              <a:rPr lang="en-US" dirty="0" smtClean="0"/>
              <a:t>We have been collecting web statistics since the beginning of the year but we find that they are inconclusive and we’ll need to look at that further.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6 minutes for this section:  {20 minutes</a:t>
            </a:r>
            <a:r>
              <a:rPr lang="en-US" baseline="0" dirty="0" smtClean="0"/>
              <a:t> total}</a:t>
            </a:r>
          </a:p>
          <a:p>
            <a:r>
              <a:rPr lang="en-US" baseline="0" dirty="0" smtClean="0"/>
              <a:t>Don’t play the whole thing. </a:t>
            </a:r>
          </a:p>
          <a:p>
            <a:endParaRPr lang="en-US" baseline="0" dirty="0" smtClean="0"/>
          </a:p>
          <a:p>
            <a:r>
              <a:rPr lang="en-US" dirty="0" smtClean="0"/>
              <a:t>http://osulibrary.oregonstate.edu/POS/POS_screen.html</a:t>
            </a:r>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a:t>
            </a:r>
          </a:p>
          <a:p>
            <a:r>
              <a:rPr lang="en-US" dirty="0" smtClean="0"/>
              <a:t>Now we’ll switch gears</a:t>
            </a:r>
            <a:r>
              <a:rPr lang="en-US" baseline="0" dirty="0" smtClean="0"/>
              <a:t> and have a discussion about some of the assumptions people make regarding the positives and negatives of self-service in libraries.</a:t>
            </a:r>
          </a:p>
          <a:p>
            <a:endParaRPr lang="en-US" dirty="0" smtClean="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solidFill>
                  <a:srgbClr val="000000"/>
                </a:solidFill>
                <a:latin typeface="&quot;Calibri&quot;" charset="0"/>
              </a:rPr>
              <a:t>Hannah</a:t>
            </a:r>
          </a:p>
          <a:p>
            <a:endParaRPr lang="en-US" sz="1300" dirty="0" smtClean="0">
              <a:solidFill>
                <a:srgbClr val="000000"/>
              </a:solidFill>
              <a:latin typeface="&quot;Calibri&quot;" charset="0"/>
            </a:endParaRPr>
          </a:p>
          <a:p>
            <a:r>
              <a:rPr lang="en-US" sz="1300" dirty="0" smtClean="0">
                <a:solidFill>
                  <a:srgbClr val="000000"/>
                </a:solidFill>
                <a:latin typeface="&quot;Calibri&quot;" charset="0"/>
              </a:rPr>
              <a:t>So as Margaret said, we will be having a discussion.  In order to hopefully</a:t>
            </a:r>
            <a:r>
              <a:rPr lang="en-US" sz="1300" baseline="0" dirty="0" smtClean="0">
                <a:solidFill>
                  <a:srgbClr val="000000"/>
                </a:solidFill>
                <a:latin typeface="&quot;Calibri&quot;" charset="0"/>
              </a:rPr>
              <a:t> make the discussion more interesting we’re going to do an activity called listening with a task in mind.</a:t>
            </a:r>
            <a:endParaRPr lang="en-US" sz="1300" dirty="0" smtClean="0">
              <a:solidFill>
                <a:srgbClr val="000000"/>
              </a:solidFill>
              <a:latin typeface="&quot;Calibri&quot;" charset="0"/>
            </a:endParaRPr>
          </a:p>
          <a:p>
            <a:r>
              <a:rPr lang="en-US" dirty="0" smtClean="0"/>
              <a:t>   </a:t>
            </a:r>
            <a:endParaRPr lang="en-US" dirty="0" smtClean="0"/>
          </a:p>
          <a:p>
            <a:r>
              <a:rPr lang="en-US" dirty="0" smtClean="0"/>
              <a:t>   </a:t>
            </a:r>
          </a:p>
          <a:p>
            <a:r>
              <a:rPr lang="en-US" sz="1300" dirty="0" smtClean="0">
                <a:solidFill>
                  <a:srgbClr val="000000"/>
                </a:solidFill>
                <a:latin typeface="&quot;Calibri&quot;" charset="0"/>
              </a:rPr>
              <a:t>People with Q's  will come up with </a:t>
            </a:r>
            <a:r>
              <a:rPr lang="en-US" sz="1300" dirty="0" smtClean="0">
                <a:solidFill>
                  <a:srgbClr val="000000"/>
                </a:solidFill>
                <a:latin typeface="&quot;Calibri&quot;" charset="0"/>
              </a:rPr>
              <a:t>questions – mainly</a:t>
            </a:r>
            <a:r>
              <a:rPr lang="en-US" sz="1300" baseline="0" dirty="0" smtClean="0">
                <a:solidFill>
                  <a:srgbClr val="000000"/>
                </a:solidFill>
                <a:latin typeface="&quot;Calibri&quot;" charset="0"/>
              </a:rPr>
              <a:t> for future thinking</a:t>
            </a:r>
            <a:endParaRPr lang="en-US" sz="1300" dirty="0" smtClean="0">
              <a:solidFill>
                <a:srgbClr val="000000"/>
              </a:solidFill>
              <a:latin typeface="&quot;Calibri&quot;" charset="0"/>
            </a:endParaRPr>
          </a:p>
          <a:p>
            <a:r>
              <a:rPr lang="en-US" sz="1300" dirty="0" smtClean="0">
                <a:solidFill>
                  <a:srgbClr val="000000"/>
                </a:solidFill>
                <a:latin typeface="&quot;Calibri&quot;" charset="0"/>
              </a:rPr>
              <a:t>People with A's will make statements that agree with the assumptions we make</a:t>
            </a:r>
          </a:p>
          <a:p>
            <a:r>
              <a:rPr lang="en-US" sz="1300" dirty="0" smtClean="0">
                <a:solidFill>
                  <a:srgbClr val="000000"/>
                </a:solidFill>
                <a:latin typeface="&quot;Calibri&quot;" charset="0"/>
              </a:rPr>
              <a:t>People with D’s will counter the assumptions we make</a:t>
            </a:r>
          </a:p>
          <a:p>
            <a:r>
              <a:rPr lang="en-US" sz="1300" dirty="0" smtClean="0">
                <a:solidFill>
                  <a:srgbClr val="000000"/>
                </a:solidFill>
                <a:latin typeface="&quot;Calibri&quot;" charset="0"/>
              </a:rPr>
              <a:t>People with E's will generate examples of the points we make</a:t>
            </a:r>
          </a:p>
          <a:p>
            <a:endParaRPr lang="en-US" dirty="0" smtClean="0"/>
          </a:p>
          <a:p>
            <a:r>
              <a:rPr lang="en-US" dirty="0" smtClean="0"/>
              <a:t>Each</a:t>
            </a:r>
            <a:r>
              <a:rPr lang="en-US" baseline="0" dirty="0" smtClean="0"/>
              <a:t> group will report out after a few minutes.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smtClean="0">
                <a:solidFill>
                  <a:srgbClr val="000000"/>
                </a:solidFill>
                <a:latin typeface="&quot;Calibri&quot;" charset="0"/>
              </a:rPr>
              <a:t>Hannah 2 minutes to read and 5 minutes for</a:t>
            </a:r>
            <a:r>
              <a:rPr lang="en-US" sz="1300" baseline="0" dirty="0" smtClean="0">
                <a:solidFill>
                  <a:srgbClr val="000000"/>
                </a:solidFill>
                <a:latin typeface="&quot;Calibri&quot;" charset="0"/>
              </a:rPr>
              <a:t> discussion  {29 minutes up to here}</a:t>
            </a:r>
          </a:p>
          <a:p>
            <a:r>
              <a:rPr lang="en-US" sz="1300" baseline="0" dirty="0" smtClean="0">
                <a:solidFill>
                  <a:srgbClr val="000000"/>
                </a:solidFill>
                <a:latin typeface="&quot;Calibri&quot;" charset="0"/>
              </a:rPr>
              <a:t>There is a tension in the library world about the role of self-service… we going to read two excerpts that illustrate </a:t>
            </a:r>
            <a:r>
              <a:rPr lang="en-US" sz="1300" baseline="0" dirty="0" smtClean="0">
                <a:solidFill>
                  <a:srgbClr val="000000"/>
                </a:solidFill>
                <a:latin typeface="&quot;Calibri&quot;" charset="0"/>
              </a:rPr>
              <a:t>two different ways of viewing the place of self-service in libraries. </a:t>
            </a:r>
            <a:endParaRPr lang="en-US" sz="1300" baseline="0" dirty="0" smtClean="0">
              <a:solidFill>
                <a:srgbClr val="000000"/>
              </a:solidFill>
              <a:latin typeface="&quot;Calibri&quot;" charset="0"/>
            </a:endParaRPr>
          </a:p>
          <a:p>
            <a:endParaRPr lang="en-US" sz="1300" dirty="0" smtClean="0">
              <a:solidFill>
                <a:srgbClr val="000000"/>
              </a:solidFill>
              <a:latin typeface="&quot;Calibri&quot;" charset="0"/>
            </a:endParaRPr>
          </a:p>
          <a:p>
            <a:r>
              <a:rPr lang="en-US" sz="1300" dirty="0" smtClean="0">
                <a:solidFill>
                  <a:srgbClr val="000000"/>
                </a:solidFill>
                <a:latin typeface="&quot;Calibri&quot;" charset="0"/>
              </a:rPr>
              <a:t>In LJ in 2004, John Berry wrote an article called "Dehumanizing the Library:  We lose more than we save with self-service"</a:t>
            </a:r>
          </a:p>
          <a:p>
            <a:r>
              <a:rPr lang="en-US" sz="1300" dirty="0" smtClean="0">
                <a:solidFill>
                  <a:srgbClr val="000000"/>
                </a:solidFill>
                <a:latin typeface="&quot;Calibri&quot;" charset="0"/>
              </a:rPr>
              <a:t>He states: </a:t>
            </a:r>
          </a:p>
          <a:p>
            <a:r>
              <a:rPr lang="en-US" sz="1300" dirty="0" smtClean="0">
                <a:solidFill>
                  <a:srgbClr val="000000"/>
                </a:solidFill>
                <a:latin typeface="&quot;Calibri&quot;" charset="0"/>
              </a:rPr>
              <a:t>"The Rush to self-service, the current fad of library administrators, is robbing libraries of one of their unique and very important qualities. It separates libraries from other agencies and institutions of life in modern society: city hall, the motor vehicle department, the supermarket, and even the doctor's office and the pharmacy. It is the guarantee that when patrons use a library, they will be afforded human interaction with people who are smiling, like their jobs, and know they are there to help. It takes a trained, educated human to make certain the patron's encounter with the library is as rich as possible, especially those first and final bits of business, checking borrowed materials in and out."</a:t>
            </a:r>
          </a:p>
          <a:p>
            <a:r>
              <a:rPr lang="en-US"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smtClean="0">
                <a:solidFill>
                  <a:srgbClr val="000000"/>
                </a:solidFill>
              </a:rPr>
              <a:t>Self-Service at Your Library (And Now at PLA)</a:t>
            </a:r>
          </a:p>
          <a:p>
            <a:endParaRPr lang="en-US" sz="1300" dirty="0" smtClean="0">
              <a:solidFill>
                <a:srgbClr val="000000"/>
              </a:solidFill>
              <a:latin typeface="&quot;Calibri&quot;" charset="0"/>
            </a:endParaRPr>
          </a:p>
          <a:p>
            <a:r>
              <a:rPr lang="en-US" sz="1300" dirty="0" smtClean="0">
                <a:solidFill>
                  <a:srgbClr val="000000"/>
                </a:solidFill>
                <a:latin typeface="Arial" pitchFamily="34" charset="0"/>
              </a:rPr>
              <a:t>There is no doubt that self-checkout options allow greater productivity for library staff. With an increase in demand for public library services at the same time that library budgets remain stagnant, or are even being cut, greater productivity gains are vitally important. What may not be apparent is that by freeing up staff from routine, time-consuming tasks, self-checkout systems allow for greater personal interactions.</a:t>
            </a:r>
          </a:p>
          <a:p>
            <a:r>
              <a:rPr lang="en-US" sz="1300" dirty="0" smtClean="0">
                <a:solidFill>
                  <a:srgbClr val="000000"/>
                </a:solidFill>
                <a:latin typeface="Arial" pitchFamily="34" charset="0"/>
              </a:rPr>
              <a:t>Self-service also has an impact on recruitment and retention of staff. Public libraries search out employees with customer service experience and expertise, yet often these same staff members must spend the bulk of their day handling routine clerical transactions and not working on the public service floor. This can be extremely frustrating for folks who truly enjoy personal interactions and can ultimately lead to retention issues.</a:t>
            </a:r>
          </a:p>
          <a:p>
            <a:r>
              <a:rPr lang="en-US" sz="1300" dirty="0" smtClean="0">
                <a:solidFill>
                  <a:srgbClr val="000000"/>
                </a:solidFill>
                <a:latin typeface="Arial" pitchFamily="34" charset="0"/>
              </a:rPr>
              <a:t>Circulation is not the only transaction that may be handled by the library user. In many libraries, users can place their own reserves and renew items online or by phone; and in some libraries, users can even pick up reserves from lockers or sealed envelopes, all without any interaction with a staff member. Other libraries have self-return machines, sometimes combined with sorting equipment. Still others have begun to use automatic payment machines to free staff from, collecting fines and allowing users to privately settle their accounts. Again, no interpersonal interactions are necessary.</a:t>
            </a:r>
          </a:p>
          <a:p>
            <a:endParaRPr lang="en-US" sz="1300" dirty="0" smtClean="0">
              <a:solidFill>
                <a:srgbClr val="000000"/>
              </a:solidFill>
            </a:endParaRPr>
          </a:p>
          <a:p>
            <a:r>
              <a:rPr lang="en-US" sz="1300" dirty="0" smtClean="0">
                <a:solidFill>
                  <a:srgbClr val="000000"/>
                </a:solidFill>
              </a:rPr>
              <a:t>AUTHOR:CAROL SHEFFER</a:t>
            </a:r>
          </a:p>
          <a:p>
            <a:r>
              <a:rPr lang="en-US" sz="1300" dirty="0" err="1" smtClean="0">
                <a:solidFill>
                  <a:srgbClr val="000000"/>
                </a:solidFill>
              </a:rPr>
              <a:t>SOURCE:Public</a:t>
            </a:r>
            <a:r>
              <a:rPr lang="en-US" sz="1300" dirty="0" smtClean="0">
                <a:solidFill>
                  <a:srgbClr val="000000"/>
                </a:solidFill>
              </a:rPr>
              <a:t> Libraries 47 no5 7-8 S/O 2008</a:t>
            </a:r>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solidFill>
                  <a:srgbClr val="000000"/>
                </a:solidFill>
                <a:latin typeface="&quot;Calibri&quot;" charset="0"/>
              </a:rPr>
              <a:t>Hannah report</a:t>
            </a:r>
            <a:r>
              <a:rPr lang="en-US" sz="1300" baseline="0" dirty="0" smtClean="0">
                <a:solidFill>
                  <a:srgbClr val="000000"/>
                </a:solidFill>
                <a:latin typeface="&quot;Calibri&quot;" charset="0"/>
              </a:rPr>
              <a:t> out 2 minutes {31</a:t>
            </a:r>
            <a:r>
              <a:rPr lang="en-US" sz="1300" dirty="0" smtClean="0">
                <a:solidFill>
                  <a:srgbClr val="000000"/>
                </a:solidFill>
                <a:latin typeface="&quot;Calibri&quot;" charset="0"/>
              </a:rPr>
              <a:t>} </a:t>
            </a:r>
          </a:p>
          <a:p>
            <a:r>
              <a:rPr lang="en-US" sz="1300" dirty="0" smtClean="0">
                <a:solidFill>
                  <a:srgbClr val="000000"/>
                </a:solidFill>
                <a:latin typeface="&quot;Calibri&quot;" charset="0"/>
              </a:rPr>
              <a:t>Report out time</a:t>
            </a:r>
          </a:p>
          <a:p>
            <a:endParaRPr lang="en-US" sz="1300" dirty="0" smtClean="0">
              <a:solidFill>
                <a:srgbClr val="000000"/>
              </a:solidFill>
              <a:latin typeface="&quot;Calibri&quot;" charset="0"/>
            </a:endParaRPr>
          </a:p>
          <a:p>
            <a:r>
              <a:rPr lang="en-US" sz="1300" dirty="0" smtClean="0">
                <a:solidFill>
                  <a:srgbClr val="000000"/>
                </a:solidFill>
                <a:latin typeface="&quot;Calibri&quot;" charset="0"/>
              </a:rPr>
              <a:t>Then</a:t>
            </a:r>
            <a:r>
              <a:rPr lang="en-US" sz="1300" baseline="0" dirty="0" smtClean="0">
                <a:solidFill>
                  <a:srgbClr val="000000"/>
                </a:solidFill>
                <a:latin typeface="&quot;Calibri&quot;" charset="0"/>
              </a:rPr>
              <a:t> SWITCH for next section</a:t>
            </a:r>
            <a:endParaRPr lang="en-US" sz="1300" dirty="0" smtClean="0">
              <a:solidFill>
                <a:srgbClr val="000000"/>
              </a:solidFill>
              <a:latin typeface="&quot;Calibri&quot;" charset="0"/>
            </a:endParaRPr>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solidFill>
                  <a:srgbClr val="000000"/>
                </a:solidFill>
                <a:latin typeface="&quot;Calibri&quot;"/>
              </a:rPr>
              <a:t>Margaret  - 2 minutes</a:t>
            </a:r>
            <a:r>
              <a:rPr lang="en-US" b="1" baseline="0" dirty="0" smtClean="0">
                <a:solidFill>
                  <a:srgbClr val="000000"/>
                </a:solidFill>
                <a:latin typeface="&quot;Calibri&quot;"/>
              </a:rPr>
              <a:t> up to here…</a:t>
            </a:r>
          </a:p>
          <a:p>
            <a:endParaRPr lang="en-US" dirty="0" smtClean="0">
              <a:solidFill>
                <a:srgbClr val="000000"/>
              </a:solidFill>
              <a:latin typeface="&quot;Calibri&quo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The</a:t>
            </a:r>
            <a:r>
              <a:rPr lang="en-US" baseline="0" dirty="0" smtClean="0">
                <a:latin typeface="Arial" pitchFamily="34" charset="0"/>
              </a:rPr>
              <a:t> concept of disintermediation is the precursor to self-service technologies. </a:t>
            </a:r>
            <a:r>
              <a:rPr lang="en-US" dirty="0" smtClean="0">
                <a:solidFill>
                  <a:srgbClr val="000000"/>
                </a:solidFill>
                <a:latin typeface="&quot;Calibri&quot;"/>
              </a:rPr>
              <a:t>It is often</a:t>
            </a:r>
            <a:r>
              <a:rPr lang="en-US" baseline="0" dirty="0" smtClean="0">
                <a:solidFill>
                  <a:srgbClr val="000000"/>
                </a:solidFill>
                <a:latin typeface="&quot;Calibri&quot;"/>
              </a:rPr>
              <a:t> characterized as “removing the middleman</a:t>
            </a:r>
            <a:r>
              <a:rPr lang="en-US" dirty="0" smtClean="0">
                <a:solidFill>
                  <a:srgbClr val="000000"/>
                </a:solidFill>
                <a:latin typeface="&quot;Calibri&quot;"/>
              </a:rPr>
              <a:t>,” and it’s been happening in a number of arenas for years. The term disintermediation came from banking  in 1970s when people began to buy securities directly without going through a broker.  The</a:t>
            </a:r>
            <a:r>
              <a:rPr lang="en-US" baseline="0" dirty="0" smtClean="0">
                <a:solidFill>
                  <a:srgbClr val="000000"/>
                </a:solidFill>
                <a:latin typeface="&quot;Calibri&quot;"/>
              </a:rPr>
              <a:t> classic e</a:t>
            </a:r>
            <a:r>
              <a:rPr lang="en-US" dirty="0" smtClean="0">
                <a:solidFill>
                  <a:srgbClr val="000000"/>
                </a:solidFill>
                <a:latin typeface="&quot;Calibri&quot;"/>
              </a:rPr>
              <a:t>xample is the printing press, but that was just the beginning of disintermediation of media – a</a:t>
            </a:r>
            <a:r>
              <a:rPr lang="en-US" baseline="0" dirty="0" smtClean="0">
                <a:solidFill>
                  <a:srgbClr val="000000"/>
                </a:solidFill>
                <a:latin typeface="&quot;Calibri&quot;"/>
              </a:rPr>
              <a:t> </a:t>
            </a:r>
            <a:r>
              <a:rPr lang="en-US" dirty="0" smtClean="0">
                <a:solidFill>
                  <a:srgbClr val="000000"/>
                </a:solidFill>
                <a:latin typeface="&quot;Calibri&quot;"/>
              </a:rPr>
              <a:t>more current example is how patients can use Web MD or Medline Plus to gather information about their medical symptoms without going through their doctor. </a:t>
            </a:r>
            <a:endParaRPr lang="en-US" baseline="0" dirty="0" smtClean="0">
              <a:solidFill>
                <a:srgbClr val="000000"/>
              </a:solidFill>
              <a:latin typeface="&quot;Calibri&quo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solidFill>
                <a:srgbClr val="000000"/>
              </a:solidFill>
              <a:latin typeface="&quot;Calibri&quot;"/>
            </a:endParaRPr>
          </a:p>
          <a:p>
            <a:r>
              <a:rPr lang="en-US" dirty="0" smtClean="0">
                <a:solidFill>
                  <a:srgbClr val="000000"/>
                </a:solidFill>
                <a:latin typeface="&quot;Calibri&quot;"/>
              </a:rPr>
              <a:t>Disintermediation an</a:t>
            </a:r>
            <a:r>
              <a:rPr lang="en-US" baseline="0" dirty="0" smtClean="0">
                <a:solidFill>
                  <a:srgbClr val="000000"/>
                </a:solidFill>
                <a:latin typeface="&quot;Calibri&quot;"/>
              </a:rPr>
              <a:t>d user independence </a:t>
            </a:r>
            <a:r>
              <a:rPr lang="en-US" dirty="0" smtClean="0">
                <a:solidFill>
                  <a:srgbClr val="000000"/>
                </a:solidFill>
                <a:latin typeface="&quot;Calibri&quot;"/>
              </a:rPr>
              <a:t>as a trend, appears</a:t>
            </a:r>
            <a:r>
              <a:rPr lang="en-US" baseline="0" dirty="0" smtClean="0">
                <a:solidFill>
                  <a:srgbClr val="000000"/>
                </a:solidFill>
                <a:latin typeface="&quot;Calibri&quot;"/>
              </a:rPr>
              <a:t> to  have been largely </a:t>
            </a:r>
            <a:r>
              <a:rPr lang="en-US" dirty="0" smtClean="0">
                <a:solidFill>
                  <a:srgbClr val="000000"/>
                </a:solidFill>
                <a:latin typeface="&quot;Calibri&quot;"/>
              </a:rPr>
              <a:t>missed by library futurists up until the 1980s , but in fact it</a:t>
            </a:r>
            <a:r>
              <a:rPr lang="en-US" baseline="0" dirty="0" smtClean="0">
                <a:solidFill>
                  <a:srgbClr val="000000"/>
                </a:solidFill>
                <a:latin typeface="&quot;Calibri&quot;"/>
              </a:rPr>
              <a:t> </a:t>
            </a:r>
            <a:r>
              <a:rPr lang="en-US" dirty="0" smtClean="0">
                <a:solidFill>
                  <a:srgbClr val="000000"/>
                </a:solidFill>
                <a:latin typeface="&quot;Calibri&quot;"/>
              </a:rPr>
              <a:t>may</a:t>
            </a:r>
            <a:r>
              <a:rPr lang="en-US" baseline="0" dirty="0" smtClean="0">
                <a:solidFill>
                  <a:srgbClr val="000000"/>
                </a:solidFill>
                <a:latin typeface="&quot;Calibri&quot;"/>
              </a:rPr>
              <a:t> not have been missed, so much as dismissed</a:t>
            </a:r>
            <a:r>
              <a:rPr lang="en-US" dirty="0" smtClean="0">
                <a:solidFill>
                  <a:srgbClr val="000000"/>
                </a:solidFill>
                <a:latin typeface="&quot;Calibri&quot;"/>
              </a:rPr>
              <a:t>.</a:t>
            </a:r>
            <a:r>
              <a:rPr lang="en-US" dirty="0" smtClean="0">
                <a:solidFill>
                  <a:srgbClr val="000000"/>
                </a:solidFill>
                <a:latin typeface="Arial" pitchFamily="34" charset="0"/>
              </a:rPr>
              <a:t> Disintermediation as an approach</a:t>
            </a:r>
            <a:r>
              <a:rPr lang="en-US" baseline="0" dirty="0" smtClean="0">
                <a:solidFill>
                  <a:srgbClr val="000000"/>
                </a:solidFill>
                <a:latin typeface="Arial" pitchFamily="34" charset="0"/>
              </a:rPr>
              <a:t> was seen as a direct challenge to the librarian’s identity as an intermediary between the user and the universe of information.  This view places a librarian’s central role as service point and gatekeeper.  In 1980,  as personal computers were becoming more common, Eugene Garfield said that “The role of the library will in no way be diminished by these new systems and the service they offer. I cannot envision information retrieval as being entirely self-service!”  Imagine someone saying that in the age of Google.</a:t>
            </a:r>
          </a:p>
          <a:p>
            <a:endParaRPr lang="en-US" baseline="0" dirty="0" smtClean="0">
              <a:solidFill>
                <a:srgbClr val="000000"/>
              </a:solidFill>
              <a:latin typeface="Arial" pitchFamily="34" charset="0"/>
            </a:endParaRPr>
          </a:p>
          <a:p>
            <a:r>
              <a:rPr lang="en-US" dirty="0" smtClean="0">
                <a:solidFill>
                  <a:srgbClr val="000000"/>
                </a:solidFill>
                <a:latin typeface="Arial" pitchFamily="34" charset="0"/>
              </a:rPr>
              <a:t>W</a:t>
            </a:r>
            <a:r>
              <a:rPr lang="en-US" dirty="0" smtClean="0">
                <a:latin typeface="Arial" pitchFamily="34" charset="0"/>
              </a:rPr>
              <a:t>hile library</a:t>
            </a:r>
            <a:r>
              <a:rPr lang="en-US" baseline="0" dirty="0" smtClean="0">
                <a:latin typeface="Arial" pitchFamily="34" charset="0"/>
              </a:rPr>
              <a:t> futurists may not have seen the disintermediation that was coming, the rest of society was busy doing</a:t>
            </a:r>
            <a:r>
              <a:rPr lang="en-US" dirty="0" smtClean="0">
                <a:latin typeface="Arial" pitchFamily="34" charset="0"/>
              </a:rPr>
              <a:t> it.</a:t>
            </a: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21680" cy="4278630"/>
          </a:xfrm>
        </p:spPr>
        <p:txBody>
          <a:bodyPr>
            <a:normAutofit lnSpcReduction="10000"/>
          </a:bodyPr>
          <a:lstStyle/>
          <a:p>
            <a:pPr>
              <a:lnSpc>
                <a:spcPct val="60000"/>
              </a:lnSpc>
            </a:pPr>
            <a:r>
              <a:rPr lang="en-US" b="1" dirty="0" smtClean="0">
                <a:solidFill>
                  <a:srgbClr val="000000"/>
                </a:solidFill>
                <a:latin typeface="Arial" pitchFamily="34" charset="0"/>
              </a:rPr>
              <a:t>Hannah  2 minutes</a:t>
            </a:r>
          </a:p>
          <a:p>
            <a:r>
              <a:rPr lang="en-US" kern="600" dirty="0" smtClean="0">
                <a:solidFill>
                  <a:srgbClr val="000000"/>
                </a:solidFill>
                <a:latin typeface="Arial" pitchFamily="34" charset="0"/>
              </a:rPr>
              <a:t>Another</a:t>
            </a:r>
            <a:r>
              <a:rPr lang="en-US" kern="600" baseline="0" dirty="0" smtClean="0">
                <a:solidFill>
                  <a:srgbClr val="000000"/>
                </a:solidFill>
                <a:latin typeface="Arial" pitchFamily="34" charset="0"/>
              </a:rPr>
              <a:t> facet of the conversation about self-service technologies is assumptions</a:t>
            </a:r>
            <a:br>
              <a:rPr lang="en-US" kern="600" baseline="0" dirty="0" smtClean="0">
                <a:solidFill>
                  <a:srgbClr val="000000"/>
                </a:solidFill>
                <a:latin typeface="Arial" pitchFamily="34" charset="0"/>
              </a:rPr>
            </a:br>
            <a:r>
              <a:rPr lang="en-US" kern="600" baseline="0" dirty="0" smtClean="0">
                <a:solidFill>
                  <a:srgbClr val="000000"/>
                </a:solidFill>
                <a:latin typeface="Arial" pitchFamily="34" charset="0"/>
              </a:rPr>
              <a:t>about user demographics</a:t>
            </a:r>
            <a:endParaRPr lang="en-US" kern="600" dirty="0" smtClean="0">
              <a:solidFill>
                <a:srgbClr val="000000"/>
              </a:solidFill>
              <a:latin typeface="Arial" pitchFamily="34" charset="0"/>
            </a:endParaRPr>
          </a:p>
          <a:p>
            <a:endParaRPr lang="en-US" kern="600" dirty="0" smtClean="0">
              <a:solidFill>
                <a:srgbClr val="000000"/>
              </a:solidFill>
              <a:latin typeface="Arial" pitchFamily="34" charset="0"/>
            </a:endParaRPr>
          </a:p>
          <a:p>
            <a:r>
              <a:rPr lang="en-US" kern="600" dirty="0" smtClean="0">
                <a:solidFill>
                  <a:srgbClr val="000000"/>
                </a:solidFill>
                <a:latin typeface="Arial" pitchFamily="34" charset="0"/>
              </a:rPr>
              <a:t>One common thread in the thinking about self-service technologies is that older people hate them and younger people love them. Joan Lippincott reports that members of Generation Y, </a:t>
            </a:r>
            <a:r>
              <a:rPr lang="en-US" kern="600" dirty="0" smtClean="0">
                <a:solidFill>
                  <a:srgbClr val="000000"/>
                </a:solidFill>
                <a:latin typeface="Arial" pitchFamily="34" charset="0"/>
              </a:rPr>
              <a:t>don't </a:t>
            </a:r>
            <a:r>
              <a:rPr lang="en-US" kern="600" dirty="0" smtClean="0">
                <a:solidFill>
                  <a:srgbClr val="000000"/>
                </a:solidFill>
                <a:latin typeface="Arial" pitchFamily="34" charset="0"/>
              </a:rPr>
              <a:t>use manuals or lengthy help docs, aren't drawn to text heavy web </a:t>
            </a:r>
            <a:r>
              <a:rPr lang="en-US" kern="600" dirty="0" err="1" smtClean="0">
                <a:solidFill>
                  <a:srgbClr val="000000"/>
                </a:solidFill>
                <a:latin typeface="Arial" pitchFamily="34" charset="0"/>
              </a:rPr>
              <a:t>enviros</a:t>
            </a:r>
            <a:r>
              <a:rPr lang="en-US" kern="600" dirty="0" smtClean="0">
                <a:solidFill>
                  <a:srgbClr val="000000"/>
                </a:solidFill>
                <a:latin typeface="Arial" pitchFamily="34" charset="0"/>
              </a:rPr>
              <a:t>, expect service customized to their needs, </a:t>
            </a:r>
            <a:r>
              <a:rPr lang="en-US" kern="600" dirty="0" smtClean="0">
                <a:solidFill>
                  <a:srgbClr val="000000"/>
                </a:solidFill>
                <a:latin typeface="Arial" pitchFamily="34" charset="0"/>
              </a:rPr>
              <a:t>and Want </a:t>
            </a:r>
            <a:r>
              <a:rPr lang="en-US" kern="600" dirty="0" smtClean="0">
                <a:solidFill>
                  <a:srgbClr val="000000"/>
                </a:solidFill>
                <a:latin typeface="Arial" pitchFamily="34" charset="0"/>
              </a:rPr>
              <a:t>library to identify and anticipate their needs before they know they need it. </a:t>
            </a:r>
          </a:p>
          <a:p>
            <a:endParaRPr lang="en-US" kern="600" dirty="0" smtClean="0">
              <a:solidFill>
                <a:srgbClr val="000000"/>
              </a:solidFill>
              <a:latin typeface="Arial" pitchFamily="34" charset="0"/>
            </a:endParaRPr>
          </a:p>
          <a:p>
            <a:r>
              <a:rPr lang="en-US" kern="600" dirty="0" smtClean="0">
                <a:solidFill>
                  <a:srgbClr val="000000"/>
                </a:solidFill>
                <a:latin typeface="Arial" pitchFamily="34" charset="0"/>
              </a:rPr>
              <a:t>The </a:t>
            </a:r>
            <a:r>
              <a:rPr lang="en-US" kern="600" dirty="0" smtClean="0">
                <a:solidFill>
                  <a:srgbClr val="000000"/>
                </a:solidFill>
                <a:latin typeface="Arial" pitchFamily="34" charset="0"/>
              </a:rPr>
              <a:t>business world is paying attention to these trends as well:</a:t>
            </a:r>
          </a:p>
          <a:p>
            <a:endParaRPr lang="en-US" kern="600" dirty="0" smtClean="0">
              <a:solidFill>
                <a:srgbClr val="000000"/>
              </a:solidFill>
              <a:latin typeface="Arial" pitchFamily="34" charset="0"/>
            </a:endParaRPr>
          </a:p>
          <a:p>
            <a:r>
              <a:rPr lang="en-US" kern="600" dirty="0" smtClean="0">
                <a:solidFill>
                  <a:srgbClr val="000000"/>
                </a:solidFill>
                <a:latin typeface="Arial" pitchFamily="34" charset="0"/>
              </a:rPr>
              <a:t>An exploratory </a:t>
            </a:r>
            <a:r>
              <a:rPr lang="en-US" kern="600" dirty="0" smtClean="0">
                <a:solidFill>
                  <a:srgbClr val="000000"/>
                </a:solidFill>
                <a:latin typeface="Arial" pitchFamily="34" charset="0"/>
              </a:rPr>
              <a:t>report addressing insurance </a:t>
            </a:r>
            <a:r>
              <a:rPr lang="en-US" kern="600" dirty="0" smtClean="0">
                <a:solidFill>
                  <a:srgbClr val="000000"/>
                </a:solidFill>
                <a:latin typeface="Arial" pitchFamily="34" charset="0"/>
              </a:rPr>
              <a:t>needs</a:t>
            </a:r>
            <a:r>
              <a:rPr lang="en-US" kern="600" baseline="0" dirty="0" smtClean="0">
                <a:solidFill>
                  <a:srgbClr val="000000"/>
                </a:solidFill>
                <a:latin typeface="Arial" pitchFamily="34" charset="0"/>
              </a:rPr>
              <a:t> </a:t>
            </a:r>
            <a:r>
              <a:rPr lang="en-US" kern="600" dirty="0" smtClean="0">
                <a:solidFill>
                  <a:srgbClr val="000000"/>
                </a:solidFill>
                <a:latin typeface="Arial" pitchFamily="34" charset="0"/>
              </a:rPr>
              <a:t>of </a:t>
            </a:r>
            <a:r>
              <a:rPr lang="en-US" kern="600" dirty="0" smtClean="0">
                <a:solidFill>
                  <a:srgbClr val="000000"/>
                </a:solidFill>
                <a:latin typeface="Arial" pitchFamily="34" charset="0"/>
              </a:rPr>
              <a:t>Gen Y found that this tech-savvy group is likely to seek self-service activities, such as managing and updating policies and viewing a statement online. </a:t>
            </a:r>
            <a:r>
              <a:rPr lang="en-US" kern="600" dirty="0" smtClean="0">
                <a:solidFill>
                  <a:srgbClr val="000000"/>
                </a:solidFill>
                <a:latin typeface="Arial" pitchFamily="34" charset="0"/>
              </a:rPr>
              <a:t>The researchers largely came</a:t>
            </a:r>
            <a:r>
              <a:rPr lang="en-US" kern="600" baseline="0" dirty="0" smtClean="0">
                <a:solidFill>
                  <a:srgbClr val="000000"/>
                </a:solidFill>
                <a:latin typeface="Arial" pitchFamily="34" charset="0"/>
              </a:rPr>
              <a:t> to this conclusion based on the fact that</a:t>
            </a:r>
            <a:r>
              <a:rPr lang="en-US" kern="600" dirty="0" smtClean="0">
                <a:solidFill>
                  <a:srgbClr val="000000"/>
                </a:solidFill>
                <a:latin typeface="Arial" pitchFamily="34" charset="0"/>
              </a:rPr>
              <a:t>, </a:t>
            </a:r>
            <a:r>
              <a:rPr lang="en-US" kern="600" dirty="0" smtClean="0">
                <a:solidFill>
                  <a:srgbClr val="000000"/>
                </a:solidFill>
                <a:latin typeface="Arial" pitchFamily="34" charset="0"/>
              </a:rPr>
              <a:t>Gen </a:t>
            </a:r>
            <a:r>
              <a:rPr lang="en-US" kern="600" dirty="0" err="1" smtClean="0">
                <a:solidFill>
                  <a:srgbClr val="000000"/>
                </a:solidFill>
                <a:latin typeface="Arial" pitchFamily="34" charset="0"/>
              </a:rPr>
              <a:t>Yers</a:t>
            </a:r>
            <a:r>
              <a:rPr lang="en-US" kern="600" dirty="0" smtClean="0">
                <a:solidFill>
                  <a:srgbClr val="000000"/>
                </a:solidFill>
                <a:latin typeface="Arial" pitchFamily="34" charset="0"/>
              </a:rPr>
              <a:t> are used to engaging in these administrative tasks online in other financial services sectors, such as banking and mutual funds.  </a:t>
            </a:r>
            <a:r>
              <a:rPr lang="en-US" kern="600" dirty="0" smtClean="0">
                <a:solidFill>
                  <a:srgbClr val="000000"/>
                </a:solidFill>
                <a:latin typeface="Arial" pitchFamily="34" charset="0"/>
              </a:rPr>
              <a:t>This</a:t>
            </a:r>
            <a:r>
              <a:rPr lang="en-US" kern="600" baseline="0" dirty="0" smtClean="0">
                <a:solidFill>
                  <a:srgbClr val="000000"/>
                </a:solidFill>
                <a:latin typeface="Arial" pitchFamily="34" charset="0"/>
              </a:rPr>
              <a:t> generation</a:t>
            </a:r>
            <a:r>
              <a:rPr lang="en-US" kern="600" dirty="0" smtClean="0">
                <a:solidFill>
                  <a:srgbClr val="000000"/>
                </a:solidFill>
                <a:latin typeface="Arial" pitchFamily="34" charset="0"/>
              </a:rPr>
              <a:t> </a:t>
            </a:r>
            <a:r>
              <a:rPr lang="en-US" kern="600" dirty="0" smtClean="0">
                <a:solidFill>
                  <a:srgbClr val="000000"/>
                </a:solidFill>
                <a:latin typeface="Arial" pitchFamily="34" charset="0"/>
              </a:rPr>
              <a:t>are growing habituated to these types of tasks. </a:t>
            </a:r>
          </a:p>
          <a:p>
            <a:endParaRPr lang="en-US" kern="600" dirty="0" smtClean="0">
              <a:latin typeface="Arial" pitchFamily="34" charset="0"/>
            </a:endParaRPr>
          </a:p>
          <a:p>
            <a:r>
              <a:rPr lang="en-US" kern="600" dirty="0" smtClean="0">
                <a:latin typeface="Arial" pitchFamily="34" charset="0"/>
              </a:rPr>
              <a:t>A survey of college students’ self-service technology preferences showed that one area in which students did prefer more interpersonal interaction was in buying a car, </a:t>
            </a:r>
            <a:r>
              <a:rPr lang="en-US" kern="600" dirty="0" smtClean="0">
                <a:solidFill>
                  <a:srgbClr val="000000"/>
                </a:solidFill>
                <a:latin typeface="Arial" pitchFamily="34" charset="0"/>
              </a:rPr>
              <a:t>an area in which they do not feel they are an expert and don’t see an efficiency advantage to using SST – unlike gathering information, which they preferred to do in an unmediated way, and in which they see themselves as fairly expert.</a:t>
            </a:r>
          </a:p>
          <a:p>
            <a:pPr>
              <a:lnSpc>
                <a:spcPct val="60000"/>
              </a:lnSpc>
            </a:pPr>
            <a:endParaRPr lang="en-US" sz="800"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1 minute</a:t>
            </a:r>
          </a:p>
          <a:p>
            <a:r>
              <a:rPr lang="en-US" dirty="0" smtClean="0"/>
              <a:t>Another consideration about offering self-service</a:t>
            </a:r>
            <a:r>
              <a:rPr lang="en-US" baseline="0" dirty="0" smtClean="0"/>
              <a:t> technologies is how people learn. </a:t>
            </a:r>
          </a:p>
          <a:p>
            <a:endParaRPr lang="en-US" dirty="0" smtClean="0"/>
          </a:p>
          <a:p>
            <a:r>
              <a:rPr lang="en-US" dirty="0" smtClean="0"/>
              <a:t>Generation Y students find pictures and images more accessible than text.</a:t>
            </a:r>
            <a:r>
              <a:rPr lang="en-US" baseline="0" dirty="0" smtClean="0"/>
              <a:t> Gen </a:t>
            </a:r>
            <a:r>
              <a:rPr lang="en-US" baseline="0" dirty="0" err="1" smtClean="0"/>
              <a:t>Y’ers</a:t>
            </a:r>
            <a:r>
              <a:rPr lang="en-US" baseline="0" dirty="0" smtClean="0"/>
              <a:t> also tend to like to learn in an active or kinesthetic way, so  modeling the behaviors that they need to do to complete a task is beneficial for this group. While it’s not exactly a learning style in the VARK vein… students also tend to want assistance at all times of the day and </a:t>
            </a:r>
            <a:r>
              <a:rPr lang="en-US" dirty="0" smtClean="0"/>
              <a:t>show preferences for self-paced learning and customized products and experience.  Again</a:t>
            </a:r>
            <a:r>
              <a:rPr lang="en-US" baseline="0" dirty="0" smtClean="0"/>
              <a:t> from Joan Lippincott, Gen </a:t>
            </a:r>
            <a:r>
              <a:rPr lang="en-US" baseline="0" dirty="0" err="1" smtClean="0"/>
              <a:t>Y’ers</a:t>
            </a:r>
            <a:r>
              <a:rPr lang="en-US" baseline="0" dirty="0" smtClean="0"/>
              <a:t> like to </a:t>
            </a:r>
            <a:r>
              <a:rPr lang="en-US" sz="1200" baseline="0" dirty="0" smtClean="0">
                <a:solidFill>
                  <a:srgbClr val="000000"/>
                </a:solidFill>
                <a:latin typeface="Arial" pitchFamily="34" charset="0"/>
              </a:rPr>
              <a:t>l</a:t>
            </a:r>
            <a:r>
              <a:rPr lang="en-US" sz="1200" dirty="0" smtClean="0">
                <a:solidFill>
                  <a:srgbClr val="000000"/>
                </a:solidFill>
                <a:latin typeface="Arial" pitchFamily="34" charset="0"/>
              </a:rPr>
              <a:t>earn just in time, not just in case, they Learn when and where they want, they like Visually oriented interfaces, and appreciate</a:t>
            </a:r>
            <a:r>
              <a:rPr lang="en-US" sz="1200" baseline="0" dirty="0" smtClean="0">
                <a:solidFill>
                  <a:srgbClr val="000000"/>
                </a:solidFill>
                <a:latin typeface="Arial" pitchFamily="34" charset="0"/>
              </a:rPr>
              <a:t> i</a:t>
            </a:r>
            <a:r>
              <a:rPr lang="en-US" sz="1200" dirty="0" smtClean="0">
                <a:solidFill>
                  <a:srgbClr val="000000"/>
                </a:solidFill>
                <a:latin typeface="Arial" pitchFamily="34" charset="0"/>
              </a:rPr>
              <a:t>nteractive online tutorials for help and instruction, and want Self-Service at the Point of need. A survey by OCLC found that one of students’ top suggestions for libraries was to offer interactive maps, study tips, and guides.</a:t>
            </a:r>
          </a:p>
          <a:p>
            <a:endParaRPr lang="en-US" sz="1200" dirty="0" smtClean="0">
              <a:solidFill>
                <a:srgbClr val="000000"/>
              </a:solidFill>
              <a:latin typeface="Arial" pitchFamily="34" charset="0"/>
            </a:endParaRPr>
          </a:p>
          <a:p>
            <a:r>
              <a:rPr lang="en-US" sz="1200" baseline="0" dirty="0" smtClean="0">
                <a:solidFill>
                  <a:srgbClr val="000000"/>
                </a:solidFill>
                <a:latin typeface="Arial" pitchFamily="34" charset="0"/>
              </a:rPr>
              <a:t>Take a few minutes in your groups to formulate your top QADE and  choose a person to report out afterwards. </a:t>
            </a:r>
          </a:p>
          <a:p>
            <a:endParaRPr lang="en-US" baseline="0" dirty="0" smtClean="0"/>
          </a:p>
          <a:p>
            <a:r>
              <a:rPr lang="en-US" baseline="0" dirty="0" smtClean="0"/>
              <a:t>Learning Style Preferences of Gen Y.  http://www.library.csuhayward.edu/staff/ginno/ACRL/examples.htm</a:t>
            </a:r>
          </a:p>
          <a:p>
            <a:endParaRPr lang="en-US" baseline="0" dirty="0" smtClean="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solidFill>
                  <a:srgbClr val="000000"/>
                </a:solidFill>
                <a:latin typeface="&quot;Calibri&quot;" charset="0"/>
              </a:rPr>
              <a:t>Margaret</a:t>
            </a:r>
            <a:r>
              <a:rPr lang="en-US" sz="1300" baseline="0" dirty="0" smtClean="0">
                <a:solidFill>
                  <a:srgbClr val="000000"/>
                </a:solidFill>
                <a:latin typeface="&quot;Calibri&quot;" charset="0"/>
              </a:rPr>
              <a:t> </a:t>
            </a:r>
            <a:r>
              <a:rPr lang="en-US" sz="1300" dirty="0" smtClean="0">
                <a:solidFill>
                  <a:srgbClr val="000000"/>
                </a:solidFill>
                <a:latin typeface="&quot;Calibri&quot;" charset="0"/>
              </a:rPr>
              <a:t> 5 Minutes report back {40-41 minutes</a:t>
            </a:r>
            <a:r>
              <a:rPr lang="en-US" sz="1300" baseline="0" dirty="0" smtClean="0">
                <a:solidFill>
                  <a:srgbClr val="000000"/>
                </a:solidFill>
                <a:latin typeface="&quot;Calibri&quot;" charset="0"/>
              </a:rPr>
              <a:t> total}</a:t>
            </a:r>
            <a:endParaRPr lang="en-US" sz="1300" dirty="0" smtClean="0">
              <a:solidFill>
                <a:srgbClr val="000000"/>
              </a:solidFill>
              <a:latin typeface="&quot;Calibri&quot;" charset="0"/>
            </a:endParaRPr>
          </a:p>
          <a:p>
            <a:endParaRPr lang="en-US" sz="1300" dirty="0" smtClean="0">
              <a:solidFill>
                <a:srgbClr val="000000"/>
              </a:solidFill>
              <a:latin typeface="&quot;Calibri&quot;" charset="0"/>
            </a:endParaRPr>
          </a:p>
          <a:p>
            <a:r>
              <a:rPr lang="en-US" sz="1300" dirty="0" smtClean="0">
                <a:solidFill>
                  <a:srgbClr val="000000"/>
                </a:solidFill>
                <a:latin typeface="&quot;Calibri&quot;" charset="0"/>
              </a:rPr>
              <a:t>Take</a:t>
            </a:r>
            <a:r>
              <a:rPr lang="en-US" sz="1300" baseline="0" dirty="0" smtClean="0">
                <a:solidFill>
                  <a:srgbClr val="000000"/>
                </a:solidFill>
                <a:latin typeface="&quot;Calibri&quot;" charset="0"/>
              </a:rPr>
              <a:t> a few minutes to formulate your Questions, Agreeing Statements, Disagreeing Statements and Explanations.  We’ll have one person from each of the letters report out afterwards. </a:t>
            </a:r>
            <a:r>
              <a:rPr lang="en-US" dirty="0" smtClean="0"/>
              <a:t>   </a:t>
            </a:r>
          </a:p>
          <a:p>
            <a:r>
              <a:rPr lang="en-US" dirty="0" smtClean="0"/>
              <a:t>   </a:t>
            </a:r>
          </a:p>
          <a:p>
            <a:r>
              <a:rPr lang="en-US" sz="1300" dirty="0" smtClean="0">
                <a:solidFill>
                  <a:srgbClr val="000000"/>
                </a:solidFill>
                <a:latin typeface="&quot;Calibri&quot;" charset="0"/>
              </a:rPr>
              <a:t>People with Q's  will come up with questions</a:t>
            </a:r>
          </a:p>
          <a:p>
            <a:r>
              <a:rPr lang="en-US" sz="1300" dirty="0" smtClean="0">
                <a:solidFill>
                  <a:srgbClr val="000000"/>
                </a:solidFill>
                <a:latin typeface="&quot;Calibri&quot;" charset="0"/>
              </a:rPr>
              <a:t>People with A's will make statements that agree with the assumptions we make</a:t>
            </a:r>
          </a:p>
          <a:p>
            <a:r>
              <a:rPr lang="en-US" sz="1300" dirty="0" smtClean="0">
                <a:solidFill>
                  <a:srgbClr val="000000"/>
                </a:solidFill>
                <a:latin typeface="&quot;Calibri&quot;" charset="0"/>
              </a:rPr>
              <a:t>People with D's will counter the assumptions we make</a:t>
            </a:r>
          </a:p>
          <a:p>
            <a:r>
              <a:rPr lang="en-US" sz="1300" dirty="0" smtClean="0">
                <a:solidFill>
                  <a:srgbClr val="000000"/>
                </a:solidFill>
                <a:latin typeface="&quot;Calibri&quot;" charset="0"/>
              </a:rPr>
              <a:t>People with E's will generate examples of the points we make</a:t>
            </a:r>
          </a:p>
          <a:p>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rPr>
              <a:t>Hannah</a:t>
            </a:r>
            <a:r>
              <a:rPr lang="en-US" dirty="0" smtClean="0">
                <a:latin typeface="Arial" pitchFamily="34" charset="0"/>
              </a:rPr>
              <a:t> 9 minutes conclusions  </a:t>
            </a:r>
          </a:p>
          <a:p>
            <a:r>
              <a:rPr lang="en-US" dirty="0" smtClean="0">
                <a:latin typeface="Arial" pitchFamily="34" charset="0"/>
              </a:rPr>
              <a:t>Overall, the most important thing we have learned as a result of working on this point-of-service project and researching what other people, both inside and outside of the library, are thinking about self-service technologies, is that it all comes back to providing a variety of service options.  By offering patrons a choice in their level of service, you are indicating that you value their different tastes and different needs.  Aaron Schmidt refers to this kind of service as “radical customer service.”  Joan Frye Williams talks about… how libraries “should work on creating opportunities for patrons to use the library on their own terms.  Users will choose the library only if their library experience integrates well with their own view of themselves and their priorities.  They don’t want librarians to be helpers so much as catalysts or facilitators, whose primary job is to welcome support, stimulate, delight and inspire them.” </a:t>
            </a:r>
          </a:p>
          <a:p>
            <a:endParaRPr lang="en-US" dirty="0" smtClean="0">
              <a:latin typeface="Arial" pitchFamily="34" charset="0"/>
            </a:endParaRPr>
          </a:p>
          <a:p>
            <a:r>
              <a:rPr lang="en-US" dirty="0" smtClean="0">
                <a:latin typeface="Arial" pitchFamily="34" charset="0"/>
              </a:rPr>
              <a:t>Comments and questions {total 50 minutes} </a:t>
            </a: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4800600" cy="3600450"/>
          </a:xfrm>
        </p:spPr>
      </p:sp>
      <p:sp>
        <p:nvSpPr>
          <p:cNvPr id="3" name="Notes Placeholder 2"/>
          <p:cNvSpPr>
            <a:spLocks noGrp="1"/>
          </p:cNvSpPr>
          <p:nvPr>
            <p:ph type="body" idx="1"/>
          </p:nvPr>
        </p:nvSpPr>
        <p:spPr/>
        <p:txBody>
          <a:bodyPr>
            <a:normAutofit/>
          </a:bodyPr>
          <a:lstStyle/>
          <a:p>
            <a:r>
              <a:rPr lang="en-US" dirty="0" err="1" smtClean="0"/>
              <a:t>LickyOats</a:t>
            </a:r>
            <a:r>
              <a:rPr lang="en-US" dirty="0" smtClean="0"/>
              <a:t>  and</a:t>
            </a:r>
            <a:r>
              <a:rPr lang="en-US" baseline="0" dirty="0" smtClean="0"/>
              <a:t> </a:t>
            </a:r>
            <a:r>
              <a:rPr lang="en-US" baseline="0" dirty="0" err="1" smtClean="0"/>
              <a:t>saralynncantor</a:t>
            </a:r>
            <a:r>
              <a:rPr lang="en-US" baseline="0" dirty="0" smtClean="0"/>
              <a:t> </a:t>
            </a:r>
            <a:r>
              <a:rPr lang="en-US" dirty="0" err="1" smtClean="0"/>
              <a:t>pics</a:t>
            </a:r>
            <a:r>
              <a:rPr lang="en-US" baseline="0" dirty="0" smtClean="0"/>
              <a:t> will have to be removed from PP before storing on scholars archive.  All rights reserved. </a:t>
            </a:r>
            <a:endParaRPr lang="en-US" dirty="0"/>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rPr>
              <a:t>Hannah</a:t>
            </a:r>
            <a:r>
              <a:rPr lang="en-US" dirty="0" smtClean="0">
                <a:latin typeface="Arial" pitchFamily="34" charset="0"/>
              </a:rPr>
              <a:t> 9 minutes conclusions  </a:t>
            </a:r>
          </a:p>
          <a:p>
            <a:endParaRPr lang="en-US" smtClean="0">
              <a:latin typeface="Arial" pitchFamily="34" charset="0"/>
            </a:endParaRPr>
          </a:p>
          <a:p>
            <a:r>
              <a:rPr lang="en-US" smtClean="0">
                <a:latin typeface="Arial" pitchFamily="34" charset="0"/>
              </a:rPr>
              <a:t>Comments </a:t>
            </a:r>
            <a:r>
              <a:rPr lang="en-US" dirty="0" smtClean="0">
                <a:latin typeface="Arial" pitchFamily="34" charset="0"/>
              </a:rPr>
              <a:t>and questions {total 50 minutes} </a:t>
            </a: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0" dirty="0" smtClean="0"/>
              <a:t>Hannah</a:t>
            </a:r>
          </a:p>
          <a:p>
            <a:endParaRPr lang="en-US" sz="1200" kern="0" dirty="0" smtClean="0"/>
          </a:p>
          <a:p>
            <a:r>
              <a:rPr lang="en-US" sz="1200" kern="0" dirty="0" smtClean="0"/>
              <a:t>US</a:t>
            </a:r>
            <a:r>
              <a:rPr lang="en-US" sz="1200" kern="0" baseline="0" dirty="0" smtClean="0"/>
              <a:t> </a:t>
            </a:r>
            <a:r>
              <a:rPr lang="en-US" sz="1200" kern="0" dirty="0" smtClean="0"/>
              <a:t>culture has been shifting toward an expectation of self-service for decades. In banks, grocery stores, gas stations and airports, people are accustomed to self-service. Business researchers predict</a:t>
            </a:r>
            <a:r>
              <a:rPr lang="en-US" sz="1200" b="0" kern="0" dirty="0" smtClean="0">
                <a:solidFill>
                  <a:srgbClr val="000000"/>
                </a:solidFill>
                <a:latin typeface="Arial" pitchFamily="34" charset="0"/>
              </a:rPr>
              <a:t> that self-service will continue to be a critical component of customer interactions.  </a:t>
            </a:r>
            <a:endParaRPr lang="en-US" sz="1200" kern="0" dirty="0" smtClean="0">
              <a:solidFill>
                <a:srgbClr val="000000"/>
              </a:solidFill>
              <a:latin typeface="&quot;Calibri&quot;"/>
            </a:endParaRPr>
          </a:p>
          <a:p>
            <a:endParaRPr lang="en-US" sz="1200" kern="0" dirty="0" smtClean="0">
              <a:solidFill>
                <a:srgbClr val="000000"/>
              </a:solidFill>
              <a:latin typeface="&quot;Calibri&quot;"/>
            </a:endParaRPr>
          </a:p>
          <a:p>
            <a:r>
              <a:rPr lang="en-US" sz="1200" kern="0" dirty="0" smtClean="0">
                <a:solidFill>
                  <a:srgbClr val="000000"/>
                </a:solidFill>
                <a:latin typeface="&quot;Calibri&quot;"/>
              </a:rPr>
              <a:t>What are some of the self-services</a:t>
            </a:r>
            <a:r>
              <a:rPr lang="en-US" sz="1200" kern="0" baseline="0" dirty="0" smtClean="0">
                <a:solidFill>
                  <a:srgbClr val="000000"/>
                </a:solidFill>
                <a:latin typeface="&quot;Calibri&quot;"/>
              </a:rPr>
              <a:t> you have noticed lately? </a:t>
            </a:r>
            <a:endParaRPr lang="en-US" sz="1200" kern="0" dirty="0" smtClean="0">
              <a:solidFill>
                <a:srgbClr val="000000"/>
              </a:solidFill>
              <a:latin typeface="&quot;Calibri&quot;"/>
            </a:endParaRPr>
          </a:p>
          <a:p>
            <a:endParaRPr lang="en-US" sz="1200" kern="0" dirty="0" smtClean="0">
              <a:solidFill>
                <a:srgbClr val="000000"/>
              </a:solidFill>
              <a:latin typeface="&quot;Calibri&quot;"/>
            </a:endParaRPr>
          </a:p>
          <a:p>
            <a:r>
              <a:rPr lang="en-US" sz="1200" kern="0" dirty="0" smtClean="0"/>
              <a:t>http://www.flickr.com/photos/gembone/2506448840/  (gasoline) </a:t>
            </a:r>
          </a:p>
        </p:txBody>
      </p:sp>
      <p:sp>
        <p:nvSpPr>
          <p:cNvPr id="4" name="Slide Number Placeholder 3"/>
          <p:cNvSpPr>
            <a:spLocks noGrp="1"/>
          </p:cNvSpPr>
          <p:nvPr>
            <p:ph type="sldNum" sz="quarter" idx="10"/>
          </p:nvPr>
        </p:nvSpPr>
        <p:spPr/>
        <p:txBody>
          <a:bodyPr/>
          <a:lstStyle/>
          <a:p>
            <a:pPr>
              <a:defRPr/>
            </a:pPr>
            <a:fld id="{A220CF86-011A-4E63-B43A-58589336481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10000"/>
          </a:bodyPr>
          <a:lstStyle/>
          <a:p>
            <a:pPr>
              <a:buClr>
                <a:srgbClr val="000000"/>
              </a:buClr>
              <a:defRPr/>
            </a:pPr>
            <a:endParaRPr lang="en-US" dirty="0" smtClean="0">
              <a:solidFill>
                <a:srgbClr val="000000"/>
              </a:solidFill>
              <a:latin typeface="verdana" pitchFamily="32" charset="0"/>
            </a:endParaRPr>
          </a:p>
          <a:p>
            <a:pPr>
              <a:lnSpc>
                <a:spcPct val="80000"/>
              </a:lnSpc>
              <a:buClr>
                <a:srgbClr val="000000"/>
              </a:buClr>
            </a:pPr>
            <a:r>
              <a:rPr lang="en-US" b="1" dirty="0" smtClean="0">
                <a:solidFill>
                  <a:srgbClr val="000000"/>
                </a:solidFill>
                <a:latin typeface="Arial" pitchFamily="34" charset="0"/>
              </a:rPr>
              <a:t>Hannah</a:t>
            </a:r>
          </a:p>
          <a:p>
            <a:pPr>
              <a:lnSpc>
                <a:spcPct val="120000"/>
              </a:lnSpc>
              <a:buClr>
                <a:srgbClr val="000000"/>
              </a:buClr>
            </a:pPr>
            <a:r>
              <a:rPr lang="en-US" dirty="0" smtClean="0">
                <a:solidFill>
                  <a:srgbClr val="000000"/>
                </a:solidFill>
                <a:latin typeface="Arial" pitchFamily="34" charset="0"/>
              </a:rPr>
              <a:t>I will briefly illustrate some of the self-service options in businesses that have become ubiquitous as well as successful.  Businesses </a:t>
            </a:r>
            <a:r>
              <a:rPr lang="en-US" dirty="0" smtClean="0">
                <a:solidFill>
                  <a:srgbClr val="000000"/>
                </a:solidFill>
                <a:latin typeface="Arial" pitchFamily="34" charset="0"/>
              </a:rPr>
              <a:t>have been rapidly implementing self-service technologies.  As consumers, we have grown used to seeing self-service options in so many places, sometimes we may forget that there used to be other, more human-mediated ways of doing business.  </a:t>
            </a:r>
          </a:p>
          <a:p>
            <a:pPr>
              <a:lnSpc>
                <a:spcPct val="120000"/>
              </a:lnSpc>
              <a:buClr>
                <a:srgbClr val="000000"/>
              </a:buClr>
            </a:pPr>
            <a:r>
              <a:rPr lang="en-US" dirty="0" smtClean="0">
                <a:solidFill>
                  <a:srgbClr val="000000"/>
                </a:solidFill>
                <a:latin typeface="Arial" pitchFamily="34" charset="0"/>
              </a:rPr>
              <a:t>Grocery stores have long been evolving toward a more self-service model.  They have transitioned from the Little House on the Prairie days when everything was behind the counter, to getting items off the shelf by yourself, to checking things out yourself.</a:t>
            </a:r>
          </a:p>
          <a:p>
            <a:pPr>
              <a:lnSpc>
                <a:spcPct val="120000"/>
              </a:lnSpc>
              <a:buClr>
                <a:srgbClr val="000000"/>
              </a:buClr>
              <a:buFontTx/>
              <a:buChar char="●"/>
            </a:pPr>
            <a:r>
              <a:rPr lang="en-US" dirty="0" smtClean="0">
                <a:solidFill>
                  <a:srgbClr val="000000"/>
                </a:solidFill>
                <a:latin typeface="Arial" pitchFamily="34" charset="0"/>
              </a:rPr>
              <a:t>In 1999, only 6% of supermarkets had self-checkout lanes; in 2003, 38% did .  Some of the major grocery stores and stores such as Home Depot say that about a third of shopping trips to their stores now end at self-checkout machines. There are holdouts. Safeway, has rejected the idea of </a:t>
            </a:r>
            <a:r>
              <a:rPr lang="en-US" dirty="0" smtClean="0">
                <a:solidFill>
                  <a:srgbClr val="000000"/>
                </a:solidFill>
                <a:latin typeface="Arial" pitchFamily="34" charset="0"/>
              </a:rPr>
              <a:t>self-checkout because of their customer service values – greeting, home</a:t>
            </a:r>
            <a:r>
              <a:rPr lang="en-US" baseline="0" dirty="0" smtClean="0">
                <a:solidFill>
                  <a:srgbClr val="000000"/>
                </a:solidFill>
                <a:latin typeface="Arial" pitchFamily="34" charset="0"/>
              </a:rPr>
              <a:t> delivery.</a:t>
            </a:r>
            <a:r>
              <a:rPr lang="en-US" dirty="0" smtClean="0">
                <a:solidFill>
                  <a:srgbClr val="000000"/>
                </a:solidFill>
                <a:latin typeface="Arial" pitchFamily="34" charset="0"/>
              </a:rPr>
              <a:t> </a:t>
            </a:r>
            <a:r>
              <a:rPr lang="en-US" dirty="0" smtClean="0">
                <a:solidFill>
                  <a:srgbClr val="000000"/>
                </a:solidFill>
                <a:latin typeface="Arial" pitchFamily="34" charset="0"/>
              </a:rPr>
              <a:t>(which is ironic since we used them in the title of our talk as an example of a grocery store self-check out.  Since then, we’ve decided that we meant to juxtapose Safeway with JetBlue’s model).</a:t>
            </a:r>
          </a:p>
          <a:p>
            <a:pPr>
              <a:lnSpc>
                <a:spcPct val="120000"/>
              </a:lnSpc>
              <a:buClr>
                <a:srgbClr val="000000"/>
              </a:buClr>
              <a:buFontTx/>
              <a:buChar char="●"/>
            </a:pPr>
            <a:r>
              <a:rPr lang="en-US" dirty="0" smtClean="0">
                <a:solidFill>
                  <a:srgbClr val="000000"/>
                </a:solidFill>
                <a:latin typeface="Arial" pitchFamily="34" charset="0"/>
              </a:rPr>
              <a:t>I n addition to self checkout, which most of us are used to seeing, there are some new innovations appearing in select stores such as a  Pay By Touch system, in which you can pay with a fingerprint  This used by the </a:t>
            </a:r>
            <a:r>
              <a:rPr lang="en-US" dirty="0" err="1" smtClean="0">
                <a:solidFill>
                  <a:srgbClr val="000000"/>
                </a:solidFill>
                <a:latin typeface="Arial" pitchFamily="34" charset="0"/>
              </a:rPr>
              <a:t>Piggly</a:t>
            </a:r>
            <a:r>
              <a:rPr lang="en-US" dirty="0" smtClean="0">
                <a:solidFill>
                  <a:srgbClr val="000000"/>
                </a:solidFill>
                <a:latin typeface="Arial" pitchFamily="34" charset="0"/>
              </a:rPr>
              <a:t> Wiggly chain in S. Caro and Some Giant grocery stores and other grocers now offer handheld devices that let customers scan items and view a running total as they shop. </a:t>
            </a:r>
            <a:endParaRPr lang="en-US" dirty="0" smtClean="0">
              <a:latin typeface="Arial" pitchFamily="34" charset="0"/>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208265" lvl="2" indent="-241653"/>
            <a:endParaRPr lang="en-US" sz="1300" dirty="0" smtClean="0">
              <a:solidFill>
                <a:prstClr val="black">
                  <a:lumMod val="50000"/>
                  <a:lumOff val="50000"/>
                </a:prstClr>
              </a:solidFill>
              <a:latin typeface="Trebuchet MS" pitchFamily="34" charset="0"/>
            </a:endParaRPr>
          </a:p>
          <a:p>
            <a:pPr marL="293688" indent="-241300">
              <a:defRPr/>
            </a:pPr>
            <a:r>
              <a:rPr lang="en-US" sz="1400" b="1" dirty="0" smtClean="0">
                <a:latin typeface="Arial" pitchFamily="34" charset="0"/>
              </a:rPr>
              <a:t>Hannah </a:t>
            </a:r>
          </a:p>
          <a:p>
            <a:pPr marL="52388">
              <a:defRPr/>
            </a:pPr>
            <a:r>
              <a:rPr lang="en-US" sz="1400" dirty="0" smtClean="0">
                <a:latin typeface="Arial" pitchFamily="34" charset="0"/>
              </a:rPr>
              <a:t>Transportation and government services also commonly use self-service technologies for routine tasks such as buying stamps, paying for airport parking, or buying a subway ticket.  These self-service kiosks can range from fairly sophisticated computer screens to older push button options.  More of the work is shifted to the consumer who must take the time to read the instructions on the screen and work through the steps to get the service they desire.  Customers expect that the trade-off for navigating through the self-check machine is that the line for the machine is faster than the line being managed by a human.</a:t>
            </a:r>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208088" lvl="2" indent="-241300" defTabSz="965200"/>
            <a:endParaRPr lang="en-US" sz="1300" dirty="0" smtClean="0">
              <a:solidFill>
                <a:srgbClr val="000000"/>
              </a:solidFill>
              <a:latin typeface="Arial" pitchFamily="34" charset="0"/>
            </a:endParaRPr>
          </a:p>
          <a:p>
            <a:pPr defTabSz="965200">
              <a:lnSpc>
                <a:spcPct val="80000"/>
              </a:lnSpc>
            </a:pPr>
            <a:r>
              <a:rPr lang="en-US" sz="1000" b="1" dirty="0" smtClean="0">
                <a:solidFill>
                  <a:srgbClr val="000000"/>
                </a:solidFill>
                <a:latin typeface="Arial" pitchFamily="34" charset="0"/>
              </a:rPr>
              <a:t>Hannah </a:t>
            </a:r>
          </a:p>
          <a:p>
            <a:pPr defTabSz="965200">
              <a:lnSpc>
                <a:spcPct val="80000"/>
              </a:lnSpc>
            </a:pPr>
            <a:endParaRPr lang="en-US" sz="1000" b="1" dirty="0" smtClean="0">
              <a:solidFill>
                <a:srgbClr val="000000"/>
              </a:solidFill>
              <a:latin typeface="Arial" pitchFamily="34" charset="0"/>
            </a:endParaRPr>
          </a:p>
          <a:p>
            <a:pPr defTabSz="965200">
              <a:lnSpc>
                <a:spcPct val="80000"/>
              </a:lnSpc>
            </a:pPr>
            <a:r>
              <a:rPr lang="en-US" b="1" dirty="0" smtClean="0">
                <a:solidFill>
                  <a:srgbClr val="000000"/>
                </a:solidFill>
                <a:latin typeface="Arial" pitchFamily="34" charset="0"/>
              </a:rPr>
              <a:t>US Government Airport Passport Fingerprinting</a:t>
            </a:r>
          </a:p>
          <a:p>
            <a:pPr defTabSz="965200">
              <a:lnSpc>
                <a:spcPct val="80000"/>
              </a:lnSpc>
            </a:pPr>
            <a:r>
              <a:rPr lang="en-US" dirty="0" smtClean="0">
                <a:solidFill>
                  <a:srgbClr val="000000"/>
                </a:solidFill>
                <a:latin typeface="Arial" pitchFamily="34" charset="0"/>
              </a:rPr>
              <a:t>It isn’t only the consumers who must put some effort into using self-service technologies.  Developers of these interfaces must pay careful attention to their users needs and go through significant usability testing to make sure customers can use these machines with limited guidance.  One example we found was of a U.S. Government Airport Passport Fingerprinting machine.  The targeted audience were people arriving in U.S. airports, who might be non-English speakers who were likely to be unfamiliar with American culture, with little formal education and little to no experience with computers.  As a result, these developers could not use words, numbers, left-to-right ordering, or Western symbols, like check </a:t>
            </a:r>
            <a:r>
              <a:rPr lang="en-US" dirty="0" smtClean="0">
                <a:solidFill>
                  <a:srgbClr val="000000"/>
                </a:solidFill>
                <a:latin typeface="Arial" pitchFamily="34" charset="0"/>
              </a:rPr>
              <a:t>marks in the directions.</a:t>
            </a:r>
            <a:endParaRPr lang="en-US" dirty="0" smtClean="0">
              <a:solidFill>
                <a:srgbClr val="000000"/>
              </a:solidFill>
              <a:latin typeface="Arial" pitchFamily="34" charset="0"/>
            </a:endParaRPr>
          </a:p>
          <a:p>
            <a:pPr defTabSz="965200">
              <a:lnSpc>
                <a:spcPct val="80000"/>
              </a:lnSpc>
            </a:pPr>
            <a:endParaRPr lang="en-US" dirty="0" smtClean="0">
              <a:solidFill>
                <a:srgbClr val="000000"/>
              </a:solidFill>
              <a:latin typeface="Arial" pitchFamily="34" charset="0"/>
            </a:endParaRPr>
          </a:p>
          <a:p>
            <a:pPr defTabSz="965200">
              <a:lnSpc>
                <a:spcPct val="80000"/>
              </a:lnSpc>
            </a:pPr>
            <a:r>
              <a:rPr lang="en-US" dirty="0" smtClean="0">
                <a:solidFill>
                  <a:srgbClr val="000000"/>
                </a:solidFill>
                <a:latin typeface="Arial" pitchFamily="34" charset="0"/>
              </a:rPr>
              <a:t>In the end these designers created a video to show users how to complete the process, and made sure the video didn’t advance until the person had completed the task.  And as a side note, the department in charge of this self serve unit ended up deciding to have people staff these kiosks as well instead of requiring travelers to use it on their own.</a:t>
            </a:r>
          </a:p>
          <a:p>
            <a:pPr defTabSz="965200"/>
            <a:endParaRPr lang="en-US" sz="1000" dirty="0" smtClean="0">
              <a:solidFill>
                <a:srgbClr val="000000"/>
              </a:solidFill>
              <a:latin typeface="&quot;Calibri&quot;"/>
            </a:endParaRPr>
          </a:p>
          <a:p>
            <a:pPr marL="1208088" lvl="2" indent="-241300" defTabSz="965200"/>
            <a:endParaRPr lang="en-US" sz="1300" dirty="0" smtClean="0">
              <a:solidFill>
                <a:srgbClr val="000000"/>
              </a:solidFill>
              <a:latin typeface="Arial" pitchFamily="34" charset="0"/>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b="1" dirty="0" smtClean="0">
                <a:solidFill>
                  <a:srgbClr val="000000"/>
                </a:solidFill>
                <a:latin typeface="&quot;Calibri&quot;"/>
              </a:rPr>
              <a:t>Hannah</a:t>
            </a:r>
            <a:endParaRPr lang="en-US" dirty="0" smtClean="0">
              <a:solidFill>
                <a:srgbClr val="000000"/>
              </a:solidFill>
              <a:latin typeface="&quot;Calibri&quot;"/>
            </a:endParaRPr>
          </a:p>
          <a:p>
            <a:r>
              <a:rPr lang="en-US" dirty="0" smtClean="0">
                <a:solidFill>
                  <a:srgbClr val="000000"/>
                </a:solidFill>
                <a:latin typeface="Arial" pitchFamily="34" charset="0"/>
                <a:cs typeface="Arial" pitchFamily="34" charset="0"/>
              </a:rPr>
              <a:t>Self-serve banking options, particularly ATMs have been used widely since the 70s and have been found to not hurt bank loyalty. </a:t>
            </a:r>
            <a:r>
              <a:rPr lang="en-US" dirty="0" err="1" smtClean="0">
                <a:solidFill>
                  <a:srgbClr val="000000"/>
                </a:solidFill>
                <a:latin typeface="Arial" pitchFamily="34" charset="0"/>
                <a:cs typeface="Arial" pitchFamily="34" charset="0"/>
              </a:rPr>
              <a:t>Rolph</a:t>
            </a:r>
            <a:r>
              <a:rPr lang="en-US" dirty="0" smtClean="0">
                <a:solidFill>
                  <a:srgbClr val="000000"/>
                </a:solidFill>
                <a:latin typeface="Arial" pitchFamily="34" charset="0"/>
                <a:cs typeface="Arial" pitchFamily="34" charset="0"/>
              </a:rPr>
              <a:t> Anderson, a Drexel University marketing professor, said that he doubts self-checkout machines would hurt other businesses. "When you're offering options, even if they aren't used, it just makes people feel you're more accommodating, more caring," he said.</a:t>
            </a:r>
          </a:p>
          <a:p>
            <a:endParaRPr lang="en-US" dirty="0" smtClean="0">
              <a:solidFill>
                <a:srgbClr val="000000"/>
              </a:solidFill>
              <a:latin typeface="Arial" pitchFamily="34" charset="0"/>
              <a:cs typeface="Arial" pitchFamily="34" charset="0"/>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b="1" dirty="0" smtClean="0">
                <a:solidFill>
                  <a:srgbClr val="000000"/>
                </a:solidFill>
                <a:latin typeface="&quot;Calibri&quot;"/>
              </a:rPr>
              <a:t>Hannah</a:t>
            </a:r>
          </a:p>
          <a:p>
            <a:r>
              <a:rPr lang="en-US" dirty="0" smtClean="0">
                <a:solidFill>
                  <a:srgbClr val="000000"/>
                </a:solidFill>
                <a:latin typeface="&quot;Calibri&quot;"/>
              </a:rPr>
              <a:t>A more recent self-service technology is the automated check out of movie rentals.  How many of you have used one of these?  Well, the main self-check movie rental company, </a:t>
            </a:r>
            <a:r>
              <a:rPr lang="en-US" dirty="0" err="1" smtClean="0">
                <a:solidFill>
                  <a:srgbClr val="000000"/>
                </a:solidFill>
                <a:latin typeface="&quot;Calibri&quot;"/>
              </a:rPr>
              <a:t>Redbox</a:t>
            </a:r>
            <a:r>
              <a:rPr lang="en-US" dirty="0" smtClean="0">
                <a:solidFill>
                  <a:srgbClr val="000000"/>
                </a:solidFill>
                <a:latin typeface="&quot;Calibri&quot;"/>
              </a:rPr>
              <a:t>, started as an afterthought to a convenience store type kiosk that would dispense sandwiches and other perishable food items.  On the side, they also dispensed movies.  The perishable food dispensing part flopped, but the movies became very popular and can now be found at fast food restaurants and grocery stores.</a:t>
            </a:r>
          </a:p>
          <a:p>
            <a:endParaRPr lang="en-US" dirty="0" smtClean="0">
              <a:latin typeface="Arial" pitchFamily="34" charset="0"/>
            </a:endParaRPr>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5951125-4E46-4E1F-B4F5-6C108EC714DC}" type="datetime1">
              <a:rPr lang="en-US" smtClean="0"/>
              <a:pPr>
                <a:defRPr/>
              </a:pPr>
              <a:t>2/12/2009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D187F3-4416-4896-8DD8-CA779CD7A50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CF74EDE-C6A1-4D98-97B3-572116CBBD45}" type="datetime1">
              <a:rPr lang="en-US" smtClean="0"/>
              <a:pPr>
                <a:defRPr/>
              </a:pPr>
              <a:t>2/12/2009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557671-B092-4B3B-A90E-FFAA5AFDE67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F430215-F837-46FB-B6D8-63B30A706FDB}" type="datetime1">
              <a:rPr lang="en-US" smtClean="0"/>
              <a:pPr>
                <a:defRPr/>
              </a:pPr>
              <a:t>2/12/2009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291BAA-7285-425E-A97A-6F4B3823E93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3343D1D-D21D-4519-A992-2E8EC4F4EBD6}" type="datetime1">
              <a:rPr lang="en-US" smtClean="0"/>
              <a:pPr>
                <a:defRPr/>
              </a:pPr>
              <a:t>2/12/2009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0FC33C-DB36-4641-80EB-FBFC9A84D32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73ACD3F-DFF5-4AA4-94E0-DAB02F028C7F}" type="datetime1">
              <a:rPr lang="en-US" smtClean="0"/>
              <a:pPr>
                <a:defRPr/>
              </a:pPr>
              <a:t>2/12/2009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12400A-0583-476D-A166-F105955CDB1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F076D1-8CD1-4811-9720-0E45CF700A71}" type="datetime1">
              <a:rPr lang="en-US" smtClean="0"/>
              <a:pPr>
                <a:defRPr/>
              </a:pPr>
              <a:t>2/12/2009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63DB10-97CE-439B-A7EE-36581E72CC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88EF187-E09C-409F-9D92-95B07A880554}" type="datetime1">
              <a:rPr lang="en-US" smtClean="0"/>
              <a:pPr>
                <a:defRPr/>
              </a:pPr>
              <a:t>2/12/2009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A4B8B5-BDD7-4DE4-92DC-5849FB72A44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2250F1E-98E7-430E-B466-5D735E1FF62C}" type="datetime1">
              <a:rPr lang="en-US" smtClean="0"/>
              <a:pPr>
                <a:defRPr/>
              </a:pPr>
              <a:t>2/12/2009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B5525E5-EBF2-4C85-A6E2-D4CCB3D29DE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1B5BA7-7F40-4D52-A63F-E29AF472BA29}" type="datetime1">
              <a:rPr lang="en-US" smtClean="0"/>
              <a:pPr>
                <a:defRPr/>
              </a:pPr>
              <a:t>2/12/2009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E33AD6D-23EE-4675-85AE-6EFDEFAB5C4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DDCA348-143C-486D-BCEC-0619AF4DD8D2}" type="datetime1">
              <a:rPr lang="en-US" smtClean="0"/>
              <a:pPr>
                <a:defRPr/>
              </a:pPr>
              <a:t>2/12/2009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A0D3CCD-EF8E-4E80-91E5-04A52A42A6D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065673B-F9C2-4221-BEDB-D33329868858}" type="datetime1">
              <a:rPr lang="en-US" smtClean="0"/>
              <a:pPr>
                <a:defRPr/>
              </a:pPr>
              <a:t>2/12/2009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A8994A-D81B-4F0A-8E26-78672B95542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D4DEFF"/>
            </a:gs>
            <a:gs pos="83000">
              <a:srgbClr val="D4DEFF"/>
            </a:gs>
            <a:gs pos="83000">
              <a:srgbClr val="D4DEFF">
                <a:alpha val="0"/>
              </a:srgbClr>
            </a:gs>
            <a:gs pos="100000">
              <a:srgbClr val="96AB94"/>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6B50F3A-8DDF-4DE1-8ABD-54E248134C50}" type="datetime1">
              <a:rPr lang="en-US" smtClean="0"/>
              <a:pPr>
                <a:defRPr/>
              </a:pPr>
              <a:t>2/12/2009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3E20F2-5CBD-49F5-AF06-5DEE5BFF6A7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file:///C:\Documents%20and%20Settings\mellingm\Desktop\advalueinternet.mov"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flickr.com/photos/goldberg/367726950/" TargetMode="External"/><Relationship Id="rId13" Type="http://schemas.openxmlformats.org/officeDocument/2006/relationships/hyperlink" Target="http://ccclib.org/locations/libraryagogo.html" TargetMode="External"/><Relationship Id="rId3" Type="http://schemas.openxmlformats.org/officeDocument/2006/relationships/image" Target="../media/image1.jpeg"/><Relationship Id="rId7" Type="http://schemas.openxmlformats.org/officeDocument/2006/relationships/hyperlink" Target="http://www.flickr.com/photos/compujeramey/473664038/" TargetMode="External"/><Relationship Id="rId12" Type="http://schemas.openxmlformats.org/officeDocument/2006/relationships/hyperlink" Target="http://www.libraryjournal.com/article/CA6535617.html"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www.idsa.org/idea/idea2005/images/1200-S-JetBlueKiosk.jpg" TargetMode="External"/><Relationship Id="rId11" Type="http://schemas.openxmlformats.org/officeDocument/2006/relationships/hyperlink" Target="http://thecentsiblesawyer.blogspot.com/2008_04_27_archive.html" TargetMode="External"/><Relationship Id="rId5" Type="http://schemas.openxmlformats.org/officeDocument/2006/relationships/hyperlink" Target="http://johnniemoore.com/blog/images/dalek.jpg" TargetMode="External"/><Relationship Id="rId15" Type="http://schemas.openxmlformats.org/officeDocument/2006/relationships/hyperlink" Target="http://www.elotouch.com/" TargetMode="External"/><Relationship Id="rId10" Type="http://schemas.openxmlformats.org/officeDocument/2006/relationships/hyperlink" Target="http://www.flickr.com/photos/lickyoats/2465809224/" TargetMode="External"/><Relationship Id="rId4" Type="http://schemas.openxmlformats.org/officeDocument/2006/relationships/hyperlink" Target="http://flowingdata.com/2008/07/13/my-ugly-experience-with-the-jetblue-kiosk/" TargetMode="External"/><Relationship Id="rId9" Type="http://schemas.openxmlformats.org/officeDocument/2006/relationships/hyperlink" Target="http://www.flickr.com/photos/scantor/828709135/" TargetMode="External"/><Relationship Id="rId14" Type="http://schemas.openxmlformats.org/officeDocument/2006/relationships/hyperlink" Target="http://www.slideshare.net/charbooth/moving-communication-forward-internet-voice-and-video-in-librari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www.deloitte.com/dtt/cda/doc/content/us_fsi_insuringcatalyst_customer_genYandInsurance081208.pdf" TargetMode="External"/><Relationship Id="rId4" Type="http://schemas.openxmlformats.org/officeDocument/2006/relationships/hyperlink" Target="http://www.slideshare.net/charbooth/moving-communication-forward-internet-voice-and-video-in-librari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www.contra-costa.lib.ca.us/press_releases/library-a-go-go.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rot="10800000" flipV="1">
            <a:off x="4502678"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20987892_trainandsky.jpg"/>
          <p:cNvPicPr>
            <a:picLocks noChangeAspect="1"/>
          </p:cNvPicPr>
          <p:nvPr/>
        </p:nvPicPr>
        <p:blipFill>
          <a:blip r:embed="rId3"/>
          <a:stretch>
            <a:fillRect/>
          </a:stretch>
        </p:blipFill>
        <p:spPr>
          <a:xfrm>
            <a:off x="301752"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sp>
        <p:nvSpPr>
          <p:cNvPr id="15" name="TextBox 14"/>
          <p:cNvSpPr txBox="1"/>
          <p:nvPr/>
        </p:nvSpPr>
        <p:spPr>
          <a:xfrm>
            <a:off x="92361" y="3733800"/>
            <a:ext cx="2117439"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Online NW, 2009</a:t>
            </a:r>
            <a:endParaRPr lang="en-US" dirty="0">
              <a:solidFill>
                <a:prstClr val="black">
                  <a:lumMod val="50000"/>
                  <a:lumOff val="50000"/>
                </a:prstClr>
              </a:solidFill>
              <a:latin typeface="Trebuchet MS" pitchFamily="34" charset="0"/>
            </a:endParaRPr>
          </a:p>
        </p:txBody>
      </p:sp>
      <p:sp>
        <p:nvSpPr>
          <p:cNvPr id="16" name="TextBox 15"/>
          <p:cNvSpPr txBox="1"/>
          <p:nvPr/>
        </p:nvSpPr>
        <p:spPr>
          <a:xfrm>
            <a:off x="2286000" y="3733800"/>
            <a:ext cx="6783652"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Hannah Gascho Rempel and Margaret Mellinger, OSU Libraries</a:t>
            </a:r>
            <a:endParaRPr lang="en-US" dirty="0">
              <a:solidFill>
                <a:prstClr val="black">
                  <a:lumMod val="50000"/>
                  <a:lumOff val="50000"/>
                </a:prstClr>
              </a:solidFill>
              <a:latin typeface="Trebuchet MS" pitchFamily="34" charset="0"/>
            </a:endParaRPr>
          </a:p>
        </p:txBody>
      </p:sp>
      <p:sp>
        <p:nvSpPr>
          <p:cNvPr id="17" name="TextBox 16"/>
          <p:cNvSpPr txBox="1"/>
          <p:nvPr/>
        </p:nvSpPr>
        <p:spPr>
          <a:xfrm>
            <a:off x="4724400" y="1600200"/>
            <a:ext cx="4038600" cy="1723549"/>
          </a:xfrm>
          <a:prstGeom prst="rect">
            <a:avLst/>
          </a:prstGeom>
          <a:noFill/>
        </p:spPr>
        <p:txBody>
          <a:bodyPr wrap="square" rtlCol="0">
            <a:spAutoFit/>
          </a:bodyPr>
          <a:lstStyle/>
          <a:p>
            <a:r>
              <a:rPr lang="en-US" sz="2800" dirty="0" smtClean="0">
                <a:solidFill>
                  <a:prstClr val="white"/>
                </a:solidFill>
                <a:latin typeface="Trebuchet MS" pitchFamily="34" charset="0"/>
              </a:rPr>
              <a:t>Learning from Safeway and Jet Blue: Libraries and Self-Service</a:t>
            </a:r>
          </a:p>
          <a:p>
            <a:endParaRPr lang="en-US" sz="2200" dirty="0">
              <a:solidFill>
                <a:prstClr val="white"/>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rot="10800000" flipV="1">
            <a:off x="228600" y="1142999"/>
            <a:ext cx="4114800" cy="25908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r>
              <a:rPr lang="en-US" sz="2400" dirty="0" smtClean="0">
                <a:solidFill>
                  <a:prstClr val="white"/>
                </a:solidFill>
                <a:latin typeface="Trebuchet MS" pitchFamily="34" charset="0"/>
              </a:rPr>
              <a:t> print on demand </a:t>
            </a:r>
          </a:p>
          <a:p>
            <a:pPr algn="ctr"/>
            <a:r>
              <a:rPr lang="en-US" sz="2400" dirty="0" smtClean="0">
                <a:solidFill>
                  <a:prstClr val="white"/>
                </a:solidFill>
                <a:latin typeface="Trebuchet MS" pitchFamily="34" charset="0"/>
              </a:rPr>
              <a:t>burn your own CDs</a:t>
            </a:r>
          </a:p>
          <a:p>
            <a:pPr algn="ctr"/>
            <a:r>
              <a:rPr lang="en-US" sz="2400" dirty="0" smtClean="0">
                <a:solidFill>
                  <a:prstClr val="white"/>
                </a:solidFill>
                <a:latin typeface="Trebuchet MS" pitchFamily="34" charset="0"/>
              </a:rPr>
              <a:t>print your own books</a:t>
            </a: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p:txBody>
      </p:sp>
      <p:grpSp>
        <p:nvGrpSpPr>
          <p:cNvPr id="2" name="Group 13"/>
          <p:cNvGrpSpPr/>
          <p:nvPr/>
        </p:nvGrpSpPr>
        <p:grpSpPr>
          <a:xfrm>
            <a:off x="292343" y="3886200"/>
            <a:ext cx="3797553" cy="461665"/>
            <a:chOff x="152400" y="3733800"/>
            <a:chExt cx="3797553" cy="461665"/>
          </a:xfrm>
        </p:grpSpPr>
        <p:sp>
          <p:nvSpPr>
            <p:cNvPr id="15" name="TextBox 14"/>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16" name="TextBox 15"/>
            <p:cNvSpPr txBox="1"/>
            <p:nvPr/>
          </p:nvSpPr>
          <p:spPr>
            <a:xfrm>
              <a:off x="2971800" y="3733800"/>
              <a:ext cx="978153"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retail</a:t>
              </a:r>
              <a:endParaRPr lang="en-US" dirty="0">
                <a:solidFill>
                  <a:prstClr val="black">
                    <a:lumMod val="50000"/>
                    <a:lumOff val="50000"/>
                  </a:prstClr>
                </a:solidFill>
                <a:latin typeface="Trebuchet MS" pitchFamily="34" charset="0"/>
              </a:endParaRPr>
            </a:p>
          </p:txBody>
        </p:sp>
      </p:grpSp>
      <p:pic>
        <p:nvPicPr>
          <p:cNvPr id="7" name="Picture 6" descr="borders.png"/>
          <p:cNvPicPr>
            <a:picLocks noChangeAspect="1"/>
          </p:cNvPicPr>
          <p:nvPr/>
        </p:nvPicPr>
        <p:blipFill>
          <a:blip r:embed="rId3"/>
          <a:stretch>
            <a:fillRect/>
          </a:stretch>
        </p:blipFill>
        <p:spPr>
          <a:xfrm>
            <a:off x="4572000" y="1219200"/>
            <a:ext cx="3828572" cy="2428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4114800" y="1066800"/>
            <a:ext cx="4419600" cy="2895600"/>
          </a:xfrm>
          <a:prstGeom prst="round2DiagRect">
            <a:avLst>
              <a:gd name="adj1" fmla="val 11225"/>
              <a:gd name="adj2" fmla="val 0"/>
            </a:avLst>
          </a:prstGeom>
          <a:solidFill>
            <a:srgbClr val="285EA0"/>
          </a:solidFill>
          <a:ln>
            <a:noFill/>
          </a:ln>
          <a:effectLst>
            <a:glow rad="63500">
              <a:schemeClr val="bg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rebuchet MS" pitchFamily="34" charset="0"/>
              </a:rPr>
              <a:t>Print photos from memory cards or online photo-sharing services </a:t>
            </a:r>
            <a:endParaRPr lang="en-US" sz="2400" dirty="0">
              <a:solidFill>
                <a:schemeClr val="bg1"/>
              </a:solidFill>
            </a:endParaRPr>
          </a:p>
        </p:txBody>
      </p:sp>
      <p:grpSp>
        <p:nvGrpSpPr>
          <p:cNvPr id="2" name="Group 17"/>
          <p:cNvGrpSpPr/>
          <p:nvPr/>
        </p:nvGrpSpPr>
        <p:grpSpPr>
          <a:xfrm>
            <a:off x="4512312" y="4114800"/>
            <a:ext cx="3797553" cy="461665"/>
            <a:chOff x="152400" y="3733800"/>
            <a:chExt cx="3797553" cy="461665"/>
          </a:xfrm>
        </p:grpSpPr>
        <p:sp>
          <p:nvSpPr>
            <p:cNvPr id="19" name="TextBox 18"/>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20" name="TextBox 19"/>
            <p:cNvSpPr txBox="1"/>
            <p:nvPr/>
          </p:nvSpPr>
          <p:spPr>
            <a:xfrm>
              <a:off x="2971800" y="3733800"/>
              <a:ext cx="978153"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retail</a:t>
              </a:r>
              <a:endParaRPr lang="en-US" dirty="0">
                <a:solidFill>
                  <a:prstClr val="black">
                    <a:lumMod val="50000"/>
                    <a:lumOff val="50000"/>
                  </a:prstClr>
                </a:solidFill>
                <a:latin typeface="Trebuchet MS" pitchFamily="34" charset="0"/>
              </a:endParaRPr>
            </a:p>
          </p:txBody>
        </p:sp>
      </p:grpSp>
      <p:pic>
        <p:nvPicPr>
          <p:cNvPr id="9" name="Picture 8" descr="124928-expressStation_b.jpg"/>
          <p:cNvPicPr>
            <a:picLocks noChangeAspect="1"/>
          </p:cNvPicPr>
          <p:nvPr/>
        </p:nvPicPr>
        <p:blipFill>
          <a:blip r:embed="rId3"/>
          <a:stretch>
            <a:fillRect/>
          </a:stretch>
        </p:blipFill>
        <p:spPr>
          <a:xfrm>
            <a:off x="484632" y="1143000"/>
            <a:ext cx="3248025" cy="4476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Provider Perspective</a:t>
            </a:r>
            <a:endParaRPr lang="en-US" dirty="0">
              <a:latin typeface="Trebuchet MS" pitchFamily="34" charset="0"/>
            </a:endParaRPr>
          </a:p>
        </p:txBody>
      </p:sp>
      <p:sp>
        <p:nvSpPr>
          <p:cNvPr id="3" name="Text Placeholder 2"/>
          <p:cNvSpPr>
            <a:spLocks noGrp="1"/>
          </p:cNvSpPr>
          <p:nvPr>
            <p:ph type="body" idx="1"/>
          </p:nvPr>
        </p:nvSpPr>
        <p:spPr/>
        <p:txBody>
          <a:bodyPr/>
          <a:lstStyle/>
          <a:p>
            <a:r>
              <a:rPr lang="en-US" dirty="0" smtClean="0">
                <a:latin typeface="Trebuchet MS" pitchFamily="34" charset="0"/>
              </a:rPr>
              <a:t>Advantages	</a:t>
            </a:r>
            <a:endParaRPr lang="en-US" dirty="0">
              <a:latin typeface="Trebuchet MS" pitchFamily="34" charset="0"/>
            </a:endParaRPr>
          </a:p>
        </p:txBody>
      </p:sp>
      <p:sp>
        <p:nvSpPr>
          <p:cNvPr id="5" name="Text Placeholder 4"/>
          <p:cNvSpPr>
            <a:spLocks noGrp="1"/>
          </p:cNvSpPr>
          <p:nvPr>
            <p:ph type="body" sz="quarter" idx="3"/>
          </p:nvPr>
        </p:nvSpPr>
        <p:spPr/>
        <p:txBody>
          <a:bodyPr/>
          <a:lstStyle/>
          <a:p>
            <a:r>
              <a:rPr lang="en-US" dirty="0" smtClean="0">
                <a:latin typeface="Trebuchet MS" pitchFamily="34" charset="0"/>
              </a:rPr>
              <a:t>Disadvantag</a:t>
            </a:r>
            <a:r>
              <a:rPr lang="en-US" dirty="0" smtClean="0"/>
              <a:t>es</a:t>
            </a:r>
            <a:endParaRPr lang="en-US" dirty="0"/>
          </a:p>
        </p:txBody>
      </p:sp>
      <p:sp>
        <p:nvSpPr>
          <p:cNvPr id="7" name="Content Placeholder 6"/>
          <p:cNvSpPr>
            <a:spLocks noGrp="1"/>
          </p:cNvSpPr>
          <p:nvPr>
            <p:ph sz="half" idx="2"/>
          </p:nvPr>
        </p:nvSpPr>
        <p:spPr>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smtClean="0">
                <a:latin typeface="Trebuchet MS" pitchFamily="34" charset="0"/>
              </a:rPr>
              <a:t>Reduce overall costs</a:t>
            </a:r>
          </a:p>
          <a:p>
            <a:r>
              <a:rPr lang="en-US" sz="3600" dirty="0" smtClean="0">
                <a:latin typeface="Trebuchet MS" pitchFamily="34" charset="0"/>
              </a:rPr>
              <a:t>Improve service delivery</a:t>
            </a:r>
          </a:p>
          <a:p>
            <a:r>
              <a:rPr lang="en-US" sz="3600" dirty="0" smtClean="0">
                <a:latin typeface="Trebuchet MS" pitchFamily="34" charset="0"/>
              </a:rPr>
              <a:t>Staffing</a:t>
            </a:r>
          </a:p>
        </p:txBody>
      </p:sp>
      <p:sp>
        <p:nvSpPr>
          <p:cNvPr id="8" name="Content Placeholder 7"/>
          <p:cNvSpPr>
            <a:spLocks noGrp="1"/>
          </p:cNvSpPr>
          <p:nvPr>
            <p:ph sz="quarter" idx="4"/>
          </p:nvPr>
        </p:nvSpPr>
        <p:spPr>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endParaRPr lang="en-US" sz="3600" dirty="0" smtClean="0">
              <a:latin typeface="Trebuchet MS" pitchFamily="34" charset="0"/>
            </a:endParaRPr>
          </a:p>
          <a:p>
            <a:endParaRPr lang="en-US" sz="3600" dirty="0" smtClean="0">
              <a:latin typeface="Trebuchet MS" pitchFamily="34" charset="0"/>
            </a:endParaRPr>
          </a:p>
          <a:p>
            <a:r>
              <a:rPr lang="en-US" sz="3900" dirty="0" smtClean="0">
                <a:latin typeface="Trebuchet MS" pitchFamily="34" charset="0"/>
              </a:rPr>
              <a:t>System failures</a:t>
            </a:r>
          </a:p>
          <a:p>
            <a:r>
              <a:rPr lang="en-US" sz="3900" dirty="0" smtClean="0">
                <a:latin typeface="Trebuchet MS" pitchFamily="34" charset="0"/>
              </a:rPr>
              <a:t>Weakens customer loyalty</a:t>
            </a:r>
          </a:p>
          <a:p>
            <a:r>
              <a:rPr lang="en-US" sz="3900" dirty="0" smtClean="0">
                <a:latin typeface="Trebuchet MS" pitchFamily="34" charset="0"/>
              </a:rPr>
              <a:t>Initial costs</a:t>
            </a:r>
          </a:p>
          <a:p>
            <a:pPr>
              <a:buNone/>
            </a:pPr>
            <a:endParaRPr lang="en-US" sz="3600" dirty="0" smtClean="0">
              <a:latin typeface="Trebuchet MS" pitchFamily="34" charset="0"/>
            </a:endParaRPr>
          </a:p>
          <a:p>
            <a:endParaRPr lang="en-US" sz="3600" dirty="0">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Consumer Perspective</a:t>
            </a:r>
            <a:endParaRPr lang="en-US" dirty="0">
              <a:latin typeface="Trebuchet MS" pitchFamily="34" charset="0"/>
            </a:endParaRPr>
          </a:p>
        </p:txBody>
      </p:sp>
      <p:sp>
        <p:nvSpPr>
          <p:cNvPr id="3" name="Text Placeholder 2"/>
          <p:cNvSpPr>
            <a:spLocks noGrp="1"/>
          </p:cNvSpPr>
          <p:nvPr>
            <p:ph type="body" idx="1"/>
          </p:nvPr>
        </p:nvSpPr>
        <p:spPr/>
        <p:txBody>
          <a:bodyPr/>
          <a:lstStyle/>
          <a:p>
            <a:r>
              <a:rPr lang="en-US" dirty="0" smtClean="0">
                <a:latin typeface="Trebuchet MS" pitchFamily="34" charset="0"/>
              </a:rPr>
              <a:t>Advantages	</a:t>
            </a:r>
            <a:endParaRPr lang="en-US" dirty="0">
              <a:latin typeface="Trebuchet MS" pitchFamily="34" charset="0"/>
            </a:endParaRPr>
          </a:p>
        </p:txBody>
      </p:sp>
      <p:sp>
        <p:nvSpPr>
          <p:cNvPr id="5" name="Text Placeholder 4"/>
          <p:cNvSpPr>
            <a:spLocks noGrp="1"/>
          </p:cNvSpPr>
          <p:nvPr>
            <p:ph type="body" sz="quarter" idx="3"/>
          </p:nvPr>
        </p:nvSpPr>
        <p:spPr/>
        <p:txBody>
          <a:bodyPr/>
          <a:lstStyle/>
          <a:p>
            <a:r>
              <a:rPr lang="en-US" dirty="0" smtClean="0">
                <a:latin typeface="Trebuchet MS" pitchFamily="34" charset="0"/>
              </a:rPr>
              <a:t>Disadvantag</a:t>
            </a:r>
            <a:r>
              <a:rPr lang="en-US" dirty="0" smtClean="0"/>
              <a:t>es</a:t>
            </a:r>
            <a:endParaRPr lang="en-US" dirty="0"/>
          </a:p>
        </p:txBody>
      </p:sp>
      <p:sp>
        <p:nvSpPr>
          <p:cNvPr id="7" name="Content Placeholder 6"/>
          <p:cNvSpPr>
            <a:spLocks noGrp="1"/>
          </p:cNvSpPr>
          <p:nvPr>
            <p:ph sz="half" idx="2"/>
          </p:nvPr>
        </p:nvSpPr>
        <p:spPr>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smtClean="0">
                <a:latin typeface="Trebuchet MS" pitchFamily="34" charset="0"/>
              </a:rPr>
              <a:t>Time-saving</a:t>
            </a:r>
          </a:p>
          <a:p>
            <a:r>
              <a:rPr lang="en-US" sz="3600" dirty="0" smtClean="0">
                <a:latin typeface="Trebuchet MS" pitchFamily="34" charset="0"/>
              </a:rPr>
              <a:t>Convenience</a:t>
            </a:r>
          </a:p>
          <a:p>
            <a:r>
              <a:rPr lang="en-US" sz="3600" dirty="0" smtClean="0">
                <a:latin typeface="Trebuchet MS" pitchFamily="34" charset="0"/>
              </a:rPr>
              <a:t>Control</a:t>
            </a:r>
          </a:p>
          <a:p>
            <a:r>
              <a:rPr lang="en-US" sz="3600" dirty="0" smtClean="0">
                <a:latin typeface="Trebuchet MS" pitchFamily="34" charset="0"/>
              </a:rPr>
              <a:t>Easy to use</a:t>
            </a:r>
          </a:p>
        </p:txBody>
      </p:sp>
      <p:sp>
        <p:nvSpPr>
          <p:cNvPr id="8" name="Content Placeholder 7"/>
          <p:cNvSpPr>
            <a:spLocks noGrp="1"/>
          </p:cNvSpPr>
          <p:nvPr>
            <p:ph sz="quarter" idx="4"/>
          </p:nvPr>
        </p:nvSpPr>
        <p:spPr>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smtClean="0">
                <a:latin typeface="Trebuchet MS" pitchFamily="34" charset="0"/>
              </a:rPr>
              <a:t>A threat</a:t>
            </a:r>
          </a:p>
          <a:p>
            <a:r>
              <a:rPr lang="en-US" sz="3600" dirty="0" smtClean="0">
                <a:latin typeface="Trebuchet MS" pitchFamily="34" charset="0"/>
              </a:rPr>
              <a:t>Technology anxiety</a:t>
            </a:r>
          </a:p>
          <a:p>
            <a:r>
              <a:rPr lang="en-US" sz="3600" dirty="0" smtClean="0">
                <a:latin typeface="Trebuchet MS" pitchFamily="34" charset="0"/>
              </a:rPr>
              <a:t>Prefer to deal with people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36713" y="3657600"/>
            <a:ext cx="4082887" cy="461665"/>
            <a:chOff x="152400" y="3733800"/>
            <a:chExt cx="4082887" cy="461665"/>
          </a:xfrm>
        </p:grpSpPr>
        <p:sp>
          <p:nvSpPr>
            <p:cNvPr id="15" name="TextBox 14"/>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16" name="TextBox 15"/>
            <p:cNvSpPr txBox="1"/>
            <p:nvPr/>
          </p:nvSpPr>
          <p:spPr>
            <a:xfrm>
              <a:off x="2971800" y="3733800"/>
              <a:ext cx="1263487"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libraries</a:t>
              </a:r>
              <a:endParaRPr lang="en-US" dirty="0">
                <a:solidFill>
                  <a:prstClr val="black">
                    <a:lumMod val="50000"/>
                    <a:lumOff val="50000"/>
                  </a:prstClr>
                </a:solidFill>
                <a:latin typeface="Trebuchet MS" pitchFamily="34" charset="0"/>
              </a:endParaRPr>
            </a:p>
          </p:txBody>
        </p:sp>
      </p:grpSp>
      <p:sp>
        <p:nvSpPr>
          <p:cNvPr id="10" name="Round Diagonal Corner Rectangle 9"/>
          <p:cNvSpPr/>
          <p:nvPr/>
        </p:nvSpPr>
        <p:spPr>
          <a:xfrm rot="10800000" flipV="1">
            <a:off x="6858000" y="1066800"/>
            <a:ext cx="2057400" cy="24384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Trebuchet MS" pitchFamily="34" charset="0"/>
              </a:rPr>
              <a:t>checking out</a:t>
            </a: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r>
              <a:rPr lang="en-US" sz="2400" dirty="0" smtClean="0">
                <a:solidFill>
                  <a:prstClr val="white"/>
                </a:solidFill>
                <a:latin typeface="Trebuchet MS" pitchFamily="34" charset="0"/>
              </a:rPr>
              <a:t> </a:t>
            </a:r>
            <a:endParaRPr lang="en-US" sz="2400" dirty="0">
              <a:solidFill>
                <a:prstClr val="white"/>
              </a:solidFill>
              <a:latin typeface="Trebuchet MS" pitchFamily="34" charset="0"/>
            </a:endParaRPr>
          </a:p>
        </p:txBody>
      </p:sp>
      <p:pic>
        <p:nvPicPr>
          <p:cNvPr id="11" name="Picture 10" descr="checkout2cbcpl.png"/>
          <p:cNvPicPr>
            <a:picLocks noChangeAspect="1"/>
          </p:cNvPicPr>
          <p:nvPr/>
        </p:nvPicPr>
        <p:blipFill>
          <a:blip r:embed="rId3"/>
          <a:stretch>
            <a:fillRect/>
          </a:stretch>
        </p:blipFill>
        <p:spPr>
          <a:xfrm>
            <a:off x="3617844" y="1143000"/>
            <a:ext cx="3037646"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descr="checkoutcbcpl.jpg"/>
          <p:cNvPicPr>
            <a:picLocks noChangeAspect="1"/>
          </p:cNvPicPr>
          <p:nvPr/>
        </p:nvPicPr>
        <p:blipFill>
          <a:blip r:embed="rId4" cstate="screen"/>
          <a:stretch>
            <a:fillRect/>
          </a:stretch>
        </p:blipFill>
        <p:spPr>
          <a:xfrm>
            <a:off x="301752" y="1143000"/>
            <a:ext cx="3043958"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dscbcpl.png"/>
          <p:cNvPicPr>
            <a:picLocks noChangeAspect="1"/>
          </p:cNvPicPr>
          <p:nvPr/>
        </p:nvPicPr>
        <p:blipFill>
          <a:blip r:embed="rId3"/>
          <a:stretch>
            <a:fillRect/>
          </a:stretch>
        </p:blipFill>
        <p:spPr>
          <a:xfrm>
            <a:off x="5181600" y="1143000"/>
            <a:ext cx="3523573" cy="2651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ound Diagonal Corner Rectangle 4"/>
          <p:cNvSpPr/>
          <p:nvPr/>
        </p:nvSpPr>
        <p:spPr>
          <a:xfrm rot="10800000" flipV="1">
            <a:off x="228599" y="1143000"/>
            <a:ext cx="4724400" cy="27432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r>
              <a:rPr lang="en-US" sz="2400" dirty="0" smtClean="0">
                <a:solidFill>
                  <a:prstClr val="white"/>
                </a:solidFill>
                <a:latin typeface="Trebuchet MS" pitchFamily="34" charset="0"/>
              </a:rPr>
              <a:t>self-service holds at Corvallis Benton County Public Library</a:t>
            </a: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r>
              <a:rPr lang="en-US" sz="2400" dirty="0" smtClean="0">
                <a:solidFill>
                  <a:prstClr val="white"/>
                </a:solidFill>
                <a:latin typeface="Trebuchet MS" pitchFamily="34" charset="0"/>
              </a:rPr>
              <a:t> </a:t>
            </a:r>
            <a:endParaRPr lang="en-US" sz="2400" dirty="0">
              <a:solidFill>
                <a:prstClr val="white"/>
              </a:solidFill>
              <a:latin typeface="Trebuchet MS" pitchFamily="34" charset="0"/>
            </a:endParaRPr>
          </a:p>
        </p:txBody>
      </p:sp>
      <p:grpSp>
        <p:nvGrpSpPr>
          <p:cNvPr id="10" name="Group 13"/>
          <p:cNvGrpSpPr/>
          <p:nvPr/>
        </p:nvGrpSpPr>
        <p:grpSpPr>
          <a:xfrm>
            <a:off x="260513" y="3957935"/>
            <a:ext cx="4082887" cy="461665"/>
            <a:chOff x="152400" y="3733800"/>
            <a:chExt cx="4082887" cy="461665"/>
          </a:xfrm>
        </p:grpSpPr>
        <p:sp>
          <p:nvSpPr>
            <p:cNvPr id="11" name="TextBox 10"/>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12" name="TextBox 11"/>
            <p:cNvSpPr txBox="1"/>
            <p:nvPr/>
          </p:nvSpPr>
          <p:spPr>
            <a:xfrm>
              <a:off x="2971800" y="3733800"/>
              <a:ext cx="1263487"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libraries</a:t>
              </a:r>
              <a:endParaRPr lang="en-US" dirty="0">
                <a:solidFill>
                  <a:prstClr val="black">
                    <a:lumMod val="50000"/>
                    <a:lumOff val="50000"/>
                  </a:prstClr>
                </a:solidFill>
                <a:latin typeface="Trebuchet MS"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ftonparkhalfmoon.jpg"/>
          <p:cNvPicPr>
            <a:picLocks noChangeAspect="1"/>
          </p:cNvPicPr>
          <p:nvPr/>
        </p:nvPicPr>
        <p:blipFill>
          <a:blip r:embed="rId3"/>
          <a:stretch>
            <a:fillRect/>
          </a:stretch>
        </p:blipFill>
        <p:spPr>
          <a:xfrm>
            <a:off x="0" y="9870"/>
            <a:ext cx="9144000" cy="683825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59369" y="3805535"/>
            <a:ext cx="4082887" cy="461665"/>
            <a:chOff x="152400" y="3733800"/>
            <a:chExt cx="4082887" cy="461665"/>
          </a:xfrm>
        </p:grpSpPr>
        <p:sp>
          <p:nvSpPr>
            <p:cNvPr id="15" name="TextBox 14"/>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16" name="TextBox 15"/>
            <p:cNvSpPr txBox="1"/>
            <p:nvPr/>
          </p:nvSpPr>
          <p:spPr>
            <a:xfrm>
              <a:off x="2971800" y="3733800"/>
              <a:ext cx="1263487"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libraries</a:t>
              </a:r>
              <a:endParaRPr lang="en-US" dirty="0">
                <a:solidFill>
                  <a:prstClr val="black">
                    <a:lumMod val="50000"/>
                    <a:lumOff val="50000"/>
                  </a:prstClr>
                </a:solidFill>
                <a:latin typeface="Trebuchet MS" pitchFamily="34" charset="0"/>
              </a:endParaRPr>
            </a:p>
          </p:txBody>
        </p:sp>
      </p:grpSp>
      <p:sp>
        <p:nvSpPr>
          <p:cNvPr id="8" name="Round Diagonal Corner Rectangle 7"/>
          <p:cNvSpPr/>
          <p:nvPr/>
        </p:nvSpPr>
        <p:spPr>
          <a:xfrm flipV="1">
            <a:off x="301752" y="1143000"/>
            <a:ext cx="3048000" cy="232545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6" descr="Cover"/>
          <p:cNvPicPr>
            <a:picLocks noChangeAspect="1" noChangeArrowheads="1"/>
          </p:cNvPicPr>
          <p:nvPr/>
        </p:nvPicPr>
        <p:blipFill>
          <a:blip r:embed="rId3"/>
          <a:srcRect/>
          <a:stretch>
            <a:fillRect/>
          </a:stretch>
        </p:blipFill>
        <p:spPr bwMode="auto">
          <a:xfrm>
            <a:off x="457200" y="1905000"/>
            <a:ext cx="2752725" cy="773112"/>
          </a:xfrm>
          <a:prstGeom prst="rect">
            <a:avLst/>
          </a:prstGeom>
          <a:noFill/>
          <a:ln w="9525">
            <a:noFill/>
            <a:miter lim="800000"/>
            <a:headEnd/>
            <a:tailEnd/>
          </a:ln>
        </p:spPr>
      </p:pic>
      <p:pic>
        <p:nvPicPr>
          <p:cNvPr id="14" name="Picture 13" descr="DistectviaLJ.jpg"/>
          <p:cNvPicPr>
            <a:picLocks noChangeAspect="1"/>
          </p:cNvPicPr>
          <p:nvPr/>
        </p:nvPicPr>
        <p:blipFill>
          <a:blip r:embed="rId4"/>
          <a:stretch>
            <a:fillRect/>
          </a:stretch>
        </p:blipFill>
        <p:spPr>
          <a:xfrm>
            <a:off x="3581400" y="1200150"/>
            <a:ext cx="2971800" cy="2228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5" descr="Cover"/>
          <p:cNvPicPr>
            <a:picLocks noChangeAspect="1" noChangeArrowheads="1"/>
          </p:cNvPicPr>
          <p:nvPr/>
        </p:nvPicPr>
        <p:blipFill>
          <a:blip r:embed="rId5"/>
          <a:srcRect/>
          <a:stretch>
            <a:fillRect/>
          </a:stretch>
        </p:blipFill>
        <p:spPr bwMode="auto">
          <a:xfrm>
            <a:off x="6834187" y="1143000"/>
            <a:ext cx="1776413" cy="32559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ype_ou.png"/>
          <p:cNvPicPr>
            <a:picLocks noChangeAspect="1"/>
          </p:cNvPicPr>
          <p:nvPr/>
        </p:nvPicPr>
        <p:blipFill>
          <a:blip r:embed="rId3"/>
          <a:stretch>
            <a:fillRect/>
          </a:stretch>
        </p:blipFill>
        <p:spPr>
          <a:xfrm>
            <a:off x="457200" y="1066800"/>
            <a:ext cx="3610369" cy="2714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7" name="Group 13"/>
          <p:cNvGrpSpPr/>
          <p:nvPr/>
        </p:nvGrpSpPr>
        <p:grpSpPr>
          <a:xfrm>
            <a:off x="259369" y="4034135"/>
            <a:ext cx="4082887" cy="461665"/>
            <a:chOff x="152400" y="3733800"/>
            <a:chExt cx="4082887" cy="461665"/>
          </a:xfrm>
        </p:grpSpPr>
        <p:sp>
          <p:nvSpPr>
            <p:cNvPr id="8" name="TextBox 7"/>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9" name="TextBox 8"/>
            <p:cNvSpPr txBox="1"/>
            <p:nvPr/>
          </p:nvSpPr>
          <p:spPr>
            <a:xfrm>
              <a:off x="2971800" y="3733800"/>
              <a:ext cx="1263487"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libraries</a:t>
              </a:r>
              <a:endParaRPr lang="en-US" dirty="0">
                <a:solidFill>
                  <a:prstClr val="black">
                    <a:lumMod val="50000"/>
                    <a:lumOff val="50000"/>
                  </a:prstClr>
                </a:solidFill>
                <a:latin typeface="Trebuchet MS" pitchFamily="34" charset="0"/>
              </a:endParaRPr>
            </a:p>
          </p:txBody>
        </p:sp>
      </p:grpSp>
      <p:sp>
        <p:nvSpPr>
          <p:cNvPr id="10" name="Round Diagonal Corner Rectangle 9"/>
          <p:cNvSpPr/>
          <p:nvPr/>
        </p:nvSpPr>
        <p:spPr>
          <a:xfrm rot="10800000" flipV="1">
            <a:off x="4343400" y="990600"/>
            <a:ext cx="4524429" cy="28194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skypelogo.PNG"/>
          <p:cNvPicPr>
            <a:picLocks noChangeAspect="1"/>
          </p:cNvPicPr>
          <p:nvPr/>
        </p:nvPicPr>
        <p:blipFill>
          <a:blip r:embed="rId4"/>
          <a:stretch>
            <a:fillRect/>
          </a:stretch>
        </p:blipFill>
        <p:spPr>
          <a:xfrm>
            <a:off x="4724400" y="1247775"/>
            <a:ext cx="3724275" cy="164782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274638"/>
            <a:ext cx="8229600" cy="1847850"/>
          </a:xfrm>
          <a:prstGeom prst="rect">
            <a:avLst/>
          </a:prstGeom>
          <a:noFill/>
          <a:ln w="9525">
            <a:noFill/>
            <a:miter lim="800000"/>
            <a:headEnd/>
            <a:tailEnd/>
          </a:ln>
        </p:spPr>
        <p:txBody>
          <a:bodyPr/>
          <a:lstStyle/>
          <a:p>
            <a:pPr algn="ctr"/>
            <a:endParaRPr lang="en-US" sz="4400" dirty="0">
              <a:solidFill>
                <a:srgbClr val="000000"/>
              </a:solidFill>
              <a:latin typeface="&quot;Calibri&quot;" charset="0"/>
            </a:endParaRPr>
          </a:p>
        </p:txBody>
      </p:sp>
      <p:sp>
        <p:nvSpPr>
          <p:cNvPr id="5" name="Text Placeholder 4"/>
          <p:cNvSpPr>
            <a:spLocks noGrp="1"/>
          </p:cNvSpPr>
          <p:nvPr>
            <p:ph type="body" idx="1"/>
          </p:nvPr>
        </p:nvSpPr>
        <p:spPr>
          <a:xfrm>
            <a:off x="381000" y="2906713"/>
            <a:ext cx="8113713" cy="1500187"/>
          </a:xfrm>
        </p:spPr>
        <p:txBody>
          <a:bodyPr/>
          <a:lstStyle/>
          <a:p>
            <a:r>
              <a:rPr lang="en-US" dirty="0" smtClean="0">
                <a:latin typeface="Trebuchet MS" pitchFamily="34" charset="0"/>
              </a:rPr>
              <a:t>Part 2</a:t>
            </a:r>
            <a:endParaRPr lang="en-US" dirty="0">
              <a:latin typeface="Trebuchet MS" pitchFamily="34" charset="0"/>
            </a:endParaRPr>
          </a:p>
        </p:txBody>
      </p:sp>
      <p:grpSp>
        <p:nvGrpSpPr>
          <p:cNvPr id="2" name="Group 8"/>
          <p:cNvGrpSpPr/>
          <p:nvPr/>
        </p:nvGrpSpPr>
        <p:grpSpPr>
          <a:xfrm>
            <a:off x="381959" y="4419600"/>
            <a:ext cx="8533441" cy="1981201"/>
            <a:chOff x="453196" y="1447799"/>
            <a:chExt cx="8533441" cy="1981201"/>
          </a:xfrm>
        </p:grpSpPr>
        <p:sp>
          <p:nvSpPr>
            <p:cNvPr id="10" name="Round Diagonal Corner Rectangle 9"/>
            <p:cNvSpPr/>
            <p:nvPr/>
          </p:nvSpPr>
          <p:spPr>
            <a:xfrm rot="10800000" flipV="1">
              <a:off x="4643237"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20987892_trainandsky.jpg"/>
            <p:cNvPicPr>
              <a:picLocks noChangeAspect="1"/>
            </p:cNvPicPr>
            <p:nvPr/>
          </p:nvPicPr>
          <p:blipFill>
            <a:blip r:embed="rId3"/>
            <a:stretch>
              <a:fillRect/>
            </a:stretch>
          </p:blipFill>
          <p:spPr>
            <a:xfrm>
              <a:off x="453196"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grpSp>
      <p:sp>
        <p:nvSpPr>
          <p:cNvPr id="13" name="TextBox 12"/>
          <p:cNvSpPr txBox="1"/>
          <p:nvPr/>
        </p:nvSpPr>
        <p:spPr>
          <a:xfrm>
            <a:off x="4724400" y="4648200"/>
            <a:ext cx="3886200" cy="1384995"/>
          </a:xfrm>
          <a:prstGeom prst="rect">
            <a:avLst/>
          </a:prstGeom>
          <a:noFill/>
        </p:spPr>
        <p:txBody>
          <a:bodyPr wrap="square" rtlCol="0">
            <a:spAutoFit/>
          </a:bodyPr>
          <a:lstStyle/>
          <a:p>
            <a:r>
              <a:rPr lang="en-US" sz="2800" dirty="0" smtClean="0">
                <a:solidFill>
                  <a:schemeClr val="bg1"/>
                </a:solidFill>
                <a:latin typeface="Trebuchet MS" pitchFamily="34" charset="0"/>
              </a:rPr>
              <a:t>OSU Libraries Project: Point of Service Help Screen </a:t>
            </a:r>
            <a:endParaRPr lang="en-US" sz="2800" dirty="0">
              <a:solidFill>
                <a:schemeClr val="bg1"/>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274638"/>
            <a:ext cx="8229600" cy="1847850"/>
          </a:xfrm>
          <a:prstGeom prst="rect">
            <a:avLst/>
          </a:prstGeom>
          <a:noFill/>
          <a:ln w="9525">
            <a:noFill/>
            <a:miter lim="800000"/>
            <a:headEnd/>
            <a:tailEnd/>
          </a:ln>
        </p:spPr>
        <p:txBody>
          <a:bodyPr/>
          <a:lstStyle/>
          <a:p>
            <a:pPr algn="ctr"/>
            <a:endParaRPr lang="en-US" sz="4400" dirty="0">
              <a:solidFill>
                <a:srgbClr val="000000"/>
              </a:solidFill>
              <a:latin typeface="&quot;Calibri&quot;" charset="0"/>
            </a:endParaRPr>
          </a:p>
        </p:txBody>
      </p:sp>
      <p:sp>
        <p:nvSpPr>
          <p:cNvPr id="5" name="Text Placeholder 4"/>
          <p:cNvSpPr>
            <a:spLocks noGrp="1"/>
          </p:cNvSpPr>
          <p:nvPr>
            <p:ph type="body" idx="1"/>
          </p:nvPr>
        </p:nvSpPr>
        <p:spPr>
          <a:xfrm>
            <a:off x="381000" y="2906713"/>
            <a:ext cx="8113713" cy="1500187"/>
          </a:xfrm>
        </p:spPr>
        <p:txBody>
          <a:bodyPr/>
          <a:lstStyle/>
          <a:p>
            <a:r>
              <a:rPr lang="en-US" dirty="0" smtClean="0">
                <a:latin typeface="Trebuchet MS" pitchFamily="34" charset="0"/>
              </a:rPr>
              <a:t>Part 1</a:t>
            </a:r>
            <a:endParaRPr lang="en-US" dirty="0">
              <a:latin typeface="Trebuchet MS" pitchFamily="34" charset="0"/>
            </a:endParaRPr>
          </a:p>
        </p:txBody>
      </p:sp>
      <p:sp>
        <p:nvSpPr>
          <p:cNvPr id="10" name="Round Diagonal Corner Rectangle 9"/>
          <p:cNvSpPr/>
          <p:nvPr/>
        </p:nvSpPr>
        <p:spPr>
          <a:xfrm rot="10800000" flipV="1">
            <a:off x="4648200" y="4419600"/>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20987892_trainandsky.jpg"/>
          <p:cNvPicPr>
            <a:picLocks noChangeAspect="1"/>
          </p:cNvPicPr>
          <p:nvPr/>
        </p:nvPicPr>
        <p:blipFill>
          <a:blip r:embed="rId3"/>
          <a:stretch>
            <a:fillRect/>
          </a:stretch>
        </p:blipFill>
        <p:spPr>
          <a:xfrm>
            <a:off x="381959" y="4421501"/>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sp>
        <p:nvSpPr>
          <p:cNvPr id="13" name="TextBox 12"/>
          <p:cNvSpPr txBox="1"/>
          <p:nvPr/>
        </p:nvSpPr>
        <p:spPr>
          <a:xfrm>
            <a:off x="4724400" y="4648200"/>
            <a:ext cx="3886200" cy="954107"/>
          </a:xfrm>
          <a:prstGeom prst="rect">
            <a:avLst/>
          </a:prstGeom>
          <a:noFill/>
        </p:spPr>
        <p:txBody>
          <a:bodyPr wrap="square" rtlCol="0">
            <a:spAutoFit/>
          </a:bodyPr>
          <a:lstStyle/>
          <a:p>
            <a:r>
              <a:rPr lang="en-US" sz="2800" dirty="0" smtClean="0">
                <a:solidFill>
                  <a:schemeClr val="bg1"/>
                </a:solidFill>
                <a:latin typeface="Trebuchet MS" pitchFamily="34" charset="0"/>
              </a:rPr>
              <a:t>Evolution of Self-Service Technologies</a:t>
            </a:r>
            <a:endParaRPr lang="en-US" sz="2800" dirty="0">
              <a:solidFill>
                <a:schemeClr val="bg1"/>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228599" y="1143000"/>
            <a:ext cx="8686800" cy="28194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addvalue.gif"/>
          <p:cNvPicPr>
            <a:picLocks noChangeAspect="1"/>
          </p:cNvPicPr>
          <p:nvPr/>
        </p:nvPicPr>
        <p:blipFill>
          <a:blip r:embed="rId3"/>
          <a:stretch>
            <a:fillRect/>
          </a:stretch>
        </p:blipFill>
        <p:spPr>
          <a:xfrm rot="21049863">
            <a:off x="867543" y="1328851"/>
            <a:ext cx="3968749" cy="29765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5715000" y="1752600"/>
            <a:ext cx="2743200" cy="1354217"/>
          </a:xfrm>
          <a:prstGeom prst="rect">
            <a:avLst/>
          </a:prstGeom>
          <a:noFill/>
        </p:spPr>
        <p:txBody>
          <a:bodyPr wrap="square" rtlCol="0">
            <a:spAutoFit/>
          </a:bodyPr>
          <a:lstStyle/>
          <a:p>
            <a:r>
              <a:rPr lang="en-US" sz="3200" dirty="0" smtClean="0">
                <a:solidFill>
                  <a:prstClr val="white"/>
                </a:solidFill>
                <a:latin typeface="Trebuchet MS" pitchFamily="34" charset="0"/>
              </a:rPr>
              <a:t>project background</a:t>
            </a:r>
          </a:p>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228599" y="1143000"/>
            <a:ext cx="8534400" cy="28194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rebuchet MS" pitchFamily="34" charset="0"/>
            </a:endParaRPr>
          </a:p>
        </p:txBody>
      </p:sp>
      <p:pic>
        <p:nvPicPr>
          <p:cNvPr id="5" name="Picture 4" descr="149582357_dea35ff88c.JPG"/>
          <p:cNvPicPr>
            <a:picLocks noChangeAspect="1"/>
          </p:cNvPicPr>
          <p:nvPr/>
        </p:nvPicPr>
        <p:blipFill>
          <a:blip r:embed="rId3"/>
          <a:stretch>
            <a:fillRect/>
          </a:stretch>
        </p:blipFill>
        <p:spPr>
          <a:xfrm rot="295618">
            <a:off x="4632849" y="502473"/>
            <a:ext cx="3048000" cy="50969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38200" y="1600200"/>
            <a:ext cx="2819400" cy="1569660"/>
          </a:xfrm>
          <a:prstGeom prst="rect">
            <a:avLst/>
          </a:prstGeom>
          <a:noFill/>
        </p:spPr>
        <p:txBody>
          <a:bodyPr wrap="square" rtlCol="0">
            <a:spAutoFit/>
          </a:bodyPr>
          <a:lstStyle/>
          <a:p>
            <a:r>
              <a:rPr lang="en-US" sz="3200" dirty="0" smtClean="0">
                <a:solidFill>
                  <a:schemeClr val="bg1"/>
                </a:solidFill>
                <a:latin typeface="Trebuchet MS" pitchFamily="34" charset="0"/>
              </a:rPr>
              <a:t>scripting, filming, editing</a:t>
            </a:r>
            <a:endParaRPr lang="en-US" sz="3200" dirty="0">
              <a:solidFill>
                <a:schemeClr val="bg1"/>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301752" y="1143000"/>
            <a:ext cx="8461248" cy="4654379"/>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prstClr val="white"/>
              </a:solidFill>
              <a:latin typeface="Trebuchet MS" pitchFamily="34" charset="0"/>
            </a:endParaRPr>
          </a:p>
          <a:p>
            <a:pPr algn="ctr"/>
            <a:endParaRPr lang="en-US" sz="3200" dirty="0" smtClean="0">
              <a:solidFill>
                <a:prstClr val="white"/>
              </a:solidFill>
              <a:latin typeface="Trebuchet MS" pitchFamily="34" charset="0"/>
            </a:endParaRPr>
          </a:p>
          <a:p>
            <a:pPr algn="ctr"/>
            <a:endParaRPr lang="en-US" sz="3200" dirty="0" smtClean="0">
              <a:solidFill>
                <a:prstClr val="white"/>
              </a:solidFill>
              <a:latin typeface="Trebuchet MS" pitchFamily="34" charset="0"/>
            </a:endParaRPr>
          </a:p>
          <a:p>
            <a:pPr algn="ctr"/>
            <a:endParaRPr lang="en-US" sz="3200" dirty="0" smtClean="0">
              <a:solidFill>
                <a:prstClr val="white"/>
              </a:solidFill>
              <a:latin typeface="Trebuchet MS" pitchFamily="34" charset="0"/>
            </a:endParaRPr>
          </a:p>
          <a:p>
            <a:pPr algn="ctr"/>
            <a:endParaRPr lang="en-US" sz="3200" dirty="0" smtClean="0">
              <a:solidFill>
                <a:prstClr val="white"/>
              </a:solidFill>
              <a:latin typeface="Trebuchet MS" pitchFamily="34" charset="0"/>
            </a:endParaRPr>
          </a:p>
          <a:p>
            <a:pPr algn="ctr"/>
            <a:endParaRPr lang="en-US" sz="3200" dirty="0" smtClean="0">
              <a:solidFill>
                <a:prstClr val="white"/>
              </a:solidFill>
              <a:latin typeface="Trebuchet MS" pitchFamily="34" charset="0"/>
            </a:endParaRPr>
          </a:p>
          <a:p>
            <a:pPr algn="ctr"/>
            <a:endParaRPr lang="en-US" sz="3200" dirty="0" smtClean="0">
              <a:solidFill>
                <a:prstClr val="white"/>
              </a:solidFill>
              <a:latin typeface="Trebuchet MS" pitchFamily="34" charset="0"/>
            </a:endParaRPr>
          </a:p>
          <a:p>
            <a:endParaRPr lang="en-US" sz="3200" dirty="0" smtClean="0">
              <a:solidFill>
                <a:prstClr val="white"/>
              </a:solidFill>
              <a:latin typeface="Trebuchet MS" pitchFamily="34" charset="0"/>
            </a:endParaRPr>
          </a:p>
          <a:p>
            <a:r>
              <a:rPr lang="en-US" sz="3200" dirty="0" smtClean="0">
                <a:solidFill>
                  <a:prstClr val="white"/>
                </a:solidFill>
                <a:latin typeface="Trebuchet MS" pitchFamily="34" charset="0"/>
              </a:rPr>
              <a:t>technology</a:t>
            </a:r>
          </a:p>
          <a:p>
            <a:pPr algn="ctr"/>
            <a:endParaRPr lang="en-US" sz="3200" dirty="0">
              <a:solidFill>
                <a:prstClr val="white"/>
              </a:solidFill>
              <a:latin typeface="Trebuchet MS" pitchFamily="34" charset="0"/>
            </a:endParaRPr>
          </a:p>
        </p:txBody>
      </p:sp>
      <p:pic>
        <p:nvPicPr>
          <p:cNvPr id="3" name="Picture 2" descr="1715l_1_p.jpg"/>
          <p:cNvPicPr>
            <a:picLocks noChangeAspect="1"/>
          </p:cNvPicPr>
          <p:nvPr/>
        </p:nvPicPr>
        <p:blipFill>
          <a:blip r:embed="rId3"/>
          <a:stretch>
            <a:fillRect/>
          </a:stretch>
        </p:blipFill>
        <p:spPr>
          <a:xfrm>
            <a:off x="609600" y="1435100"/>
            <a:ext cx="4034884" cy="3213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model9110.png"/>
          <p:cNvPicPr>
            <a:picLocks noChangeAspect="1"/>
          </p:cNvPicPr>
          <p:nvPr/>
        </p:nvPicPr>
        <p:blipFill>
          <a:blip r:embed="rId4"/>
          <a:stretch>
            <a:fillRect/>
          </a:stretch>
        </p:blipFill>
        <p:spPr>
          <a:xfrm>
            <a:off x="5381710" y="1371600"/>
            <a:ext cx="2419180" cy="46060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304800" y="1143000"/>
            <a:ext cx="3962400" cy="338328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Trebuchet MS" pitchFamily="34" charset="0"/>
              </a:rPr>
              <a:t>technology</a:t>
            </a:r>
            <a:endParaRPr lang="en-US" sz="3200" dirty="0">
              <a:solidFill>
                <a:prstClr val="white"/>
              </a:solidFill>
              <a:latin typeface="Trebuchet MS" pitchFamily="34" charset="0"/>
            </a:endParaRPr>
          </a:p>
        </p:txBody>
      </p:sp>
      <p:pic>
        <p:nvPicPr>
          <p:cNvPr id="3" name="Picture 2" descr="1715l_1_p.jpg"/>
          <p:cNvPicPr>
            <a:picLocks noChangeAspect="1"/>
          </p:cNvPicPr>
          <p:nvPr/>
        </p:nvPicPr>
        <p:blipFill>
          <a:blip r:embed="rId3" cstate="print"/>
          <a:stretch>
            <a:fillRect/>
          </a:stretch>
        </p:blipFill>
        <p:spPr>
          <a:xfrm rot="5400000">
            <a:off x="3947454" y="1843746"/>
            <a:ext cx="5211492" cy="39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rot="10800000" flipV="1">
            <a:off x="304800" y="1143000"/>
            <a:ext cx="8686800" cy="3365157"/>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rebuchet MS" pitchFamily="34" charset="0"/>
            </a:endParaRPr>
          </a:p>
        </p:txBody>
      </p:sp>
      <p:sp>
        <p:nvSpPr>
          <p:cNvPr id="7" name="TextBox 6"/>
          <p:cNvSpPr txBox="1"/>
          <p:nvPr/>
        </p:nvSpPr>
        <p:spPr>
          <a:xfrm>
            <a:off x="914400" y="1676400"/>
            <a:ext cx="1828800" cy="1077218"/>
          </a:xfrm>
          <a:prstGeom prst="rect">
            <a:avLst/>
          </a:prstGeom>
          <a:noFill/>
        </p:spPr>
        <p:txBody>
          <a:bodyPr wrap="square" rtlCol="0">
            <a:spAutoFit/>
          </a:bodyPr>
          <a:lstStyle/>
          <a:p>
            <a:r>
              <a:rPr lang="en-US" sz="3200" dirty="0" smtClean="0">
                <a:solidFill>
                  <a:prstClr val="white"/>
                </a:solidFill>
                <a:latin typeface="Trebuchet MS" pitchFamily="34" charset="0"/>
              </a:rPr>
              <a:t>current </a:t>
            </a:r>
          </a:p>
          <a:p>
            <a:r>
              <a:rPr lang="en-US" sz="3200" dirty="0" smtClean="0">
                <a:solidFill>
                  <a:prstClr val="white"/>
                </a:solidFill>
                <a:latin typeface="Trebuchet MS" pitchFamily="34" charset="0"/>
              </a:rPr>
              <a:t>version</a:t>
            </a:r>
            <a:endParaRPr lang="en-US" dirty="0"/>
          </a:p>
        </p:txBody>
      </p:sp>
      <p:pic>
        <p:nvPicPr>
          <p:cNvPr id="1027" name="Picture 3">
            <a:hlinkClick r:id="rId3" action="ppaction://hlinkfile"/>
          </p:cNvPr>
          <p:cNvPicPr>
            <a:picLocks noChangeAspect="1" noChangeArrowheads="1"/>
          </p:cNvPicPr>
          <p:nvPr/>
        </p:nvPicPr>
        <p:blipFill>
          <a:blip r:embed="rId4"/>
          <a:srcRect l="1099" r="3275" b="1031"/>
          <a:stretch>
            <a:fillRect/>
          </a:stretch>
        </p:blipFill>
        <p:spPr bwMode="auto">
          <a:xfrm>
            <a:off x="2743200" y="1600200"/>
            <a:ext cx="6076948" cy="4191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274638"/>
            <a:ext cx="8229600" cy="1847850"/>
          </a:xfrm>
          <a:prstGeom prst="rect">
            <a:avLst/>
          </a:prstGeom>
          <a:noFill/>
          <a:ln w="9525">
            <a:noFill/>
            <a:miter lim="800000"/>
            <a:headEnd/>
            <a:tailEnd/>
          </a:ln>
        </p:spPr>
        <p:txBody>
          <a:bodyPr/>
          <a:lstStyle/>
          <a:p>
            <a:pPr algn="ctr"/>
            <a:endParaRPr lang="en-US" sz="4400" dirty="0">
              <a:solidFill>
                <a:srgbClr val="000000"/>
              </a:solidFill>
              <a:latin typeface="&quot;Calibri&quot;" charset="0"/>
            </a:endParaRPr>
          </a:p>
        </p:txBody>
      </p:sp>
      <p:sp>
        <p:nvSpPr>
          <p:cNvPr id="5" name="Text Placeholder 4"/>
          <p:cNvSpPr>
            <a:spLocks noGrp="1"/>
          </p:cNvSpPr>
          <p:nvPr>
            <p:ph type="body" idx="1"/>
          </p:nvPr>
        </p:nvSpPr>
        <p:spPr>
          <a:xfrm>
            <a:off x="381000" y="2906713"/>
            <a:ext cx="8113713" cy="1500187"/>
          </a:xfrm>
        </p:spPr>
        <p:txBody>
          <a:bodyPr/>
          <a:lstStyle/>
          <a:p>
            <a:r>
              <a:rPr lang="en-US" dirty="0" smtClean="0">
                <a:latin typeface="Trebuchet MS" pitchFamily="34" charset="0"/>
              </a:rPr>
              <a:t>Part 3</a:t>
            </a:r>
            <a:endParaRPr lang="en-US" dirty="0">
              <a:latin typeface="Trebuchet MS" pitchFamily="34" charset="0"/>
            </a:endParaRPr>
          </a:p>
        </p:txBody>
      </p:sp>
      <p:grpSp>
        <p:nvGrpSpPr>
          <p:cNvPr id="2" name="Group 8"/>
          <p:cNvGrpSpPr/>
          <p:nvPr/>
        </p:nvGrpSpPr>
        <p:grpSpPr>
          <a:xfrm>
            <a:off x="381959" y="4419600"/>
            <a:ext cx="8533441" cy="1981201"/>
            <a:chOff x="453196" y="1447799"/>
            <a:chExt cx="8533441" cy="1981201"/>
          </a:xfrm>
        </p:grpSpPr>
        <p:sp>
          <p:nvSpPr>
            <p:cNvPr id="10" name="Round Diagonal Corner Rectangle 9"/>
            <p:cNvSpPr/>
            <p:nvPr/>
          </p:nvSpPr>
          <p:spPr>
            <a:xfrm rot="10800000" flipV="1">
              <a:off x="4643237"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20987892_trainandsky.jpg"/>
            <p:cNvPicPr>
              <a:picLocks noChangeAspect="1"/>
            </p:cNvPicPr>
            <p:nvPr/>
          </p:nvPicPr>
          <p:blipFill>
            <a:blip r:embed="rId3"/>
            <a:stretch>
              <a:fillRect/>
            </a:stretch>
          </p:blipFill>
          <p:spPr>
            <a:xfrm>
              <a:off x="453196"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grpSp>
      <p:sp>
        <p:nvSpPr>
          <p:cNvPr id="13" name="TextBox 12"/>
          <p:cNvSpPr txBox="1"/>
          <p:nvPr/>
        </p:nvSpPr>
        <p:spPr>
          <a:xfrm>
            <a:off x="4724400" y="4648200"/>
            <a:ext cx="3886200" cy="954107"/>
          </a:xfrm>
          <a:prstGeom prst="rect">
            <a:avLst/>
          </a:prstGeom>
          <a:noFill/>
        </p:spPr>
        <p:txBody>
          <a:bodyPr wrap="square" rtlCol="0">
            <a:spAutoFit/>
          </a:bodyPr>
          <a:lstStyle/>
          <a:p>
            <a:r>
              <a:rPr lang="en-US" sz="2800" dirty="0" smtClean="0">
                <a:solidFill>
                  <a:schemeClr val="bg1"/>
                </a:solidFill>
                <a:latin typeface="Trebuchet MS" pitchFamily="34" charset="0"/>
              </a:rPr>
              <a:t>Self-service technologies and you</a:t>
            </a:r>
            <a:endParaRPr lang="en-US" sz="2800" dirty="0">
              <a:solidFill>
                <a:schemeClr val="bg1"/>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838200" y="457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Q</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6" name="Round Diagonal Corner Rectangle 15"/>
          <p:cNvSpPr/>
          <p:nvPr/>
        </p:nvSpPr>
        <p:spPr>
          <a:xfrm rot="10800000" flipV="1">
            <a:off x="838201" y="1981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A</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7" name="Round Diagonal Corner Rectangle 16"/>
          <p:cNvSpPr/>
          <p:nvPr/>
        </p:nvSpPr>
        <p:spPr>
          <a:xfrm rot="10800000" flipV="1">
            <a:off x="838200" y="3505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D</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8" name="Round Diagonal Corner Rectangle 17"/>
          <p:cNvSpPr/>
          <p:nvPr/>
        </p:nvSpPr>
        <p:spPr>
          <a:xfrm rot="10800000" flipV="1">
            <a:off x="838200" y="5029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E</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9" name="Rectangle 18"/>
          <p:cNvSpPr/>
          <p:nvPr/>
        </p:nvSpPr>
        <p:spPr>
          <a:xfrm>
            <a:off x="2834241" y="685800"/>
            <a:ext cx="36279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2834241" y="2133600"/>
            <a:ext cx="21788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Agree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2834241" y="5257800"/>
            <a:ext cx="34676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2834241" y="3733800"/>
            <a:ext cx="31598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Disagree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57200" y="106363"/>
            <a:ext cx="8229600" cy="9664700"/>
          </a:xfrm>
          <a:prstGeom prst="rect">
            <a:avLst/>
          </a:prstGeom>
          <a:noFill/>
          <a:ln w="9525">
            <a:noFill/>
            <a:miter lim="800000"/>
            <a:headEnd/>
            <a:tailEnd/>
          </a:ln>
        </p:spPr>
        <p:txBody>
          <a:bodyPr/>
          <a:lstStyle/>
          <a:p>
            <a:endParaRPr lang="en-US" sz="2800" dirty="0">
              <a:solidFill>
                <a:srgbClr val="000000"/>
              </a:solidFill>
              <a:latin typeface="&quot;Calibri&quot;" charset="0"/>
            </a:endParaRPr>
          </a:p>
        </p:txBody>
      </p:sp>
      <p:sp>
        <p:nvSpPr>
          <p:cNvPr id="3" name="Round Diagonal Corner Rectangle 2"/>
          <p:cNvSpPr/>
          <p:nvPr/>
        </p:nvSpPr>
        <p:spPr>
          <a:xfrm rot="10800000" flipV="1">
            <a:off x="304800" y="228600"/>
            <a:ext cx="8686800" cy="64008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latin typeface="Arial Black" pitchFamily="34" charset="0"/>
              </a:rPr>
              <a:t>"The rush to self-service, the current fad of library administrators, is robbing libraries of one of their unique and very important qualities. It separates libraries from other agencies and institutions of life in modern society: city hall, the motor vehicle department, the supermarket, and even the doctor's office and the pharmacy. It is the guarantee that when patrons use a library, they will be afforded human interaction with people who are smiling, like their jobs, and know they are there to help. It takes a trained, educated human to make certain the patron's encounter with the library is as rich as possible, especially those first and final bits of business, checking borrowed materials in and out."</a:t>
            </a:r>
          </a:p>
          <a:p>
            <a:r>
              <a:rPr lang="en-US" sz="2400" dirty="0" smtClean="0"/>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rot="10800000" flipV="1">
            <a:off x="304800" y="1143000"/>
            <a:ext cx="8686800" cy="44958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rebuchet MS" pitchFamily="34" charset="0"/>
            </a:endParaRPr>
          </a:p>
        </p:txBody>
      </p:sp>
      <p:sp>
        <p:nvSpPr>
          <p:cNvPr id="29698" name="Rectangle 4"/>
          <p:cNvSpPr>
            <a:spLocks noChangeArrowheads="1"/>
          </p:cNvSpPr>
          <p:nvPr/>
        </p:nvSpPr>
        <p:spPr bwMode="auto">
          <a:xfrm>
            <a:off x="457200" y="838200"/>
            <a:ext cx="8458200" cy="6553200"/>
          </a:xfrm>
          <a:prstGeom prst="rect">
            <a:avLst/>
          </a:prstGeom>
          <a:noFill/>
          <a:ln w="9525">
            <a:noFill/>
            <a:miter lim="800000"/>
            <a:headEnd/>
            <a:tailEnd/>
          </a:ln>
        </p:spPr>
        <p:txBody>
          <a:bodyPr/>
          <a:lstStyle/>
          <a:p>
            <a:endParaRPr lang="en-US" sz="1200" dirty="0">
              <a:solidFill>
                <a:srgbClr val="000000"/>
              </a:solidFill>
              <a:latin typeface="&quot;Calibri&quot;" charset="0"/>
            </a:endParaRPr>
          </a:p>
        </p:txBody>
      </p:sp>
      <p:sp>
        <p:nvSpPr>
          <p:cNvPr id="29699" name="Rectangle 5"/>
          <p:cNvSpPr>
            <a:spLocks noChangeArrowheads="1"/>
          </p:cNvSpPr>
          <p:nvPr/>
        </p:nvSpPr>
        <p:spPr bwMode="auto">
          <a:xfrm>
            <a:off x="228600" y="5867400"/>
            <a:ext cx="4495800" cy="642938"/>
          </a:xfrm>
          <a:prstGeom prst="rect">
            <a:avLst/>
          </a:prstGeom>
          <a:noFill/>
          <a:ln w="9525">
            <a:noFill/>
            <a:miter lim="800000"/>
            <a:headEnd/>
            <a:tailEnd/>
          </a:ln>
        </p:spPr>
        <p:txBody>
          <a:bodyPr/>
          <a:lstStyle/>
          <a:p>
            <a:endParaRPr lang="en-US" sz="1200" dirty="0">
              <a:solidFill>
                <a:srgbClr val="000000"/>
              </a:solidFill>
            </a:endParaRPr>
          </a:p>
        </p:txBody>
      </p:sp>
      <p:sp>
        <p:nvSpPr>
          <p:cNvPr id="5" name="TextBox 4"/>
          <p:cNvSpPr txBox="1"/>
          <p:nvPr/>
        </p:nvSpPr>
        <p:spPr>
          <a:xfrm>
            <a:off x="381000" y="1219200"/>
            <a:ext cx="8382000" cy="4062651"/>
          </a:xfrm>
          <a:prstGeom prst="rect">
            <a:avLst/>
          </a:prstGeom>
          <a:noFill/>
        </p:spPr>
        <p:txBody>
          <a:bodyPr wrap="square" rtlCol="0">
            <a:spAutoFit/>
          </a:bodyPr>
          <a:lstStyle/>
          <a:p>
            <a:r>
              <a:rPr lang="en-US" sz="2400" dirty="0" smtClean="0">
                <a:solidFill>
                  <a:schemeClr val="bg1"/>
                </a:solidFill>
                <a:latin typeface="Arial Black" pitchFamily="34" charset="0"/>
              </a:rPr>
              <a:t>There is no doubt that self-checkout options allow greater productivity for library staff. With an increase in demand for public library services at the same time that library budgets remain stagnant, or are even being cut, greater productivity gains are vitally important. What may not be apparent is that by freeing up staff from routine, time-consuming tasks, self-checkout systems allow for greater personal interactions .   . . .</a:t>
            </a:r>
          </a:p>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838200" y="457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Q</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6" name="Round Diagonal Corner Rectangle 15"/>
          <p:cNvSpPr/>
          <p:nvPr/>
        </p:nvSpPr>
        <p:spPr>
          <a:xfrm rot="10800000" flipV="1">
            <a:off x="838201" y="1981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A</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7" name="Round Diagonal Corner Rectangle 16"/>
          <p:cNvSpPr/>
          <p:nvPr/>
        </p:nvSpPr>
        <p:spPr>
          <a:xfrm rot="10800000" flipV="1">
            <a:off x="838200" y="3505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D</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8" name="Round Diagonal Corner Rectangle 17"/>
          <p:cNvSpPr/>
          <p:nvPr/>
        </p:nvSpPr>
        <p:spPr>
          <a:xfrm rot="10800000" flipV="1">
            <a:off x="838200" y="5029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E</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9" name="Rectangle 18"/>
          <p:cNvSpPr/>
          <p:nvPr/>
        </p:nvSpPr>
        <p:spPr>
          <a:xfrm>
            <a:off x="2834241" y="685800"/>
            <a:ext cx="36279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2834241" y="2133600"/>
            <a:ext cx="21788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Agree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2834241" y="5257800"/>
            <a:ext cx="34676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2834241" y="3733800"/>
            <a:ext cx="31598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Disagree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sintermediate.jpg"/>
          <p:cNvPicPr>
            <a:picLocks noGrp="1" noChangeAspect="1"/>
          </p:cNvPicPr>
          <p:nvPr>
            <p:ph type="pic" idx="1"/>
          </p:nvPr>
        </p:nvPicPr>
        <p:blipFill>
          <a:blip r:embed="rId3"/>
          <a:srcRect t="2846" b="2846"/>
          <a:stretch>
            <a:fillRect/>
          </a:stretch>
        </p:blipFill>
        <p:spPr>
          <a:xfrm>
            <a:off x="1792288" y="1066800"/>
            <a:ext cx="5486400"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rot="10800000" flipV="1">
            <a:off x="3505201" y="3657600"/>
            <a:ext cx="2552701" cy="2362200"/>
          </a:xfrm>
          <a:prstGeom prst="round2DiagRect">
            <a:avLst>
              <a:gd name="adj1" fmla="val 11225"/>
              <a:gd name="adj2" fmla="val 0"/>
            </a:avLst>
          </a:prstGeom>
          <a:solidFill>
            <a:srgbClr val="285EA0"/>
          </a:solidFill>
          <a:ln>
            <a:noFill/>
          </a:ln>
          <a:effectLst>
            <a:glow rad="63500">
              <a:schemeClr val="bg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Trebuchet MS" pitchFamily="34" charset="0"/>
              </a:rPr>
              <a:t>gen y preferences</a:t>
            </a:r>
            <a:endParaRPr lang="en-US" sz="3200" dirty="0">
              <a:solidFill>
                <a:schemeClr val="bg1"/>
              </a:solidFill>
              <a:latin typeface="Trebuchet MS" pitchFamily="34" charset="0"/>
            </a:endParaRPr>
          </a:p>
        </p:txBody>
      </p:sp>
      <p:grpSp>
        <p:nvGrpSpPr>
          <p:cNvPr id="40" name="Group 39"/>
          <p:cNvGrpSpPr/>
          <p:nvPr/>
        </p:nvGrpSpPr>
        <p:grpSpPr>
          <a:xfrm>
            <a:off x="304800" y="1371600"/>
            <a:ext cx="3048000" cy="3962400"/>
            <a:chOff x="381000" y="1143000"/>
            <a:chExt cx="3048000" cy="3962400"/>
          </a:xfrm>
        </p:grpSpPr>
        <p:sp>
          <p:nvSpPr>
            <p:cNvPr id="38" name="Round Diagonal Corner Rectangle 37"/>
            <p:cNvSpPr/>
            <p:nvPr/>
          </p:nvSpPr>
          <p:spPr>
            <a:xfrm rot="5400000" flipV="1">
              <a:off x="-76200" y="1600200"/>
              <a:ext cx="3962400" cy="3048000"/>
            </a:xfrm>
            <a:prstGeom prst="round2DiagRect">
              <a:avLst>
                <a:gd name="adj1" fmla="val 11225"/>
                <a:gd name="adj2" fmla="val 0"/>
              </a:avLst>
            </a:prstGeom>
            <a:solidFill>
              <a:srgbClr val="285EA0"/>
            </a:solidFill>
            <a:ln>
              <a:noFill/>
            </a:ln>
            <a:effectLst>
              <a:glow rad="63500">
                <a:schemeClr val="bg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Trebuchet MS" pitchFamily="34" charset="0"/>
              </a:endParaRPr>
            </a:p>
          </p:txBody>
        </p:sp>
        <p:pic>
          <p:nvPicPr>
            <p:cNvPr id="1026" name="Picture 2" descr="C:\Documents and Settings\mellingm\Local Settings\Temporary Internet Files\Content.IE5\KTQB8P6Z\MPj03057990000[1].jpg"/>
            <p:cNvPicPr>
              <a:picLocks noChangeAspect="1" noChangeArrowheads="1"/>
            </p:cNvPicPr>
            <p:nvPr/>
          </p:nvPicPr>
          <p:blipFill>
            <a:blip r:embed="rId3" cstate="screen"/>
            <a:srcRect/>
            <a:stretch>
              <a:fillRect/>
            </a:stretch>
          </p:blipFill>
          <p:spPr bwMode="auto">
            <a:xfrm>
              <a:off x="685800" y="1600200"/>
              <a:ext cx="2433320" cy="3048000"/>
            </a:xfrm>
            <a:prstGeom prst="round2DiagRect">
              <a:avLst>
                <a:gd name="adj1" fmla="val 16667"/>
                <a:gd name="adj2" fmla="val 0"/>
              </a:avLst>
            </a:prstGeom>
            <a:solidFill>
              <a:schemeClr val="bg1">
                <a:alpha val="0"/>
              </a:schemeClr>
            </a:solidFill>
            <a:ln w="88900" cap="sq">
              <a:solidFill>
                <a:srgbClr val="FFFFFF"/>
              </a:solidFill>
              <a:miter lim="800000"/>
            </a:ln>
            <a:effectLst>
              <a:outerShdw blurRad="254000" algn="tl" rotWithShape="0">
                <a:srgbClr val="000000">
                  <a:alpha val="43000"/>
                </a:srgbClr>
              </a:outerShdw>
            </a:effectLst>
          </p:spPr>
        </p:pic>
      </p:grpSp>
      <p:pic>
        <p:nvPicPr>
          <p:cNvPr id="24" name="Picture 3" descr="C:\Documents and Settings\mellingm\Local Settings\Temporary Internet Files\Content.IE5\STUN8XUV\MPj04392830000[1].jpg"/>
          <p:cNvPicPr>
            <a:picLocks noChangeAspect="1" noChangeArrowheads="1"/>
          </p:cNvPicPr>
          <p:nvPr/>
        </p:nvPicPr>
        <p:blipFill>
          <a:blip r:embed="rId4" cstate="screen"/>
          <a:srcRect/>
          <a:stretch>
            <a:fillRect/>
          </a:stretch>
        </p:blipFill>
        <p:spPr bwMode="auto">
          <a:xfrm>
            <a:off x="6248400" y="1371600"/>
            <a:ext cx="2540000"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9" name="Picture 38" descr="27poguespost.190.jpg"/>
          <p:cNvPicPr>
            <a:picLocks noChangeAspect="1"/>
          </p:cNvPicPr>
          <p:nvPr/>
        </p:nvPicPr>
        <p:blipFill>
          <a:blip r:embed="rId5"/>
          <a:stretch>
            <a:fillRect/>
          </a:stretch>
        </p:blipFill>
        <p:spPr>
          <a:xfrm>
            <a:off x="3581400" y="914400"/>
            <a:ext cx="2362200" cy="24989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rot="10800000" flipV="1">
            <a:off x="3352800" y="1143000"/>
            <a:ext cx="2590800" cy="2057400"/>
          </a:xfrm>
          <a:prstGeom prst="round2DiagRect">
            <a:avLst>
              <a:gd name="adj1" fmla="val 11225"/>
              <a:gd name="adj2" fmla="val 0"/>
            </a:avLst>
          </a:prstGeom>
          <a:solidFill>
            <a:srgbClr val="285EA0"/>
          </a:solidFill>
          <a:ln>
            <a:noFill/>
          </a:ln>
          <a:effectLst>
            <a:glow rad="63500">
              <a:schemeClr val="bg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Trebuchet MS" pitchFamily="34" charset="0"/>
              </a:rPr>
              <a:t>gen y learning preferences</a:t>
            </a:r>
            <a:endParaRPr lang="en-US" sz="3200" dirty="0">
              <a:solidFill>
                <a:schemeClr val="bg1"/>
              </a:solidFill>
              <a:latin typeface="Trebuchet MS" pitchFamily="34" charset="0"/>
            </a:endParaRPr>
          </a:p>
        </p:txBody>
      </p:sp>
      <p:pic>
        <p:nvPicPr>
          <p:cNvPr id="3074" name="Picture 2" descr="C:\Documents and Settings\mellingm\My Documents\My Pictures\Microsoft Clip Organizer\j0428588.jpg"/>
          <p:cNvPicPr>
            <a:picLocks noChangeAspect="1" noChangeArrowheads="1"/>
          </p:cNvPicPr>
          <p:nvPr/>
        </p:nvPicPr>
        <p:blipFill>
          <a:blip r:embed="rId3" cstate="screen"/>
          <a:srcRect/>
          <a:stretch>
            <a:fillRect/>
          </a:stretch>
        </p:blipFill>
        <p:spPr bwMode="auto">
          <a:xfrm>
            <a:off x="6172200" y="1219200"/>
            <a:ext cx="2741958"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7" descr="C:\Documents and Settings\mellingm\Local Settings\Temporary Internet Files\Content.IE5\G9IBGTYF\MPj03960990000[1].jpg"/>
          <p:cNvPicPr>
            <a:picLocks noChangeAspect="1" noChangeArrowheads="1"/>
          </p:cNvPicPr>
          <p:nvPr/>
        </p:nvPicPr>
        <p:blipFill>
          <a:blip r:embed="rId4" cstate="screen"/>
          <a:srcRect/>
          <a:stretch>
            <a:fillRect/>
          </a:stretch>
        </p:blipFill>
        <p:spPr bwMode="auto">
          <a:xfrm>
            <a:off x="228600" y="1219200"/>
            <a:ext cx="2868706"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TextBox 14"/>
          <p:cNvSpPr txBox="1"/>
          <p:nvPr/>
        </p:nvSpPr>
        <p:spPr>
          <a:xfrm>
            <a:off x="228600" y="3429000"/>
            <a:ext cx="1693092"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interactivity</a:t>
            </a:r>
            <a:endParaRPr lang="en-US" dirty="0">
              <a:solidFill>
                <a:prstClr val="black">
                  <a:lumMod val="50000"/>
                  <a:lumOff val="50000"/>
                </a:prstClr>
              </a:solidFill>
              <a:latin typeface="Trebuchet MS" pitchFamily="34" charset="0"/>
            </a:endParaRPr>
          </a:p>
        </p:txBody>
      </p:sp>
      <p:sp>
        <p:nvSpPr>
          <p:cNvPr id="17" name="TextBox 16"/>
          <p:cNvSpPr txBox="1"/>
          <p:nvPr/>
        </p:nvSpPr>
        <p:spPr>
          <a:xfrm>
            <a:off x="3757298" y="3429000"/>
            <a:ext cx="1805302"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point of need</a:t>
            </a:r>
            <a:endParaRPr lang="en-US" dirty="0">
              <a:solidFill>
                <a:prstClr val="black">
                  <a:lumMod val="50000"/>
                  <a:lumOff val="50000"/>
                </a:prstClr>
              </a:solidFill>
              <a:latin typeface="Trebuchet MS" pitchFamily="34" charset="0"/>
            </a:endParaRPr>
          </a:p>
        </p:txBody>
      </p:sp>
      <p:sp>
        <p:nvSpPr>
          <p:cNvPr id="18" name="TextBox 17"/>
          <p:cNvSpPr txBox="1"/>
          <p:nvPr/>
        </p:nvSpPr>
        <p:spPr>
          <a:xfrm>
            <a:off x="7848600" y="3429000"/>
            <a:ext cx="934871"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visual</a:t>
            </a:r>
            <a:endParaRPr lang="en-US" dirty="0">
              <a:solidFill>
                <a:prstClr val="black">
                  <a:lumMod val="50000"/>
                  <a:lumOff val="50000"/>
                </a:prstClr>
              </a:solidFill>
              <a:latin typeface="Trebuchet MS"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838200" y="457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Q</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6" name="Round Diagonal Corner Rectangle 15"/>
          <p:cNvSpPr/>
          <p:nvPr/>
        </p:nvSpPr>
        <p:spPr>
          <a:xfrm rot="10800000" flipV="1">
            <a:off x="838201" y="1981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A</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7" name="Round Diagonal Corner Rectangle 16"/>
          <p:cNvSpPr/>
          <p:nvPr/>
        </p:nvSpPr>
        <p:spPr>
          <a:xfrm rot="10800000" flipV="1">
            <a:off x="838200" y="3505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D</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8" name="Round Diagonal Corner Rectangle 17"/>
          <p:cNvSpPr/>
          <p:nvPr/>
        </p:nvSpPr>
        <p:spPr>
          <a:xfrm rot="10800000" flipV="1">
            <a:off x="838200" y="5029200"/>
            <a:ext cx="1600200" cy="13716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E</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19" name="Rectangle 18"/>
          <p:cNvSpPr/>
          <p:nvPr/>
        </p:nvSpPr>
        <p:spPr>
          <a:xfrm>
            <a:off x="2834241" y="685800"/>
            <a:ext cx="36279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2834241" y="2133600"/>
            <a:ext cx="21788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Agree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2834241" y="5257800"/>
            <a:ext cx="34676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2834241" y="3733800"/>
            <a:ext cx="31598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Disagree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304800" y="1447799"/>
            <a:ext cx="8533441" cy="1981201"/>
            <a:chOff x="453196" y="1447799"/>
            <a:chExt cx="8533441" cy="1981201"/>
          </a:xfrm>
        </p:grpSpPr>
        <p:sp>
          <p:nvSpPr>
            <p:cNvPr id="5" name="Round Diagonal Corner Rectangle 4"/>
            <p:cNvSpPr/>
            <p:nvPr/>
          </p:nvSpPr>
          <p:spPr>
            <a:xfrm rot="10800000" flipV="1">
              <a:off x="4643237"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Trebuchet MS" pitchFamily="34" charset="0"/>
                </a:rPr>
                <a:t>Self-service technologies allow patrons to choose their own level of service</a:t>
              </a:r>
              <a:endParaRPr lang="en-US" sz="2800" dirty="0">
                <a:solidFill>
                  <a:prstClr val="white"/>
                </a:solidFill>
                <a:latin typeface="Trebuchet MS" pitchFamily="34" charset="0"/>
              </a:endParaRPr>
            </a:p>
          </p:txBody>
        </p:sp>
        <p:pic>
          <p:nvPicPr>
            <p:cNvPr id="6" name="Picture 5" descr="20987892_trainandsky.jpg"/>
            <p:cNvPicPr>
              <a:picLocks noChangeAspect="1"/>
            </p:cNvPicPr>
            <p:nvPr/>
          </p:nvPicPr>
          <p:blipFill>
            <a:blip r:embed="rId3"/>
            <a:stretch>
              <a:fillRect/>
            </a:stretch>
          </p:blipFill>
          <p:spPr>
            <a:xfrm>
              <a:off x="453196"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itle 8"/>
          <p:cNvGrpSpPr>
            <a:grpSpLocks noGrp="1"/>
          </p:cNvGrpSpPr>
          <p:nvPr>
            <p:ph type="title"/>
          </p:nvPr>
        </p:nvGrpSpPr>
        <p:grpSpPr>
          <a:xfrm>
            <a:off x="457200" y="274638"/>
            <a:ext cx="8229600" cy="1143000"/>
            <a:chOff x="453196" y="1447799"/>
            <a:chExt cx="8533441" cy="1981201"/>
          </a:xfrm>
        </p:grpSpPr>
        <p:sp>
          <p:nvSpPr>
            <p:cNvPr id="10" name="Round Diagonal Corner Rectangle 9"/>
            <p:cNvSpPr/>
            <p:nvPr/>
          </p:nvSpPr>
          <p:spPr>
            <a:xfrm rot="10800000" flipV="1">
              <a:off x="4643237"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Trebuchet MS" pitchFamily="34" charset="0"/>
                </a:rPr>
                <a:t>Photo credits</a:t>
              </a:r>
              <a:endParaRPr lang="en-US" sz="2800" dirty="0">
                <a:solidFill>
                  <a:prstClr val="white"/>
                </a:solidFill>
                <a:latin typeface="Trebuchet MS" pitchFamily="34" charset="0"/>
              </a:endParaRPr>
            </a:p>
          </p:txBody>
        </p:sp>
        <p:pic>
          <p:nvPicPr>
            <p:cNvPr id="11" name="Picture 10" descr="20987892_trainandsky.jpg"/>
            <p:cNvPicPr>
              <a:picLocks noChangeAspect="1"/>
            </p:cNvPicPr>
            <p:nvPr/>
          </p:nvPicPr>
          <p:blipFill>
            <a:blip r:embed="rId3"/>
            <a:stretch>
              <a:fillRect/>
            </a:stretch>
          </p:blipFill>
          <p:spPr>
            <a:xfrm>
              <a:off x="453196"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grpSp>
      <p:sp>
        <p:nvSpPr>
          <p:cNvPr id="24" name="TextBox 23"/>
          <p:cNvSpPr txBox="1"/>
          <p:nvPr/>
        </p:nvSpPr>
        <p:spPr>
          <a:xfrm>
            <a:off x="457200" y="1676400"/>
            <a:ext cx="8153400" cy="5740033"/>
          </a:xfrm>
          <a:prstGeom prst="rect">
            <a:avLst/>
          </a:prstGeom>
          <a:noFill/>
        </p:spPr>
        <p:txBody>
          <a:bodyPr wrap="square" rtlCol="0">
            <a:spAutoFit/>
          </a:bodyPr>
          <a:lstStyle/>
          <a:p>
            <a:r>
              <a:rPr lang="en-US" sz="1200" dirty="0" smtClean="0">
                <a:latin typeface="Trebuchet MS" pitchFamily="34" charset="0"/>
              </a:rPr>
              <a:t>Slide 1  </a:t>
            </a:r>
            <a:r>
              <a:rPr lang="en-US" sz="1200" dirty="0" smtClean="0">
                <a:latin typeface="Trebuchet MS" pitchFamily="34" charset="0"/>
                <a:hlinkClick r:id="rId4"/>
              </a:rPr>
              <a:t>http://flowingdata.com/2008/07/13/my-ugly-experience-with-the-jetblue-kiosk/</a:t>
            </a:r>
            <a:endParaRPr lang="en-US" sz="1200" dirty="0" smtClean="0">
              <a:latin typeface="Trebuchet MS" pitchFamily="34" charset="0"/>
            </a:endParaRPr>
          </a:p>
          <a:p>
            <a:endParaRPr lang="en-US" sz="1200" dirty="0" smtClean="0">
              <a:latin typeface="Trebuchet MS" pitchFamily="34" charset="0"/>
            </a:endParaRPr>
          </a:p>
          <a:p>
            <a:r>
              <a:rPr lang="en-US" sz="1200" dirty="0" smtClean="0">
                <a:latin typeface="Trebuchet MS" pitchFamily="34" charset="0"/>
              </a:rPr>
              <a:t>Slide 3: </a:t>
            </a:r>
            <a:r>
              <a:rPr lang="en-US" sz="1200" dirty="0" smtClean="0">
                <a:latin typeface="Trebuchet MS" pitchFamily="34" charset="0"/>
                <a:hlinkClick r:id="rId5"/>
              </a:rPr>
              <a:t>http://johnniemoore.com/blog/images/dalek.jpg</a:t>
            </a:r>
            <a:endParaRPr lang="en-US" sz="1200" dirty="0" smtClean="0">
              <a:latin typeface="Trebuchet MS" pitchFamily="34" charset="0"/>
            </a:endParaRPr>
          </a:p>
          <a:p>
            <a:endParaRPr lang="en-US" sz="1200" dirty="0" smtClean="0">
              <a:latin typeface="Trebuchet MS" pitchFamily="34" charset="0"/>
            </a:endParaRPr>
          </a:p>
          <a:p>
            <a:r>
              <a:rPr lang="en-US" sz="1200" dirty="0" smtClean="0">
                <a:latin typeface="Trebuchet MS" pitchFamily="34" charset="0"/>
              </a:rPr>
              <a:t>Slide 4: Wikipedia;  </a:t>
            </a:r>
            <a:r>
              <a:rPr lang="en-US" sz="1200" kern="0" dirty="0" smtClean="0"/>
              <a:t>http://www.flickr.com/photos/gembone/2506448840/ . </a:t>
            </a:r>
            <a:r>
              <a:rPr lang="en-US" sz="1200" dirty="0" smtClean="0">
                <a:latin typeface="Trebuchet MS" pitchFamily="34" charset="0"/>
                <a:hlinkClick r:id="rId6"/>
              </a:rPr>
              <a:t>http://www.idsa.org/idea/idea2005/images/1200-S-JetBlueKiosk.jpg</a:t>
            </a:r>
            <a:endParaRPr lang="en-US" sz="1200" dirty="0" smtClean="0">
              <a:latin typeface="Trebuchet MS" pitchFamily="34" charset="0"/>
            </a:endParaRPr>
          </a:p>
          <a:p>
            <a:endParaRPr lang="en-US" sz="1200" dirty="0" smtClean="0">
              <a:latin typeface="Trebuchet MS" pitchFamily="34" charset="0"/>
            </a:endParaRPr>
          </a:p>
          <a:p>
            <a:r>
              <a:rPr lang="en-US" sz="1200" dirty="0" smtClean="0">
                <a:latin typeface="Trebuchet MS" pitchFamily="34" charset="0"/>
              </a:rPr>
              <a:t>Slide 7: </a:t>
            </a:r>
            <a:r>
              <a:rPr lang="en-US" sz="1200" dirty="0" smtClean="0">
                <a:latin typeface="Trebuchet MS" pitchFamily="34" charset="0"/>
                <a:hlinkClick r:id="rId7"/>
              </a:rPr>
              <a:t>http://www.flickr.com/photos/compujeramey/473664038/</a:t>
            </a:r>
            <a:endParaRPr lang="en-US" sz="1200" dirty="0" smtClean="0">
              <a:latin typeface="Trebuchet MS" pitchFamily="34" charset="0"/>
            </a:endParaRPr>
          </a:p>
          <a:p>
            <a:r>
              <a:rPr lang="en-US" sz="1200" dirty="0" smtClean="0">
                <a:latin typeface="Trebuchet MS" pitchFamily="34" charset="0"/>
              </a:rPr>
              <a:t>and </a:t>
            </a:r>
            <a:r>
              <a:rPr lang="en-US" sz="1200" dirty="0" smtClean="0">
                <a:latin typeface="Trebuchet MS" pitchFamily="34" charset="0"/>
                <a:hlinkClick r:id="rId8"/>
              </a:rPr>
              <a:t>http://www.flickr.com/photos/goldberg/367726950/</a:t>
            </a:r>
            <a:endParaRPr lang="en-US" sz="1200" dirty="0" smtClean="0">
              <a:latin typeface="Trebuchet MS" pitchFamily="34" charset="0"/>
            </a:endParaRPr>
          </a:p>
          <a:p>
            <a:endParaRPr lang="en-US" sz="1200" dirty="0" smtClean="0">
              <a:latin typeface="Trebuchet MS" pitchFamily="34" charset="0"/>
            </a:endParaRPr>
          </a:p>
          <a:p>
            <a:r>
              <a:rPr lang="en-US" sz="1200" dirty="0" smtClean="0">
                <a:latin typeface="Trebuchet MS" pitchFamily="34" charset="0"/>
              </a:rPr>
              <a:t>Slide 8: Safeway.com and </a:t>
            </a:r>
            <a:r>
              <a:rPr lang="en-US" sz="1200" dirty="0" smtClean="0">
                <a:latin typeface="Trebuchet MS" pitchFamily="34" charset="0"/>
                <a:hlinkClick r:id="rId9"/>
              </a:rPr>
              <a:t>http://www.flickr.com/photos/scantor/828709135/</a:t>
            </a:r>
            <a:endParaRPr lang="en-US" sz="1200" dirty="0" smtClean="0">
              <a:latin typeface="Trebuchet MS" pitchFamily="34" charset="0"/>
            </a:endParaRPr>
          </a:p>
          <a:p>
            <a:endParaRPr lang="en-US" sz="1200" dirty="0" smtClean="0">
              <a:latin typeface="Trebuchet MS" pitchFamily="34" charset="0"/>
            </a:endParaRPr>
          </a:p>
          <a:p>
            <a:pPr marL="0" lvl="2"/>
            <a:r>
              <a:rPr lang="en-US" sz="1200" dirty="0" smtClean="0">
                <a:solidFill>
                  <a:srgbClr val="000000"/>
                </a:solidFill>
                <a:latin typeface="Trebuchet MS" pitchFamily="34" charset="0"/>
              </a:rPr>
              <a:t>Slide 9: </a:t>
            </a:r>
            <a:r>
              <a:rPr lang="en-US" sz="1200" dirty="0" smtClean="0">
                <a:solidFill>
                  <a:srgbClr val="000000"/>
                </a:solidFill>
                <a:latin typeface="Arial" pitchFamily="34" charset="0"/>
              </a:rPr>
              <a:t>Racine and Nilsson, 2005 – Video in User Interfaces that Require Non-linguistic Cues passport and fingerprinting</a:t>
            </a:r>
            <a:endParaRPr lang="en-US" sz="1200" dirty="0" smtClean="0">
              <a:solidFill>
                <a:srgbClr val="000000"/>
              </a:solidFill>
              <a:latin typeface="Trebuchet MS" pitchFamily="34" charset="0"/>
            </a:endParaRPr>
          </a:p>
          <a:p>
            <a:pPr marL="0" lvl="2"/>
            <a:endParaRPr lang="en-US" sz="1200" dirty="0" smtClean="0">
              <a:solidFill>
                <a:srgbClr val="000000"/>
              </a:solidFill>
              <a:latin typeface="Trebuchet MS" pitchFamily="34" charset="0"/>
            </a:endParaRPr>
          </a:p>
          <a:p>
            <a:pPr marL="0" lvl="2"/>
            <a:r>
              <a:rPr lang="en-US" sz="1200" dirty="0" smtClean="0">
                <a:solidFill>
                  <a:srgbClr val="000000"/>
                </a:solidFill>
                <a:latin typeface="Trebuchet MS" pitchFamily="34" charset="0"/>
              </a:rPr>
              <a:t>Slide 10: </a:t>
            </a:r>
            <a:r>
              <a:rPr lang="en-US" sz="1200" dirty="0" smtClean="0">
                <a:solidFill>
                  <a:srgbClr val="000000"/>
                </a:solidFill>
                <a:latin typeface="Trebuchet MS" pitchFamily="34" charset="0"/>
                <a:hlinkClick r:id="rId10"/>
              </a:rPr>
              <a:t>http://www.flickr.com/photos/lickyoats/2465809224/</a:t>
            </a:r>
            <a:endParaRPr lang="en-US" sz="1200" dirty="0" smtClean="0">
              <a:solidFill>
                <a:srgbClr val="000000"/>
              </a:solidFill>
              <a:latin typeface="Trebuchet MS" pitchFamily="34" charset="0"/>
            </a:endParaRPr>
          </a:p>
          <a:p>
            <a:pPr marL="0" lvl="2"/>
            <a:endParaRPr lang="en-US" sz="1200" dirty="0" smtClean="0">
              <a:solidFill>
                <a:srgbClr val="000000"/>
              </a:solidFill>
              <a:latin typeface="Trebuchet MS" pitchFamily="34" charset="0"/>
            </a:endParaRPr>
          </a:p>
          <a:p>
            <a:pPr marL="0" lvl="2"/>
            <a:r>
              <a:rPr lang="en-US" sz="1200" dirty="0" smtClean="0">
                <a:solidFill>
                  <a:srgbClr val="000000"/>
                </a:solidFill>
                <a:latin typeface="Trebuchet MS" pitchFamily="34" charset="0"/>
              </a:rPr>
              <a:t>Slide 11: </a:t>
            </a:r>
            <a:r>
              <a:rPr lang="en-US" sz="1200" dirty="0" smtClean="0">
                <a:solidFill>
                  <a:srgbClr val="000000"/>
                </a:solidFill>
                <a:latin typeface="&quot;Calibri&quot;"/>
              </a:rPr>
              <a:t>: </a:t>
            </a:r>
            <a:r>
              <a:rPr lang="en-US" sz="1200" dirty="0" smtClean="0">
                <a:solidFill>
                  <a:srgbClr val="000000"/>
                </a:solidFill>
                <a:latin typeface="&quot;Calibri&quot;"/>
                <a:hlinkClick r:id="rId11"/>
              </a:rPr>
              <a:t>http://thecentsiblesawyer.blogspot.com/2008_04_27_archive.html</a:t>
            </a:r>
            <a:endParaRPr lang="en-US" sz="1200" dirty="0" smtClean="0">
              <a:solidFill>
                <a:srgbClr val="000000"/>
              </a:solidFill>
              <a:latin typeface="&quot;Calibri&quot;"/>
            </a:endParaRPr>
          </a:p>
          <a:p>
            <a:pPr marL="0" lvl="2"/>
            <a:endParaRPr lang="en-US" sz="1200" dirty="0" smtClean="0">
              <a:solidFill>
                <a:srgbClr val="000000"/>
              </a:solidFill>
              <a:latin typeface="Trebuchet MS" pitchFamily="34" charset="0"/>
            </a:endParaRPr>
          </a:p>
          <a:p>
            <a:pPr marL="0" lvl="2"/>
            <a:r>
              <a:rPr lang="en-US" sz="1200" dirty="0" smtClean="0">
                <a:solidFill>
                  <a:srgbClr val="000000"/>
                </a:solidFill>
                <a:latin typeface="Trebuchet MS" pitchFamily="34" charset="0"/>
              </a:rPr>
              <a:t>Slide 12: </a:t>
            </a:r>
            <a:r>
              <a:rPr lang="en-US" sz="1200" dirty="0" smtClean="0">
                <a:solidFill>
                  <a:srgbClr val="000000"/>
                </a:solidFill>
              </a:rPr>
              <a:t>Paul Alvarez / The Press-Enterprise </a:t>
            </a:r>
          </a:p>
          <a:p>
            <a:pPr marL="0" lvl="2"/>
            <a:endParaRPr lang="en-US" sz="1200" dirty="0" smtClean="0">
              <a:solidFill>
                <a:srgbClr val="000000"/>
              </a:solidFill>
            </a:endParaRPr>
          </a:p>
          <a:p>
            <a:pPr marL="0" lvl="2"/>
            <a:r>
              <a:rPr lang="en-US" sz="1200" dirty="0" smtClean="0">
                <a:solidFill>
                  <a:srgbClr val="000000"/>
                </a:solidFill>
              </a:rPr>
              <a:t>Slide 17: </a:t>
            </a:r>
            <a:r>
              <a:rPr lang="en-US" sz="1200" dirty="0" smtClean="0">
                <a:solidFill>
                  <a:srgbClr val="000000"/>
                </a:solidFill>
                <a:latin typeface="&quot;Calibri&quot;" charset="0"/>
                <a:hlinkClick r:id="rId12"/>
              </a:rPr>
              <a:t>http://www.libraryjournal.com/article/CA6535617.html</a:t>
            </a:r>
            <a:r>
              <a:rPr lang="en-US" sz="1200" dirty="0" smtClean="0">
                <a:solidFill>
                  <a:srgbClr val="000000"/>
                </a:solidFill>
                <a:latin typeface="&quot;Calibri&quot;" charset="0"/>
              </a:rPr>
              <a:t>; </a:t>
            </a:r>
            <a:r>
              <a:rPr lang="en-US" sz="1200" dirty="0" smtClean="0">
                <a:solidFill>
                  <a:srgbClr val="000000"/>
                </a:solidFill>
                <a:latin typeface="&quot;Calibri&quot;" charset="0"/>
                <a:hlinkClick r:id="rId13"/>
              </a:rPr>
              <a:t>http://ccclib.org/locations/libraryagogo.html</a:t>
            </a:r>
            <a:endParaRPr lang="en-US" sz="1200" dirty="0" smtClean="0">
              <a:solidFill>
                <a:srgbClr val="000000"/>
              </a:solidFill>
              <a:latin typeface="&quot;Calibri&quot;" charset="0"/>
            </a:endParaRPr>
          </a:p>
          <a:p>
            <a:pPr marL="0" lvl="2"/>
            <a:endParaRPr lang="en-US" sz="1200" dirty="0" smtClean="0">
              <a:solidFill>
                <a:srgbClr val="000000"/>
              </a:solidFill>
            </a:endParaRPr>
          </a:p>
          <a:p>
            <a:pPr marL="0" lvl="2"/>
            <a:r>
              <a:rPr lang="en-US" sz="1200" dirty="0" smtClean="0">
                <a:solidFill>
                  <a:srgbClr val="000000"/>
                </a:solidFill>
              </a:rPr>
              <a:t>Slide 18, Char Booth </a:t>
            </a:r>
            <a:r>
              <a:rPr lang="en-US" sz="1200" dirty="0" smtClean="0">
                <a:solidFill>
                  <a:srgbClr val="000000"/>
                </a:solidFill>
                <a:hlinkClick r:id="rId14"/>
              </a:rPr>
              <a:t>http://www.slideshare.net/charbooth/moving-communication-forward-internet-voice-and-video-in-libraries</a:t>
            </a:r>
            <a:endParaRPr lang="en-US" sz="1200" dirty="0" smtClean="0">
              <a:solidFill>
                <a:srgbClr val="000000"/>
              </a:solidFill>
            </a:endParaRPr>
          </a:p>
          <a:p>
            <a:pPr marL="0" lvl="2"/>
            <a:endParaRPr lang="en-US" sz="1200" dirty="0" smtClean="0">
              <a:solidFill>
                <a:srgbClr val="000000"/>
              </a:solidFill>
            </a:endParaRPr>
          </a:p>
          <a:p>
            <a:pPr marL="0" lvl="2"/>
            <a:r>
              <a:rPr lang="en-US" sz="1200" dirty="0" smtClean="0">
                <a:solidFill>
                  <a:srgbClr val="000000"/>
                </a:solidFill>
              </a:rPr>
              <a:t>Slide 22: </a:t>
            </a:r>
            <a:r>
              <a:rPr lang="en-US" sz="1200" dirty="0" smtClean="0">
                <a:solidFill>
                  <a:srgbClr val="000000"/>
                </a:solidFill>
                <a:hlinkClick r:id="rId15"/>
              </a:rPr>
              <a:t>http://www.elotouch.com/</a:t>
            </a:r>
            <a:endParaRPr lang="en-US" sz="1200" dirty="0" smtClean="0">
              <a:solidFill>
                <a:srgbClr val="000000"/>
              </a:solidFill>
            </a:endParaRPr>
          </a:p>
          <a:p>
            <a:pPr marL="0" lvl="2"/>
            <a:endParaRPr lang="en-US" sz="1200" dirty="0" smtClean="0">
              <a:solidFill>
                <a:srgbClr val="000000"/>
              </a:solidFill>
            </a:endParaRPr>
          </a:p>
          <a:p>
            <a:pPr marL="0" lvl="2"/>
            <a:endParaRPr lang="en-US" sz="1300" dirty="0" smtClean="0">
              <a:solidFill>
                <a:srgbClr val="000000"/>
              </a:solidFill>
              <a:latin typeface="Arial" pitchFamily="34" charset="0"/>
            </a:endParaRPr>
          </a:p>
          <a:p>
            <a:endParaRPr lang="en-US"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itle 8"/>
          <p:cNvGrpSpPr>
            <a:grpSpLocks noGrp="1"/>
          </p:cNvGrpSpPr>
          <p:nvPr>
            <p:ph type="title"/>
          </p:nvPr>
        </p:nvGrpSpPr>
        <p:grpSpPr>
          <a:xfrm>
            <a:off x="457200" y="274638"/>
            <a:ext cx="8229600" cy="1143000"/>
            <a:chOff x="453196" y="1447799"/>
            <a:chExt cx="8533441" cy="1981201"/>
          </a:xfrm>
        </p:grpSpPr>
        <p:sp>
          <p:nvSpPr>
            <p:cNvPr id="10" name="Round Diagonal Corner Rectangle 9"/>
            <p:cNvSpPr/>
            <p:nvPr/>
          </p:nvSpPr>
          <p:spPr>
            <a:xfrm rot="10800000" flipV="1">
              <a:off x="4643237"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Trebuchet MS" pitchFamily="34" charset="0"/>
                </a:rPr>
                <a:t>Bibliography</a:t>
              </a:r>
              <a:endParaRPr lang="en-US" sz="2800" dirty="0">
                <a:solidFill>
                  <a:prstClr val="white"/>
                </a:solidFill>
                <a:latin typeface="Trebuchet MS" pitchFamily="34" charset="0"/>
              </a:endParaRPr>
            </a:p>
          </p:txBody>
        </p:sp>
        <p:pic>
          <p:nvPicPr>
            <p:cNvPr id="11" name="Picture 10" descr="20987892_trainandsky.jpg"/>
            <p:cNvPicPr>
              <a:picLocks noChangeAspect="1"/>
            </p:cNvPicPr>
            <p:nvPr/>
          </p:nvPicPr>
          <p:blipFill>
            <a:blip r:embed="rId3"/>
            <a:stretch>
              <a:fillRect/>
            </a:stretch>
          </p:blipFill>
          <p:spPr>
            <a:xfrm>
              <a:off x="453196"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grpSp>
      <p:sp>
        <p:nvSpPr>
          <p:cNvPr id="24" name="TextBox 23"/>
          <p:cNvSpPr txBox="1"/>
          <p:nvPr/>
        </p:nvSpPr>
        <p:spPr>
          <a:xfrm>
            <a:off x="228600" y="1676400"/>
            <a:ext cx="8686800" cy="4339650"/>
          </a:xfrm>
          <a:prstGeom prst="rect">
            <a:avLst/>
          </a:prstGeom>
          <a:noFill/>
        </p:spPr>
        <p:txBody>
          <a:bodyPr wrap="square" rtlCol="0">
            <a:spAutoFit/>
          </a:bodyPr>
          <a:lstStyle/>
          <a:p>
            <a:r>
              <a:rPr lang="en-US" sz="1200" dirty="0" smtClean="0"/>
              <a:t>Berry, John.  2004.  Dehumanizing the library. </a:t>
            </a:r>
            <a:r>
              <a:rPr lang="en-US" sz="1200" i="1" dirty="0" smtClean="0"/>
              <a:t>Library Journal  </a:t>
            </a:r>
            <a:r>
              <a:rPr lang="en-US" sz="1200" dirty="0" smtClean="0"/>
              <a:t>129 (13): 10. </a:t>
            </a:r>
          </a:p>
          <a:p>
            <a:endParaRPr lang="en-US" sz="1200" dirty="0" smtClean="0"/>
          </a:p>
          <a:p>
            <a:r>
              <a:rPr lang="en-US" sz="1200" dirty="0" smtClean="0"/>
              <a:t>Booth, Char, 2007.  Moving communication forward:  internet voice and video in libraries. Presentation, CNI Fall Task Force 2007. </a:t>
            </a:r>
            <a:r>
              <a:rPr lang="en-US" sz="1200" dirty="0" smtClean="0">
                <a:hlinkClick r:id="rId4"/>
              </a:rPr>
              <a:t>http</a:t>
            </a:r>
            <a:r>
              <a:rPr lang="en-US" sz="1200" smtClean="0">
                <a:hlinkClick r:id="rId4"/>
              </a:rPr>
              <a:t>://www.slideshare.net/charbooth/moving-communication-forward-internet-voice-and-video-in-libraries</a:t>
            </a:r>
            <a:endParaRPr lang="en-US" sz="1200" smtClean="0"/>
          </a:p>
          <a:p>
            <a:endParaRPr lang="en-US" sz="1200" dirty="0" smtClean="0"/>
          </a:p>
          <a:p>
            <a:r>
              <a:rPr lang="en-US" sz="1200" dirty="0" smtClean="0"/>
              <a:t>Burling, Stacey . 2006. Is it self-service or disservice? </a:t>
            </a:r>
            <a:r>
              <a:rPr lang="en-US" sz="1200" i="1" dirty="0" smtClean="0"/>
              <a:t> The Philadelphia Inquirer</a:t>
            </a:r>
            <a:r>
              <a:rPr lang="en-US" sz="1200" dirty="0" smtClean="0"/>
              <a:t>, April 30, sec. BUSINESS; Pg. E01. </a:t>
            </a:r>
          </a:p>
          <a:p>
            <a:endParaRPr lang="en-US" sz="1200" dirty="0" smtClean="0"/>
          </a:p>
          <a:p>
            <a:r>
              <a:rPr lang="en-US" sz="1200" dirty="0" smtClean="0"/>
              <a:t>Coyle, Karen 2007. The future of library systems, seen from the past. </a:t>
            </a:r>
            <a:r>
              <a:rPr lang="en-US" sz="1200" i="1" dirty="0" smtClean="0"/>
              <a:t>Journal of Academic Librarianship </a:t>
            </a:r>
            <a:r>
              <a:rPr lang="en-US" sz="1200" dirty="0" smtClean="0"/>
              <a:t>33 (1): 138-140</a:t>
            </a:r>
          </a:p>
          <a:p>
            <a:endParaRPr lang="en-US" sz="1200" dirty="0" smtClean="0"/>
          </a:p>
          <a:p>
            <a:r>
              <a:rPr lang="en-US" sz="1200" dirty="0" smtClean="0"/>
              <a:t>Curran, et al. 2003.  Intentions to use self-service technologies: a confluence of multiple attitudes. </a:t>
            </a:r>
            <a:r>
              <a:rPr lang="en-US" sz="1200" i="1" dirty="0" smtClean="0"/>
              <a:t>Journal of Service Research </a:t>
            </a:r>
            <a:r>
              <a:rPr lang="en-US" sz="1200" dirty="0" smtClean="0"/>
              <a:t>5 (3): 209-224.</a:t>
            </a:r>
          </a:p>
          <a:p>
            <a:endParaRPr lang="en-US" sz="1200" dirty="0" smtClean="0"/>
          </a:p>
          <a:p>
            <a:r>
              <a:rPr lang="en-US" sz="1200" dirty="0" err="1" smtClean="0"/>
              <a:t>Dabholkar</a:t>
            </a:r>
            <a:r>
              <a:rPr lang="en-US" sz="1200" dirty="0" smtClean="0"/>
              <a:t>, </a:t>
            </a:r>
            <a:r>
              <a:rPr lang="en-US" sz="1200" dirty="0" err="1" smtClean="0"/>
              <a:t>Pratibha</a:t>
            </a:r>
            <a:r>
              <a:rPr lang="en-US" sz="1200" dirty="0" smtClean="0"/>
              <a:t> A. and Richard P. </a:t>
            </a:r>
            <a:r>
              <a:rPr lang="en-US" sz="1200" dirty="0" err="1" smtClean="0"/>
              <a:t>Bagozzi</a:t>
            </a:r>
            <a:r>
              <a:rPr lang="en-US" sz="1200" dirty="0" smtClean="0"/>
              <a:t>.  2002. An attitudinal model of technology-based self-service: moderating effects of consumer traits and situational factors.  </a:t>
            </a:r>
            <a:r>
              <a:rPr lang="en-US" sz="1200" i="1" dirty="0" smtClean="0"/>
              <a:t>Journal of the Academy of Marketing Science </a:t>
            </a:r>
            <a:r>
              <a:rPr lang="en-US" sz="1200" dirty="0" smtClean="0"/>
              <a:t>30 (3): 184-201. </a:t>
            </a:r>
          </a:p>
          <a:p>
            <a:endParaRPr lang="en-US" sz="1200" dirty="0" smtClean="0"/>
          </a:p>
          <a:p>
            <a:r>
              <a:rPr lang="en-US" sz="1200" dirty="0" smtClean="0"/>
              <a:t>Deloitte Research. 2008. Insuring the catalyst-customer:  generation Y and the insurance industry.  August 12. </a:t>
            </a:r>
            <a:r>
              <a:rPr lang="en-US" sz="1200" dirty="0" smtClean="0">
                <a:hlinkClick r:id="rId5"/>
              </a:rPr>
              <a:t>http://www.deloitte.com/dtt/cda/doc/content/us_fsi_insuringcatalyst_customer_genYandInsurance081208.pdf</a:t>
            </a:r>
            <a:r>
              <a:rPr lang="en-US" sz="1200" dirty="0" smtClean="0"/>
              <a:t>.</a:t>
            </a:r>
          </a:p>
          <a:p>
            <a:endParaRPr lang="en-US" sz="1200" dirty="0" smtClean="0"/>
          </a:p>
          <a:p>
            <a:r>
              <a:rPr lang="en-US" sz="1200" dirty="0" smtClean="0"/>
              <a:t>Disintermediation.  In </a:t>
            </a:r>
            <a:r>
              <a:rPr lang="en-US" sz="1200" i="1" dirty="0" smtClean="0"/>
              <a:t>Encyclopedia of New Media. </a:t>
            </a:r>
            <a:r>
              <a:rPr lang="en-US" sz="1200" dirty="0" smtClean="0"/>
              <a:t>Thousand Oaks, CA: Sage Media, 2003: 150-151.</a:t>
            </a:r>
          </a:p>
          <a:p>
            <a:endParaRPr lang="en-US" sz="1200" dirty="0" smtClean="0"/>
          </a:p>
          <a:p>
            <a:r>
              <a:rPr lang="en-US" sz="1200" dirty="0" smtClean="0"/>
              <a:t>Hale, Dena, and </a:t>
            </a:r>
            <a:r>
              <a:rPr lang="en-US" sz="1200" dirty="0" err="1" smtClean="0"/>
              <a:t>Ramendra</a:t>
            </a:r>
            <a:r>
              <a:rPr lang="en-US" sz="1200" dirty="0" smtClean="0"/>
              <a:t> </a:t>
            </a:r>
            <a:r>
              <a:rPr lang="en-US" sz="1200" dirty="0" err="1" smtClean="0"/>
              <a:t>Thakur</a:t>
            </a:r>
            <a:r>
              <a:rPr lang="en-US" sz="1200" dirty="0" smtClean="0"/>
              <a:t>. 2006. Self-service technologies and generation Y: are they beyond the personal touch? </a:t>
            </a:r>
            <a:r>
              <a:rPr lang="en-US" sz="1200" i="1" dirty="0" smtClean="0"/>
              <a:t>International Journal of Electronic Marketing and Retailing </a:t>
            </a:r>
            <a:r>
              <a:rPr lang="en-US" sz="1200" dirty="0" smtClean="0"/>
              <a:t> 1, no. 2 : 132 - 154.</a:t>
            </a:r>
          </a:p>
          <a:p>
            <a:endParaRPr lang="en-US" sz="12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itle 8"/>
          <p:cNvGrpSpPr>
            <a:grpSpLocks noGrp="1"/>
          </p:cNvGrpSpPr>
          <p:nvPr>
            <p:ph type="title"/>
          </p:nvPr>
        </p:nvGrpSpPr>
        <p:grpSpPr>
          <a:xfrm>
            <a:off x="457200" y="274638"/>
            <a:ext cx="8229600" cy="1143000"/>
            <a:chOff x="453196" y="1447799"/>
            <a:chExt cx="8533441" cy="1981201"/>
          </a:xfrm>
        </p:grpSpPr>
        <p:sp>
          <p:nvSpPr>
            <p:cNvPr id="10" name="Round Diagonal Corner Rectangle 9"/>
            <p:cNvSpPr/>
            <p:nvPr/>
          </p:nvSpPr>
          <p:spPr>
            <a:xfrm rot="10800000" flipV="1">
              <a:off x="4643237"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Trebuchet MS" pitchFamily="34" charset="0"/>
                </a:rPr>
                <a:t>Bibliography</a:t>
              </a:r>
              <a:endParaRPr lang="en-US" sz="2800" dirty="0">
                <a:solidFill>
                  <a:prstClr val="white"/>
                </a:solidFill>
                <a:latin typeface="Trebuchet MS" pitchFamily="34" charset="0"/>
              </a:endParaRPr>
            </a:p>
          </p:txBody>
        </p:sp>
        <p:pic>
          <p:nvPicPr>
            <p:cNvPr id="11" name="Picture 10" descr="20987892_trainandsky.jpg"/>
            <p:cNvPicPr>
              <a:picLocks noChangeAspect="1"/>
            </p:cNvPicPr>
            <p:nvPr/>
          </p:nvPicPr>
          <p:blipFill>
            <a:blip r:embed="rId3"/>
            <a:stretch>
              <a:fillRect/>
            </a:stretch>
          </p:blipFill>
          <p:spPr>
            <a:xfrm>
              <a:off x="453196"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grpSp>
      <p:sp>
        <p:nvSpPr>
          <p:cNvPr id="24" name="TextBox 23"/>
          <p:cNvSpPr txBox="1"/>
          <p:nvPr/>
        </p:nvSpPr>
        <p:spPr>
          <a:xfrm>
            <a:off x="228600" y="1676400"/>
            <a:ext cx="8686800" cy="4708981"/>
          </a:xfrm>
          <a:prstGeom prst="rect">
            <a:avLst/>
          </a:prstGeom>
          <a:noFill/>
        </p:spPr>
        <p:txBody>
          <a:bodyPr wrap="square" rtlCol="0">
            <a:spAutoFit/>
          </a:bodyPr>
          <a:lstStyle/>
          <a:p>
            <a:endParaRPr lang="en-US" sz="1200" dirty="0" smtClean="0">
              <a:latin typeface="Arial" pitchFamily="34" charset="0"/>
              <a:cs typeface="Arial" pitchFamily="34" charset="0"/>
            </a:endParaRPr>
          </a:p>
          <a:p>
            <a:r>
              <a:rPr lang="en-US" sz="1200" dirty="0" smtClean="0">
                <a:solidFill>
                  <a:srgbClr val="000000"/>
                </a:solidFill>
                <a:latin typeface="Arial" pitchFamily="34" charset="0"/>
                <a:cs typeface="Arial" pitchFamily="34" charset="0"/>
              </a:rPr>
              <a:t>Library a-Go-Go program first in nation offering book lending machines. </a:t>
            </a:r>
            <a:r>
              <a:rPr lang="en-US" sz="1200" dirty="0" smtClean="0">
                <a:solidFill>
                  <a:srgbClr val="000000"/>
                </a:solidFill>
                <a:latin typeface="Arial" pitchFamily="34" charset="0"/>
                <a:cs typeface="Arial" pitchFamily="34" charset="0"/>
                <a:hlinkClick r:id="rId4"/>
              </a:rPr>
              <a:t>http://www.contra-costa.lib.ca.us/press_releases/library-a-go-go.html</a:t>
            </a:r>
            <a:endParaRPr lang="en-US" sz="1200" dirty="0" smtClean="0">
              <a:solidFill>
                <a:srgbClr val="000000"/>
              </a:solidFill>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Lippincott, J. K. 2005. Net generation students and libraries. </a:t>
            </a:r>
            <a:r>
              <a:rPr lang="en-US" sz="1200" i="1" dirty="0" err="1" smtClean="0">
                <a:latin typeface="Arial" pitchFamily="34" charset="0"/>
                <a:cs typeface="Arial" pitchFamily="34" charset="0"/>
              </a:rPr>
              <a:t>Educause</a:t>
            </a:r>
            <a:r>
              <a:rPr lang="en-US" sz="1200" i="1" dirty="0" smtClean="0">
                <a:latin typeface="Arial" pitchFamily="34" charset="0"/>
                <a:cs typeface="Arial" pitchFamily="34" charset="0"/>
              </a:rPr>
              <a:t> Review</a:t>
            </a:r>
            <a:r>
              <a:rPr lang="en-US" sz="1200" dirty="0" smtClean="0">
                <a:latin typeface="Arial" pitchFamily="34" charset="0"/>
                <a:cs typeface="Arial" pitchFamily="34" charset="0"/>
              </a:rPr>
              <a:t> 40, no. 2: 56-66.</a:t>
            </a: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Meuter</a:t>
            </a:r>
            <a:r>
              <a:rPr lang="en-US" sz="1200" dirty="0" smtClean="0">
                <a:latin typeface="Arial" pitchFamily="34" charset="0"/>
                <a:cs typeface="Arial" pitchFamily="34" charset="0"/>
              </a:rPr>
              <a:t>, Matthew L. et al. 2000. Self-service technologies: understanding customer satisfaction with technology-based service encounters. </a:t>
            </a:r>
            <a:r>
              <a:rPr lang="en-US" sz="1200" i="1" dirty="0" smtClean="0">
                <a:latin typeface="Arial" pitchFamily="34" charset="0"/>
                <a:cs typeface="Arial" pitchFamily="34" charset="0"/>
              </a:rPr>
              <a:t>Journal of Marketing  </a:t>
            </a:r>
            <a:r>
              <a:rPr lang="en-US" sz="1200" dirty="0" smtClean="0">
                <a:latin typeface="Arial" pitchFamily="34" charset="0"/>
                <a:cs typeface="Arial" pitchFamily="34" charset="0"/>
              </a:rPr>
              <a:t>64 (July): 50-64.</a:t>
            </a: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Nawotka</a:t>
            </a:r>
            <a:r>
              <a:rPr lang="en-US" sz="1200" dirty="0" smtClean="0">
                <a:latin typeface="Arial" pitchFamily="34" charset="0"/>
                <a:cs typeface="Arial" pitchFamily="34" charset="0"/>
              </a:rPr>
              <a:t>, Edward. 2008. The future is now for Borders. </a:t>
            </a:r>
            <a:r>
              <a:rPr lang="en-US" sz="1200" i="1" dirty="0" smtClean="0">
                <a:latin typeface="Arial" pitchFamily="34" charset="0"/>
                <a:cs typeface="Arial" pitchFamily="34" charset="0"/>
              </a:rPr>
              <a:t>Publishers Weekly </a:t>
            </a:r>
            <a:r>
              <a:rPr lang="en-US" sz="1200" dirty="0" smtClean="0">
                <a:latin typeface="Arial" pitchFamily="34" charset="0"/>
                <a:cs typeface="Arial" pitchFamily="34" charset="0"/>
              </a:rPr>
              <a:t>255 (7) : 2, 4.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Racine, S., and R. Nilsson. 2005. Use of video in user interfaces that require non-linguistic cues. In </a:t>
            </a:r>
            <a:r>
              <a:rPr lang="en-US" sz="1200" i="1" dirty="0" smtClean="0">
                <a:latin typeface="Arial" pitchFamily="34" charset="0"/>
                <a:cs typeface="Arial" pitchFamily="34" charset="0"/>
              </a:rPr>
              <a:t>Conference on Human Factors in Computing Systems</a:t>
            </a:r>
            <a:r>
              <a:rPr lang="en-US" sz="1200" dirty="0" smtClean="0">
                <a:latin typeface="Arial" pitchFamily="34" charset="0"/>
                <a:cs typeface="Arial" pitchFamily="34" charset="0"/>
              </a:rPr>
              <a:t>, 1022-1036. ACM New York, NY, USA.</a:t>
            </a: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Rayport</a:t>
            </a:r>
            <a:r>
              <a:rPr lang="en-US" sz="1200" dirty="0" smtClean="0">
                <a:latin typeface="Arial" pitchFamily="34" charset="0"/>
                <a:cs typeface="Arial" pitchFamily="34" charset="0"/>
              </a:rPr>
              <a:t>, Jeffrey F, and Bernard J </a:t>
            </a:r>
            <a:r>
              <a:rPr lang="en-US" sz="1200" dirty="0" err="1" smtClean="0">
                <a:latin typeface="Arial" pitchFamily="34" charset="0"/>
                <a:cs typeface="Arial" pitchFamily="34" charset="0"/>
              </a:rPr>
              <a:t>Jaworski</a:t>
            </a:r>
            <a:r>
              <a:rPr lang="en-US" sz="1200" dirty="0" smtClean="0">
                <a:latin typeface="Arial" pitchFamily="34" charset="0"/>
                <a:cs typeface="Arial" pitchFamily="34" charset="0"/>
              </a:rPr>
              <a:t>. 2004. </a:t>
            </a:r>
            <a:r>
              <a:rPr lang="en-US" sz="1200" i="1" dirty="0" smtClean="0">
                <a:latin typeface="Arial" pitchFamily="34" charset="0"/>
                <a:cs typeface="Arial" pitchFamily="34" charset="0"/>
              </a:rPr>
              <a:t>Best Face Forward</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Sheffer</a:t>
            </a:r>
            <a:r>
              <a:rPr lang="en-US" sz="1200" dirty="0" smtClean="0">
                <a:latin typeface="Arial" pitchFamily="34" charset="0"/>
                <a:cs typeface="Arial" pitchFamily="34" charset="0"/>
              </a:rPr>
              <a:t>, Carol. 2008. Self-service at your library (and  now at PLA). </a:t>
            </a:r>
            <a:r>
              <a:rPr lang="en-US" sz="1200" i="1" dirty="0" smtClean="0">
                <a:latin typeface="Arial" pitchFamily="34" charset="0"/>
                <a:cs typeface="Arial" pitchFamily="34" charset="0"/>
              </a:rPr>
              <a:t>Public Libraries </a:t>
            </a:r>
            <a:r>
              <a:rPr lang="en-US" sz="1200" dirty="0" smtClean="0">
                <a:latin typeface="Arial" pitchFamily="34" charset="0"/>
                <a:cs typeface="Arial" pitchFamily="34" charset="0"/>
              </a:rPr>
              <a:t>47 (5): 7-8. </a:t>
            </a:r>
          </a:p>
          <a:p>
            <a:endParaRPr lang="en-US" sz="1200" dirty="0" smtClean="0">
              <a:latin typeface="Arial" pitchFamily="34" charset="0"/>
              <a:cs typeface="Arial" pitchFamily="34" charset="0"/>
            </a:endParaRPr>
          </a:p>
          <a:p>
            <a:r>
              <a:rPr lang="en-US" sz="1200" dirty="0" smtClean="0"/>
              <a:t>Summit, Roger K. 1980. "1985: New technology for libraries." </a:t>
            </a:r>
            <a:r>
              <a:rPr lang="en-US" sz="1200" i="1" dirty="0" smtClean="0"/>
              <a:t>Library Journal</a:t>
            </a:r>
            <a:r>
              <a:rPr lang="en-US" sz="1200" dirty="0" smtClean="0"/>
              <a:t> 105 (13): 1473. </a:t>
            </a:r>
          </a:p>
          <a:p>
            <a:endParaRPr lang="en-US" sz="1200" dirty="0" smtClean="0">
              <a:latin typeface="Arial" pitchFamily="34" charset="0"/>
              <a:cs typeface="Arial" pitchFamily="34" charset="0"/>
            </a:endParaRPr>
          </a:p>
          <a:p>
            <a:r>
              <a:rPr lang="en-US" sz="1200" dirty="0" smtClean="0">
                <a:solidFill>
                  <a:srgbClr val="000000"/>
                </a:solidFill>
                <a:latin typeface="Arial" pitchFamily="34" charset="0"/>
                <a:cs typeface="Arial" pitchFamily="34" charset="0"/>
              </a:rPr>
              <a:t>Vaughan, J., &amp; </a:t>
            </a:r>
            <a:r>
              <a:rPr lang="en-US" sz="1200" dirty="0" err="1" smtClean="0">
                <a:solidFill>
                  <a:srgbClr val="000000"/>
                </a:solidFill>
                <a:latin typeface="Arial" pitchFamily="34" charset="0"/>
                <a:cs typeface="Arial" pitchFamily="34" charset="0"/>
              </a:rPr>
              <a:t>Fabbi</a:t>
            </a:r>
            <a:r>
              <a:rPr lang="en-US" sz="1200" dirty="0" smtClean="0">
                <a:solidFill>
                  <a:srgbClr val="000000"/>
                </a:solidFill>
                <a:latin typeface="Arial" pitchFamily="34" charset="0"/>
                <a:cs typeface="Arial" pitchFamily="34" charset="0"/>
              </a:rPr>
              <a:t>, J. (2008). Self-check systems. </a:t>
            </a:r>
            <a:r>
              <a:rPr lang="en-US" sz="1200" i="1" dirty="0" smtClean="0">
                <a:solidFill>
                  <a:srgbClr val="000000"/>
                </a:solidFill>
                <a:latin typeface="Arial" pitchFamily="34" charset="0"/>
                <a:cs typeface="Arial" pitchFamily="34" charset="0"/>
              </a:rPr>
              <a:t>Computers in Libraries</a:t>
            </a:r>
            <a:r>
              <a:rPr lang="en-US" sz="1200" dirty="0" smtClean="0">
                <a:solidFill>
                  <a:srgbClr val="000000"/>
                </a:solidFill>
                <a:latin typeface="Arial" pitchFamily="34" charset="0"/>
                <a:cs typeface="Arial" pitchFamily="34" charset="0"/>
              </a:rPr>
              <a:t>, </a:t>
            </a:r>
            <a:r>
              <a:rPr lang="en-US" sz="1200" i="1" dirty="0" smtClean="0">
                <a:solidFill>
                  <a:srgbClr val="000000"/>
                </a:solidFill>
                <a:latin typeface="Arial" pitchFamily="34" charset="0"/>
                <a:cs typeface="Arial" pitchFamily="34" charset="0"/>
              </a:rPr>
              <a:t>28 </a:t>
            </a:r>
            <a:r>
              <a:rPr lang="en-US" sz="1200" dirty="0" smtClean="0">
                <a:solidFill>
                  <a:srgbClr val="000000"/>
                </a:solidFill>
                <a:latin typeface="Arial" pitchFamily="34" charset="0"/>
                <a:cs typeface="Arial" pitchFamily="34" charset="0"/>
              </a:rPr>
              <a:t>(2), 29-35</a:t>
            </a:r>
            <a:endParaRPr lang="en-US" sz="1200" dirty="0" smtClean="0">
              <a:latin typeface="Arial" pitchFamily="34" charset="0"/>
              <a:cs typeface="Arial" pitchFamily="34" charset="0"/>
            </a:endParaRPr>
          </a:p>
          <a:p>
            <a:pPr marL="0" lvl="2"/>
            <a:endParaRPr lang="en-US" sz="1200" dirty="0" smtClean="0">
              <a:solidFill>
                <a:srgbClr val="000000"/>
              </a:solidFill>
              <a:latin typeface="Arial" pitchFamily="34" charset="0"/>
              <a:cs typeface="Arial" pitchFamily="34" charset="0"/>
            </a:endParaRPr>
          </a:p>
          <a:p>
            <a:pPr marL="0" lvl="2"/>
            <a:endParaRPr lang="en-US" sz="1200" dirty="0" smtClean="0">
              <a:solidFill>
                <a:srgbClr val="000000"/>
              </a:solidFill>
              <a:latin typeface="Arial" pitchFamily="34" charset="0"/>
              <a:cs typeface="Arial" pitchFamily="34" charset="0"/>
            </a:endParaRPr>
          </a:p>
          <a:p>
            <a:pPr marL="0" lvl="2"/>
            <a:endParaRPr lang="en-US" sz="1200" dirty="0" smtClean="0">
              <a:solidFill>
                <a:srgbClr val="000000"/>
              </a:solidFill>
              <a:latin typeface="Arial" pitchFamily="34" charset="0"/>
              <a:cs typeface="Arial" pitchFamily="34" charset="0"/>
            </a:endParaRPr>
          </a:p>
          <a:p>
            <a:endParaRPr lang="en-US" sz="12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304800" y="1447799"/>
            <a:ext cx="8533441" cy="1981201"/>
            <a:chOff x="453196" y="1447799"/>
            <a:chExt cx="8533441" cy="1981201"/>
          </a:xfrm>
        </p:grpSpPr>
        <p:sp>
          <p:nvSpPr>
            <p:cNvPr id="5" name="Round Diagonal Corner Rectangle 4"/>
            <p:cNvSpPr/>
            <p:nvPr/>
          </p:nvSpPr>
          <p:spPr>
            <a:xfrm rot="10800000" flipV="1">
              <a:off x="4643237" y="1447799"/>
              <a:ext cx="4343400" cy="1981201"/>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Trebuchet MS" pitchFamily="34" charset="0"/>
                </a:rPr>
                <a:t>Self-service technologies allow patrons to choose their own level of service</a:t>
              </a:r>
              <a:endParaRPr lang="en-US" sz="2800" dirty="0">
                <a:solidFill>
                  <a:prstClr val="white"/>
                </a:solidFill>
                <a:latin typeface="Trebuchet MS" pitchFamily="34" charset="0"/>
              </a:endParaRPr>
            </a:p>
          </p:txBody>
        </p:sp>
        <p:pic>
          <p:nvPicPr>
            <p:cNvPr id="6" name="Picture 5" descr="20987892_trainandsky.jpg"/>
            <p:cNvPicPr>
              <a:picLocks noChangeAspect="1"/>
            </p:cNvPicPr>
            <p:nvPr/>
          </p:nvPicPr>
          <p:blipFill>
            <a:blip r:embed="rId3"/>
            <a:stretch>
              <a:fillRect/>
            </a:stretch>
          </p:blipFill>
          <p:spPr>
            <a:xfrm>
              <a:off x="453196" y="1449700"/>
              <a:ext cx="4113841" cy="19793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rot="10800000" flipV="1">
            <a:off x="152400" y="838200"/>
            <a:ext cx="8839200" cy="4604288"/>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343px-ATM_750x1300.jpg"/>
          <p:cNvPicPr>
            <a:picLocks noChangeAspect="1"/>
          </p:cNvPicPr>
          <p:nvPr/>
        </p:nvPicPr>
        <p:blipFill>
          <a:blip r:embed="rId3"/>
          <a:stretch>
            <a:fillRect/>
          </a:stretch>
        </p:blipFill>
        <p:spPr>
          <a:xfrm>
            <a:off x="457200" y="1143000"/>
            <a:ext cx="1905000" cy="33212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descr="1200-S-JetBlueKiosk.jpg"/>
          <p:cNvPicPr>
            <a:picLocks noChangeAspect="1"/>
          </p:cNvPicPr>
          <p:nvPr/>
        </p:nvPicPr>
        <p:blipFill>
          <a:blip r:embed="rId4"/>
          <a:srcRect r="15000"/>
          <a:stretch>
            <a:fillRect/>
          </a:stretch>
        </p:blipFill>
        <p:spPr>
          <a:xfrm>
            <a:off x="6290310" y="1123950"/>
            <a:ext cx="2396490" cy="3524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descr="Wal-Mart_Self_Checkout.jpg"/>
          <p:cNvPicPr>
            <a:picLocks noChangeAspect="1"/>
          </p:cNvPicPr>
          <p:nvPr/>
        </p:nvPicPr>
        <p:blipFill>
          <a:blip r:embed="rId5"/>
          <a:stretch>
            <a:fillRect/>
          </a:stretch>
        </p:blipFill>
        <p:spPr>
          <a:xfrm>
            <a:off x="2667000" y="1143000"/>
            <a:ext cx="3276600" cy="2457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descr="gasoline.JPG"/>
          <p:cNvPicPr>
            <a:picLocks noChangeAspect="1"/>
          </p:cNvPicPr>
          <p:nvPr/>
        </p:nvPicPr>
        <p:blipFill>
          <a:blip r:embed="rId6"/>
          <a:srcRect l="2880" t="3740" r="2880" b="3740"/>
          <a:stretch>
            <a:fillRect/>
          </a:stretch>
        </p:blipFill>
        <p:spPr>
          <a:xfrm>
            <a:off x="2667000" y="3886200"/>
            <a:ext cx="3274821" cy="2475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59369" y="3805535"/>
            <a:ext cx="4693631" cy="461665"/>
            <a:chOff x="152400" y="3733800"/>
            <a:chExt cx="4693631" cy="461665"/>
          </a:xfrm>
        </p:grpSpPr>
        <p:sp>
          <p:nvSpPr>
            <p:cNvPr id="15" name="TextBox 14"/>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16" name="TextBox 15"/>
            <p:cNvSpPr txBox="1"/>
            <p:nvPr/>
          </p:nvSpPr>
          <p:spPr>
            <a:xfrm>
              <a:off x="2971800" y="3733800"/>
              <a:ext cx="1874231"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grocery stores</a:t>
              </a:r>
              <a:endParaRPr lang="en-US" dirty="0">
                <a:solidFill>
                  <a:prstClr val="black">
                    <a:lumMod val="50000"/>
                    <a:lumOff val="50000"/>
                  </a:prstClr>
                </a:solidFill>
                <a:latin typeface="Trebuchet MS" pitchFamily="34" charset="0"/>
              </a:endParaRPr>
            </a:p>
          </p:txBody>
        </p:sp>
      </p:grpSp>
      <p:pic>
        <p:nvPicPr>
          <p:cNvPr id="13" name="Picture 12" descr="20987892_trainandsky.jpg"/>
          <p:cNvPicPr>
            <a:picLocks noChangeAspect="1"/>
          </p:cNvPicPr>
          <p:nvPr/>
        </p:nvPicPr>
        <p:blipFill>
          <a:blip r:embed="rId3"/>
          <a:stretch>
            <a:fillRect/>
          </a:stretch>
        </p:blipFill>
        <p:spPr>
          <a:xfrm>
            <a:off x="2915369" y="1143000"/>
            <a:ext cx="3409231" cy="256032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sp>
        <p:nvSpPr>
          <p:cNvPr id="8" name="Round Diagonal Corner Rectangle 7"/>
          <p:cNvSpPr/>
          <p:nvPr/>
        </p:nvSpPr>
        <p:spPr>
          <a:xfrm flipV="1">
            <a:off x="301752" y="1143000"/>
            <a:ext cx="2514600" cy="256032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safewayLogo.gif"/>
          <p:cNvPicPr>
            <a:picLocks noChangeAspect="1"/>
          </p:cNvPicPr>
          <p:nvPr/>
        </p:nvPicPr>
        <p:blipFill>
          <a:blip r:embed="rId4"/>
          <a:stretch>
            <a:fillRect/>
          </a:stretch>
        </p:blipFill>
        <p:spPr>
          <a:xfrm>
            <a:off x="457200" y="1447800"/>
            <a:ext cx="2114550" cy="895350"/>
          </a:xfrm>
          <a:prstGeom prst="rect">
            <a:avLst/>
          </a:prstGeom>
          <a:solidFill>
            <a:schemeClr val="bg1"/>
          </a:solidFill>
        </p:spPr>
      </p:pic>
      <p:sp>
        <p:nvSpPr>
          <p:cNvPr id="10" name="Round Diagonal Corner Rectangle 9"/>
          <p:cNvSpPr/>
          <p:nvPr/>
        </p:nvSpPr>
        <p:spPr>
          <a:xfrm rot="10800000" flipV="1">
            <a:off x="6400800" y="1143000"/>
            <a:ext cx="2514600" cy="256032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Trebuchet MS" pitchFamily="34" charset="0"/>
              </a:rPr>
              <a:t>checking out</a:t>
            </a: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r>
              <a:rPr lang="en-US" sz="2400" dirty="0" smtClean="0">
                <a:solidFill>
                  <a:prstClr val="white"/>
                </a:solidFill>
                <a:latin typeface="Trebuchet MS" pitchFamily="34" charset="0"/>
              </a:rPr>
              <a:t> </a:t>
            </a:r>
            <a:endParaRPr lang="en-US" sz="2400" dirty="0">
              <a:solidFill>
                <a:prstClr val="white"/>
              </a:solidFill>
              <a:latin typeface="Trebuchet MS" pitchFamily="34" charset="0"/>
            </a:endParaRPr>
          </a:p>
        </p:txBody>
      </p:sp>
      <p:sp>
        <p:nvSpPr>
          <p:cNvPr id="19" name="TextBox 4"/>
          <p:cNvSpPr txBox="1">
            <a:spLocks noChangeArrowheads="1"/>
          </p:cNvSpPr>
          <p:nvPr/>
        </p:nvSpPr>
        <p:spPr bwMode="auto">
          <a:xfrm rot="16200000">
            <a:off x="5259387" y="2513012"/>
            <a:ext cx="1524000" cy="307975"/>
          </a:xfrm>
          <a:prstGeom prst="rect">
            <a:avLst/>
          </a:prstGeom>
          <a:noFill/>
          <a:ln w="9525">
            <a:noFill/>
            <a:miter lim="800000"/>
            <a:headEnd/>
            <a:tailEnd/>
          </a:ln>
        </p:spPr>
        <p:txBody>
          <a:bodyPr>
            <a:spAutoFit/>
          </a:bodyPr>
          <a:lstStyle/>
          <a:p>
            <a:r>
              <a:rPr lang="en-US" sz="1400" dirty="0" err="1"/>
              <a:t>saralynncantor</a:t>
            </a:r>
            <a:endParaRPr 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2819401" y="1066800"/>
            <a:ext cx="3543300" cy="2895600"/>
          </a:xfrm>
          <a:prstGeom prst="round2DiagRect">
            <a:avLst>
              <a:gd name="adj1" fmla="val 11225"/>
              <a:gd name="adj2" fmla="val 0"/>
            </a:avLst>
          </a:prstGeom>
          <a:solidFill>
            <a:srgbClr val="285EA0"/>
          </a:solidFill>
          <a:ln>
            <a:noFill/>
          </a:ln>
          <a:effectLst>
            <a:glow rad="63500">
              <a:schemeClr val="bg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pic>
        <p:nvPicPr>
          <p:cNvPr id="12" name="Picture 11" descr="compujeramy.png"/>
          <p:cNvPicPr>
            <a:picLocks noChangeAspect="1"/>
          </p:cNvPicPr>
          <p:nvPr/>
        </p:nvPicPr>
        <p:blipFill>
          <a:blip r:embed="rId3"/>
          <a:stretch>
            <a:fillRect/>
          </a:stretch>
        </p:blipFill>
        <p:spPr>
          <a:xfrm>
            <a:off x="518331" y="1143000"/>
            <a:ext cx="2072469" cy="2755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descr="goldberg.png"/>
          <p:cNvPicPr>
            <a:picLocks noChangeAspect="1"/>
          </p:cNvPicPr>
          <p:nvPr/>
        </p:nvPicPr>
        <p:blipFill>
          <a:blip r:embed="rId4"/>
          <a:stretch>
            <a:fillRect/>
          </a:stretch>
        </p:blipFill>
        <p:spPr>
          <a:xfrm>
            <a:off x="6601376" y="1143000"/>
            <a:ext cx="2066373" cy="2755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8" name="Group 17"/>
          <p:cNvGrpSpPr/>
          <p:nvPr/>
        </p:nvGrpSpPr>
        <p:grpSpPr>
          <a:xfrm>
            <a:off x="422702" y="4114800"/>
            <a:ext cx="4719279" cy="461665"/>
            <a:chOff x="152400" y="3733800"/>
            <a:chExt cx="4719279" cy="461665"/>
          </a:xfrm>
        </p:grpSpPr>
        <p:sp>
          <p:nvSpPr>
            <p:cNvPr id="19" name="TextBox 18"/>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20" name="TextBox 19"/>
            <p:cNvSpPr txBox="1"/>
            <p:nvPr/>
          </p:nvSpPr>
          <p:spPr>
            <a:xfrm>
              <a:off x="2971800" y="3733800"/>
              <a:ext cx="1899879"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transportation</a:t>
              </a:r>
              <a:endParaRPr lang="en-US" dirty="0">
                <a:solidFill>
                  <a:prstClr val="black">
                    <a:lumMod val="50000"/>
                    <a:lumOff val="50000"/>
                  </a:prstClr>
                </a:solidFill>
                <a:latin typeface="Trebuchet MS" pitchFamily="34" charset="0"/>
              </a:endParaRPr>
            </a:p>
          </p:txBody>
        </p:sp>
      </p:grpSp>
      <p:pic>
        <p:nvPicPr>
          <p:cNvPr id="9" name="Picture 8" descr="PDX_QuickPay_Large.jpg"/>
          <p:cNvPicPr>
            <a:picLocks noChangeAspect="1"/>
          </p:cNvPicPr>
          <p:nvPr/>
        </p:nvPicPr>
        <p:blipFill>
          <a:blip r:embed="rId5" cstate="screen"/>
          <a:stretch>
            <a:fillRect/>
          </a:stretch>
        </p:blipFill>
        <p:spPr>
          <a:xfrm>
            <a:off x="2971800" y="1600200"/>
            <a:ext cx="3266599" cy="142026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rot="10800000" flipV="1">
            <a:off x="2667000" y="1066800"/>
            <a:ext cx="3810000" cy="2895600"/>
          </a:xfrm>
          <a:prstGeom prst="round2DiagRect">
            <a:avLst>
              <a:gd name="adj1" fmla="val 11225"/>
              <a:gd name="adj2" fmla="val 0"/>
            </a:avLst>
          </a:prstGeom>
          <a:solidFill>
            <a:srgbClr val="285EA0"/>
          </a:solidFill>
          <a:ln>
            <a:noFill/>
          </a:ln>
          <a:effectLst>
            <a:glow rad="63500">
              <a:schemeClr val="bg1">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interfaces that require non-linguistic cues</a:t>
            </a:r>
            <a:endParaRPr lang="en-US" sz="2400" dirty="0">
              <a:solidFill>
                <a:schemeClr val="bg1"/>
              </a:solidFill>
            </a:endParaRPr>
          </a:p>
        </p:txBody>
      </p:sp>
      <p:pic>
        <p:nvPicPr>
          <p:cNvPr id="12" name="Picture 11" descr="compujeramy.png"/>
          <p:cNvPicPr>
            <a:picLocks noChangeAspect="1"/>
          </p:cNvPicPr>
          <p:nvPr/>
        </p:nvPicPr>
        <p:blipFill>
          <a:blip r:embed="rId3" cstate="screen"/>
          <a:stretch>
            <a:fillRect/>
          </a:stretch>
        </p:blipFill>
        <p:spPr>
          <a:xfrm>
            <a:off x="696373" y="1143000"/>
            <a:ext cx="1716384" cy="2755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descr="goldberg.png"/>
          <p:cNvPicPr>
            <a:picLocks noChangeAspect="1"/>
          </p:cNvPicPr>
          <p:nvPr/>
        </p:nvPicPr>
        <p:blipFill>
          <a:blip r:embed="rId4" cstate="screen"/>
          <a:stretch>
            <a:fillRect/>
          </a:stretch>
        </p:blipFill>
        <p:spPr>
          <a:xfrm>
            <a:off x="6674652" y="1143000"/>
            <a:ext cx="1919821" cy="2755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 name="Group 17"/>
          <p:cNvGrpSpPr/>
          <p:nvPr/>
        </p:nvGrpSpPr>
        <p:grpSpPr>
          <a:xfrm>
            <a:off x="422702" y="4114800"/>
            <a:ext cx="4719279" cy="461665"/>
            <a:chOff x="152400" y="3733800"/>
            <a:chExt cx="4719279" cy="461665"/>
          </a:xfrm>
        </p:grpSpPr>
        <p:sp>
          <p:nvSpPr>
            <p:cNvPr id="19" name="TextBox 18"/>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20" name="TextBox 19"/>
            <p:cNvSpPr txBox="1"/>
            <p:nvPr/>
          </p:nvSpPr>
          <p:spPr>
            <a:xfrm>
              <a:off x="2971800" y="3733800"/>
              <a:ext cx="1899879"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transportation</a:t>
              </a:r>
              <a:endParaRPr lang="en-US" dirty="0">
                <a:solidFill>
                  <a:prstClr val="black">
                    <a:lumMod val="50000"/>
                    <a:lumOff val="50000"/>
                  </a:prstClr>
                </a:solidFill>
                <a:latin typeface="Trebuchet MS" pitchFamily="34" charset="0"/>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81000" y="4262735"/>
            <a:ext cx="4036400" cy="461665"/>
            <a:chOff x="152400" y="3733800"/>
            <a:chExt cx="4036400" cy="461665"/>
          </a:xfrm>
        </p:grpSpPr>
        <p:sp>
          <p:nvSpPr>
            <p:cNvPr id="15" name="TextBox 14"/>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16" name="TextBox 15"/>
            <p:cNvSpPr txBox="1"/>
            <p:nvPr/>
          </p:nvSpPr>
          <p:spPr>
            <a:xfrm>
              <a:off x="2971800" y="3733800"/>
              <a:ext cx="1217000"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banking</a:t>
              </a:r>
              <a:endParaRPr lang="en-US" dirty="0">
                <a:solidFill>
                  <a:prstClr val="black">
                    <a:lumMod val="50000"/>
                    <a:lumOff val="50000"/>
                  </a:prstClr>
                </a:solidFill>
                <a:latin typeface="Trebuchet MS" pitchFamily="34" charset="0"/>
              </a:endParaRPr>
            </a:p>
          </p:txBody>
        </p:sp>
      </p:grpSp>
      <p:pic>
        <p:nvPicPr>
          <p:cNvPr id="11" name="Picture 10" descr="lickyoats.png"/>
          <p:cNvPicPr>
            <a:picLocks noChangeAspect="1"/>
          </p:cNvPicPr>
          <p:nvPr/>
        </p:nvPicPr>
        <p:blipFill>
          <a:blip r:embed="rId3"/>
          <a:stretch>
            <a:fillRect/>
          </a:stretch>
        </p:blipFill>
        <p:spPr>
          <a:xfrm>
            <a:off x="5628680" y="1143000"/>
            <a:ext cx="3058120" cy="4229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ound Diagonal Corner Rectangle 7"/>
          <p:cNvSpPr/>
          <p:nvPr/>
        </p:nvSpPr>
        <p:spPr>
          <a:xfrm flipV="1">
            <a:off x="304800" y="1143000"/>
            <a:ext cx="5105400" cy="2971800"/>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wamu.png"/>
          <p:cNvPicPr>
            <a:picLocks noChangeAspect="1"/>
          </p:cNvPicPr>
          <p:nvPr/>
        </p:nvPicPr>
        <p:blipFill>
          <a:blip r:embed="rId4"/>
          <a:stretch>
            <a:fillRect/>
          </a:stretch>
        </p:blipFill>
        <p:spPr>
          <a:xfrm>
            <a:off x="457200" y="1435810"/>
            <a:ext cx="4821538" cy="2450390"/>
          </a:xfrm>
          <a:prstGeom prst="rect">
            <a:avLst/>
          </a:prstGeom>
          <a:solidFill>
            <a:srgbClr val="285EA0"/>
          </a:solid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rot="10800000" flipV="1">
            <a:off x="228600" y="1142999"/>
            <a:ext cx="8534400" cy="3025833"/>
          </a:xfrm>
          <a:prstGeom prst="round2DiagRect">
            <a:avLst>
              <a:gd name="adj1" fmla="val 11225"/>
              <a:gd name="adj2" fmla="val 0"/>
            </a:avLst>
          </a:prstGeom>
          <a:solidFill>
            <a:srgbClr val="285EA0"/>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endParaRPr lang="en-US" sz="2400" dirty="0" smtClean="0">
              <a:solidFill>
                <a:prstClr val="white"/>
              </a:solidFill>
              <a:latin typeface="Trebuchet MS" pitchFamily="34" charset="0"/>
            </a:endParaRPr>
          </a:p>
          <a:p>
            <a:pPr algn="ctr"/>
            <a:r>
              <a:rPr lang="en-US" sz="2400" dirty="0" smtClean="0">
                <a:solidFill>
                  <a:prstClr val="white"/>
                </a:solidFill>
                <a:latin typeface="Trebuchet MS" pitchFamily="34" charset="0"/>
              </a:rPr>
              <a:t> </a:t>
            </a:r>
            <a:endParaRPr lang="en-US" sz="2400" dirty="0">
              <a:solidFill>
                <a:prstClr val="white"/>
              </a:solidFill>
              <a:latin typeface="Trebuchet MS" pitchFamily="34" charset="0"/>
            </a:endParaRPr>
          </a:p>
        </p:txBody>
      </p:sp>
      <p:grpSp>
        <p:nvGrpSpPr>
          <p:cNvPr id="2" name="Group 13"/>
          <p:cNvGrpSpPr/>
          <p:nvPr/>
        </p:nvGrpSpPr>
        <p:grpSpPr>
          <a:xfrm>
            <a:off x="4953000" y="4262735"/>
            <a:ext cx="3797553" cy="461665"/>
            <a:chOff x="152400" y="3733800"/>
            <a:chExt cx="3797553" cy="461665"/>
          </a:xfrm>
        </p:grpSpPr>
        <p:sp>
          <p:nvSpPr>
            <p:cNvPr id="15" name="TextBox 14"/>
            <p:cNvSpPr txBox="1"/>
            <p:nvPr/>
          </p:nvSpPr>
          <p:spPr>
            <a:xfrm>
              <a:off x="152400" y="3733800"/>
              <a:ext cx="2422458"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self-service options</a:t>
              </a:r>
              <a:endParaRPr lang="en-US" dirty="0">
                <a:solidFill>
                  <a:prstClr val="black">
                    <a:lumMod val="50000"/>
                    <a:lumOff val="50000"/>
                  </a:prstClr>
                </a:solidFill>
                <a:latin typeface="Trebuchet MS" pitchFamily="34" charset="0"/>
              </a:endParaRPr>
            </a:p>
          </p:txBody>
        </p:sp>
        <p:sp>
          <p:nvSpPr>
            <p:cNvPr id="16" name="TextBox 15"/>
            <p:cNvSpPr txBox="1"/>
            <p:nvPr/>
          </p:nvSpPr>
          <p:spPr>
            <a:xfrm>
              <a:off x="2971800" y="3733800"/>
              <a:ext cx="978153" cy="461665"/>
            </a:xfrm>
            <a:prstGeom prst="rect">
              <a:avLst/>
            </a:prstGeom>
            <a:noFill/>
          </p:spPr>
          <p:txBody>
            <a:bodyPr wrap="none" rtlCol="0">
              <a:spAutoFit/>
            </a:bodyPr>
            <a:lstStyle/>
            <a:p>
              <a:r>
                <a:rPr lang="en-US" sz="2400" dirty="0" smtClean="0">
                  <a:solidFill>
                    <a:prstClr val="white"/>
                  </a:solidFill>
                  <a:latin typeface="Trebuchet MS" pitchFamily="34" charset="0"/>
                </a:rPr>
                <a:t>|</a:t>
              </a:r>
              <a:r>
                <a:rPr lang="en-US" dirty="0" smtClean="0">
                  <a:solidFill>
                    <a:prstClr val="black">
                      <a:lumMod val="50000"/>
                      <a:lumOff val="50000"/>
                    </a:prstClr>
                  </a:solidFill>
                  <a:latin typeface="Trebuchet MS" pitchFamily="34" charset="0"/>
                </a:rPr>
                <a:t> retail</a:t>
              </a:r>
              <a:endParaRPr lang="en-US" dirty="0">
                <a:solidFill>
                  <a:prstClr val="black">
                    <a:lumMod val="50000"/>
                    <a:lumOff val="50000"/>
                  </a:prstClr>
                </a:solidFill>
                <a:latin typeface="Trebuchet MS" pitchFamily="34" charset="0"/>
              </a:endParaRPr>
            </a:p>
          </p:txBody>
        </p:sp>
      </p:grpSp>
      <p:pic>
        <p:nvPicPr>
          <p:cNvPr id="10" name="Picture 5" descr="Cover"/>
          <p:cNvPicPr>
            <a:picLocks noChangeAspect="1" noChangeArrowheads="1"/>
          </p:cNvPicPr>
          <p:nvPr/>
        </p:nvPicPr>
        <p:blipFill>
          <a:blip r:embed="rId3"/>
          <a:srcRect/>
          <a:stretch>
            <a:fillRect/>
          </a:stretch>
        </p:blipFill>
        <p:spPr bwMode="auto">
          <a:xfrm>
            <a:off x="733425" y="1003300"/>
            <a:ext cx="3762375" cy="5016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5257800" y="1828800"/>
            <a:ext cx="3124200" cy="830997"/>
          </a:xfrm>
          <a:prstGeom prst="rect">
            <a:avLst/>
          </a:prstGeom>
          <a:noFill/>
        </p:spPr>
        <p:txBody>
          <a:bodyPr wrap="square" rtlCol="0">
            <a:spAutoFit/>
          </a:bodyPr>
          <a:lstStyle/>
          <a:p>
            <a:r>
              <a:rPr lang="en-US" sz="2400" dirty="0" smtClean="0">
                <a:solidFill>
                  <a:schemeClr val="bg1"/>
                </a:solidFill>
                <a:latin typeface="Trebuchet MS" pitchFamily="34" charset="0"/>
              </a:rPr>
              <a:t>movie rentals… </a:t>
            </a:r>
          </a:p>
          <a:p>
            <a:r>
              <a:rPr lang="en-US" sz="2400" dirty="0" smtClean="0">
                <a:solidFill>
                  <a:schemeClr val="bg1"/>
                </a:solidFill>
                <a:latin typeface="Trebuchet MS" pitchFamily="34" charset="0"/>
              </a:rPr>
              <a:t>at McDonald’s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2390</TotalTime>
  <Words>6041</Words>
  <Application>Microsoft PowerPoint</Application>
  <PresentationFormat>On-screen Show (4:3)</PresentationFormat>
  <Paragraphs>425</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Provider Perspective</vt:lpstr>
      <vt:lpstr>Consumer Perspective</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Northwest 2009 Presentation</dc:title>
  <dc:creator/>
  <cp:lastModifiedBy>rempelh</cp:lastModifiedBy>
  <cp:revision>237</cp:revision>
  <dcterms:created xsi:type="dcterms:W3CDTF">2004-06-10T11:54:09Z</dcterms:created>
  <dcterms:modified xsi:type="dcterms:W3CDTF">2009-02-12T19:28:58Z</dcterms:modified>
</cp:coreProperties>
</file>