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46"/>
  </p:notesMasterIdLst>
  <p:sldIdLst>
    <p:sldId id="272" r:id="rId2"/>
    <p:sldId id="299" r:id="rId3"/>
    <p:sldId id="267" r:id="rId4"/>
    <p:sldId id="276" r:id="rId5"/>
    <p:sldId id="277" r:id="rId6"/>
    <p:sldId id="294" r:id="rId7"/>
    <p:sldId id="311" r:id="rId8"/>
    <p:sldId id="298" r:id="rId9"/>
    <p:sldId id="281" r:id="rId10"/>
    <p:sldId id="310" r:id="rId11"/>
    <p:sldId id="304" r:id="rId12"/>
    <p:sldId id="293" r:id="rId13"/>
    <p:sldId id="279" r:id="rId14"/>
    <p:sldId id="285" r:id="rId15"/>
    <p:sldId id="302" r:id="rId16"/>
    <p:sldId id="290" r:id="rId17"/>
    <p:sldId id="288" r:id="rId18"/>
    <p:sldId id="282" r:id="rId19"/>
    <p:sldId id="283" r:id="rId20"/>
    <p:sldId id="280" r:id="rId21"/>
    <p:sldId id="301" r:id="rId22"/>
    <p:sldId id="305" r:id="rId23"/>
    <p:sldId id="274" r:id="rId24"/>
    <p:sldId id="273" r:id="rId25"/>
    <p:sldId id="257" r:id="rId26"/>
    <p:sldId id="296" r:id="rId27"/>
    <p:sldId id="268" r:id="rId28"/>
    <p:sldId id="266" r:id="rId29"/>
    <p:sldId id="259" r:id="rId30"/>
    <p:sldId id="271" r:id="rId31"/>
    <p:sldId id="275" r:id="rId32"/>
    <p:sldId id="312" r:id="rId33"/>
    <p:sldId id="260" r:id="rId34"/>
    <p:sldId id="295" r:id="rId35"/>
    <p:sldId id="308" r:id="rId36"/>
    <p:sldId id="309" r:id="rId37"/>
    <p:sldId id="289" r:id="rId38"/>
    <p:sldId id="261" r:id="rId39"/>
    <p:sldId id="286" r:id="rId40"/>
    <p:sldId id="262" r:id="rId41"/>
    <p:sldId id="278" r:id="rId42"/>
    <p:sldId id="307" r:id="rId43"/>
    <p:sldId id="263" r:id="rId44"/>
    <p:sldId id="28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p:scale>
          <a:sx n="75" d="100"/>
          <a:sy n="75" d="100"/>
        </p:scale>
        <p:origin x="-1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Ann\Documents\Bee%20bread%20&amp;%20Fungcide%20Polished.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Ann\Documents\Bee%20bread%20&amp;%20Fungcide%20Polished.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Ann\Documents\Research\Honey%20Bees\CFU%20Data%20Work.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Ann\Documents\Research\Honey%20Bees\CFU%20Data%20Work.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Ann\Documents\Research\Honey%20Bees\CFU%20Data%20Work.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Ann\Documents\Research\Honey%20Bees\CFU%20Data%20Work.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Users\Ann\Documents\Research\Honey%20Bees\CFU%20Data%20Work.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C:\Users\Ann\Documents\Research\Honey%20Bees\CFU%20Data%20Work.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C:\Users\Ann\Documents\Research\Honey%20Bees\CFU%20Data%20Wor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Radial Growth of Colonies - Day 2 </a:t>
            </a:r>
          </a:p>
        </c:rich>
      </c:tx>
      <c:layout>
        <c:manualLayout>
          <c:xMode val="edge"/>
          <c:yMode val="edge"/>
          <c:x val="0.23670822397200356"/>
          <c:y val="4.1666666666666664E-2"/>
        </c:manualLayout>
      </c:layout>
      <c:overlay val="0"/>
      <c:spPr>
        <a:noFill/>
        <a:ln>
          <a:noFill/>
        </a:ln>
        <a:effectLst/>
      </c:spPr>
    </c:title>
    <c:autoTitleDeleted val="0"/>
    <c:plotArea>
      <c:layout>
        <c:manualLayout>
          <c:layoutTarget val="inner"/>
          <c:xMode val="edge"/>
          <c:yMode val="edge"/>
          <c:x val="0.10031230030911116"/>
          <c:y val="0.14370681209758959"/>
          <c:w val="0.85363082856943751"/>
          <c:h val="0.67264084911482003"/>
        </c:manualLayout>
      </c:layout>
      <c:barChart>
        <c:barDir val="col"/>
        <c:grouping val="clustered"/>
        <c:varyColors val="0"/>
        <c:ser>
          <c:idx val="0"/>
          <c:order val="0"/>
          <c:tx>
            <c:strRef>
              <c:f>Sheet2!$R$13</c:f>
              <c:strCache>
                <c:ptCount val="1"/>
                <c:pt idx="0">
                  <c:v>Chlorothalonil 700 ppb</c:v>
                </c:pt>
              </c:strCache>
            </c:strRef>
          </c:tx>
          <c:spPr>
            <a:solidFill>
              <a:schemeClr val="accent1"/>
            </a:solidFill>
            <a:ln>
              <a:noFill/>
            </a:ln>
            <a:effectLst/>
          </c:spPr>
          <c:invertIfNegative val="0"/>
          <c:errBars>
            <c:errBarType val="both"/>
            <c:errValType val="cust"/>
            <c:noEndCap val="0"/>
            <c:plus>
              <c:numRef>
                <c:f>Sheet2!$R$41:$R$45</c:f>
                <c:numCache>
                  <c:formatCode>General</c:formatCode>
                  <c:ptCount val="5"/>
                  <c:pt idx="3">
                    <c:v>2.111742424242409E-2</c:v>
                  </c:pt>
                </c:numCache>
              </c:numRef>
            </c:plus>
            <c:minus>
              <c:numRef>
                <c:f>Sheet2!$R$41:$R$45</c:f>
                <c:numCache>
                  <c:formatCode>General</c:formatCode>
                  <c:ptCount val="5"/>
                  <c:pt idx="3">
                    <c:v>2.111742424242409E-2</c:v>
                  </c:pt>
                </c:numCache>
              </c:numRef>
            </c:minus>
            <c:spPr>
              <a:noFill/>
              <a:ln w="9525" cap="flat" cmpd="sng" algn="ctr">
                <a:solidFill>
                  <a:schemeClr val="tx1">
                    <a:lumMod val="65000"/>
                    <a:lumOff val="35000"/>
                  </a:schemeClr>
                </a:solidFill>
                <a:round/>
              </a:ln>
              <a:effectLst/>
            </c:spPr>
          </c:errBars>
          <c:cat>
            <c:strRef>
              <c:f>Sheet2!$Q$14:$Q$18</c:f>
              <c:strCache>
                <c:ptCount val="5"/>
                <c:pt idx="0">
                  <c:v>Penicillium corylophilum</c:v>
                </c:pt>
                <c:pt idx="1">
                  <c:v>Penicillium paneum</c:v>
                </c:pt>
                <c:pt idx="2">
                  <c:v>Camarosporium brabeji </c:v>
                </c:pt>
                <c:pt idx="3">
                  <c:v>Mucor hiemalis</c:v>
                </c:pt>
                <c:pt idx="4">
                  <c:v>Fusarium spp.</c:v>
                </c:pt>
              </c:strCache>
            </c:strRef>
          </c:cat>
          <c:val>
            <c:numRef>
              <c:f>Sheet2!$R$14:$R$18</c:f>
              <c:numCache>
                <c:formatCode>General</c:formatCode>
                <c:ptCount val="5"/>
                <c:pt idx="0">
                  <c:v>0</c:v>
                </c:pt>
                <c:pt idx="1">
                  <c:v>0</c:v>
                </c:pt>
                <c:pt idx="2">
                  <c:v>0</c:v>
                </c:pt>
                <c:pt idx="3">
                  <c:v>0.87</c:v>
                </c:pt>
                <c:pt idx="4">
                  <c:v>0</c:v>
                </c:pt>
              </c:numCache>
            </c:numRef>
          </c:val>
        </c:ser>
        <c:ser>
          <c:idx val="1"/>
          <c:order val="1"/>
          <c:tx>
            <c:strRef>
              <c:f>Sheet2!$S$13</c:f>
              <c:strCache>
                <c:ptCount val="1"/>
                <c:pt idx="0">
                  <c:v>Iprodione 13,900 ppb</c:v>
                </c:pt>
              </c:strCache>
            </c:strRef>
          </c:tx>
          <c:spPr>
            <a:solidFill>
              <a:schemeClr val="accent2"/>
            </a:solidFill>
            <a:ln>
              <a:noFill/>
            </a:ln>
            <a:effectLst/>
          </c:spPr>
          <c:invertIfNegative val="0"/>
          <c:errBars>
            <c:errBarType val="both"/>
            <c:errValType val="cust"/>
            <c:noEndCap val="0"/>
            <c:plus>
              <c:numRef>
                <c:f>Sheet2!$S$41:$S$45</c:f>
                <c:numCache>
                  <c:formatCode>General</c:formatCode>
                  <c:ptCount val="5"/>
                  <c:pt idx="0">
                    <c:v>4.0151515151515185E-3</c:v>
                  </c:pt>
                  <c:pt idx="3">
                    <c:v>5.1515151515151509E-3</c:v>
                  </c:pt>
                </c:numCache>
              </c:numRef>
            </c:plus>
            <c:minus>
              <c:numRef>
                <c:f>Sheet2!$S$41:$S$45</c:f>
                <c:numCache>
                  <c:formatCode>General</c:formatCode>
                  <c:ptCount val="5"/>
                  <c:pt idx="0">
                    <c:v>4.0151515151515185E-3</c:v>
                  </c:pt>
                  <c:pt idx="3">
                    <c:v>5.1515151515151509E-3</c:v>
                  </c:pt>
                </c:numCache>
              </c:numRef>
            </c:minus>
            <c:spPr>
              <a:noFill/>
              <a:ln w="9525" cap="flat" cmpd="sng" algn="ctr">
                <a:solidFill>
                  <a:schemeClr val="tx1">
                    <a:lumMod val="65000"/>
                    <a:lumOff val="35000"/>
                  </a:schemeClr>
                </a:solidFill>
                <a:round/>
              </a:ln>
              <a:effectLst/>
            </c:spPr>
          </c:errBars>
          <c:cat>
            <c:strRef>
              <c:f>Sheet2!$Q$14:$Q$18</c:f>
              <c:strCache>
                <c:ptCount val="5"/>
                <c:pt idx="0">
                  <c:v>Penicillium corylophilum</c:v>
                </c:pt>
                <c:pt idx="1">
                  <c:v>Penicillium paneum</c:v>
                </c:pt>
                <c:pt idx="2">
                  <c:v>Camarosporium brabeji </c:v>
                </c:pt>
                <c:pt idx="3">
                  <c:v>Mucor hiemalis</c:v>
                </c:pt>
                <c:pt idx="4">
                  <c:v>Fusarium spp.</c:v>
                </c:pt>
              </c:strCache>
            </c:strRef>
          </c:cat>
          <c:val>
            <c:numRef>
              <c:f>Sheet2!$S$14:$S$18</c:f>
              <c:numCache>
                <c:formatCode>General</c:formatCode>
                <c:ptCount val="5"/>
                <c:pt idx="0">
                  <c:v>0.09</c:v>
                </c:pt>
                <c:pt idx="1">
                  <c:v>0</c:v>
                </c:pt>
                <c:pt idx="2">
                  <c:v>0</c:v>
                </c:pt>
                <c:pt idx="3">
                  <c:v>1.2</c:v>
                </c:pt>
                <c:pt idx="4">
                  <c:v>0</c:v>
                </c:pt>
              </c:numCache>
            </c:numRef>
          </c:val>
        </c:ser>
        <c:ser>
          <c:idx val="2"/>
          <c:order val="2"/>
          <c:tx>
            <c:strRef>
              <c:f>Sheet2!$T$13</c:f>
              <c:strCache>
                <c:ptCount val="1"/>
                <c:pt idx="0">
                  <c:v>Iprodione 5, 840 ppb</c:v>
                </c:pt>
              </c:strCache>
            </c:strRef>
          </c:tx>
          <c:spPr>
            <a:solidFill>
              <a:schemeClr val="accent3"/>
            </a:solidFill>
            <a:ln>
              <a:noFill/>
            </a:ln>
            <a:effectLst/>
          </c:spPr>
          <c:invertIfNegative val="0"/>
          <c:errBars>
            <c:errBarType val="both"/>
            <c:errValType val="cust"/>
            <c:noEndCap val="0"/>
            <c:plus>
              <c:numRef>
                <c:f>Sheet2!$T$41:$T$45</c:f>
                <c:numCache>
                  <c:formatCode>General</c:formatCode>
                  <c:ptCount val="5"/>
                  <c:pt idx="0">
                    <c:v>9.2992424242424251E-3</c:v>
                  </c:pt>
                  <c:pt idx="3">
                    <c:v>2.9299242424242422E-2</c:v>
                  </c:pt>
                </c:numCache>
              </c:numRef>
            </c:plus>
            <c:minus>
              <c:numRef>
                <c:f>Sheet2!$T$41:$T$45</c:f>
                <c:numCache>
                  <c:formatCode>General</c:formatCode>
                  <c:ptCount val="5"/>
                  <c:pt idx="0">
                    <c:v>9.2992424242424251E-3</c:v>
                  </c:pt>
                  <c:pt idx="3">
                    <c:v>2.9299242424242422E-2</c:v>
                  </c:pt>
                </c:numCache>
              </c:numRef>
            </c:minus>
            <c:spPr>
              <a:noFill/>
              <a:ln w="9525" cap="flat" cmpd="sng" algn="ctr">
                <a:solidFill>
                  <a:schemeClr val="tx1">
                    <a:lumMod val="65000"/>
                    <a:lumOff val="35000"/>
                  </a:schemeClr>
                </a:solidFill>
                <a:round/>
              </a:ln>
              <a:effectLst/>
            </c:spPr>
          </c:errBars>
          <c:cat>
            <c:strRef>
              <c:f>Sheet2!$Q$14:$Q$18</c:f>
              <c:strCache>
                <c:ptCount val="5"/>
                <c:pt idx="0">
                  <c:v>Penicillium corylophilum</c:v>
                </c:pt>
                <c:pt idx="1">
                  <c:v>Penicillium paneum</c:v>
                </c:pt>
                <c:pt idx="2">
                  <c:v>Camarosporium brabeji </c:v>
                </c:pt>
                <c:pt idx="3">
                  <c:v>Mucor hiemalis</c:v>
                </c:pt>
                <c:pt idx="4">
                  <c:v>Fusarium spp.</c:v>
                </c:pt>
              </c:strCache>
            </c:strRef>
          </c:cat>
          <c:val>
            <c:numRef>
              <c:f>Sheet2!$T$14:$T$18</c:f>
              <c:numCache>
                <c:formatCode>General</c:formatCode>
                <c:ptCount val="5"/>
                <c:pt idx="0">
                  <c:v>0.17</c:v>
                </c:pt>
                <c:pt idx="1">
                  <c:v>0</c:v>
                </c:pt>
                <c:pt idx="2">
                  <c:v>0</c:v>
                </c:pt>
                <c:pt idx="3">
                  <c:v>0.32</c:v>
                </c:pt>
                <c:pt idx="4">
                  <c:v>0</c:v>
                </c:pt>
              </c:numCache>
            </c:numRef>
          </c:val>
        </c:ser>
        <c:ser>
          <c:idx val="3"/>
          <c:order val="3"/>
          <c:tx>
            <c:strRef>
              <c:f>Sheet2!$U$13</c:f>
              <c:strCache>
                <c:ptCount val="1"/>
                <c:pt idx="0">
                  <c:v>Boscalid 4,600 ppb</c:v>
                </c:pt>
              </c:strCache>
            </c:strRef>
          </c:tx>
          <c:spPr>
            <a:solidFill>
              <a:schemeClr val="accent4"/>
            </a:solidFill>
            <a:ln>
              <a:noFill/>
            </a:ln>
            <a:effectLst/>
          </c:spPr>
          <c:invertIfNegative val="0"/>
          <c:errBars>
            <c:errBarType val="both"/>
            <c:errValType val="cust"/>
            <c:noEndCap val="0"/>
            <c:plus>
              <c:numRef>
                <c:f>Sheet2!$U$41:$U$45</c:f>
                <c:numCache>
                  <c:formatCode>General</c:formatCode>
                  <c:ptCount val="5"/>
                  <c:pt idx="0">
                    <c:v>2.4242424242424802E-3</c:v>
                  </c:pt>
                  <c:pt idx="3">
                    <c:v>6.0606060606060615E-3</c:v>
                  </c:pt>
                </c:numCache>
              </c:numRef>
            </c:plus>
            <c:minus>
              <c:numRef>
                <c:f>Sheet2!$U$41:$U$45</c:f>
                <c:numCache>
                  <c:formatCode>General</c:formatCode>
                  <c:ptCount val="5"/>
                  <c:pt idx="0">
                    <c:v>2.4242424242424802E-3</c:v>
                  </c:pt>
                  <c:pt idx="3">
                    <c:v>6.0606060606060615E-3</c:v>
                  </c:pt>
                </c:numCache>
              </c:numRef>
            </c:minus>
            <c:spPr>
              <a:noFill/>
              <a:ln w="9525" cap="flat" cmpd="sng" algn="ctr">
                <a:solidFill>
                  <a:schemeClr val="tx1">
                    <a:lumMod val="65000"/>
                    <a:lumOff val="35000"/>
                  </a:schemeClr>
                </a:solidFill>
                <a:round/>
              </a:ln>
              <a:effectLst/>
            </c:spPr>
          </c:errBars>
          <c:cat>
            <c:strRef>
              <c:f>Sheet2!$Q$14:$Q$18</c:f>
              <c:strCache>
                <c:ptCount val="5"/>
                <c:pt idx="0">
                  <c:v>Penicillium corylophilum</c:v>
                </c:pt>
                <c:pt idx="1">
                  <c:v>Penicillium paneum</c:v>
                </c:pt>
                <c:pt idx="2">
                  <c:v>Camarosporium brabeji </c:v>
                </c:pt>
                <c:pt idx="3">
                  <c:v>Mucor hiemalis</c:v>
                </c:pt>
                <c:pt idx="4">
                  <c:v>Fusarium spp.</c:v>
                </c:pt>
              </c:strCache>
            </c:strRef>
          </c:cat>
          <c:val>
            <c:numRef>
              <c:f>Sheet2!$U$14:$U$18</c:f>
              <c:numCache>
                <c:formatCode>General</c:formatCode>
                <c:ptCount val="5"/>
                <c:pt idx="0">
                  <c:v>0.433</c:v>
                </c:pt>
                <c:pt idx="1">
                  <c:v>0</c:v>
                </c:pt>
                <c:pt idx="2">
                  <c:v>0</c:v>
                </c:pt>
                <c:pt idx="3">
                  <c:v>1.1000000000000001</c:v>
                </c:pt>
                <c:pt idx="4">
                  <c:v>0</c:v>
                </c:pt>
              </c:numCache>
            </c:numRef>
          </c:val>
        </c:ser>
        <c:ser>
          <c:idx val="4"/>
          <c:order val="4"/>
          <c:tx>
            <c:strRef>
              <c:f>Sheet2!$V$13</c:f>
              <c:strCache>
                <c:ptCount val="1"/>
                <c:pt idx="0">
                  <c:v>Control</c:v>
                </c:pt>
              </c:strCache>
            </c:strRef>
          </c:tx>
          <c:spPr>
            <a:solidFill>
              <a:schemeClr val="accent5"/>
            </a:solidFill>
            <a:ln>
              <a:noFill/>
            </a:ln>
            <a:effectLst/>
          </c:spPr>
          <c:invertIfNegative val="0"/>
          <c:errBars>
            <c:errBarType val="both"/>
            <c:errValType val="cust"/>
            <c:noEndCap val="0"/>
            <c:plus>
              <c:numRef>
                <c:f>Sheet2!$V$41:$V$45</c:f>
                <c:numCache>
                  <c:formatCode>General</c:formatCode>
                  <c:ptCount val="5"/>
                  <c:pt idx="0">
                    <c:v>8.1060606060605819E-3</c:v>
                  </c:pt>
                  <c:pt idx="1">
                    <c:v>6.9696969696969287E-3</c:v>
                  </c:pt>
                  <c:pt idx="2">
                    <c:v>3.3901515151516012E-3</c:v>
                  </c:pt>
                  <c:pt idx="3">
                    <c:v>5.6818181818181759E-3</c:v>
                  </c:pt>
                  <c:pt idx="4">
                    <c:v>1.8750000000000509E-3</c:v>
                  </c:pt>
                </c:numCache>
              </c:numRef>
            </c:plus>
            <c:minus>
              <c:numRef>
                <c:f>Sheet2!$V$41:$V$45</c:f>
                <c:numCache>
                  <c:formatCode>General</c:formatCode>
                  <c:ptCount val="5"/>
                  <c:pt idx="0">
                    <c:v>8.1060606060605819E-3</c:v>
                  </c:pt>
                  <c:pt idx="1">
                    <c:v>6.9696969696969287E-3</c:v>
                  </c:pt>
                  <c:pt idx="2">
                    <c:v>3.3901515151516012E-3</c:v>
                  </c:pt>
                  <c:pt idx="3">
                    <c:v>5.6818181818181759E-3</c:v>
                  </c:pt>
                  <c:pt idx="4">
                    <c:v>1.8750000000000509E-3</c:v>
                  </c:pt>
                </c:numCache>
              </c:numRef>
            </c:minus>
            <c:spPr>
              <a:noFill/>
              <a:ln w="9525" cap="flat" cmpd="sng" algn="ctr">
                <a:solidFill>
                  <a:schemeClr val="tx1">
                    <a:lumMod val="65000"/>
                    <a:lumOff val="35000"/>
                  </a:schemeClr>
                </a:solidFill>
                <a:round/>
              </a:ln>
              <a:effectLst/>
            </c:spPr>
          </c:errBars>
          <c:cat>
            <c:strRef>
              <c:f>Sheet2!$Q$14:$Q$18</c:f>
              <c:strCache>
                <c:ptCount val="5"/>
                <c:pt idx="0">
                  <c:v>Penicillium corylophilum</c:v>
                </c:pt>
                <c:pt idx="1">
                  <c:v>Penicillium paneum</c:v>
                </c:pt>
                <c:pt idx="2">
                  <c:v>Camarosporium brabeji </c:v>
                </c:pt>
                <c:pt idx="3">
                  <c:v>Mucor hiemalis</c:v>
                </c:pt>
                <c:pt idx="4">
                  <c:v>Fusarium spp.</c:v>
                </c:pt>
              </c:strCache>
            </c:strRef>
          </c:cat>
          <c:val>
            <c:numRef>
              <c:f>Sheet2!$V$14:$V$18</c:f>
              <c:numCache>
                <c:formatCode>General</c:formatCode>
                <c:ptCount val="5"/>
                <c:pt idx="0">
                  <c:v>0.61</c:v>
                </c:pt>
                <c:pt idx="1">
                  <c:v>0.52</c:v>
                </c:pt>
                <c:pt idx="2">
                  <c:v>0.37</c:v>
                </c:pt>
                <c:pt idx="3">
                  <c:v>1.62</c:v>
                </c:pt>
                <c:pt idx="4">
                  <c:v>0.31</c:v>
                </c:pt>
              </c:numCache>
            </c:numRef>
          </c:val>
        </c:ser>
        <c:dLbls>
          <c:showLegendKey val="0"/>
          <c:showVal val="0"/>
          <c:showCatName val="0"/>
          <c:showSerName val="0"/>
          <c:showPercent val="0"/>
          <c:showBubbleSize val="0"/>
        </c:dLbls>
        <c:gapWidth val="219"/>
        <c:overlap val="-27"/>
        <c:axId val="85162240"/>
        <c:axId val="85180416"/>
      </c:barChart>
      <c:catAx>
        <c:axId val="8516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1"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180416"/>
        <c:crosses val="autoZero"/>
        <c:auto val="1"/>
        <c:lblAlgn val="ctr"/>
        <c:lblOffset val="100"/>
        <c:noMultiLvlLbl val="0"/>
      </c:catAx>
      <c:valAx>
        <c:axId val="85180416"/>
        <c:scaling>
          <c:orientation val="minMax"/>
        </c:scaling>
        <c:delete val="0"/>
        <c:axPos val="l"/>
        <c:title>
          <c:tx>
            <c:rich>
              <a:bodyPr rot="-5400000" spcFirstLastPara="1" vertOverflow="ellipsis" vert="horz" wrap="square" anchor="ctr" anchorCtr="1"/>
              <a:lstStyle/>
              <a:p>
                <a:pPr>
                  <a:defRPr sz="2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Radial Growth (cm)</a:t>
                </a:r>
              </a:p>
            </c:rich>
          </c:tx>
          <c:layout>
            <c:manualLayout>
              <c:xMode val="edge"/>
              <c:yMode val="edge"/>
              <c:x val="1.3240534177293367E-2"/>
              <c:y val="0.2532923880307366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162240"/>
        <c:crosses val="autoZero"/>
        <c:crossBetween val="between"/>
      </c:valAx>
      <c:spPr>
        <a:noFill/>
        <a:ln>
          <a:noFill/>
        </a:ln>
        <a:effectLst/>
      </c:spPr>
    </c:plotArea>
    <c:legend>
      <c:legendPos val="b"/>
      <c:layout>
        <c:manualLayout>
          <c:xMode val="edge"/>
          <c:yMode val="edge"/>
          <c:x val="0.10961853904268515"/>
          <c:y val="0.16875704888537141"/>
          <c:w val="0.47314107611548556"/>
          <c:h val="0.30455357425999319"/>
        </c:manualLayout>
      </c:layout>
      <c:overlay val="0"/>
      <c:spPr>
        <a:noFill/>
        <a:ln>
          <a:noFill/>
        </a:ln>
        <a:effectLst/>
      </c:spPr>
      <c:txPr>
        <a:bodyPr rot="0" spcFirstLastPara="1" vertOverflow="ellipsis" vert="horz" wrap="square" anchor="ctr" anchorCtr="1"/>
        <a:lstStyle/>
        <a:p>
          <a:pPr>
            <a:defRPr sz="2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5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Radial Growth of Colonies - Day 6</a:t>
            </a:r>
          </a:p>
        </c:rich>
      </c:tx>
      <c:layout>
        <c:manualLayout>
          <c:xMode val="edge"/>
          <c:yMode val="edge"/>
          <c:x val="0.2667003230094393"/>
          <c:y val="3.1202183645030725E-2"/>
        </c:manualLayout>
      </c:layout>
      <c:overlay val="0"/>
      <c:spPr>
        <a:noFill/>
        <a:ln>
          <a:noFill/>
        </a:ln>
        <a:effectLst/>
      </c:spPr>
    </c:title>
    <c:autoTitleDeleted val="0"/>
    <c:plotArea>
      <c:layout>
        <c:manualLayout>
          <c:layoutTarget val="inner"/>
          <c:xMode val="edge"/>
          <c:yMode val="edge"/>
          <c:x val="0.11676504175176014"/>
          <c:y val="0.14311572276711709"/>
          <c:w val="0.86586615151349389"/>
          <c:h val="0.70866022011770646"/>
        </c:manualLayout>
      </c:layout>
      <c:barChart>
        <c:barDir val="col"/>
        <c:grouping val="clustered"/>
        <c:varyColors val="0"/>
        <c:ser>
          <c:idx val="0"/>
          <c:order val="0"/>
          <c:tx>
            <c:strRef>
              <c:f>Sheet2!$Z$13</c:f>
              <c:strCache>
                <c:ptCount val="1"/>
                <c:pt idx="0">
                  <c:v>Chlorothalonil 700 ppb</c:v>
                </c:pt>
              </c:strCache>
            </c:strRef>
          </c:tx>
          <c:spPr>
            <a:solidFill>
              <a:schemeClr val="accent1"/>
            </a:solidFill>
            <a:ln>
              <a:noFill/>
            </a:ln>
            <a:effectLst/>
          </c:spPr>
          <c:invertIfNegative val="0"/>
          <c:errBars>
            <c:errBarType val="both"/>
            <c:errValType val="cust"/>
            <c:noEndCap val="0"/>
            <c:plus>
              <c:numRef>
                <c:f>Sheet2!$Z$41:$Z$45</c:f>
                <c:numCache>
                  <c:formatCode>General</c:formatCode>
                  <c:ptCount val="5"/>
                  <c:pt idx="0">
                    <c:v>6.6287878787878785E-2</c:v>
                  </c:pt>
                  <c:pt idx="3">
                    <c:v>1.9015151515151527E-2</c:v>
                  </c:pt>
                </c:numCache>
              </c:numRef>
            </c:plus>
            <c:minus>
              <c:numRef>
                <c:f>Sheet2!$Z$41:$Z$45</c:f>
                <c:numCache>
                  <c:formatCode>General</c:formatCode>
                  <c:ptCount val="5"/>
                  <c:pt idx="0">
                    <c:v>6.6287878787878785E-2</c:v>
                  </c:pt>
                  <c:pt idx="3">
                    <c:v>1.9015151515151527E-2</c:v>
                  </c:pt>
                </c:numCache>
              </c:numRef>
            </c:minus>
            <c:spPr>
              <a:noFill/>
              <a:ln w="9525" cap="flat" cmpd="sng" algn="ctr">
                <a:solidFill>
                  <a:schemeClr val="tx1">
                    <a:lumMod val="65000"/>
                    <a:lumOff val="35000"/>
                  </a:schemeClr>
                </a:solidFill>
                <a:round/>
              </a:ln>
              <a:effectLst/>
            </c:spPr>
          </c:errBars>
          <c:cat>
            <c:strRef>
              <c:f>Sheet2!$Y$14:$Y$18</c:f>
              <c:strCache>
                <c:ptCount val="5"/>
                <c:pt idx="0">
                  <c:v>Penicillium corylophilum</c:v>
                </c:pt>
                <c:pt idx="1">
                  <c:v>Penicillium paneum</c:v>
                </c:pt>
                <c:pt idx="2">
                  <c:v>Camarosporium brabeji </c:v>
                </c:pt>
                <c:pt idx="3">
                  <c:v>Mucor hiemalis</c:v>
                </c:pt>
                <c:pt idx="4">
                  <c:v>Fusarium spp.</c:v>
                </c:pt>
              </c:strCache>
            </c:strRef>
          </c:cat>
          <c:val>
            <c:numRef>
              <c:f>Sheet2!$Z$14:$Z$18</c:f>
              <c:numCache>
                <c:formatCode>General</c:formatCode>
                <c:ptCount val="5"/>
                <c:pt idx="0">
                  <c:v>0.14000000000000001</c:v>
                </c:pt>
                <c:pt idx="1">
                  <c:v>0</c:v>
                </c:pt>
                <c:pt idx="2">
                  <c:v>0</c:v>
                </c:pt>
                <c:pt idx="3">
                  <c:v>3.9</c:v>
                </c:pt>
                <c:pt idx="4">
                  <c:v>0</c:v>
                </c:pt>
              </c:numCache>
            </c:numRef>
          </c:val>
        </c:ser>
        <c:ser>
          <c:idx val="1"/>
          <c:order val="1"/>
          <c:tx>
            <c:strRef>
              <c:f>Sheet2!$AA$13</c:f>
              <c:strCache>
                <c:ptCount val="1"/>
                <c:pt idx="0">
                  <c:v>Iprodione 13,900 ppb</c:v>
                </c:pt>
              </c:strCache>
            </c:strRef>
          </c:tx>
          <c:spPr>
            <a:solidFill>
              <a:schemeClr val="accent2"/>
            </a:solidFill>
            <a:ln>
              <a:noFill/>
            </a:ln>
            <a:effectLst/>
          </c:spPr>
          <c:invertIfNegative val="0"/>
          <c:errBars>
            <c:errBarType val="both"/>
            <c:errValType val="cust"/>
            <c:noEndCap val="0"/>
            <c:plus>
              <c:numRef>
                <c:f>Sheet2!$AA$41:$AA$45</c:f>
                <c:numCache>
                  <c:formatCode>General</c:formatCode>
                  <c:ptCount val="5"/>
                  <c:pt idx="0">
                    <c:v>4.2424242424242411E-3</c:v>
                  </c:pt>
                  <c:pt idx="3">
                    <c:v>2.0454545454545309E-3</c:v>
                  </c:pt>
                </c:numCache>
              </c:numRef>
            </c:plus>
            <c:minus>
              <c:numRef>
                <c:f>Sheet2!$AA$41:$AA$45</c:f>
                <c:numCache>
                  <c:formatCode>General</c:formatCode>
                  <c:ptCount val="5"/>
                  <c:pt idx="0">
                    <c:v>4.2424242424242411E-3</c:v>
                  </c:pt>
                  <c:pt idx="3">
                    <c:v>2.0454545454545309E-3</c:v>
                  </c:pt>
                </c:numCache>
              </c:numRef>
            </c:minus>
            <c:spPr>
              <a:noFill/>
              <a:ln w="9525" cap="flat" cmpd="sng" algn="ctr">
                <a:solidFill>
                  <a:schemeClr val="tx1">
                    <a:lumMod val="65000"/>
                    <a:lumOff val="35000"/>
                  </a:schemeClr>
                </a:solidFill>
                <a:round/>
              </a:ln>
              <a:effectLst/>
            </c:spPr>
          </c:errBars>
          <c:cat>
            <c:strRef>
              <c:f>Sheet2!$Y$14:$Y$18</c:f>
              <c:strCache>
                <c:ptCount val="5"/>
                <c:pt idx="0">
                  <c:v>Penicillium corylophilum</c:v>
                </c:pt>
                <c:pt idx="1">
                  <c:v>Penicillium paneum</c:v>
                </c:pt>
                <c:pt idx="2">
                  <c:v>Camarosporium brabeji </c:v>
                </c:pt>
                <c:pt idx="3">
                  <c:v>Mucor hiemalis</c:v>
                </c:pt>
                <c:pt idx="4">
                  <c:v>Fusarium spp.</c:v>
                </c:pt>
              </c:strCache>
            </c:strRef>
          </c:cat>
          <c:val>
            <c:numRef>
              <c:f>Sheet2!$AA$14:$AA$18</c:f>
              <c:numCache>
                <c:formatCode>General</c:formatCode>
                <c:ptCount val="5"/>
                <c:pt idx="0">
                  <c:v>0.63</c:v>
                </c:pt>
                <c:pt idx="1">
                  <c:v>0</c:v>
                </c:pt>
                <c:pt idx="2">
                  <c:v>0</c:v>
                </c:pt>
                <c:pt idx="3">
                  <c:v>4</c:v>
                </c:pt>
                <c:pt idx="4">
                  <c:v>0</c:v>
                </c:pt>
              </c:numCache>
            </c:numRef>
          </c:val>
        </c:ser>
        <c:ser>
          <c:idx val="2"/>
          <c:order val="2"/>
          <c:tx>
            <c:strRef>
              <c:f>Sheet2!$AB$13</c:f>
              <c:strCache>
                <c:ptCount val="1"/>
                <c:pt idx="0">
                  <c:v>Iprodione 5, 840 ppb</c:v>
                </c:pt>
              </c:strCache>
            </c:strRef>
          </c:tx>
          <c:spPr>
            <a:solidFill>
              <a:schemeClr val="accent3"/>
            </a:solidFill>
            <a:ln>
              <a:noFill/>
            </a:ln>
            <a:effectLst/>
          </c:spPr>
          <c:invertIfNegative val="0"/>
          <c:errBars>
            <c:errBarType val="both"/>
            <c:errValType val="cust"/>
            <c:noEndCap val="0"/>
            <c:plus>
              <c:numRef>
                <c:f>Sheet2!$AB$41:$AB$45</c:f>
                <c:numCache>
                  <c:formatCode>General</c:formatCode>
                  <c:ptCount val="5"/>
                  <c:pt idx="0">
                    <c:v>1.1136363636363521E-2</c:v>
                  </c:pt>
                  <c:pt idx="1">
                    <c:v>5.2272727272727271E-3</c:v>
                  </c:pt>
                  <c:pt idx="2">
                    <c:v>8.8446969696970006E-3</c:v>
                  </c:pt>
                  <c:pt idx="3">
                    <c:v>1.4178787878787902</c:v>
                  </c:pt>
                  <c:pt idx="4">
                    <c:v>6.1174242424242497E-3</c:v>
                  </c:pt>
                </c:numCache>
              </c:numRef>
            </c:plus>
            <c:minus>
              <c:numRef>
                <c:f>Sheet2!$AB$41:$AB$45</c:f>
                <c:numCache>
                  <c:formatCode>General</c:formatCode>
                  <c:ptCount val="5"/>
                  <c:pt idx="0">
                    <c:v>1.1136363636363521E-2</c:v>
                  </c:pt>
                  <c:pt idx="1">
                    <c:v>5.2272727272727271E-3</c:v>
                  </c:pt>
                  <c:pt idx="2">
                    <c:v>8.8446969696970006E-3</c:v>
                  </c:pt>
                  <c:pt idx="3">
                    <c:v>1.4178787878787902</c:v>
                  </c:pt>
                  <c:pt idx="4">
                    <c:v>6.1174242424242497E-3</c:v>
                  </c:pt>
                </c:numCache>
              </c:numRef>
            </c:minus>
            <c:spPr>
              <a:noFill/>
              <a:ln w="9525" cap="flat" cmpd="sng" algn="ctr">
                <a:solidFill>
                  <a:schemeClr val="tx1">
                    <a:lumMod val="65000"/>
                    <a:lumOff val="35000"/>
                  </a:schemeClr>
                </a:solidFill>
                <a:round/>
              </a:ln>
              <a:effectLst/>
            </c:spPr>
          </c:errBars>
          <c:cat>
            <c:strRef>
              <c:f>Sheet2!$Y$14:$Y$18</c:f>
              <c:strCache>
                <c:ptCount val="5"/>
                <c:pt idx="0">
                  <c:v>Penicillium corylophilum</c:v>
                </c:pt>
                <c:pt idx="1">
                  <c:v>Penicillium paneum</c:v>
                </c:pt>
                <c:pt idx="2">
                  <c:v>Camarosporium brabeji </c:v>
                </c:pt>
                <c:pt idx="3">
                  <c:v>Mucor hiemalis</c:v>
                </c:pt>
                <c:pt idx="4">
                  <c:v>Fusarium spp.</c:v>
                </c:pt>
              </c:strCache>
            </c:strRef>
          </c:cat>
          <c:val>
            <c:numRef>
              <c:f>Sheet2!$AB$14:$AB$18</c:f>
              <c:numCache>
                <c:formatCode>General</c:formatCode>
                <c:ptCount val="5"/>
                <c:pt idx="0">
                  <c:v>0.875</c:v>
                </c:pt>
                <c:pt idx="1">
                  <c:v>0.125</c:v>
                </c:pt>
                <c:pt idx="2">
                  <c:v>0.25</c:v>
                </c:pt>
                <c:pt idx="3">
                  <c:v>2.7</c:v>
                </c:pt>
                <c:pt idx="4">
                  <c:v>0.2</c:v>
                </c:pt>
              </c:numCache>
            </c:numRef>
          </c:val>
        </c:ser>
        <c:ser>
          <c:idx val="3"/>
          <c:order val="3"/>
          <c:tx>
            <c:strRef>
              <c:f>Sheet2!$AC$13</c:f>
              <c:strCache>
                <c:ptCount val="1"/>
                <c:pt idx="0">
                  <c:v>Boscalid 4,600 ppb</c:v>
                </c:pt>
              </c:strCache>
            </c:strRef>
          </c:tx>
          <c:spPr>
            <a:solidFill>
              <a:schemeClr val="accent4"/>
            </a:solidFill>
            <a:ln>
              <a:noFill/>
            </a:ln>
            <a:effectLst/>
          </c:spPr>
          <c:invertIfNegative val="0"/>
          <c:errBars>
            <c:errBarType val="both"/>
            <c:errValType val="cust"/>
            <c:noEndCap val="0"/>
            <c:plus>
              <c:numRef>
                <c:f>Sheet2!$AC$41:$AC$45</c:f>
                <c:numCache>
                  <c:formatCode>General</c:formatCode>
                  <c:ptCount val="5"/>
                  <c:pt idx="0">
                    <c:v>2.651515151515156E-3</c:v>
                  </c:pt>
                  <c:pt idx="1">
                    <c:v>2.0265151515151351E-3</c:v>
                  </c:pt>
                  <c:pt idx="2">
                    <c:v>2.0265151515151507E-3</c:v>
                  </c:pt>
                  <c:pt idx="3">
                    <c:v>1.2424242424242411E-2</c:v>
                  </c:pt>
                  <c:pt idx="4">
                    <c:v>2.3844696969697002E-2</c:v>
                  </c:pt>
                </c:numCache>
              </c:numRef>
            </c:plus>
            <c:minus>
              <c:numRef>
                <c:f>Sheet2!$AC$41:$AC$45</c:f>
                <c:numCache>
                  <c:formatCode>General</c:formatCode>
                  <c:ptCount val="5"/>
                  <c:pt idx="0">
                    <c:v>2.651515151515156E-3</c:v>
                  </c:pt>
                  <c:pt idx="1">
                    <c:v>2.0265151515151351E-3</c:v>
                  </c:pt>
                  <c:pt idx="2">
                    <c:v>2.0265151515151507E-3</c:v>
                  </c:pt>
                  <c:pt idx="3">
                    <c:v>1.2424242424242411E-2</c:v>
                  </c:pt>
                  <c:pt idx="4">
                    <c:v>2.3844696969697002E-2</c:v>
                  </c:pt>
                </c:numCache>
              </c:numRef>
            </c:minus>
            <c:spPr>
              <a:noFill/>
              <a:ln w="9525" cap="flat" cmpd="sng" algn="ctr">
                <a:solidFill>
                  <a:schemeClr val="tx1">
                    <a:lumMod val="65000"/>
                    <a:lumOff val="35000"/>
                  </a:schemeClr>
                </a:solidFill>
                <a:round/>
              </a:ln>
              <a:effectLst/>
            </c:spPr>
          </c:errBars>
          <c:cat>
            <c:strRef>
              <c:f>Sheet2!$Y$14:$Y$18</c:f>
              <c:strCache>
                <c:ptCount val="5"/>
                <c:pt idx="0">
                  <c:v>Penicillium corylophilum</c:v>
                </c:pt>
                <c:pt idx="1">
                  <c:v>Penicillium paneum</c:v>
                </c:pt>
                <c:pt idx="2">
                  <c:v>Camarosporium brabeji </c:v>
                </c:pt>
                <c:pt idx="3">
                  <c:v>Mucor hiemalis</c:v>
                </c:pt>
                <c:pt idx="4">
                  <c:v>Fusarium spp.</c:v>
                </c:pt>
              </c:strCache>
            </c:strRef>
          </c:cat>
          <c:val>
            <c:numRef>
              <c:f>Sheet2!$AC$14:$AC$18</c:f>
              <c:numCache>
                <c:formatCode>General</c:formatCode>
                <c:ptCount val="5"/>
                <c:pt idx="0">
                  <c:v>2.4</c:v>
                </c:pt>
                <c:pt idx="1">
                  <c:v>0.23</c:v>
                </c:pt>
                <c:pt idx="2">
                  <c:v>0.5</c:v>
                </c:pt>
                <c:pt idx="3">
                  <c:v>4</c:v>
                </c:pt>
                <c:pt idx="4">
                  <c:v>0.4</c:v>
                </c:pt>
              </c:numCache>
            </c:numRef>
          </c:val>
        </c:ser>
        <c:ser>
          <c:idx val="4"/>
          <c:order val="4"/>
          <c:tx>
            <c:strRef>
              <c:f>Sheet2!$AD$13</c:f>
              <c:strCache>
                <c:ptCount val="1"/>
                <c:pt idx="0">
                  <c:v>Control</c:v>
                </c:pt>
              </c:strCache>
            </c:strRef>
          </c:tx>
          <c:spPr>
            <a:solidFill>
              <a:schemeClr val="accent5"/>
            </a:solidFill>
            <a:ln>
              <a:noFill/>
            </a:ln>
            <a:effectLst/>
          </c:spPr>
          <c:invertIfNegative val="0"/>
          <c:errBars>
            <c:errBarType val="both"/>
            <c:errValType val="cust"/>
            <c:noEndCap val="0"/>
            <c:plus>
              <c:numRef>
                <c:f>Sheet2!$AD$41:$AD$45</c:f>
                <c:numCache>
                  <c:formatCode>General</c:formatCode>
                  <c:ptCount val="5"/>
                  <c:pt idx="0">
                    <c:v>1.4242424242424244E-2</c:v>
                  </c:pt>
                  <c:pt idx="1">
                    <c:v>0.12083333333333454</c:v>
                  </c:pt>
                  <c:pt idx="2">
                    <c:v>4.2424242424242368E-3</c:v>
                  </c:pt>
                  <c:pt idx="3">
                    <c:v>6.0606060606060545E-3</c:v>
                  </c:pt>
                  <c:pt idx="4">
                    <c:v>9.9242424242424222E-3</c:v>
                  </c:pt>
                </c:numCache>
              </c:numRef>
            </c:plus>
            <c:minus>
              <c:numRef>
                <c:f>Sheet2!$AD$41:$AD$45</c:f>
                <c:numCache>
                  <c:formatCode>General</c:formatCode>
                  <c:ptCount val="5"/>
                  <c:pt idx="0">
                    <c:v>1.4242424242424244E-2</c:v>
                  </c:pt>
                  <c:pt idx="1">
                    <c:v>0.12083333333333454</c:v>
                  </c:pt>
                  <c:pt idx="2">
                    <c:v>4.2424242424242368E-3</c:v>
                  </c:pt>
                  <c:pt idx="3">
                    <c:v>6.0606060606060545E-3</c:v>
                  </c:pt>
                  <c:pt idx="4">
                    <c:v>9.9242424242424222E-3</c:v>
                  </c:pt>
                </c:numCache>
              </c:numRef>
            </c:minus>
            <c:spPr>
              <a:noFill/>
              <a:ln w="9525" cap="flat" cmpd="sng" algn="ctr">
                <a:solidFill>
                  <a:schemeClr val="tx1">
                    <a:lumMod val="65000"/>
                    <a:lumOff val="35000"/>
                  </a:schemeClr>
                </a:solidFill>
                <a:round/>
              </a:ln>
              <a:effectLst/>
            </c:spPr>
          </c:errBars>
          <c:cat>
            <c:strRef>
              <c:f>Sheet2!$Y$14:$Y$18</c:f>
              <c:strCache>
                <c:ptCount val="5"/>
                <c:pt idx="0">
                  <c:v>Penicillium corylophilum</c:v>
                </c:pt>
                <c:pt idx="1">
                  <c:v>Penicillium paneum</c:v>
                </c:pt>
                <c:pt idx="2">
                  <c:v>Camarosporium brabeji </c:v>
                </c:pt>
                <c:pt idx="3">
                  <c:v>Mucor hiemalis</c:v>
                </c:pt>
                <c:pt idx="4">
                  <c:v>Fusarium spp.</c:v>
                </c:pt>
              </c:strCache>
            </c:strRef>
          </c:cat>
          <c:val>
            <c:numRef>
              <c:f>Sheet2!$AD$14:$AD$18</c:f>
              <c:numCache>
                <c:formatCode>General</c:formatCode>
                <c:ptCount val="5"/>
                <c:pt idx="0">
                  <c:v>2.2999999999999998</c:v>
                </c:pt>
                <c:pt idx="1">
                  <c:v>2.54</c:v>
                </c:pt>
                <c:pt idx="2">
                  <c:v>1.67</c:v>
                </c:pt>
                <c:pt idx="3">
                  <c:v>4</c:v>
                </c:pt>
                <c:pt idx="4">
                  <c:v>1.4</c:v>
                </c:pt>
              </c:numCache>
            </c:numRef>
          </c:val>
        </c:ser>
        <c:dLbls>
          <c:showLegendKey val="0"/>
          <c:showVal val="0"/>
          <c:showCatName val="0"/>
          <c:showSerName val="0"/>
          <c:showPercent val="0"/>
          <c:showBubbleSize val="0"/>
        </c:dLbls>
        <c:gapWidth val="219"/>
        <c:overlap val="-27"/>
        <c:axId val="32610176"/>
        <c:axId val="32611712"/>
      </c:barChart>
      <c:catAx>
        <c:axId val="3261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1"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611712"/>
        <c:crosses val="autoZero"/>
        <c:auto val="1"/>
        <c:lblAlgn val="ctr"/>
        <c:lblOffset val="100"/>
        <c:noMultiLvlLbl val="0"/>
      </c:catAx>
      <c:valAx>
        <c:axId val="32611712"/>
        <c:scaling>
          <c:orientation val="minMax"/>
        </c:scaling>
        <c:delete val="0"/>
        <c:axPos val="l"/>
        <c:title>
          <c:tx>
            <c:rich>
              <a:bodyPr rot="-5400000" spcFirstLastPara="1" vertOverflow="ellipsis" vert="horz" wrap="square" anchor="ctr" anchorCtr="1"/>
              <a:lstStyle/>
              <a:p>
                <a:pPr>
                  <a:defRPr sz="2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Radial Growth (cm)</a:t>
                </a:r>
              </a:p>
            </c:rich>
          </c:tx>
          <c:layout>
            <c:manualLayout>
              <c:xMode val="edge"/>
              <c:yMode val="edge"/>
              <c:x val="2.4253143342657418E-2"/>
              <c:y val="0.2681982510284955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610176"/>
        <c:crosses val="autoZero"/>
        <c:crossBetween val="between"/>
      </c:valAx>
      <c:spPr>
        <a:noFill/>
        <a:ln>
          <a:noFill/>
        </a:ln>
        <a:effectLst/>
      </c:spPr>
    </c:plotArea>
    <c:legend>
      <c:legendPos val="b"/>
      <c:layout>
        <c:manualLayout>
          <c:xMode val="edge"/>
          <c:yMode val="edge"/>
          <c:x val="0.12771896197335683"/>
          <c:y val="0.15030741514344531"/>
          <c:w val="0.3981410761154856"/>
          <c:h val="0.27874319529503255"/>
        </c:manualLayout>
      </c:layout>
      <c:overlay val="0"/>
      <c:spPr>
        <a:noFill/>
        <a:ln>
          <a:noFill/>
        </a:ln>
        <a:effectLst/>
      </c:spPr>
      <c:txPr>
        <a:bodyPr rot="0" spcFirstLastPara="1" vertOverflow="ellipsis" vert="horz" wrap="square" anchor="ctr" anchorCtr="1"/>
        <a:lstStyle/>
        <a:p>
          <a:pPr>
            <a:defRPr sz="2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5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'All Summary'!$M$6</c:f>
              <c:strCache>
                <c:ptCount val="1"/>
                <c:pt idx="0">
                  <c:v>Before Treatment</c:v>
                </c:pt>
              </c:strCache>
            </c:strRef>
          </c:tx>
          <c:spPr>
            <a:solidFill>
              <a:schemeClr val="accent5"/>
            </a:solidFill>
            <a:ln>
              <a:noFill/>
            </a:ln>
            <a:effectLst/>
          </c:spPr>
          <c:invertIfNegative val="0"/>
          <c:cat>
            <c:strRef>
              <c:f>'All Summary'!$L$7:$L$10</c:f>
              <c:strCache>
                <c:ptCount val="4"/>
                <c:pt idx="0">
                  <c:v>Control</c:v>
                </c:pt>
                <c:pt idx="1">
                  <c:v>Tylosin</c:v>
                </c:pt>
                <c:pt idx="2">
                  <c:v>Fumagillin</c:v>
                </c:pt>
                <c:pt idx="3">
                  <c:v>Tylosin and Fumagillin</c:v>
                </c:pt>
              </c:strCache>
            </c:strRef>
          </c:cat>
          <c:val>
            <c:numRef>
              <c:f>'All Summary'!$M$7:$M$10</c:f>
              <c:numCache>
                <c:formatCode>0%</c:formatCode>
                <c:ptCount val="4"/>
                <c:pt idx="0">
                  <c:v>0.21</c:v>
                </c:pt>
                <c:pt idx="1">
                  <c:v>0.47</c:v>
                </c:pt>
                <c:pt idx="2">
                  <c:v>0.38</c:v>
                </c:pt>
                <c:pt idx="3">
                  <c:v>0.28999999999999998</c:v>
                </c:pt>
              </c:numCache>
            </c:numRef>
          </c:val>
        </c:ser>
        <c:ser>
          <c:idx val="1"/>
          <c:order val="1"/>
          <c:tx>
            <c:strRef>
              <c:f>'All Summary'!$N$6</c:f>
              <c:strCache>
                <c:ptCount val="1"/>
                <c:pt idx="0">
                  <c:v>2 Days After Treatment</c:v>
                </c:pt>
              </c:strCache>
            </c:strRef>
          </c:tx>
          <c:spPr>
            <a:solidFill>
              <a:srgbClr val="00B0F0"/>
            </a:solidFill>
            <a:ln>
              <a:noFill/>
            </a:ln>
            <a:effectLst/>
          </c:spPr>
          <c:invertIfNegative val="0"/>
          <c:cat>
            <c:strRef>
              <c:f>'All Summary'!$L$7:$L$10</c:f>
              <c:strCache>
                <c:ptCount val="4"/>
                <c:pt idx="0">
                  <c:v>Control</c:v>
                </c:pt>
                <c:pt idx="1">
                  <c:v>Tylosin</c:v>
                </c:pt>
                <c:pt idx="2">
                  <c:v>Fumagillin</c:v>
                </c:pt>
                <c:pt idx="3">
                  <c:v>Tylosin and Fumagillin</c:v>
                </c:pt>
              </c:strCache>
            </c:strRef>
          </c:cat>
          <c:val>
            <c:numRef>
              <c:f>'All Summary'!$N$7:$N$10</c:f>
              <c:numCache>
                <c:formatCode>0%</c:formatCode>
                <c:ptCount val="4"/>
                <c:pt idx="0">
                  <c:v>0.2</c:v>
                </c:pt>
                <c:pt idx="1">
                  <c:v>0.1</c:v>
                </c:pt>
                <c:pt idx="2">
                  <c:v>0.36</c:v>
                </c:pt>
                <c:pt idx="3">
                  <c:v>0.05</c:v>
                </c:pt>
              </c:numCache>
            </c:numRef>
          </c:val>
        </c:ser>
        <c:ser>
          <c:idx val="2"/>
          <c:order val="2"/>
          <c:tx>
            <c:strRef>
              <c:f>'All Summary'!$O$6</c:f>
              <c:strCache>
                <c:ptCount val="1"/>
                <c:pt idx="0">
                  <c:v>12 Days After Treatment </c:v>
                </c:pt>
              </c:strCache>
            </c:strRef>
          </c:tx>
          <c:spPr>
            <a:solidFill>
              <a:schemeClr val="accent2"/>
            </a:solidFill>
            <a:ln>
              <a:noFill/>
            </a:ln>
            <a:effectLst/>
          </c:spPr>
          <c:invertIfNegative val="0"/>
          <c:cat>
            <c:strRef>
              <c:f>'All Summary'!$L$7:$L$10</c:f>
              <c:strCache>
                <c:ptCount val="4"/>
                <c:pt idx="0">
                  <c:v>Control</c:v>
                </c:pt>
                <c:pt idx="1">
                  <c:v>Tylosin</c:v>
                </c:pt>
                <c:pt idx="2">
                  <c:v>Fumagillin</c:v>
                </c:pt>
                <c:pt idx="3">
                  <c:v>Tylosin and Fumagillin</c:v>
                </c:pt>
              </c:strCache>
            </c:strRef>
          </c:cat>
          <c:val>
            <c:numRef>
              <c:f>'All Summary'!$O$7:$O$10</c:f>
              <c:numCache>
                <c:formatCode>0%</c:formatCode>
                <c:ptCount val="4"/>
                <c:pt idx="0">
                  <c:v>0.2</c:v>
                </c:pt>
                <c:pt idx="1">
                  <c:v>0.1</c:v>
                </c:pt>
                <c:pt idx="2">
                  <c:v>0.13</c:v>
                </c:pt>
                <c:pt idx="3">
                  <c:v>0.03</c:v>
                </c:pt>
              </c:numCache>
            </c:numRef>
          </c:val>
        </c:ser>
        <c:dLbls>
          <c:showLegendKey val="0"/>
          <c:showVal val="0"/>
          <c:showCatName val="0"/>
          <c:showSerName val="0"/>
          <c:showPercent val="0"/>
          <c:showBubbleSize val="0"/>
        </c:dLbls>
        <c:gapWidth val="219"/>
        <c:overlap val="-27"/>
        <c:axId val="86795776"/>
        <c:axId val="86797312"/>
      </c:barChart>
      <c:catAx>
        <c:axId val="8679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797312"/>
        <c:crosses val="autoZero"/>
        <c:auto val="1"/>
        <c:lblAlgn val="ctr"/>
        <c:lblOffset val="100"/>
        <c:noMultiLvlLbl val="0"/>
      </c:catAx>
      <c:valAx>
        <c:axId val="8679731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Percent of samples</a:t>
                </a:r>
              </a:p>
            </c:rich>
          </c:tx>
          <c:layout>
            <c:manualLayout>
              <c:xMode val="edge"/>
              <c:yMode val="edge"/>
              <c:x val="4.0493308264253841E-3"/>
              <c:y val="0.22327675801565772"/>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795776"/>
        <c:crosses val="autoZero"/>
        <c:crossBetween val="between"/>
      </c:valAx>
      <c:spPr>
        <a:noFill/>
        <a:ln>
          <a:noFill/>
        </a:ln>
        <a:effectLst/>
      </c:spPr>
    </c:plotArea>
    <c:legend>
      <c:legendPos val="b"/>
      <c:layout>
        <c:manualLayout>
          <c:xMode val="edge"/>
          <c:yMode val="edge"/>
          <c:x val="9.1941927521874245E-2"/>
          <c:y val="4.2435617630426276E-2"/>
          <c:w val="0.26171697858360388"/>
          <c:h val="0.3917315159452506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Tylosin </a:t>
            </a:r>
            <a:r>
              <a:rPr lang="en-US" dirty="0" smtClean="0"/>
              <a:t>Treatment</a:t>
            </a:r>
            <a:r>
              <a:rPr lang="en-US" baseline="30000" dirty="0" smtClean="0"/>
              <a:t>*</a:t>
            </a:r>
            <a:r>
              <a:rPr lang="en-US" dirty="0" smtClean="0"/>
              <a:t>  </a:t>
            </a:r>
            <a:endParaRPr lang="en-US" dirty="0"/>
          </a:p>
        </c:rich>
      </c:tx>
      <c:layout>
        <c:manualLayout>
          <c:xMode val="edge"/>
          <c:yMode val="edge"/>
          <c:x val="0.16579670566920104"/>
          <c:y val="6.73643926649133E-2"/>
        </c:manualLayout>
      </c:layout>
      <c:overlay val="0"/>
      <c:spPr>
        <a:noFill/>
        <a:ln>
          <a:noFill/>
        </a:ln>
        <a:effectLst/>
      </c:spPr>
    </c:title>
    <c:autoTitleDeleted val="0"/>
    <c:plotArea>
      <c:layout>
        <c:manualLayout>
          <c:layoutTarget val="inner"/>
          <c:xMode val="edge"/>
          <c:yMode val="edge"/>
          <c:x val="0.1861055351222545"/>
          <c:y val="0.17364325092551203"/>
          <c:w val="0.75632867540406135"/>
          <c:h val="0.6386480074270191"/>
        </c:manualLayout>
      </c:layout>
      <c:barChart>
        <c:barDir val="col"/>
        <c:grouping val="percentStacked"/>
        <c:varyColors val="0"/>
        <c:ser>
          <c:idx val="0"/>
          <c:order val="0"/>
          <c:tx>
            <c:strRef>
              <c:f>'All Summary'!$G$14</c:f>
              <c:strCache>
                <c:ptCount val="1"/>
                <c:pt idx="0">
                  <c:v>Low</c:v>
                </c:pt>
              </c:strCache>
            </c:strRef>
          </c:tx>
          <c:spPr>
            <a:solidFill>
              <a:schemeClr val="accent1"/>
            </a:solidFill>
            <a:ln>
              <a:noFill/>
            </a:ln>
            <a:effectLst/>
          </c:spPr>
          <c:invertIfNegative val="0"/>
          <c:cat>
            <c:strRef>
              <c:f>'All Summary'!$H$13:$J$13</c:f>
              <c:strCache>
                <c:ptCount val="3"/>
                <c:pt idx="0">
                  <c:v>Before</c:v>
                </c:pt>
                <c:pt idx="1">
                  <c:v> 2 days after</c:v>
                </c:pt>
                <c:pt idx="2">
                  <c:v>12 days after </c:v>
                </c:pt>
              </c:strCache>
            </c:strRef>
          </c:cat>
          <c:val>
            <c:numRef>
              <c:f>'All Summary'!$H$14:$J$14</c:f>
              <c:numCache>
                <c:formatCode>General</c:formatCode>
                <c:ptCount val="3"/>
                <c:pt idx="0">
                  <c:v>0.42105263157894735</c:v>
                </c:pt>
                <c:pt idx="1">
                  <c:v>0.87179487179487181</c:v>
                </c:pt>
                <c:pt idx="2">
                  <c:v>0.84615384615384615</c:v>
                </c:pt>
              </c:numCache>
            </c:numRef>
          </c:val>
        </c:ser>
        <c:ser>
          <c:idx val="1"/>
          <c:order val="1"/>
          <c:tx>
            <c:strRef>
              <c:f>'All Summary'!$G$15</c:f>
              <c:strCache>
                <c:ptCount val="1"/>
                <c:pt idx="0">
                  <c:v>Medium</c:v>
                </c:pt>
              </c:strCache>
            </c:strRef>
          </c:tx>
          <c:spPr>
            <a:solidFill>
              <a:schemeClr val="accent2"/>
            </a:solidFill>
            <a:ln>
              <a:noFill/>
            </a:ln>
            <a:effectLst/>
          </c:spPr>
          <c:invertIfNegative val="0"/>
          <c:cat>
            <c:strRef>
              <c:f>'All Summary'!$H$13:$J$13</c:f>
              <c:strCache>
                <c:ptCount val="3"/>
                <c:pt idx="0">
                  <c:v>Before</c:v>
                </c:pt>
                <c:pt idx="1">
                  <c:v> 2 days after</c:v>
                </c:pt>
                <c:pt idx="2">
                  <c:v>12 days after </c:v>
                </c:pt>
              </c:strCache>
            </c:strRef>
          </c:cat>
          <c:val>
            <c:numRef>
              <c:f>'All Summary'!$H$15:$J$15</c:f>
              <c:numCache>
                <c:formatCode>General</c:formatCode>
                <c:ptCount val="3"/>
                <c:pt idx="0">
                  <c:v>0.10526315789473684</c:v>
                </c:pt>
                <c:pt idx="1">
                  <c:v>2.564102564102564E-2</c:v>
                </c:pt>
                <c:pt idx="2">
                  <c:v>5.128205128205128E-2</c:v>
                </c:pt>
              </c:numCache>
            </c:numRef>
          </c:val>
        </c:ser>
        <c:ser>
          <c:idx val="2"/>
          <c:order val="2"/>
          <c:tx>
            <c:strRef>
              <c:f>'All Summary'!$G$16</c:f>
              <c:strCache>
                <c:ptCount val="1"/>
                <c:pt idx="0">
                  <c:v>High </c:v>
                </c:pt>
              </c:strCache>
            </c:strRef>
          </c:tx>
          <c:spPr>
            <a:solidFill>
              <a:schemeClr val="accent3"/>
            </a:solidFill>
            <a:ln>
              <a:noFill/>
            </a:ln>
            <a:effectLst/>
          </c:spPr>
          <c:invertIfNegative val="0"/>
          <c:cat>
            <c:strRef>
              <c:f>'All Summary'!$H$13:$J$13</c:f>
              <c:strCache>
                <c:ptCount val="3"/>
                <c:pt idx="0">
                  <c:v>Before</c:v>
                </c:pt>
                <c:pt idx="1">
                  <c:v> 2 days after</c:v>
                </c:pt>
                <c:pt idx="2">
                  <c:v>12 days after </c:v>
                </c:pt>
              </c:strCache>
            </c:strRef>
          </c:cat>
          <c:val>
            <c:numRef>
              <c:f>'All Summary'!$H$16:$J$16</c:f>
              <c:numCache>
                <c:formatCode>General</c:formatCode>
                <c:ptCount val="3"/>
                <c:pt idx="0">
                  <c:v>0.47368421052631576</c:v>
                </c:pt>
                <c:pt idx="1">
                  <c:v>0.10256410256410256</c:v>
                </c:pt>
                <c:pt idx="2">
                  <c:v>0.10256410256410256</c:v>
                </c:pt>
              </c:numCache>
            </c:numRef>
          </c:val>
        </c:ser>
        <c:dLbls>
          <c:showLegendKey val="0"/>
          <c:showVal val="0"/>
          <c:showCatName val="0"/>
          <c:showSerName val="0"/>
          <c:showPercent val="0"/>
          <c:showBubbleSize val="0"/>
        </c:dLbls>
        <c:gapWidth val="150"/>
        <c:overlap val="100"/>
        <c:axId val="86656896"/>
        <c:axId val="86658432"/>
      </c:barChart>
      <c:catAx>
        <c:axId val="8665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658432"/>
        <c:crosses val="autoZero"/>
        <c:auto val="1"/>
        <c:lblAlgn val="ctr"/>
        <c:lblOffset val="100"/>
        <c:noMultiLvlLbl val="0"/>
      </c:catAx>
      <c:valAx>
        <c:axId val="8665843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6568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Control Treatment </a:t>
            </a:r>
          </a:p>
        </c:rich>
      </c:tx>
      <c:layout>
        <c:manualLayout>
          <c:xMode val="edge"/>
          <c:yMode val="edge"/>
          <c:x val="0.2671244008384448"/>
          <c:y val="3.7941305353187023E-2"/>
        </c:manualLayout>
      </c:layout>
      <c:overlay val="0"/>
      <c:spPr>
        <a:noFill/>
        <a:ln>
          <a:noFill/>
        </a:ln>
        <a:effectLst/>
      </c:spPr>
    </c:title>
    <c:autoTitleDeleted val="0"/>
    <c:plotArea>
      <c:layout>
        <c:manualLayout>
          <c:layoutTarget val="inner"/>
          <c:xMode val="edge"/>
          <c:yMode val="edge"/>
          <c:x val="0.2337037598967058"/>
          <c:y val="0.14967239392285062"/>
          <c:w val="0.72304024324918492"/>
          <c:h val="0.64693573435037799"/>
        </c:manualLayout>
      </c:layout>
      <c:barChart>
        <c:barDir val="col"/>
        <c:grouping val="percentStacked"/>
        <c:varyColors val="0"/>
        <c:ser>
          <c:idx val="0"/>
          <c:order val="0"/>
          <c:tx>
            <c:strRef>
              <c:f>'All Summary'!$G$7</c:f>
              <c:strCache>
                <c:ptCount val="1"/>
                <c:pt idx="0">
                  <c:v>Low</c:v>
                </c:pt>
              </c:strCache>
            </c:strRef>
          </c:tx>
          <c:spPr>
            <a:solidFill>
              <a:schemeClr val="accent1"/>
            </a:solidFill>
            <a:ln>
              <a:noFill/>
            </a:ln>
            <a:effectLst/>
          </c:spPr>
          <c:invertIfNegative val="0"/>
          <c:cat>
            <c:strRef>
              <c:f>'All Summary'!$H$6:$J$6</c:f>
              <c:strCache>
                <c:ptCount val="3"/>
                <c:pt idx="0">
                  <c:v>Before </c:v>
                </c:pt>
                <c:pt idx="1">
                  <c:v>2 days after</c:v>
                </c:pt>
                <c:pt idx="2">
                  <c:v>12 days after </c:v>
                </c:pt>
              </c:strCache>
            </c:strRef>
          </c:cat>
          <c:val>
            <c:numRef>
              <c:f>'All Summary'!$H$7:$J$7</c:f>
              <c:numCache>
                <c:formatCode>General</c:formatCode>
                <c:ptCount val="3"/>
                <c:pt idx="0">
                  <c:v>0.51282051282051277</c:v>
                </c:pt>
                <c:pt idx="1">
                  <c:v>0.75</c:v>
                </c:pt>
                <c:pt idx="2">
                  <c:v>0.66666666666666663</c:v>
                </c:pt>
              </c:numCache>
            </c:numRef>
          </c:val>
        </c:ser>
        <c:ser>
          <c:idx val="1"/>
          <c:order val="1"/>
          <c:tx>
            <c:strRef>
              <c:f>'All Summary'!$G$8</c:f>
              <c:strCache>
                <c:ptCount val="1"/>
                <c:pt idx="0">
                  <c:v>Medium</c:v>
                </c:pt>
              </c:strCache>
            </c:strRef>
          </c:tx>
          <c:spPr>
            <a:solidFill>
              <a:schemeClr val="accent2"/>
            </a:solidFill>
            <a:ln>
              <a:noFill/>
            </a:ln>
            <a:effectLst/>
          </c:spPr>
          <c:invertIfNegative val="0"/>
          <c:cat>
            <c:strRef>
              <c:f>'All Summary'!$H$6:$J$6</c:f>
              <c:strCache>
                <c:ptCount val="3"/>
                <c:pt idx="0">
                  <c:v>Before </c:v>
                </c:pt>
                <c:pt idx="1">
                  <c:v>2 days after</c:v>
                </c:pt>
                <c:pt idx="2">
                  <c:v>12 days after </c:v>
                </c:pt>
              </c:strCache>
            </c:strRef>
          </c:cat>
          <c:val>
            <c:numRef>
              <c:f>'All Summary'!$H$8:$J$8</c:f>
              <c:numCache>
                <c:formatCode>General</c:formatCode>
                <c:ptCount val="3"/>
                <c:pt idx="0">
                  <c:v>0.28205128205128205</c:v>
                </c:pt>
                <c:pt idx="1">
                  <c:v>0.05</c:v>
                </c:pt>
                <c:pt idx="2">
                  <c:v>0.13333333333333333</c:v>
                </c:pt>
              </c:numCache>
            </c:numRef>
          </c:val>
        </c:ser>
        <c:ser>
          <c:idx val="2"/>
          <c:order val="2"/>
          <c:tx>
            <c:strRef>
              <c:f>'All Summary'!$G$9</c:f>
              <c:strCache>
                <c:ptCount val="1"/>
                <c:pt idx="0">
                  <c:v>High </c:v>
                </c:pt>
              </c:strCache>
            </c:strRef>
          </c:tx>
          <c:spPr>
            <a:solidFill>
              <a:schemeClr val="accent3"/>
            </a:solidFill>
            <a:ln>
              <a:noFill/>
            </a:ln>
            <a:effectLst/>
          </c:spPr>
          <c:invertIfNegative val="0"/>
          <c:cat>
            <c:strRef>
              <c:f>'All Summary'!$H$6:$J$6</c:f>
              <c:strCache>
                <c:ptCount val="3"/>
                <c:pt idx="0">
                  <c:v>Before </c:v>
                </c:pt>
                <c:pt idx="1">
                  <c:v>2 days after</c:v>
                </c:pt>
                <c:pt idx="2">
                  <c:v>12 days after </c:v>
                </c:pt>
              </c:strCache>
            </c:strRef>
          </c:cat>
          <c:val>
            <c:numRef>
              <c:f>'All Summary'!$H$9:$J$9</c:f>
              <c:numCache>
                <c:formatCode>General</c:formatCode>
                <c:ptCount val="3"/>
                <c:pt idx="0">
                  <c:v>0.20512820512820512</c:v>
                </c:pt>
                <c:pt idx="1">
                  <c:v>0.2</c:v>
                </c:pt>
                <c:pt idx="2">
                  <c:v>0.2</c:v>
                </c:pt>
              </c:numCache>
            </c:numRef>
          </c:val>
        </c:ser>
        <c:dLbls>
          <c:showLegendKey val="0"/>
          <c:showVal val="0"/>
          <c:showCatName val="0"/>
          <c:showSerName val="0"/>
          <c:showPercent val="0"/>
          <c:showBubbleSize val="0"/>
        </c:dLbls>
        <c:gapWidth val="150"/>
        <c:overlap val="100"/>
        <c:axId val="86696704"/>
        <c:axId val="86698240"/>
      </c:barChart>
      <c:catAx>
        <c:axId val="8669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698240"/>
        <c:crosses val="autoZero"/>
        <c:auto val="1"/>
        <c:lblAlgn val="ctr"/>
        <c:lblOffset val="100"/>
        <c:noMultiLvlLbl val="0"/>
      </c:catAx>
      <c:valAx>
        <c:axId val="8669824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Percent of samples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696704"/>
        <c:crosses val="autoZero"/>
        <c:crossBetween val="between"/>
      </c:valAx>
      <c:spPr>
        <a:noFill/>
        <a:ln>
          <a:noFill/>
        </a:ln>
        <a:effectLst/>
      </c:spPr>
    </c:plotArea>
    <c:legend>
      <c:legendPos val="b"/>
      <c:layout>
        <c:manualLayout>
          <c:xMode val="edge"/>
          <c:yMode val="edge"/>
          <c:x val="0.35913247050170916"/>
          <c:y val="0.9362783545915454"/>
          <c:w val="0.63812909500898296"/>
          <c:h val="6.372164540845456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Fumagillin </a:t>
            </a:r>
            <a:r>
              <a:rPr lang="en-US" dirty="0" smtClean="0"/>
              <a:t>Treatment</a:t>
            </a:r>
            <a:r>
              <a:rPr lang="en-US" baseline="30000" dirty="0" smtClean="0"/>
              <a:t>*</a:t>
            </a:r>
            <a:endParaRPr lang="en-US" dirty="0"/>
          </a:p>
        </c:rich>
      </c:tx>
      <c:layout>
        <c:manualLayout>
          <c:xMode val="edge"/>
          <c:yMode val="edge"/>
          <c:x val="0.20292477582205082"/>
          <c:y val="4.5156606377331703E-2"/>
        </c:manualLayout>
      </c:layout>
      <c:overlay val="0"/>
      <c:spPr>
        <a:noFill/>
        <a:ln>
          <a:noFill/>
        </a:ln>
        <a:effectLst/>
      </c:spPr>
    </c:title>
    <c:autoTitleDeleted val="0"/>
    <c:plotArea>
      <c:layout>
        <c:manualLayout>
          <c:layoutTarget val="inner"/>
          <c:xMode val="edge"/>
          <c:yMode val="edge"/>
          <c:x val="0.15412209025013882"/>
          <c:y val="0.13840463841337239"/>
          <c:w val="0.78297085754052342"/>
          <c:h val="0.64680504420735807"/>
        </c:manualLayout>
      </c:layout>
      <c:barChart>
        <c:barDir val="col"/>
        <c:grouping val="percentStacked"/>
        <c:varyColors val="0"/>
        <c:ser>
          <c:idx val="0"/>
          <c:order val="0"/>
          <c:tx>
            <c:strRef>
              <c:f>'All Summary'!$G$21</c:f>
              <c:strCache>
                <c:ptCount val="1"/>
                <c:pt idx="0">
                  <c:v>Low</c:v>
                </c:pt>
              </c:strCache>
            </c:strRef>
          </c:tx>
          <c:spPr>
            <a:solidFill>
              <a:schemeClr val="accent1"/>
            </a:solidFill>
            <a:ln>
              <a:noFill/>
            </a:ln>
            <a:effectLst/>
          </c:spPr>
          <c:invertIfNegative val="0"/>
          <c:cat>
            <c:strRef>
              <c:f>'All Summary'!$H$20:$J$20</c:f>
              <c:strCache>
                <c:ptCount val="3"/>
                <c:pt idx="0">
                  <c:v>Before</c:v>
                </c:pt>
                <c:pt idx="1">
                  <c:v> 2 days after</c:v>
                </c:pt>
                <c:pt idx="2">
                  <c:v>12 days after </c:v>
                </c:pt>
              </c:strCache>
            </c:strRef>
          </c:cat>
          <c:val>
            <c:numRef>
              <c:f>'All Summary'!$H$21:$J$21</c:f>
              <c:numCache>
                <c:formatCode>General</c:formatCode>
                <c:ptCount val="3"/>
                <c:pt idx="0">
                  <c:v>0.47499999999999998</c:v>
                </c:pt>
                <c:pt idx="1">
                  <c:v>0.64</c:v>
                </c:pt>
                <c:pt idx="2">
                  <c:v>0.69230769230769229</c:v>
                </c:pt>
              </c:numCache>
            </c:numRef>
          </c:val>
        </c:ser>
        <c:ser>
          <c:idx val="1"/>
          <c:order val="1"/>
          <c:tx>
            <c:strRef>
              <c:f>'All Summary'!$G$22</c:f>
              <c:strCache>
                <c:ptCount val="1"/>
                <c:pt idx="0">
                  <c:v>Medium</c:v>
                </c:pt>
              </c:strCache>
            </c:strRef>
          </c:tx>
          <c:spPr>
            <a:solidFill>
              <a:schemeClr val="accent2"/>
            </a:solidFill>
            <a:ln>
              <a:noFill/>
            </a:ln>
            <a:effectLst/>
          </c:spPr>
          <c:invertIfNegative val="0"/>
          <c:cat>
            <c:strRef>
              <c:f>'All Summary'!$H$20:$J$20</c:f>
              <c:strCache>
                <c:ptCount val="3"/>
                <c:pt idx="0">
                  <c:v>Before</c:v>
                </c:pt>
                <c:pt idx="1">
                  <c:v> 2 days after</c:v>
                </c:pt>
                <c:pt idx="2">
                  <c:v>12 days after </c:v>
                </c:pt>
              </c:strCache>
            </c:strRef>
          </c:cat>
          <c:val>
            <c:numRef>
              <c:f>'All Summary'!$H$22:$J$22</c:f>
              <c:numCache>
                <c:formatCode>General</c:formatCode>
                <c:ptCount val="3"/>
                <c:pt idx="0">
                  <c:v>0.15</c:v>
                </c:pt>
                <c:pt idx="1">
                  <c:v>0</c:v>
                </c:pt>
                <c:pt idx="2">
                  <c:v>0.17948717948717949</c:v>
                </c:pt>
              </c:numCache>
            </c:numRef>
          </c:val>
        </c:ser>
        <c:ser>
          <c:idx val="2"/>
          <c:order val="2"/>
          <c:tx>
            <c:strRef>
              <c:f>'All Summary'!$G$23</c:f>
              <c:strCache>
                <c:ptCount val="1"/>
                <c:pt idx="0">
                  <c:v>High </c:v>
                </c:pt>
              </c:strCache>
            </c:strRef>
          </c:tx>
          <c:spPr>
            <a:solidFill>
              <a:schemeClr val="accent3"/>
            </a:solidFill>
            <a:ln>
              <a:noFill/>
            </a:ln>
            <a:effectLst/>
          </c:spPr>
          <c:invertIfNegative val="0"/>
          <c:cat>
            <c:strRef>
              <c:f>'All Summary'!$H$20:$J$20</c:f>
              <c:strCache>
                <c:ptCount val="3"/>
                <c:pt idx="0">
                  <c:v>Before</c:v>
                </c:pt>
                <c:pt idx="1">
                  <c:v> 2 days after</c:v>
                </c:pt>
                <c:pt idx="2">
                  <c:v>12 days after </c:v>
                </c:pt>
              </c:strCache>
            </c:strRef>
          </c:cat>
          <c:val>
            <c:numRef>
              <c:f>'All Summary'!$H$23:$J$23</c:f>
              <c:numCache>
                <c:formatCode>General</c:formatCode>
                <c:ptCount val="3"/>
                <c:pt idx="0">
                  <c:v>0.375</c:v>
                </c:pt>
                <c:pt idx="1">
                  <c:v>0.36</c:v>
                </c:pt>
                <c:pt idx="2">
                  <c:v>0.12820512820512819</c:v>
                </c:pt>
              </c:numCache>
            </c:numRef>
          </c:val>
        </c:ser>
        <c:dLbls>
          <c:showLegendKey val="0"/>
          <c:showVal val="0"/>
          <c:showCatName val="0"/>
          <c:showSerName val="0"/>
          <c:showPercent val="0"/>
          <c:showBubbleSize val="0"/>
        </c:dLbls>
        <c:gapWidth val="150"/>
        <c:overlap val="100"/>
        <c:axId val="87139072"/>
        <c:axId val="87140608"/>
      </c:barChart>
      <c:catAx>
        <c:axId val="8713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140608"/>
        <c:crosses val="autoZero"/>
        <c:auto val="1"/>
        <c:lblAlgn val="ctr"/>
        <c:lblOffset val="100"/>
        <c:noMultiLvlLbl val="0"/>
      </c:catAx>
      <c:valAx>
        <c:axId val="8714060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713907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Control Treatment </a:t>
            </a:r>
          </a:p>
        </c:rich>
      </c:tx>
      <c:layout>
        <c:manualLayout>
          <c:xMode val="edge"/>
          <c:yMode val="edge"/>
          <c:x val="0.2671244008384448"/>
          <c:y val="3.7941305353187023E-2"/>
        </c:manualLayout>
      </c:layout>
      <c:overlay val="0"/>
      <c:spPr>
        <a:noFill/>
        <a:ln>
          <a:noFill/>
        </a:ln>
        <a:effectLst/>
      </c:spPr>
    </c:title>
    <c:autoTitleDeleted val="0"/>
    <c:plotArea>
      <c:layout>
        <c:manualLayout>
          <c:layoutTarget val="inner"/>
          <c:xMode val="edge"/>
          <c:yMode val="edge"/>
          <c:x val="0.2337037598967058"/>
          <c:y val="0.14967239392285062"/>
          <c:w val="0.72304024324918492"/>
          <c:h val="0.64693573435037799"/>
        </c:manualLayout>
      </c:layout>
      <c:barChart>
        <c:barDir val="col"/>
        <c:grouping val="percentStacked"/>
        <c:varyColors val="0"/>
        <c:ser>
          <c:idx val="0"/>
          <c:order val="0"/>
          <c:tx>
            <c:strRef>
              <c:f>'All Summary'!$G$7</c:f>
              <c:strCache>
                <c:ptCount val="1"/>
                <c:pt idx="0">
                  <c:v>Low</c:v>
                </c:pt>
              </c:strCache>
            </c:strRef>
          </c:tx>
          <c:spPr>
            <a:solidFill>
              <a:schemeClr val="accent1"/>
            </a:solidFill>
            <a:ln>
              <a:noFill/>
            </a:ln>
            <a:effectLst/>
          </c:spPr>
          <c:invertIfNegative val="0"/>
          <c:cat>
            <c:strRef>
              <c:f>'All Summary'!$H$6:$J$6</c:f>
              <c:strCache>
                <c:ptCount val="3"/>
                <c:pt idx="0">
                  <c:v>Before </c:v>
                </c:pt>
                <c:pt idx="1">
                  <c:v>2 days after</c:v>
                </c:pt>
                <c:pt idx="2">
                  <c:v>12 days after </c:v>
                </c:pt>
              </c:strCache>
            </c:strRef>
          </c:cat>
          <c:val>
            <c:numRef>
              <c:f>'All Summary'!$H$7:$J$7</c:f>
              <c:numCache>
                <c:formatCode>General</c:formatCode>
                <c:ptCount val="3"/>
                <c:pt idx="0">
                  <c:v>0.51282051282051277</c:v>
                </c:pt>
                <c:pt idx="1">
                  <c:v>0.75</c:v>
                </c:pt>
                <c:pt idx="2">
                  <c:v>0.66666666666666663</c:v>
                </c:pt>
              </c:numCache>
            </c:numRef>
          </c:val>
        </c:ser>
        <c:ser>
          <c:idx val="1"/>
          <c:order val="1"/>
          <c:tx>
            <c:strRef>
              <c:f>'All Summary'!$G$8</c:f>
              <c:strCache>
                <c:ptCount val="1"/>
                <c:pt idx="0">
                  <c:v>Medium</c:v>
                </c:pt>
              </c:strCache>
            </c:strRef>
          </c:tx>
          <c:spPr>
            <a:solidFill>
              <a:schemeClr val="accent2"/>
            </a:solidFill>
            <a:ln>
              <a:noFill/>
            </a:ln>
            <a:effectLst/>
          </c:spPr>
          <c:invertIfNegative val="0"/>
          <c:cat>
            <c:strRef>
              <c:f>'All Summary'!$H$6:$J$6</c:f>
              <c:strCache>
                <c:ptCount val="3"/>
                <c:pt idx="0">
                  <c:v>Before </c:v>
                </c:pt>
                <c:pt idx="1">
                  <c:v>2 days after</c:v>
                </c:pt>
                <c:pt idx="2">
                  <c:v>12 days after </c:v>
                </c:pt>
              </c:strCache>
            </c:strRef>
          </c:cat>
          <c:val>
            <c:numRef>
              <c:f>'All Summary'!$H$8:$J$8</c:f>
              <c:numCache>
                <c:formatCode>General</c:formatCode>
                <c:ptCount val="3"/>
                <c:pt idx="0">
                  <c:v>0.28205128205128205</c:v>
                </c:pt>
                <c:pt idx="1">
                  <c:v>0.05</c:v>
                </c:pt>
                <c:pt idx="2">
                  <c:v>0.13333333333333333</c:v>
                </c:pt>
              </c:numCache>
            </c:numRef>
          </c:val>
        </c:ser>
        <c:ser>
          <c:idx val="2"/>
          <c:order val="2"/>
          <c:tx>
            <c:strRef>
              <c:f>'All Summary'!$G$9</c:f>
              <c:strCache>
                <c:ptCount val="1"/>
                <c:pt idx="0">
                  <c:v>High </c:v>
                </c:pt>
              </c:strCache>
            </c:strRef>
          </c:tx>
          <c:spPr>
            <a:solidFill>
              <a:schemeClr val="accent3"/>
            </a:solidFill>
            <a:ln>
              <a:noFill/>
            </a:ln>
            <a:effectLst/>
          </c:spPr>
          <c:invertIfNegative val="0"/>
          <c:cat>
            <c:strRef>
              <c:f>'All Summary'!$H$6:$J$6</c:f>
              <c:strCache>
                <c:ptCount val="3"/>
                <c:pt idx="0">
                  <c:v>Before </c:v>
                </c:pt>
                <c:pt idx="1">
                  <c:v>2 days after</c:v>
                </c:pt>
                <c:pt idx="2">
                  <c:v>12 days after </c:v>
                </c:pt>
              </c:strCache>
            </c:strRef>
          </c:cat>
          <c:val>
            <c:numRef>
              <c:f>'All Summary'!$H$9:$J$9</c:f>
              <c:numCache>
                <c:formatCode>General</c:formatCode>
                <c:ptCount val="3"/>
                <c:pt idx="0">
                  <c:v>0.20512820512820512</c:v>
                </c:pt>
                <c:pt idx="1">
                  <c:v>0.2</c:v>
                </c:pt>
                <c:pt idx="2">
                  <c:v>0.2</c:v>
                </c:pt>
              </c:numCache>
            </c:numRef>
          </c:val>
        </c:ser>
        <c:dLbls>
          <c:showLegendKey val="0"/>
          <c:showVal val="0"/>
          <c:showCatName val="0"/>
          <c:showSerName val="0"/>
          <c:showPercent val="0"/>
          <c:showBubbleSize val="0"/>
        </c:dLbls>
        <c:gapWidth val="150"/>
        <c:overlap val="100"/>
        <c:axId val="91622784"/>
        <c:axId val="91645056"/>
      </c:barChart>
      <c:catAx>
        <c:axId val="9162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1645056"/>
        <c:crosses val="autoZero"/>
        <c:auto val="1"/>
        <c:lblAlgn val="ctr"/>
        <c:lblOffset val="100"/>
        <c:noMultiLvlLbl val="0"/>
      </c:catAx>
      <c:valAx>
        <c:axId val="9164505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Percent of samples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1622784"/>
        <c:crosses val="autoZero"/>
        <c:crossBetween val="between"/>
      </c:valAx>
      <c:spPr>
        <a:noFill/>
        <a:ln>
          <a:noFill/>
        </a:ln>
        <a:effectLst/>
      </c:spPr>
    </c:plotArea>
    <c:legend>
      <c:legendPos val="b"/>
      <c:layout>
        <c:manualLayout>
          <c:xMode val="edge"/>
          <c:yMode val="edge"/>
          <c:x val="0.35913247050170916"/>
          <c:y val="0.9362783545915454"/>
          <c:w val="0.63812909500898296"/>
          <c:h val="6.372164540845456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Control Treatment </a:t>
            </a:r>
          </a:p>
        </c:rich>
      </c:tx>
      <c:layout>
        <c:manualLayout>
          <c:xMode val="edge"/>
          <c:yMode val="edge"/>
          <c:x val="0.2671244008384448"/>
          <c:y val="3.7941305353187023E-2"/>
        </c:manualLayout>
      </c:layout>
      <c:overlay val="0"/>
      <c:spPr>
        <a:noFill/>
        <a:ln>
          <a:noFill/>
        </a:ln>
        <a:effectLst/>
      </c:spPr>
    </c:title>
    <c:autoTitleDeleted val="0"/>
    <c:plotArea>
      <c:layout>
        <c:manualLayout>
          <c:layoutTarget val="inner"/>
          <c:xMode val="edge"/>
          <c:yMode val="edge"/>
          <c:x val="0.2337037598967058"/>
          <c:y val="0.14967239392285062"/>
          <c:w val="0.72304024324918492"/>
          <c:h val="0.64693573435037799"/>
        </c:manualLayout>
      </c:layout>
      <c:barChart>
        <c:barDir val="col"/>
        <c:grouping val="percentStacked"/>
        <c:varyColors val="0"/>
        <c:ser>
          <c:idx val="0"/>
          <c:order val="0"/>
          <c:tx>
            <c:strRef>
              <c:f>'All Summary'!$G$7</c:f>
              <c:strCache>
                <c:ptCount val="1"/>
                <c:pt idx="0">
                  <c:v>Low</c:v>
                </c:pt>
              </c:strCache>
            </c:strRef>
          </c:tx>
          <c:spPr>
            <a:solidFill>
              <a:schemeClr val="accent1"/>
            </a:solidFill>
            <a:ln>
              <a:noFill/>
            </a:ln>
            <a:effectLst/>
          </c:spPr>
          <c:invertIfNegative val="0"/>
          <c:cat>
            <c:strRef>
              <c:f>'All Summary'!$H$6:$J$6</c:f>
              <c:strCache>
                <c:ptCount val="3"/>
                <c:pt idx="0">
                  <c:v>Before </c:v>
                </c:pt>
                <c:pt idx="1">
                  <c:v>2 days after</c:v>
                </c:pt>
                <c:pt idx="2">
                  <c:v>12 days after </c:v>
                </c:pt>
              </c:strCache>
            </c:strRef>
          </c:cat>
          <c:val>
            <c:numRef>
              <c:f>'All Summary'!$H$7:$J$7</c:f>
              <c:numCache>
                <c:formatCode>General</c:formatCode>
                <c:ptCount val="3"/>
                <c:pt idx="0">
                  <c:v>0.51282051282051277</c:v>
                </c:pt>
                <c:pt idx="1">
                  <c:v>0.75</c:v>
                </c:pt>
                <c:pt idx="2">
                  <c:v>0.66666666666666663</c:v>
                </c:pt>
              </c:numCache>
            </c:numRef>
          </c:val>
        </c:ser>
        <c:ser>
          <c:idx val="1"/>
          <c:order val="1"/>
          <c:tx>
            <c:strRef>
              <c:f>'All Summary'!$G$8</c:f>
              <c:strCache>
                <c:ptCount val="1"/>
                <c:pt idx="0">
                  <c:v>Medium</c:v>
                </c:pt>
              </c:strCache>
            </c:strRef>
          </c:tx>
          <c:spPr>
            <a:solidFill>
              <a:schemeClr val="accent2"/>
            </a:solidFill>
            <a:ln>
              <a:noFill/>
            </a:ln>
            <a:effectLst/>
          </c:spPr>
          <c:invertIfNegative val="0"/>
          <c:cat>
            <c:strRef>
              <c:f>'All Summary'!$H$6:$J$6</c:f>
              <c:strCache>
                <c:ptCount val="3"/>
                <c:pt idx="0">
                  <c:v>Before </c:v>
                </c:pt>
                <c:pt idx="1">
                  <c:v>2 days after</c:v>
                </c:pt>
                <c:pt idx="2">
                  <c:v>12 days after </c:v>
                </c:pt>
              </c:strCache>
            </c:strRef>
          </c:cat>
          <c:val>
            <c:numRef>
              <c:f>'All Summary'!$H$8:$J$8</c:f>
              <c:numCache>
                <c:formatCode>General</c:formatCode>
                <c:ptCount val="3"/>
                <c:pt idx="0">
                  <c:v>0.28205128205128205</c:v>
                </c:pt>
                <c:pt idx="1">
                  <c:v>0.05</c:v>
                </c:pt>
                <c:pt idx="2">
                  <c:v>0.13333333333333333</c:v>
                </c:pt>
              </c:numCache>
            </c:numRef>
          </c:val>
        </c:ser>
        <c:ser>
          <c:idx val="2"/>
          <c:order val="2"/>
          <c:tx>
            <c:strRef>
              <c:f>'All Summary'!$G$9</c:f>
              <c:strCache>
                <c:ptCount val="1"/>
                <c:pt idx="0">
                  <c:v>High </c:v>
                </c:pt>
              </c:strCache>
            </c:strRef>
          </c:tx>
          <c:spPr>
            <a:solidFill>
              <a:schemeClr val="accent3"/>
            </a:solidFill>
            <a:ln>
              <a:noFill/>
            </a:ln>
            <a:effectLst/>
          </c:spPr>
          <c:invertIfNegative val="0"/>
          <c:cat>
            <c:strRef>
              <c:f>'All Summary'!$H$6:$J$6</c:f>
              <c:strCache>
                <c:ptCount val="3"/>
                <c:pt idx="0">
                  <c:v>Before </c:v>
                </c:pt>
                <c:pt idx="1">
                  <c:v>2 days after</c:v>
                </c:pt>
                <c:pt idx="2">
                  <c:v>12 days after </c:v>
                </c:pt>
              </c:strCache>
            </c:strRef>
          </c:cat>
          <c:val>
            <c:numRef>
              <c:f>'All Summary'!$H$9:$J$9</c:f>
              <c:numCache>
                <c:formatCode>General</c:formatCode>
                <c:ptCount val="3"/>
                <c:pt idx="0">
                  <c:v>0.20512820512820512</c:v>
                </c:pt>
                <c:pt idx="1">
                  <c:v>0.2</c:v>
                </c:pt>
                <c:pt idx="2">
                  <c:v>0.2</c:v>
                </c:pt>
              </c:numCache>
            </c:numRef>
          </c:val>
        </c:ser>
        <c:dLbls>
          <c:showLegendKey val="0"/>
          <c:showVal val="0"/>
          <c:showCatName val="0"/>
          <c:showSerName val="0"/>
          <c:showPercent val="0"/>
          <c:showBubbleSize val="0"/>
        </c:dLbls>
        <c:gapWidth val="150"/>
        <c:overlap val="100"/>
        <c:axId val="91684224"/>
        <c:axId val="106366080"/>
      </c:barChart>
      <c:catAx>
        <c:axId val="9168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6366080"/>
        <c:crosses val="autoZero"/>
        <c:auto val="1"/>
        <c:lblAlgn val="ctr"/>
        <c:lblOffset val="100"/>
        <c:noMultiLvlLbl val="0"/>
      </c:catAx>
      <c:valAx>
        <c:axId val="10636608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Percent of samples</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1684224"/>
        <c:crosses val="autoZero"/>
        <c:crossBetween val="between"/>
      </c:valAx>
      <c:spPr>
        <a:noFill/>
        <a:ln>
          <a:noFill/>
        </a:ln>
        <a:effectLst/>
      </c:spPr>
    </c:plotArea>
    <c:legend>
      <c:legendPos val="b"/>
      <c:layout>
        <c:manualLayout>
          <c:xMode val="edge"/>
          <c:yMode val="edge"/>
          <c:x val="0.35913247050170916"/>
          <c:y val="0.9362783545915454"/>
          <c:w val="0.63812909500898296"/>
          <c:h val="6.372164540845456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Tylosin &amp; Fumagillin </a:t>
            </a:r>
            <a:r>
              <a:rPr lang="en-US" dirty="0" smtClean="0"/>
              <a:t>Treatment</a:t>
            </a:r>
            <a:r>
              <a:rPr lang="en-US" baseline="30000" dirty="0" smtClean="0"/>
              <a:t>*</a:t>
            </a:r>
            <a:r>
              <a:rPr lang="en-US" dirty="0" smtClean="0"/>
              <a:t> </a:t>
            </a:r>
            <a:endParaRPr lang="en-US" dirty="0"/>
          </a:p>
        </c:rich>
      </c:tx>
      <c:layout>
        <c:manualLayout>
          <c:xMode val="edge"/>
          <c:yMode val="edge"/>
          <c:x val="0.27088599257191764"/>
          <c:y val="1.2804621937851559E-3"/>
        </c:manualLayout>
      </c:layout>
      <c:overlay val="0"/>
      <c:spPr>
        <a:noFill/>
        <a:ln>
          <a:noFill/>
        </a:ln>
        <a:effectLst/>
      </c:spPr>
    </c:title>
    <c:autoTitleDeleted val="0"/>
    <c:plotArea>
      <c:layout>
        <c:manualLayout>
          <c:layoutTarget val="inner"/>
          <c:xMode val="edge"/>
          <c:yMode val="edge"/>
          <c:x val="0.1714299063091797"/>
          <c:y val="0.16333245899259449"/>
          <c:w val="0.77232174103237095"/>
          <c:h val="0.61498432487605714"/>
        </c:manualLayout>
      </c:layout>
      <c:barChart>
        <c:barDir val="col"/>
        <c:grouping val="percentStacked"/>
        <c:varyColors val="0"/>
        <c:ser>
          <c:idx val="0"/>
          <c:order val="0"/>
          <c:tx>
            <c:strRef>
              <c:f>'All Summary'!$G$28</c:f>
              <c:strCache>
                <c:ptCount val="1"/>
                <c:pt idx="0">
                  <c:v>Low</c:v>
                </c:pt>
              </c:strCache>
            </c:strRef>
          </c:tx>
          <c:spPr>
            <a:solidFill>
              <a:schemeClr val="accent1"/>
            </a:solidFill>
            <a:ln>
              <a:noFill/>
            </a:ln>
            <a:effectLst/>
          </c:spPr>
          <c:invertIfNegative val="0"/>
          <c:cat>
            <c:strRef>
              <c:f>'All Summary'!$H$27:$J$27</c:f>
              <c:strCache>
                <c:ptCount val="3"/>
                <c:pt idx="0">
                  <c:v>Before</c:v>
                </c:pt>
                <c:pt idx="1">
                  <c:v> 2 days after</c:v>
                </c:pt>
                <c:pt idx="2">
                  <c:v>12 days after </c:v>
                </c:pt>
              </c:strCache>
            </c:strRef>
          </c:cat>
          <c:val>
            <c:numRef>
              <c:f>'All Summary'!$H$28:$J$28</c:f>
              <c:numCache>
                <c:formatCode>General</c:formatCode>
                <c:ptCount val="3"/>
                <c:pt idx="0">
                  <c:v>0.48648648648648651</c:v>
                </c:pt>
                <c:pt idx="1">
                  <c:v>0.95</c:v>
                </c:pt>
                <c:pt idx="2">
                  <c:v>0.89743589743589747</c:v>
                </c:pt>
              </c:numCache>
            </c:numRef>
          </c:val>
        </c:ser>
        <c:ser>
          <c:idx val="1"/>
          <c:order val="1"/>
          <c:tx>
            <c:strRef>
              <c:f>'All Summary'!$G$29</c:f>
              <c:strCache>
                <c:ptCount val="1"/>
                <c:pt idx="0">
                  <c:v>Medium</c:v>
                </c:pt>
              </c:strCache>
            </c:strRef>
          </c:tx>
          <c:spPr>
            <a:solidFill>
              <a:schemeClr val="accent2"/>
            </a:solidFill>
            <a:ln>
              <a:noFill/>
            </a:ln>
            <a:effectLst/>
          </c:spPr>
          <c:invertIfNegative val="0"/>
          <c:cat>
            <c:strRef>
              <c:f>'All Summary'!$H$27:$J$27</c:f>
              <c:strCache>
                <c:ptCount val="3"/>
                <c:pt idx="0">
                  <c:v>Before</c:v>
                </c:pt>
                <c:pt idx="1">
                  <c:v> 2 days after</c:v>
                </c:pt>
                <c:pt idx="2">
                  <c:v>12 days after </c:v>
                </c:pt>
              </c:strCache>
            </c:strRef>
          </c:cat>
          <c:val>
            <c:numRef>
              <c:f>'All Summary'!$H$29:$J$29</c:f>
              <c:numCache>
                <c:formatCode>General</c:formatCode>
                <c:ptCount val="3"/>
                <c:pt idx="0">
                  <c:v>0.21621621621621623</c:v>
                </c:pt>
                <c:pt idx="1">
                  <c:v>0</c:v>
                </c:pt>
                <c:pt idx="2">
                  <c:v>7.6923076923076927E-2</c:v>
                </c:pt>
              </c:numCache>
            </c:numRef>
          </c:val>
        </c:ser>
        <c:ser>
          <c:idx val="2"/>
          <c:order val="2"/>
          <c:tx>
            <c:strRef>
              <c:f>'All Summary'!$G$30</c:f>
              <c:strCache>
                <c:ptCount val="1"/>
                <c:pt idx="0">
                  <c:v>High </c:v>
                </c:pt>
              </c:strCache>
            </c:strRef>
          </c:tx>
          <c:spPr>
            <a:solidFill>
              <a:schemeClr val="accent3"/>
            </a:solidFill>
            <a:ln>
              <a:noFill/>
            </a:ln>
            <a:effectLst/>
          </c:spPr>
          <c:invertIfNegative val="0"/>
          <c:cat>
            <c:strRef>
              <c:f>'All Summary'!$H$27:$J$27</c:f>
              <c:strCache>
                <c:ptCount val="3"/>
                <c:pt idx="0">
                  <c:v>Before</c:v>
                </c:pt>
                <c:pt idx="1">
                  <c:v> 2 days after</c:v>
                </c:pt>
                <c:pt idx="2">
                  <c:v>12 days after </c:v>
                </c:pt>
              </c:strCache>
            </c:strRef>
          </c:cat>
          <c:val>
            <c:numRef>
              <c:f>'All Summary'!$H$30:$J$30</c:f>
              <c:numCache>
                <c:formatCode>General</c:formatCode>
                <c:ptCount val="3"/>
                <c:pt idx="0">
                  <c:v>0.29729729729729731</c:v>
                </c:pt>
                <c:pt idx="1">
                  <c:v>0.05</c:v>
                </c:pt>
                <c:pt idx="2">
                  <c:v>2.564102564102564E-2</c:v>
                </c:pt>
              </c:numCache>
            </c:numRef>
          </c:val>
        </c:ser>
        <c:dLbls>
          <c:showLegendKey val="0"/>
          <c:showVal val="0"/>
          <c:showCatName val="0"/>
          <c:showSerName val="0"/>
          <c:showPercent val="0"/>
          <c:showBubbleSize val="0"/>
        </c:dLbls>
        <c:gapWidth val="150"/>
        <c:overlap val="100"/>
        <c:axId val="106388480"/>
        <c:axId val="106414848"/>
      </c:barChart>
      <c:catAx>
        <c:axId val="10638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6414848"/>
        <c:crosses val="autoZero"/>
        <c:auto val="1"/>
        <c:lblAlgn val="ctr"/>
        <c:lblOffset val="100"/>
        <c:noMultiLvlLbl val="0"/>
      </c:catAx>
      <c:valAx>
        <c:axId val="10641484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638848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F55CF-C4A8-4300-A8AD-6A69A25D5F92}" type="datetimeFigureOut">
              <a:rPr lang="en-US" smtClean="0"/>
              <a:t>6/11/2015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72F4D8-5E41-417D-B5CC-3F2DFF80C2DA}" type="slidenum">
              <a:rPr lang="en-US" smtClean="0"/>
              <a:t>‹#›</a:t>
            </a:fld>
            <a:endParaRPr lang="en-US"/>
          </a:p>
        </p:txBody>
      </p:sp>
    </p:spTree>
    <p:extLst>
      <p:ext uri="{BB962C8B-B14F-4D97-AF65-F5344CB8AC3E}">
        <p14:creationId xmlns:p14="http://schemas.microsoft.com/office/powerpoint/2010/main" val="45792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dirty="0" smtClean="0"/>
              <a:t>Bee products,</a:t>
            </a:r>
            <a:r>
              <a:rPr lang="en-US" baseline="0" dirty="0" smtClean="0"/>
              <a:t> pollination, </a:t>
            </a:r>
            <a:r>
              <a:rPr lang="en-US" dirty="0" smtClean="0"/>
              <a:t>Pollination &amp; beekeeping, Global colony decline, Increasing food demand</a:t>
            </a:r>
          </a:p>
          <a:p>
            <a:endParaRPr lang="en-US" dirty="0"/>
          </a:p>
        </p:txBody>
      </p:sp>
      <p:sp>
        <p:nvSpPr>
          <p:cNvPr id="4" name="Slide Number Placeholder 3"/>
          <p:cNvSpPr>
            <a:spLocks noGrp="1"/>
          </p:cNvSpPr>
          <p:nvPr>
            <p:ph type="sldNum" sz="quarter" idx="10"/>
          </p:nvPr>
        </p:nvSpPr>
        <p:spPr/>
        <p:txBody>
          <a:bodyPr/>
          <a:lstStyle/>
          <a:p>
            <a:fld id="{D272F4D8-5E41-417D-B5CC-3F2DFF80C2DA}" type="slidenum">
              <a:rPr lang="en-US" smtClean="0"/>
              <a:t>3</a:t>
            </a:fld>
            <a:endParaRPr lang="en-US"/>
          </a:p>
        </p:txBody>
      </p:sp>
    </p:spTree>
    <p:extLst>
      <p:ext uri="{BB962C8B-B14F-4D97-AF65-F5344CB8AC3E}">
        <p14:creationId xmlns:p14="http://schemas.microsoft.com/office/powerpoint/2010/main" val="286062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There are over 650,000 acres of almonds in California, which supply almost 80% of world’s requirements</a:t>
            </a:r>
          </a:p>
          <a:p>
            <a:pPr marL="171450" indent="-171450">
              <a:buFontTx/>
              <a:buChar char="-"/>
            </a:pPr>
            <a:r>
              <a:rPr lang="en-US" sz="1200" b="0" i="0" kern="1200" dirty="0" smtClean="0">
                <a:solidFill>
                  <a:schemeClr val="tx1"/>
                </a:solidFill>
                <a:effectLst/>
                <a:latin typeface="+mn-lt"/>
                <a:ea typeface="+mn-ea"/>
                <a:cs typeface="+mn-cs"/>
              </a:rPr>
              <a:t>Over a million honey bee hives are needed to pollinate the almond crop</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272F4D8-5E41-417D-B5CC-3F2DFF80C2DA}" type="slidenum">
              <a:rPr lang="en-US" smtClean="0"/>
              <a:t>9</a:t>
            </a:fld>
            <a:endParaRPr lang="en-US"/>
          </a:p>
        </p:txBody>
      </p:sp>
    </p:spTree>
    <p:extLst>
      <p:ext uri="{BB962C8B-B14F-4D97-AF65-F5344CB8AC3E}">
        <p14:creationId xmlns:p14="http://schemas.microsoft.com/office/powerpoint/2010/main" val="39397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There are over 650,000 acres of almonds in California, which supply almost 80% of world’s requirements</a:t>
            </a:r>
          </a:p>
          <a:p>
            <a:pPr marL="171450" indent="-171450">
              <a:buFontTx/>
              <a:buChar char="-"/>
            </a:pPr>
            <a:r>
              <a:rPr lang="en-US" sz="1200" b="0" i="0" kern="1200" dirty="0" smtClean="0">
                <a:solidFill>
                  <a:schemeClr val="tx1"/>
                </a:solidFill>
                <a:effectLst/>
                <a:latin typeface="+mn-lt"/>
                <a:ea typeface="+mn-ea"/>
                <a:cs typeface="+mn-cs"/>
              </a:rPr>
              <a:t>Over a million honey bee hives are needed to pollinate the almond crop</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272F4D8-5E41-417D-B5CC-3F2DFF80C2DA}" type="slidenum">
              <a:rPr lang="en-US" smtClean="0"/>
              <a:t>12</a:t>
            </a:fld>
            <a:endParaRPr lang="en-US"/>
          </a:p>
        </p:txBody>
      </p:sp>
    </p:spTree>
    <p:extLst>
      <p:ext uri="{BB962C8B-B14F-4D97-AF65-F5344CB8AC3E}">
        <p14:creationId xmlns:p14="http://schemas.microsoft.com/office/powerpoint/2010/main" val="3276170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a:t>
            </a:r>
            <a:r>
              <a:rPr lang="en-US" baseline="0" dirty="0" smtClean="0"/>
              <a:t> reduction of </a:t>
            </a:r>
            <a:r>
              <a:rPr lang="en-US" i="1" baseline="0" dirty="0" err="1" smtClean="0"/>
              <a:t>Penicillium</a:t>
            </a:r>
            <a:r>
              <a:rPr lang="en-US" i="1" baseline="0" dirty="0" smtClean="0"/>
              <a:t>, </a:t>
            </a:r>
            <a:r>
              <a:rPr lang="en-US" i="1" baseline="0" dirty="0" err="1" smtClean="0"/>
              <a:t>Trichoderma</a:t>
            </a:r>
            <a:r>
              <a:rPr lang="en-US" i="1" baseline="0" dirty="0" smtClean="0"/>
              <a:t>, </a:t>
            </a:r>
            <a:r>
              <a:rPr lang="en-US" i="1" baseline="0" dirty="0" err="1" smtClean="0"/>
              <a:t>Fusarium</a:t>
            </a:r>
            <a:r>
              <a:rPr lang="en-US" i="1" baseline="0" dirty="0" smtClean="0"/>
              <a:t>, and </a:t>
            </a:r>
            <a:r>
              <a:rPr lang="en-US" i="1" baseline="0" dirty="0" err="1" smtClean="0"/>
              <a:t>Camarosporium</a:t>
            </a:r>
            <a:endParaRPr lang="en-US" dirty="0"/>
          </a:p>
        </p:txBody>
      </p:sp>
      <p:sp>
        <p:nvSpPr>
          <p:cNvPr id="4" name="Slide Number Placeholder 3"/>
          <p:cNvSpPr>
            <a:spLocks noGrp="1"/>
          </p:cNvSpPr>
          <p:nvPr>
            <p:ph type="sldNum" sz="quarter" idx="10"/>
          </p:nvPr>
        </p:nvSpPr>
        <p:spPr/>
        <p:txBody>
          <a:bodyPr/>
          <a:lstStyle/>
          <a:p>
            <a:fld id="{34F401B8-878E-440B-80E2-A1A9B1CDC848}" type="slidenum">
              <a:rPr lang="en-US" smtClean="0"/>
              <a:t>25</a:t>
            </a:fld>
            <a:endParaRPr lang="en-US"/>
          </a:p>
        </p:txBody>
      </p:sp>
    </p:spTree>
    <p:extLst>
      <p:ext uri="{BB962C8B-B14F-4D97-AF65-F5344CB8AC3E}">
        <p14:creationId xmlns:p14="http://schemas.microsoft.com/office/powerpoint/2010/main" val="308152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reflective of the field setting as the microbes and chemicals are introduced to each other in the complex system of which they would be introduced to each other in reality but still some variables of field setting are lost.</a:t>
            </a:r>
            <a:endParaRPr lang="en-US" dirty="0"/>
          </a:p>
        </p:txBody>
      </p:sp>
      <p:sp>
        <p:nvSpPr>
          <p:cNvPr id="4" name="Slide Number Placeholder 3"/>
          <p:cNvSpPr>
            <a:spLocks noGrp="1"/>
          </p:cNvSpPr>
          <p:nvPr>
            <p:ph type="sldNum" sz="quarter" idx="10"/>
          </p:nvPr>
        </p:nvSpPr>
        <p:spPr/>
        <p:txBody>
          <a:bodyPr/>
          <a:lstStyle/>
          <a:p>
            <a:fld id="{34F401B8-878E-440B-80E2-A1A9B1CDC848}" type="slidenum">
              <a:rPr lang="en-US" smtClean="0"/>
              <a:t>29</a:t>
            </a:fld>
            <a:endParaRPr lang="en-US"/>
          </a:p>
        </p:txBody>
      </p:sp>
    </p:spTree>
    <p:extLst>
      <p:ext uri="{BB962C8B-B14F-4D97-AF65-F5344CB8AC3E}">
        <p14:creationId xmlns:p14="http://schemas.microsoft.com/office/powerpoint/2010/main" val="3482907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F0135A-5BD9-41FF-BF59-FCE65D5EEF98}"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287756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F0135A-5BD9-41FF-BF59-FCE65D5EEF98}"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391739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F0135A-5BD9-41FF-BF59-FCE65D5EEF98}"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3695621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F0135A-5BD9-41FF-BF59-FCE65D5EEF98}"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13089-F6BE-430C-9298-D71164E26165}"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95029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F0135A-5BD9-41FF-BF59-FCE65D5EEF98}"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2410276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3F0135A-5BD9-41FF-BF59-FCE65D5EEF98}" type="datetimeFigureOut">
              <a:rPr lang="en-US" smtClean="0"/>
              <a:t>6/11/2015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4108959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3F0135A-5BD9-41FF-BF59-FCE65D5EEF98}" type="datetimeFigureOut">
              <a:rPr lang="en-US" smtClean="0"/>
              <a:t>6/11/2015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1649724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F0135A-5BD9-41FF-BF59-FCE65D5EEF98}"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1628391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F0135A-5BD9-41FF-BF59-FCE65D5EEF98}"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399433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F0135A-5BD9-41FF-BF59-FCE65D5EEF98}"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333624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F0135A-5BD9-41FF-BF59-FCE65D5EEF98}"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338634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F0135A-5BD9-41FF-BF59-FCE65D5EEF98}"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409554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F0135A-5BD9-41FF-BF59-FCE65D5EEF98}" type="datetimeFigureOut">
              <a:rPr lang="en-US" smtClean="0"/>
              <a:t>6/11/2015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14163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F0135A-5BD9-41FF-BF59-FCE65D5EEF98}" type="datetimeFigureOut">
              <a:rPr lang="en-US" smtClean="0"/>
              <a:t>6/11/2015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325717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0135A-5BD9-41FF-BF59-FCE65D5EEF98}" type="datetimeFigureOut">
              <a:rPr lang="en-US" smtClean="0"/>
              <a:t>6/11/2015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311270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F0135A-5BD9-41FF-BF59-FCE65D5EEF98}"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1627293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F0135A-5BD9-41FF-BF59-FCE65D5EEF98}"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13089-F6BE-430C-9298-D71164E26165}" type="slidenum">
              <a:rPr lang="en-US" smtClean="0"/>
              <a:t>‹#›</a:t>
            </a:fld>
            <a:endParaRPr lang="en-US"/>
          </a:p>
        </p:txBody>
      </p:sp>
    </p:spTree>
    <p:extLst>
      <p:ext uri="{BB962C8B-B14F-4D97-AF65-F5344CB8AC3E}">
        <p14:creationId xmlns:p14="http://schemas.microsoft.com/office/powerpoint/2010/main" val="660698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3F0135A-5BD9-41FF-BF59-FCE65D5EEF98}" type="datetimeFigureOut">
              <a:rPr lang="en-US" smtClean="0"/>
              <a:t>6/11/2015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7013089-F6BE-430C-9298-D71164E26165}" type="slidenum">
              <a:rPr lang="en-US" smtClean="0"/>
              <a:t>‹#›</a:t>
            </a:fld>
            <a:endParaRPr lang="en-US"/>
          </a:p>
        </p:txBody>
      </p:sp>
    </p:spTree>
    <p:extLst>
      <p:ext uri="{BB962C8B-B14F-4D97-AF65-F5344CB8AC3E}">
        <p14:creationId xmlns:p14="http://schemas.microsoft.com/office/powerpoint/2010/main" val="51996730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cienceblogs.com/evolgen/2006/11/03/phylogeny-friday-20-october-20/" TargetMode="External"/><Relationship Id="rId3" Type="http://schemas.openxmlformats.org/officeDocument/2006/relationships/hyperlink" Target="http://www.infinitearttournament.com/2014/02/a-users-guide-to-forty-maps-that-will_17.html" TargetMode="External"/><Relationship Id="rId7" Type="http://schemas.openxmlformats.org/officeDocument/2006/relationships/hyperlink" Target="http://cnx.org/contents/b95751e9-54aa-43b7-9bb0-406671635905@7/Kingdom_Fungi" TargetMode="External"/><Relationship Id="rId2" Type="http://schemas.openxmlformats.org/officeDocument/2006/relationships/hyperlink" Target="http://phys.org/news/2013-11-global-insights.html" TargetMode="External"/><Relationship Id="rId1" Type="http://schemas.openxmlformats.org/officeDocument/2006/relationships/slideLayout" Target="../slideLayouts/slideLayout2.xml"/><Relationship Id="rId6" Type="http://schemas.openxmlformats.org/officeDocument/2006/relationships/hyperlink" Target="http://www.sactownmag.com/February-March-2009/Almond-Joy/" TargetMode="External"/><Relationship Id="rId11" Type="http://schemas.openxmlformats.org/officeDocument/2006/relationships/hyperlink" Target="http://biology.clc.uc.edu/fankhauser/Labs/Microbiology/Yeast_Plate_Count/Yeast_Plate_Count.htm" TargetMode="External"/><Relationship Id="rId5" Type="http://schemas.openxmlformats.org/officeDocument/2006/relationships/hyperlink" Target="http://nordicfoodlab.org/blog/2013/5/the-whole-hive" TargetMode="External"/><Relationship Id="rId10" Type="http://schemas.openxmlformats.org/officeDocument/2006/relationships/hyperlink" Target="http://www.michiganbees.org/2012/fungus-fights-deadly-bee-mites-in-a-two-pronged-attack/" TargetMode="External"/><Relationship Id="rId4" Type="http://schemas.openxmlformats.org/officeDocument/2006/relationships/hyperlink" Target="http://beeinformed.org/2014/05/colony-loss-2013-2014/" TargetMode="External"/><Relationship Id="rId9" Type="http://schemas.openxmlformats.org/officeDocument/2006/relationships/hyperlink" Target="http://www.mol-ecol.uni-halle.d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3531" y="904673"/>
            <a:ext cx="11274357" cy="2112211"/>
          </a:xfrm>
          <a:ln w="76200">
            <a:solidFill>
              <a:schemeClr val="accent1"/>
            </a:solidFill>
          </a:ln>
        </p:spPr>
        <p:txBody>
          <a:bodyPr anchor="ctr">
            <a:noAutofit/>
          </a:bodyPr>
          <a:lstStyle/>
          <a:p>
            <a:r>
              <a:rPr lang="en-US" sz="4800" dirty="0" smtClean="0">
                <a:latin typeface="Arial" panose="020B0604020202020204" pitchFamily="34" charset="0"/>
                <a:cs typeface="Arial" panose="020B0604020202020204" pitchFamily="34" charset="0"/>
              </a:rPr>
              <a:t>Honey Bees and Agricultural </a:t>
            </a:r>
            <a:r>
              <a:rPr lang="en-US" sz="4800" dirty="0">
                <a:latin typeface="Arial" panose="020B0604020202020204" pitchFamily="34" charset="0"/>
                <a:cs typeface="Arial" panose="020B0604020202020204" pitchFamily="34" charset="0"/>
              </a:rPr>
              <a:t>C</a:t>
            </a:r>
            <a:r>
              <a:rPr lang="en-US" sz="4800" dirty="0" smtClean="0">
                <a:latin typeface="Arial" panose="020B0604020202020204" pitchFamily="34" charset="0"/>
                <a:cs typeface="Arial" panose="020B0604020202020204" pitchFamily="34" charset="0"/>
              </a:rPr>
              <a:t>hemicals: Global to Micro </a:t>
            </a:r>
            <a:r>
              <a:rPr lang="en-US" sz="4800" dirty="0">
                <a:latin typeface="Arial" panose="020B0604020202020204" pitchFamily="34" charset="0"/>
                <a:cs typeface="Arial" panose="020B0604020202020204" pitchFamily="34" charset="0"/>
              </a:rPr>
              <a:t>P</a:t>
            </a:r>
            <a:r>
              <a:rPr lang="en-US" sz="4800" dirty="0" smtClean="0">
                <a:latin typeface="Arial" panose="020B0604020202020204" pitchFamily="34" charset="0"/>
                <a:cs typeface="Arial" panose="020B0604020202020204" pitchFamily="34" charset="0"/>
              </a:rPr>
              <a:t>erspectives</a:t>
            </a:r>
            <a:endParaRPr lang="en-US" sz="48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370693" y="3407434"/>
            <a:ext cx="9440034" cy="2881223"/>
          </a:xfrm>
        </p:spPr>
        <p:txBody>
          <a:bodyPr>
            <a:noAutofit/>
          </a:bodyPr>
          <a:lstStyle/>
          <a:p>
            <a:r>
              <a:rPr lang="en-US" sz="3000" dirty="0" smtClean="0">
                <a:latin typeface="Arial" panose="020B0604020202020204" pitchFamily="34" charset="0"/>
                <a:cs typeface="Arial" panose="020B0604020202020204" pitchFamily="34" charset="0"/>
              </a:rPr>
              <a:t>Ann Bernert</a:t>
            </a:r>
          </a:p>
          <a:p>
            <a:r>
              <a:rPr lang="en-US" sz="3000" dirty="0" smtClean="0">
                <a:latin typeface="Arial" panose="020B0604020202020204" pitchFamily="34" charset="0"/>
                <a:cs typeface="Arial" panose="020B0604020202020204" pitchFamily="34" charset="0"/>
              </a:rPr>
              <a:t>Ramesh </a:t>
            </a:r>
            <a:r>
              <a:rPr lang="en-US" sz="3000" dirty="0" err="1" smtClean="0">
                <a:latin typeface="Arial" panose="020B0604020202020204" pitchFamily="34" charset="0"/>
                <a:cs typeface="Arial" panose="020B0604020202020204" pitchFamily="34" charset="0"/>
              </a:rPr>
              <a:t>Sagili</a:t>
            </a:r>
            <a:r>
              <a:rPr lang="en-US" sz="3000" dirty="0" smtClean="0">
                <a:latin typeface="Arial" panose="020B0604020202020204" pitchFamily="34" charset="0"/>
                <a:cs typeface="Arial" panose="020B0604020202020204" pitchFamily="34" charset="0"/>
              </a:rPr>
              <a:t>, PhD</a:t>
            </a:r>
          </a:p>
          <a:p>
            <a:endParaRPr lang="en-US" sz="3000" dirty="0" smtClean="0">
              <a:latin typeface="Arial" panose="020B0604020202020204" pitchFamily="34" charset="0"/>
              <a:cs typeface="Arial" panose="020B0604020202020204" pitchFamily="34" charset="0"/>
            </a:endParaRPr>
          </a:p>
          <a:p>
            <a:pPr>
              <a:spcAft>
                <a:spcPts val="0"/>
              </a:spcAft>
            </a:pPr>
            <a:r>
              <a:rPr lang="en-US" sz="2500" dirty="0" smtClean="0">
                <a:latin typeface="Arial" panose="020B0604020202020204" pitchFamily="34" charset="0"/>
                <a:cs typeface="Arial" panose="020B0604020202020204" pitchFamily="34" charset="0"/>
              </a:rPr>
              <a:t>Department of Horticulture, Oregon State University, </a:t>
            </a:r>
          </a:p>
          <a:p>
            <a:pPr>
              <a:spcAft>
                <a:spcPts val="0"/>
              </a:spcAft>
            </a:pPr>
            <a:r>
              <a:rPr lang="en-US" sz="2500" dirty="0" smtClean="0">
                <a:latin typeface="Arial" panose="020B0604020202020204" pitchFamily="34" charset="0"/>
                <a:cs typeface="Arial" panose="020B0604020202020204" pitchFamily="34" charset="0"/>
              </a:rPr>
              <a:t>Corvallis, OR 97331 </a:t>
            </a: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954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851" y="-1082203"/>
            <a:ext cx="10586936" cy="7940203"/>
          </a:xfrm>
          <a:prstGeom prst="rect">
            <a:avLst/>
          </a:prstGeom>
        </p:spPr>
      </p:pic>
    </p:spTree>
    <p:extLst>
      <p:ext uri="{BB962C8B-B14F-4D97-AF65-F5344CB8AC3E}">
        <p14:creationId xmlns:p14="http://schemas.microsoft.com/office/powerpoint/2010/main" val="611554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959796"/>
            <a:ext cx="10353762" cy="970450"/>
          </a:xfrm>
        </p:spPr>
        <p:txBody>
          <a:bodyPr>
            <a:normAutofit/>
          </a:bodyPr>
          <a:lstStyle/>
          <a:p>
            <a:r>
              <a:rPr lang="en-US" sz="5500" dirty="0" smtClean="0">
                <a:latin typeface="Arial" panose="020B0604020202020204" pitchFamily="34" charset="0"/>
                <a:cs typeface="Arial" panose="020B0604020202020204" pitchFamily="34" charset="0"/>
              </a:rPr>
              <a:t>Part II</a:t>
            </a:r>
            <a:endParaRPr lang="en-US" sz="55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13795" y="2238287"/>
            <a:ext cx="10353762" cy="4058751"/>
          </a:xfrm>
        </p:spPr>
        <p:txBody>
          <a:bodyPr>
            <a:normAutofit/>
          </a:bodyPr>
          <a:lstStyle/>
          <a:p>
            <a:pPr marL="36900" indent="0" algn="ctr">
              <a:buNone/>
            </a:pPr>
            <a:r>
              <a:rPr lang="en-US" sz="5000" dirty="0" smtClean="0">
                <a:latin typeface="Arial" panose="020B0604020202020204" pitchFamily="34" charset="0"/>
                <a:cs typeface="Arial" panose="020B0604020202020204" pitchFamily="34" charset="0"/>
              </a:rPr>
              <a:t>Fungicide sensitivity of honey bee associated fungi</a:t>
            </a: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6234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0058" y="1793812"/>
            <a:ext cx="5060497" cy="4058750"/>
          </a:xfrm>
        </p:spPr>
        <p:txBody>
          <a:bodyPr>
            <a:normAutofit/>
          </a:bodyPr>
          <a:lstStyle/>
          <a:p>
            <a:r>
              <a:rPr lang="en-US" sz="2600" dirty="0" smtClean="0">
                <a:latin typeface="Arial" panose="020B0604020202020204" pitchFamily="34" charset="0"/>
                <a:cs typeface="Arial" panose="020B0604020202020204" pitchFamily="34" charset="0"/>
              </a:rPr>
              <a:t>70 million pounds- USDA</a:t>
            </a:r>
            <a:endParaRPr lang="en-US" sz="2600"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Almond Bloom</a:t>
            </a:r>
          </a:p>
          <a:p>
            <a:pPr lvl="1"/>
            <a:r>
              <a:rPr lang="en-US" sz="2400" dirty="0" smtClean="0">
                <a:latin typeface="Arial" panose="020B0604020202020204" pitchFamily="34" charset="0"/>
                <a:cs typeface="Arial" panose="020B0604020202020204" pitchFamily="34" charset="0"/>
              </a:rPr>
              <a:t>1.6 million colonies</a:t>
            </a:r>
          </a:p>
          <a:p>
            <a:r>
              <a:rPr lang="en-US" sz="2600" dirty="0" smtClean="0">
                <a:latin typeface="Arial" panose="020B0604020202020204" pitchFamily="34" charset="0"/>
                <a:cs typeface="Arial" panose="020B0604020202020204" pitchFamily="34" charset="0"/>
              </a:rPr>
              <a:t>Fungicides </a:t>
            </a:r>
          </a:p>
          <a:p>
            <a:pPr lvl="1"/>
            <a:r>
              <a:rPr lang="en-US" sz="2600" dirty="0" err="1" smtClean="0">
                <a:latin typeface="Arial" panose="020B0604020202020204" pitchFamily="34" charset="0"/>
                <a:cs typeface="Arial" panose="020B0604020202020204" pitchFamily="34" charset="0"/>
              </a:rPr>
              <a:t>Chlorothalonil</a:t>
            </a:r>
            <a:endParaRPr lang="en-US" sz="2600" dirty="0" smtClean="0">
              <a:latin typeface="Arial" panose="020B0604020202020204" pitchFamily="34" charset="0"/>
              <a:cs typeface="Arial" panose="020B0604020202020204" pitchFamily="34" charset="0"/>
            </a:endParaRPr>
          </a:p>
          <a:p>
            <a:pPr lvl="1"/>
            <a:r>
              <a:rPr lang="en-US" sz="2600" dirty="0" err="1" smtClean="0">
                <a:latin typeface="Arial" panose="020B0604020202020204" pitchFamily="34" charset="0"/>
                <a:cs typeface="Arial" panose="020B0604020202020204" pitchFamily="34" charset="0"/>
              </a:rPr>
              <a:t>Iprodione</a:t>
            </a:r>
            <a:endParaRPr lang="en-US" sz="2600" dirty="0" smtClean="0">
              <a:latin typeface="Arial" panose="020B0604020202020204" pitchFamily="34" charset="0"/>
              <a:cs typeface="Arial" panose="020B0604020202020204" pitchFamily="34" charset="0"/>
            </a:endParaRPr>
          </a:p>
          <a:p>
            <a:pPr lvl="1"/>
            <a:r>
              <a:rPr lang="en-US" sz="2600" dirty="0" err="1" smtClean="0">
                <a:latin typeface="Arial" panose="020B0604020202020204" pitchFamily="34" charset="0"/>
                <a:cs typeface="Arial" panose="020B0604020202020204" pitchFamily="34" charset="0"/>
              </a:rPr>
              <a:t>Boscalid</a:t>
            </a:r>
            <a:r>
              <a:rPr lang="en-US" sz="2600" dirty="0" smtClean="0">
                <a:latin typeface="Arial" panose="020B0604020202020204" pitchFamily="34" charset="0"/>
                <a:cs typeface="Arial" panose="020B0604020202020204" pitchFamily="34" charset="0"/>
              </a:rPr>
              <a:t> </a:t>
            </a:r>
          </a:p>
          <a:p>
            <a:pPr marL="450000" lvl="1" indent="0">
              <a:buNone/>
            </a:pPr>
            <a:endParaRPr lang="en-US" sz="2500" dirty="0">
              <a:latin typeface="Arial" panose="020B0604020202020204" pitchFamily="34" charset="0"/>
              <a:cs typeface="Arial" panose="020B0604020202020204" pitchFamily="34" charset="0"/>
            </a:endParaRPr>
          </a:p>
          <a:p>
            <a:pPr marL="450000" lvl="1" indent="0">
              <a:buNone/>
            </a:pP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295382" y="1580050"/>
            <a:ext cx="5972175" cy="4486275"/>
          </a:xfrm>
          <a:prstGeom prst="rect">
            <a:avLst/>
          </a:prstGeom>
        </p:spPr>
      </p:pic>
      <p:sp>
        <p:nvSpPr>
          <p:cNvPr id="5" name="Title 1"/>
          <p:cNvSpPr txBox="1">
            <a:spLocks/>
          </p:cNvSpPr>
          <p:nvPr/>
        </p:nvSpPr>
        <p:spPr>
          <a:xfrm>
            <a:off x="4123427" y="616311"/>
            <a:ext cx="2769079" cy="673695"/>
          </a:xfrm>
          <a:prstGeom prst="rect">
            <a:avLst/>
          </a:prstGeom>
          <a:ln w="76200">
            <a:solidFill>
              <a:schemeClr val="accent2"/>
            </a:solidFill>
          </a:ln>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atin typeface="Arial" panose="020B0604020202020204" pitchFamily="34" charset="0"/>
                <a:cs typeface="Arial" panose="020B0604020202020204" pitchFamily="34" charset="0"/>
              </a:rPr>
              <a:t>Fungicides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66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1" y="-348276"/>
            <a:ext cx="12191999" cy="8132063"/>
          </a:xfrm>
          <a:prstGeom prst="rect">
            <a:avLst/>
          </a:prstGeom>
        </p:spPr>
      </p:pic>
    </p:spTree>
    <p:extLst>
      <p:ext uri="{BB962C8B-B14F-4D97-AF65-F5344CB8AC3E}">
        <p14:creationId xmlns:p14="http://schemas.microsoft.com/office/powerpoint/2010/main" val="3887859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897147" y="1725284"/>
            <a:ext cx="10320823" cy="3358633"/>
          </a:xfrm>
          <a:ln w="76200">
            <a:solidFill>
              <a:schemeClr val="accent2"/>
            </a:solidFill>
          </a:ln>
        </p:spPr>
        <p:txBody>
          <a:bodyPr anchor="ctr">
            <a:normAutofit fontScale="92500"/>
          </a:bodyPr>
          <a:lstStyle/>
          <a:p>
            <a:pPr marL="36900" indent="0" algn="ctr">
              <a:buNone/>
            </a:pPr>
            <a:r>
              <a:rPr lang="en-US" sz="6000" dirty="0">
                <a:latin typeface="Arial" panose="020B0604020202020204" pitchFamily="34" charset="0"/>
                <a:cs typeface="Arial" panose="020B0604020202020204" pitchFamily="34" charset="0"/>
              </a:rPr>
              <a:t>Are honey bee associated </a:t>
            </a:r>
            <a:r>
              <a:rPr lang="en-US" sz="6000" dirty="0" smtClean="0">
                <a:latin typeface="Arial" panose="020B0604020202020204" pitchFamily="34" charset="0"/>
                <a:cs typeface="Arial" panose="020B0604020202020204" pitchFamily="34" charset="0"/>
              </a:rPr>
              <a:t>fungi sensitive </a:t>
            </a:r>
            <a:r>
              <a:rPr lang="en-US" sz="6000" dirty="0">
                <a:latin typeface="Arial" panose="020B0604020202020204" pitchFamily="34" charset="0"/>
                <a:cs typeface="Arial" panose="020B0604020202020204" pitchFamily="34" charset="0"/>
              </a:rPr>
              <a:t>to fungicides used </a:t>
            </a:r>
            <a:r>
              <a:rPr lang="en-US" sz="6000" dirty="0" smtClean="0">
                <a:latin typeface="Arial" panose="020B0604020202020204" pitchFamily="34" charset="0"/>
                <a:cs typeface="Arial" panose="020B0604020202020204" pitchFamily="34" charset="0"/>
              </a:rPr>
              <a:t>in pollination dependent crops?</a:t>
            </a:r>
            <a:endParaRPr 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3354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732449"/>
            <a:ext cx="10353762" cy="4502981"/>
          </a:xfrm>
        </p:spPr>
        <p:txBody>
          <a:bodyPr>
            <a:noAutofit/>
          </a:bodyPr>
          <a:lstStyle/>
          <a:p>
            <a:r>
              <a:rPr lang="en-US" sz="3000" i="1" dirty="0" smtClean="0">
                <a:latin typeface="Arial" panose="020B0604020202020204" pitchFamily="34" charset="0"/>
                <a:cs typeface="Arial" panose="020B0604020202020204" pitchFamily="34" charset="0"/>
              </a:rPr>
              <a:t>In vitro</a:t>
            </a:r>
            <a:r>
              <a:rPr lang="en-US" sz="3000" dirty="0" smtClean="0">
                <a:latin typeface="Arial" panose="020B0604020202020204" pitchFamily="34" charset="0"/>
                <a:cs typeface="Arial" panose="020B0604020202020204" pitchFamily="34" charset="0"/>
              </a:rPr>
              <a:t>: In glass</a:t>
            </a:r>
          </a:p>
          <a:p>
            <a:endParaRPr lang="en-US" sz="3000" i="1" dirty="0">
              <a:latin typeface="Arial" panose="020B0604020202020204" pitchFamily="34" charset="0"/>
              <a:cs typeface="Arial" panose="020B0604020202020204" pitchFamily="34" charset="0"/>
            </a:endParaRPr>
          </a:p>
          <a:p>
            <a:r>
              <a:rPr lang="en-US" sz="3000" i="1" dirty="0" smtClean="0">
                <a:latin typeface="Arial" panose="020B0604020202020204" pitchFamily="34" charset="0"/>
                <a:cs typeface="Arial" panose="020B0604020202020204" pitchFamily="34" charset="0"/>
              </a:rPr>
              <a:t>In vivo</a:t>
            </a:r>
            <a:r>
              <a:rPr lang="en-US" sz="3000" dirty="0" smtClean="0">
                <a:latin typeface="Arial" panose="020B0604020202020204" pitchFamily="34" charset="0"/>
                <a:cs typeface="Arial" panose="020B0604020202020204" pitchFamily="34" charset="0"/>
              </a:rPr>
              <a:t>: In a living organism</a:t>
            </a:r>
          </a:p>
          <a:p>
            <a:endParaRPr lang="en-US" sz="3000" i="1" dirty="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Growth media</a:t>
            </a:r>
          </a:p>
          <a:p>
            <a:endParaRPr lang="en-US" sz="3000" dirty="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Media amendment </a:t>
            </a:r>
            <a:endParaRPr lang="en-US" sz="3000" dirty="0">
              <a:latin typeface="Arial" panose="020B0604020202020204" pitchFamily="34" charset="0"/>
              <a:cs typeface="Arial" panose="020B0604020202020204" pitchFamily="34" charset="0"/>
            </a:endParaRPr>
          </a:p>
        </p:txBody>
      </p:sp>
      <p:sp>
        <p:nvSpPr>
          <p:cNvPr id="4" name="Title 1"/>
          <p:cNvSpPr txBox="1">
            <a:spLocks/>
          </p:cNvSpPr>
          <p:nvPr/>
        </p:nvSpPr>
        <p:spPr>
          <a:xfrm>
            <a:off x="1946693" y="528763"/>
            <a:ext cx="8287965" cy="687194"/>
          </a:xfrm>
          <a:prstGeom prst="rect">
            <a:avLst/>
          </a:prstGeom>
          <a:ln w="76200">
            <a:solidFill>
              <a:schemeClr val="accent2"/>
            </a:solidFill>
          </a:ln>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atin typeface="Arial" panose="020B0604020202020204" pitchFamily="34" charset="0"/>
                <a:cs typeface="Arial" panose="020B0604020202020204" pitchFamily="34" charset="0"/>
              </a:rPr>
              <a:t>Experimental Background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85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45189" y="2164287"/>
            <a:ext cx="5064665" cy="4058751"/>
          </a:xfrm>
        </p:spPr>
        <p:txBody>
          <a:bodyPr>
            <a:normAutofit/>
          </a:bodyPr>
          <a:lstStyle/>
          <a:p>
            <a:r>
              <a:rPr lang="en-US" sz="2500" dirty="0" err="1">
                <a:solidFill>
                  <a:schemeClr val="tx1"/>
                </a:solidFill>
                <a:effectLst/>
                <a:latin typeface="Arial" panose="020B0604020202020204" pitchFamily="34" charset="0"/>
                <a:cs typeface="Arial" panose="020B0604020202020204" pitchFamily="34" charset="0"/>
              </a:rPr>
              <a:t>Chlorothalonil</a:t>
            </a:r>
            <a:r>
              <a:rPr lang="en-US" sz="2500" dirty="0">
                <a:solidFill>
                  <a:schemeClr val="tx1"/>
                </a:solidFill>
                <a:effectLst/>
                <a:latin typeface="Arial" panose="020B0604020202020204" pitchFamily="34" charset="0"/>
                <a:cs typeface="Arial" panose="020B0604020202020204" pitchFamily="34" charset="0"/>
              </a:rPr>
              <a:t> 700 ppb</a:t>
            </a:r>
          </a:p>
          <a:p>
            <a:r>
              <a:rPr lang="en-US" sz="2500" dirty="0" err="1">
                <a:solidFill>
                  <a:schemeClr val="tx1"/>
                </a:solidFill>
                <a:effectLst/>
                <a:latin typeface="Arial" panose="020B0604020202020204" pitchFamily="34" charset="0"/>
                <a:cs typeface="Arial" panose="020B0604020202020204" pitchFamily="34" charset="0"/>
              </a:rPr>
              <a:t>Iprodione</a:t>
            </a:r>
            <a:r>
              <a:rPr lang="en-US" sz="2500" dirty="0">
                <a:solidFill>
                  <a:schemeClr val="tx1"/>
                </a:solidFill>
                <a:effectLst/>
                <a:latin typeface="Arial" panose="020B0604020202020204" pitchFamily="34" charset="0"/>
                <a:cs typeface="Arial" panose="020B0604020202020204" pitchFamily="34" charset="0"/>
              </a:rPr>
              <a:t> 13,900 ppb</a:t>
            </a:r>
          </a:p>
          <a:p>
            <a:r>
              <a:rPr lang="en-US" sz="2500" dirty="0" err="1" smtClean="0">
                <a:solidFill>
                  <a:schemeClr val="tx1"/>
                </a:solidFill>
                <a:effectLst/>
                <a:latin typeface="Arial" panose="020B0604020202020204" pitchFamily="34" charset="0"/>
                <a:cs typeface="Arial" panose="020B0604020202020204" pitchFamily="34" charset="0"/>
              </a:rPr>
              <a:t>Iprodione</a:t>
            </a:r>
            <a:r>
              <a:rPr lang="en-US" sz="2500" dirty="0" smtClean="0">
                <a:solidFill>
                  <a:schemeClr val="tx1"/>
                </a:solidFill>
                <a:effectLst/>
                <a:latin typeface="Arial" panose="020B0604020202020204" pitchFamily="34" charset="0"/>
                <a:cs typeface="Arial" panose="020B0604020202020204" pitchFamily="34" charset="0"/>
              </a:rPr>
              <a:t> 5, 840 ppb</a:t>
            </a:r>
          </a:p>
          <a:p>
            <a:r>
              <a:rPr lang="en-US" sz="2500" dirty="0" err="1" smtClean="0">
                <a:solidFill>
                  <a:schemeClr val="tx1"/>
                </a:solidFill>
                <a:effectLst/>
                <a:latin typeface="Arial" panose="020B0604020202020204" pitchFamily="34" charset="0"/>
                <a:cs typeface="Arial" panose="020B0604020202020204" pitchFamily="34" charset="0"/>
              </a:rPr>
              <a:t>Boscalid</a:t>
            </a:r>
            <a:r>
              <a:rPr lang="en-US" sz="2500" dirty="0" smtClean="0">
                <a:solidFill>
                  <a:schemeClr val="tx1"/>
                </a:solidFill>
                <a:effectLst/>
                <a:latin typeface="Arial" panose="020B0604020202020204" pitchFamily="34" charset="0"/>
                <a:cs typeface="Arial" panose="020B0604020202020204" pitchFamily="34" charset="0"/>
              </a:rPr>
              <a:t> </a:t>
            </a:r>
            <a:r>
              <a:rPr lang="en-US" sz="2500" dirty="0">
                <a:solidFill>
                  <a:schemeClr val="tx1"/>
                </a:solidFill>
                <a:effectLst/>
                <a:latin typeface="Arial" panose="020B0604020202020204" pitchFamily="34" charset="0"/>
                <a:cs typeface="Arial" panose="020B0604020202020204" pitchFamily="34" charset="0"/>
              </a:rPr>
              <a:t>4,600 </a:t>
            </a:r>
            <a:r>
              <a:rPr lang="en-US" sz="2500" dirty="0" smtClean="0">
                <a:solidFill>
                  <a:schemeClr val="tx1"/>
                </a:solidFill>
                <a:effectLst/>
                <a:latin typeface="Arial" panose="020B0604020202020204" pitchFamily="34" charset="0"/>
                <a:cs typeface="Arial" panose="020B0604020202020204" pitchFamily="34" charset="0"/>
              </a:rPr>
              <a:t>ppb</a:t>
            </a:r>
          </a:p>
          <a:p>
            <a:r>
              <a:rPr lang="en-US" sz="2500" dirty="0" smtClean="0">
                <a:solidFill>
                  <a:schemeClr val="tx1"/>
                </a:solidFill>
                <a:effectLst/>
                <a:latin typeface="Arial" panose="020B0604020202020204" pitchFamily="34" charset="0"/>
                <a:cs typeface="Arial" panose="020B0604020202020204" pitchFamily="34" charset="0"/>
              </a:rPr>
              <a:t>Control (no amendments)</a:t>
            </a:r>
            <a:endParaRPr lang="en-US" sz="2500" dirty="0">
              <a:solidFill>
                <a:schemeClr val="tx1"/>
              </a:solidFill>
              <a:effectLst/>
              <a:latin typeface="Arial" panose="020B0604020202020204" pitchFamily="34" charset="0"/>
              <a:cs typeface="Arial" panose="020B0604020202020204" pitchFamily="34" charset="0"/>
            </a:endParaRPr>
          </a:p>
          <a:p>
            <a:endParaRPr lang="en-US" sz="2500" dirty="0">
              <a:solidFill>
                <a:schemeClr val="tx1"/>
              </a:solidFill>
              <a:effectLst/>
              <a:latin typeface="Arial" panose="020B0604020202020204" pitchFamily="34" charset="0"/>
              <a:cs typeface="Arial" panose="020B0604020202020204" pitchFamily="34" charset="0"/>
            </a:endParaRPr>
          </a:p>
          <a:p>
            <a:endParaRPr lang="en-US" sz="2500" dirty="0">
              <a:solidFill>
                <a:schemeClr val="tx1"/>
              </a:solidFill>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4618202" y="594090"/>
            <a:ext cx="2198823" cy="683347"/>
          </a:xfrm>
          <a:ln w="76200">
            <a:solidFill>
              <a:schemeClr val="accent2"/>
            </a:solidFill>
          </a:ln>
        </p:spPr>
        <p:txBody>
          <a:bodyPr>
            <a:noAutofit/>
          </a:bodyPr>
          <a:lstStyle/>
          <a:p>
            <a:r>
              <a:rPr lang="en-US" dirty="0" smtClean="0">
                <a:latin typeface="Arial" panose="020B0604020202020204" pitchFamily="34" charset="0"/>
                <a:cs typeface="Arial" panose="020B0604020202020204" pitchFamily="34" charset="0"/>
              </a:rPr>
              <a:t>Methods</a:t>
            </a:r>
            <a:endParaRPr lang="en-US" dirty="0">
              <a:latin typeface="Arial" panose="020B0604020202020204" pitchFamily="34" charset="0"/>
              <a:cs typeface="Arial" panose="020B0604020202020204" pitchFamily="34" charset="0"/>
            </a:endParaRPr>
          </a:p>
        </p:txBody>
      </p:sp>
      <p:sp>
        <p:nvSpPr>
          <p:cNvPr id="8" name="Can 7"/>
          <p:cNvSpPr/>
          <p:nvPr/>
        </p:nvSpPr>
        <p:spPr>
          <a:xfrm>
            <a:off x="7433777" y="1682105"/>
            <a:ext cx="2941982" cy="824948"/>
          </a:xfrm>
          <a:prstGeom prst="can">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p:cNvSpPr/>
          <p:nvPr/>
        </p:nvSpPr>
        <p:spPr>
          <a:xfrm>
            <a:off x="7433777" y="4743355"/>
            <a:ext cx="2941982" cy="824948"/>
          </a:xfrm>
          <a:prstGeom prst="can">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a:off x="7433777" y="2702522"/>
            <a:ext cx="2941982" cy="824948"/>
          </a:xfrm>
          <a:prstGeom prst="can">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a:off x="7433777" y="3722938"/>
            <a:ext cx="2941982" cy="824948"/>
          </a:xfrm>
          <a:prstGeom prst="can">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160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nx.org/resources/d06e199a62026be9815a5d13784aaa93/fungi%20phyloge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546" y="1383385"/>
            <a:ext cx="7705512" cy="495579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305869" y="301214"/>
            <a:ext cx="5763050" cy="739219"/>
          </a:xfrm>
          <a:prstGeom prst="rect">
            <a:avLst/>
          </a:prstGeom>
          <a:ln w="76200">
            <a:solidFill>
              <a:schemeClr val="accent2"/>
            </a:solidFill>
          </a:ln>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panose="020B0604020202020204" pitchFamily="34" charset="0"/>
                <a:cs typeface="Arial" panose="020B0604020202020204" pitchFamily="34" charset="0"/>
              </a:rPr>
              <a:t>Fungal Phylogeny </a:t>
            </a:r>
          </a:p>
        </p:txBody>
      </p:sp>
    </p:spTree>
    <p:extLst>
      <p:ext uri="{BB962C8B-B14F-4D97-AF65-F5344CB8AC3E}">
        <p14:creationId xmlns:p14="http://schemas.microsoft.com/office/powerpoint/2010/main" val="1453361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96709646"/>
              </p:ext>
            </p:extLst>
          </p:nvPr>
        </p:nvGraphicFramePr>
        <p:xfrm>
          <a:off x="181155" y="138023"/>
          <a:ext cx="11852694" cy="65905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9061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404451776"/>
              </p:ext>
            </p:extLst>
          </p:nvPr>
        </p:nvGraphicFramePr>
        <p:xfrm>
          <a:off x="138023" y="120770"/>
          <a:ext cx="11809562" cy="66164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3175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959796"/>
            <a:ext cx="10353762" cy="970450"/>
          </a:xfrm>
        </p:spPr>
        <p:txBody>
          <a:bodyPr>
            <a:normAutofit/>
          </a:bodyPr>
          <a:lstStyle/>
          <a:p>
            <a:r>
              <a:rPr lang="en-US" sz="5500" dirty="0" smtClean="0">
                <a:latin typeface="Arial" panose="020B0604020202020204" pitchFamily="34" charset="0"/>
                <a:cs typeface="Arial" panose="020B0604020202020204" pitchFamily="34" charset="0"/>
              </a:rPr>
              <a:t>Part I</a:t>
            </a:r>
            <a:endParaRPr lang="en-US" sz="55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13795" y="2238287"/>
            <a:ext cx="10353762" cy="4058751"/>
          </a:xfrm>
        </p:spPr>
        <p:txBody>
          <a:bodyPr>
            <a:normAutofit/>
          </a:bodyPr>
          <a:lstStyle/>
          <a:p>
            <a:pPr marL="36900" indent="0" algn="ctr">
              <a:buNone/>
            </a:pPr>
            <a:r>
              <a:rPr lang="en-US" sz="5000" dirty="0" smtClean="0">
                <a:latin typeface="Arial" panose="020B0604020202020204" pitchFamily="34" charset="0"/>
                <a:cs typeface="Arial" panose="020B0604020202020204" pitchFamily="34" charset="0"/>
              </a:rPr>
              <a:t>Global Perspectives in Honey Bee (</a:t>
            </a:r>
            <a:r>
              <a:rPr lang="en-US" sz="5000" i="1" dirty="0" smtClean="0">
                <a:latin typeface="Arial" panose="020B0604020202020204" pitchFamily="34" charset="0"/>
                <a:cs typeface="Arial" panose="020B0604020202020204" pitchFamily="34" charset="0"/>
              </a:rPr>
              <a:t>Apis </a:t>
            </a:r>
            <a:r>
              <a:rPr lang="en-US" sz="5000" i="1" dirty="0" err="1" smtClean="0">
                <a:latin typeface="Arial" panose="020B0604020202020204" pitchFamily="34" charset="0"/>
                <a:cs typeface="Arial" panose="020B0604020202020204" pitchFamily="34" charset="0"/>
              </a:rPr>
              <a:t>mellifera</a:t>
            </a:r>
            <a:r>
              <a:rPr lang="en-US" sz="5000" dirty="0" smtClean="0">
                <a:latin typeface="Arial" panose="020B0604020202020204" pitchFamily="34" charset="0"/>
                <a:cs typeface="Arial" panose="020B0604020202020204" pitchFamily="34" charset="0"/>
              </a:rPr>
              <a:t>) Health </a:t>
            </a: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8404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272" r="64"/>
          <a:stretch/>
        </p:blipFill>
        <p:spPr>
          <a:xfrm>
            <a:off x="818149" y="-24064"/>
            <a:ext cx="10335126" cy="6882063"/>
          </a:xfrm>
          <a:prstGeom prst="rect">
            <a:avLst/>
          </a:prstGeom>
        </p:spPr>
      </p:pic>
    </p:spTree>
    <p:extLst>
      <p:ext uri="{BB962C8B-B14F-4D97-AF65-F5344CB8AC3E}">
        <p14:creationId xmlns:p14="http://schemas.microsoft.com/office/powerpoint/2010/main" val="2768496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500" dirty="0" smtClean="0">
                <a:latin typeface="Arial" panose="020B0604020202020204" pitchFamily="34" charset="0"/>
                <a:cs typeface="Arial" panose="020B0604020202020204" pitchFamily="34" charset="0"/>
              </a:rPr>
              <a:t>Exact role of fungi in hive unknown</a:t>
            </a:r>
          </a:p>
          <a:p>
            <a:endParaRPr lang="en-US" sz="2500" dirty="0" smtClean="0">
              <a:latin typeface="Arial" panose="020B0604020202020204" pitchFamily="34" charset="0"/>
              <a:cs typeface="Arial" panose="020B0604020202020204" pitchFamily="34" charset="0"/>
            </a:endParaRPr>
          </a:p>
          <a:p>
            <a:r>
              <a:rPr lang="en-US" sz="2500" dirty="0" smtClean="0">
                <a:latin typeface="Arial" panose="020B0604020202020204" pitchFamily="34" charset="0"/>
                <a:cs typeface="Arial" panose="020B0604020202020204" pitchFamily="34" charset="0"/>
              </a:rPr>
              <a:t>Fungicides do inhibit growth of fungi in the honey bee hive</a:t>
            </a:r>
          </a:p>
          <a:p>
            <a:pPr marL="36900" indent="0">
              <a:buNone/>
            </a:pPr>
            <a:endParaRPr lang="en-US" sz="2500" dirty="0" smtClean="0">
              <a:latin typeface="Arial" panose="020B0604020202020204" pitchFamily="34" charset="0"/>
              <a:cs typeface="Arial" panose="020B0604020202020204" pitchFamily="34" charset="0"/>
            </a:endParaRPr>
          </a:p>
          <a:p>
            <a:r>
              <a:rPr lang="en-US" sz="2500" dirty="0" smtClean="0">
                <a:latin typeface="Arial" panose="020B0604020202020204" pitchFamily="34" charset="0"/>
                <a:cs typeface="Arial" panose="020B0604020202020204" pitchFamily="34" charset="0"/>
              </a:rPr>
              <a:t>Long term effects unknown</a:t>
            </a:r>
          </a:p>
          <a:p>
            <a:pPr marL="36900" indent="0">
              <a:buNone/>
            </a:pPr>
            <a:endParaRPr lang="en-US" sz="2500" dirty="0" smtClean="0">
              <a:latin typeface="Arial" panose="020B0604020202020204" pitchFamily="34" charset="0"/>
              <a:cs typeface="Arial" panose="020B0604020202020204" pitchFamily="34" charset="0"/>
            </a:endParaRPr>
          </a:p>
          <a:p>
            <a:r>
              <a:rPr lang="en-US" sz="2500" dirty="0" smtClean="0">
                <a:latin typeface="Arial" panose="020B0604020202020204" pitchFamily="34" charset="0"/>
                <a:cs typeface="Arial" panose="020B0604020202020204" pitchFamily="34" charset="0"/>
              </a:rPr>
              <a:t>Provided incentive to understand role of fungi in hive</a:t>
            </a:r>
          </a:p>
        </p:txBody>
      </p:sp>
      <p:sp>
        <p:nvSpPr>
          <p:cNvPr id="5" name="Title 1"/>
          <p:cNvSpPr>
            <a:spLocks noGrp="1"/>
          </p:cNvSpPr>
          <p:nvPr>
            <p:ph type="title"/>
          </p:nvPr>
        </p:nvSpPr>
        <p:spPr>
          <a:xfrm>
            <a:off x="4658347" y="510484"/>
            <a:ext cx="2864657" cy="745861"/>
          </a:xfrm>
          <a:ln w="76200">
            <a:solidFill>
              <a:schemeClr val="accent2"/>
            </a:solidFill>
          </a:ln>
        </p:spPr>
        <p:txBody>
          <a:bodyPr>
            <a:normAutofit/>
          </a:bodyPr>
          <a:lstStyle/>
          <a:p>
            <a:r>
              <a:rPr lang="en-US" dirty="0" smtClean="0">
                <a:latin typeface="Arial" panose="020B0604020202020204" pitchFamily="34" charset="0"/>
                <a:cs typeface="Arial" panose="020B0604020202020204" pitchFamily="34" charset="0"/>
              </a:rPr>
              <a:t>Discussion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80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959796"/>
            <a:ext cx="10353762" cy="970450"/>
          </a:xfrm>
        </p:spPr>
        <p:txBody>
          <a:bodyPr>
            <a:normAutofit/>
          </a:bodyPr>
          <a:lstStyle/>
          <a:p>
            <a:r>
              <a:rPr lang="en-US" sz="5500" dirty="0" smtClean="0">
                <a:latin typeface="Arial" panose="020B0604020202020204" pitchFamily="34" charset="0"/>
                <a:cs typeface="Arial" panose="020B0604020202020204" pitchFamily="34" charset="0"/>
              </a:rPr>
              <a:t>Part III</a:t>
            </a:r>
            <a:endParaRPr lang="en-US" sz="55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13795" y="2238287"/>
            <a:ext cx="10353762" cy="3578853"/>
          </a:xfrm>
        </p:spPr>
        <p:txBody>
          <a:bodyPr>
            <a:normAutofit/>
          </a:bodyPr>
          <a:lstStyle/>
          <a:p>
            <a:pPr marL="36900" indent="0" algn="ctr">
              <a:buNone/>
            </a:pPr>
            <a:r>
              <a:rPr lang="en-US" sz="5000" dirty="0" smtClean="0">
                <a:latin typeface="Arial" panose="020B0604020202020204" pitchFamily="34" charset="0"/>
                <a:cs typeface="Arial" panose="020B0604020202020204" pitchFamily="34" charset="0"/>
              </a:rPr>
              <a:t>Tylosin &amp; Fumagillin – </a:t>
            </a:r>
          </a:p>
          <a:p>
            <a:pPr marL="36900" indent="0" algn="ctr">
              <a:buNone/>
            </a:pPr>
            <a:r>
              <a:rPr lang="en-US" sz="5000" dirty="0" smtClean="0">
                <a:latin typeface="Arial" panose="020B0604020202020204" pitchFamily="34" charset="0"/>
                <a:cs typeface="Arial" panose="020B0604020202020204" pitchFamily="34" charset="0"/>
              </a:rPr>
              <a:t>Impacts on honey bee midgut bacterial symbionts</a:t>
            </a: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593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9977" y="432662"/>
            <a:ext cx="5865829" cy="745861"/>
          </a:xfrm>
          <a:ln w="76200">
            <a:solidFill>
              <a:schemeClr val="accent2"/>
            </a:solidFill>
          </a:ln>
        </p:spPr>
        <p:txBody>
          <a:bodyPr>
            <a:normAutofit fontScale="90000"/>
          </a:bodyPr>
          <a:lstStyle/>
          <a:p>
            <a:r>
              <a:rPr lang="en-US" dirty="0" smtClean="0">
                <a:latin typeface="Arial" panose="020B0604020202020204" pitchFamily="34" charset="0"/>
                <a:cs typeface="Arial" panose="020B0604020202020204" pitchFamily="34" charset="0"/>
              </a:rPr>
              <a:t>Importance of Microbiome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81544" y="1455153"/>
            <a:ext cx="8962694" cy="4980153"/>
          </a:xfrm>
        </p:spPr>
        <p:txBody>
          <a:bodyPr>
            <a:normAutofit lnSpcReduction="10000"/>
          </a:bodyPr>
          <a:lstStyle/>
          <a:p>
            <a:pPr>
              <a:buFont typeface="Wingdings" panose="05000000000000000000" pitchFamily="2" charset="2"/>
              <a:buChar char="v"/>
            </a:pPr>
            <a:r>
              <a:rPr lang="en-US" sz="2500" dirty="0" smtClean="0">
                <a:latin typeface="Arial" panose="020B0604020202020204" pitchFamily="34" charset="0"/>
                <a:cs typeface="Arial" panose="020B0604020202020204" pitchFamily="34" charset="0"/>
              </a:rPr>
              <a:t>Human Microbiome</a:t>
            </a:r>
          </a:p>
          <a:p>
            <a:pPr lvl="1">
              <a:buFont typeface="Wingdings" panose="05000000000000000000" pitchFamily="2" charset="2"/>
              <a:buChar char="v"/>
            </a:pPr>
            <a:r>
              <a:rPr lang="en-US" sz="2500" dirty="0">
                <a:latin typeface="Arial" panose="020B0604020202020204" pitchFamily="34" charset="0"/>
                <a:cs typeface="Arial" panose="020B0604020202020204" pitchFamily="34" charset="0"/>
              </a:rPr>
              <a:t>Immunity</a:t>
            </a:r>
          </a:p>
          <a:p>
            <a:pPr lvl="1">
              <a:buFont typeface="Wingdings" panose="05000000000000000000" pitchFamily="2" charset="2"/>
              <a:buChar char="v"/>
            </a:pPr>
            <a:r>
              <a:rPr lang="en-US" sz="2500" dirty="0">
                <a:latin typeface="Arial" panose="020B0604020202020204" pitchFamily="34" charset="0"/>
                <a:cs typeface="Arial" panose="020B0604020202020204" pitchFamily="34" charset="0"/>
              </a:rPr>
              <a:t>Metabolism &amp; </a:t>
            </a:r>
            <a:r>
              <a:rPr lang="en-US" sz="2500" dirty="0" smtClean="0">
                <a:latin typeface="Arial" panose="020B0604020202020204" pitchFamily="34" charset="0"/>
                <a:cs typeface="Arial" panose="020B0604020202020204" pitchFamily="34" charset="0"/>
              </a:rPr>
              <a:t>Obesity (Greer et al 2013)</a:t>
            </a:r>
            <a:endParaRPr lang="en-US" sz="2500" dirty="0">
              <a:latin typeface="Arial" panose="020B0604020202020204" pitchFamily="34" charset="0"/>
              <a:cs typeface="Arial" panose="020B0604020202020204" pitchFamily="34" charset="0"/>
            </a:endParaRPr>
          </a:p>
          <a:p>
            <a:pPr lvl="1">
              <a:buFont typeface="Wingdings" panose="05000000000000000000" pitchFamily="2" charset="2"/>
              <a:buChar char="v"/>
            </a:pPr>
            <a:r>
              <a:rPr lang="en-US" sz="2500" dirty="0">
                <a:latin typeface="Arial" panose="020B0604020202020204" pitchFamily="34" charset="0"/>
                <a:cs typeface="Arial" panose="020B0604020202020204" pitchFamily="34" charset="0"/>
              </a:rPr>
              <a:t>Digestive illnesses</a:t>
            </a:r>
          </a:p>
          <a:p>
            <a:pPr>
              <a:buFont typeface="Wingdings" panose="05000000000000000000" pitchFamily="2" charset="2"/>
              <a:buChar char="v"/>
            </a:pPr>
            <a:endParaRPr lang="en-US" sz="2500" dirty="0" smtClean="0">
              <a:latin typeface="Arial" panose="020B0604020202020204" pitchFamily="34" charset="0"/>
              <a:cs typeface="Arial" panose="020B0604020202020204" pitchFamily="34" charset="0"/>
            </a:endParaRPr>
          </a:p>
          <a:p>
            <a:pPr>
              <a:buFont typeface="Wingdings" panose="05000000000000000000" pitchFamily="2" charset="2"/>
              <a:buChar char="v"/>
            </a:pPr>
            <a:r>
              <a:rPr lang="en-US" sz="2500" dirty="0" smtClean="0">
                <a:latin typeface="Arial" panose="020B0604020202020204" pitchFamily="34" charset="0"/>
                <a:cs typeface="Arial" panose="020B0604020202020204" pitchFamily="34" charset="0"/>
              </a:rPr>
              <a:t>Honey Bee Microbiome</a:t>
            </a:r>
          </a:p>
          <a:p>
            <a:pPr lvl="1">
              <a:buFont typeface="Wingdings" panose="05000000000000000000" pitchFamily="2" charset="2"/>
              <a:buChar char="v"/>
            </a:pPr>
            <a:r>
              <a:rPr lang="en-US" sz="2500" dirty="0" smtClean="0">
                <a:latin typeface="Arial" panose="020B0604020202020204" pitchFamily="34" charset="0"/>
                <a:cs typeface="Arial" panose="020B0604020202020204" pitchFamily="34" charset="0"/>
              </a:rPr>
              <a:t>More diverse microbiome = healthier hive (</a:t>
            </a:r>
            <a:r>
              <a:rPr lang="en-US" sz="2500" dirty="0" err="1" smtClean="0">
                <a:latin typeface="Arial" panose="020B0604020202020204" pitchFamily="34" charset="0"/>
                <a:cs typeface="Arial" panose="020B0604020202020204" pitchFamily="34" charset="0"/>
              </a:rPr>
              <a:t>Mattila</a:t>
            </a:r>
            <a:r>
              <a:rPr lang="en-US" sz="2500" dirty="0" smtClean="0">
                <a:latin typeface="Arial" panose="020B0604020202020204" pitchFamily="34" charset="0"/>
                <a:cs typeface="Arial" panose="020B0604020202020204" pitchFamily="34" charset="0"/>
              </a:rPr>
              <a:t> et al 2012)</a:t>
            </a:r>
          </a:p>
          <a:p>
            <a:pPr lvl="1">
              <a:buFont typeface="Wingdings" panose="05000000000000000000" pitchFamily="2" charset="2"/>
              <a:buChar char="v"/>
            </a:pPr>
            <a:r>
              <a:rPr lang="en-US" sz="2500" dirty="0" smtClean="0">
                <a:latin typeface="Arial" panose="020B0604020202020204" pitchFamily="34" charset="0"/>
                <a:cs typeface="Arial" panose="020B0604020202020204" pitchFamily="34" charset="0"/>
              </a:rPr>
              <a:t>Microbes needed for honey production</a:t>
            </a:r>
          </a:p>
          <a:p>
            <a:pPr lvl="1">
              <a:buFont typeface="Wingdings" panose="05000000000000000000" pitchFamily="2" charset="2"/>
              <a:buChar char="v"/>
            </a:pPr>
            <a:r>
              <a:rPr lang="en-US" sz="2500" dirty="0" smtClean="0">
                <a:latin typeface="Arial" panose="020B0604020202020204" pitchFamily="34" charset="0"/>
                <a:cs typeface="Arial" panose="020B0604020202020204" pitchFamily="34" charset="0"/>
              </a:rPr>
              <a:t>Pathogen competition (Evans &amp; Armstrong 2006)</a:t>
            </a:r>
          </a:p>
          <a:p>
            <a:pPr lvl="1"/>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74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15" y="2647177"/>
            <a:ext cx="2198823" cy="683347"/>
          </a:xfrm>
          <a:ln w="76200">
            <a:solidFill>
              <a:schemeClr val="accent2"/>
            </a:solidFill>
          </a:ln>
        </p:spPr>
        <p:txBody>
          <a:bodyPr>
            <a:noAutofit/>
          </a:bodyPr>
          <a:lstStyle/>
          <a:p>
            <a:r>
              <a:rPr lang="en-US" dirty="0" err="1" smtClean="0">
                <a:latin typeface="Arial" panose="020B0604020202020204" pitchFamily="34" charset="0"/>
                <a:cs typeface="Arial" panose="020B0604020202020204" pitchFamily="34" charset="0"/>
              </a:rPr>
              <a:t>Nosema</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6642340" y="732264"/>
            <a:ext cx="4839419" cy="2053087"/>
          </a:xfrm>
          <a:prstGeom prst="rect">
            <a:avLst/>
          </a:prstGeom>
        </p:spPr>
      </p:pic>
      <p:pic>
        <p:nvPicPr>
          <p:cNvPr id="9" name="Picture 8"/>
          <p:cNvPicPr>
            <a:picLocks noChangeAspect="1"/>
          </p:cNvPicPr>
          <p:nvPr/>
        </p:nvPicPr>
        <p:blipFill>
          <a:blip r:embed="rId3"/>
          <a:stretch>
            <a:fillRect/>
          </a:stretch>
        </p:blipFill>
        <p:spPr>
          <a:xfrm>
            <a:off x="6642340" y="2850304"/>
            <a:ext cx="4839419" cy="3629564"/>
          </a:xfrm>
          <a:prstGeom prst="rect">
            <a:avLst/>
          </a:prstGeom>
        </p:spPr>
      </p:pic>
      <p:pic>
        <p:nvPicPr>
          <p:cNvPr id="1026" name="Picture 2" descr="http://mainebeekeepers.org/wp-content/uploads/2011/04/nosema-cerana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235" y="940280"/>
            <a:ext cx="3867362" cy="518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84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562913" y="368374"/>
            <a:ext cx="4723329" cy="713199"/>
          </a:xfrm>
          <a:ln w="76200">
            <a:solidFill>
              <a:schemeClr val="accent2"/>
            </a:solidFill>
          </a:ln>
        </p:spPr>
        <p:txBody>
          <a:bodyPr>
            <a:normAutofit fontScale="90000"/>
          </a:bodyPr>
          <a:lstStyle/>
          <a:p>
            <a:r>
              <a:rPr lang="en-US" dirty="0" smtClean="0">
                <a:solidFill>
                  <a:schemeClr val="tx2"/>
                </a:solidFill>
                <a:latin typeface="Arial" panose="020B0604020202020204" pitchFamily="34" charset="0"/>
                <a:cs typeface="Arial" panose="020B0604020202020204" pitchFamily="34" charset="0"/>
              </a:rPr>
              <a:t>American Foulbrood </a:t>
            </a:r>
            <a:endParaRPr lang="en-US" dirty="0">
              <a:solidFill>
                <a:schemeClr val="tx2"/>
              </a:solidFill>
              <a:latin typeface="Arial" panose="020B0604020202020204" pitchFamily="34" charset="0"/>
              <a:cs typeface="Arial" panose="020B0604020202020204" pitchFamily="34" charset="0"/>
            </a:endParaRPr>
          </a:p>
        </p:txBody>
      </p:sp>
      <p:pic>
        <p:nvPicPr>
          <p:cNvPr id="2050" name="Picture 2" descr="http://kiwimana.co.nz/wp-content/uploads/2010/10/101_sdc108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600" y="196391"/>
            <a:ext cx="4932088" cy="36990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mol-ecol.uni-halle.de/im/1207749425_1087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844" y="4088516"/>
            <a:ext cx="3845593" cy="2555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33578" y="4088516"/>
            <a:ext cx="5132132" cy="2439293"/>
          </a:xfrm>
          <a:prstGeom prst="rect">
            <a:avLst/>
          </a:prstGeom>
        </p:spPr>
      </p:pic>
      <p:pic>
        <p:nvPicPr>
          <p:cNvPr id="4" name="Picture 3"/>
          <p:cNvPicPr>
            <a:picLocks noChangeAspect="1"/>
          </p:cNvPicPr>
          <p:nvPr/>
        </p:nvPicPr>
        <p:blipFill>
          <a:blip r:embed="rId6"/>
          <a:stretch>
            <a:fillRect/>
          </a:stretch>
        </p:blipFill>
        <p:spPr>
          <a:xfrm>
            <a:off x="6562913" y="1274632"/>
            <a:ext cx="3746808" cy="2620825"/>
          </a:xfrm>
          <a:prstGeom prst="rect">
            <a:avLst/>
          </a:prstGeom>
        </p:spPr>
      </p:pic>
    </p:spTree>
    <p:extLst>
      <p:ext uri="{BB962C8B-B14F-4D97-AF65-F5344CB8AC3E}">
        <p14:creationId xmlns:p14="http://schemas.microsoft.com/office/powerpoint/2010/main" val="167301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 name="Picture 2" descr="http://www.daviddarling.info/images3/bee_internal_anatom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878" y="1418674"/>
            <a:ext cx="9048750" cy="4686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38516" y="6227717"/>
            <a:ext cx="354003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www.daviddarling.info</a:t>
            </a:r>
          </a:p>
        </p:txBody>
      </p:sp>
      <p:sp>
        <p:nvSpPr>
          <p:cNvPr id="7" name="Oval 6"/>
          <p:cNvSpPr/>
          <p:nvPr/>
        </p:nvSpPr>
        <p:spPr>
          <a:xfrm>
            <a:off x="6331651" y="2442755"/>
            <a:ext cx="2690949" cy="178961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p:cNvSpPr txBox="1"/>
          <p:nvPr/>
        </p:nvSpPr>
        <p:spPr>
          <a:xfrm>
            <a:off x="8944224" y="2299868"/>
            <a:ext cx="1088050" cy="400110"/>
          </a:xfrm>
          <a:prstGeom prst="rect">
            <a:avLst/>
          </a:prstGeom>
          <a:solidFill>
            <a:schemeClr val="bg1"/>
          </a:solidFill>
        </p:spPr>
        <p:txBody>
          <a:bodyPr wrap="square" rtlCol="0">
            <a:spAutoFit/>
          </a:bodyPr>
          <a:lstStyle/>
          <a:p>
            <a:r>
              <a:rPr lang="en-US" sz="2000" dirty="0" smtClean="0">
                <a:latin typeface="Arial" panose="020B0604020202020204" pitchFamily="34" charset="0"/>
                <a:cs typeface="Arial" panose="020B0604020202020204" pitchFamily="34" charset="0"/>
              </a:rPr>
              <a:t>Midgut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39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7908" y="1724298"/>
            <a:ext cx="9823269" cy="3161211"/>
          </a:xfrm>
          <a:ln w="76200">
            <a:solidFill>
              <a:schemeClr val="accent2"/>
            </a:solidFill>
          </a:ln>
        </p:spPr>
        <p:txBody>
          <a:bodyPr anchor="ctr">
            <a:normAutofit/>
          </a:bodyPr>
          <a:lstStyle/>
          <a:p>
            <a:pPr marL="36900" indent="0" algn="ctr">
              <a:buNone/>
            </a:pPr>
            <a:r>
              <a:rPr lang="en-US" sz="5500" dirty="0" smtClean="0">
                <a:latin typeface="Arial" panose="020B0604020202020204" pitchFamily="34" charset="0"/>
                <a:cs typeface="Arial" panose="020B0604020202020204" pitchFamily="34" charset="0"/>
              </a:rPr>
              <a:t>Do fumagillin and tylosin treatments effect the honey bee midgut microbiome?</a:t>
            </a:r>
            <a:endParaRPr lang="en-US" sz="5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89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tylan 1.jpg"/>
          <p:cNvPicPr>
            <a:picLocks noGrp="1" noChangeAspect="1"/>
          </p:cNvPicPr>
          <p:nvPr>
            <p:ph idx="1"/>
          </p:nvPr>
        </p:nvPicPr>
        <p:blipFill rotWithShape="1">
          <a:blip r:embed="rId2" cstate="print"/>
          <a:srcRect l="10937" r="8525" b="54642"/>
          <a:stretch/>
        </p:blipFill>
        <p:spPr>
          <a:xfrm>
            <a:off x="348224" y="1684926"/>
            <a:ext cx="7804023" cy="3275762"/>
          </a:xfrm>
          <a:prstGeom prst="rect">
            <a:avLst/>
          </a:prstGeom>
          <a:ln w="228600" cap="sq" cmpd="thickThin">
            <a:noFill/>
            <a:prstDash val="solid"/>
            <a:miter lim="800000"/>
          </a:ln>
          <a:effectLst>
            <a:innerShdw blurRad="76200">
              <a:srgbClr val="000000"/>
            </a:innerShdw>
          </a:effectLst>
        </p:spPr>
      </p:pic>
      <p:pic>
        <p:nvPicPr>
          <p:cNvPr id="3" name="Picture 2"/>
          <p:cNvPicPr>
            <a:picLocks noChangeAspect="1"/>
          </p:cNvPicPr>
          <p:nvPr/>
        </p:nvPicPr>
        <p:blipFill rotWithShape="1">
          <a:blip r:embed="rId3"/>
          <a:srcRect l="52636"/>
          <a:stretch/>
        </p:blipFill>
        <p:spPr>
          <a:xfrm>
            <a:off x="8152247" y="1684926"/>
            <a:ext cx="3472148" cy="3275762"/>
          </a:xfrm>
          <a:prstGeom prst="rect">
            <a:avLst/>
          </a:prstGeom>
          <a:ln w="228600" cap="sq" cmpd="thickThin">
            <a:noFill/>
            <a:prstDash val="solid"/>
            <a:miter lim="800000"/>
          </a:ln>
          <a:effectLst>
            <a:innerShdw blurRad="76200">
              <a:srgbClr val="000000"/>
            </a:innerShdw>
          </a:effectLst>
        </p:spPr>
      </p:pic>
      <p:sp>
        <p:nvSpPr>
          <p:cNvPr id="4" name="TextBox 3"/>
          <p:cNvSpPr txBox="1"/>
          <p:nvPr/>
        </p:nvSpPr>
        <p:spPr>
          <a:xfrm>
            <a:off x="4059021" y="4943195"/>
            <a:ext cx="38862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Control</a:t>
            </a:r>
            <a:endParaRPr lang="en-US" sz="2400" dirty="0">
              <a:latin typeface="Arial" panose="020B0604020202020204" pitchFamily="34" charset="0"/>
              <a:cs typeface="Arial" panose="020B0604020202020204" pitchFamily="34" charset="0"/>
            </a:endParaRPr>
          </a:p>
        </p:txBody>
      </p:sp>
      <p:sp>
        <p:nvSpPr>
          <p:cNvPr id="11" name="TextBox 10"/>
          <p:cNvSpPr txBox="1"/>
          <p:nvPr/>
        </p:nvSpPr>
        <p:spPr>
          <a:xfrm>
            <a:off x="172821" y="4943196"/>
            <a:ext cx="38862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Tylosin</a:t>
            </a:r>
            <a:endParaRPr lang="en-US" sz="240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8354166" y="4960688"/>
            <a:ext cx="3173825"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Fumagillin </a:t>
            </a:r>
            <a:r>
              <a:rPr lang="en-US" sz="2400" dirty="0">
                <a:latin typeface="Arial" panose="020B0604020202020204" pitchFamily="34" charset="0"/>
                <a:cs typeface="Arial" panose="020B0604020202020204" pitchFamily="34" charset="0"/>
              </a:rPr>
              <a:t>&amp; </a:t>
            </a:r>
            <a:r>
              <a:rPr lang="en-US" sz="2400" dirty="0" smtClean="0">
                <a:latin typeface="Arial" panose="020B0604020202020204" pitchFamily="34" charset="0"/>
                <a:cs typeface="Arial" panose="020B0604020202020204" pitchFamily="34" charset="0"/>
              </a:rPr>
              <a:t>Tylosin</a:t>
            </a:r>
            <a:endParaRPr lang="en-US" sz="2400" dirty="0">
              <a:latin typeface="Arial" panose="020B0604020202020204" pitchFamily="34" charset="0"/>
              <a:cs typeface="Arial" panose="020B0604020202020204" pitchFamily="34" charset="0"/>
            </a:endParaRPr>
          </a:p>
        </p:txBody>
      </p:sp>
      <p:cxnSp>
        <p:nvCxnSpPr>
          <p:cNvPr id="6" name="Straight Arrow Connector 5"/>
          <p:cNvCxnSpPr/>
          <p:nvPr/>
        </p:nvCxnSpPr>
        <p:spPr>
          <a:xfrm>
            <a:off x="1243574" y="2572308"/>
            <a:ext cx="0" cy="37306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163050" y="3505201"/>
            <a:ext cx="0" cy="45719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48060" y="532867"/>
            <a:ext cx="6308121" cy="707886"/>
          </a:xfrm>
          <a:prstGeom prst="rect">
            <a:avLst/>
          </a:prstGeom>
          <a:noFill/>
          <a:ln w="76200">
            <a:solidFill>
              <a:schemeClr val="accent2"/>
            </a:solidFill>
          </a:ln>
        </p:spPr>
        <p:txBody>
          <a:bodyPr wrap="square" rtlCol="0">
            <a:spAutoFit/>
          </a:bodyPr>
          <a:lstStyle/>
          <a:p>
            <a:pPr algn="ctr"/>
            <a:r>
              <a:rPr lang="en-US" sz="4000" dirty="0" smtClean="0">
                <a:latin typeface="Arial" panose="020B0604020202020204" pitchFamily="34" charset="0"/>
                <a:cs typeface="Arial" panose="020B0604020202020204" pitchFamily="34" charset="0"/>
              </a:rPr>
              <a:t>Preliminary</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i</a:t>
            </a:r>
            <a:r>
              <a:rPr lang="en-US" sz="4000" i="1" dirty="0" smtClean="0">
                <a:latin typeface="Arial" panose="020B0604020202020204" pitchFamily="34" charset="0"/>
                <a:cs typeface="Arial" panose="020B0604020202020204" pitchFamily="34" charset="0"/>
              </a:rPr>
              <a:t>n vitro </a:t>
            </a:r>
            <a:r>
              <a:rPr lang="en-US" sz="4000" dirty="0" smtClean="0">
                <a:latin typeface="Arial" panose="020B0604020202020204" pitchFamily="34" charset="0"/>
                <a:cs typeface="Arial" panose="020B0604020202020204" pitchFamily="34" charset="0"/>
              </a:rPr>
              <a:t>Test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37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126" y="828349"/>
            <a:ext cx="3498542" cy="924795"/>
          </a:xfrm>
          <a:ln w="76200">
            <a:solidFill>
              <a:schemeClr val="accent2"/>
            </a:solidFill>
          </a:ln>
        </p:spPr>
        <p:txBody>
          <a:bodyPr>
            <a:normAutofit fontScale="90000"/>
          </a:bodyPr>
          <a:lstStyle/>
          <a:p>
            <a:r>
              <a:rPr lang="en-US" sz="4000" i="1" dirty="0" smtClean="0">
                <a:solidFill>
                  <a:schemeClr val="tx1"/>
                </a:solidFill>
                <a:latin typeface="Arial" panose="020B0604020202020204" pitchFamily="34" charset="0"/>
                <a:cs typeface="Arial" panose="020B0604020202020204" pitchFamily="34" charset="0"/>
              </a:rPr>
              <a:t>In vivo </a:t>
            </a:r>
            <a:r>
              <a:rPr lang="en-US" sz="4000" dirty="0" smtClean="0">
                <a:solidFill>
                  <a:schemeClr val="tx1"/>
                </a:solidFill>
                <a:latin typeface="Arial" panose="020B0604020202020204" pitchFamily="34" charset="0"/>
                <a:cs typeface="Arial" panose="020B0604020202020204" pitchFamily="34" charset="0"/>
              </a:rPr>
              <a:t>Methods</a:t>
            </a:r>
            <a:endParaRPr lang="en-US" sz="4000" dirty="0">
              <a:solidFill>
                <a:schemeClr val="tx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47422" y="828349"/>
            <a:ext cx="5968328" cy="4476247"/>
          </a:xfr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 y="2048052"/>
            <a:ext cx="5169334" cy="3877001"/>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354961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35" r="156" b="15262"/>
          <a:stretch/>
        </p:blipFill>
        <p:spPr>
          <a:xfrm>
            <a:off x="0" y="-19050"/>
            <a:ext cx="12172950" cy="6915151"/>
          </a:xfrm>
        </p:spPr>
      </p:pic>
      <p:sp>
        <p:nvSpPr>
          <p:cNvPr id="4" name="TextBox 3"/>
          <p:cNvSpPr txBox="1"/>
          <p:nvPr/>
        </p:nvSpPr>
        <p:spPr>
          <a:xfrm>
            <a:off x="9005977" y="171450"/>
            <a:ext cx="2976473"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Photo by Stephen Ward </a:t>
            </a: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6271404" y="1061048"/>
            <a:ext cx="5711046" cy="2246769"/>
          </a:xfrm>
          <a:prstGeom prst="rect">
            <a:avLst/>
          </a:prstGeom>
          <a:solidFill>
            <a:schemeClr val="bg1">
              <a:alpha val="73000"/>
            </a:schemeClr>
          </a:solidFill>
        </p:spPr>
        <p:txBody>
          <a:bodyPr wrap="square" rtlCol="0">
            <a:spAutoFit/>
          </a:bodyPr>
          <a:lstStyle/>
          <a:p>
            <a:pPr marL="285750" indent="-285750">
              <a:buFont typeface="Wingdings" panose="05000000000000000000" pitchFamily="2" charset="2"/>
              <a:buChar char="v"/>
            </a:pPr>
            <a:r>
              <a:rPr lang="en-US" sz="2800" dirty="0" smtClean="0">
                <a:latin typeface="Arial" panose="020B0604020202020204" pitchFamily="34" charset="0"/>
                <a:cs typeface="Arial" panose="020B0604020202020204" pitchFamily="34" charset="0"/>
              </a:rPr>
              <a:t>Pollination services </a:t>
            </a:r>
          </a:p>
          <a:p>
            <a:pPr marL="285750" indent="-285750">
              <a:buFont typeface="Wingdings" panose="05000000000000000000" pitchFamily="2" charset="2"/>
              <a:buChar char="v"/>
            </a:pPr>
            <a:r>
              <a:rPr lang="en-US" sz="2800" dirty="0" smtClean="0">
                <a:latin typeface="Arial" panose="020B0604020202020204" pitchFamily="34" charset="0"/>
                <a:cs typeface="Arial" panose="020B0604020202020204" pitchFamily="34" charset="0"/>
              </a:rPr>
              <a:t>Economically valuable </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Calderone</a:t>
            </a:r>
            <a:r>
              <a:rPr lang="en-US" sz="2800" dirty="0">
                <a:latin typeface="Arial" panose="020B0604020202020204" pitchFamily="34" charset="0"/>
                <a:cs typeface="Arial" panose="020B0604020202020204" pitchFamily="34" charset="0"/>
              </a:rPr>
              <a:t> 2012; Hein 2009)</a:t>
            </a:r>
            <a:endParaRPr lang="en-US" sz="28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800" dirty="0" smtClean="0">
                <a:latin typeface="Arial" panose="020B0604020202020204" pitchFamily="34" charset="0"/>
                <a:cs typeface="Arial" panose="020B0604020202020204" pitchFamily="34" charset="0"/>
              </a:rPr>
              <a:t>Increasing food demand </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Tilman</a:t>
            </a:r>
            <a:r>
              <a:rPr lang="en-US" sz="2800" dirty="0">
                <a:latin typeface="Arial" panose="020B0604020202020204" pitchFamily="34" charset="0"/>
                <a:cs typeface="Arial" panose="020B0604020202020204" pitchFamily="34" charset="0"/>
              </a:rPr>
              <a:t> et al. 2011)</a:t>
            </a:r>
          </a:p>
        </p:txBody>
      </p:sp>
    </p:spTree>
    <p:extLst>
      <p:ext uri="{BB962C8B-B14F-4D97-AF65-F5344CB8AC3E}">
        <p14:creationId xmlns:p14="http://schemas.microsoft.com/office/powerpoint/2010/main" val="64944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9687"/>
          <a:stretch/>
        </p:blipFill>
        <p:spPr>
          <a:xfrm>
            <a:off x="27212" y="19050"/>
            <a:ext cx="12164788" cy="6838950"/>
          </a:xfrm>
        </p:spPr>
      </p:pic>
      <p:sp>
        <p:nvSpPr>
          <p:cNvPr id="3" name="TextBox 2"/>
          <p:cNvSpPr txBox="1"/>
          <p:nvPr/>
        </p:nvSpPr>
        <p:spPr>
          <a:xfrm>
            <a:off x="8896350" y="19050"/>
            <a:ext cx="3790950" cy="369332"/>
          </a:xfrm>
          <a:prstGeom prst="rect">
            <a:avLst/>
          </a:prstGeom>
          <a:noFill/>
        </p:spPr>
        <p:txBody>
          <a:bodyPr wrap="square" rtlCol="0">
            <a:spAutoFit/>
          </a:bodyPr>
          <a:lstStyle/>
          <a:p>
            <a:r>
              <a:rPr lang="en-US" dirty="0"/>
              <a:t>Photo by Stephen Ward </a:t>
            </a:r>
          </a:p>
        </p:txBody>
      </p:sp>
    </p:spTree>
    <p:extLst>
      <p:ext uri="{BB962C8B-B14F-4D97-AF65-F5344CB8AC3E}">
        <p14:creationId xmlns:p14="http://schemas.microsoft.com/office/powerpoint/2010/main" val="4836447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311" y="831669"/>
            <a:ext cx="5179665" cy="853440"/>
          </a:xfrm>
          <a:ln w="76200">
            <a:solidFill>
              <a:schemeClr val="accent2"/>
            </a:solidFill>
          </a:ln>
        </p:spPr>
        <p:txBody>
          <a:bodyPr/>
          <a:lstStyle/>
          <a:p>
            <a:r>
              <a:rPr lang="en-US" dirty="0" smtClean="0">
                <a:latin typeface="Arial" panose="020B0604020202020204" pitchFamily="34" charset="0"/>
                <a:cs typeface="Arial" panose="020B0604020202020204" pitchFamily="34" charset="0"/>
              </a:rPr>
              <a:t>Treatment Groups </a:t>
            </a:r>
            <a:endParaRPr lang="en-US" dirty="0">
              <a:latin typeface="Arial" panose="020B0604020202020204" pitchFamily="34" charset="0"/>
              <a:cs typeface="Arial" panose="020B0604020202020204" pitchFamily="34" charset="0"/>
            </a:endParaRPr>
          </a:p>
        </p:txBody>
      </p:sp>
      <p:sp>
        <p:nvSpPr>
          <p:cNvPr id="5" name="Can 4"/>
          <p:cNvSpPr/>
          <p:nvPr/>
        </p:nvSpPr>
        <p:spPr>
          <a:xfrm>
            <a:off x="10029490" y="1589869"/>
            <a:ext cx="862148" cy="14891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Can 5"/>
          <p:cNvSpPr/>
          <p:nvPr/>
        </p:nvSpPr>
        <p:spPr>
          <a:xfrm>
            <a:off x="8895199" y="1589869"/>
            <a:ext cx="862148" cy="14891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Can 6"/>
          <p:cNvSpPr/>
          <p:nvPr/>
        </p:nvSpPr>
        <p:spPr>
          <a:xfrm>
            <a:off x="7758731" y="1589869"/>
            <a:ext cx="862148" cy="14891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Can 7"/>
          <p:cNvSpPr/>
          <p:nvPr/>
        </p:nvSpPr>
        <p:spPr>
          <a:xfrm>
            <a:off x="6622263" y="1589869"/>
            <a:ext cx="862148" cy="14891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p:cNvSpPr txBox="1"/>
          <p:nvPr/>
        </p:nvSpPr>
        <p:spPr>
          <a:xfrm>
            <a:off x="6504697" y="3441551"/>
            <a:ext cx="4716897" cy="2031325"/>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latin typeface="Arial" panose="020B0604020202020204" pitchFamily="34" charset="0"/>
                <a:cs typeface="Arial" panose="020B0604020202020204" pitchFamily="34" charset="0"/>
              </a:rPr>
              <a:t>Each treatment was replicated 4 times</a:t>
            </a:r>
          </a:p>
          <a:p>
            <a:pPr marL="285750" indent="-285750">
              <a:buFont typeface="Wingdings" panose="05000000000000000000" pitchFamily="2" charset="2"/>
              <a:buChar char="v"/>
            </a:pPr>
            <a:endParaRPr lang="en-US"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smtClean="0">
                <a:latin typeface="Arial" panose="020B0604020202020204" pitchFamily="34" charset="0"/>
                <a:cs typeface="Arial" panose="020B0604020202020204" pitchFamily="34" charset="0"/>
              </a:rPr>
              <a:t>Each cage contained ~100 individual bees</a:t>
            </a:r>
          </a:p>
          <a:p>
            <a:pPr marL="285750" indent="-285750">
              <a:buFont typeface="Wingdings" panose="05000000000000000000" pitchFamily="2" charset="2"/>
              <a:buChar char="v"/>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dirty="0" smtClean="0">
                <a:latin typeface="Arial" panose="020B0604020202020204" pitchFamily="34" charset="0"/>
                <a:cs typeface="Arial" panose="020B0604020202020204" pitchFamily="34" charset="0"/>
              </a:rPr>
              <a:t>Concentrations of chemical application was equivalent to those beekeepers use</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730311" y="2569604"/>
            <a:ext cx="5526192" cy="2246769"/>
          </a:xfrm>
          <a:prstGeom prst="rect">
            <a:avLst/>
          </a:prstGeom>
          <a:noFill/>
        </p:spPr>
        <p:txBody>
          <a:bodyPr wrap="square" rtlCol="0">
            <a:spAutoFit/>
          </a:bodyPr>
          <a:lstStyle/>
          <a:p>
            <a:r>
              <a:rPr lang="en-US" sz="3500" dirty="0" smtClean="0">
                <a:latin typeface="Arial" panose="020B0604020202020204" pitchFamily="34" charset="0"/>
                <a:cs typeface="Arial" panose="020B0604020202020204" pitchFamily="34" charset="0"/>
              </a:rPr>
              <a:t>1) Control</a:t>
            </a:r>
          </a:p>
          <a:p>
            <a:r>
              <a:rPr lang="en-US" sz="3500" dirty="0" smtClean="0">
                <a:latin typeface="Arial" panose="020B0604020202020204" pitchFamily="34" charset="0"/>
                <a:cs typeface="Arial" panose="020B0604020202020204" pitchFamily="34" charset="0"/>
              </a:rPr>
              <a:t>2) Tylosin</a:t>
            </a:r>
          </a:p>
          <a:p>
            <a:r>
              <a:rPr lang="en-US" sz="3500" dirty="0" smtClean="0">
                <a:latin typeface="Arial" panose="020B0604020202020204" pitchFamily="34" charset="0"/>
                <a:cs typeface="Arial" panose="020B0604020202020204" pitchFamily="34" charset="0"/>
              </a:rPr>
              <a:t>3) Fumagillin</a:t>
            </a:r>
          </a:p>
          <a:p>
            <a:r>
              <a:rPr lang="en-US" sz="3500" dirty="0" smtClean="0">
                <a:latin typeface="Arial" panose="020B0604020202020204" pitchFamily="34" charset="0"/>
                <a:cs typeface="Arial" panose="020B0604020202020204" pitchFamily="34" charset="0"/>
              </a:rPr>
              <a:t>4) Tylosin and Fumagillin</a:t>
            </a:r>
            <a:endParaRPr lang="en-US"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7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69" y="445337"/>
            <a:ext cx="12215669" cy="5978909"/>
          </a:xfrm>
          <a:prstGeom prst="rect">
            <a:avLst/>
          </a:prstGeom>
        </p:spPr>
      </p:pic>
    </p:spTree>
    <p:extLst>
      <p:ext uri="{BB962C8B-B14F-4D97-AF65-F5344CB8AC3E}">
        <p14:creationId xmlns:p14="http://schemas.microsoft.com/office/powerpoint/2010/main" val="3529002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20" y="5387097"/>
            <a:ext cx="10675831" cy="1276350"/>
          </a:xfrm>
        </p:spPr>
        <p:txBody>
          <a:bodyPr>
            <a:normAutofit/>
          </a:bodyPr>
          <a:lstStyle/>
          <a:p>
            <a:r>
              <a:rPr lang="en-US" sz="3000" dirty="0" smtClean="0">
                <a:solidFill>
                  <a:schemeClr val="accent2"/>
                </a:solidFill>
                <a:latin typeface="Arial" panose="020B0604020202020204" pitchFamily="34" charset="0"/>
                <a:cs typeface="Arial" panose="020B0604020202020204" pitchFamily="34" charset="0"/>
              </a:rPr>
              <a:t>Proportion of high Colony Formation Units samples between treatment groups at time points</a:t>
            </a:r>
            <a:endParaRPr lang="en-US" sz="3000" dirty="0">
              <a:solidFill>
                <a:schemeClr val="accent2"/>
              </a:solidFill>
              <a:latin typeface="Arial" panose="020B0604020202020204" pitchFamily="34" charset="0"/>
              <a:cs typeface="Arial" panose="020B0604020202020204" pitchFamily="34" charset="0"/>
            </a:endParaRPr>
          </a:p>
        </p:txBody>
      </p:sp>
      <p:sp>
        <p:nvSpPr>
          <p:cNvPr id="4" name="Title 6"/>
          <p:cNvSpPr txBox="1">
            <a:spLocks/>
          </p:cNvSpPr>
          <p:nvPr/>
        </p:nvSpPr>
        <p:spPr>
          <a:xfrm>
            <a:off x="4806479" y="407742"/>
            <a:ext cx="2766368" cy="834881"/>
          </a:xfrm>
          <a:prstGeom prst="rect">
            <a:avLst/>
          </a:prstGeom>
          <a:ln w="76200">
            <a:solidFill>
              <a:schemeClr val="accent2"/>
            </a:solidFill>
          </a:ln>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atin typeface="Arial" panose="020B0604020202020204" pitchFamily="34" charset="0"/>
                <a:cs typeface="Arial" panose="020B0604020202020204" pitchFamily="34" charset="0"/>
              </a:rPr>
              <a:t>Results</a:t>
            </a:r>
            <a:endParaRPr lang="en-US" dirty="0">
              <a:latin typeface="Arial" panose="020B0604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040811962"/>
              </p:ext>
            </p:extLst>
          </p:nvPr>
        </p:nvGraphicFramePr>
        <p:xfrm>
          <a:off x="206576" y="1411845"/>
          <a:ext cx="11682918" cy="46011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5928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57479318"/>
              </p:ext>
            </p:extLst>
          </p:nvPr>
        </p:nvGraphicFramePr>
        <p:xfrm>
          <a:off x="6303980" y="441065"/>
          <a:ext cx="5152913" cy="57230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ext uri="{D42A27DB-BD31-4B8C-83A1-F6EECF244321}">
                <p14:modId xmlns:p14="http://schemas.microsoft.com/office/powerpoint/2010/main" val="1308163677"/>
              </p:ext>
            </p:extLst>
          </p:nvPr>
        </p:nvGraphicFramePr>
        <p:xfrm>
          <a:off x="602427" y="634700"/>
          <a:ext cx="5131399" cy="56047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95428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131462718"/>
              </p:ext>
            </p:extLst>
          </p:nvPr>
        </p:nvGraphicFramePr>
        <p:xfrm>
          <a:off x="6081622" y="666974"/>
          <a:ext cx="5310726" cy="5626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1288700108"/>
              </p:ext>
            </p:extLst>
          </p:nvPr>
        </p:nvGraphicFramePr>
        <p:xfrm>
          <a:off x="602427" y="634700"/>
          <a:ext cx="5131399" cy="56047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8249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060198950"/>
              </p:ext>
            </p:extLst>
          </p:nvPr>
        </p:nvGraphicFramePr>
        <p:xfrm>
          <a:off x="602427" y="634700"/>
          <a:ext cx="5131399" cy="56047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3185632827"/>
              </p:ext>
            </p:extLst>
          </p:nvPr>
        </p:nvGraphicFramePr>
        <p:xfrm>
          <a:off x="6239436" y="656216"/>
          <a:ext cx="5088365" cy="55401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155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315646460"/>
              </p:ext>
            </p:extLst>
          </p:nvPr>
        </p:nvGraphicFramePr>
        <p:xfrm>
          <a:off x="930309" y="621102"/>
          <a:ext cx="10318535" cy="5633048"/>
        </p:xfrm>
        <a:graphic>
          <a:graphicData uri="http://schemas.openxmlformats.org/drawingml/2006/table">
            <a:tbl>
              <a:tblPr firstRow="1" firstCol="1" bandRow="1">
                <a:tableStyleId>{5C22544A-7EE6-4342-B048-85BDC9FD1C3A}</a:tableStyleId>
              </a:tblPr>
              <a:tblGrid>
                <a:gridCol w="4680479"/>
                <a:gridCol w="3154236"/>
                <a:gridCol w="2483820"/>
              </a:tblGrid>
              <a:tr h="716488">
                <a:tc>
                  <a:txBody>
                    <a:bodyPr/>
                    <a:lstStyle/>
                    <a:p>
                      <a:pPr marL="0" marR="0" algn="ctr">
                        <a:lnSpc>
                          <a:spcPct val="107000"/>
                        </a:lnSpc>
                        <a:spcBef>
                          <a:spcPts val="0"/>
                        </a:spcBef>
                        <a:spcAft>
                          <a:spcPts val="0"/>
                        </a:spcAft>
                      </a:pPr>
                      <a:r>
                        <a:rPr lang="en-US" sz="2600" dirty="0">
                          <a:solidFill>
                            <a:schemeClr val="bg1"/>
                          </a:solidFill>
                          <a:effectLst/>
                          <a:latin typeface="Arial" panose="020B0604020202020204" pitchFamily="34" charset="0"/>
                          <a:cs typeface="Arial" panose="020B0604020202020204" pitchFamily="34" charset="0"/>
                        </a:rPr>
                        <a:t>Treatment</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2600" i="1" dirty="0">
                          <a:solidFill>
                            <a:schemeClr val="bg1"/>
                          </a:solidFill>
                          <a:effectLst/>
                          <a:latin typeface="Arial" panose="020B0604020202020204" pitchFamily="34" charset="0"/>
                          <a:cs typeface="Arial" panose="020B0604020202020204" pitchFamily="34" charset="0"/>
                        </a:rPr>
                        <a:t>p</a:t>
                      </a:r>
                      <a:r>
                        <a:rPr lang="en-US" sz="2600" dirty="0">
                          <a:solidFill>
                            <a:schemeClr val="bg1"/>
                          </a:solidFill>
                          <a:effectLst/>
                          <a:latin typeface="Arial" panose="020B0604020202020204" pitchFamily="34" charset="0"/>
                          <a:cs typeface="Arial" panose="020B0604020202020204" pitchFamily="34" charset="0"/>
                        </a:rPr>
                        <a:t> value</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2600" i="1" dirty="0">
                          <a:solidFill>
                            <a:schemeClr val="bg1"/>
                          </a:solidFill>
                          <a:effectLst/>
                          <a:latin typeface="Arial" panose="020B0604020202020204" pitchFamily="34" charset="0"/>
                          <a:cs typeface="Arial" panose="020B0604020202020204" pitchFamily="34" charset="0"/>
                        </a:rPr>
                        <a:t>Χ</a:t>
                      </a:r>
                      <a:r>
                        <a:rPr lang="en-US" sz="2600" baseline="30000" dirty="0">
                          <a:solidFill>
                            <a:schemeClr val="bg1"/>
                          </a:solidFill>
                          <a:effectLst/>
                          <a:latin typeface="Arial" panose="020B0604020202020204" pitchFamily="34" charset="0"/>
                          <a:cs typeface="Arial" panose="020B0604020202020204" pitchFamily="34" charset="0"/>
                        </a:rPr>
                        <a:t>2</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2">
                        <a:lumMod val="75000"/>
                      </a:schemeClr>
                    </a:solidFill>
                  </a:tcPr>
                </a:tc>
              </a:tr>
              <a:tr h="716488">
                <a:tc>
                  <a:txBody>
                    <a:bodyPr/>
                    <a:lstStyle/>
                    <a:p>
                      <a:pPr marL="0" marR="0" algn="ctr">
                        <a:lnSpc>
                          <a:spcPct val="107000"/>
                        </a:lnSpc>
                        <a:spcBef>
                          <a:spcPts val="0"/>
                        </a:spcBef>
                        <a:spcAft>
                          <a:spcPts val="0"/>
                        </a:spcAft>
                      </a:pPr>
                      <a:r>
                        <a:rPr lang="en-US" sz="2600">
                          <a:solidFill>
                            <a:schemeClr val="bg1"/>
                          </a:solidFill>
                          <a:effectLst/>
                          <a:latin typeface="Arial" panose="020B0604020202020204" pitchFamily="34" charset="0"/>
                          <a:cs typeface="Arial" panose="020B0604020202020204" pitchFamily="34" charset="0"/>
                        </a:rPr>
                        <a:t>Control</a:t>
                      </a:r>
                      <a:endParaRPr lang="en-US" sz="2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2600">
                          <a:effectLst/>
                          <a:latin typeface="Arial" panose="020B0604020202020204" pitchFamily="34" charset="0"/>
                          <a:cs typeface="Arial" panose="020B0604020202020204" pitchFamily="34" charset="0"/>
                        </a:rPr>
                        <a:t>0.208</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600" dirty="0">
                          <a:effectLst/>
                          <a:latin typeface="Arial" panose="020B0604020202020204" pitchFamily="34" charset="0"/>
                          <a:cs typeface="Arial" panose="020B0604020202020204" pitchFamily="34" charset="0"/>
                        </a:rPr>
                        <a:t>5.882</a:t>
                      </a:r>
                      <a:endParaRPr lang="en-US" sz="2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r>
              <a:tr h="716488">
                <a:tc>
                  <a:txBody>
                    <a:bodyPr/>
                    <a:lstStyle/>
                    <a:p>
                      <a:pPr marL="0" marR="0" algn="ctr">
                        <a:lnSpc>
                          <a:spcPct val="107000"/>
                        </a:lnSpc>
                        <a:spcBef>
                          <a:spcPts val="0"/>
                        </a:spcBef>
                        <a:spcAft>
                          <a:spcPts val="0"/>
                        </a:spcAft>
                      </a:pPr>
                      <a:r>
                        <a:rPr lang="en-US" sz="2600" dirty="0" smtClean="0">
                          <a:solidFill>
                            <a:schemeClr val="bg1"/>
                          </a:solidFill>
                          <a:effectLst/>
                          <a:latin typeface="Arial" panose="020B0604020202020204" pitchFamily="34" charset="0"/>
                          <a:cs typeface="Arial" panose="020B0604020202020204" pitchFamily="34" charset="0"/>
                        </a:rPr>
                        <a:t>Fumagillin</a:t>
                      </a:r>
                      <a:r>
                        <a:rPr lang="en-US" sz="2600" baseline="30000" dirty="0" smtClean="0">
                          <a:solidFill>
                            <a:schemeClr val="bg1"/>
                          </a:solidFill>
                          <a:effectLst/>
                          <a:latin typeface="Arial" panose="020B0604020202020204" pitchFamily="34" charset="0"/>
                          <a:cs typeface="Arial" panose="020B0604020202020204" pitchFamily="34" charset="0"/>
                        </a:rPr>
                        <a:t>*</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2600">
                          <a:effectLst/>
                          <a:latin typeface="Arial" panose="020B0604020202020204" pitchFamily="34" charset="0"/>
                          <a:cs typeface="Arial" panose="020B0604020202020204" pitchFamily="34" charset="0"/>
                        </a:rPr>
                        <a:t>0.026</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600">
                          <a:effectLst/>
                          <a:latin typeface="Arial" panose="020B0604020202020204" pitchFamily="34" charset="0"/>
                          <a:cs typeface="Arial" panose="020B0604020202020204" pitchFamily="34" charset="0"/>
                        </a:rPr>
                        <a:t>11.01</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r>
              <a:tr h="716488">
                <a:tc>
                  <a:txBody>
                    <a:bodyPr/>
                    <a:lstStyle/>
                    <a:p>
                      <a:pPr marL="0" marR="0" algn="ctr">
                        <a:lnSpc>
                          <a:spcPct val="107000"/>
                        </a:lnSpc>
                        <a:spcBef>
                          <a:spcPts val="0"/>
                        </a:spcBef>
                        <a:spcAft>
                          <a:spcPts val="0"/>
                        </a:spcAft>
                      </a:pPr>
                      <a:r>
                        <a:rPr lang="en-US" sz="2600" dirty="0" smtClean="0">
                          <a:solidFill>
                            <a:schemeClr val="bg1"/>
                          </a:solidFill>
                          <a:effectLst/>
                          <a:latin typeface="Arial" panose="020B0604020202020204" pitchFamily="34" charset="0"/>
                          <a:cs typeface="Arial" panose="020B0604020202020204" pitchFamily="34" charset="0"/>
                        </a:rPr>
                        <a:t>Tylosin</a:t>
                      </a:r>
                      <a:r>
                        <a:rPr lang="en-US" sz="2600" baseline="30000" dirty="0" smtClean="0">
                          <a:solidFill>
                            <a:schemeClr val="bg1"/>
                          </a:solidFill>
                          <a:effectLst/>
                          <a:latin typeface="Arial" panose="020B0604020202020204" pitchFamily="34" charset="0"/>
                          <a:cs typeface="Arial" panose="020B0604020202020204" pitchFamily="34" charset="0"/>
                        </a:rPr>
                        <a:t>*</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2600">
                          <a:effectLst/>
                          <a:latin typeface="Arial" panose="020B0604020202020204" pitchFamily="34" charset="0"/>
                          <a:cs typeface="Arial" panose="020B0604020202020204" pitchFamily="34" charset="0"/>
                        </a:rPr>
                        <a:t>&lt;0.001</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600">
                          <a:effectLst/>
                          <a:latin typeface="Arial" panose="020B0604020202020204" pitchFamily="34" charset="0"/>
                          <a:cs typeface="Arial" panose="020B0604020202020204" pitchFamily="34" charset="0"/>
                        </a:rPr>
                        <a:t>24.67</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r>
              <a:tr h="1363596">
                <a:tc>
                  <a:txBody>
                    <a:bodyPr/>
                    <a:lstStyle/>
                    <a:p>
                      <a:pPr marL="0" marR="0" algn="ctr">
                        <a:lnSpc>
                          <a:spcPct val="107000"/>
                        </a:lnSpc>
                        <a:spcBef>
                          <a:spcPts val="0"/>
                        </a:spcBef>
                        <a:spcAft>
                          <a:spcPts val="0"/>
                        </a:spcAft>
                      </a:pPr>
                      <a:r>
                        <a:rPr lang="en-US" sz="2600" dirty="0">
                          <a:solidFill>
                            <a:schemeClr val="bg1"/>
                          </a:solidFill>
                          <a:effectLst/>
                          <a:latin typeface="Arial" panose="020B0604020202020204" pitchFamily="34" charset="0"/>
                          <a:cs typeface="Arial" panose="020B0604020202020204" pitchFamily="34" charset="0"/>
                        </a:rPr>
                        <a:t>Fumagillin &amp; </a:t>
                      </a:r>
                      <a:r>
                        <a:rPr lang="en-US" sz="2600" dirty="0" smtClean="0">
                          <a:solidFill>
                            <a:schemeClr val="bg1"/>
                          </a:solidFill>
                          <a:effectLst/>
                          <a:latin typeface="Arial" panose="020B0604020202020204" pitchFamily="34" charset="0"/>
                          <a:cs typeface="Arial" panose="020B0604020202020204" pitchFamily="34" charset="0"/>
                        </a:rPr>
                        <a:t>Tylosin</a:t>
                      </a:r>
                      <a:r>
                        <a:rPr lang="en-US" sz="2600" baseline="30000" dirty="0" smtClean="0">
                          <a:solidFill>
                            <a:schemeClr val="bg1"/>
                          </a:solidFill>
                          <a:effectLst/>
                          <a:latin typeface="Arial" panose="020B0604020202020204" pitchFamily="34" charset="0"/>
                          <a:cs typeface="Arial" panose="020B0604020202020204" pitchFamily="34" charset="0"/>
                        </a:rPr>
                        <a:t>*</a:t>
                      </a:r>
                      <a:endParaRPr lang="en-US" sz="2600" dirty="0">
                        <a:solidFill>
                          <a:schemeClr val="bg1"/>
                        </a:solidFill>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600" dirty="0">
                          <a:solidFill>
                            <a:schemeClr val="bg1"/>
                          </a:solidFill>
                          <a:effectLst/>
                          <a:latin typeface="Arial" panose="020B0604020202020204" pitchFamily="34" charset="0"/>
                          <a:cs typeface="Arial" panose="020B0604020202020204" pitchFamily="34" charset="0"/>
                        </a:rPr>
                        <a:t> </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2600">
                          <a:effectLst/>
                          <a:latin typeface="Arial" panose="020B0604020202020204" pitchFamily="34" charset="0"/>
                          <a:cs typeface="Arial" panose="020B0604020202020204" pitchFamily="34" charset="0"/>
                        </a:rPr>
                        <a:t>&lt;0.001</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600">
                          <a:effectLst/>
                          <a:latin typeface="Arial" panose="020B0604020202020204" pitchFamily="34" charset="0"/>
                          <a:cs typeface="Arial" panose="020B0604020202020204" pitchFamily="34" charset="0"/>
                        </a:rPr>
                        <a:t>23.44</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r>
              <a:tr h="1403500">
                <a:tc>
                  <a:txBody>
                    <a:bodyPr/>
                    <a:lstStyle/>
                    <a:p>
                      <a:pPr marL="0" marR="0" algn="ctr">
                        <a:lnSpc>
                          <a:spcPct val="107000"/>
                        </a:lnSpc>
                        <a:spcBef>
                          <a:spcPts val="0"/>
                        </a:spcBef>
                        <a:spcAft>
                          <a:spcPts val="0"/>
                        </a:spcAft>
                      </a:pPr>
                      <a:r>
                        <a:rPr lang="en-US" sz="2600" dirty="0">
                          <a:solidFill>
                            <a:schemeClr val="bg1"/>
                          </a:solidFill>
                          <a:effectLst/>
                          <a:latin typeface="Arial" panose="020B0604020202020204" pitchFamily="34" charset="0"/>
                          <a:cs typeface="Arial" panose="020B0604020202020204" pitchFamily="34" charset="0"/>
                        </a:rPr>
                        <a:t>Before proportions of all treatments</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2">
                        <a:lumMod val="75000"/>
                      </a:schemeClr>
                    </a:solidFill>
                  </a:tcPr>
                </a:tc>
                <a:tc>
                  <a:txBody>
                    <a:bodyPr/>
                    <a:lstStyle/>
                    <a:p>
                      <a:pPr marL="0" marR="0" algn="ctr">
                        <a:lnSpc>
                          <a:spcPct val="107000"/>
                        </a:lnSpc>
                        <a:spcBef>
                          <a:spcPts val="0"/>
                        </a:spcBef>
                        <a:spcAft>
                          <a:spcPts val="0"/>
                        </a:spcAft>
                      </a:pPr>
                      <a:r>
                        <a:rPr lang="en-US" sz="2600">
                          <a:effectLst/>
                          <a:latin typeface="Arial" panose="020B0604020202020204" pitchFamily="34" charset="0"/>
                          <a:cs typeface="Arial" panose="020B0604020202020204" pitchFamily="34" charset="0"/>
                        </a:rPr>
                        <a:t>0.204</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c>
                  <a:txBody>
                    <a:bodyPr/>
                    <a:lstStyle/>
                    <a:p>
                      <a:pPr marL="0" marR="0" algn="ctr">
                        <a:lnSpc>
                          <a:spcPct val="107000"/>
                        </a:lnSpc>
                        <a:spcBef>
                          <a:spcPts val="0"/>
                        </a:spcBef>
                        <a:spcAft>
                          <a:spcPts val="0"/>
                        </a:spcAft>
                      </a:pPr>
                      <a:r>
                        <a:rPr lang="en-US" sz="2600" dirty="0">
                          <a:effectLst/>
                          <a:latin typeface="Arial" panose="020B0604020202020204" pitchFamily="34" charset="0"/>
                          <a:cs typeface="Arial" panose="020B0604020202020204" pitchFamily="34" charset="0"/>
                        </a:rPr>
                        <a:t>8.492</a:t>
                      </a:r>
                      <a:endParaRPr lang="en-US" sz="2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r>
            </a:tbl>
          </a:graphicData>
        </a:graphic>
      </p:graphicFrame>
    </p:spTree>
    <p:extLst>
      <p:ext uri="{BB962C8B-B14F-4D97-AF65-F5344CB8AC3E}">
        <p14:creationId xmlns:p14="http://schemas.microsoft.com/office/powerpoint/2010/main" val="16866898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07492" y="584012"/>
            <a:ext cx="2766368" cy="834881"/>
          </a:xfrm>
          <a:ln w="76200">
            <a:solidFill>
              <a:schemeClr val="accent2"/>
            </a:solidFill>
          </a:ln>
        </p:spPr>
        <p:txBody>
          <a:bodyPr>
            <a:normAutofit fontScale="90000"/>
          </a:bodyPr>
          <a:lstStyle/>
          <a:p>
            <a:r>
              <a:rPr lang="en-US" dirty="0" smtClean="0">
                <a:latin typeface="Arial" panose="020B0604020202020204" pitchFamily="34" charset="0"/>
                <a:cs typeface="Arial" panose="020B0604020202020204" pitchFamily="34" charset="0"/>
              </a:rPr>
              <a:t> Discussion</a:t>
            </a:r>
            <a:endParaRPr lang="en-US" dirty="0">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p:txBody>
          <a:bodyPr>
            <a:normAutofit/>
          </a:bodyPr>
          <a:lstStyle/>
          <a:p>
            <a:r>
              <a:rPr lang="en-US" sz="2500" dirty="0" smtClean="0">
                <a:latin typeface="Arial" panose="020B0604020202020204" pitchFamily="34" charset="0"/>
                <a:cs typeface="Arial" panose="020B0604020202020204" pitchFamily="34" charset="0"/>
              </a:rPr>
              <a:t>Agricultural chemicals do have an effect on honey bee associated microbes</a:t>
            </a:r>
          </a:p>
          <a:p>
            <a:endParaRPr lang="en-US" sz="2500" dirty="0">
              <a:latin typeface="Arial" panose="020B0604020202020204" pitchFamily="34" charset="0"/>
              <a:cs typeface="Arial" panose="020B0604020202020204" pitchFamily="34" charset="0"/>
            </a:endParaRPr>
          </a:p>
          <a:p>
            <a:r>
              <a:rPr lang="en-US" sz="2500" dirty="0" smtClean="0">
                <a:latin typeface="Arial" panose="020B0604020202020204" pitchFamily="34" charset="0"/>
                <a:cs typeface="Arial" panose="020B0604020202020204" pitchFamily="34" charset="0"/>
              </a:rPr>
              <a:t>Chemical safety could be better assessed by studying chemical synergy and indirect effects </a:t>
            </a:r>
          </a:p>
          <a:p>
            <a:endParaRPr lang="en-US" sz="2500" dirty="0">
              <a:latin typeface="Arial" panose="020B0604020202020204" pitchFamily="34" charset="0"/>
              <a:cs typeface="Arial" panose="020B0604020202020204" pitchFamily="34" charset="0"/>
            </a:endParaRPr>
          </a:p>
          <a:p>
            <a:r>
              <a:rPr lang="en-US" sz="2500" dirty="0" smtClean="0">
                <a:latin typeface="Arial" panose="020B0604020202020204" pitchFamily="34" charset="0"/>
                <a:cs typeface="Arial" panose="020B0604020202020204" pitchFamily="34" charset="0"/>
              </a:rPr>
              <a:t>Further studies can help create more effective, lower impact, pesticide application procedures </a:t>
            </a: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94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000" dirty="0" smtClean="0">
                <a:latin typeface="Arial" panose="020B0604020202020204" pitchFamily="34" charset="0"/>
                <a:cs typeface="Arial" panose="020B0604020202020204" pitchFamily="34" charset="0"/>
              </a:rPr>
              <a:t>Laboratory cage based experiment</a:t>
            </a:r>
          </a:p>
          <a:p>
            <a:pPr marL="36900" indent="0">
              <a:buNone/>
            </a:pPr>
            <a:endParaRPr lang="en-US" sz="3000" dirty="0" smtClean="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Fairly short term observations </a:t>
            </a:r>
          </a:p>
          <a:p>
            <a:pPr marL="36900" indent="0">
              <a:buNone/>
            </a:pPr>
            <a:endParaRPr lang="en-US" sz="3000" dirty="0" smtClean="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CFU data</a:t>
            </a:r>
            <a:endParaRPr lang="en-US" sz="3000" dirty="0">
              <a:latin typeface="Arial" panose="020B0604020202020204" pitchFamily="34" charset="0"/>
              <a:cs typeface="Arial" panose="020B0604020202020204" pitchFamily="34" charset="0"/>
            </a:endParaRPr>
          </a:p>
        </p:txBody>
      </p:sp>
      <p:sp>
        <p:nvSpPr>
          <p:cNvPr id="4" name="Title 6"/>
          <p:cNvSpPr>
            <a:spLocks noGrp="1"/>
          </p:cNvSpPr>
          <p:nvPr>
            <p:ph type="title"/>
          </p:nvPr>
        </p:nvSpPr>
        <p:spPr>
          <a:xfrm>
            <a:off x="3866896" y="547619"/>
            <a:ext cx="4447559" cy="949411"/>
          </a:xfrm>
          <a:ln w="76200">
            <a:solidFill>
              <a:schemeClr val="accent2"/>
            </a:solidFill>
          </a:ln>
        </p:spPr>
        <p:txBody>
          <a:bodyPr>
            <a:normAutofit/>
          </a:bodyPr>
          <a:lstStyle/>
          <a:p>
            <a:r>
              <a:rPr lang="en-US" dirty="0" smtClean="0">
                <a:latin typeface="Arial" panose="020B0604020202020204" pitchFamily="34" charset="0"/>
                <a:cs typeface="Arial" panose="020B0604020202020204" pitchFamily="34" charset="0"/>
              </a:rPr>
              <a:t> Limitations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2" descr="http://2.bp.blogspot.com/-CK6dIdQPHLc/Uv-x9L4uNkI/AAAAAAAAUT4/N2z-293hlOw/s1600/Popul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308"/>
            <a:ext cx="12192000" cy="593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6784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0401" y="527125"/>
            <a:ext cx="4108269" cy="940526"/>
          </a:xfrm>
          <a:ln w="76200">
            <a:solidFill>
              <a:schemeClr val="accent2"/>
            </a:solidFill>
          </a:ln>
        </p:spPr>
        <p:txBody>
          <a:bodyPr>
            <a:noAutofit/>
          </a:bodyPr>
          <a:lstStyle/>
          <a:p>
            <a:r>
              <a:rPr lang="en-US" dirty="0" smtClean="0">
                <a:latin typeface="Arial" panose="020B0604020202020204" pitchFamily="34" charset="0"/>
                <a:cs typeface="Arial" panose="020B0604020202020204" pitchFamily="34" charset="0"/>
              </a:rPr>
              <a:t>Future Directions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2844" y="1819073"/>
            <a:ext cx="5511692" cy="4348264"/>
          </a:xfrm>
        </p:spPr>
        <p:txBody>
          <a:bodyPr>
            <a:normAutofit/>
          </a:bodyPr>
          <a:lstStyle/>
          <a:p>
            <a:pPr>
              <a:buFont typeface="Wingdings" panose="05000000000000000000" pitchFamily="2" charset="2"/>
              <a:buChar char="v"/>
            </a:pPr>
            <a:r>
              <a:rPr lang="en-US" sz="3000" dirty="0" smtClean="0">
                <a:latin typeface="Arial" panose="020B0604020202020204" pitchFamily="34" charset="0"/>
                <a:cs typeface="Arial" panose="020B0604020202020204" pitchFamily="34" charset="0"/>
              </a:rPr>
              <a:t>Functional Roles of Microbes</a:t>
            </a:r>
          </a:p>
          <a:p>
            <a:pPr marL="36900" indent="0">
              <a:buNone/>
            </a:pPr>
            <a:endParaRPr lang="en-US" sz="30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3000" dirty="0" smtClean="0">
                <a:latin typeface="Arial" panose="020B0604020202020204" pitchFamily="34" charset="0"/>
                <a:cs typeface="Arial" panose="020B0604020202020204" pitchFamily="34" charset="0"/>
              </a:rPr>
              <a:t>Indirect effects to honey bees from microbiome change</a:t>
            </a:r>
          </a:p>
          <a:p>
            <a:pPr marL="36900" indent="0">
              <a:buNone/>
            </a:pPr>
            <a:endParaRPr lang="en-US" sz="3000" dirty="0" smtClean="0">
              <a:latin typeface="Arial" panose="020B0604020202020204" pitchFamily="34" charset="0"/>
              <a:cs typeface="Arial" panose="020B0604020202020204" pitchFamily="34" charset="0"/>
            </a:endParaRPr>
          </a:p>
          <a:p>
            <a:pPr>
              <a:buFont typeface="Wingdings" panose="05000000000000000000" pitchFamily="2" charset="2"/>
              <a:buChar char="v"/>
            </a:pPr>
            <a:r>
              <a:rPr lang="en-US" sz="3000" dirty="0" smtClean="0">
                <a:latin typeface="Arial" panose="020B0604020202020204" pitchFamily="34" charset="0"/>
                <a:cs typeface="Arial" panose="020B0604020202020204" pitchFamily="34" charset="0"/>
              </a:rPr>
              <a:t>Long term health impacts</a:t>
            </a:r>
            <a:endParaRPr lang="en-US" sz="3000" dirty="0">
              <a:latin typeface="Arial" panose="020B0604020202020204" pitchFamily="34" charset="0"/>
              <a:cs typeface="Arial" panose="020B0604020202020204" pitchFamily="34" charset="0"/>
            </a:endParaRPr>
          </a:p>
          <a:p>
            <a:pPr>
              <a:buNone/>
            </a:pPr>
            <a:endParaRPr lang="en-US" dirty="0" smtClean="0">
              <a:latin typeface="Arial" panose="020B0604020202020204" pitchFamily="34" charset="0"/>
              <a:cs typeface="Arial" panose="020B0604020202020204" pitchFamily="34" charset="0"/>
            </a:endParaRPr>
          </a:p>
          <a:p>
            <a:pPr marL="365760" lvl="1" indent="0">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783" r="14907"/>
          <a:stretch/>
        </p:blipFill>
        <p:spPr>
          <a:xfrm>
            <a:off x="6419306" y="1907176"/>
            <a:ext cx="4772297" cy="3794760"/>
          </a:xfrm>
          <a:prstGeom prst="rect">
            <a:avLst/>
          </a:prstGeom>
        </p:spPr>
      </p:pic>
    </p:spTree>
    <p:extLst>
      <p:ext uri="{BB962C8B-B14F-4D97-AF65-F5344CB8AC3E}">
        <p14:creationId xmlns:p14="http://schemas.microsoft.com/office/powerpoint/2010/main" val="4016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a:latin typeface="Arial" panose="020B0604020202020204" pitchFamily="34" charset="0"/>
                <a:cs typeface="Arial" panose="020B0604020202020204" pitchFamily="34" charset="0"/>
              </a:rPr>
              <a:t>Land use map from - </a:t>
            </a:r>
            <a:r>
              <a:rPr lang="en-US" dirty="0">
                <a:latin typeface="Arial" panose="020B0604020202020204" pitchFamily="34" charset="0"/>
                <a:cs typeface="Arial" panose="020B0604020202020204" pitchFamily="34" charset="0"/>
                <a:hlinkClick r:id="rId2"/>
              </a:rPr>
              <a:t>http://phys.org/news/2013-11-global-insights.html</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World Population Map from </a:t>
            </a:r>
            <a:r>
              <a:rPr lang="en-US" dirty="0">
                <a:latin typeface="Arial" panose="020B0604020202020204" pitchFamily="34" charset="0"/>
                <a:cs typeface="Arial" panose="020B0604020202020204" pitchFamily="34" charset="0"/>
                <a:hlinkClick r:id="rId3"/>
              </a:rPr>
              <a:t>http://</a:t>
            </a:r>
            <a:r>
              <a:rPr lang="en-US" dirty="0" smtClean="0">
                <a:latin typeface="Arial" panose="020B0604020202020204" pitchFamily="34" charset="0"/>
                <a:cs typeface="Arial" panose="020B0604020202020204" pitchFamily="34" charset="0"/>
                <a:hlinkClick r:id="rId3"/>
              </a:rPr>
              <a:t>www.infinitearttournament.com/2014/02/a-users-guide-to-forty-maps-that-will_17.html</a:t>
            </a:r>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Overwintering loses </a:t>
            </a:r>
            <a:r>
              <a:rPr lang="en-US" dirty="0" smtClean="0">
                <a:latin typeface="Arial" panose="020B0604020202020204" pitchFamily="34" charset="0"/>
                <a:cs typeface="Arial" panose="020B0604020202020204" pitchFamily="34" charset="0"/>
              </a:rPr>
              <a:t>– from Bee Informed at </a:t>
            </a:r>
            <a:r>
              <a:rPr lang="en-US" dirty="0" smtClean="0">
                <a:latin typeface="Arial" panose="020B0604020202020204" pitchFamily="34" charset="0"/>
                <a:cs typeface="Arial" panose="020B0604020202020204" pitchFamily="34" charset="0"/>
                <a:hlinkClick r:id="rId4"/>
              </a:rPr>
              <a:t>http</a:t>
            </a:r>
            <a:r>
              <a:rPr lang="en-US" dirty="0">
                <a:latin typeface="Arial" panose="020B0604020202020204" pitchFamily="34" charset="0"/>
                <a:cs typeface="Arial" panose="020B0604020202020204" pitchFamily="34" charset="0"/>
                <a:hlinkClick r:id="rId4"/>
              </a:rPr>
              <a:t>://beeinformed.org/2014/05/colony-loss-2013-2014</a:t>
            </a:r>
            <a:r>
              <a:rPr lang="en-US" dirty="0" smtClean="0">
                <a:latin typeface="Arial" panose="020B0604020202020204" pitchFamily="34" charset="0"/>
                <a:cs typeface="Arial" panose="020B0604020202020204" pitchFamily="34" charset="0"/>
                <a:hlinkClick r:id="rId4"/>
              </a:rPr>
              <a:t>/</a:t>
            </a:r>
            <a:r>
              <a:rPr lang="en-US" dirty="0" smtClean="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Bee Bread from - </a:t>
            </a:r>
            <a:r>
              <a:rPr lang="en-US" dirty="0">
                <a:latin typeface="Arial" panose="020B0604020202020204" pitchFamily="34" charset="0"/>
                <a:cs typeface="Arial" panose="020B0604020202020204" pitchFamily="34" charset="0"/>
                <a:hlinkClick r:id="rId5"/>
              </a:rPr>
              <a:t>http://</a:t>
            </a:r>
            <a:r>
              <a:rPr lang="en-US" dirty="0" smtClean="0">
                <a:latin typeface="Arial" panose="020B0604020202020204" pitchFamily="34" charset="0"/>
                <a:cs typeface="Arial" panose="020B0604020202020204" pitchFamily="34" charset="0"/>
                <a:hlinkClick r:id="rId5"/>
              </a:rPr>
              <a:t>nordicfoodlab.org/blog/2013/5/the-whole-hive</a:t>
            </a:r>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Almond Bloom - </a:t>
            </a:r>
            <a:r>
              <a:rPr lang="en-US" dirty="0">
                <a:latin typeface="Arial" panose="020B0604020202020204" pitchFamily="34" charset="0"/>
                <a:cs typeface="Arial" panose="020B0604020202020204" pitchFamily="34" charset="0"/>
                <a:hlinkClick r:id="rId6"/>
              </a:rPr>
              <a:t>http://www.sactownmag.com/February-March-2009/Almond-Joy</a:t>
            </a:r>
            <a:r>
              <a:rPr lang="en-US" dirty="0" smtClean="0">
                <a:latin typeface="Arial" panose="020B0604020202020204" pitchFamily="34" charset="0"/>
                <a:cs typeface="Arial" panose="020B0604020202020204" pitchFamily="34" charset="0"/>
                <a:hlinkClick r:id="rId6"/>
              </a:rPr>
              <a:t>/</a:t>
            </a:r>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Fungal </a:t>
            </a:r>
            <a:r>
              <a:rPr lang="en-US" dirty="0">
                <a:latin typeface="Arial" panose="020B0604020202020204" pitchFamily="34" charset="0"/>
                <a:cs typeface="Arial" panose="020B0604020202020204" pitchFamily="34" charset="0"/>
              </a:rPr>
              <a:t>Phylogeny trees- </a:t>
            </a:r>
            <a:r>
              <a:rPr lang="en-US" dirty="0">
                <a:latin typeface="Arial" panose="020B0604020202020204" pitchFamily="34" charset="0"/>
                <a:cs typeface="Arial" panose="020B0604020202020204" pitchFamily="34" charset="0"/>
                <a:hlinkClick r:id="rId7"/>
              </a:rPr>
              <a:t>http://</a:t>
            </a:r>
            <a:r>
              <a:rPr lang="en-US" dirty="0" smtClean="0">
                <a:latin typeface="Arial" panose="020B0604020202020204" pitchFamily="34" charset="0"/>
                <a:cs typeface="Arial" panose="020B0604020202020204" pitchFamily="34" charset="0"/>
                <a:hlinkClick r:id="rId7"/>
              </a:rPr>
              <a:t>cnx.org/contents/b95751e9-54aa-43b7-9bb0-406671635905@7/Kingdom_Fungi</a:t>
            </a:r>
            <a:r>
              <a:rPr lang="en-US" dirty="0">
                <a:latin typeface="Arial" panose="020B0604020202020204" pitchFamily="34" charset="0"/>
                <a:cs typeface="Arial" panose="020B0604020202020204" pitchFamily="34" charset="0"/>
              </a:rPr>
              <a:t> &amp; </a:t>
            </a:r>
            <a:r>
              <a:rPr lang="en-US" dirty="0">
                <a:latin typeface="Arial" panose="020B0604020202020204" pitchFamily="34" charset="0"/>
                <a:cs typeface="Arial" panose="020B0604020202020204" pitchFamily="34" charset="0"/>
                <a:hlinkClick r:id="rId8"/>
              </a:rPr>
              <a:t>http://scienceblogs.com/evolgen/2006/11/03/phylogeny-friday-20-october-20</a:t>
            </a:r>
            <a:r>
              <a:rPr lang="en-US" dirty="0" smtClean="0">
                <a:latin typeface="Arial" panose="020B0604020202020204" pitchFamily="34" charset="0"/>
                <a:cs typeface="Arial" panose="020B0604020202020204" pitchFamily="34" charset="0"/>
                <a:hlinkClick r:id="rId8"/>
              </a:rPr>
              <a:t>/</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Nosema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mainebeekeepers.org</a:t>
            </a:r>
          </a:p>
          <a:p>
            <a:r>
              <a:rPr lang="en-US" dirty="0" smtClean="0">
                <a:latin typeface="Arial" panose="020B0604020202020204" pitchFamily="34" charset="0"/>
                <a:cs typeface="Arial" panose="020B0604020202020204" pitchFamily="34" charset="0"/>
              </a:rPr>
              <a:t>Nosema spores-  </a:t>
            </a:r>
            <a:r>
              <a:rPr lang="en-US" dirty="0">
                <a:latin typeface="Arial" panose="020B0604020202020204" pitchFamily="34" charset="0"/>
                <a:cs typeface="Arial" panose="020B0604020202020204" pitchFamily="34" charset="0"/>
              </a:rPr>
              <a:t>http://www.zoologie.uni-halle.de/allgemeine_zoologie/research/host-parasite</a:t>
            </a:r>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American Foulbrood- kiwimana.co.nz  &amp; </a:t>
            </a:r>
            <a:r>
              <a:rPr lang="en-US" dirty="0" smtClean="0">
                <a:latin typeface="Arial" panose="020B0604020202020204" pitchFamily="34" charset="0"/>
                <a:cs typeface="Arial" panose="020B0604020202020204" pitchFamily="34" charset="0"/>
                <a:hlinkClick r:id="rId9"/>
              </a:rPr>
              <a:t>www.mol-ecol.uni-halle.de</a:t>
            </a:r>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10"/>
              </a:rPr>
              <a:t>http://www.michiganbees.org/2012/fungus-fights-deadly-bee-mites-in-a-two-pronged-attack</a:t>
            </a:r>
            <a:r>
              <a:rPr lang="en-US" dirty="0" smtClean="0">
                <a:latin typeface="Arial" panose="020B0604020202020204" pitchFamily="34" charset="0"/>
                <a:cs typeface="Arial" panose="020B0604020202020204" pitchFamily="34" charset="0"/>
                <a:hlinkClick r:id="rId1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Picture </a:t>
            </a:r>
            <a:r>
              <a:rPr lang="en-US" dirty="0" err="1" smtClean="0">
                <a:latin typeface="Arial" panose="020B0604020202020204" pitchFamily="34" charset="0"/>
                <a:cs typeface="Arial" panose="020B0604020202020204" pitchFamily="34" charset="0"/>
              </a:rPr>
              <a:t>ofvarroa</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mite </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Colony forming </a:t>
            </a:r>
            <a:r>
              <a:rPr lang="en-US">
                <a:latin typeface="Arial" panose="020B0604020202020204" pitchFamily="34" charset="0"/>
                <a:cs typeface="Arial" panose="020B0604020202020204" pitchFamily="34" charset="0"/>
              </a:rPr>
              <a:t>units example- </a:t>
            </a:r>
            <a:r>
              <a:rPr lang="en-US">
                <a:latin typeface="Arial" panose="020B0604020202020204" pitchFamily="34" charset="0"/>
                <a:cs typeface="Arial" panose="020B0604020202020204" pitchFamily="34" charset="0"/>
                <a:hlinkClick r:id="rId11"/>
              </a:rPr>
              <a:t>http://</a:t>
            </a:r>
            <a:r>
              <a:rPr lang="en-US" smtClean="0">
                <a:latin typeface="Arial" panose="020B0604020202020204" pitchFamily="34" charset="0"/>
                <a:cs typeface="Arial" panose="020B0604020202020204" pitchFamily="34" charset="0"/>
                <a:hlinkClick r:id="rId11"/>
              </a:rPr>
              <a:t>biology.clc.uc.edu/fankhauser/Labs/Microbiology/Yeast_Plate_Count/Yeast_Plate_Count.htm</a:t>
            </a:r>
            <a:r>
              <a:rPr lang="en-US"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1"/>
          <p:cNvSpPr txBox="1">
            <a:spLocks/>
          </p:cNvSpPr>
          <p:nvPr/>
        </p:nvSpPr>
        <p:spPr>
          <a:xfrm>
            <a:off x="3274984" y="588833"/>
            <a:ext cx="4956427" cy="880533"/>
          </a:xfrm>
          <a:prstGeom prst="rect">
            <a:avLst/>
          </a:prstGeom>
          <a:ln w="76200">
            <a:solidFill>
              <a:schemeClr val="accent2"/>
            </a:solidFill>
          </a:ln>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panose="020B0604020202020204" pitchFamily="34" charset="0"/>
                <a:cs typeface="Arial" panose="020B0604020202020204" pitchFamily="34" charset="0"/>
              </a:rPr>
              <a:t>Photo References</a:t>
            </a:r>
            <a:r>
              <a:rPr lang="en-US" dirty="0" smtClean="0">
                <a:ln w="76200">
                  <a:noFill/>
                </a:ln>
                <a:latin typeface="Arial" panose="020B0604020202020204" pitchFamily="34" charset="0"/>
                <a:cs typeface="Arial" panose="020B0604020202020204" pitchFamily="34" charset="0"/>
              </a:rPr>
              <a:t> </a:t>
            </a:r>
            <a:endParaRPr lang="en-US" dirty="0">
              <a:ln w="76200">
                <a:no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669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732449"/>
            <a:ext cx="10718917" cy="4593047"/>
          </a:xfrm>
        </p:spPr>
        <p:txBody>
          <a:bodyPr>
            <a:normAutofit fontScale="92500"/>
          </a:bodyPr>
          <a:lstStyle/>
          <a:p>
            <a:r>
              <a:rPr lang="en-US" dirty="0" err="1">
                <a:latin typeface="Arial" panose="020B0604020202020204" pitchFamily="34" charset="0"/>
                <a:cs typeface="Arial" panose="020B0604020202020204" pitchFamily="34" charset="0"/>
              </a:rPr>
              <a:t>Calderone</a:t>
            </a:r>
            <a:r>
              <a:rPr lang="en-US" dirty="0">
                <a:latin typeface="Arial" panose="020B0604020202020204" pitchFamily="34" charset="0"/>
                <a:cs typeface="Arial" panose="020B0604020202020204" pitchFamily="34" charset="0"/>
              </a:rPr>
              <a:t>, N.W. (2012) Insect Pollinated Crops, Insect Pollinators and US Agriculture: Trend Analysis of Aggregate Data for the Period 1992–2009. </a:t>
            </a:r>
            <a:r>
              <a:rPr lang="en-US" dirty="0" err="1">
                <a:latin typeface="Arial" panose="020B0604020202020204" pitchFamily="34" charset="0"/>
                <a:cs typeface="Arial" panose="020B0604020202020204" pitchFamily="34" charset="0"/>
              </a:rPr>
              <a:t>PLoS</a:t>
            </a:r>
            <a:r>
              <a:rPr lang="en-US" dirty="0">
                <a:latin typeface="Arial" panose="020B0604020202020204" pitchFamily="34" charset="0"/>
                <a:cs typeface="Arial" panose="020B0604020202020204" pitchFamily="34" charset="0"/>
              </a:rPr>
              <a:t> One DOI: </a:t>
            </a:r>
            <a:r>
              <a:rPr lang="en-US" dirty="0" smtClean="0">
                <a:latin typeface="Arial" panose="020B0604020202020204" pitchFamily="34" charset="0"/>
                <a:cs typeface="Arial" panose="020B0604020202020204" pitchFamily="34" charset="0"/>
              </a:rPr>
              <a:t>10.1371/journal.pone.0037235</a:t>
            </a:r>
          </a:p>
          <a:p>
            <a:r>
              <a:rPr lang="en-US" dirty="0">
                <a:latin typeface="Arial" panose="020B0604020202020204" pitchFamily="34" charset="0"/>
                <a:cs typeface="Arial" panose="020B0604020202020204" pitchFamily="34" charset="0"/>
              </a:rPr>
              <a:t>Cain, M., Bowman, W., Hacker, S.D. (2014) Ecology, Third Edition. </a:t>
            </a:r>
            <a:r>
              <a:rPr lang="en-US" dirty="0" err="1">
                <a:latin typeface="Arial" panose="020B0604020202020204" pitchFamily="34" charset="0"/>
                <a:cs typeface="Arial" panose="020B0604020202020204" pitchFamily="34" charset="0"/>
              </a:rPr>
              <a:t>Sinauer</a:t>
            </a:r>
            <a:r>
              <a:rPr lang="en-US" dirty="0">
                <a:latin typeface="Arial" panose="020B0604020202020204" pitchFamily="34" charset="0"/>
                <a:cs typeface="Arial" panose="020B0604020202020204" pitchFamily="34" charset="0"/>
              </a:rPr>
              <a:t> Associates, Inc. </a:t>
            </a:r>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Hein, L., (2009) The Economic Value of the Pollination Service, a Review Across Scales. The Open Ecology Journal 2, 74-82 1874-2130/09 </a:t>
            </a:r>
          </a:p>
          <a:p>
            <a:r>
              <a:rPr lang="en-US" dirty="0">
                <a:latin typeface="Arial" panose="020B0604020202020204" pitchFamily="34" charset="0"/>
                <a:cs typeface="Arial" panose="020B0604020202020204" pitchFamily="34" charset="0"/>
              </a:rPr>
              <a:t>Greer, R.L., </a:t>
            </a:r>
            <a:r>
              <a:rPr lang="en-US" dirty="0" err="1">
                <a:latin typeface="Arial" panose="020B0604020202020204" pitchFamily="34" charset="0"/>
                <a:cs typeface="Arial" panose="020B0604020202020204" pitchFamily="34" charset="0"/>
              </a:rPr>
              <a:t>Morgun</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Shulzhenko</a:t>
            </a:r>
            <a:r>
              <a:rPr lang="en-US" dirty="0">
                <a:latin typeface="Arial" panose="020B0604020202020204" pitchFamily="34" charset="0"/>
                <a:cs typeface="Arial" panose="020B0604020202020204" pitchFamily="34" charset="0"/>
              </a:rPr>
              <a:t>, N. (2013) Bridging immunity and lipid metabolism by gut microbiota. Clinical reviews in </a:t>
            </a:r>
            <a:r>
              <a:rPr lang="en-US" dirty="0" smtClean="0">
                <a:latin typeface="Arial" panose="020B0604020202020204" pitchFamily="34" charset="0"/>
                <a:cs typeface="Arial" panose="020B0604020202020204" pitchFamily="34" charset="0"/>
              </a:rPr>
              <a:t>allergy </a:t>
            </a:r>
            <a:r>
              <a:rPr lang="en-US" dirty="0">
                <a:latin typeface="Arial" panose="020B0604020202020204" pitchFamily="34" charset="0"/>
                <a:cs typeface="Arial" panose="020B0604020202020204" pitchFamily="34" charset="0"/>
              </a:rPr>
              <a:t>and immunology 132 (2) 253-262 </a:t>
            </a:r>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Evans, J., Armstrong T. (2006) Antagonistic interactions between honey bee symbionts and implications for disease BMC Ecology 6 (4</a:t>
            </a:r>
            <a:r>
              <a:rPr lang="en-US" dirty="0" smtClean="0">
                <a:latin typeface="Arial" panose="020B0604020202020204" pitchFamily="34" charset="0"/>
                <a:cs typeface="Arial" panose="020B0604020202020204" pitchFamily="34" charset="0"/>
              </a:rPr>
              <a:t>)</a:t>
            </a:r>
          </a:p>
          <a:p>
            <a:r>
              <a:rPr lang="en-US" dirty="0" err="1">
                <a:latin typeface="Arial" panose="020B0604020202020204" pitchFamily="34" charset="0"/>
                <a:cs typeface="Arial" panose="020B0604020202020204" pitchFamily="34" charset="0"/>
              </a:rPr>
              <a:t>Mattila</a:t>
            </a:r>
            <a:r>
              <a:rPr lang="en-US" dirty="0">
                <a:latin typeface="Arial" panose="020B0604020202020204" pitchFamily="34" charset="0"/>
                <a:cs typeface="Arial" panose="020B0604020202020204" pitchFamily="34" charset="0"/>
              </a:rPr>
              <a:t>, H., Rios, D., Walker-Sperling, V., </a:t>
            </a:r>
            <a:r>
              <a:rPr lang="en-US" dirty="0" err="1">
                <a:latin typeface="Arial" panose="020B0604020202020204" pitchFamily="34" charset="0"/>
                <a:cs typeface="Arial" panose="020B0604020202020204" pitchFamily="34" charset="0"/>
              </a:rPr>
              <a:t>Roeselers</a:t>
            </a:r>
            <a:r>
              <a:rPr lang="en-US" dirty="0">
                <a:latin typeface="Arial" panose="020B0604020202020204" pitchFamily="34" charset="0"/>
                <a:cs typeface="Arial" panose="020B0604020202020204" pitchFamily="34" charset="0"/>
              </a:rPr>
              <a:t>, G., Newton I. (2012) Characterization of the Active Microbiotas Associated with Honey Bees Reveals Healthier and Broader communities when Colonies are Genetically Diverse. </a:t>
            </a:r>
            <a:r>
              <a:rPr lang="en-US" dirty="0" err="1">
                <a:latin typeface="Arial" panose="020B0604020202020204" pitchFamily="34" charset="0"/>
                <a:cs typeface="Arial" panose="020B0604020202020204" pitchFamily="34" charset="0"/>
              </a:rPr>
              <a:t>PLoS</a:t>
            </a:r>
            <a:r>
              <a:rPr lang="en-US" dirty="0">
                <a:latin typeface="Arial" panose="020B0604020202020204" pitchFamily="34" charset="0"/>
                <a:cs typeface="Arial" panose="020B0604020202020204" pitchFamily="34" charset="0"/>
              </a:rPr>
              <a:t> ONE 7 (3) e32962</a:t>
            </a:r>
          </a:p>
        </p:txBody>
      </p:sp>
      <p:sp>
        <p:nvSpPr>
          <p:cNvPr id="4" name="Title 1"/>
          <p:cNvSpPr txBox="1">
            <a:spLocks/>
          </p:cNvSpPr>
          <p:nvPr/>
        </p:nvSpPr>
        <p:spPr>
          <a:xfrm>
            <a:off x="3429884" y="556560"/>
            <a:ext cx="4956427" cy="880533"/>
          </a:xfrm>
          <a:prstGeom prst="rect">
            <a:avLst/>
          </a:prstGeom>
          <a:ln w="76200">
            <a:solidFill>
              <a:schemeClr val="accent2"/>
            </a:solidFill>
          </a:ln>
          <a:effectLst>
            <a:outerShdw blurRad="25400" dir="17880000">
              <a:srgbClr val="000000">
                <a:alpha val="46000"/>
              </a:srgbClr>
            </a:outerShdw>
          </a:effectLst>
        </p:spPr>
        <p:txBody>
          <a:bodyPr vert="horz" lIns="91440" tIns="45720" rIns="91440" bIns="45720" rtlCol="0" anchor="ctr">
            <a:normAutofit fontScale="92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atin typeface="Arial" panose="020B0604020202020204" pitchFamily="34" charset="0"/>
                <a:cs typeface="Arial" panose="020B0604020202020204" pitchFamily="34" charset="0"/>
              </a:rPr>
              <a:t>Literature </a:t>
            </a:r>
            <a:r>
              <a:rPr lang="en-US" dirty="0">
                <a:latin typeface="Arial" panose="020B0604020202020204" pitchFamily="34" charset="0"/>
                <a:cs typeface="Arial" panose="020B0604020202020204" pitchFamily="34" charset="0"/>
              </a:rPr>
              <a:t>References</a:t>
            </a:r>
            <a:r>
              <a:rPr lang="en-US" dirty="0" smtClean="0">
                <a:ln w="76200">
                  <a:noFill/>
                </a:ln>
                <a:latin typeface="Arial" panose="020B0604020202020204" pitchFamily="34" charset="0"/>
                <a:cs typeface="Arial" panose="020B0604020202020204" pitchFamily="34" charset="0"/>
              </a:rPr>
              <a:t> </a:t>
            </a:r>
            <a:endParaRPr lang="en-US" dirty="0">
              <a:ln w="76200">
                <a:no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50245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2462" y="650506"/>
            <a:ext cx="4956427" cy="880533"/>
          </a:xfrm>
          <a:ln w="76200">
            <a:solidFill>
              <a:schemeClr val="accent2"/>
            </a:solidFill>
          </a:ln>
        </p:spPr>
        <p:txBody>
          <a:bodyPr/>
          <a:lstStyle/>
          <a:p>
            <a:r>
              <a:rPr lang="en-US" dirty="0" smtClean="0">
                <a:ln w="76200">
                  <a:noFill/>
                </a:ln>
                <a:latin typeface="Arial" panose="020B0604020202020204" pitchFamily="34" charset="0"/>
                <a:cs typeface="Arial" panose="020B0604020202020204" pitchFamily="34" charset="0"/>
              </a:rPr>
              <a:t>Acknowledgments </a:t>
            </a:r>
            <a:endParaRPr lang="en-US" dirty="0">
              <a:ln w="76200">
                <a:noFill/>
              </a:ln>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13795" y="1732449"/>
            <a:ext cx="10353762" cy="4539259"/>
          </a:xfrm>
        </p:spPr>
        <p:txBody>
          <a:bodyPr>
            <a:normAutofit/>
          </a:bodyPr>
          <a:lstStyle/>
          <a:p>
            <a:r>
              <a:rPr lang="en-US" dirty="0" smtClean="0">
                <a:latin typeface="Arial" panose="020B0604020202020204" pitchFamily="34" charset="0"/>
                <a:cs typeface="Arial" panose="020B0604020202020204" pitchFamily="34" charset="0"/>
              </a:rPr>
              <a:t>Undergraduate Research, Innovation, Science, Creativity (URISC)</a:t>
            </a:r>
          </a:p>
          <a:p>
            <a:r>
              <a:rPr lang="en-US" dirty="0">
                <a:latin typeface="Arial" panose="020B0604020202020204" pitchFamily="34" charset="0"/>
                <a:cs typeface="Arial" panose="020B0604020202020204" pitchFamily="34" charset="0"/>
              </a:rPr>
              <a:t>Louisa </a:t>
            </a:r>
            <a:r>
              <a:rPr lang="en-US" dirty="0" err="1">
                <a:latin typeface="Arial" panose="020B0604020202020204" pitchFamily="34" charset="0"/>
                <a:cs typeface="Arial" panose="020B0604020202020204" pitchFamily="34" charset="0"/>
              </a:rPr>
              <a:t>Hooven</a:t>
            </a:r>
            <a:r>
              <a:rPr lang="en-US" dirty="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Carolyn </a:t>
            </a:r>
            <a:r>
              <a:rPr lang="en-US" dirty="0" err="1" smtClean="0">
                <a:latin typeface="Arial" panose="020B0604020202020204" pitchFamily="34" charset="0"/>
                <a:cs typeface="Arial" panose="020B0604020202020204" pitchFamily="34" charset="0"/>
              </a:rPr>
              <a:t>Breece</a:t>
            </a:r>
            <a:endParaRPr lang="en-US" dirty="0" smtClean="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Ashrafun</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Nessa</a:t>
            </a:r>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Ken Johnson</a:t>
            </a:r>
          </a:p>
          <a:p>
            <a:r>
              <a:rPr lang="en-US" dirty="0" smtClean="0">
                <a:latin typeface="Arial" panose="020B0604020202020204" pitchFamily="34" charset="0"/>
                <a:cs typeface="Arial" panose="020B0604020202020204" pitchFamily="34" charset="0"/>
              </a:rPr>
              <a:t>Todd Temple</a:t>
            </a:r>
          </a:p>
          <a:p>
            <a:r>
              <a:rPr lang="en-US" dirty="0" smtClean="0">
                <a:latin typeface="Arial" panose="020B0604020202020204" pitchFamily="34" charset="0"/>
                <a:cs typeface="Arial" panose="020B0604020202020204" pitchFamily="34" charset="0"/>
              </a:rPr>
              <a:t>Ellen </a:t>
            </a:r>
            <a:r>
              <a:rPr lang="en-US" dirty="0" err="1">
                <a:latin typeface="Arial" panose="020B0604020202020204" pitchFamily="34" charset="0"/>
                <a:cs typeface="Arial" panose="020B0604020202020204" pitchFamily="34" charset="0"/>
              </a:rPr>
              <a:t>Toptizhofer</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Cameron Jack</a:t>
            </a:r>
          </a:p>
          <a:p>
            <a:r>
              <a:rPr lang="en-US" dirty="0" smtClean="0">
                <a:latin typeface="Arial" panose="020B0604020202020204" pitchFamily="34" charset="0"/>
                <a:cs typeface="Arial" panose="020B0604020202020204" pitchFamily="34" charset="0"/>
              </a:rPr>
              <a:t>Wanda </a:t>
            </a:r>
            <a:r>
              <a:rPr lang="en-US" dirty="0" err="1" smtClean="0">
                <a:latin typeface="Arial" panose="020B0604020202020204" pitchFamily="34" charset="0"/>
                <a:cs typeface="Arial" panose="020B0604020202020204" pitchFamily="34" charset="0"/>
              </a:rPr>
              <a:t>Crannell</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Nick Fleury </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439699" y="2619922"/>
            <a:ext cx="3083091" cy="2807580"/>
          </a:xfrm>
          <a:prstGeom prst="rect">
            <a:avLst/>
          </a:prstGeom>
          <a:ln w="76200">
            <a:noFill/>
          </a:ln>
        </p:spPr>
      </p:pic>
      <p:pic>
        <p:nvPicPr>
          <p:cNvPr id="5" name="Picture 4"/>
          <p:cNvPicPr>
            <a:picLocks noChangeAspect="1"/>
          </p:cNvPicPr>
          <p:nvPr/>
        </p:nvPicPr>
        <p:blipFill>
          <a:blip r:embed="rId3"/>
          <a:stretch>
            <a:fillRect/>
          </a:stretch>
        </p:blipFill>
        <p:spPr>
          <a:xfrm>
            <a:off x="4232393" y="2619922"/>
            <a:ext cx="1956696" cy="2776167"/>
          </a:xfrm>
          <a:prstGeom prst="rect">
            <a:avLst/>
          </a:prstGeom>
          <a:ln w="76200">
            <a:noFill/>
          </a:ln>
        </p:spPr>
      </p:pic>
    </p:spTree>
    <p:extLst>
      <p:ext uri="{BB962C8B-B14F-4D97-AF65-F5344CB8AC3E}">
        <p14:creationId xmlns:p14="http://schemas.microsoft.com/office/powerpoint/2010/main" val="15318571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685" b="8315"/>
          <a:stretch/>
        </p:blipFill>
        <p:spPr>
          <a:xfrm>
            <a:off x="557664" y="1036039"/>
            <a:ext cx="5981158" cy="5183608"/>
          </a:xfrm>
        </p:spPr>
      </p:pic>
      <p:sp>
        <p:nvSpPr>
          <p:cNvPr id="4" name="Title 1"/>
          <p:cNvSpPr>
            <a:spLocks noGrp="1"/>
          </p:cNvSpPr>
          <p:nvPr>
            <p:ph type="title"/>
          </p:nvPr>
        </p:nvSpPr>
        <p:spPr>
          <a:xfrm>
            <a:off x="7419825" y="2092340"/>
            <a:ext cx="3255212" cy="867541"/>
          </a:xfrm>
          <a:ln w="76200">
            <a:solidFill>
              <a:schemeClr val="accent2"/>
            </a:solidFill>
          </a:ln>
        </p:spPr>
        <p:txBody>
          <a:bodyPr/>
          <a:lstStyle/>
          <a:p>
            <a:r>
              <a:rPr lang="en-US" dirty="0" smtClean="0">
                <a:ln w="76200">
                  <a:noFill/>
                </a:ln>
                <a:latin typeface="Arial" panose="020B0604020202020204" pitchFamily="34" charset="0"/>
                <a:cs typeface="Arial" panose="020B0604020202020204" pitchFamily="34" charset="0"/>
              </a:rPr>
              <a:t>Questions?</a:t>
            </a:r>
            <a:endParaRPr lang="en-US" dirty="0">
              <a:ln w="76200">
                <a:no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944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951499" y="0"/>
            <a:ext cx="10278354" cy="6858000"/>
          </a:xfrm>
          <a:prstGeom prst="rect">
            <a:avLst/>
          </a:prstGeom>
        </p:spPr>
      </p:pic>
    </p:spTree>
    <p:extLst>
      <p:ext uri="{BB962C8B-B14F-4D97-AF65-F5344CB8AC3E}">
        <p14:creationId xmlns:p14="http://schemas.microsoft.com/office/powerpoint/2010/main" val="236654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5000" y="245208"/>
            <a:ext cx="8458200" cy="6424533"/>
          </a:xfrm>
          <a:prstGeom prst="rect">
            <a:avLst/>
          </a:prstGeom>
        </p:spPr>
      </p:pic>
      <p:sp>
        <p:nvSpPr>
          <p:cNvPr id="2" name="TextBox 1"/>
          <p:cNvSpPr txBox="1"/>
          <p:nvPr/>
        </p:nvSpPr>
        <p:spPr>
          <a:xfrm>
            <a:off x="1905000" y="318714"/>
            <a:ext cx="1355046" cy="46031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349956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beeinformed.org/wp-content/uploads/2014/05/ColonyLossWinterup2014-v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671" y="133183"/>
            <a:ext cx="7369242" cy="659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138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lnSpcReduction="10000"/>
          </a:bodyPr>
          <a:lstStyle/>
          <a:p>
            <a:r>
              <a:rPr lang="en-US" sz="3000" dirty="0" smtClean="0">
                <a:latin typeface="Arial" panose="020B0604020202020204" pitchFamily="34" charset="0"/>
                <a:cs typeface="Arial" panose="020B0604020202020204" pitchFamily="34" charset="0"/>
              </a:rPr>
              <a:t>Pests &amp; Pathogens</a:t>
            </a:r>
          </a:p>
          <a:p>
            <a:endParaRPr lang="en-US" sz="3000" dirty="0" smtClean="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Migratory beekeeping</a:t>
            </a:r>
          </a:p>
          <a:p>
            <a:endParaRPr lang="en-US" sz="3000" dirty="0" smtClean="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Nutrition</a:t>
            </a:r>
          </a:p>
          <a:p>
            <a:pPr marL="36900" indent="0">
              <a:buNone/>
            </a:pPr>
            <a:endParaRPr lang="en-US" sz="3000" dirty="0" smtClean="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Pesticides </a:t>
            </a:r>
            <a:endParaRPr lang="en-US" sz="30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p:txBody>
          <a:bodyPr>
            <a:normAutofit lnSpcReduction="10000"/>
          </a:bodyPr>
          <a:lstStyle/>
          <a:p>
            <a:endParaRPr lang="en-US"/>
          </a:p>
        </p:txBody>
      </p:sp>
      <p:sp>
        <p:nvSpPr>
          <p:cNvPr id="6" name="Title 1"/>
          <p:cNvSpPr txBox="1">
            <a:spLocks/>
          </p:cNvSpPr>
          <p:nvPr/>
        </p:nvSpPr>
        <p:spPr>
          <a:xfrm>
            <a:off x="1752488" y="577399"/>
            <a:ext cx="8900807" cy="823383"/>
          </a:xfrm>
          <a:prstGeom prst="rect">
            <a:avLst/>
          </a:prstGeom>
          <a:ln w="76200">
            <a:solidFill>
              <a:schemeClr val="accent2"/>
            </a:solidFill>
          </a:ln>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atin typeface="Arial" panose="020B0604020202020204" pitchFamily="34" charset="0"/>
                <a:cs typeface="Arial" panose="020B0604020202020204" pitchFamily="34" charset="0"/>
              </a:rPr>
              <a:t>Causes of honey bee decline</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324581" y="1732449"/>
            <a:ext cx="6199480" cy="4131638"/>
          </a:xfrm>
          <a:prstGeom prst="rect">
            <a:avLst/>
          </a:prstGeom>
        </p:spPr>
      </p:pic>
    </p:spTree>
    <p:extLst>
      <p:ext uri="{BB962C8B-B14F-4D97-AF65-F5344CB8AC3E}">
        <p14:creationId xmlns:p14="http://schemas.microsoft.com/office/powerpoint/2010/main" val="36976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sz="3000" dirty="0">
                <a:latin typeface="Arial" panose="020B0604020202020204" pitchFamily="34" charset="0"/>
                <a:cs typeface="Arial" panose="020B0604020202020204" pitchFamily="34" charset="0"/>
              </a:rPr>
              <a:t>Neonicotinoids </a:t>
            </a:r>
            <a:endParaRPr lang="en-US" sz="3000" dirty="0" smtClean="0">
              <a:latin typeface="Arial" panose="020B0604020202020204" pitchFamily="34" charset="0"/>
              <a:cs typeface="Arial" panose="020B0604020202020204" pitchFamily="34" charset="0"/>
            </a:endParaRPr>
          </a:p>
          <a:p>
            <a:pPr marL="36900" indent="0">
              <a:buNone/>
            </a:pPr>
            <a:endParaRPr lang="en-US" sz="3000" dirty="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Problems</a:t>
            </a:r>
          </a:p>
          <a:p>
            <a:pPr marL="36900" indent="0">
              <a:buNone/>
            </a:pPr>
            <a:endParaRPr lang="en-US" sz="3000" dirty="0" smtClean="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Controversy</a:t>
            </a:r>
          </a:p>
          <a:p>
            <a:endParaRPr lang="en-US" sz="3000" dirty="0" smtClean="0">
              <a:latin typeface="Arial" panose="020B0604020202020204" pitchFamily="34" charset="0"/>
              <a:cs typeface="Arial" panose="020B0604020202020204" pitchFamily="34" charset="0"/>
            </a:endParaRPr>
          </a:p>
          <a:p>
            <a:pPr marL="450000" lvl="1" indent="0">
              <a:buNone/>
            </a:pPr>
            <a:endParaRPr lang="en-US" sz="2500" dirty="0">
              <a:latin typeface="Arial" panose="020B0604020202020204" pitchFamily="34" charset="0"/>
              <a:cs typeface="Arial" panose="020B0604020202020204" pitchFamily="34" charset="0"/>
            </a:endParaRPr>
          </a:p>
          <a:p>
            <a:pPr marL="450000" lvl="1" indent="0">
              <a:buNone/>
            </a:pPr>
            <a:endParaRPr lang="en-US" dirty="0">
              <a:latin typeface="Arial" panose="020B0604020202020204" pitchFamily="34" charset="0"/>
              <a:cs typeface="Arial" panose="020B0604020202020204" pitchFamily="34" charset="0"/>
            </a:endParaRPr>
          </a:p>
        </p:txBody>
      </p:sp>
      <p:sp>
        <p:nvSpPr>
          <p:cNvPr id="5" name="Title 1"/>
          <p:cNvSpPr txBox="1">
            <a:spLocks/>
          </p:cNvSpPr>
          <p:nvPr/>
        </p:nvSpPr>
        <p:spPr>
          <a:xfrm>
            <a:off x="4123427" y="616311"/>
            <a:ext cx="2769079" cy="673695"/>
          </a:xfrm>
          <a:prstGeom prst="rect">
            <a:avLst/>
          </a:prstGeom>
          <a:ln w="76200">
            <a:solidFill>
              <a:schemeClr val="accent2"/>
            </a:solidFill>
          </a:ln>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atin typeface="Arial" panose="020B0604020202020204" pitchFamily="34" charset="0"/>
                <a:cs typeface="Arial" panose="020B0604020202020204" pitchFamily="34" charset="0"/>
              </a:rPr>
              <a:t>Pesticides</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820478" y="1510010"/>
            <a:ext cx="6842812" cy="5132109"/>
          </a:xfrm>
          <a:prstGeom prst="rect">
            <a:avLst/>
          </a:prstGeom>
        </p:spPr>
      </p:pic>
    </p:spTree>
    <p:extLst>
      <p:ext uri="{BB962C8B-B14F-4D97-AF65-F5344CB8AC3E}">
        <p14:creationId xmlns:p14="http://schemas.microsoft.com/office/powerpoint/2010/main" val="333677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2575</TotalTime>
  <Words>932</Words>
  <Application>Microsoft Office PowerPoint</Application>
  <PresentationFormat>Custom</PresentationFormat>
  <Paragraphs>192</Paragraphs>
  <Slides>44</Slides>
  <Notes>5</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Slate</vt:lpstr>
      <vt:lpstr>Honey Bees and Agricultural Chemicals: Global to Micro Perspectives</vt:lpstr>
      <vt:lpstr>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vt:lpstr>
      <vt:lpstr>PowerPoint Presentation</vt:lpstr>
      <vt:lpstr>PowerPoint Presentation</vt:lpstr>
      <vt:lpstr>PowerPoint Presentation</vt:lpstr>
      <vt:lpstr>PowerPoint Presentation</vt:lpstr>
      <vt:lpstr>Methods</vt:lpstr>
      <vt:lpstr>PowerPoint Presentation</vt:lpstr>
      <vt:lpstr>PowerPoint Presentation</vt:lpstr>
      <vt:lpstr>PowerPoint Presentation</vt:lpstr>
      <vt:lpstr>PowerPoint Presentation</vt:lpstr>
      <vt:lpstr>Discussion</vt:lpstr>
      <vt:lpstr>Part III</vt:lpstr>
      <vt:lpstr>Importance of Microbiome</vt:lpstr>
      <vt:lpstr>Nosema</vt:lpstr>
      <vt:lpstr>American Foulbrood </vt:lpstr>
      <vt:lpstr>PowerPoint Presentation</vt:lpstr>
      <vt:lpstr>PowerPoint Presentation</vt:lpstr>
      <vt:lpstr>PowerPoint Presentation</vt:lpstr>
      <vt:lpstr>In vivo Methods</vt:lpstr>
      <vt:lpstr>PowerPoint Presentation</vt:lpstr>
      <vt:lpstr>Treatment Groups </vt:lpstr>
      <vt:lpstr>PowerPoint Presentation</vt:lpstr>
      <vt:lpstr>Proportion of high Colony Formation Units samples between treatment groups at time points</vt:lpstr>
      <vt:lpstr>PowerPoint Presentation</vt:lpstr>
      <vt:lpstr>PowerPoint Presentation</vt:lpstr>
      <vt:lpstr>PowerPoint Presentation</vt:lpstr>
      <vt:lpstr>PowerPoint Presentation</vt:lpstr>
      <vt:lpstr> Discussion</vt:lpstr>
      <vt:lpstr> Limitations</vt:lpstr>
      <vt:lpstr>Future Directions</vt:lpstr>
      <vt:lpstr>PowerPoint Presentation</vt:lpstr>
      <vt:lpstr>PowerPoint Presentation</vt:lpstr>
      <vt:lpstr>Acknowledgments </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Ann Bernert</dc:creator>
  <cp:lastModifiedBy>Support</cp:lastModifiedBy>
  <cp:revision>74</cp:revision>
  <dcterms:created xsi:type="dcterms:W3CDTF">2015-02-11T19:59:38Z</dcterms:created>
  <dcterms:modified xsi:type="dcterms:W3CDTF">2015-06-11T21:27:05Z</dcterms:modified>
</cp:coreProperties>
</file>