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040" r:id="rId1"/>
  </p:sldMasterIdLst>
  <p:notesMasterIdLst>
    <p:notesMasterId r:id="rId26"/>
  </p:notesMasterIdLst>
  <p:sldIdLst>
    <p:sldId id="256" r:id="rId2"/>
    <p:sldId id="268" r:id="rId3"/>
    <p:sldId id="279" r:id="rId4"/>
    <p:sldId id="318" r:id="rId5"/>
    <p:sldId id="326" r:id="rId6"/>
    <p:sldId id="327" r:id="rId7"/>
    <p:sldId id="328" r:id="rId8"/>
    <p:sldId id="329" r:id="rId9"/>
    <p:sldId id="304" r:id="rId10"/>
    <p:sldId id="317" r:id="rId11"/>
    <p:sldId id="314" r:id="rId12"/>
    <p:sldId id="321" r:id="rId13"/>
    <p:sldId id="322" r:id="rId14"/>
    <p:sldId id="302" r:id="rId15"/>
    <p:sldId id="319" r:id="rId16"/>
    <p:sldId id="323" r:id="rId17"/>
    <p:sldId id="305" r:id="rId18"/>
    <p:sldId id="312" r:id="rId19"/>
    <p:sldId id="308" r:id="rId20"/>
    <p:sldId id="320" r:id="rId21"/>
    <p:sldId id="324" r:id="rId22"/>
    <p:sldId id="276" r:id="rId23"/>
    <p:sldId id="291" r:id="rId24"/>
    <p:sldId id="301" r:id="rId25"/>
  </p:sldIdLst>
  <p:sldSz cx="9144000" cy="6858000" type="screen4x3"/>
  <p:notesSz cx="6997700" cy="9271000"/>
  <p:embeddedFontLst>
    <p:embeddedFont>
      <p:font typeface="Century Gothic" pitchFamily="34" charset="0"/>
      <p:regular r:id="rId27"/>
      <p:bold r:id="rId28"/>
      <p:italic r:id="rId29"/>
      <p:boldItalic r:id="rId30"/>
    </p:embeddedFont>
    <p:embeddedFont>
      <p:font typeface="Wingdings 2" pitchFamily="18" charset="2"/>
      <p:regular r:id="rId31"/>
    </p:embeddedFont>
    <p:embeddedFont>
      <p:font typeface="ＭＳ Ｐゴシック" pitchFamily="34" charset="-128"/>
      <p:regular r:id="rId32"/>
    </p:embeddedFont>
  </p:embeddedFont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FF"/>
    <a:srgbClr val="00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28291" autoAdjust="0"/>
    <p:restoredTop sz="84979" autoAdjust="0"/>
  </p:normalViewPr>
  <p:slideViewPr>
    <p:cSldViewPr>
      <p:cViewPr>
        <p:scale>
          <a:sx n="70" d="100"/>
          <a:sy n="70" d="100"/>
        </p:scale>
        <p:origin x="-1290" y="-19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2742" y="-114"/>
      </p:cViewPr>
      <p:guideLst>
        <p:guide orient="horz" pos="2920"/>
        <p:guide pos="22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E:\Users\jlmorace\Columbia%20Inputs\Data\tables.working.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Users\jlmorace\Columbia%20Inputs\Data\tables.working.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Users\jlmorace\Columbia%20Inputs\Data\tables.work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600" b="0" baseline="0">
                <a:solidFill>
                  <a:schemeClr val="tx1"/>
                </a:solidFill>
              </a:defRPr>
            </a:pPr>
            <a:r>
              <a:rPr lang="en-US" sz="1600" b="0" baseline="0" dirty="0">
                <a:solidFill>
                  <a:schemeClr val="tx1"/>
                </a:solidFill>
              </a:rPr>
              <a:t>Percent of compounds detected</a:t>
            </a:r>
          </a:p>
        </c:rich>
      </c:tx>
      <c:layout/>
    </c:title>
    <c:plotArea>
      <c:layout/>
      <c:barChart>
        <c:barDir val="bar"/>
        <c:grouping val="clustered"/>
        <c:ser>
          <c:idx val="0"/>
          <c:order val="0"/>
          <c:tx>
            <c:v>WWTP effluent</c:v>
          </c:tx>
          <c:spPr>
            <a:solidFill>
              <a:schemeClr val="accent1"/>
            </a:solidFill>
          </c:spPr>
          <c:cat>
            <c:strRef>
              <c:f>Sheet1!$A$3:$A$13</c:f>
              <c:strCache>
                <c:ptCount val="11"/>
                <c:pt idx="0">
                  <c:v>plasticizers  </c:v>
                </c:pt>
                <c:pt idx="1">
                  <c:v>steroids  </c:v>
                </c:pt>
                <c:pt idx="2">
                  <c:v>detergent metabolites  </c:v>
                </c:pt>
                <c:pt idx="3">
                  <c:v>pharmaceuticals  </c:v>
                </c:pt>
                <c:pt idx="4">
                  <c:v>personal care products  </c:v>
                </c:pt>
                <c:pt idx="5">
                  <c:v>PAHs  </c:v>
                </c:pt>
                <c:pt idx="6">
                  <c:v>flame retardants  </c:v>
                </c:pt>
                <c:pt idx="7">
                  <c:v>miscellaneous  </c:v>
                </c:pt>
                <c:pt idx="8">
                  <c:v>PCBs  </c:v>
                </c:pt>
                <c:pt idx="9">
                  <c:v>pesticides  </c:v>
                </c:pt>
                <c:pt idx="10">
                  <c:v>overall  </c:v>
                </c:pt>
              </c:strCache>
            </c:strRef>
          </c:cat>
          <c:val>
            <c:numRef>
              <c:f>Sheet1!$D$3:$D$13</c:f>
              <c:numCache>
                <c:formatCode>0</c:formatCode>
                <c:ptCount val="11"/>
                <c:pt idx="0">
                  <c:v>100</c:v>
                </c:pt>
                <c:pt idx="1">
                  <c:v>100</c:v>
                </c:pt>
                <c:pt idx="2">
                  <c:v>87.5</c:v>
                </c:pt>
                <c:pt idx="3">
                  <c:v>84.745762711864359</c:v>
                </c:pt>
                <c:pt idx="4">
                  <c:v>80</c:v>
                </c:pt>
                <c:pt idx="5">
                  <c:v>88.888888888888587</c:v>
                </c:pt>
                <c:pt idx="6">
                  <c:v>82.352941176470225</c:v>
                </c:pt>
                <c:pt idx="7">
                  <c:v>82.352941176470225</c:v>
                </c:pt>
                <c:pt idx="8">
                  <c:v>50</c:v>
                </c:pt>
                <c:pt idx="9">
                  <c:v>25.961538461538463</c:v>
                </c:pt>
                <c:pt idx="10">
                  <c:v>58.431372549019606</c:v>
                </c:pt>
              </c:numCache>
            </c:numRef>
          </c:val>
        </c:ser>
        <c:dLbls/>
        <c:axId val="51074176"/>
        <c:axId val="51075712"/>
      </c:barChart>
      <c:catAx>
        <c:axId val="51074176"/>
        <c:scaling>
          <c:orientation val="maxMin"/>
        </c:scaling>
        <c:axPos val="l"/>
        <c:majorTickMark val="none"/>
        <c:tickLblPos val="nextTo"/>
        <c:txPr>
          <a:bodyPr/>
          <a:lstStyle/>
          <a:p>
            <a:pPr>
              <a:defRPr sz="1600"/>
            </a:pPr>
            <a:endParaRPr lang="en-US"/>
          </a:p>
        </c:txPr>
        <c:crossAx val="51075712"/>
        <c:crosses val="autoZero"/>
        <c:lblAlgn val="ctr"/>
        <c:lblOffset val="100"/>
        <c:tickLblSkip val="1"/>
      </c:catAx>
      <c:valAx>
        <c:axId val="51075712"/>
        <c:scaling>
          <c:orientation val="minMax"/>
          <c:max val="100"/>
        </c:scaling>
        <c:axPos val="t"/>
        <c:majorGridlines/>
        <c:numFmt formatCode="0" sourceLinked="1"/>
        <c:majorTickMark val="none"/>
        <c:tickLblPos val="nextTo"/>
        <c:txPr>
          <a:bodyPr/>
          <a:lstStyle/>
          <a:p>
            <a:pPr>
              <a:defRPr sz="1200"/>
            </a:pPr>
            <a:endParaRPr lang="en-US"/>
          </a:p>
        </c:txPr>
        <c:crossAx val="51074176"/>
        <c:crosses val="autoZero"/>
        <c:crossBetween val="between"/>
      </c:valAx>
      <c:spPr>
        <a:solidFill>
          <a:schemeClr val="bg1">
            <a:lumMod val="75000"/>
            <a:lumOff val="25000"/>
          </a:schemeClr>
        </a:solidFill>
      </c:spPr>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v>Filtered effluent</c:v>
          </c:tx>
          <c:cat>
            <c:strRef>
              <c:f>'pharms-media'!$A$3:$A$14</c:f>
              <c:strCache>
                <c:ptCount val="12"/>
                <c:pt idx="0">
                  <c:v>Wenatchee (2008)</c:v>
                </c:pt>
                <c:pt idx="1">
                  <c:v>Wenatchee (2009)</c:v>
                </c:pt>
                <c:pt idx="2">
                  <c:v>Richland</c:v>
                </c:pt>
                <c:pt idx="3">
                  <c:v>Umatilla</c:v>
                </c:pt>
                <c:pt idx="4">
                  <c:v>The Dalles</c:v>
                </c:pt>
                <c:pt idx="5">
                  <c:v>Hood River </c:v>
                </c:pt>
                <c:pt idx="6">
                  <c:v>Vancouver</c:v>
                </c:pt>
                <c:pt idx="7">
                  <c:v>Portland (am)</c:v>
                </c:pt>
                <c:pt idx="8">
                  <c:v>Portland (noon)</c:v>
                </c:pt>
                <c:pt idx="9">
                  <c:v>Portland (pm)</c:v>
                </c:pt>
                <c:pt idx="10">
                  <c:v>St. Helens</c:v>
                </c:pt>
                <c:pt idx="11">
                  <c:v>Longview</c:v>
                </c:pt>
              </c:strCache>
            </c:strRef>
          </c:cat>
          <c:val>
            <c:numRef>
              <c:f>'pharms-media'!$N$3:$N$14</c:f>
              <c:numCache>
                <c:formatCode>General</c:formatCode>
                <c:ptCount val="12"/>
                <c:pt idx="0">
                  <c:v>0</c:v>
                </c:pt>
                <c:pt idx="1">
                  <c:v>5.900000000000008E-2</c:v>
                </c:pt>
                <c:pt idx="2">
                  <c:v>2.5000000000000001E-2</c:v>
                </c:pt>
                <c:pt idx="3">
                  <c:v>0</c:v>
                </c:pt>
                <c:pt idx="4">
                  <c:v>0.11</c:v>
                </c:pt>
                <c:pt idx="5">
                  <c:v>8.2000000000000003E-2</c:v>
                </c:pt>
                <c:pt idx="6">
                  <c:v>0</c:v>
                </c:pt>
                <c:pt idx="7">
                  <c:v>7.5000000000000011E-2</c:v>
                </c:pt>
                <c:pt idx="8">
                  <c:v>6.4000000000000112E-2</c:v>
                </c:pt>
                <c:pt idx="9">
                  <c:v>5.6000000000000001E-2</c:v>
                </c:pt>
                <c:pt idx="10">
                  <c:v>3.3000000000000002E-2</c:v>
                </c:pt>
                <c:pt idx="11">
                  <c:v>3.1000000000000041E-2</c:v>
                </c:pt>
              </c:numCache>
            </c:numRef>
          </c:val>
        </c:ser>
        <c:ser>
          <c:idx val="1"/>
          <c:order val="1"/>
          <c:tx>
            <c:v>Unfiltered effluent</c:v>
          </c:tx>
          <c:cat>
            <c:strRef>
              <c:f>'pharms-media'!$A$3:$A$14</c:f>
              <c:strCache>
                <c:ptCount val="12"/>
                <c:pt idx="0">
                  <c:v>Wenatchee (2008)</c:v>
                </c:pt>
                <c:pt idx="1">
                  <c:v>Wenatchee (2009)</c:v>
                </c:pt>
                <c:pt idx="2">
                  <c:v>Richland</c:v>
                </c:pt>
                <c:pt idx="3">
                  <c:v>Umatilla</c:v>
                </c:pt>
                <c:pt idx="4">
                  <c:v>The Dalles</c:v>
                </c:pt>
                <c:pt idx="5">
                  <c:v>Hood River </c:v>
                </c:pt>
                <c:pt idx="6">
                  <c:v>Vancouver</c:v>
                </c:pt>
                <c:pt idx="7">
                  <c:v>Portland (am)</c:v>
                </c:pt>
                <c:pt idx="8">
                  <c:v>Portland (noon)</c:v>
                </c:pt>
                <c:pt idx="9">
                  <c:v>Portland (pm)</c:v>
                </c:pt>
                <c:pt idx="10">
                  <c:v>St. Helens</c:v>
                </c:pt>
                <c:pt idx="11">
                  <c:v>Longview</c:v>
                </c:pt>
              </c:strCache>
            </c:strRef>
          </c:cat>
          <c:val>
            <c:numRef>
              <c:f>'pharms-media'!$O$3:$O$14</c:f>
              <c:numCache>
                <c:formatCode>General</c:formatCode>
                <c:ptCount val="12"/>
                <c:pt idx="0">
                  <c:v>0.30000000000000032</c:v>
                </c:pt>
                <c:pt idx="1">
                  <c:v>0.30000000000000032</c:v>
                </c:pt>
                <c:pt idx="2">
                  <c:v>6.0000000000000032E-2</c:v>
                </c:pt>
                <c:pt idx="3">
                  <c:v>0</c:v>
                </c:pt>
                <c:pt idx="4">
                  <c:v>0.60000000000000064</c:v>
                </c:pt>
                <c:pt idx="5">
                  <c:v>0.2</c:v>
                </c:pt>
                <c:pt idx="6">
                  <c:v>0.2</c:v>
                </c:pt>
                <c:pt idx="7">
                  <c:v>0.5</c:v>
                </c:pt>
                <c:pt idx="8">
                  <c:v>0.60000000000000064</c:v>
                </c:pt>
                <c:pt idx="9">
                  <c:v>0.4</c:v>
                </c:pt>
                <c:pt idx="10">
                  <c:v>0.2</c:v>
                </c:pt>
                <c:pt idx="11">
                  <c:v>1</c:v>
                </c:pt>
              </c:numCache>
            </c:numRef>
          </c:val>
        </c:ser>
        <c:dLbls/>
        <c:axId val="51924992"/>
        <c:axId val="51926528"/>
      </c:barChart>
      <c:catAx>
        <c:axId val="51924992"/>
        <c:scaling>
          <c:orientation val="minMax"/>
        </c:scaling>
        <c:axPos val="b"/>
        <c:majorTickMark val="in"/>
        <c:tickLblPos val="nextTo"/>
        <c:txPr>
          <a:bodyPr rot="-5400000"/>
          <a:lstStyle/>
          <a:p>
            <a:pPr>
              <a:defRPr/>
            </a:pPr>
            <a:endParaRPr lang="en-US"/>
          </a:p>
        </c:txPr>
        <c:crossAx val="51926528"/>
        <c:crosses val="autoZero"/>
        <c:auto val="1"/>
        <c:lblAlgn val="ctr"/>
        <c:lblOffset val="100"/>
      </c:catAx>
      <c:valAx>
        <c:axId val="51926528"/>
        <c:scaling>
          <c:orientation val="minMax"/>
          <c:max val="1"/>
        </c:scaling>
        <c:axPos val="l"/>
        <c:majorGridlines/>
        <c:title>
          <c:tx>
            <c:rich>
              <a:bodyPr rot="-5400000" vert="horz"/>
              <a:lstStyle/>
              <a:p>
                <a:pPr>
                  <a:defRPr sz="2000"/>
                </a:pPr>
                <a:r>
                  <a:rPr lang="en-US" sz="2000" dirty="0" smtClean="0"/>
                  <a:t>Micrograms per liter</a:t>
                </a:r>
                <a:endParaRPr lang="en-US" sz="2000" dirty="0"/>
              </a:p>
            </c:rich>
          </c:tx>
          <c:layout/>
        </c:title>
        <c:numFmt formatCode="General" sourceLinked="1"/>
        <c:majorTickMark val="in"/>
        <c:tickLblPos val="nextTo"/>
        <c:crossAx val="51924992"/>
        <c:crosses val="autoZero"/>
        <c:crossBetween val="between"/>
        <c:majorUnit val="0.2"/>
      </c:valAx>
    </c:plotArea>
    <c:legend>
      <c:legendPos val="b"/>
      <c:layout/>
    </c:legend>
    <c:plotVisOnly val="1"/>
    <c:dispBlanksAs val="gap"/>
  </c:chart>
  <c:txPr>
    <a:bodyPr/>
    <a:lstStyle/>
    <a:p>
      <a:pPr>
        <a:defRPr sz="16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600" baseline="0"/>
            </a:pPr>
            <a:r>
              <a:rPr lang="en-US" sz="1600" baseline="0" dirty="0"/>
              <a:t>Percent of compounds detected</a:t>
            </a:r>
          </a:p>
        </c:rich>
      </c:tx>
      <c:layout/>
    </c:title>
    <c:plotArea>
      <c:layout/>
      <c:barChart>
        <c:barDir val="bar"/>
        <c:grouping val="clustered"/>
        <c:ser>
          <c:idx val="0"/>
          <c:order val="0"/>
          <c:tx>
            <c:v>Stormwater runoff</c:v>
          </c:tx>
          <c:dPt>
            <c:idx val="3"/>
            <c:spPr>
              <a:solidFill>
                <a:schemeClr val="accent1"/>
              </a:solidFill>
            </c:spPr>
          </c:dPt>
          <c:cat>
            <c:strRef>
              <c:f>'%compounds'!$F$3:$F$9</c:f>
              <c:strCache>
                <c:ptCount val="7"/>
                <c:pt idx="0">
                  <c:v>trace elements</c:v>
                </c:pt>
                <c:pt idx="1">
                  <c:v>flame retardants  </c:v>
                </c:pt>
                <c:pt idx="2">
                  <c:v>PCBs  </c:v>
                </c:pt>
                <c:pt idx="3">
                  <c:v>PAHs  </c:v>
                </c:pt>
                <c:pt idx="4">
                  <c:v>miscellaneous  </c:v>
                </c:pt>
                <c:pt idx="5">
                  <c:v>pesticides  </c:v>
                </c:pt>
                <c:pt idx="6">
                  <c:v>overall  </c:v>
                </c:pt>
              </c:strCache>
            </c:strRef>
          </c:cat>
          <c:val>
            <c:numRef>
              <c:f>'%compounds'!$I$3:$I$9</c:f>
              <c:numCache>
                <c:formatCode>0</c:formatCode>
                <c:ptCount val="7"/>
                <c:pt idx="0">
                  <c:v>100</c:v>
                </c:pt>
                <c:pt idx="1">
                  <c:v>92.307692307692278</c:v>
                </c:pt>
                <c:pt idx="2">
                  <c:v>94.444444444444557</c:v>
                </c:pt>
                <c:pt idx="3">
                  <c:v>60.714285714285708</c:v>
                </c:pt>
                <c:pt idx="4">
                  <c:v>60</c:v>
                </c:pt>
                <c:pt idx="5">
                  <c:v>40.860215053763355</c:v>
                </c:pt>
                <c:pt idx="6">
                  <c:v>58.461538461538446</c:v>
                </c:pt>
              </c:numCache>
            </c:numRef>
          </c:val>
        </c:ser>
        <c:dLbls/>
        <c:axId val="51943680"/>
        <c:axId val="51965952"/>
      </c:barChart>
      <c:catAx>
        <c:axId val="51943680"/>
        <c:scaling>
          <c:orientation val="maxMin"/>
        </c:scaling>
        <c:axPos val="l"/>
        <c:majorTickMark val="none"/>
        <c:tickLblPos val="nextTo"/>
        <c:txPr>
          <a:bodyPr/>
          <a:lstStyle/>
          <a:p>
            <a:pPr>
              <a:defRPr sz="1600"/>
            </a:pPr>
            <a:endParaRPr lang="en-US"/>
          </a:p>
        </c:txPr>
        <c:crossAx val="51965952"/>
        <c:crosses val="autoZero"/>
        <c:lblAlgn val="ctr"/>
        <c:lblOffset val="100"/>
        <c:tickLblSkip val="1"/>
      </c:catAx>
      <c:valAx>
        <c:axId val="51965952"/>
        <c:scaling>
          <c:orientation val="minMax"/>
          <c:max val="100"/>
        </c:scaling>
        <c:axPos val="t"/>
        <c:majorGridlines/>
        <c:numFmt formatCode="0" sourceLinked="1"/>
        <c:majorTickMark val="none"/>
        <c:tickLblPos val="nextTo"/>
        <c:txPr>
          <a:bodyPr/>
          <a:lstStyle/>
          <a:p>
            <a:pPr>
              <a:defRPr sz="1200"/>
            </a:pPr>
            <a:endParaRPr lang="en-US"/>
          </a:p>
        </c:txPr>
        <c:crossAx val="51943680"/>
        <c:crosses val="autoZero"/>
        <c:crossBetween val="between"/>
      </c:valAx>
      <c:spPr>
        <a:solidFill>
          <a:schemeClr val="bg1">
            <a:lumMod val="75000"/>
            <a:lumOff val="25000"/>
          </a:schemeClr>
        </a:solidFill>
      </c:spPr>
    </c:plotArea>
    <c:plotVisOnly val="1"/>
    <c:dispBlanksAs val="gap"/>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defTabSz="930275" eaLnBrk="1" hangingPunct="1">
              <a:defRPr sz="1200"/>
            </a:lvl1pPr>
          </a:lstStyle>
          <a:p>
            <a:endParaRPr lang="en-US" dirty="0"/>
          </a:p>
        </p:txBody>
      </p:sp>
      <p:sp>
        <p:nvSpPr>
          <p:cNvPr id="5123"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defTabSz="930275" eaLnBrk="1" hangingPunct="1">
              <a:defRPr sz="1200"/>
            </a:lvl1pPr>
          </a:lstStyle>
          <a:p>
            <a:endParaRPr lang="en-US" dirty="0"/>
          </a:p>
        </p:txBody>
      </p:sp>
      <p:sp>
        <p:nvSpPr>
          <p:cNvPr id="5124"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700088" y="4403725"/>
            <a:ext cx="5597525" cy="41719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805863"/>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defTabSz="930275" eaLnBrk="1" hangingPunct="1">
              <a:defRPr sz="1200"/>
            </a:lvl1pPr>
          </a:lstStyle>
          <a:p>
            <a:endParaRPr lang="en-US" dirty="0"/>
          </a:p>
        </p:txBody>
      </p:sp>
      <p:sp>
        <p:nvSpPr>
          <p:cNvPr id="5127" name="Rectangle 7"/>
          <p:cNvSpPr>
            <a:spLocks noGrp="1" noChangeArrowheads="1"/>
          </p:cNvSpPr>
          <p:nvPr>
            <p:ph type="sldNum" sz="quarter" idx="5"/>
          </p:nvPr>
        </p:nvSpPr>
        <p:spPr bwMode="auto">
          <a:xfrm>
            <a:off x="3963988" y="8805863"/>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defTabSz="930275" eaLnBrk="1" hangingPunct="1">
              <a:defRPr sz="1200"/>
            </a:lvl1pPr>
          </a:lstStyle>
          <a:p>
            <a:fld id="{ACD40398-B38E-43C3-8D3E-1DE2521E6243}" type="slidenum">
              <a:rPr lang="en-US"/>
              <a:pPr/>
              <a:t>‹#›</a:t>
            </a:fld>
            <a:endParaRPr lang="en-US" dirty="0"/>
          </a:p>
        </p:txBody>
      </p:sp>
    </p:spTree>
    <p:extLst>
      <p:ext uri="{BB962C8B-B14F-4D97-AF65-F5344CB8AC3E}">
        <p14:creationId xmlns:p14="http://schemas.microsoft.com/office/powerpoint/2010/main" xmlns="" val="3050784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791030-1F22-4DA1-B2B8-6C8967167E6B}" type="slidenum">
              <a:rPr lang="en-US"/>
              <a:pPr/>
              <a:t>1</a:t>
            </a:fld>
            <a:endParaRPr lang="en-US" dirty="0"/>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D40398-B38E-43C3-8D3E-1DE2521E6243}"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 phosphate-based flame retardants, both suspected</a:t>
            </a:r>
            <a:r>
              <a:rPr lang="en-US" baseline="0" dirty="0" smtClean="0"/>
              <a:t> endocrine disruptors</a:t>
            </a:r>
            <a:endParaRPr lang="en-US" dirty="0" smtClean="0"/>
          </a:p>
          <a:p>
            <a:endParaRPr lang="en-US" dirty="0" smtClean="0"/>
          </a:p>
          <a:p>
            <a:r>
              <a:rPr lang="en-US" dirty="0" smtClean="0"/>
              <a:t>3 personal care products</a:t>
            </a:r>
          </a:p>
          <a:p>
            <a:r>
              <a:rPr lang="en-US" dirty="0" smtClean="0"/>
              <a:t>Benzophenone</a:t>
            </a:r>
            <a:r>
              <a:rPr lang="en-US" baseline="0" dirty="0" smtClean="0"/>
              <a:t> – suspected endocrine disrupter, found in perfumes, soaps, sunscreens</a:t>
            </a:r>
          </a:p>
          <a:p>
            <a:r>
              <a:rPr lang="en-US" baseline="0" dirty="0" smtClean="0"/>
              <a:t>1,4-Dichlorobenzene – suspected endocrine disrupter, moth repellant, fumigant, deodorant</a:t>
            </a:r>
          </a:p>
          <a:p>
            <a:r>
              <a:rPr lang="en-US" baseline="0" dirty="0" smtClean="0"/>
              <a:t>HHCB – musk, widely used</a:t>
            </a:r>
          </a:p>
          <a:p>
            <a:endParaRPr lang="en-US" dirty="0" smtClean="0"/>
          </a:p>
          <a:p>
            <a:r>
              <a:rPr lang="en-US" dirty="0" smtClean="0"/>
              <a:t>3 fecal indicators,</a:t>
            </a:r>
            <a:r>
              <a:rPr lang="en-US" baseline="0" dirty="0" smtClean="0"/>
              <a:t> expected to be in wastewater</a:t>
            </a:r>
          </a:p>
          <a:p>
            <a:endParaRPr lang="en-US" baseline="0" dirty="0" smtClean="0"/>
          </a:p>
          <a:p>
            <a:r>
              <a:rPr lang="en-US" baseline="0" dirty="0" smtClean="0"/>
              <a:t>7 PBDE congeners found everywhere with highest concentration of any one at 0.012 </a:t>
            </a:r>
            <a:r>
              <a:rPr lang="en-US" baseline="0" dirty="0" err="1" smtClean="0"/>
              <a:t>ug</a:t>
            </a:r>
            <a:r>
              <a:rPr lang="en-US" baseline="0" dirty="0" smtClean="0"/>
              <a:t>/L level</a:t>
            </a:r>
          </a:p>
          <a:p>
            <a:endParaRPr lang="en-US" baseline="0" dirty="0" smtClean="0"/>
          </a:p>
          <a:p>
            <a:r>
              <a:rPr lang="en-US" baseline="0" dirty="0" smtClean="0"/>
              <a:t>Trans-Chlordane - An </a:t>
            </a:r>
            <a:r>
              <a:rPr lang="en-US" baseline="0" dirty="0" err="1" smtClean="0"/>
              <a:t>organochlorine</a:t>
            </a:r>
            <a:r>
              <a:rPr lang="en-US" baseline="0" dirty="0" smtClean="0"/>
              <a:t> insecticide</a:t>
            </a:r>
          </a:p>
          <a:p>
            <a:endParaRPr lang="en-US" dirty="0"/>
          </a:p>
        </p:txBody>
      </p:sp>
      <p:sp>
        <p:nvSpPr>
          <p:cNvPr id="4" name="Slide Number Placeholder 3"/>
          <p:cNvSpPr>
            <a:spLocks noGrp="1"/>
          </p:cNvSpPr>
          <p:nvPr>
            <p:ph type="sldNum" sz="quarter" idx="10"/>
          </p:nvPr>
        </p:nvSpPr>
        <p:spPr/>
        <p:txBody>
          <a:bodyPr/>
          <a:lstStyle/>
          <a:p>
            <a:fld id="{ACD40398-B38E-43C3-8D3E-1DE2521E6243}"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7E2A3C-9037-4BCC-B459-4C0D74960CF2}" type="slidenum">
              <a:rPr lang="en-US"/>
              <a:pPr/>
              <a:t>12</a:t>
            </a:fld>
            <a:endParaRPr lang="en-US" dirty="0"/>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en-US" dirty="0" smtClean="0"/>
              <a:t>1.6–12 µg/L for PBDE-47, 1.2–4.8 µg/L for PBDE-99, and 0.29–1.6 µg/L for PBDE-100</a:t>
            </a:r>
          </a:p>
          <a:p>
            <a:endParaRPr lang="en-US" dirty="0" smtClean="0"/>
          </a:p>
          <a:p>
            <a:r>
              <a:rPr lang="en-US" dirty="0" smtClean="0"/>
              <a:t>typical pattern observed in environmental data because these congeners are the most stable </a:t>
            </a:r>
          </a:p>
          <a:p>
            <a:endParaRPr lang="en-US" dirty="0" smtClean="0"/>
          </a:p>
          <a:p>
            <a:r>
              <a:rPr lang="en-US" dirty="0" smtClean="0"/>
              <a:t>This pattern of lower concentrations in the morning and higher concentrations later in the day was observed in the other halogenated compounds measured as well. Interestingly the suspended-sediment concentrations remained fairly low and constant throughout the day. So the amount of suspended sediment does not account for these differences, but rather the amount of contaminants associated with these solids.</a:t>
            </a:r>
          </a:p>
          <a:p>
            <a:endParaRPr lang="en-US" dirty="0" smtClean="0"/>
          </a:p>
          <a:p>
            <a:r>
              <a:rPr lang="en-US" dirty="0" smtClean="0"/>
              <a:t>What about BIOSOLIDS? Kinney and others (2006) performed a survey of biosolids destined for land application from 9 cities across the United States and found 25 AOCs present. All of these compounds, except fluoxetine which was not measured in this study, were also found in this study, indicating that biosolids may be an important source of contamination for study in the future in the Columbia River Basin. </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defTabSz="913675">
              <a:lnSpc>
                <a:spcPct val="120000"/>
              </a:lnSpc>
              <a:spcBef>
                <a:spcPts val="0"/>
              </a:spcBef>
              <a:defRPr/>
            </a:pPr>
            <a:r>
              <a:rPr lang="en-US" dirty="0" smtClean="0"/>
              <a:t>Might expect Portland or Vancouver to have highest concentrations because of population base</a:t>
            </a:r>
          </a:p>
          <a:p>
            <a:pPr defTabSz="913675">
              <a:lnSpc>
                <a:spcPct val="120000"/>
              </a:lnSpc>
              <a:spcBef>
                <a:spcPts val="0"/>
              </a:spcBef>
              <a:defRPr/>
            </a:pPr>
            <a:r>
              <a:rPr lang="en-US" dirty="0" smtClean="0"/>
              <a:t>Portland over 500,000 people and Vancouver nearly 150,000</a:t>
            </a:r>
          </a:p>
          <a:p>
            <a:pPr defTabSz="913675">
              <a:lnSpc>
                <a:spcPct val="120000"/>
              </a:lnSpc>
              <a:spcBef>
                <a:spcPts val="0"/>
              </a:spcBef>
              <a:defRPr/>
            </a:pPr>
            <a:endParaRPr lang="en-US" dirty="0" smtClean="0"/>
          </a:p>
          <a:p>
            <a:pPr defTabSz="913675">
              <a:lnSpc>
                <a:spcPct val="120000"/>
              </a:lnSpc>
              <a:spcBef>
                <a:spcPts val="0"/>
              </a:spcBef>
              <a:defRPr/>
            </a:pPr>
            <a:r>
              <a:rPr lang="en-US" dirty="0" smtClean="0"/>
              <a:t>Instead Highest concentrations at Wenatchee for the first 6 compounds listed here</a:t>
            </a:r>
          </a:p>
          <a:p>
            <a:pPr defTabSz="913675">
              <a:lnSpc>
                <a:spcPct val="120000"/>
              </a:lnSpc>
              <a:spcBef>
                <a:spcPts val="0"/>
              </a:spcBef>
              <a:defRPr/>
            </a:pPr>
            <a:r>
              <a:rPr lang="en-US" dirty="0" smtClean="0"/>
              <a:t>  -- 7.1 mgd, 30,000 people, large retirement community, 2 hospitals and many elder care facilities</a:t>
            </a:r>
          </a:p>
          <a:p>
            <a:pPr defTabSz="913675">
              <a:lnSpc>
                <a:spcPct val="120000"/>
              </a:lnSpc>
              <a:spcBef>
                <a:spcPts val="0"/>
              </a:spcBef>
              <a:defRPr/>
            </a:pPr>
            <a:r>
              <a:rPr lang="en-US" dirty="0" smtClean="0"/>
              <a:t>Iminostilbene – anticonvulsant</a:t>
            </a:r>
          </a:p>
          <a:p>
            <a:pPr>
              <a:lnSpc>
                <a:spcPct val="120000"/>
              </a:lnSpc>
              <a:spcBef>
                <a:spcPts val="0"/>
              </a:spcBef>
            </a:pPr>
            <a:r>
              <a:rPr lang="en-US" dirty="0" smtClean="0"/>
              <a:t>Citalopram (Celexa, Cipramil) – antidepressant, seretonin reuptake inhibitor</a:t>
            </a:r>
          </a:p>
          <a:p>
            <a:pPr>
              <a:lnSpc>
                <a:spcPct val="120000"/>
              </a:lnSpc>
              <a:spcBef>
                <a:spcPts val="0"/>
              </a:spcBef>
            </a:pPr>
            <a:r>
              <a:rPr lang="en-US" dirty="0" smtClean="0"/>
              <a:t>Diltiazem – heart medicine</a:t>
            </a:r>
          </a:p>
          <a:p>
            <a:pPr>
              <a:lnSpc>
                <a:spcPct val="120000"/>
              </a:lnSpc>
              <a:spcBef>
                <a:spcPts val="0"/>
              </a:spcBef>
            </a:pPr>
            <a:r>
              <a:rPr lang="en-US" dirty="0" smtClean="0"/>
              <a:t>Lidocaine – local anesthetic</a:t>
            </a:r>
          </a:p>
          <a:p>
            <a:pPr>
              <a:lnSpc>
                <a:spcPct val="120000"/>
              </a:lnSpc>
              <a:spcBef>
                <a:spcPts val="0"/>
              </a:spcBef>
            </a:pPr>
            <a:r>
              <a:rPr lang="en-US" dirty="0" smtClean="0"/>
              <a:t>Methocarbamol (Robaxin) muscle relaxant</a:t>
            </a:r>
          </a:p>
          <a:p>
            <a:pPr>
              <a:lnSpc>
                <a:spcPct val="120000"/>
              </a:lnSpc>
              <a:spcBef>
                <a:spcPts val="0"/>
              </a:spcBef>
            </a:pPr>
            <a:r>
              <a:rPr lang="en-US" dirty="0" smtClean="0"/>
              <a:t>Phenobarbital – barbituate, prevent seizures, sleep disorders, and anxiety</a:t>
            </a:r>
          </a:p>
          <a:p>
            <a:pPr defTabSz="913675">
              <a:lnSpc>
                <a:spcPct val="120000"/>
              </a:lnSpc>
              <a:spcBef>
                <a:spcPts val="0"/>
              </a:spcBef>
              <a:defRPr/>
            </a:pPr>
            <a:endParaRPr lang="en-US" dirty="0" smtClean="0"/>
          </a:p>
          <a:p>
            <a:pPr defTabSz="913675">
              <a:lnSpc>
                <a:spcPct val="120000"/>
              </a:lnSpc>
              <a:spcBef>
                <a:spcPts val="0"/>
              </a:spcBef>
              <a:defRPr/>
            </a:pPr>
            <a:r>
              <a:rPr lang="en-US" dirty="0" smtClean="0"/>
              <a:t>Longview – 26 mgd, 35,000 people</a:t>
            </a:r>
          </a:p>
          <a:p>
            <a:pPr defTabSz="913675">
              <a:lnSpc>
                <a:spcPct val="120000"/>
              </a:lnSpc>
              <a:spcBef>
                <a:spcPts val="0"/>
              </a:spcBef>
              <a:defRPr/>
            </a:pPr>
            <a:r>
              <a:rPr lang="en-US" dirty="0" smtClean="0"/>
              <a:t>Tramadol  (Ultram) – pain medicine</a:t>
            </a:r>
          </a:p>
          <a:p>
            <a:pPr defTabSz="913675">
              <a:lnSpc>
                <a:spcPct val="120000"/>
              </a:lnSpc>
              <a:spcBef>
                <a:spcPts val="0"/>
              </a:spcBef>
              <a:defRPr/>
            </a:pPr>
            <a:endParaRPr lang="en-US" dirty="0" smtClean="0"/>
          </a:p>
          <a:p>
            <a:pPr defTabSz="913675">
              <a:lnSpc>
                <a:spcPct val="120000"/>
              </a:lnSpc>
              <a:spcBef>
                <a:spcPts val="0"/>
              </a:spcBef>
              <a:defRPr/>
            </a:pPr>
            <a:r>
              <a:rPr lang="en-US" dirty="0" smtClean="0"/>
              <a:t>Umatillla – smallest plant measured, &lt;1 mgd, 5000 people</a:t>
            </a:r>
          </a:p>
          <a:p>
            <a:pPr defTabSz="913675">
              <a:lnSpc>
                <a:spcPct val="120000"/>
              </a:lnSpc>
              <a:spcBef>
                <a:spcPts val="0"/>
              </a:spcBef>
              <a:defRPr/>
            </a:pPr>
            <a:r>
              <a:rPr lang="en-US" dirty="0" smtClean="0"/>
              <a:t>Carbamazepine – anticonvulsant, common in WWTP effluent, passes right through</a:t>
            </a:r>
          </a:p>
          <a:p>
            <a:pPr>
              <a:lnSpc>
                <a:spcPct val="120000"/>
              </a:lnSpc>
              <a:spcBef>
                <a:spcPts val="0"/>
              </a:spcBef>
            </a:pPr>
            <a:r>
              <a:rPr lang="en-US" dirty="0" smtClean="0"/>
              <a:t>Phenytoin (Dilantin) – antiepileptic, anticonvulsant</a:t>
            </a:r>
          </a:p>
          <a:p>
            <a:pPr>
              <a:lnSpc>
                <a:spcPct val="120000"/>
              </a:lnSpc>
            </a:pPr>
            <a:endParaRPr lang="en-US" dirty="0" smtClean="0"/>
          </a:p>
          <a:p>
            <a:pPr>
              <a:lnSpc>
                <a:spcPct val="120000"/>
              </a:lnSpc>
            </a:pPr>
            <a:r>
              <a:rPr lang="en-US" dirty="0" smtClean="0"/>
              <a:t>The Dalles – 4 mgd, 12,000 people</a:t>
            </a:r>
          </a:p>
          <a:p>
            <a:pPr>
              <a:lnSpc>
                <a:spcPct val="120000"/>
              </a:lnSpc>
            </a:pPr>
            <a:r>
              <a:rPr lang="en-US" dirty="0" smtClean="0"/>
              <a:t>Diphenhydramine (Benadryl, Motrin PM, …) – common in over-the-counter medicines, let’s look at this further</a:t>
            </a:r>
            <a:endParaRPr lang="en-US" dirty="0"/>
          </a:p>
        </p:txBody>
      </p:sp>
      <p:sp>
        <p:nvSpPr>
          <p:cNvPr id="4" name="Slide Number Placeholder 3"/>
          <p:cNvSpPr>
            <a:spLocks noGrp="1"/>
          </p:cNvSpPr>
          <p:nvPr>
            <p:ph type="sldNum" sz="quarter" idx="10"/>
          </p:nvPr>
        </p:nvSpPr>
        <p:spPr/>
        <p:txBody>
          <a:bodyPr/>
          <a:lstStyle/>
          <a:p>
            <a:fld id="{ACD40398-B38E-43C3-8D3E-1DE2521E6243}"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latin typeface="Arial" charset="0"/>
                <a:ea typeface="+mn-ea"/>
                <a:cs typeface="+mn-cs"/>
              </a:rPr>
              <a:t>From </a:t>
            </a:r>
            <a:r>
              <a:rPr lang="en-US" sz="1200" b="0" i="0" u="none" strike="noStrike" kern="1200" dirty="0" err="1" smtClean="0">
                <a:solidFill>
                  <a:schemeClr val="tx1"/>
                </a:solidFill>
                <a:latin typeface="Arial" charset="0"/>
                <a:ea typeface="+mn-ea"/>
                <a:cs typeface="+mn-cs"/>
              </a:rPr>
              <a:t>PubMed</a:t>
            </a:r>
            <a:r>
              <a:rPr lang="en-US" sz="1200" b="0" i="0" u="none" strike="noStrike" kern="1200" dirty="0" smtClean="0">
                <a:solidFill>
                  <a:schemeClr val="tx1"/>
                </a:solidFill>
                <a:latin typeface="Arial" charset="0"/>
                <a:ea typeface="+mn-ea"/>
                <a:cs typeface="+mn-cs"/>
              </a:rPr>
              <a:t> Health (http://www.ncbi.nlm.nih.gov/pubmedhealth/PMH0000704#a682539-brandNames)</a:t>
            </a:r>
            <a:r>
              <a:rPr lang="en-US" dirty="0" smtClean="0"/>
              <a:t> </a:t>
            </a:r>
          </a:p>
          <a:p>
            <a:r>
              <a:rPr lang="en-US" sz="1200" b="0" i="0" u="none" strike="noStrike" kern="1200" dirty="0" smtClean="0">
                <a:solidFill>
                  <a:schemeClr val="tx1"/>
                </a:solidFill>
                <a:latin typeface="Arial" charset="0"/>
                <a:ea typeface="+mn-ea"/>
                <a:cs typeface="+mn-cs"/>
              </a:rPr>
              <a:t>The brand names are from </a:t>
            </a:r>
            <a:r>
              <a:rPr lang="en-US" sz="1200" b="0" i="0" u="none" strike="noStrike" kern="1200" dirty="0" err="1" smtClean="0">
                <a:solidFill>
                  <a:schemeClr val="tx1"/>
                </a:solidFill>
                <a:latin typeface="Arial" charset="0"/>
                <a:ea typeface="+mn-ea"/>
                <a:cs typeface="+mn-cs"/>
              </a:rPr>
              <a:t>RxNorm</a:t>
            </a:r>
            <a:r>
              <a:rPr lang="en-US" sz="1200" b="0" i="0" u="none" strike="noStrike" kern="1200" dirty="0" smtClean="0">
                <a:solidFill>
                  <a:schemeClr val="tx1"/>
                </a:solidFill>
                <a:latin typeface="Arial" charset="0"/>
                <a:ea typeface="+mn-ea"/>
                <a:cs typeface="+mn-cs"/>
              </a:rPr>
              <a:t>, a standardized nomenclature for clinical drugs produced by the National Library of Medicine, for diphenhydramine.</a:t>
            </a:r>
            <a:endParaRPr lang="en-US" dirty="0"/>
          </a:p>
        </p:txBody>
      </p:sp>
      <p:sp>
        <p:nvSpPr>
          <p:cNvPr id="4" name="Slide Number Placeholder 3"/>
          <p:cNvSpPr>
            <a:spLocks noGrp="1"/>
          </p:cNvSpPr>
          <p:nvPr>
            <p:ph type="sldNum" sz="quarter" idx="10"/>
          </p:nvPr>
        </p:nvSpPr>
        <p:spPr/>
        <p:txBody>
          <a:bodyPr/>
          <a:lstStyle/>
          <a:p>
            <a:fld id="{ACD40398-B38E-43C3-8D3E-1DE2521E6243}"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D40398-B38E-43C3-8D3E-1DE2521E6243}"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r>
              <a:rPr lang="en-US" dirty="0" smtClean="0">
                <a:latin typeface="Arial" charset="0"/>
                <a:ea typeface="ＭＳ Ｐゴシック" pitchFamily="84" charset="-128"/>
              </a:rPr>
              <a:t>Portland’s design</a:t>
            </a:r>
            <a:r>
              <a:rPr lang="en-US" baseline="0" dirty="0" smtClean="0">
                <a:latin typeface="Arial" charset="0"/>
                <a:ea typeface="ＭＳ Ｐゴシック" pitchFamily="84" charset="-128"/>
              </a:rPr>
              <a:t> flow is 72 mgd (50,000 gallons per minute)</a:t>
            </a:r>
          </a:p>
          <a:p>
            <a:r>
              <a:rPr lang="en-US" baseline="0" dirty="0" smtClean="0">
                <a:latin typeface="Arial" charset="0"/>
                <a:ea typeface="ＭＳ Ｐゴシック" pitchFamily="84" charset="-128"/>
              </a:rPr>
              <a:t>Daily flow on day of sampling was 49 mgd</a:t>
            </a:r>
            <a:endParaRPr lang="en-US" dirty="0" smtClean="0">
              <a:latin typeface="Arial" charset="0"/>
              <a:ea typeface="ＭＳ Ｐゴシック" pitchFamily="84" charset="-128"/>
            </a:endParaRPr>
          </a:p>
          <a:p>
            <a:r>
              <a:rPr lang="en-US" dirty="0" smtClean="0">
                <a:latin typeface="Arial" charset="0"/>
                <a:ea typeface="ＭＳ Ｐゴシック" pitchFamily="84" charset="-128"/>
              </a:rPr>
              <a:t>Discharges to Columbia River at 7Q10 flow of 79,436 cfs</a:t>
            </a:r>
          </a:p>
          <a:p>
            <a:r>
              <a:rPr lang="en-US" dirty="0" smtClean="0">
                <a:latin typeface="Arial" charset="0"/>
                <a:ea typeface="ＭＳ Ｐゴシック" pitchFamily="84" charset="-128"/>
              </a:rPr>
              <a:t>7Q10 statistic is the annual 7-day minimum flow with a 10-year recurrence interval (nonexceedance probability of 10 percent). </a:t>
            </a:r>
          </a:p>
          <a:p>
            <a:endParaRPr lang="en-US" dirty="0" smtClean="0">
              <a:latin typeface="Arial" charset="0"/>
              <a:ea typeface="ＭＳ Ｐゴシック" pitchFamily="84" charset="-128"/>
            </a:endParaRPr>
          </a:p>
          <a:p>
            <a:r>
              <a:rPr lang="en-US" dirty="0" smtClean="0">
                <a:latin typeface="Arial" charset="0"/>
                <a:ea typeface="ＭＳ Ｐゴシック" pitchFamily="84" charset="-128"/>
              </a:rPr>
              <a:t>Vancouver discharge comes in within</a:t>
            </a:r>
            <a:r>
              <a:rPr lang="en-US" baseline="0" dirty="0" smtClean="0">
                <a:latin typeface="Arial" charset="0"/>
                <a:ea typeface="ＭＳ Ｐゴシック" pitchFamily="84" charset="-128"/>
              </a:rPr>
              <a:t> 0.5 mile – another 7.6 g/day, ~300 tablets, another 13 boxes</a:t>
            </a:r>
            <a:endParaRPr lang="en-US" dirty="0" smtClean="0">
              <a:latin typeface="Arial" charset="0"/>
              <a:ea typeface="ＭＳ Ｐゴシック" pitchFamily="84" charset="-128"/>
            </a:endParaRPr>
          </a:p>
          <a:p>
            <a:endParaRPr lang="en-US" dirty="0" smtClean="0"/>
          </a:p>
          <a:p>
            <a:r>
              <a:rPr lang="en-US" dirty="0" smtClean="0"/>
              <a:t>Portland concentrations were 0.5, 0.6, 0.4 </a:t>
            </a:r>
            <a:r>
              <a:rPr lang="en-US" dirty="0" err="1" smtClean="0"/>
              <a:t>ug</a:t>
            </a:r>
            <a:r>
              <a:rPr lang="en-US" dirty="0" smtClean="0"/>
              <a:t>/L</a:t>
            </a:r>
          </a:p>
          <a:p>
            <a:r>
              <a:rPr lang="en-US" dirty="0" smtClean="0">
                <a:latin typeface="Arial" charset="0"/>
                <a:ea typeface="ＭＳ Ｐゴシック" pitchFamily="84" charset="-128"/>
              </a:rPr>
              <a:t>Vancouver concentration was 0.2 ug/L</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B172D4-7849-40AC-BCCA-5D7EDCE14844}" type="slidenum">
              <a:rPr lang="en-US"/>
              <a:pPr/>
              <a:t>17</a:t>
            </a:fld>
            <a:endParaRPr lang="en-US" dirty="0"/>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859323-072B-459F-B2D2-4A29FB43A0D5}" type="slidenum">
              <a:rPr lang="en-US"/>
              <a:pPr/>
              <a:t>18</a:t>
            </a:fld>
            <a:endParaRPr lang="en-US" dirty="0"/>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Interesting to note that the overall percentage is nearly the same as for WWTP, nearly 60 percent</a:t>
            </a:r>
          </a:p>
          <a:p>
            <a:endParaRPr lang="en-US" baseline="0" dirty="0" smtClean="0"/>
          </a:p>
          <a:p>
            <a:r>
              <a:rPr lang="en-US" baseline="0" dirty="0" smtClean="0"/>
              <a:t>Biased by a few samples with many detections</a:t>
            </a:r>
          </a:p>
          <a:p>
            <a:endParaRPr lang="en-US" baseline="0" dirty="0" smtClean="0"/>
          </a:p>
        </p:txBody>
      </p:sp>
      <p:sp>
        <p:nvSpPr>
          <p:cNvPr id="4" name="Slide Number Placeholder 3"/>
          <p:cNvSpPr>
            <a:spLocks noGrp="1"/>
          </p:cNvSpPr>
          <p:nvPr>
            <p:ph type="sldNum" sz="quarter" idx="10"/>
          </p:nvPr>
        </p:nvSpPr>
        <p:spPr/>
        <p:txBody>
          <a:bodyPr/>
          <a:lstStyle/>
          <a:p>
            <a:fld id="{4F3D70C9-AA3F-45B8-8A35-3E9D71915C04}"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0DFCE4-03B4-4023-94E6-0910C6121ED6}" type="slidenum">
              <a:rPr lang="en-US"/>
              <a:pPr/>
              <a:t>2</a:t>
            </a:fld>
            <a:endParaRPr lang="en-US" dirty="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r>
              <a:rPr lang="en-US" dirty="0" smtClean="0"/>
              <a:t>Note these are pathways, not sources.</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lnSpc>
                <a:spcPct val="100000"/>
              </a:lnSpc>
              <a:spcBef>
                <a:spcPts val="0"/>
              </a:spcBef>
            </a:pPr>
            <a:r>
              <a:rPr lang="en-US" sz="1200" dirty="0" smtClean="0"/>
              <a:t>One location on the Willamette</a:t>
            </a:r>
          </a:p>
          <a:p>
            <a:pPr lvl="1">
              <a:lnSpc>
                <a:spcPct val="100000"/>
              </a:lnSpc>
              <a:spcBef>
                <a:spcPts val="0"/>
              </a:spcBef>
            </a:pPr>
            <a:r>
              <a:rPr lang="en-US" sz="1200" dirty="0" smtClean="0"/>
              <a:t>Highest number of detected compounds</a:t>
            </a:r>
          </a:p>
          <a:p>
            <a:pPr lvl="1">
              <a:lnSpc>
                <a:spcPct val="100000"/>
              </a:lnSpc>
              <a:spcBef>
                <a:spcPts val="0"/>
              </a:spcBef>
            </a:pPr>
            <a:r>
              <a:rPr lang="en-US" sz="1200" dirty="0" smtClean="0"/>
              <a:t>Highest concentrations of these compounds</a:t>
            </a:r>
          </a:p>
          <a:p>
            <a:pPr>
              <a:lnSpc>
                <a:spcPct val="100000"/>
              </a:lnSpc>
              <a:spcBef>
                <a:spcPts val="0"/>
              </a:spcBef>
            </a:pPr>
            <a:r>
              <a:rPr lang="en-US" sz="1200" dirty="0" smtClean="0"/>
              <a:t>Umatilla sample</a:t>
            </a:r>
          </a:p>
          <a:p>
            <a:pPr lvl="1">
              <a:lnSpc>
                <a:spcPct val="100000"/>
              </a:lnSpc>
              <a:spcBef>
                <a:spcPts val="0"/>
              </a:spcBef>
            </a:pPr>
            <a:r>
              <a:rPr lang="en-US" sz="1200" dirty="0" smtClean="0"/>
              <a:t>First rain event after summer of dry weather</a:t>
            </a:r>
          </a:p>
          <a:p>
            <a:pPr>
              <a:lnSpc>
                <a:spcPct val="100000"/>
              </a:lnSpc>
              <a:spcBef>
                <a:spcPts val="0"/>
              </a:spcBef>
            </a:pPr>
            <a:r>
              <a:rPr lang="en-US" sz="1200" dirty="0" smtClean="0"/>
              <a:t>Flame retardants</a:t>
            </a:r>
          </a:p>
          <a:p>
            <a:pPr lvl="1">
              <a:lnSpc>
                <a:spcPct val="100000"/>
              </a:lnSpc>
              <a:spcBef>
                <a:spcPts val="0"/>
              </a:spcBef>
            </a:pPr>
            <a:r>
              <a:rPr lang="en-US" sz="1200" dirty="0" smtClean="0"/>
              <a:t>Many matrix issues</a:t>
            </a:r>
          </a:p>
          <a:p>
            <a:pPr lvl="1">
              <a:lnSpc>
                <a:spcPct val="100000"/>
              </a:lnSpc>
              <a:spcBef>
                <a:spcPts val="0"/>
              </a:spcBef>
            </a:pPr>
            <a:r>
              <a:rPr lang="en-US" sz="1200" dirty="0" smtClean="0"/>
              <a:t>PBDE-99 and PBDE-47 were highest cons.</a:t>
            </a:r>
          </a:p>
          <a:p>
            <a:pPr lvl="1">
              <a:lnSpc>
                <a:spcPct val="100000"/>
              </a:lnSpc>
              <a:spcBef>
                <a:spcPts val="0"/>
              </a:spcBef>
            </a:pPr>
            <a:r>
              <a:rPr lang="en-US" sz="1200" dirty="0" smtClean="0"/>
              <a:t>PBDE-153 had most detections</a:t>
            </a:r>
          </a:p>
          <a:p>
            <a:pPr>
              <a:lnSpc>
                <a:spcPct val="100000"/>
              </a:lnSpc>
              <a:spcBef>
                <a:spcPts val="0"/>
              </a:spcBef>
            </a:pPr>
            <a:r>
              <a:rPr lang="en-US" sz="1200" dirty="0" smtClean="0"/>
              <a:t>PCBs</a:t>
            </a:r>
          </a:p>
          <a:p>
            <a:pPr lvl="1">
              <a:lnSpc>
                <a:spcPct val="100000"/>
              </a:lnSpc>
              <a:spcBef>
                <a:spcPts val="0"/>
              </a:spcBef>
            </a:pPr>
            <a:r>
              <a:rPr lang="en-US" sz="1200" dirty="0" smtClean="0"/>
              <a:t>Primarily Willamette sample (sum of 18 congeners 0.44 ug/L)</a:t>
            </a:r>
          </a:p>
          <a:p>
            <a:pPr lvl="1">
              <a:lnSpc>
                <a:spcPct val="100000"/>
              </a:lnSpc>
              <a:spcBef>
                <a:spcPts val="0"/>
              </a:spcBef>
            </a:pPr>
            <a:r>
              <a:rPr lang="en-US" sz="1200" dirty="0" smtClean="0"/>
              <a:t>PCB-180 found at 11 of 15 sites (Present</a:t>
            </a:r>
            <a:r>
              <a:rPr lang="en-US" sz="1200" baseline="0" dirty="0" smtClean="0"/>
              <a:t> – 0.014 ug/L)</a:t>
            </a:r>
            <a:endParaRPr lang="en-US" sz="1200" dirty="0" smtClean="0"/>
          </a:p>
          <a:p>
            <a:pPr>
              <a:lnSpc>
                <a:spcPct val="100000"/>
              </a:lnSpc>
              <a:spcBef>
                <a:spcPts val="0"/>
              </a:spcBef>
            </a:pPr>
            <a:r>
              <a:rPr lang="en-US" sz="1200" dirty="0" smtClean="0"/>
              <a:t>Pesticides</a:t>
            </a:r>
          </a:p>
          <a:p>
            <a:pPr lvl="1">
              <a:lnSpc>
                <a:spcPct val="100000"/>
              </a:lnSpc>
              <a:spcBef>
                <a:spcPts val="0"/>
              </a:spcBef>
              <a:buFontTx/>
              <a:buChar char="-"/>
            </a:pPr>
            <a:r>
              <a:rPr lang="en-US" sz="1200" kern="1200" dirty="0" smtClean="0">
                <a:solidFill>
                  <a:schemeClr val="tx1"/>
                </a:solidFill>
                <a:latin typeface="Arial" charset="0"/>
                <a:ea typeface="+mn-ea"/>
                <a:cs typeface="+mn-cs"/>
              </a:rPr>
              <a:t>no one compound was found at all stormwater locations</a:t>
            </a:r>
          </a:p>
          <a:p>
            <a:pPr lvl="1">
              <a:lnSpc>
                <a:spcPct val="100000"/>
              </a:lnSpc>
              <a:spcBef>
                <a:spcPts val="0"/>
              </a:spcBef>
              <a:buFontTx/>
              <a:buChar char="-"/>
            </a:pPr>
            <a:r>
              <a:rPr lang="en-US" sz="1200" kern="1200" dirty="0" smtClean="0">
                <a:solidFill>
                  <a:schemeClr val="tx1"/>
                </a:solidFill>
                <a:latin typeface="Arial" charset="0"/>
                <a:ea typeface="+mn-ea"/>
                <a:cs typeface="+mn-cs"/>
              </a:rPr>
              <a:t>herbicides and insecticides were the compounds detected most often</a:t>
            </a:r>
          </a:p>
          <a:p>
            <a:pPr lvl="1">
              <a:lnSpc>
                <a:spcPct val="100000"/>
              </a:lnSpc>
              <a:spcBef>
                <a:spcPts val="0"/>
              </a:spcBef>
              <a:buFontTx/>
              <a:buChar char="-"/>
            </a:pPr>
            <a:r>
              <a:rPr lang="en-US" sz="1200" kern="1200" dirty="0" smtClean="0">
                <a:solidFill>
                  <a:schemeClr val="tx1"/>
                </a:solidFill>
                <a:latin typeface="Arial" charset="0"/>
                <a:ea typeface="+mn-ea"/>
                <a:cs typeface="+mn-cs"/>
              </a:rPr>
              <a:t>highest numbers of detections were found in the Portland/Willamette area</a:t>
            </a:r>
          </a:p>
          <a:p>
            <a:pPr lvl="0">
              <a:lnSpc>
                <a:spcPct val="100000"/>
              </a:lnSpc>
              <a:spcBef>
                <a:spcPts val="0"/>
              </a:spcBef>
              <a:buFontTx/>
              <a:buNone/>
            </a:pPr>
            <a:r>
              <a:rPr lang="en-US" sz="1200" kern="1200" dirty="0" smtClean="0">
                <a:solidFill>
                  <a:schemeClr val="tx1"/>
                </a:solidFill>
                <a:latin typeface="Arial" charset="0"/>
                <a:ea typeface="+mn-ea"/>
                <a:cs typeface="+mn-cs"/>
              </a:rPr>
              <a:t>DDT</a:t>
            </a:r>
          </a:p>
          <a:p>
            <a:pPr lvl="1">
              <a:lnSpc>
                <a:spcPct val="100000"/>
              </a:lnSpc>
              <a:spcBef>
                <a:spcPts val="0"/>
              </a:spcBef>
              <a:buFontTx/>
              <a:buChar char="-"/>
            </a:pPr>
            <a:r>
              <a:rPr lang="en-US" sz="1200" kern="1200" dirty="0" smtClean="0">
                <a:solidFill>
                  <a:schemeClr val="tx1"/>
                </a:solidFill>
                <a:latin typeface="Arial" charset="0"/>
                <a:ea typeface="+mn-ea"/>
                <a:cs typeface="+mn-cs"/>
              </a:rPr>
              <a:t>Usually find degradate,</a:t>
            </a:r>
            <a:r>
              <a:rPr lang="en-US" sz="1200" kern="1200" baseline="0" dirty="0" smtClean="0">
                <a:solidFill>
                  <a:schemeClr val="tx1"/>
                </a:solidFill>
                <a:latin typeface="Arial" charset="0"/>
                <a:ea typeface="+mn-ea"/>
                <a:cs typeface="+mn-cs"/>
              </a:rPr>
              <a:t> DDE</a:t>
            </a:r>
          </a:p>
          <a:p>
            <a:pPr lvl="1">
              <a:lnSpc>
                <a:spcPct val="100000"/>
              </a:lnSpc>
              <a:spcBef>
                <a:spcPts val="0"/>
              </a:spcBef>
              <a:buFontTx/>
              <a:buChar char="-"/>
            </a:pPr>
            <a:r>
              <a:rPr lang="en-US" sz="1200" kern="1200" baseline="0" dirty="0" smtClean="0">
                <a:solidFill>
                  <a:schemeClr val="tx1"/>
                </a:solidFill>
                <a:latin typeface="Arial" charset="0"/>
                <a:ea typeface="+mn-ea"/>
                <a:cs typeface="+mn-cs"/>
              </a:rPr>
              <a:t>Pipe drains area </a:t>
            </a:r>
            <a:r>
              <a:rPr lang="en-US" sz="1200" kern="1200" dirty="0" smtClean="0">
                <a:solidFill>
                  <a:schemeClr val="tx1"/>
                </a:solidFill>
                <a:latin typeface="Arial" charset="0"/>
                <a:ea typeface="+mn-ea"/>
                <a:cs typeface="+mn-cs"/>
              </a:rPr>
              <a:t>that was historically used by a pesticide manufacturer</a:t>
            </a:r>
          </a:p>
          <a:p>
            <a:pPr lvl="1">
              <a:lnSpc>
                <a:spcPct val="100000"/>
              </a:lnSpc>
              <a:spcBef>
                <a:spcPts val="0"/>
              </a:spcBef>
              <a:buFontTx/>
              <a:buChar char="-"/>
            </a:pPr>
            <a:r>
              <a:rPr lang="en-US" sz="1200" kern="1200" dirty="0" smtClean="0">
                <a:solidFill>
                  <a:schemeClr val="tx1"/>
                </a:solidFill>
                <a:latin typeface="Arial" charset="0"/>
                <a:ea typeface="+mn-ea"/>
                <a:cs typeface="+mn-cs"/>
              </a:rPr>
              <a:t>Suggests that</a:t>
            </a:r>
            <a:r>
              <a:rPr lang="en-US" sz="1200" kern="1200" baseline="0" dirty="0" smtClean="0">
                <a:solidFill>
                  <a:schemeClr val="tx1"/>
                </a:solidFill>
                <a:latin typeface="Arial" charset="0"/>
                <a:ea typeface="+mn-ea"/>
                <a:cs typeface="+mn-cs"/>
              </a:rPr>
              <a:t> remnants of contaminants from </a:t>
            </a:r>
            <a:r>
              <a:rPr lang="en-US" sz="1200" kern="1200" dirty="0" smtClean="0">
                <a:solidFill>
                  <a:schemeClr val="tx1"/>
                </a:solidFill>
                <a:latin typeface="Arial" charset="0"/>
                <a:ea typeface="+mn-ea"/>
                <a:cs typeface="+mn-cs"/>
              </a:rPr>
              <a:t>historic land uses may still be contributing to the receiving waters periodically via stormwater runoff</a:t>
            </a:r>
            <a:endParaRPr lang="en-US" sz="1200" dirty="0" smtClean="0"/>
          </a:p>
          <a:p>
            <a:pPr>
              <a:lnSpc>
                <a:spcPct val="100000"/>
              </a:lnSpc>
              <a:spcBef>
                <a:spcPts val="0"/>
              </a:spcBef>
            </a:pPr>
            <a:r>
              <a:rPr lang="en-US" sz="1200" dirty="0" smtClean="0"/>
              <a:t>PAHs</a:t>
            </a:r>
          </a:p>
          <a:p>
            <a:pPr lvl="1">
              <a:lnSpc>
                <a:spcPct val="100000"/>
              </a:lnSpc>
              <a:spcBef>
                <a:spcPts val="0"/>
              </a:spcBef>
            </a:pPr>
            <a:r>
              <a:rPr lang="en-US" sz="1200" dirty="0" smtClean="0"/>
              <a:t>Many, many present, but at low concentrations</a:t>
            </a:r>
          </a:p>
          <a:p>
            <a:pPr lvl="1">
              <a:lnSpc>
                <a:spcPct val="100000"/>
              </a:lnSpc>
              <a:spcBef>
                <a:spcPts val="0"/>
              </a:spcBef>
            </a:pPr>
            <a:r>
              <a:rPr lang="en-US" sz="1200" dirty="0" smtClean="0"/>
              <a:t>Hood River and St. Helens had no PAHs</a:t>
            </a:r>
          </a:p>
          <a:p>
            <a:pPr>
              <a:lnSpc>
                <a:spcPct val="100000"/>
              </a:lnSpc>
              <a:spcBef>
                <a:spcPts val="0"/>
              </a:spcBef>
            </a:pPr>
            <a:endParaRPr lang="en-US" sz="1200" dirty="0"/>
          </a:p>
        </p:txBody>
      </p:sp>
      <p:sp>
        <p:nvSpPr>
          <p:cNvPr id="4" name="Slide Number Placeholder 3"/>
          <p:cNvSpPr>
            <a:spLocks noGrp="1"/>
          </p:cNvSpPr>
          <p:nvPr>
            <p:ph type="sldNum" sz="quarter" idx="10"/>
          </p:nvPr>
        </p:nvSpPr>
        <p:spPr/>
        <p:txBody>
          <a:bodyPr/>
          <a:lstStyle/>
          <a:p>
            <a:fld id="{ACD40398-B38E-43C3-8D3E-1DE2521E6243}"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13675">
              <a:defRPr/>
            </a:pPr>
            <a:r>
              <a:rPr lang="en-US" dirty="0" smtClean="0"/>
              <a:t>Although trace elements are naturally occurring, they can also be introduced through industrial uses and motor vehicles. For instance, copper and zinc are contributed to roads and other impervious services from brake pads, tires, and vehicle exhaust and then stormwater runoff transports these deposits to its receiving waters. </a:t>
            </a:r>
          </a:p>
          <a:p>
            <a:endParaRPr lang="en-US" dirty="0" smtClean="0"/>
          </a:p>
          <a:p>
            <a:r>
              <a:rPr lang="en-US" dirty="0" smtClean="0"/>
              <a:t>Can really see the effects of higher</a:t>
            </a:r>
            <a:r>
              <a:rPr lang="en-US" baseline="0" dirty="0" smtClean="0"/>
              <a:t> solids delivered by stormwater flushing, not all from one sample</a:t>
            </a:r>
          </a:p>
          <a:p>
            <a:endParaRPr lang="en-US" baseline="0" dirty="0" smtClean="0"/>
          </a:p>
          <a:p>
            <a:r>
              <a:rPr lang="en-US" baseline="0" dirty="0" smtClean="0"/>
              <a:t>Concern about sublethal effects from some of these dissolved metals</a:t>
            </a:r>
          </a:p>
          <a:p>
            <a:endParaRPr lang="en-US" baseline="0" dirty="0" smtClean="0"/>
          </a:p>
          <a:p>
            <a:pPr defTabSz="913675">
              <a:defRPr/>
            </a:pPr>
            <a:r>
              <a:rPr lang="en-US" dirty="0" smtClean="0"/>
              <a:t>Copper has been shown to cause sublethal effects on salmon at concentrations as low as 2 µg/L and all unfiltered-water results were greater than this. </a:t>
            </a:r>
          </a:p>
          <a:p>
            <a:pPr defTabSz="913675">
              <a:defRPr/>
            </a:pPr>
            <a:endParaRPr lang="en-US" dirty="0" smtClean="0"/>
          </a:p>
          <a:p>
            <a:pPr defTabSz="913675">
              <a:defRPr/>
            </a:pPr>
            <a:r>
              <a:rPr lang="en-US" dirty="0" smtClean="0"/>
              <a:t>Chromium and zinc were found to cause reproductive issues in rainbow trout at levels as low as 0.005 and 20 µg/L, respectively. </a:t>
            </a:r>
          </a:p>
          <a:p>
            <a:pPr defTabSz="913675">
              <a:defRPr/>
            </a:pPr>
            <a:r>
              <a:rPr lang="en-US" dirty="0" smtClean="0"/>
              <a:t>Chromium concentrations in unfiltered stormwater-runoff samples were all greater than 0.3 µg/L.</a:t>
            </a:r>
          </a:p>
          <a:p>
            <a:pPr defTabSz="913675">
              <a:defRPr/>
            </a:pPr>
            <a:r>
              <a:rPr lang="en-US" dirty="0" smtClean="0"/>
              <a:t>Most zinc concentrations in filtered samples were greater than 20 µg/L </a:t>
            </a:r>
          </a:p>
          <a:p>
            <a:pPr defTabSz="913675">
              <a:defRPr/>
            </a:pPr>
            <a:endParaRPr lang="en-US" dirty="0" smtClean="0"/>
          </a:p>
          <a:p>
            <a:pPr defTabSz="913675">
              <a:defRPr/>
            </a:pPr>
            <a:r>
              <a:rPr lang="en-US" baseline="0" dirty="0" smtClean="0"/>
              <a:t>Smaller, intermittent inputs, but add up how many throughout the basin. </a:t>
            </a:r>
          </a:p>
        </p:txBody>
      </p:sp>
      <p:sp>
        <p:nvSpPr>
          <p:cNvPr id="4" name="Slide Number Placeholder 3"/>
          <p:cNvSpPr>
            <a:spLocks noGrp="1"/>
          </p:cNvSpPr>
          <p:nvPr>
            <p:ph type="sldNum" sz="quarter" idx="10"/>
          </p:nvPr>
        </p:nvSpPr>
        <p:spPr/>
        <p:txBody>
          <a:bodyPr/>
          <a:lstStyle/>
          <a:p>
            <a:fld id="{ACD40398-B38E-43C3-8D3E-1DE2521E6243}"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9C0DCD-3E9D-491D-9F8F-F42BB7427BB3}" type="slidenum">
              <a:rPr lang="en-US"/>
              <a:pPr/>
              <a:t>22</a:t>
            </a:fld>
            <a:endParaRPr lang="en-US" dirty="0"/>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pathways targeted in this</a:t>
            </a:r>
            <a:r>
              <a:rPr lang="en-US" baseline="0" dirty="0" smtClean="0"/>
              <a:t> study, WWTP effluent and stormwater runoff, i</a:t>
            </a:r>
            <a:r>
              <a:rPr lang="en-US" dirty="0" smtClean="0"/>
              <a:t>ntegrate human activities at the landscape level</a:t>
            </a:r>
            <a:r>
              <a:rPr lang="en-US" baseline="0" dirty="0" smtClean="0"/>
              <a:t> and o</a:t>
            </a:r>
            <a:r>
              <a:rPr lang="en-US" dirty="0" smtClean="0"/>
              <a:t>ffer an area where management actions and policy decisions could be made to lessen contaminant impacts on the environment.</a:t>
            </a:r>
          </a:p>
          <a:p>
            <a:endParaRPr lang="en-US" dirty="0" smtClean="0"/>
          </a:p>
          <a:p>
            <a:r>
              <a:rPr lang="en-US" dirty="0" smtClean="0"/>
              <a:t>We</a:t>
            </a:r>
            <a:r>
              <a:rPr lang="en-US" baseline="0" dirty="0" smtClean="0"/>
              <a:t> really hope the information gained from this study will be s</a:t>
            </a:r>
            <a:r>
              <a:rPr lang="en-US" dirty="0" smtClean="0"/>
              <a:t>timulus for future work.</a:t>
            </a:r>
            <a:endParaRPr lang="en-US" dirty="0"/>
          </a:p>
        </p:txBody>
      </p:sp>
      <p:sp>
        <p:nvSpPr>
          <p:cNvPr id="4" name="Slide Number Placeholder 3"/>
          <p:cNvSpPr>
            <a:spLocks noGrp="1"/>
          </p:cNvSpPr>
          <p:nvPr>
            <p:ph type="sldNum" sz="quarter" idx="10"/>
          </p:nvPr>
        </p:nvSpPr>
        <p:spPr/>
        <p:txBody>
          <a:bodyPr/>
          <a:lstStyle/>
          <a:p>
            <a:fld id="{ACD40398-B38E-43C3-8D3E-1DE2521E6243}"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5C4FF6-7309-406E-8B12-CD316557A6CB}" type="slidenum">
              <a:rPr lang="en-US"/>
              <a:pPr/>
              <a:t>24</a:t>
            </a:fld>
            <a:endParaRPr lang="en-US" dirty="0"/>
          </a:p>
        </p:txBody>
      </p:sp>
      <p:sp>
        <p:nvSpPr>
          <p:cNvPr id="180226" name="Rectangle 2"/>
          <p:cNvSpPr>
            <a:spLocks noGrp="1" noRot="1" noChangeAspect="1" noChangeArrowheads="1"/>
          </p:cNvSpPr>
          <p:nvPr>
            <p:ph type="sldImg"/>
          </p:nvPr>
        </p:nvSpPr>
        <p:spPr bwMode="auto">
          <a:xfrm>
            <a:off x="1181100" y="695325"/>
            <a:ext cx="4635500" cy="3476625"/>
          </a:xfrm>
          <a:prstGeom prst="rect">
            <a:avLst/>
          </a:prstGeom>
          <a:solidFill>
            <a:srgbClr val="FFFFFF"/>
          </a:solidFill>
          <a:ln>
            <a:solidFill>
              <a:srgbClr val="000000"/>
            </a:solidFill>
            <a:miter lim="800000"/>
            <a:headEnd/>
            <a:tailEnd/>
          </a:ln>
        </p:spPr>
      </p:sp>
      <p:sp>
        <p:nvSpPr>
          <p:cNvPr id="180227" name="Rectangle 3"/>
          <p:cNvSpPr>
            <a:spLocks noGrp="1" noChangeArrowheads="1"/>
          </p:cNvSpPr>
          <p:nvPr>
            <p:ph type="body" idx="1"/>
          </p:nvPr>
        </p:nvSpPr>
        <p:spPr bwMode="auto">
          <a:xfrm>
            <a:off x="933450" y="4403725"/>
            <a:ext cx="5130800" cy="4171950"/>
          </a:xfrm>
          <a:prstGeom prst="rect">
            <a:avLst/>
          </a:prstGeom>
          <a:solidFill>
            <a:srgbClr val="FFFFFF"/>
          </a:solidFill>
          <a:ln>
            <a:solidFill>
              <a:srgbClr val="000000"/>
            </a:solidFill>
            <a:miter lim="800000"/>
            <a:headEnd/>
            <a:tailEnd/>
          </a:ln>
        </p:spPr>
        <p:txBody>
          <a:bodyPr lIns="92958" tIns="46479" rIns="92958" bIns="46479"/>
          <a:lstStyle/>
          <a:p>
            <a:endParaRPr lang="en-US" sz="1000" dirty="0">
              <a:solidFill>
                <a:schemeClr val="folHlin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650B48-6695-4DE8-9502-F9C712A61FCC}" type="slidenum">
              <a:rPr lang="en-US"/>
              <a:pPr/>
              <a:t>3</a:t>
            </a:fld>
            <a:endParaRPr lang="en-US" dirty="0"/>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r>
              <a:rPr lang="en-US" dirty="0" smtClean="0"/>
              <a:t>The Columbia River is a 1,200</a:t>
            </a:r>
            <a:r>
              <a:rPr lang="en-US" baseline="0" dirty="0" smtClean="0"/>
              <a:t>-mile river that starts up in Canada and drains an area of </a:t>
            </a:r>
            <a:r>
              <a:rPr lang="en-US" dirty="0" smtClean="0"/>
              <a:t>259,000 square</a:t>
            </a:r>
            <a:r>
              <a:rPr lang="en-US" baseline="0" dirty="0" smtClean="0"/>
              <a:t> miles on its way to the Pacific Ocean. This drainage is roughly the size of France and covers area from 7 US states and a Canadian province. It is the fourth largest river in the United States by volume and the largest river flowing into the Pacific Ocean. The Columbia River Basin is home to approximately 8 million people.</a:t>
            </a:r>
          </a:p>
          <a:p>
            <a:endParaRPr lang="en-US" baseline="0" dirty="0" smtClean="0"/>
          </a:p>
          <a:p>
            <a:r>
              <a:rPr lang="en-US" sz="1200" kern="1200" dirty="0" smtClean="0">
                <a:solidFill>
                  <a:schemeClr val="tx1"/>
                </a:solidFill>
                <a:latin typeface="Arial" charset="0"/>
                <a:ea typeface="+mn-ea"/>
                <a:cs typeface="+mn-cs"/>
              </a:rPr>
              <a:t>The cities included</a:t>
            </a:r>
            <a:r>
              <a:rPr lang="en-US" sz="1200" kern="1200" baseline="0" dirty="0" smtClean="0">
                <a:solidFill>
                  <a:schemeClr val="tx1"/>
                </a:solidFill>
                <a:latin typeface="Arial" charset="0"/>
                <a:ea typeface="+mn-ea"/>
                <a:cs typeface="+mn-cs"/>
              </a:rPr>
              <a:t> in</a:t>
            </a:r>
            <a:r>
              <a:rPr lang="en-US" sz="1200" kern="1200" dirty="0" smtClean="0">
                <a:solidFill>
                  <a:schemeClr val="tx1"/>
                </a:solidFill>
                <a:latin typeface="Arial" charset="0"/>
                <a:ea typeface="+mn-ea"/>
                <a:cs typeface="+mn-cs"/>
              </a:rPr>
              <a:t> this study were chosen to provide diversity in location</a:t>
            </a:r>
            <a:r>
              <a:rPr lang="en-US" sz="1200" kern="1200" baseline="0" dirty="0" smtClean="0">
                <a:solidFill>
                  <a:schemeClr val="tx1"/>
                </a:solidFill>
                <a:latin typeface="Arial" charset="0"/>
                <a:ea typeface="+mn-ea"/>
                <a:cs typeface="+mn-cs"/>
              </a:rPr>
              <a:t> – between </a:t>
            </a:r>
            <a:r>
              <a:rPr lang="en-US" sz="1200" kern="1200" dirty="0" smtClean="0">
                <a:solidFill>
                  <a:schemeClr val="tx1"/>
                </a:solidFill>
                <a:latin typeface="Arial" charset="0"/>
                <a:ea typeface="+mn-ea"/>
                <a:cs typeface="+mn-cs"/>
              </a:rPr>
              <a:t>Oregon and Washington, the drier eastside versus wetter westside characteristics, and differences</a:t>
            </a:r>
            <a:r>
              <a:rPr lang="en-US" sz="1200" kern="1200" baseline="0" dirty="0" smtClean="0">
                <a:solidFill>
                  <a:schemeClr val="tx1"/>
                </a:solidFill>
                <a:latin typeface="Arial" charset="0"/>
                <a:ea typeface="+mn-ea"/>
                <a:cs typeface="+mn-cs"/>
              </a:rPr>
              <a:t> in </a:t>
            </a:r>
            <a:r>
              <a:rPr lang="en-US" sz="1200" kern="1200" dirty="0" smtClean="0">
                <a:solidFill>
                  <a:schemeClr val="tx1"/>
                </a:solidFill>
                <a:latin typeface="Arial" charset="0"/>
                <a:ea typeface="+mn-ea"/>
                <a:cs typeface="+mn-cs"/>
              </a:rPr>
              <a:t>population</a:t>
            </a:r>
            <a:r>
              <a:rPr lang="en-US" sz="1200" kern="1200" baseline="0" dirty="0" smtClean="0">
                <a:solidFill>
                  <a:schemeClr val="tx1"/>
                </a:solidFill>
                <a:latin typeface="Arial" charset="0"/>
                <a:ea typeface="+mn-ea"/>
                <a:cs typeface="+mn-cs"/>
              </a:rPr>
              <a:t> densities, from the larger cities of Portland and Vancouver to the smaller cities of Umatilla and St Helens. </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D40398-B38E-43C3-8D3E-1DE2521E6243}"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859323-072B-459F-B2D2-4A29FB43A0D5}" type="slidenum">
              <a:rPr lang="en-US"/>
              <a:pPr/>
              <a:t>5</a:t>
            </a:fld>
            <a:endParaRPr lang="en-US" dirty="0"/>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r>
              <a:rPr lang="en-US" sz="1000" dirty="0" smtClean="0"/>
              <a:t>Pharmaceuticals – both prescription and over-the-counter –</a:t>
            </a:r>
            <a:r>
              <a:rPr lang="en-US" sz="1000" baseline="0" dirty="0" smtClean="0"/>
              <a:t> SPE extract, HPLC/MS</a:t>
            </a:r>
            <a:endParaRPr lang="en-US" sz="10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dirty="0" smtClean="0"/>
              <a:t>Anthropogenic</a:t>
            </a:r>
            <a:r>
              <a:rPr lang="en-US" sz="1000" baseline="0" dirty="0" smtClean="0"/>
              <a:t> </a:t>
            </a:r>
            <a:r>
              <a:rPr lang="en-US" sz="1000" dirty="0" smtClean="0"/>
              <a:t>indicators </a:t>
            </a:r>
            <a:r>
              <a:rPr lang="en-US" sz="1000" baseline="0" dirty="0" smtClean="0"/>
              <a:t> </a:t>
            </a:r>
            <a:r>
              <a:rPr lang="en-US" sz="1000" dirty="0" smtClean="0"/>
              <a:t>– </a:t>
            </a:r>
            <a:r>
              <a:rPr lang="en-US" sz="1000" baseline="0" dirty="0" smtClean="0"/>
              <a:t>GC/MS  </a:t>
            </a:r>
            <a:r>
              <a:rPr lang="en-US" sz="1000" dirty="0" smtClean="0"/>
              <a:t>~70 compounds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baseline="0" dirty="0" smtClean="0"/>
              <a:t>     </a:t>
            </a:r>
            <a:r>
              <a:rPr lang="en-US" sz="1000" dirty="0" smtClean="0"/>
              <a:t>– plasticizers, personal</a:t>
            </a:r>
            <a:r>
              <a:rPr lang="en-US" sz="1000" baseline="0" dirty="0" smtClean="0"/>
              <a:t> care products, detergent metabolites, other industrial use compounds</a:t>
            </a:r>
          </a:p>
          <a:p>
            <a:r>
              <a:rPr lang="en-US" sz="1000" dirty="0" smtClean="0"/>
              <a:t>Halogenated compounds – GC/MS</a:t>
            </a:r>
          </a:p>
          <a:p>
            <a:r>
              <a:rPr lang="en-US" sz="1000" dirty="0" smtClean="0"/>
              <a:t>PCBs </a:t>
            </a:r>
            <a:r>
              <a:rPr lang="en-US" sz="1000" baseline="0" dirty="0" smtClean="0"/>
              <a:t> </a:t>
            </a:r>
            <a:r>
              <a:rPr lang="en-US" sz="1000" dirty="0" smtClean="0"/>
              <a:t>– 18 congeners </a:t>
            </a:r>
          </a:p>
          <a:p>
            <a:r>
              <a:rPr lang="en-US" sz="1000" dirty="0" smtClean="0"/>
              <a:t>         – were used as</a:t>
            </a:r>
            <a:r>
              <a:rPr lang="en-US" sz="1000" baseline="0" dirty="0" smtClean="0"/>
              <a:t> insulators and cooling compounds in electrical equipment like transformers, capacitors, and fluorescent-light bulb ballasts</a:t>
            </a:r>
          </a:p>
          <a:p>
            <a:r>
              <a:rPr lang="en-US" sz="1000" baseline="0" dirty="0" smtClean="0"/>
              <a:t>         </a:t>
            </a:r>
            <a:r>
              <a:rPr lang="en-US" sz="1000" dirty="0" smtClean="0"/>
              <a:t>–</a:t>
            </a:r>
            <a:r>
              <a:rPr lang="en-US" sz="1000" baseline="0" dirty="0" smtClean="0"/>
              <a:t> persistent, bioaccumulative, carcinogenic</a:t>
            </a:r>
            <a:endParaRPr lang="en-US" sz="1000" dirty="0" smtClean="0"/>
          </a:p>
          <a:p>
            <a:r>
              <a:rPr lang="en-US" sz="1000" dirty="0" smtClean="0"/>
              <a:t>PBDEs</a:t>
            </a:r>
            <a:r>
              <a:rPr lang="en-US" sz="1000" baseline="0" dirty="0" smtClean="0"/>
              <a:t> – brominated flame retardants</a:t>
            </a:r>
            <a:endParaRPr lang="en-US" sz="1000" dirty="0" smtClean="0"/>
          </a:p>
          <a:p>
            <a:r>
              <a:rPr lang="en-US" sz="1000" dirty="0" smtClean="0"/>
              <a:t>      – 10 PBDEs and 3 others </a:t>
            </a:r>
          </a:p>
          <a:p>
            <a:r>
              <a:rPr lang="en-US" sz="1000" dirty="0" smtClean="0"/>
              <a:t>      – used in plastics</a:t>
            </a:r>
            <a:r>
              <a:rPr lang="en-US" sz="1000" baseline="0" dirty="0" smtClean="0"/>
              <a:t>, cushions, and clothing </a:t>
            </a:r>
          </a:p>
          <a:p>
            <a:r>
              <a:rPr lang="en-US" sz="1000" baseline="0" dirty="0" smtClean="0"/>
              <a:t>      – similar to PCBS – bioaccumulative and persistent </a:t>
            </a:r>
          </a:p>
          <a:p>
            <a:r>
              <a:rPr lang="en-US" sz="1000" baseline="0" dirty="0" smtClean="0"/>
              <a:t>      – of concern because of their neurotoxicity and ability to disrupt hormone functions</a:t>
            </a:r>
            <a:endParaRPr lang="en-US" sz="10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dirty="0" smtClean="0"/>
              <a:t>PAHs</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baseline="0" dirty="0" smtClean="0"/>
              <a:t>     - exist in petroleum products or are created through incomplete combustion of carbon-containing materials like wood, coal, fat, </a:t>
            </a:r>
            <a:r>
              <a:rPr lang="en-US" sz="1000" baseline="0" dirty="0" err="1" smtClean="0"/>
              <a:t>tabacco</a:t>
            </a:r>
            <a:endParaRPr lang="en-US" sz="100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baseline="0" dirty="0" smtClean="0"/>
              <a:t>     - used in manufacture of dyes, insecticides, and solvents</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baseline="0" dirty="0" smtClean="0"/>
              <a:t>     - widespread and persistent</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baseline="0" dirty="0" smtClean="0"/>
              <a:t>     - anthracene, fluoranthene, naphthalene</a:t>
            </a:r>
            <a:endParaRPr lang="en-US" sz="10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dirty="0" smtClean="0"/>
              <a:t>Currently used pesticides – 83 fungicides,</a:t>
            </a:r>
            <a:r>
              <a:rPr lang="en-US" sz="1000" baseline="0" dirty="0" smtClean="0"/>
              <a:t> herbicides, insecticides, other, and degradates – GC/MS</a:t>
            </a:r>
          </a:p>
          <a:p>
            <a:r>
              <a:rPr lang="en-US" sz="1000" dirty="0" smtClean="0"/>
              <a:t>Mercury and methylmercury – 0.4</a:t>
            </a:r>
            <a:r>
              <a:rPr lang="en-US" sz="1000" baseline="0" dirty="0" smtClean="0"/>
              <a:t> </a:t>
            </a:r>
            <a:r>
              <a:rPr lang="en-US" sz="1000" baseline="0" dirty="0" err="1" smtClean="0"/>
              <a:t>ng</a:t>
            </a:r>
            <a:r>
              <a:rPr lang="en-US" sz="1000" baseline="0" dirty="0" smtClean="0"/>
              <a:t>/L</a:t>
            </a:r>
            <a:endParaRPr lang="en-US" sz="1000" dirty="0" smtClean="0"/>
          </a:p>
          <a:p>
            <a:r>
              <a:rPr lang="en-US" sz="1000" dirty="0" smtClean="0"/>
              <a:t>     </a:t>
            </a:r>
            <a:r>
              <a:rPr lang="en-US" sz="800" dirty="0" smtClean="0"/>
              <a:t>- mercury </a:t>
            </a:r>
            <a:r>
              <a:rPr lang="en-US" sz="800" b="0" dirty="0" smtClean="0"/>
              <a:t>- </a:t>
            </a:r>
            <a:r>
              <a:rPr lang="en-US" sz="1000" b="0" kern="1200" baseline="0" dirty="0" smtClean="0">
                <a:solidFill>
                  <a:schemeClr val="tx1"/>
                </a:solidFill>
                <a:latin typeface="Arial" charset="0"/>
                <a:ea typeface="+mn-ea"/>
                <a:cs typeface="+mn-cs"/>
              </a:rPr>
              <a:t>Oxidation, Purge and Trap, and Cold Vapor Atomic Fluorescence Spectrometry</a:t>
            </a:r>
          </a:p>
          <a:p>
            <a:r>
              <a:rPr lang="en-US" sz="1000" b="0" kern="1200" baseline="0" dirty="0" smtClean="0">
                <a:solidFill>
                  <a:schemeClr val="tx1"/>
                </a:solidFill>
                <a:latin typeface="Arial" charset="0"/>
                <a:ea typeface="+mn-ea"/>
                <a:cs typeface="+mn-cs"/>
              </a:rPr>
              <a:t>     </a:t>
            </a:r>
            <a:r>
              <a:rPr lang="en-US" sz="1000" dirty="0" smtClean="0"/>
              <a:t>- methylmercury - </a:t>
            </a:r>
            <a:r>
              <a:rPr lang="en-US" sz="1000" b="0" dirty="0" smtClean="0"/>
              <a:t>Aqueous Phase </a:t>
            </a:r>
            <a:r>
              <a:rPr lang="en-US" sz="1000" b="0" dirty="0" err="1" smtClean="0"/>
              <a:t>Ethylation</a:t>
            </a:r>
            <a:r>
              <a:rPr lang="en-US" sz="1000" b="0" dirty="0" smtClean="0"/>
              <a:t>, Followed by Gas Chromatographic Separation with Cold Vapor Atomic Fluorescence Detection</a:t>
            </a:r>
          </a:p>
          <a:p>
            <a:r>
              <a:rPr lang="en-US" sz="1000" baseline="0" dirty="0" smtClean="0"/>
              <a:t>Estrogenicity – YES assay</a:t>
            </a:r>
            <a:endParaRPr lang="en-US" sz="10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B01328-E381-4586-9193-7594D3BE5ECD}" type="slidenum">
              <a:rPr lang="en-US"/>
              <a:pPr/>
              <a:t>6</a:t>
            </a:fld>
            <a:endParaRPr lang="en-US"/>
          </a:p>
        </p:txBody>
      </p:sp>
      <p:sp>
        <p:nvSpPr>
          <p:cNvPr id="416770" name="Rectangle 2"/>
          <p:cNvSpPr>
            <a:spLocks noGrp="1" noRot="1" noChangeAspect="1" noChangeArrowheads="1" noTextEdit="1"/>
          </p:cNvSpPr>
          <p:nvPr>
            <p:ph type="sldImg"/>
          </p:nvPr>
        </p:nvSpPr>
        <p:spPr bwMode="auto">
          <a:xfrm>
            <a:off x="1177925" y="695960"/>
            <a:ext cx="4641850" cy="3476625"/>
          </a:xfrm>
          <a:prstGeom prst="rect">
            <a:avLst/>
          </a:prstGeom>
          <a:solidFill>
            <a:srgbClr val="FFFFFF"/>
          </a:solidFill>
          <a:ln>
            <a:solidFill>
              <a:srgbClr val="000000"/>
            </a:solidFill>
            <a:miter lim="800000"/>
            <a:headEnd/>
            <a:tailEnd/>
          </a:ln>
        </p:spPr>
      </p:sp>
      <p:sp>
        <p:nvSpPr>
          <p:cNvPr id="416771" name="Rectangle 3"/>
          <p:cNvSpPr>
            <a:spLocks noGrp="1" noChangeArrowheads="1"/>
          </p:cNvSpPr>
          <p:nvPr>
            <p:ph type="body" idx="1"/>
          </p:nvPr>
        </p:nvSpPr>
        <p:spPr bwMode="auto">
          <a:xfrm>
            <a:off x="700075" y="4404032"/>
            <a:ext cx="5597553" cy="4171030"/>
          </a:xfrm>
          <a:prstGeom prst="rect">
            <a:avLst/>
          </a:prstGeom>
          <a:solidFill>
            <a:srgbClr val="FFFFFF"/>
          </a:solidFill>
          <a:ln>
            <a:solidFill>
              <a:srgbClr val="000000"/>
            </a:solidFill>
            <a:miter lim="800000"/>
            <a:headEnd/>
            <a:tailEnd/>
          </a:ln>
        </p:spPr>
        <p:txBody>
          <a:bodyPr/>
          <a:lstStyle/>
          <a:p>
            <a:pPr>
              <a:lnSpc>
                <a:spcPct val="100000"/>
              </a:lnSpc>
            </a:pPr>
            <a:r>
              <a:rPr lang="en-US" sz="1000" dirty="0"/>
              <a:t>Two-ringed structures, 209 congeners based on how many chlorines and the resulting position and structure</a:t>
            </a:r>
          </a:p>
          <a:p>
            <a:pPr>
              <a:lnSpc>
                <a:spcPct val="100000"/>
              </a:lnSpc>
            </a:pPr>
            <a:endParaRPr lang="en-US" sz="1000" dirty="0" smtClean="0"/>
          </a:p>
          <a:p>
            <a:pPr>
              <a:lnSpc>
                <a:spcPct val="100000"/>
              </a:lnSpc>
            </a:pPr>
            <a:r>
              <a:rPr lang="en-US" sz="1000" dirty="0" smtClean="0"/>
              <a:t>Mixtures </a:t>
            </a:r>
            <a:r>
              <a:rPr lang="en-US" sz="1000" dirty="0"/>
              <a:t>of these congeners were marketed as </a:t>
            </a:r>
            <a:r>
              <a:rPr lang="en-US" sz="1000" dirty="0" err="1"/>
              <a:t>Aroclors</a:t>
            </a:r>
            <a:endParaRPr lang="en-US" sz="1000" dirty="0"/>
          </a:p>
          <a:p>
            <a:pPr>
              <a:lnSpc>
                <a:spcPct val="100000"/>
              </a:lnSpc>
            </a:pPr>
            <a:endParaRPr lang="en-US" sz="1000" dirty="0" smtClean="0"/>
          </a:p>
          <a:p>
            <a:pPr>
              <a:lnSpc>
                <a:spcPct val="100000"/>
              </a:lnSpc>
            </a:pPr>
            <a:r>
              <a:rPr lang="en-US" sz="1000" dirty="0" smtClean="0"/>
              <a:t>Used </a:t>
            </a:r>
            <a:r>
              <a:rPr lang="en-US" sz="1000" dirty="0"/>
              <a:t>as insulators and cooling compounds in electrical equipment such as transformers, capacitors, and ballasts</a:t>
            </a:r>
          </a:p>
          <a:p>
            <a:pPr>
              <a:lnSpc>
                <a:spcPct val="100000"/>
              </a:lnSpc>
            </a:pPr>
            <a:endParaRPr lang="en-US" sz="1000" dirty="0" smtClean="0"/>
          </a:p>
          <a:p>
            <a:pPr>
              <a:lnSpc>
                <a:spcPct val="100000"/>
              </a:lnSpc>
            </a:pPr>
            <a:r>
              <a:rPr lang="en-US" sz="1000" dirty="0" smtClean="0"/>
              <a:t>Incorporated </a:t>
            </a:r>
            <a:r>
              <a:rPr lang="en-US" sz="1000" dirty="0"/>
              <a:t>into lubricants, paints, varnishes, inks, pesticides, carbonless copy paper, and other consumer products</a:t>
            </a:r>
          </a:p>
          <a:p>
            <a:pPr>
              <a:lnSpc>
                <a:spcPct val="100000"/>
              </a:lnSpc>
            </a:pPr>
            <a:endParaRPr lang="en-US" sz="1000" dirty="0" smtClean="0"/>
          </a:p>
          <a:p>
            <a:pPr>
              <a:lnSpc>
                <a:spcPct val="100000"/>
              </a:lnSpc>
            </a:pPr>
            <a:r>
              <a:rPr lang="en-US" sz="1000" dirty="0" smtClean="0"/>
              <a:t>Persistent </a:t>
            </a:r>
            <a:r>
              <a:rPr lang="en-US" sz="1000" dirty="0"/>
              <a:t>and hydrophobic—do not degrade readily or dissolve in water</a:t>
            </a:r>
          </a:p>
          <a:p>
            <a:pPr>
              <a:lnSpc>
                <a:spcPct val="100000"/>
              </a:lnSpc>
            </a:pPr>
            <a:endParaRPr lang="en-US" sz="1000" dirty="0" smtClean="0"/>
          </a:p>
          <a:p>
            <a:pPr>
              <a:lnSpc>
                <a:spcPct val="100000"/>
              </a:lnSpc>
            </a:pPr>
            <a:r>
              <a:rPr lang="en-US" sz="1000" dirty="0" smtClean="0"/>
              <a:t>Bioaccumulate </a:t>
            </a:r>
            <a:r>
              <a:rPr lang="en-US" sz="1000" dirty="0"/>
              <a:t>in body fat and </a:t>
            </a:r>
            <a:r>
              <a:rPr lang="en-US" sz="1000" dirty="0" err="1"/>
              <a:t>biomagnify</a:t>
            </a:r>
            <a:r>
              <a:rPr lang="en-US" sz="1000" dirty="0"/>
              <a:t> up the food </a:t>
            </a:r>
            <a:r>
              <a:rPr lang="en-US" sz="1000" dirty="0" smtClean="0"/>
              <a:t>chain</a:t>
            </a:r>
          </a:p>
          <a:p>
            <a:pPr>
              <a:lnSpc>
                <a:spcPct val="100000"/>
              </a:lnSpc>
            </a:pPr>
            <a:r>
              <a:rPr lang="en-US" sz="1000" dirty="0" smtClean="0"/>
              <a:t>Effects on the immune system, reproductive</a:t>
            </a:r>
            <a:r>
              <a:rPr lang="en-US" sz="1000" baseline="0" dirty="0" smtClean="0"/>
              <a:t> system, nervous system, endocrine system, …</a:t>
            </a:r>
            <a:endParaRPr lang="en-US" sz="1000" dirty="0"/>
          </a:p>
          <a:p>
            <a:pPr>
              <a:lnSpc>
                <a:spcPct val="100000"/>
              </a:lnSpc>
            </a:pPr>
            <a:endParaRPr lang="en-US" sz="1000" dirty="0" smtClean="0"/>
          </a:p>
          <a:p>
            <a:pPr>
              <a:lnSpc>
                <a:spcPct val="100000"/>
              </a:lnSpc>
            </a:pPr>
            <a:r>
              <a:rPr lang="en-US" sz="1000" dirty="0" smtClean="0"/>
              <a:t>Banned </a:t>
            </a:r>
            <a:r>
              <a:rPr lang="en-US" sz="1000" dirty="0"/>
              <a:t>because of environmental and human health risk</a:t>
            </a:r>
          </a:p>
          <a:p>
            <a:pPr>
              <a:lnSpc>
                <a:spcPct val="100000"/>
              </a:lnSpc>
            </a:pPr>
            <a:endParaRPr lang="en-US" sz="1000" dirty="0" smtClean="0"/>
          </a:p>
          <a:p>
            <a:pPr>
              <a:lnSpc>
                <a:spcPct val="100000"/>
              </a:lnSpc>
            </a:pPr>
            <a:r>
              <a:rPr lang="en-US" sz="1000" dirty="0" smtClean="0"/>
              <a:t>Still </a:t>
            </a:r>
            <a:r>
              <a:rPr lang="en-US" sz="1000" dirty="0"/>
              <a:t>can be used in closed electrical </a:t>
            </a:r>
            <a:r>
              <a:rPr lang="en-US" sz="1000" dirty="0" smtClean="0"/>
              <a:t>equipment</a:t>
            </a:r>
          </a:p>
          <a:p>
            <a:pPr>
              <a:lnSpc>
                <a:spcPct val="150000"/>
              </a:lnSpc>
            </a:pPr>
            <a:endParaRPr lang="en-US" dirty="0">
              <a:solidFill>
                <a:schemeClr val="bg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BC99FB-0073-4C3B-8FB6-DDC5653D4A5A}" type="slidenum">
              <a:rPr lang="en-US"/>
              <a:pPr/>
              <a:t>7</a:t>
            </a:fld>
            <a:endParaRPr lang="en-US"/>
          </a:p>
        </p:txBody>
      </p:sp>
      <p:sp>
        <p:nvSpPr>
          <p:cNvPr id="421890" name="Rectangle 2"/>
          <p:cNvSpPr>
            <a:spLocks noGrp="1" noRot="1" noChangeAspect="1" noChangeArrowheads="1"/>
          </p:cNvSpPr>
          <p:nvPr>
            <p:ph type="sldImg"/>
          </p:nvPr>
        </p:nvSpPr>
        <p:spPr bwMode="auto">
          <a:xfrm>
            <a:off x="1774825" y="624619"/>
            <a:ext cx="3436938" cy="2576159"/>
          </a:xfrm>
          <a:prstGeom prst="rect">
            <a:avLst/>
          </a:prstGeom>
          <a:solidFill>
            <a:srgbClr val="FFFFFF"/>
          </a:solidFill>
          <a:ln>
            <a:solidFill>
              <a:srgbClr val="000000"/>
            </a:solidFill>
            <a:miter lim="800000"/>
            <a:headEnd/>
            <a:tailEnd/>
          </a:ln>
        </p:spPr>
      </p:sp>
      <p:sp>
        <p:nvSpPr>
          <p:cNvPr id="421891" name="Rectangle 3"/>
          <p:cNvSpPr>
            <a:spLocks noGrp="1" noChangeArrowheads="1"/>
          </p:cNvSpPr>
          <p:nvPr>
            <p:ph type="body" idx="1"/>
          </p:nvPr>
        </p:nvSpPr>
        <p:spPr bwMode="auto">
          <a:xfrm>
            <a:off x="912678" y="4396368"/>
            <a:ext cx="5134380" cy="4171031"/>
          </a:xfrm>
          <a:prstGeom prst="rect">
            <a:avLst/>
          </a:prstGeom>
          <a:noFill/>
          <a:ln w="25400">
            <a:miter lim="800000"/>
            <a:headEnd/>
            <a:tailEnd/>
          </a:ln>
        </p:spPr>
        <p:txBody>
          <a:bodyPr lIns="68494" tIns="34246" rIns="68494" bIns="34246"/>
          <a:lstStyle/>
          <a:p>
            <a:r>
              <a:rPr lang="en-US" dirty="0"/>
              <a:t>Synthetic flame retardants, account for ~25 % of flame retardants produced worldwide.</a:t>
            </a:r>
          </a:p>
          <a:p>
            <a:endParaRPr lang="en-US" dirty="0" smtClean="0"/>
          </a:p>
          <a:p>
            <a:r>
              <a:rPr lang="en-US" dirty="0" smtClean="0"/>
              <a:t>Plastic </a:t>
            </a:r>
            <a:r>
              <a:rPr lang="en-US" dirty="0"/>
              <a:t>components of computers, televisions, and circuit boards; in seat cushions and other furniture; and in clothing.</a:t>
            </a:r>
          </a:p>
          <a:p>
            <a:endParaRPr lang="en-US" dirty="0" smtClean="0"/>
          </a:p>
          <a:p>
            <a:r>
              <a:rPr lang="en-US" dirty="0" smtClean="0"/>
              <a:t>Bioaccumulate </a:t>
            </a:r>
            <a:r>
              <a:rPr lang="en-US" dirty="0"/>
              <a:t>in both freshwater and marine fish.</a:t>
            </a:r>
          </a:p>
          <a:p>
            <a:endParaRPr lang="en-US" dirty="0" smtClean="0"/>
          </a:p>
          <a:p>
            <a:r>
              <a:rPr lang="en-US" dirty="0" smtClean="0"/>
              <a:t>Toxicity </a:t>
            </a:r>
            <a:r>
              <a:rPr lang="en-US" dirty="0"/>
              <a:t>info not complete yet. Believed to be similar to PCBs—neurotoxicity to hormone disruption.</a:t>
            </a:r>
          </a:p>
          <a:p>
            <a:endParaRPr lang="en-US" dirty="0" smtClean="0"/>
          </a:p>
          <a:p>
            <a:r>
              <a:rPr lang="en-US" dirty="0" smtClean="0"/>
              <a:t>Values </a:t>
            </a:r>
            <a:r>
              <a:rPr lang="en-US" dirty="0"/>
              <a:t>in osprey eggs from Willamette River basin among highest recorded for fish-eating birds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DC3147-00CC-430D-BEEE-231939E0307E}" type="slidenum">
              <a:rPr lang="en-US"/>
              <a:pPr/>
              <a:t>8</a:t>
            </a:fld>
            <a:endParaRPr lang="en-US"/>
          </a:p>
        </p:txBody>
      </p:sp>
      <p:sp>
        <p:nvSpPr>
          <p:cNvPr id="412674" name="Rectangle 2"/>
          <p:cNvSpPr>
            <a:spLocks noGrp="1" noRot="1" noChangeAspect="1" noChangeArrowheads="1"/>
          </p:cNvSpPr>
          <p:nvPr>
            <p:ph type="sldImg"/>
          </p:nvPr>
        </p:nvSpPr>
        <p:spPr bwMode="auto">
          <a:xfrm>
            <a:off x="1774825" y="624619"/>
            <a:ext cx="3436938" cy="2576159"/>
          </a:xfrm>
          <a:prstGeom prst="rect">
            <a:avLst/>
          </a:prstGeom>
          <a:solidFill>
            <a:srgbClr val="FFFFFF"/>
          </a:solidFill>
          <a:ln>
            <a:solidFill>
              <a:srgbClr val="000000"/>
            </a:solidFill>
            <a:miter lim="800000"/>
            <a:headEnd/>
            <a:tailEnd/>
          </a:ln>
        </p:spPr>
      </p:sp>
      <p:sp>
        <p:nvSpPr>
          <p:cNvPr id="412675" name="Rectangle 3"/>
          <p:cNvSpPr>
            <a:spLocks noGrp="1" noChangeArrowheads="1"/>
          </p:cNvSpPr>
          <p:nvPr>
            <p:ph type="body" idx="1"/>
          </p:nvPr>
        </p:nvSpPr>
        <p:spPr bwMode="auto">
          <a:xfrm>
            <a:off x="912678" y="4396368"/>
            <a:ext cx="5134380" cy="4171031"/>
          </a:xfrm>
          <a:prstGeom prst="rect">
            <a:avLst/>
          </a:prstGeom>
          <a:noFill/>
          <a:ln w="25400">
            <a:miter lim="800000"/>
            <a:headEnd/>
            <a:tailEnd/>
          </a:ln>
        </p:spPr>
        <p:txBody>
          <a:bodyPr lIns="68494" tIns="34246" rIns="68494" bIns="34246"/>
          <a:lstStyle/>
          <a:p>
            <a:r>
              <a:rPr lang="en-US" dirty="0"/>
              <a:t>Fused aromatic </a:t>
            </a:r>
            <a:r>
              <a:rPr lang="en-US" dirty="0" smtClean="0"/>
              <a:t>rings</a:t>
            </a:r>
          </a:p>
          <a:p>
            <a:endParaRPr lang="en-US" dirty="0"/>
          </a:p>
          <a:p>
            <a:r>
              <a:rPr lang="en-US" dirty="0"/>
              <a:t>Typically come from weathered petroleum products, like gasoline or diesel fuel. </a:t>
            </a:r>
          </a:p>
          <a:p>
            <a:endParaRPr lang="en-US" dirty="0" smtClean="0"/>
          </a:p>
          <a:p>
            <a:r>
              <a:rPr lang="en-US" dirty="0" smtClean="0"/>
              <a:t>Enter </a:t>
            </a:r>
            <a:r>
              <a:rPr lang="en-US" dirty="0"/>
              <a:t>streams through storm water runoff from urban areas. </a:t>
            </a:r>
          </a:p>
          <a:p>
            <a:endParaRPr lang="en-US" dirty="0" smtClean="0"/>
          </a:p>
          <a:p>
            <a:r>
              <a:rPr lang="en-US" dirty="0" smtClean="0"/>
              <a:t>High </a:t>
            </a:r>
            <a:r>
              <a:rPr lang="en-US" dirty="0"/>
              <a:t>molecular weight PAHs have four or more rings and originate from combustion. </a:t>
            </a:r>
          </a:p>
          <a:p>
            <a:endParaRPr lang="en-US" dirty="0" smtClean="0"/>
          </a:p>
          <a:p>
            <a:r>
              <a:rPr lang="en-US" dirty="0" smtClean="0"/>
              <a:t>Common </a:t>
            </a:r>
            <a:r>
              <a:rPr lang="en-US" dirty="0"/>
              <a:t>sources are vehicle exhaust fumes, coal tar, and municipal or industrial activities that involve combustion.</a:t>
            </a:r>
          </a:p>
          <a:p>
            <a:endParaRPr lang="en-US" dirty="0" smtClean="0"/>
          </a:p>
          <a:p>
            <a:r>
              <a:rPr lang="en-US" dirty="0" smtClean="0"/>
              <a:t>Many </a:t>
            </a:r>
            <a:r>
              <a:rPr lang="en-US" dirty="0"/>
              <a:t>are suspected carcinogens.</a:t>
            </a:r>
          </a:p>
          <a:p>
            <a:endParaRPr lang="en-US" dirty="0" smtClean="0"/>
          </a:p>
          <a:p>
            <a:r>
              <a:rPr lang="en-US" dirty="0" smtClean="0"/>
              <a:t>PAHs </a:t>
            </a:r>
            <a:r>
              <a:rPr lang="en-US" dirty="0"/>
              <a:t>most commonly attach to soil and sediment, but they also can be found on particles suspended in the air or water. </a:t>
            </a:r>
          </a:p>
          <a:p>
            <a:endParaRPr lang="en-US" dirty="0" smtClean="0"/>
          </a:p>
          <a:p>
            <a:r>
              <a:rPr lang="en-US" dirty="0" smtClean="0"/>
              <a:t>Some </a:t>
            </a:r>
            <a:r>
              <a:rPr lang="en-US" dirty="0"/>
              <a:t>are water soluble (</a:t>
            </a:r>
            <a:r>
              <a:rPr lang="en-US" dirty="0" err="1"/>
              <a:t>naphthalenes</a:t>
            </a:r>
            <a:r>
              <a:rPr lang="en-US" dirty="0"/>
              <a:t>), while others are </a:t>
            </a:r>
            <a:r>
              <a:rPr lang="en-US" dirty="0" err="1"/>
              <a:t>lipophilic</a:t>
            </a:r>
            <a:r>
              <a:rPr lang="en-US" dirty="0"/>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graph reports data collected from wastewater-treatment-plant effluents and stormwater runoff throughout the Columbia River Basin. Overall, almost 60 percent of the compounds analyzed for (200+ compounds) were detected in these samples. </a:t>
            </a:r>
          </a:p>
        </p:txBody>
      </p:sp>
      <p:sp>
        <p:nvSpPr>
          <p:cNvPr id="4" name="Slide Number Placeholder 3"/>
          <p:cNvSpPr>
            <a:spLocks noGrp="1"/>
          </p:cNvSpPr>
          <p:nvPr>
            <p:ph type="sldNum" sz="quarter" idx="10"/>
          </p:nvPr>
        </p:nvSpPr>
        <p:spPr/>
        <p:txBody>
          <a:bodyPr/>
          <a:lstStyle/>
          <a:p>
            <a:fld id="{4F3D70C9-AA3F-45B8-8A35-3E9D71915C04}"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8"/>
          <p:cNvSpPr>
            <a:spLocks noGrp="1"/>
          </p:cNvSpPr>
          <p:nvPr>
            <p:ph type="ctrTitle"/>
          </p:nvPr>
        </p:nvSpPr>
        <p:spPr>
          <a:xfrm>
            <a:off x="609600" y="3352800"/>
            <a:ext cx="7162800" cy="2148840"/>
          </a:xfrm>
        </p:spPr>
        <p:txBody>
          <a:bodyPr rIns="45720" anchor="t">
            <a:normAutofit/>
          </a:bodyPr>
          <a:lstStyle>
            <a:lvl1pPr algn="l">
              <a:defRPr lang="en-US" sz="2800"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609600" y="5521656"/>
            <a:ext cx="7162800" cy="533400"/>
          </a:xfrm>
        </p:spPr>
        <p:txBody>
          <a:bodyPr tIns="0" rIns="45720" bIns="0" anchor="b">
            <a:normAutofit/>
          </a:bodyPr>
          <a:lstStyle>
            <a:lvl1pPr marL="0" indent="0" algn="l">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30" name="Date Placeholder 29"/>
          <p:cNvSpPr>
            <a:spLocks noGrp="1"/>
          </p:cNvSpPr>
          <p:nvPr>
            <p:ph type="dt" sz="half" idx="10"/>
          </p:nvPr>
        </p:nvSpPr>
        <p:spPr>
          <a:xfrm>
            <a:off x="7010400" y="6400800"/>
            <a:ext cx="2133600" cy="288925"/>
          </a:xfrm>
        </p:spPr>
        <p:txBody>
          <a:bodyPr/>
          <a:lstStyle>
            <a:lvl1pPr>
              <a:defRPr sz="1400">
                <a:solidFill>
                  <a:schemeClr val="bg2">
                    <a:lumMod val="20000"/>
                    <a:lumOff val="80000"/>
                  </a:schemeClr>
                </a:solidFill>
                <a:latin typeface="+mn-lt"/>
              </a:defRPr>
            </a:lvl1pPr>
          </a:lstStyle>
          <a:p>
            <a:r>
              <a:rPr lang="en-US" dirty="0" smtClean="0"/>
              <a:t>February 22, 2011</a:t>
            </a:r>
            <a:endParaRPr lang="en-US" dirty="0"/>
          </a:p>
        </p:txBody>
      </p:sp>
      <p:sp>
        <p:nvSpPr>
          <p:cNvPr id="19" name="Footer Placeholder 18"/>
          <p:cNvSpPr>
            <a:spLocks noGrp="1"/>
          </p:cNvSpPr>
          <p:nvPr>
            <p:ph type="ftr" sz="quarter" idx="11"/>
          </p:nvPr>
        </p:nvSpPr>
        <p:spPr>
          <a:xfrm>
            <a:off x="2133600" y="6400800"/>
            <a:ext cx="4191000" cy="283536"/>
          </a:xfrm>
        </p:spPr>
        <p:txBody>
          <a:bodyPr/>
          <a:lstStyle>
            <a:lvl1pPr>
              <a:defRPr sz="1400">
                <a:solidFill>
                  <a:schemeClr val="bg2">
                    <a:lumMod val="20000"/>
                    <a:lumOff val="80000"/>
                  </a:schemeClr>
                </a:solidFill>
                <a:latin typeface="+mn-lt"/>
              </a:defRPr>
            </a:lvl1pPr>
          </a:lstStyle>
          <a:p>
            <a:r>
              <a:rPr lang="en-US" dirty="0" smtClean="0"/>
              <a:t>USGS Brownbag Series</a:t>
            </a:r>
            <a:endParaRPr lang="en-US" dirty="0"/>
          </a:p>
        </p:txBody>
      </p:sp>
      <p:pic>
        <p:nvPicPr>
          <p:cNvPr id="287746" name="Object 11"/>
          <p:cNvPicPr>
            <a:picLocks noChangeArrowheads="1"/>
          </p:cNvPicPr>
          <p:nvPr userDrawn="1"/>
        </p:nvPicPr>
        <p:blipFill>
          <a:blip r:embed="rId2" cstate="print">
            <a:extLst>
              <a:ext uri="{28A0092B-C50C-407E-A947-70E740481C1C}">
                <a14:useLocalDpi xmlns:a14="http://schemas.microsoft.com/office/drawing/2010/main" xmlns="" val="0"/>
              </a:ext>
            </a:extLst>
          </a:blip>
          <a:srcRect l="5400" t="6847" r="7651" b="29668"/>
          <a:stretch>
            <a:fillRect/>
          </a:stretch>
        </p:blipFill>
        <p:spPr bwMode="black">
          <a:xfrm>
            <a:off x="304800" y="6362700"/>
            <a:ext cx="1082675" cy="342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010400" cy="15271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0" y="19050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050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629400" y="6248400"/>
            <a:ext cx="1905000" cy="457200"/>
          </a:xfrm>
        </p:spPr>
        <p:txBody>
          <a:bodyPr/>
          <a:lstStyle>
            <a:lvl1pPr>
              <a:defRPr/>
            </a:lvl1pPr>
          </a:lstStyle>
          <a:p>
            <a:endParaRPr lang="en-US" dirty="0"/>
          </a:p>
        </p:txBody>
      </p:sp>
      <p:sp>
        <p:nvSpPr>
          <p:cNvPr id="6" name="Footer Placeholder 5"/>
          <p:cNvSpPr>
            <a:spLocks noGrp="1"/>
          </p:cNvSpPr>
          <p:nvPr>
            <p:ph type="ftr" sz="quarter" idx="11"/>
          </p:nvPr>
        </p:nvSpPr>
        <p:spPr>
          <a:xfrm>
            <a:off x="3276600" y="6248400"/>
            <a:ext cx="28956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1524000" y="6248400"/>
            <a:ext cx="1295400" cy="457200"/>
          </a:xfrm>
        </p:spPr>
        <p:txBody>
          <a:bodyPr/>
          <a:lstStyle>
            <a:lvl1pPr>
              <a:defRPr/>
            </a:lvl1pPr>
          </a:lstStyle>
          <a:p>
            <a:fld id="{25DCD98D-EECC-4E87-828C-DBCC3B106D62}"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86B67B-9680-48B9-BDA5-EF4FDEA4E82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a:off x="685800" y="4724400"/>
            <a:ext cx="8077200" cy="762000"/>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691488" y="5638800"/>
            <a:ext cx="7690512" cy="500416"/>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21EE71-656F-4128-8769-997519D22F13}" type="slidenum">
              <a:rPr lang="en-US" smtClean="0"/>
              <a:pPr/>
              <a:t>‹#›</a:t>
            </a:fld>
            <a:endParaRPr lang="en-US" dirty="0"/>
          </a:p>
        </p:txBody>
      </p:sp>
      <p:graphicFrame>
        <p:nvGraphicFramePr>
          <p:cNvPr id="289794" name="Object 11"/>
          <p:cNvGraphicFramePr>
            <a:graphicFrameLocks/>
          </p:cNvGraphicFramePr>
          <p:nvPr/>
        </p:nvGraphicFramePr>
        <p:xfrm>
          <a:off x="304800" y="6362700"/>
          <a:ext cx="1082675" cy="342900"/>
        </p:xfrm>
        <a:graphic>
          <a:graphicData uri="http://schemas.openxmlformats.org/presentationml/2006/ole">
            <p:oleObj spid="_x0000_s289800" name="CorelDRAW" r:id="rId3" imgW="2033016" imgH="801624" progId="">
              <p:embed/>
            </p:oleObj>
          </a:graphicData>
        </a:graphic>
      </p:graphicFrame>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BCA948-D386-4D88-AC59-9F025A130C9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18D1A06-CC31-4482-8D86-E5FFBF2A649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endParaRPr lang="en-US" dirty="0"/>
          </a:p>
        </p:txBody>
      </p:sp>
      <p:sp>
        <p:nvSpPr>
          <p:cNvPr id="8" name="Slide Number Placeholder 7"/>
          <p:cNvSpPr>
            <a:spLocks noGrp="1"/>
          </p:cNvSpPr>
          <p:nvPr>
            <p:ph type="sldNum" sz="quarter" idx="11"/>
          </p:nvPr>
        </p:nvSpPr>
        <p:spPr/>
        <p:txBody>
          <a:bodyPr/>
          <a:lstStyle/>
          <a:p>
            <a:fld id="{F0163145-65DE-4641-8A46-E8A1CC70D9D5}"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106B0DA-7401-4066-AB15-A284AC3F6BC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156448" y="6422064"/>
            <a:ext cx="762000" cy="365125"/>
          </a:xfrm>
        </p:spPr>
        <p:txBody>
          <a:bodyPr/>
          <a:lstStyle/>
          <a:p>
            <a:fld id="{1AB78D7A-CF85-4A53-B781-51CF491E82E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0261B1-58ED-43BD-A97C-82BF5AD6992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42D5081-A1ED-417B-8EEC-20F3F644AB50}" type="slidenum">
              <a:rPr lang="en-US" smtClean="0"/>
              <a:pPr/>
              <a:t>‹#›</a:t>
            </a:fld>
            <a:endParaRPr lang="en-US" dirty="0"/>
          </a:p>
        </p:txBody>
      </p:sp>
      <p:pic>
        <p:nvPicPr>
          <p:cNvPr id="288770" name="Object 11"/>
          <p:cNvPicPr>
            <a:picLocks noChangeArrowheads="1"/>
          </p:cNvPicPr>
          <p:nvPr userDrawn="1"/>
        </p:nvPicPr>
        <p:blipFill>
          <a:blip r:embed="rId12" cstate="print">
            <a:extLst>
              <a:ext uri="{28A0092B-C50C-407E-A947-70E740481C1C}">
                <a14:useLocalDpi xmlns:a14="http://schemas.microsoft.com/office/drawing/2010/main" xmlns="" val="0"/>
              </a:ext>
            </a:extLst>
          </a:blip>
          <a:srcRect l="5400" t="6847" r="7651" b="29668"/>
          <a:stretch>
            <a:fillRect/>
          </a:stretch>
        </p:blipFill>
        <p:spPr bwMode="black">
          <a:xfrm>
            <a:off x="304800" y="6362700"/>
            <a:ext cx="1082675" cy="342900"/>
          </a:xfrm>
          <a:prstGeom prst="rect">
            <a:avLst/>
          </a:prstGeom>
          <a:noFill/>
          <a:ln>
            <a:noFill/>
          </a:ln>
          <a:effectLst/>
          <a:extLst>
            <a:ext uri="{909E8E84-426E-40DD-AFC4-6F175D3DCCD1}">
              <a14:hiddenFill xmlns:a14="http://schemas.microsoft.com/office/drawing/2010/main" xmlns="">
                <a:solidFill>
                  <a:srgbClr val="3366FF"/>
                </a:solidFill>
              </a14:hiddenFill>
            </a:ext>
            <a:ext uri="{91240B29-F687-4F45-9708-019B960494DF}">
              <a14:hiddenLine xmlns:a14="http://schemas.microsoft.com/office/drawing/2010/main" xmlns="" w="9525">
                <a:solidFill>
                  <a:srgbClr val="9999FF"/>
                </a:solidFill>
                <a:miter lim="800000"/>
                <a:headEnd/>
                <a:tailEnd/>
              </a14:hiddenLine>
            </a:ext>
            <a:ext uri="{AF507438-7753-43E0-B8FC-AC1667EBCBE1}">
              <a14:hiddenEffects xmlns:a14="http://schemas.microsoft.com/office/drawing/2010/main" xmlns="">
                <a:effectLst>
                  <a:outerShdw dist="35921" dir="2700000" algn="ctr" rotWithShape="0">
                    <a:srgbClr val="25252F"/>
                  </a:outerShdw>
                </a:effectLst>
              </a14:hiddenEffects>
            </a:ext>
          </a:extLst>
        </p:spPr>
      </p:pic>
    </p:spTree>
  </p:cSld>
  <p:clrMap bg1="dk1" tx1="lt1" bg2="dk2" tx2="lt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2" r:id="rId10"/>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gif"/></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10.xml"/><Relationship Id="rId5" Type="http://schemas.openxmlformats.org/officeDocument/2006/relationships/image" Target="../media/image39.jpe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jpeg"/><Relationship Id="rId7"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jpeg"/><Relationship Id="rId9"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upload.wikimedia.org/wikipedia/commons/4/49/Polychlorinated_biphenyl_structure.svg" TargetMode="External"/><Relationship Id="rId7"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pn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gif"/></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r>
              <a:rPr lang="en-US" dirty="0" smtClean="0"/>
              <a:t>Reconnaissance Investigation </a:t>
            </a:r>
            <a:br>
              <a:rPr lang="en-US" dirty="0" smtClean="0"/>
            </a:br>
            <a:r>
              <a:rPr lang="en-US" dirty="0" smtClean="0"/>
              <a:t>of Emerging Contaminants in </a:t>
            </a:r>
            <a:br>
              <a:rPr lang="en-US" dirty="0" smtClean="0"/>
            </a:br>
            <a:r>
              <a:rPr lang="en-US" dirty="0" smtClean="0"/>
              <a:t>Wastewater-Treatment-Plant Effluent </a:t>
            </a:r>
            <a:br>
              <a:rPr lang="en-US" dirty="0" smtClean="0"/>
            </a:br>
            <a:r>
              <a:rPr lang="en-US" dirty="0" smtClean="0"/>
              <a:t>and Stormwater Runoff </a:t>
            </a:r>
            <a:br>
              <a:rPr lang="en-US" dirty="0" smtClean="0"/>
            </a:br>
            <a:r>
              <a:rPr lang="en-US" dirty="0" smtClean="0"/>
              <a:t>in the Columbia River Basin</a:t>
            </a:r>
            <a:endParaRPr lang="en-US" dirty="0"/>
          </a:p>
        </p:txBody>
      </p:sp>
      <p:sp>
        <p:nvSpPr>
          <p:cNvPr id="2051" name="Rectangle 3"/>
          <p:cNvSpPr>
            <a:spLocks noGrp="1" noChangeArrowheads="1"/>
          </p:cNvSpPr>
          <p:nvPr>
            <p:ph type="subTitle" idx="1"/>
          </p:nvPr>
        </p:nvSpPr>
        <p:spPr/>
        <p:txBody>
          <a:bodyPr/>
          <a:lstStyle/>
          <a:p>
            <a:r>
              <a:rPr lang="en-US" dirty="0" smtClean="0"/>
              <a:t>Jennifer Morace, USGS Oregon Water Science Center</a:t>
            </a:r>
            <a:endParaRPr lang="en-US" dirty="0"/>
          </a:p>
        </p:txBody>
      </p:sp>
      <p:sp>
        <p:nvSpPr>
          <p:cNvPr id="9" name="Date Placeholder 8"/>
          <p:cNvSpPr>
            <a:spLocks noGrp="1"/>
          </p:cNvSpPr>
          <p:nvPr>
            <p:ph type="dt" sz="half" idx="10"/>
          </p:nvPr>
        </p:nvSpPr>
        <p:spPr>
          <a:xfrm>
            <a:off x="7315200" y="6400800"/>
            <a:ext cx="1447800" cy="288925"/>
          </a:xfrm>
        </p:spPr>
        <p:txBody>
          <a:bodyPr/>
          <a:lstStyle/>
          <a:p>
            <a:r>
              <a:rPr lang="en-US" dirty="0" smtClean="0"/>
              <a:t>May 25, 2011</a:t>
            </a:r>
            <a:endParaRPr lang="en-US" dirty="0"/>
          </a:p>
        </p:txBody>
      </p:sp>
      <p:sp>
        <p:nvSpPr>
          <p:cNvPr id="8" name="Footer Placeholder 7"/>
          <p:cNvSpPr>
            <a:spLocks noGrp="1"/>
          </p:cNvSpPr>
          <p:nvPr>
            <p:ph type="ftr" sz="quarter" idx="11"/>
          </p:nvPr>
        </p:nvSpPr>
        <p:spPr>
          <a:xfrm>
            <a:off x="1943100" y="6403494"/>
            <a:ext cx="5257800" cy="283536"/>
          </a:xfrm>
        </p:spPr>
        <p:txBody>
          <a:bodyPr/>
          <a:lstStyle/>
          <a:p>
            <a:r>
              <a:rPr lang="en-US" dirty="0" smtClean="0"/>
              <a:t>The Oregon Water Conference</a:t>
            </a:r>
            <a:endParaRPr lang="en-US" dirty="0"/>
          </a:p>
        </p:txBody>
      </p:sp>
      <p:pic>
        <p:nvPicPr>
          <p:cNvPr id="2052" name="Picture 4" descr="riverview"/>
          <p:cNvPicPr>
            <a:picLocks noChangeAspect="1" noChangeArrowheads="1"/>
          </p:cNvPicPr>
          <p:nvPr/>
        </p:nvPicPr>
        <p:blipFill>
          <a:blip r:embed="rId3" cstate="screen"/>
          <a:srcRect/>
          <a:stretch>
            <a:fillRect/>
          </a:stretch>
        </p:blipFill>
        <p:spPr bwMode="auto">
          <a:xfrm>
            <a:off x="673100" y="228600"/>
            <a:ext cx="7797800" cy="304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67600" cy="533400"/>
          </a:xfrm>
        </p:spPr>
        <p:txBody>
          <a:bodyPr>
            <a:normAutofit/>
          </a:bodyPr>
          <a:lstStyle/>
          <a:p>
            <a:pPr algn="ctr"/>
            <a:r>
              <a:rPr lang="en-US" sz="2400" b="1" dirty="0" smtClean="0"/>
              <a:t>Percent of detection at each WWTP sampled</a:t>
            </a:r>
            <a:endParaRPr lang="en-US" sz="2400" b="1" dirty="0"/>
          </a:p>
        </p:txBody>
      </p:sp>
      <p:graphicFrame>
        <p:nvGraphicFramePr>
          <p:cNvPr id="4" name="Content Placeholder 3"/>
          <p:cNvGraphicFramePr>
            <a:graphicFrameLocks noGrp="1"/>
          </p:cNvGraphicFramePr>
          <p:nvPr>
            <p:ph idx="1"/>
          </p:nvPr>
        </p:nvGraphicFramePr>
        <p:xfrm>
          <a:off x="228600" y="564685"/>
          <a:ext cx="8763000" cy="5731340"/>
        </p:xfrm>
        <a:graphic>
          <a:graphicData uri="http://schemas.openxmlformats.org/drawingml/2006/table">
            <a:tbl>
              <a:tblPr firstRow="1" bandRow="1">
                <a:tableStyleId>{5C22544A-7EE6-4342-B048-85BDC9FD1C3A}</a:tableStyleId>
              </a:tblPr>
              <a:tblGrid>
                <a:gridCol w="1524000"/>
                <a:gridCol w="603250"/>
                <a:gridCol w="603250"/>
                <a:gridCol w="603250"/>
                <a:gridCol w="603250"/>
                <a:gridCol w="603250"/>
                <a:gridCol w="603250"/>
                <a:gridCol w="603250"/>
                <a:gridCol w="603250"/>
                <a:gridCol w="603250"/>
                <a:gridCol w="603250"/>
                <a:gridCol w="603250"/>
                <a:gridCol w="603250"/>
              </a:tblGrid>
              <a:tr h="1151300">
                <a:tc>
                  <a:txBody>
                    <a:bodyPr/>
                    <a:lstStyle/>
                    <a:p>
                      <a:pPr algn="ctr" fontAlgn="b"/>
                      <a:endParaRPr lang="en-US" sz="1400" b="1" i="0" u="none" strike="noStrike" dirty="0">
                        <a:solidFill>
                          <a:schemeClr val="tx1"/>
                        </a:solidFill>
                        <a:latin typeface="Century Gothic" pitchFamily="34" charset="0"/>
                      </a:endParaRPr>
                    </a:p>
                  </a:txBody>
                  <a:tcPr marL="9525" marR="9525" marT="9525" marB="0" anchor="b">
                    <a:lnB w="28575" cap="flat" cmpd="sng" algn="ctr">
                      <a:solidFill>
                        <a:schemeClr val="tx1">
                          <a:lumMod val="50000"/>
                        </a:schemeClr>
                      </a:solidFill>
                      <a:prstDash val="solid"/>
                      <a:round/>
                      <a:headEnd type="none" w="med" len="med"/>
                      <a:tailEnd type="none" w="med" len="med"/>
                    </a:lnB>
                  </a:tcPr>
                </a:tc>
                <a:tc>
                  <a:txBody>
                    <a:bodyPr/>
                    <a:lstStyle/>
                    <a:p>
                      <a:pPr algn="ctr" fontAlgn="b"/>
                      <a:r>
                        <a:rPr lang="en-US" sz="1400" b="1" i="0" u="none" strike="noStrike" dirty="0">
                          <a:solidFill>
                            <a:schemeClr val="tx1"/>
                          </a:solidFill>
                          <a:latin typeface="Century Gothic" pitchFamily="34" charset="0"/>
                        </a:rPr>
                        <a:t> </a:t>
                      </a:r>
                      <a:r>
                        <a:rPr lang="en-US" sz="1400" b="1" i="0" u="none" strike="noStrike" dirty="0" smtClean="0">
                          <a:solidFill>
                            <a:schemeClr val="tx1"/>
                          </a:solidFill>
                          <a:latin typeface="Century Gothic" pitchFamily="34" charset="0"/>
                        </a:rPr>
                        <a:t>Total #</a:t>
                      </a:r>
                      <a:r>
                        <a:rPr lang="en-US" sz="1400" b="1" i="0" u="none" strike="noStrike" baseline="0" dirty="0" smtClean="0">
                          <a:solidFill>
                            <a:schemeClr val="tx1"/>
                          </a:solidFill>
                          <a:latin typeface="Century Gothic" pitchFamily="34" charset="0"/>
                        </a:rPr>
                        <a:t> analyzed</a:t>
                      </a:r>
                      <a:endParaRPr lang="en-US" sz="1400" b="1" i="0" u="none" strike="noStrike" dirty="0">
                        <a:solidFill>
                          <a:schemeClr val="tx1"/>
                        </a:solidFill>
                        <a:latin typeface="Century Gothic" pitchFamily="34" charset="0"/>
                      </a:endParaRPr>
                    </a:p>
                  </a:txBody>
                  <a:tcPr marL="9525" marR="9525" marT="9525" marB="0" vert="vert270" anchor="ctr">
                    <a:lnR w="28575" cap="flat" cmpd="sng" algn="ctr">
                      <a:solidFill>
                        <a:schemeClr val="tx1">
                          <a:lumMod val="50000"/>
                        </a:schemeClr>
                      </a:solidFill>
                      <a:prstDash val="solid"/>
                      <a:round/>
                      <a:headEnd type="none" w="med" len="med"/>
                      <a:tailEnd type="none" w="med" len="med"/>
                    </a:lnR>
                    <a:lnB w="28575" cap="flat" cmpd="sng" algn="ctr">
                      <a:solidFill>
                        <a:schemeClr val="tx1">
                          <a:lumMod val="50000"/>
                        </a:schemeClr>
                      </a:solidFill>
                      <a:prstDash val="solid"/>
                      <a:round/>
                      <a:headEnd type="none" w="med" len="med"/>
                      <a:tailEnd type="none" w="med" len="med"/>
                    </a:lnB>
                  </a:tcPr>
                </a:tc>
                <a:tc>
                  <a:txBody>
                    <a:bodyPr/>
                    <a:lstStyle/>
                    <a:p>
                      <a:pPr algn="ctr" fontAlgn="b"/>
                      <a:r>
                        <a:rPr lang="en-US" sz="1400" b="1" i="0" u="none" strike="noStrike" dirty="0" smtClean="0">
                          <a:solidFill>
                            <a:schemeClr val="tx1"/>
                          </a:solidFill>
                          <a:latin typeface="Century Gothic" pitchFamily="34" charset="0"/>
                        </a:rPr>
                        <a:t>Wenatchee</a:t>
                      </a:r>
                      <a:endParaRPr lang="en-US" sz="1400" b="1" i="0" u="none" strike="noStrike" dirty="0">
                        <a:solidFill>
                          <a:schemeClr val="tx1"/>
                        </a:solidFill>
                        <a:latin typeface="Century Gothic" pitchFamily="34" charset="0"/>
                      </a:endParaRPr>
                    </a:p>
                  </a:txBody>
                  <a:tcPr marL="9525" marR="9525" marT="9525" marB="0" vert="vert270" anchor="ctr">
                    <a:lnL w="28575" cap="flat" cmpd="sng" algn="ctr">
                      <a:solidFill>
                        <a:schemeClr val="tx1">
                          <a:lumMod val="50000"/>
                        </a:schemeClr>
                      </a:solidFill>
                      <a:prstDash val="solid"/>
                      <a:round/>
                      <a:headEnd type="none" w="med" len="med"/>
                      <a:tailEnd type="none" w="med" len="med"/>
                    </a:lnL>
                    <a:lnB w="28575" cap="flat" cmpd="sng" algn="ctr">
                      <a:solidFill>
                        <a:schemeClr val="tx1">
                          <a:lumMod val="50000"/>
                        </a:schemeClr>
                      </a:solidFill>
                      <a:prstDash val="solid"/>
                      <a:round/>
                      <a:headEnd type="none" w="med" len="med"/>
                      <a:tailEnd type="none" w="med" len="med"/>
                    </a:lnB>
                  </a:tcPr>
                </a:tc>
                <a:tc>
                  <a:txBody>
                    <a:bodyPr/>
                    <a:lstStyle/>
                    <a:p>
                      <a:pPr algn="ctr" fontAlgn="b"/>
                      <a:r>
                        <a:rPr lang="en-US" sz="1400" b="1" i="0" u="none" strike="noStrike" dirty="0" smtClean="0">
                          <a:solidFill>
                            <a:schemeClr val="tx1"/>
                          </a:solidFill>
                          <a:latin typeface="Century Gothic" pitchFamily="34" charset="0"/>
                        </a:rPr>
                        <a:t>Richland</a:t>
                      </a:r>
                      <a:endParaRPr lang="en-US" sz="1400" b="1" i="0" u="none" strike="noStrike" dirty="0">
                        <a:solidFill>
                          <a:schemeClr val="tx1"/>
                        </a:solidFill>
                        <a:latin typeface="Century Gothic" pitchFamily="34" charset="0"/>
                      </a:endParaRPr>
                    </a:p>
                  </a:txBody>
                  <a:tcPr marL="9525" marR="9525" marT="9525" marB="0" vert="vert270" anchor="ctr">
                    <a:lnB w="28575" cap="flat" cmpd="sng" algn="ctr">
                      <a:solidFill>
                        <a:schemeClr val="tx1">
                          <a:lumMod val="50000"/>
                        </a:schemeClr>
                      </a:solidFill>
                      <a:prstDash val="solid"/>
                      <a:round/>
                      <a:headEnd type="none" w="med" len="med"/>
                      <a:tailEnd type="none" w="med" len="med"/>
                    </a:lnB>
                  </a:tcPr>
                </a:tc>
                <a:tc>
                  <a:txBody>
                    <a:bodyPr/>
                    <a:lstStyle/>
                    <a:p>
                      <a:pPr algn="ctr" fontAlgn="b"/>
                      <a:r>
                        <a:rPr lang="en-US" sz="1400" b="1" i="0" u="none" strike="noStrike" dirty="0" smtClean="0">
                          <a:solidFill>
                            <a:schemeClr val="tx1"/>
                          </a:solidFill>
                          <a:latin typeface="Century Gothic" pitchFamily="34" charset="0"/>
                        </a:rPr>
                        <a:t>Umatilla</a:t>
                      </a:r>
                      <a:endParaRPr lang="en-US" sz="1400" b="1" i="0" u="none" strike="noStrike" dirty="0">
                        <a:solidFill>
                          <a:schemeClr val="tx1"/>
                        </a:solidFill>
                        <a:latin typeface="Century Gothic" pitchFamily="34" charset="0"/>
                      </a:endParaRPr>
                    </a:p>
                  </a:txBody>
                  <a:tcPr marL="9525" marR="9525" marT="9525" marB="0" vert="vert270" anchor="ctr">
                    <a:lnB w="28575" cap="flat" cmpd="sng" algn="ctr">
                      <a:solidFill>
                        <a:schemeClr val="tx1">
                          <a:lumMod val="50000"/>
                        </a:schemeClr>
                      </a:solidFill>
                      <a:prstDash val="solid"/>
                      <a:round/>
                      <a:headEnd type="none" w="med" len="med"/>
                      <a:tailEnd type="none" w="med" len="med"/>
                    </a:lnB>
                  </a:tcPr>
                </a:tc>
                <a:tc>
                  <a:txBody>
                    <a:bodyPr/>
                    <a:lstStyle/>
                    <a:p>
                      <a:pPr algn="ctr" fontAlgn="b"/>
                      <a:r>
                        <a:rPr lang="en-US" sz="1400" b="1" i="0" u="none" strike="noStrike" dirty="0">
                          <a:solidFill>
                            <a:schemeClr val="tx1"/>
                          </a:solidFill>
                          <a:latin typeface="Century Gothic" pitchFamily="34" charset="0"/>
                        </a:rPr>
                        <a:t>The Dalles</a:t>
                      </a:r>
                    </a:p>
                  </a:txBody>
                  <a:tcPr marL="9525" marR="9525" marT="9525" marB="0" vert="vert270" anchor="ctr">
                    <a:lnB w="28575" cap="flat" cmpd="sng" algn="ctr">
                      <a:solidFill>
                        <a:schemeClr val="tx1">
                          <a:lumMod val="50000"/>
                        </a:schemeClr>
                      </a:solidFill>
                      <a:prstDash val="solid"/>
                      <a:round/>
                      <a:headEnd type="none" w="med" len="med"/>
                      <a:tailEnd type="none" w="med" len="med"/>
                    </a:lnB>
                  </a:tcPr>
                </a:tc>
                <a:tc>
                  <a:txBody>
                    <a:bodyPr/>
                    <a:lstStyle/>
                    <a:p>
                      <a:pPr algn="ctr" fontAlgn="b"/>
                      <a:r>
                        <a:rPr lang="en-US" sz="1400" b="1" i="0" u="none" strike="noStrike" dirty="0">
                          <a:solidFill>
                            <a:schemeClr val="tx1"/>
                          </a:solidFill>
                          <a:latin typeface="Century Gothic" pitchFamily="34" charset="0"/>
                        </a:rPr>
                        <a:t>Hood River </a:t>
                      </a:r>
                    </a:p>
                  </a:txBody>
                  <a:tcPr marL="9525" marR="9525" marT="9525" marB="0" vert="vert270" anchor="ctr">
                    <a:lnB w="28575" cap="flat" cmpd="sng" algn="ctr">
                      <a:solidFill>
                        <a:schemeClr val="tx1">
                          <a:lumMod val="50000"/>
                        </a:schemeClr>
                      </a:solidFill>
                      <a:prstDash val="solid"/>
                      <a:round/>
                      <a:headEnd type="none" w="med" len="med"/>
                      <a:tailEnd type="none" w="med" len="med"/>
                    </a:lnB>
                  </a:tcPr>
                </a:tc>
                <a:tc>
                  <a:txBody>
                    <a:bodyPr/>
                    <a:lstStyle/>
                    <a:p>
                      <a:pPr algn="ctr" fontAlgn="b"/>
                      <a:r>
                        <a:rPr lang="en-US" sz="1400" b="1" i="0" u="none" strike="noStrike" dirty="0">
                          <a:solidFill>
                            <a:schemeClr val="tx1"/>
                          </a:solidFill>
                          <a:latin typeface="Century Gothic" pitchFamily="34" charset="0"/>
                        </a:rPr>
                        <a:t>Vancouver</a:t>
                      </a:r>
                    </a:p>
                  </a:txBody>
                  <a:tcPr marL="9525" marR="9525" marT="9525" marB="0" vert="vert270" anchor="ctr">
                    <a:lnB w="28575" cap="flat" cmpd="sng" algn="ctr">
                      <a:solidFill>
                        <a:schemeClr val="tx1">
                          <a:lumMod val="50000"/>
                        </a:schemeClr>
                      </a:solidFill>
                      <a:prstDash val="solid"/>
                      <a:round/>
                      <a:headEnd type="none" w="med" len="med"/>
                      <a:tailEnd type="none" w="med" len="med"/>
                    </a:lnB>
                  </a:tcPr>
                </a:tc>
                <a:tc>
                  <a:txBody>
                    <a:bodyPr/>
                    <a:lstStyle/>
                    <a:p>
                      <a:pPr algn="ctr" fontAlgn="b"/>
                      <a:r>
                        <a:rPr lang="en-US" sz="1400" b="1" i="0" u="none" strike="noStrike" dirty="0" smtClean="0">
                          <a:solidFill>
                            <a:schemeClr val="tx1"/>
                          </a:solidFill>
                          <a:latin typeface="Century Gothic" pitchFamily="34" charset="0"/>
                        </a:rPr>
                        <a:t>Portland</a:t>
                      </a:r>
                      <a:br>
                        <a:rPr lang="en-US" sz="1400" b="1" i="0" u="none" strike="noStrike" dirty="0" smtClean="0">
                          <a:solidFill>
                            <a:schemeClr val="tx1"/>
                          </a:solidFill>
                          <a:latin typeface="Century Gothic" pitchFamily="34" charset="0"/>
                        </a:rPr>
                      </a:br>
                      <a:r>
                        <a:rPr lang="en-US" sz="1400" b="1" i="0" u="none" strike="noStrike" dirty="0" smtClean="0">
                          <a:solidFill>
                            <a:schemeClr val="tx1"/>
                          </a:solidFill>
                          <a:latin typeface="Century Gothic" pitchFamily="34" charset="0"/>
                        </a:rPr>
                        <a:t> </a:t>
                      </a:r>
                      <a:r>
                        <a:rPr lang="en-US" sz="1400" b="1" i="0" u="none" strike="noStrike" dirty="0">
                          <a:solidFill>
                            <a:schemeClr val="tx1"/>
                          </a:solidFill>
                          <a:latin typeface="Century Gothic" pitchFamily="34" charset="0"/>
                        </a:rPr>
                        <a:t>(am) </a:t>
                      </a:r>
                    </a:p>
                  </a:txBody>
                  <a:tcPr marL="9525" marR="9525" marT="9525" marB="0" vert="vert270" anchor="ctr">
                    <a:lnB w="28575" cap="flat" cmpd="sng" algn="ctr">
                      <a:solidFill>
                        <a:schemeClr val="tx1">
                          <a:lumMod val="50000"/>
                        </a:schemeClr>
                      </a:solidFill>
                      <a:prstDash val="solid"/>
                      <a:round/>
                      <a:headEnd type="none" w="med" len="med"/>
                      <a:tailEnd type="none" w="med" len="med"/>
                    </a:lnB>
                  </a:tcPr>
                </a:tc>
                <a:tc>
                  <a:txBody>
                    <a:bodyPr/>
                    <a:lstStyle/>
                    <a:p>
                      <a:pPr algn="ctr" fontAlgn="b"/>
                      <a:r>
                        <a:rPr lang="en-US" sz="1400" b="1" i="0" u="none" strike="noStrike" dirty="0">
                          <a:solidFill>
                            <a:schemeClr val="tx1"/>
                          </a:solidFill>
                          <a:latin typeface="Century Gothic" pitchFamily="34" charset="0"/>
                        </a:rPr>
                        <a:t>Portland (noon)</a:t>
                      </a:r>
                    </a:p>
                  </a:txBody>
                  <a:tcPr marL="9525" marR="9525" marT="9525" marB="0" vert="vert270" anchor="ctr">
                    <a:lnB w="28575" cap="flat" cmpd="sng" algn="ctr">
                      <a:solidFill>
                        <a:schemeClr val="tx1">
                          <a:lumMod val="50000"/>
                        </a:schemeClr>
                      </a:solidFill>
                      <a:prstDash val="solid"/>
                      <a:round/>
                      <a:headEnd type="none" w="med" len="med"/>
                      <a:tailEnd type="none" w="med" len="med"/>
                    </a:lnB>
                  </a:tcPr>
                </a:tc>
                <a:tc>
                  <a:txBody>
                    <a:bodyPr/>
                    <a:lstStyle/>
                    <a:p>
                      <a:pPr algn="ctr" fontAlgn="b"/>
                      <a:r>
                        <a:rPr lang="en-US" sz="1400" b="1" i="0" u="none" strike="noStrike" dirty="0">
                          <a:solidFill>
                            <a:schemeClr val="tx1"/>
                          </a:solidFill>
                          <a:latin typeface="Century Gothic" pitchFamily="34" charset="0"/>
                        </a:rPr>
                        <a:t>Portland </a:t>
                      </a:r>
                      <a:r>
                        <a:rPr lang="en-US" sz="1400" b="1" i="0" u="none" strike="noStrike" dirty="0" smtClean="0">
                          <a:solidFill>
                            <a:schemeClr val="tx1"/>
                          </a:solidFill>
                          <a:latin typeface="Century Gothic" pitchFamily="34" charset="0"/>
                        </a:rPr>
                        <a:t/>
                      </a:r>
                      <a:br>
                        <a:rPr lang="en-US" sz="1400" b="1" i="0" u="none" strike="noStrike" dirty="0" smtClean="0">
                          <a:solidFill>
                            <a:schemeClr val="tx1"/>
                          </a:solidFill>
                          <a:latin typeface="Century Gothic" pitchFamily="34" charset="0"/>
                        </a:rPr>
                      </a:br>
                      <a:r>
                        <a:rPr lang="en-US" sz="1400" b="1" i="0" u="none" strike="noStrike" dirty="0" smtClean="0">
                          <a:solidFill>
                            <a:schemeClr val="tx1"/>
                          </a:solidFill>
                          <a:latin typeface="Century Gothic" pitchFamily="34" charset="0"/>
                        </a:rPr>
                        <a:t>(</a:t>
                      </a:r>
                      <a:r>
                        <a:rPr lang="en-US" sz="1400" b="1" i="0" u="none" strike="noStrike" dirty="0">
                          <a:solidFill>
                            <a:schemeClr val="tx1"/>
                          </a:solidFill>
                          <a:latin typeface="Century Gothic" pitchFamily="34" charset="0"/>
                        </a:rPr>
                        <a:t>pm)</a:t>
                      </a:r>
                    </a:p>
                  </a:txBody>
                  <a:tcPr marL="9525" marR="9525" marT="9525" marB="0" vert="vert270" anchor="ctr">
                    <a:lnB w="28575" cap="flat" cmpd="sng" algn="ctr">
                      <a:solidFill>
                        <a:schemeClr val="tx1">
                          <a:lumMod val="50000"/>
                        </a:schemeClr>
                      </a:solidFill>
                      <a:prstDash val="solid"/>
                      <a:round/>
                      <a:headEnd type="none" w="med" len="med"/>
                      <a:tailEnd type="none" w="med" len="med"/>
                    </a:lnB>
                  </a:tcPr>
                </a:tc>
                <a:tc>
                  <a:txBody>
                    <a:bodyPr/>
                    <a:lstStyle/>
                    <a:p>
                      <a:pPr algn="ctr" fontAlgn="b"/>
                      <a:r>
                        <a:rPr lang="en-US" sz="1400" b="1" i="0" u="none" strike="noStrike" dirty="0">
                          <a:solidFill>
                            <a:schemeClr val="tx1"/>
                          </a:solidFill>
                          <a:latin typeface="Century Gothic" pitchFamily="34" charset="0"/>
                        </a:rPr>
                        <a:t>St. Helens</a:t>
                      </a:r>
                    </a:p>
                  </a:txBody>
                  <a:tcPr marL="9525" marR="9525" marT="9525" marB="0" vert="vert270" anchor="ctr">
                    <a:lnB w="28575" cap="flat" cmpd="sng" algn="ctr">
                      <a:solidFill>
                        <a:schemeClr val="tx1">
                          <a:lumMod val="50000"/>
                        </a:schemeClr>
                      </a:solidFill>
                      <a:prstDash val="solid"/>
                      <a:round/>
                      <a:headEnd type="none" w="med" len="med"/>
                      <a:tailEnd type="none" w="med" len="med"/>
                    </a:lnB>
                  </a:tcPr>
                </a:tc>
                <a:tc>
                  <a:txBody>
                    <a:bodyPr/>
                    <a:lstStyle/>
                    <a:p>
                      <a:pPr algn="ctr" fontAlgn="b"/>
                      <a:r>
                        <a:rPr lang="en-US" sz="1400" b="1" i="0" u="none" strike="noStrike" dirty="0">
                          <a:solidFill>
                            <a:schemeClr val="tx1"/>
                          </a:solidFill>
                          <a:latin typeface="Century Gothic" pitchFamily="34" charset="0"/>
                        </a:rPr>
                        <a:t>Longview</a:t>
                      </a:r>
                    </a:p>
                  </a:txBody>
                  <a:tcPr marL="9525" marR="9525" marT="9525" marB="0" vert="vert270" anchor="ctr">
                    <a:lnR w="12700" cap="flat" cmpd="sng" algn="ctr">
                      <a:solidFill>
                        <a:schemeClr val="tx1"/>
                      </a:solidFill>
                      <a:prstDash val="solid"/>
                      <a:round/>
                      <a:headEnd type="none" w="med" len="med"/>
                      <a:tailEnd type="none" w="med" len="med"/>
                    </a:lnR>
                    <a:lnB w="28575" cap="flat" cmpd="sng" algn="ctr">
                      <a:solidFill>
                        <a:schemeClr val="tx1">
                          <a:lumMod val="50000"/>
                        </a:schemeClr>
                      </a:solidFill>
                      <a:prstDash val="solid"/>
                      <a:round/>
                      <a:headEnd type="none" w="med" len="med"/>
                      <a:tailEnd type="none" w="med" len="med"/>
                    </a:lnB>
                  </a:tcPr>
                </a:tc>
              </a:tr>
              <a:tr h="411950">
                <a:tc>
                  <a:txBody>
                    <a:bodyPr/>
                    <a:lstStyle/>
                    <a:p>
                      <a:pPr algn="l" fontAlgn="b"/>
                      <a:r>
                        <a:rPr lang="en-US" sz="1400" b="0" i="0" u="none" strike="noStrike" dirty="0" smtClean="0">
                          <a:solidFill>
                            <a:srgbClr val="000000"/>
                          </a:solidFill>
                          <a:latin typeface="Century Gothic" pitchFamily="34" charset="0"/>
                        </a:rPr>
                        <a:t>plasticizers</a:t>
                      </a:r>
                      <a:endParaRPr lang="en-US" sz="1400" b="0" i="0" u="none" strike="noStrike" dirty="0">
                        <a:solidFill>
                          <a:srgbClr val="000000"/>
                        </a:solidFill>
                        <a:latin typeface="Century Gothic" pitchFamily="34" charset="0"/>
                      </a:endParaRPr>
                    </a:p>
                  </a:txBody>
                  <a:tcPr marL="9525" marR="9525" marT="9525" marB="0" anchor="ctr">
                    <a:lnT w="28575" cap="flat" cmpd="sng" algn="ctr">
                      <a:solidFill>
                        <a:schemeClr val="tx1">
                          <a:lumMod val="50000"/>
                        </a:schemeClr>
                      </a:solidFill>
                      <a:prstDash val="solid"/>
                      <a:round/>
                      <a:headEnd type="none" w="med" len="med"/>
                      <a:tailEnd type="none" w="med" len="med"/>
                    </a:lnT>
                  </a:tcPr>
                </a:tc>
                <a:tc>
                  <a:txBody>
                    <a:bodyPr/>
                    <a:lstStyle/>
                    <a:p>
                      <a:pPr algn="ctr" fontAlgn="b"/>
                      <a:r>
                        <a:rPr lang="en-US" sz="1600" b="0" i="0" u="none" strike="noStrike" dirty="0">
                          <a:solidFill>
                            <a:srgbClr val="000000"/>
                          </a:solidFill>
                          <a:latin typeface="Century Gothic" pitchFamily="34" charset="0"/>
                        </a:rPr>
                        <a:t>4</a:t>
                      </a:r>
                    </a:p>
                  </a:txBody>
                  <a:tcPr marL="9525" marR="9525" marT="9525" marB="0" anchor="ctr">
                    <a:lnR w="28575" cap="flat" cmpd="sng" algn="ctr">
                      <a:solidFill>
                        <a:schemeClr val="tx1">
                          <a:lumMod val="50000"/>
                        </a:schemeClr>
                      </a:solidFill>
                      <a:prstDash val="solid"/>
                      <a:round/>
                      <a:headEnd type="none" w="med" len="med"/>
                      <a:tailEnd type="none" w="med" len="med"/>
                    </a:lnR>
                    <a:lnT w="28575" cap="flat" cmpd="sng" algn="ctr">
                      <a:solidFill>
                        <a:schemeClr val="tx1">
                          <a:lumMod val="50000"/>
                        </a:schemeClr>
                      </a:solidFill>
                      <a:prstDash val="solid"/>
                      <a:round/>
                      <a:headEnd type="none" w="med" len="med"/>
                      <a:tailEnd type="none" w="med" len="med"/>
                    </a:lnT>
                  </a:tcPr>
                </a:tc>
                <a:tc>
                  <a:txBody>
                    <a:bodyPr/>
                    <a:lstStyle/>
                    <a:p>
                      <a:pPr algn="ctr" fontAlgn="b"/>
                      <a:r>
                        <a:rPr lang="en-US" sz="1600" b="0" i="0" u="none" strike="noStrike" dirty="0">
                          <a:solidFill>
                            <a:srgbClr val="000000"/>
                          </a:solidFill>
                          <a:latin typeface="Century Gothic" pitchFamily="34" charset="0"/>
                        </a:rPr>
                        <a:t>100</a:t>
                      </a:r>
                    </a:p>
                  </a:txBody>
                  <a:tcPr marL="9525" marR="9525" marT="9525" marB="0" anchor="ctr">
                    <a:lnL w="28575" cap="flat" cmpd="sng" algn="ctr">
                      <a:solidFill>
                        <a:schemeClr val="tx1">
                          <a:lumMod val="50000"/>
                        </a:schemeClr>
                      </a:solidFill>
                      <a:prstDash val="solid"/>
                      <a:round/>
                      <a:headEnd type="none" w="med" len="med"/>
                      <a:tailEnd type="none" w="med" len="med"/>
                    </a:lnL>
                    <a:lnT w="28575" cap="flat" cmpd="sng" algn="ctr">
                      <a:solidFill>
                        <a:schemeClr val="tx1">
                          <a:lumMod val="50000"/>
                        </a:schemeClr>
                      </a:solidFill>
                      <a:prstDash val="solid"/>
                      <a:round/>
                      <a:headEnd type="none" w="med" len="med"/>
                      <a:tailEnd type="none" w="med" len="med"/>
                    </a:lnT>
                  </a:tcPr>
                </a:tc>
                <a:tc>
                  <a:txBody>
                    <a:bodyPr/>
                    <a:lstStyle/>
                    <a:p>
                      <a:pPr algn="ctr" fontAlgn="b"/>
                      <a:r>
                        <a:rPr lang="en-US" sz="1600" b="0" i="0" u="none" strike="noStrike" dirty="0">
                          <a:solidFill>
                            <a:srgbClr val="000000"/>
                          </a:solidFill>
                          <a:latin typeface="Century Gothic" pitchFamily="34" charset="0"/>
                        </a:rPr>
                        <a:t>25</a:t>
                      </a:r>
                    </a:p>
                  </a:txBody>
                  <a:tcPr marL="9525" marR="9525" marT="9525" marB="0" anchor="ctr">
                    <a:lnT w="28575" cap="flat" cmpd="sng" algn="ctr">
                      <a:solidFill>
                        <a:schemeClr val="tx1">
                          <a:lumMod val="50000"/>
                        </a:schemeClr>
                      </a:solidFill>
                      <a:prstDash val="solid"/>
                      <a:round/>
                      <a:headEnd type="none" w="med" len="med"/>
                      <a:tailEnd type="none" w="med" len="med"/>
                    </a:lnT>
                  </a:tcPr>
                </a:tc>
                <a:tc>
                  <a:txBody>
                    <a:bodyPr/>
                    <a:lstStyle/>
                    <a:p>
                      <a:pPr algn="ctr" fontAlgn="b"/>
                      <a:r>
                        <a:rPr lang="en-US" sz="1600" b="0" i="0" u="none" strike="noStrike" dirty="0">
                          <a:solidFill>
                            <a:srgbClr val="000000"/>
                          </a:solidFill>
                          <a:latin typeface="Century Gothic" pitchFamily="34" charset="0"/>
                        </a:rPr>
                        <a:t>50</a:t>
                      </a:r>
                    </a:p>
                  </a:txBody>
                  <a:tcPr marL="9525" marR="9525" marT="9525" marB="0" anchor="ctr">
                    <a:lnT w="28575" cap="flat" cmpd="sng" algn="ctr">
                      <a:solidFill>
                        <a:schemeClr val="tx1">
                          <a:lumMod val="50000"/>
                        </a:schemeClr>
                      </a:solidFill>
                      <a:prstDash val="solid"/>
                      <a:round/>
                      <a:headEnd type="none" w="med" len="med"/>
                      <a:tailEnd type="none" w="med" len="med"/>
                    </a:lnT>
                  </a:tcPr>
                </a:tc>
                <a:tc>
                  <a:txBody>
                    <a:bodyPr/>
                    <a:lstStyle/>
                    <a:p>
                      <a:pPr algn="ctr" fontAlgn="b"/>
                      <a:r>
                        <a:rPr lang="en-US" sz="1600" b="0" i="0" u="none" strike="noStrike" dirty="0">
                          <a:solidFill>
                            <a:srgbClr val="000000"/>
                          </a:solidFill>
                          <a:latin typeface="Century Gothic" pitchFamily="34" charset="0"/>
                        </a:rPr>
                        <a:t>50</a:t>
                      </a:r>
                    </a:p>
                  </a:txBody>
                  <a:tcPr marL="9525" marR="9525" marT="9525" marB="0" anchor="ctr">
                    <a:lnT w="28575" cap="flat" cmpd="sng" algn="ctr">
                      <a:solidFill>
                        <a:schemeClr val="tx1">
                          <a:lumMod val="50000"/>
                        </a:schemeClr>
                      </a:solidFill>
                      <a:prstDash val="solid"/>
                      <a:round/>
                      <a:headEnd type="none" w="med" len="med"/>
                      <a:tailEnd type="none" w="med" len="med"/>
                    </a:lnT>
                  </a:tcPr>
                </a:tc>
                <a:tc>
                  <a:txBody>
                    <a:bodyPr/>
                    <a:lstStyle/>
                    <a:p>
                      <a:pPr algn="ctr" fontAlgn="b"/>
                      <a:r>
                        <a:rPr lang="en-US" sz="1600" b="0" i="0" u="none" strike="noStrike" dirty="0">
                          <a:solidFill>
                            <a:srgbClr val="000000"/>
                          </a:solidFill>
                          <a:latin typeface="Century Gothic" pitchFamily="34" charset="0"/>
                        </a:rPr>
                        <a:t>25</a:t>
                      </a:r>
                    </a:p>
                  </a:txBody>
                  <a:tcPr marL="9525" marR="9525" marT="9525" marB="0" anchor="ctr">
                    <a:lnT w="28575" cap="flat" cmpd="sng" algn="ctr">
                      <a:solidFill>
                        <a:schemeClr val="tx1">
                          <a:lumMod val="50000"/>
                        </a:schemeClr>
                      </a:solidFill>
                      <a:prstDash val="solid"/>
                      <a:round/>
                      <a:headEnd type="none" w="med" len="med"/>
                      <a:tailEnd type="none" w="med" len="med"/>
                    </a:lnT>
                  </a:tcPr>
                </a:tc>
                <a:tc>
                  <a:txBody>
                    <a:bodyPr/>
                    <a:lstStyle/>
                    <a:p>
                      <a:pPr algn="ctr" fontAlgn="b"/>
                      <a:r>
                        <a:rPr lang="en-US" sz="1600" b="0" i="0" u="none" strike="noStrike" dirty="0">
                          <a:solidFill>
                            <a:srgbClr val="000000"/>
                          </a:solidFill>
                          <a:latin typeface="Century Gothic" pitchFamily="34" charset="0"/>
                        </a:rPr>
                        <a:t>50</a:t>
                      </a:r>
                    </a:p>
                  </a:txBody>
                  <a:tcPr marL="9525" marR="9525" marT="9525" marB="0" anchor="ctr">
                    <a:lnT w="28575" cap="flat" cmpd="sng" algn="ctr">
                      <a:solidFill>
                        <a:schemeClr val="tx1">
                          <a:lumMod val="50000"/>
                        </a:schemeClr>
                      </a:solidFill>
                      <a:prstDash val="solid"/>
                      <a:round/>
                      <a:headEnd type="none" w="med" len="med"/>
                      <a:tailEnd type="none" w="med" len="med"/>
                    </a:lnT>
                  </a:tcPr>
                </a:tc>
                <a:tc>
                  <a:txBody>
                    <a:bodyPr/>
                    <a:lstStyle/>
                    <a:p>
                      <a:pPr algn="ctr" fontAlgn="b"/>
                      <a:r>
                        <a:rPr lang="en-US" sz="1600" b="0" i="0" u="none" strike="noStrike" dirty="0">
                          <a:solidFill>
                            <a:srgbClr val="000000"/>
                          </a:solidFill>
                          <a:latin typeface="Century Gothic" pitchFamily="34" charset="0"/>
                        </a:rPr>
                        <a:t>25</a:t>
                      </a:r>
                    </a:p>
                  </a:txBody>
                  <a:tcPr marL="9525" marR="9525" marT="9525" marB="0" anchor="ctr">
                    <a:lnT w="28575" cap="flat" cmpd="sng" algn="ctr">
                      <a:solidFill>
                        <a:schemeClr val="tx1">
                          <a:lumMod val="50000"/>
                        </a:schemeClr>
                      </a:solidFill>
                      <a:prstDash val="solid"/>
                      <a:round/>
                      <a:headEnd type="none" w="med" len="med"/>
                      <a:tailEnd type="none" w="med" len="med"/>
                    </a:lnT>
                  </a:tcPr>
                </a:tc>
                <a:tc>
                  <a:txBody>
                    <a:bodyPr/>
                    <a:lstStyle/>
                    <a:p>
                      <a:pPr algn="ctr" fontAlgn="b"/>
                      <a:r>
                        <a:rPr lang="en-US" sz="1600" b="0" i="0" u="none" strike="noStrike" dirty="0">
                          <a:solidFill>
                            <a:srgbClr val="000000"/>
                          </a:solidFill>
                          <a:latin typeface="Century Gothic" pitchFamily="34" charset="0"/>
                        </a:rPr>
                        <a:t>75</a:t>
                      </a:r>
                    </a:p>
                  </a:txBody>
                  <a:tcPr marL="9525" marR="9525" marT="9525" marB="0" anchor="ctr">
                    <a:lnT w="28575" cap="flat" cmpd="sng" algn="ctr">
                      <a:solidFill>
                        <a:schemeClr val="tx1">
                          <a:lumMod val="50000"/>
                        </a:schemeClr>
                      </a:solidFill>
                      <a:prstDash val="solid"/>
                      <a:round/>
                      <a:headEnd type="none" w="med" len="med"/>
                      <a:tailEnd type="none" w="med" len="med"/>
                    </a:lnT>
                  </a:tcPr>
                </a:tc>
                <a:tc>
                  <a:txBody>
                    <a:bodyPr/>
                    <a:lstStyle/>
                    <a:p>
                      <a:pPr algn="ctr" fontAlgn="b"/>
                      <a:r>
                        <a:rPr lang="en-US" sz="1600" b="0" i="0" u="none" strike="noStrike" dirty="0">
                          <a:solidFill>
                            <a:srgbClr val="000000"/>
                          </a:solidFill>
                          <a:latin typeface="Century Gothic" pitchFamily="34" charset="0"/>
                        </a:rPr>
                        <a:t>50</a:t>
                      </a:r>
                    </a:p>
                  </a:txBody>
                  <a:tcPr marL="9525" marR="9525" marT="9525" marB="0" anchor="ctr">
                    <a:lnT w="28575" cap="flat" cmpd="sng" algn="ctr">
                      <a:solidFill>
                        <a:schemeClr val="tx1">
                          <a:lumMod val="50000"/>
                        </a:schemeClr>
                      </a:solidFill>
                      <a:prstDash val="solid"/>
                      <a:round/>
                      <a:headEnd type="none" w="med" len="med"/>
                      <a:tailEnd type="none" w="med" len="med"/>
                    </a:lnT>
                  </a:tcPr>
                </a:tc>
                <a:tc>
                  <a:txBody>
                    <a:bodyPr/>
                    <a:lstStyle/>
                    <a:p>
                      <a:pPr algn="ctr" fontAlgn="b"/>
                      <a:r>
                        <a:rPr lang="en-US" sz="1600" b="0" i="0" u="none" strike="noStrike" dirty="0">
                          <a:solidFill>
                            <a:srgbClr val="000000"/>
                          </a:solidFill>
                          <a:latin typeface="Century Gothic" pitchFamily="34" charset="0"/>
                        </a:rPr>
                        <a:t>100</a:t>
                      </a:r>
                    </a:p>
                  </a:txBody>
                  <a:tcPr marL="9525" marR="9525" marT="9525" marB="0" anchor="ctr">
                    <a:lnT w="28575" cap="flat" cmpd="sng" algn="ctr">
                      <a:solidFill>
                        <a:schemeClr val="tx1">
                          <a:lumMod val="50000"/>
                        </a:schemeClr>
                      </a:solidFill>
                      <a:prstDash val="solid"/>
                      <a:round/>
                      <a:headEnd type="none" w="med" len="med"/>
                      <a:tailEnd type="none" w="med" len="med"/>
                    </a:lnT>
                  </a:tcPr>
                </a:tc>
                <a:tc>
                  <a:txBody>
                    <a:bodyPr/>
                    <a:lstStyle/>
                    <a:p>
                      <a:pPr algn="ctr" fontAlgn="b"/>
                      <a:r>
                        <a:rPr lang="en-US" sz="1600" b="0" i="0" u="none" strike="noStrike" dirty="0">
                          <a:solidFill>
                            <a:srgbClr val="000000"/>
                          </a:solidFill>
                          <a:latin typeface="Century Gothic" pitchFamily="34" charset="0"/>
                        </a:rPr>
                        <a:t>100</a:t>
                      </a:r>
                    </a:p>
                  </a:txBody>
                  <a:tcPr marL="9525" marR="9525" marT="9525" marB="0" anchor="ctr">
                    <a:lnT w="28575" cap="flat" cmpd="sng" algn="ctr">
                      <a:solidFill>
                        <a:schemeClr val="tx1">
                          <a:lumMod val="50000"/>
                        </a:schemeClr>
                      </a:solidFill>
                      <a:prstDash val="solid"/>
                      <a:round/>
                      <a:headEnd type="none" w="med" len="med"/>
                      <a:tailEnd type="none" w="med" len="med"/>
                    </a:lnT>
                  </a:tcPr>
                </a:tc>
              </a:tr>
              <a:tr h="411950">
                <a:tc>
                  <a:txBody>
                    <a:bodyPr/>
                    <a:lstStyle/>
                    <a:p>
                      <a:pPr algn="l" fontAlgn="b"/>
                      <a:r>
                        <a:rPr lang="en-US" sz="1400" b="0" i="0" u="none" strike="noStrike" dirty="0" smtClean="0">
                          <a:solidFill>
                            <a:srgbClr val="000000"/>
                          </a:solidFill>
                          <a:latin typeface="Century Gothic" pitchFamily="34" charset="0"/>
                        </a:rPr>
                        <a:t>steroids</a:t>
                      </a:r>
                      <a:endParaRPr lang="en-US" sz="1400" b="0" i="0" u="none" strike="noStrike" dirty="0">
                        <a:solidFill>
                          <a:srgbClr val="000000"/>
                        </a:solidFill>
                        <a:latin typeface="Century Gothic" pitchFamily="34" charset="0"/>
                      </a:endParaRP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4</a:t>
                      </a:r>
                    </a:p>
                  </a:txBody>
                  <a:tcPr marL="9525" marR="9525" marT="9525" marB="0" anchor="ctr">
                    <a:lnR w="28575" cap="flat" cmpd="sng" algn="ctr">
                      <a:solidFill>
                        <a:schemeClr val="tx1">
                          <a:lumMod val="50000"/>
                        </a:schemeClr>
                      </a:solidFill>
                      <a:prstDash val="solid"/>
                      <a:round/>
                      <a:headEnd type="none" w="med" len="med"/>
                      <a:tailEnd type="none" w="med" len="med"/>
                    </a:lnR>
                  </a:tcPr>
                </a:tc>
                <a:tc>
                  <a:txBody>
                    <a:bodyPr/>
                    <a:lstStyle/>
                    <a:p>
                      <a:pPr algn="ctr" fontAlgn="b"/>
                      <a:r>
                        <a:rPr lang="en-US" sz="1600" b="0" i="0" u="none" strike="noStrike" dirty="0">
                          <a:solidFill>
                            <a:srgbClr val="000000"/>
                          </a:solidFill>
                          <a:latin typeface="Century Gothic" pitchFamily="34" charset="0"/>
                        </a:rPr>
                        <a:t>100</a:t>
                      </a:r>
                    </a:p>
                  </a:txBody>
                  <a:tcPr marL="9525" marR="9525" marT="9525" marB="0" anchor="ctr">
                    <a:lnL w="28575" cap="flat" cmpd="sng" algn="ctr">
                      <a:solidFill>
                        <a:schemeClr val="tx1">
                          <a:lumMod val="50000"/>
                        </a:schemeClr>
                      </a:solidFill>
                      <a:prstDash val="solid"/>
                      <a:round/>
                      <a:headEnd type="none" w="med" len="med"/>
                      <a:tailEnd type="none" w="med" len="med"/>
                    </a:lnL>
                  </a:tcPr>
                </a:tc>
                <a:tc>
                  <a:txBody>
                    <a:bodyPr/>
                    <a:lstStyle/>
                    <a:p>
                      <a:pPr algn="ctr" fontAlgn="b"/>
                      <a:r>
                        <a:rPr lang="en-US" sz="1600" b="0" i="0" u="none" strike="noStrike" dirty="0">
                          <a:solidFill>
                            <a:srgbClr val="000000"/>
                          </a:solidFill>
                          <a:latin typeface="Century Gothic" pitchFamily="34" charset="0"/>
                        </a:rPr>
                        <a:t>75</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100</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75</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75</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75</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75</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75</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75</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100</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100</a:t>
                      </a:r>
                    </a:p>
                  </a:txBody>
                  <a:tcPr marL="9525" marR="9525" marT="9525" marB="0" anchor="ctr"/>
                </a:tc>
              </a:tr>
              <a:tr h="428075">
                <a:tc>
                  <a:txBody>
                    <a:bodyPr/>
                    <a:lstStyle/>
                    <a:p>
                      <a:pPr algn="l" fontAlgn="b"/>
                      <a:r>
                        <a:rPr lang="en-US" sz="1400" b="0" i="0" u="none" strike="noStrike" dirty="0" smtClean="0">
                          <a:solidFill>
                            <a:srgbClr val="000000"/>
                          </a:solidFill>
                          <a:latin typeface="Century Gothic" pitchFamily="34" charset="0"/>
                        </a:rPr>
                        <a:t>detergent</a:t>
                      </a:r>
                      <a:r>
                        <a:rPr lang="en-US" sz="1400" b="0" i="0" u="none" strike="noStrike" baseline="0" dirty="0" smtClean="0">
                          <a:solidFill>
                            <a:srgbClr val="000000"/>
                          </a:solidFill>
                          <a:latin typeface="Century Gothic" pitchFamily="34" charset="0"/>
                        </a:rPr>
                        <a:t> metabolites</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8</a:t>
                      </a:r>
                    </a:p>
                  </a:txBody>
                  <a:tcPr marL="9525" marR="9525" marT="9525" marB="0" anchor="ctr">
                    <a:lnR w="28575" cap="flat" cmpd="sng" algn="ctr">
                      <a:solidFill>
                        <a:schemeClr val="tx1">
                          <a:lumMod val="50000"/>
                        </a:schemeClr>
                      </a:solidFill>
                      <a:prstDash val="solid"/>
                      <a:round/>
                      <a:headEnd type="none" w="med" len="med"/>
                      <a:tailEnd type="none" w="med" len="med"/>
                    </a:lnR>
                  </a:tcPr>
                </a:tc>
                <a:tc>
                  <a:txBody>
                    <a:bodyPr/>
                    <a:lstStyle/>
                    <a:p>
                      <a:pPr algn="ctr" fontAlgn="b"/>
                      <a:r>
                        <a:rPr lang="en-US" sz="1600" b="0" i="0" u="none" strike="noStrike" dirty="0">
                          <a:solidFill>
                            <a:srgbClr val="000000"/>
                          </a:solidFill>
                          <a:latin typeface="Century Gothic" pitchFamily="34" charset="0"/>
                        </a:rPr>
                        <a:t>50</a:t>
                      </a:r>
                    </a:p>
                  </a:txBody>
                  <a:tcPr marL="9525" marR="9525" marT="9525" marB="0" anchor="ctr">
                    <a:lnL w="28575" cap="flat" cmpd="sng" algn="ctr">
                      <a:solidFill>
                        <a:schemeClr val="tx1">
                          <a:lumMod val="50000"/>
                        </a:schemeClr>
                      </a:solidFill>
                      <a:prstDash val="solid"/>
                      <a:round/>
                      <a:headEnd type="none" w="med" len="med"/>
                      <a:tailEnd type="none" w="med" len="med"/>
                    </a:lnL>
                  </a:tcPr>
                </a:tc>
                <a:tc>
                  <a:txBody>
                    <a:bodyPr/>
                    <a:lstStyle/>
                    <a:p>
                      <a:pPr algn="ctr" fontAlgn="b"/>
                      <a:r>
                        <a:rPr lang="en-US" sz="1600" b="0" i="0" u="none" strike="noStrike" dirty="0">
                          <a:solidFill>
                            <a:srgbClr val="000000"/>
                          </a:solidFill>
                          <a:latin typeface="Century Gothic" pitchFamily="34" charset="0"/>
                        </a:rPr>
                        <a:t>0</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38</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50</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50</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38</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63</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63</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63</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63</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63</a:t>
                      </a:r>
                    </a:p>
                  </a:txBody>
                  <a:tcPr marL="9525" marR="9525" marT="9525" marB="0" anchor="ctr"/>
                </a:tc>
              </a:tr>
              <a:tr h="411950">
                <a:tc>
                  <a:txBody>
                    <a:bodyPr/>
                    <a:lstStyle/>
                    <a:p>
                      <a:pPr algn="l" fontAlgn="b"/>
                      <a:r>
                        <a:rPr lang="en-US" sz="1400" b="0" i="0" u="none" strike="noStrike" dirty="0" smtClean="0">
                          <a:solidFill>
                            <a:srgbClr val="000000"/>
                          </a:solidFill>
                          <a:latin typeface="Century Gothic" pitchFamily="34" charset="0"/>
                        </a:rPr>
                        <a:t>pharmaceuticals</a:t>
                      </a:r>
                      <a:endParaRPr lang="en-US" sz="1400" b="0" i="0" u="none" strike="noStrike" dirty="0">
                        <a:solidFill>
                          <a:srgbClr val="000000"/>
                        </a:solidFill>
                        <a:latin typeface="Century Gothic" pitchFamily="34" charset="0"/>
                      </a:endParaRP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59</a:t>
                      </a:r>
                    </a:p>
                  </a:txBody>
                  <a:tcPr marL="9525" marR="9525" marT="9525" marB="0" anchor="ctr">
                    <a:lnR w="28575" cap="flat" cmpd="sng" algn="ctr">
                      <a:solidFill>
                        <a:schemeClr val="tx1">
                          <a:lumMod val="50000"/>
                        </a:schemeClr>
                      </a:solidFill>
                      <a:prstDash val="solid"/>
                      <a:round/>
                      <a:headEnd type="none" w="med" len="med"/>
                      <a:tailEnd type="none" w="med" len="med"/>
                    </a:lnR>
                  </a:tcPr>
                </a:tc>
                <a:tc>
                  <a:txBody>
                    <a:bodyPr/>
                    <a:lstStyle/>
                    <a:p>
                      <a:pPr algn="ctr" fontAlgn="b"/>
                      <a:r>
                        <a:rPr lang="en-US" sz="1600" b="0" i="0" u="none" strike="noStrike" dirty="0">
                          <a:solidFill>
                            <a:srgbClr val="000000"/>
                          </a:solidFill>
                          <a:latin typeface="Century Gothic" pitchFamily="34" charset="0"/>
                        </a:rPr>
                        <a:t>53</a:t>
                      </a:r>
                    </a:p>
                  </a:txBody>
                  <a:tcPr marL="9525" marR="9525" marT="9525" marB="0" anchor="ctr">
                    <a:lnL w="28575" cap="flat" cmpd="sng" algn="ctr">
                      <a:solidFill>
                        <a:schemeClr val="tx1">
                          <a:lumMod val="50000"/>
                        </a:schemeClr>
                      </a:solidFill>
                      <a:prstDash val="solid"/>
                      <a:round/>
                      <a:headEnd type="none" w="med" len="med"/>
                      <a:tailEnd type="none" w="med" len="med"/>
                    </a:lnL>
                  </a:tcPr>
                </a:tc>
                <a:tc>
                  <a:txBody>
                    <a:bodyPr/>
                    <a:lstStyle/>
                    <a:p>
                      <a:pPr algn="ctr" fontAlgn="b"/>
                      <a:r>
                        <a:rPr lang="en-US" sz="1600" b="0" i="0" u="none" strike="noStrike" dirty="0">
                          <a:solidFill>
                            <a:srgbClr val="000000"/>
                          </a:solidFill>
                          <a:latin typeface="Century Gothic" pitchFamily="34" charset="0"/>
                        </a:rPr>
                        <a:t>41</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34</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54</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47</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47</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46</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47</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47</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42</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59</a:t>
                      </a:r>
                    </a:p>
                  </a:txBody>
                  <a:tcPr marL="9525" marR="9525" marT="9525" marB="0" anchor="ctr"/>
                </a:tc>
              </a:tr>
              <a:tr h="428075">
                <a:tc>
                  <a:txBody>
                    <a:bodyPr/>
                    <a:lstStyle/>
                    <a:p>
                      <a:pPr algn="l" fontAlgn="b"/>
                      <a:r>
                        <a:rPr lang="en-US" sz="1400" b="0" i="0" u="none" strike="noStrike" dirty="0" smtClean="0">
                          <a:solidFill>
                            <a:srgbClr val="000000"/>
                          </a:solidFill>
                          <a:latin typeface="Century Gothic" pitchFamily="34" charset="0"/>
                        </a:rPr>
                        <a:t>personal</a:t>
                      </a:r>
                      <a:r>
                        <a:rPr lang="en-US" sz="1400" b="0" i="0" u="none" strike="noStrike" baseline="0" dirty="0" smtClean="0">
                          <a:solidFill>
                            <a:srgbClr val="000000"/>
                          </a:solidFill>
                          <a:latin typeface="Century Gothic" pitchFamily="34" charset="0"/>
                        </a:rPr>
                        <a:t> care products</a:t>
                      </a:r>
                      <a:endParaRPr lang="en-US" sz="1400" b="0" i="0" u="none" strike="noStrike" dirty="0">
                        <a:solidFill>
                          <a:srgbClr val="000000"/>
                        </a:solidFill>
                        <a:latin typeface="Century Gothic" pitchFamily="34" charset="0"/>
                      </a:endParaRP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15</a:t>
                      </a:r>
                    </a:p>
                  </a:txBody>
                  <a:tcPr marL="9525" marR="9525" marT="9525" marB="0" anchor="ctr">
                    <a:lnR w="28575" cap="flat" cmpd="sng" algn="ctr">
                      <a:solidFill>
                        <a:schemeClr val="tx1">
                          <a:lumMod val="50000"/>
                        </a:schemeClr>
                      </a:solidFill>
                      <a:prstDash val="solid"/>
                      <a:round/>
                      <a:headEnd type="none" w="med" len="med"/>
                      <a:tailEnd type="none" w="med" len="med"/>
                    </a:lnR>
                  </a:tcPr>
                </a:tc>
                <a:tc>
                  <a:txBody>
                    <a:bodyPr/>
                    <a:lstStyle/>
                    <a:p>
                      <a:pPr algn="ctr" fontAlgn="b"/>
                      <a:r>
                        <a:rPr lang="en-US" sz="1600" b="0" i="0" u="none" strike="noStrike" dirty="0">
                          <a:solidFill>
                            <a:srgbClr val="000000"/>
                          </a:solidFill>
                          <a:latin typeface="Century Gothic" pitchFamily="34" charset="0"/>
                        </a:rPr>
                        <a:t>60</a:t>
                      </a:r>
                    </a:p>
                  </a:txBody>
                  <a:tcPr marL="9525" marR="9525" marT="9525" marB="0" anchor="ctr">
                    <a:lnL w="28575" cap="flat" cmpd="sng" algn="ctr">
                      <a:solidFill>
                        <a:schemeClr val="tx1">
                          <a:lumMod val="50000"/>
                        </a:schemeClr>
                      </a:solidFill>
                      <a:prstDash val="solid"/>
                      <a:round/>
                      <a:headEnd type="none" w="med" len="med"/>
                      <a:tailEnd type="none" w="med" len="med"/>
                    </a:lnL>
                  </a:tcPr>
                </a:tc>
                <a:tc>
                  <a:txBody>
                    <a:bodyPr/>
                    <a:lstStyle/>
                    <a:p>
                      <a:pPr algn="ctr" fontAlgn="b"/>
                      <a:r>
                        <a:rPr lang="en-US" sz="1600" b="0" i="0" u="none" strike="noStrike" dirty="0">
                          <a:solidFill>
                            <a:srgbClr val="000000"/>
                          </a:solidFill>
                          <a:latin typeface="Century Gothic" pitchFamily="34" charset="0"/>
                        </a:rPr>
                        <a:t>47</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33</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47</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53</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40</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47</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53</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47</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53</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80</a:t>
                      </a:r>
                    </a:p>
                  </a:txBody>
                  <a:tcPr marL="9525" marR="9525" marT="9525" marB="0" anchor="ctr"/>
                </a:tc>
              </a:tr>
              <a:tr h="411950">
                <a:tc>
                  <a:txBody>
                    <a:bodyPr/>
                    <a:lstStyle/>
                    <a:p>
                      <a:pPr algn="l" fontAlgn="b"/>
                      <a:r>
                        <a:rPr lang="en-US" sz="1400" b="0" i="0" u="none" strike="noStrike" dirty="0" smtClean="0">
                          <a:solidFill>
                            <a:srgbClr val="000000"/>
                          </a:solidFill>
                          <a:latin typeface="Century Gothic" pitchFamily="34" charset="0"/>
                        </a:rPr>
                        <a:t>PAHs</a:t>
                      </a:r>
                      <a:endParaRPr lang="en-US" sz="1400" b="0" i="0" u="none" strike="noStrike" dirty="0">
                        <a:solidFill>
                          <a:srgbClr val="000000"/>
                        </a:solidFill>
                        <a:latin typeface="Century Gothic" pitchFamily="34" charset="0"/>
                      </a:endParaRP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9</a:t>
                      </a:r>
                    </a:p>
                  </a:txBody>
                  <a:tcPr marL="9525" marR="9525" marT="9525" marB="0" anchor="ctr">
                    <a:lnR w="28575" cap="flat" cmpd="sng" algn="ctr">
                      <a:solidFill>
                        <a:schemeClr val="tx1">
                          <a:lumMod val="50000"/>
                        </a:schemeClr>
                      </a:solidFill>
                      <a:prstDash val="solid"/>
                      <a:round/>
                      <a:headEnd type="none" w="med" len="med"/>
                      <a:tailEnd type="none" w="med" len="med"/>
                    </a:lnR>
                  </a:tcPr>
                </a:tc>
                <a:tc>
                  <a:txBody>
                    <a:bodyPr/>
                    <a:lstStyle/>
                    <a:p>
                      <a:pPr algn="ctr" fontAlgn="b"/>
                      <a:r>
                        <a:rPr lang="en-US" sz="1600" b="0" i="0" u="none" strike="noStrike" dirty="0">
                          <a:solidFill>
                            <a:srgbClr val="000000"/>
                          </a:solidFill>
                          <a:latin typeface="Century Gothic" pitchFamily="34" charset="0"/>
                        </a:rPr>
                        <a:t>0</a:t>
                      </a:r>
                    </a:p>
                  </a:txBody>
                  <a:tcPr marL="9525" marR="9525" marT="9525" marB="0" anchor="ctr">
                    <a:lnL w="28575" cap="flat" cmpd="sng" algn="ctr">
                      <a:solidFill>
                        <a:schemeClr val="tx1">
                          <a:lumMod val="50000"/>
                        </a:schemeClr>
                      </a:solidFill>
                      <a:prstDash val="solid"/>
                      <a:round/>
                      <a:headEnd type="none" w="med" len="med"/>
                      <a:tailEnd type="none" w="med" len="med"/>
                    </a:lnL>
                  </a:tcPr>
                </a:tc>
                <a:tc>
                  <a:txBody>
                    <a:bodyPr/>
                    <a:lstStyle/>
                    <a:p>
                      <a:pPr algn="ctr" fontAlgn="b"/>
                      <a:r>
                        <a:rPr lang="en-US" sz="1600" b="0" i="0" u="none" strike="noStrike" dirty="0">
                          <a:solidFill>
                            <a:srgbClr val="000000"/>
                          </a:solidFill>
                          <a:latin typeface="Century Gothic" pitchFamily="34" charset="0"/>
                        </a:rPr>
                        <a:t>0</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11</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11</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0</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0</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11</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11</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11</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22</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44</a:t>
                      </a:r>
                    </a:p>
                  </a:txBody>
                  <a:tcPr marL="9525" marR="9525" marT="9525" marB="0" anchor="ctr"/>
                </a:tc>
              </a:tr>
              <a:tr h="411950">
                <a:tc>
                  <a:txBody>
                    <a:bodyPr/>
                    <a:lstStyle/>
                    <a:p>
                      <a:pPr algn="l" fontAlgn="b"/>
                      <a:r>
                        <a:rPr lang="en-US" sz="1400" b="0" i="0" u="none" strike="noStrike" dirty="0" smtClean="0">
                          <a:solidFill>
                            <a:srgbClr val="000000"/>
                          </a:solidFill>
                          <a:latin typeface="Century Gothic" pitchFamily="34" charset="0"/>
                        </a:rPr>
                        <a:t>flame retardants</a:t>
                      </a:r>
                      <a:endParaRPr lang="en-US" sz="1400" b="0" i="0" u="none" strike="noStrike" dirty="0">
                        <a:solidFill>
                          <a:srgbClr val="000000"/>
                        </a:solidFill>
                        <a:latin typeface="Century Gothic" pitchFamily="34" charset="0"/>
                      </a:endParaRP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17</a:t>
                      </a:r>
                    </a:p>
                  </a:txBody>
                  <a:tcPr marL="9525" marR="9525" marT="9525" marB="0" anchor="ctr">
                    <a:lnR w="28575" cap="flat" cmpd="sng" algn="ctr">
                      <a:solidFill>
                        <a:schemeClr val="tx1">
                          <a:lumMod val="50000"/>
                        </a:schemeClr>
                      </a:solidFill>
                      <a:prstDash val="solid"/>
                      <a:round/>
                      <a:headEnd type="none" w="med" len="med"/>
                      <a:tailEnd type="none" w="med" len="med"/>
                    </a:lnR>
                  </a:tcPr>
                </a:tc>
                <a:tc>
                  <a:txBody>
                    <a:bodyPr/>
                    <a:lstStyle/>
                    <a:p>
                      <a:pPr algn="ctr" fontAlgn="b"/>
                      <a:r>
                        <a:rPr lang="en-US" sz="1600" b="0" i="0" u="none" strike="noStrike" dirty="0">
                          <a:solidFill>
                            <a:srgbClr val="000000"/>
                          </a:solidFill>
                          <a:latin typeface="Century Gothic" pitchFamily="34" charset="0"/>
                        </a:rPr>
                        <a:t>82</a:t>
                      </a:r>
                    </a:p>
                  </a:txBody>
                  <a:tcPr marL="9525" marR="9525" marT="9525" marB="0" anchor="ctr">
                    <a:lnL w="28575" cap="flat" cmpd="sng" algn="ctr">
                      <a:solidFill>
                        <a:schemeClr val="tx1">
                          <a:lumMod val="50000"/>
                        </a:schemeClr>
                      </a:solidFill>
                      <a:prstDash val="solid"/>
                      <a:round/>
                      <a:headEnd type="none" w="med" len="med"/>
                      <a:tailEnd type="none" w="med" len="med"/>
                    </a:lnL>
                  </a:tcPr>
                </a:tc>
                <a:tc>
                  <a:txBody>
                    <a:bodyPr/>
                    <a:lstStyle/>
                    <a:p>
                      <a:pPr algn="ctr" fontAlgn="b"/>
                      <a:r>
                        <a:rPr lang="en-US" sz="1600" b="0" i="0" u="none" strike="noStrike" dirty="0">
                          <a:solidFill>
                            <a:srgbClr val="000000"/>
                          </a:solidFill>
                          <a:latin typeface="Century Gothic" pitchFamily="34" charset="0"/>
                        </a:rPr>
                        <a:t>76</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76</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82</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82</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82</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82</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82</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82</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82</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65</a:t>
                      </a:r>
                    </a:p>
                  </a:txBody>
                  <a:tcPr marL="9525" marR="9525" marT="9525" marB="0" anchor="ctr"/>
                </a:tc>
              </a:tr>
              <a:tr h="411950">
                <a:tc>
                  <a:txBody>
                    <a:bodyPr/>
                    <a:lstStyle/>
                    <a:p>
                      <a:pPr algn="l" fontAlgn="b"/>
                      <a:r>
                        <a:rPr lang="en-US" sz="1400" b="0" i="0" u="none" strike="noStrike" dirty="0" smtClean="0">
                          <a:solidFill>
                            <a:srgbClr val="000000"/>
                          </a:solidFill>
                          <a:latin typeface="Century Gothic" pitchFamily="34" charset="0"/>
                        </a:rPr>
                        <a:t>miscellaneous</a:t>
                      </a:r>
                      <a:endParaRPr lang="en-US" sz="1400" b="0" i="0" u="none" strike="noStrike" dirty="0">
                        <a:solidFill>
                          <a:srgbClr val="000000"/>
                        </a:solidFill>
                        <a:latin typeface="Century Gothic" pitchFamily="34" charset="0"/>
                      </a:endParaRP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17</a:t>
                      </a:r>
                    </a:p>
                  </a:txBody>
                  <a:tcPr marL="9525" marR="9525" marT="9525" marB="0" anchor="ctr">
                    <a:lnR w="28575" cap="flat" cmpd="sng" algn="ctr">
                      <a:solidFill>
                        <a:schemeClr val="tx1">
                          <a:lumMod val="50000"/>
                        </a:schemeClr>
                      </a:solidFill>
                      <a:prstDash val="solid"/>
                      <a:round/>
                      <a:headEnd type="none" w="med" len="med"/>
                      <a:tailEnd type="none" w="med" len="med"/>
                    </a:lnR>
                  </a:tcPr>
                </a:tc>
                <a:tc>
                  <a:txBody>
                    <a:bodyPr/>
                    <a:lstStyle/>
                    <a:p>
                      <a:pPr algn="ctr" fontAlgn="b"/>
                      <a:r>
                        <a:rPr lang="en-US" sz="1600" b="0" i="0" u="none" strike="noStrike" dirty="0">
                          <a:solidFill>
                            <a:srgbClr val="000000"/>
                          </a:solidFill>
                          <a:latin typeface="Century Gothic" pitchFamily="34" charset="0"/>
                        </a:rPr>
                        <a:t>47</a:t>
                      </a:r>
                    </a:p>
                  </a:txBody>
                  <a:tcPr marL="9525" marR="9525" marT="9525" marB="0" anchor="ctr">
                    <a:lnL w="28575" cap="flat" cmpd="sng" algn="ctr">
                      <a:solidFill>
                        <a:schemeClr val="tx1">
                          <a:lumMod val="50000"/>
                        </a:schemeClr>
                      </a:solidFill>
                      <a:prstDash val="solid"/>
                      <a:round/>
                      <a:headEnd type="none" w="med" len="med"/>
                      <a:tailEnd type="none" w="med" len="med"/>
                    </a:lnL>
                  </a:tcPr>
                </a:tc>
                <a:tc>
                  <a:txBody>
                    <a:bodyPr/>
                    <a:lstStyle/>
                    <a:p>
                      <a:pPr algn="ctr" fontAlgn="b"/>
                      <a:r>
                        <a:rPr lang="en-US" sz="1600" b="0" i="0" u="none" strike="noStrike" dirty="0">
                          <a:solidFill>
                            <a:srgbClr val="000000"/>
                          </a:solidFill>
                          <a:latin typeface="Century Gothic" pitchFamily="34" charset="0"/>
                        </a:rPr>
                        <a:t>29</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24</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35</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24</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24</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35</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35</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47</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35</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53</a:t>
                      </a:r>
                    </a:p>
                  </a:txBody>
                  <a:tcPr marL="9525" marR="9525" marT="9525" marB="0" anchor="ctr"/>
                </a:tc>
              </a:tr>
              <a:tr h="411950">
                <a:tc>
                  <a:txBody>
                    <a:bodyPr/>
                    <a:lstStyle/>
                    <a:p>
                      <a:pPr algn="l" fontAlgn="b"/>
                      <a:r>
                        <a:rPr lang="en-US" sz="1400" b="0" i="0" u="none" strike="noStrike" dirty="0" smtClean="0">
                          <a:solidFill>
                            <a:srgbClr val="000000"/>
                          </a:solidFill>
                          <a:latin typeface="Century Gothic" pitchFamily="34" charset="0"/>
                        </a:rPr>
                        <a:t>PCBs</a:t>
                      </a:r>
                      <a:endParaRPr lang="en-US" sz="1400" b="0" i="0" u="none" strike="noStrike" dirty="0">
                        <a:solidFill>
                          <a:srgbClr val="000000"/>
                        </a:solidFill>
                        <a:latin typeface="Century Gothic" pitchFamily="34" charset="0"/>
                      </a:endParaRP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18</a:t>
                      </a:r>
                    </a:p>
                  </a:txBody>
                  <a:tcPr marL="9525" marR="9525" marT="9525" marB="0" anchor="ctr">
                    <a:lnR w="28575" cap="flat" cmpd="sng" algn="ctr">
                      <a:solidFill>
                        <a:schemeClr val="tx1">
                          <a:lumMod val="50000"/>
                        </a:schemeClr>
                      </a:solidFill>
                      <a:prstDash val="solid"/>
                      <a:round/>
                      <a:headEnd type="none" w="med" len="med"/>
                      <a:tailEnd type="none" w="med" len="med"/>
                    </a:lnR>
                  </a:tcPr>
                </a:tc>
                <a:tc>
                  <a:txBody>
                    <a:bodyPr/>
                    <a:lstStyle/>
                    <a:p>
                      <a:pPr algn="ctr" fontAlgn="b"/>
                      <a:r>
                        <a:rPr lang="en-US" sz="1600" b="0" i="0" u="none" strike="noStrike" dirty="0">
                          <a:solidFill>
                            <a:srgbClr val="000000"/>
                          </a:solidFill>
                          <a:latin typeface="Century Gothic" pitchFamily="34" charset="0"/>
                        </a:rPr>
                        <a:t>44</a:t>
                      </a:r>
                    </a:p>
                  </a:txBody>
                  <a:tcPr marL="9525" marR="9525" marT="9525" marB="0" anchor="ctr">
                    <a:lnL w="28575" cap="flat" cmpd="sng" algn="ctr">
                      <a:solidFill>
                        <a:schemeClr val="tx1">
                          <a:lumMod val="50000"/>
                        </a:schemeClr>
                      </a:solidFill>
                      <a:prstDash val="solid"/>
                      <a:round/>
                      <a:headEnd type="none" w="med" len="med"/>
                      <a:tailEnd type="none" w="med" len="med"/>
                    </a:lnL>
                  </a:tcPr>
                </a:tc>
                <a:tc>
                  <a:txBody>
                    <a:bodyPr/>
                    <a:lstStyle/>
                    <a:p>
                      <a:pPr algn="ctr" fontAlgn="b"/>
                      <a:r>
                        <a:rPr lang="en-US" sz="1600" b="0" i="0" u="none" strike="noStrike" dirty="0">
                          <a:solidFill>
                            <a:srgbClr val="000000"/>
                          </a:solidFill>
                          <a:latin typeface="Century Gothic" pitchFamily="34" charset="0"/>
                        </a:rPr>
                        <a:t>0</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0</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0</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0</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0</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0</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0</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0</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6</a:t>
                      </a:r>
                    </a:p>
                  </a:txBody>
                  <a:tcPr marL="9525" marR="9525" marT="9525" marB="0" anchor="ctr"/>
                </a:tc>
                <a:tc>
                  <a:txBody>
                    <a:bodyPr/>
                    <a:lstStyle/>
                    <a:p>
                      <a:pPr algn="ctr" fontAlgn="b"/>
                      <a:r>
                        <a:rPr lang="en-US" sz="1600" b="0" i="0" u="none" strike="noStrike" dirty="0">
                          <a:solidFill>
                            <a:srgbClr val="000000"/>
                          </a:solidFill>
                          <a:latin typeface="Century Gothic" pitchFamily="34" charset="0"/>
                        </a:rPr>
                        <a:t>11</a:t>
                      </a:r>
                    </a:p>
                  </a:txBody>
                  <a:tcPr marL="9525" marR="9525" marT="9525" marB="0" anchor="ctr"/>
                </a:tc>
              </a:tr>
              <a:tr h="411950">
                <a:tc>
                  <a:txBody>
                    <a:bodyPr/>
                    <a:lstStyle/>
                    <a:p>
                      <a:pPr algn="l" fontAlgn="b"/>
                      <a:r>
                        <a:rPr lang="en-US" sz="1400" b="0" i="0" u="none" strike="noStrike" dirty="0" smtClean="0">
                          <a:solidFill>
                            <a:srgbClr val="000000"/>
                          </a:solidFill>
                          <a:latin typeface="Century Gothic" pitchFamily="34" charset="0"/>
                        </a:rPr>
                        <a:t>pesticides</a:t>
                      </a:r>
                      <a:endParaRPr lang="en-US" sz="1400" b="0" i="0" u="none" strike="noStrike" dirty="0">
                        <a:solidFill>
                          <a:srgbClr val="000000"/>
                        </a:solidFill>
                        <a:latin typeface="Century Gothic" pitchFamily="34" charset="0"/>
                      </a:endParaRPr>
                    </a:p>
                  </a:txBody>
                  <a:tcPr marL="9525" marR="9525" marT="9525" marB="0" anchor="ctr">
                    <a:lnB w="28575" cap="flat" cmpd="sng" algn="ctr">
                      <a:solidFill>
                        <a:schemeClr val="tx1">
                          <a:lumMod val="50000"/>
                        </a:schemeClr>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entury Gothic" pitchFamily="34" charset="0"/>
                        </a:rPr>
                        <a:t>104</a:t>
                      </a:r>
                    </a:p>
                  </a:txBody>
                  <a:tcPr marL="9525" marR="9525" marT="9525" marB="0" anchor="ctr">
                    <a:lnR w="28575" cap="flat" cmpd="sng" algn="ctr">
                      <a:solidFill>
                        <a:schemeClr val="tx1">
                          <a:lumMod val="50000"/>
                        </a:schemeClr>
                      </a:solidFill>
                      <a:prstDash val="solid"/>
                      <a:round/>
                      <a:headEnd type="none" w="med" len="med"/>
                      <a:tailEnd type="none" w="med" len="med"/>
                    </a:lnR>
                    <a:lnB w="28575" cap="flat" cmpd="sng" algn="ctr">
                      <a:solidFill>
                        <a:schemeClr val="tx1">
                          <a:lumMod val="50000"/>
                        </a:schemeClr>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entury Gothic" pitchFamily="34" charset="0"/>
                        </a:rPr>
                        <a:t>12</a:t>
                      </a:r>
                    </a:p>
                  </a:txBody>
                  <a:tcPr marL="9525" marR="9525" marT="9525" marB="0" anchor="ctr">
                    <a:lnL w="28575" cap="flat" cmpd="sng" algn="ctr">
                      <a:solidFill>
                        <a:schemeClr val="tx1">
                          <a:lumMod val="50000"/>
                        </a:schemeClr>
                      </a:solidFill>
                      <a:prstDash val="solid"/>
                      <a:round/>
                      <a:headEnd type="none" w="med" len="med"/>
                      <a:tailEnd type="none" w="med" len="med"/>
                    </a:lnL>
                    <a:lnB w="28575" cap="flat" cmpd="sng" algn="ctr">
                      <a:solidFill>
                        <a:schemeClr val="tx1">
                          <a:lumMod val="50000"/>
                        </a:schemeClr>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entury Gothic" pitchFamily="34" charset="0"/>
                        </a:rPr>
                        <a:t>18</a:t>
                      </a:r>
                    </a:p>
                  </a:txBody>
                  <a:tcPr marL="9525" marR="9525" marT="9525" marB="0" anchor="ctr">
                    <a:lnB w="28575" cap="flat" cmpd="sng" algn="ctr">
                      <a:solidFill>
                        <a:schemeClr val="tx1">
                          <a:lumMod val="50000"/>
                        </a:schemeClr>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entury Gothic" pitchFamily="34" charset="0"/>
                        </a:rPr>
                        <a:t>12</a:t>
                      </a:r>
                    </a:p>
                  </a:txBody>
                  <a:tcPr marL="9525" marR="9525" marT="9525" marB="0" anchor="ctr">
                    <a:lnB w="28575" cap="flat" cmpd="sng" algn="ctr">
                      <a:solidFill>
                        <a:schemeClr val="tx1">
                          <a:lumMod val="50000"/>
                        </a:schemeClr>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entury Gothic" pitchFamily="34" charset="0"/>
                        </a:rPr>
                        <a:t>15</a:t>
                      </a:r>
                    </a:p>
                  </a:txBody>
                  <a:tcPr marL="9525" marR="9525" marT="9525" marB="0" anchor="ctr">
                    <a:lnB w="28575" cap="flat" cmpd="sng" algn="ctr">
                      <a:solidFill>
                        <a:schemeClr val="tx1">
                          <a:lumMod val="50000"/>
                        </a:schemeClr>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entury Gothic" pitchFamily="34" charset="0"/>
                        </a:rPr>
                        <a:t>13</a:t>
                      </a:r>
                    </a:p>
                  </a:txBody>
                  <a:tcPr marL="9525" marR="9525" marT="9525" marB="0" anchor="ctr">
                    <a:lnB w="28575" cap="flat" cmpd="sng" algn="ctr">
                      <a:solidFill>
                        <a:schemeClr val="tx1">
                          <a:lumMod val="50000"/>
                        </a:schemeClr>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entury Gothic" pitchFamily="34" charset="0"/>
                        </a:rPr>
                        <a:t>16</a:t>
                      </a:r>
                    </a:p>
                  </a:txBody>
                  <a:tcPr marL="9525" marR="9525" marT="9525" marB="0" anchor="ctr">
                    <a:lnB w="28575" cap="flat" cmpd="sng" algn="ctr">
                      <a:solidFill>
                        <a:schemeClr val="tx1">
                          <a:lumMod val="50000"/>
                        </a:schemeClr>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entury Gothic" pitchFamily="34" charset="0"/>
                        </a:rPr>
                        <a:t>9</a:t>
                      </a:r>
                    </a:p>
                  </a:txBody>
                  <a:tcPr marL="9525" marR="9525" marT="9525" marB="0" anchor="ctr">
                    <a:lnB w="28575" cap="flat" cmpd="sng" algn="ctr">
                      <a:solidFill>
                        <a:schemeClr val="tx1">
                          <a:lumMod val="50000"/>
                        </a:schemeClr>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entury Gothic" pitchFamily="34" charset="0"/>
                        </a:rPr>
                        <a:t>13</a:t>
                      </a:r>
                    </a:p>
                  </a:txBody>
                  <a:tcPr marL="9525" marR="9525" marT="9525" marB="0" anchor="ctr">
                    <a:lnB w="28575" cap="flat" cmpd="sng" algn="ctr">
                      <a:solidFill>
                        <a:schemeClr val="tx1">
                          <a:lumMod val="50000"/>
                        </a:schemeClr>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entury Gothic" pitchFamily="34" charset="0"/>
                        </a:rPr>
                        <a:t>9</a:t>
                      </a:r>
                    </a:p>
                  </a:txBody>
                  <a:tcPr marL="9525" marR="9525" marT="9525" marB="0" anchor="ctr">
                    <a:lnB w="28575" cap="flat" cmpd="sng" algn="ctr">
                      <a:solidFill>
                        <a:schemeClr val="tx1">
                          <a:lumMod val="50000"/>
                        </a:schemeClr>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entury Gothic" pitchFamily="34" charset="0"/>
                        </a:rPr>
                        <a:t>13</a:t>
                      </a:r>
                    </a:p>
                  </a:txBody>
                  <a:tcPr marL="9525" marR="9525" marT="9525" marB="0" anchor="ctr">
                    <a:lnB w="28575" cap="flat" cmpd="sng" algn="ctr">
                      <a:solidFill>
                        <a:schemeClr val="tx1">
                          <a:lumMod val="50000"/>
                        </a:schemeClr>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entury Gothic" pitchFamily="34" charset="0"/>
                        </a:rPr>
                        <a:t>15</a:t>
                      </a:r>
                    </a:p>
                  </a:txBody>
                  <a:tcPr marL="9525" marR="9525" marT="9525" marB="0" anchor="ctr">
                    <a:lnB w="28575" cap="flat" cmpd="sng" algn="ctr">
                      <a:solidFill>
                        <a:schemeClr val="tx1">
                          <a:lumMod val="50000"/>
                        </a:schemeClr>
                      </a:solidFill>
                      <a:prstDash val="solid"/>
                      <a:round/>
                      <a:headEnd type="none" w="med" len="med"/>
                      <a:tailEnd type="none" w="med" len="med"/>
                    </a:lnB>
                  </a:tcPr>
                </a:tc>
              </a:tr>
              <a:tr h="411950">
                <a:tc>
                  <a:txBody>
                    <a:bodyPr/>
                    <a:lstStyle/>
                    <a:p>
                      <a:pPr algn="l" fontAlgn="b"/>
                      <a:r>
                        <a:rPr lang="en-US" sz="1600" b="1" i="0" u="none" strike="noStrike" dirty="0" smtClean="0">
                          <a:solidFill>
                            <a:schemeClr val="tx1"/>
                          </a:solidFill>
                          <a:latin typeface="Century Gothic" pitchFamily="34" charset="0"/>
                        </a:rPr>
                        <a:t>overall</a:t>
                      </a:r>
                      <a:endParaRPr lang="en-US" sz="1600" b="1" i="0" u="none" strike="noStrike" dirty="0">
                        <a:solidFill>
                          <a:schemeClr val="tx1"/>
                        </a:solidFill>
                        <a:latin typeface="Century Gothic" pitchFamily="34" charset="0"/>
                      </a:endParaRPr>
                    </a:p>
                  </a:txBody>
                  <a:tcPr marL="9525" marR="9525" marT="9525" marB="0" anchor="ctr">
                    <a:lnT w="28575" cap="flat" cmpd="sng" algn="ctr">
                      <a:solidFill>
                        <a:schemeClr val="tx1">
                          <a:lumMod val="50000"/>
                        </a:schemeClr>
                      </a:solidFill>
                      <a:prstDash val="solid"/>
                      <a:round/>
                      <a:headEnd type="none" w="med" len="med"/>
                      <a:tailEnd type="none" w="med" len="med"/>
                    </a:lnT>
                    <a:lnB w="28575" cap="flat" cmpd="sng" algn="ctr">
                      <a:solidFill>
                        <a:schemeClr val="tx1">
                          <a:lumMod val="50000"/>
                        </a:schemeClr>
                      </a:solidFill>
                      <a:prstDash val="solid"/>
                      <a:round/>
                      <a:headEnd type="none" w="med" len="med"/>
                      <a:tailEnd type="none" w="med" len="med"/>
                    </a:lnB>
                    <a:solidFill>
                      <a:schemeClr val="accent1"/>
                    </a:solidFill>
                  </a:tcPr>
                </a:tc>
                <a:tc>
                  <a:txBody>
                    <a:bodyPr/>
                    <a:lstStyle/>
                    <a:p>
                      <a:pPr algn="ctr" fontAlgn="b"/>
                      <a:r>
                        <a:rPr lang="en-US" sz="1600" b="1" i="0" u="none" strike="noStrike" dirty="0">
                          <a:solidFill>
                            <a:schemeClr val="tx1"/>
                          </a:solidFill>
                          <a:latin typeface="Century Gothic" pitchFamily="34" charset="0"/>
                        </a:rPr>
                        <a:t>255</a:t>
                      </a:r>
                    </a:p>
                  </a:txBody>
                  <a:tcPr marL="9525" marR="9525" marT="9525" marB="0" anchor="ctr">
                    <a:lnR w="28575" cap="flat" cmpd="sng" algn="ctr">
                      <a:solidFill>
                        <a:schemeClr val="tx1">
                          <a:lumMod val="50000"/>
                        </a:schemeClr>
                      </a:solidFill>
                      <a:prstDash val="solid"/>
                      <a:round/>
                      <a:headEnd type="none" w="med" len="med"/>
                      <a:tailEnd type="none" w="med" len="med"/>
                    </a:lnR>
                    <a:lnT w="28575" cap="flat" cmpd="sng" algn="ctr">
                      <a:solidFill>
                        <a:schemeClr val="tx1">
                          <a:lumMod val="50000"/>
                        </a:schemeClr>
                      </a:solidFill>
                      <a:prstDash val="solid"/>
                      <a:round/>
                      <a:headEnd type="none" w="med" len="med"/>
                      <a:tailEnd type="none" w="med" len="med"/>
                    </a:lnT>
                    <a:lnB w="28575" cap="flat" cmpd="sng" algn="ctr">
                      <a:solidFill>
                        <a:schemeClr val="tx1">
                          <a:lumMod val="50000"/>
                        </a:schemeClr>
                      </a:solidFill>
                      <a:prstDash val="solid"/>
                      <a:round/>
                      <a:headEnd type="none" w="med" len="med"/>
                      <a:tailEnd type="none" w="med" len="med"/>
                    </a:lnB>
                    <a:solidFill>
                      <a:schemeClr val="accent1"/>
                    </a:solidFill>
                  </a:tcPr>
                </a:tc>
                <a:tc>
                  <a:txBody>
                    <a:bodyPr/>
                    <a:lstStyle/>
                    <a:p>
                      <a:pPr algn="ctr" fontAlgn="b"/>
                      <a:r>
                        <a:rPr lang="en-US" sz="1600" b="1" i="0" u="none" strike="noStrike" dirty="0">
                          <a:solidFill>
                            <a:schemeClr val="tx1"/>
                          </a:solidFill>
                          <a:latin typeface="Century Gothic" pitchFamily="34" charset="0"/>
                        </a:rPr>
                        <a:t>37</a:t>
                      </a:r>
                    </a:p>
                  </a:txBody>
                  <a:tcPr marL="9525" marR="9525" marT="9525" marB="0" anchor="ctr">
                    <a:lnL w="28575" cap="flat" cmpd="sng" algn="ctr">
                      <a:solidFill>
                        <a:schemeClr val="tx1">
                          <a:lumMod val="50000"/>
                        </a:schemeClr>
                      </a:solidFill>
                      <a:prstDash val="solid"/>
                      <a:round/>
                      <a:headEnd type="none" w="med" len="med"/>
                      <a:tailEnd type="none" w="med" len="med"/>
                    </a:lnL>
                    <a:lnT w="28575" cap="flat" cmpd="sng" algn="ctr">
                      <a:solidFill>
                        <a:schemeClr val="tx1">
                          <a:lumMod val="50000"/>
                        </a:schemeClr>
                      </a:solidFill>
                      <a:prstDash val="solid"/>
                      <a:round/>
                      <a:headEnd type="none" w="med" len="med"/>
                      <a:tailEnd type="none" w="med" len="med"/>
                    </a:lnT>
                    <a:lnB w="28575" cap="flat" cmpd="sng" algn="ctr">
                      <a:solidFill>
                        <a:schemeClr val="tx1">
                          <a:lumMod val="50000"/>
                        </a:schemeClr>
                      </a:solidFill>
                      <a:prstDash val="solid"/>
                      <a:round/>
                      <a:headEnd type="none" w="med" len="med"/>
                      <a:tailEnd type="none" w="med" len="med"/>
                    </a:lnB>
                    <a:solidFill>
                      <a:schemeClr val="accent1"/>
                    </a:solidFill>
                  </a:tcPr>
                </a:tc>
                <a:tc>
                  <a:txBody>
                    <a:bodyPr/>
                    <a:lstStyle/>
                    <a:p>
                      <a:pPr algn="ctr" fontAlgn="b"/>
                      <a:r>
                        <a:rPr lang="en-US" sz="1600" b="1" i="0" u="none" strike="noStrike" dirty="0">
                          <a:solidFill>
                            <a:schemeClr val="tx1"/>
                          </a:solidFill>
                          <a:latin typeface="Century Gothic" pitchFamily="34" charset="0"/>
                        </a:rPr>
                        <a:t>28</a:t>
                      </a:r>
                    </a:p>
                  </a:txBody>
                  <a:tcPr marL="9525" marR="9525" marT="9525" marB="0" anchor="ctr">
                    <a:lnT w="28575" cap="flat" cmpd="sng" algn="ctr">
                      <a:solidFill>
                        <a:schemeClr val="tx1">
                          <a:lumMod val="50000"/>
                        </a:schemeClr>
                      </a:solidFill>
                      <a:prstDash val="solid"/>
                      <a:round/>
                      <a:headEnd type="none" w="med" len="med"/>
                      <a:tailEnd type="none" w="med" len="med"/>
                    </a:lnT>
                    <a:lnB w="28575" cap="flat" cmpd="sng" algn="ctr">
                      <a:solidFill>
                        <a:schemeClr val="tx1">
                          <a:lumMod val="50000"/>
                        </a:schemeClr>
                      </a:solidFill>
                      <a:prstDash val="solid"/>
                      <a:round/>
                      <a:headEnd type="none" w="med" len="med"/>
                      <a:tailEnd type="none" w="med" len="med"/>
                    </a:lnB>
                    <a:solidFill>
                      <a:schemeClr val="accent1"/>
                    </a:solidFill>
                  </a:tcPr>
                </a:tc>
                <a:tc>
                  <a:txBody>
                    <a:bodyPr/>
                    <a:lstStyle/>
                    <a:p>
                      <a:pPr algn="ctr" fontAlgn="b"/>
                      <a:r>
                        <a:rPr lang="en-US" sz="1600" b="1" i="0" u="none" strike="noStrike" dirty="0">
                          <a:solidFill>
                            <a:schemeClr val="tx1"/>
                          </a:solidFill>
                          <a:latin typeface="Century Gothic" pitchFamily="34" charset="0"/>
                        </a:rPr>
                        <a:t>25</a:t>
                      </a:r>
                    </a:p>
                  </a:txBody>
                  <a:tcPr marL="9525" marR="9525" marT="9525" marB="0" anchor="ctr">
                    <a:lnT w="28575" cap="flat" cmpd="sng" algn="ctr">
                      <a:solidFill>
                        <a:schemeClr val="tx1">
                          <a:lumMod val="50000"/>
                        </a:schemeClr>
                      </a:solidFill>
                      <a:prstDash val="solid"/>
                      <a:round/>
                      <a:headEnd type="none" w="med" len="med"/>
                      <a:tailEnd type="none" w="med" len="med"/>
                    </a:lnT>
                    <a:lnB w="28575" cap="flat" cmpd="sng" algn="ctr">
                      <a:solidFill>
                        <a:schemeClr val="tx1">
                          <a:lumMod val="50000"/>
                        </a:schemeClr>
                      </a:solidFill>
                      <a:prstDash val="solid"/>
                      <a:round/>
                      <a:headEnd type="none" w="med" len="med"/>
                      <a:tailEnd type="none" w="med" len="med"/>
                    </a:lnB>
                    <a:solidFill>
                      <a:schemeClr val="accent1"/>
                    </a:solidFill>
                  </a:tcPr>
                </a:tc>
                <a:tc>
                  <a:txBody>
                    <a:bodyPr/>
                    <a:lstStyle/>
                    <a:p>
                      <a:pPr algn="ctr" fontAlgn="b"/>
                      <a:r>
                        <a:rPr lang="en-US" sz="1600" b="1" i="0" u="none" strike="noStrike" dirty="0">
                          <a:solidFill>
                            <a:schemeClr val="tx1"/>
                          </a:solidFill>
                          <a:latin typeface="Century Gothic" pitchFamily="34" charset="0"/>
                        </a:rPr>
                        <a:t>33</a:t>
                      </a:r>
                    </a:p>
                  </a:txBody>
                  <a:tcPr marL="9525" marR="9525" marT="9525" marB="0" anchor="ctr">
                    <a:lnT w="28575" cap="flat" cmpd="sng" algn="ctr">
                      <a:solidFill>
                        <a:schemeClr val="tx1">
                          <a:lumMod val="50000"/>
                        </a:schemeClr>
                      </a:solidFill>
                      <a:prstDash val="solid"/>
                      <a:round/>
                      <a:headEnd type="none" w="med" len="med"/>
                      <a:tailEnd type="none" w="med" len="med"/>
                    </a:lnT>
                    <a:lnB w="28575" cap="flat" cmpd="sng" algn="ctr">
                      <a:solidFill>
                        <a:schemeClr val="tx1">
                          <a:lumMod val="50000"/>
                        </a:schemeClr>
                      </a:solidFill>
                      <a:prstDash val="solid"/>
                      <a:round/>
                      <a:headEnd type="none" w="med" len="med"/>
                      <a:tailEnd type="none" w="med" len="med"/>
                    </a:lnB>
                    <a:solidFill>
                      <a:schemeClr val="accent1"/>
                    </a:solidFill>
                  </a:tcPr>
                </a:tc>
                <a:tc>
                  <a:txBody>
                    <a:bodyPr/>
                    <a:lstStyle/>
                    <a:p>
                      <a:pPr algn="ctr" fontAlgn="b"/>
                      <a:r>
                        <a:rPr lang="en-US" sz="1600" b="1" i="0" u="none" strike="noStrike" dirty="0">
                          <a:solidFill>
                            <a:schemeClr val="tx1"/>
                          </a:solidFill>
                          <a:latin typeface="Century Gothic" pitchFamily="34" charset="0"/>
                        </a:rPr>
                        <a:t>29</a:t>
                      </a:r>
                    </a:p>
                  </a:txBody>
                  <a:tcPr marL="9525" marR="9525" marT="9525" marB="0" anchor="ctr">
                    <a:lnT w="28575" cap="flat" cmpd="sng" algn="ctr">
                      <a:solidFill>
                        <a:schemeClr val="tx1">
                          <a:lumMod val="50000"/>
                        </a:schemeClr>
                      </a:solidFill>
                      <a:prstDash val="solid"/>
                      <a:round/>
                      <a:headEnd type="none" w="med" len="med"/>
                      <a:tailEnd type="none" w="med" len="med"/>
                    </a:lnT>
                    <a:lnB w="28575" cap="flat" cmpd="sng" algn="ctr">
                      <a:solidFill>
                        <a:schemeClr val="tx1">
                          <a:lumMod val="50000"/>
                        </a:schemeClr>
                      </a:solidFill>
                      <a:prstDash val="solid"/>
                      <a:round/>
                      <a:headEnd type="none" w="med" len="med"/>
                      <a:tailEnd type="none" w="med" len="med"/>
                    </a:lnB>
                    <a:solidFill>
                      <a:schemeClr val="accent1"/>
                    </a:solidFill>
                  </a:tcPr>
                </a:tc>
                <a:tc>
                  <a:txBody>
                    <a:bodyPr/>
                    <a:lstStyle/>
                    <a:p>
                      <a:pPr algn="ctr" fontAlgn="b"/>
                      <a:r>
                        <a:rPr lang="en-US" sz="1600" b="1" i="0" u="none" strike="noStrike" dirty="0">
                          <a:solidFill>
                            <a:schemeClr val="tx1"/>
                          </a:solidFill>
                          <a:latin typeface="Century Gothic" pitchFamily="34" charset="0"/>
                        </a:rPr>
                        <a:t>30</a:t>
                      </a:r>
                    </a:p>
                  </a:txBody>
                  <a:tcPr marL="9525" marR="9525" marT="9525" marB="0" anchor="ctr">
                    <a:lnT w="28575" cap="flat" cmpd="sng" algn="ctr">
                      <a:solidFill>
                        <a:schemeClr val="tx1">
                          <a:lumMod val="50000"/>
                        </a:schemeClr>
                      </a:solidFill>
                      <a:prstDash val="solid"/>
                      <a:round/>
                      <a:headEnd type="none" w="med" len="med"/>
                      <a:tailEnd type="none" w="med" len="med"/>
                    </a:lnT>
                    <a:lnB w="28575" cap="flat" cmpd="sng" algn="ctr">
                      <a:solidFill>
                        <a:schemeClr val="tx1">
                          <a:lumMod val="50000"/>
                        </a:schemeClr>
                      </a:solidFill>
                      <a:prstDash val="solid"/>
                      <a:round/>
                      <a:headEnd type="none" w="med" len="med"/>
                      <a:tailEnd type="none" w="med" len="med"/>
                    </a:lnB>
                    <a:solidFill>
                      <a:schemeClr val="accent1"/>
                    </a:solidFill>
                  </a:tcPr>
                </a:tc>
                <a:tc>
                  <a:txBody>
                    <a:bodyPr/>
                    <a:lstStyle/>
                    <a:p>
                      <a:pPr algn="ctr" fontAlgn="b"/>
                      <a:r>
                        <a:rPr lang="en-US" sz="1600" b="1" i="0" u="none" strike="noStrike" dirty="0">
                          <a:solidFill>
                            <a:schemeClr val="tx1"/>
                          </a:solidFill>
                          <a:latin typeface="Century Gothic" pitchFamily="34" charset="0"/>
                        </a:rPr>
                        <a:t>29</a:t>
                      </a:r>
                    </a:p>
                  </a:txBody>
                  <a:tcPr marL="9525" marR="9525" marT="9525" marB="0" anchor="ctr">
                    <a:lnT w="28575" cap="flat" cmpd="sng" algn="ctr">
                      <a:solidFill>
                        <a:schemeClr val="tx1">
                          <a:lumMod val="50000"/>
                        </a:schemeClr>
                      </a:solidFill>
                      <a:prstDash val="solid"/>
                      <a:round/>
                      <a:headEnd type="none" w="med" len="med"/>
                      <a:tailEnd type="none" w="med" len="med"/>
                    </a:lnT>
                    <a:lnB w="28575" cap="flat" cmpd="sng" algn="ctr">
                      <a:solidFill>
                        <a:schemeClr val="tx1">
                          <a:lumMod val="50000"/>
                        </a:schemeClr>
                      </a:solidFill>
                      <a:prstDash val="solid"/>
                      <a:round/>
                      <a:headEnd type="none" w="med" len="med"/>
                      <a:tailEnd type="none" w="med" len="med"/>
                    </a:lnB>
                    <a:solidFill>
                      <a:schemeClr val="accent1"/>
                    </a:solidFill>
                  </a:tcPr>
                </a:tc>
                <a:tc>
                  <a:txBody>
                    <a:bodyPr/>
                    <a:lstStyle/>
                    <a:p>
                      <a:pPr algn="ctr" fontAlgn="b"/>
                      <a:r>
                        <a:rPr lang="en-US" sz="1600" b="1" i="0" u="none" strike="noStrike" dirty="0">
                          <a:solidFill>
                            <a:schemeClr val="tx1"/>
                          </a:solidFill>
                          <a:latin typeface="Century Gothic" pitchFamily="34" charset="0"/>
                        </a:rPr>
                        <a:t>32</a:t>
                      </a:r>
                    </a:p>
                  </a:txBody>
                  <a:tcPr marL="9525" marR="9525" marT="9525" marB="0" anchor="ctr">
                    <a:lnT w="28575" cap="flat" cmpd="sng" algn="ctr">
                      <a:solidFill>
                        <a:schemeClr val="tx1">
                          <a:lumMod val="50000"/>
                        </a:schemeClr>
                      </a:solidFill>
                      <a:prstDash val="solid"/>
                      <a:round/>
                      <a:headEnd type="none" w="med" len="med"/>
                      <a:tailEnd type="none" w="med" len="med"/>
                    </a:lnT>
                    <a:lnB w="28575" cap="flat" cmpd="sng" algn="ctr">
                      <a:solidFill>
                        <a:schemeClr val="tx1">
                          <a:lumMod val="50000"/>
                        </a:schemeClr>
                      </a:solidFill>
                      <a:prstDash val="solid"/>
                      <a:round/>
                      <a:headEnd type="none" w="med" len="med"/>
                      <a:tailEnd type="none" w="med" len="med"/>
                    </a:lnB>
                    <a:solidFill>
                      <a:schemeClr val="accent1"/>
                    </a:solidFill>
                  </a:tcPr>
                </a:tc>
                <a:tc>
                  <a:txBody>
                    <a:bodyPr/>
                    <a:lstStyle/>
                    <a:p>
                      <a:pPr algn="ctr" fontAlgn="b"/>
                      <a:r>
                        <a:rPr lang="en-US" sz="1600" b="1" i="0" u="none" strike="noStrike" dirty="0">
                          <a:solidFill>
                            <a:schemeClr val="tx1"/>
                          </a:solidFill>
                          <a:latin typeface="Century Gothic" pitchFamily="34" charset="0"/>
                        </a:rPr>
                        <a:t>30</a:t>
                      </a:r>
                    </a:p>
                  </a:txBody>
                  <a:tcPr marL="9525" marR="9525" marT="9525" marB="0" anchor="ctr">
                    <a:lnT w="28575" cap="flat" cmpd="sng" algn="ctr">
                      <a:solidFill>
                        <a:schemeClr val="tx1">
                          <a:lumMod val="50000"/>
                        </a:schemeClr>
                      </a:solidFill>
                      <a:prstDash val="solid"/>
                      <a:round/>
                      <a:headEnd type="none" w="med" len="med"/>
                      <a:tailEnd type="none" w="med" len="med"/>
                    </a:lnT>
                    <a:lnB w="28575" cap="flat" cmpd="sng" algn="ctr">
                      <a:solidFill>
                        <a:schemeClr val="tx1">
                          <a:lumMod val="50000"/>
                        </a:schemeClr>
                      </a:solidFill>
                      <a:prstDash val="solid"/>
                      <a:round/>
                      <a:headEnd type="none" w="med" len="med"/>
                      <a:tailEnd type="none" w="med" len="med"/>
                    </a:lnB>
                    <a:solidFill>
                      <a:schemeClr val="accent1"/>
                    </a:solidFill>
                  </a:tcPr>
                </a:tc>
                <a:tc>
                  <a:txBody>
                    <a:bodyPr/>
                    <a:lstStyle/>
                    <a:p>
                      <a:pPr algn="ctr" fontAlgn="b"/>
                      <a:r>
                        <a:rPr lang="en-US" sz="1600" b="1" i="0" u="none" strike="noStrike" dirty="0">
                          <a:solidFill>
                            <a:schemeClr val="tx1"/>
                          </a:solidFill>
                          <a:latin typeface="Century Gothic" pitchFamily="34" charset="0"/>
                        </a:rPr>
                        <a:t>33</a:t>
                      </a:r>
                    </a:p>
                  </a:txBody>
                  <a:tcPr marL="9525" marR="9525" marT="9525" marB="0" anchor="ctr">
                    <a:lnT w="28575" cap="flat" cmpd="sng" algn="ctr">
                      <a:solidFill>
                        <a:schemeClr val="tx1">
                          <a:lumMod val="50000"/>
                        </a:schemeClr>
                      </a:solidFill>
                      <a:prstDash val="solid"/>
                      <a:round/>
                      <a:headEnd type="none" w="med" len="med"/>
                      <a:tailEnd type="none" w="med" len="med"/>
                    </a:lnT>
                    <a:lnB w="28575" cap="flat" cmpd="sng" algn="ctr">
                      <a:solidFill>
                        <a:schemeClr val="tx1">
                          <a:lumMod val="50000"/>
                        </a:schemeClr>
                      </a:solidFill>
                      <a:prstDash val="solid"/>
                      <a:round/>
                      <a:headEnd type="none" w="med" len="med"/>
                      <a:tailEnd type="none" w="med" len="med"/>
                    </a:lnB>
                    <a:solidFill>
                      <a:schemeClr val="accent1"/>
                    </a:solidFill>
                  </a:tcPr>
                </a:tc>
                <a:tc>
                  <a:txBody>
                    <a:bodyPr/>
                    <a:lstStyle/>
                    <a:p>
                      <a:pPr algn="ctr" fontAlgn="b"/>
                      <a:r>
                        <a:rPr lang="en-US" sz="1600" b="1" i="0" u="none" strike="noStrike" dirty="0">
                          <a:solidFill>
                            <a:schemeClr val="tx1"/>
                          </a:solidFill>
                          <a:latin typeface="Century Gothic" pitchFamily="34" charset="0"/>
                        </a:rPr>
                        <a:t>40</a:t>
                      </a:r>
                    </a:p>
                  </a:txBody>
                  <a:tcPr marL="9525" marR="9525" marT="9525" marB="0" anchor="ctr">
                    <a:lnT w="28575" cap="flat" cmpd="sng" algn="ctr">
                      <a:solidFill>
                        <a:schemeClr val="tx1">
                          <a:lumMod val="50000"/>
                        </a:schemeClr>
                      </a:solidFill>
                      <a:prstDash val="solid"/>
                      <a:round/>
                      <a:headEnd type="none" w="med" len="med"/>
                      <a:tailEnd type="none" w="med" len="med"/>
                    </a:lnT>
                    <a:lnB w="28575" cap="flat" cmpd="sng" algn="ctr">
                      <a:solidFill>
                        <a:schemeClr val="tx1">
                          <a:lumMod val="50000"/>
                        </a:schemeClr>
                      </a:solidFill>
                      <a:prstDash val="solid"/>
                      <a:round/>
                      <a:headEnd type="none" w="med" len="med"/>
                      <a:tailEnd type="none" w="med" len="med"/>
                    </a:lnB>
                    <a:solidFill>
                      <a:schemeClr val="accent1"/>
                    </a:solidFill>
                  </a:tcPr>
                </a:tc>
              </a:tr>
            </a:tbl>
          </a:graphicData>
        </a:graphic>
      </p:graphicFrame>
      <p:sp>
        <p:nvSpPr>
          <p:cNvPr id="8" name="Rectangle 7"/>
          <p:cNvSpPr/>
          <p:nvPr/>
        </p:nvSpPr>
        <p:spPr>
          <a:xfrm>
            <a:off x="0" y="2971800"/>
            <a:ext cx="9144000" cy="457200"/>
          </a:xfrm>
          <a:prstGeom prst="rect">
            <a:avLst/>
          </a:prstGeom>
          <a:solidFill>
            <a:schemeClr val="accent4">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810000"/>
            <a:ext cx="9144000" cy="457200"/>
          </a:xfrm>
          <a:prstGeom prst="rect">
            <a:avLst/>
          </a:prstGeom>
          <a:solidFill>
            <a:schemeClr val="accent4">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5029200"/>
            <a:ext cx="9144000" cy="457200"/>
          </a:xfrm>
          <a:prstGeom prst="rect">
            <a:avLst/>
          </a:prstGeom>
          <a:solidFill>
            <a:schemeClr val="accent4">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5867400"/>
            <a:ext cx="9144000" cy="457200"/>
          </a:xfrm>
          <a:prstGeom prst="rect">
            <a:avLst/>
          </a:prstGeom>
          <a:solidFill>
            <a:schemeClr val="accent4">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lgn="ctr"/>
            <a:r>
              <a:rPr lang="en-US" sz="4000" dirty="0" smtClean="0"/>
              <a:t>Compounds found at all WWTPs</a:t>
            </a:r>
            <a:br>
              <a:rPr lang="en-US" sz="4000" dirty="0" smtClean="0"/>
            </a:br>
            <a:r>
              <a:rPr lang="en-US" sz="2000" dirty="0" smtClean="0"/>
              <a:t>maximum concentrations shown in micrograms per liter</a:t>
            </a:r>
            <a:endParaRPr lang="en-US" sz="2000" dirty="0"/>
          </a:p>
        </p:txBody>
      </p:sp>
      <p:sp>
        <p:nvSpPr>
          <p:cNvPr id="3" name="Content Placeholder 2"/>
          <p:cNvSpPr>
            <a:spLocks noGrp="1"/>
          </p:cNvSpPr>
          <p:nvPr>
            <p:ph idx="1"/>
          </p:nvPr>
        </p:nvSpPr>
        <p:spPr>
          <a:xfrm>
            <a:off x="381000" y="1295400"/>
            <a:ext cx="8458200" cy="4953000"/>
          </a:xfrm>
        </p:spPr>
        <p:txBody>
          <a:bodyPr>
            <a:normAutofit fontScale="92500"/>
          </a:bodyPr>
          <a:lstStyle/>
          <a:p>
            <a:pPr>
              <a:lnSpc>
                <a:spcPts val="3800"/>
              </a:lnSpc>
              <a:spcBef>
                <a:spcPts val="0"/>
              </a:spcBef>
            </a:pPr>
            <a:r>
              <a:rPr lang="en-US" dirty="0" smtClean="0"/>
              <a:t>Tri(2-chloroethyl)phosphate – 0.65</a:t>
            </a:r>
          </a:p>
          <a:p>
            <a:pPr>
              <a:lnSpc>
                <a:spcPts val="3800"/>
              </a:lnSpc>
              <a:spcBef>
                <a:spcPts val="0"/>
              </a:spcBef>
            </a:pPr>
            <a:r>
              <a:rPr lang="en-US" dirty="0" smtClean="0"/>
              <a:t>Tri(dichloroisopropyl)phosphate – 0.69</a:t>
            </a:r>
          </a:p>
          <a:p>
            <a:pPr>
              <a:lnSpc>
                <a:spcPts val="3800"/>
              </a:lnSpc>
              <a:spcBef>
                <a:spcPts val="0"/>
              </a:spcBef>
            </a:pPr>
            <a:r>
              <a:rPr lang="en-US" dirty="0" smtClean="0"/>
              <a:t>Benzophenone – 0.28</a:t>
            </a:r>
          </a:p>
          <a:p>
            <a:pPr>
              <a:lnSpc>
                <a:spcPts val="3800"/>
              </a:lnSpc>
              <a:spcBef>
                <a:spcPts val="0"/>
              </a:spcBef>
            </a:pPr>
            <a:r>
              <a:rPr lang="en-US" dirty="0" smtClean="0"/>
              <a:t>1,4-Dichlorobenzene – 0.88</a:t>
            </a:r>
          </a:p>
          <a:p>
            <a:pPr>
              <a:lnSpc>
                <a:spcPts val="3800"/>
              </a:lnSpc>
              <a:spcBef>
                <a:spcPts val="0"/>
              </a:spcBef>
            </a:pPr>
            <a:r>
              <a:rPr lang="en-US" dirty="0" smtClean="0"/>
              <a:t>HHCB – 2.5</a:t>
            </a:r>
          </a:p>
          <a:p>
            <a:pPr>
              <a:lnSpc>
                <a:spcPts val="3800"/>
              </a:lnSpc>
              <a:spcBef>
                <a:spcPts val="0"/>
              </a:spcBef>
            </a:pPr>
            <a:r>
              <a:rPr lang="en-US" dirty="0" smtClean="0"/>
              <a:t>Cholesterol – E 6.3</a:t>
            </a:r>
          </a:p>
          <a:p>
            <a:pPr>
              <a:lnSpc>
                <a:spcPts val="3800"/>
              </a:lnSpc>
              <a:spcBef>
                <a:spcPts val="0"/>
              </a:spcBef>
            </a:pPr>
            <a:r>
              <a:rPr lang="en-US" dirty="0" smtClean="0"/>
              <a:t>3-</a:t>
            </a:r>
            <a:r>
              <a:rPr lang="en-US" i="1" dirty="0" smtClean="0"/>
              <a:t>beta</a:t>
            </a:r>
            <a:r>
              <a:rPr lang="en-US" dirty="0" smtClean="0"/>
              <a:t>-Coprostanol – E 5.8</a:t>
            </a:r>
          </a:p>
          <a:p>
            <a:pPr>
              <a:lnSpc>
                <a:spcPts val="3800"/>
              </a:lnSpc>
              <a:spcBef>
                <a:spcPts val="0"/>
              </a:spcBef>
            </a:pPr>
            <a:r>
              <a:rPr lang="en-US" i="1" dirty="0" smtClean="0"/>
              <a:t>beta</a:t>
            </a:r>
            <a:r>
              <a:rPr lang="en-US" dirty="0" smtClean="0"/>
              <a:t>-Sitosterol – E 3.2</a:t>
            </a:r>
          </a:p>
          <a:p>
            <a:pPr>
              <a:lnSpc>
                <a:spcPts val="3800"/>
              </a:lnSpc>
              <a:spcBef>
                <a:spcPts val="0"/>
              </a:spcBef>
            </a:pPr>
            <a:r>
              <a:rPr lang="en-US" dirty="0" smtClean="0"/>
              <a:t>PBDE congeners (47, 66, 85, 99, 100, 153, 154)</a:t>
            </a:r>
          </a:p>
          <a:p>
            <a:pPr>
              <a:lnSpc>
                <a:spcPts val="3800"/>
              </a:lnSpc>
              <a:spcBef>
                <a:spcPts val="0"/>
              </a:spcBef>
            </a:pPr>
            <a:r>
              <a:rPr lang="en-US" i="1" dirty="0" smtClean="0"/>
              <a:t>trans</a:t>
            </a:r>
            <a:r>
              <a:rPr lang="en-US" dirty="0" smtClean="0"/>
              <a:t>-Chlordane – 0.00019</a:t>
            </a:r>
          </a:p>
          <a:p>
            <a:endParaRPr lang="en-US" dirty="0"/>
          </a:p>
        </p:txBody>
      </p:sp>
      <p:sp>
        <p:nvSpPr>
          <p:cNvPr id="4" name="TextBox 3"/>
          <p:cNvSpPr txBox="1"/>
          <p:nvPr/>
        </p:nvSpPr>
        <p:spPr>
          <a:xfrm>
            <a:off x="7313679" y="6248400"/>
            <a:ext cx="1702710" cy="369332"/>
          </a:xfrm>
          <a:prstGeom prst="rect">
            <a:avLst/>
          </a:prstGeom>
          <a:noFill/>
        </p:spPr>
        <p:txBody>
          <a:bodyPr wrap="none" rtlCol="0">
            <a:spAutoFit/>
          </a:bodyPr>
          <a:lstStyle/>
          <a:p>
            <a:r>
              <a:rPr lang="en-US" dirty="0" smtClean="0">
                <a:latin typeface="+mn-lt"/>
              </a:rPr>
              <a:t>E = estimated</a:t>
            </a:r>
            <a:endParaRPr lang="en-US" dirty="0">
              <a:latin typeface="+mn-lt"/>
            </a:endParaRPr>
          </a:p>
        </p:txBody>
      </p:sp>
      <p:sp>
        <p:nvSpPr>
          <p:cNvPr id="5" name="Rectangle 4"/>
          <p:cNvSpPr/>
          <p:nvPr/>
        </p:nvSpPr>
        <p:spPr>
          <a:xfrm>
            <a:off x="304800" y="1371600"/>
            <a:ext cx="7239000" cy="990600"/>
          </a:xfrm>
          <a:prstGeom prst="rect">
            <a:avLst/>
          </a:prstGeom>
          <a:solidFill>
            <a:schemeClr val="accent4">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4800" y="2362200"/>
            <a:ext cx="7239000" cy="1447800"/>
          </a:xfrm>
          <a:prstGeom prst="rect">
            <a:avLst/>
          </a:prstGeom>
          <a:solidFill>
            <a:schemeClr val="accent4">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 y="3810000"/>
            <a:ext cx="7239000" cy="1447800"/>
          </a:xfrm>
          <a:prstGeom prst="rect">
            <a:avLst/>
          </a:prstGeom>
          <a:solidFill>
            <a:schemeClr val="accent4">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800" y="5257800"/>
            <a:ext cx="8382000" cy="990600"/>
          </a:xfrm>
          <a:prstGeom prst="rect">
            <a:avLst/>
          </a:prstGeom>
          <a:solidFill>
            <a:schemeClr val="accent4">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381000" y="190500"/>
            <a:ext cx="8458200" cy="1527175"/>
          </a:xfrm>
        </p:spPr>
        <p:txBody>
          <a:bodyPr>
            <a:normAutofit/>
          </a:bodyPr>
          <a:lstStyle/>
          <a:p>
            <a:r>
              <a:rPr lang="en-US" sz="4000" dirty="0"/>
              <a:t>WWTP effluent – </a:t>
            </a:r>
            <a:br>
              <a:rPr lang="en-US" sz="4000" dirty="0"/>
            </a:br>
            <a:r>
              <a:rPr lang="en-US" sz="4000" dirty="0"/>
              <a:t>PCBS, PBDEs, DDTs</a:t>
            </a:r>
          </a:p>
        </p:txBody>
      </p:sp>
      <p:sp>
        <p:nvSpPr>
          <p:cNvPr id="156675" name="Rectangle 3"/>
          <p:cNvSpPr>
            <a:spLocks noGrp="1" noChangeArrowheads="1"/>
          </p:cNvSpPr>
          <p:nvPr>
            <p:ph type="body" idx="1"/>
          </p:nvPr>
        </p:nvSpPr>
        <p:spPr>
          <a:xfrm>
            <a:off x="152400" y="1752600"/>
            <a:ext cx="6553200" cy="4419600"/>
          </a:xfrm>
        </p:spPr>
        <p:txBody>
          <a:bodyPr>
            <a:normAutofit/>
          </a:bodyPr>
          <a:lstStyle/>
          <a:p>
            <a:r>
              <a:rPr lang="en-US" dirty="0" smtClean="0"/>
              <a:t>PBDEs </a:t>
            </a:r>
            <a:r>
              <a:rPr lang="en-US" dirty="0"/>
              <a:t>detected at all cities</a:t>
            </a:r>
          </a:p>
          <a:p>
            <a:pPr lvl="1"/>
            <a:r>
              <a:rPr lang="en-US" dirty="0"/>
              <a:t>9 congeners analyzed</a:t>
            </a:r>
          </a:p>
          <a:p>
            <a:pPr lvl="1"/>
            <a:r>
              <a:rPr lang="en-US" dirty="0"/>
              <a:t>PBDE-47, </a:t>
            </a:r>
            <a:r>
              <a:rPr lang="en-US" dirty="0" smtClean="0"/>
              <a:t>PBDE-99, PBDE-100</a:t>
            </a:r>
            <a:br>
              <a:rPr lang="en-US" dirty="0" smtClean="0"/>
            </a:br>
            <a:r>
              <a:rPr lang="en-US" dirty="0" smtClean="0"/>
              <a:t>at </a:t>
            </a:r>
            <a:r>
              <a:rPr lang="en-US" dirty="0"/>
              <a:t>highest </a:t>
            </a:r>
            <a:r>
              <a:rPr lang="en-US" dirty="0" smtClean="0"/>
              <a:t>concentrations</a:t>
            </a:r>
          </a:p>
          <a:p>
            <a:pPr lvl="1"/>
            <a:r>
              <a:rPr lang="en-US" dirty="0" smtClean="0"/>
              <a:t>Richland and Portland highest</a:t>
            </a:r>
          </a:p>
          <a:p>
            <a:pPr lvl="1"/>
            <a:r>
              <a:rPr lang="en-US" dirty="0" smtClean="0"/>
              <a:t>Higher later in the day </a:t>
            </a:r>
            <a:br>
              <a:rPr lang="en-US" dirty="0" smtClean="0"/>
            </a:br>
            <a:r>
              <a:rPr lang="en-US" dirty="0" smtClean="0"/>
              <a:t>(2 to 4 x morning concentrations)</a:t>
            </a:r>
            <a:endParaRPr lang="en-US" dirty="0"/>
          </a:p>
          <a:p>
            <a:r>
              <a:rPr lang="en-US" dirty="0" smtClean="0"/>
              <a:t>PCBs primarily at Wenatchee</a:t>
            </a:r>
          </a:p>
          <a:p>
            <a:r>
              <a:rPr lang="en-US" dirty="0" smtClean="0"/>
              <a:t>No </a:t>
            </a:r>
            <a:r>
              <a:rPr lang="en-US" dirty="0"/>
              <a:t>DDTs detected</a:t>
            </a:r>
          </a:p>
        </p:txBody>
      </p:sp>
      <p:pic>
        <p:nvPicPr>
          <p:cNvPr id="156676" name="Picture 4" descr="IMG_0048"/>
          <p:cNvPicPr>
            <a:picLocks noChangeAspect="1" noChangeArrowheads="1"/>
          </p:cNvPicPr>
          <p:nvPr/>
        </p:nvPicPr>
        <p:blipFill>
          <a:blip r:embed="rId3" cstate="print"/>
          <a:srcRect/>
          <a:stretch>
            <a:fillRect/>
          </a:stretch>
        </p:blipFill>
        <p:spPr bwMode="auto">
          <a:xfrm>
            <a:off x="6096529" y="304800"/>
            <a:ext cx="2742671" cy="36576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a:bodyPr>
          <a:lstStyle/>
          <a:p>
            <a:pPr algn="ctr"/>
            <a:r>
              <a:rPr lang="en-US" sz="3600" dirty="0" smtClean="0"/>
              <a:t>Pharmaceuticals found at all WWTPs</a:t>
            </a:r>
            <a:r>
              <a:rPr lang="en-US" dirty="0" smtClean="0"/>
              <a:t/>
            </a:r>
            <a:br>
              <a:rPr lang="en-US" dirty="0" smtClean="0"/>
            </a:br>
            <a:r>
              <a:rPr lang="en-US" sz="2000" dirty="0" smtClean="0"/>
              <a:t>maximum concentrations shown in micrograms per liter</a:t>
            </a:r>
            <a:endParaRPr lang="en-US" sz="2000" dirty="0"/>
          </a:p>
        </p:txBody>
      </p:sp>
      <p:sp>
        <p:nvSpPr>
          <p:cNvPr id="3" name="Content Placeholder 2"/>
          <p:cNvSpPr>
            <a:spLocks noGrp="1"/>
          </p:cNvSpPr>
          <p:nvPr>
            <p:ph idx="1"/>
          </p:nvPr>
        </p:nvSpPr>
        <p:spPr>
          <a:xfrm>
            <a:off x="381000" y="1143000"/>
            <a:ext cx="8458200" cy="5257800"/>
          </a:xfrm>
        </p:spPr>
        <p:txBody>
          <a:bodyPr>
            <a:normAutofit/>
          </a:bodyPr>
          <a:lstStyle/>
          <a:p>
            <a:pPr>
              <a:lnSpc>
                <a:spcPts val="4000"/>
              </a:lnSpc>
              <a:spcBef>
                <a:spcPts val="0"/>
              </a:spcBef>
            </a:pPr>
            <a:r>
              <a:rPr lang="en-US" sz="2300" dirty="0" smtClean="0"/>
              <a:t>Iminostilbene – 0.4</a:t>
            </a:r>
          </a:p>
          <a:p>
            <a:pPr>
              <a:lnSpc>
                <a:spcPts val="4000"/>
              </a:lnSpc>
              <a:spcBef>
                <a:spcPts val="0"/>
              </a:spcBef>
            </a:pPr>
            <a:r>
              <a:rPr lang="en-US" sz="2300" dirty="0" smtClean="0"/>
              <a:t>Citalopram (Celexa, Cipramil) – 0.5</a:t>
            </a:r>
          </a:p>
          <a:p>
            <a:pPr>
              <a:lnSpc>
                <a:spcPts val="4000"/>
              </a:lnSpc>
              <a:spcBef>
                <a:spcPts val="0"/>
              </a:spcBef>
            </a:pPr>
            <a:r>
              <a:rPr lang="en-US" sz="2300" dirty="0" smtClean="0"/>
              <a:t>Diltiazem – 0.4 </a:t>
            </a:r>
          </a:p>
          <a:p>
            <a:pPr>
              <a:lnSpc>
                <a:spcPts val="4000"/>
              </a:lnSpc>
              <a:spcBef>
                <a:spcPts val="0"/>
              </a:spcBef>
            </a:pPr>
            <a:r>
              <a:rPr lang="en-US" sz="2300" dirty="0" smtClean="0"/>
              <a:t>Lidocaine – 0.4</a:t>
            </a:r>
          </a:p>
          <a:p>
            <a:pPr>
              <a:lnSpc>
                <a:spcPts val="4000"/>
              </a:lnSpc>
              <a:spcBef>
                <a:spcPts val="0"/>
              </a:spcBef>
            </a:pPr>
            <a:r>
              <a:rPr lang="en-US" sz="2300" dirty="0" smtClean="0"/>
              <a:t>Methocarbamol (Robaxin)– 13</a:t>
            </a:r>
          </a:p>
          <a:p>
            <a:pPr>
              <a:lnSpc>
                <a:spcPts val="4000"/>
              </a:lnSpc>
              <a:spcBef>
                <a:spcPts val="0"/>
              </a:spcBef>
            </a:pPr>
            <a:r>
              <a:rPr lang="en-US" sz="2300" dirty="0" smtClean="0"/>
              <a:t>Phenobarbital – 0.2</a:t>
            </a:r>
          </a:p>
          <a:p>
            <a:pPr>
              <a:lnSpc>
                <a:spcPts val="4000"/>
              </a:lnSpc>
              <a:spcBef>
                <a:spcPts val="0"/>
              </a:spcBef>
            </a:pPr>
            <a:r>
              <a:rPr lang="en-US" sz="2300" dirty="0" smtClean="0"/>
              <a:t>Tramadol  (Ultram) – 0.4</a:t>
            </a:r>
          </a:p>
          <a:p>
            <a:pPr>
              <a:lnSpc>
                <a:spcPts val="4000"/>
              </a:lnSpc>
              <a:spcBef>
                <a:spcPts val="0"/>
              </a:spcBef>
            </a:pPr>
            <a:r>
              <a:rPr lang="en-US" sz="2300" dirty="0" smtClean="0"/>
              <a:t>Carbamazepine – 0.12</a:t>
            </a:r>
          </a:p>
          <a:p>
            <a:pPr>
              <a:lnSpc>
                <a:spcPts val="4000"/>
              </a:lnSpc>
              <a:spcBef>
                <a:spcPts val="0"/>
              </a:spcBef>
            </a:pPr>
            <a:r>
              <a:rPr lang="en-US" sz="2300" dirty="0" smtClean="0"/>
              <a:t>Phenytoin (Dilantin) – 0.6</a:t>
            </a:r>
          </a:p>
          <a:p>
            <a:pPr>
              <a:lnSpc>
                <a:spcPts val="4000"/>
              </a:lnSpc>
              <a:spcBef>
                <a:spcPts val="0"/>
              </a:spcBef>
            </a:pPr>
            <a:r>
              <a:rPr lang="en-US" sz="2300" dirty="0" smtClean="0"/>
              <a:t>Diphenhydramine (Benadryl, Motrin PM, …) – 0.11</a:t>
            </a:r>
          </a:p>
        </p:txBody>
      </p:sp>
      <p:sp>
        <p:nvSpPr>
          <p:cNvPr id="5" name="TextBox 4"/>
          <p:cNvSpPr txBox="1"/>
          <p:nvPr/>
        </p:nvSpPr>
        <p:spPr>
          <a:xfrm>
            <a:off x="4026725" y="6360710"/>
            <a:ext cx="5105400" cy="461665"/>
          </a:xfrm>
          <a:prstGeom prst="rect">
            <a:avLst/>
          </a:prstGeom>
          <a:noFill/>
        </p:spPr>
        <p:txBody>
          <a:bodyPr wrap="square" rtlCol="0">
            <a:spAutoFit/>
          </a:bodyPr>
          <a:lstStyle/>
          <a:p>
            <a:pPr algn="r"/>
            <a:r>
              <a:rPr lang="en-US" sz="1200" dirty="0" smtClean="0">
                <a:latin typeface="+mn-lt"/>
              </a:rPr>
              <a:t>Any use of trade, product, or firm names is for descriptive purposes</a:t>
            </a:r>
            <a:br>
              <a:rPr lang="en-US" sz="1200" dirty="0" smtClean="0">
                <a:latin typeface="+mn-lt"/>
              </a:rPr>
            </a:br>
            <a:r>
              <a:rPr lang="en-US" sz="1200" dirty="0" smtClean="0">
                <a:latin typeface="+mn-lt"/>
              </a:rPr>
              <a:t> only and does not imply endorsement by the U.S. Government.</a:t>
            </a:r>
          </a:p>
        </p:txBody>
      </p:sp>
      <p:sp>
        <p:nvSpPr>
          <p:cNvPr id="6" name="Rectangle 5"/>
          <p:cNvSpPr/>
          <p:nvPr/>
        </p:nvSpPr>
        <p:spPr>
          <a:xfrm>
            <a:off x="457200" y="1219200"/>
            <a:ext cx="7543800" cy="2971800"/>
          </a:xfrm>
          <a:prstGeom prst="rect">
            <a:avLst/>
          </a:prstGeom>
          <a:solidFill>
            <a:schemeClr val="accent4">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57200" y="4191000"/>
            <a:ext cx="7543800" cy="609600"/>
          </a:xfrm>
          <a:prstGeom prst="rect">
            <a:avLst/>
          </a:prstGeom>
          <a:solidFill>
            <a:schemeClr val="accent4">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57200" y="4806288"/>
            <a:ext cx="7543800" cy="990600"/>
          </a:xfrm>
          <a:prstGeom prst="rect">
            <a:avLst/>
          </a:prstGeom>
          <a:solidFill>
            <a:schemeClr val="accent4">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457200" y="5791200"/>
            <a:ext cx="7543800" cy="533400"/>
          </a:xfrm>
          <a:prstGeom prst="rect">
            <a:avLst/>
          </a:prstGeom>
          <a:solidFill>
            <a:schemeClr val="accent4">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Diphenhydramine</a:t>
            </a:r>
            <a:endParaRPr lang="en-US" dirty="0"/>
          </a:p>
        </p:txBody>
      </p:sp>
      <p:sp>
        <p:nvSpPr>
          <p:cNvPr id="12" name="Content Placeholder 11"/>
          <p:cNvSpPr>
            <a:spLocks noGrp="1"/>
          </p:cNvSpPr>
          <p:nvPr>
            <p:ph idx="1"/>
          </p:nvPr>
        </p:nvSpPr>
        <p:spPr>
          <a:xfrm>
            <a:off x="1524000" y="1524000"/>
            <a:ext cx="7239000" cy="3581400"/>
          </a:xfrm>
        </p:spPr>
        <p:txBody>
          <a:bodyPr>
            <a:normAutofit fontScale="92500" lnSpcReduction="10000"/>
          </a:bodyPr>
          <a:lstStyle/>
          <a:p>
            <a:r>
              <a:rPr lang="en-US" sz="2000" dirty="0" smtClean="0"/>
              <a:t>Antihistamine</a:t>
            </a:r>
          </a:p>
          <a:p>
            <a:r>
              <a:rPr lang="en-US" sz="2000" dirty="0" smtClean="0"/>
              <a:t>Uses</a:t>
            </a:r>
          </a:p>
          <a:p>
            <a:pPr lvl="1"/>
            <a:r>
              <a:rPr lang="en-US" sz="2000" dirty="0" smtClean="0"/>
              <a:t>Relieves allergy and cold symptoms</a:t>
            </a:r>
          </a:p>
          <a:p>
            <a:pPr lvl="1"/>
            <a:r>
              <a:rPr lang="en-US" sz="2000" dirty="0" smtClean="0"/>
              <a:t>Prevents and treats motion sickness</a:t>
            </a:r>
          </a:p>
          <a:p>
            <a:pPr lvl="1"/>
            <a:r>
              <a:rPr lang="en-US" sz="2000" dirty="0" smtClean="0"/>
              <a:t>Treats insomnia</a:t>
            </a:r>
          </a:p>
          <a:p>
            <a:pPr lvl="1"/>
            <a:r>
              <a:rPr lang="en-US" sz="2000" dirty="0" smtClean="0"/>
              <a:t>Controls abnormal movements in people with early Parkinson’s syndrome</a:t>
            </a:r>
          </a:p>
          <a:p>
            <a:r>
              <a:rPr lang="en-US" sz="2000" dirty="0" smtClean="0"/>
              <a:t>Products</a:t>
            </a:r>
          </a:p>
          <a:p>
            <a:pPr lvl="1"/>
            <a:r>
              <a:rPr lang="en-US" sz="2000" dirty="0" smtClean="0"/>
              <a:t>89 different brand names</a:t>
            </a:r>
          </a:p>
          <a:p>
            <a:pPr lvl="1"/>
            <a:r>
              <a:rPr lang="en-US" sz="2000" dirty="0" smtClean="0"/>
              <a:t>Another 112 brand names for combination medications</a:t>
            </a:r>
          </a:p>
          <a:p>
            <a:pPr>
              <a:buNone/>
            </a:pPr>
            <a:endParaRPr lang="en-US" sz="2000" dirty="0" smtClean="0"/>
          </a:p>
        </p:txBody>
      </p:sp>
      <p:grpSp>
        <p:nvGrpSpPr>
          <p:cNvPr id="3" name="Group 13"/>
          <p:cNvGrpSpPr/>
          <p:nvPr/>
        </p:nvGrpSpPr>
        <p:grpSpPr>
          <a:xfrm>
            <a:off x="0" y="5181600"/>
            <a:ext cx="9144008" cy="914402"/>
            <a:chOff x="-8" y="1676400"/>
            <a:chExt cx="9144008" cy="914402"/>
          </a:xfrm>
        </p:grpSpPr>
        <p:pic>
          <p:nvPicPr>
            <p:cNvPr id="5" name="Picture 4" descr="benadryl.jpg"/>
            <p:cNvPicPr>
              <a:picLocks noChangeAspect="1"/>
            </p:cNvPicPr>
            <p:nvPr/>
          </p:nvPicPr>
          <p:blipFill>
            <a:blip r:embed="rId3" cstate="print"/>
            <a:srcRect/>
            <a:stretch>
              <a:fillRect/>
            </a:stretch>
          </p:blipFill>
          <p:spPr>
            <a:xfrm>
              <a:off x="-8" y="1676400"/>
              <a:ext cx="2279184" cy="914402"/>
            </a:xfrm>
            <a:prstGeom prst="rect">
              <a:avLst/>
            </a:prstGeom>
          </p:spPr>
        </p:pic>
        <p:pic>
          <p:nvPicPr>
            <p:cNvPr id="6" name="Picture 5" descr="advilpm.gif"/>
            <p:cNvPicPr>
              <a:picLocks noChangeAspect="1"/>
            </p:cNvPicPr>
            <p:nvPr/>
          </p:nvPicPr>
          <p:blipFill>
            <a:blip r:embed="rId4" cstate="print"/>
            <a:srcRect l="5581" r="61395"/>
            <a:stretch>
              <a:fillRect/>
            </a:stretch>
          </p:blipFill>
          <p:spPr>
            <a:xfrm>
              <a:off x="6081052" y="1676402"/>
              <a:ext cx="1097279" cy="914400"/>
            </a:xfrm>
            <a:prstGeom prst="rect">
              <a:avLst/>
            </a:prstGeom>
          </p:spPr>
        </p:pic>
        <p:pic>
          <p:nvPicPr>
            <p:cNvPr id="7" name="Picture 6" descr="diphenhydramine.jpg"/>
            <p:cNvPicPr>
              <a:picLocks noChangeAspect="1"/>
            </p:cNvPicPr>
            <p:nvPr/>
          </p:nvPicPr>
          <p:blipFill>
            <a:blip r:embed="rId5" cstate="print"/>
            <a:stretch>
              <a:fillRect/>
            </a:stretch>
          </p:blipFill>
          <p:spPr>
            <a:xfrm>
              <a:off x="7219507" y="1676402"/>
              <a:ext cx="1924493" cy="914400"/>
            </a:xfrm>
            <a:prstGeom prst="rect">
              <a:avLst/>
            </a:prstGeom>
          </p:spPr>
        </p:pic>
        <p:pic>
          <p:nvPicPr>
            <p:cNvPr id="8" name="Picture 7" descr="motrin.jpg"/>
            <p:cNvPicPr>
              <a:picLocks noChangeAspect="1"/>
            </p:cNvPicPr>
            <p:nvPr/>
          </p:nvPicPr>
          <p:blipFill>
            <a:blip r:embed="rId6" cstate="print"/>
            <a:srcRect/>
            <a:stretch>
              <a:fillRect/>
            </a:stretch>
          </p:blipFill>
          <p:spPr>
            <a:xfrm>
              <a:off x="2320351" y="1676402"/>
              <a:ext cx="1450209" cy="914400"/>
            </a:xfrm>
            <a:prstGeom prst="rect">
              <a:avLst/>
            </a:prstGeom>
          </p:spPr>
        </p:pic>
        <p:pic>
          <p:nvPicPr>
            <p:cNvPr id="11" name="Picture 10" descr="benadrylpill.jpg"/>
            <p:cNvPicPr>
              <a:picLocks noChangeAspect="1"/>
            </p:cNvPicPr>
            <p:nvPr/>
          </p:nvPicPr>
          <p:blipFill>
            <a:blip r:embed="rId7" cstate="print"/>
            <a:stretch>
              <a:fillRect/>
            </a:stretch>
          </p:blipFill>
          <p:spPr>
            <a:xfrm>
              <a:off x="3811735" y="1676402"/>
              <a:ext cx="1208458" cy="914400"/>
            </a:xfrm>
            <a:prstGeom prst="rect">
              <a:avLst/>
            </a:prstGeom>
          </p:spPr>
        </p:pic>
        <p:pic>
          <p:nvPicPr>
            <p:cNvPr id="13" name="Content Placeholder 9" descr="benadryl.png"/>
            <p:cNvPicPr>
              <a:picLocks noChangeAspect="1"/>
            </p:cNvPicPr>
            <p:nvPr/>
          </p:nvPicPr>
          <p:blipFill>
            <a:blip r:embed="rId8" cstate="print"/>
            <a:stretch>
              <a:fillRect/>
            </a:stretch>
          </p:blipFill>
          <p:spPr bwMode="auto">
            <a:xfrm>
              <a:off x="5061368" y="1676402"/>
              <a:ext cx="978509" cy="914400"/>
            </a:xfrm>
            <a:prstGeom prst="rect">
              <a:avLst/>
            </a:prstGeom>
            <a:noFill/>
            <a:ln w="9525">
              <a:noFill/>
              <a:miter lim="800000"/>
              <a:headEnd/>
              <a:tailEnd/>
            </a:ln>
            <a:effectLst/>
          </p:spPr>
        </p:pic>
      </p:grpSp>
      <p:sp>
        <p:nvSpPr>
          <p:cNvPr id="14" name="TextBox 13"/>
          <p:cNvSpPr txBox="1"/>
          <p:nvPr/>
        </p:nvSpPr>
        <p:spPr>
          <a:xfrm>
            <a:off x="4026725" y="6360710"/>
            <a:ext cx="5105400" cy="461665"/>
          </a:xfrm>
          <a:prstGeom prst="rect">
            <a:avLst/>
          </a:prstGeom>
          <a:noFill/>
        </p:spPr>
        <p:txBody>
          <a:bodyPr wrap="square" rtlCol="0">
            <a:spAutoFit/>
          </a:bodyPr>
          <a:lstStyle/>
          <a:p>
            <a:pPr algn="r"/>
            <a:r>
              <a:rPr lang="en-US" sz="1200" dirty="0" smtClean="0">
                <a:latin typeface="+mn-lt"/>
              </a:rPr>
              <a:t>Any use of trade, product, or firm names is for descriptive purposes</a:t>
            </a:r>
            <a:br>
              <a:rPr lang="en-US" sz="1200" dirty="0" smtClean="0">
                <a:latin typeface="+mn-lt"/>
              </a:rPr>
            </a:br>
            <a:r>
              <a:rPr lang="en-US" sz="1200" dirty="0" smtClean="0">
                <a:latin typeface="+mn-lt"/>
              </a:rPr>
              <a:t> only and does not imply endorsement by the U.S. Government.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a:bodyPr>
          <a:lstStyle/>
          <a:p>
            <a:r>
              <a:rPr lang="en-US" dirty="0" smtClean="0"/>
              <a:t>Diphenhydramine</a:t>
            </a:r>
            <a:endParaRPr lang="en-US" dirty="0"/>
          </a:p>
        </p:txBody>
      </p:sp>
      <p:graphicFrame>
        <p:nvGraphicFramePr>
          <p:cNvPr id="7" name="Content Placeholder 6"/>
          <p:cNvGraphicFramePr>
            <a:graphicFrameLocks noGrp="1"/>
          </p:cNvGraphicFramePr>
          <p:nvPr>
            <p:ph idx="1"/>
          </p:nvPr>
        </p:nvGraphicFramePr>
        <p:xfrm>
          <a:off x="304800" y="1219200"/>
          <a:ext cx="845820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302913" y="3105090"/>
            <a:ext cx="430887" cy="933510"/>
          </a:xfrm>
          <a:prstGeom prst="rect">
            <a:avLst/>
          </a:prstGeom>
          <a:solidFill>
            <a:schemeClr val="bg1">
              <a:lumMod val="65000"/>
              <a:lumOff val="35000"/>
            </a:schemeClr>
          </a:solidFill>
        </p:spPr>
        <p:txBody>
          <a:bodyPr vert="vert270" wrap="square" rtlCol="0">
            <a:spAutoFit/>
          </a:bodyPr>
          <a:lstStyle/>
          <a:p>
            <a:r>
              <a:rPr lang="en-US" sz="1600" dirty="0" smtClean="0">
                <a:solidFill>
                  <a:srgbClr val="92D050"/>
                </a:solidFill>
              </a:rPr>
              <a:t>Present</a:t>
            </a:r>
            <a:endParaRPr lang="en-US" sz="1600" dirty="0">
              <a:solidFill>
                <a:srgbClr val="92D05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dirty="0"/>
              <a:t>Loadings to the Columbia</a:t>
            </a:r>
          </a:p>
        </p:txBody>
      </p:sp>
      <p:sp>
        <p:nvSpPr>
          <p:cNvPr id="154627" name="Rectangle 3"/>
          <p:cNvSpPr>
            <a:spLocks noGrp="1" noChangeArrowheads="1"/>
          </p:cNvSpPr>
          <p:nvPr>
            <p:ph type="body" idx="1"/>
          </p:nvPr>
        </p:nvSpPr>
        <p:spPr>
          <a:xfrm>
            <a:off x="1295400" y="1676400"/>
            <a:ext cx="7010400" cy="4191000"/>
          </a:xfrm>
        </p:spPr>
        <p:txBody>
          <a:bodyPr>
            <a:normAutofit lnSpcReduction="10000"/>
          </a:bodyPr>
          <a:lstStyle/>
          <a:p>
            <a:r>
              <a:rPr lang="en-US" sz="2600" dirty="0" smtClean="0"/>
              <a:t>Diphenhydramine in Portland</a:t>
            </a:r>
            <a:endParaRPr lang="en-US" sz="2600" dirty="0"/>
          </a:p>
          <a:p>
            <a:pPr lvl="1"/>
            <a:r>
              <a:rPr lang="en-US" sz="2600" dirty="0" smtClean="0"/>
              <a:t>49 </a:t>
            </a:r>
            <a:r>
              <a:rPr lang="en-US" sz="2600" dirty="0"/>
              <a:t>mgd from WWTP</a:t>
            </a:r>
          </a:p>
          <a:p>
            <a:pPr lvl="1"/>
            <a:r>
              <a:rPr lang="en-US" sz="2600" dirty="0" smtClean="0"/>
              <a:t>Average </a:t>
            </a:r>
            <a:r>
              <a:rPr lang="en-US" sz="2600" dirty="0"/>
              <a:t>concentration of </a:t>
            </a:r>
            <a:r>
              <a:rPr lang="en-US" sz="2600" dirty="0" smtClean="0"/>
              <a:t>0.5 µg/L </a:t>
            </a:r>
            <a:endParaRPr lang="en-US" sz="2600" dirty="0"/>
          </a:p>
          <a:p>
            <a:pPr lvl="1"/>
            <a:r>
              <a:rPr lang="en-US" dirty="0" smtClean="0"/>
              <a:t>93</a:t>
            </a:r>
            <a:r>
              <a:rPr lang="en-US" sz="2600" dirty="0" smtClean="0"/>
              <a:t> </a:t>
            </a:r>
            <a:r>
              <a:rPr lang="en-US" sz="2600" dirty="0"/>
              <a:t>g/day </a:t>
            </a:r>
            <a:r>
              <a:rPr lang="en-US" sz="2600" dirty="0" smtClean="0"/>
              <a:t>of diphenhydramine</a:t>
            </a:r>
          </a:p>
          <a:p>
            <a:pPr lvl="1"/>
            <a:r>
              <a:rPr lang="en-US" sz="2600" dirty="0" smtClean="0"/>
              <a:t>1 tablet = 25 mg</a:t>
            </a:r>
          </a:p>
          <a:p>
            <a:pPr lvl="1"/>
            <a:r>
              <a:rPr lang="en-US" sz="2600" dirty="0" smtClean="0"/>
              <a:t>3,710 tablets/day (155 boxes)</a:t>
            </a:r>
          </a:p>
          <a:p>
            <a:pPr lvl="1"/>
            <a:endParaRPr lang="en-US" sz="2600" dirty="0"/>
          </a:p>
          <a:p>
            <a:pPr lvl="1"/>
            <a:r>
              <a:rPr lang="en-US" sz="2600" dirty="0"/>
              <a:t>Could lead to Columbia concentration </a:t>
            </a:r>
            <a:r>
              <a:rPr lang="en-US" sz="2600" dirty="0" smtClean="0"/>
              <a:t>of 0.0005 µg/L</a:t>
            </a:r>
            <a:endParaRPr lang="en-US" sz="2600" dirty="0"/>
          </a:p>
        </p:txBody>
      </p:sp>
      <p:sp>
        <p:nvSpPr>
          <p:cNvPr id="154628" name="Text Box 4"/>
          <p:cNvSpPr txBox="1">
            <a:spLocks noChangeArrowheads="1"/>
          </p:cNvSpPr>
          <p:nvPr/>
        </p:nvSpPr>
        <p:spPr bwMode="auto">
          <a:xfrm>
            <a:off x="2133600" y="5715000"/>
            <a:ext cx="4191000" cy="461665"/>
          </a:xfrm>
          <a:prstGeom prst="rect">
            <a:avLst/>
          </a:prstGeom>
          <a:solidFill>
            <a:schemeClr val="accent1"/>
          </a:solidFill>
          <a:ln>
            <a:solidFill>
              <a:schemeClr val="tx1"/>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spcBef>
                <a:spcPct val="50000"/>
              </a:spcBef>
            </a:pPr>
            <a:r>
              <a:rPr lang="en-US" sz="2400" dirty="0">
                <a:solidFill>
                  <a:schemeClr val="tx1"/>
                </a:solidFill>
              </a:rPr>
              <a:t>Detection limit is </a:t>
            </a:r>
            <a:r>
              <a:rPr lang="en-US" sz="2400" dirty="0" smtClean="0">
                <a:solidFill>
                  <a:schemeClr val="tx1"/>
                </a:solidFill>
              </a:rPr>
              <a:t>0.018 µg/L</a:t>
            </a:r>
            <a:endParaRPr lang="en-US"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4627">
                                            <p:txEl>
                                              <p:pRg st="1" end="1"/>
                                            </p:txEl>
                                          </p:spTgt>
                                        </p:tgtEl>
                                        <p:attrNameLst>
                                          <p:attrName>style.visibility</p:attrName>
                                        </p:attrNameLst>
                                      </p:cBhvr>
                                      <p:to>
                                        <p:strVal val="visible"/>
                                      </p:to>
                                    </p:set>
                                    <p:animEffect transition="in" filter="checkerboard(across)">
                                      <p:cBhvr>
                                        <p:cTn id="7" dur="500"/>
                                        <p:tgtEl>
                                          <p:spTgt spid="154627">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54627">
                                            <p:txEl>
                                              <p:pRg st="0" end="0"/>
                                            </p:txEl>
                                          </p:spTgt>
                                        </p:tgtEl>
                                        <p:attrNameLst>
                                          <p:attrName>style.visibility</p:attrName>
                                        </p:attrNameLst>
                                      </p:cBhvr>
                                      <p:to>
                                        <p:strVal val="visible"/>
                                      </p:to>
                                    </p:set>
                                    <p:animEffect transition="in" filter="checkerboard(across)">
                                      <p:cBhvr>
                                        <p:cTn id="10" dur="500"/>
                                        <p:tgtEl>
                                          <p:spTgt spid="15462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54627">
                                            <p:txEl>
                                              <p:pRg st="2" end="2"/>
                                            </p:txEl>
                                          </p:spTgt>
                                        </p:tgtEl>
                                        <p:attrNameLst>
                                          <p:attrName>style.visibility</p:attrName>
                                        </p:attrNameLst>
                                      </p:cBhvr>
                                      <p:to>
                                        <p:strVal val="visible"/>
                                      </p:to>
                                    </p:set>
                                    <p:animEffect transition="in" filter="checkerboard(across)">
                                      <p:cBhvr>
                                        <p:cTn id="15" dur="500"/>
                                        <p:tgtEl>
                                          <p:spTgt spid="15462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54627">
                                            <p:txEl>
                                              <p:pRg st="3" end="3"/>
                                            </p:txEl>
                                          </p:spTgt>
                                        </p:tgtEl>
                                        <p:attrNameLst>
                                          <p:attrName>style.visibility</p:attrName>
                                        </p:attrNameLst>
                                      </p:cBhvr>
                                      <p:to>
                                        <p:strVal val="visible"/>
                                      </p:to>
                                    </p:set>
                                    <p:animEffect transition="in" filter="checkerboard(across)">
                                      <p:cBhvr>
                                        <p:cTn id="20" dur="500"/>
                                        <p:tgtEl>
                                          <p:spTgt spid="15462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54627">
                                            <p:txEl>
                                              <p:pRg st="4" end="4"/>
                                            </p:txEl>
                                          </p:spTgt>
                                        </p:tgtEl>
                                        <p:attrNameLst>
                                          <p:attrName>style.visibility</p:attrName>
                                        </p:attrNameLst>
                                      </p:cBhvr>
                                      <p:to>
                                        <p:strVal val="visible"/>
                                      </p:to>
                                    </p:set>
                                    <p:animEffect transition="in" filter="checkerboard(across)">
                                      <p:cBhvr>
                                        <p:cTn id="25" dur="500"/>
                                        <p:tgtEl>
                                          <p:spTgt spid="15462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54627">
                                            <p:txEl>
                                              <p:pRg st="5" end="5"/>
                                            </p:txEl>
                                          </p:spTgt>
                                        </p:tgtEl>
                                        <p:attrNameLst>
                                          <p:attrName>style.visibility</p:attrName>
                                        </p:attrNameLst>
                                      </p:cBhvr>
                                      <p:to>
                                        <p:strVal val="visible"/>
                                      </p:to>
                                    </p:set>
                                    <p:animEffect transition="in" filter="checkerboard(across)">
                                      <p:cBhvr>
                                        <p:cTn id="30" dur="500"/>
                                        <p:tgtEl>
                                          <p:spTgt spid="154627">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154627">
                                            <p:txEl>
                                              <p:pRg st="7" end="7"/>
                                            </p:txEl>
                                          </p:spTgt>
                                        </p:tgtEl>
                                        <p:attrNameLst>
                                          <p:attrName>style.visibility</p:attrName>
                                        </p:attrNameLst>
                                      </p:cBhvr>
                                      <p:to>
                                        <p:strVal val="visible"/>
                                      </p:to>
                                    </p:set>
                                    <p:animEffect transition="in" filter="checkerboard(across)">
                                      <p:cBhvr>
                                        <p:cTn id="35" dur="500"/>
                                        <p:tgtEl>
                                          <p:spTgt spid="154627">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154628"/>
                                        </p:tgtEl>
                                        <p:attrNameLst>
                                          <p:attrName>style.visibility</p:attrName>
                                        </p:attrNameLst>
                                      </p:cBhvr>
                                      <p:to>
                                        <p:strVal val="visible"/>
                                      </p:to>
                                    </p:set>
                                    <p:animEffect transition="in" filter="checkerboard(across)">
                                      <p:cBhvr>
                                        <p:cTn id="40" dur="500"/>
                                        <p:tgtEl>
                                          <p:spTgt spid="154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838200" y="274638"/>
            <a:ext cx="7467600" cy="1143000"/>
          </a:xfrm>
        </p:spPr>
        <p:txBody>
          <a:bodyPr/>
          <a:lstStyle/>
          <a:p>
            <a:r>
              <a:rPr lang="en-US" dirty="0">
                <a:solidFill>
                  <a:schemeClr val="tx1"/>
                </a:solidFill>
              </a:rPr>
              <a:t>Implications for sampling</a:t>
            </a:r>
          </a:p>
        </p:txBody>
      </p:sp>
      <p:sp>
        <p:nvSpPr>
          <p:cNvPr id="117763" name="Rectangle 3"/>
          <p:cNvSpPr>
            <a:spLocks noGrp="1" noChangeArrowheads="1"/>
          </p:cNvSpPr>
          <p:nvPr>
            <p:ph type="body" idx="1"/>
          </p:nvPr>
        </p:nvSpPr>
        <p:spPr>
          <a:xfrm>
            <a:off x="2057400" y="1600200"/>
            <a:ext cx="6553200" cy="2971800"/>
          </a:xfrm>
        </p:spPr>
        <p:txBody>
          <a:bodyPr>
            <a:normAutofit lnSpcReduction="10000"/>
          </a:bodyPr>
          <a:lstStyle/>
          <a:p>
            <a:r>
              <a:rPr lang="en-US" sz="2400" dirty="0"/>
              <a:t>Most compounds would not be quantifiable in the main stem using conventional methods (0.01 </a:t>
            </a:r>
            <a:r>
              <a:rPr lang="en-US" sz="2400" dirty="0" smtClean="0"/>
              <a:t>µg/L)</a:t>
            </a:r>
          </a:p>
          <a:p>
            <a:r>
              <a:rPr lang="en-US" sz="2400" dirty="0" smtClean="0"/>
              <a:t>Emphasizes the utility of passive sampling</a:t>
            </a:r>
          </a:p>
          <a:p>
            <a:pPr lvl="1">
              <a:buFont typeface="Wingdings" pitchFamily="2" charset="2"/>
              <a:buChar char="¢"/>
            </a:pPr>
            <a:r>
              <a:rPr lang="en-US" sz="2400" dirty="0" smtClean="0"/>
              <a:t>Concentrates compounds, therefore </a:t>
            </a:r>
            <a:r>
              <a:rPr lang="en-US" sz="2400" dirty="0" smtClean="0">
                <a:sym typeface="Wingdings" pitchFamily="2" charset="2"/>
              </a:rPr>
              <a:t>lower detection limits</a:t>
            </a:r>
            <a:endParaRPr lang="en-US" sz="2400" dirty="0" smtClean="0"/>
          </a:p>
          <a:p>
            <a:pPr lvl="1">
              <a:buFont typeface="Wingdings" pitchFamily="2" charset="2"/>
              <a:buChar char="¢"/>
            </a:pPr>
            <a:r>
              <a:rPr lang="en-US" sz="2400" dirty="0" smtClean="0">
                <a:sym typeface="Wingdings" pitchFamily="2" charset="2"/>
              </a:rPr>
              <a:t>Time-integrated sample</a:t>
            </a:r>
            <a:endParaRPr lang="en-US" sz="2400" dirty="0"/>
          </a:p>
          <a:p>
            <a:endParaRPr lang="en-US" sz="2800" dirty="0"/>
          </a:p>
        </p:txBody>
      </p:sp>
      <p:pic>
        <p:nvPicPr>
          <p:cNvPr id="117765" name="Picture 5" descr="ptadams"/>
          <p:cNvPicPr>
            <a:picLocks noChangeAspect="1" noChangeArrowheads="1"/>
          </p:cNvPicPr>
          <p:nvPr/>
        </p:nvPicPr>
        <p:blipFill>
          <a:blip r:embed="rId3" cstate="screen"/>
          <a:srcRect/>
          <a:stretch>
            <a:fillRect/>
          </a:stretch>
        </p:blipFill>
        <p:spPr bwMode="auto">
          <a:xfrm>
            <a:off x="171450" y="2133600"/>
            <a:ext cx="1828800" cy="2438400"/>
          </a:xfrm>
          <a:prstGeom prst="rect">
            <a:avLst/>
          </a:prstGeom>
          <a:noFill/>
        </p:spPr>
      </p:pic>
      <p:pic>
        <p:nvPicPr>
          <p:cNvPr id="6" name="Picture 4" descr="pocis_oncarrier"/>
          <p:cNvPicPr>
            <a:picLocks noChangeAspect="1" noChangeArrowheads="1"/>
          </p:cNvPicPr>
          <p:nvPr/>
        </p:nvPicPr>
        <p:blipFill>
          <a:blip r:embed="rId4" cstate="screen"/>
          <a:srcRect/>
          <a:stretch>
            <a:fillRect/>
          </a:stretch>
        </p:blipFill>
        <p:spPr bwMode="auto">
          <a:xfrm>
            <a:off x="7086600" y="4724400"/>
            <a:ext cx="1768593" cy="1719072"/>
          </a:xfrm>
          <a:prstGeom prst="rect">
            <a:avLst/>
          </a:prstGeom>
          <a:noFill/>
        </p:spPr>
      </p:pic>
      <p:pic>
        <p:nvPicPr>
          <p:cNvPr id="7" name="Picture 5" descr="spmd_squ"/>
          <p:cNvPicPr>
            <a:picLocks noChangeAspect="1" noChangeArrowheads="1"/>
          </p:cNvPicPr>
          <p:nvPr/>
        </p:nvPicPr>
        <p:blipFill>
          <a:blip r:embed="rId5" cstate="screen"/>
          <a:srcRect/>
          <a:stretch>
            <a:fillRect/>
          </a:stretch>
        </p:blipFill>
        <p:spPr bwMode="auto">
          <a:xfrm>
            <a:off x="3940953" y="4724400"/>
            <a:ext cx="1714500" cy="1714500"/>
          </a:xfrm>
          <a:prstGeom prst="rect">
            <a:avLst/>
          </a:prstGeom>
          <a:noFill/>
        </p:spPr>
      </p:pic>
      <p:pic>
        <p:nvPicPr>
          <p:cNvPr id="8" name="Picture 6" descr="Prest Canister Side SPMDs"/>
          <p:cNvPicPr>
            <a:picLocks noChangeAspect="1" noChangeArrowheads="1"/>
          </p:cNvPicPr>
          <p:nvPr/>
        </p:nvPicPr>
        <p:blipFill>
          <a:blip r:embed="rId6" cstate="screen"/>
          <a:srcRect/>
          <a:stretch>
            <a:fillRect/>
          </a:stretch>
        </p:blipFill>
        <p:spPr bwMode="auto">
          <a:xfrm>
            <a:off x="5781371" y="4724400"/>
            <a:ext cx="1179311" cy="1719072"/>
          </a:xfrm>
          <a:prstGeom prst="rect">
            <a:avLst/>
          </a:prstGeom>
          <a:noFill/>
        </p:spPr>
      </p:pic>
      <p:pic>
        <p:nvPicPr>
          <p:cNvPr id="9" name="Picture 4" descr="beaver"/>
          <p:cNvPicPr>
            <a:picLocks noChangeAspect="1" noChangeArrowheads="1"/>
          </p:cNvPicPr>
          <p:nvPr/>
        </p:nvPicPr>
        <p:blipFill>
          <a:blip r:embed="rId7" cstate="screen"/>
          <a:srcRect/>
          <a:stretch>
            <a:fillRect/>
          </a:stretch>
        </p:blipFill>
        <p:spPr bwMode="auto">
          <a:xfrm>
            <a:off x="1524000" y="4724400"/>
            <a:ext cx="2291035" cy="171907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457200" y="152400"/>
            <a:ext cx="4876800" cy="2087562"/>
          </a:xfrm>
        </p:spPr>
        <p:txBody>
          <a:bodyPr>
            <a:normAutofit fontScale="90000"/>
          </a:bodyPr>
          <a:lstStyle/>
          <a:p>
            <a:r>
              <a:rPr lang="en-US" dirty="0">
                <a:solidFill>
                  <a:schemeClr val="tx1"/>
                </a:solidFill>
              </a:rPr>
              <a:t>Contaminants </a:t>
            </a:r>
            <a:r>
              <a:rPr lang="en-US" dirty="0" smtClean="0">
                <a:solidFill>
                  <a:schemeClr val="tx1"/>
                </a:solidFill>
              </a:rPr>
              <a:t>analyzed in Stormwater Runoff</a:t>
            </a:r>
            <a:endParaRPr lang="en-US" dirty="0">
              <a:solidFill>
                <a:schemeClr val="tx1"/>
              </a:solidFill>
            </a:endParaRPr>
          </a:p>
        </p:txBody>
      </p:sp>
      <p:pic>
        <p:nvPicPr>
          <p:cNvPr id="146441" name="Picture 9" descr="100_0543"/>
          <p:cNvPicPr>
            <a:picLocks noChangeAspect="1" noChangeArrowheads="1"/>
          </p:cNvPicPr>
          <p:nvPr/>
        </p:nvPicPr>
        <p:blipFill>
          <a:blip r:embed="rId3" cstate="screen"/>
          <a:srcRect/>
          <a:stretch>
            <a:fillRect/>
          </a:stretch>
        </p:blipFill>
        <p:spPr bwMode="auto">
          <a:xfrm>
            <a:off x="5467350" y="268288"/>
            <a:ext cx="3198813" cy="2398712"/>
          </a:xfrm>
          <a:prstGeom prst="rect">
            <a:avLst/>
          </a:prstGeom>
          <a:noFill/>
        </p:spPr>
      </p:pic>
      <p:sp>
        <p:nvSpPr>
          <p:cNvPr id="146442" name="Text Box 10"/>
          <p:cNvSpPr txBox="1">
            <a:spLocks noChangeArrowheads="1"/>
          </p:cNvSpPr>
          <p:nvPr/>
        </p:nvSpPr>
        <p:spPr bwMode="auto">
          <a:xfrm>
            <a:off x="5119688" y="2667000"/>
            <a:ext cx="3643312" cy="261610"/>
          </a:xfrm>
          <a:prstGeom prst="rect">
            <a:avLst/>
          </a:prstGeom>
          <a:noFill/>
          <a:ln w="9525">
            <a:noFill/>
            <a:miter lim="800000"/>
            <a:headEnd/>
            <a:tailEnd/>
          </a:ln>
          <a:effectLst/>
        </p:spPr>
        <p:txBody>
          <a:bodyPr>
            <a:spAutoFit/>
          </a:bodyPr>
          <a:lstStyle/>
          <a:p>
            <a:pPr algn="r">
              <a:spcBef>
                <a:spcPct val="50000"/>
              </a:spcBef>
            </a:pPr>
            <a:r>
              <a:rPr lang="en-US" sz="1100" dirty="0">
                <a:latin typeface="+mn-lt"/>
              </a:rPr>
              <a:t>Willamette River in Portland at Marquam Bridge</a:t>
            </a:r>
          </a:p>
        </p:txBody>
      </p:sp>
      <p:sp>
        <p:nvSpPr>
          <p:cNvPr id="9" name="Content Placeholder 8"/>
          <p:cNvSpPr>
            <a:spLocks noGrp="1"/>
          </p:cNvSpPr>
          <p:nvPr>
            <p:ph sz="half" idx="2"/>
          </p:nvPr>
        </p:nvSpPr>
        <p:spPr>
          <a:xfrm>
            <a:off x="381000" y="2667000"/>
            <a:ext cx="7543800" cy="3505200"/>
          </a:xfrm>
        </p:spPr>
        <p:txBody>
          <a:bodyPr>
            <a:normAutofit/>
          </a:bodyPr>
          <a:lstStyle/>
          <a:p>
            <a:r>
              <a:rPr lang="en-US" dirty="0" smtClean="0"/>
              <a:t>Currently used pesticides</a:t>
            </a:r>
          </a:p>
          <a:p>
            <a:r>
              <a:rPr lang="en-US" dirty="0" smtClean="0"/>
              <a:t>PCBs</a:t>
            </a:r>
          </a:p>
          <a:p>
            <a:r>
              <a:rPr lang="en-US" dirty="0" smtClean="0"/>
              <a:t>PBDEs</a:t>
            </a:r>
          </a:p>
          <a:p>
            <a:r>
              <a:rPr lang="en-US" dirty="0" smtClean="0"/>
              <a:t>PAHs</a:t>
            </a:r>
          </a:p>
          <a:p>
            <a:r>
              <a:rPr lang="en-US" dirty="0" smtClean="0"/>
              <a:t>Mercury</a:t>
            </a:r>
          </a:p>
          <a:p>
            <a:r>
              <a:rPr lang="en-US" dirty="0" smtClean="0"/>
              <a:t>Metals and trace elements</a:t>
            </a:r>
          </a:p>
          <a:p>
            <a:r>
              <a:rPr lang="en-US" dirty="0" smtClean="0"/>
              <a:t>Oil and grease</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077200" cy="1143000"/>
          </a:xfrm>
        </p:spPr>
        <p:txBody>
          <a:bodyPr>
            <a:noAutofit/>
          </a:bodyPr>
          <a:lstStyle/>
          <a:p>
            <a:pPr algn="ctr"/>
            <a:r>
              <a:rPr lang="en-US" sz="4000" dirty="0" smtClean="0"/>
              <a:t>Contaminants measured in stormwater runoff</a:t>
            </a:r>
            <a:endParaRPr lang="en-US" sz="4000" dirty="0"/>
          </a:p>
        </p:txBody>
      </p:sp>
      <p:graphicFrame>
        <p:nvGraphicFramePr>
          <p:cNvPr id="6" name="Content Placeholder 5"/>
          <p:cNvGraphicFramePr>
            <a:graphicFrameLocks noGrp="1"/>
          </p:cNvGraphicFramePr>
          <p:nvPr>
            <p:ph idx="1"/>
          </p:nvPr>
        </p:nvGraphicFramePr>
        <p:xfrm>
          <a:off x="152400" y="1752600"/>
          <a:ext cx="83820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8248137" y="2695575"/>
            <a:ext cx="591829" cy="276999"/>
          </a:xfrm>
          <a:prstGeom prst="rect">
            <a:avLst/>
          </a:prstGeom>
          <a:noFill/>
        </p:spPr>
        <p:txBody>
          <a:bodyPr wrap="none" rtlCol="0">
            <a:spAutoFit/>
          </a:bodyPr>
          <a:lstStyle/>
          <a:p>
            <a:r>
              <a:rPr lang="en-US" sz="1200" dirty="0" smtClean="0">
                <a:latin typeface="+mn-lt"/>
              </a:rPr>
              <a:t>10/10</a:t>
            </a:r>
          </a:p>
        </p:txBody>
      </p:sp>
      <p:sp>
        <p:nvSpPr>
          <p:cNvPr id="7" name="TextBox 6"/>
          <p:cNvSpPr txBox="1"/>
          <p:nvPr/>
        </p:nvSpPr>
        <p:spPr>
          <a:xfrm>
            <a:off x="8248137" y="3205162"/>
            <a:ext cx="591829" cy="276999"/>
          </a:xfrm>
          <a:prstGeom prst="rect">
            <a:avLst/>
          </a:prstGeom>
          <a:noFill/>
        </p:spPr>
        <p:txBody>
          <a:bodyPr wrap="none" rtlCol="0">
            <a:spAutoFit/>
          </a:bodyPr>
          <a:lstStyle/>
          <a:p>
            <a:r>
              <a:rPr lang="en-US" sz="1200" dirty="0" smtClean="0">
                <a:latin typeface="+mn-lt"/>
              </a:rPr>
              <a:t>12/13</a:t>
            </a:r>
          </a:p>
        </p:txBody>
      </p:sp>
      <p:sp>
        <p:nvSpPr>
          <p:cNvPr id="8" name="TextBox 7"/>
          <p:cNvSpPr txBox="1"/>
          <p:nvPr/>
        </p:nvSpPr>
        <p:spPr>
          <a:xfrm>
            <a:off x="8248137" y="3714749"/>
            <a:ext cx="591829" cy="276999"/>
          </a:xfrm>
          <a:prstGeom prst="rect">
            <a:avLst/>
          </a:prstGeom>
          <a:noFill/>
        </p:spPr>
        <p:txBody>
          <a:bodyPr wrap="none" rtlCol="0">
            <a:spAutoFit/>
          </a:bodyPr>
          <a:lstStyle/>
          <a:p>
            <a:r>
              <a:rPr lang="en-US" sz="1200" dirty="0" smtClean="0">
                <a:latin typeface="+mn-lt"/>
              </a:rPr>
              <a:t>17/18</a:t>
            </a:r>
          </a:p>
        </p:txBody>
      </p:sp>
      <p:sp>
        <p:nvSpPr>
          <p:cNvPr id="9" name="TextBox 8"/>
          <p:cNvSpPr txBox="1"/>
          <p:nvPr/>
        </p:nvSpPr>
        <p:spPr>
          <a:xfrm>
            <a:off x="8248137" y="4224336"/>
            <a:ext cx="591829" cy="276999"/>
          </a:xfrm>
          <a:prstGeom prst="rect">
            <a:avLst/>
          </a:prstGeom>
          <a:noFill/>
        </p:spPr>
        <p:txBody>
          <a:bodyPr wrap="none" rtlCol="0">
            <a:spAutoFit/>
          </a:bodyPr>
          <a:lstStyle/>
          <a:p>
            <a:r>
              <a:rPr lang="en-US" sz="1200" dirty="0" smtClean="0">
                <a:latin typeface="+mn-lt"/>
              </a:rPr>
              <a:t>34/56</a:t>
            </a:r>
          </a:p>
        </p:txBody>
      </p:sp>
      <p:sp>
        <p:nvSpPr>
          <p:cNvPr id="10" name="TextBox 9"/>
          <p:cNvSpPr txBox="1"/>
          <p:nvPr/>
        </p:nvSpPr>
        <p:spPr>
          <a:xfrm>
            <a:off x="8248137" y="4733923"/>
            <a:ext cx="421910" cy="276999"/>
          </a:xfrm>
          <a:prstGeom prst="rect">
            <a:avLst/>
          </a:prstGeom>
          <a:noFill/>
        </p:spPr>
        <p:txBody>
          <a:bodyPr wrap="none" rtlCol="0">
            <a:spAutoFit/>
          </a:bodyPr>
          <a:lstStyle/>
          <a:p>
            <a:r>
              <a:rPr lang="en-US" sz="1200" dirty="0" smtClean="0">
                <a:latin typeface="+mn-lt"/>
              </a:rPr>
              <a:t>3/5</a:t>
            </a:r>
          </a:p>
        </p:txBody>
      </p:sp>
      <p:sp>
        <p:nvSpPr>
          <p:cNvPr id="11" name="TextBox 10"/>
          <p:cNvSpPr txBox="1"/>
          <p:nvPr/>
        </p:nvSpPr>
        <p:spPr>
          <a:xfrm>
            <a:off x="8248137" y="5243510"/>
            <a:ext cx="591829" cy="276999"/>
          </a:xfrm>
          <a:prstGeom prst="rect">
            <a:avLst/>
          </a:prstGeom>
          <a:noFill/>
        </p:spPr>
        <p:txBody>
          <a:bodyPr wrap="none" rtlCol="0">
            <a:spAutoFit/>
          </a:bodyPr>
          <a:lstStyle/>
          <a:p>
            <a:r>
              <a:rPr lang="en-US" sz="1200" dirty="0" smtClean="0">
                <a:latin typeface="+mn-lt"/>
              </a:rPr>
              <a:t>38/93</a:t>
            </a:r>
          </a:p>
        </p:txBody>
      </p:sp>
      <p:sp>
        <p:nvSpPr>
          <p:cNvPr id="12" name="TextBox 11"/>
          <p:cNvSpPr txBox="1"/>
          <p:nvPr/>
        </p:nvSpPr>
        <p:spPr>
          <a:xfrm>
            <a:off x="8248137" y="5753100"/>
            <a:ext cx="761747" cy="276999"/>
          </a:xfrm>
          <a:prstGeom prst="rect">
            <a:avLst/>
          </a:prstGeom>
          <a:noFill/>
        </p:spPr>
        <p:txBody>
          <a:bodyPr wrap="none" rtlCol="0">
            <a:spAutoFit/>
          </a:bodyPr>
          <a:lstStyle/>
          <a:p>
            <a:r>
              <a:rPr lang="en-US" sz="1200" dirty="0" smtClean="0">
                <a:latin typeface="+mn-lt"/>
              </a:rPr>
              <a:t>114/195</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normAutofit fontScale="90000"/>
          </a:bodyPr>
          <a:lstStyle/>
          <a:p>
            <a:r>
              <a:rPr lang="en-US" dirty="0" smtClean="0"/>
              <a:t>Columbia River Inputs Study</a:t>
            </a:r>
            <a:endParaRPr lang="en-US" dirty="0"/>
          </a:p>
        </p:txBody>
      </p:sp>
      <p:sp>
        <p:nvSpPr>
          <p:cNvPr id="106499" name="Rectangle 3"/>
          <p:cNvSpPr>
            <a:spLocks noGrp="1" noChangeArrowheads="1"/>
          </p:cNvSpPr>
          <p:nvPr>
            <p:ph idx="1"/>
          </p:nvPr>
        </p:nvSpPr>
        <p:spPr>
          <a:xfrm>
            <a:off x="228600" y="1676400"/>
            <a:ext cx="2819400" cy="4449763"/>
          </a:xfrm>
        </p:spPr>
        <p:txBody>
          <a:bodyPr>
            <a:normAutofit/>
          </a:bodyPr>
          <a:lstStyle/>
          <a:p>
            <a:r>
              <a:rPr lang="en-US" sz="2500" dirty="0" smtClean="0"/>
              <a:t>Characterize pathways contributing </a:t>
            </a:r>
            <a:br>
              <a:rPr lang="en-US" sz="2500" dirty="0" smtClean="0"/>
            </a:br>
            <a:r>
              <a:rPr lang="en-US" sz="2500" dirty="0" smtClean="0"/>
              <a:t>directly to </a:t>
            </a:r>
            <a:br>
              <a:rPr lang="en-US" sz="2500" dirty="0" smtClean="0"/>
            </a:br>
            <a:r>
              <a:rPr lang="en-US" sz="2500" dirty="0" smtClean="0"/>
              <a:t>the Columbia River</a:t>
            </a:r>
            <a:endParaRPr lang="en-US" sz="2500" dirty="0"/>
          </a:p>
        </p:txBody>
      </p:sp>
      <p:grpSp>
        <p:nvGrpSpPr>
          <p:cNvPr id="14" name="Group 13"/>
          <p:cNvGrpSpPr/>
          <p:nvPr/>
        </p:nvGrpSpPr>
        <p:grpSpPr>
          <a:xfrm>
            <a:off x="6172200" y="1676400"/>
            <a:ext cx="3200400" cy="4424065"/>
            <a:chOff x="6172200" y="1676400"/>
            <a:chExt cx="3200400" cy="4424065"/>
          </a:xfrm>
        </p:grpSpPr>
        <p:pic>
          <p:nvPicPr>
            <p:cNvPr id="106500" name="Picture 4" descr="Port of The Dalles stormwater at Klindt Pt 2-23-09 rp"/>
            <p:cNvPicPr>
              <a:picLocks noChangeAspect="1" noChangeArrowheads="1"/>
            </p:cNvPicPr>
            <p:nvPr/>
          </p:nvPicPr>
          <p:blipFill>
            <a:blip r:embed="rId3" cstate="screen"/>
            <a:srcRect/>
            <a:stretch>
              <a:fillRect/>
            </a:stretch>
          </p:blipFill>
          <p:spPr bwMode="auto">
            <a:xfrm>
              <a:off x="6346825" y="1676400"/>
              <a:ext cx="2622550" cy="3930650"/>
            </a:xfrm>
            <a:prstGeom prst="rect">
              <a:avLst/>
            </a:prstGeom>
            <a:noFill/>
            <a:ln w="9525">
              <a:noFill/>
              <a:miter lim="800000"/>
              <a:headEnd/>
              <a:tailEnd/>
            </a:ln>
          </p:spPr>
        </p:pic>
        <p:sp>
          <p:nvSpPr>
            <p:cNvPr id="106502" name="Text Box 6"/>
            <p:cNvSpPr txBox="1">
              <a:spLocks noChangeArrowheads="1"/>
            </p:cNvSpPr>
            <p:nvPr/>
          </p:nvSpPr>
          <p:spPr bwMode="auto">
            <a:xfrm>
              <a:off x="6172200" y="5638800"/>
              <a:ext cx="3200400" cy="461665"/>
            </a:xfrm>
            <a:prstGeom prst="rect">
              <a:avLst/>
            </a:prstGeom>
            <a:noFill/>
            <a:ln w="9525">
              <a:noFill/>
              <a:miter lim="800000"/>
              <a:headEnd/>
              <a:tailEnd/>
            </a:ln>
            <a:effectLst/>
          </p:spPr>
          <p:txBody>
            <a:bodyPr wrap="square">
              <a:spAutoFit/>
            </a:bodyPr>
            <a:lstStyle/>
            <a:p>
              <a:pPr>
                <a:spcBef>
                  <a:spcPct val="50000"/>
                </a:spcBef>
                <a:buClr>
                  <a:schemeClr val="accent1"/>
                </a:buClr>
                <a:buSzPct val="75000"/>
                <a:buFont typeface="Wingdings" pitchFamily="2" charset="2"/>
                <a:buChar char="l"/>
              </a:pPr>
              <a:r>
                <a:rPr lang="en-US" sz="2400" dirty="0"/>
                <a:t> </a:t>
              </a:r>
              <a:r>
                <a:rPr lang="en-US" sz="2200" dirty="0">
                  <a:latin typeface="+mn-lt"/>
                </a:rPr>
                <a:t>Stormwater runoff</a:t>
              </a:r>
            </a:p>
          </p:txBody>
        </p:sp>
      </p:grpSp>
      <p:grpSp>
        <p:nvGrpSpPr>
          <p:cNvPr id="15" name="Group 14"/>
          <p:cNvGrpSpPr/>
          <p:nvPr/>
        </p:nvGrpSpPr>
        <p:grpSpPr>
          <a:xfrm>
            <a:off x="3063875" y="1714500"/>
            <a:ext cx="3108325" cy="4347865"/>
            <a:chOff x="2987675" y="1714500"/>
            <a:chExt cx="3108325" cy="4347865"/>
          </a:xfrm>
        </p:grpSpPr>
        <p:pic>
          <p:nvPicPr>
            <p:cNvPr id="106501" name="Picture 5" descr="Image010"/>
            <p:cNvPicPr>
              <a:picLocks noChangeAspect="1" noChangeArrowheads="1"/>
            </p:cNvPicPr>
            <p:nvPr/>
          </p:nvPicPr>
          <p:blipFill>
            <a:blip r:embed="rId4" cstate="screen"/>
            <a:srcRect/>
            <a:stretch>
              <a:fillRect/>
            </a:stretch>
          </p:blipFill>
          <p:spPr bwMode="auto">
            <a:xfrm>
              <a:off x="2987675" y="1714500"/>
              <a:ext cx="3108325" cy="3886200"/>
            </a:xfrm>
            <a:prstGeom prst="rect">
              <a:avLst/>
            </a:prstGeom>
            <a:noFill/>
          </p:spPr>
        </p:pic>
        <p:sp>
          <p:nvSpPr>
            <p:cNvPr id="106503" name="Text Box 7"/>
            <p:cNvSpPr txBox="1">
              <a:spLocks noChangeArrowheads="1"/>
            </p:cNvSpPr>
            <p:nvPr/>
          </p:nvSpPr>
          <p:spPr bwMode="auto">
            <a:xfrm>
              <a:off x="3284536" y="5600700"/>
              <a:ext cx="2735263" cy="461665"/>
            </a:xfrm>
            <a:prstGeom prst="rect">
              <a:avLst/>
            </a:prstGeom>
            <a:noFill/>
            <a:ln w="9525">
              <a:noFill/>
              <a:miter lim="800000"/>
              <a:headEnd/>
              <a:tailEnd/>
            </a:ln>
            <a:effectLst/>
          </p:spPr>
          <p:txBody>
            <a:bodyPr wrap="square">
              <a:spAutoFit/>
            </a:bodyPr>
            <a:lstStyle/>
            <a:p>
              <a:pPr>
                <a:spcBef>
                  <a:spcPct val="50000"/>
                </a:spcBef>
                <a:buClr>
                  <a:schemeClr val="accent1"/>
                </a:buClr>
                <a:buSzPct val="75000"/>
                <a:buFont typeface="Wingdings" pitchFamily="2" charset="2"/>
                <a:buChar char="l"/>
              </a:pPr>
              <a:r>
                <a:rPr lang="en-US" sz="2400" dirty="0"/>
                <a:t> </a:t>
              </a:r>
              <a:r>
                <a:rPr lang="en-US" sz="2200" dirty="0">
                  <a:latin typeface="+mn-lt"/>
                </a:rPr>
                <a:t>WWTP effluent</a:t>
              </a: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rmAutofit fontScale="90000"/>
          </a:bodyPr>
          <a:lstStyle/>
          <a:p>
            <a:r>
              <a:rPr lang="en-US" dirty="0" smtClean="0"/>
              <a:t>A few interesting findings…</a:t>
            </a:r>
            <a:endParaRPr lang="en-US" dirty="0"/>
          </a:p>
        </p:txBody>
      </p:sp>
      <p:sp>
        <p:nvSpPr>
          <p:cNvPr id="3" name="Content Placeholder 2"/>
          <p:cNvSpPr>
            <a:spLocks noGrp="1"/>
          </p:cNvSpPr>
          <p:nvPr>
            <p:ph idx="1"/>
          </p:nvPr>
        </p:nvSpPr>
        <p:spPr>
          <a:xfrm>
            <a:off x="152400" y="914400"/>
            <a:ext cx="8839200" cy="5334000"/>
          </a:xfrm>
        </p:spPr>
        <p:txBody>
          <a:bodyPr>
            <a:noAutofit/>
          </a:bodyPr>
          <a:lstStyle/>
          <a:p>
            <a:r>
              <a:rPr lang="en-US" sz="1800" dirty="0" smtClean="0"/>
              <a:t>One location on the Willamette</a:t>
            </a:r>
          </a:p>
          <a:p>
            <a:pPr lvl="1"/>
            <a:r>
              <a:rPr lang="en-US" sz="1800" dirty="0" smtClean="0"/>
              <a:t>Highest number of detected compounds, highest concentrations</a:t>
            </a:r>
          </a:p>
          <a:p>
            <a:r>
              <a:rPr lang="en-US" sz="1800" dirty="0" smtClean="0"/>
              <a:t>Umatilla sample </a:t>
            </a:r>
          </a:p>
          <a:p>
            <a:pPr lvl="1"/>
            <a:r>
              <a:rPr lang="en-US" sz="1800" dirty="0" smtClean="0"/>
              <a:t>high solids, 834 mg/L suspended sediment</a:t>
            </a:r>
          </a:p>
          <a:p>
            <a:r>
              <a:rPr lang="en-US" sz="1800" dirty="0" smtClean="0"/>
              <a:t>Flame retardants</a:t>
            </a:r>
          </a:p>
          <a:p>
            <a:pPr lvl="1"/>
            <a:r>
              <a:rPr lang="en-US" sz="1800" dirty="0" smtClean="0"/>
              <a:t>Many matrix issues</a:t>
            </a:r>
          </a:p>
          <a:p>
            <a:pPr lvl="1"/>
            <a:r>
              <a:rPr lang="en-US" sz="1800" dirty="0" smtClean="0"/>
              <a:t>PBDE-99 and PBDE-47 were highest concentrations</a:t>
            </a:r>
          </a:p>
          <a:p>
            <a:pPr lvl="1"/>
            <a:r>
              <a:rPr lang="en-US" sz="1800" dirty="0" smtClean="0"/>
              <a:t>PBDE-153 had the most detections</a:t>
            </a:r>
          </a:p>
          <a:p>
            <a:r>
              <a:rPr lang="en-US" sz="1800" dirty="0" smtClean="0"/>
              <a:t>PCBs</a:t>
            </a:r>
          </a:p>
          <a:p>
            <a:pPr lvl="1"/>
            <a:r>
              <a:rPr lang="en-US" sz="1800" dirty="0" smtClean="0"/>
              <a:t>Primarily Willamette sample (sum 0.44 µg/L)</a:t>
            </a:r>
          </a:p>
          <a:p>
            <a:r>
              <a:rPr lang="en-US" sz="1800" dirty="0" smtClean="0"/>
              <a:t>Pesticides</a:t>
            </a:r>
          </a:p>
          <a:p>
            <a:pPr lvl="1"/>
            <a:r>
              <a:rPr lang="en-US" sz="1800" dirty="0" smtClean="0"/>
              <a:t>Chlorpyrifos (0.024 µg/L), trifluralin (0.006), dacthal (0.032), carbaryl (0.4)</a:t>
            </a:r>
          </a:p>
          <a:p>
            <a:pPr lvl="1"/>
            <a:r>
              <a:rPr lang="en-US" sz="1800" dirty="0" smtClean="0"/>
              <a:t>p,p’-DDT showed up at Willamette site at 0.017 µg/L</a:t>
            </a:r>
          </a:p>
          <a:p>
            <a:r>
              <a:rPr lang="en-US" sz="1800" dirty="0" smtClean="0"/>
              <a:t>PAHs</a:t>
            </a:r>
          </a:p>
          <a:p>
            <a:pPr lvl="1"/>
            <a:r>
              <a:rPr lang="en-US" sz="1800" dirty="0" smtClean="0"/>
              <a:t>Many, many present, but at low concentrations</a:t>
            </a:r>
          </a:p>
          <a:p>
            <a:pPr lvl="1"/>
            <a:r>
              <a:rPr lang="en-US" sz="1800" dirty="0" smtClean="0"/>
              <a:t>Hood River and St. Helens had no PAHs</a:t>
            </a:r>
            <a:endParaRPr lang="en-US" sz="1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467600" cy="1143000"/>
          </a:xfrm>
        </p:spPr>
        <p:txBody>
          <a:bodyPr>
            <a:normAutofit fontScale="90000"/>
          </a:bodyPr>
          <a:lstStyle/>
          <a:p>
            <a:pPr algn="ctr"/>
            <a:r>
              <a:rPr lang="en-US" dirty="0" smtClean="0"/>
              <a:t>Trace elements  in stormwater runoff</a:t>
            </a:r>
            <a:endParaRPr lang="en-US" dirty="0"/>
          </a:p>
        </p:txBody>
      </p:sp>
      <p:graphicFrame>
        <p:nvGraphicFramePr>
          <p:cNvPr id="5" name="Content Placeholder 4"/>
          <p:cNvGraphicFramePr>
            <a:graphicFrameLocks noGrp="1"/>
          </p:cNvGraphicFramePr>
          <p:nvPr>
            <p:ph idx="1"/>
          </p:nvPr>
        </p:nvGraphicFramePr>
        <p:xfrm>
          <a:off x="838200" y="1600200"/>
          <a:ext cx="7467600" cy="4450080"/>
        </p:xfrm>
        <a:graphic>
          <a:graphicData uri="http://schemas.openxmlformats.org/drawingml/2006/table">
            <a:tbl>
              <a:tblPr firstRow="1" bandRow="1">
                <a:tableStyleId>{5C22544A-7EE6-4342-B048-85BDC9FD1C3A}</a:tableStyleId>
              </a:tblPr>
              <a:tblGrid>
                <a:gridCol w="1493520"/>
                <a:gridCol w="1493520"/>
                <a:gridCol w="1493520"/>
                <a:gridCol w="1493520"/>
                <a:gridCol w="1493520"/>
              </a:tblGrid>
              <a:tr h="370840">
                <a:tc rowSpan="2">
                  <a:txBody>
                    <a:bodyPr/>
                    <a:lstStyle/>
                    <a:p>
                      <a:pPr algn="l"/>
                      <a:r>
                        <a:rPr lang="en-US" dirty="0" smtClean="0"/>
                        <a:t>Compound</a:t>
                      </a:r>
                      <a:endParaRPr lang="en-US" dirty="0"/>
                    </a:p>
                  </a:txBody>
                  <a:tcPr anchor="ctr">
                    <a:lnR w="12700" cap="flat" cmpd="sng" algn="ctr">
                      <a:solidFill>
                        <a:schemeClr val="tx1">
                          <a:lumMod val="50000"/>
                        </a:schemeClr>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gridSpan="2">
                  <a:txBody>
                    <a:bodyPr/>
                    <a:lstStyle/>
                    <a:p>
                      <a:pPr algn="ctr"/>
                      <a:r>
                        <a:rPr lang="en-US" dirty="0" smtClean="0"/>
                        <a:t>Unfiltered water</a:t>
                      </a:r>
                      <a:endParaRPr lang="en-US" dirty="0"/>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hMerge="1">
                  <a:txBody>
                    <a:bodyPr/>
                    <a:lstStyle/>
                    <a:p>
                      <a:endParaRPr lang="en-US" dirty="0"/>
                    </a:p>
                  </a:txBody>
                  <a:tcPr/>
                </a:tc>
                <a:tc gridSpan="2">
                  <a:txBody>
                    <a:bodyPr/>
                    <a:lstStyle/>
                    <a:p>
                      <a:pPr algn="ctr"/>
                      <a:r>
                        <a:rPr lang="en-US" dirty="0" smtClean="0"/>
                        <a:t>Filtered Water</a:t>
                      </a:r>
                      <a:endParaRPr lang="en-US" dirty="0"/>
                    </a:p>
                  </a:txBody>
                  <a:tcPr>
                    <a:lnL w="12700" cap="flat" cmpd="sng" algn="ctr">
                      <a:solidFill>
                        <a:schemeClr val="tx1">
                          <a:lumMod val="50000"/>
                        </a:schemeClr>
                      </a:solidFill>
                      <a:prstDash val="solid"/>
                      <a:round/>
                      <a:headEnd type="none" w="med" len="med"/>
                      <a:tailEnd type="none" w="med" len="med"/>
                    </a:lnL>
                  </a:tcPr>
                </a:tc>
                <a:tc hMerge="1">
                  <a:txBody>
                    <a:bodyPr/>
                    <a:lstStyle/>
                    <a:p>
                      <a:endParaRPr lang="en-US" dirty="0"/>
                    </a:p>
                  </a:txBody>
                  <a:tcPr/>
                </a:tc>
              </a:tr>
              <a:tr h="370840">
                <a:tc vMerge="1">
                  <a:txBody>
                    <a:bodyPr/>
                    <a:lstStyle/>
                    <a:p>
                      <a:endParaRPr lang="en-US" dirty="0"/>
                    </a:p>
                  </a:txBody>
                  <a:tcPr/>
                </a:tc>
                <a:tc>
                  <a:txBody>
                    <a:bodyPr/>
                    <a:lstStyle/>
                    <a:p>
                      <a:pPr algn="ctr"/>
                      <a:r>
                        <a:rPr lang="en-US" b="1" dirty="0" smtClean="0">
                          <a:solidFill>
                            <a:schemeClr val="tx1"/>
                          </a:solidFill>
                        </a:rPr>
                        <a:t>Minimum</a:t>
                      </a:r>
                      <a:endParaRPr lang="en-US" b="1" dirty="0">
                        <a:solidFill>
                          <a:schemeClr val="tx1"/>
                        </a:solidFill>
                      </a:endParaRPr>
                    </a:p>
                  </a:txBody>
                  <a:tcPr>
                    <a:lnL w="12700" cap="flat" cmpd="sng" algn="ctr">
                      <a:solidFill>
                        <a:schemeClr val="tx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2D050"/>
                    </a:solidFill>
                  </a:tcPr>
                </a:tc>
                <a:tc>
                  <a:txBody>
                    <a:bodyPr/>
                    <a:lstStyle/>
                    <a:p>
                      <a:pPr algn="ctr"/>
                      <a:r>
                        <a:rPr lang="en-US" b="1" dirty="0" smtClean="0">
                          <a:solidFill>
                            <a:schemeClr val="tx1"/>
                          </a:solidFill>
                        </a:rPr>
                        <a:t>Maximum</a:t>
                      </a:r>
                      <a:endParaRPr lang="en-US" b="1" dirty="0">
                        <a:solidFill>
                          <a:schemeClr val="tx1"/>
                        </a:solidFill>
                      </a:endParaRPr>
                    </a:p>
                  </a:txBody>
                  <a:tcPr>
                    <a:lnL w="28575" cap="flat" cmpd="sng" algn="ctr">
                      <a:solidFill>
                        <a:schemeClr val="tx1"/>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92D050"/>
                    </a:solidFill>
                  </a:tcPr>
                </a:tc>
                <a:tc>
                  <a:txBody>
                    <a:bodyPr/>
                    <a:lstStyle/>
                    <a:p>
                      <a:pPr algn="ctr"/>
                      <a:r>
                        <a:rPr lang="en-US" b="1" dirty="0" smtClean="0">
                          <a:solidFill>
                            <a:schemeClr val="tx1"/>
                          </a:solidFill>
                        </a:rPr>
                        <a:t>Minimum</a:t>
                      </a:r>
                      <a:endParaRPr lang="en-US" b="1" dirty="0">
                        <a:solidFill>
                          <a:schemeClr val="tx1"/>
                        </a:solidFill>
                      </a:endParaRPr>
                    </a:p>
                  </a:txBody>
                  <a:tcPr>
                    <a:lnL w="12700" cap="flat" cmpd="sng" algn="ctr">
                      <a:solidFill>
                        <a:schemeClr val="tx1">
                          <a:lumMod val="50000"/>
                        </a:schemeClr>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rgbClr val="92D050"/>
                    </a:solidFill>
                  </a:tcPr>
                </a:tc>
                <a:tc>
                  <a:txBody>
                    <a:bodyPr/>
                    <a:lstStyle/>
                    <a:p>
                      <a:pPr algn="ctr"/>
                      <a:r>
                        <a:rPr lang="en-US" b="1" dirty="0" smtClean="0">
                          <a:solidFill>
                            <a:schemeClr val="tx1"/>
                          </a:solidFill>
                        </a:rPr>
                        <a:t>Maximum</a:t>
                      </a:r>
                      <a:endParaRPr lang="en-US" b="1" dirty="0">
                        <a:solidFill>
                          <a:schemeClr val="tx1"/>
                        </a:solidFill>
                      </a:endParaRPr>
                    </a:p>
                  </a:txBody>
                  <a:tcPr>
                    <a:lnB w="28575" cap="flat" cmpd="sng" algn="ctr">
                      <a:solidFill>
                        <a:schemeClr val="tx1"/>
                      </a:solidFill>
                      <a:prstDash val="solid"/>
                      <a:round/>
                      <a:headEnd type="none" w="med" len="med"/>
                      <a:tailEnd type="none" w="med" len="med"/>
                    </a:lnB>
                    <a:solidFill>
                      <a:srgbClr val="92D050"/>
                    </a:solidFill>
                  </a:tcPr>
                </a:tc>
              </a:tr>
              <a:tr h="370840">
                <a:tc>
                  <a:txBody>
                    <a:bodyPr/>
                    <a:lstStyle/>
                    <a:p>
                      <a:pPr algn="l" fontAlgn="b"/>
                      <a:r>
                        <a:rPr lang="en-US" sz="1800" u="none" strike="noStrike" dirty="0"/>
                        <a:t>Arsenic</a:t>
                      </a:r>
                      <a:endParaRPr lang="en-US" sz="1800" b="0" i="0" u="none" strike="noStrike" dirty="0">
                        <a:solidFill>
                          <a:srgbClr val="000000"/>
                        </a:solidFill>
                        <a:latin typeface="+mn-lt"/>
                      </a:endParaRPr>
                    </a:p>
                  </a:txBody>
                  <a:tcPr marL="9525" marR="9525" marT="9525" marB="0" anchor="b">
                    <a:lnR w="12700" cap="flat" cmpd="sng" algn="ctr">
                      <a:solidFill>
                        <a:schemeClr val="tx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a:solidFill>
                            <a:srgbClr val="000000"/>
                          </a:solidFill>
                          <a:latin typeface="+mn-lt"/>
                        </a:rPr>
                        <a:t>E 0.13</a:t>
                      </a:r>
                    </a:p>
                  </a:txBody>
                  <a:tcPr marL="9525" marR="9525" marT="9525" marB="0" anchor="b">
                    <a:lnL w="12700" cap="flat" cmpd="sng" algn="ctr">
                      <a:solidFill>
                        <a:schemeClr val="tx1">
                          <a:lumMod val="50000"/>
                        </a:schemeClr>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a:solidFill>
                            <a:srgbClr val="000000"/>
                          </a:solidFill>
                          <a:latin typeface="+mn-lt"/>
                        </a:rPr>
                        <a:t>2.6</a:t>
                      </a:r>
                    </a:p>
                  </a:txBody>
                  <a:tcPr marL="9525" marR="9525" marT="9525" marB="0" anchor="b">
                    <a:lnR w="12700" cap="flat" cmpd="sng" algn="ctr">
                      <a:solidFill>
                        <a:schemeClr val="tx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a:solidFill>
                            <a:srgbClr val="000000"/>
                          </a:solidFill>
                          <a:latin typeface="+mn-lt"/>
                        </a:rPr>
                        <a:t>0.13</a:t>
                      </a:r>
                    </a:p>
                  </a:txBody>
                  <a:tcPr marL="9525" marR="9525" marT="9525" marB="0" anchor="b">
                    <a:lnL w="12700" cap="flat" cmpd="sng" algn="ctr">
                      <a:solidFill>
                        <a:schemeClr val="tx1">
                          <a:lumMod val="50000"/>
                        </a:schemeClr>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a:solidFill>
                            <a:srgbClr val="000000"/>
                          </a:solidFill>
                          <a:latin typeface="+mn-lt"/>
                        </a:rPr>
                        <a:t>2.3</a:t>
                      </a:r>
                    </a:p>
                  </a:txBody>
                  <a:tcPr marL="9525" marR="9525" marT="9525" marB="0" anchor="b">
                    <a:lnT w="28575" cap="flat" cmpd="sng" algn="ctr">
                      <a:solidFill>
                        <a:schemeClr val="tx1"/>
                      </a:solidFill>
                      <a:prstDash val="solid"/>
                      <a:round/>
                      <a:headEnd type="none" w="med" len="med"/>
                      <a:tailEnd type="none" w="med" len="med"/>
                    </a:lnT>
                  </a:tcPr>
                </a:tc>
              </a:tr>
              <a:tr h="370840">
                <a:tc>
                  <a:txBody>
                    <a:bodyPr/>
                    <a:lstStyle/>
                    <a:p>
                      <a:pPr algn="l" fontAlgn="b"/>
                      <a:r>
                        <a:rPr lang="en-US" sz="1800" u="none" strike="noStrike" dirty="0"/>
                        <a:t>Cadmium</a:t>
                      </a:r>
                      <a:endParaRPr lang="en-US" sz="1800" b="0" i="0" u="none" strike="noStrike" dirty="0">
                        <a:solidFill>
                          <a:srgbClr val="000000"/>
                        </a:solidFill>
                        <a:latin typeface="+mn-lt"/>
                      </a:endParaRPr>
                    </a:p>
                  </a:txBody>
                  <a:tcPr marL="9525" marR="9525" marT="9525" marB="0" anchor="b">
                    <a:lnR w="12700" cap="flat" cmpd="sng" algn="ctr">
                      <a:solidFill>
                        <a:schemeClr val="tx1">
                          <a:lumMod val="50000"/>
                        </a:schemeClr>
                      </a:solidFill>
                      <a:prstDash val="solid"/>
                      <a:round/>
                      <a:headEnd type="none" w="med" len="med"/>
                      <a:tailEnd type="none" w="med" len="med"/>
                    </a:lnR>
                  </a:tcPr>
                </a:tc>
                <a:tc>
                  <a:txBody>
                    <a:bodyPr/>
                    <a:lstStyle/>
                    <a:p>
                      <a:pPr algn="ctr" fontAlgn="b"/>
                      <a:r>
                        <a:rPr lang="en-US" sz="1800" b="0" i="0" u="none" strike="noStrike" dirty="0">
                          <a:solidFill>
                            <a:srgbClr val="000000"/>
                          </a:solidFill>
                          <a:latin typeface="+mn-lt"/>
                        </a:rPr>
                        <a:t>E 0.02</a:t>
                      </a:r>
                    </a:p>
                  </a:txBody>
                  <a:tcPr marL="9525" marR="9525" marT="9525" marB="0" anchor="b">
                    <a:lnL w="12700" cap="flat" cmpd="sng" algn="ctr">
                      <a:solidFill>
                        <a:schemeClr val="tx1">
                          <a:lumMod val="50000"/>
                        </a:schemeClr>
                      </a:solidFill>
                      <a:prstDash val="solid"/>
                      <a:round/>
                      <a:headEnd type="none" w="med" len="med"/>
                      <a:tailEnd type="none" w="med" len="med"/>
                    </a:lnL>
                  </a:tcPr>
                </a:tc>
                <a:tc>
                  <a:txBody>
                    <a:bodyPr/>
                    <a:lstStyle/>
                    <a:p>
                      <a:pPr algn="ctr" fontAlgn="b"/>
                      <a:r>
                        <a:rPr lang="en-US" sz="1800" b="0" i="0" u="none" strike="noStrike" dirty="0">
                          <a:solidFill>
                            <a:srgbClr val="000000"/>
                          </a:solidFill>
                          <a:latin typeface="+mn-lt"/>
                        </a:rPr>
                        <a:t>0.77</a:t>
                      </a:r>
                    </a:p>
                  </a:txBody>
                  <a:tcPr marL="9525" marR="9525" marT="9525" marB="0" anchor="b">
                    <a:lnR w="12700" cap="flat" cmpd="sng" algn="ctr">
                      <a:solidFill>
                        <a:schemeClr val="tx1">
                          <a:lumMod val="50000"/>
                        </a:schemeClr>
                      </a:solidFill>
                      <a:prstDash val="solid"/>
                      <a:round/>
                      <a:headEnd type="none" w="med" len="med"/>
                      <a:tailEnd type="none" w="med" len="med"/>
                    </a:lnR>
                  </a:tcPr>
                </a:tc>
                <a:tc>
                  <a:txBody>
                    <a:bodyPr/>
                    <a:lstStyle/>
                    <a:p>
                      <a:pPr algn="ctr" fontAlgn="b"/>
                      <a:r>
                        <a:rPr lang="en-US" sz="1800" b="0" i="0" u="none" strike="noStrike" dirty="0">
                          <a:solidFill>
                            <a:srgbClr val="000000"/>
                          </a:solidFill>
                          <a:latin typeface="+mn-lt"/>
                        </a:rPr>
                        <a:t>E 0.01</a:t>
                      </a:r>
                    </a:p>
                  </a:txBody>
                  <a:tcPr marL="9525" marR="9525" marT="9525" marB="0" anchor="b">
                    <a:lnL w="12700" cap="flat" cmpd="sng" algn="ctr">
                      <a:solidFill>
                        <a:schemeClr val="tx1">
                          <a:lumMod val="50000"/>
                        </a:schemeClr>
                      </a:solidFill>
                      <a:prstDash val="solid"/>
                      <a:round/>
                      <a:headEnd type="none" w="med" len="med"/>
                      <a:tailEnd type="none" w="med" len="med"/>
                    </a:lnL>
                  </a:tcPr>
                </a:tc>
                <a:tc>
                  <a:txBody>
                    <a:bodyPr/>
                    <a:lstStyle/>
                    <a:p>
                      <a:pPr algn="ctr" fontAlgn="b"/>
                      <a:r>
                        <a:rPr lang="en-US" sz="1800" b="0" i="0" u="none" strike="noStrike" dirty="0">
                          <a:solidFill>
                            <a:srgbClr val="000000"/>
                          </a:solidFill>
                          <a:latin typeface="+mn-lt"/>
                        </a:rPr>
                        <a:t>0.6</a:t>
                      </a:r>
                    </a:p>
                  </a:txBody>
                  <a:tcPr marL="9525" marR="9525" marT="9525" marB="0" anchor="b"/>
                </a:tc>
              </a:tr>
              <a:tr h="370840">
                <a:tc>
                  <a:txBody>
                    <a:bodyPr/>
                    <a:lstStyle/>
                    <a:p>
                      <a:pPr algn="l" fontAlgn="b"/>
                      <a:r>
                        <a:rPr lang="en-US" sz="1800" u="none" strike="noStrike" dirty="0"/>
                        <a:t>Chromium</a:t>
                      </a:r>
                      <a:endParaRPr lang="en-US" sz="1800" b="0" i="0" u="none" strike="noStrike" dirty="0">
                        <a:solidFill>
                          <a:srgbClr val="000000"/>
                        </a:solidFill>
                        <a:latin typeface="+mn-lt"/>
                      </a:endParaRPr>
                    </a:p>
                  </a:txBody>
                  <a:tcPr marL="9525" marR="9525" marT="9525" marB="0" anchor="b">
                    <a:lnR w="12700" cap="flat" cmpd="sng" algn="ctr">
                      <a:solidFill>
                        <a:schemeClr val="tx1">
                          <a:lumMod val="50000"/>
                        </a:schemeClr>
                      </a:solidFill>
                      <a:prstDash val="solid"/>
                      <a:round/>
                      <a:headEnd type="none" w="med" len="med"/>
                      <a:tailEnd type="none" w="med" len="med"/>
                    </a:lnR>
                  </a:tcPr>
                </a:tc>
                <a:tc>
                  <a:txBody>
                    <a:bodyPr/>
                    <a:lstStyle/>
                    <a:p>
                      <a:pPr algn="ctr" fontAlgn="b"/>
                      <a:r>
                        <a:rPr lang="en-US" sz="1800" b="0" i="0" u="none" strike="noStrike" dirty="0">
                          <a:solidFill>
                            <a:srgbClr val="000000"/>
                          </a:solidFill>
                          <a:latin typeface="+mn-lt"/>
                        </a:rPr>
                        <a:t>Present</a:t>
                      </a:r>
                    </a:p>
                  </a:txBody>
                  <a:tcPr marL="9525" marR="9525" marT="9525" marB="0" anchor="b">
                    <a:lnL w="12700" cap="flat" cmpd="sng" algn="ctr">
                      <a:solidFill>
                        <a:schemeClr val="tx1">
                          <a:lumMod val="50000"/>
                        </a:schemeClr>
                      </a:solidFill>
                      <a:prstDash val="solid"/>
                      <a:round/>
                      <a:headEnd type="none" w="med" len="med"/>
                      <a:tailEnd type="none" w="med" len="med"/>
                    </a:lnL>
                  </a:tcPr>
                </a:tc>
                <a:tc>
                  <a:txBody>
                    <a:bodyPr/>
                    <a:lstStyle/>
                    <a:p>
                      <a:pPr algn="ctr" fontAlgn="b"/>
                      <a:r>
                        <a:rPr lang="en-US" sz="1800" b="0" i="0" u="none" strike="noStrike" dirty="0">
                          <a:solidFill>
                            <a:srgbClr val="000000"/>
                          </a:solidFill>
                          <a:latin typeface="+mn-lt"/>
                        </a:rPr>
                        <a:t>33</a:t>
                      </a:r>
                    </a:p>
                  </a:txBody>
                  <a:tcPr marL="9525" marR="9525" marT="9525" marB="0" anchor="b">
                    <a:lnR w="12700" cap="flat" cmpd="sng" algn="ctr">
                      <a:solidFill>
                        <a:schemeClr val="tx1">
                          <a:lumMod val="50000"/>
                        </a:schemeClr>
                      </a:solidFill>
                      <a:prstDash val="solid"/>
                      <a:round/>
                      <a:headEnd type="none" w="med" len="med"/>
                      <a:tailEnd type="none" w="med" len="med"/>
                    </a:lnR>
                  </a:tcPr>
                </a:tc>
                <a:tc>
                  <a:txBody>
                    <a:bodyPr/>
                    <a:lstStyle/>
                    <a:p>
                      <a:pPr algn="ctr" fontAlgn="b"/>
                      <a:r>
                        <a:rPr lang="en-US" sz="1800" b="0" i="0" u="none" strike="noStrike" dirty="0">
                          <a:solidFill>
                            <a:srgbClr val="000000"/>
                          </a:solidFill>
                          <a:latin typeface="+mn-lt"/>
                        </a:rPr>
                        <a:t>Present</a:t>
                      </a:r>
                    </a:p>
                  </a:txBody>
                  <a:tcPr marL="9525" marR="9525" marT="9525" marB="0" anchor="b">
                    <a:lnL w="12700" cap="flat" cmpd="sng" algn="ctr">
                      <a:solidFill>
                        <a:schemeClr val="tx1">
                          <a:lumMod val="50000"/>
                        </a:schemeClr>
                      </a:solidFill>
                      <a:prstDash val="solid"/>
                      <a:round/>
                      <a:headEnd type="none" w="med" len="med"/>
                      <a:tailEnd type="none" w="med" len="med"/>
                    </a:lnL>
                  </a:tcPr>
                </a:tc>
                <a:tc>
                  <a:txBody>
                    <a:bodyPr/>
                    <a:lstStyle/>
                    <a:p>
                      <a:pPr algn="ctr" fontAlgn="b"/>
                      <a:r>
                        <a:rPr lang="en-US" sz="1800" b="0" i="0" u="none" strike="noStrike" dirty="0">
                          <a:solidFill>
                            <a:srgbClr val="000000"/>
                          </a:solidFill>
                          <a:latin typeface="+mn-lt"/>
                        </a:rPr>
                        <a:t>2.1</a:t>
                      </a:r>
                    </a:p>
                  </a:txBody>
                  <a:tcPr marL="9525" marR="9525" marT="9525" marB="0" anchor="b"/>
                </a:tc>
              </a:tr>
              <a:tr h="370840">
                <a:tc>
                  <a:txBody>
                    <a:bodyPr/>
                    <a:lstStyle/>
                    <a:p>
                      <a:pPr algn="l" fontAlgn="b"/>
                      <a:r>
                        <a:rPr lang="en-US" sz="1800" u="none" strike="noStrike" dirty="0"/>
                        <a:t>Copper</a:t>
                      </a:r>
                      <a:endParaRPr lang="en-US" sz="1800" b="0" i="0" u="none" strike="noStrike" dirty="0">
                        <a:solidFill>
                          <a:srgbClr val="000000"/>
                        </a:solidFill>
                        <a:latin typeface="+mn-lt"/>
                      </a:endParaRPr>
                    </a:p>
                  </a:txBody>
                  <a:tcPr marL="9525" marR="9525" marT="9525" marB="0" anchor="b">
                    <a:lnR w="12700" cap="flat" cmpd="sng" algn="ctr">
                      <a:solidFill>
                        <a:schemeClr val="tx1">
                          <a:lumMod val="50000"/>
                        </a:schemeClr>
                      </a:solidFill>
                      <a:prstDash val="solid"/>
                      <a:round/>
                      <a:headEnd type="none" w="med" len="med"/>
                      <a:tailEnd type="none" w="med" len="med"/>
                    </a:lnR>
                  </a:tcPr>
                </a:tc>
                <a:tc>
                  <a:txBody>
                    <a:bodyPr/>
                    <a:lstStyle/>
                    <a:p>
                      <a:pPr algn="ctr" fontAlgn="b"/>
                      <a:r>
                        <a:rPr lang="en-US" sz="1800" b="0" i="0" u="none" strike="noStrike" dirty="0">
                          <a:solidFill>
                            <a:srgbClr val="000000"/>
                          </a:solidFill>
                          <a:latin typeface="+mn-lt"/>
                        </a:rPr>
                        <a:t>2.2</a:t>
                      </a:r>
                    </a:p>
                  </a:txBody>
                  <a:tcPr marL="9525" marR="9525" marT="9525" marB="0" anchor="b">
                    <a:lnL w="12700" cap="flat" cmpd="sng" algn="ctr">
                      <a:solidFill>
                        <a:schemeClr val="tx1">
                          <a:lumMod val="50000"/>
                        </a:schemeClr>
                      </a:solidFill>
                      <a:prstDash val="solid"/>
                      <a:round/>
                      <a:headEnd type="none" w="med" len="med"/>
                      <a:tailEnd type="none" w="med" len="med"/>
                    </a:lnL>
                  </a:tcPr>
                </a:tc>
                <a:tc>
                  <a:txBody>
                    <a:bodyPr/>
                    <a:lstStyle/>
                    <a:p>
                      <a:pPr algn="ctr" fontAlgn="b"/>
                      <a:r>
                        <a:rPr lang="en-US" sz="1800" b="0" i="0" u="none" strike="noStrike" dirty="0">
                          <a:solidFill>
                            <a:srgbClr val="000000"/>
                          </a:solidFill>
                          <a:latin typeface="+mn-lt"/>
                        </a:rPr>
                        <a:t>42</a:t>
                      </a:r>
                    </a:p>
                  </a:txBody>
                  <a:tcPr marL="9525" marR="9525" marT="9525" marB="0" anchor="b">
                    <a:lnR w="12700" cap="flat" cmpd="sng" algn="ctr">
                      <a:solidFill>
                        <a:schemeClr val="tx1">
                          <a:lumMod val="50000"/>
                        </a:schemeClr>
                      </a:solidFill>
                      <a:prstDash val="solid"/>
                      <a:round/>
                      <a:headEnd type="none" w="med" len="med"/>
                      <a:tailEnd type="none" w="med" len="med"/>
                    </a:lnR>
                  </a:tcPr>
                </a:tc>
                <a:tc>
                  <a:txBody>
                    <a:bodyPr/>
                    <a:lstStyle/>
                    <a:p>
                      <a:pPr algn="ctr" fontAlgn="b"/>
                      <a:r>
                        <a:rPr lang="en-US" sz="1800" b="0" i="0" u="none" strike="noStrike" dirty="0">
                          <a:solidFill>
                            <a:srgbClr val="000000"/>
                          </a:solidFill>
                          <a:latin typeface="+mn-lt"/>
                        </a:rPr>
                        <a:t>E 0.68</a:t>
                      </a:r>
                    </a:p>
                  </a:txBody>
                  <a:tcPr marL="9525" marR="9525" marT="9525" marB="0" anchor="b">
                    <a:lnL w="12700" cap="flat" cmpd="sng" algn="ctr">
                      <a:solidFill>
                        <a:schemeClr val="tx1">
                          <a:lumMod val="50000"/>
                        </a:schemeClr>
                      </a:solidFill>
                      <a:prstDash val="solid"/>
                      <a:round/>
                      <a:headEnd type="none" w="med" len="med"/>
                      <a:tailEnd type="none" w="med" len="med"/>
                    </a:lnL>
                  </a:tcPr>
                </a:tc>
                <a:tc>
                  <a:txBody>
                    <a:bodyPr/>
                    <a:lstStyle/>
                    <a:p>
                      <a:pPr algn="ctr" fontAlgn="b"/>
                      <a:r>
                        <a:rPr lang="en-US" sz="1800" b="0" i="0" u="none" strike="noStrike" dirty="0">
                          <a:solidFill>
                            <a:srgbClr val="000000"/>
                          </a:solidFill>
                          <a:latin typeface="+mn-lt"/>
                        </a:rPr>
                        <a:t>11</a:t>
                      </a:r>
                    </a:p>
                  </a:txBody>
                  <a:tcPr marL="9525" marR="9525" marT="9525" marB="0" anchor="b"/>
                </a:tc>
              </a:tr>
              <a:tr h="370840">
                <a:tc>
                  <a:txBody>
                    <a:bodyPr/>
                    <a:lstStyle/>
                    <a:p>
                      <a:pPr algn="l" fontAlgn="b"/>
                      <a:r>
                        <a:rPr lang="en-US" sz="1800" u="none" strike="noStrike" dirty="0"/>
                        <a:t>Lead</a:t>
                      </a:r>
                      <a:endParaRPr lang="en-US" sz="1800" b="0" i="0" u="none" strike="noStrike" dirty="0">
                        <a:solidFill>
                          <a:srgbClr val="000000"/>
                        </a:solidFill>
                        <a:latin typeface="+mn-lt"/>
                      </a:endParaRPr>
                    </a:p>
                  </a:txBody>
                  <a:tcPr marL="9525" marR="9525" marT="9525" marB="0" anchor="b">
                    <a:lnR w="12700" cap="flat" cmpd="sng" algn="ctr">
                      <a:solidFill>
                        <a:schemeClr val="tx1">
                          <a:lumMod val="50000"/>
                        </a:schemeClr>
                      </a:solidFill>
                      <a:prstDash val="solid"/>
                      <a:round/>
                      <a:headEnd type="none" w="med" len="med"/>
                      <a:tailEnd type="none" w="med" len="med"/>
                    </a:lnR>
                  </a:tcPr>
                </a:tc>
                <a:tc>
                  <a:txBody>
                    <a:bodyPr/>
                    <a:lstStyle/>
                    <a:p>
                      <a:pPr algn="ctr" fontAlgn="b"/>
                      <a:r>
                        <a:rPr lang="en-US" sz="1800" b="0" i="0" u="none" strike="noStrike" dirty="0">
                          <a:solidFill>
                            <a:srgbClr val="000000"/>
                          </a:solidFill>
                          <a:latin typeface="+mn-lt"/>
                        </a:rPr>
                        <a:t>0.19</a:t>
                      </a:r>
                    </a:p>
                  </a:txBody>
                  <a:tcPr marL="9525" marR="9525" marT="9525" marB="0" anchor="b">
                    <a:lnL w="12700" cap="flat" cmpd="sng" algn="ctr">
                      <a:solidFill>
                        <a:schemeClr val="tx1">
                          <a:lumMod val="50000"/>
                        </a:schemeClr>
                      </a:solidFill>
                      <a:prstDash val="solid"/>
                      <a:round/>
                      <a:headEnd type="none" w="med" len="med"/>
                      <a:tailEnd type="none" w="med" len="med"/>
                    </a:lnL>
                  </a:tcPr>
                </a:tc>
                <a:tc>
                  <a:txBody>
                    <a:bodyPr/>
                    <a:lstStyle/>
                    <a:p>
                      <a:pPr algn="ctr" fontAlgn="b"/>
                      <a:r>
                        <a:rPr lang="en-US" sz="1800" b="0" i="0" u="none" strike="noStrike" dirty="0">
                          <a:solidFill>
                            <a:srgbClr val="000000"/>
                          </a:solidFill>
                          <a:latin typeface="+mn-lt"/>
                        </a:rPr>
                        <a:t>53</a:t>
                      </a:r>
                    </a:p>
                  </a:txBody>
                  <a:tcPr marL="9525" marR="9525" marT="9525" marB="0" anchor="b">
                    <a:lnR w="12700" cap="flat" cmpd="sng" algn="ctr">
                      <a:solidFill>
                        <a:schemeClr val="tx1">
                          <a:lumMod val="50000"/>
                        </a:schemeClr>
                      </a:solidFill>
                      <a:prstDash val="solid"/>
                      <a:round/>
                      <a:headEnd type="none" w="med" len="med"/>
                      <a:tailEnd type="none" w="med" len="med"/>
                    </a:lnR>
                  </a:tcPr>
                </a:tc>
                <a:tc>
                  <a:txBody>
                    <a:bodyPr/>
                    <a:lstStyle/>
                    <a:p>
                      <a:pPr algn="ctr" fontAlgn="b"/>
                      <a:r>
                        <a:rPr lang="en-US" sz="1800" b="0" i="0" u="none" strike="noStrike" dirty="0">
                          <a:solidFill>
                            <a:srgbClr val="000000"/>
                          </a:solidFill>
                          <a:latin typeface="+mn-lt"/>
                        </a:rPr>
                        <a:t>0.03</a:t>
                      </a:r>
                    </a:p>
                  </a:txBody>
                  <a:tcPr marL="9525" marR="9525" marT="9525" marB="0" anchor="b">
                    <a:lnL w="12700" cap="flat" cmpd="sng" algn="ctr">
                      <a:solidFill>
                        <a:schemeClr val="tx1">
                          <a:lumMod val="50000"/>
                        </a:schemeClr>
                      </a:solidFill>
                      <a:prstDash val="solid"/>
                      <a:round/>
                      <a:headEnd type="none" w="med" len="med"/>
                      <a:tailEnd type="none" w="med" len="med"/>
                    </a:lnL>
                  </a:tcPr>
                </a:tc>
                <a:tc>
                  <a:txBody>
                    <a:bodyPr/>
                    <a:lstStyle/>
                    <a:p>
                      <a:pPr algn="ctr" fontAlgn="b"/>
                      <a:r>
                        <a:rPr lang="en-US" sz="1800" b="0" i="0" u="none" strike="noStrike" dirty="0">
                          <a:solidFill>
                            <a:srgbClr val="000000"/>
                          </a:solidFill>
                          <a:latin typeface="+mn-lt"/>
                        </a:rPr>
                        <a:t>12</a:t>
                      </a:r>
                    </a:p>
                  </a:txBody>
                  <a:tcPr marL="9525" marR="9525" marT="9525" marB="0" anchor="b"/>
                </a:tc>
              </a:tr>
              <a:tr h="370840">
                <a:tc>
                  <a:txBody>
                    <a:bodyPr/>
                    <a:lstStyle/>
                    <a:p>
                      <a:pPr algn="l" fontAlgn="b"/>
                      <a:r>
                        <a:rPr lang="en-US" sz="1800" u="none" strike="noStrike" dirty="0"/>
                        <a:t>Mercury</a:t>
                      </a:r>
                      <a:endParaRPr lang="en-US" sz="1800" b="0" i="0" u="none" strike="noStrike" dirty="0">
                        <a:solidFill>
                          <a:srgbClr val="000000"/>
                        </a:solidFill>
                        <a:latin typeface="+mn-lt"/>
                      </a:endParaRPr>
                    </a:p>
                  </a:txBody>
                  <a:tcPr marL="9525" marR="9525" marT="9525" marB="0" anchor="b">
                    <a:lnR w="12700" cap="flat" cmpd="sng" algn="ctr">
                      <a:solidFill>
                        <a:schemeClr val="tx1">
                          <a:lumMod val="50000"/>
                        </a:schemeClr>
                      </a:solidFill>
                      <a:prstDash val="solid"/>
                      <a:round/>
                      <a:headEnd type="none" w="med" len="med"/>
                      <a:tailEnd type="none" w="med" len="med"/>
                    </a:lnR>
                  </a:tcPr>
                </a:tc>
                <a:tc>
                  <a:txBody>
                    <a:bodyPr/>
                    <a:lstStyle/>
                    <a:p>
                      <a:pPr algn="ctr" fontAlgn="b"/>
                      <a:r>
                        <a:rPr lang="en-US" sz="1800" b="0" i="0" u="none" strike="noStrike" dirty="0">
                          <a:solidFill>
                            <a:srgbClr val="000000"/>
                          </a:solidFill>
                          <a:latin typeface="+mn-lt"/>
                        </a:rPr>
                        <a:t>E 0.007</a:t>
                      </a:r>
                    </a:p>
                  </a:txBody>
                  <a:tcPr marL="9525" marR="9525" marT="9525" marB="0" anchor="b">
                    <a:lnL w="12700" cap="flat" cmpd="sng" algn="ctr">
                      <a:solidFill>
                        <a:schemeClr val="tx1">
                          <a:lumMod val="50000"/>
                        </a:schemeClr>
                      </a:solidFill>
                      <a:prstDash val="solid"/>
                      <a:round/>
                      <a:headEnd type="none" w="med" len="med"/>
                      <a:tailEnd type="none" w="med" len="med"/>
                    </a:lnL>
                  </a:tcPr>
                </a:tc>
                <a:tc>
                  <a:txBody>
                    <a:bodyPr/>
                    <a:lstStyle/>
                    <a:p>
                      <a:pPr algn="ctr" fontAlgn="b"/>
                      <a:r>
                        <a:rPr lang="en-US" sz="1800" b="0" i="0" u="none" strike="noStrike" dirty="0">
                          <a:solidFill>
                            <a:srgbClr val="000000"/>
                          </a:solidFill>
                          <a:latin typeface="+mn-lt"/>
                        </a:rPr>
                        <a:t>0.18</a:t>
                      </a:r>
                    </a:p>
                  </a:txBody>
                  <a:tcPr marL="9525" marR="9525" marT="9525" marB="0" anchor="b">
                    <a:lnR w="12700" cap="flat" cmpd="sng" algn="ctr">
                      <a:solidFill>
                        <a:schemeClr val="tx1">
                          <a:lumMod val="50000"/>
                        </a:schemeClr>
                      </a:solidFill>
                      <a:prstDash val="solid"/>
                      <a:round/>
                      <a:headEnd type="none" w="med" len="med"/>
                      <a:tailEnd type="none" w="med" len="med"/>
                    </a:lnR>
                  </a:tcPr>
                </a:tc>
                <a:tc>
                  <a:txBody>
                    <a:bodyPr/>
                    <a:lstStyle/>
                    <a:p>
                      <a:pPr algn="ctr" fontAlgn="b"/>
                      <a:r>
                        <a:rPr lang="en-US" sz="1800" b="0" i="0" u="none" strike="noStrike" dirty="0">
                          <a:solidFill>
                            <a:srgbClr val="000000"/>
                          </a:solidFill>
                          <a:latin typeface="+mn-lt"/>
                        </a:rPr>
                        <a:t>0.01</a:t>
                      </a:r>
                    </a:p>
                  </a:txBody>
                  <a:tcPr marL="9525" marR="9525" marT="9525" marB="0" anchor="b">
                    <a:lnL w="12700" cap="flat" cmpd="sng" algn="ctr">
                      <a:solidFill>
                        <a:schemeClr val="tx1">
                          <a:lumMod val="50000"/>
                        </a:schemeClr>
                      </a:solidFill>
                      <a:prstDash val="solid"/>
                      <a:round/>
                      <a:headEnd type="none" w="med" len="med"/>
                      <a:tailEnd type="none" w="med" len="med"/>
                    </a:lnL>
                  </a:tcPr>
                </a:tc>
                <a:tc>
                  <a:txBody>
                    <a:bodyPr/>
                    <a:lstStyle/>
                    <a:p>
                      <a:pPr algn="ctr" fontAlgn="b"/>
                      <a:r>
                        <a:rPr lang="en-US" sz="1800" b="0" i="0" u="none" strike="noStrike" dirty="0">
                          <a:solidFill>
                            <a:srgbClr val="000000"/>
                          </a:solidFill>
                          <a:latin typeface="+mn-lt"/>
                        </a:rPr>
                        <a:t>0.01</a:t>
                      </a:r>
                    </a:p>
                  </a:txBody>
                  <a:tcPr marL="9525" marR="9525" marT="9525" marB="0" anchor="b"/>
                </a:tc>
              </a:tr>
              <a:tr h="370840">
                <a:tc>
                  <a:txBody>
                    <a:bodyPr/>
                    <a:lstStyle/>
                    <a:p>
                      <a:pPr algn="l" fontAlgn="b"/>
                      <a:r>
                        <a:rPr lang="en-US" sz="1800" u="none" strike="noStrike" dirty="0"/>
                        <a:t>Nickel</a:t>
                      </a:r>
                      <a:endParaRPr lang="en-US" sz="1800" b="0" i="0" u="none" strike="noStrike" dirty="0">
                        <a:solidFill>
                          <a:srgbClr val="000000"/>
                        </a:solidFill>
                        <a:latin typeface="+mn-lt"/>
                      </a:endParaRPr>
                    </a:p>
                  </a:txBody>
                  <a:tcPr marL="9525" marR="9525" marT="9525" marB="0" anchor="b">
                    <a:lnR w="12700" cap="flat" cmpd="sng" algn="ctr">
                      <a:solidFill>
                        <a:schemeClr val="tx1">
                          <a:lumMod val="50000"/>
                        </a:schemeClr>
                      </a:solidFill>
                      <a:prstDash val="solid"/>
                      <a:round/>
                      <a:headEnd type="none" w="med" len="med"/>
                      <a:tailEnd type="none" w="med" len="med"/>
                    </a:lnR>
                  </a:tcPr>
                </a:tc>
                <a:tc>
                  <a:txBody>
                    <a:bodyPr/>
                    <a:lstStyle/>
                    <a:p>
                      <a:pPr algn="ctr" fontAlgn="b"/>
                      <a:r>
                        <a:rPr lang="en-US" sz="1800" b="0" i="0" u="none" strike="noStrike" dirty="0">
                          <a:solidFill>
                            <a:srgbClr val="000000"/>
                          </a:solidFill>
                          <a:latin typeface="+mn-lt"/>
                        </a:rPr>
                        <a:t>0.23</a:t>
                      </a:r>
                    </a:p>
                  </a:txBody>
                  <a:tcPr marL="9525" marR="9525" marT="9525" marB="0" anchor="b">
                    <a:lnL w="12700" cap="flat" cmpd="sng" algn="ctr">
                      <a:solidFill>
                        <a:schemeClr val="tx1">
                          <a:lumMod val="50000"/>
                        </a:schemeClr>
                      </a:solidFill>
                      <a:prstDash val="solid"/>
                      <a:round/>
                      <a:headEnd type="none" w="med" len="med"/>
                      <a:tailEnd type="none" w="med" len="med"/>
                    </a:lnL>
                  </a:tcPr>
                </a:tc>
                <a:tc>
                  <a:txBody>
                    <a:bodyPr/>
                    <a:lstStyle/>
                    <a:p>
                      <a:pPr algn="ctr" fontAlgn="b"/>
                      <a:r>
                        <a:rPr lang="en-US" sz="1800" b="0" i="0" u="none" strike="noStrike" dirty="0">
                          <a:solidFill>
                            <a:srgbClr val="000000"/>
                          </a:solidFill>
                          <a:latin typeface="+mn-lt"/>
                        </a:rPr>
                        <a:t>22</a:t>
                      </a:r>
                    </a:p>
                  </a:txBody>
                  <a:tcPr marL="9525" marR="9525" marT="9525" marB="0" anchor="b">
                    <a:lnR w="12700" cap="flat" cmpd="sng" algn="ctr">
                      <a:solidFill>
                        <a:schemeClr val="tx1">
                          <a:lumMod val="50000"/>
                        </a:schemeClr>
                      </a:solidFill>
                      <a:prstDash val="solid"/>
                      <a:round/>
                      <a:headEnd type="none" w="med" len="med"/>
                      <a:tailEnd type="none" w="med" len="med"/>
                    </a:lnR>
                  </a:tcPr>
                </a:tc>
                <a:tc>
                  <a:txBody>
                    <a:bodyPr/>
                    <a:lstStyle/>
                    <a:p>
                      <a:pPr algn="ctr" fontAlgn="b"/>
                      <a:r>
                        <a:rPr lang="en-US" sz="1800" b="0" i="0" u="none" strike="noStrike" dirty="0">
                          <a:solidFill>
                            <a:srgbClr val="000000"/>
                          </a:solidFill>
                          <a:latin typeface="+mn-lt"/>
                        </a:rPr>
                        <a:t>0.23</a:t>
                      </a:r>
                    </a:p>
                  </a:txBody>
                  <a:tcPr marL="9525" marR="9525" marT="9525" marB="0" anchor="b">
                    <a:lnL w="12700" cap="flat" cmpd="sng" algn="ctr">
                      <a:solidFill>
                        <a:schemeClr val="tx1">
                          <a:lumMod val="50000"/>
                        </a:schemeClr>
                      </a:solidFill>
                      <a:prstDash val="solid"/>
                      <a:round/>
                      <a:headEnd type="none" w="med" len="med"/>
                      <a:tailEnd type="none" w="med" len="med"/>
                    </a:lnL>
                  </a:tcPr>
                </a:tc>
                <a:tc>
                  <a:txBody>
                    <a:bodyPr/>
                    <a:lstStyle/>
                    <a:p>
                      <a:pPr algn="ctr" fontAlgn="b"/>
                      <a:r>
                        <a:rPr lang="en-US" sz="1800" b="0" i="0" u="none" strike="noStrike" dirty="0">
                          <a:solidFill>
                            <a:srgbClr val="000000"/>
                          </a:solidFill>
                          <a:latin typeface="+mn-lt"/>
                        </a:rPr>
                        <a:t>3.2</a:t>
                      </a:r>
                    </a:p>
                  </a:txBody>
                  <a:tcPr marL="9525" marR="9525" marT="9525" marB="0" anchor="b"/>
                </a:tc>
              </a:tr>
              <a:tr h="370840">
                <a:tc>
                  <a:txBody>
                    <a:bodyPr/>
                    <a:lstStyle/>
                    <a:p>
                      <a:pPr algn="l" fontAlgn="b"/>
                      <a:r>
                        <a:rPr lang="en-US" sz="1800" u="none" strike="noStrike" dirty="0"/>
                        <a:t>Selenium </a:t>
                      </a:r>
                      <a:endParaRPr lang="en-US" sz="1800" b="0" i="0" u="none" strike="noStrike" dirty="0">
                        <a:solidFill>
                          <a:srgbClr val="000000"/>
                        </a:solidFill>
                        <a:latin typeface="+mn-lt"/>
                      </a:endParaRPr>
                    </a:p>
                  </a:txBody>
                  <a:tcPr marL="9525" marR="9525" marT="9525" marB="0" anchor="b">
                    <a:lnR w="12700" cap="flat" cmpd="sng" algn="ctr">
                      <a:solidFill>
                        <a:schemeClr val="tx1">
                          <a:lumMod val="50000"/>
                        </a:schemeClr>
                      </a:solidFill>
                      <a:prstDash val="solid"/>
                      <a:round/>
                      <a:headEnd type="none" w="med" len="med"/>
                      <a:tailEnd type="none" w="med" len="med"/>
                    </a:lnR>
                  </a:tcPr>
                </a:tc>
                <a:tc>
                  <a:txBody>
                    <a:bodyPr/>
                    <a:lstStyle/>
                    <a:p>
                      <a:pPr algn="ctr" fontAlgn="b"/>
                      <a:r>
                        <a:rPr lang="en-US" sz="1800" b="0" i="0" u="none" strike="noStrike" dirty="0">
                          <a:solidFill>
                            <a:srgbClr val="000000"/>
                          </a:solidFill>
                          <a:latin typeface="+mn-lt"/>
                        </a:rPr>
                        <a:t>E 0.05</a:t>
                      </a:r>
                    </a:p>
                  </a:txBody>
                  <a:tcPr marL="9525" marR="9525" marT="9525" marB="0" anchor="b">
                    <a:lnL w="12700" cap="flat" cmpd="sng" algn="ctr">
                      <a:solidFill>
                        <a:schemeClr val="tx1">
                          <a:lumMod val="50000"/>
                        </a:schemeClr>
                      </a:solidFill>
                      <a:prstDash val="solid"/>
                      <a:round/>
                      <a:headEnd type="none" w="med" len="med"/>
                      <a:tailEnd type="none" w="med" len="med"/>
                    </a:lnL>
                  </a:tcPr>
                </a:tc>
                <a:tc>
                  <a:txBody>
                    <a:bodyPr/>
                    <a:lstStyle/>
                    <a:p>
                      <a:pPr algn="ctr" fontAlgn="b"/>
                      <a:r>
                        <a:rPr lang="en-US" sz="1800" b="0" i="0" u="none" strike="noStrike" dirty="0">
                          <a:solidFill>
                            <a:srgbClr val="000000"/>
                          </a:solidFill>
                          <a:latin typeface="+mn-lt"/>
                        </a:rPr>
                        <a:t>0.74</a:t>
                      </a:r>
                    </a:p>
                  </a:txBody>
                  <a:tcPr marL="9525" marR="9525" marT="9525" marB="0" anchor="b">
                    <a:lnR w="12700" cap="flat" cmpd="sng" algn="ctr">
                      <a:solidFill>
                        <a:schemeClr val="tx1">
                          <a:lumMod val="50000"/>
                        </a:schemeClr>
                      </a:solidFill>
                      <a:prstDash val="solid"/>
                      <a:round/>
                      <a:headEnd type="none" w="med" len="med"/>
                      <a:tailEnd type="none" w="med" len="med"/>
                    </a:lnR>
                  </a:tcPr>
                </a:tc>
                <a:tc>
                  <a:txBody>
                    <a:bodyPr/>
                    <a:lstStyle/>
                    <a:p>
                      <a:pPr algn="ctr" fontAlgn="b"/>
                      <a:r>
                        <a:rPr lang="en-US" sz="1800" b="0" i="0" u="none" strike="noStrike" dirty="0">
                          <a:solidFill>
                            <a:srgbClr val="000000"/>
                          </a:solidFill>
                          <a:latin typeface="+mn-lt"/>
                        </a:rPr>
                        <a:t>E 0.03</a:t>
                      </a:r>
                    </a:p>
                  </a:txBody>
                  <a:tcPr marL="9525" marR="9525" marT="9525" marB="0" anchor="b">
                    <a:lnL w="12700" cap="flat" cmpd="sng" algn="ctr">
                      <a:solidFill>
                        <a:schemeClr val="tx1">
                          <a:lumMod val="50000"/>
                        </a:schemeClr>
                      </a:solidFill>
                      <a:prstDash val="solid"/>
                      <a:round/>
                      <a:headEnd type="none" w="med" len="med"/>
                      <a:tailEnd type="none" w="med" len="med"/>
                    </a:lnL>
                  </a:tcPr>
                </a:tc>
                <a:tc>
                  <a:txBody>
                    <a:bodyPr/>
                    <a:lstStyle/>
                    <a:p>
                      <a:pPr algn="ctr" fontAlgn="b"/>
                      <a:r>
                        <a:rPr lang="en-US" sz="1800" b="0" i="0" u="none" strike="noStrike" dirty="0">
                          <a:solidFill>
                            <a:srgbClr val="000000"/>
                          </a:solidFill>
                          <a:latin typeface="+mn-lt"/>
                        </a:rPr>
                        <a:t>0.61</a:t>
                      </a:r>
                    </a:p>
                  </a:txBody>
                  <a:tcPr marL="9525" marR="9525" marT="9525" marB="0" anchor="b"/>
                </a:tc>
              </a:tr>
              <a:tr h="370840">
                <a:tc>
                  <a:txBody>
                    <a:bodyPr/>
                    <a:lstStyle/>
                    <a:p>
                      <a:pPr algn="l" fontAlgn="b"/>
                      <a:r>
                        <a:rPr lang="en-US" sz="1800" u="none" strike="noStrike" dirty="0"/>
                        <a:t>Silver</a:t>
                      </a:r>
                      <a:endParaRPr lang="en-US" sz="1800" b="0" i="0" u="none" strike="noStrike" dirty="0">
                        <a:solidFill>
                          <a:srgbClr val="000000"/>
                        </a:solidFill>
                        <a:latin typeface="+mn-lt"/>
                      </a:endParaRPr>
                    </a:p>
                  </a:txBody>
                  <a:tcPr marL="9525" marR="9525" marT="9525" marB="0" anchor="b">
                    <a:lnR w="12700" cap="flat" cmpd="sng" algn="ctr">
                      <a:solidFill>
                        <a:schemeClr val="tx1">
                          <a:lumMod val="50000"/>
                        </a:schemeClr>
                      </a:solidFill>
                      <a:prstDash val="solid"/>
                      <a:round/>
                      <a:headEnd type="none" w="med" len="med"/>
                      <a:tailEnd type="none" w="med" len="med"/>
                    </a:lnR>
                  </a:tcPr>
                </a:tc>
                <a:tc>
                  <a:txBody>
                    <a:bodyPr/>
                    <a:lstStyle/>
                    <a:p>
                      <a:pPr algn="ctr" fontAlgn="b"/>
                      <a:r>
                        <a:rPr lang="en-US" sz="1800" b="0" i="0" u="none" strike="noStrike" dirty="0">
                          <a:solidFill>
                            <a:srgbClr val="000000"/>
                          </a:solidFill>
                          <a:latin typeface="+mn-lt"/>
                        </a:rPr>
                        <a:t>E 0.010</a:t>
                      </a:r>
                    </a:p>
                  </a:txBody>
                  <a:tcPr marL="9525" marR="9525" marT="9525" marB="0" anchor="b">
                    <a:lnL w="12700" cap="flat" cmpd="sng" algn="ctr">
                      <a:solidFill>
                        <a:schemeClr val="tx1">
                          <a:lumMod val="50000"/>
                        </a:schemeClr>
                      </a:solidFill>
                      <a:prstDash val="solid"/>
                      <a:round/>
                      <a:headEnd type="none" w="med" len="med"/>
                      <a:tailEnd type="none" w="med" len="med"/>
                    </a:lnL>
                  </a:tcPr>
                </a:tc>
                <a:tc>
                  <a:txBody>
                    <a:bodyPr/>
                    <a:lstStyle/>
                    <a:p>
                      <a:pPr algn="ctr" fontAlgn="b"/>
                      <a:r>
                        <a:rPr lang="en-US" sz="1800" b="0" i="0" u="none" strike="noStrike" dirty="0">
                          <a:solidFill>
                            <a:srgbClr val="000000"/>
                          </a:solidFill>
                          <a:latin typeface="+mn-lt"/>
                        </a:rPr>
                        <a:t>0.25</a:t>
                      </a:r>
                    </a:p>
                  </a:txBody>
                  <a:tcPr marL="9525" marR="9525" marT="9525" marB="0" anchor="b">
                    <a:lnR w="12700" cap="flat" cmpd="sng" algn="ctr">
                      <a:solidFill>
                        <a:schemeClr val="tx1">
                          <a:lumMod val="50000"/>
                        </a:schemeClr>
                      </a:solidFill>
                      <a:prstDash val="solid"/>
                      <a:round/>
                      <a:headEnd type="none" w="med" len="med"/>
                      <a:tailEnd type="none" w="med" len="med"/>
                    </a:lnR>
                  </a:tcPr>
                </a:tc>
                <a:tc>
                  <a:txBody>
                    <a:bodyPr/>
                    <a:lstStyle/>
                    <a:p>
                      <a:pPr algn="ctr" fontAlgn="b"/>
                      <a:r>
                        <a:rPr lang="en-US" sz="1800" b="0" i="0" u="none" strike="noStrike" dirty="0">
                          <a:solidFill>
                            <a:srgbClr val="000000"/>
                          </a:solidFill>
                          <a:latin typeface="+mn-lt"/>
                        </a:rPr>
                        <a:t>E 0.006</a:t>
                      </a:r>
                    </a:p>
                  </a:txBody>
                  <a:tcPr marL="9525" marR="9525" marT="9525" marB="0" anchor="b">
                    <a:lnL w="12700" cap="flat" cmpd="sng" algn="ctr">
                      <a:solidFill>
                        <a:schemeClr val="tx1">
                          <a:lumMod val="50000"/>
                        </a:schemeClr>
                      </a:solidFill>
                      <a:prstDash val="solid"/>
                      <a:round/>
                      <a:headEnd type="none" w="med" len="med"/>
                      <a:tailEnd type="none" w="med" len="med"/>
                    </a:lnL>
                  </a:tcPr>
                </a:tc>
                <a:tc>
                  <a:txBody>
                    <a:bodyPr/>
                    <a:lstStyle/>
                    <a:p>
                      <a:pPr algn="ctr" fontAlgn="b"/>
                      <a:r>
                        <a:rPr lang="en-US" sz="1800" b="0" i="0" u="none" strike="noStrike" dirty="0">
                          <a:solidFill>
                            <a:srgbClr val="000000"/>
                          </a:solidFill>
                          <a:latin typeface="+mn-lt"/>
                        </a:rPr>
                        <a:t>0.02</a:t>
                      </a:r>
                    </a:p>
                  </a:txBody>
                  <a:tcPr marL="9525" marR="9525" marT="9525" marB="0" anchor="b"/>
                </a:tc>
              </a:tr>
              <a:tr h="370840">
                <a:tc>
                  <a:txBody>
                    <a:bodyPr/>
                    <a:lstStyle/>
                    <a:p>
                      <a:pPr algn="l" fontAlgn="b"/>
                      <a:r>
                        <a:rPr lang="en-US" sz="1800" u="none" strike="noStrike" dirty="0"/>
                        <a:t>Zinc</a:t>
                      </a:r>
                      <a:endParaRPr lang="en-US" sz="1800" b="0" i="0" u="none" strike="noStrike" dirty="0">
                        <a:solidFill>
                          <a:srgbClr val="000000"/>
                        </a:solidFill>
                        <a:latin typeface="+mn-lt"/>
                      </a:endParaRPr>
                    </a:p>
                  </a:txBody>
                  <a:tcPr marL="9525" marR="9525" marT="9525" marB="0" anchor="b">
                    <a:lnR w="12700" cap="flat" cmpd="sng" algn="ctr">
                      <a:solidFill>
                        <a:schemeClr val="tx1">
                          <a:lumMod val="50000"/>
                        </a:schemeClr>
                      </a:solidFill>
                      <a:prstDash val="solid"/>
                      <a:round/>
                      <a:headEnd type="none" w="med" len="med"/>
                      <a:tailEnd type="none" w="med" len="med"/>
                    </a:lnR>
                  </a:tcPr>
                </a:tc>
                <a:tc>
                  <a:txBody>
                    <a:bodyPr/>
                    <a:lstStyle/>
                    <a:p>
                      <a:pPr algn="ctr" fontAlgn="b"/>
                      <a:r>
                        <a:rPr lang="en-US" sz="1800" b="0" i="0" u="none" strike="noStrike" dirty="0">
                          <a:solidFill>
                            <a:srgbClr val="000000"/>
                          </a:solidFill>
                          <a:latin typeface="+mn-lt"/>
                        </a:rPr>
                        <a:t>7.5</a:t>
                      </a:r>
                    </a:p>
                  </a:txBody>
                  <a:tcPr marL="9525" marR="9525" marT="9525" marB="0" anchor="b">
                    <a:lnL w="12700" cap="flat" cmpd="sng" algn="ctr">
                      <a:solidFill>
                        <a:schemeClr val="tx1">
                          <a:lumMod val="50000"/>
                        </a:schemeClr>
                      </a:solidFill>
                      <a:prstDash val="solid"/>
                      <a:round/>
                      <a:headEnd type="none" w="med" len="med"/>
                      <a:tailEnd type="none" w="med" len="med"/>
                    </a:lnL>
                  </a:tcPr>
                </a:tc>
                <a:tc>
                  <a:txBody>
                    <a:bodyPr/>
                    <a:lstStyle/>
                    <a:p>
                      <a:pPr algn="ctr" fontAlgn="b"/>
                      <a:r>
                        <a:rPr lang="en-US" sz="1800" b="0" i="0" u="none" strike="noStrike" dirty="0">
                          <a:solidFill>
                            <a:srgbClr val="000000"/>
                          </a:solidFill>
                          <a:latin typeface="+mn-lt"/>
                        </a:rPr>
                        <a:t>250</a:t>
                      </a:r>
                    </a:p>
                  </a:txBody>
                  <a:tcPr marL="9525" marR="9525" marT="9525" marB="0" anchor="b">
                    <a:lnR w="12700" cap="flat" cmpd="sng" algn="ctr">
                      <a:solidFill>
                        <a:schemeClr val="tx1">
                          <a:lumMod val="50000"/>
                        </a:schemeClr>
                      </a:solidFill>
                      <a:prstDash val="solid"/>
                      <a:round/>
                      <a:headEnd type="none" w="med" len="med"/>
                      <a:tailEnd type="none" w="med" len="med"/>
                    </a:lnR>
                  </a:tcPr>
                </a:tc>
                <a:tc>
                  <a:txBody>
                    <a:bodyPr/>
                    <a:lstStyle/>
                    <a:p>
                      <a:pPr algn="ctr" fontAlgn="b"/>
                      <a:r>
                        <a:rPr lang="en-US" sz="1800" b="0" i="0" u="none" strike="noStrike" dirty="0">
                          <a:solidFill>
                            <a:srgbClr val="000000"/>
                          </a:solidFill>
                          <a:latin typeface="+mn-lt"/>
                        </a:rPr>
                        <a:t>E 4.5</a:t>
                      </a:r>
                    </a:p>
                  </a:txBody>
                  <a:tcPr marL="9525" marR="9525" marT="9525" marB="0" anchor="b">
                    <a:lnL w="12700" cap="flat" cmpd="sng" algn="ctr">
                      <a:solidFill>
                        <a:schemeClr val="tx1">
                          <a:lumMod val="50000"/>
                        </a:schemeClr>
                      </a:solidFill>
                      <a:prstDash val="solid"/>
                      <a:round/>
                      <a:headEnd type="none" w="med" len="med"/>
                      <a:tailEnd type="none" w="med" len="med"/>
                    </a:lnL>
                  </a:tcPr>
                </a:tc>
                <a:tc>
                  <a:txBody>
                    <a:bodyPr/>
                    <a:lstStyle/>
                    <a:p>
                      <a:pPr algn="ctr" fontAlgn="b"/>
                      <a:r>
                        <a:rPr lang="en-US" sz="1800" b="0" i="0" u="none" strike="noStrike" dirty="0">
                          <a:solidFill>
                            <a:srgbClr val="000000"/>
                          </a:solidFill>
                          <a:latin typeface="+mn-lt"/>
                        </a:rPr>
                        <a:t>100</a:t>
                      </a:r>
                    </a:p>
                  </a:txBody>
                  <a:tcPr marL="9525" marR="9525" marT="9525" marB="0" anchor="b"/>
                </a:tc>
              </a:tr>
            </a:tbl>
          </a:graphicData>
        </a:graphic>
      </p:graphicFrame>
      <p:sp>
        <p:nvSpPr>
          <p:cNvPr id="4" name="TextBox 3"/>
          <p:cNvSpPr txBox="1"/>
          <p:nvPr/>
        </p:nvSpPr>
        <p:spPr>
          <a:xfrm>
            <a:off x="3155889" y="6107668"/>
            <a:ext cx="5226111" cy="369332"/>
          </a:xfrm>
          <a:prstGeom prst="rect">
            <a:avLst/>
          </a:prstGeom>
          <a:noFill/>
        </p:spPr>
        <p:txBody>
          <a:bodyPr wrap="none" rtlCol="0">
            <a:spAutoFit/>
          </a:bodyPr>
          <a:lstStyle/>
          <a:p>
            <a:r>
              <a:rPr lang="en-US" dirty="0" smtClean="0">
                <a:latin typeface="+mn-lt"/>
              </a:rPr>
              <a:t>Concentrations shown in micrograms per liter</a:t>
            </a:r>
            <a:endParaRPr lang="en-US" dirty="0">
              <a:latin typeface="+mn-lt"/>
            </a:endParaRPr>
          </a:p>
        </p:txBody>
      </p:sp>
      <p:sp>
        <p:nvSpPr>
          <p:cNvPr id="7" name="Oval 6"/>
          <p:cNvSpPr/>
          <p:nvPr/>
        </p:nvSpPr>
        <p:spPr>
          <a:xfrm>
            <a:off x="4191000" y="3048000"/>
            <a:ext cx="762000" cy="1219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191000" y="5638800"/>
            <a:ext cx="762000" cy="5334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7162800" y="3429000"/>
            <a:ext cx="762000" cy="53340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4191000" y="4523096"/>
            <a:ext cx="762000" cy="5334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dirty="0">
                <a:solidFill>
                  <a:schemeClr val="tx1"/>
                </a:solidFill>
              </a:rPr>
              <a:t>Unknowns</a:t>
            </a:r>
          </a:p>
        </p:txBody>
      </p:sp>
      <p:sp>
        <p:nvSpPr>
          <p:cNvPr id="119811" name="Rectangle 3"/>
          <p:cNvSpPr>
            <a:spLocks noGrp="1" noChangeArrowheads="1"/>
          </p:cNvSpPr>
          <p:nvPr>
            <p:ph type="body" sz="half" idx="1"/>
          </p:nvPr>
        </p:nvSpPr>
        <p:spPr>
          <a:xfrm>
            <a:off x="228600" y="1600200"/>
            <a:ext cx="5562600" cy="4572000"/>
          </a:xfrm>
        </p:spPr>
        <p:txBody>
          <a:bodyPr>
            <a:normAutofit/>
          </a:bodyPr>
          <a:lstStyle/>
          <a:p>
            <a:pPr>
              <a:spcBef>
                <a:spcPct val="50000"/>
              </a:spcBef>
            </a:pPr>
            <a:r>
              <a:rPr lang="en-US" sz="2400" dirty="0"/>
              <a:t>Lack of criteria for “newer” contaminants makes regulation and reporting difficult</a:t>
            </a:r>
          </a:p>
          <a:p>
            <a:pPr>
              <a:spcBef>
                <a:spcPct val="50000"/>
              </a:spcBef>
            </a:pPr>
            <a:r>
              <a:rPr lang="en-US" sz="2400" dirty="0"/>
              <a:t>Implications for fish and wildlife using the area are not characterized</a:t>
            </a:r>
          </a:p>
          <a:p>
            <a:pPr>
              <a:spcBef>
                <a:spcPct val="50000"/>
              </a:spcBef>
            </a:pPr>
            <a:r>
              <a:rPr lang="en-US" sz="2400" dirty="0"/>
              <a:t>Impact of mixing zones on the ecosystem is </a:t>
            </a:r>
            <a:r>
              <a:rPr lang="en-US" sz="2400" dirty="0" smtClean="0"/>
              <a:t>unknown</a:t>
            </a:r>
          </a:p>
          <a:p>
            <a:pPr>
              <a:spcBef>
                <a:spcPct val="50000"/>
              </a:spcBef>
            </a:pPr>
            <a:r>
              <a:rPr lang="en-US" sz="2400" dirty="0" smtClean="0"/>
              <a:t>Foodweb implications</a:t>
            </a:r>
            <a:endParaRPr lang="en-US" sz="2400" dirty="0"/>
          </a:p>
        </p:txBody>
      </p:sp>
      <p:pic>
        <p:nvPicPr>
          <p:cNvPr id="119814" name="Picture 6" descr="osprey-steven"/>
          <p:cNvPicPr>
            <a:picLocks noChangeAspect="1" noChangeArrowheads="1"/>
          </p:cNvPicPr>
          <p:nvPr/>
        </p:nvPicPr>
        <p:blipFill>
          <a:blip r:embed="rId3" cstate="screen"/>
          <a:srcRect l="5161" r="3440"/>
          <a:stretch>
            <a:fillRect/>
          </a:stretch>
        </p:blipFill>
        <p:spPr bwMode="auto">
          <a:xfrm>
            <a:off x="6070891" y="91533"/>
            <a:ext cx="2920709" cy="2194560"/>
          </a:xfrm>
          <a:prstGeom prst="rect">
            <a:avLst/>
          </a:prstGeom>
          <a:noFill/>
          <a:ln w="9525">
            <a:noFill/>
            <a:miter lim="800000"/>
            <a:headEnd/>
            <a:tailEnd/>
          </a:ln>
        </p:spPr>
      </p:pic>
      <p:pic>
        <p:nvPicPr>
          <p:cNvPr id="119815" name="Picture 7" descr="IMG_0388"/>
          <p:cNvPicPr>
            <a:picLocks noChangeAspect="1" noChangeArrowheads="1"/>
          </p:cNvPicPr>
          <p:nvPr/>
        </p:nvPicPr>
        <p:blipFill>
          <a:blip r:embed="rId4" cstate="screen"/>
          <a:srcRect/>
          <a:stretch>
            <a:fillRect/>
          </a:stretch>
        </p:blipFill>
        <p:spPr bwMode="auto">
          <a:xfrm>
            <a:off x="6063843" y="2327512"/>
            <a:ext cx="2922910" cy="2194560"/>
          </a:xfrm>
          <a:prstGeom prst="rect">
            <a:avLst/>
          </a:prstGeom>
          <a:noFill/>
        </p:spPr>
      </p:pic>
      <p:pic>
        <p:nvPicPr>
          <p:cNvPr id="119818" name="Picture 10" descr="corophS"/>
          <p:cNvPicPr>
            <a:picLocks noChangeAspect="1" noChangeArrowheads="1"/>
          </p:cNvPicPr>
          <p:nvPr/>
        </p:nvPicPr>
        <p:blipFill>
          <a:blip r:embed="rId5" cstate="screen"/>
          <a:srcRect/>
          <a:stretch>
            <a:fillRect/>
          </a:stretch>
        </p:blipFill>
        <p:spPr bwMode="auto">
          <a:xfrm>
            <a:off x="6063217" y="4563490"/>
            <a:ext cx="2923536" cy="2194560"/>
          </a:xfrm>
          <a:prstGeom prst="rect">
            <a:avLst/>
          </a:prstGeom>
          <a:noFill/>
        </p:spPr>
      </p:pic>
      <p:sp>
        <p:nvSpPr>
          <p:cNvPr id="119819" name="Text Box 11"/>
          <p:cNvSpPr txBox="1">
            <a:spLocks noChangeArrowheads="1"/>
          </p:cNvSpPr>
          <p:nvPr/>
        </p:nvSpPr>
        <p:spPr bwMode="auto">
          <a:xfrm>
            <a:off x="7784275" y="2105850"/>
            <a:ext cx="1295400" cy="244475"/>
          </a:xfrm>
          <a:prstGeom prst="rect">
            <a:avLst/>
          </a:prstGeom>
          <a:noFill/>
          <a:ln w="9525">
            <a:noFill/>
            <a:miter lim="800000"/>
            <a:headEnd/>
            <a:tailEnd/>
          </a:ln>
          <a:effectLst/>
        </p:spPr>
        <p:txBody>
          <a:bodyPr>
            <a:spAutoFit/>
          </a:bodyPr>
          <a:lstStyle/>
          <a:p>
            <a:pPr algn="r">
              <a:spcBef>
                <a:spcPct val="50000"/>
              </a:spcBef>
            </a:pPr>
            <a:r>
              <a:rPr lang="en-US" sz="1000" dirty="0"/>
              <a:t>Steve Warnstaff</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US" dirty="0">
                <a:solidFill>
                  <a:schemeClr val="tx1"/>
                </a:solidFill>
              </a:rPr>
              <a:t>Future steps…</a:t>
            </a:r>
          </a:p>
        </p:txBody>
      </p:sp>
      <p:sp>
        <p:nvSpPr>
          <p:cNvPr id="164867" name="Rectangle 3"/>
          <p:cNvSpPr>
            <a:spLocks noGrp="1" noChangeArrowheads="1"/>
          </p:cNvSpPr>
          <p:nvPr>
            <p:ph idx="1"/>
          </p:nvPr>
        </p:nvSpPr>
        <p:spPr>
          <a:xfrm>
            <a:off x="152400" y="1371600"/>
            <a:ext cx="5638800" cy="4876800"/>
          </a:xfrm>
        </p:spPr>
        <p:txBody>
          <a:bodyPr>
            <a:normAutofit/>
          </a:bodyPr>
          <a:lstStyle/>
          <a:p>
            <a:r>
              <a:rPr lang="en-US" sz="2600" dirty="0"/>
              <a:t>Toxicity studies</a:t>
            </a:r>
          </a:p>
          <a:p>
            <a:pPr lvl="1"/>
            <a:r>
              <a:rPr lang="en-US" sz="2400" dirty="0"/>
              <a:t>What do these contaminant </a:t>
            </a:r>
            <a:br>
              <a:rPr lang="en-US" sz="2400" dirty="0"/>
            </a:br>
            <a:r>
              <a:rPr lang="en-US" sz="2400" dirty="0"/>
              <a:t>levels mean to fish, wildlife, </a:t>
            </a:r>
            <a:br>
              <a:rPr lang="en-US" sz="2400" dirty="0"/>
            </a:br>
            <a:r>
              <a:rPr lang="en-US" sz="2400" dirty="0"/>
              <a:t>and human health</a:t>
            </a:r>
          </a:p>
          <a:p>
            <a:pPr lvl="1"/>
            <a:r>
              <a:rPr lang="en-US" sz="2400" dirty="0"/>
              <a:t>Synergistic effects</a:t>
            </a:r>
          </a:p>
          <a:p>
            <a:pPr lvl="1"/>
            <a:r>
              <a:rPr lang="en-US" sz="2400" dirty="0"/>
              <a:t>Bioaccumulation</a:t>
            </a:r>
          </a:p>
          <a:p>
            <a:r>
              <a:rPr lang="en-US" sz="2600" dirty="0"/>
              <a:t>Other contributors – industry, </a:t>
            </a:r>
            <a:r>
              <a:rPr lang="en-US" sz="2600" dirty="0" smtClean="0"/>
              <a:t/>
            </a:r>
            <a:br>
              <a:rPr lang="en-US" sz="2600" dirty="0" smtClean="0"/>
            </a:br>
            <a:r>
              <a:rPr lang="en-US" sz="2600" dirty="0" smtClean="0"/>
              <a:t>NPDES </a:t>
            </a:r>
            <a:r>
              <a:rPr lang="en-US" sz="2600" dirty="0"/>
              <a:t>permit holders</a:t>
            </a:r>
          </a:p>
          <a:p>
            <a:r>
              <a:rPr lang="en-US" sz="2600" dirty="0"/>
              <a:t>Variability – </a:t>
            </a:r>
            <a:r>
              <a:rPr lang="en-US" sz="2600" dirty="0" smtClean="0"/>
              <a:t/>
            </a:r>
            <a:br>
              <a:rPr lang="en-US" sz="2600" dirty="0" smtClean="0"/>
            </a:br>
            <a:r>
              <a:rPr lang="en-US" sz="2600" dirty="0" smtClean="0"/>
              <a:t>seasonal</a:t>
            </a:r>
            <a:r>
              <a:rPr lang="en-US" sz="2600" dirty="0"/>
              <a:t>, spatial, …</a:t>
            </a:r>
          </a:p>
          <a:p>
            <a:r>
              <a:rPr lang="en-US" sz="2600" dirty="0"/>
              <a:t>Further characterization</a:t>
            </a:r>
          </a:p>
        </p:txBody>
      </p:sp>
      <p:pic>
        <p:nvPicPr>
          <p:cNvPr id="310274" name="Picture 2"/>
          <p:cNvPicPr>
            <a:picLocks noChangeAspect="1" noChangeArrowheads="1"/>
          </p:cNvPicPr>
          <p:nvPr/>
        </p:nvPicPr>
        <p:blipFill>
          <a:blip r:embed="rId3" cstate="print"/>
          <a:srcRect/>
          <a:stretch>
            <a:fillRect/>
          </a:stretch>
        </p:blipFill>
        <p:spPr bwMode="auto">
          <a:xfrm>
            <a:off x="5882640" y="4709160"/>
            <a:ext cx="3108960" cy="2072640"/>
          </a:xfrm>
          <a:prstGeom prst="rect">
            <a:avLst/>
          </a:prstGeom>
          <a:noFill/>
          <a:ln w="25400">
            <a:solidFill>
              <a:schemeClr val="bg1"/>
            </a:solidFill>
            <a:miter lim="800000"/>
            <a:headEnd/>
            <a:tailEnd/>
          </a:ln>
        </p:spPr>
      </p:pic>
      <p:pic>
        <p:nvPicPr>
          <p:cNvPr id="6" name="Picture 4" descr="cholesterol_drugs_s4_drugs_available"/>
          <p:cNvPicPr>
            <a:picLocks noChangeAspect="1" noChangeArrowheads="1"/>
          </p:cNvPicPr>
          <p:nvPr/>
        </p:nvPicPr>
        <p:blipFill>
          <a:blip r:embed="rId4" cstate="print"/>
          <a:srcRect/>
          <a:stretch>
            <a:fillRect/>
          </a:stretch>
        </p:blipFill>
        <p:spPr bwMode="auto">
          <a:xfrm>
            <a:off x="5882640" y="111825"/>
            <a:ext cx="3108960" cy="2113651"/>
          </a:xfrm>
          <a:prstGeom prst="rect">
            <a:avLst/>
          </a:prstGeom>
          <a:noFill/>
          <a:ln w="25400">
            <a:solidFill>
              <a:schemeClr val="bg1"/>
            </a:solidFill>
          </a:ln>
        </p:spPr>
      </p:pic>
      <p:pic>
        <p:nvPicPr>
          <p:cNvPr id="7" name="Picture 6" descr="IMG_1173.jpg"/>
          <p:cNvPicPr>
            <a:picLocks noChangeAspect="1"/>
          </p:cNvPicPr>
          <p:nvPr/>
        </p:nvPicPr>
        <p:blipFill>
          <a:blip r:embed="rId5" cstate="print"/>
          <a:stretch>
            <a:fillRect/>
          </a:stretch>
        </p:blipFill>
        <p:spPr>
          <a:xfrm>
            <a:off x="5882640" y="2301458"/>
            <a:ext cx="3108960" cy="2331720"/>
          </a:xfrm>
          <a:prstGeom prst="rect">
            <a:avLst/>
          </a:prstGeom>
          <a:ln w="25400">
            <a:solidFill>
              <a:schemeClr val="bg1"/>
            </a:solid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152400" y="4495800"/>
            <a:ext cx="3429000" cy="762000"/>
          </a:xfrm>
        </p:spPr>
        <p:txBody>
          <a:bodyPr/>
          <a:lstStyle/>
          <a:p>
            <a:r>
              <a:rPr lang="en-US" dirty="0" smtClean="0"/>
              <a:t>Questions?</a:t>
            </a:r>
            <a:endParaRPr lang="en-US" dirty="0"/>
          </a:p>
        </p:txBody>
      </p:sp>
      <p:sp>
        <p:nvSpPr>
          <p:cNvPr id="6" name="Text Placeholder 5"/>
          <p:cNvSpPr>
            <a:spLocks noGrp="1"/>
          </p:cNvSpPr>
          <p:nvPr>
            <p:ph type="body" idx="1"/>
          </p:nvPr>
        </p:nvSpPr>
        <p:spPr>
          <a:xfrm>
            <a:off x="228600" y="5181600"/>
            <a:ext cx="3124200" cy="990600"/>
          </a:xfrm>
        </p:spPr>
        <p:txBody>
          <a:bodyPr>
            <a:normAutofit/>
          </a:bodyPr>
          <a:lstStyle/>
          <a:p>
            <a:r>
              <a:rPr lang="en-US" dirty="0" smtClean="0"/>
              <a:t>Jennifer Morace</a:t>
            </a:r>
            <a:br>
              <a:rPr lang="en-US" dirty="0" smtClean="0"/>
            </a:br>
            <a:r>
              <a:rPr lang="en-US" dirty="0" smtClean="0"/>
              <a:t>jlmorace@usgs.gov</a:t>
            </a:r>
          </a:p>
          <a:p>
            <a:r>
              <a:rPr lang="en-US" dirty="0" smtClean="0"/>
              <a:t>503.251.3229</a:t>
            </a:r>
            <a:endParaRPr lang="en-US" dirty="0"/>
          </a:p>
        </p:txBody>
      </p:sp>
      <p:pic>
        <p:nvPicPr>
          <p:cNvPr id="12" name="Picture 6" descr="Oregonian cartoon"/>
          <p:cNvPicPr>
            <a:picLocks noChangeAspect="1" noChangeArrowheads="1"/>
          </p:cNvPicPr>
          <p:nvPr/>
        </p:nvPicPr>
        <p:blipFill>
          <a:blip r:embed="rId3" cstate="print"/>
          <a:srcRect/>
          <a:stretch>
            <a:fillRect/>
          </a:stretch>
        </p:blipFill>
        <p:spPr bwMode="auto">
          <a:xfrm>
            <a:off x="228600" y="228600"/>
            <a:ext cx="5943600" cy="4202613"/>
          </a:xfrm>
          <a:prstGeom prst="rect">
            <a:avLst/>
          </a:prstGeom>
          <a:noFill/>
          <a:ln w="38100">
            <a:solidFill>
              <a:schemeClr val="accent1"/>
            </a:solidFill>
            <a:miter lim="800000"/>
            <a:headEnd/>
            <a:tailEnd/>
          </a:ln>
        </p:spPr>
      </p:pic>
      <p:sp>
        <p:nvSpPr>
          <p:cNvPr id="16" name="Text Box 10"/>
          <p:cNvSpPr txBox="1">
            <a:spLocks noChangeArrowheads="1"/>
          </p:cNvSpPr>
          <p:nvPr/>
        </p:nvSpPr>
        <p:spPr bwMode="auto">
          <a:xfrm>
            <a:off x="3048000" y="4495800"/>
            <a:ext cx="3186112" cy="261610"/>
          </a:xfrm>
          <a:prstGeom prst="rect">
            <a:avLst/>
          </a:prstGeom>
          <a:noFill/>
          <a:ln w="9525">
            <a:noFill/>
            <a:miter lim="800000"/>
            <a:headEnd/>
            <a:tailEnd/>
          </a:ln>
          <a:effectLst/>
        </p:spPr>
        <p:txBody>
          <a:bodyPr wrap="square">
            <a:spAutoFit/>
          </a:bodyPr>
          <a:lstStyle/>
          <a:p>
            <a:pPr algn="r"/>
            <a:r>
              <a:rPr lang="en-US" sz="1100" dirty="0" smtClean="0">
                <a:latin typeface="+mn-lt"/>
              </a:rPr>
              <a:t>Jack Ohman, </a:t>
            </a:r>
            <a:r>
              <a:rPr lang="en-US" sz="1100" i="1" dirty="0" smtClean="0">
                <a:latin typeface="+mn-lt"/>
              </a:rPr>
              <a:t>The Oregonian</a:t>
            </a:r>
            <a:r>
              <a:rPr lang="en-US" sz="1100" dirty="0" smtClean="0">
                <a:latin typeface="+mn-lt"/>
              </a:rPr>
              <a:t>, May 2007</a:t>
            </a:r>
            <a:endParaRPr lang="en-US" sz="1100" dirty="0">
              <a:latin typeface="+mn-lt"/>
            </a:endParaRPr>
          </a:p>
        </p:txBody>
      </p:sp>
      <p:grpSp>
        <p:nvGrpSpPr>
          <p:cNvPr id="7" name="Group 6"/>
          <p:cNvGrpSpPr>
            <a:grpSpLocks noChangeAspect="1"/>
          </p:cNvGrpSpPr>
          <p:nvPr/>
        </p:nvGrpSpPr>
        <p:grpSpPr bwMode="auto">
          <a:xfrm>
            <a:off x="7010400" y="381000"/>
            <a:ext cx="1828800" cy="2211135"/>
            <a:chOff x="190" y="1200"/>
            <a:chExt cx="1655" cy="2001"/>
          </a:xfrm>
        </p:grpSpPr>
        <p:pic>
          <p:nvPicPr>
            <p:cNvPr id="8" name="Picture 4" descr="critfc_logo"/>
            <p:cNvPicPr>
              <a:picLocks noChangeAspect="1" noChangeArrowheads="1"/>
            </p:cNvPicPr>
            <p:nvPr/>
          </p:nvPicPr>
          <p:blipFill>
            <a:blip r:embed="rId4" cstate="print"/>
            <a:srcRect/>
            <a:stretch>
              <a:fillRect/>
            </a:stretch>
          </p:blipFill>
          <p:spPr bwMode="auto">
            <a:xfrm>
              <a:off x="192" y="1200"/>
              <a:ext cx="1653" cy="1653"/>
            </a:xfrm>
            <a:prstGeom prst="rect">
              <a:avLst/>
            </a:prstGeom>
            <a:noFill/>
          </p:spPr>
        </p:pic>
        <p:pic>
          <p:nvPicPr>
            <p:cNvPr id="9" name="Picture 5" descr="logo"/>
            <p:cNvPicPr>
              <a:picLocks noChangeAspect="1" noChangeArrowheads="1"/>
            </p:cNvPicPr>
            <p:nvPr/>
          </p:nvPicPr>
          <p:blipFill>
            <a:blip r:embed="rId5" cstate="print"/>
            <a:srcRect/>
            <a:stretch>
              <a:fillRect/>
            </a:stretch>
          </p:blipFill>
          <p:spPr bwMode="auto">
            <a:xfrm>
              <a:off x="190" y="2859"/>
              <a:ext cx="1650" cy="342"/>
            </a:xfrm>
            <a:prstGeom prst="rect">
              <a:avLst/>
            </a:prstGeom>
            <a:noFill/>
          </p:spPr>
        </p:pic>
      </p:grpSp>
      <p:pic>
        <p:nvPicPr>
          <p:cNvPr id="10" name="Picture 7" descr="lcrep-logo"/>
          <p:cNvPicPr>
            <a:picLocks noChangeAspect="1" noChangeArrowheads="1"/>
          </p:cNvPicPr>
          <p:nvPr/>
        </p:nvPicPr>
        <p:blipFill>
          <a:blip r:embed="rId6" cstate="print"/>
          <a:srcRect/>
          <a:stretch>
            <a:fillRect/>
          </a:stretch>
        </p:blipFill>
        <p:spPr bwMode="auto">
          <a:xfrm>
            <a:off x="7000875" y="4558051"/>
            <a:ext cx="1828800" cy="1145540"/>
          </a:xfrm>
          <a:prstGeom prst="rect">
            <a:avLst/>
          </a:prstGeom>
          <a:noFill/>
        </p:spPr>
      </p:pic>
      <p:pic>
        <p:nvPicPr>
          <p:cNvPr id="11" name="Picture 11" descr="crk-logo"/>
          <p:cNvPicPr>
            <a:picLocks noChangeAspect="1" noChangeArrowheads="1"/>
          </p:cNvPicPr>
          <p:nvPr/>
        </p:nvPicPr>
        <p:blipFill>
          <a:blip r:embed="rId7" cstate="print"/>
          <a:srcRect/>
          <a:stretch>
            <a:fillRect/>
          </a:stretch>
        </p:blipFill>
        <p:spPr bwMode="auto">
          <a:xfrm>
            <a:off x="6915150" y="2908343"/>
            <a:ext cx="2000250" cy="1333500"/>
          </a:xfrm>
          <a:prstGeom prst="rect">
            <a:avLst/>
          </a:prstGeom>
          <a:noFill/>
        </p:spPr>
      </p:pic>
      <p:grpSp>
        <p:nvGrpSpPr>
          <p:cNvPr id="13" name="Group 12"/>
          <p:cNvGrpSpPr>
            <a:grpSpLocks/>
          </p:cNvGrpSpPr>
          <p:nvPr/>
        </p:nvGrpSpPr>
        <p:grpSpPr bwMode="auto">
          <a:xfrm>
            <a:off x="3505200" y="4879975"/>
            <a:ext cx="3295650" cy="1828800"/>
            <a:chOff x="3540" y="1728"/>
            <a:chExt cx="2076" cy="1212"/>
          </a:xfrm>
        </p:grpSpPr>
        <p:pic>
          <p:nvPicPr>
            <p:cNvPr id="14" name="Picture 8" descr="nedc_logo"/>
            <p:cNvPicPr>
              <a:picLocks noChangeAspect="1" noChangeArrowheads="1"/>
            </p:cNvPicPr>
            <p:nvPr/>
          </p:nvPicPr>
          <p:blipFill>
            <a:blip r:embed="rId8" cstate="print"/>
            <a:srcRect/>
            <a:stretch>
              <a:fillRect/>
            </a:stretch>
          </p:blipFill>
          <p:spPr bwMode="auto">
            <a:xfrm>
              <a:off x="4128" y="1728"/>
              <a:ext cx="900" cy="900"/>
            </a:xfrm>
            <a:prstGeom prst="rect">
              <a:avLst/>
            </a:prstGeom>
            <a:noFill/>
          </p:spPr>
        </p:pic>
        <p:pic>
          <p:nvPicPr>
            <p:cNvPr id="15" name="Picture 9" descr="nedc"/>
            <p:cNvPicPr>
              <a:picLocks noChangeAspect="1" noChangeArrowheads="1"/>
            </p:cNvPicPr>
            <p:nvPr/>
          </p:nvPicPr>
          <p:blipFill>
            <a:blip r:embed="rId9" cstate="print"/>
            <a:srcRect/>
            <a:stretch>
              <a:fillRect/>
            </a:stretch>
          </p:blipFill>
          <p:spPr bwMode="auto">
            <a:xfrm>
              <a:off x="3540" y="2688"/>
              <a:ext cx="2076" cy="252"/>
            </a:xfrm>
            <a:prstGeom prst="rect">
              <a:avLst/>
            </a:prstGeom>
            <a:noFill/>
          </p:spPr>
        </p:pic>
      </p:grpSp>
      <p:pic>
        <p:nvPicPr>
          <p:cNvPr id="17" name="Picture 10" descr="USGSid"/>
          <p:cNvPicPr>
            <a:picLocks noChangeAspect="1" noChangeArrowheads="1"/>
          </p:cNvPicPr>
          <p:nvPr/>
        </p:nvPicPr>
        <p:blipFill>
          <a:blip r:embed="rId10" cstate="print"/>
          <a:srcRect/>
          <a:stretch>
            <a:fillRect/>
          </a:stretch>
        </p:blipFill>
        <p:spPr bwMode="auto">
          <a:xfrm>
            <a:off x="7010400" y="6019800"/>
            <a:ext cx="1828800" cy="68897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p:cNvPicPr>
            <a:picLocks noChangeAspect="1" noChangeArrowheads="1"/>
          </p:cNvPicPr>
          <p:nvPr/>
        </p:nvPicPr>
        <p:blipFill>
          <a:blip r:embed="rId3" cstate="screen"/>
          <a:srcRect/>
          <a:stretch>
            <a:fillRect/>
          </a:stretch>
        </p:blipFill>
        <p:spPr bwMode="auto">
          <a:xfrm>
            <a:off x="0" y="173038"/>
            <a:ext cx="9140825" cy="6532562"/>
          </a:xfrm>
          <a:prstGeom prst="rect">
            <a:avLst/>
          </a:prstGeom>
          <a:noFill/>
          <a:ln w="9525">
            <a:noFill/>
            <a:miter lim="800000"/>
            <a:headEnd/>
            <a:tailEnd/>
          </a:ln>
        </p:spPr>
      </p:pic>
      <p:grpSp>
        <p:nvGrpSpPr>
          <p:cNvPr id="144387" name="Group 3"/>
          <p:cNvGrpSpPr>
            <a:grpSpLocks/>
          </p:cNvGrpSpPr>
          <p:nvPr/>
        </p:nvGrpSpPr>
        <p:grpSpPr bwMode="auto">
          <a:xfrm>
            <a:off x="6934200" y="928688"/>
            <a:ext cx="1524000" cy="366712"/>
            <a:chOff x="3855" y="1323"/>
            <a:chExt cx="960" cy="231"/>
          </a:xfrm>
        </p:grpSpPr>
        <p:sp>
          <p:nvSpPr>
            <p:cNvPr id="144388" name="Rectangle 4"/>
            <p:cNvSpPr>
              <a:spLocks noChangeArrowheads="1"/>
            </p:cNvSpPr>
            <p:nvPr/>
          </p:nvSpPr>
          <p:spPr bwMode="auto">
            <a:xfrm>
              <a:off x="3864" y="1344"/>
              <a:ext cx="864" cy="192"/>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144389" name="Text Box 5"/>
            <p:cNvSpPr txBox="1">
              <a:spLocks noChangeArrowheads="1"/>
            </p:cNvSpPr>
            <p:nvPr/>
          </p:nvSpPr>
          <p:spPr bwMode="auto">
            <a:xfrm>
              <a:off x="3855" y="1323"/>
              <a:ext cx="960" cy="231"/>
            </a:xfrm>
            <a:prstGeom prst="rect">
              <a:avLst/>
            </a:prstGeom>
            <a:noFill/>
            <a:ln w="9525">
              <a:noFill/>
              <a:miter lim="800000"/>
              <a:headEnd/>
              <a:tailEnd/>
            </a:ln>
            <a:effectLst/>
          </p:spPr>
          <p:txBody>
            <a:bodyPr>
              <a:spAutoFit/>
            </a:bodyPr>
            <a:lstStyle/>
            <a:p>
              <a:pPr>
                <a:spcBef>
                  <a:spcPct val="50000"/>
                </a:spcBef>
              </a:pPr>
              <a:r>
                <a:rPr lang="en-US" b="1" dirty="0">
                  <a:solidFill>
                    <a:schemeClr val="bg1"/>
                  </a:solidFill>
                </a:rPr>
                <a:t>Wenatchee</a:t>
              </a:r>
            </a:p>
          </p:txBody>
        </p:sp>
      </p:grpSp>
      <p:grpSp>
        <p:nvGrpSpPr>
          <p:cNvPr id="144390" name="Group 6"/>
          <p:cNvGrpSpPr>
            <a:grpSpLocks/>
          </p:cNvGrpSpPr>
          <p:nvPr/>
        </p:nvGrpSpPr>
        <p:grpSpPr bwMode="auto">
          <a:xfrm>
            <a:off x="7924800" y="2871788"/>
            <a:ext cx="1295400" cy="366712"/>
            <a:chOff x="4653" y="2607"/>
            <a:chExt cx="816" cy="231"/>
          </a:xfrm>
        </p:grpSpPr>
        <p:sp>
          <p:nvSpPr>
            <p:cNvPr id="144391" name="Rectangle 7"/>
            <p:cNvSpPr>
              <a:spLocks noChangeArrowheads="1"/>
            </p:cNvSpPr>
            <p:nvPr/>
          </p:nvSpPr>
          <p:spPr bwMode="auto">
            <a:xfrm>
              <a:off x="4656" y="2631"/>
              <a:ext cx="720" cy="192"/>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144392" name="Text Box 8"/>
            <p:cNvSpPr txBox="1">
              <a:spLocks noChangeArrowheads="1"/>
            </p:cNvSpPr>
            <p:nvPr/>
          </p:nvSpPr>
          <p:spPr bwMode="auto">
            <a:xfrm>
              <a:off x="4653" y="2607"/>
              <a:ext cx="816" cy="231"/>
            </a:xfrm>
            <a:prstGeom prst="rect">
              <a:avLst/>
            </a:prstGeom>
            <a:noFill/>
            <a:ln w="9525">
              <a:noFill/>
              <a:miter lim="800000"/>
              <a:headEnd/>
              <a:tailEnd/>
            </a:ln>
            <a:effectLst/>
          </p:spPr>
          <p:txBody>
            <a:bodyPr>
              <a:spAutoFit/>
            </a:bodyPr>
            <a:lstStyle/>
            <a:p>
              <a:pPr>
                <a:spcBef>
                  <a:spcPct val="50000"/>
                </a:spcBef>
              </a:pPr>
              <a:r>
                <a:rPr lang="en-US" b="1" dirty="0">
                  <a:solidFill>
                    <a:schemeClr val="bg1"/>
                  </a:solidFill>
                </a:rPr>
                <a:t>Richland</a:t>
              </a:r>
            </a:p>
          </p:txBody>
        </p:sp>
      </p:grpSp>
      <p:grpSp>
        <p:nvGrpSpPr>
          <p:cNvPr id="144393" name="Group 9"/>
          <p:cNvGrpSpPr>
            <a:grpSpLocks/>
          </p:cNvGrpSpPr>
          <p:nvPr/>
        </p:nvGrpSpPr>
        <p:grpSpPr bwMode="auto">
          <a:xfrm>
            <a:off x="8077200" y="4633913"/>
            <a:ext cx="1295400" cy="366712"/>
            <a:chOff x="4602" y="3051"/>
            <a:chExt cx="816" cy="231"/>
          </a:xfrm>
        </p:grpSpPr>
        <p:sp>
          <p:nvSpPr>
            <p:cNvPr id="144394" name="Rectangle 10"/>
            <p:cNvSpPr>
              <a:spLocks noChangeArrowheads="1"/>
            </p:cNvSpPr>
            <p:nvPr/>
          </p:nvSpPr>
          <p:spPr bwMode="auto">
            <a:xfrm>
              <a:off x="4608" y="3072"/>
              <a:ext cx="662" cy="192"/>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144395" name="Text Box 11"/>
            <p:cNvSpPr txBox="1">
              <a:spLocks noChangeArrowheads="1"/>
            </p:cNvSpPr>
            <p:nvPr/>
          </p:nvSpPr>
          <p:spPr bwMode="auto">
            <a:xfrm>
              <a:off x="4602" y="3051"/>
              <a:ext cx="816" cy="231"/>
            </a:xfrm>
            <a:prstGeom prst="rect">
              <a:avLst/>
            </a:prstGeom>
            <a:noFill/>
            <a:ln w="9525">
              <a:noFill/>
              <a:miter lim="800000"/>
              <a:headEnd/>
              <a:tailEnd/>
            </a:ln>
            <a:effectLst/>
          </p:spPr>
          <p:txBody>
            <a:bodyPr>
              <a:spAutoFit/>
            </a:bodyPr>
            <a:lstStyle/>
            <a:p>
              <a:pPr>
                <a:spcBef>
                  <a:spcPct val="50000"/>
                </a:spcBef>
              </a:pPr>
              <a:r>
                <a:rPr lang="en-US" b="1" dirty="0">
                  <a:solidFill>
                    <a:schemeClr val="bg1"/>
                  </a:solidFill>
                </a:rPr>
                <a:t>Umatilla</a:t>
              </a:r>
            </a:p>
          </p:txBody>
        </p:sp>
      </p:grpSp>
      <p:grpSp>
        <p:nvGrpSpPr>
          <p:cNvPr id="144396" name="Group 12"/>
          <p:cNvGrpSpPr>
            <a:grpSpLocks/>
          </p:cNvGrpSpPr>
          <p:nvPr/>
        </p:nvGrpSpPr>
        <p:grpSpPr bwMode="auto">
          <a:xfrm>
            <a:off x="1581150" y="4756150"/>
            <a:ext cx="1376363" cy="366713"/>
            <a:chOff x="981" y="3109"/>
            <a:chExt cx="867" cy="231"/>
          </a:xfrm>
        </p:grpSpPr>
        <p:sp>
          <p:nvSpPr>
            <p:cNvPr id="144397" name="Rectangle 13"/>
            <p:cNvSpPr>
              <a:spLocks noChangeArrowheads="1"/>
            </p:cNvSpPr>
            <p:nvPr/>
          </p:nvSpPr>
          <p:spPr bwMode="auto">
            <a:xfrm>
              <a:off x="981" y="3135"/>
              <a:ext cx="864" cy="192"/>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144398" name="Text Box 14"/>
            <p:cNvSpPr txBox="1">
              <a:spLocks noChangeArrowheads="1"/>
            </p:cNvSpPr>
            <p:nvPr/>
          </p:nvSpPr>
          <p:spPr bwMode="auto">
            <a:xfrm>
              <a:off x="984" y="3109"/>
              <a:ext cx="864" cy="231"/>
            </a:xfrm>
            <a:prstGeom prst="rect">
              <a:avLst/>
            </a:prstGeom>
            <a:noFill/>
            <a:ln w="9525">
              <a:noFill/>
              <a:miter lim="800000"/>
              <a:headEnd/>
              <a:tailEnd/>
            </a:ln>
            <a:effectLst/>
          </p:spPr>
          <p:txBody>
            <a:bodyPr>
              <a:spAutoFit/>
            </a:bodyPr>
            <a:lstStyle/>
            <a:p>
              <a:pPr>
                <a:spcBef>
                  <a:spcPct val="50000"/>
                </a:spcBef>
              </a:pPr>
              <a:r>
                <a:rPr lang="en-US" b="1" dirty="0">
                  <a:solidFill>
                    <a:schemeClr val="bg1"/>
                  </a:solidFill>
                </a:rPr>
                <a:t>Vancouver</a:t>
              </a:r>
            </a:p>
          </p:txBody>
        </p:sp>
      </p:grpSp>
      <p:grpSp>
        <p:nvGrpSpPr>
          <p:cNvPr id="144399" name="Group 15"/>
          <p:cNvGrpSpPr>
            <a:grpSpLocks/>
          </p:cNvGrpSpPr>
          <p:nvPr/>
        </p:nvGrpSpPr>
        <p:grpSpPr bwMode="auto">
          <a:xfrm>
            <a:off x="1993900" y="5265738"/>
            <a:ext cx="1295400" cy="366712"/>
            <a:chOff x="1182" y="3429"/>
            <a:chExt cx="816" cy="231"/>
          </a:xfrm>
        </p:grpSpPr>
        <p:sp>
          <p:nvSpPr>
            <p:cNvPr id="144400" name="Rectangle 16"/>
            <p:cNvSpPr>
              <a:spLocks noChangeArrowheads="1"/>
            </p:cNvSpPr>
            <p:nvPr/>
          </p:nvSpPr>
          <p:spPr bwMode="auto">
            <a:xfrm>
              <a:off x="1188" y="3447"/>
              <a:ext cx="691" cy="192"/>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144401" name="Text Box 17"/>
            <p:cNvSpPr txBox="1">
              <a:spLocks noChangeArrowheads="1"/>
            </p:cNvSpPr>
            <p:nvPr/>
          </p:nvSpPr>
          <p:spPr bwMode="auto">
            <a:xfrm>
              <a:off x="1182" y="3429"/>
              <a:ext cx="816" cy="231"/>
            </a:xfrm>
            <a:prstGeom prst="rect">
              <a:avLst/>
            </a:prstGeom>
            <a:noFill/>
            <a:ln w="9525">
              <a:noFill/>
              <a:miter lim="800000"/>
              <a:headEnd/>
              <a:tailEnd/>
            </a:ln>
            <a:effectLst/>
          </p:spPr>
          <p:txBody>
            <a:bodyPr>
              <a:spAutoFit/>
            </a:bodyPr>
            <a:lstStyle/>
            <a:p>
              <a:pPr>
                <a:spcBef>
                  <a:spcPct val="50000"/>
                </a:spcBef>
              </a:pPr>
              <a:r>
                <a:rPr lang="en-US" b="1" dirty="0">
                  <a:solidFill>
                    <a:schemeClr val="bg1"/>
                  </a:solidFill>
                </a:rPr>
                <a:t>Portland</a:t>
              </a:r>
            </a:p>
          </p:txBody>
        </p:sp>
      </p:grpSp>
      <p:grpSp>
        <p:nvGrpSpPr>
          <p:cNvPr id="144402" name="Group 18"/>
          <p:cNvGrpSpPr>
            <a:grpSpLocks/>
          </p:cNvGrpSpPr>
          <p:nvPr/>
        </p:nvGrpSpPr>
        <p:grpSpPr bwMode="auto">
          <a:xfrm>
            <a:off x="4800600" y="4114800"/>
            <a:ext cx="1447800" cy="366713"/>
            <a:chOff x="2244" y="2892"/>
            <a:chExt cx="912" cy="231"/>
          </a:xfrm>
        </p:grpSpPr>
        <p:sp>
          <p:nvSpPr>
            <p:cNvPr id="144403" name="Rectangle 19"/>
            <p:cNvSpPr>
              <a:spLocks noChangeArrowheads="1"/>
            </p:cNvSpPr>
            <p:nvPr/>
          </p:nvSpPr>
          <p:spPr bwMode="auto">
            <a:xfrm>
              <a:off x="2256" y="2916"/>
              <a:ext cx="864" cy="192"/>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144404" name="Text Box 20"/>
            <p:cNvSpPr txBox="1">
              <a:spLocks noChangeArrowheads="1"/>
            </p:cNvSpPr>
            <p:nvPr/>
          </p:nvSpPr>
          <p:spPr bwMode="auto">
            <a:xfrm>
              <a:off x="2244" y="2892"/>
              <a:ext cx="912" cy="231"/>
            </a:xfrm>
            <a:prstGeom prst="rect">
              <a:avLst/>
            </a:prstGeom>
            <a:noFill/>
            <a:ln w="9525">
              <a:noFill/>
              <a:miter lim="800000"/>
              <a:headEnd/>
              <a:tailEnd/>
            </a:ln>
            <a:effectLst/>
          </p:spPr>
          <p:txBody>
            <a:bodyPr>
              <a:spAutoFit/>
            </a:bodyPr>
            <a:lstStyle/>
            <a:p>
              <a:pPr>
                <a:spcBef>
                  <a:spcPct val="50000"/>
                </a:spcBef>
              </a:pPr>
              <a:r>
                <a:rPr lang="en-US" b="1" dirty="0">
                  <a:solidFill>
                    <a:schemeClr val="bg1"/>
                  </a:solidFill>
                </a:rPr>
                <a:t>Hood River</a:t>
              </a:r>
            </a:p>
          </p:txBody>
        </p:sp>
      </p:grpSp>
      <p:grpSp>
        <p:nvGrpSpPr>
          <p:cNvPr id="144405" name="Group 21"/>
          <p:cNvGrpSpPr>
            <a:grpSpLocks/>
          </p:cNvGrpSpPr>
          <p:nvPr/>
        </p:nvGrpSpPr>
        <p:grpSpPr bwMode="auto">
          <a:xfrm>
            <a:off x="5257800" y="5276850"/>
            <a:ext cx="1371600" cy="366713"/>
            <a:chOff x="3172" y="3435"/>
            <a:chExt cx="864" cy="231"/>
          </a:xfrm>
        </p:grpSpPr>
        <p:sp>
          <p:nvSpPr>
            <p:cNvPr id="144406" name="Rectangle 22"/>
            <p:cNvSpPr>
              <a:spLocks noChangeArrowheads="1"/>
            </p:cNvSpPr>
            <p:nvPr/>
          </p:nvSpPr>
          <p:spPr bwMode="auto">
            <a:xfrm>
              <a:off x="3204" y="3456"/>
              <a:ext cx="777" cy="192"/>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144407" name="Text Box 23"/>
            <p:cNvSpPr txBox="1">
              <a:spLocks noChangeArrowheads="1"/>
            </p:cNvSpPr>
            <p:nvPr/>
          </p:nvSpPr>
          <p:spPr bwMode="auto">
            <a:xfrm>
              <a:off x="3172" y="3435"/>
              <a:ext cx="864" cy="231"/>
            </a:xfrm>
            <a:prstGeom prst="rect">
              <a:avLst/>
            </a:prstGeom>
            <a:noFill/>
            <a:ln w="9525">
              <a:noFill/>
              <a:miter lim="800000"/>
              <a:headEnd/>
              <a:tailEnd/>
            </a:ln>
            <a:effectLst/>
          </p:spPr>
          <p:txBody>
            <a:bodyPr>
              <a:spAutoFit/>
            </a:bodyPr>
            <a:lstStyle/>
            <a:p>
              <a:pPr>
                <a:spcBef>
                  <a:spcPct val="50000"/>
                </a:spcBef>
              </a:pPr>
              <a:r>
                <a:rPr lang="en-US" b="1" dirty="0">
                  <a:solidFill>
                    <a:schemeClr val="bg1"/>
                  </a:solidFill>
                </a:rPr>
                <a:t>The Dalles</a:t>
              </a:r>
            </a:p>
          </p:txBody>
        </p:sp>
      </p:grpSp>
      <p:grpSp>
        <p:nvGrpSpPr>
          <p:cNvPr id="144408" name="Group 24"/>
          <p:cNvGrpSpPr>
            <a:grpSpLocks/>
          </p:cNvGrpSpPr>
          <p:nvPr/>
        </p:nvGrpSpPr>
        <p:grpSpPr bwMode="auto">
          <a:xfrm>
            <a:off x="1366838" y="3349625"/>
            <a:ext cx="1300162" cy="366713"/>
            <a:chOff x="957" y="2064"/>
            <a:chExt cx="819" cy="231"/>
          </a:xfrm>
        </p:grpSpPr>
        <p:sp>
          <p:nvSpPr>
            <p:cNvPr id="144409" name="Rectangle 25"/>
            <p:cNvSpPr>
              <a:spLocks noChangeArrowheads="1"/>
            </p:cNvSpPr>
            <p:nvPr/>
          </p:nvSpPr>
          <p:spPr bwMode="auto">
            <a:xfrm>
              <a:off x="960" y="2090"/>
              <a:ext cx="768" cy="192"/>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144410" name="Text Box 26"/>
            <p:cNvSpPr txBox="1">
              <a:spLocks noChangeArrowheads="1"/>
            </p:cNvSpPr>
            <p:nvPr/>
          </p:nvSpPr>
          <p:spPr bwMode="auto">
            <a:xfrm>
              <a:off x="957" y="2064"/>
              <a:ext cx="819" cy="231"/>
            </a:xfrm>
            <a:prstGeom prst="rect">
              <a:avLst/>
            </a:prstGeom>
            <a:noFill/>
            <a:ln w="9525">
              <a:noFill/>
              <a:miter lim="800000"/>
              <a:headEnd/>
              <a:tailEnd/>
            </a:ln>
            <a:effectLst/>
          </p:spPr>
          <p:txBody>
            <a:bodyPr>
              <a:spAutoFit/>
            </a:bodyPr>
            <a:lstStyle/>
            <a:p>
              <a:pPr>
                <a:spcBef>
                  <a:spcPct val="50000"/>
                </a:spcBef>
              </a:pPr>
              <a:r>
                <a:rPr lang="en-US" b="1" dirty="0">
                  <a:solidFill>
                    <a:schemeClr val="bg1"/>
                  </a:solidFill>
                </a:rPr>
                <a:t>Longview</a:t>
              </a:r>
            </a:p>
          </p:txBody>
        </p:sp>
      </p:grpSp>
      <p:grpSp>
        <p:nvGrpSpPr>
          <p:cNvPr id="32" name="Group 31"/>
          <p:cNvGrpSpPr/>
          <p:nvPr/>
        </p:nvGrpSpPr>
        <p:grpSpPr>
          <a:xfrm>
            <a:off x="1524000" y="4254500"/>
            <a:ext cx="1255713" cy="366713"/>
            <a:chOff x="1600200" y="4254500"/>
            <a:chExt cx="1255713" cy="366713"/>
          </a:xfrm>
        </p:grpSpPr>
        <p:sp>
          <p:nvSpPr>
            <p:cNvPr id="144412" name="Rectangle 28"/>
            <p:cNvSpPr>
              <a:spLocks noChangeArrowheads="1"/>
            </p:cNvSpPr>
            <p:nvPr/>
          </p:nvSpPr>
          <p:spPr bwMode="auto">
            <a:xfrm>
              <a:off x="1638300" y="4285456"/>
              <a:ext cx="1179512" cy="3048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144413" name="Text Box 29"/>
            <p:cNvSpPr txBox="1">
              <a:spLocks noChangeArrowheads="1"/>
            </p:cNvSpPr>
            <p:nvPr/>
          </p:nvSpPr>
          <p:spPr bwMode="auto">
            <a:xfrm>
              <a:off x="1600200" y="4254500"/>
              <a:ext cx="1255713" cy="366713"/>
            </a:xfrm>
            <a:prstGeom prst="rect">
              <a:avLst/>
            </a:prstGeom>
            <a:noFill/>
            <a:ln w="9525">
              <a:noFill/>
              <a:miter lim="800000"/>
              <a:headEnd/>
              <a:tailEnd/>
            </a:ln>
            <a:effectLst/>
          </p:spPr>
          <p:txBody>
            <a:bodyPr wrap="square">
              <a:spAutoFit/>
            </a:bodyPr>
            <a:lstStyle/>
            <a:p>
              <a:pPr>
                <a:spcBef>
                  <a:spcPct val="50000"/>
                </a:spcBef>
              </a:pPr>
              <a:r>
                <a:rPr lang="en-US" b="1" dirty="0" smtClean="0">
                  <a:solidFill>
                    <a:schemeClr val="bg1"/>
                  </a:solidFill>
                </a:rPr>
                <a:t>St Helens</a:t>
              </a:r>
              <a:endParaRPr lang="en-US" b="1" dirty="0">
                <a:solidFill>
                  <a:schemeClr val="bg1"/>
                </a:solidFill>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pPr algn="ctr"/>
            <a:r>
              <a:rPr lang="en-US" dirty="0" smtClean="0"/>
              <a:t>City and WWTP characteristics</a:t>
            </a:r>
            <a:endParaRPr lang="en-US" dirty="0"/>
          </a:p>
        </p:txBody>
      </p:sp>
      <p:graphicFrame>
        <p:nvGraphicFramePr>
          <p:cNvPr id="4" name="Content Placeholder 3"/>
          <p:cNvGraphicFramePr>
            <a:graphicFrameLocks noGrp="1"/>
          </p:cNvGraphicFramePr>
          <p:nvPr>
            <p:ph idx="1"/>
          </p:nvPr>
        </p:nvGraphicFramePr>
        <p:xfrm>
          <a:off x="190499" y="1066800"/>
          <a:ext cx="8763002" cy="5181598"/>
        </p:xfrm>
        <a:graphic>
          <a:graphicData uri="http://schemas.openxmlformats.org/drawingml/2006/table">
            <a:tbl>
              <a:tblPr firstRow="1" bandRow="1">
                <a:tableStyleId>{5C22544A-7EE6-4342-B048-85BDC9FD1C3A}</a:tableStyleId>
              </a:tblPr>
              <a:tblGrid>
                <a:gridCol w="1122263"/>
                <a:gridCol w="822993"/>
                <a:gridCol w="1122263"/>
                <a:gridCol w="1047445"/>
                <a:gridCol w="822993"/>
                <a:gridCol w="3825045"/>
              </a:tblGrid>
              <a:tr h="761068">
                <a:tc>
                  <a:txBody>
                    <a:bodyPr/>
                    <a:lstStyle/>
                    <a:p>
                      <a:pPr algn="ctr" fontAlgn="b"/>
                      <a:r>
                        <a:rPr lang="en-US" sz="1600" b="1" i="0" u="none" strike="noStrike" dirty="0">
                          <a:solidFill>
                            <a:schemeClr val="tx1"/>
                          </a:solidFill>
                          <a:latin typeface="+mn-lt"/>
                        </a:rPr>
                        <a:t>City</a:t>
                      </a:r>
                    </a:p>
                  </a:txBody>
                  <a:tcPr marL="9525" marR="9525" marT="9525" marB="0" anchor="ctr"/>
                </a:tc>
                <a:tc>
                  <a:txBody>
                    <a:bodyPr/>
                    <a:lstStyle/>
                    <a:p>
                      <a:pPr algn="ctr" fontAlgn="b"/>
                      <a:r>
                        <a:rPr lang="en-US" sz="1600" b="1" i="0" u="none" strike="noStrike" dirty="0" smtClean="0">
                          <a:solidFill>
                            <a:schemeClr val="tx1"/>
                          </a:solidFill>
                          <a:latin typeface="+mn-lt"/>
                        </a:rPr>
                        <a:t>Annual </a:t>
                      </a:r>
                      <a:r>
                        <a:rPr lang="en-US" sz="1600" b="1" i="0" u="none" strike="noStrike" dirty="0" err="1" smtClean="0">
                          <a:solidFill>
                            <a:schemeClr val="tx1"/>
                          </a:solidFill>
                          <a:latin typeface="+mn-lt"/>
                        </a:rPr>
                        <a:t>precip</a:t>
                      </a:r>
                      <a:r>
                        <a:rPr lang="en-US" sz="1600" b="1" i="0" u="none" strike="noStrike" dirty="0" smtClean="0">
                          <a:solidFill>
                            <a:schemeClr val="tx1"/>
                          </a:solidFill>
                          <a:latin typeface="+mn-lt"/>
                        </a:rPr>
                        <a:t>,</a:t>
                      </a:r>
                      <a:r>
                        <a:rPr lang="en-US" sz="1600" b="1" i="0" u="none" strike="noStrike" baseline="0" dirty="0" smtClean="0">
                          <a:solidFill>
                            <a:schemeClr val="tx1"/>
                          </a:solidFill>
                          <a:latin typeface="+mn-lt"/>
                        </a:rPr>
                        <a:t> inches</a:t>
                      </a:r>
                      <a:endParaRPr lang="en-US" sz="1600" b="1" i="0" u="none" strike="noStrike" dirty="0">
                        <a:solidFill>
                          <a:schemeClr val="tx1"/>
                        </a:solidFill>
                        <a:latin typeface="+mn-lt"/>
                      </a:endParaRPr>
                    </a:p>
                  </a:txBody>
                  <a:tcPr marL="9525" marR="9525" marT="9525" marB="0" anchor="ctr"/>
                </a:tc>
                <a:tc>
                  <a:txBody>
                    <a:bodyPr/>
                    <a:lstStyle/>
                    <a:p>
                      <a:pPr algn="ctr" fontAlgn="b"/>
                      <a:r>
                        <a:rPr lang="en-US" sz="1600" b="1" i="0" u="none" strike="noStrike" dirty="0">
                          <a:solidFill>
                            <a:schemeClr val="tx1"/>
                          </a:solidFill>
                          <a:latin typeface="+mn-lt"/>
                        </a:rPr>
                        <a:t>Population</a:t>
                      </a:r>
                    </a:p>
                  </a:txBody>
                  <a:tcPr marL="9525" marR="9525" marT="9525" marB="0" anchor="ctr"/>
                </a:tc>
                <a:tc>
                  <a:txBody>
                    <a:bodyPr/>
                    <a:lstStyle/>
                    <a:p>
                      <a:pPr algn="ctr" fontAlgn="b"/>
                      <a:r>
                        <a:rPr lang="en-US" sz="1600" b="1" i="0" u="none" strike="noStrike" dirty="0" smtClean="0">
                          <a:solidFill>
                            <a:schemeClr val="tx1"/>
                          </a:solidFill>
                          <a:latin typeface="+mn-lt"/>
                        </a:rPr>
                        <a:t>Columbia </a:t>
                      </a:r>
                      <a:r>
                        <a:rPr lang="en-US" sz="1600" b="1" i="0" u="none" strike="noStrike" dirty="0">
                          <a:solidFill>
                            <a:schemeClr val="tx1"/>
                          </a:solidFill>
                          <a:latin typeface="+mn-lt"/>
                        </a:rPr>
                        <a:t/>
                      </a:r>
                      <a:br>
                        <a:rPr lang="en-US" sz="1600" b="1" i="0" u="none" strike="noStrike" dirty="0">
                          <a:solidFill>
                            <a:schemeClr val="tx1"/>
                          </a:solidFill>
                          <a:latin typeface="+mn-lt"/>
                        </a:rPr>
                      </a:br>
                      <a:r>
                        <a:rPr lang="en-US" sz="1600" b="1" i="0" u="none" strike="noStrike" dirty="0">
                          <a:solidFill>
                            <a:schemeClr val="tx1"/>
                          </a:solidFill>
                          <a:latin typeface="+mn-lt"/>
                        </a:rPr>
                        <a:t>River Mile</a:t>
                      </a:r>
                    </a:p>
                  </a:txBody>
                  <a:tcPr marL="9525" marR="9525" marT="9525" marB="0" anchor="ctr"/>
                </a:tc>
                <a:tc>
                  <a:txBody>
                    <a:bodyPr/>
                    <a:lstStyle/>
                    <a:p>
                      <a:pPr algn="ctr" fontAlgn="b"/>
                      <a:r>
                        <a:rPr lang="en-US" sz="1600" b="1" i="0" u="none" strike="noStrike" dirty="0" smtClean="0">
                          <a:solidFill>
                            <a:schemeClr val="tx1"/>
                          </a:solidFill>
                          <a:latin typeface="+mn-lt"/>
                        </a:rPr>
                        <a:t>Design </a:t>
                      </a:r>
                      <a:r>
                        <a:rPr lang="en-US" sz="1600" b="1" i="0" u="none" strike="noStrike" dirty="0">
                          <a:solidFill>
                            <a:schemeClr val="tx1"/>
                          </a:solidFill>
                          <a:latin typeface="+mn-lt"/>
                        </a:rPr>
                        <a:t>flow, </a:t>
                      </a:r>
                      <a:r>
                        <a:rPr lang="en-US" sz="1600" b="1" i="0" u="none" strike="noStrike" dirty="0" smtClean="0">
                          <a:solidFill>
                            <a:schemeClr val="tx1"/>
                          </a:solidFill>
                          <a:latin typeface="+mn-lt"/>
                        </a:rPr>
                        <a:t/>
                      </a:r>
                      <a:br>
                        <a:rPr lang="en-US" sz="1600" b="1" i="0" u="none" strike="noStrike" dirty="0" smtClean="0">
                          <a:solidFill>
                            <a:schemeClr val="tx1"/>
                          </a:solidFill>
                          <a:latin typeface="+mn-lt"/>
                        </a:rPr>
                      </a:br>
                      <a:r>
                        <a:rPr lang="en-US" sz="1600" b="1" i="0" u="none" strike="noStrike" dirty="0" err="1" smtClean="0">
                          <a:solidFill>
                            <a:schemeClr val="tx1"/>
                          </a:solidFill>
                          <a:latin typeface="+mn-lt"/>
                        </a:rPr>
                        <a:t>mgd</a:t>
                      </a:r>
                      <a:endParaRPr lang="en-US" sz="1600" b="1" i="0" u="none" strike="noStrike" dirty="0">
                        <a:solidFill>
                          <a:schemeClr val="tx1"/>
                        </a:solidFill>
                        <a:latin typeface="+mn-lt"/>
                      </a:endParaRPr>
                    </a:p>
                  </a:txBody>
                  <a:tcPr marL="9525" marR="9525" marT="9525" marB="0" anchor="ctr"/>
                </a:tc>
                <a:tc>
                  <a:txBody>
                    <a:bodyPr/>
                    <a:lstStyle/>
                    <a:p>
                      <a:pPr algn="ctr" fontAlgn="b"/>
                      <a:r>
                        <a:rPr lang="en-US" sz="1600" b="1" i="0" u="none" strike="noStrike" dirty="0">
                          <a:solidFill>
                            <a:schemeClr val="tx1"/>
                          </a:solidFill>
                          <a:latin typeface="+mn-lt"/>
                        </a:rPr>
                        <a:t>Plant Description</a:t>
                      </a:r>
                    </a:p>
                  </a:txBody>
                  <a:tcPr marL="9525" marR="9525" marT="9525" marB="0" anchor="ctr"/>
                </a:tc>
              </a:tr>
              <a:tr h="491170">
                <a:tc>
                  <a:txBody>
                    <a:bodyPr/>
                    <a:lstStyle/>
                    <a:p>
                      <a:pPr algn="l" fontAlgn="ctr"/>
                      <a:r>
                        <a:rPr lang="en-US" sz="1400" b="0" i="0" u="none" strike="noStrike" dirty="0">
                          <a:solidFill>
                            <a:srgbClr val="000000"/>
                          </a:solidFill>
                          <a:latin typeface="+mn-lt"/>
                        </a:rPr>
                        <a:t>Wenatchee</a:t>
                      </a:r>
                    </a:p>
                  </a:txBody>
                  <a:tcPr marL="9525" marR="9525" marT="9525" marB="0" anchor="ctr"/>
                </a:tc>
                <a:tc>
                  <a:txBody>
                    <a:bodyPr/>
                    <a:lstStyle/>
                    <a:p>
                      <a:pPr algn="ctr" fontAlgn="b"/>
                      <a:r>
                        <a:rPr lang="en-US" sz="1400" b="0" i="0" u="none" strike="noStrike" dirty="0">
                          <a:solidFill>
                            <a:srgbClr val="000000"/>
                          </a:solidFill>
                          <a:latin typeface="+mn-lt"/>
                        </a:rPr>
                        <a:t>9</a:t>
                      </a:r>
                    </a:p>
                  </a:txBody>
                  <a:tcPr marL="9525" marR="9525" marT="9525" marB="0" anchor="ctr"/>
                </a:tc>
                <a:tc>
                  <a:txBody>
                    <a:bodyPr/>
                    <a:lstStyle/>
                    <a:p>
                      <a:pPr algn="ctr" fontAlgn="b"/>
                      <a:r>
                        <a:rPr lang="en-US" sz="1400" b="0" i="0" u="none" strike="noStrike" dirty="0">
                          <a:solidFill>
                            <a:srgbClr val="000000"/>
                          </a:solidFill>
                          <a:latin typeface="+mn-lt"/>
                        </a:rPr>
                        <a:t>27,856</a:t>
                      </a:r>
                    </a:p>
                  </a:txBody>
                  <a:tcPr marL="9525" marR="9525" marT="9525" marB="0" anchor="ctr"/>
                </a:tc>
                <a:tc>
                  <a:txBody>
                    <a:bodyPr/>
                    <a:lstStyle/>
                    <a:p>
                      <a:pPr algn="ctr" fontAlgn="ctr"/>
                      <a:r>
                        <a:rPr lang="en-US" sz="1400" b="0" i="0" u="none" strike="noStrike" dirty="0">
                          <a:solidFill>
                            <a:srgbClr val="000000"/>
                          </a:solidFill>
                          <a:latin typeface="+mn-lt"/>
                        </a:rPr>
                        <a:t>466.6</a:t>
                      </a:r>
                    </a:p>
                  </a:txBody>
                  <a:tcPr marL="9525" marR="9525" marT="9525" marB="0" anchor="ctr"/>
                </a:tc>
                <a:tc>
                  <a:txBody>
                    <a:bodyPr/>
                    <a:lstStyle/>
                    <a:p>
                      <a:pPr algn="ctr" fontAlgn="ctr"/>
                      <a:r>
                        <a:rPr lang="en-US" sz="1400" b="0" i="0" u="none" strike="noStrike" dirty="0">
                          <a:solidFill>
                            <a:srgbClr val="000000"/>
                          </a:solidFill>
                          <a:latin typeface="+mn-lt"/>
                        </a:rPr>
                        <a:t>7.1</a:t>
                      </a:r>
                    </a:p>
                  </a:txBody>
                  <a:tcPr marL="9525" marR="9525" marT="9525" marB="0" anchor="ctr"/>
                </a:tc>
                <a:tc>
                  <a:txBody>
                    <a:bodyPr/>
                    <a:lstStyle/>
                    <a:p>
                      <a:pPr algn="l" fontAlgn="ctr"/>
                      <a:r>
                        <a:rPr lang="en-US" sz="1400" b="0" i="0" u="none" strike="noStrike" dirty="0">
                          <a:solidFill>
                            <a:srgbClr val="000000"/>
                          </a:solidFill>
                          <a:latin typeface="+mn-lt"/>
                        </a:rPr>
                        <a:t>Activated </a:t>
                      </a:r>
                      <a:r>
                        <a:rPr lang="en-US" sz="1400" b="0" i="0" u="none" strike="noStrike" dirty="0" smtClean="0">
                          <a:solidFill>
                            <a:srgbClr val="000000"/>
                          </a:solidFill>
                          <a:latin typeface="+mn-lt"/>
                        </a:rPr>
                        <a:t>sludge;</a:t>
                      </a:r>
                      <a:r>
                        <a:rPr lang="en-US" sz="1400" b="0" i="0" u="none" strike="noStrike" baseline="0" dirty="0" smtClean="0">
                          <a:solidFill>
                            <a:srgbClr val="000000"/>
                          </a:solidFill>
                          <a:latin typeface="+mn-lt"/>
                        </a:rPr>
                        <a:t> </a:t>
                      </a:r>
                      <a:r>
                        <a:rPr lang="en-US" sz="1400" b="0" i="0" u="none" strike="noStrike" dirty="0" smtClean="0">
                          <a:solidFill>
                            <a:srgbClr val="000000"/>
                          </a:solidFill>
                          <a:latin typeface="+mn-lt"/>
                        </a:rPr>
                        <a:t>secondary</a:t>
                      </a:r>
                      <a:r>
                        <a:rPr lang="en-US" sz="1400" b="0" i="0" u="none" strike="noStrike" baseline="0" dirty="0" smtClean="0">
                          <a:solidFill>
                            <a:srgbClr val="000000"/>
                          </a:solidFill>
                          <a:latin typeface="+mn-lt"/>
                        </a:rPr>
                        <a:t> </a:t>
                      </a:r>
                      <a:r>
                        <a:rPr lang="en-US" sz="1400" b="0" i="0" u="none" strike="noStrike" dirty="0" smtClean="0">
                          <a:solidFill>
                            <a:srgbClr val="000000"/>
                          </a:solidFill>
                          <a:latin typeface="+mn-lt"/>
                        </a:rPr>
                        <a:t>treatment; </a:t>
                      </a:r>
                      <a:br>
                        <a:rPr lang="en-US" sz="1400" b="0" i="0" u="none" strike="noStrike" dirty="0" smtClean="0">
                          <a:solidFill>
                            <a:srgbClr val="000000"/>
                          </a:solidFill>
                          <a:latin typeface="+mn-lt"/>
                        </a:rPr>
                      </a:br>
                      <a:r>
                        <a:rPr lang="en-US" sz="1400" b="0" i="0" u="none" strike="noStrike" dirty="0" smtClean="0">
                          <a:solidFill>
                            <a:srgbClr val="000000"/>
                          </a:solidFill>
                          <a:latin typeface="+mn-lt"/>
                        </a:rPr>
                        <a:t>  </a:t>
                      </a:r>
                      <a:r>
                        <a:rPr lang="en-US" sz="1400" b="0" i="0" u="none" strike="noStrike" dirty="0">
                          <a:solidFill>
                            <a:srgbClr val="000000"/>
                          </a:solidFill>
                          <a:latin typeface="+mn-lt"/>
                        </a:rPr>
                        <a:t>ultraviolet (UV) disinfection</a:t>
                      </a:r>
                    </a:p>
                  </a:txBody>
                  <a:tcPr marL="9525" marR="9525" marT="9525" marB="0" anchor="ctr"/>
                </a:tc>
              </a:tr>
              <a:tr h="491170">
                <a:tc>
                  <a:txBody>
                    <a:bodyPr/>
                    <a:lstStyle/>
                    <a:p>
                      <a:pPr algn="l" fontAlgn="ctr"/>
                      <a:r>
                        <a:rPr lang="en-US" sz="1400" b="0" i="0" u="none" strike="noStrike" dirty="0">
                          <a:solidFill>
                            <a:srgbClr val="000000"/>
                          </a:solidFill>
                          <a:latin typeface="+mn-lt"/>
                        </a:rPr>
                        <a:t>Richland</a:t>
                      </a:r>
                    </a:p>
                  </a:txBody>
                  <a:tcPr marL="9525" marR="9525" marT="9525" marB="0" anchor="ctr"/>
                </a:tc>
                <a:tc>
                  <a:txBody>
                    <a:bodyPr/>
                    <a:lstStyle/>
                    <a:p>
                      <a:pPr algn="ctr" fontAlgn="b"/>
                      <a:r>
                        <a:rPr lang="en-US" sz="1400" b="0" i="0" u="none" strike="noStrike" dirty="0">
                          <a:solidFill>
                            <a:srgbClr val="000000"/>
                          </a:solidFill>
                          <a:latin typeface="+mn-lt"/>
                        </a:rPr>
                        <a:t>7</a:t>
                      </a:r>
                    </a:p>
                  </a:txBody>
                  <a:tcPr marL="9525" marR="9525" marT="9525" marB="0" anchor="ctr"/>
                </a:tc>
                <a:tc>
                  <a:txBody>
                    <a:bodyPr/>
                    <a:lstStyle/>
                    <a:p>
                      <a:pPr algn="ctr" fontAlgn="b"/>
                      <a:r>
                        <a:rPr lang="en-US" sz="1400" b="0" i="0" u="none" strike="noStrike" dirty="0">
                          <a:solidFill>
                            <a:srgbClr val="000000"/>
                          </a:solidFill>
                          <a:latin typeface="+mn-lt"/>
                        </a:rPr>
                        <a:t>38,708</a:t>
                      </a:r>
                    </a:p>
                  </a:txBody>
                  <a:tcPr marL="9525" marR="9525" marT="9525" marB="0" anchor="ctr"/>
                </a:tc>
                <a:tc>
                  <a:txBody>
                    <a:bodyPr/>
                    <a:lstStyle/>
                    <a:p>
                      <a:pPr algn="ctr" fontAlgn="ctr"/>
                      <a:r>
                        <a:rPr lang="en-US" sz="1400" b="0" i="0" u="none" strike="noStrike" dirty="0">
                          <a:solidFill>
                            <a:srgbClr val="000000"/>
                          </a:solidFill>
                          <a:latin typeface="+mn-lt"/>
                        </a:rPr>
                        <a:t>337.1</a:t>
                      </a:r>
                    </a:p>
                  </a:txBody>
                  <a:tcPr marL="9525" marR="9525" marT="9525" marB="0" anchor="ctr"/>
                </a:tc>
                <a:tc>
                  <a:txBody>
                    <a:bodyPr/>
                    <a:lstStyle/>
                    <a:p>
                      <a:pPr algn="ctr" fontAlgn="ctr"/>
                      <a:r>
                        <a:rPr lang="en-US" sz="1400" b="0" i="0" u="none" strike="noStrike" dirty="0">
                          <a:solidFill>
                            <a:srgbClr val="000000"/>
                          </a:solidFill>
                          <a:latin typeface="+mn-lt"/>
                        </a:rPr>
                        <a:t>11.4</a:t>
                      </a:r>
                    </a:p>
                  </a:txBody>
                  <a:tcPr marL="9525" marR="9525" marT="9525" marB="0" anchor="ctr"/>
                </a:tc>
                <a:tc>
                  <a:txBody>
                    <a:bodyPr/>
                    <a:lstStyle/>
                    <a:p>
                      <a:pPr algn="l" fontAlgn="ctr"/>
                      <a:r>
                        <a:rPr lang="en-US" sz="1400" b="0" i="0" u="none" strike="noStrike" dirty="0" smtClean="0">
                          <a:solidFill>
                            <a:srgbClr val="000000"/>
                          </a:solidFill>
                          <a:latin typeface="+mn-lt"/>
                        </a:rPr>
                        <a:t>Activated </a:t>
                      </a:r>
                      <a:r>
                        <a:rPr lang="en-US" sz="1400" b="0" i="0" u="none" strike="noStrike" dirty="0">
                          <a:solidFill>
                            <a:srgbClr val="000000"/>
                          </a:solidFill>
                          <a:latin typeface="+mn-lt"/>
                        </a:rPr>
                        <a:t>sludge; secondary </a:t>
                      </a:r>
                      <a:br>
                        <a:rPr lang="en-US" sz="1400" b="0" i="0" u="none" strike="noStrike" dirty="0">
                          <a:solidFill>
                            <a:srgbClr val="000000"/>
                          </a:solidFill>
                          <a:latin typeface="+mn-lt"/>
                        </a:rPr>
                      </a:br>
                      <a:r>
                        <a:rPr lang="en-US" sz="1400" b="0" i="0" u="none" strike="noStrike" dirty="0">
                          <a:solidFill>
                            <a:srgbClr val="000000"/>
                          </a:solidFill>
                          <a:latin typeface="+mn-lt"/>
                        </a:rPr>
                        <a:t>  </a:t>
                      </a:r>
                      <a:r>
                        <a:rPr lang="en-US" sz="1400" b="0" i="0" u="none" strike="noStrike" dirty="0" smtClean="0">
                          <a:solidFill>
                            <a:srgbClr val="000000"/>
                          </a:solidFill>
                          <a:latin typeface="+mn-lt"/>
                        </a:rPr>
                        <a:t>clarification</a:t>
                      </a:r>
                      <a:r>
                        <a:rPr lang="en-US" sz="1400" b="0" i="0" u="none" strike="noStrike" dirty="0">
                          <a:solidFill>
                            <a:srgbClr val="000000"/>
                          </a:solidFill>
                          <a:latin typeface="+mn-lt"/>
                        </a:rPr>
                        <a:t>; </a:t>
                      </a:r>
                      <a:r>
                        <a:rPr lang="en-US" sz="1400" b="0" i="0" u="none" strike="noStrike" dirty="0" smtClean="0">
                          <a:solidFill>
                            <a:srgbClr val="000000"/>
                          </a:solidFill>
                          <a:latin typeface="+mn-lt"/>
                        </a:rPr>
                        <a:t>chlorine</a:t>
                      </a:r>
                      <a:r>
                        <a:rPr lang="en-US" sz="1400" b="0" i="0" u="none" strike="noStrike" baseline="0" dirty="0" smtClean="0">
                          <a:solidFill>
                            <a:srgbClr val="000000"/>
                          </a:solidFill>
                          <a:latin typeface="+mn-lt"/>
                        </a:rPr>
                        <a:t> disinfection</a:t>
                      </a:r>
                      <a:endParaRPr lang="en-US" sz="1400" b="0" i="0" u="none" strike="noStrike" dirty="0">
                        <a:solidFill>
                          <a:srgbClr val="000000"/>
                        </a:solidFill>
                        <a:latin typeface="+mn-lt"/>
                      </a:endParaRPr>
                    </a:p>
                  </a:txBody>
                  <a:tcPr marL="9525" marR="9525" marT="9525" marB="0" anchor="ctr"/>
                </a:tc>
              </a:tr>
              <a:tr h="491170">
                <a:tc>
                  <a:txBody>
                    <a:bodyPr/>
                    <a:lstStyle/>
                    <a:p>
                      <a:pPr algn="l" fontAlgn="ctr"/>
                      <a:r>
                        <a:rPr lang="en-US" sz="1400" b="0" i="0" u="none" strike="noStrike" dirty="0">
                          <a:solidFill>
                            <a:srgbClr val="000000"/>
                          </a:solidFill>
                          <a:latin typeface="+mn-lt"/>
                        </a:rPr>
                        <a:t>Umatilla</a:t>
                      </a:r>
                    </a:p>
                  </a:txBody>
                  <a:tcPr marL="9525" marR="9525" marT="9525" marB="0" anchor="ctr"/>
                </a:tc>
                <a:tc>
                  <a:txBody>
                    <a:bodyPr/>
                    <a:lstStyle/>
                    <a:p>
                      <a:pPr algn="ctr" fontAlgn="b"/>
                      <a:r>
                        <a:rPr lang="en-US" sz="1400" b="0" i="0" u="none" strike="noStrike">
                          <a:solidFill>
                            <a:srgbClr val="000000"/>
                          </a:solidFill>
                          <a:latin typeface="+mn-lt"/>
                        </a:rPr>
                        <a:t>8</a:t>
                      </a:r>
                    </a:p>
                  </a:txBody>
                  <a:tcPr marL="9525" marR="9525" marT="9525" marB="0" anchor="ctr"/>
                </a:tc>
                <a:tc>
                  <a:txBody>
                    <a:bodyPr/>
                    <a:lstStyle/>
                    <a:p>
                      <a:pPr algn="ctr" fontAlgn="b"/>
                      <a:r>
                        <a:rPr lang="en-US" sz="1400" b="0" i="0" u="none" strike="noStrike">
                          <a:solidFill>
                            <a:srgbClr val="000000"/>
                          </a:solidFill>
                          <a:latin typeface="+mn-lt"/>
                        </a:rPr>
                        <a:t>4,978</a:t>
                      </a:r>
                    </a:p>
                  </a:txBody>
                  <a:tcPr marL="9525" marR="9525" marT="9525" marB="0" anchor="ctr"/>
                </a:tc>
                <a:tc>
                  <a:txBody>
                    <a:bodyPr/>
                    <a:lstStyle/>
                    <a:p>
                      <a:pPr algn="ctr" fontAlgn="ctr"/>
                      <a:r>
                        <a:rPr lang="en-US" sz="1400" b="0" i="0" u="none" strike="noStrike" dirty="0">
                          <a:solidFill>
                            <a:srgbClr val="000000"/>
                          </a:solidFill>
                          <a:latin typeface="+mn-lt"/>
                        </a:rPr>
                        <a:t>289</a:t>
                      </a:r>
                    </a:p>
                  </a:txBody>
                  <a:tcPr marL="9525" marR="9525" marT="9525" marB="0" anchor="ctr"/>
                </a:tc>
                <a:tc>
                  <a:txBody>
                    <a:bodyPr/>
                    <a:lstStyle/>
                    <a:p>
                      <a:pPr algn="ctr" fontAlgn="ctr"/>
                      <a:r>
                        <a:rPr lang="en-US" sz="1400" b="0" i="0" u="none" strike="noStrike" dirty="0">
                          <a:solidFill>
                            <a:srgbClr val="000000"/>
                          </a:solidFill>
                          <a:latin typeface="+mn-lt"/>
                        </a:rPr>
                        <a:t>0.92</a:t>
                      </a:r>
                    </a:p>
                  </a:txBody>
                  <a:tcPr marL="9525" marR="9525" marT="9525" marB="0" anchor="ctr"/>
                </a:tc>
                <a:tc>
                  <a:txBody>
                    <a:bodyPr/>
                    <a:lstStyle/>
                    <a:p>
                      <a:pPr algn="l" fontAlgn="ctr"/>
                      <a:r>
                        <a:rPr lang="en-US" sz="1400" b="0" i="0" u="none" strike="noStrike" dirty="0">
                          <a:solidFill>
                            <a:srgbClr val="000000"/>
                          </a:solidFill>
                          <a:latin typeface="+mn-lt"/>
                        </a:rPr>
                        <a:t>Oxidation </a:t>
                      </a:r>
                      <a:r>
                        <a:rPr lang="en-US" sz="1400" b="0" i="0" u="none" strike="noStrike" dirty="0" smtClean="0">
                          <a:solidFill>
                            <a:srgbClr val="000000"/>
                          </a:solidFill>
                          <a:latin typeface="+mn-lt"/>
                        </a:rPr>
                        <a:t>ditch;</a:t>
                      </a:r>
                      <a:r>
                        <a:rPr lang="en-US" sz="1400" b="0" i="0" u="none" strike="noStrike" baseline="0" dirty="0" smtClean="0">
                          <a:solidFill>
                            <a:srgbClr val="000000"/>
                          </a:solidFill>
                          <a:latin typeface="+mn-lt"/>
                        </a:rPr>
                        <a:t> </a:t>
                      </a:r>
                      <a:r>
                        <a:rPr lang="en-US" sz="1400" b="0" i="0" u="none" strike="noStrike" dirty="0" smtClean="0">
                          <a:solidFill>
                            <a:srgbClr val="000000"/>
                          </a:solidFill>
                          <a:latin typeface="+mn-lt"/>
                        </a:rPr>
                        <a:t>UV </a:t>
                      </a:r>
                      <a:r>
                        <a:rPr lang="en-US" sz="1400" b="0" i="0" u="none" strike="noStrike" dirty="0">
                          <a:solidFill>
                            <a:srgbClr val="000000"/>
                          </a:solidFill>
                          <a:latin typeface="+mn-lt"/>
                        </a:rPr>
                        <a:t>disinfection</a:t>
                      </a:r>
                    </a:p>
                  </a:txBody>
                  <a:tcPr marL="9525" marR="9525" marT="9525" marB="0" anchor="ctr"/>
                </a:tc>
              </a:tr>
              <a:tr h="491170">
                <a:tc>
                  <a:txBody>
                    <a:bodyPr/>
                    <a:lstStyle/>
                    <a:p>
                      <a:pPr algn="l" fontAlgn="ctr"/>
                      <a:r>
                        <a:rPr lang="en-US" sz="1400" b="0" i="0" u="none" strike="noStrike" dirty="0">
                          <a:solidFill>
                            <a:srgbClr val="000000"/>
                          </a:solidFill>
                          <a:latin typeface="+mn-lt"/>
                        </a:rPr>
                        <a:t>The Dalles</a:t>
                      </a:r>
                    </a:p>
                  </a:txBody>
                  <a:tcPr marL="9525" marR="9525" marT="9525" marB="0" anchor="ctr"/>
                </a:tc>
                <a:tc>
                  <a:txBody>
                    <a:bodyPr/>
                    <a:lstStyle/>
                    <a:p>
                      <a:pPr algn="ctr" fontAlgn="b"/>
                      <a:r>
                        <a:rPr lang="en-US" sz="1400" b="0" i="0" u="none" strike="noStrike">
                          <a:solidFill>
                            <a:srgbClr val="000000"/>
                          </a:solidFill>
                          <a:latin typeface="+mn-lt"/>
                        </a:rPr>
                        <a:t>14</a:t>
                      </a:r>
                    </a:p>
                  </a:txBody>
                  <a:tcPr marL="9525" marR="9525" marT="9525" marB="0" anchor="ctr"/>
                </a:tc>
                <a:tc>
                  <a:txBody>
                    <a:bodyPr/>
                    <a:lstStyle/>
                    <a:p>
                      <a:pPr algn="ctr" fontAlgn="b"/>
                      <a:r>
                        <a:rPr lang="en-US" sz="1400" b="0" i="0" u="none" strike="noStrike">
                          <a:solidFill>
                            <a:srgbClr val="000000"/>
                          </a:solidFill>
                          <a:latin typeface="+mn-lt"/>
                        </a:rPr>
                        <a:t>12,156</a:t>
                      </a:r>
                    </a:p>
                  </a:txBody>
                  <a:tcPr marL="9525" marR="9525" marT="9525" marB="0" anchor="ctr"/>
                </a:tc>
                <a:tc>
                  <a:txBody>
                    <a:bodyPr/>
                    <a:lstStyle/>
                    <a:p>
                      <a:pPr algn="ctr" fontAlgn="ctr"/>
                      <a:r>
                        <a:rPr lang="en-US" sz="1400" b="0" i="0" u="none" strike="noStrike" dirty="0">
                          <a:solidFill>
                            <a:srgbClr val="000000"/>
                          </a:solidFill>
                          <a:latin typeface="+mn-lt"/>
                        </a:rPr>
                        <a:t>189.5</a:t>
                      </a:r>
                    </a:p>
                  </a:txBody>
                  <a:tcPr marL="9525" marR="9525" marT="9525" marB="0" anchor="ctr"/>
                </a:tc>
                <a:tc>
                  <a:txBody>
                    <a:bodyPr/>
                    <a:lstStyle/>
                    <a:p>
                      <a:pPr algn="ctr" fontAlgn="ctr"/>
                      <a:r>
                        <a:rPr lang="en-US" sz="1400" b="0" i="0" u="none" strike="noStrike" dirty="0">
                          <a:solidFill>
                            <a:srgbClr val="000000"/>
                          </a:solidFill>
                          <a:latin typeface="+mn-lt"/>
                        </a:rPr>
                        <a:t>4.15</a:t>
                      </a:r>
                    </a:p>
                  </a:txBody>
                  <a:tcPr marL="9525" marR="9525" marT="9525" marB="0" anchor="ctr"/>
                </a:tc>
                <a:tc>
                  <a:txBody>
                    <a:bodyPr/>
                    <a:lstStyle/>
                    <a:p>
                      <a:pPr algn="l" fontAlgn="ctr"/>
                      <a:r>
                        <a:rPr lang="en-US" sz="1400" b="0" i="0" u="none" strike="noStrike" dirty="0">
                          <a:solidFill>
                            <a:srgbClr val="000000"/>
                          </a:solidFill>
                          <a:latin typeface="+mn-lt"/>
                        </a:rPr>
                        <a:t>Activated </a:t>
                      </a:r>
                      <a:r>
                        <a:rPr lang="en-US" sz="1400" b="0" i="0" u="none" strike="noStrike" dirty="0" smtClean="0">
                          <a:solidFill>
                            <a:srgbClr val="000000"/>
                          </a:solidFill>
                          <a:latin typeface="+mn-lt"/>
                        </a:rPr>
                        <a:t>sludge;</a:t>
                      </a:r>
                      <a:r>
                        <a:rPr lang="en-US" sz="1400" b="0" i="0" u="none" strike="noStrike" baseline="0" dirty="0" smtClean="0">
                          <a:solidFill>
                            <a:srgbClr val="000000"/>
                          </a:solidFill>
                          <a:latin typeface="+mn-lt"/>
                        </a:rPr>
                        <a:t> </a:t>
                      </a:r>
                      <a:r>
                        <a:rPr lang="en-US" sz="1400" b="0" i="0" u="none" strike="noStrike" dirty="0" smtClean="0">
                          <a:solidFill>
                            <a:srgbClr val="000000"/>
                          </a:solidFill>
                          <a:latin typeface="+mn-lt"/>
                        </a:rPr>
                        <a:t>UV </a:t>
                      </a:r>
                      <a:r>
                        <a:rPr lang="en-US" sz="1400" b="0" i="0" u="none" strike="noStrike" dirty="0">
                          <a:solidFill>
                            <a:srgbClr val="000000"/>
                          </a:solidFill>
                          <a:latin typeface="+mn-lt"/>
                        </a:rPr>
                        <a:t>disinfection</a:t>
                      </a:r>
                    </a:p>
                  </a:txBody>
                  <a:tcPr marL="9525" marR="9525" marT="9525" marB="0" anchor="ctr"/>
                </a:tc>
              </a:tr>
              <a:tr h="491170">
                <a:tc>
                  <a:txBody>
                    <a:bodyPr/>
                    <a:lstStyle/>
                    <a:p>
                      <a:pPr algn="l" fontAlgn="ctr"/>
                      <a:r>
                        <a:rPr lang="en-US" sz="1400" b="0" i="0" u="none" strike="noStrike" dirty="0">
                          <a:solidFill>
                            <a:srgbClr val="000000"/>
                          </a:solidFill>
                          <a:latin typeface="+mn-lt"/>
                        </a:rPr>
                        <a:t>Hood River</a:t>
                      </a:r>
                    </a:p>
                  </a:txBody>
                  <a:tcPr marL="9525" marR="9525" marT="9525" marB="0" anchor="ctr"/>
                </a:tc>
                <a:tc>
                  <a:txBody>
                    <a:bodyPr/>
                    <a:lstStyle/>
                    <a:p>
                      <a:pPr algn="ctr" fontAlgn="b"/>
                      <a:r>
                        <a:rPr lang="en-US" sz="1400" b="0" i="0" u="none" strike="noStrike">
                          <a:solidFill>
                            <a:srgbClr val="000000"/>
                          </a:solidFill>
                          <a:latin typeface="+mn-lt"/>
                        </a:rPr>
                        <a:t>32</a:t>
                      </a:r>
                    </a:p>
                  </a:txBody>
                  <a:tcPr marL="9525" marR="9525" marT="9525" marB="0" anchor="ctr"/>
                </a:tc>
                <a:tc>
                  <a:txBody>
                    <a:bodyPr/>
                    <a:lstStyle/>
                    <a:p>
                      <a:pPr algn="ctr" fontAlgn="b"/>
                      <a:r>
                        <a:rPr lang="en-US" sz="1400" b="0" i="0" u="none" strike="noStrike">
                          <a:solidFill>
                            <a:srgbClr val="000000"/>
                          </a:solidFill>
                          <a:latin typeface="+mn-lt"/>
                        </a:rPr>
                        <a:t>5,831</a:t>
                      </a:r>
                    </a:p>
                  </a:txBody>
                  <a:tcPr marL="9525" marR="9525" marT="9525" marB="0" anchor="ctr"/>
                </a:tc>
                <a:tc>
                  <a:txBody>
                    <a:bodyPr/>
                    <a:lstStyle/>
                    <a:p>
                      <a:pPr algn="ctr" fontAlgn="ctr"/>
                      <a:r>
                        <a:rPr lang="en-US" sz="1400" b="0" i="0" u="none" strike="noStrike">
                          <a:solidFill>
                            <a:srgbClr val="000000"/>
                          </a:solidFill>
                          <a:latin typeface="+mn-lt"/>
                        </a:rPr>
                        <a:t>165</a:t>
                      </a:r>
                    </a:p>
                  </a:txBody>
                  <a:tcPr marL="9525" marR="9525" marT="9525" marB="0" anchor="ctr"/>
                </a:tc>
                <a:tc>
                  <a:txBody>
                    <a:bodyPr/>
                    <a:lstStyle/>
                    <a:p>
                      <a:pPr algn="ctr" fontAlgn="ctr"/>
                      <a:r>
                        <a:rPr lang="en-US" sz="1400" b="0" i="0" u="none" strike="noStrike">
                          <a:solidFill>
                            <a:srgbClr val="000000"/>
                          </a:solidFill>
                          <a:latin typeface="+mn-lt"/>
                        </a:rPr>
                        <a:t>2</a:t>
                      </a:r>
                    </a:p>
                  </a:txBody>
                  <a:tcPr marL="9525" marR="9525" marT="9525" marB="0" anchor="ctr"/>
                </a:tc>
                <a:tc>
                  <a:txBody>
                    <a:bodyPr/>
                    <a:lstStyle/>
                    <a:p>
                      <a:pPr algn="l" fontAlgn="ctr"/>
                      <a:r>
                        <a:rPr lang="en-US" sz="1400" b="0" i="0" u="none" strike="noStrike" dirty="0">
                          <a:solidFill>
                            <a:srgbClr val="000000"/>
                          </a:solidFill>
                          <a:latin typeface="+mn-lt"/>
                        </a:rPr>
                        <a:t>Activated </a:t>
                      </a:r>
                      <a:r>
                        <a:rPr lang="en-US" sz="1400" b="0" i="0" u="none" strike="noStrike" dirty="0" smtClean="0">
                          <a:solidFill>
                            <a:srgbClr val="000000"/>
                          </a:solidFill>
                          <a:latin typeface="+mn-lt"/>
                        </a:rPr>
                        <a:t>sludge; UV </a:t>
                      </a:r>
                      <a:r>
                        <a:rPr lang="en-US" sz="1400" b="0" i="0" u="none" strike="noStrike" dirty="0">
                          <a:solidFill>
                            <a:srgbClr val="000000"/>
                          </a:solidFill>
                          <a:latin typeface="+mn-lt"/>
                        </a:rPr>
                        <a:t>disinfection</a:t>
                      </a:r>
                    </a:p>
                  </a:txBody>
                  <a:tcPr marL="9525" marR="9525" marT="9525" marB="0" anchor="ctr"/>
                </a:tc>
              </a:tr>
              <a:tr h="491170">
                <a:tc>
                  <a:txBody>
                    <a:bodyPr/>
                    <a:lstStyle/>
                    <a:p>
                      <a:pPr algn="l" fontAlgn="ctr"/>
                      <a:r>
                        <a:rPr lang="en-US" sz="1400" b="0" i="0" u="none" strike="noStrike" dirty="0">
                          <a:solidFill>
                            <a:srgbClr val="000000"/>
                          </a:solidFill>
                          <a:latin typeface="+mn-lt"/>
                        </a:rPr>
                        <a:t>Portland</a:t>
                      </a:r>
                    </a:p>
                  </a:txBody>
                  <a:tcPr marL="9525" marR="9525" marT="9525" marB="0" anchor="ctr"/>
                </a:tc>
                <a:tc>
                  <a:txBody>
                    <a:bodyPr/>
                    <a:lstStyle/>
                    <a:p>
                      <a:pPr algn="ctr" fontAlgn="b"/>
                      <a:r>
                        <a:rPr lang="en-US" sz="1400" b="0" i="0" u="none" strike="noStrike" dirty="0">
                          <a:solidFill>
                            <a:srgbClr val="000000"/>
                          </a:solidFill>
                          <a:latin typeface="+mn-lt"/>
                        </a:rPr>
                        <a:t>37</a:t>
                      </a:r>
                    </a:p>
                  </a:txBody>
                  <a:tcPr marL="9525" marR="9525" marT="9525" marB="0" anchor="ctr"/>
                </a:tc>
                <a:tc>
                  <a:txBody>
                    <a:bodyPr/>
                    <a:lstStyle/>
                    <a:p>
                      <a:pPr algn="ctr" fontAlgn="b"/>
                      <a:r>
                        <a:rPr lang="en-US" sz="1400" b="0" i="0" u="none" strike="noStrike">
                          <a:solidFill>
                            <a:srgbClr val="000000"/>
                          </a:solidFill>
                          <a:latin typeface="+mn-lt"/>
                        </a:rPr>
                        <a:t>529,121</a:t>
                      </a:r>
                    </a:p>
                  </a:txBody>
                  <a:tcPr marL="9525" marR="9525" marT="9525" marB="0" anchor="ctr"/>
                </a:tc>
                <a:tc>
                  <a:txBody>
                    <a:bodyPr/>
                    <a:lstStyle/>
                    <a:p>
                      <a:pPr algn="ctr" fontAlgn="ctr"/>
                      <a:r>
                        <a:rPr lang="en-US" sz="1400" b="0" i="0" u="none" strike="noStrike">
                          <a:solidFill>
                            <a:srgbClr val="000000"/>
                          </a:solidFill>
                          <a:latin typeface="+mn-lt"/>
                        </a:rPr>
                        <a:t>105.5</a:t>
                      </a:r>
                    </a:p>
                  </a:txBody>
                  <a:tcPr marL="9525" marR="9525" marT="9525" marB="0" anchor="ctr"/>
                </a:tc>
                <a:tc>
                  <a:txBody>
                    <a:bodyPr/>
                    <a:lstStyle/>
                    <a:p>
                      <a:pPr algn="ctr" fontAlgn="ctr"/>
                      <a:r>
                        <a:rPr lang="en-US" sz="1400" b="0" i="0" u="none" strike="noStrike">
                          <a:solidFill>
                            <a:srgbClr val="000000"/>
                          </a:solidFill>
                          <a:latin typeface="+mn-lt"/>
                        </a:rPr>
                        <a:t>72</a:t>
                      </a:r>
                    </a:p>
                  </a:txBody>
                  <a:tcPr marL="9525" marR="9525" marT="9525" marB="0" anchor="ctr"/>
                </a:tc>
                <a:tc>
                  <a:txBody>
                    <a:bodyPr/>
                    <a:lstStyle/>
                    <a:p>
                      <a:pPr algn="l" fontAlgn="ctr"/>
                      <a:r>
                        <a:rPr lang="en-US" sz="1400" b="0" i="0" u="none" strike="noStrike" dirty="0" smtClean="0">
                          <a:solidFill>
                            <a:srgbClr val="000000"/>
                          </a:solidFill>
                          <a:latin typeface="+mn-lt"/>
                        </a:rPr>
                        <a:t>Activated sludge; secondary</a:t>
                      </a:r>
                      <a:r>
                        <a:rPr lang="en-US" sz="1400" b="0" i="0" u="none" strike="noStrike" baseline="0" dirty="0" smtClean="0">
                          <a:solidFill>
                            <a:srgbClr val="000000"/>
                          </a:solidFill>
                          <a:latin typeface="+mn-lt"/>
                        </a:rPr>
                        <a:t/>
                      </a:r>
                      <a:br>
                        <a:rPr lang="en-US" sz="1400" b="0" i="0" u="none" strike="noStrike" baseline="0" dirty="0" smtClean="0">
                          <a:solidFill>
                            <a:srgbClr val="000000"/>
                          </a:solidFill>
                          <a:latin typeface="+mn-lt"/>
                        </a:rPr>
                      </a:br>
                      <a:r>
                        <a:rPr lang="en-US" sz="1400" b="0" i="0" u="none" strike="noStrike" baseline="0" dirty="0" smtClean="0">
                          <a:solidFill>
                            <a:srgbClr val="000000"/>
                          </a:solidFill>
                          <a:latin typeface="+mn-lt"/>
                        </a:rPr>
                        <a:t>  </a:t>
                      </a:r>
                      <a:r>
                        <a:rPr lang="en-US" sz="1400" b="0" i="0" u="none" strike="noStrike" dirty="0" smtClean="0">
                          <a:solidFill>
                            <a:srgbClr val="000000"/>
                          </a:solidFill>
                          <a:latin typeface="+mn-lt"/>
                        </a:rPr>
                        <a:t>clarification;</a:t>
                      </a:r>
                      <a:r>
                        <a:rPr lang="en-US" sz="1400" b="0" i="0" u="none" strike="noStrike" baseline="0" dirty="0" smtClean="0">
                          <a:solidFill>
                            <a:srgbClr val="000000"/>
                          </a:solidFill>
                          <a:latin typeface="+mn-lt"/>
                        </a:rPr>
                        <a:t> </a:t>
                      </a:r>
                      <a:r>
                        <a:rPr lang="en-US" sz="1400" b="0" i="0" u="none" strike="noStrike" dirty="0" smtClean="0">
                          <a:solidFill>
                            <a:srgbClr val="000000"/>
                          </a:solidFill>
                          <a:latin typeface="+mn-lt"/>
                        </a:rPr>
                        <a:t>chlorine </a:t>
                      </a:r>
                      <a:r>
                        <a:rPr lang="en-US" sz="1400" b="0" i="0" u="none" strike="noStrike" dirty="0">
                          <a:solidFill>
                            <a:srgbClr val="000000"/>
                          </a:solidFill>
                          <a:latin typeface="+mn-lt"/>
                        </a:rPr>
                        <a:t>disinfection </a:t>
                      </a:r>
                    </a:p>
                  </a:txBody>
                  <a:tcPr marL="9525" marR="9525" marT="9525" marB="0" anchor="ctr"/>
                </a:tc>
              </a:tr>
              <a:tr h="491170">
                <a:tc>
                  <a:txBody>
                    <a:bodyPr/>
                    <a:lstStyle/>
                    <a:p>
                      <a:pPr algn="l" fontAlgn="ctr"/>
                      <a:r>
                        <a:rPr lang="en-US" sz="1400" b="0" i="0" u="none" strike="noStrike" dirty="0">
                          <a:solidFill>
                            <a:srgbClr val="000000"/>
                          </a:solidFill>
                          <a:latin typeface="+mn-lt"/>
                        </a:rPr>
                        <a:t>Vancouver</a:t>
                      </a:r>
                    </a:p>
                  </a:txBody>
                  <a:tcPr marL="9525" marR="9525" marT="9525" marB="0" anchor="ctr"/>
                </a:tc>
                <a:tc>
                  <a:txBody>
                    <a:bodyPr/>
                    <a:lstStyle/>
                    <a:p>
                      <a:pPr algn="ctr" fontAlgn="b"/>
                      <a:r>
                        <a:rPr lang="en-US" sz="1400" b="0" i="0" u="none" strike="noStrike" dirty="0">
                          <a:solidFill>
                            <a:srgbClr val="000000"/>
                          </a:solidFill>
                          <a:latin typeface="+mn-lt"/>
                        </a:rPr>
                        <a:t>42</a:t>
                      </a:r>
                    </a:p>
                  </a:txBody>
                  <a:tcPr marL="9525" marR="9525" marT="9525" marB="0" anchor="ctr"/>
                </a:tc>
                <a:tc>
                  <a:txBody>
                    <a:bodyPr/>
                    <a:lstStyle/>
                    <a:p>
                      <a:pPr algn="ctr" fontAlgn="b"/>
                      <a:r>
                        <a:rPr lang="en-US" sz="1400" b="0" i="0" u="none" strike="noStrike">
                          <a:solidFill>
                            <a:srgbClr val="000000"/>
                          </a:solidFill>
                          <a:latin typeface="+mn-lt"/>
                        </a:rPr>
                        <a:t>143,560</a:t>
                      </a:r>
                    </a:p>
                  </a:txBody>
                  <a:tcPr marL="9525" marR="9525" marT="9525" marB="0" anchor="ctr"/>
                </a:tc>
                <a:tc>
                  <a:txBody>
                    <a:bodyPr/>
                    <a:lstStyle/>
                    <a:p>
                      <a:pPr algn="ctr" fontAlgn="ctr"/>
                      <a:r>
                        <a:rPr lang="en-US" sz="1400" b="0" i="0" u="none" strike="noStrike">
                          <a:solidFill>
                            <a:srgbClr val="000000"/>
                          </a:solidFill>
                          <a:latin typeface="+mn-lt"/>
                        </a:rPr>
                        <a:t>105</a:t>
                      </a:r>
                    </a:p>
                  </a:txBody>
                  <a:tcPr marL="9525" marR="9525" marT="9525" marB="0" anchor="ctr"/>
                </a:tc>
                <a:tc>
                  <a:txBody>
                    <a:bodyPr/>
                    <a:lstStyle/>
                    <a:p>
                      <a:pPr algn="ctr" fontAlgn="ctr"/>
                      <a:r>
                        <a:rPr lang="en-US" sz="1400" b="0" i="0" u="none" strike="noStrike">
                          <a:solidFill>
                            <a:srgbClr val="000000"/>
                          </a:solidFill>
                          <a:latin typeface="+mn-lt"/>
                        </a:rPr>
                        <a:t>28</a:t>
                      </a:r>
                    </a:p>
                  </a:txBody>
                  <a:tcPr marL="9525" marR="9525" marT="9525" marB="0" anchor="ctr"/>
                </a:tc>
                <a:tc>
                  <a:txBody>
                    <a:bodyPr/>
                    <a:lstStyle/>
                    <a:p>
                      <a:pPr algn="l" fontAlgn="ctr"/>
                      <a:r>
                        <a:rPr lang="en-US" sz="1400" b="0" i="0" u="none" strike="noStrike" dirty="0">
                          <a:solidFill>
                            <a:srgbClr val="000000"/>
                          </a:solidFill>
                          <a:latin typeface="+mn-lt"/>
                        </a:rPr>
                        <a:t>Industrial </a:t>
                      </a:r>
                      <a:r>
                        <a:rPr lang="en-US" sz="1400" b="0" i="0" u="none" strike="noStrike" dirty="0" smtClean="0">
                          <a:solidFill>
                            <a:srgbClr val="000000"/>
                          </a:solidFill>
                          <a:latin typeface="+mn-lt"/>
                        </a:rPr>
                        <a:t>pretreatment lagoon;</a:t>
                      </a:r>
                      <a:r>
                        <a:rPr lang="en-US" sz="1400" b="0" i="0" u="none" strike="noStrike" baseline="0" dirty="0" smtClean="0">
                          <a:solidFill>
                            <a:srgbClr val="000000"/>
                          </a:solidFill>
                          <a:latin typeface="+mn-lt"/>
                        </a:rPr>
                        <a:t> </a:t>
                      </a:r>
                      <a:r>
                        <a:rPr lang="en-US" sz="1400" b="0" i="0" u="none" strike="noStrike" dirty="0" smtClean="0">
                          <a:solidFill>
                            <a:srgbClr val="000000"/>
                          </a:solidFill>
                          <a:latin typeface="+mn-lt"/>
                        </a:rPr>
                        <a:t>secondary</a:t>
                      </a:r>
                    </a:p>
                    <a:p>
                      <a:pPr algn="l" fontAlgn="ctr"/>
                      <a:r>
                        <a:rPr lang="en-US" sz="1400" b="0" i="0" u="none" strike="noStrike" dirty="0" smtClean="0">
                          <a:solidFill>
                            <a:srgbClr val="000000"/>
                          </a:solidFill>
                          <a:latin typeface="+mn-lt"/>
                        </a:rPr>
                        <a:t>  </a:t>
                      </a:r>
                      <a:r>
                        <a:rPr lang="en-US" sz="1400" b="0" i="0" u="none" strike="noStrike" dirty="0">
                          <a:solidFill>
                            <a:srgbClr val="000000"/>
                          </a:solidFill>
                          <a:latin typeface="+mn-lt"/>
                        </a:rPr>
                        <a:t>activated </a:t>
                      </a:r>
                      <a:r>
                        <a:rPr lang="en-US" sz="1400" b="0" i="0" u="none" strike="noStrike" dirty="0" smtClean="0">
                          <a:solidFill>
                            <a:srgbClr val="000000"/>
                          </a:solidFill>
                          <a:latin typeface="+mn-lt"/>
                        </a:rPr>
                        <a:t>sludge; UV disinfection</a:t>
                      </a:r>
                      <a:endParaRPr lang="en-US" sz="1400" b="0" i="0" u="none" strike="noStrike" dirty="0">
                        <a:solidFill>
                          <a:srgbClr val="000000"/>
                        </a:solidFill>
                        <a:latin typeface="+mn-lt"/>
                      </a:endParaRPr>
                    </a:p>
                  </a:txBody>
                  <a:tcPr marL="9525" marR="9525" marT="9525" marB="0" anchor="ctr"/>
                </a:tc>
              </a:tr>
              <a:tr h="491170">
                <a:tc>
                  <a:txBody>
                    <a:bodyPr/>
                    <a:lstStyle/>
                    <a:p>
                      <a:pPr algn="l" fontAlgn="ctr"/>
                      <a:r>
                        <a:rPr lang="en-US" sz="1400" b="0" i="0" u="none" strike="noStrike" dirty="0">
                          <a:solidFill>
                            <a:srgbClr val="000000"/>
                          </a:solidFill>
                          <a:latin typeface="+mn-lt"/>
                        </a:rPr>
                        <a:t>St Helens</a:t>
                      </a:r>
                    </a:p>
                  </a:txBody>
                  <a:tcPr marL="9525" marR="9525" marT="9525" marB="0" anchor="ctr"/>
                </a:tc>
                <a:tc>
                  <a:txBody>
                    <a:bodyPr/>
                    <a:lstStyle/>
                    <a:p>
                      <a:pPr algn="ctr" fontAlgn="b"/>
                      <a:r>
                        <a:rPr lang="en-US" sz="1400" b="0" i="0" u="none" strike="noStrike">
                          <a:solidFill>
                            <a:srgbClr val="000000"/>
                          </a:solidFill>
                          <a:latin typeface="+mn-lt"/>
                        </a:rPr>
                        <a:t>46</a:t>
                      </a:r>
                    </a:p>
                  </a:txBody>
                  <a:tcPr marL="9525" marR="9525" marT="9525" marB="0" anchor="ctr"/>
                </a:tc>
                <a:tc>
                  <a:txBody>
                    <a:bodyPr/>
                    <a:lstStyle/>
                    <a:p>
                      <a:pPr algn="ctr" fontAlgn="b"/>
                      <a:r>
                        <a:rPr lang="en-US" sz="1400" b="0" i="0" u="none" strike="noStrike">
                          <a:solidFill>
                            <a:srgbClr val="000000"/>
                          </a:solidFill>
                          <a:latin typeface="+mn-lt"/>
                        </a:rPr>
                        <a:t>10,019</a:t>
                      </a:r>
                    </a:p>
                  </a:txBody>
                  <a:tcPr marL="9525" marR="9525" marT="9525" marB="0" anchor="ctr"/>
                </a:tc>
                <a:tc>
                  <a:txBody>
                    <a:bodyPr/>
                    <a:lstStyle/>
                    <a:p>
                      <a:pPr algn="ctr" fontAlgn="ctr"/>
                      <a:r>
                        <a:rPr lang="en-US" sz="1400" b="0" i="0" u="none" strike="noStrike">
                          <a:solidFill>
                            <a:srgbClr val="000000"/>
                          </a:solidFill>
                          <a:latin typeface="+mn-lt"/>
                        </a:rPr>
                        <a:t>86.9</a:t>
                      </a:r>
                    </a:p>
                  </a:txBody>
                  <a:tcPr marL="9525" marR="9525" marT="9525" marB="0" anchor="ctr"/>
                </a:tc>
                <a:tc>
                  <a:txBody>
                    <a:bodyPr/>
                    <a:lstStyle/>
                    <a:p>
                      <a:pPr algn="ctr" fontAlgn="ctr"/>
                      <a:r>
                        <a:rPr lang="en-US" sz="1400" b="0" i="0" u="none" strike="noStrike">
                          <a:solidFill>
                            <a:srgbClr val="000000"/>
                          </a:solidFill>
                          <a:latin typeface="+mn-lt"/>
                        </a:rPr>
                        <a:t>45</a:t>
                      </a:r>
                    </a:p>
                  </a:txBody>
                  <a:tcPr marL="9525" marR="9525" marT="9525" marB="0" anchor="ctr"/>
                </a:tc>
                <a:tc>
                  <a:txBody>
                    <a:bodyPr/>
                    <a:lstStyle/>
                    <a:p>
                      <a:pPr algn="l" fontAlgn="ctr"/>
                      <a:r>
                        <a:rPr lang="en-US" sz="1400" b="0" i="0" u="none" strike="noStrike" dirty="0">
                          <a:solidFill>
                            <a:srgbClr val="000000"/>
                          </a:solidFill>
                          <a:latin typeface="+mn-lt"/>
                        </a:rPr>
                        <a:t>Combined municipal and </a:t>
                      </a:r>
                      <a:r>
                        <a:rPr lang="en-US" sz="1400" b="0" i="0" u="none" strike="noStrike" dirty="0" err="1">
                          <a:solidFill>
                            <a:srgbClr val="000000"/>
                          </a:solidFill>
                          <a:latin typeface="+mn-lt"/>
                        </a:rPr>
                        <a:t>kraft</a:t>
                      </a:r>
                      <a:r>
                        <a:rPr lang="en-US" sz="1400" b="0" i="0" u="none" strike="noStrike" dirty="0">
                          <a:solidFill>
                            <a:srgbClr val="000000"/>
                          </a:solidFill>
                          <a:latin typeface="+mn-lt"/>
                        </a:rPr>
                        <a:t> mill </a:t>
                      </a:r>
                      <a:r>
                        <a:rPr lang="en-US" sz="1400" b="0" i="0" u="none" strike="noStrike" dirty="0" smtClean="0">
                          <a:solidFill>
                            <a:srgbClr val="000000"/>
                          </a:solidFill>
                          <a:latin typeface="+mn-lt"/>
                        </a:rPr>
                        <a:t/>
                      </a:r>
                      <a:br>
                        <a:rPr lang="en-US" sz="1400" b="0" i="0" u="none" strike="noStrike" dirty="0" smtClean="0">
                          <a:solidFill>
                            <a:srgbClr val="000000"/>
                          </a:solidFill>
                          <a:latin typeface="+mn-lt"/>
                        </a:rPr>
                      </a:br>
                      <a:r>
                        <a:rPr lang="en-US" sz="1400" b="0" i="0" u="none" strike="noStrike" dirty="0" smtClean="0">
                          <a:solidFill>
                            <a:srgbClr val="000000"/>
                          </a:solidFill>
                          <a:latin typeface="+mn-lt"/>
                        </a:rPr>
                        <a:t>  aerated </a:t>
                      </a:r>
                      <a:r>
                        <a:rPr lang="en-US" sz="1400" b="0" i="0" u="none" strike="noStrike" dirty="0">
                          <a:solidFill>
                            <a:srgbClr val="000000"/>
                          </a:solidFill>
                          <a:latin typeface="+mn-lt"/>
                        </a:rPr>
                        <a:t>stabilization basin </a:t>
                      </a:r>
                    </a:p>
                  </a:txBody>
                  <a:tcPr marL="9525" marR="9525" marT="9525" marB="0" anchor="ctr"/>
                </a:tc>
              </a:tr>
              <a:tr h="491170">
                <a:tc>
                  <a:txBody>
                    <a:bodyPr/>
                    <a:lstStyle/>
                    <a:p>
                      <a:pPr algn="l" fontAlgn="ctr"/>
                      <a:r>
                        <a:rPr lang="en-US" sz="1400" b="0" i="0" u="none" strike="noStrike" dirty="0">
                          <a:solidFill>
                            <a:srgbClr val="000000"/>
                          </a:solidFill>
                          <a:latin typeface="+mn-lt"/>
                        </a:rPr>
                        <a:t>Longview</a:t>
                      </a:r>
                    </a:p>
                  </a:txBody>
                  <a:tcPr marL="9525" marR="9525" marT="9525" marB="0" anchor="ctr"/>
                </a:tc>
                <a:tc>
                  <a:txBody>
                    <a:bodyPr/>
                    <a:lstStyle/>
                    <a:p>
                      <a:pPr algn="ctr" fontAlgn="b"/>
                      <a:r>
                        <a:rPr lang="en-US" sz="1400" b="0" i="0" u="none" strike="noStrike">
                          <a:solidFill>
                            <a:srgbClr val="000000"/>
                          </a:solidFill>
                          <a:latin typeface="+mn-lt"/>
                        </a:rPr>
                        <a:t>48</a:t>
                      </a:r>
                    </a:p>
                  </a:txBody>
                  <a:tcPr marL="9525" marR="9525" marT="9525" marB="0" anchor="ctr"/>
                </a:tc>
                <a:tc>
                  <a:txBody>
                    <a:bodyPr/>
                    <a:lstStyle/>
                    <a:p>
                      <a:pPr algn="ctr" fontAlgn="b"/>
                      <a:r>
                        <a:rPr lang="en-US" sz="1400" b="0" i="0" u="none" strike="noStrike" dirty="0">
                          <a:solidFill>
                            <a:srgbClr val="000000"/>
                          </a:solidFill>
                          <a:latin typeface="+mn-lt"/>
                        </a:rPr>
                        <a:t>34,660</a:t>
                      </a:r>
                    </a:p>
                  </a:txBody>
                  <a:tcPr marL="9525" marR="9525" marT="9525" marB="0" anchor="ctr"/>
                </a:tc>
                <a:tc>
                  <a:txBody>
                    <a:bodyPr/>
                    <a:lstStyle/>
                    <a:p>
                      <a:pPr algn="ctr" fontAlgn="ctr"/>
                      <a:r>
                        <a:rPr lang="en-US" sz="1400" b="0" i="0" u="none" strike="noStrike">
                          <a:solidFill>
                            <a:srgbClr val="000000"/>
                          </a:solidFill>
                          <a:latin typeface="+mn-lt"/>
                        </a:rPr>
                        <a:t>67.5</a:t>
                      </a:r>
                    </a:p>
                  </a:txBody>
                  <a:tcPr marL="9525" marR="9525" marT="9525" marB="0" anchor="ctr"/>
                </a:tc>
                <a:tc>
                  <a:txBody>
                    <a:bodyPr/>
                    <a:lstStyle/>
                    <a:p>
                      <a:pPr algn="ctr" fontAlgn="ctr"/>
                      <a:r>
                        <a:rPr lang="en-US" sz="1400" b="0" i="0" u="none" strike="noStrike" dirty="0">
                          <a:solidFill>
                            <a:srgbClr val="000000"/>
                          </a:solidFill>
                          <a:latin typeface="+mn-lt"/>
                        </a:rPr>
                        <a:t>26</a:t>
                      </a:r>
                    </a:p>
                  </a:txBody>
                  <a:tcPr marL="9525" marR="9525" marT="9525" marB="0" anchor="ctr"/>
                </a:tc>
                <a:tc>
                  <a:txBody>
                    <a:bodyPr/>
                    <a:lstStyle/>
                    <a:p>
                      <a:pPr algn="l" fontAlgn="b"/>
                      <a:r>
                        <a:rPr lang="en-US" sz="1400" b="0" i="0" u="none" strike="noStrike" dirty="0" smtClean="0">
                          <a:solidFill>
                            <a:srgbClr val="000000"/>
                          </a:solidFill>
                          <a:latin typeface="+mn-lt"/>
                        </a:rPr>
                        <a:t>Activated sludge;</a:t>
                      </a:r>
                      <a:r>
                        <a:rPr lang="en-US" sz="1400" b="0" i="0" u="none" strike="noStrike" baseline="0" dirty="0" smtClean="0">
                          <a:solidFill>
                            <a:srgbClr val="000000"/>
                          </a:solidFill>
                          <a:latin typeface="+mn-lt"/>
                        </a:rPr>
                        <a:t> </a:t>
                      </a:r>
                      <a:r>
                        <a:rPr lang="en-US" sz="1400" b="0" i="0" u="none" strike="noStrike" dirty="0" smtClean="0">
                          <a:solidFill>
                            <a:srgbClr val="000000"/>
                          </a:solidFill>
                          <a:latin typeface="+mn-lt"/>
                        </a:rPr>
                        <a:t>secondary clarification; </a:t>
                      </a:r>
                      <a:r>
                        <a:rPr lang="en-US" sz="1400" b="0" i="0" u="none" strike="noStrike" dirty="0">
                          <a:solidFill>
                            <a:srgbClr val="000000"/>
                          </a:solidFill>
                          <a:latin typeface="+mn-lt"/>
                        </a:rPr>
                        <a:t/>
                      </a:r>
                      <a:br>
                        <a:rPr lang="en-US" sz="1400" b="0" i="0" u="none" strike="noStrike" dirty="0">
                          <a:solidFill>
                            <a:srgbClr val="000000"/>
                          </a:solidFill>
                          <a:latin typeface="+mn-lt"/>
                        </a:rPr>
                      </a:br>
                      <a:r>
                        <a:rPr lang="en-US" sz="1400" b="0" i="0" u="none" strike="noStrike" dirty="0">
                          <a:solidFill>
                            <a:srgbClr val="000000"/>
                          </a:solidFill>
                          <a:latin typeface="+mn-lt"/>
                        </a:rPr>
                        <a:t>   chlorine </a:t>
                      </a:r>
                      <a:r>
                        <a:rPr lang="en-US" sz="1400" b="0" i="0" u="none" strike="noStrike" dirty="0" smtClean="0">
                          <a:solidFill>
                            <a:srgbClr val="000000"/>
                          </a:solidFill>
                          <a:latin typeface="+mn-lt"/>
                        </a:rPr>
                        <a:t>disinfection</a:t>
                      </a:r>
                      <a:endParaRPr lang="en-US" sz="1400" b="0" i="0" u="none" strike="noStrike" dirty="0">
                        <a:solidFill>
                          <a:srgbClr val="000000"/>
                        </a:solidFill>
                        <a:latin typeface="+mn-lt"/>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381000" y="228600"/>
            <a:ext cx="4800600" cy="2163762"/>
          </a:xfrm>
        </p:spPr>
        <p:txBody>
          <a:bodyPr>
            <a:normAutofit fontScale="90000"/>
          </a:bodyPr>
          <a:lstStyle/>
          <a:p>
            <a:r>
              <a:rPr lang="en-US" dirty="0" smtClean="0">
                <a:solidFill>
                  <a:schemeClr val="tx1"/>
                </a:solidFill>
              </a:rPr>
              <a:t>Contaminants analyzed in </a:t>
            </a:r>
            <a:br>
              <a:rPr lang="en-US" dirty="0" smtClean="0">
                <a:solidFill>
                  <a:schemeClr val="tx1"/>
                </a:solidFill>
              </a:rPr>
            </a:br>
            <a:r>
              <a:rPr lang="en-US" dirty="0" smtClean="0">
                <a:solidFill>
                  <a:schemeClr val="tx1"/>
                </a:solidFill>
              </a:rPr>
              <a:t>WWTP effluent </a:t>
            </a:r>
            <a:endParaRPr lang="en-US" dirty="0">
              <a:solidFill>
                <a:schemeClr val="tx1"/>
              </a:solidFill>
            </a:endParaRPr>
          </a:p>
        </p:txBody>
      </p:sp>
      <p:sp>
        <p:nvSpPr>
          <p:cNvPr id="146435" name="Rectangle 3"/>
          <p:cNvSpPr>
            <a:spLocks noGrp="1" noChangeArrowheads="1"/>
          </p:cNvSpPr>
          <p:nvPr>
            <p:ph sz="half" idx="1"/>
          </p:nvPr>
        </p:nvSpPr>
        <p:spPr>
          <a:xfrm>
            <a:off x="304800" y="2667000"/>
            <a:ext cx="8686800" cy="3505200"/>
          </a:xfrm>
        </p:spPr>
        <p:txBody>
          <a:bodyPr>
            <a:normAutofit lnSpcReduction="10000"/>
          </a:bodyPr>
          <a:lstStyle/>
          <a:p>
            <a:r>
              <a:rPr lang="en-US" dirty="0" smtClean="0"/>
              <a:t>Pharmaceuticals</a:t>
            </a:r>
          </a:p>
          <a:p>
            <a:r>
              <a:rPr lang="en-US" sz="2600" dirty="0" smtClean="0"/>
              <a:t>Anthropogenic-indicator </a:t>
            </a:r>
            <a:r>
              <a:rPr lang="en-US" sz="2600" dirty="0"/>
              <a:t>compounds</a:t>
            </a:r>
          </a:p>
          <a:p>
            <a:r>
              <a:rPr lang="en-US" sz="2600" dirty="0" smtClean="0"/>
              <a:t>PCBs</a:t>
            </a:r>
            <a:endParaRPr lang="en-US" sz="2600" dirty="0"/>
          </a:p>
          <a:p>
            <a:r>
              <a:rPr lang="en-US" sz="2600" dirty="0" smtClean="0"/>
              <a:t>PBDEs</a:t>
            </a:r>
          </a:p>
          <a:p>
            <a:r>
              <a:rPr lang="en-US" dirty="0" smtClean="0"/>
              <a:t>PAHs</a:t>
            </a:r>
            <a:endParaRPr lang="en-US" sz="2600" dirty="0"/>
          </a:p>
          <a:p>
            <a:r>
              <a:rPr lang="en-US" sz="2600" dirty="0" smtClean="0"/>
              <a:t>Currently used </a:t>
            </a:r>
            <a:r>
              <a:rPr lang="en-US" dirty="0" smtClean="0"/>
              <a:t>pesticides</a:t>
            </a:r>
          </a:p>
          <a:p>
            <a:r>
              <a:rPr lang="en-US" dirty="0" smtClean="0"/>
              <a:t>Mercury</a:t>
            </a:r>
            <a:endParaRPr lang="en-US" sz="2600" dirty="0" smtClean="0"/>
          </a:p>
          <a:p>
            <a:r>
              <a:rPr lang="en-US" sz="2600" dirty="0" smtClean="0"/>
              <a:t>Estrogenicity</a:t>
            </a:r>
            <a:endParaRPr lang="en-US" sz="2600" dirty="0"/>
          </a:p>
        </p:txBody>
      </p:sp>
      <p:pic>
        <p:nvPicPr>
          <p:cNvPr id="146441" name="Picture 9" descr="100_0543"/>
          <p:cNvPicPr>
            <a:picLocks noChangeAspect="1" noChangeArrowheads="1"/>
          </p:cNvPicPr>
          <p:nvPr/>
        </p:nvPicPr>
        <p:blipFill>
          <a:blip r:embed="rId3" cstate="print"/>
          <a:stretch>
            <a:fillRect/>
          </a:stretch>
        </p:blipFill>
        <p:spPr bwMode="auto">
          <a:xfrm>
            <a:off x="5467615" y="268288"/>
            <a:ext cx="3198282" cy="2398712"/>
          </a:xfrm>
          <a:prstGeom prst="rect">
            <a:avLst/>
          </a:prstGeom>
          <a:noFill/>
        </p:spPr>
      </p:pic>
      <p:sp>
        <p:nvSpPr>
          <p:cNvPr id="146442" name="Text Box 10"/>
          <p:cNvSpPr txBox="1">
            <a:spLocks noChangeArrowheads="1"/>
          </p:cNvSpPr>
          <p:nvPr/>
        </p:nvSpPr>
        <p:spPr bwMode="auto">
          <a:xfrm>
            <a:off x="5119688" y="2667000"/>
            <a:ext cx="3643312" cy="261610"/>
          </a:xfrm>
          <a:prstGeom prst="rect">
            <a:avLst/>
          </a:prstGeom>
          <a:noFill/>
          <a:ln w="9525">
            <a:noFill/>
            <a:miter lim="800000"/>
            <a:headEnd/>
            <a:tailEnd/>
          </a:ln>
          <a:effectLst/>
        </p:spPr>
        <p:txBody>
          <a:bodyPr>
            <a:spAutoFit/>
          </a:bodyPr>
          <a:lstStyle/>
          <a:p>
            <a:pPr algn="r">
              <a:spcBef>
                <a:spcPct val="50000"/>
              </a:spcBef>
            </a:pPr>
            <a:r>
              <a:rPr lang="en-US" sz="1100" dirty="0" smtClean="0">
                <a:latin typeface="+mn-lt"/>
              </a:rPr>
              <a:t>Hood River Wastewater Treatment Plant</a:t>
            </a:r>
            <a:endParaRPr lang="en-US" sz="1100" dirty="0">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a:xfrm>
            <a:off x="457200" y="381000"/>
            <a:ext cx="8229600" cy="914400"/>
          </a:xfrm>
        </p:spPr>
        <p:txBody>
          <a:bodyPr/>
          <a:lstStyle/>
          <a:p>
            <a:r>
              <a:rPr lang="en-US" sz="4000" dirty="0"/>
              <a:t>PCBs—Polychlorinated Biphenyls</a:t>
            </a:r>
          </a:p>
        </p:txBody>
      </p:sp>
      <p:sp>
        <p:nvSpPr>
          <p:cNvPr id="415747" name="Rectangle 3"/>
          <p:cNvSpPr>
            <a:spLocks noGrp="1" noChangeArrowheads="1"/>
          </p:cNvSpPr>
          <p:nvPr>
            <p:ph type="body" sz="half" idx="1"/>
          </p:nvPr>
        </p:nvSpPr>
        <p:spPr>
          <a:xfrm>
            <a:off x="3657600" y="1295400"/>
            <a:ext cx="5334000" cy="5334000"/>
          </a:xfrm>
        </p:spPr>
        <p:txBody>
          <a:bodyPr>
            <a:normAutofit fontScale="85000" lnSpcReduction="10000"/>
          </a:bodyPr>
          <a:lstStyle/>
          <a:p>
            <a:pPr>
              <a:lnSpc>
                <a:spcPct val="120000"/>
              </a:lnSpc>
              <a:spcBef>
                <a:spcPts val="1200"/>
              </a:spcBef>
            </a:pPr>
            <a:r>
              <a:rPr lang="en-US" sz="2400" dirty="0">
                <a:effectLst/>
              </a:rPr>
              <a:t>In general, the more chlorines, the more </a:t>
            </a:r>
            <a:r>
              <a:rPr lang="en-US" sz="2400" dirty="0" smtClean="0">
                <a:effectLst/>
              </a:rPr>
              <a:t>toxic</a:t>
            </a:r>
            <a:endParaRPr lang="en-US" sz="2400" dirty="0">
              <a:effectLst/>
            </a:endParaRPr>
          </a:p>
          <a:p>
            <a:pPr>
              <a:lnSpc>
                <a:spcPct val="120000"/>
              </a:lnSpc>
              <a:spcBef>
                <a:spcPts val="1200"/>
              </a:spcBef>
            </a:pPr>
            <a:r>
              <a:rPr lang="en-US" sz="2400" dirty="0" smtClean="0">
                <a:effectLst/>
              </a:rPr>
              <a:t>Transformers and capacitors, other electrical </a:t>
            </a:r>
            <a:r>
              <a:rPr lang="en-US" sz="2400" dirty="0">
                <a:effectLst/>
              </a:rPr>
              <a:t>equipment, </a:t>
            </a:r>
            <a:r>
              <a:rPr lang="en-US" sz="2400" dirty="0" smtClean="0">
                <a:effectLst/>
              </a:rPr>
              <a:t>oil and lubricants</a:t>
            </a:r>
            <a:r>
              <a:rPr lang="en-US" sz="2400" dirty="0">
                <a:effectLst/>
              </a:rPr>
              <a:t>, </a:t>
            </a:r>
            <a:r>
              <a:rPr lang="en-US" sz="2400" dirty="0" smtClean="0">
                <a:effectLst/>
              </a:rPr>
              <a:t>fluorescent light ballasts, </a:t>
            </a:r>
            <a:r>
              <a:rPr lang="en-US" sz="2400" dirty="0" smtClean="0"/>
              <a:t>insulation material, oil-based </a:t>
            </a:r>
            <a:r>
              <a:rPr lang="en-US" sz="2400" dirty="0" smtClean="0">
                <a:effectLst/>
              </a:rPr>
              <a:t>paints</a:t>
            </a:r>
            <a:r>
              <a:rPr lang="en-US" sz="2400" dirty="0">
                <a:effectLst/>
              </a:rPr>
              <a:t>, inks, </a:t>
            </a:r>
            <a:r>
              <a:rPr lang="en-US" sz="2400" dirty="0" smtClean="0">
                <a:effectLst/>
              </a:rPr>
              <a:t>caulking, plastics, adhesives</a:t>
            </a:r>
            <a:endParaRPr lang="en-US" sz="2400" dirty="0">
              <a:effectLst/>
            </a:endParaRPr>
          </a:p>
          <a:p>
            <a:pPr>
              <a:lnSpc>
                <a:spcPct val="120000"/>
              </a:lnSpc>
              <a:spcBef>
                <a:spcPts val="1200"/>
              </a:spcBef>
            </a:pPr>
            <a:r>
              <a:rPr lang="en-US" sz="2400" dirty="0">
                <a:effectLst/>
              </a:rPr>
              <a:t>Manufacture banned in 1979</a:t>
            </a:r>
          </a:p>
          <a:p>
            <a:pPr>
              <a:lnSpc>
                <a:spcPct val="120000"/>
              </a:lnSpc>
              <a:spcBef>
                <a:spcPts val="1200"/>
              </a:spcBef>
            </a:pPr>
            <a:r>
              <a:rPr lang="en-US" sz="2400" dirty="0" smtClean="0">
                <a:effectLst/>
              </a:rPr>
              <a:t>Persistent and bioaccumulative —found </a:t>
            </a:r>
            <a:r>
              <a:rPr lang="en-US" sz="2400" dirty="0">
                <a:effectLst/>
              </a:rPr>
              <a:t>in soils, sediments, and </a:t>
            </a:r>
            <a:r>
              <a:rPr lang="en-US" sz="2400" dirty="0" smtClean="0">
                <a:effectLst/>
              </a:rPr>
              <a:t>biota</a:t>
            </a:r>
          </a:p>
          <a:p>
            <a:pPr>
              <a:lnSpc>
                <a:spcPct val="120000"/>
              </a:lnSpc>
              <a:spcBef>
                <a:spcPts val="1200"/>
              </a:spcBef>
            </a:pPr>
            <a:r>
              <a:rPr lang="en-US" sz="2400" dirty="0" smtClean="0"/>
              <a:t>Potential carcinogenic and </a:t>
            </a:r>
            <a:br>
              <a:rPr lang="en-US" sz="2400" dirty="0" smtClean="0"/>
            </a:br>
            <a:r>
              <a:rPr lang="en-US" sz="2400" dirty="0" smtClean="0"/>
              <a:t>non-carcinogenic effects in </a:t>
            </a:r>
            <a:br>
              <a:rPr lang="en-US" sz="2400" dirty="0" smtClean="0"/>
            </a:br>
            <a:r>
              <a:rPr lang="en-US" sz="2400" dirty="0" smtClean="0"/>
              <a:t>people and animals</a:t>
            </a:r>
            <a:endParaRPr lang="en-US" sz="2400" dirty="0" smtClean="0">
              <a:effectLst/>
            </a:endParaRPr>
          </a:p>
        </p:txBody>
      </p:sp>
      <p:pic>
        <p:nvPicPr>
          <p:cNvPr id="470018" name="Picture 2" descr="File:Polychlorinated biphenyl structure.svg">
            <a:hlinkClick r:id="rId3"/>
          </p:cNvPr>
          <p:cNvPicPr>
            <a:picLocks noChangeAspect="1" noChangeArrowheads="1"/>
          </p:cNvPicPr>
          <p:nvPr/>
        </p:nvPicPr>
        <p:blipFill>
          <a:blip r:embed="rId4" cstate="print">
            <a:lum bright="70000" contrast="-70000"/>
          </a:blip>
          <a:srcRect/>
          <a:stretch>
            <a:fillRect/>
          </a:stretch>
        </p:blipFill>
        <p:spPr bwMode="auto">
          <a:xfrm>
            <a:off x="457200" y="1455645"/>
            <a:ext cx="3200400" cy="1439955"/>
          </a:xfrm>
          <a:prstGeom prst="rect">
            <a:avLst/>
          </a:prstGeom>
          <a:noFill/>
        </p:spPr>
      </p:pic>
      <p:sp>
        <p:nvSpPr>
          <p:cNvPr id="470022" name="AutoShape 6" descr="data:image/jpg;base64,/9j/4AAQSkZJRgABAQAAAQABAAD/2wCEAAkGBhQSEBQUEhQVFRUUFRQWFBQVFxQVFxcVFBQWFRcYFBYXHCYeGBojHBUXHy8gJScpLCwsFR4xNTAqNSYrLCkBCQoKDgwOGg8PGiwkHyQ0KSk0NCosLC4sKSwqLCwsLC8qLCwsKSwvLCwpKSwsLCwsLCwsLCwsLCksLCwsLCksLP/AABEIAQoAvQMBIgACEQEDEQH/xAAcAAABBQEBAQAAAAAAAAAAAAABAAIDBAUGBwj/xABEEAACAQIEAwQHBgQDBwUBAAABAhEAAwQSITEFQVETImFxBjJSgZGhwRQjQmJysTOy0fAHgpIVQ1NjouHxJDRzwtIW/8QAGgEAAgMBAQAAAAAAAAAAAAAAAAIBAwQFBv/EADMRAAICAQMCAQsEAgMBAAAAAAABAgMRBBIhMUFhBRMiUXGBkbHB4fAyQqHRIzMVUvEU/9oADAMBAAIRAxEAPwDkstKKdSivUHlhsUYp0UooAEUooxSigBtBmgSauYLhV68SLFp7pESEjQHmSSBWbc4ZcJ/9QjJqYtMIAysVlvaMg+GlUu1btkepaq3t3voN7Zn/AIe3tkaf5B+Lz286ls4cLtud2OpPmamCxSinS7sRy7LoCKjt7t5gfAf96kNNsjTz1+OtMR2HUqMVYwPDmvEhLli2QRJv3BbXXkOZNJZZGuO6Q0IObwileuhRLEADmarBnubAonX8ZHgPw+/Xyq9d4G9vLculHLF8jo2e3925Q9nGg1HnBFKq4vzi3J8DySreO5ClpUXQQBJPU+JO5NOtJA8TqfM/38qV4aR1IHzp9WorbBFCKdFKpFGRSinRRigCOKUU+KUUAOijFGKMUxA2KQFOpRUANimX7wVSx5fEzsB1NPuOFBJMAbk1BZtFiHcRHqKeX5m/MflPWaWT7IeK7voZuJS89t7qvdt5C0BCQoyb5ip9beT7uVaOFxDBFS7fa7ElO0OqhzmIXNrBOu+5PjTL7YhbLWkZGtuXGUqQwF1iWOYHWM3PlVk8Wba7hcwme4yPr4BoPurjN31TcnDJ1cVWQ2qePgOFKKrdtg+eewejK9r5iVoixMdhiA88jkuQOpKwavXlKK4nFopegl+2SZJcE934+XT3/wBakiqrG5bdUIRy8kEZlJIjfMIBiNKGIa5MMjov4iO8T4ArsPHfy3q6Oupl+76FUtHauwr99mJW31hn3C9Y9pvDlzqlxbhSdiYWXGzE94kkSSedaCYq2oCgqvIKe77gDVjimCK/ZASJvMpiI1DpIOuo30pNRdWo885+CHornu44S/kr4PALaUqgIBMnUnXbnViK1+P4S2ht9mpXNbDNJJknoDtWTFaqJxnWpQWEZboyjNqTyyK7+H9Q/Y0+m3Rt+of0+tPirSsFKjFKpIBQpt+8qCWIA8fp1quru+wNtepHfPkp0XzPwpXJJ4HUW1nsS3sSF03J2UasfIfWoylxtZCdAAGP+Ykx8Piams4dV2G+5OpPmTqakqMN9Q3JdP5JIpUYoxVpWNigxAEnlTjVRR2pn/djYe2RzP5R8/LdW8DJZ9gra9oQx9Uaop5n22+g9/SLUUYo0JYBvI2KUUYoNoJPKpIGXG5DUnl/Xwqpf4dZgtcVOpaIM+7X3CrDXQiidWbkNSTvAHh8gKFrDkkNc3HqqNQnl1bx+FVSSlxjJZFuPOcfUpJwssPXuogIKoXLQR+IhpynwHv6VYtY7EhmXPbYj8LpEryIZCJ94q9FQYqwTBX1l1X6g+BrJboqms7fv+djVXq7M4b+353MriuGvX3tTaVQryxV5EEiTBAOkeNdPxm6pxuBtyCbSksOmYZo84KfGqfDovFQNMxgjYgjUj5V0Nz0Uz8UW7nAWxYtErA72YMoE/CuVqoV0tKHTGfidDTznYnv6p4KvpLYZ7ttbboGFpe4zLmMzEA6x/Ssl8BfUNNuSscwAQfiQR5c6u+mGAR8SwdFbKqLJAnRQd9+dY1nAhCDbuXk8EuuAfCDNW11Xwri4T69imdlM5tTj07gxV9lXv23XmDowldeWvLpT0xqHZh79P3oX+2Llg1t+YW4jd39LBpB8aqvfAA7bDhpAANpxJMclYAny1rR5/VV/qjkqVOns/TLBpDXbWq3261myvdFtdQ13KXCHoAPXb8o6axWewsjdrtrwuW2A/1LmFWcLhM65bVy3cUbIDbbyGViCKWXlDK2tOI0dDh5TT/PeXbVnCtne1ilv3FYAZke05tlVOZUbQAElTEHSeejoqjwjBulpG7NQrT3hoYLGCRFaFbNHNSr4eTLq4uNnKwNioXUsdCQB05n/t/Wpbjchudv6miqwIrW+TMuOSWlRiqjk3CVUwo0dhzPsKf3PLbfZm8EJZGn70x/uxoT7ZHIflHM89utWwKKpAAGgGw8BRihL1g3noChToqtjLkQe9CmWKgtC5W1IGoE8/Cq7rFXBz9Q1UHZNRXcnqhxXF5VyoMztAC+Dab8p5dap3sU0qEvp3nUQ5a2VWZk9oBI0j31HxbuMqZwSzBy1s5gASRJKz3vfpXLl5R3xwotNnSjodkk28oucFum5nuMpUliBJzd2ZgHoDpsNq06bYwzJbWVMQDprvqZ+NM+1r1jzFaaNZSoqLlyZ7tNa5OSjwS0qAuDkR8RT8tbI2wl+lpmWVco9Ux/BuG5sWjAwCDnXqQO6fPWPfXb2caLTYi4QD94LbEnKVt27KmV07xzaR41y/o7Ivg8gNfeyjSus9G7CXLNxnAOa5duCdZJuMF/YfCvN+U/9rS8P7O7oP8AWm/zscbx66XxN0n2ojbYAfSqMVPx3FqL90n8Vx4Uak946KOdZ3Ys/r91f+GDv+thv5DTxNd6mKhBJLnCONY3KTb6ZY27iSwItgGJlz6o+HrHwHxFSYbChdTLMRqx3joOg8BUrrCwBuCFEQNBt0EUbZ0EdB+1WLDfLEeUuA1Xv8Ntv6yKfGBPx3qzSNO4p9UIpNdCrgcF2S5Ve5EQVLsVPjlmJqwaJ0GtRgFvLkOvif6UsYxgsRQ0pSm8yYrY59f25f340+jSimFIbrlyUQwB67Dl+VfzH5fCrNu2FACiANAKVqwFAAGg/uT1NPipS7sG+yGxSinRTLt0KJYwP7iBzPhUioJMb7VBaxx7O8Fs9oLqhVcvkIADSVUgyDm3kbU0WDc1cQvK39X6n8u3WeVuqLaldHbLoX12OmW5dSq+OUYl7xt4gKQqpbyJcUKAs5irGQTOkdKz2u2vtme25Vco/wB32CqzZbZgactSa2orGxHAFu3nd2bdYAiIyjeQdyD8K50/JqjzWzfDXbuJnT2uCpcLHD4q4NSW7K/buqJ19RpMa8qqcR4ZfsWzcN23cUQSbloqRJA1NttvcazRwW1EG2u5giQwHLvDWiOGECFvX1Hs9oWX4OCDWeXky1dGmXR19XdMmv4h1uLbfDIxugkNbdCGI3H3qg5o1iZirdnE2EH32FvWz7XZ3QPjaLLWbjMPfa0lpboIUgqzqpYOplCGAkMNpHvBq8PTK9bZUfDJcYga2ma2SefdIYDrOg191Yp6ayD2uPJrhfCaymW0u4V9bGKCMdlNxORnUNruKXBMdjLeIu2bTK9u1lCs6k22lVbKrLpIL8jXmuLwDgnOCGLE5d99eVWcNhMRhrtvP21hWZZMvalZEnMI5UsqsPDfPiWKaa4/g7tuA3lZnKZ2bVnDBiZ1jWIHgKYcPAYuCuUE6joCTz8OU71oWBecjsca7r43bGLj3Mub51m+keJxVsojtbOcKA6Itt4IJaFZ27whNQI1M1oq1t0Xt3L4Ga3SVS5S/k5+7gu2xFxWJSba5MpiZMAkc+elaPCsCbad5szH1jMjyHhVr0bsqrXXe3dvQ2VbilATkAzJ2QIzGSYOg05VuPiuH/ja5hyeV6xdtj/WoK/OrIa3zc9zjn2MSek85HapYXHYxoprNAJOw1NbNvhmHvg/Z8SjEcg6H5HWuU9JbrWreSRLZgSCM0gkbD8Oh18xW6HlOE+MNPxMcvJ84vqmWFxltzo6sBsBzgE5oOvLTSrQrAHBFy2WCtA1ZlHrKTp78xAmugVYEdK0aW/zqeexRqaVW1gEUYo0q2GQmpUYqtexBnIkFuZPqr+rx8N/LehvBKWR2IxAWBEsfVUbn+g8TTLOFM5nILcgPVWfZnn47nwGlSWMMFk7sfWY7n+g6AVNFL16k5xwhsUop0UqYUblqK6sEN7j5E/Q6/Gp4oMkiDQCGxQYwJOgG5PKqhxRRigm4RqFHrBTtmO3hrrtvNPt4bPDXCG5hR6g9x9Y+J+Apd2eg+3HLG9s1z+Hovtkb/oU7+Z086rY+52bqxXfTtZ1zQABdGkgx63/AJrVihctBgQwBBEEHYg1XZUprnqPXbsfHQbeRLeFe8RNy4yovPLuYHT1TPu9/RXuGvc4exxBDXMy3gTrlOZSFGkDuysDqa4vFYi3ZNhSlxrKEdq2uXXMJ10LBSNfDxro+Kelhur91bu9lcMC4FlWPd6noJ6ac9q816Urlnrn6nexFVPHTBj3uG2SR2ltZOwCAsfGQNB4ms3F2hZE2VzXCWgEl2A1OVZOgE7D3zV3DcbsW8NjWuybwuWuwBzBtyrq+86LmkzEgCNqs2LekmJbUwPAbc40rsRhDUN56rjw+/vOZKcqEsdH/P8ARj8FxWIVntAm3EMMy5wB0GwgzPXu+dbK8Xxa/wDBcdO/bJ85zCacEAmOe/jpH0oxT/8AH0tekhP/ALrc8DcRxO1cQi/gGLERnTsLh15jQNXM4zCWABAcBjbQtdGVkMzcYKphVidNRXTkVzmO4XeebikHWVTnqQJHIGANazW6GNfNeTTVrXN4nhHXPinFsdnjFurIRlZLTObaFbqbeosnSN/hFOKjwytkXPGaBmjrGu1S1u0unVMMd31MOoudss9gRSpUq1mcZ2puaIYXnc6+Fv8A/W3SantWAohRAH9yep8alC0qjBLfZAihTqVAo2lToqs+Kk5bYzEaE/gX9Tcz4DXyobwSlkku3QoliAOp/veoJe5tNtOv4z5D8A89fKpMNw9jdBJzQlx2dgYXKBCooMLmJid/E1bwl3Dn+JiETwjMdPeKoldFZ3PoXRrfG1ZKX2VVHd7sSZ333zc2n46VJ9kdRq6HNLDKraA9c3PyrYXDYFxAx9sE6d4KP3YVfxHou13vWL1i6AAIV9YHjEc//NZ3qob0k8Lv2LVRLY21ycqwcCZXTX1SP/tUeA9IbWIQKllrdxAC7FsysNtByM1Z49hnsW7guKUIRiJ8jqDsa5z0NtaXD+hfkT9assn/AJIbXxyyK4f45uS54R37YK2xsW3C5Vwru2aCskjUzppBNUnuKcP3CGtm592wnkDm1nUTIFOxal7hR4Vfs6WzGhK3M3XnqNqqccwhU2lRoQo1tQARlAOYsBzMADwJnnFec0/paqHt+53bsLTSMxeH2+0Zgusyx3BaIiPmfGPGrlCzZCqFUQAIAqpjOOWbFxRftPdVlJhWykQYnx8q9RKUaYuWPgedjGVslFMn+0r7Q+P1qSl9mV1z5mgwAhyrA1nVXJM+KimCxAABIA29X94mphYprMSJw2PDBc1OX/V5dPf/AFqSkluBp/fmaMVaVgoU6KEUEApRRpUAT0qNBmAEkwBuTpFACqK/iAsTudlGrHyFR9sz/wAPRfbYfyLz8zp51JZwyrJGpO7HVj5n6DSlznoNjHUi7Bn9c5V9hTqf1sP2HxNWEtgAAAADYDQCn0qlIhvJl8Y46LANtllLqFWBA1AZSADMrqoMxS9EEb7VbKIjoVcsrqCEUmAZOpYRp5+daF8d0z0P7UfRPFdjYZmXa92SgbsTlyjX9dcrWxaft/o6OlknHHqPScHg12hNpy93byiqGO9HsNcvhTZUHs2Ym2vZt6wWe0SDInaeZqzd4XbZ1uMssgIBkgEZSe8Bo0GInatJRC1y/YbDyj07sPZbsWvtcsG1duBbxzOhAAAD6FwTGh17tZfo7aFvDd5SjlyzHNMo2ULA5c61f8V+EtduW3VSTKWp0gZy2/OSY26GsjHcAxmFH39y2ESSuUhyxUM4C5l/JME7A9K1VXQhHnrh494sq5T6etZ9xqY1le4SNe8iQDJBTII086r+n+MyYbDlSJLkg6nYa79Y2PI1F6CKMWzhg0qWuFwUVQ5ZTtMkajQT8KP+JeGJS3luLcay0XLag5kzqWUv0ECPeKwVLbbl9s/0bp8x2k3DcU120txgoLgsQgyqJJ2HLyrm/SkZsSg/Ioj9TmtDGcabCWbARUZsqyHEgAKN18ZqDgOEvY/FG8bVt8hQlc3ZJp6o2OkiSAK7WpuUYKv2HK09T3u3tydHhcvZQCCQ2oGQEb7wSx98UYrpruGx5gHB4J7Ig9mLrhx7RVu6AYmNKouMO6Kblu9gmecpuTcw517sXhoJ057zoajTauEI7ZFd+nnN7kY1KKdZIbtd/uii7EAsS4IBO8Zdx1oV04zUs4MMouPUbFKKdSpxRsUKdFCgAXMVqVQZmG4Gw/U2w8tT4UFwkmbhzHcD8C+S8z4n5VYt2QoAUAAbAaU6KjHrJzjoChTooRUigpU6KEUAQ4p4Rj4VQ4LfZ8Th7M937W9wjqVYDX3Wz8a0MQRAnYso+dVPQRO04jbMaL27/F7kH/rFcvWP0vcdDSr0WetAfX91X6GrD7VCEOkjeI8dWapb2g91ck3HBem3EVtdjcfUJikcjr2Vq44HvbKPfXG8d/xD+2KqdiUOYk97MI7JrfQHTOT5Vp/4r4juWV6vdb4BV+prjPRwfx2jVbRg7xJjTxqZJKOS6vk2PQrBFLnaZnUFWnISOYiSJEQToeldFwzAriWZL8PbF1u/qjuAEYNccHVh4ad3TSl6NKbVpSQRCsTEEnRJBO55/GoMdw1TduvbJRixKMjMneCwHOU6nNPu86q08J6ixqL8SzUWRqgnI5f0xwT275WPukZrdot67BDvc2JOu5Fd3/hlws27JuMNbpBA/KsgH3yflXN8ZtNevYZbhzNEufaIVVJ9+X516Xwa3CqOkVrujse32GOM96z7fmdFh5jzqM4ULhxbeHhIeQIfTvErtrrp41LhhTeKNFtvI/tWdcvAzPIvt6dubNhLiWQiMBdy557w5fhkkAdPKrNQ4XBrbmJJbVmYyzHxP0qavTVQ2RwzjWzU5ZQKVGlFWlQKFGhQSWaEVaxWCyhXVhctv6l1NVbw/K3UHWq0UsZKazEmUXF4YIpRTqFMKCKUUYpRUAU8adU8yf8ASJrmuB8duYR0u2gCezAIM7EAnUagyBWvx7iq2WXMCZV46SRG/XwrmcPeGVJ2yqDG+wmK4+qmvONM6umg/N5SPSv8PPTbEYq92F0SArPn00VYEQBJOsTNehYs9015X6EeleCwefMLuZ8ozlEICjkMrE6kz7h0ru09KsNiEPY3VYgElZytA/K0GsD5fBpw0eef4sYe2BYYXZbK0W4mQW7xzjYjTuxNcNw666IxA7lxlQmDqRrCnqJE+dei+gYtXbeKv4o22e45y9rk/CgY5FbTdk1HsiuY9Ov4wVYKpddABA0XIsEjxVtTsPAUsn+1l9fB1uCL2kzNYuBMjEMBIbNDQgQzMgHXeahUe7wO/vq1jOM/ZuH2bQU2CVUdqn3qoTAzCO8TtGm5qGzh7zgvkzwTnYEAga94qdzA1A5narvJ066pyk31+hRroTsgkl0M9rU4m34A/wB/OvQ+FLoK5rA2sCy27n2he2KqCmdRLaBgFImQZEeFdPgDAEAsdgBE9fpRfNTm5IrqjtikzcsVS4/cixc/S3zFW8M5I1VlPRo+hNZfpXcjDv4wPiRSVLM0vEmx4i2efxSijQr0xxQUoqniOMWkbKXGb2VBY/BQaqtxe638LDOR7Vwi38jrSOyKHVcn2+PHzNWmu4XcgeZA/esy9h8TdEF0sj8mZmjz0+RoWfRmyB94DdbmzsZ90HSo3yf6V8eBtkV+qXw5+xvYW+1gsUUPbf8Ai2D6r/mT2XHI1bvYZSgu2WL2mMSfWRvYuj8LD4H5VWpti69lzctQSwi5ab1Lq9GHXoaqnW4PfX716/uNGamts/c/V9g0Iq69lLts3sPJQGLltvXst7LjmvRqqRV1disWUVTg4PDBQinRQinEIcVZDIwYAiDoQCNj1rEwPo1ZuWLbQys1tCSrESSokwZFdCVmqPAz/wCmtfoA+Gn0qqdcZy9JZLoTlGL2vHT6mVd9D0AJF1xAO4Q/SuefDlDIdtPIftXoN63KkAwSCAd4kRMVwf8AsjElQ4UupnVSJ0YjVfdXP1VEY42RNumulLO+XxMzF3SQFJ0UkgcgWiSPPKPhW7wjhwH2cEZjcbOwM8wQB5b1j3cI4MPbcEyQCrSY38966i3Ya1blDLLbSB0LqIBHmR8q5N7fTGDq1YOy9IEFyzkyDRO4YOUQ4Ck/CqmC9IWtzZuIAb2fLcRzAKpOoIBGu2+4qrwTC3RhpvMzNAkli0EXWAVfygLy60MTjrdsEuwEeOvwGtavJ+lhZXKUuz/oya7UShNRj6it6NYNRi7hAACnKg6CSTHmSa9K4e5UqQoYazLFYkbjQyf614ffs4l3uXLIusjMSp1tkg6xlJkxtPhVH/aGKtnV7yHzuiotg9zeOAgk0lnk+j8RxlVUtfy2FUwGuXEytpMgzp061xXpf6bYdrRSz2l7USbNtnTrHaeqT5E15Na41dF1brXDddPV7b74DyV5Fd9gPTO7jbOW7by5SCLighG3EBTz8tPKm08c2LAt6UYNszE4leufw8OVHtXmygf5Rqabc4Pdun768Y9i0Mi+8nU1sxSiu5sz+p5OT5zH6Ul+eJTwXDbdkRbUCdzzPmTqasRUkUIp0kuEI228sZFKKfFAipICcIIiWHiGafjNRnAnlduj3qf5lNXIpRUbUTuZSwtu/YudraugvEQ6DK49m5lgEeYrQs2Gv22u2SmZZ7axlZWteKjO2ZPHl5VHFRlXR1u2WyXU2bkR7LjmprLZS099fX5miFqa2z6fIjZLnJk96t9GpuW71tn3OPqa1LN5cWXNtOzvIoN2x1M6taHMc4HuqrFWVWKxcdfV6iuyDg+SsrXOaofJ2H7pVPhLOLWVVXuPcXvOdxcbolasVn4Lu37ye0Vur5MMrf8AUv8A1UzjynkhPhrHj+fEnTteYtjyLn6Cse1iWtYTOHVQucKpXMcwuMImRMx00raxmOS0pa4wUAE6nUx0G591cD/tY3HKLAVncIXIARbjMzb6BjMZuQ0FU3TUO/JoordifHHH1NC1xMC4We873Mne7IKFEScik7jmYHjrUGH4xcuwoLBZAKi0lwEAAEEkKDEbH41pf/z620LAqTcGQtAcy3s8hMeJ8a1vR3hKLiM0bsYJEiQTOwgaA66biuPrZOGFLqdXSqEsuJh8MtY26CDnSy2ikmFGXbKNyN4A013rawfo/bRg7DO/tNy8gZ+JJNbPGSbuUK+Xs5BUbE6akiCNCNARUSroOdb/ACclKrc0YdfNxs2xYIpRRilFdM5hFdYKpboCfgJqvwi3GHtD/lp8SoP1pcZYixcjcrlHm5yD5tVtLcAAcgB8BFL+4f8Ab+dv/RRQNOilFOINilFOoVADYpEUaRFAFnLSy06KUUANy0MtPilFAFTE4Ukq9til1PUccvA9V8Ks2OJLiA+cC1iLalricnUCS6ddBToqnxLhguruVcA5XG4kQR4g8xWW2p53w4fzNFVqS2T5XyLJWsb0gxXYm1dGrKxXIPWdGHeCiNYgHwiuh4dxBcYjWR2a42yuUAt3LuUQssNvPfkazcLwRrTlr5L3/VYsICD2ba/hX96iF/nVtXEvkNKnzT3PlfMyrXAFvst/EHOWAKop+7VTqACNW8+ZqTF4NbV9G0W24CMIGQONELDoQSvgYqg+OuYHE5bknDXCckbW5JMDpE7dK6e7aW4hBhlYeYIIp4KMs4XITcotZfovp7Psc9xXhwS5ZNsBM1zVV7qtlHMbTqTtyrQ9H8SC6oMwYElhzIcjaf1HXz6VXe2wuJauEnsyXt3T+JIy5X6uCQPHQ10fB8B300OltZIganl7t68/5Ta848eo7WgT2LJBduDQZhI0IJWZJOuWZ1j5eFMio72ERmzJlzKxKORnEgx/mUxBGxFB+IrmVXXsnaRG9tj/AMtzrr7Lajxrs6JuFMItdvnzycnVpTtlJfmCWKUU6KBFbzCZ/ERmeynV85/TaGb+YrV6KzsHeFzE3iP90Fte8ks8e8KP8tacUsXnLHmsYQ2hTqUUwg2KBFOpRQA0ClFOoUElvLSy06KUVGSRsUopxFVsbj0srmcxJgAasx6Ko1JqGwSbeESnxrHu4x79zs7Jy24m5eHrRyFvpPJj4kaQS69g7mKEXA1mzp3JHaP+uNFXw1NatjDKi5VED+9SdyfGq23L2FiSh4v5FEcDtqgW2OzKmVdfWDdSd28Z3roeGcUXFxYxUW8Uoi3d/DdUaCf7kVQioMXgxcEGQQZVhoVbqDVNtG70ocNFld2OJ8pj+M8FBDWb6eYPyKn6isLhvGVt3jhLmhSFtuRlDrHdEcjGk7GK6vBekHaqMNjIF1f4V72h4E/MHaue47wS3i1ZQw7S2zKHH4WB2PVTv8xSV3Sl2xJdfEslXGPV+i+ngLjODFwiSQEUuCN82dcv7GreCdtFb2BHtQAAxnxrM4e7kdldJF1UUEtHfUFodD+JTtPhB1pnpNxw4QrkEsRl1HIrJPiRpXE1zdtrS/ODsaOPm61n85L13H2cOBbB9XQAfWm3eI2LhFpypNzTJv4iY289K4BMTcv3Qlsd9zux1ncmeXOtG/wK9gnS7mnvCbi65JMMGVtwQd/2rp1W24X/AFXBhsory8v0nlnXYW41q4LVwllb+DcO5jU23PtDkeY8RWhcYKCxOgBJ8hqay3uG8ps3YS6BntsvqsV1W5bPgYkbiehqHinEC+BuEKc5HZMo3FwsLbL8SfiK6G/CZz9m5oHoimaw1w73rtx/nA/Y1t5arcGwXZYe0h3VBP6jqfmTVyprTUUhbGnNsZkoZafSqzJXgjy0MtSxSijIYIopRUkUstGScFiKUUWIAk6Abmslsfcv6YaFt877iZ5fdKfW/UdPOlcsDKOSXiPFhbPZoO0vMO7bH8zn8K+JpYDhWUi5dbtL0atyWfw2l/CPmedWMBw1bQMSWYy7tqzt1Y/TYVailxnljNpLERkUop8UopslYyKVPihFGQKuNwC3Vyt1kMNCrDYqeRpno4US4uGxSqpOfs8SvdZyxmHP4jJJyn3dauxWfx7CG5YYKJYQygaElTPdPI1mvp3rK4Zops2va+jJPSLhAy4K2j5blmwMlwjTUt6wO6tGorh+PcX+1XbCKmV1aDrIDyBp7S6SDXT8UxSYh7VxO8lqylllYMrZlgPM8gQay+O8JAxmG7EBHdmIJ1HdM6gHavOyliXPiehrXomunCzcW4XCK5YRctiCGtEhWjqD8RUOPxhfBXg4AuKptuo9swojwbMCPOrNniJtArft3EbMxJVWuoxZi0qygmNdiAaqYnBXL91bttOzCZTF3MvbFTK5kGqhdSCdddoru6ZYoj68HEu5uk30yZfERdw+a2O+toC9YYnvoFMMAT6yj1SN4Yb1ea6j4qz2bqbd49qyjX7yypA8iZE+NulxzD3XCXLyItu247QIzMzW3YK8nKAF2JHhVzh+Ctvibt8KvdPZowG5UEXG031OWfy1ak92F4fn0Fclty+vP59TXilFOoVqMY2KEU+hFADYpU6hFADYpUaVQSZtuxcxZzXJt4ee7a2a6BzuHkp9nn++2iAAAAADQAbADTSpMtKKVIeTyMilFPihFTkXAIpUYpRUAArQy06KUUANigRT4qvj2i1cO0I38pobJSOb4OsqW1iS+XnBk/GRVW/jcuPskmWRGzDXQ6KBr5cqu8Kxqpa2zFcvLTRVA166fOsLhIjHt9pbMRzLCNdRqT47V5Ox5cn7T1VUeiPQEvBwGGzajyo5aNtYAinRXqaliuK8EeXs5m34kT2wQQQCDoQdiPGhbshQFUBQNAAIAHgBUsUoqwQZFCKeRQFAYGxQipIoRRkjAyKEU+KUUZDBHFKKfFArRkMFylFKlSlgKEU8UKABFCKdSoAbFKnUKABVDjrRh7nlEeZA+taFZXpL/wC3b9SfzCkm8RY9azJHNYXiV3Kxs2Cyz3mMAZVA9UHn/WszAm3iMZde4mjaBX7vegAz4zNdhw4d25+g/wAlcVgf/dt/8w/mFeYXpZS4PT1rlZ8fkenKkADpSinGlXq+h5QbFKKJpCgMDaUU6hUE4GxQp9A0BgbSo0KkgFKlSoA//9k="/>
          <p:cNvSpPr>
            <a:spLocks noChangeAspect="1" noChangeArrowheads="1"/>
          </p:cNvSpPr>
          <p:nvPr/>
        </p:nvSpPr>
        <p:spPr bwMode="auto">
          <a:xfrm>
            <a:off x="73025" y="-808038"/>
            <a:ext cx="1200150" cy="16859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70024" name="AutoShape 8" descr="data:image/jpg;base64,/9j/4AAQSkZJRgABAQAAAQABAAD/2wCEAAkGBhQSEBQUEhQVFRUUFRQWFBQVFxQVFxcVFBQWFRcYFBYXHCYeGBojHBUXHy8gJScpLCwsFR4xNTAqNSYrLCkBCQoKDgwOGg8PGiwkHyQ0KSk0NCosLC4sKSwqLCwsLC8qLCwsKSwvLCwpKSwsLCwsLCwsLCwsLCksLCwsLCksLP/AABEIAQoAvQMBIgACEQEDEQH/xAAcAAABBQEBAQAAAAAAAAAAAAABAAIDBAUGBwj/xABEEAACAQIEAwQHBgQDBwUBAAABAhEAAwQSITEFQVETImFxBjJSgZGhwRQjQmJysTOy0fAHgpIVQ1NjouHxJDRzwtIW/8QAGgEAAgMBAQAAAAAAAAAAAAAAAAIBAwQFBv/EADMRAAICAQMCAQsEAgMBAAAAAAABAgMRBBIhMUFhBRMiUXGBkbHB4fAyQqHRIzMVUvEU/9oADAMBAAIRAxEAPwDkstKKdSivUHlhsUYp0UooAEUooxSigBtBmgSauYLhV68SLFp7pESEjQHmSSBWbc4ZcJ/9QjJqYtMIAysVlvaMg+GlUu1btkepaq3t3voN7Zn/AIe3tkaf5B+Lz286ls4cLtud2OpPmamCxSinS7sRy7LoCKjt7t5gfAf96kNNsjTz1+OtMR2HUqMVYwPDmvEhLli2QRJv3BbXXkOZNJZZGuO6Q0IObwileuhRLEADmarBnubAonX8ZHgPw+/Xyq9d4G9vLculHLF8jo2e3925Q9nGg1HnBFKq4vzi3J8DySreO5ClpUXQQBJPU+JO5NOtJA8TqfM/38qV4aR1IHzp9WorbBFCKdFKpFGRSinRRigCOKUU+KUUAOijFGKMUxA2KQFOpRUANimX7wVSx5fEzsB1NPuOFBJMAbk1BZtFiHcRHqKeX5m/MflPWaWT7IeK7voZuJS89t7qvdt5C0BCQoyb5ip9beT7uVaOFxDBFS7fa7ElO0OqhzmIXNrBOu+5PjTL7YhbLWkZGtuXGUqQwF1iWOYHWM3PlVk8Wba7hcwme4yPr4BoPurjN31TcnDJ1cVWQ2qePgOFKKrdtg+eewejK9r5iVoixMdhiA88jkuQOpKwavXlKK4nFopegl+2SZJcE934+XT3/wBakiqrG5bdUIRy8kEZlJIjfMIBiNKGIa5MMjov4iO8T4ArsPHfy3q6Oupl+76FUtHauwr99mJW31hn3C9Y9pvDlzqlxbhSdiYWXGzE94kkSSedaCYq2oCgqvIKe77gDVjimCK/ZASJvMpiI1DpIOuo30pNRdWo885+CHornu44S/kr4PALaUqgIBMnUnXbnViK1+P4S2ht9mpXNbDNJJknoDtWTFaqJxnWpQWEZboyjNqTyyK7+H9Q/Y0+m3Rt+of0+tPirSsFKjFKpIBQpt+8qCWIA8fp1quru+wNtepHfPkp0XzPwpXJJ4HUW1nsS3sSF03J2UasfIfWoylxtZCdAAGP+Ykx8Piams4dV2G+5OpPmTqakqMN9Q3JdP5JIpUYoxVpWNigxAEnlTjVRR2pn/djYe2RzP5R8/LdW8DJZ9gra9oQx9Uaop5n22+g9/SLUUYo0JYBvI2KUUYoNoJPKpIGXG5DUnl/Xwqpf4dZgtcVOpaIM+7X3CrDXQiidWbkNSTvAHh8gKFrDkkNc3HqqNQnl1bx+FVSSlxjJZFuPOcfUpJwssPXuogIKoXLQR+IhpynwHv6VYtY7EhmXPbYj8LpEryIZCJ94q9FQYqwTBX1l1X6g+BrJboqms7fv+djVXq7M4b+353MriuGvX3tTaVQryxV5EEiTBAOkeNdPxm6pxuBtyCbSksOmYZo84KfGqfDovFQNMxgjYgjUj5V0Nz0Uz8UW7nAWxYtErA72YMoE/CuVqoV0tKHTGfidDTznYnv6p4KvpLYZ7ttbboGFpe4zLmMzEA6x/Ssl8BfUNNuSscwAQfiQR5c6u+mGAR8SwdFbKqLJAnRQd9+dY1nAhCDbuXk8EuuAfCDNW11Xwri4T69imdlM5tTj07gxV9lXv23XmDowldeWvLpT0xqHZh79P3oX+2Llg1t+YW4jd39LBpB8aqvfAA7bDhpAANpxJMclYAny1rR5/VV/qjkqVOns/TLBpDXbWq3261myvdFtdQ13KXCHoAPXb8o6axWewsjdrtrwuW2A/1LmFWcLhM65bVy3cUbIDbbyGViCKWXlDK2tOI0dDh5TT/PeXbVnCtne1ilv3FYAZke05tlVOZUbQAElTEHSeejoqjwjBulpG7NQrT3hoYLGCRFaFbNHNSr4eTLq4uNnKwNioXUsdCQB05n/t/Wpbjchudv6miqwIrW+TMuOSWlRiqjk3CVUwo0dhzPsKf3PLbfZm8EJZGn70x/uxoT7ZHIflHM89utWwKKpAAGgGw8BRihL1g3noChToqtjLkQe9CmWKgtC5W1IGoE8/Cq7rFXBz9Q1UHZNRXcnqhxXF5VyoMztAC+Dab8p5dap3sU0qEvp3nUQ5a2VWZk9oBI0j31HxbuMqZwSzBy1s5gASRJKz3vfpXLl5R3xwotNnSjodkk28oucFum5nuMpUliBJzd2ZgHoDpsNq06bYwzJbWVMQDprvqZ+NM+1r1jzFaaNZSoqLlyZ7tNa5OSjwS0qAuDkR8RT8tbI2wl+lpmWVco9Ux/BuG5sWjAwCDnXqQO6fPWPfXb2caLTYi4QD94LbEnKVt27KmV07xzaR41y/o7Ivg8gNfeyjSus9G7CXLNxnAOa5duCdZJuMF/YfCvN+U/9rS8P7O7oP8AWm/zscbx66XxN0n2ojbYAfSqMVPx3FqL90n8Vx4Uak946KOdZ3Ys/r91f+GDv+thv5DTxNd6mKhBJLnCONY3KTb6ZY27iSwItgGJlz6o+HrHwHxFSYbChdTLMRqx3joOg8BUrrCwBuCFEQNBt0EUbZ0EdB+1WLDfLEeUuA1Xv8Ntv6yKfGBPx3qzSNO4p9UIpNdCrgcF2S5Ve5EQVLsVPjlmJqwaJ0GtRgFvLkOvif6UsYxgsRQ0pSm8yYrY59f25f340+jSimFIbrlyUQwB67Dl+VfzH5fCrNu2FACiANAKVqwFAAGg/uT1NPipS7sG+yGxSinRTLt0KJYwP7iBzPhUioJMb7VBaxx7O8Fs9oLqhVcvkIADSVUgyDm3kbU0WDc1cQvK39X6n8u3WeVuqLaldHbLoX12OmW5dSq+OUYl7xt4gKQqpbyJcUKAs5irGQTOkdKz2u2vtme25Vco/wB32CqzZbZgactSa2orGxHAFu3nd2bdYAiIyjeQdyD8K50/JqjzWzfDXbuJnT2uCpcLHD4q4NSW7K/buqJ19RpMa8qqcR4ZfsWzcN23cUQSbloqRJA1NttvcazRwW1EG2u5giQwHLvDWiOGECFvX1Hs9oWX4OCDWeXky1dGmXR19XdMmv4h1uLbfDIxugkNbdCGI3H3qg5o1iZirdnE2EH32FvWz7XZ3QPjaLLWbjMPfa0lpboIUgqzqpYOplCGAkMNpHvBq8PTK9bZUfDJcYga2ma2SefdIYDrOg191Yp6ayD2uPJrhfCaymW0u4V9bGKCMdlNxORnUNruKXBMdjLeIu2bTK9u1lCs6k22lVbKrLpIL8jXmuLwDgnOCGLE5d99eVWcNhMRhrtvP21hWZZMvalZEnMI5UsqsPDfPiWKaa4/g7tuA3lZnKZ2bVnDBiZ1jWIHgKYcPAYuCuUE6joCTz8OU71oWBecjsca7r43bGLj3Mub51m+keJxVsojtbOcKA6Itt4IJaFZ27whNQI1M1oq1t0Xt3L4Ga3SVS5S/k5+7gu2xFxWJSba5MpiZMAkc+elaPCsCbad5szH1jMjyHhVr0bsqrXXe3dvQ2VbilATkAzJ2QIzGSYOg05VuPiuH/ja5hyeV6xdtj/WoK/OrIa3zc9zjn2MSek85HapYXHYxoprNAJOw1NbNvhmHvg/Z8SjEcg6H5HWuU9JbrWreSRLZgSCM0gkbD8Oh18xW6HlOE+MNPxMcvJ84vqmWFxltzo6sBsBzgE5oOvLTSrQrAHBFy2WCtA1ZlHrKTp78xAmugVYEdK0aW/zqeexRqaVW1gEUYo0q2GQmpUYqtexBnIkFuZPqr+rx8N/LehvBKWR2IxAWBEsfVUbn+g8TTLOFM5nILcgPVWfZnn47nwGlSWMMFk7sfWY7n+g6AVNFL16k5xwhsUop0UqYUblqK6sEN7j5E/Q6/Gp4oMkiDQCGxQYwJOgG5PKqhxRRigm4RqFHrBTtmO3hrrtvNPt4bPDXCG5hR6g9x9Y+J+Apd2eg+3HLG9s1z+Hovtkb/oU7+Z086rY+52bqxXfTtZ1zQABdGkgx63/AJrVihctBgQwBBEEHYg1XZUprnqPXbsfHQbeRLeFe8RNy4yovPLuYHT1TPu9/RXuGvc4exxBDXMy3gTrlOZSFGkDuysDqa4vFYi3ZNhSlxrKEdq2uXXMJ10LBSNfDxro+Kelhur91bu9lcMC4FlWPd6noJ6ac9q816Urlnrn6nexFVPHTBj3uG2SR2ltZOwCAsfGQNB4ms3F2hZE2VzXCWgEl2A1OVZOgE7D3zV3DcbsW8NjWuybwuWuwBzBtyrq+86LmkzEgCNqs2LekmJbUwPAbc40rsRhDUN56rjw+/vOZKcqEsdH/P8ARj8FxWIVntAm3EMMy5wB0GwgzPXu+dbK8Xxa/wDBcdO/bJ85zCacEAmOe/jpH0oxT/8AH0tekhP/ALrc8DcRxO1cQi/gGLERnTsLh15jQNXM4zCWABAcBjbQtdGVkMzcYKphVidNRXTkVzmO4XeebikHWVTnqQJHIGANazW6GNfNeTTVrXN4nhHXPinFsdnjFurIRlZLTObaFbqbeosnSN/hFOKjwytkXPGaBmjrGu1S1u0unVMMd31MOoudss9gRSpUq1mcZ2puaIYXnc6+Fv8A/W3SantWAohRAH9yep8alC0qjBLfZAihTqVAo2lToqs+Kk5bYzEaE/gX9Tcz4DXyobwSlkku3QoliAOp/veoJe5tNtOv4z5D8A89fKpMNw9jdBJzQlx2dgYXKBCooMLmJid/E1bwl3Dn+JiETwjMdPeKoldFZ3PoXRrfG1ZKX2VVHd7sSZ333zc2n46VJ9kdRq6HNLDKraA9c3PyrYXDYFxAx9sE6d4KP3YVfxHou13vWL1i6AAIV9YHjEc//NZ3qob0k8Lv2LVRLY21ycqwcCZXTX1SP/tUeA9IbWIQKllrdxAC7FsysNtByM1Z49hnsW7guKUIRiJ8jqDsa5z0NtaXD+hfkT9assn/AJIbXxyyK4f45uS54R37YK2xsW3C5Vwru2aCskjUzppBNUnuKcP3CGtm592wnkDm1nUTIFOxal7hR4Vfs6WzGhK3M3XnqNqqccwhU2lRoQo1tQARlAOYsBzMADwJnnFec0/paqHt+53bsLTSMxeH2+0Zgusyx3BaIiPmfGPGrlCzZCqFUQAIAqpjOOWbFxRftPdVlJhWykQYnx8q9RKUaYuWPgedjGVslFMn+0r7Q+P1qSl9mV1z5mgwAhyrA1nVXJM+KimCxAABIA29X94mphYprMSJw2PDBc1OX/V5dPf/AFqSkluBp/fmaMVaVgoU6KEUEApRRpUAT0qNBmAEkwBuTpFACqK/iAsTudlGrHyFR9sz/wAPRfbYfyLz8zp51JZwyrJGpO7HVj5n6DSlznoNjHUi7Bn9c5V9hTqf1sP2HxNWEtgAAAADYDQCn0qlIhvJl8Y46LANtllLqFWBA1AZSADMrqoMxS9EEb7VbKIjoVcsrqCEUmAZOpYRp5+daF8d0z0P7UfRPFdjYZmXa92SgbsTlyjX9dcrWxaft/o6OlknHHqPScHg12hNpy93byiqGO9HsNcvhTZUHs2Ym2vZt6wWe0SDInaeZqzd4XbZ1uMssgIBkgEZSe8Bo0GInatJRC1y/YbDyj07sPZbsWvtcsG1duBbxzOhAAAD6FwTGh17tZfo7aFvDd5SjlyzHNMo2ULA5c61f8V+EtduW3VSTKWp0gZy2/OSY26GsjHcAxmFH39y2ESSuUhyxUM4C5l/JME7A9K1VXQhHnrh494sq5T6etZ9xqY1le4SNe8iQDJBTII086r+n+MyYbDlSJLkg6nYa79Y2PI1F6CKMWzhg0qWuFwUVQ5ZTtMkajQT8KP+JeGJS3luLcay0XLag5kzqWUv0ECPeKwVLbbl9s/0bp8x2k3DcU120txgoLgsQgyqJJ2HLyrm/SkZsSg/Ioj9TmtDGcabCWbARUZsqyHEgAKN18ZqDgOEvY/FG8bVt8hQlc3ZJp6o2OkiSAK7WpuUYKv2HK09T3u3tydHhcvZQCCQ2oGQEb7wSx98UYrpruGx5gHB4J7Ig9mLrhx7RVu6AYmNKouMO6Kblu9gmecpuTcw517sXhoJ057zoajTauEI7ZFd+nnN7kY1KKdZIbtd/uii7EAsS4IBO8Zdx1oV04zUs4MMouPUbFKKdSpxRsUKdFCgAXMVqVQZmG4Gw/U2w8tT4UFwkmbhzHcD8C+S8z4n5VYt2QoAUAAbAaU6KjHrJzjoChTooRUigpU6KEUAQ4p4Rj4VQ4LfZ8Th7M937W9wjqVYDX3Wz8a0MQRAnYso+dVPQRO04jbMaL27/F7kH/rFcvWP0vcdDSr0WetAfX91X6GrD7VCEOkjeI8dWapb2g91ck3HBem3EVtdjcfUJikcjr2Vq44HvbKPfXG8d/xD+2KqdiUOYk97MI7JrfQHTOT5Vp/4r4juWV6vdb4BV+prjPRwfx2jVbRg7xJjTxqZJKOS6vk2PQrBFLnaZnUFWnISOYiSJEQToeldFwzAriWZL8PbF1u/qjuAEYNccHVh4ad3TSl6NKbVpSQRCsTEEnRJBO55/GoMdw1TduvbJRixKMjMneCwHOU6nNPu86q08J6ixqL8SzUWRqgnI5f0xwT275WPukZrdot67BDvc2JOu5Fd3/hlws27JuMNbpBA/KsgH3yflXN8ZtNevYZbhzNEufaIVVJ9+X516Xwa3CqOkVrujse32GOM96z7fmdFh5jzqM4ULhxbeHhIeQIfTvErtrrp41LhhTeKNFtvI/tWdcvAzPIvt6dubNhLiWQiMBdy557w5fhkkAdPKrNQ4XBrbmJJbVmYyzHxP0qavTVQ2RwzjWzU5ZQKVGlFWlQKFGhQSWaEVaxWCyhXVhctv6l1NVbw/K3UHWq0UsZKazEmUXF4YIpRTqFMKCKUUYpRUAU8adU8yf8ASJrmuB8duYR0u2gCezAIM7EAnUagyBWvx7iq2WXMCZV46SRG/XwrmcPeGVJ2yqDG+wmK4+qmvONM6umg/N5SPSv8PPTbEYq92F0SArPn00VYEQBJOsTNehYs9015X6EeleCwefMLuZ8ozlEICjkMrE6kz7h0ru09KsNiEPY3VYgElZytA/K0GsD5fBpw0eef4sYe2BYYXZbK0W4mQW7xzjYjTuxNcNw666IxA7lxlQmDqRrCnqJE+dei+gYtXbeKv4o22e45y9rk/CgY5FbTdk1HsiuY9Ov4wVYKpddABA0XIsEjxVtTsPAUsn+1l9fB1uCL2kzNYuBMjEMBIbNDQgQzMgHXeahUe7wO/vq1jOM/ZuH2bQU2CVUdqn3qoTAzCO8TtGm5qGzh7zgvkzwTnYEAga94qdzA1A5narvJ066pyk31+hRroTsgkl0M9rU4m34A/wB/OvQ+FLoK5rA2sCy27n2he2KqCmdRLaBgFImQZEeFdPgDAEAsdgBE9fpRfNTm5IrqjtikzcsVS4/cixc/S3zFW8M5I1VlPRo+hNZfpXcjDv4wPiRSVLM0vEmx4i2efxSijQr0xxQUoqniOMWkbKXGb2VBY/BQaqtxe638LDOR7Vwi38jrSOyKHVcn2+PHzNWmu4XcgeZA/esy9h8TdEF0sj8mZmjz0+RoWfRmyB94DdbmzsZ90HSo3yf6V8eBtkV+qXw5+xvYW+1gsUUPbf8Ai2D6r/mT2XHI1bvYZSgu2WL2mMSfWRvYuj8LD4H5VWpti69lzctQSwi5ab1Lq9GHXoaqnW4PfX716/uNGamts/c/V9g0Iq69lLts3sPJQGLltvXst7LjmvRqqRV1disWUVTg4PDBQinRQinEIcVZDIwYAiDoQCNj1rEwPo1ZuWLbQys1tCSrESSokwZFdCVmqPAz/wCmtfoA+Gn0qqdcZy9JZLoTlGL2vHT6mVd9D0AJF1xAO4Q/SuefDlDIdtPIftXoN63KkAwSCAd4kRMVwf8AsjElQ4UupnVSJ0YjVfdXP1VEY42RNumulLO+XxMzF3SQFJ0UkgcgWiSPPKPhW7wjhwH2cEZjcbOwM8wQB5b1j3cI4MPbcEyQCrSY38966i3Ya1blDLLbSB0LqIBHmR8q5N7fTGDq1YOy9IEFyzkyDRO4YOUQ4Ck/CqmC9IWtzZuIAb2fLcRzAKpOoIBGu2+4qrwTC3RhpvMzNAkli0EXWAVfygLy60MTjrdsEuwEeOvwGtavJ+lhZXKUuz/oya7UShNRj6it6NYNRi7hAACnKg6CSTHmSa9K4e5UqQoYazLFYkbjQyf614ffs4l3uXLIusjMSp1tkg6xlJkxtPhVH/aGKtnV7yHzuiotg9zeOAgk0lnk+j8RxlVUtfy2FUwGuXEytpMgzp061xXpf6bYdrRSz2l7USbNtnTrHaeqT5E15Na41dF1brXDddPV7b74DyV5Fd9gPTO7jbOW7by5SCLighG3EBTz8tPKm08c2LAt6UYNszE4leufw8OVHtXmygf5Rqabc4Pdun768Y9i0Mi+8nU1sxSiu5sz+p5OT5zH6Ul+eJTwXDbdkRbUCdzzPmTqasRUkUIp0kuEI228sZFKKfFAipICcIIiWHiGafjNRnAnlduj3qf5lNXIpRUbUTuZSwtu/YudraugvEQ6DK49m5lgEeYrQs2Gv22u2SmZZ7axlZWteKjO2ZPHl5VHFRlXR1u2WyXU2bkR7LjmprLZS099fX5miFqa2z6fIjZLnJk96t9GpuW71tn3OPqa1LN5cWXNtOzvIoN2x1M6taHMc4HuqrFWVWKxcdfV6iuyDg+SsrXOaofJ2H7pVPhLOLWVVXuPcXvOdxcbolasVn4Lu37ye0Vur5MMrf8AUv8A1UzjynkhPhrHj+fEnTteYtjyLn6Cse1iWtYTOHVQucKpXMcwuMImRMx00raxmOS0pa4wUAE6nUx0G591cD/tY3HKLAVncIXIARbjMzb6BjMZuQ0FU3TUO/JoordifHHH1NC1xMC4We873Mne7IKFEScik7jmYHjrUGH4xcuwoLBZAKi0lwEAAEEkKDEbH41pf/z620LAqTcGQtAcy3s8hMeJ8a1vR3hKLiM0bsYJEiQTOwgaA66biuPrZOGFLqdXSqEsuJh8MtY26CDnSy2ikmFGXbKNyN4A013rawfo/bRg7DO/tNy8gZ+JJNbPGSbuUK+Xs5BUbE6akiCNCNARUSroOdb/ACclKrc0YdfNxs2xYIpRRilFdM5hFdYKpboCfgJqvwi3GHtD/lp8SoP1pcZYixcjcrlHm5yD5tVtLcAAcgB8BFL+4f8Ab+dv/RRQNOilFOINilFOoVADYpEUaRFAFnLSy06KUUANy0MtPilFAFTE4Ukq9til1PUccvA9V8Ks2OJLiA+cC1iLalricnUCS6ddBToqnxLhguruVcA5XG4kQR4g8xWW2p53w4fzNFVqS2T5XyLJWsb0gxXYm1dGrKxXIPWdGHeCiNYgHwiuh4dxBcYjWR2a42yuUAt3LuUQssNvPfkazcLwRrTlr5L3/VYsICD2ba/hX96iF/nVtXEvkNKnzT3PlfMyrXAFvst/EHOWAKop+7VTqACNW8+ZqTF4NbV9G0W24CMIGQONELDoQSvgYqg+OuYHE5bknDXCckbW5JMDpE7dK6e7aW4hBhlYeYIIp4KMs4XITcotZfovp7Psc9xXhwS5ZNsBM1zVV7qtlHMbTqTtyrQ9H8SC6oMwYElhzIcjaf1HXz6VXe2wuJauEnsyXt3T+JIy5X6uCQPHQ10fB8B300OltZIganl7t68/5Ta848eo7WgT2LJBduDQZhI0IJWZJOuWZ1j5eFMio72ERmzJlzKxKORnEgx/mUxBGxFB+IrmVXXsnaRG9tj/AMtzrr7Lajxrs6JuFMItdvnzycnVpTtlJfmCWKUU6KBFbzCZ/ERmeynV85/TaGb+YrV6KzsHeFzE3iP90Fte8ks8e8KP8tacUsXnLHmsYQ2hTqUUwg2KBFOpRQA0ClFOoUElvLSy06KUVGSRsUopxFVsbj0srmcxJgAasx6Ko1JqGwSbeESnxrHu4x79zs7Jy24m5eHrRyFvpPJj4kaQS69g7mKEXA1mzp3JHaP+uNFXw1NatjDKi5VED+9SdyfGq23L2FiSh4v5FEcDtqgW2OzKmVdfWDdSd28Z3roeGcUXFxYxUW8Uoi3d/DdUaCf7kVQioMXgxcEGQQZVhoVbqDVNtG70ocNFld2OJ8pj+M8FBDWb6eYPyKn6isLhvGVt3jhLmhSFtuRlDrHdEcjGk7GK6vBekHaqMNjIF1f4V72h4E/MHaue47wS3i1ZQw7S2zKHH4WB2PVTv8xSV3Sl2xJdfEslXGPV+i+ngLjODFwiSQEUuCN82dcv7GreCdtFb2BHtQAAxnxrM4e7kdldJF1UUEtHfUFodD+JTtPhB1pnpNxw4QrkEsRl1HIrJPiRpXE1zdtrS/ODsaOPm61n85L13H2cOBbB9XQAfWm3eI2LhFpypNzTJv4iY289K4BMTcv3Qlsd9zux1ncmeXOtG/wK9gnS7mnvCbi65JMMGVtwQd/2rp1W24X/AFXBhsory8v0nlnXYW41q4LVwllb+DcO5jU23PtDkeY8RWhcYKCxOgBJ8hqay3uG8ps3YS6BntsvqsV1W5bPgYkbiehqHinEC+BuEKc5HZMo3FwsLbL8SfiK6G/CZz9m5oHoimaw1w73rtx/nA/Y1t5arcGwXZYe0h3VBP6jqfmTVyprTUUhbGnNsZkoZafSqzJXgjy0MtSxSijIYIopRUkUstGScFiKUUWIAk6Abmslsfcv6YaFt877iZ5fdKfW/UdPOlcsDKOSXiPFhbPZoO0vMO7bH8zn8K+JpYDhWUi5dbtL0atyWfw2l/CPmedWMBw1bQMSWYy7tqzt1Y/TYVailxnljNpLERkUop8UopslYyKVPihFGQKuNwC3Vyt1kMNCrDYqeRpno4US4uGxSqpOfs8SvdZyxmHP4jJJyn3dauxWfx7CG5YYKJYQygaElTPdPI1mvp3rK4Zops2va+jJPSLhAy4K2j5blmwMlwjTUt6wO6tGorh+PcX+1XbCKmV1aDrIDyBp7S6SDXT8UxSYh7VxO8lqylllYMrZlgPM8gQay+O8JAxmG7EBHdmIJ1HdM6gHavOyliXPiehrXomunCzcW4XCK5YRctiCGtEhWjqD8RUOPxhfBXg4AuKptuo9swojwbMCPOrNniJtArft3EbMxJVWuoxZi0qygmNdiAaqYnBXL91bttOzCZTF3MvbFTK5kGqhdSCdddoru6ZYoj68HEu5uk30yZfERdw+a2O+toC9YYnvoFMMAT6yj1SN4Yb1ea6j4qz2bqbd49qyjX7yypA8iZE+NulxzD3XCXLyItu247QIzMzW3YK8nKAF2JHhVzh+Ctvibt8KvdPZowG5UEXG031OWfy1ak92F4fn0Fclty+vP59TXilFOoVqMY2KEU+hFADYpU6hFADYpUaVQSZtuxcxZzXJt4ee7a2a6BzuHkp9nn++2iAAAAADQAbADTSpMtKKVIeTyMilFPihFTkXAIpUYpRUAArQy06KUUANigRT4qvj2i1cO0I38pobJSOb4OsqW1iS+XnBk/GRVW/jcuPskmWRGzDXQ6KBr5cqu8Kxqpa2zFcvLTRVA166fOsLhIjHt9pbMRzLCNdRqT47V5Ox5cn7T1VUeiPQEvBwGGzajyo5aNtYAinRXqaliuK8EeXs5m34kT2wQQQCDoQdiPGhbshQFUBQNAAIAHgBUsUoqwQZFCKeRQFAYGxQipIoRRkjAyKEU+KUUZDBHFKKfFArRkMFylFKlSlgKEU8UKABFCKdSoAbFKnUKABVDjrRh7nlEeZA+taFZXpL/wC3b9SfzCkm8RY9azJHNYXiV3Kxs2Cyz3mMAZVA9UHn/WszAm3iMZde4mjaBX7vegAz4zNdhw4d25+g/wAlcVgf/dt/8w/mFeYXpZS4PT1rlZ8fkenKkADpSinGlXq+h5QbFKKJpCgMDaUU6hUE4GxQp9A0BgbSo0KkgFKlSoA//9k="/>
          <p:cNvSpPr>
            <a:spLocks noChangeAspect="1" noChangeArrowheads="1"/>
          </p:cNvSpPr>
          <p:nvPr/>
        </p:nvSpPr>
        <p:spPr bwMode="auto">
          <a:xfrm>
            <a:off x="73025" y="-808038"/>
            <a:ext cx="1200150" cy="16859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70026" name="Picture 10" descr="http://environmentalchristian.files.wordpress.com/2008/05/transformer.gif"/>
          <p:cNvPicPr>
            <a:picLocks noChangeAspect="1" noChangeArrowheads="1"/>
          </p:cNvPicPr>
          <p:nvPr/>
        </p:nvPicPr>
        <p:blipFill>
          <a:blip r:embed="rId5" cstate="print"/>
          <a:srcRect/>
          <a:stretch>
            <a:fillRect/>
          </a:stretch>
        </p:blipFill>
        <p:spPr bwMode="auto">
          <a:xfrm>
            <a:off x="2116283" y="3048000"/>
            <a:ext cx="1465117" cy="2057400"/>
          </a:xfrm>
          <a:prstGeom prst="rect">
            <a:avLst/>
          </a:prstGeom>
          <a:noFill/>
        </p:spPr>
      </p:pic>
      <p:pic>
        <p:nvPicPr>
          <p:cNvPr id="470028" name="Picture 12" descr="http://t1.gstatic.com/images?q=tbn:ANd9GcTfPmGrDw-wca-cuBCRs-k9D3dsdeSsu38FpJ9-4AxKjiMe1UF5"/>
          <p:cNvPicPr>
            <a:picLocks noChangeAspect="1" noChangeArrowheads="1"/>
          </p:cNvPicPr>
          <p:nvPr/>
        </p:nvPicPr>
        <p:blipFill>
          <a:blip r:embed="rId6" cstate="print"/>
          <a:srcRect l="12500" r="12500"/>
          <a:stretch>
            <a:fillRect/>
          </a:stretch>
        </p:blipFill>
        <p:spPr bwMode="auto">
          <a:xfrm>
            <a:off x="228600" y="4663199"/>
            <a:ext cx="1371600" cy="1432801"/>
          </a:xfrm>
          <a:prstGeom prst="rect">
            <a:avLst/>
          </a:prstGeom>
          <a:noFill/>
        </p:spPr>
      </p:pic>
      <p:pic>
        <p:nvPicPr>
          <p:cNvPr id="470030" name="Picture 14" descr="http://easternenvironmental.com/images/main.gif"/>
          <p:cNvPicPr>
            <a:picLocks noChangeAspect="1" noChangeArrowheads="1"/>
          </p:cNvPicPr>
          <p:nvPr/>
        </p:nvPicPr>
        <p:blipFill>
          <a:blip r:embed="rId7" cstate="print"/>
          <a:srcRect/>
          <a:stretch>
            <a:fillRect/>
          </a:stretch>
        </p:blipFill>
        <p:spPr bwMode="auto">
          <a:xfrm>
            <a:off x="1752600" y="5276088"/>
            <a:ext cx="1828800" cy="1200912"/>
          </a:xfrm>
          <a:prstGeom prst="rect">
            <a:avLst/>
          </a:prstGeom>
          <a:noFill/>
        </p:spPr>
      </p:pic>
      <p:pic>
        <p:nvPicPr>
          <p:cNvPr id="470032" name="Picture 16" descr="http://t3.gstatic.com/images?q=tbn:ANd9GcSp6-_cD3Qrdx0rrLUH1dv8zwH9Wk_VTbi9eYO6GVvBcdjOPFqXGA"/>
          <p:cNvPicPr>
            <a:picLocks noChangeAspect="1" noChangeArrowheads="1"/>
          </p:cNvPicPr>
          <p:nvPr/>
        </p:nvPicPr>
        <p:blipFill>
          <a:blip r:embed="rId8" cstate="print"/>
          <a:srcRect/>
          <a:stretch>
            <a:fillRect/>
          </a:stretch>
        </p:blipFill>
        <p:spPr bwMode="auto">
          <a:xfrm>
            <a:off x="228600" y="3048000"/>
            <a:ext cx="1435607" cy="1435608"/>
          </a:xfrm>
          <a:prstGeom prst="rect">
            <a:avLst/>
          </a:prstGeom>
          <a:noFill/>
        </p:spPr>
      </p:pic>
      <p:pic>
        <p:nvPicPr>
          <p:cNvPr id="470020" name="Picture 4" descr="http://t0.gstatic.com/images?q=tbn:ANd9GcRs_vWZyVoilI92T_Apu8fCUJkmK6FaJ3mOn73qJzYd8mhzwgnCtg"/>
          <p:cNvPicPr>
            <a:picLocks noChangeAspect="1" noChangeArrowheads="1"/>
          </p:cNvPicPr>
          <p:nvPr/>
        </p:nvPicPr>
        <p:blipFill>
          <a:blip r:embed="rId9" cstate="print"/>
          <a:srcRect/>
          <a:stretch>
            <a:fillRect/>
          </a:stretch>
        </p:blipFill>
        <p:spPr bwMode="auto">
          <a:xfrm>
            <a:off x="1447800" y="4191000"/>
            <a:ext cx="1143000" cy="1143000"/>
          </a:xfrm>
          <a:prstGeom prst="rect">
            <a:avLst/>
          </a:prstGeom>
          <a:noFill/>
        </p:spPr>
      </p:pic>
    </p:spTree>
    <p:extLst>
      <p:ext uri="{BB962C8B-B14F-4D97-AF65-F5344CB8AC3E}">
        <p14:creationId xmlns:p14="http://schemas.microsoft.com/office/powerpoint/2010/main" xmlns="" val="33498320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a:xfrm>
            <a:off x="0" y="152400"/>
            <a:ext cx="9144000" cy="668338"/>
          </a:xfrm>
        </p:spPr>
        <p:txBody>
          <a:bodyPr>
            <a:noAutofit/>
          </a:bodyPr>
          <a:lstStyle/>
          <a:p>
            <a:pPr algn="ctr"/>
            <a:r>
              <a:rPr lang="en-US" sz="3600" dirty="0">
                <a:latin typeface="+mn-lt"/>
              </a:rPr>
              <a:t>PBDEs—Polybrominated diphenyl ethers</a:t>
            </a:r>
          </a:p>
        </p:txBody>
      </p:sp>
      <p:sp>
        <p:nvSpPr>
          <p:cNvPr id="420867" name="Rectangle 3"/>
          <p:cNvSpPr>
            <a:spLocks noChangeArrowheads="1"/>
          </p:cNvSpPr>
          <p:nvPr/>
        </p:nvSpPr>
        <p:spPr bwMode="auto">
          <a:xfrm>
            <a:off x="609600" y="4724400"/>
            <a:ext cx="7789863" cy="1643063"/>
          </a:xfrm>
          <a:prstGeom prst="rect">
            <a:avLst/>
          </a:prstGeom>
          <a:noFill/>
          <a:ln w="25400">
            <a:noFill/>
            <a:miter lim="800000"/>
            <a:headEnd/>
            <a:tailEnd/>
          </a:ln>
          <a:effectLst/>
        </p:spPr>
        <p:txBody>
          <a:bodyPr/>
          <a:lstStyle/>
          <a:p>
            <a:pPr marL="342900" indent="-342900" algn="l" eaLnBrk="1" hangingPunct="1">
              <a:spcBef>
                <a:spcPct val="20000"/>
              </a:spcBef>
              <a:buClr>
                <a:schemeClr val="hlink"/>
              </a:buClr>
              <a:buSzPct val="65000"/>
              <a:buFont typeface="Wingdings" pitchFamily="2" charset="2"/>
              <a:buNone/>
            </a:pPr>
            <a:endParaRPr lang="en-US" sz="2400">
              <a:solidFill>
                <a:srgbClr val="FFFFFF"/>
              </a:solidFill>
              <a:effectLst>
                <a:outerShdw blurRad="38100" dist="38100" dir="2700000" algn="tl">
                  <a:srgbClr val="000000"/>
                </a:outerShdw>
              </a:effectLst>
              <a:latin typeface="+mn-lt"/>
            </a:endParaRPr>
          </a:p>
        </p:txBody>
      </p:sp>
      <p:sp>
        <p:nvSpPr>
          <p:cNvPr id="420870" name="Rectangle 6"/>
          <p:cNvSpPr>
            <a:spLocks noChangeArrowheads="1"/>
          </p:cNvSpPr>
          <p:nvPr/>
        </p:nvSpPr>
        <p:spPr bwMode="auto">
          <a:xfrm>
            <a:off x="152400" y="3657600"/>
            <a:ext cx="8839200" cy="2667000"/>
          </a:xfrm>
          <a:prstGeom prst="rect">
            <a:avLst/>
          </a:prstGeom>
          <a:noFill/>
          <a:ln w="9525">
            <a:noFill/>
            <a:miter lim="800000"/>
            <a:headEnd/>
            <a:tailEnd/>
          </a:ln>
          <a:effectLst/>
        </p:spPr>
        <p:txBody>
          <a:bodyPr/>
          <a:lstStyle/>
          <a:p>
            <a:pPr marL="342900" indent="-342900" algn="l" eaLnBrk="1" hangingPunct="1">
              <a:spcBef>
                <a:spcPct val="20000"/>
              </a:spcBef>
              <a:buClr>
                <a:schemeClr val="hlink"/>
              </a:buClr>
              <a:buSzPct val="65000"/>
              <a:buFont typeface="Wingdings" pitchFamily="2" charset="2"/>
              <a:buNone/>
            </a:pPr>
            <a:endParaRPr lang="en-US" sz="2400">
              <a:latin typeface="+mn-lt"/>
            </a:endParaRPr>
          </a:p>
        </p:txBody>
      </p:sp>
      <p:sp>
        <p:nvSpPr>
          <p:cNvPr id="420871" name="Rectangle 7"/>
          <p:cNvSpPr>
            <a:spLocks noChangeArrowheads="1"/>
          </p:cNvSpPr>
          <p:nvPr/>
        </p:nvSpPr>
        <p:spPr bwMode="auto">
          <a:xfrm>
            <a:off x="4191000" y="1143000"/>
            <a:ext cx="4724400" cy="5105400"/>
          </a:xfrm>
          <a:prstGeom prst="rect">
            <a:avLst/>
          </a:prstGeom>
          <a:noFill/>
          <a:ln w="9525">
            <a:noFill/>
            <a:miter lim="800000"/>
            <a:headEnd/>
            <a:tailEnd/>
          </a:ln>
          <a:effectLst/>
        </p:spPr>
        <p:txBody>
          <a:bodyPr/>
          <a:lstStyle/>
          <a:p>
            <a:pPr marL="342900" indent="-342900" algn="l" eaLnBrk="1" hangingPunct="1">
              <a:spcBef>
                <a:spcPts val="1200"/>
              </a:spcBef>
              <a:buClr>
                <a:schemeClr val="accent1"/>
              </a:buClr>
              <a:buSzPct val="80000"/>
              <a:buFont typeface="Wingdings 2" pitchFamily="18" charset="2"/>
              <a:buChar char=""/>
            </a:pPr>
            <a:r>
              <a:rPr lang="en-US" sz="2400" dirty="0">
                <a:latin typeface="+mn-lt"/>
              </a:rPr>
              <a:t>Similar to PCBs, </a:t>
            </a:r>
            <a:br>
              <a:rPr lang="en-US" sz="2400" dirty="0">
                <a:latin typeface="+mn-lt"/>
              </a:rPr>
            </a:br>
            <a:r>
              <a:rPr lang="en-US" sz="2400" dirty="0">
                <a:latin typeface="+mn-lt"/>
              </a:rPr>
              <a:t>except Br instead of </a:t>
            </a:r>
            <a:r>
              <a:rPr lang="en-US" sz="2400" dirty="0" err="1">
                <a:latin typeface="+mn-lt"/>
              </a:rPr>
              <a:t>Cl</a:t>
            </a:r>
            <a:endParaRPr lang="en-US" sz="2400" dirty="0">
              <a:latin typeface="+mn-lt"/>
            </a:endParaRPr>
          </a:p>
          <a:p>
            <a:pPr marL="342900" indent="-342900" eaLnBrk="1" hangingPunct="1">
              <a:spcBef>
                <a:spcPts val="1200"/>
              </a:spcBef>
              <a:buClr>
                <a:schemeClr val="accent1"/>
              </a:buClr>
              <a:buSzPct val="80000"/>
              <a:buFont typeface="Wingdings 2" pitchFamily="18" charset="2"/>
              <a:buChar char=""/>
            </a:pPr>
            <a:r>
              <a:rPr lang="en-US" sz="2400" dirty="0">
                <a:solidFill>
                  <a:srgbClr val="FFFFFF"/>
                </a:solidFill>
                <a:effectLst>
                  <a:outerShdw blurRad="38100" dist="38100" dir="2700000" algn="tl">
                    <a:srgbClr val="000000"/>
                  </a:outerShdw>
                </a:effectLst>
                <a:latin typeface="+mn-lt"/>
              </a:rPr>
              <a:t>Accumulate in soil, sediment, and </a:t>
            </a:r>
            <a:r>
              <a:rPr lang="en-US" sz="2400" dirty="0" smtClean="0">
                <a:solidFill>
                  <a:srgbClr val="FFFFFF"/>
                </a:solidFill>
                <a:effectLst>
                  <a:outerShdw blurRad="38100" dist="38100" dir="2700000" algn="tl">
                    <a:srgbClr val="000000"/>
                  </a:outerShdw>
                </a:effectLst>
                <a:latin typeface="+mn-lt"/>
              </a:rPr>
              <a:t>biota</a:t>
            </a:r>
          </a:p>
          <a:p>
            <a:pPr marL="342900" indent="-342900" eaLnBrk="1" hangingPunct="1">
              <a:spcBef>
                <a:spcPts val="1200"/>
              </a:spcBef>
              <a:buClr>
                <a:schemeClr val="accent1"/>
              </a:buClr>
              <a:buSzPct val="80000"/>
              <a:buFont typeface="Wingdings 2" pitchFamily="18" charset="2"/>
              <a:buChar char=""/>
            </a:pPr>
            <a:r>
              <a:rPr lang="en-US" sz="2400" dirty="0" smtClean="0">
                <a:latin typeface="+mn-lt"/>
              </a:rPr>
              <a:t>Synthetic flame retardants, </a:t>
            </a:r>
            <a:r>
              <a:rPr lang="en-US" sz="2400" dirty="0" smtClean="0">
                <a:solidFill>
                  <a:srgbClr val="FFFFFF"/>
                </a:solidFill>
                <a:effectLst>
                  <a:outerShdw blurRad="38100" dist="38100" dir="2700000" algn="tl">
                    <a:srgbClr val="000000"/>
                  </a:outerShdw>
                </a:effectLst>
                <a:latin typeface="+mn-lt"/>
              </a:rPr>
              <a:t>computers, TVs, furniture, cars, clothing, carpet, …</a:t>
            </a:r>
          </a:p>
          <a:p>
            <a:pPr marL="342900" indent="-342900" eaLnBrk="1" hangingPunct="1">
              <a:spcBef>
                <a:spcPts val="1200"/>
              </a:spcBef>
              <a:buClr>
                <a:schemeClr val="accent1"/>
              </a:buClr>
              <a:buSzPct val="80000"/>
              <a:buFont typeface="Wingdings 2" pitchFamily="18" charset="2"/>
              <a:buChar char=""/>
            </a:pPr>
            <a:r>
              <a:rPr lang="en-US" sz="2400" dirty="0" smtClean="0">
                <a:solidFill>
                  <a:srgbClr val="FFFFFF"/>
                </a:solidFill>
                <a:effectLst>
                  <a:outerShdw blurRad="38100" dist="38100" dir="2700000" algn="tl">
                    <a:srgbClr val="000000"/>
                  </a:outerShdw>
                </a:effectLst>
                <a:latin typeface="+mn-lt"/>
              </a:rPr>
              <a:t>Concentrations in the environment, animals, and humans are increasing dramatically</a:t>
            </a:r>
            <a:endParaRPr lang="en-US" sz="2400" dirty="0" smtClean="0">
              <a:latin typeface="+mn-lt"/>
            </a:endParaRPr>
          </a:p>
        </p:txBody>
      </p:sp>
      <p:sp>
        <p:nvSpPr>
          <p:cNvPr id="420875" name="Rectangle 11"/>
          <p:cNvSpPr>
            <a:spLocks noChangeArrowheads="1"/>
          </p:cNvSpPr>
          <p:nvPr/>
        </p:nvSpPr>
        <p:spPr bwMode="auto">
          <a:xfrm>
            <a:off x="457200" y="3581400"/>
            <a:ext cx="8382000" cy="1905000"/>
          </a:xfrm>
          <a:prstGeom prst="rect">
            <a:avLst/>
          </a:prstGeom>
          <a:noFill/>
          <a:ln w="9525">
            <a:noFill/>
            <a:miter lim="800000"/>
            <a:headEnd/>
            <a:tailEnd/>
          </a:ln>
          <a:effectLst/>
        </p:spPr>
        <p:txBody>
          <a:bodyPr/>
          <a:lstStyle/>
          <a:p>
            <a:pPr marL="342900" indent="-342900" algn="l" eaLnBrk="1" hangingPunct="1">
              <a:spcBef>
                <a:spcPct val="20000"/>
              </a:spcBef>
              <a:buClr>
                <a:schemeClr val="hlink"/>
              </a:buClr>
              <a:buSzPct val="65000"/>
              <a:buFont typeface="Wingdings" pitchFamily="2" charset="2"/>
              <a:buChar char="n"/>
            </a:pPr>
            <a:endParaRPr lang="en-US" sz="2400" dirty="0">
              <a:latin typeface="+mn-lt"/>
            </a:endParaRPr>
          </a:p>
        </p:txBody>
      </p:sp>
      <p:sp>
        <p:nvSpPr>
          <p:cNvPr id="467974" name="AutoShape 6" descr="data:image/jpg;base64,/9j/4AAQSkZJRgABAQAAAQABAAD/2wBDAAkGBwgHBgkIBwgKCgkLDRYPDQwMDRsUFRAWIB0iIiAdHx8kKDQsJCYxJx8fLT0tMTU3Ojo6Iys/RD84QzQ5Ojf/2wBDAQoKCg0MDRoPDxo3JR8lNzc3Nzc3Nzc3Nzc3Nzc3Nzc3Nzc3Nzc3Nzc3Nzc3Nzc3Nzc3Nzc3Nzc3Nzc3Nzc3Nzf/wAARCAB7ANMDASIAAhEBAxEB/8QAGwAAAgIDAQAAAAAAAAAAAAAABQYABAIDBwH/xABJEAABAwIDBQUFBAUKBAcAAAABAgMEABEFEiEGMUFhcRMiUYGRFDKhsdEjUpLBBxUkQmIWJUNTcnOCouHwVYPS8TNjdJOywsP/xAAYAQADAQEAAAAAAAAAAAAAAAAAAQIDBP/EAB8RAQEBAAMBAAIDAAAAAAAAAAABEQISITFBUQNhgf/aAAwDAQACEQMRAD8A4ynEHxxSfKrLOI5tFJAPjQuvUmxuKm8YrR5EnNuuastLUq2gHU0CjyCCAaMRFhSQonTdWdihBvN94elWQQhBWtSEoG9RNhVZLjbUd2Q5qhtN+v8Au4FLU2e/NdzvqvwSkaBI5CnOOi3DM7jkNjRKlOn/AMsaepqsvafSyIibcM6/oPzpZCtKmarnGJ7UeVtLM/o2oyBybzH/ADE1rVtFih92Xk/sNoT8hQXNUzU8hbRRWNYmrU4hJ8l2rWcTnnUz5R/5yvrQ/NXoVRkG10b9GmDP4zIXiOIyZDkRlfZttLdVlcXYE311ABGnEkcL10ufIitMezS2GlsKIBJSAU8Lg8KB7CxxA2Uw9A0UtntVdVnN8iK07YSuywt5y+oKR8ax5Xa04zxomJksvhDeHPvx0ryOPtNEpb3jMe7a2gJ10vSBtbiE9vFXG233WWUKypCFka2Hga7JhmMLZ+zuLNi2o4765RthBQrEsbisHMiE/drfdKSMwR/huU+fKnx+jkVvb5d7+2Sb+PbK+tZpxXEE+7iEsdH1/Wh2apmrbGW0Yb2gxdu2XE5XTtSfnV2PtnjjJF5aHQODzSVX9AD8aWs1TNSyHtdFwrb+MshGLQlNk73YxuOuU6/E05RZUXEInbYdJS8ydCpCr5Tz4joa4RmqzAxCXh0lMiC+th5P7yDa48D4jkam/wAc/Cpzs+nXafZlJcU/HAbWTrYd1R5jh1pMeacjuFt5BQscDT9gW2UPFUJi4yluLIIsHtzLnX7h+HStmP7OIebVlRrvAvqOhpTlZ5Tsl9jnzDqAnK6SUJPaISALKWN1z4VoBta5JPXQdBW/EYL0FwpWCUg+9b4GqeatJ6hfbxGY0gIRKeCU6AZzUqjmqUYQjM2ZxqGkqfwySE/eQ2Vj1TcV7h2zONYjrGw2SUXsXFoKED/EbCu9R3mmFBHZgpcT2jVzu8Ujz+Yqjhe0EefiDrYij2YDK1KVchR3KAJ0PlwBrLvWnVzKN+jXGHW863ojauCFKJ+IFUJWDYlgEosYmwAlwEtuJIUhYG+x+Yrt7RKHltqvdJ3needDdoIbU3DllaAoNHtBcXsRe/wuPOp72/TxyiegubNylJvdC0k/iSPzFKVzXTtotnF4ZgE1cfMqE613b6qaWkhWU+I7uh8NDqNefjBsSULpgySP7lX0rThfEcp6ok6VLmiKcBxdZsnDJh59goD5Vn/JrG/+Fyr826rYWBdzUuaMI2Vx5fu4VKP+Csv5IbQ/8HmeTd6NgwEzV6FHgaMK2T2gTvweb/7JrUrZ3Gmwc+EzgBv/AGdX0p7BldoweU2nAoBBASIzVtf4BQDamQqbFDEe6gtxJ01vY8Ky2H2fxydh6WMTQqFFYVkS85qpweCUct2Y6dbGnqFs5geH/aCGy66N78lIdcPmrd0TYVz3JWs+E1UtSe0dT7u8il3GB2G2kxxTiVtTjmVl/cCiU68wU3rqU1OESX0NyWEJAVdt5o9mQfuqtvHHX4HWkvaXYphntJGEKdC2Wu9FWc5Wga5kK3kgX0OtgbG4tTlKuT4nGVCnPx1CxbWQNeHD4VUzGmjajDZUp+JNYjrcMlGQpbTmJWAb2A11Av5UFVg2KJ34dMt/6df0raXxnYo5qmarS8Mnt2zwpKb+LKh+VazEkjfHdHVBpk05q9uayLDo3trHVJrEoUN6SPKgJc10HZebNwzZ5MqdIQ9BWooYjuqIKT/AbE8yLZQOZsEOJFemSmosZBceeWEIQN6lE2Apvfwd1uKhlyQ2tvtDEiOBKlAAEds8Ei5yixF7cFeFTyz4rj9E47Sdo8EM9xlttQdU2rIq9gNQSL3Fx4+F6RsTioivKShYPIHd0pt2xjubJ7WtM4MFsxXorIShaCEvJy5DmBte5ST1NwQdaX3J5ZkPGGG22kOGznZ95Qubb7kdL2pSYd9BLnnUpiRtHNyiynSPEG1Sq0urrhUp3DldmT2rBK0W3m28DmRfztRCDPbmx0sF5DgQgBTAWFAJ4ac9KXsOlOtSVszGnGXCSHGl90pv/oR61pwicvB8S/Vc6GFIW2BFkxnF5lC4sFNZsmttSlINxfW9qwkaU0rUUKyruVNAan95s7j1GoNeykNvQn2lEpDzaklQ4XFr1hIICUuWBybx4pO8fI+VamYbCQQ6/MdCdLF7KP8AKAT61Jl7ZtLT5n4dOjpCO/FkdkkBLgBtccUkEEjU7xVHEYrzHtuHh5SJiE5m3UKylQ3oUOSrWPgbjhRZyIMMxt8MJCYuIDt20g3CHkCy06/eTZX+FXhXuMRTikRmTHSTNh95sJ3uIPvtnrvH8Q51f5KOdoxbHkpBTIxfXXRb31q5h+N40ZATLxDHGmbElTanSom2g1uB6Gj7MlzKkoduggFJG4jfV6PLe4WNv4R9KPFdq0sY5CyjtcY2wzW1sCR8W6uox+AdBim13XsL/wD51ZZnyE2JA/CPpWp/F5jUB11gIcebyBDBBBXe1yCAbWBv5UeFtUMX2ilsxVrwTFNo33wU5W5UG6SL665Raw61WwbbzalmS3+sMJemxyR2n7GUrA4lJA39aIwNop0l1xqQx2CkJCk5VqIVrY7wN1x61bOKSDuWoEeBo/waMoxcrQNSSUg3ItvFVJeIPKHcFyTxNgKCrdcaWVnRK1Gx531H5145M7tr0sCy84XE2cVY23jTWruGT1TbQHl5JrIzRnQbZra2v5fDlqvOSyapSZK0lLzSyh1s5kqGhSRQRhBGGSVYi2C0lp5K1tgWLQuQ4ByyqUR0twpXkbZbYw5cmOZ89zsXltkhu9ylRGhCbcKbvaI+0GELkiyS42pmY2n902tmt6H/ALGtGFylpbUzIQgPtHK6MoPesNeYO8ciKDlwrNbdbWsizb8oC/uiNYEk6k93rTFg212Iy4yVYrjkqG8VkKbGEKcCRwJVa2vSjSZIy6IR+AfSsxIvbuIv/YH0o2HbqkrHWlAj+VMhRH3sBH/TWhWNwQSXdoEK5rwQC/xFEXZCgCciTYfdFU5+JyYsVl9lhh5K3eyUnOQpCQFXWQE2I7vjxFBaqt4k1NbmKRLj+yNpAE1mL2Cstu+R3jbQ2vpyvekp7HlP4krEIDnsqW0+zQWmlW7Fry8dSenOqGK4zLxELiI7vaLLj5CveJJsnn4UCkNhr7PL3gcyiN9XIimWZtM/i7LzBwuJJkjRM4MIS6E8yE2v4HQi9L8eDIxCWmPEbWpIOq8hslN/eVa9hzrU1ZqOpwOLSs6JCd1wdc3lu6U+7KNCFg5kvi7jiQtS/upCdB+H41fwvoNkkM2ahOsRo6BZtt5s5yPvG43q963OpV6Th6ZjypLuIPtrdsooQ83lGnDvj5X8alGf2rvP0eNoGlENThqtASlZ45eB8ifQ1RxACVBZlJUc8dWp45FWB9DlPkaMMrQtKo7ozNLScoPFNtR5f73UKiJ9klOwpHfTbLr/AEiSPzH51iobgShKiNuqAJULLHPiKjCsoKMxJbOXXiOHwoDgjy4c5/D3V3sSUE8bDf5psfI0UfX2cppafdcGRXUaj8/SkG+a37RHyN2Lzag6zf743DoQSk8lGqLb4jysyD9k7Zab6b6vZri4NiKoYqkdml1Pu5z8dfnf1pgH2hjqhyxKjlCYslRJGU2Q7vIFuCtVDnmHhWMKRZptxUpDQWLi8RS/j2gokpLU+E7Dkk9m8nKSN6TvChzBsR0pMhTHIcx+DOsHmV5HDfQngscj+Yp/SOCHErI/nMi54YefzcodMwpiW7nexFxSQLJ/m5Ga3mqt0dLakhVk1bS2z91HkBSAYzhcKNfs8QmIvv7OKy3frY1sCYLWpm4ivkHW0X/ymrroaAJBSOgFDJL4FwCfWmFp/EoqofYBEhSk95K3JGYhXiQED8qpF7tEBaToaDzXireokda9gTkJKWVaXGnX/t8j40YNX1rI41qcVpWTu+tJNAZ4JixwXFUqcUfZHzkd+vl9acZUZDcsSGnMiVt5VKyZwU7wbZhqCbX8FCufy2w42UnjTHsXiacQiqweeqzjFsqlDNmaOm7ja9ulvCiiGRARbWVfpFt83KzzsDfLc8mkJ+ZNYfqvZRofaT2lf3bLY+YNQHY5ncl5duIaTr6IqQyMiCBZyY7YjXvsj/60CmYdh81C3UzltuupIzojtFYFrWKwoFQI5DSisrF9kIrZccZlIQk6q1Tv08B41UG0ezkhk/q5E5SUd26FghOngTTmjwIjYHhsNhTLMqUtKzmWFsNqzG1r6pPifU0PnlvBElyC08ppSbOJcSlKFaW1KWwd38XGmGPiTclhLzebISpNlaG4JBv6UBxJwTJzxe1Q0QhtJ3J7oJV1N9/LnT2lgFhbLMtTimmWW3Cfs2rEoV/Ckm5CvC9weRplkRJ7eCiPJZXGekpuhD6cigkKym46J+I8aVZEV1iYFMDMhaspHj1pgf2lkSIsdjEyrtmVANyDvUk2BCueg15edVoUXMAdW4tamwSpRUSpaSSSb8FVKPgPEA3+AqVXal1gtEmJlR0ONqFzYg+BrZNIkx25aE2dZ0WOV9fTf5mlHZ7EC2rsVk5TuFMseWlD6QrVLhym+6/D1rKqVcWUW1RcSZ99CglXPeR6jMPMUZlLS9DUptV+6HGz01HqNPOqLkdLiXoS1ZUODuKt7p3pPkbVjgDUua0qIlxmP7MrK4XTbswSbC29WoULDw4UGLtvBxtCwdFDU+JqtIcS4HGVGwKdCeu/1tWcliPhcBaEylvNtNm7i0hJFhv06UEwTEHscivtsRkOkJGR4JslBuNCry60HM/LfHWUXzaZTrelvaGDKxjHYisFjqelFvK7YWTlG4qO4C1xr4V0OPs+ypS3Ji85PeKVGyfQb/jRtkRo7aWmEJQgbkBI+Q0onLE2aUcF2KfaYSMQnOukf0ccZUjlnIJPWwphj4Fh8W2eIjMeK05yfNSjV9/Fo8MfaLF99jvpX2h2iRKaPZkAAWA8aXtoWcblwobakLiMrbIygqSka+B00rmMqee2fLSVllJJCgL6aceW6rmNYw4/GUy84SnLpmN6U0SnGIzbzSrLDhPkauQrRFzEW17l3qsZScwUleo1FVDibh96PFJ5sionFHEHM2xGQsblJZAIquqdOMV7t2MyklCx76TvSaxVvoHgcxYfIeNw786PGpxTQ4LjWqJedw+axPj++0rUD94cR57vOiCxVWQgLSUncaAOSiiRJU8zicptp5IdbQ203YJVrvOu+9alRGyO9iGJq/56Ej4JpfhSXErjxAlSnAoobA4hRvbyJPlR9xle6GVyFX0Zy2WRuuOBHpQJGl7D4TiMjyZTw3kOylqBPQWqt7Bh7Ny3DbTrfVbn/VRljZvaaVYpw5EZJ3KkvBNvIXPwogz+jyW8L4ni4Sm2qIjRJ6ZlW/8AjRoxe2XwbDl7L4e/NX7OVpcUFKkZLpLi8p1Nvdy0Mx/D8MZSqTh2KsOOAd5pS0qz9FAjWm3CsLhQYqoa1Pym02RaYsOaADSxFrcrcKry9ncAWkj9UQwPHs9fXfU76MJrOGPIW2t5olxegCQcrf8AaIv67qqPYS7KQpXsy2hmKCl0EX59KK4vsvHKT7DOnxCBZKUvFbYA4WJuB50hYzGxXDHCiTKecaUbJcS4opV9DyNXJpXxXkYhPhPuRmZ7/ZtLKU9m8ctr8KlDgFkXANStMSY2nil0EGxvpTE1LLsMqSRnSL35jW9IbEpQAzG+XdTDBlpQ2UlQPaJ7ib6k23VlZi4a14goyIxXuWnukc/9betB8U/WOLY4s7PMvuIbA7Z5ByNhwCxOfdpYb+N6vJXhkWJHkYi6mUtCO5HQe5w1PE7unWqM3auRISGo1m2k6ISBZKegGgpQ9NTMVtUdP68eakOFKe1bTfISBrf73mbVdVtNhkJtLTbqEBIslCUBQT0SNBXNlyZMj/xnVq5E6elbGo5OnDwpYLbbpye23jtrVkadleCnPs7eQJv8KoS9tZ8j7OOy3GQd5bGvrvoUxBCuHwqyqCEpPd+FMNYnOuqK3VKWo/eOlVZsglJKiT1rchvTwoVjjpaj2T7xNgPGiEBTn3pUlYQCUg2AFZqhy1MhvsDaw/fFWoc6JBaDb0Rt10G5WrfW847F4QmdeVaakJGFzCbdjr4FafrXowqXexbSOrifrRE45HvcQ2QfHJWDmMoUO7HaB/uxRtHjBmLJaUkhLWmmrwo5Ake0M6+8k2NLZxRzWyAB0A/KtsDE1JmBTgASrRVTlPYZlVXdrYVgi4NwdRVeS8lpJU4oJA8aRj36OWGH9pJbElhDyFw1KSFAEpIWkXBO64J3V02Jh8OGQuPDix1gaKQ2M2vP/WuVfo6nR28dkSn3A2gRi23mFs5Kkk2O7QJp1xHa/D4dyCVqHAnL89fQVPI4ZytAGpNa1vIA0HOuaYl+kGUslMNpKB4gXPqfpSvPx3E8QJEiU6Un93Mbem74UYNdSxnHMKintHsRabeG8IOcq5ECl6bt5GSlSYcd59RFgV2QPzpAQgk3Op51Zba5U8LRmTtFik42CWWweA4Veg4VLxOOtMtTam1ix0obAj5liwroWERg3CTcbx4Ur4cIrWCYUwgNSHuydQSlaFICiCD41KH7X4klraSa2gaJUAdeOUX+N6lV6XhNBsa9zq0NzpWNStULrchTiyVqKlE3uavsKvQZBsR48KJxV5gCNxqOUVKMR9aKRkXtQqKd1Goe+1QYvCYuBpVt2OAwtRA0F61MyGYzRW8tKQBrc2tS/ju2cVLSmIZ7ZR0unQAdaJLT+MpDrbDRUshIAvc8KVJcszXy4kHs0XyX486qTZ0meSXlWRwQN1EYMcGHYgZiL6VWYkFlG7xrRVmcnJIUmq1aT4lKlSpQSVsjo7SQ2i4GZYTrzNa62R19m+2s/urB9DQZybhOKDiWQ0htLikpK1q3A8gb23eVazBjtKzvn2hwbsybJHQVfhLSuGmx11B63NVJKgFGslqzjzgPcJRbgnSqik778d9WFm5rWRegmgoqBFbstZBNAYoTVthBJFYNNXNFIke9qRiWDRruJ08Kdn3UQMNU84O402Vq5gC9qWcOCW1Job+kzaJUeI1hEVdnXkZ3yD7qL6J6nf0t40pNp7kIUuLPmynpTzYLjzinFnOneTc8alaE4lKSAM6VW4lAJqVt6zUqlSpTCCrUZ4tquBdJ3gVVr0EggiiwDAxYNe4ySeZqHaGaBlZyN9Bc0PAGQHjUFT4b2RKly1ftDzjmu5R0HlWKG7G5FzWyveFTeQxiRfSmJoBKEg6DKAQKXke+Oo+dMR49fypGEYzG0DqR7unlQk0zTQC3Yi4saWOFacfialSpUphKlSpQRlwGfnZcbedSFg3FzYkW/wB+tWXVEk3B9KUayCleJ9am8VaZiTfcTXlLgdcAsHF2/tGsSpR3qJ86Oo0zgX36dayC2k73EX60rpcWDotQ6Gs+3eTudX+I0ug02NyYyPedT0GtW28YiMjc6s/wpt8zST7Q+Rq85+I14Xnf61z8Ro6DsdnNpn0n9miIT4FxZPwH1oLiz7uLyxJmttdoEBH2aSkWG7qeZoF2zv8AWL/Ea8Lrn9Yv8Rpzjg3RL2Jr+qPqalC+0X99XrUo639jX//Z"/>
          <p:cNvSpPr>
            <a:spLocks noChangeAspect="1" noChangeArrowheads="1"/>
          </p:cNvSpPr>
          <p:nvPr/>
        </p:nvSpPr>
        <p:spPr bwMode="auto">
          <a:xfrm>
            <a:off x="73025" y="-487363"/>
            <a:ext cx="1752600" cy="10191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67976" name="AutoShape 8" descr="data:image/jpg;base64,/9j/4AAQSkZJRgABAQAAAQABAAD/2wBDAAkGBwgHBgkIBwgKCgkLDRYPDQwMDRsUFRAWIB0iIiAdHx8kKDQsJCYxJx8fLT0tMTU3Ojo6Iys/RD84QzQ5Ojf/2wBDAQoKCg0MDRoPDxo3JR8lNzc3Nzc3Nzc3Nzc3Nzc3Nzc3Nzc3Nzc3Nzc3Nzc3Nzc3Nzc3Nzc3Nzc3Nzc3Nzc3Nzf/wAARCAB7ANMDASIAAhEBAxEB/8QAGwAAAgIDAQAAAAAAAAAAAAAABQYABAIDBwH/xABJEAABAwIDBQUFBAUKBAcAAAABAgMEABEFEiEGMUFhcRMiUYGRFDKhsdEjUpLBBxUkQmIWJUNTcnOCouHwVYPS8TNjdJOywsP/xAAYAQADAQEAAAAAAAAAAAAAAAAAAQIDBP/EAB8RAQEBAAMBAAIDAAAAAAAAAAABEQISITFBUQNhgf/aAAwDAQACEQMRAD8A4ynEHxxSfKrLOI5tFJAPjQuvUmxuKm8YrR5EnNuuastLUq2gHU0CjyCCAaMRFhSQonTdWdihBvN94elWQQhBWtSEoG9RNhVZLjbUd2Q5qhtN+v8Au4FLU2e/NdzvqvwSkaBI5CnOOi3DM7jkNjRKlOn/AMsaepqsvafSyIibcM6/oPzpZCtKmarnGJ7UeVtLM/o2oyBybzH/ADE1rVtFih92Xk/sNoT8hQXNUzU8hbRRWNYmrU4hJ8l2rWcTnnUz5R/5yvrQ/NXoVRkG10b9GmDP4zIXiOIyZDkRlfZttLdVlcXYE311ABGnEkcL10ufIitMezS2GlsKIBJSAU8Lg8KB7CxxA2Uw9A0UtntVdVnN8iK07YSuywt5y+oKR8ax5Xa04zxomJksvhDeHPvx0ryOPtNEpb3jMe7a2gJ10vSBtbiE9vFXG233WWUKypCFka2Hga7JhmMLZ+zuLNi2o4765RthBQrEsbisHMiE/drfdKSMwR/huU+fKnx+jkVvb5d7+2Sb+PbK+tZpxXEE+7iEsdH1/Wh2apmrbGW0Yb2gxdu2XE5XTtSfnV2PtnjjJF5aHQODzSVX9AD8aWs1TNSyHtdFwrb+MshGLQlNk73YxuOuU6/E05RZUXEInbYdJS8ydCpCr5Tz4joa4RmqzAxCXh0lMiC+th5P7yDa48D4jkam/wAc/Cpzs+nXafZlJcU/HAbWTrYd1R5jh1pMeacjuFt5BQscDT9gW2UPFUJi4yluLIIsHtzLnX7h+HStmP7OIebVlRrvAvqOhpTlZ5Tsl9jnzDqAnK6SUJPaISALKWN1z4VoBta5JPXQdBW/EYL0FwpWCUg+9b4GqeatJ6hfbxGY0gIRKeCU6AZzUqjmqUYQjM2ZxqGkqfwySE/eQ2Vj1TcV7h2zONYjrGw2SUXsXFoKED/EbCu9R3mmFBHZgpcT2jVzu8Ujz+Yqjhe0EefiDrYij2YDK1KVchR3KAJ0PlwBrLvWnVzKN+jXGHW863ojauCFKJ+IFUJWDYlgEosYmwAlwEtuJIUhYG+x+Yrt7RKHltqvdJ3needDdoIbU3DllaAoNHtBcXsRe/wuPOp72/TxyiegubNylJvdC0k/iSPzFKVzXTtotnF4ZgE1cfMqE613b6qaWkhWU+I7uh8NDqNefjBsSULpgySP7lX0rThfEcp6ok6VLmiKcBxdZsnDJh59goD5Vn/JrG/+Fyr826rYWBdzUuaMI2Vx5fu4VKP+Csv5IbQ/8HmeTd6NgwEzV6FHgaMK2T2gTvweb/7JrUrZ3Gmwc+EzgBv/AGdX0p7BldoweU2nAoBBASIzVtf4BQDamQqbFDEe6gtxJ01vY8Ky2H2fxydh6WMTQqFFYVkS85qpweCUct2Y6dbGnqFs5geH/aCGy66N78lIdcPmrd0TYVz3JWs+E1UtSe0dT7u8il3GB2G2kxxTiVtTjmVl/cCiU68wU3rqU1OESX0NyWEJAVdt5o9mQfuqtvHHX4HWkvaXYphntJGEKdC2Wu9FWc5Wga5kK3kgX0OtgbG4tTlKuT4nGVCnPx1CxbWQNeHD4VUzGmjajDZUp+JNYjrcMlGQpbTmJWAb2A11Av5UFVg2KJ34dMt/6df0raXxnYo5qmarS8Mnt2zwpKb+LKh+VazEkjfHdHVBpk05q9uayLDo3trHVJrEoUN6SPKgJc10HZebNwzZ5MqdIQ9BWooYjuqIKT/AbE8yLZQOZsEOJFemSmosZBceeWEIQN6lE2Apvfwd1uKhlyQ2tvtDEiOBKlAAEds8Ei5yixF7cFeFTyz4rj9E47Sdo8EM9xlttQdU2rIq9gNQSL3Fx4+F6RsTioivKShYPIHd0pt2xjubJ7WtM4MFsxXorIShaCEvJy5DmBte5ST1NwQdaX3J5ZkPGGG22kOGznZ95Qubb7kdL2pSYd9BLnnUpiRtHNyiynSPEG1Sq0urrhUp3DldmT2rBK0W3m28DmRfztRCDPbmx0sF5DgQgBTAWFAJ4ac9KXsOlOtSVszGnGXCSHGl90pv/oR61pwicvB8S/Vc6GFIW2BFkxnF5lC4sFNZsmttSlINxfW9qwkaU0rUUKyruVNAan95s7j1GoNeykNvQn2lEpDzaklQ4XFr1hIICUuWBybx4pO8fI+VamYbCQQ6/MdCdLF7KP8AKAT61Jl7ZtLT5n4dOjpCO/FkdkkBLgBtccUkEEjU7xVHEYrzHtuHh5SJiE5m3UKylQ3oUOSrWPgbjhRZyIMMxt8MJCYuIDt20g3CHkCy06/eTZX+FXhXuMRTikRmTHSTNh95sJ3uIPvtnrvH8Q51f5KOdoxbHkpBTIxfXXRb31q5h+N40ZATLxDHGmbElTanSom2g1uB6Gj7MlzKkoduggFJG4jfV6PLe4WNv4R9KPFdq0sY5CyjtcY2wzW1sCR8W6uox+AdBim13XsL/wD51ZZnyE2JA/CPpWp/F5jUB11gIcebyBDBBBXe1yCAbWBv5UeFtUMX2ilsxVrwTFNo33wU5W5UG6SL665Raw61WwbbzalmS3+sMJemxyR2n7GUrA4lJA39aIwNop0l1xqQx2CkJCk5VqIVrY7wN1x61bOKSDuWoEeBo/waMoxcrQNSSUg3ItvFVJeIPKHcFyTxNgKCrdcaWVnRK1Gx531H5145M7tr0sCy84XE2cVY23jTWruGT1TbQHl5JrIzRnQbZra2v5fDlqvOSyapSZK0lLzSyh1s5kqGhSRQRhBGGSVYi2C0lp5K1tgWLQuQ4ByyqUR0twpXkbZbYw5cmOZ89zsXltkhu9ylRGhCbcKbvaI+0GELkiyS42pmY2n902tmt6H/ALGtGFylpbUzIQgPtHK6MoPesNeYO8ciKDlwrNbdbWsizb8oC/uiNYEk6k93rTFg212Iy4yVYrjkqG8VkKbGEKcCRwJVa2vSjSZIy6IR+AfSsxIvbuIv/YH0o2HbqkrHWlAj+VMhRH3sBH/TWhWNwQSXdoEK5rwQC/xFEXZCgCciTYfdFU5+JyYsVl9lhh5K3eyUnOQpCQFXWQE2I7vjxFBaqt4k1NbmKRLj+yNpAE1mL2Cstu+R3jbQ2vpyvekp7HlP4krEIDnsqW0+zQWmlW7Fry8dSenOqGK4zLxELiI7vaLLj5CveJJsnn4UCkNhr7PL3gcyiN9XIimWZtM/i7LzBwuJJkjRM4MIS6E8yE2v4HQi9L8eDIxCWmPEbWpIOq8hslN/eVa9hzrU1ZqOpwOLSs6JCd1wdc3lu6U+7KNCFg5kvi7jiQtS/upCdB+H41fwvoNkkM2ahOsRo6BZtt5s5yPvG43q963OpV6Th6ZjypLuIPtrdsooQ83lGnDvj5X8alGf2rvP0eNoGlENThqtASlZ45eB8ifQ1RxACVBZlJUc8dWp45FWB9DlPkaMMrQtKo7ozNLScoPFNtR5f73UKiJ9klOwpHfTbLr/AEiSPzH51iobgShKiNuqAJULLHPiKjCsoKMxJbOXXiOHwoDgjy4c5/D3V3sSUE8bDf5psfI0UfX2cppafdcGRXUaj8/SkG+a37RHyN2Lzag6zf743DoQSk8lGqLb4jysyD9k7Zab6b6vZri4NiKoYqkdml1Pu5z8dfnf1pgH2hjqhyxKjlCYslRJGU2Q7vIFuCtVDnmHhWMKRZptxUpDQWLi8RS/j2gokpLU+E7Dkk9m8nKSN6TvChzBsR0pMhTHIcx+DOsHmV5HDfQngscj+Yp/SOCHErI/nMi54YefzcodMwpiW7nexFxSQLJ/m5Ga3mqt0dLakhVk1bS2z91HkBSAYzhcKNfs8QmIvv7OKy3frY1sCYLWpm4ivkHW0X/ymrroaAJBSOgFDJL4FwCfWmFp/EoqofYBEhSk95K3JGYhXiQED8qpF7tEBaToaDzXireokda9gTkJKWVaXGnX/t8j40YNX1rI41qcVpWTu+tJNAZ4JixwXFUqcUfZHzkd+vl9acZUZDcsSGnMiVt5VKyZwU7wbZhqCbX8FCufy2w42UnjTHsXiacQiqweeqzjFsqlDNmaOm7ja9ulvCiiGRARbWVfpFt83KzzsDfLc8mkJ+ZNYfqvZRofaT2lf3bLY+YNQHY5ncl5duIaTr6IqQyMiCBZyY7YjXvsj/60CmYdh81C3UzltuupIzojtFYFrWKwoFQI5DSisrF9kIrZccZlIQk6q1Tv08B41UG0ezkhk/q5E5SUd26FghOngTTmjwIjYHhsNhTLMqUtKzmWFsNqzG1r6pPifU0PnlvBElyC08ppSbOJcSlKFaW1KWwd38XGmGPiTclhLzebISpNlaG4JBv6UBxJwTJzxe1Q0QhtJ3J7oJV1N9/LnT2lgFhbLMtTimmWW3Cfs2rEoV/Ckm5CvC9weRplkRJ7eCiPJZXGekpuhD6cigkKym46J+I8aVZEV1iYFMDMhaspHj1pgf2lkSIsdjEyrtmVANyDvUk2BCueg15edVoUXMAdW4tamwSpRUSpaSSSb8FVKPgPEA3+AqVXal1gtEmJlR0ONqFzYg+BrZNIkx25aE2dZ0WOV9fTf5mlHZ7EC2rsVk5TuFMseWlD6QrVLhym+6/D1rKqVcWUW1RcSZ99CglXPeR6jMPMUZlLS9DUptV+6HGz01HqNPOqLkdLiXoS1ZUODuKt7p3pPkbVjgDUua0qIlxmP7MrK4XTbswSbC29WoULDw4UGLtvBxtCwdFDU+JqtIcS4HGVGwKdCeu/1tWcliPhcBaEylvNtNm7i0hJFhv06UEwTEHscivtsRkOkJGR4JslBuNCry60HM/LfHWUXzaZTrelvaGDKxjHYisFjqelFvK7YWTlG4qO4C1xr4V0OPs+ypS3Ji85PeKVGyfQb/jRtkRo7aWmEJQgbkBI+Q0onLE2aUcF2KfaYSMQnOukf0ccZUjlnIJPWwphj4Fh8W2eIjMeK05yfNSjV9/Fo8MfaLF99jvpX2h2iRKaPZkAAWA8aXtoWcblwobakLiMrbIygqSka+B00rmMqee2fLSVllJJCgL6aceW6rmNYw4/GUy84SnLpmN6U0SnGIzbzSrLDhPkauQrRFzEW17l3qsZScwUleo1FVDibh96PFJ5sionFHEHM2xGQsblJZAIquqdOMV7t2MyklCx76TvSaxVvoHgcxYfIeNw786PGpxTQ4LjWqJedw+axPj++0rUD94cR57vOiCxVWQgLSUncaAOSiiRJU8zicptp5IdbQ203YJVrvOu+9alRGyO9iGJq/56Ej4JpfhSXErjxAlSnAoobA4hRvbyJPlR9xle6GVyFX0Zy2WRuuOBHpQJGl7D4TiMjyZTw3kOylqBPQWqt7Bh7Ny3DbTrfVbn/VRljZvaaVYpw5EZJ3KkvBNvIXPwogz+jyW8L4ni4Sm2qIjRJ6ZlW/8AjRoxe2XwbDl7L4e/NX7OVpcUFKkZLpLi8p1Nvdy0Mx/D8MZSqTh2KsOOAd5pS0qz9FAjWm3CsLhQYqoa1Pym02RaYsOaADSxFrcrcKry9ncAWkj9UQwPHs9fXfU76MJrOGPIW2t5olxegCQcrf8AaIv67qqPYS7KQpXsy2hmKCl0EX59KK4vsvHKT7DOnxCBZKUvFbYA4WJuB50hYzGxXDHCiTKecaUbJcS4opV9DyNXJpXxXkYhPhPuRmZ7/ZtLKU9m8ctr8KlDgFkXANStMSY2nil0EGxvpTE1LLsMqSRnSL35jW9IbEpQAzG+XdTDBlpQ2UlQPaJ7ib6k23VlZi4a14goyIxXuWnukc/9betB8U/WOLY4s7PMvuIbA7Z5ByNhwCxOfdpYb+N6vJXhkWJHkYi6mUtCO5HQe5w1PE7unWqM3auRISGo1m2k6ISBZKegGgpQ9NTMVtUdP68eakOFKe1bTfISBrf73mbVdVtNhkJtLTbqEBIslCUBQT0SNBXNlyZMj/xnVq5E6elbGo5OnDwpYLbbpye23jtrVkadleCnPs7eQJv8KoS9tZ8j7OOy3GQd5bGvrvoUxBCuHwqyqCEpPd+FMNYnOuqK3VKWo/eOlVZsglJKiT1rchvTwoVjjpaj2T7xNgPGiEBTn3pUlYQCUg2AFZqhy1MhvsDaw/fFWoc6JBaDb0Rt10G5WrfW847F4QmdeVaakJGFzCbdjr4FafrXowqXexbSOrifrRE45HvcQ2QfHJWDmMoUO7HaB/uxRtHjBmLJaUkhLWmmrwo5Ake0M6+8k2NLZxRzWyAB0A/KtsDE1JmBTgASrRVTlPYZlVXdrYVgi4NwdRVeS8lpJU4oJA8aRj36OWGH9pJbElhDyFw1KSFAEpIWkXBO64J3V02Jh8OGQuPDix1gaKQ2M2vP/WuVfo6nR28dkSn3A2gRi23mFs5Kkk2O7QJp1xHa/D4dyCVqHAnL89fQVPI4ZytAGpNa1vIA0HOuaYl+kGUslMNpKB4gXPqfpSvPx3E8QJEiU6Un93Mbem74UYNdSxnHMKintHsRabeG8IOcq5ECl6bt5GSlSYcd59RFgV2QPzpAQgk3Op51Zba5U8LRmTtFik42CWWweA4Veg4VLxOOtMtTam1ix0obAj5liwroWERg3CTcbx4Ur4cIrWCYUwgNSHuydQSlaFICiCD41KH7X4klraSa2gaJUAdeOUX+N6lV6XhNBsa9zq0NzpWNStULrchTiyVqKlE3uavsKvQZBsR48KJxV5gCNxqOUVKMR9aKRkXtQqKd1Goe+1QYvCYuBpVt2OAwtRA0F61MyGYzRW8tKQBrc2tS/ju2cVLSmIZ7ZR0unQAdaJLT+MpDrbDRUshIAvc8KVJcszXy4kHs0XyX486qTZ0meSXlWRwQN1EYMcGHYgZiL6VWYkFlG7xrRVmcnJIUmq1aT4lKlSpQSVsjo7SQ2i4GZYTrzNa62R19m+2s/urB9DQZybhOKDiWQ0htLikpK1q3A8gb23eVazBjtKzvn2hwbsybJHQVfhLSuGmx11B63NVJKgFGslqzjzgPcJRbgnSqik778d9WFm5rWRegmgoqBFbstZBNAYoTVthBJFYNNXNFIke9qRiWDRruJ08Kdn3UQMNU84O402Vq5gC9qWcOCW1Job+kzaJUeI1hEVdnXkZ3yD7qL6J6nf0t40pNp7kIUuLPmynpTzYLjzinFnOneTc8alaE4lKSAM6VW4lAJqVt6zUqlSpTCCrUZ4tquBdJ3gVVr0EggiiwDAxYNe4ySeZqHaGaBlZyN9Bc0PAGQHjUFT4b2RKly1ftDzjmu5R0HlWKG7G5FzWyveFTeQxiRfSmJoBKEg6DKAQKXke+Oo+dMR49fypGEYzG0DqR7unlQk0zTQC3Yi4saWOFacfialSpUphKlSpQRlwGfnZcbedSFg3FzYkW/wB+tWXVEk3B9KUayCleJ9am8VaZiTfcTXlLgdcAsHF2/tGsSpR3qJ86Oo0zgX36dayC2k73EX60rpcWDotQ6Gs+3eTudX+I0ug02NyYyPedT0GtW28YiMjc6s/wpt8zST7Q+Rq85+I14Xnf61z8Ro6DsdnNpn0n9miIT4FxZPwH1oLiz7uLyxJmttdoEBH2aSkWG7qeZoF2zv8AWL/Ea8Lrn9Yv8Rpzjg3RL2Jr+qPqalC+0X99XrUo639jX//Z"/>
          <p:cNvSpPr>
            <a:spLocks noChangeAspect="1" noChangeArrowheads="1"/>
          </p:cNvSpPr>
          <p:nvPr/>
        </p:nvSpPr>
        <p:spPr bwMode="auto">
          <a:xfrm>
            <a:off x="73025" y="-487363"/>
            <a:ext cx="1752600" cy="10191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67978" name="Picture 10" descr="http://www.davis-moore.com/imagessub/town%20car%20interior%20seating.jpg"/>
          <p:cNvPicPr>
            <a:picLocks noChangeAspect="1" noChangeArrowheads="1"/>
          </p:cNvPicPr>
          <p:nvPr/>
        </p:nvPicPr>
        <p:blipFill>
          <a:blip r:embed="rId3" cstate="print"/>
          <a:srcRect/>
          <a:stretch>
            <a:fillRect/>
          </a:stretch>
        </p:blipFill>
        <p:spPr bwMode="auto">
          <a:xfrm>
            <a:off x="2057400" y="3429000"/>
            <a:ext cx="1828800" cy="1065949"/>
          </a:xfrm>
          <a:prstGeom prst="rect">
            <a:avLst/>
          </a:prstGeom>
          <a:noFill/>
        </p:spPr>
      </p:pic>
      <p:sp>
        <p:nvSpPr>
          <p:cNvPr id="467980" name="AutoShape 12" descr="data:image/jpg;base64,/9j/4AAQSkZJRgABAQAAAQABAAD/2wCEAAkGBhQSERUUExQWFRUVFxgXFRgVFxUYFxcUFBYVFBQVGBgXHCYeFxojGRUUHy8gIycpLCwsFx4xNTAqNSYrLCkBCQoKDgwOFw8PGikcHBwpKSkpKSkpKSkpKSkpKSkpLCkpKSkpKSkpKSkpKSwsKSkpKSwsLCwpLCwpKSksKSksKf/AABEIANEA8QMBIgACEQEDEQH/xAAbAAACAwEBAQAAAAAAAAAAAAAEBQIDBgABB//EAEQQAAIBAgQDBQQIBAQFBAMAAAECAAMRBBIhMQVBUQYiMmFxE4GRoRQjQlKxwdHwFTNTchZikuEHJEOC8WOywtJUk6L/xAAYAQADAQEAAAAAAAAAAAAAAAAAAQIDBP/EACIRAQEAAgMAAwACAwAAAAAAAAABAhESITETQVEiYQMycf/aAAwDAQACEQMRAD8A2XaTtez1Wp0WyohykqdWYaNqNgDpaZXjPZ6ljVBqFg4BAYGx12v1AOtoWnD6NJmKKoJ8Takk3vfe0E4tVYsqqxpPrlIBam46t91vKZ7FJeDcAWirLWYtl20W6jkepBjHCVFYqtLRgCCpJLFeRUnS/lI0sA6VEcVFZwb98Wv+p9YZjeMUcQO6gzoTe65HDjTQWF/WCt9KPYoGvULLbW7C+21zuYVhjTqMVJCZtEvchj+XpBsBxNcQ60ybVCO6WXdhpZ7+HbeGYrhLMBmw7tUBuxU3TTQEZeUVhSq+IcLSnUUkrnI0sSNepHMT3G0WQjMoHQixv56bwPGYBKjJYkVBe6kkAEbhWO2lt5nuNcVrUWKrnHT7Wn9wHuk2Srlsah0JFwTmPW/LpOPEHK5D1+IiPAcTxjUgc4ZriwZQe6d7nqBHCMCe8ANdCt9fIj85FmvFb/QeNqUl3fKOeaWcG4gjA7sqkgW2Jh7U6TZQ+UjXxAHQ6H0EUp2bFHO2HYrmvakDdAfvAnURwrs0PEDVcJTQmxuVW2oG+kux+KdUvUzrc2AN9/uzMYWtUoZqtU5DTB03ZgeZtPonD+GUxSU1Kme6hiGcWGYX18xLlS+bY6qUrbkHQqL8jzml4VxAaB9+ZvLuMVeGpqyZiNVykli3x0EWgCwqZwqncEaKOnnJ1dnbL0dYrEDLmbvLa9xvvFmK41T9qiMA5I7rEagdQesOqNRohGqVCV/tuovsT5S3iPCqGMo91lsNQ1PLvy2l8tJ4lTmlmK1KHtEt/NybHofMSjBUGQMURCp1BRbAAfeJ5x1gA9CmtNTp9rmTfxb84zPFVyWWkTfTKdjyIsIa2NxjVxKaI5qU6m4bk19SBbSaDAdmKBUMc/XQkDXoOUO4jwNalIoLe0ALJrorcgeRtEmExdanZWAIGhPnFT7Mq3BlXWi7BiCupNx/af1gqYsoGWrWJIGmcJr5bbwqnnqG3Pn09JnsVVajXapTVKmoDXscj7AG+1/KGP8AEr/KdjB2mQNrTZha5YLmy9c1tvxheH42tZh7IKwtfMLnby3EFxOBxFZfaKUUtuidzXmTbn5y7hFIBVpotmLWYnmftNysJdtvqNSeGGFcMSz0x7rlfcekVV6LPVezVFRSSDdQCCPCOdt5qMVhB7Mqbiw39JnMOzFvZgBWbwsdbqOdm0vIaXxTXoEItrsiDUg5bX3Ed9lO1D0nVTVFShbVdWZNdO8Yrq4IA/WBrqPstbNfyH4Sulw0hWuMlz3WBBbL5jS0cS+yfSV+8J0+U5W/r1fgv6zpfIJouYSOOpsKZIK3tpmGgPK9osrdoqSMVNRbqLkZhb/zA6PbUVe4lJ2B2bQL6XO4meFPKfhhhKOdLtUpNVF9AXydRfpKcTh0OUVAb1Dlspvc9c29h1i+riq4XVvZrsFRAPi53iXEuUOdazuSdmtp119ZpNW6Teu30nh/AaKIVzkk7nxe4E6w45VQ0xXqBW3y2B08xqBPnPD+1biwY3j+jjs4uDN5hixuWTTVvYvlznMVFsxHeIG2a2/rBTgMMRa7W9flFIrz328rhj+FzyHYng+FfxGp5ZWy29LQnDYfDp4fae8gxR9InfSofHj+Dnk0P0mla1j8F/SROKpdCPTKPwEz5xUicXDhj+Dnl+nGOw9CspWoGIO/hvbnraD0uF4ZRYe0t5sD7vSAHFyJxcXx4/g5VW/YTAli164J18Ytr5dJfR7JYUEk1K73FrOVIAHQbCV/SzPPphj+PH8PnkZtwmiwALMR5heX4RbhOxtGnVNVK7gls2W1l9LA7SIxpnDHmL4sR8mR19B1P1oN+qn9Z30aoLWdGttfS3viccRMkOJmHx4lzpxavZRZAb95gQdL8h1tE3FsJiA7GlRZ0c3Zcyi3Uj1lg4pLRxbzk3/FFfJQOEr4mgD3GFvAGXM2v2SfzMV1a7Kz1SrlnJJpqAqA+/U9Zpl4r/mM9PECed/W0Xxf2fyEvDsY70z7Njc6sg0bKNyCRpGOEwztcq60yV0uLlG3BPIzsTiiFYplDFSNBbl5TO18XWoKoSoFVlGYsCxDdU6gzLPG4+tMbMvGoxPEa5pNSazsQVYoLHXoD1ijjvaKphqSA0T7RhbxAqoHInkSJTTFLun2hJAvnJYlm6DKQB6S9aXtWK1LIftAC61F877NM9Lt/SrBccrupC0nuO9dWFhrrvv6RinEHY51U5h3WTKTcE2uOhEajhtIgtTplQo1BO/Qg35RTxKs9Hd8z+ILT5AbXG5McLW/Dn6HU6D4/wC06Zr/ABrW+6//AOsfpOldFqmtRKTsfqKb89VFj69RG9LhmHqDulaZt4VspFuVidovrVMuZhbQWW3poBEdG5vdb87+cgNdU4N3CM6vbWzW1HS42ny6phmpqyMpUio2h5C9x8po8hS97n37+UV8ZxGezEdB8JeHqcigGang1XuzKO00HBKmk6YxPKuICAsdhvE79r0vpTqN6CMK57pEM4Lw9Sl7c5WyIR2pY+HD1DJjj1c7YR/eZr1wSjlLBhx0hujUY3+KYo7YYD1ad9NxZ/6KD3zajDjoJNaQ6CHY6Yn22N/p0x756Ppp+zT+c24t0E4kQ3QxIp43pT+BnChjf/T+Bm106SuquhtDsumPGHxv/p/AzjQxnSn8DNJg/H6xr7IQ7PphCuM+7T+c8NTFj/pofeZvPYDpINhx0i2GE+l4kf8ARB9GnHiNcb4dvcwm4OGHSd9EHSHYYb+MuN8PUHprPP8AEajdKi+qzavgV6StuGqdxHujUZCl2hRjlDG50sQY4wGKV8MFrDMqE2sLkAHaAcdwCpWpmw1uNhvuIZ2YxiKtVChdy3ctbS48zMs+8V49ZFlSheotSjTPc1VC2UnflbWcVOKYFSyEjvI11B5W9QRNJw8lC/tDc5gbEd4Hy8or4liUq1Q+hZCWUqwzjpccxOfVb2wfh+F4laQCMGAGpAswA+7fxaSWC4ej0ySPFqGN7220vqIZ2PqtWQ1S3fUkG2hC8u7y9YJ2ixTlg2Hpk97vlgVBHUe/nC9Hj2D/AMNN/wDkP8p0E/jOJ/oD/WZ5EvRtgsKQMi97XU3/ABJ0EScR4TiVqMyra5+8Ml+RtfSbFsHe1wADyHPrtJthARY6jYg9P3ylydMmKp8OxDsL221uQbmAcewns7L6H4zZ8Rq06SEsj5R9pdbfnMt2sYMylQ2qqe+uU6+UrHHVZ29Mw4jng7xO4jLhLzeMqdVn0jfs7iQadgdQTeIqtTSFdm31b+4/lLJqwZVia+UXkQ8Gx3hiEFYetmUEQatxEIbGRwzgU/3ziakfaVbchvHBfWio1iRc89h5SzNJU00noiCAfW3WTqYgIpLHQQYN9YPQxd2hqfVsB90/hAOwHFVqG6jbXy3tpHNHHX02MwPYuuSWGui/nNUIGbVOIWi6px2z5L6mUVTpECv/AM2vncfK8RNdh8fbxbQs4tbbxIZ4TAG/8RXWeJxJT74lMrLQCPbBwDT11zD4HSA8DLGsyqoa9ib8gOY6GDdp8RdaPUPv5GWcCxWTEXsTdSCALk2125yb5Vze40GNwzuMrWUDw2BzBievSFYHCjD3JoPe1nZgpDAbHXeDNxkVqbNSpmqUNmQ91lHXWNeE06pS5qFBbwGzZR6mc87b6C06yKpqUK3ss1yVCE7cwb6DytJ1K7mmfrS5bYsbADlpGmJpMqk+zDkA2sFBP4X/ADiLh2Op1nYKp7viDAoAx6Q6o7hd9CxH30+BnR79E/zv/pH6z2HGDlTI1amzKT1OgPkNOUCcAFuu/eY/OKcRWNzcm9+p1l9AggC9mPUH9mXGdqnjfGGU5UABsC1+9oekzHaHcHUgqCCSbn47axl2nqEMCAL2y2vv5XPxiHF4v2i89LDXeLfej1/HZXUMM4Y0Dqy/AGbYsqbVKmkL7PVNX8m/IRe7Qrs4danqPwml8S1qYgGQxpGWBhpHF1TkPpFDV1cTan3TrylHCsQoYg+LT3mAcJY1LknbQfrKMYpouCNtx5HmJRNvVxFhLqdW4G0RYLFiogYdIQW0kBdUxSrUFzryEE4vZlJ6iJ67H6UnS0bYvwmMMp2Of69xyIt7wZsph+y1W2Lcdb/K9puANIU6hV2mXz/86nW5/wDbNQ+0yOIa2Np9bj56XiDWzwz2QaBIsZS7S1pQ0DI+0w+rB6MDC+ymIti6R9R8RBu0w+oPqPxgvDMSEqU2bZbXv0tJ9lV+PplcLdvCA/3SLsdtxzhmHwopWsdLW1N/XXnMlxGmMTStRbKbhkYajMP1j3CcbC0wtQXq+Gy+EsNN+U5m++zhVNgBr6/rMt2gw7ir/MKKRbuCzZedz9qxmhw3FFFLMRqNGUG5vAuJ46liQEUr7Qa2YEaHTLfmfIQXctxn/wCC0v6j/E//AGnQj/Dg+4v+pp0aRlMKLhRmb0/OU4vFZabO1rqCbcieW0rqY8FrLXpoPuim1yDyLH8ZKlZe6HDE7HKSFvy21lSz7Z3FiuI1XqspcNZgcgG4P72lCfy230PMWJM1WL4RqSKtJiNyLqRzI21iLG0yFN7W5W2t5XkyXl2vc49E7iSwTazjI4U6zeMDB3hnZ9u/U935xazw3gDfWP6D85pfENIGnmIfun05yIMjWGh9IoAXAVsXA6jT1hHFsDnQ/vWLuBVrVGHW/wAVtrH76x/YZ/s5iypNN9Bey+vSaO0QcQwBFQMvMjN8dDH4MVMlxt/pNLobg/jG9dbqYBicLeqjX1F7CM21EKHz/Bk0sZc6APc+hm0bjNPYEm/QRTiuzpevnvYW25w7D8FCm5JJEDujI6iZXiVkxKOeRHwuZqlFhaBVuGI7ZmsfXaIg6cbB2Q28/wDaSXiRJ8Bt74alBRsBPCANhH0HGUuJbeD1MQL2iMr7Rj/l3934xXgVDMitsxAPpzjLjbhsOx6/rFPD6oDIW2BBPoIj02S8JyVKa0WYBwe6CBT7u+m97TQYkMtsuGFQaXZnCqD6bzODiiUXDtRr1bd5b0yoGlsw66T09uFrNYU8oF7Cptf8pzWtYa0+K06dZqVQLrYoaanX7yEHUEGEYtwoBzEITzXUNy21gGE7SoWHtKSj/OvI7bHXaaFK6sLrY/pDYL/pX+c/CdD/AKXT+8nynQ5QarH0ON0MRUFNVJqA2GUbe8cvWOKuAFJS2JqGwtlpobLrsCw8TQY9nsoYU1pKxFg65ltblYby1eAE0rO5qstzdtAT90dBFV2aI+IcVpuwCUwLb2ub9BYc/OXdpaB9jSNioIbQjUHneB8P4wlFWdcKKeU2LKb87E3O8u47jQ65VfMBdrHcFhrc85Ut5Jv+rLPKaLay1pQhsZvGQstDuBfzG9BFuaG8Db64/wBv5y74hqQZJtpUGk80kizBYAisW2AJ+cciVgSTbRmqw+KDki1iOXUdZ6mJvVKjkNelz/tFWNqmlUDDYmx9DvCKOJCI9U8yT7htAG1pK+kS4DjTMwDqBcEjqRCuH8RNSmXItZmHuBtAxtXEKgJYgAb3leHxyP4WueY1B9bHlM5U4iGb6w6JVtc9LXEY8Mb2lQ1R4QMqdSL3JMDs0bNUAFzFjcauSEUm3PlGDgEQfEKANNIJArUq1RcNYQmnQNNT3iSevWecIYeyU+v4y7EbQNXhq+ZAfj6wR92boILh8SUaoCdLZh795cv8rXmCfjA9BOKn/lTboPnF/CMKKtSlTJsHIUkbi/OHcaNsNbyWV9mKWbFUANTnHyvEPp9IqcMrogy13dVFraA5Rpf1mM4pj3rVVWkoq2BzEhe7rsSdpt6PFH+kVaTqqKgDIb951PO3K20ExVWgCTZQah1AUanqes5m/wDTB4PhVdnKUWSqVual2CqvRFbZmmy4Nwq9EfSBVQqdlYFbdLrvPEpqpOVQoJvZRYE9dJeKlgd9o5Z9HoR/DcF5/wCl50p+lGdA9szwfG16pDPiDY65Eyg+hj3Fr7ZctS9trBipPrafPO0+DGFqI1NvHfQHpztyh3BO09YDMQWQb5vyPKR3E3v7a6nw1FXIEBXax1v633irtDUUWp6B98oFiFtbWMOFdoUr1EpoHzNctb7CgateD9pezVCkDWT2hqMdS75wVJ/GaY3dRZqMewgpGphTiDHebRmszQzgzfW/9v5wC8N4S31o9DKpNQp0limUo0tSIlwM9Bld5waACcVUFbHckW9eUA4u2SnTDHu5lzenOGV6masi9LsfXYQzE4JXFmFx8oz8L8LaoxdfCBYHqecqwtU0Q9PKzAsWSw3zcj0sY4o01UWAAE9KiBEScIYINsxfMb6jU6j4S+lhWo1M1IXBPfTkejL0IjiRge1geU4hbiSzTi0CD4CiUQKeRNvjLnnFpAwBTjsGSwy8zYn/ACwytYLrsB8pcZRVUMNYbUWcf/kgeYkOy5IxNIqCSDcBd9BrK+0puqgfehnYqoy4pWVC5AOg6HS8kVq+0a1qi51BVkByuRrrup6CI8DwuvXIYPmyagnQZh9nXxTYVMPVqi7jKDp3tAB1tIYin7PKqOjkckB28gROfW22yPAY32gIdXR08asCNjbMDtYz1eJKbgEnkdPzjLFBiGA101VgbEHkbwGn2fpqq1lqgIPHTQZrkHm1+6R0jmJy7G/SR+wZ0t+mYXz/AH750ou2aw2C9obtRUAbtV0t7j+UR8Z4qDTdECra4OUaG25B6Td18UHvcqwO9yCB5Wgj4RH7rUqdj5C37Mz8PbMf8N6WZq1Uk6LkFhprqR8hNPx1S1A8yBfqAAZ7w6nRoE0qYFPOb35XtYjyBlXGawWmwzXDaC23lqN456WXjEVucDfeHV11PrAa3inRGL2FcNb61fQwS8IwP81ff+EqlpqVeWI8GXaWpEQgNOYysSQMAHweHIqu5O9gPQRgakFaoBPBW8jAxQeeFoOKh9JJr9fhGS4tPGqjrKQBOL6aQC32h5AysufKd7diLXsJUb9YBOx6zgdN5WEnERG8dfP5yk+X4yx1EHrV1TcgCLZknaFiGQam9zvDuzVQq5YXva1xyiviFU1HLKLqOfKOuzK2VieZtFfD+26w+PYpnDEW0Iv+7z3D8YCNmKC50LgAHyuIjw1bKd9NQfT0gWKrk6DblbnOXfFtJybTEdoaNUEEBhbW48R5SNLhavTKCjlQjvW7oP8Av5zKZD7FfZnvlu8DcWA23hWOrYioPrMR7Jeg1bTlYaR7vp6Nv8N4f7jf6v8AeezH+3p/16nwM6VzPR5ju0CXdFXvpuLX15jpeLKXGhYM4uTut7BffuTNBhsFToK2T7Tmo7P3iT90npM9wTh74ksLnOajE6DLSS+nrpIuNiZYjxLCtmFVs60ipAAsSL/bbyiduzOKVqZTv0m1zZgFCjc2v0n0peFUcOym7HW+puGtvcba9IBx3jiO2SnRWmgFrqoXNfXSx2lTUKy63t89xg7xi+sNYz4gtnMXV950RjUDCOH+NfWUNJ4OpZ19ZVDVKZINK0faeFtYJXgyQaUhp77UdYHtfmnZoM+KUbsPiJT/ABKn94fGAH5p7mi7+KpyN/QGR/iV9kqH/t/WAMS84vFb4yp/Tt/cwErfFvzemvpdoaoOCZWao5xR9JHOo7f2gKJUcQg2S/m7EwBq/EUBtfXy1/CUnEOx7tNrdWIUfPWLqvEXHhIUf5QBBHdm1ZifUx6BvWqn7dVV8kGY/GCPiqQNwhc9ahv8BBEWTWn+7Qh9J4nHO620C9ALCO+AcMD0bio6tc6KFy+uvOK0wTEXVDaanspSPsm7uzWN5P8Akl0eNloFuDVc38wEdGH6QqhwuoGBsrDnrqOhtzjapa58t56MQCoIt8dfMGcv9uj/AIGrlgylLA6Ag2Ov3tdxGT8VUpatSUgfaUAG42YCdg2ZjlKAjkTZRbpfrBa3Di1Yqcyg62Y3v0tbSXrpnfQXtk+63/8AM6W+xP8ASHz/AFnRaXtHjvE/ZqFUGoznKoXb3nlH3ZHg70KR9pYO5uR90dLxPw4rRrPUxB7pf6nKuiL1f/N5x9X7Q0m7lNwxIvmBG0d/EYz7L+PY0tUI7uRdiPnMxVKvZyzLc90Aja/Tzjbj9AVRlV8uoz21JXmB0k+G9kaZ74b2x0Ch9MlvTnGIx3aGkFq6bEAiJ6vKaftnww0qikgjNf00+75TNVVms8Z1W6z3DUlLd82Eu9jpKzhjLidj0SgosK1S3lPC+H/qVT74EMIZ30OGqW4NFXDjlVb/ALjPGxND+ix9XMEFDzlqYb1jCZx9MeGgnvuZOnxM/ZSmvook14Q2/cH9zD8pZ/DkHiqr7tYHtUeI1PvW9ABKnxLHdm+MNFCgPtO3oLCSNSkNqV/7jH0RUwueZ+cup4djsh+H6wz+JfdVQJU/EX+98NIuoHLwuqd7D1Ml/DVXx1V92spxdXQWcOSNbX08pJMaLgUxv4g2Vb+hGwhsaWijRBsM7nz7olhFgSiJoL694i3XkIBXrEVMwsD5d4DlbXeV1a99dcx8WtgTy0EOxIn9LDqxbx6Aa2FjzAHSVK2kqFM77eZltFb7XYjWw/dzFbr1WhiY1rBAbC2v5mfReyHDz9GDHZySL/d2Bt5zK9h+EUcQr1Koa6vlAbQXtzHP0n0mitgB8LWGnKZZZ/UVMSbinZ32gsHyt9gjQr8N/fM9h+EYmlVdayZlt3Ko0v5HL+c39JQb3BFj75MUhe4ueXK0zi2Z4bxMN3dSQNwNNPzhGKzXDINQLeVt9o2xfB0cDUqRsV0sfdvFdagyEqToD3bcwd4xFPtn+5Onlv8AMZ0WjE4sUwMpN2JsBvv1mXoUh9mkEcXDADvWvpeIqnGqgYPmvZhodj6zXcNxi1FzAWJ8dhbvevP1htMin2LqBcefK9pGmWXwkg+RI/8AMYsNc2bYc7fswHHYkKGIvc7ELc5jsAJe59lZrxne0WJLZATfLe2t/WIaizacE7PO5etiQA7gAINgo6+Z30ivtBwZKQzK4y/d3I9/OEynguNKKG0Jw2Ed/CjHz2HxMAp1cp6j5Qpsc41Rjbpfb/ab42MrDFuCPlJLKLC9hqfTpFLi2/zkjxh+ZMv4bxEKxfIGNiLNtc849loItzt8hCaeDqNpla56i2g33hr9o2+zTRelht5wWrx+uxBLai+ths249ItjVWrwCqeSj1N/wkcbwtqWW7Lrfytb8YLU4jVO9Rv9Vvwgrv1bXzN4bPQtqYG9QeigmVYxkuPZkkWF7i2vP3Qc1VG7fCQOJXlcxbPSzNI3vI3c+FCYTRwNUi7KyjyF99rw2WldWqzAA2sNtAJUSOZEPpcHzdWPLpGKdiG31N/hJ5KmLNmuOQJkkWo2y5flNthOxIA15/GFU+xQAuG25H8ZGVyXJGFo8MdzYzQ8P7KshDFbbHN5TR/wBUytuLatawB6HzjRcOLBTcjprac9ysvbWYyzpDB0b22sPmYxp1XXSxP4SFLKF7oA+UuSowNx8yNB1hMj1NLVfML7H97z2nigSRtpp09CJTRxec/Zv0Fwf/EmDYnlNMUUYtTe3zlFcows/wAtGv685HKfvEg+/f8ACSUdbH16RpL/AKLS++3wnRj7Nek6UW3zyl/w4r1cprstJAb5V7znyPITXYLglOlooZ9LHMRYW2ml4tw1kcsB3Tcg8hfUg9DANDpcH06yVT+w4oKPsgegEqfCLbRRrrfn8YeVI/8AEj7HW9v1lyTXZX0jxPBgSWDNcjLYGwA8hE/FOz7VAU0CEb7sT18ps6lO42lLYQ25/Lb3yNTZ73HxfiXCqlAkPsNmGx/3i1sYVn2nGcCSoDcaNoRbT1iI/wDDOjcm7jyBuPXWa9I1Xy8Yuo3KW06FcnQa+U+o4XsTTTQi/rG2B7Opvl05nl7pOxq18npcAxLaX90vHYyuftGfXV4EgPhA/e8sbAqnSMpP18eo9jnLAAk+cZ0OwDHckz6XSwqqfDr6fEztCRbMDfXkJPJfFhsJ2AF9Y3wXYdF1sPP/AGmk+kZFvfN5CxPlpLKOIV9LFfUa+eghyg4lOH7P015DWFrwlANvdCMRUCgC4AOmni9RB6eIYG2tvnDmXHavB8EVdlNgSVNtLmXVuHvoVfLbccr3li443tfu/H5ShuIVQdFUjbncdDaTclTHQhGI/mMpt0FrfrJVK63tYfv0gqZmNyq676Aa2630nV8JlFzvtFuq6U43DkoWQa3HM2y339R0g2HYsM2bNmJ0O4tvoOUvrVAqldVJGq8vWD4bLrYAG2pHOZ/e1+QbQrjw39LyarYnc5hYnp0gYJ0215+XS0NeplpZm0J2ttLiKHp4Zg2/dJ31+PlCMI5AJsTrve4Pn6xScUcxJb8jbl5GHqFNmQ5RyBP2uZPQRlTKmuYXBBv6jWehjtlXTzPzgqVDluOXT9Yz4XgalVx00zHkB+ZjSpyP0PwnTa/Q16T2PR6SxHhPpMd9r3zp0X2a1IJW/me78506NJhW2MDXadOgEuRntDZp5OjUEx/L+385fgP5c6dI+zEP4fdA2/mCdOlxl9vcd+YkcT4f35Tp0irhLwfdv3zMZN9n1/8AjOnRKiNfYes9qfp+E6dJn2dQbxLCKHg9xnToUKsLsZPHbTydGkqxHiEJwXjPvnTpEa3xRzP90t4x/wBL+0/jOnTTFnfQh8Dek7C+Fv8Atns6Mh3DvEfX9J9G4d/LX0nTpUKCZ06dGb//2Q=="/>
          <p:cNvSpPr>
            <a:spLocks noChangeAspect="1" noChangeArrowheads="1"/>
          </p:cNvSpPr>
          <p:nvPr/>
        </p:nvSpPr>
        <p:spPr bwMode="auto">
          <a:xfrm>
            <a:off x="73025" y="-952500"/>
            <a:ext cx="2295525" cy="1990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67982" name="Picture 14" descr="http://www.solarpowerwindenergy.org/wp-content/uploads/2009/04/yourtelevisiondust.jpg"/>
          <p:cNvPicPr>
            <a:picLocks noChangeAspect="1" noChangeArrowheads="1"/>
          </p:cNvPicPr>
          <p:nvPr/>
        </p:nvPicPr>
        <p:blipFill>
          <a:blip r:embed="rId4" cstate="print"/>
          <a:srcRect/>
          <a:stretch>
            <a:fillRect/>
          </a:stretch>
        </p:blipFill>
        <p:spPr bwMode="auto">
          <a:xfrm>
            <a:off x="228600" y="4114800"/>
            <a:ext cx="1828800" cy="1581526"/>
          </a:xfrm>
          <a:prstGeom prst="rect">
            <a:avLst/>
          </a:prstGeom>
          <a:noFill/>
        </p:spPr>
      </p:pic>
      <p:pic>
        <p:nvPicPr>
          <p:cNvPr id="467984" name="Picture 16" descr="http://www.independent.co.uk/multimedia/archive/00284/shutterstock_43_82d_284181t.jpg"/>
          <p:cNvPicPr>
            <a:picLocks noChangeAspect="1" noChangeArrowheads="1"/>
          </p:cNvPicPr>
          <p:nvPr/>
        </p:nvPicPr>
        <p:blipFill>
          <a:blip r:embed="rId5" cstate="print"/>
          <a:srcRect/>
          <a:stretch>
            <a:fillRect/>
          </a:stretch>
        </p:blipFill>
        <p:spPr bwMode="auto">
          <a:xfrm>
            <a:off x="2047875" y="5105400"/>
            <a:ext cx="1828800" cy="1213105"/>
          </a:xfrm>
          <a:prstGeom prst="rect">
            <a:avLst/>
          </a:prstGeom>
          <a:noFill/>
        </p:spPr>
      </p:pic>
      <p:pic>
        <p:nvPicPr>
          <p:cNvPr id="467986" name="Picture 18" descr="http://www.davidsuzuki.org/issues/assets_c/2010/04/electronic%20junk%20pile-thumb-480xauto-1256.jpg"/>
          <p:cNvPicPr>
            <a:picLocks noChangeAspect="1" noChangeArrowheads="1"/>
          </p:cNvPicPr>
          <p:nvPr/>
        </p:nvPicPr>
        <p:blipFill>
          <a:blip r:embed="rId6" cstate="print"/>
          <a:srcRect/>
          <a:stretch>
            <a:fillRect/>
          </a:stretch>
        </p:blipFill>
        <p:spPr bwMode="auto">
          <a:xfrm>
            <a:off x="228600" y="2667000"/>
            <a:ext cx="1828800" cy="1005840"/>
          </a:xfrm>
          <a:prstGeom prst="rect">
            <a:avLst/>
          </a:prstGeom>
          <a:noFill/>
        </p:spPr>
      </p:pic>
      <p:pic>
        <p:nvPicPr>
          <p:cNvPr id="467988" name="Picture 20" descr="http://upload.wikimedia.org/wikipedia/commons/thumb/f/fb/Polybrominated_diphenyl_ether.svg/425px-Polybrominated_diphenyl_ether.svg.png"/>
          <p:cNvPicPr>
            <a:picLocks noChangeAspect="1" noChangeArrowheads="1"/>
          </p:cNvPicPr>
          <p:nvPr/>
        </p:nvPicPr>
        <p:blipFill>
          <a:blip r:embed="rId7" cstate="print">
            <a:lum bright="70000" contrast="-70000"/>
          </a:blip>
          <a:srcRect/>
          <a:stretch>
            <a:fillRect/>
          </a:stretch>
        </p:blipFill>
        <p:spPr bwMode="auto">
          <a:xfrm>
            <a:off x="152400" y="1066800"/>
            <a:ext cx="4048125" cy="1247775"/>
          </a:xfrm>
          <a:prstGeom prst="rect">
            <a:avLst/>
          </a:prstGeom>
          <a:noFill/>
        </p:spPr>
      </p:pic>
    </p:spTree>
    <p:extLst>
      <p:ext uri="{BB962C8B-B14F-4D97-AF65-F5344CB8AC3E}">
        <p14:creationId xmlns:p14="http://schemas.microsoft.com/office/powerpoint/2010/main" xmlns="" val="229946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a:xfrm>
            <a:off x="0" y="334963"/>
            <a:ext cx="9144000" cy="731837"/>
          </a:xfrm>
        </p:spPr>
        <p:txBody>
          <a:bodyPr>
            <a:noAutofit/>
          </a:bodyPr>
          <a:lstStyle/>
          <a:p>
            <a:pPr algn="ctr"/>
            <a:r>
              <a:rPr lang="en-US" sz="3400" dirty="0" smtClean="0"/>
              <a:t>PAHs—Polycyclic</a:t>
            </a:r>
            <a:r>
              <a:rPr lang="en-US" sz="3600" dirty="0" smtClean="0"/>
              <a:t> </a:t>
            </a:r>
            <a:r>
              <a:rPr lang="en-US" sz="3600" dirty="0"/>
              <a:t>aromatic hydrocarbons</a:t>
            </a:r>
          </a:p>
        </p:txBody>
      </p:sp>
      <p:pic>
        <p:nvPicPr>
          <p:cNvPr id="411651" name="Picture 3" descr="250px-NASA20050627a_PAH_molecules"/>
          <p:cNvPicPr>
            <a:picLocks noChangeAspect="1" noChangeArrowheads="1"/>
          </p:cNvPicPr>
          <p:nvPr/>
        </p:nvPicPr>
        <p:blipFill>
          <a:blip r:embed="rId3" cstate="print"/>
          <a:srcRect/>
          <a:stretch>
            <a:fillRect/>
          </a:stretch>
        </p:blipFill>
        <p:spPr bwMode="auto">
          <a:xfrm>
            <a:off x="76200" y="3124200"/>
            <a:ext cx="1451507" cy="1371600"/>
          </a:xfrm>
          <a:prstGeom prst="rect">
            <a:avLst/>
          </a:prstGeom>
          <a:noFill/>
        </p:spPr>
      </p:pic>
      <p:sp>
        <p:nvSpPr>
          <p:cNvPr id="411652" name="Rectangle 4"/>
          <p:cNvSpPr>
            <a:spLocks noGrp="1" noChangeArrowheads="1"/>
          </p:cNvSpPr>
          <p:nvPr>
            <p:ph type="body" idx="1"/>
          </p:nvPr>
        </p:nvSpPr>
        <p:spPr>
          <a:xfrm>
            <a:off x="3962400" y="1295400"/>
            <a:ext cx="5029200" cy="5410200"/>
          </a:xfrm>
          <a:noFill/>
          <a:ln/>
        </p:spPr>
        <p:txBody>
          <a:bodyPr>
            <a:normAutofit/>
          </a:bodyPr>
          <a:lstStyle/>
          <a:p>
            <a:pPr>
              <a:spcBef>
                <a:spcPts val="1200"/>
              </a:spcBef>
            </a:pPr>
            <a:r>
              <a:rPr lang="en-US" sz="2400" dirty="0">
                <a:solidFill>
                  <a:srgbClr val="FFFFFF"/>
                </a:solidFill>
              </a:rPr>
              <a:t>Originate from combustion and weathered petroleum products</a:t>
            </a:r>
          </a:p>
          <a:p>
            <a:pPr>
              <a:spcBef>
                <a:spcPts val="1200"/>
              </a:spcBef>
            </a:pPr>
            <a:r>
              <a:rPr lang="en-US" sz="2400" dirty="0">
                <a:solidFill>
                  <a:srgbClr val="FFFFFF"/>
                </a:solidFill>
              </a:rPr>
              <a:t>Commonly attach to particles</a:t>
            </a:r>
          </a:p>
          <a:p>
            <a:pPr>
              <a:spcBef>
                <a:spcPts val="1200"/>
              </a:spcBef>
            </a:pPr>
            <a:r>
              <a:rPr lang="en-US" sz="2400" dirty="0">
                <a:solidFill>
                  <a:srgbClr val="FFFFFF"/>
                </a:solidFill>
              </a:rPr>
              <a:t>Metabolized by salmon</a:t>
            </a:r>
          </a:p>
          <a:p>
            <a:pPr>
              <a:spcBef>
                <a:spcPts val="1200"/>
              </a:spcBef>
            </a:pPr>
            <a:r>
              <a:rPr lang="en-US" sz="2400" dirty="0">
                <a:solidFill>
                  <a:srgbClr val="FFFFFF"/>
                </a:solidFill>
              </a:rPr>
              <a:t>Suspected </a:t>
            </a:r>
            <a:r>
              <a:rPr lang="en-US" sz="2400" dirty="0" smtClean="0">
                <a:solidFill>
                  <a:srgbClr val="FFFFFF"/>
                </a:solidFill>
              </a:rPr>
              <a:t>carcinogens</a:t>
            </a:r>
          </a:p>
          <a:p>
            <a:pPr>
              <a:spcBef>
                <a:spcPts val="1200"/>
              </a:spcBef>
            </a:pPr>
            <a:r>
              <a:rPr lang="en-US" sz="2400" dirty="0" smtClean="0">
                <a:solidFill>
                  <a:srgbClr val="FFFFFF"/>
                </a:solidFill>
              </a:rPr>
              <a:t>Anthracene, </a:t>
            </a:r>
            <a:r>
              <a:rPr lang="en-US" sz="2400" dirty="0" err="1" smtClean="0">
                <a:solidFill>
                  <a:srgbClr val="FFFFFF"/>
                </a:solidFill>
              </a:rPr>
              <a:t>benzo</a:t>
            </a:r>
            <a:r>
              <a:rPr lang="en-US" sz="2400" dirty="0" smtClean="0">
                <a:solidFill>
                  <a:srgbClr val="FFFFFF"/>
                </a:solidFill>
              </a:rPr>
              <a:t>[a]pyrene, chrysene, fluoranthene, naphthalene, </a:t>
            </a:r>
            <a:r>
              <a:rPr lang="en-US" sz="2400" dirty="0" err="1" smtClean="0">
                <a:solidFill>
                  <a:srgbClr val="FFFFFF"/>
                </a:solidFill>
              </a:rPr>
              <a:t>phenanthrene</a:t>
            </a:r>
            <a:r>
              <a:rPr lang="en-US" sz="2400" dirty="0" smtClean="0">
                <a:solidFill>
                  <a:srgbClr val="FFFFFF"/>
                </a:solidFill>
              </a:rPr>
              <a:t>, …</a:t>
            </a:r>
            <a:endParaRPr lang="en-US" sz="2400" dirty="0">
              <a:solidFill>
                <a:srgbClr val="FFFFFF"/>
              </a:solidFill>
            </a:endParaRPr>
          </a:p>
        </p:txBody>
      </p:sp>
      <p:sp>
        <p:nvSpPr>
          <p:cNvPr id="463874" name="AutoShape 2" descr="data:image/jpg;base64,/9j/4AAQSkZJRgABAQAAAQABAAD/2wCEAAkGBhISERQUEhIWFBUTGBkVFxYXGRAdHRsgGBsaFx8aGhUgGzIfHx0kGxYdIDAgIycqLDA4GR41NjwtNSYrOCsBCQoKBQUFDQUFDSkYEhgpKSkpKSkpKSkpKSkpKSkpKSkpKSkpKSkpKSkpKSkpKSkpKSkpKSkpKSkpKSkpKSkpKf/AABEIAIAAmQMBIgACEQEDEQH/xAAbAAEAAgMBAQAAAAAAAAAAAAAABQYBAwQHAv/EADoQAAIBAwIEBAQDBAsBAAAAAAECAwAEERIhBRMxQQYiUWEUMnGBB5GxI0JDoRUkM1JTcoKSsrPRFv/EABQBAQAAAAAAAAAAAAAAAAAAAAD/xAAUEQEAAAAAAAAAAAAAAAAAAAAA/9oADAMBAAIRAxEAPwD3GlKUClKUCsO2ATjOOwrNYZgASTgDck0FfsvG8Msc8iRXGm2YpIDEwIZfmUDuVBycVJcD4yl1Ck8auEkGV1qVJB3DAehB2rzfgd4j2/FnTiAjT4m5fSvwpUq4AVsspbDnYEHB7Vcvw3uUfhdnoZW0wRo2CDhlUAqfQj0NBZaUpQK4uM8WS2heaRXZIwWbQpYgAZLY9ABk121A+PLpE4beF2VQ0EqjUQMlkYBR6knYCg13XjmCOCCdop9FwyrHiJiSX2QFeo1Z2zVgjfIBwRkZweo9j715Jxi6RbDhbtfiROfZnQfhQAIyus5VQ2E6HJ27163G4YAgggjII3BB7g0H1SlKBSlKBSlKBStbTqDgsAfTIzv7UWdScBgT6ZHb2oNlKUoFKUoIvi9wyy2gViA8xVh6jlStg/dQftUpUdxS11yW7a1XlSGQgnqDG6YHvlx+VSCsD03oM0pSgUpSgi7e4Y3syFjoWGFgvYFmmBP3Cj8qlKjYrYLdSyl1w8caBc7go0hJP+/+RqSoFKUoFKVrknVfmYD6kCg2UrX8Qucahn0yM/lWygoPi+0UcY4a62yTSGO6JH7IElBDpJdh1XJx6Z2rHgu0X+l+Ju1skLhbUgAREjWkpYh1H7xAJx171aL3wvDLcx3LGTmxbIRJIAoONQCA4w2Bn1xWLHwtDDcS3KGTmzf2hMkhDYzpypOPKCQPSgmKVDie4t9pA1xH/iIqh17eeMbN66kA7+Xpn74l4ijhlSHTJLK4LCOJdRCj95twFXOwJ6naglaVDWvidJY5GjimZo5eS0ZTDagqt0JwBhgdROK0T3kilZLqZYFyCsEfmZz1Cs2NTHO2lB26nOKCJ8OWkV5dX8tyqSyQztbIjhWEcahSukEbaySxPt7VZPD3B0tYFhjbUis5X2Duz469tWPtXLP4Zt7iT4grLHI6aGKvLGWXsrqrYJHvuK65ODARxpC7QcoYTRjH0ZDsw+u+53zQSNKjbK9mDiOeM53xKg8jYGdxnKH2OR7muObxhEGmCRzSrBtI8aakBAyVDZ8zDuBkignq4eO3jxWs8iDLxxSOoPcqpIH5iuRfEBlVDbQvIZEWQMwKIocZBZz7HooJrt4fbzLkzSh2bHlVQqr7L+8fqTvjoOlBUuD+ErS54YhbSz3MayvckKXMjgEtr9m2xkDtV4Aqvr4Lto9TRxuw184Q8yTllxkjEZOkb74xjODXzBMWdmtpNMucy2s5bYn0GSUO+crqU7fWgsdK4JOMLHbtPODCqAlg+nIwcdjg5PT1yK4IfF8ZeFGhuIzcZ5fMiIzpRpDnfIOlDsRmgnqon4pWSN/RzGBJW+OhTDCPLApKSmph8pIGx22FWLnXU/yL8NH/AH3CtKf8sfyr33bPQbb7Z434WhuzEZjITCwdNMkiYcZw+FIGoZO/uaCq21sH49G8tokTCykcZ5LklZolD6lGxCnSD1xXoVQ7+FYTdLdky85V0A8yTGnYldGcaSQCRjc71MUClKUCqT8YLPi1y9yCsd4kIhmIJUGFSGiJA8uS2oZODg1dqi/EU7JCpVip59suR6NPEpH0Kkj70GzhNxHMjyRKyCVidRXSWIATXg79FGCR2FZ4fwWKIlgC0h2aVyWc/wCo9B7DA2Fd9KBSlKDBqheD+NxWds9pdKyzwNJqTSzGYSOWV0IGH1agP1q+Snyn6GqzwK+kZrHU7HmWru+T8zAxYY+/mP5mgsdpEqoqquhQoAXbyjHTHt0rbSlArkvuFxzYLjzLurqSrL/lcbgHuO9ddKCrfiJZyPbRtGhlEE8M8kYx50ibUy4xv649hXbY+IrW7eIRZlIBmVtDYj2KZYkDSxDlcddzU2ai/Dk7PHIWYsRcXKgn0WeRVH0AAH2oJWlKUClKUClKUCo3j0aNGqtIkeJIZMuQB+ylSUjc9SEx96kqplsiXHGLlLgB/hYoTbowBAEgJkkCkY1asJnsMetBb4Z1cZVgw9QQf0+tbKh+FcKjtluDbBW5krS8sFQA+hEKZHTJTO/TVXRYcaSVihDRyAZMcgw2PUdmGe6kigkKUpQfLrkEeoqv2Nglu9sHnjBggaEqSAWLcs5AJ6eT+dWEmqN4J4fBdWUs9yqSTTtKLhnAJXSzKEyRlVRcYHagvKuCAQcg9CKzXJwiyWGCKJW1LGiorbbhQADtt0FddApSuHiHGooSFYlnPyxoCzn6IN8bHc7bUHax2OaiuBmNFdBNG5aaaTysv8WR5dOM9QG/kaifxEvmS0jGoxJNPBFMw6pG7efcZxt5Sfc1ISeGLRZbVkSOJrdmMYRUUkct4ymOpGHz9hQTlKUoFKUoIS/8UCK7htTBKzThijrytGE06ySXyNOoZ2+maxw7xSJrqe2EEqvbhTIzcnT5wSmCHJOoKT0274qv+LXV+LcPXXLHoS4V3jV/KZREEBfQVGoqfy7Vjwa6pxXiK65X1i2CPIr+YxLIrgPoCnSWA/8AaCyiC4uN5C1vH/hoyl27+eQbL6aUJ7+bpjbxTw5b3DxySIeZFnRIrSIwz1GpSDg+nSpOlBF//OQiJY0DRCMlkZGYMpO5OrvknfVkHvmud+HyOViuIxOmcpOCEdDg4LKMEMOgdD3Gw61OUoISbxIizNbxRSzvEoMnL0EJnorszDzkb43NYtPE/PiR7e3lcyawA4CBdDFDzH30+ZegBPtUJwTiHwNzexXKOOdO91FIqSuHVwo0alTZl040n12q28MdTErLGYg+X0EKCNR1HIGwJJyfrQabC0mDF5pdRIxy0ACL+fmJ26k9ztXJceDbN5JJDF5pscwB5Qr6dwXQNpY7dSKm6UEffcLLkNHK8TqNI07pj0aI+U/XY+9Zsb2UkrNFoKjOtSDGw9QeqnvpYfc4zXfXDxyzaa2niQ6WkidFOcYLKVBzjbc+lBDS+O4uS84t53t0JHOVY9LAHGpPPqKZ/ex+ldKcPkjYpaxLEDgtcSHWzZA3C51Mw9XIG3Q5qK8OeII/hIrWW3k5yBLaSDlPjIGknUVCGPALas4+9XMUHAnB0MLxTFp1kzr5mDqyMY09AMdgP51z8N8K20GOXGfKhjXW8j6VPVV1McD6VL0oIU8Lng3tpNSj+DMWI+iS7sv31AZO2wr58Q+KRaGAPBLIbh1hTl8ojWwJCnU46hTv02qcqjfifMM2C5kBW8ilZo0kYoirIpfIUgYLDr60E6/ikC9Wz+Hl1snND/sdGgFVLE687MwGMZqcrz+20xcdjzLPKPhHi1yK5Ad5YnVNYjCjKgn7V6BQKUpQKUpQKUrDMACScAbkmgi+MzMs1oAxAaYhgCdxyZTg+oyAfsKlagbvilpMYpVvINNs/MYiSIjDI8Qy2rC5L9T6YqWsr+KZdUUiSLnGpGVhkdsg4zQdFKUoFKVovL6OFdcsiRrnGp2VRv0GScUHDbTMb6dSx0iGEhcnAJaYEgepwPyFStQK8UtEma5N5AEmRY1zJEAeUzkkPqwf7TBA6YqcRwwBBBBGQRuCD3BoPqlKUClKUClKUClKUClKUClKwy5BB77d/wBaDzPgaziDiwiggaM3V2CXkdD8o20CBgQO3mH2q2fh4oHCrHAx/V4v+ArbbeC7OOOWNIiqT7yAST+Y9SSdecnuep75qQ4TwiK2iEUC6I1+VdTkD2GonA9ulB2UpSgVCeN1B4de5Gf6vN/1tU3XJxThUVxG0Uy6o2+ZcuM+x0kEj26UHm/GRObDhSyQQrH8RYYKyOzblf4ZgAGe/mP3r1MVB3HgqzeKOJ4iY4TmNeZPhT1BHn6jt6dsVNRoAAB0AwMknp7nc0H1SlKBSlKBSlKD/9k="/>
          <p:cNvSpPr>
            <a:spLocks noChangeAspect="1" noChangeArrowheads="1"/>
          </p:cNvSpPr>
          <p:nvPr/>
        </p:nvSpPr>
        <p:spPr bwMode="auto">
          <a:xfrm>
            <a:off x="73025" y="-579438"/>
            <a:ext cx="1457325" cy="12192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63876" name="Picture 4" descr="http://www.eoearth.org/files/122101_122200/122110/192px-PAH1.gif"/>
          <p:cNvPicPr>
            <a:picLocks noChangeAspect="1" noChangeArrowheads="1"/>
          </p:cNvPicPr>
          <p:nvPr/>
        </p:nvPicPr>
        <p:blipFill>
          <a:blip r:embed="rId4" cstate="print">
            <a:lum bright="70000" contrast="-70000"/>
          </a:blip>
          <a:srcRect/>
          <a:stretch>
            <a:fillRect/>
          </a:stretch>
        </p:blipFill>
        <p:spPr bwMode="auto">
          <a:xfrm>
            <a:off x="990600" y="1219200"/>
            <a:ext cx="2286000" cy="1905002"/>
          </a:xfrm>
          <a:prstGeom prst="rect">
            <a:avLst/>
          </a:prstGeom>
          <a:noFill/>
        </p:spPr>
      </p:pic>
      <p:pic>
        <p:nvPicPr>
          <p:cNvPr id="463890" name="Picture 18" descr="http://www.envimed.com/pics/emb03-03.jpg"/>
          <p:cNvPicPr>
            <a:picLocks noChangeAspect="1" noChangeArrowheads="1"/>
          </p:cNvPicPr>
          <p:nvPr/>
        </p:nvPicPr>
        <p:blipFill>
          <a:blip r:embed="rId5" cstate="print"/>
          <a:srcRect/>
          <a:stretch>
            <a:fillRect/>
          </a:stretch>
        </p:blipFill>
        <p:spPr bwMode="auto">
          <a:xfrm>
            <a:off x="1600200" y="3276600"/>
            <a:ext cx="2286000" cy="1605915"/>
          </a:xfrm>
          <a:prstGeom prst="rect">
            <a:avLst/>
          </a:prstGeom>
          <a:noFill/>
        </p:spPr>
      </p:pic>
      <p:sp>
        <p:nvSpPr>
          <p:cNvPr id="463892" name="AutoShape 20" descr="data:image/jpg;base64,/9j/4AAQSkZJRgABAQAAAQABAAD/2wCEAAkGBhQPEBUUEBEUFRUWFxYZFxcWFRcYGBcdGRgcHR4fGBgYHyYeHh0jGxkYHy8hIycpLC0sIB4xNTIqNSYrLCkBCQoKBQUFDQUFDSkYEhgpKSkpKSkpKSkpKSkpKSkpKSkpKSkpKSkpKSkpKSkpKSkpKSkpKSkpKSkpKSkpKSkpKf/AABEIAMgA/AMBIgACEQEDEQH/xAAbAAEAAwEBAQEAAAAAAAAAAAAABAUGAwIBB//EADsQAAIBAwMDAgUDAwIEBgMAAAECAwAEEQUSIQYTMSJBBxQyUWEjQnFigZEzUhYksfEVU3KhwdElQ2P/xAAUAQEAAAAAAAAAAAAAAAAAAAAA/8QAFBEBAAAAAAAAAAAAAAAAAAAAAP/aAAwDAQACEQMRAD8A/caUpQKUpQKVX67rSWUDTSq5RPq2KWIH3wPAHuTwKo9a+JdrZ3EsEomLxRd19ke4bcA+x+xHPj80GspXiKQMoYeCAR/evdApSlApSlApXOebYrMQx2gnCgsxwM4AHJP4rNH4hwdq1kWK4ZbvHawi+WbAU5YDPk8ZwAScCg1NKrdE15Ly2W4jSQIwYqGXDMFJGQATkHHGPIwfeqmf4h26R2r7Zj83ntAIAc7lXDZICks6gZPk0GopVboGupfQ92JXC73QbgOSjFSVKkgruBAIPOKsqBSlKBSlKBSlKBSs11rrFxbC3NqhbdOqyAQPL6P3ElPo9OecHJwMecZYdbaq1w4SxkMBnhCk28kbRwtMBn1nMjNGQSAB2yTuxjFB+nUpSgUpSgUpSgUpXl84OPPtmg9VDs9Ximlmijfc8DKsq4YbSyhhyRg5Ug8ZrK3vU+oMEht7IfMFVMrlgY4S4yBgsNzBcZywGfG/xXbS+kruANKL7NzId0m9N8D4AADLwwIAxujKf+njFBqL+xS4ieKVdyOpVlOeQfI45qhTovT5ZbhxArSOXSclpCSZAGYHLcZUr49sDxxUfTeoLu/DLBFFBsbZJMz90Z2hv0IwFLZV1OZNuM42nFRL/RdQsXM1lO1yG5ljl2lmIXG4D0r4AACFMDHD+KDakrGnJCqo8k4AAHuT7AVHh1mB0R0niZHJCMHUq5AJO0g4OACePsaztnqFzqImiaGOCPsvFIJAJSszpG6+g4Dx9qUEq4U54IHNQLL4ZulvHFJdRSGN5XDtaAlmmjmSTeGkO4MZUJB4OzGPVwG2sr+OdA8MiSIc4ZGDKccHBHHmu9UXRfTJ021EDSrKQzsXWPtbi5z9AZgP7YH4FXtAqJZatFO8qRSBmhbZIBn0tjOD/b7VlNQ6ovv9GC0D3GTubB7UW71ID6sFhGVLEuoznbv8V30vpa7tlaWO6QzyNvmR4wYZWwByyhXDYAG8ADx6Pag19ZLTOh9MMm63iG+3YxemWX9Ngqkrjdj6SuR7gjOa+2HUVzqC4tYo4QuFkmkbugEorjsxrtMg2upDOU88qTkCtutKv9MlkltGFzDI3clRlBkLYAZtqKGJIUcx58AdtvNBuLOzSCNIolCpGqoijwqqMAc/YAVQQdHafMVdIQ3aPbHrk2gxOfSV3bTtcZ5B5APsK52es3d9lYYltAhCyySkSOGKhiIoxgH0sp3yYxnlCQQKy8tdQ0yVpLdjd27epo3UmQMfqbEa7sk5OUVvP+n5ag2FvDDZwqi7YoowFUE4AHgDJP8A3rzd67bwsUluIY2C7iryIpCk4yQTwMkDNZrtTaus0dxCIYAYthOx5Fliky/hiMZXAbg4Pge9T1L8IGv7mS4kvyrsPTiAZTBAUAiQZATI8ZySc49NB+kA58V9rhY2ghiSNc4RFQZ84UADP+K70ClKUFRddSxxXXyzI+7sPPuAG0qrBcDnJbJ8Y/61nem/i5a39xHbxxzLJJv+oJtUqu8AsrEZZQcAc5BBrT3enW1xKRIkUkiooYHaXCFw65HnaXjBGeCVrnYdJ2luyPDawo0e/YyxqCu8+rB9s/8ATjxQTptRiSMyNIgQZy5YbRg4PPjOeMffiszpXXsclxMJJI1g3olvJskUM2wF1kd/QG3H0g7SwPGfNQm6EtZbs25Rlgt4oJI4UkdYw0st1vOAeCdq8jB4xnGQdhHpUKRdlYYxFjBjCLsIPkFcYoJJcZxnn7e/H/cVkoPiRE0F3N8vOBaMVdcRktjztKuV9PBbnjj+KidE6NE0qzAMrxRrsUMTGomQFgitnaNykgAgDJxwSK0sPStmm4JZ2y7gwbEEY3B8bgcLyDgZB84FBC6W63h1KS4SFXU277CXC4cEsAyYJyp2Hn+K0VQdO0SC2aRoIY4zK26QooUufuSPPk/5P3NTqBSlKBSlKDB/8bxwyNdLG8ltciMpJ9GdqlcDu7V3ZH0uyEjG3d4rUw9S2zQGfvosanDFz29hH7XV8FW/pIBqalogTYEUJjG0KNuPtt8Yqg0jpGOC7mk+XtxF6DBtQ7ozgmTg5VQW2kbAvvn2oKro7VorQSLOzRrNKHhklRo45R2Yl9LOAASyNhWwSMEAg1ddQdawWZKE75AASoIATd4MsjYRM+wJ3EfSrVeywq6lXUMp4IIBB/kGqPRukYbaeWRYYQGZTFtTmIbRuC54UF9zenA5oIPSetiS5nR0aOS4xcorKwzGsNvCSN4VsdxGA3KpIwcDNa2vmK+0ClKUGDj68ghuZnALwyyACVfGY41VgoIAcgq2VU7zxtVga1g163MHf78YhHmQsAo/DE+CPGDznipH/h0Wxk7Uexs7l2LtbPnK4wf71nOnOjlguLh5YIcd0fLeW7ce1ThQ2QnrycLj/wBhQV3QGqR2yGGdjG0jRmIyI8azAW8MeYmkVd2WjbA4bGDjBFXnUHW1vZkoW3ygcopUBM+O7IxCRg5H1HJ/aG8Vd3FqkqlZEV1PlWUMD/IPFZTpbo8213cPJBb7CymBlXLKOeBuyUA+y4HjHvQe+l+oYzLMJcwvcSiSJJVaPuKYYl/T7gXf6kYYxuxg4GRUnqLrmCzJQHuSjyisqhCfAkkY7UJPheXPsrVfXdkkyFJY0dT5V1DKf5DDFZ7pfo1LOW4kMcWWlzCw3M0cfbUBcyElcNv4U459hgAPnSGuJJLPBtkSQO0+HQr6JXbbwfUpwM4YKcEcecaivmK+0ClKUCsZq/WlzBNJAli8spcdnbyhQrwzkEkHIfztXg5Ye+zrEX3WSW17IzwTlD24N+1QpdGcnazMFP1rxkMeQASCKD3o+hahl7qaaFbp9o7exWh7a8hGKgOGDFjuDsBnndxidbdS3E7NDDbIJUz3JGlVoFw7J6Sn6jnejrtKoQVOSON1vYa3DcRs8UilVyHzlShAziRWwyHHOGArKdLa1BHcy7pRsmZ+1LtcQylrq4l2xysoRmCyoODyc4zg0ErUOi53PfW9c3PHqwI48KXKqgTJQLvb6u4Dk7lfjDSdY1By9u8Ufej275n2iNVb6TtjYmRiAfAjH32+KvNb6iisx+oSzkErGmC7AeTgkAKPd2IUe5FZvSesYhPJNIkiLcC3CHYSrMGjiYK/AcCS4jG5cqfUQSBQTrnpN4rWcwTytdNDIquCkY3bAECIAI0AKgDjIyfV71mestO1ieZTZdyNFhEZ/wCYjUM3q3sAH+pspjIzx9Sfu/UKUEDQI5VtYRcDEojQONxbDBRn1Ekn+cn+T5qfSlApSlApSlApSlApSlApSlApSlApSlApSlApSlApSlApSlArnJbqylWUFWyCpAIOfOQeDmulKDKQdIKL1820HyhiQqpLn9QN/wCUWMeNvghQa009qkiFHRWQjBVgCpH2IPGK60oMna9HKt87NbQG2EadoFpGKuDziNmMaqBzwo5/vWpeIN9Sg+DyM+CD7/kA/wBq90oML1D0heSR3sdrMirdPGytJNNujCqhYL6WxudXGBwAfH7a7dBdJXdjLM13cJKHVACrSEuwZ2LMJB6doYIApOQOfAA2lKBSlKBSlKBSlKBSuc86xqWdgqqMlmIAA+5J4ArN9I9Z/PySIyRIUC7dsocyZzkqpAbaPT6sYOfxQWPVctwlpK9n/rKu5Rs7m7H7QuRyfGfb7Gsnrevam11craRSLFHBKYy1vwZIlzwW4cSN6V2n8kY4O/uLlY1LyOqKOSzEBR/JPAqu0bqKK6LiOWNijHhSc7fZsMAcH7jj7E0FjbsSilvOBn+cc10qNqN52YpJAAxjRm27lXOATgsxCrnHkkAVjrb4ndyC1lW2B+Yn7JVZgduZNiOpKjKsckbgnj7kAhuqVWdNa187axz9sx792ULBipV2UjI4PK+1WdApSmaBSlKBSqbXBciW3e3y0atJ34gIwXXsuVwzkYPcCLgf7snABrC2U2um+G9ZBb/M/uNvjtbiWDbRlV7fg5J3D88Bv7zX1iuUgMchLxSyhgARiLZuAAO4t614xWQ6c+MsF9cRwLBIhdtpZ2TapK5QZzyzYI2+cgjmtMs8N5dTwS26sbdYxvcKwYTesqAeRgxoT7Ehftx7sujLKB43itIUaIuUZUAKl/qIP3I4/wClBdUqvGv2/feDvx96NN7puGVXjk/YYIP8EfevdrrMErKsc8bs8fdQK6ktHkDeoB5XJAz4oJtKUoFKUoFKV5dwoySAPzxQeqhXGtQRo7yTxKkZ2uxkUBG44Y54bkcHnkVLjkDqCpBBGQQcgj8EVhdb+GvdguI0uxDHNctct+iuAfRgZDDABRmJBBJI+3IbDT9Zgud3y88UuwgN23V9pIyM7SfIqZWQ6B+H40juYnMu9Y1H6YTasZcjOCdzEueePArQ6vrsFmge5mSJWYKGc4BJ9v8AAJP2AJPAoJ1KqNQ6ttLcuJrmNDH2w4LfSZc7Ace5Ck4+wz45q2BzQfai6pYC4gkiYkCRGQlfIDDHH+a7zMQpKjcQDgZxk44GT4zWatOp7iZe0loBdKFEytIohhZl3cyDLScEf6asM8ErQUtl0N86AJ7qdobeSSJIsjxC5RTu8BsDltu/P0suMVrJulbVoUhMCBI+Y9uVaM+SyOpDqxPJYHJOcmssdRv9KaQzW4ubdpDIzwgKymQlnIUsTtBycNgAeX9qvU6mluV/5K1djuKs1wDDHGR5DA5dyP6FI/qFBRWXRXz7b7u7nljhlljSMtg/pTOgJce5ULllAcnPrwcDQaz0/bpZsFgUCCN2i2EoyFQWykiEOpJ5JBycnOcmqV9D1C0fuQSrNuLM6ABF3O7O2IpH2ldznBEkbgcEyYAqwj1q5vIGjSzCud8cpmYrCmODxgSvkEEBVCnn1+9B86M0lSk8sjvK80kkcndKsGWF2iX0hQM9tVB/3EZNXUfTtspVltYAUO5SIkBUjPKkDg8nkfc1A6Y0i4tTMs0qyRs2+MqoUhnZnk9IGQu9uAWc4Hmr+giXd1DZwtJIUiijBZjwqqM5Pj7k/wByardU64s7VkWe4Cl4xIo2ucqc7fAPLYIA8kggZq11CyE8MkTkhZEZCRwcMpBxnPODWO1z4VwXLrLLPdHtR7I1R4gUCrhdh2Agg5PJ8n7cUF1rtxJe6bI+mTfqSR5gkUgc5Hu449wcjI58GsT1RpOuXFxO9uWiiZECItyFICsu4LtYYdsM27jAOM84F9o3WtlZ2vaLTItuAirLGBIwX3CRjwOBkhRgqfDAnxomq3Msz3S2dwYHkJVWkCygGONMiFyEKfphhhs5Zsbsmgur+xunt7UJIyypJbGcK4w6hl7oLEZIxuPGN398Vl9T0/XJpZnieOKNzAyR98bkC53ICIyMscFjnkcA84Gs/wCMrY7VR2eVjgQrG5mBHnfGQGQD3L7QPvWVm1qexv8A5m7tbhYJUKKFlSRYiXLZlwQgYk4ADHAIA3UH6KKxV9Y31xK9vDeCOONvXJhhK3d3OACvsoKoArIeM7v21cp1lbyACEvNIf8A9UaEyD/1hsCMfmQqPzVFc3WpwSvcJZxlJNpaISdyRQi4wxXGGP8A/MS/bB80Fjp/w+gt4x23lEwO4XCsFkB4yOBtKHHKMCCcscsS1cekLm5upmmluAY41EXbWPb3C8cMyyP6iA4WTYQoweTx4EjSuvIrpPRFKZvBgUI0ikDncQ21Bnj9QofuBXnpOyntWMclvhJcvuEit2u3DBCiP4y7CNmJUbR4BPmg7ydH5vmu1uZAzBVKbImQKNu5V3LkbwgDHzjHPAxG0D4dQ2VylxHNMzpAICGYFWUBAPSBx9GcDjJJr7rvWbWc1wssahI7dJImG9mld2ZVQqF4JZcYGfIORVZ0X8Qbi/nhjls2iR4JnMu1u27xyqo7TZIKFCDnJ5YAE+SG9pSvjMB5OPag+0qHquofLxmQhcAru3OEABYAnc3GQDnHv4qP0zrRvbWOdo+2X3ZTcH24YjyPuADjyM4NB01TUWgKkRbo/UZXL7REq4ySMHPBY+30/msbrXVjamGttPt3k9SZmfciR4YEsRwQVAyFcoT9vvrOrLpI7G4MjqgMUgyzBRkqQBk+5PAFc9A6itp1VIZF3bc7CNrEf7lB+pT53Lkfmgr9MvjplvHDc27LHGmO9Fumj4/3gKJVJ85KkfdieT41W8uNRtZUtrULFLGy77klDIrqQdkS+rkHALsnnOKvddvUhgdpXVFx5Zgo/wAn3/FculI9tjbKcZEMQOCGHCAcFcg/2oM/Y/EXYe1fWzwTBckDLIT74OA20twHwU5ALZqw1fRjrFnGsjTWuWDMgCkkDI2OHXlTwSpAz4PuKi9Y9SWzW88QlVnVGBI5VCf2l/pDn/ZncRk4wDVrrfV9vZ263EjloWIAeJTIMEE7iUz6cA8//dBTa58M0vUInuZS7CEM4SEE9nvgHbs2g7bhhkDjapGMVsUTAA+wxWY1X4kWls8iSGUmP6ikMjr9IdvUBj0Kylj7bgPJxWoVsgEeDzQeZZAqljnABJwCTx9gMk/wKx3TWoxtqNw+8KLlYmg3hkMqhBkxhwNwGecZx744rZOgYEEZBGCD71FvtIhni7UsSNGMYUjhceCuPpI9iMEe1BG1jqa3tMiWQbgpbYuWfaATkqv0rxjc2Fz71XdIa5DL3USQb2lllVGDI7RuxKuquAWQj9wyPzUHpro5RPcvd25YibETTSmffGFG1iG/cBxlgWGPqNafU9GhulCzxq+05UnIZD90cepT+VINBG1Xqm3tiVkkBdVLlE9TBR7sBwi+25yo/NcuntZhuWnEMgYhwxADAgOo2nkDg7WwRwQMjjBqr6b6WUSztcwMxSb9FpXEm9Qow+Nqjf7b2DP/AFn21ojAJIAycZOOTjxk/wBzQfmWvfDq8nt7eGKZR2bm4l3PPIxPcmdkL5UlyiEZyckseRjJ0Pwz6Yn020eK5dWZpS42uXwCiA5JVfLKzYxwCMknJOupQKVTa9qUtvJbsv8Aobpe+BG7vhYJXBXbnjcgGMEklQPOD+dWfXGrPfJE8DCA3axs/wAq+CplAZQ2OFEZ3BmUHzk8YIbTVLq2j1HN0YgOxFsMgBCsJJeckYX7bjjkgZywB1INZ+Hoa2HdLh3aWZ5tzPh42k8iJ1wyL+M/zmqDTNLkivJLBLqaOMRiXcke0lSxGxHJMcZ55McaZxkbTkkJ3Z//ADrMvP6Cb8ftGJAu7HjJ8ZrWXlzHGjNMyIgHqZyFUD8luMfzVS3RdptULCEZeVlQsswY+W7wPcLHAySTn3zWfXpmS8vJFup3eO2MYR9oDuWBbHB2I4VlzJGiOQRhl5ADQdOXEDmT5XYEwhCouzAO7nZgEAncQcc+RnOatby9jgQvNIkaL5Z2CqP5J4qrfo212jtxdp1+mWIlJQfuZB6mz779wPuDWattBe+vpkuriVlte2qkRNEX3LnKvkqp4wzQrGxPuBxQXPT+tQSXtyFlTdL2WRSdrsBCpJCNh+ARnjjIq2u9ehhlMcjEMsLztlW2iNCATuxgkE+Bz/kZ+W3TdvE0bRwIrR7thUYxuGGPHkkeScmut7osM7FpYwxKGMkk8ozBivB8Eqv+KDO6B8U7G/nSC3dzI4YgNGVxtycMT4OFJA+1a7FUGldBWVpIksFvtdM4bfIx53ctuY7mAdlDNkgEgEDitBQKgazosd2ipMCVWSOQYOPVG2V5+2fap9VvUGqNawGSOB52DRjtp9R3Oqk+DwAdx/ANBjtH6NfUxFd6lcNMrpHJHCmURN6K2ODxgkj04JAG5mzgXXU+nrbJ37XMEzPGhaPAV8nA7qEFZAPzhvswqrtri90lVjkT5i3RI0VlGNoRAvDDlCducSApnP6i5AFpqN2+ooI7aE7Mqxnl3JGpByNij1SkfjCf1HkUEjQ9BVxFc3DvPOUDBpD6Y96gkQxj0JwcZA3EeWNRep+kITG88OIJYwZAVA2FkG7LxjAJ4+sFX/qrtFrUlhEFvYsJGgAniOYmCrgbw2DETjy2UHu4qmW4v9VB24toHR1yPGHXG7cwDykBsgIsaZ57jgYoNNp/TUcbiWVnuJv/ADZiGK58iNAAkYP2QDPvmqvqPp3sW88unpIkhViYYCAkxIwQYyQoJ93Ta/vkng3Wjak7wxG6jWCaQH9IuCcjJIX78DP3xXRNct2YKtxCWLFQBIhJYeVAzyeRx5oKzSOlrW1QMQC23YXkIyueCqAemIHPKoFyfOTzXu66StLi2S22nsxOCqxyuuGUk8srbiQxJ5PnB8is11B8MHuLSW2ikhVHuZLgZRvQX4A8kHAZzgjk45XzVr8PeiH0pbgPMJO7LuGARwM4L58yHPqP4FB6n+GNlIXLidi+3cTczkkrjnO7JJ2Rkknkoh8qK1YGK+0oFKUoFKUoFKUoFKUoFKUoKjUeo0t7iOF0f1xyyCT07AIgCw85zhh7Yqi0L4nRXkluqW8qrcl1V2MeFZEZ9rLu3glFB8Y9QwTzjW3VhHL/AKkaPwy+pQeGxkc+xwMj3wKhWvS1pE6yRWkCOm7ayxIGXcSTggZGcn/JoLGVSVIU4ODg4zg+xx71+a6tq2qi3tO1HdG5Vv1gIYxHLkj6mwQuEJx9K5BGSdoP6bSgzXw+urqWyU34fvB5BudO2zqG9LdvapUEexGfvXfWry5iu7cxI72+y4M4RAxJVV7eD5yTuwB5q+pQfkfTep64by3FzHcdlriXukxxqu3aODhcqi+og5wx4U5r9cpilApSlApSlBwv7MTxPGxIDqykjGQGGOMgjNe4IFjVUQBVUBVA4AAGAB+AK6UoKvW47a5iltriRNrREyJ3ArCP3Y85C/1eK+aVrlo+yG3uoZGCAqqzrI5UDG76ixH9VV2v9DpdySyCVoTNAYJdiRkuhznJYHnBAz5AAxXnpPoKLTm3rI0jCPtqWVRsDSySvtC+AzOOBx6R+aCx1rQPmJbeZWVJLdpGRjGHPrhePGcghcurEA87QPyMLo/wQFvOkxvC7CRGYdhQNsciSqqZclDvTlhnKkjA81+o0oFKUoFKUoFKUoFKUoFK+FxnHuf/AIr7QKUpQKUpQKUpQKUpQKUpQKUpQKUqFrds8ttMkRw7xuqHeyYJUgHeoLLz7gE0E2lfmc/RGpvFaoLiNWgjlVnF3ckuXTg4MfIDH92cKABzk1sei9MmtbGKK5IMq792JGk+qRmUF35YhSoJ8ZBxxigu6UpQKUpQKUpQKUpQKUpQKUpQKUrjJeIoYs6gJ9RLABc/7s+PI80HYmvJkA8keM+fb7/xVN1RpK6jZT26OuZIyFYMcKxHpJ2HOPB/P5rJ638L5by7nnknjAeCSFFCvkAxFU3c+Q5DkjzjGKD9ElztOzG7B25zjPtnHtmvzjUfiHeRW1uyQxvcMzCWIW9wcjuOiGLkKM9sk7nyBzjkZ30N2kZWEuN4VRjnJ9LH/ojH+1ZfrLrB4nWGxkV5zvDKqGTaQAedufUACe2AWIzgcUFj0Jr019bGW4RVPcdUKo8YdVxhgjszDksOT7Z96qNd61uLWO7BWPvRz7LfFvcyI8YjikJft55AkI3ZVcj3wa12l6rHcpuikV8cNjIKt7hlPqVh/tbBFUeq9cwJNHFDIZW3nesKd3KqrblBU8uDhiq5bAPHIoK/4ddXXl/JOt5biIRhNuIZYjlmcEN3GIJ2qjcf7v8AG4qvTqC3MBnE8faX6n3cL+G9wQeCDyDxis5qOu3sepsixO1oIgQy2zvmQjAAcHnDEE+AACPPNBs6VgujtQ1WeaE3Z2R9p3mDWpj9W/akasW+rHrJ8YAAznNb2gUpSgVn9a6elmue9FNs/wCVmgwS+AZHQhwAcZUK3Pk5H2rQVQWvUkj3z23y2FTdmUSZGAkbKSoXjcXZcE/sPn2DI9HfDG7sru3mmu0dYkdSi9znO8DyQDneGJIHIxhuGGq1DriG1i3XPoky36IIZ8Byqk5wFVgMhnKjnzWjrKLd2qX83zBhD92IRGQLkP2V4Vj9LEcDkE84zg0FX09qt6JJ72a0kME5jCxKzGWFUXG5ImxvVixJ2hWOOFYba0mndYW9zcCCFy7mJpeBgAK4RlYH1K4ZhlWAP/vV1WP+G8W2O4DDEglQNkYcH5W34bPIOfY0Ff1B8PbqeKSGC7SON7lrgbu67cqFCMd3Kg7mx4ztHAq06F6Pl057lppkkEzIVCCQBdoOeHduWzk8n+cYA1tV931DbQruluYI13FNzyoo3L5XLEDI9x5FBYUqPZajFOCYZUkCsVYo6sAw8glScEfbzUigUpSgUpSgUpSgUpVL1Mlxtha1Z8rPEZEQR/qR7vWCX8enJ4INBdVjtd6BM6XaRSxot1LHMytET6o1jwMq6kbnjyzDnBOMHmqLXrXVmMsts96N00fZhLWgCrsVnMh87dzMgUFvoO7cCK2GvatcW0sTrGr22CJcH9Xe7KsQjBIBy7AHOAAc5oK3pzRINBgYSzrtcwrnZty0cCoeFzkt22b++OTWrtLpZo1kjYMjqrKw8FWGQf7gisPNYX+rMBcJ8nbBgSmVaVsfY888+fSFPtJVg97caVEFkiFzAuyON4tkUq5KoiyRnbGRkqu9CPyo80E/rG1D24HK75rZGZTtba86oQGHPKuw/gkeCa7dP9KW9iv6Efqxgu3LkecZ8AEgHaoA/FVF5pl1qdsJPmVtw3algSIbwCrLIhlkYAseBwoVQfO/FcrDX9RtyYruyM5ztSWJ41Dn23biBjz6gFPH+nQTOsdBinaEkFHklWNpIztcoUf0kj6lyAdrAjjxVloXS1vYj9CIBsYMjeqRh9i55xnnaMAewFVl50xPfr/zs/bHlYbcKVU4Iy7yqTKcEjG1V/pPmqiCK/0qWNA3zUMjduNd2DuKMwGZGLRAbTk7pV2jARDgEJXUVhHJqSK8aESLEJOAO4GMwKyEfWvoX0tkDHHk1tqyOodI3N4C892IZsfpfLphIvOCzkiSUgM3kouSTtBqfqZuo7tXi3ywmCQGIdoKJe5EEOThvpaQnkgBTgZwCF/SsX0jBqXdibUGY/o3SyKDH2+58ypjYbQG5i3AZzhVHgk1tKBXOeLejLkjcCMgkEZGMgjkGqmbrG0T5jdOo+WKibhvQXOFHj1EkYwueePNc7PrS3ulk+SkW4eOMPsTcN2RkAMVxnkAgZIPBAPFBS3Wj3jvJbQ3jbR2md3Zw/rUg+tTv2gxZ2I0ZO8+tQMGxsPh/bxQhDuMgO7vriKVW9yjRgbRkZI5z+7dkk1sl9qG9rmKy27mVHiZgzFY+5g4G30tvHqUsQVOFdTkzdJ+IsU4KmGZbgEg24XfLkefSMFF/qkCCgjr8w138lNeSNGE3B41SKZx9pJF8Y+8aoT9x72d10DZvHtWBYiAQHi9L88nc378nkiTcCfINVsUV0t585NZnYUCCOKVHmQeMyKQFbjnEbkjH7s8Tb/4jWUK5MpZucxqrCRSPaRWx2yeABJtySMZzQV/T2hThp7Z7tuxC6gCIGN33Ro2C+49pMHG2HZzkjaPTVxN0VbcGFDbyL9MsDbJPOfUeRIM+0gYfiqjp3V7ovLcSafIsNw6MAHBmjAiRQXiYLkHH7SSDkYI5Nv/AMZwOSsAknlAOYo423pj2lD7REfxIVNBX9I3VzcyM81wGjjUR7BEq7y6RyB3IJ9YDFCB6eMgDOB5/wCAP0+wJUFsbgztEIRyDOZe2DnATG1SAOQPsSKdJWl1b3DRyWwWCRBJv7gdkZVSMIxAALFU3naMDOMnGTsKDNdE9Hf+GJMDMJDLLv8ATEsSrhQoAVeBwo4GF+wArS0pQKUpQKUpQKUpQKUrK9b6PcXD2htkz2phI5Nw8WApU4CqCHLYIy2doLYBLcBqqz/Wd4qQohPreWEog5eTtTJIwQe7BEY496yGt9G6hPJK4JxLNbSBfnJcw7Yv1RGQAp9ZIXIwAM7c4x+kS2aOUZ0VmQ5QsoJQkYypI4OOMigpNG64guCUfMMgIBRwQPUcLhsAerIwrbW5xgGo3WGrJJEYIFeeUSQsyQoX2CKaN23sPSpCr9JO4kjAOaldWdNLeKpUKsqvGO6DscR7x3F3rhsFC3pBGSR481b6dYRW8YjgjSNF8KgAA/sPf80FT09rEEdnGrTIDDFCkgbchU4CDKOFcbnBUZAJPA5qsfrqO4lAhhnkjik9Uixs308N6F9QChuS2DngK1WXWPTxu4h2kh7wZRvlB/0y3rXcvOGHGPB+3iru3gSJAiKiKowFUBVH8AcCghL1LbGNpBOhVSFbB9QZhkKU+rcQRhcZP2rK3vWyXMkTxQTNDBKZGkEbMSFjlU+hQSoyyj1lWJP04BIt+r+lRdhHiijMvcjDsSULRbhvRmX6lK59LZH9+a6p1ZZQRT9s7Y7NljkWOJsIxIAVUVeeSB6RigtpdViWZYWkAldWZU9yq43H+BkVU6Z8QLG6kijguVd5t/bUK4LbASx5HAG08n7GokVzaaxK3aecPbpJGWCvFjvYDAF15YdvHHjn71z0n4W2lrPHMhlLxncNzLgttKgsFUfSrEADA+4J5oNhSlKDJ3/w/E0s8nzlwpmeKQhRD6TDzGFLITtV8PtzjPPuc/ekPh1BpcskkDyMZEVTvKnwck5Cgkk88k48DitXSgiT6tFHNHC7gSSByi4PqCDLHPjgEVndD1u0ub0z298ZO7GIlhwwXMXrLDcM52uD7DBzzmrvVdBS5eN2eRGi37GjbaRvAB9vsMf3NVvT/wAP7WwKmAPlJJZAWbPMqqhzgAYCqAB/J8kmg0lZdbq2ivZzctEp7kPbaTaMMYQowzeCeQDxnkDwa1FZhfh3a4m3dxmmleQuWAdd+MoCoGY+OUfcDznOaDTVj/hw+I5kc4k7qkq3D8WtsCSp54JAP8iuWhdPSgva/NTLbwFQDGNjSZUHb3CzFFUYysQQZbjA9K3ll0fawTpNDEEdI2jXaSBtZtx3D9zE8ljkmguqUpQKUpQKUpQKUpQKUpQKUpQKUpQYHXOhbiWG7hiMRjublp/XNKpB2wbQfQ4I3JIxUgj6APfE/oDpKfTzcm4ljfutGw2DnKqQzH0rtByuIxlVA4PNKUFx1JoXziRgMVaOeCUHc4GI5VZgQpw2UDABsgEg+2axfUvw4u72QzGSBZHEO5d8jRq0bSepQ6MGXayeghQSDyPNKUH6Uo45qh1Hom3uGkZ+6GlYM5SeVNxWMIMhWAwFHH96UoO2g9I21gztbIyl1ReZHcKqZ2qgYnaoLMcD71c0pQKUpQKUpQKUpQKUpQKUpQKUpQKUpQKUpQKUpQKUpQf/2Q=="/>
          <p:cNvSpPr>
            <a:spLocks noChangeAspect="1" noChangeArrowheads="1"/>
          </p:cNvSpPr>
          <p:nvPr/>
        </p:nvSpPr>
        <p:spPr bwMode="auto">
          <a:xfrm>
            <a:off x="73025" y="-914400"/>
            <a:ext cx="2400300" cy="1905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63898" name="AutoShape 26" descr="data:image/jpg;base64,/9j/4AAQSkZJRgABAQAAAQABAAD/2wBDAAkGBwgHBgkIBwgKCgkLDRYPDQwMDRsUFRAWIB0iIiAdHx8kKDQsJCYxJx8fLT0tMTU3Ojo6Iys/RD84QzQ5Ojf/2wBDAQoKCg0MDRoPDxo3JR8lNzc3Nzc3Nzc3Nzc3Nzc3Nzc3Nzc3Nzc3Nzc3Nzc3Nzc3Nzc3Nzc3Nzc3Nzc3Nzc3Nzf/wAARCACeAKQDASIAAhEBAxEB/8QAHAAAAQUBAQEAAAAAAAAAAAAABAACAwUGAQcI/8QAPBAAAgEDAwEGBAQEBAYDAAAAAQIDAAQRBRIhMQYTQVFhcRQiMoEjQpGhYrHB0QcVQ1IkU4KS4fAzcsL/xAAZAQADAQEBAAAAAAAAAAAAAAABAgMABAX/xAAkEQACAgICAQQDAQAAAAAAAAAAAQIREiEDMUEEEyJRFDJhQv/aAAwDAQACEQMRAD8AgbXo552mvJjJKgym3gRnyC9Bj0obUb2C6czKrfSCGJ+bB8fXmq9TdWtovdKSZiJGnibe0YGABnoOoGKmLdzAC9ozNMhGMYKEnr+4rzVGnYV/TukWiaq8lygV1iHzwEEBiM8k/wBBWg0+VrJDCgSF5WPd4+Vtp4IJ8t2OfLpzQVlpUujWyXIkAuHjwVVmAwf6mntc217Yx3Je3FxG+x4nyxUeBJ/T+dTknN6A0X8TDVIES3VdkDlZRjvAw8QG8Tngmjbi7htkRu6QT44HQqPA48f7VRaQ0Gl6TE/fWJluIzJJbRn8Tbn5MseF8+elBP2kea4aPT7yNUlALS3CjajY5wT0OfHxIz0NKvTNy/gUl5LnTdT3doZ7e6mjijjxGYt2Qz4yQMnAxkenPSrCK4SRXkt5oHtvnCYRV7sAZb1yfTjislpmhK00splF5blT+NGQQznlTk9DnH8qMFmLbTGQPcobrAZAoyoGCD47QTkY+9NKEbodUFtrZsknnjiE8BxIizPyGPXB5wPt1NVcGq6nrDzQyQ9zZyxlI92MR5JA+YcHqemOv2q3m7KTW2iTPHMne5j74umMlsE+fTgH7mr3QdHtNHnuLi/jhW1ZVMTGTJww6MBgYHtx50/sxoDorbXR7vTrdZkzKzKDJEI8KMjBw48xg+lMTVrKxBjuElxvCb36AZ8SPDnr7Vsrkw3WnGz0+6igjSMZAbLbegJPh/M15/JpcrapI8p3GVAQiocADIBycDBx680OTgT62CrNJqsdtDAt89zbwIx7lkaU5djjG044PHX1oWRN0chkRJoiASsqnPHicjBGfDFUltoXfDfOZkkDbt1wwlYn/cNpABx7mrS7trxQjJcho8DcQNr4+55zWfp7rE2JQ38LaPLLc2CAYbvGiPyqxPJUnHUeS0BL210yG8gktbWQK8GZdoCnd+UHzIOea193bW+p2vcuynnvFLpu7tvDgcceFZC+7C3t1eNdXGpWgRiACUkIxnzOMU8PTr/YVxuWkWF32jR9QsoLV4JDd7TEqkYG44w56g9ehGftTNS0mWzvbPRNpaO5dSwU7stk9DjPievhmitD0C203Wk1ITWcwhR8xtGwUEjbuz6CrDV9b1C2v43tdNsIgi4SZHGWGCD9WD4+/TzqkYQSqJSfDPjXyVHnuuaPdaJruLKZlIj7wMGIHB59uvStlodhBcaZKLueQLewDe5BYgD8wAzx1/Q1mtfsbrUH/wA0kSZIXfaWkffhjk9fKpuzxudPtZRavGyiTDnGHZcD5d3TA/bmk5YtxRA1cUV1FbQRW9zEI44wg3Qb84JGc546dKVQLfSRoqiESADhjMufvmlXFi/oUfpCN/lcyvaxW+DsJQBdqgePnnn3o63061vLt7kiPvZMDIBAwDz08z6Y5rNw6jezvJcppMuAd2xBuJjPj7dKvrE6rdQs4s/gSWwVHylvDPHHnRlGUbDssJ0tFkSF1BYZYSNzj0ycc+GKyvabs7LNeNJaXsUffAb05AJPiSPHHhVp8PqdtMyybe6GN2Npz1/b38eKmkWUr8XbspCKC8MihRnqcDw4wMUONuL0woxEegyXdu8jsnfJtRICxVnAHJ6dOOR1qKK2SGSOTuYrqEybHhXIyB456A8+vFC6pqd5JqStPIzuPmCHgqfbp/erWygu5uzvx0jgQQO57vgBtuCM45J5GPLFehbxKKnovL+W2sdERraFIVAEi9zlcZHJbz56eNTwT3Gqad3emZjjyNwcEF1GOfTk9OtVF4dQ1jsxHdzXkPdykRRW+zcV3SYP7gHnqAaK0Of4WGa31G7mkEQY7dvykBsY3H9ahKHxvyZqiK+vLuC57iUSRSKiuVLnbgDr5VZaxrIj0DTO7uQt3dGRJI8biQzbRx4ehNVOpytOvw6X8M63Csqq0o3J8378dKH13S2uI9OFvNtmt7NSqlSMgSOdw+/TJ86aPyj8hGr7NNawxWU3wxvd0oVRPmUAqq528D19/wB6uZrl32SXHeOSMliTjHv/AOPGszaaddPY2122oXA1AW5EroikyLnIXB4BHQH1quu9Z1trC6a5s2ie0hWSONss0xZgp+npxirxSSpFGlejSXmoXFtBM0Vu07Ro7bACfDP15HHp19Kl064u3jCzNvBC7ZCwY4ZcjOTyfLHlzVc2oyRaNqM8cPeOtusgQA4Y7Rn3xz08qL022tYZYZxtMjQAK7nJGeSBn2HFMAg1FtaliktdMnsorp5MGQIQwTn5sHoeg8RzVWmkz2l4ratq89zd243GIngh+c+3h9jWqvIkVYZQRvLBQ23mqjtBKLbULx5khbulVdxJ3Bdo4H3rbHlKLetEiLtJRDnKEZPU1c20No+q2s13ad93phkSTgmN/pLe3ODVH2ZMOuxzCJhH3OwElCxwc9cdOn71eXenyWunSxnc8trkb4iM4zww8j+tTXG4Ozt5vUQ5uNR8otLa1tLnXtY0udHliZIpSpHH046+dWrdntO7qGJLdEWFsjC9ffz8P0ryO21G5TWb1Y7u/iZggaTvMNK2OpOOQKvo+11/Dp3+X/ETNITn4tj+L1z5Y9OlXteUebLTo36aDaou1GcD1C/1FKvPV7V3MY2vqF658zMo/wDzSoZx+hSysza2ETwwTldowygHc3HCr/D/ACrsd9L8MZHt5lVIgRGI8yA5xknpjINeaHUruDTbeRLmSOb4qUZeQ5yoXjP6/rV1HqNzeXIkg+IW4lCNOiR/hEYBBznyPIrmlxL6K9lnLqdpBELsvJGqBY3WRhIzZyQcAdcjof6UBfyXRvkjW072QxKZ9zZIJPGOeeMHj2pljaXz2Ukc08U088iHkBguScjHmc9ftmiY7JzLFcWdtfzXEZ7rujGdvGfHGBz5HxpVxpeDYJGUiuWfS5pnt0VxPHGpEGcgqeCOc4wK3v8Ah5FDqMVzbTuW7junEYG1XVkwTgcDnP606y7G6kLFk+BCmR+8CF/pbHjyMdfCrfs72R1DTrhZJZ7eCIx92ywEliBjA/brmq7aMqQPZaPZ2fZ28OqgmO0vJSrS5ZigyEA8TnjH2rA6UWu7+G+FhNFE9yQsbg4xxksT6YwPOvX9V7Lwap8j3dzbrwdsLYPHHOaroOxel2F3H/w1xduMfiTylh+gxTU0g5I8ggtzaXNsxWOKJJ5HAllG6Mfl8Sa2Ek90xs1RZJHbTU3JFGzsW3tyPQ9BXo50bS9Os3lg0m1YwKXVTGC2QM4BbNYqP/FFV1i3sxaW0UDyLG7lzlBnk8YHHNHGxWzJydp447+Q3su3uW2COOM/VzyQMe2MYq50vVrS8ve/sWunVbR1kOwKjN9WMk48OPDrmsfqlgl3q88g1C1Yyu0oSEPvK5yFLdAcdajkupYrmGOExW+1o0aQ7n4bcOcnnr4+dM0gmiuO1UMKy9zbzQzpCYmilbdlh0UBeORk5HGKuYMS6ZaXgLZZOMsSf/fWslATOiJj5yhVlVgNox0wMZrmg6zetCyakxjt4EZJEC4MZAGMKOSSK1GvZsZ9Z72O1hBHeGcZHhtyBVR/iFdxJqc5Q/TgOPAnGKyQ1rUY703T2amKTasO98FEDdceZqPtJqF5dapcbljQHC7mbJ6Dk0yi7B4ss+y/aC80K4kktpREshQsCM7uvHtz/KtJrHakvZy2EE8nxEro6FPEc8Z8Oa8rlaSAbnuA4GOh6Ubp99IU3QSOsxxmVh4A5wM1Rxs3DNRmpM9A7Mzm/wBdt7G+unW2UuZsoMoMcHdjCjI/et8LHsnap+LfQ89SSpJ++K8Tjje7jOovcfi/ECHAyNw25z/KpiS3VmPuxpVwuY3qOWMpto9ee+7DxNtN+i48FJx/KlXj2weQ+9Kj+Ijn9xHpFj2A1CSCFLl7SzVHd2Kr37/MR0z4nHNafSuw2mW0qTTy3d7MnKtNKQq+yjArTQhQGUDPhz7dakWJiQQcAVFJss5ENtZWkSqkUECBRkBYgMf+80SAF4U/Yf2pvcxbzIwy/TOaeGUYAwPeqRjSEezgyD16+YprtzwffArskiKDknigrvV7O0XMso9BWckvIVGTC0GD8o+/jXWkK8nCgedZe67W4U/DxdehNUd9rd1cr80m3PULS2/CKYJfszZ3+rW9vFIDIpcKxAJ4JxxXzdqU1w0wzDIHLnciJzx1A+9a3tJrN7Y3kHws2wFCSWUMTzjxqgbWb662ILnaqDLSMwB9gAKaMH3JgbXUUUoluu9U20UgOMfMBuFE2PxFmJZJbdWLrhY2+bH2qa40+5QySX0bK8wypzgH38jiquRSr/T06elUxXZO2WOm3d3EMsUVC2CuQG55/Srm5ljvVjkS7iWReWCcLvH5ifE4xWVTbgggelESygRICQAPSg4phi2PvJpTKTNcB2BwPl4980FPO0jvI8wLnqSOtcL7jx08TimXMezkfSRwcU1IDbBiNzAqASRyMcEVKr/W3+0ArgHC4pOO606KfIbc5AXxFDwSzPlUbAPWitilvpF9+EbUSBw8olJ8fpOatt48etUFhadyxYZ3eeaskLHqavBUSlthm5fOlQ9KqCWfT+5RnJpplyevNUV52ksojtRe8Yc4X+9Ul92juLjIh/BQjp415Vt/qeh7dfsbCe+t7cFppVXHrVLe9p4oxiBN58CTgVkJ7mSVt0jlj50NLLhTTrjb7BlGPSsJ1/tFPeXNpYSySxpK++RoXKFQAcDI55NV5kuo3/Culuf4bg/N/wB4/qKhKfNvIyT40LezOoO2Taf1JqkeNdCS5Ww2TVoo/lug0DdPn5X9R/4p0t2iIHJLKfFef5Vm2lZjy5I88VAY1BJhLIfHYSP2qy4yWX2P7TzpczQPCH+VSGwPWp+wWjHVdYbejbLePvMdNx6D96fp8ukRQk6vDdTOScGN9oxjj71f2GvabbRywdmbRopXZe9mYE7F8yTzn0FTnrwUj32M1q2eOKeO5hBjVtrBhkH1rzDU5fhrtoQWUg9COCD05r2Ce8ivf+GdwRKhGD4nzzXj+vRGa++RRhU25U9SCaEG2tmkkgRr1V2MQdp6496c+qrgbIsgZ+o1AbV2hTA6E00WcnhTUxboc2oOSSqqPvTZb64mUJIwI8PSnDT5WPAzRcGm4OWoqDYHJEFuGuIlh/Kpz0qwt7UIAAooiK1CjiiVQeQq8YUSciJEI4xUoXFPHFcJp0hGc3fw0qWaVYB6KZfKuZZuTTAKdnH2riSR1s6SMc9KHl2PxnFQzyhmO1iT5DmhnVDku7qfJaamYmmd4VwCDjzqqml3sTKuAf8AbTp1jk+hZh/E7YqMx2oUZdy3jVIxEbGAAHgNj3xULnqOR96e4iB+TcR/EKjIHgOKqkI2RNAz9AaO0cRwNIkykxycNz40JgGorqMm3cZOSOmKE4WjRlTNHcI5aOSIod4O0A9KxcsXdsWk5Qk/MByDTbSIi4VhLIq7vpQ4HTpVm6Gl4+OgznZXGEcKBkE5Bpwth4jIopoNuQgyp5254z6eVRgvyM7seDnaw/vVKJ2NESYxjFO7tKdvYcGB/wDpwf61wykf6Ev/AGj+9NRhbQOlLbTTMwP/AMEufXA/rTu/mxjuRj1cD+VABwrXCFXk1xpJyMbIgPPJaomWdurqo9E/vRCckkIbiIsPMUqb3b/8+X9qVKY9GldoslVDjyGaGa9YjHcN9+KR1GFejk0PPqcZ6IG965VFnU3YLcO4YkMqZ8F5P61EbyUDAJ96ne7D9IQM+QoSUljnbiqxJyOS3MkgAZjxUIPPJzXSpzSUVVVRN2dOKQIByealjhMh4JH2rr25XrRtApkTSA4wCPvQl/NthkIOSflAHPJFFMmDQLxRwSO8jMVbPygedLOVLQVG+zuk3Za0FvJGMBQNxHOaJWLd9TVTalcpH3cdtIGwuCemPSj7K4721jkI+cjp+1CD3RpIN7gflYZqGW33D8RenTBxj2pCZgc8UxpWbxxVBBixSqSFkVl/jBz+v9640mz643HqACK6S5/NXAHP56xhJJHI21GGfIqRUhQnIBU49RUJXncVGf8AdU1tMqt8yg/fFB34CqBJJgjFdjMf4UNN72Ruls5/+2BVwZ7fI/BXHmTmmyfDTAjeqnPHNJl9jY/RTk3H/JhH/VSqVwisQWpVtAplkxEZxipYtrEEih7qNVbKPj3NBtdbM/ijilKmgBBTC0xgwqji1JtwClj6gcUWJLudcIpwfGkug0FSfY+1RxSR7sEgVyHTrlx+LIV9hRcOjop3Nub3o5MFId3kSLlX59KFkuhyN3PrVvFaRKuBGD705rSFh88SZ9qdCsoDPmh5X3deavptOtGHMXPmDQM+mW4+gMP+qnEKR4I5DlkBPtipE2xKFVQAOlHDT0H5n/WpRpqyf6jfpR8gZXFxTd4q3XQ4z/qNThoEXjK36UQWUhmUdc1z4j/YCftV8NBg/wBzGpV0S2Ug5bitTNaKG3WadtqqSKle0YkqSUA860sVnBHyAd3nXJraFvyZ9zSYysfKNGSeK4ViEcMPUUwWdy5yVOD5CtYbWJfyAGuiMLTYCOdGVOnTnqjZpVqMUq2Js2Z1dPlmP4rsaMt9IgBy6Z96te6A6U5UOaRRKORBFZwxjCxgfaiY0A4AxTgtOAo4msehxREbjHIFDgV2hiHIMDIRwAKhmPkMVGpx4112J8qyiK5WDuT0qF13USVzSEYPXNPQtgqw5qdIgnhRKQDzqcW4PjWsNA8JU8eNOYAcg11odhJFRO2B60yEehFsdKZk55Nc3A+lcJJPAJphex3XxxXTGxHynjzpuzPJGPeufN+TOPSlYy0JiRw3J8ajL805lcckVGQPvWQGKlTcmlRFCMV3ikM+ddpCwgKXjSpVjDhSrlIGsAfgUq5mkDzRAIiuxqTSNdRiKwCQqV6U0yuDwf2pzSHFQZ5FFIMpMl7xm6mmFQxpu44HvSyTREtj0iUtzzR8cKbM7QKCiIVgcZogznBpZFIkrLHjBxULd2n0gUNLMeTihxOzZ8qCiByCZnDDNBOOTin7yVOTUJY4PJpqE7OFwDSqHNKsY//Z"/>
          <p:cNvSpPr>
            <a:spLocks noChangeAspect="1" noChangeArrowheads="1"/>
          </p:cNvSpPr>
          <p:nvPr/>
        </p:nvSpPr>
        <p:spPr bwMode="auto">
          <a:xfrm>
            <a:off x="73025" y="-708025"/>
            <a:ext cx="1533525" cy="14763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63900" name="Picture 28" descr="http://www.ci.austin.tx.us/watershed/images/coaltar_sealing.jpg"/>
          <p:cNvPicPr>
            <a:picLocks noChangeAspect="1" noChangeArrowheads="1"/>
          </p:cNvPicPr>
          <p:nvPr/>
        </p:nvPicPr>
        <p:blipFill>
          <a:blip r:embed="rId6" cstate="print"/>
          <a:srcRect/>
          <a:stretch>
            <a:fillRect/>
          </a:stretch>
        </p:blipFill>
        <p:spPr bwMode="auto">
          <a:xfrm>
            <a:off x="76200" y="4572000"/>
            <a:ext cx="1422166" cy="1371600"/>
          </a:xfrm>
          <a:prstGeom prst="rect">
            <a:avLst/>
          </a:prstGeom>
          <a:noFill/>
        </p:spPr>
      </p:pic>
      <p:pic>
        <p:nvPicPr>
          <p:cNvPr id="463901" name="Picture 29" descr="Tailpipe and exhaust // © Walter Geiersperger/age fotostock"/>
          <p:cNvPicPr>
            <a:picLocks noChangeAspect="1" noChangeArrowheads="1"/>
          </p:cNvPicPr>
          <p:nvPr/>
        </p:nvPicPr>
        <p:blipFill>
          <a:blip r:embed="rId7" cstate="print"/>
          <a:srcRect/>
          <a:stretch>
            <a:fillRect/>
          </a:stretch>
        </p:blipFill>
        <p:spPr bwMode="auto">
          <a:xfrm>
            <a:off x="1600200" y="5029200"/>
            <a:ext cx="1371600" cy="1371600"/>
          </a:xfrm>
          <a:prstGeom prst="rect">
            <a:avLst/>
          </a:prstGeom>
          <a:noFill/>
        </p:spPr>
      </p:pic>
    </p:spTree>
    <p:extLst>
      <p:ext uri="{BB962C8B-B14F-4D97-AF65-F5344CB8AC3E}">
        <p14:creationId xmlns:p14="http://schemas.microsoft.com/office/powerpoint/2010/main" xmlns="" val="1854722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077200" cy="1143000"/>
          </a:xfrm>
        </p:spPr>
        <p:txBody>
          <a:bodyPr>
            <a:noAutofit/>
          </a:bodyPr>
          <a:lstStyle/>
          <a:p>
            <a:pPr algn="ctr"/>
            <a:r>
              <a:rPr lang="en-US" sz="4000" dirty="0" smtClean="0"/>
              <a:t>Contaminants measured in WWTP effluents</a:t>
            </a:r>
            <a:endParaRPr lang="en-US" sz="4000" dirty="0"/>
          </a:p>
        </p:txBody>
      </p:sp>
      <p:graphicFrame>
        <p:nvGraphicFramePr>
          <p:cNvPr id="33" name="Content Placeholder 32"/>
          <p:cNvGraphicFramePr>
            <a:graphicFrameLocks noGrp="1"/>
          </p:cNvGraphicFramePr>
          <p:nvPr>
            <p:ph idx="1"/>
          </p:nvPr>
        </p:nvGraphicFramePr>
        <p:xfrm>
          <a:off x="0" y="1447800"/>
          <a:ext cx="8610600" cy="4906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8300013" y="2309396"/>
            <a:ext cx="421910" cy="276999"/>
          </a:xfrm>
          <a:prstGeom prst="rect">
            <a:avLst/>
          </a:prstGeom>
          <a:noFill/>
        </p:spPr>
        <p:txBody>
          <a:bodyPr wrap="none" rtlCol="0">
            <a:spAutoFit/>
          </a:bodyPr>
          <a:lstStyle/>
          <a:p>
            <a:r>
              <a:rPr lang="en-US" sz="1200" dirty="0" smtClean="0">
                <a:latin typeface="+mn-lt"/>
              </a:rPr>
              <a:t>4/4</a:t>
            </a:r>
          </a:p>
        </p:txBody>
      </p:sp>
      <p:sp>
        <p:nvSpPr>
          <p:cNvPr id="6" name="TextBox 5"/>
          <p:cNvSpPr txBox="1"/>
          <p:nvPr/>
        </p:nvSpPr>
        <p:spPr>
          <a:xfrm>
            <a:off x="8300013" y="2667536"/>
            <a:ext cx="421910" cy="276999"/>
          </a:xfrm>
          <a:prstGeom prst="rect">
            <a:avLst/>
          </a:prstGeom>
          <a:noFill/>
        </p:spPr>
        <p:txBody>
          <a:bodyPr wrap="none" rtlCol="0">
            <a:spAutoFit/>
          </a:bodyPr>
          <a:lstStyle/>
          <a:p>
            <a:r>
              <a:rPr lang="en-US" sz="1200" dirty="0" smtClean="0">
                <a:latin typeface="+mn-lt"/>
              </a:rPr>
              <a:t>4/4</a:t>
            </a:r>
          </a:p>
        </p:txBody>
      </p:sp>
      <p:sp>
        <p:nvSpPr>
          <p:cNvPr id="7" name="TextBox 6"/>
          <p:cNvSpPr txBox="1"/>
          <p:nvPr/>
        </p:nvSpPr>
        <p:spPr>
          <a:xfrm>
            <a:off x="8300013" y="3025676"/>
            <a:ext cx="421910" cy="276999"/>
          </a:xfrm>
          <a:prstGeom prst="rect">
            <a:avLst/>
          </a:prstGeom>
          <a:noFill/>
        </p:spPr>
        <p:txBody>
          <a:bodyPr wrap="none" rtlCol="0">
            <a:spAutoFit/>
          </a:bodyPr>
          <a:lstStyle/>
          <a:p>
            <a:r>
              <a:rPr lang="en-US" sz="1200" dirty="0" smtClean="0">
                <a:latin typeface="+mn-lt"/>
              </a:rPr>
              <a:t>7/8</a:t>
            </a:r>
          </a:p>
        </p:txBody>
      </p:sp>
      <p:sp>
        <p:nvSpPr>
          <p:cNvPr id="8" name="TextBox 7"/>
          <p:cNvSpPr txBox="1"/>
          <p:nvPr/>
        </p:nvSpPr>
        <p:spPr>
          <a:xfrm>
            <a:off x="8300013" y="3383816"/>
            <a:ext cx="591829" cy="276999"/>
          </a:xfrm>
          <a:prstGeom prst="rect">
            <a:avLst/>
          </a:prstGeom>
          <a:noFill/>
        </p:spPr>
        <p:txBody>
          <a:bodyPr wrap="none" rtlCol="0">
            <a:spAutoFit/>
          </a:bodyPr>
          <a:lstStyle/>
          <a:p>
            <a:r>
              <a:rPr lang="en-US" sz="1200" dirty="0" smtClean="0">
                <a:latin typeface="+mn-lt"/>
              </a:rPr>
              <a:t>50/59</a:t>
            </a:r>
          </a:p>
        </p:txBody>
      </p:sp>
      <p:sp>
        <p:nvSpPr>
          <p:cNvPr id="9" name="TextBox 8"/>
          <p:cNvSpPr txBox="1"/>
          <p:nvPr/>
        </p:nvSpPr>
        <p:spPr>
          <a:xfrm>
            <a:off x="8300013" y="3741956"/>
            <a:ext cx="591829" cy="276999"/>
          </a:xfrm>
          <a:prstGeom prst="rect">
            <a:avLst/>
          </a:prstGeom>
          <a:noFill/>
        </p:spPr>
        <p:txBody>
          <a:bodyPr wrap="none" rtlCol="0">
            <a:spAutoFit/>
          </a:bodyPr>
          <a:lstStyle/>
          <a:p>
            <a:r>
              <a:rPr lang="en-US" sz="1200" dirty="0" smtClean="0">
                <a:latin typeface="+mn-lt"/>
              </a:rPr>
              <a:t>12/15</a:t>
            </a:r>
          </a:p>
        </p:txBody>
      </p:sp>
      <p:sp>
        <p:nvSpPr>
          <p:cNvPr id="10" name="TextBox 9"/>
          <p:cNvSpPr txBox="1"/>
          <p:nvPr/>
        </p:nvSpPr>
        <p:spPr>
          <a:xfrm>
            <a:off x="8300013" y="4100096"/>
            <a:ext cx="421910" cy="276999"/>
          </a:xfrm>
          <a:prstGeom prst="rect">
            <a:avLst/>
          </a:prstGeom>
          <a:noFill/>
        </p:spPr>
        <p:txBody>
          <a:bodyPr wrap="none" rtlCol="0">
            <a:spAutoFit/>
          </a:bodyPr>
          <a:lstStyle/>
          <a:p>
            <a:r>
              <a:rPr lang="en-US" sz="1200" dirty="0" smtClean="0">
                <a:latin typeface="+mn-lt"/>
              </a:rPr>
              <a:t>8/9</a:t>
            </a:r>
          </a:p>
        </p:txBody>
      </p:sp>
      <p:sp>
        <p:nvSpPr>
          <p:cNvPr id="11" name="TextBox 10"/>
          <p:cNvSpPr txBox="1"/>
          <p:nvPr/>
        </p:nvSpPr>
        <p:spPr>
          <a:xfrm>
            <a:off x="8300013" y="4458236"/>
            <a:ext cx="591829" cy="276999"/>
          </a:xfrm>
          <a:prstGeom prst="rect">
            <a:avLst/>
          </a:prstGeom>
          <a:noFill/>
        </p:spPr>
        <p:txBody>
          <a:bodyPr wrap="none" rtlCol="0">
            <a:spAutoFit/>
          </a:bodyPr>
          <a:lstStyle/>
          <a:p>
            <a:r>
              <a:rPr lang="en-US" sz="1200" dirty="0" smtClean="0">
                <a:latin typeface="+mn-lt"/>
              </a:rPr>
              <a:t>14/17</a:t>
            </a:r>
          </a:p>
        </p:txBody>
      </p:sp>
      <p:sp>
        <p:nvSpPr>
          <p:cNvPr id="12" name="TextBox 11"/>
          <p:cNvSpPr txBox="1"/>
          <p:nvPr/>
        </p:nvSpPr>
        <p:spPr>
          <a:xfrm>
            <a:off x="8300013" y="4816376"/>
            <a:ext cx="591829" cy="276999"/>
          </a:xfrm>
          <a:prstGeom prst="rect">
            <a:avLst/>
          </a:prstGeom>
          <a:noFill/>
        </p:spPr>
        <p:txBody>
          <a:bodyPr wrap="none" rtlCol="0">
            <a:spAutoFit/>
          </a:bodyPr>
          <a:lstStyle/>
          <a:p>
            <a:r>
              <a:rPr lang="en-US" sz="1200" dirty="0" smtClean="0">
                <a:latin typeface="+mn-lt"/>
              </a:rPr>
              <a:t>14/17</a:t>
            </a:r>
          </a:p>
        </p:txBody>
      </p:sp>
      <p:sp>
        <p:nvSpPr>
          <p:cNvPr id="13" name="TextBox 12"/>
          <p:cNvSpPr txBox="1"/>
          <p:nvPr/>
        </p:nvSpPr>
        <p:spPr>
          <a:xfrm>
            <a:off x="8300013" y="5174516"/>
            <a:ext cx="506870" cy="276999"/>
          </a:xfrm>
          <a:prstGeom prst="rect">
            <a:avLst/>
          </a:prstGeom>
          <a:noFill/>
        </p:spPr>
        <p:txBody>
          <a:bodyPr wrap="none" rtlCol="0">
            <a:spAutoFit/>
          </a:bodyPr>
          <a:lstStyle/>
          <a:p>
            <a:r>
              <a:rPr lang="en-US" sz="1200" dirty="0" smtClean="0">
                <a:latin typeface="+mn-lt"/>
              </a:rPr>
              <a:t>9/18</a:t>
            </a:r>
          </a:p>
        </p:txBody>
      </p:sp>
      <p:sp>
        <p:nvSpPr>
          <p:cNvPr id="14" name="TextBox 13"/>
          <p:cNvSpPr txBox="1"/>
          <p:nvPr/>
        </p:nvSpPr>
        <p:spPr>
          <a:xfrm>
            <a:off x="8300013" y="5532656"/>
            <a:ext cx="676788" cy="276999"/>
          </a:xfrm>
          <a:prstGeom prst="rect">
            <a:avLst/>
          </a:prstGeom>
          <a:noFill/>
        </p:spPr>
        <p:txBody>
          <a:bodyPr wrap="none" rtlCol="0">
            <a:spAutoFit/>
          </a:bodyPr>
          <a:lstStyle/>
          <a:p>
            <a:r>
              <a:rPr lang="en-US" sz="1200" dirty="0" smtClean="0">
                <a:latin typeface="+mn-lt"/>
              </a:rPr>
              <a:t>27/104</a:t>
            </a:r>
          </a:p>
        </p:txBody>
      </p:sp>
      <p:sp>
        <p:nvSpPr>
          <p:cNvPr id="15" name="TextBox 14"/>
          <p:cNvSpPr txBox="1"/>
          <p:nvPr/>
        </p:nvSpPr>
        <p:spPr>
          <a:xfrm>
            <a:off x="8300013" y="5890796"/>
            <a:ext cx="761747" cy="276999"/>
          </a:xfrm>
          <a:prstGeom prst="rect">
            <a:avLst/>
          </a:prstGeom>
          <a:noFill/>
        </p:spPr>
        <p:txBody>
          <a:bodyPr wrap="none" rtlCol="0">
            <a:spAutoFit/>
          </a:bodyPr>
          <a:lstStyle/>
          <a:p>
            <a:r>
              <a:rPr lang="en-US" sz="1200" dirty="0" smtClean="0">
                <a:latin typeface="+mn-lt"/>
              </a:rPr>
              <a:t>149/255</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5871</TotalTime>
  <Words>2456</Words>
  <Application>Microsoft Office PowerPoint</Application>
  <PresentationFormat>On-screen Show (4:3)</PresentationFormat>
  <Paragraphs>631</Paragraphs>
  <Slides>24</Slides>
  <Notes>24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1" baseType="lpstr">
      <vt:lpstr>Arial</vt:lpstr>
      <vt:lpstr>Century Gothic</vt:lpstr>
      <vt:lpstr>Wingdings 2</vt:lpstr>
      <vt:lpstr>Wingdings</vt:lpstr>
      <vt:lpstr>ＭＳ Ｐゴシック</vt:lpstr>
      <vt:lpstr>Technic</vt:lpstr>
      <vt:lpstr>CorelDRAW</vt:lpstr>
      <vt:lpstr>Reconnaissance Investigation  of Emerging Contaminants in  Wastewater-Treatment-Plant Effluent  and Stormwater Runoff  in the Columbia River Basin</vt:lpstr>
      <vt:lpstr>Columbia River Inputs Study</vt:lpstr>
      <vt:lpstr>Slide 3</vt:lpstr>
      <vt:lpstr>City and WWTP characteristics</vt:lpstr>
      <vt:lpstr>Contaminants analyzed in  WWTP effluent </vt:lpstr>
      <vt:lpstr>PCBs—Polychlorinated Biphenyls</vt:lpstr>
      <vt:lpstr>PBDEs—Polybrominated diphenyl ethers</vt:lpstr>
      <vt:lpstr>PAHs—Polycyclic aromatic hydrocarbons</vt:lpstr>
      <vt:lpstr>Contaminants measured in WWTP effluents</vt:lpstr>
      <vt:lpstr>Percent of detection at each WWTP sampled</vt:lpstr>
      <vt:lpstr>Compounds found at all WWTPs maximum concentrations shown in micrograms per liter</vt:lpstr>
      <vt:lpstr>WWTP effluent –  PCBS, PBDEs, DDTs</vt:lpstr>
      <vt:lpstr>Pharmaceuticals found at all WWTPs maximum concentrations shown in micrograms per liter</vt:lpstr>
      <vt:lpstr>Diphenhydramine</vt:lpstr>
      <vt:lpstr>Diphenhydramine</vt:lpstr>
      <vt:lpstr>Loadings to the Columbia</vt:lpstr>
      <vt:lpstr>Implications for sampling</vt:lpstr>
      <vt:lpstr>Contaminants analyzed in Stormwater Runoff</vt:lpstr>
      <vt:lpstr>Contaminants measured in stormwater runoff</vt:lpstr>
      <vt:lpstr>A few interesting findings…</vt:lpstr>
      <vt:lpstr>Trace elements  in stormwater runoff</vt:lpstr>
      <vt:lpstr>Unknowns</vt:lpstr>
      <vt:lpstr>Future steps…</vt:lpstr>
      <vt:lpstr>Questions?</vt:lpstr>
    </vt:vector>
  </TitlesOfParts>
  <Company>U.S. Geological Survey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Monitoring contaminant transport in the Columbia River Basin</dc:title>
  <dc:creator>Jennifer Morace</dc:creator>
  <cp:lastModifiedBy>Admin</cp:lastModifiedBy>
  <cp:revision>214</cp:revision>
  <dcterms:created xsi:type="dcterms:W3CDTF">2009-07-22T11:45:53Z</dcterms:created>
  <dcterms:modified xsi:type="dcterms:W3CDTF">2011-05-25T22:55:14Z</dcterms:modified>
</cp:coreProperties>
</file>