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8"/>
  </p:notesMasterIdLst>
  <p:sldIdLst>
    <p:sldId id="264" r:id="rId2"/>
    <p:sldId id="269" r:id="rId3"/>
    <p:sldId id="272" r:id="rId4"/>
    <p:sldId id="273" r:id="rId5"/>
    <p:sldId id="259" r:id="rId6"/>
    <p:sldId id="262" r:id="rId7"/>
    <p:sldId id="274" r:id="rId8"/>
    <p:sldId id="261" r:id="rId9"/>
    <p:sldId id="258" r:id="rId10"/>
    <p:sldId id="268" r:id="rId11"/>
    <p:sldId id="265" r:id="rId12"/>
    <p:sldId id="266" r:id="rId13"/>
    <p:sldId id="275" r:id="rId14"/>
    <p:sldId id="267"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29" autoAdjust="0"/>
  </p:normalViewPr>
  <p:slideViewPr>
    <p:cSldViewPr>
      <p:cViewPr varScale="1">
        <p:scale>
          <a:sx n="101" d="100"/>
          <a:sy n="101" d="100"/>
        </p:scale>
        <p:origin x="-93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B36AC-DAE5-4F93-865B-76F74132621B}" type="datetimeFigureOut">
              <a:rPr lang="en-US" smtClean="0"/>
              <a:t>3/4/16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D985D-8BE5-46BC-B375-75687CCA9DE6}" type="slidenum">
              <a:rPr lang="en-US" smtClean="0"/>
              <a:t>‹#›</a:t>
            </a:fld>
            <a:endParaRPr lang="en-US"/>
          </a:p>
        </p:txBody>
      </p:sp>
    </p:spTree>
    <p:extLst>
      <p:ext uri="{BB962C8B-B14F-4D97-AF65-F5344CB8AC3E}">
        <p14:creationId xmlns:p14="http://schemas.microsoft.com/office/powerpoint/2010/main" val="104689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Xanthohumol</a:t>
            </a:r>
            <a:r>
              <a:rPr lang="en-US" baseline="0" dirty="0" smtClean="0"/>
              <a:t> is a polyphenol compound that is commonly found in beer hops. Hops are the flower or seed bearing portion of the hops plant called </a:t>
            </a:r>
            <a:r>
              <a:rPr lang="en-US" baseline="0" dirty="0" err="1" smtClean="0"/>
              <a:t>hulus</a:t>
            </a:r>
            <a:r>
              <a:rPr lang="en-US" baseline="0" dirty="0" smtClean="0"/>
              <a:t> </a:t>
            </a:r>
            <a:r>
              <a:rPr lang="en-US" baseline="0" dirty="0" err="1" smtClean="0"/>
              <a:t>lupulus</a:t>
            </a:r>
            <a:r>
              <a:rPr lang="en-US" baseline="0" dirty="0" smtClean="0"/>
              <a:t>. They are used to give beer a variety of flavor. So they are pretty popular with </a:t>
            </a:r>
            <a:r>
              <a:rPr lang="en-US" baseline="0" dirty="0" err="1" smtClean="0"/>
              <a:t>brrewries</a:t>
            </a:r>
            <a:r>
              <a:rPr lang="en-US" baseline="0" dirty="0" smtClean="0"/>
              <a:t>. </a:t>
            </a:r>
          </a:p>
          <a:p>
            <a:endParaRPr lang="en-US" baseline="0" dirty="0" smtClean="0"/>
          </a:p>
          <a:p>
            <a:r>
              <a:rPr lang="en-US" baseline="0" dirty="0" smtClean="0"/>
              <a:t>Besides giving flavor to beer, </a:t>
            </a:r>
            <a:r>
              <a:rPr lang="en-US" baseline="0" dirty="0" err="1" smtClean="0"/>
              <a:t>xanthohumol</a:t>
            </a:r>
            <a:r>
              <a:rPr lang="en-US" baseline="0" dirty="0" smtClean="0"/>
              <a:t> has been know to have some health benefits that com along with consuming it. Some of </a:t>
            </a:r>
            <a:r>
              <a:rPr lang="en-US" baseline="0" dirty="0" err="1" smtClean="0"/>
              <a:t>hich</a:t>
            </a:r>
            <a:r>
              <a:rPr lang="en-US" baseline="0" dirty="0" smtClean="0"/>
              <a:t> include.. </a:t>
            </a:r>
          </a:p>
          <a:p>
            <a:endParaRPr lang="en-US" baseline="0" dirty="0" smtClean="0"/>
          </a:p>
          <a:p>
            <a:r>
              <a:rPr lang="en-US" baseline="0" dirty="0" smtClean="0"/>
              <a:t>These traits are making </a:t>
            </a:r>
            <a:r>
              <a:rPr lang="en-US" baseline="0" dirty="0" err="1" smtClean="0"/>
              <a:t>brewries</a:t>
            </a:r>
            <a:r>
              <a:rPr lang="en-US" baseline="0" dirty="0" smtClean="0"/>
              <a:t> consider taking the left over hops and using them to make </a:t>
            </a:r>
            <a:r>
              <a:rPr lang="en-US" baseline="0" dirty="0" err="1" smtClean="0"/>
              <a:t>xanthohumol</a:t>
            </a:r>
            <a:r>
              <a:rPr lang="en-US" baseline="0" dirty="0" smtClean="0"/>
              <a:t> </a:t>
            </a:r>
            <a:r>
              <a:rPr lang="en-US" baseline="0" dirty="0" err="1" smtClean="0"/>
              <a:t>suppliments</a:t>
            </a:r>
            <a:r>
              <a:rPr lang="en-US" baseline="0" dirty="0" smtClean="0"/>
              <a:t> to sell to the public </a:t>
            </a:r>
          </a:p>
          <a:p>
            <a:r>
              <a:rPr lang="en-US" baseline="0" dirty="0" smtClean="0"/>
              <a:t>Talk about structure if time allows </a:t>
            </a:r>
            <a:endParaRPr lang="en-US" baseline="0" dirty="0" smtClean="0"/>
          </a:p>
          <a:p>
            <a:endParaRPr lang="en-US" baseline="0" dirty="0" smtClean="0"/>
          </a:p>
          <a:p>
            <a:r>
              <a:rPr lang="en-US" baseline="0" dirty="0" smtClean="0"/>
              <a:t>CUT down on this a lot </a:t>
            </a:r>
            <a:endParaRPr lang="en-US" dirty="0"/>
          </a:p>
        </p:txBody>
      </p:sp>
      <p:sp>
        <p:nvSpPr>
          <p:cNvPr id="4" name="Slide Number Placeholder 3"/>
          <p:cNvSpPr>
            <a:spLocks noGrp="1"/>
          </p:cNvSpPr>
          <p:nvPr>
            <p:ph type="sldNum" sz="quarter" idx="10"/>
          </p:nvPr>
        </p:nvSpPr>
        <p:spPr/>
        <p:txBody>
          <a:bodyPr/>
          <a:lstStyle/>
          <a:p>
            <a:fld id="{F8DD985D-8BE5-46BC-B375-75687CCA9DE6}" type="slidenum">
              <a:rPr lang="en-US" smtClean="0"/>
              <a:t>2</a:t>
            </a:fld>
            <a:endParaRPr lang="en-US"/>
          </a:p>
        </p:txBody>
      </p:sp>
    </p:spTree>
    <p:extLst>
      <p:ext uri="{BB962C8B-B14F-4D97-AF65-F5344CB8AC3E}">
        <p14:creationId xmlns:p14="http://schemas.microsoft.com/office/powerpoint/2010/main" val="1687393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Metagenomic</a:t>
            </a:r>
            <a:r>
              <a:rPr lang="en-US" dirty="0" smtClean="0"/>
              <a:t> analysis</a:t>
            </a:r>
          </a:p>
          <a:p>
            <a:r>
              <a:rPr lang="en-US" dirty="0" smtClean="0"/>
              <a:t>	allows us to determine which bacteria are present in lean </a:t>
            </a:r>
            <a:r>
              <a:rPr lang="en-US" dirty="0" err="1" smtClean="0"/>
              <a:t>vs</a:t>
            </a:r>
            <a:r>
              <a:rPr lang="en-US" dirty="0" smtClean="0"/>
              <a:t> obese phenotypes</a:t>
            </a:r>
          </a:p>
          <a:p>
            <a:endParaRPr lang="en-US" dirty="0" smtClean="0"/>
          </a:p>
          <a:p>
            <a:r>
              <a:rPr lang="en-US" dirty="0" err="1" smtClean="0"/>
              <a:t>Metabolomic</a:t>
            </a:r>
            <a:r>
              <a:rPr lang="en-US" dirty="0" smtClean="0"/>
              <a:t> analysis </a:t>
            </a:r>
          </a:p>
          <a:p>
            <a:r>
              <a:rPr lang="en-US" dirty="0" smtClean="0"/>
              <a:t>	 which metabolites are present.. Can determine which </a:t>
            </a:r>
            <a:r>
              <a:rPr lang="en-US" dirty="0" err="1" smtClean="0"/>
              <a:t>metabollic</a:t>
            </a:r>
            <a:r>
              <a:rPr lang="en-US" dirty="0" smtClean="0"/>
              <a:t> processes play a role  in weight gain </a:t>
            </a:r>
          </a:p>
          <a:p>
            <a:endParaRPr lang="en-US" dirty="0"/>
          </a:p>
        </p:txBody>
      </p:sp>
      <p:sp>
        <p:nvSpPr>
          <p:cNvPr id="4" name="Slide Number Placeholder 3"/>
          <p:cNvSpPr>
            <a:spLocks noGrp="1"/>
          </p:cNvSpPr>
          <p:nvPr>
            <p:ph type="sldNum" sz="quarter" idx="10"/>
          </p:nvPr>
        </p:nvSpPr>
        <p:spPr/>
        <p:txBody>
          <a:bodyPr/>
          <a:lstStyle/>
          <a:p>
            <a:fld id="{F8DD985D-8BE5-46BC-B375-75687CCA9DE6}" type="slidenum">
              <a:rPr lang="en-US" smtClean="0"/>
              <a:t>14</a:t>
            </a:fld>
            <a:endParaRPr lang="en-US"/>
          </a:p>
        </p:txBody>
      </p:sp>
    </p:spTree>
    <p:extLst>
      <p:ext uri="{BB962C8B-B14F-4D97-AF65-F5344CB8AC3E}">
        <p14:creationId xmlns:p14="http://schemas.microsoft.com/office/powerpoint/2010/main" val="315233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Fred </a:t>
            </a:r>
            <a:r>
              <a:rPr lang="en-US" dirty="0" err="1" smtClean="0"/>
              <a:t>stevens</a:t>
            </a:r>
            <a:r>
              <a:rPr lang="en-US" dirty="0" smtClean="0"/>
              <a:t> an </a:t>
            </a:r>
            <a:r>
              <a:rPr lang="en-US" dirty="0" err="1" smtClean="0"/>
              <a:t>oregonstate</a:t>
            </a:r>
            <a:r>
              <a:rPr lang="en-US" dirty="0" smtClean="0"/>
              <a:t> researcher</a:t>
            </a:r>
            <a:r>
              <a:rPr lang="en-US" baseline="0" dirty="0" smtClean="0"/>
              <a:t>, has shown that mice which are fed a high fat diet and those that were fed the diet and </a:t>
            </a:r>
            <a:r>
              <a:rPr lang="en-US" baseline="0" dirty="0" err="1" smtClean="0"/>
              <a:t>xanthohumol</a:t>
            </a:r>
            <a:r>
              <a:rPr lang="en-US" baseline="0" dirty="0" smtClean="0"/>
              <a:t> gained 15-20% less weight.  </a:t>
            </a:r>
          </a:p>
          <a:p>
            <a:r>
              <a:rPr lang="en-US" baseline="0" dirty="0" smtClean="0"/>
              <a:t>	The amount of food the mice ate in these experiments was controlled, so the difference in weights is not due to a difference .</a:t>
            </a:r>
          </a:p>
          <a:p>
            <a:endParaRPr lang="en-US" dirty="0" smtClean="0"/>
          </a:p>
          <a:p>
            <a:r>
              <a:rPr lang="en-US" dirty="0" smtClean="0"/>
              <a:t>Maier,</a:t>
            </a:r>
            <a:r>
              <a:rPr lang="en-US" baseline="0" dirty="0" smtClean="0"/>
              <a:t> </a:t>
            </a:r>
            <a:r>
              <a:rPr lang="en-US" baseline="0" dirty="0" err="1" smtClean="0"/>
              <a:t>stevens</a:t>
            </a:r>
            <a:r>
              <a:rPr lang="en-US" baseline="0" dirty="0" smtClean="0"/>
              <a:t> and </a:t>
            </a:r>
            <a:r>
              <a:rPr lang="en-US" baseline="0" dirty="0" err="1" smtClean="0"/>
              <a:t>gombart</a:t>
            </a:r>
            <a:r>
              <a:rPr lang="en-US" baseline="0" dirty="0" smtClean="0"/>
              <a:t> labs have evidence that </a:t>
            </a:r>
          </a:p>
          <a:p>
            <a:r>
              <a:rPr lang="en-US" baseline="0" dirty="0" smtClean="0"/>
              <a:t>	</a:t>
            </a:r>
            <a:r>
              <a:rPr lang="en-US" baseline="0" dirty="0" err="1" smtClean="0"/>
              <a:t>xanthohumol</a:t>
            </a:r>
            <a:r>
              <a:rPr lang="en-US" baseline="0" dirty="0" smtClean="0"/>
              <a:t> binds FXR</a:t>
            </a:r>
            <a:r>
              <a:rPr lang="is-IS" baseline="0" dirty="0" smtClean="0"/>
              <a:t>… binding allows FXR to form a </a:t>
            </a:r>
            <a:r>
              <a:rPr lang="is-IS" baseline="0" dirty="0" smtClean="0"/>
              <a:t>heterodimer with RXR retinoid x receptor, </a:t>
            </a:r>
            <a:r>
              <a:rPr lang="is-IS" baseline="0" dirty="0" smtClean="0"/>
              <a:t>this dimer can now bind the VDREs which are located withine the promoter of the catheleicidin antimicrobial gene, FXR is acting like a trancriptional regulator that will interm determine the amount of CAMP that is produced </a:t>
            </a:r>
            <a:endParaRPr lang="en-US" dirty="0"/>
          </a:p>
        </p:txBody>
      </p:sp>
      <p:sp>
        <p:nvSpPr>
          <p:cNvPr id="4" name="Slide Number Placeholder 3"/>
          <p:cNvSpPr>
            <a:spLocks noGrp="1"/>
          </p:cNvSpPr>
          <p:nvPr>
            <p:ph type="sldNum" sz="quarter" idx="10"/>
          </p:nvPr>
        </p:nvSpPr>
        <p:spPr/>
        <p:txBody>
          <a:bodyPr/>
          <a:lstStyle/>
          <a:p>
            <a:fld id="{F8DD985D-8BE5-46BC-B375-75687CCA9DE6}" type="slidenum">
              <a:rPr lang="en-US" smtClean="0"/>
              <a:t>3</a:t>
            </a:fld>
            <a:endParaRPr lang="en-US"/>
          </a:p>
        </p:txBody>
      </p:sp>
    </p:spTree>
    <p:extLst>
      <p:ext uri="{BB962C8B-B14F-4D97-AF65-F5344CB8AC3E}">
        <p14:creationId xmlns:p14="http://schemas.microsoft.com/office/powerpoint/2010/main" val="89844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rPr>
              <a:t>A little more about</a:t>
            </a:r>
            <a:r>
              <a:rPr lang="en-US" baseline="0" dirty="0" smtClean="0">
                <a:latin typeface="Times New Roman" charset="0"/>
              </a:rPr>
              <a:t> anti microbial peptides in general</a:t>
            </a:r>
          </a:p>
          <a:p>
            <a:r>
              <a:rPr lang="en-US" baseline="0" dirty="0" smtClean="0">
                <a:latin typeface="Times New Roman" charset="0"/>
              </a:rPr>
              <a:t>CAMP is a </a:t>
            </a:r>
            <a:r>
              <a:rPr lang="en-US" baseline="0" dirty="0" err="1" smtClean="0">
                <a:latin typeface="Times New Roman" charset="0"/>
              </a:rPr>
              <a:t>calass</a:t>
            </a:r>
            <a:r>
              <a:rPr lang="en-US" baseline="0" dirty="0" smtClean="0">
                <a:latin typeface="Times New Roman" charset="0"/>
              </a:rPr>
              <a:t> of AMP </a:t>
            </a:r>
          </a:p>
          <a:p>
            <a:r>
              <a:rPr lang="en-US" baseline="0" dirty="0" smtClean="0">
                <a:latin typeface="Times New Roman" charset="0"/>
              </a:rPr>
              <a:t>Some of the places AMPS are </a:t>
            </a:r>
            <a:r>
              <a:rPr lang="en-US" baseline="0" dirty="0" err="1" smtClean="0">
                <a:latin typeface="Times New Roman" charset="0"/>
              </a:rPr>
              <a:t>expresed</a:t>
            </a:r>
            <a:r>
              <a:rPr lang="en-US" baseline="0" dirty="0" smtClean="0">
                <a:latin typeface="Times New Roman" charset="0"/>
              </a:rPr>
              <a:t> include</a:t>
            </a:r>
            <a:r>
              <a:rPr lang="is-IS" baseline="0" dirty="0" smtClean="0">
                <a:latin typeface="Times New Roman" charset="0"/>
              </a:rPr>
              <a:t>…..</a:t>
            </a:r>
          </a:p>
          <a:p>
            <a:r>
              <a:rPr lang="en-US" baseline="0" dirty="0" smtClean="0">
                <a:latin typeface="Times New Roman" charset="0"/>
              </a:rPr>
              <a:t>These site </a:t>
            </a:r>
            <a:r>
              <a:rPr lang="en-US" baseline="0" dirty="0" err="1" smtClean="0">
                <a:latin typeface="Times New Roman" charset="0"/>
              </a:rPr>
              <a:t>ar</a:t>
            </a:r>
            <a:r>
              <a:rPr lang="en-US" baseline="0" dirty="0" smtClean="0">
                <a:latin typeface="Times New Roman" charset="0"/>
              </a:rPr>
              <a:t> all ones that are exposed to the outside </a:t>
            </a:r>
            <a:r>
              <a:rPr lang="en-US" baseline="0" dirty="0" err="1" smtClean="0">
                <a:latin typeface="Times New Roman" charset="0"/>
              </a:rPr>
              <a:t>enviornment</a:t>
            </a:r>
            <a:r>
              <a:rPr lang="en-US" baseline="0" dirty="0" smtClean="0">
                <a:latin typeface="Times New Roman" charset="0"/>
              </a:rPr>
              <a:t> </a:t>
            </a:r>
          </a:p>
          <a:p>
            <a:endParaRPr lang="en-US" baseline="0" dirty="0" smtClean="0">
              <a:latin typeface="Times New Roman" charset="0"/>
            </a:endParaRPr>
          </a:p>
          <a:p>
            <a:r>
              <a:rPr lang="en-US" baseline="0" dirty="0" smtClean="0">
                <a:latin typeface="Times New Roman" charset="0"/>
              </a:rPr>
              <a:t>Now that we have discussed what tissues express AMPS we can get a bitt more specific and discuss CAMP and the cells that express it </a:t>
            </a:r>
          </a:p>
          <a:p>
            <a:endParaRPr lang="en-US" dirty="0">
              <a:latin typeface="Times New Roman" charset="0"/>
            </a:endParaRPr>
          </a:p>
        </p:txBody>
      </p:sp>
    </p:spTree>
    <p:extLst>
      <p:ext uri="{BB962C8B-B14F-4D97-AF65-F5344CB8AC3E}">
        <p14:creationId xmlns:p14="http://schemas.microsoft.com/office/powerpoint/2010/main" val="104146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lgn="r"/>
            <a:fld id="{F39C57F8-F4CA-B34B-B226-7452BEA1B90F}" type="slidenum">
              <a:rPr lang="en-US"/>
              <a:pPr algn="r"/>
              <a:t>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New Roman" charset="0"/>
              </a:rPr>
              <a:t>CAMP is commonly</a:t>
            </a:r>
            <a:r>
              <a:rPr lang="en-US" baseline="0" dirty="0" smtClean="0">
                <a:latin typeface="Times New Roman" charset="0"/>
              </a:rPr>
              <a:t> found in epithelial, macros, and </a:t>
            </a:r>
            <a:r>
              <a:rPr lang="en-US" baseline="0" dirty="0" err="1" smtClean="0">
                <a:latin typeface="Times New Roman" charset="0"/>
              </a:rPr>
              <a:t>neutros</a:t>
            </a:r>
            <a:r>
              <a:rPr lang="en-US" baseline="0" dirty="0" smtClean="0">
                <a:latin typeface="Times New Roman" charset="0"/>
              </a:rPr>
              <a:t>. Macs and </a:t>
            </a:r>
            <a:r>
              <a:rPr lang="en-US" baseline="0" dirty="0" err="1" smtClean="0">
                <a:latin typeface="Times New Roman" charset="0"/>
              </a:rPr>
              <a:t>neuts</a:t>
            </a:r>
            <a:r>
              <a:rPr lang="en-US" baseline="0" dirty="0" smtClean="0">
                <a:latin typeface="Times New Roman" charset="0"/>
              </a:rPr>
              <a:t> are </a:t>
            </a:r>
            <a:r>
              <a:rPr lang="en-US" baseline="0" dirty="0" err="1" smtClean="0">
                <a:latin typeface="Times New Roman" charset="0"/>
              </a:rPr>
              <a:t>comon</a:t>
            </a:r>
            <a:r>
              <a:rPr lang="en-US" baseline="0" dirty="0" smtClean="0">
                <a:latin typeface="Times New Roman" charset="0"/>
              </a:rPr>
              <a:t> cells used in innate immunity, which is one of your bodies 1</a:t>
            </a:r>
            <a:r>
              <a:rPr lang="en-US" baseline="30000" dirty="0" smtClean="0">
                <a:latin typeface="Times New Roman" charset="0"/>
              </a:rPr>
              <a:t>st</a:t>
            </a:r>
            <a:r>
              <a:rPr lang="en-US" baseline="0" dirty="0" smtClean="0">
                <a:latin typeface="Times New Roman" charset="0"/>
              </a:rPr>
              <a:t> lines of defense </a:t>
            </a:r>
            <a:r>
              <a:rPr lang="en-US" baseline="0" dirty="0" err="1" smtClean="0">
                <a:latin typeface="Times New Roman" charset="0"/>
              </a:rPr>
              <a:t>agains</a:t>
            </a:r>
            <a:r>
              <a:rPr lang="en-US" baseline="0" dirty="0" smtClean="0">
                <a:latin typeface="Times New Roman" charset="0"/>
              </a:rPr>
              <a:t> potentially harmful microbes. CAMP protects/ is effective </a:t>
            </a:r>
            <a:r>
              <a:rPr lang="en-US" baseline="0" dirty="0" err="1" smtClean="0">
                <a:latin typeface="Times New Roman" charset="0"/>
              </a:rPr>
              <a:t>agains</a:t>
            </a:r>
            <a:r>
              <a:rPr lang="en-US" baseline="0" dirty="0" smtClean="0">
                <a:latin typeface="Times New Roman" charset="0"/>
              </a:rPr>
              <a:t> G+ G- </a:t>
            </a:r>
            <a:r>
              <a:rPr lang="en-US" baseline="0" dirty="0" err="1" smtClean="0">
                <a:latin typeface="Times New Roman" charset="0"/>
              </a:rPr>
              <a:t>bac</a:t>
            </a:r>
            <a:r>
              <a:rPr lang="en-US" baseline="0" dirty="0" smtClean="0">
                <a:latin typeface="Times New Roman" charset="0"/>
              </a:rPr>
              <a:t> and enveloped viruses </a:t>
            </a:r>
          </a:p>
          <a:p>
            <a:pPr eaLnBrk="1" hangingPunct="1"/>
            <a:endParaRPr lang="en-US" baseline="0" dirty="0" smtClean="0">
              <a:latin typeface="Times New Roman" charset="0"/>
            </a:endParaRPr>
          </a:p>
          <a:p>
            <a:pPr eaLnBrk="1" hangingPunct="1"/>
            <a:r>
              <a:rPr lang="en-US" baseline="0" dirty="0" smtClean="0">
                <a:latin typeface="Times New Roman" charset="0"/>
              </a:rPr>
              <a:t>In mice, that had the CAMP gene knocked out and therefore could produce CAMP, they showed increased signs of skin and urinary tract infections. The gut was </a:t>
            </a:r>
            <a:r>
              <a:rPr lang="en-US" baseline="0" dirty="0" err="1" smtClean="0">
                <a:latin typeface="Times New Roman" charset="0"/>
              </a:rPr>
              <a:t>overcolonized</a:t>
            </a:r>
            <a:r>
              <a:rPr lang="en-US" baseline="0" dirty="0" smtClean="0">
                <a:latin typeface="Times New Roman" charset="0"/>
              </a:rPr>
              <a:t> by the bacteria present, which increases the probability of infection, and by new and potentially pathogenic  bacterium that were introduced . Instances of </a:t>
            </a:r>
            <a:r>
              <a:rPr lang="en-US" baseline="0" dirty="0" err="1" smtClean="0">
                <a:latin typeface="Times New Roman" charset="0"/>
              </a:rPr>
              <a:t>eyey</a:t>
            </a:r>
            <a:r>
              <a:rPr lang="en-US" baseline="0" dirty="0" smtClean="0">
                <a:latin typeface="Times New Roman" charset="0"/>
              </a:rPr>
              <a:t> infections also occurred. </a:t>
            </a:r>
          </a:p>
          <a:p>
            <a:pPr eaLnBrk="1" hangingPunct="1"/>
            <a:endParaRPr lang="en-US" baseline="0" dirty="0" smtClean="0">
              <a:latin typeface="Times New Roman" charset="0"/>
            </a:endParaRPr>
          </a:p>
          <a:p>
            <a:pPr eaLnBrk="1" hangingPunct="1"/>
            <a:endParaRPr lang="en-US" dirty="0" smtClean="0">
              <a:latin typeface="Times New Roman" charset="0"/>
            </a:endParaRPr>
          </a:p>
          <a:p>
            <a:pPr eaLnBrk="1" hangingPunct="1"/>
            <a:r>
              <a:rPr lang="en-US" dirty="0" err="1" smtClean="0">
                <a:latin typeface="Times New Roman" charset="0"/>
              </a:rPr>
              <a:t>Belox</a:t>
            </a:r>
            <a:r>
              <a:rPr lang="en-US" dirty="0" smtClean="0">
                <a:latin typeface="Times New Roman" charset="0"/>
              </a:rPr>
              <a:t> is the structure of the CAMP protein,</a:t>
            </a:r>
            <a:r>
              <a:rPr lang="en-US" baseline="0" dirty="0" smtClean="0">
                <a:latin typeface="Times New Roman" charset="0"/>
              </a:rPr>
              <a:t> which is produced and a </a:t>
            </a:r>
            <a:r>
              <a:rPr lang="en-US" baseline="0" dirty="0" err="1" smtClean="0">
                <a:latin typeface="Times New Roman" charset="0"/>
              </a:rPr>
              <a:t>proprotein</a:t>
            </a:r>
            <a:r>
              <a:rPr lang="en-US" baseline="0" dirty="0" smtClean="0">
                <a:latin typeface="Times New Roman" charset="0"/>
              </a:rPr>
              <a:t>, a </a:t>
            </a:r>
            <a:r>
              <a:rPr lang="en-US" baseline="0" dirty="0" err="1" smtClean="0">
                <a:latin typeface="Times New Roman" charset="0"/>
              </a:rPr>
              <a:t>preotein</a:t>
            </a:r>
            <a:r>
              <a:rPr lang="en-US" baseline="0" dirty="0" smtClean="0">
                <a:latin typeface="Times New Roman" charset="0"/>
              </a:rPr>
              <a:t> that tis inactive, this is very beneficial for the cell because having the protein active can lead to detrimental effects. One example of this is when CAMP is made in the neutrophil it is </a:t>
            </a:r>
            <a:r>
              <a:rPr lang="en-US" baseline="0" dirty="0" err="1" smtClean="0">
                <a:latin typeface="Times New Roman" charset="0"/>
              </a:rPr>
              <a:t>madeas</a:t>
            </a:r>
            <a:r>
              <a:rPr lang="en-US" baseline="0" dirty="0" smtClean="0">
                <a:latin typeface="Times New Roman" charset="0"/>
              </a:rPr>
              <a:t> the </a:t>
            </a:r>
            <a:r>
              <a:rPr lang="en-US" baseline="0" dirty="0" err="1" smtClean="0">
                <a:latin typeface="Times New Roman" charset="0"/>
              </a:rPr>
              <a:t>propotein</a:t>
            </a:r>
            <a:r>
              <a:rPr lang="en-US" baseline="0" dirty="0" smtClean="0">
                <a:latin typeface="Times New Roman" charset="0"/>
              </a:rPr>
              <a:t> and stored in its secondary granules. Where as the enzyme use to cleave it will be stored in a primary granule. Lets say a neutrophil takes up a phage. The primary vesicles will first fuse then the </a:t>
            </a:r>
            <a:r>
              <a:rPr lang="en-US" baseline="0" dirty="0" err="1" smtClean="0">
                <a:latin typeface="Times New Roman" charset="0"/>
              </a:rPr>
              <a:t>econdary</a:t>
            </a:r>
            <a:r>
              <a:rPr lang="en-US" baseline="0" dirty="0" smtClean="0">
                <a:latin typeface="Times New Roman" charset="0"/>
              </a:rPr>
              <a:t> </a:t>
            </a:r>
            <a:r>
              <a:rPr lang="en-US" baseline="0" dirty="0" err="1" smtClean="0">
                <a:latin typeface="Times New Roman" charset="0"/>
              </a:rPr>
              <a:t>onse</a:t>
            </a:r>
            <a:r>
              <a:rPr lang="en-US" baseline="0" dirty="0" smtClean="0">
                <a:latin typeface="Times New Roman" charset="0"/>
              </a:rPr>
              <a:t> leading to activation of CMAP. </a:t>
            </a:r>
          </a:p>
          <a:p>
            <a:pPr eaLnBrk="1" hangingPunct="1"/>
            <a:endParaRPr lang="en-US" baseline="0" dirty="0" smtClean="0">
              <a:latin typeface="Times New Roman" charset="0"/>
            </a:endParaRPr>
          </a:p>
          <a:p>
            <a:pPr eaLnBrk="1" hangingPunct="1"/>
            <a:r>
              <a:rPr lang="en-US" baseline="0" dirty="0" smtClean="0">
                <a:latin typeface="Times New Roman" charset="0"/>
              </a:rPr>
              <a:t> The </a:t>
            </a:r>
            <a:r>
              <a:rPr lang="en-US" baseline="0" dirty="0" err="1" smtClean="0">
                <a:latin typeface="Times New Roman" charset="0"/>
              </a:rPr>
              <a:t>proprotein</a:t>
            </a:r>
            <a:r>
              <a:rPr lang="en-US" baseline="0" dirty="0" smtClean="0">
                <a:latin typeface="Times New Roman" charset="0"/>
              </a:rPr>
              <a:t> is cleaved by proteinase, or </a:t>
            </a:r>
            <a:r>
              <a:rPr lang="en-US" baseline="0" dirty="0" err="1" smtClean="0">
                <a:latin typeface="Times New Roman" charset="0"/>
              </a:rPr>
              <a:t>kallkriens</a:t>
            </a:r>
            <a:r>
              <a:rPr lang="en-US" baseline="0" dirty="0" smtClean="0">
                <a:latin typeface="Times New Roman" charset="0"/>
              </a:rPr>
              <a:t> 5 and 7 to mature and activate. </a:t>
            </a:r>
          </a:p>
          <a:p>
            <a:pPr eaLnBrk="1" hangingPunct="1"/>
            <a:endParaRPr lang="en-US" dirty="0" smtClean="0">
              <a:latin typeface="Times New Roman" charset="0"/>
            </a:endParaRPr>
          </a:p>
          <a:p>
            <a:pPr eaLnBrk="1" hangingPunct="1"/>
            <a:r>
              <a:rPr lang="en-US" dirty="0" smtClean="0">
                <a:latin typeface="Times New Roman" charset="0"/>
              </a:rPr>
              <a:t>Produced</a:t>
            </a:r>
            <a:r>
              <a:rPr lang="en-US" baseline="0" dirty="0" smtClean="0">
                <a:latin typeface="Times New Roman" charset="0"/>
              </a:rPr>
              <a:t> in the cell as a </a:t>
            </a:r>
            <a:r>
              <a:rPr lang="en-US" baseline="0" dirty="0" err="1" smtClean="0">
                <a:latin typeface="Times New Roman" charset="0"/>
              </a:rPr>
              <a:t>propreotein</a:t>
            </a:r>
            <a:r>
              <a:rPr lang="en-US" baseline="0" dirty="0" smtClean="0">
                <a:latin typeface="Times New Roman" charset="0"/>
              </a:rPr>
              <a:t>- inactive </a:t>
            </a:r>
            <a:r>
              <a:rPr lang="is-IS" baseline="0" dirty="0" smtClean="0">
                <a:latin typeface="Times New Roman" charset="0"/>
              </a:rPr>
              <a:t>…. </a:t>
            </a:r>
            <a:r>
              <a:rPr lang="en-US" baseline="0" dirty="0" smtClean="0">
                <a:latin typeface="Times New Roman" charset="0"/>
              </a:rPr>
              <a:t>A</a:t>
            </a:r>
            <a:r>
              <a:rPr lang="is-IS" baseline="0" dirty="0" smtClean="0">
                <a:latin typeface="Times New Roman" charset="0"/>
              </a:rPr>
              <a:t>ctivated by enzyme clevage</a:t>
            </a:r>
            <a:endParaRPr lang="en-US" dirty="0" smtClean="0">
              <a:latin typeface="Times New Roman" charset="0"/>
            </a:endParaRPr>
          </a:p>
          <a:p>
            <a:pPr eaLnBrk="1" hangingPunct="1"/>
            <a:r>
              <a:rPr lang="en-US" dirty="0" smtClean="0">
                <a:latin typeface="Times New Roman" charset="0"/>
              </a:rPr>
              <a:t>LL37 is CAMP</a:t>
            </a:r>
          </a:p>
          <a:p>
            <a:pPr eaLnBrk="1" hangingPunct="1"/>
            <a:endParaRPr lang="en-US" dirty="0" smtClean="0">
              <a:latin typeface="Times New Roman" charset="0"/>
            </a:endParaRPr>
          </a:p>
          <a:p>
            <a:pPr eaLnBrk="1" hangingPunct="1"/>
            <a:r>
              <a:rPr lang="en-US" dirty="0" smtClean="0">
                <a:latin typeface="Times New Roman" charset="0"/>
              </a:rPr>
              <a:t>Enzymes cleave CAMP to activate it </a:t>
            </a:r>
          </a:p>
          <a:p>
            <a:pPr eaLnBrk="1" hangingPunct="1"/>
            <a:r>
              <a:rPr lang="en-US" dirty="0" smtClean="0">
                <a:latin typeface="Times New Roman" charset="0"/>
              </a:rPr>
              <a:t>	importance is mainly</a:t>
            </a:r>
            <a:r>
              <a:rPr lang="en-US" baseline="0" dirty="0" smtClean="0">
                <a:latin typeface="Times New Roman" charset="0"/>
              </a:rPr>
              <a:t> for safe storage within the cell </a:t>
            </a:r>
          </a:p>
          <a:p>
            <a:pPr eaLnBrk="1" hangingPunct="1"/>
            <a:r>
              <a:rPr lang="en-US" baseline="0" dirty="0" smtClean="0">
                <a:latin typeface="Times New Roman" charset="0"/>
              </a:rPr>
              <a:t>	neutrophils store these in 2ndary granules .. Enzyme is in primary granule</a:t>
            </a:r>
            <a:r>
              <a:rPr lang="is-IS" baseline="0" dirty="0" smtClean="0">
                <a:latin typeface="Times New Roman" charset="0"/>
              </a:rPr>
              <a:t>…. </a:t>
            </a:r>
            <a:r>
              <a:rPr lang="en-US" baseline="0" dirty="0" smtClean="0">
                <a:latin typeface="Times New Roman" charset="0"/>
              </a:rPr>
              <a:t>C</a:t>
            </a:r>
            <a:r>
              <a:rPr lang="is-IS" baseline="0" dirty="0" smtClean="0">
                <a:latin typeface="Times New Roman" charset="0"/>
              </a:rPr>
              <a:t>ome together in the phagosome, to activate..... </a:t>
            </a:r>
          </a:p>
          <a:p>
            <a:pPr eaLnBrk="1" hangingPunct="1"/>
            <a:endParaRPr lang="en-US" dirty="0">
              <a:latin typeface="Times New Roman" charset="0"/>
            </a:endParaRPr>
          </a:p>
        </p:txBody>
      </p:sp>
    </p:spTree>
    <p:extLst>
      <p:ext uri="{BB962C8B-B14F-4D97-AF65-F5344CB8AC3E}">
        <p14:creationId xmlns:p14="http://schemas.microsoft.com/office/powerpoint/2010/main" val="106533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rPr>
              <a:t>Amphoteric</a:t>
            </a:r>
            <a:r>
              <a:rPr lang="en-US" baseline="0" dirty="0" smtClean="0">
                <a:latin typeface="Times New Roman" charset="0"/>
              </a:rPr>
              <a:t> peptide</a:t>
            </a:r>
          </a:p>
          <a:p>
            <a:r>
              <a:rPr lang="en-US" baseline="0" dirty="0" smtClean="0">
                <a:latin typeface="Times New Roman" charset="0"/>
              </a:rPr>
              <a:t>	positively charged domain in attracted to the negative charge of the membrane</a:t>
            </a:r>
          </a:p>
          <a:p>
            <a:r>
              <a:rPr lang="en-US" baseline="0" dirty="0" smtClean="0">
                <a:latin typeface="Times New Roman" charset="0"/>
              </a:rPr>
              <a:t>	lays on /covers the membrane </a:t>
            </a:r>
          </a:p>
          <a:p>
            <a:r>
              <a:rPr lang="en-US" baseline="0" dirty="0" smtClean="0">
                <a:latin typeface="Times New Roman" charset="0"/>
              </a:rPr>
              <a:t>	disrupts the membranes</a:t>
            </a:r>
          </a:p>
          <a:p>
            <a:endParaRPr lang="en-US" baseline="0" dirty="0" smtClean="0">
              <a:latin typeface="Times New Roman" charset="0"/>
            </a:endParaRPr>
          </a:p>
          <a:p>
            <a:r>
              <a:rPr lang="en-US" baseline="0"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136533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 and other AMPs</a:t>
            </a:r>
            <a:r>
              <a:rPr lang="en-US" baseline="0" dirty="0" smtClean="0"/>
              <a:t> are present in the inner mucus layer</a:t>
            </a:r>
          </a:p>
          <a:p>
            <a:r>
              <a:rPr lang="en-US" baseline="0" dirty="0" smtClean="0"/>
              <a:t>Help keep the flora of the gut at bay</a:t>
            </a:r>
          </a:p>
          <a:p>
            <a:endParaRPr lang="en-US" baseline="0" dirty="0" smtClean="0"/>
          </a:p>
          <a:p>
            <a:r>
              <a:rPr lang="en-US" baseline="0" dirty="0" smtClean="0"/>
              <a:t>But that leads you to think, what if camp does more than just keep the flora at bay, what if it plays a role in shaping what bacteria make up that flora. An what if that CAMP altered flora lead to a phenotype that was different to one in which CAMP is not present. </a:t>
            </a:r>
          </a:p>
          <a:p>
            <a:r>
              <a:rPr lang="en-US" baseline="0" dirty="0" smtClean="0"/>
              <a:t>	bacteria aid in digestion- allowing us to harvest energy from sourced we would not able to normally (EX?)</a:t>
            </a:r>
          </a:p>
          <a:p>
            <a:r>
              <a:rPr lang="en-US" baseline="0" dirty="0" smtClean="0"/>
              <a:t>	certain bacteria allow for more nutrient uptake than others</a:t>
            </a:r>
            <a:r>
              <a:rPr lang="is-IS" baseline="0" dirty="0" smtClean="0"/>
              <a:t>… leads to fat</a:t>
            </a:r>
            <a:endParaRPr lang="en-US" dirty="0"/>
          </a:p>
        </p:txBody>
      </p:sp>
      <p:sp>
        <p:nvSpPr>
          <p:cNvPr id="4" name="Slide Number Placeholder 3"/>
          <p:cNvSpPr>
            <a:spLocks noGrp="1"/>
          </p:cNvSpPr>
          <p:nvPr>
            <p:ph type="sldNum" sz="quarter" idx="10"/>
          </p:nvPr>
        </p:nvSpPr>
        <p:spPr/>
        <p:txBody>
          <a:bodyPr/>
          <a:lstStyle/>
          <a:p>
            <a:fld id="{F8DD985D-8BE5-46BC-B375-75687CCA9DE6}" type="slidenum">
              <a:rPr lang="en-US" smtClean="0"/>
              <a:t>9</a:t>
            </a:fld>
            <a:endParaRPr lang="en-US"/>
          </a:p>
        </p:txBody>
      </p:sp>
    </p:spTree>
    <p:extLst>
      <p:ext uri="{BB962C8B-B14F-4D97-AF65-F5344CB8AC3E}">
        <p14:creationId xmlns:p14="http://schemas.microsoft.com/office/powerpoint/2010/main" val="102357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D985D-8BE5-46BC-B375-75687CCA9DE6}" type="slidenum">
              <a:rPr lang="en-US" smtClean="0"/>
              <a:t>10</a:t>
            </a:fld>
            <a:endParaRPr lang="en-US"/>
          </a:p>
        </p:txBody>
      </p:sp>
    </p:spTree>
    <p:extLst>
      <p:ext uri="{BB962C8B-B14F-4D97-AF65-F5344CB8AC3E}">
        <p14:creationId xmlns:p14="http://schemas.microsoft.com/office/powerpoint/2010/main" val="277037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Amount</a:t>
            </a:r>
            <a:r>
              <a:rPr lang="en-US" baseline="0" dirty="0" smtClean="0"/>
              <a:t> of </a:t>
            </a:r>
            <a:r>
              <a:rPr lang="en-US" baseline="0" dirty="0" err="1" smtClean="0"/>
              <a:t>xanthohumol</a:t>
            </a:r>
            <a:r>
              <a:rPr lang="en-US" baseline="0" dirty="0" smtClean="0"/>
              <a:t> in the food changed as the mice gained weight </a:t>
            </a:r>
          </a:p>
          <a:p>
            <a:endParaRPr lang="en-US" baseline="0" dirty="0" smtClean="0"/>
          </a:p>
          <a:p>
            <a:r>
              <a:rPr lang="en-US" baseline="0" dirty="0" smtClean="0"/>
              <a:t>Mice with XN </a:t>
            </a:r>
            <a:r>
              <a:rPr lang="en-US" baseline="0" dirty="0" err="1" smtClean="0"/>
              <a:t>didn</a:t>
            </a:r>
            <a:r>
              <a:rPr lang="uk-UA" baseline="0" dirty="0" smtClean="0"/>
              <a:t>’</a:t>
            </a:r>
            <a:r>
              <a:rPr lang="en-US" baseline="0" dirty="0" smtClean="0"/>
              <a:t>t have as high of blood glucose, and decreased their blood glucose much quicker than mice without XN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DD985D-8BE5-46BC-B375-75687CCA9DE6}" type="slidenum">
              <a:rPr lang="en-US" smtClean="0"/>
              <a:t>11</a:t>
            </a:fld>
            <a:endParaRPr lang="en-US"/>
          </a:p>
        </p:txBody>
      </p:sp>
    </p:spTree>
    <p:extLst>
      <p:ext uri="{BB962C8B-B14F-4D97-AF65-F5344CB8AC3E}">
        <p14:creationId xmlns:p14="http://schemas.microsoft.com/office/powerpoint/2010/main" val="116647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let us be able to identify different phyla of bacteria</a:t>
            </a:r>
          </a:p>
          <a:p>
            <a:endParaRPr lang="en-US" dirty="0" smtClean="0"/>
          </a:p>
          <a:p>
            <a:r>
              <a:rPr lang="en-US" dirty="0" smtClean="0"/>
              <a:t>16s </a:t>
            </a:r>
            <a:r>
              <a:rPr lang="en-US" dirty="0" err="1" smtClean="0"/>
              <a:t>rRNA</a:t>
            </a:r>
            <a:r>
              <a:rPr lang="en-US" baseline="0" dirty="0" smtClean="0"/>
              <a:t> is a conserved sequence within the 30s small ribosomal subunit</a:t>
            </a:r>
          </a:p>
          <a:p>
            <a:r>
              <a:rPr lang="en-US" baseline="0" dirty="0" smtClean="0"/>
              <a:t>Within this conserved sequence there are areas a variability that arise from </a:t>
            </a:r>
            <a:r>
              <a:rPr lang="en-US" baseline="0" dirty="0" err="1" smtClean="0"/>
              <a:t>muts</a:t>
            </a:r>
            <a:r>
              <a:rPr lang="en-US" baseline="0" dirty="0" smtClean="0"/>
              <a:t>/ </a:t>
            </a:r>
            <a:r>
              <a:rPr lang="en-US" baseline="0" dirty="0" err="1" smtClean="0"/>
              <a:t>horzozntal</a:t>
            </a:r>
            <a:r>
              <a:rPr lang="en-US" baseline="0" dirty="0" smtClean="0"/>
              <a:t> gene transfer</a:t>
            </a:r>
          </a:p>
          <a:p>
            <a:r>
              <a:rPr lang="en-US" dirty="0" smtClean="0"/>
              <a:t>This</a:t>
            </a:r>
            <a:r>
              <a:rPr lang="en-US" baseline="0" dirty="0" smtClean="0"/>
              <a:t> allows us to sequence this area to determine what phyla of bacteria are present </a:t>
            </a:r>
          </a:p>
          <a:p>
            <a:endParaRPr lang="en-US" baseline="0" dirty="0" smtClean="0"/>
          </a:p>
          <a:p>
            <a:r>
              <a:rPr lang="en-US" baseline="0" dirty="0" err="1" smtClean="0"/>
              <a:t>Graphicall</a:t>
            </a:r>
            <a:r>
              <a:rPr lang="en-US" baseline="0" dirty="0" smtClean="0"/>
              <a:t> representation </a:t>
            </a:r>
            <a:endParaRPr lang="en-US" dirty="0"/>
          </a:p>
        </p:txBody>
      </p:sp>
      <p:sp>
        <p:nvSpPr>
          <p:cNvPr id="4" name="Slide Number Placeholder 3"/>
          <p:cNvSpPr>
            <a:spLocks noGrp="1"/>
          </p:cNvSpPr>
          <p:nvPr>
            <p:ph type="sldNum" sz="quarter" idx="10"/>
          </p:nvPr>
        </p:nvSpPr>
        <p:spPr/>
        <p:txBody>
          <a:bodyPr/>
          <a:lstStyle/>
          <a:p>
            <a:fld id="{F8DD985D-8BE5-46BC-B375-75687CCA9DE6}" type="slidenum">
              <a:rPr lang="en-US" smtClean="0"/>
              <a:t>12</a:t>
            </a:fld>
            <a:endParaRPr lang="en-US"/>
          </a:p>
        </p:txBody>
      </p:sp>
    </p:spTree>
    <p:extLst>
      <p:ext uri="{BB962C8B-B14F-4D97-AF65-F5344CB8AC3E}">
        <p14:creationId xmlns:p14="http://schemas.microsoft.com/office/powerpoint/2010/main" val="154976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6E92F76D-7EDC-41AC-92DE-D4FCB8F9F0CD}" type="datetimeFigureOut">
              <a:rPr lang="en-US" smtClean="0"/>
              <a:t>3/4/16</a:t>
            </a:fld>
            <a:endParaRPr lang="en-US"/>
          </a:p>
        </p:txBody>
      </p:sp>
      <p:sp>
        <p:nvSpPr>
          <p:cNvPr id="16" name="Slide Number Placeholder 15"/>
          <p:cNvSpPr>
            <a:spLocks noGrp="1"/>
          </p:cNvSpPr>
          <p:nvPr>
            <p:ph type="sldNum" sz="quarter" idx="11"/>
          </p:nvPr>
        </p:nvSpPr>
        <p:spPr/>
        <p:txBody>
          <a:bodyPr/>
          <a:lstStyle/>
          <a:p>
            <a:fld id="{1AD20DFC-E2D5-4BD6-B744-D8DEEAB5F7C2}"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2F76D-7EDC-41AC-92DE-D4FCB8F9F0CD}"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9434E-316B-440E-A9C2-E4B0062060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2F76D-7EDC-41AC-92DE-D4FCB8F9F0CD}"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9434E-316B-440E-A9C2-E4B0062060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E92F76D-7EDC-41AC-92DE-D4FCB8F9F0CD}" type="datetimeFigureOut">
              <a:rPr lang="en-US" smtClean="0"/>
              <a:t>3/4/16</a:t>
            </a:fld>
            <a:endParaRPr lang="en-US"/>
          </a:p>
        </p:txBody>
      </p:sp>
      <p:sp>
        <p:nvSpPr>
          <p:cNvPr id="15" name="Slide Number Placeholder 14"/>
          <p:cNvSpPr>
            <a:spLocks noGrp="1"/>
          </p:cNvSpPr>
          <p:nvPr>
            <p:ph type="sldNum" sz="quarter" idx="11"/>
          </p:nvPr>
        </p:nvSpPr>
        <p:spPr/>
        <p:txBody>
          <a:bodyPr/>
          <a:lstStyle/>
          <a:p>
            <a:fld id="{5429434E-316B-440E-A9C2-E4B0062060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E92F76D-7EDC-41AC-92DE-D4FCB8F9F0CD}" type="datetimeFigureOut">
              <a:rPr lang="en-US" smtClean="0"/>
              <a:t>3/4/16</a:t>
            </a:fld>
            <a:endParaRPr lang="en-US"/>
          </a:p>
        </p:txBody>
      </p:sp>
      <p:sp>
        <p:nvSpPr>
          <p:cNvPr id="13" name="Slide Number Placeholder 12"/>
          <p:cNvSpPr>
            <a:spLocks noGrp="1"/>
          </p:cNvSpPr>
          <p:nvPr>
            <p:ph type="sldNum" sz="quarter" idx="11"/>
          </p:nvPr>
        </p:nvSpPr>
        <p:spPr/>
        <p:txBody>
          <a:bodyPr/>
          <a:lstStyle/>
          <a:p>
            <a:fld id="{5429434E-316B-440E-A9C2-E4B00620608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E92F76D-7EDC-41AC-92DE-D4FCB8F9F0CD}" type="datetimeFigureOut">
              <a:rPr lang="en-US" smtClean="0"/>
              <a:t>3/4/16</a:t>
            </a:fld>
            <a:endParaRPr lang="en-US"/>
          </a:p>
        </p:txBody>
      </p:sp>
      <p:sp>
        <p:nvSpPr>
          <p:cNvPr id="9" name="Slide Number Placeholder 8"/>
          <p:cNvSpPr>
            <a:spLocks noGrp="1"/>
          </p:cNvSpPr>
          <p:nvPr>
            <p:ph type="sldNum" sz="quarter" idx="11"/>
          </p:nvPr>
        </p:nvSpPr>
        <p:spPr/>
        <p:txBody>
          <a:bodyPr/>
          <a:lstStyle/>
          <a:p>
            <a:fld id="{5429434E-316B-440E-A9C2-E4B00620608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E92F76D-7EDC-41AC-92DE-D4FCB8F9F0CD}" type="datetimeFigureOut">
              <a:rPr lang="en-US" smtClean="0"/>
              <a:t>3/4/16</a:t>
            </a:fld>
            <a:endParaRPr lang="en-US"/>
          </a:p>
        </p:txBody>
      </p:sp>
      <p:sp>
        <p:nvSpPr>
          <p:cNvPr id="15" name="Slide Number Placeholder 14"/>
          <p:cNvSpPr>
            <a:spLocks noGrp="1"/>
          </p:cNvSpPr>
          <p:nvPr>
            <p:ph type="sldNum" sz="quarter" idx="11"/>
          </p:nvPr>
        </p:nvSpPr>
        <p:spPr/>
        <p:txBody>
          <a:bodyPr/>
          <a:lstStyle/>
          <a:p>
            <a:fld id="{5429434E-316B-440E-A9C2-E4B0062060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E92F76D-7EDC-41AC-92DE-D4FCB8F9F0CD}" type="datetimeFigureOut">
              <a:rPr lang="en-US" smtClean="0"/>
              <a:t>3/4/16</a:t>
            </a:fld>
            <a:endParaRPr lang="en-US"/>
          </a:p>
        </p:txBody>
      </p:sp>
      <p:sp>
        <p:nvSpPr>
          <p:cNvPr id="8" name="Slide Number Placeholder 7"/>
          <p:cNvSpPr>
            <a:spLocks noGrp="1"/>
          </p:cNvSpPr>
          <p:nvPr>
            <p:ph type="sldNum" sz="quarter" idx="11"/>
          </p:nvPr>
        </p:nvSpPr>
        <p:spPr/>
        <p:txBody>
          <a:bodyPr/>
          <a:lstStyle/>
          <a:p>
            <a:fld id="{5429434E-316B-440E-A9C2-E4B00620608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92F76D-7EDC-41AC-92DE-D4FCB8F9F0CD}" type="datetimeFigureOut">
              <a:rPr lang="en-US" smtClean="0"/>
              <a:t>3/4/16</a:t>
            </a:fld>
            <a:endParaRPr lang="en-US"/>
          </a:p>
        </p:txBody>
      </p:sp>
      <p:sp>
        <p:nvSpPr>
          <p:cNvPr id="6" name="Slide Number Placeholder 5"/>
          <p:cNvSpPr>
            <a:spLocks noGrp="1"/>
          </p:cNvSpPr>
          <p:nvPr>
            <p:ph type="sldNum" sz="quarter" idx="11"/>
          </p:nvPr>
        </p:nvSpPr>
        <p:spPr/>
        <p:txBody>
          <a:bodyPr/>
          <a:lstStyle/>
          <a:p>
            <a:fld id="{5429434E-316B-440E-A9C2-E4B00620608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E92F76D-7EDC-41AC-92DE-D4FCB8F9F0CD}" type="datetimeFigureOut">
              <a:rPr lang="en-US" smtClean="0"/>
              <a:t>3/4/16</a:t>
            </a:fld>
            <a:endParaRPr lang="en-US"/>
          </a:p>
        </p:txBody>
      </p:sp>
      <p:sp>
        <p:nvSpPr>
          <p:cNvPr id="16" name="Slide Number Placeholder 15"/>
          <p:cNvSpPr>
            <a:spLocks noGrp="1"/>
          </p:cNvSpPr>
          <p:nvPr>
            <p:ph type="sldNum" sz="quarter" idx="11"/>
          </p:nvPr>
        </p:nvSpPr>
        <p:spPr/>
        <p:txBody>
          <a:bodyPr/>
          <a:lstStyle/>
          <a:p>
            <a:fld id="{2754ED01-E2A0-4C1E-8E21-014B99041579}"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E92F76D-7EDC-41AC-92DE-D4FCB8F9F0CD}" type="datetimeFigureOut">
              <a:rPr lang="en-US" smtClean="0"/>
              <a:t>3/4/16</a:t>
            </a:fld>
            <a:endParaRPr lang="en-US"/>
          </a:p>
        </p:txBody>
      </p:sp>
      <p:sp>
        <p:nvSpPr>
          <p:cNvPr id="14" name="Slide Number Placeholder 13"/>
          <p:cNvSpPr>
            <a:spLocks noGrp="1"/>
          </p:cNvSpPr>
          <p:nvPr>
            <p:ph type="sldNum" sz="quarter" idx="11"/>
          </p:nvPr>
        </p:nvSpPr>
        <p:spPr/>
        <p:txBody>
          <a:bodyPr/>
          <a:lstStyle/>
          <a:p>
            <a:fld id="{5429434E-316B-440E-A9C2-E4B00620608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E92F76D-7EDC-41AC-92DE-D4FCB8F9F0CD}" type="datetimeFigureOut">
              <a:rPr lang="en-US" smtClean="0"/>
              <a:t>3/4/16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429434E-316B-440E-A9C2-E4B0062060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543800" cy="2819400"/>
          </a:xfrm>
        </p:spPr>
        <p:txBody>
          <a:bodyPr/>
          <a:lstStyle/>
          <a:p>
            <a:r>
              <a:rPr lang="en-US" dirty="0" smtClean="0">
                <a:solidFill>
                  <a:srgbClr val="FFFF00"/>
                </a:solidFill>
              </a:rPr>
              <a:t>Does Consumption of </a:t>
            </a:r>
            <a:r>
              <a:rPr lang="en-US" dirty="0" err="1" smtClean="0">
                <a:solidFill>
                  <a:srgbClr val="FFFF00"/>
                </a:solidFill>
              </a:rPr>
              <a:t>Xanthohumol</a:t>
            </a:r>
            <a:r>
              <a:rPr lang="en-US" dirty="0" smtClean="0">
                <a:solidFill>
                  <a:srgbClr val="FFFF00"/>
                </a:solidFill>
              </a:rPr>
              <a:t> Alter the </a:t>
            </a:r>
            <a:r>
              <a:rPr lang="en-US" dirty="0" err="1">
                <a:solidFill>
                  <a:srgbClr val="FFFF00"/>
                </a:solidFill>
              </a:rPr>
              <a:t>M</a:t>
            </a:r>
            <a:r>
              <a:rPr lang="en-US" dirty="0" err="1" smtClean="0">
                <a:solidFill>
                  <a:srgbClr val="FFFF00"/>
                </a:solidFill>
              </a:rPr>
              <a:t>icrobiota</a:t>
            </a:r>
            <a:r>
              <a:rPr lang="en-US" dirty="0" smtClean="0">
                <a:solidFill>
                  <a:srgbClr val="FFFF00"/>
                </a:solidFill>
              </a:rPr>
              <a:t> Composition of the Gut?</a:t>
            </a:r>
            <a:endParaRPr lang="en-US" dirty="0">
              <a:solidFill>
                <a:srgbClr val="FFFF00"/>
              </a:solidFill>
            </a:endParaRPr>
          </a:p>
        </p:txBody>
      </p:sp>
      <p:sp>
        <p:nvSpPr>
          <p:cNvPr id="3" name="TextBox 2"/>
          <p:cNvSpPr txBox="1"/>
          <p:nvPr/>
        </p:nvSpPr>
        <p:spPr>
          <a:xfrm>
            <a:off x="1981200" y="4343400"/>
            <a:ext cx="2895600" cy="461665"/>
          </a:xfrm>
          <a:prstGeom prst="rect">
            <a:avLst/>
          </a:prstGeom>
          <a:noFill/>
        </p:spPr>
        <p:txBody>
          <a:bodyPr wrap="square" rtlCol="0">
            <a:spAutoFit/>
          </a:bodyPr>
          <a:lstStyle/>
          <a:p>
            <a:r>
              <a:rPr lang="en-US" sz="2400" dirty="0" smtClean="0">
                <a:solidFill>
                  <a:srgbClr val="FFFFFF"/>
                </a:solidFill>
              </a:rPr>
              <a:t>Kareem Raslan</a:t>
            </a:r>
            <a:endParaRPr lang="en-US" sz="2400" dirty="0">
              <a:solidFill>
                <a:srgbClr val="FFFFFF"/>
              </a:solidFill>
            </a:endParaRPr>
          </a:p>
        </p:txBody>
      </p:sp>
      <p:sp>
        <p:nvSpPr>
          <p:cNvPr id="4" name="TextBox 3"/>
          <p:cNvSpPr txBox="1"/>
          <p:nvPr/>
        </p:nvSpPr>
        <p:spPr>
          <a:xfrm>
            <a:off x="1981200" y="4876800"/>
            <a:ext cx="1896072" cy="461665"/>
          </a:xfrm>
          <a:prstGeom prst="rect">
            <a:avLst/>
          </a:prstGeom>
          <a:noFill/>
        </p:spPr>
        <p:txBody>
          <a:bodyPr wrap="none" rtlCol="0">
            <a:spAutoFit/>
          </a:bodyPr>
          <a:lstStyle/>
          <a:p>
            <a:r>
              <a:rPr lang="en-US" sz="2400" dirty="0" err="1" smtClean="0">
                <a:solidFill>
                  <a:srgbClr val="FFFFFF"/>
                </a:solidFill>
              </a:rPr>
              <a:t>Gombart</a:t>
            </a:r>
            <a:r>
              <a:rPr lang="en-US" sz="2400" dirty="0" smtClean="0">
                <a:solidFill>
                  <a:srgbClr val="FFFFFF"/>
                </a:solidFill>
              </a:rPr>
              <a:t> lab</a:t>
            </a:r>
            <a:endParaRPr lang="en-US" sz="2400" dirty="0">
              <a:solidFill>
                <a:srgbClr val="FFFFFF"/>
              </a:solidFill>
            </a:endParaRPr>
          </a:p>
        </p:txBody>
      </p:sp>
    </p:spTree>
    <p:extLst>
      <p:ext uri="{BB962C8B-B14F-4D97-AF65-F5344CB8AC3E}">
        <p14:creationId xmlns:p14="http://schemas.microsoft.com/office/powerpoint/2010/main" val="145088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914400"/>
          </a:xfrm>
        </p:spPr>
        <p:txBody>
          <a:bodyPr/>
          <a:lstStyle/>
          <a:p>
            <a:r>
              <a:rPr lang="en-US" dirty="0" smtClean="0">
                <a:solidFill>
                  <a:srgbClr val="FFFF00"/>
                </a:solidFill>
                <a:latin typeface="+mn-lt"/>
              </a:rPr>
              <a:t>Hypothesis</a:t>
            </a:r>
            <a:r>
              <a:rPr lang="en-US" dirty="0" smtClean="0"/>
              <a:t> 	</a:t>
            </a:r>
            <a:endParaRPr lang="en-US" dirty="0"/>
          </a:p>
        </p:txBody>
      </p:sp>
      <p:sp>
        <p:nvSpPr>
          <p:cNvPr id="3" name="TextBox 2"/>
          <p:cNvSpPr txBox="1"/>
          <p:nvPr/>
        </p:nvSpPr>
        <p:spPr>
          <a:xfrm>
            <a:off x="762000" y="1447800"/>
            <a:ext cx="6553200" cy="1200328"/>
          </a:xfrm>
          <a:prstGeom prst="rect">
            <a:avLst/>
          </a:prstGeom>
          <a:noFill/>
        </p:spPr>
        <p:txBody>
          <a:bodyPr wrap="square" rtlCol="0">
            <a:spAutoFit/>
          </a:bodyPr>
          <a:lstStyle/>
          <a:p>
            <a:r>
              <a:rPr lang="en-US" sz="2400" dirty="0" smtClean="0">
                <a:solidFill>
                  <a:srgbClr val="FFFFFF"/>
                </a:solidFill>
              </a:rPr>
              <a:t>Consumption of </a:t>
            </a:r>
            <a:r>
              <a:rPr lang="en-US" sz="2400" dirty="0" err="1" smtClean="0">
                <a:solidFill>
                  <a:srgbClr val="FFFFFF"/>
                </a:solidFill>
              </a:rPr>
              <a:t>Xanthohumol</a:t>
            </a:r>
            <a:r>
              <a:rPr lang="en-US" sz="2400" dirty="0" smtClean="0">
                <a:solidFill>
                  <a:srgbClr val="FFFFFF"/>
                </a:solidFill>
              </a:rPr>
              <a:t> induces CAMP gene expression in the gut which alters the bacterial composition.</a:t>
            </a:r>
            <a:endParaRPr lang="en-US" sz="2400" dirty="0">
              <a:solidFill>
                <a:srgbClr val="FFFFFF"/>
              </a:solidFill>
            </a:endParaRPr>
          </a:p>
        </p:txBody>
      </p:sp>
      <p:sp>
        <p:nvSpPr>
          <p:cNvPr id="8" name="TextBox 7"/>
          <p:cNvSpPr txBox="1"/>
          <p:nvPr/>
        </p:nvSpPr>
        <p:spPr>
          <a:xfrm>
            <a:off x="838200" y="4038600"/>
            <a:ext cx="6858000" cy="1569660"/>
          </a:xfrm>
          <a:prstGeom prst="rect">
            <a:avLst/>
          </a:prstGeom>
          <a:noFill/>
        </p:spPr>
        <p:txBody>
          <a:bodyPr wrap="square" rtlCol="0">
            <a:spAutoFit/>
          </a:bodyPr>
          <a:lstStyle/>
          <a:p>
            <a:r>
              <a:rPr lang="en-US" sz="2400" dirty="0" smtClean="0">
                <a:solidFill>
                  <a:srgbClr val="FFFFFF"/>
                </a:solidFill>
              </a:rPr>
              <a:t>When compared to </a:t>
            </a:r>
            <a:r>
              <a:rPr lang="en-US" sz="2400" dirty="0" smtClean="0">
                <a:solidFill>
                  <a:srgbClr val="FFFFFF"/>
                </a:solidFill>
              </a:rPr>
              <a:t>mice </a:t>
            </a:r>
            <a:r>
              <a:rPr lang="en-US" sz="2400" dirty="0" smtClean="0">
                <a:solidFill>
                  <a:srgbClr val="FFFFFF"/>
                </a:solidFill>
              </a:rPr>
              <a:t>eating only a</a:t>
            </a:r>
            <a:r>
              <a:rPr lang="en-US" sz="2400" dirty="0" smtClean="0">
                <a:solidFill>
                  <a:srgbClr val="FFFFFF"/>
                </a:solidFill>
              </a:rPr>
              <a:t> </a:t>
            </a:r>
            <a:r>
              <a:rPr lang="en-US" sz="2400" dirty="0" smtClean="0">
                <a:solidFill>
                  <a:srgbClr val="FFFFFF"/>
                </a:solidFill>
              </a:rPr>
              <a:t>high-fat </a:t>
            </a:r>
            <a:r>
              <a:rPr lang="en-US" sz="2400" dirty="0" smtClean="0">
                <a:solidFill>
                  <a:srgbClr val="FFFFFF"/>
                </a:solidFill>
              </a:rPr>
              <a:t>diet, do mice fed a high fat diet and </a:t>
            </a:r>
            <a:r>
              <a:rPr lang="en-US" sz="2400" dirty="0" err="1" smtClean="0">
                <a:solidFill>
                  <a:srgbClr val="FFFFFF"/>
                </a:solidFill>
              </a:rPr>
              <a:t>xanthomhumol</a:t>
            </a:r>
            <a:r>
              <a:rPr lang="en-US" sz="2400" dirty="0" smtClean="0">
                <a:solidFill>
                  <a:srgbClr val="FFFFFF"/>
                </a:solidFill>
              </a:rPr>
              <a:t> show </a:t>
            </a:r>
            <a:r>
              <a:rPr lang="en-US" sz="2400" dirty="0" smtClean="0">
                <a:solidFill>
                  <a:srgbClr val="FFFFFF"/>
                </a:solidFill>
              </a:rPr>
              <a:t>changes in their gut </a:t>
            </a:r>
            <a:r>
              <a:rPr lang="en-US" sz="2400" dirty="0" err="1" smtClean="0">
                <a:solidFill>
                  <a:srgbClr val="FFFFFF"/>
                </a:solidFill>
              </a:rPr>
              <a:t>microbiota</a:t>
            </a:r>
            <a:r>
              <a:rPr lang="en-US" sz="2400" dirty="0">
                <a:solidFill>
                  <a:srgbClr val="FFFFFF"/>
                </a:solidFill>
              </a:rPr>
              <a:t>?</a:t>
            </a:r>
            <a:endParaRPr lang="en-US" sz="2400" dirty="0">
              <a:solidFill>
                <a:srgbClr val="FFFFFF"/>
              </a:solidFill>
            </a:endParaRPr>
          </a:p>
        </p:txBody>
      </p:sp>
      <p:sp>
        <p:nvSpPr>
          <p:cNvPr id="4" name="TextBox 3"/>
          <p:cNvSpPr txBox="1"/>
          <p:nvPr/>
        </p:nvSpPr>
        <p:spPr>
          <a:xfrm>
            <a:off x="457200" y="2895600"/>
            <a:ext cx="5638800" cy="954107"/>
          </a:xfrm>
          <a:prstGeom prst="rect">
            <a:avLst/>
          </a:prstGeom>
          <a:noFill/>
        </p:spPr>
        <p:txBody>
          <a:bodyPr wrap="square" rtlCol="0">
            <a:spAutoFit/>
          </a:bodyPr>
          <a:lstStyle/>
          <a:p>
            <a:r>
              <a:rPr lang="en-US" sz="2800" dirty="0" smtClean="0">
                <a:solidFill>
                  <a:srgbClr val="FFFF00"/>
                </a:solidFill>
              </a:rPr>
              <a:t>The question I addressed this quarter</a:t>
            </a:r>
            <a:endParaRPr lang="en-US" sz="2800" dirty="0">
              <a:solidFill>
                <a:srgbClr val="FFFF00"/>
              </a:solidFill>
            </a:endParaRPr>
          </a:p>
        </p:txBody>
      </p:sp>
    </p:spTree>
    <p:extLst>
      <p:ext uri="{BB962C8B-B14F-4D97-AF65-F5344CB8AC3E}">
        <p14:creationId xmlns:p14="http://schemas.microsoft.com/office/powerpoint/2010/main" val="2033146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44"/>
            <a:ext cx="7543800" cy="914400"/>
          </a:xfrm>
        </p:spPr>
        <p:txBody>
          <a:bodyPr/>
          <a:lstStyle/>
          <a:p>
            <a:r>
              <a:rPr lang="en-US" sz="5400" dirty="0" smtClean="0">
                <a:solidFill>
                  <a:srgbClr val="FFFF00"/>
                </a:solidFill>
              </a:rPr>
              <a:t>Experiment Setup </a:t>
            </a:r>
            <a:r>
              <a:rPr lang="en-US" sz="5400" dirty="0" smtClean="0"/>
              <a:t>	</a:t>
            </a:r>
            <a:endParaRPr lang="en-US" sz="5400" dirty="0"/>
          </a:p>
        </p:txBody>
      </p:sp>
      <p:sp>
        <p:nvSpPr>
          <p:cNvPr id="3" name="TextBox 2"/>
          <p:cNvSpPr txBox="1"/>
          <p:nvPr/>
        </p:nvSpPr>
        <p:spPr>
          <a:xfrm>
            <a:off x="457200" y="1219200"/>
            <a:ext cx="7086600" cy="4770537"/>
          </a:xfrm>
          <a:prstGeom prst="rect">
            <a:avLst/>
          </a:prstGeom>
          <a:noFill/>
        </p:spPr>
        <p:txBody>
          <a:bodyPr wrap="square" rtlCol="0">
            <a:spAutoFit/>
          </a:bodyPr>
          <a:lstStyle/>
          <a:p>
            <a:pPr marL="285750" indent="-285750">
              <a:lnSpc>
                <a:spcPct val="130000"/>
              </a:lnSpc>
              <a:buFont typeface="Arial"/>
              <a:buChar char="•"/>
            </a:pPr>
            <a:r>
              <a:rPr lang="en-US" sz="3200" dirty="0" smtClean="0">
                <a:solidFill>
                  <a:schemeClr val="bg1"/>
                </a:solidFill>
              </a:rPr>
              <a:t>12 control mice- fed a high fat diet</a:t>
            </a:r>
          </a:p>
          <a:p>
            <a:pPr marL="285750" indent="-285750">
              <a:lnSpc>
                <a:spcPct val="130000"/>
              </a:lnSpc>
              <a:buFont typeface="Arial"/>
              <a:buChar char="•"/>
            </a:pPr>
            <a:r>
              <a:rPr lang="en-US" sz="3200" dirty="0" smtClean="0">
                <a:solidFill>
                  <a:schemeClr val="bg1"/>
                </a:solidFill>
              </a:rPr>
              <a:t>12 test mice – fed a high fat diet + </a:t>
            </a:r>
            <a:r>
              <a:rPr lang="en-US" sz="3200" dirty="0" err="1" smtClean="0">
                <a:solidFill>
                  <a:schemeClr val="bg1"/>
                </a:solidFill>
              </a:rPr>
              <a:t>xanthohumol</a:t>
            </a:r>
            <a:endParaRPr lang="en-US" sz="3200" dirty="0" smtClean="0">
              <a:solidFill>
                <a:schemeClr val="bg1"/>
              </a:solidFill>
            </a:endParaRPr>
          </a:p>
          <a:p>
            <a:pPr marL="742950" lvl="1" indent="-285750">
              <a:lnSpc>
                <a:spcPct val="130000"/>
              </a:lnSpc>
              <a:buFont typeface="Arial"/>
              <a:buChar char="•"/>
            </a:pPr>
            <a:r>
              <a:rPr lang="en-US" sz="2800" dirty="0" err="1" smtClean="0">
                <a:solidFill>
                  <a:schemeClr val="bg1"/>
                </a:solidFill>
              </a:rPr>
              <a:t>Xanthohumol</a:t>
            </a:r>
            <a:r>
              <a:rPr lang="en-US" sz="2800" dirty="0" smtClean="0">
                <a:solidFill>
                  <a:schemeClr val="bg1"/>
                </a:solidFill>
              </a:rPr>
              <a:t> dosage was 30mg/kg</a:t>
            </a:r>
          </a:p>
          <a:p>
            <a:pPr marL="285750" indent="-285750">
              <a:lnSpc>
                <a:spcPct val="130000"/>
              </a:lnSpc>
              <a:buFont typeface="Arial"/>
              <a:buChar char="•"/>
            </a:pPr>
            <a:r>
              <a:rPr lang="en-US" sz="3200" dirty="0" smtClean="0">
                <a:solidFill>
                  <a:schemeClr val="bg1"/>
                </a:solidFill>
              </a:rPr>
              <a:t>Euthanized </a:t>
            </a:r>
            <a:r>
              <a:rPr lang="en-US" sz="3200" dirty="0" smtClean="0">
                <a:solidFill>
                  <a:schemeClr val="bg1"/>
                </a:solidFill>
              </a:rPr>
              <a:t>at 14 weeks </a:t>
            </a:r>
          </a:p>
          <a:p>
            <a:pPr marL="742950" lvl="1" indent="-285750">
              <a:lnSpc>
                <a:spcPct val="130000"/>
              </a:lnSpc>
              <a:buFont typeface="Arial"/>
              <a:buChar char="•"/>
            </a:pPr>
            <a:r>
              <a:rPr lang="en-US" sz="3200" dirty="0">
                <a:solidFill>
                  <a:schemeClr val="bg1"/>
                </a:solidFill>
              </a:rPr>
              <a:t>T</a:t>
            </a:r>
            <a:r>
              <a:rPr lang="en-US" sz="3200" dirty="0" smtClean="0">
                <a:solidFill>
                  <a:schemeClr val="bg1"/>
                </a:solidFill>
              </a:rPr>
              <a:t>issue and feces samples were collected </a:t>
            </a:r>
          </a:p>
          <a:p>
            <a:endParaRPr lang="en-US" dirty="0"/>
          </a:p>
        </p:txBody>
      </p:sp>
    </p:spTree>
    <p:extLst>
      <p:ext uri="{BB962C8B-B14F-4D97-AF65-F5344CB8AC3E}">
        <p14:creationId xmlns:p14="http://schemas.microsoft.com/office/powerpoint/2010/main" val="34420451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81000"/>
            <a:ext cx="7543800" cy="1219200"/>
          </a:xfrm>
        </p:spPr>
        <p:txBody>
          <a:bodyPr/>
          <a:lstStyle/>
          <a:p>
            <a:r>
              <a:rPr lang="en-US" dirty="0" smtClean="0">
                <a:solidFill>
                  <a:srgbClr val="FFFF00"/>
                </a:solidFill>
              </a:rPr>
              <a:t>16s </a:t>
            </a:r>
            <a:r>
              <a:rPr lang="en-US" dirty="0" err="1" smtClean="0">
                <a:solidFill>
                  <a:srgbClr val="FFFF00"/>
                </a:solidFill>
              </a:rPr>
              <a:t>rRNA</a:t>
            </a:r>
            <a:r>
              <a:rPr lang="en-US" dirty="0" smtClean="0">
                <a:solidFill>
                  <a:srgbClr val="FFFF00"/>
                </a:solidFill>
              </a:rPr>
              <a:t> Sequencing</a:t>
            </a:r>
            <a:endParaRPr lang="en-US" dirty="0">
              <a:solidFill>
                <a:srgbClr val="FFFF00"/>
              </a:solidFill>
            </a:endParaRPr>
          </a:p>
        </p:txBody>
      </p:sp>
      <p:sp>
        <p:nvSpPr>
          <p:cNvPr id="3" name="TextBox 2"/>
          <p:cNvSpPr txBox="1"/>
          <p:nvPr/>
        </p:nvSpPr>
        <p:spPr>
          <a:xfrm>
            <a:off x="152400" y="762000"/>
            <a:ext cx="6400800" cy="1883593"/>
          </a:xfrm>
          <a:prstGeom prst="rect">
            <a:avLst/>
          </a:prstGeom>
          <a:noFill/>
        </p:spPr>
        <p:txBody>
          <a:bodyPr wrap="square" rtlCol="0">
            <a:spAutoFit/>
          </a:bodyPr>
          <a:lstStyle/>
          <a:p>
            <a:endParaRPr lang="en-US" sz="2400" dirty="0" smtClean="0"/>
          </a:p>
          <a:p>
            <a:pPr marL="285750" indent="-285750">
              <a:lnSpc>
                <a:spcPct val="130000"/>
              </a:lnSpc>
              <a:buFont typeface="Arial"/>
              <a:buChar char="•"/>
            </a:pPr>
            <a:r>
              <a:rPr lang="en-US" sz="2400" dirty="0" err="1" smtClean="0">
                <a:solidFill>
                  <a:srgbClr val="FFFFFF"/>
                </a:solidFill>
              </a:rPr>
              <a:t>gDNA</a:t>
            </a:r>
            <a:r>
              <a:rPr lang="en-US" sz="2400" dirty="0" smtClean="0">
                <a:solidFill>
                  <a:srgbClr val="FFFFFF"/>
                </a:solidFill>
              </a:rPr>
              <a:t> isolation use </a:t>
            </a:r>
            <a:r>
              <a:rPr lang="en-US" sz="2400" dirty="0" smtClean="0">
                <a:solidFill>
                  <a:srgbClr val="FFFFFF"/>
                </a:solidFill>
              </a:rPr>
              <a:t>MO </a:t>
            </a:r>
            <a:r>
              <a:rPr lang="en-US" sz="2400" dirty="0" smtClean="0">
                <a:solidFill>
                  <a:srgbClr val="FFFFFF"/>
                </a:solidFill>
              </a:rPr>
              <a:t>BIO Kit</a:t>
            </a:r>
          </a:p>
          <a:p>
            <a:pPr marL="285750" indent="-285750">
              <a:lnSpc>
                <a:spcPct val="130000"/>
              </a:lnSpc>
              <a:buFont typeface="Arial"/>
              <a:buChar char="•"/>
            </a:pPr>
            <a:r>
              <a:rPr lang="en-US" sz="2400" dirty="0" smtClean="0">
                <a:solidFill>
                  <a:srgbClr val="FFFFFF"/>
                </a:solidFill>
              </a:rPr>
              <a:t>Quantification of </a:t>
            </a:r>
            <a:r>
              <a:rPr lang="en-US" sz="2400" dirty="0" err="1" smtClean="0">
                <a:solidFill>
                  <a:srgbClr val="FFFFFF"/>
                </a:solidFill>
              </a:rPr>
              <a:t>gDNA</a:t>
            </a:r>
            <a:endParaRPr lang="en-US" sz="2400" dirty="0" smtClean="0">
              <a:solidFill>
                <a:srgbClr val="FFFFFF"/>
              </a:solidFill>
            </a:endParaRPr>
          </a:p>
          <a:p>
            <a:pPr marL="285750" indent="-285750">
              <a:lnSpc>
                <a:spcPct val="130000"/>
              </a:lnSpc>
              <a:buFont typeface="Arial"/>
              <a:buChar char="•"/>
            </a:pPr>
            <a:r>
              <a:rPr lang="en-US" sz="2400" dirty="0" smtClean="0">
                <a:solidFill>
                  <a:srgbClr val="FFFFFF"/>
                </a:solidFill>
              </a:rPr>
              <a:t>Gel electrophoresis </a:t>
            </a:r>
            <a:endParaRPr lang="en-US" sz="2400" dirty="0" smtClean="0">
              <a:solidFill>
                <a:srgbClr val="FFFFFF"/>
              </a:solidFill>
            </a:endParaRPr>
          </a:p>
        </p:txBody>
      </p:sp>
      <p:pic>
        <p:nvPicPr>
          <p:cNvPr id="7" name="Picture 6" descr="KR022616gD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352800"/>
            <a:ext cx="4008474" cy="2971800"/>
          </a:xfrm>
          <a:prstGeom prst="rect">
            <a:avLst/>
          </a:prstGeom>
        </p:spPr>
      </p:pic>
    </p:spTree>
    <p:extLst>
      <p:ext uri="{BB962C8B-B14F-4D97-AF65-F5344CB8AC3E}">
        <p14:creationId xmlns:p14="http://schemas.microsoft.com/office/powerpoint/2010/main" val="3774104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7239000" cy="3570208"/>
          </a:xfrm>
          <a:prstGeom prst="rect">
            <a:avLst/>
          </a:prstGeom>
          <a:noFill/>
        </p:spPr>
        <p:txBody>
          <a:bodyPr wrap="square" rtlCol="0">
            <a:spAutoFit/>
          </a:bodyPr>
          <a:lstStyle/>
          <a:p>
            <a:pPr marL="285750" indent="-285750">
              <a:lnSpc>
                <a:spcPct val="130000"/>
              </a:lnSpc>
              <a:buFont typeface="Arial"/>
              <a:buChar char="•"/>
            </a:pPr>
            <a:r>
              <a:rPr lang="en-US" sz="3200" dirty="0">
                <a:solidFill>
                  <a:srgbClr val="FFFFFF"/>
                </a:solidFill>
              </a:rPr>
              <a:t>PCR of the 16s </a:t>
            </a:r>
            <a:r>
              <a:rPr lang="en-US" sz="3200" dirty="0" err="1">
                <a:solidFill>
                  <a:srgbClr val="FFFFFF"/>
                </a:solidFill>
              </a:rPr>
              <a:t>rRNA</a:t>
            </a:r>
            <a:r>
              <a:rPr lang="en-US" sz="3200" dirty="0">
                <a:solidFill>
                  <a:srgbClr val="FFFFFF"/>
                </a:solidFill>
              </a:rPr>
              <a:t> gene</a:t>
            </a:r>
          </a:p>
          <a:p>
            <a:pPr marL="742950" lvl="1" indent="-285750">
              <a:lnSpc>
                <a:spcPct val="130000"/>
              </a:lnSpc>
              <a:buFont typeface="Arial"/>
              <a:buChar char="•"/>
            </a:pPr>
            <a:r>
              <a:rPr lang="en-US" sz="3200" dirty="0" smtClean="0">
                <a:solidFill>
                  <a:srgbClr val="FFFFFF"/>
                </a:solidFill>
              </a:rPr>
              <a:t>Amplification </a:t>
            </a:r>
            <a:r>
              <a:rPr lang="en-US" sz="3200" dirty="0">
                <a:solidFill>
                  <a:srgbClr val="FFFFFF"/>
                </a:solidFill>
              </a:rPr>
              <a:t>of the V3 and V4 </a:t>
            </a:r>
            <a:r>
              <a:rPr lang="en-US" sz="3200" dirty="0" err="1">
                <a:solidFill>
                  <a:srgbClr val="FFFFFF"/>
                </a:solidFill>
              </a:rPr>
              <a:t>hypervariable</a:t>
            </a:r>
            <a:r>
              <a:rPr lang="en-US" sz="3200" dirty="0">
                <a:solidFill>
                  <a:srgbClr val="FFFFFF"/>
                </a:solidFill>
              </a:rPr>
              <a:t> regions</a:t>
            </a:r>
          </a:p>
          <a:p>
            <a:pPr marL="285750" indent="-285750">
              <a:lnSpc>
                <a:spcPct val="130000"/>
              </a:lnSpc>
              <a:buFont typeface="Arial"/>
              <a:buChar char="•"/>
            </a:pPr>
            <a:r>
              <a:rPr lang="en-US" sz="3200" dirty="0" err="1">
                <a:solidFill>
                  <a:srgbClr val="FFFFFF"/>
                </a:solidFill>
              </a:rPr>
              <a:t>Illumina</a:t>
            </a:r>
            <a:r>
              <a:rPr lang="en-US" sz="3200" dirty="0">
                <a:solidFill>
                  <a:srgbClr val="FFFFFF"/>
                </a:solidFill>
              </a:rPr>
              <a:t> </a:t>
            </a:r>
            <a:r>
              <a:rPr lang="en-US" sz="3200" dirty="0" err="1">
                <a:solidFill>
                  <a:srgbClr val="FFFFFF"/>
                </a:solidFill>
              </a:rPr>
              <a:t>Miseq</a:t>
            </a:r>
            <a:endParaRPr lang="en-US" sz="3200" dirty="0">
              <a:solidFill>
                <a:srgbClr val="FFFFFF"/>
              </a:solidFill>
            </a:endParaRPr>
          </a:p>
          <a:p>
            <a:pPr marL="285750" indent="-285750">
              <a:lnSpc>
                <a:spcPct val="130000"/>
              </a:lnSpc>
              <a:buFont typeface="Arial"/>
              <a:buChar char="•"/>
            </a:pPr>
            <a:r>
              <a:rPr lang="en-US" sz="3200" dirty="0">
                <a:solidFill>
                  <a:srgbClr val="FFFFFF"/>
                </a:solidFill>
              </a:rPr>
              <a:t>Analysis of sequencing </a:t>
            </a:r>
          </a:p>
          <a:p>
            <a:endParaRPr lang="en-US" dirty="0"/>
          </a:p>
        </p:txBody>
      </p:sp>
      <p:pic>
        <p:nvPicPr>
          <p:cNvPr id="4" name="Picture 3"/>
          <p:cNvPicPr>
            <a:picLocks noChangeAspect="1"/>
          </p:cNvPicPr>
          <p:nvPr/>
        </p:nvPicPr>
        <p:blipFill>
          <a:blip r:embed="rId2"/>
          <a:stretch>
            <a:fillRect/>
          </a:stretch>
        </p:blipFill>
        <p:spPr>
          <a:xfrm>
            <a:off x="6477000" y="2286000"/>
            <a:ext cx="2523635" cy="2940816"/>
          </a:xfrm>
          <a:prstGeom prst="rect">
            <a:avLst/>
          </a:prstGeom>
        </p:spPr>
      </p:pic>
      <p:pic>
        <p:nvPicPr>
          <p:cNvPr id="5" name="Picture 4"/>
          <p:cNvPicPr>
            <a:picLocks noChangeAspect="1"/>
          </p:cNvPicPr>
          <p:nvPr/>
        </p:nvPicPr>
        <p:blipFill>
          <a:blip r:embed="rId3"/>
          <a:stretch>
            <a:fillRect/>
          </a:stretch>
        </p:blipFill>
        <p:spPr>
          <a:xfrm>
            <a:off x="152400" y="5334000"/>
            <a:ext cx="8839200" cy="970935"/>
          </a:xfrm>
          <a:prstGeom prst="rect">
            <a:avLst/>
          </a:prstGeom>
        </p:spPr>
      </p:pic>
      <p:sp>
        <p:nvSpPr>
          <p:cNvPr id="7" name="TextBox 6"/>
          <p:cNvSpPr txBox="1"/>
          <p:nvPr/>
        </p:nvSpPr>
        <p:spPr>
          <a:xfrm>
            <a:off x="304800" y="0"/>
            <a:ext cx="8686800" cy="769441"/>
          </a:xfrm>
          <a:prstGeom prst="rect">
            <a:avLst/>
          </a:prstGeom>
          <a:noFill/>
        </p:spPr>
        <p:txBody>
          <a:bodyPr wrap="square" rtlCol="0">
            <a:spAutoFit/>
          </a:bodyPr>
          <a:lstStyle/>
          <a:p>
            <a:r>
              <a:rPr lang="en-US" sz="4400" dirty="0">
                <a:solidFill>
                  <a:srgbClr val="FFFF00"/>
                </a:solidFill>
              </a:rPr>
              <a:t>16s </a:t>
            </a:r>
            <a:r>
              <a:rPr lang="en-US" sz="4400" dirty="0" err="1">
                <a:solidFill>
                  <a:srgbClr val="FFFF00"/>
                </a:solidFill>
              </a:rPr>
              <a:t>rRNA</a:t>
            </a:r>
            <a:r>
              <a:rPr lang="en-US" sz="4400" dirty="0">
                <a:solidFill>
                  <a:srgbClr val="FFFF00"/>
                </a:solidFill>
              </a:rPr>
              <a:t> Sequencing</a:t>
            </a:r>
            <a:endParaRPr lang="en-US" sz="4400" dirty="0"/>
          </a:p>
        </p:txBody>
      </p:sp>
    </p:spTree>
    <p:extLst>
      <p:ext uri="{BB962C8B-B14F-4D97-AF65-F5344CB8AC3E}">
        <p14:creationId xmlns:p14="http://schemas.microsoft.com/office/powerpoint/2010/main" val="3741013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543800" cy="914400"/>
          </a:xfrm>
        </p:spPr>
        <p:txBody>
          <a:bodyPr/>
          <a:lstStyle/>
          <a:p>
            <a:r>
              <a:rPr lang="en-US" dirty="0" smtClean="0">
                <a:solidFill>
                  <a:srgbClr val="FFFF00"/>
                </a:solidFill>
              </a:rPr>
              <a:t>Predictions</a:t>
            </a:r>
            <a:r>
              <a:rPr lang="en-US" dirty="0" smtClean="0"/>
              <a:t> 	</a:t>
            </a:r>
            <a:endParaRPr lang="en-US" dirty="0"/>
          </a:p>
        </p:txBody>
      </p:sp>
      <p:sp>
        <p:nvSpPr>
          <p:cNvPr id="3" name="TextBox 2"/>
          <p:cNvSpPr txBox="1"/>
          <p:nvPr/>
        </p:nvSpPr>
        <p:spPr>
          <a:xfrm>
            <a:off x="533400" y="914400"/>
            <a:ext cx="6858000" cy="3046988"/>
          </a:xfrm>
          <a:prstGeom prst="rect">
            <a:avLst/>
          </a:prstGeom>
          <a:noFill/>
        </p:spPr>
        <p:txBody>
          <a:bodyPr wrap="square" rtlCol="0">
            <a:spAutoFit/>
          </a:bodyPr>
          <a:lstStyle/>
          <a:p>
            <a:pPr marL="285750" indent="-285750">
              <a:buFont typeface="Arial"/>
              <a:buChar char="•"/>
            </a:pPr>
            <a:r>
              <a:rPr lang="en-US" sz="2400" dirty="0" smtClean="0">
                <a:solidFill>
                  <a:srgbClr val="FFFFFF"/>
                </a:solidFill>
              </a:rPr>
              <a:t>Consumption of </a:t>
            </a:r>
            <a:r>
              <a:rPr lang="en-US" sz="2400" dirty="0" err="1" smtClean="0">
                <a:solidFill>
                  <a:srgbClr val="FFFFFF"/>
                </a:solidFill>
              </a:rPr>
              <a:t>Xanthohumol</a:t>
            </a:r>
            <a:r>
              <a:rPr lang="en-US" sz="2400" dirty="0" smtClean="0">
                <a:solidFill>
                  <a:srgbClr val="FFFFFF"/>
                </a:solidFill>
              </a:rPr>
              <a:t> will alter the bacterial composition of the gut</a:t>
            </a:r>
            <a:endParaRPr lang="en-US" sz="2400" dirty="0" smtClean="0">
              <a:solidFill>
                <a:srgbClr val="FFFFFF"/>
              </a:solidFill>
            </a:endParaRPr>
          </a:p>
          <a:p>
            <a:pPr marL="285750" indent="-285750">
              <a:buFont typeface="Arial"/>
              <a:buChar char="•"/>
            </a:pPr>
            <a:endParaRPr lang="en-US" sz="2400" dirty="0">
              <a:solidFill>
                <a:srgbClr val="FFFFFF"/>
              </a:solidFill>
            </a:endParaRPr>
          </a:p>
          <a:p>
            <a:pPr marL="285750" indent="-285750">
              <a:buFont typeface="Arial"/>
              <a:buChar char="•"/>
            </a:pPr>
            <a:r>
              <a:rPr lang="en-US" sz="2400" dirty="0" smtClean="0">
                <a:solidFill>
                  <a:srgbClr val="FFFFFF"/>
                </a:solidFill>
              </a:rPr>
              <a:t>The bacterial composition may favor a lean phenotype</a:t>
            </a:r>
            <a:endParaRPr lang="en-US" sz="2400" dirty="0" smtClean="0">
              <a:solidFill>
                <a:srgbClr val="FFFFFF"/>
              </a:solidFill>
            </a:endParaRPr>
          </a:p>
          <a:p>
            <a:r>
              <a:rPr lang="en-US" sz="2400" dirty="0" smtClean="0">
                <a:solidFill>
                  <a:srgbClr val="FFFFFF"/>
                </a:solidFill>
              </a:rPr>
              <a:t>    	</a:t>
            </a:r>
            <a:r>
              <a:rPr lang="en-US" sz="2400" dirty="0" smtClean="0">
                <a:solidFill>
                  <a:srgbClr val="FFFFFF"/>
                </a:solidFill>
              </a:rPr>
              <a:t>For</a:t>
            </a:r>
            <a:r>
              <a:rPr lang="en-US" sz="2400" dirty="0" smtClean="0">
                <a:solidFill>
                  <a:srgbClr val="FFFFFF"/>
                </a:solidFill>
              </a:rPr>
              <a:t> </a:t>
            </a:r>
            <a:r>
              <a:rPr lang="en-US" sz="2400" dirty="0" smtClean="0">
                <a:solidFill>
                  <a:srgbClr val="FFFFFF"/>
                </a:solidFill>
              </a:rPr>
              <a:t>example:</a:t>
            </a:r>
          </a:p>
          <a:p>
            <a:r>
              <a:rPr lang="en-US" sz="2400" dirty="0">
                <a:solidFill>
                  <a:srgbClr val="FFFFFF"/>
                </a:solidFill>
              </a:rPr>
              <a:t>	</a:t>
            </a:r>
            <a:r>
              <a:rPr lang="en-US" sz="2400" dirty="0" smtClean="0">
                <a:solidFill>
                  <a:srgbClr val="FFFFFF"/>
                </a:solidFill>
              </a:rPr>
              <a:t>Fewer</a:t>
            </a:r>
            <a:r>
              <a:rPr lang="en-US" sz="2400" dirty="0" smtClean="0">
                <a:solidFill>
                  <a:srgbClr val="FFFFFF"/>
                </a:solidFill>
              </a:rPr>
              <a:t> </a:t>
            </a:r>
            <a:r>
              <a:rPr lang="en-US" sz="2400" i="1" dirty="0" err="1" smtClean="0">
                <a:solidFill>
                  <a:srgbClr val="FFFFFF"/>
                </a:solidFill>
              </a:rPr>
              <a:t>Firmicutes</a:t>
            </a:r>
            <a:endParaRPr lang="en-US" sz="2400" i="1" dirty="0">
              <a:solidFill>
                <a:srgbClr val="FFFFFF"/>
              </a:solidFill>
            </a:endParaRPr>
          </a:p>
          <a:p>
            <a:r>
              <a:rPr lang="en-US" sz="2400" dirty="0" smtClean="0">
                <a:solidFill>
                  <a:srgbClr val="FFFFFF"/>
                </a:solidFill>
              </a:rPr>
              <a:t>   	More </a:t>
            </a:r>
            <a:r>
              <a:rPr lang="en-US" sz="2400" i="1" dirty="0" err="1">
                <a:solidFill>
                  <a:srgbClr val="FFFFFF"/>
                </a:solidFill>
              </a:rPr>
              <a:t>B</a:t>
            </a:r>
            <a:r>
              <a:rPr lang="en-US" sz="2400" i="1" dirty="0" err="1" smtClean="0">
                <a:solidFill>
                  <a:srgbClr val="FFFFFF"/>
                </a:solidFill>
              </a:rPr>
              <a:t>acteroidetes</a:t>
            </a:r>
            <a:endParaRPr lang="en-US" sz="2400" i="1" dirty="0">
              <a:solidFill>
                <a:srgbClr val="FFFFFF"/>
              </a:solidFill>
            </a:endParaRPr>
          </a:p>
        </p:txBody>
      </p:sp>
      <p:pic>
        <p:nvPicPr>
          <p:cNvPr id="6" name="Picture 5"/>
          <p:cNvPicPr>
            <a:picLocks noChangeAspect="1"/>
          </p:cNvPicPr>
          <p:nvPr/>
        </p:nvPicPr>
        <p:blipFill>
          <a:blip r:embed="rId3"/>
          <a:stretch>
            <a:fillRect/>
          </a:stretch>
        </p:blipFill>
        <p:spPr>
          <a:xfrm>
            <a:off x="2514600" y="4038600"/>
            <a:ext cx="3635572" cy="2184400"/>
          </a:xfrm>
          <a:prstGeom prst="rect">
            <a:avLst/>
          </a:prstGeom>
        </p:spPr>
      </p:pic>
      <p:sp>
        <p:nvSpPr>
          <p:cNvPr id="7" name="TextBox 6"/>
          <p:cNvSpPr txBox="1"/>
          <p:nvPr/>
        </p:nvSpPr>
        <p:spPr>
          <a:xfrm>
            <a:off x="2590800" y="6248400"/>
            <a:ext cx="3581400" cy="461665"/>
          </a:xfrm>
          <a:prstGeom prst="rect">
            <a:avLst/>
          </a:prstGeom>
          <a:noFill/>
        </p:spPr>
        <p:txBody>
          <a:bodyPr wrap="square" rtlCol="0">
            <a:spAutoFit/>
          </a:bodyPr>
          <a:lstStyle/>
          <a:p>
            <a:r>
              <a:rPr lang="en-US" sz="1200" dirty="0" err="1"/>
              <a:t>Turnbaugh</a:t>
            </a:r>
            <a:r>
              <a:rPr lang="en-US" sz="1200" dirty="0"/>
              <a:t>, </a:t>
            </a:r>
            <a:r>
              <a:rPr lang="en-US" sz="1200" dirty="0" smtClean="0"/>
              <a:t>et </a:t>
            </a:r>
            <a:r>
              <a:rPr lang="en-US" sz="1200" dirty="0"/>
              <a:t>al. 2009. A core gut </a:t>
            </a:r>
            <a:r>
              <a:rPr lang="en-US" sz="1200" dirty="0" err="1"/>
              <a:t>microbiome</a:t>
            </a:r>
            <a:r>
              <a:rPr lang="en-US" sz="1200" dirty="0"/>
              <a:t> in obese and lean twins. Nature 457:480– 484</a:t>
            </a:r>
          </a:p>
        </p:txBody>
      </p:sp>
    </p:spTree>
    <p:extLst>
      <p:ext uri="{BB962C8B-B14F-4D97-AF65-F5344CB8AC3E}">
        <p14:creationId xmlns:p14="http://schemas.microsoft.com/office/powerpoint/2010/main" val="2595549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133600"/>
            <a:ext cx="4267200" cy="2031325"/>
          </a:xfrm>
          <a:prstGeom prst="rect">
            <a:avLst/>
          </a:prstGeom>
          <a:noFill/>
        </p:spPr>
        <p:txBody>
          <a:bodyPr wrap="square" rtlCol="0">
            <a:spAutoFit/>
          </a:bodyPr>
          <a:lstStyle/>
          <a:p>
            <a:pPr marL="285750" indent="-285750">
              <a:buFont typeface="Arial"/>
              <a:buChar char="•"/>
            </a:pPr>
            <a:r>
              <a:rPr lang="en-US" sz="3600" dirty="0" err="1" smtClean="0">
                <a:solidFill>
                  <a:srgbClr val="FFFFFF"/>
                </a:solidFill>
              </a:rPr>
              <a:t>Metagenomics</a:t>
            </a:r>
            <a:endParaRPr lang="en-US" sz="3600" dirty="0">
              <a:solidFill>
                <a:srgbClr val="FFFFFF"/>
              </a:solidFill>
            </a:endParaRPr>
          </a:p>
          <a:p>
            <a:pPr marL="285750" indent="-285750">
              <a:buFont typeface="Arial"/>
              <a:buChar char="•"/>
            </a:pPr>
            <a:endParaRPr lang="en-US" sz="3600" dirty="0">
              <a:solidFill>
                <a:srgbClr val="FFFFFF"/>
              </a:solidFill>
            </a:endParaRPr>
          </a:p>
          <a:p>
            <a:pPr marL="285750" indent="-285750">
              <a:buFont typeface="Arial"/>
              <a:buChar char="•"/>
            </a:pPr>
            <a:r>
              <a:rPr lang="en-US" sz="3600" dirty="0">
                <a:solidFill>
                  <a:srgbClr val="FFFFFF"/>
                </a:solidFill>
              </a:rPr>
              <a:t>Metabolomics </a:t>
            </a:r>
          </a:p>
          <a:p>
            <a:endParaRPr lang="en-US" dirty="0"/>
          </a:p>
        </p:txBody>
      </p:sp>
      <p:sp>
        <p:nvSpPr>
          <p:cNvPr id="6" name="TextBox 5"/>
          <p:cNvSpPr txBox="1"/>
          <p:nvPr/>
        </p:nvSpPr>
        <p:spPr>
          <a:xfrm>
            <a:off x="2438400" y="228600"/>
            <a:ext cx="5029200" cy="1046440"/>
          </a:xfrm>
          <a:prstGeom prst="rect">
            <a:avLst/>
          </a:prstGeom>
          <a:noFill/>
        </p:spPr>
        <p:txBody>
          <a:bodyPr wrap="square" rtlCol="0">
            <a:spAutoFit/>
          </a:bodyPr>
          <a:lstStyle/>
          <a:p>
            <a:r>
              <a:rPr lang="en-US" sz="4400" dirty="0" smtClean="0">
                <a:solidFill>
                  <a:srgbClr val="FFFF00"/>
                </a:solidFill>
              </a:rPr>
              <a:t>Future plans </a:t>
            </a:r>
          </a:p>
          <a:p>
            <a:endParaRPr lang="en-US" dirty="0"/>
          </a:p>
        </p:txBody>
      </p:sp>
    </p:spTree>
    <p:extLst>
      <p:ext uri="{BB962C8B-B14F-4D97-AF65-F5344CB8AC3E}">
        <p14:creationId xmlns:p14="http://schemas.microsoft.com/office/powerpoint/2010/main" val="3797726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4724400" cy="914400"/>
          </a:xfrm>
        </p:spPr>
        <p:txBody>
          <a:bodyPr/>
          <a:lstStyle/>
          <a:p>
            <a:r>
              <a:rPr lang="en-US" dirty="0" smtClean="0">
                <a:solidFill>
                  <a:srgbClr val="FFFF00"/>
                </a:solidFill>
              </a:rPr>
              <a:t>Thank You </a:t>
            </a:r>
            <a:endParaRPr lang="en-US" dirty="0">
              <a:solidFill>
                <a:srgbClr val="FFFF00"/>
              </a:solidFill>
            </a:endParaRPr>
          </a:p>
        </p:txBody>
      </p:sp>
      <p:sp>
        <p:nvSpPr>
          <p:cNvPr id="3" name="TextBox 2"/>
          <p:cNvSpPr txBox="1"/>
          <p:nvPr/>
        </p:nvSpPr>
        <p:spPr>
          <a:xfrm>
            <a:off x="990600" y="2133600"/>
            <a:ext cx="4572000" cy="3077766"/>
          </a:xfrm>
          <a:prstGeom prst="rect">
            <a:avLst/>
          </a:prstGeom>
          <a:noFill/>
        </p:spPr>
        <p:txBody>
          <a:bodyPr wrap="square" rtlCol="0">
            <a:spAutoFit/>
          </a:bodyPr>
          <a:lstStyle/>
          <a:p>
            <a:r>
              <a:rPr lang="en-US" sz="4400" dirty="0" smtClean="0">
                <a:solidFill>
                  <a:schemeClr val="bg1"/>
                </a:solidFill>
              </a:rPr>
              <a:t>Dr. </a:t>
            </a:r>
            <a:r>
              <a:rPr lang="en-US" sz="4400" dirty="0" err="1" smtClean="0">
                <a:solidFill>
                  <a:schemeClr val="bg1"/>
                </a:solidFill>
              </a:rPr>
              <a:t>Gombart</a:t>
            </a:r>
            <a:endParaRPr lang="en-US" sz="4400" dirty="0" smtClean="0">
              <a:solidFill>
                <a:schemeClr val="bg1"/>
              </a:solidFill>
            </a:endParaRPr>
          </a:p>
          <a:p>
            <a:endParaRPr lang="en-US" sz="4400" dirty="0" smtClean="0">
              <a:solidFill>
                <a:schemeClr val="bg1"/>
              </a:solidFill>
            </a:endParaRPr>
          </a:p>
          <a:p>
            <a:endParaRPr lang="en-US" sz="4400" dirty="0" smtClean="0">
              <a:solidFill>
                <a:schemeClr val="bg1"/>
              </a:solidFill>
            </a:endParaRPr>
          </a:p>
          <a:p>
            <a:r>
              <a:rPr lang="en-US" sz="4400" dirty="0" smtClean="0">
                <a:solidFill>
                  <a:schemeClr val="bg1"/>
                </a:solidFill>
              </a:rPr>
              <a:t>Miles Thompson </a:t>
            </a:r>
          </a:p>
          <a:p>
            <a:endParaRPr lang="en-US" dirty="0"/>
          </a:p>
        </p:txBody>
      </p:sp>
    </p:spTree>
    <p:extLst>
      <p:ext uri="{BB962C8B-B14F-4D97-AF65-F5344CB8AC3E}">
        <p14:creationId xmlns:p14="http://schemas.microsoft.com/office/powerpoint/2010/main" val="2059978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914400"/>
          </a:xfrm>
        </p:spPr>
        <p:txBody>
          <a:bodyPr/>
          <a:lstStyle/>
          <a:p>
            <a:pPr algn="ctr"/>
            <a:r>
              <a:rPr lang="en-US" dirty="0" smtClean="0">
                <a:solidFill>
                  <a:srgbClr val="FFFF00"/>
                </a:solidFill>
              </a:rPr>
              <a:t>What is </a:t>
            </a:r>
            <a:r>
              <a:rPr lang="en-US" dirty="0" err="1" smtClean="0">
                <a:solidFill>
                  <a:srgbClr val="FFFF00"/>
                </a:solidFill>
              </a:rPr>
              <a:t>Xanthohumol</a:t>
            </a:r>
            <a:r>
              <a:rPr lang="en-US" dirty="0" smtClean="0">
                <a:solidFill>
                  <a:srgbClr val="FFFF00"/>
                </a:solidFill>
              </a:rPr>
              <a:t>?</a:t>
            </a:r>
            <a:endParaRPr lang="en-US" dirty="0">
              <a:solidFill>
                <a:srgbClr val="FFFF00"/>
              </a:solidFill>
            </a:endParaRPr>
          </a:p>
        </p:txBody>
      </p:sp>
      <p:sp>
        <p:nvSpPr>
          <p:cNvPr id="4" name="TextBox 3"/>
          <p:cNvSpPr txBox="1"/>
          <p:nvPr/>
        </p:nvSpPr>
        <p:spPr>
          <a:xfrm>
            <a:off x="304800" y="1600200"/>
            <a:ext cx="6019800" cy="738664"/>
          </a:xfrm>
          <a:prstGeom prst="rect">
            <a:avLst/>
          </a:prstGeom>
          <a:noFill/>
        </p:spPr>
        <p:txBody>
          <a:bodyPr wrap="square" rtlCol="0">
            <a:spAutoFit/>
          </a:bodyPr>
          <a:lstStyle/>
          <a:p>
            <a:r>
              <a:rPr lang="en-US" sz="2400" dirty="0" smtClean="0">
                <a:solidFill>
                  <a:schemeClr val="bg1"/>
                </a:solidFill>
              </a:rPr>
              <a:t>A polyphenol found in beer hops </a:t>
            </a:r>
          </a:p>
          <a:p>
            <a:endParaRPr lang="en-US" dirty="0"/>
          </a:p>
        </p:txBody>
      </p:sp>
      <p:sp>
        <p:nvSpPr>
          <p:cNvPr id="3" name="TextBox 2"/>
          <p:cNvSpPr txBox="1"/>
          <p:nvPr/>
        </p:nvSpPr>
        <p:spPr>
          <a:xfrm>
            <a:off x="381000" y="2667000"/>
            <a:ext cx="4343400" cy="523220"/>
          </a:xfrm>
          <a:prstGeom prst="rect">
            <a:avLst/>
          </a:prstGeom>
          <a:noFill/>
        </p:spPr>
        <p:txBody>
          <a:bodyPr wrap="square" rtlCol="0">
            <a:spAutoFit/>
          </a:bodyPr>
          <a:lstStyle/>
          <a:p>
            <a:r>
              <a:rPr lang="en-US" sz="2800" dirty="0" smtClean="0">
                <a:solidFill>
                  <a:srgbClr val="FFFFFF"/>
                </a:solidFill>
              </a:rPr>
              <a:t>Observed characteristics </a:t>
            </a:r>
            <a:endParaRPr lang="en-US" sz="2800" dirty="0">
              <a:solidFill>
                <a:srgbClr val="FFFFFF"/>
              </a:solidFill>
            </a:endParaRPr>
          </a:p>
        </p:txBody>
      </p:sp>
      <p:sp>
        <p:nvSpPr>
          <p:cNvPr id="5" name="TextBox 4"/>
          <p:cNvSpPr txBox="1"/>
          <p:nvPr/>
        </p:nvSpPr>
        <p:spPr>
          <a:xfrm>
            <a:off x="685800" y="3276600"/>
            <a:ext cx="4495800" cy="3527120"/>
          </a:xfrm>
          <a:prstGeom prst="rect">
            <a:avLst/>
          </a:prstGeom>
          <a:noFill/>
        </p:spPr>
        <p:txBody>
          <a:bodyPr wrap="square" rtlCol="0">
            <a:spAutoFit/>
          </a:bodyPr>
          <a:lstStyle/>
          <a:p>
            <a:pPr marL="285750" indent="-285750">
              <a:lnSpc>
                <a:spcPct val="130000"/>
              </a:lnSpc>
              <a:buFont typeface="Arial"/>
              <a:buChar char="•"/>
            </a:pPr>
            <a:r>
              <a:rPr lang="en-US" sz="2400" dirty="0" smtClean="0">
                <a:solidFill>
                  <a:srgbClr val="FFFFFF"/>
                </a:solidFill>
              </a:rPr>
              <a:t>Antioxidant</a:t>
            </a:r>
          </a:p>
          <a:p>
            <a:pPr marL="285750" indent="-285750">
              <a:lnSpc>
                <a:spcPct val="130000"/>
              </a:lnSpc>
              <a:buFont typeface="Arial"/>
              <a:buChar char="•"/>
            </a:pPr>
            <a:r>
              <a:rPr lang="en-US" sz="2400" dirty="0" smtClean="0">
                <a:solidFill>
                  <a:srgbClr val="FFFFFF"/>
                </a:solidFill>
              </a:rPr>
              <a:t>Anti-inflammatory </a:t>
            </a:r>
          </a:p>
          <a:p>
            <a:pPr marL="285750" indent="-285750">
              <a:lnSpc>
                <a:spcPct val="130000"/>
              </a:lnSpc>
              <a:buFont typeface="Arial"/>
              <a:buChar char="•"/>
            </a:pPr>
            <a:r>
              <a:rPr lang="en-US" sz="2400" dirty="0" smtClean="0">
                <a:solidFill>
                  <a:srgbClr val="FFFFFF"/>
                </a:solidFill>
              </a:rPr>
              <a:t>Antimicrobial</a:t>
            </a:r>
          </a:p>
          <a:p>
            <a:pPr marL="285750" indent="-285750">
              <a:lnSpc>
                <a:spcPct val="130000"/>
              </a:lnSpc>
              <a:buFont typeface="Arial"/>
              <a:buChar char="•"/>
            </a:pPr>
            <a:r>
              <a:rPr lang="en-US" sz="2400" dirty="0" smtClean="0">
                <a:solidFill>
                  <a:srgbClr val="FFFFFF"/>
                </a:solidFill>
              </a:rPr>
              <a:t>Cancer </a:t>
            </a:r>
            <a:r>
              <a:rPr lang="en-US" sz="2400" dirty="0" err="1" smtClean="0">
                <a:solidFill>
                  <a:srgbClr val="FFFFFF"/>
                </a:solidFill>
              </a:rPr>
              <a:t>chemopreventitive</a:t>
            </a:r>
            <a:r>
              <a:rPr lang="en-US" sz="2400" dirty="0" smtClean="0">
                <a:solidFill>
                  <a:srgbClr val="FFFFFF"/>
                </a:solidFill>
              </a:rPr>
              <a:t> agent</a:t>
            </a:r>
          </a:p>
          <a:p>
            <a:pPr marL="285750" indent="-285750">
              <a:lnSpc>
                <a:spcPct val="130000"/>
              </a:lnSpc>
              <a:buFont typeface="Arial"/>
              <a:buChar char="•"/>
            </a:pPr>
            <a:r>
              <a:rPr lang="en-US" sz="2400" dirty="0" smtClean="0">
                <a:solidFill>
                  <a:srgbClr val="FFFFFF"/>
                </a:solidFill>
              </a:rPr>
              <a:t>Immune system modulator </a:t>
            </a:r>
          </a:p>
          <a:p>
            <a:endParaRPr lang="en-US" dirty="0" smtClean="0"/>
          </a:p>
          <a:p>
            <a:endParaRPr lang="en-US" dirty="0"/>
          </a:p>
        </p:txBody>
      </p:sp>
      <p:pic>
        <p:nvPicPr>
          <p:cNvPr id="6" name="Picture 5"/>
          <p:cNvPicPr>
            <a:picLocks noChangeAspect="1"/>
          </p:cNvPicPr>
          <p:nvPr/>
        </p:nvPicPr>
        <p:blipFill>
          <a:blip r:embed="rId3"/>
          <a:stretch>
            <a:fillRect/>
          </a:stretch>
        </p:blipFill>
        <p:spPr>
          <a:xfrm>
            <a:off x="6096000" y="1676400"/>
            <a:ext cx="2819400" cy="2044065"/>
          </a:xfrm>
          <a:prstGeom prst="rect">
            <a:avLst/>
          </a:prstGeom>
        </p:spPr>
      </p:pic>
      <p:pic>
        <p:nvPicPr>
          <p:cNvPr id="7" name="Picture 6"/>
          <p:cNvPicPr>
            <a:picLocks noChangeAspect="1"/>
          </p:cNvPicPr>
          <p:nvPr/>
        </p:nvPicPr>
        <p:blipFill>
          <a:blip r:embed="rId4"/>
          <a:stretch>
            <a:fillRect/>
          </a:stretch>
        </p:blipFill>
        <p:spPr>
          <a:xfrm>
            <a:off x="6477000" y="4203068"/>
            <a:ext cx="2425700" cy="2502532"/>
          </a:xfrm>
          <a:prstGeom prst="rect">
            <a:avLst/>
          </a:prstGeom>
        </p:spPr>
      </p:pic>
    </p:spTree>
    <p:extLst>
      <p:ext uri="{BB962C8B-B14F-4D97-AF65-F5344CB8AC3E}">
        <p14:creationId xmlns:p14="http://schemas.microsoft.com/office/powerpoint/2010/main" val="27816360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543800" cy="914400"/>
          </a:xfrm>
        </p:spPr>
        <p:txBody>
          <a:bodyPr/>
          <a:lstStyle/>
          <a:p>
            <a:r>
              <a:rPr lang="en-US" dirty="0" smtClean="0">
                <a:solidFill>
                  <a:srgbClr val="FFFF00"/>
                </a:solidFill>
              </a:rPr>
              <a:t>Effects of </a:t>
            </a:r>
            <a:r>
              <a:rPr lang="en-US" dirty="0" err="1">
                <a:solidFill>
                  <a:srgbClr val="FFFF00"/>
                </a:solidFill>
              </a:rPr>
              <a:t>X</a:t>
            </a:r>
            <a:r>
              <a:rPr lang="en-US" dirty="0" err="1" smtClean="0">
                <a:solidFill>
                  <a:srgbClr val="FFFF00"/>
                </a:solidFill>
              </a:rPr>
              <a:t>anthohumol</a:t>
            </a:r>
            <a:r>
              <a:rPr lang="en-US" dirty="0" smtClean="0">
                <a:solidFill>
                  <a:srgbClr val="FFFF00"/>
                </a:solidFill>
              </a:rPr>
              <a:t> </a:t>
            </a:r>
            <a:r>
              <a:rPr lang="en-US" dirty="0" smtClean="0"/>
              <a:t>	</a:t>
            </a:r>
            <a:endParaRPr lang="en-US" dirty="0"/>
          </a:p>
        </p:txBody>
      </p:sp>
      <p:sp>
        <p:nvSpPr>
          <p:cNvPr id="4" name="TextBox 3"/>
          <p:cNvSpPr txBox="1"/>
          <p:nvPr/>
        </p:nvSpPr>
        <p:spPr>
          <a:xfrm>
            <a:off x="304800" y="914400"/>
            <a:ext cx="8382000" cy="2831544"/>
          </a:xfrm>
          <a:prstGeom prst="rect">
            <a:avLst/>
          </a:prstGeom>
          <a:noFill/>
        </p:spPr>
        <p:txBody>
          <a:bodyPr wrap="square" rtlCol="0">
            <a:spAutoFit/>
          </a:bodyPr>
          <a:lstStyle/>
          <a:p>
            <a:r>
              <a:rPr lang="en-US" sz="3200" dirty="0" smtClean="0">
                <a:solidFill>
                  <a:schemeClr val="bg1"/>
                </a:solidFill>
              </a:rPr>
              <a:t>The Stevens lab has </a:t>
            </a:r>
            <a:r>
              <a:rPr lang="en-US" sz="3200" dirty="0" smtClean="0">
                <a:solidFill>
                  <a:schemeClr val="bg1"/>
                </a:solidFill>
              </a:rPr>
              <a:t>shown</a:t>
            </a:r>
            <a:r>
              <a:rPr lang="en-US" sz="3200" dirty="0" smtClean="0">
                <a:solidFill>
                  <a:schemeClr val="bg1"/>
                </a:solidFill>
              </a:rPr>
              <a:t> </a:t>
            </a:r>
            <a:r>
              <a:rPr lang="en-US" sz="3200" dirty="0" smtClean="0">
                <a:solidFill>
                  <a:schemeClr val="bg1"/>
                </a:solidFill>
              </a:rPr>
              <a:t>that:</a:t>
            </a:r>
          </a:p>
          <a:p>
            <a:endParaRPr lang="en-US" sz="3200" dirty="0" smtClean="0">
              <a:solidFill>
                <a:schemeClr val="bg1"/>
              </a:solidFill>
            </a:endParaRPr>
          </a:p>
          <a:p>
            <a:r>
              <a:rPr lang="en-US" sz="3200" dirty="0" smtClean="0">
                <a:solidFill>
                  <a:schemeClr val="bg1"/>
                </a:solidFill>
              </a:rPr>
              <a:t>Of </a:t>
            </a:r>
            <a:r>
              <a:rPr lang="en-US" sz="3200" dirty="0">
                <a:solidFill>
                  <a:schemeClr val="bg1"/>
                </a:solidFill>
              </a:rPr>
              <a:t>mice </a:t>
            </a:r>
            <a:r>
              <a:rPr lang="en-US" sz="3200" dirty="0" smtClean="0">
                <a:solidFill>
                  <a:schemeClr val="bg1"/>
                </a:solidFill>
              </a:rPr>
              <a:t>fed </a:t>
            </a:r>
            <a:r>
              <a:rPr lang="en-US" sz="3200" dirty="0">
                <a:solidFill>
                  <a:schemeClr val="bg1"/>
                </a:solidFill>
              </a:rPr>
              <a:t>a </a:t>
            </a:r>
            <a:r>
              <a:rPr lang="en-US" sz="3200" dirty="0" smtClean="0">
                <a:solidFill>
                  <a:schemeClr val="bg1"/>
                </a:solidFill>
              </a:rPr>
              <a:t>high fat </a:t>
            </a:r>
            <a:r>
              <a:rPr lang="en-US" sz="3200" dirty="0">
                <a:solidFill>
                  <a:schemeClr val="bg1"/>
                </a:solidFill>
              </a:rPr>
              <a:t>diet, those that were fed a </a:t>
            </a:r>
            <a:r>
              <a:rPr lang="en-US" sz="3200" dirty="0" smtClean="0">
                <a:solidFill>
                  <a:schemeClr val="bg1"/>
                </a:solidFill>
              </a:rPr>
              <a:t>high fat </a:t>
            </a:r>
            <a:r>
              <a:rPr lang="en-US" sz="3200" dirty="0">
                <a:solidFill>
                  <a:schemeClr val="bg1"/>
                </a:solidFill>
              </a:rPr>
              <a:t>diet + </a:t>
            </a:r>
            <a:r>
              <a:rPr lang="en-US" sz="3200" dirty="0" err="1" smtClean="0">
                <a:solidFill>
                  <a:schemeClr val="bg1"/>
                </a:solidFill>
              </a:rPr>
              <a:t>xanthohumol</a:t>
            </a:r>
            <a:r>
              <a:rPr lang="en-US" sz="3200" dirty="0" smtClean="0">
                <a:solidFill>
                  <a:schemeClr val="bg1"/>
                </a:solidFill>
              </a:rPr>
              <a:t> </a:t>
            </a:r>
            <a:r>
              <a:rPr lang="en-US" sz="3200" dirty="0">
                <a:solidFill>
                  <a:schemeClr val="bg1"/>
                </a:solidFill>
              </a:rPr>
              <a:t>gained 15- 20% less weight than those without</a:t>
            </a:r>
          </a:p>
          <a:p>
            <a:r>
              <a:rPr lang="en-US" dirty="0" smtClean="0">
                <a:solidFill>
                  <a:schemeClr val="bg1"/>
                </a:solidFill>
              </a:rPr>
              <a:t> </a:t>
            </a:r>
            <a:endParaRPr lang="en-US" dirty="0">
              <a:solidFill>
                <a:schemeClr val="bg1"/>
              </a:solidFill>
            </a:endParaRPr>
          </a:p>
        </p:txBody>
      </p:sp>
      <p:pic>
        <p:nvPicPr>
          <p:cNvPr id="6" name="Picture 5" descr="Screen Shot 2016-03-04 at 4.3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962400"/>
            <a:ext cx="4419600" cy="2762250"/>
          </a:xfrm>
          <a:prstGeom prst="rect">
            <a:avLst/>
          </a:prstGeom>
        </p:spPr>
      </p:pic>
    </p:spTree>
    <p:extLst>
      <p:ext uri="{BB962C8B-B14F-4D97-AF65-F5344CB8AC3E}">
        <p14:creationId xmlns:p14="http://schemas.microsoft.com/office/powerpoint/2010/main" val="32199614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295400"/>
            <a:ext cx="7772400" cy="5262980"/>
          </a:xfrm>
          <a:prstGeom prst="rect">
            <a:avLst/>
          </a:prstGeom>
          <a:noFill/>
        </p:spPr>
        <p:txBody>
          <a:bodyPr wrap="square" rtlCol="0">
            <a:spAutoFit/>
          </a:bodyPr>
          <a:lstStyle/>
          <a:p>
            <a:r>
              <a:rPr lang="en-US" sz="2800" dirty="0">
                <a:solidFill>
                  <a:srgbClr val="FFFFFF"/>
                </a:solidFill>
              </a:rPr>
              <a:t>Maier, Stevens and </a:t>
            </a:r>
            <a:r>
              <a:rPr lang="en-US" sz="2800" dirty="0" err="1">
                <a:solidFill>
                  <a:srgbClr val="FFFFFF"/>
                </a:solidFill>
              </a:rPr>
              <a:t>Gombart</a:t>
            </a:r>
            <a:r>
              <a:rPr lang="en-US" sz="2800" dirty="0">
                <a:solidFill>
                  <a:srgbClr val="FFFFFF"/>
                </a:solidFill>
              </a:rPr>
              <a:t> have evidence </a:t>
            </a:r>
            <a:r>
              <a:rPr lang="en-US" sz="2800" dirty="0" smtClean="0">
                <a:solidFill>
                  <a:srgbClr val="FFFFFF"/>
                </a:solidFill>
              </a:rPr>
              <a:t>that:</a:t>
            </a:r>
            <a:endParaRPr lang="en-US" sz="2800" dirty="0">
              <a:solidFill>
                <a:srgbClr val="FFFFFF"/>
              </a:solidFill>
            </a:endParaRPr>
          </a:p>
          <a:p>
            <a:endParaRPr lang="en-US" sz="2800" dirty="0">
              <a:solidFill>
                <a:srgbClr val="FFFFFF"/>
              </a:solidFill>
            </a:endParaRPr>
          </a:p>
          <a:p>
            <a:pPr marL="285750" indent="-285750">
              <a:buFont typeface="Arial"/>
              <a:buChar char="•"/>
            </a:pPr>
            <a:r>
              <a:rPr lang="en-US" sz="2800" dirty="0" err="1" smtClean="0">
                <a:solidFill>
                  <a:srgbClr val="FFFFFF"/>
                </a:solidFill>
              </a:rPr>
              <a:t>Xanthohumol</a:t>
            </a:r>
            <a:r>
              <a:rPr lang="en-US" sz="2800" dirty="0" smtClean="0">
                <a:solidFill>
                  <a:srgbClr val="FFFFFF"/>
                </a:solidFill>
              </a:rPr>
              <a:t> </a:t>
            </a:r>
            <a:r>
              <a:rPr lang="en-US" sz="2800" dirty="0" smtClean="0">
                <a:solidFill>
                  <a:srgbClr val="FFFFFF"/>
                </a:solidFill>
              </a:rPr>
              <a:t>binds to </a:t>
            </a:r>
            <a:r>
              <a:rPr lang="en-US" sz="2800" dirty="0" smtClean="0">
                <a:solidFill>
                  <a:srgbClr val="FFFFFF"/>
                </a:solidFill>
              </a:rPr>
              <a:t>the </a:t>
            </a:r>
            <a:r>
              <a:rPr lang="en-US" sz="2800" dirty="0" err="1" smtClean="0">
                <a:solidFill>
                  <a:srgbClr val="FFFFFF"/>
                </a:solidFill>
              </a:rPr>
              <a:t>Farnesoid</a:t>
            </a:r>
            <a:r>
              <a:rPr lang="en-US" sz="2800" dirty="0" smtClean="0">
                <a:solidFill>
                  <a:srgbClr val="FFFFFF"/>
                </a:solidFill>
              </a:rPr>
              <a:t> X receptor (FXR)</a:t>
            </a:r>
          </a:p>
          <a:p>
            <a:endParaRPr lang="en-US" sz="2800" dirty="0">
              <a:solidFill>
                <a:srgbClr val="FFFFFF"/>
              </a:solidFill>
            </a:endParaRPr>
          </a:p>
          <a:p>
            <a:pPr marL="285750" indent="-285750">
              <a:buFont typeface="Arial"/>
              <a:buChar char="•"/>
            </a:pPr>
            <a:r>
              <a:rPr lang="en-US" sz="2800" dirty="0">
                <a:solidFill>
                  <a:srgbClr val="FFFFFF"/>
                </a:solidFill>
              </a:rPr>
              <a:t>FXR appears to bind </a:t>
            </a:r>
            <a:r>
              <a:rPr lang="en-US" sz="2800" dirty="0" smtClean="0">
                <a:solidFill>
                  <a:srgbClr val="FFFFFF"/>
                </a:solidFill>
              </a:rPr>
              <a:t>to the </a:t>
            </a:r>
            <a:r>
              <a:rPr lang="en-US" sz="2800" dirty="0">
                <a:solidFill>
                  <a:srgbClr val="FFFFFF"/>
                </a:solidFill>
              </a:rPr>
              <a:t>Vitamin D response element in the promoter of the </a:t>
            </a:r>
            <a:r>
              <a:rPr lang="en-US" sz="2800" dirty="0" err="1">
                <a:solidFill>
                  <a:srgbClr val="FFFFFF"/>
                </a:solidFill>
              </a:rPr>
              <a:t>cathelicidin</a:t>
            </a:r>
            <a:r>
              <a:rPr lang="en-US" sz="2800" dirty="0">
                <a:solidFill>
                  <a:srgbClr val="FFFFFF"/>
                </a:solidFill>
              </a:rPr>
              <a:t> antimicrobial peptide (</a:t>
            </a:r>
            <a:r>
              <a:rPr lang="en-US" sz="2800" i="1" dirty="0">
                <a:solidFill>
                  <a:srgbClr val="FFFFFF"/>
                </a:solidFill>
              </a:rPr>
              <a:t>CAMP</a:t>
            </a:r>
            <a:r>
              <a:rPr lang="en-US" sz="2800" dirty="0">
                <a:solidFill>
                  <a:srgbClr val="FFFFFF"/>
                </a:solidFill>
              </a:rPr>
              <a:t>) gene</a:t>
            </a:r>
          </a:p>
          <a:p>
            <a:pPr marL="285750" indent="-285750">
              <a:buFont typeface="Arial"/>
              <a:buChar char="•"/>
            </a:pPr>
            <a:endParaRPr lang="en-US" sz="2800" dirty="0" smtClean="0">
              <a:solidFill>
                <a:srgbClr val="FFFFFF"/>
              </a:solidFill>
            </a:endParaRPr>
          </a:p>
          <a:p>
            <a:pPr marL="285750" indent="-285750">
              <a:buFont typeface="Arial"/>
              <a:buChar char="•"/>
            </a:pPr>
            <a:r>
              <a:rPr lang="en-US" sz="2800" dirty="0" smtClean="0">
                <a:solidFill>
                  <a:srgbClr val="FFFFFF"/>
                </a:solidFill>
              </a:rPr>
              <a:t>FXR regulates CAMP gene expression </a:t>
            </a:r>
            <a:endParaRPr lang="en-US" sz="2800" dirty="0">
              <a:solidFill>
                <a:srgbClr val="FFFFFF"/>
              </a:solidFill>
            </a:endParaRPr>
          </a:p>
        </p:txBody>
      </p:sp>
      <p:sp>
        <p:nvSpPr>
          <p:cNvPr id="5" name="TextBox 4"/>
          <p:cNvSpPr txBox="1"/>
          <p:nvPr/>
        </p:nvSpPr>
        <p:spPr>
          <a:xfrm>
            <a:off x="381000" y="228600"/>
            <a:ext cx="6477000" cy="769441"/>
          </a:xfrm>
          <a:prstGeom prst="rect">
            <a:avLst/>
          </a:prstGeom>
          <a:noFill/>
        </p:spPr>
        <p:txBody>
          <a:bodyPr wrap="square" rtlCol="0">
            <a:spAutoFit/>
          </a:bodyPr>
          <a:lstStyle/>
          <a:p>
            <a:r>
              <a:rPr lang="en-US" sz="4400" dirty="0" smtClean="0">
                <a:solidFill>
                  <a:srgbClr val="FFFF00"/>
                </a:solidFill>
              </a:rPr>
              <a:t>Effects of </a:t>
            </a:r>
            <a:r>
              <a:rPr lang="en-US" sz="4400" dirty="0" err="1" smtClean="0">
                <a:solidFill>
                  <a:srgbClr val="FFFF00"/>
                </a:solidFill>
              </a:rPr>
              <a:t>Xanthohumol</a:t>
            </a:r>
            <a:r>
              <a:rPr lang="en-US" sz="4400" dirty="0" smtClean="0">
                <a:solidFill>
                  <a:srgbClr val="FFFF00"/>
                </a:solidFill>
              </a:rPr>
              <a:t> </a:t>
            </a:r>
            <a:endParaRPr lang="en-US" sz="4400" dirty="0">
              <a:solidFill>
                <a:srgbClr val="FFFF00"/>
              </a:solidFill>
            </a:endParaRPr>
          </a:p>
        </p:txBody>
      </p:sp>
    </p:spTree>
    <p:extLst>
      <p:ext uri="{BB962C8B-B14F-4D97-AF65-F5344CB8AC3E}">
        <p14:creationId xmlns:p14="http://schemas.microsoft.com/office/powerpoint/2010/main" val="4264533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17525" y="368300"/>
            <a:ext cx="8178800" cy="66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defRPr>
            </a:lvl1pPr>
            <a:lvl2pPr marL="455613">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r>
              <a:rPr lang="en-US" sz="4000" dirty="0">
                <a:solidFill>
                  <a:srgbClr val="FFFF00"/>
                </a:solidFill>
                <a:latin typeface="+mj-lt"/>
              </a:rPr>
              <a:t>Antimicrobial peptides (AMPs) are expressed in tissues exposed to environmental microbes</a:t>
            </a:r>
          </a:p>
          <a:p>
            <a:endParaRPr lang="en-US" sz="3600" b="1" dirty="0">
              <a:solidFill>
                <a:srgbClr val="FFFF00"/>
              </a:solidFill>
              <a:latin typeface="Arial" charset="0"/>
            </a:endParaRPr>
          </a:p>
          <a:p>
            <a:pPr lvl="1">
              <a:buFontTx/>
              <a:buChar char="•"/>
            </a:pPr>
            <a:r>
              <a:rPr lang="en-US" sz="3600" dirty="0">
                <a:solidFill>
                  <a:schemeClr val="bg1"/>
                </a:solidFill>
                <a:latin typeface="+mn-lt"/>
              </a:rPr>
              <a:t>Skin, oral mucosa, tongue and colon</a:t>
            </a:r>
          </a:p>
          <a:p>
            <a:pPr lvl="1"/>
            <a:endParaRPr lang="en-US" sz="3600" dirty="0">
              <a:solidFill>
                <a:schemeClr val="bg1"/>
              </a:solidFill>
              <a:latin typeface="+mn-lt"/>
            </a:endParaRPr>
          </a:p>
          <a:p>
            <a:pPr lvl="1">
              <a:buFontTx/>
              <a:buChar char="•"/>
            </a:pPr>
            <a:r>
              <a:rPr lang="en-US" sz="3600" dirty="0">
                <a:solidFill>
                  <a:schemeClr val="bg1"/>
                </a:solidFill>
                <a:latin typeface="+mn-lt"/>
              </a:rPr>
              <a:t>salivary &amp; sweat </a:t>
            </a:r>
            <a:r>
              <a:rPr lang="en-US" sz="3600" dirty="0" smtClean="0">
                <a:solidFill>
                  <a:schemeClr val="bg1"/>
                </a:solidFill>
                <a:latin typeface="+mn-lt"/>
              </a:rPr>
              <a:t>glands</a:t>
            </a:r>
            <a:endParaRPr lang="en-US" sz="3600" dirty="0">
              <a:solidFill>
                <a:schemeClr val="bg1"/>
              </a:solidFill>
              <a:latin typeface="+mn-lt"/>
            </a:endParaRPr>
          </a:p>
          <a:p>
            <a:pPr lvl="1"/>
            <a:r>
              <a:rPr lang="en-US" sz="3600" dirty="0">
                <a:solidFill>
                  <a:schemeClr val="bg1"/>
                </a:solidFill>
                <a:latin typeface="+mn-lt"/>
              </a:rPr>
              <a:t>	</a:t>
            </a:r>
          </a:p>
          <a:p>
            <a:pPr lvl="1">
              <a:buFontTx/>
              <a:buChar char="•"/>
            </a:pPr>
            <a:r>
              <a:rPr lang="en-US" sz="3600" dirty="0">
                <a:solidFill>
                  <a:schemeClr val="bg1"/>
                </a:solidFill>
                <a:latin typeface="+mn-lt"/>
              </a:rPr>
              <a:t>various white blood cell populations</a:t>
            </a:r>
          </a:p>
          <a:p>
            <a:pPr lvl="1"/>
            <a:endParaRPr lang="en-US" sz="1800" dirty="0">
              <a:solidFill>
                <a:srgbClr val="FFFF00"/>
              </a:solidFill>
              <a:latin typeface="+mn-lt"/>
            </a:endParaRPr>
          </a:p>
        </p:txBody>
      </p:sp>
    </p:spTree>
    <p:extLst>
      <p:ext uri="{BB962C8B-B14F-4D97-AF65-F5344CB8AC3E}">
        <p14:creationId xmlns:p14="http://schemas.microsoft.com/office/powerpoint/2010/main" val="319416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067800" cy="990600"/>
          </a:xfrm>
        </p:spPr>
        <p:txBody>
          <a:bodyPr>
            <a:noAutofit/>
          </a:bodyPr>
          <a:lstStyle/>
          <a:p>
            <a:pPr algn="ctr" eaLnBrk="1" hangingPunct="1"/>
            <a:r>
              <a:rPr lang="en-US" sz="4400" dirty="0" smtClean="0">
                <a:solidFill>
                  <a:srgbClr val="FFFF00"/>
                </a:solidFill>
              </a:rPr>
              <a:t>CAMP is </a:t>
            </a:r>
            <a:r>
              <a:rPr lang="en-US" sz="4400" dirty="0">
                <a:solidFill>
                  <a:srgbClr val="FFFF00"/>
                </a:solidFill>
              </a:rPr>
              <a:t>important for innate immunity</a:t>
            </a:r>
          </a:p>
        </p:txBody>
      </p:sp>
      <p:sp>
        <p:nvSpPr>
          <p:cNvPr id="2" name="TextBox 1"/>
          <p:cNvSpPr txBox="1"/>
          <p:nvPr/>
        </p:nvSpPr>
        <p:spPr>
          <a:xfrm>
            <a:off x="381000" y="1676400"/>
            <a:ext cx="3200400" cy="2923878"/>
          </a:xfrm>
          <a:prstGeom prst="rect">
            <a:avLst/>
          </a:prstGeom>
          <a:noFill/>
        </p:spPr>
        <p:txBody>
          <a:bodyPr wrap="square" rtlCol="0">
            <a:spAutoFit/>
          </a:bodyPr>
          <a:lstStyle/>
          <a:p>
            <a:r>
              <a:rPr lang="en-US" sz="2800" dirty="0" smtClean="0">
                <a:solidFill>
                  <a:srgbClr val="FFFF00"/>
                </a:solidFill>
              </a:rPr>
              <a:t>Found in </a:t>
            </a:r>
          </a:p>
          <a:p>
            <a:pPr marL="285750" indent="-285750">
              <a:buFont typeface="Arial" panose="020B0604020202020204" pitchFamily="34" charset="0"/>
              <a:buChar char="•"/>
            </a:pPr>
            <a:r>
              <a:rPr lang="en-US" sz="2800" dirty="0">
                <a:solidFill>
                  <a:schemeClr val="bg1"/>
                </a:solidFill>
              </a:rPr>
              <a:t>E</a:t>
            </a:r>
            <a:r>
              <a:rPr lang="en-US" sz="2800" dirty="0" smtClean="0">
                <a:solidFill>
                  <a:schemeClr val="bg1"/>
                </a:solidFill>
              </a:rPr>
              <a:t>pithelial </a:t>
            </a:r>
            <a:r>
              <a:rPr lang="en-US" sz="2800" dirty="0" smtClean="0">
                <a:solidFill>
                  <a:schemeClr val="bg1"/>
                </a:solidFill>
              </a:rPr>
              <a:t>cells</a:t>
            </a:r>
          </a:p>
          <a:p>
            <a:pPr marL="285750" indent="-285750">
              <a:buFont typeface="Arial" panose="020B0604020202020204" pitchFamily="34" charset="0"/>
              <a:buChar char="•"/>
            </a:pPr>
            <a:r>
              <a:rPr lang="en-US" sz="2800" dirty="0">
                <a:solidFill>
                  <a:schemeClr val="bg1"/>
                </a:solidFill>
              </a:rPr>
              <a:t>M</a:t>
            </a:r>
            <a:r>
              <a:rPr lang="en-US" sz="2800" dirty="0" smtClean="0">
                <a:solidFill>
                  <a:schemeClr val="bg1"/>
                </a:solidFill>
              </a:rPr>
              <a:t>acrophages </a:t>
            </a:r>
            <a:endParaRPr lang="en-US" sz="2800" dirty="0" smtClean="0">
              <a:solidFill>
                <a:schemeClr val="bg1"/>
              </a:solidFill>
            </a:endParaRPr>
          </a:p>
          <a:p>
            <a:pPr marL="285750" indent="-285750">
              <a:buFont typeface="Arial" panose="020B0604020202020204" pitchFamily="34" charset="0"/>
              <a:buChar char="•"/>
            </a:pPr>
            <a:r>
              <a:rPr lang="en-US" sz="2800" dirty="0" smtClean="0">
                <a:solidFill>
                  <a:schemeClr val="bg1"/>
                </a:solidFill>
              </a:rPr>
              <a:t>Neutrophils</a:t>
            </a:r>
          </a:p>
          <a:p>
            <a:endParaRPr lang="en-US" dirty="0">
              <a:solidFill>
                <a:schemeClr val="bg1"/>
              </a:solidFill>
            </a:endParaRPr>
          </a:p>
          <a:p>
            <a:endParaRPr lang="en-US" dirty="0" smtClean="0"/>
          </a:p>
          <a:p>
            <a:endParaRPr lang="en-US" dirty="0">
              <a:solidFill>
                <a:schemeClr val="bg1"/>
              </a:solidFill>
            </a:endParaRPr>
          </a:p>
          <a:p>
            <a:endParaRPr lang="en-US" dirty="0" smtClean="0">
              <a:solidFill>
                <a:schemeClr val="bg1"/>
              </a:solidFill>
            </a:endParaRPr>
          </a:p>
        </p:txBody>
      </p:sp>
      <p:sp>
        <p:nvSpPr>
          <p:cNvPr id="3" name="TextBox 2"/>
          <p:cNvSpPr txBox="1"/>
          <p:nvPr/>
        </p:nvSpPr>
        <p:spPr>
          <a:xfrm>
            <a:off x="5029200" y="1676400"/>
            <a:ext cx="3810000" cy="1661993"/>
          </a:xfrm>
          <a:prstGeom prst="rect">
            <a:avLst/>
          </a:prstGeom>
          <a:noFill/>
        </p:spPr>
        <p:txBody>
          <a:bodyPr wrap="square" rtlCol="0">
            <a:spAutoFit/>
          </a:bodyPr>
          <a:lstStyle/>
          <a:p>
            <a:r>
              <a:rPr lang="en-US" sz="2800" dirty="0">
                <a:solidFill>
                  <a:srgbClr val="FFFF00"/>
                </a:solidFill>
              </a:rPr>
              <a:t>Protects against</a:t>
            </a:r>
          </a:p>
          <a:p>
            <a:pPr marL="285750" indent="-285750">
              <a:buFont typeface="Arial" panose="020B0604020202020204" pitchFamily="34" charset="0"/>
              <a:buChar char="•"/>
            </a:pPr>
            <a:r>
              <a:rPr lang="en-US" sz="2800" dirty="0">
                <a:solidFill>
                  <a:schemeClr val="bg1"/>
                </a:solidFill>
              </a:rPr>
              <a:t>G+ and G- bacteria</a:t>
            </a:r>
          </a:p>
          <a:p>
            <a:pPr marL="285750" indent="-285750">
              <a:buFont typeface="Arial" panose="020B0604020202020204" pitchFamily="34" charset="0"/>
              <a:buChar char="•"/>
            </a:pPr>
            <a:r>
              <a:rPr lang="en-US" sz="2800" dirty="0" smtClean="0">
                <a:solidFill>
                  <a:schemeClr val="bg1"/>
                </a:solidFill>
              </a:rPr>
              <a:t>Enveloped </a:t>
            </a:r>
            <a:r>
              <a:rPr lang="en-US" sz="2800" dirty="0">
                <a:solidFill>
                  <a:schemeClr val="bg1"/>
                </a:solidFill>
              </a:rPr>
              <a:t>viruses </a:t>
            </a:r>
          </a:p>
          <a:p>
            <a:endParaRPr lang="en-US" dirty="0"/>
          </a:p>
        </p:txBody>
      </p:sp>
      <p:sp>
        <p:nvSpPr>
          <p:cNvPr id="26" name="TextBox 25"/>
          <p:cNvSpPr txBox="1"/>
          <p:nvPr/>
        </p:nvSpPr>
        <p:spPr>
          <a:xfrm>
            <a:off x="685800" y="4114800"/>
            <a:ext cx="7848600" cy="1815882"/>
          </a:xfrm>
          <a:prstGeom prst="rect">
            <a:avLst/>
          </a:prstGeom>
          <a:noFill/>
        </p:spPr>
        <p:txBody>
          <a:bodyPr wrap="square" rtlCol="0">
            <a:spAutoFit/>
          </a:bodyPr>
          <a:lstStyle/>
          <a:p>
            <a:r>
              <a:rPr lang="en-US" sz="2800" dirty="0" smtClean="0">
                <a:solidFill>
                  <a:srgbClr val="FFFF00"/>
                </a:solidFill>
              </a:rPr>
              <a:t>CAMP knockout mice showed an increase in:</a:t>
            </a:r>
          </a:p>
          <a:p>
            <a:pPr marL="285750" indent="-285750">
              <a:buFont typeface="Arial"/>
              <a:buChar char="•"/>
            </a:pPr>
            <a:r>
              <a:rPr lang="en-US" sz="2800" dirty="0" smtClean="0">
                <a:solidFill>
                  <a:schemeClr val="bg1"/>
                </a:solidFill>
              </a:rPr>
              <a:t>Skin and urinary tract infections</a:t>
            </a:r>
          </a:p>
          <a:p>
            <a:pPr marL="285750" indent="-285750">
              <a:buFont typeface="Arial"/>
              <a:buChar char="•"/>
            </a:pPr>
            <a:r>
              <a:rPr lang="en-US" sz="2800" dirty="0" smtClean="0">
                <a:solidFill>
                  <a:schemeClr val="bg1"/>
                </a:solidFill>
              </a:rPr>
              <a:t>Eye infections</a:t>
            </a:r>
          </a:p>
          <a:p>
            <a:pPr marL="285750" indent="-285750">
              <a:buFont typeface="Arial"/>
              <a:buChar char="•"/>
            </a:pPr>
            <a:r>
              <a:rPr lang="en-US" sz="2800" dirty="0" smtClean="0">
                <a:solidFill>
                  <a:schemeClr val="bg1"/>
                </a:solidFill>
              </a:rPr>
              <a:t>The severity of inflammation in gut epithelia </a:t>
            </a:r>
            <a:endParaRPr lang="en-US" sz="2800" dirty="0">
              <a:solidFill>
                <a:schemeClr val="bg1"/>
              </a:solidFill>
            </a:endParaRPr>
          </a:p>
        </p:txBody>
      </p:sp>
    </p:spTree>
    <p:extLst>
      <p:ext uri="{BB962C8B-B14F-4D97-AF65-F5344CB8AC3E}">
        <p14:creationId xmlns:p14="http://schemas.microsoft.com/office/powerpoint/2010/main" val="116304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01649" y="3156886"/>
            <a:ext cx="1890713" cy="158750"/>
          </a:xfrm>
          <a:prstGeom prst="rect">
            <a:avLst/>
          </a:prstGeom>
          <a:solidFill>
            <a:srgbClr val="00FF99"/>
          </a:solidFill>
          <a:ln w="9525">
            <a:solidFill>
              <a:schemeClr val="tx1"/>
            </a:solidFill>
            <a:miter lim="800000"/>
            <a:headEnd/>
            <a:tailEnd/>
          </a:ln>
        </p:spPr>
        <p:txBody>
          <a:bodyPr wrap="none" anchor="ctr"/>
          <a:lstStyle/>
          <a:p>
            <a:endParaRPr lang="en-US"/>
          </a:p>
        </p:txBody>
      </p:sp>
      <p:sp>
        <p:nvSpPr>
          <p:cNvPr id="3" name="Rectangle 3"/>
          <p:cNvSpPr>
            <a:spLocks noChangeArrowheads="1"/>
          </p:cNvSpPr>
          <p:nvPr/>
        </p:nvSpPr>
        <p:spPr bwMode="auto">
          <a:xfrm>
            <a:off x="333374" y="3156886"/>
            <a:ext cx="173038" cy="15875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4" name="AutoShape 5"/>
          <p:cNvSpPr>
            <a:spLocks noChangeArrowheads="1"/>
          </p:cNvSpPr>
          <p:nvPr/>
        </p:nvSpPr>
        <p:spPr bwMode="auto">
          <a:xfrm rot="4390780">
            <a:off x="2332831" y="2900504"/>
            <a:ext cx="239712" cy="174625"/>
          </a:xfrm>
          <a:prstGeom prst="lightningBolt">
            <a:avLst/>
          </a:prstGeom>
          <a:solidFill>
            <a:schemeClr val="accent1"/>
          </a:solidFill>
          <a:ln w="9525">
            <a:solidFill>
              <a:schemeClr val="tx1"/>
            </a:solidFill>
            <a:miter lim="800000"/>
            <a:headEnd/>
            <a:tailEnd/>
          </a:ln>
        </p:spPr>
        <p:txBody>
          <a:bodyPr wrap="none" anchor="ctr"/>
          <a:lstStyle/>
          <a:p>
            <a:endParaRPr lang="en-US"/>
          </a:p>
        </p:txBody>
      </p:sp>
      <p:sp>
        <p:nvSpPr>
          <p:cNvPr id="5" name="Text Box 6"/>
          <p:cNvSpPr txBox="1">
            <a:spLocks noChangeArrowheads="1"/>
          </p:cNvSpPr>
          <p:nvPr/>
        </p:nvSpPr>
        <p:spPr bwMode="auto">
          <a:xfrm>
            <a:off x="1214437" y="3123548"/>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latin typeface="Arial" charset="0"/>
              </a:rPr>
              <a:t>C</a:t>
            </a:r>
          </a:p>
        </p:txBody>
      </p:sp>
      <p:sp>
        <p:nvSpPr>
          <p:cNvPr id="6" name="Text Box 7"/>
          <p:cNvSpPr txBox="1">
            <a:spLocks noChangeArrowheads="1"/>
          </p:cNvSpPr>
          <p:nvPr/>
        </p:nvSpPr>
        <p:spPr bwMode="auto">
          <a:xfrm>
            <a:off x="1414462" y="3123548"/>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latin typeface="Arial" charset="0"/>
              </a:rPr>
              <a:t>C</a:t>
            </a:r>
          </a:p>
        </p:txBody>
      </p:sp>
      <p:sp>
        <p:nvSpPr>
          <p:cNvPr id="7" name="Text Box 8"/>
          <p:cNvSpPr txBox="1">
            <a:spLocks noChangeArrowheads="1"/>
          </p:cNvSpPr>
          <p:nvPr/>
        </p:nvSpPr>
        <p:spPr bwMode="auto">
          <a:xfrm>
            <a:off x="1652587" y="3123548"/>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latin typeface="Arial" charset="0"/>
              </a:rPr>
              <a:t>C</a:t>
            </a:r>
          </a:p>
        </p:txBody>
      </p:sp>
      <p:sp>
        <p:nvSpPr>
          <p:cNvPr id="8" name="Text Box 9"/>
          <p:cNvSpPr txBox="1">
            <a:spLocks noChangeArrowheads="1"/>
          </p:cNvSpPr>
          <p:nvPr/>
        </p:nvSpPr>
        <p:spPr bwMode="auto">
          <a:xfrm>
            <a:off x="1871662" y="3123548"/>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latin typeface="Arial" charset="0"/>
              </a:rPr>
              <a:t>C</a:t>
            </a:r>
          </a:p>
        </p:txBody>
      </p:sp>
      <p:sp>
        <p:nvSpPr>
          <p:cNvPr id="9" name="Line 10"/>
          <p:cNvSpPr>
            <a:spLocks noChangeShapeType="1"/>
          </p:cNvSpPr>
          <p:nvPr/>
        </p:nvSpPr>
        <p:spPr bwMode="auto">
          <a:xfrm>
            <a:off x="1354137" y="3321986"/>
            <a:ext cx="0" cy="1143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1"/>
          <p:cNvSpPr>
            <a:spLocks noChangeShapeType="1"/>
          </p:cNvSpPr>
          <p:nvPr/>
        </p:nvSpPr>
        <p:spPr bwMode="auto">
          <a:xfrm>
            <a:off x="1554162" y="3321986"/>
            <a:ext cx="0" cy="1143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2"/>
          <p:cNvSpPr>
            <a:spLocks noChangeShapeType="1"/>
          </p:cNvSpPr>
          <p:nvPr/>
        </p:nvSpPr>
        <p:spPr bwMode="auto">
          <a:xfrm>
            <a:off x="1792287" y="3321986"/>
            <a:ext cx="0" cy="1143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2006599" y="3321986"/>
            <a:ext cx="0" cy="1143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4"/>
          <p:cNvSpPr>
            <a:spLocks noChangeShapeType="1"/>
          </p:cNvSpPr>
          <p:nvPr/>
        </p:nvSpPr>
        <p:spPr bwMode="auto">
          <a:xfrm>
            <a:off x="1354137" y="3437873"/>
            <a:ext cx="200025" cy="1588"/>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5"/>
          <p:cNvSpPr>
            <a:spLocks noChangeShapeType="1"/>
          </p:cNvSpPr>
          <p:nvPr/>
        </p:nvSpPr>
        <p:spPr bwMode="auto">
          <a:xfrm>
            <a:off x="1797049" y="3433111"/>
            <a:ext cx="200025" cy="1587"/>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16"/>
          <p:cNvSpPr txBox="1">
            <a:spLocks noChangeArrowheads="1"/>
          </p:cNvSpPr>
          <p:nvPr/>
        </p:nvSpPr>
        <p:spPr bwMode="auto">
          <a:xfrm>
            <a:off x="1214437" y="3358498"/>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800" b="1">
                <a:solidFill>
                  <a:schemeClr val="bg1"/>
                </a:solidFill>
                <a:latin typeface="Arial" charset="0"/>
              </a:rPr>
              <a:t>s</a:t>
            </a:r>
          </a:p>
        </p:txBody>
      </p:sp>
      <p:sp>
        <p:nvSpPr>
          <p:cNvPr id="16" name="Text Box 17"/>
          <p:cNvSpPr txBox="1">
            <a:spLocks noChangeArrowheads="1"/>
          </p:cNvSpPr>
          <p:nvPr/>
        </p:nvSpPr>
        <p:spPr bwMode="auto">
          <a:xfrm>
            <a:off x="1462087" y="3358498"/>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800" b="1">
                <a:solidFill>
                  <a:schemeClr val="bg1"/>
                </a:solidFill>
                <a:latin typeface="Arial" charset="0"/>
              </a:rPr>
              <a:t>s</a:t>
            </a:r>
          </a:p>
        </p:txBody>
      </p:sp>
      <p:sp>
        <p:nvSpPr>
          <p:cNvPr id="17" name="Text Box 18"/>
          <p:cNvSpPr txBox="1">
            <a:spLocks noChangeArrowheads="1"/>
          </p:cNvSpPr>
          <p:nvPr/>
        </p:nvSpPr>
        <p:spPr bwMode="auto">
          <a:xfrm>
            <a:off x="1652587" y="3358498"/>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800" b="1">
                <a:solidFill>
                  <a:schemeClr val="bg1"/>
                </a:solidFill>
                <a:latin typeface="Arial" charset="0"/>
              </a:rPr>
              <a:t>s</a:t>
            </a:r>
          </a:p>
        </p:txBody>
      </p:sp>
      <p:sp>
        <p:nvSpPr>
          <p:cNvPr id="18" name="Text Box 19"/>
          <p:cNvSpPr txBox="1">
            <a:spLocks noChangeArrowheads="1"/>
          </p:cNvSpPr>
          <p:nvPr/>
        </p:nvSpPr>
        <p:spPr bwMode="auto">
          <a:xfrm>
            <a:off x="1890712" y="3358498"/>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800" b="1">
                <a:solidFill>
                  <a:schemeClr val="bg1"/>
                </a:solidFill>
                <a:latin typeface="Arial" charset="0"/>
              </a:rPr>
              <a:t>s</a:t>
            </a:r>
          </a:p>
        </p:txBody>
      </p:sp>
      <p:sp>
        <p:nvSpPr>
          <p:cNvPr id="19" name="Text Box 20"/>
          <p:cNvSpPr txBox="1">
            <a:spLocks noChangeArrowheads="1"/>
          </p:cNvSpPr>
          <p:nvPr/>
        </p:nvSpPr>
        <p:spPr bwMode="auto">
          <a:xfrm>
            <a:off x="261937" y="2971148"/>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solidFill>
                  <a:schemeClr val="bg1"/>
                </a:solidFill>
                <a:latin typeface="Arial" charset="0"/>
              </a:rPr>
              <a:t>SP</a:t>
            </a:r>
          </a:p>
        </p:txBody>
      </p:sp>
      <p:sp>
        <p:nvSpPr>
          <p:cNvPr id="20" name="Text Box 22"/>
          <p:cNvSpPr txBox="1">
            <a:spLocks noChangeArrowheads="1"/>
          </p:cNvSpPr>
          <p:nvPr/>
        </p:nvSpPr>
        <p:spPr bwMode="auto">
          <a:xfrm>
            <a:off x="442912" y="3123548"/>
            <a:ext cx="261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latin typeface="Arial" charset="0"/>
              </a:rPr>
              <a:t>Z</a:t>
            </a:r>
          </a:p>
        </p:txBody>
      </p:sp>
      <p:sp>
        <p:nvSpPr>
          <p:cNvPr id="21" name="Rectangle 23"/>
          <p:cNvSpPr>
            <a:spLocks noChangeArrowheads="1"/>
          </p:cNvSpPr>
          <p:nvPr/>
        </p:nvSpPr>
        <p:spPr bwMode="auto">
          <a:xfrm>
            <a:off x="2393949" y="3153711"/>
            <a:ext cx="525463" cy="1619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2" name="Text Box 24"/>
          <p:cNvSpPr txBox="1">
            <a:spLocks noChangeArrowheads="1"/>
          </p:cNvSpPr>
          <p:nvPr/>
        </p:nvSpPr>
        <p:spPr bwMode="auto">
          <a:xfrm>
            <a:off x="623887" y="2961623"/>
            <a:ext cx="1506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solidFill>
                  <a:schemeClr val="bg1"/>
                </a:solidFill>
                <a:latin typeface="Arial" charset="0"/>
              </a:rPr>
              <a:t>Cathelin prosequence</a:t>
            </a:r>
          </a:p>
        </p:txBody>
      </p:sp>
      <p:sp>
        <p:nvSpPr>
          <p:cNvPr id="23" name="Text Box 25"/>
          <p:cNvSpPr txBox="1">
            <a:spLocks noChangeArrowheads="1"/>
          </p:cNvSpPr>
          <p:nvPr/>
        </p:nvSpPr>
        <p:spPr bwMode="auto">
          <a:xfrm>
            <a:off x="2414587" y="2961623"/>
            <a:ext cx="917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a:solidFill>
                  <a:schemeClr val="bg1"/>
                </a:solidFill>
                <a:latin typeface="Arial" charset="0"/>
              </a:rPr>
              <a:t>Mature AMP</a:t>
            </a:r>
          </a:p>
        </p:txBody>
      </p:sp>
      <p:sp>
        <p:nvSpPr>
          <p:cNvPr id="24" name="Text Box 31"/>
          <p:cNvSpPr txBox="1">
            <a:spLocks noChangeArrowheads="1"/>
          </p:cNvSpPr>
          <p:nvPr/>
        </p:nvSpPr>
        <p:spPr bwMode="auto">
          <a:xfrm>
            <a:off x="2057399" y="2496486"/>
            <a:ext cx="116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000" b="1" dirty="0">
                <a:solidFill>
                  <a:schemeClr val="bg1"/>
                </a:solidFill>
                <a:latin typeface="Arial" charset="0"/>
              </a:rPr>
              <a:t>Proteinase 3</a:t>
            </a:r>
          </a:p>
          <a:p>
            <a:r>
              <a:rPr lang="en-US" sz="1000" b="1" dirty="0" err="1">
                <a:solidFill>
                  <a:schemeClr val="bg1"/>
                </a:solidFill>
                <a:latin typeface="Arial" charset="0"/>
                <a:cs typeface="Arial" charset="0"/>
              </a:rPr>
              <a:t>Kallikreins</a:t>
            </a:r>
            <a:r>
              <a:rPr lang="en-US" sz="1000" b="1" dirty="0">
                <a:solidFill>
                  <a:schemeClr val="bg1"/>
                </a:solidFill>
                <a:latin typeface="Arial" charset="0"/>
                <a:cs typeface="Arial" charset="0"/>
              </a:rPr>
              <a:t> 5 &amp; 7</a:t>
            </a:r>
          </a:p>
        </p:txBody>
      </p:sp>
      <p:sp>
        <p:nvSpPr>
          <p:cNvPr id="25" name="Text Box 32"/>
          <p:cNvSpPr txBox="1">
            <a:spLocks noChangeArrowheads="1"/>
          </p:cNvSpPr>
          <p:nvPr/>
        </p:nvSpPr>
        <p:spPr bwMode="auto">
          <a:xfrm>
            <a:off x="830262" y="3441048"/>
            <a:ext cx="969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200" b="1">
                <a:solidFill>
                  <a:schemeClr val="bg1"/>
                </a:solidFill>
                <a:latin typeface="Arial" charset="0"/>
              </a:rPr>
              <a:t>Conserved</a:t>
            </a:r>
          </a:p>
        </p:txBody>
      </p:sp>
      <p:sp>
        <p:nvSpPr>
          <p:cNvPr id="26" name="Text Box 33"/>
          <p:cNvSpPr txBox="1">
            <a:spLocks noChangeArrowheads="1"/>
          </p:cNvSpPr>
          <p:nvPr/>
        </p:nvSpPr>
        <p:spPr bwMode="auto">
          <a:xfrm>
            <a:off x="2290762" y="3441048"/>
            <a:ext cx="776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200" b="1" dirty="0">
                <a:solidFill>
                  <a:schemeClr val="bg1"/>
                </a:solidFill>
                <a:latin typeface="Arial" charset="0"/>
              </a:rPr>
              <a:t>Variable</a:t>
            </a:r>
          </a:p>
        </p:txBody>
      </p:sp>
      <p:sp>
        <p:nvSpPr>
          <p:cNvPr id="27" name="Line 34"/>
          <p:cNvSpPr>
            <a:spLocks noChangeShapeType="1"/>
          </p:cNvSpPr>
          <p:nvPr/>
        </p:nvSpPr>
        <p:spPr bwMode="auto">
          <a:xfrm>
            <a:off x="525462" y="3771248"/>
            <a:ext cx="2428875" cy="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35"/>
          <p:cNvSpPr txBox="1">
            <a:spLocks noChangeArrowheads="1"/>
          </p:cNvSpPr>
          <p:nvPr/>
        </p:nvSpPr>
        <p:spPr bwMode="auto">
          <a:xfrm>
            <a:off x="1090612" y="3768073"/>
            <a:ext cx="15779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800" b="1">
                <a:solidFill>
                  <a:schemeClr val="bg1"/>
                </a:solidFill>
                <a:latin typeface="Arial" charset="0"/>
              </a:rPr>
              <a:t>Cathelin-derived precursor</a:t>
            </a:r>
          </a:p>
          <a:p>
            <a:r>
              <a:rPr lang="en-US" sz="800" b="1">
                <a:solidFill>
                  <a:schemeClr val="bg1"/>
                </a:solidFill>
                <a:latin typeface="Arial" charset="0"/>
              </a:rPr>
              <a:t>stored in neutrophil specific </a:t>
            </a:r>
          </a:p>
          <a:p>
            <a:r>
              <a:rPr lang="en-US" sz="800" b="1">
                <a:solidFill>
                  <a:schemeClr val="bg1"/>
                </a:solidFill>
                <a:latin typeface="Arial" charset="0"/>
              </a:rPr>
              <a:t>granules</a:t>
            </a:r>
          </a:p>
        </p:txBody>
      </p:sp>
      <p:sp>
        <p:nvSpPr>
          <p:cNvPr id="29" name="Line 28"/>
          <p:cNvSpPr>
            <a:spLocks noChangeShapeType="1"/>
          </p:cNvSpPr>
          <p:nvPr/>
        </p:nvSpPr>
        <p:spPr bwMode="auto">
          <a:xfrm rot="809153" flipV="1">
            <a:off x="3755859" y="3300498"/>
            <a:ext cx="1556079" cy="373176"/>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0" name="Picture 29" descr="Cathelicidin-Antimicrobial-Peptide-(CAMP)-9241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2344086"/>
            <a:ext cx="2032000" cy="1651000"/>
          </a:xfrm>
          <a:prstGeom prst="rect">
            <a:avLst/>
          </a:prstGeom>
        </p:spPr>
      </p:pic>
      <p:sp>
        <p:nvSpPr>
          <p:cNvPr id="31" name="TextBox 30"/>
          <p:cNvSpPr txBox="1"/>
          <p:nvPr/>
        </p:nvSpPr>
        <p:spPr>
          <a:xfrm>
            <a:off x="838200" y="304800"/>
            <a:ext cx="6324600" cy="769441"/>
          </a:xfrm>
          <a:prstGeom prst="rect">
            <a:avLst/>
          </a:prstGeom>
          <a:noFill/>
        </p:spPr>
        <p:txBody>
          <a:bodyPr wrap="square" rtlCol="0">
            <a:spAutoFit/>
          </a:bodyPr>
          <a:lstStyle/>
          <a:p>
            <a:r>
              <a:rPr lang="en-US" sz="4400" dirty="0" smtClean="0">
                <a:solidFill>
                  <a:srgbClr val="FFFF00"/>
                </a:solidFill>
                <a:latin typeface="Arial"/>
                <a:cs typeface="Arial"/>
              </a:rPr>
              <a:t>CAMP protein structure</a:t>
            </a:r>
            <a:endParaRPr lang="en-US" sz="4400" dirty="0">
              <a:solidFill>
                <a:srgbClr val="FFFF00"/>
              </a:solidFill>
              <a:latin typeface="Arial"/>
              <a:cs typeface="Arial"/>
            </a:endParaRPr>
          </a:p>
        </p:txBody>
      </p:sp>
      <p:sp>
        <p:nvSpPr>
          <p:cNvPr id="32" name="Text Box 36"/>
          <p:cNvSpPr txBox="1">
            <a:spLocks noChangeArrowheads="1"/>
          </p:cNvSpPr>
          <p:nvPr/>
        </p:nvSpPr>
        <p:spPr bwMode="auto">
          <a:xfrm>
            <a:off x="6172199" y="3791886"/>
            <a:ext cx="1689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200" b="1" dirty="0">
                <a:solidFill>
                  <a:schemeClr val="bg1"/>
                </a:solidFill>
                <a:latin typeface="Arial" charset="0"/>
              </a:rPr>
              <a:t>Amphipathic </a:t>
            </a:r>
            <a:r>
              <a:rPr lang="en-US" sz="1200" b="1" dirty="0">
                <a:solidFill>
                  <a:schemeClr val="bg1"/>
                </a:solidFill>
                <a:latin typeface="Symbol" charset="0"/>
              </a:rPr>
              <a:t>a</a:t>
            </a:r>
            <a:r>
              <a:rPr lang="en-US" sz="1200" b="1" dirty="0">
                <a:solidFill>
                  <a:schemeClr val="bg1"/>
                </a:solidFill>
                <a:latin typeface="Arial" charset="0"/>
              </a:rPr>
              <a:t>-helix </a:t>
            </a:r>
          </a:p>
        </p:txBody>
      </p:sp>
    </p:spTree>
    <p:extLst>
      <p:ext uri="{BB962C8B-B14F-4D97-AF65-F5344CB8AC3E}">
        <p14:creationId xmlns:p14="http://schemas.microsoft.com/office/powerpoint/2010/main" val="782975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animBg="1"/>
      <p:bldP spid="22" grpId="0"/>
      <p:bldP spid="23" grpId="0"/>
      <p:bldP spid="24" grpId="0"/>
      <p:bldP spid="25" grpId="0"/>
      <p:bldP spid="26" grpId="0"/>
      <p:bldP spid="27" grpId="0" animBg="1"/>
      <p:bldP spid="28" grpId="0"/>
      <p:bldP spid="29" grpId="0" animBg="1"/>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65100"/>
            <a:ext cx="7772400" cy="1143000"/>
          </a:xfrm>
        </p:spPr>
        <p:txBody>
          <a:bodyPr>
            <a:normAutofit fontScale="90000"/>
          </a:bodyPr>
          <a:lstStyle/>
          <a:p>
            <a:r>
              <a:rPr lang="en-US" sz="4000" dirty="0">
                <a:solidFill>
                  <a:srgbClr val="FFFF00"/>
                </a:solidFill>
                <a:latin typeface="Arial" charset="0"/>
              </a:rPr>
              <a:t>AMPs disrupt integrity of bacterial membrane</a:t>
            </a:r>
          </a:p>
        </p:txBody>
      </p:sp>
      <p:sp>
        <p:nvSpPr>
          <p:cNvPr id="6148" name="Rectangle 5"/>
          <p:cNvSpPr>
            <a:spLocks noChangeArrowheads="1"/>
          </p:cNvSpPr>
          <p:nvPr/>
        </p:nvSpPr>
        <p:spPr bwMode="auto">
          <a:xfrm>
            <a:off x="3206750" y="6272213"/>
            <a:ext cx="2655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000">
                <a:solidFill>
                  <a:srgbClr val="FFFF00"/>
                </a:solidFill>
              </a:rPr>
              <a:t>Oren et al., Biochem J. 1999; 341: 501–513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b="20795"/>
          <a:stretch>
            <a:fillRect/>
          </a:stretch>
        </p:blipFill>
        <p:spPr bwMode="auto">
          <a:xfrm>
            <a:off x="2456656" y="1401082"/>
            <a:ext cx="4156075"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42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AMPs are important for gut health</a:t>
            </a:r>
            <a:endParaRPr lang="en-US" dirty="0">
              <a:solidFill>
                <a:srgbClr val="FFFF00"/>
              </a:solidFill>
            </a:endParaRPr>
          </a:p>
        </p:txBody>
      </p:sp>
      <p:sp>
        <p:nvSpPr>
          <p:cNvPr id="3" name="TextBox 2"/>
          <p:cNvSpPr txBox="1"/>
          <p:nvPr/>
        </p:nvSpPr>
        <p:spPr>
          <a:xfrm>
            <a:off x="1676400" y="152400"/>
            <a:ext cx="5029200" cy="584776"/>
          </a:xfrm>
          <a:prstGeom prst="rect">
            <a:avLst/>
          </a:prstGeom>
          <a:noFill/>
        </p:spPr>
        <p:txBody>
          <a:bodyPr wrap="square" rtlCol="0">
            <a:spAutoFit/>
          </a:bodyPr>
          <a:lstStyle/>
          <a:p>
            <a:pPr algn="ctr"/>
            <a:r>
              <a:rPr lang="en-US" sz="3200" dirty="0" smtClean="0">
                <a:solidFill>
                  <a:srgbClr val="FFFF00"/>
                </a:solidFill>
              </a:rPr>
              <a:t>Composition of the Gut </a:t>
            </a:r>
            <a:endParaRPr lang="en-US" sz="3200" dirty="0">
              <a:solidFill>
                <a:srgbClr val="FFFF00"/>
              </a:solidFill>
            </a:endParaRPr>
          </a:p>
        </p:txBody>
      </p:sp>
      <p:pic>
        <p:nvPicPr>
          <p:cNvPr id="5" name="Picture 2" descr="http://www.frontiersin.org/files/Articles/32484/fimmu-03-00310-HTML/image_m/fimmu-03-00310-g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85" y="992538"/>
            <a:ext cx="7790510" cy="479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7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2384</TotalTime>
  <Words>1094</Words>
  <Application>Microsoft Macintosh PowerPoint</Application>
  <PresentationFormat>On-screen Show (4:3)</PresentationFormat>
  <Paragraphs>176</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Elemental</vt:lpstr>
      <vt:lpstr>Does Consumption of Xanthohumol Alter the Microbiota Composition of the Gut?</vt:lpstr>
      <vt:lpstr>What is Xanthohumol?</vt:lpstr>
      <vt:lpstr>Effects of Xanthohumol  </vt:lpstr>
      <vt:lpstr>PowerPoint Presentation</vt:lpstr>
      <vt:lpstr>PowerPoint Presentation</vt:lpstr>
      <vt:lpstr>CAMP is important for innate immunity</vt:lpstr>
      <vt:lpstr>PowerPoint Presentation</vt:lpstr>
      <vt:lpstr>AMPs disrupt integrity of bacterial membrane</vt:lpstr>
      <vt:lpstr>AMPs are important for gut health</vt:lpstr>
      <vt:lpstr>Hypothesis  </vt:lpstr>
      <vt:lpstr>Experiment Setup  </vt:lpstr>
      <vt:lpstr>16s rRNA Sequencing</vt:lpstr>
      <vt:lpstr>PowerPoint Presentation</vt:lpstr>
      <vt:lpstr>Predictions  </vt:lpstr>
      <vt:lpstr>PowerPoint Presentation</vt:lpstr>
      <vt:lpstr>Thank You </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Support</dc:creator>
  <cp:lastModifiedBy>abdul raslan</cp:lastModifiedBy>
  <cp:revision>63</cp:revision>
  <dcterms:created xsi:type="dcterms:W3CDTF">2016-02-22T20:46:05Z</dcterms:created>
  <dcterms:modified xsi:type="dcterms:W3CDTF">2016-03-05T00:58:33Z</dcterms:modified>
</cp:coreProperties>
</file>