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3" r:id="rId1"/>
  </p:sldMasterIdLst>
  <p:notesMasterIdLst>
    <p:notesMasterId r:id="rId40"/>
  </p:notesMasterIdLst>
  <p:handoutMasterIdLst>
    <p:handoutMasterId r:id="rId41"/>
  </p:handoutMasterIdLst>
  <p:sldIdLst>
    <p:sldId id="395" r:id="rId2"/>
    <p:sldId id="354" r:id="rId3"/>
    <p:sldId id="535" r:id="rId4"/>
    <p:sldId id="477" r:id="rId5"/>
    <p:sldId id="533" r:id="rId6"/>
    <p:sldId id="518" r:id="rId7"/>
    <p:sldId id="479" r:id="rId8"/>
    <p:sldId id="520" r:id="rId9"/>
    <p:sldId id="463" r:id="rId10"/>
    <p:sldId id="464" r:id="rId11"/>
    <p:sldId id="523" r:id="rId12"/>
    <p:sldId id="522" r:id="rId13"/>
    <p:sldId id="521" r:id="rId14"/>
    <p:sldId id="465" r:id="rId15"/>
    <p:sldId id="519" r:id="rId16"/>
    <p:sldId id="527" r:id="rId17"/>
    <p:sldId id="528" r:id="rId18"/>
    <p:sldId id="532" r:id="rId19"/>
    <p:sldId id="531" r:id="rId20"/>
    <p:sldId id="489" r:id="rId21"/>
    <p:sldId id="490" r:id="rId22"/>
    <p:sldId id="491" r:id="rId23"/>
    <p:sldId id="517" r:id="rId24"/>
    <p:sldId id="501" r:id="rId25"/>
    <p:sldId id="502" r:id="rId26"/>
    <p:sldId id="503" r:id="rId27"/>
    <p:sldId id="504" r:id="rId28"/>
    <p:sldId id="505" r:id="rId29"/>
    <p:sldId id="506" r:id="rId30"/>
    <p:sldId id="507" r:id="rId31"/>
    <p:sldId id="508" r:id="rId32"/>
    <p:sldId id="536" r:id="rId33"/>
    <p:sldId id="537" r:id="rId34"/>
    <p:sldId id="538" r:id="rId35"/>
    <p:sldId id="510" r:id="rId36"/>
    <p:sldId id="515" r:id="rId37"/>
    <p:sldId id="534" r:id="rId38"/>
    <p:sldId id="455" r:id="rId39"/>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BE8EB"/>
    <a:srgbClr val="FF9999"/>
    <a:srgbClr val="00FFFF"/>
    <a:srgbClr val="ABEDD2"/>
    <a:srgbClr val="0000FF"/>
    <a:srgbClr val="00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68" autoAdjust="0"/>
    <p:restoredTop sz="96667" autoAdjust="0"/>
  </p:normalViewPr>
  <p:slideViewPr>
    <p:cSldViewPr>
      <p:cViewPr varScale="1">
        <p:scale>
          <a:sx n="133" d="100"/>
          <a:sy n="133" d="100"/>
        </p:scale>
        <p:origin x="-558" y="-9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1" d="100"/>
          <a:sy n="51" d="100"/>
        </p:scale>
        <p:origin x="-1764"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0" hangingPunct="0">
              <a:defRPr sz="1200">
                <a:cs typeface="+mn-cs"/>
              </a:defRPr>
            </a:lvl1pPr>
          </a:lstStyle>
          <a:p>
            <a:pPr>
              <a:defRPr/>
            </a:pPr>
            <a:fld id="{8252C6B4-46D5-4F40-8E5F-9B558B353102}" type="datetimeFigureOut">
              <a:rPr lang="en-US"/>
              <a:pPr>
                <a:defRPr/>
              </a:pPr>
              <a:t>5/25/2011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eaLnBrk="0" hangingPunct="0">
              <a:defRPr sz="1200">
                <a:cs typeface="+mn-cs"/>
              </a:defRPr>
            </a:lvl1pPr>
          </a:lstStyle>
          <a:p>
            <a:pPr>
              <a:defRPr/>
            </a:pPr>
            <a:fld id="{2BDC2F05-3054-46FF-81DD-28EF7722D04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cs typeface="+mn-cs"/>
              </a:defRPr>
            </a:lvl1pPr>
          </a:lstStyle>
          <a:p>
            <a:pPr>
              <a:defRPr/>
            </a:pPr>
            <a:endParaRPr lang="en-US"/>
          </a:p>
        </p:txBody>
      </p:sp>
      <p:sp>
        <p:nvSpPr>
          <p:cNvPr id="45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cs typeface="+mn-cs"/>
              </a:defRPr>
            </a:lvl1pPr>
          </a:lstStyle>
          <a:p>
            <a:pPr>
              <a:defRPr/>
            </a:pPr>
            <a:endParaRPr lang="en-US"/>
          </a:p>
        </p:txBody>
      </p:sp>
      <p:sp>
        <p:nvSpPr>
          <p:cNvPr id="45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cs typeface="+mn-cs"/>
              </a:defRPr>
            </a:lvl1pPr>
          </a:lstStyle>
          <a:p>
            <a:pPr>
              <a:defRPr/>
            </a:pPr>
            <a:fld id="{5F0A1895-13CA-46DC-A1CE-21EAD29B21B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5DE2AB18-494F-4FA4-ACA3-AE9574AB7C8B}" type="slidenum">
              <a:rPr lang="en-US" smtClean="0">
                <a:cs typeface="Arial" charset="0"/>
              </a:rPr>
              <a:pPr/>
              <a:t>2</a:t>
            </a:fld>
            <a:endParaRPr 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Let me present you the outline of my talk</a:t>
            </a:r>
          </a:p>
          <a:p>
            <a:pPr eaLnBrk="1" hangingPunct="1"/>
            <a:endParaRPr lang="en-US" smtClean="0"/>
          </a:p>
          <a:p>
            <a:pPr eaLnBrk="1" hangingPunct="1"/>
            <a:r>
              <a:rPr lang="en-US" smtClean="0"/>
              <a:t>First I am going to present an overview of real time control. Here I also will talk about the difference between simulation and optimization modeling.</a:t>
            </a:r>
          </a:p>
          <a:p>
            <a:pPr eaLnBrk="1" hangingPunct="1"/>
            <a:r>
              <a:rPr lang="en-US" smtClean="0"/>
              <a:t>Second I will show two cases of simulation an optimization control, in which I was involved.</a:t>
            </a:r>
          </a:p>
          <a:p>
            <a:pPr eaLnBrk="1" hangingPunct="1"/>
            <a:r>
              <a:rPr lang="en-US" smtClean="0"/>
              <a:t>Finally I will give some conclusions and I will talk about the future work.</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endParaRPr lang="en-US" smtClean="0"/>
          </a:p>
        </p:txBody>
      </p:sp>
      <p:sp>
        <p:nvSpPr>
          <p:cNvPr id="32771" name="Slide Number Placeholder 3"/>
          <p:cNvSpPr>
            <a:spLocks noGrp="1"/>
          </p:cNvSpPr>
          <p:nvPr>
            <p:ph type="sldNum" sz="quarter" idx="5"/>
          </p:nvPr>
        </p:nvSpPr>
        <p:spPr>
          <a:noFill/>
        </p:spPr>
        <p:txBody>
          <a:bodyPr/>
          <a:lstStyle/>
          <a:p>
            <a:fld id="{6BB13397-D27E-4B31-AD1B-BCE13DA0E5F1}" type="slidenum">
              <a:rPr lang="en-US" smtClean="0">
                <a:cs typeface="Arial" charset="0"/>
              </a:rPr>
              <a:pPr/>
              <a:t>11</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eaLnBrk="1" hangingPunct="1"/>
            <a:endParaRPr lang="en-US" smtClean="0"/>
          </a:p>
        </p:txBody>
      </p:sp>
      <p:sp>
        <p:nvSpPr>
          <p:cNvPr id="3481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C28F57F-7524-45B6-BF78-F509D1D7864C}" type="slidenum">
              <a:rPr lang="en-US" sz="1300"/>
              <a:pPr algn="r" defTabSz="966788"/>
              <a:t>12</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z="1100" b="1" smtClean="0"/>
              <a:t>Recurrent</a:t>
            </a:r>
            <a:r>
              <a:rPr lang="en-US" sz="1100" smtClean="0"/>
              <a:t> disasters associated with river flooding </a:t>
            </a:r>
            <a:r>
              <a:rPr lang="en-US" sz="1100" b="1" smtClean="0"/>
              <a:t>suggest</a:t>
            </a:r>
            <a:r>
              <a:rPr lang="en-US" sz="1100" smtClean="0"/>
              <a:t> that current strategies for river flood control need to be reevaluated </a:t>
            </a:r>
            <a:r>
              <a:rPr lang="en-US" sz="1100" b="1" smtClean="0"/>
              <a:t>looking</a:t>
            </a:r>
            <a:r>
              <a:rPr lang="en-US" sz="1100" smtClean="0"/>
              <a:t> for most appropriate frameworks. Climate change studies suggest that rain-storms will be more recurrent and have higher peak flows.</a:t>
            </a:r>
          </a:p>
          <a:p>
            <a:r>
              <a:rPr lang="en-US" sz="1100" smtClean="0"/>
              <a:t>A review of common structural measures used for flood control reveals most of these measures are passive, with dams being the most important structural measure for flood control. Most dams built for flood control have gates that are operated based on rule curves.</a:t>
            </a:r>
          </a:p>
          <a:p>
            <a:endParaRPr lang="en-US" sz="1100" smtClean="0"/>
          </a:p>
          <a:p>
            <a:r>
              <a:rPr lang="en-US" sz="1100" smtClean="0"/>
              <a:t>Rule curves </a:t>
            </a:r>
            <a:r>
              <a:rPr lang="en-US" sz="1100" b="1" smtClean="0"/>
              <a:t>do not </a:t>
            </a:r>
            <a:r>
              <a:rPr lang="en-US" sz="1100" smtClean="0"/>
              <a:t>take into account the </a:t>
            </a:r>
            <a:r>
              <a:rPr lang="en-US" sz="1100" b="1" smtClean="0"/>
              <a:t>flow conditions in the entire river system</a:t>
            </a:r>
            <a:r>
              <a:rPr lang="en-US" sz="1100" smtClean="0"/>
              <a:t>, which makes this approach a ``slow-response'' method for flood control. This is particularly true in complex river systems when parts of the river system have enough in-line storage capacity, while other portions of the system are overflowing.</a:t>
            </a:r>
          </a:p>
          <a:p>
            <a:endParaRPr lang="en-US" sz="1100" smtClean="0"/>
          </a:p>
          <a:p>
            <a:r>
              <a:rPr lang="en-US" sz="1100" smtClean="0"/>
              <a:t>Fig. 1, shows that reach 1 upstream of Dam “A'' is about to flood in a high risk area.</a:t>
            </a:r>
          </a:p>
          <a:p>
            <a:r>
              <a:rPr lang="en-US" sz="1100" smtClean="0"/>
              <a:t>While reaches 2, 3 (medium and low risk area) have enough capacity for storage. </a:t>
            </a:r>
          </a:p>
          <a:p>
            <a:r>
              <a:rPr lang="en-US" sz="1100" smtClean="0"/>
              <a:t>Under these conditions, the rule curve approach would open the gates of dam “A'' but not those of dams B and C. </a:t>
            </a:r>
          </a:p>
          <a:p>
            <a:r>
              <a:rPr lang="en-US" sz="1100" smtClean="0"/>
              <a:t>Gates of dam C would open only after reach 3 is almost full, and the gates of dam B would open after reach 2 is almost full. This near-passive approach is far from being the most optimal flood control method.</a:t>
            </a:r>
          </a:p>
        </p:txBody>
      </p:sp>
      <p:sp>
        <p:nvSpPr>
          <p:cNvPr id="36867" name="Slide Number Placeholder 3"/>
          <p:cNvSpPr>
            <a:spLocks noGrp="1"/>
          </p:cNvSpPr>
          <p:nvPr>
            <p:ph type="sldNum" sz="quarter" idx="5"/>
          </p:nvPr>
        </p:nvSpPr>
        <p:spPr>
          <a:noFill/>
        </p:spPr>
        <p:txBody>
          <a:bodyPr/>
          <a:lstStyle/>
          <a:p>
            <a:fld id="{F94283CB-2419-4631-BDDC-D63745F3902F}" type="slidenum">
              <a:rPr lang="en-US" smtClean="0">
                <a:cs typeface="Arial" charset="0"/>
              </a:rPr>
              <a:pPr/>
              <a:t>13</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ED12E52-4B60-4A46-9CF3-8CD5D73A0F3E}" type="slidenum">
              <a:rPr lang="en-US" sz="1300"/>
              <a:pPr algn="r" defTabSz="966788"/>
              <a:t>14</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smtClean="0"/>
          </a:p>
        </p:txBody>
      </p:sp>
      <p:sp>
        <p:nvSpPr>
          <p:cNvPr id="4096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AECB87E-EFC3-49DC-961A-DFFB200D1007}" type="slidenum">
              <a:rPr lang="en-US" sz="1300"/>
              <a:pPr algn="r" defTabSz="966788"/>
              <a:t>15</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t>This module assembles and solves a non-linear system of equations to perform the hydraulic routing of the river system. These equations are assembled based on information summarized in the systems’ HPG’s, VPG’s and RPG’s, the reach-wise equation of conservation of mass, continuity,  compatibility conditions at the union of reaches (nodes), and the system boundary conditions.</a:t>
            </a:r>
          </a:p>
          <a:p>
            <a:pPr>
              <a:defRPr/>
            </a:pPr>
            <a:endParaRPr lang="en-US" sz="1300" dirty="0" smtClean="0"/>
          </a:p>
          <a:p>
            <a:pPr>
              <a:defRPr/>
            </a:pPr>
            <a:r>
              <a:rPr lang="en-US" sz="1300" dirty="0" smtClean="0">
                <a:latin typeface="+mn-lt"/>
              </a:rPr>
              <a:t>In general for a river network consisting of N reaches, there is a total of 3N unknowns, namely the flow discharge at the upstream and downstream end of each reach and the water depth at the downstream end of each reach, and hence 3N equations are required. </a:t>
            </a:r>
          </a:p>
          <a:p>
            <a:pPr>
              <a:defRPr/>
            </a:pPr>
            <a:r>
              <a:rPr lang="en-US" sz="1300" dirty="0" smtClean="0">
                <a:latin typeface="+mn-lt"/>
              </a:rPr>
              <a:t>The water depth at the upstream end of each reach is not an unknown because it can be estimated from the reach HPG using the water depth at its downstream end and the spatially averaged flow discharge as input values. </a:t>
            </a:r>
          </a:p>
          <a:p>
            <a:pPr>
              <a:defRPr/>
            </a:pPr>
            <a:endParaRPr lang="en-US" sz="1300" dirty="0" smtClean="0">
              <a:latin typeface="+mn-lt"/>
            </a:endParaRPr>
          </a:p>
          <a:p>
            <a:pPr>
              <a:defRPr/>
            </a:pPr>
            <a:r>
              <a:rPr lang="en-US" sz="1300" dirty="0" smtClean="0">
                <a:latin typeface="+mn-lt"/>
              </a:rPr>
              <a:t>This can be represented as </a:t>
            </a:r>
            <a:r>
              <a:rPr lang="en-US" sz="1300" dirty="0" err="1" smtClean="0">
                <a:latin typeface="+mn-lt"/>
              </a:rPr>
              <a:t>eq</a:t>
            </a:r>
            <a:r>
              <a:rPr lang="en-US" sz="1300" dirty="0" smtClean="0">
                <a:latin typeface="+mn-lt"/>
              </a:rPr>
              <a:t> 3</a:t>
            </a:r>
            <a:endParaRPr lang="en-US" sz="1300" dirty="0" smtClean="0"/>
          </a:p>
        </p:txBody>
      </p:sp>
      <p:sp>
        <p:nvSpPr>
          <p:cNvPr id="47107" name="Slide Number Placeholder 3"/>
          <p:cNvSpPr>
            <a:spLocks noGrp="1"/>
          </p:cNvSpPr>
          <p:nvPr>
            <p:ph type="sldNum" sz="quarter" idx="5"/>
          </p:nvPr>
        </p:nvSpPr>
        <p:spPr>
          <a:noFill/>
        </p:spPr>
        <p:txBody>
          <a:bodyPr/>
          <a:lstStyle/>
          <a:p>
            <a:fld id="{0E5601E2-722C-4860-9BA4-0C21ACDA0E94}" type="slidenum">
              <a:rPr lang="en-US" smtClean="0">
                <a:cs typeface="Arial" charset="0"/>
              </a:rPr>
              <a:pPr/>
              <a:t>16</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300" smtClean="0">
                <a:latin typeface="Calibri" pitchFamily="34" charset="0"/>
              </a:rPr>
              <a:t>For illustration purposes without loosing generality, these equations are formulated for the simple network system depicted in Fig.16.</a:t>
            </a:r>
          </a:p>
          <a:p>
            <a:r>
              <a:rPr lang="en-US" sz="1300" smtClean="0">
                <a:latin typeface="Calibri" pitchFamily="34" charset="0"/>
              </a:rPr>
              <a:t>has eight reaches and therefore has twenty four unknowns (3x8).</a:t>
            </a:r>
          </a:p>
          <a:p>
            <a:endParaRPr lang="en-US" sz="1300" smtClean="0">
              <a:latin typeface="Calibri" pitchFamily="34" charset="0"/>
            </a:endParaRPr>
          </a:p>
          <a:p>
            <a:pPr eaLnBrk="1" hangingPunct="1">
              <a:spcBef>
                <a:spcPct val="0"/>
              </a:spcBef>
            </a:pPr>
            <a:r>
              <a:rPr lang="en-US" sz="1300" smtClean="0">
                <a:latin typeface="Calibri" pitchFamily="34" charset="0"/>
              </a:rPr>
              <a:t>The water storage at any time in a river reach is determined from the reach VPG using its downstream water depth and the spatially averaged flow discharge as input values, the application of VPG’s requires an interpolation process similar to that of the HPG.</a:t>
            </a:r>
          </a:p>
          <a:p>
            <a:r>
              <a:rPr lang="en-US" sz="1300" smtClean="0">
                <a:latin typeface="Calibri" pitchFamily="34" charset="0"/>
              </a:rPr>
              <a:t>Junction nodes: if a node is connected to k river reaches, k-1 compatibility conditions are available. </a:t>
            </a:r>
          </a:p>
          <a:p>
            <a:r>
              <a:rPr lang="en-US" sz="1300" smtClean="0">
                <a:latin typeface="Calibri" pitchFamily="34" charset="0"/>
              </a:rPr>
              <a:t>Compatibility conditions enforce the same elevation for the water stages immediately upstream and downstream of the junction node.</a:t>
            </a:r>
          </a:p>
          <a:p>
            <a:r>
              <a:rPr lang="en-US" sz="1300" smtClean="0">
                <a:latin typeface="Calibri" pitchFamily="34" charset="0"/>
              </a:rPr>
              <a:t>The last two equations are obtained from uncontrolled and controlled in-line structures BC’s (RPG’s)</a:t>
            </a:r>
          </a:p>
          <a:p>
            <a:endParaRPr lang="en-US" sz="1300" smtClean="0">
              <a:latin typeface="Calibri" pitchFamily="34" charset="0"/>
            </a:endParaRPr>
          </a:p>
          <a:p>
            <a:pPr eaLnBrk="1" hangingPunct="1">
              <a:spcBef>
                <a:spcPct val="0"/>
              </a:spcBef>
            </a:pPr>
            <a:endParaRPr lang="en-US" sz="1300" smtClean="0">
              <a:latin typeface="Calibri" pitchFamily="34" charset="0"/>
            </a:endParaRPr>
          </a:p>
          <a:p>
            <a:pPr eaLnBrk="1" hangingPunct="1">
              <a:spcBef>
                <a:spcPct val="0"/>
              </a:spcBef>
            </a:pPr>
            <a:endParaRPr lang="en-US" sz="1300" smtClean="0">
              <a:latin typeface="Calibri" pitchFamily="34" charset="0"/>
            </a:endParaRPr>
          </a:p>
          <a:p>
            <a:pPr eaLnBrk="1" hangingPunct="1">
              <a:spcBef>
                <a:spcPct val="0"/>
              </a:spcBef>
            </a:pPr>
            <a:endParaRPr lang="en-US" smtClean="0"/>
          </a:p>
          <a:p>
            <a:endParaRPr lang="en-US" smtClean="0"/>
          </a:p>
        </p:txBody>
      </p:sp>
      <p:sp>
        <p:nvSpPr>
          <p:cNvPr id="49155" name="Slide Number Placeholder 3"/>
          <p:cNvSpPr>
            <a:spLocks noGrp="1"/>
          </p:cNvSpPr>
          <p:nvPr>
            <p:ph type="sldNum" sz="quarter" idx="5"/>
          </p:nvPr>
        </p:nvSpPr>
        <p:spPr>
          <a:noFill/>
        </p:spPr>
        <p:txBody>
          <a:bodyPr/>
          <a:lstStyle/>
          <a:p>
            <a:fld id="{8F12622B-2DEE-46D2-947C-D6B845EFC7BB}" type="slidenum">
              <a:rPr lang="en-US" smtClean="0">
                <a:cs typeface="Arial" charset="0"/>
              </a:rPr>
              <a:pPr/>
              <a:t>17</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gn="just"/>
            <a:r>
              <a:rPr lang="en-US" sz="1300" smtClean="0">
                <a:latin typeface="Calibri" pitchFamily="34" charset="0"/>
              </a:rPr>
              <a:t>The hydraulic component of the proposed framework consists in dividing the river system into reaches and pre-computing the hydraulics for each of these reaches independently using any gradually varied flow model (one-, two- or three-dimensional model). </a:t>
            </a:r>
          </a:p>
          <a:p>
            <a:pPr algn="just"/>
            <a:r>
              <a:rPr lang="en-US" sz="1300" smtClean="0">
                <a:latin typeface="Calibri" pitchFamily="34" charset="0"/>
              </a:rPr>
              <a:t>The pre-computed hydraulics for each reach is stored in matrices and is accessed as look up tables. </a:t>
            </a:r>
          </a:p>
          <a:p>
            <a:pPr algn="just"/>
            <a:endParaRPr lang="en-US" sz="1300" smtClean="0">
              <a:latin typeface="Calibri" pitchFamily="34" charset="0"/>
            </a:endParaRPr>
          </a:p>
          <a:p>
            <a:pPr algn="just" eaLnBrk="1" hangingPunct="1">
              <a:spcBef>
                <a:spcPct val="0"/>
              </a:spcBef>
            </a:pPr>
            <a:r>
              <a:rPr lang="en-US" sz="1300" smtClean="0">
                <a:latin typeface="Calibri" pitchFamily="34" charset="0"/>
              </a:rPr>
              <a:t>The HPG of a channel reach graphically summarizes the dynamic relation between the flow through and the stages at the ends of the reach under gradually varied flow (GVF) conditions, while the VPG summarizes the corresponding storage.</a:t>
            </a:r>
          </a:p>
        </p:txBody>
      </p:sp>
      <p:sp>
        <p:nvSpPr>
          <p:cNvPr id="113668"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F19DFAE0-039E-4CD0-889D-4AE1D3A47DE8}" type="slidenum">
              <a:rPr lang="en-US" sz="1300"/>
              <a:pPr algn="r" defTabSz="966788"/>
              <a:t>18</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The proposed framework will link two components: river system routing (simulation) and optimization. </a:t>
            </a:r>
          </a:p>
          <a:p>
            <a:pPr>
              <a:defRPr/>
            </a:pPr>
            <a:endParaRPr lang="en-US" sz="1300" dirty="0" smtClean="0">
              <a:latin typeface="+mn-lt"/>
            </a:endParaRPr>
          </a:p>
          <a:p>
            <a:pPr>
              <a:defRPr/>
            </a:pPr>
            <a:r>
              <a:rPr lang="en-US" sz="1300" dirty="0" smtClean="0">
                <a:latin typeface="+mn-lt"/>
              </a:rPr>
              <a:t>This algorithm has been demonstrated as one of the most efficient algorithms for multi-objective optimization on a number of benchmark problems, including water resources engineering problems.</a:t>
            </a:r>
          </a:p>
          <a:p>
            <a:pPr>
              <a:defRPr/>
            </a:pPr>
            <a:r>
              <a:rPr lang="en-US" sz="1300" dirty="0" smtClean="0">
                <a:latin typeface="+mn-lt"/>
              </a:rPr>
              <a:t>NSGA-II algorithm is used to find the optimum set of solutions for a multi-objective optimization and has the ability to handle constraints without the use of penalty functions.</a:t>
            </a:r>
          </a:p>
          <a:p>
            <a:pPr>
              <a:defRPr/>
            </a:pPr>
            <a:endParaRPr lang="en-US" dirty="0"/>
          </a:p>
        </p:txBody>
      </p:sp>
      <p:sp>
        <p:nvSpPr>
          <p:cNvPr id="111620"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E4DEFA5-4DD7-4F8C-B9E3-C09819EEDA28}" type="slidenum">
              <a:rPr lang="en-US" sz="1300"/>
              <a:pPr algn="r" defTabSz="966788"/>
              <a:t>19</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a:lstStyle/>
          <a:p>
            <a:pPr>
              <a:defRPr/>
            </a:pPr>
            <a:r>
              <a:rPr lang="en-US" sz="1300" dirty="0" smtClean="0">
                <a:latin typeface="+mn-lt"/>
              </a:rPr>
              <a:t>For illustrating the use of the proposed model in unsteady flow routing, this model has been applied to a looped river system adapted from an example in the Applications Guide of the HEC-RAS model (Hydrologic Engineering Center (2010a)).</a:t>
            </a:r>
            <a:endParaRPr lang="en-US" dirty="0" smtClean="0"/>
          </a:p>
        </p:txBody>
      </p:sp>
      <p:sp>
        <p:nvSpPr>
          <p:cNvPr id="6758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5200" eaLnBrk="0" hangingPunct="0"/>
            <a:fld id="{B34B98CD-18D6-4EBB-ABB2-1BBDD399C951}" type="slidenum">
              <a:rPr lang="en-US" sz="1300"/>
              <a:pPr algn="r" defTabSz="965200" eaLnBrk="0" hangingPunct="0"/>
              <a:t>20</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F4B5359-0180-49BD-A23E-E3B45ACFB036}" type="slidenum">
              <a:rPr lang="en-US" sz="1300"/>
              <a:pPr algn="r" defTabSz="966788"/>
              <a:t>3</a:t>
            </a:fld>
            <a:endParaRPr lang="en-US"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Let me present you the outline of my talk</a:t>
            </a:r>
          </a:p>
          <a:p>
            <a:pPr eaLnBrk="1" hangingPunct="1"/>
            <a:endParaRPr lang="en-US" smtClean="0"/>
          </a:p>
          <a:p>
            <a:pPr eaLnBrk="1" hangingPunct="1"/>
            <a:r>
              <a:rPr lang="en-US" smtClean="0"/>
              <a:t>First I am going to present an overview of real time control. Here I also will talk about the difference between simulation and optimization modeling.</a:t>
            </a:r>
          </a:p>
          <a:p>
            <a:pPr eaLnBrk="1" hangingPunct="1"/>
            <a:r>
              <a:rPr lang="en-US" smtClean="0"/>
              <a:t>Second I will show two cases of simulation an optimization control, in which I was involved.</a:t>
            </a:r>
          </a:p>
          <a:p>
            <a:pPr eaLnBrk="1" hangingPunct="1"/>
            <a:r>
              <a:rPr lang="en-US" smtClean="0"/>
              <a:t>Finally I will give some conclusions and I will talk about the future work.</a:t>
            </a:r>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pPr defTabSz="965200" eaLnBrk="1" hangingPunct="1">
              <a:spcBef>
                <a:spcPct val="0"/>
              </a:spcBef>
            </a:pPr>
            <a:r>
              <a:rPr lang="en-US" sz="1300" b="1" smtClean="0"/>
              <a:t>Results show that agreement between proposed and HEC-RAS models is very good for slow and fast flood-wave conditions.</a:t>
            </a:r>
            <a:endParaRPr lang="en-US" sz="1300" smtClean="0"/>
          </a:p>
          <a:p>
            <a:pPr defTabSz="965200" eaLnBrk="1" hangingPunct="1"/>
            <a:endParaRPr lang="en-US" smtClean="0"/>
          </a:p>
        </p:txBody>
      </p:sp>
      <p:sp>
        <p:nvSpPr>
          <p:cNvPr id="6963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5200" eaLnBrk="0" hangingPunct="0"/>
            <a:fld id="{A7653080-D849-426A-BA9A-ABA929A8CA56}" type="slidenum">
              <a:rPr lang="en-US" sz="1300"/>
              <a:pPr algn="r" defTabSz="965200" eaLnBrk="0" hangingPunct="0"/>
              <a:t>21</a:t>
            </a:fld>
            <a:endParaRPr 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a:lstStyle/>
          <a:p>
            <a:pPr>
              <a:defRPr/>
            </a:pPr>
            <a:r>
              <a:rPr lang="en-US" sz="1300" dirty="0" smtClean="0"/>
              <a:t>Proposed model 300% and 700% faster than those of the HEC-RAS model for the slow and fast flood-waves, respectively.</a:t>
            </a:r>
          </a:p>
          <a:p>
            <a:pPr>
              <a:defRPr/>
            </a:pPr>
            <a:r>
              <a:rPr lang="en-US" sz="1300" dirty="0" smtClean="0">
                <a:latin typeface="+mn-lt"/>
              </a:rPr>
              <a:t>Results show that agreement between UNHVPG and HEC-RAS models is very good for slow and fast flood-wave conditions, with better agreement for</a:t>
            </a:r>
          </a:p>
          <a:p>
            <a:pPr>
              <a:defRPr/>
            </a:pPr>
            <a:r>
              <a:rPr lang="en-US" sz="1300" dirty="0" smtClean="0">
                <a:latin typeface="+mn-lt"/>
              </a:rPr>
              <a:t>slow flood-wave conditions.</a:t>
            </a:r>
            <a:endParaRPr lang="en-US" dirty="0" smtClean="0"/>
          </a:p>
        </p:txBody>
      </p:sp>
      <p:sp>
        <p:nvSpPr>
          <p:cNvPr id="7168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5200" eaLnBrk="0" hangingPunct="0"/>
            <a:fld id="{342475FC-024C-49B4-BBCE-54E66EB32F0B}" type="slidenum">
              <a:rPr lang="en-US" sz="1300"/>
              <a:pPr algn="r" defTabSz="965200" eaLnBrk="0" hangingPunct="0"/>
              <a:t>22</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p:spPr>
        <p:txBody>
          <a:bodyPr/>
          <a:lstStyle/>
          <a:p>
            <a:pPr>
              <a:defRPr/>
            </a:pPr>
            <a:r>
              <a:rPr lang="en-US" sz="1300" dirty="0" smtClean="0">
                <a:latin typeface="+mn-lt"/>
              </a:rPr>
              <a:t>The Boise River system was divided into twenty five river reaches, three uncontrolled in-line structure BC’s, and one controlled in-line structure</a:t>
            </a:r>
          </a:p>
          <a:p>
            <a:pPr>
              <a:defRPr/>
            </a:pPr>
            <a:r>
              <a:rPr lang="en-US" sz="1300" dirty="0" smtClean="0">
                <a:latin typeface="+mn-lt"/>
              </a:rPr>
              <a:t>BC (that is automatically operated to meet the objectives of the optimization).</a:t>
            </a:r>
          </a:p>
          <a:p>
            <a:pPr>
              <a:defRPr/>
            </a:pPr>
            <a:r>
              <a:rPr lang="en-US" sz="1300" dirty="0" smtClean="0">
                <a:latin typeface="+mn-lt"/>
              </a:rPr>
              <a:t>The controlled in-line structure BC consist of six sluice gates.</a:t>
            </a:r>
          </a:p>
          <a:p>
            <a:pPr>
              <a:defRPr/>
            </a:pPr>
            <a:r>
              <a:rPr lang="en-US" sz="1300" dirty="0" smtClean="0">
                <a:latin typeface="+mn-lt"/>
              </a:rPr>
              <a:t>The upstream end of the reach R1 is located right downstream of Boise River Diversion Dam and the downstream end of reach 25 is</a:t>
            </a:r>
          </a:p>
          <a:p>
            <a:pPr>
              <a:defRPr/>
            </a:pPr>
            <a:r>
              <a:rPr lang="en-US" sz="1300" dirty="0" smtClean="0">
                <a:latin typeface="+mn-lt"/>
              </a:rPr>
              <a:t>located approximately 2600 m downstream near Glenwood bridge.</a:t>
            </a:r>
            <a:endParaRPr lang="en-US" dirty="0" smtClean="0"/>
          </a:p>
        </p:txBody>
      </p:sp>
      <p:sp>
        <p:nvSpPr>
          <p:cNvPr id="7475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5200" eaLnBrk="0" hangingPunct="0"/>
            <a:fld id="{47D2650E-DB90-4435-A3F0-54817E09EC6E}" type="slidenum">
              <a:rPr lang="en-US" sz="1300"/>
              <a:pPr algn="r" defTabSz="965200" eaLnBrk="0" hangingPunct="0"/>
              <a:t>24</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300" smtClean="0">
                <a:latin typeface="Calibri" pitchFamily="34" charset="0"/>
              </a:rPr>
              <a:t>The original inflow hydrograph was obtained using Soil and Water Assessment Tool (SWAT) for a climate change simulation.</a:t>
            </a:r>
          </a:p>
          <a:p>
            <a:r>
              <a:rPr lang="en-US" sz="1300" smtClean="0">
                <a:latin typeface="Calibri" pitchFamily="34" charset="0"/>
              </a:rPr>
              <a:t>This inflow hydrograph consist of average daily flows for a fifty years period (from 01/01/2010 to 12/19/2059).</a:t>
            </a:r>
          </a:p>
          <a:p>
            <a:pPr eaLnBrk="1" hangingPunct="1">
              <a:spcBef>
                <a:spcPct val="0"/>
              </a:spcBef>
            </a:pPr>
            <a:r>
              <a:rPr lang="en-US" sz="1300" smtClean="0"/>
              <a:t>Is important to notice that this inflow hydrograph represents natural flows at the location of Lucky Peak reservoir assuming that there is not storage facilities.</a:t>
            </a:r>
          </a:p>
          <a:p>
            <a:pPr eaLnBrk="1" hangingPunct="1">
              <a:spcBef>
                <a:spcPct val="0"/>
              </a:spcBef>
            </a:pPr>
            <a:endParaRPr lang="en-US" sz="1300" smtClean="0"/>
          </a:p>
          <a:p>
            <a:endParaRPr lang="en-US" smtClean="0"/>
          </a:p>
        </p:txBody>
      </p:sp>
      <p:sp>
        <p:nvSpPr>
          <p:cNvPr id="76803" name="Slide Number Placeholder 3"/>
          <p:cNvSpPr>
            <a:spLocks noGrp="1"/>
          </p:cNvSpPr>
          <p:nvPr>
            <p:ph type="sldNum" sz="quarter" idx="5"/>
          </p:nvPr>
        </p:nvSpPr>
        <p:spPr>
          <a:noFill/>
        </p:spPr>
        <p:txBody>
          <a:bodyPr/>
          <a:lstStyle/>
          <a:p>
            <a:fld id="{1666171E-2ABA-4129-91FE-8DA31525DBFD}" type="slidenum">
              <a:rPr lang="en-US" smtClean="0">
                <a:cs typeface="Arial" charset="0"/>
              </a:rPr>
              <a:pPr/>
              <a:t>25</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sz="1300" dirty="0" smtClean="0">
                <a:latin typeface="+mn-lt"/>
              </a:rPr>
              <a:t>In order to consider storage in our application, the active storage capacity of Anderson Ranch reservoir (509.6 MCM) and Arrow Rock reservoir (335.8 MCM),</a:t>
            </a:r>
          </a:p>
          <a:p>
            <a:pPr>
              <a:defRPr/>
            </a:pPr>
            <a:r>
              <a:rPr lang="en-US" sz="1300" dirty="0" smtClean="0">
                <a:latin typeface="+mn-lt"/>
              </a:rPr>
              <a:t>both located upstream of Lucky Peak reservoir.</a:t>
            </a:r>
          </a:p>
          <a:p>
            <a:pPr>
              <a:defRPr/>
            </a:pPr>
            <a:r>
              <a:rPr lang="en-US" sz="1300" dirty="0" smtClean="0">
                <a:latin typeface="+mn-lt"/>
              </a:rPr>
              <a:t>A constant flow discharge of 90 m3/s was subtracted from the inflow hydrograph for dates 03/07/2042 to 05/11/2042 to fill Anderson Ranch reservoir.</a:t>
            </a:r>
          </a:p>
          <a:p>
            <a:pPr>
              <a:defRPr/>
            </a:pPr>
            <a:r>
              <a:rPr lang="en-US" sz="1300" dirty="0" smtClean="0">
                <a:latin typeface="+mn-lt"/>
              </a:rPr>
              <a:t>A constant flow discharge of 84 m3/s was subtracted from the inflow hydrograph for dates 03/25/2042 to 05/10/2042 to fill Arrow Rock reservoir.</a:t>
            </a:r>
          </a:p>
          <a:p>
            <a:pPr>
              <a:defRPr/>
            </a:pPr>
            <a:endParaRPr lang="en-US" sz="1300" dirty="0" smtClean="0">
              <a:latin typeface="+mn-lt"/>
            </a:endParaRPr>
          </a:p>
          <a:p>
            <a:pPr>
              <a:defRPr/>
            </a:pPr>
            <a:r>
              <a:rPr lang="en-US" sz="1300" dirty="0" smtClean="0">
                <a:latin typeface="+mn-lt"/>
              </a:rPr>
              <a:t>The Boise River Diversion Dam, is an inline structure located downstream of Lucky Peak reservoir and upstream of river reach R1, diverts water into the New York Canal.</a:t>
            </a:r>
          </a:p>
          <a:p>
            <a:pPr>
              <a:defRPr/>
            </a:pPr>
            <a:r>
              <a:rPr lang="en-US" sz="1300" dirty="0" smtClean="0">
                <a:latin typeface="+mn-lt"/>
              </a:rPr>
              <a:t>The New York Canal feeds Lake Lowell (196.6 MCM) and Hubbard Dam (4.9MCM).</a:t>
            </a:r>
          </a:p>
          <a:p>
            <a:pPr>
              <a:defRPr/>
            </a:pPr>
            <a:r>
              <a:rPr lang="en-US" sz="1300" dirty="0" smtClean="0">
                <a:latin typeface="+mn-lt"/>
              </a:rPr>
              <a:t>In order to consider the active storage capacity of Lake Lowell and Hubbard Dam</a:t>
            </a:r>
          </a:p>
          <a:p>
            <a:pPr>
              <a:defRPr/>
            </a:pPr>
            <a:r>
              <a:rPr lang="en-US" sz="1300" dirty="0" smtClean="0">
                <a:latin typeface="+mn-lt"/>
              </a:rPr>
              <a:t>A constant flow discharge of 51.5 m3/s was subtracted from the inflow hydrograph for dates 03/18/2042 to 04/30/2042 to fill Lake Lowell</a:t>
            </a:r>
          </a:p>
          <a:p>
            <a:pPr>
              <a:defRPr/>
            </a:pPr>
            <a:r>
              <a:rPr lang="en-US" sz="1300" dirty="0" smtClean="0">
                <a:latin typeface="+mn-lt"/>
              </a:rPr>
              <a:t>A constant flow discharge of 10 m3/s was subtracted from the inflow hydrograph for dates 05/05/2042 to 05/09/2042 to fill Hubbard Dam.</a:t>
            </a:r>
          </a:p>
          <a:p>
            <a:pPr>
              <a:defRPr/>
            </a:pPr>
            <a:endParaRPr lang="en-US" sz="1300" dirty="0" smtClean="0">
              <a:latin typeface="+mn-lt"/>
            </a:endParaRPr>
          </a:p>
          <a:p>
            <a:pPr>
              <a:defRPr/>
            </a:pPr>
            <a:r>
              <a:rPr lang="en-US" sz="1300" dirty="0" smtClean="0">
                <a:latin typeface="+mn-lt"/>
              </a:rPr>
              <a:t>A composite flow hydrograph resulting from reducing the storage in Anderson Ranch reservoir, Arrow Rock reservoir, Lake Lowell and Hubbard dam was used in the present application</a:t>
            </a:r>
            <a:endParaRPr lang="en-US" dirty="0"/>
          </a:p>
        </p:txBody>
      </p:sp>
      <p:sp>
        <p:nvSpPr>
          <p:cNvPr id="78851" name="Slide Number Placeholder 3"/>
          <p:cNvSpPr>
            <a:spLocks noGrp="1"/>
          </p:cNvSpPr>
          <p:nvPr>
            <p:ph type="sldNum" sz="quarter" idx="5"/>
          </p:nvPr>
        </p:nvSpPr>
        <p:spPr>
          <a:noFill/>
        </p:spPr>
        <p:txBody>
          <a:bodyPr/>
          <a:lstStyle/>
          <a:p>
            <a:fld id="{02BA068C-041E-40B3-95E5-29269C4D8F2F}" type="slidenum">
              <a:rPr lang="en-US" smtClean="0">
                <a:cs typeface="Arial" charset="0"/>
              </a:rPr>
              <a:pPr/>
              <a:t>26</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Due to a lack of river geometry between Lucky Peak reservoir and Boise Diversion Dam (node J1 in Fig), it was assumed that Lucky Peak reservoir is immediately upstream of node J1.</a:t>
            </a:r>
          </a:p>
          <a:p>
            <a:pPr>
              <a:defRPr/>
            </a:pPr>
            <a:r>
              <a:rPr lang="en-US" sz="1300" dirty="0" smtClean="0">
                <a:latin typeface="+mn-lt"/>
              </a:rPr>
              <a:t>In other words, the outflow of Lucky Peak reservoir discharges directly to river reach R1.</a:t>
            </a:r>
          </a:p>
          <a:p>
            <a:pPr>
              <a:defRPr/>
            </a:pPr>
            <a:r>
              <a:rPr lang="en-US" sz="1300" dirty="0" smtClean="0">
                <a:latin typeface="+mn-lt"/>
              </a:rPr>
              <a:t>The stage-storage curve for the Lucky Peak reservoir is presented in Fig. 3.7. Is important to mention that this relationship was adjusted for elevations due to Lucky Peak reservoir was move from its original elevation to immediately upstream of node J1.</a:t>
            </a:r>
            <a:endParaRPr lang="en-US" dirty="0"/>
          </a:p>
        </p:txBody>
      </p:sp>
      <p:sp>
        <p:nvSpPr>
          <p:cNvPr id="80899" name="Slide Number Placeholder 3"/>
          <p:cNvSpPr>
            <a:spLocks noGrp="1"/>
          </p:cNvSpPr>
          <p:nvPr>
            <p:ph type="sldNum" sz="quarter" idx="5"/>
          </p:nvPr>
        </p:nvSpPr>
        <p:spPr>
          <a:noFill/>
        </p:spPr>
        <p:txBody>
          <a:bodyPr/>
          <a:lstStyle/>
          <a:p>
            <a:fld id="{5AF91DC2-7D2F-4B0E-9F91-BD02D7E288B5}" type="slidenum">
              <a:rPr lang="en-US" smtClean="0">
                <a:cs typeface="Arial" charset="0"/>
              </a:rPr>
              <a:pPr/>
              <a:t>27</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The first optimization objective is minimize objective function 1 and 2.</a:t>
            </a:r>
          </a:p>
          <a:p>
            <a:pPr>
              <a:defRPr/>
            </a:pPr>
            <a:r>
              <a:rPr lang="en-US" sz="1300" dirty="0" smtClean="0">
                <a:latin typeface="+mn-lt"/>
              </a:rPr>
              <a:t>The second objective was minimize storage in Lucky Peak reservoir.</a:t>
            </a:r>
          </a:p>
          <a:p>
            <a:pPr>
              <a:defRPr/>
            </a:pPr>
            <a:r>
              <a:rPr lang="en-US" sz="1300" dirty="0" smtClean="0">
                <a:latin typeface="+mn-lt"/>
              </a:rPr>
              <a:t>The storage in the reservoir can be found using a stage-storage curve.</a:t>
            </a:r>
          </a:p>
          <a:p>
            <a:pPr>
              <a:defRPr/>
            </a:pPr>
            <a:endParaRPr lang="en-US" sz="1300" dirty="0" smtClean="0">
              <a:latin typeface="+mn-lt"/>
            </a:endParaRPr>
          </a:p>
          <a:p>
            <a:pPr>
              <a:defRPr/>
            </a:pPr>
            <a:r>
              <a:rPr lang="en-US" sz="1300" dirty="0" smtClean="0">
                <a:latin typeface="+mn-lt"/>
              </a:rPr>
              <a:t>The outflow discharge at Lucky Peak dam was constrained to a maximum flow discharge of 184.06 m3/s, which is the maximum flow that the Boise River can convey without producing flooding.</a:t>
            </a:r>
          </a:p>
          <a:p>
            <a:pPr>
              <a:defRPr/>
            </a:pPr>
            <a:endParaRPr lang="en-US" sz="1300" dirty="0" smtClean="0">
              <a:latin typeface="+mn-lt"/>
            </a:endParaRPr>
          </a:p>
        </p:txBody>
      </p:sp>
      <p:sp>
        <p:nvSpPr>
          <p:cNvPr id="82947" name="Slide Number Placeholder 3"/>
          <p:cNvSpPr>
            <a:spLocks noGrp="1"/>
          </p:cNvSpPr>
          <p:nvPr>
            <p:ph type="sldNum" sz="quarter" idx="5"/>
          </p:nvPr>
        </p:nvSpPr>
        <p:spPr>
          <a:noFill/>
        </p:spPr>
        <p:txBody>
          <a:bodyPr/>
          <a:lstStyle/>
          <a:p>
            <a:fld id="{4CAF443D-347A-4C64-B8A8-E2052D6BB5AD}" type="slidenum">
              <a:rPr lang="en-US" smtClean="0">
                <a:cs typeface="Arial" charset="0"/>
              </a:rPr>
              <a:pPr/>
              <a:t>28</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The outlet structure of Lucky Peak reservoir consists of a 6.706 m diameter steel-lined pressure tunnel at upstream end of the outlet structure</a:t>
            </a:r>
          </a:p>
          <a:p>
            <a:pPr>
              <a:defRPr/>
            </a:pPr>
            <a:r>
              <a:rPr lang="en-US" sz="1300" dirty="0" smtClean="0">
                <a:latin typeface="+mn-lt"/>
              </a:rPr>
              <a:t>six sluice gates at the downstream end of the outlet. </a:t>
            </a:r>
          </a:p>
          <a:p>
            <a:pPr>
              <a:defRPr/>
            </a:pPr>
            <a:r>
              <a:rPr lang="en-US" sz="1300" dirty="0" smtClean="0">
                <a:latin typeface="+mn-lt"/>
              </a:rPr>
              <a:t>The configuration of these gates is presented. The hydraulic capacity of the upstream and downstream ends of the outlet structure were compared. The gate conveyance was smaller than that of the tunnel and hence controls the flow discharge through the outlet structure. </a:t>
            </a:r>
          </a:p>
          <a:p>
            <a:pPr>
              <a:defRPr/>
            </a:pPr>
            <a:endParaRPr lang="en-US" sz="1300" dirty="0" smtClean="0">
              <a:latin typeface="+mn-lt"/>
            </a:endParaRPr>
          </a:p>
          <a:p>
            <a:pPr>
              <a:defRPr/>
            </a:pPr>
            <a:r>
              <a:rPr lang="en-US" sz="1300" dirty="0" smtClean="0">
                <a:latin typeface="+mn-lt"/>
              </a:rPr>
              <a:t>The gates are assumed to be operated identically (i.e., all open or closed). The RPG’s were built assuming that all gates are operated (opened or closed) using the same discrete levels. In this application 32 discrete positions for the gates have been considered. The plan view of Lucky Peak reservoir and associated structures is presented in Fig. 23.</a:t>
            </a:r>
          </a:p>
        </p:txBody>
      </p:sp>
      <p:sp>
        <p:nvSpPr>
          <p:cNvPr id="84995" name="Slide Number Placeholder 3"/>
          <p:cNvSpPr>
            <a:spLocks noGrp="1"/>
          </p:cNvSpPr>
          <p:nvPr>
            <p:ph type="sldNum" sz="quarter" idx="5"/>
          </p:nvPr>
        </p:nvSpPr>
        <p:spPr>
          <a:noFill/>
        </p:spPr>
        <p:txBody>
          <a:bodyPr/>
          <a:lstStyle/>
          <a:p>
            <a:fld id="{F3BCBFF6-8EE4-405E-A690-A7FAAD9B5ED2}" type="slidenum">
              <a:rPr lang="en-US" smtClean="0">
                <a:cs typeface="Arial" charset="0"/>
              </a:rPr>
              <a:pPr/>
              <a:t>29</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300" smtClean="0">
                <a:latin typeface="Calibri" pitchFamily="34" charset="0"/>
              </a:rPr>
              <a:t>In this application we have two external boundary conditions (EBCs), the first BC is an inflow hydrograph at the upstream end of Lucky Peak reservoir, presented in Fig. 24 and the second BC is a flow-stage relation at the downstream end of reach 25, presented in Fig. 25, this flow-stage relation was build using critical conditions.</a:t>
            </a:r>
          </a:p>
          <a:p>
            <a:endParaRPr lang="en-US" sz="1300" smtClean="0">
              <a:latin typeface="Calibri" pitchFamily="34" charset="0"/>
            </a:endParaRPr>
          </a:p>
          <a:p>
            <a:pPr eaLnBrk="1" hangingPunct="1">
              <a:spcBef>
                <a:spcPct val="0"/>
              </a:spcBef>
            </a:pPr>
            <a:r>
              <a:rPr lang="en-US" sz="1300" smtClean="0">
                <a:latin typeface="Calibri" pitchFamily="34" charset="0"/>
              </a:rPr>
              <a:t>The initial flow discharge in the system of 166.7 m3/s (steady state)</a:t>
            </a:r>
          </a:p>
          <a:p>
            <a:pPr eaLnBrk="1" hangingPunct="1">
              <a:spcBef>
                <a:spcPct val="0"/>
              </a:spcBef>
            </a:pPr>
            <a:r>
              <a:rPr lang="en-US" sz="1300" smtClean="0">
                <a:latin typeface="Calibri" pitchFamily="34" charset="0"/>
              </a:rPr>
              <a:t>Water stage in Lucky Peak reservoir of 879.84 m.</a:t>
            </a:r>
          </a:p>
          <a:p>
            <a:endParaRPr lang="en-US" sz="1300" smtClean="0">
              <a:latin typeface="Calibri" pitchFamily="34" charset="0"/>
            </a:endParaRPr>
          </a:p>
          <a:p>
            <a:endParaRPr lang="en-US" smtClean="0"/>
          </a:p>
        </p:txBody>
      </p:sp>
      <p:sp>
        <p:nvSpPr>
          <p:cNvPr id="87043" name="Slide Number Placeholder 3"/>
          <p:cNvSpPr>
            <a:spLocks noGrp="1"/>
          </p:cNvSpPr>
          <p:nvPr>
            <p:ph type="sldNum" sz="quarter" idx="5"/>
          </p:nvPr>
        </p:nvSpPr>
        <p:spPr>
          <a:noFill/>
        </p:spPr>
        <p:txBody>
          <a:bodyPr/>
          <a:lstStyle/>
          <a:p>
            <a:fld id="{8D75CC88-BD4D-41B5-81F1-A68BCE304325}" type="slidenum">
              <a:rPr lang="en-US" smtClean="0">
                <a:cs typeface="Arial" charset="0"/>
              </a:rPr>
              <a:pPr/>
              <a:t>30</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t>Three scenarios were simulated:</a:t>
            </a:r>
          </a:p>
          <a:p>
            <a:pPr>
              <a:defRPr/>
            </a:pPr>
            <a:r>
              <a:rPr lang="en-US" sz="1300" dirty="0" smtClean="0"/>
              <a:t>1) Without gate operation, i.e. the gates are closed.</a:t>
            </a:r>
          </a:p>
          <a:p>
            <a:pPr>
              <a:defRPr/>
            </a:pPr>
            <a:r>
              <a:rPr lang="en-US" sz="1300" dirty="0" smtClean="0"/>
              <a:t>2) With Lucky Peak reservoir remove. </a:t>
            </a:r>
          </a:p>
          <a:p>
            <a:pPr>
              <a:defRPr/>
            </a:pPr>
            <a:r>
              <a:rPr lang="en-US" sz="1300" dirty="0" smtClean="0"/>
              <a:t>3) Accordance to the proposed framework.</a:t>
            </a:r>
          </a:p>
          <a:p>
            <a:pPr>
              <a:defRPr/>
            </a:pPr>
            <a:endParaRPr lang="en-US" dirty="0" smtClean="0"/>
          </a:p>
          <a:p>
            <a:pPr>
              <a:defRPr/>
            </a:pPr>
            <a:endParaRPr lang="en-US" sz="1300" dirty="0" smtClean="0">
              <a:latin typeface="+mn-lt"/>
            </a:endParaRPr>
          </a:p>
          <a:p>
            <a:pPr>
              <a:defRPr/>
            </a:pPr>
            <a:endParaRPr lang="en-US" dirty="0"/>
          </a:p>
        </p:txBody>
      </p:sp>
      <p:sp>
        <p:nvSpPr>
          <p:cNvPr id="89091" name="Slide Number Placeholder 3"/>
          <p:cNvSpPr>
            <a:spLocks noGrp="1"/>
          </p:cNvSpPr>
          <p:nvPr>
            <p:ph type="sldNum" sz="quarter" idx="5"/>
          </p:nvPr>
        </p:nvSpPr>
        <p:spPr>
          <a:noFill/>
        </p:spPr>
        <p:txBody>
          <a:bodyPr/>
          <a:lstStyle/>
          <a:p>
            <a:fld id="{DFE5011E-7478-47D8-BA26-B34115C2E8CE}" type="slidenum">
              <a:rPr lang="en-US" smtClean="0">
                <a:cs typeface="Arial" charset="0"/>
              </a:rPr>
              <a:pPr/>
              <a:t>31</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E9C938D-2713-4DAC-939B-D6AB2972F2A5}" type="slidenum">
              <a:rPr lang="en-US" smtClean="0">
                <a:cs typeface="Arial" charset="0"/>
              </a:rPr>
              <a:pPr/>
              <a:t>4</a:t>
            </a:fld>
            <a:endParaRPr 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mtClean="0"/>
              <a:t>Let me present you the outline of my talk</a:t>
            </a:r>
          </a:p>
          <a:p>
            <a:pPr eaLnBrk="1" hangingPunct="1"/>
            <a:endParaRPr lang="en-US" smtClean="0"/>
          </a:p>
          <a:p>
            <a:pPr eaLnBrk="1" hangingPunct="1"/>
            <a:r>
              <a:rPr lang="en-US" smtClean="0"/>
              <a:t>First I am going to present an overview of real time control. Here I also will talk about the difference between simulation and optimization modeling.</a:t>
            </a:r>
          </a:p>
          <a:p>
            <a:pPr eaLnBrk="1" hangingPunct="1"/>
            <a:r>
              <a:rPr lang="en-US" smtClean="0"/>
              <a:t>Second I will show two cases of simulation an optimization control, in which I was involved.</a:t>
            </a:r>
          </a:p>
          <a:p>
            <a:pPr eaLnBrk="1" hangingPunct="1"/>
            <a:r>
              <a:rPr lang="en-US" smtClean="0"/>
              <a:t>Finally I will give some conclusions and I will talk about the future work.</a:t>
            </a:r>
          </a:p>
          <a:p>
            <a:pPr eaLnBrk="1" hangingPunct="1"/>
            <a:endParaRPr lang="en-US" smtClean="0"/>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Results of flooding volume and objective function 1 shows that the river start to flood at day 16 for the first scenario , at day</a:t>
            </a:r>
          </a:p>
          <a:p>
            <a:pPr>
              <a:defRPr/>
            </a:pPr>
            <a:r>
              <a:rPr lang="en-US" sz="1300" dirty="0" smtClean="0">
                <a:latin typeface="+mn-lt"/>
              </a:rPr>
              <a:t>2 for the second scenario and at day 165 for the third scenario.</a:t>
            </a:r>
          </a:p>
          <a:p>
            <a:pPr>
              <a:defRPr/>
            </a:pPr>
            <a:endParaRPr lang="en-US" sz="1300" dirty="0" smtClean="0">
              <a:latin typeface="+mn-lt"/>
            </a:endParaRPr>
          </a:p>
          <a:p>
            <a:pPr>
              <a:defRPr/>
            </a:pPr>
            <a:r>
              <a:rPr lang="en-US" sz="1300" dirty="0" smtClean="0">
                <a:latin typeface="+mn-lt"/>
              </a:rPr>
              <a:t>The maximum flooding volumes for scenarios 3 and 1 are 86.97% and 98.71% the maximum flooding volumes for scenario 2. </a:t>
            </a:r>
          </a:p>
          <a:p>
            <a:pPr>
              <a:defRPr/>
            </a:pPr>
            <a:r>
              <a:rPr lang="en-US" sz="1300" dirty="0" smtClean="0">
                <a:latin typeface="+mn-lt"/>
              </a:rPr>
              <a:t>Total flooding volume for scenarios 3 and 1 are 71.48% and 96.86% the total flooding volumes for scenario 2.</a:t>
            </a:r>
          </a:p>
          <a:p>
            <a:pPr>
              <a:defRPr/>
            </a:pPr>
            <a:endParaRPr lang="en-US" sz="1300" dirty="0" smtClean="0">
              <a:latin typeface="+mn-lt"/>
            </a:endParaRPr>
          </a:p>
          <a:p>
            <a:pPr>
              <a:defRPr/>
            </a:pPr>
            <a:r>
              <a:rPr lang="en-US" sz="1300" dirty="0" smtClean="0">
                <a:latin typeface="+mn-lt"/>
              </a:rPr>
              <a:t>Scenario 1: simply reduces flooding at the beginning of the simulation. </a:t>
            </a:r>
          </a:p>
          <a:p>
            <a:pPr>
              <a:defRPr/>
            </a:pPr>
            <a:r>
              <a:rPr lang="en-US" sz="1300" dirty="0" smtClean="0">
                <a:latin typeface="+mn-lt"/>
              </a:rPr>
              <a:t>Because, the reservoir is rapidly filled, and the filled reservoir does not help much for attenuating the peak flow discharge.</a:t>
            </a:r>
            <a:endParaRPr lang="en-US" dirty="0"/>
          </a:p>
        </p:txBody>
      </p:sp>
      <p:sp>
        <p:nvSpPr>
          <p:cNvPr id="123908"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B86FDB6-1FAE-457C-9F5F-45EAAFD92787}" type="slidenum">
              <a:rPr lang="en-US" sz="1300"/>
              <a:pPr algn="r" defTabSz="966788"/>
              <a:t>32</a:t>
            </a:fld>
            <a:endParaRPr 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For scenario 3, reservoir is not full until day 165. </a:t>
            </a:r>
          </a:p>
          <a:p>
            <a:pPr>
              <a:defRPr/>
            </a:pPr>
            <a:r>
              <a:rPr lang="en-US" sz="1300" dirty="0" smtClean="0">
                <a:latin typeface="+mn-lt"/>
              </a:rPr>
              <a:t>When a solution does not violate the constraints, the reservoir release stored water from the reservoir due to objective function 2 (Eq. 3.2).</a:t>
            </a:r>
          </a:p>
          <a:p>
            <a:pPr>
              <a:defRPr/>
            </a:pPr>
            <a:r>
              <a:rPr lang="en-US" sz="1300" dirty="0" smtClean="0">
                <a:latin typeface="+mn-lt"/>
              </a:rPr>
              <a:t>It is important to notice that for the assumed inflow hydrograph, the Boise river would flood for all scenarios. </a:t>
            </a:r>
          </a:p>
          <a:p>
            <a:pPr>
              <a:defRPr/>
            </a:pPr>
            <a:r>
              <a:rPr lang="en-US" sz="1300" dirty="0" smtClean="0">
                <a:latin typeface="+mn-lt"/>
              </a:rPr>
              <a:t>The operation of gates according with proposed framework attenuates and delays the flood but does not avoid flooding problem for this assumed inflow hydrograph due to lack of storage capacity.</a:t>
            </a:r>
            <a:endParaRPr lang="en-US" dirty="0"/>
          </a:p>
        </p:txBody>
      </p:sp>
      <p:sp>
        <p:nvSpPr>
          <p:cNvPr id="12595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D1085B03-AEB1-4D95-A38B-A7EB5647EFD0}" type="slidenum">
              <a:rPr lang="en-US" sz="1300"/>
              <a:pPr algn="r" defTabSz="966788"/>
              <a:t>33</a:t>
            </a:fld>
            <a:endParaRPr 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For the third scenario, operated gates releasing a flow discharge lower than the maximum flow discharge without flooding (184.06 m3/s) most of the time. </a:t>
            </a:r>
          </a:p>
          <a:p>
            <a:pPr>
              <a:defRPr/>
            </a:pPr>
            <a:r>
              <a:rPr lang="en-US" sz="1300" dirty="0" smtClean="0">
                <a:latin typeface="+mn-lt"/>
              </a:rPr>
              <a:t>However, when the reservoir has been filled the flow discharge increase rapidly and the flow hydrograph has a similar shape to that of scenario 2. Scenario 3 retarded and better controlled flooding, however flooding it is not entirely avoided due to storage limitations.</a:t>
            </a:r>
            <a:endParaRPr lang="en-US" dirty="0"/>
          </a:p>
        </p:txBody>
      </p:sp>
      <p:sp>
        <p:nvSpPr>
          <p:cNvPr id="12800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007EA89-3218-48A1-ADDB-20A7FCF641F0}" type="slidenum">
              <a:rPr lang="en-US" sz="1300"/>
              <a:pPr algn="r" defTabSz="966788"/>
              <a:t>34</a:t>
            </a:fld>
            <a:endParaRPr 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300" dirty="0" smtClean="0">
                <a:latin typeface="+mn-lt"/>
              </a:rPr>
              <a:t>Detail A show the flood attenuation and propagation due to the reservoir. </a:t>
            </a:r>
          </a:p>
          <a:p>
            <a:pPr>
              <a:defRPr/>
            </a:pPr>
            <a:r>
              <a:rPr lang="en-US" sz="1300" dirty="0" smtClean="0">
                <a:latin typeface="+mn-lt"/>
              </a:rPr>
              <a:t>The peak flow for scenario 3 arrives two hours later than in scenario 2. </a:t>
            </a:r>
          </a:p>
          <a:p>
            <a:pPr>
              <a:defRPr/>
            </a:pPr>
            <a:r>
              <a:rPr lang="en-US" sz="1300" dirty="0" smtClean="0">
                <a:latin typeface="+mn-lt"/>
              </a:rPr>
              <a:t>It is important to notice that the peak flow for scenario 3 is 7.76 m3/s smaller than that for scenario 2 (1% of the peak flow for scenario 3). </a:t>
            </a:r>
          </a:p>
          <a:p>
            <a:pPr>
              <a:defRPr/>
            </a:pPr>
            <a:r>
              <a:rPr lang="en-US" sz="1300" dirty="0" smtClean="0">
                <a:latin typeface="+mn-lt"/>
              </a:rPr>
              <a:t>As expected, the reservoir causes the attenuation of flow discharge and water stage for scenarios 1 and 3.</a:t>
            </a:r>
          </a:p>
          <a:p>
            <a:pPr>
              <a:defRPr/>
            </a:pPr>
            <a:r>
              <a:rPr lang="en-US" sz="1300" dirty="0" smtClean="0">
                <a:latin typeface="+mn-lt"/>
              </a:rPr>
              <a:t>We also see that flow hydrograph of scenario 3 has a similar shape to that of scenario 1 after the reservoir was filled.</a:t>
            </a:r>
            <a:endParaRPr lang="en-US" dirty="0"/>
          </a:p>
        </p:txBody>
      </p:sp>
      <p:sp>
        <p:nvSpPr>
          <p:cNvPr id="93187" name="Slide Number Placeholder 3"/>
          <p:cNvSpPr>
            <a:spLocks noGrp="1"/>
          </p:cNvSpPr>
          <p:nvPr>
            <p:ph type="sldNum" sz="quarter" idx="5"/>
          </p:nvPr>
        </p:nvSpPr>
        <p:spPr>
          <a:noFill/>
        </p:spPr>
        <p:txBody>
          <a:bodyPr/>
          <a:lstStyle/>
          <a:p>
            <a:fld id="{3EA278BD-34D1-4F10-B625-4D072EE0F041}" type="slidenum">
              <a:rPr lang="en-US" smtClean="0">
                <a:cs typeface="Arial" charset="0"/>
              </a:rPr>
              <a:pPr/>
              <a:t>35</a:t>
            </a:fld>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Slide Number Placeholder 3"/>
          <p:cNvSpPr>
            <a:spLocks noGrp="1"/>
          </p:cNvSpPr>
          <p:nvPr>
            <p:ph type="sldNum" sz="quarter" idx="5"/>
          </p:nvPr>
        </p:nvSpPr>
        <p:spPr>
          <a:noFill/>
        </p:spPr>
        <p:txBody>
          <a:bodyPr/>
          <a:lstStyle/>
          <a:p>
            <a:fld id="{779E3D18-4582-4F62-B624-A6710B3B1E13}" type="slidenum">
              <a:rPr lang="en-US" smtClean="0">
                <a:cs typeface="Arial" charset="0"/>
              </a:rPr>
              <a:pPr/>
              <a:t>36</a:t>
            </a:fld>
            <a:endParaRPr lang="en-US"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9643B863-9880-418D-B934-95A84E467FD9}" type="slidenum">
              <a:rPr lang="en-US" sz="1300"/>
              <a:pPr algn="r" defTabSz="966788"/>
              <a:t>37</a:t>
            </a:fld>
            <a:endParaRPr lang="en-US"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BA7350E8-F748-4B76-9EAA-07447C02F1BD}" type="slidenum">
              <a:rPr lang="en-US" smtClean="0">
                <a:cs typeface="Arial" charset="0"/>
              </a:rPr>
              <a:pPr/>
              <a:t>38</a:t>
            </a:fld>
            <a:endParaRPr lang="en-US" smtClean="0">
              <a:cs typeface="Arial" charset="0"/>
            </a:endParaRPr>
          </a:p>
        </p:txBody>
      </p:sp>
      <p:sp>
        <p:nvSpPr>
          <p:cNvPr id="105474" name="Rectangle 1031"/>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6" tIns="48328" rIns="96656" bIns="48328" anchor="b"/>
          <a:lstStyle/>
          <a:p>
            <a:pPr algn="r" defTabSz="966788"/>
            <a:fld id="{D6FED594-BA49-4C14-8DA4-6DC2DADD23E6}" type="slidenum">
              <a:rPr lang="en-US" sz="1300">
                <a:latin typeface="Times New Roman" pitchFamily="18" charset="0"/>
              </a:rPr>
              <a:pPr algn="r" defTabSz="966788"/>
              <a:t>38</a:t>
            </a:fld>
            <a:endParaRPr lang="en-US" sz="130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74725" y="4560888"/>
            <a:ext cx="5365750" cy="4319587"/>
          </a:xfrm>
          <a:noFill/>
          <a:ln/>
        </p:spPr>
        <p:txBody>
          <a:bodyPr lIns="96656" tIns="48328" rIns="96656" bIns="4832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sz="1300" smtClean="0">
                <a:latin typeface="Times New Roman" pitchFamily="18" charset="0"/>
                <a:cs typeface="Times New Roman" pitchFamily="18" charset="0"/>
              </a:rPr>
              <a:t>Current frameworks combining simulation and optimization simply perform mass balance in the reservoirs.</a:t>
            </a:r>
          </a:p>
          <a:p>
            <a:r>
              <a:rPr lang="en-US" sz="1300" smtClean="0">
                <a:latin typeface="Times New Roman" pitchFamily="18" charset="0"/>
                <a:cs typeface="Times New Roman" pitchFamily="18" charset="0"/>
              </a:rPr>
              <a:t>Neglecting system flow dynamics due to a lack of robustness and computational burden of current unsteady flow models. </a:t>
            </a:r>
          </a:p>
          <a:p>
            <a:r>
              <a:rPr lang="en-US" sz="1300" smtClean="0">
                <a:latin typeface="Times New Roman" pitchFamily="18" charset="0"/>
                <a:cs typeface="Times New Roman" pitchFamily="18" charset="0"/>
              </a:rPr>
              <a:t>Because of lack of robustness is present especially in some one-dimensional models, that are highly robust for a wide range of conditions but not necessarily for all.</a:t>
            </a:r>
          </a:p>
          <a:p>
            <a:r>
              <a:rPr lang="en-US" sz="1300" smtClean="0">
                <a:latin typeface="Times New Roman" pitchFamily="18" charset="0"/>
                <a:cs typeface="Times New Roman" pitchFamily="18" charset="0"/>
              </a:rPr>
              <a:t>And because of computational burden is due to the implementation of a Real-time strategy that combines simulation and optimization may require hundreds or even thousands of simulations for each operational decision.</a:t>
            </a:r>
          </a:p>
          <a:p>
            <a:endParaRPr lang="en-US" sz="1300" smtClean="0">
              <a:latin typeface="Times New Roman" pitchFamily="18" charset="0"/>
              <a:cs typeface="Times New Roman" pitchFamily="18" charset="0"/>
            </a:endParaRPr>
          </a:p>
          <a:p>
            <a:pPr algn="just"/>
            <a:r>
              <a:rPr lang="en-US" sz="1300" smtClean="0">
                <a:latin typeface="Times New Roman" pitchFamily="18" charset="0"/>
                <a:cs typeface="Times New Roman" pitchFamily="18" charset="0"/>
              </a:rPr>
              <a:t>To address the complexity of river flooding and to overcome the limitations of current frameworks for flood control, the proposed framework couples a simulation and an optimization component that accounts for system flow dynamics and that makes possible the intelligent control of river flooding.</a:t>
            </a:r>
          </a:p>
          <a:p>
            <a:pPr algn="just"/>
            <a:r>
              <a:rPr lang="en-US" sz="1300" smtClean="0">
                <a:latin typeface="Times New Roman" pitchFamily="18" charset="0"/>
                <a:cs typeface="Times New Roman" pitchFamily="18" charset="0"/>
              </a:rPr>
              <a:t>This framework is robust and very fast that will allow its application to actual complex river systems.</a:t>
            </a:r>
          </a:p>
          <a:p>
            <a:pPr algn="just"/>
            <a:r>
              <a:rPr lang="en-US" sz="1300" smtClean="0">
                <a:latin typeface="Times New Roman" pitchFamily="18" charset="0"/>
                <a:cs typeface="Times New Roman" pitchFamily="18" charset="0"/>
              </a:rPr>
              <a:t>Maximizing the in-line storage of the entire river system and associated reservoirs, and allowing control flooding only after the capacity of the entire system has been exceeded.</a:t>
            </a:r>
            <a:endParaRPr lang="en-US" smtClean="0"/>
          </a:p>
        </p:txBody>
      </p:sp>
      <p:sp>
        <p:nvSpPr>
          <p:cNvPr id="11776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E08DE49-70C2-428B-81AD-702C2EBB37C4}" type="slidenum">
              <a:rPr lang="en-US" sz="1300"/>
              <a:pPr algn="r" defTabSz="966788"/>
              <a:t>5</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74F629C-8CE0-4441-9D15-1A97B9488463}" type="slidenum">
              <a:rPr lang="en-US" smtClean="0">
                <a:cs typeface="Arial" charset="0"/>
              </a:rPr>
              <a:pPr/>
              <a:t>6</a:t>
            </a:fld>
            <a:endParaRPr lang="en-US"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t>Let me present you the outline of my talk</a:t>
            </a:r>
          </a:p>
          <a:p>
            <a:pPr eaLnBrk="1" hangingPunct="1"/>
            <a:endParaRPr lang="en-US" smtClean="0"/>
          </a:p>
          <a:p>
            <a:pPr eaLnBrk="1" hangingPunct="1"/>
            <a:r>
              <a:rPr lang="en-US" smtClean="0"/>
              <a:t>First I am going to present an overview of real time control. Here I also will talk about the difference between simulation and optimization modeling.</a:t>
            </a:r>
          </a:p>
          <a:p>
            <a:pPr eaLnBrk="1" hangingPunct="1"/>
            <a:r>
              <a:rPr lang="en-US" smtClean="0"/>
              <a:t>Second I will show two cases of simulation an optimization control, in which I was involved.</a:t>
            </a:r>
          </a:p>
          <a:p>
            <a:pPr eaLnBrk="1" hangingPunct="1"/>
            <a:r>
              <a:rPr lang="en-US" smtClean="0"/>
              <a:t>Finally I will give some conclusions and I will talk about the future work.</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C5F9A98-60CC-4EA1-9609-EAC54B94EAB6}" type="slidenum">
              <a:rPr lang="en-US" smtClean="0">
                <a:cs typeface="Arial" charset="0"/>
              </a:rPr>
              <a:pPr/>
              <a:t>7</a:t>
            </a:fld>
            <a:endParaRPr lang="en-US"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mtClean="0"/>
              <a:t>Let me present you the outline of my talk</a:t>
            </a:r>
          </a:p>
          <a:p>
            <a:pPr eaLnBrk="1" hangingPunct="1"/>
            <a:endParaRPr lang="en-US" smtClean="0"/>
          </a:p>
          <a:p>
            <a:pPr eaLnBrk="1" hangingPunct="1"/>
            <a:r>
              <a:rPr lang="en-US" smtClean="0"/>
              <a:t>First I am going to present an overview of real time control. Here I also will talk about the difference between simulation and optimization modeling.</a:t>
            </a:r>
          </a:p>
          <a:p>
            <a:pPr eaLnBrk="1" hangingPunct="1"/>
            <a:r>
              <a:rPr lang="en-US" smtClean="0"/>
              <a:t>Second I will show two cases of simulation an optimization control, in which I was involved.</a:t>
            </a:r>
          </a:p>
          <a:p>
            <a:pPr eaLnBrk="1" hangingPunct="1"/>
            <a:r>
              <a:rPr lang="en-US" smtClean="0"/>
              <a:t>Finally I will give some conclusions and I will talk about the future work.</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25634B8-79EC-4D15-BEE5-02B6E3CDC060}" type="slidenum">
              <a:rPr lang="en-US" smtClean="0">
                <a:cs typeface="Arial" charset="0"/>
              </a:rPr>
              <a:pPr/>
              <a:t>8</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a:spcBef>
                <a:spcPct val="0"/>
              </a:spcBef>
            </a:pPr>
            <a:r>
              <a:rPr lang="en-US" smtClean="0"/>
              <a:t>A real time control in hydraulic systems has various components. </a:t>
            </a:r>
          </a:p>
          <a:p>
            <a:pPr>
              <a:spcBef>
                <a:spcPct val="0"/>
              </a:spcBef>
            </a:pPr>
            <a:endParaRPr lang="en-US" smtClean="0"/>
          </a:p>
          <a:p>
            <a:pPr>
              <a:spcBef>
                <a:spcPct val="0"/>
              </a:spcBef>
            </a:pPr>
            <a:r>
              <a:rPr lang="en-US" smtClean="0"/>
              <a:t>First, Real-time forecasting ---- to compute flow variables at boundaries of system</a:t>
            </a:r>
          </a:p>
          <a:p>
            <a:pPr>
              <a:spcBef>
                <a:spcPct val="0"/>
              </a:spcBef>
            </a:pPr>
            <a:r>
              <a:rPr lang="en-US" smtClean="0"/>
              <a:t>Second, State of hydraulic system (initial conditions, water levels, initial opening of gates, etc.</a:t>
            </a:r>
          </a:p>
          <a:p>
            <a:pPr>
              <a:spcBef>
                <a:spcPct val="0"/>
              </a:spcBef>
            </a:pPr>
            <a:r>
              <a:rPr lang="en-US" smtClean="0"/>
              <a:t>Set of objectives: maximize storage, minimize overflows. Run the model for a set of conditions specified by the user in order to fulfill the set of objectives. </a:t>
            </a:r>
          </a:p>
          <a:p>
            <a:pPr>
              <a:spcBef>
                <a:spcPct val="0"/>
              </a:spcBef>
            </a:pPr>
            <a:r>
              <a:rPr lang="en-US" smtClean="0"/>
              <a:t>The best set of conditions is chosen as the decision sequence</a:t>
            </a:r>
          </a:p>
          <a:p>
            <a:pPr>
              <a:spcBef>
                <a:spcPct val="0"/>
              </a:spcBef>
            </a:pPr>
            <a:r>
              <a:rPr lang="en-US" smtClean="0"/>
              <a:t>Control points in the ground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smtClean="0"/>
          </a:p>
        </p:txBody>
      </p:sp>
      <p:sp>
        <p:nvSpPr>
          <p:cNvPr id="2867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772E43E-2437-47C3-A30E-E9B047BF0E7C}" type="slidenum">
              <a:rPr lang="en-US" sz="1300"/>
              <a:pPr algn="r" defTabSz="966788"/>
              <a:t>9</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smtClean="0"/>
          </a:p>
        </p:txBody>
      </p:sp>
      <p:sp>
        <p:nvSpPr>
          <p:cNvPr id="3072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FC6595D-ECCB-4500-BAEE-5C425FFBBF9C}" type="slidenum">
              <a:rPr lang="en-US" sz="1300"/>
              <a:pPr algn="r" defTabSz="966788"/>
              <a:t>10</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59F43115-FEDB-4B41-BAB9-BFB899383A92}" type="datetime1">
              <a:rPr lang="en-US"/>
              <a:pPr>
                <a:defRPr/>
              </a:pPr>
              <a:t>5/25/2011</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7A5000D-49FD-4048-B395-79AF7C42E5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808F0E01-58EA-41B7-A94D-CCEB8C56D1A4}" type="datetime1">
              <a:rPr lang="en-US"/>
              <a:pPr>
                <a:defRPr/>
              </a:pPr>
              <a:t>5/25/2011</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55E5EF3-BAED-4C85-8313-2A159F3EB6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D564F0D-B4F3-4C5D-9685-3B1B26C3A6A9}" type="datetime1">
              <a:rPr lang="en-US"/>
              <a:pPr>
                <a:defRPr/>
              </a:pPr>
              <a:t>5/25/2011</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C82BE49-B8DE-4027-953A-6392421E18C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fld id="{161184C0-DB8E-4BE4-8B10-5C83741D6423}" type="datetime1">
              <a:rPr lang="en-US"/>
              <a:pPr>
                <a:defRPr/>
              </a:pPr>
              <a:t>5/25/2011</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627AE56-9454-4A9D-92CB-22032802A38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B3E85811-5BCE-408D-8C96-6CB22FEAA31D}" type="datetime1">
              <a:rPr lang="en-US"/>
              <a:pPr>
                <a:defRPr/>
              </a:pPr>
              <a:t>5/25/2011</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5CB8FA7-035D-4E74-B37B-65111EA4FE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F62FF9E2-2E98-4F88-8F9D-D2FA16648AEB}" type="datetime1">
              <a:rPr lang="en-US"/>
              <a:pPr>
                <a:defRPr/>
              </a:pPr>
              <a:t>5/25/2011</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7135BFE-6646-45CC-ACA2-40542C396ED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00864386-B0CF-44CE-B04C-02A6EDFFAC1D}" type="datetime1">
              <a:rPr lang="en-US"/>
              <a:pPr>
                <a:defRPr/>
              </a:pPr>
              <a:t>5/25/2011</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A002090-02DA-44D1-8FB0-5CF6AA44FD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DE09551E-3B44-4DC5-AB30-61E42BA7F5F1}" type="datetime1">
              <a:rPr lang="en-US"/>
              <a:pPr>
                <a:defRPr/>
              </a:pPr>
              <a:t>5/25/2011</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BC0601F4-D2E7-417B-87D9-CCB9DB53D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CFC4C0F6-0307-425C-8792-13F31F927C5B}" type="datetime1">
              <a:rPr lang="en-US"/>
              <a:pPr>
                <a:defRPr/>
              </a:pPr>
              <a:t>5/25/2011</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F796185-F8BA-4C1F-8AF8-A1A57ADCB10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EB14517-67E4-4E14-80F5-C17FE4A9D0F0}" type="datetime1">
              <a:rPr lang="en-US"/>
              <a:pPr>
                <a:defRPr/>
              </a:pPr>
              <a:t>5/25/2011</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AEAC0B7-C7F2-4EDD-A6E2-D6774A1D3A9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F1117F3C-8051-4043-B922-F5EB5281A05F}" type="datetime1">
              <a:rPr lang="en-US"/>
              <a:pPr>
                <a:defRPr/>
              </a:pPr>
              <a:t>5/25/2011</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790492D-AC51-435B-B50A-1F1098B0B3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AD0EE8CA-10EB-4CE8-8857-C4CDEFA835F7}" type="datetime1">
              <a:rPr lang="en-US"/>
              <a:pPr>
                <a:defRPr/>
              </a:pPr>
              <a:t>5/25/2011</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F3A8610-4A57-4BAD-8BE0-812608EA5B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cs typeface="+mn-cs"/>
              </a:defRPr>
            </a:lvl1pPr>
          </a:lstStyle>
          <a:p>
            <a:pPr>
              <a:defRPr/>
            </a:pPr>
            <a:fld id="{B705A7ED-F227-43C0-B205-4D8BBA2FF40E}" type="datetime1">
              <a:rPr lang="en-US"/>
              <a:pPr>
                <a:defRPr/>
              </a:pPr>
              <a:t>5/25/2011</a:t>
            </a:fld>
            <a:endParaRPr lang="en-US" dirty="0"/>
          </a:p>
        </p:txBody>
      </p:sp>
      <p:sp>
        <p:nvSpPr>
          <p:cNvPr id="35534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35534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cs typeface="+mn-cs"/>
              </a:defRPr>
            </a:lvl1pPr>
          </a:lstStyle>
          <a:p>
            <a:pPr>
              <a:defRPr/>
            </a:pPr>
            <a:fld id="{6FA47433-4706-450B-9AE7-8A94AC9C83FD}" type="slidenum">
              <a:rPr lang="en-US"/>
              <a:pPr>
                <a:defRPr/>
              </a:pPr>
              <a:t>‹#›</a:t>
            </a:fld>
            <a:endParaRPr lang="en-US" dirty="0"/>
          </a:p>
        </p:txBody>
      </p:sp>
      <p:pic>
        <p:nvPicPr>
          <p:cNvPr id="1029" name="Picture 18" descr="1525R-140076"/>
          <p:cNvPicPr>
            <a:picLocks noChangeAspect="1" noChangeArrowheads="1"/>
          </p:cNvPicPr>
          <p:nvPr/>
        </p:nvPicPr>
        <p:blipFill>
          <a:blip r:embed="rId14" cstate="print">
            <a:lum bright="6000"/>
          </a:blip>
          <a:srcRect b="5647"/>
          <a:stretch>
            <a:fillRect/>
          </a:stretch>
        </p:blipFill>
        <p:spPr bwMode="auto">
          <a:xfrm>
            <a:off x="0" y="0"/>
            <a:ext cx="2209800" cy="3581400"/>
          </a:xfrm>
          <a:prstGeom prst="rect">
            <a:avLst/>
          </a:prstGeom>
          <a:noFill/>
          <a:ln w="9525">
            <a:noFill/>
            <a:miter lim="800000"/>
            <a:headEnd/>
            <a:tailEnd/>
          </a:ln>
        </p:spPr>
      </p:pic>
      <p:pic>
        <p:nvPicPr>
          <p:cNvPr id="1030" name="Picture 20" descr="1525R-140076"/>
          <p:cNvPicPr>
            <a:picLocks noChangeAspect="1" noChangeArrowheads="1"/>
          </p:cNvPicPr>
          <p:nvPr/>
        </p:nvPicPr>
        <p:blipFill>
          <a:blip r:embed="rId14" cstate="print"/>
          <a:srcRect b="5647"/>
          <a:stretch>
            <a:fillRect/>
          </a:stretch>
        </p:blipFill>
        <p:spPr bwMode="auto">
          <a:xfrm>
            <a:off x="0" y="3582988"/>
            <a:ext cx="2209800" cy="3275012"/>
          </a:xfrm>
          <a:prstGeom prst="rect">
            <a:avLst/>
          </a:prstGeom>
          <a:noFill/>
          <a:ln w="9525">
            <a:noFill/>
            <a:miter lim="800000"/>
            <a:headEnd/>
            <a:tailEnd/>
          </a:ln>
        </p:spPr>
      </p:pic>
      <p:sp>
        <p:nvSpPr>
          <p:cNvPr id="1031" name="AutoShape 21"/>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22"/>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5" r:id="rId1"/>
    <p:sldLayoutId id="2147483874" r:id="rId2"/>
    <p:sldLayoutId id="2147483873" r:id="rId3"/>
    <p:sldLayoutId id="2147483872" r:id="rId4"/>
    <p:sldLayoutId id="2147483871" r:id="rId5"/>
    <p:sldLayoutId id="2147483870" r:id="rId6"/>
    <p:sldLayoutId id="2147483869" r:id="rId7"/>
    <p:sldLayoutId id="2147483868" r:id="rId8"/>
    <p:sldLayoutId id="2147483867" r:id="rId9"/>
    <p:sldLayoutId id="2147483866" r:id="rId10"/>
    <p:sldLayoutId id="2147483865" r:id="rId11"/>
    <p:sldLayoutId id="2147483864" r:id="rId12"/>
  </p:sldLayoutIdLst>
  <p:hf hdr="0" ftr="0" dt="0"/>
  <p:txStyles>
    <p:titleStyle>
      <a:lvl1pPr algn="l" rtl="0" eaLnBrk="0" fontAlgn="base" hangingPunct="0">
        <a:lnSpc>
          <a:spcPct val="90000"/>
        </a:lnSpc>
        <a:spcBef>
          <a:spcPct val="0"/>
        </a:spcBef>
        <a:spcAft>
          <a:spcPct val="0"/>
        </a:spcAft>
        <a:defRPr sz="4000" b="1">
          <a:solidFill>
            <a:srgbClr val="000066"/>
          </a:solidFill>
          <a:latin typeface="+mj-lt"/>
          <a:ea typeface="+mj-ea"/>
          <a:cs typeface="+mj-cs"/>
        </a:defRPr>
      </a:lvl1pPr>
      <a:lvl2pPr algn="l" rtl="0" eaLnBrk="0" fontAlgn="base" hangingPunct="0">
        <a:lnSpc>
          <a:spcPct val="90000"/>
        </a:lnSpc>
        <a:spcBef>
          <a:spcPct val="0"/>
        </a:spcBef>
        <a:spcAft>
          <a:spcPct val="0"/>
        </a:spcAft>
        <a:defRPr sz="4000" b="1">
          <a:solidFill>
            <a:srgbClr val="000066"/>
          </a:solidFill>
          <a:latin typeface="Arial" charset="0"/>
        </a:defRPr>
      </a:lvl2pPr>
      <a:lvl3pPr algn="l" rtl="0" eaLnBrk="0" fontAlgn="base" hangingPunct="0">
        <a:lnSpc>
          <a:spcPct val="90000"/>
        </a:lnSpc>
        <a:spcBef>
          <a:spcPct val="0"/>
        </a:spcBef>
        <a:spcAft>
          <a:spcPct val="0"/>
        </a:spcAft>
        <a:defRPr sz="4000" b="1">
          <a:solidFill>
            <a:srgbClr val="000066"/>
          </a:solidFill>
          <a:latin typeface="Arial" charset="0"/>
        </a:defRPr>
      </a:lvl3pPr>
      <a:lvl4pPr algn="l" rtl="0" eaLnBrk="0" fontAlgn="base" hangingPunct="0">
        <a:lnSpc>
          <a:spcPct val="90000"/>
        </a:lnSpc>
        <a:spcBef>
          <a:spcPct val="0"/>
        </a:spcBef>
        <a:spcAft>
          <a:spcPct val="0"/>
        </a:spcAft>
        <a:defRPr sz="4000" b="1">
          <a:solidFill>
            <a:srgbClr val="000066"/>
          </a:solidFill>
          <a:latin typeface="Arial" charset="0"/>
        </a:defRPr>
      </a:lvl4pPr>
      <a:lvl5pPr algn="l" rtl="0" eaLnBrk="0" fontAlgn="base" hangingPunct="0">
        <a:lnSpc>
          <a:spcPct val="90000"/>
        </a:lnSpc>
        <a:spcBef>
          <a:spcPct val="0"/>
        </a:spcBef>
        <a:spcAft>
          <a:spcPct val="0"/>
        </a:spcAft>
        <a:defRPr sz="4000" b="1">
          <a:solidFill>
            <a:srgbClr val="000066"/>
          </a:solidFill>
          <a:latin typeface="Arial" charset="0"/>
        </a:defRPr>
      </a:lvl5pPr>
      <a:lvl6pPr marL="457200" algn="l" rtl="0" fontAlgn="base">
        <a:lnSpc>
          <a:spcPct val="90000"/>
        </a:lnSpc>
        <a:spcBef>
          <a:spcPct val="0"/>
        </a:spcBef>
        <a:spcAft>
          <a:spcPct val="0"/>
        </a:spcAft>
        <a:defRPr sz="4000" b="1">
          <a:solidFill>
            <a:srgbClr val="000066"/>
          </a:solidFill>
          <a:latin typeface="Arial" charset="0"/>
        </a:defRPr>
      </a:lvl6pPr>
      <a:lvl7pPr marL="914400" algn="l" rtl="0" fontAlgn="base">
        <a:lnSpc>
          <a:spcPct val="90000"/>
        </a:lnSpc>
        <a:spcBef>
          <a:spcPct val="0"/>
        </a:spcBef>
        <a:spcAft>
          <a:spcPct val="0"/>
        </a:spcAft>
        <a:defRPr sz="4000" b="1">
          <a:solidFill>
            <a:srgbClr val="000066"/>
          </a:solidFill>
          <a:latin typeface="Arial" charset="0"/>
        </a:defRPr>
      </a:lvl7pPr>
      <a:lvl8pPr marL="1371600" algn="l" rtl="0" fontAlgn="base">
        <a:lnSpc>
          <a:spcPct val="90000"/>
        </a:lnSpc>
        <a:spcBef>
          <a:spcPct val="0"/>
        </a:spcBef>
        <a:spcAft>
          <a:spcPct val="0"/>
        </a:spcAft>
        <a:defRPr sz="4000" b="1">
          <a:solidFill>
            <a:srgbClr val="000066"/>
          </a:solidFill>
          <a:latin typeface="Arial" charset="0"/>
        </a:defRPr>
      </a:lvl8pPr>
      <a:lvl9pPr marL="1828800" algn="l" rtl="0" fontAlgn="base">
        <a:lnSpc>
          <a:spcPct val="90000"/>
        </a:lnSpc>
        <a:spcBef>
          <a:spcPct val="0"/>
        </a:spcBef>
        <a:spcAft>
          <a:spcPct val="0"/>
        </a:spcAft>
        <a:defRPr sz="4000" b="1">
          <a:solidFill>
            <a:srgbClr val="000066"/>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Users\Aleon\Desktop\Presentation_Leon\videos\Reservoir_operation.avi" TargetMode="External"/><Relationship Id="rId5" Type="http://schemas.openxmlformats.org/officeDocument/2006/relationships/image" Target="../media/image4.png"/><Relationship Id="rId4" Type="http://schemas.openxmlformats.org/officeDocument/2006/relationships/hyperlink" Target="http://www.youtube.com/watch?v=6wxDApKXGT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762000" y="3505200"/>
            <a:ext cx="1066800" cy="3048000"/>
          </a:xfrm>
          <a:prstGeom prst="rect">
            <a:avLst/>
          </a:prstGeom>
          <a:solidFill>
            <a:schemeClr val="bg1"/>
          </a:solidFill>
          <a:ln w="9525" algn="ctr">
            <a:noFill/>
            <a:round/>
            <a:headEnd/>
            <a:tailEnd/>
          </a:ln>
        </p:spPr>
        <p:txBody>
          <a:bodyPr/>
          <a:lstStyle/>
          <a:p>
            <a:pPr eaLnBrk="0" hangingPunct="0"/>
            <a:endParaRPr lang="en-US" sz="1800"/>
          </a:p>
        </p:txBody>
      </p:sp>
      <p:pic>
        <p:nvPicPr>
          <p:cNvPr id="16386" name="Picture 3"/>
          <p:cNvPicPr>
            <a:picLocks noChangeAspect="1" noChangeArrowheads="1"/>
          </p:cNvPicPr>
          <p:nvPr/>
        </p:nvPicPr>
        <p:blipFill>
          <a:blip r:embed="rId2" cstate="print"/>
          <a:srcRect/>
          <a:stretch>
            <a:fillRect/>
          </a:stretch>
        </p:blipFill>
        <p:spPr bwMode="auto">
          <a:xfrm>
            <a:off x="0" y="0"/>
            <a:ext cx="9239250" cy="6858000"/>
          </a:xfrm>
          <a:prstGeom prst="rect">
            <a:avLst/>
          </a:prstGeom>
          <a:noFill/>
          <a:ln w="9525">
            <a:noFill/>
            <a:miter lim="800000"/>
            <a:headEnd/>
            <a:tailEnd/>
          </a:ln>
        </p:spPr>
      </p:pic>
      <p:sp>
        <p:nvSpPr>
          <p:cNvPr id="43014" name="Rectangle 5"/>
          <p:cNvSpPr>
            <a:spLocks noChangeArrowheads="1"/>
          </p:cNvSpPr>
          <p:nvPr/>
        </p:nvSpPr>
        <p:spPr bwMode="auto">
          <a:xfrm>
            <a:off x="152400" y="609600"/>
            <a:ext cx="8991600" cy="1828800"/>
          </a:xfrm>
          <a:prstGeom prst="roundRect">
            <a:avLst>
              <a:gd name="adj" fmla="val 21667"/>
            </a:avLst>
          </a:prstGeom>
          <a:noFill/>
          <a:ln w="9525">
            <a:noFill/>
            <a:round/>
            <a:headEnd/>
            <a:tailEnd/>
          </a:ln>
          <a:effectLst/>
        </p:spPr>
        <p:txBody>
          <a:bodyPr anchor="ctr"/>
          <a:lstStyle/>
          <a:p>
            <a:pPr eaLnBrk="0" hangingPunct="0"/>
            <a:r>
              <a:rPr lang="en-US" b="1" dirty="0" smtClean="0">
                <a:solidFill>
                  <a:schemeClr val="accent1">
                    <a:lumMod val="60000"/>
                    <a:lumOff val="40000"/>
                  </a:schemeClr>
                </a:solidFill>
                <a:cs typeface="+mn-cs"/>
              </a:rPr>
              <a:t>A novel physically-based framework for the intelligent control of river flooding</a:t>
            </a:r>
            <a:endParaRPr lang="en-US" b="1" dirty="0">
              <a:solidFill>
                <a:schemeClr val="accent1">
                  <a:lumMod val="60000"/>
                  <a:lumOff val="40000"/>
                </a:schemeClr>
              </a:solidFill>
              <a:cs typeface="+mn-cs"/>
            </a:endParaRPr>
          </a:p>
        </p:txBody>
      </p:sp>
      <p:sp>
        <p:nvSpPr>
          <p:cNvPr id="16388" name="Slide Number Placeholder 6"/>
          <p:cNvSpPr>
            <a:spLocks noGrp="1"/>
          </p:cNvSpPr>
          <p:nvPr>
            <p:ph type="sldNum" sz="quarter" idx="12"/>
          </p:nvPr>
        </p:nvSpPr>
        <p:spPr>
          <a:noFill/>
        </p:spPr>
        <p:txBody>
          <a:bodyPr/>
          <a:lstStyle/>
          <a:p>
            <a:fld id="{B9284B57-6BE2-4895-A377-9A513807683D}" type="slidenum">
              <a:rPr lang="en-US" smtClean="0">
                <a:cs typeface="Arial" charset="0"/>
              </a:rPr>
              <a:pPr/>
              <a:t>1</a:t>
            </a:fld>
            <a:endParaRPr lang="en-US" smtClean="0">
              <a:cs typeface="Arial" charset="0"/>
            </a:endParaRPr>
          </a:p>
        </p:txBody>
      </p:sp>
      <p:sp>
        <p:nvSpPr>
          <p:cNvPr id="43015" name="Rectangle 6"/>
          <p:cNvSpPr>
            <a:spLocks noChangeArrowheads="1"/>
          </p:cNvSpPr>
          <p:nvPr/>
        </p:nvSpPr>
        <p:spPr bwMode="auto">
          <a:xfrm>
            <a:off x="2438400" y="4419600"/>
            <a:ext cx="3352800" cy="579437"/>
          </a:xfrm>
          <a:prstGeom prst="rect">
            <a:avLst/>
          </a:prstGeom>
          <a:noFill/>
          <a:ln w="9525">
            <a:noFill/>
            <a:miter lim="800000"/>
            <a:headEnd/>
            <a:tailEnd/>
          </a:ln>
        </p:spPr>
        <p:txBody>
          <a:bodyPr>
            <a:spAutoFit/>
          </a:bodyPr>
          <a:lstStyle/>
          <a:p>
            <a:pPr eaLnBrk="0" hangingPunct="0">
              <a:defRPr/>
            </a:pPr>
            <a:r>
              <a:rPr lang="en-US" b="1" dirty="0" smtClean="0">
                <a:solidFill>
                  <a:schemeClr val="accent1">
                    <a:lumMod val="60000"/>
                    <a:lumOff val="40000"/>
                  </a:schemeClr>
                </a:solidFill>
                <a:cs typeface="+mn-cs"/>
              </a:rPr>
              <a:t>Arturo </a:t>
            </a:r>
            <a:r>
              <a:rPr lang="en-US" b="1" dirty="0">
                <a:solidFill>
                  <a:schemeClr val="accent1">
                    <a:lumMod val="60000"/>
                    <a:lumOff val="40000"/>
                  </a:schemeClr>
                </a:solidFill>
                <a:cs typeface="+mn-cs"/>
              </a:rPr>
              <a:t>Leon</a:t>
            </a:r>
          </a:p>
        </p:txBody>
      </p:sp>
      <p:sp>
        <p:nvSpPr>
          <p:cNvPr id="5" name="Rectangle 6"/>
          <p:cNvSpPr>
            <a:spLocks noChangeArrowheads="1"/>
          </p:cNvSpPr>
          <p:nvPr/>
        </p:nvSpPr>
        <p:spPr bwMode="auto">
          <a:xfrm>
            <a:off x="0" y="5105400"/>
            <a:ext cx="7543800" cy="1292662"/>
          </a:xfrm>
          <a:prstGeom prst="rect">
            <a:avLst/>
          </a:prstGeom>
          <a:noFill/>
          <a:ln w="9525">
            <a:noFill/>
            <a:miter lim="800000"/>
            <a:headEnd/>
            <a:tailEnd/>
          </a:ln>
        </p:spPr>
        <p:txBody>
          <a:bodyPr wrap="square">
            <a:spAutoFit/>
          </a:bodyPr>
          <a:lstStyle/>
          <a:p>
            <a:pPr algn="ctr" eaLnBrk="0" hangingPunct="0">
              <a:defRPr/>
            </a:pPr>
            <a:r>
              <a:rPr kumimoji="1" lang="en-US" sz="2600" b="1" dirty="0" smtClean="0">
                <a:solidFill>
                  <a:schemeClr val="accent1">
                    <a:lumMod val="60000"/>
                    <a:lumOff val="40000"/>
                  </a:schemeClr>
                </a:solidFill>
                <a:latin typeface="Times" pitchFamily="18" charset="0"/>
                <a:cs typeface="+mn-cs"/>
              </a:rPr>
              <a:t>Assistant Professor of Water Resources Engineering</a:t>
            </a:r>
          </a:p>
          <a:p>
            <a:pPr algn="ctr" eaLnBrk="0" hangingPunct="0">
              <a:defRPr/>
            </a:pPr>
            <a:r>
              <a:rPr kumimoji="1" lang="en-US" sz="2600" b="1" dirty="0" smtClean="0">
                <a:solidFill>
                  <a:schemeClr val="accent1">
                    <a:lumMod val="60000"/>
                    <a:lumOff val="40000"/>
                  </a:schemeClr>
                </a:solidFill>
                <a:latin typeface="Times" pitchFamily="18" charset="0"/>
                <a:cs typeface="+mn-cs"/>
              </a:rPr>
              <a:t>School </a:t>
            </a:r>
            <a:r>
              <a:rPr kumimoji="1" lang="en-US" sz="2600" b="1" dirty="0">
                <a:solidFill>
                  <a:schemeClr val="accent1">
                    <a:lumMod val="60000"/>
                    <a:lumOff val="40000"/>
                  </a:schemeClr>
                </a:solidFill>
                <a:latin typeface="Times" pitchFamily="18" charset="0"/>
                <a:cs typeface="+mn-cs"/>
              </a:rPr>
              <a:t>of Civil and Construction Engineering </a:t>
            </a:r>
          </a:p>
          <a:p>
            <a:pPr algn="ctr" eaLnBrk="0" hangingPunct="0">
              <a:defRPr/>
            </a:pPr>
            <a:r>
              <a:rPr kumimoji="1" lang="en-US" sz="2600" b="1" dirty="0">
                <a:solidFill>
                  <a:schemeClr val="accent1">
                    <a:lumMod val="60000"/>
                    <a:lumOff val="40000"/>
                  </a:schemeClr>
                </a:solidFill>
                <a:latin typeface="Times" pitchFamily="18" charset="0"/>
                <a:cs typeface="+mn-cs"/>
              </a:rPr>
              <a:t>Oregon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152400" y="609600"/>
            <a:ext cx="8763000" cy="838200"/>
          </a:xfrm>
          <a:prstGeom prst="roundRect">
            <a:avLst>
              <a:gd name="adj" fmla="val 21667"/>
            </a:avLst>
          </a:prstGeom>
          <a:noFill/>
          <a:ln w="9525">
            <a:noFill/>
            <a:round/>
            <a:headEnd/>
            <a:tailEnd/>
          </a:ln>
        </p:spPr>
        <p:txBody>
          <a:bodyPr anchor="ctr"/>
          <a:lstStyle/>
          <a:p>
            <a:pPr algn="ctr">
              <a:lnSpc>
                <a:spcPct val="90000"/>
              </a:lnSpc>
            </a:pPr>
            <a:r>
              <a:rPr lang="en-US" sz="4400" b="1">
                <a:solidFill>
                  <a:srgbClr val="C00000"/>
                </a:solidFill>
                <a:latin typeface="Times New Roman" pitchFamily="18" charset="0"/>
              </a:rPr>
              <a:t>Proposed Framework (Cont.)</a:t>
            </a:r>
            <a:endParaRPr lang="en-GB" sz="4400" b="1">
              <a:solidFill>
                <a:srgbClr val="C00000"/>
              </a:solidFill>
              <a:latin typeface="Times New Roman" pitchFamily="18" charset="0"/>
            </a:endParaRPr>
          </a:p>
          <a:p>
            <a:pPr algn="ctr">
              <a:lnSpc>
                <a:spcPct val="90000"/>
              </a:lnSpc>
            </a:pPr>
            <a:endParaRPr lang="en-US" sz="4400" b="1">
              <a:solidFill>
                <a:schemeClr val="bg2"/>
              </a:solidFill>
            </a:endParaRPr>
          </a:p>
        </p:txBody>
      </p:sp>
      <p:sp>
        <p:nvSpPr>
          <p:cNvPr id="10243" name="Rectangle 6"/>
          <p:cNvSpPr>
            <a:spLocks noChangeArrowheads="1"/>
          </p:cNvSpPr>
          <p:nvPr/>
        </p:nvSpPr>
        <p:spPr bwMode="auto">
          <a:xfrm>
            <a:off x="533400" y="1308100"/>
            <a:ext cx="8458200" cy="5016758"/>
          </a:xfrm>
          <a:prstGeom prst="rect">
            <a:avLst/>
          </a:prstGeom>
          <a:noFill/>
          <a:ln w="9525">
            <a:noFill/>
            <a:miter lim="800000"/>
            <a:headEnd/>
            <a:tailEnd/>
          </a:ln>
        </p:spPr>
        <p:txBody>
          <a:bodyPr>
            <a:spAutoFit/>
          </a:bodyPr>
          <a:lstStyle/>
          <a:p>
            <a:pPr eaLnBrk="0" hangingPunct="0"/>
            <a:r>
              <a:rPr lang="en-US" dirty="0"/>
              <a:t>Two different sets of objectives: Short-term and long-term</a:t>
            </a:r>
          </a:p>
          <a:p>
            <a:pPr eaLnBrk="0" hangingPunct="0"/>
            <a:endParaRPr lang="en-US" dirty="0"/>
          </a:p>
          <a:p>
            <a:pPr eaLnBrk="0" hangingPunct="0">
              <a:buFont typeface="Wingdings" pitchFamily="2" charset="2"/>
              <a:buChar char="§"/>
            </a:pPr>
            <a:r>
              <a:rPr lang="en-US" dirty="0"/>
              <a:t> </a:t>
            </a:r>
            <a:r>
              <a:rPr lang="en-US" dirty="0">
                <a:solidFill>
                  <a:srgbClr val="FF0000"/>
                </a:solidFill>
              </a:rPr>
              <a:t>Long term: </a:t>
            </a:r>
            <a:r>
              <a:rPr lang="en-US" dirty="0"/>
              <a:t>Maximize storage for Hydropower production, irrigation, etc (making sure that there is no flooding due to wrong operation of locks and gates)</a:t>
            </a:r>
          </a:p>
          <a:p>
            <a:pPr eaLnBrk="0" hangingPunct="0"/>
            <a:endParaRPr lang="en-US" dirty="0"/>
          </a:p>
          <a:p>
            <a:pPr eaLnBrk="0" hangingPunct="0">
              <a:buFont typeface="Wingdings" pitchFamily="2" charset="2"/>
              <a:buChar char="§"/>
            </a:pPr>
            <a:r>
              <a:rPr lang="en-US" dirty="0"/>
              <a:t> </a:t>
            </a:r>
            <a:r>
              <a:rPr lang="en-US" dirty="0">
                <a:solidFill>
                  <a:srgbClr val="FF0000"/>
                </a:solidFill>
              </a:rPr>
              <a:t>Short-term:</a:t>
            </a:r>
            <a:r>
              <a:rPr lang="en-US" dirty="0"/>
              <a:t> Avoid flooding or </a:t>
            </a:r>
            <a:r>
              <a:rPr lang="en-US" dirty="0">
                <a:solidFill>
                  <a:srgbClr val="FF0000"/>
                </a:solidFill>
              </a:rPr>
              <a:t>in the worst case allow controlled flooding</a:t>
            </a:r>
          </a:p>
        </p:txBody>
      </p:sp>
      <p:sp>
        <p:nvSpPr>
          <p:cNvPr id="29699" name="Slide Number Placeholder 9"/>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39D2169-3CAE-4040-B252-ECFD2993D03F}" type="slidenum">
              <a:rPr lang="en-US" sz="2600" b="1">
                <a:solidFill>
                  <a:schemeClr val="bg1"/>
                </a:solidFill>
              </a:rPr>
              <a:pPr/>
              <a:t>10</a:t>
            </a:fld>
            <a:endParaRPr lang="en-US" sz="2600" b="1">
              <a:solidFill>
                <a:schemeClr val="bg1"/>
              </a:solidFill>
            </a:endParaRPr>
          </a:p>
        </p:txBody>
      </p:sp>
      <p:sp>
        <p:nvSpPr>
          <p:cNvPr id="29700" name="Slide Number Placeholder 4"/>
          <p:cNvSpPr>
            <a:spLocks noGrp="1"/>
          </p:cNvSpPr>
          <p:nvPr>
            <p:ph type="sldNum" sz="quarter" idx="12"/>
          </p:nvPr>
        </p:nvSpPr>
        <p:spPr>
          <a:noFill/>
        </p:spPr>
        <p:txBody>
          <a:bodyPr/>
          <a:lstStyle/>
          <a:p>
            <a:fld id="{66DD77D6-F039-4F2B-8AFF-80C505B5609B}" type="slidenum">
              <a:rPr lang="en-US" smtClean="0">
                <a:cs typeface="Arial" charset="0"/>
              </a:rPr>
              <a:pPr/>
              <a:t>10</a:t>
            </a:fld>
            <a:endParaRPr lang="en-US" smtClean="0">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3400" y="381000"/>
            <a:ext cx="8153400" cy="1066800"/>
          </a:xfrm>
        </p:spPr>
        <p:txBody>
          <a:bodyPr/>
          <a:lstStyle/>
          <a:p>
            <a:r>
              <a:rPr lang="en-US" sz="4400" smtClean="0">
                <a:solidFill>
                  <a:srgbClr val="FF0000"/>
                </a:solidFill>
              </a:rPr>
              <a:t>Optimization objectives</a:t>
            </a:r>
          </a:p>
        </p:txBody>
      </p:sp>
      <p:pic>
        <p:nvPicPr>
          <p:cNvPr id="31746" name="Picture 2"/>
          <p:cNvPicPr>
            <a:picLocks noGrp="1" noChangeAspect="1" noChangeArrowheads="1"/>
          </p:cNvPicPr>
          <p:nvPr>
            <p:ph idx="1"/>
          </p:nvPr>
        </p:nvPicPr>
        <p:blipFill>
          <a:blip r:embed="rId3" cstate="print"/>
          <a:srcRect/>
          <a:stretch>
            <a:fillRect/>
          </a:stretch>
        </p:blipFill>
        <p:spPr>
          <a:xfrm>
            <a:off x="152400" y="2262188"/>
            <a:ext cx="8834438" cy="2995612"/>
          </a:xfrm>
        </p:spPr>
      </p:pic>
      <p:sp>
        <p:nvSpPr>
          <p:cNvPr id="7" name="Title 1"/>
          <p:cNvSpPr txBox="1">
            <a:spLocks/>
          </p:cNvSpPr>
          <p:nvPr/>
        </p:nvSpPr>
        <p:spPr bwMode="auto">
          <a:xfrm>
            <a:off x="457200" y="5943600"/>
            <a:ext cx="1752600" cy="609600"/>
          </a:xfrm>
          <a:prstGeom prst="roundRect">
            <a:avLst>
              <a:gd name="adj" fmla="val 21667"/>
            </a:avLst>
          </a:prstGeom>
          <a:noFill/>
          <a:ln w="9525">
            <a:noFill/>
            <a:round/>
            <a:headEnd/>
            <a:tailEnd/>
          </a:ln>
        </p:spPr>
        <p:txBody>
          <a:bodyPr anchor="b">
            <a:normAutofit fontScale="85000" lnSpcReduction="20000"/>
          </a:bodyPr>
          <a:lstStyle/>
          <a:p>
            <a:pPr eaLnBrk="0" hangingPunct="0">
              <a:lnSpc>
                <a:spcPct val="90000"/>
              </a:lnSpc>
              <a:defRPr/>
            </a:pPr>
            <a:r>
              <a:rPr lang="en-US" sz="2400" b="1" kern="0" dirty="0">
                <a:solidFill>
                  <a:srgbClr val="FF0000"/>
                </a:solidFill>
                <a:latin typeface="+mj-lt"/>
                <a:ea typeface="+mj-ea"/>
                <a:cs typeface="+mj-cs"/>
              </a:rPr>
              <a:t>Short-term objectives</a:t>
            </a:r>
          </a:p>
        </p:txBody>
      </p:sp>
      <p:sp>
        <p:nvSpPr>
          <p:cNvPr id="9" name="Title 1"/>
          <p:cNvSpPr txBox="1">
            <a:spLocks/>
          </p:cNvSpPr>
          <p:nvPr/>
        </p:nvSpPr>
        <p:spPr bwMode="auto">
          <a:xfrm>
            <a:off x="304800" y="3657600"/>
            <a:ext cx="1752600" cy="609600"/>
          </a:xfrm>
          <a:prstGeom prst="roundRect">
            <a:avLst>
              <a:gd name="adj" fmla="val 21667"/>
            </a:avLst>
          </a:prstGeom>
          <a:noFill/>
          <a:ln w="9525">
            <a:noFill/>
            <a:round/>
            <a:headEnd/>
            <a:tailEnd/>
          </a:ln>
        </p:spPr>
        <p:txBody>
          <a:bodyPr anchor="b">
            <a:normAutofit fontScale="85000" lnSpcReduction="20000"/>
          </a:bodyPr>
          <a:lstStyle/>
          <a:p>
            <a:pPr eaLnBrk="0" hangingPunct="0">
              <a:lnSpc>
                <a:spcPct val="90000"/>
              </a:lnSpc>
              <a:defRPr/>
            </a:pPr>
            <a:r>
              <a:rPr lang="en-US" sz="2400" b="1" kern="0" dirty="0">
                <a:solidFill>
                  <a:srgbClr val="FF0000"/>
                </a:solidFill>
                <a:latin typeface="+mj-lt"/>
                <a:ea typeface="+mj-ea"/>
                <a:cs typeface="+mj-cs"/>
              </a:rPr>
              <a:t>Long-term objectives</a:t>
            </a:r>
          </a:p>
        </p:txBody>
      </p:sp>
      <p:sp>
        <p:nvSpPr>
          <p:cNvPr id="31749" name="Line 8"/>
          <p:cNvSpPr>
            <a:spLocks noChangeShapeType="1"/>
          </p:cNvSpPr>
          <p:nvPr/>
        </p:nvSpPr>
        <p:spPr bwMode="auto">
          <a:xfrm flipV="1">
            <a:off x="1905000" y="5029200"/>
            <a:ext cx="1219200" cy="990600"/>
          </a:xfrm>
          <a:prstGeom prst="line">
            <a:avLst/>
          </a:prstGeom>
          <a:noFill/>
          <a:ln w="31750">
            <a:solidFill>
              <a:srgbClr val="FF0000"/>
            </a:solidFill>
            <a:round/>
            <a:headEnd/>
            <a:tailEnd type="triangle" w="med" len="med"/>
          </a:ln>
        </p:spPr>
        <p:txBody>
          <a:bodyPr/>
          <a:lstStyle/>
          <a:p>
            <a:endParaRPr lang="en-US"/>
          </a:p>
        </p:txBody>
      </p:sp>
      <p:sp>
        <p:nvSpPr>
          <p:cNvPr id="31750" name="Line 8"/>
          <p:cNvSpPr>
            <a:spLocks noChangeShapeType="1"/>
          </p:cNvSpPr>
          <p:nvPr/>
        </p:nvSpPr>
        <p:spPr bwMode="auto">
          <a:xfrm flipV="1">
            <a:off x="1752600" y="3048000"/>
            <a:ext cx="762000" cy="685800"/>
          </a:xfrm>
          <a:prstGeom prst="line">
            <a:avLst/>
          </a:prstGeom>
          <a:noFill/>
          <a:ln w="317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ChangeArrowheads="1"/>
          </p:cNvSpPr>
          <p:nvPr/>
        </p:nvSpPr>
        <p:spPr bwMode="auto">
          <a:xfrm>
            <a:off x="685800" y="609600"/>
            <a:ext cx="7924800" cy="1447800"/>
          </a:xfrm>
          <a:prstGeom prst="roundRect">
            <a:avLst>
              <a:gd name="adj" fmla="val 21667"/>
            </a:avLst>
          </a:prstGeom>
          <a:noFill/>
          <a:ln w="9525">
            <a:noFill/>
            <a:round/>
            <a:headEnd/>
            <a:tailEnd/>
          </a:ln>
        </p:spPr>
        <p:txBody>
          <a:bodyPr anchor="ctr"/>
          <a:lstStyle/>
          <a:p>
            <a:pPr algn="ctr">
              <a:lnSpc>
                <a:spcPct val="90000"/>
              </a:lnSpc>
            </a:pPr>
            <a:r>
              <a:rPr lang="en-US" sz="4400" b="1">
                <a:solidFill>
                  <a:srgbClr val="C00000"/>
                </a:solidFill>
                <a:latin typeface="Times New Roman" pitchFamily="18" charset="0"/>
              </a:rPr>
              <a:t>Proposed Framework (Cont.)</a:t>
            </a:r>
            <a:endParaRPr lang="en-GB" sz="4400" b="1">
              <a:solidFill>
                <a:srgbClr val="C00000"/>
              </a:solidFill>
              <a:latin typeface="Times New Roman" pitchFamily="18" charset="0"/>
            </a:endParaRPr>
          </a:p>
          <a:p>
            <a:pPr algn="ctr">
              <a:lnSpc>
                <a:spcPct val="90000"/>
              </a:lnSpc>
            </a:pPr>
            <a:endParaRPr lang="en-US" sz="4400" b="1">
              <a:solidFill>
                <a:schemeClr val="bg2"/>
              </a:solidFill>
            </a:endParaRPr>
          </a:p>
        </p:txBody>
      </p:sp>
      <p:sp>
        <p:nvSpPr>
          <p:cNvPr id="10243" name="Rectangle 6"/>
          <p:cNvSpPr>
            <a:spLocks noChangeArrowheads="1"/>
          </p:cNvSpPr>
          <p:nvPr/>
        </p:nvSpPr>
        <p:spPr bwMode="auto">
          <a:xfrm>
            <a:off x="762000" y="1905000"/>
            <a:ext cx="7924800" cy="4154984"/>
          </a:xfrm>
          <a:prstGeom prst="rect">
            <a:avLst/>
          </a:prstGeom>
          <a:noFill/>
          <a:ln w="9525">
            <a:noFill/>
            <a:miter lim="800000"/>
            <a:headEnd/>
            <a:tailEnd/>
          </a:ln>
        </p:spPr>
        <p:txBody>
          <a:bodyPr>
            <a:spAutoFit/>
          </a:bodyPr>
          <a:lstStyle/>
          <a:p>
            <a:pPr eaLnBrk="0" hangingPunct="0">
              <a:defRPr/>
            </a:pPr>
            <a:r>
              <a:rPr lang="en-US" sz="4400" dirty="0">
                <a:latin typeface="+mj-lt"/>
                <a:cs typeface="+mn-cs"/>
              </a:rPr>
              <a:t>When capacity of river system is exceeded, the proposed framework allows controlled flooding based on a </a:t>
            </a:r>
            <a:r>
              <a:rPr lang="en-US" sz="4400" b="1" dirty="0">
                <a:latin typeface="+mj-lt"/>
                <a:cs typeface="+mn-cs"/>
              </a:rPr>
              <a:t>hierarchy of risk </a:t>
            </a:r>
            <a:r>
              <a:rPr lang="en-US" sz="4400" b="1" dirty="0" smtClean="0">
                <a:latin typeface="+mj-lt"/>
                <a:cs typeface="+mn-cs"/>
              </a:rPr>
              <a:t>areas </a:t>
            </a:r>
            <a:r>
              <a:rPr lang="en-US" sz="4400" b="1" dirty="0" smtClean="0">
                <a:solidFill>
                  <a:srgbClr val="FF0000"/>
                </a:solidFill>
                <a:latin typeface="+mj-lt"/>
                <a:cs typeface="+mn-cs"/>
              </a:rPr>
              <a:t>(Urban areas have highest risk)</a:t>
            </a:r>
            <a:endParaRPr lang="en-US" sz="4400" dirty="0">
              <a:solidFill>
                <a:srgbClr val="FF0000"/>
              </a:solidFill>
              <a:latin typeface="+mj-lt"/>
              <a:cs typeface="+mn-cs"/>
            </a:endParaRPr>
          </a:p>
        </p:txBody>
      </p:sp>
      <p:sp>
        <p:nvSpPr>
          <p:cNvPr id="33795" name="Slide Number Placeholder 9"/>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B938C-EC02-4025-BECC-EC4524818C22}" type="slidenum">
              <a:rPr lang="en-US" sz="2600" b="1">
                <a:solidFill>
                  <a:schemeClr val="bg1"/>
                </a:solidFill>
              </a:rPr>
              <a:pPr/>
              <a:t>12</a:t>
            </a:fld>
            <a:endParaRPr lang="en-US" sz="2600" b="1">
              <a:solidFill>
                <a:schemeClr val="bg1"/>
              </a:solidFill>
            </a:endParaRPr>
          </a:p>
        </p:txBody>
      </p:sp>
      <p:sp>
        <p:nvSpPr>
          <p:cNvPr id="33796" name="Slide Number Placeholder 4"/>
          <p:cNvSpPr>
            <a:spLocks noGrp="1"/>
          </p:cNvSpPr>
          <p:nvPr>
            <p:ph type="sldNum" sz="quarter" idx="12"/>
          </p:nvPr>
        </p:nvSpPr>
        <p:spPr>
          <a:noFill/>
        </p:spPr>
        <p:txBody>
          <a:bodyPr/>
          <a:lstStyle/>
          <a:p>
            <a:fld id="{A71B9F01-1739-464A-8052-C9EB63AF9D5B}" type="slidenum">
              <a:rPr lang="en-US" smtClean="0">
                <a:cs typeface="Arial" charset="0"/>
              </a:rPr>
              <a:pPr/>
              <a:t>12</a:t>
            </a:fld>
            <a:endParaRPr lang="en-US" smtClean="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152400"/>
            <a:ext cx="7315200" cy="762000"/>
          </a:xfrm>
        </p:spPr>
        <p:txBody>
          <a:bodyPr/>
          <a:lstStyle/>
          <a:p>
            <a:r>
              <a:rPr lang="en-US" smtClean="0">
                <a:latin typeface="Times New Roman" pitchFamily="18" charset="0"/>
                <a:cs typeface="Times New Roman" pitchFamily="18" charset="0"/>
              </a:rPr>
              <a:t>Controlled flooding</a:t>
            </a:r>
          </a:p>
        </p:txBody>
      </p:sp>
      <p:pic>
        <p:nvPicPr>
          <p:cNvPr id="35842" name="Picture 5" descr="Schematic_need_real_time_control.eps"/>
          <p:cNvPicPr>
            <a:picLocks noChangeAspect="1"/>
          </p:cNvPicPr>
          <p:nvPr/>
        </p:nvPicPr>
        <p:blipFill>
          <a:blip r:embed="rId3" cstate="print"/>
          <a:srcRect t="50256"/>
          <a:stretch>
            <a:fillRect/>
          </a:stretch>
        </p:blipFill>
        <p:spPr bwMode="auto">
          <a:xfrm>
            <a:off x="109538" y="982663"/>
            <a:ext cx="9005887" cy="3513137"/>
          </a:xfrm>
          <a:prstGeom prst="rect">
            <a:avLst/>
          </a:prstGeom>
          <a:noFill/>
          <a:ln w="9525">
            <a:noFill/>
            <a:miter lim="800000"/>
            <a:headEnd/>
            <a:tailEnd/>
          </a:ln>
        </p:spPr>
      </p:pic>
      <p:pic>
        <p:nvPicPr>
          <p:cNvPr id="35843" name="Picture 2"/>
          <p:cNvPicPr>
            <a:picLocks noChangeAspect="1" noChangeArrowheads="1"/>
          </p:cNvPicPr>
          <p:nvPr/>
        </p:nvPicPr>
        <p:blipFill>
          <a:blip r:embed="rId4" cstate="print"/>
          <a:srcRect l="1852" t="4468" r="3642" b="4153"/>
          <a:stretch>
            <a:fillRect/>
          </a:stretch>
        </p:blipFill>
        <p:spPr bwMode="auto">
          <a:xfrm>
            <a:off x="5029200" y="4572000"/>
            <a:ext cx="4062413" cy="1752600"/>
          </a:xfrm>
          <a:prstGeom prst="rect">
            <a:avLst/>
          </a:prstGeom>
          <a:noFill/>
          <a:ln w="9525">
            <a:noFill/>
            <a:miter lim="800000"/>
            <a:headEnd/>
            <a:tailEnd/>
          </a:ln>
        </p:spPr>
      </p:pic>
      <p:pic>
        <p:nvPicPr>
          <p:cNvPr id="35844" name="Picture 7" descr="Schematic_need_real_time_control.eps"/>
          <p:cNvPicPr>
            <a:picLocks noChangeAspect="1"/>
          </p:cNvPicPr>
          <p:nvPr/>
        </p:nvPicPr>
        <p:blipFill>
          <a:blip r:embed="rId3" cstate="print"/>
          <a:srcRect b="50871"/>
          <a:stretch>
            <a:fillRect/>
          </a:stretch>
        </p:blipFill>
        <p:spPr bwMode="auto">
          <a:xfrm>
            <a:off x="0" y="4495800"/>
            <a:ext cx="56324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cstate="print"/>
          <a:srcRect/>
          <a:stretch>
            <a:fillRect/>
          </a:stretch>
        </p:blipFill>
        <p:spPr bwMode="auto">
          <a:xfrm>
            <a:off x="6096000" y="152400"/>
            <a:ext cx="2757488" cy="6591300"/>
          </a:xfrm>
          <a:prstGeom prst="rect">
            <a:avLst/>
          </a:prstGeom>
          <a:noFill/>
          <a:ln w="9525">
            <a:noFill/>
            <a:miter lim="800000"/>
            <a:headEnd/>
            <a:tailEnd/>
          </a:ln>
        </p:spPr>
      </p:pic>
      <p:sp>
        <p:nvSpPr>
          <p:cNvPr id="37890" name="Slide Number Placeholder 9"/>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9296D10-EA25-499B-9D2B-F4D0024F612E}" type="slidenum">
              <a:rPr lang="en-US" sz="2600" b="1">
                <a:solidFill>
                  <a:schemeClr val="bg1"/>
                </a:solidFill>
              </a:rPr>
              <a:pPr/>
              <a:t>14</a:t>
            </a:fld>
            <a:endParaRPr lang="en-US" sz="2600" b="1">
              <a:solidFill>
                <a:schemeClr val="bg1"/>
              </a:solidFill>
            </a:endParaRPr>
          </a:p>
        </p:txBody>
      </p:sp>
      <p:sp>
        <p:nvSpPr>
          <p:cNvPr id="37891" name="Rectangle 5"/>
          <p:cNvSpPr>
            <a:spLocks noChangeArrowheads="1"/>
          </p:cNvSpPr>
          <p:nvPr/>
        </p:nvSpPr>
        <p:spPr bwMode="auto">
          <a:xfrm>
            <a:off x="228600" y="228600"/>
            <a:ext cx="6400800" cy="990600"/>
          </a:xfrm>
          <a:prstGeom prst="roundRect">
            <a:avLst>
              <a:gd name="adj" fmla="val 21667"/>
            </a:avLst>
          </a:prstGeom>
          <a:noFill/>
          <a:ln w="9525">
            <a:noFill/>
            <a:round/>
            <a:headEnd/>
            <a:tailEnd/>
          </a:ln>
        </p:spPr>
        <p:txBody>
          <a:bodyPr anchor="ctr"/>
          <a:lstStyle/>
          <a:p>
            <a:pPr algn="ctr">
              <a:lnSpc>
                <a:spcPct val="90000"/>
              </a:lnSpc>
            </a:pPr>
            <a:r>
              <a:rPr lang="en-US" sz="3600" b="1"/>
              <a:t>Flow chart of Proposed Framework</a:t>
            </a:r>
            <a:endParaRPr lang="en-US" sz="3600" b="1">
              <a:solidFill>
                <a:schemeClr val="bg2"/>
              </a:solidFill>
            </a:endParaRPr>
          </a:p>
        </p:txBody>
      </p:sp>
      <p:sp>
        <p:nvSpPr>
          <p:cNvPr id="37892" name="Oval 7"/>
          <p:cNvSpPr>
            <a:spLocks noChangeArrowheads="1"/>
          </p:cNvSpPr>
          <p:nvPr/>
        </p:nvSpPr>
        <p:spPr bwMode="auto">
          <a:xfrm>
            <a:off x="6248400" y="838200"/>
            <a:ext cx="2819400" cy="457200"/>
          </a:xfrm>
          <a:prstGeom prst="ellipse">
            <a:avLst/>
          </a:prstGeom>
          <a:noFill/>
          <a:ln w="63500">
            <a:solidFill>
              <a:srgbClr val="FF0000"/>
            </a:solidFill>
            <a:round/>
            <a:headEnd/>
            <a:tailEnd/>
          </a:ln>
        </p:spPr>
        <p:txBody>
          <a:bodyPr wrap="none" anchor="ctr"/>
          <a:lstStyle/>
          <a:p>
            <a:pPr eaLnBrk="0" hangingPunct="0"/>
            <a:endParaRPr lang="en-US" sz="1800"/>
          </a:p>
        </p:txBody>
      </p:sp>
      <p:sp>
        <p:nvSpPr>
          <p:cNvPr id="37893" name="Line 8"/>
          <p:cNvSpPr>
            <a:spLocks noChangeShapeType="1"/>
          </p:cNvSpPr>
          <p:nvPr/>
        </p:nvSpPr>
        <p:spPr bwMode="auto">
          <a:xfrm flipH="1">
            <a:off x="4800600" y="1066800"/>
            <a:ext cx="1447800" cy="609600"/>
          </a:xfrm>
          <a:prstGeom prst="line">
            <a:avLst/>
          </a:prstGeom>
          <a:noFill/>
          <a:ln w="38100">
            <a:solidFill>
              <a:schemeClr val="tx1"/>
            </a:solidFill>
            <a:round/>
            <a:headEnd/>
            <a:tailEnd type="triangle" w="med" len="med"/>
          </a:ln>
        </p:spPr>
        <p:txBody>
          <a:bodyPr/>
          <a:lstStyle/>
          <a:p>
            <a:endParaRPr lang="en-US"/>
          </a:p>
        </p:txBody>
      </p:sp>
      <p:sp>
        <p:nvSpPr>
          <p:cNvPr id="37894" name="Text Box 9"/>
          <p:cNvSpPr txBox="1">
            <a:spLocks noChangeArrowheads="1"/>
          </p:cNvSpPr>
          <p:nvPr/>
        </p:nvSpPr>
        <p:spPr bwMode="auto">
          <a:xfrm>
            <a:off x="533400" y="1401763"/>
            <a:ext cx="4267200" cy="954087"/>
          </a:xfrm>
          <a:prstGeom prst="rect">
            <a:avLst/>
          </a:prstGeom>
          <a:noFill/>
          <a:ln w="9525">
            <a:noFill/>
            <a:miter lim="800000"/>
            <a:headEnd/>
            <a:tailEnd/>
          </a:ln>
        </p:spPr>
        <p:txBody>
          <a:bodyPr>
            <a:spAutoFit/>
          </a:bodyPr>
          <a:lstStyle/>
          <a:p>
            <a:pPr eaLnBrk="0" hangingPunct="0">
              <a:spcBef>
                <a:spcPct val="50000"/>
              </a:spcBef>
            </a:pPr>
            <a:r>
              <a:rPr lang="en-US" sz="2800"/>
              <a:t>Hydraulic routing for each reach (Pre-computed)</a:t>
            </a:r>
          </a:p>
        </p:txBody>
      </p:sp>
      <p:sp>
        <p:nvSpPr>
          <p:cNvPr id="37895" name="Line 11"/>
          <p:cNvSpPr>
            <a:spLocks noChangeShapeType="1"/>
          </p:cNvSpPr>
          <p:nvPr/>
        </p:nvSpPr>
        <p:spPr bwMode="auto">
          <a:xfrm flipH="1">
            <a:off x="4800600" y="2057400"/>
            <a:ext cx="1981200" cy="990600"/>
          </a:xfrm>
          <a:prstGeom prst="line">
            <a:avLst/>
          </a:prstGeom>
          <a:noFill/>
          <a:ln w="38100">
            <a:solidFill>
              <a:schemeClr val="tx1"/>
            </a:solidFill>
            <a:round/>
            <a:headEnd/>
            <a:tailEnd type="triangle" w="med" len="med"/>
          </a:ln>
        </p:spPr>
        <p:txBody>
          <a:bodyPr/>
          <a:lstStyle/>
          <a:p>
            <a:endParaRPr lang="en-US"/>
          </a:p>
        </p:txBody>
      </p:sp>
      <p:sp>
        <p:nvSpPr>
          <p:cNvPr id="37896" name="Text Box 12"/>
          <p:cNvSpPr txBox="1">
            <a:spLocks noChangeArrowheads="1"/>
          </p:cNvSpPr>
          <p:nvPr/>
        </p:nvSpPr>
        <p:spPr bwMode="auto">
          <a:xfrm>
            <a:off x="381000" y="2514600"/>
            <a:ext cx="4648200" cy="1384300"/>
          </a:xfrm>
          <a:prstGeom prst="rect">
            <a:avLst/>
          </a:prstGeom>
          <a:noFill/>
          <a:ln w="9525">
            <a:noFill/>
            <a:miter lim="800000"/>
            <a:headEnd/>
            <a:tailEnd/>
          </a:ln>
        </p:spPr>
        <p:txBody>
          <a:bodyPr>
            <a:spAutoFit/>
          </a:bodyPr>
          <a:lstStyle/>
          <a:p>
            <a:pPr eaLnBrk="0" hangingPunct="0">
              <a:spcBef>
                <a:spcPct val="50000"/>
              </a:spcBef>
            </a:pPr>
            <a:r>
              <a:rPr lang="en-US" sz="2800"/>
              <a:t>Does system should be operated to fulfill short-term or long-term objectives? </a:t>
            </a:r>
          </a:p>
        </p:txBody>
      </p:sp>
      <p:grpSp>
        <p:nvGrpSpPr>
          <p:cNvPr id="5" name="Group 18"/>
          <p:cNvGrpSpPr>
            <a:grpSpLocks/>
          </p:cNvGrpSpPr>
          <p:nvPr/>
        </p:nvGrpSpPr>
        <p:grpSpPr bwMode="auto">
          <a:xfrm>
            <a:off x="228600" y="2286000"/>
            <a:ext cx="5410200" cy="4206876"/>
            <a:chOff x="144" y="1440"/>
            <a:chExt cx="3408" cy="2650"/>
          </a:xfrm>
        </p:grpSpPr>
        <p:sp>
          <p:nvSpPr>
            <p:cNvPr id="37899" name="Text Box 13"/>
            <p:cNvSpPr txBox="1">
              <a:spLocks noChangeArrowheads="1"/>
            </p:cNvSpPr>
            <p:nvPr/>
          </p:nvSpPr>
          <p:spPr bwMode="auto">
            <a:xfrm>
              <a:off x="144" y="3024"/>
              <a:ext cx="3408" cy="1066"/>
            </a:xfrm>
            <a:prstGeom prst="rect">
              <a:avLst/>
            </a:prstGeom>
            <a:noFill/>
            <a:ln w="9525">
              <a:noFill/>
              <a:miter lim="800000"/>
              <a:headEnd/>
              <a:tailEnd/>
            </a:ln>
          </p:spPr>
          <p:txBody>
            <a:bodyPr wrap="square">
              <a:spAutoFit/>
            </a:bodyPr>
            <a:lstStyle/>
            <a:p>
              <a:pPr eaLnBrk="0" hangingPunct="0">
                <a:spcBef>
                  <a:spcPct val="50000"/>
                </a:spcBef>
              </a:pPr>
              <a:r>
                <a:rPr lang="en-US" sz="2600" dirty="0"/>
                <a:t>Coupling of NSGA-II Genetic </a:t>
              </a:r>
              <a:r>
                <a:rPr lang="en-US" sz="2600" dirty="0" smtClean="0"/>
                <a:t>Algorithm (</a:t>
              </a:r>
              <a:r>
                <a:rPr lang="en-US" sz="2600" dirty="0" smtClean="0">
                  <a:solidFill>
                    <a:srgbClr val="FF0000"/>
                  </a:solidFill>
                </a:rPr>
                <a:t>and stochastic optimization</a:t>
              </a:r>
              <a:r>
                <a:rPr lang="en-US" sz="2600" dirty="0" smtClean="0"/>
                <a:t>) </a:t>
              </a:r>
              <a:r>
                <a:rPr lang="en-US" sz="2600" dirty="0"/>
                <a:t>with river system hydraulic routing</a:t>
              </a:r>
            </a:p>
          </p:txBody>
        </p:sp>
        <p:sp>
          <p:nvSpPr>
            <p:cNvPr id="37900" name="AutoShape 14"/>
            <p:cNvSpPr>
              <a:spLocks/>
            </p:cNvSpPr>
            <p:nvPr/>
          </p:nvSpPr>
          <p:spPr bwMode="auto">
            <a:xfrm>
              <a:off x="3072" y="1440"/>
              <a:ext cx="336" cy="2064"/>
            </a:xfrm>
            <a:prstGeom prst="leftBrace">
              <a:avLst>
                <a:gd name="adj1" fmla="val 51190"/>
                <a:gd name="adj2" fmla="val 50000"/>
              </a:avLst>
            </a:prstGeom>
            <a:noFill/>
            <a:ln w="63500">
              <a:solidFill>
                <a:schemeClr val="tx1"/>
              </a:solidFill>
              <a:round/>
              <a:headEnd/>
              <a:tailEnd/>
            </a:ln>
          </p:spPr>
          <p:txBody>
            <a:bodyPr wrap="none" anchor="ctr"/>
            <a:lstStyle/>
            <a:p>
              <a:pPr eaLnBrk="0" hangingPunct="0"/>
              <a:endParaRPr lang="en-US" sz="1800"/>
            </a:p>
          </p:txBody>
        </p:sp>
        <p:sp>
          <p:nvSpPr>
            <p:cNvPr id="37901" name="Line 15"/>
            <p:cNvSpPr>
              <a:spLocks noChangeShapeType="1"/>
            </p:cNvSpPr>
            <p:nvPr/>
          </p:nvSpPr>
          <p:spPr bwMode="auto">
            <a:xfrm flipH="1">
              <a:off x="1824" y="2496"/>
              <a:ext cx="1248" cy="480"/>
            </a:xfrm>
            <a:prstGeom prst="line">
              <a:avLst/>
            </a:prstGeom>
            <a:noFill/>
            <a:ln w="38100">
              <a:solidFill>
                <a:schemeClr val="tx1"/>
              </a:solidFill>
              <a:round/>
              <a:headEnd/>
              <a:tailEnd type="triangle" w="med" len="med"/>
            </a:ln>
          </p:spPr>
          <p:txBody>
            <a:bodyPr/>
            <a:lstStyle/>
            <a:p>
              <a:endParaRPr lang="en-US"/>
            </a:p>
          </p:txBody>
        </p:sp>
      </p:grpSp>
      <p:sp>
        <p:nvSpPr>
          <p:cNvPr id="37898" name="Slide Number Placeholder 17"/>
          <p:cNvSpPr>
            <a:spLocks noGrp="1"/>
          </p:cNvSpPr>
          <p:nvPr>
            <p:ph type="sldNum" sz="quarter" idx="12"/>
          </p:nvPr>
        </p:nvSpPr>
        <p:spPr>
          <a:noFill/>
        </p:spPr>
        <p:txBody>
          <a:bodyPr/>
          <a:lstStyle/>
          <a:p>
            <a:fld id="{AF172D95-35B8-4C2E-9FDB-B6F2CC0502CD}" type="slidenum">
              <a:rPr lang="en-US" smtClean="0">
                <a:cs typeface="Arial" charset="0"/>
              </a:rPr>
              <a:pPr/>
              <a:t>14</a:t>
            </a:fld>
            <a:endParaRPr lang="en-US"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b="46111"/>
          <a:stretch>
            <a:fillRect/>
          </a:stretch>
        </p:blipFill>
        <p:spPr bwMode="auto">
          <a:xfrm>
            <a:off x="4279900" y="234950"/>
            <a:ext cx="4711700" cy="5251450"/>
          </a:xfrm>
          <a:prstGeom prst="rect">
            <a:avLst/>
          </a:prstGeom>
          <a:noFill/>
          <a:ln w="9525">
            <a:noFill/>
            <a:miter lim="800000"/>
            <a:headEnd/>
            <a:tailEnd/>
          </a:ln>
        </p:spPr>
      </p:pic>
      <p:sp>
        <p:nvSpPr>
          <p:cNvPr id="39938" name="Slide Number Placeholder 9"/>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5B092E03-B935-40AE-AAA7-2A29BD14A830}" type="slidenum">
              <a:rPr lang="en-US" sz="2600" b="1">
                <a:solidFill>
                  <a:schemeClr val="bg1"/>
                </a:solidFill>
              </a:rPr>
              <a:pPr/>
              <a:t>15</a:t>
            </a:fld>
            <a:endParaRPr lang="en-US" sz="2600" b="1">
              <a:solidFill>
                <a:schemeClr val="bg1"/>
              </a:solidFill>
            </a:endParaRPr>
          </a:p>
        </p:txBody>
      </p:sp>
      <p:sp>
        <p:nvSpPr>
          <p:cNvPr id="39939" name="Rectangle 5"/>
          <p:cNvSpPr>
            <a:spLocks noChangeArrowheads="1"/>
          </p:cNvSpPr>
          <p:nvPr/>
        </p:nvSpPr>
        <p:spPr bwMode="auto">
          <a:xfrm>
            <a:off x="152400" y="457200"/>
            <a:ext cx="4038600" cy="1295400"/>
          </a:xfrm>
          <a:prstGeom prst="roundRect">
            <a:avLst>
              <a:gd name="adj" fmla="val 21667"/>
            </a:avLst>
          </a:prstGeom>
          <a:noFill/>
          <a:ln w="9525">
            <a:noFill/>
            <a:round/>
            <a:headEnd/>
            <a:tailEnd/>
          </a:ln>
        </p:spPr>
        <p:txBody>
          <a:bodyPr anchor="ctr"/>
          <a:lstStyle/>
          <a:p>
            <a:pPr algn="ctr">
              <a:lnSpc>
                <a:spcPct val="90000"/>
              </a:lnSpc>
            </a:pPr>
            <a:r>
              <a:rPr lang="en-US" b="1" dirty="0"/>
              <a:t>Flow chart of Proposed Framework (Cont.)</a:t>
            </a:r>
            <a:endParaRPr lang="en-US" b="1" dirty="0">
              <a:solidFill>
                <a:schemeClr val="bg2"/>
              </a:solidFill>
            </a:endParaRPr>
          </a:p>
        </p:txBody>
      </p:sp>
      <p:sp>
        <p:nvSpPr>
          <p:cNvPr id="39942" name="Slide Number Placeholder 17"/>
          <p:cNvSpPr>
            <a:spLocks noGrp="1"/>
          </p:cNvSpPr>
          <p:nvPr>
            <p:ph type="sldNum" sz="quarter" idx="12"/>
          </p:nvPr>
        </p:nvSpPr>
        <p:spPr>
          <a:noFill/>
        </p:spPr>
        <p:txBody>
          <a:bodyPr/>
          <a:lstStyle/>
          <a:p>
            <a:fld id="{304A56CE-7067-40B5-8309-CBE29623F304}" type="slidenum">
              <a:rPr lang="en-US" smtClean="0">
                <a:cs typeface="Arial" charset="0"/>
              </a:rPr>
              <a:pPr/>
              <a:t>15</a:t>
            </a:fld>
            <a:endParaRPr lang="en-US" smtClean="0">
              <a:cs typeface="Arial" charset="0"/>
            </a:endParaRPr>
          </a:p>
        </p:txBody>
      </p:sp>
      <p:pic>
        <p:nvPicPr>
          <p:cNvPr id="39944" name="Picture 2"/>
          <p:cNvPicPr>
            <a:picLocks noChangeAspect="1" noChangeArrowheads="1"/>
          </p:cNvPicPr>
          <p:nvPr/>
        </p:nvPicPr>
        <p:blipFill>
          <a:blip r:embed="rId3" cstate="print"/>
          <a:srcRect l="-2325" t="53726"/>
          <a:stretch>
            <a:fillRect/>
          </a:stretch>
        </p:blipFill>
        <p:spPr bwMode="auto">
          <a:xfrm>
            <a:off x="0" y="2595563"/>
            <a:ext cx="4419600" cy="4132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3"/>
          <p:cNvPicPr>
            <a:picLocks noChangeAspect="1" noChangeArrowheads="1"/>
          </p:cNvPicPr>
          <p:nvPr/>
        </p:nvPicPr>
        <p:blipFill>
          <a:blip r:embed="rId3" cstate="print"/>
          <a:srcRect/>
          <a:stretch>
            <a:fillRect/>
          </a:stretch>
        </p:blipFill>
        <p:spPr bwMode="auto">
          <a:xfrm>
            <a:off x="228600" y="3276600"/>
            <a:ext cx="5762625" cy="3505200"/>
          </a:xfrm>
          <a:prstGeom prst="rect">
            <a:avLst/>
          </a:prstGeom>
          <a:noFill/>
          <a:ln w="9525">
            <a:noFill/>
            <a:miter lim="800000"/>
            <a:headEnd/>
            <a:tailEnd/>
          </a:ln>
        </p:spPr>
      </p:pic>
      <p:sp>
        <p:nvSpPr>
          <p:cNvPr id="2" name="Title 1"/>
          <p:cNvSpPr>
            <a:spLocks noGrp="1"/>
          </p:cNvSpPr>
          <p:nvPr>
            <p:ph type="title"/>
          </p:nvPr>
        </p:nvSpPr>
        <p:spPr>
          <a:xfrm>
            <a:off x="228600" y="304800"/>
            <a:ext cx="8534400" cy="533400"/>
          </a:xfrm>
        </p:spPr>
        <p:txBody>
          <a:bodyPr>
            <a:normAutofit fontScale="90000"/>
          </a:bodyPr>
          <a:lstStyle/>
          <a:p>
            <a:r>
              <a:rPr lang="en-US" sz="3600" smtClean="0"/>
              <a:t>River system hydraulic routing</a:t>
            </a:r>
          </a:p>
        </p:txBody>
      </p:sp>
      <p:sp>
        <p:nvSpPr>
          <p:cNvPr id="46082" name="Content Placeholder 2"/>
          <p:cNvSpPr>
            <a:spLocks noGrp="1"/>
          </p:cNvSpPr>
          <p:nvPr>
            <p:ph idx="1"/>
          </p:nvPr>
        </p:nvSpPr>
        <p:spPr>
          <a:xfrm>
            <a:off x="152400" y="990600"/>
            <a:ext cx="8839200" cy="2362200"/>
          </a:xfrm>
        </p:spPr>
        <p:txBody>
          <a:bodyPr/>
          <a:lstStyle/>
          <a:p>
            <a:pPr>
              <a:buFont typeface="Wingdings" pitchFamily="2" charset="2"/>
              <a:buNone/>
            </a:pPr>
            <a:r>
              <a:rPr lang="en-US" smtClean="0"/>
              <a:t>River network consisting of N reaches</a:t>
            </a:r>
          </a:p>
          <a:p>
            <a:r>
              <a:rPr lang="en-US" smtClean="0"/>
              <a:t>3N unknowns (Qu, Qd, yd of each reach)</a:t>
            </a:r>
          </a:p>
          <a:p>
            <a:r>
              <a:rPr lang="en-US" smtClean="0"/>
              <a:t>yu is known, estimated using HPG, yd and spatially averaged discharge</a:t>
            </a:r>
          </a:p>
          <a:p>
            <a:pPr>
              <a:buFont typeface="Wingdings" pitchFamily="2" charset="2"/>
              <a:buNone/>
            </a:pPr>
            <a:endParaRPr lang="en-US" smtClean="0"/>
          </a:p>
        </p:txBody>
      </p:sp>
      <p:pic>
        <p:nvPicPr>
          <p:cNvPr id="46083" name="Picture 2"/>
          <p:cNvPicPr>
            <a:picLocks noChangeAspect="1" noChangeArrowheads="1"/>
          </p:cNvPicPr>
          <p:nvPr/>
        </p:nvPicPr>
        <p:blipFill>
          <a:blip r:embed="rId4" cstate="print"/>
          <a:srcRect/>
          <a:stretch>
            <a:fillRect/>
          </a:stretch>
        </p:blipFill>
        <p:spPr bwMode="auto">
          <a:xfrm>
            <a:off x="4086225" y="2552700"/>
            <a:ext cx="4219575" cy="723900"/>
          </a:xfrm>
          <a:prstGeom prst="rect">
            <a:avLst/>
          </a:prstGeom>
          <a:noFill/>
          <a:ln w="9525">
            <a:noFill/>
            <a:miter lim="800000"/>
            <a:headEnd/>
            <a:tailEnd/>
          </a:ln>
        </p:spPr>
      </p:pic>
      <p:sp>
        <p:nvSpPr>
          <p:cNvPr id="5" name="Content Placeholder 2"/>
          <p:cNvSpPr txBox="1">
            <a:spLocks/>
          </p:cNvSpPr>
          <p:nvPr/>
        </p:nvSpPr>
        <p:spPr>
          <a:xfrm>
            <a:off x="8229600" y="2286000"/>
            <a:ext cx="762000" cy="914400"/>
          </a:xfrm>
          <a:prstGeom prst="rect">
            <a:avLst/>
          </a:prstGeom>
        </p:spPr>
        <p:txBody>
          <a:bodyPr/>
          <a:lstStyle/>
          <a:p>
            <a:pPr marL="342900" indent="-342900" fontAlgn="auto">
              <a:spcBef>
                <a:spcPct val="20000"/>
              </a:spcBef>
              <a:spcAft>
                <a:spcPts val="0"/>
              </a:spcAft>
              <a:buFont typeface="Arial" pitchFamily="34" charset="0"/>
              <a:buNone/>
              <a:defRPr/>
            </a:pPr>
            <a:r>
              <a:rPr lang="en-US" sz="2800" dirty="0">
                <a:latin typeface="+mn-lt"/>
                <a:cs typeface="+mn-cs"/>
              </a:rPr>
              <a:t>(1)</a:t>
            </a:r>
          </a:p>
          <a:p>
            <a:pPr marL="342900" indent="-342900" fontAlgn="auto">
              <a:spcBef>
                <a:spcPct val="20000"/>
              </a:spcBef>
              <a:spcAft>
                <a:spcPts val="0"/>
              </a:spcAft>
              <a:buFont typeface="Arial" pitchFamily="34" charset="0"/>
              <a:buNone/>
              <a:defRPr/>
            </a:pPr>
            <a:endParaRPr lang="en-US" sz="2800" dirty="0">
              <a:latin typeface="+mn-lt"/>
              <a:cs typeface="+mn-cs"/>
            </a:endParaRPr>
          </a:p>
        </p:txBody>
      </p:sp>
      <p:sp>
        <p:nvSpPr>
          <p:cNvPr id="46086" name="Rectangle 6"/>
          <p:cNvSpPr>
            <a:spLocks noChangeArrowheads="1"/>
          </p:cNvSpPr>
          <p:nvPr/>
        </p:nvSpPr>
        <p:spPr bwMode="auto">
          <a:xfrm>
            <a:off x="6096000" y="4692650"/>
            <a:ext cx="2895600" cy="793750"/>
          </a:xfrm>
          <a:prstGeom prst="rect">
            <a:avLst/>
          </a:prstGeom>
          <a:noFill/>
          <a:ln w="9525">
            <a:noFill/>
            <a:miter lim="800000"/>
            <a:headEnd/>
            <a:tailEnd/>
          </a:ln>
        </p:spPr>
        <p:txBody>
          <a:bodyPr>
            <a:spAutoFit/>
          </a:bodyPr>
          <a:lstStyle/>
          <a:p>
            <a:pPr eaLnBrk="0" hangingPunct="0"/>
            <a:r>
              <a:rPr lang="en-US" sz="2300">
                <a:latin typeface="Times New Roman" pitchFamily="18" charset="0"/>
                <a:cs typeface="Times New Roman" pitchFamily="18" charset="0"/>
              </a:rPr>
              <a:t>Schematic of interpolation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2"/>
          <p:cNvPicPr>
            <a:picLocks noChangeAspect="1" noChangeArrowheads="1"/>
          </p:cNvPicPr>
          <p:nvPr/>
        </p:nvPicPr>
        <p:blipFill>
          <a:blip r:embed="rId3" cstate="print"/>
          <a:srcRect/>
          <a:stretch>
            <a:fillRect/>
          </a:stretch>
        </p:blipFill>
        <p:spPr bwMode="auto">
          <a:xfrm>
            <a:off x="152400" y="752475"/>
            <a:ext cx="8829675" cy="3590925"/>
          </a:xfrm>
          <a:prstGeom prst="rect">
            <a:avLst/>
          </a:prstGeom>
          <a:noFill/>
          <a:ln w="9525">
            <a:noFill/>
            <a:miter lim="800000"/>
            <a:headEnd/>
            <a:tailEnd/>
          </a:ln>
        </p:spPr>
      </p:pic>
      <p:sp>
        <p:nvSpPr>
          <p:cNvPr id="48129" name="Content Placeholder 2"/>
          <p:cNvSpPr>
            <a:spLocks noGrp="1"/>
          </p:cNvSpPr>
          <p:nvPr>
            <p:ph idx="1"/>
          </p:nvPr>
        </p:nvSpPr>
        <p:spPr>
          <a:xfrm>
            <a:off x="685800" y="1752600"/>
            <a:ext cx="4267200" cy="533400"/>
          </a:xfrm>
        </p:spPr>
        <p:txBody>
          <a:bodyPr/>
          <a:lstStyle/>
          <a:p>
            <a:pPr>
              <a:buFont typeface="Wingdings" pitchFamily="2" charset="2"/>
              <a:buNone/>
            </a:pPr>
            <a:r>
              <a:rPr lang="en-US" sz="2400" smtClean="0"/>
              <a:t>RR=8 -&gt; 24 unknowns</a:t>
            </a:r>
          </a:p>
        </p:txBody>
      </p:sp>
      <p:sp>
        <p:nvSpPr>
          <p:cNvPr id="481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sz="1800"/>
          </a:p>
        </p:txBody>
      </p:sp>
      <p:sp>
        <p:nvSpPr>
          <p:cNvPr id="481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sz="1800"/>
          </a:p>
        </p:txBody>
      </p:sp>
      <p:sp>
        <p:nvSpPr>
          <p:cNvPr id="48132" name="Rectangle 8"/>
          <p:cNvSpPr>
            <a:spLocks noChangeArrowheads="1"/>
          </p:cNvSpPr>
          <p:nvPr/>
        </p:nvSpPr>
        <p:spPr bwMode="auto">
          <a:xfrm>
            <a:off x="457200" y="1646238"/>
            <a:ext cx="184150" cy="366712"/>
          </a:xfrm>
          <a:prstGeom prst="rect">
            <a:avLst/>
          </a:prstGeom>
          <a:noFill/>
          <a:ln w="9525">
            <a:noFill/>
            <a:miter lim="800000"/>
            <a:headEnd/>
            <a:tailEnd/>
          </a:ln>
        </p:spPr>
        <p:txBody>
          <a:bodyPr wrap="none" anchor="ctr">
            <a:spAutoFit/>
          </a:bodyPr>
          <a:lstStyle/>
          <a:p>
            <a:pPr eaLnBrk="0" hangingPunct="0"/>
            <a:endParaRPr lang="en-US" sz="1800"/>
          </a:p>
        </p:txBody>
      </p:sp>
      <p:sp>
        <p:nvSpPr>
          <p:cNvPr id="16" name="Content Placeholder 2"/>
          <p:cNvSpPr txBox="1">
            <a:spLocks/>
          </p:cNvSpPr>
          <p:nvPr/>
        </p:nvSpPr>
        <p:spPr>
          <a:xfrm>
            <a:off x="4572000" y="4267200"/>
            <a:ext cx="4572000" cy="304800"/>
          </a:xfrm>
          <a:prstGeom prst="rect">
            <a:avLst/>
          </a:prstGeom>
        </p:spPr>
        <p:txBody>
          <a:bodyPr/>
          <a:lstStyle/>
          <a:p>
            <a:pPr marL="342900" indent="-342900" eaLnBrk="0" hangingPunct="0">
              <a:spcBef>
                <a:spcPct val="20000"/>
              </a:spcBef>
            </a:pPr>
            <a:r>
              <a:rPr lang="en-US" sz="1800"/>
              <a:t>Schematic of a simple network system</a:t>
            </a:r>
          </a:p>
        </p:txBody>
      </p:sp>
      <p:sp>
        <p:nvSpPr>
          <p:cNvPr id="9" name="Content Placeholder 2"/>
          <p:cNvSpPr txBox="1">
            <a:spLocks/>
          </p:cNvSpPr>
          <p:nvPr/>
        </p:nvSpPr>
        <p:spPr>
          <a:xfrm>
            <a:off x="304800" y="4800600"/>
            <a:ext cx="8610600" cy="1905000"/>
          </a:xfrm>
          <a:prstGeom prst="rect">
            <a:avLst/>
          </a:prstGeom>
        </p:spPr>
        <p:txBody>
          <a:bodyPr/>
          <a:lstStyle/>
          <a:p>
            <a:pPr eaLnBrk="0" hangingPunct="0"/>
            <a:r>
              <a:rPr lang="en-US" sz="2400"/>
              <a:t>Conservation of mass -&gt; 8 equations</a:t>
            </a:r>
          </a:p>
          <a:p>
            <a:pPr eaLnBrk="0" hangingPunct="0"/>
            <a:r>
              <a:rPr lang="en-US" sz="2400"/>
              <a:t>Continuity equations -&gt; 5 equations</a:t>
            </a:r>
          </a:p>
          <a:p>
            <a:pPr eaLnBrk="0" hangingPunct="0"/>
            <a:r>
              <a:rPr lang="en-US" sz="2400"/>
              <a:t>External boundary conditions -&gt; 3 equations</a:t>
            </a:r>
          </a:p>
          <a:p>
            <a:pPr eaLnBrk="0" hangingPunct="0"/>
            <a:r>
              <a:rPr lang="en-US" sz="2400"/>
              <a:t>Compatibility conditions -&gt; 6 equations</a:t>
            </a:r>
          </a:p>
          <a:p>
            <a:pPr eaLnBrk="0" hangingPunct="0"/>
            <a:r>
              <a:rPr lang="en-US" sz="2400"/>
              <a:t>RPG’s -&gt; 2 equations</a:t>
            </a:r>
          </a:p>
        </p:txBody>
      </p:sp>
      <p:sp>
        <p:nvSpPr>
          <p:cNvPr id="48137" name="Title 1"/>
          <p:cNvSpPr>
            <a:spLocks/>
          </p:cNvSpPr>
          <p:nvPr/>
        </p:nvSpPr>
        <p:spPr bwMode="auto">
          <a:xfrm>
            <a:off x="533400" y="152400"/>
            <a:ext cx="4267200" cy="563563"/>
          </a:xfrm>
          <a:prstGeom prst="roundRect">
            <a:avLst>
              <a:gd name="adj" fmla="val 21667"/>
            </a:avLst>
          </a:prstGeom>
          <a:noFill/>
          <a:ln w="9525">
            <a:noFill/>
            <a:round/>
            <a:headEnd/>
            <a:tailEnd/>
          </a:ln>
        </p:spPr>
        <p:txBody>
          <a:bodyPr anchor="b"/>
          <a:lstStyle/>
          <a:p>
            <a:pPr eaLnBrk="0" hangingPunct="0">
              <a:lnSpc>
                <a:spcPct val="90000"/>
              </a:lnSpc>
            </a:pPr>
            <a:r>
              <a:rPr lang="en-US" sz="4200" b="1">
                <a:solidFill>
                  <a:srgbClr val="000066"/>
                </a:solidFill>
                <a:latin typeface="Times New Roman" pitchFamily="18" charset="0"/>
                <a:cs typeface="Times New Roman" pitchFamily="18" charset="0"/>
              </a:rPr>
              <a:t>System routing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4294967295"/>
          </p:nvPr>
        </p:nvSpPr>
        <p:spPr>
          <a:xfrm>
            <a:off x="228600" y="304800"/>
            <a:ext cx="8534400" cy="1447800"/>
          </a:xfrm>
        </p:spPr>
        <p:txBody>
          <a:bodyPr/>
          <a:lstStyle/>
          <a:p>
            <a:pPr>
              <a:buFont typeface="Wingdings" pitchFamily="2" charset="2"/>
              <a:buNone/>
            </a:pPr>
            <a:r>
              <a:rPr lang="en-US" sz="3200" b="1" smtClean="0">
                <a:cs typeface="Times New Roman" pitchFamily="18" charset="0"/>
              </a:rPr>
              <a:t>Components of the proposed framework: </a:t>
            </a:r>
            <a:r>
              <a:rPr lang="en-US" sz="3200" b="1" smtClean="0"/>
              <a:t>Simulation component - River system flow routing</a:t>
            </a:r>
            <a:r>
              <a:rPr lang="en-US" b="1" smtClean="0"/>
              <a:t> </a:t>
            </a:r>
          </a:p>
        </p:txBody>
      </p:sp>
      <p:sp>
        <p:nvSpPr>
          <p:cNvPr id="112643" name="Rectangle 6"/>
          <p:cNvSpPr>
            <a:spLocks noChangeArrowheads="1"/>
          </p:cNvSpPr>
          <p:nvPr/>
        </p:nvSpPr>
        <p:spPr bwMode="auto">
          <a:xfrm>
            <a:off x="4419600" y="6110288"/>
            <a:ext cx="4648200" cy="442912"/>
          </a:xfrm>
          <a:prstGeom prst="rect">
            <a:avLst/>
          </a:prstGeom>
          <a:noFill/>
          <a:ln w="9525">
            <a:noFill/>
            <a:miter lim="800000"/>
            <a:headEnd/>
            <a:tailEnd/>
          </a:ln>
        </p:spPr>
        <p:txBody>
          <a:bodyPr>
            <a:spAutoFit/>
          </a:bodyPr>
          <a:lstStyle/>
          <a:p>
            <a:pPr eaLnBrk="0" hangingPunct="0"/>
            <a:r>
              <a:rPr lang="en-US" sz="2300">
                <a:latin typeface="Times New Roman" pitchFamily="18" charset="0"/>
                <a:cs typeface="Times New Roman" pitchFamily="18" charset="0"/>
              </a:rPr>
              <a:t>Hydraulic Performance Graph (HPG)</a:t>
            </a:r>
          </a:p>
        </p:txBody>
      </p:sp>
      <p:sp>
        <p:nvSpPr>
          <p:cNvPr id="16" name="TextBox 15"/>
          <p:cNvSpPr txBox="1">
            <a:spLocks noChangeArrowheads="1"/>
          </p:cNvSpPr>
          <p:nvPr/>
        </p:nvSpPr>
        <p:spPr bwMode="auto">
          <a:xfrm>
            <a:off x="457200" y="2590800"/>
            <a:ext cx="3962400" cy="3935413"/>
          </a:xfrm>
          <a:prstGeom prst="rect">
            <a:avLst/>
          </a:prstGeom>
          <a:noFill/>
          <a:ln w="9525">
            <a:noFill/>
            <a:miter lim="800000"/>
            <a:headEnd/>
            <a:tailEnd/>
          </a:ln>
        </p:spPr>
        <p:txBody>
          <a:bodyPr>
            <a:spAutoFit/>
          </a:bodyPr>
          <a:lstStyle/>
          <a:p>
            <a:pPr eaLnBrk="0" hangingPunct="0"/>
            <a:r>
              <a:rPr lang="en-US" sz="2800" b="1">
                <a:solidFill>
                  <a:srgbClr val="FF0000"/>
                </a:solidFill>
              </a:rPr>
              <a:t>HPGs/VPGS (in general flooding performance graphs) neglect local but takes into account backwater effects and convective acceleration terms </a:t>
            </a:r>
          </a:p>
          <a:p>
            <a:pPr eaLnBrk="0" hangingPunct="0"/>
            <a:endParaRPr lang="en-US" sz="2800">
              <a:latin typeface="Times New Roman" pitchFamily="18" charset="0"/>
              <a:cs typeface="Times New Roman" pitchFamily="18" charset="0"/>
            </a:endParaRPr>
          </a:p>
        </p:txBody>
      </p:sp>
      <p:pic>
        <p:nvPicPr>
          <p:cNvPr id="112645" name="Picture 2"/>
          <p:cNvPicPr>
            <a:picLocks noChangeAspect="1" noChangeArrowheads="1"/>
          </p:cNvPicPr>
          <p:nvPr/>
        </p:nvPicPr>
        <p:blipFill>
          <a:blip r:embed="rId3" cstate="print"/>
          <a:srcRect/>
          <a:stretch>
            <a:fillRect/>
          </a:stretch>
        </p:blipFill>
        <p:spPr bwMode="auto">
          <a:xfrm>
            <a:off x="4419600" y="1898650"/>
            <a:ext cx="4648200" cy="420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4294967295"/>
          </p:nvPr>
        </p:nvSpPr>
        <p:spPr>
          <a:xfrm>
            <a:off x="152400" y="304800"/>
            <a:ext cx="8839200" cy="6172200"/>
          </a:xfrm>
        </p:spPr>
        <p:txBody>
          <a:bodyPr/>
          <a:lstStyle/>
          <a:p>
            <a:pPr>
              <a:buFont typeface="Wingdings" pitchFamily="2" charset="2"/>
              <a:buNone/>
            </a:pPr>
            <a:r>
              <a:rPr lang="en-US" sz="3400" b="1" dirty="0" smtClean="0">
                <a:latin typeface="Times New Roman" pitchFamily="18" charset="0"/>
                <a:cs typeface="Times New Roman" pitchFamily="18" charset="0"/>
              </a:rPr>
              <a:t>Optimization component: The Non-dominated Sorting Genetic Algorithm-II (NSGA-II</a:t>
            </a:r>
            <a:r>
              <a:rPr lang="en-US" sz="3400" b="1" dirty="0" smtClean="0">
                <a:latin typeface="Times New Roman" pitchFamily="18" charset="0"/>
                <a:cs typeface="Times New Roman" pitchFamily="18" charset="0"/>
              </a:rPr>
              <a:t>) – </a:t>
            </a:r>
            <a:r>
              <a:rPr lang="en-US" sz="3400" b="1" dirty="0" smtClean="0">
                <a:solidFill>
                  <a:srgbClr val="FF0000"/>
                </a:solidFill>
                <a:latin typeface="Times New Roman" pitchFamily="18" charset="0"/>
                <a:cs typeface="Times New Roman" pitchFamily="18" charset="0"/>
              </a:rPr>
              <a:t>To be combined with stochastic optimization for long-term </a:t>
            </a:r>
            <a:endParaRPr lang="en-US" sz="3400" b="1" dirty="0" smtClean="0">
              <a:solidFill>
                <a:srgbClr val="FF0000"/>
              </a:solidFill>
              <a:latin typeface="Times New Roman" pitchFamily="18" charset="0"/>
              <a:cs typeface="Times New Roman" pitchFamily="18" charset="0"/>
            </a:endParaRPr>
          </a:p>
          <a:p>
            <a:r>
              <a:rPr lang="en-US" sz="4000" dirty="0" smtClean="0">
                <a:latin typeface="Times New Roman" pitchFamily="18" charset="0"/>
                <a:cs typeface="Times New Roman" pitchFamily="18" charset="0"/>
              </a:rPr>
              <a:t>One </a:t>
            </a:r>
            <a:r>
              <a:rPr lang="en-US" sz="4000" dirty="0" smtClean="0">
                <a:latin typeface="Times New Roman" pitchFamily="18" charset="0"/>
                <a:cs typeface="Times New Roman" pitchFamily="18" charset="0"/>
              </a:rPr>
              <a:t>of the most efficient algorithms for multi-objective optimization.</a:t>
            </a:r>
          </a:p>
          <a:p>
            <a:r>
              <a:rPr lang="en-US" sz="4000" dirty="0" smtClean="0">
                <a:latin typeface="Times New Roman" pitchFamily="18" charset="0"/>
                <a:cs typeface="Times New Roman" pitchFamily="18" charset="0"/>
              </a:rPr>
              <a:t>Find the optimum set of solutions for a multi-objective optimization. </a:t>
            </a:r>
          </a:p>
          <a:p>
            <a:r>
              <a:rPr lang="en-US" sz="4000" dirty="0" smtClean="0">
                <a:latin typeface="Times New Roman" pitchFamily="18" charset="0"/>
                <a:cs typeface="Times New Roman" pitchFamily="18" charset="0"/>
              </a:rPr>
              <a:t>Handle constraints </a:t>
            </a:r>
            <a:r>
              <a:rPr lang="en-US" sz="4000" dirty="0" smtClean="0">
                <a:solidFill>
                  <a:srgbClr val="FF0000"/>
                </a:solidFill>
                <a:latin typeface="Times New Roman" pitchFamily="18" charset="0"/>
                <a:cs typeface="Times New Roman" pitchFamily="18" charset="0"/>
              </a:rPr>
              <a:t>without the use of penalty functions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p:nvPr>
        </p:nvSpPr>
        <p:spPr>
          <a:xfrm>
            <a:off x="457200" y="685800"/>
            <a:ext cx="8458200" cy="1828800"/>
          </a:xfrm>
        </p:spPr>
        <p:txBody>
          <a:bodyPr/>
          <a:lstStyle/>
          <a:p>
            <a:pPr eaLnBrk="1" hangingPunct="1"/>
            <a:r>
              <a:rPr lang="en-US" dirty="0" smtClean="0"/>
              <a:t>Acknowledgements:</a:t>
            </a:r>
            <a:br>
              <a:rPr lang="en-US" dirty="0" smtClean="0"/>
            </a:br>
            <a:r>
              <a:rPr lang="en-US" dirty="0" smtClean="0"/>
              <a:t/>
            </a:r>
            <a:br>
              <a:rPr lang="en-US" dirty="0" smtClean="0"/>
            </a:br>
            <a:r>
              <a:rPr lang="en-US" sz="3200" dirty="0" smtClean="0"/>
              <a:t>Financial support: </a:t>
            </a:r>
            <a:br>
              <a:rPr lang="en-US" sz="3200" dirty="0" smtClean="0"/>
            </a:br>
            <a:r>
              <a:rPr lang="en-US" sz="3200" b="0" dirty="0" smtClean="0"/>
              <a:t>NSF and NSF-</a:t>
            </a:r>
            <a:r>
              <a:rPr lang="en-US" sz="3200" b="0" dirty="0" err="1" smtClean="0"/>
              <a:t>EPSCoR</a:t>
            </a:r>
            <a:r>
              <a:rPr lang="en-US" sz="3200" b="0" dirty="0" smtClean="0"/>
              <a:t> Idaho.</a:t>
            </a:r>
          </a:p>
        </p:txBody>
      </p:sp>
      <p:sp>
        <p:nvSpPr>
          <p:cNvPr id="17410" name="Rectangle 3"/>
          <p:cNvSpPr txBox="1">
            <a:spLocks noChangeArrowheads="1"/>
          </p:cNvSpPr>
          <p:nvPr/>
        </p:nvSpPr>
        <p:spPr bwMode="auto">
          <a:xfrm>
            <a:off x="304800" y="2895600"/>
            <a:ext cx="8229600" cy="2133600"/>
          </a:xfrm>
          <a:prstGeom prst="rect">
            <a:avLst/>
          </a:prstGeom>
          <a:noFill/>
          <a:ln w="9525">
            <a:noFill/>
            <a:miter lim="800000"/>
            <a:headEnd/>
            <a:tailEnd/>
          </a:ln>
        </p:spPr>
        <p:txBody>
          <a:bodyPr/>
          <a:lstStyle/>
          <a:p>
            <a:pPr marL="533400" indent="-533400">
              <a:buFont typeface="Wingdings" pitchFamily="2" charset="2"/>
              <a:buNone/>
            </a:pPr>
            <a:r>
              <a:rPr lang="en-US" b="1" dirty="0"/>
              <a:t>Contributors/Collaborators</a:t>
            </a:r>
            <a:r>
              <a:rPr lang="en-US" b="1" dirty="0" smtClean="0"/>
              <a:t>:</a:t>
            </a:r>
          </a:p>
          <a:p>
            <a:pPr marL="533400" indent="-533400">
              <a:buFont typeface="Wingdings" pitchFamily="2" charset="2"/>
              <a:buChar char="ü"/>
            </a:pPr>
            <a:r>
              <a:rPr lang="en-US" dirty="0" smtClean="0"/>
              <a:t>Ph.D. Student Tseganeh Zekiewos (OSU)</a:t>
            </a:r>
          </a:p>
          <a:p>
            <a:pPr marL="533400" indent="-533400">
              <a:buFont typeface="Wingdings" pitchFamily="2" charset="2"/>
              <a:buChar char="ü"/>
            </a:pPr>
            <a:r>
              <a:rPr lang="en-US" dirty="0" smtClean="0"/>
              <a:t>M.S</a:t>
            </a:r>
            <a:r>
              <a:rPr lang="en-US" dirty="0"/>
              <a:t>. Student Akemi Kanashiro (BSU)</a:t>
            </a:r>
          </a:p>
          <a:p>
            <a:pPr marL="533400" indent="-533400">
              <a:buFont typeface="Wingdings" pitchFamily="2" charset="2"/>
              <a:buChar char="ü"/>
            </a:pPr>
            <a:r>
              <a:rPr lang="en-US" dirty="0" smtClean="0"/>
              <a:t>Dr</a:t>
            </a:r>
            <a:r>
              <a:rPr lang="en-US" dirty="0"/>
              <a:t>. Juan </a:t>
            </a:r>
            <a:r>
              <a:rPr lang="en-US" dirty="0" smtClean="0"/>
              <a:t>Gonzales-Castro</a:t>
            </a:r>
          </a:p>
          <a:p>
            <a:pPr marL="533400" indent="-533400">
              <a:buFont typeface="Wingdings" pitchFamily="2" charset="2"/>
              <a:buChar char="ü"/>
            </a:pPr>
            <a:endParaRPr lang="en-US" dirty="0"/>
          </a:p>
        </p:txBody>
      </p:sp>
      <p:sp>
        <p:nvSpPr>
          <p:cNvPr id="17411" name="Slide Number Placeholder 5"/>
          <p:cNvSpPr>
            <a:spLocks noGrp="1"/>
          </p:cNvSpPr>
          <p:nvPr>
            <p:ph type="sldNum" sz="quarter" idx="12"/>
          </p:nvPr>
        </p:nvSpPr>
        <p:spPr>
          <a:noFill/>
        </p:spPr>
        <p:txBody>
          <a:bodyPr/>
          <a:lstStyle/>
          <a:p>
            <a:fld id="{21901E2C-891F-44A7-A09A-5273B45FC7E5}" type="slidenum">
              <a:rPr lang="en-US" smtClean="0">
                <a:cs typeface="Arial" charset="0"/>
              </a:rPr>
              <a:pPr/>
              <a:t>2</a:t>
            </a:fld>
            <a:endParaRPr lang="en-US" smtClean="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8"/>
          <p:cNvSpPr>
            <a:spLocks noChangeArrowheads="1"/>
          </p:cNvSpPr>
          <p:nvPr/>
        </p:nvSpPr>
        <p:spPr bwMode="auto">
          <a:xfrm>
            <a:off x="5105400" y="5943600"/>
            <a:ext cx="3962400" cy="800100"/>
          </a:xfrm>
          <a:prstGeom prst="rect">
            <a:avLst/>
          </a:prstGeom>
          <a:noFill/>
          <a:ln w="9525">
            <a:noFill/>
            <a:miter lim="800000"/>
            <a:headEnd/>
            <a:tailEnd/>
          </a:ln>
        </p:spPr>
        <p:txBody>
          <a:bodyPr>
            <a:spAutoFit/>
          </a:bodyPr>
          <a:lstStyle/>
          <a:p>
            <a:pPr eaLnBrk="0" hangingPunct="0"/>
            <a:r>
              <a:rPr lang="en-US" sz="2300"/>
              <a:t>Plan view of HEC-RAS looped river system.</a:t>
            </a:r>
          </a:p>
        </p:txBody>
      </p:sp>
      <p:sp>
        <p:nvSpPr>
          <p:cNvPr id="66562" name="Rectangle 6"/>
          <p:cNvSpPr>
            <a:spLocks noChangeArrowheads="1"/>
          </p:cNvSpPr>
          <p:nvPr/>
        </p:nvSpPr>
        <p:spPr bwMode="auto">
          <a:xfrm>
            <a:off x="304800" y="228600"/>
            <a:ext cx="4800600" cy="5321300"/>
          </a:xfrm>
          <a:prstGeom prst="rect">
            <a:avLst/>
          </a:prstGeom>
          <a:noFill/>
          <a:ln w="9525">
            <a:noFill/>
            <a:miter lim="800000"/>
            <a:headEnd/>
            <a:tailEnd/>
          </a:ln>
        </p:spPr>
        <p:txBody>
          <a:bodyPr>
            <a:spAutoFit/>
          </a:bodyPr>
          <a:lstStyle/>
          <a:p>
            <a:pPr eaLnBrk="0" hangingPunct="0"/>
            <a:r>
              <a:rPr lang="en-US" sz="2800" b="1"/>
              <a:t>Comparison of hydraulic component of the proposed framework for unsteady flow routing with the Unsteady HEC-RAS model</a:t>
            </a:r>
          </a:p>
          <a:p>
            <a:pPr eaLnBrk="0" hangingPunct="0"/>
            <a:endParaRPr lang="en-US" sz="2500" b="1"/>
          </a:p>
          <a:p>
            <a:pPr eaLnBrk="0" hangingPunct="0"/>
            <a:r>
              <a:rPr lang="en-US" sz="2500"/>
              <a:t>Looped river system adapted from an example in the Applications Guide of the HEC-RAS model (Hydrologic Engineering Center, 2010).</a:t>
            </a:r>
          </a:p>
          <a:p>
            <a:pPr eaLnBrk="0" hangingPunct="0"/>
            <a:endParaRPr lang="en-US" sz="2500" b="1"/>
          </a:p>
        </p:txBody>
      </p:sp>
      <p:pic>
        <p:nvPicPr>
          <p:cNvPr id="66563" name="Picture 2"/>
          <p:cNvPicPr>
            <a:picLocks noChangeAspect="1" noChangeArrowheads="1"/>
          </p:cNvPicPr>
          <p:nvPr/>
        </p:nvPicPr>
        <p:blipFill>
          <a:blip r:embed="rId3" cstate="print"/>
          <a:srcRect/>
          <a:stretch>
            <a:fillRect/>
          </a:stretch>
        </p:blipFill>
        <p:spPr bwMode="auto">
          <a:xfrm>
            <a:off x="5105400" y="152400"/>
            <a:ext cx="3937000" cy="5789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
          <p:cNvSpPr>
            <a:spLocks noChangeArrowheads="1"/>
          </p:cNvSpPr>
          <p:nvPr/>
        </p:nvSpPr>
        <p:spPr bwMode="auto">
          <a:xfrm>
            <a:off x="609600" y="0"/>
            <a:ext cx="3200400" cy="523875"/>
          </a:xfrm>
          <a:prstGeom prst="rect">
            <a:avLst/>
          </a:prstGeom>
          <a:noFill/>
          <a:ln w="9525">
            <a:noFill/>
            <a:miter lim="800000"/>
            <a:headEnd/>
            <a:tailEnd/>
          </a:ln>
        </p:spPr>
        <p:txBody>
          <a:bodyPr>
            <a:spAutoFit/>
          </a:bodyPr>
          <a:lstStyle/>
          <a:p>
            <a:pPr eaLnBrk="0" hangingPunct="0"/>
            <a:r>
              <a:rPr lang="en-US" sz="2800" b="1"/>
              <a:t>Slow flood wave</a:t>
            </a:r>
          </a:p>
        </p:txBody>
      </p:sp>
      <p:sp>
        <p:nvSpPr>
          <p:cNvPr id="68610" name="Rectangle 13"/>
          <p:cNvSpPr>
            <a:spLocks noChangeArrowheads="1"/>
          </p:cNvSpPr>
          <p:nvPr/>
        </p:nvSpPr>
        <p:spPr bwMode="auto">
          <a:xfrm>
            <a:off x="685800" y="3362325"/>
            <a:ext cx="3200400" cy="523875"/>
          </a:xfrm>
          <a:prstGeom prst="rect">
            <a:avLst/>
          </a:prstGeom>
          <a:noFill/>
          <a:ln w="9525">
            <a:noFill/>
            <a:miter lim="800000"/>
            <a:headEnd/>
            <a:tailEnd/>
          </a:ln>
        </p:spPr>
        <p:txBody>
          <a:bodyPr>
            <a:spAutoFit/>
          </a:bodyPr>
          <a:lstStyle/>
          <a:p>
            <a:pPr eaLnBrk="0" hangingPunct="0"/>
            <a:r>
              <a:rPr lang="en-US" sz="2800" b="1"/>
              <a:t>Fast flood wave</a:t>
            </a:r>
          </a:p>
        </p:txBody>
      </p:sp>
      <p:pic>
        <p:nvPicPr>
          <p:cNvPr id="68611" name="Picture 6"/>
          <p:cNvPicPr>
            <a:picLocks noChangeAspect="1" noChangeArrowheads="1"/>
          </p:cNvPicPr>
          <p:nvPr/>
        </p:nvPicPr>
        <p:blipFill>
          <a:blip r:embed="rId3" cstate="print"/>
          <a:srcRect/>
          <a:stretch>
            <a:fillRect/>
          </a:stretch>
        </p:blipFill>
        <p:spPr bwMode="auto">
          <a:xfrm>
            <a:off x="4800600" y="457200"/>
            <a:ext cx="4067175" cy="2841625"/>
          </a:xfrm>
          <a:prstGeom prst="rect">
            <a:avLst/>
          </a:prstGeom>
          <a:noFill/>
          <a:ln w="9525">
            <a:noFill/>
            <a:miter lim="800000"/>
            <a:headEnd/>
            <a:tailEnd/>
          </a:ln>
        </p:spPr>
      </p:pic>
      <p:pic>
        <p:nvPicPr>
          <p:cNvPr id="68612" name="Picture 7"/>
          <p:cNvPicPr>
            <a:picLocks noChangeAspect="1" noChangeArrowheads="1"/>
          </p:cNvPicPr>
          <p:nvPr/>
        </p:nvPicPr>
        <p:blipFill>
          <a:blip r:embed="rId4" cstate="print"/>
          <a:srcRect/>
          <a:stretch>
            <a:fillRect/>
          </a:stretch>
        </p:blipFill>
        <p:spPr bwMode="auto">
          <a:xfrm>
            <a:off x="228600" y="457200"/>
            <a:ext cx="4191000" cy="2930525"/>
          </a:xfrm>
          <a:prstGeom prst="rect">
            <a:avLst/>
          </a:prstGeom>
          <a:noFill/>
          <a:ln w="9525">
            <a:noFill/>
            <a:miter lim="800000"/>
            <a:headEnd/>
            <a:tailEnd/>
          </a:ln>
        </p:spPr>
      </p:pic>
      <p:pic>
        <p:nvPicPr>
          <p:cNvPr id="68613" name="Picture 8"/>
          <p:cNvPicPr>
            <a:picLocks noChangeAspect="1" noChangeArrowheads="1"/>
          </p:cNvPicPr>
          <p:nvPr/>
        </p:nvPicPr>
        <p:blipFill>
          <a:blip r:embed="rId5" cstate="print"/>
          <a:srcRect/>
          <a:stretch>
            <a:fillRect/>
          </a:stretch>
        </p:blipFill>
        <p:spPr bwMode="auto">
          <a:xfrm>
            <a:off x="228600" y="3810000"/>
            <a:ext cx="4191000" cy="2867025"/>
          </a:xfrm>
          <a:prstGeom prst="rect">
            <a:avLst/>
          </a:prstGeom>
          <a:noFill/>
          <a:ln w="9525">
            <a:noFill/>
            <a:miter lim="800000"/>
            <a:headEnd/>
            <a:tailEnd/>
          </a:ln>
        </p:spPr>
      </p:pic>
      <p:pic>
        <p:nvPicPr>
          <p:cNvPr id="68614" name="Picture 9"/>
          <p:cNvPicPr>
            <a:picLocks noChangeAspect="1" noChangeArrowheads="1"/>
          </p:cNvPicPr>
          <p:nvPr/>
        </p:nvPicPr>
        <p:blipFill>
          <a:blip r:embed="rId6" cstate="print"/>
          <a:srcRect/>
          <a:stretch>
            <a:fillRect/>
          </a:stretch>
        </p:blipFill>
        <p:spPr bwMode="auto">
          <a:xfrm>
            <a:off x="4800600" y="3810000"/>
            <a:ext cx="4038600" cy="2867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8"/>
          <p:cNvSpPr>
            <a:spLocks noChangeArrowheads="1"/>
          </p:cNvSpPr>
          <p:nvPr/>
        </p:nvSpPr>
        <p:spPr bwMode="auto">
          <a:xfrm>
            <a:off x="228600" y="2667000"/>
            <a:ext cx="8915400" cy="3990975"/>
          </a:xfrm>
          <a:prstGeom prst="rect">
            <a:avLst/>
          </a:prstGeom>
          <a:noFill/>
          <a:ln w="9525">
            <a:noFill/>
            <a:miter lim="800000"/>
            <a:headEnd/>
            <a:tailEnd/>
          </a:ln>
        </p:spPr>
        <p:txBody>
          <a:bodyPr>
            <a:spAutoFit/>
          </a:bodyPr>
          <a:lstStyle/>
          <a:p>
            <a:pPr eaLnBrk="0" hangingPunct="0"/>
            <a:r>
              <a:rPr lang="en-US" b="1"/>
              <a:t>The results obtained with the UNHVPG model (proposed framework) are about 300% and 700% faster than those of the HEC-RAS model for the slow and fast flood-wave cases, respectively.  </a:t>
            </a:r>
          </a:p>
          <a:p>
            <a:pPr eaLnBrk="0" hangingPunct="0"/>
            <a:r>
              <a:rPr lang="en-US" b="1">
                <a:solidFill>
                  <a:srgbClr val="FF0000"/>
                </a:solidFill>
              </a:rPr>
              <a:t>Robustness: Proposed Framework is more robust because it involves mostly interpolation steps. </a:t>
            </a:r>
            <a:endParaRPr lang="en-US" sz="2500" b="1"/>
          </a:p>
        </p:txBody>
      </p:sp>
      <p:sp>
        <p:nvSpPr>
          <p:cNvPr id="70658" name="Rectangle 10"/>
          <p:cNvSpPr>
            <a:spLocks noChangeArrowheads="1"/>
          </p:cNvSpPr>
          <p:nvPr/>
        </p:nvSpPr>
        <p:spPr bwMode="auto">
          <a:xfrm>
            <a:off x="457200" y="152400"/>
            <a:ext cx="3352800" cy="641350"/>
          </a:xfrm>
          <a:prstGeom prst="rect">
            <a:avLst/>
          </a:prstGeom>
          <a:noFill/>
          <a:ln w="9525">
            <a:noFill/>
            <a:miter lim="800000"/>
            <a:headEnd/>
            <a:tailEnd/>
          </a:ln>
        </p:spPr>
        <p:txBody>
          <a:bodyPr>
            <a:spAutoFit/>
          </a:bodyPr>
          <a:lstStyle/>
          <a:p>
            <a:pPr eaLnBrk="0" hangingPunct="0"/>
            <a:r>
              <a:rPr lang="en-US" sz="3600" b="1"/>
              <a:t>CPU Times</a:t>
            </a:r>
          </a:p>
        </p:txBody>
      </p:sp>
      <p:pic>
        <p:nvPicPr>
          <p:cNvPr id="70659" name="Picture 5"/>
          <p:cNvPicPr>
            <a:picLocks noChangeAspect="1" noChangeArrowheads="1"/>
          </p:cNvPicPr>
          <p:nvPr/>
        </p:nvPicPr>
        <p:blipFill>
          <a:blip r:embed="rId3" cstate="print"/>
          <a:srcRect t="4546"/>
          <a:stretch>
            <a:fillRect/>
          </a:stretch>
        </p:blipFill>
        <p:spPr bwMode="auto">
          <a:xfrm>
            <a:off x="304800" y="914400"/>
            <a:ext cx="8370888" cy="1600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descr="Snake River Basin Dams.jpg"/>
          <p:cNvPicPr>
            <a:picLocks noChangeAspect="1"/>
          </p:cNvPicPr>
          <p:nvPr/>
        </p:nvPicPr>
        <p:blipFill>
          <a:blip r:embed="rId2" cstate="print"/>
          <a:srcRect t="6944" b="5556"/>
          <a:stretch>
            <a:fillRect/>
          </a:stretch>
        </p:blipFill>
        <p:spPr bwMode="auto">
          <a:xfrm>
            <a:off x="228600" y="1295400"/>
            <a:ext cx="7315200" cy="4800600"/>
          </a:xfrm>
          <a:prstGeom prst="rect">
            <a:avLst/>
          </a:prstGeom>
          <a:noFill/>
          <a:ln w="9525">
            <a:noFill/>
            <a:miter lim="800000"/>
            <a:headEnd/>
            <a:tailEnd/>
          </a:ln>
        </p:spPr>
      </p:pic>
      <p:pic>
        <p:nvPicPr>
          <p:cNvPr id="72706" name="Picture 5" descr="SRB Location Map.jpg"/>
          <p:cNvPicPr>
            <a:picLocks noChangeAspect="1"/>
          </p:cNvPicPr>
          <p:nvPr/>
        </p:nvPicPr>
        <p:blipFill>
          <a:blip r:embed="rId3" cstate="print"/>
          <a:srcRect/>
          <a:stretch>
            <a:fillRect/>
          </a:stretch>
        </p:blipFill>
        <p:spPr bwMode="auto">
          <a:xfrm>
            <a:off x="6654800" y="4876800"/>
            <a:ext cx="2336800" cy="1752600"/>
          </a:xfrm>
          <a:prstGeom prst="rect">
            <a:avLst/>
          </a:prstGeom>
          <a:noFill/>
          <a:ln w="9525">
            <a:solidFill>
              <a:schemeClr val="tx1"/>
            </a:solidFill>
            <a:miter lim="800000"/>
            <a:headEnd/>
            <a:tailEnd/>
          </a:ln>
        </p:spPr>
      </p:pic>
      <p:sp>
        <p:nvSpPr>
          <p:cNvPr id="72707" name="Rectangle 5"/>
          <p:cNvSpPr>
            <a:spLocks noChangeArrowheads="1"/>
          </p:cNvSpPr>
          <p:nvPr/>
        </p:nvSpPr>
        <p:spPr bwMode="auto">
          <a:xfrm>
            <a:off x="304800" y="152400"/>
            <a:ext cx="8305800" cy="1143000"/>
          </a:xfrm>
          <a:prstGeom prst="roundRect">
            <a:avLst>
              <a:gd name="adj" fmla="val 21667"/>
            </a:avLst>
          </a:prstGeom>
          <a:noFill/>
          <a:ln w="9525">
            <a:noFill/>
            <a:round/>
            <a:headEnd/>
            <a:tailEnd/>
          </a:ln>
        </p:spPr>
        <p:txBody>
          <a:bodyPr anchor="ctr"/>
          <a:lstStyle/>
          <a:p>
            <a:pPr algn="ctr">
              <a:lnSpc>
                <a:spcPct val="90000"/>
              </a:lnSpc>
            </a:pPr>
            <a:r>
              <a:rPr lang="en-US" sz="3600" b="1">
                <a:latin typeface="Times New Roman" pitchFamily="18" charset="0"/>
              </a:rPr>
              <a:t>Application of proposed framework to the Boise River System (Idaho) </a:t>
            </a:r>
            <a:endParaRPr lang="en-US" sz="3600" b="1">
              <a:solidFill>
                <a:schemeClr val="bg2"/>
              </a:solidFill>
            </a:endParaRPr>
          </a:p>
        </p:txBody>
      </p:sp>
      <p:sp>
        <p:nvSpPr>
          <p:cNvPr id="72708" name="Oval 4"/>
          <p:cNvSpPr>
            <a:spLocks noChangeArrowheads="1"/>
          </p:cNvSpPr>
          <p:nvPr/>
        </p:nvSpPr>
        <p:spPr bwMode="auto">
          <a:xfrm rot="1820704">
            <a:off x="2482850" y="3228975"/>
            <a:ext cx="1371600" cy="496888"/>
          </a:xfrm>
          <a:prstGeom prst="ellipse">
            <a:avLst/>
          </a:prstGeom>
          <a:noFill/>
          <a:ln w="44450" algn="ctr">
            <a:solidFill>
              <a:srgbClr val="FF0000"/>
            </a:solidFill>
            <a:round/>
            <a:headEnd/>
            <a:tailEnd/>
          </a:ln>
        </p:spPr>
        <p:txBody>
          <a:bodyPr/>
          <a:lstStyle/>
          <a:p>
            <a:pPr eaLnBrk="0" hangingPunct="0"/>
            <a:endParaRPr lang="en-US" sz="1800"/>
          </a:p>
        </p:txBody>
      </p:sp>
      <p:sp>
        <p:nvSpPr>
          <p:cNvPr id="72709" name="Rectangle 5"/>
          <p:cNvSpPr>
            <a:spLocks noChangeArrowheads="1"/>
          </p:cNvSpPr>
          <p:nvPr/>
        </p:nvSpPr>
        <p:spPr bwMode="auto">
          <a:xfrm>
            <a:off x="3429000" y="1676400"/>
            <a:ext cx="1981200" cy="1143000"/>
          </a:xfrm>
          <a:prstGeom prst="roundRect">
            <a:avLst>
              <a:gd name="adj" fmla="val 21667"/>
            </a:avLst>
          </a:prstGeom>
          <a:noFill/>
          <a:ln w="9525">
            <a:noFill/>
            <a:round/>
            <a:headEnd/>
            <a:tailEnd/>
          </a:ln>
        </p:spPr>
        <p:txBody>
          <a:bodyPr anchor="ctr"/>
          <a:lstStyle/>
          <a:p>
            <a:pPr algn="ctr">
              <a:lnSpc>
                <a:spcPct val="90000"/>
              </a:lnSpc>
            </a:pPr>
            <a:r>
              <a:rPr lang="en-US" sz="2600" b="1">
                <a:solidFill>
                  <a:srgbClr val="FF0000"/>
                </a:solidFill>
                <a:latin typeface="Times New Roman" pitchFamily="18" charset="0"/>
              </a:rPr>
              <a:t>Boise River</a:t>
            </a:r>
            <a:endParaRPr lang="en-US" sz="2600" b="1">
              <a:solidFill>
                <a:srgbClr val="FF0000"/>
              </a:solidFill>
            </a:endParaRPr>
          </a:p>
        </p:txBody>
      </p:sp>
      <p:cxnSp>
        <p:nvCxnSpPr>
          <p:cNvPr id="72710" name="Straight Arrow Connector 8"/>
          <p:cNvCxnSpPr>
            <a:cxnSpLocks noChangeShapeType="1"/>
          </p:cNvCxnSpPr>
          <p:nvPr/>
        </p:nvCxnSpPr>
        <p:spPr bwMode="auto">
          <a:xfrm rot="5400000">
            <a:off x="3124200" y="2743200"/>
            <a:ext cx="914400" cy="304800"/>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381000" y="309563"/>
            <a:ext cx="8458200" cy="6518275"/>
          </a:xfrm>
          <a:prstGeom prst="rect">
            <a:avLst/>
          </a:prstGeom>
          <a:noFill/>
          <a:ln w="9525">
            <a:noFill/>
            <a:miter lim="800000"/>
            <a:headEnd/>
            <a:tailEnd/>
          </a:ln>
        </p:spPr>
      </p:pic>
      <p:sp>
        <p:nvSpPr>
          <p:cNvPr id="73729" name="Rectangle 5"/>
          <p:cNvSpPr>
            <a:spLocks noChangeArrowheads="1"/>
          </p:cNvSpPr>
          <p:nvPr/>
        </p:nvSpPr>
        <p:spPr bwMode="auto">
          <a:xfrm>
            <a:off x="838200" y="4724400"/>
            <a:ext cx="3505200" cy="1143000"/>
          </a:xfrm>
          <a:prstGeom prst="roundRect">
            <a:avLst>
              <a:gd name="adj" fmla="val 21667"/>
            </a:avLst>
          </a:prstGeom>
          <a:noFill/>
          <a:ln w="9525">
            <a:noFill/>
            <a:round/>
            <a:headEnd/>
            <a:tailEnd/>
          </a:ln>
        </p:spPr>
        <p:txBody>
          <a:bodyPr anchor="ctr"/>
          <a:lstStyle/>
          <a:p>
            <a:pPr eaLnBrk="0" hangingPunct="0">
              <a:lnSpc>
                <a:spcPct val="90000"/>
              </a:lnSpc>
            </a:pPr>
            <a:r>
              <a:rPr lang="en-US" sz="3000" b="1">
                <a:latin typeface="Times New Roman" pitchFamily="18" charset="0"/>
              </a:rPr>
              <a:t>Boise River System Plan View</a:t>
            </a:r>
            <a:endParaRPr lang="en-US" sz="3000" b="1">
              <a:solidFill>
                <a:schemeClr val="bg2"/>
              </a:solidFill>
            </a:endParaRPr>
          </a:p>
        </p:txBody>
      </p:sp>
      <p:pic>
        <p:nvPicPr>
          <p:cNvPr id="73732" name="Picture 2"/>
          <p:cNvPicPr>
            <a:picLocks noChangeAspect="1" noChangeArrowheads="1"/>
          </p:cNvPicPr>
          <p:nvPr/>
        </p:nvPicPr>
        <p:blipFill>
          <a:blip r:embed="rId3" cstate="print"/>
          <a:srcRect l="60541" r="13513" b="80624"/>
          <a:stretch>
            <a:fillRect/>
          </a:stretch>
        </p:blipFill>
        <p:spPr bwMode="auto">
          <a:xfrm>
            <a:off x="5059363" y="304800"/>
            <a:ext cx="3170237"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152400" y="152400"/>
            <a:ext cx="8763000" cy="2133600"/>
          </a:xfrm>
        </p:spPr>
        <p:txBody>
          <a:bodyPr/>
          <a:lstStyle/>
          <a:p>
            <a:pPr>
              <a:buFont typeface="Wingdings" pitchFamily="2" charset="2"/>
              <a:buNone/>
            </a:pPr>
            <a:r>
              <a:rPr lang="en-US" b="1" dirty="0" smtClean="0"/>
              <a:t>Inflow hydrographs</a:t>
            </a:r>
          </a:p>
          <a:p>
            <a:r>
              <a:rPr lang="en-US" sz="2500" dirty="0" smtClean="0"/>
              <a:t>Original inflow hydrograph -50 years (from 01/01/2010 to 12/19/2059)-SWAT (Courtesy Prof. Sridhar, BSU)</a:t>
            </a:r>
          </a:p>
          <a:p>
            <a:r>
              <a:rPr lang="en-US" sz="2500" dirty="0" smtClean="0"/>
              <a:t>Simulation period of </a:t>
            </a:r>
            <a:r>
              <a:rPr lang="en-US" sz="2500" dirty="0" smtClean="0">
                <a:solidFill>
                  <a:srgbClr val="FF0000"/>
                </a:solidFill>
              </a:rPr>
              <a:t>nine months </a:t>
            </a:r>
            <a:r>
              <a:rPr lang="en-US" sz="2500" dirty="0" smtClean="0"/>
              <a:t>(11/30/2041 to 8/30/2042) 274 days - maximum volume of inflow.</a:t>
            </a:r>
          </a:p>
          <a:p>
            <a:r>
              <a:rPr lang="en-US" sz="2500" dirty="0" smtClean="0"/>
              <a:t>Original </a:t>
            </a:r>
            <a:r>
              <a:rPr lang="en-US" sz="2500" dirty="0" smtClean="0">
                <a:solidFill>
                  <a:srgbClr val="FF0000"/>
                </a:solidFill>
              </a:rPr>
              <a:t>inflow hydrograph represents natural flows at the location of Lucky Peak reservoir</a:t>
            </a:r>
            <a:endParaRPr lang="en-US" dirty="0" smtClean="0">
              <a:solidFill>
                <a:srgbClr val="FF0000"/>
              </a:solidFill>
            </a:endParaRPr>
          </a:p>
        </p:txBody>
      </p:sp>
      <p:sp>
        <p:nvSpPr>
          <p:cNvPr id="75778" name="Content Placeholder 2"/>
          <p:cNvSpPr txBox="1">
            <a:spLocks/>
          </p:cNvSpPr>
          <p:nvPr/>
        </p:nvSpPr>
        <p:spPr bwMode="auto">
          <a:xfrm>
            <a:off x="228600" y="4419600"/>
            <a:ext cx="3886200" cy="1447800"/>
          </a:xfrm>
          <a:prstGeom prst="rect">
            <a:avLst/>
          </a:prstGeom>
          <a:noFill/>
          <a:ln w="9525">
            <a:noFill/>
            <a:miter lim="800000"/>
            <a:headEnd/>
            <a:tailEnd/>
          </a:ln>
        </p:spPr>
        <p:txBody>
          <a:bodyPr/>
          <a:lstStyle/>
          <a:p>
            <a:pPr marL="342900" indent="-342900" eaLnBrk="0" hangingPunct="0">
              <a:spcBef>
                <a:spcPct val="20000"/>
              </a:spcBef>
            </a:pPr>
            <a:r>
              <a:rPr lang="en-US" sz="2400"/>
              <a:t>Inflow hydrograph (SWAT) </a:t>
            </a:r>
          </a:p>
          <a:p>
            <a:pPr marL="342900" indent="-342900" eaLnBrk="0" hangingPunct="0">
              <a:spcBef>
                <a:spcPct val="20000"/>
              </a:spcBef>
            </a:pPr>
            <a:r>
              <a:rPr lang="en-US" sz="2400"/>
              <a:t>(11/30/2041 to 8/30/2042)</a:t>
            </a:r>
            <a:r>
              <a:rPr lang="en-US" sz="2000"/>
              <a:t> </a:t>
            </a:r>
          </a:p>
        </p:txBody>
      </p:sp>
      <p:pic>
        <p:nvPicPr>
          <p:cNvPr id="75779" name="Picture 2"/>
          <p:cNvPicPr>
            <a:picLocks noChangeAspect="1" noChangeArrowheads="1"/>
          </p:cNvPicPr>
          <p:nvPr/>
        </p:nvPicPr>
        <p:blipFill>
          <a:blip r:embed="rId3" cstate="print"/>
          <a:srcRect/>
          <a:stretch>
            <a:fillRect/>
          </a:stretch>
        </p:blipFill>
        <p:spPr bwMode="auto">
          <a:xfrm>
            <a:off x="3962400" y="3201988"/>
            <a:ext cx="4953000" cy="357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152400" y="152400"/>
            <a:ext cx="5562600" cy="4191000"/>
          </a:xfrm>
        </p:spPr>
        <p:txBody>
          <a:bodyPr/>
          <a:lstStyle/>
          <a:p>
            <a:pPr>
              <a:buFont typeface="Wingdings" pitchFamily="2" charset="2"/>
              <a:buNone/>
            </a:pPr>
            <a:r>
              <a:rPr lang="en-US" b="1" smtClean="0"/>
              <a:t>Modified inflow hydrograph</a:t>
            </a:r>
          </a:p>
          <a:p>
            <a:r>
              <a:rPr lang="en-US" sz="2000" smtClean="0"/>
              <a:t>Anderson Ranch reservoir (509.6 MCM) - 90 m3/s  03/07/2042 to 05/11/2042 to fill the reservoir.</a:t>
            </a:r>
          </a:p>
          <a:p>
            <a:r>
              <a:rPr lang="en-US" sz="2000" smtClean="0"/>
              <a:t>Arrow Rock reservoir (335.8 MCM) - 84 m3/s</a:t>
            </a:r>
          </a:p>
          <a:p>
            <a:pPr>
              <a:buFont typeface="Wingdings" pitchFamily="2" charset="2"/>
              <a:buNone/>
            </a:pPr>
            <a:r>
              <a:rPr lang="en-US" sz="2000" smtClean="0"/>
              <a:t>03/25/2042 to 05/10/2042 to fill the reservoir.</a:t>
            </a:r>
          </a:p>
          <a:p>
            <a:r>
              <a:rPr lang="en-US" sz="2000" smtClean="0"/>
              <a:t>Lake Lowell (196.6 MCM) - 51.5 m3/s </a:t>
            </a:r>
          </a:p>
          <a:p>
            <a:pPr>
              <a:buFont typeface="Wingdings" pitchFamily="2" charset="2"/>
              <a:buNone/>
            </a:pPr>
            <a:r>
              <a:rPr lang="en-US" sz="2000" smtClean="0"/>
              <a:t>03/18/2042 to 04/30/2042 to fill the lake.</a:t>
            </a:r>
          </a:p>
          <a:p>
            <a:r>
              <a:rPr lang="en-US" sz="2000" smtClean="0"/>
              <a:t>Hubbard Dam (4.9MCM) - 10 m3/s </a:t>
            </a:r>
          </a:p>
          <a:p>
            <a:pPr>
              <a:buFont typeface="Wingdings" pitchFamily="2" charset="2"/>
              <a:buNone/>
            </a:pPr>
            <a:r>
              <a:rPr lang="en-US" sz="2000" smtClean="0"/>
              <a:t>05/05/2042 to 05/09/2042 to fill the reservoir.</a:t>
            </a:r>
          </a:p>
        </p:txBody>
      </p:sp>
      <p:sp>
        <p:nvSpPr>
          <p:cNvPr id="77826" name="Content Placeholder 2"/>
          <p:cNvSpPr txBox="1">
            <a:spLocks/>
          </p:cNvSpPr>
          <p:nvPr/>
        </p:nvSpPr>
        <p:spPr bwMode="auto">
          <a:xfrm>
            <a:off x="4876800" y="5791200"/>
            <a:ext cx="3276600" cy="381000"/>
          </a:xfrm>
          <a:prstGeom prst="rect">
            <a:avLst/>
          </a:prstGeom>
          <a:noFill/>
          <a:ln w="9525">
            <a:noFill/>
            <a:miter lim="800000"/>
            <a:headEnd/>
            <a:tailEnd/>
          </a:ln>
        </p:spPr>
        <p:txBody>
          <a:bodyPr/>
          <a:lstStyle/>
          <a:p>
            <a:pPr marL="342900" indent="-342900" eaLnBrk="0" hangingPunct="0">
              <a:spcBef>
                <a:spcPct val="20000"/>
              </a:spcBef>
            </a:pPr>
            <a:r>
              <a:rPr lang="en-US" sz="2000"/>
              <a:t>Figure 8: Inflow hydrographs</a:t>
            </a:r>
          </a:p>
        </p:txBody>
      </p:sp>
      <p:pic>
        <p:nvPicPr>
          <p:cNvPr id="77827" name="Picture 2"/>
          <p:cNvPicPr>
            <a:picLocks noChangeAspect="1" noChangeArrowheads="1"/>
          </p:cNvPicPr>
          <p:nvPr/>
        </p:nvPicPr>
        <p:blipFill>
          <a:blip r:embed="rId3" cstate="print"/>
          <a:srcRect/>
          <a:stretch>
            <a:fillRect/>
          </a:stretch>
        </p:blipFill>
        <p:spPr bwMode="auto">
          <a:xfrm>
            <a:off x="3962400" y="4267200"/>
            <a:ext cx="5033963" cy="2438400"/>
          </a:xfrm>
          <a:prstGeom prst="rect">
            <a:avLst/>
          </a:prstGeom>
          <a:noFill/>
          <a:ln w="9525">
            <a:noFill/>
            <a:miter lim="800000"/>
            <a:headEnd/>
            <a:tailEnd/>
          </a:ln>
        </p:spPr>
      </p:pic>
      <p:sp>
        <p:nvSpPr>
          <p:cNvPr id="77828" name="Content Placeholder 2"/>
          <p:cNvSpPr txBox="1">
            <a:spLocks/>
          </p:cNvSpPr>
          <p:nvPr/>
        </p:nvSpPr>
        <p:spPr bwMode="auto">
          <a:xfrm>
            <a:off x="381000" y="5181600"/>
            <a:ext cx="3581400" cy="1447800"/>
          </a:xfrm>
          <a:prstGeom prst="rect">
            <a:avLst/>
          </a:prstGeom>
          <a:noFill/>
          <a:ln w="9525">
            <a:noFill/>
            <a:miter lim="800000"/>
            <a:headEnd/>
            <a:tailEnd/>
          </a:ln>
        </p:spPr>
        <p:txBody>
          <a:bodyPr/>
          <a:lstStyle/>
          <a:p>
            <a:pPr marL="342900" indent="-342900" eaLnBrk="0" hangingPunct="0">
              <a:spcBef>
                <a:spcPct val="20000"/>
              </a:spcBef>
            </a:pPr>
            <a:r>
              <a:rPr lang="en-US" sz="2400"/>
              <a:t>Plan view of major storage reservoirs in the Boise river basin.</a:t>
            </a:r>
          </a:p>
        </p:txBody>
      </p:sp>
      <p:pic>
        <p:nvPicPr>
          <p:cNvPr id="77829" name="Picture 3"/>
          <p:cNvPicPr>
            <a:picLocks noChangeAspect="1" noChangeArrowheads="1"/>
          </p:cNvPicPr>
          <p:nvPr/>
        </p:nvPicPr>
        <p:blipFill>
          <a:blip r:embed="rId4" cstate="print"/>
          <a:srcRect/>
          <a:stretch>
            <a:fillRect/>
          </a:stretch>
        </p:blipFill>
        <p:spPr bwMode="auto">
          <a:xfrm>
            <a:off x="5453063" y="152400"/>
            <a:ext cx="3538537" cy="2590800"/>
          </a:xfrm>
          <a:prstGeom prst="rect">
            <a:avLst/>
          </a:prstGeom>
          <a:noFill/>
          <a:ln w="9525">
            <a:noFill/>
            <a:miter lim="800000"/>
            <a:headEnd/>
            <a:tailEnd/>
          </a:ln>
        </p:spPr>
      </p:pic>
      <p:sp>
        <p:nvSpPr>
          <p:cNvPr id="77830" name="Content Placeholder 2"/>
          <p:cNvSpPr txBox="1">
            <a:spLocks/>
          </p:cNvSpPr>
          <p:nvPr/>
        </p:nvSpPr>
        <p:spPr bwMode="auto">
          <a:xfrm>
            <a:off x="5334000" y="2743200"/>
            <a:ext cx="3733800" cy="1524000"/>
          </a:xfrm>
          <a:prstGeom prst="rect">
            <a:avLst/>
          </a:prstGeom>
          <a:noFill/>
          <a:ln w="9525">
            <a:noFill/>
            <a:miter lim="800000"/>
            <a:headEnd/>
            <a:tailEnd/>
          </a:ln>
        </p:spPr>
        <p:txBody>
          <a:bodyPr/>
          <a:lstStyle/>
          <a:p>
            <a:pPr eaLnBrk="0" hangingPunct="0"/>
            <a:r>
              <a:rPr lang="en-US" sz="2000"/>
              <a:t>Inflow hydrograph subtracting active storage capacity of Anderson Ranch, Arrow Rock, Hubbard reservoirs and Lake Lowell.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2"/>
          <p:cNvPicPr>
            <a:picLocks noChangeAspect="1" noChangeArrowheads="1"/>
          </p:cNvPicPr>
          <p:nvPr/>
        </p:nvPicPr>
        <p:blipFill>
          <a:blip r:embed="rId3" cstate="print"/>
          <a:srcRect/>
          <a:stretch>
            <a:fillRect/>
          </a:stretch>
        </p:blipFill>
        <p:spPr bwMode="auto">
          <a:xfrm>
            <a:off x="1828800" y="1211263"/>
            <a:ext cx="7119938" cy="5457825"/>
          </a:xfrm>
          <a:prstGeom prst="rect">
            <a:avLst/>
          </a:prstGeom>
          <a:noFill/>
          <a:ln w="9525">
            <a:noFill/>
            <a:miter lim="800000"/>
            <a:headEnd/>
            <a:tailEnd/>
          </a:ln>
        </p:spPr>
      </p:pic>
      <p:sp>
        <p:nvSpPr>
          <p:cNvPr id="8" name="Content Placeholder 2"/>
          <p:cNvSpPr txBox="1">
            <a:spLocks/>
          </p:cNvSpPr>
          <p:nvPr/>
        </p:nvSpPr>
        <p:spPr>
          <a:xfrm>
            <a:off x="457200" y="228600"/>
            <a:ext cx="8382000" cy="990600"/>
          </a:xfrm>
          <a:prstGeom prst="rect">
            <a:avLst/>
          </a:prstGeom>
        </p:spPr>
        <p:txBody>
          <a:bodyPr/>
          <a:lstStyle/>
          <a:p>
            <a:pPr marL="342900" indent="-342900" eaLnBrk="0" hangingPunct="0">
              <a:spcBef>
                <a:spcPct val="20000"/>
              </a:spcBef>
            </a:pPr>
            <a:r>
              <a:rPr lang="en-US" b="1"/>
              <a:t>Stage-storage relationship of Lucky Peak reservoir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2"/>
          <p:cNvPicPr>
            <a:picLocks noChangeAspect="1" noChangeArrowheads="1"/>
          </p:cNvPicPr>
          <p:nvPr/>
        </p:nvPicPr>
        <p:blipFill>
          <a:blip r:embed="rId3" cstate="print"/>
          <a:srcRect/>
          <a:stretch>
            <a:fillRect/>
          </a:stretch>
        </p:blipFill>
        <p:spPr bwMode="auto">
          <a:xfrm>
            <a:off x="3124200" y="4495800"/>
            <a:ext cx="3733800" cy="828675"/>
          </a:xfrm>
          <a:prstGeom prst="rect">
            <a:avLst/>
          </a:prstGeom>
          <a:noFill/>
          <a:ln w="9525">
            <a:noFill/>
            <a:miter lim="800000"/>
            <a:headEnd/>
            <a:tailEnd/>
          </a:ln>
        </p:spPr>
      </p:pic>
      <p:pic>
        <p:nvPicPr>
          <p:cNvPr id="81922" name="Picture 2"/>
          <p:cNvPicPr>
            <a:picLocks noChangeAspect="1" noChangeArrowheads="1"/>
          </p:cNvPicPr>
          <p:nvPr/>
        </p:nvPicPr>
        <p:blipFill>
          <a:blip r:embed="rId4" cstate="print"/>
          <a:srcRect t="8081" r="41699"/>
          <a:stretch>
            <a:fillRect/>
          </a:stretch>
        </p:blipFill>
        <p:spPr bwMode="auto">
          <a:xfrm>
            <a:off x="609600" y="2828925"/>
            <a:ext cx="6781800" cy="1373188"/>
          </a:xfrm>
          <a:prstGeom prst="rect">
            <a:avLst/>
          </a:prstGeom>
          <a:noFill/>
          <a:ln w="9525">
            <a:noFill/>
            <a:miter lim="800000"/>
            <a:headEnd/>
            <a:tailEnd/>
          </a:ln>
        </p:spPr>
      </p:pic>
      <p:sp>
        <p:nvSpPr>
          <p:cNvPr id="2" name="Title 1"/>
          <p:cNvSpPr>
            <a:spLocks noGrp="1"/>
          </p:cNvSpPr>
          <p:nvPr>
            <p:ph type="title"/>
          </p:nvPr>
        </p:nvSpPr>
        <p:spPr>
          <a:xfrm>
            <a:off x="762000" y="838200"/>
            <a:ext cx="8001000" cy="1371600"/>
          </a:xfrm>
        </p:spPr>
        <p:txBody>
          <a:bodyPr>
            <a:normAutofit fontScale="90000"/>
          </a:bodyPr>
          <a:lstStyle/>
          <a:p>
            <a:r>
              <a:rPr lang="en-US" sz="4400" dirty="0" smtClean="0"/>
              <a:t>Optimization objectives (</a:t>
            </a:r>
            <a:r>
              <a:rPr lang="en-US" sz="4400" dirty="0" smtClean="0">
                <a:solidFill>
                  <a:srgbClr val="FF0000"/>
                </a:solidFill>
              </a:rPr>
              <a:t>short-term</a:t>
            </a:r>
            <a:r>
              <a:rPr lang="en-US" sz="4400" dirty="0" smtClean="0"/>
              <a:t>)</a:t>
            </a:r>
          </a:p>
        </p:txBody>
      </p:sp>
      <p:sp>
        <p:nvSpPr>
          <p:cNvPr id="10" name="Content Placeholder 2"/>
          <p:cNvSpPr txBox="1">
            <a:spLocks/>
          </p:cNvSpPr>
          <p:nvPr/>
        </p:nvSpPr>
        <p:spPr>
          <a:xfrm>
            <a:off x="8077200" y="3133725"/>
            <a:ext cx="914400" cy="533400"/>
          </a:xfrm>
          <a:prstGeom prst="rect">
            <a:avLst/>
          </a:prstGeom>
        </p:spPr>
        <p:txBody>
          <a:bodyPr/>
          <a:lstStyle/>
          <a:p>
            <a:pPr indent="-342900">
              <a:spcBef>
                <a:spcPct val="20000"/>
              </a:spcBef>
              <a:buFont typeface="Arial" charset="0"/>
              <a:buNone/>
            </a:pPr>
            <a:r>
              <a:rPr lang="en-US" sz="2800"/>
              <a:t>(1)</a:t>
            </a:r>
          </a:p>
          <a:p>
            <a:pPr indent="-342900">
              <a:spcBef>
                <a:spcPct val="20000"/>
              </a:spcBef>
              <a:buFont typeface="Arial" charset="0"/>
              <a:buNone/>
            </a:pPr>
            <a:endParaRPr lang="en-US" sz="2500">
              <a:latin typeface="Times New Roman" pitchFamily="18" charset="0"/>
              <a:cs typeface="Times New Roman" pitchFamily="18" charset="0"/>
            </a:endParaRPr>
          </a:p>
        </p:txBody>
      </p:sp>
      <p:sp>
        <p:nvSpPr>
          <p:cNvPr id="14" name="Content Placeholder 2"/>
          <p:cNvSpPr txBox="1">
            <a:spLocks/>
          </p:cNvSpPr>
          <p:nvPr/>
        </p:nvSpPr>
        <p:spPr>
          <a:xfrm>
            <a:off x="8153400" y="4352925"/>
            <a:ext cx="685800" cy="533400"/>
          </a:xfrm>
          <a:prstGeom prst="rect">
            <a:avLst/>
          </a:prstGeom>
        </p:spPr>
        <p:txBody>
          <a:bodyPr/>
          <a:lstStyle/>
          <a:p>
            <a:pPr indent="-342900">
              <a:spcBef>
                <a:spcPct val="20000"/>
              </a:spcBef>
              <a:buFont typeface="Arial" charset="0"/>
              <a:buNone/>
            </a:pPr>
            <a:r>
              <a:rPr lang="en-US" sz="2800"/>
              <a:t>(2)</a:t>
            </a:r>
          </a:p>
          <a:p>
            <a:pPr indent="-342900">
              <a:spcBef>
                <a:spcPct val="20000"/>
              </a:spcBef>
              <a:buFont typeface="Arial" charset="0"/>
              <a:buNone/>
            </a:pPr>
            <a:endParaRPr lang="en-US" sz="25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52400" y="0"/>
            <a:ext cx="8839200" cy="2209800"/>
          </a:xfrm>
        </p:spPr>
        <p:txBody>
          <a:bodyPr/>
          <a:lstStyle/>
          <a:p>
            <a:r>
              <a:rPr lang="en-US" sz="3200" dirty="0" smtClean="0"/>
              <a:t>Outlet structure of Lucky Peak</a:t>
            </a:r>
            <a:br>
              <a:rPr lang="en-US" sz="3200" dirty="0" smtClean="0"/>
            </a:br>
            <a:r>
              <a:rPr lang="en-US" sz="2200" dirty="0" smtClean="0"/>
              <a:t> </a:t>
            </a:r>
            <a:br>
              <a:rPr lang="en-US" sz="2200" dirty="0" smtClean="0"/>
            </a:br>
            <a:r>
              <a:rPr lang="en-US" sz="2200" dirty="0" smtClean="0"/>
              <a:t>- 6.71 m diameter steel-lined pressure tunnel (upstream end)</a:t>
            </a:r>
            <a:br>
              <a:rPr lang="en-US" sz="2200" dirty="0" smtClean="0"/>
            </a:br>
            <a:r>
              <a:rPr lang="en-US" sz="2200" dirty="0" smtClean="0"/>
              <a:t> - Six sluice gates (downstream end)</a:t>
            </a:r>
            <a:br>
              <a:rPr lang="en-US" sz="2200" dirty="0" smtClean="0"/>
            </a:br>
            <a:r>
              <a:rPr lang="en-US" sz="2200" dirty="0" smtClean="0">
                <a:solidFill>
                  <a:srgbClr val="FF0000"/>
                </a:solidFill>
              </a:rPr>
              <a:t>Gates conveyance (hydraulic capacity) was smaller than that of tunnel </a:t>
            </a:r>
          </a:p>
        </p:txBody>
      </p:sp>
      <p:pic>
        <p:nvPicPr>
          <p:cNvPr id="83970" name="Picture 3"/>
          <p:cNvPicPr>
            <a:picLocks noChangeAspect="1" noChangeArrowheads="1"/>
          </p:cNvPicPr>
          <p:nvPr/>
        </p:nvPicPr>
        <p:blipFill>
          <a:blip r:embed="rId3" cstate="print"/>
          <a:srcRect/>
          <a:stretch>
            <a:fillRect/>
          </a:stretch>
        </p:blipFill>
        <p:spPr bwMode="auto">
          <a:xfrm>
            <a:off x="2895600" y="1981200"/>
            <a:ext cx="6096000" cy="4764088"/>
          </a:xfrm>
          <a:prstGeom prst="rect">
            <a:avLst/>
          </a:prstGeom>
          <a:noFill/>
          <a:ln w="9525">
            <a:noFill/>
            <a:miter lim="800000"/>
            <a:headEnd/>
            <a:tailEnd/>
          </a:ln>
        </p:spPr>
      </p:pic>
      <p:sp>
        <p:nvSpPr>
          <p:cNvPr id="83971" name="Content Placeholder 2"/>
          <p:cNvSpPr txBox="1">
            <a:spLocks/>
          </p:cNvSpPr>
          <p:nvPr/>
        </p:nvSpPr>
        <p:spPr bwMode="auto">
          <a:xfrm>
            <a:off x="0" y="4800600"/>
            <a:ext cx="3048000" cy="1600200"/>
          </a:xfrm>
          <a:prstGeom prst="rect">
            <a:avLst/>
          </a:prstGeom>
          <a:noFill/>
          <a:ln w="9525">
            <a:noFill/>
            <a:miter lim="800000"/>
            <a:headEnd/>
            <a:tailEnd/>
          </a:ln>
        </p:spPr>
        <p:txBody>
          <a:bodyPr/>
          <a:lstStyle/>
          <a:p>
            <a:pPr marL="342900" indent="-342900" eaLnBrk="0" hangingPunct="0">
              <a:spcBef>
                <a:spcPct val="20000"/>
              </a:spcBef>
            </a:pPr>
            <a:r>
              <a:rPr lang="en-US" sz="2000"/>
              <a:t>	</a:t>
            </a:r>
            <a:r>
              <a:rPr lang="en-US" sz="2200"/>
              <a:t>View of Lucky peak reservoir and associated structures.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idx="4294967295"/>
          </p:nvPr>
        </p:nvSpPr>
        <p:spPr>
          <a:xfrm>
            <a:off x="1371600" y="685800"/>
            <a:ext cx="7086600" cy="762000"/>
          </a:xfrm>
        </p:spPr>
        <p:txBody>
          <a:bodyPr/>
          <a:lstStyle/>
          <a:p>
            <a:pPr eaLnBrk="1" hangingPunct="1"/>
            <a:r>
              <a:rPr lang="en-US" sz="4800" smtClean="0"/>
              <a:t>Presentation outline</a:t>
            </a:r>
          </a:p>
        </p:txBody>
      </p:sp>
      <p:sp>
        <p:nvSpPr>
          <p:cNvPr id="120835" name="Rectangle 3"/>
          <p:cNvSpPr txBox="1">
            <a:spLocks noChangeArrowheads="1"/>
          </p:cNvSpPr>
          <p:nvPr/>
        </p:nvSpPr>
        <p:spPr bwMode="auto">
          <a:xfrm>
            <a:off x="609600" y="1676400"/>
            <a:ext cx="8458200" cy="4953000"/>
          </a:xfrm>
          <a:prstGeom prst="rect">
            <a:avLst/>
          </a:prstGeom>
          <a:noFill/>
          <a:ln w="9525">
            <a:noFill/>
            <a:miter lim="800000"/>
            <a:headEnd/>
            <a:tailEnd/>
          </a:ln>
        </p:spPr>
        <p:txBody>
          <a:bodyPr/>
          <a:lstStyle/>
          <a:p>
            <a:pPr marL="533400" indent="-533400">
              <a:buFont typeface="Wingdings" pitchFamily="2" charset="2"/>
              <a:buChar char="ü"/>
            </a:pPr>
            <a:r>
              <a:rPr lang="en-US" sz="3400"/>
              <a:t>Brief overview of flood control and current limitations</a:t>
            </a:r>
          </a:p>
          <a:p>
            <a:pPr marL="533400" indent="-533400">
              <a:buFont typeface="Wingdings" pitchFamily="2" charset="2"/>
              <a:buChar char="ü"/>
            </a:pPr>
            <a:r>
              <a:rPr lang="en-US" sz="3400"/>
              <a:t>State-of the-art technology for reservoir operation including flood control</a:t>
            </a:r>
          </a:p>
          <a:p>
            <a:pPr marL="533400" indent="-533400">
              <a:buFont typeface="Wingdings" pitchFamily="2" charset="2"/>
              <a:buChar char="ü"/>
            </a:pPr>
            <a:r>
              <a:rPr lang="en-US" sz="3400"/>
              <a:t>Overview of proposed framework</a:t>
            </a:r>
          </a:p>
          <a:p>
            <a:pPr marL="533400" lvl="2" indent="-533400">
              <a:buFont typeface="Wingdings" pitchFamily="2" charset="2"/>
              <a:buChar char="ü"/>
            </a:pPr>
            <a:r>
              <a:rPr lang="en-US" sz="3400"/>
              <a:t>Application of proposed framework to the Boise River system, Idaho</a:t>
            </a:r>
          </a:p>
          <a:p>
            <a:pPr marL="533400" indent="-533400">
              <a:buFont typeface="Wingdings" pitchFamily="2" charset="2"/>
              <a:buChar char="ü"/>
            </a:pPr>
            <a:r>
              <a:rPr lang="en-US" sz="3400"/>
              <a:t>Conclusions and near-future work</a:t>
            </a:r>
          </a:p>
        </p:txBody>
      </p:sp>
      <p:sp>
        <p:nvSpPr>
          <p:cNvPr id="120836"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2493CA4-5777-4E73-A1D3-3D7C320407A2}" type="slidenum">
              <a:rPr lang="en-US" sz="2600" b="1">
                <a:solidFill>
                  <a:schemeClr val="bg1"/>
                </a:solidFill>
              </a:rPr>
              <a:pPr/>
              <a:t>3</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3"/>
          </a:xfrm>
        </p:spPr>
        <p:txBody>
          <a:bodyPr>
            <a:normAutofit fontScale="90000"/>
          </a:bodyPr>
          <a:lstStyle/>
          <a:p>
            <a:r>
              <a:rPr lang="en-US" sz="3600" smtClean="0">
                <a:latin typeface="Times New Roman" pitchFamily="18" charset="0"/>
                <a:cs typeface="Times New Roman" pitchFamily="18" charset="0"/>
              </a:rPr>
              <a:t>External Boundary conditions</a:t>
            </a:r>
          </a:p>
        </p:txBody>
      </p:sp>
      <p:sp>
        <p:nvSpPr>
          <p:cNvPr id="86018" name="Content Placeholder 2"/>
          <p:cNvSpPr txBox="1">
            <a:spLocks/>
          </p:cNvSpPr>
          <p:nvPr/>
        </p:nvSpPr>
        <p:spPr bwMode="auto">
          <a:xfrm>
            <a:off x="381000" y="1219200"/>
            <a:ext cx="4038600" cy="1905000"/>
          </a:xfrm>
          <a:prstGeom prst="rect">
            <a:avLst/>
          </a:prstGeom>
          <a:noFill/>
          <a:ln w="9525">
            <a:noFill/>
            <a:miter lim="800000"/>
            <a:headEnd/>
            <a:tailEnd/>
          </a:ln>
        </p:spPr>
        <p:txBody>
          <a:bodyPr/>
          <a:lstStyle/>
          <a:p>
            <a:pPr marL="514350" indent="-514350" eaLnBrk="0" hangingPunct="0">
              <a:spcBef>
                <a:spcPct val="20000"/>
              </a:spcBef>
              <a:buFontTx/>
              <a:buAutoNum type="arabicParenR"/>
            </a:pPr>
            <a:r>
              <a:rPr lang="en-US" sz="2500"/>
              <a:t>Inflow hydrograph at upstream end of Lucky Peak reservoir.</a:t>
            </a:r>
          </a:p>
        </p:txBody>
      </p:sp>
      <p:sp>
        <p:nvSpPr>
          <p:cNvPr id="10" name="Content Placeholder 2"/>
          <p:cNvSpPr txBox="1">
            <a:spLocks/>
          </p:cNvSpPr>
          <p:nvPr/>
        </p:nvSpPr>
        <p:spPr>
          <a:xfrm>
            <a:off x="4648200" y="533400"/>
            <a:ext cx="3886200" cy="1600200"/>
          </a:xfrm>
          <a:prstGeom prst="rect">
            <a:avLst/>
          </a:prstGeom>
        </p:spPr>
        <p:txBody>
          <a:bodyPr/>
          <a:lstStyle/>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None/>
              <a:defRPr/>
            </a:pPr>
            <a:endParaRPr lang="en-US" sz="2500" dirty="0">
              <a:latin typeface="Times New Roman" pitchFamily="18" charset="0"/>
              <a:cs typeface="Times New Roman" pitchFamily="18" charset="0"/>
            </a:endParaRPr>
          </a:p>
        </p:txBody>
      </p:sp>
      <p:pic>
        <p:nvPicPr>
          <p:cNvPr id="86021" name="Picture 3"/>
          <p:cNvPicPr>
            <a:picLocks noChangeAspect="1" noChangeArrowheads="1"/>
          </p:cNvPicPr>
          <p:nvPr/>
        </p:nvPicPr>
        <p:blipFill>
          <a:blip r:embed="rId3" cstate="print"/>
          <a:srcRect/>
          <a:stretch>
            <a:fillRect/>
          </a:stretch>
        </p:blipFill>
        <p:spPr bwMode="auto">
          <a:xfrm>
            <a:off x="76200" y="3052763"/>
            <a:ext cx="4572000" cy="3348037"/>
          </a:xfrm>
          <a:prstGeom prst="rect">
            <a:avLst/>
          </a:prstGeom>
          <a:noFill/>
          <a:ln w="9525">
            <a:noFill/>
            <a:miter lim="800000"/>
            <a:headEnd/>
            <a:tailEnd/>
          </a:ln>
        </p:spPr>
      </p:pic>
      <p:sp>
        <p:nvSpPr>
          <p:cNvPr id="86022" name="Content Placeholder 2"/>
          <p:cNvSpPr txBox="1">
            <a:spLocks/>
          </p:cNvSpPr>
          <p:nvPr/>
        </p:nvSpPr>
        <p:spPr bwMode="auto">
          <a:xfrm>
            <a:off x="4648200" y="1143000"/>
            <a:ext cx="4267200" cy="1905000"/>
          </a:xfrm>
          <a:prstGeom prst="rect">
            <a:avLst/>
          </a:prstGeom>
          <a:noFill/>
          <a:ln w="9525">
            <a:noFill/>
            <a:miter lim="800000"/>
            <a:headEnd/>
            <a:tailEnd/>
          </a:ln>
        </p:spPr>
        <p:txBody>
          <a:bodyPr/>
          <a:lstStyle/>
          <a:p>
            <a:pPr eaLnBrk="0" hangingPunct="0"/>
            <a:r>
              <a:rPr lang="en-US" sz="2500"/>
              <a:t>2) Flow-stage relation at node J26 (most downstream end of river system)</a:t>
            </a:r>
            <a:endParaRPr lang="en-US" sz="2500">
              <a:latin typeface="Times New Roman" pitchFamily="18" charset="0"/>
              <a:cs typeface="Times New Roman" pitchFamily="18" charset="0"/>
            </a:endParaRPr>
          </a:p>
        </p:txBody>
      </p:sp>
      <p:pic>
        <p:nvPicPr>
          <p:cNvPr id="86023" name="Picture 2"/>
          <p:cNvPicPr>
            <a:picLocks noChangeAspect="1" noChangeArrowheads="1"/>
          </p:cNvPicPr>
          <p:nvPr/>
        </p:nvPicPr>
        <p:blipFill>
          <a:blip r:embed="rId4" cstate="print"/>
          <a:srcRect/>
          <a:stretch>
            <a:fillRect/>
          </a:stretch>
        </p:blipFill>
        <p:spPr bwMode="auto">
          <a:xfrm>
            <a:off x="4711700" y="3048000"/>
            <a:ext cx="43561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685800" y="503238"/>
            <a:ext cx="8229600" cy="563562"/>
          </a:xfrm>
        </p:spPr>
        <p:txBody>
          <a:bodyPr/>
          <a:lstStyle/>
          <a:p>
            <a:r>
              <a:rPr lang="en-US" smtClean="0">
                <a:latin typeface="Times New Roman" pitchFamily="18" charset="0"/>
                <a:cs typeface="Times New Roman" pitchFamily="18" charset="0"/>
              </a:rPr>
              <a:t>Simulated scenarios</a:t>
            </a:r>
          </a:p>
        </p:txBody>
      </p:sp>
      <p:sp>
        <p:nvSpPr>
          <p:cNvPr id="7" name="Content Placeholder 2"/>
          <p:cNvSpPr txBox="1">
            <a:spLocks/>
          </p:cNvSpPr>
          <p:nvPr/>
        </p:nvSpPr>
        <p:spPr>
          <a:xfrm>
            <a:off x="457200" y="762000"/>
            <a:ext cx="8001000" cy="5562600"/>
          </a:xfrm>
          <a:prstGeom prst="rect">
            <a:avLst/>
          </a:prstGeom>
        </p:spPr>
        <p:txBody>
          <a:bodyPr/>
          <a:lstStyle/>
          <a:p>
            <a:pPr eaLnBrk="0" hangingPunct="0"/>
            <a:endParaRPr lang="en-US" sz="3500" dirty="0"/>
          </a:p>
          <a:p>
            <a:pPr eaLnBrk="0" hangingPunct="0">
              <a:buFontTx/>
              <a:buAutoNum type="arabicParenR"/>
            </a:pPr>
            <a:r>
              <a:rPr lang="en-US" sz="3500" dirty="0"/>
              <a:t> </a:t>
            </a:r>
            <a:r>
              <a:rPr lang="en-US" sz="3500" dirty="0">
                <a:solidFill>
                  <a:srgbClr val="FF0000"/>
                </a:solidFill>
              </a:rPr>
              <a:t>Without gate operation </a:t>
            </a:r>
            <a:r>
              <a:rPr lang="en-US" sz="3500" dirty="0"/>
              <a:t>(i.e. the gates are closed)</a:t>
            </a:r>
          </a:p>
          <a:p>
            <a:pPr eaLnBrk="0" hangingPunct="0">
              <a:buFontTx/>
              <a:buAutoNum type="arabicParenR"/>
            </a:pPr>
            <a:endParaRPr lang="en-US" sz="3500" dirty="0"/>
          </a:p>
          <a:p>
            <a:pPr eaLnBrk="0" hangingPunct="0"/>
            <a:r>
              <a:rPr lang="en-US" sz="3500" dirty="0"/>
              <a:t>2) </a:t>
            </a:r>
            <a:r>
              <a:rPr lang="en-US" sz="3500" dirty="0">
                <a:solidFill>
                  <a:srgbClr val="FF0000"/>
                </a:solidFill>
              </a:rPr>
              <a:t>Assuming that Lucky Peak reservoir doesn’t exist </a:t>
            </a:r>
          </a:p>
          <a:p>
            <a:pPr eaLnBrk="0" hangingPunct="0"/>
            <a:endParaRPr lang="en-US" sz="3500" dirty="0"/>
          </a:p>
          <a:p>
            <a:pPr eaLnBrk="0" hangingPunct="0"/>
            <a:r>
              <a:rPr lang="en-US" sz="3500" dirty="0"/>
              <a:t>3) </a:t>
            </a:r>
            <a:r>
              <a:rPr lang="en-US" sz="3500" dirty="0">
                <a:solidFill>
                  <a:srgbClr val="FF0000"/>
                </a:solidFill>
              </a:rPr>
              <a:t>With gate operation according to proposed framework.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81000"/>
            <a:ext cx="2057400" cy="838200"/>
          </a:xfrm>
        </p:spPr>
        <p:txBody>
          <a:bodyPr>
            <a:normAutofit/>
          </a:bodyPr>
          <a:lstStyle/>
          <a:p>
            <a:r>
              <a:rPr lang="en-US" smtClean="0">
                <a:latin typeface="Times New Roman" pitchFamily="18" charset="0"/>
                <a:cs typeface="Times New Roman" pitchFamily="18" charset="0"/>
              </a:rPr>
              <a:t>Results</a:t>
            </a:r>
          </a:p>
        </p:txBody>
      </p:sp>
      <p:sp>
        <p:nvSpPr>
          <p:cNvPr id="10" name="Content Placeholder 2"/>
          <p:cNvSpPr txBox="1">
            <a:spLocks/>
          </p:cNvSpPr>
          <p:nvPr/>
        </p:nvSpPr>
        <p:spPr>
          <a:xfrm>
            <a:off x="4648200" y="533400"/>
            <a:ext cx="3886200" cy="1600200"/>
          </a:xfrm>
          <a:prstGeom prst="rect">
            <a:avLst/>
          </a:prstGeom>
        </p:spPr>
        <p:txBody>
          <a:bodyPr/>
          <a:lstStyle/>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None/>
              <a:defRPr/>
            </a:pPr>
            <a:endParaRPr lang="en-US" sz="2500" dirty="0">
              <a:latin typeface="Times New Roman" pitchFamily="18" charset="0"/>
              <a:cs typeface="Times New Roman" pitchFamily="18" charset="0"/>
            </a:endParaRPr>
          </a:p>
        </p:txBody>
      </p:sp>
      <p:sp>
        <p:nvSpPr>
          <p:cNvPr id="17" name="TextBox 16"/>
          <p:cNvSpPr txBox="1">
            <a:spLocks noChangeArrowheads="1"/>
          </p:cNvSpPr>
          <p:nvPr/>
        </p:nvSpPr>
        <p:spPr bwMode="auto">
          <a:xfrm>
            <a:off x="3810000" y="5670550"/>
            <a:ext cx="5334000" cy="822325"/>
          </a:xfrm>
          <a:prstGeom prst="rect">
            <a:avLst/>
          </a:prstGeom>
          <a:noFill/>
          <a:ln w="9525">
            <a:noFill/>
            <a:miter lim="800000"/>
            <a:headEnd/>
            <a:tailEnd/>
          </a:ln>
        </p:spPr>
        <p:txBody>
          <a:bodyPr>
            <a:spAutoFit/>
          </a:bodyPr>
          <a:lstStyle/>
          <a:p>
            <a:pPr eaLnBrk="0" hangingPunct="0"/>
            <a:r>
              <a:rPr lang="en-US" sz="2400" b="1"/>
              <a:t>Objective function 1</a:t>
            </a:r>
            <a:r>
              <a:rPr lang="en-US" sz="2400"/>
              <a:t>: </a:t>
            </a:r>
            <a:r>
              <a:rPr lang="en-US" sz="2400" b="1"/>
              <a:t>Flooding volume</a:t>
            </a:r>
            <a:r>
              <a:rPr lang="en-US" sz="2400"/>
              <a:t> for simulated scenarios.</a:t>
            </a:r>
            <a:endParaRPr lang="en-US" sz="2300">
              <a:latin typeface="Times New Roman" pitchFamily="18" charset="0"/>
              <a:cs typeface="Times New Roman" pitchFamily="18" charset="0"/>
            </a:endParaRPr>
          </a:p>
        </p:txBody>
      </p:sp>
      <p:sp>
        <p:nvSpPr>
          <p:cNvPr id="11" name="TextBox 10"/>
          <p:cNvSpPr txBox="1">
            <a:spLocks noChangeArrowheads="1"/>
          </p:cNvSpPr>
          <p:nvPr/>
        </p:nvSpPr>
        <p:spPr bwMode="auto">
          <a:xfrm>
            <a:off x="304800" y="5561013"/>
            <a:ext cx="2895600" cy="1144587"/>
          </a:xfrm>
          <a:prstGeom prst="rect">
            <a:avLst/>
          </a:prstGeom>
          <a:noFill/>
          <a:ln w="9525">
            <a:noFill/>
            <a:miter lim="800000"/>
            <a:headEnd/>
            <a:tailEnd/>
          </a:ln>
        </p:spPr>
        <p:txBody>
          <a:bodyPr>
            <a:spAutoFit/>
          </a:bodyPr>
          <a:lstStyle/>
          <a:p>
            <a:pPr eaLnBrk="0" hangingPunct="0"/>
            <a:r>
              <a:rPr lang="en-US" sz="2300">
                <a:latin typeface="Times New Roman" pitchFamily="18" charset="0"/>
                <a:cs typeface="Times New Roman" pitchFamily="18" charset="0"/>
              </a:rPr>
              <a:t>Scenario 1 -&gt; day 16</a:t>
            </a:r>
          </a:p>
          <a:p>
            <a:pPr eaLnBrk="0" hangingPunct="0"/>
            <a:r>
              <a:rPr lang="en-US" sz="2300">
                <a:latin typeface="Times New Roman" pitchFamily="18" charset="0"/>
                <a:cs typeface="Times New Roman" pitchFamily="18" charset="0"/>
              </a:rPr>
              <a:t>Scenario 2 -&gt; day 2</a:t>
            </a:r>
          </a:p>
          <a:p>
            <a:pPr eaLnBrk="0" hangingPunct="0"/>
            <a:r>
              <a:rPr lang="en-US" sz="2300" b="1">
                <a:latin typeface="Times New Roman" pitchFamily="18" charset="0"/>
                <a:cs typeface="Times New Roman" pitchFamily="18" charset="0"/>
              </a:rPr>
              <a:t>Scenario 3</a:t>
            </a:r>
            <a:r>
              <a:rPr lang="en-US" sz="2300">
                <a:latin typeface="Times New Roman" pitchFamily="18" charset="0"/>
                <a:cs typeface="Times New Roman" pitchFamily="18" charset="0"/>
              </a:rPr>
              <a:t> -&gt; day 165</a:t>
            </a:r>
          </a:p>
        </p:txBody>
      </p:sp>
      <p:pic>
        <p:nvPicPr>
          <p:cNvPr id="122886" name="Picture 2"/>
          <p:cNvPicPr>
            <a:picLocks noChangeAspect="1" noChangeArrowheads="1"/>
          </p:cNvPicPr>
          <p:nvPr/>
        </p:nvPicPr>
        <p:blipFill>
          <a:blip r:embed="rId3" cstate="print"/>
          <a:srcRect r="4396"/>
          <a:stretch>
            <a:fillRect/>
          </a:stretch>
        </p:blipFill>
        <p:spPr bwMode="auto">
          <a:xfrm>
            <a:off x="2362200" y="228600"/>
            <a:ext cx="6705600" cy="5229225"/>
          </a:xfrm>
          <a:prstGeom prst="rect">
            <a:avLst/>
          </a:prstGeom>
          <a:noFill/>
          <a:ln w="9525">
            <a:noFill/>
            <a:miter lim="800000"/>
            <a:headEnd/>
            <a:tailEnd/>
          </a:ln>
        </p:spPr>
      </p:pic>
      <p:sp>
        <p:nvSpPr>
          <p:cNvPr id="3" name="TextBox 16"/>
          <p:cNvSpPr txBox="1">
            <a:spLocks noChangeArrowheads="1"/>
          </p:cNvSpPr>
          <p:nvPr/>
        </p:nvSpPr>
        <p:spPr bwMode="auto">
          <a:xfrm>
            <a:off x="457200" y="4664075"/>
            <a:ext cx="3048000" cy="822325"/>
          </a:xfrm>
          <a:prstGeom prst="rect">
            <a:avLst/>
          </a:prstGeom>
          <a:noFill/>
          <a:ln w="9525">
            <a:noFill/>
            <a:miter lim="800000"/>
            <a:headEnd/>
            <a:tailEnd/>
          </a:ln>
        </p:spPr>
        <p:txBody>
          <a:bodyPr>
            <a:spAutoFit/>
          </a:bodyPr>
          <a:lstStyle/>
          <a:p>
            <a:pPr eaLnBrk="0" hangingPunct="0"/>
            <a:r>
              <a:rPr lang="en-US" sz="2400" b="1"/>
              <a:t>When flooding starts to occur?</a:t>
            </a:r>
            <a:endParaRPr lang="en-US" sz="23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648200" y="533400"/>
            <a:ext cx="3886200" cy="1600200"/>
          </a:xfrm>
          <a:prstGeom prst="rect">
            <a:avLst/>
          </a:prstGeom>
        </p:spPr>
        <p:txBody>
          <a:bodyPr/>
          <a:lstStyle/>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None/>
              <a:defRPr/>
            </a:pPr>
            <a:endParaRPr lang="en-US" sz="2500" dirty="0">
              <a:latin typeface="Times New Roman" pitchFamily="18" charset="0"/>
              <a:cs typeface="Times New Roman" pitchFamily="18" charset="0"/>
            </a:endParaRPr>
          </a:p>
        </p:txBody>
      </p:sp>
      <p:sp>
        <p:nvSpPr>
          <p:cNvPr id="17" name="TextBox 16"/>
          <p:cNvSpPr txBox="1">
            <a:spLocks noChangeArrowheads="1"/>
          </p:cNvSpPr>
          <p:nvPr/>
        </p:nvSpPr>
        <p:spPr bwMode="auto">
          <a:xfrm>
            <a:off x="152400" y="1631950"/>
            <a:ext cx="3200400" cy="1187450"/>
          </a:xfrm>
          <a:prstGeom prst="rect">
            <a:avLst/>
          </a:prstGeom>
          <a:noFill/>
          <a:ln w="9525">
            <a:noFill/>
            <a:miter lim="800000"/>
            <a:headEnd/>
            <a:tailEnd/>
          </a:ln>
        </p:spPr>
        <p:txBody>
          <a:bodyPr>
            <a:spAutoFit/>
          </a:bodyPr>
          <a:lstStyle/>
          <a:p>
            <a:pPr eaLnBrk="0" hangingPunct="0"/>
            <a:r>
              <a:rPr lang="en-US" sz="2400" dirty="0"/>
              <a:t>Objective function 2 (</a:t>
            </a:r>
            <a:r>
              <a:rPr lang="en-US" sz="2400" b="1" dirty="0"/>
              <a:t>Storage)</a:t>
            </a:r>
            <a:r>
              <a:rPr lang="en-US" sz="2400" dirty="0"/>
              <a:t> for scenarios 1 and 3</a:t>
            </a:r>
            <a:endParaRPr lang="en-US" sz="2300" dirty="0">
              <a:latin typeface="Times New Roman" pitchFamily="18" charset="0"/>
              <a:cs typeface="Times New Roman" pitchFamily="18" charset="0"/>
            </a:endParaRPr>
          </a:p>
        </p:txBody>
      </p:sp>
      <p:sp>
        <p:nvSpPr>
          <p:cNvPr id="12" name="TextBox 11"/>
          <p:cNvSpPr txBox="1">
            <a:spLocks noChangeArrowheads="1"/>
          </p:cNvSpPr>
          <p:nvPr/>
        </p:nvSpPr>
        <p:spPr bwMode="auto">
          <a:xfrm>
            <a:off x="228600" y="5137150"/>
            <a:ext cx="8915400" cy="1569660"/>
          </a:xfrm>
          <a:prstGeom prst="rect">
            <a:avLst/>
          </a:prstGeom>
          <a:noFill/>
          <a:ln w="9525">
            <a:noFill/>
            <a:miter lim="800000"/>
            <a:headEnd/>
            <a:tailEnd/>
          </a:ln>
        </p:spPr>
        <p:txBody>
          <a:bodyPr>
            <a:spAutoFit/>
          </a:bodyPr>
          <a:lstStyle/>
          <a:p>
            <a:pPr eaLnBrk="0" hangingPunct="0"/>
            <a:r>
              <a:rPr lang="en-US" sz="2400" dirty="0"/>
              <a:t>Boise river would flood for all scenarios. Proposed framework (scenario 3) attenuates and delays the flood but does not avoid flooding due to lack of storage capacity</a:t>
            </a:r>
            <a:r>
              <a:rPr lang="en-US" sz="2400" dirty="0" smtClean="0"/>
              <a:t>. </a:t>
            </a:r>
            <a:r>
              <a:rPr lang="en-US" sz="2400" b="1" dirty="0" smtClean="0">
                <a:solidFill>
                  <a:srgbClr val="FF0000"/>
                </a:solidFill>
              </a:rPr>
              <a:t>Boise river was flooding few days ago. </a:t>
            </a:r>
            <a:endParaRPr lang="en-US" sz="2300" b="1" dirty="0">
              <a:solidFill>
                <a:srgbClr val="FF0000"/>
              </a:solidFill>
              <a:latin typeface="Times New Roman" pitchFamily="18" charset="0"/>
              <a:cs typeface="Times New Roman" pitchFamily="18" charset="0"/>
            </a:endParaRPr>
          </a:p>
        </p:txBody>
      </p:sp>
      <p:pic>
        <p:nvPicPr>
          <p:cNvPr id="124933" name="Picture 2"/>
          <p:cNvPicPr>
            <a:picLocks noChangeAspect="1" noChangeArrowheads="1"/>
          </p:cNvPicPr>
          <p:nvPr/>
        </p:nvPicPr>
        <p:blipFill>
          <a:blip r:embed="rId3" cstate="print"/>
          <a:srcRect/>
          <a:stretch>
            <a:fillRect/>
          </a:stretch>
        </p:blipFill>
        <p:spPr bwMode="auto">
          <a:xfrm>
            <a:off x="3429000" y="533400"/>
            <a:ext cx="5562600" cy="4308475"/>
          </a:xfrm>
          <a:prstGeom prst="rect">
            <a:avLst/>
          </a:prstGeom>
          <a:noFill/>
          <a:ln w="9525">
            <a:noFill/>
            <a:miter lim="800000"/>
            <a:headEnd/>
            <a:tailEnd/>
          </a:ln>
        </p:spPr>
      </p:pic>
      <p:sp>
        <p:nvSpPr>
          <p:cNvPr id="124934" name="Oval 6"/>
          <p:cNvSpPr>
            <a:spLocks noChangeArrowheads="1"/>
          </p:cNvSpPr>
          <p:nvPr/>
        </p:nvSpPr>
        <p:spPr bwMode="auto">
          <a:xfrm>
            <a:off x="4572000" y="914400"/>
            <a:ext cx="4038600" cy="533400"/>
          </a:xfrm>
          <a:prstGeom prst="ellipse">
            <a:avLst/>
          </a:prstGeom>
          <a:noFill/>
          <a:ln w="38100">
            <a:solidFill>
              <a:srgbClr val="FF0000"/>
            </a:solidFill>
            <a:round/>
            <a:headEnd/>
            <a:tailEnd/>
          </a:ln>
          <a:effectLst/>
        </p:spPr>
        <p:txBody>
          <a:bodyPr wrap="none" anchor="ctr"/>
          <a:lstStyle/>
          <a:p>
            <a:endParaRPr lang="en-US"/>
          </a:p>
        </p:txBody>
      </p:sp>
      <p:sp>
        <p:nvSpPr>
          <p:cNvPr id="3" name="TextBox 16"/>
          <p:cNvSpPr txBox="1">
            <a:spLocks noChangeArrowheads="1"/>
          </p:cNvSpPr>
          <p:nvPr/>
        </p:nvSpPr>
        <p:spPr bwMode="auto">
          <a:xfrm>
            <a:off x="5486400" y="152400"/>
            <a:ext cx="3200400" cy="488950"/>
          </a:xfrm>
          <a:prstGeom prst="rect">
            <a:avLst/>
          </a:prstGeom>
          <a:noFill/>
          <a:ln w="9525">
            <a:noFill/>
            <a:miter lim="800000"/>
            <a:headEnd/>
            <a:tailEnd/>
          </a:ln>
        </p:spPr>
        <p:txBody>
          <a:bodyPr>
            <a:spAutoFit/>
          </a:bodyPr>
          <a:lstStyle/>
          <a:p>
            <a:pPr eaLnBrk="0" hangingPunct="0"/>
            <a:r>
              <a:rPr lang="en-US" sz="2600" b="1">
                <a:solidFill>
                  <a:srgbClr val="FF0000"/>
                </a:solidFill>
              </a:rPr>
              <a:t>Flooding</a:t>
            </a:r>
            <a:endParaRPr lang="en-US" sz="2600" b="1">
              <a:solidFill>
                <a:srgbClr val="FF0000"/>
              </a:solidFill>
              <a:latin typeface="Times New Roman" pitchFamily="18" charset="0"/>
              <a:cs typeface="Times New Roman" pitchFamily="18" charset="0"/>
            </a:endParaRPr>
          </a:p>
        </p:txBody>
      </p:sp>
      <p:sp>
        <p:nvSpPr>
          <p:cNvPr id="2" name="Title 1"/>
          <p:cNvSpPr>
            <a:spLocks noGrp="1"/>
          </p:cNvSpPr>
          <p:nvPr>
            <p:ph type="title" idx="4294967295"/>
          </p:nvPr>
        </p:nvSpPr>
        <p:spPr>
          <a:xfrm>
            <a:off x="152400" y="152400"/>
            <a:ext cx="3962400" cy="762000"/>
          </a:xfrm>
        </p:spPr>
        <p:txBody>
          <a:bodyPr>
            <a:normAutofit/>
          </a:bodyPr>
          <a:lstStyle/>
          <a:p>
            <a:r>
              <a:rPr lang="en-US" smtClean="0">
                <a:latin typeface="Times New Roman" pitchFamily="18" charset="0"/>
                <a:cs typeface="Times New Roman" pitchFamily="18" charset="0"/>
              </a:rPr>
              <a:t>Results (cont.)</a:t>
            </a:r>
          </a:p>
        </p:txBody>
      </p:sp>
      <p:cxnSp>
        <p:nvCxnSpPr>
          <p:cNvPr id="11" name="Straight Connector 10"/>
          <p:cNvCxnSpPr/>
          <p:nvPr/>
        </p:nvCxnSpPr>
        <p:spPr bwMode="auto">
          <a:xfrm>
            <a:off x="4191000" y="1219200"/>
            <a:ext cx="4572000" cy="76200"/>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p:spPr>
      </p:cxnSp>
      <p:sp>
        <p:nvSpPr>
          <p:cNvPr id="14" name="TextBox 13"/>
          <p:cNvSpPr txBox="1">
            <a:spLocks noChangeArrowheads="1"/>
          </p:cNvSpPr>
          <p:nvPr/>
        </p:nvSpPr>
        <p:spPr bwMode="auto">
          <a:xfrm>
            <a:off x="4648200" y="742890"/>
            <a:ext cx="4191000" cy="400110"/>
          </a:xfrm>
          <a:prstGeom prst="rect">
            <a:avLst/>
          </a:prstGeom>
          <a:noFill/>
          <a:ln w="9525">
            <a:noFill/>
            <a:miter lim="800000"/>
            <a:headEnd/>
            <a:tailEnd/>
          </a:ln>
        </p:spPr>
        <p:txBody>
          <a:bodyPr wrap="square">
            <a:spAutoFit/>
          </a:bodyPr>
          <a:lstStyle/>
          <a:p>
            <a:pPr eaLnBrk="0" hangingPunct="0"/>
            <a:r>
              <a:rPr lang="en-US" sz="2000" dirty="0" smtClean="0">
                <a:latin typeface="Times New Roman" pitchFamily="18" charset="0"/>
                <a:cs typeface="Times New Roman" pitchFamily="18" charset="0"/>
              </a:rPr>
              <a:t>Storage at reservoir spillway elevation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3886200" cy="762000"/>
          </a:xfrm>
        </p:spPr>
        <p:txBody>
          <a:bodyPr>
            <a:normAutofit/>
          </a:bodyPr>
          <a:lstStyle/>
          <a:p>
            <a:r>
              <a:rPr lang="en-US" dirty="0" smtClean="0">
                <a:latin typeface="Times New Roman" pitchFamily="18" charset="0"/>
                <a:cs typeface="Times New Roman" pitchFamily="18" charset="0"/>
              </a:rPr>
              <a:t>Results (cont.)</a:t>
            </a:r>
          </a:p>
        </p:txBody>
      </p:sp>
      <p:sp>
        <p:nvSpPr>
          <p:cNvPr id="10" name="Content Placeholder 2"/>
          <p:cNvSpPr txBox="1">
            <a:spLocks/>
          </p:cNvSpPr>
          <p:nvPr/>
        </p:nvSpPr>
        <p:spPr>
          <a:xfrm>
            <a:off x="4648200" y="533400"/>
            <a:ext cx="3886200" cy="1600200"/>
          </a:xfrm>
          <a:prstGeom prst="rect">
            <a:avLst/>
          </a:prstGeom>
        </p:spPr>
        <p:txBody>
          <a:bodyPr/>
          <a:lstStyle/>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None/>
              <a:defRPr/>
            </a:pPr>
            <a:endParaRPr lang="en-US" sz="2500" dirty="0">
              <a:latin typeface="Times New Roman" pitchFamily="18" charset="0"/>
              <a:cs typeface="Times New Roman" pitchFamily="18" charset="0"/>
            </a:endParaRPr>
          </a:p>
        </p:txBody>
      </p:sp>
      <p:sp>
        <p:nvSpPr>
          <p:cNvPr id="17" name="TextBox 16"/>
          <p:cNvSpPr txBox="1">
            <a:spLocks noChangeArrowheads="1"/>
          </p:cNvSpPr>
          <p:nvPr/>
        </p:nvSpPr>
        <p:spPr bwMode="auto">
          <a:xfrm>
            <a:off x="4724400" y="2895600"/>
            <a:ext cx="4191000" cy="701675"/>
          </a:xfrm>
          <a:prstGeom prst="rect">
            <a:avLst/>
          </a:prstGeom>
          <a:noFill/>
          <a:ln w="9525">
            <a:noFill/>
            <a:miter lim="800000"/>
            <a:headEnd/>
            <a:tailEnd/>
          </a:ln>
        </p:spPr>
        <p:txBody>
          <a:bodyPr>
            <a:spAutoFit/>
          </a:bodyPr>
          <a:lstStyle/>
          <a:p>
            <a:pPr eaLnBrk="0" hangingPunct="0"/>
            <a:r>
              <a:rPr lang="en-US" sz="2000"/>
              <a:t>Results of objective functions for scenario 3 (proposed framework)</a:t>
            </a:r>
            <a:endParaRPr lang="en-US" sz="2000">
              <a:latin typeface="Times New Roman" pitchFamily="18" charset="0"/>
              <a:cs typeface="Times New Roman" pitchFamily="18" charset="0"/>
            </a:endParaRPr>
          </a:p>
        </p:txBody>
      </p:sp>
      <p:sp>
        <p:nvSpPr>
          <p:cNvPr id="9" name="TextBox 8"/>
          <p:cNvSpPr txBox="1">
            <a:spLocks noChangeArrowheads="1"/>
          </p:cNvSpPr>
          <p:nvPr/>
        </p:nvSpPr>
        <p:spPr bwMode="auto">
          <a:xfrm>
            <a:off x="5105400" y="6096000"/>
            <a:ext cx="3886200" cy="701675"/>
          </a:xfrm>
          <a:prstGeom prst="rect">
            <a:avLst/>
          </a:prstGeom>
          <a:noFill/>
          <a:ln w="9525">
            <a:noFill/>
            <a:miter lim="800000"/>
            <a:headEnd/>
            <a:tailEnd/>
          </a:ln>
        </p:spPr>
        <p:txBody>
          <a:bodyPr>
            <a:spAutoFit/>
          </a:bodyPr>
          <a:lstStyle/>
          <a:p>
            <a:pPr eaLnBrk="0" hangingPunct="0"/>
            <a:r>
              <a:rPr lang="en-US" sz="2000" dirty="0">
                <a:solidFill>
                  <a:srgbClr val="FF0000"/>
                </a:solidFill>
              </a:rPr>
              <a:t>Gate operation (six gates) at Lucky Peak reservoir.</a:t>
            </a:r>
            <a:endParaRPr lang="en-US" sz="20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533400" y="1295400"/>
            <a:ext cx="4495800" cy="1569660"/>
          </a:xfrm>
          <a:prstGeom prst="rect">
            <a:avLst/>
          </a:prstGeom>
          <a:noFill/>
          <a:ln w="9525">
            <a:noFill/>
            <a:miter lim="800000"/>
            <a:headEnd/>
            <a:tailEnd/>
          </a:ln>
        </p:spPr>
        <p:txBody>
          <a:bodyPr>
            <a:spAutoFit/>
          </a:bodyPr>
          <a:lstStyle/>
          <a:p>
            <a:pPr eaLnBrk="0" hangingPunct="0"/>
            <a:r>
              <a:rPr lang="en-US" sz="2400" dirty="0">
                <a:solidFill>
                  <a:srgbClr val="FF0000"/>
                </a:solidFill>
              </a:rPr>
              <a:t>A flow discharge less than maximum flow discharge without flooding (184 m3/s) is released most of the time.</a:t>
            </a:r>
            <a:endParaRPr lang="en-US" sz="2400" dirty="0">
              <a:solidFill>
                <a:srgbClr val="FF0000"/>
              </a:solidFill>
              <a:latin typeface="Times New Roman" pitchFamily="18" charset="0"/>
              <a:cs typeface="Times New Roman" pitchFamily="18" charset="0"/>
            </a:endParaRPr>
          </a:p>
        </p:txBody>
      </p:sp>
      <p:pic>
        <p:nvPicPr>
          <p:cNvPr id="126983" name="Picture 2"/>
          <p:cNvPicPr>
            <a:picLocks noChangeAspect="1" noChangeArrowheads="1"/>
          </p:cNvPicPr>
          <p:nvPr/>
        </p:nvPicPr>
        <p:blipFill>
          <a:blip r:embed="rId3" cstate="print"/>
          <a:srcRect/>
          <a:stretch>
            <a:fillRect/>
          </a:stretch>
        </p:blipFill>
        <p:spPr bwMode="auto">
          <a:xfrm>
            <a:off x="4953000" y="228600"/>
            <a:ext cx="3657600" cy="2663825"/>
          </a:xfrm>
          <a:prstGeom prst="rect">
            <a:avLst/>
          </a:prstGeom>
          <a:noFill/>
          <a:ln w="9525">
            <a:noFill/>
            <a:miter lim="800000"/>
            <a:headEnd/>
            <a:tailEnd/>
          </a:ln>
        </p:spPr>
      </p:pic>
      <p:pic>
        <p:nvPicPr>
          <p:cNvPr id="126984" name="Picture 3"/>
          <p:cNvPicPr>
            <a:picLocks noChangeAspect="1" noChangeArrowheads="1"/>
          </p:cNvPicPr>
          <p:nvPr/>
        </p:nvPicPr>
        <p:blipFill>
          <a:blip r:embed="rId4" cstate="print"/>
          <a:srcRect/>
          <a:stretch>
            <a:fillRect/>
          </a:stretch>
        </p:blipFill>
        <p:spPr bwMode="auto">
          <a:xfrm>
            <a:off x="4953000" y="3692525"/>
            <a:ext cx="3657600" cy="2479675"/>
          </a:xfrm>
          <a:prstGeom prst="rect">
            <a:avLst/>
          </a:prstGeom>
          <a:noFill/>
          <a:ln w="9525">
            <a:noFill/>
            <a:miter lim="800000"/>
            <a:headEnd/>
            <a:tailEnd/>
          </a:ln>
        </p:spPr>
      </p:pic>
      <p:pic>
        <p:nvPicPr>
          <p:cNvPr id="126985" name="Picture 2"/>
          <p:cNvPicPr>
            <a:picLocks noChangeAspect="1" noChangeArrowheads="1"/>
          </p:cNvPicPr>
          <p:nvPr/>
        </p:nvPicPr>
        <p:blipFill>
          <a:blip r:embed="rId5" cstate="print"/>
          <a:srcRect/>
          <a:stretch>
            <a:fillRect/>
          </a:stretch>
        </p:blipFill>
        <p:spPr bwMode="auto">
          <a:xfrm>
            <a:off x="352425" y="3109913"/>
            <a:ext cx="4295775" cy="2909887"/>
          </a:xfrm>
          <a:prstGeom prst="rect">
            <a:avLst/>
          </a:prstGeom>
          <a:noFill/>
          <a:ln w="9525">
            <a:noFill/>
            <a:miter lim="800000"/>
            <a:headEnd/>
            <a:tailEnd/>
          </a:ln>
        </p:spPr>
      </p:pic>
      <p:sp>
        <p:nvSpPr>
          <p:cNvPr id="13" name="TextBox 12"/>
          <p:cNvSpPr txBox="1">
            <a:spLocks noChangeArrowheads="1"/>
          </p:cNvSpPr>
          <p:nvPr/>
        </p:nvSpPr>
        <p:spPr bwMode="auto">
          <a:xfrm>
            <a:off x="304800" y="6003925"/>
            <a:ext cx="4953000" cy="701675"/>
          </a:xfrm>
          <a:prstGeom prst="rect">
            <a:avLst/>
          </a:prstGeom>
          <a:noFill/>
          <a:ln w="9525">
            <a:noFill/>
            <a:miter lim="800000"/>
            <a:headEnd/>
            <a:tailEnd/>
          </a:ln>
        </p:spPr>
        <p:txBody>
          <a:bodyPr>
            <a:spAutoFit/>
          </a:bodyPr>
          <a:lstStyle/>
          <a:p>
            <a:pPr eaLnBrk="0" hangingPunct="0"/>
            <a:r>
              <a:rPr lang="en-US" sz="2000" dirty="0"/>
              <a:t>Inflow, outflow and water stage hydrographs at Lucky Peak reservoir.</a:t>
            </a:r>
            <a:endParaRPr lang="en-US" sz="2000" dirty="0">
              <a:latin typeface="Times New Roman" pitchFamily="18" charset="0"/>
              <a:cs typeface="Times New Roman" pitchFamily="18" charset="0"/>
            </a:endParaRPr>
          </a:p>
        </p:txBody>
      </p:sp>
      <p:sp>
        <p:nvSpPr>
          <p:cNvPr id="12" name="Oval 11"/>
          <p:cNvSpPr/>
          <p:nvPr/>
        </p:nvSpPr>
        <p:spPr bwMode="auto">
          <a:xfrm>
            <a:off x="4876800" y="4038600"/>
            <a:ext cx="381000" cy="1371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228600" y="3505200"/>
            <a:ext cx="457200" cy="1676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4800600" y="533400"/>
            <a:ext cx="533400" cy="1981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8305800" y="304800"/>
            <a:ext cx="457200" cy="2133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419600" cy="563563"/>
          </a:xfrm>
        </p:spPr>
        <p:txBody>
          <a:bodyPr>
            <a:normAutofit fontScale="90000"/>
          </a:bodyPr>
          <a:lstStyle/>
          <a:p>
            <a:pPr>
              <a:defRPr/>
            </a:pPr>
            <a:r>
              <a:rPr lang="en-US" sz="3000" dirty="0" smtClean="0">
                <a:latin typeface="Times New Roman" pitchFamily="18" charset="0"/>
                <a:cs typeface="Times New Roman" pitchFamily="18" charset="0"/>
              </a:rPr>
              <a:t>Results (cont.)</a:t>
            </a:r>
            <a:endParaRPr lang="en-US" sz="3000" dirty="0">
              <a:latin typeface="Times New Roman" pitchFamily="18" charset="0"/>
              <a:cs typeface="Times New Roman" pitchFamily="18" charset="0"/>
            </a:endParaRPr>
          </a:p>
        </p:txBody>
      </p:sp>
      <p:sp>
        <p:nvSpPr>
          <p:cNvPr id="10" name="Content Placeholder 2"/>
          <p:cNvSpPr txBox="1">
            <a:spLocks/>
          </p:cNvSpPr>
          <p:nvPr/>
        </p:nvSpPr>
        <p:spPr>
          <a:xfrm>
            <a:off x="4648200" y="533400"/>
            <a:ext cx="3886200" cy="1600200"/>
          </a:xfrm>
          <a:prstGeom prst="rect">
            <a:avLst/>
          </a:prstGeom>
        </p:spPr>
        <p:txBody>
          <a:bodyPr/>
          <a:lstStyle/>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None/>
              <a:defRPr/>
            </a:pPr>
            <a:endParaRPr lang="en-US" sz="2500" dirty="0">
              <a:latin typeface="Times New Roman" pitchFamily="18" charset="0"/>
              <a:cs typeface="Times New Roman" pitchFamily="18" charset="0"/>
            </a:endParaRPr>
          </a:p>
        </p:txBody>
      </p:sp>
      <p:sp>
        <p:nvSpPr>
          <p:cNvPr id="17" name="TextBox 16"/>
          <p:cNvSpPr txBox="1">
            <a:spLocks noChangeArrowheads="1"/>
          </p:cNvSpPr>
          <p:nvPr/>
        </p:nvSpPr>
        <p:spPr bwMode="auto">
          <a:xfrm>
            <a:off x="228600" y="3886200"/>
            <a:ext cx="4648200" cy="793750"/>
          </a:xfrm>
          <a:prstGeom prst="rect">
            <a:avLst/>
          </a:prstGeom>
          <a:noFill/>
          <a:ln w="9525">
            <a:noFill/>
            <a:miter lim="800000"/>
            <a:headEnd/>
            <a:tailEnd/>
          </a:ln>
        </p:spPr>
        <p:txBody>
          <a:bodyPr>
            <a:spAutoFit/>
          </a:bodyPr>
          <a:lstStyle/>
          <a:p>
            <a:pPr eaLnBrk="0" hangingPunct="0"/>
            <a:r>
              <a:rPr lang="en-US" sz="2300">
                <a:latin typeface="Times New Roman" pitchFamily="18" charset="0"/>
                <a:cs typeface="Times New Roman" pitchFamily="18" charset="0"/>
              </a:rPr>
              <a:t>Flow hydrographs at downstream end of reach R10 for simulated scenarios.</a:t>
            </a:r>
          </a:p>
        </p:txBody>
      </p:sp>
      <p:pic>
        <p:nvPicPr>
          <p:cNvPr id="92164" name="Picture 2"/>
          <p:cNvPicPr>
            <a:picLocks noChangeAspect="1" noChangeArrowheads="1"/>
          </p:cNvPicPr>
          <p:nvPr/>
        </p:nvPicPr>
        <p:blipFill>
          <a:blip r:embed="rId3" cstate="print"/>
          <a:srcRect/>
          <a:stretch>
            <a:fillRect/>
          </a:stretch>
        </p:blipFill>
        <p:spPr bwMode="auto">
          <a:xfrm>
            <a:off x="381000" y="838200"/>
            <a:ext cx="4114800" cy="3036888"/>
          </a:xfrm>
          <a:prstGeom prst="rect">
            <a:avLst/>
          </a:prstGeom>
          <a:noFill/>
          <a:ln w="9525">
            <a:noFill/>
            <a:miter lim="800000"/>
            <a:headEnd/>
            <a:tailEnd/>
          </a:ln>
        </p:spPr>
      </p:pic>
      <p:pic>
        <p:nvPicPr>
          <p:cNvPr id="92165" name="Picture 3"/>
          <p:cNvPicPr>
            <a:picLocks noChangeAspect="1" noChangeArrowheads="1"/>
          </p:cNvPicPr>
          <p:nvPr/>
        </p:nvPicPr>
        <p:blipFill>
          <a:blip r:embed="rId4" cstate="print"/>
          <a:srcRect/>
          <a:stretch>
            <a:fillRect/>
          </a:stretch>
        </p:blipFill>
        <p:spPr bwMode="auto">
          <a:xfrm>
            <a:off x="4802188" y="838200"/>
            <a:ext cx="4037012" cy="3067050"/>
          </a:xfrm>
          <a:prstGeom prst="rect">
            <a:avLst/>
          </a:prstGeom>
          <a:noFill/>
          <a:ln w="9525">
            <a:noFill/>
            <a:miter lim="800000"/>
            <a:headEnd/>
            <a:tailEnd/>
          </a:ln>
        </p:spPr>
      </p:pic>
      <p:sp>
        <p:nvSpPr>
          <p:cNvPr id="9" name="TextBox 8"/>
          <p:cNvSpPr txBox="1">
            <a:spLocks noChangeArrowheads="1"/>
          </p:cNvSpPr>
          <p:nvPr/>
        </p:nvSpPr>
        <p:spPr bwMode="auto">
          <a:xfrm>
            <a:off x="4648200" y="4038600"/>
            <a:ext cx="4038600" cy="461963"/>
          </a:xfrm>
          <a:prstGeom prst="rect">
            <a:avLst/>
          </a:prstGeom>
          <a:noFill/>
          <a:ln w="9525">
            <a:noFill/>
            <a:miter lim="800000"/>
            <a:headEnd/>
            <a:tailEnd/>
          </a:ln>
        </p:spPr>
        <p:txBody>
          <a:bodyPr>
            <a:spAutoFit/>
          </a:bodyPr>
          <a:lstStyle/>
          <a:p>
            <a:pPr eaLnBrk="0" hangingPunct="0"/>
            <a:r>
              <a:rPr lang="en-US" sz="2400"/>
              <a:t>                   Detail A</a:t>
            </a:r>
            <a:endParaRPr lang="en-US" sz="2300">
              <a:latin typeface="Times New Roman" pitchFamily="18" charset="0"/>
              <a:cs typeface="Times New Roman" pitchFamily="18" charset="0"/>
            </a:endParaRPr>
          </a:p>
        </p:txBody>
      </p:sp>
      <p:cxnSp>
        <p:nvCxnSpPr>
          <p:cNvPr id="13" name="Straight Arrow Connector 12"/>
          <p:cNvCxnSpPr/>
          <p:nvPr/>
        </p:nvCxnSpPr>
        <p:spPr>
          <a:xfrm rot="5400000" flipH="1" flipV="1">
            <a:off x="5296694" y="2856706"/>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5486400" y="3105150"/>
            <a:ext cx="1676400" cy="323850"/>
          </a:xfrm>
          <a:prstGeom prst="rect">
            <a:avLst/>
          </a:prstGeom>
          <a:noFill/>
          <a:ln w="9525">
            <a:noFill/>
            <a:miter lim="800000"/>
            <a:headEnd/>
            <a:tailEnd/>
          </a:ln>
        </p:spPr>
        <p:txBody>
          <a:bodyPr>
            <a:spAutoFit/>
          </a:bodyPr>
          <a:lstStyle/>
          <a:p>
            <a:pPr eaLnBrk="0" hangingPunct="0"/>
            <a:r>
              <a:rPr lang="en-US" sz="1500" b="1" dirty="0">
                <a:latin typeface="Times New Roman" pitchFamily="18" charset="0"/>
                <a:cs typeface="Times New Roman" pitchFamily="18" charset="0"/>
              </a:rPr>
              <a:t>Filled reservoir</a:t>
            </a:r>
          </a:p>
        </p:txBody>
      </p:sp>
      <p:sp>
        <p:nvSpPr>
          <p:cNvPr id="3" name="TextBox 12"/>
          <p:cNvSpPr txBox="1">
            <a:spLocks noChangeArrowheads="1"/>
          </p:cNvSpPr>
          <p:nvPr/>
        </p:nvSpPr>
        <p:spPr bwMode="auto">
          <a:xfrm>
            <a:off x="457200" y="4800600"/>
            <a:ext cx="8458200" cy="1616075"/>
          </a:xfrm>
          <a:prstGeom prst="rect">
            <a:avLst/>
          </a:prstGeom>
          <a:noFill/>
          <a:ln w="9525">
            <a:noFill/>
            <a:miter lim="800000"/>
            <a:headEnd/>
            <a:tailEnd/>
          </a:ln>
        </p:spPr>
        <p:txBody>
          <a:bodyPr>
            <a:spAutoFit/>
          </a:bodyPr>
          <a:lstStyle/>
          <a:p>
            <a:pPr eaLnBrk="0" hangingPunct="0"/>
            <a:r>
              <a:rPr lang="en-US" sz="2500" dirty="0"/>
              <a:t>-Scenario 1: Reservoir is rapidly filled and overflow occurs there after.</a:t>
            </a:r>
          </a:p>
          <a:p>
            <a:pPr eaLnBrk="0" hangingPunct="0"/>
            <a:r>
              <a:rPr lang="en-US" sz="2500" dirty="0"/>
              <a:t>-Scenario 3: Flooding is better controlled, however it is not entirely avoided due to storage 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4"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990600" y="304800"/>
            <a:ext cx="6324600" cy="762000"/>
          </a:xfrm>
        </p:spPr>
        <p:txBody>
          <a:bodyPr/>
          <a:lstStyle/>
          <a:p>
            <a:r>
              <a:rPr lang="en-US" smtClean="0"/>
              <a:t>CONCLUSIONS</a:t>
            </a:r>
            <a:endParaRPr lang="en-US" smtClean="0">
              <a:latin typeface="Times New Roman" pitchFamily="18" charset="0"/>
              <a:cs typeface="Times New Roman" pitchFamily="18" charset="0"/>
            </a:endParaRPr>
          </a:p>
        </p:txBody>
      </p:sp>
      <p:sp>
        <p:nvSpPr>
          <p:cNvPr id="102402" name="Content Placeholder 2"/>
          <p:cNvSpPr>
            <a:spLocks noGrp="1"/>
          </p:cNvSpPr>
          <p:nvPr>
            <p:ph idx="1"/>
          </p:nvPr>
        </p:nvSpPr>
        <p:spPr>
          <a:xfrm>
            <a:off x="685800" y="1295400"/>
            <a:ext cx="8001000" cy="4876800"/>
          </a:xfrm>
        </p:spPr>
        <p:txBody>
          <a:bodyPr/>
          <a:lstStyle/>
          <a:p>
            <a:r>
              <a:rPr lang="en-US" smtClean="0"/>
              <a:t>Results show that Boise River would flood for all simulated scenarios. The operation of gates according with the proposed framework attenuates and delays the flood but does not avoid flooding due to lack of storage capacity.  </a:t>
            </a:r>
          </a:p>
          <a:p>
            <a:r>
              <a:rPr lang="en-US" smtClean="0"/>
              <a:t>The use of performance graphs for unsteady flow routing in a river system as proposed herein results in a robust and numerically efficient model.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152400" y="228600"/>
            <a:ext cx="6324600" cy="762000"/>
          </a:xfrm>
        </p:spPr>
        <p:txBody>
          <a:bodyPr/>
          <a:lstStyle/>
          <a:p>
            <a:r>
              <a:rPr lang="en-US" dirty="0" smtClean="0"/>
              <a:t>Near-future work</a:t>
            </a:r>
            <a:endParaRPr lang="en-US" dirty="0" smtClean="0">
              <a:latin typeface="Times New Roman" pitchFamily="18" charset="0"/>
              <a:cs typeface="Times New Roman" pitchFamily="18" charset="0"/>
            </a:endParaRPr>
          </a:p>
        </p:txBody>
      </p:sp>
      <p:sp>
        <p:nvSpPr>
          <p:cNvPr id="118787" name="Content Placeholder 2"/>
          <p:cNvSpPr>
            <a:spLocks noGrp="1"/>
          </p:cNvSpPr>
          <p:nvPr>
            <p:ph idx="4294967295"/>
          </p:nvPr>
        </p:nvSpPr>
        <p:spPr>
          <a:xfrm>
            <a:off x="152400" y="1066800"/>
            <a:ext cx="8686800" cy="5562600"/>
          </a:xfrm>
        </p:spPr>
        <p:txBody>
          <a:bodyPr/>
          <a:lstStyle/>
          <a:p>
            <a:r>
              <a:rPr lang="en-US" b="1" dirty="0" smtClean="0">
                <a:solidFill>
                  <a:srgbClr val="FF0000"/>
                </a:solidFill>
                <a:latin typeface="+mj-lt"/>
              </a:rPr>
              <a:t>A stochastic </a:t>
            </a:r>
            <a:r>
              <a:rPr lang="en-US" b="1" dirty="0" smtClean="0">
                <a:solidFill>
                  <a:srgbClr val="FF0000"/>
                </a:solidFill>
                <a:latin typeface="+mj-lt"/>
              </a:rPr>
              <a:t>optimization for long-term and </a:t>
            </a:r>
            <a:r>
              <a:rPr lang="en-US" b="1" dirty="0" smtClean="0">
                <a:solidFill>
                  <a:srgbClr val="FF0000"/>
                </a:solidFill>
                <a:latin typeface="+mj-lt"/>
              </a:rPr>
              <a:t>a deterministic one </a:t>
            </a:r>
            <a:r>
              <a:rPr lang="en-US" b="1" dirty="0" smtClean="0">
                <a:solidFill>
                  <a:srgbClr val="FF0000"/>
                </a:solidFill>
                <a:latin typeface="+mj-lt"/>
              </a:rPr>
              <a:t>for </a:t>
            </a:r>
            <a:r>
              <a:rPr lang="en-US" b="1" dirty="0" smtClean="0">
                <a:solidFill>
                  <a:srgbClr val="FF0000"/>
                </a:solidFill>
                <a:latin typeface="+mj-lt"/>
              </a:rPr>
              <a:t>short-term will be implemented</a:t>
            </a:r>
            <a:endParaRPr lang="en-US" dirty="0" smtClean="0">
              <a:latin typeface="+mj-lt"/>
            </a:endParaRPr>
          </a:p>
          <a:p>
            <a:r>
              <a:rPr lang="en-US" dirty="0" smtClean="0">
                <a:latin typeface="+mj-lt"/>
              </a:rPr>
              <a:t>A physical laboratory model of a </a:t>
            </a:r>
            <a:r>
              <a:rPr lang="en-US" dirty="0" smtClean="0">
                <a:latin typeface="+mj-lt"/>
              </a:rPr>
              <a:t>hypothetical complex regulated river system </a:t>
            </a:r>
            <a:r>
              <a:rPr lang="en-US" dirty="0" smtClean="0">
                <a:latin typeface="+mj-lt"/>
              </a:rPr>
              <a:t>will be built in the wave lab for testing the advantages </a:t>
            </a:r>
            <a:r>
              <a:rPr lang="en-US" dirty="0" smtClean="0">
                <a:latin typeface="+mj-lt"/>
              </a:rPr>
              <a:t>of the proposed </a:t>
            </a:r>
            <a:r>
              <a:rPr lang="en-US" dirty="0" smtClean="0">
                <a:latin typeface="+mj-lt"/>
              </a:rPr>
              <a:t>framework for a wide </a:t>
            </a:r>
            <a:r>
              <a:rPr lang="en-US" dirty="0" smtClean="0">
                <a:latin typeface="+mj-lt"/>
              </a:rPr>
              <a:t>array of flow </a:t>
            </a:r>
            <a:r>
              <a:rPr lang="en-US" dirty="0" smtClean="0">
                <a:latin typeface="+mj-lt"/>
              </a:rPr>
              <a:t>conditions. </a:t>
            </a:r>
          </a:p>
          <a:p>
            <a:r>
              <a:rPr lang="en-US" dirty="0" smtClean="0">
                <a:latin typeface="+mj-lt"/>
              </a:rPr>
              <a:t>The proposed </a:t>
            </a:r>
            <a:r>
              <a:rPr lang="en-US" dirty="0" smtClean="0">
                <a:latin typeface="+mj-lt"/>
              </a:rPr>
              <a:t>framework could also be used as </a:t>
            </a:r>
            <a:r>
              <a:rPr lang="en-US" dirty="0" smtClean="0">
                <a:latin typeface="+mj-lt"/>
              </a:rPr>
              <a:t>a </a:t>
            </a:r>
            <a:r>
              <a:rPr lang="en-US" dirty="0" smtClean="0">
                <a:latin typeface="+mj-lt"/>
              </a:rPr>
              <a:t>flood warning tool. </a:t>
            </a:r>
            <a:r>
              <a:rPr lang="en-US" dirty="0" smtClean="0">
                <a:solidFill>
                  <a:srgbClr val="FF0000"/>
                </a:solidFill>
                <a:latin typeface="+mj-lt"/>
              </a:rPr>
              <a:t>A flood warning module will be </a:t>
            </a:r>
            <a:r>
              <a:rPr lang="en-US" dirty="0" smtClean="0">
                <a:solidFill>
                  <a:srgbClr val="FF0000"/>
                </a:solidFill>
                <a:latin typeface="+mj-lt"/>
              </a:rPr>
              <a:t>implemented. </a:t>
            </a:r>
            <a:endParaRPr lang="en-US" dirty="0" smtClean="0">
              <a:solidFill>
                <a:srgbClr val="FF0000"/>
              </a:solidFill>
              <a:latin typeface="+mj-lt"/>
            </a:endParaRPr>
          </a:p>
          <a:p>
            <a:r>
              <a:rPr lang="en-US" dirty="0" smtClean="0">
                <a:latin typeface="+mj-lt"/>
              </a:rPr>
              <a:t>A Graphical User Interface (GUI) of the model will be </a:t>
            </a:r>
            <a:r>
              <a:rPr lang="en-US" dirty="0" smtClean="0">
                <a:latin typeface="+mj-lt"/>
              </a:rPr>
              <a:t>implemented.</a:t>
            </a:r>
            <a:endParaRPr lang="en-US" dirty="0" smtClean="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3"/>
          <p:cNvPicPr>
            <a:picLocks noChangeAspect="1" noChangeArrowheads="1"/>
          </p:cNvPicPr>
          <p:nvPr/>
        </p:nvPicPr>
        <p:blipFill>
          <a:blip r:embed="rId3" cstate="print"/>
          <a:srcRect/>
          <a:stretch>
            <a:fillRect/>
          </a:stretch>
        </p:blipFill>
        <p:spPr bwMode="auto">
          <a:xfrm>
            <a:off x="0" y="0"/>
            <a:ext cx="9239250" cy="6858000"/>
          </a:xfrm>
          <a:prstGeom prst="rect">
            <a:avLst/>
          </a:prstGeom>
          <a:noFill/>
          <a:ln w="9525">
            <a:noFill/>
            <a:miter lim="800000"/>
            <a:headEnd/>
            <a:tailEnd/>
          </a:ln>
        </p:spPr>
      </p:pic>
      <p:sp>
        <p:nvSpPr>
          <p:cNvPr id="110594" name="Rectangle 2"/>
          <p:cNvSpPr>
            <a:spLocks noGrp="1" noChangeArrowheads="1"/>
          </p:cNvSpPr>
          <p:nvPr>
            <p:ph type="title" idx="4294967295"/>
          </p:nvPr>
        </p:nvSpPr>
        <p:spPr>
          <a:xfrm>
            <a:off x="304800" y="1447800"/>
            <a:ext cx="8839200" cy="3429000"/>
          </a:xfrm>
        </p:spPr>
        <p:txBody>
          <a:bodyPr anchor="ctr"/>
          <a:lstStyle/>
          <a:p>
            <a:r>
              <a:rPr lang="en-US" dirty="0" smtClean="0">
                <a:solidFill>
                  <a:srgbClr val="5CFFFF"/>
                </a:solidFill>
                <a:effectLst>
                  <a:outerShdw blurRad="38100" dist="38100" dir="2700000" algn="tl">
                    <a:srgbClr val="C0C0C0"/>
                  </a:outerShdw>
                </a:effectLst>
              </a:rPr>
              <a:t>Many thanks for your kind attention!</a:t>
            </a:r>
            <a:br>
              <a:rPr lang="en-US" dirty="0" smtClean="0">
                <a:solidFill>
                  <a:srgbClr val="5CFFFF"/>
                </a:solidFill>
                <a:effectLst>
                  <a:outerShdw blurRad="38100" dist="38100" dir="2700000" algn="tl">
                    <a:srgbClr val="C0C0C0"/>
                  </a:outerShdw>
                </a:effectLst>
              </a:rPr>
            </a:br>
            <a:r>
              <a:rPr lang="en-US" dirty="0" smtClean="0">
                <a:solidFill>
                  <a:srgbClr val="5CFFFF"/>
                </a:solidFill>
                <a:effectLst>
                  <a:outerShdw blurRad="38100" dist="38100" dir="2700000" algn="tl">
                    <a:srgbClr val="C0C0C0"/>
                  </a:outerShdw>
                </a:effectLst>
              </a:rPr>
              <a:t/>
            </a:r>
            <a:br>
              <a:rPr lang="en-US" dirty="0" smtClean="0">
                <a:solidFill>
                  <a:srgbClr val="5CFFFF"/>
                </a:solidFill>
                <a:effectLst>
                  <a:outerShdw blurRad="38100" dist="38100" dir="2700000" algn="tl">
                    <a:srgbClr val="C0C0C0"/>
                  </a:outerShdw>
                </a:effectLst>
              </a:rPr>
            </a:br>
            <a:r>
              <a:rPr lang="en-US" dirty="0" smtClean="0">
                <a:solidFill>
                  <a:srgbClr val="5CFFFF"/>
                </a:solidFill>
                <a:effectLst>
                  <a:outerShdw blurRad="38100" dist="38100" dir="2700000" algn="tl">
                    <a:srgbClr val="C0C0C0"/>
                  </a:outerShdw>
                </a:effectLst>
              </a:rPr>
              <a:t>Contact: Arturo Leon (arturo.leon@oregonstate.edu)</a:t>
            </a:r>
          </a:p>
        </p:txBody>
      </p:sp>
      <p:sp>
        <p:nvSpPr>
          <p:cNvPr id="104451" name="Slide Number Placeholder 3"/>
          <p:cNvSpPr>
            <a:spLocks noGrp="1"/>
          </p:cNvSpPr>
          <p:nvPr>
            <p:ph type="sldNum" sz="quarter" idx="12"/>
          </p:nvPr>
        </p:nvSpPr>
        <p:spPr>
          <a:noFill/>
        </p:spPr>
        <p:txBody>
          <a:bodyPr/>
          <a:lstStyle/>
          <a:p>
            <a:fld id="{52826C78-5A67-4B9D-8804-77F064D2ACCF}" type="slidenum">
              <a:rPr lang="en-US" smtClean="0">
                <a:cs typeface="Arial" charset="0"/>
              </a:rPr>
              <a:pPr/>
              <a:t>38</a:t>
            </a:fld>
            <a:endParaRPr lang="en-US" smtClean="0">
              <a:cs typeface="Arial" charset="0"/>
            </a:endParaRPr>
          </a:p>
        </p:txBody>
      </p:sp>
      <p:sp>
        <p:nvSpPr>
          <p:cNvPr id="6" name="AutoShape 2"/>
          <p:cNvSpPr txBox="1">
            <a:spLocks noChangeArrowheads="1"/>
          </p:cNvSpPr>
          <p:nvPr/>
        </p:nvSpPr>
        <p:spPr>
          <a:xfrm>
            <a:off x="228600" y="1143000"/>
            <a:ext cx="7924800" cy="1295400"/>
          </a:xfrm>
          <a:prstGeom prst="roundRect">
            <a:avLst>
              <a:gd name="adj" fmla="val 21667"/>
            </a:avLst>
          </a:prstGeom>
        </p:spPr>
        <p:txBody>
          <a:bodyPr/>
          <a:lstStyle/>
          <a:p>
            <a:pPr eaLnBrk="0" hangingPunct="0">
              <a:lnSpc>
                <a:spcPct val="90000"/>
              </a:lnSpc>
              <a:defRPr/>
            </a:pPr>
            <a:endParaRPr lang="en-US" sz="3600" b="1" kern="0" dirty="0">
              <a:solidFill>
                <a:srgbClr val="FF00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228600" y="228600"/>
            <a:ext cx="8534400" cy="1371600"/>
          </a:xfrm>
        </p:spPr>
        <p:txBody>
          <a:bodyPr/>
          <a:lstStyle/>
          <a:p>
            <a:r>
              <a:rPr lang="en-US" sz="2800" smtClean="0"/>
              <a:t>Overview of flooding: Need of real-time control and need of accounting for system flow dynamics</a:t>
            </a:r>
          </a:p>
        </p:txBody>
      </p:sp>
      <p:sp>
        <p:nvSpPr>
          <p:cNvPr id="19458" name="Slide Number Placeholder 5"/>
          <p:cNvSpPr>
            <a:spLocks noGrp="1"/>
          </p:cNvSpPr>
          <p:nvPr>
            <p:ph type="sldNum" sz="quarter" idx="12"/>
          </p:nvPr>
        </p:nvSpPr>
        <p:spPr>
          <a:noFill/>
        </p:spPr>
        <p:txBody>
          <a:bodyPr/>
          <a:lstStyle/>
          <a:p>
            <a:fld id="{9ABC9EAC-A234-4FA9-9826-4689B2A3E59B}" type="slidenum">
              <a:rPr lang="en-US" smtClean="0">
                <a:cs typeface="Arial" charset="0"/>
              </a:rPr>
              <a:pPr/>
              <a:t>4</a:t>
            </a:fld>
            <a:endParaRPr lang="en-US" smtClean="0">
              <a:cs typeface="Arial" charset="0"/>
            </a:endParaRPr>
          </a:p>
        </p:txBody>
      </p:sp>
      <p:grpSp>
        <p:nvGrpSpPr>
          <p:cNvPr id="57" name="Group 56"/>
          <p:cNvGrpSpPr>
            <a:grpSpLocks/>
          </p:cNvGrpSpPr>
          <p:nvPr/>
        </p:nvGrpSpPr>
        <p:grpSpPr bwMode="auto">
          <a:xfrm>
            <a:off x="527050" y="3124200"/>
            <a:ext cx="1987550" cy="3048000"/>
            <a:chOff x="527012" y="3124200"/>
            <a:chExt cx="1987588" cy="3048000"/>
          </a:xfrm>
        </p:grpSpPr>
        <p:grpSp>
          <p:nvGrpSpPr>
            <p:cNvPr id="19514" name="Group 55"/>
            <p:cNvGrpSpPr>
              <a:grpSpLocks/>
            </p:cNvGrpSpPr>
            <p:nvPr/>
          </p:nvGrpSpPr>
          <p:grpSpPr bwMode="auto">
            <a:xfrm>
              <a:off x="527012" y="4201180"/>
              <a:ext cx="1606588" cy="1971020"/>
              <a:chOff x="527012" y="4201180"/>
              <a:chExt cx="1606588" cy="1971020"/>
            </a:xfrm>
          </p:grpSpPr>
          <p:grpSp>
            <p:nvGrpSpPr>
              <p:cNvPr id="19516" name="Group 40"/>
              <p:cNvGrpSpPr>
                <a:grpSpLocks/>
              </p:cNvGrpSpPr>
              <p:nvPr/>
            </p:nvGrpSpPr>
            <p:grpSpPr bwMode="auto">
              <a:xfrm>
                <a:off x="527012" y="4201180"/>
                <a:ext cx="1606588" cy="1524000"/>
                <a:chOff x="755612" y="1676400"/>
                <a:chExt cx="1606588" cy="1524000"/>
              </a:xfrm>
            </p:grpSpPr>
            <p:sp>
              <p:nvSpPr>
                <p:cNvPr id="19518" name="Freeform 29"/>
                <p:cNvSpPr>
                  <a:spLocks/>
                </p:cNvSpPr>
                <p:nvPr/>
              </p:nvSpPr>
              <p:spPr bwMode="auto">
                <a:xfrm>
                  <a:off x="1219200" y="2209800"/>
                  <a:ext cx="827314" cy="934961"/>
                </a:xfrm>
                <a:custGeom>
                  <a:avLst/>
                  <a:gdLst>
                    <a:gd name="T0" fmla="*/ 0 w 1059543"/>
                    <a:gd name="T1" fmla="*/ 924649 h 1315961"/>
                    <a:gd name="T2" fmla="*/ 113331 w 1059543"/>
                    <a:gd name="T3" fmla="*/ 893713 h 1315961"/>
                    <a:gd name="T4" fmla="*/ 203996 w 1059543"/>
                    <a:gd name="T5" fmla="*/ 780280 h 1315961"/>
                    <a:gd name="T6" fmla="*/ 283327 w 1059543"/>
                    <a:gd name="T7" fmla="*/ 409046 h 1315961"/>
                    <a:gd name="T8" fmla="*/ 351325 w 1059543"/>
                    <a:gd name="T9" fmla="*/ 109995 h 1315961"/>
                    <a:gd name="T10" fmla="*/ 441990 w 1059543"/>
                    <a:gd name="T11" fmla="*/ 6875 h 1315961"/>
                    <a:gd name="T12" fmla="*/ 521322 w 1059543"/>
                    <a:gd name="T13" fmla="*/ 151244 h 1315961"/>
                    <a:gd name="T14" fmla="*/ 577987 w 1059543"/>
                    <a:gd name="T15" fmla="*/ 491542 h 1315961"/>
                    <a:gd name="T16" fmla="*/ 623319 w 1059543"/>
                    <a:gd name="T17" fmla="*/ 749344 h 1315961"/>
                    <a:gd name="T18" fmla="*/ 668651 w 1059543"/>
                    <a:gd name="T19" fmla="*/ 883401 h 1315961"/>
                    <a:gd name="T20" fmla="*/ 827314 w 1059543"/>
                    <a:gd name="T21" fmla="*/ 934961 h 13159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9543" h="1315961">
                      <a:moveTo>
                        <a:pt x="0" y="1301447"/>
                      </a:moveTo>
                      <a:cubicBezTo>
                        <a:pt x="50800" y="1296609"/>
                        <a:pt x="101600" y="1291771"/>
                        <a:pt x="145143" y="1257904"/>
                      </a:cubicBezTo>
                      <a:cubicBezTo>
                        <a:pt x="188686" y="1224037"/>
                        <a:pt x="224972" y="1211942"/>
                        <a:pt x="261258" y="1098247"/>
                      </a:cubicBezTo>
                      <a:cubicBezTo>
                        <a:pt x="297544" y="984552"/>
                        <a:pt x="331411" y="732971"/>
                        <a:pt x="362858" y="575733"/>
                      </a:cubicBezTo>
                      <a:cubicBezTo>
                        <a:pt x="394306" y="418495"/>
                        <a:pt x="416076" y="249161"/>
                        <a:pt x="449943" y="154818"/>
                      </a:cubicBezTo>
                      <a:cubicBezTo>
                        <a:pt x="483810" y="60475"/>
                        <a:pt x="529772" y="0"/>
                        <a:pt x="566058" y="9676"/>
                      </a:cubicBezTo>
                      <a:cubicBezTo>
                        <a:pt x="602344" y="19352"/>
                        <a:pt x="638629" y="99181"/>
                        <a:pt x="667658" y="212876"/>
                      </a:cubicBezTo>
                      <a:cubicBezTo>
                        <a:pt x="696687" y="326571"/>
                        <a:pt x="718458" y="551542"/>
                        <a:pt x="740229" y="691847"/>
                      </a:cubicBezTo>
                      <a:cubicBezTo>
                        <a:pt x="762000" y="832152"/>
                        <a:pt x="778934" y="962780"/>
                        <a:pt x="798286" y="1054704"/>
                      </a:cubicBezTo>
                      <a:cubicBezTo>
                        <a:pt x="817638" y="1146628"/>
                        <a:pt x="812800" y="1199847"/>
                        <a:pt x="856343" y="1243390"/>
                      </a:cubicBezTo>
                      <a:cubicBezTo>
                        <a:pt x="899886" y="1286933"/>
                        <a:pt x="979714" y="1301447"/>
                        <a:pt x="1059543" y="1315961"/>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cxnSp>
              <p:nvCxnSpPr>
                <p:cNvPr id="32" name="Straight Arrow Connector 31"/>
                <p:cNvCxnSpPr/>
                <p:nvPr/>
              </p:nvCxnSpPr>
              <p:spPr bwMode="auto">
                <a:xfrm>
                  <a:off x="1219171" y="3198158"/>
                  <a:ext cx="1143022" cy="1587"/>
                </a:xfrm>
                <a:prstGeom prst="straightConnector1">
                  <a:avLst/>
                </a:prstGeom>
                <a:solidFill>
                  <a:schemeClr val="accent1"/>
                </a:solidFill>
                <a:ln w="25400" cap="flat" cmpd="sng" algn="ctr">
                  <a:solidFill>
                    <a:schemeClr val="tx1">
                      <a:lumMod val="50000"/>
                    </a:schemeClr>
                  </a:solidFill>
                  <a:prstDash val="solid"/>
                  <a:round/>
                  <a:headEnd type="none" w="med" len="med"/>
                  <a:tailEnd type="arrow"/>
                </a:ln>
                <a:effectLst/>
              </p:spPr>
            </p:cxnSp>
            <p:cxnSp>
              <p:nvCxnSpPr>
                <p:cNvPr id="34" name="Straight Arrow Connector 33"/>
                <p:cNvCxnSpPr/>
                <p:nvPr/>
              </p:nvCxnSpPr>
              <p:spPr bwMode="auto">
                <a:xfrm rot="5400000" flipH="1" flipV="1">
                  <a:off x="610364" y="2589352"/>
                  <a:ext cx="1217613" cy="0"/>
                </a:xfrm>
                <a:prstGeom prst="straightConnector1">
                  <a:avLst/>
                </a:prstGeom>
                <a:solidFill>
                  <a:schemeClr val="accent1"/>
                </a:solidFill>
                <a:ln w="25400" cap="flat" cmpd="sng" algn="ctr">
                  <a:solidFill>
                    <a:schemeClr val="tx1">
                      <a:lumMod val="50000"/>
                    </a:schemeClr>
                  </a:solidFill>
                  <a:prstDash val="solid"/>
                  <a:round/>
                  <a:headEnd type="none" w="med" len="med"/>
                  <a:tailEnd type="arrow"/>
                </a:ln>
                <a:effectLst/>
              </p:spPr>
            </p:cxnSp>
            <p:sp>
              <p:nvSpPr>
                <p:cNvPr id="19521" name="TextBox 38"/>
                <p:cNvSpPr txBox="1">
                  <a:spLocks noChangeArrowheads="1"/>
                </p:cNvSpPr>
                <p:nvPr/>
              </p:nvSpPr>
              <p:spPr bwMode="auto">
                <a:xfrm>
                  <a:off x="755612" y="1676400"/>
                  <a:ext cx="463588" cy="523220"/>
                </a:xfrm>
                <a:prstGeom prst="rect">
                  <a:avLst/>
                </a:prstGeom>
                <a:noFill/>
                <a:ln w="9525">
                  <a:noFill/>
                  <a:miter lim="800000"/>
                  <a:headEnd/>
                  <a:tailEnd/>
                </a:ln>
              </p:spPr>
              <p:txBody>
                <a:bodyPr wrap="none">
                  <a:spAutoFit/>
                </a:bodyPr>
                <a:lstStyle/>
                <a:p>
                  <a:pPr eaLnBrk="0" hangingPunct="0"/>
                  <a:r>
                    <a:rPr lang="en-US" sz="2800" b="1" i="1"/>
                    <a:t>Q</a:t>
                  </a:r>
                </a:p>
              </p:txBody>
            </p:sp>
          </p:grpSp>
          <p:sp>
            <p:nvSpPr>
              <p:cNvPr id="19517" name="TextBox 39"/>
              <p:cNvSpPr txBox="1">
                <a:spLocks noChangeArrowheads="1"/>
              </p:cNvSpPr>
              <p:nvPr/>
            </p:nvSpPr>
            <p:spPr bwMode="auto">
              <a:xfrm>
                <a:off x="1676400" y="5648980"/>
                <a:ext cx="304892" cy="523220"/>
              </a:xfrm>
              <a:prstGeom prst="rect">
                <a:avLst/>
              </a:prstGeom>
              <a:noFill/>
              <a:ln w="9525">
                <a:noFill/>
                <a:miter lim="800000"/>
                <a:headEnd/>
                <a:tailEnd/>
              </a:ln>
            </p:spPr>
            <p:txBody>
              <a:bodyPr wrap="none">
                <a:spAutoFit/>
              </a:bodyPr>
              <a:lstStyle/>
              <a:p>
                <a:pPr eaLnBrk="0" hangingPunct="0"/>
                <a:r>
                  <a:rPr lang="en-US" sz="2800" b="1" i="1"/>
                  <a:t>t</a:t>
                </a:r>
              </a:p>
            </p:txBody>
          </p:sp>
        </p:grpSp>
        <p:sp>
          <p:nvSpPr>
            <p:cNvPr id="48" name="AutoShape 2"/>
            <p:cNvSpPr txBox="1">
              <a:spLocks noChangeArrowheads="1"/>
            </p:cNvSpPr>
            <p:nvPr/>
          </p:nvSpPr>
          <p:spPr bwMode="auto">
            <a:xfrm>
              <a:off x="533362" y="3124200"/>
              <a:ext cx="1981238" cy="1066800"/>
            </a:xfrm>
            <a:prstGeom prst="roundRect">
              <a:avLst>
                <a:gd name="adj" fmla="val 21667"/>
              </a:avLst>
            </a:prstGeom>
            <a:noFill/>
            <a:ln w="9525">
              <a:noFill/>
              <a:round/>
              <a:headEnd/>
              <a:tailEnd/>
            </a:ln>
          </p:spPr>
          <p:txBody>
            <a:bodyPr anchor="b"/>
            <a:lstStyle/>
            <a:p>
              <a:pPr>
                <a:lnSpc>
                  <a:spcPct val="90000"/>
                </a:lnSpc>
                <a:defRPr/>
              </a:pPr>
              <a:r>
                <a:rPr lang="en-US" b="1" kern="0" dirty="0">
                  <a:solidFill>
                    <a:srgbClr val="FF0000"/>
                  </a:solidFill>
                  <a:latin typeface="+mj-lt"/>
                  <a:ea typeface="+mj-ea"/>
                  <a:cs typeface="+mj-cs"/>
                </a:rPr>
                <a:t>Large inflows</a:t>
              </a:r>
            </a:p>
          </p:txBody>
        </p:sp>
      </p:grpSp>
      <p:grpSp>
        <p:nvGrpSpPr>
          <p:cNvPr id="19460" name="Group 89"/>
          <p:cNvGrpSpPr>
            <a:grpSpLocks/>
          </p:cNvGrpSpPr>
          <p:nvPr/>
        </p:nvGrpSpPr>
        <p:grpSpPr bwMode="auto">
          <a:xfrm>
            <a:off x="1905000" y="838200"/>
            <a:ext cx="7239000" cy="5867400"/>
            <a:chOff x="1905000" y="838200"/>
            <a:chExt cx="7239000" cy="5867400"/>
          </a:xfrm>
        </p:grpSpPr>
        <p:grpSp>
          <p:nvGrpSpPr>
            <p:cNvPr id="19461" name="Group 54"/>
            <p:cNvGrpSpPr>
              <a:grpSpLocks/>
            </p:cNvGrpSpPr>
            <p:nvPr/>
          </p:nvGrpSpPr>
          <p:grpSpPr bwMode="auto">
            <a:xfrm>
              <a:off x="4752279" y="2127946"/>
              <a:ext cx="4239321" cy="3587054"/>
              <a:chOff x="4752279" y="2127946"/>
              <a:chExt cx="4239321" cy="3587054"/>
            </a:xfrm>
          </p:grpSpPr>
          <p:sp>
            <p:nvSpPr>
              <p:cNvPr id="50" name="AutoShape 2"/>
              <p:cNvSpPr txBox="1">
                <a:spLocks noChangeArrowheads="1"/>
              </p:cNvSpPr>
              <p:nvPr/>
            </p:nvSpPr>
            <p:spPr bwMode="auto">
              <a:xfrm>
                <a:off x="6781800" y="4648200"/>
                <a:ext cx="2209800" cy="1066800"/>
              </a:xfrm>
              <a:prstGeom prst="roundRect">
                <a:avLst>
                  <a:gd name="adj" fmla="val 21667"/>
                </a:avLst>
              </a:prstGeom>
              <a:noFill/>
              <a:ln w="9525">
                <a:noFill/>
                <a:round/>
                <a:headEnd/>
                <a:tailEnd/>
              </a:ln>
            </p:spPr>
            <p:txBody>
              <a:bodyPr anchor="b"/>
              <a:lstStyle/>
              <a:p>
                <a:pPr>
                  <a:lnSpc>
                    <a:spcPct val="90000"/>
                  </a:lnSpc>
                  <a:defRPr/>
                </a:pPr>
                <a:r>
                  <a:rPr lang="en-US" b="1" kern="0" dirty="0">
                    <a:solidFill>
                      <a:srgbClr val="FF0000"/>
                    </a:solidFill>
                    <a:latin typeface="+mj-lt"/>
                    <a:ea typeface="+mj-ea"/>
                    <a:cs typeface="+mj-cs"/>
                  </a:rPr>
                  <a:t>Available storage</a:t>
                </a:r>
              </a:p>
            </p:txBody>
          </p:sp>
          <p:sp>
            <p:nvSpPr>
              <p:cNvPr id="19510" name="Oval 50"/>
              <p:cNvSpPr>
                <a:spLocks noChangeArrowheads="1"/>
              </p:cNvSpPr>
              <p:nvPr/>
            </p:nvSpPr>
            <p:spPr bwMode="auto">
              <a:xfrm rot="-2071857">
                <a:off x="6669361" y="2127946"/>
                <a:ext cx="1695200" cy="1291211"/>
              </a:xfrm>
              <a:prstGeom prst="ellipse">
                <a:avLst/>
              </a:prstGeom>
              <a:noFill/>
              <a:ln w="38100" algn="ctr">
                <a:solidFill>
                  <a:srgbClr val="FF0000"/>
                </a:solidFill>
                <a:round/>
                <a:headEnd/>
                <a:tailEnd/>
              </a:ln>
            </p:spPr>
            <p:txBody>
              <a:bodyPr/>
              <a:lstStyle/>
              <a:p>
                <a:pPr eaLnBrk="0" hangingPunct="0"/>
                <a:endParaRPr lang="en-US" sz="1800"/>
              </a:p>
            </p:txBody>
          </p:sp>
          <p:cxnSp>
            <p:nvCxnSpPr>
              <p:cNvPr id="19511" name="Straight Arrow Connector 43"/>
              <p:cNvCxnSpPr>
                <a:cxnSpLocks noChangeShapeType="1"/>
              </p:cNvCxnSpPr>
              <p:nvPr/>
            </p:nvCxnSpPr>
            <p:spPr bwMode="auto">
              <a:xfrm rot="10800000">
                <a:off x="6553200" y="4419600"/>
                <a:ext cx="1066800" cy="304800"/>
              </a:xfrm>
              <a:prstGeom prst="straightConnector1">
                <a:avLst/>
              </a:prstGeom>
              <a:noFill/>
              <a:ln w="38100" algn="ctr">
                <a:solidFill>
                  <a:srgbClr val="FF0000"/>
                </a:solidFill>
                <a:round/>
                <a:headEnd/>
                <a:tailEnd type="arrow" w="med" len="med"/>
              </a:ln>
            </p:spPr>
          </p:cxnSp>
          <p:cxnSp>
            <p:nvCxnSpPr>
              <p:cNvPr id="19512" name="Straight Arrow Connector 51"/>
              <p:cNvCxnSpPr>
                <a:cxnSpLocks noChangeShapeType="1"/>
              </p:cNvCxnSpPr>
              <p:nvPr/>
            </p:nvCxnSpPr>
            <p:spPr bwMode="auto">
              <a:xfrm rot="5400000" flipH="1" flipV="1">
                <a:off x="7010400" y="4038600"/>
                <a:ext cx="1295400" cy="76200"/>
              </a:xfrm>
              <a:prstGeom prst="straightConnector1">
                <a:avLst/>
              </a:prstGeom>
              <a:noFill/>
              <a:ln w="38100" algn="ctr">
                <a:solidFill>
                  <a:srgbClr val="FF0000"/>
                </a:solidFill>
                <a:round/>
                <a:headEnd/>
                <a:tailEnd type="arrow" w="med" len="med"/>
              </a:ln>
            </p:spPr>
          </p:cxnSp>
          <p:sp>
            <p:nvSpPr>
              <p:cNvPr id="19513" name="Oval 48"/>
              <p:cNvSpPr>
                <a:spLocks noChangeArrowheads="1"/>
              </p:cNvSpPr>
              <p:nvPr/>
            </p:nvSpPr>
            <p:spPr bwMode="auto">
              <a:xfrm rot="-2071857">
                <a:off x="4752279" y="3750206"/>
                <a:ext cx="2068512" cy="1278972"/>
              </a:xfrm>
              <a:prstGeom prst="ellipse">
                <a:avLst/>
              </a:prstGeom>
              <a:noFill/>
              <a:ln w="38100" algn="ctr">
                <a:solidFill>
                  <a:srgbClr val="FF0000"/>
                </a:solidFill>
                <a:round/>
                <a:headEnd/>
                <a:tailEnd/>
              </a:ln>
            </p:spPr>
            <p:txBody>
              <a:bodyPr/>
              <a:lstStyle/>
              <a:p>
                <a:pPr eaLnBrk="0" hangingPunct="0"/>
                <a:endParaRPr lang="en-US" sz="1800"/>
              </a:p>
            </p:txBody>
          </p:sp>
        </p:grpSp>
        <p:grpSp>
          <p:nvGrpSpPr>
            <p:cNvPr id="19462" name="Group 88"/>
            <p:cNvGrpSpPr>
              <a:grpSpLocks/>
            </p:cNvGrpSpPr>
            <p:nvPr/>
          </p:nvGrpSpPr>
          <p:grpSpPr bwMode="auto">
            <a:xfrm>
              <a:off x="1905000" y="838200"/>
              <a:ext cx="7239000" cy="5867400"/>
              <a:chOff x="1905000" y="838200"/>
              <a:chExt cx="7239000" cy="5867400"/>
            </a:xfrm>
          </p:grpSpPr>
          <p:grpSp>
            <p:nvGrpSpPr>
              <p:cNvPr id="19463" name="Group 52"/>
              <p:cNvGrpSpPr>
                <a:grpSpLocks/>
              </p:cNvGrpSpPr>
              <p:nvPr/>
            </p:nvGrpSpPr>
            <p:grpSpPr bwMode="auto">
              <a:xfrm>
                <a:off x="1905000" y="838200"/>
                <a:ext cx="7239000" cy="5708073"/>
                <a:chOff x="1905000" y="838200"/>
                <a:chExt cx="7239000" cy="5708073"/>
              </a:xfrm>
            </p:grpSpPr>
            <p:grpSp>
              <p:nvGrpSpPr>
                <p:cNvPr id="19475" name="Group 58"/>
                <p:cNvGrpSpPr>
                  <a:grpSpLocks/>
                </p:cNvGrpSpPr>
                <p:nvPr/>
              </p:nvGrpSpPr>
              <p:grpSpPr bwMode="auto">
                <a:xfrm>
                  <a:off x="2150567" y="838200"/>
                  <a:ext cx="6993433" cy="5708073"/>
                  <a:chOff x="2150567" y="838200"/>
                  <a:chExt cx="6993433" cy="5708073"/>
                </a:xfrm>
              </p:grpSpPr>
              <p:sp>
                <p:nvSpPr>
                  <p:cNvPr id="19491" name="Flowchart: Preparation 11"/>
                  <p:cNvSpPr>
                    <a:spLocks noChangeArrowheads="1"/>
                  </p:cNvSpPr>
                  <p:nvPr/>
                </p:nvSpPr>
                <p:spPr bwMode="auto">
                  <a:xfrm rot="2214174">
                    <a:off x="7376178" y="1677649"/>
                    <a:ext cx="1691622" cy="457200"/>
                  </a:xfrm>
                  <a:prstGeom prst="flowChartPreparation">
                    <a:avLst/>
                  </a:prstGeom>
                  <a:solidFill>
                    <a:srgbClr val="C00000"/>
                  </a:solidFill>
                  <a:ln w="9525" algn="ctr">
                    <a:solidFill>
                      <a:schemeClr val="tx1"/>
                    </a:solidFill>
                    <a:round/>
                    <a:headEnd/>
                    <a:tailEnd/>
                  </a:ln>
                </p:spPr>
                <p:txBody>
                  <a:bodyPr/>
                  <a:lstStyle/>
                  <a:p>
                    <a:pPr eaLnBrk="0" hangingPunct="0"/>
                    <a:endParaRPr lang="en-US" sz="1800"/>
                  </a:p>
                </p:txBody>
              </p:sp>
              <p:sp>
                <p:nvSpPr>
                  <p:cNvPr id="47" name="AutoShape 2"/>
                  <p:cNvSpPr txBox="1">
                    <a:spLocks noChangeArrowheads="1"/>
                  </p:cNvSpPr>
                  <p:nvPr/>
                </p:nvSpPr>
                <p:spPr bwMode="auto">
                  <a:xfrm>
                    <a:off x="7467600" y="838200"/>
                    <a:ext cx="1676400" cy="6096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rgbClr val="C00000"/>
                        </a:solidFill>
                        <a:latin typeface="+mj-lt"/>
                        <a:ea typeface="+mj-ea"/>
                        <a:cs typeface="+mj-cs"/>
                      </a:rPr>
                      <a:t>Dam “C”</a:t>
                    </a:r>
                  </a:p>
                </p:txBody>
              </p:sp>
              <p:grpSp>
                <p:nvGrpSpPr>
                  <p:cNvPr id="19493" name="Group 57"/>
                  <p:cNvGrpSpPr>
                    <a:grpSpLocks/>
                  </p:cNvGrpSpPr>
                  <p:nvPr/>
                </p:nvGrpSpPr>
                <p:grpSpPr bwMode="auto">
                  <a:xfrm>
                    <a:off x="2150567" y="1631373"/>
                    <a:ext cx="6390760" cy="4914900"/>
                    <a:chOff x="2150567" y="1631373"/>
                    <a:chExt cx="6390760" cy="4914900"/>
                  </a:xfrm>
                </p:grpSpPr>
                <p:sp>
                  <p:nvSpPr>
                    <p:cNvPr id="38" name="Freeform 37"/>
                    <p:cNvSpPr/>
                    <p:nvPr/>
                  </p:nvSpPr>
                  <p:spPr bwMode="auto">
                    <a:xfrm>
                      <a:off x="6773863" y="1631950"/>
                      <a:ext cx="1766887" cy="1901825"/>
                    </a:xfrm>
                    <a:custGeom>
                      <a:avLst/>
                      <a:gdLst>
                        <a:gd name="connsiteX0" fmla="*/ 0 w 1766454"/>
                        <a:gd name="connsiteY0" fmla="*/ 1693718 h 1901536"/>
                        <a:gd name="connsiteX1" fmla="*/ 280554 w 1766454"/>
                        <a:gd name="connsiteY1" fmla="*/ 1901536 h 1901536"/>
                        <a:gd name="connsiteX2" fmla="*/ 394854 w 1766454"/>
                        <a:gd name="connsiteY2" fmla="*/ 1704109 h 1901536"/>
                        <a:gd name="connsiteX3" fmla="*/ 519545 w 1766454"/>
                        <a:gd name="connsiteY3" fmla="*/ 1600200 h 1901536"/>
                        <a:gd name="connsiteX4" fmla="*/ 602672 w 1766454"/>
                        <a:gd name="connsiteY4" fmla="*/ 1475509 h 1901536"/>
                        <a:gd name="connsiteX5" fmla="*/ 716972 w 1766454"/>
                        <a:gd name="connsiteY5" fmla="*/ 1381991 h 1901536"/>
                        <a:gd name="connsiteX6" fmla="*/ 800100 w 1766454"/>
                        <a:gd name="connsiteY6" fmla="*/ 1309254 h 1901536"/>
                        <a:gd name="connsiteX7" fmla="*/ 852054 w 1766454"/>
                        <a:gd name="connsiteY7" fmla="*/ 1226127 h 1901536"/>
                        <a:gd name="connsiteX8" fmla="*/ 997527 w 1766454"/>
                        <a:gd name="connsiteY8" fmla="*/ 1194954 h 1901536"/>
                        <a:gd name="connsiteX9" fmla="*/ 1163782 w 1766454"/>
                        <a:gd name="connsiteY9" fmla="*/ 1101436 h 1901536"/>
                        <a:gd name="connsiteX10" fmla="*/ 1330036 w 1766454"/>
                        <a:gd name="connsiteY10" fmla="*/ 1028700 h 1901536"/>
                        <a:gd name="connsiteX11" fmla="*/ 1371600 w 1766454"/>
                        <a:gd name="connsiteY11" fmla="*/ 997527 h 1901536"/>
                        <a:gd name="connsiteX12" fmla="*/ 1496291 w 1766454"/>
                        <a:gd name="connsiteY12" fmla="*/ 924791 h 1901536"/>
                        <a:gd name="connsiteX13" fmla="*/ 1610591 w 1766454"/>
                        <a:gd name="connsiteY13" fmla="*/ 872836 h 1901536"/>
                        <a:gd name="connsiteX14" fmla="*/ 1714500 w 1766454"/>
                        <a:gd name="connsiteY14" fmla="*/ 800100 h 1901536"/>
                        <a:gd name="connsiteX15" fmla="*/ 1766454 w 1766454"/>
                        <a:gd name="connsiteY15" fmla="*/ 779318 h 1901536"/>
                        <a:gd name="connsiteX16" fmla="*/ 883227 w 1766454"/>
                        <a:gd name="connsiteY16" fmla="*/ 124691 h 1901536"/>
                        <a:gd name="connsiteX17" fmla="*/ 841663 w 1766454"/>
                        <a:gd name="connsiteY17" fmla="*/ 0 h 1901536"/>
                        <a:gd name="connsiteX18" fmla="*/ 737754 w 1766454"/>
                        <a:gd name="connsiteY18" fmla="*/ 103909 h 1901536"/>
                        <a:gd name="connsiteX19" fmla="*/ 696191 w 1766454"/>
                        <a:gd name="connsiteY19" fmla="*/ 197427 h 1901536"/>
                        <a:gd name="connsiteX20" fmla="*/ 623454 w 1766454"/>
                        <a:gd name="connsiteY20" fmla="*/ 426027 h 1901536"/>
                        <a:gd name="connsiteX21" fmla="*/ 613063 w 1766454"/>
                        <a:gd name="connsiteY21" fmla="*/ 571500 h 1901536"/>
                        <a:gd name="connsiteX22" fmla="*/ 613063 w 1766454"/>
                        <a:gd name="connsiteY22" fmla="*/ 706582 h 1901536"/>
                        <a:gd name="connsiteX23" fmla="*/ 613063 w 1766454"/>
                        <a:gd name="connsiteY23" fmla="*/ 914400 h 1901536"/>
                        <a:gd name="connsiteX24" fmla="*/ 613063 w 1766454"/>
                        <a:gd name="connsiteY24" fmla="*/ 1018309 h 1901536"/>
                        <a:gd name="connsiteX25" fmla="*/ 415636 w 1766454"/>
                        <a:gd name="connsiteY25" fmla="*/ 1246909 h 1901536"/>
                        <a:gd name="connsiteX26" fmla="*/ 228600 w 1766454"/>
                        <a:gd name="connsiteY26" fmla="*/ 1454727 h 1901536"/>
                        <a:gd name="connsiteX27" fmla="*/ 0 w 1766454"/>
                        <a:gd name="connsiteY27" fmla="*/ 1693718 h 19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6454" h="1901536">
                          <a:moveTo>
                            <a:pt x="0" y="1693718"/>
                          </a:moveTo>
                          <a:lnTo>
                            <a:pt x="280554" y="1901536"/>
                          </a:lnTo>
                          <a:lnTo>
                            <a:pt x="394854" y="1704109"/>
                          </a:lnTo>
                          <a:lnTo>
                            <a:pt x="519545" y="1600200"/>
                          </a:lnTo>
                          <a:lnTo>
                            <a:pt x="602672" y="1475509"/>
                          </a:lnTo>
                          <a:lnTo>
                            <a:pt x="716972" y="1381991"/>
                          </a:lnTo>
                          <a:lnTo>
                            <a:pt x="800100" y="1309254"/>
                          </a:lnTo>
                          <a:lnTo>
                            <a:pt x="852054" y="1226127"/>
                          </a:lnTo>
                          <a:lnTo>
                            <a:pt x="997527" y="1194954"/>
                          </a:lnTo>
                          <a:lnTo>
                            <a:pt x="1163782" y="1101436"/>
                          </a:lnTo>
                          <a:lnTo>
                            <a:pt x="1330036" y="1028700"/>
                          </a:lnTo>
                          <a:lnTo>
                            <a:pt x="1371600" y="997527"/>
                          </a:lnTo>
                          <a:lnTo>
                            <a:pt x="1496291" y="924791"/>
                          </a:lnTo>
                          <a:lnTo>
                            <a:pt x="1610591" y="872836"/>
                          </a:lnTo>
                          <a:lnTo>
                            <a:pt x="1714500" y="800100"/>
                          </a:lnTo>
                          <a:lnTo>
                            <a:pt x="1766454" y="779318"/>
                          </a:lnTo>
                          <a:lnTo>
                            <a:pt x="883227" y="124691"/>
                          </a:lnTo>
                          <a:lnTo>
                            <a:pt x="841663" y="0"/>
                          </a:lnTo>
                          <a:lnTo>
                            <a:pt x="737754" y="103909"/>
                          </a:lnTo>
                          <a:cubicBezTo>
                            <a:pt x="694642" y="190134"/>
                            <a:pt x="696191" y="156056"/>
                            <a:pt x="696191" y="197427"/>
                          </a:cubicBezTo>
                          <a:lnTo>
                            <a:pt x="623454" y="426027"/>
                          </a:lnTo>
                          <a:lnTo>
                            <a:pt x="613063" y="571500"/>
                          </a:lnTo>
                          <a:lnTo>
                            <a:pt x="613063" y="706582"/>
                          </a:lnTo>
                          <a:lnTo>
                            <a:pt x="613063" y="914400"/>
                          </a:lnTo>
                          <a:lnTo>
                            <a:pt x="613063" y="1018309"/>
                          </a:lnTo>
                          <a:lnTo>
                            <a:pt x="415636" y="1246909"/>
                          </a:lnTo>
                          <a:lnTo>
                            <a:pt x="228600" y="1454727"/>
                          </a:lnTo>
                          <a:lnTo>
                            <a:pt x="0" y="1693718"/>
                          </a:lnTo>
                          <a:close/>
                        </a:path>
                      </a:pathLst>
                    </a:custGeom>
                    <a:solidFill>
                      <a:schemeClr val="tx2">
                        <a:lumMod val="60000"/>
                        <a:lumOff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cs typeface="+mn-cs"/>
                      </a:endParaRPr>
                    </a:p>
                  </p:txBody>
                </p:sp>
                <p:sp>
                  <p:nvSpPr>
                    <p:cNvPr id="19495" name="Freeform 15"/>
                    <p:cNvSpPr>
                      <a:spLocks/>
                    </p:cNvSpPr>
                    <p:nvPr/>
                  </p:nvSpPr>
                  <p:spPr bwMode="auto">
                    <a:xfrm>
                      <a:off x="4505510" y="4303485"/>
                      <a:ext cx="116114" cy="0"/>
                    </a:xfrm>
                    <a:custGeom>
                      <a:avLst/>
                      <a:gdLst>
                        <a:gd name="T0" fmla="*/ 116114 w 116114"/>
                        <a:gd name="T1" fmla="*/ 0 w 116114"/>
                        <a:gd name="T2" fmla="*/ 0 60000 65536"/>
                        <a:gd name="T3" fmla="*/ 0 60000 65536"/>
                      </a:gdLst>
                      <a:ahLst/>
                      <a:cxnLst>
                        <a:cxn ang="T2">
                          <a:pos x="T0" y="0"/>
                        </a:cxn>
                        <a:cxn ang="T3">
                          <a:pos x="T1" y="0"/>
                        </a:cxn>
                      </a:cxnLst>
                      <a:rect l="0" t="0" r="r" b="b"/>
                      <a:pathLst>
                        <a:path w="116114">
                          <a:moveTo>
                            <a:pt x="116114" y="0"/>
                          </a:moveTo>
                          <a:lnTo>
                            <a:pt x="0" y="0"/>
                          </a:ln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US"/>
                    </a:p>
                  </p:txBody>
                </p:sp>
                <p:sp>
                  <p:nvSpPr>
                    <p:cNvPr id="19496" name="Right Arrow 19"/>
                    <p:cNvSpPr>
                      <a:spLocks noChangeArrowheads="1"/>
                    </p:cNvSpPr>
                    <p:nvPr/>
                  </p:nvSpPr>
                  <p:spPr bwMode="auto">
                    <a:xfrm rot="-3929437">
                      <a:off x="5397796" y="4980671"/>
                      <a:ext cx="706285" cy="187990"/>
                    </a:xfrm>
                    <a:prstGeom prst="rightArrow">
                      <a:avLst>
                        <a:gd name="adj1" fmla="val 50000"/>
                        <a:gd name="adj2" fmla="val 50007"/>
                      </a:avLst>
                    </a:prstGeom>
                    <a:solidFill>
                      <a:schemeClr val="accent1"/>
                    </a:solidFill>
                    <a:ln w="9525" algn="ctr">
                      <a:solidFill>
                        <a:schemeClr val="tx1"/>
                      </a:solidFill>
                      <a:round/>
                      <a:headEnd/>
                      <a:tailEnd/>
                    </a:ln>
                  </p:spPr>
                  <p:txBody>
                    <a:bodyPr/>
                    <a:lstStyle/>
                    <a:p>
                      <a:pPr eaLnBrk="0" hangingPunct="0"/>
                      <a:endParaRPr lang="en-US" sz="1800"/>
                    </a:p>
                  </p:txBody>
                </p:sp>
                <p:sp>
                  <p:nvSpPr>
                    <p:cNvPr id="19497" name="Flowchart: Preparation 20"/>
                    <p:cNvSpPr>
                      <a:spLocks noChangeArrowheads="1"/>
                    </p:cNvSpPr>
                    <p:nvPr/>
                  </p:nvSpPr>
                  <p:spPr bwMode="auto">
                    <a:xfrm rot="2214174">
                      <a:off x="5928377" y="3354049"/>
                      <a:ext cx="1691622" cy="457200"/>
                    </a:xfrm>
                    <a:prstGeom prst="flowChartPreparation">
                      <a:avLst/>
                    </a:prstGeom>
                    <a:solidFill>
                      <a:srgbClr val="C00000"/>
                    </a:solidFill>
                    <a:ln w="9525" algn="ctr">
                      <a:solidFill>
                        <a:schemeClr val="tx1"/>
                      </a:solidFill>
                      <a:round/>
                      <a:headEnd/>
                      <a:tailEnd/>
                    </a:ln>
                  </p:spPr>
                  <p:txBody>
                    <a:bodyPr/>
                    <a:lstStyle/>
                    <a:p>
                      <a:pPr eaLnBrk="0" hangingPunct="0"/>
                      <a:endParaRPr lang="en-US" sz="1800"/>
                    </a:p>
                  </p:txBody>
                </p:sp>
                <p:sp>
                  <p:nvSpPr>
                    <p:cNvPr id="19498" name="Right Arrow 17"/>
                    <p:cNvSpPr>
                      <a:spLocks noChangeArrowheads="1"/>
                    </p:cNvSpPr>
                    <p:nvPr/>
                  </p:nvSpPr>
                  <p:spPr bwMode="auto">
                    <a:xfrm rot="-2915629">
                      <a:off x="7037523" y="2747644"/>
                      <a:ext cx="706285" cy="187990"/>
                    </a:xfrm>
                    <a:prstGeom prst="rightArrow">
                      <a:avLst>
                        <a:gd name="adj1" fmla="val 50000"/>
                        <a:gd name="adj2" fmla="val 50007"/>
                      </a:avLst>
                    </a:prstGeom>
                    <a:solidFill>
                      <a:schemeClr val="accent1"/>
                    </a:solidFill>
                    <a:ln w="9525" algn="ctr">
                      <a:solidFill>
                        <a:schemeClr val="tx1"/>
                      </a:solidFill>
                      <a:round/>
                      <a:headEnd/>
                      <a:tailEnd/>
                    </a:ln>
                  </p:spPr>
                  <p:txBody>
                    <a:bodyPr/>
                    <a:lstStyle/>
                    <a:p>
                      <a:pPr eaLnBrk="0" hangingPunct="0"/>
                      <a:endParaRPr lang="en-US" sz="1800"/>
                    </a:p>
                  </p:txBody>
                </p:sp>
                <p:sp>
                  <p:nvSpPr>
                    <p:cNvPr id="19499" name="Right Arrow 18"/>
                    <p:cNvSpPr>
                      <a:spLocks noChangeArrowheads="1"/>
                    </p:cNvSpPr>
                    <p:nvPr/>
                  </p:nvSpPr>
                  <p:spPr bwMode="auto">
                    <a:xfrm>
                      <a:off x="2999146" y="4394052"/>
                      <a:ext cx="706285" cy="187990"/>
                    </a:xfrm>
                    <a:prstGeom prst="rightArrow">
                      <a:avLst>
                        <a:gd name="adj1" fmla="val 50000"/>
                        <a:gd name="adj2" fmla="val 50007"/>
                      </a:avLst>
                    </a:prstGeom>
                    <a:solidFill>
                      <a:schemeClr val="accent1"/>
                    </a:solidFill>
                    <a:ln w="9525" algn="ctr">
                      <a:solidFill>
                        <a:schemeClr val="tx1"/>
                      </a:solidFill>
                      <a:round/>
                      <a:headEnd/>
                      <a:tailEnd/>
                    </a:ln>
                  </p:spPr>
                  <p:txBody>
                    <a:bodyPr/>
                    <a:lstStyle/>
                    <a:p>
                      <a:pPr eaLnBrk="0" hangingPunct="0"/>
                      <a:endParaRPr lang="en-US" sz="1800"/>
                    </a:p>
                  </p:txBody>
                </p:sp>
                <p:sp>
                  <p:nvSpPr>
                    <p:cNvPr id="45" name="AutoShape 2"/>
                    <p:cNvSpPr txBox="1">
                      <a:spLocks noChangeArrowheads="1"/>
                    </p:cNvSpPr>
                    <p:nvPr/>
                  </p:nvSpPr>
                  <p:spPr bwMode="auto">
                    <a:xfrm>
                      <a:off x="5334000" y="2438400"/>
                      <a:ext cx="1676400" cy="6858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rgbClr val="C00000"/>
                          </a:solidFill>
                          <a:latin typeface="+mj-lt"/>
                          <a:ea typeface="+mj-ea"/>
                          <a:cs typeface="+mj-cs"/>
                        </a:rPr>
                        <a:t>Dam “B”</a:t>
                      </a:r>
                    </a:p>
                  </p:txBody>
                </p:sp>
                <p:sp>
                  <p:nvSpPr>
                    <p:cNvPr id="46" name="AutoShape 2"/>
                    <p:cNvSpPr txBox="1">
                      <a:spLocks noChangeArrowheads="1"/>
                    </p:cNvSpPr>
                    <p:nvPr/>
                  </p:nvSpPr>
                  <p:spPr bwMode="auto">
                    <a:xfrm>
                      <a:off x="4343400" y="3352800"/>
                      <a:ext cx="1600200" cy="3810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rgbClr val="C00000"/>
                          </a:solidFill>
                          <a:latin typeface="+mj-lt"/>
                          <a:ea typeface="+mj-ea"/>
                          <a:cs typeface="+mj-cs"/>
                        </a:rPr>
                        <a:t>Dam “A”</a:t>
                      </a:r>
                    </a:p>
                  </p:txBody>
                </p:sp>
                <p:sp>
                  <p:nvSpPr>
                    <p:cNvPr id="33" name="Freeform 32"/>
                    <p:cNvSpPr/>
                    <p:nvPr/>
                  </p:nvSpPr>
                  <p:spPr bwMode="auto">
                    <a:xfrm>
                      <a:off x="2151063" y="3586163"/>
                      <a:ext cx="2482850" cy="1900237"/>
                    </a:xfrm>
                    <a:custGeom>
                      <a:avLst/>
                      <a:gdLst>
                        <a:gd name="connsiteX0" fmla="*/ 2483427 w 2483427"/>
                        <a:gd name="connsiteY0" fmla="*/ 176646 h 1901537"/>
                        <a:gd name="connsiteX1" fmla="*/ 2036618 w 2483427"/>
                        <a:gd name="connsiteY1" fmla="*/ 10391 h 1901537"/>
                        <a:gd name="connsiteX2" fmla="*/ 1756064 w 2483427"/>
                        <a:gd name="connsiteY2" fmla="*/ 0 h 1901537"/>
                        <a:gd name="connsiteX3" fmla="*/ 1381991 w 2483427"/>
                        <a:gd name="connsiteY3" fmla="*/ 31173 h 1901537"/>
                        <a:gd name="connsiteX4" fmla="*/ 1111827 w 2483427"/>
                        <a:gd name="connsiteY4" fmla="*/ 83128 h 1901537"/>
                        <a:gd name="connsiteX5" fmla="*/ 633846 w 2483427"/>
                        <a:gd name="connsiteY5" fmla="*/ 166255 h 1901537"/>
                        <a:gd name="connsiteX6" fmla="*/ 363682 w 2483427"/>
                        <a:gd name="connsiteY6" fmla="*/ 301337 h 1901537"/>
                        <a:gd name="connsiteX7" fmla="*/ 228600 w 2483427"/>
                        <a:gd name="connsiteY7" fmla="*/ 550719 h 1901537"/>
                        <a:gd name="connsiteX8" fmla="*/ 103909 w 2483427"/>
                        <a:gd name="connsiteY8" fmla="*/ 758537 h 1901537"/>
                        <a:gd name="connsiteX9" fmla="*/ 51955 w 2483427"/>
                        <a:gd name="connsiteY9" fmla="*/ 987137 h 1901537"/>
                        <a:gd name="connsiteX10" fmla="*/ 0 w 2483427"/>
                        <a:gd name="connsiteY10" fmla="*/ 1444337 h 1901537"/>
                        <a:gd name="connsiteX11" fmla="*/ 41564 w 2483427"/>
                        <a:gd name="connsiteY11" fmla="*/ 1672937 h 1901537"/>
                        <a:gd name="connsiteX12" fmla="*/ 0 w 2483427"/>
                        <a:gd name="connsiteY12" fmla="*/ 1849582 h 1901537"/>
                        <a:gd name="connsiteX13" fmla="*/ 197427 w 2483427"/>
                        <a:gd name="connsiteY13" fmla="*/ 1891146 h 1901537"/>
                        <a:gd name="connsiteX14" fmla="*/ 238991 w 2483427"/>
                        <a:gd name="connsiteY14" fmla="*/ 1693719 h 1901537"/>
                        <a:gd name="connsiteX15" fmla="*/ 374073 w 2483427"/>
                        <a:gd name="connsiteY15" fmla="*/ 1704110 h 1901537"/>
                        <a:gd name="connsiteX16" fmla="*/ 561109 w 2483427"/>
                        <a:gd name="connsiteY16" fmla="*/ 1610591 h 1901537"/>
                        <a:gd name="connsiteX17" fmla="*/ 727364 w 2483427"/>
                        <a:gd name="connsiteY17" fmla="*/ 1579419 h 1901537"/>
                        <a:gd name="connsiteX18" fmla="*/ 904009 w 2483427"/>
                        <a:gd name="connsiteY18" fmla="*/ 1620982 h 1901537"/>
                        <a:gd name="connsiteX19" fmla="*/ 1122218 w 2483427"/>
                        <a:gd name="connsiteY19" fmla="*/ 1620982 h 1901537"/>
                        <a:gd name="connsiteX20" fmla="*/ 1350818 w 2483427"/>
                        <a:gd name="connsiteY20" fmla="*/ 1631373 h 1901537"/>
                        <a:gd name="connsiteX21" fmla="*/ 1589809 w 2483427"/>
                        <a:gd name="connsiteY21" fmla="*/ 1620982 h 1901537"/>
                        <a:gd name="connsiteX22" fmla="*/ 1714500 w 2483427"/>
                        <a:gd name="connsiteY22" fmla="*/ 1714500 h 1901537"/>
                        <a:gd name="connsiteX23" fmla="*/ 1953491 w 2483427"/>
                        <a:gd name="connsiteY23" fmla="*/ 1756064 h 1901537"/>
                        <a:gd name="connsiteX24" fmla="*/ 2192482 w 2483427"/>
                        <a:gd name="connsiteY24" fmla="*/ 1849582 h 1901537"/>
                        <a:gd name="connsiteX25" fmla="*/ 2389909 w 2483427"/>
                        <a:gd name="connsiteY25" fmla="*/ 1901537 h 1901537"/>
                        <a:gd name="connsiteX26" fmla="*/ 2452255 w 2483427"/>
                        <a:gd name="connsiteY26" fmla="*/ 1891146 h 190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427" h="1901537">
                          <a:moveTo>
                            <a:pt x="2483427" y="176646"/>
                          </a:moveTo>
                          <a:lnTo>
                            <a:pt x="2036618" y="10391"/>
                          </a:lnTo>
                          <a:lnTo>
                            <a:pt x="1756064" y="0"/>
                          </a:lnTo>
                          <a:lnTo>
                            <a:pt x="1381991" y="31173"/>
                          </a:lnTo>
                          <a:lnTo>
                            <a:pt x="1111827" y="83128"/>
                          </a:lnTo>
                          <a:lnTo>
                            <a:pt x="633846" y="166255"/>
                          </a:lnTo>
                          <a:lnTo>
                            <a:pt x="363682" y="301337"/>
                          </a:lnTo>
                          <a:lnTo>
                            <a:pt x="228600" y="550719"/>
                          </a:lnTo>
                          <a:lnTo>
                            <a:pt x="103909" y="758537"/>
                          </a:lnTo>
                          <a:lnTo>
                            <a:pt x="51955" y="987137"/>
                          </a:lnTo>
                          <a:lnTo>
                            <a:pt x="0" y="1444337"/>
                          </a:lnTo>
                          <a:lnTo>
                            <a:pt x="41564" y="1672937"/>
                          </a:lnTo>
                          <a:lnTo>
                            <a:pt x="0" y="1849582"/>
                          </a:lnTo>
                          <a:lnTo>
                            <a:pt x="197427" y="1891146"/>
                          </a:lnTo>
                          <a:lnTo>
                            <a:pt x="238991" y="1693719"/>
                          </a:lnTo>
                          <a:lnTo>
                            <a:pt x="374073" y="1704110"/>
                          </a:lnTo>
                          <a:lnTo>
                            <a:pt x="561109" y="1610591"/>
                          </a:lnTo>
                          <a:lnTo>
                            <a:pt x="727364" y="1579419"/>
                          </a:lnTo>
                          <a:lnTo>
                            <a:pt x="904009" y="1620982"/>
                          </a:lnTo>
                          <a:lnTo>
                            <a:pt x="1122218" y="1620982"/>
                          </a:lnTo>
                          <a:lnTo>
                            <a:pt x="1350818" y="1631373"/>
                          </a:lnTo>
                          <a:lnTo>
                            <a:pt x="1589809" y="1620982"/>
                          </a:lnTo>
                          <a:lnTo>
                            <a:pt x="1714500" y="1714500"/>
                          </a:lnTo>
                          <a:lnTo>
                            <a:pt x="1953491" y="1756064"/>
                          </a:lnTo>
                          <a:lnTo>
                            <a:pt x="2192482" y="1849582"/>
                          </a:lnTo>
                          <a:lnTo>
                            <a:pt x="2389909" y="1901537"/>
                          </a:lnTo>
                          <a:lnTo>
                            <a:pt x="2452255" y="1891146"/>
                          </a:lnTo>
                        </a:path>
                      </a:pathLst>
                    </a:custGeom>
                    <a:solidFill>
                      <a:schemeClr val="tx2">
                        <a:lumMod val="60000"/>
                        <a:lumOff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cs typeface="+mn-cs"/>
                      </a:endParaRPr>
                    </a:p>
                  </p:txBody>
                </p:sp>
                <p:sp>
                  <p:nvSpPr>
                    <p:cNvPr id="19503" name="Flowchart: Preparation 12"/>
                    <p:cNvSpPr>
                      <a:spLocks noChangeArrowheads="1"/>
                    </p:cNvSpPr>
                    <p:nvPr/>
                  </p:nvSpPr>
                  <p:spPr bwMode="auto">
                    <a:xfrm rot="5400000">
                      <a:off x="3674566" y="4495802"/>
                      <a:ext cx="1981201" cy="304800"/>
                    </a:xfrm>
                    <a:prstGeom prst="flowChartPreparation">
                      <a:avLst/>
                    </a:prstGeom>
                    <a:solidFill>
                      <a:srgbClr val="C00000"/>
                    </a:solidFill>
                    <a:ln w="9525" algn="ctr">
                      <a:solidFill>
                        <a:schemeClr val="tx1"/>
                      </a:solidFill>
                      <a:round/>
                      <a:headEnd/>
                      <a:tailEnd/>
                    </a:ln>
                  </p:spPr>
                  <p:txBody>
                    <a:bodyPr/>
                    <a:lstStyle/>
                    <a:p>
                      <a:pPr eaLnBrk="0" hangingPunct="0"/>
                      <a:endParaRPr lang="en-US" sz="1800"/>
                    </a:p>
                  </p:txBody>
                </p:sp>
                <p:sp>
                  <p:nvSpPr>
                    <p:cNvPr id="19504" name="Right Arrow 35"/>
                    <p:cNvSpPr>
                      <a:spLocks noChangeArrowheads="1"/>
                    </p:cNvSpPr>
                    <p:nvPr/>
                  </p:nvSpPr>
                  <p:spPr bwMode="auto">
                    <a:xfrm rot="-290686">
                      <a:off x="2978477" y="4220491"/>
                      <a:ext cx="706285" cy="187990"/>
                    </a:xfrm>
                    <a:prstGeom prst="rightArrow">
                      <a:avLst>
                        <a:gd name="adj1" fmla="val 50000"/>
                        <a:gd name="adj2" fmla="val 50007"/>
                      </a:avLst>
                    </a:prstGeom>
                    <a:solidFill>
                      <a:schemeClr val="accent1"/>
                    </a:solidFill>
                    <a:ln w="9525" algn="ctr">
                      <a:solidFill>
                        <a:schemeClr val="tx1"/>
                      </a:solidFill>
                      <a:round/>
                      <a:headEnd/>
                      <a:tailEnd/>
                    </a:ln>
                  </p:spPr>
                  <p:txBody>
                    <a:bodyPr/>
                    <a:lstStyle/>
                    <a:p>
                      <a:pPr eaLnBrk="0" hangingPunct="0"/>
                      <a:endParaRPr lang="en-US" sz="1800"/>
                    </a:p>
                  </p:txBody>
                </p:sp>
                <p:sp>
                  <p:nvSpPr>
                    <p:cNvPr id="35" name="Freeform 34"/>
                    <p:cNvSpPr/>
                    <p:nvPr/>
                  </p:nvSpPr>
                  <p:spPr bwMode="auto">
                    <a:xfrm>
                      <a:off x="3962400" y="3533775"/>
                      <a:ext cx="2898775" cy="3013075"/>
                    </a:xfrm>
                    <a:custGeom>
                      <a:avLst/>
                      <a:gdLst>
                        <a:gd name="connsiteX0" fmla="*/ 10391 w 2899064"/>
                        <a:gd name="connsiteY0" fmla="*/ 3002973 h 3013364"/>
                        <a:gd name="connsiteX1" fmla="*/ 10391 w 2899064"/>
                        <a:gd name="connsiteY1" fmla="*/ 2888673 h 3013364"/>
                        <a:gd name="connsiteX2" fmla="*/ 0 w 2899064"/>
                        <a:gd name="connsiteY2" fmla="*/ 2774373 h 3013364"/>
                        <a:gd name="connsiteX3" fmla="*/ 20782 w 2899064"/>
                        <a:gd name="connsiteY3" fmla="*/ 2670464 h 3013364"/>
                        <a:gd name="connsiteX4" fmla="*/ 114300 w 2899064"/>
                        <a:gd name="connsiteY4" fmla="*/ 2576946 h 3013364"/>
                        <a:gd name="connsiteX5" fmla="*/ 218209 w 2899064"/>
                        <a:gd name="connsiteY5" fmla="*/ 2524991 h 3013364"/>
                        <a:gd name="connsiteX6" fmla="*/ 467591 w 2899064"/>
                        <a:gd name="connsiteY6" fmla="*/ 2410691 h 3013364"/>
                        <a:gd name="connsiteX7" fmla="*/ 602673 w 2899064"/>
                        <a:gd name="connsiteY7" fmla="*/ 2348346 h 3013364"/>
                        <a:gd name="connsiteX8" fmla="*/ 779318 w 2899064"/>
                        <a:gd name="connsiteY8" fmla="*/ 2265218 h 3013364"/>
                        <a:gd name="connsiteX9" fmla="*/ 893618 w 2899064"/>
                        <a:gd name="connsiteY9" fmla="*/ 2171700 h 3013364"/>
                        <a:gd name="connsiteX10" fmla="*/ 1007918 w 2899064"/>
                        <a:gd name="connsiteY10" fmla="*/ 2067791 h 3013364"/>
                        <a:gd name="connsiteX11" fmla="*/ 1143000 w 2899064"/>
                        <a:gd name="connsiteY11" fmla="*/ 1901536 h 3013364"/>
                        <a:gd name="connsiteX12" fmla="*/ 1205346 w 2899064"/>
                        <a:gd name="connsiteY12" fmla="*/ 1735282 h 3013364"/>
                        <a:gd name="connsiteX13" fmla="*/ 1371600 w 2899064"/>
                        <a:gd name="connsiteY13" fmla="*/ 1465118 h 3013364"/>
                        <a:gd name="connsiteX14" fmla="*/ 1433946 w 2899064"/>
                        <a:gd name="connsiteY14" fmla="*/ 1319646 h 3013364"/>
                        <a:gd name="connsiteX15" fmla="*/ 1485900 w 2899064"/>
                        <a:gd name="connsiteY15" fmla="*/ 1174173 h 3013364"/>
                        <a:gd name="connsiteX16" fmla="*/ 1194955 w 2899064"/>
                        <a:gd name="connsiteY16" fmla="*/ 1226127 h 3013364"/>
                        <a:gd name="connsiteX17" fmla="*/ 1007918 w 2899064"/>
                        <a:gd name="connsiteY17" fmla="*/ 1226127 h 3013364"/>
                        <a:gd name="connsiteX18" fmla="*/ 841664 w 2899064"/>
                        <a:gd name="connsiteY18" fmla="*/ 1236518 h 3013364"/>
                        <a:gd name="connsiteX19" fmla="*/ 841664 w 2899064"/>
                        <a:gd name="connsiteY19" fmla="*/ 1049482 h 3013364"/>
                        <a:gd name="connsiteX20" fmla="*/ 987136 w 2899064"/>
                        <a:gd name="connsiteY20" fmla="*/ 1049482 h 3013364"/>
                        <a:gd name="connsiteX21" fmla="*/ 1163782 w 2899064"/>
                        <a:gd name="connsiteY21" fmla="*/ 1007918 h 3013364"/>
                        <a:gd name="connsiteX22" fmla="*/ 1330036 w 2899064"/>
                        <a:gd name="connsiteY22" fmla="*/ 976746 h 3013364"/>
                        <a:gd name="connsiteX23" fmla="*/ 1569027 w 2899064"/>
                        <a:gd name="connsiteY23" fmla="*/ 883227 h 3013364"/>
                        <a:gd name="connsiteX24" fmla="*/ 1693718 w 2899064"/>
                        <a:gd name="connsiteY24" fmla="*/ 820882 h 3013364"/>
                        <a:gd name="connsiteX25" fmla="*/ 1828800 w 2899064"/>
                        <a:gd name="connsiteY25" fmla="*/ 768927 h 3013364"/>
                        <a:gd name="connsiteX26" fmla="*/ 1922318 w 2899064"/>
                        <a:gd name="connsiteY26" fmla="*/ 685800 h 3013364"/>
                        <a:gd name="connsiteX27" fmla="*/ 2047009 w 2899064"/>
                        <a:gd name="connsiteY27" fmla="*/ 581891 h 3013364"/>
                        <a:gd name="connsiteX28" fmla="*/ 2130136 w 2899064"/>
                        <a:gd name="connsiteY28" fmla="*/ 426027 h 3013364"/>
                        <a:gd name="connsiteX29" fmla="*/ 2161309 w 2899064"/>
                        <a:gd name="connsiteY29" fmla="*/ 238991 h 3013364"/>
                        <a:gd name="connsiteX30" fmla="*/ 2275609 w 2899064"/>
                        <a:gd name="connsiteY30" fmla="*/ 62346 h 3013364"/>
                        <a:gd name="connsiteX31" fmla="*/ 2337955 w 2899064"/>
                        <a:gd name="connsiteY31" fmla="*/ 0 h 3013364"/>
                        <a:gd name="connsiteX32" fmla="*/ 2899064 w 2899064"/>
                        <a:gd name="connsiteY32" fmla="*/ 426027 h 3013364"/>
                        <a:gd name="connsiteX33" fmla="*/ 2639291 w 2899064"/>
                        <a:gd name="connsiteY33" fmla="*/ 581891 h 3013364"/>
                        <a:gd name="connsiteX34" fmla="*/ 2421082 w 2899064"/>
                        <a:gd name="connsiteY34" fmla="*/ 696191 h 3013364"/>
                        <a:gd name="connsiteX35" fmla="*/ 2109355 w 2899064"/>
                        <a:gd name="connsiteY35" fmla="*/ 904009 h 3013364"/>
                        <a:gd name="connsiteX36" fmla="*/ 1880755 w 2899064"/>
                        <a:gd name="connsiteY36" fmla="*/ 1018309 h 3013364"/>
                        <a:gd name="connsiteX37" fmla="*/ 1756064 w 2899064"/>
                        <a:gd name="connsiteY37" fmla="*/ 1091046 h 3013364"/>
                        <a:gd name="connsiteX38" fmla="*/ 1683327 w 2899064"/>
                        <a:gd name="connsiteY38" fmla="*/ 1309255 h 3013364"/>
                        <a:gd name="connsiteX39" fmla="*/ 1600200 w 2899064"/>
                        <a:gd name="connsiteY39" fmla="*/ 1454727 h 3013364"/>
                        <a:gd name="connsiteX40" fmla="*/ 1548246 w 2899064"/>
                        <a:gd name="connsiteY40" fmla="*/ 1610591 h 3013364"/>
                        <a:gd name="connsiteX41" fmla="*/ 1475509 w 2899064"/>
                        <a:gd name="connsiteY41" fmla="*/ 1787236 h 3013364"/>
                        <a:gd name="connsiteX42" fmla="*/ 1392382 w 2899064"/>
                        <a:gd name="connsiteY42" fmla="*/ 1922318 h 3013364"/>
                        <a:gd name="connsiteX43" fmla="*/ 1278082 w 2899064"/>
                        <a:gd name="connsiteY43" fmla="*/ 2098964 h 3013364"/>
                        <a:gd name="connsiteX44" fmla="*/ 1215736 w 2899064"/>
                        <a:gd name="connsiteY44" fmla="*/ 2192482 h 3013364"/>
                        <a:gd name="connsiteX45" fmla="*/ 1132609 w 2899064"/>
                        <a:gd name="connsiteY45" fmla="*/ 2306782 h 3013364"/>
                        <a:gd name="connsiteX46" fmla="*/ 1018309 w 2899064"/>
                        <a:gd name="connsiteY46" fmla="*/ 2431473 h 3013364"/>
                        <a:gd name="connsiteX47" fmla="*/ 914400 w 2899064"/>
                        <a:gd name="connsiteY47" fmla="*/ 2514600 h 3013364"/>
                        <a:gd name="connsiteX48" fmla="*/ 789709 w 2899064"/>
                        <a:gd name="connsiteY48" fmla="*/ 2556164 h 3013364"/>
                        <a:gd name="connsiteX49" fmla="*/ 675409 w 2899064"/>
                        <a:gd name="connsiteY49" fmla="*/ 2597727 h 3013364"/>
                        <a:gd name="connsiteX50" fmla="*/ 529936 w 2899064"/>
                        <a:gd name="connsiteY50" fmla="*/ 2628900 h 3013364"/>
                        <a:gd name="connsiteX51" fmla="*/ 332509 w 2899064"/>
                        <a:gd name="connsiteY51" fmla="*/ 2660073 h 3013364"/>
                        <a:gd name="connsiteX52" fmla="*/ 249382 w 2899064"/>
                        <a:gd name="connsiteY52" fmla="*/ 2680855 h 3013364"/>
                        <a:gd name="connsiteX53" fmla="*/ 187036 w 2899064"/>
                        <a:gd name="connsiteY53" fmla="*/ 2826327 h 3013364"/>
                        <a:gd name="connsiteX54" fmla="*/ 176646 w 2899064"/>
                        <a:gd name="connsiteY54" fmla="*/ 2930236 h 3013364"/>
                        <a:gd name="connsiteX55" fmla="*/ 155864 w 2899064"/>
                        <a:gd name="connsiteY55" fmla="*/ 3013364 h 3013364"/>
                        <a:gd name="connsiteX56" fmla="*/ 10391 w 2899064"/>
                        <a:gd name="connsiteY56" fmla="*/ 3002973 h 301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99064" h="3013364">
                          <a:moveTo>
                            <a:pt x="10391" y="3002973"/>
                          </a:moveTo>
                          <a:lnTo>
                            <a:pt x="10391" y="2888673"/>
                          </a:lnTo>
                          <a:lnTo>
                            <a:pt x="0" y="2774373"/>
                          </a:lnTo>
                          <a:lnTo>
                            <a:pt x="20782" y="2670464"/>
                          </a:lnTo>
                          <a:lnTo>
                            <a:pt x="114300" y="2576946"/>
                          </a:lnTo>
                          <a:lnTo>
                            <a:pt x="218209" y="2524991"/>
                          </a:lnTo>
                          <a:lnTo>
                            <a:pt x="467591" y="2410691"/>
                          </a:lnTo>
                          <a:lnTo>
                            <a:pt x="602673" y="2348346"/>
                          </a:lnTo>
                          <a:lnTo>
                            <a:pt x="779318" y="2265218"/>
                          </a:lnTo>
                          <a:lnTo>
                            <a:pt x="893618" y="2171700"/>
                          </a:lnTo>
                          <a:lnTo>
                            <a:pt x="1007918" y="2067791"/>
                          </a:lnTo>
                          <a:lnTo>
                            <a:pt x="1143000" y="1901536"/>
                          </a:lnTo>
                          <a:lnTo>
                            <a:pt x="1205346" y="1735282"/>
                          </a:lnTo>
                          <a:lnTo>
                            <a:pt x="1371600" y="1465118"/>
                          </a:lnTo>
                          <a:lnTo>
                            <a:pt x="1433946" y="1319646"/>
                          </a:lnTo>
                          <a:lnTo>
                            <a:pt x="1485900" y="1174173"/>
                          </a:lnTo>
                          <a:lnTo>
                            <a:pt x="1194955" y="1226127"/>
                          </a:lnTo>
                          <a:lnTo>
                            <a:pt x="1007918" y="1226127"/>
                          </a:lnTo>
                          <a:lnTo>
                            <a:pt x="841664" y="1236518"/>
                          </a:lnTo>
                          <a:lnTo>
                            <a:pt x="841664" y="1049482"/>
                          </a:lnTo>
                          <a:lnTo>
                            <a:pt x="987136" y="1049482"/>
                          </a:lnTo>
                          <a:lnTo>
                            <a:pt x="1163782" y="1007918"/>
                          </a:lnTo>
                          <a:lnTo>
                            <a:pt x="1330036" y="976746"/>
                          </a:lnTo>
                          <a:lnTo>
                            <a:pt x="1569027" y="883227"/>
                          </a:lnTo>
                          <a:lnTo>
                            <a:pt x="1693718" y="820882"/>
                          </a:lnTo>
                          <a:lnTo>
                            <a:pt x="1828800" y="768927"/>
                          </a:lnTo>
                          <a:lnTo>
                            <a:pt x="1922318" y="685800"/>
                          </a:lnTo>
                          <a:lnTo>
                            <a:pt x="2047009" y="581891"/>
                          </a:lnTo>
                          <a:lnTo>
                            <a:pt x="2130136" y="426027"/>
                          </a:lnTo>
                          <a:lnTo>
                            <a:pt x="2161309" y="238991"/>
                          </a:lnTo>
                          <a:lnTo>
                            <a:pt x="2275609" y="62346"/>
                          </a:lnTo>
                          <a:lnTo>
                            <a:pt x="2337955" y="0"/>
                          </a:lnTo>
                          <a:lnTo>
                            <a:pt x="2899064" y="426027"/>
                          </a:lnTo>
                          <a:lnTo>
                            <a:pt x="2639291" y="581891"/>
                          </a:lnTo>
                          <a:lnTo>
                            <a:pt x="2421082" y="696191"/>
                          </a:lnTo>
                          <a:lnTo>
                            <a:pt x="2109355" y="904009"/>
                          </a:lnTo>
                          <a:lnTo>
                            <a:pt x="1880755" y="1018309"/>
                          </a:lnTo>
                          <a:lnTo>
                            <a:pt x="1756064" y="1091046"/>
                          </a:lnTo>
                          <a:lnTo>
                            <a:pt x="1683327" y="1309255"/>
                          </a:lnTo>
                          <a:lnTo>
                            <a:pt x="1600200" y="1454727"/>
                          </a:lnTo>
                          <a:lnTo>
                            <a:pt x="1548246" y="1610591"/>
                          </a:lnTo>
                          <a:lnTo>
                            <a:pt x="1475509" y="1787236"/>
                          </a:lnTo>
                          <a:lnTo>
                            <a:pt x="1392382" y="1922318"/>
                          </a:lnTo>
                          <a:lnTo>
                            <a:pt x="1278082" y="2098964"/>
                          </a:lnTo>
                          <a:lnTo>
                            <a:pt x="1215736" y="2192482"/>
                          </a:lnTo>
                          <a:lnTo>
                            <a:pt x="1132609" y="2306782"/>
                          </a:lnTo>
                          <a:lnTo>
                            <a:pt x="1018309" y="2431473"/>
                          </a:lnTo>
                          <a:lnTo>
                            <a:pt x="914400" y="2514600"/>
                          </a:lnTo>
                          <a:lnTo>
                            <a:pt x="789709" y="2556164"/>
                          </a:lnTo>
                          <a:lnTo>
                            <a:pt x="675409" y="2597727"/>
                          </a:lnTo>
                          <a:lnTo>
                            <a:pt x="529936" y="2628900"/>
                          </a:lnTo>
                          <a:lnTo>
                            <a:pt x="332509" y="2660073"/>
                          </a:lnTo>
                          <a:lnTo>
                            <a:pt x="249382" y="2680855"/>
                          </a:lnTo>
                          <a:lnTo>
                            <a:pt x="187036" y="2826327"/>
                          </a:lnTo>
                          <a:lnTo>
                            <a:pt x="176646" y="2930236"/>
                          </a:lnTo>
                          <a:lnTo>
                            <a:pt x="155864" y="3013364"/>
                          </a:lnTo>
                          <a:lnTo>
                            <a:pt x="10391" y="3002973"/>
                          </a:lnTo>
                          <a:close/>
                        </a:path>
                      </a:pathLst>
                    </a:custGeom>
                    <a:solidFill>
                      <a:schemeClr val="tx2">
                        <a:lumMod val="60000"/>
                        <a:lumOff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cs typeface="+mn-cs"/>
                      </a:endParaRPr>
                    </a:p>
                  </p:txBody>
                </p:sp>
                <p:sp>
                  <p:nvSpPr>
                    <p:cNvPr id="19506" name="Freeform 7"/>
                    <p:cNvSpPr>
                      <a:spLocks/>
                    </p:cNvSpPr>
                    <p:nvPr/>
                  </p:nvSpPr>
                  <p:spPr bwMode="auto">
                    <a:xfrm>
                      <a:off x="2150567" y="1807028"/>
                      <a:ext cx="5939971" cy="3675743"/>
                    </a:xfrm>
                    <a:custGeom>
                      <a:avLst/>
                      <a:gdLst>
                        <a:gd name="T0" fmla="*/ 0 w 5878285"/>
                        <a:gd name="T1" fmla="*/ 3675743 h 3512457"/>
                        <a:gd name="T2" fmla="*/ 117332 w 5878285"/>
                        <a:gd name="T3" fmla="*/ 3250450 h 3512457"/>
                        <a:gd name="T4" fmla="*/ 410665 w 5878285"/>
                        <a:gd name="T5" fmla="*/ 2870726 h 3512457"/>
                        <a:gd name="T6" fmla="*/ 1026662 w 5878285"/>
                        <a:gd name="T7" fmla="*/ 2688457 h 3512457"/>
                        <a:gd name="T8" fmla="*/ 1803991 w 5878285"/>
                        <a:gd name="T9" fmla="*/ 2734025 h 3512457"/>
                        <a:gd name="T10" fmla="*/ 2390655 w 5878285"/>
                        <a:gd name="T11" fmla="*/ 2779592 h 3512457"/>
                        <a:gd name="T12" fmla="*/ 2977320 w 5878285"/>
                        <a:gd name="T13" fmla="*/ 2734025 h 3512457"/>
                        <a:gd name="T14" fmla="*/ 3446650 w 5878285"/>
                        <a:gd name="T15" fmla="*/ 2566945 h 3512457"/>
                        <a:gd name="T16" fmla="*/ 3857314 w 5878285"/>
                        <a:gd name="T17" fmla="*/ 2323922 h 3512457"/>
                        <a:gd name="T18" fmla="*/ 4825312 w 5878285"/>
                        <a:gd name="T19" fmla="*/ 1275878 h 3512457"/>
                        <a:gd name="T20" fmla="*/ 5191975 w 5878285"/>
                        <a:gd name="T21" fmla="*/ 880964 h 3512457"/>
                        <a:gd name="T22" fmla="*/ 5602640 w 5878285"/>
                        <a:gd name="T23" fmla="*/ 410104 h 3512457"/>
                        <a:gd name="T24" fmla="*/ 5602640 w 5878285"/>
                        <a:gd name="T25" fmla="*/ 410104 h 3512457"/>
                        <a:gd name="T26" fmla="*/ 5939971 w 5878285"/>
                        <a:gd name="T27" fmla="*/ 0 h 35124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78285" h="3512457">
                          <a:moveTo>
                            <a:pt x="0" y="3512457"/>
                          </a:moveTo>
                          <a:cubicBezTo>
                            <a:pt x="24190" y="3373361"/>
                            <a:pt x="48381" y="3234266"/>
                            <a:pt x="116114" y="3106057"/>
                          </a:cubicBezTo>
                          <a:cubicBezTo>
                            <a:pt x="183847" y="2977848"/>
                            <a:pt x="256419" y="2832705"/>
                            <a:pt x="406400" y="2743200"/>
                          </a:cubicBezTo>
                          <a:cubicBezTo>
                            <a:pt x="556381" y="2653695"/>
                            <a:pt x="786191" y="2590800"/>
                            <a:pt x="1016000" y="2569029"/>
                          </a:cubicBezTo>
                          <a:cubicBezTo>
                            <a:pt x="1245809" y="2547258"/>
                            <a:pt x="1560286" y="2598058"/>
                            <a:pt x="1785257" y="2612572"/>
                          </a:cubicBezTo>
                          <a:cubicBezTo>
                            <a:pt x="2010228" y="2627086"/>
                            <a:pt x="2172304" y="2656114"/>
                            <a:pt x="2365828" y="2656114"/>
                          </a:cubicBezTo>
                          <a:cubicBezTo>
                            <a:pt x="2559352" y="2656114"/>
                            <a:pt x="2772229" y="2646439"/>
                            <a:pt x="2946400" y="2612572"/>
                          </a:cubicBezTo>
                          <a:cubicBezTo>
                            <a:pt x="3120571" y="2578705"/>
                            <a:pt x="3265714" y="2518228"/>
                            <a:pt x="3410857" y="2452914"/>
                          </a:cubicBezTo>
                          <a:cubicBezTo>
                            <a:pt x="3556000" y="2387600"/>
                            <a:pt x="3589867" y="2426305"/>
                            <a:pt x="3817257" y="2220686"/>
                          </a:cubicBezTo>
                          <a:cubicBezTo>
                            <a:pt x="4044647" y="2015067"/>
                            <a:pt x="4775200" y="1219200"/>
                            <a:pt x="4775200" y="1219200"/>
                          </a:cubicBezTo>
                          <a:cubicBezTo>
                            <a:pt x="4995333" y="989391"/>
                            <a:pt x="5009848" y="979715"/>
                            <a:pt x="5138057" y="841829"/>
                          </a:cubicBezTo>
                          <a:cubicBezTo>
                            <a:pt x="5266266" y="703943"/>
                            <a:pt x="5544457" y="391886"/>
                            <a:pt x="5544457" y="391886"/>
                          </a:cubicBezTo>
                          <a:lnTo>
                            <a:pt x="5878285" y="0"/>
                          </a:lnTo>
                        </a:path>
                      </a:pathLst>
                    </a:custGeom>
                    <a:noFill/>
                    <a:ln w="635" cap="flat" cmpd="sng" algn="ctr">
                      <a:solidFill>
                        <a:srgbClr val="000000"/>
                      </a:solidFill>
                      <a:prstDash val="solid"/>
                      <a:round/>
                      <a:headEnd type="none" w="med" len="med"/>
                      <a:tailEnd type="none" w="med" len="med"/>
                    </a:ln>
                  </p:spPr>
                  <p:txBody>
                    <a:bodyPr/>
                    <a:lstStyle/>
                    <a:p>
                      <a:endParaRPr lang="en-US"/>
                    </a:p>
                  </p:txBody>
                </p:sp>
                <p:sp>
                  <p:nvSpPr>
                    <p:cNvPr id="19507" name="Freeform 8"/>
                    <p:cNvSpPr>
                      <a:spLocks/>
                    </p:cNvSpPr>
                    <p:nvPr/>
                  </p:nvSpPr>
                  <p:spPr bwMode="auto">
                    <a:xfrm>
                      <a:off x="2328367" y="2097314"/>
                      <a:ext cx="6110514" cy="3410857"/>
                    </a:xfrm>
                    <a:custGeom>
                      <a:avLst/>
                      <a:gdLst>
                        <a:gd name="T0" fmla="*/ 0 w 6110514"/>
                        <a:gd name="T1" fmla="*/ 3410857 h 3410857"/>
                        <a:gd name="T2" fmla="*/ 116114 w 6110514"/>
                        <a:gd name="T3" fmla="*/ 3077029 h 3410857"/>
                        <a:gd name="T4" fmla="*/ 261257 w 6110514"/>
                        <a:gd name="T5" fmla="*/ 2815771 h 3410857"/>
                        <a:gd name="T6" fmla="*/ 566057 w 6110514"/>
                        <a:gd name="T7" fmla="*/ 2569029 h 3410857"/>
                        <a:gd name="T8" fmla="*/ 783771 w 6110514"/>
                        <a:gd name="T9" fmla="*/ 2554515 h 3410857"/>
                        <a:gd name="T10" fmla="*/ 1103087 w 6110514"/>
                        <a:gd name="T11" fmla="*/ 2540001 h 3410857"/>
                        <a:gd name="T12" fmla="*/ 1436915 w 6110514"/>
                        <a:gd name="T13" fmla="*/ 2583543 h 3410857"/>
                        <a:gd name="T14" fmla="*/ 1712687 w 6110514"/>
                        <a:gd name="T15" fmla="*/ 2627087 h 3410857"/>
                        <a:gd name="T16" fmla="*/ 1814287 w 6110514"/>
                        <a:gd name="T17" fmla="*/ 2627087 h 3410857"/>
                        <a:gd name="T18" fmla="*/ 2191657 w 6110514"/>
                        <a:gd name="T19" fmla="*/ 2656115 h 3410857"/>
                        <a:gd name="T20" fmla="*/ 2496457 w 6110514"/>
                        <a:gd name="T21" fmla="*/ 2656115 h 3410857"/>
                        <a:gd name="T22" fmla="*/ 2902857 w 6110514"/>
                        <a:gd name="T23" fmla="*/ 2627087 h 3410857"/>
                        <a:gd name="T24" fmla="*/ 3294743 w 6110514"/>
                        <a:gd name="T25" fmla="*/ 2554515 h 3410857"/>
                        <a:gd name="T26" fmla="*/ 3614057 w 6110514"/>
                        <a:gd name="T27" fmla="*/ 2409371 h 3410857"/>
                        <a:gd name="T28" fmla="*/ 3831771 w 6110514"/>
                        <a:gd name="T29" fmla="*/ 2264229 h 3410857"/>
                        <a:gd name="T30" fmla="*/ 4034971 w 6110514"/>
                        <a:gd name="T31" fmla="*/ 2119087 h 3410857"/>
                        <a:gd name="T32" fmla="*/ 4180115 w 6110514"/>
                        <a:gd name="T33" fmla="*/ 1944915 h 3410857"/>
                        <a:gd name="T34" fmla="*/ 4339770 w 6110514"/>
                        <a:gd name="T35" fmla="*/ 1857829 h 3410857"/>
                        <a:gd name="T36" fmla="*/ 4586514 w 6110514"/>
                        <a:gd name="T37" fmla="*/ 1538515 h 3410857"/>
                        <a:gd name="T38" fmla="*/ 4688114 w 6110514"/>
                        <a:gd name="T39" fmla="*/ 1422401 h 3410857"/>
                        <a:gd name="T40" fmla="*/ 4978402 w 6110514"/>
                        <a:gd name="T41" fmla="*/ 1088572 h 3410857"/>
                        <a:gd name="T42" fmla="*/ 5036458 w 6110514"/>
                        <a:gd name="T43" fmla="*/ 1016000 h 3410857"/>
                        <a:gd name="T44" fmla="*/ 5631542 w 6110514"/>
                        <a:gd name="T45" fmla="*/ 420914 h 3410857"/>
                        <a:gd name="T46" fmla="*/ 6110514 w 6110514"/>
                        <a:gd name="T47" fmla="*/ 0 h 34108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10514" h="3410857">
                          <a:moveTo>
                            <a:pt x="0" y="3410857"/>
                          </a:moveTo>
                          <a:cubicBezTo>
                            <a:pt x="36285" y="3293533"/>
                            <a:pt x="72571" y="3176209"/>
                            <a:pt x="116114" y="3077028"/>
                          </a:cubicBezTo>
                          <a:cubicBezTo>
                            <a:pt x="159657" y="2977847"/>
                            <a:pt x="186266" y="2900438"/>
                            <a:pt x="261257" y="2815771"/>
                          </a:cubicBezTo>
                          <a:cubicBezTo>
                            <a:pt x="336248" y="2731104"/>
                            <a:pt x="478971" y="2612571"/>
                            <a:pt x="566057" y="2569028"/>
                          </a:cubicBezTo>
                          <a:cubicBezTo>
                            <a:pt x="653143" y="2525485"/>
                            <a:pt x="783771" y="2554514"/>
                            <a:pt x="783771" y="2554514"/>
                          </a:cubicBezTo>
                          <a:cubicBezTo>
                            <a:pt x="873276" y="2549676"/>
                            <a:pt x="994229" y="2535162"/>
                            <a:pt x="1103086" y="2540000"/>
                          </a:cubicBezTo>
                          <a:cubicBezTo>
                            <a:pt x="1211943" y="2544838"/>
                            <a:pt x="1335314" y="2569029"/>
                            <a:pt x="1436914" y="2583543"/>
                          </a:cubicBezTo>
                          <a:cubicBezTo>
                            <a:pt x="1538514" y="2598057"/>
                            <a:pt x="1649791" y="2619829"/>
                            <a:pt x="1712686" y="2627086"/>
                          </a:cubicBezTo>
                          <a:cubicBezTo>
                            <a:pt x="1775581" y="2634343"/>
                            <a:pt x="1734458" y="2622248"/>
                            <a:pt x="1814286" y="2627086"/>
                          </a:cubicBezTo>
                          <a:cubicBezTo>
                            <a:pt x="1894114" y="2631924"/>
                            <a:pt x="2077962" y="2651276"/>
                            <a:pt x="2191657" y="2656114"/>
                          </a:cubicBezTo>
                          <a:cubicBezTo>
                            <a:pt x="2305352" y="2660952"/>
                            <a:pt x="2377924" y="2660952"/>
                            <a:pt x="2496457" y="2656114"/>
                          </a:cubicBezTo>
                          <a:cubicBezTo>
                            <a:pt x="2614990" y="2651276"/>
                            <a:pt x="2769809" y="2644019"/>
                            <a:pt x="2902857" y="2627086"/>
                          </a:cubicBezTo>
                          <a:cubicBezTo>
                            <a:pt x="3035905" y="2610153"/>
                            <a:pt x="3176210" y="2590800"/>
                            <a:pt x="3294743" y="2554514"/>
                          </a:cubicBezTo>
                          <a:cubicBezTo>
                            <a:pt x="3413276" y="2518228"/>
                            <a:pt x="3524552" y="2457752"/>
                            <a:pt x="3614057" y="2409371"/>
                          </a:cubicBezTo>
                          <a:cubicBezTo>
                            <a:pt x="3703562" y="2360990"/>
                            <a:pt x="3761619" y="2312609"/>
                            <a:pt x="3831771" y="2264228"/>
                          </a:cubicBezTo>
                          <a:cubicBezTo>
                            <a:pt x="3901923" y="2215847"/>
                            <a:pt x="3976914" y="2172305"/>
                            <a:pt x="4034971" y="2119086"/>
                          </a:cubicBezTo>
                          <a:cubicBezTo>
                            <a:pt x="4093028" y="2065867"/>
                            <a:pt x="4129314" y="1988457"/>
                            <a:pt x="4180114" y="1944914"/>
                          </a:cubicBezTo>
                          <a:cubicBezTo>
                            <a:pt x="4230914" y="1901371"/>
                            <a:pt x="4272038" y="1925561"/>
                            <a:pt x="4339771" y="1857828"/>
                          </a:cubicBezTo>
                          <a:cubicBezTo>
                            <a:pt x="4407504" y="1790095"/>
                            <a:pt x="4528457" y="1611085"/>
                            <a:pt x="4586514" y="1538514"/>
                          </a:cubicBezTo>
                          <a:cubicBezTo>
                            <a:pt x="4644571" y="1465943"/>
                            <a:pt x="4688114" y="1422400"/>
                            <a:pt x="4688114" y="1422400"/>
                          </a:cubicBezTo>
                          <a:lnTo>
                            <a:pt x="4978400" y="1088571"/>
                          </a:lnTo>
                          <a:cubicBezTo>
                            <a:pt x="5036457" y="1020838"/>
                            <a:pt x="4927600" y="1127276"/>
                            <a:pt x="5036457" y="1016000"/>
                          </a:cubicBezTo>
                          <a:cubicBezTo>
                            <a:pt x="5145314" y="904724"/>
                            <a:pt x="5452534" y="590247"/>
                            <a:pt x="5631543" y="420914"/>
                          </a:cubicBezTo>
                          <a:cubicBezTo>
                            <a:pt x="5810552" y="251581"/>
                            <a:pt x="5960533" y="125790"/>
                            <a:pt x="6110514" y="0"/>
                          </a:cubicBezTo>
                        </a:path>
                      </a:pathLst>
                    </a:custGeom>
                    <a:noFill/>
                    <a:ln w="635" cap="flat" cmpd="sng" algn="ctr">
                      <a:solidFill>
                        <a:srgbClr val="000000"/>
                      </a:solidFill>
                      <a:prstDash val="solid"/>
                      <a:round/>
                      <a:headEnd type="none" w="med" len="med"/>
                      <a:tailEnd type="none" w="med" len="med"/>
                    </a:ln>
                  </p:spPr>
                  <p:txBody>
                    <a:bodyPr/>
                    <a:lstStyle/>
                    <a:p>
                      <a:endParaRPr lang="en-US"/>
                    </a:p>
                  </p:txBody>
                </p:sp>
                <p:sp>
                  <p:nvSpPr>
                    <p:cNvPr id="19508" name="Right Arrow 41"/>
                    <p:cNvSpPr>
                      <a:spLocks noChangeArrowheads="1"/>
                    </p:cNvSpPr>
                    <p:nvPr/>
                  </p:nvSpPr>
                  <p:spPr bwMode="auto">
                    <a:xfrm rot="-1081480">
                      <a:off x="5189608" y="4372453"/>
                      <a:ext cx="706285" cy="163779"/>
                    </a:xfrm>
                    <a:prstGeom prst="rightArrow">
                      <a:avLst>
                        <a:gd name="adj1" fmla="val 50000"/>
                        <a:gd name="adj2" fmla="val 49992"/>
                      </a:avLst>
                    </a:prstGeom>
                    <a:solidFill>
                      <a:schemeClr val="accent1"/>
                    </a:solidFill>
                    <a:ln w="9525" algn="ctr">
                      <a:solidFill>
                        <a:schemeClr val="tx1"/>
                      </a:solidFill>
                      <a:round/>
                      <a:headEnd/>
                      <a:tailEnd/>
                    </a:ln>
                  </p:spPr>
                  <p:txBody>
                    <a:bodyPr/>
                    <a:lstStyle/>
                    <a:p>
                      <a:pPr eaLnBrk="0" hangingPunct="0"/>
                      <a:endParaRPr lang="en-US" sz="1800"/>
                    </a:p>
                  </p:txBody>
                </p:sp>
              </p:grpSp>
            </p:grpSp>
            <p:grpSp>
              <p:nvGrpSpPr>
                <p:cNvPr id="19476" name="Group 72"/>
                <p:cNvGrpSpPr>
                  <a:grpSpLocks/>
                </p:cNvGrpSpPr>
                <p:nvPr/>
              </p:nvGrpSpPr>
              <p:grpSpPr bwMode="auto">
                <a:xfrm>
                  <a:off x="1905000" y="2362200"/>
                  <a:ext cx="1905000" cy="1319390"/>
                  <a:chOff x="1905000" y="2362200"/>
                  <a:chExt cx="1905000" cy="1319390"/>
                </a:xfrm>
              </p:grpSpPr>
              <p:sp>
                <p:nvSpPr>
                  <p:cNvPr id="62" name="AutoShape 2"/>
                  <p:cNvSpPr txBox="1">
                    <a:spLocks noChangeArrowheads="1"/>
                  </p:cNvSpPr>
                  <p:nvPr/>
                </p:nvSpPr>
                <p:spPr bwMode="auto">
                  <a:xfrm>
                    <a:off x="1905000" y="2362200"/>
                    <a:ext cx="1905000" cy="3810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chemeClr val="tx2">
                            <a:lumMod val="50000"/>
                          </a:schemeClr>
                        </a:solidFill>
                        <a:latin typeface="+mj-lt"/>
                        <a:ea typeface="+mj-ea"/>
                        <a:cs typeface="+mj-cs"/>
                      </a:rPr>
                      <a:t>High risk</a:t>
                    </a:r>
                  </a:p>
                </p:txBody>
              </p:sp>
              <p:sp>
                <p:nvSpPr>
                  <p:cNvPr id="66" name="Up Arrow 65"/>
                  <p:cNvSpPr/>
                  <p:nvPr/>
                </p:nvSpPr>
                <p:spPr bwMode="auto">
                  <a:xfrm rot="20790442">
                    <a:off x="2608263" y="2843213"/>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67" name="Up Arrow 66"/>
                  <p:cNvSpPr/>
                  <p:nvPr/>
                </p:nvSpPr>
                <p:spPr bwMode="auto">
                  <a:xfrm rot="20790442">
                    <a:off x="2913063" y="2767013"/>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68" name="Up Arrow 67"/>
                  <p:cNvSpPr/>
                  <p:nvPr/>
                </p:nvSpPr>
                <p:spPr bwMode="auto">
                  <a:xfrm rot="20790442">
                    <a:off x="3294063" y="2690813"/>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grpSp>
            <p:grpSp>
              <p:nvGrpSpPr>
                <p:cNvPr id="19477" name="Group 71"/>
                <p:cNvGrpSpPr>
                  <a:grpSpLocks/>
                </p:cNvGrpSpPr>
                <p:nvPr/>
              </p:nvGrpSpPr>
              <p:grpSpPr bwMode="auto">
                <a:xfrm>
                  <a:off x="5181600" y="1219200"/>
                  <a:ext cx="2286000" cy="1395591"/>
                  <a:chOff x="5181600" y="1219200"/>
                  <a:chExt cx="2286000" cy="1395591"/>
                </a:xfrm>
              </p:grpSpPr>
              <p:sp>
                <p:nvSpPr>
                  <p:cNvPr id="63" name="AutoShape 2"/>
                  <p:cNvSpPr txBox="1">
                    <a:spLocks noChangeArrowheads="1"/>
                  </p:cNvSpPr>
                  <p:nvPr/>
                </p:nvSpPr>
                <p:spPr bwMode="auto">
                  <a:xfrm>
                    <a:off x="5181600" y="1219200"/>
                    <a:ext cx="2286000" cy="3810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chemeClr val="tx2">
                            <a:lumMod val="50000"/>
                          </a:schemeClr>
                        </a:solidFill>
                        <a:latin typeface="+mj-lt"/>
                        <a:ea typeface="+mj-ea"/>
                        <a:cs typeface="+mj-cs"/>
                      </a:rPr>
                      <a:t>Medium r</a:t>
                    </a:r>
                    <a:r>
                      <a:rPr lang="en-US" sz="2400" b="1" kern="0" dirty="0" err="1">
                        <a:solidFill>
                          <a:schemeClr val="tx2">
                            <a:lumMod val="50000"/>
                          </a:schemeClr>
                        </a:solidFill>
                        <a:latin typeface="+mj-lt"/>
                        <a:ea typeface="+mj-ea"/>
                        <a:cs typeface="+mj-cs"/>
                      </a:rPr>
                      <a:t>isk</a:t>
                    </a:r>
                    <a:endParaRPr lang="en-US" sz="2400" b="1" kern="0" dirty="0">
                      <a:solidFill>
                        <a:schemeClr val="tx2">
                          <a:lumMod val="50000"/>
                        </a:schemeClr>
                      </a:solidFill>
                      <a:latin typeface="+mj-lt"/>
                      <a:ea typeface="+mj-ea"/>
                      <a:cs typeface="+mj-cs"/>
                    </a:endParaRPr>
                  </a:p>
                </p:txBody>
              </p:sp>
              <p:sp>
                <p:nvSpPr>
                  <p:cNvPr id="69" name="Up Arrow 68"/>
                  <p:cNvSpPr/>
                  <p:nvPr/>
                </p:nvSpPr>
                <p:spPr bwMode="auto">
                  <a:xfrm rot="19058261">
                    <a:off x="6418263" y="1776413"/>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70" name="Up Arrow 69"/>
                  <p:cNvSpPr/>
                  <p:nvPr/>
                </p:nvSpPr>
                <p:spPr bwMode="auto">
                  <a:xfrm rot="19058261">
                    <a:off x="6643688" y="1606550"/>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71" name="Up Arrow 70"/>
                  <p:cNvSpPr/>
                  <p:nvPr/>
                </p:nvSpPr>
                <p:spPr bwMode="auto">
                  <a:xfrm rot="19058261">
                    <a:off x="6843713" y="1454150"/>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grpSp>
            <p:grpSp>
              <p:nvGrpSpPr>
                <p:cNvPr id="19478" name="Group 76"/>
                <p:cNvGrpSpPr>
                  <a:grpSpLocks/>
                </p:cNvGrpSpPr>
                <p:nvPr/>
              </p:nvGrpSpPr>
              <p:grpSpPr bwMode="auto">
                <a:xfrm>
                  <a:off x="3657600" y="1752600"/>
                  <a:ext cx="1600200" cy="1478733"/>
                  <a:chOff x="3657600" y="1752600"/>
                  <a:chExt cx="1600200" cy="1478733"/>
                </a:xfrm>
              </p:grpSpPr>
              <p:sp>
                <p:nvSpPr>
                  <p:cNvPr id="61" name="AutoShape 2"/>
                  <p:cNvSpPr txBox="1">
                    <a:spLocks noChangeArrowheads="1"/>
                  </p:cNvSpPr>
                  <p:nvPr/>
                </p:nvSpPr>
                <p:spPr bwMode="auto">
                  <a:xfrm>
                    <a:off x="3657600" y="1752600"/>
                    <a:ext cx="1600200" cy="3810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chemeClr val="tx2">
                            <a:lumMod val="50000"/>
                          </a:schemeClr>
                        </a:solidFill>
                        <a:latin typeface="+mj-lt"/>
                        <a:ea typeface="+mj-ea"/>
                        <a:cs typeface="+mj-cs"/>
                      </a:rPr>
                      <a:t>Low risk</a:t>
                    </a:r>
                  </a:p>
                </p:txBody>
              </p:sp>
              <p:sp>
                <p:nvSpPr>
                  <p:cNvPr id="74" name="Up Arrow 73"/>
                  <p:cNvSpPr/>
                  <p:nvPr/>
                </p:nvSpPr>
                <p:spPr bwMode="auto">
                  <a:xfrm rot="20428048">
                    <a:off x="4375150" y="2251075"/>
                    <a:ext cx="304800" cy="981075"/>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75" name="Up Arrow 74"/>
                  <p:cNvSpPr/>
                  <p:nvPr/>
                </p:nvSpPr>
                <p:spPr bwMode="auto">
                  <a:xfrm rot="20428048">
                    <a:off x="4645025" y="2155825"/>
                    <a:ext cx="304800" cy="981075"/>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76" name="Up Arrow 75"/>
                  <p:cNvSpPr/>
                  <p:nvPr/>
                </p:nvSpPr>
                <p:spPr bwMode="auto">
                  <a:xfrm rot="20428048">
                    <a:off x="4949825" y="2044700"/>
                    <a:ext cx="304800" cy="981075"/>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grpSp>
          </p:grpSp>
          <p:grpSp>
            <p:nvGrpSpPr>
              <p:cNvPr id="19464" name="Group 87"/>
              <p:cNvGrpSpPr>
                <a:grpSpLocks/>
              </p:cNvGrpSpPr>
              <p:nvPr/>
            </p:nvGrpSpPr>
            <p:grpSpPr bwMode="auto">
              <a:xfrm>
                <a:off x="2895600" y="2209800"/>
                <a:ext cx="5535496" cy="4495800"/>
                <a:chOff x="2895600" y="2209800"/>
                <a:chExt cx="5535496" cy="4495800"/>
              </a:xfrm>
            </p:grpSpPr>
            <p:grpSp>
              <p:nvGrpSpPr>
                <p:cNvPr id="19465" name="Group 85"/>
                <p:cNvGrpSpPr>
                  <a:grpSpLocks/>
                </p:cNvGrpSpPr>
                <p:nvPr/>
              </p:nvGrpSpPr>
              <p:grpSpPr bwMode="auto">
                <a:xfrm>
                  <a:off x="2895600" y="2209800"/>
                  <a:ext cx="5535496" cy="4130832"/>
                  <a:chOff x="2895600" y="2209800"/>
                  <a:chExt cx="5535496" cy="4130832"/>
                </a:xfrm>
              </p:grpSpPr>
              <p:sp>
                <p:nvSpPr>
                  <p:cNvPr id="54" name="Rectangle 53"/>
                  <p:cNvSpPr/>
                  <p:nvPr/>
                </p:nvSpPr>
                <p:spPr>
                  <a:xfrm>
                    <a:off x="2895600" y="4800600"/>
                    <a:ext cx="1268413" cy="396875"/>
                  </a:xfrm>
                  <a:prstGeom prst="rect">
                    <a:avLst/>
                  </a:prstGeom>
                </p:spPr>
                <p:txBody>
                  <a:bodyPr wrap="none">
                    <a:spAutoFit/>
                  </a:bodyPr>
                  <a:lstStyle/>
                  <a:p>
                    <a:pPr>
                      <a:lnSpc>
                        <a:spcPct val="90000"/>
                      </a:lnSpc>
                      <a:defRPr/>
                    </a:pPr>
                    <a:r>
                      <a:rPr lang="en-US" sz="2200" b="1" kern="0" dirty="0">
                        <a:solidFill>
                          <a:srgbClr val="000066"/>
                        </a:solidFill>
                        <a:cs typeface="+mn-cs"/>
                      </a:rPr>
                      <a:t>Reach 1</a:t>
                    </a:r>
                  </a:p>
                </p:txBody>
              </p:sp>
              <p:sp>
                <p:nvSpPr>
                  <p:cNvPr id="60" name="Rectangle 59"/>
                  <p:cNvSpPr/>
                  <p:nvPr/>
                </p:nvSpPr>
                <p:spPr>
                  <a:xfrm>
                    <a:off x="3429000" y="5943600"/>
                    <a:ext cx="1268413" cy="396875"/>
                  </a:xfrm>
                  <a:prstGeom prst="rect">
                    <a:avLst/>
                  </a:prstGeom>
                </p:spPr>
                <p:txBody>
                  <a:bodyPr wrap="none">
                    <a:spAutoFit/>
                  </a:bodyPr>
                  <a:lstStyle/>
                  <a:p>
                    <a:pPr>
                      <a:lnSpc>
                        <a:spcPct val="90000"/>
                      </a:lnSpc>
                      <a:defRPr/>
                    </a:pPr>
                    <a:r>
                      <a:rPr lang="en-US" sz="2200" b="1" kern="0" dirty="0">
                        <a:solidFill>
                          <a:srgbClr val="000066"/>
                        </a:solidFill>
                        <a:cs typeface="+mn-cs"/>
                      </a:rPr>
                      <a:t>Reach 2</a:t>
                    </a:r>
                  </a:p>
                </p:txBody>
              </p:sp>
              <p:sp>
                <p:nvSpPr>
                  <p:cNvPr id="64" name="Rectangle 63"/>
                  <p:cNvSpPr/>
                  <p:nvPr/>
                </p:nvSpPr>
                <p:spPr>
                  <a:xfrm>
                    <a:off x="5334000" y="3886200"/>
                    <a:ext cx="1268413" cy="396875"/>
                  </a:xfrm>
                  <a:prstGeom prst="rect">
                    <a:avLst/>
                  </a:prstGeom>
                </p:spPr>
                <p:txBody>
                  <a:bodyPr wrap="none">
                    <a:spAutoFit/>
                  </a:bodyPr>
                  <a:lstStyle/>
                  <a:p>
                    <a:pPr>
                      <a:lnSpc>
                        <a:spcPct val="90000"/>
                      </a:lnSpc>
                      <a:defRPr/>
                    </a:pPr>
                    <a:r>
                      <a:rPr lang="en-US" sz="2200" b="1" kern="0" dirty="0">
                        <a:solidFill>
                          <a:srgbClr val="000066"/>
                        </a:solidFill>
                        <a:cs typeface="+mn-cs"/>
                      </a:rPr>
                      <a:t>Reach 3</a:t>
                    </a:r>
                  </a:p>
                </p:txBody>
              </p:sp>
              <p:sp>
                <p:nvSpPr>
                  <p:cNvPr id="65" name="Rectangle 64"/>
                  <p:cNvSpPr/>
                  <p:nvPr/>
                </p:nvSpPr>
                <p:spPr>
                  <a:xfrm>
                    <a:off x="7162800" y="2209800"/>
                    <a:ext cx="1268413" cy="396875"/>
                  </a:xfrm>
                  <a:prstGeom prst="rect">
                    <a:avLst/>
                  </a:prstGeom>
                </p:spPr>
                <p:txBody>
                  <a:bodyPr wrap="none">
                    <a:spAutoFit/>
                  </a:bodyPr>
                  <a:lstStyle/>
                  <a:p>
                    <a:pPr>
                      <a:lnSpc>
                        <a:spcPct val="90000"/>
                      </a:lnSpc>
                      <a:defRPr/>
                    </a:pPr>
                    <a:r>
                      <a:rPr lang="en-US" sz="2200" b="1" kern="0" dirty="0">
                        <a:solidFill>
                          <a:srgbClr val="000066"/>
                        </a:solidFill>
                        <a:cs typeface="+mn-cs"/>
                      </a:rPr>
                      <a:t>Reach 4</a:t>
                    </a:r>
                  </a:p>
                </p:txBody>
              </p:sp>
            </p:grpSp>
            <p:grpSp>
              <p:nvGrpSpPr>
                <p:cNvPr id="19466" name="Group 86"/>
                <p:cNvGrpSpPr>
                  <a:grpSpLocks/>
                </p:cNvGrpSpPr>
                <p:nvPr/>
              </p:nvGrpSpPr>
              <p:grpSpPr bwMode="auto">
                <a:xfrm>
                  <a:off x="4726613" y="5564252"/>
                  <a:ext cx="3274387" cy="1141348"/>
                  <a:chOff x="4726613" y="5564252"/>
                  <a:chExt cx="3274387" cy="1141348"/>
                </a:xfrm>
              </p:grpSpPr>
              <p:sp>
                <p:nvSpPr>
                  <p:cNvPr id="80" name="AutoShape 2"/>
                  <p:cNvSpPr txBox="1">
                    <a:spLocks noChangeArrowheads="1"/>
                  </p:cNvSpPr>
                  <p:nvPr/>
                </p:nvSpPr>
                <p:spPr bwMode="auto">
                  <a:xfrm>
                    <a:off x="5867400" y="6096000"/>
                    <a:ext cx="2133600" cy="6096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chemeClr val="tx2">
                            <a:lumMod val="50000"/>
                          </a:schemeClr>
                        </a:solidFill>
                        <a:cs typeface="+mn-cs"/>
                      </a:rPr>
                      <a:t>Medium risk</a:t>
                    </a:r>
                  </a:p>
                  <a:p>
                    <a:pPr>
                      <a:lnSpc>
                        <a:spcPct val="90000"/>
                      </a:lnSpc>
                      <a:defRPr/>
                    </a:pPr>
                    <a:endParaRPr lang="en-US" sz="2400" b="1" kern="0" dirty="0">
                      <a:solidFill>
                        <a:schemeClr val="tx2">
                          <a:lumMod val="50000"/>
                        </a:schemeClr>
                      </a:solidFill>
                      <a:latin typeface="+mj-lt"/>
                      <a:ea typeface="+mj-ea"/>
                      <a:cs typeface="+mj-cs"/>
                    </a:endParaRPr>
                  </a:p>
                </p:txBody>
              </p:sp>
              <p:sp>
                <p:nvSpPr>
                  <p:cNvPr id="81" name="Up Arrow 80"/>
                  <p:cNvSpPr/>
                  <p:nvPr/>
                </p:nvSpPr>
                <p:spPr bwMode="auto">
                  <a:xfrm rot="7746992">
                    <a:off x="4992688" y="5754688"/>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84" name="Up Arrow 83"/>
                  <p:cNvSpPr/>
                  <p:nvPr/>
                </p:nvSpPr>
                <p:spPr bwMode="auto">
                  <a:xfrm rot="7746992">
                    <a:off x="5145088" y="5526088"/>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sp>
                <p:nvSpPr>
                  <p:cNvPr id="85" name="Up Arrow 84"/>
                  <p:cNvSpPr/>
                  <p:nvPr/>
                </p:nvSpPr>
                <p:spPr bwMode="auto">
                  <a:xfrm rot="7746992">
                    <a:off x="5297488" y="5297488"/>
                    <a:ext cx="304800" cy="838200"/>
                  </a:xfrm>
                  <a:prstGeom prst="upArrow">
                    <a:avLst/>
                  </a:prstGeom>
                  <a:solidFill>
                    <a:schemeClr val="tx2">
                      <a:lumMod val="50000"/>
                    </a:schemeClr>
                  </a:solidFill>
                  <a:ln w="9525" cap="flat" cmpd="sng" algn="ctr">
                    <a:solidFill>
                      <a:schemeClr val="tx2">
                        <a:lumMod val="50000"/>
                      </a:schemeClr>
                    </a:solidFill>
                    <a:prstDash val="solid"/>
                    <a:round/>
                    <a:headEnd type="none" w="med" len="med"/>
                    <a:tailEnd type="none" w="med" len="med"/>
                  </a:ln>
                  <a:effectLst/>
                </p:spPr>
                <p:txBody>
                  <a:bodyPr/>
                  <a:lstStyle/>
                  <a:p>
                    <a:pPr eaLnBrk="0" hangingPunct="0">
                      <a:defRPr/>
                    </a:pPr>
                    <a:endParaRPr lang="en-US" sz="1800">
                      <a:cs typeface="+mn-cs"/>
                    </a:endParaRPr>
                  </a:p>
                </p:txBody>
              </p:sp>
            </p:gr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4294967295"/>
          </p:nvPr>
        </p:nvSpPr>
        <p:spPr>
          <a:xfrm>
            <a:off x="152400" y="457200"/>
            <a:ext cx="8839200" cy="5943600"/>
          </a:xfrm>
        </p:spPr>
        <p:txBody>
          <a:bodyPr/>
          <a:lstStyle/>
          <a:p>
            <a:pPr>
              <a:buFont typeface="Wingdings" pitchFamily="2" charset="2"/>
              <a:buNone/>
            </a:pPr>
            <a:r>
              <a:rPr lang="en-US" sz="4200" b="1" smtClean="0">
                <a:latin typeface="Times New Roman" pitchFamily="18" charset="0"/>
                <a:cs typeface="Times New Roman" pitchFamily="18" charset="0"/>
              </a:rPr>
              <a:t>Why does current frameworks neglect system flow dynamics</a:t>
            </a:r>
            <a:r>
              <a:rPr lang="en-US" sz="4200" smtClean="0">
                <a:latin typeface="Times New Roman" pitchFamily="18" charset="0"/>
                <a:cs typeface="Times New Roman" pitchFamily="18" charset="0"/>
              </a:rPr>
              <a:t>?</a:t>
            </a:r>
          </a:p>
          <a:p>
            <a:pPr>
              <a:buFont typeface="Wingdings" pitchFamily="2" charset="2"/>
              <a:buNone/>
            </a:pPr>
            <a:endParaRPr lang="en-US" sz="4200" smtClean="0">
              <a:latin typeface="Times New Roman" pitchFamily="18" charset="0"/>
              <a:cs typeface="Times New Roman" pitchFamily="18" charset="0"/>
            </a:endParaRPr>
          </a:p>
          <a:p>
            <a:pPr>
              <a:buFont typeface="Wingdings" pitchFamily="2" charset="2"/>
              <a:buChar char="ü"/>
            </a:pPr>
            <a:r>
              <a:rPr lang="en-US" sz="3400" smtClean="0">
                <a:latin typeface="Times New Roman" pitchFamily="18" charset="0"/>
                <a:cs typeface="Times New Roman" pitchFamily="18" charset="0"/>
              </a:rPr>
              <a:t>Lack of robustness: Unsteady models typically have convergence and stability problems. </a:t>
            </a:r>
          </a:p>
          <a:p>
            <a:pPr>
              <a:buFont typeface="Wingdings" pitchFamily="2" charset="2"/>
              <a:buChar char="ü"/>
            </a:pPr>
            <a:r>
              <a:rPr lang="en-US" sz="3400" smtClean="0">
                <a:latin typeface="Times New Roman" pitchFamily="18" charset="0"/>
                <a:cs typeface="Times New Roman" pitchFamily="18" charset="0"/>
              </a:rPr>
              <a:t>Computational burden: A framework that combines simulation and optimization may require hundreds or even thousands of simulations for each operational decision.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685800" y="152400"/>
            <a:ext cx="8229600" cy="1143000"/>
          </a:xfrm>
        </p:spPr>
        <p:txBody>
          <a:bodyPr/>
          <a:lstStyle/>
          <a:p>
            <a:r>
              <a:rPr lang="en-US" sz="2800" smtClean="0"/>
              <a:t>Need of accounting for short- and long-term forecasting</a:t>
            </a:r>
          </a:p>
        </p:txBody>
      </p:sp>
      <p:sp>
        <p:nvSpPr>
          <p:cNvPr id="21506" name="Slide Number Placeholder 5"/>
          <p:cNvSpPr>
            <a:spLocks noGrp="1"/>
          </p:cNvSpPr>
          <p:nvPr>
            <p:ph type="sldNum" sz="quarter" idx="12"/>
          </p:nvPr>
        </p:nvSpPr>
        <p:spPr>
          <a:noFill/>
        </p:spPr>
        <p:txBody>
          <a:bodyPr/>
          <a:lstStyle/>
          <a:p>
            <a:fld id="{0A09E267-4FE8-4B93-8DC4-572054580480}" type="slidenum">
              <a:rPr lang="en-US" smtClean="0">
                <a:cs typeface="Arial" charset="0"/>
              </a:rPr>
              <a:pPr/>
              <a:t>6</a:t>
            </a:fld>
            <a:endParaRPr lang="en-US" smtClean="0">
              <a:cs typeface="Arial" charset="0"/>
            </a:endParaRPr>
          </a:p>
        </p:txBody>
      </p:sp>
      <p:pic>
        <p:nvPicPr>
          <p:cNvPr id="21507" name="Picture 2"/>
          <p:cNvPicPr>
            <a:picLocks noChangeAspect="1" noChangeArrowheads="1"/>
          </p:cNvPicPr>
          <p:nvPr/>
        </p:nvPicPr>
        <p:blipFill>
          <a:blip r:embed="rId3" cstate="print"/>
          <a:srcRect t="990"/>
          <a:stretch>
            <a:fillRect/>
          </a:stretch>
        </p:blipFill>
        <p:spPr bwMode="auto">
          <a:xfrm>
            <a:off x="3733800" y="1371600"/>
            <a:ext cx="5029200" cy="5334000"/>
          </a:xfrm>
          <a:prstGeom prst="rect">
            <a:avLst/>
          </a:prstGeom>
          <a:noFill/>
          <a:ln w="9525">
            <a:noFill/>
            <a:miter lim="800000"/>
            <a:headEnd/>
            <a:tailEnd/>
          </a:ln>
        </p:spPr>
      </p:pic>
      <p:sp>
        <p:nvSpPr>
          <p:cNvPr id="72" name="AutoShape 2"/>
          <p:cNvSpPr txBox="1">
            <a:spLocks noChangeArrowheads="1"/>
          </p:cNvSpPr>
          <p:nvPr/>
        </p:nvSpPr>
        <p:spPr bwMode="auto">
          <a:xfrm>
            <a:off x="609600" y="2133600"/>
            <a:ext cx="3200400" cy="9144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rgbClr val="FF0000"/>
                </a:solidFill>
                <a:latin typeface="+mj-lt"/>
                <a:ea typeface="+mj-ea"/>
                <a:cs typeface="+mj-cs"/>
              </a:rPr>
              <a:t>May result in Flooding</a:t>
            </a:r>
          </a:p>
        </p:txBody>
      </p:sp>
      <p:cxnSp>
        <p:nvCxnSpPr>
          <p:cNvPr id="21509" name="Straight Arrow Connector 72"/>
          <p:cNvCxnSpPr>
            <a:cxnSpLocks noChangeShapeType="1"/>
          </p:cNvCxnSpPr>
          <p:nvPr/>
        </p:nvCxnSpPr>
        <p:spPr bwMode="auto">
          <a:xfrm flipV="1">
            <a:off x="2514600" y="2438400"/>
            <a:ext cx="2133600" cy="228600"/>
          </a:xfrm>
          <a:prstGeom prst="straightConnector1">
            <a:avLst/>
          </a:prstGeom>
          <a:noFill/>
          <a:ln w="38100" algn="ctr">
            <a:solidFill>
              <a:srgbClr val="FF0000"/>
            </a:solidFill>
            <a:round/>
            <a:headEnd/>
            <a:tailEnd type="arrow" w="med" len="med"/>
          </a:ln>
        </p:spPr>
      </p:cxnSp>
      <p:sp>
        <p:nvSpPr>
          <p:cNvPr id="86" name="AutoShape 2"/>
          <p:cNvSpPr txBox="1">
            <a:spLocks noChangeArrowheads="1"/>
          </p:cNvSpPr>
          <p:nvPr/>
        </p:nvSpPr>
        <p:spPr bwMode="auto">
          <a:xfrm>
            <a:off x="381000" y="4572000"/>
            <a:ext cx="3505200" cy="1371600"/>
          </a:xfrm>
          <a:prstGeom prst="roundRect">
            <a:avLst>
              <a:gd name="adj" fmla="val 21667"/>
            </a:avLst>
          </a:prstGeom>
          <a:noFill/>
          <a:ln w="9525">
            <a:noFill/>
            <a:round/>
            <a:headEnd/>
            <a:tailEnd/>
          </a:ln>
        </p:spPr>
        <p:txBody>
          <a:bodyPr anchor="b"/>
          <a:lstStyle/>
          <a:p>
            <a:pPr>
              <a:lnSpc>
                <a:spcPct val="90000"/>
              </a:lnSpc>
              <a:defRPr/>
            </a:pPr>
            <a:r>
              <a:rPr lang="en-US" sz="2400" b="1" kern="0" dirty="0">
                <a:solidFill>
                  <a:srgbClr val="FF0000"/>
                </a:solidFill>
                <a:latin typeface="+mj-lt"/>
                <a:ea typeface="+mj-ea"/>
                <a:cs typeface="+mj-cs"/>
              </a:rPr>
              <a:t>May lead to an unnecessary release of a large volume of water. Conflict with long-term objectives</a:t>
            </a:r>
          </a:p>
        </p:txBody>
      </p:sp>
      <p:cxnSp>
        <p:nvCxnSpPr>
          <p:cNvPr id="21511" name="Straight Arrow Connector 86"/>
          <p:cNvCxnSpPr>
            <a:cxnSpLocks noChangeShapeType="1"/>
          </p:cNvCxnSpPr>
          <p:nvPr/>
        </p:nvCxnSpPr>
        <p:spPr bwMode="auto">
          <a:xfrm flipV="1">
            <a:off x="3886200" y="5181600"/>
            <a:ext cx="762000" cy="304800"/>
          </a:xfrm>
          <a:prstGeom prst="straightConnector1">
            <a:avLst/>
          </a:prstGeom>
          <a:noFill/>
          <a:ln w="38100" algn="ctr">
            <a:solidFill>
              <a:srgbClr val="FF00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Grp="1" noChangeArrowheads="1"/>
          </p:cNvSpPr>
          <p:nvPr>
            <p:ph type="title"/>
          </p:nvPr>
        </p:nvSpPr>
        <p:spPr>
          <a:xfrm>
            <a:off x="990600" y="457200"/>
            <a:ext cx="7924800" cy="1219200"/>
          </a:xfrm>
        </p:spPr>
        <p:txBody>
          <a:bodyPr/>
          <a:lstStyle/>
          <a:p>
            <a:pPr eaLnBrk="1" hangingPunct="1"/>
            <a:r>
              <a:rPr lang="en-US" sz="4400" smtClean="0"/>
              <a:t>State-of-the-art operation of reservoir systems (Video)</a:t>
            </a:r>
          </a:p>
        </p:txBody>
      </p:sp>
      <p:sp>
        <p:nvSpPr>
          <p:cNvPr id="23554" name="Slide Number Placeholder 3"/>
          <p:cNvSpPr>
            <a:spLocks noGrp="1"/>
          </p:cNvSpPr>
          <p:nvPr>
            <p:ph type="sldNum" sz="quarter" idx="12"/>
          </p:nvPr>
        </p:nvSpPr>
        <p:spPr>
          <a:noFill/>
        </p:spPr>
        <p:txBody>
          <a:bodyPr/>
          <a:lstStyle/>
          <a:p>
            <a:fld id="{DCCAA912-7F92-4BCB-B603-81CF297AD44A}" type="slidenum">
              <a:rPr lang="en-US" smtClean="0">
                <a:cs typeface="Arial" charset="0"/>
              </a:rPr>
              <a:pPr/>
              <a:t>7</a:t>
            </a:fld>
            <a:endParaRPr lang="en-US" smtClean="0">
              <a:cs typeface="Arial" charset="0"/>
            </a:endParaRPr>
          </a:p>
        </p:txBody>
      </p:sp>
      <p:sp>
        <p:nvSpPr>
          <p:cNvPr id="23555" name="TextBox 5"/>
          <p:cNvSpPr txBox="1">
            <a:spLocks noChangeArrowheads="1"/>
          </p:cNvSpPr>
          <p:nvPr/>
        </p:nvSpPr>
        <p:spPr bwMode="auto">
          <a:xfrm>
            <a:off x="1423988" y="6400800"/>
            <a:ext cx="1928812" cy="369888"/>
          </a:xfrm>
          <a:prstGeom prst="rect">
            <a:avLst/>
          </a:prstGeom>
          <a:noFill/>
          <a:ln w="9525">
            <a:noFill/>
            <a:miter lim="800000"/>
            <a:headEnd/>
            <a:tailEnd/>
          </a:ln>
        </p:spPr>
        <p:txBody>
          <a:bodyPr wrap="none">
            <a:spAutoFit/>
          </a:bodyPr>
          <a:lstStyle/>
          <a:p>
            <a:pPr eaLnBrk="0" hangingPunct="0"/>
            <a:r>
              <a:rPr lang="en-US" sz="1800" b="1" dirty="0">
                <a:hlinkClick r:id="rId4"/>
              </a:rPr>
              <a:t>Source:</a:t>
            </a:r>
            <a:r>
              <a:rPr lang="en-US" sz="1800" dirty="0">
                <a:hlinkClick r:id="rId4"/>
              </a:rPr>
              <a:t> ARMAC</a:t>
            </a:r>
            <a:endParaRPr lang="en-US" sz="1800" dirty="0"/>
          </a:p>
        </p:txBody>
      </p:sp>
      <p:pic>
        <p:nvPicPr>
          <p:cNvPr id="8" name="Reservoir_operation.avi">
            <a:hlinkClick r:id="" action="ppaction://media"/>
          </p:cNvPr>
          <p:cNvPicPr>
            <a:picLocks noRot="1" noChangeAspect="1"/>
          </p:cNvPicPr>
          <p:nvPr>
            <a:videoFile r:link="rId1"/>
          </p:nvPr>
        </p:nvPicPr>
        <p:blipFill>
          <a:blip r:embed="rId5" cstate="print"/>
          <a:srcRect/>
          <a:stretch>
            <a:fillRect/>
          </a:stretch>
        </p:blipFill>
        <p:spPr bwMode="auto">
          <a:xfrm>
            <a:off x="1549400" y="1676400"/>
            <a:ext cx="62992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0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609600" y="457200"/>
            <a:ext cx="8305800" cy="685800"/>
          </a:xfrm>
        </p:spPr>
        <p:txBody>
          <a:bodyPr anchor="ctr"/>
          <a:lstStyle/>
          <a:p>
            <a:r>
              <a:rPr lang="en-US" sz="3600" smtClean="0"/>
              <a:t>An ideal real-time control strategy</a:t>
            </a:r>
          </a:p>
        </p:txBody>
      </p:sp>
      <p:sp>
        <p:nvSpPr>
          <p:cNvPr id="25602" name="Text Box 22"/>
          <p:cNvSpPr txBox="1">
            <a:spLocks noChangeArrowheads="1"/>
          </p:cNvSpPr>
          <p:nvPr/>
        </p:nvSpPr>
        <p:spPr bwMode="auto">
          <a:xfrm>
            <a:off x="2971800" y="5029200"/>
            <a:ext cx="1981200" cy="923925"/>
          </a:xfrm>
          <a:prstGeom prst="rect">
            <a:avLst/>
          </a:prstGeom>
          <a:noFill/>
          <a:ln w="6350">
            <a:solidFill>
              <a:schemeClr val="tx1"/>
            </a:solidFill>
            <a:miter lim="800000"/>
            <a:headEnd/>
            <a:tailEnd/>
          </a:ln>
        </p:spPr>
        <p:txBody>
          <a:bodyPr>
            <a:spAutoFit/>
          </a:bodyPr>
          <a:lstStyle/>
          <a:p>
            <a:r>
              <a:rPr lang="en-US" sz="1800" b="1"/>
              <a:t>Remote gate and lock modulation</a:t>
            </a:r>
          </a:p>
        </p:txBody>
      </p:sp>
      <p:sp>
        <p:nvSpPr>
          <p:cNvPr id="25603" name="Text Box 7"/>
          <p:cNvSpPr txBox="1">
            <a:spLocks noChangeArrowheads="1"/>
          </p:cNvSpPr>
          <p:nvPr/>
        </p:nvSpPr>
        <p:spPr bwMode="auto">
          <a:xfrm>
            <a:off x="2667000" y="2305050"/>
            <a:ext cx="1524000" cy="954088"/>
          </a:xfrm>
          <a:prstGeom prst="rect">
            <a:avLst/>
          </a:prstGeom>
          <a:noFill/>
          <a:ln w="25400">
            <a:solidFill>
              <a:schemeClr val="tx1"/>
            </a:solidFill>
            <a:miter lim="800000"/>
            <a:headEnd/>
            <a:tailEnd/>
          </a:ln>
        </p:spPr>
        <p:txBody>
          <a:bodyPr>
            <a:spAutoFit/>
          </a:bodyPr>
          <a:lstStyle/>
          <a:p>
            <a:pPr algn="ctr">
              <a:spcBef>
                <a:spcPct val="50000"/>
              </a:spcBef>
            </a:pPr>
            <a:r>
              <a:rPr lang="en-US" sz="1400" b="1">
                <a:latin typeface="Calibri" pitchFamily="34" charset="0"/>
              </a:rPr>
              <a:t>Simulation model accounting for system flow dynamics </a:t>
            </a:r>
          </a:p>
        </p:txBody>
      </p:sp>
      <p:sp>
        <p:nvSpPr>
          <p:cNvPr id="25604" name="Text Box 8"/>
          <p:cNvSpPr txBox="1">
            <a:spLocks noChangeArrowheads="1"/>
          </p:cNvSpPr>
          <p:nvPr/>
        </p:nvSpPr>
        <p:spPr bwMode="auto">
          <a:xfrm>
            <a:off x="4495800" y="2362200"/>
            <a:ext cx="1371600" cy="1169988"/>
          </a:xfrm>
          <a:prstGeom prst="rect">
            <a:avLst/>
          </a:prstGeom>
          <a:noFill/>
          <a:ln w="25400">
            <a:solidFill>
              <a:schemeClr val="tx1"/>
            </a:solidFill>
            <a:miter lim="800000"/>
            <a:headEnd/>
            <a:tailEnd/>
          </a:ln>
        </p:spPr>
        <p:txBody>
          <a:bodyPr>
            <a:spAutoFit/>
          </a:bodyPr>
          <a:lstStyle/>
          <a:p>
            <a:pPr algn="ctr">
              <a:spcBef>
                <a:spcPct val="50000"/>
              </a:spcBef>
            </a:pPr>
            <a:r>
              <a:rPr lang="en-US" sz="1400" b="1" dirty="0">
                <a:latin typeface="Calibri" pitchFamily="34" charset="0"/>
              </a:rPr>
              <a:t>Optimization (stochastic for long-term and deterministic for short-term )</a:t>
            </a:r>
          </a:p>
        </p:txBody>
      </p:sp>
      <p:cxnSp>
        <p:nvCxnSpPr>
          <p:cNvPr id="25605" name="AutoShape 27"/>
          <p:cNvCxnSpPr>
            <a:cxnSpLocks noChangeShapeType="1"/>
            <a:stCxn id="25604" idx="2"/>
            <a:endCxn id="25625" idx="0"/>
          </p:cNvCxnSpPr>
          <p:nvPr/>
        </p:nvCxnSpPr>
        <p:spPr bwMode="auto">
          <a:xfrm rot="5400000">
            <a:off x="5081588" y="3632200"/>
            <a:ext cx="201612" cy="1588"/>
          </a:xfrm>
          <a:prstGeom prst="bentConnector3">
            <a:avLst>
              <a:gd name="adj1" fmla="val 50000"/>
            </a:avLst>
          </a:prstGeom>
          <a:noFill/>
          <a:ln w="25400" algn="ctr">
            <a:solidFill>
              <a:schemeClr val="tx1"/>
            </a:solidFill>
            <a:round/>
            <a:headEnd/>
            <a:tailEnd type="arrow" w="med" len="med"/>
          </a:ln>
        </p:spPr>
      </p:cxnSp>
      <p:sp>
        <p:nvSpPr>
          <p:cNvPr id="25606" name="AutoShape 28"/>
          <p:cNvSpPr>
            <a:spLocks noChangeArrowheads="1"/>
          </p:cNvSpPr>
          <p:nvPr/>
        </p:nvSpPr>
        <p:spPr bwMode="auto">
          <a:xfrm>
            <a:off x="2565400" y="1981200"/>
            <a:ext cx="3378200" cy="2895600"/>
          </a:xfrm>
          <a:prstGeom prst="roundRect">
            <a:avLst>
              <a:gd name="adj" fmla="val 16667"/>
            </a:avLst>
          </a:prstGeom>
          <a:noFill/>
          <a:ln w="25400">
            <a:solidFill>
              <a:srgbClr val="3366FF"/>
            </a:solidFill>
            <a:prstDash val="dash"/>
            <a:round/>
            <a:headEnd/>
            <a:tailEnd/>
          </a:ln>
        </p:spPr>
        <p:txBody>
          <a:bodyPr wrap="none" anchor="ctr"/>
          <a:lstStyle/>
          <a:p>
            <a:endParaRPr lang="en-US" sz="1800">
              <a:latin typeface="Calibri" pitchFamily="34" charset="0"/>
            </a:endParaRPr>
          </a:p>
        </p:txBody>
      </p:sp>
      <p:sp>
        <p:nvSpPr>
          <p:cNvPr id="25607" name="Text Box 9"/>
          <p:cNvSpPr txBox="1">
            <a:spLocks noChangeArrowheads="1"/>
          </p:cNvSpPr>
          <p:nvPr/>
        </p:nvSpPr>
        <p:spPr bwMode="auto">
          <a:xfrm>
            <a:off x="4832350" y="5983288"/>
            <a:ext cx="1624013" cy="366712"/>
          </a:xfrm>
          <a:prstGeom prst="rect">
            <a:avLst/>
          </a:prstGeom>
          <a:noFill/>
          <a:ln w="9525">
            <a:noFill/>
            <a:miter lim="800000"/>
            <a:headEnd/>
            <a:tailEnd/>
          </a:ln>
        </p:spPr>
        <p:txBody>
          <a:bodyPr>
            <a:spAutoFit/>
          </a:bodyPr>
          <a:lstStyle/>
          <a:p>
            <a:pPr eaLnBrk="0" hangingPunct="0">
              <a:spcBef>
                <a:spcPct val="50000"/>
              </a:spcBef>
            </a:pPr>
            <a:r>
              <a:rPr lang="en-US" sz="1800">
                <a:latin typeface="Times New Roman" pitchFamily="18" charset="0"/>
              </a:rPr>
              <a:t>operator action</a:t>
            </a:r>
          </a:p>
        </p:txBody>
      </p:sp>
      <p:pic>
        <p:nvPicPr>
          <p:cNvPr id="25608" name="Picture 18" descr="j0195384"/>
          <p:cNvPicPr>
            <a:picLocks noChangeAspect="1" noChangeArrowheads="1"/>
          </p:cNvPicPr>
          <p:nvPr/>
        </p:nvPicPr>
        <p:blipFill>
          <a:blip r:embed="rId3" cstate="print"/>
          <a:srcRect/>
          <a:stretch>
            <a:fillRect/>
          </a:stretch>
        </p:blipFill>
        <p:spPr bwMode="auto">
          <a:xfrm>
            <a:off x="4984750" y="4862513"/>
            <a:ext cx="1187450" cy="1211262"/>
          </a:xfrm>
          <a:prstGeom prst="rect">
            <a:avLst/>
          </a:prstGeom>
          <a:noFill/>
          <a:ln w="9525">
            <a:noFill/>
            <a:miter lim="800000"/>
            <a:headEnd/>
            <a:tailEnd/>
          </a:ln>
        </p:spPr>
      </p:pic>
      <p:pic>
        <p:nvPicPr>
          <p:cNvPr id="25609" name="Picture 2"/>
          <p:cNvPicPr>
            <a:picLocks noChangeAspect="1" noChangeArrowheads="1"/>
          </p:cNvPicPr>
          <p:nvPr/>
        </p:nvPicPr>
        <p:blipFill>
          <a:blip r:embed="rId4" cstate="print"/>
          <a:srcRect/>
          <a:stretch>
            <a:fillRect/>
          </a:stretch>
        </p:blipFill>
        <p:spPr bwMode="auto">
          <a:xfrm>
            <a:off x="6407150" y="1727200"/>
            <a:ext cx="2659063" cy="2844800"/>
          </a:xfrm>
          <a:prstGeom prst="rect">
            <a:avLst/>
          </a:prstGeom>
          <a:noFill/>
          <a:ln w="9525">
            <a:noFill/>
            <a:miter lim="800000"/>
            <a:headEnd/>
            <a:tailEnd/>
          </a:ln>
        </p:spPr>
      </p:pic>
      <p:sp>
        <p:nvSpPr>
          <p:cNvPr id="25610" name="AutoShape 14"/>
          <p:cNvSpPr>
            <a:spLocks/>
          </p:cNvSpPr>
          <p:nvPr/>
        </p:nvSpPr>
        <p:spPr bwMode="auto">
          <a:xfrm>
            <a:off x="2057400" y="1981200"/>
            <a:ext cx="452438" cy="4419600"/>
          </a:xfrm>
          <a:prstGeom prst="rightBrace">
            <a:avLst>
              <a:gd name="adj1" fmla="val 56892"/>
              <a:gd name="adj2" fmla="val 43042"/>
            </a:avLst>
          </a:prstGeom>
          <a:noFill/>
          <a:ln w="31750">
            <a:solidFill>
              <a:schemeClr val="tx1"/>
            </a:solidFill>
            <a:round/>
            <a:headEnd/>
            <a:tailEnd/>
          </a:ln>
        </p:spPr>
        <p:txBody>
          <a:bodyPr wrap="none" anchor="ctr"/>
          <a:lstStyle/>
          <a:p>
            <a:endParaRPr lang="en-US" sz="1800">
              <a:latin typeface="Calibri" pitchFamily="34" charset="0"/>
            </a:endParaRPr>
          </a:p>
        </p:txBody>
      </p:sp>
      <p:sp>
        <p:nvSpPr>
          <p:cNvPr id="25611" name="AutoShape 14"/>
          <p:cNvSpPr>
            <a:spLocks/>
          </p:cNvSpPr>
          <p:nvPr/>
        </p:nvSpPr>
        <p:spPr bwMode="auto">
          <a:xfrm>
            <a:off x="5715000" y="1981200"/>
            <a:ext cx="604838" cy="2895600"/>
          </a:xfrm>
          <a:prstGeom prst="rightBrace">
            <a:avLst>
              <a:gd name="adj1" fmla="val 38255"/>
              <a:gd name="adj2" fmla="val 50000"/>
            </a:avLst>
          </a:prstGeom>
          <a:noFill/>
          <a:ln w="31750">
            <a:solidFill>
              <a:schemeClr val="tx1"/>
            </a:solidFill>
            <a:round/>
            <a:headEnd/>
            <a:tailEnd/>
          </a:ln>
        </p:spPr>
        <p:txBody>
          <a:bodyPr wrap="none" anchor="ctr"/>
          <a:lstStyle/>
          <a:p>
            <a:endParaRPr lang="en-US" sz="1800">
              <a:latin typeface="Calibri" pitchFamily="34" charset="0"/>
            </a:endParaRPr>
          </a:p>
        </p:txBody>
      </p:sp>
      <p:sp>
        <p:nvSpPr>
          <p:cNvPr id="25612" name="TextBox 63"/>
          <p:cNvSpPr txBox="1">
            <a:spLocks noChangeArrowheads="1"/>
          </p:cNvSpPr>
          <p:nvPr/>
        </p:nvSpPr>
        <p:spPr bwMode="auto">
          <a:xfrm>
            <a:off x="6248400" y="1295400"/>
            <a:ext cx="1447800" cy="923925"/>
          </a:xfrm>
          <a:prstGeom prst="rect">
            <a:avLst/>
          </a:prstGeom>
          <a:noFill/>
          <a:ln w="9525">
            <a:noFill/>
            <a:miter lim="800000"/>
            <a:headEnd/>
            <a:tailEnd/>
          </a:ln>
        </p:spPr>
        <p:txBody>
          <a:bodyPr>
            <a:spAutoFit/>
          </a:bodyPr>
          <a:lstStyle/>
          <a:p>
            <a:r>
              <a:rPr lang="en-US" sz="1800" b="1">
                <a:latin typeface="Calibri" pitchFamily="34" charset="0"/>
              </a:rPr>
              <a:t>high-risk</a:t>
            </a:r>
          </a:p>
          <a:p>
            <a:r>
              <a:rPr lang="en-US" sz="1800" b="1">
                <a:latin typeface="Calibri" pitchFamily="34" charset="0"/>
              </a:rPr>
              <a:t>medium-risk</a:t>
            </a:r>
          </a:p>
          <a:p>
            <a:r>
              <a:rPr lang="en-US" sz="1800" b="1">
                <a:latin typeface="Calibri" pitchFamily="34" charset="0"/>
              </a:rPr>
              <a:t>low-risk</a:t>
            </a:r>
          </a:p>
        </p:txBody>
      </p:sp>
      <p:sp>
        <p:nvSpPr>
          <p:cNvPr id="67" name="Oval 66"/>
          <p:cNvSpPr/>
          <p:nvPr/>
        </p:nvSpPr>
        <p:spPr>
          <a:xfrm>
            <a:off x="6181725" y="1449388"/>
            <a:ext cx="73025" cy="730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8" name="Oval 67"/>
          <p:cNvSpPr/>
          <p:nvPr/>
        </p:nvSpPr>
        <p:spPr>
          <a:xfrm>
            <a:off x="6172200" y="1755775"/>
            <a:ext cx="73025" cy="73025"/>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9" name="Oval 68"/>
          <p:cNvSpPr/>
          <p:nvPr/>
        </p:nvSpPr>
        <p:spPr>
          <a:xfrm>
            <a:off x="6172200" y="1981200"/>
            <a:ext cx="73025" cy="730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616" name="Rectangle 43"/>
          <p:cNvSpPr>
            <a:spLocks noChangeArrowheads="1"/>
          </p:cNvSpPr>
          <p:nvPr/>
        </p:nvSpPr>
        <p:spPr bwMode="auto">
          <a:xfrm>
            <a:off x="4984750" y="6262688"/>
            <a:ext cx="1492250" cy="366712"/>
          </a:xfrm>
          <a:prstGeom prst="rect">
            <a:avLst/>
          </a:prstGeom>
          <a:noFill/>
          <a:ln w="9525">
            <a:noFill/>
            <a:miter lim="800000"/>
            <a:headEnd/>
            <a:tailEnd/>
          </a:ln>
        </p:spPr>
        <p:txBody>
          <a:bodyPr wrap="none">
            <a:spAutoFit/>
          </a:bodyPr>
          <a:lstStyle/>
          <a:p>
            <a:pPr eaLnBrk="0" hangingPunct="0"/>
            <a:r>
              <a:rPr lang="en-US" sz="1800">
                <a:solidFill>
                  <a:srgbClr val="FF0000"/>
                </a:solidFill>
              </a:rPr>
              <a:t>(Automation)</a:t>
            </a:r>
          </a:p>
        </p:txBody>
      </p:sp>
      <p:pic>
        <p:nvPicPr>
          <p:cNvPr id="25617" name="Picture 44" descr="seq7_meteo_5"/>
          <p:cNvPicPr>
            <a:picLocks noChangeAspect="1" noChangeArrowheads="1"/>
          </p:cNvPicPr>
          <p:nvPr/>
        </p:nvPicPr>
        <p:blipFill>
          <a:blip r:embed="rId5" cstate="print"/>
          <a:srcRect t="9328" b="17001"/>
          <a:stretch>
            <a:fillRect/>
          </a:stretch>
        </p:blipFill>
        <p:spPr bwMode="auto">
          <a:xfrm>
            <a:off x="76200" y="1600200"/>
            <a:ext cx="2133600" cy="1371600"/>
          </a:xfrm>
          <a:prstGeom prst="rect">
            <a:avLst/>
          </a:prstGeom>
          <a:noFill/>
          <a:ln w="9525">
            <a:noFill/>
            <a:miter lim="800000"/>
            <a:headEnd/>
            <a:tailEnd/>
          </a:ln>
        </p:spPr>
      </p:pic>
      <p:pic>
        <p:nvPicPr>
          <p:cNvPr id="25618" name="Picture 45"/>
          <p:cNvPicPr>
            <a:picLocks noChangeAspect="1" noChangeArrowheads="1"/>
          </p:cNvPicPr>
          <p:nvPr/>
        </p:nvPicPr>
        <p:blipFill>
          <a:blip r:embed="rId6" cstate="print"/>
          <a:srcRect t="8966" r="5882"/>
          <a:stretch>
            <a:fillRect/>
          </a:stretch>
        </p:blipFill>
        <p:spPr bwMode="auto">
          <a:xfrm>
            <a:off x="304800" y="3543300"/>
            <a:ext cx="1752600" cy="1209675"/>
          </a:xfrm>
          <a:prstGeom prst="rect">
            <a:avLst/>
          </a:prstGeom>
          <a:solidFill>
            <a:srgbClr val="CCFFCC"/>
          </a:solidFill>
          <a:ln w="9525">
            <a:noFill/>
            <a:miter lim="800000"/>
            <a:headEnd/>
            <a:tailEnd/>
          </a:ln>
        </p:spPr>
      </p:pic>
      <p:sp>
        <p:nvSpPr>
          <p:cNvPr id="25619" name="Rectangle 47"/>
          <p:cNvSpPr>
            <a:spLocks noChangeArrowheads="1"/>
          </p:cNvSpPr>
          <p:nvPr/>
        </p:nvSpPr>
        <p:spPr bwMode="auto">
          <a:xfrm>
            <a:off x="152400" y="1219200"/>
            <a:ext cx="2552700" cy="400050"/>
          </a:xfrm>
          <a:prstGeom prst="rect">
            <a:avLst/>
          </a:prstGeom>
          <a:noFill/>
          <a:ln w="9525">
            <a:noFill/>
            <a:miter lim="800000"/>
            <a:headEnd/>
            <a:tailEnd/>
          </a:ln>
        </p:spPr>
        <p:txBody>
          <a:bodyPr wrap="none">
            <a:spAutoFit/>
          </a:bodyPr>
          <a:lstStyle/>
          <a:p>
            <a:pPr>
              <a:spcBef>
                <a:spcPct val="50000"/>
              </a:spcBef>
            </a:pPr>
            <a:r>
              <a:rPr lang="en-US" sz="2000" b="1">
                <a:latin typeface="Calibri" pitchFamily="34" charset="0"/>
                <a:cs typeface="Calibri" pitchFamily="34" charset="0"/>
              </a:rPr>
              <a:t>Real-time Forecasting:</a:t>
            </a:r>
          </a:p>
        </p:txBody>
      </p:sp>
      <p:sp>
        <p:nvSpPr>
          <p:cNvPr id="25620" name="Line 47"/>
          <p:cNvSpPr>
            <a:spLocks noChangeShapeType="1"/>
          </p:cNvSpPr>
          <p:nvPr/>
        </p:nvSpPr>
        <p:spPr bwMode="auto">
          <a:xfrm>
            <a:off x="609600" y="2971800"/>
            <a:ext cx="0" cy="609600"/>
          </a:xfrm>
          <a:prstGeom prst="line">
            <a:avLst/>
          </a:prstGeom>
          <a:noFill/>
          <a:ln w="25400">
            <a:solidFill>
              <a:srgbClr val="FF0000"/>
            </a:solidFill>
            <a:round/>
            <a:headEnd/>
            <a:tailEnd type="triangle" w="med" len="med"/>
          </a:ln>
        </p:spPr>
        <p:txBody>
          <a:bodyPr/>
          <a:lstStyle/>
          <a:p>
            <a:endParaRPr lang="en-US"/>
          </a:p>
        </p:txBody>
      </p:sp>
      <p:sp>
        <p:nvSpPr>
          <p:cNvPr id="25621" name="Rectangle 48"/>
          <p:cNvSpPr>
            <a:spLocks noChangeArrowheads="1"/>
          </p:cNvSpPr>
          <p:nvPr/>
        </p:nvSpPr>
        <p:spPr bwMode="auto">
          <a:xfrm>
            <a:off x="609600" y="2935288"/>
            <a:ext cx="2057400" cy="590550"/>
          </a:xfrm>
          <a:prstGeom prst="rect">
            <a:avLst/>
          </a:prstGeom>
          <a:noFill/>
          <a:ln w="9525">
            <a:noFill/>
            <a:miter lim="800000"/>
            <a:headEnd/>
            <a:tailEnd/>
          </a:ln>
        </p:spPr>
        <p:txBody>
          <a:bodyPr>
            <a:spAutoFit/>
          </a:bodyPr>
          <a:lstStyle/>
          <a:p>
            <a:pPr eaLnBrk="0" hangingPunct="0">
              <a:lnSpc>
                <a:spcPct val="90000"/>
              </a:lnSpc>
            </a:pPr>
            <a:r>
              <a:rPr lang="en-US" sz="1800" b="1">
                <a:latin typeface="Calibri" pitchFamily="34" charset="0"/>
                <a:cs typeface="Calibri" pitchFamily="34" charset="0"/>
              </a:rPr>
              <a:t>Flow hydrograph  at boundaries</a:t>
            </a:r>
          </a:p>
        </p:txBody>
      </p:sp>
      <p:pic>
        <p:nvPicPr>
          <p:cNvPr id="25622" name="Picture 5"/>
          <p:cNvPicPr>
            <a:picLocks noChangeAspect="1" noChangeArrowheads="1"/>
          </p:cNvPicPr>
          <p:nvPr/>
        </p:nvPicPr>
        <p:blipFill>
          <a:blip r:embed="rId7" cstate="print"/>
          <a:srcRect/>
          <a:stretch>
            <a:fillRect/>
          </a:stretch>
        </p:blipFill>
        <p:spPr bwMode="auto">
          <a:xfrm>
            <a:off x="381000" y="5410200"/>
            <a:ext cx="1722438" cy="1244600"/>
          </a:xfrm>
          <a:prstGeom prst="rect">
            <a:avLst/>
          </a:prstGeom>
          <a:noFill/>
          <a:ln w="9525">
            <a:noFill/>
            <a:miter lim="800000"/>
            <a:headEnd/>
            <a:tailEnd/>
          </a:ln>
        </p:spPr>
      </p:pic>
      <p:sp>
        <p:nvSpPr>
          <p:cNvPr id="25623" name="Slide Number Placeholder 42"/>
          <p:cNvSpPr>
            <a:spLocks noGrp="1"/>
          </p:cNvSpPr>
          <p:nvPr>
            <p:ph type="sldNum" sz="quarter" idx="12"/>
          </p:nvPr>
        </p:nvSpPr>
        <p:spPr>
          <a:noFill/>
        </p:spPr>
        <p:txBody>
          <a:bodyPr/>
          <a:lstStyle/>
          <a:p>
            <a:fld id="{21FD9085-C3D8-4D12-B098-42A98CA14BFB}" type="slidenum">
              <a:rPr lang="en-US" smtClean="0">
                <a:cs typeface="Arial" charset="0"/>
              </a:rPr>
              <a:pPr/>
              <a:t>8</a:t>
            </a:fld>
            <a:endParaRPr lang="en-US" smtClean="0">
              <a:cs typeface="Arial" charset="0"/>
            </a:endParaRPr>
          </a:p>
        </p:txBody>
      </p:sp>
      <p:sp>
        <p:nvSpPr>
          <p:cNvPr id="25624" name="Text Box 10"/>
          <p:cNvSpPr txBox="1">
            <a:spLocks noChangeArrowheads="1"/>
          </p:cNvSpPr>
          <p:nvPr/>
        </p:nvSpPr>
        <p:spPr bwMode="auto">
          <a:xfrm>
            <a:off x="381000" y="4724400"/>
            <a:ext cx="2362200" cy="646113"/>
          </a:xfrm>
          <a:prstGeom prst="rect">
            <a:avLst/>
          </a:prstGeom>
          <a:noFill/>
          <a:ln w="9525">
            <a:noFill/>
            <a:miter lim="800000"/>
            <a:headEnd/>
            <a:tailEnd/>
          </a:ln>
        </p:spPr>
        <p:txBody>
          <a:bodyPr>
            <a:spAutoFit/>
          </a:bodyPr>
          <a:lstStyle/>
          <a:p>
            <a:pPr eaLnBrk="0" hangingPunct="0">
              <a:spcBef>
                <a:spcPct val="50000"/>
              </a:spcBef>
            </a:pPr>
            <a:r>
              <a:rPr lang="en-US" sz="1800" b="1">
                <a:latin typeface="Calibri" pitchFamily="34" charset="0"/>
                <a:cs typeface="Calibri" pitchFamily="34" charset="0"/>
              </a:rPr>
              <a:t>Water levels and flow discharges in reaches</a:t>
            </a:r>
          </a:p>
        </p:txBody>
      </p:sp>
      <p:sp>
        <p:nvSpPr>
          <p:cNvPr id="25625" name="Text Box 8"/>
          <p:cNvSpPr txBox="1">
            <a:spLocks noChangeArrowheads="1"/>
          </p:cNvSpPr>
          <p:nvPr/>
        </p:nvSpPr>
        <p:spPr bwMode="auto">
          <a:xfrm>
            <a:off x="4495800" y="3733800"/>
            <a:ext cx="1371600" cy="738188"/>
          </a:xfrm>
          <a:prstGeom prst="rect">
            <a:avLst/>
          </a:prstGeom>
          <a:noFill/>
          <a:ln w="25400">
            <a:solidFill>
              <a:schemeClr val="tx1"/>
            </a:solidFill>
            <a:miter lim="800000"/>
            <a:headEnd/>
            <a:tailEnd/>
          </a:ln>
        </p:spPr>
        <p:txBody>
          <a:bodyPr>
            <a:spAutoFit/>
          </a:bodyPr>
          <a:lstStyle/>
          <a:p>
            <a:pPr algn="ctr">
              <a:spcBef>
                <a:spcPct val="50000"/>
              </a:spcBef>
            </a:pPr>
            <a:r>
              <a:rPr lang="en-US" sz="1400" b="1">
                <a:latin typeface="Calibri" pitchFamily="34" charset="0"/>
              </a:rPr>
              <a:t>Choose best  operational decision</a:t>
            </a:r>
          </a:p>
        </p:txBody>
      </p:sp>
      <p:cxnSp>
        <p:nvCxnSpPr>
          <p:cNvPr id="25626" name="Straight Arrow Connector 76"/>
          <p:cNvCxnSpPr>
            <a:cxnSpLocks noChangeShapeType="1"/>
          </p:cNvCxnSpPr>
          <p:nvPr/>
        </p:nvCxnSpPr>
        <p:spPr bwMode="auto">
          <a:xfrm>
            <a:off x="4191000" y="2590800"/>
            <a:ext cx="304800" cy="1588"/>
          </a:xfrm>
          <a:prstGeom prst="straightConnector1">
            <a:avLst/>
          </a:prstGeom>
          <a:noFill/>
          <a:ln w="25400" algn="ctr">
            <a:solidFill>
              <a:schemeClr val="tx1"/>
            </a:solidFill>
            <a:round/>
            <a:headEnd/>
            <a:tailEnd type="arrow" w="med" len="med"/>
          </a:ln>
        </p:spPr>
      </p:cxnSp>
      <p:cxnSp>
        <p:nvCxnSpPr>
          <p:cNvPr id="25627" name="Straight Arrow Connector 78"/>
          <p:cNvCxnSpPr>
            <a:cxnSpLocks noChangeShapeType="1"/>
          </p:cNvCxnSpPr>
          <p:nvPr/>
        </p:nvCxnSpPr>
        <p:spPr bwMode="auto">
          <a:xfrm rot="10800000">
            <a:off x="4191000" y="3048000"/>
            <a:ext cx="304800" cy="1588"/>
          </a:xfrm>
          <a:prstGeom prst="straightConnector1">
            <a:avLst/>
          </a:prstGeom>
          <a:noFill/>
          <a:ln w="25400" algn="ctr">
            <a:solidFill>
              <a:schemeClr val="tx1"/>
            </a:solidFill>
            <a:round/>
            <a:headEnd/>
            <a:tailEnd type="arrow" w="med" len="med"/>
          </a:ln>
        </p:spPr>
      </p:cxnSp>
      <p:cxnSp>
        <p:nvCxnSpPr>
          <p:cNvPr id="25628" name="Elbow Connector 104"/>
          <p:cNvCxnSpPr>
            <a:cxnSpLocks noChangeShapeType="1"/>
            <a:stCxn id="25629" idx="0"/>
            <a:endCxn id="25603" idx="2"/>
          </p:cNvCxnSpPr>
          <p:nvPr/>
        </p:nvCxnSpPr>
        <p:spPr bwMode="auto">
          <a:xfrm rot="5400000" flipH="1" flipV="1">
            <a:off x="3116262" y="3573463"/>
            <a:ext cx="627063" cy="1588"/>
          </a:xfrm>
          <a:prstGeom prst="bentConnector3">
            <a:avLst>
              <a:gd name="adj1" fmla="val 50000"/>
            </a:avLst>
          </a:prstGeom>
          <a:noFill/>
          <a:ln w="25400" algn="ctr">
            <a:solidFill>
              <a:schemeClr val="tx1"/>
            </a:solidFill>
            <a:round/>
            <a:headEnd/>
            <a:tailEnd type="arrow" w="med" len="med"/>
          </a:ln>
        </p:spPr>
      </p:cxnSp>
      <p:sp>
        <p:nvSpPr>
          <p:cNvPr id="25629" name="Text Box 8"/>
          <p:cNvSpPr txBox="1">
            <a:spLocks noChangeArrowheads="1"/>
          </p:cNvSpPr>
          <p:nvPr/>
        </p:nvSpPr>
        <p:spPr bwMode="auto">
          <a:xfrm>
            <a:off x="2667000" y="3886200"/>
            <a:ext cx="1524000" cy="523875"/>
          </a:xfrm>
          <a:prstGeom prst="rect">
            <a:avLst/>
          </a:prstGeom>
          <a:noFill/>
          <a:ln w="25400">
            <a:solidFill>
              <a:schemeClr val="tx1"/>
            </a:solidFill>
            <a:miter lim="800000"/>
            <a:headEnd/>
            <a:tailEnd/>
          </a:ln>
        </p:spPr>
        <p:txBody>
          <a:bodyPr>
            <a:spAutoFit/>
          </a:bodyPr>
          <a:lstStyle/>
          <a:p>
            <a:pPr algn="ctr">
              <a:spcBef>
                <a:spcPct val="50000"/>
              </a:spcBef>
            </a:pPr>
            <a:r>
              <a:rPr lang="en-US" sz="1400" b="1">
                <a:latin typeface="Calibri" pitchFamily="34" charset="0"/>
              </a:rPr>
              <a:t>Feed new BCs and Initial conditions</a:t>
            </a:r>
          </a:p>
        </p:txBody>
      </p:sp>
      <p:cxnSp>
        <p:nvCxnSpPr>
          <p:cNvPr id="25630" name="Straight Arrow Connector 114"/>
          <p:cNvCxnSpPr>
            <a:cxnSpLocks noChangeShapeType="1"/>
            <a:stCxn id="25625" idx="1"/>
            <a:endCxn id="25629" idx="3"/>
          </p:cNvCxnSpPr>
          <p:nvPr/>
        </p:nvCxnSpPr>
        <p:spPr bwMode="auto">
          <a:xfrm rot="10800000" flipV="1">
            <a:off x="4191000" y="4103688"/>
            <a:ext cx="304800" cy="44450"/>
          </a:xfrm>
          <a:prstGeom prst="straightConnector1">
            <a:avLst/>
          </a:prstGeom>
          <a:noFill/>
          <a:ln w="25400" algn="ctr">
            <a:solidFill>
              <a:schemeClr val="tx1"/>
            </a:solidFill>
            <a:round/>
            <a:headEnd/>
            <a:tailEnd type="arrow" w="med" len="med"/>
          </a:ln>
        </p:spPr>
      </p:cxnSp>
      <p:sp>
        <p:nvSpPr>
          <p:cNvPr id="25632" name="Line 32"/>
          <p:cNvSpPr>
            <a:spLocks noChangeShapeType="1"/>
          </p:cNvSpPr>
          <p:nvPr/>
        </p:nvSpPr>
        <p:spPr bwMode="auto">
          <a:xfrm flipV="1">
            <a:off x="4876800" y="4876800"/>
            <a:ext cx="1371600" cy="1295400"/>
          </a:xfrm>
          <a:prstGeom prst="line">
            <a:avLst/>
          </a:prstGeom>
          <a:noFill/>
          <a:ln w="38100">
            <a:solidFill>
              <a:srgbClr val="FF0000"/>
            </a:solidFill>
            <a:round/>
            <a:headEnd/>
            <a:tailEnd/>
          </a:ln>
          <a:effectLst/>
        </p:spPr>
        <p:txBody>
          <a:bodyPr/>
          <a:lstStyle/>
          <a:p>
            <a:endParaRPr lang="en-US"/>
          </a:p>
        </p:txBody>
      </p:sp>
      <p:sp>
        <p:nvSpPr>
          <p:cNvPr id="25633" name="Line 33"/>
          <p:cNvSpPr>
            <a:spLocks noChangeShapeType="1"/>
          </p:cNvSpPr>
          <p:nvPr/>
        </p:nvSpPr>
        <p:spPr bwMode="auto">
          <a:xfrm flipH="1" flipV="1">
            <a:off x="5105400" y="4953000"/>
            <a:ext cx="1219200" cy="1295400"/>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ChangeArrowheads="1"/>
          </p:cNvSpPr>
          <p:nvPr/>
        </p:nvSpPr>
        <p:spPr bwMode="auto">
          <a:xfrm>
            <a:off x="838200" y="304800"/>
            <a:ext cx="8001000" cy="1219200"/>
          </a:xfrm>
          <a:prstGeom prst="roundRect">
            <a:avLst>
              <a:gd name="adj" fmla="val 21667"/>
            </a:avLst>
          </a:prstGeom>
          <a:noFill/>
          <a:ln w="9525">
            <a:noFill/>
            <a:round/>
            <a:headEnd/>
            <a:tailEnd/>
          </a:ln>
        </p:spPr>
        <p:txBody>
          <a:bodyPr anchor="ctr"/>
          <a:lstStyle/>
          <a:p>
            <a:pPr algn="ctr">
              <a:lnSpc>
                <a:spcPct val="90000"/>
              </a:lnSpc>
            </a:pPr>
            <a:r>
              <a:rPr lang="en-US" sz="4400" b="1">
                <a:solidFill>
                  <a:srgbClr val="C00000"/>
                </a:solidFill>
                <a:latin typeface="Times New Roman" pitchFamily="18" charset="0"/>
              </a:rPr>
              <a:t>Proposed Framework (OSU Rivers?)</a:t>
            </a:r>
            <a:endParaRPr lang="en-US" sz="4400" b="1">
              <a:solidFill>
                <a:srgbClr val="C00000"/>
              </a:solidFill>
            </a:endParaRPr>
          </a:p>
        </p:txBody>
      </p:sp>
      <p:sp>
        <p:nvSpPr>
          <p:cNvPr id="27650" name="Rectangle 6"/>
          <p:cNvSpPr>
            <a:spLocks noChangeArrowheads="1"/>
          </p:cNvSpPr>
          <p:nvPr/>
        </p:nvSpPr>
        <p:spPr bwMode="auto">
          <a:xfrm>
            <a:off x="457200" y="1447800"/>
            <a:ext cx="8458200" cy="5386090"/>
          </a:xfrm>
          <a:prstGeom prst="rect">
            <a:avLst/>
          </a:prstGeom>
          <a:noFill/>
          <a:ln w="9525">
            <a:noFill/>
            <a:miter lim="800000"/>
            <a:headEnd/>
            <a:tailEnd/>
          </a:ln>
        </p:spPr>
        <p:txBody>
          <a:bodyPr>
            <a:spAutoFit/>
          </a:bodyPr>
          <a:lstStyle/>
          <a:p>
            <a:pPr eaLnBrk="0" hangingPunct="0">
              <a:buFont typeface="Wingdings" pitchFamily="2" charset="2"/>
              <a:buChar char="ü"/>
            </a:pPr>
            <a:r>
              <a:rPr lang="en-US" sz="3400" dirty="0">
                <a:latin typeface="Times New Roman" pitchFamily="18" charset="0"/>
              </a:rPr>
              <a:t>The proposed framework couples a robust and numerically efficient hydraulic routing technique (simulation model) with a state-of-the-art Optimization technique (Genetic Algorithm</a:t>
            </a:r>
            <a:r>
              <a:rPr lang="en-US" sz="3400" dirty="0" smtClean="0">
                <a:latin typeface="Times New Roman" pitchFamily="18" charset="0"/>
              </a:rPr>
              <a:t>) </a:t>
            </a:r>
            <a:r>
              <a:rPr lang="en-US" sz="3400" b="1" dirty="0" smtClean="0">
                <a:solidFill>
                  <a:srgbClr val="FF0000"/>
                </a:solidFill>
                <a:latin typeface="Times New Roman" pitchFamily="18" charset="0"/>
              </a:rPr>
              <a:t>(will add stochastic optimization for long-term and deterministic for short-term)</a:t>
            </a:r>
            <a:r>
              <a:rPr lang="en-US" sz="3600" b="1" dirty="0" smtClean="0">
                <a:latin typeface="Calibri" pitchFamily="34" charset="0"/>
              </a:rPr>
              <a:t> </a:t>
            </a:r>
            <a:endParaRPr lang="en-US" sz="3400" b="1" dirty="0">
              <a:solidFill>
                <a:srgbClr val="FF0000"/>
              </a:solidFill>
              <a:latin typeface="Times New Roman" pitchFamily="18" charset="0"/>
            </a:endParaRPr>
          </a:p>
          <a:p>
            <a:pPr eaLnBrk="0" hangingPunct="0">
              <a:buFont typeface="Wingdings" pitchFamily="2" charset="2"/>
              <a:buChar char="ü"/>
            </a:pPr>
            <a:r>
              <a:rPr lang="en-US" sz="3400" dirty="0">
                <a:latin typeface="Times New Roman" pitchFamily="18" charset="0"/>
              </a:rPr>
              <a:t>Provides a system analysis and a system control in real-time conditions. </a:t>
            </a:r>
          </a:p>
          <a:p>
            <a:pPr eaLnBrk="0" hangingPunct="0">
              <a:buFont typeface="Wingdings" pitchFamily="2" charset="2"/>
              <a:buChar char="ü"/>
            </a:pPr>
            <a:r>
              <a:rPr lang="en-US" sz="3400" dirty="0">
                <a:latin typeface="Times New Roman" pitchFamily="18" charset="0"/>
              </a:rPr>
              <a:t>Accounts for short and long-term forecasting</a:t>
            </a:r>
          </a:p>
        </p:txBody>
      </p:sp>
      <p:sp>
        <p:nvSpPr>
          <p:cNvPr id="27651" name="Slide Number Placeholder 9"/>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6AE68A12-7150-4D71-A727-1858C9200D68}" type="slidenum">
              <a:rPr lang="en-US" sz="2600" b="1">
                <a:solidFill>
                  <a:schemeClr val="bg1"/>
                </a:solidFill>
              </a:rPr>
              <a:pPr/>
              <a:t>9</a:t>
            </a:fld>
            <a:endParaRPr lang="en-US" sz="2600" b="1">
              <a:solidFill>
                <a:schemeClr val="bg1"/>
              </a:solidFill>
            </a:endParaRPr>
          </a:p>
        </p:txBody>
      </p:sp>
      <p:sp>
        <p:nvSpPr>
          <p:cNvPr id="27652" name="Slide Number Placeholder 4"/>
          <p:cNvSpPr>
            <a:spLocks noGrp="1"/>
          </p:cNvSpPr>
          <p:nvPr>
            <p:ph type="sldNum" sz="quarter" idx="12"/>
          </p:nvPr>
        </p:nvSpPr>
        <p:spPr>
          <a:noFill/>
        </p:spPr>
        <p:txBody>
          <a:bodyPr/>
          <a:lstStyle/>
          <a:p>
            <a:fld id="{D358ADC3-3094-41F7-9522-34F7AE4DD11A}" type="slidenum">
              <a:rPr lang="en-US" smtClean="0">
                <a:cs typeface="Arial" charset="0"/>
              </a:rPr>
              <a:pPr/>
              <a:t>9</a:t>
            </a:fld>
            <a:endParaRPr lang="en-US" smtClean="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24942</TotalTime>
  <Words>4100</Words>
  <Application>Microsoft Office PowerPoint</Application>
  <PresentationFormat>On-screen Show (4:3)</PresentationFormat>
  <Paragraphs>367</Paragraphs>
  <Slides>38</Slides>
  <Notes>36</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Capsules</vt:lpstr>
      <vt:lpstr>Slide 1</vt:lpstr>
      <vt:lpstr>Acknowledgements:  Financial support:  NSF and NSF-EPSCoR Idaho.</vt:lpstr>
      <vt:lpstr>Presentation outline</vt:lpstr>
      <vt:lpstr>Overview of flooding: Need of real-time control and need of accounting for system flow dynamics</vt:lpstr>
      <vt:lpstr>Slide 5</vt:lpstr>
      <vt:lpstr>Need of accounting for short- and long-term forecasting</vt:lpstr>
      <vt:lpstr>State-of-the-art operation of reservoir systems (Video)</vt:lpstr>
      <vt:lpstr>An ideal real-time control strategy</vt:lpstr>
      <vt:lpstr>Slide 9</vt:lpstr>
      <vt:lpstr>Slide 10</vt:lpstr>
      <vt:lpstr>Optimization objectives</vt:lpstr>
      <vt:lpstr>Slide 12</vt:lpstr>
      <vt:lpstr>Controlled flooding</vt:lpstr>
      <vt:lpstr>Slide 14</vt:lpstr>
      <vt:lpstr>Slide 15</vt:lpstr>
      <vt:lpstr>River system hydraulic routing</vt:lpstr>
      <vt:lpstr>Slide 17</vt:lpstr>
      <vt:lpstr>Slide 18</vt:lpstr>
      <vt:lpstr>Slide 19</vt:lpstr>
      <vt:lpstr>Slide 20</vt:lpstr>
      <vt:lpstr>Slide 21</vt:lpstr>
      <vt:lpstr>Slide 22</vt:lpstr>
      <vt:lpstr>Slide 23</vt:lpstr>
      <vt:lpstr>Slide 24</vt:lpstr>
      <vt:lpstr>Slide 25</vt:lpstr>
      <vt:lpstr>Slide 26</vt:lpstr>
      <vt:lpstr>Slide 27</vt:lpstr>
      <vt:lpstr>Optimization objectives (short-term)</vt:lpstr>
      <vt:lpstr>Outlet structure of Lucky Peak   - 6.71 m diameter steel-lined pressure tunnel (upstream end)  - Six sluice gates (downstream end) Gates conveyance (hydraulic capacity) was smaller than that of tunnel </vt:lpstr>
      <vt:lpstr>External Boundary conditions</vt:lpstr>
      <vt:lpstr>Simulated scenarios</vt:lpstr>
      <vt:lpstr>Results</vt:lpstr>
      <vt:lpstr>Results (cont.)</vt:lpstr>
      <vt:lpstr>Results (cont.)</vt:lpstr>
      <vt:lpstr>Results (cont.)</vt:lpstr>
      <vt:lpstr>CONCLUSIONS</vt:lpstr>
      <vt:lpstr>Near-future work</vt:lpstr>
      <vt:lpstr>Many thanks for your kind attention!  Contact: Arturo Leon (arturo.leon@oregonstate.edu)</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Comparative Tool for both Conventional and Green Stormwater Management Techniques</dc:title>
  <dc:creator>Dan Hollander</dc:creator>
  <cp:lastModifiedBy>Arturo Leon</cp:lastModifiedBy>
  <cp:revision>1864</cp:revision>
  <dcterms:created xsi:type="dcterms:W3CDTF">2006-04-28T19:24:43Z</dcterms:created>
  <dcterms:modified xsi:type="dcterms:W3CDTF">2011-05-25T18:55:42Z</dcterms:modified>
</cp:coreProperties>
</file>