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329184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274895" indent="6783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552173" indent="13328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828257" indent="19992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105531" indent="265375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1713632" algn="l" defTabSz="685455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056360" algn="l" defTabSz="685455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2399087" algn="l" defTabSz="685455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2741815" algn="l" defTabSz="685455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 Norcross" initials="MFN" lastIdx="1" clrIdx="0"/>
  <p:cmAuthor id="1" name="Yongsuk Choi" initials="" lastIdx="0" clrIdx="1"/>
  <p:cmAuthor id="2" name="Support" initials="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428"/>
    <a:srgbClr val="C86428"/>
    <a:srgbClr val="F37321"/>
    <a:srgbClr val="C82800"/>
    <a:srgbClr val="93978A"/>
    <a:srgbClr val="B6AFA1"/>
    <a:srgbClr val="48382D"/>
    <a:srgbClr val="D74520"/>
    <a:srgbClr val="8B45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7356" autoAdjust="0"/>
  </p:normalViewPr>
  <p:slideViewPr>
    <p:cSldViewPr>
      <p:cViewPr>
        <p:scale>
          <a:sx n="50" d="100"/>
          <a:sy n="50" d="100"/>
        </p:scale>
        <p:origin x="1152" y="5952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9238" cy="347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8438" y="0"/>
            <a:ext cx="4056062" cy="347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6" tIns="45683" rIns="91366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9088"/>
            <a:ext cx="4059238" cy="34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8438" y="6669088"/>
            <a:ext cx="4056062" cy="349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6" tIns="45683" rIns="91366" bIns="456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A0A05E-8566-4CC4-95E4-C095AF634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2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0736-C9A1-244F-A313-D87F5583379E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0" y="525463"/>
            <a:ext cx="26289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CADB-CC24-CD4B-9428-14B573379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42728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85455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1028182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370906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713632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056360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399087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741815" algn="l" defTabSz="34272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3750" y="525463"/>
            <a:ext cx="26289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Peak hip adduction for double leg</a:t>
            </a:r>
          </a:p>
          <a:p>
            <a:r>
              <a:rPr lang="en-US" dirty="0" smtClean="0"/>
              <a:t>Hip </a:t>
            </a:r>
            <a:r>
              <a:rPr lang="en-US" dirty="0" err="1" smtClean="0"/>
              <a:t>ab</a:t>
            </a:r>
            <a:endParaRPr lang="en-US" dirty="0" smtClean="0"/>
          </a:p>
          <a:p>
            <a:pPr marL="0" marR="0" indent="0" algn="l" defTabSz="456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Color palette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5CADB-CC24-CD4B-9428-14B5733793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4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0226042"/>
            <a:ext cx="27980640" cy="7056120"/>
          </a:xfrm>
          <a:prstGeom prst="rect">
            <a:avLst/>
          </a:prstGeom>
        </p:spPr>
        <p:txBody>
          <a:bodyPr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8653760"/>
            <a:ext cx="23042880" cy="8412480"/>
          </a:xfrm>
          <a:prstGeom prst="rect">
            <a:avLst/>
          </a:prstGeom>
        </p:spPr>
        <p:txBody>
          <a:bodyPr lIns="68544" tIns="34272" rIns="68544" bIns="3427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8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76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0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6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0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5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C69017E8-FE3E-4082-A8AE-655E0467C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638" y="1317624"/>
            <a:ext cx="29625131" cy="5486400"/>
          </a:xfrm>
          <a:prstGeom prst="rect">
            <a:avLst/>
          </a:prstGeom>
        </p:spPr>
        <p:txBody>
          <a:bodyPr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8" y="7680328"/>
            <a:ext cx="29625131" cy="21724940"/>
          </a:xfrm>
          <a:prstGeom prst="rect">
            <a:avLst/>
          </a:prstGeom>
        </p:spPr>
        <p:txBody>
          <a:bodyPr vert="eaVert" lIns="68544" tIns="34272" rIns="68544" bIns="342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E350A823-5517-4340-9A5B-53FA28055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318270"/>
            <a:ext cx="7406640" cy="28087320"/>
          </a:xfrm>
          <a:prstGeom prst="rect">
            <a:avLst/>
          </a:prstGeom>
        </p:spPr>
        <p:txBody>
          <a:bodyPr vert="eaVert"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318270"/>
            <a:ext cx="21671280" cy="28087320"/>
          </a:xfrm>
          <a:prstGeom prst="rect">
            <a:avLst/>
          </a:prstGeom>
        </p:spPr>
        <p:txBody>
          <a:bodyPr vert="eaVert" lIns="68544" tIns="34272" rIns="68544" bIns="342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BBA2FD66-5A18-47BA-AD93-3A14E4036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638" y="1317624"/>
            <a:ext cx="29625131" cy="5486400"/>
          </a:xfrm>
          <a:prstGeom prst="rect">
            <a:avLst/>
          </a:prstGeom>
        </p:spPr>
        <p:txBody>
          <a:bodyPr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638" y="7680328"/>
            <a:ext cx="29625131" cy="21724940"/>
          </a:xfrm>
          <a:prstGeom prst="rect">
            <a:avLst/>
          </a:prstGeom>
        </p:spPr>
        <p:txBody>
          <a:bodyPr lIns="68544" tIns="34272" rIns="68544" bIns="3427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3CCB58BB-657E-4B2E-A88C-272171E71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3122"/>
            <a:ext cx="27980640" cy="6537960"/>
          </a:xfrm>
          <a:prstGeom prst="rect">
            <a:avLst/>
          </a:prstGeom>
        </p:spPr>
        <p:txBody>
          <a:bodyPr lIns="68544" tIns="34272" rIns="68544" bIns="34272" anchor="t"/>
          <a:lstStyle>
            <a:lvl1pPr algn="l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2235"/>
            <a:ext cx="27980640" cy="7200898"/>
          </a:xfrm>
          <a:prstGeom prst="rect">
            <a:avLst/>
          </a:prstGeom>
        </p:spPr>
        <p:txBody>
          <a:bodyPr lIns="68544" tIns="34272" rIns="68544" bIns="34272" anchor="b"/>
          <a:lstStyle>
            <a:lvl1pPr marL="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1pPr>
            <a:lvl2pPr marL="164419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28838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2575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7676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095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6515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0933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53535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621072CE-66D8-42F4-BD55-683796559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638" y="1317624"/>
            <a:ext cx="29625131" cy="5486400"/>
          </a:xfrm>
          <a:prstGeom prst="rect">
            <a:avLst/>
          </a:prstGeom>
        </p:spPr>
        <p:txBody>
          <a:bodyPr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7680973"/>
            <a:ext cx="14538960" cy="21724622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 sz="9900"/>
            </a:lvl1pPr>
            <a:lvl2pPr>
              <a:defRPr sz="8600"/>
            </a:lvl2pPr>
            <a:lvl3pPr>
              <a:defRPr sz="70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7680973"/>
            <a:ext cx="14538960" cy="21724622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 sz="9900"/>
            </a:lvl1pPr>
            <a:lvl2pPr>
              <a:defRPr sz="8600"/>
            </a:lvl2pPr>
            <a:lvl3pPr>
              <a:defRPr sz="70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8205AC9F-CDFE-4E58-AEFD-A4B03A2D5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638" y="1317624"/>
            <a:ext cx="29625131" cy="5486400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7368543"/>
            <a:ext cx="14544677" cy="3070858"/>
          </a:xfrm>
          <a:prstGeom prst="rect">
            <a:avLst/>
          </a:prstGeom>
        </p:spPr>
        <p:txBody>
          <a:bodyPr lIns="68544" tIns="34272" rIns="68544" bIns="34272" anchor="b"/>
          <a:lstStyle>
            <a:lvl1pPr marL="0" indent="0">
              <a:buNone/>
              <a:defRPr sz="8600" b="1"/>
            </a:lvl1pPr>
            <a:lvl2pPr marL="1644192" indent="0">
              <a:buNone/>
              <a:defRPr sz="7000" b="1"/>
            </a:lvl2pPr>
            <a:lvl3pPr marL="3288384" indent="0">
              <a:buNone/>
              <a:defRPr sz="6600" b="1"/>
            </a:lvl3pPr>
            <a:lvl4pPr marL="4932575" indent="0">
              <a:buNone/>
              <a:defRPr sz="5800" b="1"/>
            </a:lvl4pPr>
            <a:lvl5pPr marL="6576767" indent="0">
              <a:buNone/>
              <a:defRPr sz="5800" b="1"/>
            </a:lvl5pPr>
            <a:lvl6pPr marL="8220959" indent="0">
              <a:buNone/>
              <a:defRPr sz="5800" b="1"/>
            </a:lvl6pPr>
            <a:lvl7pPr marL="9865151" indent="0">
              <a:buNone/>
              <a:defRPr sz="5800" b="1"/>
            </a:lvl7pPr>
            <a:lvl8pPr marL="11509339" indent="0">
              <a:buNone/>
              <a:defRPr sz="5800" b="1"/>
            </a:lvl8pPr>
            <a:lvl9pPr marL="13153535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0439401"/>
            <a:ext cx="14544677" cy="18966182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 sz="8600"/>
            </a:lvl1pPr>
            <a:lvl2pPr>
              <a:defRPr sz="70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7368543"/>
            <a:ext cx="14550390" cy="3070858"/>
          </a:xfrm>
          <a:prstGeom prst="rect">
            <a:avLst/>
          </a:prstGeom>
        </p:spPr>
        <p:txBody>
          <a:bodyPr lIns="68544" tIns="34272" rIns="68544" bIns="34272" anchor="b"/>
          <a:lstStyle>
            <a:lvl1pPr marL="0" indent="0">
              <a:buNone/>
              <a:defRPr sz="8600" b="1"/>
            </a:lvl1pPr>
            <a:lvl2pPr marL="1644192" indent="0">
              <a:buNone/>
              <a:defRPr sz="7000" b="1"/>
            </a:lvl2pPr>
            <a:lvl3pPr marL="3288384" indent="0">
              <a:buNone/>
              <a:defRPr sz="6600" b="1"/>
            </a:lvl3pPr>
            <a:lvl4pPr marL="4932575" indent="0">
              <a:buNone/>
              <a:defRPr sz="5800" b="1"/>
            </a:lvl4pPr>
            <a:lvl5pPr marL="6576767" indent="0">
              <a:buNone/>
              <a:defRPr sz="5800" b="1"/>
            </a:lvl5pPr>
            <a:lvl6pPr marL="8220959" indent="0">
              <a:buNone/>
              <a:defRPr sz="5800" b="1"/>
            </a:lvl6pPr>
            <a:lvl7pPr marL="9865151" indent="0">
              <a:buNone/>
              <a:defRPr sz="5800" b="1"/>
            </a:lvl7pPr>
            <a:lvl8pPr marL="11509339" indent="0">
              <a:buNone/>
              <a:defRPr sz="5800" b="1"/>
            </a:lvl8pPr>
            <a:lvl9pPr marL="13153535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10439401"/>
            <a:ext cx="14550390" cy="18966182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 sz="8600"/>
            </a:lvl1pPr>
            <a:lvl2pPr>
              <a:defRPr sz="70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2A8CEB71-BA2C-436B-8A15-939ED9AE0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638" y="1317624"/>
            <a:ext cx="29625131" cy="5486400"/>
          </a:xfrm>
          <a:prstGeom prst="rect">
            <a:avLst/>
          </a:prstGeom>
        </p:spPr>
        <p:txBody>
          <a:bodyPr lIns="68544" tIns="34272" rIns="68544" bIns="3427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26E5F665-C026-4476-8A67-4F7C50F77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BA7CEB09-997D-428A-8D2B-E0C2838A4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9" y="1310640"/>
            <a:ext cx="10829927" cy="5577840"/>
          </a:xfrm>
          <a:prstGeom prst="rect">
            <a:avLst/>
          </a:prstGeom>
        </p:spPr>
        <p:txBody>
          <a:bodyPr lIns="68544" tIns="34272" rIns="68544" bIns="34272" anchor="b"/>
          <a:lstStyle>
            <a:lvl1pPr algn="l">
              <a:defRPr sz="7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310653"/>
            <a:ext cx="18402300" cy="28094942"/>
          </a:xfrm>
          <a:prstGeom prst="rect">
            <a:avLst/>
          </a:prstGeom>
        </p:spPr>
        <p:txBody>
          <a:bodyPr lIns="68544" tIns="34272" rIns="68544" bIns="34272"/>
          <a:lstStyle>
            <a:lvl1pPr>
              <a:defRPr sz="11600"/>
            </a:lvl1pPr>
            <a:lvl2pPr>
              <a:defRPr sz="9900"/>
            </a:lvl2pPr>
            <a:lvl3pPr>
              <a:defRPr sz="86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9" y="6888493"/>
            <a:ext cx="10829927" cy="22517102"/>
          </a:xfrm>
          <a:prstGeom prst="rect">
            <a:avLst/>
          </a:prstGeom>
        </p:spPr>
        <p:txBody>
          <a:bodyPr lIns="68544" tIns="34272" rIns="68544" bIns="34272"/>
          <a:lstStyle>
            <a:lvl1pPr marL="0" indent="0">
              <a:buNone/>
              <a:defRPr sz="5000"/>
            </a:lvl1pPr>
            <a:lvl2pPr marL="1644192" indent="0">
              <a:buNone/>
              <a:defRPr sz="4100"/>
            </a:lvl2pPr>
            <a:lvl3pPr marL="3288384" indent="0">
              <a:buNone/>
              <a:defRPr sz="3700"/>
            </a:lvl3pPr>
            <a:lvl4pPr marL="4932575" indent="0">
              <a:buNone/>
              <a:defRPr sz="3300"/>
            </a:lvl4pPr>
            <a:lvl5pPr marL="6576767" indent="0">
              <a:buNone/>
              <a:defRPr sz="3300"/>
            </a:lvl5pPr>
            <a:lvl6pPr marL="8220959" indent="0">
              <a:buNone/>
              <a:defRPr sz="3300"/>
            </a:lvl6pPr>
            <a:lvl7pPr marL="9865151" indent="0">
              <a:buNone/>
              <a:defRPr sz="3300"/>
            </a:lvl7pPr>
            <a:lvl8pPr marL="11509339" indent="0">
              <a:buNone/>
              <a:defRPr sz="3300"/>
            </a:lvl8pPr>
            <a:lvl9pPr marL="13153535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31ACBB5F-88B5-43C5-A417-076634BD1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3042881"/>
            <a:ext cx="19751040" cy="2720342"/>
          </a:xfrm>
          <a:prstGeom prst="rect">
            <a:avLst/>
          </a:prstGeom>
        </p:spPr>
        <p:txBody>
          <a:bodyPr lIns="68544" tIns="34272" rIns="68544" bIns="34272" anchor="b"/>
          <a:lstStyle>
            <a:lvl1pPr algn="l">
              <a:defRPr sz="7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941320"/>
            <a:ext cx="19751040" cy="19751040"/>
          </a:xfrm>
          <a:prstGeom prst="rect">
            <a:avLst/>
          </a:prstGeom>
        </p:spPr>
        <p:txBody>
          <a:bodyPr lIns="68544" tIns="34272" rIns="68544" bIns="34272" rtlCol="0">
            <a:normAutofit/>
          </a:bodyPr>
          <a:lstStyle>
            <a:lvl1pPr marL="0" indent="0">
              <a:buNone/>
              <a:defRPr sz="11600"/>
            </a:lvl1pPr>
            <a:lvl2pPr marL="1644192" indent="0">
              <a:buNone/>
              <a:defRPr sz="9900"/>
            </a:lvl2pPr>
            <a:lvl3pPr marL="3288384" indent="0">
              <a:buNone/>
              <a:defRPr sz="8600"/>
            </a:lvl3pPr>
            <a:lvl4pPr marL="4932575" indent="0">
              <a:buNone/>
              <a:defRPr sz="7000"/>
            </a:lvl4pPr>
            <a:lvl5pPr marL="6576767" indent="0">
              <a:buNone/>
              <a:defRPr sz="7000"/>
            </a:lvl5pPr>
            <a:lvl6pPr marL="8220959" indent="0">
              <a:buNone/>
              <a:defRPr sz="7000"/>
            </a:lvl6pPr>
            <a:lvl7pPr marL="9865151" indent="0">
              <a:buNone/>
              <a:defRPr sz="7000"/>
            </a:lvl7pPr>
            <a:lvl8pPr marL="11509339" indent="0">
              <a:buNone/>
              <a:defRPr sz="7000"/>
            </a:lvl8pPr>
            <a:lvl9pPr marL="13153535" indent="0">
              <a:buNone/>
              <a:defRPr sz="7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25763223"/>
            <a:ext cx="19751040" cy="3863338"/>
          </a:xfrm>
          <a:prstGeom prst="rect">
            <a:avLst/>
          </a:prstGeom>
        </p:spPr>
        <p:txBody>
          <a:bodyPr lIns="68544" tIns="34272" rIns="68544" bIns="34272"/>
          <a:lstStyle>
            <a:lvl1pPr marL="0" indent="0">
              <a:buNone/>
              <a:defRPr sz="5000"/>
            </a:lvl1pPr>
            <a:lvl2pPr marL="1644192" indent="0">
              <a:buNone/>
              <a:defRPr sz="4100"/>
            </a:lvl2pPr>
            <a:lvl3pPr marL="3288384" indent="0">
              <a:buNone/>
              <a:defRPr sz="3700"/>
            </a:lvl3pPr>
            <a:lvl4pPr marL="4932575" indent="0">
              <a:buNone/>
              <a:defRPr sz="3300"/>
            </a:lvl4pPr>
            <a:lvl5pPr marL="6576767" indent="0">
              <a:buNone/>
              <a:defRPr sz="3300"/>
            </a:lvl5pPr>
            <a:lvl6pPr marL="8220959" indent="0">
              <a:buNone/>
              <a:defRPr sz="3300"/>
            </a:lvl6pPr>
            <a:lvl7pPr marL="9865151" indent="0">
              <a:buNone/>
              <a:defRPr sz="3300"/>
            </a:lvl7pPr>
            <a:lvl8pPr marL="11509339" indent="0">
              <a:buNone/>
              <a:defRPr sz="3300"/>
            </a:lvl8pPr>
            <a:lvl9pPr marL="13153535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638" y="30510166"/>
            <a:ext cx="76795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838" y="30510166"/>
            <a:ext cx="10422731" cy="1752600"/>
          </a:xfrm>
          <a:prstGeom prst="rect">
            <a:avLst/>
          </a:prstGeom>
        </p:spPr>
        <p:txBody>
          <a:bodyPr lIns="68544" tIns="34272" rIns="68544" bIns="34272"/>
          <a:lstStyle>
            <a:lvl1pPr algn="ctr"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2238" y="30510166"/>
            <a:ext cx="7679531" cy="1752600"/>
          </a:xfrm>
          <a:prstGeom prst="rect">
            <a:avLst/>
          </a:prstGeom>
        </p:spPr>
        <p:txBody>
          <a:bodyPr vert="horz" wrap="square" lIns="68544" tIns="34272" rIns="68544" bIns="34272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0DB3A794-1B61-4B6B-96B0-8E20C45F7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10716" y="-82550"/>
            <a:ext cx="32929118" cy="33000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68544" tIns="34272" rIns="68544" bIns="34272"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v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502" y="28270200"/>
            <a:ext cx="31832550" cy="3962400"/>
          </a:xfrm>
          <a:prstGeom prst="rect">
            <a:avLst/>
          </a:prstGeom>
          <a:solidFill>
            <a:srgbClr val="B6AFA1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44" tIns="34272" rIns="68544" bIns="34272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2" y="838202"/>
            <a:ext cx="31718250" cy="31318200"/>
          </a:xfrm>
          <a:prstGeom prst="rect">
            <a:avLst/>
          </a:prstGeom>
          <a:noFill/>
          <a:ln w="190500">
            <a:solidFill>
              <a:srgbClr val="93978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44" tIns="34272" rIns="68544" bIns="34272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5002" y="29032202"/>
            <a:ext cx="408622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3286845" rtl="0" eaLnBrk="1" fontAlgn="base" hangingPunct="1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28684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328684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328684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328684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276788" algn="ctr" defTabSz="328779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553571" algn="ctr" defTabSz="328779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830360" algn="ctr" defTabSz="328779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1107143" algn="ctr" defTabSz="3287795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32863" indent="-1232863" algn="l" defTabSz="32868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671604" indent="-1026989" algn="l" defTabSz="32868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4110342" indent="-821115" algn="l" defTabSz="32868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753765" indent="-821115" algn="l" defTabSz="32868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7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397183" indent="-821115" algn="l" defTabSz="32868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7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9043053" indent="-822098" algn="l" defTabSz="328838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87249" indent="-822098" algn="l" defTabSz="328838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331437" indent="-822098" algn="l" defTabSz="328838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3975628" indent="-822098" algn="l" defTabSz="328838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44192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288384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932575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576767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220959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865151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509339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153535" algn="l" defTabSz="3288384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0101" y="5257800"/>
            <a:ext cx="10286999" cy="23017803"/>
          </a:xfrm>
          <a:prstGeom prst="rect">
            <a:avLst/>
          </a:prstGeom>
          <a:noFill/>
        </p:spPr>
        <p:txBody>
          <a:bodyPr wrap="square" lIns="68544" tIns="34272" rIns="68544" bIns="34272">
            <a:spAutoFit/>
          </a:bodyPr>
          <a:lstStyle/>
          <a:p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Anterior cruciate ligament ruptures are frequently noncontact in nature and most commonly occur during deceleration motions.</a:t>
            </a:r>
            <a:r>
              <a:rPr lang="en-US" sz="2400" baseline="30000" dirty="0">
                <a:solidFill>
                  <a:schemeClr val="bg2"/>
                </a:solidFill>
                <a:latin typeface="LeituraSans-Grot 2"/>
              </a:rPr>
              <a:t>1</a:t>
            </a:r>
          </a:p>
          <a:p>
            <a:pPr marL="342900" indent="-342900"/>
            <a:endParaRPr lang="en-US" sz="9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It is estimated that there are over 200,000 anterior cruciate ligament (ACL) tears in the U.S. each year with an estimated cost of $4 billion in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reconstruction and rehab costs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combined.</a:t>
            </a:r>
            <a:r>
              <a:rPr lang="en-US" sz="2400" baseline="30000" dirty="0">
                <a:solidFill>
                  <a:schemeClr val="bg2"/>
                </a:solidFill>
                <a:latin typeface="LeituraSans-Grot 1"/>
              </a:rPr>
              <a:t>2,3</a:t>
            </a: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342900" indent="-342900"/>
            <a:endParaRPr lang="en-US" sz="2400" baseline="30000" dirty="0">
              <a:solidFill>
                <a:schemeClr val="bg2"/>
              </a:solidFill>
              <a:latin typeface="LeituraSans-Grot 1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Neuromuscular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fatigue is thought to contribute to the higher incidence of lower extremity injuries that occur during the later stages of sporting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events</a:t>
            </a:r>
            <a:r>
              <a:rPr lang="en-US" sz="2400" baseline="30000" dirty="0">
                <a:solidFill>
                  <a:schemeClr val="bg2"/>
                </a:solidFill>
                <a:latin typeface="LeituraSans-Grot 1"/>
              </a:rPr>
              <a:t>4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,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and is associated with changes in lower extremity landing biomechanics that likely increase ACL injury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risk</a:t>
            </a:r>
            <a:r>
              <a:rPr lang="en-US" sz="2400" baseline="30000" dirty="0">
                <a:solidFill>
                  <a:schemeClr val="bg2"/>
                </a:solidFill>
                <a:latin typeface="LeituraSans-Grot 1"/>
              </a:rPr>
              <a:t>5</a:t>
            </a: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In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the frontal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plane specifically,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greater knee valgus angle at initial contact and greater peak knee valgus angle and knee </a:t>
            </a:r>
            <a:r>
              <a:rPr lang="en-US" sz="2400" dirty="0" err="1">
                <a:solidFill>
                  <a:schemeClr val="bg2"/>
                </a:solidFill>
                <a:latin typeface="LeituraSans-Grot 2"/>
              </a:rPr>
              <a:t>varus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 moment have been shown prospectively to predict ACL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injury.</a:t>
            </a:r>
            <a:r>
              <a:rPr lang="en-US" sz="2400" baseline="30000" dirty="0">
                <a:solidFill>
                  <a:schemeClr val="bg2"/>
                </a:solidFill>
                <a:latin typeface="LeituraSans-Grot 2"/>
              </a:rPr>
              <a:t>6</a:t>
            </a:r>
            <a:endParaRPr lang="en-US" sz="2400" baseline="30000" dirty="0">
              <a:solidFill>
                <a:schemeClr val="bg2"/>
              </a:solidFill>
              <a:latin typeface="LeituraSans-Grot 2"/>
            </a:endParaRPr>
          </a:p>
          <a:p>
            <a:pPr marL="342900" indent="-342900"/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While these factors are important with respect to injury risk, the type of task (i.e., single vs. double leg landing) used has been shown to influence frontal plane landing biomechanics.</a:t>
            </a:r>
            <a:r>
              <a:rPr lang="en-US" sz="2400" baseline="30000" dirty="0">
                <a:solidFill>
                  <a:schemeClr val="bg2"/>
                </a:solidFill>
                <a:latin typeface="LeituraSans-Grot 2"/>
              </a:rPr>
              <a:t>7</a:t>
            </a:r>
            <a:endParaRPr lang="en-US" sz="2400" baseline="300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It is not known whether any potential changes in frontal plane biomechanics caused by neuromuscular fatigue are the same for each type of task.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Therefore, the purpose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of this study was to compare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single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leg jump-cut and double leg jump landing biomechanics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before and after the completion of a standardized exercise protocol.  </a:t>
            </a:r>
          </a:p>
          <a:p>
            <a:pPr marL="342900" indent="-342900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pPr marL="171364" indent="-171364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endParaRPr lang="en-US" sz="800" dirty="0">
              <a:latin typeface="Cambria"/>
              <a:ea typeface="ＭＳ 明朝"/>
              <a:cs typeface="Times New Roman"/>
            </a:endParaRPr>
          </a:p>
          <a:p>
            <a:endParaRPr lang="en-US" sz="800" dirty="0">
              <a:latin typeface="Cambria"/>
              <a:ea typeface="ＭＳ 明朝"/>
              <a:cs typeface="Times New Roman"/>
            </a:endParaRPr>
          </a:p>
          <a:p>
            <a:pPr marL="171364" indent="-171364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pPr marL="171364" indent="-171364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pPr marL="171364" indent="-171364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pPr marL="171364" indent="-171364">
              <a:buFont typeface="Arial"/>
              <a:buChar char="•"/>
            </a:pPr>
            <a:endParaRPr lang="en-US" sz="800" dirty="0">
              <a:latin typeface="Cambria"/>
              <a:ea typeface="ＭＳ 明朝"/>
              <a:cs typeface="Times New Roman"/>
            </a:endParaRPr>
          </a:p>
          <a:p>
            <a:endParaRPr lang="en-US" sz="800" cap="small" dirty="0">
              <a:solidFill>
                <a:srgbClr val="000000"/>
              </a:solidFill>
              <a:latin typeface="LeituraSans-Grot 3" charset="0"/>
            </a:endParaRPr>
          </a:p>
          <a:p>
            <a:pPr algn="ctr" defTabSz="799515">
              <a:tabLst>
                <a:tab pos="130875" algn="l"/>
                <a:tab pos="304576" algn="l"/>
              </a:tabLst>
            </a:pPr>
            <a:endParaRPr lang="en-US" sz="800" cap="small" dirty="0">
              <a:solidFill>
                <a:srgbClr val="000000"/>
              </a:solidFill>
              <a:latin typeface="LeituraSans-Grot 3" charset="0"/>
            </a:endParaRPr>
          </a:p>
          <a:p>
            <a:r>
              <a:rPr lang="en-US" sz="2400" b="1" cap="small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Participants</a:t>
            </a:r>
          </a:p>
          <a:p>
            <a:pPr marL="171364" indent="-171364">
              <a:buFont typeface="Arial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31 Female Volunteers between the ages of 18-30 years old </a:t>
            </a:r>
          </a:p>
          <a:p>
            <a:pPr marL="342728" indent="-342728">
              <a:buFont typeface="Arial" pitchFamily="34" charset="0"/>
              <a:buChar char="•"/>
            </a:pPr>
            <a:endParaRPr lang="en-US" sz="2400" dirty="0">
              <a:solidFill>
                <a:schemeClr val="bg2"/>
              </a:solidFill>
              <a:latin typeface="LeituraSans-Grot 1"/>
              <a:cs typeface="Arial" pitchFamily="34" charset="0"/>
            </a:endParaRP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No current injuries or illness that limits their ability to perform regular physical activity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No history of lower extremity or back surgery in the last 6 months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No history of low back, hip, knee, or ankle surgery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No previous ACL injury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Physically active a minimum of 150 minutes of moderate to vigorous physical activity a week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Previously has participated in a physical activity involving cutting or jumping motion in the last 6 </a:t>
            </a:r>
            <a:r>
              <a:rPr lang="en-US" sz="2400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months</a:t>
            </a:r>
          </a:p>
          <a:p>
            <a:pPr marL="685455" lvl="1" indent="-351059" defTabSz="-289176">
              <a:buFont typeface="Wingdings" pitchFamily="2" charset="2"/>
              <a:buChar char="Ø"/>
            </a:pPr>
            <a:endParaRPr lang="en-US" sz="2400" dirty="0">
              <a:solidFill>
                <a:schemeClr val="bg2"/>
              </a:solidFill>
              <a:latin typeface="LeituraSans-Grot 1"/>
              <a:cs typeface="Arial" pitchFamily="34" charset="0"/>
            </a:endParaRPr>
          </a:p>
          <a:p>
            <a:pPr marL="42842" lvl="1" indent="0"/>
            <a:r>
              <a:rPr lang="en-US" sz="2400" b="1" cap="small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Instrumentation</a:t>
            </a:r>
          </a:p>
          <a:p>
            <a:pPr marL="171364" lvl="1" indent="-171364">
              <a:buFont typeface="Arial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Kinematics</a:t>
            </a: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683072" lvl="1" indent="-335585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Nine camera motion capture system (</a:t>
            </a:r>
            <a:r>
              <a:rPr lang="en-US" sz="2400" dirty="0" err="1">
                <a:solidFill>
                  <a:schemeClr val="bg2"/>
                </a:solidFill>
                <a:latin typeface="LeituraSans-Grot 1"/>
              </a:rPr>
              <a:t>Vicon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, Inc.) using a standard </a:t>
            </a:r>
            <a:r>
              <a:rPr lang="en-US" sz="2400" dirty="0" err="1">
                <a:solidFill>
                  <a:schemeClr val="bg2"/>
                </a:solidFill>
                <a:latin typeface="LeituraSans-Grot 1"/>
              </a:rPr>
              <a:t>retroreflective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 marker set (25 static, 21 dynamic) sampled at 120 Hz</a:t>
            </a:r>
          </a:p>
          <a:p>
            <a:pPr lvl="1" indent="0"/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171364" lvl="1" indent="-171364">
              <a:buFont typeface="Arial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Kinetics</a:t>
            </a:r>
          </a:p>
          <a:p>
            <a:pPr eaLnBrk="1" hangingPunct="1">
              <a:buFontTx/>
              <a:buChar char="•"/>
            </a:pP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685455" lvl="1" indent="-342728">
              <a:buFont typeface="Wingdings" pitchFamily="2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Two type 4060-08 force plates (</a:t>
            </a:r>
            <a:r>
              <a:rPr lang="en-US" sz="2400" dirty="0" err="1">
                <a:solidFill>
                  <a:schemeClr val="bg2"/>
                </a:solidFill>
                <a:latin typeface="LeituraSans-Grot 1"/>
              </a:rPr>
              <a:t>Bertec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 Corp.) sampled at 1,560 Hz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0" lvl="1" indent="0"/>
            <a:r>
              <a:rPr lang="en-US" sz="2400" b="1" cap="small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Procedures</a:t>
            </a:r>
          </a:p>
          <a:p>
            <a:pPr marL="0" lvl="1" indent="0"/>
            <a:r>
              <a:rPr lang="en-US" sz="2400" dirty="0">
                <a:solidFill>
                  <a:schemeClr val="bg2"/>
                </a:solidFill>
                <a:latin typeface="LeituraSans-Grot 1"/>
              </a:rPr>
              <a:t>Participants performed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2 different landing tasks: </a:t>
            </a:r>
          </a:p>
          <a:p>
            <a:pPr marL="0" lvl="1" indent="0"/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662843" lvl="2" indent="-385569">
              <a:buFont typeface="+mj-lt"/>
              <a:buAutoNum type="arabicPeriod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Double leg landing from a 30 cm high box placed at a distance of 50%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of the subject’s height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from the edge of two force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platforms.</a:t>
            </a:r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277274" lvl="2" indent="0"/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663036" lvl="2" indent="-385763">
              <a:buFont typeface="+mj-lt"/>
              <a:buAutoNum type="arabicPeriod" startAt="2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Single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Leg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jump-cut over a small hurdle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from a distance equal to 50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% of the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subject’s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height. 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800102" y="2133600"/>
            <a:ext cx="31375350" cy="283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44" tIns="34272" rIns="68544" bIns="34272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400" b="1" spc="-111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The Influence of Exercise on Single Leg Jump-Cut and Double Leg Jump Landing </a:t>
            </a:r>
            <a:r>
              <a:rPr lang="en-US" sz="5400" b="1" spc="-111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Biomechanics</a:t>
            </a:r>
          </a:p>
          <a:p>
            <a:pPr algn="ctr">
              <a:lnSpc>
                <a:spcPct val="80000"/>
              </a:lnSpc>
            </a:pPr>
            <a:endParaRPr lang="en-US" sz="900" b="1" spc="-111" dirty="0">
              <a:solidFill>
                <a:schemeClr val="bg2"/>
              </a:solidFill>
              <a:latin typeface="LeituraSans-Grot 1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000" spc="-111" dirty="0">
                <a:solidFill>
                  <a:schemeClr val="bg2"/>
                </a:solidFill>
                <a:latin typeface="LeituraSans-Grot 1"/>
                <a:cs typeface="Arial" pitchFamily="34" charset="0"/>
              </a:rPr>
              <a:t> Michelle Correia, Eunwook Chang, Samuel T. Johnson, Marc F. Norcross </a:t>
            </a:r>
          </a:p>
          <a:p>
            <a:pPr algn="ctr">
              <a:lnSpc>
                <a:spcPct val="80000"/>
              </a:lnSpc>
            </a:pPr>
            <a:endParaRPr lang="en-US" sz="900" spc="-111" dirty="0">
              <a:solidFill>
                <a:schemeClr val="bg2"/>
              </a:solidFill>
              <a:latin typeface="LeituraSans-Grot 1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000" i="1" dirty="0">
                <a:solidFill>
                  <a:schemeClr val="bg2"/>
                </a:solidFill>
                <a:latin typeface="LeituraSans-Grot 3" charset="0"/>
              </a:rPr>
              <a:t>Exercise and Sport Science Program</a:t>
            </a:r>
            <a:endParaRPr lang="en-US" sz="5000" i="1" dirty="0">
              <a:solidFill>
                <a:schemeClr val="bg2"/>
              </a:solidFill>
              <a:latin typeface="LeituraSans-Grot 3" charset="0"/>
            </a:endParaRPr>
          </a:p>
          <a:p>
            <a:pPr algn="ctr">
              <a:lnSpc>
                <a:spcPct val="80000"/>
              </a:lnSpc>
            </a:pPr>
            <a:endParaRPr lang="en-US" sz="5000" spc="-111" dirty="0">
              <a:solidFill>
                <a:schemeClr val="bg2"/>
              </a:solidFill>
              <a:latin typeface="LeituraSans-Grot 1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en-US" sz="400" dirty="0">
              <a:solidFill>
                <a:schemeClr val="bg2"/>
              </a:solidFill>
              <a:latin typeface="LeituraSans-Grot 1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57302" y="1981200"/>
            <a:ext cx="30118050" cy="0"/>
          </a:xfrm>
          <a:prstGeom prst="line">
            <a:avLst/>
          </a:prstGeom>
          <a:noFill/>
          <a:ln w="25400">
            <a:solidFill>
              <a:srgbClr val="93978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143000" y="990602"/>
            <a:ext cx="26517600" cy="76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44" tIns="34272" rIns="68544" bIns="34272">
            <a:spAutoFit/>
          </a:bodyPr>
          <a:lstStyle/>
          <a:p>
            <a:r>
              <a:rPr lang="en-US" sz="4500" b="1" cap="small" dirty="0">
                <a:solidFill>
                  <a:srgbClr val="000000"/>
                </a:solidFill>
                <a:latin typeface="LeituraSans-Grot 1" charset="0"/>
              </a:rPr>
              <a:t>College of Public Health and Human Sciences</a:t>
            </a:r>
            <a:endParaRPr lang="en-US" sz="4500" b="1" cap="small" dirty="0">
              <a:solidFill>
                <a:srgbClr val="000000"/>
              </a:solidFill>
              <a:latin typeface="LeituraSans-Grot 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88450" y="15259050"/>
            <a:ext cx="10287000" cy="6971104"/>
          </a:xfrm>
          <a:prstGeom prst="rect">
            <a:avLst/>
          </a:prstGeom>
          <a:noFill/>
        </p:spPr>
        <p:txBody>
          <a:bodyPr lIns="68544" tIns="34272" rIns="68544" bIns="34272">
            <a:spAutoFit/>
          </a:bodyPr>
          <a:lstStyle/>
          <a:p>
            <a:pPr marL="341710" indent="-34171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Contrary to our hypotheses, we observed very few changes in frontal plane landing biomechanics during either task  following exercise.</a:t>
            </a:r>
          </a:p>
          <a:p>
            <a:pPr marL="341710" indent="-341710">
              <a:buFont typeface="Arial"/>
              <a:buChar char="•"/>
            </a:pPr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341710" indent="-341710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While peak hip adduction angle and internal hip abduction moment achieved statistical significance, the absolute magnitude of the changes likely has no clinical relevance with respect to ACL injury risk.</a:t>
            </a:r>
          </a:p>
          <a:p>
            <a:pPr marL="341710" indent="-341710">
              <a:buFont typeface="Arial"/>
              <a:buChar char="•"/>
            </a:pPr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257044" indent="-257044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Given previous research that has shown biomechanical changes in landing mechanics following exercise, it is possible that the lack of expected findings could be the result of:</a:t>
            </a:r>
          </a:p>
          <a:p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617795" lvl="1" indent="-342900">
              <a:buFont typeface="Wingdings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Subjects not being adequately fatigued through the exercise protocol</a:t>
            </a:r>
          </a:p>
          <a:p>
            <a:pPr marL="617795" lvl="1" indent="-342900">
              <a:buFont typeface="Wingdings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Too much time elapsing between finishing the exercise protocol and the Post Exercise Testing such that any fatigue effects were mitigated, or </a:t>
            </a:r>
          </a:p>
          <a:p>
            <a:pPr marL="617795" lvl="1" indent="-342900">
              <a:buFont typeface="Wingdings" charset="2"/>
              <a:buChar char="Ø"/>
            </a:pPr>
            <a:r>
              <a:rPr lang="en-US" sz="2400" dirty="0">
                <a:solidFill>
                  <a:schemeClr val="bg2"/>
                </a:solidFill>
                <a:latin typeface="LeituraSans-Grot 2"/>
              </a:rPr>
              <a:t>Trunk compensations by subjects following fatigue which was noticed anecdotally during testing</a:t>
            </a:r>
          </a:p>
          <a:p>
            <a:pPr lvl="2" indent="0"/>
            <a:endParaRPr lang="en-US" sz="2400" dirty="0">
              <a:solidFill>
                <a:schemeClr val="bg2"/>
              </a:solidFill>
              <a:latin typeface="LeituraSans-Grot 2"/>
            </a:endParaRPr>
          </a:p>
          <a:p>
            <a:pPr marL="257044" indent="-257044">
              <a:buFont typeface="Arial"/>
              <a:buChar char="•"/>
            </a:pPr>
            <a:endParaRPr lang="en-US" sz="1700" dirty="0">
              <a:solidFill>
                <a:schemeClr val="bg2"/>
              </a:solidFill>
              <a:latin typeface="LeituraSans-Grot 2"/>
            </a:endParaRPr>
          </a:p>
        </p:txBody>
      </p:sp>
      <p:sp>
        <p:nvSpPr>
          <p:cNvPr id="13325" name="TextBox 18"/>
          <p:cNvSpPr txBox="1">
            <a:spLocks noChangeArrowheads="1"/>
          </p:cNvSpPr>
          <p:nvPr/>
        </p:nvSpPr>
        <p:spPr bwMode="auto">
          <a:xfrm>
            <a:off x="11372850" y="17773651"/>
            <a:ext cx="10272713" cy="1131043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 lIns="68544" tIns="34272" rIns="0" bIns="34272">
            <a:spAutoFit/>
          </a:bodyPr>
          <a:lstStyle/>
          <a:p>
            <a:r>
              <a:rPr lang="en-US" sz="2300" b="1" dirty="0">
                <a:solidFill>
                  <a:schemeClr val="bg2"/>
                </a:solidFill>
                <a:latin typeface="LeituraSans-Grot 2"/>
              </a:rPr>
              <a:t>Table 1.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 Means </a:t>
            </a:r>
            <a:r>
              <a:rPr lang="en-US" sz="2300" dirty="0">
                <a:solidFill>
                  <a:srgbClr val="000000"/>
                </a:solidFill>
                <a:latin typeface="LeituraSans-Grot 2"/>
                <a:ea typeface="Calibri"/>
                <a:cs typeface="Calibri"/>
              </a:rPr>
              <a:t>±</a:t>
            </a:r>
            <a:r>
              <a:rPr lang="en-US" sz="2300" dirty="0">
                <a:solidFill>
                  <a:srgbClr val="000000"/>
                </a:solidFill>
                <a:latin typeface="LeituraSans-Grot 2"/>
                <a:cs typeface="Arial" pitchFamily="34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LeituraSans-Grot 2"/>
                <a:cs typeface="Arial" pitchFamily="34" charset="0"/>
              </a:rPr>
              <a:t>SDs for frontal plane biomechanical variables of interest Pre- and Post-Exercise.  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There were no significant changes in any of these landing biomechanics for either task (</a:t>
            </a:r>
            <a:r>
              <a:rPr lang="en-US" sz="2300" i="1" dirty="0">
                <a:solidFill>
                  <a:schemeClr val="bg2"/>
                </a:solidFill>
                <a:latin typeface="LeituraSans-Grot 2"/>
              </a:rPr>
              <a:t>p 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&gt; 0.05). </a:t>
            </a:r>
            <a:endParaRPr lang="en-US" sz="2300" dirty="0">
              <a:solidFill>
                <a:schemeClr val="bg2"/>
              </a:solidFill>
              <a:latin typeface="LeituraSans-Grot 2"/>
            </a:endParaRPr>
          </a:p>
        </p:txBody>
      </p:sp>
      <p:sp>
        <p:nvSpPr>
          <p:cNvPr id="31" name="Text Box 235"/>
          <p:cNvSpPr txBox="1">
            <a:spLocks noChangeArrowheads="1"/>
          </p:cNvSpPr>
          <p:nvPr/>
        </p:nvSpPr>
        <p:spPr bwMode="auto">
          <a:xfrm>
            <a:off x="800100" y="4423410"/>
            <a:ext cx="10287000" cy="1005840"/>
          </a:xfrm>
          <a:prstGeom prst="rect">
            <a:avLst/>
          </a:prstGeom>
          <a:solidFill>
            <a:srgbClr val="F37321"/>
          </a:solidFill>
          <a:ln w="9525">
            <a:noFill/>
            <a:miter lim="800000"/>
            <a:headEnd/>
            <a:tailEnd/>
          </a:ln>
        </p:spPr>
        <p:txBody>
          <a:bodyPr wrap="none" lIns="79945" tIns="39971" rIns="79945" bIns="39971" anchor="ctr" anchorCtr="1"/>
          <a:lstStyle/>
          <a:p>
            <a:pPr algn="ctr" defTabSz="799515">
              <a:defRPr/>
            </a:pPr>
            <a:r>
              <a:rPr lang="en-US" sz="5000" b="1" cap="small" dirty="0">
                <a:latin typeface="Arial" charset="0"/>
                <a:ea typeface="+mn-ea"/>
              </a:rPr>
              <a:t>Background</a:t>
            </a:r>
          </a:p>
        </p:txBody>
      </p:sp>
      <p:sp>
        <p:nvSpPr>
          <p:cNvPr id="32" name="Text Box 236"/>
          <p:cNvSpPr txBox="1">
            <a:spLocks noChangeArrowheads="1"/>
          </p:cNvSpPr>
          <p:nvPr/>
        </p:nvSpPr>
        <p:spPr bwMode="auto">
          <a:xfrm>
            <a:off x="857250" y="15396210"/>
            <a:ext cx="10287000" cy="1005840"/>
          </a:xfrm>
          <a:prstGeom prst="rect">
            <a:avLst/>
          </a:prstGeom>
          <a:solidFill>
            <a:srgbClr val="F37321"/>
          </a:solidFill>
          <a:ln w="9525">
            <a:noFill/>
            <a:miter lim="800000"/>
            <a:headEnd/>
            <a:tailEnd/>
          </a:ln>
        </p:spPr>
        <p:txBody>
          <a:bodyPr wrap="none" lIns="79945" tIns="39971" rIns="79945" bIns="39971" anchor="ctr" anchorCtr="1"/>
          <a:lstStyle>
            <a:defPPr>
              <a:defRPr lang="en-US"/>
            </a:defPPr>
            <a:lvl1pPr algn="ctr" defTabSz="1066561">
              <a:defRPr sz="6500" b="1" cap="small">
                <a:latin typeface="Arial" charset="0"/>
                <a:ea typeface="+mn-ea"/>
              </a:defRPr>
            </a:lvl1pPr>
          </a:lstStyle>
          <a:p>
            <a:r>
              <a:rPr lang="en-US" dirty="0"/>
              <a:t>Materials and Methods</a:t>
            </a:r>
          </a:p>
        </p:txBody>
      </p:sp>
      <p:sp>
        <p:nvSpPr>
          <p:cNvPr id="33" name="Text Box 636"/>
          <p:cNvSpPr txBox="1">
            <a:spLocks noChangeArrowheads="1"/>
          </p:cNvSpPr>
          <p:nvPr/>
        </p:nvSpPr>
        <p:spPr bwMode="auto">
          <a:xfrm>
            <a:off x="11401425" y="11601450"/>
            <a:ext cx="10287000" cy="1005840"/>
          </a:xfrm>
          <a:prstGeom prst="rect">
            <a:avLst/>
          </a:prstGeom>
          <a:solidFill>
            <a:srgbClr val="F37321"/>
          </a:solidFill>
          <a:ln w="9525">
            <a:noFill/>
            <a:miter lim="800000"/>
            <a:headEnd/>
            <a:tailEnd/>
          </a:ln>
        </p:spPr>
        <p:txBody>
          <a:bodyPr wrap="none" lIns="79945" tIns="39971" rIns="79945" bIns="39971" anchor="ctr" anchorCtr="1"/>
          <a:lstStyle>
            <a:defPPr>
              <a:defRPr lang="en-US"/>
            </a:defPPr>
            <a:lvl1pPr algn="ctr" defTabSz="1066561">
              <a:defRPr sz="6500" b="1" cap="small">
                <a:latin typeface="Arial" charset="0"/>
                <a:ea typeface="+mn-ea"/>
              </a:defRPr>
            </a:lvl1pPr>
          </a:lstStyle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4" name="Text Box 636"/>
          <p:cNvSpPr txBox="1">
            <a:spLocks noChangeArrowheads="1"/>
          </p:cNvSpPr>
          <p:nvPr/>
        </p:nvSpPr>
        <p:spPr bwMode="auto">
          <a:xfrm>
            <a:off x="21888450" y="14133534"/>
            <a:ext cx="10287000" cy="1005840"/>
          </a:xfrm>
          <a:prstGeom prst="rect">
            <a:avLst/>
          </a:prstGeom>
          <a:solidFill>
            <a:srgbClr val="F37321"/>
          </a:solidFill>
          <a:ln w="9525">
            <a:noFill/>
            <a:miter lim="800000"/>
            <a:headEnd/>
            <a:tailEnd/>
          </a:ln>
        </p:spPr>
        <p:txBody>
          <a:bodyPr wrap="none" lIns="79945" tIns="39971" rIns="79945" bIns="39971" anchor="ctr" anchorCtr="1"/>
          <a:lstStyle>
            <a:defPPr>
              <a:defRPr lang="en-US"/>
            </a:defPPr>
            <a:lvl1pPr algn="ctr" defTabSz="1066561">
              <a:defRPr sz="6500" b="1" cap="small">
                <a:latin typeface="Arial" charset="0"/>
                <a:ea typeface="+mn-ea"/>
              </a:defRPr>
            </a:lvl1pPr>
          </a:lstStyle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5" name="Text Box 239"/>
          <p:cNvSpPr txBox="1">
            <a:spLocks noChangeArrowheads="1"/>
          </p:cNvSpPr>
          <p:nvPr/>
        </p:nvSpPr>
        <p:spPr bwMode="auto">
          <a:xfrm>
            <a:off x="21869400" y="22098000"/>
            <a:ext cx="10287000" cy="1005840"/>
          </a:xfrm>
          <a:prstGeom prst="rect">
            <a:avLst/>
          </a:prstGeom>
          <a:solidFill>
            <a:srgbClr val="F37321"/>
          </a:solidFill>
          <a:ln w="9525">
            <a:noFill/>
            <a:miter lim="800000"/>
            <a:headEnd/>
            <a:tailEnd/>
          </a:ln>
        </p:spPr>
        <p:txBody>
          <a:bodyPr wrap="none" lIns="79945" tIns="39971" rIns="79945" bIns="39971" anchor="ctr" anchorCtr="1"/>
          <a:lstStyle>
            <a:defPPr>
              <a:defRPr lang="en-US"/>
            </a:defPPr>
            <a:lvl1pPr algn="ctr" defTabSz="1066561">
              <a:defRPr sz="6500" b="1" cap="small">
                <a:latin typeface="Arial" charset="0"/>
                <a:ea typeface="+mn-ea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544300" y="4730494"/>
            <a:ext cx="10229849" cy="6455576"/>
          </a:xfrm>
          <a:prstGeom prst="rect">
            <a:avLst/>
          </a:prstGeom>
        </p:spPr>
        <p:txBody>
          <a:bodyPr wrap="square" lIns="68544" tIns="34272" rIns="68544" bIns="34272">
            <a:spAutoFit/>
          </a:bodyPr>
          <a:lstStyle/>
          <a:p>
            <a:pPr marL="342728" lvl="1" indent="-342728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Participants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completed 5 jump landing trials for each task before completing a standardized exercise protocol lasting 30 minutes.  The protocol consisted of 6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cycles of treadmill walking at self-selected speed between 3.0-3.5 mph for 5 minutes followed by a minute of jumping activities. </a:t>
            </a:r>
          </a:p>
          <a:p>
            <a:pPr marL="0" lvl="1" indent="0"/>
            <a:endParaRPr lang="en-US" sz="2400" dirty="0">
              <a:solidFill>
                <a:schemeClr val="bg2"/>
              </a:solidFill>
              <a:latin typeface="LeituraSans-Grot 1"/>
            </a:endParaRPr>
          </a:p>
          <a:p>
            <a:pPr marL="342728" lvl="1" indent="-342728">
              <a:buFont typeface="Arial"/>
              <a:buChar char="•"/>
            </a:pPr>
            <a:r>
              <a:rPr lang="en-US" sz="2400" dirty="0">
                <a:solidFill>
                  <a:schemeClr val="bg2"/>
                </a:solidFill>
                <a:latin typeface="LeituraSans-Grot 1"/>
              </a:rPr>
              <a:t>Following the exercise protocol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, participants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immediately repeated </a:t>
            </a:r>
            <a:r>
              <a:rPr lang="en-US" sz="2400" dirty="0">
                <a:solidFill>
                  <a:schemeClr val="bg2"/>
                </a:solidFill>
                <a:latin typeface="LeituraSans-Grot 1"/>
              </a:rPr>
              <a:t>the two landing tasks. </a:t>
            </a:r>
            <a:endParaRPr lang="en-US" sz="2000" dirty="0">
              <a:solidFill>
                <a:prstClr val="black"/>
              </a:solidFill>
              <a:latin typeface="LeituraSans-Grot 2"/>
              <a:cs typeface="Arial" pitchFamily="34" charset="0"/>
            </a:endParaRPr>
          </a:p>
          <a:p>
            <a:pPr marL="0" lvl="1" indent="0"/>
            <a:endParaRPr lang="en-US" sz="2000" dirty="0">
              <a:solidFill>
                <a:prstClr val="black"/>
              </a:solidFill>
              <a:latin typeface="LeituraSans-Grot 2"/>
              <a:cs typeface="Arial" pitchFamily="34" charset="0"/>
            </a:endParaRPr>
          </a:p>
          <a:p>
            <a:pPr marL="0" lvl="1" indent="0"/>
            <a:r>
              <a:rPr lang="en-US" sz="3200" b="1" cap="small" dirty="0">
                <a:solidFill>
                  <a:prstClr val="black"/>
                </a:solidFill>
                <a:latin typeface="LeituraSans-Grot 2"/>
                <a:cs typeface="Arial" pitchFamily="34" charset="0"/>
              </a:rPr>
              <a:t>Outcome measures and statistical </a:t>
            </a:r>
            <a:r>
              <a:rPr lang="en-US" sz="3200" b="1" cap="small" dirty="0">
                <a:solidFill>
                  <a:prstClr val="black"/>
                </a:solidFill>
                <a:latin typeface="LeituraSans-Grot 2"/>
                <a:cs typeface="Arial" pitchFamily="34" charset="0"/>
              </a:rPr>
              <a:t>analyses</a:t>
            </a:r>
          </a:p>
          <a:p>
            <a:pPr marL="0" lvl="1" indent="0"/>
            <a:endParaRPr lang="en-US" sz="900" b="1" cap="small" dirty="0">
              <a:solidFill>
                <a:prstClr val="black"/>
              </a:solidFill>
              <a:latin typeface="LeituraSans-Grot 2"/>
              <a:cs typeface="Arial" pitchFamily="34" charset="0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LeituraSans-Grot 2"/>
              </a:rPr>
              <a:t>Peak internal knee </a:t>
            </a:r>
            <a:r>
              <a:rPr lang="en-US" sz="2400" dirty="0" err="1">
                <a:solidFill>
                  <a:prstClr val="black"/>
                </a:solidFill>
                <a:latin typeface="LeituraSans-Grot 2"/>
              </a:rPr>
              <a:t>varus</a:t>
            </a:r>
            <a:r>
              <a:rPr lang="en-US" sz="2400" dirty="0">
                <a:solidFill>
                  <a:prstClr val="black"/>
                </a:solidFill>
                <a:latin typeface="LeituraSans-Grot 2"/>
              </a:rPr>
              <a:t> moment</a:t>
            </a:r>
            <a:r>
              <a:rPr lang="en-US" sz="2400" dirty="0">
                <a:solidFill>
                  <a:prstClr val="black"/>
                </a:solidFill>
                <a:latin typeface="LeituraSans-Grot 2"/>
              </a:rPr>
              <a:t>, peak knee valgus </a:t>
            </a:r>
            <a:r>
              <a:rPr lang="en-US" sz="2400" dirty="0">
                <a:solidFill>
                  <a:prstClr val="black"/>
                </a:solidFill>
                <a:latin typeface="LeituraSans-Grot 2"/>
              </a:rPr>
              <a:t>angle, and frontal plane hop and knee angles at initial contact</a:t>
            </a:r>
          </a:p>
          <a:p>
            <a:pPr marL="342900" lvl="1" indent="-342900">
              <a:buFont typeface="Arial"/>
              <a:buChar char="•"/>
            </a:pPr>
            <a:endParaRPr lang="en-US" sz="900" dirty="0">
              <a:solidFill>
                <a:prstClr val="black"/>
              </a:solidFill>
              <a:latin typeface="LeituraSans-Grot 2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LeituraSans-Grot 2"/>
              </a:rPr>
              <a:t>Mean values across trials during the Pre and Post-exercise conditions were calculated for each dependent measure </a:t>
            </a:r>
          </a:p>
          <a:p>
            <a:pPr marL="342900" lvl="1" indent="-342900">
              <a:buFont typeface="Arial"/>
              <a:buChar char="•"/>
            </a:pPr>
            <a:endParaRPr lang="en-US" sz="900" dirty="0">
              <a:solidFill>
                <a:prstClr val="black"/>
              </a:solidFill>
              <a:latin typeface="LeituraSans-Grot 2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LeituraSans-Grot 2"/>
              </a:rPr>
              <a:t>Paired-samples </a:t>
            </a:r>
            <a:r>
              <a:rPr lang="en-US" sz="2400" i="1" dirty="0">
                <a:solidFill>
                  <a:prstClr val="black"/>
                </a:solidFill>
                <a:latin typeface="LeituraSans-Grot 2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LeituraSans-Grot 2"/>
              </a:rPr>
              <a:t>-tests were used to compare landing biomechanics between conditions </a:t>
            </a:r>
            <a:endParaRPr lang="en-US" sz="2400" dirty="0">
              <a:solidFill>
                <a:prstClr val="black"/>
              </a:solidFill>
              <a:latin typeface="LeituraSans-Grot 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08323" y="25908002"/>
            <a:ext cx="3771900" cy="253880"/>
          </a:xfrm>
          <a:prstGeom prst="rect">
            <a:avLst/>
          </a:prstGeom>
          <a:noFill/>
        </p:spPr>
        <p:txBody>
          <a:bodyPr wrap="square" lIns="68544" tIns="34272" rIns="68544" bIns="34272" rtlCol="0">
            <a:spAutoFit/>
          </a:bodyPr>
          <a:lstStyle/>
          <a:p>
            <a:endParaRPr lang="en-US" dirty="0"/>
          </a:p>
        </p:txBody>
      </p:sp>
      <p:sp>
        <p:nvSpPr>
          <p:cNvPr id="45" name="TextBox 18"/>
          <p:cNvSpPr txBox="1">
            <a:spLocks noChangeArrowheads="1"/>
          </p:cNvSpPr>
          <p:nvPr/>
        </p:nvSpPr>
        <p:spPr bwMode="auto">
          <a:xfrm>
            <a:off x="11417127" y="26377842"/>
            <a:ext cx="10272713" cy="1484986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 lIns="68544" tIns="34272" rIns="0" bIns="34272">
            <a:spAutoFit/>
          </a:bodyPr>
          <a:lstStyle/>
          <a:p>
            <a:r>
              <a:rPr lang="en-US" sz="2300" b="1" dirty="0">
                <a:solidFill>
                  <a:schemeClr val="bg2"/>
                </a:solidFill>
                <a:latin typeface="LeituraSans-Grot 2"/>
              </a:rPr>
              <a:t>Figure 1.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 Peak hip adduction angle during the double leg (DL) and side-cut (SC) landing tasks.  Participants were relatively less abducted following exercise during the DL task (</a:t>
            </a:r>
            <a:r>
              <a:rPr lang="en-US" sz="2300" i="1" dirty="0">
                <a:solidFill>
                  <a:schemeClr val="bg2"/>
                </a:solidFill>
                <a:latin typeface="LeituraSans-Grot 2"/>
              </a:rPr>
              <a:t>p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 = 0.042), but were more abducted following exercise during the SC task ( </a:t>
            </a:r>
            <a:r>
              <a:rPr lang="en-US" sz="2300" i="1" dirty="0">
                <a:solidFill>
                  <a:schemeClr val="bg2"/>
                </a:solidFill>
                <a:latin typeface="LeituraSans-Grot 2"/>
              </a:rPr>
              <a:t>p</a:t>
            </a:r>
            <a:r>
              <a:rPr lang="en-US" sz="2300" dirty="0">
                <a:solidFill>
                  <a:schemeClr val="bg2"/>
                </a:solidFill>
                <a:latin typeface="LeituraSans-Grot 2"/>
              </a:rPr>
              <a:t> = 0.027)</a:t>
            </a:r>
            <a:endParaRPr lang="en-US" sz="2300" dirty="0">
              <a:solidFill>
                <a:schemeClr val="bg2"/>
              </a:solidFill>
              <a:latin typeface="LeituraSans-Grot 2"/>
            </a:endParaRPr>
          </a:p>
        </p:txBody>
      </p:sp>
      <p:sp>
        <p:nvSpPr>
          <p:cNvPr id="46" name="TextBox 18"/>
          <p:cNvSpPr txBox="1">
            <a:spLocks noChangeArrowheads="1"/>
          </p:cNvSpPr>
          <p:nvPr/>
        </p:nvSpPr>
        <p:spPr bwMode="auto">
          <a:xfrm>
            <a:off x="22345650" y="11967133"/>
            <a:ext cx="9201150" cy="1915873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 lIns="68544" tIns="34272" rIns="0" bIns="34272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LeituraSans-Grot 2"/>
              </a:rPr>
              <a:t>Figure 2.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 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Peak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internal hip abduction moment during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the double leg (DL) and side-cut (SC) landing tasks.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While the peak hip abduction moment was not different pre- and post-exercise for the DL task (</a:t>
            </a:r>
            <a:r>
              <a:rPr lang="en-US" sz="2400" i="1" dirty="0">
                <a:solidFill>
                  <a:schemeClr val="bg2"/>
                </a:solidFill>
                <a:latin typeface="LeituraSans-Grot 2"/>
              </a:rPr>
              <a:t>p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&gt; 0.05), the moment requirement during SC significantly decreased post-exercise (</a:t>
            </a:r>
            <a:r>
              <a:rPr lang="en-US" sz="2400" i="1" dirty="0">
                <a:solidFill>
                  <a:schemeClr val="bg2"/>
                </a:solidFill>
                <a:latin typeface="LeituraSans-Grot 2"/>
              </a:rPr>
              <a:t>p </a:t>
            </a:r>
            <a:r>
              <a:rPr lang="en-US" sz="2400" dirty="0">
                <a:solidFill>
                  <a:schemeClr val="bg2"/>
                </a:solidFill>
                <a:latin typeface="LeituraSans-Grot 2"/>
              </a:rPr>
              <a:t>= 0.04)</a:t>
            </a:r>
            <a:endParaRPr lang="en-US" sz="2400" dirty="0">
              <a:solidFill>
                <a:schemeClr val="bg2"/>
              </a:solidFill>
              <a:latin typeface="LeituraSans-Grot 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325850" y="17087850"/>
            <a:ext cx="138500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21869400" y="23374351"/>
            <a:ext cx="10287000" cy="4916695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 lIns="68544" tIns="34272" rIns="0" bIns="34272">
            <a:spAutoFit/>
          </a:bodyPr>
          <a:lstStyle/>
          <a:p>
            <a:endParaRPr lang="en-US" sz="1500" dirty="0">
              <a:solidFill>
                <a:schemeClr val="bg2"/>
              </a:solidFill>
              <a:latin typeface="LeituraSans-Grot 1"/>
            </a:endParaRP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1.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Kernozek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T.,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Torry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M., Van Hoof, H., Cowley, H., &amp; Tanner, S. (2005).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Gender differences in frontal and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sagittal	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plane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biomechanics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during drop landings. 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Medicine and Science in Sports and Exercise,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 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37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(6),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1003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-12.</a:t>
            </a: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2.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Frobell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RB,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Roos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 EM, et al. (2010).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A Randomized Trial of Treatment for Acute Anterior Cruciate Ligament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Tears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.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New England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Journal of Medicine, 363(4), 331–342.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</a:t>
            </a:r>
            <a:endParaRPr lang="en-US" sz="1600" dirty="0">
              <a:solidFill>
                <a:schemeClr val="bg2"/>
              </a:solidFill>
              <a:latin typeface="LeituraSans-Grot 1"/>
            </a:endParaRP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3. Mather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RC, Koenig L, et al. (2013). Societal and Economic Impact of Anterior Cruciate Ligament Tears.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The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Journal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of	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Bone and Joint Surgery (American), 95(19),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1751-1759.</a:t>
            </a:r>
            <a:endParaRPr lang="en-US" sz="1600" dirty="0">
              <a:solidFill>
                <a:schemeClr val="bg2"/>
              </a:solidFill>
              <a:latin typeface="LeituraSans-Grot 1"/>
            </a:endParaRP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4.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Ekstrand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J.,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Hägglund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M., &amp; 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Waldén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M. (2011).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Epidemiology of Muscle Injuries in Professional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Football		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(Soccer)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.	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The American Journal of Sports Medicine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39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(6), 1226–1232. http://</a:t>
            </a:r>
            <a:r>
              <a:rPr lang="en-US" sz="1600" dirty="0" err="1">
                <a:solidFill>
                  <a:schemeClr val="bg2"/>
                </a:solidFill>
                <a:latin typeface="LeituraSans-Grot 1"/>
              </a:rPr>
              <a:t>doi.org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/	10.1177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/0363546510395879</a:t>
            </a: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5. Santamaria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L. J., &amp; Webster, K. E. (2010). The effect of fatigue on lower-limb biomechanics during single-limb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	landings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: a systematic review.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Journal of </a:t>
            </a:r>
            <a:r>
              <a:rPr lang="en-US" sz="1600" i="1" dirty="0" err="1">
                <a:solidFill>
                  <a:schemeClr val="bg2"/>
                </a:solidFill>
                <a:latin typeface="LeituraSans-Grot 1"/>
              </a:rPr>
              <a:t>Orthopaedic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 &amp; Sports Physical Therapy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40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(8), 464–473.</a:t>
            </a: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6. Hewett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TE, Myer GD, et al. (2005).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Biomechanical Measures of Neuromuscular Control and Valgus Loading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of	 the Knee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Predict Anterior Cruciate Ligament Injury Risk in Female Athletes: A Prospective Study.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American Journal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of Sports Medicine, 33(4), 492–501.</a:t>
            </a:r>
          </a:p>
          <a:p>
            <a:pPr lvl="0"/>
            <a:r>
              <a:rPr lang="en-US" sz="1600" dirty="0">
                <a:solidFill>
                  <a:schemeClr val="bg2"/>
                </a:solidFill>
                <a:latin typeface="LeituraSans-Grot 1"/>
              </a:rPr>
              <a:t>7.Yeow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, C., Lee, P., &amp; Goh, J. (2011).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An investigation of lower extremity energy dissipation strategies during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	single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-leg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and 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double-leg landing based on sagittal and frontal plane biomechanics.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Human </a:t>
            </a:r>
            <a:r>
              <a:rPr lang="en-US" sz="1600" i="1" dirty="0" smtClean="0">
                <a:solidFill>
                  <a:schemeClr val="bg2"/>
                </a:solidFill>
                <a:latin typeface="LeituraSans-Grot 1"/>
              </a:rPr>
              <a:t>Movement	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Science,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 </a:t>
            </a:r>
            <a:r>
              <a:rPr lang="en-US" sz="1600" i="1" dirty="0">
                <a:solidFill>
                  <a:schemeClr val="bg2"/>
                </a:solidFill>
                <a:latin typeface="LeituraSans-Grot 1"/>
              </a:rPr>
              <a:t>30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(3), </a:t>
            </a:r>
            <a:r>
              <a:rPr lang="en-US" sz="1600" dirty="0" smtClean="0">
                <a:solidFill>
                  <a:schemeClr val="bg2"/>
                </a:solidFill>
                <a:latin typeface="LeituraSans-Grot 1"/>
              </a:rPr>
              <a:t>624</a:t>
            </a:r>
            <a:r>
              <a:rPr lang="en-US" sz="1600" dirty="0">
                <a:solidFill>
                  <a:schemeClr val="bg2"/>
                </a:solidFill>
                <a:latin typeface="LeituraSans-Grot 1"/>
              </a:rPr>
              <a:t>-635.</a:t>
            </a:r>
          </a:p>
          <a:p>
            <a:r>
              <a:rPr lang="en-US" dirty="0" smtClean="0">
                <a:solidFill>
                  <a:schemeClr val="bg2"/>
                </a:solidFill>
                <a:latin typeface="LeituraSans-Grot 2"/>
              </a:rPr>
              <a:t> </a:t>
            </a:r>
            <a:endParaRPr lang="en-US" dirty="0">
              <a:solidFill>
                <a:schemeClr val="bg2"/>
              </a:solidFill>
              <a:latin typeface="LeituraSans-Grot 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4200" y="4483612"/>
            <a:ext cx="9544050" cy="7232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8550" y="19088100"/>
            <a:ext cx="10514139" cy="6972300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4557" t="61578" r="1465" b="131"/>
          <a:stretch/>
        </p:blipFill>
        <p:spPr bwMode="auto">
          <a:xfrm>
            <a:off x="11201400" y="12801600"/>
            <a:ext cx="10515600" cy="4660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_research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science_research_01</Template>
  <TotalTime>4739</TotalTime>
  <Words>923</Words>
  <Application>Microsoft Macintosh PowerPoint</Application>
  <PresentationFormat>Custom</PresentationFormat>
  <Paragraphs>96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science_research_01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stroppek</dc:creator>
  <cp:lastModifiedBy>Michelle Correia</cp:lastModifiedBy>
  <cp:revision>165</cp:revision>
  <cp:lastPrinted>2011-10-05T18:33:00Z</cp:lastPrinted>
  <dcterms:created xsi:type="dcterms:W3CDTF">2013-05-14T03:49:51Z</dcterms:created>
  <dcterms:modified xsi:type="dcterms:W3CDTF">2015-05-12T07:02:24Z</dcterms:modified>
</cp:coreProperties>
</file>