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366713" indent="9048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736600" indent="177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104900" indent="2667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474788" indent="35401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Samantha Ross" initials="SR" lastIdx="12" clrIdx="0">
    <p:extLst/>
  </p:cmAuthor>
  <p:cmAuthor id="2" name="Sam Logan" initials="S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74520"/>
    <a:srgbClr val="D000D2"/>
    <a:srgbClr val="93978A"/>
    <a:srgbClr val="B6AFA1"/>
    <a:srgbClr val="48382D"/>
    <a:srgbClr val="8B4518"/>
    <a:srgbClr val="FFFFFF"/>
    <a:srgbClr val="000000"/>
    <a:srgbClr val="FFFF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inimized" horzBarState="maximized">
    <p:restoredLeft sz="15636"/>
    <p:restoredTop sz="80284" autoAdjust="0"/>
  </p:normalViewPr>
  <p:slideViewPr>
    <p:cSldViewPr>
      <p:cViewPr>
        <p:scale>
          <a:sx n="25" d="100"/>
          <a:sy n="25" d="100"/>
        </p:scale>
        <p:origin x="-1456" y="-10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347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8438" y="0"/>
            <a:ext cx="4056062" cy="347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9088"/>
            <a:ext cx="4059238" cy="349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8438" y="6669088"/>
            <a:ext cx="4056062" cy="349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A0A05E-8566-4CC4-95E4-C095AF634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74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46F11-2A5D-430D-A3AD-E991AE8B874F}" type="datetimeFigureOut">
              <a:rPr lang="en-US" smtClean="0"/>
              <a:pPr/>
              <a:t>5/11/16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F0F04-978D-4D1E-A67D-D167FCE55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30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F0F04-978D-4D1E-A67D-D167FCE555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76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C69017E8-FE3E-4082-A8AE-655E0467C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7680325"/>
            <a:ext cx="3950017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E350A823-5517-4340-9A5B-53FA28055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BBA2FD66-5A18-47BA-AD93-3A14E4036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513" y="7680325"/>
            <a:ext cx="39500175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3CCB58BB-657E-4B2E-A88C-272171E71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30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362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67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00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34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01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354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4691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621072CE-66D8-42F4-BD55-683796559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8"/>
            <a:ext cx="19385280" cy="2172462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8"/>
            <a:ext cx="19385280" cy="2172462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8205AC9F-CDFE-4E58-AEFD-A4B03A2D5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3362" indent="0">
              <a:buNone/>
              <a:defRPr sz="9600" b="1"/>
            </a:lvl2pPr>
            <a:lvl3pPr marL="4386728" indent="0">
              <a:buNone/>
              <a:defRPr sz="8600" b="1"/>
            </a:lvl3pPr>
            <a:lvl4pPr marL="6580091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5" indent="0">
              <a:buNone/>
              <a:defRPr sz="7700" b="1"/>
            </a:lvl7pPr>
            <a:lvl8pPr marL="15353547" indent="0">
              <a:buNone/>
              <a:defRPr sz="7700" b="1"/>
            </a:lvl8pPr>
            <a:lvl9pPr marL="1754691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3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3362" indent="0">
              <a:buNone/>
              <a:defRPr sz="9600" b="1"/>
            </a:lvl2pPr>
            <a:lvl3pPr marL="4386728" indent="0">
              <a:buNone/>
              <a:defRPr sz="8600" b="1"/>
            </a:lvl3pPr>
            <a:lvl4pPr marL="6580091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5" indent="0">
              <a:buNone/>
              <a:defRPr sz="7700" b="1"/>
            </a:lvl7pPr>
            <a:lvl8pPr marL="15353547" indent="0">
              <a:buNone/>
              <a:defRPr sz="7700" b="1"/>
            </a:lvl8pPr>
            <a:lvl9pPr marL="1754691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401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A8CEB71-BA2C-436B-8A15-939ED9AE0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6E5F665-C026-4476-8A67-4F7C50F77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BA7CEB09-997D-428A-8D2B-E0C2838A4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8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8"/>
            <a:ext cx="14439903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3362" indent="0">
              <a:buNone/>
              <a:defRPr sz="5700"/>
            </a:lvl2pPr>
            <a:lvl3pPr marL="4386728" indent="0">
              <a:buNone/>
              <a:defRPr sz="4800"/>
            </a:lvl3pPr>
            <a:lvl4pPr marL="6580091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5" indent="0">
              <a:buNone/>
              <a:defRPr sz="4300"/>
            </a:lvl7pPr>
            <a:lvl8pPr marL="15353547" indent="0">
              <a:buNone/>
              <a:defRPr sz="4300"/>
            </a:lvl8pPr>
            <a:lvl9pPr marL="1754691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31ACBB5F-88B5-43C5-A417-076634BD1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300"/>
            </a:lvl1pPr>
            <a:lvl2pPr marL="2193362" indent="0">
              <a:buNone/>
              <a:defRPr sz="13400"/>
            </a:lvl2pPr>
            <a:lvl3pPr marL="4386728" indent="0">
              <a:buNone/>
              <a:defRPr sz="11500"/>
            </a:lvl3pPr>
            <a:lvl4pPr marL="6580091" indent="0">
              <a:buNone/>
              <a:defRPr sz="9600"/>
            </a:lvl4pPr>
            <a:lvl5pPr marL="8773457" indent="0">
              <a:buNone/>
              <a:defRPr sz="9600"/>
            </a:lvl5pPr>
            <a:lvl6pPr marL="10966824" indent="0">
              <a:buNone/>
              <a:defRPr sz="9600"/>
            </a:lvl6pPr>
            <a:lvl7pPr marL="13160185" indent="0">
              <a:buNone/>
              <a:defRPr sz="9600"/>
            </a:lvl7pPr>
            <a:lvl8pPr marL="15353547" indent="0">
              <a:buNone/>
              <a:defRPr sz="9600"/>
            </a:lvl8pPr>
            <a:lvl9pPr marL="17546913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3362" indent="0">
              <a:buNone/>
              <a:defRPr sz="5700"/>
            </a:lvl2pPr>
            <a:lvl3pPr marL="4386728" indent="0">
              <a:buNone/>
              <a:defRPr sz="4800"/>
            </a:lvl3pPr>
            <a:lvl4pPr marL="6580091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5" indent="0">
              <a:buNone/>
              <a:defRPr sz="4300"/>
            </a:lvl7pPr>
            <a:lvl8pPr marL="15353547" indent="0">
              <a:buNone/>
              <a:defRPr sz="4300"/>
            </a:lvl8pPr>
            <a:lvl9pPr marL="1754691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0DB3A794-1B61-4B6B-96B0-8E20C45F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4288" y="-82550"/>
            <a:ext cx="43905488" cy="33000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838200"/>
            <a:ext cx="42291000" cy="31318200"/>
          </a:xfrm>
          <a:prstGeom prst="rect">
            <a:avLst/>
          </a:prstGeom>
          <a:noFill/>
          <a:ln w="190500">
            <a:solidFill>
              <a:srgbClr val="9397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9" name="Picture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0" y="29260800"/>
            <a:ext cx="5448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384675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69235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738469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107704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476939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63938" indent="-1370013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83225" indent="-1095375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675563" indent="-1095375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867900" indent="-1095375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63502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6869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0231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3597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362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728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091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3457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6824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0185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3547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6913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447800" y="1752600"/>
            <a:ext cx="41148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500" b="1" dirty="0" smtClean="0">
                <a:solidFill>
                  <a:srgbClr val="000000"/>
                </a:solidFill>
                <a:latin typeface="Cambria"/>
                <a:cs typeface="Cambria"/>
              </a:rPr>
              <a:t>The Effects of an Inclusive Playgroup on Social Interaction Between Children With and Without Disabilities</a:t>
            </a:r>
          </a:p>
          <a:p>
            <a:pPr algn="ctr"/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Kelsey Inskeep; Samantha Ross, M.S.; Erica </a:t>
            </a:r>
            <a:r>
              <a:rPr lang="en-US" sz="7500" dirty="0" err="1" smtClean="0">
                <a:solidFill>
                  <a:srgbClr val="000000"/>
                </a:solidFill>
                <a:latin typeface="Calibri"/>
                <a:cs typeface="Calibri"/>
              </a:rPr>
              <a:t>Twardzik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, M.S.;</a:t>
            </a:r>
            <a:r>
              <a:rPr lang="en-US" sz="7500" dirty="0">
                <a:solidFill>
                  <a:srgbClr val="000000"/>
                </a:solidFill>
                <a:latin typeface="Calibri"/>
                <a:cs typeface="Calibri"/>
              </a:rPr>
              <a:t> Michele Catena, DPT; 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7500" dirty="0" err="1" smtClean="0">
                <a:solidFill>
                  <a:srgbClr val="000000"/>
                </a:solidFill>
                <a:latin typeface="Calibri"/>
                <a:cs typeface="Calibri"/>
              </a:rPr>
              <a:t>Apoorva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7500" dirty="0" err="1" smtClean="0">
                <a:solidFill>
                  <a:srgbClr val="000000"/>
                </a:solidFill>
                <a:latin typeface="Calibri"/>
                <a:cs typeface="Calibri"/>
              </a:rPr>
              <a:t>Ayyagari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; Erika Cook; Haylee </a:t>
            </a:r>
            <a:r>
              <a:rPr lang="en-US" sz="7500" dirty="0" err="1" smtClean="0">
                <a:solidFill>
                  <a:srgbClr val="000000"/>
                </a:solidFill>
                <a:latin typeface="Calibri"/>
                <a:cs typeface="Calibri"/>
              </a:rPr>
              <a:t>Winden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; Jeremiah Fine; Jessica </a:t>
            </a:r>
            <a:r>
              <a:rPr lang="en-US" sz="7500" dirty="0" err="1" smtClean="0">
                <a:solidFill>
                  <a:srgbClr val="000000"/>
                </a:solidFill>
                <a:latin typeface="Calibri"/>
                <a:cs typeface="Calibri"/>
              </a:rPr>
              <a:t>Magnani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, Samuel </a:t>
            </a:r>
            <a:r>
              <a:rPr lang="en-US" sz="7500" dirty="0">
                <a:solidFill>
                  <a:srgbClr val="000000"/>
                </a:solidFill>
                <a:latin typeface="Calibri"/>
                <a:cs typeface="Calibri"/>
              </a:rPr>
              <a:t>W. Logan, </a:t>
            </a:r>
            <a:r>
              <a:rPr lang="en-US" sz="7500" dirty="0" smtClean="0">
                <a:solidFill>
                  <a:srgbClr val="000000"/>
                </a:solidFill>
                <a:latin typeface="Calibri"/>
                <a:cs typeface="Calibri"/>
              </a:rPr>
              <a:t>PhD </a:t>
            </a:r>
            <a:endParaRPr lang="en-US" sz="75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sz="6600" dirty="0">
                <a:solidFill>
                  <a:srgbClr val="000000"/>
                </a:solidFill>
                <a:latin typeface="Calibri"/>
                <a:cs typeface="Calibri"/>
              </a:rPr>
              <a:t>College of Public Health and Human Sciences, Kinesiology, </a:t>
            </a:r>
            <a:r>
              <a:rPr lang="en-US" sz="6600" dirty="0" smtClean="0">
                <a:solidFill>
                  <a:srgbClr val="000000"/>
                </a:solidFill>
                <a:latin typeface="Calibri"/>
                <a:cs typeface="Calibri"/>
              </a:rPr>
              <a:t>Adapted Physical Activity, Oregon </a:t>
            </a:r>
            <a:r>
              <a:rPr lang="en-US" sz="6600" dirty="0">
                <a:solidFill>
                  <a:srgbClr val="000000"/>
                </a:solidFill>
                <a:latin typeface="Calibri"/>
                <a:cs typeface="Calibri"/>
              </a:rPr>
              <a:t>State </a:t>
            </a:r>
            <a:r>
              <a:rPr lang="en-US" sz="6600" dirty="0" smtClean="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endParaRPr lang="en-US" sz="66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75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Calibri"/>
                <a:cs typeface="Calibri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7467600"/>
            <a:ext cx="9982200" cy="1378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n-US" sz="5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alibri"/>
                <a:cs typeface="Calibri"/>
              </a:rPr>
              <a:t>Background</a:t>
            </a:r>
          </a:p>
          <a:p>
            <a:pPr marL="685800" indent="-685800">
              <a:spcAft>
                <a:spcPts val="1200"/>
              </a:spcAft>
              <a:buFont typeface="Arial"/>
              <a:buChar char="•"/>
            </a:pPr>
            <a:r>
              <a:rPr lang="en-US" sz="3000" b="1" dirty="0" smtClean="0">
                <a:solidFill>
                  <a:schemeClr val="bg2"/>
                </a:solidFill>
                <a:latin typeface="Calibri"/>
                <a:cs typeface="Calibri"/>
              </a:rPr>
              <a:t>Being present in an area of play can create a dynamic experience of exploration, </a:t>
            </a:r>
            <a:r>
              <a:rPr lang="en-US" sz="3000" dirty="0" smtClean="0">
                <a:solidFill>
                  <a:schemeClr val="bg2"/>
                </a:solidFill>
                <a:latin typeface="Calibri"/>
                <a:cs typeface="Calibri"/>
              </a:rPr>
              <a:t>movement, and interaction with objects and peers. These are required to foster positive development across cognitive, social, and physical domains (1). </a:t>
            </a:r>
          </a:p>
          <a:p>
            <a:pPr marL="685800" indent="-685800">
              <a:spcAft>
                <a:spcPts val="12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Children with disabilities may experience limitations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in mobility impacting their early exploration, socialization, and play (2).</a:t>
            </a:r>
          </a:p>
          <a:p>
            <a:pPr marL="685800" indent="-685800">
              <a:spcAft>
                <a:spcPts val="1200"/>
              </a:spcAft>
              <a:buFont typeface="Arial"/>
              <a:buChar char="•"/>
            </a:pPr>
            <a:r>
              <a:rPr lang="en-US" sz="3000" dirty="0" smtClean="0">
                <a:solidFill>
                  <a:schemeClr val="bg2"/>
                </a:solidFill>
                <a:latin typeface="Calibri"/>
                <a:cs typeface="Calibri"/>
              </a:rPr>
              <a:t>Playgroups that are inclusive of children with and without disabilities have been shown to further support positive developmental and behavioral outcomes (3).</a:t>
            </a:r>
          </a:p>
          <a:p>
            <a:pPr marL="685800" indent="-685800">
              <a:spcAft>
                <a:spcPts val="1200"/>
              </a:spcAft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There is </a:t>
            </a: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a substantial gap in peer interaction and play behaviors between typically developing children and children with disabilities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(2).</a:t>
            </a:r>
          </a:p>
          <a:p>
            <a:pPr marL="685800" indent="-685800">
              <a:spcAft>
                <a:spcPts val="1200"/>
              </a:spcAft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What remains unclear is how peer interaction and play behaviors change over time or change in response to an enriched inclusive playgroup setting. </a:t>
            </a:r>
            <a:endParaRPr lang="en-US" sz="3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685800" indent="-685800"/>
            <a:endParaRPr lang="en-US" sz="1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alibri"/>
                <a:cs typeface="Calibri"/>
              </a:rPr>
              <a:t>Purpose Statement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3000" u="sng" dirty="0" smtClean="0">
                <a:solidFill>
                  <a:srgbClr val="000000"/>
                </a:solidFill>
                <a:latin typeface="Calibri"/>
                <a:cs typeface="Calibri"/>
              </a:rPr>
              <a:t>purpose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of the present study is to document the effect on an enriched environment intervention on social interactions between peers with and without disabilities.</a:t>
            </a:r>
          </a:p>
          <a:p>
            <a:endParaRPr lang="en-US" sz="3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/>
            <a:endParaRPr lang="en-US" sz="30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1524000" y="29351536"/>
            <a:ext cx="952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Figure 1: Social interaction between four typically developing children and one child with a disability (sitting in middle) during an inclusive playgroup.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22389003" y="29284084"/>
            <a:ext cx="952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chemeClr val="bg2"/>
                </a:solidFill>
                <a:latin typeface="Calibri"/>
                <a:cs typeface="Calibri"/>
              </a:rPr>
              <a:t>Figure 5: Percentage of time spent in direct interaction from the key child with a disability TO a peer. </a:t>
            </a:r>
            <a:endParaRPr lang="en-US" sz="3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13325" name="TextBox 18"/>
          <p:cNvSpPr txBox="1">
            <a:spLocks noChangeArrowheads="1"/>
          </p:cNvSpPr>
          <p:nvPr/>
        </p:nvSpPr>
        <p:spPr bwMode="auto">
          <a:xfrm>
            <a:off x="22479000" y="22746031"/>
            <a:ext cx="998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Figure 4: Percentage of time spent in direct interaction FROM a peer to the key child with a disability.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26" name="TextBox 19"/>
          <p:cNvSpPr txBox="1">
            <a:spLocks noChangeArrowheads="1"/>
          </p:cNvSpPr>
          <p:nvPr/>
        </p:nvSpPr>
        <p:spPr bwMode="auto">
          <a:xfrm>
            <a:off x="21931803" y="15200557"/>
            <a:ext cx="998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Figure 3: Percentage of time spent in parallel play over the entire 10 week study 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32778" y="8518439"/>
            <a:ext cx="10039222" cy="2049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Calibri"/>
                <a:cs typeface="Calibri"/>
              </a:rPr>
              <a:t>Conclusion</a:t>
            </a:r>
            <a:endParaRPr lang="en-US" sz="3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822960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Figure 3 suggests that over the length of the study children with disabilities were in parallel play with typically developing peers more often than with other children with disabilities. </a:t>
            </a:r>
          </a:p>
          <a:p>
            <a:pPr marL="822960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During the intervention phase, children with disabilities increased their time spent in parallel play with typically developing peers at about week 10 (Figure 3). </a:t>
            </a:r>
          </a:p>
          <a:p>
            <a:pPr marL="822960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There was no difference of direct interaction from a typically developing peer to a child with a disability throughout the study (Figure 4). </a:t>
            </a:r>
          </a:p>
          <a:p>
            <a:pPr lvl="1" indent="0">
              <a:lnSpc>
                <a:spcPct val="90000"/>
              </a:lnSpc>
            </a:pPr>
            <a:r>
              <a:rPr lang="en-US" sz="3000" b="1" u="sng" dirty="0" smtClean="0">
                <a:solidFill>
                  <a:srgbClr val="000000"/>
                </a:solidFill>
                <a:latin typeface="Calibri"/>
                <a:cs typeface="Calibri"/>
              </a:rPr>
              <a:t>Take Home</a:t>
            </a:r>
          </a:p>
          <a:p>
            <a:pPr marL="823913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Preliminary findings suggest an enriched playgroup may increase parallel play between children with and without disabilities. </a:t>
            </a:r>
          </a:p>
          <a:p>
            <a:pPr marL="823913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There are a remaining 7 weeks of data from the intervention period that is still under analysis. </a:t>
            </a:r>
          </a:p>
          <a:p>
            <a:pPr marL="823913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We hypothesize that the trend for increased parallel play for children with disabilities will continue, as well as an increase in peer interaction. </a:t>
            </a:r>
          </a:p>
          <a:p>
            <a:pPr marL="823913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An inclusive, enriched playgroup setting has potential to reduce the disparity and enhance social play experiences of all children. </a:t>
            </a:r>
          </a:p>
          <a:p>
            <a:pPr lvl="1" indent="0">
              <a:lnSpc>
                <a:spcPct val="90000"/>
              </a:lnSpc>
            </a:pPr>
            <a:r>
              <a:rPr lang="en-US" sz="3000" b="1" u="sng" dirty="0" smtClean="0">
                <a:solidFill>
                  <a:srgbClr val="000000"/>
                </a:solidFill>
                <a:latin typeface="Calibri"/>
                <a:cs typeface="Calibri"/>
              </a:rPr>
              <a:t>Study Limitations</a:t>
            </a:r>
          </a:p>
          <a:p>
            <a:pPr marL="823913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Interrater reliability may have been affected from the amount of coders used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823913" lvl="1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Attendance for the participants varied each week.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  <a:p>
            <a:pPr marL="457200" indent="-457200">
              <a:buFont typeface="+mj-lt"/>
              <a:buAutoNum type="arabicPeriod"/>
            </a:pPr>
            <a:r>
              <a:rPr sz="2400" dirty="0" smtClean="0">
                <a:solidFill>
                  <a:srgbClr val="000000"/>
                </a:solidFill>
              </a:rPr>
              <a:t>Lobo, M. A., Harbourne, R. T., Dusing, S. C., &amp; Mccoy, S. W. (2013). Grounding Early Intervention: Physical Therapy Cannot Just Be About Motor Skills Anymore. </a:t>
            </a:r>
            <a:r>
              <a:rPr sz="2400" i="1" dirty="0" smtClean="0">
                <a:solidFill>
                  <a:srgbClr val="000000"/>
                </a:solidFill>
              </a:rPr>
              <a:t>Physical Therapy,</a:t>
            </a:r>
            <a:r>
              <a:rPr sz="2400" dirty="0" smtClean="0">
                <a:solidFill>
                  <a:srgbClr val="000000"/>
                </a:solidFill>
              </a:rPr>
              <a:t> </a:t>
            </a:r>
            <a:r>
              <a:rPr sz="2400" i="1" dirty="0" smtClean="0">
                <a:solidFill>
                  <a:srgbClr val="000000"/>
                </a:solidFill>
              </a:rPr>
              <a:t>93</a:t>
            </a:r>
            <a:r>
              <a:rPr sz="2400" dirty="0" smtClean="0">
                <a:solidFill>
                  <a:srgbClr val="000000"/>
                </a:solidFill>
              </a:rPr>
              <a:t>(1), 94-103.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chemeClr val="bg2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Logan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, S. W., PhD, Schreiber, M., MS, Lobo, M., PT, PhD, Pritchard, B., BS, George, L., BS, &amp; Galloway, J. C., PT, PhD. (2015). Real-World Performance: Physical Activity, Play, and Object-Related Behaviors of Toddlers With and Without Disabilities. 433-441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Odom, S. L.,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Vitztum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, J.,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Wolery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, R.,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Lieber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, J., </a:t>
            </a:r>
            <a:r>
              <a:rPr lang="en-US" sz="2400" dirty="0" err="1">
                <a:solidFill>
                  <a:schemeClr val="bg2"/>
                </a:solidFill>
                <a:latin typeface="+mn-lt"/>
              </a:rPr>
              <a:t>Sandall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, S., Hanson, M. J., ... &amp; Horn, E. (2004). Preschool inclusion in the United States: A review of research from an ecological systems perspective. </a:t>
            </a:r>
            <a:r>
              <a:rPr lang="en-US" sz="2400" i="1" dirty="0">
                <a:solidFill>
                  <a:schemeClr val="bg2"/>
                </a:solidFill>
                <a:latin typeface="+mn-lt"/>
              </a:rPr>
              <a:t>Journal of Research in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Special Educational Needs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 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(1), 17-49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en-US" sz="44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endParaRPr lang="en-US" sz="44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4400" dirty="0" smtClean="0">
                <a:solidFill>
                  <a:schemeClr val="bg2"/>
                </a:solidFill>
                <a:latin typeface="Calibri"/>
                <a:cs typeface="Calibri"/>
              </a:rPr>
              <a:t>Acknowledgements</a:t>
            </a:r>
          </a:p>
          <a:p>
            <a:r>
              <a:rPr lang="en-US" sz="2800" dirty="0" smtClean="0">
                <a:solidFill>
                  <a:schemeClr val="bg2"/>
                </a:solidFill>
                <a:latin typeface="Calibri"/>
                <a:cs typeface="Calibri"/>
              </a:rPr>
              <a:t>A special thank you to the following: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Calibri"/>
                <a:cs typeface="Calibri"/>
              </a:rPr>
              <a:t>OSU Undergraduate Research/Arts Fellow Transcript Notation</a:t>
            </a:r>
          </a:p>
          <a:p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2250400"/>
            <a:ext cx="98298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45600" y="8514428"/>
            <a:ext cx="941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49200" y="13106400"/>
            <a:ext cx="9220200" cy="350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+mn-lt"/>
              </a:rPr>
              <a:t>Methods</a:t>
            </a:r>
          </a:p>
          <a:p>
            <a:r>
              <a:rPr lang="en-US" sz="3000" b="1" u="sng" dirty="0" smtClean="0">
                <a:solidFill>
                  <a:srgbClr val="000000"/>
                </a:solidFill>
                <a:latin typeface="+mn-lt"/>
              </a:rPr>
              <a:t>Study Design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Single-subject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r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epeated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easures study design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17 weeks (preliminary 10 weeks presented here)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Weekly 30 minute inclusive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laygroup</a:t>
            </a:r>
          </a:p>
          <a:p>
            <a:pPr marL="457200" indent="-457200">
              <a:buFont typeface="Arial"/>
              <a:buChar char="•"/>
            </a:pPr>
            <a:r>
              <a:rPr lang="en-US" sz="3000" i="1" dirty="0" smtClean="0">
                <a:solidFill>
                  <a:srgbClr val="000000"/>
                </a:solidFill>
                <a:latin typeface="+mn-lt"/>
              </a:rPr>
              <a:t>Baseline: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 Weeks 1 - 6</a:t>
            </a:r>
          </a:p>
          <a:p>
            <a:pPr marL="457200" indent="-457200">
              <a:buFont typeface="Arial"/>
              <a:buChar char="•"/>
            </a:pPr>
            <a:r>
              <a:rPr lang="en-US" sz="3000" i="1" dirty="0" smtClean="0">
                <a:solidFill>
                  <a:srgbClr val="000000"/>
                </a:solidFill>
                <a:latin typeface="+mn-lt"/>
              </a:rPr>
              <a:t>Intervention: 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Week 7 Enriched environment including the provision of a modified ride-on car (Figure 2) to each child with a disability</a:t>
            </a:r>
          </a:p>
          <a:p>
            <a:r>
              <a:rPr lang="en-US" sz="3000" b="1" u="sng" dirty="0" smtClean="0">
                <a:solidFill>
                  <a:srgbClr val="000000"/>
                </a:solidFill>
                <a:latin typeface="+mn-lt"/>
              </a:rPr>
              <a:t>Participants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12 total participants 1 to 4 years of age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5 participants with a disability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7 participants with out a disability</a:t>
            </a:r>
          </a:p>
          <a:p>
            <a:r>
              <a:rPr lang="en-US" sz="3000" b="1" u="sng" dirty="0" smtClean="0">
                <a:solidFill>
                  <a:srgbClr val="000000"/>
                </a:solidFill>
                <a:latin typeface="+mn-lt"/>
              </a:rPr>
              <a:t>Independent Variables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Each child served as their own control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Baseline vs. </a:t>
            </a:r>
            <a:r>
              <a:rPr lang="en-US" sz="3000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ntervention social behaviors were compared</a:t>
            </a:r>
          </a:p>
          <a:p>
            <a:r>
              <a:rPr lang="en-US" sz="3000" b="1" u="sng" dirty="0" smtClean="0">
                <a:solidFill>
                  <a:srgbClr val="000000"/>
                </a:solidFill>
                <a:latin typeface="+mn-lt"/>
              </a:rPr>
              <a:t>Dependent Variables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Social behaviors coded using momentary time sampling– 10 second observation/5 second record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SOCIAL BEHAVIORS: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000000"/>
                </a:solidFill>
                <a:latin typeface="+mn-lt"/>
              </a:rPr>
              <a:t>Solitary Play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: key child further than 3 feet away from a peer or adult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000000"/>
                </a:solidFill>
                <a:latin typeface="+mn-lt"/>
              </a:rPr>
              <a:t>Parallel Play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: key child within 3 feet of a peer (typically developing child or child with a disability) or an adult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000000"/>
                </a:solidFill>
                <a:latin typeface="+mn-lt"/>
              </a:rPr>
              <a:t>PEER to key child Interaction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: peer directs a verbal and/or physical interaction to the key child</a:t>
            </a:r>
          </a:p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000000"/>
                </a:solidFill>
                <a:latin typeface="+mn-lt"/>
              </a:rPr>
              <a:t>KEY CHILD to peer Interaction</a:t>
            </a: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: key child directs a verbal and/or physical interaction to a peer</a:t>
            </a:r>
          </a:p>
          <a:p>
            <a:r>
              <a:rPr lang="en-US" sz="3000" b="1" u="sng" dirty="0" smtClean="0">
                <a:solidFill>
                  <a:srgbClr val="000000"/>
                </a:solidFill>
                <a:latin typeface="+mn-lt"/>
              </a:rPr>
              <a:t>Data Analysis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Calculated % time child was observed in social behaviors</a:t>
            </a: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Visual analysis for comparison of children with and without disabilities’ play behaviors across time points </a:t>
            </a: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endParaRPr lang="en-US" sz="30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Meth</a:t>
            </a:r>
            <a:endParaRPr lang="en-US" sz="3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256530"/>
              </p:ext>
            </p:extLst>
          </p:nvPr>
        </p:nvGraphicFramePr>
        <p:xfrm>
          <a:off x="21888450" y="16376650"/>
          <a:ext cx="114300" cy="165100"/>
        </p:xfrm>
        <a:graphic>
          <a:graphicData uri="http://schemas.openxmlformats.org/presentationml/2006/ole">
            <p:oleObj spid="_x0000_s1054" name="Equation" r:id="rId5" imgW="114300" imgH="165100" progId="Equation.3">
              <p:embed/>
            </p:oleObj>
          </a:graphicData>
        </a:graphic>
      </p:graphicFrame>
      <p:pic>
        <p:nvPicPr>
          <p:cNvPr id="8" name="Picture 7" descr="Screen Shot 2016-05-08 at 10.51.2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152852" y="28665985"/>
            <a:ext cx="7785253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6884" t="11070" r="15575" b="7981"/>
          <a:stretch/>
        </p:blipFill>
        <p:spPr>
          <a:xfrm>
            <a:off x="14401800" y="9296400"/>
            <a:ext cx="4126592" cy="31763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88900" y="12472790"/>
            <a:ext cx="7029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  <a:latin typeface="+mn-lt"/>
              </a:rPr>
              <a:t>Figure 2: An example of a ride-on car used in the study for the intervention phase</a:t>
            </a:r>
            <a:endParaRPr lang="en-US" sz="3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" name="Picture 21" descr="FRO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8600" y="17297400"/>
            <a:ext cx="8272024" cy="5067300"/>
          </a:xfrm>
          <a:prstGeom prst="rect">
            <a:avLst/>
          </a:prstGeom>
        </p:spPr>
      </p:pic>
      <p:pic>
        <p:nvPicPr>
          <p:cNvPr id="23" name="Picture 22" descr="Paralle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21800" y="9677400"/>
            <a:ext cx="9990423" cy="5168900"/>
          </a:xfrm>
          <a:prstGeom prst="rect">
            <a:avLst/>
          </a:prstGeom>
        </p:spPr>
      </p:pic>
      <p:pic>
        <p:nvPicPr>
          <p:cNvPr id="24" name="Picture 23" descr="T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8600" y="24917400"/>
            <a:ext cx="8325900" cy="40005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_research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science_research_01</Template>
  <TotalTime>649</TotalTime>
  <Words>1000</Words>
  <Application>Microsoft Macintosh PowerPoint</Application>
  <PresentationFormat>Custom</PresentationFormat>
  <Paragraphs>108</Paragraphs>
  <Slides>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science_research_01</vt:lpstr>
      <vt:lpstr>Equation</vt:lpstr>
      <vt:lpstr>Slide 1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stroppek</dc:creator>
  <cp:lastModifiedBy>Kelsey Inskeep</cp:lastModifiedBy>
  <cp:revision>81</cp:revision>
  <cp:lastPrinted>2011-10-05T18:33:00Z</cp:lastPrinted>
  <dcterms:created xsi:type="dcterms:W3CDTF">2016-05-11T15:15:03Z</dcterms:created>
  <dcterms:modified xsi:type="dcterms:W3CDTF">2016-05-11T16:19:22Z</dcterms:modified>
</cp:coreProperties>
</file>