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256" r:id="rId2"/>
    <p:sldId id="257" r:id="rId3"/>
    <p:sldId id="258" r:id="rId4"/>
    <p:sldId id="259" r:id="rId5"/>
    <p:sldId id="260" r:id="rId6"/>
    <p:sldId id="261" r:id="rId7"/>
    <p:sldId id="264" r:id="rId8"/>
    <p:sldId id="268" r:id="rId9"/>
    <p:sldId id="267" r:id="rId10"/>
    <p:sldId id="274" r:id="rId11"/>
    <p:sldId id="273" r:id="rId12"/>
    <p:sldId id="283" r:id="rId13"/>
    <p:sldId id="284" r:id="rId14"/>
    <p:sldId id="285" r:id="rId15"/>
    <p:sldId id="276" r:id="rId16"/>
    <p:sldId id="286" r:id="rId17"/>
    <p:sldId id="278" r:id="rId18"/>
    <p:sldId id="277" r:id="rId19"/>
    <p:sldId id="263" r:id="rId20"/>
    <p:sldId id="272" r:id="rId21"/>
    <p:sldId id="275" r:id="rId22"/>
    <p:sldId id="269" r:id="rId23"/>
    <p:sldId id="271" r:id="rId24"/>
    <p:sldId id="28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78" autoAdjust="0"/>
  </p:normalViewPr>
  <p:slideViewPr>
    <p:cSldViewPr snapToGrid="0" snapToObjects="1">
      <p:cViewPr varScale="1">
        <p:scale>
          <a:sx n="107" d="100"/>
          <a:sy n="107" d="100"/>
        </p:scale>
        <p:origin x="-1000" y="-10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41" d="100"/>
          <a:sy n="141" d="100"/>
        </p:scale>
        <p:origin x="-186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C5A872-2ACC-3847-A61E-85917E7559D9}" type="datetimeFigureOut">
              <a:rPr lang="en-US" smtClean="0"/>
              <a:t>9/5/14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49EB9-116D-3843-A182-11ABD38E46CF}" type="slidenum">
              <a:rPr lang="en-US" smtClean="0"/>
              <a:t>‹#›</a:t>
            </a:fld>
            <a:endParaRPr lang="en-US"/>
          </a:p>
        </p:txBody>
      </p:sp>
    </p:spTree>
    <p:extLst>
      <p:ext uri="{BB962C8B-B14F-4D97-AF65-F5344CB8AC3E}">
        <p14:creationId xmlns:p14="http://schemas.microsoft.com/office/powerpoint/2010/main" val="1155101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329E7B-00B6-C841-9A60-D1A607C11C32}" type="datetimeFigureOut">
              <a:rPr lang="en-US" smtClean="0"/>
              <a:t>9/5/14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AB455-AF64-9648-9E7A-506D55359A7E}" type="slidenum">
              <a:rPr lang="en-US" smtClean="0"/>
              <a:t>‹#›</a:t>
            </a:fld>
            <a:endParaRPr lang="en-US"/>
          </a:p>
        </p:txBody>
      </p:sp>
    </p:spTree>
    <p:extLst>
      <p:ext uri="{BB962C8B-B14F-4D97-AF65-F5344CB8AC3E}">
        <p14:creationId xmlns:p14="http://schemas.microsoft.com/office/powerpoint/2010/main" val="27244149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jorfi.i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cholarlyoa.com/publishe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creativecommons.org/licenses/by/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BAB455-AF64-9648-9E7A-506D55359A7E}" type="slidenum">
              <a:rPr lang="en-US" smtClean="0"/>
              <a:t>1</a:t>
            </a:fld>
            <a:endParaRPr lang="en-US"/>
          </a:p>
        </p:txBody>
      </p:sp>
    </p:spTree>
    <p:extLst>
      <p:ext uri="{BB962C8B-B14F-4D97-AF65-F5344CB8AC3E}">
        <p14:creationId xmlns:p14="http://schemas.microsoft.com/office/powerpoint/2010/main" val="33631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10</a:t>
            </a:fld>
            <a:endParaRPr lang="en-US"/>
          </a:p>
        </p:txBody>
      </p:sp>
    </p:spTree>
    <p:extLst>
      <p:ext uri="{BB962C8B-B14F-4D97-AF65-F5344CB8AC3E}">
        <p14:creationId xmlns:p14="http://schemas.microsoft.com/office/powerpoint/2010/main" val="182786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a:t>
            </a:r>
            <a:r>
              <a:rPr lang="en-US" baseline="0" dirty="0" smtClean="0"/>
              <a:t> identity theft.</a:t>
            </a:r>
          </a:p>
          <a:p>
            <a:r>
              <a:rPr lang="en-US" dirty="0" smtClean="0"/>
              <a:t>Courtesy of Marcel </a:t>
            </a:r>
            <a:r>
              <a:rPr lang="en-US" dirty="0" err="1" smtClean="0"/>
              <a:t>Branneman</a:t>
            </a:r>
            <a:r>
              <a:rPr lang="en-US" baseline="0" dirty="0" smtClean="0"/>
              <a:t> from the Alfred Wegner Institute in Bremerhaven Germany.</a:t>
            </a:r>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11</a:t>
            </a:fld>
            <a:endParaRPr lang="en-US"/>
          </a:p>
        </p:txBody>
      </p:sp>
    </p:spTree>
    <p:extLst>
      <p:ext uri="{BB962C8B-B14F-4D97-AF65-F5344CB8AC3E}">
        <p14:creationId xmlns:p14="http://schemas.microsoft.com/office/powerpoint/2010/main" val="278515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the real journal The </a:t>
            </a:r>
            <a:r>
              <a:rPr lang="en-US" sz="1200" u="sng" kern="1200" dirty="0" smtClean="0">
                <a:solidFill>
                  <a:schemeClr val="tx1"/>
                </a:solidFill>
                <a:effectLst/>
                <a:latin typeface="+mn-lt"/>
                <a:ea typeface="+mn-ea"/>
                <a:cs typeface="+mn-cs"/>
                <a:hlinkClick r:id="rId3"/>
              </a:rPr>
              <a:t>Glaciological Society of Iceland </a:t>
            </a:r>
            <a:r>
              <a:rPr lang="en-US" sz="1200" kern="1200" dirty="0" smtClean="0">
                <a:solidFill>
                  <a:schemeClr val="tx1"/>
                </a:solidFill>
                <a:effectLst/>
                <a:latin typeface="+mn-lt"/>
                <a:ea typeface="+mn-ea"/>
                <a:cs typeface="+mn-cs"/>
              </a:rPr>
              <a:t> that has been around since 1950.</a:t>
            </a:r>
          </a:p>
          <a:p>
            <a:r>
              <a:rPr lang="en-US" sz="1200" kern="1200" dirty="0" smtClean="0">
                <a:solidFill>
                  <a:schemeClr val="tx1"/>
                </a:solidFill>
                <a:effectLst/>
                <a:latin typeface="+mn-lt"/>
                <a:ea typeface="+mn-ea"/>
                <a:cs typeface="+mn-cs"/>
              </a:rPr>
              <a:t>Notice the warning on it front page!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ABAB455-AF64-9648-9E7A-506D55359A7E}" type="slidenum">
              <a:rPr lang="en-US" smtClean="0"/>
              <a:t>12</a:t>
            </a:fld>
            <a:endParaRPr lang="en-US"/>
          </a:p>
        </p:txBody>
      </p:sp>
    </p:spTree>
    <p:extLst>
      <p:ext uri="{BB962C8B-B14F-4D97-AF65-F5344CB8AC3E}">
        <p14:creationId xmlns:p14="http://schemas.microsoft.com/office/powerpoint/2010/main" val="939453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advice on this page is sound:</a:t>
            </a:r>
          </a:p>
          <a:p>
            <a:r>
              <a:rPr lang="en-US" sz="1200" kern="1200" dirty="0" smtClean="0">
                <a:solidFill>
                  <a:schemeClr val="tx1"/>
                </a:solidFill>
                <a:effectLst/>
                <a:latin typeface="+mn-lt"/>
                <a:ea typeface="+mn-ea"/>
                <a:cs typeface="+mn-cs"/>
              </a:rPr>
              <a:t>Check the editorial board.  </a:t>
            </a:r>
          </a:p>
          <a:p>
            <a:r>
              <a:rPr lang="en-US" sz="1200" kern="1200" dirty="0" smtClean="0">
                <a:solidFill>
                  <a:schemeClr val="tx1"/>
                </a:solidFill>
                <a:effectLst/>
                <a:latin typeface="+mn-lt"/>
                <a:ea typeface="+mn-ea"/>
                <a:cs typeface="+mn-cs"/>
              </a:rPr>
              <a:t>Contact some of them if you are unfamiliar.</a:t>
            </a:r>
          </a:p>
          <a:p>
            <a:r>
              <a:rPr lang="en-US" sz="1200" kern="1200" dirty="0" smtClean="0">
                <a:solidFill>
                  <a:schemeClr val="tx1"/>
                </a:solidFill>
                <a:effectLst/>
                <a:latin typeface="+mn-lt"/>
                <a:ea typeface="+mn-ea"/>
                <a:cs typeface="+mn-cs"/>
              </a:rPr>
              <a:t>Look for the fee policy.</a:t>
            </a:r>
          </a:p>
          <a:p>
            <a:r>
              <a:rPr lang="en-US" sz="1200" kern="1200" dirty="0" smtClean="0">
                <a:solidFill>
                  <a:schemeClr val="tx1"/>
                </a:solidFill>
                <a:effectLst/>
                <a:latin typeface="+mn-lt"/>
                <a:ea typeface="+mn-ea"/>
                <a:cs typeface="+mn-cs"/>
              </a:rPr>
              <a:t>USE COMMON SENSE.</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13</a:t>
            </a:fld>
            <a:endParaRPr lang="en-US"/>
          </a:p>
        </p:txBody>
      </p:sp>
    </p:spTree>
    <p:extLst>
      <p:ext uri="{BB962C8B-B14F-4D97-AF65-F5344CB8AC3E}">
        <p14:creationId xmlns:p14="http://schemas.microsoft.com/office/powerpoint/2010/main" val="1996457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the fake journal.  It doesn’t charge for papers in glaciology but does for other field.  Why would someone publish papers on other topics?  It has an editorial review staff and a turnaround of 4 weeks.  Might be tempting to someone wanting to get something out fast without a lot a trouble.</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14</a:t>
            </a:fld>
            <a:endParaRPr lang="en-US"/>
          </a:p>
        </p:txBody>
      </p:sp>
    </p:spTree>
    <p:extLst>
      <p:ext uri="{BB962C8B-B14F-4D97-AF65-F5344CB8AC3E}">
        <p14:creationId xmlns:p14="http://schemas.microsoft.com/office/powerpoint/2010/main" val="194185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love Barb, but is she really an eminent contributor</a:t>
            </a:r>
            <a:r>
              <a:rPr lang="en-US" baseline="0" dirty="0" smtClean="0"/>
              <a:t> marine biology – marine science libraries yes, science no.</a:t>
            </a:r>
          </a:p>
          <a:p>
            <a:r>
              <a:rPr lang="en-US" baseline="0" dirty="0" smtClean="0"/>
              <a:t>We have all received these notices as have our scientists.  </a:t>
            </a:r>
          </a:p>
          <a:p>
            <a:endParaRPr lang="en-US" baseline="0" dirty="0" smtClean="0"/>
          </a:p>
          <a:p>
            <a:r>
              <a:rPr lang="en-US" baseline="0" dirty="0" smtClean="0"/>
              <a:t>How can you figure out what real and what’s predatory?</a:t>
            </a:r>
          </a:p>
          <a:p>
            <a:endParaRPr lang="en-US" baseline="0" dirty="0" smtClean="0"/>
          </a:p>
          <a:p>
            <a:r>
              <a:rPr lang="en-US" baseline="0" dirty="0" smtClean="0"/>
              <a:t>This type of message from someone you do not know or recognize is a clue.</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15</a:t>
            </a:fld>
            <a:endParaRPr lang="en-US"/>
          </a:p>
        </p:txBody>
      </p:sp>
    </p:spTree>
    <p:extLst>
      <p:ext uri="{BB962C8B-B14F-4D97-AF65-F5344CB8AC3E}">
        <p14:creationId xmlns:p14="http://schemas.microsoft.com/office/powerpoint/2010/main" val="290032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Beall’s List </a:t>
            </a:r>
            <a:endParaRPr lang="en-US" dirty="0" smtClean="0"/>
          </a:p>
          <a:p>
            <a:pPr lvl="1"/>
            <a:r>
              <a:rPr lang="en-US" dirty="0" smtClean="0">
                <a:hlinkClick r:id="rId3"/>
              </a:rPr>
              <a:t>http://scholarlyoa.com/publishers/</a:t>
            </a:r>
            <a:endParaRPr lang="en-US" dirty="0" smtClean="0"/>
          </a:p>
          <a:p>
            <a:pPr lvl="0"/>
            <a:endParaRPr lang="en-US" dirty="0" smtClean="0"/>
          </a:p>
          <a:p>
            <a:pPr lvl="0"/>
            <a:endParaRPr lang="en-US" dirty="0" smtClean="0"/>
          </a:p>
          <a:p>
            <a:pPr lvl="0"/>
            <a:r>
              <a:rPr lang="en-US" dirty="0" smtClean="0"/>
              <a:t>Jeffrey</a:t>
            </a:r>
            <a:r>
              <a:rPr lang="en-US" baseline="0" dirty="0" smtClean="0"/>
              <a:t> </a:t>
            </a:r>
            <a:r>
              <a:rPr lang="en-US" baseline="0" dirty="0" err="1" smtClean="0"/>
              <a:t>Beall</a:t>
            </a:r>
            <a:r>
              <a:rPr lang="en-US" baseline="0" dirty="0" smtClean="0"/>
              <a:t> is a scholarly communication librarian at the University of Colorado Denver.  He has taken it upon himself to keep a list of predatory publishers.  Even he will concede that it’s not always easy to tell.</a:t>
            </a:r>
          </a:p>
          <a:p>
            <a:pPr lvl="0"/>
            <a:endParaRPr lang="en-US" dirty="0" smtClean="0"/>
          </a:p>
          <a:p>
            <a:pPr lvl="0"/>
            <a:r>
              <a:rPr lang="en-US" dirty="0" err="1" smtClean="0"/>
              <a:t>Beall’s</a:t>
            </a:r>
            <a:r>
              <a:rPr lang="en-US" dirty="0" smtClean="0"/>
              <a:t> advice</a:t>
            </a:r>
          </a:p>
          <a:p>
            <a:pPr lvl="1"/>
            <a:r>
              <a:rPr lang="en-US" dirty="0" smtClean="0"/>
              <a:t>Complete an analysis of the publisher’s content, practices, and websites according to ethical standards established by membership organizations.</a:t>
            </a:r>
          </a:p>
          <a:p>
            <a:pPr lvl="1"/>
            <a:endParaRPr lang="en-US" dirty="0" smtClean="0"/>
          </a:p>
          <a:p>
            <a:pPr lvl="1"/>
            <a:r>
              <a:rPr lang="en-US" dirty="0" smtClean="0"/>
              <a:t>Complete an analysis of the publisher’s content, practices, and websites: </a:t>
            </a:r>
          </a:p>
          <a:p>
            <a:pPr lvl="1"/>
            <a:r>
              <a:rPr lang="en-US" dirty="0" smtClean="0"/>
              <a:t>contact the publisher if necessary, </a:t>
            </a:r>
          </a:p>
          <a:p>
            <a:pPr lvl="1"/>
            <a:r>
              <a:rPr lang="en-US" dirty="0" smtClean="0"/>
              <a:t>read statements from the publisher’s authors about their experiences with the publisher, and </a:t>
            </a:r>
          </a:p>
          <a:p>
            <a:pPr lvl="1"/>
            <a:r>
              <a:rPr lang="en-US" dirty="0" smtClean="0"/>
              <a:t>determine whether the publisher commits any of the following practices (below) that are known to be committed by predatory publishers.</a:t>
            </a:r>
          </a:p>
          <a:p>
            <a:endParaRPr lang="en-US" dirty="0" smtClean="0"/>
          </a:p>
          <a:p>
            <a:r>
              <a:rPr lang="en-US" dirty="0" smtClean="0"/>
              <a:t>Editor and staff – </a:t>
            </a:r>
          </a:p>
          <a:p>
            <a:r>
              <a:rPr lang="en-US" dirty="0" smtClean="0"/>
              <a:t>Is there an editor? </a:t>
            </a:r>
          </a:p>
          <a:p>
            <a:r>
              <a:rPr lang="en-US" dirty="0" smtClean="0"/>
              <a:t> Is it the same as the publisher?  </a:t>
            </a:r>
          </a:p>
          <a:p>
            <a:r>
              <a:rPr lang="en-US" dirty="0" smtClean="0"/>
              <a:t>If</a:t>
            </a:r>
            <a:r>
              <a:rPr lang="en-US" baseline="0" dirty="0" smtClean="0"/>
              <a:t> more than one title, are the editorial boards the same or have lots of overlap?</a:t>
            </a:r>
          </a:p>
          <a:p>
            <a:r>
              <a:rPr lang="en-US" baseline="0" dirty="0" smtClean="0"/>
              <a:t>Any copyediting?</a:t>
            </a:r>
          </a:p>
          <a:p>
            <a:r>
              <a:rPr lang="en-US" baseline="0" dirty="0" smtClean="0"/>
              <a:t>Are they publishing exactly what is </a:t>
            </a:r>
            <a:r>
              <a:rPr lang="en-US" baseline="0" dirty="0" err="1" smtClean="0"/>
              <a:t>submited</a:t>
            </a:r>
            <a:r>
              <a:rPr lang="en-US" baseline="0" dirty="0" smtClean="0"/>
              <a:t>?  </a:t>
            </a:r>
          </a:p>
          <a:p>
            <a:endParaRPr lang="en-US" baseline="0" dirty="0" smtClean="0"/>
          </a:p>
          <a:p>
            <a:r>
              <a:rPr lang="en-US" baseline="0" dirty="0" smtClean="0"/>
              <a:t>Publisher-</a:t>
            </a:r>
          </a:p>
          <a:p>
            <a:r>
              <a:rPr lang="en-US" baseline="0" dirty="0" smtClean="0"/>
              <a:t>Is information available – is it transparent or hard to decipher if it can be found?</a:t>
            </a:r>
          </a:p>
          <a:p>
            <a:r>
              <a:rPr lang="en-US" dirty="0" smtClean="0"/>
              <a:t>Do they a digital preservation policy?</a:t>
            </a:r>
          </a:p>
          <a:p>
            <a:r>
              <a:rPr lang="en-US" dirty="0" smtClean="0"/>
              <a:t>Is the only source of income author</a:t>
            </a:r>
            <a:r>
              <a:rPr lang="en-US" baseline="0" dirty="0" smtClean="0"/>
              <a:t> fees?</a:t>
            </a:r>
          </a:p>
          <a:p>
            <a:r>
              <a:rPr lang="en-US" baseline="0" dirty="0" smtClean="0"/>
              <a:t>Do they publish a suite of journals that seems excessive or strange?</a:t>
            </a:r>
          </a:p>
          <a:p>
            <a:endParaRPr lang="en-US" baseline="0" dirty="0" smtClean="0"/>
          </a:p>
          <a:p>
            <a:r>
              <a:rPr lang="en-US" baseline="0" dirty="0" smtClean="0"/>
              <a:t>Integrity</a:t>
            </a:r>
          </a:p>
          <a:p>
            <a:r>
              <a:rPr lang="en-US" baseline="0" dirty="0" smtClean="0"/>
              <a:t>Does the journal title reflect the content?</a:t>
            </a:r>
          </a:p>
          <a:p>
            <a:r>
              <a:rPr lang="en-US" baseline="0" dirty="0" smtClean="0"/>
              <a:t>Does the title reflect the geographic location is appropriate?</a:t>
            </a:r>
          </a:p>
          <a:p>
            <a:r>
              <a:rPr lang="en-US" baseline="0" dirty="0" smtClean="0"/>
              <a:t>Does the site make false claims – </a:t>
            </a:r>
            <a:r>
              <a:rPr lang="en-US" baseline="0" dirty="0" err="1" smtClean="0"/>
              <a:t>eg</a:t>
            </a:r>
            <a:r>
              <a:rPr lang="en-US" baseline="0" dirty="0" smtClean="0"/>
              <a:t> impact factors, indexing</a:t>
            </a:r>
          </a:p>
          <a:p>
            <a:r>
              <a:rPr lang="en-US" baseline="0" dirty="0" smtClean="0"/>
              <a:t>Is there a sense of scientific quality?</a:t>
            </a:r>
          </a:p>
          <a:p>
            <a:r>
              <a:rPr lang="en-US" baseline="0" dirty="0" smtClean="0"/>
              <a:t>How do they recruit reviewers and editors?</a:t>
            </a:r>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16</a:t>
            </a:fld>
            <a:endParaRPr lang="en-US"/>
          </a:p>
        </p:txBody>
      </p:sp>
    </p:spTree>
    <p:extLst>
      <p:ext uri="{BB962C8B-B14F-4D97-AF65-F5344CB8AC3E}">
        <p14:creationId xmlns:p14="http://schemas.microsoft.com/office/powerpoint/2010/main" val="1139623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Journal of Marine Biology</a:t>
            </a:r>
            <a:r>
              <a:rPr lang="en-US" baseline="0" dirty="0" smtClean="0"/>
              <a:t> is published by </a:t>
            </a:r>
            <a:r>
              <a:rPr lang="en-US" baseline="0" dirty="0" err="1" smtClean="0"/>
              <a:t>Hindawi</a:t>
            </a:r>
            <a:r>
              <a:rPr lang="en-US" baseline="0" dirty="0" smtClean="0"/>
              <a:t>.  This month, it isn’t charging authors. It’s large and very profitable.  But it could be considered questionable.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scholarlyoa.com</a:t>
            </a:r>
            <a:r>
              <a:rPr lang="en-US" baseline="0" dirty="0" smtClean="0"/>
              <a:t>/2013/04/04/</a:t>
            </a:r>
            <a:r>
              <a:rPr lang="en-US" baseline="0" dirty="0" err="1" smtClean="0"/>
              <a:t>hindawis</a:t>
            </a:r>
            <a:r>
              <a:rPr lang="en-US" baseline="0" dirty="0" smtClean="0"/>
              <a:t>-profits-are-larger-than-</a:t>
            </a:r>
            <a:r>
              <a:rPr lang="en-US" baseline="0" dirty="0" err="1" smtClean="0"/>
              <a:t>elseviers</a:t>
            </a:r>
            <a:r>
              <a:rPr lang="en-US" baseline="0" dirty="0" smtClean="0"/>
              <a:t>/#more-1514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International Journal of Marine Biology.  </a:t>
            </a:r>
            <a:r>
              <a:rPr lang="en-US" dirty="0" smtClean="0"/>
              <a:t>Sophia Publishing Group http://</a:t>
            </a:r>
            <a:r>
              <a:rPr lang="en-US" dirty="0" err="1" smtClean="0"/>
              <a:t>sophiapublisher.comis</a:t>
            </a:r>
            <a:r>
              <a:rPr lang="en-US" dirty="0" smtClean="0"/>
              <a:t> the Canadian publisher based British Columbia of Canada, who publishes nearly 100 peer-reviewed online journals and 100 new books annually in print and online. It doesn’t have an editorial board but relies on a network of reviewers.</a:t>
            </a:r>
            <a:r>
              <a:rPr lang="en-US" baseline="0" dirty="0" smtClean="0"/>
              <a:t>  Authors pays $1100. Payment logo is prominent.  Questionable but not on </a:t>
            </a:r>
            <a:r>
              <a:rPr lang="en-US" baseline="0" dirty="0" err="1" smtClean="0"/>
              <a:t>Beall’s</a:t>
            </a:r>
            <a:r>
              <a:rPr lang="en-US" baseline="0" dirty="0" smtClean="0"/>
              <a:t> list.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Open Journal of Marine Science is on </a:t>
            </a:r>
            <a:r>
              <a:rPr lang="en-US" baseline="0" dirty="0" err="1" smtClean="0"/>
              <a:t>Beall’s</a:t>
            </a:r>
            <a:r>
              <a:rPr lang="en-US" baseline="0" dirty="0" smtClean="0"/>
              <a:t> list as predatory. $800/10 pages + $50 per page after that . Those not reviewed – 10 days after submission. Those reviewed (single reviewer) – 4 weeks.  You could argue either way by working through the web site. http://</a:t>
            </a:r>
            <a:r>
              <a:rPr lang="en-US" baseline="0" dirty="0" err="1" smtClean="0"/>
              <a:t>www.scirp.org</a:t>
            </a:r>
            <a:r>
              <a:rPr lang="en-US" baseline="0" dirty="0" smtClean="0"/>
              <a:t>/Journal/</a:t>
            </a:r>
            <a:r>
              <a:rPr lang="en-US" baseline="0" dirty="0" err="1" smtClean="0"/>
              <a:t>ojms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Frontier in Marine Science is a new one. </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17</a:t>
            </a:fld>
            <a:endParaRPr lang="en-US"/>
          </a:p>
        </p:txBody>
      </p:sp>
    </p:spTree>
    <p:extLst>
      <p:ext uri="{BB962C8B-B14F-4D97-AF65-F5344CB8AC3E}">
        <p14:creationId xmlns:p14="http://schemas.microsoft.com/office/powerpoint/2010/main" val="318444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Borderline?</a:t>
            </a:r>
          </a:p>
          <a:p>
            <a:r>
              <a:rPr lang="en-US" sz="1200" kern="1200" dirty="0" smtClean="0">
                <a:solidFill>
                  <a:schemeClr val="tx1"/>
                </a:solidFill>
                <a:latin typeface="+mn-lt"/>
                <a:ea typeface="+mn-ea"/>
                <a:cs typeface="+mn-cs"/>
              </a:rPr>
              <a:t>Frontiers does not meet the criteria for inclusion as a predatory publisher, but </a:t>
            </a:r>
            <a:r>
              <a:rPr lang="en-US" sz="1200" kern="1200" dirty="0" err="1" smtClean="0">
                <a:solidFill>
                  <a:schemeClr val="tx1"/>
                </a:solidFill>
                <a:latin typeface="+mn-lt"/>
                <a:ea typeface="+mn-ea"/>
                <a:cs typeface="+mn-cs"/>
              </a:rPr>
              <a:t>Beall</a:t>
            </a:r>
            <a:r>
              <a:rPr lang="en-US" sz="1200" kern="1200" dirty="0" smtClean="0">
                <a:solidFill>
                  <a:schemeClr val="tx1"/>
                </a:solidFill>
                <a:latin typeface="+mn-lt"/>
                <a:ea typeface="+mn-ea"/>
                <a:cs typeface="+mn-cs"/>
              </a:rPr>
              <a:t> regularly receive complaints about its spamming and editorial practices.</a:t>
            </a:r>
          </a:p>
          <a:p>
            <a:r>
              <a:rPr lang="en-US" dirty="0" smtClean="0"/>
              <a:t>Frontiers was launched as a grassroots initiative in 2007 by scientists from the Swiss Federal Institute of Technology in Lausanne, Switzerland</a:t>
            </a:r>
          </a:p>
          <a:p>
            <a:r>
              <a:rPr lang="en-US" dirty="0" smtClean="0"/>
              <a:t>over 20,000 high-quality, peer-reviewed articles have been published in 45 community-driven journals across more than 300 specialty niches in science, medicine and technology, and more than 40,000 high-impact researchers serve on the editorial boards and over 6 million monthly page views.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Nature Publishing Group</a:t>
            </a:r>
            <a:r>
              <a:rPr lang="en-US" sz="1200" kern="1200" baseline="0" dirty="0" smtClean="0">
                <a:solidFill>
                  <a:schemeClr val="tx1"/>
                </a:solidFill>
                <a:latin typeface="+mn-lt"/>
                <a:ea typeface="+mn-ea"/>
                <a:cs typeface="+mn-cs"/>
              </a:rPr>
              <a:t> has a stake in the 38 journals in this suite of OA journals. </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18</a:t>
            </a:fld>
            <a:endParaRPr lang="en-US"/>
          </a:p>
        </p:txBody>
      </p:sp>
    </p:spTree>
    <p:extLst>
      <p:ext uri="{BB962C8B-B14F-4D97-AF65-F5344CB8AC3E}">
        <p14:creationId xmlns:p14="http://schemas.microsoft.com/office/powerpoint/2010/main" val="4007565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quandary.  </a:t>
            </a:r>
          </a:p>
          <a:p>
            <a:r>
              <a:rPr lang="en-US" dirty="0" smtClean="0"/>
              <a:t>Just because a journal is not directly open access, are they bad?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think we go back to our standards.</a:t>
            </a:r>
          </a:p>
          <a:p>
            <a:endParaRPr lang="en-US" dirty="0" smtClean="0"/>
          </a:p>
          <a:p>
            <a:pPr marL="285750" indent="-285750">
              <a:buFont typeface="Arial"/>
              <a:buChar char="•"/>
            </a:pPr>
            <a:r>
              <a:rPr lang="en-US" dirty="0" smtClean="0"/>
              <a:t>Scientific quality</a:t>
            </a:r>
          </a:p>
          <a:p>
            <a:pPr marL="285750" indent="-285750">
              <a:buFont typeface="Arial"/>
              <a:buChar char="•"/>
            </a:pPr>
            <a:r>
              <a:rPr lang="en-US" dirty="0" smtClean="0"/>
              <a:t>Timeliness</a:t>
            </a:r>
          </a:p>
          <a:p>
            <a:pPr marL="285750" indent="-285750">
              <a:buFont typeface="Arial"/>
              <a:buChar char="•"/>
            </a:pPr>
            <a:r>
              <a:rPr lang="en-US" dirty="0" smtClean="0"/>
              <a:t>Permanence</a:t>
            </a:r>
          </a:p>
          <a:p>
            <a:pPr marL="285750" indent="-285750">
              <a:buFont typeface="Arial"/>
              <a:buChar char="•"/>
            </a:pPr>
            <a:r>
              <a:rPr lang="en-US" dirty="0" smtClean="0"/>
              <a:t>Audience</a:t>
            </a:r>
          </a:p>
          <a:p>
            <a:pPr marL="285750" indent="-285750">
              <a:buFont typeface="Arial"/>
              <a:buChar char="•"/>
            </a:pPr>
            <a:r>
              <a:rPr lang="en-US" dirty="0" smtClean="0"/>
              <a:t>Access</a:t>
            </a:r>
          </a:p>
        </p:txBody>
      </p:sp>
      <p:sp>
        <p:nvSpPr>
          <p:cNvPr id="4" name="Slide Number Placeholder 3"/>
          <p:cNvSpPr>
            <a:spLocks noGrp="1"/>
          </p:cNvSpPr>
          <p:nvPr>
            <p:ph type="sldNum" sz="quarter" idx="10"/>
          </p:nvPr>
        </p:nvSpPr>
        <p:spPr/>
        <p:txBody>
          <a:bodyPr/>
          <a:lstStyle/>
          <a:p>
            <a:fld id="{8ABAB455-AF64-9648-9E7A-506D55359A7E}" type="slidenum">
              <a:rPr lang="en-US" smtClean="0"/>
              <a:t>19</a:t>
            </a:fld>
            <a:endParaRPr lang="en-US"/>
          </a:p>
        </p:txBody>
      </p:sp>
    </p:spTree>
    <p:extLst>
      <p:ext uri="{BB962C8B-B14F-4D97-AF65-F5344CB8AC3E}">
        <p14:creationId xmlns:p14="http://schemas.microsoft.com/office/powerpoint/2010/main" val="421096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to acknowledge my co-author, Barb Butler, who could not be here, but helped me puzzle through the complexity of OA journals.</a:t>
            </a:r>
          </a:p>
          <a:p>
            <a:r>
              <a:rPr lang="en-US" baseline="0" dirty="0" smtClean="0"/>
              <a:t>Barb is from the University of Oregon’s Oregon Institute of Marine Biology</a:t>
            </a:r>
          </a:p>
          <a:p>
            <a:r>
              <a:rPr lang="en-US" baseline="0" dirty="0" smtClean="0"/>
              <a:t>I’m Janet Webster from Oregon State University’s Hatfield Marine Science Center</a:t>
            </a:r>
          </a:p>
          <a:p>
            <a:endParaRPr lang="en-US" baseline="0" dirty="0" smtClean="0"/>
          </a:p>
          <a:p>
            <a:r>
              <a:rPr lang="en-US" baseline="0" dirty="0" smtClean="0"/>
              <a:t>We have collaborated for years on a variety of projects.  Every two years, we update a section of Magazines for Libraries on marine and ocean science and technology. </a:t>
            </a:r>
          </a:p>
          <a:p>
            <a:r>
              <a:rPr lang="en-US" baseline="0" dirty="0" smtClean="0"/>
              <a:t>Every time we do it, we try to find a new angle rather than just reviewing our recommended title, their coverage, audience and pricing.  This year, we decided to look more closely at open access options.  </a:t>
            </a:r>
          </a:p>
          <a:p>
            <a:endParaRPr lang="en-US" baseline="0" dirty="0" smtClean="0"/>
          </a:p>
          <a:p>
            <a:r>
              <a:rPr lang="en-US" baseline="0" dirty="0" smtClean="0"/>
              <a:t>This talk builds on that work. We started thinking that this conversation would fall into The Good, The Bad and The Predatory.  Just as with Clint Eastwood movies, things are more complex than appears at first glance.  So, I changed the title and the groupings of journals into the The Good, The Muddle and The Predatory. Even that challenges my thinking on what kind of advice to give all of you as well as authors we work with.</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2</a:t>
            </a:fld>
            <a:endParaRPr lang="en-US"/>
          </a:p>
        </p:txBody>
      </p:sp>
    </p:spTree>
    <p:extLst>
      <p:ext uri="{BB962C8B-B14F-4D97-AF65-F5344CB8AC3E}">
        <p14:creationId xmlns:p14="http://schemas.microsoft.com/office/powerpoint/2010/main" val="1973789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Scientia</a:t>
            </a:r>
            <a:r>
              <a:rPr lang="en-US" baseline="0" dirty="0" smtClean="0"/>
              <a:t> Marina use the Open Journal System.  All content is accessible including thee forthcoming.</a:t>
            </a:r>
          </a:p>
          <a:p>
            <a:r>
              <a:rPr lang="en-US" baseline="0" dirty="0" smtClean="0"/>
              <a:t>It is supported by the </a:t>
            </a:r>
            <a:r>
              <a:rPr lang="en-US" baseline="0" dirty="0" err="1" smtClean="0"/>
              <a:t>Institut</a:t>
            </a:r>
            <a:r>
              <a:rPr lang="en-US" baseline="0" dirty="0" smtClean="0"/>
              <a:t> </a:t>
            </a:r>
            <a:r>
              <a:rPr lang="en-US" baseline="0" dirty="0" err="1" smtClean="0"/>
              <a:t>Ciencies</a:t>
            </a:r>
            <a:r>
              <a:rPr lang="en-US" baseline="0" dirty="0" smtClean="0"/>
              <a:t> del Mar in Barcelona.</a:t>
            </a:r>
          </a:p>
          <a:p>
            <a:r>
              <a:rPr lang="en-US" baseline="0" dirty="0" smtClean="0"/>
              <a:t>It’s been in publication since 1955, it’s indexed, is peer-reviewed.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Knowledge and Marine of Aquatic Ecosystems published by EDP is freely available to readers and does not charge authors.  How? Like </a:t>
            </a:r>
            <a:r>
              <a:rPr lang="en-US" dirty="0" err="1" smtClean="0"/>
              <a:t>Scientia</a:t>
            </a:r>
            <a:r>
              <a:rPr lang="en-US" baseline="0" dirty="0" smtClean="0"/>
              <a:t> Marina, it has a sponsor - </a:t>
            </a:r>
            <a:r>
              <a:rPr lang="en-US" sz="1200" kern="1200" dirty="0" smtClean="0">
                <a:solidFill>
                  <a:schemeClr val="tx1"/>
                </a:solidFill>
                <a:latin typeface="+mn-lt"/>
                <a:ea typeface="+mn-ea"/>
                <a:cs typeface="+mn-cs"/>
              </a:rPr>
              <a:t>The French National Agency for Water and Aquatic Environments. It also has a ’good’ copyright transfer agreement. </a:t>
            </a:r>
            <a:endParaRPr lang="en-US" dirty="0" smtClean="0"/>
          </a:p>
          <a:p>
            <a:endParaRPr lang="en-US" baseline="0" dirty="0" smtClean="0"/>
          </a:p>
          <a:p>
            <a:r>
              <a:rPr lang="en-US" baseline="0" dirty="0" smtClean="0"/>
              <a:t>Journal of Marine Animal &amp; Their Ecology is open with no charges.  It’s reviewed.  Perhaps not so timely – two issues a year.  And it’s very focused.  It’s a labor of volunteerism with a little bit of self-serving. Not broad of prestigious, but contributing to science by covering a small piece of the realm -  “</a:t>
            </a:r>
            <a:r>
              <a:rPr lang="en-US" dirty="0" smtClean="0"/>
              <a:t>preservation of the marine environment, protection, conservation, rescue and rehabilitation of marine life.”</a:t>
            </a:r>
          </a:p>
          <a:p>
            <a:endParaRPr lang="en-US" dirty="0" smtClean="0"/>
          </a:p>
          <a:p>
            <a:r>
              <a:rPr lang="en-US" dirty="0" smtClean="0"/>
              <a:t>Fishery Bulletin is US government</a:t>
            </a:r>
            <a:r>
              <a:rPr lang="en-US" baseline="0" dirty="0" smtClean="0"/>
              <a:t> publication. As such it is in the public domain – nothing is copyrighted.  It’s open and free to page charges.  US Government scientists do the editing as part of their job. </a:t>
            </a:r>
          </a:p>
          <a:p>
            <a:endParaRPr lang="en-US" baseline="0" dirty="0" smtClean="0"/>
          </a:p>
          <a:p>
            <a:r>
              <a:rPr lang="en-US" baseline="0" dirty="0" smtClean="0"/>
              <a:t>Marine and Coastal Fisheries from American Fisheries Society is a straight forward ‘author pays’ journals.  $1000/5000 words,$900 if you review for the journal,  $500 if you are an AFS member, no charge if you from a low-income country.  Bit when I tried to get to the journal from the AFS web site last month, it didn’t work.  It is linked correctly through DOAJ.</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20</a:t>
            </a:fld>
            <a:endParaRPr lang="en-US"/>
          </a:p>
        </p:txBody>
      </p:sp>
    </p:spTree>
    <p:extLst>
      <p:ext uri="{BB962C8B-B14F-4D97-AF65-F5344CB8AC3E}">
        <p14:creationId xmlns:p14="http://schemas.microsoft.com/office/powerpoint/2010/main" val="1818008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information is clearly visible.</a:t>
            </a:r>
          </a:p>
          <a:p>
            <a:r>
              <a:rPr lang="en-US" dirty="0" smtClean="0"/>
              <a:t>There must be some kind of peer-review</a:t>
            </a:r>
            <a:r>
              <a:rPr lang="en-US" baseline="0" dirty="0" smtClean="0"/>
              <a:t> process</a:t>
            </a:r>
          </a:p>
          <a:p>
            <a:r>
              <a:rPr lang="en-US" baseline="0" dirty="0" smtClean="0"/>
              <a:t>Editorial boards should have experts in the field</a:t>
            </a:r>
          </a:p>
          <a:p>
            <a:r>
              <a:rPr lang="en-US" baseline="0" dirty="0" smtClean="0"/>
              <a:t>Fees and page charges must be clearly stated and easy to understand.</a:t>
            </a:r>
          </a:p>
          <a:p>
            <a:r>
              <a:rPr lang="en-US" baseline="0" dirty="0" smtClean="0"/>
              <a:t>Direct marketing should be appropriate and unobtrusive</a:t>
            </a:r>
          </a:p>
          <a:p>
            <a:r>
              <a:rPr lang="en-US" baseline="0" dirty="0" smtClean="0"/>
              <a:t>Licensing should be clearly stated and visible.</a:t>
            </a:r>
          </a:p>
          <a:p>
            <a:r>
              <a:rPr lang="en-US" baseline="0" dirty="0" smtClean="0"/>
              <a:t>Instructions to authors should be available.</a:t>
            </a:r>
          </a:p>
          <a:p>
            <a:r>
              <a:rPr lang="en-US" baseline="0" dirty="0" smtClean="0"/>
              <a:t>The website should demonstrate a level of professionalism.</a:t>
            </a:r>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21</a:t>
            </a:fld>
            <a:endParaRPr lang="en-US"/>
          </a:p>
        </p:txBody>
      </p:sp>
    </p:spTree>
    <p:extLst>
      <p:ext uri="{BB962C8B-B14F-4D97-AF65-F5344CB8AC3E}">
        <p14:creationId xmlns:p14="http://schemas.microsoft.com/office/powerpoint/2010/main" val="413707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it’s confusing.  Even those that are predatory are getting more sophisticated</a:t>
            </a:r>
            <a:r>
              <a:rPr lang="en-US" baseline="0" dirty="0" smtClean="0"/>
              <a:t> in how they present them selves.  </a:t>
            </a:r>
          </a:p>
          <a:p>
            <a:endParaRPr lang="en-US" baseline="0" dirty="0" smtClean="0"/>
          </a:p>
          <a:p>
            <a:r>
              <a:rPr lang="en-US" baseline="0" dirty="0" err="1" smtClean="0"/>
              <a:t>Beall</a:t>
            </a:r>
            <a:r>
              <a:rPr lang="en-US" baseline="0" dirty="0" smtClean="0"/>
              <a:t> recommends “</a:t>
            </a:r>
            <a:r>
              <a:rPr lang="en-US" dirty="0" smtClean="0"/>
              <a:t>that scholars read the available reviews, assessments and descriptions provided here, and then decide for themselves whether they want to submit articles, serve as editors or on editorial boards.”  But it’s not always clear by the information provided.  Young authors are probably the most vulnerable as they are eager to get their work out and perhaps don’t have a mentor at hand to help them make decisions.</a:t>
            </a:r>
          </a:p>
          <a:p>
            <a:endParaRPr lang="en-US" dirty="0" smtClean="0"/>
          </a:p>
          <a:p>
            <a:r>
              <a:rPr lang="en-US" dirty="0" smtClean="0"/>
              <a:t>What</a:t>
            </a:r>
            <a:r>
              <a:rPr lang="en-US" baseline="0" dirty="0" smtClean="0"/>
              <a:t> advice can I give?</a:t>
            </a:r>
          </a:p>
          <a:p>
            <a:r>
              <a:rPr lang="en-US" baseline="0" dirty="0" smtClean="0"/>
              <a:t>I go back to who is the audience and what’s the best outlet to reach that audience.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Look for people you recognize from the literature that you</a:t>
            </a:r>
            <a:r>
              <a:rPr lang="en-US" baseline="0" dirty="0" smtClean="0"/>
              <a:t> read.  If you don’t know anyone, ask those you trust.</a:t>
            </a:r>
          </a:p>
          <a:p>
            <a:endParaRPr lang="en-US" baseline="0" dirty="0" smtClean="0"/>
          </a:p>
          <a:p>
            <a:r>
              <a:rPr lang="en-US" baseline="0" dirty="0" smtClean="0"/>
              <a:t>Expediency can be a trap.  They promise to get something out fast without a lot of revision.  It might be fast, but it might be expensive with hidden author charges or poor quality.</a:t>
            </a:r>
          </a:p>
          <a:p>
            <a:endParaRPr lang="en-US" baseline="0" dirty="0" smtClean="0"/>
          </a:p>
          <a:p>
            <a:r>
              <a:rPr lang="en-US" baseline="0" dirty="0" smtClean="0"/>
              <a:t>Those without author charges probably get their operating funds elsewhere – libraries for instance.  What’s cheap for the author may be expensive for her library or institution.</a:t>
            </a:r>
          </a:p>
          <a:p>
            <a:pPr lvl="0"/>
            <a:endParaRPr lang="en-US" dirty="0" smtClean="0"/>
          </a:p>
          <a:p>
            <a:pPr lvl="0"/>
            <a:r>
              <a:rPr lang="en-US" dirty="0" smtClean="0"/>
              <a:t>Copyright Transfer Agreement</a:t>
            </a:r>
          </a:p>
          <a:p>
            <a:pPr lvl="0"/>
            <a:r>
              <a:rPr lang="en-US" dirty="0" smtClean="0"/>
              <a:t>Did you read it or just sign it?</a:t>
            </a:r>
          </a:p>
          <a:p>
            <a:pPr lvl="0"/>
            <a:r>
              <a:rPr lang="en-US" dirty="0" smtClean="0"/>
              <a:t>You probably have multiple authors.  Did</a:t>
            </a:r>
            <a:r>
              <a:rPr lang="en-US" baseline="0" dirty="0" smtClean="0"/>
              <a:t> you sign for them or did they sign for you?</a:t>
            </a:r>
          </a:p>
          <a:p>
            <a:pPr lvl="0"/>
            <a:endParaRPr lang="en-US" baseline="0" dirty="0" smtClean="0"/>
          </a:p>
          <a:p>
            <a:pPr lvl="0"/>
            <a:r>
              <a:rPr lang="en-US" dirty="0" smtClean="0"/>
              <a:t>Institutional &amp; Funders Policies</a:t>
            </a:r>
            <a:endParaRPr lang="en-US" baseline="0" dirty="0" smtClean="0"/>
          </a:p>
          <a:p>
            <a:r>
              <a:rPr lang="en-US" dirty="0" smtClean="0"/>
              <a:t>University policy</a:t>
            </a:r>
          </a:p>
          <a:p>
            <a:r>
              <a:rPr lang="en-US" dirty="0" smtClean="0"/>
              <a:t>Government regulation</a:t>
            </a:r>
          </a:p>
          <a:p>
            <a:r>
              <a:rPr lang="en-US" dirty="0" smtClean="0"/>
              <a:t>Funder requirement</a:t>
            </a:r>
          </a:p>
          <a:p>
            <a:endParaRPr lang="en-US" baseline="0" dirty="0" smtClean="0"/>
          </a:p>
        </p:txBody>
      </p:sp>
      <p:sp>
        <p:nvSpPr>
          <p:cNvPr id="4" name="Slide Number Placeholder 3"/>
          <p:cNvSpPr>
            <a:spLocks noGrp="1"/>
          </p:cNvSpPr>
          <p:nvPr>
            <p:ph type="sldNum" sz="quarter" idx="10"/>
          </p:nvPr>
        </p:nvSpPr>
        <p:spPr/>
        <p:txBody>
          <a:bodyPr/>
          <a:lstStyle/>
          <a:p>
            <a:fld id="{8ABAB455-AF64-9648-9E7A-506D55359A7E}" type="slidenum">
              <a:rPr lang="en-US" smtClean="0"/>
              <a:t>22</a:t>
            </a:fld>
            <a:endParaRPr lang="en-US"/>
          </a:p>
        </p:txBody>
      </p:sp>
    </p:spTree>
    <p:extLst>
      <p:ext uri="{BB962C8B-B14F-4D97-AF65-F5344CB8AC3E}">
        <p14:creationId xmlns:p14="http://schemas.microsoft.com/office/powerpoint/2010/main" val="142187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Chen in his 2014 article “Open Access in 2013: Reaching the 50% Milestone” makes the case through his research that we are reaching the 50% point of science journal articles are open.  As we have seem today, open can mean a lot of things.  But, it is a significant change in how accessible science information is to the world.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But it’s messy.  There are people trying to make money from the hard work of others.  There are scientists</a:t>
            </a:r>
            <a:r>
              <a:rPr lang="en-US" baseline="0" dirty="0" smtClean="0"/>
              <a:t> who want quick recognition for perhaps not very sound work.</a:t>
            </a:r>
          </a:p>
          <a:p>
            <a:endParaRPr lang="en-US" baseline="0" dirty="0" smtClean="0"/>
          </a:p>
          <a:p>
            <a:r>
              <a:rPr lang="en-US" baseline="0" dirty="0" smtClean="0"/>
              <a:t>There are new models being tested.  </a:t>
            </a:r>
          </a:p>
          <a:p>
            <a:r>
              <a:rPr lang="en-US" baseline="0" dirty="0" err="1" smtClean="0"/>
              <a:t>PlosOne</a:t>
            </a:r>
            <a:r>
              <a:rPr lang="en-US" baseline="0" dirty="0" smtClean="0"/>
              <a:t> gives discounts to authors if their institutions have a membership – a split pay model. Any scientific discipline.</a:t>
            </a:r>
          </a:p>
          <a:p>
            <a:endParaRPr lang="en-US" baseline="0" dirty="0" smtClean="0"/>
          </a:p>
          <a:p>
            <a:r>
              <a:rPr lang="en-US" baseline="0" dirty="0" err="1" smtClean="0"/>
              <a:t>PeerJ</a:t>
            </a:r>
            <a:r>
              <a:rPr lang="en-US" baseline="0" dirty="0" smtClean="0"/>
              <a:t> has an author membership model where you pay a fee and can publish one to unlimited publications depending on your level of membership. $99 to $299 Biological and Medical Sciences focus. </a:t>
            </a:r>
            <a:r>
              <a:rPr lang="en-US" baseline="0" dirty="0" err="1" smtClean="0"/>
              <a:t>PeerJ</a:t>
            </a:r>
            <a:r>
              <a:rPr lang="en-US" baseline="0" dirty="0" smtClean="0"/>
              <a:t> is one to watch.  </a:t>
            </a:r>
            <a:r>
              <a:rPr lang="en-US" baseline="0" dirty="0" err="1" smtClean="0"/>
              <a:t>OSULibraries</a:t>
            </a:r>
            <a:r>
              <a:rPr lang="en-US" baseline="0" dirty="0" smtClean="0"/>
              <a:t>  has a deposit account with them so any OSU author who has a manuscript accepted, we pay the fee.</a:t>
            </a:r>
          </a:p>
          <a:p>
            <a:endParaRPr lang="en-US" baseline="0" dirty="0" smtClean="0"/>
          </a:p>
          <a:p>
            <a:r>
              <a:rPr lang="en-US" baseline="0" dirty="0" err="1" smtClean="0"/>
              <a:t>eLife</a:t>
            </a:r>
            <a:r>
              <a:rPr lang="en-US" baseline="0" dirty="0" smtClean="0"/>
              <a:t> is an example of funding organizations offering a platform for publishing.  They are currently covering the costs but may add an authors pays layer.  They want to encourage early career scientists.  Howard Hughes Medical, </a:t>
            </a:r>
            <a:r>
              <a:rPr lang="en-US" baseline="0" dirty="0" err="1" smtClean="0"/>
              <a:t>Wellcome</a:t>
            </a:r>
            <a:r>
              <a:rPr lang="en-US" baseline="0" dirty="0" smtClean="0"/>
              <a:t> Trust, Max Planck Society  Life sciences and biomedicine. Their 2013 financials state that it costs them $14,000 to publish an article. http://</a:t>
            </a:r>
            <a:r>
              <a:rPr lang="en-US" baseline="0" dirty="0" err="1" smtClean="0"/>
              <a:t>scholarlykitchen.sspnet.org</a:t>
            </a:r>
            <a:r>
              <a:rPr lang="en-US" baseline="0" dirty="0" smtClean="0"/>
              <a:t>/2014/08/18/how-much-does-it-cost-</a:t>
            </a:r>
            <a:r>
              <a:rPr lang="en-US" baseline="0" dirty="0" err="1" smtClean="0"/>
              <a:t>elife</a:t>
            </a:r>
            <a:r>
              <a:rPr lang="en-US" baseline="0" dirty="0" smtClean="0"/>
              <a:t>-to-publish-an-article/</a:t>
            </a:r>
          </a:p>
          <a:p>
            <a:endParaRPr lang="en-US" baseline="0" dirty="0" smtClean="0"/>
          </a:p>
          <a:p>
            <a:r>
              <a:rPr lang="en-US" baseline="0" dirty="0" smtClean="0"/>
              <a:t>These three are general science and not marine or aquatic specific.    Of them, </a:t>
            </a:r>
            <a:r>
              <a:rPr lang="en-US" baseline="0" dirty="0" err="1" smtClean="0"/>
              <a:t>PeerJ</a:t>
            </a:r>
            <a:r>
              <a:rPr lang="en-US" baseline="0" dirty="0" smtClean="0"/>
              <a:t> may be the most useful for our fields although </a:t>
            </a:r>
            <a:r>
              <a:rPr lang="en-US" baseline="0" dirty="0" err="1" smtClean="0"/>
              <a:t>PlosOne</a:t>
            </a:r>
            <a:r>
              <a:rPr lang="en-US" baseline="0" dirty="0" smtClean="0"/>
              <a:t> has quite a bit of marine/aquatic material.</a:t>
            </a:r>
            <a:endParaRPr lang="en-US"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2010, t</a:t>
            </a:r>
            <a:r>
              <a:rPr lang="en-US" dirty="0" smtClean="0"/>
              <a:t>he Study of Open Access Publishing</a:t>
            </a:r>
            <a:r>
              <a:rPr lang="en-US" baseline="0" dirty="0" smtClean="0"/>
              <a:t> undertook a large scale survey of international scientists to learn about their attitudes and experiences with OA publishing. 89% of the published scientists considered OA publishing beneficial to their discipline. While the vast majority see the good, few actually publish in OA journals – although that is slowly changing.  When queried further in the most important criteria for choosing to publish in OA journals, those scientists said:</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Freely available content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Quality or prestige of the journal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Impact factor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No fees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They complain that of the lack of quality and they also don’t want to pay.</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23</a:t>
            </a:fld>
            <a:endParaRPr lang="en-US"/>
          </a:p>
        </p:txBody>
      </p:sp>
    </p:spTree>
    <p:extLst>
      <p:ext uri="{BB962C8B-B14F-4D97-AF65-F5344CB8AC3E}">
        <p14:creationId xmlns:p14="http://schemas.microsoft.com/office/powerpoint/2010/main" val="899828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As librarians, we need to be comfortable talking about the different types of Open Access</a:t>
            </a:r>
          </a:p>
          <a:p>
            <a:r>
              <a:rPr lang="en-US" baseline="0" dirty="0" smtClean="0"/>
              <a:t>Green – depositing into a repository and usually a pre or post print, not the Version of Record – the publisher’s copy.</a:t>
            </a:r>
          </a:p>
          <a:p>
            <a:r>
              <a:rPr lang="en-US" baseline="0" dirty="0" smtClean="0"/>
              <a:t>Gold – open through the publisher – truly open, author-pays/institutions pays, delayed</a:t>
            </a:r>
          </a:p>
          <a:p>
            <a:endParaRPr lang="en-US" baseline="0" dirty="0" smtClean="0"/>
          </a:p>
          <a:p>
            <a:r>
              <a:rPr lang="en-US" baseline="0" dirty="0" smtClean="0"/>
              <a:t>We can keep track of what titles are emerging and be ready to offer advice on how to assess new journals.</a:t>
            </a:r>
          </a:p>
          <a:p>
            <a:endParaRPr lang="en-US" baseline="0" dirty="0" smtClean="0"/>
          </a:p>
          <a:p>
            <a:r>
              <a:rPr lang="en-US" baseline="0" dirty="0" smtClean="0"/>
              <a:t>We can be honest that someone pays so we can use information.  </a:t>
            </a:r>
          </a:p>
          <a:p>
            <a:endParaRPr lang="en-US" baseline="0" dirty="0" smtClean="0"/>
          </a:p>
          <a:p>
            <a:r>
              <a:rPr lang="en-US" baseline="0" dirty="0" smtClean="0"/>
              <a:t>We can help promote the ‘good’ journals.</a:t>
            </a:r>
          </a:p>
          <a:p>
            <a:endParaRPr lang="en-US" baseline="0" dirty="0" smtClean="0"/>
          </a:p>
          <a:p>
            <a:r>
              <a:rPr lang="en-US" baseline="0" dirty="0" smtClean="0"/>
              <a:t>We can consider if we should start a journal.  Barbara suggests that IAMSLIC could have a general interest marine/aquatic journal by tapping into our membership and our network.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need to remember why we share information:  science is built on the work of those who came before.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OA is one way to share information.  It is not perfect and we need to help our scientists and students develop their approaches to sharing their work with colleagues and beyond.  Open is not necessarily good.  It can be a muddle and it can be predatory..  Learning to define the nuances of good is our challenge.</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24</a:t>
            </a:fld>
            <a:endParaRPr lang="en-US"/>
          </a:p>
        </p:txBody>
      </p:sp>
    </p:spTree>
    <p:extLst>
      <p:ext uri="{BB962C8B-B14F-4D97-AF65-F5344CB8AC3E}">
        <p14:creationId xmlns:p14="http://schemas.microsoft.com/office/powerpoint/2010/main" val="39362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start this conversation, I thought we should review what is meant by open access or</a:t>
            </a:r>
            <a:r>
              <a:rPr lang="en-US" baseline="0" dirty="0" smtClean="0"/>
              <a:t> what is generally agreed upon.</a:t>
            </a:r>
          </a:p>
          <a:p>
            <a:endParaRPr lang="en-US" baseline="0" dirty="0" smtClean="0"/>
          </a:p>
          <a:p>
            <a:r>
              <a:rPr lang="en-US" baseline="0" dirty="0" smtClean="0"/>
              <a:t>Then I’m going to look more closely at some of field’s more popular journals and see what their policies say.</a:t>
            </a:r>
          </a:p>
          <a:p>
            <a:endParaRPr lang="en-US" baseline="0" dirty="0" smtClean="0"/>
          </a:p>
          <a:p>
            <a:r>
              <a:rPr lang="en-US" baseline="0" dirty="0" smtClean="0"/>
              <a:t>And I’ll finish with how I’m approaching my message to authors.  In part, this talk is practice for one I’ll give when I get back to Oregon and give something similar to my scientists and students.</a:t>
            </a:r>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3</a:t>
            </a:fld>
            <a:endParaRPr lang="en-US"/>
          </a:p>
        </p:txBody>
      </p:sp>
    </p:spTree>
    <p:extLst>
      <p:ext uri="{BB962C8B-B14F-4D97-AF65-F5344CB8AC3E}">
        <p14:creationId xmlns:p14="http://schemas.microsoft.com/office/powerpoint/2010/main" val="128330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typically think of as open access – free to view/r</a:t>
            </a:r>
            <a:r>
              <a:rPr lang="en-US" baseline="0" dirty="0" smtClean="0"/>
              <a:t>ead by anyone with internet access. </a:t>
            </a:r>
          </a:p>
          <a:p>
            <a:endParaRPr lang="en-US" baseline="0" dirty="0" smtClean="0"/>
          </a:p>
          <a:p>
            <a:r>
              <a:rPr lang="en-US" baseline="0" dirty="0" smtClean="0"/>
              <a:t>There are flavors of open access. </a:t>
            </a:r>
          </a:p>
        </p:txBody>
      </p:sp>
      <p:sp>
        <p:nvSpPr>
          <p:cNvPr id="4" name="Slide Number Placeholder 3"/>
          <p:cNvSpPr>
            <a:spLocks noGrp="1"/>
          </p:cNvSpPr>
          <p:nvPr>
            <p:ph type="sldNum" sz="quarter" idx="10"/>
          </p:nvPr>
        </p:nvSpPr>
        <p:spPr/>
        <p:txBody>
          <a:bodyPr/>
          <a:lstStyle/>
          <a:p>
            <a:fld id="{8ABAB455-AF64-9648-9E7A-506D55359A7E}" type="slidenum">
              <a:rPr lang="en-US" smtClean="0"/>
              <a:t>4</a:t>
            </a:fld>
            <a:endParaRPr lang="en-US"/>
          </a:p>
        </p:txBody>
      </p:sp>
    </p:spTree>
    <p:extLst>
      <p:ext uri="{BB962C8B-B14F-4D97-AF65-F5344CB8AC3E}">
        <p14:creationId xmlns:p14="http://schemas.microsoft.com/office/powerpoint/2010/main" val="122210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seems simple, but it’s not when you start asking what different pieces</a:t>
            </a:r>
            <a:r>
              <a:rPr lang="en-US" baseline="0" dirty="0" smtClean="0"/>
              <a:t> mean.</a:t>
            </a:r>
          </a:p>
          <a:p>
            <a:r>
              <a:rPr lang="en-US" baseline="0" dirty="0" smtClean="0"/>
              <a:t>Staring with Green, this is the option where an author can archive his or her article.  That can happen in a variety of spaces and may be limited by the journal.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can be archived is also defined by the publisher.  A pre-print is the manuscript prior to review and editing – can be quite raw.  A post-print has gone through the review process but is not the published version. The Version of Record would be the published article – the publisher’s </a:t>
            </a:r>
            <a:r>
              <a:rPr lang="en-US" baseline="0" dirty="0" err="1" smtClean="0"/>
              <a:t>pdf</a:t>
            </a:r>
            <a:r>
              <a:rPr lang="en-US" baseline="0" dirty="0" smtClean="0"/>
              <a:t>.  Not everyone agrees on what is a </a:t>
            </a:r>
            <a:r>
              <a:rPr lang="en-US" baseline="0" dirty="0" err="1" smtClean="0"/>
              <a:t>postprint</a:t>
            </a:r>
            <a:r>
              <a:rPr lang="en-US" baseline="0" dirty="0" smtClean="0"/>
              <a:t>, though.  You need to check the publisher’s policies. </a:t>
            </a:r>
            <a:r>
              <a:rPr lang="en-US" baseline="0" dirty="0" err="1" smtClean="0"/>
              <a:t>InterResearch</a:t>
            </a:r>
            <a:r>
              <a:rPr lang="en-US" baseline="0" dirty="0" smtClean="0"/>
              <a:t> describes it clearly –” </a:t>
            </a:r>
            <a:r>
              <a:rPr lang="en-US" dirty="0" smtClean="0"/>
              <a:t>the author-generated version of the manuscript accepted for publication and sent to the publisher for production (i.e. includes the corrections made during peer review, but excludes corrections and enhancements made by the publisher's sub-editors, copy-editors, graphic designers, and web-services”</a:t>
            </a:r>
            <a:endParaRPr lang="en-US" baseline="0" dirty="0" smtClean="0"/>
          </a:p>
          <a:p>
            <a:endParaRPr lang="en-US" baseline="0" dirty="0" smtClean="0"/>
          </a:p>
          <a:p>
            <a:r>
              <a:rPr lang="en-US" baseline="0" dirty="0" smtClean="0"/>
              <a:t>Gold comes in several shades as well.  Direct are the journals that are completely open from start to finish. Society and Ecology is an example.  Delayed access mean that subscribers get access to the most recent and then access is open after a certain period.  Marine Ecology Progress Series is an example.  Finally hybrid </a:t>
            </a:r>
            <a:r>
              <a:rPr lang="en-US" baseline="0" dirty="0" err="1" smtClean="0"/>
              <a:t>oa</a:t>
            </a:r>
            <a:r>
              <a:rPr lang="en-US" baseline="0" dirty="0" smtClean="0"/>
              <a:t> journal are selectively open – meaning some articles are accessible because the authors paid a surcharge or the editors decided that an article needed to be accessible given its subject and reader demand.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Bjork et al in 2009. found that 20.4% of scholarly journals were open and 8.%5 were gold and 11.9% were green.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2013, </a:t>
            </a:r>
            <a:r>
              <a:rPr lang="en-US" baseline="0" dirty="0" err="1" smtClean="0"/>
              <a:t>Khabsa</a:t>
            </a:r>
            <a:r>
              <a:rPr lang="en-US" baseline="0" dirty="0" smtClean="0"/>
              <a:t> and Giles estimated that 24% of scholarly journals were open. Some disciplines were higher than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5</a:t>
            </a:fld>
            <a:endParaRPr lang="en-US"/>
          </a:p>
        </p:txBody>
      </p:sp>
    </p:spTree>
    <p:extLst>
      <p:ext uri="{BB962C8B-B14F-4D97-AF65-F5344CB8AC3E}">
        <p14:creationId xmlns:p14="http://schemas.microsoft.com/office/powerpoint/2010/main" val="224304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access is growing.  As is the spam we get to publish in a variety of journals we have never heard of.  I get questions about who to respond to the inquiries , where can people publish where it will meet our university mandate to be open, what will it cost?  In other, words, what is going on and who is paying? There is not such thing as a free lunch. </a:t>
            </a:r>
            <a:endParaRPr lang="en-US" dirty="0" smtClean="0"/>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6</a:t>
            </a:fld>
            <a:endParaRPr lang="en-US"/>
          </a:p>
        </p:txBody>
      </p:sp>
    </p:spTree>
    <p:extLst>
      <p:ext uri="{BB962C8B-B14F-4D97-AF65-F5344CB8AC3E}">
        <p14:creationId xmlns:p14="http://schemas.microsoft.com/office/powerpoint/2010/main" val="78217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use examples from the core list of journals Barb and I</a:t>
            </a:r>
            <a:r>
              <a:rPr lang="en-US" baseline="0" dirty="0" smtClean="0"/>
              <a:t> developed and discussed at the Argentina conference.</a:t>
            </a:r>
          </a:p>
          <a:p>
            <a:endParaRPr lang="en-US" baseline="0" dirty="0" smtClean="0"/>
          </a:p>
          <a:p>
            <a:r>
              <a:rPr lang="en-US" dirty="0" err="1" smtClean="0"/>
              <a:t>Botanica</a:t>
            </a:r>
            <a:r>
              <a:rPr lang="en-US" dirty="0" smtClean="0"/>
              <a:t> Marine allows </a:t>
            </a:r>
            <a:r>
              <a:rPr lang="en-US" dirty="0" err="1" smtClean="0"/>
              <a:t>archving</a:t>
            </a:r>
            <a:r>
              <a:rPr lang="en-US" dirty="0" smtClean="0"/>
              <a:t> of the post-print after 12 months.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Canadian Journal of Fisheries &amp; Aquatic Science allows posting of the pre-print after submitted or accepted.  For $3000 USD, an author can purchase immediate open access through NRC’s </a:t>
            </a:r>
            <a:r>
              <a:rPr lang="en-US" dirty="0" err="1" smtClean="0"/>
              <a:t>OpenArticle</a:t>
            </a:r>
            <a:r>
              <a:rPr lang="en-US" dirty="0" smtClean="0"/>
              <a:t> program. </a:t>
            </a:r>
          </a:p>
          <a:p>
            <a:endParaRPr lang="en-US" dirty="0" smtClean="0"/>
          </a:p>
          <a:p>
            <a:r>
              <a:rPr lang="en-US" dirty="0" smtClean="0"/>
              <a:t>Biological Bulletin is</a:t>
            </a:r>
            <a:r>
              <a:rPr lang="en-US" baseline="0" dirty="0" smtClean="0"/>
              <a:t> an example of delayed OA with a dash of goodness.  It doesn’t charge authors, but does charge libraries( $525) and individuals for subscriptions.  It makes the June Symposium issue open to all, and embargoes everything else for year.  After 12 months, all content is open.  It does not allow posting to a repository.  They self-identify as Open Access in </a:t>
            </a:r>
            <a:r>
              <a:rPr lang="en-US" baseline="0" dirty="0" err="1" smtClean="0"/>
              <a:t>Ulrichs</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8ABAB455-AF64-9648-9E7A-506D55359A7E}" type="slidenum">
              <a:rPr lang="en-US" smtClean="0"/>
              <a:t>7</a:t>
            </a:fld>
            <a:endParaRPr lang="en-US"/>
          </a:p>
        </p:txBody>
      </p:sp>
    </p:spTree>
    <p:extLst>
      <p:ext uri="{BB962C8B-B14F-4D97-AF65-F5344CB8AC3E}">
        <p14:creationId xmlns:p14="http://schemas.microsoft.com/office/powerpoint/2010/main" val="259040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Deep Sea Research</a:t>
            </a:r>
            <a:r>
              <a:rPr lang="en-US" baseline="0" dirty="0" smtClean="0"/>
              <a:t> is published by Elsevier. An article can be open for a fee - $2500. An author can archive a pre or post print, but not the publisher’s </a:t>
            </a:r>
            <a:r>
              <a:rPr lang="en-US" baseline="0" dirty="0" err="1" smtClean="0"/>
              <a:t>pdf</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ICES Journal of Marine Science is</a:t>
            </a:r>
            <a:r>
              <a:rPr lang="en-US" baseline="0" dirty="0" smtClean="0"/>
              <a:t> published by Oxford. An article can be open for a fee - $2800 ($1400 or nothing for authors from developing countries). An author can archive a pre-print anytime and an post print 12 months after publication, but not the publisher’s </a:t>
            </a:r>
            <a:r>
              <a:rPr lang="en-US" baseline="0" dirty="0" err="1" smtClean="0"/>
              <a:t>pdf</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Limnology &amp; Oceanography, published by ASLO, has page charges.  Author may pay $350 for immediate open access. Sherpa-Romeo says that ASLO</a:t>
            </a:r>
            <a:r>
              <a:rPr lang="en-US" baseline="0" dirty="0" smtClean="0"/>
              <a:t> allows archiving of the post-print and publisher’s </a:t>
            </a:r>
            <a:r>
              <a:rPr lang="en-US" baseline="0" dirty="0" err="1" smtClean="0"/>
              <a:t>pdf</a:t>
            </a:r>
            <a:r>
              <a:rPr lang="en-US" baseline="0" dirty="0" smtClean="0"/>
              <a:t>, but I cannot find that one the journals web page.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Marine Biology is published by Springer. AN author may pay the $3000 </a:t>
            </a:r>
            <a:r>
              <a:rPr lang="en-US" dirty="0" err="1" smtClean="0"/>
              <a:t>OpenChoice</a:t>
            </a:r>
            <a:r>
              <a:rPr lang="en-US" dirty="0" smtClean="0"/>
              <a:t> fee for immediate open access. Pre and post prints may be </a:t>
            </a:r>
            <a:r>
              <a:rPr lang="en-US" dirty="0" err="1" smtClean="0"/>
              <a:t>deposted</a:t>
            </a:r>
            <a:r>
              <a:rPr lang="en-US" baseline="0" dirty="0" smtClean="0"/>
              <a:t> 12 months after publication.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8</a:t>
            </a:fld>
            <a:endParaRPr lang="en-US"/>
          </a:p>
        </p:txBody>
      </p:sp>
    </p:spTree>
    <p:extLst>
      <p:ext uri="{BB962C8B-B14F-4D97-AF65-F5344CB8AC3E}">
        <p14:creationId xmlns:p14="http://schemas.microsoft.com/office/powerpoint/2010/main" val="180981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MEPS is greenish </a:t>
            </a:r>
            <a:r>
              <a:rPr lang="en-US" baseline="0" dirty="0" err="1" smtClean="0"/>
              <a:t>goldish</a:t>
            </a:r>
            <a:r>
              <a:rPr lang="en-US" baseline="0" dirty="0" smtClean="0"/>
              <a:t>.  It’s confusing, but they are trying to be fair.</a:t>
            </a:r>
            <a:endParaRPr lang="en-US" dirty="0" smtClean="0"/>
          </a:p>
          <a:p>
            <a:r>
              <a:rPr lang="en-US" dirty="0" smtClean="0"/>
              <a:t>Everything is open after five years.</a:t>
            </a:r>
          </a:p>
          <a:p>
            <a:endParaRPr lang="en-US" dirty="0" smtClean="0"/>
          </a:p>
          <a:p>
            <a:r>
              <a:rPr lang="en-US" dirty="0" smtClean="0"/>
              <a:t>Authors</a:t>
            </a:r>
            <a:r>
              <a:rPr lang="en-US" baseline="0" dirty="0" smtClean="0"/>
              <a:t> can pay one of two fees to make an article immediately open.</a:t>
            </a:r>
          </a:p>
          <a:p>
            <a:r>
              <a:rPr lang="en-US" dirty="0" smtClean="0"/>
              <a:t>(1) Free Access. Articles are freely accessible to all readers; IR retains the copyright. </a:t>
            </a:r>
          </a:p>
          <a:p>
            <a:r>
              <a:rPr lang="en-US" dirty="0" smtClean="0"/>
              <a:t>(2) Open Access under the </a:t>
            </a:r>
            <a:r>
              <a:rPr lang="en-US" dirty="0" smtClean="0">
                <a:hlinkClick r:id="rId3"/>
              </a:rPr>
              <a:t>Creative Commons by Attribution Licence (CC-BY)</a:t>
            </a:r>
            <a:r>
              <a:rPr lang="en-US" dirty="0" smtClean="0"/>
              <a:t>. </a:t>
            </a:r>
          </a:p>
          <a:p>
            <a:r>
              <a:rPr lang="en-US" dirty="0" smtClean="0"/>
              <a:t> </a:t>
            </a:r>
          </a:p>
          <a:p>
            <a:r>
              <a:rPr lang="en-US" dirty="0" smtClean="0"/>
              <a:t>Publication fees for open access depend on article length. </a:t>
            </a:r>
          </a:p>
          <a:p>
            <a:r>
              <a:rPr lang="en-US" dirty="0" smtClean="0"/>
              <a:t>Free Access: €800 to €1300; Open Access: €1000 to €1500. </a:t>
            </a:r>
          </a:p>
          <a:p>
            <a:endParaRPr lang="en-US" dirty="0"/>
          </a:p>
        </p:txBody>
      </p:sp>
      <p:sp>
        <p:nvSpPr>
          <p:cNvPr id="4" name="Slide Number Placeholder 3"/>
          <p:cNvSpPr>
            <a:spLocks noGrp="1"/>
          </p:cNvSpPr>
          <p:nvPr>
            <p:ph type="sldNum" sz="quarter" idx="10"/>
          </p:nvPr>
        </p:nvSpPr>
        <p:spPr/>
        <p:txBody>
          <a:bodyPr/>
          <a:lstStyle/>
          <a:p>
            <a:fld id="{8ABAB455-AF64-9648-9E7A-506D55359A7E}" type="slidenum">
              <a:rPr lang="en-US" smtClean="0"/>
              <a:t>9</a:t>
            </a:fld>
            <a:endParaRPr lang="en-US"/>
          </a:p>
        </p:txBody>
      </p:sp>
    </p:spTree>
    <p:extLst>
      <p:ext uri="{BB962C8B-B14F-4D97-AF65-F5344CB8AC3E}">
        <p14:creationId xmlns:p14="http://schemas.microsoft.com/office/powerpoint/2010/main" val="72775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1F91417-A315-2044-8EBD-4D48163A2237}" type="datetimeFigureOut">
              <a:rPr lang="en-US" smtClean="0"/>
              <a:t>9/5/14</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2358848-1B78-E947-894E-F9A7A6C76C83}"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91417-A315-2044-8EBD-4D48163A2237}" type="datetimeFigureOut">
              <a:rPr lang="en-US" smtClean="0"/>
              <a:t>9/5/14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91417-A315-2044-8EBD-4D48163A2237}" type="datetimeFigureOut">
              <a:rPr lang="en-US" smtClean="0"/>
              <a:t>9/5/14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91417-A315-2044-8EBD-4D48163A2237}" type="datetimeFigureOut">
              <a:rPr lang="en-US" smtClean="0"/>
              <a:t>9/5/14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91417-A315-2044-8EBD-4D48163A2237}" type="datetimeFigureOut">
              <a:rPr lang="en-US" smtClean="0"/>
              <a:t>9/5/14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1F91417-A315-2044-8EBD-4D48163A2237}" type="datetimeFigureOut">
              <a:rPr lang="en-US" smtClean="0"/>
              <a:t>9/5/14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8848-1B78-E947-894E-F9A7A6C76C83}"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F91417-A315-2044-8EBD-4D48163A2237}" type="datetimeFigureOut">
              <a:rPr lang="en-US" smtClean="0"/>
              <a:t>9/5/14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91417-A315-2044-8EBD-4D48163A2237}" type="datetimeFigureOut">
              <a:rPr lang="en-US" smtClean="0"/>
              <a:t>9/5/14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91417-A315-2044-8EBD-4D48163A2237}" type="datetimeFigureOut">
              <a:rPr lang="en-US" smtClean="0"/>
              <a:t>9/5/14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1F91417-A315-2044-8EBD-4D48163A2237}" type="datetimeFigureOut">
              <a:rPr lang="en-US" smtClean="0"/>
              <a:t>9/5/14</a:t>
            </a:fld>
            <a:endParaRPr lang="en-US"/>
          </a:p>
        </p:txBody>
      </p:sp>
      <p:sp>
        <p:nvSpPr>
          <p:cNvPr id="7" name="Slide Number Placeholder 6"/>
          <p:cNvSpPr>
            <a:spLocks noGrp="1"/>
          </p:cNvSpPr>
          <p:nvPr>
            <p:ph type="sldNum" sz="quarter" idx="12"/>
          </p:nvPr>
        </p:nvSpPr>
        <p:spPr/>
        <p:txBody>
          <a:bodyPr/>
          <a:lstStyle/>
          <a:p>
            <a:fld id="{E2358848-1B78-E947-894E-F9A7A6C76C83}"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91417-A315-2044-8EBD-4D48163A2237}" type="datetimeFigureOut">
              <a:rPr lang="en-US" smtClean="0"/>
              <a:t>9/5/14</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2358848-1B78-E947-894E-F9A7A6C76C8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1F91417-A315-2044-8EBD-4D48163A2237}" type="datetimeFigureOut">
              <a:rPr lang="en-US" smtClean="0"/>
              <a:t>9/5/14</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2358848-1B78-E947-894E-F9A7A6C76C8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jokulljournal.is/" TargetMode="External"/><Relationship Id="rId4" Type="http://schemas.openxmlformats.org/officeDocument/2006/relationships/hyperlink" Target="http://jokulljournal.com/"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www.jscimedcentral.com/MarineBiolog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99586" cy="1702160"/>
          </a:xfrm>
        </p:spPr>
        <p:txBody>
          <a:bodyPr>
            <a:noAutofit/>
          </a:bodyPr>
          <a:lstStyle/>
          <a:p>
            <a:r>
              <a:rPr lang="en-US" dirty="0" smtClean="0"/>
              <a:t>The Good, The Muddle &amp; The Predatory</a:t>
            </a:r>
            <a:endParaRPr lang="en-US" dirty="0"/>
          </a:p>
        </p:txBody>
      </p:sp>
      <p:sp>
        <p:nvSpPr>
          <p:cNvPr id="3" name="Subtitle 2"/>
          <p:cNvSpPr>
            <a:spLocks noGrp="1"/>
          </p:cNvSpPr>
          <p:nvPr>
            <p:ph type="subTitle" idx="1"/>
          </p:nvPr>
        </p:nvSpPr>
        <p:spPr>
          <a:xfrm>
            <a:off x="4733364" y="4410636"/>
            <a:ext cx="3399587" cy="1794286"/>
          </a:xfrm>
        </p:spPr>
        <p:txBody>
          <a:bodyPr>
            <a:normAutofit/>
          </a:bodyPr>
          <a:lstStyle/>
          <a:p>
            <a:r>
              <a:rPr lang="en-US" sz="2400" dirty="0" smtClean="0"/>
              <a:t>Open access journals in marine &amp; aquatic </a:t>
            </a:r>
            <a:r>
              <a:rPr lang="en-US" sz="2400" dirty="0" smtClean="0"/>
              <a:t>sciences</a:t>
            </a:r>
          </a:p>
          <a:p>
            <a:r>
              <a:rPr lang="en-US" sz="1500" dirty="0" smtClean="0"/>
              <a:t>40th IAMSLIC Conference</a:t>
            </a:r>
          </a:p>
          <a:p>
            <a:r>
              <a:rPr lang="en-US" sz="1500" dirty="0" smtClean="0"/>
              <a:t>New Caledonia, September 2014</a:t>
            </a:r>
          </a:p>
          <a:p>
            <a:endParaRPr lang="en-US" sz="2400" dirty="0"/>
          </a:p>
        </p:txBody>
      </p:sp>
    </p:spTree>
    <p:extLst>
      <p:ext uri="{BB962C8B-B14F-4D97-AF65-F5344CB8AC3E}">
        <p14:creationId xmlns:p14="http://schemas.microsoft.com/office/powerpoint/2010/main" val="3858885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Predator or Just the New Animal on the Block?</a:t>
            </a:r>
            <a:endParaRPr lang="en-US" dirty="0"/>
          </a:p>
        </p:txBody>
      </p:sp>
      <p:sp>
        <p:nvSpPr>
          <p:cNvPr id="7" name="Text Placeholder 6"/>
          <p:cNvSpPr>
            <a:spLocks noGrp="1"/>
          </p:cNvSpPr>
          <p:nvPr>
            <p:ph type="body" sz="half" idx="2"/>
          </p:nvPr>
        </p:nvSpPr>
        <p:spPr/>
        <p:txBody>
          <a:bodyPr>
            <a:normAutofit/>
          </a:bodyPr>
          <a:lstStyle/>
          <a:p>
            <a:r>
              <a:rPr lang="en-US" dirty="0" smtClean="0"/>
              <a:t>Identify theft</a:t>
            </a:r>
          </a:p>
          <a:p>
            <a:r>
              <a:rPr lang="en-US" dirty="0" smtClean="0"/>
              <a:t>High author charges</a:t>
            </a:r>
          </a:p>
          <a:p>
            <a:r>
              <a:rPr lang="en-US" dirty="0" smtClean="0"/>
              <a:t>False claims</a:t>
            </a:r>
          </a:p>
          <a:p>
            <a:r>
              <a:rPr lang="en-US" dirty="0" smtClean="0"/>
              <a:t>No quality control</a:t>
            </a:r>
            <a:endParaRPr lang="en-US" dirty="0"/>
          </a:p>
        </p:txBody>
      </p:sp>
      <p:pic>
        <p:nvPicPr>
          <p:cNvPr id="10" name="Picture Placeholder 9"/>
          <p:cNvPicPr>
            <a:picLocks noGrp="1" noChangeAspect="1"/>
          </p:cNvPicPr>
          <p:nvPr>
            <p:ph type="pic" idx="1"/>
          </p:nvPr>
        </p:nvPicPr>
        <p:blipFill>
          <a:blip r:embed="rId3"/>
          <a:srcRect l="9052" r="9052"/>
          <a:stretch>
            <a:fillRect/>
          </a:stretch>
        </p:blipFill>
        <p:spPr/>
      </p:pic>
      <p:sp>
        <p:nvSpPr>
          <p:cNvPr id="11" name="TextBox 10"/>
          <p:cNvSpPr txBox="1"/>
          <p:nvPr/>
        </p:nvSpPr>
        <p:spPr>
          <a:xfrm>
            <a:off x="2553443" y="5743595"/>
            <a:ext cx="1811388" cy="276999"/>
          </a:xfrm>
          <a:prstGeom prst="rect">
            <a:avLst/>
          </a:prstGeom>
          <a:noFill/>
        </p:spPr>
        <p:txBody>
          <a:bodyPr wrap="none" rtlCol="0">
            <a:spAutoFit/>
          </a:bodyPr>
          <a:lstStyle/>
          <a:p>
            <a:r>
              <a:rPr lang="en-US" sz="1200" dirty="0" smtClean="0">
                <a:solidFill>
                  <a:schemeClr val="bg1">
                    <a:lumMod val="75000"/>
                  </a:schemeClr>
                </a:solidFill>
              </a:rPr>
              <a:t>Photo by Richard Ling</a:t>
            </a:r>
            <a:endParaRPr lang="en-US" sz="1200" dirty="0">
              <a:solidFill>
                <a:schemeClr val="bg1">
                  <a:lumMod val="75000"/>
                </a:schemeClr>
              </a:solidFill>
            </a:endParaRPr>
          </a:p>
        </p:txBody>
      </p:sp>
    </p:spTree>
    <p:extLst>
      <p:ext uri="{BB962C8B-B14F-4D97-AF65-F5344CB8AC3E}">
        <p14:creationId xmlns:p14="http://schemas.microsoft.com/office/powerpoint/2010/main" val="24932092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4122" y="1291487"/>
            <a:ext cx="6533851" cy="1477328"/>
          </a:xfrm>
          <a:prstGeom prst="rect">
            <a:avLst/>
          </a:prstGeom>
        </p:spPr>
        <p:txBody>
          <a:bodyPr wrap="square">
            <a:spAutoFit/>
          </a:bodyPr>
          <a:lstStyle/>
          <a:p>
            <a:r>
              <a:rPr lang="en-US" b="1" dirty="0"/>
              <a:t>Be aware of fake (</a:t>
            </a:r>
            <a:r>
              <a:rPr lang="en-US" b="1" dirty="0" err="1"/>
              <a:t>OpenAccess</a:t>
            </a:r>
            <a:r>
              <a:rPr lang="en-US" b="1" dirty="0" smtClean="0"/>
              <a:t>) Journals </a:t>
            </a:r>
            <a:r>
              <a:rPr lang="en-US" b="1" dirty="0"/>
              <a:t>and Publishers! Do not reply to their emails! </a:t>
            </a:r>
            <a:endParaRPr lang="en-US" b="1" dirty="0" smtClean="0"/>
          </a:p>
          <a:p>
            <a:r>
              <a:rPr lang="en-US" b="1" dirty="0" smtClean="0"/>
              <a:t>Do </a:t>
            </a:r>
            <a:r>
              <a:rPr lang="en-US" b="1" dirty="0"/>
              <a:t>not send them any manuscripts! </a:t>
            </a:r>
          </a:p>
          <a:p>
            <a:endParaRPr lang="en-US" dirty="0"/>
          </a:p>
          <a:p>
            <a:r>
              <a:rPr lang="en-US" b="1" dirty="0"/>
              <a:t>If in doubt, ask a librarian :-)</a:t>
            </a:r>
            <a:endParaRPr lang="en-US" dirty="0"/>
          </a:p>
        </p:txBody>
      </p:sp>
      <p:sp>
        <p:nvSpPr>
          <p:cNvPr id="5" name="Rectangle 4"/>
          <p:cNvSpPr/>
          <p:nvPr/>
        </p:nvSpPr>
        <p:spPr>
          <a:xfrm>
            <a:off x="1541369" y="2894849"/>
            <a:ext cx="5403878" cy="2585323"/>
          </a:xfrm>
          <a:prstGeom prst="rect">
            <a:avLst/>
          </a:prstGeom>
        </p:spPr>
        <p:txBody>
          <a:bodyPr wrap="square">
            <a:spAutoFit/>
          </a:bodyPr>
          <a:lstStyle/>
          <a:p>
            <a:r>
              <a:rPr lang="en-US" dirty="0" err="1"/>
              <a:t>Jökull</a:t>
            </a:r>
            <a:endParaRPr lang="en-US" dirty="0"/>
          </a:p>
          <a:p>
            <a:r>
              <a:rPr lang="en-US" dirty="0"/>
              <a:t>journal of Earth Sciences</a:t>
            </a:r>
          </a:p>
          <a:p>
            <a:r>
              <a:rPr lang="en-US" dirty="0"/>
              <a:t>Published by the Iceland Glaciological Society and Geoscience Society of Iceland </a:t>
            </a:r>
          </a:p>
          <a:p>
            <a:endParaRPr lang="en-US" dirty="0"/>
          </a:p>
          <a:p>
            <a:r>
              <a:rPr lang="en-US" dirty="0"/>
              <a:t>Original journal URL: </a:t>
            </a:r>
            <a:r>
              <a:rPr lang="en-US" u="sng" dirty="0">
                <a:hlinkClick r:id="rId3"/>
              </a:rPr>
              <a:t>http://jokulljournal.is/</a:t>
            </a:r>
          </a:p>
          <a:p>
            <a:endParaRPr lang="en-US" dirty="0"/>
          </a:p>
          <a:p>
            <a:endParaRPr lang="en-US" dirty="0"/>
          </a:p>
          <a:p>
            <a:r>
              <a:rPr lang="en-US" dirty="0"/>
              <a:t>Fake journal URL: </a:t>
            </a:r>
            <a:r>
              <a:rPr lang="en-US" u="sng" dirty="0">
                <a:hlinkClick r:id="rId4"/>
              </a:rPr>
              <a:t>http://jokulljournal.com/</a:t>
            </a:r>
            <a:endParaRPr lang="en-US" dirty="0"/>
          </a:p>
        </p:txBody>
      </p:sp>
    </p:spTree>
    <p:extLst>
      <p:ext uri="{BB962C8B-B14F-4D97-AF65-F5344CB8AC3E}">
        <p14:creationId xmlns:p14="http://schemas.microsoft.com/office/powerpoint/2010/main" val="409092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0" y="0"/>
            <a:ext cx="8631862" cy="6858000"/>
          </a:xfrm>
          <a:prstGeom prst="rect">
            <a:avLst/>
          </a:prstGeom>
        </p:spPr>
      </p:pic>
    </p:spTree>
    <p:extLst>
      <p:ext uri="{BB962C8B-B14F-4D97-AF65-F5344CB8AC3E}">
        <p14:creationId xmlns:p14="http://schemas.microsoft.com/office/powerpoint/2010/main" val="1715160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7400"/>
            <a:ext cx="9144000" cy="5277745"/>
          </a:xfrm>
          <a:prstGeom prst="rect">
            <a:avLst/>
          </a:prstGeom>
        </p:spPr>
      </p:pic>
    </p:spTree>
    <p:extLst>
      <p:ext uri="{BB962C8B-B14F-4D97-AF65-F5344CB8AC3E}">
        <p14:creationId xmlns:p14="http://schemas.microsoft.com/office/powerpoint/2010/main" val="1417172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9300" y="0"/>
            <a:ext cx="5100555" cy="6858000"/>
          </a:xfrm>
          <a:prstGeom prst="rect">
            <a:avLst/>
          </a:prstGeom>
        </p:spPr>
      </p:pic>
    </p:spTree>
    <p:extLst>
      <p:ext uri="{BB962C8B-B14F-4D97-AF65-F5344CB8AC3E}">
        <p14:creationId xmlns:p14="http://schemas.microsoft.com/office/powerpoint/2010/main" val="3295119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249" y="1090683"/>
            <a:ext cx="6043692" cy="4801315"/>
          </a:xfrm>
          <a:prstGeom prst="rect">
            <a:avLst/>
          </a:prstGeom>
        </p:spPr>
        <p:txBody>
          <a:bodyPr wrap="square">
            <a:spAutoFit/>
          </a:bodyPr>
          <a:lstStyle/>
          <a:p>
            <a:r>
              <a:rPr lang="en-US" dirty="0"/>
              <a:t>Dear Dr. Barbara A. Butler</a:t>
            </a:r>
            <a:r>
              <a:rPr lang="en-US" dirty="0" smtClean="0"/>
              <a:t>,</a:t>
            </a:r>
          </a:p>
          <a:p>
            <a:endParaRPr lang="en-US" dirty="0"/>
          </a:p>
          <a:p>
            <a:r>
              <a:rPr lang="en-US" dirty="0"/>
              <a:t>Greetings for the day!</a:t>
            </a:r>
            <a:r>
              <a:rPr lang="en-US" dirty="0" smtClean="0"/>
              <a:t>!</a:t>
            </a:r>
          </a:p>
          <a:p>
            <a:endParaRPr lang="en-US" dirty="0"/>
          </a:p>
          <a:p>
            <a:r>
              <a:rPr lang="en-US" dirty="0"/>
              <a:t>In view of your eminent contributions in the field of Annals of Marine Biology and Research, I would kindly invite you to join as an Editorial Board Member of the Journal, Annals of Marine Biology and Research</a:t>
            </a:r>
          </a:p>
          <a:p>
            <a:r>
              <a:rPr lang="en-US" dirty="0" smtClean="0"/>
              <a:t>For </a:t>
            </a:r>
            <a:r>
              <a:rPr lang="en-US" dirty="0"/>
              <a:t>more details on the Journal, kindly visit:  </a:t>
            </a:r>
            <a:r>
              <a:rPr lang="en-US" u="sng" dirty="0">
                <a:hlinkClick r:id="rId3"/>
              </a:rPr>
              <a:t>http://www.jscimedcentral.com/MarineBiology</a:t>
            </a:r>
            <a:r>
              <a:rPr lang="en-US" u="sng" dirty="0" smtClean="0">
                <a:hlinkClick r:id="rId3"/>
              </a:rPr>
              <a:t>/</a:t>
            </a:r>
          </a:p>
          <a:p>
            <a:endParaRPr lang="en-US" u="sng" dirty="0">
              <a:hlinkClick r:id="rId3"/>
            </a:endParaRPr>
          </a:p>
          <a:p>
            <a:r>
              <a:rPr lang="en-US" dirty="0"/>
              <a:t>If you are interested, please send your CV along with keywords of your research interest. We will be pleased to consider your eminent services as an Editor.</a:t>
            </a:r>
          </a:p>
          <a:p>
            <a:r>
              <a:rPr lang="en-US" dirty="0"/>
              <a:t>We will be looking forward for your positive response</a:t>
            </a:r>
            <a:r>
              <a:rPr lang="en-US" dirty="0" smtClean="0"/>
              <a:t>.</a:t>
            </a:r>
            <a:endParaRPr lang="en-US" dirty="0"/>
          </a:p>
        </p:txBody>
      </p:sp>
    </p:spTree>
    <p:extLst>
      <p:ext uri="{BB962C8B-B14F-4D97-AF65-F5344CB8AC3E}">
        <p14:creationId xmlns:p14="http://schemas.microsoft.com/office/powerpoint/2010/main" val="363940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0"/>
            <a:ext cx="6842484" cy="6858000"/>
          </a:xfrm>
          <a:prstGeom prst="rect">
            <a:avLst/>
          </a:prstGeom>
        </p:spPr>
      </p:pic>
    </p:spTree>
    <p:extLst>
      <p:ext uri="{BB962C8B-B14F-4D97-AF65-F5344CB8AC3E}">
        <p14:creationId xmlns:p14="http://schemas.microsoft.com/office/powerpoint/2010/main" val="720230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31748" y="1768316"/>
            <a:ext cx="2068594" cy="2754660"/>
          </a:xfrm>
          <a:prstGeom prst="rect">
            <a:avLst/>
          </a:prstGeom>
        </p:spPr>
      </p:pic>
      <p:pic>
        <p:nvPicPr>
          <p:cNvPr id="4" name="Picture 3"/>
          <p:cNvPicPr>
            <a:picLocks noChangeAspect="1"/>
          </p:cNvPicPr>
          <p:nvPr/>
        </p:nvPicPr>
        <p:blipFill>
          <a:blip r:embed="rId4"/>
          <a:stretch>
            <a:fillRect/>
          </a:stretch>
        </p:blipFill>
        <p:spPr>
          <a:xfrm>
            <a:off x="872634" y="4724400"/>
            <a:ext cx="7924800" cy="1333500"/>
          </a:xfrm>
          <a:prstGeom prst="rect">
            <a:avLst/>
          </a:prstGeom>
        </p:spPr>
      </p:pic>
      <p:pic>
        <p:nvPicPr>
          <p:cNvPr id="5" name="Picture 4"/>
          <p:cNvPicPr>
            <a:picLocks noChangeAspect="1"/>
          </p:cNvPicPr>
          <p:nvPr/>
        </p:nvPicPr>
        <p:blipFill>
          <a:blip r:embed="rId5"/>
          <a:stretch>
            <a:fillRect/>
          </a:stretch>
        </p:blipFill>
        <p:spPr>
          <a:xfrm>
            <a:off x="5079922" y="1974987"/>
            <a:ext cx="1651000" cy="2235200"/>
          </a:xfrm>
          <a:prstGeom prst="rect">
            <a:avLst/>
          </a:prstGeom>
        </p:spPr>
      </p:pic>
      <p:pic>
        <p:nvPicPr>
          <p:cNvPr id="6" name="Picture 5"/>
          <p:cNvPicPr>
            <a:picLocks noChangeAspect="1"/>
          </p:cNvPicPr>
          <p:nvPr/>
        </p:nvPicPr>
        <p:blipFill>
          <a:blip r:embed="rId6"/>
          <a:stretch>
            <a:fillRect/>
          </a:stretch>
        </p:blipFill>
        <p:spPr>
          <a:xfrm>
            <a:off x="470980" y="946907"/>
            <a:ext cx="7648679" cy="679164"/>
          </a:xfrm>
          <a:prstGeom prst="rect">
            <a:avLst/>
          </a:prstGeom>
        </p:spPr>
      </p:pic>
    </p:spTree>
    <p:extLst>
      <p:ext uri="{BB962C8B-B14F-4D97-AF65-F5344CB8AC3E}">
        <p14:creationId xmlns:p14="http://schemas.microsoft.com/office/powerpoint/2010/main" val="421683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5853" y="562310"/>
            <a:ext cx="6684754" cy="5896380"/>
          </a:xfrm>
          <a:prstGeom prst="rect">
            <a:avLst/>
          </a:prstGeom>
        </p:spPr>
      </p:pic>
    </p:spTree>
    <p:extLst>
      <p:ext uri="{BB962C8B-B14F-4D97-AF65-F5344CB8AC3E}">
        <p14:creationId xmlns:p14="http://schemas.microsoft.com/office/powerpoint/2010/main" val="28450536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“Good”</a:t>
            </a:r>
            <a:endParaRPr lang="en-US" dirty="0"/>
          </a:p>
        </p:txBody>
      </p:sp>
      <p:pic>
        <p:nvPicPr>
          <p:cNvPr id="6" name="Picture Placeholder 5"/>
          <p:cNvPicPr>
            <a:picLocks noGrp="1" noChangeAspect="1"/>
          </p:cNvPicPr>
          <p:nvPr>
            <p:ph type="pic" idx="1"/>
          </p:nvPr>
        </p:nvPicPr>
        <p:blipFill>
          <a:blip r:embed="rId3"/>
          <a:srcRect l="25431" r="25431"/>
          <a:stretch>
            <a:fillRect/>
          </a:stretch>
        </p:blipFill>
        <p:spPr/>
      </p:pic>
      <p:sp>
        <p:nvSpPr>
          <p:cNvPr id="4" name="Text Placeholder 3"/>
          <p:cNvSpPr>
            <a:spLocks noGrp="1"/>
          </p:cNvSpPr>
          <p:nvPr>
            <p:ph type="body" sz="half" idx="2"/>
          </p:nvPr>
        </p:nvSpPr>
        <p:spPr>
          <a:xfrm>
            <a:off x="4734630" y="4133088"/>
            <a:ext cx="3300573" cy="1705653"/>
          </a:xfrm>
        </p:spPr>
        <p:txBody>
          <a:bodyPr>
            <a:normAutofit/>
          </a:bodyPr>
          <a:lstStyle/>
          <a:p>
            <a:pPr marL="285750" indent="-285750">
              <a:buFont typeface="Arial"/>
              <a:buChar char="•"/>
            </a:pPr>
            <a:r>
              <a:rPr lang="en-US" dirty="0" smtClean="0"/>
              <a:t>Scientific quality</a:t>
            </a:r>
          </a:p>
          <a:p>
            <a:pPr marL="285750" indent="-285750">
              <a:buFont typeface="Arial"/>
              <a:buChar char="•"/>
            </a:pPr>
            <a:r>
              <a:rPr lang="en-US" dirty="0" smtClean="0"/>
              <a:t>Timeliness</a:t>
            </a:r>
          </a:p>
          <a:p>
            <a:pPr marL="285750" indent="-285750">
              <a:buFont typeface="Arial"/>
              <a:buChar char="•"/>
            </a:pPr>
            <a:r>
              <a:rPr lang="en-US" dirty="0" smtClean="0"/>
              <a:t>Permanence</a:t>
            </a:r>
          </a:p>
          <a:p>
            <a:pPr marL="285750" indent="-285750">
              <a:buFont typeface="Arial"/>
              <a:buChar char="•"/>
            </a:pPr>
            <a:r>
              <a:rPr lang="en-US" dirty="0" smtClean="0"/>
              <a:t>Audience</a:t>
            </a:r>
          </a:p>
          <a:p>
            <a:pPr marL="285750" indent="-285750">
              <a:buFont typeface="Arial"/>
              <a:buChar char="•"/>
            </a:pPr>
            <a:r>
              <a:rPr lang="en-US" dirty="0" smtClean="0"/>
              <a:t>Access</a:t>
            </a:r>
          </a:p>
          <a:p>
            <a:pPr marL="285750" indent="-285750">
              <a:buFont typeface="Arial"/>
              <a:buChar char="•"/>
            </a:pPr>
            <a:endParaRPr lang="en-US" dirty="0"/>
          </a:p>
          <a:p>
            <a:endParaRPr lang="en-US" dirty="0"/>
          </a:p>
        </p:txBody>
      </p:sp>
      <p:sp>
        <p:nvSpPr>
          <p:cNvPr id="7" name="TextBox 6"/>
          <p:cNvSpPr txBox="1"/>
          <p:nvPr/>
        </p:nvSpPr>
        <p:spPr>
          <a:xfrm>
            <a:off x="2714360" y="5838741"/>
            <a:ext cx="1650471" cy="276999"/>
          </a:xfrm>
          <a:prstGeom prst="rect">
            <a:avLst/>
          </a:prstGeom>
          <a:noFill/>
        </p:spPr>
        <p:txBody>
          <a:bodyPr wrap="square" rtlCol="0">
            <a:spAutoFit/>
          </a:bodyPr>
          <a:lstStyle/>
          <a:p>
            <a:r>
              <a:rPr lang="en-US" sz="1200" dirty="0">
                <a:solidFill>
                  <a:schemeClr val="bg1">
                    <a:lumMod val="75000"/>
                  </a:schemeClr>
                </a:solidFill>
              </a:rPr>
              <a:t>© Roger Villanueva</a:t>
            </a:r>
          </a:p>
        </p:txBody>
      </p:sp>
    </p:spTree>
    <p:extLst>
      <p:ext uri="{BB962C8B-B14F-4D97-AF65-F5344CB8AC3E}">
        <p14:creationId xmlns:p14="http://schemas.microsoft.com/office/powerpoint/2010/main" val="41717471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11" y="375789"/>
            <a:ext cx="7374767" cy="604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30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7113"/>
            <a:ext cx="7024688" cy="1143000"/>
          </a:xfrm>
        </p:spPr>
        <p:txBody>
          <a:bodyPr>
            <a:normAutofit fontScale="90000"/>
          </a:bodyPr>
          <a:lstStyle/>
          <a:p>
            <a:r>
              <a:rPr lang="en-US" dirty="0"/>
              <a:t/>
            </a:r>
            <a:br>
              <a:rPr lang="en-US" dirty="0"/>
            </a:br>
            <a:endParaRPr lang="en-US" dirty="0"/>
          </a:p>
        </p:txBody>
      </p:sp>
      <p:pic>
        <p:nvPicPr>
          <p:cNvPr id="7" name="Picture 6" descr="barra_scientia_mar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57" y="1395200"/>
            <a:ext cx="7396631" cy="949710"/>
          </a:xfrm>
          <a:prstGeom prst="rect">
            <a:avLst/>
          </a:prstGeom>
        </p:spPr>
      </p:pic>
      <p:pic>
        <p:nvPicPr>
          <p:cNvPr id="8" name="Picture 7"/>
          <p:cNvPicPr>
            <a:picLocks noChangeAspect="1"/>
          </p:cNvPicPr>
          <p:nvPr/>
        </p:nvPicPr>
        <p:blipFill>
          <a:blip r:embed="rId4"/>
          <a:stretch>
            <a:fillRect/>
          </a:stretch>
        </p:blipFill>
        <p:spPr>
          <a:xfrm>
            <a:off x="6725715" y="3709586"/>
            <a:ext cx="1467973" cy="1895019"/>
          </a:xfrm>
          <a:prstGeom prst="rect">
            <a:avLst/>
          </a:prstGeom>
        </p:spPr>
      </p:pic>
      <p:pic>
        <p:nvPicPr>
          <p:cNvPr id="10" name="Picture 9"/>
          <p:cNvPicPr>
            <a:picLocks noChangeAspect="1"/>
          </p:cNvPicPr>
          <p:nvPr/>
        </p:nvPicPr>
        <p:blipFill>
          <a:blip r:embed="rId5"/>
          <a:stretch>
            <a:fillRect/>
          </a:stretch>
        </p:blipFill>
        <p:spPr>
          <a:xfrm>
            <a:off x="2343150" y="2607405"/>
            <a:ext cx="2324100" cy="2997200"/>
          </a:xfrm>
          <a:prstGeom prst="rect">
            <a:avLst/>
          </a:prstGeom>
        </p:spPr>
      </p:pic>
      <p:pic>
        <p:nvPicPr>
          <p:cNvPr id="12" name="Picture 11"/>
          <p:cNvPicPr>
            <a:picLocks noChangeAspect="1"/>
          </p:cNvPicPr>
          <p:nvPr/>
        </p:nvPicPr>
        <p:blipFill>
          <a:blip r:embed="rId6"/>
          <a:stretch>
            <a:fillRect/>
          </a:stretch>
        </p:blipFill>
        <p:spPr>
          <a:xfrm>
            <a:off x="661339" y="3445605"/>
            <a:ext cx="1524000" cy="2159000"/>
          </a:xfrm>
          <a:prstGeom prst="rect">
            <a:avLst/>
          </a:prstGeom>
        </p:spPr>
      </p:pic>
      <p:pic>
        <p:nvPicPr>
          <p:cNvPr id="14" name="Picture 13"/>
          <p:cNvPicPr>
            <a:picLocks noChangeAspect="1"/>
          </p:cNvPicPr>
          <p:nvPr/>
        </p:nvPicPr>
        <p:blipFill>
          <a:blip r:embed="rId7"/>
          <a:stretch>
            <a:fillRect/>
          </a:stretch>
        </p:blipFill>
        <p:spPr>
          <a:xfrm>
            <a:off x="4781550" y="2607405"/>
            <a:ext cx="1714500" cy="2286000"/>
          </a:xfrm>
          <a:prstGeom prst="rect">
            <a:avLst/>
          </a:prstGeom>
        </p:spPr>
      </p:pic>
    </p:spTree>
    <p:extLst>
      <p:ext uri="{BB962C8B-B14F-4D97-AF65-F5344CB8AC3E}">
        <p14:creationId xmlns:p14="http://schemas.microsoft.com/office/powerpoint/2010/main" val="1702327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3399" y="426580"/>
            <a:ext cx="5376876" cy="5906736"/>
          </a:xfrm>
          <a:prstGeom prst="rect">
            <a:avLst/>
          </a:prstGeom>
        </p:spPr>
      </p:pic>
    </p:spTree>
    <p:extLst>
      <p:ext uri="{BB962C8B-B14F-4D97-AF65-F5344CB8AC3E}">
        <p14:creationId xmlns:p14="http://schemas.microsoft.com/office/powerpoint/2010/main" val="306270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Advice to authors?</a:t>
            </a:r>
            <a:endParaRPr lang="en-US" dirty="0"/>
          </a:p>
        </p:txBody>
      </p:sp>
      <p:sp>
        <p:nvSpPr>
          <p:cNvPr id="6" name="Content Placeholder 5"/>
          <p:cNvSpPr>
            <a:spLocks noGrp="1"/>
          </p:cNvSpPr>
          <p:nvPr>
            <p:ph idx="1"/>
          </p:nvPr>
        </p:nvSpPr>
        <p:spPr>
          <a:xfrm>
            <a:off x="1043492" y="2323652"/>
            <a:ext cx="7024742" cy="3508977"/>
          </a:xfrm>
        </p:spPr>
        <p:txBody>
          <a:bodyPr/>
          <a:lstStyle/>
          <a:p>
            <a:r>
              <a:rPr lang="en-US" dirty="0"/>
              <a:t>Know your audience.</a:t>
            </a:r>
          </a:p>
          <a:p>
            <a:r>
              <a:rPr lang="en-US" dirty="0" smtClean="0"/>
              <a:t>Publish with an ethical publisher.</a:t>
            </a:r>
          </a:p>
          <a:p>
            <a:pPr lvl="1"/>
            <a:r>
              <a:rPr lang="en-US" dirty="0" smtClean="0"/>
              <a:t>Review process</a:t>
            </a:r>
          </a:p>
          <a:p>
            <a:pPr lvl="1"/>
            <a:r>
              <a:rPr lang="en-US" dirty="0" smtClean="0"/>
              <a:t>Timeliness</a:t>
            </a:r>
          </a:p>
          <a:p>
            <a:pPr lvl="1"/>
            <a:r>
              <a:rPr lang="en-US" dirty="0" smtClean="0"/>
              <a:t>Fees &amp; subscriptions</a:t>
            </a:r>
          </a:p>
          <a:p>
            <a:pPr lvl="1"/>
            <a:r>
              <a:rPr lang="en-US" dirty="0" smtClean="0"/>
              <a:t>Copyright transfer</a:t>
            </a:r>
          </a:p>
          <a:p>
            <a:r>
              <a:rPr lang="en-US" dirty="0" smtClean="0"/>
              <a:t>Follow policies.</a:t>
            </a:r>
          </a:p>
          <a:p>
            <a:pPr lvl="1"/>
            <a:endParaRPr lang="en-US" dirty="0" smtClean="0"/>
          </a:p>
          <a:p>
            <a:endParaRPr lang="en-US" dirty="0" smtClean="0"/>
          </a:p>
        </p:txBody>
      </p:sp>
    </p:spTree>
    <p:extLst>
      <p:ext uri="{BB962C8B-B14F-4D97-AF65-F5344CB8AC3E}">
        <p14:creationId xmlns:p14="http://schemas.microsoft.com/office/powerpoint/2010/main" val="11802296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srcRect l="16554" r="16554"/>
          <a:stretch>
            <a:fillRect/>
          </a:stretch>
        </p:blipFill>
        <p:spPr/>
      </p:pic>
      <p:sp>
        <p:nvSpPr>
          <p:cNvPr id="8" name="TextBox 7"/>
          <p:cNvSpPr txBox="1"/>
          <p:nvPr/>
        </p:nvSpPr>
        <p:spPr>
          <a:xfrm>
            <a:off x="4924624" y="5303164"/>
            <a:ext cx="2840384" cy="276999"/>
          </a:xfrm>
          <a:prstGeom prst="rect">
            <a:avLst/>
          </a:prstGeom>
          <a:noFill/>
        </p:spPr>
        <p:txBody>
          <a:bodyPr wrap="square" rtlCol="0">
            <a:spAutoFit/>
          </a:bodyPr>
          <a:lstStyle/>
          <a:p>
            <a:r>
              <a:rPr lang="en-US" sz="1200" dirty="0" smtClean="0"/>
              <a:t>Painting: Philip </a:t>
            </a:r>
            <a:r>
              <a:rPr lang="en-US" sz="1200" dirty="0" err="1" smtClean="0"/>
              <a:t>Gouvedare</a:t>
            </a:r>
            <a:endParaRPr lang="en-US" sz="1200" dirty="0"/>
          </a:p>
        </p:txBody>
      </p:sp>
      <p:sp>
        <p:nvSpPr>
          <p:cNvPr id="9" name="Text Placeholder 3"/>
          <p:cNvSpPr txBox="1">
            <a:spLocks/>
          </p:cNvSpPr>
          <p:nvPr/>
        </p:nvSpPr>
        <p:spPr>
          <a:xfrm>
            <a:off x="4734424" y="2279076"/>
            <a:ext cx="3300573" cy="2825104"/>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marL="285750" indent="-285750">
              <a:buFont typeface="Arial"/>
              <a:buChar char="•"/>
            </a:pPr>
            <a:r>
              <a:rPr lang="en-US" sz="2800" dirty="0" smtClean="0"/>
              <a:t>OA is growing.</a:t>
            </a:r>
          </a:p>
          <a:p>
            <a:pPr marL="285750" indent="-285750">
              <a:buFont typeface="Arial"/>
              <a:buChar char="•"/>
            </a:pPr>
            <a:r>
              <a:rPr lang="en-US" sz="2800" dirty="0" smtClean="0"/>
              <a:t>It’s messy.</a:t>
            </a:r>
          </a:p>
          <a:p>
            <a:pPr marL="285750" indent="-285750">
              <a:buFont typeface="Arial"/>
              <a:buChar char="•"/>
            </a:pPr>
            <a:r>
              <a:rPr lang="en-US" sz="2800" dirty="0" smtClean="0"/>
              <a:t>It’s evolving. </a:t>
            </a:r>
          </a:p>
          <a:p>
            <a:pPr marL="285750" indent="-285750">
              <a:buFont typeface="Arial"/>
              <a:buChar char="•"/>
            </a:pPr>
            <a:r>
              <a:rPr lang="en-US" sz="2800" dirty="0" smtClean="0"/>
              <a:t>It’s beneficial.</a:t>
            </a:r>
          </a:p>
          <a:p>
            <a:endParaRPr lang="en-US" sz="2800" dirty="0"/>
          </a:p>
        </p:txBody>
      </p:sp>
    </p:spTree>
    <p:extLst>
      <p:ext uri="{BB962C8B-B14F-4D97-AF65-F5344CB8AC3E}">
        <p14:creationId xmlns:p14="http://schemas.microsoft.com/office/powerpoint/2010/main" val="12970465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424" y="2362168"/>
            <a:ext cx="3300984" cy="1554994"/>
          </a:xfrm>
        </p:spPr>
        <p:txBody>
          <a:bodyPr>
            <a:normAutofit/>
          </a:bodyPr>
          <a:lstStyle/>
          <a:p>
            <a:r>
              <a:rPr lang="en-US" sz="3600" dirty="0" smtClean="0"/>
              <a:t>What can librarians do?</a:t>
            </a:r>
            <a:endParaRPr lang="en-US" sz="3600" dirty="0"/>
          </a:p>
        </p:txBody>
      </p:sp>
      <p:pic>
        <p:nvPicPr>
          <p:cNvPr id="7" name="Picture Placeholder 6"/>
          <p:cNvPicPr>
            <a:picLocks noGrp="1" noChangeAspect="1"/>
          </p:cNvPicPr>
          <p:nvPr>
            <p:ph type="pic" idx="1"/>
          </p:nvPr>
        </p:nvPicPr>
        <p:blipFill>
          <a:blip r:embed="rId3"/>
          <a:srcRect l="6237" r="6237"/>
          <a:stretch>
            <a:fillRect/>
          </a:stretch>
        </p:blipFill>
        <p:spPr/>
      </p:pic>
      <p:sp>
        <p:nvSpPr>
          <p:cNvPr id="6" name="TextBox 5"/>
          <p:cNvSpPr txBox="1"/>
          <p:nvPr/>
        </p:nvSpPr>
        <p:spPr>
          <a:xfrm>
            <a:off x="3207926" y="5762557"/>
            <a:ext cx="1186292" cy="276999"/>
          </a:xfrm>
          <a:prstGeom prst="rect">
            <a:avLst/>
          </a:prstGeom>
          <a:noFill/>
        </p:spPr>
        <p:txBody>
          <a:bodyPr wrap="none" rtlCol="0">
            <a:spAutoFit/>
          </a:bodyPr>
          <a:lstStyle/>
          <a:p>
            <a:r>
              <a:rPr lang="en-US" sz="1200" dirty="0" smtClean="0"/>
              <a:t>1904 Haeckel </a:t>
            </a:r>
            <a:endParaRPr lang="en-US" sz="1200" dirty="0"/>
          </a:p>
        </p:txBody>
      </p:sp>
      <p:sp>
        <p:nvSpPr>
          <p:cNvPr id="4" name="TextBox 3"/>
          <p:cNvSpPr txBox="1"/>
          <p:nvPr/>
        </p:nvSpPr>
        <p:spPr>
          <a:xfrm>
            <a:off x="4902121" y="4123944"/>
            <a:ext cx="3069821" cy="1723549"/>
          </a:xfrm>
          <a:prstGeom prst="rect">
            <a:avLst/>
          </a:prstGeom>
          <a:noFill/>
        </p:spPr>
        <p:txBody>
          <a:bodyPr wrap="none" rtlCol="0">
            <a:spAutoFit/>
          </a:bodyPr>
          <a:lstStyle/>
          <a:p>
            <a:r>
              <a:rPr lang="en-US" sz="2400" dirty="0"/>
              <a:t>Janet Webster</a:t>
            </a:r>
          </a:p>
          <a:p>
            <a:r>
              <a:rPr lang="en-US" sz="2000" dirty="0"/>
              <a:t>Oregon State University</a:t>
            </a:r>
          </a:p>
          <a:p>
            <a:r>
              <a:rPr lang="en-US" sz="2400" dirty="0"/>
              <a:t>Barbara Butler</a:t>
            </a:r>
          </a:p>
          <a:p>
            <a:r>
              <a:rPr lang="en-US" sz="2000" dirty="0"/>
              <a:t>University of Oregon</a:t>
            </a:r>
          </a:p>
          <a:p>
            <a:endParaRPr lang="en-US" dirty="0"/>
          </a:p>
        </p:txBody>
      </p:sp>
    </p:spTree>
    <p:extLst>
      <p:ext uri="{BB962C8B-B14F-4D97-AF65-F5344CB8AC3E}">
        <p14:creationId xmlns:p14="http://schemas.microsoft.com/office/powerpoint/2010/main" val="653873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4424" y="2660903"/>
            <a:ext cx="3300984" cy="2991746"/>
          </a:xfrm>
        </p:spPr>
        <p:txBody>
          <a:bodyPr>
            <a:normAutofit fontScale="90000"/>
          </a:bodyPr>
          <a:lstStyle/>
          <a:p>
            <a:r>
              <a:rPr lang="en-US" dirty="0"/>
              <a:t>Describe types of Open </a:t>
            </a:r>
            <a:r>
              <a:rPr lang="en-US" dirty="0" smtClean="0"/>
              <a:t>Access.</a:t>
            </a:r>
            <a:br>
              <a:rPr lang="en-US" dirty="0" smtClean="0"/>
            </a:br>
            <a:r>
              <a:rPr lang="en-US" dirty="0" smtClean="0"/>
              <a:t/>
            </a:r>
            <a:br>
              <a:rPr lang="en-US" dirty="0" smtClean="0"/>
            </a:br>
            <a:r>
              <a:rPr lang="en-US" dirty="0" smtClean="0"/>
              <a:t>Look </a:t>
            </a:r>
            <a:r>
              <a:rPr lang="en-US" dirty="0"/>
              <a:t>at journal policies.</a:t>
            </a:r>
            <a:br>
              <a:rPr lang="en-US" dirty="0"/>
            </a:br>
            <a:r>
              <a:rPr lang="en-US" dirty="0" smtClean="0"/>
              <a:t/>
            </a:r>
            <a:br>
              <a:rPr lang="en-US" dirty="0" smtClean="0"/>
            </a:br>
            <a:r>
              <a:rPr lang="en-US" dirty="0" smtClean="0"/>
              <a:t>Suggest </a:t>
            </a:r>
            <a:r>
              <a:rPr lang="en-US" dirty="0"/>
              <a:t>how to talk to authors.</a:t>
            </a:r>
            <a:br>
              <a:rPr lang="en-US" dirty="0"/>
            </a:br>
            <a:endParaRPr lang="en-US" dirty="0"/>
          </a:p>
        </p:txBody>
      </p:sp>
      <p:pic>
        <p:nvPicPr>
          <p:cNvPr id="10" name="Picture Placeholder 9"/>
          <p:cNvPicPr>
            <a:picLocks noGrp="1" noChangeAspect="1"/>
          </p:cNvPicPr>
          <p:nvPr>
            <p:ph type="pic" idx="1"/>
          </p:nvPr>
        </p:nvPicPr>
        <p:blipFill>
          <a:blip r:embed="rId3"/>
          <a:srcRect l="2014" r="2014"/>
          <a:stretch>
            <a:fillRect/>
          </a:stretch>
        </p:blipFill>
        <p:spPr/>
      </p:pic>
      <p:sp>
        <p:nvSpPr>
          <p:cNvPr id="9" name="Text Placeholder 8"/>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43340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Definition</a:t>
            </a:r>
            <a:endParaRPr lang="en-US" dirty="0"/>
          </a:p>
        </p:txBody>
      </p:sp>
      <p:sp>
        <p:nvSpPr>
          <p:cNvPr id="6" name="Content Placeholder 5"/>
          <p:cNvSpPr>
            <a:spLocks noGrp="1"/>
          </p:cNvSpPr>
          <p:nvPr>
            <p:ph idx="1"/>
          </p:nvPr>
        </p:nvSpPr>
        <p:spPr/>
        <p:txBody>
          <a:bodyPr/>
          <a:lstStyle/>
          <a:p>
            <a:r>
              <a:rPr lang="en-US" dirty="0" smtClean="0"/>
              <a:t>Digital</a:t>
            </a:r>
          </a:p>
          <a:p>
            <a:r>
              <a:rPr lang="en-US" dirty="0" smtClean="0"/>
              <a:t>Online</a:t>
            </a:r>
          </a:p>
          <a:p>
            <a:r>
              <a:rPr lang="en-US" dirty="0"/>
              <a:t>F</a:t>
            </a:r>
            <a:r>
              <a:rPr lang="en-US" dirty="0" smtClean="0"/>
              <a:t>ree of charge</a:t>
            </a:r>
          </a:p>
          <a:p>
            <a:r>
              <a:rPr lang="en-US" dirty="0"/>
              <a:t>F</a:t>
            </a:r>
            <a:r>
              <a:rPr lang="en-US" dirty="0" smtClean="0"/>
              <a:t>ree of most copyright and licensing restrictions</a:t>
            </a:r>
          </a:p>
          <a:p>
            <a:endParaRPr lang="en-US" dirty="0"/>
          </a:p>
          <a:p>
            <a:endParaRPr lang="en-US" dirty="0" smtClean="0"/>
          </a:p>
          <a:p>
            <a:pPr lvl="5"/>
            <a:r>
              <a:rPr lang="en-US" dirty="0" smtClean="0"/>
              <a:t>Peter </a:t>
            </a:r>
            <a:r>
              <a:rPr lang="en-US" dirty="0" err="1" smtClean="0"/>
              <a:t>Suber</a:t>
            </a:r>
            <a:r>
              <a:rPr lang="en-US" dirty="0" smtClean="0"/>
              <a:t>. </a:t>
            </a:r>
            <a:r>
              <a:rPr lang="en-US" dirty="0"/>
              <a:t>2004. http://</a:t>
            </a:r>
            <a:r>
              <a:rPr lang="en-US" dirty="0" err="1"/>
              <a:t>legacy.earlham.edu</a:t>
            </a:r>
            <a:r>
              <a:rPr lang="en-US" dirty="0"/>
              <a:t>/~peters/</a:t>
            </a:r>
            <a:r>
              <a:rPr lang="en-US" dirty="0" err="1"/>
              <a:t>fos</a:t>
            </a:r>
            <a:r>
              <a:rPr lang="en-US" dirty="0"/>
              <a:t>/</a:t>
            </a:r>
            <a:r>
              <a:rPr lang="en-US" dirty="0" err="1"/>
              <a:t>overview.htm</a:t>
            </a:r>
            <a:endParaRPr lang="en-US" dirty="0"/>
          </a:p>
        </p:txBody>
      </p:sp>
    </p:spTree>
    <p:extLst>
      <p:ext uri="{BB962C8B-B14F-4D97-AF65-F5344CB8AC3E}">
        <p14:creationId xmlns:p14="http://schemas.microsoft.com/office/powerpoint/2010/main" val="197709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Green </a:t>
            </a:r>
            <a:r>
              <a:rPr lang="en-US" dirty="0" err="1" smtClean="0">
                <a:solidFill>
                  <a:schemeClr val="tx1"/>
                </a:solidFill>
              </a:rPr>
              <a:t>vs</a:t>
            </a:r>
            <a:r>
              <a:rPr lang="en-US" dirty="0" smtClean="0">
                <a:solidFill>
                  <a:schemeClr val="tx1"/>
                </a:solidFill>
              </a:rPr>
              <a:t> Gold OA</a:t>
            </a:r>
            <a:endParaRPr lang="en-US" dirty="0">
              <a:solidFill>
                <a:schemeClr val="tx1"/>
              </a:solidFill>
            </a:endParaRPr>
          </a:p>
        </p:txBody>
      </p:sp>
      <p:sp>
        <p:nvSpPr>
          <p:cNvPr id="6" name="Text Placeholder 5"/>
          <p:cNvSpPr>
            <a:spLocks noGrp="1"/>
          </p:cNvSpPr>
          <p:nvPr>
            <p:ph sz="quarter" idx="14"/>
          </p:nvPr>
        </p:nvSpPr>
        <p:spPr>
          <a:xfrm>
            <a:off x="4407318" y="2313431"/>
            <a:ext cx="4009238" cy="3493008"/>
          </a:xfrm>
        </p:spPr>
        <p:txBody>
          <a:bodyPr/>
          <a:lstStyle/>
          <a:p>
            <a:pPr marL="285750" indent="-285750">
              <a:buFont typeface="Arial"/>
              <a:buChar char="•"/>
            </a:pPr>
            <a:r>
              <a:rPr lang="en-US" dirty="0" smtClean="0">
                <a:solidFill>
                  <a:schemeClr val="accent2"/>
                </a:solidFill>
              </a:rPr>
              <a:t>Direct</a:t>
            </a:r>
          </a:p>
          <a:p>
            <a:pPr marL="582930" lvl="1" indent="-285750">
              <a:buFont typeface="Arial"/>
              <a:buChar char="•"/>
            </a:pPr>
            <a:r>
              <a:rPr lang="en-US" sz="1800" dirty="0" smtClean="0">
                <a:solidFill>
                  <a:schemeClr val="accent2"/>
                </a:solidFill>
              </a:rPr>
              <a:t>Whole journal is accessible w/o limitations</a:t>
            </a:r>
          </a:p>
          <a:p>
            <a:pPr marL="285750" indent="-285750">
              <a:buFont typeface="Arial"/>
              <a:buChar char="•"/>
            </a:pPr>
            <a:r>
              <a:rPr lang="en-US" dirty="0" smtClean="0">
                <a:solidFill>
                  <a:schemeClr val="accent2"/>
                </a:solidFill>
              </a:rPr>
              <a:t>Delayed</a:t>
            </a:r>
          </a:p>
          <a:p>
            <a:pPr marL="582930" lvl="1" indent="-285750">
              <a:buFont typeface="Arial"/>
              <a:buChar char="•"/>
            </a:pPr>
            <a:r>
              <a:rPr lang="en-US" sz="1800" dirty="0" smtClean="0">
                <a:solidFill>
                  <a:schemeClr val="accent2"/>
                </a:solidFill>
              </a:rPr>
              <a:t>Embargo period before all content is accessible</a:t>
            </a:r>
          </a:p>
          <a:p>
            <a:pPr marL="285750" indent="-285750">
              <a:buFont typeface="Arial"/>
              <a:buChar char="•"/>
            </a:pPr>
            <a:r>
              <a:rPr lang="en-US" dirty="0" smtClean="0">
                <a:solidFill>
                  <a:schemeClr val="accent2"/>
                </a:solidFill>
              </a:rPr>
              <a:t>Hybrid</a:t>
            </a:r>
          </a:p>
          <a:p>
            <a:pPr marL="582930" lvl="1" indent="-285750">
              <a:buFont typeface="Arial"/>
              <a:buChar char="•"/>
            </a:pPr>
            <a:r>
              <a:rPr lang="en-US" sz="1800" dirty="0" smtClean="0">
                <a:solidFill>
                  <a:schemeClr val="accent2"/>
                </a:solidFill>
              </a:rPr>
              <a:t>Some articles are accessible, but not all</a:t>
            </a:r>
            <a:endParaRPr lang="en-US" sz="1800" dirty="0">
              <a:solidFill>
                <a:schemeClr val="accent2"/>
              </a:solidFill>
            </a:endParaRPr>
          </a:p>
        </p:txBody>
      </p:sp>
      <p:sp>
        <p:nvSpPr>
          <p:cNvPr id="13" name="Content Placeholder 12"/>
          <p:cNvSpPr>
            <a:spLocks noGrp="1"/>
          </p:cNvSpPr>
          <p:nvPr>
            <p:ph sz="quarter" idx="13"/>
          </p:nvPr>
        </p:nvSpPr>
        <p:spPr>
          <a:xfrm>
            <a:off x="1042416" y="2313432"/>
            <a:ext cx="3118471" cy="3493008"/>
          </a:xfrm>
        </p:spPr>
        <p:txBody>
          <a:bodyPr/>
          <a:lstStyle/>
          <a:p>
            <a:pPr marL="285750" indent="-285750">
              <a:buFont typeface="Arial"/>
              <a:buChar char="•"/>
            </a:pPr>
            <a:r>
              <a:rPr lang="en-US" dirty="0" smtClean="0">
                <a:solidFill>
                  <a:schemeClr val="accent1"/>
                </a:solidFill>
              </a:rPr>
              <a:t>Self-archive</a:t>
            </a:r>
          </a:p>
          <a:p>
            <a:pPr marL="582930" lvl="1" indent="-285750">
              <a:buFont typeface="Arial"/>
              <a:buChar char="•"/>
            </a:pPr>
            <a:r>
              <a:rPr lang="en-US" sz="1800" dirty="0" smtClean="0">
                <a:solidFill>
                  <a:schemeClr val="accent1"/>
                </a:solidFill>
              </a:rPr>
              <a:t>Author’s web page</a:t>
            </a:r>
          </a:p>
          <a:p>
            <a:pPr marL="582930" lvl="1" indent="-285750">
              <a:buFont typeface="Arial"/>
              <a:buChar char="•"/>
            </a:pPr>
            <a:r>
              <a:rPr lang="en-US" sz="1800" dirty="0" smtClean="0">
                <a:solidFill>
                  <a:schemeClr val="accent1"/>
                </a:solidFill>
              </a:rPr>
              <a:t>Institution’s archive</a:t>
            </a:r>
          </a:p>
          <a:p>
            <a:pPr marL="582930" lvl="1" indent="-285750">
              <a:buFont typeface="Arial"/>
              <a:buChar char="•"/>
            </a:pPr>
            <a:r>
              <a:rPr lang="en-US" sz="1800" dirty="0" smtClean="0">
                <a:solidFill>
                  <a:schemeClr val="accent1"/>
                </a:solidFill>
              </a:rPr>
              <a:t>Subject archive</a:t>
            </a:r>
          </a:p>
          <a:p>
            <a:pPr marL="285750" indent="-285750">
              <a:buFont typeface="Arial"/>
              <a:buChar char="•"/>
            </a:pPr>
            <a:r>
              <a:rPr lang="en-US" dirty="0" smtClean="0">
                <a:solidFill>
                  <a:schemeClr val="accent1"/>
                </a:solidFill>
              </a:rPr>
              <a:t>Pre</a:t>
            </a:r>
            <a:r>
              <a:rPr lang="en-US" dirty="0">
                <a:solidFill>
                  <a:schemeClr val="accent1"/>
                </a:solidFill>
              </a:rPr>
              <a:t>-print</a:t>
            </a:r>
          </a:p>
          <a:p>
            <a:pPr marL="285750" indent="-285750">
              <a:buFont typeface="Arial"/>
              <a:buChar char="•"/>
            </a:pPr>
            <a:r>
              <a:rPr lang="en-US" dirty="0">
                <a:solidFill>
                  <a:schemeClr val="accent1"/>
                </a:solidFill>
              </a:rPr>
              <a:t>Post-print</a:t>
            </a:r>
          </a:p>
          <a:p>
            <a:pPr marL="285750" indent="-285750">
              <a:buFont typeface="Arial"/>
              <a:buChar char="•"/>
            </a:pPr>
            <a:r>
              <a:rPr lang="en-US" dirty="0">
                <a:solidFill>
                  <a:schemeClr val="accent1"/>
                </a:solidFill>
              </a:rPr>
              <a:t>Version of record</a:t>
            </a:r>
          </a:p>
        </p:txBody>
      </p:sp>
    </p:spTree>
    <p:extLst>
      <p:ext uri="{BB962C8B-B14F-4D97-AF65-F5344CB8AC3E}">
        <p14:creationId xmlns:p14="http://schemas.microsoft.com/office/powerpoint/2010/main" val="232956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8000" y="711200"/>
            <a:ext cx="8128000" cy="5422900"/>
          </a:xfrm>
          <a:prstGeom prst="rect">
            <a:avLst/>
          </a:prstGeom>
        </p:spPr>
      </p:pic>
    </p:spTree>
    <p:extLst>
      <p:ext uri="{BB962C8B-B14F-4D97-AF65-F5344CB8AC3E}">
        <p14:creationId xmlns:p14="http://schemas.microsoft.com/office/powerpoint/2010/main" val="410156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the Muddle</a:t>
            </a:r>
            <a:endParaRPr lang="en-US" dirty="0"/>
          </a:p>
        </p:txBody>
      </p:sp>
      <p:pic>
        <p:nvPicPr>
          <p:cNvPr id="7" name="Picture Placeholder 6"/>
          <p:cNvPicPr>
            <a:picLocks noGrp="1" noChangeAspect="1"/>
          </p:cNvPicPr>
          <p:nvPr>
            <p:ph type="pic" idx="1"/>
          </p:nvPr>
        </p:nvPicPr>
        <p:blipFill>
          <a:blip r:embed="rId3"/>
          <a:srcRect l="9360" r="9360"/>
          <a:stretch>
            <a:fillRect/>
          </a:stretch>
        </p:blipFill>
        <p:spPr/>
      </p:pic>
      <p:sp>
        <p:nvSpPr>
          <p:cNvPr id="3" name="Content Placeholder 2"/>
          <p:cNvSpPr>
            <a:spLocks noGrp="1"/>
          </p:cNvSpPr>
          <p:nvPr>
            <p:ph type="body" sz="half" idx="2"/>
          </p:nvPr>
        </p:nvSpPr>
        <p:spPr/>
        <p:txBody>
          <a:bodyPr/>
          <a:lstStyle/>
          <a:p>
            <a:pPr marL="285750" indent="-285750">
              <a:buFont typeface="Arial"/>
              <a:buChar char="•"/>
            </a:pPr>
            <a:r>
              <a:rPr lang="en-US" dirty="0" err="1"/>
              <a:t>Botanica</a:t>
            </a:r>
            <a:r>
              <a:rPr lang="en-US" dirty="0"/>
              <a:t> Marina</a:t>
            </a:r>
          </a:p>
          <a:p>
            <a:pPr marL="285750" indent="-285750">
              <a:buFont typeface="Arial"/>
              <a:buChar char="•"/>
            </a:pPr>
            <a:r>
              <a:rPr lang="en-US" dirty="0"/>
              <a:t>Canadian Journal of Fisheries &amp; Aquatic Science</a:t>
            </a:r>
          </a:p>
          <a:p>
            <a:pPr marL="285750" indent="-285750">
              <a:buFont typeface="Arial"/>
              <a:buChar char="•"/>
            </a:pPr>
            <a:r>
              <a:rPr lang="en-US" dirty="0" smtClean="0"/>
              <a:t>Biological </a:t>
            </a:r>
            <a:r>
              <a:rPr lang="en-US" dirty="0"/>
              <a:t>Bulletin</a:t>
            </a:r>
          </a:p>
          <a:p>
            <a:endParaRPr lang="en-US" dirty="0"/>
          </a:p>
        </p:txBody>
      </p:sp>
    </p:spTree>
    <p:extLst>
      <p:ext uri="{BB962C8B-B14F-4D97-AF65-F5344CB8AC3E}">
        <p14:creationId xmlns:p14="http://schemas.microsoft.com/office/powerpoint/2010/main" val="152257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More examples of the Muddle</a:t>
            </a:r>
            <a:endParaRPr lang="en-US" dirty="0"/>
          </a:p>
        </p:txBody>
      </p:sp>
      <p:sp>
        <p:nvSpPr>
          <p:cNvPr id="9" name="Content Placeholder 8"/>
          <p:cNvSpPr>
            <a:spLocks noGrp="1"/>
          </p:cNvSpPr>
          <p:nvPr>
            <p:ph idx="1"/>
          </p:nvPr>
        </p:nvSpPr>
        <p:spPr/>
        <p:txBody>
          <a:bodyPr/>
          <a:lstStyle/>
          <a:p>
            <a:r>
              <a:rPr lang="en-US" dirty="0" smtClean="0"/>
              <a:t>Deep </a:t>
            </a:r>
            <a:r>
              <a:rPr lang="en-US" dirty="0"/>
              <a:t>Sea </a:t>
            </a:r>
            <a:r>
              <a:rPr lang="en-US" dirty="0" smtClean="0"/>
              <a:t>Research I &amp; II – Elsevier</a:t>
            </a:r>
          </a:p>
          <a:p>
            <a:r>
              <a:rPr lang="en-US" dirty="0" smtClean="0"/>
              <a:t>ICES </a:t>
            </a:r>
            <a:r>
              <a:rPr lang="en-US" dirty="0"/>
              <a:t>Journal of Marine </a:t>
            </a:r>
            <a:r>
              <a:rPr lang="en-US" dirty="0" smtClean="0"/>
              <a:t>Science - Oxford</a:t>
            </a:r>
          </a:p>
          <a:p>
            <a:r>
              <a:rPr lang="en-US" dirty="0"/>
              <a:t>Limnology &amp; </a:t>
            </a:r>
            <a:r>
              <a:rPr lang="en-US" dirty="0" smtClean="0"/>
              <a:t>Oceanography - ASLO</a:t>
            </a:r>
          </a:p>
          <a:p>
            <a:r>
              <a:rPr lang="en-US" dirty="0"/>
              <a:t>Marine </a:t>
            </a:r>
            <a:r>
              <a:rPr lang="en-US" dirty="0" smtClean="0"/>
              <a:t>Biology - Springer</a:t>
            </a:r>
            <a:endParaRPr lang="en-US" dirty="0"/>
          </a:p>
          <a:p>
            <a:endParaRPr lang="en-US" dirty="0"/>
          </a:p>
          <a:p>
            <a:endParaRPr lang="en-US" dirty="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32327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0" y="2286000"/>
            <a:ext cx="7620000" cy="2273300"/>
          </a:xfrm>
          <a:prstGeom prst="rect">
            <a:avLst/>
          </a:prstGeom>
        </p:spPr>
      </p:pic>
      <p:sp>
        <p:nvSpPr>
          <p:cNvPr id="7" name="Title 6"/>
          <p:cNvSpPr>
            <a:spLocks noGrp="1"/>
          </p:cNvSpPr>
          <p:nvPr>
            <p:ph type="title"/>
          </p:nvPr>
        </p:nvSpPr>
        <p:spPr/>
        <p:txBody>
          <a:bodyPr>
            <a:normAutofit fontScale="90000"/>
          </a:bodyPr>
          <a:lstStyle/>
          <a:p>
            <a:r>
              <a:rPr lang="en-US" dirty="0" smtClean="0"/>
              <a:t>Marine Ecology Progress Series</a:t>
            </a:r>
            <a:endParaRPr lang="en-US" dirty="0"/>
          </a:p>
        </p:txBody>
      </p:sp>
    </p:spTree>
    <p:extLst>
      <p:ext uri="{BB962C8B-B14F-4D97-AF65-F5344CB8AC3E}">
        <p14:creationId xmlns:p14="http://schemas.microsoft.com/office/powerpoint/2010/main" val="10153786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1056</TotalTime>
  <Words>3647</Words>
  <Application>Microsoft Macintosh PowerPoint</Application>
  <PresentationFormat>On-screen Show (4:3)</PresentationFormat>
  <Paragraphs>324</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Austin</vt:lpstr>
      <vt:lpstr>The Good, The Muddle &amp; The Predatory</vt:lpstr>
      <vt:lpstr>PowerPoint Presentation</vt:lpstr>
      <vt:lpstr>Describe types of Open Access.  Look at journal policies.  Suggest how to talk to authors. </vt:lpstr>
      <vt:lpstr>Definition</vt:lpstr>
      <vt:lpstr>Green vs Gold OA</vt:lpstr>
      <vt:lpstr>PowerPoint Presentation</vt:lpstr>
      <vt:lpstr>Examples of the Muddle</vt:lpstr>
      <vt:lpstr>More examples of the Muddle</vt:lpstr>
      <vt:lpstr>Marine Ecology Progress Series</vt:lpstr>
      <vt:lpstr>Predator or Just the New Animal on the Block?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“Good”</vt:lpstr>
      <vt:lpstr> </vt:lpstr>
      <vt:lpstr>PowerPoint Presentation</vt:lpstr>
      <vt:lpstr>Advice to authors?</vt:lpstr>
      <vt:lpstr>PowerPoint Presentation</vt:lpstr>
      <vt:lpstr>What can librarians do?</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Good, The Expensive &amp; The Predatory</dc:title>
  <dc:creator>Janet Webster</dc:creator>
  <cp:lastModifiedBy>Janet Webster</cp:lastModifiedBy>
  <cp:revision>63</cp:revision>
  <cp:lastPrinted>2014-09-04T16:27:05Z</cp:lastPrinted>
  <dcterms:created xsi:type="dcterms:W3CDTF">2014-08-12T21:37:29Z</dcterms:created>
  <dcterms:modified xsi:type="dcterms:W3CDTF">2014-09-05T16:41:45Z</dcterms:modified>
</cp:coreProperties>
</file>